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6" r:id="rId4"/>
    <p:sldMasterId id="2147483665" r:id="rId5"/>
    <p:sldMasterId id="2147484150" r:id="rId6"/>
    <p:sldMasterId id="2147484162" r:id="rId7"/>
    <p:sldMasterId id="2147484174" r:id="rId8"/>
  </p:sldMasterIdLst>
  <p:notesMasterIdLst>
    <p:notesMasterId r:id="rId45"/>
  </p:notesMasterIdLst>
  <p:sldIdLst>
    <p:sldId id="7654" r:id="rId9"/>
    <p:sldId id="3681" r:id="rId10"/>
    <p:sldId id="7651" r:id="rId11"/>
    <p:sldId id="7652" r:id="rId12"/>
    <p:sldId id="3606" r:id="rId13"/>
    <p:sldId id="259" r:id="rId14"/>
    <p:sldId id="256" r:id="rId15"/>
    <p:sldId id="413" r:id="rId16"/>
    <p:sldId id="447" r:id="rId17"/>
    <p:sldId id="450" r:id="rId18"/>
    <p:sldId id="425" r:id="rId19"/>
    <p:sldId id="434" r:id="rId20"/>
    <p:sldId id="453" r:id="rId21"/>
    <p:sldId id="454" r:id="rId22"/>
    <p:sldId id="446" r:id="rId23"/>
    <p:sldId id="436" r:id="rId24"/>
    <p:sldId id="424" r:id="rId25"/>
    <p:sldId id="455" r:id="rId26"/>
    <p:sldId id="437" r:id="rId27"/>
    <p:sldId id="417" r:id="rId28"/>
    <p:sldId id="418" r:id="rId29"/>
    <p:sldId id="420" r:id="rId30"/>
    <p:sldId id="441" r:id="rId31"/>
    <p:sldId id="460" r:id="rId32"/>
    <p:sldId id="457" r:id="rId33"/>
    <p:sldId id="462" r:id="rId34"/>
    <p:sldId id="463" r:id="rId35"/>
    <p:sldId id="431" r:id="rId36"/>
    <p:sldId id="458" r:id="rId37"/>
    <p:sldId id="464" r:id="rId38"/>
    <p:sldId id="466" r:id="rId39"/>
    <p:sldId id="465" r:id="rId40"/>
    <p:sldId id="7655" r:id="rId41"/>
    <p:sldId id="7653" r:id="rId42"/>
    <p:sldId id="7658" r:id="rId43"/>
    <p:sldId id="348"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69735-FD23-4E8D-BC32-72360E482D5C}" name="Sarah Anderson" initials="SA" userId="S::Sarah.Anderson@nmss.org::5937264f-d196-4393-ae78-ca0672793bf7" providerId="AD"/>
  <p188:author id="{F04CDF41-C365-072B-47A2-4226EE1CD22F}" name="Andreina Barnola" initials="AB" userId="S::andreina.barnola@nmss.org::3e866c0f-f975-4eee-8ea5-746863b39e43" providerId="AD"/>
  <p188:author id="{B403B6AA-6570-587F-E111-B1FFD3D85304}" name="Vicki Kowal" initials="VK" userId="S::Vicki.Kowal@nmss.org::723f9e21-9ebb-4e8b-bb0c-9d1199ea4d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81"/>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98" d="100"/>
          <a:sy n="98" d="100"/>
        </p:scale>
        <p:origin x="8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5D26-D1DE-4F9C-8D2A-49DBB887899E}"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ECF40-F046-4224-AF2B-3FC673E26586}" type="slidenum">
              <a:rPr lang="en-US" smtClean="0"/>
              <a:t>‹#›</a:t>
            </a:fld>
            <a:endParaRPr lang="en-US"/>
          </a:p>
        </p:txBody>
      </p:sp>
    </p:spTree>
    <p:extLst>
      <p:ext uri="{BB962C8B-B14F-4D97-AF65-F5344CB8AC3E}">
        <p14:creationId xmlns:p14="http://schemas.microsoft.com/office/powerpoint/2010/main" val="13551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2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little background about employment and MS- wanted to go over some of the statistics and reasons that people with MS leave the workplace as it’s so important to know.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Research shows the majority of people with MS have work experience and are working at the time of diagnosis.  Several years after diagnosis, however, the majority of people are not working. We will look at the reasons why in a few minutes. But first let’s take a look at some statistics.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95% of people with MS have work experience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85% are working at the time of diagnosis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Several years down the road, however, the percentage of people with MS still working drops down to about 40%</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number is better than it was – used to be around 30% according to studies conducted in the 80s </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a couple of reasons we believe that have helped increase the number: </a:t>
            </a:r>
          </a:p>
          <a:p>
            <a:pPr marL="1543050" marR="0" lvl="3"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being the advances in new drug therapies for MS that may slow down the progression of the disease – today we have over 20 medications- but back in the 80s and 90s there were about 4.  </a:t>
            </a:r>
          </a:p>
          <a:p>
            <a:pPr marL="1543050" marR="0" lvl="3"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Another reason is the passage of the Americans with disabilities act or ADA in 1990 and  it’s amendments in 2008. This law - helps prevent discrimination in the workplace- which means more job opportunities through increased access, reasonable accommodations and greater awareness</a:t>
            </a:r>
          </a:p>
          <a:p>
            <a:pPr marL="1543050" marR="0" lvl="3"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oftentimes people are working when they are diagnosed and have completed their advance degrees and perhaps have been working and moving up the career ladder. But overtime their MS symptoms can change which may directly impact their ability to continue working in their chosen occupation or career. Because of that their employment status may change over time.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a:ea typeface="ＭＳ Ｐゴシック" pitchFamily="34"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ea typeface="ＭＳ Ｐゴシック" pitchFamily="34" charset="-128"/>
              </a:rPr>
              <a:t>MS is an generally an adult-onset disease therefore work history and adjustment issues will likely differ from those who may have been living with pediatric onset MS (POMS) or another  disability since childhood or birth.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We do know that the unemployment rate for individuals with MS is higher when compared to other disabilities and chronic illnesses.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Not a lot of research about HE and MS and employment- something that currently is being looked at and updated. </a:t>
            </a:r>
          </a:p>
          <a:p>
            <a:endParaRPr lang="en-US" dirty="0"/>
          </a:p>
          <a:p>
            <a:endParaRPr lang="en-US" dirty="0"/>
          </a:p>
        </p:txBody>
      </p:sp>
      <p:sp>
        <p:nvSpPr>
          <p:cNvPr id="4" name="Slide Number Placeholder 3"/>
          <p:cNvSpPr>
            <a:spLocks noGrp="1"/>
          </p:cNvSpPr>
          <p:nvPr>
            <p:ph type="sldNum" sz="quarter" idx="10"/>
          </p:nvPr>
        </p:nvSpPr>
        <p:spPr/>
        <p:txBody>
          <a:bodyPr/>
          <a:lstStyle/>
          <a:p>
            <a:fld id="{0895FAB0-0293-4380-A3A4-79C6B974942C}" type="slidenum">
              <a:rPr lang="en-US" smtClean="0"/>
              <a:t>15</a:t>
            </a:fld>
            <a:endParaRPr lang="en-US"/>
          </a:p>
        </p:txBody>
      </p:sp>
    </p:spTree>
    <p:extLst>
      <p:ext uri="{BB962C8B-B14F-4D97-AF65-F5344CB8AC3E}">
        <p14:creationId xmlns:p14="http://schemas.microsoft.com/office/powerpoint/2010/main" val="346781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Through the various research studies over the years, we’ve learned that oftentimes people with MS leave the workplace prematurely and voluntarily without exhausting all available options to them. Factors contributing towards this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Not tapping into legal protections – often because they are not aware of the legal protections in the workplace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Concerns regarding disclosure- such as not knowing when or how to disclose, not knowing about reasonable accommodations – what they are, how to ask for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We’ve heard from people w/ MS that sometimes-well- meaning loved ones or health care professionals are encouraging the person to leave work to hopefully reduce stress, however this may do the opposite by causing other stress such as financial stress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fact that people with MS are leaving the workplace prematurely and voluntarily really shows the importance of being proactive.   </a:t>
            </a:r>
          </a:p>
          <a:p>
            <a:endParaRPr lang="en-US" dirty="0"/>
          </a:p>
          <a:p>
            <a:r>
              <a:rPr lang="en-US" dirty="0"/>
              <a:t>Mention – ask the MS Expert on Disclosure </a:t>
            </a:r>
          </a:p>
          <a:p>
            <a:endParaRPr lang="en-US" dirty="0"/>
          </a:p>
          <a:p>
            <a:r>
              <a:rPr lang="en-US" dirty="0"/>
              <a:t>Economic Burden study- $21 million indirect cost of MS due to missed work and early retirement </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Recently we received information from the Economic Burden Study of MS which showed a great loss of money due to absenteeism and presenteeism.  One way this can be addressed is by helping patients understand their rights under ADA including disclosure and accommodations as well as how to use FMLA either intermittently or as a way to temporarily leave the workplace. These are topics we are happy to discuss further with individuals and welcome referrals.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633B7840-1B98-4D88-9D30-1A1DAE5F4D86}" type="slidenum">
              <a:rPr lang="en-US" smtClean="0"/>
              <a:t>16</a:t>
            </a:fld>
            <a:endParaRPr lang="en-US" dirty="0"/>
          </a:p>
        </p:txBody>
      </p:sp>
    </p:spTree>
    <p:extLst>
      <p:ext uri="{BB962C8B-B14F-4D97-AF65-F5344CB8AC3E}">
        <p14:creationId xmlns:p14="http://schemas.microsoft.com/office/powerpoint/2010/main" val="428443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01A78D7-A2C4-CDA8-EF22-CC1AD78BA1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0DFAFC4-135F-4502-8BED-98C4E476BDDF}" type="slidenum">
              <a:rPr lang="en-US" altLang="en-US"/>
              <a:pPr>
                <a:spcBef>
                  <a:spcPct val="0"/>
                </a:spcBef>
              </a:pPr>
              <a:t>17</a:t>
            </a:fld>
            <a:endParaRPr lang="en-US" altLang="en-US"/>
          </a:p>
        </p:txBody>
      </p:sp>
      <p:sp>
        <p:nvSpPr>
          <p:cNvPr id="30723" name="Rectangle 2">
            <a:extLst>
              <a:ext uri="{FF2B5EF4-FFF2-40B4-BE49-F238E27FC236}">
                <a16:creationId xmlns:a16="http://schemas.microsoft.com/office/drawing/2014/main" id="{BC3F5C19-B7D7-44D3-0ABE-161FC5F5885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08A80176-A08B-869D-89D4-843FCD5FB5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Clr>
                <a:schemeClr val="tx2"/>
              </a:buClr>
              <a:buSzPct val="125000"/>
              <a:buFontTx/>
              <a:buChar char="•"/>
            </a:pPr>
            <a:r>
              <a:rPr lang="en-US" altLang="en-US" dirty="0">
                <a:latin typeface="Arial" panose="020B0604020202020204" pitchFamily="34" charset="0"/>
                <a:ea typeface="ＭＳ Ｐゴシック" panose="020B0600070205080204" pitchFamily="34" charset="-128"/>
              </a:rPr>
              <a:t>Although having a hidden disability may not be a VR counseling issue in and of itself, it can raise problems and issues throughout the employment process. (Hidden symptoms discussed on next slide).</a:t>
            </a:r>
          </a:p>
          <a:p>
            <a:pPr marL="228600" indent="-228600">
              <a:lnSpc>
                <a:spcPct val="90000"/>
              </a:lnSpc>
              <a:buClr>
                <a:schemeClr val="tx2"/>
              </a:buClr>
              <a:buSzPct val="125000"/>
              <a:buFontTx/>
              <a:buChar char="•"/>
            </a:pPr>
            <a:r>
              <a:rPr lang="en-US" altLang="en-US" dirty="0">
                <a:latin typeface="Arial" panose="020B0604020202020204" pitchFamily="34" charset="0"/>
                <a:ea typeface="ＭＳ Ｐゴシック" panose="020B0600070205080204" pitchFamily="34" charset="-128"/>
              </a:rPr>
              <a:t>Even if someone has disclosed employer and is asking for assistance the employer may think that the person is faking–’you look fine’ – ‘I don’t see a problem’– ‘why do you need time off or why do you need to work from home today’.</a:t>
            </a:r>
          </a:p>
          <a:p>
            <a:pPr marL="228600" indent="-228600">
              <a:lnSpc>
                <a:spcPct val="90000"/>
              </a:lnSpc>
              <a:buClr>
                <a:schemeClr val="tx2"/>
              </a:buClr>
              <a:buSzPct val="125000"/>
              <a:buFontTx/>
              <a:buChar char="•"/>
            </a:pPr>
            <a:r>
              <a:rPr lang="en-US" altLang="en-US" dirty="0">
                <a:latin typeface="Arial" panose="020B0604020202020204" pitchFamily="34" charset="0"/>
                <a:ea typeface="ＭＳ Ｐゴシック" panose="020B0600070205080204" pitchFamily="34" charset="-128"/>
              </a:rPr>
              <a:t>Because the disability is invisible –Individuals don’t need to disclose but may feel the stress of not telling others </a:t>
            </a:r>
          </a:p>
          <a:p>
            <a:pPr marL="228600" indent="-228600">
              <a:lnSpc>
                <a:spcPct val="90000"/>
              </a:lnSpc>
              <a:buFontTx/>
              <a:buChar char="•"/>
            </a:pPr>
            <a:r>
              <a:rPr lang="en-US" altLang="en-US" dirty="0">
                <a:latin typeface="Arial" panose="020B0604020202020204" pitchFamily="34" charset="0"/>
                <a:ea typeface="ＭＳ Ｐゴシック" panose="020B0600070205080204" pitchFamily="34" charset="-128"/>
              </a:rPr>
              <a:t>Someone whose MS symptoms are “hidden” may have a harder time asking for help </a:t>
            </a:r>
          </a:p>
          <a:p>
            <a:pPr marL="228600" indent="-228600">
              <a:lnSpc>
                <a:spcPct val="90000"/>
              </a:lnSpc>
              <a:buClr>
                <a:schemeClr val="tx2"/>
              </a:buClr>
              <a:buSzPct val="125000"/>
              <a:buFontTx/>
              <a:buChar char="•"/>
            </a:pPr>
            <a:r>
              <a:rPr lang="en-US" altLang="en-US" dirty="0">
                <a:latin typeface="Arial" panose="020B0604020202020204" pitchFamily="34" charset="0"/>
                <a:ea typeface="ＭＳ Ｐゴシック" panose="020B0600070205080204" pitchFamily="34" charset="-128"/>
              </a:rPr>
              <a:t>Person does want to be seen as different or getting “preferential treatment” and because they can “pass”  they won’t ask for needed accommodations.</a:t>
            </a:r>
          </a:p>
          <a:p>
            <a:pPr marL="228600" indent="-228600">
              <a:lnSpc>
                <a:spcPct val="90000"/>
              </a:lnSpc>
            </a:pPr>
            <a:endParaRPr lang="en-US" altLang="en-US" dirty="0">
              <a:latin typeface="Arial" panose="020B0604020202020204" pitchFamily="34" charset="0"/>
              <a:ea typeface="ＭＳ Ｐゴシック" panose="020B0600070205080204" pitchFamily="34" charset="-128"/>
            </a:endParaRPr>
          </a:p>
          <a:p>
            <a:pPr marL="228600" indent="-228600">
              <a:lnSpc>
                <a:spcPct val="90000"/>
              </a:lnSpc>
            </a:pPr>
            <a:endParaRPr lang="en-US" altLang="en-US" dirty="0">
              <a:latin typeface="Arial" panose="020B0604020202020204" pitchFamily="34" charset="0"/>
              <a:ea typeface="ＭＳ Ｐゴシック" panose="020B0600070205080204" pitchFamily="34" charset="-128"/>
            </a:endParaRPr>
          </a:p>
          <a:p>
            <a:pPr marL="228600" indent="-228600">
              <a:lnSpc>
                <a:spcPct val="90000"/>
              </a:lnSpc>
            </a:pPr>
            <a:endParaRPr lang="en-US" altLang="en-US" dirty="0">
              <a:latin typeface="Arial" panose="020B0604020202020204" pitchFamily="34" charset="0"/>
              <a:ea typeface="ＭＳ Ｐゴシック" panose="020B0600070205080204" pitchFamily="34" charset="-128"/>
            </a:endParaRPr>
          </a:p>
          <a:p>
            <a:pPr marL="228600" indent="-228600" eaLnBrk="1" hangingPunct="1">
              <a:lnSpc>
                <a:spcPct val="90000"/>
              </a:lnSpc>
            </a:pP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Questions that could come up- be open to talking to patients about employment concerns and utilize resources such as MS Society, VR, JAN</a:t>
            </a:r>
          </a:p>
        </p:txBody>
      </p:sp>
      <p:sp>
        <p:nvSpPr>
          <p:cNvPr id="4" name="Slide Number Placeholder 3"/>
          <p:cNvSpPr>
            <a:spLocks noGrp="1"/>
          </p:cNvSpPr>
          <p:nvPr>
            <p:ph type="sldNum" sz="quarter" idx="10"/>
          </p:nvPr>
        </p:nvSpPr>
        <p:spPr/>
        <p:txBody>
          <a:bodyPr/>
          <a:lstStyle/>
          <a:p>
            <a:fld id="{0895FAB0-0293-4380-A3A4-79C6B974942C}" type="slidenum">
              <a:rPr lang="en-US" smtClean="0"/>
              <a:t>18</a:t>
            </a:fld>
            <a:endParaRPr lang="en-US"/>
          </a:p>
        </p:txBody>
      </p:sp>
    </p:spTree>
    <p:extLst>
      <p:ext uri="{BB962C8B-B14F-4D97-AF65-F5344CB8AC3E}">
        <p14:creationId xmlns:p14="http://schemas.microsoft.com/office/powerpoint/2010/main" val="422939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employment continuum</a:t>
            </a:r>
            <a:r>
              <a:rPr lang="en-US" baseline="0" dirty="0"/>
              <a:t> is one way to envision employment and benefit issues.  It usually is not this linear and people can move between these steps.  Also, be aware that the resources we use may vary based on where the person is along this continuum.  The type of support and information provided changes as people progress through these steps.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People do not always fit neatly into this continuum and they can also go back and forth from working full-time to part-time and vice versa. Even for those who are not working, job re-entry opportunities may be a possibility. That’s why these individuals, too, should be encouraged to apply for local vocational rehabilitation services which will be covered later in this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Thinking again about MS as an adult-onset condition – oftentimes people with MS have completed their advance degrees, been working and moving up the career ladder.  But over time their MS symptoms can change which may directly impact their ability to continue working in their chosen occupation or career.  Because of that, their employment status may change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people continue to work full time but also begin to work on career changes to accommodate MS. Others begin to work part-time (with or without accommodations) because of fatigue and/or other symptoms that make it difficult to work a full day. In both cases the person may benefit from a referral to their state vocational rehabilitation (VR) agency and/or a private career counselor.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Ultimately, some people with MS will face a time when symptoms become more progressive, and all accommodations have been exhausted. Then is the time to seek information on Social Security programs and other disability options from their employer.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895FAB0-0293-4380-A3A4-79C6B974942C}" type="slidenum">
              <a:rPr lang="en-US" smtClean="0"/>
              <a:t>19</a:t>
            </a:fld>
            <a:endParaRPr lang="en-US"/>
          </a:p>
        </p:txBody>
      </p:sp>
    </p:spTree>
    <p:extLst>
      <p:ext uri="{BB962C8B-B14F-4D97-AF65-F5344CB8AC3E}">
        <p14:creationId xmlns:p14="http://schemas.microsoft.com/office/powerpoint/2010/main" val="21825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643C7CF-0778-F0BB-2CAC-D67BCBC0C8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DEDB8D4-7421-477A-861A-05E5E7DDA8DB}" type="slidenum">
              <a:rPr lang="en-US" altLang="en-US"/>
              <a:pPr>
                <a:spcBef>
                  <a:spcPct val="0"/>
                </a:spcBef>
              </a:pPr>
              <a:t>20</a:t>
            </a:fld>
            <a:endParaRPr lang="en-US" altLang="en-US"/>
          </a:p>
        </p:txBody>
      </p:sp>
      <p:sp>
        <p:nvSpPr>
          <p:cNvPr id="16387" name="Rectangle 2">
            <a:extLst>
              <a:ext uri="{FF2B5EF4-FFF2-40B4-BE49-F238E27FC236}">
                <a16:creationId xmlns:a16="http://schemas.microsoft.com/office/drawing/2014/main" id="{B155F0CE-0717-08D9-4077-0274F1CA4B2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20DDDBE-78B4-6350-B78A-50B6DBA99660}"/>
              </a:ext>
            </a:extLst>
          </p:cNvPr>
          <p:cNvSpPr>
            <a:spLocks noGrp="1" noChangeArrowheads="1"/>
          </p:cNvSpPr>
          <p:nvPr>
            <p:ph type="body" idx="1"/>
          </p:nvPr>
        </p:nvSpPr>
        <p:spPr>
          <a:xfrm>
            <a:off x="919163" y="4243388"/>
            <a:ext cx="5140325" cy="4851400"/>
          </a:xfrm>
        </p:spPr>
        <p:txBody>
          <a:bodyPr/>
          <a:lstStyle/>
          <a:p>
            <a:pPr>
              <a:defRPr/>
            </a:pPr>
            <a:r>
              <a:rPr lang="en-US" dirty="0">
                <a:ea typeface="ＭＳ Ｐゴシック" pitchFamily="34" charset="-128"/>
              </a:rPr>
              <a:t>There are largely 4 types of clients with MS that you may work with:</a:t>
            </a:r>
          </a:p>
          <a:p>
            <a:pPr>
              <a:defRPr/>
            </a:pPr>
            <a:r>
              <a:rPr lang="en-US" dirty="0">
                <a:ea typeface="ＭＳ Ｐゴシック" pitchFamily="34" charset="-128"/>
              </a:rPr>
              <a:t>The first are career changers:</a:t>
            </a:r>
          </a:p>
          <a:p>
            <a:pPr marL="171450" indent="-171450">
              <a:spcBef>
                <a:spcPts val="0"/>
              </a:spcBef>
              <a:buFont typeface="Arial" pitchFamily="34" charset="0"/>
              <a:buChar char="•"/>
              <a:defRPr/>
            </a:pPr>
            <a:r>
              <a:rPr lang="en-US" dirty="0">
                <a:ea typeface="ＭＳ Ｐゴシック" pitchFamily="34" charset="-128"/>
              </a:rPr>
              <a:t>Individuals who feel that their MS symptoms may preclude them from continuing in their current profession. Example: A young man who was a welder experiencing left sided numbness which does not resolve. </a:t>
            </a:r>
          </a:p>
          <a:p>
            <a:pPr marL="171450" indent="-171450">
              <a:spcBef>
                <a:spcPts val="0"/>
              </a:spcBef>
              <a:buFont typeface="Arial" pitchFamily="34" charset="0"/>
              <a:buChar char="•"/>
              <a:defRPr/>
            </a:pPr>
            <a:r>
              <a:rPr lang="en-US" dirty="0">
                <a:ea typeface="ＭＳ Ｐゴシック" pitchFamily="34" charset="-128"/>
              </a:rPr>
              <a:t>These individuals  may need assistance in assessing and determining a realistic career goal keeping in mind the type of MS and symptoms they have or may need training or further education to work in another field. Example: In the case of the welder-- he went to VR, was evaluated and went back to school to be a paralegal.</a:t>
            </a:r>
          </a:p>
          <a:p>
            <a:pPr marL="171450" indent="-171450">
              <a:spcBef>
                <a:spcPts val="0"/>
              </a:spcBef>
              <a:buFont typeface="Arial" pitchFamily="34" charset="0"/>
              <a:buChar char="•"/>
              <a:defRPr/>
            </a:pPr>
            <a:r>
              <a:rPr lang="en-US" dirty="0">
                <a:ea typeface="ＭＳ Ｐゴシック" pitchFamily="34" charset="-128"/>
              </a:rPr>
              <a:t>Others may not be aware that they could continue in their current profession with accommodations and require information and advice on obtaining such accommodations.</a:t>
            </a:r>
          </a:p>
          <a:p>
            <a:pPr marL="171450" indent="-171450">
              <a:spcBef>
                <a:spcPts val="0"/>
              </a:spcBef>
              <a:buFont typeface="Arial" pitchFamily="34" charset="0"/>
              <a:buChar char="•"/>
              <a:defRPr/>
            </a:pPr>
            <a:endParaRPr lang="en-US" dirty="0">
              <a:ea typeface="ＭＳ Ｐゴシック" pitchFamily="34" charset="-128"/>
            </a:endParaRPr>
          </a:p>
          <a:p>
            <a:pPr eaLnBrk="1" hangingPunct="1">
              <a:defRPr/>
            </a:pPr>
            <a:endParaRPr lang="en-US"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AC8AE84-0281-6030-7553-D67FAD2648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9278A38-653D-46A4-AD94-AD3669BA65C0}" type="slidenum">
              <a:rPr lang="en-US" altLang="en-US"/>
              <a:pPr>
                <a:spcBef>
                  <a:spcPct val="0"/>
                </a:spcBef>
              </a:pPr>
              <a:t>21</a:t>
            </a:fld>
            <a:endParaRPr lang="en-US" altLang="en-US"/>
          </a:p>
        </p:txBody>
      </p:sp>
      <p:sp>
        <p:nvSpPr>
          <p:cNvPr id="18435" name="Rectangle 2">
            <a:extLst>
              <a:ext uri="{FF2B5EF4-FFF2-40B4-BE49-F238E27FC236}">
                <a16:creationId xmlns:a16="http://schemas.microsoft.com/office/drawing/2014/main" id="{628EBD5A-F47D-7A03-69A8-4B48E250FFB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2D1460D-BBB8-D60A-27F7-CBBC1C4677CE}"/>
              </a:ext>
            </a:extLst>
          </p:cNvPr>
          <p:cNvSpPr>
            <a:spLocks noGrp="1" noChangeArrowheads="1"/>
          </p:cNvSpPr>
          <p:nvPr>
            <p:ph type="body" idx="1"/>
          </p:nvPr>
        </p:nvSpPr>
        <p:spPr/>
        <p:txBody>
          <a:bodyPr/>
          <a:lstStyle/>
          <a:p>
            <a:pPr>
              <a:defRPr/>
            </a:pPr>
            <a:r>
              <a:rPr lang="en-US" dirty="0">
                <a:ea typeface="ＭＳ Ｐゴシック" pitchFamily="34" charset="-128"/>
              </a:rPr>
              <a:t>The second type of client may be someone who had worked for many years but have taken time off (either during the diagnostic period or for other reasons)</a:t>
            </a:r>
          </a:p>
          <a:p>
            <a:pPr marL="171450" indent="-171450">
              <a:buFont typeface="Arial" pitchFamily="34" charset="0"/>
              <a:buChar char="•"/>
              <a:defRPr/>
            </a:pPr>
            <a:r>
              <a:rPr lang="en-US" dirty="0">
                <a:ea typeface="ＭＳ Ｐゴシック" pitchFamily="34" charset="-128"/>
              </a:rPr>
              <a:t>Many times individuals go through years of testing and illness before a diagnosis of MS is made. During this period, individuals may lose or quit their jobs, be unable to handle the stress of all the doctor appointments and the uncertainty of what is happening to them.</a:t>
            </a:r>
          </a:p>
          <a:p>
            <a:pPr marL="171450" indent="-171450">
              <a:buFont typeface="Arial" pitchFamily="34" charset="0"/>
              <a:buChar char="•"/>
              <a:defRPr/>
            </a:pPr>
            <a:endParaRPr lang="en-US" dirty="0">
              <a:ea typeface="ＭＳ Ｐゴシック" pitchFamily="34" charset="-128"/>
            </a:endParaRPr>
          </a:p>
          <a:p>
            <a:pPr marL="171450" indent="-171450">
              <a:buFont typeface="Arial" pitchFamily="34" charset="0"/>
              <a:buChar char="•"/>
              <a:defRPr/>
            </a:pPr>
            <a:r>
              <a:rPr lang="en-US" dirty="0">
                <a:ea typeface="ＭＳ Ｐゴシック" pitchFamily="34" charset="-128"/>
              </a:rPr>
              <a:t>Once they are diagnosed and getting treatment, they may be feeling better and feeling ready to return to the job market. Or they may have left the work place for other reasons and are now ready to return.</a:t>
            </a:r>
          </a:p>
          <a:p>
            <a:pPr marL="171450" indent="-171450">
              <a:buFont typeface="Arial" pitchFamily="34" charset="0"/>
              <a:buChar char="•"/>
              <a:defRPr/>
            </a:pPr>
            <a:endParaRPr lang="en-US" dirty="0">
              <a:ea typeface="ＭＳ Ｐゴシック" pitchFamily="34" charset="-128"/>
            </a:endParaRPr>
          </a:p>
          <a:p>
            <a:pPr marL="171450" indent="-171450">
              <a:buFont typeface="Arial" pitchFamily="34" charset="0"/>
              <a:buChar char="•"/>
              <a:defRPr/>
            </a:pPr>
            <a:r>
              <a:rPr lang="en-US" dirty="0">
                <a:ea typeface="ＭＳ Ｐゴシック" pitchFamily="34" charset="-128"/>
              </a:rPr>
              <a:t>They may need an in between step to see how ready they are, so an evaluation or internship may be useful. They may be able to return to previous work and may only need placement assistance or may need some level of re-training for a new position</a:t>
            </a:r>
          </a:p>
          <a:p>
            <a:pPr eaLnBrk="1" hangingPunct="1">
              <a:defRPr/>
            </a:pPr>
            <a:endParaRPr lang="en-US" dirty="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3C18B9E-1D38-9F4B-6F9A-2F4A4375289A}"/>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6D0F641-9B65-B639-E426-93D5CF8E3FC6}"/>
              </a:ext>
            </a:extLst>
          </p:cNvPr>
          <p:cNvSpPr>
            <a:spLocks noGrp="1" noChangeArrowheads="1"/>
          </p:cNvSpPr>
          <p:nvPr>
            <p:ph type="body" idx="1"/>
          </p:nvPr>
        </p:nvSpPr>
        <p:spPr/>
        <p:txBody>
          <a:bodyPr/>
          <a:lstStyle/>
          <a:p>
            <a:pPr>
              <a:defRPr/>
            </a:pPr>
            <a:endParaRPr lang="en-US" dirty="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B1AB135-FED6-B8BF-672B-1234D6A107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655B17-7688-40DB-A943-92AFEC42E056}" type="slidenum">
              <a:rPr lang="en-US" altLang="en-US"/>
              <a:pPr>
                <a:spcBef>
                  <a:spcPct val="0"/>
                </a:spcBef>
              </a:pPr>
              <a:t>23</a:t>
            </a:fld>
            <a:endParaRPr lang="en-US" altLang="en-US"/>
          </a:p>
        </p:txBody>
      </p:sp>
      <p:sp>
        <p:nvSpPr>
          <p:cNvPr id="51203" name="Rectangle 2">
            <a:extLst>
              <a:ext uri="{FF2B5EF4-FFF2-40B4-BE49-F238E27FC236}">
                <a16:creationId xmlns:a16="http://schemas.microsoft.com/office/drawing/2014/main" id="{CE0D8DEF-D33E-171D-70CD-6BDCFBFFFB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316A123-3094-ED70-DCD4-9A9562E7BD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339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B1AB135-FED6-B8BF-672B-1234D6A107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655B17-7688-40DB-A943-92AFEC42E056}" type="slidenum">
              <a:rPr lang="en-US" altLang="en-US"/>
              <a:pPr>
                <a:spcBef>
                  <a:spcPct val="0"/>
                </a:spcBef>
              </a:pPr>
              <a:t>24</a:t>
            </a:fld>
            <a:endParaRPr lang="en-US" altLang="en-US"/>
          </a:p>
        </p:txBody>
      </p:sp>
      <p:sp>
        <p:nvSpPr>
          <p:cNvPr id="51203" name="Rectangle 2">
            <a:extLst>
              <a:ext uri="{FF2B5EF4-FFF2-40B4-BE49-F238E27FC236}">
                <a16:creationId xmlns:a16="http://schemas.microsoft.com/office/drawing/2014/main" id="{CE0D8DEF-D33E-171D-70CD-6BDCFBFFFB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316A123-3094-ED70-DCD4-9A9562E7BD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Cannot be dishonorably discharged </a:t>
            </a:r>
          </a:p>
          <a:p>
            <a:pPr eaLnBrk="1" hangingPunct="1"/>
            <a:r>
              <a:rPr lang="en-US" altLang="en-US" dirty="0">
                <a:latin typeface="Arial" panose="020B0604020202020204" pitchFamily="34" charset="0"/>
                <a:ea typeface="ＭＳ Ｐゴシック" panose="020B0600070205080204" pitchFamily="34" charset="-128"/>
              </a:rPr>
              <a:t>Veteran- Service disability connected disability rating of at least 10% from VA</a:t>
            </a:r>
          </a:p>
          <a:p>
            <a:pPr eaLnBrk="1" hangingPunct="1"/>
            <a:r>
              <a:rPr lang="en-US" altLang="en-US" dirty="0">
                <a:latin typeface="Arial" panose="020B0604020202020204" pitchFamily="34" charset="0"/>
                <a:ea typeface="ＭＳ Ｐゴシック" panose="020B0600070205080204" pitchFamily="34" charset="-128"/>
              </a:rPr>
              <a:t>Active duty- 20% or higher pre-discharge disability rating or you’re waiting to be discharged </a:t>
            </a:r>
            <a:r>
              <a:rPr lang="en-US" altLang="en-US" dirty="0" err="1">
                <a:latin typeface="Arial" panose="020B0604020202020204" pitchFamily="34" charset="0"/>
                <a:ea typeface="ＭＳ Ｐゴシック" panose="020B0600070205080204" pitchFamily="34" charset="-128"/>
              </a:rPr>
              <a:t>bc</a:t>
            </a:r>
            <a:r>
              <a:rPr lang="en-US" altLang="en-US" dirty="0">
                <a:latin typeface="Arial" panose="020B0604020202020204" pitchFamily="34" charset="0"/>
                <a:ea typeface="ＭＳ Ｐゴシック" panose="020B0600070205080204" pitchFamily="34" charset="-128"/>
              </a:rPr>
              <a:t> of severe illness or injury that occurred while you were on active duty </a:t>
            </a:r>
          </a:p>
        </p:txBody>
      </p:sp>
    </p:spTree>
    <p:extLst>
      <p:ext uri="{BB962C8B-B14F-4D97-AF65-F5344CB8AC3E}">
        <p14:creationId xmlns:p14="http://schemas.microsoft.com/office/powerpoint/2010/main" val="159306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19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B1AB135-FED6-B8BF-672B-1234D6A107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655B17-7688-40DB-A943-92AFEC42E056}" type="slidenum">
              <a:rPr lang="en-US" altLang="en-US"/>
              <a:pPr>
                <a:spcBef>
                  <a:spcPct val="0"/>
                </a:spcBef>
              </a:pPr>
              <a:t>25</a:t>
            </a:fld>
            <a:endParaRPr lang="en-US" altLang="en-US"/>
          </a:p>
        </p:txBody>
      </p:sp>
      <p:sp>
        <p:nvSpPr>
          <p:cNvPr id="51203" name="Rectangle 2">
            <a:extLst>
              <a:ext uri="{FF2B5EF4-FFF2-40B4-BE49-F238E27FC236}">
                <a16:creationId xmlns:a16="http://schemas.microsoft.com/office/drawing/2014/main" id="{CE0D8DEF-D33E-171D-70CD-6BDCFBFFFB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316A123-3094-ED70-DCD4-9A9562E7BD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These would be the most common reasons why we would refer a client to VR services.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Services may vary from state to state or for VA </a:t>
            </a:r>
            <a:r>
              <a:rPr lang="en-US" altLang="en-US" dirty="0" err="1">
                <a:latin typeface="Arial" panose="020B0604020202020204" pitchFamily="34" charset="0"/>
                <a:ea typeface="ＭＳ Ｐゴシック" panose="020B0600070205080204" pitchFamily="34" charset="-128"/>
              </a:rPr>
              <a:t>voc</a:t>
            </a:r>
            <a:r>
              <a:rPr lang="en-US" altLang="en-US" dirty="0">
                <a:latin typeface="Arial" panose="020B0604020202020204" pitchFamily="34" charset="0"/>
                <a:ea typeface="ＭＳ Ｐゴシック" panose="020B0600070205080204" pitchFamily="34" charset="-128"/>
              </a:rPr>
              <a:t> rehab  and for VA program </a:t>
            </a:r>
          </a:p>
        </p:txBody>
      </p:sp>
    </p:spTree>
    <p:extLst>
      <p:ext uri="{BB962C8B-B14F-4D97-AF65-F5344CB8AC3E}">
        <p14:creationId xmlns:p14="http://schemas.microsoft.com/office/powerpoint/2010/main" val="1225327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B1AB135-FED6-B8BF-672B-1234D6A107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655B17-7688-40DB-A943-92AFEC42E056}" type="slidenum">
              <a:rPr lang="en-US" altLang="en-US"/>
              <a:pPr>
                <a:spcBef>
                  <a:spcPct val="0"/>
                </a:spcBef>
              </a:pPr>
              <a:t>26</a:t>
            </a:fld>
            <a:endParaRPr lang="en-US" altLang="en-US"/>
          </a:p>
        </p:txBody>
      </p:sp>
      <p:sp>
        <p:nvSpPr>
          <p:cNvPr id="51203" name="Rectangle 2">
            <a:extLst>
              <a:ext uri="{FF2B5EF4-FFF2-40B4-BE49-F238E27FC236}">
                <a16:creationId xmlns:a16="http://schemas.microsoft.com/office/drawing/2014/main" id="{CE0D8DEF-D33E-171D-70CD-6BDCFBFFFB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316A123-3094-ED70-DCD4-9A9562E7BD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See references at the end for sources </a:t>
            </a:r>
          </a:p>
        </p:txBody>
      </p:sp>
    </p:spTree>
    <p:extLst>
      <p:ext uri="{BB962C8B-B14F-4D97-AF65-F5344CB8AC3E}">
        <p14:creationId xmlns:p14="http://schemas.microsoft.com/office/powerpoint/2010/main" val="14266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8F76033-7624-13B6-1E8B-06B451E5C1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DDCA08-DDA3-4922-8679-FCCEDC79A5E5}" type="slidenum">
              <a:rPr lang="en-US" altLang="en-US"/>
              <a:pPr>
                <a:spcBef>
                  <a:spcPct val="0"/>
                </a:spcBef>
              </a:pPr>
              <a:t>27</a:t>
            </a:fld>
            <a:endParaRPr lang="en-US" altLang="en-US"/>
          </a:p>
        </p:txBody>
      </p:sp>
      <p:sp>
        <p:nvSpPr>
          <p:cNvPr id="49155" name="Rectangle 2">
            <a:extLst>
              <a:ext uri="{FF2B5EF4-FFF2-40B4-BE49-F238E27FC236}">
                <a16:creationId xmlns:a16="http://schemas.microsoft.com/office/drawing/2014/main" id="{14A0E55E-66B1-C5EF-B703-EF9C9E446171}"/>
              </a:ext>
            </a:extLst>
          </p:cNvPr>
          <p:cNvSpPr>
            <a:spLocks noGrp="1" noRot="1" noChangeAspect="1" noChangeArrowheads="1" noTextEdit="1"/>
          </p:cNvSpPr>
          <p:nvPr>
            <p:ph type="sldImg"/>
          </p:nvPr>
        </p:nvSpPr>
        <p:spPr>
          <a:xfrm>
            <a:off x="406400" y="463550"/>
            <a:ext cx="6197600" cy="3486150"/>
          </a:xfrm>
          <a:ln/>
        </p:spPr>
      </p:sp>
      <p:sp>
        <p:nvSpPr>
          <p:cNvPr id="49156" name="Rectangle 3">
            <a:extLst>
              <a:ext uri="{FF2B5EF4-FFF2-40B4-BE49-F238E27FC236}">
                <a16:creationId xmlns:a16="http://schemas.microsoft.com/office/drawing/2014/main" id="{9335FF43-4D8E-48CE-7937-9A86D6FC00E9}"/>
              </a:ext>
            </a:extLst>
          </p:cNvPr>
          <p:cNvSpPr>
            <a:spLocks noGrp="1" noChangeArrowheads="1"/>
          </p:cNvSpPr>
          <p:nvPr>
            <p:ph type="body" idx="1"/>
          </p:nvPr>
        </p:nvSpPr>
        <p:spPr>
          <a:xfrm>
            <a:off x="935038" y="4168775"/>
            <a:ext cx="5140325"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Our  goal is to encourage patients to stay employed for as long as they choose to and as long as they can- we want patients to explore all options and try accommodations- We also recognize that there may come a time when someone needs to separate from the workplace.  That will likely mean a shift in gears in how you can support them. It’s important to keep the lines of communication open, know that they are likely to face new or different types of employment challenges. It’s OK to check in on a regular basis.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Keep in mind that the impact of quitting work early can be extremely costly- the economic burden study showed a loss of $21 million in indirect costs</a:t>
            </a:r>
            <a:endParaRPr lang="en-US" altLang="en-US" sz="13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409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8F76033-7624-13B6-1E8B-06B451E5C1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DDCA08-DDA3-4922-8679-FCCEDC79A5E5}" type="slidenum">
              <a:rPr lang="en-US" altLang="en-US"/>
              <a:pPr>
                <a:spcBef>
                  <a:spcPct val="0"/>
                </a:spcBef>
              </a:pPr>
              <a:t>28</a:t>
            </a:fld>
            <a:endParaRPr lang="en-US" altLang="en-US"/>
          </a:p>
        </p:txBody>
      </p:sp>
      <p:sp>
        <p:nvSpPr>
          <p:cNvPr id="49155" name="Rectangle 2">
            <a:extLst>
              <a:ext uri="{FF2B5EF4-FFF2-40B4-BE49-F238E27FC236}">
                <a16:creationId xmlns:a16="http://schemas.microsoft.com/office/drawing/2014/main" id="{14A0E55E-66B1-C5EF-B703-EF9C9E446171}"/>
              </a:ext>
            </a:extLst>
          </p:cNvPr>
          <p:cNvSpPr>
            <a:spLocks noGrp="1" noRot="1" noChangeAspect="1" noChangeArrowheads="1" noTextEdit="1"/>
          </p:cNvSpPr>
          <p:nvPr>
            <p:ph type="sldImg"/>
          </p:nvPr>
        </p:nvSpPr>
        <p:spPr>
          <a:xfrm>
            <a:off x="406400" y="463550"/>
            <a:ext cx="6197600" cy="3486150"/>
          </a:xfrm>
          <a:ln/>
        </p:spPr>
      </p:sp>
      <p:sp>
        <p:nvSpPr>
          <p:cNvPr id="49156" name="Rectangle 3">
            <a:extLst>
              <a:ext uri="{FF2B5EF4-FFF2-40B4-BE49-F238E27FC236}">
                <a16:creationId xmlns:a16="http://schemas.microsoft.com/office/drawing/2014/main" id="{9335FF43-4D8E-48CE-7937-9A86D6FC00E9}"/>
              </a:ext>
            </a:extLst>
          </p:cNvPr>
          <p:cNvSpPr>
            <a:spLocks noGrp="1" noChangeArrowheads="1"/>
          </p:cNvSpPr>
          <p:nvPr>
            <p:ph type="body" idx="1"/>
          </p:nvPr>
        </p:nvSpPr>
        <p:spPr>
          <a:xfrm>
            <a:off x="935038" y="4168775"/>
            <a:ext cx="5140325"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role of healthcare providers in helping individuals with MS and discussing their employment is a vital one no matter what stage of employment a person is 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And so I wanted to take a brief look at how you can support your patients regarding their employment participation.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 encourage you to ask how your patients are doing at work and be open and listen as they discuss their employment situations and concerns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Even if someone may not need assistance right now- it’s OK to ask them about their employment situation. This can help plant the seed and encourage them that you’re someone they can talk to. MS symptoms can change quickly and therefore their job situation could change quickly as well.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Be open to providing documentation - your patients will come to you with questions about potential accommodations and leave options as well as disability options.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It’s never too early for patients to be </a:t>
            </a:r>
            <a:r>
              <a:rPr kumimoji="0" lang="en-US" sz="1200" b="0" i="0" u="none" strike="noStrike" kern="1200" cap="none" spc="0" normalizeH="0" baseline="0" noProof="0">
                <a:ln>
                  <a:noFill/>
                </a:ln>
                <a:solidFill>
                  <a:prstClr val="black"/>
                </a:solidFill>
                <a:effectLst/>
                <a:uLnTx/>
                <a:uFillTx/>
                <a:latin typeface="Calibri"/>
                <a:ea typeface="+mn-ea"/>
                <a:cs typeface="+mn-cs"/>
              </a:rPr>
              <a:t>thinking proactively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300"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Benefits and Employment Support Team </a:t>
            </a:r>
          </a:p>
          <a:p>
            <a:endParaRPr lang="en-US" dirty="0"/>
          </a:p>
          <a:p>
            <a:r>
              <a:rPr lang="en-US" sz="1800" dirty="0">
                <a:effectLst/>
                <a:latin typeface="Segoe UI" panose="020B0502040204020203" pitchFamily="34" charset="0"/>
              </a:rPr>
              <a:t>Ask an MS Expert program on Disclosing MS in the Workplace to this slide: https://youtu.be/swdmWTjj_PA</a:t>
            </a:r>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29</a:t>
            </a:fld>
            <a:endParaRPr lang="en-US"/>
          </a:p>
        </p:txBody>
      </p:sp>
    </p:spTree>
    <p:extLst>
      <p:ext uri="{BB962C8B-B14F-4D97-AF65-F5344CB8AC3E}">
        <p14:creationId xmlns:p14="http://schemas.microsoft.com/office/powerpoint/2010/main" val="2303637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30</a:t>
            </a:fld>
            <a:endParaRPr lang="en-US"/>
          </a:p>
        </p:txBody>
      </p:sp>
    </p:spTree>
    <p:extLst>
      <p:ext uri="{BB962C8B-B14F-4D97-AF65-F5344CB8AC3E}">
        <p14:creationId xmlns:p14="http://schemas.microsoft.com/office/powerpoint/2010/main" val="2968318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31</a:t>
            </a:fld>
            <a:endParaRPr lang="en-US"/>
          </a:p>
        </p:txBody>
      </p:sp>
    </p:spTree>
    <p:extLst>
      <p:ext uri="{BB962C8B-B14F-4D97-AF65-F5344CB8AC3E}">
        <p14:creationId xmlns:p14="http://schemas.microsoft.com/office/powerpoint/2010/main" val="3302596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32</a:t>
            </a:fld>
            <a:endParaRPr lang="en-US"/>
          </a:p>
        </p:txBody>
      </p:sp>
    </p:spTree>
    <p:extLst>
      <p:ext uri="{BB962C8B-B14F-4D97-AF65-F5344CB8AC3E}">
        <p14:creationId xmlns:p14="http://schemas.microsoft.com/office/powerpoint/2010/main" val="120353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Live questions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36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participation today and special thanks to Dr. Casperson for the great presentation. This webinar is recorded and I will posting the recording and the slides on the webpage listed on the screen. Don’t forget, there’s another Current Topics webinar on September 16 on Medical Marijuana for MS Symptom Management presented by Dr. Michelle Cameron. You can register online for this webinar on our website noted on the screen.  Thank you all for attending today and have a great rest of your day.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2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0D58553-EB8F-8FAF-E97A-66E2D01D11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AD8DC0E-7305-44BE-A22B-6EC50AF93F81}" type="slidenum">
              <a:rPr lang="en-US" altLang="en-US"/>
              <a:pPr>
                <a:spcBef>
                  <a:spcPct val="0"/>
                </a:spcBef>
              </a:pPr>
              <a:t>8</a:t>
            </a:fld>
            <a:endParaRPr lang="en-US" altLang="en-US"/>
          </a:p>
        </p:txBody>
      </p:sp>
      <p:sp>
        <p:nvSpPr>
          <p:cNvPr id="8195" name="Rectangle 2">
            <a:extLst>
              <a:ext uri="{FF2B5EF4-FFF2-40B4-BE49-F238E27FC236}">
                <a16:creationId xmlns:a16="http://schemas.microsoft.com/office/drawing/2014/main" id="{FE4ED7CB-495B-70E2-0F36-97A75582F96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485693C-7EE0-A2C8-68B1-49446827AA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Multiple sclerosis is a chronic, unpredictable disease of the central nervous system (CNS), which is made up of the brain, spinal cord and optic nerves. It is thought to be an immune-mediated disorder, in which the immune system incorrectly attacks healthy tissue in the CNS.</a:t>
            </a:r>
            <a:br>
              <a:rPr kumimoji="0" lang="en-US" sz="1200" b="0" i="0" u="none" strike="noStrike" kern="1200" cap="none" spc="0" normalizeH="0" baseline="0" noProof="0" dirty="0">
                <a:ln>
                  <a:noFill/>
                </a:ln>
                <a:solidFill>
                  <a:prstClr val="black"/>
                </a:solidFill>
                <a:effectLst/>
                <a:uLnTx/>
                <a:uFillTx/>
                <a:latin typeface="Calibri"/>
                <a:ea typeface="+mn-ea"/>
                <a:cs typeface="+mn-cs"/>
              </a:rPr>
            </a:br>
            <a:br>
              <a:rPr kumimoji="0" lang="en-US" sz="1200" b="0" i="0" u="none" strike="noStrike" kern="1200" cap="none" spc="0" normalizeH="0" baseline="0" noProof="0" dirty="0">
                <a:ln>
                  <a:noFill/>
                </a:ln>
                <a:solidFill>
                  <a:prstClr val="black"/>
                </a:solidFill>
                <a:effectLst/>
                <a:uLnTx/>
                <a:uFillTx/>
                <a:latin typeface="Calibri"/>
                <a:ea typeface="+mn-ea"/>
                <a:cs typeface="+mn-cs"/>
              </a:rPr>
            </a:br>
            <a:r>
              <a:rPr kumimoji="0" lang="en-US" sz="1200" b="0" i="0" u="none" strike="noStrike" kern="1200" cap="none" spc="0" normalizeH="0" baseline="0" noProof="0" dirty="0">
                <a:ln>
                  <a:noFill/>
                </a:ln>
                <a:solidFill>
                  <a:prstClr val="black"/>
                </a:solidFill>
                <a:effectLst/>
                <a:uLnTx/>
                <a:uFillTx/>
                <a:latin typeface="Calibri"/>
                <a:ea typeface="+mn-ea"/>
                <a:cs typeface="+mn-cs"/>
              </a:rPr>
              <a:t>In multiple sclerosis, damage in the central nervous system (CNS) interferes with the transmission of nerve signals between the brain and spinal cord and other parts of the body.</a:t>
            </a:r>
            <a:br>
              <a:rPr kumimoji="0" lang="en-US" sz="1200" b="0" i="0" u="none" strike="noStrike" kern="1200" cap="none" spc="0" normalizeH="0" baseline="0" noProof="0" dirty="0">
                <a:ln>
                  <a:noFill/>
                </a:ln>
                <a:solidFill>
                  <a:prstClr val="black"/>
                </a:solidFill>
                <a:effectLst/>
                <a:uLnTx/>
                <a:uFillTx/>
                <a:latin typeface="Calibri"/>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Within the CNS, the immune system causes inflammation that damages myelin — the fatty substance that surrounds and insulates the nerve fibers — as well as the nerve fibers themselves, and the specialized cells that make myelin.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myelin or nerve fibers are damaged or destroyed in MS, messages within the CNS are altered or stopped completely.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0895FAB0-0293-4380-A3A4-79C6B974942C}" type="slidenum">
              <a:rPr lang="en-US" smtClean="0"/>
              <a:t>9</a:t>
            </a:fld>
            <a:endParaRPr lang="en-US"/>
          </a:p>
        </p:txBody>
      </p:sp>
    </p:spTree>
    <p:extLst>
      <p:ext uri="{BB962C8B-B14F-4D97-AF65-F5344CB8AC3E}">
        <p14:creationId xmlns:p14="http://schemas.microsoft.com/office/powerpoint/2010/main" val="290692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There are four disease courses in 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Majority of people are diagnosed with </a:t>
            </a:r>
            <a:r>
              <a:rPr kumimoji="0" lang="en-US" sz="1200" b="1" i="0" u="none" strike="noStrike" kern="1200" cap="none" spc="0" normalizeH="0" baseline="0" noProof="0" dirty="0">
                <a:ln>
                  <a:noFill/>
                </a:ln>
                <a:solidFill>
                  <a:prstClr val="black"/>
                </a:solidFill>
                <a:effectLst/>
                <a:uLnTx/>
                <a:uFillTx/>
                <a:latin typeface="Calibri"/>
                <a:ea typeface="+mn-ea"/>
                <a:cs typeface="+mn-cs"/>
              </a:rPr>
              <a:t>Relapsing Remitting- </a:t>
            </a:r>
            <a:r>
              <a:rPr kumimoji="0" lang="en-US" sz="1200" b="0" i="0" u="none" strike="noStrike" kern="1200" cap="none" spc="0" normalizeH="0" baseline="0" noProof="0" dirty="0">
                <a:ln>
                  <a:noFill/>
                </a:ln>
                <a:solidFill>
                  <a:prstClr val="black"/>
                </a:solidFill>
                <a:effectLst/>
                <a:uLnTx/>
                <a:uFillTx/>
                <a:latin typeface="Calibri"/>
                <a:ea typeface="+mn-ea"/>
                <a:cs typeface="+mn-cs"/>
              </a:rPr>
              <a:t>which means they have temporary periods called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relaspes</a:t>
            </a:r>
            <a:r>
              <a:rPr kumimoji="0" lang="en-US" sz="1200" b="0" i="0" u="none" strike="noStrike" kern="1200" cap="none" spc="0" normalizeH="0" baseline="0" noProof="0" dirty="0">
                <a:ln>
                  <a:noFill/>
                </a:ln>
                <a:solidFill>
                  <a:prstClr val="black"/>
                </a:solidFill>
                <a:effectLst/>
                <a:uLnTx/>
                <a:uFillTx/>
                <a:latin typeface="Calibri"/>
                <a:ea typeface="+mn-ea"/>
                <a:cs typeface="+mn-cs"/>
              </a:rPr>
              <a:t> or flareups when new symptoms appear, followed by complete or partial recovery at which point they will be in remission – could be weeks, months, years of remission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Primary-Progressive MS (PPMS)</a:t>
            </a:r>
            <a:r>
              <a:rPr kumimoji="0" lang="en-US" sz="1200" b="0" i="0" u="none" strike="noStrike" kern="1200" cap="none" spc="0" normalizeH="0" baseline="0" noProof="0" dirty="0">
                <a:ln>
                  <a:noFill/>
                </a:ln>
                <a:solidFill>
                  <a:prstClr val="black"/>
                </a:solidFill>
                <a:effectLst/>
                <a:uLnTx/>
                <a:uFillTx/>
                <a:latin typeface="Calibri"/>
                <a:ea typeface="+mn-ea"/>
                <a:cs typeface="+mn-cs"/>
              </a:rPr>
              <a:t>. This type of MS is not very common, occurring in about 10% of people with MS. PPMS is characterized by slowly worsening symptoms from the beginning, with few or no relapses or remissions.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0895FAB0-0293-4380-A3A4-79C6B974942C}" type="slidenum">
              <a:rPr lang="en-US" smtClean="0"/>
              <a:t>10</a:t>
            </a:fld>
            <a:endParaRPr lang="en-US"/>
          </a:p>
        </p:txBody>
      </p:sp>
    </p:spTree>
    <p:extLst>
      <p:ext uri="{BB962C8B-B14F-4D97-AF65-F5344CB8AC3E}">
        <p14:creationId xmlns:p14="http://schemas.microsoft.com/office/powerpoint/2010/main" val="11615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A4DBF6-8871-D0C9-430A-25C3037076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651CB95-AE45-4265-A683-C13DDF8D2A08}" type="slidenum">
              <a:rPr lang="en-US" altLang="en-US"/>
              <a:pPr>
                <a:spcBef>
                  <a:spcPct val="0"/>
                </a:spcBef>
              </a:pPr>
              <a:t>11</a:t>
            </a:fld>
            <a:endParaRPr lang="en-US" altLang="en-US"/>
          </a:p>
        </p:txBody>
      </p:sp>
      <p:sp>
        <p:nvSpPr>
          <p:cNvPr id="32771" name="Rectangle 2">
            <a:extLst>
              <a:ext uri="{FF2B5EF4-FFF2-40B4-BE49-F238E27FC236}">
                <a16:creationId xmlns:a16="http://schemas.microsoft.com/office/drawing/2014/main" id="{79F4C8AD-3265-FB10-C918-ECE4BC62738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7A694D0-AB89-B1A3-1340-10382468B561}"/>
              </a:ext>
            </a:extLst>
          </p:cNvPr>
          <p:cNvSpPr>
            <a:spLocks noGrp="1" noChangeArrowheads="1"/>
          </p:cNvSpPr>
          <p:nvPr>
            <p:ph type="body" idx="1"/>
          </p:nvPr>
        </p:nvSpPr>
        <p:spPr/>
        <p:txBody>
          <a:bodyPr/>
          <a:lstStyle/>
          <a:p>
            <a:pPr marL="171450" indent="-171450">
              <a:buFont typeface="Arial" pitchFamily="34" charset="0"/>
              <a:buChar char="•"/>
              <a:defRPr/>
            </a:pPr>
            <a:r>
              <a:rPr lang="en-US" dirty="0">
                <a:ea typeface="ＭＳ Ｐゴシック" pitchFamily="34" charset="-128"/>
              </a:rPr>
              <a:t>This is a list of the common symptoms people with MS experience.  </a:t>
            </a:r>
          </a:p>
          <a:p>
            <a:pPr marL="171450" indent="-171450">
              <a:buFont typeface="Arial" pitchFamily="34" charset="0"/>
              <a:buChar char="•"/>
              <a:defRPr/>
            </a:pPr>
            <a:r>
              <a:rPr lang="en-US" dirty="0">
                <a:ea typeface="ＭＳ Ｐゴシック" pitchFamily="34" charset="-128"/>
              </a:rPr>
              <a:t>Challenges associated with managing fatigue and/or cognitive deficits is the most common reason as to why people with MS leave the workplace. </a:t>
            </a:r>
          </a:p>
          <a:p>
            <a:pPr marL="171450" indent="-171450">
              <a:buFont typeface="Arial" pitchFamily="34" charset="0"/>
              <a:buChar char="•"/>
              <a:defRPr/>
            </a:pPr>
            <a:endParaRPr lang="en-US" dirty="0">
              <a:ea typeface="ＭＳ Ｐゴシック" pitchFamily="34" charset="-128"/>
            </a:endParaRPr>
          </a:p>
          <a:p>
            <a:pPr eaLnBrk="1" hangingPunct="1">
              <a:defRPr/>
            </a:pPr>
            <a:endParaRPr 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entails a holistic team? </a:t>
            </a:r>
          </a:p>
          <a:p>
            <a:endParaRPr lang="en-US" dirty="0"/>
          </a:p>
          <a:p>
            <a:r>
              <a:rPr lang="en-US" dirty="0"/>
              <a:t>Importance of holistic team</a:t>
            </a:r>
          </a:p>
          <a:p>
            <a:endParaRPr lang="en-US" dirty="0"/>
          </a:p>
          <a:p>
            <a:r>
              <a:rPr lang="en-US" dirty="0"/>
              <a:t>Importance of VR as part of Multi-Disciplinary Team – </a:t>
            </a:r>
          </a:p>
          <a:p>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12</a:t>
            </a:fld>
            <a:endParaRPr lang="en-US"/>
          </a:p>
        </p:txBody>
      </p:sp>
    </p:spTree>
    <p:extLst>
      <p:ext uri="{BB962C8B-B14F-4D97-AF65-F5344CB8AC3E}">
        <p14:creationId xmlns:p14="http://schemas.microsoft.com/office/powerpoint/2010/main" val="247694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take a look at </a:t>
            </a:r>
            <a:r>
              <a:rPr lang="en-US" dirty="0" err="1"/>
              <a:t>voc</a:t>
            </a:r>
            <a:r>
              <a:rPr lang="en-US" dirty="0"/>
              <a:t> rehab services a bit later in presentation </a:t>
            </a:r>
          </a:p>
          <a:p>
            <a:endParaRPr lang="en-US" dirty="0"/>
          </a:p>
          <a:p>
            <a:r>
              <a:rPr lang="en-US" dirty="0"/>
              <a:t>Stress importance of VR- just as important as other types of rehab – </a:t>
            </a:r>
            <a:r>
              <a:rPr lang="en-US" b="1" dirty="0"/>
              <a:t>explain brief definition of VR </a:t>
            </a:r>
            <a:r>
              <a:rPr lang="en-US" dirty="0"/>
              <a:t>and that will be discussing it a bit later as well </a:t>
            </a:r>
          </a:p>
          <a:p>
            <a:endParaRPr lang="en-US" dirty="0"/>
          </a:p>
          <a:p>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13</a:t>
            </a:fld>
            <a:endParaRPr lang="en-US"/>
          </a:p>
        </p:txBody>
      </p:sp>
    </p:spTree>
    <p:extLst>
      <p:ext uri="{BB962C8B-B14F-4D97-AF65-F5344CB8AC3E}">
        <p14:creationId xmlns:p14="http://schemas.microsoft.com/office/powerpoint/2010/main" val="423826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ECF40-F046-4224-AF2B-3FC673E26586}" type="slidenum">
              <a:rPr lang="en-US" smtClean="0"/>
              <a:t>14</a:t>
            </a:fld>
            <a:endParaRPr lang="en-US"/>
          </a:p>
        </p:txBody>
      </p:sp>
    </p:spTree>
    <p:extLst>
      <p:ext uri="{BB962C8B-B14F-4D97-AF65-F5344CB8AC3E}">
        <p14:creationId xmlns:p14="http://schemas.microsoft.com/office/powerpoint/2010/main" val="1114135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A5F7-A2A4-2848-AE00-CF81CADAF649}"/>
              </a:ext>
            </a:extLst>
          </p:cNvPr>
          <p:cNvSpPr>
            <a:spLocks noGrp="1"/>
          </p:cNvSpPr>
          <p:nvPr>
            <p:ph type="ctrTitle"/>
          </p:nvPr>
        </p:nvSpPr>
        <p:spPr>
          <a:xfrm>
            <a:off x="5690795" y="2361640"/>
            <a:ext cx="6217920" cy="1375357"/>
          </a:xfrm>
        </p:spPr>
        <p:txBody>
          <a:bodyPr anchor="b"/>
          <a:lstStyle>
            <a:lvl1pPr algn="l">
              <a:defRPr sz="5200"/>
            </a:lvl1pPr>
          </a:lstStyle>
          <a:p>
            <a:r>
              <a:rPr lang="en-US"/>
              <a:t>Click to edit Master title style</a:t>
            </a:r>
          </a:p>
        </p:txBody>
      </p:sp>
      <p:sp>
        <p:nvSpPr>
          <p:cNvPr id="3" name="Subtitle 2">
            <a:extLst>
              <a:ext uri="{FF2B5EF4-FFF2-40B4-BE49-F238E27FC236}">
                <a16:creationId xmlns:a16="http://schemas.microsoft.com/office/drawing/2014/main" id="{EEA13A30-A21E-674A-B60F-20EE8A6DE9C8}"/>
              </a:ext>
            </a:extLst>
          </p:cNvPr>
          <p:cNvSpPr>
            <a:spLocks noGrp="1"/>
          </p:cNvSpPr>
          <p:nvPr>
            <p:ph type="subTitle" idx="1"/>
          </p:nvPr>
        </p:nvSpPr>
        <p:spPr>
          <a:xfrm>
            <a:off x="5690795" y="4205863"/>
            <a:ext cx="5518673" cy="1077526"/>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DEE3D03-C9ED-7440-A0E4-84465D417C36}"/>
              </a:ext>
            </a:extLst>
          </p:cNvPr>
          <p:cNvSpPr>
            <a:spLocks noGrp="1"/>
          </p:cNvSpPr>
          <p:nvPr>
            <p:ph type="ftr" sz="quarter" idx="11"/>
          </p:nvPr>
        </p:nvSpPr>
        <p:spPr>
          <a:xfrm>
            <a:off x="5690795" y="6282459"/>
            <a:ext cx="4114800" cy="365125"/>
          </a:xfrm>
        </p:spPr>
        <p:txBody>
          <a:bodyPr/>
          <a:lstStyle>
            <a:lvl1pPr algn="l">
              <a:defRPr/>
            </a:lvl1pPr>
          </a:lstStyle>
          <a:p>
            <a:endParaRPr lang="en-US"/>
          </a:p>
        </p:txBody>
      </p:sp>
      <p:sp>
        <p:nvSpPr>
          <p:cNvPr id="7" name="Rectangle 6">
            <a:extLst>
              <a:ext uri="{FF2B5EF4-FFF2-40B4-BE49-F238E27FC236}">
                <a16:creationId xmlns:a16="http://schemas.microsoft.com/office/drawing/2014/main" id="{947D701C-F7CA-8F48-BE81-0C859D905980}"/>
              </a:ext>
            </a:extLst>
          </p:cNvPr>
          <p:cNvSpPr/>
          <p:nvPr userDrawn="1"/>
        </p:nvSpPr>
        <p:spPr>
          <a:xfrm>
            <a:off x="1" y="0"/>
            <a:ext cx="48301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CE85D1-2D2E-3B42-AE26-DC42E67B3762}"/>
              </a:ext>
            </a:extLst>
          </p:cNvPr>
          <p:cNvPicPr>
            <a:picLocks noChangeAspect="1"/>
          </p:cNvPicPr>
          <p:nvPr userDrawn="1"/>
        </p:nvPicPr>
        <p:blipFill>
          <a:blip r:embed="rId2"/>
          <a:srcRect/>
          <a:stretch/>
        </p:blipFill>
        <p:spPr>
          <a:xfrm>
            <a:off x="1120993" y="2393914"/>
            <a:ext cx="2484206" cy="2070172"/>
          </a:xfrm>
          <a:prstGeom prst="rect">
            <a:avLst/>
          </a:prstGeom>
        </p:spPr>
      </p:pic>
      <p:sp>
        <p:nvSpPr>
          <p:cNvPr id="11" name="TextBox 10">
            <a:extLst>
              <a:ext uri="{FF2B5EF4-FFF2-40B4-BE49-F238E27FC236}">
                <a16:creationId xmlns:a16="http://schemas.microsoft.com/office/drawing/2014/main" id="{DCE5E641-8B1B-C541-95DC-D2B09F39B2B1}"/>
              </a:ext>
            </a:extLst>
          </p:cNvPr>
          <p:cNvSpPr txBox="1"/>
          <p:nvPr userDrawn="1"/>
        </p:nvSpPr>
        <p:spPr>
          <a:xfrm>
            <a:off x="11532198" y="409866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5197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9E8AF5-B8D6-6C4A-B4AE-4226A3A76993}"/>
              </a:ext>
            </a:extLst>
          </p:cNvPr>
          <p:cNvSpPr/>
          <p:nvPr userDrawn="1"/>
        </p:nvSpPr>
        <p:spPr>
          <a:xfrm>
            <a:off x="0"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4F9B3F4-96BC-EC4F-9848-8ABE3FA904E8}"/>
              </a:ext>
            </a:extLst>
          </p:cNvPr>
          <p:cNvPicPr>
            <a:picLocks noChangeAspect="1"/>
          </p:cNvPicPr>
          <p:nvPr userDrawn="1"/>
        </p:nvPicPr>
        <p:blipFill>
          <a:blip r:embed="rId2"/>
          <a:srcRect/>
          <a:stretch/>
        </p:blipFill>
        <p:spPr>
          <a:xfrm>
            <a:off x="9323987" y="6387634"/>
            <a:ext cx="2029813" cy="289973"/>
          </a:xfrm>
          <a:prstGeom prst="rect">
            <a:avLst/>
          </a:prstGeom>
        </p:spPr>
      </p:pic>
      <p:sp>
        <p:nvSpPr>
          <p:cNvPr id="2" name="Title 1">
            <a:extLst>
              <a:ext uri="{FF2B5EF4-FFF2-40B4-BE49-F238E27FC236}">
                <a16:creationId xmlns:a16="http://schemas.microsoft.com/office/drawing/2014/main" id="{44D24035-4483-4E42-B6DC-552F966BC338}"/>
              </a:ext>
            </a:extLst>
          </p:cNvPr>
          <p:cNvSpPr>
            <a:spLocks noGrp="1"/>
          </p:cNvSpPr>
          <p:nvPr>
            <p:ph type="title"/>
          </p:nvPr>
        </p:nvSpPr>
        <p:spPr>
          <a:xfrm>
            <a:off x="377209" y="570566"/>
            <a:ext cx="4248579" cy="1600200"/>
          </a:xfrm>
        </p:spPr>
        <p:txBody>
          <a:bodyPr anchor="b"/>
          <a:lstStyle>
            <a:lvl1pPr algn="l">
              <a:defRPr sz="36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D18C9ADB-D2A9-5445-B25D-ED3AA7CD0697}"/>
              </a:ext>
            </a:extLst>
          </p:cNvPr>
          <p:cNvSpPr>
            <a:spLocks noGrp="1"/>
          </p:cNvSpPr>
          <p:nvPr>
            <p:ph type="pic" idx="1"/>
          </p:nvPr>
        </p:nvSpPr>
        <p:spPr>
          <a:xfrm>
            <a:off x="5473643" y="578634"/>
            <a:ext cx="6341147" cy="52903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79FB6-5302-3943-93B0-F8A94932D1D5}"/>
              </a:ext>
            </a:extLst>
          </p:cNvPr>
          <p:cNvSpPr>
            <a:spLocks noGrp="1"/>
          </p:cNvSpPr>
          <p:nvPr>
            <p:ph type="body" sz="half" idx="2"/>
          </p:nvPr>
        </p:nvSpPr>
        <p:spPr>
          <a:xfrm>
            <a:off x="377209" y="2431228"/>
            <a:ext cx="4248579" cy="343776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AECC70E-23AF-CF43-BB56-39D09A8BC80E}"/>
              </a:ext>
            </a:extLst>
          </p:cNvPr>
          <p:cNvSpPr>
            <a:spLocks noGrp="1"/>
          </p:cNvSpPr>
          <p:nvPr>
            <p:ph type="ftr" sz="quarter" idx="11"/>
          </p:nvPr>
        </p:nvSpPr>
        <p:spPr>
          <a:xfrm>
            <a:off x="5077609" y="6356350"/>
            <a:ext cx="3722146"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0A26B40C-74BB-9C4E-A94F-2DC3E495A24E}"/>
              </a:ext>
            </a:extLst>
          </p:cNvPr>
          <p:cNvSpPr>
            <a:spLocks noGrp="1"/>
          </p:cNvSpPr>
          <p:nvPr>
            <p:ph type="sldNum" sz="quarter" idx="12"/>
          </p:nvPr>
        </p:nvSpPr>
        <p:spPr/>
        <p:txBody>
          <a:bodyPr/>
          <a:lstStyle/>
          <a:p>
            <a:fld id="{185ABD63-C6C9-FA47-A146-4725B0A9A3AA}" type="slidenum">
              <a:rPr lang="en-US" smtClean="0"/>
              <a:t>‹#›</a:t>
            </a:fld>
            <a:endParaRPr lang="en-US"/>
          </a:p>
        </p:txBody>
      </p:sp>
      <p:pic>
        <p:nvPicPr>
          <p:cNvPr id="11" name="Picture 10">
            <a:extLst>
              <a:ext uri="{FF2B5EF4-FFF2-40B4-BE49-F238E27FC236}">
                <a16:creationId xmlns:a16="http://schemas.microsoft.com/office/drawing/2014/main" id="{3DC06A34-2F7C-DE40-8BC3-D053972B25C0}"/>
              </a:ext>
            </a:extLst>
          </p:cNvPr>
          <p:cNvPicPr>
            <a:picLocks noChangeAspect="1"/>
          </p:cNvPicPr>
          <p:nvPr userDrawn="1"/>
        </p:nvPicPr>
        <p:blipFill>
          <a:blip r:embed="rId3"/>
          <a:srcRect/>
          <a:stretch/>
        </p:blipFill>
        <p:spPr>
          <a:xfrm>
            <a:off x="327661" y="6235203"/>
            <a:ext cx="2374299" cy="493827"/>
          </a:xfrm>
          <a:prstGeom prst="rect">
            <a:avLst/>
          </a:prstGeom>
        </p:spPr>
      </p:pic>
    </p:spTree>
    <p:extLst>
      <p:ext uri="{BB962C8B-B14F-4D97-AF65-F5344CB8AC3E}">
        <p14:creationId xmlns:p14="http://schemas.microsoft.com/office/powerpoint/2010/main" val="374761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357E-1D00-0E44-8AD8-D25F19D46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C209B-80A1-664B-B6B6-4F911DBCF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F80B83-5EC5-4947-9248-151CBAE22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1BD9C-BB1B-4F42-9B8D-7391484BD94D}"/>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231168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D4E40-ACC8-DE4A-8506-1DDCF6BE1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D983DE-16FF-2D4D-A4B2-18ABF3B016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43AF492-3A5A-2B4C-B53D-F52D4A1C6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FC61F-7E10-1649-90D7-C715A14D46A0}"/>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207856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812800" y="1535113"/>
            <a:ext cx="10566400" cy="639762"/>
          </a:xfrm>
        </p:spPr>
        <p:txBody>
          <a:bodyPr anchor="ctr" anchorCtr="0"/>
          <a:lstStyle>
            <a:lvl1pPr marL="0" indent="0">
              <a:buNone/>
              <a:defRPr sz="2400" b="0">
                <a:solidFill>
                  <a:srgbClr val="F5822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SubTitle</a:t>
            </a:r>
            <a:endParaRPr lang="en-US" dirty="0"/>
          </a:p>
        </p:txBody>
      </p:sp>
      <p:sp>
        <p:nvSpPr>
          <p:cNvPr id="2" name="Title 1"/>
          <p:cNvSpPr>
            <a:spLocks noGrp="1"/>
          </p:cNvSpPr>
          <p:nvPr>
            <p:ph type="title" hasCustomPrompt="1"/>
          </p:nvPr>
        </p:nvSpPr>
        <p:spPr>
          <a:xfrm>
            <a:off x="812800" y="274638"/>
            <a:ext cx="105664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4" name="Content Placeholder 3"/>
          <p:cNvSpPr>
            <a:spLocks noGrp="1"/>
          </p:cNvSpPr>
          <p:nvPr>
            <p:ph sz="half" idx="2" hasCustomPrompt="1"/>
          </p:nvPr>
        </p:nvSpPr>
        <p:spPr>
          <a:xfrm>
            <a:off x="812800" y="2209800"/>
            <a:ext cx="10566400" cy="3916363"/>
          </a:xfrm>
        </p:spPr>
        <p:txBody>
          <a:bodyPr>
            <a:normAutofit/>
          </a:bodyPr>
          <a:lstStyle>
            <a:lvl1pPr>
              <a:defRPr sz="1800">
                <a:solidFill>
                  <a:srgbClr val="695E4A"/>
                </a:solidFill>
                <a:latin typeface="Arial" pitchFamily="34" charset="0"/>
                <a:cs typeface="Arial" pitchFamily="34" charset="0"/>
              </a:defRPr>
            </a:lvl1pPr>
            <a:lvl2pPr>
              <a:defRPr sz="1600">
                <a:solidFill>
                  <a:srgbClr val="695E4A"/>
                </a:solidFill>
                <a:latin typeface="Arial" pitchFamily="34" charset="0"/>
                <a:cs typeface="Arial" pitchFamily="34" charset="0"/>
              </a:defRPr>
            </a:lvl2pPr>
            <a:lvl3pPr>
              <a:defRPr sz="1400">
                <a:solidFill>
                  <a:srgbClr val="695E4A"/>
                </a:solidFill>
                <a:latin typeface="Arial" pitchFamily="34" charset="0"/>
                <a:cs typeface="Arial" pitchFamily="34" charset="0"/>
              </a:defRPr>
            </a:lvl3pPr>
            <a:lvl4pPr>
              <a:defRPr sz="1200">
                <a:solidFill>
                  <a:srgbClr val="695E4A"/>
                </a:solidFill>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B548B494-D936-47C5-BADC-54E9BBB3843F}" type="slidenum">
              <a:rPr lang="en-US" smtClean="0"/>
              <a:pPr/>
              <a:t>‹#›</a:t>
            </a:fld>
            <a:endParaRPr lang="en-US"/>
          </a:p>
        </p:txBody>
      </p:sp>
    </p:spTree>
    <p:extLst>
      <p:ext uri="{BB962C8B-B14F-4D97-AF65-F5344CB8AC3E}">
        <p14:creationId xmlns:p14="http://schemas.microsoft.com/office/powerpoint/2010/main" val="3551940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812800" y="1535113"/>
            <a:ext cx="10566400" cy="639762"/>
          </a:xfrm>
        </p:spPr>
        <p:txBody>
          <a:bodyPr anchor="ctr" anchorCtr="0"/>
          <a:lstStyle>
            <a:lvl1pPr marL="0" indent="0">
              <a:buNone/>
              <a:defRPr sz="2400" b="0">
                <a:solidFill>
                  <a:srgbClr val="F5822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SubTitle</a:t>
            </a:r>
            <a:endParaRPr lang="en-US" dirty="0"/>
          </a:p>
        </p:txBody>
      </p:sp>
      <p:sp>
        <p:nvSpPr>
          <p:cNvPr id="2" name="Title 1"/>
          <p:cNvSpPr>
            <a:spLocks noGrp="1"/>
          </p:cNvSpPr>
          <p:nvPr>
            <p:ph type="title" hasCustomPrompt="1"/>
          </p:nvPr>
        </p:nvSpPr>
        <p:spPr>
          <a:xfrm>
            <a:off x="812800" y="274638"/>
            <a:ext cx="105664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4" name="Content Placeholder 3"/>
          <p:cNvSpPr>
            <a:spLocks noGrp="1"/>
          </p:cNvSpPr>
          <p:nvPr>
            <p:ph sz="half" idx="2" hasCustomPrompt="1"/>
          </p:nvPr>
        </p:nvSpPr>
        <p:spPr>
          <a:xfrm>
            <a:off x="812800" y="2209800"/>
            <a:ext cx="10566400" cy="3916363"/>
          </a:xfrm>
        </p:spPr>
        <p:txBody>
          <a:bodyPr>
            <a:normAutofit/>
          </a:bodyPr>
          <a:lstStyle>
            <a:lvl1pPr>
              <a:defRPr sz="1800">
                <a:solidFill>
                  <a:srgbClr val="695E4A"/>
                </a:solidFill>
                <a:latin typeface="Arial" pitchFamily="34" charset="0"/>
                <a:cs typeface="Arial" pitchFamily="34" charset="0"/>
              </a:defRPr>
            </a:lvl1pPr>
            <a:lvl2pPr>
              <a:defRPr sz="1600">
                <a:solidFill>
                  <a:srgbClr val="695E4A"/>
                </a:solidFill>
                <a:latin typeface="Arial" pitchFamily="34" charset="0"/>
                <a:cs typeface="Arial" pitchFamily="34" charset="0"/>
              </a:defRPr>
            </a:lvl2pPr>
            <a:lvl3pPr>
              <a:defRPr sz="1400">
                <a:solidFill>
                  <a:srgbClr val="695E4A"/>
                </a:solidFill>
                <a:latin typeface="Arial" pitchFamily="34" charset="0"/>
                <a:cs typeface="Arial" pitchFamily="34" charset="0"/>
              </a:defRPr>
            </a:lvl3pPr>
            <a:lvl4pPr>
              <a:defRPr sz="1200">
                <a:solidFill>
                  <a:srgbClr val="695E4A"/>
                </a:solidFill>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B548B494-D936-47C5-BADC-54E9BBB3843F}" type="slidenum">
              <a:rPr lang="en-US" smtClean="0"/>
              <a:pPr/>
              <a:t>‹#›</a:t>
            </a:fld>
            <a:endParaRPr lang="en-US"/>
          </a:p>
        </p:txBody>
      </p:sp>
    </p:spTree>
    <p:extLst>
      <p:ext uri="{BB962C8B-B14F-4D97-AF65-F5344CB8AC3E}">
        <p14:creationId xmlns:p14="http://schemas.microsoft.com/office/powerpoint/2010/main" val="169009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812800" y="1535113"/>
            <a:ext cx="10566400" cy="639762"/>
          </a:xfrm>
        </p:spPr>
        <p:txBody>
          <a:bodyPr anchor="ctr" anchorCtr="0"/>
          <a:lstStyle>
            <a:lvl1pPr marL="0" indent="0">
              <a:buNone/>
              <a:defRPr sz="2400" b="0">
                <a:solidFill>
                  <a:srgbClr val="F5822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SubTitle</a:t>
            </a:r>
            <a:endParaRPr lang="en-US" dirty="0"/>
          </a:p>
        </p:txBody>
      </p:sp>
      <p:sp>
        <p:nvSpPr>
          <p:cNvPr id="2" name="Title 1"/>
          <p:cNvSpPr>
            <a:spLocks noGrp="1"/>
          </p:cNvSpPr>
          <p:nvPr>
            <p:ph type="title" hasCustomPrompt="1"/>
          </p:nvPr>
        </p:nvSpPr>
        <p:spPr>
          <a:xfrm>
            <a:off x="812800" y="274638"/>
            <a:ext cx="105664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4" name="Content Placeholder 3"/>
          <p:cNvSpPr>
            <a:spLocks noGrp="1"/>
          </p:cNvSpPr>
          <p:nvPr>
            <p:ph sz="half" idx="2" hasCustomPrompt="1"/>
          </p:nvPr>
        </p:nvSpPr>
        <p:spPr>
          <a:xfrm>
            <a:off x="812800" y="2209800"/>
            <a:ext cx="10566400" cy="3916363"/>
          </a:xfrm>
        </p:spPr>
        <p:txBody>
          <a:bodyPr>
            <a:normAutofit/>
          </a:bodyPr>
          <a:lstStyle>
            <a:lvl1pPr>
              <a:defRPr sz="1800">
                <a:solidFill>
                  <a:srgbClr val="695E4A"/>
                </a:solidFill>
                <a:latin typeface="Arial" pitchFamily="34" charset="0"/>
                <a:cs typeface="Arial" pitchFamily="34" charset="0"/>
              </a:defRPr>
            </a:lvl1pPr>
            <a:lvl2pPr>
              <a:defRPr sz="1600">
                <a:solidFill>
                  <a:srgbClr val="695E4A"/>
                </a:solidFill>
                <a:latin typeface="Arial" pitchFamily="34" charset="0"/>
                <a:cs typeface="Arial" pitchFamily="34" charset="0"/>
              </a:defRPr>
            </a:lvl2pPr>
            <a:lvl3pPr>
              <a:defRPr sz="1400">
                <a:solidFill>
                  <a:srgbClr val="695E4A"/>
                </a:solidFill>
                <a:latin typeface="Arial" pitchFamily="34" charset="0"/>
                <a:cs typeface="Arial" pitchFamily="34" charset="0"/>
              </a:defRPr>
            </a:lvl3pPr>
            <a:lvl4pPr>
              <a:defRPr sz="1200">
                <a:solidFill>
                  <a:srgbClr val="695E4A"/>
                </a:solidFill>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B548B494-D936-47C5-BADC-54E9BBB3843F}" type="slidenum">
              <a:rPr lang="en-US" smtClean="0"/>
              <a:pPr/>
              <a:t>‹#›</a:t>
            </a:fld>
            <a:endParaRPr lang="en-US"/>
          </a:p>
        </p:txBody>
      </p:sp>
    </p:spTree>
    <p:extLst>
      <p:ext uri="{BB962C8B-B14F-4D97-AF65-F5344CB8AC3E}">
        <p14:creationId xmlns:p14="http://schemas.microsoft.com/office/powerpoint/2010/main" val="190119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812800" y="1752600"/>
            <a:ext cx="10261600" cy="4114800"/>
          </a:xfrm>
        </p:spPr>
        <p:txBody>
          <a:bodyPr vert="horz" lIns="91440" tIns="45720" rIns="91440" bIns="45720" rtlCol="0">
            <a:normAutofit/>
          </a:bodyPr>
          <a:lstStyle>
            <a:lvl1pPr>
              <a:defRPr lang="en-US" sz="2400" dirty="0" smtClean="0">
                <a:solidFill>
                  <a:srgbClr val="F5822A"/>
                </a:solidFill>
                <a:latin typeface="Arial" pitchFamily="34" charset="0"/>
                <a:cs typeface="Arial" pitchFamily="34" charset="0"/>
              </a:defRPr>
            </a:lvl1pPr>
            <a:lvl2pPr>
              <a:defRPr lang="en-US" sz="2000" dirty="0" smtClean="0">
                <a:solidFill>
                  <a:srgbClr val="695E4A"/>
                </a:solidFill>
                <a:latin typeface="Arial" pitchFamily="34" charset="0"/>
                <a:cs typeface="Arial" pitchFamily="34" charset="0"/>
              </a:defRPr>
            </a:lvl2pPr>
            <a:lvl3pPr>
              <a:defRPr lang="en-US" sz="1800" dirty="0" smtClean="0">
                <a:solidFill>
                  <a:srgbClr val="695E4A"/>
                </a:solidFill>
                <a:latin typeface="Arial" pitchFamily="34" charset="0"/>
                <a:cs typeface="Arial" pitchFamily="34" charset="0"/>
              </a:defRPr>
            </a:lvl3pPr>
            <a:lvl4pPr>
              <a:defRPr lang="en-US" sz="1600" dirty="0" smtClean="0">
                <a:solidFill>
                  <a:srgbClr val="695E4A"/>
                </a:solidFill>
                <a:latin typeface="Arial" pitchFamily="34" charset="0"/>
                <a:cs typeface="Arial" pitchFamily="34" charset="0"/>
              </a:defRPr>
            </a:lvl4pPr>
            <a:lvl5pPr>
              <a:defRPr lang="en-US" sz="1600" dirty="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8229600" y="6248401"/>
            <a:ext cx="2844800" cy="365125"/>
          </a:xfrm>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7FC1316C-EA40-46BD-953C-C6C40D144A18}" type="slidenum">
              <a:rPr lang="en-US" smtClean="0"/>
              <a:pPr/>
              <a:t>‹#›</a:t>
            </a:fld>
            <a:endParaRPr lang="en-US" dirty="0"/>
          </a:p>
        </p:txBody>
      </p:sp>
      <p:sp>
        <p:nvSpPr>
          <p:cNvPr id="8" name="Title 1"/>
          <p:cNvSpPr>
            <a:spLocks noGrp="1"/>
          </p:cNvSpPr>
          <p:nvPr>
            <p:ph type="title" hasCustomPrompt="1"/>
          </p:nvPr>
        </p:nvSpPr>
        <p:spPr>
          <a:xfrm>
            <a:off x="812800" y="274638"/>
            <a:ext cx="10261600" cy="1143000"/>
          </a:xfrm>
        </p:spPr>
        <p:txBody>
          <a:bodyPr anchor="b" anchorCtr="0">
            <a:normAutofit/>
          </a:bodyPr>
          <a:lstStyle>
            <a:lvl1pPr algn="l">
              <a:defRPr sz="3200" b="1">
                <a:solidFill>
                  <a:srgbClr val="695E4A"/>
                </a:solidFill>
                <a:latin typeface="Arial" pitchFamily="34" charset="0"/>
                <a:cs typeface="Arial" pitchFamily="34" charset="0"/>
              </a:defRPr>
            </a:lvl1pPr>
          </a:lstStyle>
          <a:p>
            <a:r>
              <a:rPr lang="en-US" dirty="0"/>
              <a:t>Click To Edit Title</a:t>
            </a:r>
          </a:p>
        </p:txBody>
      </p:sp>
    </p:spTree>
    <p:extLst>
      <p:ext uri="{BB962C8B-B14F-4D97-AF65-F5344CB8AC3E}">
        <p14:creationId xmlns:p14="http://schemas.microsoft.com/office/powerpoint/2010/main" val="252318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F0F41C4-32BF-4CDE-BB11-670C57DB2DD5}" type="datetimeFigureOut">
              <a:rPr lang="en-US" smtClean="0"/>
              <a:t>5/4/2023</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77AC9AD-14DE-4F64-B5DE-E3C9FC65AB4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9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058681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0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3A1-38CD-8541-86EA-A77B3C193A16}"/>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F6C8E2A-476B-9444-A37F-4AA3001B8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B98DF5D-8ABE-CA48-8A9C-25D0155DE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45585-2A8C-0046-AA53-5B234306CC8F}"/>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1231556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7919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676603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41568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713691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386104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324019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694395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946874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7EC0DEA0-94EC-43F9-BE48-5415A0F84EDE}"/>
              </a:ext>
            </a:extLst>
          </p:cNvPr>
          <p:cNvSpPr/>
          <p:nvPr userDrawn="1"/>
        </p:nvSpPr>
        <p:spPr>
          <a:xfrm>
            <a:off x="1" y="0"/>
            <a:ext cx="48301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227CB93-B8FF-48D5-8351-A521E10508CA}"/>
              </a:ext>
            </a:extLst>
          </p:cNvPr>
          <p:cNvPicPr>
            <a:picLocks noChangeAspect="1"/>
          </p:cNvPicPr>
          <p:nvPr userDrawn="1"/>
        </p:nvPicPr>
        <p:blipFill>
          <a:blip r:embed="rId2"/>
          <a:srcRect/>
          <a:stretch/>
        </p:blipFill>
        <p:spPr>
          <a:xfrm>
            <a:off x="1120995" y="2393914"/>
            <a:ext cx="2484207" cy="2070172"/>
          </a:xfrm>
          <a:prstGeom prst="rect">
            <a:avLst/>
          </a:prstGeom>
        </p:spPr>
      </p:pic>
      <p:sp>
        <p:nvSpPr>
          <p:cNvPr id="9" name="TextBox 8">
            <a:extLst>
              <a:ext uri="{FF2B5EF4-FFF2-40B4-BE49-F238E27FC236}">
                <a16:creationId xmlns:a16="http://schemas.microsoft.com/office/drawing/2014/main" id="{3C9E3C65-11EC-48A8-8A77-88FA02D86312}"/>
              </a:ext>
            </a:extLst>
          </p:cNvPr>
          <p:cNvSpPr txBox="1"/>
          <p:nvPr userDrawn="1"/>
        </p:nvSpPr>
        <p:spPr>
          <a:xfrm>
            <a:off x="11532201" y="409866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339734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1588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B2FEB-D190-CF46-8290-26933B9A9B84}"/>
              </a:ext>
            </a:extLst>
          </p:cNvPr>
          <p:cNvSpPr/>
          <p:nvPr userDrawn="1"/>
        </p:nvSpPr>
        <p:spPr>
          <a:xfrm>
            <a:off x="0" y="0"/>
            <a:ext cx="12192000" cy="6078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160FA-28C2-9F47-BA18-ACFE3581E0AB}"/>
              </a:ext>
            </a:extLst>
          </p:cNvPr>
          <p:cNvSpPr>
            <a:spLocks noGrp="1"/>
          </p:cNvSpPr>
          <p:nvPr>
            <p:ph type="title"/>
          </p:nvPr>
        </p:nvSpPr>
        <p:spPr>
          <a:xfrm>
            <a:off x="831850" y="620713"/>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5ECF26B-D139-9C45-B194-85E0CE194FEA}"/>
              </a:ext>
            </a:extLst>
          </p:cNvPr>
          <p:cNvSpPr>
            <a:spLocks noGrp="1"/>
          </p:cNvSpPr>
          <p:nvPr>
            <p:ph type="body" idx="1"/>
          </p:nvPr>
        </p:nvSpPr>
        <p:spPr>
          <a:xfrm>
            <a:off x="831850" y="3743661"/>
            <a:ext cx="10515600" cy="1185526"/>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15D141-F54A-AC43-92CF-2B75683C2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645A5-E83D-FE40-9A39-11DBB937A5A3}"/>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2795453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61223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207091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329076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265788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2908540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88B96FB9-A54F-4747-93AD-563054106E68}"/>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B7C75B98-6BAA-439F-B333-56591812415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27661" y="6167111"/>
            <a:ext cx="2374299" cy="493827"/>
          </a:xfrm>
          <a:prstGeom prst="rect">
            <a:avLst/>
          </a:prstGeom>
        </p:spPr>
      </p:pic>
    </p:spTree>
    <p:extLst>
      <p:ext uri="{BB962C8B-B14F-4D97-AF65-F5344CB8AC3E}">
        <p14:creationId xmlns:p14="http://schemas.microsoft.com/office/powerpoint/2010/main" val="1173343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ABD63-C6C9-FA47-A146-4725B0A9A3AA}" type="slidenum">
              <a:rPr lang="en-US" smtClean="0"/>
              <a:t>‹#›</a:t>
            </a:fld>
            <a:endParaRPr lang="en-US" dirty="0"/>
          </a:p>
        </p:txBody>
      </p:sp>
      <p:sp>
        <p:nvSpPr>
          <p:cNvPr id="8" name="Rectangle 7">
            <a:extLst>
              <a:ext uri="{FF2B5EF4-FFF2-40B4-BE49-F238E27FC236}">
                <a16:creationId xmlns:a16="http://schemas.microsoft.com/office/drawing/2014/main" id="{AAB5B7BD-F534-405B-B9E8-A112E6457267}"/>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EE74C562-572B-4A37-ADC0-5C4B7B54F4AC}"/>
              </a:ext>
            </a:extLst>
          </p:cNvPr>
          <p:cNvPicPr>
            <a:picLocks noChangeAspect="1"/>
          </p:cNvPicPr>
          <p:nvPr userDrawn="1"/>
        </p:nvPicPr>
        <p:blipFill>
          <a:blip r:embed="rId2"/>
          <a:srcRect/>
          <a:stretch/>
        </p:blipFill>
        <p:spPr>
          <a:xfrm>
            <a:off x="9323988" y="6387638"/>
            <a:ext cx="2029813" cy="289973"/>
          </a:xfrm>
          <a:prstGeom prst="rect">
            <a:avLst/>
          </a:prstGeom>
        </p:spPr>
      </p:pic>
      <p:pic>
        <p:nvPicPr>
          <p:cNvPr id="10" name="Picture 9">
            <a:extLst>
              <a:ext uri="{FF2B5EF4-FFF2-40B4-BE49-F238E27FC236}">
                <a16:creationId xmlns:a16="http://schemas.microsoft.com/office/drawing/2014/main" id="{85C11739-2023-4F0C-86E2-712F5D7826FD}"/>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3464818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91882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2463201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7B7E0-8608-4662-A2C0-D7173B955AE0}"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8808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60FA-28C2-9F47-BA18-ACFE3581E0AB}"/>
              </a:ext>
            </a:extLst>
          </p:cNvPr>
          <p:cNvSpPr>
            <a:spLocks noGrp="1"/>
          </p:cNvSpPr>
          <p:nvPr>
            <p:ph type="title"/>
          </p:nvPr>
        </p:nvSpPr>
        <p:spPr>
          <a:xfrm>
            <a:off x="831850" y="549275"/>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35ECF26B-D139-9C45-B194-85E0CE194FEA}"/>
              </a:ext>
            </a:extLst>
          </p:cNvPr>
          <p:cNvSpPr>
            <a:spLocks noGrp="1"/>
          </p:cNvSpPr>
          <p:nvPr>
            <p:ph type="body" idx="1"/>
          </p:nvPr>
        </p:nvSpPr>
        <p:spPr>
          <a:xfrm>
            <a:off x="831850" y="3743661"/>
            <a:ext cx="10515600" cy="1185526"/>
          </a:xfrm>
        </p:spPr>
        <p:txBody>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15D141-F54A-AC43-92CF-2B75683C2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645A5-E83D-FE40-9A39-11DBB937A5A3}"/>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1835335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4094539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7B7E0-8608-4662-A2C0-D7173B955AE0}"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93650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7B7E0-8608-4662-A2C0-D7173B955AE0}"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146266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7B7E0-8608-4662-A2C0-D7173B955AE0}"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57378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7B7E0-8608-4662-A2C0-D7173B955AE0}"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711349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7B7E0-8608-4662-A2C0-D7173B955AE0}"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034384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107015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907873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816646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43483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DEE4-9103-0146-A450-9AF125320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7B071-99A8-2747-AA27-70FAEBB8E8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93557C-30EA-BB42-A940-3F28C4C13D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0CF81C1-8625-A64B-84FA-6A0847305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3DBBC0-1827-C94E-A4CC-93C0A17B9F7A}"/>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4223064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F0EF-7613-4E78-8AD5-A17A79FC9E46}"/>
              </a:ext>
            </a:extLst>
          </p:cNvPr>
          <p:cNvSpPr>
            <a:spLocks noGrp="1"/>
          </p:cNvSpPr>
          <p:nvPr>
            <p:ph type="title"/>
          </p:nvPr>
        </p:nvSpPr>
        <p:spPr>
          <a:xfrm>
            <a:off x="609600" y="286603"/>
            <a:ext cx="10971842" cy="145370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D37B490-0E99-4D8F-A029-B6DCAB8D1371}"/>
              </a:ext>
            </a:extLst>
          </p:cNvPr>
          <p:cNvSpPr>
            <a:spLocks noGrp="1"/>
          </p:cNvSpPr>
          <p:nvPr>
            <p:ph type="dt" sz="half" idx="10"/>
          </p:nvPr>
        </p:nvSpPr>
        <p:spPr/>
        <p:txBody>
          <a:bodyPr/>
          <a:lstStyle/>
          <a:p>
            <a:fld id="{C21FDEFC-2B73-413E-B14D-4A5C3A0E54B5}" type="datetime1">
              <a:rPr lang="en-US" smtClean="0"/>
              <a:t>5/4/2023</a:t>
            </a:fld>
            <a:endParaRPr lang="en-US" dirty="0"/>
          </a:p>
        </p:txBody>
      </p:sp>
      <p:sp>
        <p:nvSpPr>
          <p:cNvPr id="4" name="Footer Placeholder 3">
            <a:extLst>
              <a:ext uri="{FF2B5EF4-FFF2-40B4-BE49-F238E27FC236}">
                <a16:creationId xmlns:a16="http://schemas.microsoft.com/office/drawing/2014/main" id="{1C72BB07-8218-440F-B530-876CD4B57BCB}"/>
              </a:ext>
            </a:extLst>
          </p:cNvPr>
          <p:cNvSpPr>
            <a:spLocks noGrp="1"/>
          </p:cNvSpPr>
          <p:nvPr>
            <p:ph type="ftr" sz="quarter" idx="11"/>
          </p:nvPr>
        </p:nvSpPr>
        <p:spPr/>
        <p:txBody>
          <a:bodyPr/>
          <a:lstStyle/>
          <a:p>
            <a:r>
              <a:rPr lang="en-US"/>
              <a:t>Kansas City, MO - Feb 3, 2021</a:t>
            </a:r>
            <a:endParaRPr lang="en-US" dirty="0"/>
          </a:p>
        </p:txBody>
      </p:sp>
      <p:sp>
        <p:nvSpPr>
          <p:cNvPr id="5" name="Slide Number Placeholder 4">
            <a:extLst>
              <a:ext uri="{FF2B5EF4-FFF2-40B4-BE49-F238E27FC236}">
                <a16:creationId xmlns:a16="http://schemas.microsoft.com/office/drawing/2014/main" id="{9D52D477-B992-42ED-918A-2C1009475540}"/>
              </a:ext>
            </a:extLst>
          </p:cNvPr>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3997965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A92B-D1C7-4DA6-B20B-522B6B1BAFA9}" type="datetime1">
              <a:rPr lang="en-US" smtClean="0"/>
              <a:t>5/4/2023</a:t>
            </a:fld>
            <a:endParaRPr lang="en-US" dirty="0"/>
          </a:p>
        </p:txBody>
      </p:sp>
      <p:sp>
        <p:nvSpPr>
          <p:cNvPr id="6" name="Footer Placeholder 5"/>
          <p:cNvSpPr>
            <a:spLocks noGrp="1"/>
          </p:cNvSpPr>
          <p:nvPr>
            <p:ph type="ftr" sz="quarter" idx="11"/>
          </p:nvPr>
        </p:nvSpPr>
        <p:spPr/>
        <p:txBody>
          <a:bodyPr/>
          <a:lstStyle/>
          <a:p>
            <a:r>
              <a:rPr lang="en-US"/>
              <a:t>Kansas City, MO - Feb 3, 2021</a:t>
            </a:r>
            <a:endParaRPr lang="en-US" dirty="0"/>
          </a:p>
        </p:txBody>
      </p:sp>
      <p:sp>
        <p:nvSpPr>
          <p:cNvPr id="7" name="Slide Number Placeholder 6"/>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824927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57614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7082-429F-BD45-A07E-8F278772BD47}"/>
              </a:ext>
            </a:extLst>
          </p:cNvPr>
          <p:cNvSpPr>
            <a:spLocks noGrp="1"/>
          </p:cNvSpPr>
          <p:nvPr>
            <p:ph type="title"/>
          </p:nvPr>
        </p:nvSpPr>
        <p:spPr>
          <a:xfrm>
            <a:off x="839788" y="1365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AAEA5-8A26-D441-991B-0DA2BDF4B7B4}"/>
              </a:ext>
            </a:extLst>
          </p:cNvPr>
          <p:cNvSpPr>
            <a:spLocks noGrp="1"/>
          </p:cNvSpPr>
          <p:nvPr>
            <p:ph type="body" idx="1"/>
          </p:nvPr>
        </p:nvSpPr>
        <p:spPr>
          <a:xfrm>
            <a:off x="839788" y="1452563"/>
            <a:ext cx="5157787" cy="823912"/>
          </a:xfrm>
        </p:spPr>
        <p:txBody>
          <a:bodyPr anchor="b"/>
          <a:lstStyle>
            <a:lvl1pPr marL="0" indent="0">
              <a:buNone/>
              <a:defRPr sz="2400" b="1">
                <a:solidFill>
                  <a:srgbClr val="0074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C95BAB-7F64-D948-B6B5-D76504197B93}"/>
              </a:ext>
            </a:extLst>
          </p:cNvPr>
          <p:cNvSpPr>
            <a:spLocks noGrp="1"/>
          </p:cNvSpPr>
          <p:nvPr>
            <p:ph sz="half" idx="2"/>
          </p:nvPr>
        </p:nvSpPr>
        <p:spPr>
          <a:xfrm>
            <a:off x="839788" y="2276475"/>
            <a:ext cx="5157787" cy="331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A455C-F58C-FC48-A906-7C62460B06F8}"/>
              </a:ext>
            </a:extLst>
          </p:cNvPr>
          <p:cNvSpPr>
            <a:spLocks noGrp="1"/>
          </p:cNvSpPr>
          <p:nvPr>
            <p:ph type="body" sz="quarter" idx="3"/>
          </p:nvPr>
        </p:nvSpPr>
        <p:spPr>
          <a:xfrm>
            <a:off x="6172200" y="1452563"/>
            <a:ext cx="5183188" cy="823912"/>
          </a:xfrm>
        </p:spPr>
        <p:txBody>
          <a:bodyPr anchor="b"/>
          <a:lstStyle>
            <a:lvl1pPr marL="0" indent="0">
              <a:buNone/>
              <a:defRPr sz="2400" b="1">
                <a:solidFill>
                  <a:srgbClr val="0074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CC043-B617-A84A-AB6B-A21489F5021C}"/>
              </a:ext>
            </a:extLst>
          </p:cNvPr>
          <p:cNvSpPr>
            <a:spLocks noGrp="1"/>
          </p:cNvSpPr>
          <p:nvPr>
            <p:ph sz="quarter" idx="4"/>
          </p:nvPr>
        </p:nvSpPr>
        <p:spPr>
          <a:xfrm>
            <a:off x="6172200" y="2276475"/>
            <a:ext cx="5183188" cy="331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CE646F1-7005-8B4B-941F-DA1581C8D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FF9FE3-4067-1143-ABAA-E3F9B8B1F4D0}"/>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353651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74B5-3405-3E41-8F84-F01AA1C961B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F376026-D6ED-1F42-94AB-77499439E1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A55C9D-928F-0F41-B9E3-F505D218836F}"/>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120209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1CD5EF-7719-B14C-B532-4CFE3AF4E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075FF-0EE3-874C-B164-BCE6FB5019CD}"/>
              </a:ext>
            </a:extLst>
          </p:cNvPr>
          <p:cNvSpPr>
            <a:spLocks noGrp="1"/>
          </p:cNvSpPr>
          <p:nvPr>
            <p:ph type="sldNum" sz="quarter" idx="12"/>
          </p:nvPr>
        </p:nvSpPr>
        <p:spPr/>
        <p:txBody>
          <a:bodyPr/>
          <a:lstStyle/>
          <a:p>
            <a:fld id="{185ABD63-C6C9-FA47-A146-4725B0A9A3AA}" type="slidenum">
              <a:rPr lang="en-US" smtClean="0"/>
              <a:t>‹#›</a:t>
            </a:fld>
            <a:endParaRPr lang="en-US"/>
          </a:p>
        </p:txBody>
      </p:sp>
    </p:spTree>
    <p:extLst>
      <p:ext uri="{BB962C8B-B14F-4D97-AF65-F5344CB8AC3E}">
        <p14:creationId xmlns:p14="http://schemas.microsoft.com/office/powerpoint/2010/main" val="256667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5812AB-8F8B-9945-BEA2-0B8B92129D2A}"/>
              </a:ext>
            </a:extLst>
          </p:cNvPr>
          <p:cNvSpPr/>
          <p:nvPr userDrawn="1"/>
        </p:nvSpPr>
        <p:spPr>
          <a:xfrm>
            <a:off x="0"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4A89-E461-B244-9B08-78F4AFBAECA1}"/>
              </a:ext>
            </a:extLst>
          </p:cNvPr>
          <p:cNvSpPr>
            <a:spLocks noGrp="1"/>
          </p:cNvSpPr>
          <p:nvPr>
            <p:ph type="title"/>
          </p:nvPr>
        </p:nvSpPr>
        <p:spPr>
          <a:xfrm>
            <a:off x="409482" y="629322"/>
            <a:ext cx="4184033" cy="1600200"/>
          </a:xfrm>
        </p:spPr>
        <p:txBody>
          <a:bodyPr anchor="b"/>
          <a:lstStyle>
            <a:lvl1pPr algn="l">
              <a:defRPr sz="36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C42E31E-9B40-0D49-BC6C-A15E32E18458}"/>
              </a:ext>
            </a:extLst>
          </p:cNvPr>
          <p:cNvSpPr>
            <a:spLocks noGrp="1"/>
          </p:cNvSpPr>
          <p:nvPr>
            <p:ph idx="1"/>
          </p:nvPr>
        </p:nvSpPr>
        <p:spPr>
          <a:xfrm>
            <a:off x="5419856" y="629322"/>
            <a:ext cx="6362662" cy="52981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7B16D-10F6-FE4D-AD14-58756C3702C1}"/>
              </a:ext>
            </a:extLst>
          </p:cNvPr>
          <p:cNvSpPr>
            <a:spLocks noGrp="1"/>
          </p:cNvSpPr>
          <p:nvPr>
            <p:ph type="body" sz="half" idx="2"/>
          </p:nvPr>
        </p:nvSpPr>
        <p:spPr>
          <a:xfrm>
            <a:off x="409482" y="2538804"/>
            <a:ext cx="4184033" cy="2775473"/>
          </a:xfrm>
        </p:spPr>
        <p:txBody>
          <a:bodyPr/>
          <a:lstStyle>
            <a:lvl1pPr marL="0" indent="0" algn="l">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A7ABB71-7668-2C4C-8E0E-7416A14CF452}"/>
              </a:ext>
            </a:extLst>
          </p:cNvPr>
          <p:cNvSpPr>
            <a:spLocks noGrp="1"/>
          </p:cNvSpPr>
          <p:nvPr>
            <p:ph type="ftr" sz="quarter" idx="11"/>
          </p:nvPr>
        </p:nvSpPr>
        <p:spPr>
          <a:xfrm>
            <a:off x="5056093" y="6356350"/>
            <a:ext cx="3829521"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A5B8173-7842-054A-B98B-89F23B36BCEE}"/>
              </a:ext>
            </a:extLst>
          </p:cNvPr>
          <p:cNvSpPr>
            <a:spLocks noGrp="1"/>
          </p:cNvSpPr>
          <p:nvPr>
            <p:ph type="sldNum" sz="quarter" idx="12"/>
          </p:nvPr>
        </p:nvSpPr>
        <p:spPr/>
        <p:txBody>
          <a:bodyPr/>
          <a:lstStyle/>
          <a:p>
            <a:fld id="{185ABD63-C6C9-FA47-A146-4725B0A9A3AA}" type="slidenum">
              <a:rPr lang="en-US" smtClean="0"/>
              <a:t>‹#›</a:t>
            </a:fld>
            <a:endParaRPr lang="en-US"/>
          </a:p>
        </p:txBody>
      </p:sp>
      <p:pic>
        <p:nvPicPr>
          <p:cNvPr id="10" name="Picture 9">
            <a:extLst>
              <a:ext uri="{FF2B5EF4-FFF2-40B4-BE49-F238E27FC236}">
                <a16:creationId xmlns:a16="http://schemas.microsoft.com/office/drawing/2014/main" id="{AB9FF5F0-35CC-1547-908C-7756CC0027B4}"/>
              </a:ext>
            </a:extLst>
          </p:cNvPr>
          <p:cNvPicPr>
            <a:picLocks noChangeAspect="1"/>
          </p:cNvPicPr>
          <p:nvPr userDrawn="1"/>
        </p:nvPicPr>
        <p:blipFill>
          <a:blip r:embed="rId2"/>
          <a:srcRect/>
          <a:stretch/>
        </p:blipFill>
        <p:spPr>
          <a:xfrm>
            <a:off x="9323987" y="6387634"/>
            <a:ext cx="2029813" cy="289973"/>
          </a:xfrm>
          <a:prstGeom prst="rect">
            <a:avLst/>
          </a:prstGeom>
        </p:spPr>
      </p:pic>
      <p:pic>
        <p:nvPicPr>
          <p:cNvPr id="11" name="Picture 10">
            <a:extLst>
              <a:ext uri="{FF2B5EF4-FFF2-40B4-BE49-F238E27FC236}">
                <a16:creationId xmlns:a16="http://schemas.microsoft.com/office/drawing/2014/main" id="{08D41BB0-8F01-7842-A8B3-88999A325F91}"/>
              </a:ext>
            </a:extLst>
          </p:cNvPr>
          <p:cNvPicPr>
            <a:picLocks noChangeAspect="1"/>
          </p:cNvPicPr>
          <p:nvPr userDrawn="1"/>
        </p:nvPicPr>
        <p:blipFill>
          <a:blip r:embed="rId3"/>
          <a:srcRect/>
          <a:stretch/>
        </p:blipFill>
        <p:spPr>
          <a:xfrm>
            <a:off x="327661" y="6235203"/>
            <a:ext cx="2374299" cy="493827"/>
          </a:xfrm>
          <a:prstGeom prst="rect">
            <a:avLst/>
          </a:prstGeom>
        </p:spPr>
      </p:pic>
    </p:spTree>
    <p:extLst>
      <p:ext uri="{BB962C8B-B14F-4D97-AF65-F5344CB8AC3E}">
        <p14:creationId xmlns:p14="http://schemas.microsoft.com/office/powerpoint/2010/main" val="320381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35CDBC-A15D-E44D-ADD8-0DB4A0704384}"/>
              </a:ext>
            </a:extLst>
          </p:cNvPr>
          <p:cNvSpPr/>
          <p:nvPr userDrawn="1"/>
        </p:nvSpPr>
        <p:spPr>
          <a:xfrm>
            <a:off x="0" y="6013524"/>
            <a:ext cx="12192000" cy="855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BADEC37-D414-A344-AEF0-2BA96CF3C1D3}"/>
              </a:ext>
            </a:extLst>
          </p:cNvPr>
          <p:cNvSpPr>
            <a:spLocks noGrp="1"/>
          </p:cNvSpPr>
          <p:nvPr>
            <p:ph type="title"/>
          </p:nvPr>
        </p:nvSpPr>
        <p:spPr>
          <a:xfrm>
            <a:off x="838200" y="19214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0AA30-28CF-3449-AC88-5863A6A0E469}"/>
              </a:ext>
            </a:extLst>
          </p:cNvPr>
          <p:cNvSpPr>
            <a:spLocks noGrp="1"/>
          </p:cNvSpPr>
          <p:nvPr>
            <p:ph type="body" idx="1"/>
          </p:nvPr>
        </p:nvSpPr>
        <p:spPr>
          <a:xfrm>
            <a:off x="838200" y="1652640"/>
            <a:ext cx="10515600" cy="41349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CA2FBB-F7BD-2141-B873-5AD29DB3C85E}"/>
              </a:ext>
            </a:extLst>
          </p:cNvPr>
          <p:cNvSpPr>
            <a:spLocks noGrp="1"/>
          </p:cNvSpPr>
          <p:nvPr>
            <p:ph type="ftr" sz="quarter" idx="3"/>
          </p:nvPr>
        </p:nvSpPr>
        <p:spPr>
          <a:xfrm>
            <a:off x="3887993" y="6356350"/>
            <a:ext cx="4114800" cy="365125"/>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endParaRPr lang="en-US" sz="900"/>
          </a:p>
        </p:txBody>
      </p:sp>
      <p:pic>
        <p:nvPicPr>
          <p:cNvPr id="8" name="Picture 7">
            <a:extLst>
              <a:ext uri="{FF2B5EF4-FFF2-40B4-BE49-F238E27FC236}">
                <a16:creationId xmlns:a16="http://schemas.microsoft.com/office/drawing/2014/main" id="{08104949-97B2-4746-9AD3-12DBBA857456}"/>
              </a:ext>
            </a:extLst>
          </p:cNvPr>
          <p:cNvPicPr>
            <a:picLocks noChangeAspect="1"/>
          </p:cNvPicPr>
          <p:nvPr userDrawn="1"/>
        </p:nvPicPr>
        <p:blipFill>
          <a:blip r:embed="rId15"/>
          <a:srcRect/>
          <a:stretch/>
        </p:blipFill>
        <p:spPr>
          <a:xfrm>
            <a:off x="327661" y="6235203"/>
            <a:ext cx="2374299" cy="493827"/>
          </a:xfrm>
          <a:prstGeom prst="rect">
            <a:avLst/>
          </a:prstGeom>
        </p:spPr>
      </p:pic>
      <p:pic>
        <p:nvPicPr>
          <p:cNvPr id="10" name="Picture 9">
            <a:extLst>
              <a:ext uri="{FF2B5EF4-FFF2-40B4-BE49-F238E27FC236}">
                <a16:creationId xmlns:a16="http://schemas.microsoft.com/office/drawing/2014/main" id="{A5B83241-716A-A84A-B946-CD9CA1FCF33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517628" y="6356350"/>
            <a:ext cx="2029813" cy="309510"/>
          </a:xfrm>
          <a:prstGeom prst="rect">
            <a:avLst/>
          </a:prstGeom>
        </p:spPr>
      </p:pic>
      <p:sp>
        <p:nvSpPr>
          <p:cNvPr id="6" name="Slide Number Placeholder 5">
            <a:extLst>
              <a:ext uri="{FF2B5EF4-FFF2-40B4-BE49-F238E27FC236}">
                <a16:creationId xmlns:a16="http://schemas.microsoft.com/office/drawing/2014/main" id="{D62E407B-EE63-5145-8AFF-B86C6E45A37A}"/>
              </a:ext>
            </a:extLst>
          </p:cNvPr>
          <p:cNvSpPr>
            <a:spLocks noGrp="1"/>
          </p:cNvSpPr>
          <p:nvPr>
            <p:ph type="sldNum" sz="quarter" idx="4"/>
          </p:nvPr>
        </p:nvSpPr>
        <p:spPr>
          <a:xfrm>
            <a:off x="9242613" y="6356350"/>
            <a:ext cx="2743200" cy="365125"/>
          </a:xfrm>
          <a:prstGeom prst="rect">
            <a:avLst/>
          </a:prstGeom>
        </p:spPr>
        <p:txBody>
          <a:bodyPr vert="horz" lIns="91440" tIns="45720" rIns="9144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185ABD63-C6C9-FA47-A146-4725B0A9A3AA}" type="slidenum">
              <a:rPr lang="en-US" smtClean="0"/>
              <a:pPr/>
              <a:t>‹#›</a:t>
            </a:fld>
            <a:endParaRPr lang="en-US" sz="900"/>
          </a:p>
        </p:txBody>
      </p:sp>
    </p:spTree>
    <p:extLst>
      <p:ext uri="{BB962C8B-B14F-4D97-AF65-F5344CB8AC3E}">
        <p14:creationId xmlns:p14="http://schemas.microsoft.com/office/powerpoint/2010/main" val="635935521"/>
      </p:ext>
    </p:extLst>
  </p:cSld>
  <p:clrMap bg1="lt1" tx1="dk1" bg2="lt2" tx2="dk2" accent1="accent1" accent2="accent2" accent3="accent3" accent4="accent4" accent5="accent5" accent6="accent6" hlink="hlink" folHlink="folHlink"/>
  <p:sldLayoutIdLst>
    <p:sldLayoutId id="2147484148"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4147" r:id="rId12"/>
    <p:sldLayoutId id="2147484149" r:id="rId13"/>
  </p:sldLayoutIdLst>
  <p:txStyles>
    <p:titleStyle>
      <a:lvl1pPr algn="ctr" defTabSz="914400" rtl="0" eaLnBrk="1" latinLnBrk="0" hangingPunct="1">
        <a:lnSpc>
          <a:spcPct val="90000"/>
        </a:lnSpc>
        <a:spcBef>
          <a:spcPct val="0"/>
        </a:spcBef>
        <a:buNone/>
        <a:defRPr sz="4400" kern="1200">
          <a:solidFill>
            <a:srgbClr val="F5802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ACBB"/>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C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C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CB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CB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48D4-C4F0-420C-BEF3-044DD5CABA5D}" type="datetime1">
              <a:rPr lang="en-US" smtClean="0"/>
              <a:t>5/4/2023</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9FA24-9484-491B-B960-C5F95E32A63D}" type="slidenum">
              <a:rPr lang="en-US" smtClean="0"/>
              <a:t>‹#›</a:t>
            </a:fld>
            <a:endParaRPr lang="en-US"/>
          </a:p>
        </p:txBody>
      </p:sp>
    </p:spTree>
    <p:extLst>
      <p:ext uri="{BB962C8B-B14F-4D97-AF65-F5344CB8AC3E}">
        <p14:creationId xmlns:p14="http://schemas.microsoft.com/office/powerpoint/2010/main" val="1705065657"/>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5/4/2023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675"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3285458952"/>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675"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ABD63-C6C9-FA47-A146-4725B0A9A3AA}" type="slidenum">
              <a:rPr lang="en-US" smtClean="0"/>
              <a:pPr/>
              <a:t>‹#›</a:t>
            </a:fld>
            <a:endParaRPr lang="en-US" sz="675" dirty="0"/>
          </a:p>
        </p:txBody>
      </p:sp>
      <p:sp>
        <p:nvSpPr>
          <p:cNvPr id="7" name="Rectangle 6">
            <a:extLst>
              <a:ext uri="{FF2B5EF4-FFF2-40B4-BE49-F238E27FC236}">
                <a16:creationId xmlns:a16="http://schemas.microsoft.com/office/drawing/2014/main" id="{FAC691A1-27EF-4DD5-9B13-3B8D9C3B30F5}"/>
              </a:ext>
            </a:extLst>
          </p:cNvPr>
          <p:cNvSpPr/>
          <p:nvPr userDrawn="1"/>
        </p:nvSpPr>
        <p:spPr>
          <a:xfrm>
            <a:off x="0" y="6013528"/>
            <a:ext cx="12192000" cy="855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11EFE7A6-AF25-4390-AD8E-BF541237FA2F}"/>
              </a:ext>
            </a:extLst>
          </p:cNvPr>
          <p:cNvPicPr>
            <a:picLocks noChangeAspect="1"/>
          </p:cNvPicPr>
          <p:nvPr userDrawn="1"/>
        </p:nvPicPr>
        <p:blipFill>
          <a:blip r:embed="rId1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pic>
        <p:nvPicPr>
          <p:cNvPr id="9" name="Picture 8">
            <a:extLst>
              <a:ext uri="{FF2B5EF4-FFF2-40B4-BE49-F238E27FC236}">
                <a16:creationId xmlns:a16="http://schemas.microsoft.com/office/drawing/2014/main" id="{D180BAA6-6CC2-465B-820A-EECB9D3B7906}"/>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517628" y="6356350"/>
            <a:ext cx="2029813" cy="309510"/>
          </a:xfrm>
          <a:prstGeom prst="rect">
            <a:avLst/>
          </a:prstGeom>
        </p:spPr>
      </p:pic>
    </p:spTree>
    <p:extLst>
      <p:ext uri="{BB962C8B-B14F-4D97-AF65-F5344CB8AC3E}">
        <p14:creationId xmlns:p14="http://schemas.microsoft.com/office/powerpoint/2010/main" val="2674455066"/>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7B7E0-8608-4662-A2C0-D7173B955AE0}" type="datetimeFigureOut">
              <a:rPr lang="en-US" smtClean="0"/>
              <a:t>5/4/2023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890BE-126C-4172-8E41-F9A1684330AC}" type="slidenum">
              <a:rPr lang="en-US" smtClean="0"/>
              <a:t>‹#›</a:t>
            </a:fld>
            <a:endParaRPr lang="en-US"/>
          </a:p>
        </p:txBody>
      </p:sp>
    </p:spTree>
    <p:extLst>
      <p:ext uri="{BB962C8B-B14F-4D97-AF65-F5344CB8AC3E}">
        <p14:creationId xmlns:p14="http://schemas.microsoft.com/office/powerpoint/2010/main" val="1380140613"/>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 id="2147484187" r:id="rId13"/>
    <p:sldLayoutId id="21474841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s://askjan.org/disabilities/Multiple-Sclerosis.cfm" TargetMode="External"/><Relationship Id="rId3" Type="http://schemas.openxmlformats.org/officeDocument/2006/relationships/hyperlink" Target="mailto:ContactUsNMSS@nmss.org" TargetMode="External"/><Relationship Id="rId7" Type="http://schemas.openxmlformats.org/officeDocument/2006/relationships/hyperlink" Target="https://askjan.org/"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s://www.nationalmssociety.org/Resources-Support/Library-Education-Programs/Brochures/Employment-Issues" TargetMode="External"/><Relationship Id="rId5" Type="http://schemas.openxmlformats.org/officeDocument/2006/relationships/hyperlink" Target="https://youtu.be/swdmWTjj_PA" TargetMode="External"/><Relationship Id="rId10" Type="http://schemas.openxmlformats.org/officeDocument/2006/relationships/hyperlink" Target="https://askjan.org/concerns/State-Vocational-Rehabilitation-Agencies.cfm" TargetMode="External"/><Relationship Id="rId4" Type="http://schemas.openxmlformats.org/officeDocument/2006/relationships/hyperlink" Target="https://www.nationalmssociety.org/employment" TargetMode="External"/><Relationship Id="rId9" Type="http://schemas.openxmlformats.org/officeDocument/2006/relationships/hyperlink" Target="https://askjan.org/media/accommrequestltr.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hyperlink" Target="https://www.va.gov/careers-employment/dependent-benefits/" TargetMode="External"/><Relationship Id="rId3" Type="http://schemas.openxmlformats.org/officeDocument/2006/relationships/hyperlink" Target="https://www.va.gov/MS/" TargetMode="External"/><Relationship Id="rId7" Type="http://schemas.openxmlformats.org/officeDocument/2006/relationships/hyperlink" Target="https://www.va.gov/education/about-gi-bill-benefits/"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www.va.gov/careers-employment/education-and-career-counseling/" TargetMode="External"/><Relationship Id="rId5" Type="http://schemas.openxmlformats.org/officeDocument/2006/relationships/hyperlink" Target="https://www.benefits.va.gov/vocrehab/" TargetMode="External"/><Relationship Id="rId4" Type="http://schemas.openxmlformats.org/officeDocument/2006/relationships/hyperlink" Target="https://pva.org/find-support/veterans-career-program/" TargetMode="External"/><Relationship Id="rId9" Type="http://schemas.openxmlformats.org/officeDocument/2006/relationships/hyperlink" Target="https://www.nationalmssociety.org/getmedia/e90d1fb7-b9c3-49a5-b11d-eaee1b23193b/veterans_resource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sfocus.org/Home.aspx"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cando-ms.org/" TargetMode="External"/><Relationship Id="rId5" Type="http://schemas.openxmlformats.org/officeDocument/2006/relationships/hyperlink" Target="https://mymsaa.org/" TargetMode="External"/><Relationship Id="rId4" Type="http://schemas.openxmlformats.org/officeDocument/2006/relationships/hyperlink" Target="https://msfocus.org/Get-Help/MSF-Programs-Grants/Computer-Progra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va.gov/MS/Veterans/about_MS/index.as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FE91-03AE-47C3-9243-4927196877F5}"/>
              </a:ext>
            </a:extLst>
          </p:cNvPr>
          <p:cNvSpPr>
            <a:spLocks noGrp="1"/>
          </p:cNvSpPr>
          <p:nvPr>
            <p:ph type="title"/>
          </p:nvPr>
        </p:nvSpPr>
        <p:spPr>
          <a:xfrm>
            <a:off x="2384584" y="422400"/>
            <a:ext cx="7406640" cy="1356360"/>
          </a:xfrm>
        </p:spPr>
        <p:txBody>
          <a:bodyPr>
            <a:normAutofit/>
          </a:bodyPr>
          <a:lstStyle/>
          <a:p>
            <a:pPr algn="ctr"/>
            <a:r>
              <a:rPr lang="en-US" sz="3200" dirty="0"/>
              <a:t>The CME program will start on the hour.</a:t>
            </a:r>
          </a:p>
        </p:txBody>
      </p:sp>
      <p:sp>
        <p:nvSpPr>
          <p:cNvPr id="4" name="Content Placeholder 3">
            <a:extLst>
              <a:ext uri="{FF2B5EF4-FFF2-40B4-BE49-F238E27FC236}">
                <a16:creationId xmlns:a16="http://schemas.microsoft.com/office/drawing/2014/main" id="{B4C83E11-AEAA-48E8-BB0F-EC90A1D4D104}"/>
              </a:ext>
            </a:extLst>
          </p:cNvPr>
          <p:cNvSpPr txBox="1">
            <a:spLocks noGrp="1"/>
          </p:cNvSpPr>
          <p:nvPr>
            <p:ph idx="1"/>
          </p:nvPr>
        </p:nvSpPr>
        <p:spPr>
          <a:xfrm>
            <a:off x="592183" y="1600200"/>
            <a:ext cx="10990217" cy="3211830"/>
          </a:xfrm>
          <a:prstGeom prst="rect">
            <a:avLst/>
          </a:prstGeom>
          <a:noFill/>
        </p:spPr>
        <p:txBody>
          <a:bodyPr wrap="square" rtlCol="0" anchor="ctr">
            <a:noAutofit/>
          </a:bodyPr>
          <a:lstStyle/>
          <a:p>
            <a:pPr marL="34289" indent="0" algn="ctr">
              <a:lnSpc>
                <a:spcPct val="100000"/>
              </a:lnSpc>
              <a:spcBef>
                <a:spcPts val="0"/>
              </a:spcBef>
              <a:spcAft>
                <a:spcPts val="900"/>
              </a:spcAft>
              <a:buNone/>
            </a:pPr>
            <a:r>
              <a:rPr lang="en-US" sz="5400" b="1" dirty="0">
                <a:solidFill>
                  <a:schemeClr val="accent3"/>
                </a:solidFill>
              </a:rPr>
              <a:t>Vocational Rehabilitation </a:t>
            </a:r>
            <a:br>
              <a:rPr lang="en-US" sz="5400" b="1" dirty="0">
                <a:solidFill>
                  <a:schemeClr val="accent3"/>
                </a:solidFill>
              </a:rPr>
            </a:br>
            <a:r>
              <a:rPr lang="en-US" sz="5400" b="1" dirty="0">
                <a:solidFill>
                  <a:schemeClr val="accent3"/>
                </a:solidFill>
              </a:rPr>
              <a:t>in Multiple Sclerosis</a:t>
            </a:r>
          </a:p>
        </p:txBody>
      </p:sp>
      <p:pic>
        <p:nvPicPr>
          <p:cNvPr id="5" name="Picture 4" descr="Logo, company name&#10;&#10;Description automatically generated">
            <a:extLst>
              <a:ext uri="{FF2B5EF4-FFF2-40B4-BE49-F238E27FC236}">
                <a16:creationId xmlns:a16="http://schemas.microsoft.com/office/drawing/2014/main" id="{3FDB836B-0B6B-4C7F-9963-904A363B03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02109" y="5020302"/>
            <a:ext cx="1706166" cy="14152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F074A1F-DF81-407D-A4C7-BCD82F8267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61806" y="5195903"/>
            <a:ext cx="2674620" cy="1064096"/>
          </a:xfrm>
          <a:prstGeom prst="rect">
            <a:avLst/>
          </a:prstGeom>
        </p:spPr>
      </p:pic>
    </p:spTree>
    <p:extLst>
      <p:ext uri="{BB962C8B-B14F-4D97-AF65-F5344CB8AC3E}">
        <p14:creationId xmlns:p14="http://schemas.microsoft.com/office/powerpoint/2010/main" val="11523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0E74C3-1D66-4A90-A3D5-EAAE500B09AC}"/>
              </a:ext>
            </a:extLst>
          </p:cNvPr>
          <p:cNvSpPr/>
          <p:nvPr/>
        </p:nvSpPr>
        <p:spPr>
          <a:xfrm>
            <a:off x="1524000" y="6019800"/>
            <a:ext cx="9143998" cy="83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p:txBody>
          <a:bodyPr>
            <a:normAutofit/>
          </a:bodyPr>
          <a:lstStyle/>
          <a:p>
            <a:r>
              <a:rPr lang="en-US" dirty="0"/>
              <a:t>Disease courses of MS</a:t>
            </a:r>
          </a:p>
        </p:txBody>
      </p:sp>
      <p:sp>
        <p:nvSpPr>
          <p:cNvPr id="4" name="Slide Number Placeholder 3"/>
          <p:cNvSpPr>
            <a:spLocks noGrp="1"/>
          </p:cNvSpPr>
          <p:nvPr>
            <p:ph type="sldNum" sz="quarter" idx="12"/>
          </p:nvPr>
        </p:nvSpPr>
        <p:spPr/>
        <p:txBody>
          <a:bodyPr/>
          <a:lstStyle/>
          <a:p>
            <a:fld id="{6049FA24-9484-491B-B960-C5F95E32A63D}" type="slidenum">
              <a:rPr lang="en-US" smtClean="0"/>
              <a:pPr/>
              <a:t>10</a:t>
            </a:fld>
            <a:endParaRPr lang="en-US"/>
          </a:p>
        </p:txBody>
      </p:sp>
      <p:sp>
        <p:nvSpPr>
          <p:cNvPr id="53" name="Rounded Rectangle 22">
            <a:extLst>
              <a:ext uri="{FF2B5EF4-FFF2-40B4-BE49-F238E27FC236}">
                <a16:creationId xmlns:a16="http://schemas.microsoft.com/office/drawing/2014/main" id="{9DCE9932-80E9-4631-A81A-0A8EFD69D1FE}"/>
              </a:ext>
            </a:extLst>
          </p:cNvPr>
          <p:cNvSpPr/>
          <p:nvPr/>
        </p:nvSpPr>
        <p:spPr>
          <a:xfrm>
            <a:off x="6248401" y="3991077"/>
            <a:ext cx="3749040" cy="254694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60000"/>
                  <a:lumOff val="40000"/>
                </a:schemeClr>
              </a:solidFill>
            </a:endParaRPr>
          </a:p>
        </p:txBody>
      </p:sp>
      <p:sp>
        <p:nvSpPr>
          <p:cNvPr id="54" name="AutoShape 4">
            <a:extLst>
              <a:ext uri="{FF2B5EF4-FFF2-40B4-BE49-F238E27FC236}">
                <a16:creationId xmlns:a16="http://schemas.microsoft.com/office/drawing/2014/main" id="{CB266DCE-51DD-4290-B926-E87FA19AA775}"/>
              </a:ext>
            </a:extLst>
          </p:cNvPr>
          <p:cNvSpPr>
            <a:spLocks noChangeArrowheads="1"/>
          </p:cNvSpPr>
          <p:nvPr/>
        </p:nvSpPr>
        <p:spPr bwMode="auto">
          <a:xfrm>
            <a:off x="6248402" y="1405227"/>
            <a:ext cx="3749040" cy="2440705"/>
          </a:xfrm>
          <a:prstGeom prst="roundRect">
            <a:avLst>
              <a:gd name="adj" fmla="val 16667"/>
            </a:avLst>
          </a:prstGeom>
          <a:noFill/>
          <a:ln w="28575">
            <a:solidFill>
              <a:srgbClr val="00B0F0"/>
            </a:solidFill>
            <a:round/>
            <a:headEnd/>
            <a:tailEnd/>
          </a:ln>
          <a:effectLst/>
        </p:spPr>
        <p:txBody>
          <a:bodyPr wrap="square" anchor="ctr">
            <a:noAutofit/>
          </a:bodyPr>
          <a:lstStyle/>
          <a:p>
            <a:endParaRPr lang="en-US" sz="1800"/>
          </a:p>
        </p:txBody>
      </p:sp>
      <p:sp>
        <p:nvSpPr>
          <p:cNvPr id="55" name="AutoShape 5">
            <a:extLst>
              <a:ext uri="{FF2B5EF4-FFF2-40B4-BE49-F238E27FC236}">
                <a16:creationId xmlns:a16="http://schemas.microsoft.com/office/drawing/2014/main" id="{79157B58-9E22-4624-8669-5C15BDC24EF3}"/>
              </a:ext>
            </a:extLst>
          </p:cNvPr>
          <p:cNvSpPr>
            <a:spLocks noChangeArrowheads="1"/>
          </p:cNvSpPr>
          <p:nvPr/>
        </p:nvSpPr>
        <p:spPr bwMode="auto">
          <a:xfrm>
            <a:off x="2305087" y="1371600"/>
            <a:ext cx="3749040" cy="2474333"/>
          </a:xfrm>
          <a:prstGeom prst="roundRect">
            <a:avLst>
              <a:gd name="adj" fmla="val 16667"/>
            </a:avLst>
          </a:prstGeom>
          <a:noFill/>
          <a:ln w="28575">
            <a:solidFill>
              <a:srgbClr val="00B0F0"/>
            </a:solidFill>
            <a:round/>
            <a:headEnd/>
            <a:tailEnd/>
          </a:ln>
          <a:effectLst/>
        </p:spPr>
        <p:txBody>
          <a:bodyPr wrap="square" anchor="ctr">
            <a:noAutofit/>
          </a:bodyPr>
          <a:lstStyle/>
          <a:p>
            <a:endParaRPr lang="en-US" sz="1800"/>
          </a:p>
        </p:txBody>
      </p:sp>
      <p:sp>
        <p:nvSpPr>
          <p:cNvPr id="56" name="Text Box 6">
            <a:extLst>
              <a:ext uri="{FF2B5EF4-FFF2-40B4-BE49-F238E27FC236}">
                <a16:creationId xmlns:a16="http://schemas.microsoft.com/office/drawing/2014/main" id="{848137D5-843C-4137-A7B6-123CF594E7B5}"/>
              </a:ext>
            </a:extLst>
          </p:cNvPr>
          <p:cNvSpPr txBox="1">
            <a:spLocks noChangeArrowheads="1"/>
          </p:cNvSpPr>
          <p:nvPr/>
        </p:nvSpPr>
        <p:spPr bwMode="auto">
          <a:xfrm rot="-5400000">
            <a:off x="2332038" y="2052638"/>
            <a:ext cx="823913"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Narrow" pitchFamily="34" charset="0"/>
              </a:rPr>
              <a:t>Symptoms</a:t>
            </a:r>
          </a:p>
        </p:txBody>
      </p:sp>
      <p:sp>
        <p:nvSpPr>
          <p:cNvPr id="57" name="Text Box 7">
            <a:extLst>
              <a:ext uri="{FF2B5EF4-FFF2-40B4-BE49-F238E27FC236}">
                <a16:creationId xmlns:a16="http://schemas.microsoft.com/office/drawing/2014/main" id="{D5DC34F9-8EFC-420F-A580-90EFE363884D}"/>
              </a:ext>
            </a:extLst>
          </p:cNvPr>
          <p:cNvSpPr txBox="1">
            <a:spLocks noChangeArrowheads="1"/>
          </p:cNvSpPr>
          <p:nvPr/>
        </p:nvSpPr>
        <p:spPr bwMode="auto">
          <a:xfrm>
            <a:off x="3900488" y="2495550"/>
            <a:ext cx="53975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charset="0"/>
              </a:rPr>
              <a:t>Time</a:t>
            </a:r>
          </a:p>
        </p:txBody>
      </p:sp>
      <p:sp>
        <p:nvSpPr>
          <p:cNvPr id="58" name="Text Box 8">
            <a:extLst>
              <a:ext uri="{FF2B5EF4-FFF2-40B4-BE49-F238E27FC236}">
                <a16:creationId xmlns:a16="http://schemas.microsoft.com/office/drawing/2014/main" id="{3A6CAA66-B5B8-42DA-9507-2EF7636682D4}"/>
              </a:ext>
            </a:extLst>
          </p:cNvPr>
          <p:cNvSpPr txBox="1">
            <a:spLocks noChangeArrowheads="1"/>
          </p:cNvSpPr>
          <p:nvPr/>
        </p:nvSpPr>
        <p:spPr bwMode="auto">
          <a:xfrm rot="-5400000">
            <a:off x="6204747" y="2066925"/>
            <a:ext cx="82391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Narrow" pitchFamily="34" charset="0"/>
              </a:rPr>
              <a:t>Symptoms</a:t>
            </a:r>
          </a:p>
        </p:txBody>
      </p:sp>
      <p:sp>
        <p:nvSpPr>
          <p:cNvPr id="59" name="Text Box 9">
            <a:extLst>
              <a:ext uri="{FF2B5EF4-FFF2-40B4-BE49-F238E27FC236}">
                <a16:creationId xmlns:a16="http://schemas.microsoft.com/office/drawing/2014/main" id="{93E50AD0-FB8E-4393-9393-F34781B9D42B}"/>
              </a:ext>
            </a:extLst>
          </p:cNvPr>
          <p:cNvSpPr txBox="1">
            <a:spLocks noChangeArrowheads="1"/>
          </p:cNvSpPr>
          <p:nvPr/>
        </p:nvSpPr>
        <p:spPr bwMode="auto">
          <a:xfrm>
            <a:off x="7825584" y="2495550"/>
            <a:ext cx="539750"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charset="0"/>
              </a:rPr>
              <a:t>Time</a:t>
            </a:r>
          </a:p>
        </p:txBody>
      </p:sp>
      <p:sp>
        <p:nvSpPr>
          <p:cNvPr id="60" name="Text Box 10">
            <a:extLst>
              <a:ext uri="{FF2B5EF4-FFF2-40B4-BE49-F238E27FC236}">
                <a16:creationId xmlns:a16="http://schemas.microsoft.com/office/drawing/2014/main" id="{F6273A30-F387-4565-9AA9-77B4B1AD6207}"/>
              </a:ext>
            </a:extLst>
          </p:cNvPr>
          <p:cNvSpPr txBox="1">
            <a:spLocks noChangeArrowheads="1"/>
          </p:cNvSpPr>
          <p:nvPr/>
        </p:nvSpPr>
        <p:spPr bwMode="auto">
          <a:xfrm rot="-5400000">
            <a:off x="2332038" y="3032125"/>
            <a:ext cx="82391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Narrow" pitchFamily="34" charset="0"/>
              </a:rPr>
              <a:t>Symptoms</a:t>
            </a:r>
          </a:p>
        </p:txBody>
      </p:sp>
      <p:sp>
        <p:nvSpPr>
          <p:cNvPr id="61" name="Text Box 11">
            <a:extLst>
              <a:ext uri="{FF2B5EF4-FFF2-40B4-BE49-F238E27FC236}">
                <a16:creationId xmlns:a16="http://schemas.microsoft.com/office/drawing/2014/main" id="{8CCC5883-9198-45C8-8AA9-33F86EA00EE8}"/>
              </a:ext>
            </a:extLst>
          </p:cNvPr>
          <p:cNvSpPr txBox="1">
            <a:spLocks noChangeArrowheads="1"/>
          </p:cNvSpPr>
          <p:nvPr/>
        </p:nvSpPr>
        <p:spPr bwMode="auto">
          <a:xfrm>
            <a:off x="3900488" y="3459164"/>
            <a:ext cx="539750"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charset="0"/>
              </a:rPr>
              <a:t>Time</a:t>
            </a:r>
          </a:p>
        </p:txBody>
      </p:sp>
      <p:sp>
        <p:nvSpPr>
          <p:cNvPr id="62" name="Text Box 12">
            <a:extLst>
              <a:ext uri="{FF2B5EF4-FFF2-40B4-BE49-F238E27FC236}">
                <a16:creationId xmlns:a16="http://schemas.microsoft.com/office/drawing/2014/main" id="{5B4676F9-6296-4046-9319-078C42CE4969}"/>
              </a:ext>
            </a:extLst>
          </p:cNvPr>
          <p:cNvSpPr txBox="1">
            <a:spLocks noChangeArrowheads="1"/>
          </p:cNvSpPr>
          <p:nvPr/>
        </p:nvSpPr>
        <p:spPr bwMode="auto">
          <a:xfrm rot="-5400000">
            <a:off x="6209510" y="3013076"/>
            <a:ext cx="823912"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Narrow" pitchFamily="34" charset="0"/>
              </a:rPr>
              <a:t>Symptoms</a:t>
            </a:r>
          </a:p>
        </p:txBody>
      </p:sp>
      <p:sp>
        <p:nvSpPr>
          <p:cNvPr id="63" name="Text Box 13">
            <a:extLst>
              <a:ext uri="{FF2B5EF4-FFF2-40B4-BE49-F238E27FC236}">
                <a16:creationId xmlns:a16="http://schemas.microsoft.com/office/drawing/2014/main" id="{5FF393C7-6B4D-4392-8477-12E34BB3E1CE}"/>
              </a:ext>
            </a:extLst>
          </p:cNvPr>
          <p:cNvSpPr txBox="1">
            <a:spLocks noChangeArrowheads="1"/>
          </p:cNvSpPr>
          <p:nvPr/>
        </p:nvSpPr>
        <p:spPr bwMode="auto">
          <a:xfrm>
            <a:off x="7825584" y="3459164"/>
            <a:ext cx="539750"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200" b="1">
                <a:latin typeface="Arial" charset="0"/>
              </a:rPr>
              <a:t>Time</a:t>
            </a:r>
          </a:p>
        </p:txBody>
      </p:sp>
      <p:sp>
        <p:nvSpPr>
          <p:cNvPr id="64" name="Line 22">
            <a:extLst>
              <a:ext uri="{FF2B5EF4-FFF2-40B4-BE49-F238E27FC236}">
                <a16:creationId xmlns:a16="http://schemas.microsoft.com/office/drawing/2014/main" id="{FC8FA67D-F9F9-485B-8836-08305830A4C2}"/>
              </a:ext>
            </a:extLst>
          </p:cNvPr>
          <p:cNvSpPr>
            <a:spLocks noChangeShapeType="1"/>
          </p:cNvSpPr>
          <p:nvPr/>
        </p:nvSpPr>
        <p:spPr bwMode="auto">
          <a:xfrm>
            <a:off x="2932113" y="1836738"/>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65" name="Line 23">
            <a:extLst>
              <a:ext uri="{FF2B5EF4-FFF2-40B4-BE49-F238E27FC236}">
                <a16:creationId xmlns:a16="http://schemas.microsoft.com/office/drawing/2014/main" id="{4945F5D4-5443-4BC4-85C9-0AA90C242849}"/>
              </a:ext>
            </a:extLst>
          </p:cNvPr>
          <p:cNvSpPr>
            <a:spLocks noChangeShapeType="1"/>
          </p:cNvSpPr>
          <p:nvPr/>
        </p:nvSpPr>
        <p:spPr bwMode="auto">
          <a:xfrm flipH="1">
            <a:off x="2932114" y="2509838"/>
            <a:ext cx="2651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66" name="Freeform 24">
            <a:extLst>
              <a:ext uri="{FF2B5EF4-FFF2-40B4-BE49-F238E27FC236}">
                <a16:creationId xmlns:a16="http://schemas.microsoft.com/office/drawing/2014/main" id="{1A25D6D3-48DE-453A-BACD-916CAFEF8FC6}"/>
              </a:ext>
            </a:extLst>
          </p:cNvPr>
          <p:cNvSpPr>
            <a:spLocks/>
          </p:cNvSpPr>
          <p:nvPr/>
        </p:nvSpPr>
        <p:spPr bwMode="auto">
          <a:xfrm>
            <a:off x="3082925" y="1997075"/>
            <a:ext cx="1849438" cy="438150"/>
          </a:xfrm>
          <a:custGeom>
            <a:avLst/>
            <a:gdLst>
              <a:gd name="T0" fmla="*/ 0 w 731"/>
              <a:gd name="T1" fmla="*/ 280 h 286"/>
              <a:gd name="T2" fmla="*/ 99 w 731"/>
              <a:gd name="T3" fmla="*/ 280 h 286"/>
              <a:gd name="T4" fmla="*/ 99 w 731"/>
              <a:gd name="T5" fmla="*/ 0 h 286"/>
              <a:gd name="T6" fmla="*/ 243 w 731"/>
              <a:gd name="T7" fmla="*/ 0 h 286"/>
              <a:gd name="T8" fmla="*/ 243 w 731"/>
              <a:gd name="T9" fmla="*/ 286 h 286"/>
              <a:gd name="T10" fmla="*/ 390 w 731"/>
              <a:gd name="T11" fmla="*/ 286 h 286"/>
              <a:gd name="T12" fmla="*/ 390 w 731"/>
              <a:gd name="T13" fmla="*/ 0 h 286"/>
              <a:gd name="T14" fmla="*/ 534 w 731"/>
              <a:gd name="T15" fmla="*/ 0 h 286"/>
              <a:gd name="T16" fmla="*/ 534 w 731"/>
              <a:gd name="T17" fmla="*/ 283 h 286"/>
              <a:gd name="T18" fmla="*/ 731 w 731"/>
              <a:gd name="T19" fmla="*/ 28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1" h="286">
                <a:moveTo>
                  <a:pt x="0" y="280"/>
                </a:moveTo>
                <a:lnTo>
                  <a:pt x="99" y="280"/>
                </a:lnTo>
                <a:lnTo>
                  <a:pt x="99" y="0"/>
                </a:lnTo>
                <a:lnTo>
                  <a:pt x="243" y="0"/>
                </a:lnTo>
                <a:lnTo>
                  <a:pt x="243" y="286"/>
                </a:lnTo>
                <a:lnTo>
                  <a:pt x="390" y="286"/>
                </a:lnTo>
                <a:lnTo>
                  <a:pt x="390" y="0"/>
                </a:lnTo>
                <a:lnTo>
                  <a:pt x="534" y="0"/>
                </a:lnTo>
                <a:lnTo>
                  <a:pt x="534" y="283"/>
                </a:lnTo>
                <a:lnTo>
                  <a:pt x="731" y="283"/>
                </a:lnTo>
              </a:path>
            </a:pathLst>
          </a:custGeom>
          <a:noFill/>
          <a:ln w="38100" cap="flat" cmpd="sng">
            <a:solidFill>
              <a:schemeClr val="accent6">
                <a:lumMod val="75000"/>
              </a:schemeClr>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67" name="Line 25">
            <a:extLst>
              <a:ext uri="{FF2B5EF4-FFF2-40B4-BE49-F238E27FC236}">
                <a16:creationId xmlns:a16="http://schemas.microsoft.com/office/drawing/2014/main" id="{5897857B-67DC-4CC4-A54E-F996085D8A26}"/>
              </a:ext>
            </a:extLst>
          </p:cNvPr>
          <p:cNvSpPr>
            <a:spLocks noChangeShapeType="1"/>
          </p:cNvSpPr>
          <p:nvPr/>
        </p:nvSpPr>
        <p:spPr bwMode="auto">
          <a:xfrm>
            <a:off x="2919413" y="2797175"/>
            <a:ext cx="0" cy="687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68" name="Line 26">
            <a:extLst>
              <a:ext uri="{FF2B5EF4-FFF2-40B4-BE49-F238E27FC236}">
                <a16:creationId xmlns:a16="http://schemas.microsoft.com/office/drawing/2014/main" id="{1873FEDB-B448-4FC5-BB25-1815B953D29E}"/>
              </a:ext>
            </a:extLst>
          </p:cNvPr>
          <p:cNvSpPr>
            <a:spLocks noChangeShapeType="1"/>
          </p:cNvSpPr>
          <p:nvPr/>
        </p:nvSpPr>
        <p:spPr bwMode="auto">
          <a:xfrm flipH="1">
            <a:off x="2919413" y="3471863"/>
            <a:ext cx="26527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69" name="Freeform 27">
            <a:extLst>
              <a:ext uri="{FF2B5EF4-FFF2-40B4-BE49-F238E27FC236}">
                <a16:creationId xmlns:a16="http://schemas.microsoft.com/office/drawing/2014/main" id="{432410A8-9760-4BA6-90BC-55080F596D86}"/>
              </a:ext>
            </a:extLst>
          </p:cNvPr>
          <p:cNvSpPr>
            <a:spLocks/>
          </p:cNvSpPr>
          <p:nvPr/>
        </p:nvSpPr>
        <p:spPr bwMode="auto">
          <a:xfrm>
            <a:off x="3027363" y="3035300"/>
            <a:ext cx="2209800" cy="376238"/>
          </a:xfrm>
          <a:custGeom>
            <a:avLst/>
            <a:gdLst>
              <a:gd name="T0" fmla="*/ 0 w 701"/>
              <a:gd name="T1" fmla="*/ 245 h 245"/>
              <a:gd name="T2" fmla="*/ 99 w 701"/>
              <a:gd name="T3" fmla="*/ 245 h 245"/>
              <a:gd name="T4" fmla="*/ 99 w 701"/>
              <a:gd name="T5" fmla="*/ 0 h 245"/>
              <a:gd name="T6" fmla="*/ 243 w 701"/>
              <a:gd name="T7" fmla="*/ 0 h 245"/>
              <a:gd name="T8" fmla="*/ 243 w 701"/>
              <a:gd name="T9" fmla="*/ 176 h 245"/>
              <a:gd name="T10" fmla="*/ 384 w 701"/>
              <a:gd name="T11" fmla="*/ 176 h 245"/>
              <a:gd name="T12" fmla="*/ 384 w 701"/>
              <a:gd name="T13" fmla="*/ 0 h 245"/>
              <a:gd name="T14" fmla="*/ 528 w 701"/>
              <a:gd name="T15" fmla="*/ 0 h 245"/>
              <a:gd name="T16" fmla="*/ 528 w 701"/>
              <a:gd name="T17" fmla="*/ 106 h 245"/>
              <a:gd name="T18" fmla="*/ 701 w 701"/>
              <a:gd name="T19" fmla="*/ 10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245">
                <a:moveTo>
                  <a:pt x="0" y="245"/>
                </a:moveTo>
                <a:cubicBezTo>
                  <a:pt x="33" y="245"/>
                  <a:pt x="66" y="245"/>
                  <a:pt x="99" y="245"/>
                </a:cubicBezTo>
                <a:lnTo>
                  <a:pt x="99" y="0"/>
                </a:lnTo>
                <a:lnTo>
                  <a:pt x="243" y="0"/>
                </a:lnTo>
                <a:lnTo>
                  <a:pt x="243" y="176"/>
                </a:lnTo>
                <a:lnTo>
                  <a:pt x="384" y="176"/>
                </a:lnTo>
                <a:lnTo>
                  <a:pt x="384" y="0"/>
                </a:lnTo>
                <a:lnTo>
                  <a:pt x="528" y="0"/>
                </a:lnTo>
                <a:lnTo>
                  <a:pt x="528" y="106"/>
                </a:lnTo>
                <a:lnTo>
                  <a:pt x="701" y="106"/>
                </a:lnTo>
              </a:path>
            </a:pathLst>
          </a:custGeom>
          <a:noFill/>
          <a:ln w="38100" cap="flat" cmpd="sng">
            <a:solidFill>
              <a:schemeClr val="accent6">
                <a:lumMod val="75000"/>
              </a:schemeClr>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70" name="Line 28">
            <a:extLst>
              <a:ext uri="{FF2B5EF4-FFF2-40B4-BE49-F238E27FC236}">
                <a16:creationId xmlns:a16="http://schemas.microsoft.com/office/drawing/2014/main" id="{AE9486F4-0318-46CD-B9F3-BC2A166E67E5}"/>
              </a:ext>
            </a:extLst>
          </p:cNvPr>
          <p:cNvSpPr>
            <a:spLocks noChangeShapeType="1"/>
          </p:cNvSpPr>
          <p:nvPr/>
        </p:nvSpPr>
        <p:spPr bwMode="auto">
          <a:xfrm>
            <a:off x="6803234" y="1838326"/>
            <a:ext cx="0" cy="6842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71" name="Line 29">
            <a:extLst>
              <a:ext uri="{FF2B5EF4-FFF2-40B4-BE49-F238E27FC236}">
                <a16:creationId xmlns:a16="http://schemas.microsoft.com/office/drawing/2014/main" id="{0C45343B-F217-40DF-BF1E-7E0F4F772746}"/>
              </a:ext>
            </a:extLst>
          </p:cNvPr>
          <p:cNvSpPr>
            <a:spLocks noChangeShapeType="1"/>
          </p:cNvSpPr>
          <p:nvPr/>
        </p:nvSpPr>
        <p:spPr bwMode="auto">
          <a:xfrm flipH="1">
            <a:off x="6803235" y="2509838"/>
            <a:ext cx="26511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72" name="Line 30">
            <a:extLst>
              <a:ext uri="{FF2B5EF4-FFF2-40B4-BE49-F238E27FC236}">
                <a16:creationId xmlns:a16="http://schemas.microsoft.com/office/drawing/2014/main" id="{E7790467-F16A-4C0D-9FF4-A79844668144}"/>
              </a:ext>
            </a:extLst>
          </p:cNvPr>
          <p:cNvSpPr>
            <a:spLocks noChangeShapeType="1"/>
          </p:cNvSpPr>
          <p:nvPr/>
        </p:nvSpPr>
        <p:spPr bwMode="auto">
          <a:xfrm>
            <a:off x="6788947" y="2784475"/>
            <a:ext cx="0" cy="687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73" name="Line 31">
            <a:extLst>
              <a:ext uri="{FF2B5EF4-FFF2-40B4-BE49-F238E27FC236}">
                <a16:creationId xmlns:a16="http://schemas.microsoft.com/office/drawing/2014/main" id="{48BA5375-055D-415C-9594-7EDDCAB905DA}"/>
              </a:ext>
            </a:extLst>
          </p:cNvPr>
          <p:cNvSpPr>
            <a:spLocks noChangeShapeType="1"/>
          </p:cNvSpPr>
          <p:nvPr/>
        </p:nvSpPr>
        <p:spPr bwMode="auto">
          <a:xfrm flipH="1">
            <a:off x="6788947" y="3459163"/>
            <a:ext cx="26527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sp>
        <p:nvSpPr>
          <p:cNvPr id="74" name="Text Box 48">
            <a:extLst>
              <a:ext uri="{FF2B5EF4-FFF2-40B4-BE49-F238E27FC236}">
                <a16:creationId xmlns:a16="http://schemas.microsoft.com/office/drawing/2014/main" id="{550EC05E-C09A-4304-BBBC-7D7F8C2900EE}"/>
              </a:ext>
            </a:extLst>
          </p:cNvPr>
          <p:cNvSpPr txBox="1">
            <a:spLocks noChangeArrowheads="1"/>
          </p:cNvSpPr>
          <p:nvPr/>
        </p:nvSpPr>
        <p:spPr bwMode="auto">
          <a:xfrm>
            <a:off x="6248400" y="1455738"/>
            <a:ext cx="3749035"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600" b="1">
                <a:solidFill>
                  <a:srgbClr val="004A97"/>
                </a:solidFill>
                <a:latin typeface="Arial" charset="0"/>
              </a:rPr>
              <a:t>Secondary Progressive</a:t>
            </a:r>
          </a:p>
        </p:txBody>
      </p:sp>
      <p:sp>
        <p:nvSpPr>
          <p:cNvPr id="75" name="Text Box 49">
            <a:extLst>
              <a:ext uri="{FF2B5EF4-FFF2-40B4-BE49-F238E27FC236}">
                <a16:creationId xmlns:a16="http://schemas.microsoft.com/office/drawing/2014/main" id="{F2F2AC8C-D30D-4FCD-870B-A5A9168211C8}"/>
              </a:ext>
            </a:extLst>
          </p:cNvPr>
          <p:cNvSpPr txBox="1">
            <a:spLocks noChangeArrowheads="1"/>
          </p:cNvSpPr>
          <p:nvPr/>
        </p:nvSpPr>
        <p:spPr bwMode="auto">
          <a:xfrm>
            <a:off x="2305088" y="1414046"/>
            <a:ext cx="3730549"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600" b="1">
                <a:solidFill>
                  <a:srgbClr val="004A97"/>
                </a:solidFill>
                <a:latin typeface="Arial" charset="0"/>
              </a:rPr>
              <a:t>Relapsing-Remitting</a:t>
            </a:r>
          </a:p>
        </p:txBody>
      </p:sp>
      <p:grpSp>
        <p:nvGrpSpPr>
          <p:cNvPr id="77" name="Group 76">
            <a:extLst>
              <a:ext uri="{FF2B5EF4-FFF2-40B4-BE49-F238E27FC236}">
                <a16:creationId xmlns:a16="http://schemas.microsoft.com/office/drawing/2014/main" id="{1FADC810-9837-48A9-9181-EC96C308DB28}"/>
              </a:ext>
            </a:extLst>
          </p:cNvPr>
          <p:cNvGrpSpPr/>
          <p:nvPr/>
        </p:nvGrpSpPr>
        <p:grpSpPr>
          <a:xfrm>
            <a:off x="2315736" y="3985527"/>
            <a:ext cx="3719900" cy="2627998"/>
            <a:chOff x="2976616" y="3861017"/>
            <a:chExt cx="3598086" cy="2368333"/>
          </a:xfrm>
          <a:noFill/>
        </p:grpSpPr>
        <p:sp>
          <p:nvSpPr>
            <p:cNvPr id="82" name="AutoShape 3">
              <a:extLst>
                <a:ext uri="{FF2B5EF4-FFF2-40B4-BE49-F238E27FC236}">
                  <a16:creationId xmlns:a16="http://schemas.microsoft.com/office/drawing/2014/main" id="{1F822F08-5635-4EBC-B2F0-FAD9C5C2F654}"/>
                </a:ext>
              </a:extLst>
            </p:cNvPr>
            <p:cNvSpPr>
              <a:spLocks noChangeArrowheads="1"/>
            </p:cNvSpPr>
            <p:nvPr/>
          </p:nvSpPr>
          <p:spPr bwMode="auto">
            <a:xfrm>
              <a:off x="2976616" y="3861017"/>
              <a:ext cx="3598086" cy="2300288"/>
            </a:xfrm>
            <a:prstGeom prst="roundRect">
              <a:avLst>
                <a:gd name="adj" fmla="val 16667"/>
              </a:avLst>
            </a:prstGeom>
            <a:grpFill/>
            <a:ln w="28575">
              <a:solidFill>
                <a:srgbClr val="00B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grpSp>
          <p:nvGrpSpPr>
            <p:cNvPr id="83" name="Group 82">
              <a:extLst>
                <a:ext uri="{FF2B5EF4-FFF2-40B4-BE49-F238E27FC236}">
                  <a16:creationId xmlns:a16="http://schemas.microsoft.com/office/drawing/2014/main" id="{B5523270-E9FF-4C29-A9BF-C570DAD01265}"/>
                </a:ext>
              </a:extLst>
            </p:cNvPr>
            <p:cNvGrpSpPr/>
            <p:nvPr/>
          </p:nvGrpSpPr>
          <p:grpSpPr>
            <a:xfrm>
              <a:off x="3278188" y="3932238"/>
              <a:ext cx="2989262" cy="2297112"/>
              <a:chOff x="1084263" y="3903663"/>
              <a:chExt cx="2989262" cy="2297112"/>
            </a:xfrm>
            <a:grpFill/>
          </p:grpSpPr>
          <p:sp>
            <p:nvSpPr>
              <p:cNvPr id="84" name="Text Box 14">
                <a:extLst>
                  <a:ext uri="{FF2B5EF4-FFF2-40B4-BE49-F238E27FC236}">
                    <a16:creationId xmlns:a16="http://schemas.microsoft.com/office/drawing/2014/main" id="{BDFE33E8-E266-4A4D-B4EB-F7FD74E5684A}"/>
                  </a:ext>
                </a:extLst>
              </p:cNvPr>
              <p:cNvSpPr txBox="1">
                <a:spLocks noChangeArrowheads="1"/>
              </p:cNvSpPr>
              <p:nvPr/>
            </p:nvSpPr>
            <p:spPr bwMode="auto">
              <a:xfrm rot="16200000">
                <a:off x="809625" y="4503738"/>
                <a:ext cx="823913" cy="2746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b="1">
                    <a:latin typeface="Arial Narrow" pitchFamily="34" charset="0"/>
                  </a:rPr>
                  <a:t>Symptoms</a:t>
                </a:r>
              </a:p>
            </p:txBody>
          </p:sp>
          <p:sp>
            <p:nvSpPr>
              <p:cNvPr id="85" name="Text Box 15">
                <a:extLst>
                  <a:ext uri="{FF2B5EF4-FFF2-40B4-BE49-F238E27FC236}">
                    <a16:creationId xmlns:a16="http://schemas.microsoft.com/office/drawing/2014/main" id="{25908589-0A7C-40A5-A4ED-A91BDC9D1853}"/>
                  </a:ext>
                </a:extLst>
              </p:cNvPr>
              <p:cNvSpPr txBox="1">
                <a:spLocks noChangeArrowheads="1"/>
              </p:cNvSpPr>
              <p:nvPr/>
            </p:nvSpPr>
            <p:spPr bwMode="auto">
              <a:xfrm>
                <a:off x="2376488" y="4964745"/>
                <a:ext cx="539750" cy="274638"/>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b="1">
                    <a:latin typeface="Arial" charset="0"/>
                  </a:rPr>
                  <a:t>Time</a:t>
                </a:r>
              </a:p>
            </p:txBody>
          </p:sp>
          <p:sp>
            <p:nvSpPr>
              <p:cNvPr id="86" name="Text Box 18">
                <a:extLst>
                  <a:ext uri="{FF2B5EF4-FFF2-40B4-BE49-F238E27FC236}">
                    <a16:creationId xmlns:a16="http://schemas.microsoft.com/office/drawing/2014/main" id="{0C939146-1215-4164-9BFD-550B75545F66}"/>
                  </a:ext>
                </a:extLst>
              </p:cNvPr>
              <p:cNvSpPr txBox="1">
                <a:spLocks noChangeArrowheads="1"/>
              </p:cNvSpPr>
              <p:nvPr/>
            </p:nvSpPr>
            <p:spPr bwMode="auto">
              <a:xfrm rot="16200000">
                <a:off x="809626" y="5489575"/>
                <a:ext cx="823912" cy="2746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b="1">
                    <a:latin typeface="Arial Narrow" pitchFamily="34" charset="0"/>
                  </a:rPr>
                  <a:t>Symptoms</a:t>
                </a:r>
              </a:p>
            </p:txBody>
          </p:sp>
          <p:sp>
            <p:nvSpPr>
              <p:cNvPr id="87" name="Text Box 19">
                <a:extLst>
                  <a:ext uri="{FF2B5EF4-FFF2-40B4-BE49-F238E27FC236}">
                    <a16:creationId xmlns:a16="http://schemas.microsoft.com/office/drawing/2014/main" id="{D472F649-EC92-455C-A532-F84CDA6F3728}"/>
                  </a:ext>
                </a:extLst>
              </p:cNvPr>
              <p:cNvSpPr txBox="1">
                <a:spLocks noChangeArrowheads="1"/>
              </p:cNvSpPr>
              <p:nvPr/>
            </p:nvSpPr>
            <p:spPr bwMode="auto">
              <a:xfrm>
                <a:off x="2376488" y="5926138"/>
                <a:ext cx="539750" cy="27463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b="1">
                    <a:latin typeface="Arial" charset="0"/>
                  </a:rPr>
                  <a:t>Time</a:t>
                </a:r>
              </a:p>
            </p:txBody>
          </p:sp>
          <p:sp>
            <p:nvSpPr>
              <p:cNvPr id="88" name="Line 34">
                <a:extLst>
                  <a:ext uri="{FF2B5EF4-FFF2-40B4-BE49-F238E27FC236}">
                    <a16:creationId xmlns:a16="http://schemas.microsoft.com/office/drawing/2014/main" id="{A40EB705-77CB-42C7-BF3E-C208AD0F7710}"/>
                  </a:ext>
                </a:extLst>
              </p:cNvPr>
              <p:cNvSpPr>
                <a:spLocks noChangeShapeType="1"/>
              </p:cNvSpPr>
              <p:nvPr/>
            </p:nvSpPr>
            <p:spPr bwMode="auto">
              <a:xfrm>
                <a:off x="1420813" y="4287838"/>
                <a:ext cx="0" cy="687387"/>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89" name="Line 35">
                <a:extLst>
                  <a:ext uri="{FF2B5EF4-FFF2-40B4-BE49-F238E27FC236}">
                    <a16:creationId xmlns:a16="http://schemas.microsoft.com/office/drawing/2014/main" id="{32D13F63-10D1-47A3-AB3A-16AD162099D0}"/>
                  </a:ext>
                </a:extLst>
              </p:cNvPr>
              <p:cNvSpPr>
                <a:spLocks noChangeShapeType="1"/>
              </p:cNvSpPr>
              <p:nvPr/>
            </p:nvSpPr>
            <p:spPr bwMode="auto">
              <a:xfrm flipH="1">
                <a:off x="1420813" y="4962525"/>
                <a:ext cx="2652712"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90" name="Line 36">
                <a:extLst>
                  <a:ext uri="{FF2B5EF4-FFF2-40B4-BE49-F238E27FC236}">
                    <a16:creationId xmlns:a16="http://schemas.microsoft.com/office/drawing/2014/main" id="{58641C2D-3607-4682-B240-6E8B5E362255}"/>
                  </a:ext>
                </a:extLst>
              </p:cNvPr>
              <p:cNvSpPr>
                <a:spLocks noChangeShapeType="1"/>
              </p:cNvSpPr>
              <p:nvPr/>
            </p:nvSpPr>
            <p:spPr bwMode="auto">
              <a:xfrm>
                <a:off x="1408113" y="5262563"/>
                <a:ext cx="0" cy="687387"/>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91" name="Line 37">
                <a:extLst>
                  <a:ext uri="{FF2B5EF4-FFF2-40B4-BE49-F238E27FC236}">
                    <a16:creationId xmlns:a16="http://schemas.microsoft.com/office/drawing/2014/main" id="{E1A27DF5-6D8F-4A4C-A95E-A9C9BEEDF577}"/>
                  </a:ext>
                </a:extLst>
              </p:cNvPr>
              <p:cNvSpPr>
                <a:spLocks noChangeShapeType="1"/>
              </p:cNvSpPr>
              <p:nvPr/>
            </p:nvSpPr>
            <p:spPr bwMode="auto">
              <a:xfrm flipH="1">
                <a:off x="1408113" y="5937250"/>
                <a:ext cx="2651125" cy="0"/>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92" name="Freeform 42">
                <a:extLst>
                  <a:ext uri="{FF2B5EF4-FFF2-40B4-BE49-F238E27FC236}">
                    <a16:creationId xmlns:a16="http://schemas.microsoft.com/office/drawing/2014/main" id="{40DF0F3B-70E2-4A8D-8CC7-B2D099A35236}"/>
                  </a:ext>
                </a:extLst>
              </p:cNvPr>
              <p:cNvSpPr>
                <a:spLocks/>
              </p:cNvSpPr>
              <p:nvPr/>
            </p:nvSpPr>
            <p:spPr bwMode="auto">
              <a:xfrm>
                <a:off x="1579563" y="4459288"/>
                <a:ext cx="2354262" cy="431800"/>
              </a:xfrm>
              <a:custGeom>
                <a:avLst/>
                <a:gdLst>
                  <a:gd name="T0" fmla="*/ 0 w 930"/>
                  <a:gd name="T1" fmla="*/ 282 h 282"/>
                  <a:gd name="T2" fmla="*/ 394 w 930"/>
                  <a:gd name="T3" fmla="*/ 72 h 282"/>
                  <a:gd name="T4" fmla="*/ 786 w 930"/>
                  <a:gd name="T5" fmla="*/ 72 h 282"/>
                  <a:gd name="T6" fmla="*/ 930 w 930"/>
                  <a:gd name="T7" fmla="*/ 0 h 282"/>
                </a:gdLst>
                <a:ahLst/>
                <a:cxnLst>
                  <a:cxn ang="0">
                    <a:pos x="T0" y="T1"/>
                  </a:cxn>
                  <a:cxn ang="0">
                    <a:pos x="T2" y="T3"/>
                  </a:cxn>
                  <a:cxn ang="0">
                    <a:pos x="T4" y="T5"/>
                  </a:cxn>
                  <a:cxn ang="0">
                    <a:pos x="T6" y="T7"/>
                  </a:cxn>
                </a:cxnLst>
                <a:rect l="0" t="0" r="r" b="b"/>
                <a:pathLst>
                  <a:path w="930" h="282">
                    <a:moveTo>
                      <a:pt x="0" y="282"/>
                    </a:moveTo>
                    <a:lnTo>
                      <a:pt x="394" y="72"/>
                    </a:lnTo>
                    <a:lnTo>
                      <a:pt x="786" y="72"/>
                    </a:lnTo>
                    <a:lnTo>
                      <a:pt x="930" y="0"/>
                    </a:lnTo>
                  </a:path>
                </a:pathLst>
              </a:custGeom>
              <a:grpFill/>
              <a:ln w="38100" cap="flat" cmpd="sng">
                <a:solidFill>
                  <a:schemeClr val="accent6">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94" name="Text Box 47">
                <a:extLst>
                  <a:ext uri="{FF2B5EF4-FFF2-40B4-BE49-F238E27FC236}">
                    <a16:creationId xmlns:a16="http://schemas.microsoft.com/office/drawing/2014/main" id="{90B9C77F-1E41-4748-AC4F-BC13885CBF6C}"/>
                  </a:ext>
                </a:extLst>
              </p:cNvPr>
              <p:cNvSpPr txBox="1">
                <a:spLocks noChangeArrowheads="1"/>
              </p:cNvSpPr>
              <p:nvPr/>
            </p:nvSpPr>
            <p:spPr bwMode="auto">
              <a:xfrm>
                <a:off x="1590675" y="3903663"/>
                <a:ext cx="2109004" cy="305102"/>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solidFill>
                      <a:srgbClr val="004A97"/>
                    </a:solidFill>
                    <a:latin typeface="Arial" charset="0"/>
                  </a:rPr>
                  <a:t>Primary Progressive</a:t>
                </a:r>
              </a:p>
            </p:txBody>
          </p:sp>
        </p:grpSp>
      </p:grpSp>
      <p:grpSp>
        <p:nvGrpSpPr>
          <p:cNvPr id="95" name="Group 94">
            <a:extLst>
              <a:ext uri="{FF2B5EF4-FFF2-40B4-BE49-F238E27FC236}">
                <a16:creationId xmlns:a16="http://schemas.microsoft.com/office/drawing/2014/main" id="{4FA83CCF-AD2B-46F3-B0D0-39D43C1C758D}"/>
              </a:ext>
            </a:extLst>
          </p:cNvPr>
          <p:cNvGrpSpPr/>
          <p:nvPr/>
        </p:nvGrpSpPr>
        <p:grpSpPr>
          <a:xfrm>
            <a:off x="7014373" y="2179638"/>
            <a:ext cx="2744786" cy="268287"/>
            <a:chOff x="5561014" y="2179637"/>
            <a:chExt cx="2744786" cy="268287"/>
          </a:xfrm>
        </p:grpSpPr>
        <p:sp>
          <p:nvSpPr>
            <p:cNvPr id="96" name="Freeform 32">
              <a:extLst>
                <a:ext uri="{FF2B5EF4-FFF2-40B4-BE49-F238E27FC236}">
                  <a16:creationId xmlns:a16="http://schemas.microsoft.com/office/drawing/2014/main" id="{90ADCDA5-BC8E-4748-B72D-025D384BF267}"/>
                </a:ext>
              </a:extLst>
            </p:cNvPr>
            <p:cNvSpPr>
              <a:spLocks/>
            </p:cNvSpPr>
            <p:nvPr/>
          </p:nvSpPr>
          <p:spPr bwMode="auto">
            <a:xfrm>
              <a:off x="5561014" y="2179637"/>
              <a:ext cx="2138362" cy="268287"/>
            </a:xfrm>
            <a:custGeom>
              <a:avLst/>
              <a:gdLst>
                <a:gd name="T0" fmla="*/ 0 w 917"/>
                <a:gd name="T1" fmla="*/ 251 h 251"/>
                <a:gd name="T2" fmla="*/ 99 w 917"/>
                <a:gd name="T3" fmla="*/ 251 h 251"/>
                <a:gd name="T4" fmla="*/ 99 w 917"/>
                <a:gd name="T5" fmla="*/ 3 h 251"/>
                <a:gd name="T6" fmla="*/ 208 w 917"/>
                <a:gd name="T7" fmla="*/ 3 h 251"/>
                <a:gd name="T8" fmla="*/ 208 w 917"/>
                <a:gd name="T9" fmla="*/ 248 h 251"/>
                <a:gd name="T10" fmla="*/ 315 w 917"/>
                <a:gd name="T11" fmla="*/ 248 h 251"/>
                <a:gd name="T12" fmla="*/ 315 w 917"/>
                <a:gd name="T13" fmla="*/ 3 h 251"/>
                <a:gd name="T14" fmla="*/ 424 w 917"/>
                <a:gd name="T15" fmla="*/ 3 h 251"/>
                <a:gd name="T16" fmla="*/ 424 w 917"/>
                <a:gd name="T17" fmla="*/ 248 h 251"/>
                <a:gd name="T18" fmla="*/ 563 w 917"/>
                <a:gd name="T19" fmla="*/ 248 h 251"/>
                <a:gd name="T20" fmla="*/ 917 w 917"/>
                <a:gd name="T2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7" h="251">
                  <a:moveTo>
                    <a:pt x="0" y="251"/>
                  </a:moveTo>
                  <a:lnTo>
                    <a:pt x="99" y="251"/>
                  </a:lnTo>
                  <a:lnTo>
                    <a:pt x="99" y="3"/>
                  </a:lnTo>
                  <a:lnTo>
                    <a:pt x="208" y="3"/>
                  </a:lnTo>
                  <a:lnTo>
                    <a:pt x="208" y="248"/>
                  </a:lnTo>
                  <a:lnTo>
                    <a:pt x="315" y="248"/>
                  </a:lnTo>
                  <a:lnTo>
                    <a:pt x="315" y="3"/>
                  </a:lnTo>
                  <a:lnTo>
                    <a:pt x="424" y="3"/>
                  </a:lnTo>
                  <a:lnTo>
                    <a:pt x="424" y="248"/>
                  </a:lnTo>
                  <a:lnTo>
                    <a:pt x="563" y="248"/>
                  </a:lnTo>
                  <a:lnTo>
                    <a:pt x="917" y="0"/>
                  </a:lnTo>
                </a:path>
              </a:pathLst>
            </a:custGeom>
            <a:noFill/>
            <a:ln w="38100" cap="flat" cmpd="sng">
              <a:solidFill>
                <a:schemeClr val="accent6">
                  <a:lumMod val="75000"/>
                </a:schemeClr>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00"/>
            </a:p>
          </p:txBody>
        </p:sp>
        <p:cxnSp>
          <p:nvCxnSpPr>
            <p:cNvPr id="97" name="Straight Connector 96">
              <a:extLst>
                <a:ext uri="{FF2B5EF4-FFF2-40B4-BE49-F238E27FC236}">
                  <a16:creationId xmlns:a16="http://schemas.microsoft.com/office/drawing/2014/main" id="{F0BAE4BB-FD87-4FA6-B5B0-EA0BF830E218}"/>
                </a:ext>
              </a:extLst>
            </p:cNvPr>
            <p:cNvCxnSpPr/>
            <p:nvPr/>
          </p:nvCxnSpPr>
          <p:spPr>
            <a:xfrm>
              <a:off x="7699376" y="2179637"/>
              <a:ext cx="60642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27241AA-2CE3-4230-B53F-4D67EB12A579}"/>
              </a:ext>
            </a:extLst>
          </p:cNvPr>
          <p:cNvGrpSpPr/>
          <p:nvPr/>
        </p:nvGrpSpPr>
        <p:grpSpPr>
          <a:xfrm>
            <a:off x="7008023" y="2848842"/>
            <a:ext cx="2617643" cy="567459"/>
            <a:chOff x="5554663" y="2848841"/>
            <a:chExt cx="2617643" cy="567459"/>
          </a:xfrm>
        </p:grpSpPr>
        <p:sp>
          <p:nvSpPr>
            <p:cNvPr id="99" name="Freeform 33">
              <a:extLst>
                <a:ext uri="{FF2B5EF4-FFF2-40B4-BE49-F238E27FC236}">
                  <a16:creationId xmlns:a16="http://schemas.microsoft.com/office/drawing/2014/main" id="{82A69D9E-7947-449D-A4E6-AD10798DCE96}"/>
                </a:ext>
              </a:extLst>
            </p:cNvPr>
            <p:cNvSpPr>
              <a:spLocks/>
            </p:cNvSpPr>
            <p:nvPr/>
          </p:nvSpPr>
          <p:spPr bwMode="auto">
            <a:xfrm>
              <a:off x="5554663" y="3038475"/>
              <a:ext cx="2144712" cy="377825"/>
            </a:xfrm>
            <a:custGeom>
              <a:avLst/>
              <a:gdLst>
                <a:gd name="T0" fmla="*/ 0 w 848"/>
                <a:gd name="T1" fmla="*/ 246 h 246"/>
                <a:gd name="T2" fmla="*/ 72 w 848"/>
                <a:gd name="T3" fmla="*/ 246 h 246"/>
                <a:gd name="T4" fmla="*/ 72 w 848"/>
                <a:gd name="T5" fmla="*/ 0 h 246"/>
                <a:gd name="T6" fmla="*/ 176 w 848"/>
                <a:gd name="T7" fmla="*/ 0 h 246"/>
                <a:gd name="T8" fmla="*/ 176 w 848"/>
                <a:gd name="T9" fmla="*/ 246 h 246"/>
                <a:gd name="T10" fmla="*/ 275 w 848"/>
                <a:gd name="T11" fmla="*/ 246 h 246"/>
                <a:gd name="T12" fmla="*/ 531 w 848"/>
                <a:gd name="T13" fmla="*/ 139 h 246"/>
                <a:gd name="T14" fmla="*/ 531 w 848"/>
                <a:gd name="T15" fmla="*/ 64 h 246"/>
                <a:gd name="T16" fmla="*/ 675 w 848"/>
                <a:gd name="T17" fmla="*/ 64 h 246"/>
                <a:gd name="T18" fmla="*/ 675 w 848"/>
                <a:gd name="T19" fmla="*/ 104 h 246"/>
                <a:gd name="T20" fmla="*/ 848 w 848"/>
                <a:gd name="T21" fmla="*/ 3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246">
                  <a:moveTo>
                    <a:pt x="0" y="246"/>
                  </a:moveTo>
                  <a:cubicBezTo>
                    <a:pt x="24" y="246"/>
                    <a:pt x="48" y="246"/>
                    <a:pt x="72" y="246"/>
                  </a:cubicBezTo>
                  <a:lnTo>
                    <a:pt x="72" y="0"/>
                  </a:lnTo>
                  <a:lnTo>
                    <a:pt x="176" y="0"/>
                  </a:lnTo>
                  <a:lnTo>
                    <a:pt x="176" y="246"/>
                  </a:lnTo>
                  <a:lnTo>
                    <a:pt x="275" y="246"/>
                  </a:lnTo>
                  <a:lnTo>
                    <a:pt x="531" y="139"/>
                  </a:lnTo>
                  <a:lnTo>
                    <a:pt x="531" y="64"/>
                  </a:lnTo>
                  <a:lnTo>
                    <a:pt x="675" y="64"/>
                  </a:lnTo>
                  <a:lnTo>
                    <a:pt x="675" y="104"/>
                  </a:lnTo>
                  <a:lnTo>
                    <a:pt x="848" y="35"/>
                  </a:lnTo>
                </a:path>
              </a:pathLst>
            </a:custGeom>
            <a:noFill/>
            <a:ln w="38100" cap="flat" cmpd="sng">
              <a:solidFill>
                <a:schemeClr val="accent6">
                  <a:lumMod val="75000"/>
                </a:schemeClr>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cxnSp>
          <p:nvCxnSpPr>
            <p:cNvPr id="100" name="Straight Connector 99">
              <a:extLst>
                <a:ext uri="{FF2B5EF4-FFF2-40B4-BE49-F238E27FC236}">
                  <a16:creationId xmlns:a16="http://schemas.microsoft.com/office/drawing/2014/main" id="{9A1EA387-18BB-4349-8FA4-9F15D3DE38E7}"/>
                </a:ext>
              </a:extLst>
            </p:cNvPr>
            <p:cNvCxnSpPr/>
            <p:nvPr/>
          </p:nvCxnSpPr>
          <p:spPr>
            <a:xfrm flipV="1">
              <a:off x="7699376" y="2848841"/>
              <a:ext cx="472930" cy="2413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EA7CEBBE-13C3-4107-8E23-CC906FF67E3E}"/>
              </a:ext>
            </a:extLst>
          </p:cNvPr>
          <p:cNvSpPr txBox="1"/>
          <p:nvPr/>
        </p:nvSpPr>
        <p:spPr>
          <a:xfrm>
            <a:off x="6383519" y="4393127"/>
            <a:ext cx="3613915" cy="1631216"/>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Relapsing course </a:t>
            </a:r>
            <a:r>
              <a:rPr lang="en-US" sz="1800">
                <a:latin typeface="Arial" panose="020B0604020202020204" pitchFamily="34" charset="0"/>
                <a:cs typeface="Arial" panose="020B0604020202020204" pitchFamily="34" charset="0"/>
              </a:rPr>
              <a:t>can be: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Active or Inactive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Worsening or Not Worsening</a:t>
            </a:r>
            <a:endParaRPr lang="en-US" sz="1800">
              <a:latin typeface="Arial" panose="020B0604020202020204" pitchFamily="34" charset="0"/>
              <a:cs typeface="Arial" panose="020B0604020202020204" pitchFamily="34" charset="0"/>
            </a:endParaRPr>
          </a:p>
          <a:p>
            <a:r>
              <a:rPr lang="en-US" sz="1800" b="1">
                <a:latin typeface="Arial" panose="020B0604020202020204" pitchFamily="34" charset="0"/>
                <a:cs typeface="Arial" panose="020B0604020202020204" pitchFamily="34" charset="0"/>
              </a:rPr>
              <a:t>Progressive courses</a:t>
            </a:r>
            <a:r>
              <a:rPr lang="en-US" sz="1800">
                <a:latin typeface="Arial" panose="020B0604020202020204" pitchFamily="34" charset="0"/>
                <a:cs typeface="Arial" panose="020B0604020202020204" pitchFamily="34" charset="0"/>
              </a:rPr>
              <a:t> can be: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Active with or w/o progression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Not active with or w/o progression</a:t>
            </a:r>
          </a:p>
        </p:txBody>
      </p:sp>
      <p:sp>
        <p:nvSpPr>
          <p:cNvPr id="102" name="Text Box 51">
            <a:extLst>
              <a:ext uri="{FF2B5EF4-FFF2-40B4-BE49-F238E27FC236}">
                <a16:creationId xmlns:a16="http://schemas.microsoft.com/office/drawing/2014/main" id="{5AD3F914-4707-46D9-8AFB-86F7249420E2}"/>
              </a:ext>
            </a:extLst>
          </p:cNvPr>
          <p:cNvSpPr txBox="1">
            <a:spLocks noChangeArrowheads="1"/>
          </p:cNvSpPr>
          <p:nvPr/>
        </p:nvSpPr>
        <p:spPr bwMode="auto">
          <a:xfrm>
            <a:off x="2315736" y="6553895"/>
            <a:ext cx="371990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1000">
                <a:latin typeface="Arial" charset="0"/>
              </a:rPr>
              <a:t>Lublin, et al. </a:t>
            </a:r>
            <a:r>
              <a:rPr lang="en-US" sz="1000" i="1">
                <a:latin typeface="Arial" charset="0"/>
              </a:rPr>
              <a:t>Neurology </a:t>
            </a:r>
            <a:r>
              <a:rPr lang="en-US" sz="1000">
                <a:latin typeface="Arial" charset="0"/>
              </a:rPr>
              <a:t>2013</a:t>
            </a:r>
          </a:p>
          <a:p>
            <a:pPr algn="r" eaLnBrk="0" hangingPunct="0"/>
            <a:r>
              <a:rPr lang="en-US" sz="1200">
                <a:latin typeface="Arial" charset="0"/>
              </a:rPr>
              <a:t>.</a:t>
            </a:r>
          </a:p>
        </p:txBody>
      </p:sp>
      <p:sp>
        <p:nvSpPr>
          <p:cNvPr id="113" name="Freeform: Shape 112">
            <a:extLst>
              <a:ext uri="{FF2B5EF4-FFF2-40B4-BE49-F238E27FC236}">
                <a16:creationId xmlns:a16="http://schemas.microsoft.com/office/drawing/2014/main" id="{01BC8B86-EF48-49F0-86B4-8EC5509B2CAA}"/>
              </a:ext>
            </a:extLst>
          </p:cNvPr>
          <p:cNvSpPr/>
          <p:nvPr/>
        </p:nvSpPr>
        <p:spPr>
          <a:xfrm>
            <a:off x="3168243" y="5561902"/>
            <a:ext cx="2357307" cy="687897"/>
          </a:xfrm>
          <a:custGeom>
            <a:avLst/>
            <a:gdLst>
              <a:gd name="connsiteX0" fmla="*/ 0 w 2357307"/>
              <a:gd name="connsiteY0" fmla="*/ 687897 h 687897"/>
              <a:gd name="connsiteX1" fmla="*/ 1333850 w 2357307"/>
              <a:gd name="connsiteY1" fmla="*/ 402671 h 687897"/>
              <a:gd name="connsiteX2" fmla="*/ 1342239 w 2357307"/>
              <a:gd name="connsiteY2" fmla="*/ 142613 h 687897"/>
              <a:gd name="connsiteX3" fmla="*/ 1644242 w 2357307"/>
              <a:gd name="connsiteY3" fmla="*/ 151002 h 687897"/>
              <a:gd name="connsiteX4" fmla="*/ 1652631 w 2357307"/>
              <a:gd name="connsiteY4" fmla="*/ 285226 h 687897"/>
              <a:gd name="connsiteX5" fmla="*/ 2357307 w 2357307"/>
              <a:gd name="connsiteY5" fmla="*/ 0 h 68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307" h="687897">
                <a:moveTo>
                  <a:pt x="0" y="687897"/>
                </a:moveTo>
                <a:lnTo>
                  <a:pt x="1333850" y="402671"/>
                </a:lnTo>
                <a:lnTo>
                  <a:pt x="1342239" y="142613"/>
                </a:lnTo>
                <a:lnTo>
                  <a:pt x="1644242" y="151002"/>
                </a:lnTo>
                <a:lnTo>
                  <a:pt x="1652631" y="285226"/>
                </a:lnTo>
                <a:lnTo>
                  <a:pt x="2357307" y="0"/>
                </a:ln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1014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F12581B-8520-C202-F3D4-AB0A93244888}"/>
              </a:ext>
            </a:extLst>
          </p:cNvPr>
          <p:cNvSpPr>
            <a:spLocks noGrp="1" noChangeArrowheads="1"/>
          </p:cNvSpPr>
          <p:nvPr>
            <p:ph type="title"/>
          </p:nvPr>
        </p:nvSpPr>
        <p:spPr/>
        <p:txBody>
          <a:bodyPr/>
          <a:lstStyle/>
          <a:p>
            <a:pPr algn="l" eaLnBrk="1" hangingPunct="1">
              <a:defRPr/>
            </a:pPr>
            <a:r>
              <a:rPr lang="en-US" sz="3200" kern="1200" dirty="0">
                <a:cs typeface="+mn-cs"/>
              </a:rPr>
              <a:t>Common Symptoms of MS and the Impact on Work </a:t>
            </a:r>
          </a:p>
        </p:txBody>
      </p:sp>
      <p:sp>
        <p:nvSpPr>
          <p:cNvPr id="31747" name="Rectangle 3">
            <a:extLst>
              <a:ext uri="{FF2B5EF4-FFF2-40B4-BE49-F238E27FC236}">
                <a16:creationId xmlns:a16="http://schemas.microsoft.com/office/drawing/2014/main" id="{114A2628-78E9-4F18-7ABE-18F0D37F5812}"/>
              </a:ext>
            </a:extLst>
          </p:cNvPr>
          <p:cNvSpPr>
            <a:spLocks noGrp="1" noChangeArrowheads="1"/>
          </p:cNvSpPr>
          <p:nvPr>
            <p:ph sz="half" idx="2"/>
          </p:nvPr>
        </p:nvSpPr>
        <p:spPr>
          <a:xfrm>
            <a:off x="836612" y="1452563"/>
            <a:ext cx="5157787" cy="3314812"/>
          </a:xfrm>
        </p:spPr>
        <p:txBody>
          <a:bodyPr>
            <a:normAutofit/>
          </a:bodyPr>
          <a:lstStyle/>
          <a:p>
            <a:pPr eaLnBrk="1" hangingPunct="1">
              <a:spcBef>
                <a:spcPct val="0"/>
              </a:spcBef>
              <a:spcAft>
                <a:spcPts val="1200"/>
              </a:spcAft>
              <a:buClr>
                <a:srgbClr val="F58025"/>
              </a:buClr>
            </a:pPr>
            <a:r>
              <a:rPr lang="en-US" altLang="en-US" sz="2400" b="0" dirty="0">
                <a:solidFill>
                  <a:srgbClr val="000000"/>
                </a:solidFill>
              </a:rPr>
              <a:t>Fatigue</a:t>
            </a:r>
          </a:p>
          <a:p>
            <a:pPr eaLnBrk="1" hangingPunct="1">
              <a:spcBef>
                <a:spcPct val="0"/>
              </a:spcBef>
              <a:spcAft>
                <a:spcPts val="1200"/>
              </a:spcAft>
              <a:buClr>
                <a:srgbClr val="F58025"/>
              </a:buClr>
            </a:pPr>
            <a:r>
              <a:rPr lang="en-US" altLang="en-US" sz="2400" b="0" dirty="0">
                <a:solidFill>
                  <a:srgbClr val="000000"/>
                </a:solidFill>
              </a:rPr>
              <a:t>Cognitive symptoms</a:t>
            </a:r>
          </a:p>
          <a:p>
            <a:pPr eaLnBrk="1" hangingPunct="1">
              <a:spcBef>
                <a:spcPct val="0"/>
              </a:spcBef>
              <a:spcAft>
                <a:spcPts val="1200"/>
              </a:spcAft>
              <a:buClr>
                <a:srgbClr val="F58025"/>
              </a:buClr>
            </a:pPr>
            <a:r>
              <a:rPr lang="en-US" altLang="en-US" sz="2400" b="0" dirty="0">
                <a:solidFill>
                  <a:srgbClr val="000000"/>
                </a:solidFill>
              </a:rPr>
              <a:t>Vision problems</a:t>
            </a:r>
          </a:p>
          <a:p>
            <a:pPr eaLnBrk="1" hangingPunct="1">
              <a:spcBef>
                <a:spcPct val="0"/>
              </a:spcBef>
              <a:spcAft>
                <a:spcPts val="1200"/>
              </a:spcAft>
              <a:buClr>
                <a:srgbClr val="F58025"/>
              </a:buClr>
            </a:pPr>
            <a:r>
              <a:rPr lang="en-US" altLang="en-US" sz="2400" b="0" dirty="0">
                <a:solidFill>
                  <a:srgbClr val="000000"/>
                </a:solidFill>
              </a:rPr>
              <a:t>Bladder/bowel problems</a:t>
            </a:r>
          </a:p>
          <a:p>
            <a:pPr eaLnBrk="1" hangingPunct="1">
              <a:spcBef>
                <a:spcPct val="0"/>
              </a:spcBef>
              <a:spcAft>
                <a:spcPts val="1200"/>
              </a:spcAft>
              <a:buClr>
                <a:srgbClr val="F58025"/>
              </a:buClr>
            </a:pPr>
            <a:r>
              <a:rPr lang="en-US" altLang="en-US" sz="2400" b="0" dirty="0">
                <a:solidFill>
                  <a:srgbClr val="000000"/>
                </a:solidFill>
              </a:rPr>
              <a:t>Pain</a:t>
            </a:r>
          </a:p>
          <a:p>
            <a:pPr eaLnBrk="1" hangingPunct="1">
              <a:spcBef>
                <a:spcPct val="0"/>
              </a:spcBef>
              <a:spcAft>
                <a:spcPts val="1200"/>
              </a:spcAft>
              <a:buClr>
                <a:srgbClr val="F58025"/>
              </a:buClr>
            </a:pPr>
            <a:r>
              <a:rPr lang="en-US" altLang="en-US" sz="2400" b="0" dirty="0">
                <a:solidFill>
                  <a:srgbClr val="000000"/>
                </a:solidFill>
              </a:rPr>
              <a:t>Emotional changes/depression</a:t>
            </a:r>
          </a:p>
        </p:txBody>
      </p:sp>
      <p:sp>
        <p:nvSpPr>
          <p:cNvPr id="4" name="Content Placeholder 3">
            <a:extLst>
              <a:ext uri="{FF2B5EF4-FFF2-40B4-BE49-F238E27FC236}">
                <a16:creationId xmlns:a16="http://schemas.microsoft.com/office/drawing/2014/main" id="{5B0AF853-5663-89FC-BD07-6D5B2C35528D}"/>
              </a:ext>
            </a:extLst>
          </p:cNvPr>
          <p:cNvSpPr>
            <a:spLocks noGrp="1"/>
          </p:cNvSpPr>
          <p:nvPr>
            <p:ph sz="quarter" idx="4"/>
          </p:nvPr>
        </p:nvSpPr>
        <p:spPr>
          <a:xfrm>
            <a:off x="6083299" y="1442312"/>
            <a:ext cx="5183188" cy="3314812"/>
          </a:xfrm>
        </p:spPr>
        <p:txBody>
          <a:bodyPr>
            <a:normAutofit/>
          </a:bodyPr>
          <a:lstStyle/>
          <a:p>
            <a:pPr>
              <a:buClr>
                <a:srgbClr val="F58025"/>
              </a:buClr>
            </a:pPr>
            <a:r>
              <a:rPr lang="en-US" sz="2400" dirty="0"/>
              <a:t>Mobility Issues</a:t>
            </a:r>
          </a:p>
          <a:p>
            <a:pPr>
              <a:buClr>
                <a:srgbClr val="F58025"/>
              </a:buClr>
            </a:pPr>
            <a:r>
              <a:rPr lang="en-US" sz="2400" dirty="0"/>
              <a:t>Spasticity </a:t>
            </a:r>
          </a:p>
          <a:p>
            <a:pPr>
              <a:buClr>
                <a:srgbClr val="F58025"/>
              </a:buClr>
            </a:pPr>
            <a:r>
              <a:rPr lang="en-US" sz="2400" dirty="0"/>
              <a:t>Weakness</a:t>
            </a:r>
          </a:p>
          <a:p>
            <a:pPr>
              <a:buClr>
                <a:srgbClr val="F58025"/>
              </a:buClr>
            </a:pPr>
            <a:r>
              <a:rPr lang="en-US" sz="2400" dirty="0"/>
              <a:t>Tingling/numbness</a:t>
            </a:r>
          </a:p>
          <a:p>
            <a:pPr>
              <a:buClr>
                <a:srgbClr val="F58025"/>
              </a:buClr>
            </a:pPr>
            <a:r>
              <a:rPr lang="en-US" sz="2400" dirty="0"/>
              <a:t>Heat sensitivity </a:t>
            </a:r>
          </a:p>
          <a:p>
            <a:pPr>
              <a:buClr>
                <a:srgbClr val="F58025"/>
              </a:buClr>
            </a:pPr>
            <a:r>
              <a:rPr lang="en-US" sz="2400" dirty="0"/>
              <a:t>Vertigo/dizziness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5284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462E70CF-DC1B-FC84-83AE-9AAE48E427A0}"/>
              </a:ext>
            </a:extLst>
          </p:cNvPr>
          <p:cNvPicPr>
            <a:picLocks noChangeAspect="1"/>
          </p:cNvPicPr>
          <p:nvPr/>
        </p:nvPicPr>
        <p:blipFill>
          <a:blip r:embed="rId3"/>
          <a:stretch>
            <a:fillRect/>
          </a:stretch>
        </p:blipFill>
        <p:spPr>
          <a:xfrm>
            <a:off x="3207413" y="1259957"/>
            <a:ext cx="5554031" cy="4553014"/>
          </a:xfrm>
          <a:prstGeom prst="rect">
            <a:avLst/>
          </a:prstGeom>
        </p:spPr>
      </p:pic>
      <p:sp>
        <p:nvSpPr>
          <p:cNvPr id="2" name="Title 1">
            <a:extLst>
              <a:ext uri="{FF2B5EF4-FFF2-40B4-BE49-F238E27FC236}">
                <a16:creationId xmlns:a16="http://schemas.microsoft.com/office/drawing/2014/main" id="{5B898337-F439-5D19-A132-BB56CE757B4E}"/>
              </a:ext>
            </a:extLst>
          </p:cNvPr>
          <p:cNvSpPr>
            <a:spLocks noGrp="1"/>
          </p:cNvSpPr>
          <p:nvPr>
            <p:ph type="title"/>
          </p:nvPr>
        </p:nvSpPr>
        <p:spPr/>
        <p:txBody>
          <a:bodyPr>
            <a:normAutofit/>
          </a:bodyPr>
          <a:lstStyle/>
          <a:p>
            <a:r>
              <a:rPr lang="en-US" sz="3200" dirty="0">
                <a:solidFill>
                  <a:schemeClr val="tx1"/>
                </a:solidFill>
              </a:rPr>
              <a:t>Multi-Disciplinary Team </a:t>
            </a:r>
          </a:p>
        </p:txBody>
      </p:sp>
    </p:spTree>
    <p:extLst>
      <p:ext uri="{BB962C8B-B14F-4D97-AF65-F5344CB8AC3E}">
        <p14:creationId xmlns:p14="http://schemas.microsoft.com/office/powerpoint/2010/main" val="387566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877D2B-98EC-4D3B-0DA3-C9ACA7FE6365}"/>
              </a:ext>
            </a:extLst>
          </p:cNvPr>
          <p:cNvSpPr>
            <a:spLocks noGrp="1"/>
          </p:cNvSpPr>
          <p:nvPr>
            <p:ph type="body" idx="1"/>
          </p:nvPr>
        </p:nvSpPr>
        <p:spPr>
          <a:xfrm>
            <a:off x="812800" y="1417638"/>
            <a:ext cx="10566400" cy="639762"/>
          </a:xfrm>
        </p:spPr>
        <p:txBody>
          <a:bodyPr>
            <a:normAutofit/>
          </a:bodyPr>
          <a:lstStyle/>
          <a:p>
            <a:r>
              <a:rPr lang="en-US" sz="2800" dirty="0"/>
              <a:t>Vocational Rehabilitation </a:t>
            </a:r>
          </a:p>
        </p:txBody>
      </p:sp>
      <p:sp>
        <p:nvSpPr>
          <p:cNvPr id="3" name="Title 2">
            <a:extLst>
              <a:ext uri="{FF2B5EF4-FFF2-40B4-BE49-F238E27FC236}">
                <a16:creationId xmlns:a16="http://schemas.microsoft.com/office/drawing/2014/main" id="{23FF0563-E692-6BBC-EFB0-381218C00006}"/>
              </a:ext>
            </a:extLst>
          </p:cNvPr>
          <p:cNvSpPr>
            <a:spLocks noGrp="1"/>
          </p:cNvSpPr>
          <p:nvPr>
            <p:ph type="title"/>
          </p:nvPr>
        </p:nvSpPr>
        <p:spPr/>
        <p:txBody>
          <a:bodyPr/>
          <a:lstStyle/>
          <a:p>
            <a:r>
              <a:rPr lang="en-US" dirty="0">
                <a:solidFill>
                  <a:schemeClr val="tx1"/>
                </a:solidFill>
              </a:rPr>
              <a:t>Importance of vocational rehabilitation as part of holistic team </a:t>
            </a:r>
          </a:p>
        </p:txBody>
      </p:sp>
      <p:sp>
        <p:nvSpPr>
          <p:cNvPr id="5" name="Content Placeholder 4">
            <a:extLst>
              <a:ext uri="{FF2B5EF4-FFF2-40B4-BE49-F238E27FC236}">
                <a16:creationId xmlns:a16="http://schemas.microsoft.com/office/drawing/2014/main" id="{F3A95DE7-377A-6F7A-3395-55E2BAC9285E}"/>
              </a:ext>
            </a:extLst>
          </p:cNvPr>
          <p:cNvSpPr>
            <a:spLocks noGrp="1"/>
          </p:cNvSpPr>
          <p:nvPr>
            <p:ph sz="half" idx="2"/>
          </p:nvPr>
        </p:nvSpPr>
        <p:spPr>
          <a:xfrm>
            <a:off x="812800" y="2057400"/>
            <a:ext cx="10566400" cy="3916363"/>
          </a:xfrm>
        </p:spPr>
        <p:txBody>
          <a:bodyPr>
            <a:normAutofit/>
          </a:bodyPr>
          <a:lstStyle/>
          <a:p>
            <a:pPr>
              <a:buClr>
                <a:srgbClr val="F58025"/>
              </a:buClr>
            </a:pPr>
            <a:r>
              <a:rPr lang="en-US" sz="2400" dirty="0">
                <a:solidFill>
                  <a:schemeClr val="tx1"/>
                </a:solidFill>
              </a:rPr>
              <a:t>Focusing on vocational rehabilitation is just as important as focusing on emotional and physical rehabilitation (</a:t>
            </a:r>
            <a:r>
              <a:rPr lang="en-US" sz="2200" dirty="0">
                <a:solidFill>
                  <a:schemeClr val="tx1"/>
                </a:solidFill>
              </a:rPr>
              <a:t>i.e. PT, OT, and SLP)</a:t>
            </a:r>
          </a:p>
          <a:p>
            <a:pPr>
              <a:buClr>
                <a:srgbClr val="F58025"/>
              </a:buClr>
            </a:pPr>
            <a:r>
              <a:rPr lang="en-US" sz="2400" dirty="0">
                <a:solidFill>
                  <a:schemeClr val="tx1"/>
                </a:solidFill>
              </a:rPr>
              <a:t>Vocational counseling is often overlooked and people with MS may be underrepresented in vocational rehabilitation </a:t>
            </a:r>
          </a:p>
          <a:p>
            <a:pPr>
              <a:buClr>
                <a:srgbClr val="F58025"/>
              </a:buClr>
            </a:pPr>
            <a:r>
              <a:rPr lang="en-US" sz="2400" dirty="0">
                <a:solidFill>
                  <a:schemeClr val="tx1"/>
                </a:solidFill>
              </a:rPr>
              <a:t>Goal of vocational rehabilitation is to develop a personalized plan to achieve their employment outcome </a:t>
            </a:r>
          </a:p>
          <a:p>
            <a:pPr lvl="1">
              <a:buClr>
                <a:schemeClr val="accent6"/>
              </a:buClr>
              <a:buFont typeface="Courier New" panose="02070309020205020404" pitchFamily="49" charset="0"/>
              <a:buChar char="o"/>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People with MS experience some of the highest unemployment rates among groups of individuals with chronic disabilities </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buClr>
                <a:schemeClr val="accent6"/>
              </a:buClr>
              <a:buFont typeface="Courier New" panose="02070309020205020404" pitchFamily="49" charset="0"/>
              <a:buChar char="o"/>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ost people when asked state they do want to be working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Clr>
                <a:srgbClr val="F58025"/>
              </a:buClr>
              <a:buFont typeface="Wingdings" panose="05000000000000000000" pitchFamily="2" charset="2"/>
              <a:buChar char="§"/>
            </a:pPr>
            <a:endParaRPr lang="en-US" sz="2400" dirty="0">
              <a:solidFill>
                <a:schemeClr val="tx1"/>
              </a:solidFill>
            </a:endParaRPr>
          </a:p>
        </p:txBody>
      </p:sp>
    </p:spTree>
    <p:extLst>
      <p:ext uri="{BB962C8B-B14F-4D97-AF65-F5344CB8AC3E}">
        <p14:creationId xmlns:p14="http://schemas.microsoft.com/office/powerpoint/2010/main" val="221193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877D2B-98EC-4D3B-0DA3-C9ACA7FE6365}"/>
              </a:ext>
            </a:extLst>
          </p:cNvPr>
          <p:cNvSpPr>
            <a:spLocks noGrp="1"/>
          </p:cNvSpPr>
          <p:nvPr>
            <p:ph type="body" idx="1"/>
          </p:nvPr>
        </p:nvSpPr>
        <p:spPr>
          <a:xfrm>
            <a:off x="913009" y="1373143"/>
            <a:ext cx="10566400" cy="639762"/>
          </a:xfrm>
        </p:spPr>
        <p:txBody>
          <a:bodyPr>
            <a:normAutofit/>
          </a:bodyPr>
          <a:lstStyle/>
          <a:p>
            <a:r>
              <a:rPr lang="en-US" sz="2800" dirty="0"/>
              <a:t>Benefits of Work </a:t>
            </a:r>
          </a:p>
        </p:txBody>
      </p:sp>
      <p:sp>
        <p:nvSpPr>
          <p:cNvPr id="3" name="Title 2">
            <a:extLst>
              <a:ext uri="{FF2B5EF4-FFF2-40B4-BE49-F238E27FC236}">
                <a16:creationId xmlns:a16="http://schemas.microsoft.com/office/drawing/2014/main" id="{23FF0563-E692-6BBC-EFB0-381218C00006}"/>
              </a:ext>
            </a:extLst>
          </p:cNvPr>
          <p:cNvSpPr>
            <a:spLocks noGrp="1"/>
          </p:cNvSpPr>
          <p:nvPr>
            <p:ph type="title"/>
          </p:nvPr>
        </p:nvSpPr>
        <p:spPr>
          <a:xfrm>
            <a:off x="812800" y="161904"/>
            <a:ext cx="10566400" cy="1143000"/>
          </a:xfrm>
        </p:spPr>
        <p:txBody>
          <a:bodyPr/>
          <a:lstStyle/>
          <a:p>
            <a:r>
              <a:rPr lang="en-US" dirty="0">
                <a:solidFill>
                  <a:schemeClr val="tx1"/>
                </a:solidFill>
              </a:rPr>
              <a:t>Role of Work In Our Lives</a:t>
            </a:r>
          </a:p>
        </p:txBody>
      </p:sp>
      <p:sp>
        <p:nvSpPr>
          <p:cNvPr id="5" name="Content Placeholder 4">
            <a:extLst>
              <a:ext uri="{FF2B5EF4-FFF2-40B4-BE49-F238E27FC236}">
                <a16:creationId xmlns:a16="http://schemas.microsoft.com/office/drawing/2014/main" id="{F3A95DE7-377A-6F7A-3395-55E2BAC9285E}"/>
              </a:ext>
            </a:extLst>
          </p:cNvPr>
          <p:cNvSpPr>
            <a:spLocks noGrp="1"/>
          </p:cNvSpPr>
          <p:nvPr>
            <p:ph sz="half" idx="2"/>
          </p:nvPr>
        </p:nvSpPr>
        <p:spPr>
          <a:xfrm>
            <a:off x="812800" y="1944666"/>
            <a:ext cx="10566400" cy="3916363"/>
          </a:xfrm>
        </p:spPr>
        <p:txBody>
          <a:bodyPr>
            <a:noAutofit/>
          </a:bodyPr>
          <a:lstStyle/>
          <a:p>
            <a:pPr>
              <a:buClr>
                <a:srgbClr val="F58025"/>
              </a:buClr>
            </a:pPr>
            <a:r>
              <a:rPr lang="en-US" sz="2100" dirty="0">
                <a:solidFill>
                  <a:schemeClr val="tx1"/>
                </a:solidFill>
              </a:rPr>
              <a:t>Central to personal identity </a:t>
            </a:r>
          </a:p>
          <a:p>
            <a:pPr lvl="1">
              <a:buClr>
                <a:srgbClr val="F58025"/>
              </a:buClr>
              <a:buFont typeface="Courier New" panose="02070309020205020404" pitchFamily="49" charset="0"/>
              <a:buChar char="o"/>
            </a:pPr>
            <a:r>
              <a:rPr lang="en-US" sz="2100" i="1" dirty="0">
                <a:solidFill>
                  <a:schemeClr val="tx1"/>
                </a:solidFill>
              </a:rPr>
              <a:t>“I am a teacher…..nurse….repair person”</a:t>
            </a:r>
          </a:p>
          <a:p>
            <a:pPr>
              <a:buClr>
                <a:srgbClr val="F58025"/>
              </a:buClr>
            </a:pPr>
            <a:r>
              <a:rPr lang="en-US" sz="2100" dirty="0">
                <a:solidFill>
                  <a:schemeClr val="tx1"/>
                </a:solidFill>
              </a:rPr>
              <a:t>Source of personal growth and fulfilment</a:t>
            </a:r>
          </a:p>
          <a:p>
            <a:pPr lvl="1">
              <a:buClr>
                <a:srgbClr val="F58025"/>
              </a:buClr>
              <a:buFont typeface="Courier New" panose="02070309020205020404" pitchFamily="49" charset="0"/>
              <a:buChar char="o"/>
            </a:pPr>
            <a:r>
              <a:rPr lang="en-US" sz="2100" dirty="0">
                <a:solidFill>
                  <a:schemeClr val="tx1"/>
                </a:solidFill>
              </a:rPr>
              <a:t>Self-esteem</a:t>
            </a:r>
          </a:p>
          <a:p>
            <a:pPr lvl="1">
              <a:buClr>
                <a:srgbClr val="F58025"/>
              </a:buClr>
              <a:buFont typeface="Courier New" panose="02070309020205020404" pitchFamily="49" charset="0"/>
              <a:buChar char="o"/>
            </a:pPr>
            <a:r>
              <a:rPr lang="en-US" sz="2100" dirty="0">
                <a:solidFill>
                  <a:schemeClr val="tx1"/>
                </a:solidFill>
              </a:rPr>
              <a:t>Satisfaction/accomplishment </a:t>
            </a:r>
          </a:p>
          <a:p>
            <a:pPr lvl="1">
              <a:buClr>
                <a:srgbClr val="F58025"/>
              </a:buClr>
              <a:buFont typeface="Courier New" panose="02070309020205020404" pitchFamily="49" charset="0"/>
              <a:buChar char="o"/>
            </a:pPr>
            <a:r>
              <a:rPr lang="en-US" sz="2100" dirty="0">
                <a:solidFill>
                  <a:schemeClr val="tx1"/>
                </a:solidFill>
              </a:rPr>
              <a:t>Intellectual stimulation </a:t>
            </a:r>
          </a:p>
          <a:p>
            <a:pPr lvl="1">
              <a:buClr>
                <a:srgbClr val="F58025"/>
              </a:buClr>
              <a:buFont typeface="Courier New" panose="02070309020205020404" pitchFamily="49" charset="0"/>
              <a:buChar char="o"/>
            </a:pPr>
            <a:r>
              <a:rPr lang="en-US" sz="2100" dirty="0">
                <a:solidFill>
                  <a:schemeClr val="tx1"/>
                </a:solidFill>
              </a:rPr>
              <a:t>Enjoyment </a:t>
            </a:r>
          </a:p>
          <a:p>
            <a:pPr lvl="1">
              <a:buClr>
                <a:srgbClr val="F58025"/>
              </a:buClr>
              <a:buFont typeface="Courier New" panose="02070309020205020404" pitchFamily="49" charset="0"/>
              <a:buChar char="o"/>
            </a:pPr>
            <a:r>
              <a:rPr lang="en-US" sz="2100" dirty="0">
                <a:solidFill>
                  <a:schemeClr val="tx1"/>
                </a:solidFill>
              </a:rPr>
              <a:t>Professional relationships</a:t>
            </a:r>
          </a:p>
          <a:p>
            <a:pPr>
              <a:buClr>
                <a:srgbClr val="F58025"/>
              </a:buClr>
            </a:pPr>
            <a:r>
              <a:rPr lang="en-US" sz="2100" dirty="0">
                <a:solidFill>
                  <a:schemeClr val="tx1"/>
                </a:solidFill>
              </a:rPr>
              <a:t>Financial Support for ourselves and families</a:t>
            </a:r>
          </a:p>
          <a:p>
            <a:pPr>
              <a:buClr>
                <a:srgbClr val="F58025"/>
              </a:buClr>
            </a:pPr>
            <a:r>
              <a:rPr lang="en-US" sz="2100" dirty="0">
                <a:solidFill>
                  <a:schemeClr val="tx1"/>
                </a:solidFill>
              </a:rPr>
              <a:t>Connection to benefits</a:t>
            </a:r>
          </a:p>
        </p:txBody>
      </p:sp>
    </p:spTree>
    <p:extLst>
      <p:ext uri="{BB962C8B-B14F-4D97-AF65-F5344CB8AC3E}">
        <p14:creationId xmlns:p14="http://schemas.microsoft.com/office/powerpoint/2010/main" val="398743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0454" y="1417638"/>
            <a:ext cx="10566400" cy="639762"/>
          </a:xfrm>
        </p:spPr>
        <p:txBody>
          <a:bodyPr>
            <a:normAutofit/>
          </a:bodyPr>
          <a:lstStyle/>
          <a:p>
            <a:r>
              <a:rPr lang="en-US" dirty="0"/>
              <a:t>Getting Started</a:t>
            </a:r>
          </a:p>
        </p:txBody>
      </p:sp>
      <p:sp>
        <p:nvSpPr>
          <p:cNvPr id="3" name="Title 2"/>
          <p:cNvSpPr>
            <a:spLocks noGrp="1"/>
          </p:cNvSpPr>
          <p:nvPr>
            <p:ph type="title"/>
          </p:nvPr>
        </p:nvSpPr>
        <p:spPr/>
        <p:txBody>
          <a:bodyPr>
            <a:normAutofit/>
          </a:bodyPr>
          <a:lstStyle/>
          <a:p>
            <a:r>
              <a:rPr lang="en-US" dirty="0">
                <a:solidFill>
                  <a:schemeClr val="tx1"/>
                </a:solidFill>
              </a:rPr>
              <a:t>Employment Issues – The Basics</a:t>
            </a:r>
          </a:p>
        </p:txBody>
      </p:sp>
      <p:sp>
        <p:nvSpPr>
          <p:cNvPr id="4" name="Content Placeholder 3"/>
          <p:cNvSpPr>
            <a:spLocks noGrp="1"/>
          </p:cNvSpPr>
          <p:nvPr>
            <p:ph sz="half" idx="2"/>
          </p:nvPr>
        </p:nvSpPr>
        <p:spPr>
          <a:xfrm>
            <a:off x="812800" y="2057400"/>
            <a:ext cx="10566400" cy="3916363"/>
          </a:xfrm>
        </p:spPr>
        <p:txBody>
          <a:bodyPr>
            <a:noAutofit/>
          </a:bodyPr>
          <a:lstStyle/>
          <a:p>
            <a:pPr>
              <a:buClr>
                <a:schemeClr val="accent6"/>
              </a:buClr>
            </a:pPr>
            <a:r>
              <a:rPr lang="en-US" sz="2200" dirty="0">
                <a:solidFill>
                  <a:schemeClr val="tx1"/>
                </a:solidFill>
              </a:rPr>
              <a:t>95% of people with MS have work experience</a:t>
            </a:r>
          </a:p>
          <a:p>
            <a:pPr>
              <a:buClr>
                <a:schemeClr val="accent6"/>
              </a:buClr>
            </a:pPr>
            <a:r>
              <a:rPr lang="en-US" sz="2200" dirty="0">
                <a:solidFill>
                  <a:schemeClr val="tx1"/>
                </a:solidFill>
              </a:rPr>
              <a:t>Approximately 85% are working at the time of diagnosis</a:t>
            </a:r>
          </a:p>
          <a:p>
            <a:pPr>
              <a:buClr>
                <a:schemeClr val="accent6"/>
              </a:buClr>
            </a:pPr>
            <a:r>
              <a:rPr lang="en-US" sz="2200" dirty="0">
                <a:solidFill>
                  <a:schemeClr val="tx1"/>
                </a:solidFill>
              </a:rPr>
              <a:t>Several years down the road, the percentage remaining in the workplace drops to around 40% </a:t>
            </a:r>
          </a:p>
          <a:p>
            <a:pPr>
              <a:buClr>
                <a:schemeClr val="accent6"/>
              </a:buClr>
            </a:pPr>
            <a:r>
              <a:rPr lang="en-US" sz="2200" dirty="0">
                <a:solidFill>
                  <a:schemeClr val="tx1"/>
                </a:solidFill>
              </a:rPr>
              <a:t>Diagnosis often occurs mid-career with many having advanced degrees or training and working for some time moving up “the career ladder”</a:t>
            </a:r>
          </a:p>
          <a:p>
            <a:pPr>
              <a:buClr>
                <a:schemeClr val="accent6"/>
              </a:buClr>
            </a:pPr>
            <a:r>
              <a:rPr lang="en-US" sz="2200" dirty="0">
                <a:solidFill>
                  <a:schemeClr val="tx1"/>
                </a:solidFill>
              </a:rPr>
              <a:t>Importance of recognizing implications of adult-onset condition</a:t>
            </a:r>
          </a:p>
          <a:p>
            <a:pPr>
              <a:buClr>
                <a:schemeClr val="accent6"/>
              </a:buClr>
            </a:pPr>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B548B494-D936-47C5-BADC-54E9BBB3843F}" type="slidenum">
              <a:rPr lang="en-US" smtClean="0"/>
              <a:pPr/>
              <a:t>15</a:t>
            </a:fld>
            <a:endParaRPr lang="en-US" dirty="0"/>
          </a:p>
        </p:txBody>
      </p:sp>
    </p:spTree>
    <p:extLst>
      <p:ext uri="{BB962C8B-B14F-4D97-AF65-F5344CB8AC3E}">
        <p14:creationId xmlns:p14="http://schemas.microsoft.com/office/powerpoint/2010/main" val="177791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E46D-259F-4087-BCD3-D09D0CEAADC5}"/>
              </a:ext>
            </a:extLst>
          </p:cNvPr>
          <p:cNvSpPr>
            <a:spLocks noGrp="1"/>
          </p:cNvSpPr>
          <p:nvPr>
            <p:ph type="title"/>
          </p:nvPr>
        </p:nvSpPr>
        <p:spPr/>
        <p:txBody>
          <a:bodyPr>
            <a:normAutofit/>
          </a:bodyPr>
          <a:lstStyle/>
          <a:p>
            <a:r>
              <a:rPr lang="en-US" dirty="0">
                <a:solidFill>
                  <a:schemeClr val="tx1"/>
                </a:solidFill>
              </a:rPr>
              <a:t>Employment Issues- the Basics  </a:t>
            </a:r>
          </a:p>
        </p:txBody>
      </p:sp>
      <p:sp>
        <p:nvSpPr>
          <p:cNvPr id="4" name="Content Placeholder 3">
            <a:extLst>
              <a:ext uri="{FF2B5EF4-FFF2-40B4-BE49-F238E27FC236}">
                <a16:creationId xmlns:a16="http://schemas.microsoft.com/office/drawing/2014/main" id="{3EC63BAB-6507-414B-B24E-09375EFBF293}"/>
              </a:ext>
            </a:extLst>
          </p:cNvPr>
          <p:cNvSpPr>
            <a:spLocks noGrp="1"/>
          </p:cNvSpPr>
          <p:nvPr>
            <p:ph sz="half" idx="2"/>
          </p:nvPr>
        </p:nvSpPr>
        <p:spPr>
          <a:xfrm>
            <a:off x="812800" y="1470818"/>
            <a:ext cx="10566400" cy="3916363"/>
          </a:xfrm>
        </p:spPr>
        <p:txBody>
          <a:bodyPr>
            <a:normAutofit/>
          </a:bodyPr>
          <a:lstStyle/>
          <a:p>
            <a:pPr lvl="0" eaLnBrk="0" fontAlgn="base" hangingPunct="0">
              <a:lnSpc>
                <a:spcPct val="90000"/>
              </a:lnSpc>
              <a:spcBef>
                <a:spcPct val="4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People might leave </a:t>
            </a:r>
            <a:r>
              <a:rPr lang="en-US" altLang="en-US" sz="2200" b="1" kern="0" dirty="0">
                <a:solidFill>
                  <a:srgbClr val="F5822A"/>
                </a:solidFill>
                <a:ea typeface="ＭＳ Ｐゴシック"/>
              </a:rPr>
              <a:t>prematurely</a:t>
            </a:r>
            <a:r>
              <a:rPr lang="en-US" altLang="en-US" sz="2200" kern="0" dirty="0">
                <a:ea typeface="ＭＳ Ｐゴシック"/>
              </a:rPr>
              <a:t> </a:t>
            </a:r>
            <a:r>
              <a:rPr lang="en-US" altLang="en-US" sz="2200" kern="0" dirty="0">
                <a:solidFill>
                  <a:schemeClr val="tx1"/>
                </a:solidFill>
                <a:ea typeface="ＭＳ Ｐゴシック"/>
              </a:rPr>
              <a:t>and</a:t>
            </a:r>
            <a:r>
              <a:rPr lang="en-US" altLang="en-US" sz="2200" kern="0" dirty="0">
                <a:ea typeface="ＭＳ Ｐゴシック"/>
              </a:rPr>
              <a:t> </a:t>
            </a:r>
            <a:r>
              <a:rPr lang="en-US" altLang="en-US" sz="2200" b="1" kern="0" dirty="0">
                <a:solidFill>
                  <a:srgbClr val="F5822A"/>
                </a:solidFill>
                <a:ea typeface="ＭＳ Ｐゴシック"/>
              </a:rPr>
              <a:t>voluntarily</a:t>
            </a:r>
            <a:r>
              <a:rPr lang="en-US" altLang="en-US" sz="2200" kern="0" dirty="0">
                <a:ea typeface="ＭＳ Ｐゴシック"/>
              </a:rPr>
              <a:t> </a:t>
            </a:r>
            <a:r>
              <a:rPr lang="en-US" altLang="en-US" sz="2200" kern="0" dirty="0">
                <a:solidFill>
                  <a:schemeClr val="tx1"/>
                </a:solidFill>
                <a:ea typeface="ＭＳ Ｐゴシック"/>
              </a:rPr>
              <a:t>without exhausting all available options</a:t>
            </a:r>
          </a:p>
          <a:p>
            <a:pPr lvl="0" eaLnBrk="0" fontAlgn="base" hangingPunct="0">
              <a:lnSpc>
                <a:spcPct val="90000"/>
              </a:lnSpc>
              <a:spcBef>
                <a:spcPct val="4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People might not tap into legal protections designed to assist individuals with disabilities retain employment</a:t>
            </a:r>
          </a:p>
          <a:p>
            <a:pPr eaLnBrk="0" fontAlgn="base" hangingPunct="0">
              <a:lnSpc>
                <a:spcPct val="90000"/>
              </a:lnSpc>
              <a:spcBef>
                <a:spcPct val="4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Concerns involving disclosure</a:t>
            </a:r>
          </a:p>
          <a:p>
            <a:pPr lvl="0" eaLnBrk="0" fontAlgn="base" hangingPunct="0">
              <a:lnSpc>
                <a:spcPct val="90000"/>
              </a:lnSpc>
              <a:spcBef>
                <a:spcPct val="4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People might not know of appropriate accommodation strategies</a:t>
            </a:r>
          </a:p>
          <a:p>
            <a:pPr lvl="0" eaLnBrk="0" fontAlgn="base" hangingPunct="0">
              <a:spcBef>
                <a:spcPct val="5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Variability of symptoms, condition changing over time</a:t>
            </a:r>
          </a:p>
          <a:p>
            <a:pPr lvl="0" eaLnBrk="0" fontAlgn="base" hangingPunct="0">
              <a:spcBef>
                <a:spcPct val="5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A well-meaning loved one encouraging the person to stop working</a:t>
            </a:r>
          </a:p>
          <a:p>
            <a:pPr lvl="0" eaLnBrk="0" fontAlgn="base" hangingPunct="0">
              <a:spcBef>
                <a:spcPct val="50000"/>
              </a:spcBef>
              <a:spcAft>
                <a:spcPct val="0"/>
              </a:spcAft>
              <a:buClr>
                <a:srgbClr val="F58025"/>
              </a:buClr>
              <a:buSzPct val="80000"/>
              <a:buFont typeface="Times" panose="02020603050405020304" pitchFamily="18" charset="0"/>
              <a:buChar char="•"/>
            </a:pPr>
            <a:r>
              <a:rPr lang="en-US" altLang="en-US" sz="2200" kern="0" dirty="0">
                <a:solidFill>
                  <a:schemeClr val="tx1"/>
                </a:solidFill>
                <a:ea typeface="ＭＳ Ｐゴシック"/>
              </a:rPr>
              <a:t>Transportation issues</a:t>
            </a:r>
          </a:p>
        </p:txBody>
      </p:sp>
      <p:sp>
        <p:nvSpPr>
          <p:cNvPr id="5" name="Slide Number Placeholder 4">
            <a:extLst>
              <a:ext uri="{FF2B5EF4-FFF2-40B4-BE49-F238E27FC236}">
                <a16:creationId xmlns:a16="http://schemas.microsoft.com/office/drawing/2014/main" id="{7C6C2227-870D-4058-8AE4-2603403B3175}"/>
              </a:ext>
            </a:extLst>
          </p:cNvPr>
          <p:cNvSpPr>
            <a:spLocks noGrp="1"/>
          </p:cNvSpPr>
          <p:nvPr>
            <p:ph type="sldNum" sz="quarter" idx="12"/>
          </p:nvPr>
        </p:nvSpPr>
        <p:spPr/>
        <p:txBody>
          <a:bodyPr/>
          <a:lstStyle/>
          <a:p>
            <a:fld id="{7FC1316C-EA40-46BD-953C-C6C40D144A18}" type="slidenum">
              <a:rPr lang="en-US" smtClean="0"/>
              <a:pPr/>
              <a:t>16</a:t>
            </a:fld>
            <a:endParaRPr lang="en-US" dirty="0"/>
          </a:p>
        </p:txBody>
      </p:sp>
    </p:spTree>
    <p:extLst>
      <p:ext uri="{BB962C8B-B14F-4D97-AF65-F5344CB8AC3E}">
        <p14:creationId xmlns:p14="http://schemas.microsoft.com/office/powerpoint/2010/main" val="233384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7BAAB57-802F-BA16-8663-6D4236A2D2EF}"/>
              </a:ext>
            </a:extLst>
          </p:cNvPr>
          <p:cNvSpPr>
            <a:spLocks noGrp="1" noChangeArrowheads="1"/>
          </p:cNvSpPr>
          <p:nvPr>
            <p:ph type="title"/>
          </p:nvPr>
        </p:nvSpPr>
        <p:spPr/>
        <p:txBody>
          <a:bodyPr>
            <a:normAutofit/>
          </a:bodyPr>
          <a:lstStyle/>
          <a:p>
            <a:pPr eaLnBrk="1" hangingPunct="1">
              <a:defRPr/>
            </a:pPr>
            <a:r>
              <a:rPr lang="en-US" sz="2800" kern="1200" dirty="0">
                <a:solidFill>
                  <a:schemeClr val="tx1"/>
                </a:solidFill>
                <a:cs typeface="+mn-cs"/>
              </a:rPr>
              <a:t>Employment Issues- Hidden Disability</a:t>
            </a:r>
          </a:p>
        </p:txBody>
      </p:sp>
      <p:sp>
        <p:nvSpPr>
          <p:cNvPr id="29699" name="Rectangle 3">
            <a:extLst>
              <a:ext uri="{FF2B5EF4-FFF2-40B4-BE49-F238E27FC236}">
                <a16:creationId xmlns:a16="http://schemas.microsoft.com/office/drawing/2014/main" id="{F5439BCE-5B23-9B28-A601-9D66DF250771}"/>
              </a:ext>
            </a:extLst>
          </p:cNvPr>
          <p:cNvSpPr>
            <a:spLocks noGrp="1" noChangeArrowheads="1"/>
          </p:cNvSpPr>
          <p:nvPr>
            <p:ph sz="half" idx="2"/>
          </p:nvPr>
        </p:nvSpPr>
        <p:spPr>
          <a:xfrm>
            <a:off x="812800" y="1589868"/>
            <a:ext cx="10566400" cy="3916363"/>
          </a:xfrm>
        </p:spPr>
        <p:txBody>
          <a:bodyPr/>
          <a:lstStyle/>
          <a:p>
            <a:pPr eaLnBrk="1" hangingPunct="1">
              <a:spcBef>
                <a:spcPct val="0"/>
              </a:spcBef>
              <a:spcAft>
                <a:spcPts val="1800"/>
              </a:spcAft>
              <a:buClr>
                <a:srgbClr val="F58025"/>
              </a:buClr>
            </a:pPr>
            <a:r>
              <a:rPr lang="en-US" altLang="en-US" sz="2400" b="0" dirty="0">
                <a:solidFill>
                  <a:srgbClr val="000000"/>
                </a:solidFill>
              </a:rPr>
              <a:t>“But you look so good” attitude prevents others from accepting hidden disabilities as real.</a:t>
            </a:r>
          </a:p>
          <a:p>
            <a:pPr eaLnBrk="1" hangingPunct="1">
              <a:spcBef>
                <a:spcPct val="0"/>
              </a:spcBef>
              <a:spcAft>
                <a:spcPts val="1800"/>
              </a:spcAft>
              <a:buClr>
                <a:srgbClr val="F58025"/>
              </a:buClr>
            </a:pPr>
            <a:r>
              <a:rPr lang="en-US" altLang="en-US" sz="2400" b="0" dirty="0">
                <a:solidFill>
                  <a:srgbClr val="000000"/>
                </a:solidFill>
              </a:rPr>
              <a:t>Individuals don’t need to disclose but may feel the stress of not telling others (am I being dishonest?). </a:t>
            </a:r>
          </a:p>
          <a:p>
            <a:pPr eaLnBrk="1" hangingPunct="1">
              <a:spcBef>
                <a:spcPct val="0"/>
              </a:spcBef>
              <a:spcAft>
                <a:spcPts val="1800"/>
              </a:spcAft>
              <a:buClr>
                <a:srgbClr val="F58025"/>
              </a:buClr>
            </a:pPr>
            <a:r>
              <a:rPr lang="en-US" altLang="en-US" sz="2400" b="0" dirty="0">
                <a:solidFill>
                  <a:srgbClr val="000000"/>
                </a:solidFill>
              </a:rPr>
              <a:t>Person not wanting to be seen as different or getting “preferential treatment” is hesitant to ask for needed accommodations.</a:t>
            </a:r>
          </a:p>
          <a:p>
            <a:pPr eaLnBrk="1" hangingPunct="1">
              <a:spcBef>
                <a:spcPct val="0"/>
              </a:spcBef>
              <a:spcAft>
                <a:spcPts val="1800"/>
              </a:spcAft>
              <a:buClr>
                <a:srgbClr val="F58025"/>
              </a:buClr>
            </a:pPr>
            <a:r>
              <a:rPr lang="en-US" altLang="en-US" sz="2400" b="0" dirty="0">
                <a:solidFill>
                  <a:srgbClr val="000000"/>
                </a:solidFill>
              </a:rPr>
              <a:t>Reality is that hidden symptoms can cause just as many limitations as visible ones.</a:t>
            </a:r>
          </a:p>
          <a:p>
            <a:pPr eaLnBrk="1" hangingPunct="1">
              <a:lnSpc>
                <a:spcPct val="90000"/>
              </a:lnSpc>
              <a:buFont typeface="Times" panose="02020603050405020304" pitchFamily="18" charset="0"/>
              <a:buNone/>
            </a:pPr>
            <a:endParaRPr lang="en-US" altLang="en-US" sz="2400" b="0" dirty="0">
              <a:latin typeface="Jigsaw-Medium" pitchFamily="2" charset="0"/>
            </a:endParaRPr>
          </a:p>
          <a:p>
            <a:pPr eaLnBrk="1" hangingPunct="1">
              <a:lnSpc>
                <a:spcPct val="90000"/>
              </a:lnSpc>
            </a:pPr>
            <a:endParaRPr lang="en-US" altLang="en-US" sz="2400" b="0" dirty="0">
              <a:latin typeface="Jigsaw-Medium" pitchFamily="2" charset="0"/>
            </a:endParaRPr>
          </a:p>
        </p:txBody>
      </p:sp>
    </p:spTree>
    <p:extLst>
      <p:ext uri="{BB962C8B-B14F-4D97-AF65-F5344CB8AC3E}">
        <p14:creationId xmlns:p14="http://schemas.microsoft.com/office/powerpoint/2010/main" val="211206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12800" y="1296194"/>
            <a:ext cx="7924800" cy="639762"/>
          </a:xfrm>
        </p:spPr>
        <p:txBody>
          <a:bodyPr>
            <a:normAutofit/>
          </a:bodyPr>
          <a:lstStyle/>
          <a:p>
            <a:r>
              <a:rPr lang="en-US" dirty="0"/>
              <a:t>Common Employment Questions You May Hear</a:t>
            </a:r>
          </a:p>
        </p:txBody>
      </p:sp>
      <p:sp>
        <p:nvSpPr>
          <p:cNvPr id="3" name="Title 2"/>
          <p:cNvSpPr>
            <a:spLocks noGrp="1"/>
          </p:cNvSpPr>
          <p:nvPr>
            <p:ph type="title"/>
          </p:nvPr>
        </p:nvSpPr>
        <p:spPr/>
        <p:txBody>
          <a:bodyPr>
            <a:normAutofit/>
          </a:bodyPr>
          <a:lstStyle/>
          <a:p>
            <a:r>
              <a:rPr lang="en-US" dirty="0">
                <a:solidFill>
                  <a:schemeClr val="tx1"/>
                </a:solidFill>
              </a:rPr>
              <a:t>Employment Issues - The Basics</a:t>
            </a:r>
          </a:p>
        </p:txBody>
      </p:sp>
      <p:sp>
        <p:nvSpPr>
          <p:cNvPr id="4" name="Content Placeholder 3"/>
          <p:cNvSpPr>
            <a:spLocks noGrp="1"/>
          </p:cNvSpPr>
          <p:nvPr>
            <p:ph sz="half" idx="2"/>
          </p:nvPr>
        </p:nvSpPr>
        <p:spPr>
          <a:xfrm>
            <a:off x="812799" y="1841634"/>
            <a:ext cx="10566399" cy="4144962"/>
          </a:xfrm>
        </p:spPr>
        <p:txBody>
          <a:bodyPr>
            <a:noAutofit/>
          </a:bodyPr>
          <a:lstStyle/>
          <a:p>
            <a:pPr>
              <a:lnSpc>
                <a:spcPct val="115000"/>
              </a:lnSpc>
              <a:spcBef>
                <a:spcPts val="0"/>
              </a:spcBef>
              <a:buClr>
                <a:schemeClr val="accent6"/>
              </a:buClr>
            </a:pPr>
            <a:r>
              <a:rPr lang="en-US" sz="2200" dirty="0">
                <a:solidFill>
                  <a:schemeClr val="tx1"/>
                </a:solidFill>
                <a:ea typeface="Times New Roman"/>
              </a:rPr>
              <a:t>How do I manage MS symptoms at work? </a:t>
            </a:r>
          </a:p>
          <a:p>
            <a:pPr>
              <a:lnSpc>
                <a:spcPct val="115000"/>
              </a:lnSpc>
              <a:spcBef>
                <a:spcPts val="0"/>
              </a:spcBef>
              <a:buClr>
                <a:schemeClr val="accent6"/>
              </a:buClr>
            </a:pPr>
            <a:r>
              <a:rPr lang="en-US" sz="2200" dirty="0">
                <a:solidFill>
                  <a:schemeClr val="tx1"/>
                </a:solidFill>
                <a:ea typeface="Times New Roman"/>
              </a:rPr>
              <a:t>I haven't told my supervisor about my MS diagnosis. Do I have to? </a:t>
            </a:r>
          </a:p>
          <a:p>
            <a:pPr>
              <a:lnSpc>
                <a:spcPct val="115000"/>
              </a:lnSpc>
              <a:spcBef>
                <a:spcPts val="0"/>
              </a:spcBef>
              <a:buClr>
                <a:schemeClr val="accent6"/>
              </a:buClr>
            </a:pPr>
            <a:r>
              <a:rPr lang="en-US" sz="2200" dirty="0">
                <a:solidFill>
                  <a:schemeClr val="tx1"/>
                </a:solidFill>
                <a:ea typeface="Times New Roman"/>
              </a:rPr>
              <a:t>I would like to work a more flexible work schedule. Is this a reasonable accommodation?</a:t>
            </a:r>
          </a:p>
          <a:p>
            <a:pPr>
              <a:lnSpc>
                <a:spcPct val="115000"/>
              </a:lnSpc>
              <a:spcBef>
                <a:spcPts val="0"/>
              </a:spcBef>
              <a:buClr>
                <a:schemeClr val="accent6"/>
              </a:buClr>
            </a:pPr>
            <a:r>
              <a:rPr lang="en-US" sz="2200" dirty="0">
                <a:solidFill>
                  <a:schemeClr val="tx1"/>
                </a:solidFill>
                <a:ea typeface="Times New Roman"/>
              </a:rPr>
              <a:t>I can no longer do my current job but want to continue to </a:t>
            </a:r>
            <a:r>
              <a:rPr lang="en-US" sz="2200">
                <a:solidFill>
                  <a:schemeClr val="tx1"/>
                </a:solidFill>
                <a:ea typeface="Times New Roman"/>
              </a:rPr>
              <a:t>work. What </a:t>
            </a:r>
            <a:r>
              <a:rPr lang="en-US" sz="2200" dirty="0">
                <a:solidFill>
                  <a:schemeClr val="tx1"/>
                </a:solidFill>
                <a:ea typeface="Times New Roman"/>
              </a:rPr>
              <a:t>should I do?</a:t>
            </a:r>
          </a:p>
          <a:p>
            <a:pPr>
              <a:lnSpc>
                <a:spcPct val="115000"/>
              </a:lnSpc>
              <a:spcBef>
                <a:spcPts val="0"/>
              </a:spcBef>
              <a:buClr>
                <a:schemeClr val="accent6"/>
              </a:buClr>
            </a:pPr>
            <a:r>
              <a:rPr lang="en-US" sz="2200" dirty="0">
                <a:solidFill>
                  <a:schemeClr val="tx1"/>
                </a:solidFill>
                <a:ea typeface="Times New Roman"/>
              </a:rPr>
              <a:t>How can I maintain insurance benefits if I leave work? </a:t>
            </a:r>
          </a:p>
          <a:p>
            <a:pPr>
              <a:lnSpc>
                <a:spcPct val="115000"/>
              </a:lnSpc>
              <a:spcBef>
                <a:spcPts val="0"/>
              </a:spcBef>
              <a:buClr>
                <a:schemeClr val="accent6"/>
              </a:buClr>
            </a:pPr>
            <a:r>
              <a:rPr lang="en-US" sz="2200" dirty="0">
                <a:solidFill>
                  <a:schemeClr val="tx1"/>
                </a:solidFill>
                <a:ea typeface="Times New Roman"/>
              </a:rPr>
              <a:t>I am not sure if I can still work. Should I apply for disability?</a:t>
            </a:r>
          </a:p>
          <a:p>
            <a:pPr>
              <a:lnSpc>
                <a:spcPct val="115000"/>
              </a:lnSpc>
              <a:spcBef>
                <a:spcPts val="0"/>
              </a:spcBef>
              <a:buClr>
                <a:schemeClr val="accent6"/>
              </a:buClr>
            </a:pPr>
            <a:r>
              <a:rPr lang="en-US" sz="2200" dirty="0">
                <a:solidFill>
                  <a:schemeClr val="tx1"/>
                </a:solidFill>
                <a:ea typeface="Times New Roman"/>
              </a:rPr>
              <a:t>Can I receive SSDI benefits and go back to work? </a:t>
            </a:r>
            <a:endParaRPr lang="en-US" sz="2200" dirty="0">
              <a:solidFill>
                <a:schemeClr val="tx1"/>
              </a:solidFill>
              <a:effectLst/>
              <a:ea typeface="Calibri"/>
            </a:endParaRPr>
          </a:p>
        </p:txBody>
      </p:sp>
      <p:sp>
        <p:nvSpPr>
          <p:cNvPr id="5" name="Slide Number Placeholder 4"/>
          <p:cNvSpPr>
            <a:spLocks noGrp="1"/>
          </p:cNvSpPr>
          <p:nvPr>
            <p:ph type="sldNum" sz="quarter" idx="12"/>
          </p:nvPr>
        </p:nvSpPr>
        <p:spPr/>
        <p:txBody>
          <a:bodyPr/>
          <a:lstStyle/>
          <a:p>
            <a:fld id="{B548B494-D936-47C5-BADC-54E9BBB3843F}" type="slidenum">
              <a:rPr lang="en-US" smtClean="0"/>
              <a:pPr/>
              <a:t>18</a:t>
            </a:fld>
            <a:endParaRPr lang="en-US" dirty="0"/>
          </a:p>
        </p:txBody>
      </p:sp>
    </p:spTree>
    <p:extLst>
      <p:ext uri="{BB962C8B-B14F-4D97-AF65-F5344CB8AC3E}">
        <p14:creationId xmlns:p14="http://schemas.microsoft.com/office/powerpoint/2010/main" val="127179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91829" y="164843"/>
            <a:ext cx="7608343"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 Different Faces of Employment </a:t>
            </a:r>
          </a:p>
        </p:txBody>
      </p:sp>
      <p:sp>
        <p:nvSpPr>
          <p:cNvPr id="10" name="Notched Right Arrow 9"/>
          <p:cNvSpPr/>
          <p:nvPr/>
        </p:nvSpPr>
        <p:spPr>
          <a:xfrm>
            <a:off x="2019300" y="2529840"/>
            <a:ext cx="8153400" cy="1798320"/>
          </a:xfrm>
          <a:prstGeom prst="notchedRightArrow">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grpSp>
        <p:nvGrpSpPr>
          <p:cNvPr id="11" name="Group 10"/>
          <p:cNvGrpSpPr/>
          <p:nvPr/>
        </p:nvGrpSpPr>
        <p:grpSpPr>
          <a:xfrm>
            <a:off x="2019928" y="1181100"/>
            <a:ext cx="1005041" cy="1798320"/>
            <a:chOff x="627" y="0"/>
            <a:chExt cx="1005041" cy="1798320"/>
          </a:xfrm>
        </p:grpSpPr>
        <p:sp>
          <p:nvSpPr>
            <p:cNvPr id="37" name="Rectangle 36"/>
            <p:cNvSpPr/>
            <p:nvPr/>
          </p:nvSpPr>
          <p:spPr>
            <a:xfrm>
              <a:off x="627" y="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p:cNvSpPr/>
            <p:nvPr/>
          </p:nvSpPr>
          <p:spPr>
            <a:xfrm>
              <a:off x="627" y="0"/>
              <a:ext cx="1005041"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dirty="0"/>
                <a:t>Working full-time</a:t>
              </a:r>
            </a:p>
          </p:txBody>
        </p:sp>
      </p:grpSp>
      <p:sp>
        <p:nvSpPr>
          <p:cNvPr id="12" name="Oval 11"/>
          <p:cNvSpPr/>
          <p:nvPr/>
        </p:nvSpPr>
        <p:spPr>
          <a:xfrm>
            <a:off x="2297657"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grpSp>
        <p:nvGrpSpPr>
          <p:cNvPr id="13" name="Group 12"/>
          <p:cNvGrpSpPr/>
          <p:nvPr/>
        </p:nvGrpSpPr>
        <p:grpSpPr>
          <a:xfrm>
            <a:off x="2743202" y="3878580"/>
            <a:ext cx="1676399" cy="1798320"/>
            <a:chOff x="1055921" y="2697480"/>
            <a:chExt cx="1005041" cy="1798320"/>
          </a:xfrm>
        </p:grpSpPr>
        <p:sp>
          <p:nvSpPr>
            <p:cNvPr id="35" name="Rectangle 34"/>
            <p:cNvSpPr/>
            <p:nvPr/>
          </p:nvSpPr>
          <p:spPr>
            <a:xfrm>
              <a:off x="1055921" y="269748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1055921" y="2697480"/>
              <a:ext cx="1005041"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kern="1200" dirty="0"/>
                <a:t>Working FT with accommodations</a:t>
              </a:r>
            </a:p>
          </p:txBody>
        </p:sp>
      </p:grpSp>
      <p:sp>
        <p:nvSpPr>
          <p:cNvPr id="14" name="Oval 13"/>
          <p:cNvSpPr/>
          <p:nvPr/>
        </p:nvSpPr>
        <p:spPr>
          <a:xfrm>
            <a:off x="3352951"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grpSp>
        <p:nvGrpSpPr>
          <p:cNvPr id="15" name="Group 14"/>
          <p:cNvGrpSpPr/>
          <p:nvPr/>
        </p:nvGrpSpPr>
        <p:grpSpPr>
          <a:xfrm>
            <a:off x="4130516" y="1181100"/>
            <a:ext cx="1005041" cy="1798320"/>
            <a:chOff x="2111215" y="0"/>
            <a:chExt cx="1005041" cy="1798320"/>
          </a:xfrm>
        </p:grpSpPr>
        <p:sp>
          <p:nvSpPr>
            <p:cNvPr id="33" name="Rectangle 32"/>
            <p:cNvSpPr/>
            <p:nvPr/>
          </p:nvSpPr>
          <p:spPr>
            <a:xfrm>
              <a:off x="2111215" y="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2111215" y="0"/>
              <a:ext cx="1005041"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dirty="0"/>
                <a:t>Working full-time with career change</a:t>
              </a:r>
            </a:p>
          </p:txBody>
        </p:sp>
      </p:grpSp>
      <p:sp>
        <p:nvSpPr>
          <p:cNvPr id="16" name="Oval 15"/>
          <p:cNvSpPr/>
          <p:nvPr/>
        </p:nvSpPr>
        <p:spPr>
          <a:xfrm>
            <a:off x="4408245"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grpSp>
        <p:nvGrpSpPr>
          <p:cNvPr id="17" name="Group 16"/>
          <p:cNvGrpSpPr/>
          <p:nvPr/>
        </p:nvGrpSpPr>
        <p:grpSpPr>
          <a:xfrm>
            <a:off x="4876800" y="3878580"/>
            <a:ext cx="1714424" cy="1798320"/>
            <a:chOff x="3009900" y="2697480"/>
            <a:chExt cx="1489635" cy="1798320"/>
          </a:xfrm>
        </p:grpSpPr>
        <p:sp>
          <p:nvSpPr>
            <p:cNvPr id="31" name="Rectangle 30"/>
            <p:cNvSpPr/>
            <p:nvPr/>
          </p:nvSpPr>
          <p:spPr>
            <a:xfrm>
              <a:off x="3166509" y="269748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3009900" y="2697480"/>
              <a:ext cx="1489635"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kern="1200" dirty="0"/>
                <a:t>Working part-time with or without accommodations</a:t>
              </a:r>
            </a:p>
          </p:txBody>
        </p:sp>
      </p:grpSp>
      <p:sp>
        <p:nvSpPr>
          <p:cNvPr id="18" name="Oval 17"/>
          <p:cNvSpPr/>
          <p:nvPr/>
        </p:nvSpPr>
        <p:spPr>
          <a:xfrm>
            <a:off x="5463539"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grpSp>
        <p:nvGrpSpPr>
          <p:cNvPr id="19" name="Group 18"/>
          <p:cNvGrpSpPr/>
          <p:nvPr/>
        </p:nvGrpSpPr>
        <p:grpSpPr>
          <a:xfrm>
            <a:off x="6241104" y="1181100"/>
            <a:ext cx="1005041" cy="1798320"/>
            <a:chOff x="4221803" y="0"/>
            <a:chExt cx="1005041" cy="1798320"/>
          </a:xfrm>
        </p:grpSpPr>
        <p:sp>
          <p:nvSpPr>
            <p:cNvPr id="29" name="Rectangle 28"/>
            <p:cNvSpPr/>
            <p:nvPr/>
          </p:nvSpPr>
          <p:spPr>
            <a:xfrm>
              <a:off x="4221803" y="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4221803" y="0"/>
              <a:ext cx="1005041"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a:t>Working full- </a:t>
              </a:r>
              <a:r>
                <a:rPr lang="en-US" sz="1500" kern="1200" dirty="0"/>
                <a:t>or part-time applying for disability benefits</a:t>
              </a:r>
            </a:p>
          </p:txBody>
        </p:sp>
      </p:grpSp>
      <p:sp>
        <p:nvSpPr>
          <p:cNvPr id="20" name="Oval 19"/>
          <p:cNvSpPr/>
          <p:nvPr/>
        </p:nvSpPr>
        <p:spPr>
          <a:xfrm>
            <a:off x="6518834"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grpSp>
        <p:nvGrpSpPr>
          <p:cNvPr id="21" name="Group 20"/>
          <p:cNvGrpSpPr/>
          <p:nvPr/>
        </p:nvGrpSpPr>
        <p:grpSpPr>
          <a:xfrm>
            <a:off x="7296398" y="3878580"/>
            <a:ext cx="1005041" cy="1798320"/>
            <a:chOff x="5277097" y="2697480"/>
            <a:chExt cx="1005041" cy="1798320"/>
          </a:xfrm>
        </p:grpSpPr>
        <p:sp>
          <p:nvSpPr>
            <p:cNvPr id="27" name="Rectangle 26"/>
            <p:cNvSpPr/>
            <p:nvPr/>
          </p:nvSpPr>
          <p:spPr>
            <a:xfrm>
              <a:off x="5277097" y="269748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5277097" y="2697480"/>
              <a:ext cx="1005041"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kern="1200" dirty="0"/>
                <a:t>Not working</a:t>
              </a:r>
            </a:p>
          </p:txBody>
        </p:sp>
      </p:grpSp>
      <p:sp>
        <p:nvSpPr>
          <p:cNvPr id="22" name="Oval 21"/>
          <p:cNvSpPr/>
          <p:nvPr/>
        </p:nvSpPr>
        <p:spPr>
          <a:xfrm>
            <a:off x="7574128"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grpSp>
        <p:nvGrpSpPr>
          <p:cNvPr id="23" name="Group 22"/>
          <p:cNvGrpSpPr/>
          <p:nvPr/>
        </p:nvGrpSpPr>
        <p:grpSpPr>
          <a:xfrm>
            <a:off x="8351692" y="1181100"/>
            <a:ext cx="1005041" cy="1798320"/>
            <a:chOff x="6332391" y="0"/>
            <a:chExt cx="1005041" cy="1798320"/>
          </a:xfrm>
        </p:grpSpPr>
        <p:sp>
          <p:nvSpPr>
            <p:cNvPr id="25" name="Rectangle 24"/>
            <p:cNvSpPr/>
            <p:nvPr/>
          </p:nvSpPr>
          <p:spPr>
            <a:xfrm>
              <a:off x="6332391" y="0"/>
              <a:ext cx="1005041"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6332391" y="0"/>
              <a:ext cx="1005041" cy="17983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dirty="0"/>
                <a:t>Receiving benefits and working </a:t>
              </a:r>
            </a:p>
          </p:txBody>
        </p:sp>
      </p:grpSp>
      <p:sp>
        <p:nvSpPr>
          <p:cNvPr id="24" name="Oval 23"/>
          <p:cNvSpPr/>
          <p:nvPr/>
        </p:nvSpPr>
        <p:spPr>
          <a:xfrm>
            <a:off x="8629422" y="3204210"/>
            <a:ext cx="449580" cy="449580"/>
          </a:xfrm>
          <a:prstGeom prst="ellipse">
            <a:avLst/>
          </a:prstGeom>
        </p:spPr>
        <p:style>
          <a:lnRef idx="1">
            <a:schemeClr val="accent6"/>
          </a:lnRef>
          <a:fillRef idx="3">
            <a:schemeClr val="accent6"/>
          </a:fillRef>
          <a:effectRef idx="2">
            <a:schemeClr val="accent6"/>
          </a:effectRef>
          <a:fontRef idx="minor">
            <a:schemeClr val="lt1"/>
          </a:fontRef>
        </p:style>
      </p:sp>
    </p:spTree>
    <p:extLst>
      <p:ext uri="{BB962C8B-B14F-4D97-AF65-F5344CB8AC3E}">
        <p14:creationId xmlns:p14="http://schemas.microsoft.com/office/powerpoint/2010/main" val="338469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08F86-3DBB-4756-8E63-388DCA9FE06B}"/>
              </a:ext>
            </a:extLst>
          </p:cNvPr>
          <p:cNvSpPr>
            <a:spLocks noGrp="1"/>
          </p:cNvSpPr>
          <p:nvPr>
            <p:ph type="title"/>
          </p:nvPr>
        </p:nvSpPr>
        <p:spPr>
          <a:xfrm>
            <a:off x="1529557" y="1575882"/>
            <a:ext cx="3138025" cy="2768349"/>
          </a:xfrm>
        </p:spPr>
        <p:txBody>
          <a:bodyPr>
            <a:normAutofit/>
          </a:bodyPr>
          <a:lstStyle/>
          <a:p>
            <a:pPr>
              <a:lnSpc>
                <a:spcPct val="100000"/>
              </a:lnSpc>
            </a:pPr>
            <a:r>
              <a:rPr lang="en-US" sz="4050" b="1" dirty="0">
                <a:latin typeface="Arial"/>
                <a:cs typeface="Arial"/>
              </a:rPr>
              <a:t>Diversity, </a:t>
            </a:r>
            <a:br>
              <a:rPr lang="en-US" sz="4050" b="1" dirty="0">
                <a:latin typeface="Arial"/>
                <a:cs typeface="Arial"/>
              </a:rPr>
            </a:br>
            <a:r>
              <a:rPr lang="en-US" sz="4050" b="1" dirty="0">
                <a:latin typeface="Arial"/>
                <a:cs typeface="Arial"/>
              </a:rPr>
              <a:t>Equity &amp; Inclusion Statement</a:t>
            </a:r>
            <a:endParaRPr lang="en-US" sz="4050" b="1" dirty="0"/>
          </a:p>
        </p:txBody>
      </p:sp>
      <p:sp>
        <p:nvSpPr>
          <p:cNvPr id="4" name="Content Placeholder 3">
            <a:extLst>
              <a:ext uri="{FF2B5EF4-FFF2-40B4-BE49-F238E27FC236}">
                <a16:creationId xmlns:a16="http://schemas.microsoft.com/office/drawing/2014/main" id="{43AFEE93-FFD0-4D84-A063-98D416521051}"/>
              </a:ext>
            </a:extLst>
          </p:cNvPr>
          <p:cNvSpPr>
            <a:spLocks noGrp="1"/>
          </p:cNvSpPr>
          <p:nvPr>
            <p:ph idx="1"/>
          </p:nvPr>
        </p:nvSpPr>
        <p:spPr>
          <a:xfrm>
            <a:off x="5514202" y="670561"/>
            <a:ext cx="5798232" cy="4632289"/>
          </a:xfrm>
        </p:spPr>
        <p:txBody>
          <a:bodyPr vert="horz" lIns="68580" tIns="34290" rIns="68580" bIns="34290" rtlCol="0" anchor="t">
            <a:noAutofit/>
          </a:bodyPr>
          <a:lstStyle/>
          <a:p>
            <a:pPr marL="0" indent="0">
              <a:lnSpc>
                <a:spcPct val="100000"/>
              </a:lnSpc>
              <a:spcBef>
                <a:spcPts val="0"/>
              </a:spcBef>
              <a:spcAft>
                <a:spcPts val="1800"/>
              </a:spcAft>
              <a:buNone/>
            </a:pPr>
            <a:r>
              <a:rPr lang="en-US" sz="2400" dirty="0">
                <a:cs typeface="Arial"/>
              </a:rPr>
              <a:t>The National Multiple Sclerosis Society is a movement by and for all people affected by MS. </a:t>
            </a:r>
            <a:r>
              <a:rPr lang="en-US" sz="2400" dirty="0"/>
              <a:t>Our voices and actions reflect diversity, equity and inclusion.</a:t>
            </a:r>
          </a:p>
          <a:p>
            <a:pPr marL="0" indent="0">
              <a:lnSpc>
                <a:spcPct val="100000"/>
              </a:lnSpc>
              <a:spcBef>
                <a:spcPts val="0"/>
              </a:spcBef>
              <a:spcAft>
                <a:spcPts val="1800"/>
              </a:spcAft>
              <a:buNone/>
            </a:pPr>
            <a:r>
              <a:rPr lang="en-US" sz="2400" dirty="0">
                <a:cs typeface="Arial"/>
              </a:rPr>
              <a:t>We welcome and value diverse perspectives.</a:t>
            </a:r>
          </a:p>
          <a:p>
            <a:pPr marL="0" indent="0">
              <a:lnSpc>
                <a:spcPct val="100000"/>
              </a:lnSpc>
              <a:spcBef>
                <a:spcPts val="0"/>
              </a:spcBef>
              <a:spcAft>
                <a:spcPts val="1800"/>
              </a:spcAft>
              <a:buNone/>
            </a:pPr>
            <a:r>
              <a:rPr lang="en-US" sz="2400" dirty="0">
                <a:cs typeface="Arial"/>
              </a:rPr>
              <a:t>We actively seek out and embrace differences.</a:t>
            </a:r>
          </a:p>
          <a:p>
            <a:pPr marL="0" indent="0">
              <a:lnSpc>
                <a:spcPct val="100000"/>
              </a:lnSpc>
              <a:spcBef>
                <a:spcPts val="0"/>
              </a:spcBef>
              <a:spcAft>
                <a:spcPts val="1800"/>
              </a:spcAft>
              <a:buNone/>
            </a:pPr>
            <a:r>
              <a:rPr lang="en-US" sz="2400" dirty="0">
                <a:cs typeface="Arial"/>
              </a:rPr>
              <a:t>We want everyone to feel respected and be empowered to bring their whole selves to ensure we make the best decisions to achieve our mission.</a:t>
            </a:r>
            <a:endParaRPr lang="en-US" sz="4000" dirty="0"/>
          </a:p>
        </p:txBody>
      </p:sp>
    </p:spTree>
    <p:extLst>
      <p:ext uri="{BB962C8B-B14F-4D97-AF65-F5344CB8AC3E}">
        <p14:creationId xmlns:p14="http://schemas.microsoft.com/office/powerpoint/2010/main" val="309645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EB58F-EAB3-E42C-2C9C-7294662576C9}"/>
              </a:ext>
            </a:extLst>
          </p:cNvPr>
          <p:cNvSpPr>
            <a:spLocks noGrp="1"/>
          </p:cNvSpPr>
          <p:nvPr>
            <p:ph type="body" idx="1"/>
          </p:nvPr>
        </p:nvSpPr>
        <p:spPr>
          <a:xfrm>
            <a:off x="812800" y="1484340"/>
            <a:ext cx="10566400" cy="639762"/>
          </a:xfrm>
        </p:spPr>
        <p:txBody>
          <a:bodyPr/>
          <a:lstStyle/>
          <a:p>
            <a:r>
              <a:rPr lang="en-US" dirty="0">
                <a:solidFill>
                  <a:srgbClr val="F58025"/>
                </a:solidFill>
              </a:rPr>
              <a:t>Career Changers </a:t>
            </a:r>
          </a:p>
          <a:p>
            <a:endParaRPr lang="en-US" dirty="0"/>
          </a:p>
        </p:txBody>
      </p:sp>
      <p:sp>
        <p:nvSpPr>
          <p:cNvPr id="8194" name="Rectangle 2">
            <a:extLst>
              <a:ext uri="{FF2B5EF4-FFF2-40B4-BE49-F238E27FC236}">
                <a16:creationId xmlns:a16="http://schemas.microsoft.com/office/drawing/2014/main" id="{8CC8766F-E8FC-1BC6-D89B-32D5141213AD}"/>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Recognizing the need for vocational rehabilitation </a:t>
            </a:r>
          </a:p>
        </p:txBody>
      </p:sp>
      <p:sp>
        <p:nvSpPr>
          <p:cNvPr id="8195" name="Rectangle 3">
            <a:extLst>
              <a:ext uri="{FF2B5EF4-FFF2-40B4-BE49-F238E27FC236}">
                <a16:creationId xmlns:a16="http://schemas.microsoft.com/office/drawing/2014/main" id="{DA4C9641-4CB8-6FEF-08C8-3BC345429D77}"/>
              </a:ext>
            </a:extLst>
          </p:cNvPr>
          <p:cNvSpPr>
            <a:spLocks noGrp="1" noChangeArrowheads="1"/>
          </p:cNvSpPr>
          <p:nvPr>
            <p:ph sz="half" idx="2"/>
          </p:nvPr>
        </p:nvSpPr>
        <p:spPr>
          <a:xfrm>
            <a:off x="812800" y="1804221"/>
            <a:ext cx="10566400" cy="3916363"/>
          </a:xfrm>
        </p:spPr>
        <p:txBody>
          <a:bodyPr/>
          <a:lstStyle/>
          <a:p>
            <a:pPr>
              <a:lnSpc>
                <a:spcPct val="80000"/>
              </a:lnSpc>
              <a:spcBef>
                <a:spcPts val="0"/>
              </a:spcBef>
              <a:spcAft>
                <a:spcPts val="0"/>
              </a:spcAft>
              <a:buFont typeface="Times" pitchFamily="1" charset="0"/>
              <a:buNone/>
              <a:defRPr/>
            </a:pPr>
            <a:endParaRPr lang="en-US" sz="1400" b="0" dirty="0">
              <a:latin typeface="Jigsaw-Medium" pitchFamily="2" charset="0"/>
            </a:endParaRPr>
          </a:p>
          <a:p>
            <a:pPr eaLnBrk="1" hangingPunct="1">
              <a:spcBef>
                <a:spcPct val="0"/>
              </a:spcBef>
              <a:spcAft>
                <a:spcPts val="1800"/>
              </a:spcAft>
              <a:buClr>
                <a:srgbClr val="F58025"/>
              </a:buClr>
              <a:buSzPct val="100000"/>
              <a:defRPr/>
            </a:pPr>
            <a:r>
              <a:rPr lang="en-US" sz="2400" b="0" dirty="0">
                <a:solidFill>
                  <a:srgbClr val="000000"/>
                </a:solidFill>
              </a:rPr>
              <a:t>Individuals whose MS symptoms may preclude them from continuing in their current profession. </a:t>
            </a:r>
          </a:p>
          <a:p>
            <a:pPr eaLnBrk="1" hangingPunct="1">
              <a:spcBef>
                <a:spcPct val="0"/>
              </a:spcBef>
              <a:spcAft>
                <a:spcPts val="1800"/>
              </a:spcAft>
              <a:buClr>
                <a:srgbClr val="F58025"/>
              </a:buClr>
              <a:buSzPct val="100000"/>
              <a:defRPr/>
            </a:pPr>
            <a:r>
              <a:rPr lang="en-US" sz="2400" b="0" dirty="0">
                <a:solidFill>
                  <a:srgbClr val="000000"/>
                </a:solidFill>
              </a:rPr>
              <a:t>They need assistance in identifying a realistic career goal and in developing and following vocational plans.</a:t>
            </a:r>
          </a:p>
          <a:p>
            <a:pPr eaLnBrk="1" hangingPunct="1">
              <a:spcBef>
                <a:spcPct val="0"/>
              </a:spcBef>
              <a:spcAft>
                <a:spcPts val="1800"/>
              </a:spcAft>
              <a:buClr>
                <a:srgbClr val="F58025"/>
              </a:buClr>
              <a:buSzPct val="100000"/>
              <a:defRPr/>
            </a:pPr>
            <a:r>
              <a:rPr lang="en-US" sz="2400" b="0" dirty="0">
                <a:solidFill>
                  <a:srgbClr val="000000"/>
                </a:solidFill>
              </a:rPr>
              <a:t>They may need training or further education to work in another field.  </a:t>
            </a:r>
          </a:p>
          <a:p>
            <a:pPr>
              <a:lnSpc>
                <a:spcPct val="80000"/>
              </a:lnSpc>
              <a:buFont typeface="Times" pitchFamily="1" charset="0"/>
              <a:buChar char="•"/>
              <a:defRPr/>
            </a:pPr>
            <a:endParaRPr lang="en-US" sz="2800" b="0" dirty="0">
              <a:latin typeface="Jigsaw-Medium" pitchFamily="2" charset="0"/>
            </a:endParaRPr>
          </a:p>
        </p:txBody>
      </p:sp>
    </p:spTree>
    <p:extLst>
      <p:ext uri="{BB962C8B-B14F-4D97-AF65-F5344CB8AC3E}">
        <p14:creationId xmlns:p14="http://schemas.microsoft.com/office/powerpoint/2010/main" val="174717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F9325-C50A-B012-5ED3-D5F627F6D5BA}"/>
              </a:ext>
            </a:extLst>
          </p:cNvPr>
          <p:cNvSpPr>
            <a:spLocks noGrp="1"/>
          </p:cNvSpPr>
          <p:nvPr>
            <p:ph type="body" idx="1"/>
          </p:nvPr>
        </p:nvSpPr>
        <p:spPr/>
        <p:txBody>
          <a:bodyPr/>
          <a:lstStyle/>
          <a:p>
            <a:r>
              <a:rPr lang="en-US" dirty="0">
                <a:solidFill>
                  <a:srgbClr val="F58025"/>
                </a:solidFill>
              </a:rPr>
              <a:t>Returning to Work</a:t>
            </a:r>
          </a:p>
          <a:p>
            <a:endParaRPr lang="en-US" dirty="0"/>
          </a:p>
        </p:txBody>
      </p:sp>
      <p:sp>
        <p:nvSpPr>
          <p:cNvPr id="9218" name="Rectangle 2">
            <a:extLst>
              <a:ext uri="{FF2B5EF4-FFF2-40B4-BE49-F238E27FC236}">
                <a16:creationId xmlns:a16="http://schemas.microsoft.com/office/drawing/2014/main" id="{310F2FC5-FF7F-A553-2F9C-566EAEF5C332}"/>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Recognizing the need for vocational rehabilitation </a:t>
            </a:r>
          </a:p>
        </p:txBody>
      </p:sp>
      <p:sp>
        <p:nvSpPr>
          <p:cNvPr id="9219" name="Rectangle 3">
            <a:extLst>
              <a:ext uri="{FF2B5EF4-FFF2-40B4-BE49-F238E27FC236}">
                <a16:creationId xmlns:a16="http://schemas.microsoft.com/office/drawing/2014/main" id="{25DD77F0-0A9D-D239-866C-70C1BC6E61A9}"/>
              </a:ext>
            </a:extLst>
          </p:cNvPr>
          <p:cNvSpPr>
            <a:spLocks noGrp="1" noChangeArrowheads="1"/>
          </p:cNvSpPr>
          <p:nvPr>
            <p:ph sz="half" idx="2"/>
          </p:nvPr>
        </p:nvSpPr>
        <p:spPr>
          <a:xfrm>
            <a:off x="812800" y="1713854"/>
            <a:ext cx="10566400" cy="3916363"/>
          </a:xfrm>
        </p:spPr>
        <p:txBody>
          <a:bodyPr/>
          <a:lstStyle/>
          <a:p>
            <a:pPr>
              <a:lnSpc>
                <a:spcPct val="80000"/>
              </a:lnSpc>
              <a:spcBef>
                <a:spcPts val="0"/>
              </a:spcBef>
              <a:spcAft>
                <a:spcPts val="0"/>
              </a:spcAft>
              <a:buFont typeface="Times" pitchFamily="1" charset="0"/>
              <a:buNone/>
              <a:defRPr/>
            </a:pPr>
            <a:r>
              <a:rPr lang="en-US" sz="2800" dirty="0">
                <a:solidFill>
                  <a:schemeClr val="tx2"/>
                </a:solidFill>
                <a:latin typeface="+mj-lt"/>
              </a:rPr>
              <a:t> </a:t>
            </a:r>
            <a:endParaRPr lang="en-US" sz="1400" dirty="0">
              <a:solidFill>
                <a:schemeClr val="accent2"/>
              </a:solidFill>
              <a:latin typeface="+mj-lt"/>
            </a:endParaRPr>
          </a:p>
          <a:p>
            <a:pPr eaLnBrk="1" hangingPunct="1">
              <a:spcBef>
                <a:spcPct val="0"/>
              </a:spcBef>
              <a:spcAft>
                <a:spcPts val="1800"/>
              </a:spcAft>
              <a:buClr>
                <a:srgbClr val="F58025"/>
              </a:buClr>
              <a:buSzPct val="100000"/>
              <a:defRPr/>
            </a:pPr>
            <a:r>
              <a:rPr lang="en-US" sz="2400" b="0" dirty="0">
                <a:solidFill>
                  <a:srgbClr val="000000"/>
                </a:solidFill>
              </a:rPr>
              <a:t>May have left work but are experiencing an improvement in symptoms and are able to return. </a:t>
            </a:r>
          </a:p>
          <a:p>
            <a:pPr eaLnBrk="1" hangingPunct="1">
              <a:spcBef>
                <a:spcPct val="0"/>
              </a:spcBef>
              <a:spcAft>
                <a:spcPts val="1800"/>
              </a:spcAft>
              <a:buClr>
                <a:srgbClr val="F58025"/>
              </a:buClr>
              <a:buSzPct val="100000"/>
              <a:defRPr/>
            </a:pPr>
            <a:r>
              <a:rPr lang="en-US" sz="2400" b="0" dirty="0">
                <a:solidFill>
                  <a:srgbClr val="000000"/>
                </a:solidFill>
              </a:rPr>
              <a:t>May benefit from vocational evaluation or on-the-job internship.  </a:t>
            </a:r>
          </a:p>
          <a:p>
            <a:pPr eaLnBrk="1" hangingPunct="1">
              <a:spcBef>
                <a:spcPct val="0"/>
              </a:spcBef>
              <a:spcAft>
                <a:spcPts val="1800"/>
              </a:spcAft>
              <a:buClr>
                <a:srgbClr val="F58025"/>
              </a:buClr>
              <a:buSzPct val="100000"/>
              <a:defRPr/>
            </a:pPr>
            <a:r>
              <a:rPr lang="en-US" sz="2400" b="0" dirty="0">
                <a:solidFill>
                  <a:srgbClr val="000000"/>
                </a:solidFill>
              </a:rPr>
              <a:t>May need training to brush up on old skills.</a:t>
            </a:r>
          </a:p>
          <a:p>
            <a:pPr eaLnBrk="1" hangingPunct="1">
              <a:spcBef>
                <a:spcPct val="0"/>
              </a:spcBef>
              <a:spcAft>
                <a:spcPts val="1800"/>
              </a:spcAft>
              <a:buClr>
                <a:srgbClr val="F58025"/>
              </a:buClr>
              <a:buSzPct val="100000"/>
              <a:defRPr/>
            </a:pPr>
            <a:r>
              <a:rPr lang="en-US" sz="2400" b="0" dirty="0">
                <a:solidFill>
                  <a:srgbClr val="000000"/>
                </a:solidFill>
              </a:rPr>
              <a:t>May need re-training for a new position. </a:t>
            </a:r>
          </a:p>
          <a:p>
            <a:pPr eaLnBrk="1" hangingPunct="1">
              <a:spcBef>
                <a:spcPct val="0"/>
              </a:spcBef>
              <a:spcAft>
                <a:spcPts val="1800"/>
              </a:spcAft>
              <a:buClr>
                <a:srgbClr val="F58025"/>
              </a:buClr>
              <a:buSzPct val="100000"/>
              <a:defRPr/>
            </a:pPr>
            <a:r>
              <a:rPr lang="en-US" sz="2400" b="0" dirty="0">
                <a:solidFill>
                  <a:srgbClr val="000000"/>
                </a:solidFill>
              </a:rPr>
              <a:t>May be able to return to previous work with or without accommodations</a:t>
            </a:r>
          </a:p>
        </p:txBody>
      </p:sp>
    </p:spTree>
    <p:extLst>
      <p:ext uri="{BB962C8B-B14F-4D97-AF65-F5344CB8AC3E}">
        <p14:creationId xmlns:p14="http://schemas.microsoft.com/office/powerpoint/2010/main" val="427560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9CDBD-6426-8B47-FEFB-2661C517BC67}"/>
              </a:ext>
            </a:extLst>
          </p:cNvPr>
          <p:cNvSpPr>
            <a:spLocks noGrp="1"/>
          </p:cNvSpPr>
          <p:nvPr>
            <p:ph type="body" idx="1"/>
          </p:nvPr>
        </p:nvSpPr>
        <p:spPr/>
        <p:txBody>
          <a:bodyPr/>
          <a:lstStyle/>
          <a:p>
            <a:r>
              <a:rPr lang="en-US" dirty="0">
                <a:solidFill>
                  <a:srgbClr val="F58025"/>
                </a:solidFill>
              </a:rPr>
              <a:t>In Need of Accommodations</a:t>
            </a:r>
          </a:p>
          <a:p>
            <a:endParaRPr lang="en-US" dirty="0"/>
          </a:p>
        </p:txBody>
      </p:sp>
      <p:sp>
        <p:nvSpPr>
          <p:cNvPr id="11266" name="Rectangle 2">
            <a:extLst>
              <a:ext uri="{FF2B5EF4-FFF2-40B4-BE49-F238E27FC236}">
                <a16:creationId xmlns:a16="http://schemas.microsoft.com/office/drawing/2014/main" id="{2288327C-B013-7AF3-C7A7-84B0F2C6A954}"/>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Recognizing the need for vocational rehabilitation </a:t>
            </a:r>
          </a:p>
        </p:txBody>
      </p:sp>
      <p:sp>
        <p:nvSpPr>
          <p:cNvPr id="11267" name="Rectangle 3">
            <a:extLst>
              <a:ext uri="{FF2B5EF4-FFF2-40B4-BE49-F238E27FC236}">
                <a16:creationId xmlns:a16="http://schemas.microsoft.com/office/drawing/2014/main" id="{CAB2581E-6194-27D0-3E52-A142BDFF8685}"/>
              </a:ext>
            </a:extLst>
          </p:cNvPr>
          <p:cNvSpPr>
            <a:spLocks noGrp="1" noChangeArrowheads="1"/>
          </p:cNvSpPr>
          <p:nvPr>
            <p:ph sz="half" idx="2"/>
          </p:nvPr>
        </p:nvSpPr>
        <p:spPr>
          <a:xfrm>
            <a:off x="936786" y="1881188"/>
            <a:ext cx="10566400" cy="3916363"/>
          </a:xfrm>
        </p:spPr>
        <p:txBody>
          <a:bodyPr>
            <a:normAutofit fontScale="92500" lnSpcReduction="10000"/>
          </a:bodyPr>
          <a:lstStyle/>
          <a:p>
            <a:pPr>
              <a:lnSpc>
                <a:spcPct val="80000"/>
              </a:lnSpc>
              <a:spcBef>
                <a:spcPts val="0"/>
              </a:spcBef>
              <a:spcAft>
                <a:spcPts val="0"/>
              </a:spcAft>
              <a:buFont typeface="Times" pitchFamily="1" charset="0"/>
              <a:buNone/>
              <a:defRPr/>
            </a:pPr>
            <a:endParaRPr lang="en-US" sz="1400" dirty="0">
              <a:solidFill>
                <a:schemeClr val="accent2"/>
              </a:solidFill>
              <a:latin typeface="+mj-lt"/>
            </a:endParaRPr>
          </a:p>
          <a:p>
            <a:pPr eaLnBrk="1" hangingPunct="1">
              <a:spcBef>
                <a:spcPct val="0"/>
              </a:spcBef>
              <a:spcAft>
                <a:spcPts val="1800"/>
              </a:spcAft>
              <a:buClr>
                <a:srgbClr val="F58025"/>
              </a:buClr>
              <a:buSzPct val="100000"/>
              <a:defRPr/>
            </a:pPr>
            <a:r>
              <a:rPr lang="en-US" sz="2400" b="0" dirty="0">
                <a:solidFill>
                  <a:srgbClr val="000000"/>
                </a:solidFill>
              </a:rPr>
              <a:t>May need an accommodation to continue working, (</a:t>
            </a:r>
            <a:r>
              <a:rPr lang="en-US" sz="2400" b="0" i="1" dirty="0">
                <a:solidFill>
                  <a:srgbClr val="000000"/>
                </a:solidFill>
              </a:rPr>
              <a:t>e.g.,</a:t>
            </a:r>
            <a:r>
              <a:rPr lang="en-US" sz="2400" b="0" dirty="0">
                <a:solidFill>
                  <a:srgbClr val="000000"/>
                </a:solidFill>
              </a:rPr>
              <a:t> flex hours, workstation re-design, adaptive equipment).</a:t>
            </a:r>
          </a:p>
          <a:p>
            <a:pPr eaLnBrk="1" hangingPunct="1">
              <a:spcBef>
                <a:spcPct val="0"/>
              </a:spcBef>
              <a:spcAft>
                <a:spcPts val="1800"/>
              </a:spcAft>
              <a:buClr>
                <a:srgbClr val="F58025"/>
              </a:buClr>
              <a:buSzPct val="100000"/>
              <a:defRPr/>
            </a:pPr>
            <a:r>
              <a:rPr lang="en-US" sz="2400" b="0" dirty="0">
                <a:solidFill>
                  <a:srgbClr val="000000"/>
                </a:solidFill>
              </a:rPr>
              <a:t>May need an AT evaluation for possible assistive technology accommodations.</a:t>
            </a:r>
          </a:p>
          <a:p>
            <a:pPr>
              <a:lnSpc>
                <a:spcPct val="80000"/>
              </a:lnSpc>
              <a:spcBef>
                <a:spcPts val="0"/>
              </a:spcBef>
              <a:spcAft>
                <a:spcPts val="0"/>
              </a:spcAft>
              <a:buFont typeface="Times" pitchFamily="1" charset="0"/>
              <a:buNone/>
              <a:defRPr/>
            </a:pPr>
            <a:r>
              <a:rPr lang="en-US" sz="2600" dirty="0">
                <a:solidFill>
                  <a:srgbClr val="F58025"/>
                </a:solidFill>
              </a:rPr>
              <a:t>Working from Home </a:t>
            </a:r>
          </a:p>
          <a:p>
            <a:pPr>
              <a:buFont typeface="Times" pitchFamily="1" charset="0"/>
              <a:buNone/>
              <a:defRPr/>
            </a:pPr>
            <a:endParaRPr lang="en-US" sz="1400" u="sng" dirty="0">
              <a:latin typeface="Jigsaw-Medium" pitchFamily="2" charset="0"/>
            </a:endParaRPr>
          </a:p>
          <a:p>
            <a:pPr eaLnBrk="1" hangingPunct="1">
              <a:spcBef>
                <a:spcPct val="0"/>
              </a:spcBef>
              <a:spcAft>
                <a:spcPts val="1800"/>
              </a:spcAft>
              <a:buClr>
                <a:srgbClr val="F58025"/>
              </a:buClr>
              <a:buSzPct val="100000"/>
              <a:defRPr/>
            </a:pPr>
            <a:r>
              <a:rPr lang="en-US" sz="2400" b="0" dirty="0">
                <a:solidFill>
                  <a:srgbClr val="000000"/>
                </a:solidFill>
              </a:rPr>
              <a:t>MS symptoms such as fatigue, poor balance, diminished strength, visual problems, and/or problems with endurance can make commuting difficult.</a:t>
            </a:r>
          </a:p>
          <a:p>
            <a:pPr eaLnBrk="1" hangingPunct="1">
              <a:spcBef>
                <a:spcPct val="0"/>
              </a:spcBef>
              <a:spcAft>
                <a:spcPts val="1800"/>
              </a:spcAft>
              <a:buClr>
                <a:srgbClr val="F58025"/>
              </a:buClr>
              <a:buSzPct val="100000"/>
              <a:defRPr/>
            </a:pPr>
            <a:r>
              <a:rPr lang="en-US" sz="2400" b="0" dirty="0">
                <a:solidFill>
                  <a:srgbClr val="000000"/>
                </a:solidFill>
              </a:rPr>
              <a:t>Some individuals could work from home either telecommuting for their current job or working in a home-based business.  </a:t>
            </a:r>
          </a:p>
          <a:p>
            <a:pPr eaLnBrk="1" hangingPunct="1">
              <a:spcBef>
                <a:spcPct val="0"/>
              </a:spcBef>
              <a:spcAft>
                <a:spcPts val="1800"/>
              </a:spcAft>
              <a:buClr>
                <a:srgbClr val="F58025"/>
              </a:buClr>
              <a:buSzPct val="100000"/>
              <a:buFont typeface="Wingdings" pitchFamily="2" charset="2"/>
              <a:buChar char="§"/>
              <a:defRPr/>
            </a:pPr>
            <a:endParaRPr lang="en-US" sz="2400" b="0" dirty="0">
              <a:solidFill>
                <a:srgbClr val="000000"/>
              </a:solidFill>
            </a:endParaRPr>
          </a:p>
          <a:p>
            <a:pPr eaLnBrk="1" hangingPunct="1">
              <a:spcBef>
                <a:spcPct val="0"/>
              </a:spcBef>
              <a:spcAft>
                <a:spcPts val="1800"/>
              </a:spcAft>
              <a:buClr>
                <a:srgbClr val="F58025"/>
              </a:buClr>
              <a:buSzPct val="100000"/>
              <a:buFont typeface="Wingdings" pitchFamily="2" charset="2"/>
              <a:buChar char="§"/>
              <a:defRPr/>
            </a:pPr>
            <a:endParaRPr lang="en-US" sz="2400" b="0" dirty="0">
              <a:solidFill>
                <a:srgbClr val="000000"/>
              </a:solidFill>
            </a:endParaRPr>
          </a:p>
          <a:p>
            <a:pPr>
              <a:buFont typeface="Times" pitchFamily="1" charset="0"/>
              <a:buChar char="•"/>
              <a:defRPr/>
            </a:pPr>
            <a:endParaRPr lang="en-US" dirty="0"/>
          </a:p>
        </p:txBody>
      </p:sp>
    </p:spTree>
    <p:extLst>
      <p:ext uri="{BB962C8B-B14F-4D97-AF65-F5344CB8AC3E}">
        <p14:creationId xmlns:p14="http://schemas.microsoft.com/office/powerpoint/2010/main" val="314618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6E842-79E0-E644-6C6C-B3AC0A30DF02}"/>
              </a:ext>
            </a:extLst>
          </p:cNvPr>
          <p:cNvSpPr>
            <a:spLocks noGrp="1"/>
          </p:cNvSpPr>
          <p:nvPr>
            <p:ph type="body" idx="1"/>
          </p:nvPr>
        </p:nvSpPr>
        <p:spPr>
          <a:xfrm>
            <a:off x="936787" y="1308101"/>
            <a:ext cx="10566400" cy="639762"/>
          </a:xfrm>
        </p:spPr>
        <p:txBody>
          <a:bodyPr/>
          <a:lstStyle/>
          <a:p>
            <a:r>
              <a:rPr lang="en-US" dirty="0"/>
              <a:t>Public Vocational Rehabilitation </a:t>
            </a:r>
          </a:p>
        </p:txBody>
      </p:sp>
      <p:sp>
        <p:nvSpPr>
          <p:cNvPr id="25602" name="Rectangle 2">
            <a:extLst>
              <a:ext uri="{FF2B5EF4-FFF2-40B4-BE49-F238E27FC236}">
                <a16:creationId xmlns:a16="http://schemas.microsoft.com/office/drawing/2014/main" id="{0EC85B9C-0033-C0B4-4140-92785CE2FCCB}"/>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Referrals to Vocational Rehabilitation</a:t>
            </a:r>
          </a:p>
        </p:txBody>
      </p:sp>
      <p:sp>
        <p:nvSpPr>
          <p:cNvPr id="50179" name="Rectangle 3">
            <a:extLst>
              <a:ext uri="{FF2B5EF4-FFF2-40B4-BE49-F238E27FC236}">
                <a16:creationId xmlns:a16="http://schemas.microsoft.com/office/drawing/2014/main" id="{79DA0663-65FC-09DA-F3BB-D177EEF0BE12}"/>
              </a:ext>
            </a:extLst>
          </p:cNvPr>
          <p:cNvSpPr>
            <a:spLocks noGrp="1" noChangeArrowheads="1"/>
          </p:cNvSpPr>
          <p:nvPr>
            <p:ph sz="half" idx="2"/>
          </p:nvPr>
        </p:nvSpPr>
        <p:spPr/>
        <p:txBody>
          <a:bodyPr/>
          <a:lstStyle/>
          <a:p>
            <a:pPr eaLnBrk="1" hangingPunct="1">
              <a:lnSpc>
                <a:spcPct val="90000"/>
              </a:lnSpc>
              <a:buFont typeface="Times" panose="02020603050405020304" pitchFamily="18" charset="0"/>
              <a:buNone/>
            </a:pPr>
            <a:r>
              <a:rPr lang="en-US" altLang="en-US" sz="2000" dirty="0"/>
              <a:t>	</a:t>
            </a:r>
          </a:p>
          <a:p>
            <a:pPr eaLnBrk="1" hangingPunct="1">
              <a:lnSpc>
                <a:spcPct val="90000"/>
              </a:lnSpc>
              <a:buFont typeface="Times" panose="02020603050405020304" pitchFamily="18" charset="0"/>
              <a:buNone/>
            </a:pPr>
            <a:endParaRPr lang="en-US" altLang="en-US" sz="2000" dirty="0"/>
          </a:p>
          <a:p>
            <a:pPr eaLnBrk="1" hangingPunct="1">
              <a:lnSpc>
                <a:spcPct val="90000"/>
              </a:lnSpc>
              <a:buFont typeface="Times" panose="02020603050405020304" pitchFamily="18" charset="0"/>
              <a:buNone/>
            </a:pPr>
            <a:r>
              <a:rPr lang="en-US" altLang="en-US" sz="1400" dirty="0"/>
              <a:t>	</a:t>
            </a:r>
          </a:p>
        </p:txBody>
      </p:sp>
      <p:sp>
        <p:nvSpPr>
          <p:cNvPr id="50180" name="Text Box 5">
            <a:extLst>
              <a:ext uri="{FF2B5EF4-FFF2-40B4-BE49-F238E27FC236}">
                <a16:creationId xmlns:a16="http://schemas.microsoft.com/office/drawing/2014/main" id="{08F08C2B-FC1C-4A98-C0DB-5B931CA200FD}"/>
              </a:ext>
            </a:extLst>
          </p:cNvPr>
          <p:cNvSpPr txBox="1">
            <a:spLocks noChangeArrowheads="1"/>
          </p:cNvSpPr>
          <p:nvPr/>
        </p:nvSpPr>
        <p:spPr bwMode="auto">
          <a:xfrm>
            <a:off x="3641726" y="232568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endParaRPr lang="en-US" altLang="en-US" sz="2400"/>
          </a:p>
        </p:txBody>
      </p:sp>
      <p:sp>
        <p:nvSpPr>
          <p:cNvPr id="24581" name="Text Box 6">
            <a:extLst>
              <a:ext uri="{FF2B5EF4-FFF2-40B4-BE49-F238E27FC236}">
                <a16:creationId xmlns:a16="http://schemas.microsoft.com/office/drawing/2014/main" id="{AD593598-031B-5ACC-C9A6-270FEE1530F1}"/>
              </a:ext>
            </a:extLst>
          </p:cNvPr>
          <p:cNvSpPr txBox="1">
            <a:spLocks noChangeArrowheads="1"/>
          </p:cNvSpPr>
          <p:nvPr/>
        </p:nvSpPr>
        <p:spPr bwMode="auto">
          <a:xfrm>
            <a:off x="812800" y="1947863"/>
            <a:ext cx="10566400" cy="3370153"/>
          </a:xfrm>
          <a:prstGeom prst="rect">
            <a:avLst/>
          </a:prstGeom>
          <a:noFill/>
          <a:ln>
            <a:noFill/>
          </a:ln>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800"/>
              </a:spcAft>
              <a:buClr>
                <a:srgbClr val="F58025"/>
              </a:buClr>
              <a:buSzPct val="125000"/>
            </a:pPr>
            <a:r>
              <a:rPr lang="en-US" altLang="en-US" sz="2400" b="0" dirty="0">
                <a:cs typeface="Arial" panose="020B0604020202020204" pitchFamily="34" charset="0"/>
              </a:rPr>
              <a:t>State and federal-funded program located in every state in the U.S</a:t>
            </a:r>
          </a:p>
          <a:p>
            <a:pPr>
              <a:spcBef>
                <a:spcPct val="0"/>
              </a:spcBef>
              <a:spcAft>
                <a:spcPts val="1800"/>
              </a:spcAft>
              <a:buClr>
                <a:srgbClr val="F58025"/>
              </a:buClr>
              <a:buSzPct val="125000"/>
            </a:pPr>
            <a:r>
              <a:rPr lang="en-US" altLang="en-US" sz="2400" b="0" dirty="0">
                <a:cs typeface="Arial" panose="020B0604020202020204" pitchFamily="34" charset="0"/>
              </a:rPr>
              <a:t>Eligibility for public vocational rehabilitation services is based on disability status and ability to work </a:t>
            </a:r>
          </a:p>
          <a:p>
            <a:pPr>
              <a:spcBef>
                <a:spcPct val="0"/>
              </a:spcBef>
              <a:spcAft>
                <a:spcPts val="1800"/>
              </a:spcAft>
              <a:buClr>
                <a:srgbClr val="F58025"/>
              </a:buClr>
              <a:buSzPct val="125000"/>
            </a:pPr>
            <a:r>
              <a:rPr lang="en-US" altLang="en-US" sz="2400" b="0" dirty="0">
                <a:cs typeface="Arial" panose="020B0604020202020204" pitchFamily="34" charset="0"/>
              </a:rPr>
              <a:t>Goal is to assist people with disabilities in gaining and maintaining employment </a:t>
            </a:r>
          </a:p>
          <a:p>
            <a:pPr>
              <a:spcBef>
                <a:spcPct val="0"/>
              </a:spcBef>
              <a:spcAft>
                <a:spcPts val="1800"/>
              </a:spcAft>
              <a:buClr>
                <a:srgbClr val="F58025"/>
              </a:buClr>
              <a:buSzPct val="125000"/>
            </a:pPr>
            <a:r>
              <a:rPr lang="en-US" altLang="en-US" sz="2400" b="0" dirty="0">
                <a:cs typeface="Arial" panose="020B0604020202020204" pitchFamily="34" charset="0"/>
              </a:rPr>
              <a:t>May need to contribute financially towards the cost of the rehabilitation program </a:t>
            </a:r>
            <a:endParaRPr lang="en-US" altLang="en-US" sz="2800" b="0" dirty="0">
              <a:latin typeface="Jigsaw-Medium" pitchFamily="2" charset="0"/>
            </a:endParaRPr>
          </a:p>
        </p:txBody>
      </p:sp>
    </p:spTree>
    <p:extLst>
      <p:ext uri="{BB962C8B-B14F-4D97-AF65-F5344CB8AC3E}">
        <p14:creationId xmlns:p14="http://schemas.microsoft.com/office/powerpoint/2010/main" val="291835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6E842-79E0-E644-6C6C-B3AC0A30DF02}"/>
              </a:ext>
            </a:extLst>
          </p:cNvPr>
          <p:cNvSpPr>
            <a:spLocks noGrp="1"/>
          </p:cNvSpPr>
          <p:nvPr>
            <p:ph type="body" idx="1"/>
          </p:nvPr>
        </p:nvSpPr>
        <p:spPr>
          <a:xfrm>
            <a:off x="812800" y="1542459"/>
            <a:ext cx="10566400" cy="643637"/>
          </a:xfrm>
        </p:spPr>
        <p:txBody>
          <a:bodyPr/>
          <a:lstStyle/>
          <a:p>
            <a:r>
              <a:rPr lang="en-US" altLang="en-US" sz="2400" b="0" dirty="0">
                <a:cs typeface="Arial" panose="020B0604020202020204" pitchFamily="34" charset="0"/>
              </a:rPr>
              <a:t>Veterans Readiness and Employment</a:t>
            </a:r>
          </a:p>
          <a:p>
            <a:endParaRPr lang="en-US" dirty="0"/>
          </a:p>
        </p:txBody>
      </p:sp>
      <p:sp>
        <p:nvSpPr>
          <p:cNvPr id="25602" name="Rectangle 2">
            <a:extLst>
              <a:ext uri="{FF2B5EF4-FFF2-40B4-BE49-F238E27FC236}">
                <a16:creationId xmlns:a16="http://schemas.microsoft.com/office/drawing/2014/main" id="{0EC85B9C-0033-C0B4-4140-92785CE2FCCB}"/>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Referrals to Vocational Rehabilitation</a:t>
            </a:r>
          </a:p>
        </p:txBody>
      </p:sp>
      <p:sp>
        <p:nvSpPr>
          <p:cNvPr id="50179" name="Rectangle 3">
            <a:extLst>
              <a:ext uri="{FF2B5EF4-FFF2-40B4-BE49-F238E27FC236}">
                <a16:creationId xmlns:a16="http://schemas.microsoft.com/office/drawing/2014/main" id="{79DA0663-65FC-09DA-F3BB-D177EEF0BE12}"/>
              </a:ext>
            </a:extLst>
          </p:cNvPr>
          <p:cNvSpPr>
            <a:spLocks noGrp="1" noChangeArrowheads="1"/>
          </p:cNvSpPr>
          <p:nvPr>
            <p:ph sz="half" idx="2"/>
          </p:nvPr>
        </p:nvSpPr>
        <p:spPr/>
        <p:txBody>
          <a:bodyPr/>
          <a:lstStyle/>
          <a:p>
            <a:pPr eaLnBrk="1" hangingPunct="1">
              <a:lnSpc>
                <a:spcPct val="90000"/>
              </a:lnSpc>
              <a:buFont typeface="Times" panose="02020603050405020304" pitchFamily="18" charset="0"/>
              <a:buNone/>
            </a:pPr>
            <a:r>
              <a:rPr lang="en-US" altLang="en-US" sz="2000" dirty="0"/>
              <a:t>	</a:t>
            </a:r>
          </a:p>
          <a:p>
            <a:pPr eaLnBrk="1" hangingPunct="1">
              <a:lnSpc>
                <a:spcPct val="90000"/>
              </a:lnSpc>
              <a:buFont typeface="Times" panose="02020603050405020304" pitchFamily="18" charset="0"/>
              <a:buNone/>
            </a:pPr>
            <a:endParaRPr lang="en-US" altLang="en-US" sz="2000" dirty="0"/>
          </a:p>
          <a:p>
            <a:pPr eaLnBrk="1" hangingPunct="1">
              <a:lnSpc>
                <a:spcPct val="90000"/>
              </a:lnSpc>
              <a:buFont typeface="Times" panose="02020603050405020304" pitchFamily="18" charset="0"/>
              <a:buNone/>
            </a:pPr>
            <a:r>
              <a:rPr lang="en-US" altLang="en-US" sz="1400" dirty="0"/>
              <a:t>	</a:t>
            </a:r>
          </a:p>
        </p:txBody>
      </p:sp>
      <p:sp>
        <p:nvSpPr>
          <p:cNvPr id="50180" name="Text Box 5">
            <a:extLst>
              <a:ext uri="{FF2B5EF4-FFF2-40B4-BE49-F238E27FC236}">
                <a16:creationId xmlns:a16="http://schemas.microsoft.com/office/drawing/2014/main" id="{08F08C2B-FC1C-4A98-C0DB-5B931CA200FD}"/>
              </a:ext>
            </a:extLst>
          </p:cNvPr>
          <p:cNvSpPr txBox="1">
            <a:spLocks noChangeArrowheads="1"/>
          </p:cNvSpPr>
          <p:nvPr/>
        </p:nvSpPr>
        <p:spPr bwMode="auto">
          <a:xfrm>
            <a:off x="3641726" y="232568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endParaRPr lang="en-US" altLang="en-US" sz="2400"/>
          </a:p>
        </p:txBody>
      </p:sp>
      <p:sp>
        <p:nvSpPr>
          <p:cNvPr id="24581" name="Text Box 6">
            <a:extLst>
              <a:ext uri="{FF2B5EF4-FFF2-40B4-BE49-F238E27FC236}">
                <a16:creationId xmlns:a16="http://schemas.microsoft.com/office/drawing/2014/main" id="{AD593598-031B-5ACC-C9A6-270FEE1530F1}"/>
              </a:ext>
            </a:extLst>
          </p:cNvPr>
          <p:cNvSpPr txBox="1">
            <a:spLocks noChangeArrowheads="1"/>
          </p:cNvSpPr>
          <p:nvPr/>
        </p:nvSpPr>
        <p:spPr bwMode="auto">
          <a:xfrm>
            <a:off x="812800" y="2061275"/>
            <a:ext cx="10566400" cy="4632037"/>
          </a:xfrm>
          <a:prstGeom prst="rect">
            <a:avLst/>
          </a:prstGeom>
          <a:noFill/>
          <a:ln>
            <a:noFill/>
          </a:ln>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1800"/>
              </a:spcAft>
              <a:buClr>
                <a:srgbClr val="F58025"/>
              </a:buClr>
              <a:buSzPct val="125000"/>
            </a:pPr>
            <a:r>
              <a:rPr lang="en-US" altLang="en-US" sz="2400" b="0" dirty="0">
                <a:cs typeface="Arial" panose="020B0604020202020204" pitchFamily="34" charset="0"/>
              </a:rPr>
              <a:t>Formerly called Vocational Rehabilitation and Employment (VR &amp;E) </a:t>
            </a:r>
          </a:p>
          <a:p>
            <a:pPr>
              <a:spcBef>
                <a:spcPct val="0"/>
              </a:spcBef>
              <a:spcAft>
                <a:spcPts val="1800"/>
              </a:spcAft>
              <a:buClr>
                <a:srgbClr val="F58025"/>
              </a:buClr>
              <a:buSzPct val="125000"/>
            </a:pPr>
            <a:r>
              <a:rPr lang="en-US" altLang="en-US" sz="2400" b="0" dirty="0">
                <a:cs typeface="Arial" panose="020B0604020202020204" pitchFamily="34" charset="0"/>
              </a:rPr>
              <a:t>May be eligible if you are a service member or Veteran and have a disability that was caused or made worse by your active-duty service that limits your ability to work or prevents you for working </a:t>
            </a:r>
          </a:p>
          <a:p>
            <a:pPr>
              <a:spcBef>
                <a:spcPct val="0"/>
              </a:spcBef>
              <a:spcAft>
                <a:spcPts val="1800"/>
              </a:spcAft>
              <a:buClr>
                <a:srgbClr val="F58025"/>
              </a:buClr>
              <a:buSzPct val="125000"/>
            </a:pPr>
            <a:r>
              <a:rPr lang="en-US" altLang="en-US" sz="2400" b="0" dirty="0">
                <a:cs typeface="Arial" panose="020B0604020202020204" pitchFamily="34" charset="0"/>
              </a:rPr>
              <a:t>Goal is to assist people with disabilities in gaining and maintaining employment </a:t>
            </a:r>
          </a:p>
          <a:p>
            <a:pPr>
              <a:spcBef>
                <a:spcPct val="0"/>
              </a:spcBef>
              <a:spcAft>
                <a:spcPts val="1800"/>
              </a:spcAft>
              <a:buClr>
                <a:srgbClr val="F58025"/>
              </a:buClr>
              <a:buSzPct val="125000"/>
            </a:pPr>
            <a:endParaRPr lang="en-US" altLang="en-US" sz="2400" b="0" dirty="0">
              <a:cs typeface="Arial" panose="020B0604020202020204" pitchFamily="34" charset="0"/>
            </a:endParaRPr>
          </a:p>
          <a:p>
            <a:pPr>
              <a:spcBef>
                <a:spcPct val="0"/>
              </a:spcBef>
              <a:spcAft>
                <a:spcPts val="1800"/>
              </a:spcAft>
              <a:buClr>
                <a:srgbClr val="F58025"/>
              </a:buClr>
              <a:buSzPct val="125000"/>
            </a:pPr>
            <a:endParaRPr lang="en-US" altLang="en-US" sz="2400" b="0" dirty="0">
              <a:cs typeface="Arial" panose="020B0604020202020204" pitchFamily="34" charset="0"/>
            </a:endParaRPr>
          </a:p>
          <a:p>
            <a:pPr>
              <a:spcBef>
                <a:spcPct val="0"/>
              </a:spcBef>
              <a:spcAft>
                <a:spcPts val="1800"/>
              </a:spcAft>
              <a:buSzPct val="125000"/>
            </a:pPr>
            <a:endParaRPr lang="en-US" altLang="en-US" sz="2800" b="0" dirty="0">
              <a:latin typeface="Jigsaw-Medium" pitchFamily="2" charset="0"/>
            </a:endParaRPr>
          </a:p>
        </p:txBody>
      </p:sp>
    </p:spTree>
    <p:extLst>
      <p:ext uri="{BB962C8B-B14F-4D97-AF65-F5344CB8AC3E}">
        <p14:creationId xmlns:p14="http://schemas.microsoft.com/office/powerpoint/2010/main" val="407754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2A1B5-F0CA-5F47-B93F-C5D823BAF56F}"/>
              </a:ext>
            </a:extLst>
          </p:cNvPr>
          <p:cNvSpPr>
            <a:spLocks noGrp="1"/>
          </p:cNvSpPr>
          <p:nvPr>
            <p:ph type="body" idx="1"/>
          </p:nvPr>
        </p:nvSpPr>
        <p:spPr/>
        <p:txBody>
          <a:bodyPr/>
          <a:lstStyle/>
          <a:p>
            <a:r>
              <a:rPr lang="en-US" altLang="en-US" sz="2700" b="0" dirty="0">
                <a:solidFill>
                  <a:srgbClr val="F58025"/>
                </a:solidFill>
              </a:rPr>
              <a:t>Services may include: </a:t>
            </a:r>
          </a:p>
          <a:p>
            <a:endParaRPr lang="en-US" dirty="0"/>
          </a:p>
        </p:txBody>
      </p:sp>
      <p:sp>
        <p:nvSpPr>
          <p:cNvPr id="25602" name="Rectangle 2">
            <a:extLst>
              <a:ext uri="{FF2B5EF4-FFF2-40B4-BE49-F238E27FC236}">
                <a16:creationId xmlns:a16="http://schemas.microsoft.com/office/drawing/2014/main" id="{0EC85B9C-0033-C0B4-4140-92785CE2FCCB}"/>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Referrals to Vocational Rehabilitation</a:t>
            </a:r>
          </a:p>
        </p:txBody>
      </p:sp>
      <p:sp>
        <p:nvSpPr>
          <p:cNvPr id="50179" name="Rectangle 3">
            <a:extLst>
              <a:ext uri="{FF2B5EF4-FFF2-40B4-BE49-F238E27FC236}">
                <a16:creationId xmlns:a16="http://schemas.microsoft.com/office/drawing/2014/main" id="{79DA0663-65FC-09DA-F3BB-D177EEF0BE12}"/>
              </a:ext>
            </a:extLst>
          </p:cNvPr>
          <p:cNvSpPr>
            <a:spLocks noGrp="1" noChangeArrowheads="1"/>
          </p:cNvSpPr>
          <p:nvPr>
            <p:ph sz="half" idx="2"/>
          </p:nvPr>
        </p:nvSpPr>
        <p:spPr/>
        <p:txBody>
          <a:bodyPr/>
          <a:lstStyle/>
          <a:p>
            <a:pPr eaLnBrk="1" hangingPunct="1">
              <a:lnSpc>
                <a:spcPct val="90000"/>
              </a:lnSpc>
              <a:buFont typeface="Times" panose="02020603050405020304" pitchFamily="18" charset="0"/>
              <a:buNone/>
            </a:pPr>
            <a:r>
              <a:rPr lang="en-US" altLang="en-US" sz="2000" dirty="0"/>
              <a:t>	</a:t>
            </a:r>
          </a:p>
          <a:p>
            <a:pPr eaLnBrk="1" hangingPunct="1">
              <a:lnSpc>
                <a:spcPct val="90000"/>
              </a:lnSpc>
              <a:buFont typeface="Times" panose="02020603050405020304" pitchFamily="18" charset="0"/>
              <a:buNone/>
            </a:pPr>
            <a:endParaRPr lang="en-US" altLang="en-US" sz="2000" dirty="0"/>
          </a:p>
          <a:p>
            <a:pPr eaLnBrk="1" hangingPunct="1">
              <a:lnSpc>
                <a:spcPct val="90000"/>
              </a:lnSpc>
              <a:buFont typeface="Times" panose="02020603050405020304" pitchFamily="18" charset="0"/>
              <a:buNone/>
            </a:pPr>
            <a:r>
              <a:rPr lang="en-US" altLang="en-US" sz="1400" dirty="0"/>
              <a:t>	</a:t>
            </a:r>
          </a:p>
        </p:txBody>
      </p:sp>
      <p:sp>
        <p:nvSpPr>
          <p:cNvPr id="50180" name="Text Box 5">
            <a:extLst>
              <a:ext uri="{FF2B5EF4-FFF2-40B4-BE49-F238E27FC236}">
                <a16:creationId xmlns:a16="http://schemas.microsoft.com/office/drawing/2014/main" id="{08F08C2B-FC1C-4A98-C0DB-5B931CA200FD}"/>
              </a:ext>
            </a:extLst>
          </p:cNvPr>
          <p:cNvSpPr txBox="1">
            <a:spLocks noChangeArrowheads="1"/>
          </p:cNvSpPr>
          <p:nvPr/>
        </p:nvSpPr>
        <p:spPr bwMode="auto">
          <a:xfrm>
            <a:off x="3641726" y="232568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endParaRPr lang="en-US" altLang="en-US" sz="2400"/>
          </a:p>
        </p:txBody>
      </p:sp>
      <p:sp>
        <p:nvSpPr>
          <p:cNvPr id="24581" name="Text Box 6">
            <a:extLst>
              <a:ext uri="{FF2B5EF4-FFF2-40B4-BE49-F238E27FC236}">
                <a16:creationId xmlns:a16="http://schemas.microsoft.com/office/drawing/2014/main" id="{AD593598-031B-5ACC-C9A6-270FEE1530F1}"/>
              </a:ext>
            </a:extLst>
          </p:cNvPr>
          <p:cNvSpPr txBox="1">
            <a:spLocks noChangeArrowheads="1"/>
          </p:cNvSpPr>
          <p:nvPr/>
        </p:nvSpPr>
        <p:spPr bwMode="auto">
          <a:xfrm>
            <a:off x="425343" y="1854994"/>
            <a:ext cx="10953857" cy="3831818"/>
          </a:xfrm>
          <a:prstGeom prst="rect">
            <a:avLst/>
          </a:prstGeom>
          <a:noFill/>
          <a:ln>
            <a:noFill/>
          </a:ln>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1800"/>
              </a:spcAft>
              <a:buClr>
                <a:srgbClr val="F58025"/>
              </a:buClr>
              <a:buSzPct val="125000"/>
              <a:buFont typeface="Arial" panose="020B0604020202020204" pitchFamily="34" charset="0"/>
              <a:buChar char="•"/>
            </a:pPr>
            <a:r>
              <a:rPr lang="en-US" altLang="en-US" sz="2400" dirty="0">
                <a:cs typeface="Arial" panose="020B0604020202020204" pitchFamily="34" charset="0"/>
              </a:rPr>
              <a:t>Specialized assessments including vocational evaluation, assistive technology, neuropsychological evaluation </a:t>
            </a:r>
          </a:p>
          <a:p>
            <a:pPr lvl="1">
              <a:spcBef>
                <a:spcPct val="0"/>
              </a:spcBef>
              <a:spcAft>
                <a:spcPts val="1800"/>
              </a:spcAft>
              <a:buClr>
                <a:srgbClr val="F58025"/>
              </a:buClr>
              <a:buSzPct val="125000"/>
              <a:buFont typeface="Arial" panose="020B0604020202020204" pitchFamily="34" charset="0"/>
              <a:buChar char="•"/>
            </a:pPr>
            <a:r>
              <a:rPr lang="en-US" altLang="en-US" sz="2400" b="0" dirty="0">
                <a:cs typeface="Arial" panose="020B0604020202020204" pitchFamily="34" charset="0"/>
              </a:rPr>
              <a:t>Vocational guidance and counseling </a:t>
            </a:r>
          </a:p>
          <a:p>
            <a:pPr lvl="1">
              <a:spcBef>
                <a:spcPct val="0"/>
              </a:spcBef>
              <a:spcAft>
                <a:spcPts val="1800"/>
              </a:spcAft>
              <a:buClr>
                <a:srgbClr val="F58025"/>
              </a:buClr>
              <a:buSzPct val="125000"/>
              <a:buFont typeface="Arial" panose="020B0604020202020204" pitchFamily="34" charset="0"/>
              <a:buChar char="•"/>
            </a:pPr>
            <a:r>
              <a:rPr lang="en-US" altLang="en-US" sz="2400" dirty="0">
                <a:cs typeface="Arial" panose="020B0604020202020204" pitchFamily="34" charset="0"/>
              </a:rPr>
              <a:t>Assistance with training and education </a:t>
            </a:r>
          </a:p>
          <a:p>
            <a:pPr lvl="1">
              <a:spcBef>
                <a:spcPct val="0"/>
              </a:spcBef>
              <a:spcAft>
                <a:spcPts val="1800"/>
              </a:spcAft>
              <a:buClr>
                <a:srgbClr val="F58025"/>
              </a:buClr>
              <a:buSzPct val="125000"/>
              <a:buFont typeface="Arial" panose="020B0604020202020204" pitchFamily="34" charset="0"/>
              <a:buChar char="•"/>
            </a:pPr>
            <a:r>
              <a:rPr lang="en-US" altLang="en-US" sz="2400" b="0" dirty="0">
                <a:cs typeface="Arial" panose="020B0604020202020204" pitchFamily="34" charset="0"/>
              </a:rPr>
              <a:t>Job development and placement assistance</a:t>
            </a:r>
          </a:p>
          <a:p>
            <a:pPr lvl="1">
              <a:spcBef>
                <a:spcPct val="0"/>
              </a:spcBef>
              <a:spcAft>
                <a:spcPts val="1800"/>
              </a:spcAft>
              <a:buClr>
                <a:srgbClr val="F58025"/>
              </a:buClr>
              <a:buSzPct val="125000"/>
              <a:buFont typeface="Arial" panose="020B0604020202020204" pitchFamily="34" charset="0"/>
              <a:buChar char="•"/>
            </a:pPr>
            <a:r>
              <a:rPr lang="en-US" altLang="en-US" sz="2400" b="0" dirty="0">
                <a:solidFill>
                  <a:srgbClr val="000000"/>
                </a:solidFill>
                <a:cs typeface="Arial" panose="020B0604020202020204" pitchFamily="34" charset="0"/>
              </a:rPr>
              <a:t>Assistance with self-employment or home-based business</a:t>
            </a:r>
          </a:p>
          <a:p>
            <a:pPr lvl="1">
              <a:spcBef>
                <a:spcPct val="0"/>
              </a:spcBef>
              <a:spcAft>
                <a:spcPts val="1800"/>
              </a:spcAft>
              <a:buClr>
                <a:srgbClr val="F58025"/>
              </a:buClr>
              <a:buSzPct val="125000"/>
              <a:buFont typeface="Arial" panose="020B0604020202020204" pitchFamily="34" charset="0"/>
              <a:buChar char="•"/>
            </a:pPr>
            <a:r>
              <a:rPr lang="en-US" altLang="en-US" sz="2400" dirty="0">
                <a:cs typeface="Arial" panose="020B0604020202020204" pitchFamily="34" charset="0"/>
              </a:rPr>
              <a:t>Follow up services once employed </a:t>
            </a:r>
            <a:endParaRPr lang="en-US" altLang="en-US" sz="2400" b="0" dirty="0">
              <a:cs typeface="Arial" panose="020B0604020202020204" pitchFamily="34" charset="0"/>
            </a:endParaRPr>
          </a:p>
        </p:txBody>
      </p:sp>
    </p:spTree>
    <p:extLst>
      <p:ext uri="{BB962C8B-B14F-4D97-AF65-F5344CB8AC3E}">
        <p14:creationId xmlns:p14="http://schemas.microsoft.com/office/powerpoint/2010/main" val="410102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2A1B5-F0CA-5F47-B93F-C5D823BAF56F}"/>
              </a:ext>
            </a:extLst>
          </p:cNvPr>
          <p:cNvSpPr>
            <a:spLocks noGrp="1"/>
          </p:cNvSpPr>
          <p:nvPr>
            <p:ph type="body" idx="1"/>
          </p:nvPr>
        </p:nvSpPr>
        <p:spPr>
          <a:xfrm>
            <a:off x="812800" y="1316435"/>
            <a:ext cx="10566400" cy="639762"/>
          </a:xfrm>
        </p:spPr>
        <p:txBody>
          <a:bodyPr/>
          <a:lstStyle/>
          <a:p>
            <a:r>
              <a:rPr lang="en-US" dirty="0"/>
              <a:t>Research studies demonstrate: </a:t>
            </a:r>
          </a:p>
        </p:txBody>
      </p:sp>
      <p:sp>
        <p:nvSpPr>
          <p:cNvPr id="25602" name="Rectangle 2">
            <a:extLst>
              <a:ext uri="{FF2B5EF4-FFF2-40B4-BE49-F238E27FC236}">
                <a16:creationId xmlns:a16="http://schemas.microsoft.com/office/drawing/2014/main" id="{0EC85B9C-0033-C0B4-4140-92785CE2FCCB}"/>
              </a:ext>
            </a:extLst>
          </p:cNvPr>
          <p:cNvSpPr>
            <a:spLocks noGrp="1" noChangeArrowheads="1"/>
          </p:cNvSpPr>
          <p:nvPr>
            <p:ph type="title"/>
          </p:nvPr>
        </p:nvSpPr>
        <p:spPr/>
        <p:txBody>
          <a:bodyPr>
            <a:normAutofit/>
          </a:bodyPr>
          <a:lstStyle/>
          <a:p>
            <a:pPr eaLnBrk="1" hangingPunct="1">
              <a:defRPr/>
            </a:pPr>
            <a:r>
              <a:rPr lang="en-US" kern="1200" dirty="0">
                <a:solidFill>
                  <a:schemeClr val="tx1"/>
                </a:solidFill>
                <a:cs typeface="+mn-cs"/>
              </a:rPr>
              <a:t>Referrals to Vocational Rehabilitation</a:t>
            </a:r>
          </a:p>
        </p:txBody>
      </p:sp>
      <p:sp>
        <p:nvSpPr>
          <p:cNvPr id="50179" name="Rectangle 3">
            <a:extLst>
              <a:ext uri="{FF2B5EF4-FFF2-40B4-BE49-F238E27FC236}">
                <a16:creationId xmlns:a16="http://schemas.microsoft.com/office/drawing/2014/main" id="{79DA0663-65FC-09DA-F3BB-D177EEF0BE12}"/>
              </a:ext>
            </a:extLst>
          </p:cNvPr>
          <p:cNvSpPr>
            <a:spLocks noGrp="1" noChangeArrowheads="1"/>
          </p:cNvSpPr>
          <p:nvPr>
            <p:ph sz="half" idx="2"/>
          </p:nvPr>
        </p:nvSpPr>
        <p:spPr/>
        <p:txBody>
          <a:bodyPr/>
          <a:lstStyle/>
          <a:p>
            <a:pPr eaLnBrk="1" hangingPunct="1">
              <a:lnSpc>
                <a:spcPct val="90000"/>
              </a:lnSpc>
              <a:buFont typeface="Times" panose="02020603050405020304" pitchFamily="18" charset="0"/>
              <a:buNone/>
            </a:pPr>
            <a:r>
              <a:rPr lang="en-US" altLang="en-US" sz="2000" dirty="0"/>
              <a:t>	</a:t>
            </a:r>
          </a:p>
          <a:p>
            <a:pPr eaLnBrk="1" hangingPunct="1">
              <a:lnSpc>
                <a:spcPct val="90000"/>
              </a:lnSpc>
              <a:buFont typeface="Times" panose="02020603050405020304" pitchFamily="18" charset="0"/>
              <a:buNone/>
            </a:pPr>
            <a:endParaRPr lang="en-US" altLang="en-US" sz="2000" dirty="0"/>
          </a:p>
          <a:p>
            <a:pPr eaLnBrk="1" hangingPunct="1">
              <a:lnSpc>
                <a:spcPct val="90000"/>
              </a:lnSpc>
              <a:buFont typeface="Times" panose="02020603050405020304" pitchFamily="18" charset="0"/>
              <a:buNone/>
            </a:pPr>
            <a:r>
              <a:rPr lang="en-US" altLang="en-US" sz="1400" dirty="0"/>
              <a:t>	</a:t>
            </a:r>
          </a:p>
        </p:txBody>
      </p:sp>
      <p:sp>
        <p:nvSpPr>
          <p:cNvPr id="50180" name="Text Box 5">
            <a:extLst>
              <a:ext uri="{FF2B5EF4-FFF2-40B4-BE49-F238E27FC236}">
                <a16:creationId xmlns:a16="http://schemas.microsoft.com/office/drawing/2014/main" id="{08F08C2B-FC1C-4A98-C0DB-5B931CA200FD}"/>
              </a:ext>
            </a:extLst>
          </p:cNvPr>
          <p:cNvSpPr txBox="1">
            <a:spLocks noChangeArrowheads="1"/>
          </p:cNvSpPr>
          <p:nvPr/>
        </p:nvSpPr>
        <p:spPr bwMode="auto">
          <a:xfrm>
            <a:off x="3641726" y="232568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endParaRPr lang="en-US" altLang="en-US" sz="2400"/>
          </a:p>
        </p:txBody>
      </p:sp>
      <p:sp>
        <p:nvSpPr>
          <p:cNvPr id="24581" name="Text Box 6">
            <a:extLst>
              <a:ext uri="{FF2B5EF4-FFF2-40B4-BE49-F238E27FC236}">
                <a16:creationId xmlns:a16="http://schemas.microsoft.com/office/drawing/2014/main" id="{AD593598-031B-5ACC-C9A6-270FEE1530F1}"/>
              </a:ext>
            </a:extLst>
          </p:cNvPr>
          <p:cNvSpPr txBox="1">
            <a:spLocks noChangeArrowheads="1"/>
          </p:cNvSpPr>
          <p:nvPr/>
        </p:nvSpPr>
        <p:spPr bwMode="auto">
          <a:xfrm>
            <a:off x="425343" y="1854994"/>
            <a:ext cx="10376976" cy="3877985"/>
          </a:xfrm>
          <a:prstGeom prst="rect">
            <a:avLst/>
          </a:prstGeom>
          <a:noFill/>
          <a:ln>
            <a:noFill/>
          </a:ln>
        </p:spPr>
        <p:txBody>
          <a:bodyPr wrap="square">
            <a:spAutoFit/>
          </a:bodyPr>
          <a:lstStyle>
            <a:lvl1pPr marL="342900" indent="-342900">
              <a:spcBef>
                <a:spcPct val="20000"/>
              </a:spcBef>
              <a:buClr>
                <a:schemeClr val="tx2"/>
              </a:buClr>
              <a:buFont typeface="Times" panose="02020603050405020304" pitchFamily="18" charset="0"/>
              <a:buChar char="•"/>
              <a:defRPr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lvl="1">
              <a:spcBef>
                <a:spcPct val="0"/>
              </a:spcBef>
              <a:spcAft>
                <a:spcPts val="1800"/>
              </a:spcAft>
              <a:buClr>
                <a:srgbClr val="F58025"/>
              </a:buClr>
              <a:buSzPct val="125000"/>
              <a:buFont typeface="Arial" panose="020B0604020202020204" pitchFamily="34" charset="0"/>
              <a:buChar char="•"/>
            </a:pPr>
            <a:r>
              <a:rPr lang="en-US" altLang="en-US" sz="2400" dirty="0">
                <a:cs typeface="Arial" panose="020B0604020202020204" pitchFamily="34" charset="0"/>
              </a:rPr>
              <a:t>For individuals who were employed when they applied for vocational rehabilitation (VR) services they were more likely to receive services geared towards career stabilization </a:t>
            </a:r>
          </a:p>
          <a:p>
            <a:pPr lvl="1">
              <a:spcBef>
                <a:spcPct val="0"/>
              </a:spcBef>
              <a:spcAft>
                <a:spcPts val="1800"/>
              </a:spcAft>
              <a:buClr>
                <a:srgbClr val="F58025"/>
              </a:buClr>
              <a:buSzPct val="125000"/>
              <a:buFont typeface="Arial" panose="020B0604020202020204" pitchFamily="34" charset="0"/>
              <a:buChar char="•"/>
            </a:pPr>
            <a:r>
              <a:rPr lang="en-US" altLang="en-US" sz="2400" dirty="0">
                <a:cs typeface="Arial" panose="020B0604020202020204" pitchFamily="34" charset="0"/>
              </a:rPr>
              <a:t>For individuals who were unemployed who applied for VR services were more likely to receive services such as job placement, job readiness, and job seeking skills</a:t>
            </a:r>
          </a:p>
          <a:p>
            <a:pPr lvl="1">
              <a:spcBef>
                <a:spcPct val="0"/>
              </a:spcBef>
              <a:spcAft>
                <a:spcPts val="1800"/>
              </a:spcAft>
              <a:buClr>
                <a:srgbClr val="F58025"/>
              </a:buClr>
              <a:buSzPct val="125000"/>
              <a:buFont typeface="Arial" panose="020B0604020202020204" pitchFamily="34" charset="0"/>
              <a:buChar char="•"/>
            </a:pPr>
            <a:r>
              <a:rPr lang="en-US" altLang="en-US" sz="2400" dirty="0">
                <a:cs typeface="Arial" panose="020B0604020202020204" pitchFamily="34" charset="0"/>
              </a:rPr>
              <a:t>Vocational rehabilitation services are potentially an effective means of enhancing retention and employment, particularly for those who are currently employed </a:t>
            </a:r>
          </a:p>
        </p:txBody>
      </p:sp>
    </p:spTree>
    <p:extLst>
      <p:ext uri="{BB962C8B-B14F-4D97-AF65-F5344CB8AC3E}">
        <p14:creationId xmlns:p14="http://schemas.microsoft.com/office/powerpoint/2010/main" val="353862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1E70218-AF65-B45A-795A-2332B55BA1C5}"/>
              </a:ext>
            </a:extLst>
          </p:cNvPr>
          <p:cNvSpPr>
            <a:spLocks noGrp="1" noChangeArrowheads="1"/>
          </p:cNvSpPr>
          <p:nvPr>
            <p:ph type="title"/>
          </p:nvPr>
        </p:nvSpPr>
        <p:spPr/>
        <p:txBody>
          <a:bodyPr/>
          <a:lstStyle/>
          <a:p>
            <a:pPr algn="l" eaLnBrk="1" hangingPunct="1">
              <a:defRPr/>
            </a:pPr>
            <a:r>
              <a:rPr lang="en-US" sz="3200" kern="1200" dirty="0">
                <a:solidFill>
                  <a:schemeClr val="tx1"/>
                </a:solidFill>
                <a:cs typeface="+mn-cs"/>
              </a:rPr>
              <a:t>Bottom Line</a:t>
            </a:r>
          </a:p>
        </p:txBody>
      </p:sp>
      <p:sp>
        <p:nvSpPr>
          <p:cNvPr id="48131" name="Rectangle 3">
            <a:extLst>
              <a:ext uri="{FF2B5EF4-FFF2-40B4-BE49-F238E27FC236}">
                <a16:creationId xmlns:a16="http://schemas.microsoft.com/office/drawing/2014/main" id="{EB00EC2E-E613-3F34-7CF8-CC2F20683BF4}"/>
              </a:ext>
            </a:extLst>
          </p:cNvPr>
          <p:cNvSpPr>
            <a:spLocks noGrp="1" noChangeArrowheads="1"/>
          </p:cNvSpPr>
          <p:nvPr>
            <p:ph sz="half" idx="2"/>
          </p:nvPr>
        </p:nvSpPr>
        <p:spPr>
          <a:xfrm>
            <a:off x="921288" y="1651861"/>
            <a:ext cx="10566400" cy="3916363"/>
          </a:xfrm>
        </p:spPr>
        <p:txBody>
          <a:bodyPr>
            <a:normAutofit fontScale="92500" lnSpcReduction="20000"/>
          </a:bodyPr>
          <a:lstStyle/>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MS is an unpredictable, variable and progressive disease.</a:t>
            </a:r>
          </a:p>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MS is different for every individual.</a:t>
            </a:r>
          </a:p>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People living with MS often have considerable professional experience and education.</a:t>
            </a:r>
          </a:p>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Individuals need greater awareness of disclosure issues and legal protections.</a:t>
            </a:r>
          </a:p>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Accommodations are key.</a:t>
            </a:r>
          </a:p>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Vocational rehabilitation can play a key role in helping people with MS maintain employment </a:t>
            </a:r>
          </a:p>
          <a:p>
            <a:pPr eaLnBrk="1" hangingPunct="1">
              <a:spcBef>
                <a:spcPct val="0"/>
              </a:spcBef>
              <a:spcAft>
                <a:spcPts val="1800"/>
              </a:spcAft>
              <a:buClr>
                <a:srgbClr val="F58025"/>
              </a:buClr>
              <a:buFont typeface="Wingdings" panose="05000000000000000000" pitchFamily="2" charset="2"/>
              <a:buChar char="§"/>
            </a:pPr>
            <a:r>
              <a:rPr lang="en-US" altLang="en-US" sz="2400" b="0" dirty="0">
                <a:solidFill>
                  <a:srgbClr val="000000"/>
                </a:solidFill>
              </a:rPr>
              <a:t>Success is possible.</a:t>
            </a:r>
          </a:p>
          <a:p>
            <a:pPr>
              <a:buSzPct val="125000"/>
            </a:pPr>
            <a:endParaRPr lang="en-US" altLang="en-US" sz="2400" b="0" dirty="0">
              <a:latin typeface="Jigsaw-Medium" pitchFamily="2" charset="0"/>
            </a:endParaRPr>
          </a:p>
          <a:p>
            <a:pPr eaLnBrk="1" hangingPunct="1">
              <a:buFont typeface="Wingdings" panose="05000000000000000000" pitchFamily="2" charset="2"/>
              <a:buChar char="§"/>
            </a:pPr>
            <a:endParaRPr lang="en-US" altLang="en-US" sz="2800" b="0" dirty="0">
              <a:latin typeface="Jigsaw-Medium" pitchFamily="2" charset="0"/>
            </a:endParaRPr>
          </a:p>
        </p:txBody>
      </p:sp>
    </p:spTree>
    <p:extLst>
      <p:ext uri="{BB962C8B-B14F-4D97-AF65-F5344CB8AC3E}">
        <p14:creationId xmlns:p14="http://schemas.microsoft.com/office/powerpoint/2010/main" val="264579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1E70218-AF65-B45A-795A-2332B55BA1C5}"/>
              </a:ext>
            </a:extLst>
          </p:cNvPr>
          <p:cNvSpPr>
            <a:spLocks noGrp="1" noChangeArrowheads="1"/>
          </p:cNvSpPr>
          <p:nvPr>
            <p:ph type="title"/>
          </p:nvPr>
        </p:nvSpPr>
        <p:spPr/>
        <p:txBody>
          <a:bodyPr>
            <a:normAutofit/>
          </a:bodyPr>
          <a:lstStyle/>
          <a:p>
            <a:pPr eaLnBrk="1" hangingPunct="1">
              <a:defRPr/>
            </a:pPr>
            <a:r>
              <a:rPr lang="en-US" dirty="0">
                <a:solidFill>
                  <a:schemeClr val="tx1"/>
                </a:solidFill>
                <a:cs typeface="+mn-cs"/>
              </a:rPr>
              <a:t>Bottom Line</a:t>
            </a:r>
            <a:endParaRPr lang="en-US" kern="1200" dirty="0">
              <a:solidFill>
                <a:schemeClr val="tx1"/>
              </a:solidFill>
              <a:cs typeface="+mn-cs"/>
            </a:endParaRPr>
          </a:p>
        </p:txBody>
      </p:sp>
      <p:sp>
        <p:nvSpPr>
          <p:cNvPr id="48131" name="Rectangle 3">
            <a:extLst>
              <a:ext uri="{FF2B5EF4-FFF2-40B4-BE49-F238E27FC236}">
                <a16:creationId xmlns:a16="http://schemas.microsoft.com/office/drawing/2014/main" id="{EB00EC2E-E613-3F34-7CF8-CC2F20683BF4}"/>
              </a:ext>
            </a:extLst>
          </p:cNvPr>
          <p:cNvSpPr>
            <a:spLocks noGrp="1" noChangeArrowheads="1"/>
          </p:cNvSpPr>
          <p:nvPr>
            <p:ph sz="half" idx="2"/>
          </p:nvPr>
        </p:nvSpPr>
        <p:spPr>
          <a:xfrm>
            <a:off x="921288" y="1470818"/>
            <a:ext cx="10566400" cy="3916363"/>
          </a:xfrm>
        </p:spPr>
        <p:txBody>
          <a:bodyPr>
            <a:normAutofit/>
          </a:bodyPr>
          <a:lstStyle/>
          <a:p>
            <a:pPr eaLnBrk="1" hangingPunct="1">
              <a:spcBef>
                <a:spcPct val="0"/>
              </a:spcBef>
              <a:spcAft>
                <a:spcPts val="1800"/>
              </a:spcAft>
              <a:buClr>
                <a:srgbClr val="F58025"/>
              </a:buClr>
            </a:pPr>
            <a:r>
              <a:rPr lang="en-US" altLang="en-US" sz="2400" b="0" dirty="0">
                <a:solidFill>
                  <a:srgbClr val="000000"/>
                </a:solidFill>
              </a:rPr>
              <a:t>Ask how your patients are doing at work </a:t>
            </a:r>
          </a:p>
          <a:p>
            <a:pPr eaLnBrk="1" hangingPunct="1">
              <a:spcBef>
                <a:spcPct val="0"/>
              </a:spcBef>
              <a:spcAft>
                <a:spcPts val="1800"/>
              </a:spcAft>
              <a:buClr>
                <a:srgbClr val="F58025"/>
              </a:buClr>
            </a:pPr>
            <a:r>
              <a:rPr lang="en-US" altLang="en-US" sz="2400" b="0" dirty="0">
                <a:solidFill>
                  <a:srgbClr val="000000"/>
                </a:solidFill>
              </a:rPr>
              <a:t>Be receptive to professional evaluations </a:t>
            </a:r>
          </a:p>
          <a:p>
            <a:pPr eaLnBrk="1" hangingPunct="1">
              <a:spcBef>
                <a:spcPct val="0"/>
              </a:spcBef>
              <a:spcAft>
                <a:spcPts val="1800"/>
              </a:spcAft>
              <a:buClr>
                <a:srgbClr val="F58025"/>
              </a:buClr>
            </a:pPr>
            <a:r>
              <a:rPr lang="en-US" altLang="en-US" sz="2400" b="0" dirty="0">
                <a:solidFill>
                  <a:srgbClr val="000000"/>
                </a:solidFill>
              </a:rPr>
              <a:t>Be aware of topics such as potential accommodations</a:t>
            </a:r>
            <a:r>
              <a:rPr lang="en-US" altLang="en-US" sz="2400" dirty="0">
                <a:solidFill>
                  <a:srgbClr val="000000"/>
                </a:solidFill>
              </a:rPr>
              <a:t>, leave options, and vocational rehabilitation; provide documentation as needed</a:t>
            </a:r>
          </a:p>
          <a:p>
            <a:pPr eaLnBrk="1" hangingPunct="1">
              <a:spcBef>
                <a:spcPct val="0"/>
              </a:spcBef>
              <a:spcAft>
                <a:spcPts val="1800"/>
              </a:spcAft>
              <a:buClr>
                <a:srgbClr val="F58025"/>
              </a:buClr>
            </a:pPr>
            <a:r>
              <a:rPr lang="en-US" altLang="en-US" sz="2400" dirty="0">
                <a:solidFill>
                  <a:srgbClr val="000000"/>
                </a:solidFill>
              </a:rPr>
              <a:t>For individuals considering a career change help them know what benefits are available- they may have questions about health insurance, disability benefits, etc. </a:t>
            </a:r>
          </a:p>
          <a:p>
            <a:pPr eaLnBrk="1" hangingPunct="1">
              <a:spcBef>
                <a:spcPct val="0"/>
              </a:spcBef>
              <a:spcAft>
                <a:spcPts val="1800"/>
              </a:spcAft>
              <a:buClr>
                <a:srgbClr val="F58025"/>
              </a:buClr>
            </a:pPr>
            <a:r>
              <a:rPr lang="en-US" altLang="en-US" sz="2400" dirty="0">
                <a:solidFill>
                  <a:srgbClr val="000000"/>
                </a:solidFill>
              </a:rPr>
              <a:t>There are resources to help! </a:t>
            </a:r>
          </a:p>
          <a:p>
            <a:pPr eaLnBrk="1" hangingPunct="1">
              <a:spcBef>
                <a:spcPct val="0"/>
              </a:spcBef>
              <a:spcAft>
                <a:spcPts val="1800"/>
              </a:spcAft>
              <a:buClr>
                <a:srgbClr val="F58025"/>
              </a:buClr>
              <a:buFont typeface="Wingdings" panose="05000000000000000000" pitchFamily="2" charset="2"/>
              <a:buChar char="§"/>
            </a:pPr>
            <a:endParaRPr lang="en-US" altLang="en-US" sz="2400" dirty="0">
              <a:solidFill>
                <a:srgbClr val="000000"/>
              </a:solidFill>
            </a:endParaRPr>
          </a:p>
          <a:p>
            <a:pPr marL="0" indent="0" eaLnBrk="1" hangingPunct="1">
              <a:spcBef>
                <a:spcPct val="0"/>
              </a:spcBef>
              <a:spcAft>
                <a:spcPts val="1800"/>
              </a:spcAft>
              <a:buClr>
                <a:srgbClr val="F58025"/>
              </a:buClr>
              <a:buNone/>
            </a:pPr>
            <a:endParaRPr lang="en-US" altLang="en-US" sz="2400" b="0" dirty="0">
              <a:solidFill>
                <a:srgbClr val="000000"/>
              </a:solidFill>
            </a:endParaRPr>
          </a:p>
          <a:p>
            <a:pPr>
              <a:buSzPct val="125000"/>
            </a:pPr>
            <a:endParaRPr lang="en-US" altLang="en-US" sz="2400" b="0" dirty="0">
              <a:latin typeface="Jigsaw-Medium" pitchFamily="2" charset="0"/>
            </a:endParaRPr>
          </a:p>
          <a:p>
            <a:pPr eaLnBrk="1" hangingPunct="1">
              <a:buFont typeface="Wingdings" panose="05000000000000000000" pitchFamily="2" charset="2"/>
              <a:buChar char="§"/>
            </a:pPr>
            <a:endParaRPr lang="en-US" altLang="en-US" sz="2800" b="0" dirty="0">
              <a:latin typeface="Jigsaw-Medium" pitchFamily="2" charset="0"/>
            </a:endParaRPr>
          </a:p>
        </p:txBody>
      </p:sp>
    </p:spTree>
    <p:extLst>
      <p:ext uri="{BB962C8B-B14F-4D97-AF65-F5344CB8AC3E}">
        <p14:creationId xmlns:p14="http://schemas.microsoft.com/office/powerpoint/2010/main" val="251248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957E-2E9D-1029-E22F-02471BE1AD35}"/>
              </a:ext>
            </a:extLst>
          </p:cNvPr>
          <p:cNvSpPr>
            <a:spLocks noGrp="1"/>
          </p:cNvSpPr>
          <p:nvPr>
            <p:ph type="title"/>
          </p:nvPr>
        </p:nvSpPr>
        <p:spPr/>
        <p:txBody>
          <a:bodyPr/>
          <a:lstStyle/>
          <a:p>
            <a:r>
              <a:rPr lang="en-US" dirty="0">
                <a:solidFill>
                  <a:schemeClr val="tx1"/>
                </a:solidFill>
              </a:rPr>
              <a:t>Resources</a:t>
            </a:r>
          </a:p>
        </p:txBody>
      </p:sp>
      <p:sp>
        <p:nvSpPr>
          <p:cNvPr id="4" name="Content Placeholder 3">
            <a:extLst>
              <a:ext uri="{FF2B5EF4-FFF2-40B4-BE49-F238E27FC236}">
                <a16:creationId xmlns:a16="http://schemas.microsoft.com/office/drawing/2014/main" id="{1E7B783D-D639-B63D-26BD-79001ABFDE63}"/>
              </a:ext>
            </a:extLst>
          </p:cNvPr>
          <p:cNvSpPr>
            <a:spLocks noGrp="1"/>
          </p:cNvSpPr>
          <p:nvPr>
            <p:ph sz="half" idx="2"/>
          </p:nvPr>
        </p:nvSpPr>
        <p:spPr>
          <a:xfrm>
            <a:off x="952285" y="1119638"/>
            <a:ext cx="10566400" cy="4618724"/>
          </a:xfrm>
        </p:spPr>
        <p:txBody>
          <a:bodyPr>
            <a:normAutofit fontScale="40000" lnSpcReduction="20000"/>
          </a:bodyPr>
          <a:lstStyle/>
          <a:p>
            <a:pPr marL="0" indent="0" algn="ctr">
              <a:buNone/>
            </a:pPr>
            <a:endParaRPr lang="en-US" sz="3000" b="1" dirty="0">
              <a:solidFill>
                <a:srgbClr val="695E4A"/>
              </a:solidFill>
            </a:endParaRPr>
          </a:p>
          <a:p>
            <a:pPr>
              <a:buClr>
                <a:srgbClr val="F58025"/>
              </a:buClr>
            </a:pPr>
            <a:r>
              <a:rPr lang="en-US" sz="5300" dirty="0">
                <a:solidFill>
                  <a:schemeClr val="tx1"/>
                </a:solidFill>
              </a:rPr>
              <a:t>National MS Society MS Navigator®, 1-800-344-4867</a:t>
            </a:r>
            <a:r>
              <a:rPr lang="en-US" sz="5300" dirty="0">
                <a:solidFill>
                  <a:srgbClr val="695E4A"/>
                </a:solidFill>
              </a:rPr>
              <a:t>, </a:t>
            </a:r>
            <a:r>
              <a:rPr lang="en-US" sz="5300" dirty="0">
                <a:solidFill>
                  <a:srgbClr val="695E4A"/>
                </a:solidFill>
                <a:hlinkClick r:id="rId3"/>
              </a:rPr>
              <a:t>ContactUsNMSS@nmss.org</a:t>
            </a:r>
            <a:endParaRPr lang="en-US" sz="5300" dirty="0">
              <a:solidFill>
                <a:srgbClr val="695E4A"/>
              </a:solidFill>
            </a:endParaRPr>
          </a:p>
          <a:p>
            <a:pPr>
              <a:buClr>
                <a:srgbClr val="F58025"/>
              </a:buClr>
            </a:pPr>
            <a:r>
              <a:rPr lang="en-US" sz="5300" dirty="0">
                <a:solidFill>
                  <a:schemeClr val="tx1"/>
                </a:solidFill>
              </a:rPr>
              <a:t>National MS Society</a:t>
            </a:r>
            <a:r>
              <a:rPr lang="en-US" sz="5300" dirty="0">
                <a:solidFill>
                  <a:srgbClr val="695E4A"/>
                </a:solidFill>
              </a:rPr>
              <a:t>, </a:t>
            </a:r>
            <a:r>
              <a:rPr lang="en-US" sz="5300" dirty="0">
                <a:solidFill>
                  <a:srgbClr val="695E4A"/>
                </a:solidFill>
                <a:hlinkClick r:id="rId4"/>
              </a:rPr>
              <a:t>https://www.nationalmssociety.org/employment</a:t>
            </a:r>
            <a:endParaRPr lang="en-US" sz="5300" dirty="0">
              <a:solidFill>
                <a:srgbClr val="695E4A"/>
              </a:solidFill>
            </a:endParaRPr>
          </a:p>
          <a:p>
            <a:pPr>
              <a:buClr>
                <a:srgbClr val="F58025"/>
              </a:buClr>
            </a:pPr>
            <a:r>
              <a:rPr lang="en-US" sz="5300" dirty="0">
                <a:solidFill>
                  <a:schemeClr val="tx1"/>
                </a:solidFill>
              </a:rPr>
              <a:t>Ask the MS Expert, Disclosing MS in the Workplace, </a:t>
            </a:r>
            <a:r>
              <a:rPr lang="en-US" sz="5300" dirty="0">
                <a:effectLst/>
                <a:hlinkClick r:id="rId5"/>
              </a:rPr>
              <a:t>https://youtu.be/swdmWTjj_PA</a:t>
            </a:r>
            <a:r>
              <a:rPr lang="en-US" sz="5300" dirty="0">
                <a:effectLst/>
              </a:rPr>
              <a:t> </a:t>
            </a:r>
          </a:p>
          <a:p>
            <a:pPr>
              <a:buClr>
                <a:srgbClr val="F58025"/>
              </a:buClr>
            </a:pPr>
            <a:r>
              <a:rPr lang="en-US" sz="5300" dirty="0">
                <a:solidFill>
                  <a:schemeClr val="tx1"/>
                </a:solidFill>
              </a:rPr>
              <a:t>Brochures on Employment Related Topics: </a:t>
            </a:r>
            <a:r>
              <a:rPr lang="en-US" sz="5300" dirty="0">
                <a:hlinkClick r:id="rId6"/>
              </a:rPr>
              <a:t>https://www.nationalmssociety.org/Resources-Support/Library-Education-Programs/Brochures/Employment-Issues</a:t>
            </a:r>
            <a:r>
              <a:rPr lang="en-US" sz="5300" dirty="0"/>
              <a:t>   </a:t>
            </a:r>
            <a:endParaRPr lang="en-US" sz="5300" dirty="0">
              <a:effectLst/>
            </a:endParaRPr>
          </a:p>
          <a:p>
            <a:pPr>
              <a:buClr>
                <a:srgbClr val="F58025"/>
              </a:buClr>
            </a:pPr>
            <a:endParaRPr lang="en-US" sz="5300" dirty="0">
              <a:solidFill>
                <a:schemeClr val="tx1"/>
              </a:solidFill>
            </a:endParaRPr>
          </a:p>
          <a:p>
            <a:pPr>
              <a:buClr>
                <a:srgbClr val="F58025"/>
              </a:buClr>
            </a:pPr>
            <a:r>
              <a:rPr lang="en-US" sz="5300" dirty="0">
                <a:solidFill>
                  <a:schemeClr val="tx1"/>
                </a:solidFill>
              </a:rPr>
              <a:t>Job Accommodation Network</a:t>
            </a:r>
            <a:r>
              <a:rPr lang="en-US" sz="5300" dirty="0">
                <a:solidFill>
                  <a:srgbClr val="695E4A"/>
                </a:solidFill>
              </a:rPr>
              <a:t>, </a:t>
            </a:r>
            <a:r>
              <a:rPr lang="en-US" sz="5300" dirty="0">
                <a:solidFill>
                  <a:srgbClr val="695E4A"/>
                </a:solidFill>
                <a:hlinkClick r:id="rId7"/>
              </a:rPr>
              <a:t>https://askjan.org/</a:t>
            </a:r>
            <a:r>
              <a:rPr lang="en-US" sz="5300" dirty="0">
                <a:solidFill>
                  <a:srgbClr val="695E4A"/>
                </a:solidFill>
              </a:rPr>
              <a:t>, </a:t>
            </a:r>
            <a:r>
              <a:rPr lang="en-US" sz="5300" dirty="0">
                <a:solidFill>
                  <a:schemeClr val="tx1"/>
                </a:solidFill>
              </a:rPr>
              <a:t>800-526-7234</a:t>
            </a:r>
          </a:p>
          <a:p>
            <a:pPr lvl="1">
              <a:buClr>
                <a:srgbClr val="F58025"/>
              </a:buClr>
              <a:buFont typeface="Courier New" panose="02070309020205020404" pitchFamily="49" charset="0"/>
              <a:buChar char="o"/>
            </a:pPr>
            <a:r>
              <a:rPr lang="en-US" sz="5300" dirty="0">
                <a:solidFill>
                  <a:schemeClr val="tx1"/>
                </a:solidFill>
              </a:rPr>
              <a:t>Accommodation and Compliance:  Multiple Sclerosis </a:t>
            </a:r>
            <a:r>
              <a:rPr lang="en-US" sz="5300" dirty="0">
                <a:solidFill>
                  <a:srgbClr val="695E4A"/>
                </a:solidFill>
              </a:rPr>
              <a:t>- </a:t>
            </a:r>
            <a:r>
              <a:rPr lang="en-US" sz="5300" dirty="0">
                <a:solidFill>
                  <a:srgbClr val="695E4A"/>
                </a:solidFill>
                <a:hlinkClick r:id="rId8"/>
              </a:rPr>
              <a:t>https://askjan.org/disabilities/Multiple-Sclerosis.cfm</a:t>
            </a:r>
            <a:endParaRPr lang="en-US" sz="5300" dirty="0">
              <a:solidFill>
                <a:srgbClr val="695E4A"/>
              </a:solidFill>
            </a:endParaRPr>
          </a:p>
          <a:p>
            <a:pPr lvl="1">
              <a:buClr>
                <a:srgbClr val="F58025"/>
              </a:buClr>
              <a:buFont typeface="Courier New" panose="02070309020205020404" pitchFamily="49" charset="0"/>
              <a:buChar char="o"/>
            </a:pPr>
            <a:r>
              <a:rPr lang="en-US" sz="5300" dirty="0">
                <a:solidFill>
                  <a:schemeClr val="tx1"/>
                </a:solidFill>
              </a:rPr>
              <a:t>How to Request an Accommodation:  Accommodation Form Letter </a:t>
            </a:r>
            <a:r>
              <a:rPr lang="en-US" sz="5300" dirty="0">
                <a:solidFill>
                  <a:srgbClr val="695E4A"/>
                </a:solidFill>
              </a:rPr>
              <a:t>- </a:t>
            </a:r>
            <a:r>
              <a:rPr lang="en-US" sz="5300" dirty="0">
                <a:solidFill>
                  <a:srgbClr val="695E4A"/>
                </a:solidFill>
                <a:hlinkClick r:id="rId9"/>
              </a:rPr>
              <a:t>https://askjan.org/media/accommrequestltr.cfm</a:t>
            </a:r>
            <a:endParaRPr lang="en-US" sz="5300" dirty="0">
              <a:solidFill>
                <a:srgbClr val="695E4A"/>
              </a:solidFill>
            </a:endParaRPr>
          </a:p>
          <a:p>
            <a:pPr>
              <a:buClr>
                <a:srgbClr val="F58025"/>
              </a:buClr>
            </a:pPr>
            <a:r>
              <a:rPr lang="en-US" sz="5300" dirty="0">
                <a:solidFill>
                  <a:schemeClr val="tx1"/>
                </a:solidFill>
              </a:rPr>
              <a:t>State vocational rehabilitation (VR) agencies</a:t>
            </a:r>
            <a:r>
              <a:rPr lang="en-US" sz="5300" dirty="0">
                <a:solidFill>
                  <a:srgbClr val="695E4A"/>
                </a:solidFill>
              </a:rPr>
              <a:t>,                                                         </a:t>
            </a:r>
            <a:r>
              <a:rPr lang="en-US" sz="5300" dirty="0">
                <a:hlinkClick r:id="rId10"/>
              </a:rPr>
              <a:t>https://askjan.org/concerns/State-Vocational-Rehabilitation-Agencies.cfm</a:t>
            </a:r>
            <a:endParaRPr lang="en-US" sz="5300" dirty="0"/>
          </a:p>
        </p:txBody>
      </p:sp>
    </p:spTree>
    <p:extLst>
      <p:ext uri="{BB962C8B-B14F-4D97-AF65-F5344CB8AC3E}">
        <p14:creationId xmlns:p14="http://schemas.microsoft.com/office/powerpoint/2010/main" val="129556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069A-506D-495D-9C6D-6CC458845B5C}"/>
              </a:ext>
            </a:extLst>
          </p:cNvPr>
          <p:cNvSpPr>
            <a:spLocks noGrp="1"/>
          </p:cNvSpPr>
          <p:nvPr>
            <p:ph type="title"/>
          </p:nvPr>
        </p:nvSpPr>
        <p:spPr>
          <a:xfrm>
            <a:off x="1520757" y="1605064"/>
            <a:ext cx="3138025" cy="2725018"/>
          </a:xfrm>
        </p:spPr>
        <p:txBody>
          <a:bodyPr>
            <a:noAutofit/>
          </a:bodyPr>
          <a:lstStyle/>
          <a:p>
            <a:pPr>
              <a:lnSpc>
                <a:spcPct val="100000"/>
              </a:lnSpc>
            </a:pPr>
            <a:r>
              <a:rPr lang="en-US" sz="4050" b="1" dirty="0">
                <a:latin typeface="Arial"/>
                <a:cs typeface="Arial"/>
              </a:rPr>
              <a:t>Vision &amp; Mission Statements </a:t>
            </a:r>
            <a:endParaRPr lang="en-US" sz="4350" dirty="0"/>
          </a:p>
        </p:txBody>
      </p:sp>
      <p:sp>
        <p:nvSpPr>
          <p:cNvPr id="3" name="Content Placeholder 2">
            <a:extLst>
              <a:ext uri="{FF2B5EF4-FFF2-40B4-BE49-F238E27FC236}">
                <a16:creationId xmlns:a16="http://schemas.microsoft.com/office/drawing/2014/main" id="{EA6E1DAE-31CF-4416-8EAD-A422E5923AEA}"/>
              </a:ext>
            </a:extLst>
          </p:cNvPr>
          <p:cNvSpPr>
            <a:spLocks noGrp="1"/>
          </p:cNvSpPr>
          <p:nvPr>
            <p:ph idx="1"/>
          </p:nvPr>
        </p:nvSpPr>
        <p:spPr>
          <a:xfrm>
            <a:off x="5411391" y="653144"/>
            <a:ext cx="5259852" cy="5207908"/>
          </a:xfrm>
        </p:spPr>
        <p:txBody>
          <a:bodyPr vert="horz" lIns="68580" tIns="34290" rIns="68580" bIns="34290" rtlCol="0" anchor="t">
            <a:noAutofit/>
          </a:bodyPr>
          <a:lstStyle/>
          <a:p>
            <a:pPr marL="0" indent="0">
              <a:lnSpc>
                <a:spcPct val="100000"/>
              </a:lnSpc>
              <a:spcBef>
                <a:spcPts val="0"/>
              </a:spcBef>
              <a:buNone/>
            </a:pPr>
            <a:endParaRPr lang="en-US" sz="1950" dirty="0">
              <a:solidFill>
                <a:srgbClr val="000000"/>
              </a:solidFill>
              <a:latin typeface="Arial"/>
              <a:cs typeface="Arial"/>
            </a:endParaRPr>
          </a:p>
          <a:p>
            <a:pPr marL="0" indent="0">
              <a:lnSpc>
                <a:spcPct val="100000"/>
              </a:lnSpc>
              <a:buNone/>
            </a:pPr>
            <a:r>
              <a:rPr lang="en-US" dirty="0">
                <a:solidFill>
                  <a:srgbClr val="F58025"/>
                </a:solidFill>
              </a:rPr>
              <a:t>​​</a:t>
            </a:r>
            <a:r>
              <a:rPr lang="en-US" b="1" dirty="0">
                <a:solidFill>
                  <a:srgbClr val="F58025"/>
                </a:solidFill>
              </a:rPr>
              <a:t>Our Vision:</a:t>
            </a:r>
            <a:r>
              <a:rPr lang="en-US" dirty="0">
                <a:solidFill>
                  <a:srgbClr val="F58025"/>
                </a:solidFill>
              </a:rPr>
              <a:t> </a:t>
            </a:r>
          </a:p>
          <a:p>
            <a:pPr marL="0" indent="0">
              <a:lnSpc>
                <a:spcPct val="100000"/>
              </a:lnSpc>
              <a:buNone/>
            </a:pPr>
            <a:r>
              <a:rPr lang="en-US" dirty="0">
                <a:solidFill>
                  <a:srgbClr val="34312C"/>
                </a:solidFill>
              </a:rPr>
              <a:t>A World Free of MS.</a:t>
            </a:r>
          </a:p>
          <a:p>
            <a:pPr marL="0" indent="0">
              <a:lnSpc>
                <a:spcPct val="100000"/>
              </a:lnSpc>
              <a:buNone/>
            </a:pPr>
            <a:endParaRPr lang="en-US" sz="2800" dirty="0">
              <a:solidFill>
                <a:srgbClr val="34312C"/>
              </a:solidFill>
            </a:endParaRPr>
          </a:p>
          <a:p>
            <a:pPr marL="0" indent="0">
              <a:lnSpc>
                <a:spcPct val="100000"/>
              </a:lnSpc>
              <a:buNone/>
            </a:pPr>
            <a:r>
              <a:rPr lang="en-US" b="1" dirty="0">
                <a:solidFill>
                  <a:srgbClr val="F58025"/>
                </a:solidFill>
              </a:rPr>
              <a:t>Our Mission:  </a:t>
            </a:r>
          </a:p>
          <a:p>
            <a:pPr marL="0" indent="0">
              <a:lnSpc>
                <a:spcPct val="100000"/>
              </a:lnSpc>
              <a:buNone/>
            </a:pPr>
            <a:r>
              <a:rPr lang="en-US" dirty="0">
                <a:solidFill>
                  <a:srgbClr val="34312C"/>
                </a:solidFill>
              </a:rPr>
              <a:t>We will cure MS while empowering people affected by MS to live their best lives.</a:t>
            </a:r>
            <a:endParaRPr lang="en-US" dirty="0">
              <a:solidFill>
                <a:srgbClr val="231F20"/>
              </a:solidFill>
            </a:endParaRPr>
          </a:p>
        </p:txBody>
      </p:sp>
    </p:spTree>
    <p:extLst>
      <p:ext uri="{BB962C8B-B14F-4D97-AF65-F5344CB8AC3E}">
        <p14:creationId xmlns:p14="http://schemas.microsoft.com/office/powerpoint/2010/main" val="82407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957E-2E9D-1029-E22F-02471BE1AD35}"/>
              </a:ext>
            </a:extLst>
          </p:cNvPr>
          <p:cNvSpPr>
            <a:spLocks noGrp="1"/>
          </p:cNvSpPr>
          <p:nvPr>
            <p:ph type="title"/>
          </p:nvPr>
        </p:nvSpPr>
        <p:spPr/>
        <p:txBody>
          <a:bodyPr/>
          <a:lstStyle/>
          <a:p>
            <a:r>
              <a:rPr lang="en-US" dirty="0">
                <a:solidFill>
                  <a:schemeClr val="tx1"/>
                </a:solidFill>
              </a:rPr>
              <a:t>Resources for Veterans with MS </a:t>
            </a:r>
          </a:p>
        </p:txBody>
      </p:sp>
      <p:sp>
        <p:nvSpPr>
          <p:cNvPr id="4" name="Content Placeholder 3">
            <a:extLst>
              <a:ext uri="{FF2B5EF4-FFF2-40B4-BE49-F238E27FC236}">
                <a16:creationId xmlns:a16="http://schemas.microsoft.com/office/drawing/2014/main" id="{1E7B783D-D639-B63D-26BD-79001ABFDE63}"/>
              </a:ext>
            </a:extLst>
          </p:cNvPr>
          <p:cNvSpPr>
            <a:spLocks noGrp="1"/>
          </p:cNvSpPr>
          <p:nvPr>
            <p:ph sz="half" idx="2"/>
          </p:nvPr>
        </p:nvSpPr>
        <p:spPr>
          <a:xfrm>
            <a:off x="952285" y="1119638"/>
            <a:ext cx="10566400" cy="4618724"/>
          </a:xfrm>
        </p:spPr>
        <p:txBody>
          <a:bodyPr>
            <a:normAutofit fontScale="85000" lnSpcReduction="20000"/>
          </a:bodyPr>
          <a:lstStyle/>
          <a:p>
            <a:pPr marL="0" indent="0" algn="ctr">
              <a:buNone/>
            </a:pPr>
            <a:endParaRPr lang="en-US" sz="3000" b="1" dirty="0">
              <a:solidFill>
                <a:srgbClr val="695E4A"/>
              </a:solidFill>
            </a:endParaRPr>
          </a:p>
          <a:p>
            <a:pPr>
              <a:buClr>
                <a:srgbClr val="F58025"/>
              </a:buClr>
            </a:pPr>
            <a:r>
              <a:rPr lang="nl-NL" sz="2700" dirty="0">
                <a:solidFill>
                  <a:schemeClr val="tx1"/>
                </a:solidFill>
              </a:rPr>
              <a:t>MS Centers of Excellence: </a:t>
            </a:r>
            <a:r>
              <a:rPr lang="nl-NL" sz="2700" dirty="0">
                <a:solidFill>
                  <a:schemeClr val="tx1"/>
                </a:solidFill>
                <a:hlinkClick r:id="rId3"/>
              </a:rPr>
              <a:t>https://www.va.gov/MS/</a:t>
            </a:r>
            <a:r>
              <a:rPr lang="nl-NL" sz="2700" dirty="0">
                <a:solidFill>
                  <a:schemeClr val="tx1"/>
                </a:solidFill>
              </a:rPr>
              <a:t> </a:t>
            </a:r>
            <a:endParaRPr lang="en-US" sz="2700" dirty="0">
              <a:solidFill>
                <a:schemeClr val="tx1"/>
              </a:solidFill>
            </a:endParaRPr>
          </a:p>
          <a:p>
            <a:pPr>
              <a:buClr>
                <a:srgbClr val="F58025"/>
              </a:buClr>
            </a:pPr>
            <a:r>
              <a:rPr lang="en-US" sz="2700" dirty="0">
                <a:solidFill>
                  <a:schemeClr val="tx1"/>
                </a:solidFill>
              </a:rPr>
              <a:t>Paralyzed Veterans of America Career Program: </a:t>
            </a:r>
            <a:r>
              <a:rPr lang="en-US" sz="2700" u="sng" dirty="0">
                <a:solidFill>
                  <a:srgbClr val="0563C1"/>
                </a:solidFill>
                <a:effectLst/>
                <a:ea typeface="Calibri" panose="020F0502020204030204" pitchFamily="34" charset="0"/>
                <a:hlinkClick r:id="rId4"/>
              </a:rPr>
              <a:t>https://pva.org/find-support/veterans-career-program/</a:t>
            </a:r>
            <a:endParaRPr lang="en-US" sz="2700" dirty="0"/>
          </a:p>
          <a:p>
            <a:pPr>
              <a:buClr>
                <a:srgbClr val="F58025"/>
              </a:buClr>
            </a:pPr>
            <a:r>
              <a:rPr lang="en-US" sz="2700" dirty="0">
                <a:solidFill>
                  <a:schemeClr val="tx1"/>
                </a:solidFill>
              </a:rPr>
              <a:t>Veteran Readiness and Employment (VR&amp;E), </a:t>
            </a:r>
            <a:r>
              <a:rPr lang="en-US" sz="2700" dirty="0">
                <a:hlinkClick r:id="rId5"/>
              </a:rPr>
              <a:t>https://www.benefits.va.gov/vocrehab/</a:t>
            </a:r>
            <a:r>
              <a:rPr lang="en-US" sz="2700" dirty="0"/>
              <a:t> </a:t>
            </a:r>
          </a:p>
          <a:p>
            <a:pPr>
              <a:buClr>
                <a:srgbClr val="F58025"/>
              </a:buClr>
            </a:pPr>
            <a:r>
              <a:rPr lang="en-US" sz="2700" dirty="0">
                <a:solidFill>
                  <a:schemeClr val="tx1"/>
                </a:solidFill>
              </a:rPr>
              <a:t>VA Educational and Career Counseling (Chapter 36): </a:t>
            </a:r>
            <a:r>
              <a:rPr lang="en-US" sz="2700" dirty="0">
                <a:solidFill>
                  <a:schemeClr val="tx1"/>
                </a:solidFill>
                <a:hlinkClick r:id="rId6"/>
              </a:rPr>
              <a:t>https://www.va.gov/careers-employment/education-and-career-counseling/</a:t>
            </a:r>
            <a:r>
              <a:rPr lang="en-US" sz="2700" dirty="0">
                <a:solidFill>
                  <a:schemeClr val="tx1"/>
                </a:solidFill>
              </a:rPr>
              <a:t> </a:t>
            </a:r>
          </a:p>
          <a:p>
            <a:pPr>
              <a:buClr>
                <a:srgbClr val="F58025"/>
              </a:buClr>
            </a:pPr>
            <a:r>
              <a:rPr lang="en-US" sz="2700" dirty="0">
                <a:solidFill>
                  <a:schemeClr val="tx1"/>
                </a:solidFill>
              </a:rPr>
              <a:t>VA GI Bill Benefits</a:t>
            </a:r>
            <a:r>
              <a:rPr lang="en-US" sz="2700" dirty="0"/>
              <a:t>: </a:t>
            </a:r>
            <a:r>
              <a:rPr lang="en-US" sz="2700" dirty="0">
                <a:hlinkClick r:id="rId7"/>
              </a:rPr>
              <a:t>https://www.va.gov/education/about-gi-bill-benefits/</a:t>
            </a:r>
            <a:r>
              <a:rPr lang="en-US" sz="2700" dirty="0"/>
              <a:t> </a:t>
            </a:r>
          </a:p>
          <a:p>
            <a:pPr>
              <a:buClr>
                <a:srgbClr val="F58025"/>
              </a:buClr>
            </a:pPr>
            <a:r>
              <a:rPr lang="en-US" sz="2700" dirty="0">
                <a:solidFill>
                  <a:schemeClr val="tx1"/>
                </a:solidFill>
              </a:rPr>
              <a:t>VA Dependent Benefits</a:t>
            </a:r>
            <a:r>
              <a:rPr lang="en-US" sz="2700" dirty="0"/>
              <a:t>: </a:t>
            </a:r>
            <a:r>
              <a:rPr lang="en-US" sz="2700" dirty="0">
                <a:hlinkClick r:id="rId8"/>
              </a:rPr>
              <a:t>https://www.va.gov/careers-employment/dependent-benefits/</a:t>
            </a:r>
            <a:r>
              <a:rPr lang="en-US" sz="2700" dirty="0"/>
              <a:t> </a:t>
            </a:r>
          </a:p>
          <a:p>
            <a:pPr>
              <a:buClr>
                <a:srgbClr val="F58025"/>
              </a:buClr>
            </a:pPr>
            <a:r>
              <a:rPr lang="en-US" sz="2700" dirty="0">
                <a:solidFill>
                  <a:schemeClr val="tx1"/>
                </a:solidFill>
              </a:rPr>
              <a:t>National MS Society’s document of Veterans with MS resources</a:t>
            </a:r>
            <a:r>
              <a:rPr lang="en-US" sz="2700" dirty="0"/>
              <a:t>, </a:t>
            </a:r>
            <a:r>
              <a:rPr lang="en-US" sz="2700" u="sng" dirty="0">
                <a:solidFill>
                  <a:srgbClr val="0000FF"/>
                </a:solidFill>
                <a:effectLst/>
                <a:ea typeface="Times New Roman" panose="02020603050405020304" pitchFamily="18" charset="0"/>
                <a:hlinkClick r:id="rId9"/>
              </a:rPr>
              <a:t>Resources for Veterans with Multiple Sclerosis</a:t>
            </a:r>
            <a:endParaRPr lang="en-US" sz="2700" u="sng" dirty="0">
              <a:solidFill>
                <a:srgbClr val="0000FF"/>
              </a:solidFill>
              <a:effectLst/>
              <a:ea typeface="Times New Roman" panose="02020603050405020304" pitchFamily="18" charset="0"/>
            </a:endParaRPr>
          </a:p>
          <a:p>
            <a:pPr>
              <a:buClr>
                <a:srgbClr val="F58025"/>
              </a:buClr>
            </a:pPr>
            <a:endParaRPr lang="en-US" sz="2800" dirty="0"/>
          </a:p>
        </p:txBody>
      </p:sp>
    </p:spTree>
    <p:extLst>
      <p:ext uri="{BB962C8B-B14F-4D97-AF65-F5344CB8AC3E}">
        <p14:creationId xmlns:p14="http://schemas.microsoft.com/office/powerpoint/2010/main" val="148535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957E-2E9D-1029-E22F-02471BE1AD35}"/>
              </a:ext>
            </a:extLst>
          </p:cNvPr>
          <p:cNvSpPr>
            <a:spLocks noGrp="1"/>
          </p:cNvSpPr>
          <p:nvPr>
            <p:ph type="title"/>
          </p:nvPr>
        </p:nvSpPr>
        <p:spPr/>
        <p:txBody>
          <a:bodyPr/>
          <a:lstStyle/>
          <a:p>
            <a:r>
              <a:rPr lang="en-US" dirty="0">
                <a:solidFill>
                  <a:schemeClr val="tx1"/>
                </a:solidFill>
              </a:rPr>
              <a:t>Resources</a:t>
            </a:r>
          </a:p>
        </p:txBody>
      </p:sp>
      <p:sp>
        <p:nvSpPr>
          <p:cNvPr id="4" name="Content Placeholder 3">
            <a:extLst>
              <a:ext uri="{FF2B5EF4-FFF2-40B4-BE49-F238E27FC236}">
                <a16:creationId xmlns:a16="http://schemas.microsoft.com/office/drawing/2014/main" id="{1E7B783D-D639-B63D-26BD-79001ABFDE63}"/>
              </a:ext>
            </a:extLst>
          </p:cNvPr>
          <p:cNvSpPr>
            <a:spLocks noGrp="1"/>
          </p:cNvSpPr>
          <p:nvPr>
            <p:ph sz="half" idx="2"/>
          </p:nvPr>
        </p:nvSpPr>
        <p:spPr>
          <a:xfrm>
            <a:off x="952285" y="1119638"/>
            <a:ext cx="10566400" cy="4618724"/>
          </a:xfrm>
        </p:spPr>
        <p:txBody>
          <a:bodyPr>
            <a:normAutofit/>
          </a:bodyPr>
          <a:lstStyle/>
          <a:p>
            <a:pPr marL="0" indent="0" algn="ctr">
              <a:buNone/>
            </a:pPr>
            <a:endParaRPr lang="en-US" sz="3000" b="1" dirty="0">
              <a:solidFill>
                <a:srgbClr val="695E4A"/>
              </a:solidFill>
            </a:endParaRPr>
          </a:p>
          <a:p>
            <a:pPr>
              <a:buClr>
                <a:srgbClr val="F58025"/>
              </a:buClr>
            </a:pPr>
            <a:r>
              <a:rPr lang="nl-NL" sz="2700" dirty="0">
                <a:solidFill>
                  <a:schemeClr val="tx1"/>
                </a:solidFill>
              </a:rPr>
              <a:t>MS Foundation, </a:t>
            </a:r>
            <a:r>
              <a:rPr lang="nl-NL" sz="2700" dirty="0">
                <a:solidFill>
                  <a:schemeClr val="tx1"/>
                </a:solidFill>
                <a:hlinkClick r:id="rId3"/>
              </a:rPr>
              <a:t>https://msfocus.org/Home.aspx</a:t>
            </a:r>
            <a:r>
              <a:rPr lang="nl-NL" sz="2700" dirty="0">
                <a:solidFill>
                  <a:schemeClr val="tx1"/>
                </a:solidFill>
              </a:rPr>
              <a:t>, 888-673-6287</a:t>
            </a:r>
          </a:p>
          <a:p>
            <a:pPr lvl="1">
              <a:buClr>
                <a:srgbClr val="F58025"/>
              </a:buClr>
              <a:buFont typeface="Arial" panose="020B0604020202020204" pitchFamily="34" charset="0"/>
              <a:buChar char="•"/>
            </a:pPr>
            <a:r>
              <a:rPr lang="nl-NL" sz="2500" dirty="0">
                <a:solidFill>
                  <a:schemeClr val="tx1"/>
                </a:solidFill>
              </a:rPr>
              <a:t>Computer Grant Program: </a:t>
            </a:r>
            <a:r>
              <a:rPr lang="nl-NL" sz="2500" dirty="0">
                <a:solidFill>
                  <a:schemeClr val="tx1"/>
                </a:solidFill>
                <a:hlinkClick r:id="rId4"/>
              </a:rPr>
              <a:t>https://msfocus.org/Get-Help/MSF-Programs-Grants/Computer-Program</a:t>
            </a:r>
            <a:r>
              <a:rPr lang="nl-NL" sz="2500" dirty="0">
                <a:solidFill>
                  <a:schemeClr val="tx1"/>
                </a:solidFill>
              </a:rPr>
              <a:t> </a:t>
            </a:r>
          </a:p>
          <a:p>
            <a:pPr>
              <a:buClr>
                <a:srgbClr val="F58025"/>
              </a:buClr>
            </a:pPr>
            <a:r>
              <a:rPr lang="nl-NL" sz="2700" dirty="0">
                <a:solidFill>
                  <a:schemeClr val="tx1"/>
                </a:solidFill>
              </a:rPr>
              <a:t>MS Association of American (MSAA), </a:t>
            </a:r>
            <a:r>
              <a:rPr lang="nl-NL" sz="2700" dirty="0">
                <a:solidFill>
                  <a:schemeClr val="tx1"/>
                </a:solidFill>
                <a:hlinkClick r:id="rId5"/>
              </a:rPr>
              <a:t>https://mymsaa.org/</a:t>
            </a:r>
            <a:r>
              <a:rPr lang="nl-NL" sz="2700" dirty="0">
                <a:solidFill>
                  <a:schemeClr val="tx1"/>
                </a:solidFill>
              </a:rPr>
              <a:t>, 800-532-7667</a:t>
            </a:r>
          </a:p>
          <a:p>
            <a:pPr>
              <a:buClr>
                <a:srgbClr val="F58025"/>
              </a:buClr>
            </a:pPr>
            <a:r>
              <a:rPr lang="nl-NL" sz="2700" dirty="0">
                <a:solidFill>
                  <a:schemeClr val="tx1"/>
                </a:solidFill>
              </a:rPr>
              <a:t>CAN Do MS, </a:t>
            </a:r>
            <a:r>
              <a:rPr lang="nl-NL" sz="2700" dirty="0">
                <a:solidFill>
                  <a:schemeClr val="tx1"/>
                </a:solidFill>
                <a:hlinkClick r:id="rId6"/>
              </a:rPr>
              <a:t>https://cando-ms.org/</a:t>
            </a:r>
            <a:r>
              <a:rPr lang="nl-NL" sz="2700" dirty="0">
                <a:solidFill>
                  <a:schemeClr val="tx1"/>
                </a:solidFill>
              </a:rPr>
              <a:t> </a:t>
            </a:r>
          </a:p>
          <a:p>
            <a:pPr>
              <a:buClr>
                <a:srgbClr val="F58025"/>
              </a:buClr>
            </a:pPr>
            <a:endParaRPr lang="en-US" sz="2800" dirty="0"/>
          </a:p>
        </p:txBody>
      </p:sp>
    </p:spTree>
    <p:extLst>
      <p:ext uri="{BB962C8B-B14F-4D97-AF65-F5344CB8AC3E}">
        <p14:creationId xmlns:p14="http://schemas.microsoft.com/office/powerpoint/2010/main" val="1174174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B7F0B-118A-A114-C101-A593770F3FD4}"/>
              </a:ext>
            </a:extLst>
          </p:cNvPr>
          <p:cNvSpPr>
            <a:spLocks noGrp="1"/>
          </p:cNvSpPr>
          <p:nvPr>
            <p:ph type="title"/>
          </p:nvPr>
        </p:nvSpPr>
        <p:spPr/>
        <p:txBody>
          <a:bodyPr/>
          <a:lstStyle/>
          <a:p>
            <a:r>
              <a:rPr lang="en-US" dirty="0">
                <a:solidFill>
                  <a:schemeClr val="tx1"/>
                </a:solidFill>
              </a:rPr>
              <a:t>References</a:t>
            </a:r>
          </a:p>
        </p:txBody>
      </p:sp>
      <p:sp>
        <p:nvSpPr>
          <p:cNvPr id="4" name="Content Placeholder 3">
            <a:extLst>
              <a:ext uri="{FF2B5EF4-FFF2-40B4-BE49-F238E27FC236}">
                <a16:creationId xmlns:a16="http://schemas.microsoft.com/office/drawing/2014/main" id="{AC9829F3-C64E-1880-2DA5-B89450AFBE7D}"/>
              </a:ext>
            </a:extLst>
          </p:cNvPr>
          <p:cNvSpPr>
            <a:spLocks noGrp="1"/>
          </p:cNvSpPr>
          <p:nvPr>
            <p:ph sz="half" idx="2"/>
          </p:nvPr>
        </p:nvSpPr>
        <p:spPr>
          <a:xfrm>
            <a:off x="812800" y="1417638"/>
            <a:ext cx="10566400" cy="4218072"/>
          </a:xfrm>
        </p:spPr>
        <p:txBody>
          <a:bodyPr>
            <a:normAutofit fontScale="55000" lnSpcReduction="20000"/>
          </a:bodyPr>
          <a:lstStyle/>
          <a:p>
            <a:pPr marL="0" indent="0" algn="ctr">
              <a:buNone/>
            </a:pPr>
            <a:endParaRPr lang="en-US" b="1" dirty="0">
              <a:solidFill>
                <a:srgbClr val="695E4A"/>
              </a:solidFill>
            </a:endParaRPr>
          </a:p>
          <a:p>
            <a:pPr>
              <a:buClr>
                <a:srgbClr val="F58025"/>
              </a:buClr>
            </a:pPr>
            <a:r>
              <a:rPr lang="en-US" sz="3100" dirty="0">
                <a:solidFill>
                  <a:schemeClr val="tx1"/>
                </a:solidFill>
              </a:rPr>
              <a:t>Bishop, M., Rumrill, P., &amp; </a:t>
            </a:r>
            <a:r>
              <a:rPr lang="en-US" sz="3100" dirty="0" err="1">
                <a:solidFill>
                  <a:schemeClr val="tx1"/>
                </a:solidFill>
              </a:rPr>
              <a:t>Timblin</a:t>
            </a:r>
            <a:r>
              <a:rPr lang="en-US" sz="3100" dirty="0">
                <a:solidFill>
                  <a:schemeClr val="tx1"/>
                </a:solidFill>
              </a:rPr>
              <a:t>, R. (2016). Medical, psychosocial, and vocational aspects of multiple sclerosis: Implications for rehabilitation professionals. </a:t>
            </a:r>
            <a:r>
              <a:rPr lang="en-US" sz="3100" u="sng" dirty="0">
                <a:solidFill>
                  <a:schemeClr val="tx1"/>
                </a:solidFill>
              </a:rPr>
              <a:t>Journal of Rehabilitation</a:t>
            </a:r>
            <a:r>
              <a:rPr lang="en-US" sz="3100" dirty="0">
                <a:solidFill>
                  <a:schemeClr val="tx1"/>
                </a:solidFill>
              </a:rPr>
              <a:t>, 82(2), 6-13.</a:t>
            </a:r>
          </a:p>
          <a:p>
            <a:pPr>
              <a:buClr>
                <a:srgbClr val="F58025"/>
              </a:buClr>
            </a:pPr>
            <a:r>
              <a:rPr lang="en-US" sz="3100" dirty="0">
                <a:solidFill>
                  <a:schemeClr val="tx1"/>
                </a:solidFill>
              </a:rPr>
              <a:t>Kirk-Brown, A, Van </a:t>
            </a:r>
            <a:r>
              <a:rPr lang="en-US" sz="3100" dirty="0" err="1">
                <a:solidFill>
                  <a:schemeClr val="tx1"/>
                </a:solidFill>
              </a:rPr>
              <a:t>Dijk,P</a:t>
            </a:r>
            <a:r>
              <a:rPr lang="en-US" sz="3100" dirty="0">
                <a:solidFill>
                  <a:schemeClr val="tx1"/>
                </a:solidFill>
              </a:rPr>
              <a:t>, Simmons, R, </a:t>
            </a:r>
            <a:r>
              <a:rPr lang="en-US" sz="3100" dirty="0" err="1">
                <a:solidFill>
                  <a:schemeClr val="tx1"/>
                </a:solidFill>
              </a:rPr>
              <a:t>Bourne</a:t>
            </a:r>
            <a:r>
              <a:rPr lang="en-US" sz="3100" dirty="0">
                <a:solidFill>
                  <a:schemeClr val="tx1"/>
                </a:solidFill>
              </a:rPr>
              <a:t>, M, &amp; Cooper, B. (2014).  Disclosure of diagnosis of multiple sclerosis in the workplace positively affects employment status and job tenure.  </a:t>
            </a:r>
            <a:r>
              <a:rPr lang="en-US" sz="3100" u="sng" dirty="0">
                <a:solidFill>
                  <a:schemeClr val="tx1"/>
                </a:solidFill>
              </a:rPr>
              <a:t>Multiple Sclerosis Journal</a:t>
            </a:r>
            <a:r>
              <a:rPr lang="en-US" sz="3100" dirty="0">
                <a:solidFill>
                  <a:schemeClr val="tx1"/>
                </a:solidFill>
              </a:rPr>
              <a:t>, 20(7), 871-876.  </a:t>
            </a:r>
          </a:p>
          <a:p>
            <a:pPr>
              <a:buClr>
                <a:srgbClr val="F58025"/>
              </a:buClr>
            </a:pPr>
            <a:r>
              <a:rPr lang="en-US" sz="3100" dirty="0">
                <a:solidFill>
                  <a:schemeClr val="tx1"/>
                </a:solidFill>
              </a:rPr>
              <a:t>Merchant, W., Li, J., Rumrill, P., &amp; Roessler, R. (2019). The factor structure of satisfaction ratings for selected employment concerns among people with multiple sclerosis. </a:t>
            </a:r>
            <a:r>
              <a:rPr lang="en-US" sz="3100" u="sng" dirty="0">
                <a:solidFill>
                  <a:schemeClr val="tx1"/>
                </a:solidFill>
              </a:rPr>
              <a:t>Journal of Vocational Rehabilitation</a:t>
            </a:r>
            <a:r>
              <a:rPr lang="en-US" sz="3100" dirty="0">
                <a:solidFill>
                  <a:schemeClr val="tx1"/>
                </a:solidFill>
              </a:rPr>
              <a:t>, 51(1), 55-66.</a:t>
            </a:r>
          </a:p>
          <a:p>
            <a:pPr>
              <a:buClr>
                <a:srgbClr val="F58025"/>
              </a:buClr>
            </a:pPr>
            <a:r>
              <a:rPr lang="en-US" sz="3100" dirty="0">
                <a:solidFill>
                  <a:schemeClr val="tx1"/>
                </a:solidFill>
              </a:rPr>
              <a:t>Reed, K., Meade, M., </a:t>
            </a:r>
            <a:r>
              <a:rPr lang="en-US" sz="3100" dirty="0" err="1">
                <a:solidFill>
                  <a:schemeClr val="tx1"/>
                </a:solidFill>
              </a:rPr>
              <a:t>Jarnecke</a:t>
            </a:r>
            <a:r>
              <a:rPr lang="en-US" sz="3100" dirty="0">
                <a:solidFill>
                  <a:schemeClr val="tx1"/>
                </a:solidFill>
              </a:rPr>
              <a:t>, M., Rumrill, P., &amp; Krause, J. (2017). Disclosing disability in the employment setting: Perspectives from workers with multiple sclerosis. </a:t>
            </a:r>
            <a:r>
              <a:rPr lang="en-US" sz="3100" u="sng" dirty="0">
                <a:solidFill>
                  <a:schemeClr val="tx1"/>
                </a:solidFill>
              </a:rPr>
              <a:t>Journal of Vocational Rehabilitation</a:t>
            </a:r>
            <a:r>
              <a:rPr lang="en-US" sz="3100" dirty="0">
                <a:solidFill>
                  <a:schemeClr val="tx1"/>
                </a:solidFill>
              </a:rPr>
              <a:t>, 47(2), 175-184.</a:t>
            </a:r>
          </a:p>
          <a:p>
            <a:pPr>
              <a:buClr>
                <a:srgbClr val="F58025"/>
              </a:buClr>
            </a:pPr>
            <a:r>
              <a:rPr lang="en-US" sz="3100" dirty="0">
                <a:solidFill>
                  <a:schemeClr val="tx1"/>
                </a:solidFill>
              </a:rPr>
              <a:t>Rumrill, P., &amp; Bishop, M. (2019). Multiple sclerosis: A high-incidence immune-mediated disease of the central nervous system. </a:t>
            </a:r>
            <a:r>
              <a:rPr lang="en-US" sz="3100" u="sng" dirty="0">
                <a:solidFill>
                  <a:schemeClr val="tx1"/>
                </a:solidFill>
              </a:rPr>
              <a:t>Journal of Vocational Rehabilitation</a:t>
            </a:r>
            <a:r>
              <a:rPr lang="en-US" sz="3100" dirty="0">
                <a:solidFill>
                  <a:schemeClr val="tx1"/>
                </a:solidFill>
              </a:rPr>
              <a:t>, 51(1), 1-9.</a:t>
            </a:r>
          </a:p>
          <a:p>
            <a:pPr>
              <a:buClr>
                <a:srgbClr val="F58025"/>
              </a:buClr>
            </a:pPr>
            <a:r>
              <a:rPr lang="en-US" sz="3100" dirty="0">
                <a:solidFill>
                  <a:schemeClr val="tx1"/>
                </a:solidFill>
              </a:rPr>
              <a:t>Rumrill, P., Roessler, R., Li, J., Bishop, M., &amp; Inge, K. (2019). Correlates of perceived job performance among employed adults with multiple sclerosis. </a:t>
            </a:r>
            <a:r>
              <a:rPr lang="en-US" sz="3100" u="sng" dirty="0">
                <a:solidFill>
                  <a:schemeClr val="tx1"/>
                </a:solidFill>
              </a:rPr>
              <a:t>Rehabilitation Research, Policy, and Education</a:t>
            </a:r>
            <a:r>
              <a:rPr lang="en-US" sz="3100" dirty="0">
                <a:solidFill>
                  <a:schemeClr val="tx1"/>
                </a:solidFill>
              </a:rPr>
              <a:t>, 33(1), 76-90.</a:t>
            </a:r>
          </a:p>
          <a:p>
            <a:endParaRPr lang="en-US" dirty="0"/>
          </a:p>
        </p:txBody>
      </p:sp>
      <p:sp>
        <p:nvSpPr>
          <p:cNvPr id="5" name="Slide Number Placeholder 4">
            <a:extLst>
              <a:ext uri="{FF2B5EF4-FFF2-40B4-BE49-F238E27FC236}">
                <a16:creationId xmlns:a16="http://schemas.microsoft.com/office/drawing/2014/main" id="{95F013A6-A488-FE83-BDF6-94511D0C32DF}"/>
              </a:ext>
            </a:extLst>
          </p:cNvPr>
          <p:cNvSpPr>
            <a:spLocks noGrp="1"/>
          </p:cNvSpPr>
          <p:nvPr>
            <p:ph type="sldNum" sz="quarter" idx="12"/>
          </p:nvPr>
        </p:nvSpPr>
        <p:spPr/>
        <p:txBody>
          <a:bodyPr/>
          <a:lstStyle/>
          <a:p>
            <a:fld id="{B548B494-D936-47C5-BADC-54E9BBB3843F}" type="slidenum">
              <a:rPr lang="en-US" smtClean="0"/>
              <a:pPr/>
              <a:t>32</a:t>
            </a:fld>
            <a:endParaRPr lang="en-US"/>
          </a:p>
        </p:txBody>
      </p:sp>
    </p:spTree>
    <p:extLst>
      <p:ext uri="{BB962C8B-B14F-4D97-AF65-F5344CB8AC3E}">
        <p14:creationId xmlns:p14="http://schemas.microsoft.com/office/powerpoint/2010/main" val="408636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324100" y="687501"/>
            <a:ext cx="7543800" cy="4793456"/>
          </a:xfrm>
        </p:spPr>
        <p:txBody>
          <a:bodyPr anchor="ctr"/>
          <a:lstStyle/>
          <a:p>
            <a:pPr marL="34289" indent="0" algn="ctr">
              <a:lnSpc>
                <a:spcPct val="100000"/>
              </a:lnSpc>
              <a:buNone/>
            </a:pPr>
            <a:r>
              <a:rPr lang="en-US" sz="4400" b="1" dirty="0">
                <a:solidFill>
                  <a:schemeClr val="accent3"/>
                </a:solidFill>
              </a:rPr>
              <a:t>Survey</a:t>
            </a:r>
          </a:p>
          <a:p>
            <a:pPr marL="34289" indent="0" algn="ctr">
              <a:lnSpc>
                <a:spcPct val="100000"/>
              </a:lnSpc>
              <a:buNone/>
            </a:pPr>
            <a:endParaRPr lang="en-US" sz="1100" dirty="0">
              <a:solidFill>
                <a:schemeClr val="tx1"/>
              </a:solidFill>
            </a:endParaRPr>
          </a:p>
          <a:p>
            <a:pPr marL="34289" indent="0" algn="ctr">
              <a:lnSpc>
                <a:spcPct val="100000"/>
              </a:lnSpc>
              <a:buNone/>
            </a:pPr>
            <a:r>
              <a:rPr lang="en-US" sz="2800" dirty="0">
                <a:solidFill>
                  <a:schemeClr val="tx2"/>
                </a:solidFill>
              </a:rPr>
              <a:t>Please complete the webinar survey in the </a:t>
            </a:r>
            <a:br>
              <a:rPr lang="en-US" sz="2800" dirty="0">
                <a:solidFill>
                  <a:schemeClr val="tx2"/>
                </a:solidFill>
              </a:rPr>
            </a:br>
            <a:r>
              <a:rPr lang="en-US" sz="2800" dirty="0">
                <a:solidFill>
                  <a:schemeClr val="tx2"/>
                </a:solidFill>
              </a:rPr>
              <a:t>TRAIN or TMS websites within </a:t>
            </a:r>
            <a:r>
              <a:rPr lang="en-US" sz="2800" b="1" dirty="0">
                <a:solidFill>
                  <a:schemeClr val="tx2"/>
                </a:solidFill>
              </a:rPr>
              <a:t>15</a:t>
            </a:r>
            <a:r>
              <a:rPr lang="en-US" sz="2800" dirty="0">
                <a:solidFill>
                  <a:schemeClr val="tx2"/>
                </a:solidFill>
              </a:rPr>
              <a:t> </a:t>
            </a:r>
            <a:r>
              <a:rPr lang="en-US" sz="2800" b="1" dirty="0">
                <a:solidFill>
                  <a:schemeClr val="tx2"/>
                </a:solidFill>
              </a:rPr>
              <a:t>days</a:t>
            </a:r>
            <a:r>
              <a:rPr lang="en-US" sz="2800" dirty="0">
                <a:solidFill>
                  <a:schemeClr val="tx2"/>
                </a:solidFill>
              </a:rPr>
              <a:t>. This will give you access to your CME/CE certificate.</a:t>
            </a:r>
          </a:p>
          <a:p>
            <a:pPr marL="34289" indent="0" algn="ctr">
              <a:lnSpc>
                <a:spcPct val="100000"/>
              </a:lnSpc>
              <a:buNone/>
            </a:pPr>
            <a:endParaRPr lang="en-US" sz="2700" dirty="0">
              <a:solidFill>
                <a:schemeClr val="tx2"/>
              </a:solidFill>
            </a:endParaRPr>
          </a:p>
          <a:p>
            <a:pPr marL="34289" indent="0" algn="ctr">
              <a:lnSpc>
                <a:spcPct val="100000"/>
              </a:lnSpc>
              <a:buNone/>
            </a:pPr>
            <a:endParaRPr lang="en-US" sz="2700" dirty="0">
              <a:solidFill>
                <a:schemeClr val="tx2"/>
              </a:solidFill>
            </a:endParaRPr>
          </a:p>
          <a:p>
            <a:pPr marL="34289" indent="0" algn="ctr">
              <a:buNone/>
            </a:pPr>
            <a:endParaRPr lang="en-US" sz="2700" dirty="0">
              <a:solidFill>
                <a:schemeClr val="tx2"/>
              </a:solidFill>
            </a:endParaRPr>
          </a:p>
        </p:txBody>
      </p:sp>
      <p:sp>
        <p:nvSpPr>
          <p:cNvPr id="2" name="Rectangle 1">
            <a:extLst>
              <a:ext uri="{FF2B5EF4-FFF2-40B4-BE49-F238E27FC236}">
                <a16:creationId xmlns:a16="http://schemas.microsoft.com/office/drawing/2014/main" id="{CDDA9D15-0E37-438F-8447-3721158D90F7}"/>
              </a:ext>
            </a:extLst>
          </p:cNvPr>
          <p:cNvSpPr/>
          <p:nvPr/>
        </p:nvSpPr>
        <p:spPr>
          <a:xfrm>
            <a:off x="1981199" y="4281900"/>
            <a:ext cx="3771900" cy="75438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Non-VA: www.vha.train.org</a:t>
            </a:r>
          </a:p>
        </p:txBody>
      </p:sp>
      <p:sp>
        <p:nvSpPr>
          <p:cNvPr id="9" name="Rectangle 8">
            <a:extLst>
              <a:ext uri="{FF2B5EF4-FFF2-40B4-BE49-F238E27FC236}">
                <a16:creationId xmlns:a16="http://schemas.microsoft.com/office/drawing/2014/main" id="{7A680680-2DE8-4179-8FCD-7CA4B324AE0F}"/>
              </a:ext>
            </a:extLst>
          </p:cNvPr>
          <p:cNvSpPr/>
          <p:nvPr/>
        </p:nvSpPr>
        <p:spPr>
          <a:xfrm>
            <a:off x="6438901" y="4281900"/>
            <a:ext cx="3771900" cy="75438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VA: www.tms.va.gov</a:t>
            </a:r>
            <a:endParaRPr kumimoji="0" lang="en-US" sz="135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56695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EDD1-2F94-9944-918A-167395B866FE}"/>
              </a:ext>
            </a:extLst>
          </p:cNvPr>
          <p:cNvSpPr>
            <a:spLocks noGrp="1"/>
          </p:cNvSpPr>
          <p:nvPr>
            <p:ph type="title"/>
          </p:nvPr>
        </p:nvSpPr>
        <p:spPr>
          <a:xfrm>
            <a:off x="2392120" y="684610"/>
            <a:ext cx="7406640" cy="1017270"/>
          </a:xfrm>
        </p:spPr>
        <p:txBody>
          <a:bodyPr>
            <a:normAutofit/>
          </a:bodyPr>
          <a:lstStyle/>
          <a:p>
            <a:pPr algn="ctr"/>
            <a:r>
              <a:rPr lang="en-US" sz="4400" b="1" dirty="0">
                <a:solidFill>
                  <a:schemeClr val="accent3"/>
                </a:solidFill>
                <a:latin typeface="+mn-lt"/>
              </a:rPr>
              <a:t>What’s On Your Mind?</a:t>
            </a:r>
          </a:p>
        </p:txBody>
      </p:sp>
      <p:sp>
        <p:nvSpPr>
          <p:cNvPr id="9" name="Content Placeholder 8">
            <a:extLst>
              <a:ext uri="{FF2B5EF4-FFF2-40B4-BE49-F238E27FC236}">
                <a16:creationId xmlns:a16="http://schemas.microsoft.com/office/drawing/2014/main" id="{E5578629-384E-3B4F-A25C-B3A15F3F111A}"/>
              </a:ext>
            </a:extLst>
          </p:cNvPr>
          <p:cNvSpPr>
            <a:spLocks noGrp="1"/>
          </p:cNvSpPr>
          <p:nvPr>
            <p:ph idx="1"/>
          </p:nvPr>
        </p:nvSpPr>
        <p:spPr>
          <a:xfrm>
            <a:off x="2392120" y="1755761"/>
            <a:ext cx="7406640" cy="3028950"/>
          </a:xfrm>
        </p:spPr>
        <p:txBody>
          <a:bodyPr>
            <a:normAutofit/>
          </a:bodyPr>
          <a:lstStyle/>
          <a:p>
            <a:pPr marL="34289" indent="0" algn="ctr">
              <a:lnSpc>
                <a:spcPct val="100000"/>
              </a:lnSpc>
              <a:buNone/>
            </a:pPr>
            <a:r>
              <a:rPr lang="en-US" sz="2800" dirty="0">
                <a:solidFill>
                  <a:schemeClr val="tx2"/>
                </a:solidFill>
              </a:rPr>
              <a:t>Please type your question into the </a:t>
            </a:r>
            <a:r>
              <a:rPr lang="en-US" sz="2800" dirty="0">
                <a:solidFill>
                  <a:schemeClr val="tx2"/>
                </a:solidFill>
                <a:sym typeface="Webdings" panose="05030102010509060703" pitchFamily="18" charset="2"/>
              </a:rPr>
              <a:t></a:t>
            </a:r>
            <a:r>
              <a:rPr lang="en-US" sz="2800" b="1" dirty="0">
                <a:solidFill>
                  <a:schemeClr val="tx2"/>
                </a:solidFill>
              </a:rPr>
              <a:t>Chat</a:t>
            </a:r>
            <a:br>
              <a:rPr lang="en-US" sz="2800" dirty="0">
                <a:solidFill>
                  <a:schemeClr val="tx2"/>
                </a:solidFill>
              </a:rPr>
            </a:br>
            <a:r>
              <a:rPr lang="en-US" sz="2800" dirty="0">
                <a:solidFill>
                  <a:schemeClr val="tx2"/>
                </a:solidFill>
              </a:rPr>
              <a:t>area in the lower right corner of your screen.</a:t>
            </a:r>
          </a:p>
        </p:txBody>
      </p:sp>
      <p:pic>
        <p:nvPicPr>
          <p:cNvPr id="13" name="Picture 12" descr="A picture containing stationary, implement, pencil, yellow&#10;&#10;Description automatically generated">
            <a:extLst>
              <a:ext uri="{FF2B5EF4-FFF2-40B4-BE49-F238E27FC236}">
                <a16:creationId xmlns:a16="http://schemas.microsoft.com/office/drawing/2014/main" id="{177B1624-9C9C-4C6E-9D9A-299B7EA6B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67663" y="3251754"/>
            <a:ext cx="4455557" cy="2468620"/>
          </a:xfrm>
          <a:prstGeom prst="rect">
            <a:avLst/>
          </a:prstGeom>
        </p:spPr>
      </p:pic>
    </p:spTree>
    <p:extLst>
      <p:ext uri="{BB962C8B-B14F-4D97-AF65-F5344CB8AC3E}">
        <p14:creationId xmlns:p14="http://schemas.microsoft.com/office/powerpoint/2010/main" val="805038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E2A85F-0B83-4A8B-A184-832D11B35C29}"/>
              </a:ext>
            </a:extLst>
          </p:cNvPr>
          <p:cNvSpPr>
            <a:spLocks noGrp="1"/>
          </p:cNvSpPr>
          <p:nvPr>
            <p:ph type="body" idx="1"/>
          </p:nvPr>
        </p:nvSpPr>
        <p:spPr>
          <a:xfrm>
            <a:off x="165464" y="157163"/>
            <a:ext cx="5832112" cy="823912"/>
          </a:xfrm>
          <a:solidFill>
            <a:schemeClr val="accent5"/>
          </a:solidFill>
        </p:spPr>
        <p:txBody>
          <a:bodyPr anchor="ctr">
            <a:normAutofit/>
          </a:bodyPr>
          <a:lstStyle/>
          <a:p>
            <a:pPr algn="ctr"/>
            <a:r>
              <a:rPr lang="en-US" sz="2800" dirty="0">
                <a:solidFill>
                  <a:schemeClr val="bg1"/>
                </a:solidFill>
              </a:rPr>
              <a:t>VA MS Centers of Excellence</a:t>
            </a:r>
          </a:p>
        </p:txBody>
      </p:sp>
      <p:sp>
        <p:nvSpPr>
          <p:cNvPr id="6" name="Content Placeholder 5">
            <a:extLst>
              <a:ext uri="{FF2B5EF4-FFF2-40B4-BE49-F238E27FC236}">
                <a16:creationId xmlns:a16="http://schemas.microsoft.com/office/drawing/2014/main" id="{ADADC12A-C8F9-4A2B-B86B-AF885A07D1DB}"/>
              </a:ext>
            </a:extLst>
          </p:cNvPr>
          <p:cNvSpPr>
            <a:spLocks noGrp="1"/>
          </p:cNvSpPr>
          <p:nvPr>
            <p:ph sz="half" idx="2"/>
          </p:nvPr>
        </p:nvSpPr>
        <p:spPr>
          <a:xfrm>
            <a:off x="165464" y="990600"/>
            <a:ext cx="5832112" cy="5710237"/>
          </a:xfrm>
          <a:solidFill>
            <a:schemeClr val="accent5">
              <a:lumMod val="20000"/>
              <a:lumOff val="80000"/>
            </a:schemeClr>
          </a:solidFill>
        </p:spPr>
        <p:txBody>
          <a:bodyPr>
            <a:normAutofit fontScale="92500" lnSpcReduction="10000"/>
          </a:bodyPr>
          <a:lstStyle/>
          <a:p>
            <a:pPr>
              <a:lnSpc>
                <a:spcPct val="100000"/>
              </a:lnSpc>
              <a:spcBef>
                <a:spcPts val="0"/>
              </a:spcBef>
              <a:spcAft>
                <a:spcPts val="300"/>
              </a:spcAft>
            </a:pPr>
            <a:r>
              <a:rPr lang="en-US" sz="2400" b="1" dirty="0"/>
              <a:t>Website:</a:t>
            </a:r>
            <a:r>
              <a:rPr lang="en-US" sz="2400" dirty="0"/>
              <a:t> www.va.gov/MS</a:t>
            </a:r>
          </a:p>
          <a:p>
            <a:pPr>
              <a:lnSpc>
                <a:spcPct val="100000"/>
              </a:lnSpc>
              <a:spcBef>
                <a:spcPts val="0"/>
              </a:spcBef>
              <a:spcAft>
                <a:spcPts val="300"/>
              </a:spcAft>
            </a:pPr>
            <a:r>
              <a:rPr lang="en-US" sz="2400" dirty="0"/>
              <a:t>Remote clinical consults for VA healthcare professionals</a:t>
            </a:r>
          </a:p>
          <a:p>
            <a:pPr>
              <a:lnSpc>
                <a:spcPct val="100000"/>
              </a:lnSpc>
              <a:spcBef>
                <a:spcPts val="0"/>
              </a:spcBef>
              <a:spcAft>
                <a:spcPts val="300"/>
              </a:spcAft>
            </a:pPr>
            <a:r>
              <a:rPr lang="en-US" sz="2400" dirty="0"/>
              <a:t>Information specific for Veterans and health care services in VA</a:t>
            </a:r>
          </a:p>
          <a:p>
            <a:pPr lvl="1">
              <a:lnSpc>
                <a:spcPct val="100000"/>
              </a:lnSpc>
              <a:spcBef>
                <a:spcPts val="0"/>
              </a:spcBef>
              <a:spcAft>
                <a:spcPts val="300"/>
              </a:spcAft>
            </a:pPr>
            <a:r>
              <a:rPr lang="en-US" sz="2100" dirty="0"/>
              <a:t>Benefits, grants, adaptive equipment, referrals</a:t>
            </a:r>
          </a:p>
          <a:p>
            <a:pPr lvl="1">
              <a:lnSpc>
                <a:spcPct val="100000"/>
              </a:lnSpc>
              <a:spcBef>
                <a:spcPts val="0"/>
              </a:spcBef>
              <a:spcAft>
                <a:spcPts val="300"/>
              </a:spcAft>
            </a:pPr>
            <a:r>
              <a:rPr lang="en-US" sz="2100" dirty="0"/>
              <a:t>MS quality measures, MSSR, DMT Criteria </a:t>
            </a:r>
            <a:br>
              <a:rPr lang="en-US" sz="2100" dirty="0"/>
            </a:br>
            <a:r>
              <a:rPr lang="en-US" sz="2100" dirty="0"/>
              <a:t>for Use and Drug Protocols</a:t>
            </a:r>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000" b="1" dirty="0"/>
              <a:t>Healthcare Professional</a:t>
            </a:r>
          </a:p>
          <a:p>
            <a:pPr marL="801688" lvl="1">
              <a:lnSpc>
                <a:spcPct val="100000"/>
              </a:lnSpc>
              <a:spcBef>
                <a:spcPts val="0"/>
              </a:spcBef>
              <a:spcAft>
                <a:spcPts val="300"/>
              </a:spcAft>
            </a:pPr>
            <a:r>
              <a:rPr lang="en-US" sz="2000" dirty="0"/>
              <a:t>Monthly clinical e-newsletter</a:t>
            </a:r>
          </a:p>
          <a:p>
            <a:pPr marL="801688" lvl="1">
              <a:lnSpc>
                <a:spcPct val="100000"/>
              </a:lnSpc>
              <a:spcBef>
                <a:spcPts val="0"/>
              </a:spcBef>
              <a:spcAft>
                <a:spcPts val="300"/>
              </a:spcAft>
            </a:pPr>
            <a:r>
              <a:rPr lang="en-US" sz="2000" dirty="0"/>
              <a:t>Monthly webinars (ECHO, MS Society)</a:t>
            </a:r>
          </a:p>
          <a:p>
            <a:pPr marL="801688" lvl="1">
              <a:lnSpc>
                <a:spcPct val="100000"/>
              </a:lnSpc>
              <a:spcBef>
                <a:spcPts val="0"/>
              </a:spcBef>
              <a:spcAft>
                <a:spcPts val="300"/>
              </a:spcAft>
            </a:pPr>
            <a:r>
              <a:rPr lang="en-US" sz="2000" dirty="0"/>
              <a:t>Conference presentations, annual meetings</a:t>
            </a:r>
          </a:p>
          <a:p>
            <a:pPr marL="457200" lvl="1" indent="0">
              <a:lnSpc>
                <a:spcPct val="100000"/>
              </a:lnSpc>
              <a:spcBef>
                <a:spcPts val="0"/>
              </a:spcBef>
              <a:spcAft>
                <a:spcPts val="300"/>
              </a:spcAft>
              <a:buNone/>
            </a:pPr>
            <a:r>
              <a:rPr lang="en-US" sz="2000" b="1" dirty="0"/>
              <a:t>Veteran</a:t>
            </a:r>
          </a:p>
          <a:p>
            <a:pPr marL="801688" lvl="1">
              <a:lnSpc>
                <a:spcPct val="100000"/>
              </a:lnSpc>
              <a:spcBef>
                <a:spcPts val="0"/>
              </a:spcBef>
              <a:spcAft>
                <a:spcPts val="300"/>
              </a:spcAft>
            </a:pPr>
            <a:r>
              <a:rPr lang="en-US" sz="2000" dirty="0"/>
              <a:t>Monthly podcast</a:t>
            </a:r>
          </a:p>
          <a:p>
            <a:pPr marL="801688" lvl="1">
              <a:lnSpc>
                <a:spcPct val="100000"/>
              </a:lnSpc>
              <a:spcBef>
                <a:spcPts val="0"/>
              </a:spcBef>
              <a:spcAft>
                <a:spcPts val="300"/>
              </a:spcAft>
            </a:pPr>
            <a:r>
              <a:rPr lang="en-US" sz="2000" dirty="0"/>
              <a:t>Quarterly e-newsletter</a:t>
            </a:r>
          </a:p>
          <a:p>
            <a:pPr marL="801688" lvl="1">
              <a:lnSpc>
                <a:spcPct val="100000"/>
              </a:lnSpc>
              <a:spcBef>
                <a:spcPts val="0"/>
              </a:spcBef>
              <a:spcAft>
                <a:spcPts val="300"/>
              </a:spcAft>
            </a:pPr>
            <a:r>
              <a:rPr lang="en-US" sz="2000" dirty="0"/>
              <a:t>Webinars in collaboration with non-VA MS and Veteran service organizations</a:t>
            </a:r>
          </a:p>
        </p:txBody>
      </p:sp>
      <p:sp>
        <p:nvSpPr>
          <p:cNvPr id="7" name="Text Placeholder 6">
            <a:extLst>
              <a:ext uri="{FF2B5EF4-FFF2-40B4-BE49-F238E27FC236}">
                <a16:creationId xmlns:a16="http://schemas.microsoft.com/office/drawing/2014/main" id="{E3C14289-2E1B-471B-978D-086E82C20704}"/>
              </a:ext>
            </a:extLst>
          </p:cNvPr>
          <p:cNvSpPr>
            <a:spLocks noGrp="1"/>
          </p:cNvSpPr>
          <p:nvPr>
            <p:ph type="body" sz="quarter" idx="3"/>
          </p:nvPr>
        </p:nvSpPr>
        <p:spPr>
          <a:xfrm>
            <a:off x="6194426" y="166688"/>
            <a:ext cx="5832111" cy="823912"/>
          </a:xfrm>
          <a:solidFill>
            <a:schemeClr val="accent2"/>
          </a:solidFill>
        </p:spPr>
        <p:txBody>
          <a:bodyPr anchor="ctr">
            <a:normAutofit/>
          </a:bodyPr>
          <a:lstStyle/>
          <a:p>
            <a:pPr algn="ctr"/>
            <a:r>
              <a:rPr lang="en-US" sz="2800" dirty="0">
                <a:solidFill>
                  <a:schemeClr val="bg1"/>
                </a:solidFill>
              </a:rPr>
              <a:t>National MS Society </a:t>
            </a:r>
          </a:p>
        </p:txBody>
      </p:sp>
      <p:sp>
        <p:nvSpPr>
          <p:cNvPr id="8" name="Content Placeholder 7">
            <a:extLst>
              <a:ext uri="{FF2B5EF4-FFF2-40B4-BE49-F238E27FC236}">
                <a16:creationId xmlns:a16="http://schemas.microsoft.com/office/drawing/2014/main" id="{61240B63-327D-4D9E-A110-D6D8B31EEF78}"/>
              </a:ext>
            </a:extLst>
          </p:cNvPr>
          <p:cNvSpPr>
            <a:spLocks noGrp="1"/>
          </p:cNvSpPr>
          <p:nvPr>
            <p:ph sz="quarter" idx="4"/>
          </p:nvPr>
        </p:nvSpPr>
        <p:spPr>
          <a:xfrm>
            <a:off x="6194426" y="990600"/>
            <a:ext cx="5832110" cy="5710237"/>
          </a:xfrm>
          <a:solidFill>
            <a:schemeClr val="accent2">
              <a:lumMod val="20000"/>
              <a:lumOff val="80000"/>
            </a:schemeClr>
          </a:solidFill>
        </p:spPr>
        <p:txBody>
          <a:bodyPr>
            <a:normAutofit fontScale="92500" lnSpcReduction="10000"/>
          </a:bodyPr>
          <a:lstStyle/>
          <a:p>
            <a:pPr defTabSz="993775">
              <a:lnSpc>
                <a:spcPct val="100000"/>
              </a:lnSpc>
              <a:spcBef>
                <a:spcPts val="0"/>
              </a:spcBef>
              <a:spcAft>
                <a:spcPts val="300"/>
              </a:spcAft>
            </a:pPr>
            <a:r>
              <a:rPr lang="en-US" sz="2400" b="1" dirty="0"/>
              <a:t>Website: </a:t>
            </a:r>
            <a:r>
              <a:rPr lang="en-US" sz="2400" dirty="0"/>
              <a:t>www.nationalmssociety.org</a:t>
            </a:r>
          </a:p>
          <a:p>
            <a:pPr>
              <a:lnSpc>
                <a:spcPct val="100000"/>
              </a:lnSpc>
              <a:spcBef>
                <a:spcPts val="0"/>
              </a:spcBef>
              <a:spcAft>
                <a:spcPts val="300"/>
              </a:spcAft>
            </a:pPr>
            <a:r>
              <a:rPr lang="en-US" sz="2400" dirty="0"/>
              <a:t>Professional Resource Center</a:t>
            </a:r>
          </a:p>
          <a:p>
            <a:pPr lvl="1">
              <a:lnSpc>
                <a:spcPct val="100000"/>
              </a:lnSpc>
              <a:spcBef>
                <a:spcPts val="0"/>
              </a:spcBef>
              <a:spcAft>
                <a:spcPts val="300"/>
              </a:spcAft>
            </a:pPr>
            <a:r>
              <a:rPr lang="en-US" sz="2000" dirty="0"/>
              <a:t>Clinical publications</a:t>
            </a:r>
          </a:p>
          <a:p>
            <a:pPr lvl="1">
              <a:lnSpc>
                <a:spcPct val="100000"/>
              </a:lnSpc>
              <a:spcBef>
                <a:spcPts val="0"/>
              </a:spcBef>
              <a:spcAft>
                <a:spcPts val="300"/>
              </a:spcAft>
            </a:pPr>
            <a:r>
              <a:rPr lang="en-US" sz="2000" dirty="0"/>
              <a:t>Literature search</a:t>
            </a:r>
          </a:p>
          <a:p>
            <a:pPr>
              <a:lnSpc>
                <a:spcPct val="100000"/>
              </a:lnSpc>
              <a:spcBef>
                <a:spcPts val="0"/>
              </a:spcBef>
              <a:spcAft>
                <a:spcPts val="300"/>
              </a:spcAft>
            </a:pPr>
            <a:r>
              <a:rPr lang="en-US" sz="2400" dirty="0"/>
              <a:t>Support</a:t>
            </a:r>
          </a:p>
          <a:p>
            <a:pPr lvl="1">
              <a:lnSpc>
                <a:spcPct val="100000"/>
              </a:lnSpc>
              <a:spcBef>
                <a:spcPts val="0"/>
              </a:spcBef>
              <a:spcAft>
                <a:spcPts val="300"/>
              </a:spcAft>
            </a:pPr>
            <a:r>
              <a:rPr lang="en-US" sz="2000" dirty="0"/>
              <a:t>MS Navigator</a:t>
            </a:r>
          </a:p>
          <a:p>
            <a:pPr lvl="1">
              <a:lnSpc>
                <a:spcPct val="100000"/>
              </a:lnSpc>
              <a:spcBef>
                <a:spcPts val="0"/>
              </a:spcBef>
              <a:spcAft>
                <a:spcPts val="300"/>
              </a:spcAft>
            </a:pPr>
            <a:r>
              <a:rPr lang="en-US" sz="2000" dirty="0"/>
              <a:t>Self-help groups</a:t>
            </a:r>
          </a:p>
          <a:p>
            <a:pPr lvl="1">
              <a:lnSpc>
                <a:spcPct val="100000"/>
              </a:lnSpc>
              <a:spcBef>
                <a:spcPts val="0"/>
              </a:spcBef>
              <a:spcAft>
                <a:spcPts val="300"/>
              </a:spcAft>
            </a:pPr>
            <a:r>
              <a:rPr lang="en-US" sz="2000" dirty="0" err="1"/>
              <a:t>MSFriends</a:t>
            </a:r>
            <a:endParaRPr lang="en-US" sz="2000" dirty="0"/>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000" b="1" dirty="0"/>
              <a:t>Healthcare Professional</a:t>
            </a:r>
          </a:p>
          <a:p>
            <a:pPr marL="801688" lvl="1">
              <a:lnSpc>
                <a:spcPct val="100000"/>
              </a:lnSpc>
              <a:spcBef>
                <a:spcPts val="0"/>
              </a:spcBef>
              <a:spcAft>
                <a:spcPts val="300"/>
              </a:spcAft>
            </a:pPr>
            <a:r>
              <a:rPr lang="en-US" sz="2000" dirty="0"/>
              <a:t>Webinars (ECHO, VA, Pediatric, Mental Health)</a:t>
            </a:r>
          </a:p>
          <a:p>
            <a:pPr marL="801688" lvl="1">
              <a:lnSpc>
                <a:spcPct val="100000"/>
              </a:lnSpc>
              <a:spcBef>
                <a:spcPts val="0"/>
              </a:spcBef>
              <a:spcAft>
                <a:spcPts val="300"/>
              </a:spcAft>
            </a:pPr>
            <a:r>
              <a:rPr lang="en-US" sz="2000" dirty="0"/>
              <a:t>National and local e-newsletters</a:t>
            </a:r>
          </a:p>
          <a:p>
            <a:pPr marL="801688" lvl="1">
              <a:lnSpc>
                <a:spcPct val="100000"/>
              </a:lnSpc>
              <a:spcBef>
                <a:spcPts val="0"/>
              </a:spcBef>
              <a:spcAft>
                <a:spcPts val="300"/>
              </a:spcAft>
            </a:pPr>
            <a:r>
              <a:rPr lang="en-US" sz="2000" dirty="0"/>
              <a:t>Fellowships and mentoring</a:t>
            </a:r>
          </a:p>
          <a:p>
            <a:pPr marL="457200" lvl="1" indent="0">
              <a:lnSpc>
                <a:spcPct val="100000"/>
              </a:lnSpc>
              <a:spcBef>
                <a:spcPts val="0"/>
              </a:spcBef>
              <a:spcAft>
                <a:spcPts val="300"/>
              </a:spcAft>
              <a:buNone/>
            </a:pPr>
            <a:r>
              <a:rPr lang="en-US" sz="2000" b="1" dirty="0"/>
              <a:t>Patient</a:t>
            </a:r>
          </a:p>
          <a:p>
            <a:pPr marL="801688" lvl="1">
              <a:lnSpc>
                <a:spcPct val="100000"/>
              </a:lnSpc>
              <a:spcBef>
                <a:spcPts val="0"/>
              </a:spcBef>
              <a:spcAft>
                <a:spcPts val="300"/>
              </a:spcAft>
            </a:pPr>
            <a:r>
              <a:rPr lang="en-US" sz="2000" dirty="0"/>
              <a:t>Ask an MS Expert series</a:t>
            </a:r>
          </a:p>
          <a:p>
            <a:pPr marL="801688" lvl="1">
              <a:lnSpc>
                <a:spcPct val="100000"/>
              </a:lnSpc>
              <a:spcBef>
                <a:spcPts val="0"/>
              </a:spcBef>
              <a:spcAft>
                <a:spcPts val="300"/>
              </a:spcAft>
            </a:pPr>
            <a:r>
              <a:rPr lang="en-US" sz="2000" dirty="0"/>
              <a:t>Virtual Programs (New to MS, Black MS Experience, Hispanic/Latinx Experience, &amp; more)</a:t>
            </a:r>
          </a:p>
          <a:p>
            <a:endParaRPr lang="en-US" dirty="0"/>
          </a:p>
        </p:txBody>
      </p:sp>
    </p:spTree>
    <p:extLst>
      <p:ext uri="{BB962C8B-B14F-4D97-AF65-F5344CB8AC3E}">
        <p14:creationId xmlns:p14="http://schemas.microsoft.com/office/powerpoint/2010/main" val="1156846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9226" y="609600"/>
            <a:ext cx="9372600" cy="1356360"/>
          </a:xfrm>
        </p:spPr>
        <p:txBody>
          <a:bodyPr>
            <a:normAutofit fontScale="90000"/>
          </a:bodyPr>
          <a:lstStyle/>
          <a:p>
            <a:pPr algn="ctr">
              <a:lnSpc>
                <a:spcPct val="100000"/>
              </a:lnSpc>
            </a:pPr>
            <a:r>
              <a:rPr lang="en-US" b="1" dirty="0">
                <a:solidFill>
                  <a:schemeClr val="accent3"/>
                </a:solidFill>
                <a:latin typeface="+mn-lt"/>
              </a:rPr>
              <a:t>Thank you and please join us for the </a:t>
            </a:r>
            <a:br>
              <a:rPr lang="en-US" b="1" dirty="0">
                <a:solidFill>
                  <a:schemeClr val="accent3"/>
                </a:solidFill>
                <a:latin typeface="+mn-lt"/>
              </a:rPr>
            </a:br>
            <a:r>
              <a:rPr lang="en-US" b="1" dirty="0">
                <a:solidFill>
                  <a:schemeClr val="accent3"/>
                </a:solidFill>
                <a:latin typeface="+mn-lt"/>
              </a:rPr>
              <a:t>next webinar on August 2, 2023!</a:t>
            </a:r>
          </a:p>
        </p:txBody>
      </p:sp>
      <p:sp>
        <p:nvSpPr>
          <p:cNvPr id="7" name="Content Placeholder 6"/>
          <p:cNvSpPr>
            <a:spLocks noGrp="1"/>
          </p:cNvSpPr>
          <p:nvPr>
            <p:ph idx="1"/>
          </p:nvPr>
        </p:nvSpPr>
        <p:spPr>
          <a:xfrm>
            <a:off x="1079863" y="2183132"/>
            <a:ext cx="10058400" cy="4235085"/>
          </a:xfrm>
        </p:spPr>
        <p:txBody>
          <a:bodyPr anchor="ctr">
            <a:noAutofit/>
          </a:bodyPr>
          <a:lstStyle/>
          <a:p>
            <a:pPr marL="0" indent="0" algn="ctr">
              <a:lnSpc>
                <a:spcPct val="100000"/>
              </a:lnSpc>
              <a:spcBef>
                <a:spcPts val="0"/>
              </a:spcBef>
              <a:spcAft>
                <a:spcPts val="1200"/>
              </a:spcAft>
              <a:buNone/>
            </a:pPr>
            <a:r>
              <a:rPr lang="en-US" sz="4000" b="1" dirty="0">
                <a:solidFill>
                  <a:srgbClr val="007481"/>
                </a:solidFill>
              </a:rPr>
              <a:t>Using Clinical and Biological Cues to Monitor Disease and Inform Therapeutic Change</a:t>
            </a:r>
          </a:p>
          <a:p>
            <a:pPr marL="0" indent="0" algn="ctr">
              <a:lnSpc>
                <a:spcPct val="100000"/>
              </a:lnSpc>
              <a:spcBef>
                <a:spcPts val="0"/>
              </a:spcBef>
              <a:spcAft>
                <a:spcPts val="1200"/>
              </a:spcAft>
              <a:buNone/>
            </a:pPr>
            <a:r>
              <a:rPr lang="en-US" sz="3600" b="1" dirty="0">
                <a:solidFill>
                  <a:srgbClr val="007481"/>
                </a:solidFill>
              </a:rPr>
              <a:t>Jennifer Graves, MD, PhD, MAS</a:t>
            </a:r>
            <a:endParaRPr lang="en-US" sz="3600" dirty="0">
              <a:solidFill>
                <a:srgbClr val="007481"/>
              </a:solidFill>
            </a:endParaRPr>
          </a:p>
          <a:p>
            <a:pPr marL="0" indent="0" algn="ctr">
              <a:lnSpc>
                <a:spcPct val="100000"/>
              </a:lnSpc>
              <a:spcBef>
                <a:spcPts val="0"/>
              </a:spcBef>
              <a:spcAft>
                <a:spcPts val="1200"/>
              </a:spcAft>
              <a:buNone/>
            </a:pPr>
            <a:endParaRPr lang="en-US" sz="2400" dirty="0">
              <a:solidFill>
                <a:schemeClr val="tx1"/>
              </a:solidFill>
            </a:endParaRPr>
          </a:p>
          <a:p>
            <a:pPr marL="0" indent="0" algn="ctr">
              <a:lnSpc>
                <a:spcPct val="100000"/>
              </a:lnSpc>
              <a:spcBef>
                <a:spcPts val="0"/>
              </a:spcBef>
              <a:spcAft>
                <a:spcPts val="1200"/>
              </a:spcAft>
              <a:buNone/>
            </a:pPr>
            <a:r>
              <a:rPr lang="en-US" sz="2400" dirty="0">
                <a:solidFill>
                  <a:schemeClr val="tx1"/>
                </a:solidFill>
              </a:rPr>
              <a:t>www.nationalMSsociety.org/currenttopics</a:t>
            </a:r>
            <a:br>
              <a:rPr lang="en-US" sz="2400" dirty="0">
                <a:solidFill>
                  <a:schemeClr val="tx1"/>
                </a:solidFill>
              </a:rPr>
            </a:br>
            <a:r>
              <a:rPr lang="en-US" sz="2400" dirty="0">
                <a:solidFill>
                  <a:schemeClr val="tx1"/>
                </a:solidFill>
              </a:rPr>
              <a:t>www.va.gov/MS/products/CME_CEU_calls</a:t>
            </a:r>
          </a:p>
        </p:txBody>
      </p:sp>
    </p:spTree>
    <p:extLst>
      <p:ext uri="{BB962C8B-B14F-4D97-AF65-F5344CB8AC3E}">
        <p14:creationId xmlns:p14="http://schemas.microsoft.com/office/powerpoint/2010/main" val="254916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C064-3B9A-4B7D-9580-BCF3461225C6}"/>
              </a:ext>
            </a:extLst>
          </p:cNvPr>
          <p:cNvSpPr>
            <a:spLocks noGrp="1"/>
          </p:cNvSpPr>
          <p:nvPr>
            <p:ph type="title"/>
          </p:nvPr>
        </p:nvSpPr>
        <p:spPr/>
        <p:txBody>
          <a:bodyPr/>
          <a:lstStyle/>
          <a:p>
            <a:r>
              <a:rPr lang="en-US" b="1" dirty="0">
                <a:solidFill>
                  <a:schemeClr val="accent3"/>
                </a:solidFill>
              </a:rPr>
              <a:t>VA MS Centers of Excellence Mission</a:t>
            </a:r>
          </a:p>
        </p:txBody>
      </p:sp>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p:txBody>
          <a:bodyPr anchor="t">
            <a:noAutofit/>
          </a:bodyPr>
          <a:lstStyle/>
          <a:p>
            <a:pPr marL="254788" indent="-220261">
              <a:lnSpc>
                <a:spcPct val="100000"/>
              </a:lnSpc>
              <a:buFont typeface="Arial" panose="020B0604020202020204" pitchFamily="34" charset="0"/>
              <a:buChar char="•"/>
            </a:pPr>
            <a:r>
              <a:rPr lang="en-US" sz="2800" dirty="0">
                <a:solidFill>
                  <a:srgbClr val="000000"/>
                </a:solidFill>
              </a:rPr>
              <a:t>Improve the quality and consistency of health care services delivered to Veterans with MS across the US.</a:t>
            </a:r>
            <a:endParaRPr lang="en-US" sz="2800" dirty="0">
              <a:solidFill>
                <a:srgbClr val="2E2E2E"/>
              </a:solidFill>
            </a:endParaRPr>
          </a:p>
          <a:p>
            <a:pPr marL="254788" indent="-220261">
              <a:lnSpc>
                <a:spcPct val="100000"/>
              </a:lnSpc>
              <a:buFont typeface="Arial" panose="020B0604020202020204" pitchFamily="34" charset="0"/>
              <a:buChar char="•"/>
            </a:pPr>
            <a:r>
              <a:rPr lang="en-US" sz="2800" dirty="0">
                <a:solidFill>
                  <a:srgbClr val="000000"/>
                </a:solidFill>
              </a:rPr>
              <a:t>Expand care coordination between VA medical facilities through the development of a national network of MS providers within the Veterans Health Administration.</a:t>
            </a:r>
            <a:endParaRPr lang="en-US" sz="2800" dirty="0">
              <a:solidFill>
                <a:srgbClr val="2E2E2E"/>
              </a:solidFill>
            </a:endParaRPr>
          </a:p>
        </p:txBody>
      </p:sp>
      <p:pic>
        <p:nvPicPr>
          <p:cNvPr id="5" name="Picture 4">
            <a:extLst>
              <a:ext uri="{FF2B5EF4-FFF2-40B4-BE49-F238E27FC236}">
                <a16:creationId xmlns:a16="http://schemas.microsoft.com/office/drawing/2014/main" id="{9B7D5F9B-1B1B-4BED-A303-0546E2927D8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7481" y="5562248"/>
            <a:ext cx="3897038" cy="816238"/>
          </a:xfrm>
          <a:prstGeom prst="rect">
            <a:avLst/>
          </a:prstGeom>
        </p:spPr>
      </p:pic>
    </p:spTree>
    <p:extLst>
      <p:ext uri="{BB962C8B-B14F-4D97-AF65-F5344CB8AC3E}">
        <p14:creationId xmlns:p14="http://schemas.microsoft.com/office/powerpoint/2010/main" val="126385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002971" y="1035844"/>
            <a:ext cx="8229600" cy="4793456"/>
          </a:xfrm>
        </p:spPr>
        <p:txBody>
          <a:bodyPr anchor="ctr"/>
          <a:lstStyle/>
          <a:p>
            <a:pPr marL="34289" indent="0" algn="ctr">
              <a:lnSpc>
                <a:spcPct val="100000"/>
              </a:lnSpc>
              <a:buNone/>
            </a:pPr>
            <a:r>
              <a:rPr lang="en-US" sz="3600" b="1" dirty="0">
                <a:solidFill>
                  <a:schemeClr val="accent3"/>
                </a:solidFill>
              </a:rPr>
              <a:t>Your feedback is important to us!</a:t>
            </a:r>
          </a:p>
          <a:p>
            <a:pPr marL="34289" indent="0" algn="ctr">
              <a:lnSpc>
                <a:spcPct val="100000"/>
              </a:lnSpc>
              <a:buNone/>
            </a:pPr>
            <a:endParaRPr lang="en-US" sz="2700" dirty="0">
              <a:solidFill>
                <a:schemeClr val="tx1"/>
              </a:solidFill>
            </a:endParaRPr>
          </a:p>
          <a:p>
            <a:pPr marL="34289" indent="0" algn="ctr">
              <a:lnSpc>
                <a:spcPct val="100000"/>
              </a:lnSpc>
              <a:buNone/>
            </a:pPr>
            <a:r>
              <a:rPr lang="en-US" sz="3000" dirty="0">
                <a:solidFill>
                  <a:schemeClr val="tx2"/>
                </a:solidFill>
              </a:rPr>
              <a:t>At the conclusion of the webinar, please complete the program survey. This must be completed within </a:t>
            </a:r>
            <a:r>
              <a:rPr lang="en-US" sz="3000" b="1" dirty="0">
                <a:solidFill>
                  <a:schemeClr val="tx2"/>
                </a:solidFill>
              </a:rPr>
              <a:t>15 days </a:t>
            </a:r>
            <a:r>
              <a:rPr lang="en-US" sz="3000" dirty="0">
                <a:solidFill>
                  <a:schemeClr val="tx2"/>
                </a:solidFill>
              </a:rPr>
              <a:t>of the live program.</a:t>
            </a:r>
          </a:p>
          <a:p>
            <a:pPr marL="34289" indent="0" algn="ctr">
              <a:buNone/>
            </a:pPr>
            <a:endParaRPr lang="en-US" sz="3000" dirty="0">
              <a:solidFill>
                <a:schemeClr val="tx2"/>
              </a:solidFill>
            </a:endParaRPr>
          </a:p>
          <a:p>
            <a:pPr marL="34289" indent="0" algn="ctr">
              <a:buNone/>
            </a:pPr>
            <a:endParaRPr lang="en-US" sz="3000" dirty="0">
              <a:solidFill>
                <a:schemeClr val="tx2"/>
              </a:solidFill>
            </a:endParaRPr>
          </a:p>
        </p:txBody>
      </p:sp>
    </p:spTree>
    <p:extLst>
      <p:ext uri="{BB962C8B-B14F-4D97-AF65-F5344CB8AC3E}">
        <p14:creationId xmlns:p14="http://schemas.microsoft.com/office/powerpoint/2010/main" val="180327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a:xfrm>
            <a:off x="3599233" y="557349"/>
            <a:ext cx="7966021" cy="6069874"/>
          </a:xfrm>
        </p:spPr>
        <p:txBody>
          <a:bodyPr anchor="t">
            <a:noAutofit/>
          </a:bodyPr>
          <a:lstStyle/>
          <a:p>
            <a:pPr marL="0" indent="0" defTabSz="629825">
              <a:lnSpc>
                <a:spcPct val="150000"/>
              </a:lnSpc>
              <a:spcBef>
                <a:spcPts val="0"/>
              </a:spcBef>
              <a:spcAft>
                <a:spcPts val="1800"/>
              </a:spcAft>
              <a:buNone/>
            </a:pPr>
            <a:r>
              <a:rPr lang="en-US" sz="2200" dirty="0">
                <a:solidFill>
                  <a:schemeClr val="tx1"/>
                </a:solidFill>
                <a:latin typeface="Calibri" panose="020F0502020204030204" pitchFamily="34" charset="0"/>
                <a:ea typeface="Calibri" panose="020F0502020204030204" pitchFamily="34" charset="0"/>
              </a:rPr>
              <a:t>Christina L. Forster, MA, CRC is an MS Navigator specializing in Benefits, Employment and Health Insurance at the National MS Society. Before joining the Society, Christina worked as a rehabilitation counselor for the Virginia Department of Rehabilitative Services, the state vocational rehabilitation agency. Christina also completed an internship at the National Capital Chapter of the National MS Society in Washington, DC. Christina has an MA degree in rehabilitation counseling and is a certified rehabilitation counselor (CRC). Christina joined the Society in 2009 and has been a leader in ensuring benefit, employment and health insurance resources are available for individuals living with MS. </a:t>
            </a:r>
          </a:p>
        </p:txBody>
      </p:sp>
      <p:pic>
        <p:nvPicPr>
          <p:cNvPr id="2" name="Picture 1">
            <a:extLst>
              <a:ext uri="{FF2B5EF4-FFF2-40B4-BE49-F238E27FC236}">
                <a16:creationId xmlns:a16="http://schemas.microsoft.com/office/drawing/2014/main" id="{D691C888-EA66-849C-99C0-0D595EAB58F2}"/>
              </a:ext>
            </a:extLst>
          </p:cNvPr>
          <p:cNvPicPr>
            <a:picLocks noChangeAspect="1"/>
          </p:cNvPicPr>
          <p:nvPr/>
        </p:nvPicPr>
        <p:blipFill rotWithShape="1">
          <a:blip r:embed="rId2">
            <a:extLst>
              <a:ext uri="{28A0092B-C50C-407E-A947-70E740481C1C}">
                <a14:useLocalDpi xmlns:a14="http://schemas.microsoft.com/office/drawing/2010/main" val="0"/>
              </a:ext>
            </a:extLst>
          </a:blip>
          <a:srcRect l="14444" t="21648" r="12308" b="13818"/>
          <a:stretch/>
        </p:blipFill>
        <p:spPr bwMode="auto">
          <a:xfrm>
            <a:off x="626746" y="722811"/>
            <a:ext cx="2942261" cy="3405051"/>
          </a:xfrm>
          <a:prstGeom prst="rect">
            <a:avLst/>
          </a:prstGeom>
          <a:noFill/>
          <a:ln>
            <a:noFill/>
          </a:ln>
        </p:spPr>
      </p:pic>
    </p:spTree>
    <p:extLst>
      <p:ext uri="{BB962C8B-B14F-4D97-AF65-F5344CB8AC3E}">
        <p14:creationId xmlns:p14="http://schemas.microsoft.com/office/powerpoint/2010/main" val="299215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57F6-A2A3-2440-B7B9-451B69D116BD}"/>
              </a:ext>
            </a:extLst>
          </p:cNvPr>
          <p:cNvSpPr>
            <a:spLocks noGrp="1"/>
          </p:cNvSpPr>
          <p:nvPr>
            <p:ph type="ctrTitle"/>
          </p:nvPr>
        </p:nvSpPr>
        <p:spPr>
          <a:xfrm>
            <a:off x="5619774" y="1933046"/>
            <a:ext cx="6217920" cy="1375357"/>
          </a:xfrm>
        </p:spPr>
        <p:txBody>
          <a:bodyPr>
            <a:noAutofit/>
          </a:bodyPr>
          <a:lstStyle/>
          <a:p>
            <a:pPr algn="ctr"/>
            <a:r>
              <a:rPr lang="en-US" sz="4000" dirty="0"/>
              <a:t>Vocational Rehabilitation in Multiple Sclerosis</a:t>
            </a:r>
          </a:p>
        </p:txBody>
      </p:sp>
      <p:sp>
        <p:nvSpPr>
          <p:cNvPr id="3" name="Subtitle 2">
            <a:extLst>
              <a:ext uri="{FF2B5EF4-FFF2-40B4-BE49-F238E27FC236}">
                <a16:creationId xmlns:a16="http://schemas.microsoft.com/office/drawing/2014/main" id="{14ACA47A-7AD1-114D-83B9-7B6C0C5F5D25}"/>
              </a:ext>
            </a:extLst>
          </p:cNvPr>
          <p:cNvSpPr>
            <a:spLocks noGrp="1"/>
          </p:cNvSpPr>
          <p:nvPr>
            <p:ph type="subTitle" idx="1"/>
          </p:nvPr>
        </p:nvSpPr>
        <p:spPr>
          <a:xfrm>
            <a:off x="5619774" y="4924954"/>
            <a:ext cx="5518673" cy="1077526"/>
          </a:xfrm>
        </p:spPr>
        <p:txBody>
          <a:bodyPr/>
          <a:lstStyle/>
          <a:p>
            <a:pPr algn="ctr"/>
            <a:r>
              <a:rPr lang="en-US" dirty="0"/>
              <a:t>Christina L. Forster, MA, CRC</a:t>
            </a:r>
          </a:p>
          <a:p>
            <a:pPr algn="ctr"/>
            <a:r>
              <a:rPr lang="en-US" dirty="0"/>
              <a:t>May 3, 2023</a:t>
            </a:r>
          </a:p>
        </p:txBody>
      </p:sp>
    </p:spTree>
    <p:extLst>
      <p:ext uri="{BB962C8B-B14F-4D97-AF65-F5344CB8AC3E}">
        <p14:creationId xmlns:p14="http://schemas.microsoft.com/office/powerpoint/2010/main" val="60131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AE6C55-A021-2B52-D06A-A96352D6EAB4}"/>
              </a:ext>
            </a:extLst>
          </p:cNvPr>
          <p:cNvSpPr>
            <a:spLocks noGrp="1" noChangeArrowheads="1"/>
          </p:cNvSpPr>
          <p:nvPr>
            <p:ph type="title"/>
          </p:nvPr>
        </p:nvSpPr>
        <p:spPr/>
        <p:txBody>
          <a:bodyPr/>
          <a:lstStyle/>
          <a:p>
            <a:pPr algn="l" eaLnBrk="1" hangingPunct="1">
              <a:defRPr/>
            </a:pPr>
            <a:r>
              <a:rPr lang="en-US" sz="3200" dirty="0">
                <a:solidFill>
                  <a:schemeClr val="tx1"/>
                </a:solidFill>
                <a:cs typeface="+mn-cs"/>
              </a:rPr>
              <a:t>Learning Objectives</a:t>
            </a:r>
            <a:endParaRPr lang="en-US" sz="3200" kern="1200" dirty="0">
              <a:solidFill>
                <a:schemeClr val="tx1"/>
              </a:solidFill>
              <a:cs typeface="+mn-cs"/>
            </a:endParaRPr>
          </a:p>
        </p:txBody>
      </p:sp>
      <p:sp>
        <p:nvSpPr>
          <p:cNvPr id="7171" name="Rectangle 3">
            <a:extLst>
              <a:ext uri="{FF2B5EF4-FFF2-40B4-BE49-F238E27FC236}">
                <a16:creationId xmlns:a16="http://schemas.microsoft.com/office/drawing/2014/main" id="{B1E41ED2-AD17-BF14-CFB5-3BA7CD6E0E12}"/>
              </a:ext>
            </a:extLst>
          </p:cNvPr>
          <p:cNvSpPr>
            <a:spLocks noGrp="1" noChangeArrowheads="1"/>
          </p:cNvSpPr>
          <p:nvPr>
            <p:ph sz="half" idx="2"/>
          </p:nvPr>
        </p:nvSpPr>
        <p:spPr>
          <a:xfrm>
            <a:off x="812800" y="1470818"/>
            <a:ext cx="10566400" cy="3916363"/>
          </a:xfrm>
        </p:spPr>
        <p:txBody>
          <a:bodyPr/>
          <a:lstStyle/>
          <a:p>
            <a:pPr>
              <a:lnSpc>
                <a:spcPct val="107000"/>
              </a:lnSpc>
              <a:spcBef>
                <a:spcPts val="0"/>
              </a:spcBef>
              <a:buClr>
                <a:srgbClr val="F58025"/>
              </a:buClr>
            </a:pPr>
            <a:r>
              <a:rPr lang="en-US" sz="2400" dirty="0">
                <a:solidFill>
                  <a:schemeClr val="tx1"/>
                </a:solidFill>
                <a:effectLst/>
                <a:ea typeface="Calibri" panose="020F0502020204030204" pitchFamily="34" charset="0"/>
              </a:rPr>
              <a:t>Discuss the role of vocational rehabilitation (VR) in the multi-disciplinary team as well as its importance</a:t>
            </a:r>
          </a:p>
          <a:p>
            <a:pPr>
              <a:lnSpc>
                <a:spcPct val="107000"/>
              </a:lnSpc>
              <a:spcBef>
                <a:spcPts val="0"/>
              </a:spcBef>
              <a:buClr>
                <a:srgbClr val="F58025"/>
              </a:buClr>
            </a:pPr>
            <a:endParaRPr lang="en-US" sz="2400" dirty="0">
              <a:solidFill>
                <a:schemeClr val="tx1"/>
              </a:solidFill>
              <a:effectLst/>
              <a:ea typeface="Calibri" panose="020F0502020204030204" pitchFamily="34" charset="0"/>
            </a:endParaRPr>
          </a:p>
          <a:p>
            <a:pPr>
              <a:lnSpc>
                <a:spcPct val="107000"/>
              </a:lnSpc>
              <a:spcBef>
                <a:spcPts val="0"/>
              </a:spcBef>
              <a:buClr>
                <a:srgbClr val="F58025"/>
              </a:buClr>
            </a:pPr>
            <a:r>
              <a:rPr lang="en-US" sz="2400" dirty="0">
                <a:solidFill>
                  <a:schemeClr val="tx1"/>
                </a:solidFill>
                <a:effectLst/>
                <a:ea typeface="Calibri" panose="020F0502020204030204" pitchFamily="34" charset="0"/>
              </a:rPr>
              <a:t>Learn how to recognize the need for VR and when to refer</a:t>
            </a:r>
          </a:p>
          <a:p>
            <a:pPr>
              <a:lnSpc>
                <a:spcPct val="107000"/>
              </a:lnSpc>
              <a:spcBef>
                <a:spcPts val="0"/>
              </a:spcBef>
              <a:buClr>
                <a:srgbClr val="F58025"/>
              </a:buClr>
            </a:pPr>
            <a:endParaRPr lang="en-US" sz="2400" dirty="0">
              <a:solidFill>
                <a:schemeClr val="tx1"/>
              </a:solidFill>
              <a:effectLst/>
              <a:ea typeface="Calibri" panose="020F0502020204030204" pitchFamily="34" charset="0"/>
            </a:endParaRPr>
          </a:p>
          <a:p>
            <a:pPr>
              <a:lnSpc>
                <a:spcPct val="107000"/>
              </a:lnSpc>
              <a:spcBef>
                <a:spcPts val="0"/>
              </a:spcBef>
              <a:buClr>
                <a:srgbClr val="F58025"/>
              </a:buClr>
            </a:pPr>
            <a:r>
              <a:rPr lang="en-US" sz="2400" dirty="0">
                <a:solidFill>
                  <a:schemeClr val="tx1"/>
                </a:solidFill>
                <a:effectLst/>
                <a:ea typeface="Calibri" panose="020F0502020204030204" pitchFamily="34" charset="0"/>
              </a:rPr>
              <a:t>Outline what a person with MS can expect once referred to VR</a:t>
            </a:r>
          </a:p>
          <a:p>
            <a:pPr>
              <a:lnSpc>
                <a:spcPct val="107000"/>
              </a:lnSpc>
              <a:spcBef>
                <a:spcPts val="0"/>
              </a:spcBef>
              <a:buClr>
                <a:schemeClr val="accent2"/>
              </a:buClr>
            </a:pPr>
            <a:endParaRPr lang="en-US" sz="2400" dirty="0">
              <a:effectLst/>
              <a:ea typeface="Calibri" panose="020F0502020204030204" pitchFamily="34" charset="0"/>
            </a:endParaRPr>
          </a:p>
          <a:p>
            <a:pPr lvl="1" eaLnBrk="1" hangingPunct="1">
              <a:lnSpc>
                <a:spcPct val="80000"/>
              </a:lnSpc>
              <a:buClr>
                <a:schemeClr val="tx1"/>
              </a:buClr>
              <a:buFontTx/>
              <a:buNone/>
            </a:pPr>
            <a:endParaRPr lang="en-US" altLang="en-US" sz="2800" b="1" dirty="0"/>
          </a:p>
        </p:txBody>
      </p:sp>
    </p:spTree>
    <p:extLst>
      <p:ext uri="{BB962C8B-B14F-4D97-AF65-F5344CB8AC3E}">
        <p14:creationId xmlns:p14="http://schemas.microsoft.com/office/powerpoint/2010/main" val="364660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000" dirty="0"/>
              <a:t>Brief Description of What MS Is</a:t>
            </a:r>
          </a:p>
        </p:txBody>
      </p:sp>
      <p:sp>
        <p:nvSpPr>
          <p:cNvPr id="4" name="Slide Number Placeholder 3"/>
          <p:cNvSpPr>
            <a:spLocks noGrp="1"/>
          </p:cNvSpPr>
          <p:nvPr>
            <p:ph type="sldNum" sz="quarter" idx="12"/>
          </p:nvPr>
        </p:nvSpPr>
        <p:spPr/>
        <p:txBody>
          <a:bodyPr/>
          <a:lstStyle/>
          <a:p>
            <a:fld id="{6049FA24-9484-491B-B960-C5F95E32A63D}" type="slidenum">
              <a:rPr lang="en-US" smtClean="0"/>
              <a:pPr/>
              <a:t>9</a:t>
            </a:fld>
            <a:endParaRPr lang="en-US"/>
          </a:p>
        </p:txBody>
      </p:sp>
      <p:sp>
        <p:nvSpPr>
          <p:cNvPr id="7" name="Content Placeholder 6"/>
          <p:cNvSpPr>
            <a:spLocks noGrp="1"/>
          </p:cNvSpPr>
          <p:nvPr>
            <p:ph sz="half" idx="4294967295"/>
          </p:nvPr>
        </p:nvSpPr>
        <p:spPr>
          <a:xfrm>
            <a:off x="752060" y="1517703"/>
            <a:ext cx="5157788" cy="4154677"/>
          </a:xfrm>
        </p:spPr>
        <p:txBody>
          <a:bodyPr>
            <a:normAutofit fontScale="85000" lnSpcReduction="20000"/>
          </a:bodyPr>
          <a:lstStyle/>
          <a:p>
            <a:pPr>
              <a:buClr>
                <a:srgbClr val="F58025"/>
              </a:buClr>
            </a:pPr>
            <a:r>
              <a:rPr lang="en-US" sz="3100" dirty="0"/>
              <a:t>Immune mediated disease</a:t>
            </a:r>
          </a:p>
          <a:p>
            <a:pPr lvl="1">
              <a:buClr>
                <a:srgbClr val="F58025"/>
              </a:buClr>
            </a:pPr>
            <a:r>
              <a:rPr lang="en-US" sz="2800" dirty="0"/>
              <a:t>Immune system causes damage in the central nervous system (CNS – brain, optic nerves and spinal cord)</a:t>
            </a:r>
          </a:p>
          <a:p>
            <a:pPr>
              <a:buClr>
                <a:srgbClr val="F58025"/>
              </a:buClr>
            </a:pPr>
            <a:r>
              <a:rPr lang="en-US" sz="3100" dirty="0"/>
              <a:t>Primary CNS targets</a:t>
            </a:r>
          </a:p>
          <a:p>
            <a:pPr lvl="1">
              <a:buClr>
                <a:srgbClr val="F58025"/>
              </a:buClr>
            </a:pPr>
            <a:r>
              <a:rPr lang="en-US" sz="2800" dirty="0"/>
              <a:t>Myelin coating around</a:t>
            </a:r>
            <a:br>
              <a:rPr lang="en-US" sz="2800" dirty="0"/>
            </a:br>
            <a:r>
              <a:rPr lang="en-US" sz="2800" dirty="0"/>
              <a:t>the nerves</a:t>
            </a:r>
          </a:p>
          <a:p>
            <a:pPr lvl="1">
              <a:buClr>
                <a:srgbClr val="F58025"/>
              </a:buClr>
            </a:pPr>
            <a:r>
              <a:rPr lang="en-US" sz="2800" dirty="0"/>
              <a:t>Nerve fibers (axons)</a:t>
            </a:r>
          </a:p>
          <a:p>
            <a:pPr lvl="1">
              <a:buClr>
                <a:srgbClr val="F58025"/>
              </a:buClr>
            </a:pPr>
            <a:r>
              <a:rPr lang="en-US" sz="2800" dirty="0"/>
              <a:t>Cells that make myelin (oligodendrocytes)</a:t>
            </a:r>
          </a:p>
          <a:p>
            <a:pPr marL="0" indent="0">
              <a:buNone/>
            </a:pPr>
            <a:endParaRPr lang="en-US" sz="1000" dirty="0"/>
          </a:p>
          <a:p>
            <a:pPr marL="0" indent="0">
              <a:buNone/>
            </a:pPr>
            <a:endParaRPr lang="en-US" sz="1000" dirty="0"/>
          </a:p>
          <a:p>
            <a:pPr marL="0" indent="0">
              <a:buNone/>
            </a:pPr>
            <a:r>
              <a:rPr lang="en-US" sz="1000" dirty="0">
                <a:solidFill>
                  <a:schemeClr val="tx1"/>
                </a:solidFill>
              </a:rPr>
              <a:t>Image: </a:t>
            </a:r>
            <a:r>
              <a:rPr lang="en-US" sz="1000" dirty="0">
                <a:hlinkClick r:id="rId3"/>
              </a:rPr>
              <a:t>https://www.va.gov/MS/Veterans/about_MS/index.asp</a:t>
            </a:r>
            <a:endParaRPr lang="en-US" sz="1000" dirty="0">
              <a:solidFill>
                <a:schemeClr val="tx1"/>
              </a:solidFill>
            </a:endParaRPr>
          </a:p>
        </p:txBody>
      </p:sp>
      <p:pic>
        <p:nvPicPr>
          <p:cNvPr id="3" name="Picture 2">
            <a:extLst>
              <a:ext uri="{FF2B5EF4-FFF2-40B4-BE49-F238E27FC236}">
                <a16:creationId xmlns:a16="http://schemas.microsoft.com/office/drawing/2014/main" id="{FC35DD92-AA5B-40EA-9FF0-4556567FBA0B}"/>
              </a:ext>
            </a:extLst>
          </p:cNvPr>
          <p:cNvPicPr>
            <a:picLocks noChangeAspect="1"/>
          </p:cNvPicPr>
          <p:nvPr/>
        </p:nvPicPr>
        <p:blipFill>
          <a:blip r:embed="rId4"/>
          <a:stretch>
            <a:fillRect/>
          </a:stretch>
        </p:blipFill>
        <p:spPr>
          <a:xfrm>
            <a:off x="6399400" y="1259026"/>
            <a:ext cx="4214813" cy="4603460"/>
          </a:xfrm>
          <a:prstGeom prst="rect">
            <a:avLst/>
          </a:prstGeom>
        </p:spPr>
      </p:pic>
    </p:spTree>
    <p:extLst>
      <p:ext uri="{BB962C8B-B14F-4D97-AF65-F5344CB8AC3E}">
        <p14:creationId xmlns:p14="http://schemas.microsoft.com/office/powerpoint/2010/main" val="3121528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c377c69a-c1ab-45bf-b74a-5540100893e7"/>
  <p:tag name="SLIDO_EVENT_SECTION_UUID" val="42da28c8-93c3-40c4-a32f-407a17cdafb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cietyBrandPowerPoint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8CC72631FCDC43AC04C8CC6A8CB0D9" ma:contentTypeVersion="16" ma:contentTypeDescription="Create a new document." ma:contentTypeScope="" ma:versionID="399e20c2e185542fa3155091108be9ff">
  <xsd:schema xmlns:xsd="http://www.w3.org/2001/XMLSchema" xmlns:xs="http://www.w3.org/2001/XMLSchema" xmlns:p="http://schemas.microsoft.com/office/2006/metadata/properties" xmlns:ns2="2c04d4b1-7a5e-4575-b6a3-29f7253cf522" xmlns:ns3="8a9688af-b70f-40bb-9617-17e5a1647d6e" xmlns:ns4="b4f98844-4daf-4f28-a01a-1bcf01f5ba64" targetNamespace="http://schemas.microsoft.com/office/2006/metadata/properties" ma:root="true" ma:fieldsID="7e499e61af3c85a6e5e52e35dc6024da" ns2:_="" ns3:_="" ns4:_="">
    <xsd:import namespace="2c04d4b1-7a5e-4575-b6a3-29f7253cf522"/>
    <xsd:import namespace="8a9688af-b70f-40bb-9617-17e5a1647d6e"/>
    <xsd:import namespace="b4f98844-4daf-4f28-a01a-1bcf01f5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4d4b1-7a5e-4575-b6a3-29f7253cf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107af4-119d-4e47-b97c-f15ecd375f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9688af-b70f-40bb-9617-17e5a1647d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f98844-4daf-4f28-a01a-1bcf01f5ba6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0e82c6c-6221-4fc0-b782-0afc0ec880df}" ma:internalName="TaxCatchAll" ma:showField="CatchAllData" ma:web="8a9688af-b70f-40bb-9617-17e5a1647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4f98844-4daf-4f28-a01a-1bcf01f5ba64" xsi:nil="true"/>
    <lcf76f155ced4ddcb4097134ff3c332f xmlns="2c04d4b1-7a5e-4575-b6a3-29f7253cf522">
      <Terms xmlns="http://schemas.microsoft.com/office/infopath/2007/PartnerControls"/>
    </lcf76f155ced4ddcb4097134ff3c332f>
    <SharedWithUsers xmlns="8a9688af-b70f-40bb-9617-17e5a1647d6e">
      <UserInfo>
        <DisplayName>Jill Petersen</DisplayName>
        <AccountId>478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58FF7B-1233-4483-95CA-98C785A9CC43}">
  <ds:schemaRefs>
    <ds:schemaRef ds:uri="2c04d4b1-7a5e-4575-b6a3-29f7253cf522"/>
    <ds:schemaRef ds:uri="8a9688af-b70f-40bb-9617-17e5a1647d6e"/>
    <ds:schemaRef ds:uri="b4f98844-4daf-4f28-a01a-1bcf01f5ba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C5AD86-3BF7-472A-B482-66A365C236E6}">
  <ds:schemaRefs>
    <ds:schemaRef ds:uri="http://www.w3.org/XML/1998/namespace"/>
    <ds:schemaRef ds:uri="b4f98844-4daf-4f28-a01a-1bcf01f5ba64"/>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8a9688af-b70f-40bb-9617-17e5a1647d6e"/>
    <ds:schemaRef ds:uri="2c04d4b1-7a5e-4575-b6a3-29f7253cf522"/>
    <ds:schemaRef ds:uri="http://purl.org/dc/dcmitype/"/>
  </ds:schemaRefs>
</ds:datastoreItem>
</file>

<file path=customXml/itemProps3.xml><?xml version="1.0" encoding="utf-8"?>
<ds:datastoreItem xmlns:ds="http://schemas.openxmlformats.org/officeDocument/2006/customXml" ds:itemID="{688902AF-B618-4C6E-8E0A-C4CB3AEC84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23083</TotalTime>
  <Words>4847</Words>
  <Application>Microsoft Office PowerPoint</Application>
  <PresentationFormat>Widescreen</PresentationFormat>
  <Paragraphs>437</Paragraphs>
  <Slides>36</Slides>
  <Notes>29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36</vt:i4>
      </vt:variant>
    </vt:vector>
  </HeadingPairs>
  <TitlesOfParts>
    <vt:vector size="51" baseType="lpstr">
      <vt:lpstr>Arial</vt:lpstr>
      <vt:lpstr>Arial Narrow</vt:lpstr>
      <vt:lpstr>Calibri</vt:lpstr>
      <vt:lpstr>Calibri Light</vt:lpstr>
      <vt:lpstr>Corbel</vt:lpstr>
      <vt:lpstr>Courier New</vt:lpstr>
      <vt:lpstr>Jigsaw-Medium</vt:lpstr>
      <vt:lpstr>Segoe UI</vt:lpstr>
      <vt:lpstr>Times</vt:lpstr>
      <vt:lpstr>Wingdings</vt:lpstr>
      <vt:lpstr>Office Theme</vt:lpstr>
      <vt:lpstr>SocietyBrandPowerPointOrange</vt:lpstr>
      <vt:lpstr>Basis</vt:lpstr>
      <vt:lpstr>1_Office Theme</vt:lpstr>
      <vt:lpstr>3_Office Theme</vt:lpstr>
      <vt:lpstr>The CME program will start on the hour.</vt:lpstr>
      <vt:lpstr>Diversity,  Equity &amp; Inclusion Statement</vt:lpstr>
      <vt:lpstr>Vision &amp; Mission Statements </vt:lpstr>
      <vt:lpstr>VA MS Centers of Excellence Mission</vt:lpstr>
      <vt:lpstr>PowerPoint Presentation</vt:lpstr>
      <vt:lpstr>PowerPoint Presentation</vt:lpstr>
      <vt:lpstr>Vocational Rehabilitation in Multiple Sclerosis</vt:lpstr>
      <vt:lpstr>Learning Objectives</vt:lpstr>
      <vt:lpstr>Brief Description of What MS Is</vt:lpstr>
      <vt:lpstr>Disease courses of MS</vt:lpstr>
      <vt:lpstr>Common Symptoms of MS and the Impact on Work </vt:lpstr>
      <vt:lpstr>Multi-Disciplinary Team </vt:lpstr>
      <vt:lpstr>Importance of vocational rehabilitation as part of holistic team </vt:lpstr>
      <vt:lpstr>Role of Work In Our Lives</vt:lpstr>
      <vt:lpstr>Employment Issues – The Basics</vt:lpstr>
      <vt:lpstr>Employment Issues- the Basics  </vt:lpstr>
      <vt:lpstr>Employment Issues- Hidden Disability</vt:lpstr>
      <vt:lpstr>Employment Issues - The Basics</vt:lpstr>
      <vt:lpstr>PowerPoint Presentation</vt:lpstr>
      <vt:lpstr>Recognizing the need for vocational rehabilitation </vt:lpstr>
      <vt:lpstr>Recognizing the need for vocational rehabilitation </vt:lpstr>
      <vt:lpstr>Recognizing the need for vocational rehabilitation </vt:lpstr>
      <vt:lpstr>Referrals to Vocational Rehabilitation</vt:lpstr>
      <vt:lpstr>Referrals to Vocational Rehabilitation</vt:lpstr>
      <vt:lpstr>Referrals to Vocational Rehabilitation</vt:lpstr>
      <vt:lpstr>Referrals to Vocational Rehabilitation</vt:lpstr>
      <vt:lpstr>Bottom Line</vt:lpstr>
      <vt:lpstr>Bottom Line</vt:lpstr>
      <vt:lpstr>Resources</vt:lpstr>
      <vt:lpstr>Resources for Veterans with MS </vt:lpstr>
      <vt:lpstr>Resources</vt:lpstr>
      <vt:lpstr>References</vt:lpstr>
      <vt:lpstr>PowerPoint Presentation</vt:lpstr>
      <vt:lpstr>What’s On Your Mind?</vt:lpstr>
      <vt:lpstr>PowerPoint Presentation</vt:lpstr>
      <vt:lpstr>Thank you and please join us for the  next webinar on August 2,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Geiger Wooten</dc:creator>
  <cp:lastModifiedBy>Sarah Anderson</cp:lastModifiedBy>
  <cp:revision>29</cp:revision>
  <dcterms:created xsi:type="dcterms:W3CDTF">2021-01-06T00:19:33Z</dcterms:created>
  <dcterms:modified xsi:type="dcterms:W3CDTF">2023-05-04T20:00:21Z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ContentTypeId">
    <vt:lpwstr>0x010100748CC72631FCDC43AC04C8CC6A8CB0D9</vt:lpwstr>
  </property>
  <property fmtid="{D5CDD505-2E9C-101B-9397-08002B2CF9AE}" pid="4" name="MediaServiceImageTags">
    <vt:lpwstr/>
  </property>
</Properties>
</file>