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 id="2147483791" r:id="rId2"/>
    <p:sldMasterId id="2147483803" r:id="rId3"/>
  </p:sldMasterIdLst>
  <p:notesMasterIdLst>
    <p:notesMasterId r:id="rId11"/>
  </p:notesMasterIdLst>
  <p:handoutMasterIdLst>
    <p:handoutMasterId r:id="rId12"/>
  </p:handoutMasterIdLst>
  <p:sldIdLst>
    <p:sldId id="322" r:id="rId4"/>
    <p:sldId id="323" r:id="rId5"/>
    <p:sldId id="324" r:id="rId6"/>
    <p:sldId id="325" r:id="rId7"/>
    <p:sldId id="326" r:id="rId8"/>
    <p:sldId id="327" r:id="rId9"/>
    <p:sldId id="328" r:id="rId1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E88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78904" autoAdjust="0"/>
  </p:normalViewPr>
  <p:slideViewPr>
    <p:cSldViewPr>
      <p:cViewPr>
        <p:scale>
          <a:sx n="70" d="100"/>
          <a:sy n="70" d="100"/>
        </p:scale>
        <p:origin x="-3125" y="-7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defRPr>
            </a:lvl1pPr>
          </a:lstStyle>
          <a:p>
            <a:pPr>
              <a:defRPr/>
            </a:pPr>
            <a:endParaRPr lang="en-US"/>
          </a:p>
        </p:txBody>
      </p:sp>
      <p:sp>
        <p:nvSpPr>
          <p:cNvPr id="12697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defRPr>
            </a:lvl1pPr>
          </a:lstStyle>
          <a:p>
            <a:pPr>
              <a:defRPr/>
            </a:pPr>
            <a:fld id="{C2741DB4-91B4-4CD6-8A6F-28AFE092FC38}" type="datetimeFigureOut">
              <a:rPr lang="en-US"/>
              <a:pPr>
                <a:defRPr/>
              </a:pPr>
              <a:t>10/4/2012</a:t>
            </a:fld>
            <a:endParaRPr lang="en-US"/>
          </a:p>
        </p:txBody>
      </p:sp>
      <p:sp>
        <p:nvSpPr>
          <p:cNvPr id="126980"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defRPr>
            </a:lvl1pPr>
          </a:lstStyle>
          <a:p>
            <a:pPr>
              <a:defRPr/>
            </a:pPr>
            <a:endParaRPr lang="en-US"/>
          </a:p>
        </p:txBody>
      </p:sp>
      <p:sp>
        <p:nvSpPr>
          <p:cNvPr id="126981"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charset="0"/>
              </a:defRPr>
            </a:lvl1pPr>
          </a:lstStyle>
          <a:p>
            <a:pPr>
              <a:defRPr/>
            </a:pPr>
            <a:fld id="{C3F9329D-8E0E-4709-954B-65F241538505}" type="slidenum">
              <a:rPr lang="en-US"/>
              <a:pPr>
                <a:defRPr/>
              </a:pPr>
              <a:t>‹#›</a:t>
            </a:fld>
            <a:endParaRPr lang="en-US"/>
          </a:p>
        </p:txBody>
      </p:sp>
    </p:spTree>
    <p:extLst>
      <p:ext uri="{BB962C8B-B14F-4D97-AF65-F5344CB8AC3E}">
        <p14:creationId xmlns:p14="http://schemas.microsoft.com/office/powerpoint/2010/main" val="2800035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atin typeface="Arial" charset="0"/>
              </a:defRPr>
            </a:lvl1pPr>
          </a:lstStyle>
          <a:p>
            <a:pPr>
              <a:defRPr/>
            </a:pPr>
            <a:endParaRPr lang="en-US"/>
          </a:p>
        </p:txBody>
      </p:sp>
      <p:sp>
        <p:nvSpPr>
          <p:cNvPr id="4099" name="Rectangle 3"/>
          <p:cNvSpPr>
            <a:spLocks noGrp="1" noChangeArrowheads="1"/>
          </p:cNvSpPr>
          <p:nvPr>
            <p:ph type="dt"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atin typeface="Arial" charset="0"/>
              </a:defRPr>
            </a:lvl1pPr>
          </a:lstStyle>
          <a:p>
            <a:pPr>
              <a:defRPr/>
            </a:pPr>
            <a:endParaRPr lang="en-US"/>
          </a:p>
        </p:txBody>
      </p:sp>
      <p:sp>
        <p:nvSpPr>
          <p:cNvPr id="5325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atin typeface="Arial" charset="0"/>
              </a:defRPr>
            </a:lvl1pPr>
          </a:lstStyle>
          <a:p>
            <a:pPr>
              <a:defRPr/>
            </a:pPr>
            <a:fld id="{6E737C21-C4E3-4751-9D26-E8EEF79363FD}" type="slidenum">
              <a:rPr lang="en-US"/>
              <a:pPr>
                <a:defRPr/>
              </a:pPr>
              <a:t>‹#›</a:t>
            </a:fld>
            <a:endParaRPr lang="en-US"/>
          </a:p>
        </p:txBody>
      </p:sp>
    </p:spTree>
    <p:extLst>
      <p:ext uri="{BB962C8B-B14F-4D97-AF65-F5344CB8AC3E}">
        <p14:creationId xmlns:p14="http://schemas.microsoft.com/office/powerpoint/2010/main" val="22286378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4C4698-F8A3-4D8B-BE6A-352656F87082}" type="slidenum">
              <a:rPr lang="en-US">
                <a:solidFill>
                  <a:prstClr val="black"/>
                </a:solidFill>
              </a:rPr>
              <a:pPr/>
              <a:t>1</a:t>
            </a:fld>
            <a:endParaRPr lang="en-US">
              <a:solidFill>
                <a:prstClr val="black"/>
              </a:solidFill>
            </a:endParaRP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xfrm>
            <a:off x="974725" y="4560888"/>
            <a:ext cx="5365750" cy="4319587"/>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These</a:t>
            </a:r>
            <a:r>
              <a:rPr lang="en-US" baseline="0" dirty="0" smtClean="0"/>
              <a:t> images are from a 39 year old woman assessed for possible MS who presented initially with diplopia and vomiting, the later being generally positional.  Note the wedge shaped high signal intensity lesion (arrows) on the midline sagittal FLAIR (left hand image) and T2-weighted axial (right hand slices in the medulla and low pons just below the 4</a:t>
            </a:r>
            <a:r>
              <a:rPr lang="en-US" baseline="30000" dirty="0" smtClean="0"/>
              <a:t>th</a:t>
            </a:r>
            <a:r>
              <a:rPr lang="en-US" baseline="0" dirty="0" smtClean="0"/>
              <a:t> ventricle).  The location of the lesion should raise the suspicion of neuromyelitis optica and warrant a search for the presence of antibodies directed against aquaporin 4.  </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13C18A-CC63-4CD7-B04B-B67F411D0FBB}" type="slidenum">
              <a:rPr lang="en-US">
                <a:solidFill>
                  <a:prstClr val="black"/>
                </a:solidFill>
              </a:rPr>
              <a:pPr/>
              <a:t>2</a:t>
            </a:fld>
            <a:endParaRPr lang="en-US">
              <a:solidFill>
                <a:prstClr val="black"/>
              </a:solidFill>
            </a:endParaRPr>
          </a:p>
        </p:txBody>
      </p:sp>
      <p:sp>
        <p:nvSpPr>
          <p:cNvPr id="102402" name="Rectangle 2"/>
          <p:cNvSpPr>
            <a:spLocks noGrp="1" noRot="1" noChangeAspect="1" noChangeArrowheads="1" noTextEdit="1"/>
          </p:cNvSpPr>
          <p:nvPr>
            <p:ph type="sldImg"/>
          </p:nvPr>
        </p:nvSpPr>
        <p:spPr>
          <a:xfrm>
            <a:off x="1258888" y="720725"/>
            <a:ext cx="4799012" cy="3598863"/>
          </a:xfrm>
          <a:ln/>
        </p:spPr>
      </p:sp>
      <p:sp>
        <p:nvSpPr>
          <p:cNvPr id="102403" name="Rectangle 3"/>
          <p:cNvSpPr>
            <a:spLocks noGrp="1" noChangeArrowheads="1"/>
          </p:cNvSpPr>
          <p:nvPr>
            <p:ph type="body" idx="1"/>
          </p:nvPr>
        </p:nvSpPr>
        <p:spPr>
          <a:xfrm>
            <a:off x="974725" y="4560888"/>
            <a:ext cx="5365750" cy="4319587"/>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These images are from a 41 year old male with known MS at the time of imaging.  They illustrate several aspects of lesion appearance and topography that are useful in considering the diagnosis of MS by MRI. The</a:t>
            </a:r>
            <a:r>
              <a:rPr lang="en-US" baseline="0" dirty="0" smtClean="0"/>
              <a:t> upper panel images illustrate the high signal found on dual echo (spin density and T2-weighted scans).  In the upper left panel, the three arrows point to typical periventricular lesions that have a rather perpendicular orientation to the lateral ventricles, suggesting the classical appearance of ‘Dawson’s fingers’ as defined on pathological specimens.  The arrow in the upper right panel points to a subcortical or juxtacortical lesion lying just below the cortical ribbon.  In the panels below, T1-weighted images before (left hand lower panel) and after (right hand lower panel) the administration of a gadolinium-based contract agent define several low signal intensity lesions or ‘black holes’ one of which in the white matter has ring enhancement following the injection of contract (arrows).  Not that this enhanced lesion is also evident in the panels above as well.  This pattern of periventricular, juxtacortical and distinct white matter lesions </a:t>
            </a:r>
            <a:r>
              <a:rPr lang="en-US" dirty="0" smtClean="0"/>
              <a:t>(meets dissemination in space diagnostic</a:t>
            </a:r>
            <a:r>
              <a:rPr lang="en-US" baseline="0" dirty="0" smtClean="0"/>
              <a:t> criteria</a:t>
            </a:r>
            <a:r>
              <a:rPr lang="en-US" dirty="0" smtClean="0"/>
              <a:t>), </a:t>
            </a:r>
            <a:r>
              <a:rPr lang="en-US" baseline="0" dirty="0" smtClean="0"/>
              <a:t>only some of which show enhancement (meets dissemination in time diagnostic criteria), is quite compatible with MS.</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AF4AF0-74C0-4D4E-AD3A-DEE149B5DE7D}" type="slidenum">
              <a:rPr lang="en-US">
                <a:solidFill>
                  <a:prstClr val="black"/>
                </a:solidFill>
              </a:rPr>
              <a:pPr/>
              <a:t>3</a:t>
            </a:fld>
            <a:endParaRPr lang="en-US">
              <a:solidFill>
                <a:prstClr val="black"/>
              </a:solidFill>
            </a:endParaRPr>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xfrm>
            <a:off x="974725" y="4560888"/>
            <a:ext cx="5365750" cy="4319587"/>
          </a:xfrm>
        </p:spPr>
        <p:txBody>
          <a:bodyPr/>
          <a:lstStyle/>
          <a:p>
            <a:r>
              <a:rPr lang="en-US" dirty="0" smtClean="0"/>
              <a:t>Multiple ‘T2</a:t>
            </a:r>
            <a:r>
              <a:rPr lang="en-US" baseline="0" dirty="0" smtClean="0"/>
              <a:t> lesions’ are seen in this T2-weighted axial image that includes portions of the cerebellum, pons and temporal lobes.  A subcortical lesion is seen in the left temporal lobe (upper arrow), and multiple lesions are seen in the pons (lower arrow).</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2D10E5-15C1-444F-9662-0CB3A92D6578}" type="slidenum">
              <a:rPr lang="en-US">
                <a:solidFill>
                  <a:prstClr val="black"/>
                </a:solidFill>
              </a:rPr>
              <a:pPr/>
              <a:t>4</a:t>
            </a:fld>
            <a:endParaRPr lang="en-US">
              <a:solidFill>
                <a:prstClr val="black"/>
              </a:solidFill>
            </a:endParaRP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xfrm>
            <a:off x="974725" y="4560888"/>
            <a:ext cx="5365750" cy="4319587"/>
          </a:xfrm>
        </p:spPr>
        <p:txBody>
          <a:bodyPr/>
          <a:lstStyle/>
          <a:p>
            <a:r>
              <a:rPr lang="en-US" dirty="0" smtClean="0"/>
              <a:t>These cervical cord images of a 26 year old woman with transverse myelitis as an early presentation of her MS disclose two distinct</a:t>
            </a:r>
            <a:r>
              <a:rPr lang="en-US" baseline="0" dirty="0" smtClean="0"/>
              <a:t> lesions, one centered at the C3 and another at the C4 levels of the cord. The higher cord lesion shows ring enhancement following the administration of contrast (arrow).  The four sagittal images shown were acquired using different imaging sequences (T2 = T2-weighted, STIR = short TI inversion recovery, T2 TSE = T2-weighted turbo spin echo, T1 Gd = post gadolinium T1-weighted) with provide somewhat different conspicuity of the lesions and the T1 Gd provides information on blood brain barrier permeability in this instance consistent with active inflammation and recent new lesion formation.</a:t>
            </a:r>
            <a:endParaRPr lang="en-US" dirty="0" smtClean="0"/>
          </a:p>
          <a:p>
            <a:endParaRPr lang="en-US" dirty="0" smtClean="0"/>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images from a 42 year old woman with relapsing remitting MS illustrate the importance of understanding the true three dimensional character of lesions for appropriate lesion classification.  A.</a:t>
            </a:r>
            <a:r>
              <a:rPr lang="en-US" baseline="0" dirty="0" smtClean="0"/>
              <a:t> post gadolinium T1-weighted spin echo image in the coronal plane shows a juxtacortical enhancement.  B. The same lesion is seen in this transaxial FLAIR image (had the enhancement been viewed only in the same transaxial plan, it might well have been incorrectly assumed to be a ring enhanced lesion in the occipital-parietal white matter.  C.  A new T2 lesion was found near the trigone of the left lateral ventricle on this transaxial T2-weighted image that did not enhance following gadolinium administration that was not seen on comparison with a prior, well registered image set from the patient’s last MRI.</a:t>
            </a:r>
          </a:p>
        </p:txBody>
      </p:sp>
      <p:sp>
        <p:nvSpPr>
          <p:cNvPr id="4" name="Slide Number Placeholder 3"/>
          <p:cNvSpPr>
            <a:spLocks noGrp="1"/>
          </p:cNvSpPr>
          <p:nvPr>
            <p:ph type="sldNum" sz="quarter" idx="10"/>
          </p:nvPr>
        </p:nvSpPr>
        <p:spPr/>
        <p:txBody>
          <a:bodyPr/>
          <a:lstStyle/>
          <a:p>
            <a:fld id="{FB0EC720-9B2E-43AF-B7BD-53896DE48602}"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sagittal</a:t>
            </a:r>
            <a:r>
              <a:rPr lang="en-US" baseline="0" dirty="0" smtClean="0"/>
              <a:t> image of the cervical cord is from a 20 year old African-American female with systemic lupus </a:t>
            </a:r>
            <a:r>
              <a:rPr lang="en-US" baseline="0" dirty="0" err="1" smtClean="0"/>
              <a:t>erythematosis</a:t>
            </a:r>
            <a:r>
              <a:rPr lang="en-US" baseline="0" dirty="0" smtClean="0"/>
              <a:t> and recurrent episodes of transverse myelitis with severe paraplegia and </a:t>
            </a:r>
            <a:r>
              <a:rPr lang="en-US" baseline="0" dirty="0" err="1" smtClean="0"/>
              <a:t>quadriparesis</a:t>
            </a:r>
            <a:r>
              <a:rPr lang="en-US" baseline="0" dirty="0" smtClean="0"/>
              <a:t>.  Note the extensive cervical lesions along the extent of the entire cervical cord severe thoracic cord atrophy below the cervical level.  The patient proved to be NMO antibody positive.</a:t>
            </a:r>
          </a:p>
        </p:txBody>
      </p:sp>
      <p:sp>
        <p:nvSpPr>
          <p:cNvPr id="4" name="Slide Number Placeholder 3"/>
          <p:cNvSpPr>
            <a:spLocks noGrp="1"/>
          </p:cNvSpPr>
          <p:nvPr>
            <p:ph type="sldNum" sz="quarter" idx="10"/>
          </p:nvPr>
        </p:nvSpPr>
        <p:spPr/>
        <p:txBody>
          <a:bodyPr/>
          <a:lstStyle/>
          <a:p>
            <a:pPr>
              <a:defRPr/>
            </a:pPr>
            <a:fld id="{6E737C21-C4E3-4751-9D26-E8EEF79363FD}" type="slidenum">
              <a:rPr lang="en-US" smtClean="0"/>
              <a:pPr>
                <a:defRPr/>
              </a:pPr>
              <a:t>6</a:t>
            </a:fld>
            <a:endParaRPr lang="en-US"/>
          </a:p>
        </p:txBody>
      </p:sp>
    </p:spTree>
    <p:extLst>
      <p:ext uri="{BB962C8B-B14F-4D97-AF65-F5344CB8AC3E}">
        <p14:creationId xmlns:p14="http://schemas.microsoft.com/office/powerpoint/2010/main" val="2429324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69 year old Asian-American woman was in active relapse</a:t>
            </a:r>
            <a:r>
              <a:rPr lang="en-US" baseline="0" dirty="0" smtClean="0"/>
              <a:t> at the time of imaging for recurrent myelitis (first episode of optic neuritis 20 years prior).  Despite the presence of oligoclonal bands in her cerebrospinal fluid and a negative NMO serology, her background and the longitudinally extensive nature of her lesion make NMO more likely that MS.</a:t>
            </a:r>
            <a:endParaRPr lang="en-US" dirty="0" smtClean="0"/>
          </a:p>
        </p:txBody>
      </p:sp>
      <p:sp>
        <p:nvSpPr>
          <p:cNvPr id="4" name="Slide Number Placeholder 3"/>
          <p:cNvSpPr>
            <a:spLocks noGrp="1"/>
          </p:cNvSpPr>
          <p:nvPr>
            <p:ph type="sldNum" sz="quarter" idx="10"/>
          </p:nvPr>
        </p:nvSpPr>
        <p:spPr/>
        <p:txBody>
          <a:bodyPr/>
          <a:lstStyle/>
          <a:p>
            <a:pPr>
              <a:defRPr/>
            </a:pPr>
            <a:fld id="{6E737C21-C4E3-4751-9D26-E8EEF79363FD}" type="slidenum">
              <a:rPr lang="en-US" smtClean="0"/>
              <a:pPr>
                <a:defRPr/>
              </a:pPr>
              <a:t>7</a:t>
            </a:fld>
            <a:endParaRPr lang="en-US"/>
          </a:p>
        </p:txBody>
      </p:sp>
    </p:spTree>
    <p:extLst>
      <p:ext uri="{BB962C8B-B14F-4D97-AF65-F5344CB8AC3E}">
        <p14:creationId xmlns:p14="http://schemas.microsoft.com/office/powerpoint/2010/main" val="1084803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68DB0E-12B7-44E3-83B0-AF460E25678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3858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00042A-450C-4AD1-BE64-C6C9468D20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49300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C49F076-6DE9-4408-A093-28EA03B7A8D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77200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68DB0E-12B7-44E3-83B0-AF460E25678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9479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B953065-B001-4AC8-8DF6-E7DEA5F2BBB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90264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E338294-D5DF-48D4-A078-8EB221698BA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04761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2025162-6081-4720-93D0-42AEB42F98E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33665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8C1F883-5B2E-48DD-9B8B-B18D409911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5574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9501D9C-AD12-4416-A341-DF831B4A87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68220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B0AA061-2C24-4D53-AFBA-47A0CB3C9A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702347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D2EF2D5-2D43-4D75-9F0B-67C1D52342D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0277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B953065-B001-4AC8-8DF6-E7DEA5F2BBB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2935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3BCA965-1B76-49DD-AC3F-9ABCAEC7B5A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51761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00042A-450C-4AD1-BE64-C6C9468D20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32206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C49F076-6DE9-4408-A093-28EA03B7A8D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61735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fontAlgn="base">
              <a:spcBef>
                <a:spcPct val="0"/>
              </a:spcBef>
              <a:spcAft>
                <a:spcPct val="0"/>
              </a:spcAft>
            </a:pPr>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86567BE7-6965-446C-BC67-5A4E0ED2A8AA}" type="slidenum">
              <a:rPr lang="en-US">
                <a:solidFill>
                  <a:prstClr val="black">
                    <a:tint val="75000"/>
                  </a:prstClr>
                </a:solidFill>
                <a:latin typeface="Arial" charset="0"/>
              </a:rPr>
              <a:pPr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41968518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fontAlgn="base">
              <a:spcBef>
                <a:spcPct val="0"/>
              </a:spcBef>
              <a:spcAft>
                <a:spcPct val="0"/>
              </a:spcAft>
            </a:pPr>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EC666FDA-C0CA-4B07-8BEF-79674F0E3282}" type="slidenum">
              <a:rPr lang="en-US">
                <a:solidFill>
                  <a:prstClr val="black">
                    <a:tint val="75000"/>
                  </a:prstClr>
                </a:solidFill>
                <a:latin typeface="Arial" charset="0"/>
              </a:rPr>
              <a:pPr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3070193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pPr>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26312713-7CA7-417A-AD4C-7F99C7D9A067}" type="slidenum">
              <a:rPr lang="en-US">
                <a:solidFill>
                  <a:prstClr val="black">
                    <a:tint val="75000"/>
                  </a:prstClr>
                </a:solidFill>
                <a:latin typeface="Arial" charset="0"/>
              </a:rPr>
              <a:pPr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3002438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fontAlgn="base">
              <a:spcBef>
                <a:spcPct val="0"/>
              </a:spcBef>
              <a:spcAft>
                <a:spcPct val="0"/>
              </a:spcAft>
            </a:pPr>
            <a:endParaRPr lang="en-US">
              <a:solidFill>
                <a:prstClr val="black">
                  <a:tint val="75000"/>
                </a:prstClr>
              </a:solidFill>
              <a:latin typeface="Arial" charset="0"/>
            </a:endParaRPr>
          </a:p>
        </p:txBody>
      </p:sp>
      <p:sp>
        <p:nvSpPr>
          <p:cNvPr id="6" name="Footer Placeholder 5"/>
          <p:cNvSpPr>
            <a:spLocks noGrp="1"/>
          </p:cNvSpPr>
          <p:nvPr>
            <p:ph type="ftr" sz="quarter" idx="11"/>
          </p:nvPr>
        </p:nvSpPr>
        <p:spPr/>
        <p:txBody>
          <a:bodyPr/>
          <a:lstStyle/>
          <a:p>
            <a:pPr fontAlgn="base">
              <a:spcBef>
                <a:spcPct val="0"/>
              </a:spcBef>
              <a:spcAft>
                <a:spcPct val="0"/>
              </a:spcAft>
            </a:pPr>
            <a:endParaRPr lang="en-US">
              <a:solidFill>
                <a:prstClr val="black">
                  <a:tint val="75000"/>
                </a:prstClr>
              </a:solidFill>
              <a:latin typeface="Arial"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A7C132A2-C7DB-4CC7-B09A-A44077E20581}" type="slidenum">
              <a:rPr lang="en-US">
                <a:solidFill>
                  <a:prstClr val="black">
                    <a:tint val="75000"/>
                  </a:prstClr>
                </a:solidFill>
                <a:latin typeface="Arial" charset="0"/>
              </a:rPr>
              <a:pPr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266187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fontAlgn="base">
              <a:spcBef>
                <a:spcPct val="0"/>
              </a:spcBef>
              <a:spcAft>
                <a:spcPct val="0"/>
              </a:spcAft>
            </a:pPr>
            <a:endParaRPr lang="en-US">
              <a:solidFill>
                <a:prstClr val="black">
                  <a:tint val="75000"/>
                </a:prstClr>
              </a:solidFill>
              <a:latin typeface="Arial" charset="0"/>
            </a:endParaRPr>
          </a:p>
        </p:txBody>
      </p:sp>
      <p:sp>
        <p:nvSpPr>
          <p:cNvPr id="8" name="Footer Placeholder 7"/>
          <p:cNvSpPr>
            <a:spLocks noGrp="1"/>
          </p:cNvSpPr>
          <p:nvPr>
            <p:ph type="ftr" sz="quarter" idx="11"/>
          </p:nvPr>
        </p:nvSpPr>
        <p:spPr/>
        <p:txBody>
          <a:bodyPr/>
          <a:lstStyle/>
          <a:p>
            <a:pPr fontAlgn="base">
              <a:spcBef>
                <a:spcPct val="0"/>
              </a:spcBef>
              <a:spcAft>
                <a:spcPct val="0"/>
              </a:spcAft>
            </a:pPr>
            <a:endParaRPr lang="en-US">
              <a:solidFill>
                <a:prstClr val="black">
                  <a:tint val="75000"/>
                </a:prstClr>
              </a:solidFill>
              <a:latin typeface="Arial" charset="0"/>
            </a:endParaRPr>
          </a:p>
        </p:txBody>
      </p:sp>
      <p:sp>
        <p:nvSpPr>
          <p:cNvPr id="9" name="Slide Number Placeholder 8"/>
          <p:cNvSpPr>
            <a:spLocks noGrp="1"/>
          </p:cNvSpPr>
          <p:nvPr>
            <p:ph type="sldNum" sz="quarter" idx="12"/>
          </p:nvPr>
        </p:nvSpPr>
        <p:spPr/>
        <p:txBody>
          <a:bodyPr/>
          <a:lstStyle/>
          <a:p>
            <a:pPr fontAlgn="base">
              <a:spcBef>
                <a:spcPct val="0"/>
              </a:spcBef>
              <a:spcAft>
                <a:spcPct val="0"/>
              </a:spcAft>
            </a:pPr>
            <a:fld id="{A80C2E7B-6B45-4BE3-85F0-5BB3D3E33F87}" type="slidenum">
              <a:rPr lang="en-US">
                <a:solidFill>
                  <a:prstClr val="black">
                    <a:tint val="75000"/>
                  </a:prstClr>
                </a:solidFill>
                <a:latin typeface="Arial" charset="0"/>
              </a:rPr>
              <a:pPr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41994526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fontAlgn="base">
              <a:spcBef>
                <a:spcPct val="0"/>
              </a:spcBef>
              <a:spcAft>
                <a:spcPct val="0"/>
              </a:spcAft>
            </a:pPr>
            <a:endParaRPr lang="en-US">
              <a:solidFill>
                <a:prstClr val="black">
                  <a:tint val="75000"/>
                </a:prstClr>
              </a:solidFill>
              <a:latin typeface="Arial" charset="0"/>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US">
              <a:solidFill>
                <a:prstClr val="black">
                  <a:tint val="75000"/>
                </a:prstClr>
              </a:solidFill>
              <a:latin typeface="Arial"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pPr>
            <a:fld id="{EF1FBF0B-895F-40C8-979B-2C155CF2B9F9}" type="slidenum">
              <a:rPr lang="en-US">
                <a:solidFill>
                  <a:prstClr val="black">
                    <a:tint val="75000"/>
                  </a:prstClr>
                </a:solidFill>
                <a:latin typeface="Arial" charset="0"/>
              </a:rPr>
              <a:pPr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36060101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pPr>
            <a:endParaRPr lang="en-US">
              <a:solidFill>
                <a:prstClr val="black">
                  <a:tint val="75000"/>
                </a:prstClr>
              </a:solidFill>
              <a:latin typeface="Arial" charset="0"/>
            </a:endParaRPr>
          </a:p>
        </p:txBody>
      </p:sp>
      <p:sp>
        <p:nvSpPr>
          <p:cNvPr id="3" name="Footer Placeholder 2"/>
          <p:cNvSpPr>
            <a:spLocks noGrp="1"/>
          </p:cNvSpPr>
          <p:nvPr>
            <p:ph type="ftr" sz="quarter" idx="11"/>
          </p:nvPr>
        </p:nvSpPr>
        <p:spPr/>
        <p:txBody>
          <a:bodyPr/>
          <a:lstStyle/>
          <a:p>
            <a:pPr fontAlgn="base">
              <a:spcBef>
                <a:spcPct val="0"/>
              </a:spcBef>
              <a:spcAft>
                <a:spcPct val="0"/>
              </a:spcAft>
            </a:pPr>
            <a:endParaRPr lang="en-US">
              <a:solidFill>
                <a:prstClr val="black">
                  <a:tint val="75000"/>
                </a:prstClr>
              </a:solidFill>
              <a:latin typeface="Arial" charset="0"/>
            </a:endParaRPr>
          </a:p>
        </p:txBody>
      </p:sp>
      <p:sp>
        <p:nvSpPr>
          <p:cNvPr id="4" name="Slide Number Placeholder 3"/>
          <p:cNvSpPr>
            <a:spLocks noGrp="1"/>
          </p:cNvSpPr>
          <p:nvPr>
            <p:ph type="sldNum" sz="quarter" idx="12"/>
          </p:nvPr>
        </p:nvSpPr>
        <p:spPr/>
        <p:txBody>
          <a:bodyPr/>
          <a:lstStyle/>
          <a:p>
            <a:pPr fontAlgn="base">
              <a:spcBef>
                <a:spcPct val="0"/>
              </a:spcBef>
              <a:spcAft>
                <a:spcPct val="0"/>
              </a:spcAft>
            </a:pPr>
            <a:fld id="{222CBFC6-2C99-4400-81C4-6B768B6E1BC9}" type="slidenum">
              <a:rPr lang="en-US">
                <a:solidFill>
                  <a:prstClr val="black">
                    <a:tint val="75000"/>
                  </a:prstClr>
                </a:solidFill>
                <a:latin typeface="Arial" charset="0"/>
              </a:rPr>
              <a:pPr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3164587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E338294-D5DF-48D4-A078-8EB221698BA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266157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pPr>
            <a:endParaRPr lang="en-US">
              <a:solidFill>
                <a:prstClr val="black">
                  <a:tint val="75000"/>
                </a:prstClr>
              </a:solidFill>
              <a:latin typeface="Arial" charset="0"/>
            </a:endParaRPr>
          </a:p>
        </p:txBody>
      </p:sp>
      <p:sp>
        <p:nvSpPr>
          <p:cNvPr id="6" name="Footer Placeholder 5"/>
          <p:cNvSpPr>
            <a:spLocks noGrp="1"/>
          </p:cNvSpPr>
          <p:nvPr>
            <p:ph type="ftr" sz="quarter" idx="11"/>
          </p:nvPr>
        </p:nvSpPr>
        <p:spPr/>
        <p:txBody>
          <a:bodyPr/>
          <a:lstStyle/>
          <a:p>
            <a:pPr fontAlgn="base">
              <a:spcBef>
                <a:spcPct val="0"/>
              </a:spcBef>
              <a:spcAft>
                <a:spcPct val="0"/>
              </a:spcAft>
            </a:pPr>
            <a:endParaRPr lang="en-US">
              <a:solidFill>
                <a:prstClr val="black">
                  <a:tint val="75000"/>
                </a:prstClr>
              </a:solidFill>
              <a:latin typeface="Arial"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9844A275-E480-4634-AAA6-C9367CC6CF79}" type="slidenum">
              <a:rPr lang="en-US">
                <a:solidFill>
                  <a:prstClr val="black">
                    <a:tint val="75000"/>
                  </a:prstClr>
                </a:solidFill>
                <a:latin typeface="Arial" charset="0"/>
              </a:rPr>
              <a:pPr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6524287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pPr>
            <a:endParaRPr lang="en-US">
              <a:solidFill>
                <a:prstClr val="black">
                  <a:tint val="75000"/>
                </a:prstClr>
              </a:solidFill>
              <a:latin typeface="Arial" charset="0"/>
            </a:endParaRPr>
          </a:p>
        </p:txBody>
      </p:sp>
      <p:sp>
        <p:nvSpPr>
          <p:cNvPr id="6" name="Footer Placeholder 5"/>
          <p:cNvSpPr>
            <a:spLocks noGrp="1"/>
          </p:cNvSpPr>
          <p:nvPr>
            <p:ph type="ftr" sz="quarter" idx="11"/>
          </p:nvPr>
        </p:nvSpPr>
        <p:spPr/>
        <p:txBody>
          <a:bodyPr/>
          <a:lstStyle/>
          <a:p>
            <a:pPr fontAlgn="base">
              <a:spcBef>
                <a:spcPct val="0"/>
              </a:spcBef>
              <a:spcAft>
                <a:spcPct val="0"/>
              </a:spcAft>
            </a:pPr>
            <a:endParaRPr lang="en-US">
              <a:solidFill>
                <a:prstClr val="black">
                  <a:tint val="75000"/>
                </a:prstClr>
              </a:solidFill>
              <a:latin typeface="Arial"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6E34BAEB-F073-4874-8FA2-4F4835383247}" type="slidenum">
              <a:rPr lang="en-US">
                <a:solidFill>
                  <a:prstClr val="black">
                    <a:tint val="75000"/>
                  </a:prstClr>
                </a:solidFill>
                <a:latin typeface="Arial" charset="0"/>
              </a:rPr>
              <a:pPr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6536618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fontAlgn="base">
              <a:spcBef>
                <a:spcPct val="0"/>
              </a:spcBef>
              <a:spcAft>
                <a:spcPct val="0"/>
              </a:spcAft>
            </a:pPr>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1410192C-758B-48C0-85A1-51DB7F57E58A}" type="slidenum">
              <a:rPr lang="en-US">
                <a:solidFill>
                  <a:prstClr val="black">
                    <a:tint val="75000"/>
                  </a:prstClr>
                </a:solidFill>
                <a:latin typeface="Arial" charset="0"/>
              </a:rPr>
              <a:pPr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753684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fontAlgn="base">
              <a:spcBef>
                <a:spcPct val="0"/>
              </a:spcBef>
              <a:spcAft>
                <a:spcPct val="0"/>
              </a:spcAft>
            </a:pPr>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849696DC-E4C3-419D-876E-D95C34671DA6}" type="slidenum">
              <a:rPr lang="en-US">
                <a:solidFill>
                  <a:prstClr val="black">
                    <a:tint val="75000"/>
                  </a:prstClr>
                </a:solidFill>
                <a:latin typeface="Arial" charset="0"/>
              </a:rPr>
              <a:pPr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2302150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2025162-6081-4720-93D0-42AEB42F98E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4083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8C1F883-5B2E-48DD-9B8B-B18D409911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49106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9501D9C-AD12-4416-A341-DF831B4A87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17911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B0AA061-2C24-4D53-AFBA-47A0CB3C9A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94860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D2EF2D5-2D43-4D75-9F0B-67C1D52342D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10567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3BCA965-1B76-49DD-AC3F-9ABCAEC7B5A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16963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43"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smtClean="0">
              <a:solidFill>
                <a:srgbClr val="000000"/>
              </a:solidFill>
            </a:endParaRPr>
          </a:p>
        </p:txBody>
      </p:sp>
      <p:sp>
        <p:nvSpPr>
          <p:cNvPr id="6144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smtClean="0">
              <a:solidFill>
                <a:srgbClr val="000000"/>
              </a:solidFill>
            </a:endParaRPr>
          </a:p>
        </p:txBody>
      </p:sp>
      <p:sp>
        <p:nvSpPr>
          <p:cNvPr id="6144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6C885AD9-415E-49F0-8F75-E806B1B40735}" type="slidenum">
              <a:rPr lang="en-US" smtClean="0">
                <a:solidFill>
                  <a:srgbClr val="000000"/>
                </a:solidFill>
              </a:rPr>
              <a:pPr/>
              <a:t>‹#›</a:t>
            </a:fld>
            <a:endParaRPr lang="en-US" smtClean="0">
              <a:solidFill>
                <a:srgbClr val="000000"/>
              </a:solidFill>
            </a:endParaRPr>
          </a:p>
        </p:txBody>
      </p:sp>
    </p:spTree>
    <p:extLst>
      <p:ext uri="{BB962C8B-B14F-4D97-AF65-F5344CB8AC3E}">
        <p14:creationId xmlns:p14="http://schemas.microsoft.com/office/powerpoint/2010/main" val="263325373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43"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smtClean="0">
              <a:solidFill>
                <a:srgbClr val="000000"/>
              </a:solidFill>
            </a:endParaRPr>
          </a:p>
        </p:txBody>
      </p:sp>
      <p:sp>
        <p:nvSpPr>
          <p:cNvPr id="6144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smtClean="0">
              <a:solidFill>
                <a:srgbClr val="000000"/>
              </a:solidFill>
            </a:endParaRPr>
          </a:p>
        </p:txBody>
      </p:sp>
      <p:sp>
        <p:nvSpPr>
          <p:cNvPr id="6144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6C885AD9-415E-49F0-8F75-E806B1B40735}" type="slidenum">
              <a:rPr lang="en-US" smtClean="0">
                <a:solidFill>
                  <a:srgbClr val="000000"/>
                </a:solidFill>
              </a:rPr>
              <a:pPr/>
              <a:t>‹#›</a:t>
            </a:fld>
            <a:endParaRPr lang="en-US" smtClean="0">
              <a:solidFill>
                <a:srgbClr val="000000"/>
              </a:solidFill>
            </a:endParaRPr>
          </a:p>
        </p:txBody>
      </p:sp>
    </p:spTree>
    <p:extLst>
      <p:ext uri="{BB962C8B-B14F-4D97-AF65-F5344CB8AC3E}">
        <p14:creationId xmlns:p14="http://schemas.microsoft.com/office/powerpoint/2010/main" val="1919709406"/>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EB81F-09A9-4030-9D3C-2BD0D3696879}" type="slidenum">
              <a:rPr lang="en-US" smtClean="0">
                <a:solidFill>
                  <a:prstClr val="black">
                    <a:tint val="75000"/>
                  </a:prstClr>
                </a:solidFill>
                <a:latin typeface="Arial" charset="0"/>
              </a: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295393021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18.tiff"/><Relationship Id="rId4" Type="http://schemas.openxmlformats.org/officeDocument/2006/relationships/image" Target="../media/image17.tiff"/></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8" name="Picture 6" descr="northenor 0524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95400"/>
            <a:ext cx="5181600" cy="4224338"/>
          </a:xfrm>
          <a:prstGeom prst="rect">
            <a:avLst/>
          </a:prstGeom>
          <a:noFill/>
          <a:ln w="9525">
            <a:solidFill>
              <a:srgbClr val="FFFF66"/>
            </a:solidFill>
            <a:miter lim="800000"/>
            <a:headEnd/>
            <a:tailEnd/>
          </a:ln>
          <a:extLst>
            <a:ext uri="{909E8E84-426E-40DD-AFC4-6F175D3DCCD1}">
              <a14:hiddenFill xmlns:a14="http://schemas.microsoft.com/office/drawing/2010/main">
                <a:solidFill>
                  <a:srgbClr val="FFFFFF"/>
                </a:solidFill>
              </a14:hiddenFill>
            </a:ext>
          </a:extLst>
        </p:spPr>
      </p:pic>
      <p:grpSp>
        <p:nvGrpSpPr>
          <p:cNvPr id="95239" name="Group 7"/>
          <p:cNvGrpSpPr>
            <a:grpSpLocks/>
          </p:cNvGrpSpPr>
          <p:nvPr/>
        </p:nvGrpSpPr>
        <p:grpSpPr bwMode="auto">
          <a:xfrm>
            <a:off x="5019675" y="381000"/>
            <a:ext cx="2905125" cy="6264275"/>
            <a:chOff x="2154" y="720"/>
            <a:chExt cx="1403" cy="3466"/>
          </a:xfrm>
        </p:grpSpPr>
        <p:pic>
          <p:nvPicPr>
            <p:cNvPr id="95240" name="Picture 8" descr="northenor 03190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4" y="1692"/>
              <a:ext cx="1403" cy="1202"/>
            </a:xfrm>
            <a:prstGeom prst="rect">
              <a:avLst/>
            </a:prstGeom>
            <a:noFill/>
            <a:ln w="9525">
              <a:solidFill>
                <a:srgbClr val="FFFF66"/>
              </a:solidFill>
              <a:miter lim="800000"/>
              <a:headEnd/>
              <a:tailEnd/>
            </a:ln>
            <a:extLst>
              <a:ext uri="{909E8E84-426E-40DD-AFC4-6F175D3DCCD1}">
                <a14:hiddenFill xmlns:a14="http://schemas.microsoft.com/office/drawing/2010/main">
                  <a:solidFill>
                    <a:srgbClr val="FFFFFF"/>
                  </a:solidFill>
                </a14:hiddenFill>
              </a:ext>
            </a:extLst>
          </p:spPr>
        </p:pic>
        <p:pic>
          <p:nvPicPr>
            <p:cNvPr id="95241" name="Picture 9" descr="northenor 03190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6" y="2578"/>
              <a:ext cx="1220" cy="967"/>
            </a:xfrm>
            <a:prstGeom prst="rect">
              <a:avLst/>
            </a:prstGeom>
            <a:noFill/>
            <a:ln w="9525">
              <a:solidFill>
                <a:srgbClr val="FFFF66"/>
              </a:solidFill>
              <a:miter lim="800000"/>
              <a:headEnd/>
              <a:tailEnd/>
            </a:ln>
            <a:extLst>
              <a:ext uri="{909E8E84-426E-40DD-AFC4-6F175D3DCCD1}">
                <a14:hiddenFill xmlns:a14="http://schemas.microsoft.com/office/drawing/2010/main">
                  <a:solidFill>
                    <a:srgbClr val="FFFFFF"/>
                  </a:solidFill>
                </a14:hiddenFill>
              </a:ext>
            </a:extLst>
          </p:spPr>
        </p:pic>
        <p:pic>
          <p:nvPicPr>
            <p:cNvPr id="95242" name="Picture 10" descr="northenor 03190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0" y="720"/>
              <a:ext cx="1386" cy="1341"/>
            </a:xfrm>
            <a:prstGeom prst="rect">
              <a:avLst/>
            </a:prstGeom>
            <a:noFill/>
            <a:ln w="9525">
              <a:solidFill>
                <a:srgbClr val="FFFF66"/>
              </a:solidFill>
              <a:miter lim="800000"/>
              <a:headEnd/>
              <a:tailEnd/>
            </a:ln>
            <a:extLst>
              <a:ext uri="{909E8E84-426E-40DD-AFC4-6F175D3DCCD1}">
                <a14:hiddenFill xmlns:a14="http://schemas.microsoft.com/office/drawing/2010/main">
                  <a:solidFill>
                    <a:srgbClr val="FFFFFF"/>
                  </a:solidFill>
                </a14:hiddenFill>
              </a:ext>
            </a:extLst>
          </p:spPr>
        </p:pic>
        <p:pic>
          <p:nvPicPr>
            <p:cNvPr id="95243" name="Picture 11" descr="northenor 03190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13" y="3296"/>
              <a:ext cx="1229" cy="890"/>
            </a:xfrm>
            <a:prstGeom prst="rect">
              <a:avLst/>
            </a:prstGeom>
            <a:noFill/>
            <a:ln w="9525">
              <a:solidFill>
                <a:srgbClr val="FFFF66"/>
              </a:solidFill>
              <a:miter lim="800000"/>
              <a:headEnd/>
              <a:tailEnd/>
            </a:ln>
            <a:extLst>
              <a:ext uri="{909E8E84-426E-40DD-AFC4-6F175D3DCCD1}">
                <a14:hiddenFill xmlns:a14="http://schemas.microsoft.com/office/drawing/2010/main">
                  <a:solidFill>
                    <a:srgbClr val="FFFFFF"/>
                  </a:solidFill>
                </a14:hiddenFill>
              </a:ext>
            </a:extLst>
          </p:spPr>
        </p:pic>
      </p:gr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0218" y="4519209"/>
            <a:ext cx="5127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0" y="1592828"/>
            <a:ext cx="5127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0" y="3148806"/>
            <a:ext cx="5127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0" y="4298436"/>
            <a:ext cx="5127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0" y="5582241"/>
            <a:ext cx="5127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97657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52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95239"/>
                                        </p:tgtEl>
                                        <p:attrNameLst>
                                          <p:attrName>style.visibility</p:attrName>
                                        </p:attrNameLst>
                                      </p:cBhvr>
                                      <p:to>
                                        <p:strVal val="visible"/>
                                      </p:to>
                                    </p:set>
                                    <p:animEffect transition="in" filter="wipe(up)">
                                      <p:cBhvr>
                                        <p:cTn id="11" dur="500"/>
                                        <p:tgtEl>
                                          <p:spTgt spid="95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33600" y="200167"/>
            <a:ext cx="5257800" cy="6505433"/>
            <a:chOff x="2133600" y="276366"/>
            <a:chExt cx="5257800" cy="6505433"/>
          </a:xfrm>
        </p:grpSpPr>
        <p:grpSp>
          <p:nvGrpSpPr>
            <p:cNvPr id="2" name="Group 1"/>
            <p:cNvGrpSpPr/>
            <p:nvPr/>
          </p:nvGrpSpPr>
          <p:grpSpPr>
            <a:xfrm>
              <a:off x="2286000" y="276366"/>
              <a:ext cx="4953000" cy="6505433"/>
              <a:chOff x="2514600" y="152400"/>
              <a:chExt cx="5105400" cy="6705600"/>
            </a:xfrm>
          </p:grpSpPr>
          <p:sp>
            <p:nvSpPr>
              <p:cNvPr id="101378" name="Text Box 2"/>
              <p:cNvSpPr txBox="1">
                <a:spLocks noChangeArrowheads="1"/>
              </p:cNvSpPr>
              <p:nvPr/>
            </p:nvSpPr>
            <p:spPr bwMode="auto">
              <a:xfrm>
                <a:off x="5410200" y="152400"/>
                <a:ext cx="17510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smtClean="0">
                    <a:solidFill>
                      <a:srgbClr val="FFFF00"/>
                    </a:solidFill>
                    <a:latin typeface="Arial" charset="0"/>
                  </a:rPr>
                  <a:t>T2</a:t>
                </a:r>
              </a:p>
            </p:txBody>
          </p:sp>
          <p:pic>
            <p:nvPicPr>
              <p:cNvPr id="101379" name="Picture 3" descr="sd"/>
              <p:cNvPicPr>
                <a:picLocks noChangeAspect="1" noChangeArrowheads="1"/>
              </p:cNvPicPr>
              <p:nvPr/>
            </p:nvPicPr>
            <p:blipFill>
              <a:blip r:embed="rId3" cstate="print">
                <a:clrChange>
                  <a:clrFrom>
                    <a:srgbClr val="010101"/>
                  </a:clrFrom>
                  <a:clrTo>
                    <a:srgbClr val="010101">
                      <a:alpha val="0"/>
                    </a:srgbClr>
                  </a:clrTo>
                </a:clrChange>
                <a:extLst>
                  <a:ext uri="{28A0092B-C50C-407E-A947-70E740481C1C}">
                    <a14:useLocalDpi xmlns:a14="http://schemas.microsoft.com/office/drawing/2010/main" val="0"/>
                  </a:ext>
                </a:extLst>
              </a:blip>
              <a:srcRect/>
              <a:stretch>
                <a:fillRect/>
              </a:stretch>
            </p:blipFill>
            <p:spPr bwMode="auto">
              <a:xfrm>
                <a:off x="2667000" y="457200"/>
                <a:ext cx="237490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101380" name="Picture 4" descr="t2"/>
              <p:cNvPicPr>
                <a:picLocks noChangeAspect="1" noChangeArrowheads="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029200" y="471488"/>
                <a:ext cx="2386013" cy="2998787"/>
              </a:xfrm>
              <a:prstGeom prst="rect">
                <a:avLst/>
              </a:prstGeom>
              <a:noFill/>
              <a:extLst>
                <a:ext uri="{909E8E84-426E-40DD-AFC4-6F175D3DCCD1}">
                  <a14:hiddenFill xmlns:a14="http://schemas.microsoft.com/office/drawing/2010/main">
                    <a:solidFill>
                      <a:srgbClr val="FFFFFF"/>
                    </a:solidFill>
                  </a14:hiddenFill>
                </a:ext>
              </a:extLst>
            </p:spPr>
          </p:pic>
          <p:grpSp>
            <p:nvGrpSpPr>
              <p:cNvPr id="101381" name="Group 5"/>
              <p:cNvGrpSpPr>
                <a:grpSpLocks/>
              </p:cNvGrpSpPr>
              <p:nvPr/>
            </p:nvGrpSpPr>
            <p:grpSpPr bwMode="auto">
              <a:xfrm>
                <a:off x="2514600" y="3352800"/>
                <a:ext cx="2557463" cy="3276600"/>
                <a:chOff x="1296" y="2112"/>
                <a:chExt cx="1611" cy="2064"/>
              </a:xfrm>
            </p:grpSpPr>
            <p:pic>
              <p:nvPicPr>
                <p:cNvPr id="101382" name="Picture 6" descr="t1"/>
                <p:cNvPicPr>
                  <a:picLocks noChangeAspect="1" noChangeArrowheads="1"/>
                </p:cNvPicPr>
                <p:nvPr/>
              </p:nvPicPr>
              <p:blipFill>
                <a:blip r:embed="rId5" cstate="print">
                  <a:clrChange>
                    <a:clrFrom>
                      <a:srgbClr val="000000"/>
                    </a:clrFrom>
                    <a:clrTo>
                      <a:srgbClr val="000000">
                        <a:alpha val="0"/>
                      </a:srgbClr>
                    </a:clrTo>
                  </a:clrChange>
                  <a:lum contrast="24000"/>
                  <a:extLst>
                    <a:ext uri="{28A0092B-C50C-407E-A947-70E740481C1C}">
                      <a14:useLocalDpi xmlns:a14="http://schemas.microsoft.com/office/drawing/2010/main" val="0"/>
                    </a:ext>
                  </a:extLst>
                </a:blip>
                <a:srcRect/>
                <a:stretch>
                  <a:fillRect/>
                </a:stretch>
              </p:blipFill>
              <p:spPr bwMode="auto">
                <a:xfrm>
                  <a:off x="1392" y="2208"/>
                  <a:ext cx="1515" cy="1920"/>
                </a:xfrm>
                <a:prstGeom prst="rect">
                  <a:avLst/>
                </a:prstGeom>
                <a:noFill/>
                <a:extLst>
                  <a:ext uri="{909E8E84-426E-40DD-AFC4-6F175D3DCCD1}">
                    <a14:hiddenFill xmlns:a14="http://schemas.microsoft.com/office/drawing/2010/main">
                      <a:solidFill>
                        <a:srgbClr val="FFFFFF"/>
                      </a:solidFill>
                    </a14:hiddenFill>
                  </a:ext>
                </a:extLst>
              </p:spPr>
            </p:pic>
            <p:sp>
              <p:nvSpPr>
                <p:cNvPr id="101383" name="Rectangle 7"/>
                <p:cNvSpPr>
                  <a:spLocks noChangeArrowheads="1"/>
                </p:cNvSpPr>
                <p:nvPr/>
              </p:nvSpPr>
              <p:spPr bwMode="auto">
                <a:xfrm>
                  <a:off x="1296" y="2112"/>
                  <a:ext cx="384" cy="9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solidFill>
                      <a:srgbClr val="000000"/>
                    </a:solidFill>
                    <a:latin typeface="Arial" charset="0"/>
                  </a:endParaRPr>
                </a:p>
              </p:txBody>
            </p:sp>
            <p:sp>
              <p:nvSpPr>
                <p:cNvPr id="101384" name="Rectangle 8"/>
                <p:cNvSpPr>
                  <a:spLocks noChangeArrowheads="1"/>
                </p:cNvSpPr>
                <p:nvPr/>
              </p:nvSpPr>
              <p:spPr bwMode="auto">
                <a:xfrm>
                  <a:off x="1296" y="3888"/>
                  <a:ext cx="192" cy="19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solidFill>
                      <a:srgbClr val="000000"/>
                    </a:solidFill>
                    <a:latin typeface="Arial" charset="0"/>
                  </a:endParaRPr>
                </a:p>
              </p:txBody>
            </p:sp>
            <p:sp>
              <p:nvSpPr>
                <p:cNvPr id="101385" name="Rectangle 9"/>
                <p:cNvSpPr>
                  <a:spLocks noChangeArrowheads="1"/>
                </p:cNvSpPr>
                <p:nvPr/>
              </p:nvSpPr>
              <p:spPr bwMode="auto">
                <a:xfrm>
                  <a:off x="1488" y="4080"/>
                  <a:ext cx="384" cy="9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solidFill>
                      <a:srgbClr val="000000"/>
                    </a:solidFill>
                    <a:latin typeface="Arial" charset="0"/>
                  </a:endParaRPr>
                </a:p>
              </p:txBody>
            </p:sp>
            <p:sp>
              <p:nvSpPr>
                <p:cNvPr id="101386" name="Rectangle 10"/>
                <p:cNvSpPr>
                  <a:spLocks noChangeArrowheads="1"/>
                </p:cNvSpPr>
                <p:nvPr/>
              </p:nvSpPr>
              <p:spPr bwMode="auto">
                <a:xfrm>
                  <a:off x="2448" y="4080"/>
                  <a:ext cx="384" cy="9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solidFill>
                      <a:srgbClr val="000000"/>
                    </a:solidFill>
                    <a:latin typeface="Arial" charset="0"/>
                  </a:endParaRPr>
                </a:p>
              </p:txBody>
            </p:sp>
          </p:grpSp>
          <p:sp>
            <p:nvSpPr>
              <p:cNvPr id="101387" name="Rectangle 11"/>
              <p:cNvSpPr>
                <a:spLocks noChangeArrowheads="1"/>
              </p:cNvSpPr>
              <p:nvPr/>
            </p:nvSpPr>
            <p:spPr bwMode="auto">
              <a:xfrm>
                <a:off x="4486729" y="3403600"/>
                <a:ext cx="228600" cy="152400"/>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solidFill>
                    <a:srgbClr val="000000"/>
                  </a:solidFill>
                  <a:latin typeface="Arial" charset="0"/>
                </a:endParaRPr>
              </a:p>
            </p:txBody>
          </p:sp>
          <p:grpSp>
            <p:nvGrpSpPr>
              <p:cNvPr id="101388" name="Group 12"/>
              <p:cNvGrpSpPr>
                <a:grpSpLocks/>
              </p:cNvGrpSpPr>
              <p:nvPr/>
            </p:nvGrpSpPr>
            <p:grpSpPr bwMode="auto">
              <a:xfrm>
                <a:off x="5029200" y="3479800"/>
                <a:ext cx="2505075" cy="3149600"/>
                <a:chOff x="2880" y="2160"/>
                <a:chExt cx="1578" cy="1984"/>
              </a:xfrm>
            </p:grpSpPr>
            <p:pic>
              <p:nvPicPr>
                <p:cNvPr id="101389" name="Picture 13" descr="t1gd"/>
                <p:cNvPicPr>
                  <a:picLocks noChangeAspect="1" noChangeArrowheads="1"/>
                </p:cNvPicPr>
                <p:nvPr/>
              </p:nvPicPr>
              <p:blipFill>
                <a:blip r:embed="rId6" cstate="print">
                  <a:clrChange>
                    <a:clrFrom>
                      <a:srgbClr val="000000"/>
                    </a:clrFrom>
                    <a:clrTo>
                      <a:srgbClr val="000000">
                        <a:alpha val="0"/>
                      </a:srgbClr>
                    </a:clrTo>
                  </a:clrChange>
                  <a:lum contrast="12000"/>
                  <a:extLst>
                    <a:ext uri="{28A0092B-C50C-407E-A947-70E740481C1C}">
                      <a14:useLocalDpi xmlns:a14="http://schemas.microsoft.com/office/drawing/2010/main" val="0"/>
                    </a:ext>
                  </a:extLst>
                </a:blip>
                <a:srcRect/>
                <a:stretch>
                  <a:fillRect/>
                </a:stretch>
              </p:blipFill>
              <p:spPr bwMode="auto">
                <a:xfrm>
                  <a:off x="2928" y="2160"/>
                  <a:ext cx="1530" cy="1926"/>
                </a:xfrm>
                <a:prstGeom prst="rect">
                  <a:avLst/>
                </a:prstGeom>
                <a:noFill/>
                <a:extLst>
                  <a:ext uri="{909E8E84-426E-40DD-AFC4-6F175D3DCCD1}">
                    <a14:hiddenFill xmlns:a14="http://schemas.microsoft.com/office/drawing/2010/main">
                      <a:solidFill>
                        <a:srgbClr val="FFFFFF"/>
                      </a:solidFill>
                    </a14:hiddenFill>
                  </a:ext>
                </a:extLst>
              </p:spPr>
            </p:pic>
            <p:sp>
              <p:nvSpPr>
                <p:cNvPr id="101390" name="Oval 14"/>
                <p:cNvSpPr>
                  <a:spLocks noChangeArrowheads="1"/>
                </p:cNvSpPr>
                <p:nvPr/>
              </p:nvSpPr>
              <p:spPr bwMode="auto">
                <a:xfrm>
                  <a:off x="2880" y="3600"/>
                  <a:ext cx="144" cy="144"/>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solidFill>
                      <a:srgbClr val="000000"/>
                    </a:solidFill>
                    <a:latin typeface="Arial" charset="0"/>
                  </a:endParaRPr>
                </a:p>
              </p:txBody>
            </p:sp>
            <p:sp>
              <p:nvSpPr>
                <p:cNvPr id="101391" name="Oval 15"/>
                <p:cNvSpPr>
                  <a:spLocks noChangeArrowheads="1"/>
                </p:cNvSpPr>
                <p:nvPr/>
              </p:nvSpPr>
              <p:spPr bwMode="auto">
                <a:xfrm>
                  <a:off x="3216" y="4042"/>
                  <a:ext cx="336" cy="9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solidFill>
                      <a:srgbClr val="000000"/>
                    </a:solidFill>
                    <a:latin typeface="Arial" charset="0"/>
                  </a:endParaRPr>
                </a:p>
              </p:txBody>
            </p:sp>
            <p:sp>
              <p:nvSpPr>
                <p:cNvPr id="101392" name="Oval 16"/>
                <p:cNvSpPr>
                  <a:spLocks noChangeArrowheads="1"/>
                </p:cNvSpPr>
                <p:nvPr/>
              </p:nvSpPr>
              <p:spPr bwMode="auto">
                <a:xfrm>
                  <a:off x="3840" y="4048"/>
                  <a:ext cx="240" cy="9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solidFill>
                      <a:srgbClr val="000000"/>
                    </a:solidFill>
                    <a:latin typeface="Arial" charset="0"/>
                  </a:endParaRPr>
                </a:p>
              </p:txBody>
            </p:sp>
          </p:grpSp>
          <p:sp>
            <p:nvSpPr>
              <p:cNvPr id="101393" name="Text Box 17"/>
              <p:cNvSpPr txBox="1">
                <a:spLocks noChangeArrowheads="1"/>
              </p:cNvSpPr>
              <p:nvPr/>
            </p:nvSpPr>
            <p:spPr bwMode="auto">
              <a:xfrm>
                <a:off x="3048000" y="152400"/>
                <a:ext cx="17510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smtClean="0">
                    <a:solidFill>
                      <a:srgbClr val="FFFF00"/>
                    </a:solidFill>
                    <a:latin typeface="Arial" charset="0"/>
                  </a:rPr>
                  <a:t>spin density</a:t>
                </a:r>
              </a:p>
            </p:txBody>
          </p:sp>
          <p:sp>
            <p:nvSpPr>
              <p:cNvPr id="101394" name="Text Box 18"/>
              <p:cNvSpPr txBox="1">
                <a:spLocks noChangeArrowheads="1"/>
              </p:cNvSpPr>
              <p:nvPr/>
            </p:nvSpPr>
            <p:spPr bwMode="auto">
              <a:xfrm>
                <a:off x="2973388" y="6521450"/>
                <a:ext cx="1751012" cy="336550"/>
              </a:xfrm>
              <a:prstGeom prst="rect">
                <a:avLst/>
              </a:prstGeom>
              <a:solidFill>
                <a:schemeClr val="tx1"/>
              </a:solidFill>
              <a:ln>
                <a:noFill/>
              </a:ln>
              <a:effectLst/>
            </p:spPr>
            <p:txBody>
              <a:bodyPr>
                <a:spAutoFit/>
              </a:bodyPr>
              <a:lstStyle/>
              <a:p>
                <a:pPr algn="ctr"/>
                <a:r>
                  <a:rPr lang="en-US" sz="1600" dirty="0" smtClean="0">
                    <a:solidFill>
                      <a:srgbClr val="FFFF00"/>
                    </a:solidFill>
                    <a:latin typeface="Arial" charset="0"/>
                  </a:rPr>
                  <a:t>T1 pre Gd</a:t>
                </a:r>
              </a:p>
            </p:txBody>
          </p:sp>
          <p:sp>
            <p:nvSpPr>
              <p:cNvPr id="101395" name="Text Box 19"/>
              <p:cNvSpPr txBox="1">
                <a:spLocks noChangeArrowheads="1"/>
              </p:cNvSpPr>
              <p:nvPr/>
            </p:nvSpPr>
            <p:spPr bwMode="auto">
              <a:xfrm>
                <a:off x="5410200" y="6521450"/>
                <a:ext cx="1751013" cy="336550"/>
              </a:xfrm>
              <a:prstGeom prst="rect">
                <a:avLst/>
              </a:prstGeom>
              <a:solidFill>
                <a:schemeClr val="tx1"/>
              </a:solidFill>
              <a:ln>
                <a:noFill/>
              </a:ln>
              <a:effectLst/>
            </p:spPr>
            <p:txBody>
              <a:bodyPr>
                <a:spAutoFit/>
              </a:bodyPr>
              <a:lstStyle/>
              <a:p>
                <a:pPr algn="ctr"/>
                <a:r>
                  <a:rPr lang="en-US" sz="1600" dirty="0" smtClean="0">
                    <a:solidFill>
                      <a:srgbClr val="FFFF00"/>
                    </a:solidFill>
                    <a:latin typeface="Arial" charset="0"/>
                  </a:rPr>
                  <a:t>T1 post Gd</a:t>
                </a:r>
              </a:p>
            </p:txBody>
          </p:sp>
          <p:sp>
            <p:nvSpPr>
              <p:cNvPr id="101396" name="AutoShape 20"/>
              <p:cNvSpPr>
                <a:spLocks noChangeArrowheads="1"/>
              </p:cNvSpPr>
              <p:nvPr/>
            </p:nvSpPr>
            <p:spPr bwMode="auto">
              <a:xfrm rot="-2114265">
                <a:off x="7086600" y="1295400"/>
                <a:ext cx="533400" cy="381000"/>
              </a:xfrm>
              <a:prstGeom prst="leftArrow">
                <a:avLst>
                  <a:gd name="adj1" fmla="val 50000"/>
                  <a:gd name="adj2" fmla="val 35000"/>
                </a:avLst>
              </a:prstGeom>
              <a:solidFill>
                <a:srgbClr val="FFFF99">
                  <a:alpha val="42000"/>
                </a:srgbClr>
              </a:solidFill>
              <a:ln w="19050">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solidFill>
                    <a:srgbClr val="000000"/>
                  </a:solidFill>
                  <a:latin typeface="Arial" charset="0"/>
                </a:endParaRPr>
              </a:p>
            </p:txBody>
          </p:sp>
          <p:sp>
            <p:nvSpPr>
              <p:cNvPr id="101397" name="AutoShape 21"/>
              <p:cNvSpPr>
                <a:spLocks noChangeArrowheads="1"/>
              </p:cNvSpPr>
              <p:nvPr/>
            </p:nvSpPr>
            <p:spPr bwMode="auto">
              <a:xfrm rot="3085862">
                <a:off x="6793146" y="5280059"/>
                <a:ext cx="351276" cy="381000"/>
              </a:xfrm>
              <a:prstGeom prst="leftArrow">
                <a:avLst>
                  <a:gd name="adj1" fmla="val 50000"/>
                  <a:gd name="adj2" fmla="val 35000"/>
                </a:avLst>
              </a:prstGeom>
              <a:solidFill>
                <a:srgbClr val="FFFF99">
                  <a:alpha val="42000"/>
                </a:srgbClr>
              </a:solidFill>
              <a:ln w="19050">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solidFill>
                    <a:srgbClr val="000000"/>
                  </a:solidFill>
                  <a:latin typeface="Arial" charset="0"/>
                </a:endParaRPr>
              </a:p>
            </p:txBody>
          </p:sp>
          <p:grpSp>
            <p:nvGrpSpPr>
              <p:cNvPr id="101401" name="Group 25"/>
              <p:cNvGrpSpPr>
                <a:grpSpLocks/>
              </p:cNvGrpSpPr>
              <p:nvPr/>
            </p:nvGrpSpPr>
            <p:grpSpPr bwMode="auto">
              <a:xfrm>
                <a:off x="2895600" y="1524000"/>
                <a:ext cx="1905000" cy="990600"/>
                <a:chOff x="1536" y="960"/>
                <a:chExt cx="1200" cy="624"/>
              </a:xfrm>
            </p:grpSpPr>
            <p:sp>
              <p:nvSpPr>
                <p:cNvPr id="101398" name="AutoShape 22"/>
                <p:cNvSpPr>
                  <a:spLocks noChangeArrowheads="1"/>
                </p:cNvSpPr>
                <p:nvPr/>
              </p:nvSpPr>
              <p:spPr bwMode="auto">
                <a:xfrm rot="-2114265">
                  <a:off x="2400" y="960"/>
                  <a:ext cx="336" cy="240"/>
                </a:xfrm>
                <a:prstGeom prst="leftArrow">
                  <a:avLst>
                    <a:gd name="adj1" fmla="val 50000"/>
                    <a:gd name="adj2" fmla="val 35000"/>
                  </a:avLst>
                </a:prstGeom>
                <a:solidFill>
                  <a:srgbClr val="FFFF99">
                    <a:alpha val="42000"/>
                  </a:srgbClr>
                </a:solidFill>
                <a:ln w="19050">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solidFill>
                      <a:srgbClr val="000000"/>
                    </a:solidFill>
                    <a:latin typeface="Arial" charset="0"/>
                  </a:endParaRPr>
                </a:p>
              </p:txBody>
            </p:sp>
            <p:sp>
              <p:nvSpPr>
                <p:cNvPr id="101399" name="AutoShape 23"/>
                <p:cNvSpPr>
                  <a:spLocks noChangeArrowheads="1"/>
                </p:cNvSpPr>
                <p:nvPr/>
              </p:nvSpPr>
              <p:spPr bwMode="auto">
                <a:xfrm rot="12952570">
                  <a:off x="1584" y="960"/>
                  <a:ext cx="336" cy="240"/>
                </a:xfrm>
                <a:prstGeom prst="leftArrow">
                  <a:avLst>
                    <a:gd name="adj1" fmla="val 50000"/>
                    <a:gd name="adj2" fmla="val 35000"/>
                  </a:avLst>
                </a:prstGeom>
                <a:solidFill>
                  <a:srgbClr val="FFFF99">
                    <a:alpha val="42000"/>
                  </a:srgbClr>
                </a:solidFill>
                <a:ln w="19050">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solidFill>
                      <a:srgbClr val="000000"/>
                    </a:solidFill>
                    <a:latin typeface="Arial" charset="0"/>
                  </a:endParaRPr>
                </a:p>
              </p:txBody>
            </p:sp>
            <p:sp>
              <p:nvSpPr>
                <p:cNvPr id="101400" name="AutoShape 24"/>
                <p:cNvSpPr>
                  <a:spLocks noChangeArrowheads="1"/>
                </p:cNvSpPr>
                <p:nvPr/>
              </p:nvSpPr>
              <p:spPr bwMode="auto">
                <a:xfrm rot="8973944">
                  <a:off x="1536" y="1344"/>
                  <a:ext cx="336" cy="240"/>
                </a:xfrm>
                <a:prstGeom prst="leftArrow">
                  <a:avLst>
                    <a:gd name="adj1" fmla="val 50000"/>
                    <a:gd name="adj2" fmla="val 35000"/>
                  </a:avLst>
                </a:prstGeom>
                <a:solidFill>
                  <a:srgbClr val="FFFF99">
                    <a:alpha val="42000"/>
                  </a:srgbClr>
                </a:solidFill>
                <a:ln w="19050">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solidFill>
                      <a:srgbClr val="000000"/>
                    </a:solidFill>
                    <a:latin typeface="Arial" charset="0"/>
                  </a:endParaRPr>
                </a:p>
              </p:txBody>
            </p:sp>
          </p:grpSp>
        </p:grpSp>
        <p:sp>
          <p:nvSpPr>
            <p:cNvPr id="3" name="Rectangle 2"/>
            <p:cNvSpPr/>
            <p:nvPr/>
          </p:nvSpPr>
          <p:spPr>
            <a:xfrm>
              <a:off x="2133600" y="276366"/>
              <a:ext cx="5257800" cy="6505433"/>
            </a:xfrm>
            <a:prstGeom prst="rect">
              <a:avLst/>
            </a:prstGeom>
            <a:noFill/>
            <a:ln w="9525">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AutoShape 21"/>
          <p:cNvSpPr>
            <a:spLocks noChangeArrowheads="1"/>
          </p:cNvSpPr>
          <p:nvPr/>
        </p:nvSpPr>
        <p:spPr bwMode="auto">
          <a:xfrm rot="3085862">
            <a:off x="4081095" y="5212741"/>
            <a:ext cx="340790" cy="369627"/>
          </a:xfrm>
          <a:prstGeom prst="leftArrow">
            <a:avLst>
              <a:gd name="adj1" fmla="val 50000"/>
              <a:gd name="adj2" fmla="val 35000"/>
            </a:avLst>
          </a:prstGeom>
          <a:solidFill>
            <a:srgbClr val="FFFF99">
              <a:alpha val="42000"/>
            </a:srgbClr>
          </a:solidFill>
          <a:ln w="19050">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solidFill>
                <a:srgbClr val="000000"/>
              </a:solidFill>
              <a:latin typeface="Arial" charset="0"/>
            </a:endParaRPr>
          </a:p>
        </p:txBody>
      </p:sp>
    </p:spTree>
    <p:extLst>
      <p:ext uri="{BB962C8B-B14F-4D97-AF65-F5344CB8AC3E}">
        <p14:creationId xmlns:p14="http://schemas.microsoft.com/office/powerpoint/2010/main" val="1339068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Schunka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81000"/>
            <a:ext cx="4873625" cy="5943600"/>
          </a:xfrm>
          <a:prstGeom prst="rect">
            <a:avLst/>
          </a:prstGeom>
          <a:noFill/>
          <a:ln w="9525">
            <a:solidFill>
              <a:srgbClr val="FFFF66"/>
            </a:solidFill>
            <a:miter lim="800000"/>
            <a:headEnd/>
            <a:tailEnd/>
          </a:ln>
          <a:extLst>
            <a:ext uri="{909E8E84-426E-40DD-AFC4-6F175D3DCCD1}">
              <a14:hiddenFill xmlns:a14="http://schemas.microsoft.com/office/drawing/2010/main">
                <a:solidFill>
                  <a:srgbClr val="FFFFFF"/>
                </a:solidFill>
              </a14:hiddenFill>
            </a:ext>
          </a:extLst>
        </p:spPr>
      </p:pic>
      <p:sp>
        <p:nvSpPr>
          <p:cNvPr id="97285" name="AutoShape 5"/>
          <p:cNvSpPr>
            <a:spLocks noChangeArrowheads="1"/>
          </p:cNvSpPr>
          <p:nvPr/>
        </p:nvSpPr>
        <p:spPr bwMode="auto">
          <a:xfrm rot="-2114265">
            <a:off x="5798027" y="1956294"/>
            <a:ext cx="533400" cy="457200"/>
          </a:xfrm>
          <a:prstGeom prst="leftArrow">
            <a:avLst>
              <a:gd name="adj1" fmla="val 50000"/>
              <a:gd name="adj2" fmla="val 29167"/>
            </a:avLst>
          </a:prstGeom>
          <a:solidFill>
            <a:srgbClr val="FFFF99">
              <a:alpha val="42000"/>
            </a:srgbClr>
          </a:solidFill>
          <a:ln w="19050">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solidFill>
                <a:srgbClr val="000000"/>
              </a:solidFill>
              <a:latin typeface="Arial" charset="0"/>
            </a:endParaRPr>
          </a:p>
        </p:txBody>
      </p:sp>
      <p:sp>
        <p:nvSpPr>
          <p:cNvPr id="4" name="AutoShape 5"/>
          <p:cNvSpPr>
            <a:spLocks noChangeArrowheads="1"/>
          </p:cNvSpPr>
          <p:nvPr/>
        </p:nvSpPr>
        <p:spPr bwMode="auto">
          <a:xfrm rot="8865972">
            <a:off x="3847326" y="3840820"/>
            <a:ext cx="533400" cy="457200"/>
          </a:xfrm>
          <a:prstGeom prst="leftArrow">
            <a:avLst>
              <a:gd name="adj1" fmla="val 50000"/>
              <a:gd name="adj2" fmla="val 29167"/>
            </a:avLst>
          </a:prstGeom>
          <a:solidFill>
            <a:srgbClr val="FFFF99">
              <a:alpha val="42000"/>
            </a:srgbClr>
          </a:solidFill>
          <a:ln w="19050">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solidFill>
                <a:srgbClr val="000000"/>
              </a:solidFill>
              <a:latin typeface="Arial" charset="0"/>
            </a:endParaRPr>
          </a:p>
        </p:txBody>
      </p:sp>
    </p:spTree>
    <p:extLst>
      <p:ext uri="{BB962C8B-B14F-4D97-AF65-F5344CB8AC3E}">
        <p14:creationId xmlns:p14="http://schemas.microsoft.com/office/powerpoint/2010/main" val="4125024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847056" y="1447800"/>
            <a:ext cx="5849144" cy="4131965"/>
            <a:chOff x="1694656" y="2654300"/>
            <a:chExt cx="5849144" cy="4131965"/>
          </a:xfrm>
        </p:grpSpPr>
        <p:grpSp>
          <p:nvGrpSpPr>
            <p:cNvPr id="6" name="Group 5"/>
            <p:cNvGrpSpPr/>
            <p:nvPr/>
          </p:nvGrpSpPr>
          <p:grpSpPr>
            <a:xfrm>
              <a:off x="1694656" y="2658765"/>
              <a:ext cx="1408113" cy="4127500"/>
              <a:chOff x="990600" y="2514600"/>
              <a:chExt cx="1408113" cy="4127500"/>
            </a:xfrm>
          </p:grpSpPr>
          <p:pic>
            <p:nvPicPr>
              <p:cNvPr id="103429" name="Picture 5" descr="20162_4421_sp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514600"/>
                <a:ext cx="1408113" cy="4127500"/>
              </a:xfrm>
              <a:prstGeom prst="rect">
                <a:avLst/>
              </a:prstGeom>
              <a:noFill/>
              <a:ln w="9525">
                <a:solidFill>
                  <a:srgbClr val="FFFF99"/>
                </a:solidFill>
                <a:miter lim="800000"/>
                <a:headEnd/>
                <a:tailEnd/>
              </a:ln>
              <a:extLst>
                <a:ext uri="{909E8E84-426E-40DD-AFC4-6F175D3DCCD1}">
                  <a14:hiddenFill xmlns:a14="http://schemas.microsoft.com/office/drawing/2010/main">
                    <a:solidFill>
                      <a:srgbClr val="FFFFFF"/>
                    </a:solidFill>
                  </a14:hiddenFill>
                </a:ext>
              </a:extLst>
            </p:spPr>
          </p:pic>
          <p:sp>
            <p:nvSpPr>
              <p:cNvPr id="103433" name="Text Box 9"/>
              <p:cNvSpPr txBox="1">
                <a:spLocks noChangeArrowheads="1"/>
              </p:cNvSpPr>
              <p:nvPr/>
            </p:nvSpPr>
            <p:spPr bwMode="auto">
              <a:xfrm>
                <a:off x="1422787" y="6172200"/>
                <a:ext cx="543739"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sz="2400" dirty="0" smtClean="0">
                    <a:solidFill>
                      <a:srgbClr val="FFFF66"/>
                    </a:solidFill>
                    <a:latin typeface="Arial" charset="0"/>
                  </a:rPr>
                  <a:t>T2</a:t>
                </a:r>
              </a:p>
            </p:txBody>
          </p:sp>
        </p:grpSp>
        <p:grpSp>
          <p:nvGrpSpPr>
            <p:cNvPr id="3" name="Group 2"/>
            <p:cNvGrpSpPr/>
            <p:nvPr/>
          </p:nvGrpSpPr>
          <p:grpSpPr>
            <a:xfrm>
              <a:off x="3175000" y="2658765"/>
              <a:ext cx="1408113" cy="4127500"/>
              <a:chOff x="2997200" y="2654300"/>
              <a:chExt cx="1408113" cy="4127500"/>
            </a:xfrm>
          </p:grpSpPr>
          <p:pic>
            <p:nvPicPr>
              <p:cNvPr id="103442" name="Picture 18" descr="20162_4421_sti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7200" y="2654300"/>
                <a:ext cx="1408113" cy="4127500"/>
              </a:xfrm>
              <a:prstGeom prst="rect">
                <a:avLst/>
              </a:prstGeom>
              <a:noFill/>
              <a:ln w="9525">
                <a:solidFill>
                  <a:srgbClr val="FFFF99"/>
                </a:solidFill>
                <a:miter lim="800000"/>
                <a:headEnd/>
                <a:tailEnd/>
              </a:ln>
              <a:extLst>
                <a:ext uri="{909E8E84-426E-40DD-AFC4-6F175D3DCCD1}">
                  <a14:hiddenFill xmlns:a14="http://schemas.microsoft.com/office/drawing/2010/main">
                    <a:solidFill>
                      <a:srgbClr val="FFFFFF"/>
                    </a:solidFill>
                  </a14:hiddenFill>
                </a:ext>
              </a:extLst>
            </p:spPr>
          </p:pic>
          <p:sp>
            <p:nvSpPr>
              <p:cNvPr id="103446" name="Text Box 22"/>
              <p:cNvSpPr txBox="1">
                <a:spLocks noChangeArrowheads="1"/>
              </p:cNvSpPr>
              <p:nvPr/>
            </p:nvSpPr>
            <p:spPr bwMode="auto">
              <a:xfrm>
                <a:off x="3262312" y="6311900"/>
                <a:ext cx="87788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sz="2400" dirty="0" smtClean="0">
                    <a:solidFill>
                      <a:srgbClr val="FFFF66"/>
                    </a:solidFill>
                    <a:latin typeface="Arial" charset="0"/>
                  </a:rPr>
                  <a:t>STIR</a:t>
                </a:r>
              </a:p>
            </p:txBody>
          </p:sp>
        </p:grpSp>
        <p:grpSp>
          <p:nvGrpSpPr>
            <p:cNvPr id="2" name="Group 1"/>
            <p:cNvGrpSpPr/>
            <p:nvPr/>
          </p:nvGrpSpPr>
          <p:grpSpPr>
            <a:xfrm>
              <a:off x="4655344" y="2658765"/>
              <a:ext cx="1408113" cy="4127500"/>
              <a:chOff x="4343400" y="2654300"/>
              <a:chExt cx="1408113" cy="4127500"/>
            </a:xfrm>
          </p:grpSpPr>
          <p:pic>
            <p:nvPicPr>
              <p:cNvPr id="103440" name="Picture 16" descr="20162_4421_t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2654300"/>
                <a:ext cx="1408113" cy="4127500"/>
              </a:xfrm>
              <a:prstGeom prst="rect">
                <a:avLst/>
              </a:prstGeom>
              <a:noFill/>
              <a:ln w="9525">
                <a:solidFill>
                  <a:srgbClr val="FFFF99"/>
                </a:solidFill>
                <a:miter lim="800000"/>
                <a:headEnd/>
                <a:tailEnd/>
              </a:ln>
              <a:extLst>
                <a:ext uri="{909E8E84-426E-40DD-AFC4-6F175D3DCCD1}">
                  <a14:hiddenFill xmlns:a14="http://schemas.microsoft.com/office/drawing/2010/main">
                    <a:solidFill>
                      <a:srgbClr val="FFFFFF"/>
                    </a:solidFill>
                  </a14:hiddenFill>
                </a:ext>
              </a:extLst>
            </p:spPr>
          </p:pic>
          <p:sp>
            <p:nvSpPr>
              <p:cNvPr id="103448" name="Text Box 24"/>
              <p:cNvSpPr txBox="1">
                <a:spLocks noChangeArrowheads="1"/>
              </p:cNvSpPr>
              <p:nvPr/>
            </p:nvSpPr>
            <p:spPr bwMode="auto">
              <a:xfrm>
                <a:off x="4439444" y="6311900"/>
                <a:ext cx="12160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sz="2400" dirty="0" smtClean="0">
                    <a:solidFill>
                      <a:srgbClr val="FFFF66"/>
                    </a:solidFill>
                    <a:latin typeface="Arial" charset="0"/>
                  </a:rPr>
                  <a:t>T2 TSE</a:t>
                </a:r>
              </a:p>
            </p:txBody>
          </p:sp>
        </p:grpSp>
        <p:grpSp>
          <p:nvGrpSpPr>
            <p:cNvPr id="5" name="Group 4"/>
            <p:cNvGrpSpPr/>
            <p:nvPr/>
          </p:nvGrpSpPr>
          <p:grpSpPr>
            <a:xfrm>
              <a:off x="6135687" y="2654300"/>
              <a:ext cx="1408113" cy="4131965"/>
              <a:chOff x="6135687" y="2654300"/>
              <a:chExt cx="1408113" cy="4131965"/>
            </a:xfrm>
          </p:grpSpPr>
          <p:pic>
            <p:nvPicPr>
              <p:cNvPr id="103431" name="Picture 7" descr="20162_4421_t1_gd2"/>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6135687" y="2654300"/>
                <a:ext cx="1408113" cy="4127500"/>
              </a:xfrm>
              <a:prstGeom prst="rect">
                <a:avLst/>
              </a:prstGeom>
              <a:noFill/>
              <a:ln w="9525">
                <a:solidFill>
                  <a:srgbClr val="FFFF99"/>
                </a:solidFill>
                <a:miter lim="800000"/>
                <a:headEnd/>
                <a:tailEnd/>
              </a:ln>
              <a:extLst>
                <a:ext uri="{909E8E84-426E-40DD-AFC4-6F175D3DCCD1}">
                  <a14:hiddenFill xmlns:a14="http://schemas.microsoft.com/office/drawing/2010/main">
                    <a:solidFill>
                      <a:srgbClr val="FFFFFF"/>
                    </a:solidFill>
                  </a14:hiddenFill>
                </a:ext>
              </a:extLst>
            </p:spPr>
          </p:pic>
          <p:sp>
            <p:nvSpPr>
              <p:cNvPr id="103435" name="Text Box 11"/>
              <p:cNvSpPr txBox="1">
                <a:spLocks noChangeArrowheads="1"/>
              </p:cNvSpPr>
              <p:nvPr/>
            </p:nvSpPr>
            <p:spPr bwMode="auto">
              <a:xfrm>
                <a:off x="6320210" y="6324600"/>
                <a:ext cx="103906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sz="2400" dirty="0" smtClean="0">
                    <a:solidFill>
                      <a:srgbClr val="FFFF66"/>
                    </a:solidFill>
                    <a:latin typeface="Arial" charset="0"/>
                  </a:rPr>
                  <a:t>T1 Gd</a:t>
                </a:r>
              </a:p>
            </p:txBody>
          </p:sp>
          <p:sp>
            <p:nvSpPr>
              <p:cNvPr id="103450" name="AutoShape 26"/>
              <p:cNvSpPr>
                <a:spLocks noChangeArrowheads="1"/>
              </p:cNvSpPr>
              <p:nvPr/>
            </p:nvSpPr>
            <p:spPr bwMode="auto">
              <a:xfrm rot="19485735">
                <a:off x="6832599" y="3581400"/>
                <a:ext cx="533400" cy="381000"/>
              </a:xfrm>
              <a:prstGeom prst="leftArrow">
                <a:avLst>
                  <a:gd name="adj1" fmla="val 50000"/>
                  <a:gd name="adj2" fmla="val 35000"/>
                </a:avLst>
              </a:prstGeom>
              <a:solidFill>
                <a:srgbClr val="FFFF99">
                  <a:alpha val="42000"/>
                </a:srgbClr>
              </a:solidFill>
              <a:ln w="19050">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solidFill>
                    <a:srgbClr val="000000"/>
                  </a:solidFill>
                  <a:latin typeface="Arial" charset="0"/>
                </a:endParaRPr>
              </a:p>
            </p:txBody>
          </p:sp>
        </p:grpSp>
      </p:grpSp>
    </p:spTree>
    <p:extLst>
      <p:ext uri="{BB962C8B-B14F-4D97-AF65-F5344CB8AC3E}">
        <p14:creationId xmlns:p14="http://schemas.microsoft.com/office/powerpoint/2010/main" val="1810173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828800" y="304800"/>
            <a:ext cx="5715000" cy="6096000"/>
            <a:chOff x="1828800" y="533400"/>
            <a:chExt cx="5715000" cy="6096000"/>
          </a:xfrm>
        </p:grpSpPr>
        <p:sp>
          <p:nvSpPr>
            <p:cNvPr id="14" name="Rectangle 13"/>
            <p:cNvSpPr/>
            <p:nvPr/>
          </p:nvSpPr>
          <p:spPr>
            <a:xfrm>
              <a:off x="1828800" y="533400"/>
              <a:ext cx="5715000" cy="6096000"/>
            </a:xfrm>
            <a:prstGeom prst="rect">
              <a:avLst/>
            </a:prstGeom>
            <a:solidFill>
              <a:schemeClr val="tx1"/>
            </a:solidFill>
            <a:ln w="9525">
              <a:solidFill>
                <a:srgbClr val="FFFF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13" name="Group 12"/>
            <p:cNvGrpSpPr/>
            <p:nvPr/>
          </p:nvGrpSpPr>
          <p:grpSpPr>
            <a:xfrm>
              <a:off x="1957996" y="650902"/>
              <a:ext cx="5433404" cy="5848130"/>
              <a:chOff x="1957996" y="650902"/>
              <a:chExt cx="5433404" cy="5848130"/>
            </a:xfrm>
          </p:grpSpPr>
          <p:grpSp>
            <p:nvGrpSpPr>
              <p:cNvPr id="5" name="Group 4"/>
              <p:cNvGrpSpPr/>
              <p:nvPr/>
            </p:nvGrpSpPr>
            <p:grpSpPr>
              <a:xfrm>
                <a:off x="1957996" y="650902"/>
                <a:ext cx="5433404" cy="5848130"/>
                <a:chOff x="1957996" y="1143000"/>
                <a:chExt cx="4976204" cy="5356032"/>
              </a:xfrm>
            </p:grpSpPr>
            <p:pic>
              <p:nvPicPr>
                <p:cNvPr id="2" name="Picture 1" descr="20201 axial T2 weighted FSE.tif"/>
                <p:cNvPicPr>
                  <a:picLocks noChangeAspect="1"/>
                </p:cNvPicPr>
                <p:nvPr/>
              </p:nvPicPr>
              <p:blipFill>
                <a:blip r:embed="rId3"/>
                <a:stretch>
                  <a:fillRect/>
                </a:stretch>
              </p:blipFill>
              <p:spPr>
                <a:xfrm>
                  <a:off x="3478813" y="3810000"/>
                  <a:ext cx="2195238" cy="2689032"/>
                </a:xfrm>
                <a:prstGeom prst="rect">
                  <a:avLst/>
                </a:prstGeom>
              </p:spPr>
            </p:pic>
            <p:pic>
              <p:nvPicPr>
                <p:cNvPr id="3" name="Picture 2" descr="20201 axial Flair.tif"/>
                <p:cNvPicPr>
                  <a:picLocks noChangeAspect="1"/>
                </p:cNvPicPr>
                <p:nvPr/>
              </p:nvPicPr>
              <p:blipFill>
                <a:blip r:embed="rId4"/>
                <a:stretch>
                  <a:fillRect/>
                </a:stretch>
              </p:blipFill>
              <p:spPr>
                <a:xfrm>
                  <a:off x="4621813" y="1143000"/>
                  <a:ext cx="2312387" cy="2689032"/>
                </a:xfrm>
                <a:prstGeom prst="rect">
                  <a:avLst/>
                </a:prstGeom>
              </p:spPr>
            </p:pic>
            <p:pic>
              <p:nvPicPr>
                <p:cNvPr id="4" name="Picture 3" descr="20201 coronal post contrast.tif"/>
                <p:cNvPicPr>
                  <a:picLocks noChangeAspect="1"/>
                </p:cNvPicPr>
                <p:nvPr/>
              </p:nvPicPr>
              <p:blipFill>
                <a:blip r:embed="rId5"/>
                <a:stretch>
                  <a:fillRect/>
                </a:stretch>
              </p:blipFill>
              <p:spPr>
                <a:xfrm>
                  <a:off x="1957996" y="1143000"/>
                  <a:ext cx="2698394" cy="2689032"/>
                </a:xfrm>
                <a:prstGeom prst="rect">
                  <a:avLst/>
                </a:prstGeom>
              </p:spPr>
            </p:pic>
          </p:grpSp>
          <p:sp>
            <p:nvSpPr>
              <p:cNvPr id="10" name="TextBox 9"/>
              <p:cNvSpPr txBox="1"/>
              <p:nvPr/>
            </p:nvSpPr>
            <p:spPr>
              <a:xfrm>
                <a:off x="1981200" y="3124200"/>
                <a:ext cx="362600" cy="461665"/>
              </a:xfrm>
              <a:prstGeom prst="rect">
                <a:avLst/>
              </a:prstGeom>
              <a:noFill/>
            </p:spPr>
            <p:txBody>
              <a:bodyPr wrap="none" rtlCol="0">
                <a:spAutoFit/>
              </a:bodyPr>
              <a:lstStyle/>
              <a:p>
                <a:pPr fontAlgn="auto">
                  <a:spcBef>
                    <a:spcPts val="0"/>
                  </a:spcBef>
                  <a:spcAft>
                    <a:spcPts val="0"/>
                  </a:spcAft>
                </a:pPr>
                <a:r>
                  <a:rPr lang="en-US" sz="2400" dirty="0" smtClean="0">
                    <a:solidFill>
                      <a:srgbClr val="FFFF00"/>
                    </a:solidFill>
                    <a:effectLst>
                      <a:outerShdw blurRad="38100" dist="38100" dir="2700000" algn="tl">
                        <a:srgbClr val="000000">
                          <a:alpha val="43137"/>
                        </a:srgbClr>
                      </a:outerShdw>
                    </a:effectLst>
                    <a:latin typeface="Calibri"/>
                  </a:rPr>
                  <a:t>A</a:t>
                </a:r>
                <a:endParaRPr lang="en-US" sz="2400" dirty="0">
                  <a:solidFill>
                    <a:srgbClr val="FFFF00"/>
                  </a:solidFill>
                  <a:effectLst>
                    <a:outerShdw blurRad="38100" dist="38100" dir="2700000" algn="tl">
                      <a:srgbClr val="000000">
                        <a:alpha val="43137"/>
                      </a:srgbClr>
                    </a:outerShdw>
                  </a:effectLst>
                  <a:latin typeface="Calibri"/>
                </a:endParaRPr>
              </a:p>
            </p:txBody>
          </p:sp>
          <p:sp>
            <p:nvSpPr>
              <p:cNvPr id="11" name="TextBox 10"/>
              <p:cNvSpPr txBox="1"/>
              <p:nvPr/>
            </p:nvSpPr>
            <p:spPr>
              <a:xfrm>
                <a:off x="4876800" y="3124200"/>
                <a:ext cx="362600" cy="461665"/>
              </a:xfrm>
              <a:prstGeom prst="rect">
                <a:avLst/>
              </a:prstGeom>
              <a:noFill/>
            </p:spPr>
            <p:txBody>
              <a:bodyPr wrap="none" rtlCol="0">
                <a:spAutoFit/>
              </a:bodyPr>
              <a:lstStyle/>
              <a:p>
                <a:pPr fontAlgn="auto">
                  <a:spcBef>
                    <a:spcPts val="0"/>
                  </a:spcBef>
                  <a:spcAft>
                    <a:spcPts val="0"/>
                  </a:spcAft>
                </a:pPr>
                <a:r>
                  <a:rPr lang="en-US" sz="2400" dirty="0" smtClean="0">
                    <a:solidFill>
                      <a:srgbClr val="FFFF00"/>
                    </a:solidFill>
                    <a:effectLst>
                      <a:outerShdw blurRad="38100" dist="38100" dir="2700000" algn="tl">
                        <a:srgbClr val="000000">
                          <a:alpha val="43137"/>
                        </a:srgbClr>
                      </a:outerShdw>
                    </a:effectLst>
                    <a:latin typeface="Calibri"/>
                  </a:rPr>
                  <a:t>B</a:t>
                </a:r>
                <a:endParaRPr lang="en-US" sz="2400" dirty="0">
                  <a:solidFill>
                    <a:srgbClr val="FFFF00"/>
                  </a:solidFill>
                  <a:effectLst>
                    <a:outerShdw blurRad="38100" dist="38100" dir="2700000" algn="tl">
                      <a:srgbClr val="000000">
                        <a:alpha val="43137"/>
                      </a:srgbClr>
                    </a:outerShdw>
                  </a:effectLst>
                  <a:latin typeface="Calibri"/>
                </a:endParaRPr>
              </a:p>
            </p:txBody>
          </p:sp>
          <p:sp>
            <p:nvSpPr>
              <p:cNvPr id="12" name="TextBox 11"/>
              <p:cNvSpPr txBox="1"/>
              <p:nvPr/>
            </p:nvSpPr>
            <p:spPr>
              <a:xfrm>
                <a:off x="3614228" y="6015335"/>
                <a:ext cx="348172" cy="461665"/>
              </a:xfrm>
              <a:prstGeom prst="rect">
                <a:avLst/>
              </a:prstGeom>
              <a:noFill/>
            </p:spPr>
            <p:txBody>
              <a:bodyPr wrap="none" rtlCol="0">
                <a:spAutoFit/>
              </a:bodyPr>
              <a:lstStyle/>
              <a:p>
                <a:pPr fontAlgn="auto">
                  <a:spcBef>
                    <a:spcPts val="0"/>
                  </a:spcBef>
                  <a:spcAft>
                    <a:spcPts val="0"/>
                  </a:spcAft>
                </a:pPr>
                <a:r>
                  <a:rPr lang="en-US" sz="2400" dirty="0" smtClean="0">
                    <a:solidFill>
                      <a:srgbClr val="FFFF00"/>
                    </a:solidFill>
                    <a:effectLst>
                      <a:outerShdw blurRad="38100" dist="38100" dir="2700000" algn="tl">
                        <a:srgbClr val="000000">
                          <a:alpha val="43137"/>
                        </a:srgbClr>
                      </a:outerShdw>
                    </a:effectLst>
                    <a:latin typeface="Calibri"/>
                  </a:rPr>
                  <a:t>C</a:t>
                </a:r>
                <a:endParaRPr lang="en-US" sz="2400" dirty="0">
                  <a:solidFill>
                    <a:srgbClr val="FFFF00"/>
                  </a:solidFill>
                  <a:effectLst>
                    <a:outerShdw blurRad="38100" dist="38100" dir="2700000" algn="tl">
                      <a:srgbClr val="000000">
                        <a:alpha val="43137"/>
                      </a:srgbClr>
                    </a:outerShdw>
                  </a:effectLst>
                  <a:latin typeface="Calibri"/>
                </a:endParaRPr>
              </a:p>
            </p:txBody>
          </p:sp>
        </p:grpSp>
      </p:grpSp>
      <p:sp>
        <p:nvSpPr>
          <p:cNvPr id="16" name="AutoShape 23"/>
          <p:cNvSpPr>
            <a:spLocks noChangeArrowheads="1"/>
          </p:cNvSpPr>
          <p:nvPr/>
        </p:nvSpPr>
        <p:spPr bwMode="auto">
          <a:xfrm rot="8233383">
            <a:off x="3512179" y="1805940"/>
            <a:ext cx="420626" cy="536928"/>
          </a:xfrm>
          <a:prstGeom prst="leftArrow">
            <a:avLst>
              <a:gd name="adj1" fmla="val 50000"/>
              <a:gd name="adj2" fmla="val 35000"/>
            </a:avLst>
          </a:prstGeom>
          <a:solidFill>
            <a:srgbClr val="FFFF99">
              <a:alpha val="42000"/>
            </a:srgbClr>
          </a:solidFill>
          <a:ln w="19050">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solidFill>
                <a:srgbClr val="000000"/>
              </a:solidFill>
              <a:latin typeface="Arial" charset="0"/>
            </a:endParaRPr>
          </a:p>
        </p:txBody>
      </p:sp>
      <p:sp>
        <p:nvSpPr>
          <p:cNvPr id="17" name="AutoShape 23"/>
          <p:cNvSpPr>
            <a:spLocks noChangeArrowheads="1"/>
          </p:cNvSpPr>
          <p:nvPr/>
        </p:nvSpPr>
        <p:spPr bwMode="auto">
          <a:xfrm rot="8233383">
            <a:off x="6112406" y="2638114"/>
            <a:ext cx="420626" cy="536928"/>
          </a:xfrm>
          <a:prstGeom prst="leftArrow">
            <a:avLst>
              <a:gd name="adj1" fmla="val 50000"/>
              <a:gd name="adj2" fmla="val 35000"/>
            </a:avLst>
          </a:prstGeom>
          <a:solidFill>
            <a:srgbClr val="FFFF99">
              <a:alpha val="42000"/>
            </a:srgbClr>
          </a:solidFill>
          <a:ln w="19050">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solidFill>
                <a:srgbClr val="000000"/>
              </a:solidFill>
              <a:latin typeface="Arial" charset="0"/>
            </a:endParaRPr>
          </a:p>
        </p:txBody>
      </p:sp>
      <p:sp>
        <p:nvSpPr>
          <p:cNvPr id="18" name="AutoShape 23"/>
          <p:cNvSpPr>
            <a:spLocks noChangeArrowheads="1"/>
          </p:cNvSpPr>
          <p:nvPr/>
        </p:nvSpPr>
        <p:spPr bwMode="auto">
          <a:xfrm rot="19281409">
            <a:off x="5586752" y="4745023"/>
            <a:ext cx="420626" cy="536928"/>
          </a:xfrm>
          <a:prstGeom prst="leftArrow">
            <a:avLst>
              <a:gd name="adj1" fmla="val 50000"/>
              <a:gd name="adj2" fmla="val 35000"/>
            </a:avLst>
          </a:prstGeom>
          <a:solidFill>
            <a:srgbClr val="FFFF99">
              <a:alpha val="42000"/>
            </a:srgbClr>
          </a:solidFill>
          <a:ln w="19050">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solidFill>
                <a:srgbClr val="000000"/>
              </a:solidFill>
              <a:latin typeface="Arial" charset="0"/>
            </a:endParaRPr>
          </a:p>
        </p:txBody>
      </p:sp>
    </p:spTree>
    <p:extLst>
      <p:ext uri="{BB962C8B-B14F-4D97-AF65-F5344CB8AC3E}">
        <p14:creationId xmlns:p14="http://schemas.microsoft.com/office/powerpoint/2010/main" val="816541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07158"/>
            <a:ext cx="2320765" cy="6019800"/>
          </a:xfrm>
          <a:prstGeom prst="rect">
            <a:avLst/>
          </a:prstGeom>
          <a:noFill/>
          <a:ln w="9525">
            <a:solidFill>
              <a:srgbClr val="FFFF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9"/>
          <p:cNvSpPr txBox="1">
            <a:spLocks noChangeArrowheads="1"/>
          </p:cNvSpPr>
          <p:nvPr/>
        </p:nvSpPr>
        <p:spPr bwMode="auto">
          <a:xfrm>
            <a:off x="3418661" y="5939135"/>
            <a:ext cx="543739"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sz="2400" dirty="0" smtClean="0">
                <a:solidFill>
                  <a:srgbClr val="FFFF66"/>
                </a:solidFill>
                <a:latin typeface="Arial" charset="0"/>
              </a:rPr>
              <a:t>T2</a:t>
            </a:r>
          </a:p>
        </p:txBody>
      </p:sp>
    </p:spTree>
    <p:extLst>
      <p:ext uri="{BB962C8B-B14F-4D97-AF65-F5344CB8AC3E}">
        <p14:creationId xmlns:p14="http://schemas.microsoft.com/office/powerpoint/2010/main" val="176517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026920" y="609600"/>
            <a:ext cx="5135880" cy="5753100"/>
            <a:chOff x="2026920" y="609600"/>
            <a:chExt cx="5135880" cy="575310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6920" y="609600"/>
              <a:ext cx="2559184" cy="5753100"/>
            </a:xfrm>
            <a:prstGeom prst="rect">
              <a:avLst/>
            </a:prstGeom>
            <a:noFill/>
            <a:ln w="9525">
              <a:solidFill>
                <a:srgbClr val="FFFF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31" r="12281"/>
            <a:stretch/>
          </p:blipFill>
          <p:spPr bwMode="auto">
            <a:xfrm>
              <a:off x="4693920" y="609600"/>
              <a:ext cx="2468880" cy="5753100"/>
            </a:xfrm>
            <a:prstGeom prst="rect">
              <a:avLst/>
            </a:prstGeom>
            <a:noFill/>
            <a:ln w="9525">
              <a:solidFill>
                <a:srgbClr val="FFFF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22"/>
            <p:cNvSpPr txBox="1">
              <a:spLocks noChangeArrowheads="1"/>
            </p:cNvSpPr>
            <p:nvPr/>
          </p:nvSpPr>
          <p:spPr bwMode="auto">
            <a:xfrm>
              <a:off x="2057400" y="5871865"/>
              <a:ext cx="87788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sz="2400" dirty="0" smtClean="0">
                  <a:solidFill>
                    <a:srgbClr val="FFFF66"/>
                  </a:solidFill>
                  <a:latin typeface="Arial" charset="0"/>
                </a:rPr>
                <a:t>STIR</a:t>
              </a:r>
            </a:p>
          </p:txBody>
        </p:sp>
        <p:sp>
          <p:nvSpPr>
            <p:cNvPr id="6" name="Text Box 11"/>
            <p:cNvSpPr txBox="1">
              <a:spLocks noChangeArrowheads="1"/>
            </p:cNvSpPr>
            <p:nvPr/>
          </p:nvSpPr>
          <p:spPr bwMode="auto">
            <a:xfrm>
              <a:off x="4724400" y="5867400"/>
              <a:ext cx="103906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sz="2400" dirty="0" smtClean="0">
                  <a:solidFill>
                    <a:srgbClr val="FFFF66"/>
                  </a:solidFill>
                  <a:latin typeface="Arial" charset="0"/>
                </a:rPr>
                <a:t>T1 Gd</a:t>
              </a:r>
            </a:p>
          </p:txBody>
        </p:sp>
      </p:grpSp>
    </p:spTree>
    <p:extLst>
      <p:ext uri="{BB962C8B-B14F-4D97-AF65-F5344CB8AC3E}">
        <p14:creationId xmlns:p14="http://schemas.microsoft.com/office/powerpoint/2010/main" val="2943651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2_Default Design">
  <a:themeElements>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805</TotalTime>
  <Words>789</Words>
  <Application>Microsoft Office PowerPoint</Application>
  <PresentationFormat>On-screen Show (4:3)</PresentationFormat>
  <Paragraphs>28</Paragraphs>
  <Slides>7</Slides>
  <Notes>7</Notes>
  <HiddenSlides>0</HiddenSlides>
  <MMClips>0</MMClips>
  <ScaleCrop>false</ScaleCrop>
  <HeadingPairs>
    <vt:vector size="4" baseType="variant">
      <vt:variant>
        <vt:lpstr>Theme</vt:lpstr>
      </vt:variant>
      <vt:variant>
        <vt:i4>3</vt:i4>
      </vt:variant>
      <vt:variant>
        <vt:lpstr>Slide Titles</vt:lpstr>
      </vt:variant>
      <vt:variant>
        <vt:i4>7</vt:i4>
      </vt:variant>
    </vt:vector>
  </HeadingPairs>
  <TitlesOfParts>
    <vt:vector size="10" baseType="lpstr">
      <vt:lpstr>2_Default Design</vt:lpstr>
      <vt:lpstr>4_Default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UTHSCH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jwolinsky</dc:creator>
  <cp:lastModifiedBy>Wolinsky, Jerry S</cp:lastModifiedBy>
  <cp:revision>71</cp:revision>
  <dcterms:created xsi:type="dcterms:W3CDTF">2008-02-28T19:53:39Z</dcterms:created>
  <dcterms:modified xsi:type="dcterms:W3CDTF">2012-10-04T19:51:23Z</dcterms:modified>
</cp:coreProperties>
</file>