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57" r:id="rId2"/>
    <p:sldMasterId id="2147483769" r:id="rId3"/>
    <p:sldMasterId id="2147483781" r:id="rId4"/>
    <p:sldMasterId id="2147483793" r:id="rId5"/>
  </p:sldMasterIdLst>
  <p:notesMasterIdLst>
    <p:notesMasterId r:id="rId59"/>
  </p:notesMasterIdLst>
  <p:sldIdLst>
    <p:sldId id="7654" r:id="rId6"/>
    <p:sldId id="3681" r:id="rId7"/>
    <p:sldId id="7651" r:id="rId8"/>
    <p:sldId id="7652" r:id="rId9"/>
    <p:sldId id="3606" r:id="rId10"/>
    <p:sldId id="7656" r:id="rId11"/>
    <p:sldId id="259" r:id="rId12"/>
    <p:sldId id="7655" r:id="rId13"/>
    <p:sldId id="257" r:id="rId14"/>
    <p:sldId id="258" r:id="rId15"/>
    <p:sldId id="268" r:id="rId16"/>
    <p:sldId id="7657" r:id="rId17"/>
    <p:sldId id="260" r:id="rId18"/>
    <p:sldId id="261" r:id="rId19"/>
    <p:sldId id="287" r:id="rId20"/>
    <p:sldId id="262" r:id="rId21"/>
    <p:sldId id="282" r:id="rId22"/>
    <p:sldId id="281" r:id="rId23"/>
    <p:sldId id="299" r:id="rId24"/>
    <p:sldId id="269" r:id="rId25"/>
    <p:sldId id="285" r:id="rId26"/>
    <p:sldId id="279" r:id="rId27"/>
    <p:sldId id="266" r:id="rId28"/>
    <p:sldId id="276" r:id="rId29"/>
    <p:sldId id="263" r:id="rId30"/>
    <p:sldId id="265" r:id="rId31"/>
    <p:sldId id="275" r:id="rId32"/>
    <p:sldId id="274" r:id="rId33"/>
    <p:sldId id="280" r:id="rId34"/>
    <p:sldId id="283" r:id="rId35"/>
    <p:sldId id="270" r:id="rId36"/>
    <p:sldId id="292" r:id="rId37"/>
    <p:sldId id="288" r:id="rId38"/>
    <p:sldId id="286" r:id="rId39"/>
    <p:sldId id="264" r:id="rId40"/>
    <p:sldId id="267" r:id="rId41"/>
    <p:sldId id="293" r:id="rId42"/>
    <p:sldId id="271" r:id="rId43"/>
    <p:sldId id="290" r:id="rId44"/>
    <p:sldId id="294" r:id="rId45"/>
    <p:sldId id="284" r:id="rId46"/>
    <p:sldId id="289" r:id="rId47"/>
    <p:sldId id="273" r:id="rId48"/>
    <p:sldId id="295" r:id="rId49"/>
    <p:sldId id="277" r:id="rId50"/>
    <p:sldId id="278" r:id="rId51"/>
    <p:sldId id="297" r:id="rId52"/>
    <p:sldId id="296" r:id="rId53"/>
    <p:sldId id="298" r:id="rId54"/>
    <p:sldId id="256" r:id="rId55"/>
    <p:sldId id="7653" r:id="rId56"/>
    <p:sldId id="7658" r:id="rId57"/>
    <p:sldId id="34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499"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12CEC-3AB0-47C2-AE74-595D43FE0A85}" type="datetimeFigureOut">
              <a:rPr lang="en-US" smtClean="0"/>
              <a:t>3/2/2023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0727B-AB36-418C-8585-CC48BDDF4806}" type="slidenum">
              <a:rPr lang="en-US" smtClean="0"/>
              <a:t>‹#›</a:t>
            </a:fld>
            <a:endParaRPr lang="en-US" dirty="0"/>
          </a:p>
        </p:txBody>
      </p:sp>
    </p:spTree>
    <p:extLst>
      <p:ext uri="{BB962C8B-B14F-4D97-AF65-F5344CB8AC3E}">
        <p14:creationId xmlns:p14="http://schemas.microsoft.com/office/powerpoint/2010/main" val="310241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42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Having certain physical comorbidities can increase the risk for having a mental comorbidity. For example, if a person with MS has hypertension or ischemic heart disease, their risk of depression is 1.16 times or 1.38 times higher, respectively. As you can see, several conditions were associated with an increased risk of depression. Besides hypertension and ischemic heart disease, these included lung disease, fibromyalgia, and epilepsy. To a lesser extent, some of these comorbidities increased the risk of anxiety and bipolar disorder. It should be noted that while physical comorbidities can increase the risk for mental comorbidities in MS, it doesn't explain why people with MS have a higher rate of mental comorbidities compared to the general population.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0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While we've touched upon the broad categories of mental and physical comorbidities, another category that comes up often in the MS literature are vascular comorbidities. These comorbidities are of particular interest in MS, as we'll discuss shortly, but it should be noted that different definitions have been used. Marrie's group has used five diagnoses in their definition: hypertension, hypercholesterolemia or hyperlipidemia, diabetes, heart disease, and peripheral vascular disease. Other studies have not included diabetes within the definition of vascular. For instance, Thormann and colleagues had diabetes as its own category, along with cerebrovascular disease and cardiovascular disease. In our study, we grouped diagnoses together by their ICD-9 category, so hyperlipidemia and diabetes were categorized as "Endocrine and Metabolic Disorders" while heart disease, hypertension, and peripheral vascular disease fell under "Diseases of the Circulatory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26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dirty="0">
                <a:cs typeface="Calibri"/>
              </a:rPr>
              <a:t> In addition to higher prevalence of certain comorbidities in the MS population, research has shown that the odds of having a comorbidity are greater in the presence of specific demographics. Some of these are biologically-related, such as sex and age. Others are socioeconomic factors. For example, the odds of persons with MS with less than 12 years of education having any physical comorbidity is 1.5 times higher compared to individuals with a post-graduate degree. Black persons with MS have an increased odds of 1.49 of having any physical comorbidity compared to White persons with MS. In a separate study by Conway and colleagues, they found that Black Americans with MS had 31% increased odds of having uncontrolled stage 2 hypertension compared to White Americans with 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29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a:cs typeface="Calibri"/>
              </a:rPr>
              <a:t> We also see increased odds of having any physical comorbidity among people with MS with lower annual income and those living in the South. These socioeconomic factors are important to keep in mind as we think about the role that comorbidities play in MS, as it can signal that social determinants of health are potentially contributing to the differences we're observing.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944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dirty="0">
                <a:cs typeface="Calibri"/>
              </a:rPr>
              <a:t> When we refer to social determinants of health, there are two broad categories: individual factors and structural determinants. Individual factors are things like gender, race, and ethnicity, while structural determinants are things like healthcare access and social support. These factors can interact with each other and have an impact on an individual's health and well-being. For example, lower socioeconomic resources are associated with greater health disparities, which can include gaps in medical care, lack of culturally competent care, bias and racism, and health literacy. When we see differences in clinical outcomes by racial or ethnic group, as we did with comorbidities in MS, it's important to keep in mind how these social determinants of health are likely contributing to these differences. As we talk about the impact that comorbidities have on factors such as diagnostic delay, disability progression, healthcare utilization, and self-management behaviors, keep in mind how sex, race, education, income, and location are associated with increased odds of having a comorbidity and how this may influence their MS presentation, care, and outcomes. Furthermore, we should consider these factors when addressing comorbidities as part of MS care, such as the need for additional supports and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530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Aaron:</a:t>
            </a:r>
            <a:r>
              <a:rPr lang="en-US">
                <a:cs typeface="Calibri"/>
              </a:rPr>
              <a:t> Besides comorbidities being common in MS, they can have an impact on the MS disease process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70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First, certain comorbidities can increase the risk of MS. As we can see here, individuals with higher BMIs at age 20 are at greater odds of developing MS. For individuals who are obese, which is defined as a BMI of 30 or higher, the odds of developing MS were 2.2 in women and 2.1 in men.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37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Aaron:</a:t>
            </a:r>
            <a:r>
              <a:rPr lang="en-US">
                <a:cs typeface="Calibri"/>
              </a:rPr>
              <a:t> Having a comorbidity may delay when an individual gets diagnosed with MS, which can have an impact on when they receive care for their MS. These odds ratios of 1+ indicate that if a person with MS has this comorbidity, the odds that they will experience a diagnostic delay of this length is greater compared to a person with MS without this comorbidity. Cardiovascular comorbidities were associated with diagnostic delays of 5 to 10 years, particularly in women, as well as over 10 years. Lung disease was also associated with diagnostic delays of 5 to 10 years and over 10 years. At the longest diagnostic delay, we see several comorbidities, including cerebrovascular disease, diabetes, and cancer, associated with delays.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173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Aaron:</a:t>
            </a:r>
            <a:r>
              <a:rPr lang="en-US">
                <a:cs typeface="Calibri"/>
              </a:rPr>
              <a:t> When we break the diagnostic delays down by age group, we see higher differences in younger persons with MS. For example, among persons under age 25, the diagnostic delay was 8.8 years longer among those with a vascular comorbidity versus those without a vascular comorbidity. Visual disorders in individuals younger than 25 had the most stark diagnostic delay difference, over a decade, likely due to the overlap of symptoms. Those differences become lower among older individuals.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336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Aaron:</a:t>
            </a:r>
            <a:r>
              <a:rPr lang="en-US">
                <a:cs typeface="Calibri"/>
              </a:rPr>
              <a:t> In addition to delaying when a person gets diagnosed with MS, having a comorbidity increases the odds of greater disability, even at diagnosis. Marrie and colleagues found that among White persons with MS, the odds of having moderate versus mild disability was 1.66 times higher in individuals with any physical comorbidity. After factoring in for diagnostic delay, the odds drop to 1.49, but are still significant. We see that with each additional comorbidity, the odds of moderate or severe disability continue to increase. The odds of having moderate disability at diagnosis is greater in the presence of vascular disease, musculoskeletal disease, and obesity, although they become marginally non-significant after factoring in diagnostic delay. However, musculoskeletal disease and mental disorders were significant predictors of having severe disability at diagnosis, even when considering diagnostic delay.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01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199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Besides increasing the odds of greater disability at diagnosis, we also see that comorbidities contribute to greater disability progression. Having one comorbidity was associated with a mean increase of 0.61 on the Expanded Disability Status Scale, with an additional mean increase of 0.18 for each comorbidity. Higher EDSS scores were particularly noted with comorbid ischemic heart disease and epilepsy. In another study, having a psychiatric comorbidity was associated with a higher EDSS score, even after controlling for several demographic and disease-related factors. It should be noted that this was only significant in women and depression was the comorbidity driving the relationship. A third study found vascular comorbidities were associated with greater disability. For example, individuals with a vascular comorbidity were 1.58 times more likely to having early gait disability, 1.54 times more likely of needing unilateral assistance to walk, and 1.38 times more likely of needing bilateral assistance to walk.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958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We can also see that comorbidities put people with MS at greater risk of having a relapse. After accounting for demographics and disease-related factors, including previous relapses, having three or more comorbidities was associated with an increased relapse risk, with an adjusted rate ratio of 1.45. The risk for relapse was particularly higher among persons with MS with comorbid migraines and comorbid hyperlipidemia.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531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dirty="0">
                <a:cs typeface="Calibri"/>
              </a:rPr>
              <a:t> There is also evidence that having comorbidities can increase the severity of MS symptoms. Lo and colleagues looked at 13 MS symptoms—feelings of anxiety, feelings of depression, pain, vision problems, cognitive symptoms, sensory symptoms, sexual dysfunction, spasticity, bowel problems, fatigue, difficulty with balance, and walking difficulty. They found a mean increase per comorbidity ranging from 1.02 to 1.13. It should be noted that while these adjusted average ratios of means per comorbidity were all significant, these increases only occurred in the presence of a certain number of comorbidities. For example, the increases in anxiety, depression, and pain occurred when people had at least two comorbidities, while increases in fatigue occurred with at least four comorbidities. While the adjusted average ratios of means per comorbidity were significant for difficulty with balance and bladder problems, there wasn't a specific threshold when the increases became significant, unlike the other MS symptoms.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25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The same study found that comorbidities explain MS symptoms to different extents. For example, comorbidities explained 22% of the variance of feelings of anxiety. On the other hand, comorbidities only explained 3.7% of spasticity. Two groups of comorbidities were the biggest contributors to MS symptoms. The first was mental health disorders, which unsurprisingly contributed a large amount to mental health-related MS symptoms, like feelings of anxiety. But they also contributed to other MS symptoms, with the lowest being 6.6% of walking difficulties. We also see musculoskeletal disorders being a significant contributor, particularly to symptoms like spasticity.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335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Comorbidities have also been associated with higher risk of death among people with MS. When looking at their sample as a whole, Thormann and colleagues found that comorbid diabetes, cancer, and Parkinson disease were associated with increased mortality. But they also noted gender-based differences. Among men, lung disease was associated with increased mortality, while cardiovascular disease was significant for women. While cerebrovascular disease was significant for both men and women, we can see higher hazard ratios for women, which indicates higher mortality among women with the comorbidity.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20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Comparing these numbers to matched populations can help put into context what these numbers mean. In this study, diabetes, ischemic heart disease, and lung disease were associated with increased mortality in the MS population. These conditions were also associated with increased mortality in the matched population, but the magnitude was higher. This means these conditions are associated with increased mortality in MS, but the risk is not higher when you add MS into the mix. The exception in this study was depression. In both groups, depression was associated with increased mortality, but the magnitude was higher in the MS population.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8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As we have seen so far, comorbidities are common in MS and can have an impact of different aspects of the MS disease process. But how does that impact healthcare utilization?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536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dirty="0">
                <a:cs typeface="Calibri"/>
              </a:rPr>
              <a:t> Persons with MS and at least one comorbidity endorse several areas of higher utilization, including seeing more providers, taking more medications, and having a greater number of inpatient hospitalizations, elective surgeries, MRIs, and x-rays. Comorbid sleep apnea was associated with seeing more providers and having more x-rays, irritable bowel syndrome was associated with seeing more provider, and taking more medications, and anxiety was associated with greater inpatient hospitalizations and elective surgeries. Higher medication usage was also associated with depression, diabetes, hypertension, and autoimmune thyroid disease, while inpatient hospitalizations were also associated with migraines.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41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Aaron:</a:t>
            </a:r>
            <a:r>
              <a:rPr lang="en-US">
                <a:cs typeface="Calibri"/>
              </a:rPr>
              <a:t> The association between healthcare utilization and comorbidities have been observed when examining data from the electronic health record. We examined all-cause emergency department visits in a national sample of Veterans with MS over a two year period. We found that the odds were 1.20 times higher in persons with MS who had a comorbidity. Several groups of comorbidities were associated with all-cause emergency department usage, with the increased odds ranging from 1.57 with pain disorders to 1.18 for sleep disorders. Only three comorbidity groups we examined—renal disease, endocrine and metabolic disorders, and HIV, were not significant in the final model.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268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We also see that comorbidities are associated with all-cause hospitalizations, with the rate ratio increasing with the number of comorbidities. The risk for all-cause hospitalizations were particularly higher in the presence of diabetes, epilepsy, mood and anxiety disorders, ischemic heart disease, chronic lung disease, and hypertension. However, we don't see this pattern when we examine MS-specific hospitalizations. Here we see a lower odds of hospitalization with comorbidities, particularly with hypertension.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72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Hello everyone and thank you for coming today for our talk about the role of comorbidities in healthcare utilization and self-management in persons with MS. We'll be covering the emerging literature on comorbidities in MS, including recent work from the Mandell Center for Multiple Sclerosis and MS Centers of Excellence. My name is Beth </a:t>
            </a:r>
            <a:r>
              <a:rPr lang="en-US" err="1">
                <a:cs typeface="Calibri"/>
              </a:rPr>
              <a:t>Gromisch</a:t>
            </a:r>
            <a:r>
              <a:rPr lang="en-US">
                <a:cs typeface="Calibri"/>
              </a:rPr>
              <a:t>, I'm a research neuropsychologist at the Mandell Center for Multiple Sclerosis in Hartford, CT and a Harry Weaver Scholar of the National MS Society. I'm an affiliate of VA Connecticut Healthcare System, University of Connecticut School of Medicine, and the Frank H. Netter MD School of Medicine at Quinnipiac University. </a:t>
            </a:r>
          </a:p>
          <a:p>
            <a:endParaRPr lang="en-US">
              <a:cs typeface="Calibri"/>
            </a:endParaRPr>
          </a:p>
          <a:p>
            <a:r>
              <a:rPr lang="en-US" b="1">
                <a:cs typeface="Calibri"/>
              </a:rPr>
              <a:t>Aaron:</a:t>
            </a:r>
            <a:r>
              <a:rPr lang="en-US">
                <a:cs typeface="Calibri"/>
              </a:rPr>
              <a:t> And I'm Aaron Turner, I'm the director of Rehabilitation Psychology at VA Puget Sound Health Care System in Seattle, WA and co-associate director of research for the MS Centers of Excellence-West. I'm also a professor in the department of rehabilitation medicine at the University of Washington.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354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Aaron:</a:t>
            </a:r>
            <a:r>
              <a:rPr lang="en-US">
                <a:cs typeface="Calibri"/>
              </a:rPr>
              <a:t> In another study looking at hospitalizations in MS, we again see comorbidities are associated with increased risk of all-cause hospitalizations, as well as non-MS-related hospitalizations, with no significant association between comorbidities and MS-related comorbidities. In the MS population, comorbid hypertension, diabetes, heart disease, depression, bipolar disorder, and chronic lung disease are associated with all-cause and non-MS-related hospitalizations, as well as fibromyalgia for the latter. Similar to mortality rates, we see that comorbidities in general and several of these conditions are associated with increased hospitalizations in the matched population at a higher magnitude. For example, the adjusted rate ratio for diabetes and all-cause hospitalizations is 1.41 in the MS population but 1.65 in the matched population. However, we again see that depression has a higher magnitude in the MS population. So depression is associated with all-cause hospitalizations in both the MS and matched populations, but the impact (1.40 versus 1.32) is higher in the MS population.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258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In addition to the initial hospitalization, we see that comorbidities can increase the odds for people with MS being readmitted to the hospital. </a:t>
            </a:r>
            <a:r>
              <a:rPr lang="en-US" dirty="0" err="1">
                <a:cs typeface="Calibri"/>
              </a:rPr>
              <a:t>Mendizabel</a:t>
            </a:r>
            <a:r>
              <a:rPr lang="en-US" dirty="0">
                <a:cs typeface="Calibri"/>
              </a:rPr>
              <a:t> and colleagues found that the odds of being readmitted within 30 days was 1.92 times higher for people with three or more comorbidities and the odds of being readmitted within 90 days was 2.11 times higher. At both time frames, having nutritional deficiency anemia, diabetes without complications, rheumatoid arthritis/collagen vascular disease, and renal failure were associated with increased odds. The odds of being readmitted within 90 days was also higher in the presence of chronic pulmonary disease.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112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As we've previously discussed, having a comorbidity can be a barrier to MS care due to their association with diagnostic delays. That said, people with MS with a comorbidity in general do not report experience more barriers to getting to their appointments, such as longer travels, transportation issues, or outside responsibilities, compared to individuals without a comorbidity. In addition, despite having higher healthcare utilization, individuals with comorbidities do not report having longer wait times or having too many medical appointments.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601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This leads into how comorbidities can influence self-management 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466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First, let's define what we mean by self-management. Broadly, it encourages individuals with chronic conditions to become more actively involved in their care and manage risk factors that may culminate in additional issues. Benefits of successful self-management include decrease hospitalizations, healthcare utilization, and medication expenditures. Based on this alone, we can theorize how comorbidities may interfere with self-management. Successful self-management is also associated with improved quality of life and psychological well-being. There are several different models of self-management, but we have typically used Lorig and Holman's tripartite model, which has three components. The first is medical management, such as taking your medication as prescribed. The second is role management, such as making adjustments to activities based on your MS symptoms. And the third is emotional management, such as handling stress or symptoms of depression.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437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We found that two comorbidities contributed to self-management abilities in MS, but in opposite directions. Diabetes was associated with lower self-management, in particular with relationship and communication between patient and provider and social support. Hyperlipidemia, on the other hand, was associated with better self-management, particularly with better health maintenance behaviors.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789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Along the line of medical management, we can see how comorbidities can interfere in individuals' MS-related care. One study found that those with a comorbidity were less likely to start a DMT, with rate of initiation decreasing over time. The likelihood of initiating a DMT were lower with comorbid ischemic heart disease and anxiety. However, it was higher with depression. We looked at suboptimal DMT adherence, which is defined as taking it less than 80% of the time. We found the odds for suboptimal adherence were higher with a mood disorder and traumatic brain injury. Similar to our self-management study, we found that hyperlipidemia was a protective factors.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549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In addition to taking DMTs, appointment attendance is an important part of medical management for MS. We looked at all appointments in the VA over a two year period. We found that several comorbidities were associated with a high rate of no shows—missing more than 20% of their appointments without prior notice. Congestive heart failure and chronic obstructive pulmonary disease were associated with increased odds, while a number of mental health conditions were related on a bivariate level. Again, we see hyperlipidemia, along with hypertension, being associated with fewer missed appointments. When we looked at short-notice cancellations, which is when an appointment is cancelled with less than 24 hours notice, we didn't find as strong an association between attendance behaviors and comorbidities. However, on the bivariate level, the two comorbidities associated with greater odds of no shows were protective against short notice cancellations.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874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dirty="0">
                <a:cs typeface="Calibri"/>
              </a:rPr>
              <a:t> Employment is one role that can be affected by MS, and it appears that having a comorbidity can further affect that. In a study based out of Australia, persons with MS with any comorbidity missed 2.5 days of work over the past four weeks compared to 1.3 days among those without a comorbidity. The loss of work days was particularly high with comorbid osteoporosis, inflammatory bowel disease, osteoarthritis, and psoriasis. This work productivity loss translates to 47 million USD for any comorbidity versus 3 million USD with no comorbidity. Having two or more comorbidities than impact activities was a significant predictor of not working for pay, though the strength of the relationship diminished when symptom severity was added as a moderator.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499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dirty="0">
                <a:cs typeface="Calibri"/>
              </a:rPr>
              <a:t> Finally, we see that having a vascular comorbidity can have a negative impact of quality of life, specifically physical health-related quality of life. Diabetes is one comorbidity driving lower physical health-related quality of life, particularly related to physical function. Hypertension was also associated with lower physical health-related quality of life, particularly with change in health and health perceptions.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94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Aaron: </a:t>
            </a:r>
            <a:r>
              <a:rPr lang="en-US">
                <a:cs typeface="Calibri"/>
              </a:rPr>
              <a:t>Before we get started, we have a few disclosures to go through. I have research support from the National MS Society, VA R&amp;D, and the NIH National Institute for Complementary and Alternative Medicine.</a:t>
            </a:r>
          </a:p>
          <a:p>
            <a:endParaRPr lang="en-US">
              <a:cs typeface="Calibri"/>
            </a:endParaRPr>
          </a:p>
          <a:p>
            <a:r>
              <a:rPr lang="en-US" b="1">
                <a:cs typeface="Calibri"/>
              </a:rPr>
              <a:t>Beth:</a:t>
            </a:r>
            <a:r>
              <a:rPr lang="en-US">
                <a:cs typeface="Calibri"/>
              </a:rPr>
              <a:t> And I have research support from the National MS Society and the Consortium of MS Centers.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75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We've now seen how comorbidities can have an impact on several aspects of life for people with MS. So what should we as MS providers be doing?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860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It's important to consider comorbidities as part of MS care, and approaching MS care from a chronic disease management lens can help with this. First, we want to empower our patients to make positive health changes. Since some individuals may struggle more with self-management, they may benefit from additional instruction and support. Self-management programs based on social cognitive theory help foster self-management abilities by improving individuals' knowledge, self-efficacy, and problem solving skills. Preventative and health promoting programs may be considered, such as ones that increase physical activity to assist with the management of pain and circulatory disorders. Bombardier and colleagues found that a telephone-based health promotion counseling program, which included motivational interviewing, resulted in improvements in self-reported physical activity and stress management, as well as mental health-related quality of life, in persons with MS. We do want to consider barriers that patients may have to making these positive changes. Do they have access to healthy food? Do they have the necessary financial resources or transportation to access these resources? And if there are these social barriers, how can we provide our patients the resources that they need?</a:t>
            </a:r>
          </a:p>
          <a:p>
            <a:endParaRPr lang="en-US" dirty="0">
              <a:cs typeface="Calibri"/>
            </a:endParaRPr>
          </a:p>
          <a:p>
            <a:r>
              <a:rPr lang="en-US" dirty="0">
                <a:cs typeface="Calibri"/>
              </a:rPr>
              <a:t>Another important component is identifying and treating common comorbidities. As we discussed in the beginning, mental comorbidities such as anxiety and depression are very common in MS. Self-report screening measures, such as the Patient Health Questionnaire-9, Hospital Anxiety and Depression Scale, and the Generalized Anxiety Disorder-7, can be the first step. If a patient reaches the threshold for a potential disorder, they can be referred for medication management, therapy, or both. Other screenings, such as blood pressure, blood glucose, and lipids, should also be considered.</a:t>
            </a:r>
          </a:p>
          <a:p>
            <a:endParaRPr lang="en-US" dirty="0">
              <a:cs typeface="Calibri"/>
            </a:endParaRPr>
          </a:p>
          <a:p>
            <a:r>
              <a:rPr lang="en-US" dirty="0">
                <a:cs typeface="Calibri"/>
              </a:rPr>
              <a:t>Finally, it's important to have strong communication between the patient's different healthcare providers. A patient-centered collaborative care team model can help with this. For example, there are plans in place for positive screenings for patients receive the proper follow-ups. These plans also include follow-up between providers, particularly when specialties are not within the same clinic and there may not be regular communication.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122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We've covered a lot information about comorbidities in MS, so in our final few minutes, let's go over a couple of clinical takeaways.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089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a:t>
            </a:r>
            <a:r>
              <a:rPr lang="en-US" dirty="0">
                <a:cs typeface="Calibri"/>
              </a:rPr>
              <a:t> (read points on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800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Aaron: </a:t>
            </a:r>
            <a:r>
              <a:rPr lang="en-US">
                <a:cs typeface="Calibri"/>
              </a:rPr>
              <a:t>(read points on slide)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038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Live questions</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0895FAB0-0293-4380-A3A4-79C6B97494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536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Thank you for your participation today and special thanks to Dr. Casperson for the great presentation. This webinar is recorded and I will posting the recording and the slides on the webpage listed on the screen. Don’t forget, there’s another Current Topics webinar on September 16 on Medical Marijuana for MS Symptom Management presented by Dr. Michelle Cameron. You can register online for this webinar on our website noted on the screen.  Thank you all for attending today and have a great rest of your day.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5D26AE-23E1-40C5-BBBF-85A31FEE46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6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By the end of this talk, we hope that you will learn to identify which comorbidities are associated with higher utilization, that comorbidities can be barriers to care, and recognize how comorbidities may influence persons' with MS ability to successfully self-manage. Finally, we hope that you'll examine approaches for long-term MS care through the lens of chronic disease management.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0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So before we dive in, let's first define what we mean by comorbidities and what types of comorbidities we see most frequently in 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56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Very broadly, when we refer to a comorbidity, we mean any condition other than MS. They can be grouped into two broad categories: mental or psychiatric comorbidities and physical comorbidities. In the next few slides, we'll go over some examples. In research, comorbidities are examined in different ways. While some studies have looked at individual comorbidities, others have grouped them into categories. These may be a general category or their International Classification of Diseases section. Sometimes, a comorbidity index score is used, such as the </a:t>
            </a:r>
            <a:r>
              <a:rPr lang="en-US" err="1">
                <a:cs typeface="Calibri"/>
              </a:rPr>
              <a:t>Elixhauser</a:t>
            </a:r>
            <a:r>
              <a:rPr lang="en-US">
                <a:cs typeface="Calibri"/>
              </a:rPr>
              <a:t> comorbidity index score, which is calculated based on a select number of specific comorbidities.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60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Beth:</a:t>
            </a:r>
            <a:r>
              <a:rPr lang="en-US">
                <a:cs typeface="Calibri"/>
              </a:rPr>
              <a:t> Mental comorbidities tend to have a higher prevalence in the MS population when compared to the general population. For example, the prevalence of depression is three times higher among persons with MS compared to the general population. Depressive and anxiety disorders are two of the most common mental comorbidities seen in MS. Based on the lifetime prevalence numbers for both, there's a high probability you have a patient in your practice with comorbid depression and anxiety. While bipolar disorder and psychosis are less frequently seen, they also tend to be more prevalent in MS comparatively.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6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Beth:</a:t>
            </a:r>
            <a:r>
              <a:rPr lang="en-US" dirty="0">
                <a:cs typeface="Calibri"/>
              </a:rPr>
              <a:t> Several physical comorbidities are considered common in MS, which has been defined as occurring in more than 5% of the MS population. As you can see from this table here, adapted from Marrie and Horwitz, some of these common comorbidities have a higher prevalence in the MS population compared to the general population, including sleep disorders like insomnia, obstructive sleep apnea, and restless legs syndrome. Ischemic heart disease is also in this category, with the higher prevalence noted possibly after the diagnosis of MS. Other common physical comorbidities have similar prevalence levels or possibly lower prevalence in the MS population. One condition I want to point out here is diabetes. While the prevalence for diabetes as a whole is similar in MS and the general population, the prevalence of type I diabetes is higher in the MS population.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25A60-7BF8-46C5-8466-960514BCBF7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467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A5F7-A2A4-2848-AE00-CF81CADAF649}"/>
              </a:ext>
            </a:extLst>
          </p:cNvPr>
          <p:cNvSpPr>
            <a:spLocks noGrp="1"/>
          </p:cNvSpPr>
          <p:nvPr>
            <p:ph type="ctrTitle"/>
          </p:nvPr>
        </p:nvSpPr>
        <p:spPr>
          <a:xfrm>
            <a:off x="5690795" y="2361644"/>
            <a:ext cx="6217920" cy="1375357"/>
          </a:xfrm>
        </p:spPr>
        <p:txBody>
          <a:bodyPr anchor="b"/>
          <a:lstStyle>
            <a:lvl1pPr algn="l">
              <a:defRPr sz="3900"/>
            </a:lvl1pPr>
          </a:lstStyle>
          <a:p>
            <a:r>
              <a:rPr lang="en-US"/>
              <a:t>Click to edit Master title style</a:t>
            </a:r>
          </a:p>
        </p:txBody>
      </p:sp>
      <p:sp>
        <p:nvSpPr>
          <p:cNvPr id="3" name="Subtitle 2">
            <a:extLst>
              <a:ext uri="{FF2B5EF4-FFF2-40B4-BE49-F238E27FC236}">
                <a16:creationId xmlns:a16="http://schemas.microsoft.com/office/drawing/2014/main" id="{EEA13A30-A21E-674A-B60F-20EE8A6DE9C8}"/>
              </a:ext>
            </a:extLst>
          </p:cNvPr>
          <p:cNvSpPr>
            <a:spLocks noGrp="1"/>
          </p:cNvSpPr>
          <p:nvPr>
            <p:ph type="subTitle" idx="1"/>
          </p:nvPr>
        </p:nvSpPr>
        <p:spPr>
          <a:xfrm>
            <a:off x="5690797" y="4205863"/>
            <a:ext cx="5518673" cy="1077526"/>
          </a:xfrm>
        </p:spPr>
        <p:txBody>
          <a:bodyPr>
            <a:normAutofit/>
          </a:bodyPr>
          <a:lstStyle>
            <a:lvl1pPr marL="0" indent="0" algn="l">
              <a:buNone/>
              <a:defRPr sz="195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7DEE3D03-C9ED-7440-A0E4-84465D417C36}"/>
              </a:ext>
            </a:extLst>
          </p:cNvPr>
          <p:cNvSpPr>
            <a:spLocks noGrp="1"/>
          </p:cNvSpPr>
          <p:nvPr>
            <p:ph type="ftr" sz="quarter" idx="11"/>
          </p:nvPr>
        </p:nvSpPr>
        <p:spPr>
          <a:xfrm>
            <a:off x="5690795" y="6282463"/>
            <a:ext cx="4114800" cy="365125"/>
          </a:xfrm>
        </p:spPr>
        <p:txBody>
          <a:bodyPr/>
          <a:lstStyle>
            <a:lvl1pPr algn="l">
              <a:defRPr/>
            </a:lvl1pPr>
          </a:lstStyle>
          <a:p>
            <a:endParaRPr lang="en-US" dirty="0"/>
          </a:p>
        </p:txBody>
      </p:sp>
      <p:sp>
        <p:nvSpPr>
          <p:cNvPr id="7" name="Rectangle 6">
            <a:extLst>
              <a:ext uri="{FF2B5EF4-FFF2-40B4-BE49-F238E27FC236}">
                <a16:creationId xmlns:a16="http://schemas.microsoft.com/office/drawing/2014/main" id="{947D701C-F7CA-8F48-BE81-0C859D905980}"/>
              </a:ext>
            </a:extLst>
          </p:cNvPr>
          <p:cNvSpPr/>
          <p:nvPr userDrawn="1"/>
        </p:nvSpPr>
        <p:spPr>
          <a:xfrm>
            <a:off x="1" y="0"/>
            <a:ext cx="48301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75CE85D1-2D2E-3B42-AE26-DC42E67B3762}"/>
              </a:ext>
            </a:extLst>
          </p:cNvPr>
          <p:cNvPicPr>
            <a:picLocks noChangeAspect="1"/>
          </p:cNvPicPr>
          <p:nvPr userDrawn="1"/>
        </p:nvPicPr>
        <p:blipFill>
          <a:blip r:embed="rId2"/>
          <a:srcRect/>
          <a:stretch/>
        </p:blipFill>
        <p:spPr>
          <a:xfrm>
            <a:off x="1120995" y="2393914"/>
            <a:ext cx="2484207" cy="2070172"/>
          </a:xfrm>
          <a:prstGeom prst="rect">
            <a:avLst/>
          </a:prstGeom>
        </p:spPr>
      </p:pic>
      <p:sp>
        <p:nvSpPr>
          <p:cNvPr id="11" name="TextBox 10">
            <a:extLst>
              <a:ext uri="{FF2B5EF4-FFF2-40B4-BE49-F238E27FC236}">
                <a16:creationId xmlns:a16="http://schemas.microsoft.com/office/drawing/2014/main" id="{DCE5E641-8B1B-C541-95DC-D2B09F39B2B1}"/>
              </a:ext>
            </a:extLst>
          </p:cNvPr>
          <p:cNvSpPr txBox="1"/>
          <p:nvPr userDrawn="1"/>
        </p:nvSpPr>
        <p:spPr>
          <a:xfrm>
            <a:off x="11532201" y="4098664"/>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93942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9E8AF5-B8D6-6C4A-B4AE-4226A3A76993}"/>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F4F9B3F4-96BC-EC4F-9848-8ABE3FA904E8}"/>
              </a:ext>
            </a:extLst>
          </p:cNvPr>
          <p:cNvPicPr>
            <a:picLocks noChangeAspect="1"/>
          </p:cNvPicPr>
          <p:nvPr userDrawn="1"/>
        </p:nvPicPr>
        <p:blipFill>
          <a:blip r:embed="rId2"/>
          <a:srcRect/>
          <a:stretch/>
        </p:blipFill>
        <p:spPr>
          <a:xfrm>
            <a:off x="9323988" y="6387638"/>
            <a:ext cx="2029813" cy="289973"/>
          </a:xfrm>
          <a:prstGeom prst="rect">
            <a:avLst/>
          </a:prstGeom>
        </p:spPr>
      </p:pic>
      <p:sp>
        <p:nvSpPr>
          <p:cNvPr id="2" name="Title 1">
            <a:extLst>
              <a:ext uri="{FF2B5EF4-FFF2-40B4-BE49-F238E27FC236}">
                <a16:creationId xmlns:a16="http://schemas.microsoft.com/office/drawing/2014/main" id="{44D24035-4483-4E42-B6DC-552F966BC338}"/>
              </a:ext>
            </a:extLst>
          </p:cNvPr>
          <p:cNvSpPr>
            <a:spLocks noGrp="1"/>
          </p:cNvSpPr>
          <p:nvPr>
            <p:ph type="title"/>
          </p:nvPr>
        </p:nvSpPr>
        <p:spPr>
          <a:xfrm>
            <a:off x="377209" y="570566"/>
            <a:ext cx="4248579" cy="1600200"/>
          </a:xfrm>
        </p:spPr>
        <p:txBody>
          <a:bodyPr anchor="b"/>
          <a:lstStyle>
            <a:lvl1pPr algn="l">
              <a:defRPr sz="27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D18C9ADB-D2A9-5445-B25D-ED3AA7CD0697}"/>
              </a:ext>
            </a:extLst>
          </p:cNvPr>
          <p:cNvSpPr>
            <a:spLocks noGrp="1"/>
          </p:cNvSpPr>
          <p:nvPr>
            <p:ph type="pic" idx="1"/>
          </p:nvPr>
        </p:nvSpPr>
        <p:spPr>
          <a:xfrm>
            <a:off x="5473645" y="578634"/>
            <a:ext cx="6341147" cy="5290354"/>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a:extLst>
              <a:ext uri="{FF2B5EF4-FFF2-40B4-BE49-F238E27FC236}">
                <a16:creationId xmlns:a16="http://schemas.microsoft.com/office/drawing/2014/main" id="{F2479FB6-5302-3943-93B0-F8A94932D1D5}"/>
              </a:ext>
            </a:extLst>
          </p:cNvPr>
          <p:cNvSpPr>
            <a:spLocks noGrp="1"/>
          </p:cNvSpPr>
          <p:nvPr>
            <p:ph type="body" sz="half" idx="2"/>
          </p:nvPr>
        </p:nvSpPr>
        <p:spPr>
          <a:xfrm>
            <a:off x="377209" y="2431228"/>
            <a:ext cx="4248579" cy="3437760"/>
          </a:xfrm>
        </p:spPr>
        <p:txBody>
          <a:bodyPr/>
          <a:lstStyle>
            <a:lvl1pPr marL="0" indent="0">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4AECC70E-23AF-CF43-BB56-39D09A8BC80E}"/>
              </a:ext>
            </a:extLst>
          </p:cNvPr>
          <p:cNvSpPr>
            <a:spLocks noGrp="1"/>
          </p:cNvSpPr>
          <p:nvPr>
            <p:ph type="ftr" sz="quarter" idx="11"/>
          </p:nvPr>
        </p:nvSpPr>
        <p:spPr>
          <a:xfrm>
            <a:off x="5077609" y="6356354"/>
            <a:ext cx="3722147"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0A26B40C-74BB-9C4E-A94F-2DC3E495A24E}"/>
              </a:ext>
            </a:extLst>
          </p:cNvPr>
          <p:cNvSpPr>
            <a:spLocks noGrp="1"/>
          </p:cNvSpPr>
          <p:nvPr>
            <p:ph type="sldNum" sz="quarter" idx="12"/>
          </p:nvPr>
        </p:nvSpPr>
        <p:spPr/>
        <p:txBody>
          <a:bodyPr/>
          <a:lstStyle/>
          <a:p>
            <a:fld id="{185ABD63-C6C9-FA47-A146-4725B0A9A3AA}" type="slidenum">
              <a:rPr lang="en-US" smtClean="0"/>
              <a:t>‹#›</a:t>
            </a:fld>
            <a:endParaRPr lang="en-US" dirty="0"/>
          </a:p>
        </p:txBody>
      </p:sp>
      <p:pic>
        <p:nvPicPr>
          <p:cNvPr id="11" name="Picture 10">
            <a:extLst>
              <a:ext uri="{FF2B5EF4-FFF2-40B4-BE49-F238E27FC236}">
                <a16:creationId xmlns:a16="http://schemas.microsoft.com/office/drawing/2014/main" id="{3DC06A34-2F7C-DE40-8BC3-D053972B25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spTree>
    <p:extLst>
      <p:ext uri="{BB962C8B-B14F-4D97-AF65-F5344CB8AC3E}">
        <p14:creationId xmlns:p14="http://schemas.microsoft.com/office/powerpoint/2010/main" val="40307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357E-1D00-0E44-8AD8-D25F19D468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C209B-80A1-664B-B6B6-4F911DBCF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BF80B83-5EC5-4947-9248-151CBAE224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11BD9C-BB1B-4F42-9B8D-7391484BD94D}"/>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4105159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FD4E40-ACC8-DE4A-8506-1DDCF6BE10AF}"/>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D983DE-16FF-2D4D-A4B2-18ABF3B01668}"/>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43AF492-3A5A-2B4C-B53D-F52D4A1C6A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CFC61F-7E10-1649-90D7-C715A14D46A0}"/>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854363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EF0F41C4-32BF-4CDE-BB11-670C57DB2DD5}" type="datetimeFigureOut">
              <a:rPr lang="en-US" smtClean="0"/>
              <a:t>3/2/2023</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77AC9AD-14DE-4F64-B5DE-E3C9FC65AB46}"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03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88397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00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710988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97934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51936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343088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F3A1-38CD-8541-86EA-A77B3C193A16}"/>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1F6C8E2A-476B-9444-A37F-4AA3001B8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B98DF5D-8ABE-CA48-8A9C-25D0155DE4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245585-2A8C-0046-AA53-5B234306CC8F}"/>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57473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452754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1753236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2495719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0F41C4-32BF-4CDE-BB11-670C57DB2DD5}"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AC9AD-14DE-4F64-B5DE-E3C9FC65AB46}" type="slidenum">
              <a:rPr lang="en-US" smtClean="0"/>
              <a:t>‹#›</a:t>
            </a:fld>
            <a:endParaRPr lang="en-US" dirty="0"/>
          </a:p>
        </p:txBody>
      </p:sp>
    </p:spTree>
    <p:extLst>
      <p:ext uri="{BB962C8B-B14F-4D97-AF65-F5344CB8AC3E}">
        <p14:creationId xmlns:p14="http://schemas.microsoft.com/office/powerpoint/2010/main" val="811096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7EC0DEA0-94EC-43F9-BE48-5415A0F84EDE}"/>
              </a:ext>
            </a:extLst>
          </p:cNvPr>
          <p:cNvSpPr/>
          <p:nvPr userDrawn="1"/>
        </p:nvSpPr>
        <p:spPr>
          <a:xfrm>
            <a:off x="1" y="0"/>
            <a:ext cx="48301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7227CB93-B8FF-48D5-8351-A521E10508CA}"/>
              </a:ext>
            </a:extLst>
          </p:cNvPr>
          <p:cNvPicPr>
            <a:picLocks noChangeAspect="1"/>
          </p:cNvPicPr>
          <p:nvPr userDrawn="1"/>
        </p:nvPicPr>
        <p:blipFill>
          <a:blip r:embed="rId2"/>
          <a:srcRect/>
          <a:stretch/>
        </p:blipFill>
        <p:spPr>
          <a:xfrm>
            <a:off x="1120995" y="2393914"/>
            <a:ext cx="2484207" cy="2070172"/>
          </a:xfrm>
          <a:prstGeom prst="rect">
            <a:avLst/>
          </a:prstGeom>
        </p:spPr>
      </p:pic>
      <p:sp>
        <p:nvSpPr>
          <p:cNvPr id="9" name="TextBox 8">
            <a:extLst>
              <a:ext uri="{FF2B5EF4-FFF2-40B4-BE49-F238E27FC236}">
                <a16:creationId xmlns:a16="http://schemas.microsoft.com/office/drawing/2014/main" id="{3C9E3C65-11EC-48A8-8A77-88FA02D86312}"/>
              </a:ext>
            </a:extLst>
          </p:cNvPr>
          <p:cNvSpPr txBox="1"/>
          <p:nvPr userDrawn="1"/>
        </p:nvSpPr>
        <p:spPr>
          <a:xfrm>
            <a:off x="11532201" y="4098664"/>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343279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138135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584199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984412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495499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47138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8B2FEB-D190-CF46-8290-26933B9A9B84}"/>
              </a:ext>
            </a:extLst>
          </p:cNvPr>
          <p:cNvSpPr/>
          <p:nvPr userDrawn="1"/>
        </p:nvSpPr>
        <p:spPr>
          <a:xfrm>
            <a:off x="0" y="4"/>
            <a:ext cx="12192000" cy="60780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7160FA-28C2-9F47-BA18-ACFE3581E0AB}"/>
              </a:ext>
            </a:extLst>
          </p:cNvPr>
          <p:cNvSpPr>
            <a:spLocks noGrp="1"/>
          </p:cNvSpPr>
          <p:nvPr>
            <p:ph type="title"/>
          </p:nvPr>
        </p:nvSpPr>
        <p:spPr>
          <a:xfrm>
            <a:off x="831851" y="620715"/>
            <a:ext cx="10515600" cy="2852737"/>
          </a:xfrm>
        </p:spPr>
        <p:txBody>
          <a:bodyPr anchor="b"/>
          <a:lstStyle>
            <a:lvl1pPr algn="ct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5ECF26B-D139-9C45-B194-85E0CE194FEA}"/>
              </a:ext>
            </a:extLst>
          </p:cNvPr>
          <p:cNvSpPr>
            <a:spLocks noGrp="1"/>
          </p:cNvSpPr>
          <p:nvPr>
            <p:ph type="body" idx="1"/>
          </p:nvPr>
        </p:nvSpPr>
        <p:spPr>
          <a:xfrm>
            <a:off x="831851" y="3743661"/>
            <a:ext cx="10515600" cy="1185526"/>
          </a:xfrm>
        </p:spPr>
        <p:txBody>
          <a:bodyPr/>
          <a:lstStyle>
            <a:lvl1pPr marL="0" indent="0" algn="ctr">
              <a:buNone/>
              <a:defRPr sz="21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15D141-F54A-AC43-92CF-2B75683C21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645A5-E83D-FE40-9A39-11DBB937A5A3}"/>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833905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456711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88B96FB9-A54F-4747-93AD-563054106E68}"/>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B7C75B98-6BAA-439F-B333-56591812415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327661" y="6167111"/>
            <a:ext cx="2374299" cy="493827"/>
          </a:xfrm>
          <a:prstGeom prst="rect">
            <a:avLst/>
          </a:prstGeom>
        </p:spPr>
      </p:pic>
    </p:spTree>
    <p:extLst>
      <p:ext uri="{BB962C8B-B14F-4D97-AF65-F5344CB8AC3E}">
        <p14:creationId xmlns:p14="http://schemas.microsoft.com/office/powerpoint/2010/main" val="3629177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5ABD63-C6C9-FA47-A146-4725B0A9A3AA}" type="slidenum">
              <a:rPr lang="en-US" smtClean="0"/>
              <a:t>‹#›</a:t>
            </a:fld>
            <a:endParaRPr lang="en-US" dirty="0"/>
          </a:p>
        </p:txBody>
      </p:sp>
      <p:sp>
        <p:nvSpPr>
          <p:cNvPr id="8" name="Rectangle 7">
            <a:extLst>
              <a:ext uri="{FF2B5EF4-FFF2-40B4-BE49-F238E27FC236}">
                <a16:creationId xmlns:a16="http://schemas.microsoft.com/office/drawing/2014/main" id="{AAB5B7BD-F534-405B-B9E8-A112E6457267}"/>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EE74C562-572B-4A37-ADC0-5C4B7B54F4AC}"/>
              </a:ext>
            </a:extLst>
          </p:cNvPr>
          <p:cNvPicPr>
            <a:picLocks noChangeAspect="1"/>
          </p:cNvPicPr>
          <p:nvPr userDrawn="1"/>
        </p:nvPicPr>
        <p:blipFill>
          <a:blip r:embed="rId2"/>
          <a:srcRect/>
          <a:stretch/>
        </p:blipFill>
        <p:spPr>
          <a:xfrm>
            <a:off x="9323988" y="6387638"/>
            <a:ext cx="2029813" cy="289973"/>
          </a:xfrm>
          <a:prstGeom prst="rect">
            <a:avLst/>
          </a:prstGeom>
        </p:spPr>
      </p:pic>
      <p:pic>
        <p:nvPicPr>
          <p:cNvPr id="10" name="Picture 9">
            <a:extLst>
              <a:ext uri="{FF2B5EF4-FFF2-40B4-BE49-F238E27FC236}">
                <a16:creationId xmlns:a16="http://schemas.microsoft.com/office/drawing/2014/main" id="{85C11739-2023-4F0C-86E2-712F5D7826FD}"/>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spTree>
    <p:extLst>
      <p:ext uri="{BB962C8B-B14F-4D97-AF65-F5344CB8AC3E}">
        <p14:creationId xmlns:p14="http://schemas.microsoft.com/office/powerpoint/2010/main" val="1762224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1708526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491709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83F5-9ECB-4A10-923E-E0E721D10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D2014-AC2C-4622-ADF2-19BBF5DF3C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F1E9CF-6D37-46BE-92C7-BDB1FB5CE533}"/>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5" name="Footer Placeholder 4">
            <a:extLst>
              <a:ext uri="{FF2B5EF4-FFF2-40B4-BE49-F238E27FC236}">
                <a16:creationId xmlns:a16="http://schemas.microsoft.com/office/drawing/2014/main" id="{8BF339D9-0B1D-47E4-90C7-CC734D3C0F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7CFCB-CD75-4D9C-BD25-E3FFFFEF576D}"/>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2739135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CC27-9993-4B4B-9F2D-EFB2269820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7ABB0-61D7-42E9-8780-B5BC6F3883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6EC0B-D2C7-4AAF-B698-36A6920806EC}"/>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5" name="Footer Placeholder 4">
            <a:extLst>
              <a:ext uri="{FF2B5EF4-FFF2-40B4-BE49-F238E27FC236}">
                <a16:creationId xmlns:a16="http://schemas.microsoft.com/office/drawing/2014/main" id="{9A5C4547-B298-4910-9CBE-CAB3E530A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CCF24-BAA6-4F5D-A5ED-89A6555D14DD}"/>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2500917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59A1-423B-4D12-9998-2923120D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D0839-8B03-4C66-99B7-FB5E589F3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DB7C2C-2C3A-453E-9FB1-1116987CA56D}"/>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5" name="Footer Placeholder 4">
            <a:extLst>
              <a:ext uri="{FF2B5EF4-FFF2-40B4-BE49-F238E27FC236}">
                <a16:creationId xmlns:a16="http://schemas.microsoft.com/office/drawing/2014/main" id="{0345B90E-26F2-4C06-8147-FCC4236DE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48425-6F0B-45FE-AE20-6EC6AD471F40}"/>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3380763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ADF7-6804-4D58-A466-C767A6E3C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EC51E0-98CD-40F2-A9F8-5EBC4F239C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7B520-F547-4A02-9DF5-BA7357FCC1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A5A7E7-F0EC-405D-AA84-EF6B1E63B705}"/>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6" name="Footer Placeholder 5">
            <a:extLst>
              <a:ext uri="{FF2B5EF4-FFF2-40B4-BE49-F238E27FC236}">
                <a16:creationId xmlns:a16="http://schemas.microsoft.com/office/drawing/2014/main" id="{7F43F998-1811-43C0-A240-8022D7DF6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A26EF-D1F7-4878-B976-8AB564635173}"/>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1651216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2D01-8224-4880-8E53-3162058BDA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F1DF3-A8EC-407C-8FFB-5C4815C648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739C9-8BCB-4731-B14F-F447596BAF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E3FFC8-97BE-476C-A4CA-146172F17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7369B-91E0-488D-B339-6F643844B8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6A3622-CDC5-4EA8-9216-6E2B8282929D}"/>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8" name="Footer Placeholder 7">
            <a:extLst>
              <a:ext uri="{FF2B5EF4-FFF2-40B4-BE49-F238E27FC236}">
                <a16:creationId xmlns:a16="http://schemas.microsoft.com/office/drawing/2014/main" id="{055467AD-5C52-4639-BB13-2BCC3275BA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CFFB6B-C923-4576-818E-1214A3A1CFAF}"/>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236177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60FA-28C2-9F47-BA18-ACFE3581E0AB}"/>
              </a:ext>
            </a:extLst>
          </p:cNvPr>
          <p:cNvSpPr>
            <a:spLocks noGrp="1"/>
          </p:cNvSpPr>
          <p:nvPr>
            <p:ph type="title"/>
          </p:nvPr>
        </p:nvSpPr>
        <p:spPr>
          <a:xfrm>
            <a:off x="831851" y="549276"/>
            <a:ext cx="10515600" cy="2852737"/>
          </a:xfrm>
        </p:spPr>
        <p:txBody>
          <a:bodyPr anchor="b"/>
          <a:lstStyle>
            <a:lvl1pPr algn="ctr">
              <a:defRPr sz="4500"/>
            </a:lvl1pPr>
          </a:lstStyle>
          <a:p>
            <a:r>
              <a:rPr lang="en-US"/>
              <a:t>Click to edit Master title style</a:t>
            </a:r>
          </a:p>
        </p:txBody>
      </p:sp>
      <p:sp>
        <p:nvSpPr>
          <p:cNvPr id="3" name="Text Placeholder 2">
            <a:extLst>
              <a:ext uri="{FF2B5EF4-FFF2-40B4-BE49-F238E27FC236}">
                <a16:creationId xmlns:a16="http://schemas.microsoft.com/office/drawing/2014/main" id="{35ECF26B-D139-9C45-B194-85E0CE194FEA}"/>
              </a:ext>
            </a:extLst>
          </p:cNvPr>
          <p:cNvSpPr>
            <a:spLocks noGrp="1"/>
          </p:cNvSpPr>
          <p:nvPr>
            <p:ph type="body" idx="1"/>
          </p:nvPr>
        </p:nvSpPr>
        <p:spPr>
          <a:xfrm>
            <a:off x="831851" y="3743661"/>
            <a:ext cx="10515600" cy="1185526"/>
          </a:xfrm>
        </p:spPr>
        <p:txBody>
          <a:bodyPr/>
          <a:lstStyle>
            <a:lvl1pPr marL="0" indent="0" algn="ctr">
              <a:buNone/>
              <a:defRPr sz="21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15D141-F54A-AC43-92CF-2B75683C21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645A5-E83D-FE40-9A39-11DBB937A5A3}"/>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4020972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4D0A-C624-4979-9608-959C43362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C60D88-8817-42A7-83C0-4539DD9210F3}"/>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4" name="Footer Placeholder 3">
            <a:extLst>
              <a:ext uri="{FF2B5EF4-FFF2-40B4-BE49-F238E27FC236}">
                <a16:creationId xmlns:a16="http://schemas.microsoft.com/office/drawing/2014/main" id="{57321FF2-7430-4EC1-9EB7-BBD2A6A0F4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AED9BE-DD04-4258-B92C-E864110C6966}"/>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3938756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E4875-BFBF-4CA0-8F36-253314219D1A}"/>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3" name="Footer Placeholder 2">
            <a:extLst>
              <a:ext uri="{FF2B5EF4-FFF2-40B4-BE49-F238E27FC236}">
                <a16:creationId xmlns:a16="http://schemas.microsoft.com/office/drawing/2014/main" id="{C4A3639D-B82A-4C9C-A9EE-AF86826AED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FF5604-ABB0-4097-B1B0-A5AC137AC256}"/>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1529661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7BCE-947F-4B15-B09B-B72BBEBCE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2A23F7-85B9-425B-BFB8-DE04B76CE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BA700-AE22-47ED-9C04-3B3E60C0D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AF836-A9FE-4470-A1B0-334FB85B03D9}"/>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6" name="Footer Placeholder 5">
            <a:extLst>
              <a:ext uri="{FF2B5EF4-FFF2-40B4-BE49-F238E27FC236}">
                <a16:creationId xmlns:a16="http://schemas.microsoft.com/office/drawing/2014/main" id="{D91296A2-1841-4817-A086-37EAEADD9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066BB-D485-4284-8E7F-B9CA44286775}"/>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3142470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44B-5A29-4B55-A80B-5F6F52980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C8D241-3321-4610-B328-5C227D4EE1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AFADCE-E9AE-44D1-8462-5E7988912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95668-F5FD-4512-A212-1DF14EBF687E}"/>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6" name="Footer Placeholder 5">
            <a:extLst>
              <a:ext uri="{FF2B5EF4-FFF2-40B4-BE49-F238E27FC236}">
                <a16:creationId xmlns:a16="http://schemas.microsoft.com/office/drawing/2014/main" id="{79B991C9-E7E4-468C-9576-1111D446B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D8A4D-B131-4C4E-8D3D-DCEA8CFE5A32}"/>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1354059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CF65-5714-4694-BC29-B004DCD68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9D235-B701-4866-9026-AF5CE6AE0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AD276-A80C-4E2D-B86A-992664E5A6B8}"/>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5" name="Footer Placeholder 4">
            <a:extLst>
              <a:ext uri="{FF2B5EF4-FFF2-40B4-BE49-F238E27FC236}">
                <a16:creationId xmlns:a16="http://schemas.microsoft.com/office/drawing/2014/main" id="{D30260D2-0C10-4DAF-903E-E3C16887E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1D09D-86BD-47A9-BEF6-06CA81BDBCE6}"/>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3360492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2992E-D7A5-4C76-B463-186CF9350A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BCB8D1-1C70-4378-BA68-92C21B4FA9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56B76-9FDC-495D-BE9B-EDE44ABC96A0}"/>
              </a:ext>
            </a:extLst>
          </p:cNvPr>
          <p:cNvSpPr>
            <a:spLocks noGrp="1"/>
          </p:cNvSpPr>
          <p:nvPr>
            <p:ph type="dt" sz="half" idx="10"/>
          </p:nvPr>
        </p:nvSpPr>
        <p:spPr/>
        <p:txBody>
          <a:bodyPr/>
          <a:lstStyle/>
          <a:p>
            <a:fld id="{AEC02574-8127-49A1-8FFC-3BBCB949DB24}" type="datetimeFigureOut">
              <a:rPr lang="en-US" smtClean="0"/>
              <a:t>3/2/2023</a:t>
            </a:fld>
            <a:endParaRPr lang="en-US"/>
          </a:p>
        </p:txBody>
      </p:sp>
      <p:sp>
        <p:nvSpPr>
          <p:cNvPr id="5" name="Footer Placeholder 4">
            <a:extLst>
              <a:ext uri="{FF2B5EF4-FFF2-40B4-BE49-F238E27FC236}">
                <a16:creationId xmlns:a16="http://schemas.microsoft.com/office/drawing/2014/main" id="{5F0E654C-8ECE-4F88-932F-1690A615C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B31B-BC88-42AE-9C3F-A6880824D956}"/>
              </a:ext>
            </a:extLst>
          </p:cNvPr>
          <p:cNvSpPr>
            <a:spLocks noGrp="1"/>
          </p:cNvSpPr>
          <p:nvPr>
            <p:ph type="sldNum" sz="quarter" idx="12"/>
          </p:nvPr>
        </p:nvSpPr>
        <p:spPr/>
        <p:txBody>
          <a:bodyPr/>
          <a:lstStyle/>
          <a:p>
            <a:fld id="{AB8412D1-9A0D-464D-BD72-96B64F9E6422}" type="slidenum">
              <a:rPr lang="en-US" smtClean="0"/>
              <a:t>‹#›</a:t>
            </a:fld>
            <a:endParaRPr lang="en-US"/>
          </a:p>
        </p:txBody>
      </p:sp>
    </p:spTree>
    <p:extLst>
      <p:ext uri="{BB962C8B-B14F-4D97-AF65-F5344CB8AC3E}">
        <p14:creationId xmlns:p14="http://schemas.microsoft.com/office/powerpoint/2010/main" val="84913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C7B7E0-8608-4662-A2C0-D7173B955AE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792229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668896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7B7E0-8608-4662-A2C0-D7173B955AE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676235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C7B7E0-8608-4662-A2C0-D7173B955AE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58538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DEE4-9103-0146-A450-9AF125320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F7B071-99A8-2747-AA27-70FAEBB8E8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93557C-30EA-BB42-A940-3F28C4C13D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0CF81C1-8625-A64B-84FA-6A08473051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3DBBC0-1827-C94E-A4CC-93C0A17B9F7A}"/>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8186964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7B7E0-8608-4662-A2C0-D7173B955AE0}"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4075360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C7B7E0-8608-4662-A2C0-D7173B955AE0}"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656889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7B7E0-8608-4662-A2C0-D7173B955AE0}"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15319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1203319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7B7E0-8608-4662-A2C0-D7173B955AE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20746483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1127651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7B7E0-8608-4662-A2C0-D7173B955AE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1890BE-126C-4172-8E41-F9A1684330AC}" type="slidenum">
              <a:rPr lang="en-US" smtClean="0"/>
              <a:t>‹#›</a:t>
            </a:fld>
            <a:endParaRPr lang="en-US"/>
          </a:p>
        </p:txBody>
      </p:sp>
    </p:spTree>
    <p:extLst>
      <p:ext uri="{BB962C8B-B14F-4D97-AF65-F5344CB8AC3E}">
        <p14:creationId xmlns:p14="http://schemas.microsoft.com/office/powerpoint/2010/main" val="3599863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F0EF-7613-4E78-8AD5-A17A79FC9E46}"/>
              </a:ext>
            </a:extLst>
          </p:cNvPr>
          <p:cNvSpPr>
            <a:spLocks noGrp="1"/>
          </p:cNvSpPr>
          <p:nvPr>
            <p:ph type="title"/>
          </p:nvPr>
        </p:nvSpPr>
        <p:spPr>
          <a:xfrm>
            <a:off x="609600" y="286603"/>
            <a:ext cx="10971842" cy="1453707"/>
          </a:xfrm>
        </p:spPr>
        <p:txBody>
          <a:bodyPr/>
          <a:lstStyle/>
          <a:p>
            <a:r>
              <a:rPr lang="en-US"/>
              <a:t>Click to edit Master title style</a:t>
            </a:r>
          </a:p>
        </p:txBody>
      </p:sp>
      <p:sp>
        <p:nvSpPr>
          <p:cNvPr id="3" name="Date Placeholder 2">
            <a:extLst>
              <a:ext uri="{FF2B5EF4-FFF2-40B4-BE49-F238E27FC236}">
                <a16:creationId xmlns:a16="http://schemas.microsoft.com/office/drawing/2014/main" id="{5D37B490-0E99-4D8F-A029-B6DCAB8D1371}"/>
              </a:ext>
            </a:extLst>
          </p:cNvPr>
          <p:cNvSpPr>
            <a:spLocks noGrp="1"/>
          </p:cNvSpPr>
          <p:nvPr>
            <p:ph type="dt" sz="half" idx="10"/>
          </p:nvPr>
        </p:nvSpPr>
        <p:spPr/>
        <p:txBody>
          <a:bodyPr/>
          <a:lstStyle/>
          <a:p>
            <a:fld id="{C21FDEFC-2B73-413E-B14D-4A5C3A0E54B5}" type="datetime1">
              <a:rPr lang="en-US" smtClean="0"/>
              <a:t>3/2/2023</a:t>
            </a:fld>
            <a:endParaRPr lang="en-US" dirty="0"/>
          </a:p>
        </p:txBody>
      </p:sp>
      <p:sp>
        <p:nvSpPr>
          <p:cNvPr id="4" name="Footer Placeholder 3">
            <a:extLst>
              <a:ext uri="{FF2B5EF4-FFF2-40B4-BE49-F238E27FC236}">
                <a16:creationId xmlns:a16="http://schemas.microsoft.com/office/drawing/2014/main" id="{1C72BB07-8218-440F-B530-876CD4B57BCB}"/>
              </a:ext>
            </a:extLst>
          </p:cNvPr>
          <p:cNvSpPr>
            <a:spLocks noGrp="1"/>
          </p:cNvSpPr>
          <p:nvPr>
            <p:ph type="ftr" sz="quarter" idx="11"/>
          </p:nvPr>
        </p:nvSpPr>
        <p:spPr/>
        <p:txBody>
          <a:bodyPr/>
          <a:lstStyle/>
          <a:p>
            <a:r>
              <a:rPr lang="en-US"/>
              <a:t>Kansas City, MO - Feb 3, 2021</a:t>
            </a:r>
            <a:endParaRPr lang="en-US" dirty="0"/>
          </a:p>
        </p:txBody>
      </p:sp>
      <p:sp>
        <p:nvSpPr>
          <p:cNvPr id="5" name="Slide Number Placeholder 4">
            <a:extLst>
              <a:ext uri="{FF2B5EF4-FFF2-40B4-BE49-F238E27FC236}">
                <a16:creationId xmlns:a16="http://schemas.microsoft.com/office/drawing/2014/main" id="{9D52D477-B992-42ED-918A-2C1009475540}"/>
              </a:ext>
            </a:extLst>
          </p:cNvPr>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4006085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9A92B-D1C7-4DA6-B20B-522B6B1BAFA9}" type="datetime1">
              <a:rPr lang="en-US" smtClean="0"/>
              <a:t>3/2/2023</a:t>
            </a:fld>
            <a:endParaRPr lang="en-US" dirty="0"/>
          </a:p>
        </p:txBody>
      </p:sp>
      <p:sp>
        <p:nvSpPr>
          <p:cNvPr id="6" name="Footer Placeholder 5"/>
          <p:cNvSpPr>
            <a:spLocks noGrp="1"/>
          </p:cNvSpPr>
          <p:nvPr>
            <p:ph type="ftr" sz="quarter" idx="11"/>
          </p:nvPr>
        </p:nvSpPr>
        <p:spPr/>
        <p:txBody>
          <a:bodyPr/>
          <a:lstStyle/>
          <a:p>
            <a:r>
              <a:rPr lang="en-US"/>
              <a:t>Kansas City, MO - Feb 3, 2021</a:t>
            </a:r>
            <a:endParaRPr lang="en-US" dirty="0"/>
          </a:p>
        </p:txBody>
      </p:sp>
      <p:sp>
        <p:nvSpPr>
          <p:cNvPr id="7" name="Slide Number Placeholder 6"/>
          <p:cNvSpPr>
            <a:spLocks noGrp="1"/>
          </p:cNvSpPr>
          <p:nvPr>
            <p:ph type="sldNum" sz="quarter" idx="12"/>
          </p:nvPr>
        </p:nvSpPr>
        <p:spPr/>
        <p:txBody>
          <a:bodyPr/>
          <a:lstStyle/>
          <a:p>
            <a:fld id="{0DC923A4-B56F-420B-BEFB-F7211496F904}" type="slidenum">
              <a:rPr lang="en-US" smtClean="0"/>
              <a:t>‹#›</a:t>
            </a:fld>
            <a:endParaRPr lang="en-US" dirty="0"/>
          </a:p>
        </p:txBody>
      </p:sp>
    </p:spTree>
    <p:extLst>
      <p:ext uri="{BB962C8B-B14F-4D97-AF65-F5344CB8AC3E}">
        <p14:creationId xmlns:p14="http://schemas.microsoft.com/office/powerpoint/2010/main" val="1679122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85440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7082-429F-BD45-A07E-8F278772BD47}"/>
              </a:ext>
            </a:extLst>
          </p:cNvPr>
          <p:cNvSpPr>
            <a:spLocks noGrp="1"/>
          </p:cNvSpPr>
          <p:nvPr>
            <p:ph type="title"/>
          </p:nvPr>
        </p:nvSpPr>
        <p:spPr>
          <a:xfrm>
            <a:off x="839788" y="1365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BAAEA5-8A26-D441-991B-0DA2BDF4B7B4}"/>
              </a:ext>
            </a:extLst>
          </p:cNvPr>
          <p:cNvSpPr>
            <a:spLocks noGrp="1"/>
          </p:cNvSpPr>
          <p:nvPr>
            <p:ph type="body" idx="1"/>
          </p:nvPr>
        </p:nvSpPr>
        <p:spPr>
          <a:xfrm>
            <a:off x="839789" y="1452563"/>
            <a:ext cx="5157787" cy="823912"/>
          </a:xfrm>
        </p:spPr>
        <p:txBody>
          <a:bodyPr anchor="b"/>
          <a:lstStyle>
            <a:lvl1pPr marL="0" indent="0">
              <a:buNone/>
              <a:defRPr sz="1800" b="1">
                <a:solidFill>
                  <a:srgbClr val="00748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1C95BAB-7F64-D948-B6B5-D76504197B93}"/>
              </a:ext>
            </a:extLst>
          </p:cNvPr>
          <p:cNvSpPr>
            <a:spLocks noGrp="1"/>
          </p:cNvSpPr>
          <p:nvPr>
            <p:ph sz="half" idx="2"/>
          </p:nvPr>
        </p:nvSpPr>
        <p:spPr>
          <a:xfrm>
            <a:off x="839789" y="2276475"/>
            <a:ext cx="5157787" cy="331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A455C-F58C-FC48-A906-7C62460B06F8}"/>
              </a:ext>
            </a:extLst>
          </p:cNvPr>
          <p:cNvSpPr>
            <a:spLocks noGrp="1"/>
          </p:cNvSpPr>
          <p:nvPr>
            <p:ph type="body" sz="quarter" idx="3"/>
          </p:nvPr>
        </p:nvSpPr>
        <p:spPr>
          <a:xfrm>
            <a:off x="6172202" y="1452563"/>
            <a:ext cx="5183188" cy="823912"/>
          </a:xfrm>
        </p:spPr>
        <p:txBody>
          <a:bodyPr anchor="b"/>
          <a:lstStyle>
            <a:lvl1pPr marL="0" indent="0">
              <a:buNone/>
              <a:defRPr sz="1800" b="1">
                <a:solidFill>
                  <a:srgbClr val="00748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CC043-B617-A84A-AB6B-A21489F5021C}"/>
              </a:ext>
            </a:extLst>
          </p:cNvPr>
          <p:cNvSpPr>
            <a:spLocks noGrp="1"/>
          </p:cNvSpPr>
          <p:nvPr>
            <p:ph sz="quarter" idx="4"/>
          </p:nvPr>
        </p:nvSpPr>
        <p:spPr>
          <a:xfrm>
            <a:off x="6172202" y="2276475"/>
            <a:ext cx="5183188" cy="331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CE646F1-7005-8B4B-941F-DA1581C8DE1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FF9FE3-4067-1143-ABAA-E3F9B8B1F4D0}"/>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397082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974B5-3405-3E41-8F84-F01AA1C961B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F376026-D6ED-1F42-94AB-77499439E1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1A55C9D-928F-0F41-B9E3-F505D218836F}"/>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214715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1CD5EF-7719-B14C-B532-4CFE3AF4E5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9075FF-0EE3-874C-B164-BCE6FB5019CD}"/>
              </a:ext>
            </a:extLst>
          </p:cNvPr>
          <p:cNvSpPr>
            <a:spLocks noGrp="1"/>
          </p:cNvSpPr>
          <p:nvPr>
            <p:ph type="sldNum" sz="quarter" idx="12"/>
          </p:nvPr>
        </p:nvSpPr>
        <p:spPr/>
        <p:txBody>
          <a:bodyPr/>
          <a:lstStyle/>
          <a:p>
            <a:fld id="{185ABD63-C6C9-FA47-A146-4725B0A9A3AA}" type="slidenum">
              <a:rPr lang="en-US" smtClean="0"/>
              <a:t>‹#›</a:t>
            </a:fld>
            <a:endParaRPr lang="en-US" dirty="0"/>
          </a:p>
        </p:txBody>
      </p:sp>
    </p:spTree>
    <p:extLst>
      <p:ext uri="{BB962C8B-B14F-4D97-AF65-F5344CB8AC3E}">
        <p14:creationId xmlns:p14="http://schemas.microsoft.com/office/powerpoint/2010/main" val="89471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5812AB-8F8B-9945-BEA2-0B8B92129D2A}"/>
              </a:ext>
            </a:extLst>
          </p:cNvPr>
          <p:cNvSpPr/>
          <p:nvPr userDrawn="1"/>
        </p:nvSpPr>
        <p:spPr>
          <a:xfrm>
            <a:off x="3" y="0"/>
            <a:ext cx="49054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0F8E4A89-E461-B244-9B08-78F4AFBAECA1}"/>
              </a:ext>
            </a:extLst>
          </p:cNvPr>
          <p:cNvSpPr>
            <a:spLocks noGrp="1"/>
          </p:cNvSpPr>
          <p:nvPr>
            <p:ph type="title"/>
          </p:nvPr>
        </p:nvSpPr>
        <p:spPr>
          <a:xfrm>
            <a:off x="409485" y="629322"/>
            <a:ext cx="4184033" cy="1600200"/>
          </a:xfrm>
        </p:spPr>
        <p:txBody>
          <a:bodyPr anchor="b"/>
          <a:lstStyle>
            <a:lvl1pPr algn="l">
              <a:defRPr sz="27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C42E31E-9B40-0D49-BC6C-A15E32E18458}"/>
              </a:ext>
            </a:extLst>
          </p:cNvPr>
          <p:cNvSpPr>
            <a:spLocks noGrp="1"/>
          </p:cNvSpPr>
          <p:nvPr>
            <p:ph idx="1"/>
          </p:nvPr>
        </p:nvSpPr>
        <p:spPr>
          <a:xfrm>
            <a:off x="5419858" y="629322"/>
            <a:ext cx="6362663" cy="529814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07B16D-10F6-FE4D-AD14-58756C3702C1}"/>
              </a:ext>
            </a:extLst>
          </p:cNvPr>
          <p:cNvSpPr>
            <a:spLocks noGrp="1"/>
          </p:cNvSpPr>
          <p:nvPr>
            <p:ph type="body" sz="half" idx="2"/>
          </p:nvPr>
        </p:nvSpPr>
        <p:spPr>
          <a:xfrm>
            <a:off x="409485" y="2538807"/>
            <a:ext cx="4184033" cy="2775473"/>
          </a:xfrm>
        </p:spPr>
        <p:txBody>
          <a:bodyPr/>
          <a:lstStyle>
            <a:lvl1pPr marL="0" indent="0" algn="l">
              <a:buNone/>
              <a:defRPr sz="1200">
                <a:solidFill>
                  <a:schemeClr val="bg1"/>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DA7ABB71-7668-2C4C-8E0E-7416A14CF452}"/>
              </a:ext>
            </a:extLst>
          </p:cNvPr>
          <p:cNvSpPr>
            <a:spLocks noGrp="1"/>
          </p:cNvSpPr>
          <p:nvPr>
            <p:ph type="ftr" sz="quarter" idx="11"/>
          </p:nvPr>
        </p:nvSpPr>
        <p:spPr>
          <a:xfrm>
            <a:off x="5056096" y="6356354"/>
            <a:ext cx="3829521" cy="365125"/>
          </a:xfrm>
        </p:spPr>
        <p:txBody>
          <a:bodyPr/>
          <a:lstStyle>
            <a:lvl1pPr algn="l">
              <a:defRPr/>
            </a:lvl1pPr>
          </a:lstStyle>
          <a:p>
            <a:endParaRPr lang="en-US" dirty="0"/>
          </a:p>
        </p:txBody>
      </p:sp>
      <p:sp>
        <p:nvSpPr>
          <p:cNvPr id="7" name="Slide Number Placeholder 6">
            <a:extLst>
              <a:ext uri="{FF2B5EF4-FFF2-40B4-BE49-F238E27FC236}">
                <a16:creationId xmlns:a16="http://schemas.microsoft.com/office/drawing/2014/main" id="{9A5B8173-7842-054A-B98B-89F23B36BCEE}"/>
              </a:ext>
            </a:extLst>
          </p:cNvPr>
          <p:cNvSpPr>
            <a:spLocks noGrp="1"/>
          </p:cNvSpPr>
          <p:nvPr>
            <p:ph type="sldNum" sz="quarter" idx="12"/>
          </p:nvPr>
        </p:nvSpPr>
        <p:spPr/>
        <p:txBody>
          <a:bodyPr/>
          <a:lstStyle/>
          <a:p>
            <a:fld id="{185ABD63-C6C9-FA47-A146-4725B0A9A3AA}" type="slidenum">
              <a:rPr lang="en-US" smtClean="0"/>
              <a:t>‹#›</a:t>
            </a:fld>
            <a:endParaRPr lang="en-US" dirty="0"/>
          </a:p>
        </p:txBody>
      </p:sp>
      <p:pic>
        <p:nvPicPr>
          <p:cNvPr id="10" name="Picture 9">
            <a:extLst>
              <a:ext uri="{FF2B5EF4-FFF2-40B4-BE49-F238E27FC236}">
                <a16:creationId xmlns:a16="http://schemas.microsoft.com/office/drawing/2014/main" id="{AB9FF5F0-35CC-1547-908C-7756CC0027B4}"/>
              </a:ext>
            </a:extLst>
          </p:cNvPr>
          <p:cNvPicPr>
            <a:picLocks noChangeAspect="1"/>
          </p:cNvPicPr>
          <p:nvPr userDrawn="1"/>
        </p:nvPicPr>
        <p:blipFill>
          <a:blip r:embed="rId2"/>
          <a:srcRect/>
          <a:stretch/>
        </p:blipFill>
        <p:spPr>
          <a:xfrm>
            <a:off x="9323988" y="6387638"/>
            <a:ext cx="2029813" cy="289973"/>
          </a:xfrm>
          <a:prstGeom prst="rect">
            <a:avLst/>
          </a:prstGeom>
        </p:spPr>
      </p:pic>
      <p:pic>
        <p:nvPicPr>
          <p:cNvPr id="11" name="Picture 10">
            <a:extLst>
              <a:ext uri="{FF2B5EF4-FFF2-40B4-BE49-F238E27FC236}">
                <a16:creationId xmlns:a16="http://schemas.microsoft.com/office/drawing/2014/main" id="{08D41BB0-8F01-7842-A8B3-88999A325F9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spTree>
    <p:extLst>
      <p:ext uri="{BB962C8B-B14F-4D97-AF65-F5344CB8AC3E}">
        <p14:creationId xmlns:p14="http://schemas.microsoft.com/office/powerpoint/2010/main" val="196711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5.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35CDBC-A15D-E44D-ADD8-0DB4A0704384}"/>
              </a:ext>
            </a:extLst>
          </p:cNvPr>
          <p:cNvSpPr/>
          <p:nvPr userDrawn="1"/>
        </p:nvSpPr>
        <p:spPr>
          <a:xfrm>
            <a:off x="0" y="6013528"/>
            <a:ext cx="12192000" cy="855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1BADEC37-D414-A344-AEF0-2BA96CF3C1D3}"/>
              </a:ext>
            </a:extLst>
          </p:cNvPr>
          <p:cNvSpPr>
            <a:spLocks noGrp="1"/>
          </p:cNvSpPr>
          <p:nvPr>
            <p:ph type="title"/>
          </p:nvPr>
        </p:nvSpPr>
        <p:spPr>
          <a:xfrm>
            <a:off x="838200" y="19214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50AA30-28CF-3449-AC88-5863A6A0E469}"/>
              </a:ext>
            </a:extLst>
          </p:cNvPr>
          <p:cNvSpPr>
            <a:spLocks noGrp="1"/>
          </p:cNvSpPr>
          <p:nvPr>
            <p:ph type="body" idx="1"/>
          </p:nvPr>
        </p:nvSpPr>
        <p:spPr>
          <a:xfrm>
            <a:off x="838200" y="1652640"/>
            <a:ext cx="10515600" cy="41349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CA2FBB-F7BD-2141-B873-5AD29DB3C85E}"/>
              </a:ext>
            </a:extLst>
          </p:cNvPr>
          <p:cNvSpPr>
            <a:spLocks noGrp="1"/>
          </p:cNvSpPr>
          <p:nvPr>
            <p:ph type="ftr" sz="quarter" idx="3"/>
          </p:nvPr>
        </p:nvSpPr>
        <p:spPr>
          <a:xfrm>
            <a:off x="3887993" y="6356354"/>
            <a:ext cx="4114800" cy="365125"/>
          </a:xfrm>
          <a:prstGeom prst="rect">
            <a:avLst/>
          </a:prstGeom>
        </p:spPr>
        <p:txBody>
          <a:bodyPr vert="horz" lIns="91440" tIns="45720" rIns="91440" bIns="45720" rtlCol="0" anchor="ctr"/>
          <a:lstStyle>
            <a:lvl1pPr algn="ctr">
              <a:defRPr sz="675">
                <a:solidFill>
                  <a:schemeClr val="tx1"/>
                </a:solidFill>
                <a:latin typeface="Arial" panose="020B0604020202020204" pitchFamily="34" charset="0"/>
                <a:cs typeface="Arial" panose="020B0604020202020204" pitchFamily="34" charset="0"/>
              </a:defRPr>
            </a:lvl1pPr>
          </a:lstStyle>
          <a:p>
            <a:endParaRPr lang="en-US" sz="675" dirty="0"/>
          </a:p>
        </p:txBody>
      </p:sp>
      <p:pic>
        <p:nvPicPr>
          <p:cNvPr id="8" name="Picture 7">
            <a:extLst>
              <a:ext uri="{FF2B5EF4-FFF2-40B4-BE49-F238E27FC236}">
                <a16:creationId xmlns:a16="http://schemas.microsoft.com/office/drawing/2014/main" id="{08104949-97B2-4746-9AD3-12DBBA857456}"/>
              </a:ext>
            </a:extLst>
          </p:cNvPr>
          <p:cNvPicPr>
            <a:picLocks noChangeAspect="1"/>
          </p:cNvPicPr>
          <p:nvPr userDrawn="1"/>
        </p:nvPicPr>
        <p:blipFill>
          <a:blip r:embed="rId14"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pic>
        <p:nvPicPr>
          <p:cNvPr id="10" name="Picture 9">
            <a:extLst>
              <a:ext uri="{FF2B5EF4-FFF2-40B4-BE49-F238E27FC236}">
                <a16:creationId xmlns:a16="http://schemas.microsoft.com/office/drawing/2014/main" id="{A5B83241-716A-A84A-B946-CD9CA1FCF33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9517628" y="6356350"/>
            <a:ext cx="2029813" cy="309510"/>
          </a:xfrm>
          <a:prstGeom prst="rect">
            <a:avLst/>
          </a:prstGeom>
        </p:spPr>
      </p:pic>
      <p:sp>
        <p:nvSpPr>
          <p:cNvPr id="6" name="Slide Number Placeholder 5">
            <a:extLst>
              <a:ext uri="{FF2B5EF4-FFF2-40B4-BE49-F238E27FC236}">
                <a16:creationId xmlns:a16="http://schemas.microsoft.com/office/drawing/2014/main" id="{D62E407B-EE63-5145-8AFF-B86C6E45A37A}"/>
              </a:ext>
            </a:extLst>
          </p:cNvPr>
          <p:cNvSpPr>
            <a:spLocks noGrp="1"/>
          </p:cNvSpPr>
          <p:nvPr>
            <p:ph type="sldNum" sz="quarter" idx="4"/>
          </p:nvPr>
        </p:nvSpPr>
        <p:spPr>
          <a:xfrm>
            <a:off x="9242613" y="6356354"/>
            <a:ext cx="2743200" cy="365125"/>
          </a:xfrm>
          <a:prstGeom prst="rect">
            <a:avLst/>
          </a:prstGeom>
        </p:spPr>
        <p:txBody>
          <a:bodyPr vert="horz" lIns="91440" tIns="45720" rIns="91440" bIns="45720" rtlCol="0" anchor="ctr"/>
          <a:lstStyle>
            <a:lvl1pPr algn="r">
              <a:defRPr sz="675">
                <a:solidFill>
                  <a:schemeClr val="tx1"/>
                </a:solidFill>
                <a:latin typeface="Arial" panose="020B0604020202020204" pitchFamily="34" charset="0"/>
                <a:cs typeface="Arial" panose="020B0604020202020204" pitchFamily="34" charset="0"/>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21118636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685783" rtl="0" eaLnBrk="1" latinLnBrk="0" hangingPunct="1">
        <a:lnSpc>
          <a:spcPct val="90000"/>
        </a:lnSpc>
        <a:spcBef>
          <a:spcPct val="0"/>
        </a:spcBef>
        <a:buNone/>
        <a:defRPr sz="3300" kern="1200">
          <a:solidFill>
            <a:srgbClr val="F58025"/>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Clr>
          <a:srgbClr val="00ACBB"/>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00ACB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rgbClr val="00ACBB"/>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rgbClr val="00ACBB"/>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rgbClr val="00ACBB"/>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3/2/2023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z="675"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85ABD63-C6C9-FA47-A146-4725B0A9A3AA}" type="slidenum">
              <a:rPr lang="en-US" smtClean="0"/>
              <a:pPr/>
              <a:t>‹#›</a:t>
            </a:fld>
            <a:endParaRPr lang="en-US" sz="675" dirty="0"/>
          </a:p>
        </p:txBody>
      </p:sp>
    </p:spTree>
    <p:extLst>
      <p:ext uri="{BB962C8B-B14F-4D97-AF65-F5344CB8AC3E}">
        <p14:creationId xmlns:p14="http://schemas.microsoft.com/office/powerpoint/2010/main" val="300885367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675"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ABD63-C6C9-FA47-A146-4725B0A9A3AA}" type="slidenum">
              <a:rPr lang="en-US" smtClean="0"/>
              <a:pPr/>
              <a:t>‹#›</a:t>
            </a:fld>
            <a:endParaRPr lang="en-US" sz="675" dirty="0"/>
          </a:p>
        </p:txBody>
      </p:sp>
      <p:sp>
        <p:nvSpPr>
          <p:cNvPr id="7" name="Rectangle 6">
            <a:extLst>
              <a:ext uri="{FF2B5EF4-FFF2-40B4-BE49-F238E27FC236}">
                <a16:creationId xmlns:a16="http://schemas.microsoft.com/office/drawing/2014/main" id="{FAC691A1-27EF-4DD5-9B13-3B8D9C3B30F5}"/>
              </a:ext>
            </a:extLst>
          </p:cNvPr>
          <p:cNvSpPr/>
          <p:nvPr userDrawn="1"/>
        </p:nvSpPr>
        <p:spPr>
          <a:xfrm>
            <a:off x="0" y="6013528"/>
            <a:ext cx="12192000" cy="8552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11EFE7A6-AF25-4390-AD8E-BF541237FA2F}"/>
              </a:ext>
            </a:extLst>
          </p:cNvPr>
          <p:cNvPicPr>
            <a:picLocks noChangeAspect="1"/>
          </p:cNvPicPr>
          <p:nvPr userDrawn="1"/>
        </p:nvPicPr>
        <p:blipFill>
          <a:blip r:embed="rId13" cstate="hqprint">
            <a:extLst>
              <a:ext uri="{28A0092B-C50C-407E-A947-70E740481C1C}">
                <a14:useLocalDpi xmlns:a14="http://schemas.microsoft.com/office/drawing/2010/main"/>
              </a:ext>
            </a:extLst>
          </a:blip>
          <a:srcRect/>
          <a:stretch/>
        </p:blipFill>
        <p:spPr>
          <a:xfrm>
            <a:off x="327661" y="6235207"/>
            <a:ext cx="2374299" cy="493827"/>
          </a:xfrm>
          <a:prstGeom prst="rect">
            <a:avLst/>
          </a:prstGeom>
        </p:spPr>
      </p:pic>
      <p:pic>
        <p:nvPicPr>
          <p:cNvPr id="9" name="Picture 8">
            <a:extLst>
              <a:ext uri="{FF2B5EF4-FFF2-40B4-BE49-F238E27FC236}">
                <a16:creationId xmlns:a16="http://schemas.microsoft.com/office/drawing/2014/main" id="{D180BAA6-6CC2-465B-820A-EECB9D3B7906}"/>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517628" y="6356350"/>
            <a:ext cx="2029813" cy="309510"/>
          </a:xfrm>
          <a:prstGeom prst="rect">
            <a:avLst/>
          </a:prstGeom>
        </p:spPr>
      </p:pic>
    </p:spTree>
    <p:extLst>
      <p:ext uri="{BB962C8B-B14F-4D97-AF65-F5344CB8AC3E}">
        <p14:creationId xmlns:p14="http://schemas.microsoft.com/office/powerpoint/2010/main" val="109795063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2E7AA-6ED1-4430-B352-B898B3E74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9E3428-593C-42C0-B822-1CC1888EC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9345A-ADE7-4AC3-8A7D-422647D40A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02574-8127-49A1-8FFC-3BBCB949DB24}" type="datetimeFigureOut">
              <a:rPr lang="en-US" smtClean="0"/>
              <a:t>3/2/2023</a:t>
            </a:fld>
            <a:endParaRPr lang="en-US"/>
          </a:p>
        </p:txBody>
      </p:sp>
      <p:sp>
        <p:nvSpPr>
          <p:cNvPr id="5" name="Footer Placeholder 4">
            <a:extLst>
              <a:ext uri="{FF2B5EF4-FFF2-40B4-BE49-F238E27FC236}">
                <a16:creationId xmlns:a16="http://schemas.microsoft.com/office/drawing/2014/main" id="{634FEF55-9546-4198-A682-EBA67D8B1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2536E5-D76D-4DD0-85BE-E8202ED27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412D1-9A0D-464D-BD72-96B64F9E6422}" type="slidenum">
              <a:rPr lang="en-US" smtClean="0"/>
              <a:t>‹#›</a:t>
            </a:fld>
            <a:endParaRPr lang="en-US"/>
          </a:p>
        </p:txBody>
      </p:sp>
    </p:spTree>
    <p:extLst>
      <p:ext uri="{BB962C8B-B14F-4D97-AF65-F5344CB8AC3E}">
        <p14:creationId xmlns:p14="http://schemas.microsoft.com/office/powerpoint/2010/main" val="333832065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7B7E0-8608-4662-A2C0-D7173B955AE0}" type="datetimeFigureOut">
              <a:rPr lang="en-US" smtClean="0"/>
              <a:t>3/2/2023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890BE-126C-4172-8E41-F9A1684330AC}" type="slidenum">
              <a:rPr lang="en-US" smtClean="0"/>
              <a:t>‹#›</a:t>
            </a:fld>
            <a:endParaRPr lang="en-US"/>
          </a:p>
        </p:txBody>
      </p:sp>
    </p:spTree>
    <p:extLst>
      <p:ext uri="{BB962C8B-B14F-4D97-AF65-F5344CB8AC3E}">
        <p14:creationId xmlns:p14="http://schemas.microsoft.com/office/powerpoint/2010/main" val="172980354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FE91-03AE-47C3-9243-4927196877F5}"/>
              </a:ext>
            </a:extLst>
          </p:cNvPr>
          <p:cNvSpPr>
            <a:spLocks noGrp="1"/>
          </p:cNvSpPr>
          <p:nvPr>
            <p:ph type="title"/>
          </p:nvPr>
        </p:nvSpPr>
        <p:spPr>
          <a:xfrm>
            <a:off x="2384584" y="422400"/>
            <a:ext cx="7406640" cy="1356360"/>
          </a:xfrm>
        </p:spPr>
        <p:txBody>
          <a:bodyPr>
            <a:normAutofit/>
          </a:bodyPr>
          <a:lstStyle/>
          <a:p>
            <a:pPr algn="ctr"/>
            <a:r>
              <a:rPr lang="en-US" sz="3200" dirty="0"/>
              <a:t>The CME program will start on the hour.</a:t>
            </a:r>
          </a:p>
        </p:txBody>
      </p:sp>
      <p:sp>
        <p:nvSpPr>
          <p:cNvPr id="4" name="Content Placeholder 3">
            <a:extLst>
              <a:ext uri="{FF2B5EF4-FFF2-40B4-BE49-F238E27FC236}">
                <a16:creationId xmlns:a16="http://schemas.microsoft.com/office/drawing/2014/main" id="{B4C83E11-AEAA-48E8-BB0F-EC90A1D4D104}"/>
              </a:ext>
            </a:extLst>
          </p:cNvPr>
          <p:cNvSpPr txBox="1">
            <a:spLocks noGrp="1"/>
          </p:cNvSpPr>
          <p:nvPr>
            <p:ph idx="1"/>
          </p:nvPr>
        </p:nvSpPr>
        <p:spPr>
          <a:xfrm>
            <a:off x="592183" y="1600200"/>
            <a:ext cx="10990217" cy="3211830"/>
          </a:xfrm>
          <a:prstGeom prst="rect">
            <a:avLst/>
          </a:prstGeom>
          <a:noFill/>
        </p:spPr>
        <p:txBody>
          <a:bodyPr wrap="square" rtlCol="0" anchor="ctr">
            <a:noAutofit/>
          </a:bodyPr>
          <a:lstStyle/>
          <a:p>
            <a:pPr marL="34289" indent="0" algn="ctr">
              <a:lnSpc>
                <a:spcPct val="100000"/>
              </a:lnSpc>
              <a:spcBef>
                <a:spcPts val="0"/>
              </a:spcBef>
              <a:spcAft>
                <a:spcPts val="900"/>
              </a:spcAft>
              <a:buNone/>
            </a:pPr>
            <a:r>
              <a:rPr lang="en-US" sz="5400" b="1" dirty="0">
                <a:solidFill>
                  <a:schemeClr val="accent3"/>
                </a:solidFill>
              </a:rPr>
              <a:t>Role of Comorbidities in Healthcare Utilization and Self-Management </a:t>
            </a:r>
            <a:br>
              <a:rPr lang="en-US" sz="5400" b="1" dirty="0">
                <a:solidFill>
                  <a:schemeClr val="accent3"/>
                </a:solidFill>
              </a:rPr>
            </a:br>
            <a:r>
              <a:rPr lang="en-US" sz="5400" b="1" dirty="0">
                <a:solidFill>
                  <a:schemeClr val="accent3"/>
                </a:solidFill>
              </a:rPr>
              <a:t>in Persons with MS</a:t>
            </a:r>
          </a:p>
        </p:txBody>
      </p:sp>
      <p:pic>
        <p:nvPicPr>
          <p:cNvPr id="5" name="Picture 4" descr="Logo, company name&#10;&#10;Description automatically generated">
            <a:extLst>
              <a:ext uri="{FF2B5EF4-FFF2-40B4-BE49-F238E27FC236}">
                <a16:creationId xmlns:a16="http://schemas.microsoft.com/office/drawing/2014/main" id="{3FDB836B-0B6B-4C7F-9963-904A363B032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02109" y="5020302"/>
            <a:ext cx="1706166" cy="1415298"/>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F074A1F-DF81-407D-A4C7-BCD82F82676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61806" y="5195903"/>
            <a:ext cx="2674620" cy="1064096"/>
          </a:xfrm>
          <a:prstGeom prst="rect">
            <a:avLst/>
          </a:prstGeom>
        </p:spPr>
      </p:pic>
    </p:spTree>
    <p:extLst>
      <p:ext uri="{BB962C8B-B14F-4D97-AF65-F5344CB8AC3E}">
        <p14:creationId xmlns:p14="http://schemas.microsoft.com/office/powerpoint/2010/main" val="115238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593B-9303-43B7-BF18-990F96BE90D5}"/>
              </a:ext>
            </a:extLst>
          </p:cNvPr>
          <p:cNvSpPr>
            <a:spLocks noGrp="1"/>
          </p:cNvSpPr>
          <p:nvPr>
            <p:ph type="title"/>
          </p:nvPr>
        </p:nvSpPr>
        <p:spPr/>
        <p:txBody>
          <a:bodyPr/>
          <a:lstStyle/>
          <a:p>
            <a:r>
              <a:rPr lang="en-US"/>
              <a:t>Learning Objectives	</a:t>
            </a:r>
          </a:p>
        </p:txBody>
      </p:sp>
      <p:sp>
        <p:nvSpPr>
          <p:cNvPr id="3" name="Content Placeholder 2">
            <a:extLst>
              <a:ext uri="{FF2B5EF4-FFF2-40B4-BE49-F238E27FC236}">
                <a16:creationId xmlns:a16="http://schemas.microsoft.com/office/drawing/2014/main" id="{2763340D-C88C-4C04-98B7-0534B150140C}"/>
              </a:ext>
            </a:extLst>
          </p:cNvPr>
          <p:cNvSpPr>
            <a:spLocks noGrp="1"/>
          </p:cNvSpPr>
          <p:nvPr>
            <p:ph idx="1"/>
          </p:nvPr>
        </p:nvSpPr>
        <p:spPr/>
        <p:txBody>
          <a:bodyPr/>
          <a:lstStyle/>
          <a:p>
            <a:pPr marL="514350" indent="-514350">
              <a:buFont typeface="+mj-lt"/>
              <a:buAutoNum type="arabicPeriod"/>
            </a:pPr>
            <a:r>
              <a:rPr lang="en-US" dirty="0"/>
              <a:t>Identify which comorbidities are associated with higher utilization</a:t>
            </a:r>
          </a:p>
          <a:p>
            <a:pPr marL="514350" indent="-514350">
              <a:buFont typeface="+mj-lt"/>
              <a:buAutoNum type="arabicPeriod"/>
            </a:pPr>
            <a:r>
              <a:rPr lang="en-US" dirty="0"/>
              <a:t>Identify comorbidities as barriers to care</a:t>
            </a:r>
          </a:p>
          <a:p>
            <a:pPr marL="514350" indent="-514350">
              <a:buFont typeface="+mj-lt"/>
              <a:buAutoNum type="arabicPeriod"/>
            </a:pPr>
            <a:r>
              <a:rPr lang="en-US" dirty="0"/>
              <a:t>Recognize how comorbidities may influence persons’ with MS ability to successfully self-manage</a:t>
            </a:r>
          </a:p>
          <a:p>
            <a:pPr marL="514350" indent="-514350">
              <a:buFont typeface="+mj-lt"/>
              <a:buAutoNum type="arabicPeriod"/>
            </a:pPr>
            <a:r>
              <a:rPr lang="en-US" dirty="0"/>
              <a:t>Examine approaches for long-term MS care through the lens of chronic disease management</a:t>
            </a:r>
          </a:p>
        </p:txBody>
      </p:sp>
      <p:pic>
        <p:nvPicPr>
          <p:cNvPr id="5" name="Picture 4" descr="Text&#10;&#10;Description automatically generated">
            <a:extLst>
              <a:ext uri="{FF2B5EF4-FFF2-40B4-BE49-F238E27FC236}">
                <a16:creationId xmlns:a16="http://schemas.microsoft.com/office/drawing/2014/main" id="{235C653E-A65E-2902-E920-C17DFF422CFB}"/>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8EAAE0AB-D7CD-08CD-D61D-DB1F4CA74E33}"/>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369546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3F67-4AE8-5C98-16A6-62E046E117BF}"/>
              </a:ext>
            </a:extLst>
          </p:cNvPr>
          <p:cNvSpPr>
            <a:spLocks noGrp="1"/>
          </p:cNvSpPr>
          <p:nvPr>
            <p:ph type="title"/>
          </p:nvPr>
        </p:nvSpPr>
        <p:spPr/>
        <p:txBody>
          <a:bodyPr/>
          <a:lstStyle/>
          <a:p>
            <a:r>
              <a:rPr lang="en-US">
                <a:cs typeface="Calibri Light"/>
              </a:rPr>
              <a:t>Defining Comorbidities in MS</a:t>
            </a:r>
            <a:endParaRPr lang="en-US"/>
          </a:p>
        </p:txBody>
      </p:sp>
      <p:pic>
        <p:nvPicPr>
          <p:cNvPr id="5" name="Picture 4" descr="Text&#10;&#10;Description automatically generated">
            <a:extLst>
              <a:ext uri="{FF2B5EF4-FFF2-40B4-BE49-F238E27FC236}">
                <a16:creationId xmlns:a16="http://schemas.microsoft.com/office/drawing/2014/main" id="{9736DAA8-FE83-84AC-6515-AD5F6BAE499F}"/>
              </a:ext>
            </a:extLst>
          </p:cNvPr>
          <p:cNvPicPr>
            <a:picLocks noChangeAspect="1"/>
          </p:cNvPicPr>
          <p:nvPr/>
        </p:nvPicPr>
        <p:blipFill>
          <a:blip r:embed="rId3"/>
          <a:stretch>
            <a:fillRect/>
          </a:stretch>
        </p:blipFill>
        <p:spPr>
          <a:xfrm>
            <a:off x="152400" y="6076820"/>
            <a:ext cx="3269342" cy="691501"/>
          </a:xfrm>
          <a:prstGeom prst="rect">
            <a:avLst/>
          </a:prstGeom>
        </p:spPr>
      </p:pic>
      <p:pic>
        <p:nvPicPr>
          <p:cNvPr id="7" name="Picture 5">
            <a:extLst>
              <a:ext uri="{FF2B5EF4-FFF2-40B4-BE49-F238E27FC236}">
                <a16:creationId xmlns:a16="http://schemas.microsoft.com/office/drawing/2014/main" id="{9351BB90-1ADF-76D7-BEE2-B6042A39DA23}"/>
              </a:ext>
            </a:extLst>
          </p:cNvPr>
          <p:cNvPicPr>
            <a:picLocks noChangeAspect="1"/>
          </p:cNvPicPr>
          <p:nvPr/>
        </p:nvPicPr>
        <p:blipFill>
          <a:blip r:embed="rId4"/>
          <a:stretch>
            <a:fillRect/>
          </a:stretch>
        </p:blipFill>
        <p:spPr>
          <a:xfrm>
            <a:off x="8915400" y="6078719"/>
            <a:ext cx="3115128" cy="687705"/>
          </a:xfrm>
          <a:prstGeom prst="rect">
            <a:avLst/>
          </a:prstGeom>
        </p:spPr>
      </p:pic>
    </p:spTree>
    <p:extLst>
      <p:ext uri="{BB962C8B-B14F-4D97-AF65-F5344CB8AC3E}">
        <p14:creationId xmlns:p14="http://schemas.microsoft.com/office/powerpoint/2010/main" val="92210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174A-860C-42DD-B95D-D0B4314D7CF2}"/>
              </a:ext>
            </a:extLst>
          </p:cNvPr>
          <p:cNvSpPr>
            <a:spLocks noGrp="1"/>
          </p:cNvSpPr>
          <p:nvPr>
            <p:ph type="title"/>
          </p:nvPr>
        </p:nvSpPr>
        <p:spPr/>
        <p:txBody>
          <a:bodyPr/>
          <a:lstStyle/>
          <a:p>
            <a:r>
              <a:rPr lang="en-US"/>
              <a:t>Terminology</a:t>
            </a:r>
          </a:p>
        </p:txBody>
      </p:sp>
      <p:sp>
        <p:nvSpPr>
          <p:cNvPr id="3" name="Content Placeholder 2">
            <a:extLst>
              <a:ext uri="{FF2B5EF4-FFF2-40B4-BE49-F238E27FC236}">
                <a16:creationId xmlns:a16="http://schemas.microsoft.com/office/drawing/2014/main" id="{924856E4-4704-477D-B691-DE2A68706F2B}"/>
              </a:ext>
            </a:extLst>
          </p:cNvPr>
          <p:cNvSpPr>
            <a:spLocks noGrp="1"/>
          </p:cNvSpPr>
          <p:nvPr>
            <p:ph idx="1"/>
          </p:nvPr>
        </p:nvSpPr>
        <p:spPr/>
        <p:txBody>
          <a:bodyPr vert="horz" lIns="91440" tIns="45720" rIns="91440" bIns="45720" rtlCol="0" anchor="t">
            <a:normAutofit/>
          </a:bodyPr>
          <a:lstStyle/>
          <a:p>
            <a:r>
              <a:rPr lang="en-US"/>
              <a:t>Comorbidity: Condition other than MS</a:t>
            </a:r>
          </a:p>
          <a:p>
            <a:pPr lvl="1"/>
            <a:r>
              <a:rPr lang="en-US"/>
              <a:t>Mental/psychiatric</a:t>
            </a:r>
          </a:p>
          <a:p>
            <a:pPr lvl="1"/>
            <a:r>
              <a:rPr lang="en-US"/>
              <a:t>Physical</a:t>
            </a:r>
          </a:p>
          <a:p>
            <a:r>
              <a:rPr lang="en-US">
                <a:cs typeface="Calibri"/>
              </a:rPr>
              <a:t>May be examined individually or as a group</a:t>
            </a:r>
          </a:p>
          <a:p>
            <a:pPr lvl="1"/>
            <a:r>
              <a:rPr lang="en-US">
                <a:cs typeface="Calibri"/>
              </a:rPr>
              <a:t>General category</a:t>
            </a:r>
          </a:p>
          <a:p>
            <a:pPr lvl="1"/>
            <a:r>
              <a:rPr lang="en-US">
                <a:cs typeface="Calibri"/>
              </a:rPr>
              <a:t>ICD-9/ICD-10 category</a:t>
            </a:r>
            <a:endParaRPr lang="en-US"/>
          </a:p>
          <a:p>
            <a:pPr lvl="1"/>
            <a:r>
              <a:rPr lang="en-US" err="1">
                <a:cs typeface="Calibri"/>
              </a:rPr>
              <a:t>Elixhauser</a:t>
            </a:r>
            <a:r>
              <a:rPr lang="en-US">
                <a:cs typeface="Calibri"/>
              </a:rPr>
              <a:t> comorbidity index score</a:t>
            </a:r>
          </a:p>
          <a:p>
            <a:pPr marL="914400" lvl="2" indent="0">
              <a:buNone/>
            </a:pPr>
            <a:endParaRPr lang="en-US">
              <a:cs typeface="Calibri"/>
            </a:endParaRPr>
          </a:p>
          <a:p>
            <a:pPr marL="0" indent="0">
              <a:buNone/>
            </a:pPr>
            <a:endParaRPr lang="en-US">
              <a:cs typeface="Calibri"/>
            </a:endParaRPr>
          </a:p>
        </p:txBody>
      </p:sp>
      <p:sp>
        <p:nvSpPr>
          <p:cNvPr id="4" name="TextBox 3">
            <a:extLst>
              <a:ext uri="{FF2B5EF4-FFF2-40B4-BE49-F238E27FC236}">
                <a16:creationId xmlns:a16="http://schemas.microsoft.com/office/drawing/2014/main" id="{9EFB475A-BA30-4CA0-8ED0-B6D6D02E860E}"/>
              </a:ext>
            </a:extLst>
          </p:cNvPr>
          <p:cNvSpPr txBox="1"/>
          <p:nvPr/>
        </p:nvSpPr>
        <p:spPr>
          <a:xfrm>
            <a:off x="9423919" y="6123543"/>
            <a:ext cx="2575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&amp; Hanwell, 2013</a:t>
            </a:r>
          </a:p>
        </p:txBody>
      </p:sp>
      <p:pic>
        <p:nvPicPr>
          <p:cNvPr id="6" name="Picture 5" descr="Text&#10;&#10;Description automatically generated">
            <a:extLst>
              <a:ext uri="{FF2B5EF4-FFF2-40B4-BE49-F238E27FC236}">
                <a16:creationId xmlns:a16="http://schemas.microsoft.com/office/drawing/2014/main" id="{A7CDB87B-28F1-0A63-883E-27A0EE73919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A7113372-CA53-158F-7AFF-B5AB08FA9115}"/>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80096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84201-49F2-410F-9F14-B29DB0BF9A27}"/>
              </a:ext>
            </a:extLst>
          </p:cNvPr>
          <p:cNvSpPr>
            <a:spLocks noGrp="1"/>
          </p:cNvSpPr>
          <p:nvPr>
            <p:ph type="title"/>
          </p:nvPr>
        </p:nvSpPr>
        <p:spPr/>
        <p:txBody>
          <a:bodyPr/>
          <a:lstStyle/>
          <a:p>
            <a:r>
              <a:rPr lang="en-US"/>
              <a:t>Mental Comorbidities</a:t>
            </a:r>
          </a:p>
        </p:txBody>
      </p:sp>
      <p:sp>
        <p:nvSpPr>
          <p:cNvPr id="3" name="Content Placeholder 2">
            <a:extLst>
              <a:ext uri="{FF2B5EF4-FFF2-40B4-BE49-F238E27FC236}">
                <a16:creationId xmlns:a16="http://schemas.microsoft.com/office/drawing/2014/main" id="{3D53843F-A2C5-4549-BA03-48BD6EBEDC37}"/>
              </a:ext>
            </a:extLst>
          </p:cNvPr>
          <p:cNvSpPr>
            <a:spLocks noGrp="1"/>
          </p:cNvSpPr>
          <p:nvPr>
            <p:ph idx="1"/>
          </p:nvPr>
        </p:nvSpPr>
        <p:spPr/>
        <p:txBody>
          <a:bodyPr vert="horz" lIns="91440" tIns="45720" rIns="91440" bIns="45720" rtlCol="0" anchor="t">
            <a:normAutofit lnSpcReduction="10000"/>
          </a:bodyPr>
          <a:lstStyle/>
          <a:p>
            <a:r>
              <a:rPr lang="en-US"/>
              <a:t>Higher prevalence in MS compared to general population</a:t>
            </a:r>
          </a:p>
          <a:p>
            <a:pPr lvl="1"/>
            <a:r>
              <a:rPr lang="en-US"/>
              <a:t>Depression</a:t>
            </a:r>
          </a:p>
          <a:p>
            <a:pPr lvl="2"/>
            <a:r>
              <a:rPr lang="en-US"/>
              <a:t>12-month prevalence: 14%</a:t>
            </a:r>
          </a:p>
          <a:p>
            <a:pPr lvl="2"/>
            <a:r>
              <a:rPr lang="en-US"/>
              <a:t>Lifetime prevalence: 50%	</a:t>
            </a:r>
          </a:p>
          <a:p>
            <a:pPr lvl="3"/>
            <a:r>
              <a:rPr lang="en-US"/>
              <a:t>3x higher than general population</a:t>
            </a:r>
          </a:p>
          <a:p>
            <a:pPr lvl="1"/>
            <a:r>
              <a:rPr lang="en-US"/>
              <a:t>Anxiety</a:t>
            </a:r>
          </a:p>
          <a:p>
            <a:pPr lvl="2"/>
            <a:r>
              <a:rPr lang="en-US"/>
              <a:t>Lifetime prevalence: up to 36%</a:t>
            </a:r>
          </a:p>
          <a:p>
            <a:pPr lvl="1"/>
            <a:r>
              <a:rPr lang="en-US"/>
              <a:t>Bipolar disorder</a:t>
            </a:r>
          </a:p>
          <a:p>
            <a:pPr lvl="2"/>
            <a:r>
              <a:rPr lang="en-US"/>
              <a:t>Prevalence numbers vary between 0.30% and &gt;10%</a:t>
            </a:r>
          </a:p>
          <a:p>
            <a:pPr lvl="1"/>
            <a:r>
              <a:rPr lang="en-US"/>
              <a:t>Psychosis</a:t>
            </a:r>
          </a:p>
          <a:p>
            <a:pPr lvl="2"/>
            <a:r>
              <a:rPr lang="en-US"/>
              <a:t>Prevalence: 0.8%</a:t>
            </a:r>
          </a:p>
          <a:p>
            <a:pPr lvl="2"/>
            <a:r>
              <a:rPr lang="en-US"/>
              <a:t>6x excess risk in 15 to 24-olds compared to general population</a:t>
            </a:r>
            <a:endParaRPr lang="en-US">
              <a:cs typeface="Calibri"/>
            </a:endParaRPr>
          </a:p>
          <a:p>
            <a:pPr lvl="1"/>
            <a:endParaRPr lang="en-US"/>
          </a:p>
        </p:txBody>
      </p:sp>
      <p:sp>
        <p:nvSpPr>
          <p:cNvPr id="4" name="TextBox 3">
            <a:extLst>
              <a:ext uri="{FF2B5EF4-FFF2-40B4-BE49-F238E27FC236}">
                <a16:creationId xmlns:a16="http://schemas.microsoft.com/office/drawing/2014/main" id="{76EC22E9-4F20-4B4E-8ADB-05D425BA8C2D}"/>
              </a:ext>
            </a:extLst>
          </p:cNvPr>
          <p:cNvSpPr txBox="1"/>
          <p:nvPr/>
        </p:nvSpPr>
        <p:spPr>
          <a:xfrm>
            <a:off x="9423919" y="6123543"/>
            <a:ext cx="2575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&amp; Hanwell, 2013</a:t>
            </a:r>
          </a:p>
        </p:txBody>
      </p:sp>
      <p:pic>
        <p:nvPicPr>
          <p:cNvPr id="6" name="Picture 5" descr="Text&#10;&#10;Description automatically generated">
            <a:extLst>
              <a:ext uri="{FF2B5EF4-FFF2-40B4-BE49-F238E27FC236}">
                <a16:creationId xmlns:a16="http://schemas.microsoft.com/office/drawing/2014/main" id="{6ADE1055-3591-1415-1E3C-391E835836D9}"/>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BA51232E-3D5D-C91F-9F6D-2FBBD10A90EC}"/>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72955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FD40-94DB-4839-B202-0384E0791D88}"/>
              </a:ext>
            </a:extLst>
          </p:cNvPr>
          <p:cNvSpPr>
            <a:spLocks noGrp="1"/>
          </p:cNvSpPr>
          <p:nvPr>
            <p:ph type="title"/>
          </p:nvPr>
        </p:nvSpPr>
        <p:spPr/>
        <p:txBody>
          <a:bodyPr/>
          <a:lstStyle/>
          <a:p>
            <a:r>
              <a:rPr lang="en-US"/>
              <a:t>Physical Comorbidities</a:t>
            </a:r>
          </a:p>
        </p:txBody>
      </p:sp>
      <p:sp>
        <p:nvSpPr>
          <p:cNvPr id="3" name="Content Placeholder 2">
            <a:extLst>
              <a:ext uri="{FF2B5EF4-FFF2-40B4-BE49-F238E27FC236}">
                <a16:creationId xmlns:a16="http://schemas.microsoft.com/office/drawing/2014/main" id="{DD5E0457-9872-4E75-B53D-894632309808}"/>
              </a:ext>
            </a:extLst>
          </p:cNvPr>
          <p:cNvSpPr>
            <a:spLocks noGrp="1"/>
          </p:cNvSpPr>
          <p:nvPr>
            <p:ph idx="1"/>
          </p:nvPr>
        </p:nvSpPr>
        <p:spPr/>
        <p:txBody>
          <a:bodyPr/>
          <a:lstStyle/>
          <a:p>
            <a:r>
              <a:rPr lang="en-US"/>
              <a:t>Common comorbidities (&gt;5% MS population)</a:t>
            </a:r>
          </a:p>
          <a:p>
            <a:pPr marL="0" indent="0">
              <a:buNone/>
            </a:pPr>
            <a:endParaRPr lang="en-US"/>
          </a:p>
        </p:txBody>
      </p:sp>
      <p:sp>
        <p:nvSpPr>
          <p:cNvPr id="4" name="TextBox 3">
            <a:extLst>
              <a:ext uri="{FF2B5EF4-FFF2-40B4-BE49-F238E27FC236}">
                <a16:creationId xmlns:a16="http://schemas.microsoft.com/office/drawing/2014/main" id="{05CC046E-29E7-441F-9CE2-80F366BF21EA}"/>
              </a:ext>
            </a:extLst>
          </p:cNvPr>
          <p:cNvSpPr txBox="1"/>
          <p:nvPr/>
        </p:nvSpPr>
        <p:spPr>
          <a:xfrm>
            <a:off x="9423919" y="6123543"/>
            <a:ext cx="2575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&amp; Horwitz, 2010</a:t>
            </a:r>
          </a:p>
        </p:txBody>
      </p:sp>
      <p:graphicFrame>
        <p:nvGraphicFramePr>
          <p:cNvPr id="6" name="Table 6">
            <a:extLst>
              <a:ext uri="{FF2B5EF4-FFF2-40B4-BE49-F238E27FC236}">
                <a16:creationId xmlns:a16="http://schemas.microsoft.com/office/drawing/2014/main" id="{6679B34E-969A-4A90-B8FE-B349B2C9BD32}"/>
              </a:ext>
            </a:extLst>
          </p:cNvPr>
          <p:cNvGraphicFramePr>
            <a:graphicFrameLocks noGrp="1"/>
          </p:cNvGraphicFramePr>
          <p:nvPr/>
        </p:nvGraphicFramePr>
        <p:xfrm>
          <a:off x="838200" y="2367280"/>
          <a:ext cx="10515600" cy="30784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048712169"/>
                    </a:ext>
                  </a:extLst>
                </a:gridCol>
                <a:gridCol w="3505200">
                  <a:extLst>
                    <a:ext uri="{9D8B030D-6E8A-4147-A177-3AD203B41FA5}">
                      <a16:colId xmlns:a16="http://schemas.microsoft.com/office/drawing/2014/main" val="4015137821"/>
                    </a:ext>
                  </a:extLst>
                </a:gridCol>
                <a:gridCol w="3505200">
                  <a:extLst>
                    <a:ext uri="{9D8B030D-6E8A-4147-A177-3AD203B41FA5}">
                      <a16:colId xmlns:a16="http://schemas.microsoft.com/office/drawing/2014/main" val="3029731081"/>
                    </a:ext>
                  </a:extLst>
                </a:gridCol>
              </a:tblGrid>
              <a:tr h="370840">
                <a:tc>
                  <a:txBody>
                    <a:bodyPr/>
                    <a:lstStyle/>
                    <a:p>
                      <a:r>
                        <a:rPr lang="en-US" sz="2000"/>
                        <a:t>Higher Prevalence to General Population</a:t>
                      </a:r>
                    </a:p>
                  </a:txBody>
                  <a:tcPr/>
                </a:tc>
                <a:tc>
                  <a:txBody>
                    <a:bodyPr/>
                    <a:lstStyle/>
                    <a:p>
                      <a:r>
                        <a:rPr lang="en-US" sz="2000"/>
                        <a:t>Similar Prevalence to General Population</a:t>
                      </a:r>
                    </a:p>
                  </a:txBody>
                  <a:tcPr/>
                </a:tc>
                <a:tc>
                  <a:txBody>
                    <a:bodyPr/>
                    <a:lstStyle/>
                    <a:p>
                      <a:r>
                        <a:rPr lang="en-US" sz="2000"/>
                        <a:t>Possibly Decreased Prevalence to General Population</a:t>
                      </a:r>
                    </a:p>
                  </a:txBody>
                  <a:tcPr/>
                </a:tc>
                <a:extLst>
                  <a:ext uri="{0D108BD9-81ED-4DB2-BD59-A6C34878D82A}">
                    <a16:rowId xmlns:a16="http://schemas.microsoft.com/office/drawing/2014/main" val="2182075550"/>
                  </a:ext>
                </a:extLst>
              </a:tr>
              <a:tr h="370840">
                <a:tc>
                  <a:txBody>
                    <a:bodyPr/>
                    <a:lstStyle/>
                    <a:p>
                      <a:r>
                        <a:rPr lang="en-US" sz="2000"/>
                        <a:t>Fibromyalgia</a:t>
                      </a:r>
                    </a:p>
                  </a:txBody>
                  <a:tcPr/>
                </a:tc>
                <a:tc>
                  <a:txBody>
                    <a:bodyPr/>
                    <a:lstStyle/>
                    <a:p>
                      <a:r>
                        <a:rPr lang="en-US" sz="2000"/>
                        <a:t>Arthritis</a:t>
                      </a:r>
                    </a:p>
                  </a:txBody>
                  <a:tcPr/>
                </a:tc>
                <a:tc>
                  <a:txBody>
                    <a:bodyPr/>
                    <a:lstStyle/>
                    <a:p>
                      <a:r>
                        <a:rPr lang="en-US" sz="2000"/>
                        <a:t>Cancer</a:t>
                      </a:r>
                    </a:p>
                  </a:txBody>
                  <a:tcPr/>
                </a:tc>
                <a:extLst>
                  <a:ext uri="{0D108BD9-81ED-4DB2-BD59-A6C34878D82A}">
                    <a16:rowId xmlns:a16="http://schemas.microsoft.com/office/drawing/2014/main" val="3240164488"/>
                  </a:ext>
                </a:extLst>
              </a:tr>
              <a:tr h="370840">
                <a:tc>
                  <a:txBody>
                    <a:bodyPr/>
                    <a:lstStyle/>
                    <a:p>
                      <a:r>
                        <a:rPr lang="en-US" sz="2000"/>
                        <a:t>Insomnia</a:t>
                      </a:r>
                    </a:p>
                  </a:txBody>
                  <a:tcPr/>
                </a:tc>
                <a:tc>
                  <a:txBody>
                    <a:bodyPr/>
                    <a:lstStyle/>
                    <a:p>
                      <a:r>
                        <a:rPr lang="en-US" sz="2000"/>
                        <a:t>Diabetes*</a:t>
                      </a:r>
                    </a:p>
                  </a:txBody>
                  <a:tcPr/>
                </a:tc>
                <a:tc>
                  <a:txBody>
                    <a:bodyPr/>
                    <a:lstStyle/>
                    <a:p>
                      <a:endParaRPr lang="en-US" sz="2000"/>
                    </a:p>
                  </a:txBody>
                  <a:tcPr/>
                </a:tc>
                <a:extLst>
                  <a:ext uri="{0D108BD9-81ED-4DB2-BD59-A6C34878D82A}">
                    <a16:rowId xmlns:a16="http://schemas.microsoft.com/office/drawing/2014/main" val="3913864877"/>
                  </a:ext>
                </a:extLst>
              </a:tr>
              <a:tr h="370840">
                <a:tc>
                  <a:txBody>
                    <a:bodyPr/>
                    <a:lstStyle/>
                    <a:p>
                      <a:r>
                        <a:rPr lang="en-US" sz="2000"/>
                        <a:t>Irritable bowel syndrome</a:t>
                      </a:r>
                    </a:p>
                  </a:txBody>
                  <a:tcPr/>
                </a:tc>
                <a:tc>
                  <a:txBody>
                    <a:bodyPr/>
                    <a:lstStyle/>
                    <a:p>
                      <a:r>
                        <a:rPr lang="en-US" sz="2000"/>
                        <a:t>Hypertension</a:t>
                      </a:r>
                    </a:p>
                  </a:txBody>
                  <a:tcPr/>
                </a:tc>
                <a:tc>
                  <a:txBody>
                    <a:bodyPr/>
                    <a:lstStyle/>
                    <a:p>
                      <a:endParaRPr lang="en-US" sz="2000"/>
                    </a:p>
                  </a:txBody>
                  <a:tcPr/>
                </a:tc>
                <a:extLst>
                  <a:ext uri="{0D108BD9-81ED-4DB2-BD59-A6C34878D82A}">
                    <a16:rowId xmlns:a16="http://schemas.microsoft.com/office/drawing/2014/main" val="536978907"/>
                  </a:ext>
                </a:extLst>
              </a:tr>
              <a:tr h="370840">
                <a:tc>
                  <a:txBody>
                    <a:bodyPr/>
                    <a:lstStyle/>
                    <a:p>
                      <a:r>
                        <a:rPr lang="en-US" sz="2000"/>
                        <a:t>Ischemic heart disease**</a:t>
                      </a:r>
                    </a:p>
                  </a:txBody>
                  <a:tcPr/>
                </a:tc>
                <a:tc>
                  <a:txBody>
                    <a:bodyPr/>
                    <a:lstStyle/>
                    <a:p>
                      <a:r>
                        <a:rPr lang="en-US" sz="2000"/>
                        <a:t>Hyperlipidemia</a:t>
                      </a:r>
                    </a:p>
                  </a:txBody>
                  <a:tcPr/>
                </a:tc>
                <a:tc>
                  <a:txBody>
                    <a:bodyPr/>
                    <a:lstStyle/>
                    <a:p>
                      <a:endParaRPr lang="en-US" sz="2000"/>
                    </a:p>
                  </a:txBody>
                  <a:tcPr/>
                </a:tc>
                <a:extLst>
                  <a:ext uri="{0D108BD9-81ED-4DB2-BD59-A6C34878D82A}">
                    <a16:rowId xmlns:a16="http://schemas.microsoft.com/office/drawing/2014/main" val="1619589852"/>
                  </a:ext>
                </a:extLst>
              </a:tr>
              <a:tr h="370840">
                <a:tc>
                  <a:txBody>
                    <a:bodyPr/>
                    <a:lstStyle/>
                    <a:p>
                      <a:r>
                        <a:rPr lang="en-US" sz="2000"/>
                        <a:t>Obstructive sleep apnea</a:t>
                      </a:r>
                    </a:p>
                  </a:txBody>
                  <a:tcPr/>
                </a:tc>
                <a:tc>
                  <a:txBody>
                    <a:bodyPr/>
                    <a:lstStyle/>
                    <a:p>
                      <a:r>
                        <a:rPr lang="en-US" sz="2000"/>
                        <a:t>Lung disease</a:t>
                      </a:r>
                    </a:p>
                  </a:txBody>
                  <a:tcPr/>
                </a:tc>
                <a:tc>
                  <a:txBody>
                    <a:bodyPr/>
                    <a:lstStyle/>
                    <a:p>
                      <a:endParaRPr lang="en-US" sz="2000"/>
                    </a:p>
                  </a:txBody>
                  <a:tcPr/>
                </a:tc>
                <a:extLst>
                  <a:ext uri="{0D108BD9-81ED-4DB2-BD59-A6C34878D82A}">
                    <a16:rowId xmlns:a16="http://schemas.microsoft.com/office/drawing/2014/main" val="563395074"/>
                  </a:ext>
                </a:extLst>
              </a:tr>
              <a:tr h="370840">
                <a:tc>
                  <a:txBody>
                    <a:bodyPr/>
                    <a:lstStyle/>
                    <a:p>
                      <a:r>
                        <a:rPr lang="en-US" sz="2000"/>
                        <a:t>Restless legs syndrome</a:t>
                      </a:r>
                    </a:p>
                  </a:txBody>
                  <a:tcPr/>
                </a:tc>
                <a:tc>
                  <a:txBody>
                    <a:bodyPr/>
                    <a:lstStyle/>
                    <a:p>
                      <a:r>
                        <a:rPr lang="en-US" sz="2000"/>
                        <a:t>Peptic ulcer disease</a:t>
                      </a:r>
                    </a:p>
                  </a:txBody>
                  <a:tcPr/>
                </a:tc>
                <a:tc>
                  <a:txBody>
                    <a:bodyPr/>
                    <a:lstStyle/>
                    <a:p>
                      <a:endParaRPr lang="en-US" sz="2000"/>
                    </a:p>
                  </a:txBody>
                  <a:tcPr/>
                </a:tc>
                <a:extLst>
                  <a:ext uri="{0D108BD9-81ED-4DB2-BD59-A6C34878D82A}">
                    <a16:rowId xmlns:a16="http://schemas.microsoft.com/office/drawing/2014/main" val="2364921366"/>
                  </a:ext>
                </a:extLst>
              </a:tr>
            </a:tbl>
          </a:graphicData>
        </a:graphic>
      </p:graphicFrame>
      <p:sp>
        <p:nvSpPr>
          <p:cNvPr id="7" name="TextBox 6">
            <a:extLst>
              <a:ext uri="{FF2B5EF4-FFF2-40B4-BE49-F238E27FC236}">
                <a16:creationId xmlns:a16="http://schemas.microsoft.com/office/drawing/2014/main" id="{43223BD3-11CC-42B4-A5D1-387CFA6306D8}"/>
              </a:ext>
            </a:extLst>
          </p:cNvPr>
          <p:cNvSpPr txBox="1"/>
          <p:nvPr/>
        </p:nvSpPr>
        <p:spPr>
          <a:xfrm>
            <a:off x="838200" y="5617029"/>
            <a:ext cx="5711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Higher prevalence in MS for Type I diabetes (0.18%)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Possibly after diagnosis of MS </a:t>
            </a:r>
          </a:p>
        </p:txBody>
      </p:sp>
      <p:pic>
        <p:nvPicPr>
          <p:cNvPr id="8" name="Picture 7" descr="Text&#10;&#10;Description automatically generated">
            <a:extLst>
              <a:ext uri="{FF2B5EF4-FFF2-40B4-BE49-F238E27FC236}">
                <a16:creationId xmlns:a16="http://schemas.microsoft.com/office/drawing/2014/main" id="{03CE45BF-5D18-CFF9-10F7-355222CAE207}"/>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10" name="Picture 5" descr="A picture containing text&#10;&#10;Description automatically generated">
            <a:extLst>
              <a:ext uri="{FF2B5EF4-FFF2-40B4-BE49-F238E27FC236}">
                <a16:creationId xmlns:a16="http://schemas.microsoft.com/office/drawing/2014/main" id="{A8556AEC-2DCA-DB6D-D42E-00B0357E1F89}"/>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250149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07C-09A6-487A-91DD-A6E6C4BF3768}"/>
              </a:ext>
            </a:extLst>
          </p:cNvPr>
          <p:cNvSpPr>
            <a:spLocks noGrp="1"/>
          </p:cNvSpPr>
          <p:nvPr>
            <p:ph type="title"/>
          </p:nvPr>
        </p:nvSpPr>
        <p:spPr/>
        <p:txBody>
          <a:bodyPr/>
          <a:lstStyle/>
          <a:p>
            <a:r>
              <a:rPr lang="en-US"/>
              <a:t>Physical Comorbidities and Increased</a:t>
            </a:r>
            <a:br>
              <a:rPr lang="en-US"/>
            </a:br>
            <a:r>
              <a:rPr lang="en-US"/>
              <a:t>Risk of Mental Comorbidities</a:t>
            </a:r>
          </a:p>
        </p:txBody>
      </p:sp>
      <p:sp>
        <p:nvSpPr>
          <p:cNvPr id="3" name="Content Placeholder 2">
            <a:extLst>
              <a:ext uri="{FF2B5EF4-FFF2-40B4-BE49-F238E27FC236}">
                <a16:creationId xmlns:a16="http://schemas.microsoft.com/office/drawing/2014/main" id="{0C7BBEC1-1C08-4925-8742-D7C768AD415F}"/>
              </a:ext>
            </a:extLst>
          </p:cNvPr>
          <p:cNvSpPr>
            <a:spLocks noGrp="1"/>
          </p:cNvSpPr>
          <p:nvPr>
            <p:ph idx="1"/>
          </p:nvPr>
        </p:nvSpPr>
        <p:spPr/>
        <p:txBody>
          <a:bodyPr>
            <a:normAutofit fontScale="92500" lnSpcReduction="20000"/>
          </a:bodyPr>
          <a:lstStyle/>
          <a:p>
            <a:r>
              <a:rPr lang="en-US"/>
              <a:t>In the MS population, certain physical comorbidities are associated with higher risk of having a mental comorbidity; however, they do not account for the difference in risk between MS and matched populations</a:t>
            </a:r>
          </a:p>
          <a:p>
            <a:pPr lvl="1"/>
            <a:r>
              <a:rPr lang="en-US"/>
              <a:t>Hypertension</a:t>
            </a:r>
          </a:p>
          <a:p>
            <a:pPr lvl="2"/>
            <a:r>
              <a:rPr lang="en-US"/>
              <a:t>Depression (1.16)</a:t>
            </a:r>
          </a:p>
          <a:p>
            <a:pPr lvl="1"/>
            <a:r>
              <a:rPr lang="en-US"/>
              <a:t>Ischemic heart disease</a:t>
            </a:r>
          </a:p>
          <a:p>
            <a:pPr lvl="2"/>
            <a:r>
              <a:rPr lang="en-US"/>
              <a:t>Depression (1.38) and anxiety (1.46)</a:t>
            </a:r>
          </a:p>
          <a:p>
            <a:pPr lvl="1"/>
            <a:r>
              <a:rPr lang="en-US"/>
              <a:t>Lung disease </a:t>
            </a:r>
          </a:p>
          <a:p>
            <a:pPr lvl="2"/>
            <a:r>
              <a:rPr lang="en-US"/>
              <a:t>Depression (1.50), anxiety (1.60), and bipolar disorder (1.57)</a:t>
            </a:r>
          </a:p>
          <a:p>
            <a:pPr lvl="1"/>
            <a:r>
              <a:rPr lang="en-US"/>
              <a:t>Fibromyalgia</a:t>
            </a:r>
          </a:p>
          <a:p>
            <a:pPr lvl="2"/>
            <a:r>
              <a:rPr lang="en-US"/>
              <a:t>Depression (1.67) and anxiety (1.85)</a:t>
            </a:r>
          </a:p>
          <a:p>
            <a:pPr lvl="1"/>
            <a:r>
              <a:rPr lang="en-US"/>
              <a:t>Epilepsy</a:t>
            </a:r>
          </a:p>
          <a:p>
            <a:pPr lvl="2"/>
            <a:r>
              <a:rPr lang="en-US"/>
              <a:t>Depression (1.64)</a:t>
            </a:r>
          </a:p>
          <a:p>
            <a:pPr lvl="1"/>
            <a:r>
              <a:rPr lang="en-US"/>
              <a:t>Inflammatory bowel disease</a:t>
            </a:r>
          </a:p>
          <a:p>
            <a:pPr lvl="2"/>
            <a:r>
              <a:rPr lang="en-US"/>
              <a:t>Bipolar disorder (3.39)</a:t>
            </a:r>
          </a:p>
        </p:txBody>
      </p:sp>
      <p:pic>
        <p:nvPicPr>
          <p:cNvPr id="5" name="Picture 4" descr="Text&#10;&#10;Description automatically generated">
            <a:extLst>
              <a:ext uri="{FF2B5EF4-FFF2-40B4-BE49-F238E27FC236}">
                <a16:creationId xmlns:a16="http://schemas.microsoft.com/office/drawing/2014/main" id="{31E2E2A5-CE40-E8FF-F160-A1CB062558AB}"/>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AD45108-B8DC-7057-8E88-D5833245364E}"/>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DF61466F-9D76-4C15-90B1-A49EED15B514}"/>
              </a:ext>
            </a:extLst>
          </p:cNvPr>
          <p:cNvSpPr txBox="1"/>
          <p:nvPr/>
        </p:nvSpPr>
        <p:spPr>
          <a:xfrm>
            <a:off x="9423919" y="6123543"/>
            <a:ext cx="2575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2016</a:t>
            </a:r>
          </a:p>
        </p:txBody>
      </p:sp>
    </p:spTree>
    <p:extLst>
      <p:ext uri="{BB962C8B-B14F-4D97-AF65-F5344CB8AC3E}">
        <p14:creationId xmlns:p14="http://schemas.microsoft.com/office/powerpoint/2010/main" val="380326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07C-09A6-487A-91DD-A6E6C4BF3768}"/>
              </a:ext>
            </a:extLst>
          </p:cNvPr>
          <p:cNvSpPr>
            <a:spLocks noGrp="1"/>
          </p:cNvSpPr>
          <p:nvPr>
            <p:ph type="title"/>
          </p:nvPr>
        </p:nvSpPr>
        <p:spPr/>
        <p:txBody>
          <a:bodyPr/>
          <a:lstStyle/>
          <a:p>
            <a:r>
              <a:rPr lang="en-US"/>
              <a:t>Vascular Comorbidities</a:t>
            </a:r>
          </a:p>
        </p:txBody>
      </p:sp>
      <p:sp>
        <p:nvSpPr>
          <p:cNvPr id="3" name="Content Placeholder 2">
            <a:extLst>
              <a:ext uri="{FF2B5EF4-FFF2-40B4-BE49-F238E27FC236}">
                <a16:creationId xmlns:a16="http://schemas.microsoft.com/office/drawing/2014/main" id="{0C7BBEC1-1C08-4925-8742-D7C768AD415F}"/>
              </a:ext>
            </a:extLst>
          </p:cNvPr>
          <p:cNvSpPr>
            <a:spLocks noGrp="1"/>
          </p:cNvSpPr>
          <p:nvPr>
            <p:ph idx="1"/>
          </p:nvPr>
        </p:nvSpPr>
        <p:spPr/>
        <p:txBody>
          <a:bodyPr>
            <a:normAutofit lnSpcReduction="10000"/>
          </a:bodyPr>
          <a:lstStyle/>
          <a:p>
            <a:r>
              <a:rPr lang="en-US"/>
              <a:t>Group of comorbidities of particular interest in MS; however, different definitions have been used</a:t>
            </a:r>
          </a:p>
          <a:p>
            <a:pPr lvl="1"/>
            <a:r>
              <a:rPr lang="en-US" err="1"/>
              <a:t>Marrie</a:t>
            </a:r>
            <a:r>
              <a:rPr lang="en-US"/>
              <a:t> et al. (2010) used five diagnoses in their definition of vascular</a:t>
            </a:r>
          </a:p>
          <a:p>
            <a:pPr lvl="2"/>
            <a:r>
              <a:rPr lang="en-US"/>
              <a:t>Hypertension</a:t>
            </a:r>
          </a:p>
          <a:p>
            <a:pPr lvl="2"/>
            <a:r>
              <a:rPr lang="en-US"/>
              <a:t>Hypercholesterolemia</a:t>
            </a:r>
          </a:p>
          <a:p>
            <a:pPr lvl="2"/>
            <a:r>
              <a:rPr lang="en-US"/>
              <a:t>Diabetes</a:t>
            </a:r>
          </a:p>
          <a:p>
            <a:pPr lvl="2"/>
            <a:r>
              <a:rPr lang="en-US"/>
              <a:t>Heart disease</a:t>
            </a:r>
          </a:p>
          <a:p>
            <a:pPr lvl="2"/>
            <a:r>
              <a:rPr lang="en-US"/>
              <a:t>Peripheral vascular disease</a:t>
            </a:r>
          </a:p>
          <a:p>
            <a:pPr lvl="1"/>
            <a:r>
              <a:rPr lang="en-US" err="1"/>
              <a:t>Thormann</a:t>
            </a:r>
            <a:r>
              <a:rPr lang="en-US"/>
              <a:t> et al. (2017) had three categories</a:t>
            </a:r>
          </a:p>
          <a:p>
            <a:pPr lvl="2"/>
            <a:r>
              <a:rPr lang="en-US"/>
              <a:t>Cerebrovascular disease</a:t>
            </a:r>
          </a:p>
          <a:p>
            <a:pPr lvl="2"/>
            <a:r>
              <a:rPr lang="en-US"/>
              <a:t>Cardiovascular disease</a:t>
            </a:r>
          </a:p>
          <a:p>
            <a:pPr lvl="2"/>
            <a:r>
              <a:rPr lang="en-US"/>
              <a:t>Diabetes</a:t>
            </a:r>
          </a:p>
          <a:p>
            <a:pPr lvl="1"/>
            <a:r>
              <a:rPr lang="en-US"/>
              <a:t>Gromisch et al. (2022) grouped these diagnoses by their ICD-9 category</a:t>
            </a:r>
          </a:p>
        </p:txBody>
      </p:sp>
      <p:pic>
        <p:nvPicPr>
          <p:cNvPr id="5" name="Picture 4" descr="Text&#10;&#10;Description automatically generated">
            <a:extLst>
              <a:ext uri="{FF2B5EF4-FFF2-40B4-BE49-F238E27FC236}">
                <a16:creationId xmlns:a16="http://schemas.microsoft.com/office/drawing/2014/main" id="{31E2E2A5-CE40-E8FF-F160-A1CB062558AB}"/>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AD45108-B8DC-7057-8E88-D5833245364E}"/>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069803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07C-09A6-487A-91DD-A6E6C4BF3768}"/>
              </a:ext>
            </a:extLst>
          </p:cNvPr>
          <p:cNvSpPr>
            <a:spLocks noGrp="1"/>
          </p:cNvSpPr>
          <p:nvPr>
            <p:ph type="title"/>
          </p:nvPr>
        </p:nvSpPr>
        <p:spPr/>
        <p:txBody>
          <a:bodyPr/>
          <a:lstStyle/>
          <a:p>
            <a:r>
              <a:rPr lang="en-US"/>
              <a:t>Demographics and Comorbidities</a:t>
            </a:r>
          </a:p>
        </p:txBody>
      </p:sp>
      <p:sp>
        <p:nvSpPr>
          <p:cNvPr id="3" name="Content Placeholder 2">
            <a:extLst>
              <a:ext uri="{FF2B5EF4-FFF2-40B4-BE49-F238E27FC236}">
                <a16:creationId xmlns:a16="http://schemas.microsoft.com/office/drawing/2014/main" id="{0C7BBEC1-1C08-4925-8742-D7C768AD415F}"/>
              </a:ext>
            </a:extLst>
          </p:cNvPr>
          <p:cNvSpPr>
            <a:spLocks noGrp="1"/>
          </p:cNvSpPr>
          <p:nvPr>
            <p:ph idx="1"/>
          </p:nvPr>
        </p:nvSpPr>
        <p:spPr/>
        <p:txBody>
          <a:bodyPr vert="horz" lIns="91440" tIns="45720" rIns="91440" bIns="45720" rtlCol="0" anchor="t">
            <a:normAutofit fontScale="92500" lnSpcReduction="10000"/>
          </a:bodyPr>
          <a:lstStyle/>
          <a:p>
            <a:r>
              <a:rPr lang="en-US" dirty="0"/>
              <a:t>Odds of having any physical comorbidity 	</a:t>
            </a:r>
          </a:p>
          <a:p>
            <a:pPr lvl="1"/>
            <a:r>
              <a:rPr lang="en-US" dirty="0"/>
              <a:t>Women: </a:t>
            </a:r>
            <a:r>
              <a:rPr lang="en-US" dirty="0" err="1"/>
              <a:t>aOR</a:t>
            </a:r>
            <a:r>
              <a:rPr lang="en-US" dirty="0"/>
              <a:t>: 0.76 (95% CI: 0.68-0.86)</a:t>
            </a:r>
            <a:endParaRPr lang="en-US" dirty="0">
              <a:cs typeface="Calibri"/>
            </a:endParaRPr>
          </a:p>
          <a:p>
            <a:pPr lvl="1"/>
            <a:r>
              <a:rPr lang="en-US" dirty="0"/>
              <a:t>Black/African-American: </a:t>
            </a:r>
            <a:r>
              <a:rPr lang="en-US" dirty="0" err="1"/>
              <a:t>aOR</a:t>
            </a:r>
            <a:r>
              <a:rPr lang="en-US" dirty="0"/>
              <a:t>: 1.49 (95% CI: 1.08-2.05)</a:t>
            </a:r>
            <a:endParaRPr lang="en-US" dirty="0">
              <a:cs typeface="Calibri"/>
            </a:endParaRPr>
          </a:p>
          <a:p>
            <a:pPr lvl="2"/>
            <a:r>
              <a:rPr lang="en-US" dirty="0">
                <a:cs typeface="Calibri"/>
              </a:rPr>
              <a:t>31% increased odds of uncontrolled stage 2 hypertension</a:t>
            </a:r>
          </a:p>
          <a:p>
            <a:pPr lvl="1"/>
            <a:r>
              <a:rPr lang="en-US" dirty="0"/>
              <a:t>Age</a:t>
            </a:r>
            <a:endParaRPr lang="en-US" dirty="0">
              <a:cs typeface="Calibri"/>
            </a:endParaRPr>
          </a:p>
          <a:p>
            <a:pPr lvl="2"/>
            <a:r>
              <a:rPr lang="en-US" dirty="0"/>
              <a:t>&gt;44 to ≤50: </a:t>
            </a:r>
            <a:r>
              <a:rPr lang="en-US" dirty="0" err="1"/>
              <a:t>aOR</a:t>
            </a:r>
            <a:r>
              <a:rPr lang="en-US" dirty="0"/>
              <a:t>: 1.75 (95% CI: 1.47-2.09)</a:t>
            </a:r>
            <a:endParaRPr lang="en-US" dirty="0">
              <a:cs typeface="Calibri"/>
            </a:endParaRPr>
          </a:p>
          <a:p>
            <a:pPr lvl="2"/>
            <a:r>
              <a:rPr lang="en-US" dirty="0"/>
              <a:t>&gt;50 to ≤55: </a:t>
            </a:r>
            <a:r>
              <a:rPr lang="en-US" dirty="0" err="1"/>
              <a:t>aOR</a:t>
            </a:r>
            <a:r>
              <a:rPr lang="en-US" dirty="0"/>
              <a:t>: 2.72 (95% CI: 2.30-3.22)</a:t>
            </a:r>
            <a:endParaRPr lang="en-US" dirty="0">
              <a:cs typeface="Calibri"/>
            </a:endParaRPr>
          </a:p>
          <a:p>
            <a:pPr lvl="2"/>
            <a:r>
              <a:rPr lang="en-US" dirty="0"/>
              <a:t>&gt;55 to ≤60: </a:t>
            </a:r>
            <a:r>
              <a:rPr lang="en-US" dirty="0" err="1"/>
              <a:t>aOR</a:t>
            </a:r>
            <a:r>
              <a:rPr lang="en-US" dirty="0"/>
              <a:t>: 3.59 (95% CI: 3.03-4.27)</a:t>
            </a:r>
            <a:endParaRPr lang="en-US" dirty="0">
              <a:cs typeface="Calibri"/>
            </a:endParaRPr>
          </a:p>
          <a:p>
            <a:pPr lvl="2"/>
            <a:r>
              <a:rPr lang="en-US" dirty="0"/>
              <a:t>&gt;60: </a:t>
            </a:r>
            <a:r>
              <a:rPr lang="en-US" dirty="0" err="1"/>
              <a:t>aOR</a:t>
            </a:r>
            <a:r>
              <a:rPr lang="en-US" dirty="0"/>
              <a:t>: 5.48 (95% CI: 4.63,6.48)</a:t>
            </a:r>
            <a:endParaRPr lang="en-US" dirty="0">
              <a:cs typeface="Calibri"/>
            </a:endParaRPr>
          </a:p>
          <a:p>
            <a:pPr lvl="1"/>
            <a:r>
              <a:rPr lang="en-US" dirty="0"/>
              <a:t>Education:</a:t>
            </a:r>
            <a:endParaRPr lang="en-US" dirty="0">
              <a:cs typeface="Calibri"/>
            </a:endParaRPr>
          </a:p>
          <a:p>
            <a:pPr lvl="2"/>
            <a:r>
              <a:rPr lang="en-US" dirty="0"/>
              <a:t>&lt;High school: </a:t>
            </a:r>
            <a:r>
              <a:rPr lang="en-US" dirty="0" err="1"/>
              <a:t>aOR</a:t>
            </a:r>
            <a:r>
              <a:rPr lang="en-US" dirty="0"/>
              <a:t>: 1.50 (95% CI: 1.03-2.19)</a:t>
            </a:r>
            <a:endParaRPr lang="en-US" dirty="0">
              <a:cs typeface="Calibri"/>
            </a:endParaRPr>
          </a:p>
          <a:p>
            <a:pPr lvl="2"/>
            <a:r>
              <a:rPr lang="en-US" dirty="0"/>
              <a:t>High school diploma: </a:t>
            </a:r>
            <a:r>
              <a:rPr lang="en-US" dirty="0" err="1"/>
              <a:t>aOR</a:t>
            </a:r>
            <a:r>
              <a:rPr lang="en-US" dirty="0"/>
              <a:t>: 1.27 (95% CI: 1.10-1.47)</a:t>
            </a:r>
            <a:endParaRPr lang="en-US" dirty="0">
              <a:cs typeface="Calibri"/>
            </a:endParaRPr>
          </a:p>
          <a:p>
            <a:pPr lvl="2"/>
            <a:r>
              <a:rPr lang="en-US" dirty="0"/>
              <a:t>Associate’s or technical degree: </a:t>
            </a:r>
            <a:r>
              <a:rPr lang="en-US" dirty="0" err="1"/>
              <a:t>aOR</a:t>
            </a:r>
            <a:r>
              <a:rPr lang="en-US" dirty="0"/>
              <a:t>: 1.34 (95% CI: 1.13, 1.59)</a:t>
            </a:r>
            <a:endParaRPr lang="en-US" dirty="0">
              <a:cs typeface="Calibri"/>
            </a:endParaRPr>
          </a:p>
        </p:txBody>
      </p:sp>
      <p:pic>
        <p:nvPicPr>
          <p:cNvPr id="5" name="Picture 4" descr="Text&#10;&#10;Description automatically generated">
            <a:extLst>
              <a:ext uri="{FF2B5EF4-FFF2-40B4-BE49-F238E27FC236}">
                <a16:creationId xmlns:a16="http://schemas.microsoft.com/office/drawing/2014/main" id="{31E2E2A5-CE40-E8FF-F160-A1CB062558AB}"/>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AD45108-B8DC-7057-8E88-D5833245364E}"/>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73B60108-5C13-4FE6-B228-4A8A9D595F2A}"/>
              </a:ext>
            </a:extLst>
          </p:cNvPr>
          <p:cNvSpPr txBox="1"/>
          <p:nvPr/>
        </p:nvSpPr>
        <p:spPr>
          <a:xfrm>
            <a:off x="8071155" y="6123543"/>
            <a:ext cx="3945136"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Marrie et al., 2008; Conway et al., 2022</a:t>
            </a:r>
          </a:p>
        </p:txBody>
      </p:sp>
    </p:spTree>
    <p:extLst>
      <p:ext uri="{BB962C8B-B14F-4D97-AF65-F5344CB8AC3E}">
        <p14:creationId xmlns:p14="http://schemas.microsoft.com/office/powerpoint/2010/main" val="316486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A07C-09A6-487A-91DD-A6E6C4BF3768}"/>
              </a:ext>
            </a:extLst>
          </p:cNvPr>
          <p:cNvSpPr>
            <a:spLocks noGrp="1"/>
          </p:cNvSpPr>
          <p:nvPr>
            <p:ph type="title"/>
          </p:nvPr>
        </p:nvSpPr>
        <p:spPr/>
        <p:txBody>
          <a:bodyPr/>
          <a:lstStyle/>
          <a:p>
            <a:r>
              <a:rPr lang="en-US"/>
              <a:t>Demographics and Comorbidities</a:t>
            </a:r>
          </a:p>
        </p:txBody>
      </p:sp>
      <p:sp>
        <p:nvSpPr>
          <p:cNvPr id="3" name="Content Placeholder 2">
            <a:extLst>
              <a:ext uri="{FF2B5EF4-FFF2-40B4-BE49-F238E27FC236}">
                <a16:creationId xmlns:a16="http://schemas.microsoft.com/office/drawing/2014/main" id="{0C7BBEC1-1C08-4925-8742-D7C768AD415F}"/>
              </a:ext>
            </a:extLst>
          </p:cNvPr>
          <p:cNvSpPr>
            <a:spLocks noGrp="1"/>
          </p:cNvSpPr>
          <p:nvPr>
            <p:ph idx="1"/>
          </p:nvPr>
        </p:nvSpPr>
        <p:spPr/>
        <p:txBody>
          <a:bodyPr>
            <a:normAutofit/>
          </a:bodyPr>
          <a:lstStyle/>
          <a:p>
            <a:r>
              <a:rPr lang="en-US"/>
              <a:t>Odds of having any physical comorbidity 	</a:t>
            </a:r>
          </a:p>
          <a:p>
            <a:pPr lvl="1"/>
            <a:r>
              <a:rPr lang="en-US"/>
              <a:t>Annual income</a:t>
            </a:r>
          </a:p>
          <a:p>
            <a:pPr lvl="2"/>
            <a:r>
              <a:rPr lang="en-US"/>
              <a:t>&lt;$15,000: aOR: 1.39 (95% CI: 1.13-1.69)</a:t>
            </a:r>
          </a:p>
          <a:p>
            <a:pPr lvl="2"/>
            <a:r>
              <a:rPr lang="en-US"/>
              <a:t>$15,000-$30,000: aOR: 1.30 (95% CI: 1.09-1.56)</a:t>
            </a:r>
          </a:p>
          <a:p>
            <a:pPr lvl="2"/>
            <a:r>
              <a:rPr lang="en-US"/>
              <a:t>$50,000-$100,000: aOR: 1.19 (95% CI: 1.02-1.40)</a:t>
            </a:r>
          </a:p>
          <a:p>
            <a:pPr lvl="1"/>
            <a:r>
              <a:rPr lang="en-US"/>
              <a:t>Region</a:t>
            </a:r>
          </a:p>
          <a:p>
            <a:pPr lvl="2"/>
            <a:r>
              <a:rPr lang="en-US"/>
              <a:t>South: aOR: 1.25 (95% CI: 1.09-1.44)</a:t>
            </a:r>
          </a:p>
        </p:txBody>
      </p:sp>
      <p:pic>
        <p:nvPicPr>
          <p:cNvPr id="5" name="Picture 4" descr="Text&#10;&#10;Description automatically generated">
            <a:extLst>
              <a:ext uri="{FF2B5EF4-FFF2-40B4-BE49-F238E27FC236}">
                <a16:creationId xmlns:a16="http://schemas.microsoft.com/office/drawing/2014/main" id="{31E2E2A5-CE40-E8FF-F160-A1CB062558AB}"/>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AD45108-B8DC-7057-8E88-D5833245364E}"/>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73B60108-5C13-4FE6-B228-4A8A9D595F2A}"/>
              </a:ext>
            </a:extLst>
          </p:cNvPr>
          <p:cNvSpPr txBox="1"/>
          <p:nvPr/>
        </p:nvSpPr>
        <p:spPr>
          <a:xfrm>
            <a:off x="9423919" y="6123543"/>
            <a:ext cx="2575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2008</a:t>
            </a:r>
          </a:p>
        </p:txBody>
      </p:sp>
    </p:spTree>
    <p:extLst>
      <p:ext uri="{BB962C8B-B14F-4D97-AF65-F5344CB8AC3E}">
        <p14:creationId xmlns:p14="http://schemas.microsoft.com/office/powerpoint/2010/main" val="890906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1E2E2A5-CE40-E8FF-F160-A1CB062558AB}"/>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AD45108-B8DC-7057-8E88-D5833245364E}"/>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73B60108-5C13-4FE6-B228-4A8A9D595F2A}"/>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Dobson et al., 2022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4" name="Picture 7" descr="Diagram&#10;&#10;Description automatically generated">
            <a:extLst>
              <a:ext uri="{FF2B5EF4-FFF2-40B4-BE49-F238E27FC236}">
                <a16:creationId xmlns:a16="http://schemas.microsoft.com/office/drawing/2014/main" id="{5CE43634-AF9F-7442-EF10-BA70170049EF}"/>
              </a:ext>
            </a:extLst>
          </p:cNvPr>
          <p:cNvPicPr>
            <a:picLocks noChangeAspect="1"/>
          </p:cNvPicPr>
          <p:nvPr/>
        </p:nvPicPr>
        <p:blipFill rotWithShape="1">
          <a:blip r:embed="rId5"/>
          <a:srcRect r="96" b="12233"/>
          <a:stretch/>
        </p:blipFill>
        <p:spPr>
          <a:xfrm>
            <a:off x="366446" y="781943"/>
            <a:ext cx="8882017" cy="5285199"/>
          </a:xfrm>
          <a:prstGeom prst="rect">
            <a:avLst/>
          </a:prstGeom>
        </p:spPr>
      </p:pic>
    </p:spTree>
    <p:extLst>
      <p:ext uri="{BB962C8B-B14F-4D97-AF65-F5344CB8AC3E}">
        <p14:creationId xmlns:p14="http://schemas.microsoft.com/office/powerpoint/2010/main" val="148606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208F86-3DBB-4756-8E63-388DCA9FE06B}"/>
              </a:ext>
            </a:extLst>
          </p:cNvPr>
          <p:cNvSpPr>
            <a:spLocks noGrp="1"/>
          </p:cNvSpPr>
          <p:nvPr>
            <p:ph type="title"/>
          </p:nvPr>
        </p:nvSpPr>
        <p:spPr>
          <a:xfrm>
            <a:off x="1529557" y="1575882"/>
            <a:ext cx="3138025" cy="2768349"/>
          </a:xfrm>
        </p:spPr>
        <p:txBody>
          <a:bodyPr>
            <a:normAutofit/>
          </a:bodyPr>
          <a:lstStyle/>
          <a:p>
            <a:pPr>
              <a:lnSpc>
                <a:spcPct val="100000"/>
              </a:lnSpc>
            </a:pPr>
            <a:r>
              <a:rPr lang="en-US" sz="4050" b="1" dirty="0">
                <a:latin typeface="Arial"/>
                <a:cs typeface="Arial"/>
              </a:rPr>
              <a:t>Diversity, </a:t>
            </a:r>
            <a:br>
              <a:rPr lang="en-US" sz="4050" b="1" dirty="0">
                <a:latin typeface="Arial"/>
                <a:cs typeface="Arial"/>
              </a:rPr>
            </a:br>
            <a:r>
              <a:rPr lang="en-US" sz="4050" b="1" dirty="0">
                <a:latin typeface="Arial"/>
                <a:cs typeface="Arial"/>
              </a:rPr>
              <a:t>Equity &amp; Inclusion Statement</a:t>
            </a:r>
            <a:endParaRPr lang="en-US" sz="4050" b="1" dirty="0"/>
          </a:p>
        </p:txBody>
      </p:sp>
      <p:sp>
        <p:nvSpPr>
          <p:cNvPr id="4" name="Content Placeholder 3">
            <a:extLst>
              <a:ext uri="{FF2B5EF4-FFF2-40B4-BE49-F238E27FC236}">
                <a16:creationId xmlns:a16="http://schemas.microsoft.com/office/drawing/2014/main" id="{43AFEE93-FFD0-4D84-A063-98D416521051}"/>
              </a:ext>
            </a:extLst>
          </p:cNvPr>
          <p:cNvSpPr>
            <a:spLocks noGrp="1"/>
          </p:cNvSpPr>
          <p:nvPr>
            <p:ph idx="1"/>
          </p:nvPr>
        </p:nvSpPr>
        <p:spPr>
          <a:xfrm>
            <a:off x="5514202" y="670561"/>
            <a:ext cx="5798232" cy="4632289"/>
          </a:xfrm>
        </p:spPr>
        <p:txBody>
          <a:bodyPr vert="horz" lIns="68580" tIns="34290" rIns="68580" bIns="34290" rtlCol="0" anchor="t">
            <a:noAutofit/>
          </a:bodyPr>
          <a:lstStyle/>
          <a:p>
            <a:pPr marL="0" indent="0">
              <a:lnSpc>
                <a:spcPct val="100000"/>
              </a:lnSpc>
              <a:spcBef>
                <a:spcPts val="0"/>
              </a:spcBef>
              <a:spcAft>
                <a:spcPts val="1800"/>
              </a:spcAft>
              <a:buNone/>
            </a:pPr>
            <a:r>
              <a:rPr lang="en-US" sz="2400" dirty="0">
                <a:cs typeface="Arial"/>
              </a:rPr>
              <a:t>The National Multiple Sclerosis Society is a movement by and for all people affected by MS. </a:t>
            </a:r>
            <a:r>
              <a:rPr lang="en-US" sz="2400" dirty="0"/>
              <a:t>Our voices and actions reflect diversity, equity and inclusion.</a:t>
            </a:r>
          </a:p>
          <a:p>
            <a:pPr marL="0" indent="0">
              <a:lnSpc>
                <a:spcPct val="100000"/>
              </a:lnSpc>
              <a:spcBef>
                <a:spcPts val="0"/>
              </a:spcBef>
              <a:spcAft>
                <a:spcPts val="1800"/>
              </a:spcAft>
              <a:buNone/>
            </a:pPr>
            <a:r>
              <a:rPr lang="en-US" sz="2400" dirty="0">
                <a:cs typeface="Arial"/>
              </a:rPr>
              <a:t>We welcome and value diverse perspectives.</a:t>
            </a:r>
          </a:p>
          <a:p>
            <a:pPr marL="0" indent="0">
              <a:lnSpc>
                <a:spcPct val="100000"/>
              </a:lnSpc>
              <a:spcBef>
                <a:spcPts val="0"/>
              </a:spcBef>
              <a:spcAft>
                <a:spcPts val="1800"/>
              </a:spcAft>
              <a:buNone/>
            </a:pPr>
            <a:r>
              <a:rPr lang="en-US" sz="2400" dirty="0">
                <a:cs typeface="Arial"/>
              </a:rPr>
              <a:t>We actively seek out and embrace differences.</a:t>
            </a:r>
          </a:p>
          <a:p>
            <a:pPr marL="0" indent="0">
              <a:lnSpc>
                <a:spcPct val="100000"/>
              </a:lnSpc>
              <a:spcBef>
                <a:spcPts val="0"/>
              </a:spcBef>
              <a:spcAft>
                <a:spcPts val="1800"/>
              </a:spcAft>
              <a:buNone/>
            </a:pPr>
            <a:r>
              <a:rPr lang="en-US" sz="2400" dirty="0">
                <a:cs typeface="Arial"/>
              </a:rPr>
              <a:t>We want everyone to feel respected and be empowered to bring their whole selves to ensure we make the best decisions to achieve our mission.</a:t>
            </a:r>
            <a:endParaRPr lang="en-US" sz="4000" dirty="0"/>
          </a:p>
        </p:txBody>
      </p:sp>
    </p:spTree>
    <p:extLst>
      <p:ext uri="{BB962C8B-B14F-4D97-AF65-F5344CB8AC3E}">
        <p14:creationId xmlns:p14="http://schemas.microsoft.com/office/powerpoint/2010/main" val="309645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1660-E3D5-75A8-CA32-DE84C9653FC8}"/>
              </a:ext>
            </a:extLst>
          </p:cNvPr>
          <p:cNvSpPr>
            <a:spLocks noGrp="1"/>
          </p:cNvSpPr>
          <p:nvPr>
            <p:ph type="title"/>
          </p:nvPr>
        </p:nvSpPr>
        <p:spPr/>
        <p:txBody>
          <a:bodyPr/>
          <a:lstStyle/>
          <a:p>
            <a:r>
              <a:rPr lang="en-US">
                <a:cs typeface="Calibri Light"/>
              </a:rPr>
              <a:t>Comorbidities and the MS Disease Process</a:t>
            </a:r>
            <a:endParaRPr lang="en-US"/>
          </a:p>
        </p:txBody>
      </p:sp>
      <p:pic>
        <p:nvPicPr>
          <p:cNvPr id="5" name="Picture 4" descr="Text&#10;&#10;Description automatically generated">
            <a:extLst>
              <a:ext uri="{FF2B5EF4-FFF2-40B4-BE49-F238E27FC236}">
                <a16:creationId xmlns:a16="http://schemas.microsoft.com/office/drawing/2014/main" id="{C16DFFB6-D4F9-B3E5-B0A8-13FF8D3DA49F}"/>
              </a:ext>
            </a:extLst>
          </p:cNvPr>
          <p:cNvPicPr>
            <a:picLocks noChangeAspect="1"/>
          </p:cNvPicPr>
          <p:nvPr/>
        </p:nvPicPr>
        <p:blipFill>
          <a:blip r:embed="rId3"/>
          <a:stretch>
            <a:fillRect/>
          </a:stretch>
        </p:blipFill>
        <p:spPr>
          <a:xfrm>
            <a:off x="152400" y="6076820"/>
            <a:ext cx="3269342" cy="691501"/>
          </a:xfrm>
          <a:prstGeom prst="rect">
            <a:avLst/>
          </a:prstGeom>
        </p:spPr>
      </p:pic>
      <p:pic>
        <p:nvPicPr>
          <p:cNvPr id="7" name="Picture 5">
            <a:extLst>
              <a:ext uri="{FF2B5EF4-FFF2-40B4-BE49-F238E27FC236}">
                <a16:creationId xmlns:a16="http://schemas.microsoft.com/office/drawing/2014/main" id="{E70F6D56-7DE8-1076-9AD6-CE124308B694}"/>
              </a:ext>
            </a:extLst>
          </p:cNvPr>
          <p:cNvPicPr>
            <a:picLocks noChangeAspect="1"/>
          </p:cNvPicPr>
          <p:nvPr/>
        </p:nvPicPr>
        <p:blipFill>
          <a:blip r:embed="rId4"/>
          <a:stretch>
            <a:fillRect/>
          </a:stretch>
        </p:blipFill>
        <p:spPr>
          <a:xfrm>
            <a:off x="8915400" y="6078719"/>
            <a:ext cx="3115128" cy="687705"/>
          </a:xfrm>
          <a:prstGeom prst="rect">
            <a:avLst/>
          </a:prstGeom>
        </p:spPr>
      </p:pic>
    </p:spTree>
    <p:extLst>
      <p:ext uri="{BB962C8B-B14F-4D97-AF65-F5344CB8AC3E}">
        <p14:creationId xmlns:p14="http://schemas.microsoft.com/office/powerpoint/2010/main" val="400811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4E21-4315-93BA-846E-4EA54F69A585}"/>
              </a:ext>
            </a:extLst>
          </p:cNvPr>
          <p:cNvSpPr>
            <a:spLocks noGrp="1"/>
          </p:cNvSpPr>
          <p:nvPr>
            <p:ph type="title"/>
          </p:nvPr>
        </p:nvSpPr>
        <p:spPr/>
        <p:txBody>
          <a:bodyPr/>
          <a:lstStyle/>
          <a:p>
            <a:r>
              <a:rPr lang="en-US">
                <a:cs typeface="Calibri Light"/>
              </a:rPr>
              <a:t>Comorbidities and Risk of MS</a:t>
            </a:r>
            <a:endParaRPr lang="en-US"/>
          </a:p>
        </p:txBody>
      </p:sp>
      <p:sp>
        <p:nvSpPr>
          <p:cNvPr id="3" name="Content Placeholder 2">
            <a:extLst>
              <a:ext uri="{FF2B5EF4-FFF2-40B4-BE49-F238E27FC236}">
                <a16:creationId xmlns:a16="http://schemas.microsoft.com/office/drawing/2014/main" id="{6E77FF63-C2F6-1B60-6155-EB63B1331EDE}"/>
              </a:ext>
            </a:extLst>
          </p:cNvPr>
          <p:cNvSpPr>
            <a:spLocks noGrp="1"/>
          </p:cNvSpPr>
          <p:nvPr>
            <p:ph idx="1"/>
          </p:nvPr>
        </p:nvSpPr>
        <p:spPr/>
        <p:txBody>
          <a:bodyPr>
            <a:normAutofit/>
          </a:bodyPr>
          <a:lstStyle/>
          <a:p>
            <a:r>
              <a:rPr lang="en-US"/>
              <a:t>Adjusted odds of developing MS by BMI (kg/m</a:t>
            </a:r>
            <a:r>
              <a:rPr lang="en-US" baseline="30000"/>
              <a:t>2</a:t>
            </a:r>
            <a:r>
              <a:rPr lang="en-US"/>
              <a:t>) at age 20</a:t>
            </a:r>
          </a:p>
          <a:p>
            <a:pPr lvl="1"/>
            <a:r>
              <a:rPr lang="en-US"/>
              <a:t>Women</a:t>
            </a:r>
          </a:p>
          <a:p>
            <a:pPr lvl="2"/>
            <a:r>
              <a:rPr lang="en-US"/>
              <a:t>25-27: 1.5 (95% CI: 1.0-2.1)</a:t>
            </a:r>
          </a:p>
          <a:p>
            <a:pPr lvl="2"/>
            <a:r>
              <a:rPr lang="en-US"/>
              <a:t>27-29: 2.0 (95% CI: 1.4-3.0)</a:t>
            </a:r>
          </a:p>
          <a:p>
            <a:pPr lvl="2"/>
            <a:r>
              <a:rPr lang="en-US"/>
              <a:t>&gt;30: 2.2 (95% CI: 1.5-3.2)</a:t>
            </a:r>
          </a:p>
          <a:p>
            <a:pPr lvl="1"/>
            <a:r>
              <a:rPr lang="en-US"/>
              <a:t>Men</a:t>
            </a:r>
          </a:p>
          <a:p>
            <a:pPr lvl="2"/>
            <a:r>
              <a:rPr lang="en-US"/>
              <a:t>27-29: 2.4 (95% CI: 1.4-4.3)</a:t>
            </a:r>
          </a:p>
          <a:p>
            <a:pPr lvl="2"/>
            <a:r>
              <a:rPr lang="en-US"/>
              <a:t>&gt;30: 2.1 (95% CI: 1.0-4.3)</a:t>
            </a:r>
          </a:p>
        </p:txBody>
      </p:sp>
      <p:pic>
        <p:nvPicPr>
          <p:cNvPr id="5" name="Picture 4" descr="Text&#10;&#10;Description automatically generated">
            <a:extLst>
              <a:ext uri="{FF2B5EF4-FFF2-40B4-BE49-F238E27FC236}">
                <a16:creationId xmlns:a16="http://schemas.microsoft.com/office/drawing/2014/main" id="{C3C1D0FE-E7CE-FA0D-E429-713409A0EA85}"/>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2BED7B6-E66D-93A6-5383-BA4DBDFEFB88}"/>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0547C7C0-3FD6-473F-AB0A-27CD923BF691}"/>
              </a:ext>
            </a:extLst>
          </p:cNvPr>
          <p:cNvSpPr txBox="1"/>
          <p:nvPr/>
        </p:nvSpPr>
        <p:spPr>
          <a:xfrm>
            <a:off x="9727482" y="6123543"/>
            <a:ext cx="2275832"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Hedström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2012</a:t>
            </a:r>
          </a:p>
        </p:txBody>
      </p:sp>
    </p:spTree>
    <p:extLst>
      <p:ext uri="{BB962C8B-B14F-4D97-AF65-F5344CB8AC3E}">
        <p14:creationId xmlns:p14="http://schemas.microsoft.com/office/powerpoint/2010/main" val="89067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4E21-4315-93BA-846E-4EA54F69A585}"/>
              </a:ext>
            </a:extLst>
          </p:cNvPr>
          <p:cNvSpPr>
            <a:spLocks noGrp="1"/>
          </p:cNvSpPr>
          <p:nvPr>
            <p:ph type="title"/>
          </p:nvPr>
        </p:nvSpPr>
        <p:spPr/>
        <p:txBody>
          <a:bodyPr/>
          <a:lstStyle/>
          <a:p>
            <a:r>
              <a:rPr lang="en-US">
                <a:cs typeface="Calibri Light"/>
              </a:rPr>
              <a:t>Comorbidities and Diagnostic Delay</a:t>
            </a:r>
            <a:endParaRPr lang="en-US"/>
          </a:p>
        </p:txBody>
      </p:sp>
      <p:sp>
        <p:nvSpPr>
          <p:cNvPr id="3" name="Content Placeholder 2">
            <a:extLst>
              <a:ext uri="{FF2B5EF4-FFF2-40B4-BE49-F238E27FC236}">
                <a16:creationId xmlns:a16="http://schemas.microsoft.com/office/drawing/2014/main" id="{6E77FF63-C2F6-1B60-6155-EB63B1331EDE}"/>
              </a:ext>
            </a:extLst>
          </p:cNvPr>
          <p:cNvSpPr>
            <a:spLocks noGrp="1"/>
          </p:cNvSpPr>
          <p:nvPr>
            <p:ph idx="1"/>
          </p:nvPr>
        </p:nvSpPr>
        <p:spPr/>
        <p:txBody>
          <a:bodyPr>
            <a:normAutofit lnSpcReduction="10000"/>
          </a:bodyPr>
          <a:lstStyle/>
          <a:p>
            <a:r>
              <a:rPr lang="en-US"/>
              <a:t>Diagnostic delay of 5-10 years</a:t>
            </a:r>
          </a:p>
          <a:p>
            <a:pPr lvl="1"/>
            <a:r>
              <a:rPr lang="en-US"/>
              <a:t>Cardiovascular: OR: 1.95 (95% CI: 1.49-2.56)</a:t>
            </a:r>
          </a:p>
          <a:p>
            <a:pPr lvl="2"/>
            <a:r>
              <a:rPr lang="en-US"/>
              <a:t>Only significant for women: 2.26 (95% CI: 1.61, 3.18)</a:t>
            </a:r>
          </a:p>
          <a:p>
            <a:pPr lvl="1"/>
            <a:r>
              <a:rPr lang="en-US"/>
              <a:t>Lung: OR: 1.24 (95% CI: 1.02-1.52)</a:t>
            </a:r>
          </a:p>
          <a:p>
            <a:r>
              <a:rPr lang="en-US"/>
              <a:t>Diagnostic delay of &gt;10 years</a:t>
            </a:r>
          </a:p>
          <a:p>
            <a:pPr lvl="1"/>
            <a:r>
              <a:rPr lang="en-US"/>
              <a:t>Cerebrovascular: OR: 2.01 (95% CI: 1.44-2.80)</a:t>
            </a:r>
          </a:p>
          <a:p>
            <a:pPr lvl="1"/>
            <a:r>
              <a:rPr lang="en-US"/>
              <a:t>Cardiovascular:</a:t>
            </a:r>
          </a:p>
          <a:p>
            <a:pPr lvl="2"/>
            <a:r>
              <a:rPr lang="en-US"/>
              <a:t>Women: 3.01 (95% CI: 1.81-5.00)</a:t>
            </a:r>
          </a:p>
          <a:p>
            <a:pPr lvl="2"/>
            <a:r>
              <a:rPr lang="en-US"/>
              <a:t>Men: 6.11 (95% CI: 3.48-10.71)</a:t>
            </a:r>
          </a:p>
          <a:p>
            <a:pPr lvl="1"/>
            <a:r>
              <a:rPr lang="en-US"/>
              <a:t>Lung: OR: 1.93 (95% CI: 1.42-2.62)</a:t>
            </a:r>
          </a:p>
          <a:p>
            <a:pPr lvl="1"/>
            <a:r>
              <a:rPr lang="en-US"/>
              <a:t>Diabetes: OR: 1.78 (95% CI: 1.04-3.06)</a:t>
            </a:r>
          </a:p>
          <a:p>
            <a:pPr lvl="1"/>
            <a:r>
              <a:rPr lang="en-US"/>
              <a:t>Cancer: OR: 2.10 (95% CI: 1.20-3.67)</a:t>
            </a:r>
          </a:p>
        </p:txBody>
      </p:sp>
      <p:pic>
        <p:nvPicPr>
          <p:cNvPr id="5" name="Picture 4" descr="Text&#10;&#10;Description automatically generated">
            <a:extLst>
              <a:ext uri="{FF2B5EF4-FFF2-40B4-BE49-F238E27FC236}">
                <a16:creationId xmlns:a16="http://schemas.microsoft.com/office/drawing/2014/main" id="{C3C1D0FE-E7CE-FA0D-E429-713409A0EA85}"/>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2BED7B6-E66D-93A6-5383-BA4DBDFEFB88}"/>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0547C7C0-3FD6-473F-AB0A-27CD923BF691}"/>
              </a:ext>
            </a:extLst>
          </p:cNvPr>
          <p:cNvSpPr txBox="1"/>
          <p:nvPr/>
        </p:nvSpPr>
        <p:spPr>
          <a:xfrm>
            <a:off x="9727482" y="6123543"/>
            <a:ext cx="2275832"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Thormann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2017</a:t>
            </a:r>
          </a:p>
        </p:txBody>
      </p:sp>
    </p:spTree>
    <p:extLst>
      <p:ext uri="{BB962C8B-B14F-4D97-AF65-F5344CB8AC3E}">
        <p14:creationId xmlns:p14="http://schemas.microsoft.com/office/powerpoint/2010/main" val="21508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4E21-4315-93BA-846E-4EA54F69A585}"/>
              </a:ext>
            </a:extLst>
          </p:cNvPr>
          <p:cNvSpPr>
            <a:spLocks noGrp="1"/>
          </p:cNvSpPr>
          <p:nvPr>
            <p:ph type="title"/>
          </p:nvPr>
        </p:nvSpPr>
        <p:spPr/>
        <p:txBody>
          <a:bodyPr/>
          <a:lstStyle/>
          <a:p>
            <a:r>
              <a:rPr lang="en-US">
                <a:cs typeface="Calibri Light"/>
              </a:rPr>
              <a:t>Comorbidities and Diagnostic Delay</a:t>
            </a:r>
            <a:endParaRPr lang="en-US"/>
          </a:p>
        </p:txBody>
      </p:sp>
      <p:pic>
        <p:nvPicPr>
          <p:cNvPr id="5" name="Picture 4" descr="Text&#10;&#10;Description automatically generated">
            <a:extLst>
              <a:ext uri="{FF2B5EF4-FFF2-40B4-BE49-F238E27FC236}">
                <a16:creationId xmlns:a16="http://schemas.microsoft.com/office/drawing/2014/main" id="{C3C1D0FE-E7CE-FA0D-E429-713409A0EA85}"/>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2BED7B6-E66D-93A6-5383-BA4DBDFEFB88}"/>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0547C7C0-3FD6-473F-AB0A-27CD923BF691}"/>
              </a:ext>
            </a:extLst>
          </p:cNvPr>
          <p:cNvSpPr txBox="1"/>
          <p:nvPr/>
        </p:nvSpPr>
        <p:spPr>
          <a:xfrm>
            <a:off x="9727482" y="6123543"/>
            <a:ext cx="2275832"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2009</a:t>
            </a:r>
          </a:p>
        </p:txBody>
      </p:sp>
      <p:graphicFrame>
        <p:nvGraphicFramePr>
          <p:cNvPr id="4" name="Table 7">
            <a:extLst>
              <a:ext uri="{FF2B5EF4-FFF2-40B4-BE49-F238E27FC236}">
                <a16:creationId xmlns:a16="http://schemas.microsoft.com/office/drawing/2014/main" id="{0B91D216-FC43-47F8-8040-8F7AF16FD92F}"/>
              </a:ext>
            </a:extLst>
          </p:cNvPr>
          <p:cNvGraphicFramePr>
            <a:graphicFrameLocks noGrp="1"/>
          </p:cNvGraphicFramePr>
          <p:nvPr/>
        </p:nvGraphicFramePr>
        <p:xfrm>
          <a:off x="838200" y="1945640"/>
          <a:ext cx="8712200" cy="3657600"/>
        </p:xfrm>
        <a:graphic>
          <a:graphicData uri="http://schemas.openxmlformats.org/drawingml/2006/table">
            <a:tbl>
              <a:tblPr firstRow="1" bandRow="1">
                <a:tableStyleId>{5C22544A-7EE6-4342-B048-85BDC9FD1C3A}</a:tableStyleId>
              </a:tblPr>
              <a:tblGrid>
                <a:gridCol w="2178050">
                  <a:extLst>
                    <a:ext uri="{9D8B030D-6E8A-4147-A177-3AD203B41FA5}">
                      <a16:colId xmlns:a16="http://schemas.microsoft.com/office/drawing/2014/main" val="3612339049"/>
                    </a:ext>
                  </a:extLst>
                </a:gridCol>
                <a:gridCol w="2178050">
                  <a:extLst>
                    <a:ext uri="{9D8B030D-6E8A-4147-A177-3AD203B41FA5}">
                      <a16:colId xmlns:a16="http://schemas.microsoft.com/office/drawing/2014/main" val="3562469876"/>
                    </a:ext>
                  </a:extLst>
                </a:gridCol>
                <a:gridCol w="2178050">
                  <a:extLst>
                    <a:ext uri="{9D8B030D-6E8A-4147-A177-3AD203B41FA5}">
                      <a16:colId xmlns:a16="http://schemas.microsoft.com/office/drawing/2014/main" val="4080306532"/>
                    </a:ext>
                  </a:extLst>
                </a:gridCol>
                <a:gridCol w="2178050">
                  <a:extLst>
                    <a:ext uri="{9D8B030D-6E8A-4147-A177-3AD203B41FA5}">
                      <a16:colId xmlns:a16="http://schemas.microsoft.com/office/drawing/2014/main" val="1386149353"/>
                    </a:ext>
                  </a:extLst>
                </a:gridCol>
              </a:tblGrid>
              <a:tr h="370840">
                <a:tc>
                  <a:txBody>
                    <a:bodyPr/>
                    <a:lstStyle/>
                    <a:p>
                      <a:endParaRPr lang="en-US" sz="2400"/>
                    </a:p>
                  </a:txBody>
                  <a:tcPr/>
                </a:tc>
                <a:tc gridSpan="3">
                  <a:txBody>
                    <a:bodyPr/>
                    <a:lstStyle/>
                    <a:p>
                      <a:r>
                        <a:rPr lang="en-US" sz="2400"/>
                        <a:t>Difference in diagnostic delay  (95% CI)</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7751652"/>
                  </a:ext>
                </a:extLst>
              </a:tr>
              <a:tr h="370840">
                <a:tc>
                  <a:txBody>
                    <a:bodyPr/>
                    <a:lstStyle/>
                    <a:p>
                      <a:endParaRPr lang="en-US" sz="2400"/>
                    </a:p>
                  </a:txBody>
                  <a:tcPr>
                    <a:solidFill>
                      <a:srgbClr val="0070C0"/>
                    </a:solidFill>
                  </a:tcPr>
                </a:tc>
                <a:tc>
                  <a:txBody>
                    <a:bodyPr/>
                    <a:lstStyle/>
                    <a:p>
                      <a:r>
                        <a:rPr lang="en-US" sz="2400">
                          <a:solidFill>
                            <a:schemeClr val="bg1"/>
                          </a:solidFill>
                        </a:rPr>
                        <a:t>&lt;25 years</a:t>
                      </a:r>
                    </a:p>
                  </a:txBody>
                  <a:tcPr>
                    <a:solidFill>
                      <a:srgbClr val="0070C0"/>
                    </a:solidFill>
                  </a:tcPr>
                </a:tc>
                <a:tc>
                  <a:txBody>
                    <a:bodyPr/>
                    <a:lstStyle/>
                    <a:p>
                      <a:r>
                        <a:rPr lang="en-US" sz="2400">
                          <a:solidFill>
                            <a:schemeClr val="bg1"/>
                          </a:solidFill>
                        </a:rPr>
                        <a:t>≥25 – 40 years</a:t>
                      </a:r>
                    </a:p>
                  </a:txBody>
                  <a:tcPr>
                    <a:solidFill>
                      <a:srgbClr val="0070C0"/>
                    </a:solidFill>
                  </a:tcPr>
                </a:tc>
                <a:tc>
                  <a:txBody>
                    <a:bodyPr/>
                    <a:lstStyle/>
                    <a:p>
                      <a:r>
                        <a:rPr lang="en-US" sz="2400">
                          <a:solidFill>
                            <a:schemeClr val="bg1"/>
                          </a:solidFill>
                        </a:rPr>
                        <a:t>≥40 years</a:t>
                      </a:r>
                    </a:p>
                  </a:txBody>
                  <a:tcPr>
                    <a:solidFill>
                      <a:srgbClr val="0070C0"/>
                    </a:solidFill>
                  </a:tcPr>
                </a:tc>
                <a:extLst>
                  <a:ext uri="{0D108BD9-81ED-4DB2-BD59-A6C34878D82A}">
                    <a16:rowId xmlns:a16="http://schemas.microsoft.com/office/drawing/2014/main" val="4098284853"/>
                  </a:ext>
                </a:extLst>
              </a:tr>
              <a:tr h="370840">
                <a:tc>
                  <a:txBody>
                    <a:bodyPr/>
                    <a:lstStyle/>
                    <a:p>
                      <a:r>
                        <a:rPr lang="en-US" sz="2400"/>
                        <a:t>Vascular</a:t>
                      </a:r>
                    </a:p>
                  </a:txBody>
                  <a:tcPr/>
                </a:tc>
                <a:tc>
                  <a:txBody>
                    <a:bodyPr/>
                    <a:lstStyle/>
                    <a:p>
                      <a:r>
                        <a:rPr lang="en-US" sz="2400"/>
                        <a:t>8.8 (7.5-10.1)</a:t>
                      </a:r>
                    </a:p>
                  </a:txBody>
                  <a:tcPr/>
                </a:tc>
                <a:tc>
                  <a:txBody>
                    <a:bodyPr/>
                    <a:lstStyle/>
                    <a:p>
                      <a:r>
                        <a:rPr lang="en-US" sz="2400"/>
                        <a:t>3.4 (2.9-4.0)</a:t>
                      </a:r>
                    </a:p>
                  </a:txBody>
                  <a:tcPr/>
                </a:tc>
                <a:tc>
                  <a:txBody>
                    <a:bodyPr/>
                    <a:lstStyle/>
                    <a:p>
                      <a:r>
                        <a:rPr lang="en-US" sz="2400"/>
                        <a:t>1.3 (0.9-1.8)</a:t>
                      </a:r>
                    </a:p>
                  </a:txBody>
                  <a:tcPr/>
                </a:tc>
                <a:extLst>
                  <a:ext uri="{0D108BD9-81ED-4DB2-BD59-A6C34878D82A}">
                    <a16:rowId xmlns:a16="http://schemas.microsoft.com/office/drawing/2014/main" val="1257143993"/>
                  </a:ext>
                </a:extLst>
              </a:tr>
              <a:tr h="370840">
                <a:tc>
                  <a:txBody>
                    <a:bodyPr/>
                    <a:lstStyle/>
                    <a:p>
                      <a:r>
                        <a:rPr lang="en-US" sz="2400"/>
                        <a:t>Autoimmune</a:t>
                      </a:r>
                    </a:p>
                  </a:txBody>
                  <a:tcPr/>
                </a:tc>
                <a:tc>
                  <a:txBody>
                    <a:bodyPr/>
                    <a:lstStyle/>
                    <a:p>
                      <a:r>
                        <a:rPr lang="en-US" sz="2400"/>
                        <a:t>6.3 (4.9-7.6)</a:t>
                      </a:r>
                    </a:p>
                  </a:txBody>
                  <a:tcPr/>
                </a:tc>
                <a:tc>
                  <a:txBody>
                    <a:bodyPr/>
                    <a:lstStyle/>
                    <a:p>
                      <a:r>
                        <a:rPr lang="en-US" sz="2400"/>
                        <a:t>2.7 (2.0-3.4)</a:t>
                      </a:r>
                    </a:p>
                  </a:txBody>
                  <a:tcPr/>
                </a:tc>
                <a:tc>
                  <a:txBody>
                    <a:bodyPr/>
                    <a:lstStyle/>
                    <a:p>
                      <a:r>
                        <a:rPr lang="en-US" sz="2400"/>
                        <a:t>1.4 (0.8-2.1)</a:t>
                      </a:r>
                    </a:p>
                  </a:txBody>
                  <a:tcPr/>
                </a:tc>
                <a:extLst>
                  <a:ext uri="{0D108BD9-81ED-4DB2-BD59-A6C34878D82A}">
                    <a16:rowId xmlns:a16="http://schemas.microsoft.com/office/drawing/2014/main" val="3180066499"/>
                  </a:ext>
                </a:extLst>
              </a:tr>
              <a:tr h="370840">
                <a:tc>
                  <a:txBody>
                    <a:bodyPr/>
                    <a:lstStyle/>
                    <a:p>
                      <a:r>
                        <a:rPr lang="en-US" sz="2400"/>
                        <a:t>Musculoskeletal</a:t>
                      </a:r>
                    </a:p>
                  </a:txBody>
                  <a:tcPr/>
                </a:tc>
                <a:tc>
                  <a:txBody>
                    <a:bodyPr/>
                    <a:lstStyle/>
                    <a:p>
                      <a:r>
                        <a:rPr lang="en-US" sz="2400"/>
                        <a:t>8.9 (7.4-10.5)</a:t>
                      </a:r>
                    </a:p>
                  </a:txBody>
                  <a:tcPr/>
                </a:tc>
                <a:tc>
                  <a:txBody>
                    <a:bodyPr/>
                    <a:lstStyle/>
                    <a:p>
                      <a:r>
                        <a:rPr lang="en-US" sz="2400"/>
                        <a:t>4.7 (3.9-5.4)</a:t>
                      </a:r>
                    </a:p>
                  </a:txBody>
                  <a:tcPr/>
                </a:tc>
                <a:tc>
                  <a:txBody>
                    <a:bodyPr/>
                    <a:lstStyle/>
                    <a:p>
                      <a:r>
                        <a:rPr lang="en-US" sz="2400"/>
                        <a:t>2.3 (1.6-3.0)</a:t>
                      </a:r>
                    </a:p>
                  </a:txBody>
                  <a:tcPr/>
                </a:tc>
                <a:extLst>
                  <a:ext uri="{0D108BD9-81ED-4DB2-BD59-A6C34878D82A}">
                    <a16:rowId xmlns:a16="http://schemas.microsoft.com/office/drawing/2014/main" val="2376145462"/>
                  </a:ext>
                </a:extLst>
              </a:tr>
              <a:tr h="370840">
                <a:tc>
                  <a:txBody>
                    <a:bodyPr/>
                    <a:lstStyle/>
                    <a:p>
                      <a:r>
                        <a:rPr lang="en-US" sz="2400"/>
                        <a:t>Gastrointestinal</a:t>
                      </a:r>
                    </a:p>
                  </a:txBody>
                  <a:tcPr/>
                </a:tc>
                <a:tc>
                  <a:txBody>
                    <a:bodyPr/>
                    <a:lstStyle/>
                    <a:p>
                      <a:r>
                        <a:rPr lang="en-US" sz="2400"/>
                        <a:t>4.5 (3.2-5.7)</a:t>
                      </a:r>
                    </a:p>
                  </a:txBody>
                  <a:tcPr/>
                </a:tc>
                <a:tc>
                  <a:txBody>
                    <a:bodyPr/>
                    <a:lstStyle/>
                    <a:p>
                      <a:r>
                        <a:rPr lang="en-US" sz="2400"/>
                        <a:t>2.0 (1.4-2.7)</a:t>
                      </a:r>
                    </a:p>
                  </a:txBody>
                  <a:tcPr/>
                </a:tc>
                <a:tc>
                  <a:txBody>
                    <a:bodyPr/>
                    <a:lstStyle/>
                    <a:p>
                      <a:r>
                        <a:rPr lang="en-US" sz="2400"/>
                        <a:t>0.6 (-0.06-1.13)</a:t>
                      </a:r>
                    </a:p>
                  </a:txBody>
                  <a:tcPr/>
                </a:tc>
                <a:extLst>
                  <a:ext uri="{0D108BD9-81ED-4DB2-BD59-A6C34878D82A}">
                    <a16:rowId xmlns:a16="http://schemas.microsoft.com/office/drawing/2014/main" val="3846839444"/>
                  </a:ext>
                </a:extLst>
              </a:tr>
              <a:tr h="370840">
                <a:tc>
                  <a:txBody>
                    <a:bodyPr/>
                    <a:lstStyle/>
                    <a:p>
                      <a:r>
                        <a:rPr lang="en-US" sz="2400"/>
                        <a:t>Visual</a:t>
                      </a:r>
                    </a:p>
                  </a:txBody>
                  <a:tcPr/>
                </a:tc>
                <a:tc>
                  <a:txBody>
                    <a:bodyPr/>
                    <a:lstStyle/>
                    <a:p>
                      <a:r>
                        <a:rPr lang="en-US" sz="2400"/>
                        <a:t>10.3 (7.5-13.0)</a:t>
                      </a:r>
                    </a:p>
                  </a:txBody>
                  <a:tcPr/>
                </a:tc>
                <a:tc>
                  <a:txBody>
                    <a:bodyPr/>
                    <a:lstStyle/>
                    <a:p>
                      <a:r>
                        <a:rPr lang="en-US" sz="2400"/>
                        <a:t>4.1 (2.7-5.5)</a:t>
                      </a:r>
                    </a:p>
                  </a:txBody>
                  <a:tcPr/>
                </a:tc>
                <a:tc>
                  <a:txBody>
                    <a:bodyPr/>
                    <a:lstStyle/>
                    <a:p>
                      <a:r>
                        <a:rPr lang="en-US" sz="2400"/>
                        <a:t>1.9 (0.7-3.2)</a:t>
                      </a:r>
                    </a:p>
                  </a:txBody>
                  <a:tcPr/>
                </a:tc>
                <a:extLst>
                  <a:ext uri="{0D108BD9-81ED-4DB2-BD59-A6C34878D82A}">
                    <a16:rowId xmlns:a16="http://schemas.microsoft.com/office/drawing/2014/main" val="754895446"/>
                  </a:ext>
                </a:extLst>
              </a:tr>
              <a:tr h="370840">
                <a:tc>
                  <a:txBody>
                    <a:bodyPr/>
                    <a:lstStyle/>
                    <a:p>
                      <a:r>
                        <a:rPr lang="en-US" sz="2400"/>
                        <a:t>Mental</a:t>
                      </a:r>
                    </a:p>
                  </a:txBody>
                  <a:tcPr/>
                </a:tc>
                <a:tc>
                  <a:txBody>
                    <a:bodyPr/>
                    <a:lstStyle/>
                    <a:p>
                      <a:r>
                        <a:rPr lang="en-US" sz="2400"/>
                        <a:t>6.3 (4.9-7.6)</a:t>
                      </a:r>
                    </a:p>
                  </a:txBody>
                  <a:tcPr/>
                </a:tc>
                <a:tc>
                  <a:txBody>
                    <a:bodyPr/>
                    <a:lstStyle/>
                    <a:p>
                      <a:r>
                        <a:rPr lang="en-US" sz="2400"/>
                        <a:t>2.0 (1.6-2.5)</a:t>
                      </a:r>
                    </a:p>
                  </a:txBody>
                  <a:tcPr/>
                </a:tc>
                <a:tc>
                  <a:txBody>
                    <a:bodyPr/>
                    <a:lstStyle/>
                    <a:p>
                      <a:r>
                        <a:rPr lang="en-US" sz="2400"/>
                        <a:t>0.3 (-0.2-0.8)</a:t>
                      </a:r>
                    </a:p>
                  </a:txBody>
                  <a:tcPr/>
                </a:tc>
                <a:extLst>
                  <a:ext uri="{0D108BD9-81ED-4DB2-BD59-A6C34878D82A}">
                    <a16:rowId xmlns:a16="http://schemas.microsoft.com/office/drawing/2014/main" val="3339798516"/>
                  </a:ext>
                </a:extLst>
              </a:tr>
            </a:tbl>
          </a:graphicData>
        </a:graphic>
      </p:graphicFrame>
    </p:spTree>
    <p:extLst>
      <p:ext uri="{BB962C8B-B14F-4D97-AF65-F5344CB8AC3E}">
        <p14:creationId xmlns:p14="http://schemas.microsoft.com/office/powerpoint/2010/main" val="27332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4E21-4315-93BA-846E-4EA54F69A585}"/>
              </a:ext>
            </a:extLst>
          </p:cNvPr>
          <p:cNvSpPr>
            <a:spLocks noGrp="1"/>
          </p:cNvSpPr>
          <p:nvPr>
            <p:ph type="title"/>
          </p:nvPr>
        </p:nvSpPr>
        <p:spPr/>
        <p:txBody>
          <a:bodyPr/>
          <a:lstStyle/>
          <a:p>
            <a:r>
              <a:rPr lang="en-US">
                <a:cs typeface="Calibri Light"/>
              </a:rPr>
              <a:t>Comorbidities and Disability at </a:t>
            </a:r>
            <a:br>
              <a:rPr lang="en-US">
                <a:cs typeface="Calibri Light"/>
              </a:rPr>
            </a:br>
            <a:r>
              <a:rPr lang="en-US">
                <a:cs typeface="Calibri Light"/>
              </a:rPr>
              <a:t>Diagnosis</a:t>
            </a:r>
            <a:endParaRPr lang="en-US"/>
          </a:p>
        </p:txBody>
      </p:sp>
      <p:sp>
        <p:nvSpPr>
          <p:cNvPr id="3" name="Content Placeholder 2">
            <a:extLst>
              <a:ext uri="{FF2B5EF4-FFF2-40B4-BE49-F238E27FC236}">
                <a16:creationId xmlns:a16="http://schemas.microsoft.com/office/drawing/2014/main" id="{6E77FF63-C2F6-1B60-6155-EB63B1331EDE}"/>
              </a:ext>
            </a:extLst>
          </p:cNvPr>
          <p:cNvSpPr>
            <a:spLocks noGrp="1"/>
          </p:cNvSpPr>
          <p:nvPr>
            <p:ph idx="1"/>
          </p:nvPr>
        </p:nvSpPr>
        <p:spPr/>
        <p:txBody>
          <a:bodyPr/>
          <a:lstStyle/>
          <a:p>
            <a:r>
              <a:rPr lang="en-US"/>
              <a:t>Level of disability at time of diagnosis (White only)</a:t>
            </a:r>
          </a:p>
          <a:p>
            <a:pPr lvl="1"/>
            <a:r>
              <a:rPr lang="en-US"/>
              <a:t>With any physical comorbidity, greater odds of having moderate vs mild disability (aOR: 1.66, 95% CI: 1.18-2.35)</a:t>
            </a:r>
          </a:p>
          <a:p>
            <a:pPr lvl="2"/>
            <a:r>
              <a:rPr lang="en-US"/>
              <a:t>When including diagnostic delay: aOR: 1.49, 95% CI: 1.05-2.11</a:t>
            </a:r>
          </a:p>
          <a:p>
            <a:pPr lvl="2"/>
            <a:r>
              <a:rPr lang="en-US"/>
              <a:t>Each additional comorbidity:</a:t>
            </a:r>
          </a:p>
          <a:p>
            <a:pPr lvl="3"/>
            <a:r>
              <a:rPr lang="en-US"/>
              <a:t>Odds of moderate vs mild: aOR: 1.13 (95% CI: 1.03-1.23)</a:t>
            </a:r>
          </a:p>
          <a:p>
            <a:pPr lvl="3"/>
            <a:r>
              <a:rPr lang="en-US"/>
              <a:t>Odds of severe vs mild: aOR: 1.18 (95% CI: 1.08-1.28)</a:t>
            </a:r>
          </a:p>
          <a:p>
            <a:pPr lvl="1"/>
            <a:r>
              <a:rPr lang="en-US"/>
              <a:t>Individual comorbidities increasing odds of higher disability at diagnosis</a:t>
            </a:r>
          </a:p>
          <a:p>
            <a:pPr lvl="2"/>
            <a:r>
              <a:rPr lang="en-US"/>
              <a:t>Moderate versus mild: vascular (1.51)*, musculoskeletal (1.54)*, and obesity (1.38)*</a:t>
            </a:r>
          </a:p>
          <a:p>
            <a:pPr lvl="2"/>
            <a:r>
              <a:rPr lang="en-US"/>
              <a:t>Severe versus mild: musculoskeletal (1.81) and mental (1.62)</a:t>
            </a:r>
          </a:p>
          <a:p>
            <a:pPr lvl="2"/>
            <a:endParaRPr lang="en-US"/>
          </a:p>
          <a:p>
            <a:pPr marL="914400" lvl="2" indent="0">
              <a:buNone/>
            </a:pPr>
            <a:r>
              <a:rPr lang="en-US"/>
              <a:t>* Became marginally non-significant after including diagnostic delay in the model</a:t>
            </a:r>
          </a:p>
        </p:txBody>
      </p:sp>
      <p:pic>
        <p:nvPicPr>
          <p:cNvPr id="5" name="Picture 4" descr="Text&#10;&#10;Description automatically generated">
            <a:extLst>
              <a:ext uri="{FF2B5EF4-FFF2-40B4-BE49-F238E27FC236}">
                <a16:creationId xmlns:a16="http://schemas.microsoft.com/office/drawing/2014/main" id="{C3C1D0FE-E7CE-FA0D-E429-713409A0EA85}"/>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E2BED7B6-E66D-93A6-5383-BA4DBDFEFB88}"/>
              </a:ext>
            </a:extLst>
          </p:cNvPr>
          <p:cNvPicPr>
            <a:picLocks noChangeAspect="1"/>
          </p:cNvPicPr>
          <p:nvPr/>
        </p:nvPicPr>
        <p:blipFill>
          <a:blip r:embed="rId4"/>
          <a:stretch>
            <a:fillRect/>
          </a:stretch>
        </p:blipFill>
        <p:spPr>
          <a:xfrm>
            <a:off x="9405257" y="690290"/>
            <a:ext cx="2670629" cy="587920"/>
          </a:xfrm>
          <a:prstGeom prst="rect">
            <a:avLst/>
          </a:prstGeom>
        </p:spPr>
      </p:pic>
      <p:sp>
        <p:nvSpPr>
          <p:cNvPr id="6" name="TextBox 5">
            <a:extLst>
              <a:ext uri="{FF2B5EF4-FFF2-40B4-BE49-F238E27FC236}">
                <a16:creationId xmlns:a16="http://schemas.microsoft.com/office/drawing/2014/main" id="{0547C7C0-3FD6-473F-AB0A-27CD923BF691}"/>
              </a:ext>
            </a:extLst>
          </p:cNvPr>
          <p:cNvSpPr txBox="1"/>
          <p:nvPr/>
        </p:nvSpPr>
        <p:spPr>
          <a:xfrm>
            <a:off x="9727482" y="6123543"/>
            <a:ext cx="2275832"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2009</a:t>
            </a:r>
          </a:p>
        </p:txBody>
      </p:sp>
    </p:spTree>
    <p:extLst>
      <p:ext uri="{BB962C8B-B14F-4D97-AF65-F5344CB8AC3E}">
        <p14:creationId xmlns:p14="http://schemas.microsoft.com/office/powerpoint/2010/main" val="284183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B561-FDB5-E6D6-5970-2DCAAA582F8E}"/>
              </a:ext>
            </a:extLst>
          </p:cNvPr>
          <p:cNvSpPr>
            <a:spLocks noGrp="1"/>
          </p:cNvSpPr>
          <p:nvPr>
            <p:ph type="title"/>
          </p:nvPr>
        </p:nvSpPr>
        <p:spPr/>
        <p:txBody>
          <a:bodyPr/>
          <a:lstStyle/>
          <a:p>
            <a:r>
              <a:rPr lang="en-US">
                <a:cs typeface="Calibri Light"/>
              </a:rPr>
              <a:t>Comorbidities and Disability </a:t>
            </a:r>
            <a:br>
              <a:rPr lang="en-US">
                <a:cs typeface="Calibri Light"/>
              </a:rPr>
            </a:br>
            <a:r>
              <a:rPr lang="en-US">
                <a:cs typeface="Calibri Light"/>
              </a:rPr>
              <a:t>Progression</a:t>
            </a:r>
            <a:endParaRPr lang="en-US"/>
          </a:p>
        </p:txBody>
      </p:sp>
      <p:sp>
        <p:nvSpPr>
          <p:cNvPr id="3" name="Content Placeholder 2">
            <a:extLst>
              <a:ext uri="{FF2B5EF4-FFF2-40B4-BE49-F238E27FC236}">
                <a16:creationId xmlns:a16="http://schemas.microsoft.com/office/drawing/2014/main" id="{7C891400-41F6-799F-05A4-9A53936F6AC3}"/>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Having one comorbidity: mean increase of 0.61 (95% CI: 0.46-0.76) on the EDSS</a:t>
            </a:r>
          </a:p>
          <a:p>
            <a:pPr lvl="1"/>
            <a:r>
              <a:rPr lang="en-US">
                <a:cs typeface="Calibri"/>
              </a:rPr>
              <a:t>Each additional comorbidity: mean increase of 0.18 (95% CI: 0.09-0.28)</a:t>
            </a:r>
          </a:p>
          <a:p>
            <a:pPr lvl="1"/>
            <a:r>
              <a:rPr lang="en-US">
                <a:cs typeface="Calibri"/>
              </a:rPr>
              <a:t>Ischemic heart disease (0.31, 95% CI: 0.01-0.61) and epilepsy (0.68, 0.11-1.26) associated with higher EDSS</a:t>
            </a:r>
          </a:p>
          <a:p>
            <a:r>
              <a:rPr lang="en-US">
                <a:cs typeface="Calibri"/>
              </a:rPr>
              <a:t>Having a psychiatric comorbidity is associated with a higher EDSS score, even after adjusting for disease duration, MS type, age, sex, SES, # physical comorbidities, and DMT use</a:t>
            </a:r>
          </a:p>
          <a:p>
            <a:pPr lvl="1"/>
            <a:r>
              <a:rPr lang="en-US">
                <a:cs typeface="Calibri"/>
              </a:rPr>
              <a:t>Findings only significant in women</a:t>
            </a:r>
          </a:p>
          <a:p>
            <a:pPr lvl="1"/>
            <a:r>
              <a:rPr lang="en-US">
                <a:cs typeface="Calibri"/>
              </a:rPr>
              <a:t>Depression only significant specific comorbidity</a:t>
            </a:r>
          </a:p>
          <a:p>
            <a:r>
              <a:rPr lang="en-US">
                <a:cs typeface="Calibri"/>
              </a:rPr>
              <a:t>Having a vascular comorbidity increased risk of early gait disability (1.58), unilateral assistance to walk (1.54), and bilateral assistance to walk (1.38)</a:t>
            </a:r>
          </a:p>
        </p:txBody>
      </p:sp>
      <p:sp>
        <p:nvSpPr>
          <p:cNvPr id="5" name="TextBox 4">
            <a:extLst>
              <a:ext uri="{FF2B5EF4-FFF2-40B4-BE49-F238E27FC236}">
                <a16:creationId xmlns:a16="http://schemas.microsoft.com/office/drawing/2014/main" id="{8BC5602B-73F0-D5AD-D562-8917BB34D980}"/>
              </a:ext>
            </a:extLst>
          </p:cNvPr>
          <p:cNvSpPr txBox="1"/>
          <p:nvPr/>
        </p:nvSpPr>
        <p:spPr>
          <a:xfrm>
            <a:off x="6417733" y="6123542"/>
            <a:ext cx="5581435"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Zhang et al., 2018; McKay et al., 2018;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2010</a:t>
            </a:r>
          </a:p>
        </p:txBody>
      </p:sp>
      <p:pic>
        <p:nvPicPr>
          <p:cNvPr id="6" name="Picture 5" descr="Text&#10;&#10;Description automatically generated">
            <a:extLst>
              <a:ext uri="{FF2B5EF4-FFF2-40B4-BE49-F238E27FC236}">
                <a16:creationId xmlns:a16="http://schemas.microsoft.com/office/drawing/2014/main" id="{6A21D0BF-F77B-A32D-1E33-C287AD68D82F}"/>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0AD7877D-C564-0F29-F21D-7D14A5AB9AE1}"/>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2642027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0A81-1E93-F083-B0CA-D5C1662CDB79}"/>
              </a:ext>
            </a:extLst>
          </p:cNvPr>
          <p:cNvSpPr>
            <a:spLocks noGrp="1"/>
          </p:cNvSpPr>
          <p:nvPr>
            <p:ph type="title"/>
          </p:nvPr>
        </p:nvSpPr>
        <p:spPr/>
        <p:txBody>
          <a:bodyPr/>
          <a:lstStyle/>
          <a:p>
            <a:r>
              <a:rPr lang="en-US">
                <a:cs typeface="Calibri Light"/>
              </a:rPr>
              <a:t>Comorbidities and Relapse Risk</a:t>
            </a:r>
            <a:endParaRPr lang="en-US"/>
          </a:p>
        </p:txBody>
      </p:sp>
      <p:sp>
        <p:nvSpPr>
          <p:cNvPr id="3" name="Content Placeholder 2">
            <a:extLst>
              <a:ext uri="{FF2B5EF4-FFF2-40B4-BE49-F238E27FC236}">
                <a16:creationId xmlns:a16="http://schemas.microsoft.com/office/drawing/2014/main" id="{32D0F399-7C68-7420-2F66-CDDB646259E3}"/>
              </a:ext>
            </a:extLst>
          </p:cNvPr>
          <p:cNvSpPr>
            <a:spLocks noGrp="1"/>
          </p:cNvSpPr>
          <p:nvPr>
            <p:ph idx="1"/>
          </p:nvPr>
        </p:nvSpPr>
        <p:spPr/>
        <p:txBody>
          <a:bodyPr vert="horz" lIns="91440" tIns="45720" rIns="91440" bIns="45720" rtlCol="0" anchor="t">
            <a:normAutofit/>
          </a:bodyPr>
          <a:lstStyle/>
          <a:p>
            <a:r>
              <a:rPr lang="en-US">
                <a:cs typeface="Calibri"/>
              </a:rPr>
              <a:t>≥3 comorbidities: higher risk of relapse rate over two years (</a:t>
            </a:r>
            <a:r>
              <a:rPr lang="en-US" err="1">
                <a:cs typeface="Calibri"/>
              </a:rPr>
              <a:t>aRR</a:t>
            </a:r>
            <a:r>
              <a:rPr lang="en-US">
                <a:cs typeface="Calibri"/>
              </a:rPr>
              <a:t> 1.45, 95% CI: 1.00-2.08) after adjusting for age, sex, disease duration, EDSS, DMT use, and relapse history</a:t>
            </a:r>
          </a:p>
          <a:p>
            <a:pPr lvl="1"/>
            <a:r>
              <a:rPr lang="en-US">
                <a:cs typeface="Calibri"/>
              </a:rPr>
              <a:t>Migraine (</a:t>
            </a:r>
            <a:r>
              <a:rPr lang="en-US" err="1">
                <a:cs typeface="Calibri"/>
              </a:rPr>
              <a:t>aRR</a:t>
            </a:r>
            <a:r>
              <a:rPr lang="en-US">
                <a:cs typeface="Calibri"/>
              </a:rPr>
              <a:t> 1.38, 95% CI: 1.01-1.89) and hyperlipidemia (</a:t>
            </a:r>
            <a:r>
              <a:rPr lang="en-US" err="1">
                <a:cs typeface="Calibri"/>
              </a:rPr>
              <a:t>aRR</a:t>
            </a:r>
            <a:r>
              <a:rPr lang="en-US">
                <a:cs typeface="Calibri"/>
              </a:rPr>
              <a:t> 1.67, 95% CI: 1.07-2.61) associated with increased relapse rate</a:t>
            </a:r>
          </a:p>
          <a:p>
            <a:pPr lvl="1"/>
            <a:endParaRPr lang="en-US">
              <a:cs typeface="Calibri"/>
            </a:endParaRPr>
          </a:p>
        </p:txBody>
      </p:sp>
      <p:sp>
        <p:nvSpPr>
          <p:cNvPr id="5" name="TextBox 4">
            <a:extLst>
              <a:ext uri="{FF2B5EF4-FFF2-40B4-BE49-F238E27FC236}">
                <a16:creationId xmlns:a16="http://schemas.microsoft.com/office/drawing/2014/main" id="{A883AAE8-8BB3-5B58-3B92-260882623B98}"/>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Kowalec et al., 2017</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3A6FB0E1-D986-C998-731A-A8DC7A9946C1}"/>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13DD569C-0F4A-E428-E5EF-50CBFE7FFBB4}"/>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2356403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0A81-1E93-F083-B0CA-D5C1662CDB79}"/>
              </a:ext>
            </a:extLst>
          </p:cNvPr>
          <p:cNvSpPr>
            <a:spLocks noGrp="1"/>
          </p:cNvSpPr>
          <p:nvPr>
            <p:ph type="title"/>
          </p:nvPr>
        </p:nvSpPr>
        <p:spPr/>
        <p:txBody>
          <a:bodyPr/>
          <a:lstStyle/>
          <a:p>
            <a:r>
              <a:rPr lang="en-US">
                <a:cs typeface="Calibri Light"/>
              </a:rPr>
              <a:t>Comorbidities and Symptom Severity</a:t>
            </a:r>
            <a:endParaRPr lang="en-US"/>
          </a:p>
        </p:txBody>
      </p:sp>
      <p:sp>
        <p:nvSpPr>
          <p:cNvPr id="3" name="Content Placeholder 2">
            <a:extLst>
              <a:ext uri="{FF2B5EF4-FFF2-40B4-BE49-F238E27FC236}">
                <a16:creationId xmlns:a16="http://schemas.microsoft.com/office/drawing/2014/main" id="{32D0F399-7C68-7420-2F66-CDDB646259E3}"/>
              </a:ext>
            </a:extLst>
          </p:cNvPr>
          <p:cNvSpPr>
            <a:spLocks noGrp="1"/>
          </p:cNvSpPr>
          <p:nvPr>
            <p:ph idx="1"/>
          </p:nvPr>
        </p:nvSpPr>
        <p:spPr/>
        <p:txBody>
          <a:bodyPr vert="horz" lIns="91440" tIns="45720" rIns="91440" bIns="45720" rtlCol="0" anchor="t">
            <a:normAutofit fontScale="85000" lnSpcReduction="20000"/>
          </a:bodyPr>
          <a:lstStyle/>
          <a:p>
            <a:r>
              <a:rPr lang="en-US">
                <a:cs typeface="Calibri"/>
              </a:rPr>
              <a:t>Adjusted average ratios of means per comorbidity increase</a:t>
            </a:r>
          </a:p>
          <a:p>
            <a:pPr lvl="1"/>
            <a:r>
              <a:rPr lang="en-US">
                <a:cs typeface="Calibri"/>
              </a:rPr>
              <a:t>Feelings of anxiety: 1.13 (95% CI: 1.10-1.16)*</a:t>
            </a:r>
          </a:p>
          <a:p>
            <a:pPr lvl="1"/>
            <a:r>
              <a:rPr lang="en-US">
                <a:cs typeface="Calibri"/>
              </a:rPr>
              <a:t>Feelings of depression : 1.13 (95% CI: 1.10-1.15)*</a:t>
            </a:r>
          </a:p>
          <a:p>
            <a:pPr lvl="1"/>
            <a:r>
              <a:rPr lang="en-US">
                <a:cs typeface="Calibri"/>
              </a:rPr>
              <a:t>Pain: 1.12 (95% CI: 1.09-1.15)*</a:t>
            </a:r>
          </a:p>
          <a:p>
            <a:pPr lvl="1"/>
            <a:r>
              <a:rPr lang="en-US">
                <a:cs typeface="Calibri"/>
              </a:rPr>
              <a:t>Vision problems: 1.08 (95% CI: 1.05-1.11)****</a:t>
            </a:r>
          </a:p>
          <a:p>
            <a:pPr lvl="1"/>
            <a:r>
              <a:rPr lang="en-US">
                <a:cs typeface="Calibri"/>
              </a:rPr>
              <a:t>Cognitive symptoms: 1.08 (95% CI: 1.06-1.10)****</a:t>
            </a:r>
          </a:p>
          <a:p>
            <a:pPr lvl="1"/>
            <a:r>
              <a:rPr lang="en-US">
                <a:cs typeface="Calibri"/>
              </a:rPr>
              <a:t>Sensory symptoms: 1.06 (95% CI: 1.04-1.08)**</a:t>
            </a:r>
          </a:p>
          <a:p>
            <a:pPr lvl="1"/>
            <a:r>
              <a:rPr lang="en-US">
                <a:cs typeface="Calibri"/>
              </a:rPr>
              <a:t>Sexual dysfunction: 1.06 (95% CI: 1.02-1.09)****</a:t>
            </a:r>
          </a:p>
          <a:p>
            <a:pPr lvl="1"/>
            <a:r>
              <a:rPr lang="en-US">
                <a:cs typeface="Calibri"/>
              </a:rPr>
              <a:t>Spasticity: 1.06 (95% CI: 1.03-1.08)****</a:t>
            </a:r>
          </a:p>
          <a:p>
            <a:pPr lvl="1"/>
            <a:r>
              <a:rPr lang="en-US">
                <a:cs typeface="Calibri"/>
              </a:rPr>
              <a:t>Bowel problems: 1.06 (95% CI: 1.03-1.10)****</a:t>
            </a:r>
          </a:p>
          <a:p>
            <a:pPr lvl="1"/>
            <a:r>
              <a:rPr lang="en-US">
                <a:cs typeface="Calibri"/>
              </a:rPr>
              <a:t>Fatigue: 1.05 (95% CI: 1.04-1.07)***</a:t>
            </a:r>
          </a:p>
          <a:p>
            <a:pPr lvl="1"/>
            <a:r>
              <a:rPr lang="en-US">
                <a:cs typeface="Calibri"/>
              </a:rPr>
              <a:t>Difficulty with balance: 1.03 (95% CI: 1.01-1.04)</a:t>
            </a:r>
          </a:p>
          <a:p>
            <a:pPr lvl="1"/>
            <a:r>
              <a:rPr lang="en-US">
                <a:cs typeface="Calibri"/>
              </a:rPr>
              <a:t>Bladder problems: 1.03 (95% CI: 1.01-1.06)</a:t>
            </a:r>
          </a:p>
          <a:p>
            <a:pPr lvl="1"/>
            <a:r>
              <a:rPr lang="en-US">
                <a:cs typeface="Calibri"/>
              </a:rPr>
              <a:t>Walking difficulty: 1.02 (95% CI: 1.01-1.05)****</a:t>
            </a:r>
          </a:p>
          <a:p>
            <a:pPr lvl="1"/>
            <a:endParaRPr lang="en-US">
              <a:cs typeface="Calibri"/>
            </a:endParaRPr>
          </a:p>
          <a:p>
            <a:pPr lvl="1"/>
            <a:endParaRPr lang="en-US">
              <a:cs typeface="Calibri"/>
            </a:endParaRPr>
          </a:p>
        </p:txBody>
      </p:sp>
      <p:sp>
        <p:nvSpPr>
          <p:cNvPr id="5" name="TextBox 4">
            <a:extLst>
              <a:ext uri="{FF2B5EF4-FFF2-40B4-BE49-F238E27FC236}">
                <a16:creationId xmlns:a16="http://schemas.microsoft.com/office/drawing/2014/main" id="{A883AAE8-8BB3-5B58-3B92-260882623B98}"/>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Lo et al., 2021</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3A6FB0E1-D986-C998-731A-A8DC7A9946C1}"/>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13DD569C-0F4A-E428-E5EF-50CBFE7FFBB4}"/>
              </a:ext>
            </a:extLst>
          </p:cNvPr>
          <p:cNvPicPr>
            <a:picLocks noChangeAspect="1"/>
          </p:cNvPicPr>
          <p:nvPr/>
        </p:nvPicPr>
        <p:blipFill>
          <a:blip r:embed="rId4"/>
          <a:stretch>
            <a:fillRect/>
          </a:stretch>
        </p:blipFill>
        <p:spPr>
          <a:xfrm>
            <a:off x="9405257" y="690290"/>
            <a:ext cx="2670629" cy="587920"/>
          </a:xfrm>
          <a:prstGeom prst="rect">
            <a:avLst/>
          </a:prstGeom>
        </p:spPr>
      </p:pic>
      <p:sp>
        <p:nvSpPr>
          <p:cNvPr id="4" name="TextBox 3">
            <a:extLst>
              <a:ext uri="{FF2B5EF4-FFF2-40B4-BE49-F238E27FC236}">
                <a16:creationId xmlns:a16="http://schemas.microsoft.com/office/drawing/2014/main" id="{853BBE42-4903-FA77-C1CA-57409F250DE0}"/>
              </a:ext>
            </a:extLst>
          </p:cNvPr>
          <p:cNvSpPr txBox="1"/>
          <p:nvPr/>
        </p:nvSpPr>
        <p:spPr>
          <a:xfrm>
            <a:off x="490602" y="5855917"/>
            <a:ext cx="504172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significant when at least two comorbidities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significant when at least three comorbidities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significant when at least four comorbidities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significant when at least five or more comorbidities</a:t>
            </a:r>
          </a:p>
        </p:txBody>
      </p:sp>
    </p:spTree>
    <p:extLst>
      <p:ext uri="{BB962C8B-B14F-4D97-AF65-F5344CB8AC3E}">
        <p14:creationId xmlns:p14="http://schemas.microsoft.com/office/powerpoint/2010/main" val="2913278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0A81-1E93-F083-B0CA-D5C1662CDB79}"/>
              </a:ext>
            </a:extLst>
          </p:cNvPr>
          <p:cNvSpPr>
            <a:spLocks noGrp="1"/>
          </p:cNvSpPr>
          <p:nvPr>
            <p:ph type="title"/>
          </p:nvPr>
        </p:nvSpPr>
        <p:spPr/>
        <p:txBody>
          <a:bodyPr/>
          <a:lstStyle/>
          <a:p>
            <a:r>
              <a:rPr lang="en-US">
                <a:cs typeface="Calibri Light"/>
              </a:rPr>
              <a:t>Comorbidities and Symptom Severity</a:t>
            </a:r>
            <a:endParaRPr lang="en-US"/>
          </a:p>
        </p:txBody>
      </p:sp>
      <p:sp>
        <p:nvSpPr>
          <p:cNvPr id="3" name="Content Placeholder 2">
            <a:extLst>
              <a:ext uri="{FF2B5EF4-FFF2-40B4-BE49-F238E27FC236}">
                <a16:creationId xmlns:a16="http://schemas.microsoft.com/office/drawing/2014/main" id="{32D0F399-7C68-7420-2F66-CDDB646259E3}"/>
              </a:ext>
            </a:extLst>
          </p:cNvPr>
          <p:cNvSpPr>
            <a:spLocks noGrp="1"/>
          </p:cNvSpPr>
          <p:nvPr>
            <p:ph idx="1"/>
          </p:nvPr>
        </p:nvSpPr>
        <p:spPr/>
        <p:txBody>
          <a:bodyPr vert="horz" lIns="91440" tIns="45720" rIns="91440" bIns="45720" rtlCol="0" anchor="t">
            <a:normAutofit fontScale="55000" lnSpcReduction="20000"/>
          </a:bodyPr>
          <a:lstStyle/>
          <a:p>
            <a:r>
              <a:rPr lang="en-US">
                <a:cs typeface="Calibri"/>
              </a:rPr>
              <a:t>Variance explained by all comorbidity groups</a:t>
            </a:r>
          </a:p>
          <a:p>
            <a:pPr lvl="1"/>
            <a:r>
              <a:rPr lang="en-US">
                <a:cs typeface="Calibri"/>
              </a:rPr>
              <a:t>Feelings of anxiety: 22.0%</a:t>
            </a:r>
          </a:p>
          <a:p>
            <a:pPr lvl="1"/>
            <a:r>
              <a:rPr lang="en-US">
                <a:cs typeface="Calibri"/>
              </a:rPr>
              <a:t>Feelings of depression: 18.4%</a:t>
            </a:r>
          </a:p>
          <a:p>
            <a:pPr lvl="1"/>
            <a:r>
              <a:rPr lang="en-US">
                <a:cs typeface="Calibri"/>
              </a:rPr>
              <a:t>Pain: 9.8%</a:t>
            </a:r>
          </a:p>
          <a:p>
            <a:pPr lvl="1"/>
            <a:r>
              <a:rPr lang="en-US">
                <a:cs typeface="Calibri"/>
              </a:rPr>
              <a:t>Fatigue: 8.4%</a:t>
            </a:r>
          </a:p>
          <a:p>
            <a:pPr lvl="1"/>
            <a:r>
              <a:rPr lang="en-US">
                <a:cs typeface="Calibri"/>
              </a:rPr>
              <a:t>Cognitive symptoms: 7.7%</a:t>
            </a:r>
          </a:p>
          <a:p>
            <a:pPr lvl="1"/>
            <a:r>
              <a:rPr lang="en-US">
                <a:cs typeface="Calibri"/>
              </a:rPr>
              <a:t>Walking difficulty: 5.7%</a:t>
            </a:r>
          </a:p>
          <a:p>
            <a:pPr lvl="1"/>
            <a:r>
              <a:rPr lang="en-US">
                <a:cs typeface="Calibri"/>
              </a:rPr>
              <a:t>Sensory symptoms: 5.6%</a:t>
            </a:r>
          </a:p>
          <a:p>
            <a:pPr lvl="1"/>
            <a:r>
              <a:rPr lang="en-US">
                <a:cs typeface="Calibri"/>
              </a:rPr>
              <a:t>Difficulty with balance: 5.3%</a:t>
            </a:r>
          </a:p>
          <a:p>
            <a:pPr lvl="1"/>
            <a:r>
              <a:rPr lang="en-US">
                <a:cs typeface="Calibri"/>
              </a:rPr>
              <a:t>Vision problems: 5.1%</a:t>
            </a:r>
          </a:p>
          <a:p>
            <a:pPr lvl="1"/>
            <a:r>
              <a:rPr lang="en-US">
                <a:cs typeface="Calibri"/>
              </a:rPr>
              <a:t>Sexual dysfunction: 4.3%</a:t>
            </a:r>
          </a:p>
          <a:p>
            <a:pPr lvl="1"/>
            <a:r>
              <a:rPr lang="en-US">
                <a:cs typeface="Calibri"/>
              </a:rPr>
              <a:t>Bowel problems: 3.9%</a:t>
            </a:r>
          </a:p>
          <a:p>
            <a:pPr lvl="1"/>
            <a:r>
              <a:rPr lang="en-US">
                <a:ea typeface="+mn-lt"/>
                <a:cs typeface="+mn-lt"/>
              </a:rPr>
              <a:t>Spasticity: 3.7%</a:t>
            </a:r>
            <a:endParaRPr lang="en-US">
              <a:cs typeface="Calibri"/>
            </a:endParaRPr>
          </a:p>
          <a:p>
            <a:pPr lvl="1"/>
            <a:r>
              <a:rPr lang="en-US">
                <a:cs typeface="Calibri"/>
              </a:rPr>
              <a:t>Bladder problems: 3.6%</a:t>
            </a:r>
          </a:p>
          <a:p>
            <a:r>
              <a:rPr lang="en-US">
                <a:cs typeface="Calibri"/>
              </a:rPr>
              <a:t>Comorbidity groups contributing the most</a:t>
            </a:r>
          </a:p>
          <a:p>
            <a:pPr lvl="1"/>
            <a:r>
              <a:rPr lang="en-US">
                <a:cs typeface="Calibri"/>
              </a:rPr>
              <a:t>Mental health disorders</a:t>
            </a:r>
          </a:p>
          <a:p>
            <a:pPr lvl="2"/>
            <a:r>
              <a:rPr lang="en-US">
                <a:cs typeface="Calibri"/>
              </a:rPr>
              <a:t>Ranging from 87.3% weighting (feelings of anxiety) to 6.6% weighting (walking difficulty)</a:t>
            </a:r>
          </a:p>
          <a:p>
            <a:pPr lvl="1"/>
            <a:r>
              <a:rPr lang="en-US">
                <a:cs typeface="Calibri"/>
              </a:rPr>
              <a:t>Musculoskeletal disorders</a:t>
            </a:r>
          </a:p>
          <a:p>
            <a:pPr lvl="2"/>
            <a:r>
              <a:rPr lang="en-US">
                <a:cs typeface="Calibri"/>
              </a:rPr>
              <a:t>Ranging from 45.2% weighting (spasticity) to 3.1% weighting (cognitive symptoms)</a:t>
            </a:r>
          </a:p>
          <a:p>
            <a:endParaRPr lang="en-US">
              <a:cs typeface="Calibri"/>
            </a:endParaRPr>
          </a:p>
          <a:p>
            <a:pPr lvl="1"/>
            <a:endParaRPr lang="en-US">
              <a:cs typeface="Calibri"/>
            </a:endParaRPr>
          </a:p>
          <a:p>
            <a:pPr lvl="1"/>
            <a:endParaRPr lang="en-US">
              <a:cs typeface="Calibri"/>
            </a:endParaRPr>
          </a:p>
          <a:p>
            <a:pPr lvl="1"/>
            <a:endParaRPr lang="en-US">
              <a:cs typeface="Calibri"/>
            </a:endParaRPr>
          </a:p>
        </p:txBody>
      </p:sp>
      <p:sp>
        <p:nvSpPr>
          <p:cNvPr id="5" name="TextBox 4">
            <a:extLst>
              <a:ext uri="{FF2B5EF4-FFF2-40B4-BE49-F238E27FC236}">
                <a16:creationId xmlns:a16="http://schemas.microsoft.com/office/drawing/2014/main" id="{A883AAE8-8BB3-5B58-3B92-260882623B98}"/>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Lo et al., 2021</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3A6FB0E1-D986-C998-731A-A8DC7A9946C1}"/>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13DD569C-0F4A-E428-E5EF-50CBFE7FFBB4}"/>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004657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0A81-1E93-F083-B0CA-D5C1662CDB79}"/>
              </a:ext>
            </a:extLst>
          </p:cNvPr>
          <p:cNvSpPr>
            <a:spLocks noGrp="1"/>
          </p:cNvSpPr>
          <p:nvPr>
            <p:ph type="title"/>
          </p:nvPr>
        </p:nvSpPr>
        <p:spPr/>
        <p:txBody>
          <a:bodyPr/>
          <a:lstStyle/>
          <a:p>
            <a:r>
              <a:rPr lang="en-US">
                <a:cs typeface="Calibri Light"/>
              </a:rPr>
              <a:t>Comorbidities and Mortality</a:t>
            </a:r>
            <a:endParaRPr lang="en-US"/>
          </a:p>
        </p:txBody>
      </p:sp>
      <p:sp>
        <p:nvSpPr>
          <p:cNvPr id="3" name="Content Placeholder 2">
            <a:extLst>
              <a:ext uri="{FF2B5EF4-FFF2-40B4-BE49-F238E27FC236}">
                <a16:creationId xmlns:a16="http://schemas.microsoft.com/office/drawing/2014/main" id="{32D0F399-7C68-7420-2F66-CDDB646259E3}"/>
              </a:ext>
            </a:extLst>
          </p:cNvPr>
          <p:cNvSpPr>
            <a:spLocks noGrp="1"/>
          </p:cNvSpPr>
          <p:nvPr>
            <p:ph idx="1"/>
          </p:nvPr>
        </p:nvSpPr>
        <p:spPr/>
        <p:txBody>
          <a:bodyPr vert="horz" lIns="91440" tIns="45720" rIns="91440" bIns="45720" rtlCol="0" anchor="t">
            <a:normAutofit lnSpcReduction="10000"/>
          </a:bodyPr>
          <a:lstStyle/>
          <a:p>
            <a:r>
              <a:rPr lang="en-US">
                <a:cs typeface="Calibri"/>
              </a:rPr>
              <a:t>Using MS diagnosis as a starting point, certain comorbidities are involved with a higher hazard ratios of death</a:t>
            </a:r>
          </a:p>
          <a:p>
            <a:pPr lvl="1"/>
            <a:r>
              <a:rPr lang="en-US">
                <a:cs typeface="Calibri"/>
              </a:rPr>
              <a:t>Combined</a:t>
            </a:r>
          </a:p>
          <a:p>
            <a:pPr lvl="2"/>
            <a:r>
              <a:rPr lang="en-US">
                <a:cs typeface="Calibri"/>
              </a:rPr>
              <a:t>Diabetes: 1.39 (95% CI: 1.05-1.84)</a:t>
            </a:r>
          </a:p>
          <a:p>
            <a:pPr lvl="2"/>
            <a:r>
              <a:rPr lang="en-US">
                <a:cs typeface="Calibri"/>
              </a:rPr>
              <a:t>Cancer: 3.23 (95% CI: 2.71-3.84)</a:t>
            </a:r>
          </a:p>
          <a:p>
            <a:pPr lvl="2"/>
            <a:r>
              <a:rPr lang="en-US">
                <a:cs typeface="Calibri"/>
              </a:rPr>
              <a:t>Parkinson disease: 2.67 (95% CI: 1.26-5.68)</a:t>
            </a:r>
          </a:p>
          <a:p>
            <a:pPr lvl="1"/>
            <a:r>
              <a:rPr lang="en-US">
                <a:cs typeface="Calibri"/>
              </a:rPr>
              <a:t>Men</a:t>
            </a:r>
          </a:p>
          <a:p>
            <a:pPr lvl="2"/>
            <a:r>
              <a:rPr lang="en-US">
                <a:cs typeface="Calibri"/>
              </a:rPr>
              <a:t>Cerebrovascular: 1.44 (95% CI: 1.15-1.79)</a:t>
            </a:r>
          </a:p>
          <a:p>
            <a:pPr lvl="2"/>
            <a:r>
              <a:rPr lang="en-US">
                <a:cs typeface="Calibri"/>
              </a:rPr>
              <a:t>Lung: 1.67 (95% CI: 1.32-2.11)</a:t>
            </a:r>
          </a:p>
          <a:p>
            <a:pPr lvl="1"/>
            <a:r>
              <a:rPr lang="en-US">
                <a:cs typeface="Calibri"/>
              </a:rPr>
              <a:t>Women</a:t>
            </a:r>
          </a:p>
          <a:p>
            <a:pPr lvl="2"/>
            <a:r>
              <a:rPr lang="en-US">
                <a:cs typeface="Calibri"/>
              </a:rPr>
              <a:t>Cerebrovascular: 2.29 (95% CI: 1.90-2.76)</a:t>
            </a:r>
          </a:p>
          <a:p>
            <a:pPr lvl="2"/>
            <a:r>
              <a:rPr lang="en-US">
                <a:cs typeface="Calibri"/>
              </a:rPr>
              <a:t>Cardiovascular: 1.54 (95% CI: 1.27-1.87)</a:t>
            </a:r>
          </a:p>
          <a:p>
            <a:pPr lvl="1"/>
            <a:endParaRPr lang="en-US">
              <a:cs typeface="Calibri"/>
            </a:endParaRPr>
          </a:p>
          <a:p>
            <a:pPr lvl="1"/>
            <a:endParaRPr lang="en-US">
              <a:cs typeface="Calibri"/>
            </a:endParaRPr>
          </a:p>
          <a:p>
            <a:pPr lvl="1"/>
            <a:endParaRPr lang="en-US">
              <a:cs typeface="Calibri"/>
            </a:endParaRPr>
          </a:p>
        </p:txBody>
      </p:sp>
      <p:sp>
        <p:nvSpPr>
          <p:cNvPr id="5" name="TextBox 4">
            <a:extLst>
              <a:ext uri="{FF2B5EF4-FFF2-40B4-BE49-F238E27FC236}">
                <a16:creationId xmlns:a16="http://schemas.microsoft.com/office/drawing/2014/main" id="{A883AAE8-8BB3-5B58-3B92-260882623B98}"/>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Thormann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2017</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3A6FB0E1-D986-C998-731A-A8DC7A9946C1}"/>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13DD569C-0F4A-E428-E5EF-50CBFE7FFBB4}"/>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307265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1069A-506D-495D-9C6D-6CC458845B5C}"/>
              </a:ext>
            </a:extLst>
          </p:cNvPr>
          <p:cNvSpPr>
            <a:spLocks noGrp="1"/>
          </p:cNvSpPr>
          <p:nvPr>
            <p:ph type="title"/>
          </p:nvPr>
        </p:nvSpPr>
        <p:spPr>
          <a:xfrm>
            <a:off x="1520757" y="1605064"/>
            <a:ext cx="3138025" cy="2725018"/>
          </a:xfrm>
        </p:spPr>
        <p:txBody>
          <a:bodyPr>
            <a:noAutofit/>
          </a:bodyPr>
          <a:lstStyle/>
          <a:p>
            <a:pPr>
              <a:lnSpc>
                <a:spcPct val="100000"/>
              </a:lnSpc>
            </a:pPr>
            <a:r>
              <a:rPr lang="en-US" sz="4050" b="1" dirty="0">
                <a:latin typeface="Arial"/>
                <a:cs typeface="Arial"/>
              </a:rPr>
              <a:t>Vision &amp; Mission Statements </a:t>
            </a:r>
            <a:endParaRPr lang="en-US" sz="4350" dirty="0"/>
          </a:p>
        </p:txBody>
      </p:sp>
      <p:sp>
        <p:nvSpPr>
          <p:cNvPr id="3" name="Content Placeholder 2">
            <a:extLst>
              <a:ext uri="{FF2B5EF4-FFF2-40B4-BE49-F238E27FC236}">
                <a16:creationId xmlns:a16="http://schemas.microsoft.com/office/drawing/2014/main" id="{EA6E1DAE-31CF-4416-8EAD-A422E5923AEA}"/>
              </a:ext>
            </a:extLst>
          </p:cNvPr>
          <p:cNvSpPr>
            <a:spLocks noGrp="1"/>
          </p:cNvSpPr>
          <p:nvPr>
            <p:ph idx="1"/>
          </p:nvPr>
        </p:nvSpPr>
        <p:spPr>
          <a:xfrm>
            <a:off x="5411391" y="653144"/>
            <a:ext cx="5259852" cy="5207908"/>
          </a:xfrm>
        </p:spPr>
        <p:txBody>
          <a:bodyPr vert="horz" lIns="68580" tIns="34290" rIns="68580" bIns="34290" rtlCol="0" anchor="t">
            <a:noAutofit/>
          </a:bodyPr>
          <a:lstStyle/>
          <a:p>
            <a:pPr marL="0" indent="0">
              <a:lnSpc>
                <a:spcPct val="100000"/>
              </a:lnSpc>
              <a:spcBef>
                <a:spcPts val="0"/>
              </a:spcBef>
              <a:buNone/>
            </a:pPr>
            <a:endParaRPr lang="en-US" sz="1950" dirty="0">
              <a:solidFill>
                <a:srgbClr val="000000"/>
              </a:solidFill>
              <a:latin typeface="Arial"/>
              <a:cs typeface="Arial"/>
            </a:endParaRPr>
          </a:p>
          <a:p>
            <a:pPr marL="0" indent="0">
              <a:lnSpc>
                <a:spcPct val="100000"/>
              </a:lnSpc>
              <a:buNone/>
            </a:pPr>
            <a:r>
              <a:rPr lang="en-US" dirty="0">
                <a:solidFill>
                  <a:srgbClr val="F58025"/>
                </a:solidFill>
              </a:rPr>
              <a:t>​​</a:t>
            </a:r>
            <a:r>
              <a:rPr lang="en-US" b="1" dirty="0">
                <a:solidFill>
                  <a:srgbClr val="F58025"/>
                </a:solidFill>
              </a:rPr>
              <a:t>Our Vision:</a:t>
            </a:r>
            <a:r>
              <a:rPr lang="en-US" dirty="0">
                <a:solidFill>
                  <a:srgbClr val="F58025"/>
                </a:solidFill>
              </a:rPr>
              <a:t> </a:t>
            </a:r>
          </a:p>
          <a:p>
            <a:pPr marL="0" indent="0">
              <a:lnSpc>
                <a:spcPct val="100000"/>
              </a:lnSpc>
              <a:buNone/>
            </a:pPr>
            <a:r>
              <a:rPr lang="en-US" dirty="0">
                <a:solidFill>
                  <a:srgbClr val="34312C"/>
                </a:solidFill>
              </a:rPr>
              <a:t>A World Free of MS.</a:t>
            </a:r>
          </a:p>
          <a:p>
            <a:pPr marL="0" indent="0">
              <a:lnSpc>
                <a:spcPct val="100000"/>
              </a:lnSpc>
              <a:buNone/>
            </a:pPr>
            <a:endParaRPr lang="en-US" sz="2800" dirty="0">
              <a:solidFill>
                <a:srgbClr val="34312C"/>
              </a:solidFill>
            </a:endParaRPr>
          </a:p>
          <a:p>
            <a:pPr marL="0" indent="0">
              <a:lnSpc>
                <a:spcPct val="100000"/>
              </a:lnSpc>
              <a:buNone/>
            </a:pPr>
            <a:r>
              <a:rPr lang="en-US" b="1" dirty="0">
                <a:solidFill>
                  <a:srgbClr val="F58025"/>
                </a:solidFill>
              </a:rPr>
              <a:t>Our Mission:  </a:t>
            </a:r>
          </a:p>
          <a:p>
            <a:pPr marL="0" indent="0">
              <a:lnSpc>
                <a:spcPct val="100000"/>
              </a:lnSpc>
              <a:buNone/>
            </a:pPr>
            <a:r>
              <a:rPr lang="en-US" dirty="0">
                <a:solidFill>
                  <a:srgbClr val="34312C"/>
                </a:solidFill>
              </a:rPr>
              <a:t>We will cure MS while empowering people affected by MS to live their best lives.</a:t>
            </a:r>
            <a:endParaRPr lang="en-US" dirty="0">
              <a:solidFill>
                <a:srgbClr val="231F20"/>
              </a:solidFill>
            </a:endParaRPr>
          </a:p>
        </p:txBody>
      </p:sp>
    </p:spTree>
    <p:extLst>
      <p:ext uri="{BB962C8B-B14F-4D97-AF65-F5344CB8AC3E}">
        <p14:creationId xmlns:p14="http://schemas.microsoft.com/office/powerpoint/2010/main" val="824078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0A81-1E93-F083-B0CA-D5C1662CDB79}"/>
              </a:ext>
            </a:extLst>
          </p:cNvPr>
          <p:cNvSpPr>
            <a:spLocks noGrp="1"/>
          </p:cNvSpPr>
          <p:nvPr>
            <p:ph type="title"/>
          </p:nvPr>
        </p:nvSpPr>
        <p:spPr/>
        <p:txBody>
          <a:bodyPr/>
          <a:lstStyle/>
          <a:p>
            <a:r>
              <a:rPr lang="en-US">
                <a:cs typeface="Calibri Light"/>
              </a:rPr>
              <a:t>Comorbidities and Mortality</a:t>
            </a:r>
            <a:endParaRPr lang="en-US"/>
          </a:p>
        </p:txBody>
      </p:sp>
      <p:sp>
        <p:nvSpPr>
          <p:cNvPr id="3" name="Content Placeholder 2">
            <a:extLst>
              <a:ext uri="{FF2B5EF4-FFF2-40B4-BE49-F238E27FC236}">
                <a16:creationId xmlns:a16="http://schemas.microsoft.com/office/drawing/2014/main" id="{32D0F399-7C68-7420-2F66-CDDB646259E3}"/>
              </a:ext>
            </a:extLst>
          </p:cNvPr>
          <p:cNvSpPr>
            <a:spLocks noGrp="1"/>
          </p:cNvSpPr>
          <p:nvPr>
            <p:ph idx="1"/>
          </p:nvPr>
        </p:nvSpPr>
        <p:spPr/>
        <p:txBody>
          <a:bodyPr vert="horz" lIns="91440" tIns="45720" rIns="91440" bIns="45720" rtlCol="0" anchor="t">
            <a:normAutofit fontScale="85000" lnSpcReduction="20000"/>
          </a:bodyPr>
          <a:lstStyle/>
          <a:p>
            <a:r>
              <a:rPr lang="en-US">
                <a:cs typeface="Calibri"/>
              </a:rPr>
              <a:t>While several comorbidities were associated with an increased hazard of death in MS after adjusting for sex, SES, region of residence, and stratified for birth year, magnitude higher in matched population</a:t>
            </a:r>
          </a:p>
          <a:p>
            <a:pPr lvl="1"/>
            <a:r>
              <a:rPr lang="en-US">
                <a:cs typeface="Calibri"/>
              </a:rPr>
              <a:t>Diabetes</a:t>
            </a:r>
          </a:p>
          <a:p>
            <a:pPr lvl="2"/>
            <a:r>
              <a:rPr lang="en-US">
                <a:cs typeface="Calibri"/>
              </a:rPr>
              <a:t>MS only: 1.47 (95% CI: 1.25-1.73)</a:t>
            </a:r>
          </a:p>
          <a:p>
            <a:pPr lvl="2"/>
            <a:r>
              <a:rPr lang="en-US">
                <a:cs typeface="Calibri"/>
              </a:rPr>
              <a:t>Matched population only: 1.66 (95% CI: 1.53-1.80)</a:t>
            </a:r>
          </a:p>
          <a:p>
            <a:pPr lvl="1"/>
            <a:r>
              <a:rPr lang="en-US">
                <a:cs typeface="Calibri"/>
              </a:rPr>
              <a:t>Ischemic heart disease</a:t>
            </a:r>
          </a:p>
          <a:p>
            <a:pPr lvl="2"/>
            <a:r>
              <a:rPr lang="en-US">
                <a:cs typeface="Calibri"/>
              </a:rPr>
              <a:t>MS only: 1.50 (95% CI: 1.28-1.75)</a:t>
            </a:r>
          </a:p>
          <a:p>
            <a:pPr lvl="2"/>
            <a:r>
              <a:rPr lang="en-US">
                <a:cs typeface="Calibri"/>
              </a:rPr>
              <a:t>Matched population only: 1.87 (95% CI: 1.73-2.03)</a:t>
            </a:r>
          </a:p>
          <a:p>
            <a:pPr lvl="1"/>
            <a:r>
              <a:rPr lang="en-US">
                <a:cs typeface="Calibri"/>
              </a:rPr>
              <a:t>Lung disease</a:t>
            </a:r>
          </a:p>
          <a:p>
            <a:pPr lvl="2"/>
            <a:r>
              <a:rPr lang="en-US">
                <a:cs typeface="Calibri"/>
              </a:rPr>
              <a:t>MS only: 1.21 (95% CI: 1.03-1.42)</a:t>
            </a:r>
          </a:p>
          <a:p>
            <a:pPr lvl="2"/>
            <a:r>
              <a:rPr lang="en-US">
                <a:cs typeface="Calibri"/>
              </a:rPr>
              <a:t>Matched population only: 1.73 (95% CI: 1.60-1.87)</a:t>
            </a:r>
          </a:p>
          <a:p>
            <a:r>
              <a:rPr lang="en-US">
                <a:cs typeface="Calibri"/>
              </a:rPr>
              <a:t>Depression was associated with an increased hazard of death, with the adjusted hazard ratio being higher in MS (1.62) compared to the matched population (1.52)</a:t>
            </a:r>
          </a:p>
          <a:p>
            <a:pPr lvl="1"/>
            <a:endParaRPr lang="en-US">
              <a:cs typeface="Calibri"/>
            </a:endParaRPr>
          </a:p>
          <a:p>
            <a:pPr lvl="1"/>
            <a:endParaRPr lang="en-US">
              <a:cs typeface="Calibri"/>
            </a:endParaRPr>
          </a:p>
        </p:txBody>
      </p:sp>
      <p:sp>
        <p:nvSpPr>
          <p:cNvPr id="5" name="TextBox 4">
            <a:extLst>
              <a:ext uri="{FF2B5EF4-FFF2-40B4-BE49-F238E27FC236}">
                <a16:creationId xmlns:a16="http://schemas.microsoft.com/office/drawing/2014/main" id="{A883AAE8-8BB3-5B58-3B92-260882623B98}"/>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2015</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3A6FB0E1-D986-C998-731A-A8DC7A9946C1}"/>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13DD569C-0F4A-E428-E5EF-50CBFE7FFBB4}"/>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2418890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3DC9-FBC9-BD1A-661B-9AB157B21F87}"/>
              </a:ext>
            </a:extLst>
          </p:cNvPr>
          <p:cNvSpPr>
            <a:spLocks noGrp="1"/>
          </p:cNvSpPr>
          <p:nvPr>
            <p:ph type="title"/>
          </p:nvPr>
        </p:nvSpPr>
        <p:spPr/>
        <p:txBody>
          <a:bodyPr/>
          <a:lstStyle/>
          <a:p>
            <a:r>
              <a:rPr lang="en-US">
                <a:cs typeface="Calibri Light"/>
              </a:rPr>
              <a:t>Comorbidities and Healthcare Utilization in Persons with MS</a:t>
            </a:r>
          </a:p>
        </p:txBody>
      </p:sp>
      <p:pic>
        <p:nvPicPr>
          <p:cNvPr id="5" name="Picture 4" descr="Text&#10;&#10;Description automatically generated">
            <a:extLst>
              <a:ext uri="{FF2B5EF4-FFF2-40B4-BE49-F238E27FC236}">
                <a16:creationId xmlns:a16="http://schemas.microsoft.com/office/drawing/2014/main" id="{9623137B-124E-03B6-3A72-1A44A0FF408A}"/>
              </a:ext>
            </a:extLst>
          </p:cNvPr>
          <p:cNvPicPr>
            <a:picLocks noChangeAspect="1"/>
          </p:cNvPicPr>
          <p:nvPr/>
        </p:nvPicPr>
        <p:blipFill>
          <a:blip r:embed="rId3"/>
          <a:stretch>
            <a:fillRect/>
          </a:stretch>
        </p:blipFill>
        <p:spPr>
          <a:xfrm>
            <a:off x="152400" y="6076820"/>
            <a:ext cx="3269342" cy="691501"/>
          </a:xfrm>
          <a:prstGeom prst="rect">
            <a:avLst/>
          </a:prstGeom>
        </p:spPr>
      </p:pic>
      <p:pic>
        <p:nvPicPr>
          <p:cNvPr id="7" name="Picture 5">
            <a:extLst>
              <a:ext uri="{FF2B5EF4-FFF2-40B4-BE49-F238E27FC236}">
                <a16:creationId xmlns:a16="http://schemas.microsoft.com/office/drawing/2014/main" id="{46225DCF-0456-269D-55EC-04E8D1D7A81D}"/>
              </a:ext>
            </a:extLst>
          </p:cNvPr>
          <p:cNvPicPr>
            <a:picLocks noChangeAspect="1"/>
          </p:cNvPicPr>
          <p:nvPr/>
        </p:nvPicPr>
        <p:blipFill>
          <a:blip r:embed="rId4"/>
          <a:stretch>
            <a:fillRect/>
          </a:stretch>
        </p:blipFill>
        <p:spPr>
          <a:xfrm>
            <a:off x="8915400" y="6078719"/>
            <a:ext cx="3115128" cy="687705"/>
          </a:xfrm>
          <a:prstGeom prst="rect">
            <a:avLst/>
          </a:prstGeom>
        </p:spPr>
      </p:pic>
    </p:spTree>
    <p:extLst>
      <p:ext uri="{BB962C8B-B14F-4D97-AF65-F5344CB8AC3E}">
        <p14:creationId xmlns:p14="http://schemas.microsoft.com/office/powerpoint/2010/main" val="2278298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Self-Reported </a:t>
            </a:r>
            <a:br>
              <a:rPr lang="en-US">
                <a:cs typeface="Calibri Light"/>
              </a:rPr>
            </a:br>
            <a:r>
              <a:rPr lang="en-US">
                <a:cs typeface="Calibri Light"/>
              </a:rPr>
              <a:t>Utilization</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fontScale="92500" lnSpcReduction="20000"/>
          </a:bodyPr>
          <a:lstStyle/>
          <a:p>
            <a:r>
              <a:rPr lang="en-US">
                <a:cs typeface="Calibri"/>
              </a:rPr>
              <a:t>Persons with MS and at least one comorbidity endorsed more in the past 12 months</a:t>
            </a:r>
          </a:p>
          <a:p>
            <a:pPr lvl="1"/>
            <a:r>
              <a:rPr lang="en-US">
                <a:cs typeface="Calibri"/>
              </a:rPr>
              <a:t>Providers</a:t>
            </a:r>
          </a:p>
          <a:p>
            <a:pPr lvl="2"/>
            <a:r>
              <a:rPr lang="en-US">
                <a:cs typeface="Calibri"/>
              </a:rPr>
              <a:t>Higher among individuals with sleep apnea (b = 3.64) and irritable bowel syndrome (b = 2.60)</a:t>
            </a:r>
          </a:p>
          <a:p>
            <a:pPr lvl="1"/>
            <a:r>
              <a:rPr lang="en-US">
                <a:cs typeface="Calibri"/>
              </a:rPr>
              <a:t>Medications 	</a:t>
            </a:r>
          </a:p>
          <a:p>
            <a:pPr lvl="2"/>
            <a:r>
              <a:rPr lang="en-US">
                <a:cs typeface="Calibri"/>
              </a:rPr>
              <a:t>Higher among individuals with depression (b = 1.45), diabetes (b = 2.97), hypertension (b = 1.79), autoimmune thyroid disease (b = 3.22), and irritable bowel syndrome (b = 2.93)</a:t>
            </a:r>
          </a:p>
          <a:p>
            <a:pPr lvl="1"/>
            <a:r>
              <a:rPr lang="en-US">
                <a:cs typeface="Calibri"/>
              </a:rPr>
              <a:t>Inpatient hospitalizations</a:t>
            </a:r>
          </a:p>
          <a:p>
            <a:pPr lvl="2"/>
            <a:r>
              <a:rPr lang="en-US">
                <a:cs typeface="Calibri"/>
              </a:rPr>
              <a:t>Higher among individuals with anxiety (b = 1.00) and migraines (b = 1.06)</a:t>
            </a:r>
          </a:p>
          <a:p>
            <a:pPr lvl="1"/>
            <a:r>
              <a:rPr lang="en-US">
                <a:cs typeface="Calibri"/>
              </a:rPr>
              <a:t>Elective surgeries</a:t>
            </a:r>
          </a:p>
          <a:p>
            <a:pPr lvl="2"/>
            <a:r>
              <a:rPr lang="en-US">
                <a:cs typeface="Calibri"/>
              </a:rPr>
              <a:t>Higher among individuals with anxiety (b = 1.25)</a:t>
            </a:r>
          </a:p>
          <a:p>
            <a:pPr lvl="1"/>
            <a:r>
              <a:rPr lang="en-US">
                <a:cs typeface="Calibri"/>
              </a:rPr>
              <a:t>MRIs</a:t>
            </a:r>
          </a:p>
          <a:p>
            <a:pPr lvl="1"/>
            <a:r>
              <a:rPr lang="en-US">
                <a:cs typeface="Calibri"/>
              </a:rPr>
              <a:t>X-rays</a:t>
            </a:r>
          </a:p>
          <a:p>
            <a:pPr lvl="2"/>
            <a:r>
              <a:rPr lang="en-US">
                <a:cs typeface="Calibri"/>
              </a:rPr>
              <a:t>Higher among individuals with sleep apnea (b = 1.14)</a:t>
            </a:r>
          </a:p>
        </p:txBody>
      </p:sp>
      <p:sp>
        <p:nvSpPr>
          <p:cNvPr id="5" name="TextBox 4">
            <a:extLst>
              <a:ext uri="{FF2B5EF4-FFF2-40B4-BE49-F238E27FC236}">
                <a16:creationId xmlns:a16="http://schemas.microsoft.com/office/drawing/2014/main" id="{71C5453F-2A39-5772-EEE8-07FD0C9D2FB0}"/>
              </a:ext>
            </a:extLst>
          </p:cNvPr>
          <p:cNvSpPr txBox="1"/>
          <p:nvPr/>
        </p:nvSpPr>
        <p:spPr>
          <a:xfrm>
            <a:off x="9378043"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Neto et al., 2022</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05220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All-Cause ED Visits</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fontScale="92500" lnSpcReduction="20000"/>
          </a:bodyPr>
          <a:lstStyle/>
          <a:p>
            <a:r>
              <a:rPr lang="en-US">
                <a:cs typeface="Calibri"/>
              </a:rPr>
              <a:t>The number of comorbidities was associated with increased odds of having at least one all-cause ED visit within a 2-year period (aOR: 1.20, 95% CI: 1.17-1.23)</a:t>
            </a:r>
          </a:p>
          <a:p>
            <a:r>
              <a:rPr lang="en-US">
                <a:cs typeface="Calibri"/>
              </a:rPr>
              <a:t>Several comorbidities associated with ED usage</a:t>
            </a:r>
          </a:p>
          <a:p>
            <a:pPr lvl="1"/>
            <a:r>
              <a:rPr lang="en-US">
                <a:cs typeface="Calibri"/>
              </a:rPr>
              <a:t>Pain disorders: 1.57 (95% CI: 1.33-1.85)</a:t>
            </a:r>
          </a:p>
          <a:p>
            <a:pPr lvl="1"/>
            <a:r>
              <a:rPr lang="en-US">
                <a:cs typeface="Calibri"/>
              </a:rPr>
              <a:t>Traumatic brain injuries: 1.52 (95% CI: 1.15-2.01)</a:t>
            </a:r>
          </a:p>
          <a:p>
            <a:pPr lvl="1"/>
            <a:r>
              <a:rPr lang="en-US">
                <a:cs typeface="Calibri"/>
              </a:rPr>
              <a:t>Diseases of the circulatory system: 1.46 (95% CI: 1.23-1.73)</a:t>
            </a:r>
          </a:p>
          <a:p>
            <a:pPr lvl="1"/>
            <a:r>
              <a:rPr lang="en-US">
                <a:cs typeface="Calibri"/>
              </a:rPr>
              <a:t>Diseases of the nervous system and sense organs: 1.41 (95% CI: 1.19-1.67)</a:t>
            </a:r>
          </a:p>
          <a:p>
            <a:pPr lvl="1"/>
            <a:r>
              <a:rPr lang="en-US">
                <a:cs typeface="Calibri"/>
              </a:rPr>
              <a:t>Diseases of the digestive system: 1.41 (95% CI: 1.13-1.76)</a:t>
            </a:r>
          </a:p>
          <a:p>
            <a:pPr lvl="1"/>
            <a:r>
              <a:rPr lang="en-US">
                <a:cs typeface="Calibri"/>
              </a:rPr>
              <a:t>Neoplasms: 1.40 (95% CI: 1.14-1.73)</a:t>
            </a:r>
          </a:p>
          <a:p>
            <a:pPr lvl="1"/>
            <a:r>
              <a:rPr lang="en-US">
                <a:cs typeface="Calibri"/>
              </a:rPr>
              <a:t>Diseases of the respiratory system: 1.35 (95% CI: 1.13-1.61)</a:t>
            </a:r>
          </a:p>
          <a:p>
            <a:pPr lvl="1"/>
            <a:r>
              <a:rPr lang="en-US">
                <a:cs typeface="Calibri"/>
              </a:rPr>
              <a:t>Cognitive disorders: 1.29 (95% CI: 1.07-1.54)</a:t>
            </a:r>
          </a:p>
          <a:p>
            <a:pPr lvl="1"/>
            <a:r>
              <a:rPr lang="en-US">
                <a:cs typeface="Calibri"/>
              </a:rPr>
              <a:t>Mental disorders: 1.27 (95% CI: 1.06-1.54)</a:t>
            </a:r>
          </a:p>
          <a:p>
            <a:pPr lvl="1"/>
            <a:r>
              <a:rPr lang="en-US">
                <a:cs typeface="Calibri"/>
              </a:rPr>
              <a:t>Sleep disorders: 1.18 (95% CI: 1.01-1.38)</a:t>
            </a:r>
          </a:p>
        </p:txBody>
      </p:sp>
      <p:sp>
        <p:nvSpPr>
          <p:cNvPr id="5" name="TextBox 4">
            <a:extLst>
              <a:ext uri="{FF2B5EF4-FFF2-40B4-BE49-F238E27FC236}">
                <a16:creationId xmlns:a16="http://schemas.microsoft.com/office/drawing/2014/main" id="{71C5453F-2A39-5772-EEE8-07FD0C9D2FB0}"/>
              </a:ext>
            </a:extLst>
          </p:cNvPr>
          <p:cNvSpPr txBox="1"/>
          <p:nvPr/>
        </p:nvSpPr>
        <p:spPr>
          <a:xfrm>
            <a:off x="9378043"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Gromisch et al., 2022</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558326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Hospitalizations</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a:bodyPr>
          <a:lstStyle/>
          <a:p>
            <a:r>
              <a:rPr lang="en-US">
                <a:cs typeface="Calibri"/>
              </a:rPr>
              <a:t>All-cause:</a:t>
            </a:r>
          </a:p>
          <a:p>
            <a:pPr lvl="1"/>
            <a:r>
              <a:rPr lang="en-US">
                <a:cs typeface="Calibri"/>
              </a:rPr>
              <a:t>Any comorbidity increased rate of hospitalization (</a:t>
            </a:r>
            <a:r>
              <a:rPr lang="en-US" err="1">
                <a:cs typeface="Calibri"/>
              </a:rPr>
              <a:t>aRR</a:t>
            </a:r>
            <a:r>
              <a:rPr lang="en-US">
                <a:cs typeface="Calibri"/>
              </a:rPr>
              <a:t>: 1.72, 95% CI: 1.48-1.99)</a:t>
            </a:r>
          </a:p>
          <a:p>
            <a:pPr lvl="2"/>
            <a:r>
              <a:rPr lang="en-US">
                <a:cs typeface="Calibri"/>
              </a:rPr>
              <a:t>Number of comorbidities increased rate in dose-response manner</a:t>
            </a:r>
          </a:p>
          <a:p>
            <a:pPr lvl="2"/>
            <a:r>
              <a:rPr lang="en-US">
                <a:cs typeface="Calibri"/>
              </a:rPr>
              <a:t>Higher rate with hypertension (1.33), diabetes (1.89), ischemic heart disease (1.45), mood and anxiety disorders (1.52), chronic lung disease (1.43), and epilepsy (1.56)</a:t>
            </a:r>
          </a:p>
          <a:p>
            <a:r>
              <a:rPr lang="en-US">
                <a:cs typeface="Calibri"/>
              </a:rPr>
              <a:t>MS-specific:</a:t>
            </a:r>
          </a:p>
          <a:p>
            <a:pPr lvl="1"/>
            <a:r>
              <a:rPr lang="en-US">
                <a:cs typeface="Calibri"/>
              </a:rPr>
              <a:t>Lower odds with comorbidities (aOR: 0.76, 95% CI: 0.59-0.99), particularly with hypertension (aOR: 0.67, 95% CI: 0.51-0.81)</a:t>
            </a:r>
          </a:p>
        </p:txBody>
      </p:sp>
      <p:sp>
        <p:nvSpPr>
          <p:cNvPr id="5" name="TextBox 4">
            <a:extLst>
              <a:ext uri="{FF2B5EF4-FFF2-40B4-BE49-F238E27FC236}">
                <a16:creationId xmlns:a16="http://schemas.microsoft.com/office/drawing/2014/main" id="{71C5453F-2A39-5772-EEE8-07FD0C9D2FB0}"/>
              </a:ext>
            </a:extLst>
          </p:cNvPr>
          <p:cNvSpPr txBox="1"/>
          <p:nvPr/>
        </p:nvSpPr>
        <p:spPr>
          <a:xfrm>
            <a:off x="9378043"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Sakran</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2020</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181578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Hospitalizations</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fontScale="85000" lnSpcReduction="20000"/>
          </a:bodyPr>
          <a:lstStyle/>
          <a:p>
            <a:r>
              <a:rPr lang="en-US">
                <a:cs typeface="Calibri"/>
              </a:rPr>
              <a:t>All-cause:</a:t>
            </a:r>
          </a:p>
          <a:p>
            <a:pPr lvl="1"/>
            <a:r>
              <a:rPr lang="en-US">
                <a:cs typeface="Calibri"/>
              </a:rPr>
              <a:t>Any comorbidity (adjusting for sex, age, and SES):</a:t>
            </a:r>
          </a:p>
          <a:p>
            <a:pPr lvl="2"/>
            <a:r>
              <a:rPr lang="en-US" err="1">
                <a:cs typeface="Calibri"/>
              </a:rPr>
              <a:t>aRR</a:t>
            </a:r>
            <a:r>
              <a:rPr lang="en-US">
                <a:cs typeface="Calibri"/>
              </a:rPr>
              <a:t> 2.21 (95% CI: 1.73-2.82) in MS population</a:t>
            </a:r>
          </a:p>
          <a:p>
            <a:pPr lvl="3"/>
            <a:r>
              <a:rPr lang="en-US">
                <a:cs typeface="Calibri"/>
              </a:rPr>
              <a:t>Higher rate with hypertension (1.57), diabetes (1.41), heart disease (1.94), depression (1.40), bipolar disorder (1.37), and chronic lung disease (1.25)</a:t>
            </a:r>
          </a:p>
          <a:p>
            <a:pPr lvl="2"/>
            <a:r>
              <a:rPr lang="en-US" err="1">
                <a:cs typeface="Calibri"/>
              </a:rPr>
              <a:t>aRR</a:t>
            </a:r>
            <a:r>
              <a:rPr lang="en-US">
                <a:cs typeface="Calibri"/>
              </a:rPr>
              <a:t> </a:t>
            </a:r>
            <a:r>
              <a:rPr lang="en-US" b="1">
                <a:cs typeface="Calibri"/>
              </a:rPr>
              <a:t>3.85 (95% CI: 3.40-4.35) </a:t>
            </a:r>
            <a:r>
              <a:rPr lang="en-US">
                <a:cs typeface="Calibri"/>
              </a:rPr>
              <a:t>in matched population (sex, age, and region of residence)</a:t>
            </a:r>
          </a:p>
          <a:p>
            <a:pPr lvl="3"/>
            <a:r>
              <a:rPr lang="en-US">
                <a:cs typeface="Calibri"/>
              </a:rPr>
              <a:t>Higher rate with </a:t>
            </a:r>
            <a:r>
              <a:rPr lang="en-US" b="1">
                <a:cs typeface="Calibri"/>
              </a:rPr>
              <a:t>hypertension (1.83)</a:t>
            </a:r>
            <a:r>
              <a:rPr lang="en-US">
                <a:cs typeface="Calibri"/>
              </a:rPr>
              <a:t>, hyperlipidemia (1.16), </a:t>
            </a:r>
            <a:r>
              <a:rPr lang="en-US" b="1">
                <a:cs typeface="Calibri"/>
              </a:rPr>
              <a:t>diabetes (1.65)</a:t>
            </a:r>
            <a:r>
              <a:rPr lang="en-US">
                <a:cs typeface="Calibri"/>
              </a:rPr>
              <a:t>, </a:t>
            </a:r>
            <a:r>
              <a:rPr lang="en-US" b="1">
                <a:cs typeface="Calibri"/>
              </a:rPr>
              <a:t>heart disease (2.30)</a:t>
            </a:r>
            <a:r>
              <a:rPr lang="en-US">
                <a:cs typeface="Calibri"/>
              </a:rPr>
              <a:t>, fibromyalgia (1.23), thyroid disease (1.19), migraine (1.16), </a:t>
            </a:r>
            <a:r>
              <a:rPr lang="en-US" i="1">
                <a:cs typeface="Calibri"/>
              </a:rPr>
              <a:t>depression (1.32)</a:t>
            </a:r>
            <a:r>
              <a:rPr lang="en-US">
                <a:cs typeface="Calibri"/>
              </a:rPr>
              <a:t>, anxiety (1.19), </a:t>
            </a:r>
            <a:r>
              <a:rPr lang="en-US" b="1">
                <a:cs typeface="Calibri"/>
              </a:rPr>
              <a:t>bipolar disorder (1.42)</a:t>
            </a:r>
            <a:r>
              <a:rPr lang="en-US">
                <a:cs typeface="Calibri"/>
              </a:rPr>
              <a:t>, and </a:t>
            </a:r>
            <a:r>
              <a:rPr lang="en-US" b="1">
                <a:cs typeface="Calibri"/>
              </a:rPr>
              <a:t>chronic lung disease (1.41)</a:t>
            </a:r>
          </a:p>
          <a:p>
            <a:r>
              <a:rPr lang="en-US">
                <a:cs typeface="Calibri"/>
              </a:rPr>
              <a:t>Non-MS-related:</a:t>
            </a:r>
          </a:p>
          <a:p>
            <a:pPr lvl="1"/>
            <a:r>
              <a:rPr lang="en-US">
                <a:cs typeface="Calibri"/>
              </a:rPr>
              <a:t>Any comorbidity (adjusting for sex, age, SES, and annual number of physician visits):</a:t>
            </a:r>
          </a:p>
          <a:p>
            <a:pPr lvl="2"/>
            <a:r>
              <a:rPr lang="en-US" err="1">
                <a:cs typeface="Calibri"/>
              </a:rPr>
              <a:t>aRR</a:t>
            </a:r>
            <a:r>
              <a:rPr lang="en-US">
                <a:cs typeface="Calibri"/>
              </a:rPr>
              <a:t> 1.48 (95% CI: 1.14-1.95) in MS population</a:t>
            </a:r>
          </a:p>
          <a:p>
            <a:pPr lvl="3"/>
            <a:r>
              <a:rPr lang="en-US">
                <a:cs typeface="Calibri"/>
              </a:rPr>
              <a:t>Higher rate with hypertension (1.58), diabetes (1.49), heart disease (2.01), fibromyalgia (1.27), depression (1.46), bipolar disorder (1.37), and chronic lung disease (1.29)</a:t>
            </a:r>
          </a:p>
          <a:p>
            <a:pPr lvl="2"/>
            <a:r>
              <a:rPr lang="en-US" err="1">
                <a:cs typeface="Calibri"/>
              </a:rPr>
              <a:t>aRR</a:t>
            </a:r>
            <a:r>
              <a:rPr lang="en-US">
                <a:cs typeface="Calibri"/>
              </a:rPr>
              <a:t> </a:t>
            </a:r>
            <a:r>
              <a:rPr lang="en-US" b="1">
                <a:cs typeface="Calibri"/>
              </a:rPr>
              <a:t>1.87 (95% CI: 1.54-1.96)</a:t>
            </a:r>
            <a:r>
              <a:rPr lang="en-US">
                <a:cs typeface="Calibri"/>
              </a:rPr>
              <a:t> in matched population</a:t>
            </a:r>
          </a:p>
          <a:p>
            <a:r>
              <a:rPr lang="en-US">
                <a:cs typeface="Calibri"/>
              </a:rPr>
              <a:t>MS-related:</a:t>
            </a:r>
          </a:p>
          <a:p>
            <a:pPr lvl="1"/>
            <a:r>
              <a:rPr lang="en-US">
                <a:cs typeface="Calibri"/>
              </a:rPr>
              <a:t>Having a comorbidity was not associated with hospitalization rate</a:t>
            </a:r>
          </a:p>
        </p:txBody>
      </p:sp>
      <p:sp>
        <p:nvSpPr>
          <p:cNvPr id="5" name="TextBox 4">
            <a:extLst>
              <a:ext uri="{FF2B5EF4-FFF2-40B4-BE49-F238E27FC236}">
                <a16:creationId xmlns:a16="http://schemas.microsoft.com/office/drawing/2014/main" id="{71C5453F-2A39-5772-EEE8-07FD0C9D2FB0}"/>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Marrie et al., 2015</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98153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Readmissions</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a:bodyPr>
          <a:lstStyle/>
          <a:p>
            <a:r>
              <a:rPr lang="en-US">
                <a:cs typeface="Calibri"/>
              </a:rPr>
              <a:t>Readmission with 3+ </a:t>
            </a:r>
            <a:r>
              <a:rPr lang="en-US" err="1">
                <a:cs typeface="Calibri"/>
              </a:rPr>
              <a:t>Elixhauser</a:t>
            </a:r>
            <a:r>
              <a:rPr lang="en-US">
                <a:cs typeface="Calibri"/>
              </a:rPr>
              <a:t> conditions (adjusted for age, sex, SES, and expected payor): </a:t>
            </a:r>
            <a:endParaRPr lang="en-US"/>
          </a:p>
          <a:p>
            <a:pPr lvl="1"/>
            <a:r>
              <a:rPr lang="en-US">
                <a:cs typeface="Calibri"/>
              </a:rPr>
              <a:t>Within 30 days: </a:t>
            </a:r>
            <a:r>
              <a:rPr lang="en-US" err="1">
                <a:cs typeface="Calibri"/>
              </a:rPr>
              <a:t>aOR</a:t>
            </a:r>
            <a:r>
              <a:rPr lang="en-US">
                <a:cs typeface="Calibri"/>
              </a:rPr>
              <a:t> = 1.92 (95% CI: 1.34-2.74)</a:t>
            </a:r>
          </a:p>
          <a:p>
            <a:pPr lvl="2"/>
            <a:r>
              <a:rPr lang="en-US">
                <a:cs typeface="Calibri"/>
              </a:rPr>
              <a:t>Higher odds with nutritional deficiency anemia (1.62), diabetes without complications (2.27), rheumatoid arthritis/collagen vascular disease (2.20), and renal failure (1.68)</a:t>
            </a:r>
          </a:p>
          <a:p>
            <a:pPr lvl="1"/>
            <a:r>
              <a:rPr lang="en-US">
                <a:cs typeface="Calibri"/>
              </a:rPr>
              <a:t>Within 90 days: </a:t>
            </a:r>
            <a:r>
              <a:rPr lang="en-US" err="1">
                <a:cs typeface="Calibri"/>
              </a:rPr>
              <a:t>aOR</a:t>
            </a:r>
            <a:r>
              <a:rPr lang="en-US">
                <a:cs typeface="Calibri"/>
              </a:rPr>
              <a:t> = 2.11 (95% CI: 1.64-2.72)</a:t>
            </a:r>
          </a:p>
          <a:p>
            <a:pPr lvl="2"/>
            <a:r>
              <a:rPr lang="en-US">
                <a:cs typeface="Calibri"/>
              </a:rPr>
              <a:t>Higher odds with nutritional deficiency anemia (1.59), diabetes without complications (1.77), rheumatoid arthritis/collagen vascular disease (2.01), chronic pulmonary disease (1.65), and renal failure (1.53)</a:t>
            </a:r>
          </a:p>
          <a:p>
            <a:endParaRPr lang="en-US">
              <a:cs typeface="Calibri"/>
            </a:endParaRPr>
          </a:p>
          <a:p>
            <a:pPr lvl="1"/>
            <a:endParaRPr lang="en-US">
              <a:cs typeface="Calibri"/>
            </a:endParaRPr>
          </a:p>
        </p:txBody>
      </p:sp>
      <p:sp>
        <p:nvSpPr>
          <p:cNvPr id="5" name="TextBox 4">
            <a:extLst>
              <a:ext uri="{FF2B5EF4-FFF2-40B4-BE49-F238E27FC236}">
                <a16:creationId xmlns:a16="http://schemas.microsoft.com/office/drawing/2014/main" id="{71C5453F-2A39-5772-EEE8-07FD0C9D2FB0}"/>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Mendizabel</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et al., 2020</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949153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Barriers to Care</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a:bodyPr>
          <a:lstStyle/>
          <a:p>
            <a:r>
              <a:rPr lang="en-US">
                <a:cs typeface="Calibri"/>
              </a:rPr>
              <a:t>Persons with MS with and without a comorbidity did not significant differ on barriers affecting their care</a:t>
            </a:r>
          </a:p>
          <a:p>
            <a:pPr lvl="1"/>
            <a:r>
              <a:rPr lang="en-US">
                <a:cs typeface="Calibri"/>
              </a:rPr>
              <a:t>Long distances to medical facilities and personnel</a:t>
            </a:r>
          </a:p>
          <a:p>
            <a:pPr lvl="1"/>
            <a:r>
              <a:rPr lang="en-US">
                <a:cs typeface="Calibri"/>
              </a:rPr>
              <a:t>Lack of transportation to access the services I need</a:t>
            </a:r>
          </a:p>
          <a:p>
            <a:pPr lvl="1"/>
            <a:r>
              <a:rPr lang="en-US">
                <a:cs typeface="Calibri"/>
              </a:rPr>
              <a:t>Long wait-time for clinic appointments</a:t>
            </a:r>
          </a:p>
          <a:p>
            <a:pPr lvl="1"/>
            <a:r>
              <a:rPr lang="en-US">
                <a:cs typeface="Calibri"/>
              </a:rPr>
              <a:t>Having too many medical appointments</a:t>
            </a:r>
          </a:p>
          <a:p>
            <a:pPr lvl="1"/>
            <a:r>
              <a:rPr lang="en-US">
                <a:cs typeface="Calibri"/>
              </a:rPr>
              <a:t>School or work or other professional responsibilities</a:t>
            </a:r>
          </a:p>
          <a:p>
            <a:pPr lvl="1"/>
            <a:r>
              <a:rPr lang="en-US">
                <a:cs typeface="Calibri"/>
              </a:rPr>
              <a:t>Caregiver or household responsibilities</a:t>
            </a:r>
          </a:p>
          <a:p>
            <a:endParaRPr lang="en-US">
              <a:cs typeface="Calibri"/>
            </a:endParaRPr>
          </a:p>
          <a:p>
            <a:pPr lvl="1"/>
            <a:endParaRPr lang="en-US">
              <a:cs typeface="Calibri"/>
            </a:endParaRPr>
          </a:p>
        </p:txBody>
      </p:sp>
      <p:sp>
        <p:nvSpPr>
          <p:cNvPr id="5" name="TextBox 4">
            <a:extLst>
              <a:ext uri="{FF2B5EF4-FFF2-40B4-BE49-F238E27FC236}">
                <a16:creationId xmlns:a16="http://schemas.microsoft.com/office/drawing/2014/main" id="{71C5453F-2A39-5772-EEE8-07FD0C9D2FB0}"/>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Neto et al., 2022</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062529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AE1E-622F-EC3F-0660-D52B4C408667}"/>
              </a:ext>
            </a:extLst>
          </p:cNvPr>
          <p:cNvSpPr>
            <a:spLocks noGrp="1"/>
          </p:cNvSpPr>
          <p:nvPr>
            <p:ph type="title"/>
          </p:nvPr>
        </p:nvSpPr>
        <p:spPr/>
        <p:txBody>
          <a:bodyPr/>
          <a:lstStyle/>
          <a:p>
            <a:r>
              <a:rPr lang="en-US">
                <a:cs typeface="Calibri Light"/>
              </a:rPr>
              <a:t>Comorbidities and Self-Management in Persons with MS</a:t>
            </a:r>
            <a:endParaRPr lang="en-US"/>
          </a:p>
        </p:txBody>
      </p:sp>
      <p:pic>
        <p:nvPicPr>
          <p:cNvPr id="5" name="Picture 4" descr="Text&#10;&#10;Description automatically generated">
            <a:extLst>
              <a:ext uri="{FF2B5EF4-FFF2-40B4-BE49-F238E27FC236}">
                <a16:creationId xmlns:a16="http://schemas.microsoft.com/office/drawing/2014/main" id="{EF2A0C2F-6706-0300-B0F0-2EF19577FF04}"/>
              </a:ext>
            </a:extLst>
          </p:cNvPr>
          <p:cNvPicPr>
            <a:picLocks noChangeAspect="1"/>
          </p:cNvPicPr>
          <p:nvPr/>
        </p:nvPicPr>
        <p:blipFill>
          <a:blip r:embed="rId3"/>
          <a:stretch>
            <a:fillRect/>
          </a:stretch>
        </p:blipFill>
        <p:spPr>
          <a:xfrm>
            <a:off x="152400" y="6076820"/>
            <a:ext cx="3269342" cy="691501"/>
          </a:xfrm>
          <a:prstGeom prst="rect">
            <a:avLst/>
          </a:prstGeom>
        </p:spPr>
      </p:pic>
      <p:pic>
        <p:nvPicPr>
          <p:cNvPr id="7" name="Picture 5">
            <a:extLst>
              <a:ext uri="{FF2B5EF4-FFF2-40B4-BE49-F238E27FC236}">
                <a16:creationId xmlns:a16="http://schemas.microsoft.com/office/drawing/2014/main" id="{4F0E7F0C-B48B-AAD8-A8BE-D52659DCB74C}"/>
              </a:ext>
            </a:extLst>
          </p:cNvPr>
          <p:cNvPicPr>
            <a:picLocks noChangeAspect="1"/>
          </p:cNvPicPr>
          <p:nvPr/>
        </p:nvPicPr>
        <p:blipFill>
          <a:blip r:embed="rId4"/>
          <a:stretch>
            <a:fillRect/>
          </a:stretch>
        </p:blipFill>
        <p:spPr>
          <a:xfrm>
            <a:off x="8915400" y="6078719"/>
            <a:ext cx="3115128" cy="687705"/>
          </a:xfrm>
          <a:prstGeom prst="rect">
            <a:avLst/>
          </a:prstGeom>
        </p:spPr>
      </p:pic>
    </p:spTree>
    <p:extLst>
      <p:ext uri="{BB962C8B-B14F-4D97-AF65-F5344CB8AC3E}">
        <p14:creationId xmlns:p14="http://schemas.microsoft.com/office/powerpoint/2010/main" val="3959682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Defining Self-Management</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fontScale="92500"/>
          </a:bodyPr>
          <a:lstStyle/>
          <a:p>
            <a:r>
              <a:rPr lang="en-US">
                <a:cs typeface="Calibri"/>
              </a:rPr>
              <a:t>Encourages individuals with chronic conditions to become more actively involved in their care and manage risk factors that may culminate in additional issues</a:t>
            </a:r>
          </a:p>
          <a:p>
            <a:r>
              <a:rPr lang="en-US">
                <a:cs typeface="Calibri"/>
              </a:rPr>
              <a:t>Associated benefits</a:t>
            </a:r>
          </a:p>
          <a:p>
            <a:pPr lvl="1"/>
            <a:r>
              <a:rPr lang="en-US">
                <a:cs typeface="Calibri"/>
              </a:rPr>
              <a:t>Decreased hospitalizations, healthcare utilization, and medication expenditures</a:t>
            </a:r>
          </a:p>
          <a:p>
            <a:pPr lvl="1"/>
            <a:r>
              <a:rPr lang="en-US">
                <a:cs typeface="Calibri"/>
              </a:rPr>
              <a:t>Improved quality of life and psychological well-being</a:t>
            </a:r>
          </a:p>
          <a:p>
            <a:r>
              <a:rPr lang="en-US">
                <a:cs typeface="Calibri"/>
              </a:rPr>
              <a:t>Several different models of self-management, but the Lorig and Holman’s tripartite model has three components</a:t>
            </a:r>
          </a:p>
          <a:p>
            <a:pPr lvl="1"/>
            <a:r>
              <a:rPr lang="en-US">
                <a:cs typeface="Calibri"/>
              </a:rPr>
              <a:t>Medical</a:t>
            </a:r>
          </a:p>
          <a:p>
            <a:pPr lvl="1"/>
            <a:r>
              <a:rPr lang="en-US">
                <a:cs typeface="Calibri"/>
              </a:rPr>
              <a:t>Role</a:t>
            </a:r>
          </a:p>
          <a:p>
            <a:pPr lvl="1"/>
            <a:r>
              <a:rPr lang="en-US">
                <a:cs typeface="Calibri"/>
              </a:rPr>
              <a:t>Emotional</a:t>
            </a:r>
          </a:p>
          <a:p>
            <a:pPr lvl="1"/>
            <a:endParaRPr lang="en-US">
              <a:cs typeface="Calibri"/>
            </a:endParaRPr>
          </a:p>
        </p:txBody>
      </p:sp>
      <p:sp>
        <p:nvSpPr>
          <p:cNvPr id="5" name="TextBox 4">
            <a:extLst>
              <a:ext uri="{FF2B5EF4-FFF2-40B4-BE49-F238E27FC236}">
                <a16:creationId xmlns:a16="http://schemas.microsoft.com/office/drawing/2014/main" id="{71C5453F-2A39-5772-EEE8-07FD0C9D2FB0}"/>
              </a:ext>
            </a:extLst>
          </p:cNvPr>
          <p:cNvSpPr txBox="1"/>
          <p:nvPr/>
        </p:nvSpPr>
        <p:spPr>
          <a:xfrm>
            <a:off x="9635066" y="6176963"/>
            <a:ext cx="2368247"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Gromisch et al., 2021</a:t>
            </a: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55814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C064-3B9A-4B7D-9580-BCF3461225C6}"/>
              </a:ext>
            </a:extLst>
          </p:cNvPr>
          <p:cNvSpPr>
            <a:spLocks noGrp="1"/>
          </p:cNvSpPr>
          <p:nvPr>
            <p:ph type="title"/>
          </p:nvPr>
        </p:nvSpPr>
        <p:spPr/>
        <p:txBody>
          <a:bodyPr/>
          <a:lstStyle/>
          <a:p>
            <a:r>
              <a:rPr lang="en-US" b="1" dirty="0">
                <a:solidFill>
                  <a:schemeClr val="accent3"/>
                </a:solidFill>
              </a:rPr>
              <a:t>VA MS Centers of Excellence Mission</a:t>
            </a:r>
          </a:p>
        </p:txBody>
      </p:sp>
      <p:sp>
        <p:nvSpPr>
          <p:cNvPr id="3" name="Content Placeholder 2">
            <a:extLst>
              <a:ext uri="{FF2B5EF4-FFF2-40B4-BE49-F238E27FC236}">
                <a16:creationId xmlns:a16="http://schemas.microsoft.com/office/drawing/2014/main" id="{BE98BED1-A883-4CB6-9AE6-2F5CA919F654}"/>
              </a:ext>
            </a:extLst>
          </p:cNvPr>
          <p:cNvSpPr>
            <a:spLocks noGrp="1"/>
          </p:cNvSpPr>
          <p:nvPr>
            <p:ph idx="1"/>
          </p:nvPr>
        </p:nvSpPr>
        <p:spPr/>
        <p:txBody>
          <a:bodyPr anchor="t">
            <a:noAutofit/>
          </a:bodyPr>
          <a:lstStyle/>
          <a:p>
            <a:pPr marL="254788" indent="-220261">
              <a:lnSpc>
                <a:spcPct val="100000"/>
              </a:lnSpc>
              <a:buFont typeface="Arial" panose="020B0604020202020204" pitchFamily="34" charset="0"/>
              <a:buChar char="•"/>
            </a:pPr>
            <a:r>
              <a:rPr lang="en-US" sz="2800" dirty="0">
                <a:solidFill>
                  <a:srgbClr val="000000"/>
                </a:solidFill>
              </a:rPr>
              <a:t>Improve the quality and consistency of health care services delivered to Veterans with MS across the US.</a:t>
            </a:r>
            <a:endParaRPr lang="en-US" sz="2800" dirty="0">
              <a:solidFill>
                <a:srgbClr val="2E2E2E"/>
              </a:solidFill>
            </a:endParaRPr>
          </a:p>
          <a:p>
            <a:pPr marL="254788" indent="-220261">
              <a:lnSpc>
                <a:spcPct val="100000"/>
              </a:lnSpc>
              <a:buFont typeface="Arial" panose="020B0604020202020204" pitchFamily="34" charset="0"/>
              <a:buChar char="•"/>
            </a:pPr>
            <a:r>
              <a:rPr lang="en-US" sz="2800" dirty="0">
                <a:solidFill>
                  <a:srgbClr val="000000"/>
                </a:solidFill>
              </a:rPr>
              <a:t>Expand care coordination between VA medical facilities through the development of a national network of MS providers within the Veterans Health Administration.</a:t>
            </a:r>
            <a:endParaRPr lang="en-US" sz="2800" dirty="0">
              <a:solidFill>
                <a:srgbClr val="2E2E2E"/>
              </a:solidFill>
            </a:endParaRPr>
          </a:p>
        </p:txBody>
      </p:sp>
      <p:pic>
        <p:nvPicPr>
          <p:cNvPr id="5" name="Picture 4">
            <a:extLst>
              <a:ext uri="{FF2B5EF4-FFF2-40B4-BE49-F238E27FC236}">
                <a16:creationId xmlns:a16="http://schemas.microsoft.com/office/drawing/2014/main" id="{9B7D5F9B-1B1B-4BED-A303-0546E2927D83}"/>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7481" y="5562248"/>
            <a:ext cx="3897038" cy="816238"/>
          </a:xfrm>
          <a:prstGeom prst="rect">
            <a:avLst/>
          </a:prstGeom>
        </p:spPr>
      </p:pic>
    </p:spTree>
    <p:extLst>
      <p:ext uri="{BB962C8B-B14F-4D97-AF65-F5344CB8AC3E}">
        <p14:creationId xmlns:p14="http://schemas.microsoft.com/office/powerpoint/2010/main" val="1263856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Self-Management</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a:bodyPr>
          <a:lstStyle/>
          <a:p>
            <a:r>
              <a:rPr lang="en-US">
                <a:cs typeface="Calibri"/>
              </a:rPr>
              <a:t>Individuals with comorbid diabetes endorsed lower self-management abilities (</a:t>
            </a:r>
            <a:r>
              <a:rPr lang="el-GR">
                <a:cs typeface="Calibri"/>
              </a:rPr>
              <a:t>β</a:t>
            </a:r>
            <a:r>
              <a:rPr lang="en-US">
                <a:cs typeface="Calibri"/>
              </a:rPr>
              <a:t> = -0.18, p = .011)</a:t>
            </a:r>
          </a:p>
          <a:p>
            <a:pPr lvl="1"/>
            <a:r>
              <a:rPr lang="en-US">
                <a:cs typeface="Calibri"/>
              </a:rPr>
              <a:t>Worse relationship and communication with their healthcare provider (</a:t>
            </a:r>
            <a:r>
              <a:rPr lang="el-GR">
                <a:cs typeface="Calibri"/>
              </a:rPr>
              <a:t>β</a:t>
            </a:r>
            <a:r>
              <a:rPr lang="en-US">
                <a:cs typeface="Calibri"/>
              </a:rPr>
              <a:t> = -0.23, p = .020) and social/family support (</a:t>
            </a:r>
            <a:r>
              <a:rPr lang="el-GR">
                <a:ea typeface="+mn-lt"/>
                <a:cs typeface="+mn-lt"/>
              </a:rPr>
              <a:t>β = -0.24, p &lt;.001)</a:t>
            </a:r>
          </a:p>
          <a:p>
            <a:r>
              <a:rPr lang="en-US">
                <a:cs typeface="Calibri"/>
              </a:rPr>
              <a:t>On the other hand, having comorbid hyperlipidemia was associated with better self-management abilities (</a:t>
            </a:r>
            <a:r>
              <a:rPr lang="el-GR">
                <a:cs typeface="Calibri"/>
              </a:rPr>
              <a:t>β</a:t>
            </a:r>
            <a:r>
              <a:rPr lang="en-US">
                <a:cs typeface="Calibri"/>
              </a:rPr>
              <a:t> = 0.15, p = .022)</a:t>
            </a:r>
          </a:p>
          <a:p>
            <a:pPr lvl="1"/>
            <a:r>
              <a:rPr lang="en-US">
                <a:cs typeface="Calibri"/>
              </a:rPr>
              <a:t>Better health maintenance behaviors (</a:t>
            </a:r>
            <a:r>
              <a:rPr lang="el-GR">
                <a:cs typeface="Calibri"/>
              </a:rPr>
              <a:t>β</a:t>
            </a:r>
            <a:r>
              <a:rPr lang="en-US">
                <a:cs typeface="Calibri"/>
              </a:rPr>
              <a:t> = 0.20, p = .022)</a:t>
            </a:r>
          </a:p>
          <a:p>
            <a:pPr lvl="1"/>
            <a:endParaRPr lang="en-US">
              <a:cs typeface="Calibri"/>
            </a:endParaRPr>
          </a:p>
        </p:txBody>
      </p:sp>
      <p:sp>
        <p:nvSpPr>
          <p:cNvPr id="5" name="TextBox 4">
            <a:extLst>
              <a:ext uri="{FF2B5EF4-FFF2-40B4-BE49-F238E27FC236}">
                <a16:creationId xmlns:a16="http://schemas.microsoft.com/office/drawing/2014/main" id="{71C5453F-2A39-5772-EEE8-07FD0C9D2FB0}"/>
              </a:ext>
            </a:extLst>
          </p:cNvPr>
          <p:cNvSpPr txBox="1"/>
          <p:nvPr/>
        </p:nvSpPr>
        <p:spPr>
          <a:xfrm>
            <a:off x="9635066" y="6176963"/>
            <a:ext cx="2368247"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Gromisch et al., 2021</a:t>
            </a: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951084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DMT Usage</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a:bodyPr>
          <a:lstStyle/>
          <a:p>
            <a:r>
              <a:rPr lang="en-US">
                <a:cs typeface="Calibri"/>
              </a:rPr>
              <a:t>Comorbidities associated with reduced likelihood of DMT initiation</a:t>
            </a:r>
          </a:p>
          <a:p>
            <a:pPr lvl="1"/>
            <a:r>
              <a:rPr lang="en-US">
                <a:cs typeface="Calibri"/>
              </a:rPr>
              <a:t>Year 1: </a:t>
            </a:r>
            <a:r>
              <a:rPr lang="en-US" err="1">
                <a:cs typeface="Calibri"/>
              </a:rPr>
              <a:t>aHR</a:t>
            </a:r>
            <a:r>
              <a:rPr lang="en-US">
                <a:cs typeface="Calibri"/>
              </a:rPr>
              <a:t>: 0.90 (95% CI: 0.84-0.96)</a:t>
            </a:r>
          </a:p>
          <a:p>
            <a:pPr lvl="1"/>
            <a:r>
              <a:rPr lang="en-US">
                <a:cs typeface="Calibri"/>
              </a:rPr>
              <a:t>Year 5: </a:t>
            </a:r>
            <a:r>
              <a:rPr lang="en-US" err="1">
                <a:cs typeface="Calibri"/>
              </a:rPr>
              <a:t>aHR</a:t>
            </a:r>
            <a:r>
              <a:rPr lang="en-US">
                <a:cs typeface="Calibri"/>
              </a:rPr>
              <a:t>: 0.58 (95% CI: 0.42-0.80)</a:t>
            </a:r>
          </a:p>
          <a:p>
            <a:r>
              <a:rPr lang="en-US">
                <a:cs typeface="Calibri"/>
              </a:rPr>
              <a:t>Individuals with ischemic heart disease (</a:t>
            </a:r>
            <a:r>
              <a:rPr lang="en-US" err="1">
                <a:cs typeface="Calibri"/>
              </a:rPr>
              <a:t>aHR</a:t>
            </a:r>
            <a:r>
              <a:rPr lang="en-US">
                <a:cs typeface="Calibri"/>
              </a:rPr>
              <a:t>: 0.72, 95% CI: 0.59-0.87) and anxiety (</a:t>
            </a:r>
            <a:r>
              <a:rPr lang="en-US" err="1">
                <a:cs typeface="Calibri"/>
              </a:rPr>
              <a:t>aHR</a:t>
            </a:r>
            <a:r>
              <a:rPr lang="en-US">
                <a:cs typeface="Calibri"/>
              </a:rPr>
              <a:t>: 0.76, 95% CI: 0.69-0.87) were less likely to initiate a DMT, while individuals with depression were more likely (</a:t>
            </a:r>
            <a:r>
              <a:rPr lang="en-US" err="1">
                <a:cs typeface="Calibri"/>
              </a:rPr>
              <a:t>aHR</a:t>
            </a:r>
            <a:r>
              <a:rPr lang="en-US">
                <a:cs typeface="Calibri"/>
              </a:rPr>
              <a:t>: 1.13, 95% CI: 1.00-1.27)</a:t>
            </a:r>
          </a:p>
          <a:p>
            <a:r>
              <a:rPr lang="en-US">
                <a:cs typeface="Calibri"/>
              </a:rPr>
              <a:t>Odds for suboptimal DMT adherence (&lt;80%) higher with a mood disorder (aOR: 1.40) and traumatic brain injury (aOR: 1.55), but lower with hyperlipidemia (aOR: 0.77)</a:t>
            </a:r>
          </a:p>
          <a:p>
            <a:pPr lvl="1"/>
            <a:endParaRPr lang="en-US">
              <a:cs typeface="Calibri"/>
            </a:endParaRPr>
          </a:p>
        </p:txBody>
      </p:sp>
      <p:sp>
        <p:nvSpPr>
          <p:cNvPr id="5" name="TextBox 4">
            <a:extLst>
              <a:ext uri="{FF2B5EF4-FFF2-40B4-BE49-F238E27FC236}">
                <a16:creationId xmlns:a16="http://schemas.microsoft.com/office/drawing/2014/main" id="{71C5453F-2A39-5772-EEE8-07FD0C9D2FB0}"/>
              </a:ext>
            </a:extLst>
          </p:cNvPr>
          <p:cNvSpPr txBox="1"/>
          <p:nvPr/>
        </p:nvSpPr>
        <p:spPr>
          <a:xfrm>
            <a:off x="7964714" y="6176963"/>
            <a:ext cx="403860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Zhang et al., 2016; Gromisch et al., 2020</a:t>
            </a: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3929867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833B-5E47-3B03-CAF7-B99769510CE9}"/>
              </a:ext>
            </a:extLst>
          </p:cNvPr>
          <p:cNvSpPr>
            <a:spLocks noGrp="1"/>
          </p:cNvSpPr>
          <p:nvPr>
            <p:ph type="title"/>
          </p:nvPr>
        </p:nvSpPr>
        <p:spPr/>
        <p:txBody>
          <a:bodyPr/>
          <a:lstStyle/>
          <a:p>
            <a:r>
              <a:rPr lang="en-US">
                <a:cs typeface="Calibri Light"/>
              </a:rPr>
              <a:t>Comorbidities and Appointment </a:t>
            </a:r>
            <a:br>
              <a:rPr lang="en-US">
                <a:cs typeface="Calibri Light"/>
              </a:rPr>
            </a:br>
            <a:r>
              <a:rPr lang="en-US">
                <a:cs typeface="Calibri Light"/>
              </a:rPr>
              <a:t>Attendance</a:t>
            </a:r>
            <a:endParaRPr lang="en-US"/>
          </a:p>
        </p:txBody>
      </p:sp>
      <p:sp>
        <p:nvSpPr>
          <p:cNvPr id="3" name="Content Placeholder 2">
            <a:extLst>
              <a:ext uri="{FF2B5EF4-FFF2-40B4-BE49-F238E27FC236}">
                <a16:creationId xmlns:a16="http://schemas.microsoft.com/office/drawing/2014/main" id="{323D2450-52B7-EC9C-6FF4-BB44F158599B}"/>
              </a:ext>
            </a:extLst>
          </p:cNvPr>
          <p:cNvSpPr>
            <a:spLocks noGrp="1"/>
          </p:cNvSpPr>
          <p:nvPr>
            <p:ph idx="1"/>
          </p:nvPr>
        </p:nvSpPr>
        <p:spPr/>
        <p:txBody>
          <a:bodyPr vert="horz" lIns="91440" tIns="45720" rIns="91440" bIns="45720" rtlCol="0" anchor="t">
            <a:normAutofit/>
          </a:bodyPr>
          <a:lstStyle/>
          <a:p>
            <a:r>
              <a:rPr lang="en-US">
                <a:cs typeface="Calibri"/>
              </a:rPr>
              <a:t>No shows</a:t>
            </a:r>
          </a:p>
          <a:p>
            <a:pPr lvl="1"/>
            <a:r>
              <a:rPr lang="en-US">
                <a:cs typeface="Calibri"/>
              </a:rPr>
              <a:t>Individuals with congestive heart failure (aOR: 2.41) and chronic obstructive pulmonary disease (aOR: 1.58) were at increased odds of no showing &gt;20% of their appointments over a two-year period</a:t>
            </a:r>
          </a:p>
          <a:p>
            <a:pPr lvl="2"/>
            <a:r>
              <a:rPr lang="en-US">
                <a:cs typeface="Calibri"/>
              </a:rPr>
              <a:t>&gt;20% no show rate noted in individuals with mood disorders, personality disorder, psychotic disorders, anxiety disorders, anxiety disorders, post-traumatic disorder, alcohol-related disorders, drug-related disorders, and tobacco use disorders</a:t>
            </a:r>
          </a:p>
          <a:p>
            <a:pPr lvl="2"/>
            <a:r>
              <a:rPr lang="en-US">
                <a:cs typeface="Calibri"/>
              </a:rPr>
              <a:t>≤20% no show rate noted in individuals with hypertension and hyperlipidemia</a:t>
            </a:r>
          </a:p>
          <a:p>
            <a:r>
              <a:rPr lang="en-US">
                <a:cs typeface="Calibri"/>
              </a:rPr>
              <a:t>Short-notice cancellations (&lt;24 hrs)</a:t>
            </a:r>
          </a:p>
          <a:p>
            <a:pPr lvl="1"/>
            <a:r>
              <a:rPr lang="en-US">
                <a:cs typeface="Calibri"/>
              </a:rPr>
              <a:t>Individuals with congestive heart failure and coronary artery disease/peripheral artery disease were less likely to have a cancellation rate of &gt;20%, but neither were significant factors in the final model</a:t>
            </a:r>
          </a:p>
          <a:p>
            <a:pPr lvl="1"/>
            <a:endParaRPr lang="en-US">
              <a:cs typeface="Calibri"/>
            </a:endParaRPr>
          </a:p>
        </p:txBody>
      </p:sp>
      <p:sp>
        <p:nvSpPr>
          <p:cNvPr id="5" name="TextBox 4">
            <a:extLst>
              <a:ext uri="{FF2B5EF4-FFF2-40B4-BE49-F238E27FC236}">
                <a16:creationId xmlns:a16="http://schemas.microsoft.com/office/drawing/2014/main" id="{71C5453F-2A39-5772-EEE8-07FD0C9D2FB0}"/>
              </a:ext>
            </a:extLst>
          </p:cNvPr>
          <p:cNvSpPr txBox="1"/>
          <p:nvPr/>
        </p:nvSpPr>
        <p:spPr>
          <a:xfrm>
            <a:off x="7636933" y="6176963"/>
            <a:ext cx="4366381"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Gromisch et al., 2020; Gromisch et al., 2022</a:t>
            </a:r>
          </a:p>
        </p:txBody>
      </p:sp>
      <p:pic>
        <p:nvPicPr>
          <p:cNvPr id="6" name="Picture 5" descr="Text&#10;&#10;Description automatically generated">
            <a:extLst>
              <a:ext uri="{FF2B5EF4-FFF2-40B4-BE49-F238E27FC236}">
                <a16:creationId xmlns:a16="http://schemas.microsoft.com/office/drawing/2014/main" id="{F6E928DF-DD41-1327-25AD-2E24CB1777C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8" name="Picture 5" descr="A picture containing text&#10;&#10;Description automatically generated">
            <a:extLst>
              <a:ext uri="{FF2B5EF4-FFF2-40B4-BE49-F238E27FC236}">
                <a16:creationId xmlns:a16="http://schemas.microsoft.com/office/drawing/2014/main" id="{CBA3C409-7162-B41A-A3F0-139702DB3436}"/>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824120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1820-5623-105C-4CDA-A877B4C81236}"/>
              </a:ext>
            </a:extLst>
          </p:cNvPr>
          <p:cNvSpPr>
            <a:spLocks noGrp="1"/>
          </p:cNvSpPr>
          <p:nvPr>
            <p:ph type="title"/>
          </p:nvPr>
        </p:nvSpPr>
        <p:spPr/>
        <p:txBody>
          <a:bodyPr/>
          <a:lstStyle/>
          <a:p>
            <a:r>
              <a:rPr lang="en-US">
                <a:cs typeface="Calibri Light"/>
              </a:rPr>
              <a:t>Comorbidities and Employment</a:t>
            </a:r>
            <a:endParaRPr lang="en-US"/>
          </a:p>
        </p:txBody>
      </p:sp>
      <p:sp>
        <p:nvSpPr>
          <p:cNvPr id="3" name="Text Placeholder 2">
            <a:extLst>
              <a:ext uri="{FF2B5EF4-FFF2-40B4-BE49-F238E27FC236}">
                <a16:creationId xmlns:a16="http://schemas.microsoft.com/office/drawing/2014/main" id="{3A406F02-9CE1-EFA1-DB3C-2BBE3C4199C4}"/>
              </a:ext>
            </a:extLst>
          </p:cNvPr>
          <p:cNvSpPr>
            <a:spLocks noGrp="1"/>
          </p:cNvSpPr>
          <p:nvPr>
            <p:ph idx="1"/>
          </p:nvPr>
        </p:nvSpPr>
        <p:spPr/>
        <p:txBody>
          <a:bodyPr vert="horz" lIns="91440" tIns="45720" rIns="91440" bIns="45720" rtlCol="0" anchor="t">
            <a:normAutofit/>
          </a:bodyPr>
          <a:lstStyle/>
          <a:p>
            <a:r>
              <a:rPr lang="en-US">
                <a:cs typeface="Calibri"/>
              </a:rPr>
              <a:t>Work productivity loss</a:t>
            </a:r>
          </a:p>
          <a:p>
            <a:pPr lvl="1"/>
            <a:r>
              <a:rPr lang="en-US">
                <a:cs typeface="Calibri"/>
              </a:rPr>
              <a:t>2.5 days with any comorbidity versus 1.3 days with no comorbidities</a:t>
            </a:r>
          </a:p>
          <a:p>
            <a:pPr lvl="2"/>
            <a:r>
              <a:rPr lang="en-US">
                <a:cs typeface="Calibri"/>
              </a:rPr>
              <a:t>Highest loss per persons within past four weeks: osteoporosis (4.7 days), inflammatory bowel disease (4.7 days), osteoarthritis (3.7 days), and psoriasis (3.6 days)</a:t>
            </a:r>
          </a:p>
          <a:p>
            <a:pPr lvl="1"/>
            <a:r>
              <a:rPr lang="en-US">
                <a:cs typeface="Calibri"/>
              </a:rPr>
              <a:t>Total population costs of MS-related work productivity loss (Australia): </a:t>
            </a:r>
          </a:p>
          <a:p>
            <a:pPr lvl="2"/>
            <a:r>
              <a:rPr lang="en-US">
                <a:cs typeface="Calibri"/>
              </a:rPr>
              <a:t>47 million USD (any comorbidity) versus 3 million USD (no comorbidities)</a:t>
            </a:r>
          </a:p>
          <a:p>
            <a:pPr lvl="3"/>
            <a:r>
              <a:rPr lang="en-US">
                <a:cs typeface="Calibri"/>
              </a:rPr>
              <a:t>Highest total population costs: depression (25 million USD), allergies (22 million USD), anxiety (21 million USD), migraines (17 million USD), and osteoarthritis (12 million USD)</a:t>
            </a:r>
          </a:p>
          <a:p>
            <a:r>
              <a:rPr lang="en-US">
                <a:cs typeface="Calibri"/>
              </a:rPr>
              <a:t>Not working for pay (adjusted for age and education)</a:t>
            </a:r>
          </a:p>
          <a:p>
            <a:pPr lvl="1"/>
            <a:r>
              <a:rPr lang="en-US">
                <a:cs typeface="Calibri"/>
              </a:rPr>
              <a:t>2+ comorbidities that limit activities: aPR: 1.26 (95% CI: 1.10-1.43)</a:t>
            </a:r>
          </a:p>
          <a:p>
            <a:pPr lvl="2"/>
            <a:r>
              <a:rPr lang="en-US">
                <a:cs typeface="Calibri"/>
              </a:rPr>
              <a:t>Effect size reduced when symptom severity was moderator</a:t>
            </a:r>
          </a:p>
          <a:p>
            <a:pPr lvl="1"/>
            <a:endParaRPr lang="en-US">
              <a:cs typeface="Calibri"/>
            </a:endParaRPr>
          </a:p>
        </p:txBody>
      </p:sp>
      <p:pic>
        <p:nvPicPr>
          <p:cNvPr id="5" name="Picture 4" descr="Text&#10;&#10;Description automatically generated">
            <a:extLst>
              <a:ext uri="{FF2B5EF4-FFF2-40B4-BE49-F238E27FC236}">
                <a16:creationId xmlns:a16="http://schemas.microsoft.com/office/drawing/2014/main" id="{6D4CD98B-01B3-8A07-4AB1-07B9DBA9A2F4}"/>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9A3EBD2F-E242-523F-D920-E6E716D1E7E0}"/>
              </a:ext>
            </a:extLst>
          </p:cNvPr>
          <p:cNvPicPr>
            <a:picLocks noChangeAspect="1"/>
          </p:cNvPicPr>
          <p:nvPr/>
        </p:nvPicPr>
        <p:blipFill>
          <a:blip r:embed="rId4"/>
          <a:stretch>
            <a:fillRect/>
          </a:stretch>
        </p:blipFill>
        <p:spPr>
          <a:xfrm>
            <a:off x="9405257" y="690290"/>
            <a:ext cx="2670629" cy="587920"/>
          </a:xfrm>
          <a:prstGeom prst="rect">
            <a:avLst/>
          </a:prstGeom>
        </p:spPr>
      </p:pic>
      <p:sp>
        <p:nvSpPr>
          <p:cNvPr id="14" name="TextBox 13">
            <a:extLst>
              <a:ext uri="{FF2B5EF4-FFF2-40B4-BE49-F238E27FC236}">
                <a16:creationId xmlns:a16="http://schemas.microsoft.com/office/drawing/2014/main" id="{8089962C-60CA-1E36-ACA5-E3FBAB95FA05}"/>
              </a:ext>
            </a:extLst>
          </p:cNvPr>
          <p:cNvSpPr txBox="1"/>
          <p:nvPr/>
        </p:nvSpPr>
        <p:spPr>
          <a:xfrm>
            <a:off x="9423919" y="6123543"/>
            <a:ext cx="2575249"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Chen et al., 2020</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889351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1820-5623-105C-4CDA-A877B4C81236}"/>
              </a:ext>
            </a:extLst>
          </p:cNvPr>
          <p:cNvSpPr>
            <a:spLocks noGrp="1"/>
          </p:cNvSpPr>
          <p:nvPr>
            <p:ph type="title"/>
          </p:nvPr>
        </p:nvSpPr>
        <p:spPr/>
        <p:txBody>
          <a:bodyPr/>
          <a:lstStyle/>
          <a:p>
            <a:r>
              <a:rPr lang="en-US">
                <a:cs typeface="Calibri Light"/>
              </a:rPr>
              <a:t>Comorbidities and Quality of Life</a:t>
            </a:r>
            <a:endParaRPr lang="en-US"/>
          </a:p>
        </p:txBody>
      </p:sp>
      <p:sp>
        <p:nvSpPr>
          <p:cNvPr id="3" name="Text Placeholder 2">
            <a:extLst>
              <a:ext uri="{FF2B5EF4-FFF2-40B4-BE49-F238E27FC236}">
                <a16:creationId xmlns:a16="http://schemas.microsoft.com/office/drawing/2014/main" id="{3A406F02-9CE1-EFA1-DB3C-2BBE3C4199C4}"/>
              </a:ext>
            </a:extLst>
          </p:cNvPr>
          <p:cNvSpPr>
            <a:spLocks noGrp="1"/>
          </p:cNvSpPr>
          <p:nvPr>
            <p:ph idx="1"/>
          </p:nvPr>
        </p:nvSpPr>
        <p:spPr/>
        <p:txBody>
          <a:bodyPr vert="horz" lIns="91440" tIns="45720" rIns="91440" bIns="45720" rtlCol="0" anchor="t">
            <a:normAutofit/>
          </a:bodyPr>
          <a:lstStyle/>
          <a:p>
            <a:r>
              <a:rPr lang="en-US">
                <a:cs typeface="Calibri"/>
              </a:rPr>
              <a:t>Persons with MS and a vascular comorbidity endorsed lower physical health-related quality of life (HRQoL)</a:t>
            </a:r>
          </a:p>
          <a:p>
            <a:pPr lvl="1"/>
            <a:r>
              <a:rPr lang="en-US">
                <a:cs typeface="Calibri"/>
              </a:rPr>
              <a:t>Lower physical HRQoL in individuals with diabetes (</a:t>
            </a:r>
            <a:r>
              <a:rPr lang="el-GR">
                <a:cs typeface="Calibri"/>
              </a:rPr>
              <a:t>β</a:t>
            </a:r>
            <a:r>
              <a:rPr lang="en-US">
                <a:cs typeface="Calibri"/>
              </a:rPr>
              <a:t> = -0.20) and hypertension (</a:t>
            </a:r>
            <a:r>
              <a:rPr lang="el-GR">
                <a:cs typeface="Calibri"/>
              </a:rPr>
              <a:t>β</a:t>
            </a:r>
            <a:r>
              <a:rPr lang="en-US">
                <a:cs typeface="Calibri"/>
              </a:rPr>
              <a:t> = -0.19)</a:t>
            </a:r>
          </a:p>
          <a:p>
            <a:r>
              <a:rPr lang="en-US">
                <a:cs typeface="Calibri"/>
              </a:rPr>
              <a:t>Specific domains of physical HRQoL affected</a:t>
            </a:r>
          </a:p>
          <a:p>
            <a:pPr lvl="1"/>
            <a:r>
              <a:rPr lang="en-US">
                <a:cs typeface="Calibri"/>
              </a:rPr>
              <a:t>Physical function</a:t>
            </a:r>
          </a:p>
          <a:p>
            <a:pPr lvl="2"/>
            <a:r>
              <a:rPr lang="en-US">
                <a:cs typeface="Calibri"/>
              </a:rPr>
              <a:t>Lower in individuals with diabetes (</a:t>
            </a:r>
            <a:r>
              <a:rPr lang="el-GR">
                <a:cs typeface="Calibri"/>
              </a:rPr>
              <a:t>β</a:t>
            </a:r>
            <a:r>
              <a:rPr lang="en-US">
                <a:cs typeface="Calibri"/>
              </a:rPr>
              <a:t> = -0.26)</a:t>
            </a:r>
          </a:p>
          <a:p>
            <a:pPr lvl="1"/>
            <a:r>
              <a:rPr lang="en-US">
                <a:cs typeface="Calibri"/>
              </a:rPr>
              <a:t>Change in health</a:t>
            </a:r>
          </a:p>
          <a:p>
            <a:pPr lvl="2"/>
            <a:r>
              <a:rPr lang="en-US">
                <a:cs typeface="Calibri"/>
              </a:rPr>
              <a:t>Lower in individuals with hypertension (</a:t>
            </a:r>
            <a:r>
              <a:rPr lang="el-GR">
                <a:cs typeface="Calibri"/>
              </a:rPr>
              <a:t>β</a:t>
            </a:r>
            <a:r>
              <a:rPr lang="en-US">
                <a:cs typeface="Calibri"/>
              </a:rPr>
              <a:t> = -1.12)</a:t>
            </a:r>
          </a:p>
          <a:p>
            <a:pPr lvl="1"/>
            <a:r>
              <a:rPr lang="en-US">
                <a:cs typeface="Calibri"/>
              </a:rPr>
              <a:t>Health perceptions</a:t>
            </a:r>
          </a:p>
          <a:p>
            <a:pPr lvl="2"/>
            <a:r>
              <a:rPr lang="en-US">
                <a:cs typeface="Calibri"/>
              </a:rPr>
              <a:t>Lower in individuals with hypertension (aOR = -1.17)</a:t>
            </a:r>
          </a:p>
          <a:p>
            <a:pPr lvl="1"/>
            <a:endParaRPr lang="en-US">
              <a:cs typeface="Calibri"/>
            </a:endParaRPr>
          </a:p>
        </p:txBody>
      </p:sp>
      <p:pic>
        <p:nvPicPr>
          <p:cNvPr id="5" name="Picture 4" descr="Text&#10;&#10;Description automatically generated">
            <a:extLst>
              <a:ext uri="{FF2B5EF4-FFF2-40B4-BE49-F238E27FC236}">
                <a16:creationId xmlns:a16="http://schemas.microsoft.com/office/drawing/2014/main" id="{6D4CD98B-01B3-8A07-4AB1-07B9DBA9A2F4}"/>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9A3EBD2F-E242-523F-D920-E6E716D1E7E0}"/>
              </a:ext>
            </a:extLst>
          </p:cNvPr>
          <p:cNvPicPr>
            <a:picLocks noChangeAspect="1"/>
          </p:cNvPicPr>
          <p:nvPr/>
        </p:nvPicPr>
        <p:blipFill>
          <a:blip r:embed="rId4"/>
          <a:stretch>
            <a:fillRect/>
          </a:stretch>
        </p:blipFill>
        <p:spPr>
          <a:xfrm>
            <a:off x="9405257" y="690290"/>
            <a:ext cx="2670629" cy="587920"/>
          </a:xfrm>
          <a:prstGeom prst="rect">
            <a:avLst/>
          </a:prstGeom>
        </p:spPr>
      </p:pic>
      <p:sp>
        <p:nvSpPr>
          <p:cNvPr id="14" name="TextBox 13">
            <a:extLst>
              <a:ext uri="{FF2B5EF4-FFF2-40B4-BE49-F238E27FC236}">
                <a16:creationId xmlns:a16="http://schemas.microsoft.com/office/drawing/2014/main" id="{8089962C-60CA-1E36-ACA5-E3FBAB95FA05}"/>
              </a:ext>
            </a:extLst>
          </p:cNvPr>
          <p:cNvSpPr txBox="1"/>
          <p:nvPr/>
        </p:nvSpPr>
        <p:spPr>
          <a:xfrm>
            <a:off x="8284546" y="6235973"/>
            <a:ext cx="371876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Neto et al., Manuscript Under Review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927493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CE91-1F14-B8AA-2906-E3D52B6EAAF2}"/>
              </a:ext>
            </a:extLst>
          </p:cNvPr>
          <p:cNvSpPr>
            <a:spLocks noGrp="1"/>
          </p:cNvSpPr>
          <p:nvPr>
            <p:ph type="title"/>
          </p:nvPr>
        </p:nvSpPr>
        <p:spPr/>
        <p:txBody>
          <a:bodyPr/>
          <a:lstStyle/>
          <a:p>
            <a:r>
              <a:rPr lang="en-US">
                <a:cs typeface="Calibri Light"/>
              </a:rPr>
              <a:t>Managing Comorbidities and MS</a:t>
            </a:r>
            <a:endParaRPr lang="en-US"/>
          </a:p>
        </p:txBody>
      </p:sp>
      <p:pic>
        <p:nvPicPr>
          <p:cNvPr id="5" name="Picture 4" descr="Text&#10;&#10;Description automatically generated">
            <a:extLst>
              <a:ext uri="{FF2B5EF4-FFF2-40B4-BE49-F238E27FC236}">
                <a16:creationId xmlns:a16="http://schemas.microsoft.com/office/drawing/2014/main" id="{DE77F910-CFA5-ED36-2BC9-BE4B810F4946}"/>
              </a:ext>
            </a:extLst>
          </p:cNvPr>
          <p:cNvPicPr>
            <a:picLocks noChangeAspect="1"/>
          </p:cNvPicPr>
          <p:nvPr/>
        </p:nvPicPr>
        <p:blipFill>
          <a:blip r:embed="rId3"/>
          <a:stretch>
            <a:fillRect/>
          </a:stretch>
        </p:blipFill>
        <p:spPr>
          <a:xfrm>
            <a:off x="152400" y="6076820"/>
            <a:ext cx="3269342" cy="691501"/>
          </a:xfrm>
          <a:prstGeom prst="rect">
            <a:avLst/>
          </a:prstGeom>
        </p:spPr>
      </p:pic>
      <p:pic>
        <p:nvPicPr>
          <p:cNvPr id="7" name="Picture 5">
            <a:extLst>
              <a:ext uri="{FF2B5EF4-FFF2-40B4-BE49-F238E27FC236}">
                <a16:creationId xmlns:a16="http://schemas.microsoft.com/office/drawing/2014/main" id="{CBB61B75-F8D1-C8EA-B2A2-E168D5875978}"/>
              </a:ext>
            </a:extLst>
          </p:cNvPr>
          <p:cNvPicPr>
            <a:picLocks noChangeAspect="1"/>
          </p:cNvPicPr>
          <p:nvPr/>
        </p:nvPicPr>
        <p:blipFill>
          <a:blip r:embed="rId4"/>
          <a:stretch>
            <a:fillRect/>
          </a:stretch>
        </p:blipFill>
        <p:spPr>
          <a:xfrm>
            <a:off x="8915400" y="6078719"/>
            <a:ext cx="3115128" cy="687705"/>
          </a:xfrm>
          <a:prstGeom prst="rect">
            <a:avLst/>
          </a:prstGeom>
        </p:spPr>
      </p:pic>
    </p:spTree>
    <p:extLst>
      <p:ext uri="{BB962C8B-B14F-4D97-AF65-F5344CB8AC3E}">
        <p14:creationId xmlns:p14="http://schemas.microsoft.com/office/powerpoint/2010/main" val="3173803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1820-5623-105C-4CDA-A877B4C81236}"/>
              </a:ext>
            </a:extLst>
          </p:cNvPr>
          <p:cNvSpPr>
            <a:spLocks noGrp="1"/>
          </p:cNvSpPr>
          <p:nvPr>
            <p:ph type="title"/>
          </p:nvPr>
        </p:nvSpPr>
        <p:spPr/>
        <p:txBody>
          <a:bodyPr/>
          <a:lstStyle/>
          <a:p>
            <a:r>
              <a:rPr lang="en-US">
                <a:cs typeface="Calibri Light"/>
              </a:rPr>
              <a:t>Chronic Disease Management </a:t>
            </a:r>
            <a:br>
              <a:rPr lang="en-US">
                <a:cs typeface="Calibri Light"/>
              </a:rPr>
            </a:br>
            <a:r>
              <a:rPr lang="en-US">
                <a:cs typeface="Calibri Light"/>
              </a:rPr>
              <a:t>Approaches</a:t>
            </a:r>
            <a:endParaRPr lang="en-US"/>
          </a:p>
        </p:txBody>
      </p:sp>
      <p:sp>
        <p:nvSpPr>
          <p:cNvPr id="3" name="Text Placeholder 2">
            <a:extLst>
              <a:ext uri="{FF2B5EF4-FFF2-40B4-BE49-F238E27FC236}">
                <a16:creationId xmlns:a16="http://schemas.microsoft.com/office/drawing/2014/main" id="{3A406F02-9CE1-EFA1-DB3C-2BBE3C4199C4}"/>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Empowering patients to make positive health changes</a:t>
            </a:r>
          </a:p>
          <a:p>
            <a:pPr lvl="1"/>
            <a:r>
              <a:rPr lang="en-US">
                <a:cs typeface="Calibri"/>
              </a:rPr>
              <a:t>Promoting self-management behaviors</a:t>
            </a:r>
          </a:p>
          <a:p>
            <a:pPr lvl="1"/>
            <a:r>
              <a:rPr lang="en-US">
                <a:cs typeface="Calibri"/>
              </a:rPr>
              <a:t>Preventative and health promoting programs</a:t>
            </a:r>
          </a:p>
          <a:p>
            <a:r>
              <a:rPr lang="en-US">
                <a:cs typeface="Calibri"/>
              </a:rPr>
              <a:t>Identifying and treating common comorbidities</a:t>
            </a:r>
          </a:p>
          <a:p>
            <a:pPr lvl="1"/>
            <a:r>
              <a:rPr lang="en-US">
                <a:cs typeface="Calibri"/>
              </a:rPr>
              <a:t>Screening for mood and anxiety disorders</a:t>
            </a:r>
          </a:p>
          <a:p>
            <a:pPr lvl="1"/>
            <a:r>
              <a:rPr lang="en-US">
                <a:cs typeface="Calibri"/>
              </a:rPr>
              <a:t>Checking blood pressure at every visit</a:t>
            </a:r>
          </a:p>
          <a:p>
            <a:pPr lvl="1"/>
            <a:r>
              <a:rPr lang="en-US">
                <a:cs typeface="Calibri"/>
              </a:rPr>
              <a:t>Screening for abnormal blood glucose</a:t>
            </a:r>
          </a:p>
          <a:p>
            <a:pPr lvl="2"/>
            <a:r>
              <a:rPr lang="en-US">
                <a:cs typeface="Calibri"/>
              </a:rPr>
              <a:t>At least every three years for patients who are overweight or obese</a:t>
            </a:r>
          </a:p>
          <a:p>
            <a:pPr lvl="1"/>
            <a:r>
              <a:rPr lang="en-US">
                <a:cs typeface="Calibri"/>
              </a:rPr>
              <a:t>Lipid screening</a:t>
            </a:r>
          </a:p>
          <a:p>
            <a:r>
              <a:rPr lang="en-US">
                <a:cs typeface="Calibri"/>
              </a:rPr>
              <a:t>Using a patient-centered collaborative care team</a:t>
            </a:r>
          </a:p>
          <a:p>
            <a:pPr lvl="1"/>
            <a:r>
              <a:rPr lang="en-US">
                <a:cs typeface="Calibri"/>
              </a:rPr>
              <a:t>Plan in place for treatment/follow-up when positive screenings</a:t>
            </a:r>
          </a:p>
          <a:p>
            <a:pPr lvl="1"/>
            <a:r>
              <a:rPr lang="en-US">
                <a:cs typeface="Calibri"/>
              </a:rPr>
              <a:t>Communication between specialties, particularly if not within same clinic</a:t>
            </a:r>
          </a:p>
        </p:txBody>
      </p:sp>
      <p:pic>
        <p:nvPicPr>
          <p:cNvPr id="5" name="Picture 4" descr="Text&#10;&#10;Description automatically generated">
            <a:extLst>
              <a:ext uri="{FF2B5EF4-FFF2-40B4-BE49-F238E27FC236}">
                <a16:creationId xmlns:a16="http://schemas.microsoft.com/office/drawing/2014/main" id="{6D4CD98B-01B3-8A07-4AB1-07B9DBA9A2F4}"/>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9A3EBD2F-E242-523F-D920-E6E716D1E7E0}"/>
              </a:ext>
            </a:extLst>
          </p:cNvPr>
          <p:cNvPicPr>
            <a:picLocks noChangeAspect="1"/>
          </p:cNvPicPr>
          <p:nvPr/>
        </p:nvPicPr>
        <p:blipFill>
          <a:blip r:embed="rId4"/>
          <a:stretch>
            <a:fillRect/>
          </a:stretch>
        </p:blipFill>
        <p:spPr>
          <a:xfrm>
            <a:off x="9405257" y="690290"/>
            <a:ext cx="2670629" cy="587920"/>
          </a:xfrm>
          <a:prstGeom prst="rect">
            <a:avLst/>
          </a:prstGeom>
        </p:spPr>
      </p:pic>
      <p:sp>
        <p:nvSpPr>
          <p:cNvPr id="14" name="TextBox 13">
            <a:extLst>
              <a:ext uri="{FF2B5EF4-FFF2-40B4-BE49-F238E27FC236}">
                <a16:creationId xmlns:a16="http://schemas.microsoft.com/office/drawing/2014/main" id="{8089962C-60CA-1E36-ACA5-E3FBAB95FA05}"/>
              </a:ext>
            </a:extLst>
          </p:cNvPr>
          <p:cNvSpPr txBox="1"/>
          <p:nvPr/>
        </p:nvSpPr>
        <p:spPr>
          <a:xfrm>
            <a:off x="8356601" y="6123543"/>
            <a:ext cx="364256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Marrie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2017; Gromisch et al., 2022</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612413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CE91-1F14-B8AA-2906-E3D52B6EAAF2}"/>
              </a:ext>
            </a:extLst>
          </p:cNvPr>
          <p:cNvSpPr>
            <a:spLocks noGrp="1"/>
          </p:cNvSpPr>
          <p:nvPr>
            <p:ph type="title"/>
          </p:nvPr>
        </p:nvSpPr>
        <p:spPr/>
        <p:txBody>
          <a:bodyPr/>
          <a:lstStyle/>
          <a:p>
            <a:r>
              <a:rPr lang="en-US">
                <a:cs typeface="Calibri Light"/>
              </a:rPr>
              <a:t>Clinical Takeaways</a:t>
            </a:r>
            <a:endParaRPr lang="en-US"/>
          </a:p>
        </p:txBody>
      </p:sp>
      <p:pic>
        <p:nvPicPr>
          <p:cNvPr id="5" name="Picture 4" descr="Text&#10;&#10;Description automatically generated">
            <a:extLst>
              <a:ext uri="{FF2B5EF4-FFF2-40B4-BE49-F238E27FC236}">
                <a16:creationId xmlns:a16="http://schemas.microsoft.com/office/drawing/2014/main" id="{DE77F910-CFA5-ED36-2BC9-BE4B810F4946}"/>
              </a:ext>
            </a:extLst>
          </p:cNvPr>
          <p:cNvPicPr>
            <a:picLocks noChangeAspect="1"/>
          </p:cNvPicPr>
          <p:nvPr/>
        </p:nvPicPr>
        <p:blipFill>
          <a:blip r:embed="rId3"/>
          <a:stretch>
            <a:fillRect/>
          </a:stretch>
        </p:blipFill>
        <p:spPr>
          <a:xfrm>
            <a:off x="152400" y="6076820"/>
            <a:ext cx="3269342" cy="691501"/>
          </a:xfrm>
          <a:prstGeom prst="rect">
            <a:avLst/>
          </a:prstGeom>
        </p:spPr>
      </p:pic>
      <p:pic>
        <p:nvPicPr>
          <p:cNvPr id="7" name="Picture 5">
            <a:extLst>
              <a:ext uri="{FF2B5EF4-FFF2-40B4-BE49-F238E27FC236}">
                <a16:creationId xmlns:a16="http://schemas.microsoft.com/office/drawing/2014/main" id="{CBB61B75-F8D1-C8EA-B2A2-E168D5875978}"/>
              </a:ext>
            </a:extLst>
          </p:cNvPr>
          <p:cNvPicPr>
            <a:picLocks noChangeAspect="1"/>
          </p:cNvPicPr>
          <p:nvPr/>
        </p:nvPicPr>
        <p:blipFill>
          <a:blip r:embed="rId4"/>
          <a:stretch>
            <a:fillRect/>
          </a:stretch>
        </p:blipFill>
        <p:spPr>
          <a:xfrm>
            <a:off x="8915400" y="6078719"/>
            <a:ext cx="3115128" cy="687705"/>
          </a:xfrm>
          <a:prstGeom prst="rect">
            <a:avLst/>
          </a:prstGeom>
        </p:spPr>
      </p:pic>
    </p:spTree>
    <p:extLst>
      <p:ext uri="{BB962C8B-B14F-4D97-AF65-F5344CB8AC3E}">
        <p14:creationId xmlns:p14="http://schemas.microsoft.com/office/powerpoint/2010/main" val="768481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1820-5623-105C-4CDA-A877B4C81236}"/>
              </a:ext>
            </a:extLst>
          </p:cNvPr>
          <p:cNvSpPr>
            <a:spLocks noGrp="1"/>
          </p:cNvSpPr>
          <p:nvPr>
            <p:ph type="title"/>
          </p:nvPr>
        </p:nvSpPr>
        <p:spPr/>
        <p:txBody>
          <a:bodyPr/>
          <a:lstStyle/>
          <a:p>
            <a:r>
              <a:rPr lang="en-US">
                <a:cs typeface="Calibri Light"/>
              </a:rPr>
              <a:t>Clinical Takeaways</a:t>
            </a:r>
            <a:endParaRPr lang="en-US"/>
          </a:p>
        </p:txBody>
      </p:sp>
      <p:sp>
        <p:nvSpPr>
          <p:cNvPr id="3" name="Text Placeholder 2">
            <a:extLst>
              <a:ext uri="{FF2B5EF4-FFF2-40B4-BE49-F238E27FC236}">
                <a16:creationId xmlns:a16="http://schemas.microsoft.com/office/drawing/2014/main" id="{3A406F02-9CE1-EFA1-DB3C-2BBE3C4199C4}"/>
              </a:ext>
            </a:extLst>
          </p:cNvPr>
          <p:cNvSpPr>
            <a:spLocks noGrp="1"/>
          </p:cNvSpPr>
          <p:nvPr>
            <p:ph idx="1"/>
          </p:nvPr>
        </p:nvSpPr>
        <p:spPr/>
        <p:txBody>
          <a:bodyPr vert="horz" lIns="91440" tIns="45720" rIns="91440" bIns="45720" rtlCol="0" anchor="t">
            <a:normAutofit/>
          </a:bodyPr>
          <a:lstStyle/>
          <a:p>
            <a:r>
              <a:rPr lang="en-US">
                <a:cs typeface="Calibri"/>
              </a:rPr>
              <a:t>Several comorbidities, particularly mental comorbidities, are more common in people with MS.</a:t>
            </a:r>
          </a:p>
          <a:p>
            <a:r>
              <a:rPr lang="en-US">
                <a:cs typeface="Calibri"/>
              </a:rPr>
              <a:t>Besides age, several socioeconomic factors are associated with higher odds of having a comorbidity</a:t>
            </a:r>
          </a:p>
          <a:p>
            <a:r>
              <a:rPr lang="en-US">
                <a:cs typeface="Calibri"/>
              </a:rPr>
              <a:t>Having certain comorbidities can delay when an individual gets a diagnosis, as well as increase the odds of greater disability</a:t>
            </a:r>
          </a:p>
          <a:p>
            <a:r>
              <a:rPr lang="en-US">
                <a:cs typeface="Calibri"/>
              </a:rPr>
              <a:t>People with MS and a comorbidity have higher healthcare utilization, including seeing more providers, taking more medications, and having more all-cause ED visits, hospitalizations, and readmissions</a:t>
            </a:r>
          </a:p>
        </p:txBody>
      </p:sp>
      <p:pic>
        <p:nvPicPr>
          <p:cNvPr id="5" name="Picture 4" descr="Text&#10;&#10;Description automatically generated">
            <a:extLst>
              <a:ext uri="{FF2B5EF4-FFF2-40B4-BE49-F238E27FC236}">
                <a16:creationId xmlns:a16="http://schemas.microsoft.com/office/drawing/2014/main" id="{6D4CD98B-01B3-8A07-4AB1-07B9DBA9A2F4}"/>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9A3EBD2F-E242-523F-D920-E6E716D1E7E0}"/>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952801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F1820-5623-105C-4CDA-A877B4C81236}"/>
              </a:ext>
            </a:extLst>
          </p:cNvPr>
          <p:cNvSpPr>
            <a:spLocks noGrp="1"/>
          </p:cNvSpPr>
          <p:nvPr>
            <p:ph type="title"/>
          </p:nvPr>
        </p:nvSpPr>
        <p:spPr/>
        <p:txBody>
          <a:bodyPr/>
          <a:lstStyle/>
          <a:p>
            <a:r>
              <a:rPr lang="en-US">
                <a:cs typeface="Calibri Light"/>
              </a:rPr>
              <a:t>Clinical Takeaways</a:t>
            </a:r>
            <a:endParaRPr lang="en-US"/>
          </a:p>
        </p:txBody>
      </p:sp>
      <p:sp>
        <p:nvSpPr>
          <p:cNvPr id="3" name="Text Placeholder 2">
            <a:extLst>
              <a:ext uri="{FF2B5EF4-FFF2-40B4-BE49-F238E27FC236}">
                <a16:creationId xmlns:a16="http://schemas.microsoft.com/office/drawing/2014/main" id="{3A406F02-9CE1-EFA1-DB3C-2BBE3C4199C4}"/>
              </a:ext>
            </a:extLst>
          </p:cNvPr>
          <p:cNvSpPr>
            <a:spLocks noGrp="1"/>
          </p:cNvSpPr>
          <p:nvPr>
            <p:ph idx="1"/>
          </p:nvPr>
        </p:nvSpPr>
        <p:spPr/>
        <p:txBody>
          <a:bodyPr vert="horz" lIns="91440" tIns="45720" rIns="91440" bIns="45720" rtlCol="0" anchor="t">
            <a:normAutofit/>
          </a:bodyPr>
          <a:lstStyle/>
          <a:p>
            <a:r>
              <a:rPr lang="en-US" dirty="0">
                <a:cs typeface="Calibri"/>
              </a:rPr>
              <a:t>Comorbidities may interfere with MS-related care, such as initiating or adhering to DMTs; however, individuals with a comorbidity as a whole do not report experiencing more barriers to care, such as issues with transportation and wait times, than those without a comorbidity</a:t>
            </a:r>
          </a:p>
          <a:p>
            <a:r>
              <a:rPr lang="en-US" dirty="0">
                <a:cs typeface="Calibri"/>
              </a:rPr>
              <a:t>Comorbidities may have a negative effect on persons' with MS quality of life and ability to self-manage</a:t>
            </a:r>
          </a:p>
          <a:p>
            <a:r>
              <a:rPr lang="en-US" dirty="0">
                <a:cs typeface="Calibri"/>
              </a:rPr>
              <a:t>Addressing comorbidities as part of MS-related care may help promote overall well-being</a:t>
            </a:r>
          </a:p>
        </p:txBody>
      </p:sp>
      <p:pic>
        <p:nvPicPr>
          <p:cNvPr id="5" name="Picture 4" descr="Text&#10;&#10;Description automatically generated">
            <a:extLst>
              <a:ext uri="{FF2B5EF4-FFF2-40B4-BE49-F238E27FC236}">
                <a16:creationId xmlns:a16="http://schemas.microsoft.com/office/drawing/2014/main" id="{6D4CD98B-01B3-8A07-4AB1-07B9DBA9A2F4}"/>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descr="A picture containing text&#10;&#10;Description automatically generated">
            <a:extLst>
              <a:ext uri="{FF2B5EF4-FFF2-40B4-BE49-F238E27FC236}">
                <a16:creationId xmlns:a16="http://schemas.microsoft.com/office/drawing/2014/main" id="{9A3EBD2F-E242-523F-D920-E6E716D1E7E0}"/>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12739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2002971" y="1035844"/>
            <a:ext cx="8229600" cy="4793456"/>
          </a:xfrm>
        </p:spPr>
        <p:txBody>
          <a:bodyPr anchor="ctr"/>
          <a:lstStyle/>
          <a:p>
            <a:pPr marL="34289" indent="0" algn="ctr">
              <a:lnSpc>
                <a:spcPct val="100000"/>
              </a:lnSpc>
              <a:buNone/>
            </a:pPr>
            <a:r>
              <a:rPr lang="en-US" sz="3600" b="1" dirty="0">
                <a:solidFill>
                  <a:schemeClr val="accent3"/>
                </a:solidFill>
              </a:rPr>
              <a:t>Your feedback is important to us!</a:t>
            </a:r>
          </a:p>
          <a:p>
            <a:pPr marL="34289" indent="0" algn="ctr">
              <a:lnSpc>
                <a:spcPct val="100000"/>
              </a:lnSpc>
              <a:buNone/>
            </a:pPr>
            <a:endParaRPr lang="en-US" sz="2700" dirty="0">
              <a:solidFill>
                <a:schemeClr val="tx1"/>
              </a:solidFill>
            </a:endParaRPr>
          </a:p>
          <a:p>
            <a:pPr marL="34289" indent="0" algn="ctr">
              <a:lnSpc>
                <a:spcPct val="100000"/>
              </a:lnSpc>
              <a:buNone/>
            </a:pPr>
            <a:r>
              <a:rPr lang="en-US" sz="3000" dirty="0">
                <a:solidFill>
                  <a:schemeClr val="tx2"/>
                </a:solidFill>
              </a:rPr>
              <a:t>At the conclusion of the webinar, please complete the program survey. This must be completed within </a:t>
            </a:r>
            <a:r>
              <a:rPr lang="en-US" sz="3000" b="1" dirty="0">
                <a:solidFill>
                  <a:schemeClr val="tx2"/>
                </a:solidFill>
              </a:rPr>
              <a:t>15 days </a:t>
            </a:r>
            <a:r>
              <a:rPr lang="en-US" sz="3000" dirty="0">
                <a:solidFill>
                  <a:schemeClr val="tx2"/>
                </a:solidFill>
              </a:rPr>
              <a:t>of the live program.</a:t>
            </a:r>
          </a:p>
          <a:p>
            <a:pPr marL="34289" indent="0" algn="ctr">
              <a:buNone/>
            </a:pPr>
            <a:endParaRPr lang="en-US" sz="3000" dirty="0">
              <a:solidFill>
                <a:schemeClr val="tx2"/>
              </a:solidFill>
            </a:endParaRPr>
          </a:p>
          <a:p>
            <a:pPr marL="34289" indent="0" algn="ctr">
              <a:buNone/>
            </a:pPr>
            <a:endParaRPr lang="en-US" sz="3000" dirty="0">
              <a:solidFill>
                <a:schemeClr val="tx2"/>
              </a:solidFill>
            </a:endParaRPr>
          </a:p>
        </p:txBody>
      </p:sp>
    </p:spTree>
    <p:extLst>
      <p:ext uri="{BB962C8B-B14F-4D97-AF65-F5344CB8AC3E}">
        <p14:creationId xmlns:p14="http://schemas.microsoft.com/office/powerpoint/2010/main" val="1803274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D77ACC-565B-498E-9654-2275B19DE561}"/>
              </a:ext>
            </a:extLst>
          </p:cNvPr>
          <p:cNvSpPr>
            <a:spLocks noGrp="1"/>
          </p:cNvSpPr>
          <p:nvPr>
            <p:ph sz="half" idx="1"/>
          </p:nvPr>
        </p:nvSpPr>
        <p:spPr>
          <a:xfrm>
            <a:off x="2324100" y="687501"/>
            <a:ext cx="7543800" cy="4793456"/>
          </a:xfrm>
        </p:spPr>
        <p:txBody>
          <a:bodyPr anchor="ctr"/>
          <a:lstStyle/>
          <a:p>
            <a:pPr marL="34289" indent="0" algn="ctr">
              <a:lnSpc>
                <a:spcPct val="100000"/>
              </a:lnSpc>
              <a:buNone/>
            </a:pPr>
            <a:r>
              <a:rPr lang="en-US" sz="4400" b="1" dirty="0">
                <a:solidFill>
                  <a:schemeClr val="accent3"/>
                </a:solidFill>
              </a:rPr>
              <a:t>Survey</a:t>
            </a:r>
          </a:p>
          <a:p>
            <a:pPr marL="34289" indent="0" algn="ctr">
              <a:lnSpc>
                <a:spcPct val="100000"/>
              </a:lnSpc>
              <a:buNone/>
            </a:pPr>
            <a:endParaRPr lang="en-US" sz="1100" dirty="0">
              <a:solidFill>
                <a:schemeClr val="tx1"/>
              </a:solidFill>
            </a:endParaRPr>
          </a:p>
          <a:p>
            <a:pPr marL="34289" indent="0" algn="ctr">
              <a:lnSpc>
                <a:spcPct val="100000"/>
              </a:lnSpc>
              <a:buNone/>
            </a:pPr>
            <a:r>
              <a:rPr lang="en-US" sz="2800" dirty="0">
                <a:solidFill>
                  <a:schemeClr val="tx2"/>
                </a:solidFill>
              </a:rPr>
              <a:t>Please complete the webinar survey in the </a:t>
            </a:r>
            <a:br>
              <a:rPr lang="en-US" sz="2800" dirty="0">
                <a:solidFill>
                  <a:schemeClr val="tx2"/>
                </a:solidFill>
              </a:rPr>
            </a:br>
            <a:r>
              <a:rPr lang="en-US" sz="2800" dirty="0">
                <a:solidFill>
                  <a:schemeClr val="tx2"/>
                </a:solidFill>
              </a:rPr>
              <a:t>TRAIN or TMS websites within </a:t>
            </a:r>
            <a:r>
              <a:rPr lang="en-US" sz="2800" b="1" dirty="0">
                <a:solidFill>
                  <a:schemeClr val="tx2"/>
                </a:solidFill>
              </a:rPr>
              <a:t>15</a:t>
            </a:r>
            <a:r>
              <a:rPr lang="en-US" sz="2800" dirty="0">
                <a:solidFill>
                  <a:schemeClr val="tx2"/>
                </a:solidFill>
              </a:rPr>
              <a:t> </a:t>
            </a:r>
            <a:r>
              <a:rPr lang="en-US" sz="2800" b="1" dirty="0">
                <a:solidFill>
                  <a:schemeClr val="tx2"/>
                </a:solidFill>
              </a:rPr>
              <a:t>days</a:t>
            </a:r>
            <a:r>
              <a:rPr lang="en-US" sz="2800" dirty="0">
                <a:solidFill>
                  <a:schemeClr val="tx2"/>
                </a:solidFill>
              </a:rPr>
              <a:t>. This will give you access to your CME/CE certificate.</a:t>
            </a:r>
          </a:p>
          <a:p>
            <a:pPr marL="34289" indent="0" algn="ctr">
              <a:lnSpc>
                <a:spcPct val="100000"/>
              </a:lnSpc>
              <a:buNone/>
            </a:pPr>
            <a:endParaRPr lang="en-US" sz="2700" dirty="0">
              <a:solidFill>
                <a:schemeClr val="tx2"/>
              </a:solidFill>
            </a:endParaRPr>
          </a:p>
          <a:p>
            <a:pPr marL="34289" indent="0" algn="ctr">
              <a:lnSpc>
                <a:spcPct val="100000"/>
              </a:lnSpc>
              <a:buNone/>
            </a:pPr>
            <a:endParaRPr lang="en-US" sz="2700" dirty="0">
              <a:solidFill>
                <a:schemeClr val="tx2"/>
              </a:solidFill>
            </a:endParaRPr>
          </a:p>
          <a:p>
            <a:pPr marL="34289" indent="0" algn="ctr">
              <a:buNone/>
            </a:pPr>
            <a:endParaRPr lang="en-US" sz="2700" dirty="0">
              <a:solidFill>
                <a:schemeClr val="tx2"/>
              </a:solidFill>
            </a:endParaRPr>
          </a:p>
        </p:txBody>
      </p:sp>
      <p:sp>
        <p:nvSpPr>
          <p:cNvPr id="2" name="Rectangle 1">
            <a:extLst>
              <a:ext uri="{FF2B5EF4-FFF2-40B4-BE49-F238E27FC236}">
                <a16:creationId xmlns:a16="http://schemas.microsoft.com/office/drawing/2014/main" id="{CDDA9D15-0E37-438F-8447-3721158D90F7}"/>
              </a:ext>
            </a:extLst>
          </p:cNvPr>
          <p:cNvSpPr/>
          <p:nvPr/>
        </p:nvSpPr>
        <p:spPr>
          <a:xfrm>
            <a:off x="1981199" y="4281900"/>
            <a:ext cx="3771900" cy="75438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Non-VA: www.vha.train.org</a:t>
            </a:r>
          </a:p>
        </p:txBody>
      </p:sp>
      <p:sp>
        <p:nvSpPr>
          <p:cNvPr id="9" name="Rectangle 8">
            <a:extLst>
              <a:ext uri="{FF2B5EF4-FFF2-40B4-BE49-F238E27FC236}">
                <a16:creationId xmlns:a16="http://schemas.microsoft.com/office/drawing/2014/main" id="{7A680680-2DE8-4179-8FCD-7CA4B324AE0F}"/>
              </a:ext>
            </a:extLst>
          </p:cNvPr>
          <p:cNvSpPr/>
          <p:nvPr/>
        </p:nvSpPr>
        <p:spPr>
          <a:xfrm>
            <a:off x="6438901" y="4281900"/>
            <a:ext cx="3771900" cy="75438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 www.tms.va.gov</a:t>
            </a:r>
            <a:endParaRPr lang="en-US" sz="1350" dirty="0">
              <a:solidFill>
                <a:schemeClr val="tx1"/>
              </a:solidFill>
            </a:endParaRPr>
          </a:p>
        </p:txBody>
      </p:sp>
    </p:spTree>
    <p:extLst>
      <p:ext uri="{BB962C8B-B14F-4D97-AF65-F5344CB8AC3E}">
        <p14:creationId xmlns:p14="http://schemas.microsoft.com/office/powerpoint/2010/main" val="756695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EDD1-2F94-9944-918A-167395B866FE}"/>
              </a:ext>
            </a:extLst>
          </p:cNvPr>
          <p:cNvSpPr>
            <a:spLocks noGrp="1"/>
          </p:cNvSpPr>
          <p:nvPr>
            <p:ph type="title"/>
          </p:nvPr>
        </p:nvSpPr>
        <p:spPr>
          <a:xfrm>
            <a:off x="2392120" y="684610"/>
            <a:ext cx="7406640" cy="1017270"/>
          </a:xfrm>
        </p:spPr>
        <p:txBody>
          <a:bodyPr>
            <a:normAutofit/>
          </a:bodyPr>
          <a:lstStyle/>
          <a:p>
            <a:pPr algn="ctr"/>
            <a:r>
              <a:rPr lang="en-US" sz="4400" b="1" dirty="0">
                <a:solidFill>
                  <a:schemeClr val="accent3"/>
                </a:solidFill>
                <a:latin typeface="+mn-lt"/>
              </a:rPr>
              <a:t>What’s On Your Mind?</a:t>
            </a:r>
          </a:p>
        </p:txBody>
      </p:sp>
      <p:sp>
        <p:nvSpPr>
          <p:cNvPr id="9" name="Content Placeholder 8">
            <a:extLst>
              <a:ext uri="{FF2B5EF4-FFF2-40B4-BE49-F238E27FC236}">
                <a16:creationId xmlns:a16="http://schemas.microsoft.com/office/drawing/2014/main" id="{E5578629-384E-3B4F-A25C-B3A15F3F111A}"/>
              </a:ext>
            </a:extLst>
          </p:cNvPr>
          <p:cNvSpPr>
            <a:spLocks noGrp="1"/>
          </p:cNvSpPr>
          <p:nvPr>
            <p:ph idx="1"/>
          </p:nvPr>
        </p:nvSpPr>
        <p:spPr>
          <a:xfrm>
            <a:off x="2392120" y="1755761"/>
            <a:ext cx="7406640" cy="3028950"/>
          </a:xfrm>
        </p:spPr>
        <p:txBody>
          <a:bodyPr>
            <a:normAutofit/>
          </a:bodyPr>
          <a:lstStyle/>
          <a:p>
            <a:pPr marL="34289" indent="0" algn="ctr">
              <a:lnSpc>
                <a:spcPct val="100000"/>
              </a:lnSpc>
              <a:buNone/>
            </a:pPr>
            <a:r>
              <a:rPr lang="en-US" sz="2800" dirty="0">
                <a:solidFill>
                  <a:schemeClr val="tx2"/>
                </a:solidFill>
              </a:rPr>
              <a:t>Please type your question into the </a:t>
            </a:r>
            <a:r>
              <a:rPr lang="en-US" sz="2800" dirty="0">
                <a:solidFill>
                  <a:schemeClr val="tx2"/>
                </a:solidFill>
                <a:sym typeface="Webdings" panose="05030102010509060703" pitchFamily="18" charset="2"/>
              </a:rPr>
              <a:t></a:t>
            </a:r>
            <a:r>
              <a:rPr lang="en-US" sz="2800" b="1" dirty="0">
                <a:solidFill>
                  <a:schemeClr val="tx2"/>
                </a:solidFill>
              </a:rPr>
              <a:t>Chat</a:t>
            </a:r>
            <a:br>
              <a:rPr lang="en-US" sz="2800" dirty="0">
                <a:solidFill>
                  <a:schemeClr val="tx2"/>
                </a:solidFill>
              </a:rPr>
            </a:br>
            <a:r>
              <a:rPr lang="en-US" sz="2800" dirty="0">
                <a:solidFill>
                  <a:schemeClr val="tx2"/>
                </a:solidFill>
              </a:rPr>
              <a:t>area in the lower right corner of your screen.</a:t>
            </a:r>
          </a:p>
        </p:txBody>
      </p:sp>
      <p:pic>
        <p:nvPicPr>
          <p:cNvPr id="13" name="Picture 12" descr="A picture containing stationary, implement, pencil, yellow&#10;&#10;Description automatically generated">
            <a:extLst>
              <a:ext uri="{FF2B5EF4-FFF2-40B4-BE49-F238E27FC236}">
                <a16:creationId xmlns:a16="http://schemas.microsoft.com/office/drawing/2014/main" id="{177B1624-9C9C-4C6E-9D9A-299B7EA6BB7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67663" y="3251754"/>
            <a:ext cx="4455557" cy="2468620"/>
          </a:xfrm>
          <a:prstGeom prst="rect">
            <a:avLst/>
          </a:prstGeom>
        </p:spPr>
      </p:pic>
    </p:spTree>
    <p:extLst>
      <p:ext uri="{BB962C8B-B14F-4D97-AF65-F5344CB8AC3E}">
        <p14:creationId xmlns:p14="http://schemas.microsoft.com/office/powerpoint/2010/main" val="805038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E2A85F-0B83-4A8B-A184-832D11B35C29}"/>
              </a:ext>
            </a:extLst>
          </p:cNvPr>
          <p:cNvSpPr>
            <a:spLocks noGrp="1"/>
          </p:cNvSpPr>
          <p:nvPr>
            <p:ph type="body" idx="1"/>
          </p:nvPr>
        </p:nvSpPr>
        <p:spPr>
          <a:xfrm>
            <a:off x="165464" y="157163"/>
            <a:ext cx="5832112" cy="823912"/>
          </a:xfrm>
          <a:solidFill>
            <a:schemeClr val="accent5"/>
          </a:solidFill>
        </p:spPr>
        <p:txBody>
          <a:bodyPr anchor="ctr">
            <a:normAutofit/>
          </a:bodyPr>
          <a:lstStyle/>
          <a:p>
            <a:pPr algn="ctr"/>
            <a:r>
              <a:rPr lang="en-US" sz="2800" dirty="0">
                <a:solidFill>
                  <a:schemeClr val="bg1"/>
                </a:solidFill>
              </a:rPr>
              <a:t>VA MS Centers of Excellence</a:t>
            </a:r>
          </a:p>
        </p:txBody>
      </p:sp>
      <p:sp>
        <p:nvSpPr>
          <p:cNvPr id="6" name="Content Placeholder 5">
            <a:extLst>
              <a:ext uri="{FF2B5EF4-FFF2-40B4-BE49-F238E27FC236}">
                <a16:creationId xmlns:a16="http://schemas.microsoft.com/office/drawing/2014/main" id="{ADADC12A-C8F9-4A2B-B86B-AF885A07D1DB}"/>
              </a:ext>
            </a:extLst>
          </p:cNvPr>
          <p:cNvSpPr>
            <a:spLocks noGrp="1"/>
          </p:cNvSpPr>
          <p:nvPr>
            <p:ph sz="half" idx="2"/>
          </p:nvPr>
        </p:nvSpPr>
        <p:spPr>
          <a:xfrm>
            <a:off x="165464" y="990600"/>
            <a:ext cx="5832112" cy="5710237"/>
          </a:xfrm>
          <a:solidFill>
            <a:schemeClr val="accent5">
              <a:lumMod val="20000"/>
              <a:lumOff val="80000"/>
            </a:schemeClr>
          </a:solidFill>
        </p:spPr>
        <p:txBody>
          <a:bodyPr>
            <a:normAutofit fontScale="92500" lnSpcReduction="10000"/>
          </a:bodyPr>
          <a:lstStyle/>
          <a:p>
            <a:pPr>
              <a:lnSpc>
                <a:spcPct val="100000"/>
              </a:lnSpc>
              <a:spcBef>
                <a:spcPts val="0"/>
              </a:spcBef>
              <a:spcAft>
                <a:spcPts val="300"/>
              </a:spcAft>
            </a:pPr>
            <a:r>
              <a:rPr lang="en-US" sz="2400" b="1" dirty="0"/>
              <a:t>Website:</a:t>
            </a:r>
            <a:r>
              <a:rPr lang="en-US" sz="2400" dirty="0"/>
              <a:t> www.va.gov/MS</a:t>
            </a:r>
          </a:p>
          <a:p>
            <a:pPr>
              <a:lnSpc>
                <a:spcPct val="100000"/>
              </a:lnSpc>
              <a:spcBef>
                <a:spcPts val="0"/>
              </a:spcBef>
              <a:spcAft>
                <a:spcPts val="300"/>
              </a:spcAft>
            </a:pPr>
            <a:r>
              <a:rPr lang="en-US" sz="2400" dirty="0"/>
              <a:t>Remote clinical consults for VA providers</a:t>
            </a:r>
          </a:p>
          <a:p>
            <a:pPr>
              <a:lnSpc>
                <a:spcPct val="100000"/>
              </a:lnSpc>
              <a:spcBef>
                <a:spcPts val="0"/>
              </a:spcBef>
              <a:spcAft>
                <a:spcPts val="300"/>
              </a:spcAft>
            </a:pPr>
            <a:r>
              <a:rPr lang="en-US" sz="2400" dirty="0"/>
              <a:t>Information specific for Veterans and health care services in VA</a:t>
            </a:r>
          </a:p>
          <a:p>
            <a:pPr lvl="1">
              <a:lnSpc>
                <a:spcPct val="100000"/>
              </a:lnSpc>
              <a:spcBef>
                <a:spcPts val="0"/>
              </a:spcBef>
              <a:spcAft>
                <a:spcPts val="300"/>
              </a:spcAft>
            </a:pPr>
            <a:r>
              <a:rPr lang="en-US" sz="2100" dirty="0"/>
              <a:t>Benefits, grants, adaptive equipment, referrals</a:t>
            </a:r>
          </a:p>
          <a:p>
            <a:pPr lvl="1">
              <a:lnSpc>
                <a:spcPct val="100000"/>
              </a:lnSpc>
              <a:spcBef>
                <a:spcPts val="0"/>
              </a:spcBef>
              <a:spcAft>
                <a:spcPts val="300"/>
              </a:spcAft>
            </a:pPr>
            <a:r>
              <a:rPr lang="en-US" sz="2100" dirty="0"/>
              <a:t>MS quality measures, MSSR, DMT Criteria </a:t>
            </a:r>
            <a:br>
              <a:rPr lang="en-US" sz="2100" dirty="0"/>
            </a:br>
            <a:r>
              <a:rPr lang="en-US" sz="2100" dirty="0"/>
              <a:t>for Use and Drug Protocols</a:t>
            </a:r>
          </a:p>
          <a:p>
            <a:pPr>
              <a:lnSpc>
                <a:spcPct val="100000"/>
              </a:lnSpc>
              <a:spcBef>
                <a:spcPts val="0"/>
              </a:spcBef>
              <a:spcAft>
                <a:spcPts val="300"/>
              </a:spcAft>
            </a:pPr>
            <a:r>
              <a:rPr lang="en-US" sz="2400" dirty="0"/>
              <a:t>Educational opportunities</a:t>
            </a:r>
          </a:p>
          <a:p>
            <a:pPr marL="457200" lvl="1" indent="0">
              <a:lnSpc>
                <a:spcPct val="100000"/>
              </a:lnSpc>
              <a:spcBef>
                <a:spcPts val="0"/>
              </a:spcBef>
              <a:spcAft>
                <a:spcPts val="300"/>
              </a:spcAft>
              <a:buNone/>
            </a:pPr>
            <a:r>
              <a:rPr lang="en-US" sz="2000" b="1" dirty="0"/>
              <a:t>Provider</a:t>
            </a:r>
          </a:p>
          <a:p>
            <a:pPr marL="801688" lvl="1">
              <a:lnSpc>
                <a:spcPct val="100000"/>
              </a:lnSpc>
              <a:spcBef>
                <a:spcPts val="0"/>
              </a:spcBef>
              <a:spcAft>
                <a:spcPts val="300"/>
              </a:spcAft>
            </a:pPr>
            <a:r>
              <a:rPr lang="en-US" sz="2000" dirty="0"/>
              <a:t>Monthly clinical e-newsletter</a:t>
            </a:r>
          </a:p>
          <a:p>
            <a:pPr marL="801688" lvl="1">
              <a:lnSpc>
                <a:spcPct val="100000"/>
              </a:lnSpc>
              <a:spcBef>
                <a:spcPts val="0"/>
              </a:spcBef>
              <a:spcAft>
                <a:spcPts val="300"/>
              </a:spcAft>
            </a:pPr>
            <a:r>
              <a:rPr lang="en-US" sz="2000" dirty="0"/>
              <a:t>Monthly webinars (ECHO, MS Society)</a:t>
            </a:r>
          </a:p>
          <a:p>
            <a:pPr marL="801688" lvl="1">
              <a:lnSpc>
                <a:spcPct val="100000"/>
              </a:lnSpc>
              <a:spcBef>
                <a:spcPts val="0"/>
              </a:spcBef>
              <a:spcAft>
                <a:spcPts val="300"/>
              </a:spcAft>
            </a:pPr>
            <a:r>
              <a:rPr lang="en-US" sz="2000" dirty="0"/>
              <a:t>Conference presentations, annual meetings</a:t>
            </a:r>
          </a:p>
          <a:p>
            <a:pPr marL="457200" lvl="1" indent="0">
              <a:lnSpc>
                <a:spcPct val="100000"/>
              </a:lnSpc>
              <a:spcBef>
                <a:spcPts val="0"/>
              </a:spcBef>
              <a:spcAft>
                <a:spcPts val="300"/>
              </a:spcAft>
              <a:buNone/>
            </a:pPr>
            <a:r>
              <a:rPr lang="en-US" sz="2000" b="1" dirty="0"/>
              <a:t>Veteran</a:t>
            </a:r>
          </a:p>
          <a:p>
            <a:pPr marL="801688" lvl="1">
              <a:lnSpc>
                <a:spcPct val="100000"/>
              </a:lnSpc>
              <a:spcBef>
                <a:spcPts val="0"/>
              </a:spcBef>
              <a:spcAft>
                <a:spcPts val="300"/>
              </a:spcAft>
            </a:pPr>
            <a:r>
              <a:rPr lang="en-US" sz="2000" dirty="0"/>
              <a:t>Monthly podcast</a:t>
            </a:r>
          </a:p>
          <a:p>
            <a:pPr marL="801688" lvl="1">
              <a:lnSpc>
                <a:spcPct val="100000"/>
              </a:lnSpc>
              <a:spcBef>
                <a:spcPts val="0"/>
              </a:spcBef>
              <a:spcAft>
                <a:spcPts val="300"/>
              </a:spcAft>
            </a:pPr>
            <a:r>
              <a:rPr lang="en-US" sz="2000" dirty="0"/>
              <a:t>Quarterly e-newsletter</a:t>
            </a:r>
          </a:p>
          <a:p>
            <a:pPr marL="801688" lvl="1">
              <a:lnSpc>
                <a:spcPct val="100000"/>
              </a:lnSpc>
              <a:spcBef>
                <a:spcPts val="0"/>
              </a:spcBef>
              <a:spcAft>
                <a:spcPts val="300"/>
              </a:spcAft>
            </a:pPr>
            <a:r>
              <a:rPr lang="en-US" sz="2000" dirty="0"/>
              <a:t>Webinars in collaboration with non-VA MS and Veteran service organizations</a:t>
            </a:r>
          </a:p>
        </p:txBody>
      </p:sp>
      <p:sp>
        <p:nvSpPr>
          <p:cNvPr id="7" name="Text Placeholder 6">
            <a:extLst>
              <a:ext uri="{FF2B5EF4-FFF2-40B4-BE49-F238E27FC236}">
                <a16:creationId xmlns:a16="http://schemas.microsoft.com/office/drawing/2014/main" id="{E3C14289-2E1B-471B-978D-086E82C20704}"/>
              </a:ext>
            </a:extLst>
          </p:cNvPr>
          <p:cNvSpPr>
            <a:spLocks noGrp="1"/>
          </p:cNvSpPr>
          <p:nvPr>
            <p:ph type="body" sz="quarter" idx="3"/>
          </p:nvPr>
        </p:nvSpPr>
        <p:spPr>
          <a:xfrm>
            <a:off x="6194426" y="166688"/>
            <a:ext cx="5832111" cy="823912"/>
          </a:xfrm>
          <a:solidFill>
            <a:schemeClr val="accent2"/>
          </a:solidFill>
        </p:spPr>
        <p:txBody>
          <a:bodyPr anchor="ctr">
            <a:normAutofit/>
          </a:bodyPr>
          <a:lstStyle/>
          <a:p>
            <a:pPr algn="ctr"/>
            <a:r>
              <a:rPr lang="en-US" sz="2800" dirty="0">
                <a:solidFill>
                  <a:schemeClr val="bg1"/>
                </a:solidFill>
              </a:rPr>
              <a:t>National MS Society </a:t>
            </a:r>
          </a:p>
        </p:txBody>
      </p:sp>
      <p:sp>
        <p:nvSpPr>
          <p:cNvPr id="8" name="Content Placeholder 7">
            <a:extLst>
              <a:ext uri="{FF2B5EF4-FFF2-40B4-BE49-F238E27FC236}">
                <a16:creationId xmlns:a16="http://schemas.microsoft.com/office/drawing/2014/main" id="{61240B63-327D-4D9E-A110-D6D8B31EEF78}"/>
              </a:ext>
            </a:extLst>
          </p:cNvPr>
          <p:cNvSpPr>
            <a:spLocks noGrp="1"/>
          </p:cNvSpPr>
          <p:nvPr>
            <p:ph sz="quarter" idx="4"/>
          </p:nvPr>
        </p:nvSpPr>
        <p:spPr>
          <a:xfrm>
            <a:off x="6194426" y="990600"/>
            <a:ext cx="5832110" cy="5710237"/>
          </a:xfrm>
          <a:solidFill>
            <a:schemeClr val="accent2">
              <a:lumMod val="20000"/>
              <a:lumOff val="80000"/>
            </a:schemeClr>
          </a:solidFill>
        </p:spPr>
        <p:txBody>
          <a:bodyPr>
            <a:normAutofit fontScale="92500" lnSpcReduction="10000"/>
          </a:bodyPr>
          <a:lstStyle/>
          <a:p>
            <a:pPr defTabSz="993775">
              <a:lnSpc>
                <a:spcPct val="100000"/>
              </a:lnSpc>
              <a:spcBef>
                <a:spcPts val="0"/>
              </a:spcBef>
              <a:spcAft>
                <a:spcPts val="300"/>
              </a:spcAft>
            </a:pPr>
            <a:r>
              <a:rPr lang="en-US" sz="2400" b="1" dirty="0"/>
              <a:t>Website: </a:t>
            </a:r>
            <a:r>
              <a:rPr lang="en-US" sz="2400" dirty="0"/>
              <a:t>www.nationalmssociety.org</a:t>
            </a:r>
          </a:p>
          <a:p>
            <a:pPr>
              <a:lnSpc>
                <a:spcPct val="100000"/>
              </a:lnSpc>
              <a:spcBef>
                <a:spcPts val="0"/>
              </a:spcBef>
              <a:spcAft>
                <a:spcPts val="300"/>
              </a:spcAft>
            </a:pPr>
            <a:r>
              <a:rPr lang="en-US" sz="2400" dirty="0"/>
              <a:t>Professional Resource Center</a:t>
            </a:r>
          </a:p>
          <a:p>
            <a:pPr lvl="1">
              <a:lnSpc>
                <a:spcPct val="100000"/>
              </a:lnSpc>
              <a:spcBef>
                <a:spcPts val="0"/>
              </a:spcBef>
              <a:spcAft>
                <a:spcPts val="300"/>
              </a:spcAft>
            </a:pPr>
            <a:r>
              <a:rPr lang="en-US" sz="2000" dirty="0"/>
              <a:t>Clinical publications</a:t>
            </a:r>
          </a:p>
          <a:p>
            <a:pPr lvl="1">
              <a:lnSpc>
                <a:spcPct val="100000"/>
              </a:lnSpc>
              <a:spcBef>
                <a:spcPts val="0"/>
              </a:spcBef>
              <a:spcAft>
                <a:spcPts val="300"/>
              </a:spcAft>
            </a:pPr>
            <a:r>
              <a:rPr lang="en-US" sz="2000" dirty="0"/>
              <a:t>Literature search</a:t>
            </a:r>
          </a:p>
          <a:p>
            <a:pPr>
              <a:lnSpc>
                <a:spcPct val="100000"/>
              </a:lnSpc>
              <a:spcBef>
                <a:spcPts val="0"/>
              </a:spcBef>
              <a:spcAft>
                <a:spcPts val="300"/>
              </a:spcAft>
            </a:pPr>
            <a:r>
              <a:rPr lang="en-US" sz="2400" dirty="0"/>
              <a:t>Support</a:t>
            </a:r>
          </a:p>
          <a:p>
            <a:pPr lvl="1">
              <a:lnSpc>
                <a:spcPct val="100000"/>
              </a:lnSpc>
              <a:spcBef>
                <a:spcPts val="0"/>
              </a:spcBef>
              <a:spcAft>
                <a:spcPts val="300"/>
              </a:spcAft>
            </a:pPr>
            <a:r>
              <a:rPr lang="en-US" sz="2000" dirty="0"/>
              <a:t>MS Navigator</a:t>
            </a:r>
          </a:p>
          <a:p>
            <a:pPr lvl="1">
              <a:lnSpc>
                <a:spcPct val="100000"/>
              </a:lnSpc>
              <a:spcBef>
                <a:spcPts val="0"/>
              </a:spcBef>
              <a:spcAft>
                <a:spcPts val="300"/>
              </a:spcAft>
            </a:pPr>
            <a:r>
              <a:rPr lang="en-US" sz="2000" dirty="0"/>
              <a:t>Self-help groups</a:t>
            </a:r>
          </a:p>
          <a:p>
            <a:pPr lvl="1">
              <a:lnSpc>
                <a:spcPct val="100000"/>
              </a:lnSpc>
              <a:spcBef>
                <a:spcPts val="0"/>
              </a:spcBef>
              <a:spcAft>
                <a:spcPts val="300"/>
              </a:spcAft>
            </a:pPr>
            <a:r>
              <a:rPr lang="en-US" sz="2000" dirty="0" err="1"/>
              <a:t>MSFriends</a:t>
            </a:r>
            <a:endParaRPr lang="en-US" sz="2000" dirty="0"/>
          </a:p>
          <a:p>
            <a:pPr>
              <a:lnSpc>
                <a:spcPct val="100000"/>
              </a:lnSpc>
              <a:spcBef>
                <a:spcPts val="0"/>
              </a:spcBef>
              <a:spcAft>
                <a:spcPts val="300"/>
              </a:spcAft>
            </a:pPr>
            <a:r>
              <a:rPr lang="en-US" sz="2400" dirty="0"/>
              <a:t>Educational Opportunities</a:t>
            </a:r>
          </a:p>
          <a:p>
            <a:pPr marL="457200" lvl="1" indent="0">
              <a:lnSpc>
                <a:spcPct val="100000"/>
              </a:lnSpc>
              <a:spcBef>
                <a:spcPts val="0"/>
              </a:spcBef>
              <a:spcAft>
                <a:spcPts val="300"/>
              </a:spcAft>
              <a:buNone/>
            </a:pPr>
            <a:r>
              <a:rPr lang="en-US" sz="2000" b="1" dirty="0"/>
              <a:t>Healthcare Professional</a:t>
            </a:r>
          </a:p>
          <a:p>
            <a:pPr marL="801688" lvl="1">
              <a:lnSpc>
                <a:spcPct val="100000"/>
              </a:lnSpc>
              <a:spcBef>
                <a:spcPts val="0"/>
              </a:spcBef>
              <a:spcAft>
                <a:spcPts val="300"/>
              </a:spcAft>
            </a:pPr>
            <a:r>
              <a:rPr lang="en-US" sz="2000" dirty="0"/>
              <a:t>Webinars (ECHO, VA, Pediatric, Mental Health)</a:t>
            </a:r>
          </a:p>
          <a:p>
            <a:pPr marL="801688" lvl="1">
              <a:lnSpc>
                <a:spcPct val="100000"/>
              </a:lnSpc>
              <a:spcBef>
                <a:spcPts val="0"/>
              </a:spcBef>
              <a:spcAft>
                <a:spcPts val="300"/>
              </a:spcAft>
            </a:pPr>
            <a:r>
              <a:rPr lang="en-US" sz="2000" dirty="0"/>
              <a:t>National and local e-newsletters</a:t>
            </a:r>
          </a:p>
          <a:p>
            <a:pPr marL="801688" lvl="1">
              <a:lnSpc>
                <a:spcPct val="100000"/>
              </a:lnSpc>
              <a:spcBef>
                <a:spcPts val="0"/>
              </a:spcBef>
              <a:spcAft>
                <a:spcPts val="300"/>
              </a:spcAft>
            </a:pPr>
            <a:r>
              <a:rPr lang="en-US" sz="2000" dirty="0"/>
              <a:t>Fellowships and mentoring</a:t>
            </a:r>
          </a:p>
          <a:p>
            <a:pPr marL="457200" lvl="1" indent="0">
              <a:lnSpc>
                <a:spcPct val="100000"/>
              </a:lnSpc>
              <a:spcBef>
                <a:spcPts val="0"/>
              </a:spcBef>
              <a:spcAft>
                <a:spcPts val="300"/>
              </a:spcAft>
              <a:buNone/>
            </a:pPr>
            <a:r>
              <a:rPr lang="en-US" sz="2000" b="1" dirty="0"/>
              <a:t>Patient</a:t>
            </a:r>
          </a:p>
          <a:p>
            <a:pPr marL="801688" lvl="1">
              <a:lnSpc>
                <a:spcPct val="100000"/>
              </a:lnSpc>
              <a:spcBef>
                <a:spcPts val="0"/>
              </a:spcBef>
              <a:spcAft>
                <a:spcPts val="300"/>
              </a:spcAft>
            </a:pPr>
            <a:r>
              <a:rPr lang="en-US" sz="2000" dirty="0"/>
              <a:t>Ask an MS Expert series</a:t>
            </a:r>
          </a:p>
          <a:p>
            <a:pPr marL="801688" lvl="1">
              <a:lnSpc>
                <a:spcPct val="100000"/>
              </a:lnSpc>
              <a:spcBef>
                <a:spcPts val="0"/>
              </a:spcBef>
              <a:spcAft>
                <a:spcPts val="300"/>
              </a:spcAft>
            </a:pPr>
            <a:r>
              <a:rPr lang="en-US" sz="2000" dirty="0"/>
              <a:t>Virtual Programs (New to MS, Black MS Experience, Hispanic/Latinx Experience, &amp; more)</a:t>
            </a:r>
          </a:p>
          <a:p>
            <a:endParaRPr lang="en-US" dirty="0"/>
          </a:p>
        </p:txBody>
      </p:sp>
    </p:spTree>
    <p:extLst>
      <p:ext uri="{BB962C8B-B14F-4D97-AF65-F5344CB8AC3E}">
        <p14:creationId xmlns:p14="http://schemas.microsoft.com/office/powerpoint/2010/main" val="1156846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19226" y="609600"/>
            <a:ext cx="9372600" cy="1356360"/>
          </a:xfrm>
        </p:spPr>
        <p:txBody>
          <a:bodyPr>
            <a:normAutofit fontScale="90000"/>
          </a:bodyPr>
          <a:lstStyle/>
          <a:p>
            <a:pPr algn="ctr">
              <a:lnSpc>
                <a:spcPct val="100000"/>
              </a:lnSpc>
            </a:pPr>
            <a:r>
              <a:rPr lang="en-US" b="1" dirty="0">
                <a:solidFill>
                  <a:schemeClr val="accent3"/>
                </a:solidFill>
                <a:latin typeface="+mn-lt"/>
              </a:rPr>
              <a:t>Thank you and please join us for the </a:t>
            </a:r>
            <a:br>
              <a:rPr lang="en-US" b="1" dirty="0">
                <a:solidFill>
                  <a:schemeClr val="accent3"/>
                </a:solidFill>
                <a:latin typeface="+mn-lt"/>
              </a:rPr>
            </a:br>
            <a:r>
              <a:rPr lang="en-US" b="1" dirty="0">
                <a:solidFill>
                  <a:schemeClr val="accent3"/>
                </a:solidFill>
                <a:latin typeface="+mn-lt"/>
              </a:rPr>
              <a:t>next webinar on May 3, 2023!</a:t>
            </a:r>
          </a:p>
        </p:txBody>
      </p:sp>
      <p:sp>
        <p:nvSpPr>
          <p:cNvPr id="7" name="Content Placeholder 6"/>
          <p:cNvSpPr>
            <a:spLocks noGrp="1"/>
          </p:cNvSpPr>
          <p:nvPr>
            <p:ph idx="1"/>
          </p:nvPr>
        </p:nvSpPr>
        <p:spPr>
          <a:xfrm>
            <a:off x="1524000" y="2183132"/>
            <a:ext cx="9144000" cy="4235085"/>
          </a:xfrm>
        </p:spPr>
        <p:txBody>
          <a:bodyPr anchor="ctr">
            <a:noAutofit/>
          </a:bodyPr>
          <a:lstStyle/>
          <a:p>
            <a:pPr marL="0" indent="0" algn="ctr">
              <a:lnSpc>
                <a:spcPct val="100000"/>
              </a:lnSpc>
              <a:spcBef>
                <a:spcPts val="0"/>
              </a:spcBef>
              <a:spcAft>
                <a:spcPts val="1200"/>
              </a:spcAft>
              <a:buNone/>
            </a:pPr>
            <a:r>
              <a:rPr lang="en-US" sz="4400" b="1" dirty="0">
                <a:solidFill>
                  <a:schemeClr val="tx1"/>
                </a:solidFill>
              </a:rPr>
              <a:t>Vocational Rehabilitation in MS</a:t>
            </a:r>
          </a:p>
          <a:p>
            <a:pPr marL="0" indent="0" algn="ctr">
              <a:lnSpc>
                <a:spcPct val="100000"/>
              </a:lnSpc>
              <a:spcBef>
                <a:spcPts val="0"/>
              </a:spcBef>
              <a:spcAft>
                <a:spcPts val="1200"/>
              </a:spcAft>
              <a:buNone/>
            </a:pPr>
            <a:r>
              <a:rPr lang="en-US" sz="4000" dirty="0">
                <a:solidFill>
                  <a:schemeClr val="tx1"/>
                </a:solidFill>
              </a:rPr>
              <a:t>Christina Forster, MA, CRC</a:t>
            </a:r>
          </a:p>
          <a:p>
            <a:pPr marL="0" indent="0" algn="ctr">
              <a:lnSpc>
                <a:spcPct val="100000"/>
              </a:lnSpc>
              <a:spcBef>
                <a:spcPts val="0"/>
              </a:spcBef>
              <a:spcAft>
                <a:spcPts val="1200"/>
              </a:spcAft>
              <a:buNone/>
            </a:pPr>
            <a:endParaRPr lang="en-US" sz="2800" dirty="0">
              <a:solidFill>
                <a:schemeClr val="tx1"/>
              </a:solidFill>
            </a:endParaRPr>
          </a:p>
          <a:p>
            <a:pPr marL="0" indent="0" algn="ctr">
              <a:lnSpc>
                <a:spcPct val="100000"/>
              </a:lnSpc>
              <a:spcBef>
                <a:spcPts val="0"/>
              </a:spcBef>
              <a:spcAft>
                <a:spcPts val="1200"/>
              </a:spcAft>
              <a:buNone/>
            </a:pPr>
            <a:r>
              <a:rPr lang="en-US" sz="2400" dirty="0">
                <a:solidFill>
                  <a:schemeClr val="tx1"/>
                </a:solidFill>
              </a:rPr>
              <a:t>www.nationalMSsociety.org/currenttopics</a:t>
            </a:r>
            <a:br>
              <a:rPr lang="en-US" sz="2400" dirty="0">
                <a:solidFill>
                  <a:schemeClr val="tx1"/>
                </a:solidFill>
              </a:rPr>
            </a:br>
            <a:r>
              <a:rPr lang="en-US" sz="2400" dirty="0">
                <a:solidFill>
                  <a:schemeClr val="tx1"/>
                </a:solidFill>
              </a:rPr>
              <a:t>www.va.gov/MS/products/CME_CEU_calls</a:t>
            </a:r>
          </a:p>
        </p:txBody>
      </p:sp>
    </p:spTree>
    <p:extLst>
      <p:ext uri="{BB962C8B-B14F-4D97-AF65-F5344CB8AC3E}">
        <p14:creationId xmlns:p14="http://schemas.microsoft.com/office/powerpoint/2010/main" val="312152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5CD1-8354-4C3B-BDB0-6DF64A9B43D1}"/>
              </a:ext>
            </a:extLst>
          </p:cNvPr>
          <p:cNvSpPr>
            <a:spLocks noGrp="1"/>
          </p:cNvSpPr>
          <p:nvPr>
            <p:ph type="ctrTitle"/>
          </p:nvPr>
        </p:nvSpPr>
        <p:spPr>
          <a:xfrm>
            <a:off x="1417320" y="1640523"/>
            <a:ext cx="9357360" cy="2387600"/>
          </a:xfrm>
        </p:spPr>
        <p:txBody>
          <a:bodyPr>
            <a:normAutofit fontScale="90000"/>
          </a:bodyPr>
          <a:lstStyle/>
          <a:p>
            <a:r>
              <a:rPr lang="en-US"/>
              <a:t>The Role of Comorbidities in Healthcare Utilization and Self-Management in Persons with MS</a:t>
            </a:r>
          </a:p>
        </p:txBody>
      </p:sp>
      <p:sp>
        <p:nvSpPr>
          <p:cNvPr id="3" name="Subtitle 2">
            <a:extLst>
              <a:ext uri="{FF2B5EF4-FFF2-40B4-BE49-F238E27FC236}">
                <a16:creationId xmlns:a16="http://schemas.microsoft.com/office/drawing/2014/main" id="{B8439167-BBD5-4762-97CC-F8716F2ABFBD}"/>
              </a:ext>
            </a:extLst>
          </p:cNvPr>
          <p:cNvSpPr>
            <a:spLocks noGrp="1"/>
          </p:cNvSpPr>
          <p:nvPr>
            <p:ph type="subTitle" idx="1"/>
          </p:nvPr>
        </p:nvSpPr>
        <p:spPr>
          <a:xfrm>
            <a:off x="1524000" y="4424998"/>
            <a:ext cx="9144000" cy="1655762"/>
          </a:xfrm>
        </p:spPr>
        <p:txBody>
          <a:bodyPr>
            <a:normAutofit fontScale="92500" lnSpcReduction="20000"/>
          </a:bodyPr>
          <a:lstStyle/>
          <a:p>
            <a:pPr>
              <a:spcBef>
                <a:spcPts val="0"/>
              </a:spcBef>
            </a:pPr>
            <a:r>
              <a:rPr lang="en-US" sz="3000"/>
              <a:t>Elizabeth S. Gromisch, PhD, MSCS</a:t>
            </a:r>
          </a:p>
          <a:p>
            <a:pPr>
              <a:spcBef>
                <a:spcPts val="0"/>
              </a:spcBef>
            </a:pPr>
            <a:r>
              <a:rPr lang="en-US" sz="2200"/>
              <a:t>Mandell Center for Multiple Sclerosis, Mount Sinai Rehabilitation Hospital, Trinity Health Of New England</a:t>
            </a:r>
          </a:p>
          <a:p>
            <a:pPr>
              <a:spcBef>
                <a:spcPts val="0"/>
              </a:spcBef>
            </a:pPr>
            <a:endParaRPr lang="en-US"/>
          </a:p>
          <a:p>
            <a:pPr>
              <a:spcBef>
                <a:spcPts val="0"/>
              </a:spcBef>
            </a:pPr>
            <a:r>
              <a:rPr lang="en-US" sz="3000"/>
              <a:t>Aaron P. Turner, PhD, ABPP(RP)</a:t>
            </a:r>
          </a:p>
          <a:p>
            <a:pPr>
              <a:spcBef>
                <a:spcPts val="0"/>
              </a:spcBef>
            </a:pPr>
            <a:r>
              <a:rPr lang="en-US" sz="2200"/>
              <a:t>Rehabilitation Care Service, VA Puget Sound Health Care System</a:t>
            </a:r>
          </a:p>
          <a:p>
            <a:endParaRPr lang="en-US"/>
          </a:p>
          <a:p>
            <a:endParaRPr lang="en-US"/>
          </a:p>
        </p:txBody>
      </p:sp>
      <p:pic>
        <p:nvPicPr>
          <p:cNvPr id="4" name="Picture 4" descr="Text&#10;&#10;Description automatically generated">
            <a:extLst>
              <a:ext uri="{FF2B5EF4-FFF2-40B4-BE49-F238E27FC236}">
                <a16:creationId xmlns:a16="http://schemas.microsoft.com/office/drawing/2014/main" id="{901CC42F-81AC-E8EA-5DC6-BAF650FAB5D3}"/>
              </a:ext>
            </a:extLst>
          </p:cNvPr>
          <p:cNvPicPr>
            <a:picLocks noChangeAspect="1"/>
          </p:cNvPicPr>
          <p:nvPr/>
        </p:nvPicPr>
        <p:blipFill>
          <a:blip r:embed="rId3"/>
          <a:stretch>
            <a:fillRect/>
          </a:stretch>
        </p:blipFill>
        <p:spPr>
          <a:xfrm>
            <a:off x="152400" y="6076820"/>
            <a:ext cx="3269342" cy="691501"/>
          </a:xfrm>
          <a:prstGeom prst="rect">
            <a:avLst/>
          </a:prstGeom>
        </p:spPr>
      </p:pic>
      <p:pic>
        <p:nvPicPr>
          <p:cNvPr id="5" name="Picture 5">
            <a:extLst>
              <a:ext uri="{FF2B5EF4-FFF2-40B4-BE49-F238E27FC236}">
                <a16:creationId xmlns:a16="http://schemas.microsoft.com/office/drawing/2014/main" id="{B3C801D2-91C6-3136-7181-7CAAC8DD8D42}"/>
              </a:ext>
            </a:extLst>
          </p:cNvPr>
          <p:cNvPicPr>
            <a:picLocks noChangeAspect="1"/>
          </p:cNvPicPr>
          <p:nvPr/>
        </p:nvPicPr>
        <p:blipFill>
          <a:blip r:embed="rId4"/>
          <a:stretch>
            <a:fillRect/>
          </a:stretch>
        </p:blipFill>
        <p:spPr>
          <a:xfrm>
            <a:off x="8915400" y="6078719"/>
            <a:ext cx="3115128" cy="687705"/>
          </a:xfrm>
          <a:prstGeom prst="rect">
            <a:avLst/>
          </a:prstGeom>
        </p:spPr>
      </p:pic>
    </p:spTree>
    <p:extLst>
      <p:ext uri="{BB962C8B-B14F-4D97-AF65-F5344CB8AC3E}">
        <p14:creationId xmlns:p14="http://schemas.microsoft.com/office/powerpoint/2010/main" val="335084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8BED1-A883-4CB6-9AE6-2F5CA919F654}"/>
              </a:ext>
            </a:extLst>
          </p:cNvPr>
          <p:cNvSpPr>
            <a:spLocks noGrp="1"/>
          </p:cNvSpPr>
          <p:nvPr>
            <p:ph idx="1"/>
          </p:nvPr>
        </p:nvSpPr>
        <p:spPr>
          <a:xfrm>
            <a:off x="3599233" y="574766"/>
            <a:ext cx="7966021" cy="5590903"/>
          </a:xfrm>
        </p:spPr>
        <p:txBody>
          <a:bodyPr anchor="t">
            <a:noAutofit/>
          </a:bodyPr>
          <a:lstStyle/>
          <a:p>
            <a:pPr marL="0" indent="0" defTabSz="629825">
              <a:lnSpc>
                <a:spcPct val="100000"/>
              </a:lnSpc>
              <a:spcBef>
                <a:spcPts val="0"/>
              </a:spcBef>
              <a:spcAft>
                <a:spcPts val="1800"/>
              </a:spcAft>
              <a:buNone/>
            </a:pPr>
            <a:r>
              <a:rPr lang="en-US" sz="2200" dirty="0">
                <a:solidFill>
                  <a:schemeClr val="tx1"/>
                </a:solidFill>
                <a:latin typeface="Calibri" panose="020F0502020204030204" pitchFamily="34" charset="0"/>
                <a:ea typeface="Calibri" panose="020F0502020204030204" pitchFamily="34" charset="0"/>
              </a:rPr>
              <a:t>Dr. Elizabeth S. Gromisch, PhD, MSCS is a Harry Weaver Scholar of the National MS Society and a research neuropsychologist at the Joyce D. and Andrew J. Mandell Center for Comprehensive MS Care and Neuroscience Research at Mount Sinai Rehabilitation Hospital, Trinity Health Of New England. She also holds appointments at the University of Connecticut School of Medicine and the Frank H. Netter MD School of Medicine, and maintains an affiliation with the VA Connecticut Healthcare System. </a:t>
            </a:r>
          </a:p>
          <a:p>
            <a:pPr marL="0" indent="0" defTabSz="629825">
              <a:lnSpc>
                <a:spcPct val="100000"/>
              </a:lnSpc>
              <a:spcBef>
                <a:spcPts val="0"/>
              </a:spcBef>
              <a:spcAft>
                <a:spcPts val="1800"/>
              </a:spcAft>
              <a:buNone/>
            </a:pPr>
            <a:r>
              <a:rPr lang="en-US" sz="2200" dirty="0">
                <a:solidFill>
                  <a:schemeClr val="tx1"/>
                </a:solidFill>
                <a:latin typeface="Calibri" panose="020F0502020204030204" pitchFamily="34" charset="0"/>
                <a:ea typeface="Calibri" panose="020F0502020204030204" pitchFamily="34" charset="0"/>
              </a:rPr>
              <a:t>Dr. </a:t>
            </a:r>
            <a:r>
              <a:rPr lang="en-US" sz="2200" dirty="0" err="1">
                <a:solidFill>
                  <a:schemeClr val="tx1"/>
                </a:solidFill>
                <a:latin typeface="Calibri" panose="020F0502020204030204" pitchFamily="34" charset="0"/>
                <a:ea typeface="Calibri" panose="020F0502020204030204" pitchFamily="34" charset="0"/>
              </a:rPr>
              <a:t>Gromisch’s</a:t>
            </a:r>
            <a:r>
              <a:rPr lang="en-US" sz="2200" dirty="0">
                <a:solidFill>
                  <a:schemeClr val="tx1"/>
                </a:solidFill>
                <a:latin typeface="Calibri" panose="020F0502020204030204" pitchFamily="34" charset="0"/>
                <a:ea typeface="Calibri" panose="020F0502020204030204" pitchFamily="34" charset="0"/>
              </a:rPr>
              <a:t> research interests include using mobile health (mHealth) to deliver behavioral interventions to people with MS, understanding factors related to treatment adherence and self-management behaviors, and improving cognitive screening procedures. She is a co-developer of the MS Resiliency Scale (MSRS), the first multidimensional measure of resiliency to MS-related challenges, which is currently being translated and investigated in other countries.</a:t>
            </a:r>
          </a:p>
        </p:txBody>
      </p:sp>
      <p:pic>
        <p:nvPicPr>
          <p:cNvPr id="5" name="Picture 4" descr="A close-up of a person smiling&#10;&#10;Description automatically generated">
            <a:extLst>
              <a:ext uri="{FF2B5EF4-FFF2-40B4-BE49-F238E27FC236}">
                <a16:creationId xmlns:a16="http://schemas.microsoft.com/office/drawing/2014/main" id="{22AE39AA-7EA0-491D-8DD6-085103F17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46" y="685800"/>
            <a:ext cx="2712720" cy="4069080"/>
          </a:xfrm>
          <a:prstGeom prst="rect">
            <a:avLst/>
          </a:prstGeom>
        </p:spPr>
      </p:pic>
    </p:spTree>
    <p:extLst>
      <p:ext uri="{BB962C8B-B14F-4D97-AF65-F5344CB8AC3E}">
        <p14:creationId xmlns:p14="http://schemas.microsoft.com/office/powerpoint/2010/main" val="2992153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8BED1-A883-4CB6-9AE6-2F5CA919F654}"/>
              </a:ext>
            </a:extLst>
          </p:cNvPr>
          <p:cNvSpPr>
            <a:spLocks noGrp="1"/>
          </p:cNvSpPr>
          <p:nvPr>
            <p:ph idx="1"/>
          </p:nvPr>
        </p:nvSpPr>
        <p:spPr>
          <a:xfrm>
            <a:off x="3599233" y="574766"/>
            <a:ext cx="7966021" cy="5590903"/>
          </a:xfrm>
        </p:spPr>
        <p:txBody>
          <a:bodyPr anchor="t">
            <a:noAutofit/>
          </a:bodyPr>
          <a:lstStyle/>
          <a:p>
            <a:pPr marL="0" indent="0" defTabSz="629825">
              <a:lnSpc>
                <a:spcPct val="150000"/>
              </a:lnSpc>
              <a:spcBef>
                <a:spcPts val="0"/>
              </a:spcBef>
              <a:spcAft>
                <a:spcPts val="1800"/>
              </a:spcAft>
              <a:buNone/>
            </a:pPr>
            <a:r>
              <a:rPr lang="en-US" sz="2200" dirty="0">
                <a:solidFill>
                  <a:schemeClr val="tx1"/>
                </a:solidFill>
                <a:latin typeface="Calibri" panose="020F0502020204030204" pitchFamily="34" charset="0"/>
                <a:ea typeface="Calibri" panose="020F0502020204030204" pitchFamily="34" charset="0"/>
              </a:rPr>
              <a:t>Dr. Aaron Turner, PhD is the Co-Associate Director of Research for the VA MS Center of Excellence West. He is also the Director of Rehabilitation Psychology at the VA Puget Sound HCS, Seattle and is a Professor in the Department of Rehabilitation Medicine at the University of Washington. Dr. Turner maintains an active research program examining health behavior change and psychosocial determinants of quality of life among Veterans and individuals with disabilities. He received his Doctorate in Clinical Psychology from the University of Washington.</a:t>
            </a:r>
          </a:p>
        </p:txBody>
      </p:sp>
      <p:pic>
        <p:nvPicPr>
          <p:cNvPr id="1026" name="Picture 2" descr="Aaron Turner">
            <a:extLst>
              <a:ext uri="{FF2B5EF4-FFF2-40B4-BE49-F238E27FC236}">
                <a16:creationId xmlns:a16="http://schemas.microsoft.com/office/drawing/2014/main" id="{CB59E850-55CB-459C-A59C-D9DD19F20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53" y="738093"/>
            <a:ext cx="2439673" cy="335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00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500A-F87D-4F1C-9E97-618829D5337E}"/>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E67D3465-D607-4180-86A2-7EA5B1FC25DE}"/>
              </a:ext>
            </a:extLst>
          </p:cNvPr>
          <p:cNvSpPr>
            <a:spLocks noGrp="1"/>
          </p:cNvSpPr>
          <p:nvPr>
            <p:ph idx="1"/>
          </p:nvPr>
        </p:nvSpPr>
        <p:spPr/>
        <p:txBody>
          <a:bodyPr vert="horz" lIns="91440" tIns="45720" rIns="91440" bIns="45720" rtlCol="0" anchor="t">
            <a:normAutofit/>
          </a:bodyPr>
          <a:lstStyle/>
          <a:p>
            <a:r>
              <a:rPr lang="en-US" b="1"/>
              <a:t>Dr. </a:t>
            </a:r>
            <a:r>
              <a:rPr lang="en-US" b="1" err="1"/>
              <a:t>Gromisch</a:t>
            </a:r>
            <a:r>
              <a:rPr lang="en-US"/>
              <a:t>: research support from the National MS Society</a:t>
            </a:r>
            <a:r>
              <a:rPr lang="en-US" sz="2800">
                <a:effectLst/>
                <a:latin typeface="Calibri"/>
                <a:ea typeface="Calibri" panose="020F0502020204030204" pitchFamily="34" charset="0"/>
                <a:cs typeface="Calibri"/>
              </a:rPr>
              <a:t> and Consortium of MS Centers</a:t>
            </a:r>
            <a:r>
              <a:rPr lang="en-US">
                <a:latin typeface="Calibri"/>
                <a:ea typeface="Calibri" panose="020F0502020204030204" pitchFamily="34" charset="0"/>
                <a:cs typeface="Calibri"/>
              </a:rPr>
              <a:t> </a:t>
            </a:r>
            <a:endParaRPr lang="en-US" sz="2800">
              <a:effectLst/>
              <a:latin typeface="Calibri"/>
              <a:ea typeface="Calibri" panose="020F0502020204030204" pitchFamily="34" charset="0"/>
            </a:endParaRPr>
          </a:p>
          <a:p>
            <a:r>
              <a:rPr lang="en-US" b="1">
                <a:latin typeface="Calibri"/>
                <a:cs typeface="Calibri"/>
              </a:rPr>
              <a:t>Dr. Turner</a:t>
            </a:r>
            <a:r>
              <a:rPr lang="en-US">
                <a:latin typeface="Calibri"/>
                <a:cs typeface="Calibri"/>
              </a:rPr>
              <a:t>: research support from the National MS Society, VA R&amp;D, and NIH National Institute for Complementary and Alternative Medicine</a:t>
            </a:r>
            <a:endParaRPr lang="en-US"/>
          </a:p>
        </p:txBody>
      </p:sp>
      <p:pic>
        <p:nvPicPr>
          <p:cNvPr id="5" name="Picture 4" descr="Text&#10;&#10;Description automatically generated">
            <a:extLst>
              <a:ext uri="{FF2B5EF4-FFF2-40B4-BE49-F238E27FC236}">
                <a16:creationId xmlns:a16="http://schemas.microsoft.com/office/drawing/2014/main" id="{632CC439-BD3D-0F3A-EBB4-4C3A3FBD7C8D}"/>
              </a:ext>
            </a:extLst>
          </p:cNvPr>
          <p:cNvPicPr>
            <a:picLocks noChangeAspect="1"/>
          </p:cNvPicPr>
          <p:nvPr/>
        </p:nvPicPr>
        <p:blipFill>
          <a:blip r:embed="rId3"/>
          <a:stretch>
            <a:fillRect/>
          </a:stretch>
        </p:blipFill>
        <p:spPr>
          <a:xfrm>
            <a:off x="9378043" y="62462"/>
            <a:ext cx="2625271" cy="555430"/>
          </a:xfrm>
          <a:prstGeom prst="rect">
            <a:avLst/>
          </a:prstGeom>
        </p:spPr>
      </p:pic>
      <p:pic>
        <p:nvPicPr>
          <p:cNvPr id="7" name="Picture 5">
            <a:extLst>
              <a:ext uri="{FF2B5EF4-FFF2-40B4-BE49-F238E27FC236}">
                <a16:creationId xmlns:a16="http://schemas.microsoft.com/office/drawing/2014/main" id="{DD96852C-135E-0332-16B9-98FAEB8302E0}"/>
              </a:ext>
            </a:extLst>
          </p:cNvPr>
          <p:cNvPicPr>
            <a:picLocks noChangeAspect="1"/>
          </p:cNvPicPr>
          <p:nvPr/>
        </p:nvPicPr>
        <p:blipFill>
          <a:blip r:embed="rId4"/>
          <a:stretch>
            <a:fillRect/>
          </a:stretch>
        </p:blipFill>
        <p:spPr>
          <a:xfrm>
            <a:off x="9405257" y="690290"/>
            <a:ext cx="2670629" cy="587920"/>
          </a:xfrm>
          <a:prstGeom prst="rect">
            <a:avLst/>
          </a:prstGeom>
        </p:spPr>
      </p:pic>
    </p:spTree>
    <p:extLst>
      <p:ext uri="{BB962C8B-B14F-4D97-AF65-F5344CB8AC3E}">
        <p14:creationId xmlns:p14="http://schemas.microsoft.com/office/powerpoint/2010/main" val="2375539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358</TotalTime>
  <Words>9213</Words>
  <Application>Microsoft Office PowerPoint</Application>
  <PresentationFormat>Widescreen</PresentationFormat>
  <Paragraphs>576</Paragraphs>
  <Slides>53</Slides>
  <Notes>46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53</vt:i4>
      </vt:variant>
    </vt:vector>
  </HeadingPairs>
  <TitlesOfParts>
    <vt:vector size="62" baseType="lpstr">
      <vt:lpstr>Arial</vt:lpstr>
      <vt:lpstr>Calibri</vt:lpstr>
      <vt:lpstr>Calibri Light</vt:lpstr>
      <vt:lpstr>Corbel</vt:lpstr>
      <vt:lpstr>Office Theme</vt:lpstr>
      <vt:lpstr>Basis</vt:lpstr>
      <vt:lpstr>1_Office Theme</vt:lpstr>
      <vt:lpstr>2_Office Theme</vt:lpstr>
      <vt:lpstr>3_Office Theme</vt:lpstr>
      <vt:lpstr>The CME program will start on the hour.</vt:lpstr>
      <vt:lpstr>Diversity,  Equity &amp; Inclusion Statement</vt:lpstr>
      <vt:lpstr>Vision &amp; Mission Statements </vt:lpstr>
      <vt:lpstr>VA MS Centers of Excellence Mission</vt:lpstr>
      <vt:lpstr>PowerPoint Presentation</vt:lpstr>
      <vt:lpstr>The Role of Comorbidities in Healthcare Utilization and Self-Management in Persons with MS</vt:lpstr>
      <vt:lpstr>PowerPoint Presentation</vt:lpstr>
      <vt:lpstr>PowerPoint Presentation</vt:lpstr>
      <vt:lpstr>Disclosures</vt:lpstr>
      <vt:lpstr>Learning Objectives </vt:lpstr>
      <vt:lpstr>Defining Comorbidities in MS</vt:lpstr>
      <vt:lpstr>Terminology</vt:lpstr>
      <vt:lpstr>Mental Comorbidities</vt:lpstr>
      <vt:lpstr>Physical Comorbidities</vt:lpstr>
      <vt:lpstr>Physical Comorbidities and Increased Risk of Mental Comorbidities</vt:lpstr>
      <vt:lpstr>Vascular Comorbidities</vt:lpstr>
      <vt:lpstr>Demographics and Comorbidities</vt:lpstr>
      <vt:lpstr>Demographics and Comorbidities</vt:lpstr>
      <vt:lpstr>PowerPoint Presentation</vt:lpstr>
      <vt:lpstr>Comorbidities and the MS Disease Process</vt:lpstr>
      <vt:lpstr>Comorbidities and Risk of MS</vt:lpstr>
      <vt:lpstr>Comorbidities and Diagnostic Delay</vt:lpstr>
      <vt:lpstr>Comorbidities and Diagnostic Delay</vt:lpstr>
      <vt:lpstr>Comorbidities and Disability at  Diagnosis</vt:lpstr>
      <vt:lpstr>Comorbidities and Disability  Progression</vt:lpstr>
      <vt:lpstr>Comorbidities and Relapse Risk</vt:lpstr>
      <vt:lpstr>Comorbidities and Symptom Severity</vt:lpstr>
      <vt:lpstr>Comorbidities and Symptom Severity</vt:lpstr>
      <vt:lpstr>Comorbidities and Mortality</vt:lpstr>
      <vt:lpstr>Comorbidities and Mortality</vt:lpstr>
      <vt:lpstr>Comorbidities and Healthcare Utilization in Persons with MS</vt:lpstr>
      <vt:lpstr>Comorbidities and Self-Reported  Utilization</vt:lpstr>
      <vt:lpstr>Comorbidities and All-Cause ED Visits</vt:lpstr>
      <vt:lpstr>Comorbidities and Hospitalizations</vt:lpstr>
      <vt:lpstr>Comorbidities and Hospitalizations</vt:lpstr>
      <vt:lpstr>Comorbidities and Readmissions</vt:lpstr>
      <vt:lpstr>Comorbidities and Barriers to Care</vt:lpstr>
      <vt:lpstr>Comorbidities and Self-Management in Persons with MS</vt:lpstr>
      <vt:lpstr>Defining Self-Management</vt:lpstr>
      <vt:lpstr>Comorbidities and Self-Management</vt:lpstr>
      <vt:lpstr>Comorbidities and DMT Usage</vt:lpstr>
      <vt:lpstr>Comorbidities and Appointment  Attendance</vt:lpstr>
      <vt:lpstr>Comorbidities and Employment</vt:lpstr>
      <vt:lpstr>Comorbidities and Quality of Life</vt:lpstr>
      <vt:lpstr>Managing Comorbidities and MS</vt:lpstr>
      <vt:lpstr>Chronic Disease Management  Approaches</vt:lpstr>
      <vt:lpstr>Clinical Takeaways</vt:lpstr>
      <vt:lpstr>Clinical Takeaways</vt:lpstr>
      <vt:lpstr>Clinical Takeaways</vt:lpstr>
      <vt:lpstr>PowerPoint Presentation</vt:lpstr>
      <vt:lpstr>What’s On Your Mind?</vt:lpstr>
      <vt:lpstr>PowerPoint Presentation</vt:lpstr>
      <vt:lpstr>Thank you and please join us for the  next webinar on May 3,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&amp; CME/CE Certificate</dc:title>
  <dc:creator>Henry, Jaimie M (Portland)</dc:creator>
  <cp:lastModifiedBy>Sarah Anderson</cp:lastModifiedBy>
  <cp:revision>47</cp:revision>
  <dcterms:created xsi:type="dcterms:W3CDTF">2021-11-08T15:50:31Z</dcterms:created>
  <dcterms:modified xsi:type="dcterms:W3CDTF">2023-03-02T14:46:05Z</dcterms:modified>
</cp:coreProperties>
</file>