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50" r:id="rId4"/>
    <p:sldMasterId id="2147484174" r:id="rId5"/>
    <p:sldMasterId id="2147484189" r:id="rId6"/>
    <p:sldMasterId id="2147484196" r:id="rId7"/>
  </p:sldMasterIdLst>
  <p:notesMasterIdLst>
    <p:notesMasterId r:id="rId65"/>
  </p:notesMasterIdLst>
  <p:sldIdLst>
    <p:sldId id="7654" r:id="rId8"/>
    <p:sldId id="7661" r:id="rId9"/>
    <p:sldId id="7659" r:id="rId10"/>
    <p:sldId id="256" r:id="rId11"/>
    <p:sldId id="301" r:id="rId12"/>
    <p:sldId id="257" r:id="rId13"/>
    <p:sldId id="259" r:id="rId14"/>
    <p:sldId id="302" r:id="rId15"/>
    <p:sldId id="303" r:id="rId16"/>
    <p:sldId id="260" r:id="rId17"/>
    <p:sldId id="310" r:id="rId18"/>
    <p:sldId id="309" r:id="rId19"/>
    <p:sldId id="263" r:id="rId20"/>
    <p:sldId id="264" r:id="rId21"/>
    <p:sldId id="306" r:id="rId22"/>
    <p:sldId id="308" r:id="rId23"/>
    <p:sldId id="307" r:id="rId24"/>
    <p:sldId id="266" r:id="rId25"/>
    <p:sldId id="311" r:id="rId26"/>
    <p:sldId id="312" r:id="rId27"/>
    <p:sldId id="313" r:id="rId28"/>
    <p:sldId id="314" r:id="rId29"/>
    <p:sldId id="315"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304" r:id="rId44"/>
    <p:sldId id="286" r:id="rId45"/>
    <p:sldId id="287" r:id="rId46"/>
    <p:sldId id="288" r:id="rId47"/>
    <p:sldId id="305" r:id="rId48"/>
    <p:sldId id="289" r:id="rId49"/>
    <p:sldId id="290" r:id="rId50"/>
    <p:sldId id="291" r:id="rId51"/>
    <p:sldId id="292" r:id="rId52"/>
    <p:sldId id="293" r:id="rId53"/>
    <p:sldId id="294" r:id="rId54"/>
    <p:sldId id="295" r:id="rId55"/>
    <p:sldId id="296" r:id="rId56"/>
    <p:sldId id="297" r:id="rId57"/>
    <p:sldId id="298" r:id="rId58"/>
    <p:sldId id="299" r:id="rId59"/>
    <p:sldId id="300" r:id="rId60"/>
    <p:sldId id="7655" r:id="rId61"/>
    <p:sldId id="7653" r:id="rId62"/>
    <p:sldId id="7658" r:id="rId63"/>
    <p:sldId id="348" r:id="rId64"/>
  </p:sldIdLst>
  <p:sldSz cx="12192000" cy="6858000"/>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F69735-FD23-4E8D-BC32-72360E482D5C}" name="Sarah Anderson" initials="SA" userId="S::Sarah.Anderson@nmss.org::5937264f-d196-4393-ae78-ca0672793bf7" providerId="AD"/>
  <p188:author id="{F04CDF41-C365-072B-47A2-4226EE1CD22F}" name="Andreina Barnola" initials="AB" userId="S::andreina.barnola@nmss.org::3e866c0f-f975-4eee-8ea5-746863b39e43" providerId="AD"/>
  <p188:author id="{B403B6AA-6570-587F-E111-B1FFD3D85304}" name="Vicki Kowal" initials="VK" userId="S::Vicki.Kowal@nmss.org::723f9e21-9ebb-4e8b-bb0c-9d1199ea4d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81"/>
    <a:srgbClr val="F580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57" autoAdjust="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i Kowal" userId="723f9e21-9ebb-4e8b-bb0c-9d1199ea4d0d" providerId="ADAL" clId="{B6B2FF2F-1D98-4E64-87B8-F24E1D1103D4}"/>
    <pc:docChg chg="modSld">
      <pc:chgData name="Vicki Kowal" userId="723f9e21-9ebb-4e8b-bb0c-9d1199ea4d0d" providerId="ADAL" clId="{B6B2FF2F-1D98-4E64-87B8-F24E1D1103D4}" dt="2024-10-30T21:31:05.495" v="3" actId="20577"/>
      <pc:docMkLst>
        <pc:docMk/>
      </pc:docMkLst>
      <pc:sldChg chg="modSp mod">
        <pc:chgData name="Vicki Kowal" userId="723f9e21-9ebb-4e8b-bb0c-9d1199ea4d0d" providerId="ADAL" clId="{B6B2FF2F-1D98-4E64-87B8-F24E1D1103D4}" dt="2024-10-30T21:31:05.495" v="3" actId="20577"/>
        <pc:sldMkLst>
          <pc:docMk/>
          <pc:sldMk cId="2549163426" sldId="348"/>
        </pc:sldMkLst>
        <pc:spChg chg="mod">
          <ac:chgData name="Vicki Kowal" userId="723f9e21-9ebb-4e8b-bb0c-9d1199ea4d0d" providerId="ADAL" clId="{B6B2FF2F-1D98-4E64-87B8-F24E1D1103D4}" dt="2024-10-30T21:31:05.495" v="3" actId="20577"/>
          <ac:spMkLst>
            <pc:docMk/>
            <pc:sldMk cId="2549163426" sldId="348"/>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F5D26-D1DE-4F9C-8D2A-49DBB887899E}"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ECF40-F046-4224-AF2B-3FC673E26586}" type="slidenum">
              <a:rPr lang="en-US" smtClean="0"/>
              <a:t>‹#›</a:t>
            </a:fld>
            <a:endParaRPr lang="en-US"/>
          </a:p>
        </p:txBody>
      </p:sp>
    </p:spTree>
    <p:extLst>
      <p:ext uri="{BB962C8B-B14F-4D97-AF65-F5344CB8AC3E}">
        <p14:creationId xmlns:p14="http://schemas.microsoft.com/office/powerpoint/2010/main" val="1355119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499437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6102D-BCB8-8986-6E82-10208DEB5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D41DA-67FF-60F9-23A8-FDE3DC11C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79600-6D9B-8D23-F6D8-F3E9BA20AA1A}"/>
              </a:ext>
            </a:extLst>
          </p:cNvPr>
          <p:cNvSpPr>
            <a:spLocks noGrp="1"/>
          </p:cNvSpPr>
          <p:nvPr>
            <p:ph type="body" idx="1"/>
          </p:nvPr>
        </p:nvSpPr>
        <p:spPr/>
        <p:txBody>
          <a:bodyPr/>
          <a:lstStyle/>
          <a:p>
            <a:r>
              <a:rPr lang="en-US" dirty="0" err="1"/>
              <a:t>Py</a:t>
            </a:r>
            <a:r>
              <a:rPr lang="en-US" dirty="0"/>
              <a:t>. C 400-</a:t>
            </a:r>
          </a:p>
        </p:txBody>
      </p:sp>
      <p:sp>
        <p:nvSpPr>
          <p:cNvPr id="4" name="Slide Number Placeholder 3">
            <a:extLst>
              <a:ext uri="{FF2B5EF4-FFF2-40B4-BE49-F238E27FC236}">
                <a16:creationId xmlns:a16="http://schemas.microsoft.com/office/drawing/2014/main" id="{E0A6F449-9668-E053-E6F7-D6A94397854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898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Live questions</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0895FAB0-0293-4380-A3A4-79C6B974942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5362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Thank you for your participation today and special thanks to Dr. Casperson for the great presentation. This webinar is recorded and I will posting the recording and the slides on the webpage listed on the screen. Don’t forget, there’s another Current Topics webinar on September 16 on Medical Marijuana for MS Symptom Management presented by Dr. Michelle Cameron. You can register online for this webinar on our website noted on the screen.  Thank you all for attending today and have a great rest of your day.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5D26AE-23E1-40C5-BBBF-85A31FEE4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62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EF0F41C4-32BF-4CDE-BB11-670C57DB2DD5}" type="datetimeFigureOut">
              <a:rPr lang="en-US" smtClean="0"/>
              <a:t>10/30/2024</a:t>
            </a:fld>
            <a:endParaRPr lang="en-US" dirty="0"/>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E77AC9AD-14DE-4F64-B5DE-E3C9FC65AB46}"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936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0F41C4-32BF-4CDE-BB11-670C57DB2DD5}" type="datetimeFigureOut">
              <a:rPr lang="en-US" smtClean="0"/>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2694395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0F41C4-32BF-4CDE-BB11-670C57DB2DD5}" type="datetimeFigureOut">
              <a:rPr lang="en-US" smtClean="0"/>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2946874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C7B7E0-8608-4662-A2C0-D7173B955AE0}"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2688086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C7B7E0-8608-4662-A2C0-D7173B955AE0}"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4094539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C7B7E0-8608-4662-A2C0-D7173B955AE0}"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3936504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C7B7E0-8608-4662-A2C0-D7173B955AE0}"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3146266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C7B7E0-8608-4662-A2C0-D7173B955AE0}" type="datetimeFigureOut">
              <a:rPr lang="en-US" smtClean="0"/>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2657378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C7B7E0-8608-4662-A2C0-D7173B955AE0}" type="datetimeFigureOut">
              <a:rPr lang="en-US" smtClean="0"/>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3711349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7B7E0-8608-4662-A2C0-D7173B955AE0}" type="datetimeFigureOut">
              <a:rPr lang="en-US" smtClean="0"/>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2034384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C7B7E0-8608-4662-A2C0-D7173B955AE0}"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310701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0F41C4-32BF-4CDE-BB11-670C57DB2DD5}" type="datetimeFigureOut">
              <a:rPr lang="en-US" smtClean="0"/>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3058681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C7B7E0-8608-4662-A2C0-D7173B955AE0}"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907873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C7B7E0-8608-4662-A2C0-D7173B955AE0}"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2816646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C7B7E0-8608-4662-A2C0-D7173B955AE0}"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3434831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FF0EF-7613-4E78-8AD5-A17A79FC9E46}"/>
              </a:ext>
            </a:extLst>
          </p:cNvPr>
          <p:cNvSpPr>
            <a:spLocks noGrp="1"/>
          </p:cNvSpPr>
          <p:nvPr>
            <p:ph type="title"/>
          </p:nvPr>
        </p:nvSpPr>
        <p:spPr>
          <a:xfrm>
            <a:off x="609600" y="286603"/>
            <a:ext cx="10971842" cy="1453707"/>
          </a:xfrm>
        </p:spPr>
        <p:txBody>
          <a:bodyPr/>
          <a:lstStyle/>
          <a:p>
            <a:r>
              <a:rPr lang="en-US"/>
              <a:t>Click to edit Master title style</a:t>
            </a:r>
          </a:p>
        </p:txBody>
      </p:sp>
      <p:sp>
        <p:nvSpPr>
          <p:cNvPr id="3" name="Date Placeholder 2">
            <a:extLst>
              <a:ext uri="{FF2B5EF4-FFF2-40B4-BE49-F238E27FC236}">
                <a16:creationId xmlns:a16="http://schemas.microsoft.com/office/drawing/2014/main" id="{5D37B490-0E99-4D8F-A029-B6DCAB8D1371}"/>
              </a:ext>
            </a:extLst>
          </p:cNvPr>
          <p:cNvSpPr>
            <a:spLocks noGrp="1"/>
          </p:cNvSpPr>
          <p:nvPr>
            <p:ph type="dt" sz="half" idx="10"/>
          </p:nvPr>
        </p:nvSpPr>
        <p:spPr/>
        <p:txBody>
          <a:bodyPr/>
          <a:lstStyle/>
          <a:p>
            <a:fld id="{C21FDEFC-2B73-413E-B14D-4A5C3A0E54B5}" type="datetime1">
              <a:rPr lang="en-US" smtClean="0"/>
              <a:t>10/30/2024</a:t>
            </a:fld>
            <a:endParaRPr lang="en-US" dirty="0"/>
          </a:p>
        </p:txBody>
      </p:sp>
      <p:sp>
        <p:nvSpPr>
          <p:cNvPr id="4" name="Footer Placeholder 3">
            <a:extLst>
              <a:ext uri="{FF2B5EF4-FFF2-40B4-BE49-F238E27FC236}">
                <a16:creationId xmlns:a16="http://schemas.microsoft.com/office/drawing/2014/main" id="{1C72BB07-8218-440F-B530-876CD4B57BCB}"/>
              </a:ext>
            </a:extLst>
          </p:cNvPr>
          <p:cNvSpPr>
            <a:spLocks noGrp="1"/>
          </p:cNvSpPr>
          <p:nvPr>
            <p:ph type="ftr" sz="quarter" idx="11"/>
          </p:nvPr>
        </p:nvSpPr>
        <p:spPr/>
        <p:txBody>
          <a:bodyPr/>
          <a:lstStyle/>
          <a:p>
            <a:r>
              <a:rPr lang="en-US"/>
              <a:t>Kansas City, MO - Feb 3, 2021</a:t>
            </a:r>
            <a:endParaRPr lang="en-US" dirty="0"/>
          </a:p>
        </p:txBody>
      </p:sp>
      <p:sp>
        <p:nvSpPr>
          <p:cNvPr id="5" name="Slide Number Placeholder 4">
            <a:extLst>
              <a:ext uri="{FF2B5EF4-FFF2-40B4-BE49-F238E27FC236}">
                <a16:creationId xmlns:a16="http://schemas.microsoft.com/office/drawing/2014/main" id="{9D52D477-B992-42ED-918A-2C1009475540}"/>
              </a:ext>
            </a:extLst>
          </p:cNvPr>
          <p:cNvSpPr>
            <a:spLocks noGrp="1"/>
          </p:cNvSpPr>
          <p:nvPr>
            <p:ph type="sldNum" sz="quarter" idx="12"/>
          </p:nvPr>
        </p:nvSpPr>
        <p:spPr/>
        <p:txBody>
          <a:bodyPr/>
          <a:lstStyle/>
          <a:p>
            <a:fld id="{0DC923A4-B56F-420B-BEFB-F7211496F904}" type="slidenum">
              <a:rPr lang="en-US" smtClean="0"/>
              <a:t>‹#›</a:t>
            </a:fld>
            <a:endParaRPr lang="en-US" dirty="0"/>
          </a:p>
        </p:txBody>
      </p:sp>
    </p:spTree>
    <p:extLst>
      <p:ext uri="{BB962C8B-B14F-4D97-AF65-F5344CB8AC3E}">
        <p14:creationId xmlns:p14="http://schemas.microsoft.com/office/powerpoint/2010/main" val="3997965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F9A92B-D1C7-4DA6-B20B-522B6B1BAFA9}" type="datetime1">
              <a:rPr lang="en-US" smtClean="0"/>
              <a:t>10/30/2024</a:t>
            </a:fld>
            <a:endParaRPr lang="en-US" dirty="0"/>
          </a:p>
        </p:txBody>
      </p:sp>
      <p:sp>
        <p:nvSpPr>
          <p:cNvPr id="6" name="Footer Placeholder 5"/>
          <p:cNvSpPr>
            <a:spLocks noGrp="1"/>
          </p:cNvSpPr>
          <p:nvPr>
            <p:ph type="ftr" sz="quarter" idx="11"/>
          </p:nvPr>
        </p:nvSpPr>
        <p:spPr/>
        <p:txBody>
          <a:bodyPr/>
          <a:lstStyle/>
          <a:p>
            <a:r>
              <a:rPr lang="en-US"/>
              <a:t>Kansas City, MO - Feb 3, 2021</a:t>
            </a:r>
            <a:endParaRPr lang="en-US" dirty="0"/>
          </a:p>
        </p:txBody>
      </p:sp>
      <p:sp>
        <p:nvSpPr>
          <p:cNvPr id="7" name="Slide Number Placeholder 6"/>
          <p:cNvSpPr>
            <a:spLocks noGrp="1"/>
          </p:cNvSpPr>
          <p:nvPr>
            <p:ph type="sldNum" sz="quarter" idx="12"/>
          </p:nvPr>
        </p:nvSpPr>
        <p:spPr/>
        <p:txBody>
          <a:bodyPr/>
          <a:lstStyle/>
          <a:p>
            <a:fld id="{0DC923A4-B56F-420B-BEFB-F7211496F904}" type="slidenum">
              <a:rPr lang="en-US" smtClean="0"/>
              <a:t>‹#›</a:t>
            </a:fld>
            <a:endParaRPr lang="en-US" dirty="0"/>
          </a:p>
        </p:txBody>
      </p:sp>
    </p:spTree>
    <p:extLst>
      <p:ext uri="{BB962C8B-B14F-4D97-AF65-F5344CB8AC3E}">
        <p14:creationId xmlns:p14="http://schemas.microsoft.com/office/powerpoint/2010/main" val="824927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576146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06541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36637"/>
            <a:ext cx="10972800" cy="1143000"/>
          </a:xfrm>
        </p:spPr>
        <p:txBody>
          <a:bodyPr/>
          <a:lstStyle/>
          <a:p>
            <a:r>
              <a:rPr lang="en-US"/>
              <a:t>Click to edit Master title style</a:t>
            </a:r>
          </a:p>
        </p:txBody>
      </p:sp>
      <p:sp>
        <p:nvSpPr>
          <p:cNvPr id="3" name="Content Placeholder 2"/>
          <p:cNvSpPr>
            <a:spLocks noGrp="1"/>
          </p:cNvSpPr>
          <p:nvPr>
            <p:ph idx="1"/>
          </p:nvPr>
        </p:nvSpPr>
        <p:spPr>
          <a:xfrm>
            <a:off x="609600" y="23622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553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atin typeface="Aria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latin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90939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2332037"/>
            <a:ext cx="5384800" cy="4144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332037"/>
            <a:ext cx="5384800" cy="4144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2319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0F41C4-32BF-4CDE-BB11-670C57DB2DD5}" type="datetimeFigureOut">
              <a:rPr lang="en-US" smtClean="0"/>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7AC9AD-14DE-4F64-B5DE-E3C9FC65AB46}"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015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560918" y="855347"/>
            <a:ext cx="4011084" cy="1162051"/>
          </a:xfrm>
        </p:spPr>
        <p:txBody>
          <a:bodyPr anchor="b"/>
          <a:lstStyle>
            <a:lvl1pPr algn="l">
              <a:defRPr sz="2667" b="1"/>
            </a:lvl1pPr>
          </a:lstStyle>
          <a:p>
            <a:r>
              <a:rPr lang="en-US" dirty="0"/>
              <a:t>Click to edit Master title style</a:t>
            </a:r>
          </a:p>
        </p:txBody>
      </p:sp>
      <p:sp>
        <p:nvSpPr>
          <p:cNvPr id="6" name="Content Placeholder 2"/>
          <p:cNvSpPr>
            <a:spLocks noGrp="1"/>
          </p:cNvSpPr>
          <p:nvPr>
            <p:ph idx="1"/>
          </p:nvPr>
        </p:nvSpPr>
        <p:spPr>
          <a:xfrm>
            <a:off x="4766733" y="1227845"/>
            <a:ext cx="6815667" cy="540155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half" idx="2"/>
          </p:nvPr>
        </p:nvSpPr>
        <p:spPr>
          <a:xfrm>
            <a:off x="560918" y="2135506"/>
            <a:ext cx="4011084" cy="418909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3165586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5105400"/>
            <a:ext cx="7315200" cy="567691"/>
          </a:xfrm>
        </p:spPr>
        <p:txBody>
          <a:bodyPr anchor="b"/>
          <a:lstStyle>
            <a:lvl1pPr algn="l">
              <a:defRPr sz="2667" b="1"/>
            </a:lvl1pPr>
          </a:lstStyle>
          <a:p>
            <a:r>
              <a:rPr lang="en-US" dirty="0"/>
              <a:t>Click to edit Master title style</a:t>
            </a:r>
          </a:p>
        </p:txBody>
      </p:sp>
      <p:sp>
        <p:nvSpPr>
          <p:cNvPr id="6" name="Picture Placeholder 2"/>
          <p:cNvSpPr>
            <a:spLocks noGrp="1"/>
          </p:cNvSpPr>
          <p:nvPr>
            <p:ph type="pic" idx="1"/>
          </p:nvPr>
        </p:nvSpPr>
        <p:spPr>
          <a:xfrm>
            <a:off x="2389717" y="914400"/>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7" name="Text Placeholder 3"/>
          <p:cNvSpPr>
            <a:spLocks noGrp="1"/>
          </p:cNvSpPr>
          <p:nvPr>
            <p:ph type="body" sz="half" idx="2"/>
          </p:nvPr>
        </p:nvSpPr>
        <p:spPr>
          <a:xfrm>
            <a:off x="2389717" y="5673090"/>
            <a:ext cx="7315200" cy="80391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528667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44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0F41C4-32BF-4CDE-BB11-670C57DB2DD5}" type="datetimeFigureOut">
              <a:rPr lang="en-US" smtClean="0"/>
              <a:t>10/30/2024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247919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0F41C4-32BF-4CDE-BB11-670C57DB2DD5}" type="datetimeFigureOut">
              <a:rPr lang="en-US" smtClean="0"/>
              <a:t>10/30/2024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67660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0F41C4-32BF-4CDE-BB11-670C57DB2DD5}" type="datetimeFigureOut">
              <a:rPr lang="en-US" smtClean="0"/>
              <a:t>10/30/2024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34156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0F41C4-32BF-4CDE-BB11-670C57DB2DD5}" type="datetimeFigureOut">
              <a:rPr lang="en-US" smtClean="0"/>
              <a:t>10/30/2024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171369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0F41C4-32BF-4CDE-BB11-670C57DB2DD5}" type="datetimeFigureOut">
              <a:rPr lang="en-US" smtClean="0"/>
              <a:t>10/30/2024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138610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0F41C4-32BF-4CDE-BB11-670C57DB2DD5}" type="datetimeFigureOut">
              <a:rPr lang="en-US" smtClean="0"/>
              <a:t>10/30/2024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2324019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10/30/2024</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sz="675"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185ABD63-C6C9-FA47-A146-4725B0A9A3AA}" type="slidenum">
              <a:rPr lang="en-US" smtClean="0"/>
              <a:pPr/>
              <a:t>‹#›</a:t>
            </a:fld>
            <a:endParaRPr lang="en-US" sz="675" dirty="0"/>
          </a:p>
        </p:txBody>
      </p:sp>
    </p:spTree>
    <p:extLst>
      <p:ext uri="{BB962C8B-B14F-4D97-AF65-F5344CB8AC3E}">
        <p14:creationId xmlns:p14="http://schemas.microsoft.com/office/powerpoint/2010/main" val="3285458952"/>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7B7E0-8608-4662-A2C0-D7173B955AE0}" type="datetimeFigureOut">
              <a:rPr lang="en-US" smtClean="0"/>
              <a:t>10/30/2024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890BE-126C-4172-8E41-F9A1684330AC}" type="slidenum">
              <a:rPr lang="en-US" smtClean="0"/>
              <a:t>‹#›</a:t>
            </a:fld>
            <a:endParaRPr lang="en-US"/>
          </a:p>
        </p:txBody>
      </p:sp>
    </p:spTree>
    <p:extLst>
      <p:ext uri="{BB962C8B-B14F-4D97-AF65-F5344CB8AC3E}">
        <p14:creationId xmlns:p14="http://schemas.microsoft.com/office/powerpoint/2010/main" val="1380140613"/>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144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239963"/>
            <a:ext cx="10972800" cy="3886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4863467"/>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Lst>
  <p:txStyles>
    <p:titleStyle>
      <a:lvl1pPr algn="l" defTabSz="609585" rtl="0" eaLnBrk="1" latinLnBrk="0" hangingPunct="1">
        <a:spcBef>
          <a:spcPct val="0"/>
        </a:spcBef>
        <a:buNone/>
        <a:defRPr sz="5867" kern="1200">
          <a:solidFill>
            <a:schemeClr val="tx1">
              <a:lumMod val="75000"/>
              <a:lumOff val="25000"/>
            </a:schemeClr>
          </a:solidFill>
          <a:latin typeface=""/>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lumMod val="75000"/>
              <a:lumOff val="25000"/>
            </a:schemeClr>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lumMod val="75000"/>
              <a:lumOff val="25000"/>
            </a:schemeClr>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lumMod val="75000"/>
              <a:lumOff val="25000"/>
            </a:schemeClr>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646944"/>
      </p:ext>
    </p:extLst>
  </p:cSld>
  <p:clrMap bg1="lt1" tx1="dk1" bg2="lt2" tx2="dk2" accent1="accent1" accent2="accent2" accent3="accent3" accent4="accent4" accent5="accent5" accent6="accent6" hlink="hlink" folHlink="folHlink"/>
  <p:sldLayoutIdLst>
    <p:sldLayoutId id="2147484197"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48.pn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 Type="http://schemas.openxmlformats.org/officeDocument/2006/relationships/notesSlide" Target="../notesSlides/notesSlide5.xml"/><Relationship Id="rId16" Type="http://schemas.openxmlformats.org/officeDocument/2006/relationships/image" Target="../media/image61.png"/><Relationship Id="rId1" Type="http://schemas.openxmlformats.org/officeDocument/2006/relationships/slideLayout" Target="../slideLayouts/slideLayout32.xml"/><Relationship Id="rId6" Type="http://schemas.openxmlformats.org/officeDocument/2006/relationships/image" Target="../media/image51.svg"/><Relationship Id="rId11" Type="http://schemas.openxmlformats.org/officeDocument/2006/relationships/image" Target="../media/image56.svg"/><Relationship Id="rId5" Type="http://schemas.openxmlformats.org/officeDocument/2006/relationships/image" Target="../media/image50.pn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49.svg"/><Relationship Id="rId9" Type="http://schemas.openxmlformats.org/officeDocument/2006/relationships/image" Target="../media/image54.svg"/><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6.xml"/><Relationship Id="rId16" Type="http://schemas.openxmlformats.org/officeDocument/2006/relationships/image" Target="../media/image76.svg"/><Relationship Id="rId1" Type="http://schemas.openxmlformats.org/officeDocument/2006/relationships/slideLayout" Target="../slideLayouts/slideLayout32.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sv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openxmlformats.org/officeDocument/2006/relationships/image" Target="../media/image93.svg"/><Relationship Id="rId3" Type="http://schemas.openxmlformats.org/officeDocument/2006/relationships/image" Target="../media/image78.png"/><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2.png"/><Relationship Id="rId2" Type="http://schemas.openxmlformats.org/officeDocument/2006/relationships/notesSlide" Target="../notesSlides/notesSlide8.xml"/><Relationship Id="rId16" Type="http://schemas.openxmlformats.org/officeDocument/2006/relationships/image" Target="../media/image91.svg"/><Relationship Id="rId20" Type="http://schemas.openxmlformats.org/officeDocument/2006/relationships/image" Target="../media/image95.svg"/><Relationship Id="rId1" Type="http://schemas.openxmlformats.org/officeDocument/2006/relationships/slideLayout" Target="../slideLayouts/slideLayout32.xml"/><Relationship Id="rId6" Type="http://schemas.openxmlformats.org/officeDocument/2006/relationships/image" Target="../media/image81.svg"/><Relationship Id="rId11" Type="http://schemas.openxmlformats.org/officeDocument/2006/relationships/image" Target="../media/image86.png"/><Relationship Id="rId24" Type="http://schemas.openxmlformats.org/officeDocument/2006/relationships/image" Target="../media/image99.sv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98.png"/><Relationship Id="rId10" Type="http://schemas.openxmlformats.org/officeDocument/2006/relationships/image" Target="../media/image85.svg"/><Relationship Id="rId19" Type="http://schemas.openxmlformats.org/officeDocument/2006/relationships/image" Target="../media/image94.pn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svg"/><Relationship Id="rId22" Type="http://schemas.openxmlformats.org/officeDocument/2006/relationships/image" Target="../media/image97.svg"/></Relationships>
</file>

<file path=ppt/slides/_rels/slide15.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slides/_rels/slide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svg"/><Relationship Id="rId26" Type="http://schemas.openxmlformats.org/officeDocument/2006/relationships/image" Target="../media/image131.svg"/><Relationship Id="rId3" Type="http://schemas.openxmlformats.org/officeDocument/2006/relationships/image" Target="../media/image108.png"/><Relationship Id="rId21" Type="http://schemas.openxmlformats.org/officeDocument/2006/relationships/image" Target="../media/image126.svg"/><Relationship Id="rId34" Type="http://schemas.openxmlformats.org/officeDocument/2006/relationships/image" Target="../media/image139.svg"/><Relationship Id="rId7" Type="http://schemas.openxmlformats.org/officeDocument/2006/relationships/image" Target="../media/image112.svg"/><Relationship Id="rId12" Type="http://schemas.openxmlformats.org/officeDocument/2006/relationships/image" Target="../media/image117.svg"/><Relationship Id="rId17" Type="http://schemas.openxmlformats.org/officeDocument/2006/relationships/image" Target="../media/image122.svg"/><Relationship Id="rId25" Type="http://schemas.openxmlformats.org/officeDocument/2006/relationships/image" Target="../media/image130.svg"/><Relationship Id="rId33" Type="http://schemas.openxmlformats.org/officeDocument/2006/relationships/image" Target="../media/image138.svg"/><Relationship Id="rId2" Type="http://schemas.openxmlformats.org/officeDocument/2006/relationships/notesSlide" Target="../notesSlides/notesSlide10.xml"/><Relationship Id="rId16" Type="http://schemas.openxmlformats.org/officeDocument/2006/relationships/image" Target="../media/image121.svg"/><Relationship Id="rId20" Type="http://schemas.openxmlformats.org/officeDocument/2006/relationships/image" Target="../media/image125.svg"/><Relationship Id="rId29" Type="http://schemas.openxmlformats.org/officeDocument/2006/relationships/image" Target="../media/image134.svg"/><Relationship Id="rId1" Type="http://schemas.openxmlformats.org/officeDocument/2006/relationships/slideLayout" Target="../slideLayouts/slideLayout32.xml"/><Relationship Id="rId6" Type="http://schemas.openxmlformats.org/officeDocument/2006/relationships/image" Target="../media/image111.png"/><Relationship Id="rId11" Type="http://schemas.openxmlformats.org/officeDocument/2006/relationships/image" Target="../media/image116.svg"/><Relationship Id="rId24" Type="http://schemas.openxmlformats.org/officeDocument/2006/relationships/image" Target="../media/image129.svg"/><Relationship Id="rId32" Type="http://schemas.openxmlformats.org/officeDocument/2006/relationships/image" Target="../media/image137.svg"/><Relationship Id="rId5" Type="http://schemas.openxmlformats.org/officeDocument/2006/relationships/image" Target="../media/image110.svg"/><Relationship Id="rId15" Type="http://schemas.openxmlformats.org/officeDocument/2006/relationships/image" Target="../media/image120.png"/><Relationship Id="rId23" Type="http://schemas.openxmlformats.org/officeDocument/2006/relationships/image" Target="../media/image128.svg"/><Relationship Id="rId28" Type="http://schemas.openxmlformats.org/officeDocument/2006/relationships/image" Target="../media/image133.svg"/><Relationship Id="rId36" Type="http://schemas.openxmlformats.org/officeDocument/2006/relationships/image" Target="../media/image141.svg"/><Relationship Id="rId10" Type="http://schemas.openxmlformats.org/officeDocument/2006/relationships/image" Target="../media/image115.png"/><Relationship Id="rId19" Type="http://schemas.openxmlformats.org/officeDocument/2006/relationships/image" Target="../media/image124.png"/><Relationship Id="rId31" Type="http://schemas.openxmlformats.org/officeDocument/2006/relationships/image" Target="../media/image136.svg"/><Relationship Id="rId4" Type="http://schemas.openxmlformats.org/officeDocument/2006/relationships/image" Target="../media/image109.svg"/><Relationship Id="rId9" Type="http://schemas.openxmlformats.org/officeDocument/2006/relationships/image" Target="../media/image114.svg"/><Relationship Id="rId14" Type="http://schemas.openxmlformats.org/officeDocument/2006/relationships/image" Target="../media/image119.svg"/><Relationship Id="rId22" Type="http://schemas.openxmlformats.org/officeDocument/2006/relationships/image" Target="../media/image127.svg"/><Relationship Id="rId27" Type="http://schemas.openxmlformats.org/officeDocument/2006/relationships/image" Target="../media/image132.png"/><Relationship Id="rId30" Type="http://schemas.openxmlformats.org/officeDocument/2006/relationships/image" Target="../media/image135.svg"/><Relationship Id="rId35" Type="http://schemas.openxmlformats.org/officeDocument/2006/relationships/image" Target="../media/image140.png"/></Relationships>
</file>

<file path=ppt/slides/_rels/slide1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1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21.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151.sv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png"/><Relationship Id="rId9" Type="http://schemas.openxmlformats.org/officeDocument/2006/relationships/image" Target="../media/image154.png"/></Relationships>
</file>

<file path=ppt/slides/_rels/slide2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xml"/><Relationship Id="rId1" Type="http://schemas.openxmlformats.org/officeDocument/2006/relationships/slideLayout" Target="../slideLayouts/slideLayout32.xml"/><Relationship Id="rId5" Type="http://schemas.openxmlformats.org/officeDocument/2006/relationships/image" Target="../media/image158.png"/><Relationship Id="rId4" Type="http://schemas.openxmlformats.org/officeDocument/2006/relationships/image" Target="../media/image157.png"/></Relationships>
</file>

<file path=ppt/slides/_rels/slide23.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162.svg"/><Relationship Id="rId5" Type="http://schemas.openxmlformats.org/officeDocument/2006/relationships/image" Target="../media/image161.svg"/><Relationship Id="rId4" Type="http://schemas.openxmlformats.org/officeDocument/2006/relationships/image" Target="../media/image160.png"/></Relationships>
</file>

<file path=ppt/slides/_rels/slide2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8" Type="http://schemas.openxmlformats.org/officeDocument/2006/relationships/image" Target="../media/image171.sv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167.svg"/></Relationships>
</file>

<file path=ppt/slides/_rels/slide27.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image" Target="../media/image175.svg"/><Relationship Id="rId5" Type="http://schemas.openxmlformats.org/officeDocument/2006/relationships/image" Target="../media/image174.png"/><Relationship Id="rId10" Type="http://schemas.openxmlformats.org/officeDocument/2006/relationships/image" Target="../media/image179.svg"/><Relationship Id="rId4" Type="http://schemas.openxmlformats.org/officeDocument/2006/relationships/image" Target="../media/image173.svg"/><Relationship Id="rId9" Type="http://schemas.openxmlformats.org/officeDocument/2006/relationships/image" Target="../media/image178.png"/></Relationships>
</file>

<file path=ppt/slides/_rels/slide2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181.svg"/></Relationships>
</file>

<file path=ppt/slides/_rels/slide2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183.sv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www.nationalmssociety.org/managing-ms/living-with-ms/diet-exercise-and-healthy-behaviors/vaccination" TargetMode="External"/><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185.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191.svg"/><Relationship Id="rId5" Type="http://schemas.openxmlformats.org/officeDocument/2006/relationships/image" Target="../media/image190.png"/><Relationship Id="rId4" Type="http://schemas.openxmlformats.org/officeDocument/2006/relationships/image" Target="../media/image189.svg"/></Relationships>
</file>

<file path=ppt/slides/_rels/slide34.xml.rels><?xml version="1.0" encoding="UTF-8" standalone="yes"?>
<Relationships xmlns="http://schemas.openxmlformats.org/package/2006/relationships"><Relationship Id="rId3" Type="http://schemas.openxmlformats.org/officeDocument/2006/relationships/hyperlink" Target="https://www.emdserono.com/us-en/pi/mavenclad-mg.pdf" TargetMode="External"/><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7.xml"/><Relationship Id="rId1" Type="http://schemas.openxmlformats.org/officeDocument/2006/relationships/slideLayout" Target="../slideLayouts/slideLayout32.xml"/><Relationship Id="rId6" Type="http://schemas.openxmlformats.org/officeDocument/2006/relationships/image" Target="../media/image195.svg"/><Relationship Id="rId5" Type="http://schemas.openxmlformats.org/officeDocument/2006/relationships/image" Target="../media/image194.png"/><Relationship Id="rId4" Type="http://schemas.openxmlformats.org/officeDocument/2006/relationships/image" Target="../media/image193.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8" Type="http://schemas.openxmlformats.org/officeDocument/2006/relationships/image" Target="../media/image189.svg"/><Relationship Id="rId3" Type="http://schemas.openxmlformats.org/officeDocument/2006/relationships/image" Target="../media/image196.png"/><Relationship Id="rId7" Type="http://schemas.openxmlformats.org/officeDocument/2006/relationships/image" Target="../media/image188.png"/><Relationship Id="rId12" Type="http://schemas.openxmlformats.org/officeDocument/2006/relationships/image" Target="../media/image201.svg"/><Relationship Id="rId2" Type="http://schemas.openxmlformats.org/officeDocument/2006/relationships/notesSlide" Target="../notesSlides/notesSlide30.xml"/><Relationship Id="rId1" Type="http://schemas.openxmlformats.org/officeDocument/2006/relationships/slideLayout" Target="../slideLayouts/slideLayout32.xml"/><Relationship Id="rId6" Type="http://schemas.openxmlformats.org/officeDocument/2006/relationships/image" Target="../media/image199.svg"/><Relationship Id="rId11" Type="http://schemas.openxmlformats.org/officeDocument/2006/relationships/image" Target="../media/image200.png"/><Relationship Id="rId5" Type="http://schemas.openxmlformats.org/officeDocument/2006/relationships/image" Target="../media/image198.png"/><Relationship Id="rId10" Type="http://schemas.openxmlformats.org/officeDocument/2006/relationships/image" Target="../media/image191.svg"/><Relationship Id="rId4" Type="http://schemas.openxmlformats.org/officeDocument/2006/relationships/image" Target="../media/image197.svg"/><Relationship Id="rId9" Type="http://schemas.openxmlformats.org/officeDocument/2006/relationships/image" Target="../media/image190.png"/></Relationships>
</file>

<file path=ppt/slides/_rels/slide39.xml.rels><?xml version="1.0" encoding="UTF-8" standalone="yes"?>
<Relationships xmlns="http://schemas.openxmlformats.org/package/2006/relationships"><Relationship Id="rId8" Type="http://schemas.openxmlformats.org/officeDocument/2006/relationships/image" Target="../media/image207.sv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31.xml"/><Relationship Id="rId1" Type="http://schemas.openxmlformats.org/officeDocument/2006/relationships/slideLayout" Target="../slideLayouts/slideLayout32.xml"/><Relationship Id="rId6" Type="http://schemas.openxmlformats.org/officeDocument/2006/relationships/image" Target="../media/image205.svg"/><Relationship Id="rId5" Type="http://schemas.openxmlformats.org/officeDocument/2006/relationships/image" Target="../media/image204.png"/><Relationship Id="rId4" Type="http://schemas.openxmlformats.org/officeDocument/2006/relationships/image" Target="../media/image203.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2.xml"/><Relationship Id="rId1" Type="http://schemas.openxmlformats.org/officeDocument/2006/relationships/slideLayout" Target="../slideLayouts/slideLayout32.xml"/><Relationship Id="rId4" Type="http://schemas.openxmlformats.org/officeDocument/2006/relationships/image" Target="../media/image209.png"/></Relationships>
</file>

<file path=ppt/slides/_rels/slide41.xml.rels><?xml version="1.0" encoding="UTF-8" standalone="yes"?>
<Relationships xmlns="http://schemas.openxmlformats.org/package/2006/relationships"><Relationship Id="rId8" Type="http://schemas.openxmlformats.org/officeDocument/2006/relationships/image" Target="../media/image207.sv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33.xml"/><Relationship Id="rId1" Type="http://schemas.openxmlformats.org/officeDocument/2006/relationships/slideLayout" Target="../slideLayouts/slideLayout32.xml"/><Relationship Id="rId6" Type="http://schemas.openxmlformats.org/officeDocument/2006/relationships/image" Target="../media/image205.svg"/><Relationship Id="rId5" Type="http://schemas.openxmlformats.org/officeDocument/2006/relationships/image" Target="../media/image204.png"/><Relationship Id="rId4" Type="http://schemas.openxmlformats.org/officeDocument/2006/relationships/image" Target="../media/image203.svg"/></Relationships>
</file>

<file path=ppt/slides/_rels/slide4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21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9.png"/><Relationship Id="rId21" Type="http://schemas.openxmlformats.org/officeDocument/2006/relationships/image" Target="../media/image37.sv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32.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svg"/><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2.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2.xml"/><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FE91-03AE-47C3-9243-4927196877F5}"/>
              </a:ext>
            </a:extLst>
          </p:cNvPr>
          <p:cNvSpPr>
            <a:spLocks noGrp="1"/>
          </p:cNvSpPr>
          <p:nvPr>
            <p:ph type="title"/>
          </p:nvPr>
        </p:nvSpPr>
        <p:spPr>
          <a:xfrm>
            <a:off x="2384584" y="422400"/>
            <a:ext cx="7406640" cy="1356360"/>
          </a:xfrm>
        </p:spPr>
        <p:txBody>
          <a:bodyPr>
            <a:normAutofit/>
          </a:bodyPr>
          <a:lstStyle/>
          <a:p>
            <a:pPr algn="ctr"/>
            <a:r>
              <a:rPr lang="en-US" sz="3200" dirty="0"/>
              <a:t>The CME program will start on the hour.</a:t>
            </a:r>
          </a:p>
        </p:txBody>
      </p:sp>
      <p:sp>
        <p:nvSpPr>
          <p:cNvPr id="4" name="Content Placeholder 3">
            <a:extLst>
              <a:ext uri="{FF2B5EF4-FFF2-40B4-BE49-F238E27FC236}">
                <a16:creationId xmlns:a16="http://schemas.microsoft.com/office/drawing/2014/main" id="{B4C83E11-AEAA-48E8-BB0F-EC90A1D4D104}"/>
              </a:ext>
            </a:extLst>
          </p:cNvPr>
          <p:cNvSpPr txBox="1">
            <a:spLocks noGrp="1"/>
          </p:cNvSpPr>
          <p:nvPr>
            <p:ph idx="1"/>
          </p:nvPr>
        </p:nvSpPr>
        <p:spPr>
          <a:xfrm>
            <a:off x="391886" y="1600200"/>
            <a:ext cx="11346024" cy="2884714"/>
          </a:xfrm>
          <a:prstGeom prst="rect">
            <a:avLst/>
          </a:prstGeom>
          <a:noFill/>
        </p:spPr>
        <p:txBody>
          <a:bodyPr wrap="square" rtlCol="0" anchor="ctr">
            <a:noAutofit/>
          </a:bodyPr>
          <a:lstStyle/>
          <a:p>
            <a:pPr marL="34289" indent="0" algn="ctr">
              <a:lnSpc>
                <a:spcPct val="100000"/>
              </a:lnSpc>
              <a:spcBef>
                <a:spcPts val="0"/>
              </a:spcBef>
              <a:spcAft>
                <a:spcPts val="900"/>
              </a:spcAft>
              <a:buNone/>
            </a:pPr>
            <a:r>
              <a:rPr lang="en-US" sz="4800" b="1" dirty="0">
                <a:solidFill>
                  <a:schemeClr val="accent3"/>
                </a:solidFill>
              </a:rPr>
              <a:t>Multiple Sclerosis Disease Modifying Therapies: Infection Risks and </a:t>
            </a:r>
            <a:br>
              <a:rPr lang="en-US" sz="4800" b="1" dirty="0">
                <a:solidFill>
                  <a:schemeClr val="accent3"/>
                </a:solidFill>
              </a:rPr>
            </a:br>
            <a:r>
              <a:rPr lang="en-US" sz="4800" b="1" dirty="0">
                <a:solidFill>
                  <a:schemeClr val="accent3"/>
                </a:solidFill>
              </a:rPr>
              <a:t>Mitigation Strategies</a:t>
            </a:r>
          </a:p>
        </p:txBody>
      </p:sp>
      <p:pic>
        <p:nvPicPr>
          <p:cNvPr id="5" name="Picture 4" descr="Logo, company name&#10;&#10;Description automatically generated">
            <a:extLst>
              <a:ext uri="{FF2B5EF4-FFF2-40B4-BE49-F238E27FC236}">
                <a16:creationId xmlns:a16="http://schemas.microsoft.com/office/drawing/2014/main" id="{3FDB836B-0B6B-4C7F-9963-904A363B032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802109" y="5020302"/>
            <a:ext cx="1706166" cy="141529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F074A1F-DF81-407D-A4C7-BCD82F8267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61806" y="5195903"/>
            <a:ext cx="2674620" cy="1064096"/>
          </a:xfrm>
          <a:prstGeom prst="rect">
            <a:avLst/>
          </a:prstGeom>
        </p:spPr>
      </p:pic>
    </p:spTree>
    <p:extLst>
      <p:ext uri="{BB962C8B-B14F-4D97-AF65-F5344CB8AC3E}">
        <p14:creationId xmlns:p14="http://schemas.microsoft.com/office/powerpoint/2010/main" val="1152386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a:stretch/>
        </p:blipFill>
        <p:spPr>
          <a:xfrm>
            <a:off x="0" y="0"/>
            <a:ext cx="12188952" cy="685628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211625" y="188633"/>
            <a:ext cx="11282279" cy="634206"/>
          </a:xfrm>
          <a:prstGeom prst="rect">
            <a:avLst/>
          </a:prstGeom>
          <a:noFill/>
        </p:spPr>
        <p:txBody>
          <a:bodyPr wrap="square" lIns="0" tIns="0" rIns="0" bIns="0" rtlCol="0" anchor="ctr"/>
          <a:lstStyle/>
          <a:p>
            <a:pPr marL="0" marR="0" lvl="0" indent="0" algn="l" defTabSz="914400" rtl="0" eaLnBrk="1" fontAlgn="auto" latinLnBrk="0" hangingPunct="1">
              <a:lnSpc>
                <a:spcPts val="2498"/>
              </a:lnSpc>
              <a:spcBef>
                <a:spcPts val="0"/>
              </a:spcBef>
              <a:spcAft>
                <a:spcPts val="0"/>
              </a:spcAft>
              <a:buClrTx/>
              <a:buSzTx/>
              <a:buFontTx/>
              <a:buNone/>
              <a:tabLst/>
              <a:defRPr/>
            </a:pPr>
            <a:r>
              <a:rPr kumimoji="0" lang="en-US" sz="2775" b="0" i="0" u="none" strike="noStrike" kern="0" cap="none" spc="28" normalizeH="0" baseline="0" noProof="0" dirty="0">
                <a:ln>
                  <a:noFill/>
                </a:ln>
                <a:solidFill>
                  <a:srgbClr val="374151"/>
                </a:solidFill>
                <a:effectLst/>
                <a:uLnTx/>
                <a:uFillTx/>
                <a:latin typeface="Roboto" pitchFamily="34" charset="0"/>
                <a:ea typeface="Roboto" pitchFamily="34" charset="-122"/>
                <a:cs typeface="Roboto" pitchFamily="34" charset="-120"/>
              </a:rPr>
              <a:t>Immune Tolerance &amp; Its Role in Multiple Sclerosis</a:t>
            </a:r>
            <a:br>
              <a:rPr kumimoji="0" lang="en-US" sz="2775" b="0" i="0" u="none" strike="noStrike" kern="0" cap="none" spc="28" normalizeH="0" baseline="0" noProof="0" dirty="0">
                <a:ln>
                  <a:noFill/>
                </a:ln>
                <a:solidFill>
                  <a:srgbClr val="374151"/>
                </a:solidFill>
                <a:effectLst/>
                <a:uLnTx/>
                <a:uFillTx/>
                <a:latin typeface="Roboto" pitchFamily="34" charset="0"/>
                <a:ea typeface="Roboto" pitchFamily="34" charset="-122"/>
                <a:cs typeface="Roboto" pitchFamily="34" charset="-120"/>
              </a:rPr>
            </a:br>
            <a:r>
              <a:rPr kumimoji="0" lang="en-US" sz="2775" b="0" i="0" u="none" strike="noStrike" kern="0" cap="none" spc="28" normalizeH="0" baseline="0" noProof="0" dirty="0">
                <a:ln>
                  <a:noFill/>
                </a:ln>
                <a:solidFill>
                  <a:srgbClr val="374151"/>
                </a:solidFill>
                <a:effectLst/>
                <a:uLnTx/>
                <a:uFillTx/>
                <a:latin typeface="Roboto" pitchFamily="34" charset="0"/>
                <a:ea typeface="Roboto" pitchFamily="34" charset="-122"/>
                <a:cs typeface="Roboto" pitchFamily="34" charset="-120"/>
              </a:rPr>
              <a:t>Pathogenesis: T cells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211625" y="1321025"/>
            <a:ext cx="12459513" cy="231400"/>
          </a:xfrm>
          <a:prstGeom prst="rect">
            <a:avLst/>
          </a:prstGeom>
          <a:noFill/>
        </p:spPr>
        <p:txBody>
          <a:bodyPr wrap="square" lIns="0" tIns="0" rIns="0" bIns="0" rtlCol="0" anchor="t"/>
          <a:lstStyle/>
          <a:p>
            <a:pPr marL="0" marR="0" lvl="0" indent="0" algn="l" defTabSz="914400" rtl="0" eaLnBrk="1" fontAlgn="auto" latinLnBrk="0" hangingPunct="1">
              <a:lnSpc>
                <a:spcPts val="1823"/>
              </a:lnSpc>
              <a:spcBef>
                <a:spcPts val="0"/>
              </a:spcBef>
              <a:spcAft>
                <a:spcPts val="0"/>
              </a:spcAft>
              <a:buClrTx/>
              <a:buSzTx/>
              <a:buFontTx/>
              <a:buNone/>
              <a:tabLst/>
              <a:defRPr/>
            </a:pPr>
            <a:r>
              <a:rPr kumimoji="0" lang="en-US" sz="2025" b="1" i="0" u="none" strike="noStrike" kern="0" cap="none" spc="20" normalizeH="0" baseline="0" noProof="0" dirty="0">
                <a:ln>
                  <a:noFill/>
                </a:ln>
                <a:solidFill>
                  <a:srgbClr val="000000"/>
                </a:solidFill>
                <a:effectLst/>
                <a:uLnTx/>
                <a:uFillTx/>
                <a:latin typeface="Carlito" pitchFamily="34" charset="0"/>
                <a:ea typeface="Carlito" pitchFamily="34" charset="-122"/>
                <a:cs typeface="Carlito" pitchFamily="34" charset="-120"/>
              </a:rPr>
              <a:t>Central Tolerance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211625" y="1716616"/>
            <a:ext cx="5991454" cy="588974"/>
          </a:xfrm>
          <a:prstGeom prst="rect">
            <a:avLst/>
          </a:prstGeom>
          <a:noFill/>
        </p:spPr>
        <p:txBody>
          <a:bodyPr wrap="square" lIns="0" tIns="0" rIns="0" bIns="0" rtlCol="0" anchor="t"/>
          <a:lstStyle/>
          <a:p>
            <a:pPr marL="485800" marR="0" lvl="1" indent="-242900" algn="l" defTabSz="914400" rtl="0" eaLnBrk="1" fontAlgn="auto" latinLnBrk="0" hangingPunct="1">
              <a:lnSpc>
                <a:spcPts val="1823"/>
              </a:lnSpc>
              <a:spcBef>
                <a:spcPts val="974"/>
              </a:spcBef>
              <a:spcAft>
                <a:spcPts val="0"/>
              </a:spcAft>
              <a:buClrTx/>
              <a:buSzPct val="100000"/>
              <a:buFontTx/>
              <a:buChar char="•"/>
              <a:tabLst/>
              <a:defRPr/>
            </a:pPr>
            <a:r>
              <a:rPr kumimoji="0" lang="en-US" sz="2025" b="0" i="0" u="none" strike="noStrike" kern="0" cap="none" spc="20" normalizeH="0" baseline="0" noProof="0" dirty="0">
                <a:ln>
                  <a:noFill/>
                </a:ln>
                <a:solidFill>
                  <a:srgbClr val="000000"/>
                </a:solidFill>
                <a:effectLst/>
                <a:uLnTx/>
                <a:uFillTx/>
                <a:latin typeface="Carlito" pitchFamily="34" charset="0"/>
                <a:ea typeface="Carlito" pitchFamily="34" charset="-122"/>
                <a:cs typeface="Carlito" pitchFamily="34" charset="-120"/>
              </a:rPr>
              <a:t>Occurs in thymus (T cells) &amp; bone marrow (B cells)</a:t>
            </a:r>
          </a:p>
          <a:p>
            <a:pPr marL="485800" marR="0" lvl="1" indent="-242900" algn="l" defTabSz="914400" rtl="0" eaLnBrk="1" fontAlgn="auto" latinLnBrk="0" hangingPunct="1">
              <a:lnSpc>
                <a:spcPts val="1823"/>
              </a:lnSpc>
              <a:spcBef>
                <a:spcPts val="974"/>
              </a:spcBef>
              <a:spcAft>
                <a:spcPts val="0"/>
              </a:spcAft>
              <a:buClrTx/>
              <a:buSzPct val="100000"/>
              <a:buFontTx/>
              <a:buChar char="•"/>
              <a:tabLst/>
              <a:defRPr/>
            </a:pPr>
            <a:r>
              <a:rPr kumimoji="0" lang="en-US" sz="2025" b="0" i="0" u="none" strike="noStrike" kern="0" cap="none" spc="20" normalizeH="0" baseline="0" noProof="0" dirty="0">
                <a:ln>
                  <a:noFill/>
                </a:ln>
                <a:solidFill>
                  <a:srgbClr val="000000"/>
                </a:solidFill>
                <a:effectLst/>
                <a:uLnTx/>
                <a:uFillTx/>
                <a:latin typeface="Carlito" pitchFamily="34" charset="0"/>
                <a:ea typeface="Carlito" pitchFamily="34" charset="-122"/>
                <a:cs typeface="Carlito" pitchFamily="34" charset="-120"/>
              </a:rPr>
              <a:t>Deletes CNS autoreactive immune cells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242975" y="2549630"/>
            <a:ext cx="12459513" cy="231400"/>
          </a:xfrm>
          <a:prstGeom prst="rect">
            <a:avLst/>
          </a:prstGeom>
          <a:noFill/>
        </p:spPr>
        <p:txBody>
          <a:bodyPr wrap="square" lIns="0" tIns="0" rIns="0" bIns="0" rtlCol="0" anchor="t"/>
          <a:lstStyle/>
          <a:p>
            <a:pPr marL="0" marR="0" lvl="0" indent="0" algn="l" defTabSz="914400" rtl="0" eaLnBrk="1" fontAlgn="auto" latinLnBrk="0" hangingPunct="1">
              <a:lnSpc>
                <a:spcPts val="1823"/>
              </a:lnSpc>
              <a:spcBef>
                <a:spcPts val="1709"/>
              </a:spcBef>
              <a:spcAft>
                <a:spcPts val="0"/>
              </a:spcAft>
              <a:buClrTx/>
              <a:buSzTx/>
              <a:buFontTx/>
              <a:buNone/>
              <a:tabLst/>
              <a:defRPr/>
            </a:pPr>
            <a:r>
              <a:rPr kumimoji="0" lang="en-US" sz="2025" b="1" i="0" u="none" strike="noStrike" kern="0" cap="none" spc="20" normalizeH="0" baseline="0" noProof="0" dirty="0">
                <a:ln>
                  <a:noFill/>
                </a:ln>
                <a:solidFill>
                  <a:srgbClr val="000000"/>
                </a:solidFill>
                <a:effectLst/>
                <a:uLnTx/>
                <a:uFillTx/>
                <a:latin typeface="Carlito" pitchFamily="34" charset="0"/>
                <a:ea typeface="Carlito" pitchFamily="34" charset="-122"/>
                <a:cs typeface="Carlito" pitchFamily="34" charset="-120"/>
              </a:rPr>
              <a:t>Peripheral Tolerance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bject 5"/>
          <p:cNvSpPr/>
          <p:nvPr/>
        </p:nvSpPr>
        <p:spPr>
          <a:xfrm>
            <a:off x="156107" y="2958508"/>
            <a:ext cx="5761452" cy="383358"/>
          </a:xfrm>
          <a:prstGeom prst="rect">
            <a:avLst/>
          </a:prstGeom>
          <a:noFill/>
        </p:spPr>
        <p:txBody>
          <a:bodyPr wrap="square" lIns="0" tIns="0" rIns="0" bIns="0" rtlCol="0" anchor="t"/>
          <a:lstStyle/>
          <a:p>
            <a:pPr marL="485800" marR="0" lvl="1" indent="-242900" algn="l" defTabSz="914400" rtl="0" eaLnBrk="1" fontAlgn="auto" latinLnBrk="0" hangingPunct="1">
              <a:lnSpc>
                <a:spcPts val="1823"/>
              </a:lnSpc>
              <a:spcBef>
                <a:spcPts val="974"/>
              </a:spcBef>
              <a:spcAft>
                <a:spcPts val="0"/>
              </a:spcAft>
              <a:buClrTx/>
              <a:buSzPct val="100000"/>
              <a:buFontTx/>
              <a:buChar char="•"/>
              <a:tabLst/>
              <a:defRPr/>
            </a:pPr>
            <a:r>
              <a:rPr kumimoji="0" lang="en-US" sz="2025" b="0" i="0" u="none" strike="noStrike" kern="0" cap="none" spc="20" normalizeH="0" baseline="0" noProof="0" dirty="0">
                <a:ln>
                  <a:noFill/>
                </a:ln>
                <a:solidFill>
                  <a:srgbClr val="000000"/>
                </a:solidFill>
                <a:effectLst/>
                <a:uLnTx/>
                <a:uFillTx/>
                <a:latin typeface="Carlito" pitchFamily="34" charset="0"/>
                <a:ea typeface="Carlito" pitchFamily="34" charset="-122"/>
                <a:cs typeface="Carlito" pitchFamily="34" charset="-120"/>
              </a:rPr>
              <a:t>Prevents escaped autoreactive cells from causing disease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Object 7"/>
          <p:cNvSpPr/>
          <p:nvPr/>
        </p:nvSpPr>
        <p:spPr>
          <a:xfrm>
            <a:off x="211625" y="3551844"/>
            <a:ext cx="4775501" cy="383359"/>
          </a:xfrm>
          <a:prstGeom prst="rect">
            <a:avLst/>
          </a:prstGeom>
          <a:noFill/>
        </p:spPr>
        <p:txBody>
          <a:bodyPr wrap="square" lIns="0" tIns="0" rIns="0" bIns="0" rtlCol="0" anchor="t"/>
          <a:lstStyle/>
          <a:p>
            <a:pPr marL="485800" marR="0" lvl="1" indent="-242900" algn="l" defTabSz="914400" rtl="0" eaLnBrk="1" fontAlgn="auto" latinLnBrk="0" hangingPunct="1">
              <a:lnSpc>
                <a:spcPts val="1823"/>
              </a:lnSpc>
              <a:spcBef>
                <a:spcPts val="974"/>
              </a:spcBef>
              <a:spcAft>
                <a:spcPts val="0"/>
              </a:spcAft>
              <a:buClrTx/>
              <a:buSzPct val="100000"/>
              <a:buFontTx/>
              <a:buChar char="•"/>
              <a:tabLst/>
              <a:defRPr/>
            </a:pPr>
            <a:r>
              <a:rPr kumimoji="0" lang="en-US" sz="2025" b="0" i="0" u="none" strike="noStrike" kern="0" cap="none" spc="20" normalizeH="0" baseline="0" noProof="0" dirty="0">
                <a:ln>
                  <a:noFill/>
                </a:ln>
                <a:solidFill>
                  <a:srgbClr val="000000"/>
                </a:solidFill>
                <a:effectLst/>
                <a:uLnTx/>
                <a:uFillTx/>
                <a:latin typeface="Carlito" pitchFamily="34" charset="0"/>
                <a:ea typeface="Carlito" pitchFamily="34" charset="-122"/>
                <a:cs typeface="Carlito" pitchFamily="34" charset="-120"/>
              </a:rPr>
              <a:t>Failures due to impaired Treg function or resistance of autoreactive cells suppression.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Object 9"/>
          <p:cNvSpPr/>
          <p:nvPr/>
        </p:nvSpPr>
        <p:spPr>
          <a:xfrm>
            <a:off x="1110336" y="6160598"/>
            <a:ext cx="11409585" cy="257111"/>
          </a:xfrm>
          <a:prstGeom prst="rect">
            <a:avLst/>
          </a:prstGeom>
          <a:noFill/>
        </p:spPr>
        <p:txBody>
          <a:bodyPr wrap="square" lIns="0" tIns="0" rIns="0" bIns="0" rtlCol="0" anchor="t"/>
          <a:lstStyle/>
          <a:p>
            <a:pPr marL="0" marR="0" lvl="0" indent="0" algn="l" defTabSz="914400" rtl="0" eaLnBrk="1" fontAlgn="auto" latinLnBrk="0" hangingPunct="1">
              <a:lnSpc>
                <a:spcPts val="2025"/>
              </a:lnSpc>
              <a:spcBef>
                <a:spcPts val="0"/>
              </a:spcBef>
              <a:spcAft>
                <a:spcPts val="0"/>
              </a:spcAft>
              <a:buClrTx/>
              <a:buSzTx/>
              <a:buFontTx/>
              <a:buNone/>
              <a:tabLst/>
              <a:defRPr/>
            </a:pPr>
            <a:r>
              <a:rPr kumimoji="0" lang="en-US" sz="2025" b="0" i="0" u="none" strike="noStrike" kern="0" cap="none" spc="20" normalizeH="0" baseline="0" noProof="0" dirty="0">
                <a:ln>
                  <a:noFill/>
                </a:ln>
                <a:solidFill>
                  <a:srgbClr val="000000"/>
                </a:solidFill>
                <a:effectLst/>
                <a:uLnTx/>
                <a:uFillTx/>
                <a:latin typeface="Carlito" pitchFamily="34" charset="0"/>
                <a:ea typeface="Carlito" pitchFamily="34" charset="-122"/>
                <a:cs typeface="Carlito" pitchFamily="34" charset="-120"/>
              </a:rPr>
              <a:t>Dendrou CA, Fugger L, Friese MA. Immunopathology of multiple sclerosis. Nat Rev Immunol 2015</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Object 1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4539" y="1436725"/>
            <a:ext cx="3113896" cy="866558"/>
          </a:xfrm>
          <a:prstGeom prst="rect">
            <a:avLst/>
          </a:prstGeom>
        </p:spPr>
      </p:pic>
      <p:sp>
        <p:nvSpPr>
          <p:cNvPr id="12" name="Object 11"/>
          <p:cNvSpPr/>
          <p:nvPr/>
        </p:nvSpPr>
        <p:spPr>
          <a:xfrm>
            <a:off x="8511788" y="1532864"/>
            <a:ext cx="2820041" cy="657061"/>
          </a:xfrm>
          <a:prstGeom prst="rect">
            <a:avLst/>
          </a:prstGeom>
          <a:noFill/>
        </p:spPr>
        <p:txBody>
          <a:bodyPr wrap="square" lIns="0" tIns="0" rIns="0" bIns="0" rtlCol="0" anchor="ctr"/>
          <a:lstStyle/>
          <a:p>
            <a:pPr marL="485800" marR="0" lvl="1" indent="-242900" algn="l" defTabSz="914400" rtl="0" eaLnBrk="1" fontAlgn="auto" latinLnBrk="0" hangingPunct="1">
              <a:lnSpc>
                <a:spcPts val="1350"/>
              </a:lnSpc>
              <a:spcBef>
                <a:spcPts val="0"/>
              </a:spcBef>
              <a:spcAft>
                <a:spcPts val="0"/>
              </a:spcAft>
              <a:buClrTx/>
              <a:buSzPct val="100000"/>
              <a:buFontTx/>
              <a:buChar char="•"/>
              <a:tabLst/>
              <a:defRPr/>
            </a:pPr>
            <a:r>
              <a:rPr kumimoji="0" lang="en-US" sz="1500" b="0" i="0" u="none" strike="noStrike" kern="0" cap="none" spc="15" normalizeH="0" baseline="0" noProof="0" dirty="0">
                <a:ln>
                  <a:noFill/>
                </a:ln>
                <a:solidFill>
                  <a:srgbClr val="000000"/>
                </a:solidFill>
                <a:effectLst/>
                <a:uLnTx/>
                <a:uFillTx/>
                <a:latin typeface="Carlito" pitchFamily="34" charset="0"/>
                <a:ea typeface="Carlito" pitchFamily="34" charset="-122"/>
                <a:cs typeface="Carlito" pitchFamily="34" charset="-120"/>
              </a:rPr>
              <a:t>Interplay between genetic &amp; environmental factors​</a:t>
            </a:r>
          </a:p>
          <a:p>
            <a:pPr marL="485800" marR="0" lvl="1" indent="-242900" algn="l" defTabSz="914400" rtl="0" eaLnBrk="1" fontAlgn="auto" latinLnBrk="0" hangingPunct="1">
              <a:lnSpc>
                <a:spcPts val="1350"/>
              </a:lnSpc>
              <a:spcBef>
                <a:spcPts val="1102"/>
              </a:spcBef>
              <a:spcAft>
                <a:spcPts val="0"/>
              </a:spcAft>
              <a:buClrTx/>
              <a:buSzPct val="100000"/>
              <a:buFontTx/>
              <a:buChar char="•"/>
              <a:tabLst/>
              <a:defRPr/>
            </a:pPr>
            <a:r>
              <a:rPr kumimoji="0" lang="en-US" sz="1500" b="0" i="0" u="none" strike="noStrike" kern="0" cap="none" spc="15" normalizeH="0" baseline="0" noProof="0" dirty="0">
                <a:ln>
                  <a:noFill/>
                </a:ln>
                <a:solidFill>
                  <a:srgbClr val="000000"/>
                </a:solidFill>
                <a:effectLst/>
                <a:uLnTx/>
                <a:uFillTx/>
                <a:latin typeface="Carlito" pitchFamily="34" charset="0"/>
                <a:ea typeface="Carlito" pitchFamily="34" charset="-122"/>
                <a:cs typeface="Carlito" pitchFamily="34" charset="-120"/>
              </a:rPr>
              <a:t>Affects autoreactive cells​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Object 1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9092" y="1337443"/>
            <a:ext cx="1742639" cy="1066533"/>
          </a:xfrm>
          <a:prstGeom prst="rect">
            <a:avLst/>
          </a:prstGeom>
        </p:spPr>
      </p:pic>
      <p:sp>
        <p:nvSpPr>
          <p:cNvPr id="14" name="Object 13"/>
          <p:cNvSpPr/>
          <p:nvPr/>
        </p:nvSpPr>
        <p:spPr>
          <a:xfrm>
            <a:off x="6763219" y="1634225"/>
            <a:ext cx="1705507" cy="462799"/>
          </a:xfrm>
          <a:prstGeom prst="rect">
            <a:avLst/>
          </a:prstGeom>
          <a:noFill/>
        </p:spPr>
        <p:txBody>
          <a:bodyPr wrap="square" lIns="0" tIns="0" rIns="0" bIns="0" rtlCol="0" anchor="ctr"/>
          <a:lstStyle/>
          <a:p>
            <a:pPr marL="0" marR="0" lvl="0" indent="0" algn="ctr" defTabSz="914400" rtl="0" eaLnBrk="1" fontAlgn="auto" latinLnBrk="0" hangingPunct="1">
              <a:lnSpc>
                <a:spcPts val="1823"/>
              </a:lnSpc>
              <a:spcBef>
                <a:spcPts val="0"/>
              </a:spcBef>
              <a:spcAft>
                <a:spcPts val="0"/>
              </a:spcAft>
              <a:buClrTx/>
              <a:buSzTx/>
              <a:buFontTx/>
              <a:buNone/>
              <a:tabLst/>
              <a:defRPr/>
            </a:pPr>
            <a:r>
              <a:rPr kumimoji="0" lang="en-US" sz="2025" b="1" i="0" u="none" strike="noStrike" kern="0" cap="none" spc="20" normalizeH="0" baseline="0" noProof="0" dirty="0">
                <a:ln>
                  <a:noFill/>
                </a:ln>
                <a:solidFill>
                  <a:srgbClr val="FFFFFF"/>
                </a:solidFill>
                <a:effectLst/>
                <a:uLnTx/>
                <a:uFillTx/>
                <a:latin typeface="Carlito" pitchFamily="34" charset="0"/>
                <a:ea typeface="Carlito" pitchFamily="34" charset="-122"/>
                <a:cs typeface="Carlito" pitchFamily="34" charset="-120"/>
              </a:rPr>
              <a:t>Disease Pathogenesis​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5" name="Object 14" descr="preencoded.png"/>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8454539" y="2549205"/>
            <a:ext cx="3113896" cy="866558"/>
          </a:xfrm>
          <a:prstGeom prst="rect">
            <a:avLst/>
          </a:prstGeom>
        </p:spPr>
      </p:pic>
      <p:sp>
        <p:nvSpPr>
          <p:cNvPr id="16" name="Object 15"/>
          <p:cNvSpPr/>
          <p:nvPr/>
        </p:nvSpPr>
        <p:spPr>
          <a:xfrm>
            <a:off x="8511788" y="2731039"/>
            <a:ext cx="3294219" cy="485654"/>
          </a:xfrm>
          <a:prstGeom prst="rect">
            <a:avLst/>
          </a:prstGeom>
          <a:noFill/>
        </p:spPr>
        <p:txBody>
          <a:bodyPr wrap="square" lIns="0" tIns="0" rIns="0" bIns="0" rtlCol="0" anchor="ctr"/>
          <a:lstStyle/>
          <a:p>
            <a:pPr marL="485800" marR="0" lvl="1" indent="-242900" algn="l" defTabSz="914400" rtl="0" eaLnBrk="1" fontAlgn="auto" latinLnBrk="0" hangingPunct="1">
              <a:lnSpc>
                <a:spcPts val="1350"/>
              </a:lnSpc>
              <a:spcBef>
                <a:spcPts val="0"/>
              </a:spcBef>
              <a:spcAft>
                <a:spcPts val="0"/>
              </a:spcAft>
              <a:buClrTx/>
              <a:buSzPct val="100000"/>
              <a:buFontTx/>
              <a:buChar char="•"/>
              <a:tabLst/>
              <a:defRPr/>
            </a:pPr>
            <a:r>
              <a:rPr kumimoji="0" lang="en-US" sz="1500" b="0" i="0" u="none" strike="noStrike" kern="0" cap="none" spc="15" normalizeH="0" baseline="0" noProof="0" dirty="0">
                <a:ln>
                  <a:noFill/>
                </a:ln>
                <a:solidFill>
                  <a:srgbClr val="000000"/>
                </a:solidFill>
                <a:effectLst/>
                <a:uLnTx/>
                <a:uFillTx/>
                <a:latin typeface="Carlito" pitchFamily="34" charset="0"/>
                <a:ea typeface="Carlito" pitchFamily="34" charset="-122"/>
                <a:cs typeface="Carlito" pitchFamily="34" charset="-120"/>
              </a:rPr>
              <a:t>CD8+ T cells​</a:t>
            </a:r>
          </a:p>
          <a:p>
            <a:pPr marL="485800" marR="0" lvl="1" indent="-242900" algn="l" defTabSz="914400" rtl="0" eaLnBrk="1" fontAlgn="auto" latinLnBrk="0" hangingPunct="1">
              <a:lnSpc>
                <a:spcPts val="1350"/>
              </a:lnSpc>
              <a:spcBef>
                <a:spcPts val="1102"/>
              </a:spcBef>
              <a:spcAft>
                <a:spcPts val="0"/>
              </a:spcAft>
              <a:buClrTx/>
              <a:buSzPct val="100000"/>
              <a:buFontTx/>
              <a:buChar char="•"/>
              <a:tabLst/>
              <a:defRPr/>
            </a:pPr>
            <a:r>
              <a:rPr kumimoji="0" lang="en-US" sz="1500" b="0" i="0" u="none" strike="noStrike" kern="0" cap="none" spc="15" normalizeH="0" baseline="0" noProof="0" dirty="0">
                <a:ln>
                  <a:noFill/>
                </a:ln>
                <a:solidFill>
                  <a:srgbClr val="000000"/>
                </a:solidFill>
                <a:effectLst/>
                <a:uLnTx/>
                <a:uFillTx/>
                <a:latin typeface="Carlito" pitchFamily="34" charset="0"/>
                <a:ea typeface="Carlito" pitchFamily="34" charset="-122"/>
                <a:cs typeface="Carlito" pitchFamily="34" charset="-120"/>
              </a:rPr>
              <a:t>CD4+ TH1 &amp; TH17 cells​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19092" y="2449506"/>
            <a:ext cx="1742639" cy="1066533"/>
          </a:xfrm>
          <a:prstGeom prst="rect">
            <a:avLst/>
          </a:prstGeom>
        </p:spPr>
      </p:pic>
      <p:sp>
        <p:nvSpPr>
          <p:cNvPr id="18" name="Object 17"/>
          <p:cNvSpPr/>
          <p:nvPr/>
        </p:nvSpPr>
        <p:spPr>
          <a:xfrm>
            <a:off x="6763219" y="2746336"/>
            <a:ext cx="1705507" cy="462799"/>
          </a:xfrm>
          <a:prstGeom prst="rect">
            <a:avLst/>
          </a:prstGeom>
          <a:noFill/>
        </p:spPr>
        <p:txBody>
          <a:bodyPr wrap="square" lIns="0" tIns="0" rIns="0" bIns="0" rtlCol="0" anchor="ctr"/>
          <a:lstStyle/>
          <a:p>
            <a:pPr marL="0" marR="0" lvl="0" indent="0" algn="ctr" defTabSz="914400" rtl="0" eaLnBrk="1" fontAlgn="auto" latinLnBrk="0" hangingPunct="1">
              <a:lnSpc>
                <a:spcPts val="1823"/>
              </a:lnSpc>
              <a:spcBef>
                <a:spcPts val="0"/>
              </a:spcBef>
              <a:spcAft>
                <a:spcPts val="0"/>
              </a:spcAft>
              <a:buClrTx/>
              <a:buSzTx/>
              <a:buFontTx/>
              <a:buNone/>
              <a:tabLst/>
              <a:defRPr/>
            </a:pPr>
            <a:r>
              <a:rPr kumimoji="0" lang="en-US" sz="2025" b="1" i="0" u="none" strike="noStrike" kern="0" cap="none" spc="20" normalizeH="0" baseline="0" noProof="0" dirty="0">
                <a:ln>
                  <a:noFill/>
                </a:ln>
                <a:solidFill>
                  <a:srgbClr val="FFFFFF"/>
                </a:solidFill>
                <a:effectLst/>
                <a:uLnTx/>
                <a:uFillTx/>
                <a:latin typeface="Carlito" pitchFamily="34" charset="0"/>
                <a:ea typeface="Carlito" pitchFamily="34" charset="-122"/>
                <a:cs typeface="Carlito" pitchFamily="34" charset="-120"/>
              </a:rPr>
              <a:t>Main T cell Subsets​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9" name="Object 18"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54539" y="3661328"/>
            <a:ext cx="3113896" cy="866558"/>
          </a:xfrm>
          <a:prstGeom prst="rect">
            <a:avLst/>
          </a:prstGeom>
        </p:spPr>
      </p:pic>
      <p:sp>
        <p:nvSpPr>
          <p:cNvPr id="20" name="Object 19"/>
          <p:cNvSpPr/>
          <p:nvPr/>
        </p:nvSpPr>
        <p:spPr>
          <a:xfrm>
            <a:off x="8511789" y="3843149"/>
            <a:ext cx="2820040" cy="485654"/>
          </a:xfrm>
          <a:prstGeom prst="rect">
            <a:avLst/>
          </a:prstGeom>
          <a:noFill/>
        </p:spPr>
        <p:txBody>
          <a:bodyPr wrap="square" lIns="0" tIns="0" rIns="0" bIns="0" rtlCol="0" anchor="ctr"/>
          <a:lstStyle/>
          <a:p>
            <a:pPr marL="485800" marR="0" lvl="1" indent="-242900" algn="l" defTabSz="914400" rtl="0" eaLnBrk="1" fontAlgn="auto" latinLnBrk="0" hangingPunct="1">
              <a:lnSpc>
                <a:spcPts val="1350"/>
              </a:lnSpc>
              <a:spcBef>
                <a:spcPts val="0"/>
              </a:spcBef>
              <a:spcAft>
                <a:spcPts val="0"/>
              </a:spcAft>
              <a:buClrTx/>
              <a:buSzPct val="100000"/>
              <a:buFontTx/>
              <a:buChar char="•"/>
              <a:tabLst/>
              <a:defRPr/>
            </a:pPr>
            <a:r>
              <a:rPr kumimoji="0" lang="en-US" sz="1500" b="0" i="0" u="none" strike="noStrike" kern="0" cap="none" spc="15" normalizeH="0" baseline="0" noProof="0" dirty="0">
                <a:ln>
                  <a:noFill/>
                </a:ln>
                <a:solidFill>
                  <a:srgbClr val="000000"/>
                </a:solidFill>
                <a:effectLst/>
                <a:uLnTx/>
                <a:uFillTx/>
                <a:latin typeface="Carlito" pitchFamily="34" charset="0"/>
                <a:ea typeface="Carlito" pitchFamily="34" charset="-122"/>
                <a:cs typeface="Carlito" pitchFamily="34" charset="-120"/>
              </a:rPr>
              <a:t>IFN gamma, IL-17, GM-CSF​</a:t>
            </a:r>
          </a:p>
          <a:p>
            <a:pPr marL="485800" marR="0" lvl="1" indent="-242900" algn="l" defTabSz="914400" rtl="0" eaLnBrk="1" fontAlgn="auto" latinLnBrk="0" hangingPunct="1">
              <a:lnSpc>
                <a:spcPts val="1350"/>
              </a:lnSpc>
              <a:spcBef>
                <a:spcPts val="1102"/>
              </a:spcBef>
              <a:spcAft>
                <a:spcPts val="0"/>
              </a:spcAft>
              <a:buClrTx/>
              <a:buSzPct val="100000"/>
              <a:buFontTx/>
              <a:buChar char="•"/>
              <a:tabLst/>
              <a:defRPr/>
            </a:pPr>
            <a:r>
              <a:rPr kumimoji="0" lang="en-US" sz="1500" b="0" i="0" u="none" strike="noStrike" kern="0" cap="none" spc="15" normalizeH="0" baseline="0" noProof="0" dirty="0">
                <a:ln>
                  <a:noFill/>
                </a:ln>
                <a:solidFill>
                  <a:srgbClr val="000000"/>
                </a:solidFill>
                <a:effectLst/>
                <a:uLnTx/>
                <a:uFillTx/>
                <a:latin typeface="Carlito" pitchFamily="34" charset="0"/>
                <a:ea typeface="Carlito" pitchFamily="34" charset="-122"/>
                <a:cs typeface="Carlito" pitchFamily="34" charset="-120"/>
              </a:rPr>
              <a:t>Contribute to MS pathogenesis​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Object 20"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19092" y="3561629"/>
            <a:ext cx="1742639" cy="1066533"/>
          </a:xfrm>
          <a:prstGeom prst="rect">
            <a:avLst/>
          </a:prstGeom>
        </p:spPr>
      </p:pic>
      <p:sp>
        <p:nvSpPr>
          <p:cNvPr id="22" name="Object 21"/>
          <p:cNvSpPr/>
          <p:nvPr/>
        </p:nvSpPr>
        <p:spPr>
          <a:xfrm>
            <a:off x="6763219" y="3858447"/>
            <a:ext cx="1705507" cy="462799"/>
          </a:xfrm>
          <a:prstGeom prst="rect">
            <a:avLst/>
          </a:prstGeom>
          <a:noFill/>
        </p:spPr>
        <p:txBody>
          <a:bodyPr wrap="square" lIns="0" tIns="0" rIns="0" bIns="0" rtlCol="0" anchor="ctr"/>
          <a:lstStyle/>
          <a:p>
            <a:pPr marL="0" marR="0" lvl="0" indent="0" algn="ctr" defTabSz="914400" rtl="0" eaLnBrk="1" fontAlgn="auto" latinLnBrk="0" hangingPunct="1">
              <a:lnSpc>
                <a:spcPts val="1823"/>
              </a:lnSpc>
              <a:spcBef>
                <a:spcPts val="0"/>
              </a:spcBef>
              <a:spcAft>
                <a:spcPts val="0"/>
              </a:spcAft>
              <a:buClrTx/>
              <a:buSzTx/>
              <a:buFontTx/>
              <a:buNone/>
              <a:tabLst/>
              <a:defRPr/>
            </a:pPr>
            <a:r>
              <a:rPr kumimoji="0" lang="en-US" sz="2025" b="1" i="0" u="none" strike="noStrike" kern="0" cap="none" spc="20" normalizeH="0" baseline="0" noProof="0" dirty="0">
                <a:ln>
                  <a:noFill/>
                </a:ln>
                <a:solidFill>
                  <a:srgbClr val="FFFFFF"/>
                </a:solidFill>
                <a:effectLst/>
                <a:uLnTx/>
                <a:uFillTx/>
                <a:latin typeface="Carlito" pitchFamily="34" charset="0"/>
                <a:ea typeface="Carlito" pitchFamily="34" charset="-122"/>
                <a:cs typeface="Carlito" pitchFamily="34" charset="-120"/>
              </a:rPr>
              <a:t>Cytokines in MS​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54539" y="4773451"/>
            <a:ext cx="3113896" cy="866558"/>
          </a:xfrm>
          <a:prstGeom prst="rect">
            <a:avLst/>
          </a:prstGeom>
        </p:spPr>
      </p:pic>
      <p:sp>
        <p:nvSpPr>
          <p:cNvPr id="24" name="Object 23"/>
          <p:cNvSpPr/>
          <p:nvPr/>
        </p:nvSpPr>
        <p:spPr>
          <a:xfrm>
            <a:off x="8511788" y="4940976"/>
            <a:ext cx="2820041" cy="514221"/>
          </a:xfrm>
          <a:prstGeom prst="rect">
            <a:avLst/>
          </a:prstGeom>
          <a:noFill/>
        </p:spPr>
        <p:txBody>
          <a:bodyPr wrap="square" lIns="0" tIns="0" rIns="0" bIns="0" rtlCol="0" anchor="ctr"/>
          <a:lstStyle/>
          <a:p>
            <a:pPr marL="485800" marR="0" lvl="1" indent="-242900" algn="l" defTabSz="914400" rtl="0" eaLnBrk="1" fontAlgn="auto" latinLnBrk="0" hangingPunct="1">
              <a:lnSpc>
                <a:spcPts val="1350"/>
              </a:lnSpc>
              <a:spcBef>
                <a:spcPts val="0"/>
              </a:spcBef>
              <a:spcAft>
                <a:spcPts val="0"/>
              </a:spcAft>
              <a:buClrTx/>
              <a:buSzPct val="100000"/>
              <a:buFontTx/>
              <a:buChar char="•"/>
              <a:tabLst/>
              <a:defRPr/>
            </a:pPr>
            <a:r>
              <a:rPr kumimoji="0" lang="en-US" sz="1500" b="0" i="0" u="none" strike="noStrike" kern="0" cap="none" spc="15" normalizeH="0" baseline="0" noProof="0" dirty="0">
                <a:ln>
                  <a:noFill/>
                </a:ln>
                <a:solidFill>
                  <a:srgbClr val="000000"/>
                </a:solidFill>
                <a:effectLst/>
                <a:uLnTx/>
                <a:uFillTx/>
                <a:latin typeface="Carlito" pitchFamily="34" charset="0"/>
                <a:ea typeface="Carlito" pitchFamily="34" charset="-122"/>
                <a:cs typeface="Carlito" pitchFamily="34" charset="-120"/>
              </a:rPr>
              <a:t>Partially Shift T cell differentiation (TH1 and TH17) to less inflammatory TH2​</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25" name="Object 24"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19092" y="4674108"/>
            <a:ext cx="1742639" cy="1066533"/>
          </a:xfrm>
          <a:prstGeom prst="rect">
            <a:avLst/>
          </a:prstGeom>
        </p:spPr>
      </p:pic>
      <p:sp>
        <p:nvSpPr>
          <p:cNvPr id="26" name="Object 25"/>
          <p:cNvSpPr/>
          <p:nvPr/>
        </p:nvSpPr>
        <p:spPr>
          <a:xfrm>
            <a:off x="6763219" y="4970917"/>
            <a:ext cx="1705507" cy="462799"/>
          </a:xfrm>
          <a:prstGeom prst="rect">
            <a:avLst/>
          </a:prstGeom>
          <a:noFill/>
        </p:spPr>
        <p:txBody>
          <a:bodyPr wrap="square" lIns="0" tIns="0" rIns="0" bIns="0" rtlCol="0" anchor="ctr"/>
          <a:lstStyle/>
          <a:p>
            <a:pPr marL="0" marR="0" lvl="0" indent="0" algn="ctr" defTabSz="914400" rtl="0" eaLnBrk="1" fontAlgn="auto" latinLnBrk="0" hangingPunct="1">
              <a:lnSpc>
                <a:spcPts val="1823"/>
              </a:lnSpc>
              <a:spcBef>
                <a:spcPts val="0"/>
              </a:spcBef>
              <a:spcAft>
                <a:spcPts val="0"/>
              </a:spcAft>
              <a:buClrTx/>
              <a:buSzTx/>
              <a:buFontTx/>
              <a:buNone/>
              <a:tabLst/>
              <a:defRPr/>
            </a:pPr>
            <a:r>
              <a:rPr kumimoji="0" lang="en-US" sz="2025" b="1" i="0" u="none" strike="noStrike" kern="0" cap="none" spc="20" normalizeH="0" baseline="0" noProof="0" dirty="0">
                <a:ln>
                  <a:noFill/>
                </a:ln>
                <a:solidFill>
                  <a:srgbClr val="FFFFFF"/>
                </a:solidFill>
                <a:effectLst/>
                <a:uLnTx/>
                <a:uFillTx/>
                <a:latin typeface="Carlito" pitchFamily="34" charset="0"/>
                <a:ea typeface="Carlito" pitchFamily="34" charset="-122"/>
                <a:cs typeface="Carlito" pitchFamily="34" charset="-120"/>
              </a:rPr>
              <a:t>MS DMTs Efficacy​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98"/>
            <a:ext cx="12188952" cy="6856286"/>
          </a:xfrm>
          <a:prstGeom prst="rect">
            <a:avLst/>
          </a:prstGeom>
        </p:spPr>
      </p:pic>
      <p:pic>
        <p:nvPicPr>
          <p:cNvPr id="3" name="Object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66943"/>
            <a:ext cx="12474631" cy="2123544"/>
          </a:xfrm>
          <a:prstGeom prst="rect">
            <a:avLst/>
          </a:prstGeom>
        </p:spPr>
      </p:pic>
      <p:sp>
        <p:nvSpPr>
          <p:cNvPr id="4" name="Object 3"/>
          <p:cNvSpPr/>
          <p:nvPr/>
        </p:nvSpPr>
        <p:spPr>
          <a:xfrm>
            <a:off x="415692" y="528382"/>
            <a:ext cx="12322030" cy="282822"/>
          </a:xfrm>
          <a:prstGeom prst="rect">
            <a:avLst/>
          </a:prstGeom>
          <a:noFill/>
        </p:spPr>
        <p:txBody>
          <a:bodyPr wrap="square" lIns="0" tIns="0" rIns="0" bIns="0" rtlCol="0" anchor="ctr"/>
          <a:lstStyle/>
          <a:p>
            <a:pPr marL="0" marR="0" lvl="0" indent="0" algn="l" defTabSz="914400" rtl="0" eaLnBrk="1" fontAlgn="auto" latinLnBrk="0" hangingPunct="1">
              <a:lnSpc>
                <a:spcPts val="2228"/>
              </a:lnSpc>
              <a:spcBef>
                <a:spcPts val="0"/>
              </a:spcBef>
              <a:spcAft>
                <a:spcPts val="0"/>
              </a:spcAft>
              <a:buClrTx/>
              <a:buSzTx/>
              <a:buFontTx/>
              <a:buNone/>
              <a:tabLst/>
              <a:defRPr/>
            </a:pPr>
            <a:r>
              <a:rPr kumimoji="0" lang="en-US" sz="2475" b="1" i="0" u="none" strike="noStrike" kern="0" cap="none" spc="25" normalizeH="0" baseline="0" noProof="0" dirty="0">
                <a:ln>
                  <a:noFill/>
                </a:ln>
                <a:solidFill>
                  <a:srgbClr val="000000"/>
                </a:solidFill>
                <a:effectLst/>
                <a:uLnTx/>
                <a:uFillTx/>
                <a:latin typeface="Carlito" pitchFamily="34" charset="0"/>
                <a:ea typeface="Carlito" pitchFamily="34" charset="-122"/>
                <a:cs typeface="Carlito" pitchFamily="34" charset="-120"/>
              </a:rPr>
              <a:t>Immune Tolerance &amp; Its Role in Multiple Sclerosis Pathogenesis: B cells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1595" y="1311136"/>
            <a:ext cx="10953947" cy="2399700"/>
          </a:xfrm>
          <a:prstGeom prst="rect">
            <a:avLst/>
          </a:prstGeom>
        </p:spPr>
      </p:pic>
      <p:sp>
        <p:nvSpPr>
          <p:cNvPr id="6" name="Object 5"/>
          <p:cNvSpPr/>
          <p:nvPr/>
        </p:nvSpPr>
        <p:spPr>
          <a:xfrm>
            <a:off x="1134785" y="1669283"/>
            <a:ext cx="10876319" cy="1940234"/>
          </a:xfrm>
          <a:prstGeom prst="rect">
            <a:avLst/>
          </a:prstGeom>
          <a:noFill/>
        </p:spPr>
        <p:txBody>
          <a:bodyPr wrap="square" lIns="0" tIns="0" rIns="0" bIns="0" rtlCol="0" anchor="t"/>
          <a:lstStyle/>
          <a:p>
            <a:pPr marL="485800" marR="0" lvl="1" indent="-242900" algn="l" defTabSz="914400" rtl="0" eaLnBrk="1" fontAlgn="auto" latinLnBrk="0" hangingPunct="1">
              <a:lnSpc>
                <a:spcPts val="1688"/>
              </a:lnSpc>
              <a:spcBef>
                <a:spcPts val="0"/>
              </a:spcBef>
              <a:spcAft>
                <a:spcPts val="0"/>
              </a:spcAft>
              <a:buClrTx/>
              <a:buSzPct val="100000"/>
              <a:buFontTx/>
              <a:buChar char="•"/>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Gaining attention in MS pathophysiology</a:t>
            </a:r>
          </a:p>
          <a:p>
            <a:pPr marL="485800" marR="0" lvl="1" indent="-242900" algn="l" defTabSz="914400" rtl="0" eaLnBrk="1" fontAlgn="auto" latinLnBrk="0" hangingPunct="1">
              <a:lnSpc>
                <a:spcPts val="1688"/>
              </a:lnSpc>
              <a:spcBef>
                <a:spcPts val="1011"/>
              </a:spcBef>
              <a:spcAft>
                <a:spcPts val="0"/>
              </a:spcAft>
              <a:buClrTx/>
              <a:buSzPct val="100000"/>
              <a:buFontTx/>
              <a:buChar char="•"/>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Produce CSF-specific oligoclonal IgG bands</a:t>
            </a:r>
          </a:p>
          <a:p>
            <a:pPr marL="485800" marR="0" lvl="1" indent="-242900" algn="l" defTabSz="914400" rtl="0" eaLnBrk="1" fontAlgn="auto" latinLnBrk="0" hangingPunct="1">
              <a:lnSpc>
                <a:spcPts val="1688"/>
              </a:lnSpc>
              <a:spcBef>
                <a:spcPts val="1011"/>
              </a:spcBef>
              <a:spcAft>
                <a:spcPts val="0"/>
              </a:spcAft>
              <a:buClrTx/>
              <a:buSzPct val="100000"/>
              <a:buFontTx/>
              <a:buChar char="•"/>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Infiltrates in CNS meninges</a:t>
            </a:r>
          </a:p>
          <a:p>
            <a:pPr marL="485800" marR="0" lvl="1" indent="-242900" algn="l" defTabSz="914400" rtl="0" eaLnBrk="1" fontAlgn="auto" latinLnBrk="0" hangingPunct="1">
              <a:lnSpc>
                <a:spcPts val="1688"/>
              </a:lnSpc>
              <a:spcBef>
                <a:spcPts val="1011"/>
              </a:spcBef>
              <a:spcAft>
                <a:spcPts val="0"/>
              </a:spcAft>
              <a:buClrTx/>
              <a:buSzPct val="100000"/>
              <a:buFontTx/>
              <a:buChar char="•"/>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Correlate with lesions &amp; disability</a:t>
            </a:r>
          </a:p>
          <a:p>
            <a:pPr marL="485800" marR="0" lvl="1" indent="-242900" algn="l" defTabSz="914400" rtl="0" eaLnBrk="1" fontAlgn="auto" latinLnBrk="0" hangingPunct="1">
              <a:lnSpc>
                <a:spcPts val="1688"/>
              </a:lnSpc>
              <a:spcBef>
                <a:spcPts val="1011"/>
              </a:spcBef>
              <a:spcAft>
                <a:spcPts val="0"/>
              </a:spcAft>
              <a:buClrTx/>
              <a:buSzPct val="100000"/>
              <a:buFontTx/>
              <a:buChar char="•"/>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Epstein-Barr virus reservoir</a:t>
            </a:r>
          </a:p>
          <a:p>
            <a:pPr marL="485800" marR="0" lvl="1" indent="-242900" algn="l" defTabSz="914400" rtl="0" eaLnBrk="1" fontAlgn="auto" latinLnBrk="0" hangingPunct="1">
              <a:lnSpc>
                <a:spcPts val="1688"/>
              </a:lnSpc>
              <a:spcBef>
                <a:spcPts val="1011"/>
              </a:spcBef>
              <a:spcAft>
                <a:spcPts val="0"/>
              </a:spcAft>
              <a:buClrTx/>
              <a:buSzPct val="100000"/>
              <a:buFontTx/>
              <a:buChar char="•"/>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Antigen presentation to T cells &amp; toxic  to oligodendrocytes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6972" y="1030398"/>
            <a:ext cx="8218020" cy="561835"/>
          </a:xfrm>
          <a:prstGeom prst="rect">
            <a:avLst/>
          </a:prstGeom>
        </p:spPr>
      </p:pic>
      <p:sp>
        <p:nvSpPr>
          <p:cNvPr id="8" name="Object 7"/>
          <p:cNvSpPr/>
          <p:nvPr/>
        </p:nvSpPr>
        <p:spPr>
          <a:xfrm>
            <a:off x="1148102" y="1199282"/>
            <a:ext cx="8335976" cy="214259"/>
          </a:xfrm>
          <a:prstGeom prst="rect">
            <a:avLst/>
          </a:prstGeom>
          <a:noFill/>
        </p:spPr>
        <p:txBody>
          <a:bodyPr wrap="square" lIns="0" tIns="0" rIns="0" bIns="0" rtlCol="0" anchor="ctr"/>
          <a:lstStyle/>
          <a:p>
            <a:pPr marL="0" marR="0" lvl="0" indent="0" algn="l" defTabSz="914400" rtl="0" eaLnBrk="1" fontAlgn="auto" latinLnBrk="0" hangingPunct="1">
              <a:lnSpc>
                <a:spcPts val="1688"/>
              </a:lnSpc>
              <a:spcBef>
                <a:spcPts val="0"/>
              </a:spcBef>
              <a:spcAft>
                <a:spcPts val="0"/>
              </a:spcAft>
              <a:buClrTx/>
              <a:buSzTx/>
              <a:buFontTx/>
              <a:buNone/>
              <a:tabLst/>
              <a:defRPr/>
            </a:pPr>
            <a:r>
              <a:rPr kumimoji="0" lang="en-US" sz="1875" b="1" i="0" u="none" strike="noStrike" kern="0" cap="none" spc="19" normalizeH="0" baseline="0" noProof="0" dirty="0">
                <a:ln>
                  <a:noFill/>
                </a:ln>
                <a:solidFill>
                  <a:srgbClr val="FFFFFF"/>
                </a:solidFill>
                <a:effectLst/>
                <a:uLnTx/>
                <a:uFillTx/>
                <a:latin typeface="Carlito" pitchFamily="34" charset="0"/>
                <a:ea typeface="Carlito" pitchFamily="34" charset="-122"/>
                <a:cs typeface="Carlito" pitchFamily="34" charset="-120"/>
              </a:rPr>
              <a:t>B cells in MS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1595" y="4087456"/>
            <a:ext cx="10953947" cy="1114146"/>
          </a:xfrm>
          <a:prstGeom prst="rect">
            <a:avLst/>
          </a:prstGeom>
        </p:spPr>
      </p:pic>
      <p:sp>
        <p:nvSpPr>
          <p:cNvPr id="10" name="Object 9"/>
          <p:cNvSpPr/>
          <p:nvPr/>
        </p:nvSpPr>
        <p:spPr>
          <a:xfrm>
            <a:off x="1134785" y="4445602"/>
            <a:ext cx="10876319" cy="559454"/>
          </a:xfrm>
          <a:prstGeom prst="rect">
            <a:avLst/>
          </a:prstGeom>
          <a:noFill/>
        </p:spPr>
        <p:txBody>
          <a:bodyPr wrap="square" lIns="0" tIns="0" rIns="0" bIns="0" rtlCol="0" anchor="t"/>
          <a:lstStyle/>
          <a:p>
            <a:pPr marL="485800" marR="0" lvl="1" indent="-242900" algn="l" defTabSz="914400" rtl="0" eaLnBrk="1" fontAlgn="auto" latinLnBrk="0" hangingPunct="1">
              <a:lnSpc>
                <a:spcPts val="1688"/>
              </a:lnSpc>
              <a:spcBef>
                <a:spcPts val="0"/>
              </a:spcBef>
              <a:spcAft>
                <a:spcPts val="0"/>
              </a:spcAft>
              <a:buClrTx/>
              <a:buSzPct val="100000"/>
              <a:buFontTx/>
              <a:buChar char="•"/>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Proinflammatory: lymphotoxin-α, IL-6, TNF-α, GM-CSF</a:t>
            </a:r>
          </a:p>
          <a:p>
            <a:pPr marL="485800" marR="0" lvl="1" indent="-242900" algn="l" defTabSz="914400" rtl="0" eaLnBrk="1" fontAlgn="auto" latinLnBrk="0" hangingPunct="1">
              <a:lnSpc>
                <a:spcPts val="1688"/>
              </a:lnSpc>
              <a:spcBef>
                <a:spcPts val="1011"/>
              </a:spcBef>
              <a:spcAft>
                <a:spcPts val="0"/>
              </a:spcAft>
              <a:buClrTx/>
              <a:buSzPct val="100000"/>
              <a:buFontTx/>
              <a:buChar char="•"/>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Anti-inflammatory impaired in MS (IL-10, IL-35, and TGF β1)</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Object 10" descr="preencoded.png"/>
          <p:cNvPicPr>
            <a:picLocks noChangeAspect="1"/>
          </p:cNvPicPr>
          <p:nvPr/>
        </p:nvPicPr>
        <p:blipFill>
          <a:blip r:embed="rId9">
            <a:extLst>
              <a:ext uri="{96DAC541-7B7A-43D3-8B79-37D633B846F1}">
                <asvg:svgBlip xmlns:asvg="http://schemas.microsoft.com/office/drawing/2016/SVG/main" r:embed="rId13"/>
              </a:ext>
            </a:extLst>
          </a:blip>
          <a:stretch>
            <a:fillRect/>
          </a:stretch>
        </p:blipFill>
        <p:spPr>
          <a:xfrm>
            <a:off x="816972" y="3806717"/>
            <a:ext cx="8218020" cy="561835"/>
          </a:xfrm>
          <a:prstGeom prst="rect">
            <a:avLst/>
          </a:prstGeom>
        </p:spPr>
      </p:pic>
      <p:sp>
        <p:nvSpPr>
          <p:cNvPr id="12" name="Object 11"/>
          <p:cNvSpPr/>
          <p:nvPr/>
        </p:nvSpPr>
        <p:spPr>
          <a:xfrm>
            <a:off x="1148102" y="3975601"/>
            <a:ext cx="8335976" cy="214259"/>
          </a:xfrm>
          <a:prstGeom prst="rect">
            <a:avLst/>
          </a:prstGeom>
          <a:noFill/>
        </p:spPr>
        <p:txBody>
          <a:bodyPr wrap="square" lIns="0" tIns="0" rIns="0" bIns="0" rtlCol="0" anchor="ctr"/>
          <a:lstStyle/>
          <a:p>
            <a:pPr marL="0" marR="0" lvl="0" indent="0" algn="l" defTabSz="914400" rtl="0" eaLnBrk="1" fontAlgn="auto" latinLnBrk="0" hangingPunct="1">
              <a:lnSpc>
                <a:spcPts val="1688"/>
              </a:lnSpc>
              <a:spcBef>
                <a:spcPts val="0"/>
              </a:spcBef>
              <a:spcAft>
                <a:spcPts val="0"/>
              </a:spcAft>
              <a:buClrTx/>
              <a:buSzTx/>
              <a:buFontTx/>
              <a:buNone/>
              <a:tabLst/>
              <a:defRPr/>
            </a:pPr>
            <a:r>
              <a:rPr kumimoji="0" lang="en-US" sz="1875" b="1" i="0" u="none" strike="noStrike" kern="0" cap="none" spc="19" normalizeH="0" baseline="0" noProof="0" dirty="0">
                <a:ln>
                  <a:noFill/>
                </a:ln>
                <a:solidFill>
                  <a:srgbClr val="FFFFFF"/>
                </a:solidFill>
                <a:effectLst/>
                <a:uLnTx/>
                <a:uFillTx/>
                <a:latin typeface="Carlito" pitchFamily="34" charset="0"/>
                <a:ea typeface="Carlito" pitchFamily="34" charset="-122"/>
                <a:cs typeface="Carlito" pitchFamily="34" charset="-120"/>
              </a:rPr>
              <a:t>B-cell Cytokines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Object 12"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1595" y="5577091"/>
            <a:ext cx="10953947" cy="809423"/>
          </a:xfrm>
          <a:prstGeom prst="rect">
            <a:avLst/>
          </a:prstGeom>
        </p:spPr>
      </p:pic>
      <p:sp>
        <p:nvSpPr>
          <p:cNvPr id="14" name="Object 13"/>
          <p:cNvSpPr/>
          <p:nvPr/>
        </p:nvSpPr>
        <p:spPr>
          <a:xfrm>
            <a:off x="1134785" y="5935255"/>
            <a:ext cx="10876319" cy="214259"/>
          </a:xfrm>
          <a:prstGeom prst="rect">
            <a:avLst/>
          </a:prstGeom>
          <a:noFill/>
        </p:spPr>
        <p:txBody>
          <a:bodyPr wrap="square" lIns="0" tIns="0" rIns="0" bIns="0" rtlCol="0" anchor="t"/>
          <a:lstStyle/>
          <a:p>
            <a:pPr marL="485800" marR="0" lvl="1" indent="-242900" algn="l" defTabSz="914400" rtl="0" eaLnBrk="1" fontAlgn="auto" latinLnBrk="0" hangingPunct="1">
              <a:lnSpc>
                <a:spcPts val="1688"/>
              </a:lnSpc>
              <a:spcBef>
                <a:spcPts val="0"/>
              </a:spcBef>
              <a:spcAft>
                <a:spcPts val="0"/>
              </a:spcAft>
              <a:buClrTx/>
              <a:buSzPct val="100000"/>
              <a:buFontTx/>
              <a:buChar char="•"/>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Reduces proinflammatory activity in T cells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5" name="Object 14" descr="preencoded.png"/>
          <p:cNvPicPr>
            <a:picLocks noChangeAspect="1"/>
          </p:cNvPicPr>
          <p:nvPr/>
        </p:nvPicPr>
        <p:blipFill>
          <a:blip r:embed="rId9">
            <a:extLst>
              <a:ext uri="{96DAC541-7B7A-43D3-8B79-37D633B846F1}">
                <asvg:svgBlip xmlns:asvg="http://schemas.microsoft.com/office/drawing/2016/SVG/main" r:embed="rId16"/>
              </a:ext>
            </a:extLst>
          </a:blip>
          <a:stretch>
            <a:fillRect/>
          </a:stretch>
        </p:blipFill>
        <p:spPr>
          <a:xfrm>
            <a:off x="816972" y="5296412"/>
            <a:ext cx="8218020" cy="561835"/>
          </a:xfrm>
          <a:prstGeom prst="rect">
            <a:avLst/>
          </a:prstGeom>
        </p:spPr>
      </p:pic>
      <p:sp>
        <p:nvSpPr>
          <p:cNvPr id="16" name="Object 15"/>
          <p:cNvSpPr/>
          <p:nvPr/>
        </p:nvSpPr>
        <p:spPr>
          <a:xfrm>
            <a:off x="1148102" y="5465253"/>
            <a:ext cx="8335976" cy="214259"/>
          </a:xfrm>
          <a:prstGeom prst="rect">
            <a:avLst/>
          </a:prstGeom>
          <a:noFill/>
        </p:spPr>
        <p:txBody>
          <a:bodyPr wrap="square" lIns="0" tIns="0" rIns="0" bIns="0" rtlCol="0" anchor="ctr"/>
          <a:lstStyle/>
          <a:p>
            <a:pPr marL="0" marR="0" lvl="0" indent="0" algn="l" defTabSz="914400" rtl="0" eaLnBrk="1" fontAlgn="auto" latinLnBrk="0" hangingPunct="1">
              <a:lnSpc>
                <a:spcPts val="1688"/>
              </a:lnSpc>
              <a:spcBef>
                <a:spcPts val="0"/>
              </a:spcBef>
              <a:spcAft>
                <a:spcPts val="0"/>
              </a:spcAft>
              <a:buClrTx/>
              <a:buSzTx/>
              <a:buFontTx/>
              <a:buNone/>
              <a:tabLst/>
              <a:defRPr/>
            </a:pPr>
            <a:r>
              <a:rPr kumimoji="0" lang="en-US" sz="1875" b="1" i="0" u="none" strike="noStrike" kern="0" cap="none" spc="19" normalizeH="0" baseline="0" noProof="0" dirty="0">
                <a:ln>
                  <a:noFill/>
                </a:ln>
                <a:solidFill>
                  <a:srgbClr val="FFFFFF"/>
                </a:solidFill>
                <a:effectLst/>
                <a:uLnTx/>
                <a:uFillTx/>
                <a:latin typeface="Carlito" pitchFamily="34" charset="0"/>
                <a:ea typeface="Carlito" pitchFamily="34" charset="-122"/>
                <a:cs typeface="Carlito" pitchFamily="34" charset="-120"/>
              </a:rPr>
              <a:t>B-cell Depletion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Object 16"/>
          <p:cNvSpPr/>
          <p:nvPr/>
        </p:nvSpPr>
        <p:spPr>
          <a:xfrm>
            <a:off x="1402412" y="6512115"/>
            <a:ext cx="10341064" cy="199975"/>
          </a:xfrm>
          <a:prstGeom prst="rect">
            <a:avLst/>
          </a:prstGeom>
          <a:noFill/>
        </p:spPr>
        <p:txBody>
          <a:bodyPr wrap="square" lIns="0" tIns="0" rIns="0" bIns="0" rtlCol="0" anchor="t"/>
          <a:lstStyle/>
          <a:p>
            <a:pPr marL="0" marR="0" lvl="0" indent="0" algn="l" defTabSz="914400" rtl="0" eaLnBrk="1" fontAlgn="auto" latinLnBrk="0" hangingPunct="1">
              <a:lnSpc>
                <a:spcPts val="1575"/>
              </a:lnSpc>
              <a:spcBef>
                <a:spcPts val="0"/>
              </a:spcBef>
              <a:spcAft>
                <a:spcPts val="0"/>
              </a:spcAft>
              <a:buClrTx/>
              <a:buSzTx/>
              <a:buFontTx/>
              <a:buNone/>
              <a:tabLst/>
              <a:defRPr/>
            </a:pPr>
            <a:r>
              <a:rPr kumimoji="0" lang="en-US" sz="1575" b="0" i="0" u="none" strike="noStrike" kern="0" cap="none" spc="16" normalizeH="0" baseline="0" noProof="0" dirty="0">
                <a:ln>
                  <a:noFill/>
                </a:ln>
                <a:solidFill>
                  <a:srgbClr val="000000"/>
                </a:solidFill>
                <a:effectLst/>
                <a:uLnTx/>
                <a:uFillTx/>
                <a:latin typeface="Carlito" pitchFamily="34" charset="0"/>
                <a:ea typeface="Carlito" pitchFamily="34" charset="-122"/>
                <a:cs typeface="Carlito" pitchFamily="34" charset="-120"/>
              </a:rPr>
              <a:t>Comi G, Bar-Or A, Lassmann H, et al. Role of B cells in multiple sclerosis and related disorders. Ann Neurol 2021</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a:stretch/>
        </p:blipFill>
        <p:spPr>
          <a:xfrm>
            <a:off x="0" y="0"/>
            <a:ext cx="12188952" cy="685628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 y="-298"/>
            <a:ext cx="12188952" cy="6856286"/>
          </a:xfrm>
          <a:prstGeom prst="rect">
            <a:avLst/>
          </a:prstGeom>
        </p:spPr>
      </p:pic>
      <p:sp>
        <p:nvSpPr>
          <p:cNvPr id="3" name="Object 2"/>
          <p:cNvSpPr/>
          <p:nvPr/>
        </p:nvSpPr>
        <p:spPr>
          <a:xfrm>
            <a:off x="929278" y="674728"/>
            <a:ext cx="11282279" cy="437088"/>
          </a:xfrm>
          <a:prstGeom prst="rect">
            <a:avLst/>
          </a:prstGeom>
          <a:noFill/>
        </p:spPr>
        <p:txBody>
          <a:bodyPr wrap="square" lIns="0" tIns="0" rIns="0" bIns="0" rtlCol="0" anchor="ctr"/>
          <a:lstStyle/>
          <a:p>
            <a:pPr marL="0" marR="0" lvl="0" indent="0" algn="l" defTabSz="914400" rtl="0" eaLnBrk="1" fontAlgn="auto" latinLnBrk="0" hangingPunct="1">
              <a:lnSpc>
                <a:spcPts val="3442"/>
              </a:lnSpc>
              <a:spcBef>
                <a:spcPts val="0"/>
              </a:spcBef>
              <a:spcAft>
                <a:spcPts val="0"/>
              </a:spcAft>
              <a:buClrTx/>
              <a:buSzTx/>
              <a:buFontTx/>
              <a:buNone/>
              <a:tabLst/>
              <a:defRPr/>
            </a:pPr>
            <a:r>
              <a:rPr kumimoji="0" lang="en-US" sz="3825" b="0" i="0" u="none" strike="noStrike" kern="0" cap="none" spc="38" normalizeH="0" baseline="0" noProof="0" dirty="0">
                <a:ln>
                  <a:noFill/>
                </a:ln>
                <a:solidFill>
                  <a:srgbClr val="000000"/>
                </a:solidFill>
                <a:effectLst/>
                <a:uLnTx/>
                <a:uFillTx/>
                <a:latin typeface="Carlito" pitchFamily="34" charset="0"/>
                <a:ea typeface="Carlito" pitchFamily="34" charset="-122"/>
                <a:cs typeface="Carlito" pitchFamily="34" charset="-120"/>
              </a:rPr>
              <a:t>FDA approved DMTs for treatment of MS (N=38)</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929278" y="1261500"/>
            <a:ext cx="11282279" cy="324483"/>
          </a:xfrm>
          <a:prstGeom prst="rect">
            <a:avLst/>
          </a:prstGeom>
          <a:noFill/>
        </p:spPr>
        <p:txBody>
          <a:bodyPr wrap="square" lIns="0" tIns="0" rIns="0" bIns="0" rtlCol="0" anchor="ctr"/>
          <a:lstStyle/>
          <a:p>
            <a:pPr marL="0" marR="0" lvl="0" indent="0" algn="l" defTabSz="914400" rtl="0" eaLnBrk="1" fontAlgn="auto" latinLnBrk="0" hangingPunct="1">
              <a:lnSpc>
                <a:spcPts val="2556"/>
              </a:lnSpc>
              <a:spcBef>
                <a:spcPts val="1155"/>
              </a:spcBef>
              <a:spcAft>
                <a:spcPts val="0"/>
              </a:spcAft>
              <a:buClrTx/>
              <a:buSzTx/>
              <a:buFontTx/>
              <a:buNone/>
              <a:tabLst/>
              <a:defRPr/>
            </a:pPr>
            <a:r>
              <a:rPr kumimoji="0" lang="en-US" sz="1800" b="0" i="0" u="none" strike="noStrike" kern="0" cap="none" spc="18"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Injectables (10), Oral (11), and Infusions (17)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926" y="2677722"/>
            <a:ext cx="2142589" cy="647538"/>
          </a:xfrm>
          <a:prstGeom prst="rect">
            <a:avLst/>
          </a:prstGeom>
        </p:spPr>
      </p:pic>
      <p:sp>
        <p:nvSpPr>
          <p:cNvPr id="6" name="Object 5"/>
          <p:cNvSpPr/>
          <p:nvPr/>
        </p:nvSpPr>
        <p:spPr>
          <a:xfrm>
            <a:off x="814794" y="2916901"/>
            <a:ext cx="2201951" cy="197118"/>
          </a:xfrm>
          <a:prstGeom prst="rect">
            <a:avLst/>
          </a:prstGeom>
          <a:noFill/>
        </p:spPr>
        <p:txBody>
          <a:bodyPr wrap="square" lIns="0" tIns="0" rIns="0" bIns="0" rtlCol="0" anchor="ctr"/>
          <a:lstStyle/>
          <a:p>
            <a:pPr marL="0" marR="0" lvl="0" indent="0" algn="ctr" defTabSz="914400" rtl="0" eaLnBrk="1" fontAlgn="auto" latinLnBrk="0" hangingPunct="1">
              <a:lnSpc>
                <a:spcPts val="1552"/>
              </a:lnSpc>
              <a:spcBef>
                <a:spcPts val="0"/>
              </a:spcBef>
              <a:spcAft>
                <a:spcPts val="0"/>
              </a:spcAft>
              <a:buClrTx/>
              <a:buSzTx/>
              <a:buFontTx/>
              <a:buNone/>
              <a:tabLst/>
              <a:defRPr/>
            </a:pPr>
            <a:r>
              <a:rPr kumimoji="0" lang="en-US" sz="1725" b="1" i="0" u="none" strike="noStrike" kern="0" cap="none" spc="17" normalizeH="0" baseline="0" noProof="0" dirty="0">
                <a:ln>
                  <a:noFill/>
                </a:ln>
                <a:solidFill>
                  <a:srgbClr val="FFFFFF"/>
                </a:solidFill>
                <a:effectLst/>
                <a:uLnTx/>
                <a:uFillTx/>
                <a:latin typeface="Carlito" pitchFamily="34" charset="0"/>
                <a:ea typeface="Carlito" pitchFamily="34" charset="-122"/>
                <a:cs typeface="Carlito" pitchFamily="34" charset="-120"/>
              </a:rPr>
              <a:t>Immune </a:t>
            </a:r>
            <a:br>
              <a:rPr kumimoji="0" lang="en-US" sz="1725" b="1" i="0" u="none" strike="noStrike" kern="0" cap="none" spc="17" normalizeH="0" baseline="0" noProof="0" dirty="0">
                <a:ln>
                  <a:noFill/>
                </a:ln>
                <a:solidFill>
                  <a:srgbClr val="FFFFFF"/>
                </a:solidFill>
                <a:effectLst/>
                <a:uLnTx/>
                <a:uFillTx/>
                <a:latin typeface="Carlito" pitchFamily="34" charset="0"/>
                <a:ea typeface="Carlito" pitchFamily="34" charset="-122"/>
                <a:cs typeface="Carlito" pitchFamily="34" charset="-120"/>
              </a:rPr>
            </a:br>
            <a:r>
              <a:rPr kumimoji="0" lang="en-US" sz="1725" b="1" i="0" u="none" strike="noStrike" kern="0" cap="none" spc="17" normalizeH="0" baseline="0" noProof="0" dirty="0">
                <a:ln>
                  <a:noFill/>
                </a:ln>
                <a:solidFill>
                  <a:srgbClr val="FFFFFF"/>
                </a:solidFill>
                <a:effectLst/>
                <a:uLnTx/>
                <a:uFillTx/>
                <a:latin typeface="Carlito" pitchFamily="34" charset="0"/>
                <a:ea typeface="Carlito" pitchFamily="34" charset="-122"/>
                <a:cs typeface="Carlito" pitchFamily="34" charset="-120"/>
              </a:rPr>
              <a:t>Modulators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0370" y="3330595"/>
            <a:ext cx="1961659" cy="1990227"/>
          </a:xfrm>
          <a:prstGeom prst="rect">
            <a:avLst/>
          </a:prstGeom>
        </p:spPr>
      </p:pic>
      <p:sp>
        <p:nvSpPr>
          <p:cNvPr id="8" name="Object 7"/>
          <p:cNvSpPr/>
          <p:nvPr/>
        </p:nvSpPr>
        <p:spPr>
          <a:xfrm>
            <a:off x="994422" y="3464889"/>
            <a:ext cx="1818308" cy="137126"/>
          </a:xfrm>
          <a:prstGeom prst="rect">
            <a:avLst/>
          </a:prstGeom>
          <a:noFill/>
        </p:spPr>
        <p:txBody>
          <a:bodyPr wrap="square" lIns="0" tIns="0" rIns="0" bIns="0" rtlCol="0" anchor="t"/>
          <a:lstStyle/>
          <a:p>
            <a:pPr marL="0" marR="0" lvl="0" indent="0" algn="l" defTabSz="914400" rtl="0" eaLnBrk="1" fontAlgn="auto" latinLnBrk="0" hangingPunct="1">
              <a:lnSpc>
                <a:spcPts val="1080"/>
              </a:lnSpc>
              <a:spcBef>
                <a:spcPts val="0"/>
              </a:spcBef>
              <a:spcAft>
                <a:spcPts val="0"/>
              </a:spcAft>
              <a:buClrTx/>
              <a:buSzTx/>
              <a:buFontTx/>
              <a:buNone/>
              <a:tabLst/>
              <a:defRPr/>
            </a:pPr>
            <a:r>
              <a:rPr kumimoji="0" lang="en-US" sz="1400" b="0" i="0" u="none" strike="noStrike" kern="0" cap="none" spc="12" normalizeH="0" baseline="0" noProof="0" dirty="0">
                <a:ln>
                  <a:noFill/>
                </a:ln>
                <a:solidFill>
                  <a:srgbClr val="000000"/>
                </a:solidFill>
                <a:effectLst/>
                <a:uLnTx/>
                <a:uFillTx/>
                <a:latin typeface="Carlito" pitchFamily="34" charset="0"/>
                <a:ea typeface="Carlito" pitchFamily="34" charset="-122"/>
                <a:cs typeface="Carlito" pitchFamily="34" charset="-120"/>
              </a:rPr>
              <a:t>Interferon Beta-1a</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Object 8"/>
          <p:cNvSpPr/>
          <p:nvPr/>
        </p:nvSpPr>
        <p:spPr>
          <a:xfrm>
            <a:off x="994422" y="3849602"/>
            <a:ext cx="1818308" cy="137126"/>
          </a:xfrm>
          <a:prstGeom prst="rect">
            <a:avLst/>
          </a:prstGeom>
          <a:noFill/>
        </p:spPr>
        <p:txBody>
          <a:bodyPr wrap="square" lIns="0" tIns="0" rIns="0" bIns="0" rtlCol="0" anchor="t"/>
          <a:lstStyle/>
          <a:p>
            <a:pPr marL="0" marR="0" lvl="0" indent="0" algn="l" defTabSz="914400" rtl="0" eaLnBrk="1" fontAlgn="auto" latinLnBrk="0" hangingPunct="1">
              <a:lnSpc>
                <a:spcPts val="1080"/>
              </a:lnSpc>
              <a:spcBef>
                <a:spcPts val="1911"/>
              </a:spcBef>
              <a:spcAft>
                <a:spcPts val="0"/>
              </a:spcAft>
              <a:buClrTx/>
              <a:buSzTx/>
              <a:buFontTx/>
              <a:buNone/>
              <a:tabLst/>
              <a:defRPr/>
            </a:pPr>
            <a:r>
              <a:rPr kumimoji="0" lang="en-US" sz="1400" b="0" i="0" u="none" strike="noStrike" kern="0" cap="none" spc="12" normalizeH="0" baseline="0" noProof="0" dirty="0">
                <a:ln>
                  <a:noFill/>
                </a:ln>
                <a:solidFill>
                  <a:srgbClr val="000000"/>
                </a:solidFill>
                <a:effectLst/>
                <a:uLnTx/>
                <a:uFillTx/>
                <a:latin typeface="Carlito" pitchFamily="34" charset="0"/>
                <a:ea typeface="Carlito" pitchFamily="34" charset="-122"/>
                <a:cs typeface="Carlito" pitchFamily="34" charset="-120"/>
              </a:rPr>
              <a:t>Interferon Beta-1b</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Object 9"/>
          <p:cNvSpPr/>
          <p:nvPr/>
        </p:nvSpPr>
        <p:spPr>
          <a:xfrm>
            <a:off x="994422" y="4234316"/>
            <a:ext cx="1818308" cy="137126"/>
          </a:xfrm>
          <a:prstGeom prst="rect">
            <a:avLst/>
          </a:prstGeom>
          <a:noFill/>
        </p:spPr>
        <p:txBody>
          <a:bodyPr wrap="square" lIns="0" tIns="0" rIns="0" bIns="0" rtlCol="0" anchor="t"/>
          <a:lstStyle/>
          <a:p>
            <a:pPr marL="0" marR="0" lvl="0" indent="0" algn="l" defTabSz="914400" rtl="0" eaLnBrk="1" fontAlgn="auto" latinLnBrk="0" hangingPunct="1">
              <a:lnSpc>
                <a:spcPts val="1080"/>
              </a:lnSpc>
              <a:spcBef>
                <a:spcPts val="1911"/>
              </a:spcBef>
              <a:spcAft>
                <a:spcPts val="0"/>
              </a:spcAft>
              <a:buClrTx/>
              <a:buSzTx/>
              <a:buFontTx/>
              <a:buNone/>
              <a:tabLst/>
              <a:defRPr/>
            </a:pPr>
            <a:r>
              <a:rPr kumimoji="0" lang="en-US" sz="1400" b="0" i="0" u="none" strike="noStrike" kern="0" cap="none" spc="12" normalizeH="0" baseline="0" noProof="0" dirty="0">
                <a:ln>
                  <a:noFill/>
                </a:ln>
                <a:solidFill>
                  <a:srgbClr val="000000"/>
                </a:solidFill>
                <a:effectLst/>
                <a:uLnTx/>
                <a:uFillTx/>
                <a:latin typeface="Carlito" pitchFamily="34" charset="0"/>
                <a:ea typeface="Carlito" pitchFamily="34" charset="-122"/>
                <a:cs typeface="Carlito" pitchFamily="34" charset="-120"/>
              </a:rPr>
              <a:t>Peginterferon Beta-1a</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bject 10"/>
          <p:cNvSpPr/>
          <p:nvPr/>
        </p:nvSpPr>
        <p:spPr>
          <a:xfrm>
            <a:off x="994422" y="4619030"/>
            <a:ext cx="1818308" cy="137126"/>
          </a:xfrm>
          <a:prstGeom prst="rect">
            <a:avLst/>
          </a:prstGeom>
          <a:noFill/>
        </p:spPr>
        <p:txBody>
          <a:bodyPr wrap="square" lIns="0" tIns="0" rIns="0" bIns="0" rtlCol="0" anchor="t"/>
          <a:lstStyle/>
          <a:p>
            <a:pPr marL="0" marR="0" lvl="0" indent="0" algn="l" defTabSz="914400" rtl="0" eaLnBrk="1" fontAlgn="auto" latinLnBrk="0" hangingPunct="1">
              <a:lnSpc>
                <a:spcPts val="1080"/>
              </a:lnSpc>
              <a:spcBef>
                <a:spcPts val="1911"/>
              </a:spcBef>
              <a:spcAft>
                <a:spcPts val="0"/>
              </a:spcAft>
              <a:buClrTx/>
              <a:buSzTx/>
              <a:buFontTx/>
              <a:buNone/>
              <a:tabLst/>
              <a:defRPr/>
            </a:pPr>
            <a:r>
              <a:rPr kumimoji="0" lang="en-US" sz="1400" b="0" i="0" u="none" strike="noStrike" kern="0" cap="none" spc="12" normalizeH="0" baseline="0" noProof="0" dirty="0">
                <a:ln>
                  <a:noFill/>
                </a:ln>
                <a:solidFill>
                  <a:srgbClr val="000000"/>
                </a:solidFill>
                <a:effectLst/>
                <a:uLnTx/>
                <a:uFillTx/>
                <a:latin typeface="Carlito" pitchFamily="34" charset="0"/>
                <a:ea typeface="Carlito" pitchFamily="34" charset="-122"/>
                <a:cs typeface="Carlito" pitchFamily="34" charset="-120"/>
              </a:rPr>
              <a:t>Glatiramer Acetate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82576" y="2677737"/>
            <a:ext cx="2142589" cy="647538"/>
          </a:xfrm>
          <a:prstGeom prst="rect">
            <a:avLst/>
          </a:prstGeom>
        </p:spPr>
      </p:pic>
      <p:sp>
        <p:nvSpPr>
          <p:cNvPr id="13" name="Object 12"/>
          <p:cNvSpPr/>
          <p:nvPr/>
        </p:nvSpPr>
        <p:spPr>
          <a:xfrm>
            <a:off x="2903331" y="2816914"/>
            <a:ext cx="2201951" cy="394236"/>
          </a:xfrm>
          <a:prstGeom prst="rect">
            <a:avLst/>
          </a:prstGeom>
          <a:noFill/>
        </p:spPr>
        <p:txBody>
          <a:bodyPr wrap="square" lIns="0" tIns="0" rIns="0" bIns="0" rtlCol="0" anchor="ctr"/>
          <a:lstStyle/>
          <a:p>
            <a:pPr marL="0" marR="0" lvl="0" indent="0" algn="ctr" defTabSz="914400" rtl="0" eaLnBrk="1" fontAlgn="auto" latinLnBrk="0" hangingPunct="1">
              <a:lnSpc>
                <a:spcPts val="1552"/>
              </a:lnSpc>
              <a:spcBef>
                <a:spcPts val="0"/>
              </a:spcBef>
              <a:spcAft>
                <a:spcPts val="0"/>
              </a:spcAft>
              <a:buClrTx/>
              <a:buSzTx/>
              <a:buFontTx/>
              <a:buNone/>
              <a:tabLst/>
              <a:defRPr/>
            </a:pPr>
            <a:r>
              <a:rPr kumimoji="0" lang="en-US" sz="1725" b="1" i="0" u="none" strike="noStrike" kern="0" cap="none" spc="17" normalizeH="0" baseline="0" noProof="0" dirty="0">
                <a:ln>
                  <a:noFill/>
                </a:ln>
                <a:solidFill>
                  <a:srgbClr val="FFFFFF"/>
                </a:solidFill>
                <a:effectLst/>
                <a:uLnTx/>
                <a:uFillTx/>
                <a:latin typeface="Carlito" pitchFamily="34" charset="0"/>
                <a:ea typeface="Carlito" pitchFamily="34" charset="-122"/>
                <a:cs typeface="Carlito" pitchFamily="34" charset="-120"/>
              </a:rPr>
              <a:t>Immune </a:t>
            </a:r>
            <a:br>
              <a:rPr kumimoji="0" lang="en-US" sz="1725" b="1" i="0" u="none" strike="noStrike" kern="0" cap="none" spc="17" normalizeH="0" baseline="0" noProof="0" dirty="0">
                <a:ln>
                  <a:noFill/>
                </a:ln>
                <a:solidFill>
                  <a:srgbClr val="FFFFFF"/>
                </a:solidFill>
                <a:effectLst/>
                <a:uLnTx/>
                <a:uFillTx/>
                <a:latin typeface="Carlito" pitchFamily="34" charset="0"/>
                <a:ea typeface="Carlito" pitchFamily="34" charset="-122"/>
                <a:cs typeface="Carlito" pitchFamily="34" charset="-120"/>
              </a:rPr>
            </a:br>
            <a:r>
              <a:rPr kumimoji="0" lang="en-US" sz="1725" b="1" i="0" u="none" strike="noStrike" kern="0" cap="none" spc="17" normalizeH="0" baseline="0" noProof="0" dirty="0">
                <a:ln>
                  <a:noFill/>
                </a:ln>
                <a:solidFill>
                  <a:srgbClr val="FFFFFF"/>
                </a:solidFill>
                <a:effectLst/>
                <a:uLnTx/>
                <a:uFillTx/>
                <a:latin typeface="Carlito" pitchFamily="34" charset="0"/>
                <a:ea typeface="Carlito" pitchFamily="34" charset="-122"/>
                <a:cs typeface="Carlito" pitchFamily="34" charset="-120"/>
              </a:rPr>
              <a:t>Suppressants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Object 13"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18853" y="3323802"/>
            <a:ext cx="1961659" cy="1990227"/>
          </a:xfrm>
          <a:prstGeom prst="rect">
            <a:avLst/>
          </a:prstGeom>
        </p:spPr>
      </p:pic>
      <p:sp>
        <p:nvSpPr>
          <p:cNvPr id="15" name="Object 14"/>
          <p:cNvSpPr/>
          <p:nvPr/>
        </p:nvSpPr>
        <p:spPr>
          <a:xfrm>
            <a:off x="3082959" y="3464889"/>
            <a:ext cx="1818308" cy="137126"/>
          </a:xfrm>
          <a:prstGeom prst="rect">
            <a:avLst/>
          </a:prstGeom>
          <a:noFill/>
        </p:spPr>
        <p:txBody>
          <a:bodyPr wrap="square" lIns="0" tIns="0" rIns="0" bIns="0" rtlCol="0" anchor="t"/>
          <a:lstStyle/>
          <a:p>
            <a:pPr marL="0" marR="0" lvl="0" indent="0" algn="l" defTabSz="914400" rtl="0" eaLnBrk="1" fontAlgn="auto" latinLnBrk="0" hangingPunct="1">
              <a:lnSpc>
                <a:spcPts val="1080"/>
              </a:lnSpc>
              <a:spcBef>
                <a:spcPts val="0"/>
              </a:spcBef>
              <a:spcAft>
                <a:spcPts val="0"/>
              </a:spcAft>
              <a:buClrTx/>
              <a:buSzTx/>
              <a:buFontTx/>
              <a:buNone/>
              <a:tabLst/>
              <a:defRPr/>
            </a:pPr>
            <a:r>
              <a:rPr kumimoji="0" lang="en-US" sz="1400" b="0" i="0" u="none" strike="noStrike" kern="0" cap="none" spc="12" normalizeH="0" baseline="0" noProof="0" dirty="0">
                <a:ln>
                  <a:noFill/>
                </a:ln>
                <a:solidFill>
                  <a:srgbClr val="000000"/>
                </a:solidFill>
                <a:effectLst/>
                <a:uLnTx/>
                <a:uFillTx/>
                <a:latin typeface="Carlito" pitchFamily="34" charset="0"/>
                <a:ea typeface="Carlito" pitchFamily="34" charset="-122"/>
                <a:cs typeface="Carlito" pitchFamily="34" charset="-120"/>
              </a:rPr>
              <a:t>Mitoxantrone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Object 15"/>
          <p:cNvSpPr/>
          <p:nvPr/>
        </p:nvSpPr>
        <p:spPr>
          <a:xfrm>
            <a:off x="3082959" y="3849602"/>
            <a:ext cx="1818308" cy="137126"/>
          </a:xfrm>
          <a:prstGeom prst="rect">
            <a:avLst/>
          </a:prstGeom>
          <a:noFill/>
        </p:spPr>
        <p:txBody>
          <a:bodyPr wrap="square" lIns="0" tIns="0" rIns="0" bIns="0" rtlCol="0" anchor="t"/>
          <a:lstStyle/>
          <a:p>
            <a:pPr marL="0" marR="0" lvl="0" indent="0" algn="l" defTabSz="914400" rtl="0" eaLnBrk="1" fontAlgn="auto" latinLnBrk="0" hangingPunct="1">
              <a:lnSpc>
                <a:spcPts val="1080"/>
              </a:lnSpc>
              <a:spcBef>
                <a:spcPts val="1911"/>
              </a:spcBef>
              <a:spcAft>
                <a:spcPts val="0"/>
              </a:spcAft>
              <a:buClrTx/>
              <a:buSzTx/>
              <a:buFontTx/>
              <a:buNone/>
              <a:tabLst/>
              <a:defRPr/>
            </a:pPr>
            <a:r>
              <a:rPr kumimoji="0" lang="en-US" sz="1400" b="0" i="0" u="none" strike="noStrike" kern="0" cap="none" spc="12" normalizeH="0" baseline="0" noProof="0" dirty="0">
                <a:ln>
                  <a:noFill/>
                </a:ln>
                <a:solidFill>
                  <a:srgbClr val="000000"/>
                </a:solidFill>
                <a:effectLst/>
                <a:uLnTx/>
                <a:uFillTx/>
                <a:latin typeface="Carlito" pitchFamily="34" charset="0"/>
                <a:ea typeface="Carlito" pitchFamily="34" charset="-122"/>
                <a:cs typeface="Carlito" pitchFamily="34" charset="-120"/>
              </a:rPr>
              <a:t>Cladribine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17" name="Object 16"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26838" y="2636456"/>
            <a:ext cx="2201921" cy="647538"/>
          </a:xfrm>
          <a:prstGeom prst="rect">
            <a:avLst/>
          </a:prstGeom>
        </p:spPr>
      </p:pic>
      <p:sp>
        <p:nvSpPr>
          <p:cNvPr id="18" name="Object 17"/>
          <p:cNvSpPr/>
          <p:nvPr/>
        </p:nvSpPr>
        <p:spPr>
          <a:xfrm>
            <a:off x="4991868" y="2816914"/>
            <a:ext cx="2201951" cy="394236"/>
          </a:xfrm>
          <a:prstGeom prst="rect">
            <a:avLst/>
          </a:prstGeom>
          <a:noFill/>
        </p:spPr>
        <p:txBody>
          <a:bodyPr wrap="square" lIns="0" tIns="0" rIns="0" bIns="0" rtlCol="0" anchor="ctr"/>
          <a:lstStyle/>
          <a:p>
            <a:pPr marL="0" marR="0" lvl="0" indent="0" algn="ctr" defTabSz="914400" rtl="0" eaLnBrk="1" fontAlgn="auto" latinLnBrk="0" hangingPunct="1">
              <a:lnSpc>
                <a:spcPts val="1552"/>
              </a:lnSpc>
              <a:spcBef>
                <a:spcPts val="0"/>
              </a:spcBef>
              <a:spcAft>
                <a:spcPts val="0"/>
              </a:spcAft>
              <a:buClrTx/>
              <a:buSzTx/>
              <a:buFontTx/>
              <a:buNone/>
              <a:tabLst/>
              <a:defRPr/>
            </a:pPr>
            <a:r>
              <a:rPr kumimoji="0" lang="en-US" sz="1725" b="1" i="0" u="none" strike="noStrike" kern="0" cap="none" spc="17" normalizeH="0" baseline="0" noProof="0" dirty="0">
                <a:ln>
                  <a:noFill/>
                </a:ln>
                <a:solidFill>
                  <a:srgbClr val="FFFFFF"/>
                </a:solidFill>
                <a:effectLst/>
                <a:uLnTx/>
                <a:uFillTx/>
                <a:latin typeface="Carlito" pitchFamily="34" charset="0"/>
                <a:ea typeface="Carlito" pitchFamily="34" charset="-122"/>
                <a:cs typeface="Carlito" pitchFamily="34" charset="-120"/>
              </a:rPr>
              <a:t>Monoclonal </a:t>
            </a:r>
            <a:br>
              <a:rPr kumimoji="0" lang="en-US" sz="1725" b="1" i="0" u="none" strike="noStrike" kern="0" cap="none" spc="17" normalizeH="0" baseline="0" noProof="0" dirty="0">
                <a:ln>
                  <a:noFill/>
                </a:ln>
                <a:solidFill>
                  <a:srgbClr val="FFFFFF"/>
                </a:solidFill>
                <a:effectLst/>
                <a:uLnTx/>
                <a:uFillTx/>
                <a:latin typeface="Carlito" pitchFamily="34" charset="0"/>
                <a:ea typeface="Carlito" pitchFamily="34" charset="-122"/>
                <a:cs typeface="Carlito" pitchFamily="34" charset="-120"/>
              </a:rPr>
            </a:br>
            <a:r>
              <a:rPr kumimoji="0" lang="en-US" sz="1725" b="1" i="0" u="none" strike="noStrike" kern="0" cap="none" spc="17" normalizeH="0" baseline="0" noProof="0" dirty="0">
                <a:ln>
                  <a:noFill/>
                </a:ln>
                <a:solidFill>
                  <a:srgbClr val="FFFFFF"/>
                </a:solidFill>
                <a:effectLst/>
                <a:uLnTx/>
                <a:uFillTx/>
                <a:latin typeface="Carlito" pitchFamily="34" charset="0"/>
                <a:ea typeface="Carlito" pitchFamily="34" charset="-122"/>
                <a:cs typeface="Carlito" pitchFamily="34" charset="-120"/>
              </a:rPr>
              <a:t>Antibodies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017401" y="3330595"/>
            <a:ext cx="1961659" cy="1990227"/>
          </a:xfrm>
          <a:prstGeom prst="rect">
            <a:avLst/>
          </a:prstGeom>
        </p:spPr>
      </p:pic>
      <p:sp>
        <p:nvSpPr>
          <p:cNvPr id="20" name="Object 19"/>
          <p:cNvSpPr/>
          <p:nvPr/>
        </p:nvSpPr>
        <p:spPr>
          <a:xfrm>
            <a:off x="5171496" y="3466853"/>
            <a:ext cx="1818308" cy="123377"/>
          </a:xfrm>
          <a:prstGeom prst="rect">
            <a:avLst/>
          </a:prstGeom>
          <a:noFill/>
        </p:spPr>
        <p:txBody>
          <a:bodyPr wrap="square" lIns="0" tIns="0" rIns="0" bIns="0" rtlCol="0" anchor="t"/>
          <a:lstStyle/>
          <a:p>
            <a:pPr marL="0" marR="0" lvl="0" indent="0" algn="l" defTabSz="914400" rtl="0" eaLnBrk="1" fontAlgn="auto" latinLnBrk="0" hangingPunct="1">
              <a:lnSpc>
                <a:spcPts val="972"/>
              </a:lnSpc>
              <a:spcBef>
                <a:spcPts val="0"/>
              </a:spcBef>
              <a:spcAft>
                <a:spcPts val="0"/>
              </a:spcAft>
              <a:buClrTx/>
              <a:buSzTx/>
              <a:buFontTx/>
              <a:buNone/>
              <a:tabLst/>
              <a:defRPr/>
            </a:pPr>
            <a:r>
              <a:rPr kumimoji="0" lang="en-US" sz="1400" b="0" i="0" u="none" strike="noStrike" kern="0" cap="none" spc="11" normalizeH="0" baseline="0" noProof="0" dirty="0">
                <a:ln>
                  <a:noFill/>
                </a:ln>
                <a:solidFill>
                  <a:srgbClr val="000000"/>
                </a:solidFill>
                <a:effectLst/>
                <a:uLnTx/>
                <a:uFillTx/>
                <a:latin typeface="Carlito" pitchFamily="34" charset="0"/>
                <a:ea typeface="Carlito" pitchFamily="34" charset="-122"/>
                <a:cs typeface="Carlito" pitchFamily="34" charset="-120"/>
              </a:rPr>
              <a:t>Natalizumab</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Object 20"/>
          <p:cNvSpPr/>
          <p:nvPr/>
        </p:nvSpPr>
        <p:spPr>
          <a:xfrm>
            <a:off x="5171496" y="3813059"/>
            <a:ext cx="1818308" cy="123377"/>
          </a:xfrm>
          <a:prstGeom prst="rect">
            <a:avLst/>
          </a:prstGeom>
          <a:noFill/>
        </p:spPr>
        <p:txBody>
          <a:bodyPr wrap="square" lIns="0" tIns="0" rIns="0" bIns="0" rtlCol="0" anchor="t"/>
          <a:lstStyle/>
          <a:p>
            <a:pPr marL="0" marR="0" lvl="0" indent="0" algn="l" defTabSz="914400" rtl="0" eaLnBrk="1" fontAlgn="auto" latinLnBrk="0" hangingPunct="1">
              <a:lnSpc>
                <a:spcPts val="972"/>
              </a:lnSpc>
              <a:spcBef>
                <a:spcPts val="1720"/>
              </a:spcBef>
              <a:spcAft>
                <a:spcPts val="0"/>
              </a:spcAft>
              <a:buClrTx/>
              <a:buSzTx/>
              <a:buFontTx/>
              <a:buNone/>
              <a:tabLst/>
              <a:defRPr/>
            </a:pPr>
            <a:r>
              <a:rPr kumimoji="0" lang="en-US" sz="1400" b="0" i="0" u="none" strike="noStrike" kern="0" cap="none" spc="11" normalizeH="0" baseline="0" noProof="0" dirty="0">
                <a:ln>
                  <a:noFill/>
                </a:ln>
                <a:solidFill>
                  <a:srgbClr val="000000"/>
                </a:solidFill>
                <a:effectLst/>
                <a:uLnTx/>
                <a:uFillTx/>
                <a:latin typeface="Carlito" pitchFamily="34" charset="0"/>
                <a:ea typeface="Carlito" pitchFamily="34" charset="-122"/>
                <a:cs typeface="Carlito" pitchFamily="34" charset="-120"/>
              </a:rPr>
              <a:t>Ocrelizumab</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Object 21"/>
          <p:cNvSpPr/>
          <p:nvPr/>
        </p:nvSpPr>
        <p:spPr>
          <a:xfrm>
            <a:off x="5171496" y="4159266"/>
            <a:ext cx="1818308" cy="123377"/>
          </a:xfrm>
          <a:prstGeom prst="rect">
            <a:avLst/>
          </a:prstGeom>
          <a:noFill/>
        </p:spPr>
        <p:txBody>
          <a:bodyPr wrap="square" lIns="0" tIns="0" rIns="0" bIns="0" rtlCol="0" anchor="t"/>
          <a:lstStyle/>
          <a:p>
            <a:pPr marL="0" marR="0" lvl="0" indent="0" algn="l" defTabSz="914400" rtl="0" eaLnBrk="1" fontAlgn="auto" latinLnBrk="0" hangingPunct="1">
              <a:lnSpc>
                <a:spcPts val="972"/>
              </a:lnSpc>
              <a:spcBef>
                <a:spcPts val="1720"/>
              </a:spcBef>
              <a:spcAft>
                <a:spcPts val="0"/>
              </a:spcAft>
              <a:buClrTx/>
              <a:buSzTx/>
              <a:buFontTx/>
              <a:buNone/>
              <a:tabLst/>
              <a:defRPr/>
            </a:pPr>
            <a:r>
              <a:rPr kumimoji="0" lang="en-US" sz="1400" b="0" i="0" u="none" strike="noStrike" kern="0" cap="none" spc="11" normalizeH="0" baseline="0" noProof="0" dirty="0">
                <a:ln>
                  <a:noFill/>
                </a:ln>
                <a:solidFill>
                  <a:srgbClr val="000000"/>
                </a:solidFill>
                <a:effectLst/>
                <a:uLnTx/>
                <a:uFillTx/>
                <a:latin typeface="Carlito" pitchFamily="34" charset="0"/>
                <a:ea typeface="Carlito" pitchFamily="34" charset="-122"/>
                <a:cs typeface="Carlito" pitchFamily="34" charset="-120"/>
              </a:rPr>
              <a:t>Ublituximab</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Object 22"/>
          <p:cNvSpPr/>
          <p:nvPr/>
        </p:nvSpPr>
        <p:spPr>
          <a:xfrm>
            <a:off x="5171496" y="4505473"/>
            <a:ext cx="1818308" cy="123377"/>
          </a:xfrm>
          <a:prstGeom prst="rect">
            <a:avLst/>
          </a:prstGeom>
          <a:noFill/>
        </p:spPr>
        <p:txBody>
          <a:bodyPr wrap="square" lIns="0" tIns="0" rIns="0" bIns="0" rtlCol="0" anchor="t"/>
          <a:lstStyle/>
          <a:p>
            <a:pPr marL="0" marR="0" lvl="0" indent="0" algn="l" defTabSz="914400" rtl="0" eaLnBrk="1" fontAlgn="auto" latinLnBrk="0" hangingPunct="1">
              <a:lnSpc>
                <a:spcPts val="972"/>
              </a:lnSpc>
              <a:spcBef>
                <a:spcPts val="1720"/>
              </a:spcBef>
              <a:spcAft>
                <a:spcPts val="0"/>
              </a:spcAft>
              <a:buClrTx/>
              <a:buSzTx/>
              <a:buFontTx/>
              <a:buNone/>
              <a:tabLst/>
              <a:defRPr/>
            </a:pPr>
            <a:r>
              <a:rPr kumimoji="0" lang="en-US" sz="1400" b="0" i="0" u="none" strike="noStrike" kern="0" cap="none" spc="11" normalizeH="0" baseline="0" noProof="0" dirty="0">
                <a:ln>
                  <a:noFill/>
                </a:ln>
                <a:solidFill>
                  <a:srgbClr val="000000"/>
                </a:solidFill>
                <a:effectLst/>
                <a:uLnTx/>
                <a:uFillTx/>
                <a:latin typeface="Carlito" pitchFamily="34" charset="0"/>
                <a:ea typeface="Carlito" pitchFamily="34" charset="-122"/>
                <a:cs typeface="Carlito" pitchFamily="34" charset="-120"/>
              </a:rPr>
              <a:t>Ofatumumab</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Object 23"/>
          <p:cNvSpPr/>
          <p:nvPr/>
        </p:nvSpPr>
        <p:spPr>
          <a:xfrm>
            <a:off x="5171496" y="4851680"/>
            <a:ext cx="1818308" cy="123377"/>
          </a:xfrm>
          <a:prstGeom prst="rect">
            <a:avLst/>
          </a:prstGeom>
          <a:noFill/>
        </p:spPr>
        <p:txBody>
          <a:bodyPr wrap="square" lIns="0" tIns="0" rIns="0" bIns="0" rtlCol="0" anchor="t"/>
          <a:lstStyle/>
          <a:p>
            <a:pPr marL="0" marR="0" lvl="0" indent="0" algn="l" defTabSz="914400" rtl="0" eaLnBrk="1" fontAlgn="auto" latinLnBrk="0" hangingPunct="1">
              <a:lnSpc>
                <a:spcPts val="972"/>
              </a:lnSpc>
              <a:spcBef>
                <a:spcPts val="1720"/>
              </a:spcBef>
              <a:spcAft>
                <a:spcPts val="0"/>
              </a:spcAft>
              <a:buClrTx/>
              <a:buSzTx/>
              <a:buFontTx/>
              <a:buNone/>
              <a:tabLst/>
              <a:defRPr/>
            </a:pPr>
            <a:r>
              <a:rPr kumimoji="0" lang="en-US" sz="1400" b="0" i="0" u="none" strike="noStrike" kern="0" cap="none" spc="11" normalizeH="0" baseline="0" noProof="0" dirty="0">
                <a:ln>
                  <a:noFill/>
                </a:ln>
                <a:solidFill>
                  <a:srgbClr val="000000"/>
                </a:solidFill>
                <a:effectLst/>
                <a:uLnTx/>
                <a:uFillTx/>
                <a:latin typeface="Carlito" pitchFamily="34" charset="0"/>
                <a:ea typeface="Carlito" pitchFamily="34" charset="-122"/>
                <a:cs typeface="Carlito" pitchFamily="34" charset="-120"/>
              </a:rPr>
              <a:t>Alemtuzumab</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25" name="Object 24" descr="preencoded.png"/>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12466" y="2695368"/>
            <a:ext cx="2142589" cy="647538"/>
          </a:xfrm>
          <a:prstGeom prst="rect">
            <a:avLst/>
          </a:prstGeom>
        </p:spPr>
      </p:pic>
      <p:sp>
        <p:nvSpPr>
          <p:cNvPr id="26" name="Object 25"/>
          <p:cNvSpPr/>
          <p:nvPr/>
        </p:nvSpPr>
        <p:spPr>
          <a:xfrm>
            <a:off x="7080405" y="2816914"/>
            <a:ext cx="2201951" cy="394236"/>
          </a:xfrm>
          <a:prstGeom prst="rect">
            <a:avLst/>
          </a:prstGeom>
          <a:noFill/>
        </p:spPr>
        <p:txBody>
          <a:bodyPr wrap="square" lIns="0" tIns="0" rIns="0" bIns="0" rtlCol="0" anchor="ctr"/>
          <a:lstStyle/>
          <a:p>
            <a:pPr marL="0" marR="0" lvl="0" indent="0" algn="ctr" defTabSz="914400" rtl="0" eaLnBrk="1" fontAlgn="auto" latinLnBrk="0" hangingPunct="1">
              <a:lnSpc>
                <a:spcPts val="1552"/>
              </a:lnSpc>
              <a:spcBef>
                <a:spcPts val="0"/>
              </a:spcBef>
              <a:spcAft>
                <a:spcPts val="0"/>
              </a:spcAft>
              <a:buClrTx/>
              <a:buSzTx/>
              <a:buFontTx/>
              <a:buNone/>
              <a:tabLst/>
              <a:defRPr/>
            </a:pPr>
            <a:r>
              <a:rPr kumimoji="0" lang="en-US" sz="1725" b="1" i="0" u="none" strike="noStrike" kern="0" cap="none" spc="17" normalizeH="0" baseline="0" noProof="0" dirty="0">
                <a:ln>
                  <a:noFill/>
                </a:ln>
                <a:solidFill>
                  <a:srgbClr val="FFFFFF"/>
                </a:solidFill>
                <a:effectLst/>
                <a:uLnTx/>
                <a:uFillTx/>
                <a:latin typeface="Carlito" pitchFamily="34" charset="0"/>
                <a:ea typeface="Carlito" pitchFamily="34" charset="-122"/>
                <a:cs typeface="Carlito" pitchFamily="34" charset="-120"/>
              </a:rPr>
              <a:t>S1P Receptor Modulators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27" name="Object 26" descr="preencoded.png"/>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05950" y="3330595"/>
            <a:ext cx="1961659" cy="1990227"/>
          </a:xfrm>
          <a:prstGeom prst="rect">
            <a:avLst/>
          </a:prstGeom>
        </p:spPr>
      </p:pic>
      <p:sp>
        <p:nvSpPr>
          <p:cNvPr id="28" name="Object 27"/>
          <p:cNvSpPr/>
          <p:nvPr/>
        </p:nvSpPr>
        <p:spPr>
          <a:xfrm>
            <a:off x="7260033" y="3464889"/>
            <a:ext cx="1818308" cy="137126"/>
          </a:xfrm>
          <a:prstGeom prst="rect">
            <a:avLst/>
          </a:prstGeom>
          <a:noFill/>
        </p:spPr>
        <p:txBody>
          <a:bodyPr wrap="square" lIns="0" tIns="0" rIns="0" bIns="0" rtlCol="0" anchor="t"/>
          <a:lstStyle/>
          <a:p>
            <a:pPr marL="0" marR="0" lvl="0" indent="0" algn="l" defTabSz="914400" rtl="0" eaLnBrk="1" fontAlgn="auto" latinLnBrk="0" hangingPunct="1">
              <a:lnSpc>
                <a:spcPts val="1080"/>
              </a:lnSpc>
              <a:spcBef>
                <a:spcPts val="0"/>
              </a:spcBef>
              <a:spcAft>
                <a:spcPts val="0"/>
              </a:spcAft>
              <a:buClrTx/>
              <a:buSzTx/>
              <a:buFontTx/>
              <a:buNone/>
              <a:tabLst/>
              <a:defRPr/>
            </a:pPr>
            <a:r>
              <a:rPr kumimoji="0" lang="en-US" sz="1400" b="0" i="0" u="none" strike="noStrike" kern="0" cap="none" spc="12" normalizeH="0" baseline="0" noProof="0" dirty="0">
                <a:ln>
                  <a:noFill/>
                </a:ln>
                <a:solidFill>
                  <a:srgbClr val="000000"/>
                </a:solidFill>
                <a:effectLst/>
                <a:uLnTx/>
                <a:uFillTx/>
                <a:latin typeface="Carlito" pitchFamily="34" charset="0"/>
                <a:ea typeface="Carlito" pitchFamily="34" charset="-122"/>
                <a:cs typeface="Carlito" pitchFamily="34" charset="-120"/>
              </a:rPr>
              <a:t>Fingolimod</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Object 28"/>
          <p:cNvSpPr/>
          <p:nvPr/>
        </p:nvSpPr>
        <p:spPr>
          <a:xfrm>
            <a:off x="7260033" y="3849602"/>
            <a:ext cx="1818308" cy="137126"/>
          </a:xfrm>
          <a:prstGeom prst="rect">
            <a:avLst/>
          </a:prstGeom>
          <a:noFill/>
        </p:spPr>
        <p:txBody>
          <a:bodyPr wrap="square" lIns="0" tIns="0" rIns="0" bIns="0" rtlCol="0" anchor="t"/>
          <a:lstStyle/>
          <a:p>
            <a:pPr marL="0" marR="0" lvl="0" indent="0" algn="l" defTabSz="914400" rtl="0" eaLnBrk="1" fontAlgn="auto" latinLnBrk="0" hangingPunct="1">
              <a:lnSpc>
                <a:spcPts val="1080"/>
              </a:lnSpc>
              <a:spcBef>
                <a:spcPts val="1911"/>
              </a:spcBef>
              <a:spcAft>
                <a:spcPts val="0"/>
              </a:spcAft>
              <a:buClrTx/>
              <a:buSzTx/>
              <a:buFontTx/>
              <a:buNone/>
              <a:tabLst/>
              <a:defRPr/>
            </a:pPr>
            <a:r>
              <a:rPr kumimoji="0" lang="en-US" sz="1400" b="0" i="0" u="none" strike="noStrike" kern="0" cap="none" spc="12" normalizeH="0" baseline="0" noProof="0" dirty="0">
                <a:ln>
                  <a:noFill/>
                </a:ln>
                <a:solidFill>
                  <a:srgbClr val="000000"/>
                </a:solidFill>
                <a:effectLst/>
                <a:uLnTx/>
                <a:uFillTx/>
                <a:latin typeface="Carlito" pitchFamily="34" charset="0"/>
                <a:ea typeface="Carlito" pitchFamily="34" charset="-122"/>
                <a:cs typeface="Carlito" pitchFamily="34" charset="-120"/>
              </a:rPr>
              <a:t>Siponimod</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0" name="Object 29"/>
          <p:cNvSpPr/>
          <p:nvPr/>
        </p:nvSpPr>
        <p:spPr>
          <a:xfrm>
            <a:off x="7260033" y="4234316"/>
            <a:ext cx="1818308" cy="137126"/>
          </a:xfrm>
          <a:prstGeom prst="rect">
            <a:avLst/>
          </a:prstGeom>
          <a:noFill/>
        </p:spPr>
        <p:txBody>
          <a:bodyPr wrap="square" lIns="0" tIns="0" rIns="0" bIns="0" rtlCol="0" anchor="t"/>
          <a:lstStyle/>
          <a:p>
            <a:pPr marL="0" marR="0" lvl="0" indent="0" algn="l" defTabSz="914400" rtl="0" eaLnBrk="1" fontAlgn="auto" latinLnBrk="0" hangingPunct="1">
              <a:lnSpc>
                <a:spcPts val="1080"/>
              </a:lnSpc>
              <a:spcBef>
                <a:spcPts val="1911"/>
              </a:spcBef>
              <a:spcAft>
                <a:spcPts val="0"/>
              </a:spcAft>
              <a:buClrTx/>
              <a:buSzTx/>
              <a:buFontTx/>
              <a:buNone/>
              <a:tabLst/>
              <a:defRPr/>
            </a:pPr>
            <a:r>
              <a:rPr kumimoji="0" lang="en-US" sz="1400" b="0" i="0" u="none" strike="noStrike" kern="0" cap="none" spc="12" normalizeH="0" baseline="0" noProof="0" dirty="0">
                <a:ln>
                  <a:noFill/>
                </a:ln>
                <a:solidFill>
                  <a:srgbClr val="000000"/>
                </a:solidFill>
                <a:effectLst/>
                <a:uLnTx/>
                <a:uFillTx/>
                <a:latin typeface="Carlito" pitchFamily="34" charset="0"/>
                <a:ea typeface="Carlito" pitchFamily="34" charset="-122"/>
                <a:cs typeface="Carlito" pitchFamily="34" charset="-120"/>
              </a:rPr>
              <a:t>Ponesimod</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1" name="Object 30"/>
          <p:cNvSpPr/>
          <p:nvPr/>
        </p:nvSpPr>
        <p:spPr>
          <a:xfrm>
            <a:off x="7260033" y="4619030"/>
            <a:ext cx="1818308" cy="137126"/>
          </a:xfrm>
          <a:prstGeom prst="rect">
            <a:avLst/>
          </a:prstGeom>
          <a:noFill/>
        </p:spPr>
        <p:txBody>
          <a:bodyPr wrap="square" lIns="0" tIns="0" rIns="0" bIns="0" rtlCol="0" anchor="t"/>
          <a:lstStyle/>
          <a:p>
            <a:pPr marL="0" marR="0" lvl="0" indent="0" algn="l" defTabSz="914400" rtl="0" eaLnBrk="1" fontAlgn="auto" latinLnBrk="0" hangingPunct="1">
              <a:lnSpc>
                <a:spcPts val="1080"/>
              </a:lnSpc>
              <a:spcBef>
                <a:spcPts val="1911"/>
              </a:spcBef>
              <a:spcAft>
                <a:spcPts val="0"/>
              </a:spcAft>
              <a:buClrTx/>
              <a:buSzTx/>
              <a:buFontTx/>
              <a:buNone/>
              <a:tabLst/>
              <a:defRPr/>
            </a:pPr>
            <a:r>
              <a:rPr kumimoji="0" lang="en-US" sz="1400" b="0" i="0" u="none" strike="noStrike" kern="0" cap="none" spc="12" normalizeH="0" baseline="0" noProof="0" dirty="0">
                <a:ln>
                  <a:noFill/>
                </a:ln>
                <a:solidFill>
                  <a:srgbClr val="000000"/>
                </a:solidFill>
                <a:effectLst/>
                <a:uLnTx/>
                <a:uFillTx/>
                <a:latin typeface="Carlito" pitchFamily="34" charset="0"/>
                <a:ea typeface="Carlito" pitchFamily="34" charset="-122"/>
                <a:cs typeface="Carlito" pitchFamily="34" charset="-120"/>
              </a:rPr>
              <a:t>Ozanimod</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32" name="Object 31" descr="preencoded.png"/>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200962" y="2695368"/>
            <a:ext cx="2142589" cy="647538"/>
          </a:xfrm>
          <a:prstGeom prst="rect">
            <a:avLst/>
          </a:prstGeom>
        </p:spPr>
      </p:pic>
      <p:sp>
        <p:nvSpPr>
          <p:cNvPr id="33" name="Object 32"/>
          <p:cNvSpPr/>
          <p:nvPr/>
        </p:nvSpPr>
        <p:spPr>
          <a:xfrm>
            <a:off x="9168942" y="2916901"/>
            <a:ext cx="2201951" cy="197118"/>
          </a:xfrm>
          <a:prstGeom prst="rect">
            <a:avLst/>
          </a:prstGeom>
          <a:noFill/>
        </p:spPr>
        <p:txBody>
          <a:bodyPr wrap="square" lIns="0" tIns="0" rIns="0" bIns="0" rtlCol="0" anchor="ctr"/>
          <a:lstStyle/>
          <a:p>
            <a:pPr marL="0" marR="0" lvl="0" indent="0" algn="ctr" defTabSz="914400" rtl="0" eaLnBrk="1" fontAlgn="auto" latinLnBrk="0" hangingPunct="1">
              <a:lnSpc>
                <a:spcPts val="1552"/>
              </a:lnSpc>
              <a:spcBef>
                <a:spcPts val="0"/>
              </a:spcBef>
              <a:spcAft>
                <a:spcPts val="0"/>
              </a:spcAft>
              <a:buClrTx/>
              <a:buSzTx/>
              <a:buFontTx/>
              <a:buNone/>
              <a:tabLst/>
              <a:defRPr/>
            </a:pPr>
            <a:r>
              <a:rPr kumimoji="0" lang="en-US" sz="1725" b="1" i="0" u="none" strike="noStrike" kern="0" cap="none" spc="17" normalizeH="0" baseline="0" noProof="0" dirty="0">
                <a:ln>
                  <a:noFill/>
                </a:ln>
                <a:solidFill>
                  <a:srgbClr val="FFFFFF"/>
                </a:solidFill>
                <a:effectLst/>
                <a:uLnTx/>
                <a:uFillTx/>
                <a:latin typeface="Carlito" pitchFamily="34" charset="0"/>
                <a:ea typeface="Carlito" pitchFamily="34" charset="-122"/>
                <a:cs typeface="Carlito" pitchFamily="34" charset="-120"/>
              </a:rPr>
              <a:t>Other </a:t>
            </a:r>
            <a:br>
              <a:rPr kumimoji="0" lang="en-US" sz="1725" b="1" i="0" u="none" strike="noStrike" kern="0" cap="none" spc="17" normalizeH="0" baseline="0" noProof="0" dirty="0">
                <a:ln>
                  <a:noFill/>
                </a:ln>
                <a:solidFill>
                  <a:srgbClr val="FFFFFF"/>
                </a:solidFill>
                <a:effectLst/>
                <a:uLnTx/>
                <a:uFillTx/>
                <a:latin typeface="Carlito" pitchFamily="34" charset="0"/>
                <a:ea typeface="Carlito" pitchFamily="34" charset="-122"/>
                <a:cs typeface="Carlito" pitchFamily="34" charset="-120"/>
              </a:rPr>
            </a:br>
            <a:r>
              <a:rPr kumimoji="0" lang="en-US" sz="1725" b="1" i="0" u="none" strike="noStrike" kern="0" cap="none" spc="17" normalizeH="0" baseline="0" noProof="0" dirty="0">
                <a:ln>
                  <a:noFill/>
                </a:ln>
                <a:solidFill>
                  <a:srgbClr val="FFFFFF"/>
                </a:solidFill>
                <a:effectLst/>
                <a:uLnTx/>
                <a:uFillTx/>
                <a:latin typeface="Carlito" pitchFamily="34" charset="0"/>
                <a:ea typeface="Carlito" pitchFamily="34" charset="-122"/>
                <a:cs typeface="Carlito" pitchFamily="34" charset="-120"/>
              </a:rPr>
              <a:t>Mechanisms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4" name="Object 33" descr="preencoded.png"/>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194511" y="3330595"/>
            <a:ext cx="1961659" cy="1990227"/>
          </a:xfrm>
          <a:prstGeom prst="rect">
            <a:avLst/>
          </a:prstGeom>
        </p:spPr>
      </p:pic>
      <p:sp>
        <p:nvSpPr>
          <p:cNvPr id="35" name="Object 34"/>
          <p:cNvSpPr/>
          <p:nvPr/>
        </p:nvSpPr>
        <p:spPr>
          <a:xfrm>
            <a:off x="9348570" y="3464889"/>
            <a:ext cx="1818308" cy="137126"/>
          </a:xfrm>
          <a:prstGeom prst="rect">
            <a:avLst/>
          </a:prstGeom>
          <a:noFill/>
        </p:spPr>
        <p:txBody>
          <a:bodyPr wrap="square" lIns="0" tIns="0" rIns="0" bIns="0" rtlCol="0" anchor="t"/>
          <a:lstStyle/>
          <a:p>
            <a:pPr marL="0" marR="0" lvl="0" indent="0" algn="l" defTabSz="914400" rtl="0" eaLnBrk="1" fontAlgn="auto" latinLnBrk="0" hangingPunct="1">
              <a:lnSpc>
                <a:spcPts val="1080"/>
              </a:lnSpc>
              <a:spcBef>
                <a:spcPts val="0"/>
              </a:spcBef>
              <a:spcAft>
                <a:spcPts val="0"/>
              </a:spcAft>
              <a:buClrTx/>
              <a:buSzTx/>
              <a:buFontTx/>
              <a:buNone/>
              <a:tabLst/>
              <a:defRPr/>
            </a:pPr>
            <a:r>
              <a:rPr kumimoji="0" lang="en-US" sz="1400" b="0" i="0" u="none" strike="noStrike" kern="0" cap="none" spc="12" normalizeH="0" baseline="0" noProof="0" dirty="0">
                <a:ln>
                  <a:noFill/>
                </a:ln>
                <a:solidFill>
                  <a:srgbClr val="000000"/>
                </a:solidFill>
                <a:effectLst/>
                <a:uLnTx/>
                <a:uFillTx/>
                <a:latin typeface="Carlito" pitchFamily="34" charset="0"/>
                <a:ea typeface="Carlito" pitchFamily="34" charset="-122"/>
                <a:cs typeface="Carlito" pitchFamily="34" charset="-120"/>
              </a:rPr>
              <a:t>Dimethyl Fumarate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Object 35"/>
          <p:cNvSpPr/>
          <p:nvPr/>
        </p:nvSpPr>
        <p:spPr>
          <a:xfrm>
            <a:off x="9348570" y="3849602"/>
            <a:ext cx="1818308" cy="137126"/>
          </a:xfrm>
          <a:prstGeom prst="rect">
            <a:avLst/>
          </a:prstGeom>
          <a:noFill/>
        </p:spPr>
        <p:txBody>
          <a:bodyPr wrap="square" lIns="0" tIns="0" rIns="0" bIns="0" rtlCol="0" anchor="t"/>
          <a:lstStyle/>
          <a:p>
            <a:pPr marL="0" marR="0" lvl="0" indent="0" algn="l" defTabSz="914400" rtl="0" eaLnBrk="1" fontAlgn="auto" latinLnBrk="0" hangingPunct="1">
              <a:lnSpc>
                <a:spcPts val="1080"/>
              </a:lnSpc>
              <a:spcBef>
                <a:spcPts val="1911"/>
              </a:spcBef>
              <a:spcAft>
                <a:spcPts val="0"/>
              </a:spcAft>
              <a:buClrTx/>
              <a:buSzTx/>
              <a:buFontTx/>
              <a:buNone/>
              <a:tabLst/>
              <a:defRPr/>
            </a:pPr>
            <a:r>
              <a:rPr kumimoji="0" lang="en-US" sz="1400" b="0" i="0" u="none" strike="noStrike" kern="0" cap="none" spc="12" normalizeH="0" baseline="0" noProof="0" dirty="0">
                <a:ln>
                  <a:noFill/>
                </a:ln>
                <a:solidFill>
                  <a:srgbClr val="000000"/>
                </a:solidFill>
                <a:effectLst/>
                <a:uLnTx/>
                <a:uFillTx/>
                <a:latin typeface="Carlito" pitchFamily="34" charset="0"/>
                <a:ea typeface="Carlito" pitchFamily="34" charset="-122"/>
                <a:cs typeface="Carlito" pitchFamily="34" charset="-120"/>
              </a:rPr>
              <a:t>Bafiertam</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Object 36"/>
          <p:cNvSpPr/>
          <p:nvPr/>
        </p:nvSpPr>
        <p:spPr>
          <a:xfrm>
            <a:off x="9348570" y="4234316"/>
            <a:ext cx="1818308" cy="137126"/>
          </a:xfrm>
          <a:prstGeom prst="rect">
            <a:avLst/>
          </a:prstGeom>
          <a:noFill/>
        </p:spPr>
        <p:txBody>
          <a:bodyPr wrap="square" lIns="0" tIns="0" rIns="0" bIns="0" rtlCol="0" anchor="t"/>
          <a:lstStyle/>
          <a:p>
            <a:pPr marL="0" marR="0" lvl="0" indent="0" algn="l" defTabSz="914400" rtl="0" eaLnBrk="1" fontAlgn="auto" latinLnBrk="0" hangingPunct="1">
              <a:lnSpc>
                <a:spcPts val="1080"/>
              </a:lnSpc>
              <a:spcBef>
                <a:spcPts val="1911"/>
              </a:spcBef>
              <a:spcAft>
                <a:spcPts val="0"/>
              </a:spcAft>
              <a:buClrTx/>
              <a:buSzTx/>
              <a:buFontTx/>
              <a:buNone/>
              <a:tabLst/>
              <a:defRPr/>
            </a:pPr>
            <a:r>
              <a:rPr kumimoji="0" lang="en-US" sz="1400" b="0" i="0" u="none" strike="noStrike" kern="0" cap="none" spc="12" normalizeH="0" baseline="0" noProof="0" dirty="0">
                <a:ln>
                  <a:noFill/>
                </a:ln>
                <a:solidFill>
                  <a:srgbClr val="000000"/>
                </a:solidFill>
                <a:effectLst/>
                <a:uLnTx/>
                <a:uFillTx/>
                <a:latin typeface="Carlito" pitchFamily="34" charset="0"/>
                <a:ea typeface="Carlito" pitchFamily="34" charset="-122"/>
                <a:cs typeface="Carlito" pitchFamily="34" charset="-120"/>
              </a:rPr>
              <a:t>Diroximel Fumarate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Object 37"/>
          <p:cNvSpPr/>
          <p:nvPr/>
        </p:nvSpPr>
        <p:spPr>
          <a:xfrm>
            <a:off x="9348570" y="4619030"/>
            <a:ext cx="1818308" cy="137126"/>
          </a:xfrm>
          <a:prstGeom prst="rect">
            <a:avLst/>
          </a:prstGeom>
          <a:noFill/>
        </p:spPr>
        <p:txBody>
          <a:bodyPr wrap="square" lIns="0" tIns="0" rIns="0" bIns="0" rtlCol="0" anchor="t"/>
          <a:lstStyle/>
          <a:p>
            <a:pPr marL="0" marR="0" lvl="0" indent="0" algn="l" defTabSz="914400" rtl="0" eaLnBrk="1" fontAlgn="auto" latinLnBrk="0" hangingPunct="1">
              <a:lnSpc>
                <a:spcPts val="1080"/>
              </a:lnSpc>
              <a:spcBef>
                <a:spcPts val="1911"/>
              </a:spcBef>
              <a:spcAft>
                <a:spcPts val="0"/>
              </a:spcAft>
              <a:buClrTx/>
              <a:buSzTx/>
              <a:buFontTx/>
              <a:buNone/>
              <a:tabLst/>
              <a:defRPr/>
            </a:pPr>
            <a:r>
              <a:rPr kumimoji="0" lang="en-US" sz="1400" b="0" i="0" u="none" strike="noStrike" kern="0" cap="none" spc="12" normalizeH="0" baseline="0" noProof="0" dirty="0">
                <a:ln>
                  <a:noFill/>
                </a:ln>
                <a:solidFill>
                  <a:srgbClr val="000000"/>
                </a:solidFill>
                <a:effectLst/>
                <a:uLnTx/>
                <a:uFillTx/>
                <a:latin typeface="Carlito" pitchFamily="34" charset="0"/>
                <a:ea typeface="Carlito" pitchFamily="34" charset="-122"/>
                <a:cs typeface="Carlito" pitchFamily="34" charset="-120"/>
              </a:rPr>
              <a:t>Teriflunomide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Efficacy Classification for DMTs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0" y="1022967"/>
            <a:ext cx="12188952" cy="321150"/>
          </a:xfrm>
          <a:prstGeom prst="rect">
            <a:avLst/>
          </a:prstGeom>
          <a:noFill/>
        </p:spPr>
        <p:txBody>
          <a:bodyPr wrap="square" lIns="0" tIns="0" rIns="0" bIns="0" rtlCol="0" anchor="t"/>
          <a:lstStyle/>
          <a:p>
            <a:pPr marL="0" marR="0" lvl="0" indent="0" algn="ctr" defTabSz="914400" rtl="0" eaLnBrk="1" fontAlgn="auto" latinLnBrk="0" hangingPunct="1">
              <a:lnSpc>
                <a:spcPts val="2530"/>
              </a:lnSpc>
              <a:spcBef>
                <a:spcPts val="774"/>
              </a:spcBef>
              <a:spcAft>
                <a:spcPts val="0"/>
              </a:spcAft>
              <a:buClrTx/>
              <a:buSzTx/>
              <a:buFontTx/>
              <a:buNone/>
              <a:tabLst/>
              <a:defRPr/>
            </a:pPr>
            <a:r>
              <a:rPr kumimoji="0" lang="en-US" sz="1781" b="0" i="0" u="none" strike="noStrike" kern="0" cap="none" spc="18"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DMTs for MS are also classified by their efficacy in reducing relapses, MRI activity, and disability progression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2168300"/>
            <a:ext cx="11246213" cy="341862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131" y="2168300"/>
            <a:ext cx="11246213" cy="3409098"/>
          </a:xfrm>
          <a:prstGeom prst="rect">
            <a:avLst/>
          </a:prstGeom>
        </p:spPr>
      </p:pic>
      <p:sp>
        <p:nvSpPr>
          <p:cNvPr id="6" name="Object 5"/>
          <p:cNvSpPr/>
          <p:nvPr/>
        </p:nvSpPr>
        <p:spPr>
          <a:xfrm>
            <a:off x="476131" y="2168300"/>
            <a:ext cx="5618345" cy="681058"/>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boto Regular" pitchFamily="34" charset="0"/>
                <a:ea typeface="Roboto Regular" pitchFamily="34" charset="-122"/>
                <a:cs typeface="Roboto Regular" pitchFamily="34" charset="-120"/>
              </a:rPr>
              <a:t>Efficacy Level</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Object 6"/>
          <p:cNvSpPr/>
          <p:nvPr/>
        </p:nvSpPr>
        <p:spPr>
          <a:xfrm>
            <a:off x="6094476" y="2168300"/>
            <a:ext cx="5618345" cy="681058"/>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boto Regular" pitchFamily="34" charset="0"/>
                <a:ea typeface="Roboto Regular" pitchFamily="34" charset="-122"/>
                <a:cs typeface="Roboto Regular" pitchFamily="34" charset="-120"/>
              </a:rPr>
              <a:t>DMTs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Object 7"/>
          <p:cNvSpPr/>
          <p:nvPr/>
        </p:nvSpPr>
        <p:spPr>
          <a:xfrm>
            <a:off x="476131" y="2849358"/>
            <a:ext cx="5618345" cy="908077"/>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Low Efficacy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Object 8"/>
          <p:cNvSpPr/>
          <p:nvPr/>
        </p:nvSpPr>
        <p:spPr>
          <a:xfrm>
            <a:off x="6094476" y="2849358"/>
            <a:ext cx="5618345" cy="908077"/>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Interferon beta (Avonex</a:t>
            </a:r>
            <a:r>
              <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 Rebif</a:t>
            </a:r>
            <a:r>
              <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 </a:t>
            </a:r>
            <a:r>
              <a:rPr kumimoji="0" lang="en-US" sz="1600" b="0" i="0" u="none" strike="noStrike" kern="1200" cap="none" spc="0" normalizeH="0" baseline="0" noProof="0" dirty="0" err="1">
                <a:ln>
                  <a:noFill/>
                </a:ln>
                <a:solidFill>
                  <a:srgbClr val="000000"/>
                </a:solidFill>
                <a:effectLst/>
                <a:uLnTx/>
                <a:uFillTx/>
                <a:latin typeface="Roboto Regular" pitchFamily="34" charset="0"/>
                <a:ea typeface="Roboto Regular" pitchFamily="34" charset="-122"/>
                <a:cs typeface="Roboto Regular" pitchFamily="34" charset="-120"/>
              </a:rPr>
              <a:t>Betaseron</a:t>
            </a:r>
            <a:r>
              <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 Glatiramer acetate (Copaxone</a:t>
            </a:r>
            <a:r>
              <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 </a:t>
            </a:r>
            <a:r>
              <a:rPr kumimoji="0" lang="en-US" sz="1600" b="0" i="0" u="none" strike="noStrike" kern="1200" cap="none" spc="0" normalizeH="0" baseline="0" noProof="0" dirty="0" err="1">
                <a:ln>
                  <a:noFill/>
                </a:ln>
                <a:solidFill>
                  <a:srgbClr val="000000"/>
                </a:solidFill>
                <a:effectLst/>
                <a:uLnTx/>
                <a:uFillTx/>
                <a:latin typeface="Roboto Regular" pitchFamily="34" charset="0"/>
                <a:ea typeface="Roboto Regular" pitchFamily="34" charset="-122"/>
                <a:cs typeface="Roboto Regular" pitchFamily="34" charset="-120"/>
              </a:rPr>
              <a:t>Glatopa</a:t>
            </a:r>
            <a:r>
              <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 Teriflunomide (</a:t>
            </a:r>
            <a:r>
              <a:rPr kumimoji="0" lang="en-US" sz="1600" b="0" i="0" u="none" strike="noStrike" kern="1200" cap="none" spc="0" normalizeH="0" baseline="0" noProof="0" dirty="0" err="1">
                <a:ln>
                  <a:noFill/>
                </a:ln>
                <a:solidFill>
                  <a:srgbClr val="000000"/>
                </a:solidFill>
                <a:effectLst/>
                <a:uLnTx/>
                <a:uFillTx/>
                <a:latin typeface="Roboto Regular" pitchFamily="34" charset="0"/>
                <a:ea typeface="Roboto Regular" pitchFamily="34" charset="-122"/>
                <a:cs typeface="Roboto Regular" pitchFamily="34" charset="-120"/>
              </a:rPr>
              <a:t>Aubagio</a:t>
            </a:r>
            <a:r>
              <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Object 9"/>
          <p:cNvSpPr/>
          <p:nvPr/>
        </p:nvSpPr>
        <p:spPr>
          <a:xfrm>
            <a:off x="476131" y="3757435"/>
            <a:ext cx="5618345" cy="908077"/>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Moderate Efficacy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bject 10"/>
          <p:cNvSpPr/>
          <p:nvPr/>
        </p:nvSpPr>
        <p:spPr>
          <a:xfrm>
            <a:off x="6094476" y="3757435"/>
            <a:ext cx="5618345" cy="908077"/>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Dimethyl fumarate (Tecfidera</a:t>
            </a:r>
            <a:r>
              <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 Diroximel fumarate (</a:t>
            </a:r>
            <a:r>
              <a:rPr kumimoji="0" lang="en-US" sz="1600" b="0" i="0" u="none" strike="noStrike" kern="1200" cap="none" spc="0" normalizeH="0" baseline="0" noProof="0" dirty="0" err="1">
                <a:ln>
                  <a:noFill/>
                </a:ln>
                <a:solidFill>
                  <a:srgbClr val="000000"/>
                </a:solidFill>
                <a:effectLst/>
                <a:uLnTx/>
                <a:uFillTx/>
                <a:latin typeface="Roboto Regular" pitchFamily="34" charset="0"/>
                <a:ea typeface="Roboto Regular" pitchFamily="34" charset="-122"/>
                <a:cs typeface="Roboto Regular" pitchFamily="34" charset="-120"/>
              </a:rPr>
              <a:t>Vumerity</a:t>
            </a:r>
            <a:r>
              <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 Fingolimod (</a:t>
            </a:r>
            <a:r>
              <a:rPr kumimoji="0" lang="en-US" sz="1600" b="0" i="0" u="none" strike="noStrike" kern="1200" cap="none" spc="0" normalizeH="0" baseline="0" noProof="0" dirty="0" err="1">
                <a:ln>
                  <a:noFill/>
                </a:ln>
                <a:solidFill>
                  <a:srgbClr val="000000"/>
                </a:solidFill>
                <a:effectLst/>
                <a:uLnTx/>
                <a:uFillTx/>
                <a:latin typeface="Roboto Regular" pitchFamily="34" charset="0"/>
                <a:ea typeface="Roboto Regular" pitchFamily="34" charset="-122"/>
                <a:cs typeface="Roboto Regular" pitchFamily="34" charset="-120"/>
              </a:rPr>
              <a:t>Gilenya</a:t>
            </a:r>
            <a:r>
              <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 Siponimod (</a:t>
            </a:r>
            <a:r>
              <a:rPr kumimoji="0" lang="en-US" sz="1600" b="0" i="0" u="none" strike="noStrike" kern="1200" cap="none" spc="0" normalizeH="0" baseline="0" noProof="0" dirty="0" err="1">
                <a:ln>
                  <a:noFill/>
                </a:ln>
                <a:solidFill>
                  <a:srgbClr val="000000"/>
                </a:solidFill>
                <a:effectLst/>
                <a:uLnTx/>
                <a:uFillTx/>
                <a:latin typeface="Roboto Regular" pitchFamily="34" charset="0"/>
                <a:ea typeface="Roboto Regular" pitchFamily="34" charset="-122"/>
                <a:cs typeface="Roboto Regular" pitchFamily="34" charset="-120"/>
              </a:rPr>
              <a:t>Mayzent</a:t>
            </a:r>
            <a:r>
              <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 </a:t>
            </a:r>
            <a:r>
              <a:rPr kumimoji="0" lang="en-US" sz="1600" b="0" i="0" u="none" strike="noStrike" kern="1200" cap="none" spc="0" normalizeH="0" baseline="0" noProof="0" dirty="0" err="1">
                <a:ln>
                  <a:noFill/>
                </a:ln>
                <a:solidFill>
                  <a:srgbClr val="000000"/>
                </a:solidFill>
                <a:effectLst/>
                <a:uLnTx/>
                <a:uFillTx/>
                <a:latin typeface="Roboto Regular" pitchFamily="34" charset="0"/>
                <a:ea typeface="Roboto Regular" pitchFamily="34" charset="-122"/>
                <a:cs typeface="Roboto Regular" pitchFamily="34" charset="-120"/>
              </a:rPr>
              <a:t>Ponisomod</a:t>
            </a: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 (</a:t>
            </a:r>
            <a:r>
              <a:rPr kumimoji="0" lang="en-US" sz="1600" b="0" i="0" u="none" strike="noStrike" kern="1200" cap="none" spc="0" normalizeH="0" baseline="0" noProof="0" dirty="0" err="1">
                <a:ln>
                  <a:noFill/>
                </a:ln>
                <a:solidFill>
                  <a:srgbClr val="000000"/>
                </a:solidFill>
                <a:effectLst/>
                <a:uLnTx/>
                <a:uFillTx/>
                <a:latin typeface="Roboto Regular" pitchFamily="34" charset="0"/>
                <a:ea typeface="Roboto Regular" pitchFamily="34" charset="-122"/>
                <a:cs typeface="Roboto Regular" pitchFamily="34" charset="-120"/>
              </a:rPr>
              <a:t>Ponvory</a:t>
            </a:r>
            <a:r>
              <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Object 11"/>
          <p:cNvSpPr/>
          <p:nvPr/>
        </p:nvSpPr>
        <p:spPr>
          <a:xfrm>
            <a:off x="476131" y="4665512"/>
            <a:ext cx="5618345" cy="908077"/>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High Efficacy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Object 12"/>
          <p:cNvSpPr/>
          <p:nvPr/>
        </p:nvSpPr>
        <p:spPr>
          <a:xfrm>
            <a:off x="6094476" y="4665512"/>
            <a:ext cx="5618345" cy="908077"/>
          </a:xfrm>
          <a:prstGeom prst="rect">
            <a:avLst/>
          </a:prstGeom>
          <a:noFill/>
        </p:spPr>
        <p:txBody>
          <a:bodyPr wrap="square" rtlCol="0" anchor="ctr">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Natalizumab (Tysabri</a:t>
            </a:r>
            <a:r>
              <a:rPr kumimoji="0" lang="en-US"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 Alemtuzumab (Lemtrada</a:t>
            </a:r>
            <a:r>
              <a:rPr kumimoji="0" lang="en-US"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 Ocrelizumab (Ocrevus</a:t>
            </a:r>
            <a:r>
              <a:rPr kumimoji="0" lang="en-US"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 Ofatumumab (</a:t>
            </a:r>
            <a:r>
              <a:rPr kumimoji="0" lang="en-US" sz="2000" b="0" i="0" u="none" strike="noStrike" kern="1200" cap="none" spc="0" normalizeH="0" baseline="0" noProof="0" dirty="0" err="1">
                <a:ln>
                  <a:noFill/>
                </a:ln>
                <a:solidFill>
                  <a:srgbClr val="000000"/>
                </a:solidFill>
                <a:effectLst/>
                <a:uLnTx/>
                <a:uFillTx/>
                <a:latin typeface="Roboto Regular" pitchFamily="34" charset="0"/>
                <a:ea typeface="Roboto Regular" pitchFamily="34" charset="-122"/>
                <a:cs typeface="Roboto Regular" pitchFamily="34" charset="-120"/>
              </a:rPr>
              <a:t>Kesimpta</a:t>
            </a:r>
            <a:r>
              <a:rPr kumimoji="0" lang="en-US"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 Rituximab (</a:t>
            </a:r>
            <a:r>
              <a:rPr kumimoji="0" lang="en-US"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Rituxan®</a:t>
            </a: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 </a:t>
            </a:r>
            <a:r>
              <a:rPr kumimoji="0" lang="en-US"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ublituximab-xiiy</a:t>
            </a:r>
            <a:r>
              <a:rPr kumimoji="0" lang="en-US"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Briumvi</a:t>
            </a:r>
            <a:r>
              <a:rPr kumimoji="0" lang="en-US"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 </a:t>
            </a:r>
            <a:r>
              <a:rPr kumimoji="0" lang="en-US" sz="19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Cladribine (</a:t>
            </a:r>
            <a:r>
              <a:rPr kumimoji="0" lang="en-US" sz="1900" b="0" i="0" u="none" strike="noStrike" kern="1200" cap="none" spc="0" normalizeH="0" baseline="0" noProof="0" dirty="0" err="1">
                <a:ln>
                  <a:noFill/>
                </a:ln>
                <a:solidFill>
                  <a:srgbClr val="000000"/>
                </a:solidFill>
                <a:effectLst/>
                <a:uLnTx/>
                <a:uFillTx/>
                <a:latin typeface="Roboto Regular" pitchFamily="34" charset="0"/>
                <a:ea typeface="Roboto Regular" pitchFamily="34" charset="-122"/>
                <a:cs typeface="Roboto Regular" pitchFamily="34" charset="-120"/>
              </a:rPr>
              <a:t>Mavenclad</a:t>
            </a:r>
            <a:r>
              <a:rPr kumimoji="0" lang="en-US"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19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a:t>
            </a:r>
            <a:endParaRPr kumimoji="0" lang="en-US" sz="19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Object 13"/>
          <p:cNvSpPr/>
          <p:nvPr/>
        </p:nvSpPr>
        <p:spPr>
          <a:xfrm>
            <a:off x="11769957" y="6498056"/>
            <a:ext cx="228543" cy="243362"/>
          </a:xfrm>
          <a:prstGeom prst="rect">
            <a:avLst/>
          </a:prstGeom>
          <a:noFill/>
        </p:spPr>
        <p:txBody>
          <a:bodyPr/>
          <a:lstStyle/>
          <a:p>
            <a:endParaRPr lang="en-US"/>
          </a:p>
        </p:txBody>
      </p:sp>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3061" y="5787312"/>
            <a:ext cx="7884728" cy="847513"/>
          </a:xfrm>
          <a:prstGeom prst="rect">
            <a:avLst/>
          </a:prstGeom>
        </p:spPr>
      </p:pic>
      <p:sp>
        <p:nvSpPr>
          <p:cNvPr id="16" name="Object 15"/>
          <p:cNvSpPr/>
          <p:nvPr/>
        </p:nvSpPr>
        <p:spPr>
          <a:xfrm>
            <a:off x="2468529" y="5916386"/>
            <a:ext cx="8250474" cy="584094"/>
          </a:xfrm>
          <a:prstGeom prst="rect">
            <a:avLst/>
          </a:prstGeom>
          <a:noFill/>
        </p:spPr>
        <p:txBody>
          <a:bodyPr wrap="squar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FFFFFF"/>
                </a:solidFill>
                <a:effectLst/>
                <a:uLnTx/>
                <a:uFillTx/>
                <a:latin typeface="Roboto" pitchFamily="34" charset="0"/>
                <a:ea typeface="Roboto" pitchFamily="34" charset="-122"/>
                <a:cs typeface="Roboto" pitchFamily="34" charset="-120"/>
              </a:rPr>
              <a:t>To achieve No Evidence of Disease Activity (NEDA) and delay Progression Independent of Relapse Activity (PIRA)</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CFD29-808B-022E-DB0E-E10A9B1BF9F0}"/>
              </a:ext>
            </a:extLst>
          </p:cNvPr>
          <p:cNvPicPr>
            <a:picLocks noChangeAspect="1"/>
          </p:cNvPicPr>
          <p:nvPr/>
        </p:nvPicPr>
        <p:blipFill>
          <a:blip r:embed="rId2"/>
          <a:stretch>
            <a:fillRect/>
          </a:stretch>
        </p:blipFill>
        <p:spPr>
          <a:xfrm>
            <a:off x="1595663" y="245555"/>
            <a:ext cx="8460137" cy="5486400"/>
          </a:xfrm>
          <a:prstGeom prst="rect">
            <a:avLst/>
          </a:prstGeom>
        </p:spPr>
      </p:pic>
      <p:sp>
        <p:nvSpPr>
          <p:cNvPr id="6" name="TextBox 5">
            <a:extLst>
              <a:ext uri="{FF2B5EF4-FFF2-40B4-BE49-F238E27FC236}">
                <a16:creationId xmlns:a16="http://schemas.microsoft.com/office/drawing/2014/main" id="{0ABC6525-10B1-B072-9A02-85B0EFDAF34F}"/>
              </a:ext>
            </a:extLst>
          </p:cNvPr>
          <p:cNvSpPr txBox="1"/>
          <p:nvPr/>
        </p:nvSpPr>
        <p:spPr>
          <a:xfrm>
            <a:off x="2344902" y="6089541"/>
            <a:ext cx="780746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Rationale for early treatment in MS - Figure from </a:t>
            </a:r>
            <a:r>
              <a:rPr kumimoji="0" lang="en-US" sz="1800" b="0" i="0" u="none" strike="noStrike" kern="1200" cap="none" spc="0" normalizeH="0" baseline="0" noProof="0" dirty="0" err="1">
                <a:ln>
                  <a:noFill/>
                </a:ln>
                <a:solidFill>
                  <a:prstClr val="black"/>
                </a:solidFill>
                <a:effectLst/>
                <a:uLnTx/>
                <a:uFillTx/>
                <a:latin typeface="Arial"/>
                <a:ea typeface="+mn-ea"/>
                <a:cs typeface="+mn-cs"/>
              </a:rPr>
              <a:t>Comi</a:t>
            </a:r>
            <a:r>
              <a:rPr kumimoji="0" lang="en-US" sz="1800" b="0" i="0" u="none" strike="noStrike" kern="1200" cap="none" spc="0" normalizeH="0" baseline="0" noProof="0" dirty="0">
                <a:ln>
                  <a:noFill/>
                </a:ln>
                <a:solidFill>
                  <a:prstClr val="black"/>
                </a:solidFill>
                <a:effectLst/>
                <a:uLnTx/>
                <a:uFillTx/>
                <a:latin typeface="Arial"/>
                <a:ea typeface="+mn-ea"/>
                <a:cs typeface="+mn-cs"/>
              </a:rPr>
              <a:t> et al Lancet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3161903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E8A414-7896-41F5-D84B-F6734559E3E6}"/>
              </a:ext>
            </a:extLst>
          </p:cNvPr>
          <p:cNvPicPr>
            <a:picLocks noChangeAspect="1"/>
          </p:cNvPicPr>
          <p:nvPr/>
        </p:nvPicPr>
        <p:blipFill>
          <a:blip r:embed="rId2"/>
          <a:stretch>
            <a:fillRect/>
          </a:stretch>
        </p:blipFill>
        <p:spPr>
          <a:xfrm>
            <a:off x="1657123" y="82452"/>
            <a:ext cx="8327184" cy="6217920"/>
          </a:xfrm>
          <a:prstGeom prst="rect">
            <a:avLst/>
          </a:prstGeom>
        </p:spPr>
      </p:pic>
      <p:sp>
        <p:nvSpPr>
          <p:cNvPr id="5" name="TextBox 4">
            <a:extLst>
              <a:ext uri="{FF2B5EF4-FFF2-40B4-BE49-F238E27FC236}">
                <a16:creationId xmlns:a16="http://schemas.microsoft.com/office/drawing/2014/main" id="{A4815E32-D504-FA08-BA37-AF720F9DDCC5}"/>
              </a:ext>
            </a:extLst>
          </p:cNvPr>
          <p:cNvSpPr txBox="1"/>
          <p:nvPr/>
        </p:nvSpPr>
        <p:spPr>
          <a:xfrm>
            <a:off x="1155622" y="6467093"/>
            <a:ext cx="10260353"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Factors that influence DMT decisions – </a:t>
            </a:r>
            <a:r>
              <a:rPr kumimoji="0" lang="en-US" sz="1600" b="0" i="0" u="none" strike="noStrike" kern="1200" cap="none" spc="0" normalizeH="0" baseline="0" noProof="0" dirty="0" err="1">
                <a:ln>
                  <a:noFill/>
                </a:ln>
                <a:solidFill>
                  <a:prstClr val="black"/>
                </a:solidFill>
                <a:effectLst/>
                <a:uLnTx/>
                <a:uFillTx/>
                <a:latin typeface="Arial"/>
                <a:ea typeface="+mn-ea"/>
                <a:cs typeface="+mn-cs"/>
              </a:rPr>
              <a:t>Rotstein</a:t>
            </a:r>
            <a:r>
              <a:rPr kumimoji="0" lang="en-US" sz="1600" b="0" i="0" u="none" strike="noStrike" kern="1200" cap="none" spc="0" normalizeH="0" baseline="0" noProof="0" dirty="0">
                <a:ln>
                  <a:noFill/>
                </a:ln>
                <a:solidFill>
                  <a:prstClr val="black"/>
                </a:solidFill>
                <a:effectLst/>
                <a:uLnTx/>
                <a:uFillTx/>
                <a:latin typeface="Arial"/>
                <a:ea typeface="+mn-ea"/>
                <a:cs typeface="+mn-cs"/>
              </a:rPr>
              <a:t>, D., </a:t>
            </a:r>
            <a:r>
              <a:rPr kumimoji="0" lang="en-US" sz="1600" b="0" i="0" u="none" strike="noStrike" kern="1200" cap="none" spc="0" normalizeH="0" baseline="0" noProof="0" dirty="0" err="1">
                <a:ln>
                  <a:noFill/>
                </a:ln>
                <a:solidFill>
                  <a:prstClr val="black"/>
                </a:solidFill>
                <a:effectLst/>
                <a:uLnTx/>
                <a:uFillTx/>
                <a:latin typeface="Arial"/>
                <a:ea typeface="+mn-ea"/>
                <a:cs typeface="+mn-cs"/>
              </a:rPr>
              <a:t>Montalban</a:t>
            </a:r>
            <a:r>
              <a:rPr kumimoji="0" lang="en-US" sz="1600" b="0" i="0" u="none" strike="noStrike" kern="1200" cap="none" spc="0" normalizeH="0" baseline="0" noProof="0" dirty="0">
                <a:ln>
                  <a:noFill/>
                </a:ln>
                <a:solidFill>
                  <a:prstClr val="black"/>
                </a:solidFill>
                <a:effectLst/>
                <a:uLnTx/>
                <a:uFillTx/>
                <a:latin typeface="Arial"/>
                <a:ea typeface="+mn-ea"/>
                <a:cs typeface="+mn-cs"/>
              </a:rPr>
              <a:t>, X. Nat Rev Neurol 15, 287–300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1662010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192910" y="396526"/>
            <a:ext cx="12662166" cy="505651"/>
          </a:xfrm>
          <a:prstGeom prst="rect">
            <a:avLst/>
          </a:prstGeom>
          <a:noFill/>
        </p:spPr>
        <p:txBody>
          <a:bodyPr wrap="square" lIns="0" tIns="0" rIns="0" bIns="0" rtlCol="0" anchor="ctr"/>
          <a:lstStyle/>
          <a:p>
            <a:pPr marL="0" marR="0" lvl="0" indent="0" algn="l" defTabSz="914400" rtl="0" eaLnBrk="1" fontAlgn="auto" latinLnBrk="0" hangingPunct="1">
              <a:lnSpc>
                <a:spcPts val="3983"/>
              </a:lnSpc>
              <a:spcBef>
                <a:spcPts val="0"/>
              </a:spcBef>
              <a:spcAft>
                <a:spcPts val="0"/>
              </a:spcAft>
              <a:buClrTx/>
              <a:buSzTx/>
              <a:buFontTx/>
              <a:buNone/>
              <a:tabLst/>
              <a:defRPr/>
            </a:pPr>
            <a:r>
              <a:rPr kumimoji="0" lang="en-US" sz="4425" b="1" i="0" u="none" strike="noStrike" kern="0" cap="none" spc="44" normalizeH="0" baseline="0" noProof="0" dirty="0">
                <a:ln>
                  <a:noFill/>
                </a:ln>
                <a:solidFill>
                  <a:srgbClr val="000000"/>
                </a:solidFill>
                <a:effectLst/>
                <a:uLnTx/>
                <a:uFillTx/>
                <a:latin typeface="Carlito" pitchFamily="34" charset="0"/>
                <a:ea typeface="Carlito" pitchFamily="34" charset="-122"/>
                <a:cs typeface="Carlito" pitchFamily="34" charset="-120"/>
              </a:rPr>
              <a:t>Immune Suppressants- Cladribine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631" y="1352144"/>
            <a:ext cx="1904524" cy="952262"/>
          </a:xfrm>
          <a:prstGeom prst="rect">
            <a:avLst/>
          </a:prstGeom>
        </p:spPr>
      </p:pic>
      <p:sp>
        <p:nvSpPr>
          <p:cNvPr id="4" name="Object 3"/>
          <p:cNvSpPr/>
          <p:nvPr/>
        </p:nvSpPr>
        <p:spPr>
          <a:xfrm>
            <a:off x="350875" y="1564514"/>
            <a:ext cx="2011897" cy="514221"/>
          </a:xfrm>
          <a:prstGeom prst="rect">
            <a:avLst/>
          </a:prstGeom>
          <a:noFill/>
        </p:spPr>
        <p:txBody>
          <a:bodyPr wrap="square" lIns="0" tIns="0" rIns="0" bIns="0" rtlCol="0" anchor="ctr"/>
          <a:lstStyle/>
          <a:p>
            <a:pPr marL="0" marR="0" lvl="0" indent="0" algn="ctr" defTabSz="914400" rtl="0" eaLnBrk="1" fontAlgn="auto" latinLnBrk="0" hangingPunct="1">
              <a:lnSpc>
                <a:spcPts val="1350"/>
              </a:lnSpc>
              <a:spcBef>
                <a:spcPts val="0"/>
              </a:spcBef>
              <a:spcAft>
                <a:spcPts val="0"/>
              </a:spcAft>
              <a:buClrTx/>
              <a:buSzTx/>
              <a:buFontTx/>
              <a:buNone/>
              <a:tabLst/>
              <a:defRPr/>
            </a:pPr>
            <a:r>
              <a:rPr kumimoji="0" lang="en-US" sz="1500" b="0" i="0" u="none" strike="noStrike" kern="0" cap="none" spc="15" normalizeH="0" baseline="0" noProof="0" dirty="0">
                <a:ln>
                  <a:noFill/>
                </a:ln>
                <a:solidFill>
                  <a:srgbClr val="FFFFFF"/>
                </a:solidFill>
                <a:effectLst/>
                <a:uLnTx/>
                <a:uFillTx/>
                <a:latin typeface="Carlito" pitchFamily="34" charset="0"/>
                <a:ea typeface="Carlito" pitchFamily="34" charset="-122"/>
                <a:cs typeface="Carlito" pitchFamily="34" charset="-120"/>
              </a:rPr>
              <a:t>Mitoxantrone: Not discussed- risk of cardiotoxicity and AML</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2768044" y="1352144"/>
            <a:ext cx="1904524" cy="952262"/>
          </a:xfrm>
          <a:prstGeom prst="rect">
            <a:avLst/>
          </a:prstGeom>
        </p:spPr>
      </p:pic>
      <p:sp>
        <p:nvSpPr>
          <p:cNvPr id="6" name="Object 5"/>
          <p:cNvSpPr/>
          <p:nvPr/>
        </p:nvSpPr>
        <p:spPr>
          <a:xfrm>
            <a:off x="2726258" y="1735921"/>
            <a:ext cx="2011897" cy="171407"/>
          </a:xfrm>
          <a:prstGeom prst="rect">
            <a:avLst/>
          </a:prstGeom>
          <a:noFill/>
        </p:spPr>
        <p:txBody>
          <a:bodyPr wrap="square" lIns="0" tIns="0" rIns="0" bIns="0" rtlCol="0" anchor="ctr"/>
          <a:lstStyle/>
          <a:p>
            <a:pPr marL="0" marR="0" lvl="0" indent="0" algn="ctr" defTabSz="914400" rtl="0" eaLnBrk="1" fontAlgn="auto" latinLnBrk="0" hangingPunct="1">
              <a:lnSpc>
                <a:spcPts val="1350"/>
              </a:lnSpc>
              <a:spcBef>
                <a:spcPts val="0"/>
              </a:spcBef>
              <a:spcAft>
                <a:spcPts val="0"/>
              </a:spcAft>
              <a:buClrTx/>
              <a:buSzTx/>
              <a:buFontTx/>
              <a:buNone/>
              <a:tabLst/>
              <a:defRPr/>
            </a:pPr>
            <a:r>
              <a:rPr kumimoji="0" lang="en-US" sz="1500" b="1" i="0" u="none" strike="noStrike" kern="0" cap="none" spc="15" normalizeH="0" baseline="0" noProof="0" dirty="0">
                <a:ln>
                  <a:noFill/>
                </a:ln>
                <a:solidFill>
                  <a:srgbClr val="FFFFFF"/>
                </a:solidFill>
                <a:effectLst/>
                <a:uLnTx/>
                <a:uFillTx/>
                <a:latin typeface="Carlito" pitchFamily="34" charset="0"/>
                <a:ea typeface="Carlito" pitchFamily="34" charset="-122"/>
                <a:cs typeface="Carlito" pitchFamily="34" charset="-120"/>
              </a:rPr>
              <a:t>Cladribine Basics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Object 6"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8026" y="2302332"/>
            <a:ext cx="190452" cy="714196"/>
          </a:xfrm>
          <a:prstGeom prst="rect">
            <a:avLst/>
          </a:prstGeom>
        </p:spPr>
      </p:pic>
      <p:pic>
        <p:nvPicPr>
          <p:cNvPr id="8" name="Object 7"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48059" y="2539852"/>
            <a:ext cx="1647701" cy="952262"/>
          </a:xfrm>
          <a:prstGeom prst="rect">
            <a:avLst/>
          </a:prstGeom>
        </p:spPr>
      </p:pic>
      <p:sp>
        <p:nvSpPr>
          <p:cNvPr id="9" name="Object 8"/>
          <p:cNvSpPr/>
          <p:nvPr/>
        </p:nvSpPr>
        <p:spPr>
          <a:xfrm>
            <a:off x="3140760" y="2549545"/>
            <a:ext cx="1647700" cy="942568"/>
          </a:xfrm>
          <a:prstGeom prst="rect">
            <a:avLst/>
          </a:prstGeom>
          <a:noFill/>
        </p:spPr>
        <p:txBody>
          <a:bodyPr wrap="square" lIns="0" tIns="0" rIns="0" bIns="0" rtlCol="0" anchor="ctr"/>
          <a:lstStyle/>
          <a:p>
            <a:pPr marL="0" marR="0" lvl="0" indent="0" algn="ctr" defTabSz="914400" rtl="0" eaLnBrk="1" fontAlgn="auto" latinLnBrk="0" hangingPunct="1">
              <a:lnSpc>
                <a:spcPts val="1283"/>
              </a:lnSpc>
              <a:spcBef>
                <a:spcPts val="0"/>
              </a:spcBef>
              <a:spcAft>
                <a:spcPts val="0"/>
              </a:spcAft>
              <a:buClrTx/>
              <a:buSzTx/>
              <a:buFontTx/>
              <a:buNone/>
              <a:tabLst/>
              <a:defRPr/>
            </a:pP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Chlorinated deoxyadenosine analogue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58026" y="2302332"/>
            <a:ext cx="190452" cy="1904524"/>
          </a:xfrm>
          <a:prstGeom prst="rect">
            <a:avLst/>
          </a:prstGeom>
        </p:spPr>
      </p:pic>
      <p:pic>
        <p:nvPicPr>
          <p:cNvPr id="11" name="Object 10" descr="preencoded.png"/>
          <p:cNvPicPr>
            <a:picLocks noChangeAspect="1"/>
          </p:cNvPicPr>
          <p:nvPr/>
        </p:nvPicPr>
        <p:blipFill>
          <a:blip r:embed="rId8">
            <a:extLst>
              <a:ext uri="{96DAC541-7B7A-43D3-8B79-37D633B846F1}">
                <asvg:svgBlip xmlns:asvg="http://schemas.microsoft.com/office/drawing/2016/SVG/main" r:embed="rId12"/>
              </a:ext>
            </a:extLst>
          </a:blip>
          <a:stretch>
            <a:fillRect/>
          </a:stretch>
        </p:blipFill>
        <p:spPr>
          <a:xfrm>
            <a:off x="3148059" y="3727561"/>
            <a:ext cx="1672419" cy="952262"/>
          </a:xfrm>
          <a:prstGeom prst="rect">
            <a:avLst/>
          </a:prstGeom>
        </p:spPr>
      </p:pic>
      <p:sp>
        <p:nvSpPr>
          <p:cNvPr id="12" name="Object 11"/>
          <p:cNvSpPr/>
          <p:nvPr/>
        </p:nvSpPr>
        <p:spPr>
          <a:xfrm>
            <a:off x="3123342" y="3727558"/>
            <a:ext cx="1672418" cy="942571"/>
          </a:xfrm>
          <a:prstGeom prst="rect">
            <a:avLst/>
          </a:prstGeom>
          <a:noFill/>
        </p:spPr>
        <p:txBody>
          <a:bodyPr wrap="square" lIns="0" tIns="0" rIns="0" bIns="0" rtlCol="0" anchor="ctr"/>
          <a:lstStyle/>
          <a:p>
            <a:pPr marL="0" marR="0" lvl="0" indent="0" algn="ctr" defTabSz="914400" rtl="0" eaLnBrk="1" fontAlgn="auto" latinLnBrk="0" hangingPunct="1">
              <a:lnSpc>
                <a:spcPts val="1283"/>
              </a:lnSpc>
              <a:spcBef>
                <a:spcPts val="0"/>
              </a:spcBef>
              <a:spcAft>
                <a:spcPts val="0"/>
              </a:spcAft>
              <a:buClrTx/>
              <a:buSzTx/>
              <a:buFontTx/>
              <a:buNone/>
              <a:tabLst/>
              <a:defRPr/>
            </a:pP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Inhibits DNA synthesis in lymphocytes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58026" y="2302332"/>
            <a:ext cx="190452" cy="3094851"/>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48059" y="4915269"/>
            <a:ext cx="1672419" cy="952262"/>
          </a:xfrm>
          <a:prstGeom prst="rect">
            <a:avLst/>
          </a:prstGeom>
        </p:spPr>
      </p:pic>
      <p:sp>
        <p:nvSpPr>
          <p:cNvPr id="15" name="Object 14"/>
          <p:cNvSpPr/>
          <p:nvPr/>
        </p:nvSpPr>
        <p:spPr>
          <a:xfrm>
            <a:off x="3140760" y="4915268"/>
            <a:ext cx="1697136" cy="952261"/>
          </a:xfrm>
          <a:prstGeom prst="rect">
            <a:avLst/>
          </a:prstGeom>
          <a:noFill/>
        </p:spPr>
        <p:txBody>
          <a:bodyPr wrap="square" lIns="0" tIns="0" rIns="0" bIns="0" rtlCol="0" anchor="ctr"/>
          <a:lstStyle/>
          <a:p>
            <a:pPr marL="0" marR="0" lvl="0" indent="0" algn="ctr" defTabSz="914400" rtl="0" eaLnBrk="1" fontAlgn="auto" latinLnBrk="0" hangingPunct="1">
              <a:lnSpc>
                <a:spcPts val="1283"/>
              </a:lnSpc>
              <a:spcBef>
                <a:spcPts val="0"/>
              </a:spcBef>
              <a:spcAft>
                <a:spcPts val="0"/>
              </a:spcAft>
              <a:buClrTx/>
              <a:buSzTx/>
              <a:buFontTx/>
              <a:buNone/>
              <a:tabLst/>
              <a:defRPr/>
            </a:pP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Leads to apoptosis </a:t>
            </a:r>
            <a:b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b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in B- and T-cells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6" name="Object 15" descr="preencoded.png"/>
          <p:cNvPicPr>
            <a:picLocks noChangeAspect="1"/>
          </p:cNvPicPr>
          <p:nvPr/>
        </p:nvPicPr>
        <p:blipFill>
          <a:blip r:embed="rId3">
            <a:extLst>
              <a:ext uri="{96DAC541-7B7A-43D3-8B79-37D633B846F1}">
                <asvg:svgBlip xmlns:asvg="http://schemas.microsoft.com/office/drawing/2016/SVG/main" r:embed="rId17"/>
              </a:ext>
            </a:extLst>
          </a:blip>
          <a:stretch>
            <a:fillRect/>
          </a:stretch>
        </p:blipFill>
        <p:spPr>
          <a:xfrm>
            <a:off x="5143756" y="1352143"/>
            <a:ext cx="2160173" cy="1080087"/>
          </a:xfrm>
          <a:prstGeom prst="rect">
            <a:avLst/>
          </a:prstGeom>
        </p:spPr>
      </p:pic>
      <p:sp>
        <p:nvSpPr>
          <p:cNvPr id="17" name="Object 16"/>
          <p:cNvSpPr/>
          <p:nvPr/>
        </p:nvSpPr>
        <p:spPr>
          <a:xfrm>
            <a:off x="5101999" y="1650218"/>
            <a:ext cx="2201929" cy="342814"/>
          </a:xfrm>
          <a:prstGeom prst="rect">
            <a:avLst/>
          </a:prstGeom>
          <a:noFill/>
        </p:spPr>
        <p:txBody>
          <a:bodyPr wrap="square" lIns="0" tIns="0" rIns="0" bIns="0" rtlCol="0" anchor="ctr"/>
          <a:lstStyle/>
          <a:p>
            <a:pPr marL="0" marR="0" lvl="0" indent="0" algn="ctr" defTabSz="914400" rtl="0" eaLnBrk="1" fontAlgn="auto" latinLnBrk="0" hangingPunct="1">
              <a:lnSpc>
                <a:spcPts val="1350"/>
              </a:lnSpc>
              <a:spcBef>
                <a:spcPts val="0"/>
              </a:spcBef>
              <a:spcAft>
                <a:spcPts val="0"/>
              </a:spcAft>
              <a:buClrTx/>
              <a:buSzTx/>
              <a:buFontTx/>
              <a:buNone/>
              <a:tabLst/>
              <a:defRPr/>
            </a:pPr>
            <a:r>
              <a:rPr kumimoji="0" lang="en-US" sz="1500" b="1" i="0" u="none" strike="noStrike" kern="0" cap="none" spc="15" normalizeH="0" baseline="0" noProof="0" dirty="0">
                <a:ln>
                  <a:noFill/>
                </a:ln>
                <a:solidFill>
                  <a:srgbClr val="FFFFFF"/>
                </a:solidFill>
                <a:effectLst/>
                <a:uLnTx/>
                <a:uFillTx/>
                <a:latin typeface="Carlito" pitchFamily="34" charset="0"/>
                <a:ea typeface="Carlito" pitchFamily="34" charset="-122"/>
                <a:cs typeface="Carlito" pitchFamily="34" charset="-120"/>
              </a:rPr>
              <a:t>Impact on </a:t>
            </a:r>
            <a:br>
              <a:rPr kumimoji="0" lang="en-US" sz="1500" b="1" i="0" u="none" strike="noStrike" kern="0" cap="none" spc="15" normalizeH="0" baseline="0" noProof="0" dirty="0">
                <a:ln>
                  <a:noFill/>
                </a:ln>
                <a:solidFill>
                  <a:srgbClr val="FFFFFF"/>
                </a:solidFill>
                <a:effectLst/>
                <a:uLnTx/>
                <a:uFillTx/>
                <a:latin typeface="Carlito" pitchFamily="34" charset="0"/>
                <a:ea typeface="Carlito" pitchFamily="34" charset="-122"/>
                <a:cs typeface="Carlito" pitchFamily="34" charset="-120"/>
              </a:rPr>
            </a:br>
            <a:r>
              <a:rPr kumimoji="0" lang="en-US" sz="1500" b="1" i="0" u="none" strike="noStrike" kern="0" cap="none" spc="15" normalizeH="0" baseline="0" noProof="0" dirty="0">
                <a:ln>
                  <a:noFill/>
                </a:ln>
                <a:solidFill>
                  <a:srgbClr val="FFFFFF"/>
                </a:solidFill>
                <a:effectLst/>
                <a:uLnTx/>
                <a:uFillTx/>
                <a:latin typeface="Carlito" pitchFamily="34" charset="0"/>
                <a:ea typeface="Carlito" pitchFamily="34" charset="-122"/>
                <a:cs typeface="Carlito" pitchFamily="34" charset="-120"/>
              </a:rPr>
              <a:t>Immune Cells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8" name="Object 17" descr="preencoded.png"/>
          <p:cNvPicPr>
            <a:picLocks noChangeAspect="1"/>
          </p:cNvPicPr>
          <p:nvPr/>
        </p:nvPicPr>
        <p:blipFill>
          <a:blip r:embed="rId6">
            <a:extLst>
              <a:ext uri="{96DAC541-7B7A-43D3-8B79-37D633B846F1}">
                <asvg:svgBlip xmlns:asvg="http://schemas.microsoft.com/office/drawing/2016/SVG/main" r:embed="rId18"/>
              </a:ext>
            </a:extLst>
          </a:blip>
          <a:stretch>
            <a:fillRect/>
          </a:stretch>
        </p:blipFill>
        <p:spPr>
          <a:xfrm>
            <a:off x="5333790" y="2302332"/>
            <a:ext cx="190452" cy="714196"/>
          </a:xfrm>
          <a:prstGeom prst="rect">
            <a:avLst/>
          </a:prstGeom>
        </p:spPr>
      </p:pic>
      <p:pic>
        <p:nvPicPr>
          <p:cNvPr id="19" name="Object 18" descr="preencoded.png"/>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23837" y="2539852"/>
            <a:ext cx="1597777" cy="952262"/>
          </a:xfrm>
          <a:prstGeom prst="rect">
            <a:avLst/>
          </a:prstGeom>
        </p:spPr>
      </p:pic>
      <p:sp>
        <p:nvSpPr>
          <p:cNvPr id="20" name="Object 19"/>
          <p:cNvSpPr/>
          <p:nvPr/>
        </p:nvSpPr>
        <p:spPr>
          <a:xfrm>
            <a:off x="5499084" y="2549545"/>
            <a:ext cx="1597812" cy="925257"/>
          </a:xfrm>
          <a:prstGeom prst="rect">
            <a:avLst/>
          </a:prstGeom>
          <a:noFill/>
        </p:spPr>
        <p:txBody>
          <a:bodyPr wrap="square" lIns="0" tIns="0" rIns="0" bIns="0" rtlCol="0" anchor="ctr"/>
          <a:lstStyle/>
          <a:p>
            <a:pPr marL="0" marR="0" lvl="0" indent="0" algn="ctr" defTabSz="914400" rtl="0" eaLnBrk="1" fontAlgn="auto" latinLnBrk="0" hangingPunct="1">
              <a:lnSpc>
                <a:spcPts val="1283"/>
              </a:lnSpc>
              <a:spcBef>
                <a:spcPts val="0"/>
              </a:spcBef>
              <a:spcAft>
                <a:spcPts val="0"/>
              </a:spcAft>
              <a:buClrTx/>
              <a:buSzTx/>
              <a:buFontTx/>
              <a:buNone/>
              <a:tabLst/>
              <a:defRPr/>
            </a:pP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Strong effect on </a:t>
            </a:r>
            <a:b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b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B-cells; 6-month recovery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Object 20" descr="preencoded.png"/>
          <p:cNvPicPr>
            <a:picLocks noChangeAspect="1"/>
          </p:cNvPicPr>
          <p:nvPr/>
        </p:nvPicPr>
        <p:blipFill>
          <a:blip r:embed="rId10">
            <a:extLst>
              <a:ext uri="{96DAC541-7B7A-43D3-8B79-37D633B846F1}">
                <asvg:svgBlip xmlns:asvg="http://schemas.microsoft.com/office/drawing/2016/SVG/main" r:embed="rId21"/>
              </a:ext>
            </a:extLst>
          </a:blip>
          <a:stretch>
            <a:fillRect/>
          </a:stretch>
        </p:blipFill>
        <p:spPr>
          <a:xfrm>
            <a:off x="5333790" y="2302332"/>
            <a:ext cx="190452" cy="1904524"/>
          </a:xfrm>
          <a:prstGeom prst="rect">
            <a:avLst/>
          </a:prstGeom>
        </p:spPr>
      </p:pic>
      <p:pic>
        <p:nvPicPr>
          <p:cNvPr id="22" name="Object 21" descr="preencoded.png"/>
          <p:cNvPicPr>
            <a:picLocks noChangeAspect="1"/>
          </p:cNvPicPr>
          <p:nvPr/>
        </p:nvPicPr>
        <p:blipFill>
          <a:blip r:embed="rId19">
            <a:extLst>
              <a:ext uri="{96DAC541-7B7A-43D3-8B79-37D633B846F1}">
                <asvg:svgBlip xmlns:asvg="http://schemas.microsoft.com/office/drawing/2016/SVG/main" r:embed="rId22"/>
              </a:ext>
            </a:extLst>
          </a:blip>
          <a:stretch>
            <a:fillRect/>
          </a:stretch>
        </p:blipFill>
        <p:spPr>
          <a:xfrm>
            <a:off x="5523837" y="3727561"/>
            <a:ext cx="1597808" cy="952262"/>
          </a:xfrm>
          <a:prstGeom prst="rect">
            <a:avLst/>
          </a:prstGeom>
        </p:spPr>
      </p:pic>
      <p:sp>
        <p:nvSpPr>
          <p:cNvPr id="23" name="Object 22"/>
          <p:cNvSpPr/>
          <p:nvPr/>
        </p:nvSpPr>
        <p:spPr>
          <a:xfrm>
            <a:off x="5525211" y="3719942"/>
            <a:ext cx="1597812" cy="950187"/>
          </a:xfrm>
          <a:prstGeom prst="rect">
            <a:avLst/>
          </a:prstGeom>
          <a:noFill/>
        </p:spPr>
        <p:txBody>
          <a:bodyPr wrap="square" lIns="0" tIns="0" rIns="0" bIns="0" rtlCol="0" anchor="ctr"/>
          <a:lstStyle/>
          <a:p>
            <a:pPr marL="0" marR="0" lvl="0" indent="0" algn="ctr" defTabSz="914400" rtl="0" eaLnBrk="1" fontAlgn="auto" latinLnBrk="0" hangingPunct="1">
              <a:lnSpc>
                <a:spcPts val="1283"/>
              </a:lnSpc>
              <a:spcBef>
                <a:spcPts val="0"/>
              </a:spcBef>
              <a:spcAft>
                <a:spcPts val="0"/>
              </a:spcAft>
              <a:buClrTx/>
              <a:buSzTx/>
              <a:buFontTx/>
              <a:buNone/>
              <a:tabLst/>
              <a:defRPr/>
            </a:pP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Lesser, persistent impact on CD4+ </a:t>
            </a:r>
            <a:b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b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T-cells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24" name="Object 23" descr="preencoded.png"/>
          <p:cNvPicPr>
            <a:picLocks noChangeAspect="1"/>
          </p:cNvPicPr>
          <p:nvPr/>
        </p:nvPicPr>
        <p:blipFill>
          <a:blip r:embed="rId13">
            <a:extLst>
              <a:ext uri="{96DAC541-7B7A-43D3-8B79-37D633B846F1}">
                <asvg:svgBlip xmlns:asvg="http://schemas.microsoft.com/office/drawing/2016/SVG/main" r:embed="rId23"/>
              </a:ext>
            </a:extLst>
          </a:blip>
          <a:stretch>
            <a:fillRect/>
          </a:stretch>
        </p:blipFill>
        <p:spPr>
          <a:xfrm>
            <a:off x="5333790" y="2302332"/>
            <a:ext cx="190452" cy="3094851"/>
          </a:xfrm>
          <a:prstGeom prst="rect">
            <a:avLst/>
          </a:prstGeom>
        </p:spPr>
      </p:pic>
      <p:pic>
        <p:nvPicPr>
          <p:cNvPr id="25" name="Object 24" descr="preencoded.png"/>
          <p:cNvPicPr>
            <a:picLocks noChangeAspect="1"/>
          </p:cNvPicPr>
          <p:nvPr/>
        </p:nvPicPr>
        <p:blipFill>
          <a:blip r:embed="rId19">
            <a:extLst>
              <a:ext uri="{96DAC541-7B7A-43D3-8B79-37D633B846F1}">
                <asvg:svgBlip xmlns:asvg="http://schemas.microsoft.com/office/drawing/2016/SVG/main" r:embed="rId24"/>
              </a:ext>
            </a:extLst>
          </a:blip>
          <a:stretch>
            <a:fillRect/>
          </a:stretch>
        </p:blipFill>
        <p:spPr>
          <a:xfrm>
            <a:off x="5523837" y="4915269"/>
            <a:ext cx="1597808" cy="952262"/>
          </a:xfrm>
          <a:prstGeom prst="rect">
            <a:avLst/>
          </a:prstGeom>
        </p:spPr>
      </p:pic>
      <p:sp>
        <p:nvSpPr>
          <p:cNvPr id="26" name="Object 25"/>
          <p:cNvSpPr/>
          <p:nvPr/>
        </p:nvSpPr>
        <p:spPr>
          <a:xfrm>
            <a:off x="5525211" y="4915268"/>
            <a:ext cx="1597812" cy="952261"/>
          </a:xfrm>
          <a:prstGeom prst="rect">
            <a:avLst/>
          </a:prstGeom>
          <a:noFill/>
        </p:spPr>
        <p:txBody>
          <a:bodyPr wrap="square" lIns="0" tIns="0" rIns="0" bIns="0" rtlCol="0" anchor="ctr"/>
          <a:lstStyle/>
          <a:p>
            <a:pPr marL="0" marR="0" lvl="0" indent="0" algn="ctr" defTabSz="914400" rtl="0" eaLnBrk="1" fontAlgn="auto" latinLnBrk="0" hangingPunct="1">
              <a:lnSpc>
                <a:spcPts val="1283"/>
              </a:lnSpc>
              <a:spcBef>
                <a:spcPts val="0"/>
              </a:spcBef>
              <a:spcAft>
                <a:spcPts val="0"/>
              </a:spcAft>
              <a:buClrTx/>
              <a:buSzTx/>
              <a:buFontTx/>
              <a:buNone/>
              <a:tabLst/>
              <a:defRPr/>
            </a:pP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Mainly causes lymphopenia in </a:t>
            </a:r>
            <a:b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b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early months </a:t>
            </a:r>
            <a:b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b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post-dose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27" name="Object 26" descr="preencoded.png"/>
          <p:cNvPicPr>
            <a:picLocks noChangeAspect="1"/>
          </p:cNvPicPr>
          <p:nvPr/>
        </p:nvPicPr>
        <p:blipFill>
          <a:blip r:embed="rId3">
            <a:extLst>
              <a:ext uri="{96DAC541-7B7A-43D3-8B79-37D633B846F1}">
                <asvg:svgBlip xmlns:asvg="http://schemas.microsoft.com/office/drawing/2016/SVG/main" r:embed="rId25"/>
              </a:ext>
            </a:extLst>
          </a:blip>
          <a:stretch>
            <a:fillRect/>
          </a:stretch>
        </p:blipFill>
        <p:spPr>
          <a:xfrm>
            <a:off x="7519118" y="1352144"/>
            <a:ext cx="1904524" cy="952262"/>
          </a:xfrm>
          <a:prstGeom prst="rect">
            <a:avLst/>
          </a:prstGeom>
        </p:spPr>
      </p:pic>
      <p:sp>
        <p:nvSpPr>
          <p:cNvPr id="28" name="Object 27"/>
          <p:cNvSpPr/>
          <p:nvPr/>
        </p:nvSpPr>
        <p:spPr>
          <a:xfrm>
            <a:off x="7519118" y="1650218"/>
            <a:ext cx="1904524" cy="342814"/>
          </a:xfrm>
          <a:prstGeom prst="rect">
            <a:avLst/>
          </a:prstGeom>
          <a:noFill/>
        </p:spPr>
        <p:txBody>
          <a:bodyPr wrap="square" lIns="0" tIns="0" rIns="0" bIns="0" rtlCol="0" anchor="ctr"/>
          <a:lstStyle/>
          <a:p>
            <a:pPr marL="0" marR="0" lvl="0" indent="0" algn="ctr" defTabSz="914400" rtl="0" eaLnBrk="1" fontAlgn="auto" latinLnBrk="0" hangingPunct="1">
              <a:lnSpc>
                <a:spcPts val="1350"/>
              </a:lnSpc>
              <a:spcBef>
                <a:spcPts val="0"/>
              </a:spcBef>
              <a:spcAft>
                <a:spcPts val="0"/>
              </a:spcAft>
              <a:buClrTx/>
              <a:buSzTx/>
              <a:buFontTx/>
              <a:buNone/>
              <a:tabLst/>
              <a:defRPr/>
            </a:pPr>
            <a:r>
              <a:rPr kumimoji="0" lang="en-US" sz="1500" b="1" i="0" u="none" strike="noStrike" kern="0" cap="none" spc="15" normalizeH="0" baseline="0" noProof="0" dirty="0">
                <a:ln>
                  <a:noFill/>
                </a:ln>
                <a:solidFill>
                  <a:srgbClr val="FFFFFF"/>
                </a:solidFill>
                <a:effectLst/>
                <a:uLnTx/>
                <a:uFillTx/>
                <a:latin typeface="Carlito" pitchFamily="34" charset="0"/>
                <a:ea typeface="Carlito" pitchFamily="34" charset="-122"/>
                <a:cs typeface="Carlito" pitchFamily="34" charset="-120"/>
              </a:rPr>
              <a:t>Limited Innate </a:t>
            </a:r>
            <a:br>
              <a:rPr kumimoji="0" lang="en-US" sz="1500" b="1" i="0" u="none" strike="noStrike" kern="0" cap="none" spc="15" normalizeH="0" baseline="0" noProof="0" dirty="0">
                <a:ln>
                  <a:noFill/>
                </a:ln>
                <a:solidFill>
                  <a:srgbClr val="FFFFFF"/>
                </a:solidFill>
                <a:effectLst/>
                <a:uLnTx/>
                <a:uFillTx/>
                <a:latin typeface="Carlito" pitchFamily="34" charset="0"/>
                <a:ea typeface="Carlito" pitchFamily="34" charset="-122"/>
                <a:cs typeface="Carlito" pitchFamily="34" charset="-120"/>
              </a:rPr>
            </a:br>
            <a:r>
              <a:rPr kumimoji="0" lang="en-US" sz="1500" b="1" i="0" u="none" strike="noStrike" kern="0" cap="none" spc="15" normalizeH="0" baseline="0" noProof="0" dirty="0">
                <a:ln>
                  <a:noFill/>
                </a:ln>
                <a:solidFill>
                  <a:srgbClr val="FFFFFF"/>
                </a:solidFill>
                <a:effectLst/>
                <a:uLnTx/>
                <a:uFillTx/>
                <a:latin typeface="Carlito" pitchFamily="34" charset="0"/>
                <a:ea typeface="Carlito" pitchFamily="34" charset="-122"/>
                <a:cs typeface="Carlito" pitchFamily="34" charset="-120"/>
              </a:rPr>
              <a:t>Immune Effect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29" name="Object 28" descr="preencoded.png"/>
          <p:cNvPicPr>
            <a:picLocks noChangeAspect="1"/>
          </p:cNvPicPr>
          <p:nvPr/>
        </p:nvPicPr>
        <p:blipFill>
          <a:blip r:embed="rId6">
            <a:extLst>
              <a:ext uri="{96DAC541-7B7A-43D3-8B79-37D633B846F1}">
                <asvg:svgBlip xmlns:asvg="http://schemas.microsoft.com/office/drawing/2016/SVG/main" r:embed="rId26"/>
              </a:ext>
            </a:extLst>
          </a:blip>
          <a:stretch>
            <a:fillRect/>
          </a:stretch>
        </p:blipFill>
        <p:spPr>
          <a:xfrm>
            <a:off x="7709151" y="2302332"/>
            <a:ext cx="190452" cy="714196"/>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899184" y="2539852"/>
            <a:ext cx="1600200" cy="1000125"/>
          </a:xfrm>
          <a:prstGeom prst="rect">
            <a:avLst/>
          </a:prstGeom>
        </p:spPr>
      </p:pic>
      <p:sp>
        <p:nvSpPr>
          <p:cNvPr id="31" name="Object 30"/>
          <p:cNvSpPr/>
          <p:nvPr/>
        </p:nvSpPr>
        <p:spPr>
          <a:xfrm>
            <a:off x="7900594" y="2539851"/>
            <a:ext cx="1597812" cy="1000125"/>
          </a:xfrm>
          <a:prstGeom prst="rect">
            <a:avLst/>
          </a:prstGeom>
          <a:noFill/>
        </p:spPr>
        <p:txBody>
          <a:bodyPr wrap="square" lIns="0" tIns="0" rIns="0" bIns="0" rtlCol="0" anchor="ctr"/>
          <a:lstStyle/>
          <a:p>
            <a:pPr marL="0" marR="0" lvl="0" indent="0" algn="ctr" defTabSz="914400" rtl="0" eaLnBrk="1" fontAlgn="auto" latinLnBrk="0" hangingPunct="1">
              <a:lnSpc>
                <a:spcPts val="1283"/>
              </a:lnSpc>
              <a:spcBef>
                <a:spcPts val="0"/>
              </a:spcBef>
              <a:spcAft>
                <a:spcPts val="0"/>
              </a:spcAft>
              <a:buClrTx/>
              <a:buSzTx/>
              <a:buFontTx/>
              <a:buNone/>
              <a:tabLst/>
              <a:defRPr/>
            </a:pP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Rare occurrences </a:t>
            </a:r>
            <a:b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b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of neutropenia </a:t>
            </a:r>
            <a:b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b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and pancytopenia</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2" name="Object 31" descr="preencoded.png"/>
          <p:cNvPicPr>
            <a:picLocks noChangeAspect="1"/>
          </p:cNvPicPr>
          <p:nvPr/>
        </p:nvPicPr>
        <p:blipFill>
          <a:blip r:embed="rId3">
            <a:extLst>
              <a:ext uri="{96DAC541-7B7A-43D3-8B79-37D633B846F1}">
                <asvg:svgBlip xmlns:asvg="http://schemas.microsoft.com/office/drawing/2016/SVG/main" r:embed="rId29"/>
              </a:ext>
            </a:extLst>
          </a:blip>
          <a:stretch>
            <a:fillRect/>
          </a:stretch>
        </p:blipFill>
        <p:spPr>
          <a:xfrm>
            <a:off x="9894531" y="1352144"/>
            <a:ext cx="1904524" cy="952262"/>
          </a:xfrm>
          <a:prstGeom prst="rect">
            <a:avLst/>
          </a:prstGeom>
        </p:spPr>
      </p:pic>
      <p:sp>
        <p:nvSpPr>
          <p:cNvPr id="33" name="Object 32"/>
          <p:cNvSpPr/>
          <p:nvPr/>
        </p:nvSpPr>
        <p:spPr>
          <a:xfrm>
            <a:off x="9852766" y="1650218"/>
            <a:ext cx="2011897" cy="342814"/>
          </a:xfrm>
          <a:prstGeom prst="rect">
            <a:avLst/>
          </a:prstGeom>
          <a:noFill/>
        </p:spPr>
        <p:txBody>
          <a:bodyPr wrap="square" lIns="0" tIns="0" rIns="0" bIns="0" rtlCol="0" anchor="ctr"/>
          <a:lstStyle/>
          <a:p>
            <a:pPr marL="0" marR="0" lvl="0" indent="0" algn="ctr" defTabSz="914400" rtl="0" eaLnBrk="1" fontAlgn="auto" latinLnBrk="0" hangingPunct="1">
              <a:lnSpc>
                <a:spcPts val="1350"/>
              </a:lnSpc>
              <a:spcBef>
                <a:spcPts val="0"/>
              </a:spcBef>
              <a:spcAft>
                <a:spcPts val="0"/>
              </a:spcAft>
              <a:buClrTx/>
              <a:buSzTx/>
              <a:buFontTx/>
              <a:buNone/>
              <a:tabLst/>
              <a:defRPr/>
            </a:pPr>
            <a:r>
              <a:rPr kumimoji="0" lang="en-US" sz="1500" b="1" i="0" u="none" strike="noStrike" kern="0" cap="none" spc="15" normalizeH="0" baseline="0" noProof="0" dirty="0">
                <a:ln>
                  <a:noFill/>
                </a:ln>
                <a:solidFill>
                  <a:srgbClr val="FFFFFF"/>
                </a:solidFill>
                <a:effectLst/>
                <a:uLnTx/>
                <a:uFillTx/>
                <a:latin typeface="Carlito" pitchFamily="34" charset="0"/>
                <a:ea typeface="Carlito" pitchFamily="34" charset="-122"/>
                <a:cs typeface="Carlito" pitchFamily="34" charset="-120"/>
              </a:rPr>
              <a:t>CLARITY Phase III Trial Findings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4" name="Object 33" descr="preencoded.png"/>
          <p:cNvPicPr>
            <a:picLocks noChangeAspect="1"/>
          </p:cNvPicPr>
          <p:nvPr/>
        </p:nvPicPr>
        <p:blipFill>
          <a:blip r:embed="rId6">
            <a:extLst>
              <a:ext uri="{96DAC541-7B7A-43D3-8B79-37D633B846F1}">
                <asvg:svgBlip xmlns:asvg="http://schemas.microsoft.com/office/drawing/2016/SVG/main" r:embed="rId30"/>
              </a:ext>
            </a:extLst>
          </a:blip>
          <a:stretch>
            <a:fillRect/>
          </a:stretch>
        </p:blipFill>
        <p:spPr>
          <a:xfrm>
            <a:off x="10084565" y="2302332"/>
            <a:ext cx="190452" cy="714196"/>
          </a:xfrm>
          <a:prstGeom prst="rect">
            <a:avLst/>
          </a:prstGeom>
        </p:spPr>
      </p:pic>
      <p:pic>
        <p:nvPicPr>
          <p:cNvPr id="35" name="Object 34" descr="preencoded.png"/>
          <p:cNvPicPr>
            <a:picLocks noChangeAspect="1"/>
          </p:cNvPicPr>
          <p:nvPr/>
        </p:nvPicPr>
        <p:blipFill>
          <a:blip r:embed="rId19">
            <a:extLst>
              <a:ext uri="{96DAC541-7B7A-43D3-8B79-37D633B846F1}">
                <asvg:svgBlip xmlns:asvg="http://schemas.microsoft.com/office/drawing/2016/SVG/main" r:embed="rId31"/>
              </a:ext>
            </a:extLst>
          </a:blip>
          <a:stretch>
            <a:fillRect/>
          </a:stretch>
        </p:blipFill>
        <p:spPr>
          <a:xfrm>
            <a:off x="10274598" y="2539852"/>
            <a:ext cx="1523619" cy="952262"/>
          </a:xfrm>
          <a:prstGeom prst="rect">
            <a:avLst/>
          </a:prstGeom>
        </p:spPr>
      </p:pic>
      <p:sp>
        <p:nvSpPr>
          <p:cNvPr id="36" name="Object 35"/>
          <p:cNvSpPr/>
          <p:nvPr/>
        </p:nvSpPr>
        <p:spPr>
          <a:xfrm>
            <a:off x="10249849" y="2686737"/>
            <a:ext cx="1597812" cy="651347"/>
          </a:xfrm>
          <a:prstGeom prst="rect">
            <a:avLst/>
          </a:prstGeom>
          <a:noFill/>
        </p:spPr>
        <p:txBody>
          <a:bodyPr wrap="square" lIns="0" tIns="0" rIns="0" bIns="0" rtlCol="0" anchor="ctr"/>
          <a:lstStyle/>
          <a:p>
            <a:pPr marL="0" marR="0" lvl="0" indent="0" algn="ctr" defTabSz="914400" rtl="0" eaLnBrk="1" fontAlgn="auto" latinLnBrk="0" hangingPunct="1">
              <a:lnSpc>
                <a:spcPts val="1283"/>
              </a:lnSpc>
              <a:spcBef>
                <a:spcPts val="0"/>
              </a:spcBef>
              <a:spcAft>
                <a:spcPts val="0"/>
              </a:spcAft>
              <a:buClrTx/>
              <a:buSzTx/>
              <a:buFontTx/>
              <a:buNone/>
              <a:tabLst/>
              <a:defRPr/>
            </a:pPr>
            <a:r>
              <a:rPr kumimoji="0" lang="en-US" sz="1425" b="1" i="0" u="sng" strike="noStrike" kern="0" cap="none" normalizeH="0" noProof="0" dirty="0">
                <a:ln>
                  <a:noFill/>
                </a:ln>
                <a:solidFill>
                  <a:srgbClr val="000000"/>
                </a:solidFill>
                <a:effectLst/>
                <a:uLnTx/>
                <a:uFillTx/>
                <a:latin typeface="Carlito" pitchFamily="34" charset="0"/>
                <a:ea typeface="Carlito" pitchFamily="34" charset="-122"/>
                <a:cs typeface="Carlito" pitchFamily="34" charset="-120"/>
              </a:rPr>
              <a:t>Increased VZV infection linked </a:t>
            </a:r>
            <a:br>
              <a:rPr kumimoji="0" lang="en-US" sz="1425" b="1" i="0" u="sng" strike="noStrike" kern="0" cap="none" normalizeH="0" noProof="0" dirty="0">
                <a:ln>
                  <a:noFill/>
                </a:ln>
                <a:solidFill>
                  <a:srgbClr val="000000"/>
                </a:solidFill>
                <a:effectLst/>
                <a:uLnTx/>
                <a:uFillTx/>
                <a:latin typeface="Carlito" pitchFamily="34" charset="0"/>
                <a:ea typeface="Carlito" pitchFamily="34" charset="-122"/>
                <a:cs typeface="Carlito" pitchFamily="34" charset="-120"/>
              </a:rPr>
            </a:br>
            <a:r>
              <a:rPr kumimoji="0" lang="en-US" sz="1425" b="1" i="0" u="sng" strike="noStrike" kern="0" cap="none" normalizeH="0" noProof="0" dirty="0">
                <a:ln>
                  <a:noFill/>
                </a:ln>
                <a:solidFill>
                  <a:srgbClr val="000000"/>
                </a:solidFill>
                <a:effectLst/>
                <a:uLnTx/>
                <a:uFillTx/>
                <a:latin typeface="Carlito" pitchFamily="34" charset="0"/>
                <a:ea typeface="Carlito" pitchFamily="34" charset="-122"/>
                <a:cs typeface="Carlito" pitchFamily="34" charset="-120"/>
              </a:rPr>
              <a:t>to severe lymphopenia</a:t>
            </a:r>
            <a:endParaRPr kumimoji="0" lang="en-US" sz="1800" b="1" i="0" u="sng" strike="noStrike" kern="1200" cap="none" normalizeH="0" noProof="0" dirty="0">
              <a:ln>
                <a:noFill/>
              </a:ln>
              <a:solidFill>
                <a:prstClr val="black"/>
              </a:solidFill>
              <a:effectLst/>
              <a:uLnTx/>
              <a:uFillTx/>
              <a:latin typeface="Arial"/>
              <a:ea typeface="+mn-ea"/>
              <a:cs typeface="+mn-cs"/>
            </a:endParaRPr>
          </a:p>
        </p:txBody>
      </p:sp>
      <p:pic>
        <p:nvPicPr>
          <p:cNvPr id="37" name="Object 36" descr="preencoded.png"/>
          <p:cNvPicPr>
            <a:picLocks noChangeAspect="1"/>
          </p:cNvPicPr>
          <p:nvPr/>
        </p:nvPicPr>
        <p:blipFill>
          <a:blip r:embed="rId10">
            <a:extLst>
              <a:ext uri="{96DAC541-7B7A-43D3-8B79-37D633B846F1}">
                <asvg:svgBlip xmlns:asvg="http://schemas.microsoft.com/office/drawing/2016/SVG/main" r:embed="rId32"/>
              </a:ext>
            </a:extLst>
          </a:blip>
          <a:stretch>
            <a:fillRect/>
          </a:stretch>
        </p:blipFill>
        <p:spPr>
          <a:xfrm>
            <a:off x="10084565" y="2302332"/>
            <a:ext cx="190452" cy="1904524"/>
          </a:xfrm>
          <a:prstGeom prst="rect">
            <a:avLst/>
          </a:prstGeom>
        </p:spPr>
      </p:pic>
      <p:pic>
        <p:nvPicPr>
          <p:cNvPr id="38" name="Object 37" descr="preencoded.png"/>
          <p:cNvPicPr>
            <a:picLocks noChangeAspect="1"/>
          </p:cNvPicPr>
          <p:nvPr/>
        </p:nvPicPr>
        <p:blipFill>
          <a:blip r:embed="rId19">
            <a:extLst>
              <a:ext uri="{96DAC541-7B7A-43D3-8B79-37D633B846F1}">
                <asvg:svgBlip xmlns:asvg="http://schemas.microsoft.com/office/drawing/2016/SVG/main" r:embed="rId33"/>
              </a:ext>
            </a:extLst>
          </a:blip>
          <a:stretch>
            <a:fillRect/>
          </a:stretch>
        </p:blipFill>
        <p:spPr>
          <a:xfrm>
            <a:off x="10274598" y="3727561"/>
            <a:ext cx="1523619" cy="952262"/>
          </a:xfrm>
          <a:prstGeom prst="rect">
            <a:avLst/>
          </a:prstGeom>
        </p:spPr>
      </p:pic>
      <p:sp>
        <p:nvSpPr>
          <p:cNvPr id="39" name="Object 38"/>
          <p:cNvSpPr/>
          <p:nvPr/>
        </p:nvSpPr>
        <p:spPr>
          <a:xfrm>
            <a:off x="10249849" y="3727558"/>
            <a:ext cx="1597812" cy="932463"/>
          </a:xfrm>
          <a:prstGeom prst="rect">
            <a:avLst/>
          </a:prstGeom>
          <a:noFill/>
        </p:spPr>
        <p:txBody>
          <a:bodyPr wrap="square" lIns="0" tIns="0" rIns="0" bIns="0" rtlCol="0" anchor="ctr"/>
          <a:lstStyle/>
          <a:p>
            <a:pPr marL="0" marR="0" lvl="0" indent="0" algn="ctr" defTabSz="914400" rtl="0" eaLnBrk="1" fontAlgn="auto" latinLnBrk="0" hangingPunct="1">
              <a:lnSpc>
                <a:spcPts val="1283"/>
              </a:lnSpc>
              <a:spcBef>
                <a:spcPts val="0"/>
              </a:spcBef>
              <a:spcAft>
                <a:spcPts val="0"/>
              </a:spcAft>
              <a:buClrTx/>
              <a:buSzTx/>
              <a:buFontTx/>
              <a:buNone/>
              <a:tabLst/>
              <a:defRPr/>
            </a:pPr>
            <a:r>
              <a:rPr kumimoji="0" lang="en-US" sz="1425" b="1" i="0" u="sng" strike="noStrike" kern="0" cap="none" normalizeH="0" noProof="0" dirty="0">
                <a:ln>
                  <a:noFill/>
                </a:ln>
                <a:solidFill>
                  <a:srgbClr val="000000"/>
                </a:solidFill>
                <a:effectLst/>
                <a:uLnTx/>
                <a:uFillTx/>
                <a:latin typeface="Carlito" pitchFamily="34" charset="0"/>
                <a:ea typeface="Carlito" pitchFamily="34" charset="-122"/>
                <a:cs typeface="Carlito" pitchFamily="34" charset="-120"/>
              </a:rPr>
              <a:t>Latent </a:t>
            </a:r>
            <a:br>
              <a:rPr kumimoji="0" lang="en-US" sz="1425" b="1" i="0" u="sng" strike="noStrike" kern="0" cap="none" normalizeH="0" noProof="0" dirty="0">
                <a:ln>
                  <a:noFill/>
                </a:ln>
                <a:solidFill>
                  <a:srgbClr val="000000"/>
                </a:solidFill>
                <a:effectLst/>
                <a:uLnTx/>
                <a:uFillTx/>
                <a:latin typeface="Carlito" pitchFamily="34" charset="0"/>
                <a:ea typeface="Carlito" pitchFamily="34" charset="-122"/>
                <a:cs typeface="Carlito" pitchFamily="34" charset="-120"/>
              </a:rPr>
            </a:br>
            <a:r>
              <a:rPr kumimoji="0" lang="en-US" sz="1425" b="1" i="0" u="sng" strike="noStrike" kern="0" cap="none" normalizeH="0" noProof="0" dirty="0">
                <a:ln>
                  <a:noFill/>
                </a:ln>
                <a:solidFill>
                  <a:srgbClr val="000000"/>
                </a:solidFill>
                <a:effectLst/>
                <a:uLnTx/>
                <a:uFillTx/>
                <a:latin typeface="Carlito" pitchFamily="34" charset="0"/>
                <a:ea typeface="Carlito" pitchFamily="34" charset="-122"/>
                <a:cs typeface="Carlito" pitchFamily="34" charset="-120"/>
              </a:rPr>
              <a:t>tuberculosis reactivation in pancytopenia </a:t>
            </a:r>
            <a:br>
              <a:rPr kumimoji="0" lang="en-US" sz="1425" b="1" i="0" u="sng" strike="noStrike" kern="0" cap="none" normalizeH="0" noProof="0" dirty="0">
                <a:ln>
                  <a:noFill/>
                </a:ln>
                <a:solidFill>
                  <a:srgbClr val="000000"/>
                </a:solidFill>
                <a:effectLst/>
                <a:uLnTx/>
                <a:uFillTx/>
                <a:latin typeface="Carlito" pitchFamily="34" charset="0"/>
                <a:ea typeface="Carlito" pitchFamily="34" charset="-122"/>
                <a:cs typeface="Carlito" pitchFamily="34" charset="-120"/>
              </a:rPr>
            </a:br>
            <a:r>
              <a:rPr kumimoji="0" lang="en-US" sz="1425" b="1" i="0" u="sng" strike="noStrike" kern="0" cap="none" normalizeH="0" noProof="0" dirty="0">
                <a:ln>
                  <a:noFill/>
                </a:ln>
                <a:solidFill>
                  <a:srgbClr val="000000"/>
                </a:solidFill>
                <a:effectLst/>
                <a:uLnTx/>
                <a:uFillTx/>
                <a:latin typeface="Carlito" pitchFamily="34" charset="0"/>
                <a:ea typeface="Carlito" pitchFamily="34" charset="-122"/>
                <a:cs typeface="Carlito" pitchFamily="34" charset="-120"/>
              </a:rPr>
              <a:t>cases</a:t>
            </a:r>
            <a:endParaRPr kumimoji="0" lang="en-US" sz="1800" b="1" i="0" u="sng" strike="noStrike" kern="1200" cap="none" normalizeH="0" noProof="0" dirty="0">
              <a:ln>
                <a:noFill/>
              </a:ln>
              <a:solidFill>
                <a:prstClr val="black"/>
              </a:solidFill>
              <a:effectLst/>
              <a:uLnTx/>
              <a:uFillTx/>
              <a:latin typeface="Arial"/>
              <a:ea typeface="+mn-ea"/>
              <a:cs typeface="+mn-cs"/>
            </a:endParaRPr>
          </a:p>
        </p:txBody>
      </p:sp>
      <p:pic>
        <p:nvPicPr>
          <p:cNvPr id="40" name="Object 39" descr="preencoded.png"/>
          <p:cNvPicPr>
            <a:picLocks noChangeAspect="1"/>
          </p:cNvPicPr>
          <p:nvPr/>
        </p:nvPicPr>
        <p:blipFill>
          <a:blip r:embed="rId13">
            <a:extLst>
              <a:ext uri="{96DAC541-7B7A-43D3-8B79-37D633B846F1}">
                <asvg:svgBlip xmlns:asvg="http://schemas.microsoft.com/office/drawing/2016/SVG/main" r:embed="rId34"/>
              </a:ext>
            </a:extLst>
          </a:blip>
          <a:stretch>
            <a:fillRect/>
          </a:stretch>
        </p:blipFill>
        <p:spPr>
          <a:xfrm>
            <a:off x="10084565" y="2302332"/>
            <a:ext cx="190452" cy="3094851"/>
          </a:xfrm>
          <a:prstGeom prst="rect">
            <a:avLst/>
          </a:prstGeom>
        </p:spPr>
      </p:pic>
      <p:pic>
        <p:nvPicPr>
          <p:cNvPr id="41" name="Object 40" descr="preencoded.png"/>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274597" y="4915269"/>
            <a:ext cx="1554480" cy="971550"/>
          </a:xfrm>
          <a:prstGeom prst="rect">
            <a:avLst/>
          </a:prstGeom>
        </p:spPr>
      </p:pic>
      <p:sp>
        <p:nvSpPr>
          <p:cNvPr id="42" name="Object 41"/>
          <p:cNvSpPr/>
          <p:nvPr/>
        </p:nvSpPr>
        <p:spPr>
          <a:xfrm>
            <a:off x="10249849" y="5143062"/>
            <a:ext cx="1597812" cy="488510"/>
          </a:xfrm>
          <a:prstGeom prst="rect">
            <a:avLst/>
          </a:prstGeom>
          <a:noFill/>
        </p:spPr>
        <p:txBody>
          <a:bodyPr wrap="square" lIns="0" tIns="0" rIns="0" bIns="0" rtlCol="0" anchor="ctr"/>
          <a:lstStyle/>
          <a:p>
            <a:pPr marL="0" marR="0" lvl="0" indent="0" algn="ctr" defTabSz="914400" rtl="0" eaLnBrk="1" fontAlgn="auto" latinLnBrk="0" hangingPunct="1">
              <a:lnSpc>
                <a:spcPts val="1283"/>
              </a:lnSpc>
              <a:spcBef>
                <a:spcPts val="0"/>
              </a:spcBef>
              <a:spcAft>
                <a:spcPts val="0"/>
              </a:spcAft>
              <a:buClrTx/>
              <a:buSzTx/>
              <a:buFontTx/>
              <a:buNone/>
              <a:tabLst/>
              <a:defRPr/>
            </a:pPr>
            <a:r>
              <a:rPr kumimoji="0" lang="en-US" sz="1425" b="1" i="0" u="sng" strike="noStrike" kern="0" cap="none" normalizeH="0" noProof="0" dirty="0">
                <a:ln>
                  <a:noFill/>
                </a:ln>
                <a:solidFill>
                  <a:srgbClr val="000000"/>
                </a:solidFill>
                <a:effectLst/>
                <a:uLnTx/>
                <a:uFillTx/>
                <a:latin typeface="Carlito" pitchFamily="34" charset="0"/>
                <a:ea typeface="Carlito" pitchFamily="34" charset="-122"/>
                <a:cs typeface="Carlito" pitchFamily="34" charset="-120"/>
              </a:rPr>
              <a:t>No increased risk </a:t>
            </a:r>
            <a:br>
              <a:rPr kumimoji="0" lang="en-US" sz="1425" b="1" i="0" u="sng" strike="noStrike" kern="0" cap="none" normalizeH="0" noProof="0" dirty="0">
                <a:ln>
                  <a:noFill/>
                </a:ln>
                <a:solidFill>
                  <a:srgbClr val="000000"/>
                </a:solidFill>
                <a:effectLst/>
                <a:uLnTx/>
                <a:uFillTx/>
                <a:latin typeface="Carlito" pitchFamily="34" charset="0"/>
                <a:ea typeface="Carlito" pitchFamily="34" charset="-122"/>
                <a:cs typeface="Carlito" pitchFamily="34" charset="-120"/>
              </a:rPr>
            </a:br>
            <a:r>
              <a:rPr kumimoji="0" lang="en-US" sz="1425" b="1" i="0" u="sng" strike="noStrike" kern="0" cap="none" normalizeH="0" noProof="0" dirty="0">
                <a:ln>
                  <a:noFill/>
                </a:ln>
                <a:solidFill>
                  <a:srgbClr val="000000"/>
                </a:solidFill>
                <a:effectLst/>
                <a:uLnTx/>
                <a:uFillTx/>
                <a:latin typeface="Carlito" pitchFamily="34" charset="0"/>
                <a:ea typeface="Carlito" pitchFamily="34" charset="-122"/>
                <a:cs typeface="Carlito" pitchFamily="34" charset="-120"/>
              </a:rPr>
              <a:t>of other severe infections</a:t>
            </a:r>
            <a:endParaRPr kumimoji="0" lang="en-US" sz="1800" b="1" i="0" u="sng" strike="noStrike" kern="1200" cap="none" normalizeH="0" noProof="0" dirty="0">
              <a:ln>
                <a:noFill/>
              </a:ln>
              <a:solidFill>
                <a:prstClr val="black"/>
              </a:solidFill>
              <a:effectLst/>
              <a:uLnTx/>
              <a:uFillTx/>
              <a:latin typeface="Arial"/>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1185816" y="381857"/>
            <a:ext cx="9817320" cy="1081769"/>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Monoclonal Antibodies- Natalizumab</a:t>
            </a:r>
            <a:b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b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F</a:t>
            </a:r>
            <a:r>
              <a:rPr kumimoji="0" lang="en-US" sz="3750" b="1" i="0" u="none" strike="noStrike" kern="1200" cap="none" spc="0" normalizeH="0" baseline="0" noProof="0" dirty="0" err="1">
                <a:ln>
                  <a:noFill/>
                </a:ln>
                <a:solidFill>
                  <a:srgbClr val="000000"/>
                </a:solidFill>
                <a:effectLst/>
                <a:uLnTx/>
                <a:uFillTx/>
                <a:latin typeface="Roboto" pitchFamily="34" charset="0"/>
                <a:ea typeface="Roboto" pitchFamily="34" charset="-122"/>
                <a:cs typeface="Roboto" pitchFamily="34" charset="-120"/>
              </a:rPr>
              <a:t>irst</a:t>
            </a: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 monoclonal antibody to be approved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0" y="1567899"/>
            <a:ext cx="12188952" cy="304248"/>
          </a:xfrm>
          <a:prstGeom prst="rect">
            <a:avLst/>
          </a:prstGeom>
          <a:noFill/>
        </p:spPr>
        <p:txBody>
          <a:bodyPr wrap="square" lIns="0" tIns="0" rIns="0" bIns="0" rtlCol="0" anchor="t"/>
          <a:lstStyle/>
          <a:p>
            <a:pPr marL="0" marR="0" lvl="0" indent="0" algn="ctr" defTabSz="914400" rtl="0" eaLnBrk="1" fontAlgn="auto" latinLnBrk="0" hangingPunct="1">
              <a:lnSpc>
                <a:spcPts val="2396"/>
              </a:lnSpc>
              <a:spcBef>
                <a:spcPts val="805"/>
              </a:spcBef>
              <a:spcAft>
                <a:spcPts val="0"/>
              </a:spcAft>
              <a:buClrTx/>
              <a:buSzTx/>
              <a:buFontTx/>
              <a:buNone/>
              <a:tabLst/>
              <a:defRPr/>
            </a:pPr>
            <a:r>
              <a:rPr kumimoji="0" lang="en-US" sz="1688" b="0" i="0" u="none" strike="noStrike" kern="0" cap="none" spc="17"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Against α4 integrins- Blocks inflammatory cells from entering the brain  - (% patients affected in active arm)</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0" y="2214485"/>
            <a:ext cx="12188952" cy="292047"/>
          </a:xfrm>
          <a:prstGeom prst="rect">
            <a:avLst/>
          </a:prstGeom>
          <a:noFill/>
        </p:spPr>
        <p:txBody>
          <a:bodyPr wrap="squar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1800" b="1"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AFFIRM TRIAL </a:t>
            </a: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-RCT-NTZ VS PLACEBO</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Object 4" descr="preencoded.png"/>
          <p:cNvPicPr>
            <a:picLocks noChangeAspect="1"/>
          </p:cNvPicPr>
          <p:nvPr/>
        </p:nvPicPr>
        <p:blipFill>
          <a:blip r:embed="rId3"/>
          <a:stretch>
            <a:fillRect/>
          </a:stretch>
        </p:blipFill>
        <p:spPr>
          <a:xfrm>
            <a:off x="285679" y="2685378"/>
            <a:ext cx="11617595" cy="1271270"/>
          </a:xfrm>
          <a:prstGeom prst="rect">
            <a:avLst/>
          </a:prstGeom>
        </p:spPr>
      </p:pic>
      <p:sp>
        <p:nvSpPr>
          <p:cNvPr id="6" name="Object 5"/>
          <p:cNvSpPr/>
          <p:nvPr/>
        </p:nvSpPr>
        <p:spPr>
          <a:xfrm>
            <a:off x="442291" y="4085680"/>
            <a:ext cx="11256066" cy="584094"/>
          </a:xfrm>
          <a:prstGeom prst="rect">
            <a:avLst/>
          </a:prstGeom>
          <a:noFill/>
        </p:spPr>
        <p:txBody>
          <a:bodyPr wrap="squar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   </a:t>
            </a:r>
            <a:r>
              <a:rPr kumimoji="0" lang="en-US" sz="1800" b="1"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SENTINAL TRIAL- </a:t>
            </a: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RCT-NTZ + IFNb-1a VS IFNb-1a-  No Increased risk with respect to control arm except for JCV PML cases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Object 6" descr="preencoded.png"/>
          <p:cNvPicPr>
            <a:picLocks noChangeAspect="1"/>
          </p:cNvPicPr>
          <p:nvPr/>
        </p:nvPicPr>
        <p:blipFill>
          <a:blip r:embed="rId4"/>
          <a:stretch>
            <a:fillRect/>
          </a:stretch>
        </p:blipFill>
        <p:spPr>
          <a:xfrm>
            <a:off x="285679" y="4556573"/>
            <a:ext cx="11617595" cy="1271270"/>
          </a:xfrm>
          <a:prstGeom prst="rect">
            <a:avLst/>
          </a:prstGeom>
        </p:spPr>
      </p:pic>
      <p:sp>
        <p:nvSpPr>
          <p:cNvPr id="8" name="Object 7"/>
          <p:cNvSpPr/>
          <p:nvPr/>
        </p:nvSpPr>
        <p:spPr>
          <a:xfrm>
            <a:off x="0" y="6035852"/>
            <a:ext cx="12188952" cy="324483"/>
          </a:xfrm>
          <a:prstGeom prst="rect">
            <a:avLst/>
          </a:prstGeom>
          <a:noFill/>
        </p:spPr>
        <p:txBody>
          <a:bodyPr wrap="square" lIns="0" tIns="0" rIns="0" bIns="0" rtlCol="0" anchor="t"/>
          <a:lstStyle/>
          <a:p>
            <a:pPr marL="0" marR="0" lvl="0" indent="0" algn="ctr" defTabSz="914400" rtl="0" eaLnBrk="1" fontAlgn="auto" latinLnBrk="0" hangingPunct="1">
              <a:lnSpc>
                <a:spcPts val="2556"/>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JCV-related PML- 2 CASES (1 during and 1 after trial)</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D77ACC-565B-498E-9654-2275B19DE561}"/>
              </a:ext>
            </a:extLst>
          </p:cNvPr>
          <p:cNvSpPr>
            <a:spLocks noGrp="1"/>
          </p:cNvSpPr>
          <p:nvPr>
            <p:ph sz="half" idx="1"/>
          </p:nvPr>
        </p:nvSpPr>
        <p:spPr>
          <a:xfrm>
            <a:off x="1985554" y="1035844"/>
            <a:ext cx="8247018" cy="4793456"/>
          </a:xfrm>
        </p:spPr>
        <p:txBody>
          <a:bodyPr anchor="ctr"/>
          <a:lstStyle/>
          <a:p>
            <a:pPr marL="34289" indent="0" algn="ctr">
              <a:lnSpc>
                <a:spcPct val="100000"/>
              </a:lnSpc>
              <a:buNone/>
            </a:pPr>
            <a:r>
              <a:rPr lang="en-US" sz="4400" b="1" dirty="0">
                <a:solidFill>
                  <a:schemeClr val="accent3"/>
                </a:solidFill>
              </a:rPr>
              <a:t>Your feedback is important to us!</a:t>
            </a:r>
          </a:p>
          <a:p>
            <a:pPr marL="34289" indent="0" algn="ctr">
              <a:lnSpc>
                <a:spcPct val="100000"/>
              </a:lnSpc>
              <a:buNone/>
            </a:pPr>
            <a:endParaRPr lang="en-US" sz="2700" dirty="0">
              <a:solidFill>
                <a:schemeClr val="tx1"/>
              </a:solidFill>
            </a:endParaRPr>
          </a:p>
          <a:p>
            <a:pPr marL="34289" indent="0" algn="ctr">
              <a:lnSpc>
                <a:spcPct val="100000"/>
              </a:lnSpc>
              <a:buNone/>
            </a:pPr>
            <a:r>
              <a:rPr lang="en-US" sz="3200" dirty="0">
                <a:solidFill>
                  <a:schemeClr val="tx2"/>
                </a:solidFill>
              </a:rPr>
              <a:t>At the conclusion of the webinar, please complete the program survey in TMS or TRAIN. This must be completed within </a:t>
            </a:r>
            <a:r>
              <a:rPr lang="en-US" sz="3200" b="1" dirty="0">
                <a:solidFill>
                  <a:schemeClr val="accent3"/>
                </a:solidFill>
              </a:rPr>
              <a:t>15 days </a:t>
            </a:r>
            <a:r>
              <a:rPr lang="en-US" sz="3200" dirty="0">
                <a:solidFill>
                  <a:schemeClr val="tx2"/>
                </a:solidFill>
              </a:rPr>
              <a:t>of the live program for CME/CEU credit.</a:t>
            </a:r>
          </a:p>
          <a:p>
            <a:pPr marL="34289" indent="0" algn="ctr">
              <a:buNone/>
            </a:pPr>
            <a:endParaRPr lang="en-US" sz="3000" dirty="0">
              <a:solidFill>
                <a:schemeClr val="tx2"/>
              </a:solidFill>
            </a:endParaRPr>
          </a:p>
          <a:p>
            <a:pPr marL="34289" indent="0" algn="ctr">
              <a:buNone/>
            </a:pPr>
            <a:endParaRPr lang="en-US" sz="3000" dirty="0">
              <a:solidFill>
                <a:schemeClr val="tx2"/>
              </a:solidFill>
            </a:endParaRPr>
          </a:p>
        </p:txBody>
      </p:sp>
    </p:spTree>
    <p:extLst>
      <p:ext uri="{BB962C8B-B14F-4D97-AF65-F5344CB8AC3E}">
        <p14:creationId xmlns:p14="http://schemas.microsoft.com/office/powerpoint/2010/main" val="2710832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Anti-CD20 Therapies Infection Risk</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0" y="1035109"/>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2130"/>
              </a:lnSpc>
              <a:spcBef>
                <a:spcPts val="867"/>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Eliminates B-cells up to the plasma cell stage, leading to prolonged B-cell lymphopenia and potential </a:t>
            </a:r>
            <a:b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b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hypogammaglobulinemia (low IgG/IgM), which increases infection risk- (% patients affected in active arm)</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199975" y="1941067"/>
            <a:ext cx="6075431" cy="233661"/>
          </a:xfrm>
          <a:prstGeom prst="rect">
            <a:avLst/>
          </a:prstGeom>
          <a:noFill/>
        </p:spPr>
        <p:txBody>
          <a:bodyPr wrap="square" lIns="0" tIns="0" rIns="0" bIns="0" rtlCol="0" anchor="t"/>
          <a:lstStyle/>
          <a:p>
            <a:pPr marL="0" marR="0" lvl="0" indent="0" algn="ctr" defTabSz="914400" rtl="0" eaLnBrk="1" fontAlgn="auto" latinLnBrk="0" hangingPunct="1">
              <a:lnSpc>
                <a:spcPts val="1841"/>
              </a:lnSpc>
              <a:spcBef>
                <a:spcPts val="0"/>
              </a:spcBef>
              <a:spcAft>
                <a:spcPts val="0"/>
              </a:spcAft>
              <a:buClrTx/>
              <a:buSzTx/>
              <a:buFontTx/>
              <a:buNone/>
              <a:tabLst/>
              <a:defRPr/>
            </a:pPr>
            <a:r>
              <a:rPr kumimoji="0" lang="en-US" sz="1440" b="0" i="0" u="none" strike="noStrike" kern="0" cap="none" spc="14" normalizeH="0" baseline="0" noProof="0" dirty="0">
                <a:ln>
                  <a:noFill/>
                </a:ln>
                <a:solidFill>
                  <a:srgbClr val="000000"/>
                </a:solidFill>
                <a:effectLst/>
                <a:uLnTx/>
                <a:uFillTx/>
                <a:latin typeface="Roboto" pitchFamily="34" charset="0"/>
                <a:ea typeface="Roboto" pitchFamily="34" charset="-122"/>
                <a:cs typeface="Roboto" pitchFamily="34" charset="-120"/>
              </a:rPr>
              <a:t>  Ocrelizumab: OPERA I and OPERA II: RCT-OCR VS IFNb-1a</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Object 4" descr="preencoded.png"/>
          <p:cNvPicPr>
            <a:picLocks noChangeAspect="1"/>
          </p:cNvPicPr>
          <p:nvPr/>
        </p:nvPicPr>
        <p:blipFill>
          <a:blip r:embed="rId3"/>
          <a:stretch>
            <a:fillRect/>
          </a:stretch>
        </p:blipFill>
        <p:spPr>
          <a:xfrm>
            <a:off x="285679" y="2075931"/>
            <a:ext cx="5904024" cy="1871195"/>
          </a:xfrm>
          <a:prstGeom prst="rect">
            <a:avLst/>
          </a:prstGeom>
        </p:spPr>
      </p:pic>
      <p:sp>
        <p:nvSpPr>
          <p:cNvPr id="6" name="Object 5"/>
          <p:cNvSpPr/>
          <p:nvPr/>
        </p:nvSpPr>
        <p:spPr>
          <a:xfrm>
            <a:off x="199975" y="4088417"/>
            <a:ext cx="6075431" cy="233661"/>
          </a:xfrm>
          <a:prstGeom prst="rect">
            <a:avLst/>
          </a:prstGeom>
          <a:noFill/>
        </p:spPr>
        <p:txBody>
          <a:bodyPr wrap="square" lIns="0" tIns="0" rIns="0" bIns="0" rtlCol="0" anchor="t"/>
          <a:lstStyle/>
          <a:p>
            <a:pPr marL="0" marR="0" lvl="0" indent="0" algn="ctr" defTabSz="914400" rtl="0" eaLnBrk="1" fontAlgn="auto" latinLnBrk="0" hangingPunct="1">
              <a:lnSpc>
                <a:spcPts val="1841"/>
              </a:lnSpc>
              <a:spcBef>
                <a:spcPts val="0"/>
              </a:spcBef>
              <a:spcAft>
                <a:spcPts val="0"/>
              </a:spcAft>
              <a:buClrTx/>
              <a:buSzTx/>
              <a:buFontTx/>
              <a:buNone/>
              <a:tabLst/>
              <a:defRPr/>
            </a:pPr>
            <a:r>
              <a:rPr kumimoji="0" lang="en-US" sz="1440" b="0" i="0" u="none" strike="noStrike" kern="0" cap="none" spc="14" normalizeH="0" baseline="0" noProof="0" dirty="0">
                <a:ln>
                  <a:noFill/>
                </a:ln>
                <a:solidFill>
                  <a:srgbClr val="000000"/>
                </a:solidFill>
                <a:effectLst/>
                <a:uLnTx/>
                <a:uFillTx/>
                <a:latin typeface="Roboto" pitchFamily="34" charset="0"/>
                <a:ea typeface="Roboto" pitchFamily="34" charset="-122"/>
                <a:cs typeface="Roboto" pitchFamily="34" charset="-120"/>
              </a:rPr>
              <a:t>  Ofatumumab: ASCLEPIOS I and II -RCT- OFA VS teriflunomide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Object 6" descr="preencoded.png"/>
          <p:cNvPicPr>
            <a:picLocks noChangeAspect="1"/>
          </p:cNvPicPr>
          <p:nvPr/>
        </p:nvPicPr>
        <p:blipFill>
          <a:blip r:embed="rId4"/>
          <a:stretch>
            <a:fillRect/>
          </a:stretch>
        </p:blipFill>
        <p:spPr>
          <a:xfrm>
            <a:off x="285679" y="4223281"/>
            <a:ext cx="5904024" cy="1871195"/>
          </a:xfrm>
          <a:prstGeom prst="rect">
            <a:avLst/>
          </a:prstGeom>
        </p:spPr>
      </p:pic>
      <p:sp>
        <p:nvSpPr>
          <p:cNvPr id="8" name="Object 7"/>
          <p:cNvSpPr/>
          <p:nvPr/>
        </p:nvSpPr>
        <p:spPr>
          <a:xfrm>
            <a:off x="5913546" y="1941067"/>
            <a:ext cx="6075431" cy="233661"/>
          </a:xfrm>
          <a:prstGeom prst="rect">
            <a:avLst/>
          </a:prstGeom>
          <a:noFill/>
        </p:spPr>
        <p:txBody>
          <a:bodyPr wrap="square" lIns="0" tIns="0" rIns="0" bIns="0" rtlCol="0" anchor="t"/>
          <a:lstStyle/>
          <a:p>
            <a:pPr marL="0" marR="0" lvl="0" indent="0" algn="ctr" defTabSz="914400" rtl="0" eaLnBrk="1" fontAlgn="auto" latinLnBrk="0" hangingPunct="1">
              <a:lnSpc>
                <a:spcPts val="1841"/>
              </a:lnSpc>
              <a:spcBef>
                <a:spcPts val="0"/>
              </a:spcBef>
              <a:spcAft>
                <a:spcPts val="0"/>
              </a:spcAft>
              <a:buClrTx/>
              <a:buSzTx/>
              <a:buFontTx/>
              <a:buNone/>
              <a:tabLst/>
              <a:defRPr/>
            </a:pPr>
            <a:r>
              <a:rPr kumimoji="0" lang="en-US" sz="1440" b="0" i="0" u="none" strike="noStrike" kern="0" cap="none" spc="14" normalizeH="0" baseline="0" noProof="0" dirty="0">
                <a:ln>
                  <a:noFill/>
                </a:ln>
                <a:solidFill>
                  <a:srgbClr val="000000"/>
                </a:solidFill>
                <a:effectLst/>
                <a:uLnTx/>
                <a:uFillTx/>
                <a:latin typeface="Roboto" pitchFamily="34" charset="0"/>
                <a:ea typeface="Roboto" pitchFamily="34" charset="-122"/>
                <a:cs typeface="Roboto" pitchFamily="34" charset="-120"/>
              </a:rPr>
              <a:t>  Ublituximab: ULTIMATE I and II: UBL VS teriflunomide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9" name="Object 8" descr="preencoded.png"/>
          <p:cNvPicPr>
            <a:picLocks noChangeAspect="1"/>
          </p:cNvPicPr>
          <p:nvPr/>
        </p:nvPicPr>
        <p:blipFill>
          <a:blip r:embed="rId5"/>
          <a:stretch>
            <a:fillRect/>
          </a:stretch>
        </p:blipFill>
        <p:spPr>
          <a:xfrm>
            <a:off x="5999250" y="2075931"/>
            <a:ext cx="5904024" cy="1871195"/>
          </a:xfrm>
          <a:prstGeom prst="rect">
            <a:avLst/>
          </a:prstGeom>
        </p:spPr>
      </p:pic>
      <p:sp>
        <p:nvSpPr>
          <p:cNvPr id="10" name="Object 9"/>
          <p:cNvSpPr/>
          <p:nvPr/>
        </p:nvSpPr>
        <p:spPr>
          <a:xfrm>
            <a:off x="5913546" y="4088417"/>
            <a:ext cx="6075431" cy="233661"/>
          </a:xfrm>
          <a:prstGeom prst="rect">
            <a:avLst/>
          </a:prstGeom>
          <a:noFill/>
        </p:spPr>
        <p:txBody>
          <a:bodyPr wrap="square" lIns="0" tIns="0" rIns="0" bIns="0" rtlCol="0" anchor="t"/>
          <a:lstStyle/>
          <a:p>
            <a:pPr marL="0" marR="0" lvl="0" indent="0" algn="ctr" defTabSz="914400" rtl="0" eaLnBrk="1" fontAlgn="auto" latinLnBrk="0" hangingPunct="1">
              <a:lnSpc>
                <a:spcPts val="1841"/>
              </a:lnSpc>
              <a:spcBef>
                <a:spcPts val="0"/>
              </a:spcBef>
              <a:spcAft>
                <a:spcPts val="0"/>
              </a:spcAft>
              <a:buClrTx/>
              <a:buSzTx/>
              <a:buFontTx/>
              <a:buNone/>
              <a:tabLst/>
              <a:defRPr/>
            </a:pPr>
            <a:r>
              <a:rPr kumimoji="0" lang="en-US" sz="1440" b="0" i="0" u="none" strike="noStrike" kern="0" cap="none" spc="14" normalizeH="0" baseline="0" noProof="0" dirty="0">
                <a:ln>
                  <a:noFill/>
                </a:ln>
                <a:solidFill>
                  <a:srgbClr val="000000"/>
                </a:solidFill>
                <a:effectLst/>
                <a:uLnTx/>
                <a:uFillTx/>
                <a:latin typeface="Roboto" pitchFamily="34" charset="0"/>
                <a:ea typeface="Roboto" pitchFamily="34" charset="-122"/>
                <a:cs typeface="Roboto" pitchFamily="34" charset="-120"/>
              </a:rPr>
              <a:t>  RTX: HERMES (RRMS), OLYMPUS (PPMS: RCT-RTX VS PLACEBO)</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Object 10" descr="preencoded.png"/>
          <p:cNvPicPr>
            <a:picLocks noChangeAspect="1"/>
          </p:cNvPicPr>
          <p:nvPr/>
        </p:nvPicPr>
        <p:blipFill>
          <a:blip r:embed="rId6"/>
          <a:stretch>
            <a:fillRect/>
          </a:stretch>
        </p:blipFill>
        <p:spPr>
          <a:xfrm>
            <a:off x="5999250" y="4223281"/>
            <a:ext cx="5904024" cy="1871195"/>
          </a:xfrm>
          <a:prstGeom prst="rect">
            <a:avLst/>
          </a:prstGeom>
        </p:spPr>
      </p:pic>
      <p:sp>
        <p:nvSpPr>
          <p:cNvPr id="12" name="Object 11"/>
          <p:cNvSpPr/>
          <p:nvPr/>
        </p:nvSpPr>
        <p:spPr>
          <a:xfrm>
            <a:off x="11769957" y="6498056"/>
            <a:ext cx="228543" cy="243362"/>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1671261" y="381857"/>
            <a:ext cx="8846430" cy="1081769"/>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Alemtuzumab-CD52 lymphodepleting therapy Infection Risk</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0" y="1559805"/>
            <a:ext cx="12188952" cy="676106"/>
          </a:xfrm>
          <a:prstGeom prst="rect">
            <a:avLst/>
          </a:prstGeom>
          <a:noFill/>
        </p:spPr>
        <p:txBody>
          <a:bodyPr wrap="square" lIns="0" tIns="0" rIns="0" bIns="0" rtlCol="0" anchor="t"/>
          <a:lstStyle/>
          <a:p>
            <a:pPr marL="0" marR="0" lvl="0" indent="0" algn="ctr" defTabSz="914400" rtl="0" eaLnBrk="1" fontAlgn="auto" latinLnBrk="0" hangingPunct="1">
              <a:lnSpc>
                <a:spcPts val="2663"/>
              </a:lnSpc>
              <a:spcBef>
                <a:spcPts val="742"/>
              </a:spcBef>
              <a:spcAft>
                <a:spcPts val="0"/>
              </a:spcAft>
              <a:buClrTx/>
              <a:buSzTx/>
              <a:buFontTx/>
              <a:buNone/>
              <a:tabLst/>
              <a:defRPr/>
            </a:pPr>
            <a:r>
              <a:rPr kumimoji="0" lang="en-US" sz="1875" b="0" i="0" u="none" strike="noStrike" kern="0" cap="none" spc="19"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B-cells recover in 3-6 months, T-cells take at least 1 year to reach LLN, with an increase </a:t>
            </a:r>
            <a:br>
              <a:rPr kumimoji="0" lang="en-US" sz="1875" b="0" i="0" u="none" strike="noStrike" kern="0" cap="none" spc="19"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br>
            <a:r>
              <a:rPr kumimoji="0" lang="en-US" sz="1875" b="0" i="0" u="none" strike="noStrike" kern="0" cap="none" spc="19"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in CD4+ Treg subtype post-treatment- (% patients affected in active arm)</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199975" y="2566822"/>
            <a:ext cx="6075431" cy="292047"/>
          </a:xfrm>
          <a:prstGeom prst="rect">
            <a:avLst/>
          </a:prstGeom>
          <a:noFill/>
        </p:spPr>
        <p:txBody>
          <a:bodyPr wrap="squar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CARE MS -I: RCT- ALZ VS IFNb-1a</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Object 4" descr="preencoded.png"/>
          <p:cNvPicPr>
            <a:picLocks noChangeAspect="1"/>
          </p:cNvPicPr>
          <p:nvPr/>
        </p:nvPicPr>
        <p:blipFill>
          <a:blip r:embed="rId3"/>
          <a:stretch>
            <a:fillRect/>
          </a:stretch>
        </p:blipFill>
        <p:spPr>
          <a:xfrm>
            <a:off x="285679" y="2752037"/>
            <a:ext cx="5904024" cy="3342439"/>
          </a:xfrm>
          <a:prstGeom prst="rect">
            <a:avLst/>
          </a:prstGeom>
        </p:spPr>
      </p:pic>
      <p:sp>
        <p:nvSpPr>
          <p:cNvPr id="6" name="Object 5"/>
          <p:cNvSpPr/>
          <p:nvPr/>
        </p:nvSpPr>
        <p:spPr>
          <a:xfrm>
            <a:off x="5913546" y="2566822"/>
            <a:ext cx="6075431" cy="292047"/>
          </a:xfrm>
          <a:prstGeom prst="rect">
            <a:avLst/>
          </a:prstGeom>
          <a:noFill/>
        </p:spPr>
        <p:txBody>
          <a:bodyPr wrap="squar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CARE MS -II: RCT-ALZ VS IFNb-1a:</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Object 6" descr="preencoded.png"/>
          <p:cNvPicPr>
            <a:picLocks noChangeAspect="1"/>
          </p:cNvPicPr>
          <p:nvPr/>
        </p:nvPicPr>
        <p:blipFill>
          <a:blip r:embed="rId4"/>
          <a:stretch>
            <a:fillRect/>
          </a:stretch>
        </p:blipFill>
        <p:spPr>
          <a:xfrm>
            <a:off x="5999250" y="2752037"/>
            <a:ext cx="5904024" cy="3342439"/>
          </a:xfrm>
          <a:prstGeom prst="rect">
            <a:avLst/>
          </a:prstGeom>
        </p:spPr>
      </p:pic>
      <p:sp>
        <p:nvSpPr>
          <p:cNvPr id="8" name="Object 7"/>
          <p:cNvSpPr/>
          <p:nvPr/>
        </p:nvSpPr>
        <p:spPr>
          <a:xfrm>
            <a:off x="11769957" y="6498056"/>
            <a:ext cx="228543" cy="243362"/>
          </a:xfrm>
          <a:prstGeom prst="rect">
            <a:avLst/>
          </a:prstGeom>
          <a:noFill/>
        </p:spPr>
        <p:txBody>
          <a:bodyPr/>
          <a:lstStyle/>
          <a:p>
            <a:endParaRPr lang="en-US"/>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9987" y="3028669"/>
            <a:ext cx="2180680" cy="504699"/>
          </a:xfrm>
          <a:prstGeom prst="rect">
            <a:avLst/>
          </a:prstGeom>
        </p:spPr>
      </p:pic>
      <p:sp>
        <p:nvSpPr>
          <p:cNvPr id="10" name="Object 9"/>
          <p:cNvSpPr/>
          <p:nvPr/>
        </p:nvSpPr>
        <p:spPr>
          <a:xfrm>
            <a:off x="4010949" y="3179242"/>
            <a:ext cx="1969278" cy="189798"/>
          </a:xfrm>
          <a:prstGeom prst="rect">
            <a:avLst/>
          </a:prstGeom>
          <a:noFill/>
        </p:spPr>
        <p:txBody>
          <a:bodyPr wrap="square" lIns="0" tIns="0" rIns="0" bIns="0" rtlCol="0" anchor="t"/>
          <a:lstStyle/>
          <a:p>
            <a:pPr marL="0" marR="0" lvl="0" indent="0" algn="ctr" defTabSz="914400" rtl="0" eaLnBrk="1" fontAlgn="auto" latinLnBrk="0" hangingPunct="1">
              <a:lnSpc>
                <a:spcPts val="1496"/>
              </a:lnSpc>
              <a:spcBef>
                <a:spcPts val="0"/>
              </a:spcBef>
              <a:spcAft>
                <a:spcPts val="0"/>
              </a:spcAft>
              <a:buClrTx/>
              <a:buSzTx/>
              <a:buFontTx/>
              <a:buNone/>
              <a:tabLst/>
              <a:defRPr/>
            </a:pPr>
            <a:r>
              <a:rPr kumimoji="0" lang="en-US" sz="1170" b="0" i="0" u="none" strike="noStrike" kern="0" cap="none" spc="12" normalizeH="0" baseline="0" noProof="0" dirty="0">
                <a:ln>
                  <a:noFill/>
                </a:ln>
                <a:solidFill>
                  <a:srgbClr val="FFFFFF"/>
                </a:solidFill>
                <a:effectLst/>
                <a:uLnTx/>
                <a:uFillTx/>
                <a:latin typeface="Roboto" pitchFamily="34" charset="0"/>
                <a:ea typeface="Roboto" pitchFamily="34" charset="-122"/>
                <a:cs typeface="Roboto" pitchFamily="34" charset="-120"/>
              </a:rPr>
              <a:t>1 case of disseminated TB</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Object 10"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1987" y="3026705"/>
            <a:ext cx="2104499" cy="695151"/>
          </a:xfrm>
          <a:prstGeom prst="rect">
            <a:avLst/>
          </a:prstGeom>
        </p:spPr>
      </p:pic>
      <p:sp>
        <p:nvSpPr>
          <p:cNvPr id="12" name="Object 11"/>
          <p:cNvSpPr/>
          <p:nvPr/>
        </p:nvSpPr>
        <p:spPr>
          <a:xfrm>
            <a:off x="9446779" y="3177245"/>
            <a:ext cx="1885479" cy="379595"/>
          </a:xfrm>
          <a:prstGeom prst="rect">
            <a:avLst/>
          </a:prstGeom>
          <a:noFill/>
        </p:spPr>
        <p:txBody>
          <a:bodyPr wrap="square" lIns="0" tIns="0" rIns="0" bIns="0" rtlCol="0" anchor="t"/>
          <a:lstStyle/>
          <a:p>
            <a:pPr marL="0" marR="0" lvl="0" indent="0" algn="ctr" defTabSz="914400" rtl="0" eaLnBrk="1" fontAlgn="auto" latinLnBrk="0" hangingPunct="1">
              <a:lnSpc>
                <a:spcPts val="1496"/>
              </a:lnSpc>
              <a:spcBef>
                <a:spcPts val="0"/>
              </a:spcBef>
              <a:spcAft>
                <a:spcPts val="0"/>
              </a:spcAft>
              <a:buClrTx/>
              <a:buSzTx/>
              <a:buFontTx/>
              <a:buNone/>
              <a:tabLst/>
              <a:defRPr/>
            </a:pPr>
            <a:r>
              <a:rPr kumimoji="0" lang="en-US" sz="1170" b="0" i="0" u="none" strike="noStrike" kern="0" cap="none" spc="12" normalizeH="0" baseline="0" noProof="0" dirty="0">
                <a:ln>
                  <a:noFill/>
                </a:ln>
                <a:solidFill>
                  <a:srgbClr val="FFFFFF"/>
                </a:solidFill>
                <a:effectLst/>
                <a:uLnTx/>
                <a:uFillTx/>
                <a:latin typeface="Roboto" pitchFamily="34" charset="0"/>
                <a:ea typeface="Roboto" pitchFamily="34" charset="-122"/>
                <a:cs typeface="Roboto" pitchFamily="34" charset="-120"/>
              </a:rPr>
              <a:t>Acalculous cholecystitis -Uncommon but severe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Object 12"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90113" y="5903488"/>
            <a:ext cx="6103999" cy="685629"/>
          </a:xfrm>
          <a:prstGeom prst="rect">
            <a:avLst/>
          </a:prstGeom>
        </p:spPr>
      </p:pic>
      <p:sp>
        <p:nvSpPr>
          <p:cNvPr id="14" name="Object 13"/>
          <p:cNvSpPr/>
          <p:nvPr/>
        </p:nvSpPr>
        <p:spPr>
          <a:xfrm>
            <a:off x="5194795" y="6054008"/>
            <a:ext cx="6287351" cy="379595"/>
          </a:xfrm>
          <a:prstGeom prst="rect">
            <a:avLst/>
          </a:prstGeom>
          <a:noFill/>
        </p:spPr>
        <p:txBody>
          <a:bodyPr wrap="square" lIns="0" tIns="0" rIns="0" bIns="0" rtlCol="0" anchor="t"/>
          <a:lstStyle/>
          <a:p>
            <a:pPr marL="0" marR="0" lvl="0" indent="0" algn="ctr" defTabSz="914400" rtl="0" eaLnBrk="1" fontAlgn="auto" latinLnBrk="0" hangingPunct="1">
              <a:lnSpc>
                <a:spcPts val="1496"/>
              </a:lnSpc>
              <a:spcBef>
                <a:spcPts val="0"/>
              </a:spcBef>
              <a:spcAft>
                <a:spcPts val="0"/>
              </a:spcAft>
              <a:buClrTx/>
              <a:buSzTx/>
              <a:buFontTx/>
              <a:buNone/>
              <a:tabLst/>
              <a:defRPr/>
            </a:pPr>
            <a:r>
              <a:rPr kumimoji="0" lang="en-US" sz="1170" b="0" i="0" u="none" strike="noStrike" kern="0" cap="none" spc="12" normalizeH="0" baseline="0" noProof="0" dirty="0">
                <a:ln>
                  <a:noFill/>
                </a:ln>
                <a:solidFill>
                  <a:srgbClr val="FFFFFF"/>
                </a:solidFill>
                <a:effectLst/>
                <a:uLnTx/>
                <a:uFillTx/>
                <a:latin typeface="Roboto" pitchFamily="34" charset="0"/>
                <a:ea typeface="Roboto" pitchFamily="34" charset="-122"/>
                <a:cs typeface="Roboto" pitchFamily="34" charset="-120"/>
              </a:rPr>
              <a:t>  •</a:t>
            </a:r>
            <a:r>
              <a:rPr kumimoji="0" lang="en-US" sz="1170" b="0" i="0" u="sng" strike="noStrike" kern="0" cap="none" spc="12" normalizeH="0" baseline="0" noProof="0" dirty="0">
                <a:ln>
                  <a:noFill/>
                </a:ln>
                <a:solidFill>
                  <a:srgbClr val="FFFFFF"/>
                </a:solidFill>
                <a:effectLst/>
                <a:uLnTx/>
                <a:uFillTx/>
                <a:latin typeface="Roboto" pitchFamily="34" charset="0"/>
                <a:ea typeface="Roboto" pitchFamily="34" charset="-122"/>
                <a:cs typeface="Roboto" pitchFamily="34" charset="-120"/>
              </a:rPr>
              <a:t>Common infections with alemtuzumab: </a:t>
            </a:r>
            <a:r>
              <a:rPr kumimoji="0" lang="en-US" sz="1170" b="0" i="0" u="none" strike="noStrike" kern="0" cap="none" spc="12" normalizeH="0" baseline="0" noProof="0" dirty="0">
                <a:ln>
                  <a:noFill/>
                </a:ln>
                <a:solidFill>
                  <a:srgbClr val="FFFFFF"/>
                </a:solidFill>
                <a:effectLst/>
                <a:uLnTx/>
                <a:uFillTx/>
                <a:latin typeface="Roboto" pitchFamily="34" charset="0"/>
                <a:ea typeface="Roboto" pitchFamily="34" charset="-122"/>
                <a:cs typeface="Roboto" pitchFamily="34" charset="-120"/>
              </a:rPr>
              <a:t>Herpetic (HSV, cytomegalovirus) and bacterial (Listeria, Mycobacterium) due to T-cell suppression.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S1P Receptor Modulators-Infection Risk</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0" y="1005589"/>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639"/>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Fingolimod-First Oral DMT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0" y="1642652"/>
            <a:ext cx="12188952" cy="338053"/>
          </a:xfrm>
          <a:prstGeom prst="rect">
            <a:avLst/>
          </a:prstGeom>
          <a:noFill/>
        </p:spPr>
        <p:txBody>
          <a:bodyPr wrap="square" lIns="0" tIns="0" rIns="0" bIns="0" rtlCol="0" anchor="t"/>
          <a:lstStyle/>
          <a:p>
            <a:pPr marL="0" marR="0" lvl="0" indent="0" algn="ctr" defTabSz="914400" rtl="0" eaLnBrk="1" fontAlgn="auto" latinLnBrk="0" hangingPunct="1">
              <a:lnSpc>
                <a:spcPts val="2663"/>
              </a:lnSpc>
              <a:spcBef>
                <a:spcPts val="742"/>
              </a:spcBef>
              <a:spcAft>
                <a:spcPts val="0"/>
              </a:spcAft>
              <a:buClrTx/>
              <a:buSzTx/>
              <a:buFontTx/>
              <a:buNone/>
              <a:tabLst/>
              <a:defRPr/>
            </a:pPr>
            <a:r>
              <a:rPr kumimoji="0" lang="en-US" sz="1875" b="0" i="0" u="none" strike="noStrike" kern="0" cap="none" spc="19"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Traps white blood cells in lymphoid organs-</a:t>
            </a:r>
            <a:r>
              <a:rPr kumimoji="0" lang="en-US" sz="1800" b="0" i="0" u="none" strike="noStrike" kern="0" cap="none" spc="19"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 patients affected in active arm</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199975" y="2309711"/>
            <a:ext cx="6075431" cy="292047"/>
          </a:xfrm>
          <a:prstGeom prst="rect">
            <a:avLst/>
          </a:prstGeom>
          <a:noFill/>
        </p:spPr>
        <p:txBody>
          <a:bodyPr wrap="squar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  Fingolimod: FREEDOMS-FTY VS IFNb-1a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Object 5" descr="preencoded.png"/>
          <p:cNvPicPr>
            <a:picLocks noChangeAspect="1"/>
          </p:cNvPicPr>
          <p:nvPr/>
        </p:nvPicPr>
        <p:blipFill>
          <a:blip r:embed="rId3"/>
          <a:stretch>
            <a:fillRect/>
          </a:stretch>
        </p:blipFill>
        <p:spPr>
          <a:xfrm>
            <a:off x="285679" y="2494926"/>
            <a:ext cx="5904024" cy="3599550"/>
          </a:xfrm>
          <a:prstGeom prst="rect">
            <a:avLst/>
          </a:prstGeom>
        </p:spPr>
      </p:pic>
      <p:sp>
        <p:nvSpPr>
          <p:cNvPr id="7" name="Object 6"/>
          <p:cNvSpPr/>
          <p:nvPr/>
        </p:nvSpPr>
        <p:spPr>
          <a:xfrm>
            <a:off x="5913546" y="2309711"/>
            <a:ext cx="6075431" cy="292047"/>
          </a:xfrm>
          <a:prstGeom prst="rect">
            <a:avLst/>
          </a:prstGeom>
          <a:noFill/>
        </p:spPr>
        <p:txBody>
          <a:bodyPr wrap="squar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Fingolimod: FREEDOMS II-FTY VS PLACEBO</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Object 7" descr="preencoded.png"/>
          <p:cNvPicPr>
            <a:picLocks noChangeAspect="1"/>
          </p:cNvPicPr>
          <p:nvPr/>
        </p:nvPicPr>
        <p:blipFill>
          <a:blip r:embed="rId4"/>
          <a:stretch>
            <a:fillRect/>
          </a:stretch>
        </p:blipFill>
        <p:spPr>
          <a:xfrm>
            <a:off x="5999250" y="2494926"/>
            <a:ext cx="5904024" cy="1642652"/>
          </a:xfrm>
          <a:prstGeom prst="rect">
            <a:avLst/>
          </a:prstGeom>
        </p:spPr>
      </p:pic>
      <p:sp>
        <p:nvSpPr>
          <p:cNvPr id="9" name="Object 8"/>
          <p:cNvSpPr/>
          <p:nvPr/>
        </p:nvSpPr>
        <p:spPr>
          <a:xfrm>
            <a:off x="5913546" y="4266609"/>
            <a:ext cx="6075431" cy="292047"/>
          </a:xfrm>
          <a:prstGeom prst="rect">
            <a:avLst/>
          </a:prstGeom>
          <a:noFill/>
        </p:spPr>
        <p:txBody>
          <a:bodyPr wrap="squar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Fingolimod- INFORMS: PPMS -FTY VS PLACEBO</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Object 9" descr="preencoded.png"/>
          <p:cNvPicPr>
            <a:picLocks noChangeAspect="1"/>
          </p:cNvPicPr>
          <p:nvPr/>
        </p:nvPicPr>
        <p:blipFill>
          <a:blip r:embed="rId5"/>
          <a:stretch>
            <a:fillRect/>
          </a:stretch>
        </p:blipFill>
        <p:spPr>
          <a:xfrm>
            <a:off x="5999250" y="4451824"/>
            <a:ext cx="5904024" cy="1642652"/>
          </a:xfrm>
          <a:prstGeom prst="rect">
            <a:avLst/>
          </a:prstGeom>
        </p:spPr>
      </p:pic>
      <p:sp>
        <p:nvSpPr>
          <p:cNvPr id="11" name="Object 10"/>
          <p:cNvSpPr/>
          <p:nvPr/>
        </p:nvSpPr>
        <p:spPr>
          <a:xfrm>
            <a:off x="11769957" y="6498056"/>
            <a:ext cx="228543" cy="243362"/>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S1P Receptor Modulators-Infection Risk</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0" y="1005589"/>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639"/>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Siponimod, Ozanimod, Ponesimod</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0" y="1642652"/>
            <a:ext cx="12188952" cy="338053"/>
          </a:xfrm>
          <a:prstGeom prst="rect">
            <a:avLst/>
          </a:prstGeom>
          <a:noFill/>
        </p:spPr>
        <p:txBody>
          <a:bodyPr wrap="square" lIns="0" tIns="0" rIns="0" bIns="0" rtlCol="0" anchor="t"/>
          <a:lstStyle/>
          <a:p>
            <a:pPr marL="0" marR="0" lvl="0" indent="0" algn="ctr" defTabSz="914400" rtl="0" eaLnBrk="1" fontAlgn="auto" latinLnBrk="0" hangingPunct="1">
              <a:lnSpc>
                <a:spcPts val="2663"/>
              </a:lnSpc>
              <a:spcBef>
                <a:spcPts val="742"/>
              </a:spcBef>
              <a:spcAft>
                <a:spcPts val="0"/>
              </a:spcAft>
              <a:buClrTx/>
              <a:buSzTx/>
              <a:buFontTx/>
              <a:buNone/>
              <a:tabLst/>
              <a:defRPr/>
            </a:pPr>
            <a:r>
              <a:rPr kumimoji="0" lang="en-US" sz="1875" b="0" i="0" u="none" strike="noStrike" kern="0" cap="none" spc="19"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Traps white blood cells in lymphoid organs-</a:t>
            </a:r>
            <a:r>
              <a:rPr kumimoji="0" lang="en-US" sz="1800" b="0" i="0" u="none" strike="noStrike" kern="0" cap="none" spc="19"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 patients affected in active arm</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279488" y="2212462"/>
            <a:ext cx="6075431" cy="219020"/>
          </a:xfrm>
          <a:prstGeom prst="rect">
            <a:avLst/>
          </a:prstGeom>
          <a:noFill/>
        </p:spPr>
        <p:txBody>
          <a:bodyPr wrap="square" lIns="0" tIns="0" rIns="0" bIns="0" rtlCol="0" anchor="t"/>
          <a:lstStyle/>
          <a:p>
            <a:pPr marL="0" marR="0" lvl="0" indent="0" algn="ctr" defTabSz="914400" rtl="0" eaLnBrk="1" fontAlgn="auto" latinLnBrk="0" hangingPunct="1">
              <a:lnSpc>
                <a:spcPts val="1725"/>
              </a:lnSpc>
              <a:spcBef>
                <a:spcPts val="0"/>
              </a:spcBef>
              <a:spcAft>
                <a:spcPts val="0"/>
              </a:spcAft>
              <a:buClrTx/>
              <a:buSzTx/>
              <a:buFontTx/>
              <a:buNone/>
              <a:tabLst/>
              <a:defRPr/>
            </a:pPr>
            <a:r>
              <a:rPr kumimoji="0" lang="en-US" sz="1350" b="1" i="0" u="none" strike="noStrike" kern="0" cap="none" spc="14" normalizeH="0" baseline="0" noProof="0" dirty="0">
                <a:ln>
                  <a:noFill/>
                </a:ln>
                <a:solidFill>
                  <a:srgbClr val="000000"/>
                </a:solidFill>
                <a:effectLst/>
                <a:uLnTx/>
                <a:uFillTx/>
                <a:latin typeface="Roboto" pitchFamily="34" charset="0"/>
                <a:ea typeface="Roboto" pitchFamily="34" charset="-122"/>
                <a:cs typeface="Roboto" pitchFamily="34" charset="-120"/>
              </a:rPr>
              <a:t>Siponimod- </a:t>
            </a:r>
            <a:r>
              <a:rPr kumimoji="0" lang="en-US" sz="1350" b="1" i="0" u="sng" strike="noStrike" kern="0" cap="none" spc="14" normalizeH="0" baseline="0" noProof="0" dirty="0">
                <a:ln>
                  <a:noFill/>
                </a:ln>
                <a:solidFill>
                  <a:srgbClr val="000000"/>
                </a:solidFill>
                <a:effectLst/>
                <a:uLnTx/>
                <a:uFillTx/>
                <a:latin typeface="Roboto" pitchFamily="34" charset="0"/>
                <a:ea typeface="Roboto" pitchFamily="34" charset="-122"/>
                <a:cs typeface="Roboto" pitchFamily="34" charset="-120"/>
              </a:rPr>
              <a:t>EXPAND TRIAL</a:t>
            </a:r>
            <a:r>
              <a:rPr kumimoji="0" lang="en-US" sz="1350" b="0" i="0" u="sng" strike="noStrike" kern="0" cap="none" spc="14" normalizeH="0" baseline="0" noProof="0" dirty="0">
                <a:ln>
                  <a:noFill/>
                </a:ln>
                <a:solidFill>
                  <a:srgbClr val="000000"/>
                </a:solidFill>
                <a:effectLst/>
                <a:uLnTx/>
                <a:uFillTx/>
                <a:latin typeface="Roboto" pitchFamily="34" charset="0"/>
                <a:ea typeface="Roboto" pitchFamily="34" charset="-122"/>
                <a:cs typeface="Roboto" pitchFamily="34" charset="-120"/>
              </a:rPr>
              <a:t>-RCT-SIP vs Placebo</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Object 5" descr="preencoded.png"/>
          <p:cNvPicPr>
            <a:picLocks noChangeAspect="1"/>
          </p:cNvPicPr>
          <p:nvPr/>
        </p:nvPicPr>
        <p:blipFill>
          <a:blip r:embed="rId3"/>
          <a:srcRect r="45911" b="1980"/>
          <a:stretch/>
        </p:blipFill>
        <p:spPr>
          <a:xfrm>
            <a:off x="1259713" y="2742513"/>
            <a:ext cx="3732784" cy="3840480"/>
          </a:xfrm>
          <a:prstGeom prst="rect">
            <a:avLst/>
          </a:prstGeom>
        </p:spPr>
      </p:pic>
      <p:pic>
        <p:nvPicPr>
          <p:cNvPr id="7" name="Object 6"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38320" y="4194713"/>
            <a:ext cx="9523" cy="714196"/>
          </a:xfrm>
          <a:prstGeom prst="rect">
            <a:avLst/>
          </a:prstGeom>
        </p:spPr>
      </p:pic>
      <p:pic>
        <p:nvPicPr>
          <p:cNvPr id="8" name="Object 7" descr="preencoded.png"/>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3538320" y="4194713"/>
            <a:ext cx="9523" cy="714196"/>
          </a:xfrm>
          <a:prstGeom prst="rect">
            <a:avLst/>
          </a:prstGeom>
        </p:spPr>
      </p:pic>
      <p:sp>
        <p:nvSpPr>
          <p:cNvPr id="9" name="Object 8"/>
          <p:cNvSpPr/>
          <p:nvPr/>
        </p:nvSpPr>
        <p:spPr>
          <a:xfrm>
            <a:off x="5923069" y="2248336"/>
            <a:ext cx="6075431" cy="233661"/>
          </a:xfrm>
          <a:prstGeom prst="rect">
            <a:avLst/>
          </a:prstGeom>
          <a:noFill/>
        </p:spPr>
        <p:txBody>
          <a:bodyPr wrap="square" lIns="0" tIns="0" rIns="0" bIns="0" rtlCol="0" anchor="t"/>
          <a:lstStyle/>
          <a:p>
            <a:pPr marL="0" marR="0" lvl="0" indent="0" algn="ctr" defTabSz="914400" rtl="0" eaLnBrk="1" fontAlgn="auto" latinLnBrk="0" hangingPunct="1">
              <a:lnSpc>
                <a:spcPts val="1841"/>
              </a:lnSpc>
              <a:spcBef>
                <a:spcPts val="0"/>
              </a:spcBef>
              <a:spcAft>
                <a:spcPts val="0"/>
              </a:spcAft>
              <a:buClrTx/>
              <a:buSzTx/>
              <a:buFontTx/>
              <a:buNone/>
              <a:tabLst/>
              <a:defRPr/>
            </a:pPr>
            <a:r>
              <a:rPr kumimoji="0" lang="en-US" sz="1440" b="1" i="0" u="none" strike="noStrike" kern="0" cap="none" spc="14" normalizeH="0" baseline="0" noProof="0" dirty="0">
                <a:ln>
                  <a:noFill/>
                </a:ln>
                <a:solidFill>
                  <a:srgbClr val="000000"/>
                </a:solidFill>
                <a:effectLst/>
                <a:uLnTx/>
                <a:uFillTx/>
                <a:latin typeface="Roboto" pitchFamily="34" charset="0"/>
                <a:ea typeface="Roboto" pitchFamily="34" charset="-122"/>
                <a:cs typeface="Roboto" pitchFamily="34" charset="-120"/>
              </a:rPr>
              <a:t>  Ozanimod-</a:t>
            </a:r>
            <a:r>
              <a:rPr kumimoji="0" lang="en-US" sz="1440" b="1" i="0" u="sng" strike="noStrike" kern="0" cap="none" spc="14" normalizeH="0" baseline="0" noProof="0" dirty="0">
                <a:ln>
                  <a:noFill/>
                </a:ln>
                <a:solidFill>
                  <a:srgbClr val="000000"/>
                </a:solidFill>
                <a:effectLst/>
                <a:uLnTx/>
                <a:uFillTx/>
                <a:latin typeface="Roboto" pitchFamily="34" charset="0"/>
                <a:ea typeface="Roboto" pitchFamily="34" charset="-122"/>
                <a:cs typeface="Roboto" pitchFamily="34" charset="-120"/>
              </a:rPr>
              <a:t>SUNBEAM AND RADIANCE TRIALS-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Object 9"/>
          <p:cNvSpPr/>
          <p:nvPr/>
        </p:nvSpPr>
        <p:spPr>
          <a:xfrm>
            <a:off x="5923069" y="2519741"/>
            <a:ext cx="6075431" cy="233661"/>
          </a:xfrm>
          <a:prstGeom prst="rect">
            <a:avLst/>
          </a:prstGeom>
          <a:noFill/>
        </p:spPr>
        <p:txBody>
          <a:bodyPr wrap="square" lIns="0" tIns="0" rIns="0" bIns="0" rtlCol="0" anchor="t"/>
          <a:lstStyle/>
          <a:p>
            <a:pPr marL="0" marR="0" lvl="0" indent="0" algn="ctr" defTabSz="914400" rtl="0" eaLnBrk="1" fontAlgn="auto" latinLnBrk="0" hangingPunct="1">
              <a:lnSpc>
                <a:spcPts val="1841"/>
              </a:lnSpc>
              <a:spcBef>
                <a:spcPts val="374"/>
              </a:spcBef>
              <a:spcAft>
                <a:spcPts val="0"/>
              </a:spcAft>
              <a:buClrTx/>
              <a:buSzTx/>
              <a:buFontTx/>
              <a:buNone/>
              <a:tabLst/>
              <a:defRPr/>
            </a:pPr>
            <a:r>
              <a:rPr kumimoji="0" lang="en-US" sz="1440" b="0" i="0" u="sng" strike="noStrike" kern="0" cap="none" spc="14" normalizeH="0" baseline="0" noProof="0" dirty="0">
                <a:ln>
                  <a:noFill/>
                </a:ln>
                <a:solidFill>
                  <a:srgbClr val="000000"/>
                </a:solidFill>
                <a:effectLst/>
                <a:uLnTx/>
                <a:uFillTx/>
                <a:latin typeface="Roboto" pitchFamily="34" charset="0"/>
                <a:ea typeface="Roboto" pitchFamily="34" charset="-122"/>
                <a:cs typeface="Roboto" pitchFamily="34" charset="-120"/>
              </a:rPr>
              <a:t>OZA Vs </a:t>
            </a:r>
            <a:r>
              <a:rPr kumimoji="0" lang="en-US" sz="1440" b="0" i="0" u="none" strike="noStrike" kern="0" cap="none" spc="14" normalizeH="0" baseline="0" noProof="0" dirty="0">
                <a:ln>
                  <a:noFill/>
                </a:ln>
                <a:solidFill>
                  <a:srgbClr val="000000"/>
                </a:solidFill>
                <a:effectLst/>
                <a:uLnTx/>
                <a:uFillTx/>
                <a:latin typeface="Roboto" pitchFamily="34" charset="0"/>
                <a:ea typeface="Roboto" pitchFamily="34" charset="-122"/>
                <a:cs typeface="Roboto" pitchFamily="34" charset="-120"/>
              </a:rPr>
              <a:t>Interferon beta-1a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Object 10" descr="preencoded.png"/>
          <p:cNvPicPr>
            <a:picLocks noChangeAspect="1"/>
          </p:cNvPicPr>
          <p:nvPr/>
        </p:nvPicPr>
        <p:blipFill>
          <a:blip r:embed="rId7"/>
          <a:srcRect t="1" r="57390" b="-10350"/>
          <a:stretch/>
        </p:blipFill>
        <p:spPr>
          <a:xfrm>
            <a:off x="7062735" y="2720969"/>
            <a:ext cx="3287391" cy="2011680"/>
          </a:xfrm>
          <a:prstGeom prst="rect">
            <a:avLst/>
          </a:prstGeom>
        </p:spPr>
      </p:pic>
      <p:sp>
        <p:nvSpPr>
          <p:cNvPr id="12" name="Object 11"/>
          <p:cNvSpPr/>
          <p:nvPr/>
        </p:nvSpPr>
        <p:spPr>
          <a:xfrm>
            <a:off x="5923069" y="4849479"/>
            <a:ext cx="6075431" cy="219020"/>
          </a:xfrm>
          <a:prstGeom prst="rect">
            <a:avLst/>
          </a:prstGeom>
          <a:noFill/>
        </p:spPr>
        <p:txBody>
          <a:bodyPr wrap="square" lIns="0" tIns="0" rIns="0" bIns="0" rtlCol="0" anchor="t"/>
          <a:lstStyle/>
          <a:p>
            <a:pPr marL="0" marR="0" lvl="0" indent="0" algn="ctr" defTabSz="914400" rtl="0" eaLnBrk="1" fontAlgn="auto" latinLnBrk="0" hangingPunct="1">
              <a:lnSpc>
                <a:spcPts val="1725"/>
              </a:lnSpc>
              <a:spcBef>
                <a:spcPts val="0"/>
              </a:spcBef>
              <a:spcAft>
                <a:spcPts val="0"/>
              </a:spcAft>
              <a:buClrTx/>
              <a:buSzTx/>
              <a:buFontTx/>
              <a:buNone/>
              <a:tabLst/>
              <a:defRPr/>
            </a:pPr>
            <a:r>
              <a:rPr kumimoji="0" lang="en-US" sz="1350" b="0" i="0" u="none" strike="noStrike" kern="0" cap="none" spc="14" normalizeH="0" baseline="0" noProof="0" dirty="0">
                <a:ln>
                  <a:noFill/>
                </a:ln>
                <a:solidFill>
                  <a:srgbClr val="000000"/>
                </a:solidFill>
                <a:effectLst/>
                <a:uLnTx/>
                <a:uFillTx/>
                <a:latin typeface="Roboto" pitchFamily="34" charset="0"/>
                <a:ea typeface="Roboto" pitchFamily="34" charset="-122"/>
                <a:cs typeface="Roboto" pitchFamily="34" charset="-120"/>
              </a:rPr>
              <a:t>  </a:t>
            </a:r>
            <a:r>
              <a:rPr kumimoji="0" lang="en-US" sz="1350" b="1" i="0" u="none" strike="noStrike" kern="0" cap="none" spc="14" normalizeH="0" baseline="0" noProof="0" dirty="0">
                <a:ln>
                  <a:noFill/>
                </a:ln>
                <a:solidFill>
                  <a:srgbClr val="000000"/>
                </a:solidFill>
                <a:effectLst/>
                <a:uLnTx/>
                <a:uFillTx/>
                <a:latin typeface="Roboto" pitchFamily="34" charset="0"/>
                <a:ea typeface="Roboto" pitchFamily="34" charset="-122"/>
                <a:cs typeface="Roboto" pitchFamily="34" charset="-120"/>
              </a:rPr>
              <a:t>Ponesimod: </a:t>
            </a:r>
            <a:r>
              <a:rPr kumimoji="0" lang="en-US" sz="1350" b="1" i="0" u="sng" strike="noStrike" kern="0" cap="none" spc="14" normalizeH="0" baseline="0" noProof="0" dirty="0">
                <a:ln>
                  <a:noFill/>
                </a:ln>
                <a:solidFill>
                  <a:srgbClr val="000000"/>
                </a:solidFill>
                <a:effectLst/>
                <a:uLnTx/>
                <a:uFillTx/>
                <a:latin typeface="Roboto" pitchFamily="34" charset="0"/>
                <a:ea typeface="Roboto" pitchFamily="34" charset="-122"/>
                <a:cs typeface="Roboto" pitchFamily="34" charset="-120"/>
              </a:rPr>
              <a:t>OPTIMUM TRIAL</a:t>
            </a:r>
            <a:r>
              <a:rPr kumimoji="0" lang="en-US" sz="1350" b="0" i="0" u="sng" strike="noStrike" kern="0" cap="none" spc="14" normalizeH="0" baseline="0" noProof="0" dirty="0">
                <a:ln>
                  <a:noFill/>
                </a:ln>
                <a:solidFill>
                  <a:srgbClr val="000000"/>
                </a:solidFill>
                <a:effectLst/>
                <a:uLnTx/>
                <a:uFillTx/>
                <a:latin typeface="Roboto" pitchFamily="34" charset="0"/>
                <a:ea typeface="Roboto" pitchFamily="34" charset="-122"/>
                <a:cs typeface="Roboto" pitchFamily="34" charset="-120"/>
              </a:rPr>
              <a:t>-PON vs TER</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Object 12" descr="preencoded.png"/>
          <p:cNvPicPr>
            <a:picLocks noChangeAspect="1"/>
          </p:cNvPicPr>
          <p:nvPr/>
        </p:nvPicPr>
        <p:blipFill>
          <a:blip r:embed="rId8"/>
          <a:srcRect t="1" r="62685" b="-11944"/>
          <a:stretch/>
        </p:blipFill>
        <p:spPr>
          <a:xfrm>
            <a:off x="7543070" y="5264206"/>
            <a:ext cx="2708897" cy="1723003"/>
          </a:xfrm>
          <a:prstGeom prst="rect">
            <a:avLst/>
          </a:prstGeom>
        </p:spPr>
      </p:pic>
      <p:sp>
        <p:nvSpPr>
          <p:cNvPr id="14" name="Object 13"/>
          <p:cNvSpPr/>
          <p:nvPr/>
        </p:nvSpPr>
        <p:spPr>
          <a:xfrm>
            <a:off x="11769957" y="6498056"/>
            <a:ext cx="228543" cy="243362"/>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a:stretch/>
        </p:blipFill>
        <p:spPr>
          <a:xfrm>
            <a:off x="463360" y="194180"/>
            <a:ext cx="10566399" cy="59436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Object 1"/>
          <p:cNvSpPr/>
          <p:nvPr/>
        </p:nvSpPr>
        <p:spPr>
          <a:xfrm>
            <a:off x="1007547" y="381857"/>
            <a:ext cx="10173859" cy="1081769"/>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Dimethyl Fumarate (DMF): Activates Anti-oxidative and Anti-inflammatory Pathways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0" y="1559805"/>
            <a:ext cx="12188952" cy="338053"/>
          </a:xfrm>
          <a:prstGeom prst="rect">
            <a:avLst/>
          </a:prstGeom>
          <a:noFill/>
        </p:spPr>
        <p:txBody>
          <a:bodyPr wrap="square" lIns="0" tIns="0" rIns="0" bIns="0" rtlCol="0" anchor="t"/>
          <a:lstStyle/>
          <a:p>
            <a:pPr marL="0" marR="0" lvl="0" indent="0" algn="ctr" defTabSz="914400" rtl="0" eaLnBrk="1" fontAlgn="auto" latinLnBrk="0" hangingPunct="1">
              <a:lnSpc>
                <a:spcPts val="2663"/>
              </a:lnSpc>
              <a:spcBef>
                <a:spcPts val="742"/>
              </a:spcBef>
              <a:spcAft>
                <a:spcPts val="0"/>
              </a:spcAft>
              <a:buClrTx/>
              <a:buSzTx/>
              <a:buFontTx/>
              <a:buNone/>
              <a:tabLst/>
              <a:defRPr/>
            </a:pPr>
            <a:r>
              <a:rPr kumimoji="0" lang="en-US" sz="1875" b="0" i="0" u="none" strike="noStrike" kern="0" cap="none" spc="19"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CONFIRM, DEFINE and ENDORSE Study (9 year follow up)</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476131" y="2294951"/>
            <a:ext cx="5523119" cy="1756923"/>
          </a:xfrm>
          <a:prstGeom prst="rect">
            <a:avLst/>
          </a:prstGeom>
          <a:solidFill>
            <a:srgbClr val="11A9E2"/>
          </a:solidFill>
        </p:spPr>
        <p:txBody>
          <a:bodyPr/>
          <a:lstStyle/>
          <a:p>
            <a:endParaRPr lang="en-US"/>
          </a:p>
        </p:txBody>
      </p:sp>
      <p:sp>
        <p:nvSpPr>
          <p:cNvPr id="5" name="Object 4"/>
          <p:cNvSpPr/>
          <p:nvPr/>
        </p:nvSpPr>
        <p:spPr>
          <a:xfrm>
            <a:off x="761810" y="2532779"/>
            <a:ext cx="5551687" cy="227531"/>
          </a:xfrm>
          <a:prstGeom prst="rect">
            <a:avLst/>
          </a:prstGeom>
          <a:noFill/>
        </p:spPr>
        <p:txBody>
          <a:bodyPr wrap="square" lIns="0" tIns="0" rIns="0" bIns="0" rtlCol="0" anchor="t"/>
          <a:lstStyle/>
          <a:p>
            <a:pPr marL="0" marR="0" lvl="0" indent="0" algn="l" defTabSz="914400" rtl="0" eaLnBrk="1" fontAlgn="auto" latinLnBrk="0" hangingPunct="1">
              <a:lnSpc>
                <a:spcPts val="1792"/>
              </a:lnSpc>
              <a:spcBef>
                <a:spcPts val="0"/>
              </a:spcBef>
              <a:spcAft>
                <a:spcPts val="0"/>
              </a:spcAft>
              <a:buClrTx/>
              <a:buSzTx/>
              <a:buFontTx/>
              <a:buNone/>
              <a:tabLst/>
              <a:defRPr/>
            </a:pPr>
            <a:r>
              <a:rPr kumimoji="0" lang="en-US" sz="2000" b="0" i="0" u="none" strike="noStrike" kern="0" cap="none" spc="14" normalizeH="0" baseline="0" noProof="0" dirty="0">
                <a:ln>
                  <a:noFill/>
                </a:ln>
                <a:solidFill>
                  <a:srgbClr val="FFFFFF"/>
                </a:solidFill>
                <a:effectLst/>
                <a:uLnTx/>
                <a:uFillTx/>
                <a:latin typeface="Roboto" pitchFamily="34" charset="0"/>
                <a:ea typeface="Roboto" pitchFamily="34" charset="-122"/>
                <a:cs typeface="Roboto" pitchFamily="34" charset="-120"/>
              </a:rPr>
              <a:t>Mechanism of Action</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bject 5"/>
          <p:cNvSpPr/>
          <p:nvPr/>
        </p:nvSpPr>
        <p:spPr>
          <a:xfrm>
            <a:off x="761810" y="2808518"/>
            <a:ext cx="5551687" cy="464823"/>
          </a:xfrm>
          <a:prstGeom prst="rect">
            <a:avLst/>
          </a:prstGeom>
          <a:noFill/>
        </p:spPr>
        <p:txBody>
          <a:bodyPr wrap="square" lIns="0" tIns="0" rIns="0" bIns="0" rtlCol="0" anchor="t"/>
          <a:lstStyle/>
          <a:p>
            <a:pPr marL="0" marR="0" lvl="0" indent="0" algn="l" defTabSz="914400" rtl="0" eaLnBrk="1" fontAlgn="auto" latinLnBrk="0" hangingPunct="1">
              <a:lnSpc>
                <a:spcPts val="1831"/>
              </a:lnSpc>
              <a:spcBef>
                <a:spcPts val="372"/>
              </a:spcBef>
              <a:spcAft>
                <a:spcPts val="0"/>
              </a:spcAft>
              <a:buClrTx/>
              <a:buSzTx/>
              <a:buFontTx/>
              <a:buNone/>
              <a:tabLst/>
              <a:defRPr/>
            </a:pPr>
            <a:r>
              <a:rPr kumimoji="0" lang="en-US" sz="1600" b="0" i="0" u="none" strike="noStrike" kern="0" cap="none" spc="13"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DMF activates the Nrf2 pathway, a critical cellular antioxidant and anti-inflammatory response regulator.</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Object 6"/>
          <p:cNvSpPr/>
          <p:nvPr/>
        </p:nvSpPr>
        <p:spPr>
          <a:xfrm>
            <a:off x="6189702" y="2294951"/>
            <a:ext cx="5523119" cy="1756923"/>
          </a:xfrm>
          <a:prstGeom prst="rect">
            <a:avLst/>
          </a:prstGeom>
          <a:solidFill>
            <a:srgbClr val="11A9E2"/>
          </a:solidFill>
        </p:spPr>
        <p:txBody>
          <a:bodyPr/>
          <a:lstStyle/>
          <a:p>
            <a:endParaRPr lang="en-US"/>
          </a:p>
        </p:txBody>
      </p:sp>
      <p:sp>
        <p:nvSpPr>
          <p:cNvPr id="8" name="Object 7"/>
          <p:cNvSpPr/>
          <p:nvPr/>
        </p:nvSpPr>
        <p:spPr>
          <a:xfrm>
            <a:off x="6475381" y="2532779"/>
            <a:ext cx="5551687" cy="227531"/>
          </a:xfrm>
          <a:prstGeom prst="rect">
            <a:avLst/>
          </a:prstGeom>
          <a:noFill/>
        </p:spPr>
        <p:txBody>
          <a:bodyPr wrap="square" lIns="0" tIns="0" rIns="0" bIns="0" rtlCol="0" anchor="t"/>
          <a:lstStyle/>
          <a:p>
            <a:pPr marL="0" marR="0" lvl="0" indent="0" algn="l" defTabSz="914400" rtl="0" eaLnBrk="1" fontAlgn="auto" latinLnBrk="0" hangingPunct="1">
              <a:lnSpc>
                <a:spcPts val="1792"/>
              </a:lnSpc>
              <a:spcBef>
                <a:spcPts val="0"/>
              </a:spcBef>
              <a:spcAft>
                <a:spcPts val="0"/>
              </a:spcAft>
              <a:buClrTx/>
              <a:buSzTx/>
              <a:buFontTx/>
              <a:buNone/>
              <a:tabLst/>
              <a:defRPr/>
            </a:pPr>
            <a:r>
              <a:rPr kumimoji="0" lang="en-US" sz="2000" b="0" i="0" u="none" strike="noStrike" kern="0" cap="none" spc="14" normalizeH="0" baseline="0" noProof="0" dirty="0">
                <a:ln>
                  <a:noFill/>
                </a:ln>
                <a:solidFill>
                  <a:srgbClr val="FFFFFF"/>
                </a:solidFill>
                <a:effectLst/>
                <a:uLnTx/>
                <a:uFillTx/>
                <a:latin typeface="Roboto" pitchFamily="34" charset="0"/>
                <a:ea typeface="Roboto" pitchFamily="34" charset="-122"/>
                <a:cs typeface="Roboto" pitchFamily="34" charset="-120"/>
              </a:rPr>
              <a:t>Lymphopenia</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Object 8"/>
          <p:cNvSpPr/>
          <p:nvPr/>
        </p:nvSpPr>
        <p:spPr>
          <a:xfrm>
            <a:off x="6301553" y="2927258"/>
            <a:ext cx="5282718" cy="828485"/>
          </a:xfrm>
          <a:prstGeom prst="rect">
            <a:avLst/>
          </a:prstGeom>
          <a:noFill/>
        </p:spPr>
        <p:txBody>
          <a:bodyPr wrap="square" lIns="0" tIns="0" rIns="0" bIns="0" rtlCol="0" anchor="t"/>
          <a:lstStyle/>
          <a:p>
            <a:pPr marL="0" marR="0" lvl="0" indent="0" algn="l" defTabSz="914400" rtl="0" eaLnBrk="1" fontAlgn="auto" latinLnBrk="0" hangingPunct="1">
              <a:lnSpc>
                <a:spcPts val="1831"/>
              </a:lnSpc>
              <a:spcBef>
                <a:spcPts val="372"/>
              </a:spcBef>
              <a:spcAft>
                <a:spcPts val="0"/>
              </a:spcAft>
              <a:buClrTx/>
              <a:buSzTx/>
              <a:buFontTx/>
              <a:buNone/>
              <a:tabLst/>
              <a:defRPr/>
            </a:pPr>
            <a:r>
              <a:rPr kumimoji="0" lang="en-US" sz="1600" b="0" i="0" u="none" strike="noStrike" kern="0" cap="none" spc="13"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DMF-related lymphopenia occurs in 37% of patients, with severe lymphopenia (lymphocyte count &lt;200/mm3) in 8% of them.</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Object 9"/>
          <p:cNvSpPr/>
          <p:nvPr/>
        </p:nvSpPr>
        <p:spPr>
          <a:xfrm>
            <a:off x="476131" y="4242327"/>
            <a:ext cx="5551687" cy="1756923"/>
          </a:xfrm>
          <a:prstGeom prst="rect">
            <a:avLst/>
          </a:prstGeom>
          <a:solidFill>
            <a:srgbClr val="11A9E2"/>
          </a:solidFill>
        </p:spPr>
        <p:txBody>
          <a:bodyPr/>
          <a:lstStyle/>
          <a:p>
            <a:endParaRPr lang="en-US"/>
          </a:p>
        </p:txBody>
      </p:sp>
      <p:sp>
        <p:nvSpPr>
          <p:cNvPr id="11" name="Object 10"/>
          <p:cNvSpPr/>
          <p:nvPr/>
        </p:nvSpPr>
        <p:spPr>
          <a:xfrm>
            <a:off x="761810" y="4480154"/>
            <a:ext cx="5551687" cy="227531"/>
          </a:xfrm>
          <a:prstGeom prst="rect">
            <a:avLst/>
          </a:prstGeom>
          <a:noFill/>
        </p:spPr>
        <p:txBody>
          <a:bodyPr wrap="square" lIns="0" tIns="0" rIns="0" bIns="0" rtlCol="0" anchor="t"/>
          <a:lstStyle/>
          <a:p>
            <a:pPr marL="0" marR="0" lvl="0" indent="0" algn="l" defTabSz="914400" rtl="0" eaLnBrk="1" fontAlgn="auto" latinLnBrk="0" hangingPunct="1">
              <a:lnSpc>
                <a:spcPts val="1792"/>
              </a:lnSpc>
              <a:spcBef>
                <a:spcPts val="0"/>
              </a:spcBef>
              <a:spcAft>
                <a:spcPts val="0"/>
              </a:spcAft>
              <a:buClrTx/>
              <a:buSzTx/>
              <a:buFontTx/>
              <a:buNone/>
              <a:tabLst/>
              <a:defRPr/>
            </a:pPr>
            <a:r>
              <a:rPr kumimoji="0" lang="en-US" sz="2000" b="0" i="0" u="none" strike="noStrike" kern="0" cap="none" spc="14" normalizeH="0" baseline="0" noProof="0" dirty="0">
                <a:ln>
                  <a:noFill/>
                </a:ln>
                <a:solidFill>
                  <a:srgbClr val="FFFFFF"/>
                </a:solidFill>
                <a:effectLst/>
                <a:uLnTx/>
                <a:uFillTx/>
                <a:latin typeface="Roboto" pitchFamily="34" charset="0"/>
                <a:ea typeface="Roboto" pitchFamily="34" charset="-122"/>
                <a:cs typeface="Roboto" pitchFamily="34" charset="-120"/>
              </a:rPr>
              <a:t>Infection Risks</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Object 11"/>
          <p:cNvSpPr/>
          <p:nvPr/>
        </p:nvSpPr>
        <p:spPr>
          <a:xfrm>
            <a:off x="761810" y="4755893"/>
            <a:ext cx="5551687" cy="929646"/>
          </a:xfrm>
          <a:prstGeom prst="rect">
            <a:avLst/>
          </a:prstGeom>
          <a:noFill/>
        </p:spPr>
        <p:txBody>
          <a:bodyPr wrap="square" lIns="0" tIns="0" rIns="0" bIns="0" rtlCol="0" anchor="t"/>
          <a:lstStyle/>
          <a:p>
            <a:pPr marL="0" marR="0" lvl="0" indent="0" algn="l" defTabSz="914400" rtl="0" eaLnBrk="1" fontAlgn="auto" latinLnBrk="0" hangingPunct="1">
              <a:lnSpc>
                <a:spcPts val="1831"/>
              </a:lnSpc>
              <a:spcBef>
                <a:spcPts val="372"/>
              </a:spcBef>
              <a:spcAft>
                <a:spcPts val="0"/>
              </a:spcAft>
              <a:buClrTx/>
              <a:buSzTx/>
              <a:buFontTx/>
              <a:buNone/>
              <a:tabLst/>
              <a:defRPr/>
            </a:pPr>
            <a:r>
              <a:rPr kumimoji="0" lang="en-US" sz="1600" b="0" i="0" u="none" strike="noStrike" kern="0" cap="none" spc="13"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Prolonged periods of severe lymphopenia due to DMF treatment are associated with an increased risk of serious and opportunistic infections, including </a:t>
            </a:r>
            <a:r>
              <a:rPr kumimoji="0" lang="en-US" sz="1600" b="1" i="0" u="sng" strike="noStrike" kern="0" cap="none" spc="13"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VZV, HSV, CMV, Cryptosporidium, Mycobacterium tuberculosis, and Candida species.</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Object 12"/>
          <p:cNvSpPr/>
          <p:nvPr/>
        </p:nvSpPr>
        <p:spPr>
          <a:xfrm>
            <a:off x="6164184" y="4242327"/>
            <a:ext cx="5523119" cy="1756923"/>
          </a:xfrm>
          <a:prstGeom prst="rect">
            <a:avLst/>
          </a:prstGeom>
          <a:solidFill>
            <a:srgbClr val="11A9E2"/>
          </a:solidFill>
        </p:spPr>
        <p:txBody>
          <a:bodyPr/>
          <a:lstStyle/>
          <a:p>
            <a:endParaRPr lang="en-US"/>
          </a:p>
        </p:txBody>
      </p:sp>
      <p:sp>
        <p:nvSpPr>
          <p:cNvPr id="14" name="Object 13"/>
          <p:cNvSpPr/>
          <p:nvPr/>
        </p:nvSpPr>
        <p:spPr>
          <a:xfrm>
            <a:off x="6313497" y="4394445"/>
            <a:ext cx="5155637" cy="223409"/>
          </a:xfrm>
          <a:prstGeom prst="rect">
            <a:avLst/>
          </a:prstGeom>
          <a:noFill/>
        </p:spPr>
        <p:txBody>
          <a:bodyPr wrap="square" lIns="0" tIns="0" rIns="0" bIns="0" rtlCol="0" anchor="t"/>
          <a:lstStyle/>
          <a:p>
            <a:pPr marL="0" marR="0" lvl="0" indent="0" algn="l" defTabSz="914400" rtl="0" eaLnBrk="1" fontAlgn="auto" latinLnBrk="0" hangingPunct="1">
              <a:lnSpc>
                <a:spcPts val="1792"/>
              </a:lnSpc>
              <a:spcBef>
                <a:spcPts val="0"/>
              </a:spcBef>
              <a:spcAft>
                <a:spcPts val="0"/>
              </a:spcAft>
              <a:buClrTx/>
              <a:buSzTx/>
              <a:buFontTx/>
              <a:buNone/>
              <a:tabLst/>
              <a:defRPr/>
            </a:pPr>
            <a:r>
              <a:rPr kumimoji="0" lang="en-US" sz="2000" b="0" i="0" u="none" strike="noStrike" kern="0" cap="none" spc="14" normalizeH="0" baseline="0" noProof="0" dirty="0">
                <a:ln>
                  <a:noFill/>
                </a:ln>
                <a:solidFill>
                  <a:srgbClr val="FFFFFF"/>
                </a:solidFill>
                <a:effectLst/>
                <a:uLnTx/>
                <a:uFillTx/>
                <a:latin typeface="Roboto" pitchFamily="34" charset="0"/>
                <a:ea typeface="Roboto" pitchFamily="34" charset="-122"/>
                <a:cs typeface="Roboto" pitchFamily="34" charset="-120"/>
              </a:rPr>
              <a:t>PML</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p:cNvSpPr/>
          <p:nvPr/>
        </p:nvSpPr>
        <p:spPr>
          <a:xfrm>
            <a:off x="6243725" y="4724729"/>
            <a:ext cx="5340545" cy="1099938"/>
          </a:xfrm>
          <a:prstGeom prst="rect">
            <a:avLst/>
          </a:prstGeom>
          <a:noFill/>
        </p:spPr>
        <p:txBody>
          <a:bodyPr wrap="square" lIns="0" tIns="0" rIns="0" bIns="0" rtlCol="0" anchor="t"/>
          <a:lstStyle/>
          <a:p>
            <a:pPr marL="0" marR="0" lvl="0" indent="0" algn="l" defTabSz="914400" rtl="0" eaLnBrk="1" fontAlgn="auto" latinLnBrk="0" hangingPunct="1">
              <a:lnSpc>
                <a:spcPts val="1831"/>
              </a:lnSpc>
              <a:spcBef>
                <a:spcPts val="372"/>
              </a:spcBef>
              <a:spcAft>
                <a:spcPts val="0"/>
              </a:spcAft>
              <a:buClrTx/>
              <a:buSzTx/>
              <a:buFontTx/>
              <a:buNone/>
              <a:tabLst/>
              <a:defRPr/>
            </a:pPr>
            <a:r>
              <a:rPr kumimoji="0" lang="en-US" sz="1600" b="1" i="0" u="sng" strike="noStrike" kern="0" cap="none" spc="13"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Nine cases of PML </a:t>
            </a:r>
            <a:r>
              <a:rPr kumimoji="0" lang="en-US" sz="1600" b="0" i="0" u="none" strike="noStrike" kern="0" cap="none" spc="13"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have been reported, mainly in the context of persistent (for more than six months) moderate–severe lymphopenia.</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Object 15"/>
          <p:cNvSpPr/>
          <p:nvPr/>
        </p:nvSpPr>
        <p:spPr>
          <a:xfrm>
            <a:off x="11769957" y="6498056"/>
            <a:ext cx="228543" cy="243362"/>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B98170C2-0912-1484-B0B2-3C52D3591349}"/>
              </a:ext>
            </a:extLst>
          </p:cNvPr>
          <p:cNvSpPr txBox="1"/>
          <p:nvPr/>
        </p:nvSpPr>
        <p:spPr>
          <a:xfrm>
            <a:off x="532932" y="6041634"/>
            <a:ext cx="57107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4" normalizeH="0" baseline="0" noProof="0" dirty="0">
                <a:ln>
                  <a:noFill/>
                </a:ln>
                <a:solidFill>
                  <a:prstClr val="black"/>
                </a:solidFill>
                <a:effectLst/>
                <a:uLnTx/>
                <a:uFillTx/>
                <a:latin typeface="Roboto" pitchFamily="34" charset="0"/>
                <a:ea typeface="Roboto" pitchFamily="34" charset="-122"/>
                <a:cs typeface="Roboto" pitchFamily="34" charset="-120"/>
              </a:rPr>
              <a:t>PML-Progressive Multifocal Leukoencephalopathy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  Teriflunomide: Infection Risk</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2348528" y="1005589"/>
            <a:ext cx="7491897" cy="1622654"/>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639"/>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Inhibits pyrimidine synthesis, reducing T and B cell activation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1476006" y="3475756"/>
            <a:ext cx="1428393" cy="1428393"/>
          </a:xfrm>
          <a:prstGeom prst="ellipse">
            <a:avLst/>
          </a:prstGeom>
          <a:solidFill>
            <a:srgbClr val="11A9E2"/>
          </a:solidFill>
        </p:spPr>
        <p:txBody>
          <a:bodyPr/>
          <a:lstStyle/>
          <a:p>
            <a:endParaRPr lang="en-US"/>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7266" y="3855175"/>
            <a:ext cx="580880" cy="666583"/>
          </a:xfrm>
          <a:prstGeom prst="rect">
            <a:avLst/>
          </a:prstGeom>
        </p:spPr>
      </p:pic>
      <p:sp>
        <p:nvSpPr>
          <p:cNvPr id="6" name="Object 5"/>
          <p:cNvSpPr/>
          <p:nvPr/>
        </p:nvSpPr>
        <p:spPr>
          <a:xfrm>
            <a:off x="461847" y="4985567"/>
            <a:ext cx="3456711" cy="292047"/>
          </a:xfrm>
          <a:prstGeom prst="rect">
            <a:avLst/>
          </a:prstGeom>
          <a:noFill/>
        </p:spPr>
        <p:txBody>
          <a:bodyPr wrap="squar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TEMSO Trial</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Object 6"/>
          <p:cNvSpPr/>
          <p:nvPr/>
        </p:nvSpPr>
        <p:spPr>
          <a:xfrm>
            <a:off x="461847" y="5334928"/>
            <a:ext cx="3456711" cy="540885"/>
          </a:xfrm>
          <a:prstGeom prst="rect">
            <a:avLst/>
          </a:prstGeom>
          <a:noFill/>
        </p:spPr>
        <p:txBody>
          <a:bodyPr wrap="square" lIns="0" tIns="0" rIns="0" bIns="0" rtlCol="0" anchor="t"/>
          <a:lstStyle/>
          <a:p>
            <a:pPr marL="0" marR="0" lvl="0" indent="0" algn="ctr" defTabSz="914400" rtl="0" eaLnBrk="1" fontAlgn="auto" latinLnBrk="0" hangingPunct="1">
              <a:lnSpc>
                <a:spcPts val="2130"/>
              </a:lnSpc>
              <a:spcBef>
                <a:spcPts val="443"/>
              </a:spcBef>
              <a:spcAft>
                <a:spcPts val="0"/>
              </a:spcAft>
              <a:buClrTx/>
              <a:buSzTx/>
              <a:buFontTx/>
              <a:buNone/>
              <a:tabLst/>
              <a:defRPr/>
            </a:pPr>
            <a:r>
              <a:rPr kumimoji="0" lang="en-US" sz="1500" b="1"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Nasopharyngitis</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12.7%</a:t>
            </a:r>
            <a:b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br>
            <a:r>
              <a:rPr kumimoji="0" lang="en-US" sz="1500" b="1"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Urinary tract infection (UTI)</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8.9%</a:t>
            </a:r>
            <a:b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br>
            <a:r>
              <a:rPr kumimoji="0" lang="en-US" sz="1500" b="1"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Influenza</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7.0%</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Object 7"/>
          <p:cNvSpPr/>
          <p:nvPr/>
        </p:nvSpPr>
        <p:spPr>
          <a:xfrm>
            <a:off x="5380280" y="3475756"/>
            <a:ext cx="1428393" cy="1428393"/>
          </a:xfrm>
          <a:prstGeom prst="ellipse">
            <a:avLst/>
          </a:prstGeom>
          <a:solidFill>
            <a:srgbClr val="11A9E2"/>
          </a:solidFill>
        </p:spPr>
        <p:txBody>
          <a:bodyPr/>
          <a:lstStyle/>
          <a:p>
            <a:endParaRPr lang="en-US"/>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6877" y="3855173"/>
            <a:ext cx="438040" cy="666583"/>
          </a:xfrm>
          <a:prstGeom prst="rect">
            <a:avLst/>
          </a:prstGeom>
        </p:spPr>
      </p:pic>
      <p:sp>
        <p:nvSpPr>
          <p:cNvPr id="10" name="Object 9"/>
          <p:cNvSpPr/>
          <p:nvPr/>
        </p:nvSpPr>
        <p:spPr>
          <a:xfrm>
            <a:off x="4371358" y="4985567"/>
            <a:ext cx="3446236" cy="292047"/>
          </a:xfrm>
          <a:prstGeom prst="rect">
            <a:avLst/>
          </a:prstGeom>
          <a:noFill/>
        </p:spPr>
        <p:txBody>
          <a:bodyPr wrap="squar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TENERE Trial</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bject 10"/>
          <p:cNvSpPr/>
          <p:nvPr/>
        </p:nvSpPr>
        <p:spPr>
          <a:xfrm>
            <a:off x="4371358" y="5334928"/>
            <a:ext cx="3446236" cy="540885"/>
          </a:xfrm>
          <a:prstGeom prst="rect">
            <a:avLst/>
          </a:prstGeom>
          <a:noFill/>
        </p:spPr>
        <p:txBody>
          <a:bodyPr wrap="square" lIns="0" tIns="0" rIns="0" bIns="0" rtlCol="0" anchor="t"/>
          <a:lstStyle/>
          <a:p>
            <a:pPr marL="0" marR="0" lvl="0" indent="0" algn="ctr" defTabSz="914400" rtl="0" eaLnBrk="1" fontAlgn="auto" latinLnBrk="0" hangingPunct="1">
              <a:lnSpc>
                <a:spcPts val="2130"/>
              </a:lnSpc>
              <a:spcBef>
                <a:spcPts val="443"/>
              </a:spcBef>
              <a:spcAft>
                <a:spcPts val="0"/>
              </a:spcAft>
              <a:buClrTx/>
              <a:buSzTx/>
              <a:buFontTx/>
              <a:buNone/>
              <a:tabLst/>
              <a:defRPr/>
            </a:pPr>
            <a:r>
              <a:rPr kumimoji="0" lang="en-US" sz="1500" b="1"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Nasopharyngitis </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(23%)</a:t>
            </a:r>
            <a:b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br>
            <a:r>
              <a:rPr kumimoji="0" lang="en-US" sz="1500" b="1"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TB</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(1 case, &lt;1%)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Object 11"/>
          <p:cNvSpPr/>
          <p:nvPr/>
        </p:nvSpPr>
        <p:spPr>
          <a:xfrm>
            <a:off x="9284553" y="3475756"/>
            <a:ext cx="1428393" cy="1428393"/>
          </a:xfrm>
          <a:prstGeom prst="ellipse">
            <a:avLst/>
          </a:prstGeom>
          <a:solidFill>
            <a:srgbClr val="11A9E2"/>
          </a:solidFill>
        </p:spPr>
        <p:txBody>
          <a:bodyPr/>
          <a:lstStyle/>
          <a:p>
            <a:endParaRPr lang="en-US"/>
          </a:p>
        </p:txBody>
      </p:sp>
      <p:pic>
        <p:nvPicPr>
          <p:cNvPr id="13" name="Object 1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0313" y="3880278"/>
            <a:ext cx="561835" cy="618970"/>
          </a:xfrm>
          <a:prstGeom prst="rect">
            <a:avLst/>
          </a:prstGeom>
        </p:spPr>
      </p:pic>
      <p:sp>
        <p:nvSpPr>
          <p:cNvPr id="14" name="Object 13"/>
          <p:cNvSpPr/>
          <p:nvPr/>
        </p:nvSpPr>
        <p:spPr>
          <a:xfrm>
            <a:off x="8286107" y="4985567"/>
            <a:ext cx="3425286" cy="292047"/>
          </a:xfrm>
          <a:prstGeom prst="rect">
            <a:avLst/>
          </a:prstGeom>
          <a:noFill/>
        </p:spPr>
        <p:txBody>
          <a:bodyPr wrap="squar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TOWER Trial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p:cNvSpPr/>
          <p:nvPr/>
        </p:nvSpPr>
        <p:spPr>
          <a:xfrm>
            <a:off x="8286107" y="5334928"/>
            <a:ext cx="3425286" cy="540885"/>
          </a:xfrm>
          <a:prstGeom prst="rect">
            <a:avLst/>
          </a:prstGeom>
          <a:noFill/>
        </p:spPr>
        <p:txBody>
          <a:bodyPr wrap="square" lIns="0" tIns="0" rIns="0" bIns="0" rtlCol="0" anchor="t"/>
          <a:lstStyle/>
          <a:p>
            <a:pPr marL="0" marR="0" lvl="0" indent="0" algn="ctr" defTabSz="914400" rtl="0" eaLnBrk="1" fontAlgn="auto" latinLnBrk="0" hangingPunct="1">
              <a:lnSpc>
                <a:spcPts val="2130"/>
              </a:lnSpc>
              <a:spcBef>
                <a:spcPts val="443"/>
              </a:spcBef>
              <a:spcAft>
                <a:spcPts val="0"/>
              </a:spcAft>
              <a:buClrTx/>
              <a:buSzTx/>
              <a:buFontTx/>
              <a:buNone/>
              <a:tabLst/>
              <a:defRPr/>
            </a:pPr>
            <a:r>
              <a:rPr kumimoji="0" lang="en-US" sz="1500" b="1"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Nasopharyngitis</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(12%)</a:t>
            </a:r>
            <a:b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br>
            <a:r>
              <a:rPr kumimoji="0" lang="en-US" sz="1500" b="1"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URTI</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(9%)</a:t>
            </a:r>
            <a:b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br>
            <a:r>
              <a:rPr kumimoji="0" lang="en-US" sz="1500" b="1"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UTI</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(8%)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Object 15"/>
          <p:cNvSpPr/>
          <p:nvPr/>
        </p:nvSpPr>
        <p:spPr>
          <a:xfrm>
            <a:off x="11769957" y="6498056"/>
            <a:ext cx="228543" cy="243362"/>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DMT Associated PML</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476131" y="1580755"/>
            <a:ext cx="714196" cy="714196"/>
          </a:xfrm>
          <a:prstGeom prst="ellipse">
            <a:avLst/>
          </a:prstGeom>
          <a:solidFill>
            <a:srgbClr val="11A9E2"/>
          </a:solidFill>
        </p:spPr>
        <p:txBody>
          <a:bodyPr/>
          <a:lstStyle/>
          <a:p>
            <a:endParaRPr lang="en-US"/>
          </a:p>
        </p:txBody>
      </p:sp>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189" y="1783017"/>
            <a:ext cx="333292" cy="314246"/>
          </a:xfrm>
          <a:prstGeom prst="rect">
            <a:avLst/>
          </a:prstGeom>
        </p:spPr>
      </p:pic>
      <p:sp>
        <p:nvSpPr>
          <p:cNvPr id="5" name="Object 4"/>
          <p:cNvSpPr/>
          <p:nvPr/>
        </p:nvSpPr>
        <p:spPr>
          <a:xfrm>
            <a:off x="1380780" y="1519334"/>
            <a:ext cx="2775843"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PML Risk with DMTs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bject 5"/>
          <p:cNvSpPr/>
          <p:nvPr/>
        </p:nvSpPr>
        <p:spPr>
          <a:xfrm>
            <a:off x="1380780" y="1868695"/>
            <a:ext cx="2775843" cy="2704424"/>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Progressive Multifocal Leukoencephalopathy (PML) is a rare, serious brain infection caused by the JC virus. Certain disease-modifying therapies (DMTs) for multiple sclerosis (MS) have been associated with an increased risk of developing PML.</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Object 6"/>
          <p:cNvSpPr/>
          <p:nvPr/>
        </p:nvSpPr>
        <p:spPr>
          <a:xfrm>
            <a:off x="4380405" y="1580755"/>
            <a:ext cx="714196" cy="714196"/>
          </a:xfrm>
          <a:prstGeom prst="ellipse">
            <a:avLst/>
          </a:prstGeom>
          <a:solidFill>
            <a:srgbClr val="11A9E2"/>
          </a:solidFill>
        </p:spPr>
        <p:txBody>
          <a:bodyPr/>
          <a:lstStyle/>
          <a:p>
            <a:endParaRPr lang="en-US"/>
          </a:p>
        </p:txBody>
      </p:sp>
      <p:pic>
        <p:nvPicPr>
          <p:cNvPr id="8" name="Object 7"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6134" y="1724431"/>
            <a:ext cx="247588" cy="418995"/>
          </a:xfrm>
          <a:prstGeom prst="rect">
            <a:avLst/>
          </a:prstGeom>
        </p:spPr>
      </p:pic>
      <p:sp>
        <p:nvSpPr>
          <p:cNvPr id="9" name="Object 8"/>
          <p:cNvSpPr/>
          <p:nvPr/>
        </p:nvSpPr>
        <p:spPr>
          <a:xfrm>
            <a:off x="5285053" y="1519334"/>
            <a:ext cx="2775843"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DMTs Linked to PML</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Object 9"/>
          <p:cNvSpPr/>
          <p:nvPr/>
        </p:nvSpPr>
        <p:spPr>
          <a:xfrm>
            <a:off x="5285053" y="1868695"/>
            <a:ext cx="2775843" cy="2163539"/>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1" i="0" u="sng"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Natalizumab, Fingolimod, and Ocrelizumab </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are some of the DMTs that have been linked to PML in patients with MS. The risk varies depending on the specific DMT and individual patient factors.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bject 10"/>
          <p:cNvSpPr/>
          <p:nvPr/>
        </p:nvSpPr>
        <p:spPr>
          <a:xfrm>
            <a:off x="8284678" y="1580755"/>
            <a:ext cx="714196" cy="714196"/>
          </a:xfrm>
          <a:prstGeom prst="ellipse">
            <a:avLst/>
          </a:prstGeom>
          <a:solidFill>
            <a:srgbClr val="11A9E2"/>
          </a:solidFill>
        </p:spPr>
        <p:txBody>
          <a:bodyPr/>
          <a:lstStyle/>
          <a:p>
            <a:endParaRPr lang="en-US"/>
          </a:p>
        </p:txBody>
      </p:sp>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7645" y="1778834"/>
            <a:ext cx="380905" cy="323769"/>
          </a:xfrm>
          <a:prstGeom prst="rect">
            <a:avLst/>
          </a:prstGeom>
        </p:spPr>
      </p:pic>
      <p:sp>
        <p:nvSpPr>
          <p:cNvPr id="13" name="Object 12"/>
          <p:cNvSpPr/>
          <p:nvPr/>
        </p:nvSpPr>
        <p:spPr>
          <a:xfrm>
            <a:off x="9189327" y="1519334"/>
            <a:ext cx="2775843" cy="584094"/>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Monitoring and Precautions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Object 13"/>
          <p:cNvSpPr/>
          <p:nvPr/>
        </p:nvSpPr>
        <p:spPr>
          <a:xfrm>
            <a:off x="9189327" y="2160742"/>
            <a:ext cx="2775843" cy="2163539"/>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Patients on DMTs for MS need regular monitoring and vigilance for early signs of PML. Healthcare providers should follow recommended guidelines for screening, monitoring, and managing PML risk.</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p:cNvSpPr/>
          <p:nvPr/>
        </p:nvSpPr>
        <p:spPr>
          <a:xfrm>
            <a:off x="8318788" y="4020024"/>
            <a:ext cx="714196" cy="714196"/>
          </a:xfrm>
          <a:prstGeom prst="ellipse">
            <a:avLst/>
          </a:prstGeom>
          <a:solidFill>
            <a:srgbClr val="11A9E2"/>
          </a:solidFill>
        </p:spPr>
        <p:txBody>
          <a:bodyPr/>
          <a:lstStyle/>
          <a:p>
            <a:endParaRPr lang="en-US"/>
          </a:p>
        </p:txBody>
      </p:sp>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57645" y="4220782"/>
            <a:ext cx="418995" cy="352337"/>
          </a:xfrm>
          <a:prstGeom prst="rect">
            <a:avLst/>
          </a:prstGeom>
        </p:spPr>
      </p:pic>
      <p:sp>
        <p:nvSpPr>
          <p:cNvPr id="17" name="Object 16"/>
          <p:cNvSpPr/>
          <p:nvPr/>
        </p:nvSpPr>
        <p:spPr>
          <a:xfrm>
            <a:off x="9223437" y="4220782"/>
            <a:ext cx="2775843" cy="584094"/>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Importance of Informed Consent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Object 17"/>
          <p:cNvSpPr/>
          <p:nvPr/>
        </p:nvSpPr>
        <p:spPr>
          <a:xfrm>
            <a:off x="9189326" y="4795947"/>
            <a:ext cx="2775843" cy="2433981"/>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Patients should be made aware of the PML risk associated with their DMT and the importance of reporting any new or worsening symptoms promptly. Informed consent is crucial for managing PML risk.</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Object 19"/>
          <p:cNvSpPr/>
          <p:nvPr/>
        </p:nvSpPr>
        <p:spPr>
          <a:xfrm>
            <a:off x="728659" y="5465328"/>
            <a:ext cx="10731634" cy="1095220"/>
          </a:xfrm>
          <a:prstGeom prst="rect">
            <a:avLst/>
          </a:prstGeom>
          <a:noFill/>
        </p:spPr>
        <p:txBody>
          <a:bodyPr wrap="square" lIns="0" tIns="0" rIns="0" bIns="0" rtlCol="0" anchor="t"/>
          <a:lstStyle/>
          <a:p>
            <a:pPr marL="0" marR="0" lvl="0" indent="0" algn="ctr" defTabSz="914400" rtl="0" eaLnBrk="1" fontAlgn="auto" latinLnBrk="0" hangingPunct="1">
              <a:lnSpc>
                <a:spcPts val="28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50C31E46-54FA-FFA2-0CF0-41D5CFAF33E2}"/>
              </a:ext>
            </a:extLst>
          </p:cNvPr>
          <p:cNvSpPr txBox="1"/>
          <p:nvPr/>
        </p:nvSpPr>
        <p:spPr>
          <a:xfrm>
            <a:off x="308114" y="5519171"/>
            <a:ext cx="784569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Understanding the PML risk associated with different DMTs for MS is essential for healthcare providers and patients to make informed treatment decisions and effectively manage this rare but serious complication.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013" y="73091"/>
            <a:ext cx="10613509" cy="6711818"/>
          </a:xfrm>
          <a:prstGeom prst="rect">
            <a:avLst/>
          </a:prstGeom>
        </p:spPr>
      </p:pic>
      <p:sp>
        <p:nvSpPr>
          <p:cNvPr id="3" name="Object 2"/>
          <p:cNvSpPr/>
          <p:nvPr/>
        </p:nvSpPr>
        <p:spPr>
          <a:xfrm>
            <a:off x="2126490" y="246259"/>
            <a:ext cx="455657"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425" b="1"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Drug</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4953555" y="246259"/>
            <a:ext cx="1865053"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425" b="1"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Frequency and Risk</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7908334" y="246259"/>
            <a:ext cx="2974735"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425" b="1"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Notable Cases and Risk Factors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bject 5"/>
          <p:cNvSpPr/>
          <p:nvPr/>
        </p:nvSpPr>
        <p:spPr>
          <a:xfrm>
            <a:off x="564568" y="1459144"/>
            <a:ext cx="1150862"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425" b="1"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Natalizumab</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Object 6"/>
          <p:cNvSpPr/>
          <p:nvPr/>
        </p:nvSpPr>
        <p:spPr>
          <a:xfrm>
            <a:off x="4194260" y="937344"/>
            <a:ext cx="3104166" cy="470417"/>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Highest risk among DMTs. Incidence in years 5-8 of treatment: </a:t>
            </a:r>
            <a:r>
              <a:rPr kumimoji="0" lang="en-US" sz="1200" b="0" i="0" u="sng" strike="noStrike" kern="0" cap="none" spc="14" normalizeH="0" baseline="0" noProof="0" dirty="0">
                <a:ln>
                  <a:noFill/>
                </a:ln>
                <a:solidFill>
                  <a:srgbClr val="000000"/>
                </a:solidFill>
                <a:effectLst/>
                <a:uLnTx/>
                <a:uFillTx/>
                <a:latin typeface="Arial"/>
                <a:ea typeface="Carlito" pitchFamily="34" charset="-122"/>
                <a:cs typeface="Carlito" pitchFamily="34" charset="-120"/>
              </a:rPr>
              <a:t>3.6-6.2 per 1000</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Object 7"/>
          <p:cNvSpPr/>
          <p:nvPr/>
        </p:nvSpPr>
        <p:spPr>
          <a:xfrm>
            <a:off x="7694922" y="798091"/>
            <a:ext cx="2974735" cy="438726"/>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endPar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endParaRPr>
          </a:p>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Risk factors: prior immunosuppressant use, long-term use, </a:t>
            </a:r>
            <a:r>
              <a:rPr kumimoji="0" lang="en-US" sz="1200" b="1" i="0" u="sng" strike="noStrike" kern="0" cap="none" spc="14" normalizeH="0" baseline="0" noProof="0" dirty="0">
                <a:ln>
                  <a:noFill/>
                </a:ln>
                <a:solidFill>
                  <a:srgbClr val="000000"/>
                </a:solidFill>
                <a:effectLst/>
                <a:uLnTx/>
                <a:uFillTx/>
                <a:latin typeface="Arial"/>
                <a:ea typeface="Carlito" pitchFamily="34" charset="-122"/>
                <a:cs typeface="Carlito" pitchFamily="34" charset="-120"/>
              </a:rPr>
              <a:t>high JCV antibody index (&gt;1.5). </a:t>
            </a:r>
            <a:r>
              <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Cumulative risk ~27 per 1000 for JCV+ patients after 72 infusions with prior immunosuppressant use</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Object 8"/>
          <p:cNvSpPr/>
          <p:nvPr/>
        </p:nvSpPr>
        <p:spPr>
          <a:xfrm>
            <a:off x="569031" y="2373666"/>
            <a:ext cx="1052660"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425" b="1"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Fingolimod</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Object 9"/>
          <p:cNvSpPr/>
          <p:nvPr/>
        </p:nvSpPr>
        <p:spPr>
          <a:xfrm>
            <a:off x="3862339" y="1878435"/>
            <a:ext cx="4018295"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425" b="1" i="0" u="sng"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188</a:t>
            </a:r>
            <a:r>
              <a:rPr kumimoji="0" lang="en-US" sz="1425" b="0" i="0" u="sng"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 </a:t>
            </a: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suspected cases of PML</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bject 10"/>
          <p:cNvSpPr/>
          <p:nvPr/>
        </p:nvSpPr>
        <p:spPr>
          <a:xfrm>
            <a:off x="3862339" y="2281718"/>
            <a:ext cx="4018295"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1297"/>
              </a:spcBef>
              <a:spcAft>
                <a:spcPts val="0"/>
              </a:spcAft>
              <a:buClrTx/>
              <a:buSzTx/>
              <a:buFontTx/>
              <a:buNone/>
              <a:tabLst/>
              <a:defRPr/>
            </a:pPr>
            <a:r>
              <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Estimated incidence: </a:t>
            </a:r>
            <a:r>
              <a:rPr kumimoji="0" lang="en-US" sz="1200" b="0" i="0" u="sng" strike="noStrike" kern="0" cap="none" spc="14" normalizeH="0" baseline="0" noProof="0" dirty="0">
                <a:ln>
                  <a:noFill/>
                </a:ln>
                <a:solidFill>
                  <a:srgbClr val="000000"/>
                </a:solidFill>
                <a:effectLst/>
                <a:uLnTx/>
                <a:uFillTx/>
                <a:latin typeface="Arial"/>
                <a:ea typeface="Carlito" pitchFamily="34" charset="-122"/>
                <a:cs typeface="Carlito" pitchFamily="34" charset="-120"/>
              </a:rPr>
              <a:t>0.069 per 1,000 patients</a:t>
            </a:r>
            <a:r>
              <a:rPr kumimoji="0" lang="en-US" sz="1425" b="0" i="0" u="sng"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Object 11"/>
          <p:cNvSpPr/>
          <p:nvPr/>
        </p:nvSpPr>
        <p:spPr>
          <a:xfrm>
            <a:off x="7724966" y="1992166"/>
            <a:ext cx="2631608" cy="631446"/>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200" b="1" i="0" u="sng" strike="noStrike" kern="0" cap="none" spc="14" normalizeH="0" baseline="0" noProof="0" dirty="0">
                <a:ln>
                  <a:noFill/>
                </a:ln>
                <a:solidFill>
                  <a:srgbClr val="000000"/>
                </a:solidFill>
                <a:effectLst/>
                <a:uLnTx/>
                <a:uFillTx/>
                <a:latin typeface="Arial"/>
                <a:ea typeface="Carlito" pitchFamily="34" charset="-122"/>
                <a:cs typeface="Carlito" pitchFamily="34" charset="-120"/>
              </a:rPr>
              <a:t>37 cases</a:t>
            </a:r>
            <a:r>
              <a:rPr kumimoji="0" lang="en-US" sz="1200" b="0" i="0" u="sng" strike="noStrike" kern="0" cap="none" spc="14" normalizeH="0" baseline="0" noProof="0" dirty="0">
                <a:ln>
                  <a:noFill/>
                </a:ln>
                <a:solidFill>
                  <a:srgbClr val="000000"/>
                </a:solidFill>
                <a:effectLst/>
                <a:uLnTx/>
                <a:uFillTx/>
                <a:latin typeface="Arial"/>
                <a:ea typeface="Carlito" pitchFamily="34" charset="-122"/>
                <a:cs typeface="Carlito" pitchFamily="34" charset="-120"/>
              </a:rPr>
              <a:t> </a:t>
            </a:r>
            <a:r>
              <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solely associated with fingolimod. Risk factors: age &gt;45, treatment duration &gt;24 months</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Object 12"/>
          <p:cNvSpPr/>
          <p:nvPr/>
        </p:nvSpPr>
        <p:spPr>
          <a:xfrm>
            <a:off x="539014" y="3167260"/>
            <a:ext cx="1713036"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425" b="1"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Dimethyl fumarate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Object 13"/>
          <p:cNvSpPr/>
          <p:nvPr/>
        </p:nvSpPr>
        <p:spPr>
          <a:xfrm>
            <a:off x="3869752" y="3167260"/>
            <a:ext cx="3855214"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Estimated incidence: 0.02 per 1000 patients</a:t>
            </a: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p:cNvSpPr/>
          <p:nvPr/>
        </p:nvSpPr>
        <p:spPr>
          <a:xfrm>
            <a:off x="7532813" y="2737343"/>
            <a:ext cx="3619709" cy="705626"/>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200" b="1"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     </a:t>
            </a:r>
            <a:r>
              <a:rPr kumimoji="0" lang="en-US" sz="1200" b="1" i="0" u="sng" strike="noStrike" kern="0" cap="none" spc="14" normalizeH="0" baseline="0" noProof="0" dirty="0">
                <a:ln>
                  <a:noFill/>
                </a:ln>
                <a:solidFill>
                  <a:srgbClr val="000000"/>
                </a:solidFill>
                <a:effectLst/>
                <a:uLnTx/>
                <a:uFillTx/>
                <a:latin typeface="Arial"/>
                <a:ea typeface="Carlito" pitchFamily="34" charset="-122"/>
                <a:cs typeface="Carlito" pitchFamily="34" charset="-120"/>
              </a:rPr>
              <a:t>Nine cases</a:t>
            </a:r>
            <a:r>
              <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 reported. Risk factors: persistent lymphopenia (ALC &lt;800), age &gt;54, prior natalizumab use</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Object 15"/>
          <p:cNvSpPr/>
          <p:nvPr/>
        </p:nvSpPr>
        <p:spPr>
          <a:xfrm>
            <a:off x="563580" y="3960854"/>
            <a:ext cx="1172597"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425" b="1"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Ocrelizumab</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Object 16"/>
          <p:cNvSpPr/>
          <p:nvPr/>
        </p:nvSpPr>
        <p:spPr>
          <a:xfrm>
            <a:off x="4791103" y="3817593"/>
            <a:ext cx="1596634"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200" b="1" i="0" u="sng"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15 cases </a:t>
            </a:r>
            <a:r>
              <a:rPr kumimoji="0" lang="en-US" sz="1200"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reported</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Object 17"/>
          <p:cNvSpPr/>
          <p:nvPr/>
        </p:nvSpPr>
        <p:spPr>
          <a:xfrm>
            <a:off x="7532813" y="3444182"/>
            <a:ext cx="3479931" cy="829520"/>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200" b="1" i="0" u="sng" strike="noStrike" kern="0" cap="none" spc="14" normalizeH="0" baseline="0" noProof="0" dirty="0">
                <a:ln>
                  <a:noFill/>
                </a:ln>
                <a:solidFill>
                  <a:srgbClr val="000000"/>
                </a:solidFill>
                <a:effectLst/>
                <a:uLnTx/>
                <a:uFillTx/>
                <a:latin typeface="Arial"/>
                <a:ea typeface="Carlito" pitchFamily="34" charset="-122"/>
                <a:cs typeface="Carlito" pitchFamily="34" charset="-120"/>
              </a:rPr>
              <a:t>11 cases</a:t>
            </a:r>
            <a:r>
              <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 attributed to prior DMT use. Other factors: age-related immunosenescence, lymphopenia</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Object 18"/>
          <p:cNvSpPr/>
          <p:nvPr/>
        </p:nvSpPr>
        <p:spPr>
          <a:xfrm>
            <a:off x="558667" y="4566936"/>
            <a:ext cx="1280685"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425" b="1"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Alemtuzumab</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Object 19"/>
          <p:cNvSpPr/>
          <p:nvPr/>
        </p:nvSpPr>
        <p:spPr>
          <a:xfrm>
            <a:off x="3992785" y="4512366"/>
            <a:ext cx="3078905" cy="289780"/>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200" b="1"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One </a:t>
            </a:r>
            <a:r>
              <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case reported</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Object 20"/>
          <p:cNvSpPr/>
          <p:nvPr/>
        </p:nvSpPr>
        <p:spPr>
          <a:xfrm>
            <a:off x="7787496" y="4376186"/>
            <a:ext cx="2882161" cy="470417"/>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31-year-old woman, 14 months after first cycle, 2 months after second cycle</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Object 21"/>
          <p:cNvSpPr/>
          <p:nvPr/>
        </p:nvSpPr>
        <p:spPr>
          <a:xfrm>
            <a:off x="573962" y="5127671"/>
            <a:ext cx="944180"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425" b="1"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Ozanimod</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Object 22"/>
          <p:cNvSpPr/>
          <p:nvPr/>
        </p:nvSpPr>
        <p:spPr>
          <a:xfrm>
            <a:off x="4655015" y="5097244"/>
            <a:ext cx="1732722" cy="189764"/>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200" b="1"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One</a:t>
            </a:r>
            <a:r>
              <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 case reported</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Object 23"/>
          <p:cNvSpPr/>
          <p:nvPr/>
        </p:nvSpPr>
        <p:spPr>
          <a:xfrm>
            <a:off x="7429286" y="5133580"/>
            <a:ext cx="4035775"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46-year-old woman after ~4 years of treatment</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Object 24"/>
          <p:cNvSpPr/>
          <p:nvPr/>
        </p:nvSpPr>
        <p:spPr>
          <a:xfrm>
            <a:off x="573082" y="5688405"/>
            <a:ext cx="963558"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425" b="1"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Cladribine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Object 25"/>
          <p:cNvSpPr/>
          <p:nvPr/>
        </p:nvSpPr>
        <p:spPr>
          <a:xfrm>
            <a:off x="4152410" y="5444234"/>
            <a:ext cx="3289898" cy="470417"/>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No cases in MS, but reported in other indications</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Object 26"/>
          <p:cNvSpPr/>
          <p:nvPr/>
        </p:nvSpPr>
        <p:spPr>
          <a:xfrm>
            <a:off x="7404965" y="5679442"/>
            <a:ext cx="4084418"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Risk factor: prolonged CD4+ T-cell suppression</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8" name="Object 27"/>
          <p:cNvSpPr/>
          <p:nvPr/>
        </p:nvSpPr>
        <p:spPr>
          <a:xfrm>
            <a:off x="450299" y="6341995"/>
            <a:ext cx="3664768" cy="470417"/>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425" b="1"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Teriflunomide, Siponimod, Ponesimod, Ofatumumab, Ublituximab</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Object 28"/>
          <p:cNvSpPr/>
          <p:nvPr/>
        </p:nvSpPr>
        <p:spPr>
          <a:xfrm>
            <a:off x="4325020" y="6415140"/>
            <a:ext cx="2891198"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200" b="0" i="0" u="none" strike="noStrike" kern="0" cap="none" spc="14" normalizeH="0" baseline="0" noProof="0" dirty="0">
                <a:ln>
                  <a:noFill/>
                </a:ln>
                <a:solidFill>
                  <a:srgbClr val="000000"/>
                </a:solidFill>
                <a:effectLst/>
                <a:uLnTx/>
                <a:uFillTx/>
                <a:latin typeface="Arial"/>
                <a:ea typeface="Carlito" pitchFamily="34" charset="-122"/>
                <a:cs typeface="Carlito" pitchFamily="34" charset="-120"/>
              </a:rPr>
              <a:t>No cases reported in MS patients</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0" name="Object 29"/>
          <p:cNvSpPr/>
          <p:nvPr/>
        </p:nvSpPr>
        <p:spPr>
          <a:xfrm>
            <a:off x="9103793" y="6481999"/>
            <a:ext cx="329370" cy="235209"/>
          </a:xfrm>
          <a:prstGeom prst="rect">
            <a:avLst/>
          </a:prstGeom>
          <a:noFill/>
        </p:spPr>
        <p:txBody>
          <a:bodyPr wrap="square" lIns="0" tIns="0" rIns="0" bIns="0" rtlCol="0" anchor="ctr"/>
          <a:lstStyle/>
          <a:p>
            <a:pPr marL="0" marR="0" lvl="0" indent="0" algn="ctr" defTabSz="914400" rtl="0" eaLnBrk="1" fontAlgn="auto" latinLnBrk="0" hangingPunct="1">
              <a:lnSpc>
                <a:spcPts val="1852"/>
              </a:lnSpc>
              <a:spcBef>
                <a:spcPts val="0"/>
              </a:spcBef>
              <a:spcAft>
                <a:spcPts val="0"/>
              </a:spcAft>
              <a:buClrTx/>
              <a:buSzTx/>
              <a:buFontTx/>
              <a:buNone/>
              <a:tabLst/>
              <a:defRPr/>
            </a:pPr>
            <a:r>
              <a:rPr kumimoji="0" lang="en-US" sz="1425" b="0" i="0" u="none" strike="noStrike" kern="0" cap="none" spc="14" normalizeH="0" baseline="0" noProof="0" dirty="0">
                <a:ln>
                  <a:noFill/>
                </a:ln>
                <a:solidFill>
                  <a:srgbClr val="000000"/>
                </a:solidFill>
                <a:effectLst/>
                <a:uLnTx/>
                <a:uFillTx/>
                <a:latin typeface="Carlito" pitchFamily="34" charset="0"/>
                <a:ea typeface="Carlito" pitchFamily="34" charset="-122"/>
                <a:cs typeface="Carlito" pitchFamily="34" charset="-120"/>
              </a:rPr>
              <a:t>N/A</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Lymphopenia is Important, but Context-Specific</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4756953" y="3548913"/>
            <a:ext cx="2075436" cy="2075442"/>
          </a:xfrm>
          <a:prstGeom prst="ellipse">
            <a:avLst/>
          </a:prstGeom>
          <a:solidFill>
            <a:srgbClr val="11A9E2">
              <a:alpha val="30000"/>
            </a:srgbClr>
          </a:solidFill>
        </p:spPr>
        <p:txBody>
          <a:bodyPr/>
          <a:lstStyle/>
          <a:p>
            <a:endParaRPr lang="en-US"/>
          </a:p>
        </p:txBody>
      </p:sp>
      <p:sp>
        <p:nvSpPr>
          <p:cNvPr id="4" name="Object 3"/>
          <p:cNvSpPr/>
          <p:nvPr/>
        </p:nvSpPr>
        <p:spPr>
          <a:xfrm>
            <a:off x="5549835" y="4435498"/>
            <a:ext cx="387571" cy="248243"/>
          </a:xfrm>
          <a:prstGeom prst="rect">
            <a:avLst/>
          </a:prstGeom>
          <a:noFill/>
        </p:spPr>
        <p:txBody>
          <a:bodyPr wrap="square" lIns="0" tIns="0" rIns="0" bIns="0" rtlCol="0" anchor="t"/>
          <a:lstStyle/>
          <a:p>
            <a:pPr marL="0" marR="0" lvl="0" indent="0" algn="ctr" defTabSz="914400" rtl="0" eaLnBrk="1" fontAlgn="auto" latinLnBrk="0" hangingPunct="1">
              <a:lnSpc>
                <a:spcPts val="1955"/>
              </a:lnSpc>
              <a:spcBef>
                <a:spcPts val="0"/>
              </a:spcBef>
              <a:spcAft>
                <a:spcPts val="0"/>
              </a:spcAft>
              <a:buClrTx/>
              <a:buSzTx/>
              <a:buFontTx/>
              <a:buNone/>
              <a:tabLst/>
              <a:defRPr/>
            </a:pPr>
            <a:r>
              <a:rPr kumimoji="0" lang="en-US" sz="1530" b="0" i="0" u="none" strike="noStrike" kern="0" cap="none" spc="15" normalizeH="0" baseline="0" noProof="0" dirty="0">
                <a:ln>
                  <a:noFill/>
                </a:ln>
                <a:solidFill>
                  <a:srgbClr val="000000"/>
                </a:solidFill>
                <a:effectLst/>
                <a:uLnTx/>
                <a:uFillTx/>
                <a:latin typeface="Roboto" pitchFamily="34" charset="0"/>
                <a:ea typeface="Roboto" pitchFamily="34" charset="-122"/>
                <a:cs typeface="Roboto" pitchFamily="34" charset="-120"/>
              </a:rPr>
              <a:t>Age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3642884" y="2553497"/>
            <a:ext cx="2075457" cy="2075443"/>
          </a:xfrm>
          <a:prstGeom prst="ellipse">
            <a:avLst/>
          </a:prstGeom>
          <a:solidFill>
            <a:srgbClr val="11A9E2">
              <a:alpha val="30000"/>
            </a:srgbClr>
          </a:solidFill>
        </p:spPr>
        <p:txBody>
          <a:bodyPr/>
          <a:lstStyle/>
          <a:p>
            <a:endParaRPr lang="en-US"/>
          </a:p>
        </p:txBody>
      </p:sp>
      <p:sp>
        <p:nvSpPr>
          <p:cNvPr id="6" name="Object 5"/>
          <p:cNvSpPr/>
          <p:nvPr/>
        </p:nvSpPr>
        <p:spPr>
          <a:xfrm>
            <a:off x="4089212" y="3389768"/>
            <a:ext cx="1361734" cy="248243"/>
          </a:xfrm>
          <a:prstGeom prst="rect">
            <a:avLst/>
          </a:prstGeom>
          <a:noFill/>
        </p:spPr>
        <p:txBody>
          <a:bodyPr wrap="square" lIns="0" tIns="0" rIns="0" bIns="0" rtlCol="0" anchor="t"/>
          <a:lstStyle/>
          <a:p>
            <a:pPr marL="0" marR="0" lvl="0" indent="0" algn="ctr" defTabSz="914400" rtl="0" eaLnBrk="1" fontAlgn="auto" latinLnBrk="0" hangingPunct="1">
              <a:lnSpc>
                <a:spcPts val="1955"/>
              </a:lnSpc>
              <a:spcBef>
                <a:spcPts val="0"/>
              </a:spcBef>
              <a:spcAft>
                <a:spcPts val="0"/>
              </a:spcAft>
              <a:buClrTx/>
              <a:buSzTx/>
              <a:buFontTx/>
              <a:buNone/>
              <a:tabLst/>
              <a:defRPr/>
            </a:pPr>
            <a:r>
              <a:rPr kumimoji="0" lang="en-US" sz="1530" b="0" i="0" u="none" strike="noStrike" kern="0" cap="none" spc="15" normalizeH="0" baseline="0" noProof="0" dirty="0">
                <a:ln>
                  <a:noFill/>
                </a:ln>
                <a:solidFill>
                  <a:srgbClr val="000000"/>
                </a:solidFill>
                <a:effectLst/>
                <a:uLnTx/>
                <a:uFillTx/>
                <a:latin typeface="Roboto" pitchFamily="34" charset="0"/>
                <a:ea typeface="Roboto" pitchFamily="34" charset="-122"/>
                <a:cs typeface="Roboto" pitchFamily="34" charset="-120"/>
              </a:rPr>
              <a:t>Comorbidities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Object 6"/>
          <p:cNvSpPr/>
          <p:nvPr/>
        </p:nvSpPr>
        <p:spPr>
          <a:xfrm>
            <a:off x="4651421" y="1408303"/>
            <a:ext cx="2075436" cy="2075443"/>
          </a:xfrm>
          <a:prstGeom prst="ellipse">
            <a:avLst/>
          </a:prstGeom>
          <a:solidFill>
            <a:srgbClr val="11A9E2">
              <a:alpha val="30000"/>
            </a:srgbClr>
          </a:solidFill>
        </p:spPr>
        <p:txBody>
          <a:bodyPr/>
          <a:lstStyle/>
          <a:p>
            <a:endParaRPr lang="en-US"/>
          </a:p>
        </p:txBody>
      </p:sp>
      <p:sp>
        <p:nvSpPr>
          <p:cNvPr id="8" name="Object 7"/>
          <p:cNvSpPr/>
          <p:nvPr/>
        </p:nvSpPr>
        <p:spPr>
          <a:xfrm>
            <a:off x="4836304" y="2266286"/>
            <a:ext cx="1602657" cy="248243"/>
          </a:xfrm>
          <a:prstGeom prst="rect">
            <a:avLst/>
          </a:prstGeom>
          <a:noFill/>
        </p:spPr>
        <p:txBody>
          <a:bodyPr wrap="square" lIns="0" tIns="0" rIns="0" bIns="0" rtlCol="0" anchor="t"/>
          <a:lstStyle/>
          <a:p>
            <a:pPr marL="0" marR="0" lvl="0" indent="0" algn="ctr" defTabSz="914400" rtl="0" eaLnBrk="1" fontAlgn="auto" latinLnBrk="0" hangingPunct="1">
              <a:lnSpc>
                <a:spcPts val="1955"/>
              </a:lnSpc>
              <a:spcBef>
                <a:spcPts val="0"/>
              </a:spcBef>
              <a:spcAft>
                <a:spcPts val="0"/>
              </a:spcAft>
              <a:buClrTx/>
              <a:buSzTx/>
              <a:buFontTx/>
              <a:buNone/>
              <a:tabLst/>
              <a:defRPr/>
            </a:pPr>
            <a:r>
              <a:rPr kumimoji="0" lang="en-US" sz="1530" b="0" i="0" u="none" strike="noStrike" kern="0" cap="none" spc="15" normalizeH="0" baseline="0" noProof="0" dirty="0">
                <a:ln>
                  <a:noFill/>
                </a:ln>
                <a:solidFill>
                  <a:srgbClr val="000000"/>
                </a:solidFill>
                <a:effectLst/>
                <a:uLnTx/>
                <a:uFillTx/>
                <a:latin typeface="Roboto" pitchFamily="34" charset="0"/>
                <a:ea typeface="Roboto" pitchFamily="34" charset="-122"/>
                <a:cs typeface="Roboto" pitchFamily="34" charset="-120"/>
              </a:rPr>
              <a:t>Temporal Profile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Object 8"/>
          <p:cNvSpPr/>
          <p:nvPr/>
        </p:nvSpPr>
        <p:spPr>
          <a:xfrm>
            <a:off x="5768899" y="2596799"/>
            <a:ext cx="1928164" cy="1928159"/>
          </a:xfrm>
          <a:prstGeom prst="ellipse">
            <a:avLst/>
          </a:prstGeom>
          <a:solidFill>
            <a:srgbClr val="11A9E2">
              <a:alpha val="30000"/>
            </a:srgbClr>
          </a:solidFill>
        </p:spPr>
        <p:txBody>
          <a:bodyPr/>
          <a:lstStyle/>
          <a:p>
            <a:endParaRPr lang="en-US"/>
          </a:p>
        </p:txBody>
      </p:sp>
      <p:sp>
        <p:nvSpPr>
          <p:cNvPr id="10" name="Object 9"/>
          <p:cNvSpPr/>
          <p:nvPr/>
        </p:nvSpPr>
        <p:spPr>
          <a:xfrm>
            <a:off x="5937512" y="3423046"/>
            <a:ext cx="1937853" cy="248243"/>
          </a:xfrm>
          <a:prstGeom prst="rect">
            <a:avLst/>
          </a:prstGeom>
          <a:noFill/>
        </p:spPr>
        <p:txBody>
          <a:bodyPr wrap="square" lIns="0" tIns="0" rIns="0" bIns="0" rtlCol="0" anchor="t"/>
          <a:lstStyle/>
          <a:p>
            <a:pPr marL="0" marR="0" lvl="0" indent="0" algn="ctr" defTabSz="914400" rtl="0" eaLnBrk="1" fontAlgn="auto" latinLnBrk="0" hangingPunct="1">
              <a:lnSpc>
                <a:spcPts val="1955"/>
              </a:lnSpc>
              <a:spcBef>
                <a:spcPts val="0"/>
              </a:spcBef>
              <a:spcAft>
                <a:spcPts val="0"/>
              </a:spcAft>
              <a:buClrTx/>
              <a:buSzTx/>
              <a:buFontTx/>
              <a:buNone/>
              <a:tabLst/>
              <a:defRPr/>
            </a:pPr>
            <a:r>
              <a:rPr kumimoji="0" lang="en-US" sz="1530" b="0" i="0" u="none" strike="noStrike" kern="0" cap="none" spc="15" normalizeH="0" baseline="0" noProof="0" dirty="0">
                <a:ln>
                  <a:noFill/>
                </a:ln>
                <a:solidFill>
                  <a:srgbClr val="000000"/>
                </a:solidFill>
                <a:effectLst/>
                <a:uLnTx/>
                <a:uFillTx/>
                <a:latin typeface="Roboto" pitchFamily="34" charset="0"/>
                <a:ea typeface="Roboto" pitchFamily="34" charset="-122"/>
                <a:cs typeface="Roboto" pitchFamily="34" charset="-120"/>
              </a:rPr>
              <a:t>Qualitative Changes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bject 10"/>
          <p:cNvSpPr/>
          <p:nvPr/>
        </p:nvSpPr>
        <p:spPr>
          <a:xfrm>
            <a:off x="11769957" y="6498056"/>
            <a:ext cx="228543" cy="243362"/>
          </a:xfrm>
          <a:prstGeom prst="rect">
            <a:avLst/>
          </a:prstGeom>
          <a:noFill/>
        </p:spPr>
        <p:txBody>
          <a:bodyPr/>
          <a:lstStyle/>
          <a:p>
            <a:endParaRPr lang="en-US"/>
          </a:p>
        </p:txBody>
      </p:sp>
      <p:pic>
        <p:nvPicPr>
          <p:cNvPr id="12" name="Object 1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0" y="1580755"/>
            <a:ext cx="3999500" cy="2190202"/>
          </a:xfrm>
          <a:prstGeom prst="rect">
            <a:avLst/>
          </a:prstGeom>
        </p:spPr>
      </p:pic>
      <p:sp>
        <p:nvSpPr>
          <p:cNvPr id="13" name="Object 12"/>
          <p:cNvSpPr/>
          <p:nvPr/>
        </p:nvSpPr>
        <p:spPr>
          <a:xfrm>
            <a:off x="-53968" y="1635769"/>
            <a:ext cx="3972664" cy="292047"/>
          </a:xfrm>
          <a:prstGeom prst="rect">
            <a:avLst/>
          </a:prstGeom>
          <a:noFill/>
        </p:spPr>
        <p:txBody>
          <a:bodyPr wrap="squar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FFFFFF"/>
                </a:solidFill>
                <a:effectLst/>
                <a:uLnTx/>
                <a:uFillTx/>
                <a:latin typeface="Roboto" pitchFamily="34" charset="0"/>
                <a:ea typeface="Roboto" pitchFamily="34" charset="-122"/>
                <a:cs typeface="Roboto" pitchFamily="34" charset="-120"/>
              </a:rPr>
              <a:t>WHO Lymphopenia Classification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Object 13"/>
          <p:cNvSpPr/>
          <p:nvPr/>
        </p:nvSpPr>
        <p:spPr>
          <a:xfrm>
            <a:off x="-53968" y="1985131"/>
            <a:ext cx="3972664" cy="270442"/>
          </a:xfrm>
          <a:prstGeom prst="rect">
            <a:avLst/>
          </a:prstGeom>
          <a:noFill/>
        </p:spPr>
        <p:txBody>
          <a:bodyPr wrap="square" lIns="0" tIns="0" rIns="0" bIns="0" rtlCol="0" anchor="t"/>
          <a:lstStyle/>
          <a:p>
            <a:pPr marL="0" marR="0" lvl="0" indent="0" algn="ctr"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Grade 0 (normal): &gt;1,000/mm3</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p:cNvSpPr/>
          <p:nvPr/>
        </p:nvSpPr>
        <p:spPr>
          <a:xfrm>
            <a:off x="-53968" y="2310804"/>
            <a:ext cx="3972664" cy="270442"/>
          </a:xfrm>
          <a:prstGeom prst="rect">
            <a:avLst/>
          </a:prstGeom>
          <a:noFill/>
        </p:spPr>
        <p:txBody>
          <a:bodyPr wrap="square" lIns="0" tIns="0" rIns="0" bIns="0" rtlCol="0" anchor="t"/>
          <a:lstStyle/>
          <a:p>
            <a:pPr marL="0" marR="0" lvl="0" indent="0" algn="ctr" defTabSz="914400" rtl="0" eaLnBrk="1" fontAlgn="auto" latinLnBrk="0" hangingPunct="1">
              <a:lnSpc>
                <a:spcPts val="2130"/>
              </a:lnSpc>
              <a:spcBef>
                <a:spcPts val="426"/>
              </a:spcBef>
              <a:spcAft>
                <a:spcPts val="0"/>
              </a:spcAft>
              <a:buClrTx/>
              <a:buSzTx/>
              <a:buFontTx/>
              <a:buNone/>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Grade 1 (Mild): 800 – 999/mm3</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Object 15"/>
          <p:cNvSpPr/>
          <p:nvPr/>
        </p:nvSpPr>
        <p:spPr>
          <a:xfrm>
            <a:off x="-53968" y="2636478"/>
            <a:ext cx="3972664" cy="270442"/>
          </a:xfrm>
          <a:prstGeom prst="rect">
            <a:avLst/>
          </a:prstGeom>
          <a:noFill/>
        </p:spPr>
        <p:txBody>
          <a:bodyPr wrap="square" lIns="0" tIns="0" rIns="0" bIns="0" rtlCol="0" anchor="t"/>
          <a:lstStyle/>
          <a:p>
            <a:pPr marL="0" marR="0" lvl="0" indent="0" algn="ctr" defTabSz="914400" rtl="0" eaLnBrk="1" fontAlgn="auto" latinLnBrk="0" hangingPunct="1">
              <a:lnSpc>
                <a:spcPts val="2130"/>
              </a:lnSpc>
              <a:spcBef>
                <a:spcPts val="426"/>
              </a:spcBef>
              <a:spcAft>
                <a:spcPts val="0"/>
              </a:spcAft>
              <a:buClrTx/>
              <a:buSzTx/>
              <a:buFontTx/>
              <a:buNone/>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Grade 2 (Moderate): 500 – 799/mm3</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Object 16"/>
          <p:cNvSpPr/>
          <p:nvPr/>
        </p:nvSpPr>
        <p:spPr>
          <a:xfrm>
            <a:off x="-53968" y="2962151"/>
            <a:ext cx="3972664" cy="270442"/>
          </a:xfrm>
          <a:prstGeom prst="rect">
            <a:avLst/>
          </a:prstGeom>
          <a:noFill/>
        </p:spPr>
        <p:txBody>
          <a:bodyPr wrap="square" lIns="0" tIns="0" rIns="0" bIns="0" rtlCol="0" anchor="t"/>
          <a:lstStyle/>
          <a:p>
            <a:pPr marL="0" marR="0" lvl="0" indent="0" algn="ctr" defTabSz="914400" rtl="0" eaLnBrk="1" fontAlgn="auto" latinLnBrk="0" hangingPunct="1">
              <a:lnSpc>
                <a:spcPts val="2130"/>
              </a:lnSpc>
              <a:spcBef>
                <a:spcPts val="426"/>
              </a:spcBef>
              <a:spcAft>
                <a:spcPts val="0"/>
              </a:spcAft>
              <a:buClrTx/>
              <a:buSzTx/>
              <a:buFontTx/>
              <a:buNone/>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Grade 3 (Severe): 200 – 499/mm3</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Object 17"/>
          <p:cNvSpPr/>
          <p:nvPr/>
        </p:nvSpPr>
        <p:spPr>
          <a:xfrm>
            <a:off x="-53968" y="3287825"/>
            <a:ext cx="3972664" cy="270442"/>
          </a:xfrm>
          <a:prstGeom prst="rect">
            <a:avLst/>
          </a:prstGeom>
          <a:noFill/>
        </p:spPr>
        <p:txBody>
          <a:bodyPr wrap="square" lIns="0" tIns="0" rIns="0" bIns="0" rtlCol="0" anchor="t"/>
          <a:lstStyle/>
          <a:p>
            <a:pPr marL="0" marR="0" lvl="0" indent="0" algn="ctr" defTabSz="914400" rtl="0" eaLnBrk="1" fontAlgn="auto" latinLnBrk="0" hangingPunct="1">
              <a:lnSpc>
                <a:spcPts val="2130"/>
              </a:lnSpc>
              <a:spcBef>
                <a:spcPts val="426"/>
              </a:spcBef>
              <a:spcAft>
                <a:spcPts val="0"/>
              </a:spcAft>
              <a:buClrTx/>
              <a:buSzTx/>
              <a:buFontTx/>
              <a:buNone/>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Grade 4 (Very Severe): &lt;200/mm3</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Object 20"/>
          <p:cNvSpPr/>
          <p:nvPr/>
        </p:nvSpPr>
        <p:spPr>
          <a:xfrm>
            <a:off x="8195889" y="3041522"/>
            <a:ext cx="3884741" cy="811327"/>
          </a:xfrm>
          <a:prstGeom prst="rect">
            <a:avLst/>
          </a:prstGeom>
          <a:noFill/>
        </p:spPr>
        <p:txBody>
          <a:bodyPr wrap="square" lIns="0" tIns="0" rIns="0" bIns="0" rtlCol="0" anchor="t"/>
          <a:lstStyle/>
          <a:p>
            <a:pPr marL="0" marR="0" lvl="0" indent="0" algn="ctr"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The patient’s age – people experience a drop in T-cell receptor diversity around the age of 60</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Object 21"/>
          <p:cNvSpPr/>
          <p:nvPr/>
        </p:nvSpPr>
        <p:spPr>
          <a:xfrm>
            <a:off x="8247359" y="4125739"/>
            <a:ext cx="3884741" cy="270442"/>
          </a:xfrm>
          <a:prstGeom prst="rect">
            <a:avLst/>
          </a:prstGeom>
          <a:noFill/>
        </p:spPr>
        <p:txBody>
          <a:bodyPr wrap="square" lIns="0" tIns="0" rIns="0" bIns="0" rtlCol="0" anchor="t"/>
          <a:lstStyle/>
          <a:p>
            <a:pPr marL="0" marR="0" lvl="0" indent="0" algn="ctr" defTabSz="914400" rtl="0" eaLnBrk="1" fontAlgn="auto" latinLnBrk="0" hangingPunct="1">
              <a:lnSpc>
                <a:spcPts val="2130"/>
              </a:lnSpc>
              <a:spcBef>
                <a:spcPts val="426"/>
              </a:spcBef>
              <a:spcAft>
                <a:spcPts val="0"/>
              </a:spcAft>
              <a:buClrTx/>
              <a:buSzTx/>
              <a:buFontTx/>
              <a:buNone/>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Any comorbidities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Object 22"/>
          <p:cNvSpPr/>
          <p:nvPr/>
        </p:nvSpPr>
        <p:spPr>
          <a:xfrm>
            <a:off x="8247359" y="4451413"/>
            <a:ext cx="3884741" cy="270442"/>
          </a:xfrm>
          <a:prstGeom prst="rect">
            <a:avLst/>
          </a:prstGeom>
          <a:noFill/>
        </p:spPr>
        <p:txBody>
          <a:bodyPr wrap="square" lIns="0" tIns="0" rIns="0" bIns="0" rtlCol="0" anchor="t"/>
          <a:lstStyle/>
          <a:p>
            <a:pPr marL="0" marR="0" lvl="0" indent="0" algn="ctr" defTabSz="914400" rtl="0" eaLnBrk="1" fontAlgn="auto" latinLnBrk="0" hangingPunct="1">
              <a:lnSpc>
                <a:spcPts val="2130"/>
              </a:lnSpc>
              <a:spcBef>
                <a:spcPts val="426"/>
              </a:spcBef>
              <a:spcAft>
                <a:spcPts val="0"/>
              </a:spcAft>
              <a:buClrTx/>
              <a:buSzTx/>
              <a:buFontTx/>
              <a:buNone/>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Qualitative changes in CD4 and CD8</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Object 23"/>
          <p:cNvSpPr/>
          <p:nvPr/>
        </p:nvSpPr>
        <p:spPr>
          <a:xfrm>
            <a:off x="8247359" y="4777087"/>
            <a:ext cx="3884741" cy="540885"/>
          </a:xfrm>
          <a:prstGeom prst="rect">
            <a:avLst/>
          </a:prstGeom>
          <a:noFill/>
        </p:spPr>
        <p:txBody>
          <a:bodyPr wrap="square" lIns="0" tIns="0" rIns="0" bIns="0" rtlCol="0" anchor="t"/>
          <a:lstStyle/>
          <a:p>
            <a:pPr marL="0" marR="0" lvl="0" indent="0" algn="ctr" defTabSz="914400" rtl="0" eaLnBrk="1" fontAlgn="auto" latinLnBrk="0" hangingPunct="1">
              <a:lnSpc>
                <a:spcPts val="2130"/>
              </a:lnSpc>
              <a:spcBef>
                <a:spcPts val="426"/>
              </a:spcBef>
              <a:spcAft>
                <a:spcPts val="0"/>
              </a:spcAft>
              <a:buClrTx/>
              <a:buSzTx/>
              <a:buFontTx/>
              <a:buNone/>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The temporal profile, or how counts change over time in response to therapy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Object 24"/>
          <p:cNvSpPr/>
          <p:nvPr/>
        </p:nvSpPr>
        <p:spPr>
          <a:xfrm>
            <a:off x="8247359" y="5373203"/>
            <a:ext cx="3884741" cy="270442"/>
          </a:xfrm>
          <a:prstGeom prst="rect">
            <a:avLst/>
          </a:prstGeom>
          <a:noFill/>
        </p:spPr>
        <p:txBody>
          <a:bodyPr wrap="square" lIns="0" tIns="0" rIns="0" bIns="0" rtlCol="0" anchor="t"/>
          <a:lstStyle/>
          <a:p>
            <a:pPr marL="0" marR="0" lvl="0" indent="0" algn="ctr" defTabSz="914400" rtl="0" eaLnBrk="1" fontAlgn="auto" latinLnBrk="0" hangingPunct="1">
              <a:lnSpc>
                <a:spcPts val="2130"/>
              </a:lnSpc>
              <a:spcBef>
                <a:spcPts val="426"/>
              </a:spcBef>
              <a:spcAft>
                <a:spcPts val="0"/>
              </a:spcAft>
              <a:buClrTx/>
              <a:buSzTx/>
              <a:buFontTx/>
              <a:buNone/>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Duration on treatment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
        <p:nvSpPr>
          <p:cNvPr id="30" name="TextBox 29">
            <a:extLst>
              <a:ext uri="{FF2B5EF4-FFF2-40B4-BE49-F238E27FC236}">
                <a16:creationId xmlns:a16="http://schemas.microsoft.com/office/drawing/2014/main" id="{F4305774-5E28-7A3C-50C5-B487CF441C2D}"/>
              </a:ext>
            </a:extLst>
          </p:cNvPr>
          <p:cNvSpPr txBox="1"/>
          <p:nvPr/>
        </p:nvSpPr>
        <p:spPr>
          <a:xfrm>
            <a:off x="7865676" y="3287825"/>
            <a:ext cx="4081143" cy="34163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black"/>
                </a:solidFill>
                <a:effectLst/>
                <a:uLnTx/>
                <a:uFillTx/>
                <a:latin typeface="Arial"/>
                <a:ea typeface="+mn-ea"/>
                <a:cs typeface="+mn-cs"/>
              </a:rPr>
              <a:t>The patient’s age </a:t>
            </a:r>
            <a:r>
              <a:rPr kumimoji="0" lang="en-US" sz="1800" b="0" i="0" u="none" strike="noStrike" kern="1200" cap="none" spc="0" normalizeH="0" baseline="0" noProof="0" dirty="0">
                <a:ln>
                  <a:noFill/>
                </a:ln>
                <a:solidFill>
                  <a:prstClr val="black"/>
                </a:solidFill>
                <a:effectLst/>
                <a:uLnTx/>
                <a:uFillTx/>
                <a:latin typeface="Arial"/>
                <a:ea typeface="+mn-ea"/>
                <a:cs typeface="+mn-cs"/>
              </a:rPr>
              <a:t>– people experience a drop in T-cell receptor diversity around the age of 60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Any Co-morbidities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black"/>
                </a:solidFill>
                <a:effectLst/>
                <a:uLnTx/>
                <a:uFillTx/>
                <a:latin typeface="Arial"/>
                <a:ea typeface="+mn-ea"/>
                <a:cs typeface="+mn-cs"/>
              </a:rPr>
              <a:t>Qualitative changes in CD4 and CD8- </a:t>
            </a:r>
            <a:r>
              <a:rPr kumimoji="0" lang="en-US" sz="1800" b="0" i="0" u="none" strike="noStrike" kern="1200" cap="none" spc="0" normalizeH="0" baseline="0" noProof="0" dirty="0">
                <a:ln>
                  <a:noFill/>
                </a:ln>
                <a:solidFill>
                  <a:prstClr val="black"/>
                </a:solidFill>
                <a:effectLst/>
                <a:uLnTx/>
                <a:uFillTx/>
                <a:latin typeface="Arial"/>
                <a:ea typeface="+mn-ea"/>
                <a:cs typeface="+mn-cs"/>
              </a:rPr>
              <a:t>The temporal profile, or how counts change over time in response to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Duration of treatment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449376-A51C-0BC7-723F-2F5395A3EE90}"/>
              </a:ext>
            </a:extLst>
          </p:cNvPr>
          <p:cNvSpPr>
            <a:spLocks noGrp="1"/>
          </p:cNvSpPr>
          <p:nvPr>
            <p:ph type="body" sz="half" idx="2"/>
          </p:nvPr>
        </p:nvSpPr>
        <p:spPr>
          <a:xfrm>
            <a:off x="4014652" y="668102"/>
            <a:ext cx="7726774" cy="4163958"/>
          </a:xfrm>
        </p:spPr>
        <p:txBody>
          <a:bodyPr anchor="ctr">
            <a:normAutofit/>
          </a:bodyPr>
          <a:lstStyle/>
          <a:p>
            <a:pPr>
              <a:lnSpc>
                <a:spcPts val="3200"/>
              </a:lnSpc>
              <a:spcBef>
                <a:spcPts val="0"/>
              </a:spcBef>
              <a:spcAft>
                <a:spcPts val="1800"/>
              </a:spcAft>
            </a:pPr>
            <a:r>
              <a:rPr lang="en-US" sz="2400" dirty="0">
                <a:solidFill>
                  <a:schemeClr val="tx1"/>
                </a:solidFill>
              </a:rPr>
              <a:t>Dr. Anza Memon is the Interim Director of the Multiple Sclerosis Center of Excellence East and the Director of the MS Regional Specialty Program at the Detroit VA Medical Center. She is an Associate Professor of Neurology at Wayne State University School of Medicine, with dual fellowship training in Multiple Sclerosis and Clinical Neurophysiology/EMG. </a:t>
            </a:r>
          </a:p>
          <a:p>
            <a:pPr>
              <a:lnSpc>
                <a:spcPts val="3200"/>
              </a:lnSpc>
              <a:spcBef>
                <a:spcPts val="0"/>
              </a:spcBef>
              <a:spcAft>
                <a:spcPts val="1800"/>
              </a:spcAft>
            </a:pPr>
            <a:r>
              <a:rPr lang="en-US" sz="2400" dirty="0">
                <a:solidFill>
                  <a:schemeClr val="tx1"/>
                </a:solidFill>
              </a:rPr>
              <a:t>Dr. Memon is a dedicated clinician, educator, and researcher, with a focus on advancing MS care. </a:t>
            </a:r>
          </a:p>
        </p:txBody>
      </p:sp>
      <p:pic>
        <p:nvPicPr>
          <p:cNvPr id="5" name="Picture 4" descr="A person in a white coat&#10;&#10;Description automatically generated">
            <a:extLst>
              <a:ext uri="{FF2B5EF4-FFF2-40B4-BE49-F238E27FC236}">
                <a16:creationId xmlns:a16="http://schemas.microsoft.com/office/drawing/2014/main" id="{506BDEB6-153D-B717-ADE0-014EAEDA04C2}"/>
              </a:ext>
            </a:extLst>
          </p:cNvPr>
          <p:cNvPicPr>
            <a:picLocks noChangeAspect="1"/>
          </p:cNvPicPr>
          <p:nvPr/>
        </p:nvPicPr>
        <p:blipFill rotWithShape="1">
          <a:blip r:embed="rId2"/>
          <a:srcRect r="26824"/>
          <a:stretch/>
        </p:blipFill>
        <p:spPr>
          <a:xfrm>
            <a:off x="450574" y="668101"/>
            <a:ext cx="3254080" cy="2964332"/>
          </a:xfrm>
          <a:prstGeom prst="rect">
            <a:avLst/>
          </a:prstGeom>
        </p:spPr>
      </p:pic>
    </p:spTree>
    <p:extLst>
      <p:ext uri="{BB962C8B-B14F-4D97-AF65-F5344CB8AC3E}">
        <p14:creationId xmlns:p14="http://schemas.microsoft.com/office/powerpoint/2010/main" val="3852365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FF"/>
                </a:solidFill>
                <a:effectLst/>
                <a:uLnTx/>
                <a:uFillTx/>
                <a:latin typeface="Roboto" pitchFamily="34" charset="0"/>
                <a:ea typeface="Roboto" pitchFamily="34" charset="-122"/>
                <a:cs typeface="Roboto" pitchFamily="34" charset="-120"/>
              </a:rPr>
              <a:t>Implications for Clinical Practice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551930" y="1580755"/>
            <a:ext cx="3618595" cy="2114021"/>
          </a:xfrm>
          <a:prstGeom prst="rect">
            <a:avLst/>
          </a:prstGeom>
          <a:solidFill>
            <a:srgbClr val="11A9E2"/>
          </a:solidFill>
        </p:spPr>
        <p:txBody>
          <a:bodyPr/>
          <a:lstStyle/>
          <a:p>
            <a:endParaRPr lang="en-US"/>
          </a:p>
        </p:txBody>
      </p:sp>
      <p:sp>
        <p:nvSpPr>
          <p:cNvPr id="4" name="Object 3"/>
          <p:cNvSpPr/>
          <p:nvPr/>
        </p:nvSpPr>
        <p:spPr>
          <a:xfrm>
            <a:off x="761811" y="1809834"/>
            <a:ext cx="3064084" cy="422864"/>
          </a:xfrm>
          <a:prstGeom prst="rect">
            <a:avLst/>
          </a:prstGeom>
          <a:noFill/>
        </p:spPr>
        <p:txBody>
          <a:bodyPr wrap="square" lIns="0" tIns="0" rIns="0" bIns="0" rtlCol="0" anchor="t"/>
          <a:lstStyle/>
          <a:p>
            <a:pPr marL="0" marR="0" lvl="0" indent="0" algn="l" defTabSz="914400" rtl="0" eaLnBrk="1" fontAlgn="auto" latinLnBrk="0" hangingPunct="1">
              <a:lnSpc>
                <a:spcPts val="2118"/>
              </a:lnSpc>
              <a:spcBef>
                <a:spcPts val="0"/>
              </a:spcBef>
              <a:spcAft>
                <a:spcPts val="0"/>
              </a:spcAft>
              <a:buClrTx/>
              <a:buSzTx/>
              <a:buFontTx/>
              <a:buNone/>
              <a:tabLst/>
              <a:defRPr/>
            </a:pPr>
            <a:r>
              <a:rPr kumimoji="0" lang="en-US" sz="1658" b="0" i="0" u="none" strike="noStrike" kern="0" cap="none" spc="17" normalizeH="0" baseline="0" noProof="0" dirty="0">
                <a:ln>
                  <a:noFill/>
                </a:ln>
                <a:solidFill>
                  <a:srgbClr val="FFFFFF"/>
                </a:solidFill>
                <a:effectLst/>
                <a:uLnTx/>
                <a:uFillTx/>
                <a:latin typeface="Roboto" pitchFamily="34" charset="0"/>
                <a:ea typeface="Roboto" pitchFamily="34" charset="-122"/>
                <a:cs typeface="Roboto" pitchFamily="34" charset="-120"/>
              </a:rPr>
              <a:t>Infection Risk and DMTs</a:t>
            </a:r>
          </a:p>
          <a:p>
            <a:pPr marL="0" marR="0" lvl="0" indent="0" algn="l" defTabSz="914400" rtl="0" eaLnBrk="1" fontAlgn="auto" latinLnBrk="0" hangingPunct="1">
              <a:lnSpc>
                <a:spcPts val="2118"/>
              </a:lnSpc>
              <a:spcBef>
                <a:spcPts val="0"/>
              </a:spcBef>
              <a:spcAft>
                <a:spcPts val="0"/>
              </a:spcAft>
              <a:buClrTx/>
              <a:buSzTx/>
              <a:buFontTx/>
              <a:buNone/>
              <a:tabLst/>
              <a:defRPr/>
            </a:pPr>
            <a:endParaRPr kumimoji="0" lang="en-US" sz="1658" b="0" i="0" u="none" strike="noStrike" kern="0" cap="none" spc="17" normalizeH="0" baseline="0" noProof="0" dirty="0">
              <a:ln>
                <a:noFill/>
              </a:ln>
              <a:solidFill>
                <a:srgbClr val="FFFFFF"/>
              </a:solidFill>
              <a:effectLst/>
              <a:uLnTx/>
              <a:uFillTx/>
              <a:latin typeface="Roboto" pitchFamily="34" charset="0"/>
              <a:ea typeface="Roboto" pitchFamily="34" charset="-122"/>
              <a:cs typeface="Roboto" pitchFamily="34" charset="-120"/>
            </a:endParaRPr>
          </a:p>
          <a:p>
            <a:pPr marL="0" marR="0" lvl="0" indent="0" algn="l" defTabSz="914400" rtl="0" eaLnBrk="1" fontAlgn="auto" latinLnBrk="0" hangingPunct="1">
              <a:lnSpc>
                <a:spcPts val="2118"/>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Assess infection risks and closely monitor MS patients when selecting or adjusting DMTs with immunosuppressive effects</a:t>
            </a:r>
          </a:p>
        </p:txBody>
      </p:sp>
      <p:sp>
        <p:nvSpPr>
          <p:cNvPr id="5" name="Object 4"/>
          <p:cNvSpPr/>
          <p:nvPr/>
        </p:nvSpPr>
        <p:spPr>
          <a:xfrm>
            <a:off x="761811" y="2423149"/>
            <a:ext cx="3233720" cy="790854"/>
          </a:xfrm>
          <a:prstGeom prst="rect">
            <a:avLst/>
          </a:prstGeom>
          <a:noFill/>
        </p:spPr>
        <p:txBody>
          <a:bodyPr wrap="square" lIns="0" tIns="0" rIns="0" bIns="0" rtlCol="0" anchor="t"/>
          <a:lstStyle/>
          <a:p>
            <a:pPr marL="0" marR="0" lvl="0" indent="0" algn="l" defTabSz="914400" rtl="0" eaLnBrk="1" fontAlgn="auto" latinLnBrk="0" hangingPunct="1">
              <a:lnSpc>
                <a:spcPts val="1558"/>
              </a:lnSpc>
              <a:spcBef>
                <a:spcPts val="582"/>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bject 5"/>
          <p:cNvSpPr/>
          <p:nvPr/>
        </p:nvSpPr>
        <p:spPr>
          <a:xfrm>
            <a:off x="4285178" y="1565952"/>
            <a:ext cx="3618595" cy="2114021"/>
          </a:xfrm>
          <a:prstGeom prst="rect">
            <a:avLst/>
          </a:prstGeom>
          <a:solidFill>
            <a:srgbClr val="11A9E2"/>
          </a:solidFill>
        </p:spPr>
        <p:txBody>
          <a:bodyPr/>
          <a:lstStyle/>
          <a:p>
            <a:endParaRPr lang="en-US"/>
          </a:p>
        </p:txBody>
      </p:sp>
      <p:sp>
        <p:nvSpPr>
          <p:cNvPr id="7" name="Object 6"/>
          <p:cNvSpPr/>
          <p:nvPr/>
        </p:nvSpPr>
        <p:spPr>
          <a:xfrm>
            <a:off x="4380406" y="1812740"/>
            <a:ext cx="3456711" cy="268954"/>
          </a:xfrm>
          <a:prstGeom prst="rect">
            <a:avLst/>
          </a:prstGeom>
          <a:noFill/>
        </p:spPr>
        <p:txBody>
          <a:bodyPr wrap="square" lIns="0" tIns="0" rIns="0" bIns="0" rtlCol="0" anchor="t"/>
          <a:lstStyle/>
          <a:p>
            <a:pPr marL="0" marR="0" lvl="0" indent="0" algn="l" defTabSz="914400" rtl="0" eaLnBrk="1" fontAlgn="auto" latinLnBrk="0" hangingPunct="1">
              <a:lnSpc>
                <a:spcPts val="2118"/>
              </a:lnSpc>
              <a:spcBef>
                <a:spcPts val="0"/>
              </a:spcBef>
              <a:spcAft>
                <a:spcPts val="0"/>
              </a:spcAft>
              <a:buClrTx/>
              <a:buSzTx/>
              <a:buFontTx/>
              <a:buNone/>
              <a:tabLst/>
              <a:defRPr/>
            </a:pPr>
            <a:r>
              <a:rPr kumimoji="0" lang="en-US" sz="1658" b="0" i="0" u="none" strike="noStrike" kern="0" cap="none" spc="17" normalizeH="0" baseline="0" noProof="0" dirty="0">
                <a:ln>
                  <a:noFill/>
                </a:ln>
                <a:solidFill>
                  <a:srgbClr val="FFFFFF"/>
                </a:solidFill>
                <a:effectLst/>
                <a:uLnTx/>
                <a:uFillTx/>
                <a:latin typeface="Roboto" pitchFamily="34" charset="0"/>
                <a:ea typeface="Roboto" pitchFamily="34" charset="-122"/>
                <a:cs typeface="Roboto" pitchFamily="34" charset="-120"/>
              </a:rPr>
              <a:t>Vaccination Strategies</a:t>
            </a:r>
          </a:p>
          <a:p>
            <a:pPr marL="0" marR="0" lvl="0" indent="0" algn="l" defTabSz="914400" rtl="0" eaLnBrk="1" fontAlgn="auto" latinLnBrk="0" hangingPunct="1">
              <a:lnSpc>
                <a:spcPts val="2118"/>
              </a:lnSpc>
              <a:spcBef>
                <a:spcPts val="0"/>
              </a:spcBef>
              <a:spcAft>
                <a:spcPts val="0"/>
              </a:spcAft>
              <a:buClrTx/>
              <a:buSzTx/>
              <a:buFontTx/>
              <a:buNone/>
              <a:tabLst/>
              <a:defRPr/>
            </a:pPr>
            <a:endParaRPr kumimoji="0" lang="en-US" sz="1658" b="0" i="0" u="none" strike="noStrike" kern="0" cap="none" spc="17" normalizeH="0" baseline="0" noProof="0" dirty="0">
              <a:ln>
                <a:noFill/>
              </a:ln>
              <a:solidFill>
                <a:srgbClr val="FFFFFF"/>
              </a:solidFill>
              <a:effectLst/>
              <a:uLnTx/>
              <a:uFillTx/>
              <a:latin typeface="Roboto" pitchFamily="34" charset="0"/>
              <a:ea typeface="Roboto" pitchFamily="34" charset="-122"/>
              <a:cs typeface="Roboto" pitchFamily="34" charset="-120"/>
            </a:endParaRPr>
          </a:p>
          <a:p>
            <a:pPr marL="0" marR="0" lvl="0" indent="0" algn="l" defTabSz="914400" rtl="0" eaLnBrk="1" fontAlgn="auto" latinLnBrk="0" hangingPunct="1">
              <a:lnSpc>
                <a:spcPts val="2118"/>
              </a:lnSpc>
              <a:spcBef>
                <a:spcPts val="0"/>
              </a:spcBef>
              <a:spcAft>
                <a:spcPts val="0"/>
              </a:spcAft>
              <a:buClrTx/>
              <a:buSzTx/>
              <a:buFontTx/>
              <a:buNone/>
              <a:tabLst/>
              <a:defRPr/>
            </a:pPr>
            <a:r>
              <a:rPr kumimoji="0" lang="en-US" sz="1400" b="0" i="0" u="none" strike="noStrike" kern="0" cap="none" spc="17" normalizeH="0" baseline="0" noProof="0" dirty="0">
                <a:ln>
                  <a:noFill/>
                </a:ln>
                <a:solidFill>
                  <a:prstClr val="black"/>
                </a:solidFill>
                <a:effectLst/>
                <a:uLnTx/>
                <a:uFillTx/>
                <a:latin typeface="Roboto" pitchFamily="34" charset="0"/>
                <a:ea typeface="Roboto" pitchFamily="34" charset="-122"/>
                <a:cs typeface="Roboto" pitchFamily="34" charset="-120"/>
              </a:rPr>
              <a:t>Encourage timely vaccinations of MS patients before starting DMTs. </a:t>
            </a:r>
          </a:p>
          <a:p>
            <a:pPr marL="0" marR="0" lvl="0" indent="0" algn="l" defTabSz="914400" rtl="0" eaLnBrk="1" fontAlgn="auto" latinLnBrk="0" hangingPunct="1">
              <a:lnSpc>
                <a:spcPts val="2118"/>
              </a:lnSpc>
              <a:spcBef>
                <a:spcPts val="0"/>
              </a:spcBef>
              <a:spcAft>
                <a:spcPts val="0"/>
              </a:spcAft>
              <a:buClrTx/>
              <a:buSzTx/>
              <a:buFontTx/>
              <a:buNone/>
              <a:tabLst/>
              <a:defRPr/>
            </a:pPr>
            <a:r>
              <a:rPr kumimoji="0" lang="en-US" sz="1400" b="0" i="0" u="none" strike="noStrike" kern="0" cap="none" spc="17" normalizeH="0" baseline="0" noProof="0" dirty="0">
                <a:ln>
                  <a:noFill/>
                </a:ln>
                <a:solidFill>
                  <a:prstClr val="black"/>
                </a:solidFill>
                <a:effectLst/>
                <a:uLnTx/>
                <a:uFillTx/>
                <a:latin typeface="Roboto" pitchFamily="34" charset="0"/>
                <a:ea typeface="Roboto" pitchFamily="34" charset="-122"/>
                <a:cs typeface="Roboto" pitchFamily="34" charset="-120"/>
                <a:hlinkClick r:id="rId3"/>
              </a:rPr>
              <a:t>https://www.nationalmssociety.org/managing-ms/living-with-ms/diet-exercise-and-healthy-behaviors/vaccination</a:t>
            </a:r>
            <a:endParaRPr kumimoji="0" lang="en-US" sz="1400" b="0" i="0" u="none" strike="noStrike" kern="0" cap="none" spc="17" normalizeH="0" baseline="0" noProof="0" dirty="0">
              <a:ln>
                <a:noFill/>
              </a:ln>
              <a:solidFill>
                <a:prstClr val="black"/>
              </a:solidFill>
              <a:effectLst/>
              <a:uLnTx/>
              <a:uFillTx/>
              <a:latin typeface="Roboto" pitchFamily="34" charset="0"/>
              <a:ea typeface="Roboto" pitchFamily="34" charset="-122"/>
              <a:cs typeface="Roboto" pitchFamily="34" charset="-120"/>
            </a:endParaRPr>
          </a:p>
          <a:p>
            <a:pPr marL="0" marR="0" lvl="0" indent="0" algn="l" defTabSz="914400" rtl="0" eaLnBrk="1" fontAlgn="auto" latinLnBrk="0" hangingPunct="1">
              <a:lnSpc>
                <a:spcPts val="2118"/>
              </a:lnSpc>
              <a:spcBef>
                <a:spcPts val="0"/>
              </a:spcBef>
              <a:spcAft>
                <a:spcPts val="0"/>
              </a:spcAft>
              <a:buClrTx/>
              <a:buSzTx/>
              <a:buFontTx/>
              <a:buNone/>
              <a:tabLst/>
              <a:defRPr/>
            </a:pPr>
            <a:endParaRPr kumimoji="0" lang="en-US" sz="1400" b="0" i="0" u="none" strike="noStrike" kern="0" cap="none" spc="17" normalizeH="0" baseline="0" noProof="0" dirty="0">
              <a:ln>
                <a:noFill/>
              </a:ln>
              <a:solidFill>
                <a:prstClr val="black"/>
              </a:solidFill>
              <a:effectLst/>
              <a:uLnTx/>
              <a:uFillTx/>
              <a:latin typeface="Roboto" pitchFamily="34" charset="0"/>
              <a:ea typeface="Roboto" pitchFamily="34" charset="-122"/>
              <a:cs typeface="Roboto" pitchFamily="34" charset="-120"/>
            </a:endParaRPr>
          </a:p>
          <a:p>
            <a:pPr marL="0" marR="0" lvl="0" indent="0" algn="l" defTabSz="914400" rtl="0" eaLnBrk="1" fontAlgn="auto" latinLnBrk="0" hangingPunct="1">
              <a:lnSpc>
                <a:spcPts val="2118"/>
              </a:lnSpc>
              <a:spcBef>
                <a:spcPts val="0"/>
              </a:spcBef>
              <a:spcAft>
                <a:spcPts val="0"/>
              </a:spcAft>
              <a:buClrTx/>
              <a:buSzTx/>
              <a:buFontTx/>
              <a:buNone/>
              <a:tabLst/>
              <a:defRPr/>
            </a:pPr>
            <a:endParaRPr kumimoji="0" lang="en-US" sz="1400" b="0" i="0" u="none" strike="noStrike" kern="0" cap="none" spc="17" normalizeH="0" baseline="0" noProof="0" dirty="0">
              <a:ln>
                <a:noFill/>
              </a:ln>
              <a:solidFill>
                <a:prstClr val="black"/>
              </a:solidFill>
              <a:effectLst/>
              <a:uLnTx/>
              <a:uFillTx/>
              <a:latin typeface="Roboto" pitchFamily="34" charset="0"/>
              <a:ea typeface="Roboto" pitchFamily="34" charset="-122"/>
              <a:cs typeface="Roboto" pitchFamily="34" charset="-120"/>
            </a:endParaRPr>
          </a:p>
          <a:p>
            <a:pPr marL="0" marR="0" lvl="0" indent="0" algn="l" defTabSz="914400" rtl="0" eaLnBrk="1" fontAlgn="auto" latinLnBrk="0" hangingPunct="1">
              <a:lnSpc>
                <a:spcPts val="2118"/>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Object 7"/>
          <p:cNvSpPr/>
          <p:nvPr/>
        </p:nvSpPr>
        <p:spPr>
          <a:xfrm>
            <a:off x="4570858" y="2154195"/>
            <a:ext cx="3166756" cy="988567"/>
          </a:xfrm>
          <a:prstGeom prst="rect">
            <a:avLst/>
          </a:prstGeom>
          <a:noFill/>
        </p:spPr>
        <p:txBody>
          <a:bodyPr wrap="square" lIns="0" tIns="0" rIns="0" bIns="0" rtlCol="0" anchor="t"/>
          <a:lstStyle/>
          <a:p>
            <a:pPr marL="0" marR="0" lvl="0" indent="0" algn="l" defTabSz="914400" rtl="0" eaLnBrk="1" fontAlgn="auto" latinLnBrk="0" hangingPunct="1">
              <a:lnSpc>
                <a:spcPts val="1558"/>
              </a:lnSpc>
              <a:spcBef>
                <a:spcPts val="582"/>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Object 8"/>
          <p:cNvSpPr/>
          <p:nvPr/>
        </p:nvSpPr>
        <p:spPr>
          <a:xfrm>
            <a:off x="8094226" y="1580755"/>
            <a:ext cx="3618595" cy="2114021"/>
          </a:xfrm>
          <a:prstGeom prst="rect">
            <a:avLst/>
          </a:prstGeom>
          <a:solidFill>
            <a:srgbClr val="11A9E2"/>
          </a:solidFill>
        </p:spPr>
        <p:txBody>
          <a:bodyPr/>
          <a:lstStyle/>
          <a:p>
            <a:endParaRPr lang="en-US"/>
          </a:p>
        </p:txBody>
      </p:sp>
      <p:sp>
        <p:nvSpPr>
          <p:cNvPr id="10" name="Object 9"/>
          <p:cNvSpPr/>
          <p:nvPr/>
        </p:nvSpPr>
        <p:spPr>
          <a:xfrm>
            <a:off x="8379905" y="1809833"/>
            <a:ext cx="3456711" cy="268954"/>
          </a:xfrm>
          <a:prstGeom prst="rect">
            <a:avLst/>
          </a:prstGeom>
          <a:noFill/>
        </p:spPr>
        <p:txBody>
          <a:bodyPr wrap="square" lIns="0" tIns="0" rIns="0" bIns="0" rtlCol="0" anchor="t"/>
          <a:lstStyle/>
          <a:p>
            <a:pPr marL="0" marR="0" lvl="0" indent="0" algn="l" defTabSz="914400" rtl="0" eaLnBrk="1" fontAlgn="auto" latinLnBrk="0" hangingPunct="1">
              <a:lnSpc>
                <a:spcPts val="2118"/>
              </a:lnSpc>
              <a:spcBef>
                <a:spcPts val="0"/>
              </a:spcBef>
              <a:spcAft>
                <a:spcPts val="0"/>
              </a:spcAft>
              <a:buClrTx/>
              <a:buSzTx/>
              <a:buFontTx/>
              <a:buNone/>
              <a:tabLst/>
              <a:defRPr/>
            </a:pPr>
            <a:r>
              <a:rPr kumimoji="0" lang="en-US" sz="1658" b="0" i="0" u="none" strike="noStrike" kern="0" cap="none" spc="17" normalizeH="0" baseline="0" noProof="0" dirty="0">
                <a:ln>
                  <a:noFill/>
                </a:ln>
                <a:solidFill>
                  <a:srgbClr val="FFFFFF"/>
                </a:solidFill>
                <a:effectLst/>
                <a:uLnTx/>
                <a:uFillTx/>
                <a:latin typeface="Roboto" pitchFamily="34" charset="0"/>
                <a:ea typeface="Roboto" pitchFamily="34" charset="-122"/>
                <a:cs typeface="Roboto" pitchFamily="34" charset="-120"/>
              </a:rPr>
              <a:t>Monitoring for Infections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bject 10"/>
          <p:cNvSpPr/>
          <p:nvPr/>
        </p:nvSpPr>
        <p:spPr>
          <a:xfrm>
            <a:off x="8379906" y="2154194"/>
            <a:ext cx="3050284" cy="1274805"/>
          </a:xfrm>
          <a:prstGeom prst="rect">
            <a:avLst/>
          </a:prstGeom>
          <a:noFill/>
        </p:spPr>
        <p:txBody>
          <a:bodyPr wrap="square" lIns="0" tIns="0" rIns="0" bIns="0" rtlCol="0" anchor="t"/>
          <a:lstStyle/>
          <a:p>
            <a:pPr marL="0" marR="0" lvl="0" indent="0" algn="l" defTabSz="914400" rtl="0" eaLnBrk="1" fontAlgn="auto" latinLnBrk="0" hangingPunct="1">
              <a:lnSpc>
                <a:spcPts val="1558"/>
              </a:lnSpc>
              <a:spcBef>
                <a:spcPts val="582"/>
              </a:spcBef>
              <a:spcAft>
                <a:spcPts val="0"/>
              </a:spcAft>
              <a:buClrTx/>
              <a:buSzTx/>
              <a:buFontTx/>
              <a:buNone/>
              <a:tabLst/>
              <a:defRPr/>
            </a:pPr>
            <a:r>
              <a:rPr kumimoji="0" lang="en-US" sz="1400" b="0" i="0" u="none" strike="noStrike" kern="0" cap="none" spc="11" normalizeH="0" baseline="0" noProof="0" dirty="0">
                <a:ln>
                  <a:noFill/>
                </a:ln>
                <a:solidFill>
                  <a:prstClr val="black"/>
                </a:solidFill>
                <a:effectLst/>
                <a:uLnTx/>
                <a:uFillTx/>
                <a:latin typeface="Roboto" pitchFamily="34" charset="0"/>
                <a:ea typeface="Roboto" pitchFamily="34" charset="-122"/>
                <a:cs typeface="Roboto" pitchFamily="34" charset="-120"/>
              </a:rPr>
              <a:t>Closely monitor MS patients for signs and symptoms of infection, including opportunistic infections. Promptly investigate and treat any suspected infections.</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Object 11"/>
          <p:cNvSpPr/>
          <p:nvPr/>
        </p:nvSpPr>
        <p:spPr>
          <a:xfrm>
            <a:off x="565382" y="3965521"/>
            <a:ext cx="4499728" cy="2426864"/>
          </a:xfrm>
          <a:prstGeom prst="rect">
            <a:avLst/>
          </a:prstGeom>
          <a:solidFill>
            <a:srgbClr val="11A9E2"/>
          </a:solidFill>
        </p:spPr>
        <p:txBody>
          <a:bodyPr/>
          <a:lstStyle/>
          <a:p>
            <a:endParaRPr lang="en-US"/>
          </a:p>
        </p:txBody>
      </p:sp>
      <p:sp>
        <p:nvSpPr>
          <p:cNvPr id="13" name="Object 12"/>
          <p:cNvSpPr/>
          <p:nvPr/>
        </p:nvSpPr>
        <p:spPr>
          <a:xfrm>
            <a:off x="761810" y="4114307"/>
            <a:ext cx="5551687" cy="268954"/>
          </a:xfrm>
          <a:prstGeom prst="rect">
            <a:avLst/>
          </a:prstGeom>
          <a:noFill/>
        </p:spPr>
        <p:txBody>
          <a:bodyPr wrap="square" lIns="0" tIns="0" rIns="0" bIns="0" rtlCol="0" anchor="t"/>
          <a:lstStyle/>
          <a:p>
            <a:pPr marL="0" marR="0" lvl="0" indent="0" algn="l" defTabSz="914400" rtl="0" eaLnBrk="1" fontAlgn="auto" latinLnBrk="0" hangingPunct="1">
              <a:lnSpc>
                <a:spcPts val="2118"/>
              </a:lnSpc>
              <a:spcBef>
                <a:spcPts val="0"/>
              </a:spcBef>
              <a:spcAft>
                <a:spcPts val="0"/>
              </a:spcAft>
              <a:buClrTx/>
              <a:buSzTx/>
              <a:buFontTx/>
              <a:buNone/>
              <a:tabLst/>
              <a:defRPr/>
            </a:pPr>
            <a:r>
              <a:rPr kumimoji="0" lang="en-US" sz="1658" b="0" i="0" u="none" strike="noStrike" kern="0" cap="none" spc="17" normalizeH="0" baseline="0" noProof="0" dirty="0">
                <a:ln>
                  <a:noFill/>
                </a:ln>
                <a:solidFill>
                  <a:srgbClr val="FFFFFF"/>
                </a:solidFill>
                <a:effectLst/>
                <a:uLnTx/>
                <a:uFillTx/>
                <a:latin typeface="Roboto" pitchFamily="34" charset="0"/>
                <a:ea typeface="Roboto" pitchFamily="34" charset="-122"/>
                <a:cs typeface="Roboto" pitchFamily="34" charset="-120"/>
              </a:rPr>
              <a:t>Multidisciplinary Collaboration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Object 13"/>
          <p:cNvSpPr/>
          <p:nvPr/>
        </p:nvSpPr>
        <p:spPr>
          <a:xfrm>
            <a:off x="761810" y="4458669"/>
            <a:ext cx="3479211" cy="593140"/>
          </a:xfrm>
          <a:prstGeom prst="rect">
            <a:avLst/>
          </a:prstGeom>
          <a:noFill/>
        </p:spPr>
        <p:txBody>
          <a:bodyPr wrap="square" lIns="0" tIns="0" rIns="0" bIns="0" rtlCol="0" anchor="t"/>
          <a:lstStyle/>
          <a:p>
            <a:pPr marL="0" marR="0" lvl="0" indent="0" algn="l" defTabSz="914400" rtl="0" eaLnBrk="1" fontAlgn="auto" latinLnBrk="0" hangingPunct="1">
              <a:lnSpc>
                <a:spcPts val="1558"/>
              </a:lnSpc>
              <a:spcBef>
                <a:spcPts val="582"/>
              </a:spcBef>
              <a:spcAft>
                <a:spcPts val="0"/>
              </a:spcAft>
              <a:buClrTx/>
              <a:buSzTx/>
              <a:buFontTx/>
              <a:buNone/>
              <a:tabLst/>
              <a:defRPr/>
            </a:pPr>
            <a:r>
              <a:rPr kumimoji="0" lang="en-US" sz="1400" b="0" i="0" u="none" strike="noStrike" kern="0" cap="none" spc="11" normalizeH="0" baseline="0" noProof="0" dirty="0">
                <a:ln>
                  <a:noFill/>
                </a:ln>
                <a:solidFill>
                  <a:prstClr val="black"/>
                </a:solidFill>
                <a:effectLst/>
                <a:uLnTx/>
                <a:uFillTx/>
                <a:latin typeface="Roboto" pitchFamily="34" charset="0"/>
                <a:ea typeface="Roboto" pitchFamily="34" charset="-122"/>
                <a:cs typeface="Roboto" pitchFamily="34" charset="-120"/>
              </a:rPr>
              <a:t>Engage in multidisciplinary collaboration with neurologists, infectious disease specialists, and other healthcare providers to optimize the management of infections and disease-modifying therapies in MS patients.</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p:cNvSpPr/>
          <p:nvPr/>
        </p:nvSpPr>
        <p:spPr>
          <a:xfrm>
            <a:off x="5308118" y="3985156"/>
            <a:ext cx="6404703" cy="2387595"/>
          </a:xfrm>
          <a:prstGeom prst="rect">
            <a:avLst/>
          </a:prstGeom>
          <a:solidFill>
            <a:srgbClr val="11A9E2"/>
          </a:solidFill>
        </p:spPr>
        <p:txBody>
          <a:bodyPr/>
          <a:lstStyle/>
          <a:p>
            <a:endParaRPr lang="en-US"/>
          </a:p>
        </p:txBody>
      </p:sp>
      <p:sp>
        <p:nvSpPr>
          <p:cNvPr id="16" name="Object 15"/>
          <p:cNvSpPr/>
          <p:nvPr/>
        </p:nvSpPr>
        <p:spPr>
          <a:xfrm>
            <a:off x="5421537" y="4023919"/>
            <a:ext cx="5784206" cy="268954"/>
          </a:xfrm>
          <a:prstGeom prst="rect">
            <a:avLst/>
          </a:prstGeom>
          <a:noFill/>
        </p:spPr>
        <p:txBody>
          <a:bodyPr wrap="square" lIns="0" tIns="0" rIns="0" bIns="0" rtlCol="0" anchor="t"/>
          <a:lstStyle/>
          <a:p>
            <a:pPr marL="0" marR="0" lvl="0" indent="0" algn="l" defTabSz="914400" rtl="0" eaLnBrk="1" fontAlgn="auto" latinLnBrk="0" hangingPunct="1">
              <a:lnSpc>
                <a:spcPts val="2118"/>
              </a:lnSpc>
              <a:spcBef>
                <a:spcPts val="0"/>
              </a:spcBef>
              <a:spcAft>
                <a:spcPts val="0"/>
              </a:spcAft>
              <a:buClrTx/>
              <a:buSzTx/>
              <a:buFontTx/>
              <a:buNone/>
              <a:tabLst/>
              <a:defRPr/>
            </a:pPr>
            <a:r>
              <a:rPr kumimoji="0" lang="en-US" sz="1658" b="0" i="0" u="none" strike="noStrike" kern="0" cap="none" spc="17" normalizeH="0" baseline="0" noProof="0" dirty="0">
                <a:ln>
                  <a:noFill/>
                </a:ln>
                <a:solidFill>
                  <a:srgbClr val="FFFFFF"/>
                </a:solidFill>
                <a:effectLst/>
                <a:uLnTx/>
                <a:uFillTx/>
                <a:latin typeface="Roboto" pitchFamily="34" charset="0"/>
                <a:ea typeface="Roboto" pitchFamily="34" charset="-122"/>
                <a:cs typeface="Roboto" pitchFamily="34" charset="-120"/>
              </a:rPr>
              <a:t>Individualized Treatment Approach</a:t>
            </a:r>
          </a:p>
          <a:p>
            <a:pPr marL="0" marR="0" lvl="0" indent="0" algn="l" defTabSz="914400" rtl="0" eaLnBrk="1" fontAlgn="auto" latinLnBrk="0" hangingPunct="1">
              <a:lnSpc>
                <a:spcPts val="2118"/>
              </a:lnSpc>
              <a:spcBef>
                <a:spcPts val="0"/>
              </a:spcBef>
              <a:spcAft>
                <a:spcPts val="0"/>
              </a:spcAft>
              <a:buClrTx/>
              <a:buSzTx/>
              <a:buFontTx/>
              <a:buNone/>
              <a:tabLst/>
              <a:defRPr/>
            </a:pPr>
            <a:endParaRPr kumimoji="0" lang="en-US" sz="1658" b="0" i="0" u="none" strike="noStrike" kern="0" cap="none" spc="17" normalizeH="0" baseline="0" noProof="0" dirty="0">
              <a:ln>
                <a:noFill/>
              </a:ln>
              <a:solidFill>
                <a:srgbClr val="FFFFFF"/>
              </a:solidFill>
              <a:effectLst/>
              <a:uLnTx/>
              <a:uFillTx/>
              <a:latin typeface="Roboto" pitchFamily="34" charset="0"/>
              <a:ea typeface="Roboto" pitchFamily="34" charset="-122"/>
              <a:cs typeface="Roboto" pitchFamily="34" charset="-120"/>
            </a:endParaRPr>
          </a:p>
          <a:p>
            <a:pPr marL="0" marR="0" lvl="0" indent="0" algn="l" defTabSz="914400" rtl="0" eaLnBrk="1" fontAlgn="auto" latinLnBrk="0" hangingPunct="1">
              <a:lnSpc>
                <a:spcPts val="2118"/>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Shared Decision-Making: </a:t>
            </a:r>
          </a:p>
          <a:p>
            <a:pPr marL="0" marR="0" lvl="0" indent="0" algn="l" defTabSz="914400" rtl="0" eaLnBrk="1" fontAlgn="auto" latinLnBrk="0" hangingPunct="1">
              <a:lnSpc>
                <a:spcPts val="2118"/>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Engage patients in discussions about their treatment options by considering their unique clinical characteristics, treatment history, and immune status. This approach ensures that DMT and infection management decisions align with each patient's values, preferences, and lifestyle.</a:t>
            </a:r>
          </a:p>
        </p:txBody>
      </p:sp>
      <p:sp>
        <p:nvSpPr>
          <p:cNvPr id="17" name="Object 16"/>
          <p:cNvSpPr/>
          <p:nvPr/>
        </p:nvSpPr>
        <p:spPr>
          <a:xfrm>
            <a:off x="6475382" y="4458668"/>
            <a:ext cx="5237440" cy="811683"/>
          </a:xfrm>
          <a:prstGeom prst="rect">
            <a:avLst/>
          </a:prstGeom>
          <a:noFill/>
        </p:spPr>
        <p:txBody>
          <a:bodyPr wrap="square" lIns="0" tIns="0" rIns="0" bIns="0" rtlCol="0" anchor="t"/>
          <a:lstStyle/>
          <a:p>
            <a:pPr marL="0" marR="0" lvl="0" indent="0" algn="l" defTabSz="914400" rtl="0" eaLnBrk="1" fontAlgn="auto" latinLnBrk="0" hangingPunct="1">
              <a:lnSpc>
                <a:spcPts val="1558"/>
              </a:lnSpc>
              <a:spcBef>
                <a:spcPts val="582"/>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Object 17"/>
          <p:cNvSpPr/>
          <p:nvPr/>
        </p:nvSpPr>
        <p:spPr>
          <a:xfrm>
            <a:off x="11769957" y="6498056"/>
            <a:ext cx="228543" cy="243362"/>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FF"/>
                </a:solidFill>
                <a:effectLst/>
                <a:uLnTx/>
                <a:uFillTx/>
                <a:latin typeface="Roboto" pitchFamily="34" charset="0"/>
                <a:ea typeface="Roboto" pitchFamily="34" charset="-122"/>
                <a:cs typeface="Roboto" pitchFamily="34" charset="-120"/>
              </a:rPr>
              <a:t>Risk Mitigation Strategies before starting DMTs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0" y="998685"/>
            <a:ext cx="12188952" cy="422566"/>
          </a:xfrm>
          <a:prstGeom prst="rect">
            <a:avLst/>
          </a:prstGeom>
          <a:noFill/>
        </p:spPr>
        <p:txBody>
          <a:bodyPr wrap="square" lIns="0" tIns="0" rIns="0" bIns="0" rtlCol="0" anchor="t"/>
          <a:lstStyle/>
          <a:p>
            <a:pPr marL="0" marR="0" lvl="0" indent="0" algn="ctr" defTabSz="914400" rtl="0" eaLnBrk="1" fontAlgn="auto" latinLnBrk="0" hangingPunct="1">
              <a:lnSpc>
                <a:spcPts val="3329"/>
              </a:lnSpc>
              <a:spcBef>
                <a:spcPts val="586"/>
              </a:spcBef>
              <a:spcAft>
                <a:spcPts val="0"/>
              </a:spcAft>
              <a:buClrTx/>
              <a:buSzTx/>
              <a:buFontTx/>
              <a:buNone/>
              <a:tabLst/>
              <a:defRPr/>
            </a:pPr>
            <a:r>
              <a:rPr kumimoji="0" lang="en-US" sz="2344" b="0" i="0" u="none" strike="noStrike" kern="0" cap="none" spc="23"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All DMTs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1790253"/>
            <a:ext cx="11255735" cy="4199475"/>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131" y="1790253"/>
            <a:ext cx="11246213" cy="4189952"/>
          </a:xfrm>
          <a:prstGeom prst="rect">
            <a:avLst/>
          </a:prstGeom>
        </p:spPr>
      </p:pic>
      <p:sp>
        <p:nvSpPr>
          <p:cNvPr id="6" name="Object 5"/>
          <p:cNvSpPr/>
          <p:nvPr/>
        </p:nvSpPr>
        <p:spPr>
          <a:xfrm>
            <a:off x="476131" y="1790252"/>
            <a:ext cx="5618345" cy="546516"/>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boto Regular" pitchFamily="34" charset="0"/>
                <a:ea typeface="Roboto Regular" pitchFamily="34" charset="-122"/>
                <a:cs typeface="Roboto Regular" pitchFamily="34" charset="-120"/>
              </a:rPr>
              <a:t>Vaccination/Screening</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Object 6"/>
          <p:cNvSpPr/>
          <p:nvPr/>
        </p:nvSpPr>
        <p:spPr>
          <a:xfrm>
            <a:off x="6094476" y="1790252"/>
            <a:ext cx="5618345" cy="546516"/>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boto Regular" pitchFamily="34" charset="0"/>
                <a:ea typeface="Roboto Regular" pitchFamily="34" charset="-122"/>
                <a:cs typeface="Roboto Regular" pitchFamily="34" charset="-120"/>
              </a:rPr>
              <a:t>Recommendations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Object 7"/>
          <p:cNvSpPr/>
          <p:nvPr/>
        </p:nvSpPr>
        <p:spPr>
          <a:xfrm>
            <a:off x="476131" y="2336768"/>
            <a:ext cx="5618345" cy="728687"/>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Influenza</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Object 8"/>
          <p:cNvSpPr/>
          <p:nvPr/>
        </p:nvSpPr>
        <p:spPr>
          <a:xfrm>
            <a:off x="6094476" y="2336768"/>
            <a:ext cx="5618345" cy="728687"/>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Annual vaccination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Object 9"/>
          <p:cNvSpPr/>
          <p:nvPr/>
        </p:nvSpPr>
        <p:spPr>
          <a:xfrm>
            <a:off x="476131" y="3065455"/>
            <a:ext cx="5618345" cy="728687"/>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Measles, rubella, mumps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bject 10"/>
          <p:cNvSpPr/>
          <p:nvPr/>
        </p:nvSpPr>
        <p:spPr>
          <a:xfrm>
            <a:off x="6094476" y="3065455"/>
            <a:ext cx="5618345" cy="728687"/>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Ab screening; vaccination if negative IgG</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Object 11"/>
          <p:cNvSpPr/>
          <p:nvPr/>
        </p:nvSpPr>
        <p:spPr>
          <a:xfrm>
            <a:off x="476131" y="3794143"/>
            <a:ext cx="5618345" cy="728687"/>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HIV</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Object 12"/>
          <p:cNvSpPr/>
          <p:nvPr/>
        </p:nvSpPr>
        <p:spPr>
          <a:xfrm>
            <a:off x="6094476" y="3794143"/>
            <a:ext cx="5618345" cy="728687"/>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Antigen p24 detection: referral to specialized unit if positive</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Object 13"/>
          <p:cNvSpPr/>
          <p:nvPr/>
        </p:nvSpPr>
        <p:spPr>
          <a:xfrm>
            <a:off x="476131" y="4522830"/>
            <a:ext cx="5618345" cy="728687"/>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Streptococcus pneumoniae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p:cNvSpPr/>
          <p:nvPr/>
        </p:nvSpPr>
        <p:spPr>
          <a:xfrm>
            <a:off x="6094476" y="4522830"/>
            <a:ext cx="5618345" cy="728687"/>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Consider vaccination with conjugate vaccine PCV13 and/or polysaccharide PPSV23 pneumococcal vaccine, especially if immunosuppression is planned</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Object 15"/>
          <p:cNvSpPr/>
          <p:nvPr/>
        </p:nvSpPr>
        <p:spPr>
          <a:xfrm>
            <a:off x="476131" y="5251517"/>
            <a:ext cx="5618345" cy="728687"/>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Clostridium tetani</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Object 16"/>
          <p:cNvSpPr/>
          <p:nvPr/>
        </p:nvSpPr>
        <p:spPr>
          <a:xfrm>
            <a:off x="6094476" y="5251517"/>
            <a:ext cx="5618345" cy="728687"/>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Vaccination (tetanus, generally with Diphtheria (dT) or with Diphtheria and Bordetella pertussis (</a:t>
            </a:r>
            <a:r>
              <a:rPr kumimoji="0" lang="en-US" sz="1600" b="0" i="0" u="none" strike="noStrike" kern="1200" cap="none" spc="0" normalizeH="0" baseline="0" noProof="0" dirty="0" err="1">
                <a:ln>
                  <a:noFill/>
                </a:ln>
                <a:solidFill>
                  <a:srgbClr val="000000"/>
                </a:solidFill>
                <a:effectLst/>
                <a:uLnTx/>
                <a:uFillTx/>
                <a:latin typeface="Roboto Regular" pitchFamily="34" charset="0"/>
                <a:ea typeface="Roboto Regular" pitchFamily="34" charset="-122"/>
                <a:cs typeface="Roboto Regular" pitchFamily="34" charset="-120"/>
              </a:rPr>
              <a:t>dTpa</a:t>
            </a: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Object 17"/>
          <p:cNvSpPr/>
          <p:nvPr/>
        </p:nvSpPr>
        <p:spPr>
          <a:xfrm>
            <a:off x="11769957" y="6498056"/>
            <a:ext cx="228543" cy="243362"/>
          </a:xfrm>
          <a:prstGeom prst="rect">
            <a:avLst/>
          </a:prstGeom>
          <a:noFill/>
        </p:spPr>
        <p:txBody>
          <a:bodyPr/>
          <a:lstStyle/>
          <a:p>
            <a:endParaRPr lang="en-US"/>
          </a:p>
        </p:txBody>
      </p:sp>
      <p:sp>
        <p:nvSpPr>
          <p:cNvPr id="19" name="Object 18"/>
          <p:cNvSpPr/>
          <p:nvPr/>
        </p:nvSpPr>
        <p:spPr>
          <a:xfrm>
            <a:off x="-476131" y="6118878"/>
            <a:ext cx="12188952" cy="216342"/>
          </a:xfrm>
          <a:prstGeom prst="rect">
            <a:avLst/>
          </a:prstGeom>
          <a:noFill/>
        </p:spPr>
        <p:txBody>
          <a:bodyPr wrap="square" lIns="0" tIns="0" rIns="0" bIns="0" rtlCol="0" anchor="t"/>
          <a:lstStyle/>
          <a:p>
            <a:pPr marL="0" marR="0" lvl="0" indent="0" algn="r" defTabSz="914400" rtl="0" eaLnBrk="1" fontAlgn="auto" latinLnBrk="0" hangingPunct="1">
              <a:lnSpc>
                <a:spcPts val="1704"/>
              </a:lnSpc>
              <a:spcBef>
                <a:spcPts val="0"/>
              </a:spcBef>
              <a:spcAft>
                <a:spcPts val="0"/>
              </a:spcAft>
              <a:buClrTx/>
              <a:buSzTx/>
              <a:buFontTx/>
              <a:buNone/>
              <a:tabLst/>
              <a:defRPr/>
            </a:pPr>
            <a:r>
              <a:rPr kumimoji="0" lang="en-US" sz="1200" b="0" i="0" u="none" strike="noStrike" kern="0" cap="none" spc="12"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*Multiple Sclerosis International Federation (MSIF) - Disease Modifying Therapies for MS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Object 1"/>
          <p:cNvSpPr/>
          <p:nvPr/>
        </p:nvSpPr>
        <p:spPr>
          <a:xfrm>
            <a:off x="1483892" y="381857"/>
            <a:ext cx="9221168" cy="1622654"/>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Risk Mitigation Strategies: S1P Receptor Modulators: Fingolimod, Siponimod, Ozanimod, and Ponesimod</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476131" y="2666333"/>
            <a:ext cx="3618595" cy="1571232"/>
          </a:xfrm>
          <a:prstGeom prst="rect">
            <a:avLst/>
          </a:prstGeom>
          <a:solidFill>
            <a:srgbClr val="11A9E2"/>
          </a:solidFill>
        </p:spPr>
        <p:txBody>
          <a:bodyPr/>
          <a:lstStyle/>
          <a:p>
            <a:endParaRPr lang="en-US"/>
          </a:p>
        </p:txBody>
      </p:sp>
      <p:sp>
        <p:nvSpPr>
          <p:cNvPr id="4" name="Object 3"/>
          <p:cNvSpPr/>
          <p:nvPr/>
        </p:nvSpPr>
        <p:spPr>
          <a:xfrm>
            <a:off x="761810" y="2908505"/>
            <a:ext cx="3456711" cy="206879"/>
          </a:xfrm>
          <a:prstGeom prst="rect">
            <a:avLst/>
          </a:prstGeom>
          <a:noFill/>
        </p:spPr>
        <p:txBody>
          <a:bodyPr wrap="square" lIns="0" tIns="0" rIns="0" bIns="0" rtlCol="0" anchor="t"/>
          <a:lstStyle/>
          <a:p>
            <a:pPr marL="0" marR="0" lvl="0" indent="0" algn="l" defTabSz="914400" rtl="0" eaLnBrk="1" fontAlgn="auto" latinLnBrk="0" hangingPunct="1">
              <a:lnSpc>
                <a:spcPts val="1630"/>
              </a:lnSpc>
              <a:spcBef>
                <a:spcPts val="0"/>
              </a:spcBef>
              <a:spcAft>
                <a:spcPts val="0"/>
              </a:spcAft>
              <a:buClrTx/>
              <a:buSzTx/>
              <a:buFontTx/>
              <a:buNone/>
              <a:tabLst/>
              <a:defRPr/>
            </a:pPr>
            <a:r>
              <a:rPr kumimoji="0" lang="en-US" sz="1600" b="1" i="0" u="none" strike="noStrike" kern="0" cap="none" spc="13" normalizeH="0" baseline="0" noProof="0" dirty="0">
                <a:ln>
                  <a:noFill/>
                </a:ln>
                <a:solidFill>
                  <a:srgbClr val="FFFFFF"/>
                </a:solidFill>
                <a:effectLst/>
                <a:uLnTx/>
                <a:uFillTx/>
                <a:latin typeface="Roboto" pitchFamily="34" charset="0"/>
                <a:ea typeface="Roboto" pitchFamily="34" charset="-122"/>
                <a:cs typeface="Roboto" pitchFamily="34" charset="-120"/>
              </a:rPr>
              <a:t>JCV Monitoring</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761810" y="3159188"/>
            <a:ext cx="3456711" cy="845132"/>
          </a:xfrm>
          <a:prstGeom prst="rect">
            <a:avLst/>
          </a:prstGeom>
          <a:noFill/>
        </p:spPr>
        <p:txBody>
          <a:bodyPr wrap="square" lIns="0" tIns="0" rIns="0" bIns="0" rtlCol="0" anchor="t"/>
          <a:lstStyle/>
          <a:p>
            <a:pPr marL="0" marR="0" lvl="0" indent="0" algn="l" defTabSz="914400" rtl="0" eaLnBrk="1" fontAlgn="auto" latinLnBrk="0" hangingPunct="1">
              <a:lnSpc>
                <a:spcPts val="1664"/>
              </a:lnSpc>
              <a:spcBef>
                <a:spcPts val="338"/>
              </a:spcBef>
              <a:spcAft>
                <a:spcPts val="0"/>
              </a:spcAft>
              <a:buClrTx/>
              <a:buSzTx/>
              <a:buFontTx/>
              <a:buNone/>
              <a:tabLst/>
              <a:defRPr/>
            </a:pPr>
            <a:r>
              <a:rPr kumimoji="0" lang="en-US" sz="1400" b="0" i="0" u="none" strike="noStrike" kern="0" cap="none" spc="12" normalizeH="0" baseline="0" noProof="0" dirty="0">
                <a:ln>
                  <a:noFill/>
                </a:ln>
                <a:solidFill>
                  <a:prstClr val="black"/>
                </a:solidFill>
                <a:effectLst/>
                <a:uLnTx/>
                <a:uFillTx/>
                <a:latin typeface="Roboto" pitchFamily="34" charset="0"/>
                <a:ea typeface="Roboto" pitchFamily="34" charset="-122"/>
                <a:cs typeface="Roboto" pitchFamily="34" charset="-120"/>
              </a:rPr>
              <a:t>Screen for anti-JCV IgG and index if </a:t>
            </a:r>
            <a:r>
              <a:rPr kumimoji="0" lang="en-US" sz="1400" b="0" i="0" u="sng" strike="noStrike" kern="0" cap="none" spc="12" normalizeH="0" baseline="0" noProof="0" dirty="0">
                <a:ln>
                  <a:noFill/>
                </a:ln>
                <a:solidFill>
                  <a:prstClr val="black"/>
                </a:solidFill>
                <a:effectLst/>
                <a:uLnTx/>
                <a:uFillTx/>
                <a:latin typeface="Roboto" pitchFamily="34" charset="0"/>
                <a:ea typeface="Roboto" pitchFamily="34" charset="-122"/>
                <a:cs typeface="Roboto" pitchFamily="34" charset="-120"/>
              </a:rPr>
              <a:t>previously on natalizumab </a:t>
            </a:r>
            <a:r>
              <a:rPr kumimoji="0" lang="en-US" sz="1400" b="0" i="0" u="none" strike="noStrike" kern="0" cap="none" spc="12" normalizeH="0" baseline="0" noProof="0" dirty="0">
                <a:ln>
                  <a:noFill/>
                </a:ln>
                <a:solidFill>
                  <a:prstClr val="black"/>
                </a:solidFill>
                <a:effectLst/>
                <a:uLnTx/>
                <a:uFillTx/>
                <a:latin typeface="Roboto" pitchFamily="34" charset="0"/>
                <a:ea typeface="Roboto" pitchFamily="34" charset="-122"/>
                <a:cs typeface="Roboto" pitchFamily="34" charset="-120"/>
              </a:rPr>
              <a:t>due to risk of JCV seroconversion. Increase MRI monitoring for the first 6-12 months.</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bject 5"/>
          <p:cNvSpPr/>
          <p:nvPr/>
        </p:nvSpPr>
        <p:spPr>
          <a:xfrm>
            <a:off x="4347076" y="2699618"/>
            <a:ext cx="3618595" cy="1571232"/>
          </a:xfrm>
          <a:prstGeom prst="rect">
            <a:avLst/>
          </a:prstGeom>
          <a:solidFill>
            <a:srgbClr val="11A9E2"/>
          </a:solidFill>
        </p:spPr>
        <p:txBody>
          <a:bodyPr/>
          <a:lstStyle/>
          <a:p>
            <a:endParaRPr lang="en-US"/>
          </a:p>
        </p:txBody>
      </p:sp>
      <p:sp>
        <p:nvSpPr>
          <p:cNvPr id="7" name="Object 6"/>
          <p:cNvSpPr/>
          <p:nvPr/>
        </p:nvSpPr>
        <p:spPr>
          <a:xfrm>
            <a:off x="4570857" y="2908505"/>
            <a:ext cx="3456711" cy="206879"/>
          </a:xfrm>
          <a:prstGeom prst="rect">
            <a:avLst/>
          </a:prstGeom>
          <a:noFill/>
        </p:spPr>
        <p:txBody>
          <a:bodyPr wrap="square" lIns="0" tIns="0" rIns="0" bIns="0" rtlCol="0" anchor="t"/>
          <a:lstStyle/>
          <a:p>
            <a:pPr marL="0" marR="0" lvl="0" indent="0" algn="l" defTabSz="914400" rtl="0" eaLnBrk="1" fontAlgn="auto" latinLnBrk="0" hangingPunct="1">
              <a:lnSpc>
                <a:spcPts val="1630"/>
              </a:lnSpc>
              <a:spcBef>
                <a:spcPts val="0"/>
              </a:spcBef>
              <a:spcAft>
                <a:spcPts val="0"/>
              </a:spcAft>
              <a:buClrTx/>
              <a:buSzTx/>
              <a:buFontTx/>
              <a:buNone/>
              <a:tabLst/>
              <a:defRPr/>
            </a:pPr>
            <a:r>
              <a:rPr kumimoji="0" lang="en-US" sz="1600" b="1" i="0" u="none" strike="noStrike" kern="0" cap="none" spc="13" normalizeH="0" baseline="0" noProof="0" dirty="0">
                <a:ln>
                  <a:noFill/>
                </a:ln>
                <a:solidFill>
                  <a:srgbClr val="FFFFFF"/>
                </a:solidFill>
                <a:effectLst/>
                <a:uLnTx/>
                <a:uFillTx/>
                <a:latin typeface="Roboto" pitchFamily="34" charset="0"/>
                <a:ea typeface="Roboto" pitchFamily="34" charset="-122"/>
                <a:cs typeface="Roboto" pitchFamily="34" charset="-120"/>
              </a:rPr>
              <a:t>HSV Prophylaxis</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Object 7"/>
          <p:cNvSpPr/>
          <p:nvPr/>
        </p:nvSpPr>
        <p:spPr>
          <a:xfrm>
            <a:off x="4570857" y="3159188"/>
            <a:ext cx="3456711" cy="422566"/>
          </a:xfrm>
          <a:prstGeom prst="rect">
            <a:avLst/>
          </a:prstGeom>
          <a:noFill/>
        </p:spPr>
        <p:txBody>
          <a:bodyPr wrap="square" lIns="0" tIns="0" rIns="0" bIns="0" rtlCol="0" anchor="t"/>
          <a:lstStyle/>
          <a:p>
            <a:pPr marL="0" marR="0" lvl="0" indent="0" algn="l" defTabSz="914400" rtl="0" eaLnBrk="1" fontAlgn="auto" latinLnBrk="0" hangingPunct="1">
              <a:lnSpc>
                <a:spcPts val="1664"/>
              </a:lnSpc>
              <a:spcBef>
                <a:spcPts val="338"/>
              </a:spcBef>
              <a:spcAft>
                <a:spcPts val="0"/>
              </a:spcAft>
              <a:buClrTx/>
              <a:buSzTx/>
              <a:buFontTx/>
              <a:buNone/>
              <a:tabLst/>
              <a:defRPr/>
            </a:pPr>
            <a:r>
              <a:rPr kumimoji="0" lang="en-US" sz="1400" b="0" i="0" u="none" strike="noStrike" kern="0" cap="none" spc="12" normalizeH="0" baseline="0" noProof="0" dirty="0">
                <a:ln>
                  <a:noFill/>
                </a:ln>
                <a:solidFill>
                  <a:prstClr val="black"/>
                </a:solidFill>
                <a:effectLst/>
                <a:uLnTx/>
                <a:uFillTx/>
                <a:latin typeface="Roboto" pitchFamily="34" charset="0"/>
                <a:ea typeface="Roboto" pitchFamily="34" charset="-122"/>
                <a:cs typeface="Roboto" pitchFamily="34" charset="-120"/>
              </a:rPr>
              <a:t>Provide acyclovir 200 mg twice daily for grade IV lymphopenia.</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Object 8"/>
          <p:cNvSpPr/>
          <p:nvPr/>
        </p:nvSpPr>
        <p:spPr>
          <a:xfrm>
            <a:off x="8094226" y="2666332"/>
            <a:ext cx="3618595" cy="1670055"/>
          </a:xfrm>
          <a:prstGeom prst="rect">
            <a:avLst/>
          </a:prstGeom>
          <a:solidFill>
            <a:srgbClr val="11A9E2"/>
          </a:solidFill>
        </p:spPr>
        <p:txBody>
          <a:bodyPr/>
          <a:lstStyle/>
          <a:p>
            <a:endParaRPr lang="en-US"/>
          </a:p>
        </p:txBody>
      </p:sp>
      <p:sp>
        <p:nvSpPr>
          <p:cNvPr id="10" name="Object 9"/>
          <p:cNvSpPr/>
          <p:nvPr/>
        </p:nvSpPr>
        <p:spPr>
          <a:xfrm>
            <a:off x="8175167" y="2803554"/>
            <a:ext cx="3456711" cy="206879"/>
          </a:xfrm>
          <a:prstGeom prst="rect">
            <a:avLst/>
          </a:prstGeom>
          <a:noFill/>
        </p:spPr>
        <p:txBody>
          <a:bodyPr wrap="square" lIns="0" tIns="0" rIns="0" bIns="0" rtlCol="0" anchor="t"/>
          <a:lstStyle/>
          <a:p>
            <a:pPr marL="0" marR="0" lvl="0" indent="0" algn="l" defTabSz="914400" rtl="0" eaLnBrk="1" fontAlgn="auto" latinLnBrk="0" hangingPunct="1">
              <a:lnSpc>
                <a:spcPts val="1630"/>
              </a:lnSpc>
              <a:spcBef>
                <a:spcPts val="0"/>
              </a:spcBef>
              <a:spcAft>
                <a:spcPts val="0"/>
              </a:spcAft>
              <a:buClrTx/>
              <a:buSzTx/>
              <a:buFontTx/>
              <a:buNone/>
              <a:tabLst/>
              <a:defRPr/>
            </a:pPr>
            <a:r>
              <a:rPr kumimoji="0" lang="en-US" sz="1600" b="1" i="0" u="none" strike="noStrike" kern="0" cap="none" spc="13" normalizeH="0" baseline="0" noProof="0" dirty="0">
                <a:ln>
                  <a:noFill/>
                </a:ln>
                <a:solidFill>
                  <a:srgbClr val="FFFFFF"/>
                </a:solidFill>
                <a:effectLst/>
                <a:uLnTx/>
                <a:uFillTx/>
                <a:latin typeface="Roboto" pitchFamily="34" charset="0"/>
                <a:ea typeface="Roboto" pitchFamily="34" charset="-122"/>
                <a:cs typeface="Roboto" pitchFamily="34" charset="-120"/>
              </a:rPr>
              <a:t>VZV Screening and Vaccination</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bject 10"/>
          <p:cNvSpPr/>
          <p:nvPr/>
        </p:nvSpPr>
        <p:spPr>
          <a:xfrm>
            <a:off x="8094227" y="3147654"/>
            <a:ext cx="3456710" cy="434099"/>
          </a:xfrm>
          <a:prstGeom prst="rect">
            <a:avLst/>
          </a:prstGeom>
          <a:noFill/>
        </p:spPr>
        <p:txBody>
          <a:bodyPr wrap="square" lIns="0" tIns="0" rIns="0" bIns="0" rtlCol="0" anchor="t"/>
          <a:lstStyle/>
          <a:p>
            <a:pPr marL="285750" marR="0" lvl="0" indent="-285750" algn="l" defTabSz="914400" rtl="0" eaLnBrk="1" fontAlgn="auto" latinLnBrk="0" hangingPunct="1">
              <a:lnSpc>
                <a:spcPts val="1664"/>
              </a:lnSpc>
              <a:spcBef>
                <a:spcPts val="338"/>
              </a:spcBef>
              <a:spcAft>
                <a:spcPts val="0"/>
              </a:spcAft>
              <a:buClrTx/>
              <a:buSzTx/>
              <a:buFont typeface="Arial" panose="020B0604020202020204" pitchFamily="34" charset="0"/>
              <a:buChar char="•"/>
              <a:tabLst/>
              <a:defRPr/>
            </a:pPr>
            <a:r>
              <a:rPr kumimoji="0" lang="en-US" sz="1400" b="0" i="0" u="none" strike="noStrike" kern="0" cap="none" spc="12" normalizeH="0" baseline="0" noProof="0" dirty="0">
                <a:ln>
                  <a:noFill/>
                </a:ln>
                <a:solidFill>
                  <a:prstClr val="black"/>
                </a:solidFill>
                <a:effectLst/>
                <a:uLnTx/>
                <a:uFillTx/>
                <a:latin typeface="Roboto" pitchFamily="34" charset="0"/>
                <a:ea typeface="Roboto" pitchFamily="34" charset="-122"/>
                <a:cs typeface="Roboto" pitchFamily="34" charset="-120"/>
              </a:rPr>
              <a:t>Screen for VZV antibodies and vaccinate if IgG negative. recombinant zoster vaccine (Shingrix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1400" b="0" i="0" u="none" strike="noStrike" kern="0" cap="none" spc="12" normalizeH="0" baseline="0" noProof="0" dirty="0">
                <a:ln>
                  <a:noFill/>
                </a:ln>
                <a:solidFill>
                  <a:prstClr val="black"/>
                </a:solidFill>
                <a:effectLst/>
                <a:uLnTx/>
                <a:uFillTx/>
                <a:latin typeface="Roboto" pitchFamily="34" charset="0"/>
                <a:ea typeface="Roboto" pitchFamily="34" charset="-122"/>
                <a:cs typeface="Roboto" pitchFamily="34" charset="-120"/>
              </a:rPr>
              <a:t>)- </a:t>
            </a:r>
            <a:r>
              <a:rPr kumimoji="0" lang="en-US" sz="1400" b="0" i="0" u="none" strike="noStrike" kern="1200" cap="none" spc="0" normalizeH="0" baseline="0" noProof="0" dirty="0">
                <a:ln>
                  <a:noFill/>
                </a:ln>
                <a:solidFill>
                  <a:prstClr val="black"/>
                </a:solidFill>
                <a:effectLst/>
                <a:uLnTx/>
                <a:uFillTx/>
                <a:latin typeface="Arial"/>
                <a:ea typeface="+mn-ea"/>
                <a:cs typeface="+mn-cs"/>
              </a:rPr>
              <a:t>two doses, typically 2-6 months apart.</a:t>
            </a:r>
            <a:endParaRPr kumimoji="0" lang="en-US" sz="1400" b="0" i="0" u="none" strike="noStrike" kern="0" cap="none" spc="12" normalizeH="0" baseline="0" noProof="0" dirty="0">
              <a:ln>
                <a:noFill/>
              </a:ln>
              <a:solidFill>
                <a:prstClr val="black"/>
              </a:solidFill>
              <a:effectLst/>
              <a:uLnTx/>
              <a:uFillTx/>
              <a:latin typeface="Roboto" pitchFamily="34" charset="0"/>
              <a:ea typeface="Roboto" pitchFamily="34" charset="-122"/>
              <a:cs typeface="Roboto" pitchFamily="34" charset="-120"/>
            </a:endParaRPr>
          </a:p>
          <a:p>
            <a:pPr marL="285750" marR="0" lvl="0" indent="-285750" algn="l" defTabSz="914400" rtl="0" eaLnBrk="1" fontAlgn="auto" latinLnBrk="0" hangingPunct="1">
              <a:lnSpc>
                <a:spcPts val="1664"/>
              </a:lnSpc>
              <a:spcBef>
                <a:spcPts val="338"/>
              </a:spcBef>
              <a:spcAft>
                <a:spcPts val="0"/>
              </a:spcAft>
              <a:buClrTx/>
              <a:buSzTx/>
              <a:buFont typeface="Arial" panose="020B0604020202020204" pitchFamily="34" charset="0"/>
              <a:buChar char="•"/>
              <a:tabLst/>
              <a:defRPr/>
            </a:pPr>
            <a:r>
              <a:rPr kumimoji="0" lang="en-US" sz="1400" b="0" i="0" u="none" strike="noStrike" kern="0" cap="none" spc="12" normalizeH="0" baseline="0" noProof="0" dirty="0">
                <a:ln>
                  <a:noFill/>
                </a:ln>
                <a:solidFill>
                  <a:prstClr val="black"/>
                </a:solidFill>
                <a:effectLst/>
                <a:uLnTx/>
                <a:uFillTx/>
                <a:latin typeface="Roboto" pitchFamily="34" charset="0"/>
                <a:ea typeface="Roboto" pitchFamily="34" charset="-122"/>
                <a:cs typeface="Roboto" pitchFamily="34" charset="-120"/>
              </a:rPr>
              <a:t>Monitor lymphopenia.</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Object 11"/>
          <p:cNvSpPr/>
          <p:nvPr/>
        </p:nvSpPr>
        <p:spPr>
          <a:xfrm>
            <a:off x="476131" y="4428018"/>
            <a:ext cx="3618595" cy="1571232"/>
          </a:xfrm>
          <a:prstGeom prst="rect">
            <a:avLst/>
          </a:prstGeom>
          <a:solidFill>
            <a:srgbClr val="11A9E2"/>
          </a:solidFill>
        </p:spPr>
        <p:txBody>
          <a:bodyPr/>
          <a:lstStyle/>
          <a:p>
            <a:endParaRPr lang="en-US" dirty="0"/>
          </a:p>
        </p:txBody>
      </p:sp>
      <p:sp>
        <p:nvSpPr>
          <p:cNvPr id="13" name="Object 12"/>
          <p:cNvSpPr/>
          <p:nvPr/>
        </p:nvSpPr>
        <p:spPr>
          <a:xfrm>
            <a:off x="761810" y="4670190"/>
            <a:ext cx="3456711" cy="206879"/>
          </a:xfrm>
          <a:prstGeom prst="rect">
            <a:avLst/>
          </a:prstGeom>
          <a:noFill/>
        </p:spPr>
        <p:txBody>
          <a:bodyPr wrap="square" lIns="0" tIns="0" rIns="0" bIns="0" rtlCol="0" anchor="t"/>
          <a:lstStyle/>
          <a:p>
            <a:pPr marL="0" marR="0" lvl="0" indent="0" algn="l" defTabSz="914400" rtl="0" eaLnBrk="1" fontAlgn="auto" latinLnBrk="0" hangingPunct="1">
              <a:lnSpc>
                <a:spcPts val="1630"/>
              </a:lnSpc>
              <a:spcBef>
                <a:spcPts val="0"/>
              </a:spcBef>
              <a:spcAft>
                <a:spcPts val="0"/>
              </a:spcAft>
              <a:buClrTx/>
              <a:buSzTx/>
              <a:buFontTx/>
              <a:buNone/>
              <a:tabLst/>
              <a:defRPr/>
            </a:pPr>
            <a:r>
              <a:rPr kumimoji="0" lang="en-US" sz="1600" b="1" i="0" u="none" strike="noStrike" kern="0" cap="none" spc="13" normalizeH="0" baseline="0" noProof="0" dirty="0">
                <a:ln>
                  <a:noFill/>
                </a:ln>
                <a:solidFill>
                  <a:srgbClr val="FFFFFF"/>
                </a:solidFill>
                <a:effectLst/>
                <a:uLnTx/>
                <a:uFillTx/>
                <a:latin typeface="Roboto" pitchFamily="34" charset="0"/>
                <a:ea typeface="Roboto" pitchFamily="34" charset="-122"/>
                <a:cs typeface="Roboto" pitchFamily="34" charset="-120"/>
              </a:rPr>
              <a:t>HPV Screening</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Object 13"/>
          <p:cNvSpPr/>
          <p:nvPr/>
        </p:nvSpPr>
        <p:spPr>
          <a:xfrm>
            <a:off x="602672" y="4919298"/>
            <a:ext cx="3456711" cy="422566"/>
          </a:xfrm>
          <a:prstGeom prst="rect">
            <a:avLst/>
          </a:prstGeom>
          <a:noFill/>
        </p:spPr>
        <p:txBody>
          <a:bodyPr wrap="square" lIns="0" tIns="0" rIns="0" bIns="0" rtlCol="0" anchor="t"/>
          <a:lstStyle/>
          <a:p>
            <a:pPr marL="0" marR="0" lvl="0" indent="0" algn="l" defTabSz="914400" rtl="0" eaLnBrk="1" fontAlgn="auto" latinLnBrk="0" hangingPunct="1">
              <a:lnSpc>
                <a:spcPts val="1664"/>
              </a:lnSpc>
              <a:spcBef>
                <a:spcPts val="338"/>
              </a:spcBef>
              <a:spcAft>
                <a:spcPts val="0"/>
              </a:spcAft>
              <a:buClrTx/>
              <a:buSzTx/>
              <a:buFontTx/>
              <a:buNone/>
              <a:tabLst/>
              <a:defRPr/>
            </a:pPr>
            <a:r>
              <a:rPr kumimoji="0" lang="en-US" sz="1400" b="0" i="0" u="none" strike="noStrike" kern="0" cap="none" spc="12" normalizeH="0" baseline="0" noProof="0" dirty="0">
                <a:ln>
                  <a:noFill/>
                </a:ln>
                <a:solidFill>
                  <a:prstClr val="black"/>
                </a:solidFill>
                <a:effectLst/>
                <a:uLnTx/>
                <a:uFillTx/>
                <a:latin typeface="Roboto" pitchFamily="34" charset="0"/>
                <a:ea typeface="Roboto" pitchFamily="34" charset="-122"/>
                <a:cs typeface="Roboto" pitchFamily="34" charset="-120"/>
              </a:rPr>
              <a:t>Perform regular Pap smear screening. Provide vaccination and referral if positive.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p:cNvSpPr/>
          <p:nvPr/>
        </p:nvSpPr>
        <p:spPr>
          <a:xfrm>
            <a:off x="4285178" y="4428018"/>
            <a:ext cx="3742390" cy="1571232"/>
          </a:xfrm>
          <a:prstGeom prst="rect">
            <a:avLst/>
          </a:prstGeom>
          <a:solidFill>
            <a:srgbClr val="11A9E2"/>
          </a:solidFill>
        </p:spPr>
        <p:txBody>
          <a:bodyPr/>
          <a:lstStyle/>
          <a:p>
            <a:endParaRPr lang="en-US"/>
          </a:p>
        </p:txBody>
      </p:sp>
      <p:sp>
        <p:nvSpPr>
          <p:cNvPr id="16" name="Object 15"/>
          <p:cNvSpPr/>
          <p:nvPr/>
        </p:nvSpPr>
        <p:spPr>
          <a:xfrm>
            <a:off x="4570857" y="4670190"/>
            <a:ext cx="3456711" cy="206879"/>
          </a:xfrm>
          <a:prstGeom prst="rect">
            <a:avLst/>
          </a:prstGeom>
          <a:noFill/>
        </p:spPr>
        <p:txBody>
          <a:bodyPr wrap="square" lIns="0" tIns="0" rIns="0" bIns="0" rtlCol="0" anchor="t"/>
          <a:lstStyle/>
          <a:p>
            <a:pPr marL="0" marR="0" lvl="0" indent="0" algn="l" defTabSz="914400" rtl="0" eaLnBrk="1" fontAlgn="auto" latinLnBrk="0" hangingPunct="1">
              <a:lnSpc>
                <a:spcPts val="1630"/>
              </a:lnSpc>
              <a:spcBef>
                <a:spcPts val="0"/>
              </a:spcBef>
              <a:spcAft>
                <a:spcPts val="0"/>
              </a:spcAft>
              <a:buClrTx/>
              <a:buSzTx/>
              <a:buFontTx/>
              <a:buNone/>
              <a:tabLst/>
              <a:defRPr/>
            </a:pPr>
            <a:r>
              <a:rPr kumimoji="0" lang="en-US" sz="1600" b="1" i="0" u="none" strike="noStrike" kern="0" cap="none" spc="13" normalizeH="0" baseline="0" noProof="0" dirty="0">
                <a:ln>
                  <a:noFill/>
                </a:ln>
                <a:solidFill>
                  <a:srgbClr val="FFFFFF"/>
                </a:solidFill>
                <a:effectLst/>
                <a:uLnTx/>
                <a:uFillTx/>
                <a:latin typeface="Roboto" pitchFamily="34" charset="0"/>
                <a:ea typeface="Roboto" pitchFamily="34" charset="-122"/>
                <a:cs typeface="Roboto" pitchFamily="34" charset="-120"/>
              </a:rPr>
              <a:t>SARS-CoV-2 Vaccination</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Object 16"/>
          <p:cNvSpPr/>
          <p:nvPr/>
        </p:nvSpPr>
        <p:spPr>
          <a:xfrm>
            <a:off x="4380405" y="4920873"/>
            <a:ext cx="3297574" cy="719584"/>
          </a:xfrm>
          <a:prstGeom prst="rect">
            <a:avLst/>
          </a:prstGeom>
          <a:noFill/>
        </p:spPr>
        <p:txBody>
          <a:bodyPr wrap="square" lIns="0" tIns="0" rIns="0" bIns="0" rtlCol="0" anchor="t"/>
          <a:lstStyle/>
          <a:p>
            <a:pPr marL="0" marR="0" lvl="0" indent="0" algn="l" defTabSz="914400" rtl="0" eaLnBrk="1" fontAlgn="auto" latinLnBrk="0" hangingPunct="1">
              <a:lnSpc>
                <a:spcPts val="1664"/>
              </a:lnSpc>
              <a:spcBef>
                <a:spcPts val="338"/>
              </a:spcBef>
              <a:spcAft>
                <a:spcPts val="0"/>
              </a:spcAft>
              <a:buClrTx/>
              <a:buSzTx/>
              <a:buFontTx/>
              <a:buNone/>
              <a:tabLst/>
              <a:defRPr/>
            </a:pPr>
            <a:r>
              <a:rPr kumimoji="0" lang="en-US" sz="1400" b="0" i="0" u="none" strike="noStrike" kern="0" cap="none" spc="12" normalizeH="0" baseline="0" noProof="0" dirty="0">
                <a:ln>
                  <a:noFill/>
                </a:ln>
                <a:solidFill>
                  <a:prstClr val="black"/>
                </a:solidFill>
                <a:effectLst/>
                <a:uLnTx/>
                <a:uFillTx/>
                <a:latin typeface="Roboto" pitchFamily="34" charset="0"/>
                <a:ea typeface="Roboto" pitchFamily="34" charset="-122"/>
                <a:cs typeface="Roboto" pitchFamily="34" charset="-120"/>
              </a:rPr>
              <a:t>Recommend COVID-19 vaccine or booster. Patients on fingolimod may show reduced vaccine response.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Object 17"/>
          <p:cNvSpPr/>
          <p:nvPr/>
        </p:nvSpPr>
        <p:spPr>
          <a:xfrm>
            <a:off x="8094226" y="4428018"/>
            <a:ext cx="3618595" cy="1571232"/>
          </a:xfrm>
          <a:prstGeom prst="rect">
            <a:avLst/>
          </a:prstGeom>
          <a:solidFill>
            <a:srgbClr val="11A9E2"/>
          </a:solidFill>
        </p:spPr>
        <p:txBody>
          <a:bodyPr/>
          <a:lstStyle/>
          <a:p>
            <a:endParaRPr lang="en-US"/>
          </a:p>
        </p:txBody>
      </p:sp>
      <p:sp>
        <p:nvSpPr>
          <p:cNvPr id="19" name="Object 18"/>
          <p:cNvSpPr/>
          <p:nvPr/>
        </p:nvSpPr>
        <p:spPr>
          <a:xfrm>
            <a:off x="8379905" y="4670191"/>
            <a:ext cx="3050285" cy="159052"/>
          </a:xfrm>
          <a:prstGeom prst="rect">
            <a:avLst/>
          </a:prstGeom>
          <a:noFill/>
        </p:spPr>
        <p:txBody>
          <a:bodyPr wrap="square" lIns="0" tIns="0" rIns="0" bIns="0" rtlCol="0" anchor="t"/>
          <a:lstStyle/>
          <a:p>
            <a:pPr marL="0" marR="0" lvl="0" indent="0" algn="l" defTabSz="914400" rtl="0" eaLnBrk="1" fontAlgn="auto" latinLnBrk="0" hangingPunct="1">
              <a:lnSpc>
                <a:spcPts val="1630"/>
              </a:lnSpc>
              <a:spcBef>
                <a:spcPts val="0"/>
              </a:spcBef>
              <a:spcAft>
                <a:spcPts val="0"/>
              </a:spcAft>
              <a:buClrTx/>
              <a:buSzTx/>
              <a:buFontTx/>
              <a:buNone/>
              <a:tabLst/>
              <a:defRPr/>
            </a:pPr>
            <a:r>
              <a:rPr kumimoji="0" lang="en-US" sz="1600" b="1" i="0" u="none" strike="noStrike" kern="0" cap="none" spc="13" normalizeH="0" baseline="0" noProof="0" dirty="0">
                <a:ln>
                  <a:noFill/>
                </a:ln>
                <a:solidFill>
                  <a:srgbClr val="FFFFFF"/>
                </a:solidFill>
                <a:effectLst/>
                <a:uLnTx/>
                <a:uFillTx/>
                <a:latin typeface="Roboto" pitchFamily="34" charset="0"/>
                <a:ea typeface="Roboto" pitchFamily="34" charset="-122"/>
                <a:cs typeface="Roboto" pitchFamily="34" charset="-120"/>
              </a:rPr>
              <a:t>Opportunistic Infections</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Object 19"/>
          <p:cNvSpPr/>
          <p:nvPr/>
        </p:nvSpPr>
        <p:spPr>
          <a:xfrm>
            <a:off x="8379905" y="4920873"/>
            <a:ext cx="3050285" cy="907726"/>
          </a:xfrm>
          <a:prstGeom prst="rect">
            <a:avLst/>
          </a:prstGeom>
          <a:noFill/>
        </p:spPr>
        <p:txBody>
          <a:bodyPr wrap="square" lIns="0" tIns="0" rIns="0" bIns="0" rtlCol="0" anchor="t"/>
          <a:lstStyle/>
          <a:p>
            <a:pPr marL="0" marR="0" lvl="0" indent="0" algn="l" defTabSz="914400" rtl="0" eaLnBrk="1" fontAlgn="auto" latinLnBrk="0" hangingPunct="1">
              <a:lnSpc>
                <a:spcPts val="1664"/>
              </a:lnSpc>
              <a:spcBef>
                <a:spcPts val="338"/>
              </a:spcBef>
              <a:spcAft>
                <a:spcPts val="0"/>
              </a:spcAft>
              <a:buClrTx/>
              <a:buSzTx/>
              <a:buFontTx/>
              <a:buNone/>
              <a:tabLst/>
              <a:defRPr/>
            </a:pPr>
            <a:r>
              <a:rPr kumimoji="0" lang="en-US" sz="1400" b="0" i="0" u="none" strike="noStrike" kern="0" cap="none" spc="12" normalizeH="0" baseline="0" noProof="0" dirty="0">
                <a:ln>
                  <a:noFill/>
                </a:ln>
                <a:solidFill>
                  <a:prstClr val="black"/>
                </a:solidFill>
                <a:effectLst/>
                <a:uLnTx/>
                <a:uFillTx/>
                <a:latin typeface="Roboto" pitchFamily="34" charset="0"/>
                <a:ea typeface="Roboto" pitchFamily="34" charset="-122"/>
                <a:cs typeface="Roboto" pitchFamily="34" charset="-120"/>
              </a:rPr>
              <a:t>Monitor for cryptococcus (low threshold for detection in patients &gt;50 years), candidiasis, and tuberculosis.</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Object 20"/>
          <p:cNvSpPr/>
          <p:nvPr/>
        </p:nvSpPr>
        <p:spPr>
          <a:xfrm>
            <a:off x="11769957" y="6498056"/>
            <a:ext cx="228543" cy="243362"/>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Risk Mitigation Strategies-Teriflunomide and DMF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1095101" y="2197820"/>
            <a:ext cx="714196" cy="714196"/>
          </a:xfrm>
          <a:prstGeom prst="ellipse">
            <a:avLst/>
          </a:prstGeom>
          <a:solidFill>
            <a:srgbClr val="11A9E2"/>
          </a:solidFill>
        </p:spPr>
        <p:txBody>
          <a:bodyPr/>
          <a:lstStyle/>
          <a:p>
            <a:endParaRPr lang="en-US"/>
          </a:p>
        </p:txBody>
      </p:sp>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3652" y="2381709"/>
            <a:ext cx="314246" cy="314246"/>
          </a:xfrm>
          <a:prstGeom prst="rect">
            <a:avLst/>
          </a:prstGeom>
        </p:spPr>
      </p:pic>
      <p:sp>
        <p:nvSpPr>
          <p:cNvPr id="5" name="Object 4"/>
          <p:cNvSpPr/>
          <p:nvPr/>
        </p:nvSpPr>
        <p:spPr>
          <a:xfrm>
            <a:off x="1999750" y="2136400"/>
            <a:ext cx="4242327"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1"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TER</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bject 5"/>
          <p:cNvSpPr/>
          <p:nvPr/>
        </p:nvSpPr>
        <p:spPr>
          <a:xfrm>
            <a:off x="1999750" y="2485761"/>
            <a:ext cx="4242327" cy="270442"/>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1"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SARS-CoV-2</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-COVID-19 vaccine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Object 6"/>
          <p:cNvSpPr/>
          <p:nvPr/>
        </p:nvSpPr>
        <p:spPr>
          <a:xfrm>
            <a:off x="1999750" y="2811434"/>
            <a:ext cx="4242327" cy="540885"/>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26"/>
              </a:spcBef>
              <a:spcAft>
                <a:spcPts val="0"/>
              </a:spcAft>
              <a:buClrTx/>
              <a:buSzTx/>
              <a:buFontTx/>
              <a:buNone/>
              <a:tabLst/>
              <a:defRPr/>
            </a:pPr>
            <a:r>
              <a:rPr kumimoji="0" lang="en-US" sz="1500" b="1"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Tuberculosis </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-Tuberculin skin test or TB Quant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Object 7"/>
          <p:cNvSpPr/>
          <p:nvPr/>
        </p:nvSpPr>
        <p:spPr>
          <a:xfrm>
            <a:off x="1999750" y="3407550"/>
            <a:ext cx="4242327" cy="540885"/>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26"/>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Thorax X-ray in patients with positive results; TB treatment if positive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Object 8"/>
          <p:cNvSpPr/>
          <p:nvPr/>
        </p:nvSpPr>
        <p:spPr>
          <a:xfrm>
            <a:off x="6332541" y="2197820"/>
            <a:ext cx="714196" cy="714196"/>
          </a:xfrm>
          <a:prstGeom prst="ellipse">
            <a:avLst/>
          </a:prstGeom>
          <a:solidFill>
            <a:srgbClr val="11A9E2"/>
          </a:solidFill>
        </p:spPr>
        <p:txBody>
          <a:bodyPr/>
          <a:lstStyle/>
          <a:p>
            <a:endParaRPr lang="en-US"/>
          </a:p>
        </p:txBody>
      </p:sp>
      <p:pic>
        <p:nvPicPr>
          <p:cNvPr id="10" name="Object 9"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8971" y="2404268"/>
            <a:ext cx="304724" cy="304724"/>
          </a:xfrm>
          <a:prstGeom prst="rect">
            <a:avLst/>
          </a:prstGeom>
        </p:spPr>
      </p:pic>
      <p:sp>
        <p:nvSpPr>
          <p:cNvPr id="11" name="Object 10"/>
          <p:cNvSpPr/>
          <p:nvPr/>
        </p:nvSpPr>
        <p:spPr>
          <a:xfrm>
            <a:off x="7237190" y="2136400"/>
            <a:ext cx="4242327"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1"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DMF</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Object 11"/>
          <p:cNvSpPr/>
          <p:nvPr/>
        </p:nvSpPr>
        <p:spPr>
          <a:xfrm>
            <a:off x="7237190" y="2485761"/>
            <a:ext cx="4242327" cy="540885"/>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1"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JCV-PML</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-Screening anti-JCV IgG and index</a:t>
            </a:r>
            <a:r>
              <a:rPr kumimoji="0" lang="en-US" sz="1500" b="0" i="0" u="sng"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(not mandatory</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Object 12"/>
          <p:cNvSpPr/>
          <p:nvPr/>
        </p:nvSpPr>
        <p:spPr>
          <a:xfrm>
            <a:off x="7237190" y="3081877"/>
            <a:ext cx="4242327" cy="270442"/>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26"/>
              </a:spcBef>
              <a:spcAft>
                <a:spcPts val="0"/>
              </a:spcAft>
              <a:buClrTx/>
              <a:buSzTx/>
              <a:buFontTx/>
              <a:buNone/>
              <a:tabLst/>
              <a:defRPr/>
            </a:pPr>
            <a:r>
              <a:rPr kumimoji="0" lang="en-US" sz="1500" b="1"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SARS-CoV-2</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-COVID-19 vaccine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Object 13"/>
          <p:cNvSpPr/>
          <p:nvPr/>
        </p:nvSpPr>
        <p:spPr>
          <a:xfrm>
            <a:off x="7237190" y="3407550"/>
            <a:ext cx="4242327" cy="1352212"/>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26"/>
              </a:spcBef>
              <a:spcAft>
                <a:spcPts val="0"/>
              </a:spcAft>
              <a:buClrTx/>
              <a:buSzTx/>
              <a:buFontTx/>
              <a:buNone/>
              <a:tabLst/>
              <a:defRPr/>
            </a:pPr>
            <a:r>
              <a:rPr kumimoji="0" lang="en-US" sz="1500" b="1"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Cryptococcus </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Low threshold of suspicion when finding meningeal signs Consider Cryptococcus especially if age &gt;50 years and prolonged treatment  Monitoring of lymphopenia</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p:cNvSpPr/>
          <p:nvPr/>
        </p:nvSpPr>
        <p:spPr>
          <a:xfrm>
            <a:off x="7237190" y="4814993"/>
            <a:ext cx="4242327" cy="270442"/>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26"/>
              </a:spcBef>
              <a:spcAft>
                <a:spcPts val="0"/>
              </a:spcAft>
              <a:buClrTx/>
              <a:buSzTx/>
              <a:buFontTx/>
              <a:buNone/>
              <a:tabLst/>
              <a:defRPr/>
            </a:pPr>
            <a:r>
              <a:rPr kumimoji="0" lang="en-US" sz="1500" b="1"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TB-</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TB Quant/ PPD</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Object 15"/>
          <p:cNvSpPr/>
          <p:nvPr/>
        </p:nvSpPr>
        <p:spPr>
          <a:xfrm>
            <a:off x="11769957" y="6498056"/>
            <a:ext cx="228543" cy="243362"/>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Risk Mitigation Strategies - Cladribine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380061" y="1790882"/>
            <a:ext cx="5446938" cy="4137102"/>
          </a:xfrm>
          <a:prstGeom prst="rect">
            <a:avLst/>
          </a:prstGeom>
          <a:noFill/>
        </p:spPr>
        <p:txBody>
          <a:bodyPr wrap="square" lIns="0" tIns="0" rIns="0" bIns="0" rtlCol="0" anchor="t"/>
          <a:lstStyle/>
          <a:p>
            <a:pPr marL="242900" marR="0" lvl="0" indent="-242900" algn="l" defTabSz="914400" rtl="0" eaLnBrk="1" fontAlgn="auto" latinLnBrk="0" hangingPunct="1">
              <a:lnSpc>
                <a:spcPts val="3451"/>
              </a:lnSpc>
              <a:spcBef>
                <a:spcPts val="0"/>
              </a:spcBef>
              <a:spcAft>
                <a:spcPts val="0"/>
              </a:spcAft>
              <a:buClrTx/>
              <a:buSzPct val="100000"/>
              <a:buFontTx/>
              <a:buChar char="•"/>
              <a:tabLst/>
              <a:defRPr/>
            </a:pPr>
            <a:r>
              <a:rPr kumimoji="0" lang="en-US" sz="2700" b="0" i="0" u="none" strike="noStrike" kern="0" cap="none" spc="27" normalizeH="0" baseline="0" noProof="0" dirty="0">
                <a:ln>
                  <a:noFill/>
                </a:ln>
                <a:solidFill>
                  <a:srgbClr val="000000"/>
                </a:solidFill>
                <a:effectLst/>
                <a:uLnTx/>
                <a:uFillTx/>
                <a:latin typeface="Roboto" pitchFamily="34" charset="0"/>
                <a:ea typeface="Roboto" pitchFamily="34" charset="-122"/>
                <a:cs typeface="Roboto" pitchFamily="34" charset="-120"/>
              </a:rPr>
              <a:t>Prophylaxis with Acyclovir</a:t>
            </a:r>
          </a:p>
          <a:p>
            <a:pPr marL="457200" marR="0" lvl="1" indent="0" algn="l" defTabSz="914400" rtl="0" eaLnBrk="1" fontAlgn="auto" latinLnBrk="0" hangingPunct="1">
              <a:lnSpc>
                <a:spcPts val="2449"/>
              </a:lnSpc>
              <a:spcBef>
                <a:spcPts val="104"/>
              </a:spcBef>
              <a:spcAft>
                <a:spcPts val="0"/>
              </a:spcAft>
              <a:buClrTx/>
              <a:buSzTx/>
              <a:buFontTx/>
              <a:buNone/>
              <a:tabLst/>
              <a:defRPr/>
            </a:pPr>
            <a:r>
              <a:rPr kumimoji="0" lang="en-US" sz="1725" b="0" i="0" u="none" strike="noStrike" kern="0" cap="none" spc="17"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Administer acyclovir 200 mg twice daily if grade IV lymphopenia to prevent HSV infection.</a:t>
            </a:r>
          </a:p>
          <a:p>
            <a:pPr marL="242900" marR="0" lvl="0" indent="-242900" algn="l" defTabSz="914400" rtl="0" eaLnBrk="1" fontAlgn="auto" latinLnBrk="0" hangingPunct="1">
              <a:lnSpc>
                <a:spcPts val="3451"/>
              </a:lnSpc>
              <a:spcBef>
                <a:spcPts val="2338"/>
              </a:spcBef>
              <a:spcAft>
                <a:spcPts val="0"/>
              </a:spcAft>
              <a:buClrTx/>
              <a:buSzPct val="100000"/>
              <a:buFontTx/>
              <a:buChar char="•"/>
              <a:tabLst/>
              <a:defRPr/>
            </a:pPr>
            <a:r>
              <a:rPr kumimoji="0" lang="en-US" sz="2700" b="0" i="0" u="none" strike="noStrike" kern="0" cap="none" spc="27" normalizeH="0" baseline="0" noProof="0" dirty="0">
                <a:ln>
                  <a:noFill/>
                </a:ln>
                <a:solidFill>
                  <a:srgbClr val="000000"/>
                </a:solidFill>
                <a:effectLst/>
                <a:uLnTx/>
                <a:uFillTx/>
                <a:latin typeface="Roboto" pitchFamily="34" charset="0"/>
                <a:ea typeface="Roboto" pitchFamily="34" charset="-122"/>
                <a:cs typeface="Roboto" pitchFamily="34" charset="-120"/>
              </a:rPr>
              <a:t>VZV Antibody Screening</a:t>
            </a:r>
          </a:p>
          <a:p>
            <a:pPr marL="457200" marR="0" lvl="1" indent="0" algn="l" defTabSz="914400" rtl="0" eaLnBrk="1" fontAlgn="auto" latinLnBrk="0" hangingPunct="1">
              <a:lnSpc>
                <a:spcPts val="2449"/>
              </a:lnSpc>
              <a:spcBef>
                <a:spcPts val="104"/>
              </a:spcBef>
              <a:spcAft>
                <a:spcPts val="0"/>
              </a:spcAft>
              <a:buClrTx/>
              <a:buSzTx/>
              <a:buFontTx/>
              <a:buNone/>
              <a:tabLst/>
              <a:defRPr/>
            </a:pPr>
            <a:r>
              <a:rPr kumimoji="0" lang="en-US" sz="1725" b="0" i="0" u="none" strike="noStrike" kern="0" cap="none" spc="17"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Screen for VZV antibodies and vaccinate if patient is negative for VZV IgG.</a:t>
            </a:r>
          </a:p>
          <a:p>
            <a:pPr marL="242900" marR="0" lvl="0" indent="-242900" algn="l" defTabSz="914400" rtl="0" eaLnBrk="1" fontAlgn="auto" latinLnBrk="0" hangingPunct="1">
              <a:lnSpc>
                <a:spcPts val="3451"/>
              </a:lnSpc>
              <a:spcBef>
                <a:spcPts val="2338"/>
              </a:spcBef>
              <a:spcAft>
                <a:spcPts val="0"/>
              </a:spcAft>
              <a:buClrTx/>
              <a:buSzPct val="100000"/>
              <a:buFontTx/>
              <a:buChar char="•"/>
              <a:tabLst/>
              <a:defRPr/>
            </a:pPr>
            <a:r>
              <a:rPr kumimoji="0" lang="en-US" sz="2700" b="0" i="0" u="none" strike="noStrike" kern="0" cap="none" spc="27" normalizeH="0" baseline="0" noProof="0" dirty="0">
                <a:ln>
                  <a:noFill/>
                </a:ln>
                <a:solidFill>
                  <a:srgbClr val="000000"/>
                </a:solidFill>
                <a:effectLst/>
                <a:uLnTx/>
                <a:uFillTx/>
                <a:latin typeface="Roboto" pitchFamily="34" charset="0"/>
                <a:ea typeface="Roboto" pitchFamily="34" charset="-122"/>
                <a:cs typeface="Roboto" pitchFamily="34" charset="-120"/>
              </a:rPr>
              <a:t>Lymphopenia Monitoring</a:t>
            </a:r>
          </a:p>
          <a:p>
            <a:pPr marL="457200" marR="0" lvl="1" indent="0" algn="l" defTabSz="914400" rtl="0" eaLnBrk="1" fontAlgn="auto" latinLnBrk="0" hangingPunct="1">
              <a:lnSpc>
                <a:spcPts val="2449"/>
              </a:lnSpc>
              <a:spcBef>
                <a:spcPts val="104"/>
              </a:spcBef>
              <a:spcAft>
                <a:spcPts val="0"/>
              </a:spcAft>
              <a:buClrTx/>
              <a:buSzTx/>
              <a:buFontTx/>
              <a:buNone/>
              <a:tabLst/>
              <a:defRPr/>
            </a:pPr>
            <a:r>
              <a:rPr kumimoji="0" lang="en-US" sz="1725" b="0" i="0" u="none" strike="noStrike" kern="0" cap="none" spc="17"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Closely monitor the patient's lymphocyte count during treatment with cladribine.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6323019" y="1790882"/>
            <a:ext cx="5446938" cy="3382732"/>
          </a:xfrm>
          <a:prstGeom prst="rect">
            <a:avLst/>
          </a:prstGeom>
          <a:noFill/>
        </p:spPr>
        <p:txBody>
          <a:bodyPr wrap="square" lIns="0" tIns="0" rIns="0" bIns="0" rtlCol="0" anchor="t"/>
          <a:lstStyle/>
          <a:p>
            <a:pPr marL="242900" marR="0" lvl="0" indent="-242900" algn="l" defTabSz="914400" rtl="0" eaLnBrk="1" fontAlgn="auto" latinLnBrk="0" hangingPunct="1">
              <a:lnSpc>
                <a:spcPts val="3451"/>
              </a:lnSpc>
              <a:spcBef>
                <a:spcPts val="0"/>
              </a:spcBef>
              <a:spcAft>
                <a:spcPts val="0"/>
              </a:spcAft>
              <a:buClrTx/>
              <a:buSzPct val="100000"/>
              <a:buFontTx/>
              <a:buChar char="•"/>
              <a:tabLst/>
              <a:defRPr/>
            </a:pPr>
            <a:r>
              <a:rPr kumimoji="0" lang="en-US" sz="2700" b="0" i="0" u="none" strike="noStrike" kern="0" cap="none" spc="27" normalizeH="0" baseline="0" noProof="0" dirty="0">
                <a:ln>
                  <a:noFill/>
                </a:ln>
                <a:solidFill>
                  <a:srgbClr val="000000"/>
                </a:solidFill>
                <a:effectLst/>
                <a:uLnTx/>
                <a:uFillTx/>
                <a:latin typeface="Roboto" pitchFamily="34" charset="0"/>
                <a:ea typeface="Roboto" pitchFamily="34" charset="-122"/>
                <a:cs typeface="Roboto" pitchFamily="34" charset="-120"/>
              </a:rPr>
              <a:t>COVID-19 Vaccination</a:t>
            </a:r>
          </a:p>
          <a:p>
            <a:pPr marL="457200" marR="0" lvl="1" indent="0" algn="l" defTabSz="914400" rtl="0" eaLnBrk="1" fontAlgn="auto" latinLnBrk="0" hangingPunct="1">
              <a:lnSpc>
                <a:spcPts val="2449"/>
              </a:lnSpc>
              <a:spcBef>
                <a:spcPts val="104"/>
              </a:spcBef>
              <a:spcAft>
                <a:spcPts val="0"/>
              </a:spcAft>
              <a:buClrTx/>
              <a:buSzTx/>
              <a:buFontTx/>
              <a:buNone/>
              <a:tabLst/>
              <a:defRPr/>
            </a:pPr>
            <a:r>
              <a:rPr kumimoji="0" lang="en-US" sz="1725" b="0" i="0" u="none" strike="noStrike" kern="0" cap="none" spc="17"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Administer COVID-19 vaccine or booster shot, preferably after immune reconstitution, as cladribine can reduce the cellular response to the vaccine.</a:t>
            </a:r>
          </a:p>
          <a:p>
            <a:pPr marL="242900" marR="0" lvl="0" indent="-242900" algn="l" defTabSz="914400" rtl="0" eaLnBrk="1" fontAlgn="auto" latinLnBrk="0" hangingPunct="1">
              <a:lnSpc>
                <a:spcPts val="3451"/>
              </a:lnSpc>
              <a:spcBef>
                <a:spcPts val="2338"/>
              </a:spcBef>
              <a:spcAft>
                <a:spcPts val="0"/>
              </a:spcAft>
              <a:buClrTx/>
              <a:buSzPct val="100000"/>
              <a:buFontTx/>
              <a:buChar char="•"/>
              <a:tabLst/>
              <a:defRPr/>
            </a:pPr>
            <a:r>
              <a:rPr kumimoji="0" lang="en-US" sz="2700" b="0" i="0" u="none" strike="noStrike" kern="0" cap="none" spc="27" normalizeH="0" baseline="0" noProof="0" dirty="0">
                <a:ln>
                  <a:noFill/>
                </a:ln>
                <a:solidFill>
                  <a:srgbClr val="000000"/>
                </a:solidFill>
                <a:effectLst/>
                <a:uLnTx/>
                <a:uFillTx/>
                <a:latin typeface="Roboto" pitchFamily="34" charset="0"/>
                <a:ea typeface="Roboto" pitchFamily="34" charset="-122"/>
                <a:cs typeface="Roboto" pitchFamily="34" charset="-120"/>
              </a:rPr>
              <a:t>Tuberculosis Screening</a:t>
            </a:r>
          </a:p>
          <a:p>
            <a:pPr marL="457200" marR="0" lvl="1" indent="0" algn="l" defTabSz="914400" rtl="0" eaLnBrk="1" fontAlgn="auto" latinLnBrk="0" hangingPunct="1">
              <a:lnSpc>
                <a:spcPts val="2449"/>
              </a:lnSpc>
              <a:spcBef>
                <a:spcPts val="104"/>
              </a:spcBef>
              <a:spcAft>
                <a:spcPts val="0"/>
              </a:spcAft>
              <a:buClrTx/>
              <a:buSzTx/>
              <a:buFontTx/>
              <a:buNone/>
              <a:tabLst/>
              <a:defRPr/>
            </a:pPr>
            <a:r>
              <a:rPr kumimoji="0" lang="en-US" sz="1725" b="0" i="0" u="none" strike="noStrike" kern="0" cap="none" spc="17"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Perform tuberculin skin test or TB Quant, and chest X-ray for patients with positive results, followed by TB treatment if necessary.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11769957" y="6498056"/>
            <a:ext cx="228543" cy="243362"/>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F4C2A3F1-DEC4-F6F5-AE83-F1779D45EB22}"/>
              </a:ext>
            </a:extLst>
          </p:cNvPr>
          <p:cNvSpPr txBox="1"/>
          <p:nvPr/>
        </p:nvSpPr>
        <p:spPr>
          <a:xfrm>
            <a:off x="4585987" y="5780969"/>
            <a:ext cx="683746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Do not take MAVENCLAD- If HIV positive and / or have active infections, including tuberculosis (TB), hepatitis B or C- </a:t>
            </a:r>
            <a:r>
              <a:rPr kumimoji="0" lang="en-US" sz="1800" b="0" i="0" u="none" strike="noStrike" kern="1200" cap="none" spc="0" normalizeH="0" baseline="0" noProof="0" dirty="0">
                <a:ln>
                  <a:noFill/>
                </a:ln>
                <a:solidFill>
                  <a:prstClr val="black"/>
                </a:solidFill>
                <a:effectLst/>
                <a:uLnTx/>
                <a:uFillTx/>
                <a:latin typeface="Arial"/>
                <a:ea typeface="+mn-ea"/>
                <a:cs typeface="+mn-cs"/>
                <a:hlinkClick r:id="rId3"/>
              </a:rPr>
              <a:t>MAVENCLAD® (cladribine) Medication Guide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Risk Mitigation Strategies - Natalizumab</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1580755"/>
            <a:ext cx="11255735" cy="4199475"/>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131" y="1580755"/>
            <a:ext cx="11246213" cy="4189952"/>
          </a:xfrm>
          <a:prstGeom prst="rect">
            <a:avLst/>
          </a:prstGeom>
        </p:spPr>
      </p:pic>
      <p:sp>
        <p:nvSpPr>
          <p:cNvPr id="5" name="Object 4"/>
          <p:cNvSpPr/>
          <p:nvPr/>
        </p:nvSpPr>
        <p:spPr>
          <a:xfrm>
            <a:off x="476131" y="1580755"/>
            <a:ext cx="5618345" cy="545273"/>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boto Regular" pitchFamily="34" charset="0"/>
                <a:ea typeface="Roboto Regular" pitchFamily="34" charset="-122"/>
                <a:cs typeface="Roboto Regular" pitchFamily="34" charset="-120"/>
              </a:rPr>
              <a:t>Risk Mitigation Strategies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bject 5"/>
          <p:cNvSpPr/>
          <p:nvPr/>
        </p:nvSpPr>
        <p:spPr>
          <a:xfrm>
            <a:off x="6094476" y="1580755"/>
            <a:ext cx="5618345" cy="545273"/>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boto Regular" pitchFamily="34" charset="0"/>
                <a:ea typeface="Roboto Regular" pitchFamily="34" charset="-122"/>
                <a:cs typeface="Roboto Regular" pitchFamily="34" charset="-120"/>
              </a:rPr>
              <a:t>Description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Object 6"/>
          <p:cNvSpPr/>
          <p:nvPr/>
        </p:nvSpPr>
        <p:spPr>
          <a:xfrm>
            <a:off x="476131" y="2126028"/>
            <a:ext cx="5618345" cy="727031"/>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Screening anti-JCV IgG and index</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Object 7"/>
          <p:cNvSpPr/>
          <p:nvPr/>
        </p:nvSpPr>
        <p:spPr>
          <a:xfrm>
            <a:off x="6094476" y="2126028"/>
            <a:ext cx="5618345" cy="727031"/>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Baseline Screening for antibodies to the JC virus (JCV) to assess the risk of PML</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Object 8"/>
          <p:cNvSpPr/>
          <p:nvPr/>
        </p:nvSpPr>
        <p:spPr>
          <a:xfrm>
            <a:off x="476131" y="2853059"/>
            <a:ext cx="5618345" cy="727031"/>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Increased MRI surveillance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Object 9"/>
          <p:cNvSpPr/>
          <p:nvPr/>
        </p:nvSpPr>
        <p:spPr>
          <a:xfrm>
            <a:off x="6094476" y="2853059"/>
            <a:ext cx="5618345" cy="727031"/>
          </a:xfrm>
          <a:prstGeom prst="rect">
            <a:avLst/>
          </a:prstGeom>
          <a:noFill/>
        </p:spPr>
        <p:txBody>
          <a:bodyPr wrap="square" rtlCol="0" anchor="ctr">
            <a:normAutofit fontScale="850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Increased frequency of MRI scans to monitor for early signs of PML in patients on natalizumab- </a:t>
            </a:r>
            <a:r>
              <a:rPr kumimoji="0" lang="en-US" sz="2000" b="1" i="0" u="sng"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6-12 months</a:t>
            </a:r>
            <a:endParaRPr kumimoji="0" lang="en-US" sz="1800" b="1" i="0" u="sng" strike="noStrike" kern="1200" cap="none" spc="0" normalizeH="0" baseline="0" noProof="0" dirty="0">
              <a:ln>
                <a:noFill/>
              </a:ln>
              <a:solidFill>
                <a:prstClr val="black"/>
              </a:solidFill>
              <a:effectLst/>
              <a:uLnTx/>
              <a:uFillTx/>
              <a:latin typeface="Arial"/>
              <a:ea typeface="+mn-ea"/>
              <a:cs typeface="+mn-cs"/>
            </a:endParaRPr>
          </a:p>
        </p:txBody>
      </p:sp>
      <p:sp>
        <p:nvSpPr>
          <p:cNvPr id="11" name="Object 10"/>
          <p:cNvSpPr/>
          <p:nvPr/>
        </p:nvSpPr>
        <p:spPr>
          <a:xfrm>
            <a:off x="476131" y="3580091"/>
            <a:ext cx="5618345" cy="727031"/>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Monitoring of anti-JCV antibodies and index</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Object 11"/>
          <p:cNvSpPr/>
          <p:nvPr/>
        </p:nvSpPr>
        <p:spPr>
          <a:xfrm>
            <a:off x="6094476" y="3580091"/>
            <a:ext cx="5618345" cy="727031"/>
          </a:xfrm>
          <a:prstGeom prst="rect">
            <a:avLst/>
          </a:prstGeom>
          <a:noFill/>
        </p:spPr>
        <p:txBody>
          <a:bodyPr wrap="square" rtlCol="0" anchor="ctr">
            <a:normAutofit fontScale="850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Regular monitoring of anti-JCV antibody levels and index to detect changes in PML risk- </a:t>
            </a:r>
            <a:r>
              <a:rPr kumimoji="0" lang="en-US" sz="2000" b="1"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every 6 months </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13" name="Object 12"/>
          <p:cNvSpPr/>
          <p:nvPr/>
        </p:nvSpPr>
        <p:spPr>
          <a:xfrm>
            <a:off x="476131" y="4307122"/>
            <a:ext cx="5618345" cy="727031"/>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Extended dosage (6 weeks for natalizumab)</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Object 13"/>
          <p:cNvSpPr/>
          <p:nvPr/>
        </p:nvSpPr>
        <p:spPr>
          <a:xfrm>
            <a:off x="6094476" y="4307122"/>
            <a:ext cx="5618345" cy="727031"/>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Extending the dosing interval of natalizumab from </a:t>
            </a:r>
            <a:r>
              <a:rPr kumimoji="0" lang="en-US" sz="1600" b="1"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4 weeks to 6 weeks </a:t>
            </a: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to potentially reduce PML risk</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p:cNvSpPr/>
          <p:nvPr/>
        </p:nvSpPr>
        <p:spPr>
          <a:xfrm>
            <a:off x="476131" y="5034153"/>
            <a:ext cx="5618345" cy="727031"/>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Switch to a low-PML risk drug if high JCV stratify index ≥ 1.5</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Object 15"/>
          <p:cNvSpPr/>
          <p:nvPr/>
        </p:nvSpPr>
        <p:spPr>
          <a:xfrm>
            <a:off x="6094476" y="5034153"/>
            <a:ext cx="5618345" cy="727031"/>
          </a:xfrm>
          <a:prstGeom prst="rect">
            <a:avLst/>
          </a:prstGeom>
          <a:noFill/>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Regular" pitchFamily="34" charset="0"/>
                <a:ea typeface="Roboto Regular" pitchFamily="34" charset="-122"/>
                <a:cs typeface="Roboto Regular" pitchFamily="34" charset="-120"/>
              </a:rPr>
              <a:t>Switching from natalizumab to a different disease-modifying therapy with a lower risk of PML</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Object 16"/>
          <p:cNvSpPr/>
          <p:nvPr/>
        </p:nvSpPr>
        <p:spPr>
          <a:xfrm>
            <a:off x="11769957" y="6498056"/>
            <a:ext cx="228543" cy="243362"/>
          </a:xfrm>
          <a:prstGeom prst="rect">
            <a:avLst/>
          </a:prstGeom>
          <a:noFill/>
        </p:spPr>
        <p:txBody>
          <a:bodyPr/>
          <a:lstStyle/>
          <a:p>
            <a:endParaRPr lang="en-US"/>
          </a:p>
        </p:txBody>
      </p:sp>
      <p:sp>
        <p:nvSpPr>
          <p:cNvPr id="18" name="Object 17"/>
          <p:cNvSpPr/>
          <p:nvPr/>
        </p:nvSpPr>
        <p:spPr>
          <a:xfrm>
            <a:off x="190733" y="5899857"/>
            <a:ext cx="11522087" cy="432684"/>
          </a:xfrm>
          <a:prstGeom prst="rect">
            <a:avLst/>
          </a:prstGeom>
          <a:noFill/>
        </p:spPr>
        <p:txBody>
          <a:bodyPr wrap="square" lIns="0" tIns="0" rIns="0" bIns="0" rtlCol="0" anchor="t"/>
          <a:lstStyle/>
          <a:p>
            <a:pPr marL="0" marR="0" lvl="0" indent="0" algn="r" defTabSz="914400" rtl="0" eaLnBrk="1" fontAlgn="auto" latinLnBrk="0" hangingPunct="1">
              <a:lnSpc>
                <a:spcPts val="1704"/>
              </a:lnSpc>
              <a:spcBef>
                <a:spcPts val="0"/>
              </a:spcBef>
              <a:spcAft>
                <a:spcPts val="0"/>
              </a:spcAft>
              <a:buClrTx/>
              <a:buSzTx/>
              <a:buFontTx/>
              <a:buNone/>
              <a:tabLst/>
              <a:defRPr/>
            </a:pPr>
            <a:r>
              <a:rPr kumimoji="0" lang="en-US" sz="1200" b="0" i="0" u="none" strike="noStrike" kern="0" cap="none" spc="12"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*Tur, C., Dubessy, A.-L., et al. (2022). Risk minimization strategies for infections in patients with multiple sclerosis receiving disease-modifying therapies. Multiple Sclerosis Journal, 28(9), 1431-1443.</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Risk Mitigation Strategies - Natalizumab</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952262" y="1816975"/>
            <a:ext cx="5446938" cy="3930461"/>
          </a:xfrm>
          <a:prstGeom prst="rect">
            <a:avLst/>
          </a:prstGeom>
          <a:noFill/>
        </p:spPr>
        <p:txBody>
          <a:bodyPr wrap="square" lIns="0" tIns="0" rIns="0" bIns="0" rtlCol="0" anchor="t"/>
          <a:lstStyle/>
          <a:p>
            <a:pPr marL="242900" marR="0" lvl="0" indent="-242900" algn="l" defTabSz="914400" rtl="0" eaLnBrk="1" fontAlgn="auto" latinLnBrk="0" hangingPunct="1">
              <a:lnSpc>
                <a:spcPts val="3278"/>
              </a:lnSpc>
              <a:spcBef>
                <a:spcPts val="0"/>
              </a:spcBef>
              <a:spcAft>
                <a:spcPts val="0"/>
              </a:spcAft>
              <a:buClrTx/>
              <a:buSzPct val="100000"/>
              <a:buFontTx/>
              <a:buChar char="•"/>
              <a:tabLst/>
              <a:defRPr/>
            </a:pPr>
            <a:r>
              <a:rPr kumimoji="0" lang="en-US" sz="2565" b="0" i="0" u="none" strike="noStrike" kern="0" cap="none" spc="26" normalizeH="0" baseline="0" noProof="0" dirty="0">
                <a:ln>
                  <a:noFill/>
                </a:ln>
                <a:solidFill>
                  <a:srgbClr val="000000"/>
                </a:solidFill>
                <a:effectLst/>
                <a:uLnTx/>
                <a:uFillTx/>
                <a:latin typeface="Roboto" pitchFamily="34" charset="0"/>
                <a:ea typeface="Roboto" pitchFamily="34" charset="-122"/>
                <a:cs typeface="Roboto" pitchFamily="34" charset="-120"/>
              </a:rPr>
              <a:t>VZV Antibody Screening</a:t>
            </a:r>
          </a:p>
          <a:p>
            <a:pPr marL="457200" marR="0" lvl="1" indent="0" algn="l" defTabSz="914400" rtl="0" eaLnBrk="1" fontAlgn="auto" latinLnBrk="0" hangingPunct="1">
              <a:lnSpc>
                <a:spcPts val="2327"/>
              </a:lnSpc>
              <a:spcBef>
                <a:spcPts val="99"/>
              </a:spcBef>
              <a:spcAft>
                <a:spcPts val="0"/>
              </a:spcAft>
              <a:buClrTx/>
              <a:buSzTx/>
              <a:buFontTx/>
              <a:buNone/>
              <a:tabLst/>
              <a:defRPr/>
            </a:pPr>
            <a:r>
              <a:rPr kumimoji="0" lang="en-US" sz="1639" b="0" i="0" u="none" strike="noStrike" kern="0" cap="none" spc="17"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Screen for varicella-zoster virus (VZV) antibodies before starting treatment and vaccinate if negative IgG</a:t>
            </a:r>
          </a:p>
          <a:p>
            <a:pPr marL="242900" marR="0" lvl="0" indent="-242900" algn="l" defTabSz="914400" rtl="0" eaLnBrk="1" fontAlgn="auto" latinLnBrk="0" hangingPunct="1">
              <a:lnSpc>
                <a:spcPts val="3278"/>
              </a:lnSpc>
              <a:spcBef>
                <a:spcPts val="2221"/>
              </a:spcBef>
              <a:spcAft>
                <a:spcPts val="0"/>
              </a:spcAft>
              <a:buClrTx/>
              <a:buSzPct val="100000"/>
              <a:buFontTx/>
              <a:buChar char="•"/>
              <a:tabLst/>
              <a:defRPr/>
            </a:pPr>
            <a:r>
              <a:rPr kumimoji="0" lang="en-US" sz="2565" b="0" i="0" u="none" strike="noStrike" kern="0" cap="none" spc="26" normalizeH="0" baseline="0" noProof="0" dirty="0">
                <a:ln>
                  <a:noFill/>
                </a:ln>
                <a:solidFill>
                  <a:srgbClr val="000000"/>
                </a:solidFill>
                <a:effectLst/>
                <a:uLnTx/>
                <a:uFillTx/>
                <a:latin typeface="Roboto" pitchFamily="34" charset="0"/>
                <a:ea typeface="Roboto" pitchFamily="34" charset="-122"/>
                <a:cs typeface="Roboto" pitchFamily="34" charset="-120"/>
              </a:rPr>
              <a:t>COVID-19 Vaccination</a:t>
            </a:r>
          </a:p>
          <a:p>
            <a:pPr marL="457200" marR="0" lvl="1" indent="0" algn="l" defTabSz="914400" rtl="0" eaLnBrk="1" fontAlgn="auto" latinLnBrk="0" hangingPunct="1">
              <a:lnSpc>
                <a:spcPts val="2327"/>
              </a:lnSpc>
              <a:spcBef>
                <a:spcPts val="99"/>
              </a:spcBef>
              <a:spcAft>
                <a:spcPts val="0"/>
              </a:spcAft>
              <a:buClrTx/>
              <a:buSzTx/>
              <a:buFontTx/>
              <a:buNone/>
              <a:tabLst/>
              <a:defRPr/>
            </a:pPr>
            <a:r>
              <a:rPr kumimoji="0" lang="en-US" sz="1639" b="0" i="0" u="none" strike="noStrike" kern="0" cap="none" spc="17"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Recommend COVID-19 vaccine before or during treatment, and booster shots when indicated</a:t>
            </a:r>
          </a:p>
          <a:p>
            <a:pPr marL="242900" marR="0" lvl="0" indent="-242900" algn="l" defTabSz="914400" rtl="0" eaLnBrk="1" fontAlgn="auto" latinLnBrk="0" hangingPunct="1">
              <a:lnSpc>
                <a:spcPts val="3278"/>
              </a:lnSpc>
              <a:spcBef>
                <a:spcPts val="2221"/>
              </a:spcBef>
              <a:spcAft>
                <a:spcPts val="0"/>
              </a:spcAft>
              <a:buClrTx/>
              <a:buSzPct val="100000"/>
              <a:buFontTx/>
              <a:buChar char="•"/>
              <a:tabLst/>
              <a:defRPr/>
            </a:pPr>
            <a:r>
              <a:rPr kumimoji="0" lang="en-US" sz="2565" b="0" i="0" u="none" strike="noStrike" kern="0" cap="none" spc="26" normalizeH="0" baseline="0" noProof="0" dirty="0">
                <a:ln>
                  <a:noFill/>
                </a:ln>
                <a:solidFill>
                  <a:srgbClr val="000000"/>
                </a:solidFill>
                <a:effectLst/>
                <a:uLnTx/>
                <a:uFillTx/>
                <a:latin typeface="Roboto" pitchFamily="34" charset="0"/>
                <a:ea typeface="Roboto" pitchFamily="34" charset="-122"/>
                <a:cs typeface="Roboto" pitchFamily="34" charset="-120"/>
              </a:rPr>
              <a:t>Lymphopenia Monitoring</a:t>
            </a:r>
          </a:p>
          <a:p>
            <a:pPr marL="457200" marR="0" lvl="1" indent="0" algn="l" defTabSz="914400" rtl="0" eaLnBrk="1" fontAlgn="auto" latinLnBrk="0" hangingPunct="1">
              <a:lnSpc>
                <a:spcPts val="2327"/>
              </a:lnSpc>
              <a:spcBef>
                <a:spcPts val="99"/>
              </a:spcBef>
              <a:spcAft>
                <a:spcPts val="0"/>
              </a:spcAft>
              <a:buClrTx/>
              <a:buSzTx/>
              <a:buFontTx/>
              <a:buNone/>
              <a:tabLst/>
              <a:defRPr/>
            </a:pPr>
            <a:r>
              <a:rPr kumimoji="0" lang="en-US" sz="1639" b="0" i="0" u="none" strike="noStrike" kern="0" cap="none" spc="17"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Monitor for lymphopenia during treatment, as it may increase risk of opportunistic infections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6284928" y="1816975"/>
            <a:ext cx="5446938" cy="2622886"/>
          </a:xfrm>
          <a:prstGeom prst="rect">
            <a:avLst/>
          </a:prstGeom>
          <a:noFill/>
        </p:spPr>
        <p:txBody>
          <a:bodyPr wrap="square" lIns="0" tIns="0" rIns="0" bIns="0" rtlCol="0" anchor="t"/>
          <a:lstStyle/>
          <a:p>
            <a:pPr marL="242900" marR="0" lvl="0" indent="-242900" algn="l" defTabSz="914400" rtl="0" eaLnBrk="1" fontAlgn="auto" latinLnBrk="0" hangingPunct="1">
              <a:lnSpc>
                <a:spcPts val="3278"/>
              </a:lnSpc>
              <a:spcBef>
                <a:spcPts val="0"/>
              </a:spcBef>
              <a:spcAft>
                <a:spcPts val="0"/>
              </a:spcAft>
              <a:buClrTx/>
              <a:buSzPct val="100000"/>
              <a:buFontTx/>
              <a:buChar char="•"/>
              <a:tabLst/>
              <a:defRPr/>
            </a:pPr>
            <a:r>
              <a:rPr kumimoji="0" lang="en-US" sz="2565" b="0" i="0" u="none" strike="noStrike" kern="0" cap="none" spc="26" normalizeH="0" baseline="0" noProof="0" dirty="0">
                <a:ln>
                  <a:noFill/>
                </a:ln>
                <a:solidFill>
                  <a:srgbClr val="000000"/>
                </a:solidFill>
                <a:effectLst/>
                <a:uLnTx/>
                <a:uFillTx/>
                <a:latin typeface="Roboto" pitchFamily="34" charset="0"/>
                <a:ea typeface="Roboto" pitchFamily="34" charset="-122"/>
                <a:cs typeface="Roboto" pitchFamily="34" charset="-120"/>
              </a:rPr>
              <a:t>Cryptococcus Awareness</a:t>
            </a:r>
          </a:p>
          <a:p>
            <a:pPr marL="457200" marR="0" lvl="1" indent="0" algn="l" defTabSz="914400" rtl="0" eaLnBrk="1" fontAlgn="auto" latinLnBrk="0" hangingPunct="1">
              <a:lnSpc>
                <a:spcPts val="2327"/>
              </a:lnSpc>
              <a:spcBef>
                <a:spcPts val="99"/>
              </a:spcBef>
              <a:spcAft>
                <a:spcPts val="0"/>
              </a:spcAft>
              <a:buClrTx/>
              <a:buSzTx/>
              <a:buFontTx/>
              <a:buNone/>
              <a:tabLst/>
              <a:defRPr/>
            </a:pPr>
            <a:r>
              <a:rPr kumimoji="0" lang="en-US" sz="1639" b="0" i="0" u="none" strike="noStrike" kern="0" cap="none" spc="17"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Maintain a low threshold of suspicion for Cryptococcus, especially in older patients on prolonged treatment</a:t>
            </a:r>
          </a:p>
          <a:p>
            <a:pPr marL="242900" marR="0" lvl="0" indent="-242900" algn="l" defTabSz="914400" rtl="0" eaLnBrk="1" fontAlgn="auto" latinLnBrk="0" hangingPunct="1">
              <a:lnSpc>
                <a:spcPts val="3278"/>
              </a:lnSpc>
              <a:spcBef>
                <a:spcPts val="2221"/>
              </a:spcBef>
              <a:spcAft>
                <a:spcPts val="0"/>
              </a:spcAft>
              <a:buClrTx/>
              <a:buSzPct val="100000"/>
              <a:buFontTx/>
              <a:buChar char="•"/>
              <a:tabLst/>
              <a:defRPr/>
            </a:pPr>
            <a:r>
              <a:rPr kumimoji="0" lang="en-US" sz="2565" b="0" i="0" u="none" strike="noStrike" kern="0" cap="none" spc="26" normalizeH="0" baseline="0" noProof="0" dirty="0">
                <a:ln>
                  <a:noFill/>
                </a:ln>
                <a:solidFill>
                  <a:srgbClr val="000000"/>
                </a:solidFill>
                <a:effectLst/>
                <a:uLnTx/>
                <a:uFillTx/>
                <a:latin typeface="Roboto" pitchFamily="34" charset="0"/>
                <a:ea typeface="Roboto" pitchFamily="34" charset="-122"/>
                <a:cs typeface="Roboto" pitchFamily="34" charset="-120"/>
              </a:rPr>
              <a:t>Candidiasis Monitoring</a:t>
            </a:r>
          </a:p>
          <a:p>
            <a:pPr marL="457200" marR="0" lvl="1" indent="0" algn="l" defTabSz="914400" rtl="0" eaLnBrk="1" fontAlgn="auto" latinLnBrk="0" hangingPunct="1">
              <a:lnSpc>
                <a:spcPts val="2327"/>
              </a:lnSpc>
              <a:spcBef>
                <a:spcPts val="99"/>
              </a:spcBef>
              <a:spcAft>
                <a:spcPts val="0"/>
              </a:spcAft>
              <a:buClrTx/>
              <a:buSzTx/>
              <a:buFontTx/>
              <a:buNone/>
              <a:tabLst/>
              <a:defRPr/>
            </a:pPr>
            <a:r>
              <a:rPr kumimoji="0" lang="en-US" sz="1639" b="0" i="0" u="none" strike="noStrike" kern="0" cap="none" spc="17"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Monitor for mucocutaneous candidiasis and manage lymphopenia if present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11769957" y="6498056"/>
            <a:ext cx="228543" cy="243362"/>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DB577611-15EA-49D9-37D3-8D13D702EE01}"/>
              </a:ext>
            </a:extLst>
          </p:cNvPr>
          <p:cNvSpPr txBox="1"/>
          <p:nvPr/>
        </p:nvSpPr>
        <p:spPr>
          <a:xfrm>
            <a:off x="3675731" y="6188590"/>
            <a:ext cx="83207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Tur, C., </a:t>
            </a:r>
            <a:r>
              <a:rPr kumimoji="0" lang="en-US" sz="1200" b="0" i="0" u="none" strike="noStrike" kern="1200" cap="none" spc="0" normalizeH="0" baseline="0" noProof="0" dirty="0" err="1">
                <a:ln>
                  <a:noFill/>
                </a:ln>
                <a:solidFill>
                  <a:prstClr val="black"/>
                </a:solidFill>
                <a:effectLst/>
                <a:uLnTx/>
                <a:uFillTx/>
                <a:latin typeface="Arial"/>
                <a:ea typeface="+mn-ea"/>
                <a:cs typeface="+mn-cs"/>
              </a:rPr>
              <a:t>Dubessy</a:t>
            </a:r>
            <a:r>
              <a:rPr kumimoji="0" lang="en-US" sz="1200" b="0" i="0" u="none" strike="noStrike" kern="1200" cap="none" spc="0" normalizeH="0" baseline="0" noProof="0" dirty="0">
                <a:ln>
                  <a:noFill/>
                </a:ln>
                <a:solidFill>
                  <a:prstClr val="black"/>
                </a:solidFill>
                <a:effectLst/>
                <a:uLnTx/>
                <a:uFillTx/>
                <a:latin typeface="Arial"/>
                <a:ea typeface="+mn-ea"/>
                <a:cs typeface="+mn-cs"/>
              </a:rPr>
              <a:t>, A.-L., et al. (2022). Risk minimization strategies for infections in patients with multiple sclerosis receiving disease-modifying therapies. Multiple Sclerosis Journal, 28(9), 1431-1443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9DCD0-9DA5-F17D-0D8E-BFBA0B987C2A}"/>
              </a:ext>
            </a:extLst>
          </p:cNvPr>
          <p:cNvSpPr txBox="1"/>
          <p:nvPr/>
        </p:nvSpPr>
        <p:spPr>
          <a:xfrm>
            <a:off x="549762" y="420583"/>
            <a:ext cx="10944751" cy="643766"/>
          </a:xfrm>
          <a:prstGeom prst="rect">
            <a:avLst/>
          </a:prstGeom>
          <a:noFill/>
        </p:spPr>
        <p:txBody>
          <a:bodyPr wrap="square">
            <a:spAutoFit/>
          </a:bodyPr>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Risk Mitigation Strategies - Alemtuzumab</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701F5B12-83F5-50F7-5636-9C9C7AA128E4}"/>
              </a:ext>
            </a:extLst>
          </p:cNvPr>
          <p:cNvSpPr txBox="1"/>
          <p:nvPr/>
        </p:nvSpPr>
        <p:spPr>
          <a:xfrm>
            <a:off x="215977" y="1329527"/>
            <a:ext cx="11612319" cy="487184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Infection Screening and Prophylaxis:</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Screen for TB, hepatitis B/ C, and HIV before initiating treatment.</a:t>
            </a:r>
          </a:p>
          <a:p>
            <a:pPr marL="80010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Begin herpes prophylaxis (e.g., acyclovir 200 mg bid) during and for 2 months post-infusion or until lymphocyte counts recover.</a:t>
            </a:r>
          </a:p>
          <a:p>
            <a:pPr marL="800100" marR="0" lvl="1"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HPV screening (Pap smear)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Monitoring for Opportunistic Infections</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Educate patients on signs of PML (Progressive Multifocal Leukoencephalopathy), </a:t>
            </a:r>
            <a:r>
              <a:rPr kumimoji="0" lang="en-US" sz="2000" b="0" i="0" u="sng"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listeriosis, candida, nocardia. </a:t>
            </a:r>
          </a:p>
          <a:p>
            <a:pPr marL="800100" marR="0" lvl="1"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Advise patients to avoid high-risk foods for listeria (e.g., unpasteurized dairy, deli meats) for one-month post-infusion.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Vaccination:</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Ensure vaccinations are up-to-date prior to treatment, especially varicella for VZV-negative patient and HPV for high-risk patients. </a:t>
            </a:r>
          </a:p>
        </p:txBody>
      </p:sp>
      <p:sp>
        <p:nvSpPr>
          <p:cNvPr id="7" name="TextBox 6">
            <a:extLst>
              <a:ext uri="{FF2B5EF4-FFF2-40B4-BE49-F238E27FC236}">
                <a16:creationId xmlns:a16="http://schemas.microsoft.com/office/drawing/2014/main" id="{EEABD041-A70D-1FEE-5B10-29447BE7CAAE}"/>
              </a:ext>
            </a:extLst>
          </p:cNvPr>
          <p:cNvSpPr txBox="1"/>
          <p:nvPr/>
        </p:nvSpPr>
        <p:spPr>
          <a:xfrm>
            <a:off x="6657480" y="6329991"/>
            <a:ext cx="520590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https://www.accessdata.fda.gov/drugsatfda_docs/label/2001</a:t>
            </a:r>
          </a:p>
        </p:txBody>
      </p:sp>
    </p:spTree>
    <p:extLst>
      <p:ext uri="{BB962C8B-B14F-4D97-AF65-F5344CB8AC3E}">
        <p14:creationId xmlns:p14="http://schemas.microsoft.com/office/powerpoint/2010/main" val="1121633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Risk Mitigation Strategies - Anti-CD20 Therapies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0" y="1018920"/>
            <a:ext cx="12188952" cy="338053"/>
          </a:xfrm>
          <a:prstGeom prst="rect">
            <a:avLst/>
          </a:prstGeom>
          <a:noFill/>
        </p:spPr>
        <p:txBody>
          <a:bodyPr wrap="square" lIns="0" tIns="0" rIns="0" bIns="0" rtlCol="0" anchor="t"/>
          <a:lstStyle/>
          <a:p>
            <a:pPr marL="0" marR="0" lvl="0" indent="0" algn="ctr" defTabSz="914400" rtl="0" eaLnBrk="1" fontAlgn="auto" latinLnBrk="0" hangingPunct="1">
              <a:lnSpc>
                <a:spcPts val="2663"/>
              </a:lnSpc>
              <a:spcBef>
                <a:spcPts val="742"/>
              </a:spcBef>
              <a:spcAft>
                <a:spcPts val="0"/>
              </a:spcAft>
              <a:buClrTx/>
              <a:buSzTx/>
              <a:buFontTx/>
              <a:buNone/>
              <a:tabLst/>
              <a:defRPr/>
            </a:pPr>
            <a:r>
              <a:rPr kumimoji="0" lang="en-US" sz="1875" b="0" i="0" u="none" strike="noStrike" kern="0" cap="none" spc="19"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Rituximab, Ocrelizumab, Ofatumumab and Ublituximab</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476131" y="1761684"/>
            <a:ext cx="714196" cy="714196"/>
          </a:xfrm>
          <a:prstGeom prst="ellipse">
            <a:avLst/>
          </a:prstGeom>
          <a:solidFill>
            <a:srgbClr val="11A9E2"/>
          </a:solidFill>
        </p:spPr>
        <p:txBody>
          <a:bodyPr/>
          <a:lstStyle/>
          <a:p>
            <a:endParaRPr lang="en-US"/>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011" y="1963945"/>
            <a:ext cx="285679" cy="314246"/>
          </a:xfrm>
          <a:prstGeom prst="rect">
            <a:avLst/>
          </a:prstGeom>
        </p:spPr>
      </p:pic>
      <p:sp>
        <p:nvSpPr>
          <p:cNvPr id="6" name="Object 5"/>
          <p:cNvSpPr/>
          <p:nvPr/>
        </p:nvSpPr>
        <p:spPr>
          <a:xfrm>
            <a:off x="1380780" y="1700264"/>
            <a:ext cx="2775843"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1"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JCV-PML Screening</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Object 6"/>
          <p:cNvSpPr/>
          <p:nvPr/>
        </p:nvSpPr>
        <p:spPr>
          <a:xfrm>
            <a:off x="1332090" y="2170999"/>
            <a:ext cx="2824533" cy="1501280"/>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Screen for anti-JCV IgG and index to assess PML risk </a:t>
            </a:r>
            <a:r>
              <a:rPr kumimoji="0" lang="en-US" sz="1500" b="0" i="0" u="sng"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(not mandatory)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Object 7"/>
          <p:cNvSpPr/>
          <p:nvPr/>
        </p:nvSpPr>
        <p:spPr>
          <a:xfrm>
            <a:off x="476131" y="4085203"/>
            <a:ext cx="714196" cy="714196"/>
          </a:xfrm>
          <a:prstGeom prst="ellipse">
            <a:avLst/>
          </a:prstGeom>
          <a:solidFill>
            <a:srgbClr val="11A9E2"/>
          </a:solidFill>
        </p:spPr>
        <p:txBody>
          <a:bodyPr/>
          <a:lstStyle/>
          <a:p>
            <a:endParaRPr lang="en-US"/>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865" y="4274911"/>
            <a:ext cx="342814" cy="342814"/>
          </a:xfrm>
          <a:prstGeom prst="rect">
            <a:avLst/>
          </a:prstGeom>
        </p:spPr>
      </p:pic>
      <p:sp>
        <p:nvSpPr>
          <p:cNvPr id="10" name="Object 9"/>
          <p:cNvSpPr/>
          <p:nvPr/>
        </p:nvSpPr>
        <p:spPr>
          <a:xfrm>
            <a:off x="1380780" y="4023783"/>
            <a:ext cx="2775843"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1"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HSV Prophylaxis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bject 10"/>
          <p:cNvSpPr/>
          <p:nvPr/>
        </p:nvSpPr>
        <p:spPr>
          <a:xfrm>
            <a:off x="1380780" y="4373144"/>
            <a:ext cx="2775843" cy="811327"/>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Provide acyclovir 200 mg twice daily prophylaxis if </a:t>
            </a:r>
            <a:r>
              <a:rPr kumimoji="0" lang="en-US" sz="1500" b="0" i="0" u="sng"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grade IV lymphopenia</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occurs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Object 11"/>
          <p:cNvSpPr/>
          <p:nvPr/>
        </p:nvSpPr>
        <p:spPr>
          <a:xfrm>
            <a:off x="4380405" y="1761684"/>
            <a:ext cx="714196" cy="714196"/>
          </a:xfrm>
          <a:prstGeom prst="ellipse">
            <a:avLst/>
          </a:prstGeom>
          <a:solidFill>
            <a:srgbClr val="11A9E2"/>
          </a:solidFill>
        </p:spPr>
        <p:txBody>
          <a:bodyPr/>
          <a:lstStyle/>
          <a:p>
            <a:endParaRPr lang="en-US"/>
          </a:p>
        </p:txBody>
      </p:sp>
      <p:pic>
        <p:nvPicPr>
          <p:cNvPr id="13" name="Object 1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98940" y="1945573"/>
            <a:ext cx="314246" cy="314246"/>
          </a:xfrm>
          <a:prstGeom prst="rect">
            <a:avLst/>
          </a:prstGeom>
        </p:spPr>
      </p:pic>
      <p:sp>
        <p:nvSpPr>
          <p:cNvPr id="14" name="Object 13"/>
          <p:cNvSpPr/>
          <p:nvPr/>
        </p:nvSpPr>
        <p:spPr>
          <a:xfrm>
            <a:off x="5285053" y="1700264"/>
            <a:ext cx="2775843"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1"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VZV Monitoring</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p:cNvSpPr/>
          <p:nvPr/>
        </p:nvSpPr>
        <p:spPr>
          <a:xfrm>
            <a:off x="5285053" y="2049625"/>
            <a:ext cx="2775843" cy="811327"/>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Screen for VZV antibodies and vaccinate if negative. Monitor for VZV reactivation.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Object 15"/>
          <p:cNvSpPr/>
          <p:nvPr/>
        </p:nvSpPr>
        <p:spPr>
          <a:xfrm>
            <a:off x="4425184" y="3623498"/>
            <a:ext cx="714196" cy="714196"/>
          </a:xfrm>
          <a:prstGeom prst="ellipse">
            <a:avLst/>
          </a:prstGeom>
          <a:solidFill>
            <a:srgbClr val="11A9E2"/>
          </a:solidFill>
        </p:spPr>
        <p:txBody>
          <a:bodyPr/>
          <a:lstStyle/>
          <a:p>
            <a:endParaRPr lang="en-US"/>
          </a:p>
        </p:txBody>
      </p:sp>
      <p:pic>
        <p:nvPicPr>
          <p:cNvPr id="17" name="Object 16"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86870" y="3802150"/>
            <a:ext cx="304724" cy="304724"/>
          </a:xfrm>
          <a:prstGeom prst="rect">
            <a:avLst/>
          </a:prstGeom>
        </p:spPr>
      </p:pic>
      <p:sp>
        <p:nvSpPr>
          <p:cNvPr id="18" name="Object 17"/>
          <p:cNvSpPr/>
          <p:nvPr/>
        </p:nvSpPr>
        <p:spPr>
          <a:xfrm>
            <a:off x="5236364" y="3686013"/>
            <a:ext cx="2775843"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1"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Hepatitis Screening</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Object 18"/>
          <p:cNvSpPr/>
          <p:nvPr/>
        </p:nvSpPr>
        <p:spPr>
          <a:xfrm>
            <a:off x="5175516" y="4180489"/>
            <a:ext cx="2775843" cy="1352212"/>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Screen for HAV, HBV, and HCV. Vaccinate against HAV and HBV if seronegative. Refer to a specialist if hepatitis is positive.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Object 19"/>
          <p:cNvSpPr/>
          <p:nvPr/>
        </p:nvSpPr>
        <p:spPr>
          <a:xfrm>
            <a:off x="8284678" y="1761684"/>
            <a:ext cx="714196" cy="714196"/>
          </a:xfrm>
          <a:prstGeom prst="ellipse">
            <a:avLst/>
          </a:prstGeom>
          <a:solidFill>
            <a:srgbClr val="11A9E2"/>
          </a:solidFill>
        </p:spPr>
        <p:txBody>
          <a:bodyPr/>
          <a:lstStyle/>
          <a:p>
            <a:endParaRPr lang="en-US"/>
          </a:p>
        </p:txBody>
      </p:sp>
      <p:pic>
        <p:nvPicPr>
          <p:cNvPr id="21" name="Object 20"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03245" y="1945573"/>
            <a:ext cx="314246" cy="314246"/>
          </a:xfrm>
          <a:prstGeom prst="rect">
            <a:avLst/>
          </a:prstGeom>
        </p:spPr>
      </p:pic>
      <p:sp>
        <p:nvSpPr>
          <p:cNvPr id="22" name="Object 21"/>
          <p:cNvSpPr/>
          <p:nvPr/>
        </p:nvSpPr>
        <p:spPr>
          <a:xfrm>
            <a:off x="9189327" y="1700264"/>
            <a:ext cx="2775843"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1"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COVID-19 Mitigation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Object 22"/>
          <p:cNvSpPr/>
          <p:nvPr/>
        </p:nvSpPr>
        <p:spPr>
          <a:xfrm>
            <a:off x="9189327" y="2049625"/>
            <a:ext cx="2775843" cy="2163539"/>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Administer COVID-19 vaccine or booster,</a:t>
            </a:r>
            <a:r>
              <a:rPr kumimoji="0" lang="en-US" sz="1500" b="0" i="0" u="sng"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ideally 6 months after last anti-CD20 infusion and 4 weeks before next infusion</a:t>
            </a: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Object 23"/>
          <p:cNvSpPr/>
          <p:nvPr/>
        </p:nvSpPr>
        <p:spPr>
          <a:xfrm>
            <a:off x="8438995" y="3360383"/>
            <a:ext cx="714196" cy="714196"/>
          </a:xfrm>
          <a:prstGeom prst="ellipse">
            <a:avLst/>
          </a:prstGeom>
          <a:solidFill>
            <a:srgbClr val="11A9E2"/>
          </a:solidFill>
        </p:spPr>
        <p:txBody>
          <a:bodyPr/>
          <a:lstStyle/>
          <a:p>
            <a:endParaRPr lang="en-US"/>
          </a:p>
        </p:txBody>
      </p:sp>
      <p:pic>
        <p:nvPicPr>
          <p:cNvPr id="25" name="Object 2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80758" y="3510103"/>
            <a:ext cx="405562" cy="373880"/>
          </a:xfrm>
          <a:prstGeom prst="rect">
            <a:avLst/>
          </a:prstGeom>
        </p:spPr>
      </p:pic>
      <p:sp>
        <p:nvSpPr>
          <p:cNvPr id="26" name="Object 25"/>
          <p:cNvSpPr/>
          <p:nvPr/>
        </p:nvSpPr>
        <p:spPr>
          <a:xfrm>
            <a:off x="9379779" y="3510103"/>
            <a:ext cx="2775843"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1"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Infection Monitoring</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Object 26"/>
          <p:cNvSpPr/>
          <p:nvPr/>
        </p:nvSpPr>
        <p:spPr>
          <a:xfrm>
            <a:off x="9153191" y="3994108"/>
            <a:ext cx="2775843" cy="811327"/>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Monitor for mucocutaneous candidiasis and lymphopenia.</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 name="Object 27"/>
          <p:cNvSpPr/>
          <p:nvPr/>
        </p:nvSpPr>
        <p:spPr>
          <a:xfrm>
            <a:off x="11769957" y="6498056"/>
            <a:ext cx="228543" cy="243362"/>
          </a:xfrm>
          <a:prstGeom prst="rect">
            <a:avLst/>
          </a:prstGeom>
          <a:noFill/>
        </p:spPr>
        <p:txBody>
          <a:bodyPr/>
          <a:lstStyle/>
          <a:p>
            <a:endParaRPr lang="en-US"/>
          </a:p>
        </p:txBody>
      </p:sp>
      <p:sp>
        <p:nvSpPr>
          <p:cNvPr id="29"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
        <p:nvSpPr>
          <p:cNvPr id="31" name="TextBox 30">
            <a:extLst>
              <a:ext uri="{FF2B5EF4-FFF2-40B4-BE49-F238E27FC236}">
                <a16:creationId xmlns:a16="http://schemas.microsoft.com/office/drawing/2014/main" id="{434492E0-BE8A-D494-01D5-BE66537D63B3}"/>
              </a:ext>
            </a:extLst>
          </p:cNvPr>
          <p:cNvSpPr txBox="1"/>
          <p:nvPr/>
        </p:nvSpPr>
        <p:spPr>
          <a:xfrm>
            <a:off x="4447475" y="6165447"/>
            <a:ext cx="700776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Tur, C., </a:t>
            </a:r>
            <a:r>
              <a:rPr kumimoji="0" lang="en-US" sz="1200" b="0" i="0" u="none" strike="noStrike" kern="1200" cap="none" spc="0" normalizeH="0" baseline="0" noProof="0" dirty="0" err="1">
                <a:ln>
                  <a:noFill/>
                </a:ln>
                <a:solidFill>
                  <a:prstClr val="black"/>
                </a:solidFill>
                <a:effectLst/>
                <a:uLnTx/>
                <a:uFillTx/>
                <a:latin typeface="Arial"/>
                <a:ea typeface="+mn-ea"/>
                <a:cs typeface="+mn-cs"/>
              </a:rPr>
              <a:t>Dubessy</a:t>
            </a:r>
            <a:r>
              <a:rPr kumimoji="0" lang="en-US" sz="1200" b="0" i="0" u="none" strike="noStrike" kern="1200" cap="none" spc="0" normalizeH="0" baseline="0" noProof="0" dirty="0">
                <a:ln>
                  <a:noFill/>
                </a:ln>
                <a:solidFill>
                  <a:prstClr val="black"/>
                </a:solidFill>
                <a:effectLst/>
                <a:uLnTx/>
                <a:uFillTx/>
                <a:latin typeface="Arial"/>
                <a:ea typeface="+mn-ea"/>
                <a:cs typeface="+mn-cs"/>
              </a:rPr>
              <a:t>, A.-L., et al. (2022). Risk minimization strategies for infections in patients with multiple sclerosis receiving disease-modifying therapies. Multiple Sclerosis Journal, 28(9), 1431-1443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FF"/>
                </a:solidFill>
                <a:effectLst/>
                <a:uLnTx/>
                <a:uFillTx/>
                <a:latin typeface="Roboto" pitchFamily="34" charset="0"/>
                <a:ea typeface="Roboto" pitchFamily="34" charset="-122"/>
                <a:cs typeface="Roboto" pitchFamily="34" charset="-120"/>
              </a:rPr>
              <a:t>Anti-CD20 Therapies and Hypogammaglobulinemia</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1095101" y="1714071"/>
            <a:ext cx="714196" cy="714196"/>
          </a:xfrm>
          <a:prstGeom prst="ellipse">
            <a:avLst/>
          </a:prstGeom>
          <a:solidFill>
            <a:srgbClr val="11A9E2"/>
          </a:solidFill>
        </p:spPr>
        <p:txBody>
          <a:bodyPr/>
          <a:lstStyle/>
          <a:p>
            <a:endParaRPr lang="en-US"/>
          </a:p>
        </p:txBody>
      </p:sp>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5060" y="1903779"/>
            <a:ext cx="247588" cy="380905"/>
          </a:xfrm>
          <a:prstGeom prst="rect">
            <a:avLst/>
          </a:prstGeom>
        </p:spPr>
      </p:pic>
      <p:sp>
        <p:nvSpPr>
          <p:cNvPr id="5" name="Object 4"/>
          <p:cNvSpPr/>
          <p:nvPr/>
        </p:nvSpPr>
        <p:spPr>
          <a:xfrm>
            <a:off x="1999750" y="1652650"/>
            <a:ext cx="4242327"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FFFFFF"/>
                </a:solidFill>
                <a:effectLst/>
                <a:uLnTx/>
                <a:uFillTx/>
                <a:latin typeface="Roboto" pitchFamily="34" charset="0"/>
                <a:ea typeface="Roboto" pitchFamily="34" charset="-122"/>
                <a:cs typeface="Roboto" pitchFamily="34" charset="-120"/>
              </a:rPr>
              <a:t>Check IgG/M/A before each infusion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bject 5"/>
          <p:cNvSpPr/>
          <p:nvPr/>
        </p:nvSpPr>
        <p:spPr>
          <a:xfrm>
            <a:off x="1999750" y="2002012"/>
            <a:ext cx="4242327" cy="811327"/>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Monitor immunoglobulin levels to ensure adequate immune function during anti-CD20 therapy.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Object 6"/>
          <p:cNvSpPr/>
          <p:nvPr/>
        </p:nvSpPr>
        <p:spPr>
          <a:xfrm>
            <a:off x="1095101" y="3228168"/>
            <a:ext cx="714196" cy="714196"/>
          </a:xfrm>
          <a:prstGeom prst="ellipse">
            <a:avLst/>
          </a:prstGeom>
          <a:solidFill>
            <a:srgbClr val="11A9E2"/>
          </a:solidFill>
        </p:spPr>
        <p:txBody>
          <a:bodyPr/>
          <a:lstStyle/>
          <a:p>
            <a:endParaRPr lang="en-US"/>
          </a:p>
        </p:txBody>
      </p:sp>
      <p:pic>
        <p:nvPicPr>
          <p:cNvPr id="8" name="Object 7"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3890" y="3413691"/>
            <a:ext cx="380905" cy="352337"/>
          </a:xfrm>
          <a:prstGeom prst="rect">
            <a:avLst/>
          </a:prstGeom>
        </p:spPr>
      </p:pic>
      <p:sp>
        <p:nvSpPr>
          <p:cNvPr id="9" name="Object 8"/>
          <p:cNvSpPr/>
          <p:nvPr/>
        </p:nvSpPr>
        <p:spPr>
          <a:xfrm>
            <a:off x="1999750" y="3166747"/>
            <a:ext cx="4242327" cy="584094"/>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FFFFFF"/>
                </a:solidFill>
                <a:effectLst/>
                <a:uLnTx/>
                <a:uFillTx/>
                <a:latin typeface="Roboto" pitchFamily="34" charset="0"/>
                <a:ea typeface="Roboto" pitchFamily="34" charset="-122"/>
                <a:cs typeface="Roboto" pitchFamily="34" charset="-120"/>
              </a:rPr>
              <a:t>Consider IVIG if hypogammaglobulinemia exists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Object 9"/>
          <p:cNvSpPr/>
          <p:nvPr/>
        </p:nvSpPr>
        <p:spPr>
          <a:xfrm>
            <a:off x="1999750" y="3808155"/>
            <a:ext cx="4242327" cy="811327"/>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If immunoglobulin levels are low, intravenous immunoglobulin (IVIG) may be necessary to maintain immune function.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bject 10"/>
          <p:cNvSpPr/>
          <p:nvPr/>
        </p:nvSpPr>
        <p:spPr>
          <a:xfrm>
            <a:off x="6332541" y="1714071"/>
            <a:ext cx="714196" cy="714196"/>
          </a:xfrm>
          <a:prstGeom prst="ellipse">
            <a:avLst/>
          </a:prstGeom>
          <a:solidFill>
            <a:srgbClr val="11A9E2"/>
          </a:solidFill>
        </p:spPr>
        <p:txBody>
          <a:bodyPr/>
          <a:lstStyle/>
          <a:p>
            <a:endParaRPr lang="en-US"/>
          </a:p>
        </p:txBody>
      </p:sp>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13921" y="1899597"/>
            <a:ext cx="361860" cy="342814"/>
          </a:xfrm>
          <a:prstGeom prst="rect">
            <a:avLst/>
          </a:prstGeom>
        </p:spPr>
      </p:pic>
      <p:sp>
        <p:nvSpPr>
          <p:cNvPr id="13" name="Object 12"/>
          <p:cNvSpPr/>
          <p:nvPr/>
        </p:nvSpPr>
        <p:spPr>
          <a:xfrm>
            <a:off x="7237190" y="1652650"/>
            <a:ext cx="4242327" cy="584094"/>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FFFFFF"/>
                </a:solidFill>
                <a:effectLst/>
                <a:uLnTx/>
                <a:uFillTx/>
                <a:latin typeface="Roboto" pitchFamily="34" charset="0"/>
                <a:ea typeface="Roboto" pitchFamily="34" charset="-122"/>
                <a:cs typeface="Roboto" pitchFamily="34" charset="-120"/>
              </a:rPr>
              <a:t>Consider extended dosage, with caution in NMOSD</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Object 13"/>
          <p:cNvSpPr/>
          <p:nvPr/>
        </p:nvSpPr>
        <p:spPr>
          <a:xfrm>
            <a:off x="7237190" y="2294058"/>
            <a:ext cx="4242327" cy="1352212"/>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Extending the dosing interval may be beneficial, but exercise caution in neuromyelitis optica spectrum disorder (NMOSD) patients due to the risk of severe attacks.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p:cNvSpPr/>
          <p:nvPr/>
        </p:nvSpPr>
        <p:spPr>
          <a:xfrm>
            <a:off x="0" y="5161259"/>
            <a:ext cx="12188952" cy="1695026"/>
          </a:xfrm>
          <a:prstGeom prst="rect">
            <a:avLst/>
          </a:prstGeom>
          <a:solidFill>
            <a:srgbClr val="11A9E2"/>
          </a:solidFill>
        </p:spPr>
        <p:txBody>
          <a:bodyPr/>
          <a:lstStyle/>
          <a:p>
            <a:endParaRPr lang="en-US"/>
          </a:p>
        </p:txBody>
      </p:sp>
      <p:sp>
        <p:nvSpPr>
          <p:cNvPr id="16" name="Object 15"/>
          <p:cNvSpPr/>
          <p:nvPr/>
        </p:nvSpPr>
        <p:spPr>
          <a:xfrm>
            <a:off x="1522321" y="5465328"/>
            <a:ext cx="9144309" cy="1095220"/>
          </a:xfrm>
          <a:prstGeom prst="rect">
            <a:avLst/>
          </a:prstGeom>
          <a:noFill/>
        </p:spPr>
        <p:txBody>
          <a:bodyPr wrap="square" lIns="0" tIns="0" rIns="0" bIns="0" rtlCol="0" anchor="t"/>
          <a:lstStyle/>
          <a:p>
            <a:pPr marL="0" marR="0" lvl="0" indent="0" algn="ctr" defTabSz="914400" rtl="0" eaLnBrk="1" fontAlgn="auto" latinLnBrk="0" hangingPunct="1">
              <a:lnSpc>
                <a:spcPts val="2876"/>
              </a:lnSpc>
              <a:spcBef>
                <a:spcPts val="0"/>
              </a:spcBef>
              <a:spcAft>
                <a:spcPts val="0"/>
              </a:spcAft>
              <a:buClrTx/>
              <a:buSzTx/>
              <a:buFontTx/>
              <a:buNone/>
              <a:tabLst/>
              <a:defRPr/>
            </a:pPr>
            <a:r>
              <a:rPr kumimoji="0" lang="en-US" sz="2250" b="0" i="0" u="none" strike="noStrike" kern="0" cap="none" spc="22" normalizeH="0" baseline="0" noProof="0" dirty="0">
                <a:ln>
                  <a:noFill/>
                </a:ln>
                <a:solidFill>
                  <a:srgbClr val="FFFFFF"/>
                </a:solidFill>
                <a:effectLst/>
                <a:uLnTx/>
                <a:uFillTx/>
                <a:latin typeface="Roboto" pitchFamily="34" charset="0"/>
                <a:ea typeface="Roboto" pitchFamily="34" charset="-122"/>
                <a:cs typeface="Roboto" pitchFamily="34" charset="-120"/>
              </a:rPr>
              <a:t>Careful management of immunoglobulin levels and dosing is crucial when using anti-CD20 therapies to ensure optimal treatment outcomes while minimizing the risk of complications.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6094476" y="1372150"/>
            <a:ext cx="4935437" cy="2433922"/>
          </a:xfrm>
          <a:prstGeom prst="rect">
            <a:avLst/>
          </a:prstGeom>
          <a:noFill/>
        </p:spPr>
        <p:txBody>
          <a:bodyPr wrap="square" lIns="0" tIns="0" rIns="0" bIns="0" rtlCol="0" anchor="t"/>
          <a:lstStyle/>
          <a:p>
            <a:pPr marL="0" marR="0" lvl="0" indent="0" algn="l" defTabSz="914400" rtl="0" eaLnBrk="1" fontAlgn="auto" latinLnBrk="0" hangingPunct="1">
              <a:lnSpc>
                <a:spcPts val="3834"/>
              </a:lnSpc>
              <a:spcBef>
                <a:spcPts val="0"/>
              </a:spcBef>
              <a:spcAft>
                <a:spcPts val="0"/>
              </a:spcAft>
              <a:buClrTx/>
              <a:buSzTx/>
              <a:buFontTx/>
              <a:buNone/>
              <a:tabLst/>
              <a:defRPr/>
            </a:pPr>
            <a:r>
              <a:rPr kumimoji="0" lang="en-US" sz="3375"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Multiple Sclerosis Disease Modifying Therapies: Infection Risks and Mitigation Strategies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6094476" y="4032413"/>
            <a:ext cx="4764024" cy="1423751"/>
          </a:xfrm>
          <a:prstGeom prst="rect">
            <a:avLst/>
          </a:prstGeom>
          <a:noFill/>
        </p:spPr>
        <p:txBody>
          <a:bodyPr wrap="square" lIns="0" tIns="0" rIns="0" bIns="0" rtlCol="0" anchor="t"/>
          <a:lstStyle/>
          <a:p>
            <a:pPr marL="0" marR="0" lvl="0" indent="0" algn="l" defTabSz="914400" rtl="0" eaLnBrk="1" fontAlgn="auto" latinLnBrk="0" hangingPunct="1">
              <a:lnSpc>
                <a:spcPts val="1869"/>
              </a:lnSpc>
              <a:spcBef>
                <a:spcPts val="1747"/>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extBox 5">
            <a:extLst>
              <a:ext uri="{FF2B5EF4-FFF2-40B4-BE49-F238E27FC236}">
                <a16:creationId xmlns:a16="http://schemas.microsoft.com/office/drawing/2014/main" id="{5F0AF689-5FE6-D45B-964B-A9631D5443AA}"/>
              </a:ext>
            </a:extLst>
          </p:cNvPr>
          <p:cNvSpPr txBox="1"/>
          <p:nvPr/>
        </p:nvSpPr>
        <p:spPr>
          <a:xfrm>
            <a:off x="5759726" y="4232418"/>
            <a:ext cx="6308857"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Anza B. Memon, M.D. FAAN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Interim Director Multiple Sclerosis Center of Excellence East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Director Multiple Sclerosis Regional Specialty Program, Neurophysiology Lab, John D. Dingell, VAMC, Detroit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Associate Professor of Neurology, Wayne State University, SOM, Detroit</a:t>
            </a:r>
          </a:p>
        </p:txBody>
      </p:sp>
      <p:pic>
        <p:nvPicPr>
          <p:cNvPr id="7" name="Picture 6">
            <a:extLst>
              <a:ext uri="{FF2B5EF4-FFF2-40B4-BE49-F238E27FC236}">
                <a16:creationId xmlns:a16="http://schemas.microsoft.com/office/drawing/2014/main" id="{AE9756CA-3156-6F21-2195-410FBC57FC43}"/>
              </a:ext>
            </a:extLst>
          </p:cNvPr>
          <p:cNvPicPr>
            <a:picLocks noChangeAspect="1"/>
          </p:cNvPicPr>
          <p:nvPr/>
        </p:nvPicPr>
        <p:blipFill>
          <a:blip r:embed="rId3"/>
          <a:stretch>
            <a:fillRect/>
          </a:stretch>
        </p:blipFill>
        <p:spPr>
          <a:xfrm>
            <a:off x="123417" y="1372150"/>
            <a:ext cx="5405506" cy="424353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9CFDDB-41E6-C982-FC2F-48545903CF8B}"/>
              </a:ext>
            </a:extLst>
          </p:cNvPr>
          <p:cNvPicPr>
            <a:picLocks noChangeAspect="1"/>
          </p:cNvPicPr>
          <p:nvPr/>
        </p:nvPicPr>
        <p:blipFill>
          <a:blip r:embed="rId3"/>
          <a:stretch>
            <a:fillRect/>
          </a:stretch>
        </p:blipFill>
        <p:spPr>
          <a:xfrm>
            <a:off x="-39269" y="91203"/>
            <a:ext cx="9317139" cy="3486452"/>
          </a:xfrm>
          <a:prstGeom prst="rect">
            <a:avLst/>
          </a:prstGeom>
        </p:spPr>
      </p:pic>
      <p:pic>
        <p:nvPicPr>
          <p:cNvPr id="6" name="Picture 5">
            <a:extLst>
              <a:ext uri="{FF2B5EF4-FFF2-40B4-BE49-F238E27FC236}">
                <a16:creationId xmlns:a16="http://schemas.microsoft.com/office/drawing/2014/main" id="{2E83F98C-4BD9-4B09-3D55-59AB52744E1F}"/>
              </a:ext>
            </a:extLst>
          </p:cNvPr>
          <p:cNvPicPr>
            <a:picLocks noChangeAspect="1"/>
          </p:cNvPicPr>
          <p:nvPr/>
        </p:nvPicPr>
        <p:blipFill>
          <a:blip r:embed="rId4"/>
          <a:stretch>
            <a:fillRect/>
          </a:stretch>
        </p:blipFill>
        <p:spPr>
          <a:xfrm>
            <a:off x="9211477" y="656381"/>
            <a:ext cx="2553367" cy="640080"/>
          </a:xfrm>
          <a:prstGeom prst="rect">
            <a:avLst/>
          </a:prstGeom>
        </p:spPr>
      </p:pic>
      <p:sp>
        <p:nvSpPr>
          <p:cNvPr id="8" name="TextBox 7">
            <a:extLst>
              <a:ext uri="{FF2B5EF4-FFF2-40B4-BE49-F238E27FC236}">
                <a16:creationId xmlns:a16="http://schemas.microsoft.com/office/drawing/2014/main" id="{8C1E5F2E-18AB-EF78-538C-C8998D36E255}"/>
              </a:ext>
            </a:extLst>
          </p:cNvPr>
          <p:cNvSpPr txBox="1"/>
          <p:nvPr/>
        </p:nvSpPr>
        <p:spPr>
          <a:xfrm>
            <a:off x="100978" y="3749533"/>
            <a:ext cx="11745614"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a:ea typeface="+mn-ea"/>
                <a:cs typeface="+mn-cs"/>
              </a:rPr>
              <a:t>Indications for IVIG: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Severe Hypogammaglobulinemia: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IgG levels ≤150 mg/dL: Consider IVIG therapy.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Recurrent Infections: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Frequent/severe bacterial infections: IVIG may be needed even with IgG levels 150-600 mg/dL.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Low IgG with Impaired Antibody Response: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IgG levels 150-600 mg/dL: Assess antibody responses to vaccines (tetanus, diphtheria, strep pneumonia) before IVIG therapy.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FC645FE-AB08-9999-7409-997EE00D0E5B}"/>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932FDB9D-74AC-5D40-BB76-53AA3FE6CA7E}"/>
              </a:ext>
            </a:extLst>
          </p:cNvPr>
          <p:cNvSpPr/>
          <p:nvPr/>
        </p:nvSpPr>
        <p:spPr>
          <a:xfrm>
            <a:off x="-235016" y="31758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FF"/>
                </a:solidFill>
                <a:effectLst/>
                <a:uLnTx/>
                <a:uFillTx/>
                <a:latin typeface="Roboto" pitchFamily="34" charset="0"/>
                <a:ea typeface="Roboto" pitchFamily="34" charset="-122"/>
                <a:cs typeface="Roboto" pitchFamily="34" charset="-120"/>
              </a:rPr>
              <a:t>IVIG for Sec Hypogammaglobulinemia</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a:extLst>
              <a:ext uri="{FF2B5EF4-FFF2-40B4-BE49-F238E27FC236}">
                <a16:creationId xmlns:a16="http://schemas.microsoft.com/office/drawing/2014/main" id="{A962B98B-BF8A-6B67-6A99-6D9840E3EDFA}"/>
              </a:ext>
            </a:extLst>
          </p:cNvPr>
          <p:cNvSpPr/>
          <p:nvPr/>
        </p:nvSpPr>
        <p:spPr>
          <a:xfrm>
            <a:off x="647539" y="1713906"/>
            <a:ext cx="714196" cy="714196"/>
          </a:xfrm>
          <a:prstGeom prst="ellipse">
            <a:avLst/>
          </a:prstGeom>
          <a:solidFill>
            <a:srgbClr val="11A9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Object 3" descr="preencoded.png">
            <a:extLst>
              <a:ext uri="{FF2B5EF4-FFF2-40B4-BE49-F238E27FC236}">
                <a16:creationId xmlns:a16="http://schemas.microsoft.com/office/drawing/2014/main" id="{D18EE0DD-B257-025F-604E-E7400BE1C9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0257" y="1928807"/>
            <a:ext cx="247588" cy="380905"/>
          </a:xfrm>
          <a:prstGeom prst="rect">
            <a:avLst/>
          </a:prstGeom>
        </p:spPr>
      </p:pic>
      <p:sp>
        <p:nvSpPr>
          <p:cNvPr id="5" name="Object 4">
            <a:extLst>
              <a:ext uri="{FF2B5EF4-FFF2-40B4-BE49-F238E27FC236}">
                <a16:creationId xmlns:a16="http://schemas.microsoft.com/office/drawing/2014/main" id="{71995625-861B-2C6E-EB4D-B77976D70CC2}"/>
              </a:ext>
            </a:extLst>
          </p:cNvPr>
          <p:cNvSpPr/>
          <p:nvPr/>
        </p:nvSpPr>
        <p:spPr>
          <a:xfrm>
            <a:off x="1617133" y="1607550"/>
            <a:ext cx="4242327"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1" i="0" u="none" strike="noStrike" kern="0" cap="none" spc="18" normalizeH="0" baseline="0" noProof="0" dirty="0">
                <a:ln>
                  <a:noFill/>
                </a:ln>
                <a:solidFill>
                  <a:srgbClr val="FFFFFF"/>
                </a:solidFill>
                <a:effectLst/>
                <a:uLnTx/>
                <a:uFillTx/>
                <a:latin typeface="Roboto" pitchFamily="34" charset="0"/>
                <a:ea typeface="Roboto" pitchFamily="34" charset="-122"/>
                <a:cs typeface="Roboto" pitchFamily="34" charset="-120"/>
              </a:rPr>
              <a:t>Dosing and administration </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6" name="Object 5">
            <a:extLst>
              <a:ext uri="{FF2B5EF4-FFF2-40B4-BE49-F238E27FC236}">
                <a16:creationId xmlns:a16="http://schemas.microsoft.com/office/drawing/2014/main" id="{B5D0EA6C-E053-B56A-746A-863E1B5EAA51}"/>
              </a:ext>
            </a:extLst>
          </p:cNvPr>
          <p:cNvSpPr/>
          <p:nvPr/>
        </p:nvSpPr>
        <p:spPr>
          <a:xfrm>
            <a:off x="1452199" y="2002013"/>
            <a:ext cx="4643801" cy="1004742"/>
          </a:xfrm>
          <a:prstGeom prst="rect">
            <a:avLst/>
          </a:prstGeom>
          <a:noFill/>
        </p:spPr>
        <p:txBody>
          <a:bodyPr wrap="square" lIns="0" tIns="0" rIns="0" bIns="0" rtlCol="0" anchor="t"/>
          <a:lstStyle/>
          <a:p>
            <a:pPr marL="285750" marR="0" lvl="0" indent="-285750" algn="l" defTabSz="914400" rtl="0" eaLnBrk="1" fontAlgn="auto" latinLnBrk="0" hangingPunct="1">
              <a:lnSpc>
                <a:spcPts val="2130"/>
              </a:lnSpc>
              <a:spcBef>
                <a:spcPts val="443"/>
              </a:spcBef>
              <a:spcAft>
                <a:spcPts val="0"/>
              </a:spcAft>
              <a:buClrTx/>
              <a:buSzTx/>
              <a:buFont typeface="Arial" panose="020B0604020202020204" pitchFamily="34" charset="0"/>
              <a:buChar char="•"/>
              <a:tabLst/>
              <a:defRPr/>
            </a:pPr>
            <a:r>
              <a:rPr kumimoji="0" lang="en-US" sz="1500" b="0" i="0" u="sng"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Initial dose </a:t>
            </a: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 400-600 mg/ kg/ month</a:t>
            </a:r>
          </a:p>
          <a:p>
            <a:pPr marL="285750" marR="0" lvl="0" indent="-285750" algn="l" defTabSz="914400" rtl="0" eaLnBrk="1" fontAlgn="auto" latinLnBrk="0" hangingPunct="1">
              <a:lnSpc>
                <a:spcPts val="2130"/>
              </a:lnSpc>
              <a:spcBef>
                <a:spcPts val="443"/>
              </a:spcBef>
              <a:spcAft>
                <a:spcPts val="0"/>
              </a:spcAft>
              <a:buClrTx/>
              <a:buSzTx/>
              <a:buFont typeface="Arial" panose="020B0604020202020204" pitchFamily="34" charset="0"/>
              <a:buChar char="•"/>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Aim to maintain IgG trough levels &gt;400-500 ml /dl</a:t>
            </a:r>
          </a:p>
          <a:p>
            <a:pPr marL="285750" marR="0" lvl="0" indent="-285750" algn="l" defTabSz="914400" rtl="0" eaLnBrk="1" fontAlgn="auto" latinLnBrk="0" hangingPunct="1">
              <a:lnSpc>
                <a:spcPts val="2130"/>
              </a:lnSpc>
              <a:spcBef>
                <a:spcPts val="443"/>
              </a:spcBef>
              <a:spcAft>
                <a:spcPts val="0"/>
              </a:spcAft>
              <a:buClrTx/>
              <a:buSzTx/>
              <a:buFont typeface="Arial" panose="020B0604020202020204" pitchFamily="34" charset="0"/>
              <a:buChar char="•"/>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Usually administered every 4 wks. but can be individualized based on clinical response.</a:t>
            </a:r>
          </a:p>
        </p:txBody>
      </p:sp>
      <p:sp>
        <p:nvSpPr>
          <p:cNvPr id="7" name="Object 6">
            <a:extLst>
              <a:ext uri="{FF2B5EF4-FFF2-40B4-BE49-F238E27FC236}">
                <a16:creationId xmlns:a16="http://schemas.microsoft.com/office/drawing/2014/main" id="{BF938C47-EFAC-83EC-0A2E-1EACCAF2C8AB}"/>
              </a:ext>
            </a:extLst>
          </p:cNvPr>
          <p:cNvSpPr/>
          <p:nvPr/>
        </p:nvSpPr>
        <p:spPr>
          <a:xfrm>
            <a:off x="573095" y="3569139"/>
            <a:ext cx="714196" cy="714196"/>
          </a:xfrm>
          <a:prstGeom prst="ellipse">
            <a:avLst/>
          </a:prstGeom>
          <a:solidFill>
            <a:srgbClr val="11A9E2"/>
          </a:solidFill>
        </p:spPr>
        <p:txBody>
          <a:bodyPr/>
          <a:lstStyle/>
          <a:p>
            <a:endParaRPr lang="en-US"/>
          </a:p>
        </p:txBody>
      </p:sp>
      <p:pic>
        <p:nvPicPr>
          <p:cNvPr id="8" name="Object 7" descr="preencoded.png">
            <a:extLst>
              <a:ext uri="{FF2B5EF4-FFF2-40B4-BE49-F238E27FC236}">
                <a16:creationId xmlns:a16="http://schemas.microsoft.com/office/drawing/2014/main" id="{40DEE9DA-A7D6-4639-2867-E92AF03311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793" y="3697908"/>
            <a:ext cx="493684" cy="456658"/>
          </a:xfrm>
          <a:prstGeom prst="rect">
            <a:avLst/>
          </a:prstGeom>
        </p:spPr>
      </p:pic>
      <p:sp>
        <p:nvSpPr>
          <p:cNvPr id="9" name="Object 8">
            <a:extLst>
              <a:ext uri="{FF2B5EF4-FFF2-40B4-BE49-F238E27FC236}">
                <a16:creationId xmlns:a16="http://schemas.microsoft.com/office/drawing/2014/main" id="{CFAC2BFA-A511-FDED-4A97-3F905DA88200}"/>
              </a:ext>
            </a:extLst>
          </p:cNvPr>
          <p:cNvSpPr/>
          <p:nvPr/>
        </p:nvSpPr>
        <p:spPr>
          <a:xfrm>
            <a:off x="1573403" y="3527624"/>
            <a:ext cx="4242327" cy="584094"/>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1" i="0" u="none" strike="noStrike" kern="0" cap="none" spc="18" normalizeH="0" baseline="0" noProof="0" dirty="0">
                <a:ln>
                  <a:noFill/>
                </a:ln>
                <a:solidFill>
                  <a:srgbClr val="FFFFFF"/>
                </a:solidFill>
                <a:effectLst/>
                <a:uLnTx/>
                <a:uFillTx/>
                <a:latin typeface="Roboto" pitchFamily="34" charset="0"/>
                <a:ea typeface="Roboto" pitchFamily="34" charset="-122"/>
                <a:cs typeface="Roboto" pitchFamily="34" charset="-120"/>
              </a:rPr>
              <a:t>Monitoring and Adjustment </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10" name="Object 9">
            <a:extLst>
              <a:ext uri="{FF2B5EF4-FFF2-40B4-BE49-F238E27FC236}">
                <a16:creationId xmlns:a16="http://schemas.microsoft.com/office/drawing/2014/main" id="{B8025E28-6DB3-013A-1346-2494BFA0DF64}"/>
              </a:ext>
            </a:extLst>
          </p:cNvPr>
          <p:cNvSpPr/>
          <p:nvPr/>
        </p:nvSpPr>
        <p:spPr>
          <a:xfrm>
            <a:off x="1537589" y="3861060"/>
            <a:ext cx="4242327" cy="1215549"/>
          </a:xfrm>
          <a:prstGeom prst="rect">
            <a:avLst/>
          </a:prstGeom>
          <a:noFill/>
        </p:spPr>
        <p:txBody>
          <a:bodyPr wrap="square" lIns="0" tIns="0" rIns="0" bIns="0" rtlCol="0" anchor="t"/>
          <a:lstStyle/>
          <a:p>
            <a:pPr marL="285750" marR="0" lvl="0" indent="-285750" algn="l" defTabSz="914400" rtl="0" eaLnBrk="1" fontAlgn="auto" latinLnBrk="0" hangingPunct="1">
              <a:lnSpc>
                <a:spcPts val="2130"/>
              </a:lnSpc>
              <a:spcBef>
                <a:spcPts val="443"/>
              </a:spcBef>
              <a:spcAft>
                <a:spcPts val="0"/>
              </a:spcAft>
              <a:buClrTx/>
              <a:buSzTx/>
              <a:buFont typeface="Arial" panose="020B0604020202020204" pitchFamily="34" charset="0"/>
              <a:buChar char="•"/>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Regular monitoring of IgG- 3-6 </a:t>
            </a:r>
            <a:r>
              <a:rPr kumimoji="0" lang="en-US" sz="1500" b="0" i="0" u="none" strike="noStrike" kern="0" cap="none" spc="15" normalizeH="0" baseline="0" noProof="0" dirty="0" err="1">
                <a:ln>
                  <a:noFill/>
                </a:ln>
                <a:solidFill>
                  <a:srgbClr val="FFFFFF">
                    <a:alpha val="80000"/>
                  </a:srgbClr>
                </a:solidFill>
                <a:effectLst/>
                <a:uLnTx/>
                <a:uFillTx/>
                <a:latin typeface="Roboto" pitchFamily="34" charset="0"/>
                <a:ea typeface="Roboto" pitchFamily="34" charset="-122"/>
                <a:cs typeface="Roboto" pitchFamily="34" charset="-120"/>
              </a:rPr>
              <a:t>mths</a:t>
            </a: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a:t>
            </a:r>
          </a:p>
          <a:p>
            <a:pPr marL="285750" marR="0" lvl="0" indent="-285750" algn="l" defTabSz="914400" rtl="0" eaLnBrk="1" fontAlgn="auto" latinLnBrk="0" hangingPunct="1">
              <a:lnSpc>
                <a:spcPts val="2130"/>
              </a:lnSpc>
              <a:spcBef>
                <a:spcPts val="443"/>
              </a:spcBef>
              <a:spcAft>
                <a:spcPts val="0"/>
              </a:spcAft>
              <a:buClrTx/>
              <a:buSzTx/>
              <a:buFont typeface="Arial" panose="020B0604020202020204" pitchFamily="34" charset="0"/>
              <a:buChar char="•"/>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Adjust dosage to maintain adequate trough level</a:t>
            </a:r>
          </a:p>
          <a:p>
            <a:pPr marL="285750" marR="0" lvl="0" indent="-285750" algn="l" defTabSz="914400" rtl="0" eaLnBrk="1" fontAlgn="auto" latinLnBrk="0" hangingPunct="1">
              <a:lnSpc>
                <a:spcPts val="2130"/>
              </a:lnSpc>
              <a:spcBef>
                <a:spcPts val="443"/>
              </a:spcBef>
              <a:spcAft>
                <a:spcPts val="0"/>
              </a:spcAft>
              <a:buClrTx/>
              <a:buSzTx/>
              <a:buFont typeface="Arial" panose="020B0604020202020204" pitchFamily="34" charset="0"/>
              <a:buChar char="•"/>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Clinical response is the key factor for Rx </a:t>
            </a:r>
          </a:p>
          <a:p>
            <a:pPr marL="0" marR="0" lvl="0" indent="0" algn="l" defTabSz="914400" rtl="0" eaLnBrk="1" fontAlgn="auto" latinLnBrk="0" hangingPunct="1">
              <a:lnSpc>
                <a:spcPts val="2130"/>
              </a:lnSpc>
              <a:spcBef>
                <a:spcPts val="443"/>
              </a:spcBef>
              <a:spcAft>
                <a:spcPts val="0"/>
              </a:spcAft>
              <a:buClrTx/>
              <a:buSzTx/>
              <a:buFontTx/>
              <a:buNone/>
              <a:tabLst/>
              <a:defRPr/>
            </a:pPr>
            <a:endPar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endParaRPr>
          </a:p>
          <a:p>
            <a:pPr marL="0" marR="0" lvl="0" indent="0" algn="l" defTabSz="914400" rtl="0" eaLnBrk="1" fontAlgn="auto" latinLnBrk="0" hangingPunct="1">
              <a:lnSpc>
                <a:spcPts val="2130"/>
              </a:lnSpc>
              <a:spcBef>
                <a:spcPts val="443"/>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bject 10">
            <a:extLst>
              <a:ext uri="{FF2B5EF4-FFF2-40B4-BE49-F238E27FC236}">
                <a16:creationId xmlns:a16="http://schemas.microsoft.com/office/drawing/2014/main" id="{00C7CAF5-2BEC-361D-1AE6-7F16A72B67A0}"/>
              </a:ext>
            </a:extLst>
          </p:cNvPr>
          <p:cNvSpPr/>
          <p:nvPr/>
        </p:nvSpPr>
        <p:spPr>
          <a:xfrm>
            <a:off x="6332541" y="1714071"/>
            <a:ext cx="714196" cy="714196"/>
          </a:xfrm>
          <a:prstGeom prst="ellipse">
            <a:avLst/>
          </a:prstGeom>
          <a:solidFill>
            <a:srgbClr val="11A9E2"/>
          </a:solidFill>
        </p:spPr>
        <p:txBody>
          <a:bodyPr/>
          <a:lstStyle/>
          <a:p>
            <a:endParaRPr lang="en-US"/>
          </a:p>
        </p:txBody>
      </p:sp>
      <p:pic>
        <p:nvPicPr>
          <p:cNvPr id="12" name="Object 11" descr="preencoded.png">
            <a:extLst>
              <a:ext uri="{FF2B5EF4-FFF2-40B4-BE49-F238E27FC236}">
                <a16:creationId xmlns:a16="http://schemas.microsoft.com/office/drawing/2014/main" id="{8051F3CE-8A8F-2C06-F259-917D665176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13921" y="1899597"/>
            <a:ext cx="361860" cy="342814"/>
          </a:xfrm>
          <a:prstGeom prst="rect">
            <a:avLst/>
          </a:prstGeom>
        </p:spPr>
      </p:pic>
      <p:sp>
        <p:nvSpPr>
          <p:cNvPr id="13" name="Object 12">
            <a:extLst>
              <a:ext uri="{FF2B5EF4-FFF2-40B4-BE49-F238E27FC236}">
                <a16:creationId xmlns:a16="http://schemas.microsoft.com/office/drawing/2014/main" id="{3284215C-CB0B-9D89-3203-812A4CFAEF18}"/>
              </a:ext>
            </a:extLst>
          </p:cNvPr>
          <p:cNvSpPr/>
          <p:nvPr/>
        </p:nvSpPr>
        <p:spPr>
          <a:xfrm>
            <a:off x="7237190" y="1652650"/>
            <a:ext cx="4242327" cy="584094"/>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1" i="0" u="none" strike="noStrike" kern="0" cap="none" spc="18" normalizeH="0" baseline="0" noProof="0" dirty="0">
                <a:ln>
                  <a:noFill/>
                </a:ln>
                <a:solidFill>
                  <a:srgbClr val="FFFFFF"/>
                </a:solidFill>
                <a:effectLst/>
                <a:uLnTx/>
                <a:uFillTx/>
                <a:latin typeface="Roboto" pitchFamily="34" charset="0"/>
                <a:ea typeface="Roboto" pitchFamily="34" charset="-122"/>
                <a:cs typeface="Roboto" pitchFamily="34" charset="-120"/>
              </a:rPr>
              <a:t>Alternative Options:</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14" name="Object 13">
            <a:extLst>
              <a:ext uri="{FF2B5EF4-FFF2-40B4-BE49-F238E27FC236}">
                <a16:creationId xmlns:a16="http://schemas.microsoft.com/office/drawing/2014/main" id="{9F842A2E-B27C-2716-3B09-B9CB5028E534}"/>
              </a:ext>
            </a:extLst>
          </p:cNvPr>
          <p:cNvSpPr/>
          <p:nvPr/>
        </p:nvSpPr>
        <p:spPr>
          <a:xfrm>
            <a:off x="7237190" y="2294058"/>
            <a:ext cx="4242327" cy="1352212"/>
          </a:xfrm>
          <a:prstGeom prst="rect">
            <a:avLst/>
          </a:prstGeom>
          <a:noFill/>
        </p:spPr>
        <p:txBody>
          <a:bodyPr wrap="square" lIns="0" tIns="0" rIns="0" bIns="0" rtlCol="0" anchor="t"/>
          <a:lstStyle/>
          <a:p>
            <a:pPr marL="285750" marR="0" lvl="0" indent="-285750" algn="l" defTabSz="914400" rtl="0" eaLnBrk="1" fontAlgn="auto" latinLnBrk="0" hangingPunct="1">
              <a:lnSpc>
                <a:spcPts val="2130"/>
              </a:lnSpc>
              <a:spcBef>
                <a:spcPts val="443"/>
              </a:spcBef>
              <a:spcAft>
                <a:spcPts val="0"/>
              </a:spcAft>
              <a:buClrTx/>
              <a:buSzTx/>
              <a:buFont typeface="Arial" panose="020B0604020202020204" pitchFamily="34" charset="0"/>
              <a:buChar char="•"/>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SCIg is an effective alternative for IVIG</a:t>
            </a:r>
          </a:p>
          <a:p>
            <a:pPr marL="285750" marR="0" lvl="0" indent="-285750" algn="l" defTabSz="914400" rtl="0" eaLnBrk="1" fontAlgn="auto" latinLnBrk="0" hangingPunct="1">
              <a:lnSpc>
                <a:spcPts val="2130"/>
              </a:lnSpc>
              <a:spcBef>
                <a:spcPts val="443"/>
              </a:spcBef>
              <a:spcAft>
                <a:spcPts val="0"/>
              </a:spcAft>
              <a:buClrTx/>
              <a:buSzTx/>
              <a:buFont typeface="Arial" panose="020B0604020202020204" pitchFamily="34" charset="0"/>
              <a:buChar char="•"/>
              <a:tabLst/>
              <a:defRPr/>
            </a:pPr>
            <a:r>
              <a:rPr kumimoji="0" lang="en-US" sz="1500" b="0" i="0" u="none" strike="noStrike" kern="0" cap="none" spc="15"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Some guidelines suggest considering a trial of prophylactic antibiotics before initiating immunoglobulin replacement therapy.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a:extLst>
              <a:ext uri="{FF2B5EF4-FFF2-40B4-BE49-F238E27FC236}">
                <a16:creationId xmlns:a16="http://schemas.microsoft.com/office/drawing/2014/main" id="{D9199642-05EB-7B07-C700-559B8BA0F750}"/>
              </a:ext>
            </a:extLst>
          </p:cNvPr>
          <p:cNvSpPr/>
          <p:nvPr/>
        </p:nvSpPr>
        <p:spPr>
          <a:xfrm>
            <a:off x="0" y="5161259"/>
            <a:ext cx="12188952" cy="1695026"/>
          </a:xfrm>
          <a:prstGeom prst="rect">
            <a:avLst/>
          </a:prstGeom>
          <a:solidFill>
            <a:srgbClr val="11A9E2"/>
          </a:solidFill>
        </p:spPr>
        <p:txBody>
          <a:bodyPr/>
          <a:lstStyle/>
          <a:p>
            <a:endParaRPr lang="en-US"/>
          </a:p>
        </p:txBody>
      </p:sp>
      <p:sp>
        <p:nvSpPr>
          <p:cNvPr id="16" name="Object 15">
            <a:extLst>
              <a:ext uri="{FF2B5EF4-FFF2-40B4-BE49-F238E27FC236}">
                <a16:creationId xmlns:a16="http://schemas.microsoft.com/office/drawing/2014/main" id="{E6DC9222-BBF3-35FB-0664-3D8FA699E98B}"/>
              </a:ext>
            </a:extLst>
          </p:cNvPr>
          <p:cNvSpPr/>
          <p:nvPr/>
        </p:nvSpPr>
        <p:spPr>
          <a:xfrm>
            <a:off x="-21632" y="5162625"/>
            <a:ext cx="11975567" cy="1659760"/>
          </a:xfrm>
          <a:prstGeom prst="rect">
            <a:avLst/>
          </a:prstGeom>
          <a:noFill/>
        </p:spPr>
        <p:txBody>
          <a:bodyPr wrap="square" lIns="0" tIns="0" rIns="0" bIns="0" rtlCol="0" anchor="t"/>
          <a:lstStyle/>
          <a:p>
            <a:pPr marL="0" marR="0" lvl="0" indent="0" algn="ctr" defTabSz="914400" rtl="0" eaLnBrk="1" fontAlgn="auto" latinLnBrk="0" hangingPunct="1">
              <a:lnSpc>
                <a:spcPts val="2876"/>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a:ea typeface="+mn-ea"/>
                <a:cs typeface="+mn-cs"/>
              </a:rPr>
              <a:t>Campagno</a:t>
            </a:r>
            <a:r>
              <a:rPr kumimoji="0" lang="en-US" sz="1000" b="0" i="0" u="none" strike="noStrike" kern="1200" cap="none" spc="0" normalizeH="0" baseline="0" noProof="0" dirty="0">
                <a:ln>
                  <a:noFill/>
                </a:ln>
                <a:solidFill>
                  <a:prstClr val="black"/>
                </a:solidFill>
                <a:effectLst/>
                <a:uLnTx/>
                <a:uFillTx/>
                <a:latin typeface="Arial"/>
                <a:ea typeface="+mn-ea"/>
                <a:cs typeface="+mn-cs"/>
              </a:rPr>
              <a:t> et al- </a:t>
            </a:r>
            <a:r>
              <a:rPr kumimoji="0" lang="en-US" sz="1000" b="0" i="0" u="none" strike="noStrike" kern="1200" cap="none" spc="0" normalizeH="0" baseline="0" noProof="0" dirty="0">
                <a:ln>
                  <a:noFill/>
                </a:ln>
                <a:solidFill>
                  <a:srgbClr val="1B1B1B"/>
                </a:solidFill>
                <a:effectLst/>
                <a:uLnTx/>
                <a:uFillTx/>
                <a:latin typeface="Source Sans Pro Web"/>
                <a:ea typeface="+mn-ea"/>
                <a:cs typeface="+mn-cs"/>
              </a:rPr>
              <a:t>Immunoglobulin Replacement Therapy in Secondary Hypogammaglobulinemia. </a:t>
            </a:r>
            <a:r>
              <a:rPr kumimoji="0" lang="fr-FR" sz="1000" b="0" i="0" u="none" strike="noStrike" kern="1200" cap="none" spc="0" normalizeH="0" baseline="0" noProof="0" dirty="0">
                <a:ln>
                  <a:noFill/>
                </a:ln>
                <a:solidFill>
                  <a:srgbClr val="1B1B1B"/>
                </a:solidFill>
                <a:effectLst/>
                <a:uLnTx/>
                <a:uFillTx/>
                <a:latin typeface="Source Sans Pro Web"/>
                <a:ea typeface="+mn-ea"/>
                <a:cs typeface="+mn-cs"/>
              </a:rPr>
              <a:t>Front </a:t>
            </a:r>
            <a:r>
              <a:rPr kumimoji="0" lang="fr-FR" sz="1000" b="0" i="0" u="none" strike="noStrike" kern="1200" cap="none" spc="0" normalizeH="0" baseline="0" noProof="0" dirty="0" err="1">
                <a:ln>
                  <a:noFill/>
                </a:ln>
                <a:solidFill>
                  <a:srgbClr val="1B1B1B"/>
                </a:solidFill>
                <a:effectLst/>
                <a:uLnTx/>
                <a:uFillTx/>
                <a:latin typeface="Source Sans Pro Web"/>
                <a:ea typeface="+mn-ea"/>
                <a:cs typeface="+mn-cs"/>
              </a:rPr>
              <a:t>Immunol</a:t>
            </a:r>
            <a:r>
              <a:rPr kumimoji="0" lang="fr-FR" sz="1000" b="0" i="0" u="none" strike="noStrike" kern="1200" cap="none" spc="0" normalizeH="0" baseline="0" noProof="0" dirty="0">
                <a:ln>
                  <a:noFill/>
                </a:ln>
                <a:solidFill>
                  <a:srgbClr val="1B1B1B"/>
                </a:solidFill>
                <a:effectLst/>
                <a:uLnTx/>
                <a:uFillTx/>
                <a:latin typeface="Source Sans Pro Web"/>
                <a:ea typeface="+mn-ea"/>
                <a:cs typeface="+mn-cs"/>
              </a:rPr>
              <a:t>. 2014 </a:t>
            </a:r>
            <a:r>
              <a:rPr kumimoji="0" lang="fr-FR" sz="1000" b="0" i="0" u="none" strike="noStrike" kern="1200" cap="none" spc="0" normalizeH="0" baseline="0" noProof="0" dirty="0" err="1">
                <a:ln>
                  <a:noFill/>
                </a:ln>
                <a:solidFill>
                  <a:srgbClr val="1B1B1B"/>
                </a:solidFill>
                <a:effectLst/>
                <a:uLnTx/>
                <a:uFillTx/>
                <a:latin typeface="Source Sans Pro Web"/>
                <a:ea typeface="+mn-ea"/>
                <a:cs typeface="+mn-cs"/>
              </a:rPr>
              <a:t>Dec</a:t>
            </a:r>
            <a:endParaRPr kumimoji="0" lang="fr-FR" sz="1000" b="0" i="0" u="none" strike="noStrike" kern="1200" cap="none" spc="0" normalizeH="0" baseline="0" noProof="0" dirty="0">
              <a:ln>
                <a:noFill/>
              </a:ln>
              <a:solidFill>
                <a:srgbClr val="1B1B1B"/>
              </a:solidFill>
              <a:effectLst/>
              <a:uLnTx/>
              <a:uFillTx/>
              <a:latin typeface="Source Sans Pro Web"/>
              <a:ea typeface="+mn-ea"/>
              <a:cs typeface="+mn-cs"/>
            </a:endParaRPr>
          </a:p>
          <a:p>
            <a:pPr marL="0" marR="0" lvl="0" indent="0" algn="ctr" defTabSz="914400" rtl="0" eaLnBrk="1" fontAlgn="auto" latinLnBrk="0" hangingPunct="1">
              <a:lnSpc>
                <a:spcPts val="2876"/>
              </a:lnSpc>
              <a:spcBef>
                <a:spcPts val="0"/>
              </a:spcBef>
              <a:spcAft>
                <a:spcPts val="0"/>
              </a:spcAft>
              <a:buClrTx/>
              <a:buSzTx/>
              <a:buFontTx/>
              <a:buNone/>
              <a:tabLst/>
              <a:defRPr/>
            </a:pPr>
            <a:r>
              <a:rPr kumimoji="0" lang="fr-FR" sz="1000" b="0" i="0" u="none" strike="noStrike" kern="1200" cap="none" spc="0" normalizeH="0" baseline="0" noProof="0" dirty="0" err="1">
                <a:ln>
                  <a:noFill/>
                </a:ln>
                <a:solidFill>
                  <a:srgbClr val="1B1B1B"/>
                </a:solidFill>
                <a:effectLst/>
                <a:uLnTx/>
                <a:uFillTx/>
                <a:latin typeface="Source Sans Pro Web"/>
                <a:ea typeface="+mn-ea"/>
                <a:cs typeface="+mn-cs"/>
              </a:rPr>
              <a:t>Campagno</a:t>
            </a:r>
            <a:r>
              <a:rPr kumimoji="0" lang="fr-FR" sz="1000" b="0" i="0" u="none" strike="noStrike" kern="1200" cap="none" spc="0" normalizeH="0" baseline="0" noProof="0" dirty="0">
                <a:ln>
                  <a:noFill/>
                </a:ln>
                <a:solidFill>
                  <a:srgbClr val="1B1B1B"/>
                </a:solidFill>
                <a:effectLst/>
                <a:uLnTx/>
                <a:uFillTx/>
                <a:latin typeface="Source Sans Pro Web"/>
                <a:ea typeface="+mn-ea"/>
                <a:cs typeface="+mn-cs"/>
              </a:rPr>
              <a:t> et al- </a:t>
            </a:r>
            <a:r>
              <a:rPr kumimoji="0" lang="en-US" sz="1000" b="0" i="0" u="none" strike="noStrike" kern="1200" cap="none" spc="0" normalizeH="0" baseline="0" noProof="0" dirty="0">
                <a:ln>
                  <a:noFill/>
                </a:ln>
                <a:solidFill>
                  <a:srgbClr val="000000"/>
                </a:solidFill>
                <a:effectLst/>
                <a:uLnTx/>
                <a:uFillTx/>
                <a:latin typeface="Volkhov"/>
                <a:ea typeface="+mn-ea"/>
                <a:cs typeface="+mn-cs"/>
              </a:rPr>
              <a:t>Subcutaneous immunoglobulin in lymphoproliferative disorders and rituximab-related secondary hypogammaglobulinemia: a single-center experience in 61 patients. </a:t>
            </a:r>
            <a:r>
              <a:rPr kumimoji="0" lang="en-US" sz="1000" b="0" i="0" u="none" strike="noStrike" kern="1200" cap="none" spc="0" normalizeH="0" baseline="0" noProof="0" dirty="0" err="1">
                <a:ln>
                  <a:noFill/>
                </a:ln>
                <a:solidFill>
                  <a:srgbClr val="000000"/>
                </a:solidFill>
                <a:effectLst/>
                <a:uLnTx/>
                <a:uFillTx/>
                <a:latin typeface="Volkhov"/>
                <a:ea typeface="+mn-ea"/>
                <a:cs typeface="+mn-cs"/>
              </a:rPr>
              <a:t>H</a:t>
            </a:r>
            <a:r>
              <a:rPr kumimoji="0" lang="en-US" sz="1000" b="0" i="0" u="none" strike="noStrike" kern="1200" cap="none" spc="0" normalizeH="0" baseline="0" noProof="0" dirty="0" err="1">
                <a:ln>
                  <a:noFill/>
                </a:ln>
                <a:solidFill>
                  <a:prstClr val="black"/>
                </a:solidFill>
                <a:effectLst/>
                <a:uLnTx/>
                <a:uFillTx/>
                <a:latin typeface="Volkhov"/>
                <a:ea typeface="+mn-ea"/>
                <a:cs typeface="+mn-cs"/>
              </a:rPr>
              <a:t>ematologica</a:t>
            </a:r>
            <a:r>
              <a:rPr kumimoji="0" lang="en-US" sz="1000" b="0" i="0" u="none" strike="noStrike" kern="1200" cap="none" spc="0" normalizeH="0" baseline="0" noProof="0" dirty="0">
                <a:ln>
                  <a:noFill/>
                </a:ln>
                <a:solidFill>
                  <a:prstClr val="black"/>
                </a:solidFill>
                <a:effectLst/>
                <a:uLnTx/>
                <a:uFillTx/>
                <a:latin typeface="Volkhov"/>
                <a:ea typeface="+mn-ea"/>
                <a:cs typeface="+mn-cs"/>
              </a:rPr>
              <a:t> </a:t>
            </a:r>
            <a:r>
              <a:rPr kumimoji="0" lang="pt-BR" sz="1000" b="0" i="0" u="none" strike="noStrike" kern="1200" cap="none" spc="0" normalizeH="0" baseline="0" noProof="0" dirty="0">
                <a:ln>
                  <a:noFill/>
                </a:ln>
                <a:solidFill>
                  <a:prstClr val="black"/>
                </a:solidFill>
                <a:effectLst/>
                <a:uLnTx/>
                <a:uFillTx/>
                <a:latin typeface="Work Sans" panose="020F0502020204030204" pitchFamily="2" charset="0"/>
                <a:ea typeface="+mn-ea"/>
                <a:cs typeface="+mn-cs"/>
              </a:rPr>
              <a:t>June, 2014</a:t>
            </a:r>
          </a:p>
          <a:p>
            <a:pPr marL="0" marR="0" lvl="0" indent="0" algn="ctr" defTabSz="914400" rtl="0" eaLnBrk="1" fontAlgn="auto" latinLnBrk="0" hangingPunct="1">
              <a:lnSpc>
                <a:spcPts val="2876"/>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Work Sans" panose="020F0502020204030204" pitchFamily="2" charset="0"/>
                <a:ea typeface="+mn-ea"/>
                <a:cs typeface="+mn-cs"/>
              </a:rPr>
              <a:t>Otani et al-</a:t>
            </a:r>
            <a:r>
              <a:rPr kumimoji="0" lang="en-US" sz="1000" b="0" i="0" u="none" strike="noStrike" kern="1200" cap="none" spc="0" normalizeH="0" baseline="0" noProof="0" dirty="0">
                <a:ln>
                  <a:noFill/>
                </a:ln>
                <a:solidFill>
                  <a:prstClr val="black"/>
                </a:solidFill>
                <a:effectLst/>
                <a:uLnTx/>
                <a:uFillTx/>
                <a:latin typeface="Arial"/>
                <a:ea typeface="+mn-ea"/>
                <a:cs typeface="+mn-cs"/>
              </a:rPr>
              <a:t>Practical guidance for the diagnosis and management of secondary hypogammaglobulinemia: A Work Group Report of the AAAAI Primary Immunodeficiency and Altered Immune Response Committees. J ALLERGY CLIN IMMUNOL. May 2022 </a:t>
            </a:r>
            <a:br>
              <a:rPr kumimoji="0" lang="pt-BR" sz="1400" b="0" i="0" u="none" strike="noStrike" kern="1200" cap="none" spc="0" normalizeH="0" baseline="0" noProof="0" dirty="0">
                <a:ln>
                  <a:noFill/>
                </a:ln>
                <a:solidFill>
                  <a:prstClr val="black"/>
                </a:solidFill>
                <a:effectLst/>
                <a:uLnTx/>
                <a:uFillTx/>
                <a:latin typeface="Arial"/>
                <a:ea typeface="+mn-ea"/>
                <a:cs typeface="+mn-cs"/>
              </a:rPr>
            </a:br>
            <a:endParaRPr kumimoji="0" lang="en-US" sz="1400" b="1" i="0" u="none" strike="noStrike" kern="1200" cap="none" spc="0" normalizeH="0" baseline="0" noProof="0" dirty="0">
              <a:ln>
                <a:noFill/>
              </a:ln>
              <a:solidFill>
                <a:srgbClr val="000000"/>
              </a:solidFill>
              <a:effectLst/>
              <a:uLnTx/>
              <a:uFillTx/>
              <a:latin typeface="Volkhov"/>
              <a:ea typeface="+mn-ea"/>
              <a:cs typeface="+mn-cs"/>
            </a:endParaRPr>
          </a:p>
          <a:p>
            <a:pPr marL="0" marR="0" lvl="0" indent="0" algn="ctr" defTabSz="914400" rtl="0" eaLnBrk="1" fontAlgn="auto" latinLnBrk="0" hangingPunct="1">
              <a:lnSpc>
                <a:spcPts val="2876"/>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1B1B1B"/>
              </a:solidFill>
              <a:effectLst/>
              <a:uLnTx/>
              <a:uFillTx/>
              <a:latin typeface="Source Sans Pro Web"/>
              <a:ea typeface="+mn-ea"/>
              <a:cs typeface="+mn-cs"/>
            </a:endParaRPr>
          </a:p>
          <a:p>
            <a:pPr marL="0" marR="0" lvl="0" indent="0" algn="ctr" defTabSz="914400" rtl="0" eaLnBrk="1" fontAlgn="auto" latinLnBrk="0" hangingPunct="1">
              <a:lnSpc>
                <a:spcPts val="2876"/>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1B1B1B"/>
              </a:solidFill>
              <a:effectLst/>
              <a:uLnTx/>
              <a:uFillTx/>
              <a:latin typeface="Source Sans Pro Web"/>
              <a:ea typeface="+mn-ea"/>
              <a:cs typeface="+mn-cs"/>
            </a:endParaRPr>
          </a:p>
          <a:p>
            <a:pPr marL="0" marR="0" lvl="0" indent="0" algn="ctr" defTabSz="914400" rtl="0" eaLnBrk="1" fontAlgn="auto" latinLnBrk="0" hangingPunct="1">
              <a:lnSpc>
                <a:spcPts val="2876"/>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B1B1B"/>
              </a:solidFill>
              <a:effectLst/>
              <a:uLnTx/>
              <a:uFillTx/>
              <a:latin typeface="Source Sans Pro Web"/>
              <a:ea typeface="+mn-ea"/>
              <a:cs typeface="+mn-cs"/>
            </a:endParaRPr>
          </a:p>
          <a:p>
            <a:pPr marL="0" marR="0" lvl="0" indent="0" algn="ctr" defTabSz="914400" rtl="0" eaLnBrk="1" fontAlgn="auto" latinLnBrk="0" hangingPunct="1">
              <a:lnSpc>
                <a:spcPts val="28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8504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t="10" b="10"/>
          <a:stretch/>
        </p:blipFill>
        <p:spPr>
          <a:xfrm>
            <a:off x="8307361" y="6539534"/>
            <a:ext cx="5124708" cy="316718"/>
          </a:xfrm>
          <a:prstGeom prst="rect">
            <a:avLst/>
          </a:prstGeom>
        </p:spPr>
      </p:pic>
      <p:pic>
        <p:nvPicPr>
          <p:cNvPr id="6" name="Picture 5">
            <a:extLst>
              <a:ext uri="{FF2B5EF4-FFF2-40B4-BE49-F238E27FC236}">
                <a16:creationId xmlns:a16="http://schemas.microsoft.com/office/drawing/2014/main" id="{FCF99C42-E8D2-4BF8-C953-2D3653294084}"/>
              </a:ext>
            </a:extLst>
          </p:cNvPr>
          <p:cNvPicPr>
            <a:picLocks noChangeAspect="1"/>
          </p:cNvPicPr>
          <p:nvPr/>
        </p:nvPicPr>
        <p:blipFill>
          <a:blip r:embed="rId4"/>
          <a:stretch>
            <a:fillRect/>
          </a:stretch>
        </p:blipFill>
        <p:spPr>
          <a:xfrm>
            <a:off x="1164122" y="139148"/>
            <a:ext cx="9341694" cy="630936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COVID-19 Risk for People With MS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0" y="1018920"/>
            <a:ext cx="12188952" cy="676106"/>
          </a:xfrm>
          <a:prstGeom prst="rect">
            <a:avLst/>
          </a:prstGeom>
          <a:noFill/>
        </p:spPr>
        <p:txBody>
          <a:bodyPr wrap="square" lIns="0" tIns="0" rIns="0" bIns="0" rtlCol="0" anchor="t"/>
          <a:lstStyle/>
          <a:p>
            <a:pPr marL="0" marR="0" lvl="0" indent="0" algn="ctr" defTabSz="914400" rtl="0" eaLnBrk="1" fontAlgn="auto" latinLnBrk="0" hangingPunct="1">
              <a:lnSpc>
                <a:spcPts val="2663"/>
              </a:lnSpc>
              <a:spcBef>
                <a:spcPts val="742"/>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627235" y="2165202"/>
            <a:ext cx="8484653" cy="3888085"/>
          </a:xfrm>
          <a:prstGeom prst="rect">
            <a:avLst/>
          </a:prstGeom>
          <a:noFill/>
        </p:spPr>
        <p:txBody>
          <a:bodyPr wrap="square" lIns="0" tIns="0" rIns="0" bIns="0" rtlCol="0" anchor="t"/>
          <a:lstStyle/>
          <a:p>
            <a:pPr marL="242900" marR="0" lvl="0" indent="-242900" algn="l" defTabSz="914400" rtl="0" eaLnBrk="1" fontAlgn="auto" latinLnBrk="0" hangingPunct="1">
              <a:lnSpc>
                <a:spcPts val="1898"/>
              </a:lnSpc>
              <a:spcBef>
                <a:spcPts val="0"/>
              </a:spcBef>
              <a:spcAft>
                <a:spcPts val="0"/>
              </a:spcAft>
              <a:buClrTx/>
              <a:buSzPct val="100000"/>
              <a:buFontTx/>
              <a:buChar char="•"/>
              <a:tabLst/>
              <a:defRPr/>
            </a:pPr>
            <a:r>
              <a:rPr kumimoji="0" lang="en-US" sz="1800" b="0" i="0" u="none" strike="noStrike" kern="0" cap="none" spc="15" normalizeH="0" baseline="0" noProof="0" dirty="0">
                <a:ln>
                  <a:noFill/>
                </a:ln>
                <a:solidFill>
                  <a:srgbClr val="000000"/>
                </a:solidFill>
                <a:effectLst/>
                <a:uLnTx/>
                <a:uFillTx/>
                <a:latin typeface="Roboto" pitchFamily="34" charset="0"/>
                <a:ea typeface="Roboto" pitchFamily="34" charset="-122"/>
                <a:cs typeface="Roboto" pitchFamily="34" charset="-120"/>
              </a:rPr>
              <a:t>Black race</a:t>
            </a:r>
          </a:p>
          <a:p>
            <a:pPr marL="242900" marR="0" lvl="0" indent="-242900" algn="l" defTabSz="914400" rtl="0" eaLnBrk="1" fontAlgn="auto" latinLnBrk="0" hangingPunct="1">
              <a:lnSpc>
                <a:spcPts val="1898"/>
              </a:lnSpc>
              <a:spcBef>
                <a:spcPts val="1195"/>
              </a:spcBef>
              <a:spcAft>
                <a:spcPts val="0"/>
              </a:spcAft>
              <a:buClrTx/>
              <a:buSzPct val="100000"/>
              <a:buFontTx/>
              <a:buChar char="•"/>
              <a:tabLst/>
              <a:defRPr/>
            </a:pPr>
            <a:r>
              <a:rPr kumimoji="0" lang="en-US" sz="1800" b="0" i="0" u="none" strike="noStrike" kern="0" cap="none" spc="15" normalizeH="0" baseline="0" noProof="0" dirty="0">
                <a:ln>
                  <a:noFill/>
                </a:ln>
                <a:solidFill>
                  <a:srgbClr val="000000"/>
                </a:solidFill>
                <a:effectLst/>
                <a:uLnTx/>
                <a:uFillTx/>
                <a:latin typeface="Roboto" pitchFamily="34" charset="0"/>
                <a:ea typeface="Roboto" pitchFamily="34" charset="-122"/>
                <a:cs typeface="Roboto" pitchFamily="34" charset="-120"/>
              </a:rPr>
              <a:t>Male sex</a:t>
            </a:r>
          </a:p>
          <a:p>
            <a:pPr marL="242900" marR="0" lvl="0" indent="-242900" algn="l" defTabSz="914400" rtl="0" eaLnBrk="1" fontAlgn="auto" latinLnBrk="0" hangingPunct="1">
              <a:lnSpc>
                <a:spcPts val="1898"/>
              </a:lnSpc>
              <a:spcBef>
                <a:spcPts val="1195"/>
              </a:spcBef>
              <a:spcAft>
                <a:spcPts val="0"/>
              </a:spcAft>
              <a:buClrTx/>
              <a:buSzPct val="100000"/>
              <a:buFontTx/>
              <a:buChar char="•"/>
              <a:tabLst/>
              <a:defRPr/>
            </a:pPr>
            <a:r>
              <a:rPr kumimoji="0" lang="en-US" sz="1800" b="0" i="0" u="none" strike="noStrike" kern="0" cap="none" spc="15" normalizeH="0" baseline="0" noProof="0" dirty="0">
                <a:ln>
                  <a:noFill/>
                </a:ln>
                <a:solidFill>
                  <a:srgbClr val="000000"/>
                </a:solidFill>
                <a:effectLst/>
                <a:uLnTx/>
                <a:uFillTx/>
                <a:latin typeface="Roboto" pitchFamily="34" charset="0"/>
                <a:ea typeface="Roboto" pitchFamily="34" charset="-122"/>
                <a:cs typeface="Roboto" pitchFamily="34" charset="-120"/>
              </a:rPr>
              <a:t>Obesity (body mass index of 30 or higher)</a:t>
            </a:r>
          </a:p>
          <a:p>
            <a:pPr marL="242900" marR="0" lvl="0" indent="-242900" algn="l" defTabSz="914400" rtl="0" eaLnBrk="1" fontAlgn="auto" latinLnBrk="0" hangingPunct="1">
              <a:lnSpc>
                <a:spcPts val="1898"/>
              </a:lnSpc>
              <a:spcBef>
                <a:spcPts val="1195"/>
              </a:spcBef>
              <a:spcAft>
                <a:spcPts val="0"/>
              </a:spcAft>
              <a:buClrTx/>
              <a:buSzPct val="100000"/>
              <a:buFontTx/>
              <a:buChar char="•"/>
              <a:tabLst/>
              <a:defRPr/>
            </a:pPr>
            <a:r>
              <a:rPr kumimoji="0" lang="en-US" sz="1800" b="0" i="0" u="none" strike="noStrike" kern="0" cap="none" spc="15" normalizeH="0" baseline="0" noProof="0" dirty="0">
                <a:ln>
                  <a:noFill/>
                </a:ln>
                <a:solidFill>
                  <a:srgbClr val="000000"/>
                </a:solidFill>
                <a:effectLst/>
                <a:uLnTx/>
                <a:uFillTx/>
                <a:latin typeface="Roboto" pitchFamily="34" charset="0"/>
                <a:ea typeface="Roboto" pitchFamily="34" charset="-122"/>
                <a:cs typeface="Roboto" pitchFamily="34" charset="-120"/>
              </a:rPr>
              <a:t>Older age</a:t>
            </a:r>
          </a:p>
          <a:p>
            <a:pPr marL="242900" marR="0" lvl="0" indent="-242900" algn="l" defTabSz="914400" rtl="0" eaLnBrk="1" fontAlgn="auto" latinLnBrk="0" hangingPunct="1">
              <a:lnSpc>
                <a:spcPts val="1898"/>
              </a:lnSpc>
              <a:spcBef>
                <a:spcPts val="1195"/>
              </a:spcBef>
              <a:spcAft>
                <a:spcPts val="0"/>
              </a:spcAft>
              <a:buClrTx/>
              <a:buSzPct val="100000"/>
              <a:buFontTx/>
              <a:buChar char="•"/>
              <a:tabLst/>
              <a:defRPr/>
            </a:pPr>
            <a:r>
              <a:rPr kumimoji="0" lang="en-US" sz="1800" b="0" i="0" u="none" strike="noStrike" kern="0" cap="none" spc="15" normalizeH="0" baseline="0" noProof="0" dirty="0">
                <a:ln>
                  <a:noFill/>
                </a:ln>
                <a:solidFill>
                  <a:srgbClr val="000000"/>
                </a:solidFill>
                <a:effectLst/>
                <a:uLnTx/>
                <a:uFillTx/>
                <a:latin typeface="Roboto" pitchFamily="34" charset="0"/>
                <a:ea typeface="Roboto" pitchFamily="34" charset="-122"/>
                <a:cs typeface="Roboto" pitchFamily="34" charset="-120"/>
              </a:rPr>
              <a:t>Other chronic health conditions in addition to MS, like diabetes or heart disease</a:t>
            </a:r>
          </a:p>
          <a:p>
            <a:pPr marL="242900" marR="0" lvl="0" indent="-242900" algn="l" defTabSz="914400" rtl="0" eaLnBrk="1" fontAlgn="auto" latinLnBrk="0" hangingPunct="1">
              <a:lnSpc>
                <a:spcPts val="1898"/>
              </a:lnSpc>
              <a:spcBef>
                <a:spcPts val="1195"/>
              </a:spcBef>
              <a:spcAft>
                <a:spcPts val="0"/>
              </a:spcAft>
              <a:buClrTx/>
              <a:buSzPct val="100000"/>
              <a:buFontTx/>
              <a:buChar char="•"/>
              <a:tabLst/>
              <a:defRPr/>
            </a:pPr>
            <a:r>
              <a:rPr kumimoji="0" lang="en-US" sz="1800" b="0" i="0" u="none" strike="noStrike" kern="0" cap="none" spc="15" normalizeH="0" baseline="0" noProof="0" dirty="0">
                <a:ln>
                  <a:noFill/>
                </a:ln>
                <a:solidFill>
                  <a:srgbClr val="000000"/>
                </a:solidFill>
                <a:effectLst/>
                <a:uLnTx/>
                <a:uFillTx/>
                <a:latin typeface="Roboto" pitchFamily="34" charset="0"/>
                <a:ea typeface="Roboto" pitchFamily="34" charset="-122"/>
                <a:cs typeface="Roboto" pitchFamily="34" charset="-120"/>
              </a:rPr>
              <a:t>Progressive MS</a:t>
            </a:r>
          </a:p>
          <a:p>
            <a:pPr marL="242900" marR="0" lvl="0" indent="-242900" algn="l" defTabSz="914400" rtl="0" eaLnBrk="1" fontAlgn="auto" latinLnBrk="0" hangingPunct="1">
              <a:lnSpc>
                <a:spcPts val="1898"/>
              </a:lnSpc>
              <a:spcBef>
                <a:spcPts val="1195"/>
              </a:spcBef>
              <a:spcAft>
                <a:spcPts val="0"/>
              </a:spcAft>
              <a:buClrTx/>
              <a:buSzPct val="100000"/>
              <a:buFontTx/>
              <a:buChar char="•"/>
              <a:tabLst/>
              <a:defRPr/>
            </a:pPr>
            <a:r>
              <a:rPr kumimoji="0" lang="en-US" sz="1800" b="0" i="0" u="none" strike="noStrike" kern="0" cap="none" spc="15" normalizeH="0" baseline="0" noProof="0" dirty="0">
                <a:ln>
                  <a:noFill/>
                </a:ln>
                <a:solidFill>
                  <a:srgbClr val="000000"/>
                </a:solidFill>
                <a:effectLst/>
                <a:uLnTx/>
                <a:uFillTx/>
                <a:latin typeface="Roboto" pitchFamily="34" charset="0"/>
                <a:ea typeface="Roboto" pitchFamily="34" charset="-122"/>
                <a:cs typeface="Roboto" pitchFamily="34" charset="-120"/>
              </a:rPr>
              <a:t>Taking steroid medications</a:t>
            </a:r>
          </a:p>
          <a:p>
            <a:pPr marL="242900" marR="0" lvl="0" indent="-242900" algn="l" defTabSz="914400" rtl="0" eaLnBrk="1" fontAlgn="auto" latinLnBrk="0" hangingPunct="1">
              <a:lnSpc>
                <a:spcPts val="1898"/>
              </a:lnSpc>
              <a:spcBef>
                <a:spcPts val="1195"/>
              </a:spcBef>
              <a:spcAft>
                <a:spcPts val="0"/>
              </a:spcAft>
              <a:buClrTx/>
              <a:buSzPct val="100000"/>
              <a:buFontTx/>
              <a:buChar char="•"/>
              <a:tabLst/>
              <a:defRPr/>
            </a:pPr>
            <a:r>
              <a:rPr kumimoji="0" lang="en-US" sz="1800" b="0" i="0" u="none" strike="noStrike" kern="0" cap="none" spc="15" normalizeH="0" baseline="0" noProof="0" dirty="0">
                <a:ln>
                  <a:noFill/>
                </a:ln>
                <a:solidFill>
                  <a:srgbClr val="000000"/>
                </a:solidFill>
                <a:effectLst/>
                <a:uLnTx/>
                <a:uFillTx/>
                <a:latin typeface="Roboto" pitchFamily="34" charset="0"/>
                <a:ea typeface="Roboto" pitchFamily="34" charset="-122"/>
                <a:cs typeface="Roboto" pitchFamily="34" charset="-120"/>
              </a:rPr>
              <a:t>Taking certain disease-modifying therapies (DMTs) called anti-CD20 monoclonal antibodies/B cell depleting therapies (Ocrelizumab, Ublituximab, ofatumumab, rituximab and  biosimilars)</a:t>
            </a:r>
          </a:p>
          <a:p>
            <a:pPr marL="242900" marR="0" lvl="0" indent="-242900" algn="l" defTabSz="914400" rtl="0" eaLnBrk="1" fontAlgn="auto" latinLnBrk="0" hangingPunct="1">
              <a:lnSpc>
                <a:spcPts val="1898"/>
              </a:lnSpc>
              <a:spcBef>
                <a:spcPts val="1195"/>
              </a:spcBef>
              <a:spcAft>
                <a:spcPts val="0"/>
              </a:spcAft>
              <a:buClrTx/>
              <a:buSzPct val="100000"/>
              <a:buFontTx/>
              <a:buChar char="•"/>
              <a:tabLst/>
              <a:defRPr/>
            </a:pPr>
            <a:r>
              <a:rPr kumimoji="0" lang="en-US" sz="1800" b="0" i="0" u="none" strike="noStrike" kern="0" cap="none" spc="15" normalizeH="0" baseline="0" noProof="0" dirty="0">
                <a:ln>
                  <a:noFill/>
                </a:ln>
                <a:solidFill>
                  <a:srgbClr val="000000"/>
                </a:solidFill>
                <a:effectLst/>
                <a:uLnTx/>
                <a:uFillTx/>
                <a:latin typeface="Roboto" pitchFamily="34" charset="0"/>
                <a:ea typeface="Roboto" pitchFamily="34" charset="-122"/>
                <a:cs typeface="Roboto" pitchFamily="34" charset="-120"/>
              </a:rPr>
              <a:t>Using a mobility device or a wheelchair</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11769957" y="6498056"/>
            <a:ext cx="228543" cy="243362"/>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ACEB0FC1-9718-6E24-6A88-B21304600734}"/>
              </a:ext>
            </a:extLst>
          </p:cNvPr>
          <p:cNvSpPr txBox="1"/>
          <p:nvPr/>
        </p:nvSpPr>
        <p:spPr>
          <a:xfrm>
            <a:off x="5041822" y="6018769"/>
            <a:ext cx="67844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https://www.nationalmssociety.org/managing-ms/living-with-ms/diet-exercise-and-healthy-behaviors/vaccination/covid</a:t>
            </a:r>
          </a:p>
        </p:txBody>
      </p:sp>
      <p:sp>
        <p:nvSpPr>
          <p:cNvPr id="9" name="TextBox 8">
            <a:extLst>
              <a:ext uri="{FF2B5EF4-FFF2-40B4-BE49-F238E27FC236}">
                <a16:creationId xmlns:a16="http://schemas.microsoft.com/office/drawing/2014/main" id="{17FE8B93-0BC7-3747-4B8A-E13437168A3D}"/>
              </a:ext>
            </a:extLst>
          </p:cNvPr>
          <p:cNvSpPr txBox="1"/>
          <p:nvPr/>
        </p:nvSpPr>
        <p:spPr>
          <a:xfrm>
            <a:off x="627235" y="1047525"/>
            <a:ext cx="112936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a:ea typeface="+mn-ea"/>
                <a:cs typeface="+mn-cs"/>
              </a:rPr>
              <a:t>Having MS alone doesn't increase your risk of contracting COVID-19 or experiencing severe illness</a:t>
            </a:r>
          </a:p>
        </p:txBody>
      </p:sp>
      <p:sp>
        <p:nvSpPr>
          <p:cNvPr id="11" name="TextBox 10">
            <a:extLst>
              <a:ext uri="{FF2B5EF4-FFF2-40B4-BE49-F238E27FC236}">
                <a16:creationId xmlns:a16="http://schemas.microsoft.com/office/drawing/2014/main" id="{05DA538D-684D-0EF0-652E-B99B64A5B187}"/>
              </a:ext>
            </a:extLst>
          </p:cNvPr>
          <p:cNvSpPr txBox="1"/>
          <p:nvPr/>
        </p:nvSpPr>
        <p:spPr>
          <a:xfrm>
            <a:off x="627235" y="1675147"/>
            <a:ext cx="701333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a:ea typeface="+mn-ea"/>
                <a:cs typeface="+mn-cs"/>
              </a:rPr>
              <a:t>Elevated Risk Factors for Severe COVID-19 in MS Patients: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531850" y="196733"/>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Timing Vaccines with DMTs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166426" y="1076096"/>
            <a:ext cx="5824858" cy="5665322"/>
          </a:xfrm>
          <a:prstGeom prst="rect">
            <a:avLst/>
          </a:prstGeom>
          <a:noFill/>
        </p:spPr>
        <p:txBody>
          <a:bodyPr wrap="square" lIns="0" tIns="0" rIns="0" bIns="0" rtlCol="0" anchor="t"/>
          <a:lstStyle/>
          <a:p>
            <a:pPr marL="242900" marR="0" lvl="0" indent="-242900" algn="l" defTabSz="914400" rtl="0" eaLnBrk="1" fontAlgn="auto" latinLnBrk="0" hangingPunct="1">
              <a:lnSpc>
                <a:spcPts val="2070"/>
              </a:lnSpc>
              <a:spcBef>
                <a:spcPts val="0"/>
              </a:spcBef>
              <a:spcAft>
                <a:spcPts val="0"/>
              </a:spcAft>
              <a:buClrTx/>
              <a:buSzPct val="100000"/>
              <a:buFontTx/>
              <a:buChar char="•"/>
              <a:tabLst/>
              <a:defRPr/>
            </a:pPr>
            <a:r>
              <a:rPr kumimoji="0" lang="en-US" sz="1620" b="1" i="0" u="none" strike="noStrike" kern="0" cap="none" spc="17" normalizeH="0" baseline="0" noProof="0" dirty="0">
                <a:ln>
                  <a:noFill/>
                </a:ln>
                <a:solidFill>
                  <a:srgbClr val="000000"/>
                </a:solidFill>
                <a:effectLst/>
                <a:uLnTx/>
                <a:uFillTx/>
                <a:latin typeface="Roboto" pitchFamily="34" charset="0"/>
                <a:ea typeface="Roboto" pitchFamily="34" charset="-122"/>
                <a:cs typeface="Roboto" pitchFamily="34" charset="-120"/>
              </a:rPr>
              <a:t>Beta interferons, Glatiramer acetates, Teriflunomide,Fumarates, Natalizumab</a:t>
            </a:r>
            <a:r>
              <a:rPr kumimoji="0" lang="en-US" sz="1620" b="0" i="0" u="none" strike="noStrike" kern="0" cap="none" spc="17" normalizeH="0" baseline="0" noProof="0" dirty="0">
                <a:ln>
                  <a:noFill/>
                </a:ln>
                <a:solidFill>
                  <a:srgbClr val="000000"/>
                </a:solidFill>
                <a:effectLst/>
                <a:uLnTx/>
                <a:uFillTx/>
                <a:latin typeface="Roboto" pitchFamily="34" charset="0"/>
                <a:ea typeface="Roboto" pitchFamily="34" charset="-122"/>
                <a:cs typeface="Roboto" pitchFamily="34" charset="-120"/>
              </a:rPr>
              <a:t>: Do not delay starting these medications.</a:t>
            </a:r>
          </a:p>
          <a:p>
            <a:pPr marL="242900" marR="0" lvl="0" indent="-242900" algn="l" defTabSz="914400" rtl="0" eaLnBrk="1" fontAlgn="auto" latinLnBrk="0" hangingPunct="1">
              <a:lnSpc>
                <a:spcPts val="2070"/>
              </a:lnSpc>
              <a:spcBef>
                <a:spcPts val="1303"/>
              </a:spcBef>
              <a:spcAft>
                <a:spcPts val="0"/>
              </a:spcAft>
              <a:buClrTx/>
              <a:buSzPct val="100000"/>
              <a:buFontTx/>
              <a:buChar char="•"/>
              <a:tabLst/>
              <a:defRPr/>
            </a:pPr>
            <a:r>
              <a:rPr kumimoji="0" lang="en-US" sz="1620" b="1" i="0" u="none" strike="noStrike" kern="0" cap="none" spc="17" normalizeH="0" baseline="0" noProof="0" dirty="0">
                <a:ln>
                  <a:noFill/>
                </a:ln>
                <a:solidFill>
                  <a:srgbClr val="000000"/>
                </a:solidFill>
                <a:effectLst/>
                <a:uLnTx/>
                <a:uFillTx/>
                <a:latin typeface="Roboto" pitchFamily="34" charset="0"/>
                <a:ea typeface="Roboto" pitchFamily="34" charset="-122"/>
                <a:cs typeface="Roboto" pitchFamily="34" charset="-120"/>
              </a:rPr>
              <a:t>S1P receptor modulators</a:t>
            </a:r>
            <a:r>
              <a:rPr kumimoji="0" lang="en-US" sz="1620" b="0" i="0" u="none" strike="noStrike" kern="0" cap="none" spc="17" normalizeH="0" baseline="0" noProof="0" dirty="0">
                <a:ln>
                  <a:noFill/>
                </a:ln>
                <a:solidFill>
                  <a:srgbClr val="000000"/>
                </a:solidFill>
                <a:effectLst/>
                <a:uLnTx/>
                <a:uFillTx/>
                <a:latin typeface="Roboto" pitchFamily="34" charset="0"/>
                <a:ea typeface="Roboto" pitchFamily="34" charset="-122"/>
                <a:cs typeface="Roboto" pitchFamily="34" charset="-120"/>
              </a:rPr>
              <a:t>: Get an updated COVID-19 vaccine 2 weeks before starting, or as soon as possible if already on treatment.</a:t>
            </a:r>
          </a:p>
          <a:p>
            <a:pPr marL="242900" marR="0" lvl="0" indent="-242900" algn="l" defTabSz="914400" rtl="0" eaLnBrk="1" fontAlgn="auto" latinLnBrk="0" hangingPunct="1">
              <a:lnSpc>
                <a:spcPts val="2070"/>
              </a:lnSpc>
              <a:spcBef>
                <a:spcPts val="1303"/>
              </a:spcBef>
              <a:spcAft>
                <a:spcPts val="0"/>
              </a:spcAft>
              <a:buClrTx/>
              <a:buSzPct val="100000"/>
              <a:buFontTx/>
              <a:buChar char="•"/>
              <a:tabLst/>
              <a:defRPr/>
            </a:pPr>
            <a:r>
              <a:rPr kumimoji="0" lang="en-US" sz="1620" b="1" i="0" u="none" strike="noStrike" kern="0" cap="none" spc="17" normalizeH="0" baseline="0" noProof="0" dirty="0">
                <a:ln>
                  <a:noFill/>
                </a:ln>
                <a:solidFill>
                  <a:srgbClr val="000000"/>
                </a:solidFill>
                <a:effectLst/>
                <a:uLnTx/>
                <a:uFillTx/>
                <a:latin typeface="Roboto" pitchFamily="34" charset="0"/>
                <a:ea typeface="Roboto" pitchFamily="34" charset="-122"/>
                <a:cs typeface="Roboto" pitchFamily="34" charset="-120"/>
              </a:rPr>
              <a:t>Alemtuzumab</a:t>
            </a:r>
            <a:r>
              <a:rPr kumimoji="0" lang="en-US" sz="1620" b="0" i="0" u="none" strike="noStrike" kern="0" cap="none" spc="17" normalizeH="0" baseline="0" noProof="0" dirty="0">
                <a:ln>
                  <a:noFill/>
                </a:ln>
                <a:solidFill>
                  <a:srgbClr val="000000"/>
                </a:solidFill>
                <a:effectLst/>
                <a:uLnTx/>
                <a:uFillTx/>
                <a:latin typeface="Roboto" pitchFamily="34" charset="0"/>
                <a:ea typeface="Roboto" pitchFamily="34" charset="-122"/>
                <a:cs typeface="Roboto" pitchFamily="34" charset="-120"/>
              </a:rPr>
              <a:t>: Vaccinate 4 weeks before starting or 24+ weeks after your last dose.</a:t>
            </a:r>
          </a:p>
          <a:p>
            <a:pPr marL="242900" marR="0" lvl="0" indent="-242900" algn="l" defTabSz="914400" rtl="0" eaLnBrk="1" fontAlgn="auto" latinLnBrk="0" hangingPunct="1">
              <a:lnSpc>
                <a:spcPts val="2070"/>
              </a:lnSpc>
              <a:spcBef>
                <a:spcPts val="1303"/>
              </a:spcBef>
              <a:spcAft>
                <a:spcPts val="0"/>
              </a:spcAft>
              <a:buClrTx/>
              <a:buSzPct val="100000"/>
              <a:buFontTx/>
              <a:buChar char="•"/>
              <a:tabLst/>
              <a:defRPr/>
            </a:pPr>
            <a:r>
              <a:rPr kumimoji="0" lang="en-US" sz="1620" b="1" i="0" u="none" strike="noStrike" kern="0" cap="none" spc="17" normalizeH="0" baseline="0" noProof="0" dirty="0">
                <a:ln>
                  <a:noFill/>
                </a:ln>
                <a:solidFill>
                  <a:srgbClr val="000000"/>
                </a:solidFill>
                <a:effectLst/>
                <a:uLnTx/>
                <a:uFillTx/>
                <a:latin typeface="Roboto" pitchFamily="34" charset="0"/>
                <a:ea typeface="Roboto" pitchFamily="34" charset="-122"/>
                <a:cs typeface="Roboto" pitchFamily="34" charset="-120"/>
              </a:rPr>
              <a:t>Cladribine</a:t>
            </a:r>
            <a:r>
              <a:rPr kumimoji="0" lang="en-US" sz="1620" b="0" i="0" u="none" strike="noStrike" kern="0" cap="none" spc="17" normalizeH="0" baseline="0" noProof="0" dirty="0">
                <a:ln>
                  <a:noFill/>
                </a:ln>
                <a:solidFill>
                  <a:srgbClr val="000000"/>
                </a:solidFill>
                <a:effectLst/>
                <a:uLnTx/>
                <a:uFillTx/>
                <a:latin typeface="Roboto" pitchFamily="34" charset="0"/>
                <a:ea typeface="Roboto" pitchFamily="34" charset="-122"/>
                <a:cs typeface="Roboto" pitchFamily="34" charset="-120"/>
              </a:rPr>
              <a:t>: Vaccinate 2 weeks before starting or resume treatment 2-4 weeks post-vaccine.</a:t>
            </a:r>
          </a:p>
          <a:p>
            <a:pPr marL="242900" marR="0" lvl="0" indent="-242900" algn="l" defTabSz="914400" rtl="0" eaLnBrk="1" fontAlgn="auto" latinLnBrk="0" hangingPunct="1">
              <a:lnSpc>
                <a:spcPts val="2070"/>
              </a:lnSpc>
              <a:spcBef>
                <a:spcPts val="1303"/>
              </a:spcBef>
              <a:spcAft>
                <a:spcPts val="0"/>
              </a:spcAft>
              <a:buClrTx/>
              <a:buSzPct val="100000"/>
              <a:buFontTx/>
              <a:buChar char="•"/>
              <a:tabLst/>
              <a:defRPr/>
            </a:pPr>
            <a:r>
              <a:rPr kumimoji="0" lang="en-US" sz="1620" b="1" i="0" u="none" strike="noStrike" kern="0" cap="none" spc="17" normalizeH="0" baseline="0" noProof="0" dirty="0">
                <a:ln>
                  <a:noFill/>
                </a:ln>
                <a:solidFill>
                  <a:srgbClr val="000000"/>
                </a:solidFill>
                <a:effectLst/>
                <a:uLnTx/>
                <a:uFillTx/>
                <a:latin typeface="Roboto" pitchFamily="34" charset="0"/>
                <a:ea typeface="Roboto" pitchFamily="34" charset="-122"/>
                <a:cs typeface="Roboto" pitchFamily="34" charset="-120"/>
              </a:rPr>
              <a:t>Ublituximab, Ocrelizumab, Rituximab</a:t>
            </a:r>
            <a:r>
              <a:rPr kumimoji="0" lang="en-US" sz="1620" b="0" i="0" u="none" strike="noStrike" kern="0" cap="none" spc="17" normalizeH="0" baseline="0" noProof="0" dirty="0">
                <a:ln>
                  <a:noFill/>
                </a:ln>
                <a:solidFill>
                  <a:srgbClr val="000000"/>
                </a:solidFill>
                <a:effectLst/>
                <a:uLnTx/>
                <a:uFillTx/>
                <a:latin typeface="Roboto" pitchFamily="34" charset="0"/>
                <a:ea typeface="Roboto" pitchFamily="34" charset="-122"/>
                <a:cs typeface="Roboto" pitchFamily="34" charset="-120"/>
              </a:rPr>
              <a:t>: Vaccinate 4 weeks before next dose or 3+ months after last dose for better antibody response.</a:t>
            </a:r>
          </a:p>
          <a:p>
            <a:pPr marL="242900" marR="0" lvl="0" indent="-242900" algn="l" defTabSz="914400" rtl="0" eaLnBrk="1" fontAlgn="auto" latinLnBrk="0" hangingPunct="1">
              <a:lnSpc>
                <a:spcPts val="2070"/>
              </a:lnSpc>
              <a:spcBef>
                <a:spcPts val="1303"/>
              </a:spcBef>
              <a:spcAft>
                <a:spcPts val="0"/>
              </a:spcAft>
              <a:buClrTx/>
              <a:buSzPct val="100000"/>
              <a:buFontTx/>
              <a:buChar char="•"/>
              <a:tabLst/>
              <a:defRPr/>
            </a:pPr>
            <a:r>
              <a:rPr kumimoji="0" lang="en-US" sz="1620" b="1" i="0" u="none" strike="noStrike" kern="0" cap="none" spc="17" normalizeH="0" baseline="0" noProof="0" dirty="0">
                <a:ln>
                  <a:noFill/>
                </a:ln>
                <a:solidFill>
                  <a:srgbClr val="000000"/>
                </a:solidFill>
                <a:effectLst/>
                <a:uLnTx/>
                <a:uFillTx/>
                <a:latin typeface="Roboto" pitchFamily="34" charset="0"/>
                <a:ea typeface="Roboto" pitchFamily="34" charset="-122"/>
                <a:cs typeface="Roboto" pitchFamily="34" charset="-120"/>
              </a:rPr>
              <a:t>Ofatumumab</a:t>
            </a:r>
            <a:r>
              <a:rPr kumimoji="0" lang="en-US" sz="1620" b="0" i="0" u="none" strike="noStrike" kern="0" cap="none" spc="17" normalizeH="0" baseline="0" noProof="0" dirty="0">
                <a:ln>
                  <a:noFill/>
                </a:ln>
                <a:solidFill>
                  <a:srgbClr val="000000"/>
                </a:solidFill>
                <a:effectLst/>
                <a:uLnTx/>
                <a:uFillTx/>
                <a:latin typeface="Roboto" pitchFamily="34" charset="0"/>
                <a:ea typeface="Roboto" pitchFamily="34" charset="-122"/>
                <a:cs typeface="Roboto" pitchFamily="34" charset="-120"/>
              </a:rPr>
              <a:t>: Vaccinate 2 weeks before starting or as soon as possible if already on treatment.</a:t>
            </a:r>
          </a:p>
          <a:p>
            <a:pPr marL="242900" marR="0" lvl="0" indent="-242900" algn="l" defTabSz="914400" rtl="0" eaLnBrk="1" fontAlgn="auto" latinLnBrk="0" hangingPunct="1">
              <a:lnSpc>
                <a:spcPts val="2070"/>
              </a:lnSpc>
              <a:spcBef>
                <a:spcPts val="1303"/>
              </a:spcBef>
              <a:spcAft>
                <a:spcPts val="0"/>
              </a:spcAft>
              <a:buClrTx/>
              <a:buSzPct val="100000"/>
              <a:buFontTx/>
              <a:buChar char="•"/>
              <a:tabLst/>
              <a:defRPr/>
            </a:pPr>
            <a:r>
              <a:rPr kumimoji="0" lang="en-US" sz="1620" b="1" i="0" u="none" strike="noStrike" kern="0" cap="none" spc="17" normalizeH="0" baseline="0" noProof="0" dirty="0">
                <a:ln>
                  <a:noFill/>
                </a:ln>
                <a:solidFill>
                  <a:srgbClr val="000000"/>
                </a:solidFill>
                <a:effectLst/>
                <a:uLnTx/>
                <a:uFillTx/>
                <a:latin typeface="Roboto" pitchFamily="34" charset="0"/>
                <a:ea typeface="Roboto" pitchFamily="34" charset="-122"/>
                <a:cs typeface="Roboto" pitchFamily="34" charset="-120"/>
              </a:rPr>
              <a:t>Steroids</a:t>
            </a:r>
            <a:r>
              <a:rPr kumimoji="0" lang="en-US" sz="1620" b="0" i="0" u="none" strike="noStrike" kern="0" cap="none" spc="17" normalizeH="0" baseline="0" noProof="0" dirty="0">
                <a:ln>
                  <a:noFill/>
                </a:ln>
                <a:solidFill>
                  <a:srgbClr val="000000"/>
                </a:solidFill>
                <a:effectLst/>
                <a:uLnTx/>
                <a:uFillTx/>
                <a:latin typeface="Roboto" pitchFamily="34" charset="0"/>
                <a:ea typeface="Roboto" pitchFamily="34" charset="-122"/>
                <a:cs typeface="Roboto" pitchFamily="34" charset="-120"/>
              </a:rPr>
              <a:t>: Consider vaccinating 3-5 days after the last steroid dose.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11769957" y="6498056"/>
            <a:ext cx="228543" cy="243362"/>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3F583CAA-A242-9A01-D88C-0D32207D66C1}"/>
              </a:ext>
            </a:extLst>
          </p:cNvPr>
          <p:cNvPicPr>
            <a:picLocks noChangeAspect="1"/>
          </p:cNvPicPr>
          <p:nvPr/>
        </p:nvPicPr>
        <p:blipFill>
          <a:blip r:embed="rId3"/>
          <a:stretch>
            <a:fillRect/>
          </a:stretch>
        </p:blipFill>
        <p:spPr>
          <a:xfrm>
            <a:off x="6273277" y="1228550"/>
            <a:ext cx="5697817" cy="3657600"/>
          </a:xfrm>
          <a:prstGeom prst="rect">
            <a:avLst/>
          </a:prstGeom>
        </p:spPr>
      </p:pic>
      <p:sp>
        <p:nvSpPr>
          <p:cNvPr id="8" name="TextBox 7">
            <a:extLst>
              <a:ext uri="{FF2B5EF4-FFF2-40B4-BE49-F238E27FC236}">
                <a16:creationId xmlns:a16="http://schemas.microsoft.com/office/drawing/2014/main" id="{21A5B66F-F366-311B-81A4-892524BF3FDE}"/>
              </a:ext>
            </a:extLst>
          </p:cNvPr>
          <p:cNvSpPr txBox="1"/>
          <p:nvPr/>
        </p:nvSpPr>
        <p:spPr>
          <a:xfrm>
            <a:off x="6173642" y="5336116"/>
            <a:ext cx="582485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https://www.nationalmssociety.org/managing-ms/living-with-ms/diet-exercise-and-healthy-behaviors/vaccination/covid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a:stretch/>
        </p:blipFill>
        <p:spPr>
          <a:xfrm>
            <a:off x="0" y="0"/>
            <a:ext cx="12188952" cy="685628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a:stretch/>
        </p:blipFill>
        <p:spPr>
          <a:xfrm>
            <a:off x="0" y="0"/>
            <a:ext cx="12188952" cy="685628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a:stretch/>
        </p:blipFill>
        <p:spPr>
          <a:xfrm>
            <a:off x="0" y="0"/>
            <a:ext cx="12188952" cy="685628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a:stretch/>
        </p:blipFill>
        <p:spPr>
          <a:xfrm>
            <a:off x="0" y="0"/>
            <a:ext cx="12188952" cy="685628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a:stretch/>
        </p:blipFill>
        <p:spPr>
          <a:xfrm>
            <a:off x="0" y="0"/>
            <a:ext cx="12188952" cy="685628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E213D1-9281-CFDE-0DF0-F4FC525851A6}"/>
              </a:ext>
            </a:extLst>
          </p:cNvPr>
          <p:cNvSpPr txBox="1"/>
          <p:nvPr/>
        </p:nvSpPr>
        <p:spPr>
          <a:xfrm>
            <a:off x="589030" y="603894"/>
            <a:ext cx="69561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n-ea"/>
                <a:cs typeface="+mn-cs"/>
              </a:rPr>
              <a:t>Conflicts of Interests </a:t>
            </a:r>
          </a:p>
        </p:txBody>
      </p:sp>
      <p:sp>
        <p:nvSpPr>
          <p:cNvPr id="3" name="TextBox 2">
            <a:extLst>
              <a:ext uri="{FF2B5EF4-FFF2-40B4-BE49-F238E27FC236}">
                <a16:creationId xmlns:a16="http://schemas.microsoft.com/office/drawing/2014/main" id="{13EF8F08-B9D8-FB86-94B8-81D6CA96283A}"/>
              </a:ext>
            </a:extLst>
          </p:cNvPr>
          <p:cNvSpPr txBox="1"/>
          <p:nvPr/>
        </p:nvSpPr>
        <p:spPr>
          <a:xfrm>
            <a:off x="665698" y="1918558"/>
            <a:ext cx="543030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rial"/>
                <a:ea typeface="+mn-ea"/>
                <a:cs typeface="+mn-cs"/>
              </a:rPr>
              <a:t>Research Funding- </a:t>
            </a:r>
            <a:r>
              <a:rPr kumimoji="0" lang="en-US" sz="1800" b="0" i="0" u="none" strike="noStrike" kern="1200" cap="none" spc="0" normalizeH="0" baseline="0" noProof="0" dirty="0">
                <a:ln>
                  <a:noFill/>
                </a:ln>
                <a:solidFill>
                  <a:prstClr val="black"/>
                </a:solidFill>
                <a:effectLst/>
                <a:uLnTx/>
                <a:uFillTx/>
                <a:latin typeface="Arial"/>
                <a:ea typeface="+mn-ea"/>
                <a:cs typeface="+mn-cs"/>
              </a:rPr>
              <a:t>NIH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rial"/>
                <a:ea typeface="+mn-ea"/>
                <a:cs typeface="+mn-cs"/>
              </a:rPr>
              <a:t>Consultation</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err="1">
                <a:ln>
                  <a:noFill/>
                </a:ln>
                <a:solidFill>
                  <a:prstClr val="black"/>
                </a:solidFill>
                <a:effectLst/>
                <a:uLnTx/>
                <a:uFillTx/>
                <a:latin typeface="Arial"/>
                <a:ea typeface="+mn-ea"/>
                <a:cs typeface="+mn-cs"/>
              </a:rPr>
              <a:t>inlightened</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3962902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a:stretch/>
        </p:blipFill>
        <p:spPr>
          <a:xfrm>
            <a:off x="0" y="0"/>
            <a:ext cx="12188952" cy="685628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a:stretch/>
        </p:blipFill>
        <p:spPr>
          <a:xfrm>
            <a:off x="0" y="0"/>
            <a:ext cx="12188952" cy="685628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a:stretch/>
        </p:blipFill>
        <p:spPr>
          <a:xfrm>
            <a:off x="0" y="0"/>
            <a:ext cx="12188952" cy="685628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1A9E2"/>
        </a:solidFill>
        <a:effectLst/>
      </p:bgPr>
    </p:bg>
    <p:spTree>
      <p:nvGrpSpPr>
        <p:cNvPr id="1" name=""/>
        <p:cNvGrpSpPr/>
        <p:nvPr/>
      </p:nvGrpSpPr>
      <p:grpSpPr>
        <a:xfrm>
          <a:off x="0" y="0"/>
          <a:ext cx="0" cy="0"/>
          <a:chOff x="0" y="0"/>
          <a:chExt cx="0" cy="0"/>
        </a:xfrm>
      </p:grpSpPr>
      <p:sp>
        <p:nvSpPr>
          <p:cNvPr id="2" name="Object 1"/>
          <p:cNvSpPr/>
          <p:nvPr/>
        </p:nvSpPr>
        <p:spPr>
          <a:xfrm>
            <a:off x="1406967" y="1983681"/>
            <a:ext cx="9375018" cy="1521238"/>
          </a:xfrm>
          <a:prstGeom prst="rect">
            <a:avLst/>
          </a:prstGeom>
          <a:noFill/>
        </p:spPr>
        <p:txBody>
          <a:bodyPr wrap="square" lIns="0" tIns="0" rIns="0" bIns="0" rtlCol="0" anchor="t"/>
          <a:lstStyle/>
          <a:p>
            <a:pPr marL="0" marR="0" lvl="0" indent="0" algn="ctr" defTabSz="914400" rtl="0" eaLnBrk="1" fontAlgn="auto" latinLnBrk="0" hangingPunct="1">
              <a:lnSpc>
                <a:spcPts val="5991"/>
              </a:lnSpc>
              <a:spcBef>
                <a:spcPts val="0"/>
              </a:spcBef>
              <a:spcAft>
                <a:spcPts val="0"/>
              </a:spcAft>
              <a:buClrTx/>
              <a:buSzTx/>
              <a:buFontTx/>
              <a:buNone/>
              <a:tabLst/>
              <a:defRPr/>
            </a:pPr>
            <a:r>
              <a:rPr kumimoji="0" lang="en-US" sz="5625" b="1" i="0" u="none" strike="noStrike" kern="1200" cap="none" spc="0" normalizeH="0" baseline="0" noProof="0" dirty="0">
                <a:ln>
                  <a:noFill/>
                </a:ln>
                <a:solidFill>
                  <a:srgbClr val="FFFFFF"/>
                </a:solidFill>
                <a:effectLst/>
                <a:uLnTx/>
                <a:uFillTx/>
                <a:latin typeface="Roboto" pitchFamily="34" charset="0"/>
                <a:ea typeface="Roboto" pitchFamily="34" charset="-122"/>
                <a:cs typeface="Roboto" pitchFamily="34" charset="-120"/>
              </a:rPr>
              <a:t>"An Ounce of Prevention Is Worth a Pound of Cure"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1406967" y="3576220"/>
            <a:ext cx="9375018" cy="365073"/>
          </a:xfrm>
          <a:prstGeom prst="rect">
            <a:avLst/>
          </a:prstGeom>
          <a:noFill/>
        </p:spPr>
        <p:txBody>
          <a:bodyPr wrap="square" lIns="0" tIns="0" rIns="0" bIns="0" rtlCol="0" anchor="t"/>
          <a:lstStyle/>
          <a:p>
            <a:pPr marL="0" marR="0" lvl="0" indent="0" algn="ctr" defTabSz="914400" rtl="0" eaLnBrk="1" fontAlgn="auto" latinLnBrk="0" hangingPunct="1">
              <a:lnSpc>
                <a:spcPts val="2876"/>
              </a:lnSpc>
              <a:spcBef>
                <a:spcPts val="551"/>
              </a:spcBef>
              <a:spcAft>
                <a:spcPts val="0"/>
              </a:spcAft>
              <a:buClrTx/>
              <a:buSzTx/>
              <a:buFontTx/>
              <a:buNone/>
              <a:tabLst/>
              <a:defRPr/>
            </a:pPr>
            <a:r>
              <a:rPr kumimoji="0" lang="en-US" sz="2250" b="0" i="0" u="none" strike="noStrike" kern="0" cap="none" spc="22" normalizeH="0" baseline="0" noProof="0" dirty="0">
                <a:ln>
                  <a:noFill/>
                </a:ln>
                <a:solidFill>
                  <a:srgbClr val="FFFFFF">
                    <a:alpha val="80000"/>
                  </a:srgbClr>
                </a:solidFill>
                <a:effectLst/>
                <a:uLnTx/>
                <a:uFillTx/>
                <a:latin typeface="Roboto" pitchFamily="34" charset="0"/>
                <a:ea typeface="Roboto" pitchFamily="34" charset="-122"/>
                <a:cs typeface="Roboto" pitchFamily="34" charset="-120"/>
              </a:rPr>
              <a:t>BENJAMIN FRANKLIN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11769957" y="6498056"/>
            <a:ext cx="228543" cy="243362"/>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D77ACC-565B-498E-9654-2275B19DE561}"/>
              </a:ext>
            </a:extLst>
          </p:cNvPr>
          <p:cNvSpPr>
            <a:spLocks noGrp="1"/>
          </p:cNvSpPr>
          <p:nvPr>
            <p:ph sz="half" idx="1"/>
          </p:nvPr>
        </p:nvSpPr>
        <p:spPr>
          <a:xfrm>
            <a:off x="612747" y="695890"/>
            <a:ext cx="7103048" cy="4793456"/>
          </a:xfrm>
        </p:spPr>
        <p:txBody>
          <a:bodyPr anchor="ctr"/>
          <a:lstStyle/>
          <a:p>
            <a:pPr marL="34289" indent="0" algn="ctr">
              <a:lnSpc>
                <a:spcPct val="100000"/>
              </a:lnSpc>
              <a:buNone/>
            </a:pPr>
            <a:r>
              <a:rPr lang="en-US" sz="4400" b="1" dirty="0">
                <a:solidFill>
                  <a:schemeClr val="accent3"/>
                </a:solidFill>
              </a:rPr>
              <a:t>Survey Reminder</a:t>
            </a:r>
          </a:p>
          <a:p>
            <a:pPr marL="34289" indent="0" algn="ctr">
              <a:lnSpc>
                <a:spcPct val="100000"/>
              </a:lnSpc>
              <a:buNone/>
            </a:pPr>
            <a:endParaRPr lang="en-US" sz="1100" dirty="0">
              <a:solidFill>
                <a:schemeClr val="tx1"/>
              </a:solidFill>
            </a:endParaRPr>
          </a:p>
          <a:p>
            <a:pPr marL="34289" indent="0" algn="ctr">
              <a:lnSpc>
                <a:spcPct val="100000"/>
              </a:lnSpc>
              <a:buNone/>
            </a:pPr>
            <a:r>
              <a:rPr lang="en-US" sz="3600" dirty="0">
                <a:solidFill>
                  <a:schemeClr val="tx2"/>
                </a:solidFill>
              </a:rPr>
              <a:t>Please complete the webinar survey in the TRAIN or TMS websites within </a:t>
            </a:r>
            <a:r>
              <a:rPr lang="en-US" sz="3600" b="1" dirty="0">
                <a:solidFill>
                  <a:schemeClr val="accent3"/>
                </a:solidFill>
              </a:rPr>
              <a:t>15</a:t>
            </a:r>
            <a:r>
              <a:rPr lang="en-US" sz="3600" dirty="0">
                <a:solidFill>
                  <a:schemeClr val="accent3"/>
                </a:solidFill>
              </a:rPr>
              <a:t> </a:t>
            </a:r>
            <a:r>
              <a:rPr lang="en-US" sz="3600" b="1" dirty="0">
                <a:solidFill>
                  <a:schemeClr val="accent3"/>
                </a:solidFill>
              </a:rPr>
              <a:t>days</a:t>
            </a:r>
            <a:r>
              <a:rPr lang="en-US" sz="3600" dirty="0">
                <a:solidFill>
                  <a:schemeClr val="tx2"/>
                </a:solidFill>
              </a:rPr>
              <a:t>. This will give you access to your CME/CE certificate.</a:t>
            </a:r>
            <a:endParaRPr lang="en-US" sz="2700" dirty="0">
              <a:solidFill>
                <a:schemeClr val="tx2"/>
              </a:solidFill>
            </a:endParaRPr>
          </a:p>
          <a:p>
            <a:pPr marL="34289" indent="0" algn="ctr">
              <a:buNone/>
            </a:pPr>
            <a:endParaRPr lang="en-US" sz="2700" dirty="0">
              <a:solidFill>
                <a:schemeClr val="tx2"/>
              </a:solidFill>
            </a:endParaRPr>
          </a:p>
        </p:txBody>
      </p:sp>
      <p:pic>
        <p:nvPicPr>
          <p:cNvPr id="3" name="Picture 2">
            <a:extLst>
              <a:ext uri="{FF2B5EF4-FFF2-40B4-BE49-F238E27FC236}">
                <a16:creationId xmlns:a16="http://schemas.microsoft.com/office/drawing/2014/main" id="{11CE5CAA-6A5A-6C9E-1F4E-B6E86AD35CC1}"/>
              </a:ext>
            </a:extLst>
          </p:cNvPr>
          <p:cNvPicPr>
            <a:picLocks noChangeAspect="1"/>
          </p:cNvPicPr>
          <p:nvPr/>
        </p:nvPicPr>
        <p:blipFill>
          <a:blip r:embed="rId2"/>
          <a:stretch>
            <a:fillRect/>
          </a:stretch>
        </p:blipFill>
        <p:spPr>
          <a:xfrm flipH="1">
            <a:off x="8509799" y="1402080"/>
            <a:ext cx="2947534" cy="4213190"/>
          </a:xfrm>
          <a:prstGeom prst="rect">
            <a:avLst/>
          </a:prstGeom>
        </p:spPr>
      </p:pic>
    </p:spTree>
    <p:extLst>
      <p:ext uri="{BB962C8B-B14F-4D97-AF65-F5344CB8AC3E}">
        <p14:creationId xmlns:p14="http://schemas.microsoft.com/office/powerpoint/2010/main" val="756695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50F989D-43B9-409C-AB67-55F360424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3" name="Rectangle 1032">
            <a:extLst>
              <a:ext uri="{FF2B5EF4-FFF2-40B4-BE49-F238E27FC236}">
                <a16:creationId xmlns:a16="http://schemas.microsoft.com/office/drawing/2014/main" id="{4B4892EF-BE30-49C0-ADF8-32A7C8831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35" name="Straight Connector 1034">
            <a:extLst>
              <a:ext uri="{FF2B5EF4-FFF2-40B4-BE49-F238E27FC236}">
                <a16:creationId xmlns:a16="http://schemas.microsoft.com/office/drawing/2014/main" id="{72FB293E-C84E-4A67-ABF8-FCC566F38C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37" name="Rectangle 1036">
            <a:extLst>
              <a:ext uri="{FF2B5EF4-FFF2-40B4-BE49-F238E27FC236}">
                <a16:creationId xmlns:a16="http://schemas.microsoft.com/office/drawing/2014/main" id="{3E244793-D7D5-4408-9DDA-4B86B007A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47B12A1B-B776-4272-8F77-DF9A7A3FC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41" name="Straight Connector 1040">
            <a:extLst>
              <a:ext uri="{FF2B5EF4-FFF2-40B4-BE49-F238E27FC236}">
                <a16:creationId xmlns:a16="http://schemas.microsoft.com/office/drawing/2014/main" id="{372C50CB-883F-45C6-9205-1B196523F6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5AEDD1-2F94-9944-918A-167395B866FE}"/>
              </a:ext>
            </a:extLst>
          </p:cNvPr>
          <p:cNvSpPr>
            <a:spLocks noGrp="1"/>
          </p:cNvSpPr>
          <p:nvPr>
            <p:ph type="title"/>
          </p:nvPr>
        </p:nvSpPr>
        <p:spPr>
          <a:xfrm>
            <a:off x="1109980" y="4206240"/>
            <a:ext cx="9966960" cy="1325880"/>
          </a:xfrm>
        </p:spPr>
        <p:txBody>
          <a:bodyPr vert="horz" lIns="91440" tIns="45720" rIns="91440" bIns="45720" rtlCol="0" anchor="b">
            <a:normAutofit/>
          </a:bodyPr>
          <a:lstStyle/>
          <a:p>
            <a:pPr algn="ctr">
              <a:lnSpc>
                <a:spcPct val="85000"/>
              </a:lnSpc>
            </a:pPr>
            <a:r>
              <a:rPr lang="en-US" sz="6600" b="1" cap="all">
                <a:ln w="15875">
                  <a:solidFill>
                    <a:sysClr val="window" lastClr="FFFFFF"/>
                  </a:solidFill>
                </a:ln>
                <a:effectLst>
                  <a:outerShdw dist="38100" dir="2700000" algn="tl" rotWithShape="0">
                    <a:srgbClr val="DF5327"/>
                  </a:outerShdw>
                </a:effectLst>
                <a:ea typeface="+mn-ea"/>
                <a:cs typeface="+mn-cs"/>
              </a:rPr>
              <a:t>What’s On Your Mind?</a:t>
            </a:r>
          </a:p>
        </p:txBody>
      </p:sp>
      <p:sp>
        <p:nvSpPr>
          <p:cNvPr id="9" name="Content Placeholder 8">
            <a:extLst>
              <a:ext uri="{FF2B5EF4-FFF2-40B4-BE49-F238E27FC236}">
                <a16:creationId xmlns:a16="http://schemas.microsoft.com/office/drawing/2014/main" id="{E5578629-384E-3B4F-A25C-B3A15F3F111A}"/>
              </a:ext>
            </a:extLst>
          </p:cNvPr>
          <p:cNvSpPr>
            <a:spLocks noGrp="1"/>
          </p:cNvSpPr>
          <p:nvPr>
            <p:ph idx="1"/>
          </p:nvPr>
        </p:nvSpPr>
        <p:spPr>
          <a:xfrm>
            <a:off x="1524000" y="5596128"/>
            <a:ext cx="9144000" cy="1005332"/>
          </a:xfrm>
        </p:spPr>
        <p:txBody>
          <a:bodyPr vert="horz" lIns="91440" tIns="45720" rIns="91440" bIns="45720" rtlCol="0">
            <a:normAutofit/>
          </a:bodyPr>
          <a:lstStyle/>
          <a:p>
            <a:pPr marL="0" indent="0" algn="ctr">
              <a:lnSpc>
                <a:spcPct val="100000"/>
              </a:lnSpc>
              <a:buNone/>
            </a:pPr>
            <a:r>
              <a:rPr lang="en-US" sz="2800" dirty="0">
                <a:solidFill>
                  <a:schemeClr val="tx1"/>
                </a:solidFill>
              </a:rPr>
              <a:t>Please type your question into the </a:t>
            </a:r>
            <a:r>
              <a:rPr lang="en-US" sz="2800" dirty="0">
                <a:sym typeface="Webdings" panose="05030102010509060703" pitchFamily="18" charset="2"/>
              </a:rPr>
              <a:t></a:t>
            </a:r>
            <a:r>
              <a:rPr lang="en-US" sz="2800" b="1" dirty="0"/>
              <a:t>Chat</a:t>
            </a:r>
            <a:br>
              <a:rPr lang="en-US" sz="2800" dirty="0"/>
            </a:br>
            <a:r>
              <a:rPr lang="en-US" sz="2800" dirty="0">
                <a:solidFill>
                  <a:schemeClr val="tx1"/>
                </a:solidFill>
              </a:rPr>
              <a:t>area in the lower right corner of your screen.</a:t>
            </a:r>
          </a:p>
        </p:txBody>
      </p:sp>
      <p:pic>
        <p:nvPicPr>
          <p:cNvPr id="1026" name="Picture 2" descr="As A Leader, Are You Asking The Right Questions?">
            <a:extLst>
              <a:ext uri="{FF2B5EF4-FFF2-40B4-BE49-F238E27FC236}">
                <a16:creationId xmlns:a16="http://schemas.microsoft.com/office/drawing/2014/main" id="{A26B9FE3-BB62-3EC0-0A03-C159E0322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069" r="1" b="29386"/>
          <a:stretch/>
        </p:blipFill>
        <p:spPr bwMode="auto">
          <a:xfrm>
            <a:off x="243840" y="256540"/>
            <a:ext cx="11704320" cy="376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03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E2A85F-0B83-4A8B-A184-832D11B35C29}"/>
              </a:ext>
            </a:extLst>
          </p:cNvPr>
          <p:cNvSpPr>
            <a:spLocks noGrp="1"/>
          </p:cNvSpPr>
          <p:nvPr>
            <p:ph type="body" idx="1"/>
          </p:nvPr>
        </p:nvSpPr>
        <p:spPr>
          <a:xfrm>
            <a:off x="165464" y="157163"/>
            <a:ext cx="5832112" cy="823912"/>
          </a:xfrm>
          <a:solidFill>
            <a:schemeClr val="accent5"/>
          </a:solidFill>
        </p:spPr>
        <p:txBody>
          <a:bodyPr anchor="ctr">
            <a:normAutofit/>
          </a:bodyPr>
          <a:lstStyle/>
          <a:p>
            <a:pPr algn="ctr"/>
            <a:r>
              <a:rPr lang="en-US" sz="2800" dirty="0">
                <a:solidFill>
                  <a:schemeClr val="bg1"/>
                </a:solidFill>
              </a:rPr>
              <a:t>VA MS Centers of Excellence</a:t>
            </a:r>
          </a:p>
        </p:txBody>
      </p:sp>
      <p:sp>
        <p:nvSpPr>
          <p:cNvPr id="6" name="Content Placeholder 5">
            <a:extLst>
              <a:ext uri="{FF2B5EF4-FFF2-40B4-BE49-F238E27FC236}">
                <a16:creationId xmlns:a16="http://schemas.microsoft.com/office/drawing/2014/main" id="{ADADC12A-C8F9-4A2B-B86B-AF885A07D1DB}"/>
              </a:ext>
            </a:extLst>
          </p:cNvPr>
          <p:cNvSpPr>
            <a:spLocks noGrp="1"/>
          </p:cNvSpPr>
          <p:nvPr>
            <p:ph sz="half" idx="2"/>
          </p:nvPr>
        </p:nvSpPr>
        <p:spPr>
          <a:xfrm>
            <a:off x="165464" y="990600"/>
            <a:ext cx="5832112" cy="5710237"/>
          </a:xfrm>
          <a:solidFill>
            <a:schemeClr val="accent5">
              <a:lumMod val="20000"/>
              <a:lumOff val="80000"/>
            </a:schemeClr>
          </a:solidFill>
        </p:spPr>
        <p:txBody>
          <a:bodyPr>
            <a:normAutofit/>
          </a:bodyPr>
          <a:lstStyle/>
          <a:p>
            <a:pPr>
              <a:lnSpc>
                <a:spcPct val="110000"/>
              </a:lnSpc>
              <a:spcBef>
                <a:spcPts val="0"/>
              </a:spcBef>
              <a:spcAft>
                <a:spcPts val="300"/>
              </a:spcAft>
            </a:pPr>
            <a:r>
              <a:rPr lang="en-US" sz="2400" b="1" dirty="0"/>
              <a:t>Website:</a:t>
            </a:r>
            <a:r>
              <a:rPr lang="en-US" sz="2400" dirty="0"/>
              <a:t> www.va.gov/MS</a:t>
            </a:r>
          </a:p>
          <a:p>
            <a:pPr>
              <a:lnSpc>
                <a:spcPct val="110000"/>
              </a:lnSpc>
              <a:spcBef>
                <a:spcPts val="0"/>
              </a:spcBef>
              <a:spcAft>
                <a:spcPts val="300"/>
              </a:spcAft>
            </a:pPr>
            <a:r>
              <a:rPr lang="en-US" sz="2400" dirty="0"/>
              <a:t>Remote clinical consults within VA </a:t>
            </a:r>
          </a:p>
          <a:p>
            <a:pPr>
              <a:lnSpc>
                <a:spcPct val="110000"/>
              </a:lnSpc>
              <a:spcBef>
                <a:spcPts val="0"/>
              </a:spcBef>
              <a:spcAft>
                <a:spcPts val="300"/>
              </a:spcAft>
            </a:pPr>
            <a:r>
              <a:rPr lang="en-US" sz="2400" dirty="0"/>
              <a:t>Clinical and DMT guidelines</a:t>
            </a:r>
          </a:p>
          <a:p>
            <a:pPr>
              <a:lnSpc>
                <a:spcPct val="110000"/>
              </a:lnSpc>
              <a:spcBef>
                <a:spcPts val="0"/>
              </a:spcBef>
              <a:spcAft>
                <a:spcPts val="300"/>
              </a:spcAft>
            </a:pPr>
            <a:r>
              <a:rPr lang="en-US" sz="2400" dirty="0"/>
              <a:t>Educational opportunities</a:t>
            </a:r>
          </a:p>
          <a:p>
            <a:pPr marL="457200" lvl="1" indent="0">
              <a:lnSpc>
                <a:spcPct val="110000"/>
              </a:lnSpc>
              <a:spcBef>
                <a:spcPts val="0"/>
              </a:spcBef>
              <a:spcAft>
                <a:spcPts val="300"/>
              </a:spcAft>
              <a:buNone/>
            </a:pPr>
            <a:r>
              <a:rPr lang="en-US" sz="2200" b="1" dirty="0"/>
              <a:t>Healthcare Professional</a:t>
            </a:r>
          </a:p>
          <a:p>
            <a:pPr marL="801688" lvl="1">
              <a:lnSpc>
                <a:spcPct val="110000"/>
              </a:lnSpc>
              <a:spcBef>
                <a:spcPts val="0"/>
              </a:spcBef>
              <a:spcAft>
                <a:spcPts val="300"/>
              </a:spcAft>
            </a:pPr>
            <a:r>
              <a:rPr lang="en-US" sz="2200" dirty="0"/>
              <a:t>Monthly clinical e-newsletter</a:t>
            </a:r>
          </a:p>
          <a:p>
            <a:pPr marL="801688" lvl="1">
              <a:lnSpc>
                <a:spcPct val="110000"/>
              </a:lnSpc>
              <a:spcBef>
                <a:spcPts val="0"/>
              </a:spcBef>
              <a:spcAft>
                <a:spcPts val="300"/>
              </a:spcAft>
            </a:pPr>
            <a:r>
              <a:rPr lang="en-US" sz="2200" dirty="0"/>
              <a:t>Monthly webinars </a:t>
            </a:r>
          </a:p>
          <a:p>
            <a:pPr marL="801688" lvl="1">
              <a:lnSpc>
                <a:spcPct val="110000"/>
              </a:lnSpc>
              <a:spcBef>
                <a:spcPts val="0"/>
              </a:spcBef>
              <a:spcAft>
                <a:spcPts val="300"/>
              </a:spcAft>
            </a:pPr>
            <a:r>
              <a:rPr lang="en-US" sz="2200" dirty="0"/>
              <a:t>Conference presentations</a:t>
            </a:r>
          </a:p>
          <a:p>
            <a:pPr marL="801688" lvl="1">
              <a:lnSpc>
                <a:spcPct val="110000"/>
              </a:lnSpc>
              <a:spcBef>
                <a:spcPts val="0"/>
              </a:spcBef>
              <a:spcAft>
                <a:spcPts val="300"/>
              </a:spcAft>
            </a:pPr>
            <a:r>
              <a:rPr lang="en-US" sz="2200" dirty="0"/>
              <a:t>Annual network meetings</a:t>
            </a:r>
          </a:p>
          <a:p>
            <a:pPr marL="457200" lvl="1" indent="0">
              <a:lnSpc>
                <a:spcPct val="110000"/>
              </a:lnSpc>
              <a:spcBef>
                <a:spcPts val="0"/>
              </a:spcBef>
              <a:spcAft>
                <a:spcPts val="300"/>
              </a:spcAft>
              <a:buNone/>
            </a:pPr>
            <a:r>
              <a:rPr lang="en-US" sz="2200" b="1" dirty="0"/>
              <a:t>Veteran</a:t>
            </a:r>
          </a:p>
          <a:p>
            <a:pPr marL="801688" lvl="1">
              <a:lnSpc>
                <a:spcPct val="110000"/>
              </a:lnSpc>
              <a:spcBef>
                <a:spcPts val="0"/>
              </a:spcBef>
              <a:spcAft>
                <a:spcPts val="300"/>
              </a:spcAft>
            </a:pPr>
            <a:r>
              <a:rPr lang="en-US" sz="2200" dirty="0"/>
              <a:t>Monthly podcast</a:t>
            </a:r>
          </a:p>
          <a:p>
            <a:pPr marL="801688" lvl="1">
              <a:lnSpc>
                <a:spcPct val="110000"/>
              </a:lnSpc>
              <a:spcBef>
                <a:spcPts val="0"/>
              </a:spcBef>
              <a:spcAft>
                <a:spcPts val="300"/>
              </a:spcAft>
            </a:pPr>
            <a:r>
              <a:rPr lang="en-US" sz="2200" dirty="0"/>
              <a:t>Quarterly e-newsletter</a:t>
            </a:r>
          </a:p>
          <a:p>
            <a:pPr marL="801688" lvl="1">
              <a:lnSpc>
                <a:spcPct val="110000"/>
              </a:lnSpc>
              <a:spcBef>
                <a:spcPts val="0"/>
              </a:spcBef>
              <a:spcAft>
                <a:spcPts val="300"/>
              </a:spcAft>
            </a:pPr>
            <a:r>
              <a:rPr lang="en-US" sz="2200" dirty="0"/>
              <a:t>Webinars</a:t>
            </a:r>
          </a:p>
        </p:txBody>
      </p:sp>
      <p:sp>
        <p:nvSpPr>
          <p:cNvPr id="7" name="Text Placeholder 6">
            <a:extLst>
              <a:ext uri="{FF2B5EF4-FFF2-40B4-BE49-F238E27FC236}">
                <a16:creationId xmlns:a16="http://schemas.microsoft.com/office/drawing/2014/main" id="{E3C14289-2E1B-471B-978D-086E82C20704}"/>
              </a:ext>
            </a:extLst>
          </p:cNvPr>
          <p:cNvSpPr>
            <a:spLocks noGrp="1"/>
          </p:cNvSpPr>
          <p:nvPr>
            <p:ph type="body" sz="quarter" idx="3"/>
          </p:nvPr>
        </p:nvSpPr>
        <p:spPr>
          <a:xfrm>
            <a:off x="6194426" y="166688"/>
            <a:ext cx="5832111" cy="823912"/>
          </a:xfrm>
          <a:solidFill>
            <a:schemeClr val="accent2"/>
          </a:solidFill>
        </p:spPr>
        <p:txBody>
          <a:bodyPr anchor="ctr">
            <a:normAutofit/>
          </a:bodyPr>
          <a:lstStyle/>
          <a:p>
            <a:pPr algn="ctr"/>
            <a:r>
              <a:rPr lang="en-US" sz="2800" dirty="0">
                <a:solidFill>
                  <a:schemeClr val="bg1"/>
                </a:solidFill>
              </a:rPr>
              <a:t>National MS Society </a:t>
            </a:r>
          </a:p>
        </p:txBody>
      </p:sp>
      <p:sp>
        <p:nvSpPr>
          <p:cNvPr id="8" name="Content Placeholder 7">
            <a:extLst>
              <a:ext uri="{FF2B5EF4-FFF2-40B4-BE49-F238E27FC236}">
                <a16:creationId xmlns:a16="http://schemas.microsoft.com/office/drawing/2014/main" id="{61240B63-327D-4D9E-A110-D6D8B31EEF78}"/>
              </a:ext>
            </a:extLst>
          </p:cNvPr>
          <p:cNvSpPr>
            <a:spLocks noGrp="1"/>
          </p:cNvSpPr>
          <p:nvPr>
            <p:ph sz="quarter" idx="4"/>
          </p:nvPr>
        </p:nvSpPr>
        <p:spPr>
          <a:xfrm>
            <a:off x="6194426" y="990600"/>
            <a:ext cx="5832110" cy="5710237"/>
          </a:xfrm>
          <a:solidFill>
            <a:schemeClr val="accent2">
              <a:lumMod val="20000"/>
              <a:lumOff val="80000"/>
            </a:schemeClr>
          </a:solidFill>
        </p:spPr>
        <p:txBody>
          <a:bodyPr>
            <a:normAutofit/>
          </a:bodyPr>
          <a:lstStyle/>
          <a:p>
            <a:pPr defTabSz="993775">
              <a:lnSpc>
                <a:spcPct val="100000"/>
              </a:lnSpc>
              <a:spcBef>
                <a:spcPts val="0"/>
              </a:spcBef>
              <a:spcAft>
                <a:spcPts val="300"/>
              </a:spcAft>
            </a:pPr>
            <a:r>
              <a:rPr lang="en-US" sz="2400" b="1" dirty="0"/>
              <a:t>Website: </a:t>
            </a:r>
            <a:r>
              <a:rPr lang="en-US" sz="2400" dirty="0"/>
              <a:t>www.nationalmssociety.org</a:t>
            </a:r>
          </a:p>
          <a:p>
            <a:pPr>
              <a:lnSpc>
                <a:spcPct val="100000"/>
              </a:lnSpc>
              <a:spcBef>
                <a:spcPts val="0"/>
              </a:spcBef>
              <a:spcAft>
                <a:spcPts val="300"/>
              </a:spcAft>
            </a:pPr>
            <a:r>
              <a:rPr lang="en-US" sz="2400" dirty="0"/>
              <a:t>Professional Resource Center</a:t>
            </a:r>
          </a:p>
          <a:p>
            <a:pPr>
              <a:lnSpc>
                <a:spcPct val="100000"/>
              </a:lnSpc>
              <a:spcBef>
                <a:spcPts val="0"/>
              </a:spcBef>
              <a:spcAft>
                <a:spcPts val="300"/>
              </a:spcAft>
            </a:pPr>
            <a:r>
              <a:rPr lang="en-US" sz="2400" dirty="0"/>
              <a:t>Support</a:t>
            </a:r>
          </a:p>
          <a:p>
            <a:pPr lvl="1">
              <a:lnSpc>
                <a:spcPct val="100000"/>
              </a:lnSpc>
              <a:spcBef>
                <a:spcPts val="0"/>
              </a:spcBef>
              <a:spcAft>
                <a:spcPts val="300"/>
              </a:spcAft>
            </a:pPr>
            <a:r>
              <a:rPr lang="en-US" sz="2200" dirty="0"/>
              <a:t>MS Navigator</a:t>
            </a:r>
          </a:p>
          <a:p>
            <a:pPr lvl="1">
              <a:lnSpc>
                <a:spcPct val="100000"/>
              </a:lnSpc>
              <a:spcBef>
                <a:spcPts val="0"/>
              </a:spcBef>
              <a:spcAft>
                <a:spcPts val="300"/>
              </a:spcAft>
            </a:pPr>
            <a:r>
              <a:rPr lang="en-US" sz="2200" dirty="0"/>
              <a:t>Self-help groups</a:t>
            </a:r>
          </a:p>
          <a:p>
            <a:pPr lvl="1">
              <a:lnSpc>
                <a:spcPct val="100000"/>
              </a:lnSpc>
              <a:spcBef>
                <a:spcPts val="0"/>
              </a:spcBef>
              <a:spcAft>
                <a:spcPts val="300"/>
              </a:spcAft>
            </a:pPr>
            <a:r>
              <a:rPr lang="en-US" sz="2200" dirty="0" err="1"/>
              <a:t>MSFriends</a:t>
            </a:r>
            <a:endParaRPr lang="en-US" sz="2200" dirty="0"/>
          </a:p>
          <a:p>
            <a:pPr>
              <a:lnSpc>
                <a:spcPct val="100000"/>
              </a:lnSpc>
              <a:spcBef>
                <a:spcPts val="0"/>
              </a:spcBef>
              <a:spcAft>
                <a:spcPts val="300"/>
              </a:spcAft>
            </a:pPr>
            <a:r>
              <a:rPr lang="en-US" sz="2400" dirty="0"/>
              <a:t>Educational Opportunities</a:t>
            </a:r>
          </a:p>
          <a:p>
            <a:pPr marL="457200" lvl="1" indent="0">
              <a:lnSpc>
                <a:spcPct val="100000"/>
              </a:lnSpc>
              <a:spcBef>
                <a:spcPts val="0"/>
              </a:spcBef>
              <a:spcAft>
                <a:spcPts val="300"/>
              </a:spcAft>
              <a:buNone/>
            </a:pPr>
            <a:r>
              <a:rPr lang="en-US" sz="2200" b="1" dirty="0"/>
              <a:t>Healthcare Professional</a:t>
            </a:r>
          </a:p>
          <a:p>
            <a:pPr marL="801688" lvl="1">
              <a:lnSpc>
                <a:spcPct val="100000"/>
              </a:lnSpc>
              <a:spcBef>
                <a:spcPts val="0"/>
              </a:spcBef>
              <a:spcAft>
                <a:spcPts val="300"/>
              </a:spcAft>
            </a:pPr>
            <a:r>
              <a:rPr lang="en-US" sz="2200" dirty="0"/>
              <a:t>Webinars</a:t>
            </a:r>
          </a:p>
          <a:p>
            <a:pPr marL="801688" lvl="1">
              <a:lnSpc>
                <a:spcPct val="100000"/>
              </a:lnSpc>
              <a:spcBef>
                <a:spcPts val="0"/>
              </a:spcBef>
              <a:spcAft>
                <a:spcPts val="300"/>
              </a:spcAft>
            </a:pPr>
            <a:r>
              <a:rPr lang="en-US" sz="2200" dirty="0"/>
              <a:t>National and local e-newsletters</a:t>
            </a:r>
          </a:p>
          <a:p>
            <a:pPr marL="801688" lvl="1">
              <a:lnSpc>
                <a:spcPct val="100000"/>
              </a:lnSpc>
              <a:spcBef>
                <a:spcPts val="0"/>
              </a:spcBef>
              <a:spcAft>
                <a:spcPts val="300"/>
              </a:spcAft>
            </a:pPr>
            <a:r>
              <a:rPr lang="en-US" sz="2200" dirty="0"/>
              <a:t>Fellowships and mentoring</a:t>
            </a:r>
          </a:p>
          <a:p>
            <a:pPr marL="457200" lvl="1" indent="0">
              <a:lnSpc>
                <a:spcPct val="100000"/>
              </a:lnSpc>
              <a:spcBef>
                <a:spcPts val="0"/>
              </a:spcBef>
              <a:spcAft>
                <a:spcPts val="300"/>
              </a:spcAft>
              <a:buNone/>
            </a:pPr>
            <a:r>
              <a:rPr lang="en-US" sz="2200" b="1" dirty="0"/>
              <a:t>Patient</a:t>
            </a:r>
          </a:p>
          <a:p>
            <a:pPr marL="801688" lvl="1">
              <a:lnSpc>
                <a:spcPct val="100000"/>
              </a:lnSpc>
              <a:spcBef>
                <a:spcPts val="0"/>
              </a:spcBef>
              <a:spcAft>
                <a:spcPts val="300"/>
              </a:spcAft>
            </a:pPr>
            <a:r>
              <a:rPr lang="en-US" sz="2200" dirty="0"/>
              <a:t>Ask an MS Expert series</a:t>
            </a:r>
          </a:p>
          <a:p>
            <a:pPr marL="801688" lvl="1">
              <a:lnSpc>
                <a:spcPct val="100000"/>
              </a:lnSpc>
              <a:spcBef>
                <a:spcPts val="0"/>
              </a:spcBef>
              <a:spcAft>
                <a:spcPts val="300"/>
              </a:spcAft>
            </a:pPr>
            <a:r>
              <a:rPr lang="en-US" sz="2200" dirty="0"/>
              <a:t>Virtual Programs</a:t>
            </a:r>
          </a:p>
        </p:txBody>
      </p:sp>
    </p:spTree>
    <p:extLst>
      <p:ext uri="{BB962C8B-B14F-4D97-AF65-F5344CB8AC3E}">
        <p14:creationId xmlns:p14="http://schemas.microsoft.com/office/powerpoint/2010/main" val="11568466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19226" y="609600"/>
            <a:ext cx="9372600" cy="1356360"/>
          </a:xfrm>
        </p:spPr>
        <p:txBody>
          <a:bodyPr>
            <a:normAutofit fontScale="90000"/>
          </a:bodyPr>
          <a:lstStyle/>
          <a:p>
            <a:pPr algn="ctr">
              <a:lnSpc>
                <a:spcPct val="100000"/>
              </a:lnSpc>
            </a:pPr>
            <a:r>
              <a:rPr lang="en-US" b="1" dirty="0">
                <a:solidFill>
                  <a:schemeClr val="accent3"/>
                </a:solidFill>
                <a:latin typeface="+mn-lt"/>
              </a:rPr>
              <a:t>Thank you and please </a:t>
            </a:r>
            <a:r>
              <a:rPr lang="en-US" b="1" dirty="0">
                <a:solidFill>
                  <a:schemeClr val="tx2"/>
                </a:solidFill>
                <a:latin typeface="+mn-lt"/>
              </a:rPr>
              <a:t>SAVE THE DATES </a:t>
            </a:r>
            <a:r>
              <a:rPr lang="en-US" b="1" dirty="0">
                <a:solidFill>
                  <a:schemeClr val="accent3"/>
                </a:solidFill>
                <a:latin typeface="+mn-lt"/>
              </a:rPr>
              <a:t>for our FY25 webinars!</a:t>
            </a:r>
          </a:p>
        </p:txBody>
      </p:sp>
      <p:sp>
        <p:nvSpPr>
          <p:cNvPr id="7" name="Content Placeholder 6"/>
          <p:cNvSpPr>
            <a:spLocks noGrp="1"/>
          </p:cNvSpPr>
          <p:nvPr>
            <p:ph idx="1"/>
          </p:nvPr>
        </p:nvSpPr>
        <p:spPr>
          <a:xfrm>
            <a:off x="609600" y="2183132"/>
            <a:ext cx="10998926" cy="4235085"/>
          </a:xfrm>
        </p:spPr>
        <p:txBody>
          <a:bodyPr anchor="ctr">
            <a:noAutofit/>
          </a:bodyPr>
          <a:lstStyle/>
          <a:p>
            <a:pPr marL="457200" indent="-457200">
              <a:lnSpc>
                <a:spcPct val="100000"/>
              </a:lnSpc>
              <a:spcBef>
                <a:spcPts val="0"/>
              </a:spcBef>
              <a:spcAft>
                <a:spcPts val="1200"/>
              </a:spcAft>
            </a:pPr>
            <a:r>
              <a:rPr lang="en-US" sz="2800" dirty="0">
                <a:solidFill>
                  <a:schemeClr val="tx2"/>
                </a:solidFill>
              </a:rPr>
              <a:t>Feb 5, 2025: Complementary &amp; Alternative Medicine – Suma Shah, MD</a:t>
            </a:r>
          </a:p>
          <a:p>
            <a:pPr marL="457200" indent="-457200">
              <a:lnSpc>
                <a:spcPct val="100000"/>
              </a:lnSpc>
              <a:spcBef>
                <a:spcPts val="0"/>
              </a:spcBef>
              <a:spcAft>
                <a:spcPts val="1200"/>
              </a:spcAft>
            </a:pPr>
            <a:r>
              <a:rPr lang="en-US" sz="2800" dirty="0">
                <a:solidFill>
                  <a:schemeClr val="tx2"/>
                </a:solidFill>
              </a:rPr>
              <a:t>May 7, 2025: Health Disparities – Lilyana Amezcua, MD</a:t>
            </a:r>
          </a:p>
          <a:p>
            <a:pPr marL="457200" indent="-457200">
              <a:lnSpc>
                <a:spcPct val="100000"/>
              </a:lnSpc>
              <a:spcBef>
                <a:spcPts val="0"/>
              </a:spcBef>
              <a:spcAft>
                <a:spcPts val="1200"/>
              </a:spcAft>
            </a:pPr>
            <a:r>
              <a:rPr lang="en-US" sz="2800">
                <a:solidFill>
                  <a:schemeClr val="tx2"/>
                </a:solidFill>
              </a:rPr>
              <a:t>Aug 12, </a:t>
            </a:r>
            <a:r>
              <a:rPr lang="en-US" sz="2800" dirty="0">
                <a:solidFill>
                  <a:schemeClr val="tx2"/>
                </a:solidFill>
              </a:rPr>
              <a:t>2025: Sexual Intimacy – Nina Davis, MD</a:t>
            </a:r>
          </a:p>
          <a:p>
            <a:pPr marL="0" indent="0" algn="ctr">
              <a:lnSpc>
                <a:spcPct val="100000"/>
              </a:lnSpc>
              <a:spcBef>
                <a:spcPts val="0"/>
              </a:spcBef>
              <a:spcAft>
                <a:spcPts val="1200"/>
              </a:spcAft>
              <a:buNone/>
            </a:pPr>
            <a:endParaRPr lang="en-US" sz="600" dirty="0">
              <a:solidFill>
                <a:schemeClr val="tx1"/>
              </a:solidFill>
            </a:endParaRPr>
          </a:p>
          <a:p>
            <a:pPr marL="0" indent="0" algn="ctr">
              <a:lnSpc>
                <a:spcPct val="100000"/>
              </a:lnSpc>
              <a:spcBef>
                <a:spcPts val="0"/>
              </a:spcBef>
              <a:spcAft>
                <a:spcPts val="1200"/>
              </a:spcAft>
              <a:buNone/>
            </a:pPr>
            <a:r>
              <a:rPr lang="en-US" sz="2400" dirty="0">
                <a:solidFill>
                  <a:schemeClr val="tx1"/>
                </a:solidFill>
              </a:rPr>
              <a:t>www.nationalMSsociety.org/currenttopics</a:t>
            </a:r>
            <a:br>
              <a:rPr lang="en-US" sz="2400" dirty="0">
                <a:solidFill>
                  <a:schemeClr val="tx1"/>
                </a:solidFill>
              </a:rPr>
            </a:br>
            <a:r>
              <a:rPr lang="en-US" sz="2400" dirty="0">
                <a:solidFill>
                  <a:schemeClr val="tx1"/>
                </a:solidFill>
              </a:rPr>
              <a:t>www.va.gov/MS/RESOURCES/CME_Webinar_index.asp</a:t>
            </a:r>
          </a:p>
        </p:txBody>
      </p:sp>
    </p:spTree>
    <p:extLst>
      <p:ext uri="{BB962C8B-B14F-4D97-AF65-F5344CB8AC3E}">
        <p14:creationId xmlns:p14="http://schemas.microsoft.com/office/powerpoint/2010/main" val="2549163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261292" y="1297572"/>
            <a:ext cx="5538593" cy="505651"/>
          </a:xfrm>
          <a:prstGeom prst="rect">
            <a:avLst/>
          </a:prstGeom>
          <a:noFill/>
        </p:spPr>
        <p:txBody>
          <a:bodyPr wrap="square" lIns="0" tIns="0" rIns="0" bIns="0" rtlCol="0" anchor="b"/>
          <a:lstStyle/>
          <a:p>
            <a:pPr marL="0" marR="0" lvl="0" indent="0" algn="l" defTabSz="914400" rtl="0" eaLnBrk="1" fontAlgn="auto" latinLnBrk="0" hangingPunct="1">
              <a:lnSpc>
                <a:spcPts val="3983"/>
              </a:lnSpc>
              <a:spcBef>
                <a:spcPts val="0"/>
              </a:spcBef>
              <a:spcAft>
                <a:spcPts val="0"/>
              </a:spcAft>
              <a:buClrTx/>
              <a:buSzTx/>
              <a:buFontTx/>
              <a:buNone/>
              <a:tabLst/>
              <a:defRPr/>
            </a:pPr>
            <a:r>
              <a:rPr kumimoji="0" lang="en-US" sz="4425" b="1" i="0" u="none" strike="noStrike" kern="0" cap="none" spc="44" normalizeH="0" baseline="0" noProof="0" dirty="0">
                <a:ln>
                  <a:noFill/>
                </a:ln>
                <a:solidFill>
                  <a:srgbClr val="000000"/>
                </a:solidFill>
                <a:effectLst/>
                <a:uLnTx/>
                <a:uFillTx/>
                <a:latin typeface="Carlito" pitchFamily="34" charset="0"/>
                <a:ea typeface="Carlito" pitchFamily="34" charset="-122"/>
                <a:cs typeface="Carlito" pitchFamily="34" charset="-120"/>
              </a:rPr>
              <a:t>Outline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506" y="1910774"/>
            <a:ext cx="6970557" cy="19045"/>
          </a:xfrm>
          <a:prstGeom prst="rect">
            <a:avLst/>
          </a:prstGeom>
        </p:spPr>
      </p:pic>
      <p:sp>
        <p:nvSpPr>
          <p:cNvPr id="4" name="Object 3"/>
          <p:cNvSpPr/>
          <p:nvPr/>
        </p:nvSpPr>
        <p:spPr>
          <a:xfrm>
            <a:off x="408494" y="1958648"/>
            <a:ext cx="7507740" cy="214259"/>
          </a:xfrm>
          <a:prstGeom prst="rect">
            <a:avLst/>
          </a:prstGeom>
          <a:noFill/>
        </p:spPr>
        <p:txBody>
          <a:bodyPr wrap="square" lIns="0" tIns="0" rIns="0" bIns="0" rtlCol="0" anchor="t"/>
          <a:lstStyle/>
          <a:p>
            <a:pPr marL="0" marR="0" lvl="0" indent="0" algn="l" defTabSz="914400" rtl="0" eaLnBrk="1" fontAlgn="auto" latinLnBrk="0" hangingPunct="1">
              <a:lnSpc>
                <a:spcPts val="1688"/>
              </a:lnSpc>
              <a:spcBef>
                <a:spcPts val="0"/>
              </a:spcBef>
              <a:spcAft>
                <a:spcPts val="0"/>
              </a:spcAft>
              <a:buClrTx/>
              <a:buSzTx/>
              <a:buFontTx/>
              <a:buNone/>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Understanding the risks of infections associated with MS and DMTs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336506" y="2571881"/>
            <a:ext cx="6970557" cy="19045"/>
          </a:xfrm>
          <a:prstGeom prst="rect">
            <a:avLst/>
          </a:prstGeom>
        </p:spPr>
      </p:pic>
      <p:sp>
        <p:nvSpPr>
          <p:cNvPr id="6" name="Object 5"/>
          <p:cNvSpPr/>
          <p:nvPr/>
        </p:nvSpPr>
        <p:spPr>
          <a:xfrm>
            <a:off x="408494" y="2619796"/>
            <a:ext cx="7507740" cy="214259"/>
          </a:xfrm>
          <a:prstGeom prst="rect">
            <a:avLst/>
          </a:prstGeom>
          <a:noFill/>
        </p:spPr>
        <p:txBody>
          <a:bodyPr wrap="square" lIns="0" tIns="0" rIns="0" bIns="0" rtlCol="0" anchor="t"/>
          <a:lstStyle/>
          <a:p>
            <a:pPr marL="0" marR="0" lvl="0" indent="0" algn="l" defTabSz="914400" rtl="0" eaLnBrk="1" fontAlgn="auto" latinLnBrk="0" hangingPunct="1">
              <a:lnSpc>
                <a:spcPts val="1688"/>
              </a:lnSpc>
              <a:spcBef>
                <a:spcPts val="0"/>
              </a:spcBef>
              <a:spcAft>
                <a:spcPts val="0"/>
              </a:spcAft>
              <a:buClrTx/>
              <a:buSzTx/>
              <a:buFontTx/>
              <a:buNone/>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Common Infections in MS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Object 6" descr="preencoded.png"/>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336506" y="3232691"/>
            <a:ext cx="6970557" cy="19045"/>
          </a:xfrm>
          <a:prstGeom prst="rect">
            <a:avLst/>
          </a:prstGeom>
        </p:spPr>
      </p:pic>
      <p:sp>
        <p:nvSpPr>
          <p:cNvPr id="8" name="Object 7"/>
          <p:cNvSpPr/>
          <p:nvPr/>
        </p:nvSpPr>
        <p:spPr>
          <a:xfrm>
            <a:off x="408494" y="3280944"/>
            <a:ext cx="7507740" cy="214259"/>
          </a:xfrm>
          <a:prstGeom prst="rect">
            <a:avLst/>
          </a:prstGeom>
          <a:noFill/>
        </p:spPr>
        <p:txBody>
          <a:bodyPr wrap="square" lIns="0" tIns="0" rIns="0" bIns="0" rtlCol="0" anchor="t"/>
          <a:lstStyle/>
          <a:p>
            <a:pPr marL="0" marR="0" lvl="0" indent="0" algn="l" defTabSz="914400" rtl="0" eaLnBrk="1" fontAlgn="auto" latinLnBrk="0" hangingPunct="1">
              <a:lnSpc>
                <a:spcPts val="1688"/>
              </a:lnSpc>
              <a:spcBef>
                <a:spcPts val="0"/>
              </a:spcBef>
              <a:spcAft>
                <a:spcPts val="0"/>
              </a:spcAft>
              <a:buClrTx/>
              <a:buSzTx/>
              <a:buFontTx/>
              <a:buNone/>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Disease Pathogenesis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9" name="Object 8" descr="preencoded.png"/>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336506" y="3893859"/>
            <a:ext cx="6970557" cy="19045"/>
          </a:xfrm>
          <a:prstGeom prst="rect">
            <a:avLst/>
          </a:prstGeom>
        </p:spPr>
      </p:pic>
      <p:sp>
        <p:nvSpPr>
          <p:cNvPr id="10" name="Object 9"/>
          <p:cNvSpPr/>
          <p:nvPr/>
        </p:nvSpPr>
        <p:spPr>
          <a:xfrm>
            <a:off x="408494" y="3942093"/>
            <a:ext cx="7507740" cy="214259"/>
          </a:xfrm>
          <a:prstGeom prst="rect">
            <a:avLst/>
          </a:prstGeom>
          <a:noFill/>
        </p:spPr>
        <p:txBody>
          <a:bodyPr wrap="square" lIns="0" tIns="0" rIns="0" bIns="0" rtlCol="0" anchor="t"/>
          <a:lstStyle/>
          <a:p>
            <a:pPr marL="0" marR="0" lvl="0" indent="0" algn="l" defTabSz="914400" rtl="0" eaLnBrk="1" fontAlgn="auto" latinLnBrk="0" hangingPunct="1">
              <a:lnSpc>
                <a:spcPts val="1688"/>
              </a:lnSpc>
              <a:spcBef>
                <a:spcPts val="0"/>
              </a:spcBef>
              <a:spcAft>
                <a:spcPts val="0"/>
              </a:spcAft>
              <a:buClrTx/>
              <a:buSzTx/>
              <a:buFontTx/>
              <a:buNone/>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Intro to DMTs and understanding of MOA</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Object 10" descr="preencoded.png"/>
          <p:cNvPicPr>
            <a:picLocks noChangeAspect="1"/>
          </p:cNvPicPr>
          <p:nvPr/>
        </p:nvPicPr>
        <p:blipFill>
          <a:blip r:embed="rId3">
            <a:extLst>
              <a:ext uri="{96DAC541-7B7A-43D3-8B79-37D633B846F1}">
                <asvg:svgBlip xmlns:asvg="http://schemas.microsoft.com/office/drawing/2016/SVG/main" r:embed="rId8"/>
              </a:ext>
            </a:extLst>
          </a:blip>
          <a:stretch>
            <a:fillRect/>
          </a:stretch>
        </p:blipFill>
        <p:spPr>
          <a:xfrm>
            <a:off x="336506" y="4554966"/>
            <a:ext cx="6970557" cy="19045"/>
          </a:xfrm>
          <a:prstGeom prst="rect">
            <a:avLst/>
          </a:prstGeom>
        </p:spPr>
      </p:pic>
      <p:sp>
        <p:nvSpPr>
          <p:cNvPr id="12" name="Object 11"/>
          <p:cNvSpPr/>
          <p:nvPr/>
        </p:nvSpPr>
        <p:spPr>
          <a:xfrm>
            <a:off x="408494" y="4602881"/>
            <a:ext cx="7507740" cy="214259"/>
          </a:xfrm>
          <a:prstGeom prst="rect">
            <a:avLst/>
          </a:prstGeom>
          <a:noFill/>
        </p:spPr>
        <p:txBody>
          <a:bodyPr wrap="square" lIns="0" tIns="0" rIns="0" bIns="0" rtlCol="0" anchor="t"/>
          <a:lstStyle/>
          <a:p>
            <a:pPr marL="0" marR="0" lvl="0" indent="0" algn="l" defTabSz="914400" rtl="0" eaLnBrk="1" fontAlgn="auto" latinLnBrk="0" hangingPunct="1">
              <a:lnSpc>
                <a:spcPts val="1688"/>
              </a:lnSpc>
              <a:spcBef>
                <a:spcPts val="0"/>
              </a:spcBef>
              <a:spcAft>
                <a:spcPts val="0"/>
              </a:spcAft>
              <a:buClrTx/>
              <a:buSzTx/>
              <a:buFontTx/>
              <a:buNone/>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How DMTs affect susceptibility to infections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Object 12" descr="preencoded.png"/>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336506" y="5215776"/>
            <a:ext cx="6970557" cy="19045"/>
          </a:xfrm>
          <a:prstGeom prst="rect">
            <a:avLst/>
          </a:prstGeom>
        </p:spPr>
      </p:pic>
      <p:sp>
        <p:nvSpPr>
          <p:cNvPr id="14" name="Object 13"/>
          <p:cNvSpPr/>
          <p:nvPr/>
        </p:nvSpPr>
        <p:spPr>
          <a:xfrm>
            <a:off x="408494" y="5264029"/>
            <a:ext cx="7507740" cy="214259"/>
          </a:xfrm>
          <a:prstGeom prst="rect">
            <a:avLst/>
          </a:prstGeom>
          <a:noFill/>
        </p:spPr>
        <p:txBody>
          <a:bodyPr wrap="square" lIns="0" tIns="0" rIns="0" bIns="0" rtlCol="0" anchor="t"/>
          <a:lstStyle/>
          <a:p>
            <a:pPr marL="0" marR="0" lvl="0" indent="0" algn="l" defTabSz="914400" rtl="0" eaLnBrk="1" fontAlgn="auto" latinLnBrk="0" hangingPunct="1">
              <a:lnSpc>
                <a:spcPts val="1688"/>
              </a:lnSpc>
              <a:spcBef>
                <a:spcPts val="0"/>
              </a:spcBef>
              <a:spcAft>
                <a:spcPts val="0"/>
              </a:spcAft>
              <a:buClrTx/>
              <a:buSzTx/>
              <a:buFontTx/>
              <a:buNone/>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Identifying MS patients at higher risk of infections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5" name="Object 14" descr="preencoded.png"/>
          <p:cNvPicPr>
            <a:picLocks noChangeAspect="1"/>
          </p:cNvPicPr>
          <p:nvPr/>
        </p:nvPicPr>
        <p:blipFill>
          <a:blip r:embed="rId3">
            <a:extLst>
              <a:ext uri="{96DAC541-7B7A-43D3-8B79-37D633B846F1}">
                <asvg:svgBlip xmlns:asvg="http://schemas.microsoft.com/office/drawing/2016/SVG/main" r:embed="rId10"/>
              </a:ext>
            </a:extLst>
          </a:blip>
          <a:stretch>
            <a:fillRect/>
          </a:stretch>
        </p:blipFill>
        <p:spPr>
          <a:xfrm>
            <a:off x="336506" y="5876943"/>
            <a:ext cx="6970557" cy="19045"/>
          </a:xfrm>
          <a:prstGeom prst="rect">
            <a:avLst/>
          </a:prstGeom>
        </p:spPr>
      </p:pic>
      <p:sp>
        <p:nvSpPr>
          <p:cNvPr id="16" name="Object 15"/>
          <p:cNvSpPr/>
          <p:nvPr/>
        </p:nvSpPr>
        <p:spPr>
          <a:xfrm>
            <a:off x="408494" y="5925177"/>
            <a:ext cx="7507740" cy="214259"/>
          </a:xfrm>
          <a:prstGeom prst="rect">
            <a:avLst/>
          </a:prstGeom>
          <a:noFill/>
        </p:spPr>
        <p:txBody>
          <a:bodyPr wrap="square" lIns="0" tIns="0" rIns="0" bIns="0" rtlCol="0" anchor="t"/>
          <a:lstStyle/>
          <a:p>
            <a:pPr marL="0" marR="0" lvl="0" indent="0" algn="l" defTabSz="914400" rtl="0" eaLnBrk="1" fontAlgn="auto" latinLnBrk="0" hangingPunct="1">
              <a:lnSpc>
                <a:spcPts val="1688"/>
              </a:lnSpc>
              <a:spcBef>
                <a:spcPts val="0"/>
              </a:spcBef>
              <a:spcAft>
                <a:spcPts val="0"/>
              </a:spcAft>
              <a:buClrTx/>
              <a:buSzTx/>
              <a:buFontTx/>
              <a:buNone/>
              <a:tabLst/>
              <a:defRPr/>
            </a:pPr>
            <a:r>
              <a:rPr kumimoji="0" lang="en-US" sz="1875" b="0" i="0" u="none" strike="noStrike" kern="0" cap="none" spc="19" normalizeH="0" baseline="0" noProof="0" dirty="0">
                <a:ln>
                  <a:noFill/>
                </a:ln>
                <a:solidFill>
                  <a:srgbClr val="000000"/>
                </a:solidFill>
                <a:effectLst/>
                <a:uLnTx/>
                <a:uFillTx/>
                <a:latin typeface="Carlito" pitchFamily="34" charset="0"/>
                <a:ea typeface="Carlito" pitchFamily="34" charset="-122"/>
                <a:cs typeface="Carlito" pitchFamily="34" charset="-120"/>
              </a:rPr>
              <a:t>Clinical guidelines and vaccination strategies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7" name="Object 16" descr="preencoded.png"/>
          <p:cNvPicPr>
            <a:picLocks noChangeAspect="1"/>
          </p:cNvPicPr>
          <p:nvPr/>
        </p:nvPicPr>
        <p:blipFill>
          <a:blip r:embed="rId11"/>
          <a:srcRect/>
          <a:stretch/>
        </p:blipFill>
        <p:spPr>
          <a:xfrm>
            <a:off x="7006299" y="1292098"/>
            <a:ext cx="4272450" cy="4272450"/>
          </a:xfrm>
          <a:prstGeom prst="rect">
            <a:avLst/>
          </a:prstGeom>
        </p:spPr>
      </p:pic>
      <p:pic>
        <p:nvPicPr>
          <p:cNvPr id="18" name="Object 17"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065454" y="-298"/>
            <a:ext cx="123794" cy="6856286"/>
          </a:xfrm>
          <a:prstGeom prst="rect">
            <a:avLst/>
          </a:prstGeom>
        </p:spPr>
      </p:pic>
      <p:pic>
        <p:nvPicPr>
          <p:cNvPr id="19" name="Object 18"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065454" y="3526702"/>
            <a:ext cx="123794" cy="333291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1857"/>
            <a:ext cx="12188952" cy="540885"/>
          </a:xfrm>
          <a:prstGeom prst="rect">
            <a:avLst/>
          </a:prstGeom>
          <a:noFill/>
        </p:spPr>
        <p:txBody>
          <a:bodyPr wrap="square" lIns="0" tIns="0" rIns="0" bIns="0" rtlCol="0" anchor="t"/>
          <a:lstStyle/>
          <a:p>
            <a:pPr marL="0" marR="0" lvl="0" indent="0" algn="ctr" defTabSz="914400" rtl="0" eaLnBrk="1" fontAlgn="auto" latinLnBrk="0" hangingPunct="1">
              <a:lnSpc>
                <a:spcPts val="426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0000"/>
                </a:solidFill>
                <a:effectLst/>
                <a:uLnTx/>
                <a:uFillTx/>
                <a:latin typeface="Roboto" pitchFamily="34" charset="0"/>
                <a:ea typeface="Roboto" pitchFamily="34" charset="-122"/>
                <a:cs typeface="Roboto" pitchFamily="34" charset="-120"/>
              </a:rPr>
              <a:t>The Role of Infections in MS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3" y="3780480"/>
            <a:ext cx="12217520" cy="28568"/>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9570" y="3790003"/>
            <a:ext cx="9523" cy="238065"/>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52438" y="3732867"/>
            <a:ext cx="123794" cy="123794"/>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19244" y="3790003"/>
            <a:ext cx="9523" cy="561835"/>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62106" y="3732867"/>
            <a:ext cx="123794" cy="123794"/>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28815" y="1647414"/>
            <a:ext cx="9523" cy="2152112"/>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71676" y="3732867"/>
            <a:ext cx="123794" cy="123794"/>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638385" y="3675731"/>
            <a:ext cx="9523" cy="123794"/>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581246" y="3732867"/>
            <a:ext cx="123794" cy="123794"/>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21"/>
              </a:ext>
            </a:extLst>
          </a:blip>
          <a:stretch>
            <a:fillRect/>
          </a:stretch>
        </p:blipFill>
        <p:spPr>
          <a:xfrm>
            <a:off x="9548046" y="1647414"/>
            <a:ext cx="9523" cy="2152112"/>
          </a:xfrm>
          <a:prstGeom prst="rect">
            <a:avLst/>
          </a:prstGeom>
        </p:spPr>
      </p:pic>
      <p:pic>
        <p:nvPicPr>
          <p:cNvPr id="13" name="Object 12" descr="preencoded.png"/>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490908" y="3732867"/>
            <a:ext cx="123794" cy="123794"/>
          </a:xfrm>
          <a:prstGeom prst="rect">
            <a:avLst/>
          </a:prstGeom>
        </p:spPr>
      </p:pic>
      <p:sp>
        <p:nvSpPr>
          <p:cNvPr id="14" name="Object 13"/>
          <p:cNvSpPr/>
          <p:nvPr/>
        </p:nvSpPr>
        <p:spPr>
          <a:xfrm>
            <a:off x="1842926" y="4025402"/>
            <a:ext cx="133314" cy="133316"/>
          </a:xfrm>
          <a:prstGeom prst="ellipse">
            <a:avLst/>
          </a:prstGeom>
          <a:solidFill>
            <a:srgbClr val="11A9E2"/>
          </a:solidFill>
        </p:spPr>
        <p:txBody>
          <a:bodyPr/>
          <a:lstStyle/>
          <a:p>
            <a:endParaRPr lang="en-US"/>
          </a:p>
        </p:txBody>
      </p:sp>
      <p:sp>
        <p:nvSpPr>
          <p:cNvPr id="15" name="Object 14"/>
          <p:cNvSpPr/>
          <p:nvPr/>
        </p:nvSpPr>
        <p:spPr>
          <a:xfrm>
            <a:off x="2071487" y="3949506"/>
            <a:ext cx="1812154"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1950s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Object 15"/>
          <p:cNvSpPr/>
          <p:nvPr/>
        </p:nvSpPr>
        <p:spPr>
          <a:xfrm>
            <a:off x="2071487" y="4298867"/>
            <a:ext cx="1812154" cy="1352212"/>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Initial observations linking viral infections to the development of multiple sclerosis.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Object 16"/>
          <p:cNvSpPr/>
          <p:nvPr/>
        </p:nvSpPr>
        <p:spPr>
          <a:xfrm>
            <a:off x="3752510" y="4351789"/>
            <a:ext cx="133319" cy="133317"/>
          </a:xfrm>
          <a:prstGeom prst="ellipse">
            <a:avLst/>
          </a:prstGeom>
          <a:solidFill>
            <a:srgbClr val="11A9E2"/>
          </a:solidFill>
        </p:spPr>
        <p:txBody>
          <a:bodyPr/>
          <a:lstStyle/>
          <a:p>
            <a:endParaRPr lang="en-US"/>
          </a:p>
        </p:txBody>
      </p:sp>
      <p:sp>
        <p:nvSpPr>
          <p:cNvPr id="18" name="Object 17"/>
          <p:cNvSpPr/>
          <p:nvPr/>
        </p:nvSpPr>
        <p:spPr>
          <a:xfrm>
            <a:off x="3981089" y="4275941"/>
            <a:ext cx="1895953"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1970s-1980s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Object 18"/>
          <p:cNvSpPr/>
          <p:nvPr/>
        </p:nvSpPr>
        <p:spPr>
          <a:xfrm>
            <a:off x="4012868" y="4567988"/>
            <a:ext cx="1895953" cy="1352212"/>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Investigations into the potential role of Epstein-Barr virus in triggering or exacerbating MS.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Object 19"/>
          <p:cNvSpPr/>
          <p:nvPr/>
        </p:nvSpPr>
        <p:spPr>
          <a:xfrm>
            <a:off x="5662151" y="1514109"/>
            <a:ext cx="133314" cy="133317"/>
          </a:xfrm>
          <a:prstGeom prst="ellipse">
            <a:avLst/>
          </a:prstGeom>
          <a:solidFill>
            <a:srgbClr val="11A9E2"/>
          </a:solidFill>
        </p:spPr>
        <p:txBody>
          <a:bodyPr/>
          <a:lstStyle/>
          <a:p>
            <a:endParaRPr lang="en-US"/>
          </a:p>
        </p:txBody>
      </p:sp>
      <p:sp>
        <p:nvSpPr>
          <p:cNvPr id="21" name="Object 20"/>
          <p:cNvSpPr/>
          <p:nvPr/>
        </p:nvSpPr>
        <p:spPr>
          <a:xfrm>
            <a:off x="5890692" y="1438201"/>
            <a:ext cx="3109141"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1990s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Object 21"/>
          <p:cNvSpPr/>
          <p:nvPr/>
        </p:nvSpPr>
        <p:spPr>
          <a:xfrm>
            <a:off x="5890692" y="1787562"/>
            <a:ext cx="3109141" cy="1622654"/>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Studies exploring the impact of other infectious agents, such as human herpesvirus 6, Helicobacter pylori, Chlamydia pneumonia on MS risk and progression.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Object 22"/>
          <p:cNvSpPr/>
          <p:nvPr/>
        </p:nvSpPr>
        <p:spPr>
          <a:xfrm>
            <a:off x="7571734" y="3542366"/>
            <a:ext cx="133319" cy="133317"/>
          </a:xfrm>
          <a:prstGeom prst="ellipse">
            <a:avLst/>
          </a:prstGeom>
          <a:solidFill>
            <a:srgbClr val="11A9E2"/>
          </a:solidFill>
        </p:spPr>
        <p:txBody>
          <a:bodyPr/>
          <a:lstStyle/>
          <a:p>
            <a:endParaRPr lang="en-US"/>
          </a:p>
        </p:txBody>
      </p:sp>
      <p:sp>
        <p:nvSpPr>
          <p:cNvPr id="24" name="Object 23"/>
          <p:cNvSpPr/>
          <p:nvPr/>
        </p:nvSpPr>
        <p:spPr>
          <a:xfrm>
            <a:off x="7800294" y="3466519"/>
            <a:ext cx="1916903"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2000s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Object 24"/>
          <p:cNvSpPr/>
          <p:nvPr/>
        </p:nvSpPr>
        <p:spPr>
          <a:xfrm>
            <a:off x="7800294" y="3815880"/>
            <a:ext cx="2083120" cy="2163539"/>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Advancements in molecular techniques enabling more detailed analysis of the connections between infections and MS.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Object 25"/>
          <p:cNvSpPr/>
          <p:nvPr/>
        </p:nvSpPr>
        <p:spPr>
          <a:xfrm>
            <a:off x="9481318" y="1514109"/>
            <a:ext cx="133314" cy="133317"/>
          </a:xfrm>
          <a:prstGeom prst="ellipse">
            <a:avLst/>
          </a:prstGeom>
          <a:solidFill>
            <a:srgbClr val="11A9E2"/>
          </a:solidFill>
        </p:spPr>
        <p:txBody>
          <a:bodyPr/>
          <a:lstStyle/>
          <a:p>
            <a:endParaRPr lang="en-US"/>
          </a:p>
        </p:txBody>
      </p:sp>
      <p:sp>
        <p:nvSpPr>
          <p:cNvPr id="27" name="Object 26"/>
          <p:cNvSpPr/>
          <p:nvPr/>
        </p:nvSpPr>
        <p:spPr>
          <a:xfrm>
            <a:off x="9709897" y="1438201"/>
            <a:ext cx="1990227" cy="292047"/>
          </a:xfrm>
          <a:prstGeom prst="rect">
            <a:avLst/>
          </a:prstGeom>
          <a:noFill/>
        </p:spPr>
        <p:txBody>
          <a:bodyPr wrap="squar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00" b="0" i="0" u="none" strike="noStrike" kern="0" cap="none" spc="18" normalizeH="0" baseline="0" noProof="0" dirty="0">
                <a:ln>
                  <a:noFill/>
                </a:ln>
                <a:solidFill>
                  <a:srgbClr val="000000"/>
                </a:solidFill>
                <a:effectLst/>
                <a:uLnTx/>
                <a:uFillTx/>
                <a:latin typeface="Roboto" pitchFamily="34" charset="0"/>
                <a:ea typeface="Roboto" pitchFamily="34" charset="-122"/>
                <a:cs typeface="Roboto" pitchFamily="34" charset="-120"/>
              </a:rPr>
              <a:t>2010s-2020s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 name="Object 27"/>
          <p:cNvSpPr/>
          <p:nvPr/>
        </p:nvSpPr>
        <p:spPr>
          <a:xfrm>
            <a:off x="9709897" y="1787562"/>
            <a:ext cx="2116343" cy="1893097"/>
          </a:xfrm>
          <a:prstGeom prst="rect">
            <a:avLst/>
          </a:prstGeom>
          <a:noFill/>
        </p:spPr>
        <p:txBody>
          <a:bodyPr wrap="square" lIns="0" tIns="0" rIns="0" bIns="0" rtlCol="0" anchor="t"/>
          <a:lstStyle/>
          <a:p>
            <a:pPr marL="0" marR="0" lvl="0" indent="0" algn="l" defTabSz="914400" rtl="0" eaLnBrk="1" fontAlgn="auto" latinLnBrk="0" hangingPunct="1">
              <a:lnSpc>
                <a:spcPts val="2130"/>
              </a:lnSpc>
              <a:spcBef>
                <a:spcPts val="443"/>
              </a:spcBef>
              <a:spcAft>
                <a:spcPts val="0"/>
              </a:spcAft>
              <a:buClrTx/>
              <a:buSzTx/>
              <a:buFontTx/>
              <a:buNone/>
              <a:tabLst/>
              <a:defRPr/>
            </a:pPr>
            <a:r>
              <a:rPr kumimoji="0" lang="en-US" sz="1500" b="0" i="0" u="none" strike="noStrike" kern="0" cap="none" spc="15" normalizeH="0" baseline="0" noProof="0" dirty="0">
                <a:ln>
                  <a:noFill/>
                </a:ln>
                <a:solidFill>
                  <a:srgbClr val="000000">
                    <a:alpha val="80000"/>
                  </a:srgbClr>
                </a:solidFill>
                <a:effectLst/>
                <a:uLnTx/>
                <a:uFillTx/>
                <a:latin typeface="Roboto" pitchFamily="34" charset="0"/>
                <a:ea typeface="Roboto" pitchFamily="34" charset="-122"/>
                <a:cs typeface="Roboto" pitchFamily="34" charset="-120"/>
              </a:rPr>
              <a:t>Ongoing research examining the complex interplay between the immune system, infections, and the development of MS.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Object 28"/>
          <p:cNvSpPr/>
          <p:nvPr/>
        </p:nvSpPr>
        <p:spPr>
          <a:xfrm>
            <a:off x="11865183" y="6498056"/>
            <a:ext cx="133317" cy="243362"/>
          </a:xfrm>
          <a:prstGeom prst="rect">
            <a:avLst/>
          </a:prstGeom>
          <a:noFill/>
        </p:spPr>
        <p:txBody>
          <a:bodyPr/>
          <a:lstStyle/>
          <a:p>
            <a:endParaRPr lang="en-US"/>
          </a:p>
        </p:txBody>
      </p:sp>
      <p:sp>
        <p:nvSpPr>
          <p:cNvPr id="30"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
        <p:nvSpPr>
          <p:cNvPr id="32" name="TextBox 31">
            <a:extLst>
              <a:ext uri="{FF2B5EF4-FFF2-40B4-BE49-F238E27FC236}">
                <a16:creationId xmlns:a16="http://schemas.microsoft.com/office/drawing/2014/main" id="{B797874D-2AF0-5147-995A-801FDB4669BD}"/>
              </a:ext>
            </a:extLst>
          </p:cNvPr>
          <p:cNvSpPr txBox="1"/>
          <p:nvPr/>
        </p:nvSpPr>
        <p:spPr>
          <a:xfrm>
            <a:off x="7823364" y="6108056"/>
            <a:ext cx="387676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12121"/>
                </a:solidFill>
                <a:effectLst/>
                <a:uLnTx/>
                <a:uFillTx/>
                <a:latin typeface="BlinkMacSystemFont"/>
                <a:ea typeface="+mn-ea"/>
                <a:cs typeface="+mn-cs"/>
              </a:rPr>
              <a:t>Bjornevik</a:t>
            </a:r>
            <a:r>
              <a:rPr kumimoji="0" lang="en-US" sz="1400" b="0" i="0" u="none" strike="noStrike" kern="1200" cap="none" spc="0" normalizeH="0" baseline="0" noProof="0" dirty="0">
                <a:ln>
                  <a:noFill/>
                </a:ln>
                <a:solidFill>
                  <a:srgbClr val="212121"/>
                </a:solidFill>
                <a:effectLst/>
                <a:uLnTx/>
                <a:uFillTx/>
                <a:latin typeface="BlinkMacSystemFont"/>
                <a:ea typeface="+mn-ea"/>
                <a:cs typeface="+mn-cs"/>
              </a:rPr>
              <a:t> et al, Science2022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12121"/>
                </a:solidFill>
                <a:effectLst/>
                <a:uLnTx/>
                <a:uFillTx/>
                <a:latin typeface="BlinkMacSystemFont"/>
                <a:ea typeface="+mn-ea"/>
                <a:cs typeface="+mn-cs"/>
              </a:rPr>
              <a:t>Aloisi</a:t>
            </a:r>
            <a:r>
              <a:rPr kumimoji="0" lang="en-US" sz="1400" b="0" i="0" u="none" strike="noStrike" kern="1200" cap="none" spc="0" normalizeH="0" baseline="0" noProof="0" dirty="0">
                <a:ln>
                  <a:noFill/>
                </a:ln>
                <a:solidFill>
                  <a:srgbClr val="212121"/>
                </a:solidFill>
                <a:effectLst/>
                <a:uLnTx/>
                <a:uFillTx/>
                <a:latin typeface="BlinkMacSystemFont"/>
                <a:ea typeface="+mn-ea"/>
                <a:cs typeface="+mn-cs"/>
              </a:rPr>
              <a:t> F et al, Lancet Neurol. 2023</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58638-887B-1076-5F45-D0EE306F2102}"/>
              </a:ext>
            </a:extLst>
          </p:cNvPr>
          <p:cNvPicPr>
            <a:picLocks noChangeAspect="1"/>
          </p:cNvPicPr>
          <p:nvPr/>
        </p:nvPicPr>
        <p:blipFill>
          <a:blip r:embed="rId2"/>
          <a:stretch>
            <a:fillRect/>
          </a:stretch>
        </p:blipFill>
        <p:spPr>
          <a:xfrm>
            <a:off x="283277" y="2578"/>
            <a:ext cx="6661675" cy="2103302"/>
          </a:xfrm>
          <a:prstGeom prst="rect">
            <a:avLst/>
          </a:prstGeom>
        </p:spPr>
      </p:pic>
      <p:sp>
        <p:nvSpPr>
          <p:cNvPr id="6" name="TextBox 5">
            <a:extLst>
              <a:ext uri="{FF2B5EF4-FFF2-40B4-BE49-F238E27FC236}">
                <a16:creationId xmlns:a16="http://schemas.microsoft.com/office/drawing/2014/main" id="{CB3A7EF6-CA13-D5A3-189F-4D7796F13201}"/>
              </a:ext>
            </a:extLst>
          </p:cNvPr>
          <p:cNvSpPr txBox="1"/>
          <p:nvPr/>
        </p:nvSpPr>
        <p:spPr>
          <a:xfrm>
            <a:off x="283277" y="2105880"/>
            <a:ext cx="6632146" cy="2058718"/>
          </a:xfrm>
          <a:prstGeom prst="rect">
            <a:avLst/>
          </a:prstGeom>
          <a:noFill/>
        </p:spPr>
        <p:txBody>
          <a:bodyPr wrap="square">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Epstein-Barr Virus (EBV) hypothesized as a potential cause of 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Study included over 10 million young adults in the US military, with 955 diagnosed with MS during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Risk of MS increased </a:t>
            </a:r>
            <a:r>
              <a:rPr kumimoji="0" lang="en-US" sz="1200" b="1" i="0" u="sng" strike="noStrike" kern="1200" cap="none" spc="0" normalizeH="0" baseline="0" noProof="0" dirty="0">
                <a:ln>
                  <a:noFill/>
                </a:ln>
                <a:solidFill>
                  <a:prstClr val="black"/>
                </a:solidFill>
                <a:effectLst/>
                <a:uLnTx/>
                <a:uFillTx/>
                <a:latin typeface="Arial"/>
                <a:ea typeface="+mn-ea"/>
                <a:cs typeface="+mn-cs"/>
              </a:rPr>
              <a:t>32-fold </a:t>
            </a:r>
            <a:r>
              <a:rPr kumimoji="0" lang="en-US" sz="1200" b="0" i="0" u="none" strike="noStrike" kern="1200" cap="none" spc="0" normalizeH="0" baseline="0" noProof="0" dirty="0">
                <a:ln>
                  <a:noFill/>
                </a:ln>
                <a:solidFill>
                  <a:prstClr val="black"/>
                </a:solidFill>
                <a:effectLst/>
                <a:uLnTx/>
                <a:uFillTx/>
                <a:latin typeface="Arial"/>
                <a:ea typeface="+mn-ea"/>
                <a:cs typeface="+mn-cs"/>
              </a:rPr>
              <a:t>after EBV infection (</a:t>
            </a:r>
            <a:r>
              <a:rPr kumimoji="0" lang="pl-PL" sz="1200" b="0" i="0" u="none" strike="noStrike" kern="1200" cap="none" spc="0" normalizeH="0" baseline="0" noProof="0" dirty="0">
                <a:ln>
                  <a:noFill/>
                </a:ln>
                <a:solidFill>
                  <a:prstClr val="black"/>
                </a:solidFill>
                <a:effectLst/>
                <a:uLnTx/>
                <a:uFillTx/>
                <a:latin typeface="__fkGroteskNeue_598ab8"/>
                <a:ea typeface="+mn-ea"/>
                <a:cs typeface="+mn-cs"/>
              </a:rPr>
              <a:t>(95% CI: 4.3 to 245.3, P &lt; 0.001)</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No increased risk after infection with other viruses (e.g., cytomegalovirus).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97% of individuals who developed MS during the follow-up period seroconverted to EBV-positive status, compared to only 57% of those who did not develop 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Serum Neurofilament light chain (</a:t>
            </a:r>
            <a:r>
              <a:rPr kumimoji="0" lang="en-US" sz="1200" b="0" i="0" u="none" strike="noStrike" kern="1200" cap="none" spc="0" normalizeH="0" baseline="0" noProof="0" dirty="0" err="1">
                <a:ln>
                  <a:noFill/>
                </a:ln>
                <a:solidFill>
                  <a:prstClr val="black"/>
                </a:solidFill>
                <a:effectLst/>
                <a:uLnTx/>
                <a:uFillTx/>
                <a:latin typeface="Arial"/>
                <a:ea typeface="+mn-ea"/>
                <a:cs typeface="+mn-cs"/>
              </a:rPr>
              <a:t>sNfL</a:t>
            </a:r>
            <a:r>
              <a:rPr kumimoji="0" lang="en-US" sz="1200" b="0" i="0" u="none" strike="noStrike" kern="1200" cap="none" spc="0" normalizeH="0" baseline="0" noProof="0" dirty="0">
                <a:ln>
                  <a:noFill/>
                </a:ln>
                <a:solidFill>
                  <a:prstClr val="black"/>
                </a:solidFill>
                <a:effectLst/>
                <a:uLnTx/>
                <a:uFillTx/>
                <a:latin typeface="Arial"/>
                <a:ea typeface="+mn-ea"/>
                <a:cs typeface="+mn-cs"/>
              </a:rPr>
              <a:t>) levels, a marker of neuroaxonal degeneration, increased only after EBV seroconversion.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Findings suggest EBV as the leading cause of MS, not explained by known MS risk factors.</a:t>
            </a:r>
          </a:p>
        </p:txBody>
      </p:sp>
      <p:pic>
        <p:nvPicPr>
          <p:cNvPr id="8" name="Picture 7">
            <a:extLst>
              <a:ext uri="{FF2B5EF4-FFF2-40B4-BE49-F238E27FC236}">
                <a16:creationId xmlns:a16="http://schemas.microsoft.com/office/drawing/2014/main" id="{812DB99B-559F-5746-94B1-80F8B9E36EB6}"/>
              </a:ext>
            </a:extLst>
          </p:cNvPr>
          <p:cNvPicPr>
            <a:picLocks noChangeAspect="1"/>
          </p:cNvPicPr>
          <p:nvPr/>
        </p:nvPicPr>
        <p:blipFill>
          <a:blip r:embed="rId3"/>
          <a:stretch>
            <a:fillRect/>
          </a:stretch>
        </p:blipFill>
        <p:spPr>
          <a:xfrm>
            <a:off x="1386892" y="4164598"/>
            <a:ext cx="4454443" cy="2638946"/>
          </a:xfrm>
          <a:prstGeom prst="rect">
            <a:avLst/>
          </a:prstGeom>
        </p:spPr>
      </p:pic>
      <p:pic>
        <p:nvPicPr>
          <p:cNvPr id="10" name="Picture 9">
            <a:extLst>
              <a:ext uri="{FF2B5EF4-FFF2-40B4-BE49-F238E27FC236}">
                <a16:creationId xmlns:a16="http://schemas.microsoft.com/office/drawing/2014/main" id="{02551235-8398-9CBF-9A5B-D6C7AD27EBB5}"/>
              </a:ext>
            </a:extLst>
          </p:cNvPr>
          <p:cNvPicPr>
            <a:picLocks noChangeAspect="1"/>
          </p:cNvPicPr>
          <p:nvPr/>
        </p:nvPicPr>
        <p:blipFill>
          <a:blip r:embed="rId4"/>
          <a:stretch>
            <a:fillRect/>
          </a:stretch>
        </p:blipFill>
        <p:spPr>
          <a:xfrm>
            <a:off x="6915423" y="0"/>
            <a:ext cx="5206375" cy="5820531"/>
          </a:xfrm>
          <a:prstGeom prst="rect">
            <a:avLst/>
          </a:prstGeom>
        </p:spPr>
      </p:pic>
    </p:spTree>
    <p:extLst>
      <p:ext uri="{BB962C8B-B14F-4D97-AF65-F5344CB8AC3E}">
        <p14:creationId xmlns:p14="http://schemas.microsoft.com/office/powerpoint/2010/main" val="540799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04007-8906-8AA0-E7E7-0DCB1B0DC046}"/>
              </a:ext>
            </a:extLst>
          </p:cNvPr>
          <p:cNvPicPr>
            <a:picLocks noChangeAspect="1"/>
          </p:cNvPicPr>
          <p:nvPr/>
        </p:nvPicPr>
        <p:blipFill>
          <a:blip r:embed="rId2"/>
          <a:stretch>
            <a:fillRect/>
          </a:stretch>
        </p:blipFill>
        <p:spPr>
          <a:xfrm>
            <a:off x="95366" y="314055"/>
            <a:ext cx="7542487" cy="2076630"/>
          </a:xfrm>
          <a:prstGeom prst="rect">
            <a:avLst/>
          </a:prstGeom>
        </p:spPr>
      </p:pic>
      <p:pic>
        <p:nvPicPr>
          <p:cNvPr id="5" name="Picture 4">
            <a:extLst>
              <a:ext uri="{FF2B5EF4-FFF2-40B4-BE49-F238E27FC236}">
                <a16:creationId xmlns:a16="http://schemas.microsoft.com/office/drawing/2014/main" id="{E0B74770-CEB0-D943-2C2D-F35E205B2287}"/>
              </a:ext>
            </a:extLst>
          </p:cNvPr>
          <p:cNvPicPr>
            <a:picLocks noChangeAspect="1"/>
          </p:cNvPicPr>
          <p:nvPr/>
        </p:nvPicPr>
        <p:blipFill>
          <a:blip r:embed="rId3"/>
          <a:stretch>
            <a:fillRect/>
          </a:stretch>
        </p:blipFill>
        <p:spPr>
          <a:xfrm>
            <a:off x="179515" y="2488178"/>
            <a:ext cx="6537488" cy="1920240"/>
          </a:xfrm>
          <a:prstGeom prst="rect">
            <a:avLst/>
          </a:prstGeom>
        </p:spPr>
      </p:pic>
      <p:pic>
        <p:nvPicPr>
          <p:cNvPr id="7" name="Picture 6">
            <a:extLst>
              <a:ext uri="{FF2B5EF4-FFF2-40B4-BE49-F238E27FC236}">
                <a16:creationId xmlns:a16="http://schemas.microsoft.com/office/drawing/2014/main" id="{A0E06D31-E8AD-79FB-6D9C-6ECEA99981BA}"/>
              </a:ext>
            </a:extLst>
          </p:cNvPr>
          <p:cNvPicPr>
            <a:picLocks noChangeAspect="1"/>
          </p:cNvPicPr>
          <p:nvPr/>
        </p:nvPicPr>
        <p:blipFill>
          <a:blip r:embed="rId4"/>
          <a:stretch>
            <a:fillRect/>
          </a:stretch>
        </p:blipFill>
        <p:spPr>
          <a:xfrm>
            <a:off x="179515" y="4474828"/>
            <a:ext cx="7220576" cy="1848010"/>
          </a:xfrm>
          <a:prstGeom prst="rect">
            <a:avLst/>
          </a:prstGeom>
        </p:spPr>
      </p:pic>
      <p:pic>
        <p:nvPicPr>
          <p:cNvPr id="8" name="Picture 7">
            <a:extLst>
              <a:ext uri="{FF2B5EF4-FFF2-40B4-BE49-F238E27FC236}">
                <a16:creationId xmlns:a16="http://schemas.microsoft.com/office/drawing/2014/main" id="{71182262-54AE-7B67-99CE-5F23E451CBCE}"/>
              </a:ext>
            </a:extLst>
          </p:cNvPr>
          <p:cNvPicPr>
            <a:picLocks noChangeAspect="1"/>
          </p:cNvPicPr>
          <p:nvPr/>
        </p:nvPicPr>
        <p:blipFill>
          <a:blip r:embed="rId5"/>
          <a:stretch>
            <a:fillRect/>
          </a:stretch>
        </p:blipFill>
        <p:spPr>
          <a:xfrm>
            <a:off x="7778099" y="1621237"/>
            <a:ext cx="3474720" cy="3474720"/>
          </a:xfrm>
          <a:prstGeom prst="rect">
            <a:avLst/>
          </a:prstGeom>
        </p:spPr>
      </p:pic>
    </p:spTree>
    <p:extLst>
      <p:ext uri="{BB962C8B-B14F-4D97-AF65-F5344CB8AC3E}">
        <p14:creationId xmlns:p14="http://schemas.microsoft.com/office/powerpoint/2010/main" val="6376967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0.21.0.2123"/>
  <p:tag name="SLIDO_PRESENTATION_ID" val="00000000-0000-0000-0000-000000000000"/>
  <p:tag name="SLIDO_EVENT_UUID" val="c377c69a-c1ab-45bf-b74a-5540100893e7"/>
  <p:tag name="SLIDO_EVENT_SECTION_UUID" val="42da28c8-93c3-40c4-a32f-407a17cdafb1"/>
</p:tagLst>
</file>

<file path=ppt/theme/theme1.xml><?xml version="1.0" encoding="utf-8"?>
<a:theme xmlns:a="http://schemas.openxmlformats.org/drawingml/2006/main" name="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6-9 White Backgrou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8CC72631FCDC43AC04C8CC6A8CB0D9" ma:contentTypeVersion="16" ma:contentTypeDescription="Create a new document." ma:contentTypeScope="" ma:versionID="399e20c2e185542fa3155091108be9ff">
  <xsd:schema xmlns:xsd="http://www.w3.org/2001/XMLSchema" xmlns:xs="http://www.w3.org/2001/XMLSchema" xmlns:p="http://schemas.microsoft.com/office/2006/metadata/properties" xmlns:ns2="2c04d4b1-7a5e-4575-b6a3-29f7253cf522" xmlns:ns3="8a9688af-b70f-40bb-9617-17e5a1647d6e" xmlns:ns4="b4f98844-4daf-4f28-a01a-1bcf01f5ba64" targetNamespace="http://schemas.microsoft.com/office/2006/metadata/properties" ma:root="true" ma:fieldsID="7e499e61af3c85a6e5e52e35dc6024da" ns2:_="" ns3:_="" ns4:_="">
    <xsd:import namespace="2c04d4b1-7a5e-4575-b6a3-29f7253cf522"/>
    <xsd:import namespace="8a9688af-b70f-40bb-9617-17e5a1647d6e"/>
    <xsd:import namespace="b4f98844-4daf-4f28-a01a-1bcf01f5ba6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04d4b1-7a5e-4575-b6a3-29f7253cf5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2107af4-119d-4e47-b97c-f15ecd375f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a9688af-b70f-40bb-9617-17e5a1647d6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f98844-4daf-4f28-a01a-1bcf01f5ba6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80e82c6c-6221-4fc0-b782-0afc0ec880df}" ma:internalName="TaxCatchAll" ma:showField="CatchAllData" ma:web="8a9688af-b70f-40bb-9617-17e5a1647d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4f98844-4daf-4f28-a01a-1bcf01f5ba64" xsi:nil="true"/>
    <lcf76f155ced4ddcb4097134ff3c332f xmlns="2c04d4b1-7a5e-4575-b6a3-29f7253cf522">
      <Terms xmlns="http://schemas.microsoft.com/office/infopath/2007/PartnerControls"/>
    </lcf76f155ced4ddcb4097134ff3c332f>
    <SharedWithUsers xmlns="8a9688af-b70f-40bb-9617-17e5a1647d6e">
      <UserInfo>
        <DisplayName>Jill Petersen</DisplayName>
        <AccountId>478</AccountId>
        <AccountType/>
      </UserInfo>
    </SharedWithUsers>
  </documentManagement>
</p:properties>
</file>

<file path=customXml/itemProps1.xml><?xml version="1.0" encoding="utf-8"?>
<ds:datastoreItem xmlns:ds="http://schemas.openxmlformats.org/officeDocument/2006/customXml" ds:itemID="{FB58FF7B-1233-4483-95CA-98C785A9CC43}">
  <ds:schemaRefs>
    <ds:schemaRef ds:uri="2c04d4b1-7a5e-4575-b6a3-29f7253cf522"/>
    <ds:schemaRef ds:uri="8a9688af-b70f-40bb-9617-17e5a1647d6e"/>
    <ds:schemaRef ds:uri="b4f98844-4daf-4f28-a01a-1bcf01f5ba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88902AF-B618-4C6E-8E0A-C4CB3AEC8452}">
  <ds:schemaRefs>
    <ds:schemaRef ds:uri="http://schemas.microsoft.com/sharepoint/v3/contenttype/forms"/>
  </ds:schemaRefs>
</ds:datastoreItem>
</file>

<file path=customXml/itemProps3.xml><?xml version="1.0" encoding="utf-8"?>
<ds:datastoreItem xmlns:ds="http://schemas.openxmlformats.org/officeDocument/2006/customXml" ds:itemID="{D3C5AD86-3BF7-472A-B482-66A365C236E6}">
  <ds:schemaRefs>
    <ds:schemaRef ds:uri="http://www.w3.org/XML/1998/namespace"/>
    <ds:schemaRef ds:uri="b4f98844-4daf-4f28-a01a-1bcf01f5ba64"/>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purl.org/dc/terms/"/>
    <ds:schemaRef ds:uri="8a9688af-b70f-40bb-9617-17e5a1647d6e"/>
    <ds:schemaRef ds:uri="2c04d4b1-7a5e-4575-b6a3-29f7253cf522"/>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23492</TotalTime>
  <Words>4342</Words>
  <Application>Microsoft Office PowerPoint</Application>
  <PresentationFormat>Widescreen</PresentationFormat>
  <Paragraphs>534</Paragraphs>
  <Slides>57</Slides>
  <Notes>47</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57</vt:i4>
      </vt:variant>
    </vt:vector>
  </HeadingPairs>
  <TitlesOfParts>
    <vt:vector size="75" baseType="lpstr">
      <vt:lpstr>__fkGroteskNeue_598ab8</vt:lpstr>
      <vt:lpstr>Arial</vt:lpstr>
      <vt:lpstr>BlinkMacSystemFont</vt:lpstr>
      <vt:lpstr>Calibri</vt:lpstr>
      <vt:lpstr>Calibri Light</vt:lpstr>
      <vt:lpstr>Carlito</vt:lpstr>
      <vt:lpstr>Corbel</vt:lpstr>
      <vt:lpstr>Roboto</vt:lpstr>
      <vt:lpstr>Roboto Regular</vt:lpstr>
      <vt:lpstr>Source Sans Pro Web</vt:lpstr>
      <vt:lpstr>Symbol</vt:lpstr>
      <vt:lpstr>Volkhov</vt:lpstr>
      <vt:lpstr>Webdings</vt:lpstr>
      <vt:lpstr>Work Sans</vt:lpstr>
      <vt:lpstr>Basis</vt:lpstr>
      <vt:lpstr>3_Office Theme</vt:lpstr>
      <vt:lpstr>16-9 White Backgroud</vt:lpstr>
      <vt:lpstr>Office Theme</vt:lpstr>
      <vt:lpstr>The CME program will start on the hour.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On Your Mind?</vt:lpstr>
      <vt:lpstr>PowerPoint Presentation</vt:lpstr>
      <vt:lpstr>Thank you and please SAVE THE DATES for our FY25 webinars!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Geiger Wooten</dc:creator>
  <cp:lastModifiedBy>Vicki Kowal</cp:lastModifiedBy>
  <cp:revision>47</cp:revision>
  <dcterms:created xsi:type="dcterms:W3CDTF">2021-01-06T00:19:33Z</dcterms:created>
  <dcterms:modified xsi:type="dcterms:W3CDTF">2024-10-30T21:31:13Z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0.21.0.2123</vt:lpwstr>
  </property>
  <property fmtid="{D5CDD505-2E9C-101B-9397-08002B2CF9AE}" pid="3" name="ContentTypeId">
    <vt:lpwstr>0x010100748CC72631FCDC43AC04C8CC6A8CB0D9</vt:lpwstr>
  </property>
  <property fmtid="{D5CDD505-2E9C-101B-9397-08002B2CF9AE}" pid="4" name="MediaServiceImageTags">
    <vt:lpwstr/>
  </property>
</Properties>
</file>