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57" r:id="rId2"/>
    <p:sldMasterId id="2147483769" r:id="rId3"/>
    <p:sldMasterId id="2147483793" r:id="rId4"/>
  </p:sldMasterIdLst>
  <p:notesMasterIdLst>
    <p:notesMasterId r:id="rId68"/>
  </p:notesMasterIdLst>
  <p:sldIdLst>
    <p:sldId id="7654" r:id="rId5"/>
    <p:sldId id="3681" r:id="rId6"/>
    <p:sldId id="7651" r:id="rId7"/>
    <p:sldId id="7652" r:id="rId8"/>
    <p:sldId id="3606" r:id="rId9"/>
    <p:sldId id="259" r:id="rId10"/>
    <p:sldId id="441" r:id="rId11"/>
    <p:sldId id="425" r:id="rId12"/>
    <p:sldId id="426" r:id="rId13"/>
    <p:sldId id="302" r:id="rId14"/>
    <p:sldId id="303" r:id="rId15"/>
    <p:sldId id="402" r:id="rId16"/>
    <p:sldId id="427" r:id="rId17"/>
    <p:sldId id="428" r:id="rId18"/>
    <p:sldId id="305" r:id="rId19"/>
    <p:sldId id="357" r:id="rId20"/>
    <p:sldId id="404" r:id="rId21"/>
    <p:sldId id="405" r:id="rId22"/>
    <p:sldId id="310" r:id="rId23"/>
    <p:sldId id="311" r:id="rId24"/>
    <p:sldId id="312" r:id="rId25"/>
    <p:sldId id="313" r:id="rId26"/>
    <p:sldId id="314" r:id="rId27"/>
    <p:sldId id="406" r:id="rId28"/>
    <p:sldId id="450" r:id="rId29"/>
    <p:sldId id="258" r:id="rId30"/>
    <p:sldId id="451" r:id="rId31"/>
    <p:sldId id="452" r:id="rId32"/>
    <p:sldId id="7655" r:id="rId33"/>
    <p:sldId id="454" r:id="rId34"/>
    <p:sldId id="455" r:id="rId35"/>
    <p:sldId id="456" r:id="rId36"/>
    <p:sldId id="457" r:id="rId37"/>
    <p:sldId id="458" r:id="rId38"/>
    <p:sldId id="408" r:id="rId39"/>
    <p:sldId id="356" r:id="rId40"/>
    <p:sldId id="448" r:id="rId41"/>
    <p:sldId id="261" r:id="rId42"/>
    <p:sldId id="263" r:id="rId43"/>
    <p:sldId id="264" r:id="rId44"/>
    <p:sldId id="446" r:id="rId45"/>
    <p:sldId id="447" r:id="rId46"/>
    <p:sldId id="445" r:id="rId47"/>
    <p:sldId id="431" r:id="rId48"/>
    <p:sldId id="409" r:id="rId49"/>
    <p:sldId id="410" r:id="rId50"/>
    <p:sldId id="411" r:id="rId51"/>
    <p:sldId id="459" r:id="rId52"/>
    <p:sldId id="377" r:id="rId53"/>
    <p:sldId id="340" r:id="rId54"/>
    <p:sldId id="343" r:id="rId55"/>
    <p:sldId id="413" r:id="rId56"/>
    <p:sldId id="416" r:id="rId57"/>
    <p:sldId id="417" r:id="rId58"/>
    <p:sldId id="414" r:id="rId59"/>
    <p:sldId id="415" r:id="rId60"/>
    <p:sldId id="418" r:id="rId61"/>
    <p:sldId id="419" r:id="rId62"/>
    <p:sldId id="423" r:id="rId63"/>
    <p:sldId id="449" r:id="rId64"/>
    <p:sldId id="256" r:id="rId65"/>
    <p:sldId id="7653" r:id="rId66"/>
    <p:sldId id="348"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12CEC-3AB0-47C2-AE74-595D43FE0A85}" type="datetimeFigureOut">
              <a:rPr lang="en-US" smtClean="0"/>
              <a:t>1/30/2023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0727B-AB36-418C-8585-CC48BDDF4806}" type="slidenum">
              <a:rPr lang="en-US" smtClean="0"/>
              <a:t>‹#›</a:t>
            </a:fld>
            <a:endParaRPr lang="en-US" dirty="0"/>
          </a:p>
        </p:txBody>
      </p:sp>
    </p:spTree>
    <p:extLst>
      <p:ext uri="{BB962C8B-B14F-4D97-AF65-F5344CB8AC3E}">
        <p14:creationId xmlns:p14="http://schemas.microsoft.com/office/powerpoint/2010/main" val="310241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pubmed/?term=Snetselaar%20LG%5bAuthor%5d&amp;cauthor=true&amp;cauthor_uid=24476345" TargetMode="External"/><Relationship Id="rId3" Type="http://schemas.openxmlformats.org/officeDocument/2006/relationships/hyperlink" Target="/pubmed/?term=Bisht%20B%5bAuthor%5d&amp;cauthor=true&amp;cauthor_uid=24476345" TargetMode="External"/><Relationship Id="rId7" Type="http://schemas.openxmlformats.org/officeDocument/2006/relationships/hyperlink" Target="/pubmed/?term=Lutgendorf%20SK%5bAuthor%5d&amp;cauthor=true&amp;cauthor_uid=24476345"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pubmed/?term=Shivapour%20ET%5bAuthor%5d&amp;cauthor=true&amp;cauthor_uid=24476345" TargetMode="External"/><Relationship Id="rId11" Type="http://schemas.openxmlformats.org/officeDocument/2006/relationships/hyperlink" Target="/pubmed/?term=Wahls%20TL%5bAuthor%5d&amp;cauthor=true&amp;cauthor_uid=24476345" TargetMode="External"/><Relationship Id="rId5" Type="http://schemas.openxmlformats.org/officeDocument/2006/relationships/hyperlink" Target="/pubmed/?term=Grossmann%20RE%5bAuthor%5d&amp;cauthor=true&amp;cauthor_uid=24476345" TargetMode="External"/><Relationship Id="rId10" Type="http://schemas.openxmlformats.org/officeDocument/2006/relationships/hyperlink" Target="/pubmed/?term=Zimmerman%20MB%5bAuthor%5d&amp;cauthor=true&amp;cauthor_uid=24476345" TargetMode="External"/><Relationship Id="rId4" Type="http://schemas.openxmlformats.org/officeDocument/2006/relationships/hyperlink" Target="/pubmed/?term=Darling%20WG%5bAuthor%5d&amp;cauthor=true&amp;cauthor_uid=24476345" TargetMode="External"/><Relationship Id="rId9" Type="http://schemas.openxmlformats.org/officeDocument/2006/relationships/hyperlink" Target="/pubmed/?term=Hall%20MJ%5bAuthor%5d&amp;cauthor=true&amp;cauthor_uid=24476345"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nn.neurology.org/content/6/4/e565#ref-12" TargetMode="External"/><Relationship Id="rId3" Type="http://schemas.openxmlformats.org/officeDocument/2006/relationships/hyperlink" Target="https://nn.neurology.org/content/6/4/e565#ref-4" TargetMode="External"/><Relationship Id="rId7" Type="http://schemas.openxmlformats.org/officeDocument/2006/relationships/hyperlink" Target="https://nn.neurology.org/content/6/4/e565#ref-9" TargetMode="External"/><Relationship Id="rId12" Type="http://schemas.openxmlformats.org/officeDocument/2006/relationships/hyperlink" Target="https://nn.neurology.org/content/6/4/e565#ref-10"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nn.neurology.org/content/6/4/e565#ref-8" TargetMode="External"/><Relationship Id="rId11" Type="http://schemas.openxmlformats.org/officeDocument/2006/relationships/hyperlink" Target="https://nn.neurology.org/content/6/4/e565#ref-15" TargetMode="External"/><Relationship Id="rId5" Type="http://schemas.openxmlformats.org/officeDocument/2006/relationships/hyperlink" Target="https://nn.neurology.org/content/6/4/e565#ref-7" TargetMode="External"/><Relationship Id="rId10" Type="http://schemas.openxmlformats.org/officeDocument/2006/relationships/hyperlink" Target="https://nn.neurology.org/content/6/4/e565#ref-14" TargetMode="External"/><Relationship Id="rId4" Type="http://schemas.openxmlformats.org/officeDocument/2006/relationships/hyperlink" Target="https://nn.neurology.org/content/6/4/e565#ref-5" TargetMode="External"/><Relationship Id="rId9" Type="http://schemas.openxmlformats.org/officeDocument/2006/relationships/hyperlink" Target="https://nn.neurology.org/content/6/4/e565#ref-13"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andfonline.com/doi/full/10.1080/00207454.2020.1750398"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ncbi-nlm-nih-gov.liboff.ohsu.edu/pubmed/?term=Cassard%20SD%5bAuthor%5d&amp;cauthor=true&amp;cauthor_uid=29753994" TargetMode="External"/><Relationship Id="rId13" Type="http://schemas.openxmlformats.org/officeDocument/2006/relationships/hyperlink" Target="https://www-ncbi-nlm-nih-gov.liboff.ohsu.edu/pubmed/?term=Baer%20DJ%5bAuthor%5d&amp;cauthor=true&amp;cauthor_uid=29753994" TargetMode="External"/><Relationship Id="rId3" Type="http://schemas.openxmlformats.org/officeDocument/2006/relationships/hyperlink" Target="https://www-ncbi-nlm-nih-gov.liboff.ohsu.edu/pubmed/29753994" TargetMode="External"/><Relationship Id="rId7" Type="http://schemas.openxmlformats.org/officeDocument/2006/relationships/hyperlink" Target="https://www-ncbi-nlm-nih-gov.liboff.ohsu.edu/pubmed/?term=Schweitzer%20A%5bAuthor%5d&amp;cauthor=true&amp;cauthor_uid=29753994" TargetMode="External"/><Relationship Id="rId12" Type="http://schemas.openxmlformats.org/officeDocument/2006/relationships/hyperlink" Target="https://www-ncbi-nlm-nih-gov.liboff.ohsu.edu/pubmed/?term=Sullivan%20P%5bAuthor%5d&amp;cauthor=true&amp;cauthor_uid=29753994" TargetMode="External"/><Relationship Id="rId2" Type="http://schemas.openxmlformats.org/officeDocument/2006/relationships/slide" Target="../slides/slide49.xml"/><Relationship Id="rId16" Type="http://schemas.openxmlformats.org/officeDocument/2006/relationships/hyperlink" Target="https://www-ncbi-nlm-nih-gov.liboff.ohsu.edu/pubmed/?term=Mowry%20EM%5bAuthor%5d&amp;cauthor=true&amp;cauthor_uid=29753994" TargetMode="External"/><Relationship Id="rId1" Type="http://schemas.openxmlformats.org/officeDocument/2006/relationships/notesMaster" Target="../notesMasters/notesMaster1.xml"/><Relationship Id="rId6" Type="http://schemas.openxmlformats.org/officeDocument/2006/relationships/hyperlink" Target="https://www-ncbi-nlm-nih-gov.liboff.ohsu.edu/pubmed/?term=Henry-Barron%20B%5bAuthor%5d&amp;cauthor=true&amp;cauthor_uid=29753994" TargetMode="External"/><Relationship Id="rId11" Type="http://schemas.openxmlformats.org/officeDocument/2006/relationships/hyperlink" Target="https://www-ncbi-nlm-nih-gov.liboff.ohsu.edu/pubmed/?term=Kapogiannis%20D%5bAuthor%5d&amp;cauthor=true&amp;cauthor_uid=29753994" TargetMode="External"/><Relationship Id="rId5" Type="http://schemas.openxmlformats.org/officeDocument/2006/relationships/hyperlink" Target="https://www-ncbi-nlm-nih-gov.liboff.ohsu.edu/pubmed/?term=Vizthum%20D%5bAuthor%5d&amp;cauthor=true&amp;cauthor_uid=29753994" TargetMode="External"/><Relationship Id="rId15" Type="http://schemas.openxmlformats.org/officeDocument/2006/relationships/hyperlink" Target="https://www-ncbi-nlm-nih-gov.liboff.ohsu.edu/pubmed/?term=Appel%20LJ%5bAuthor%5d&amp;cauthor=true&amp;cauthor_uid=29753994" TargetMode="External"/><Relationship Id="rId10" Type="http://schemas.openxmlformats.org/officeDocument/2006/relationships/hyperlink" Target="https://www-ncbi-nlm-nih-gov.liboff.ohsu.edu/pubmed/?term=Hartman%20AL%5bAuthor%5d&amp;cauthor=true&amp;cauthor_uid=29753994" TargetMode="External"/><Relationship Id="rId4" Type="http://schemas.openxmlformats.org/officeDocument/2006/relationships/hyperlink" Target="https://www-ncbi-nlm-nih-gov.liboff.ohsu.edu/pubmed/?term=Fitzgerald%20KC%5bAuthor%5d&amp;cauthor=true&amp;cauthor_uid=29753994" TargetMode="External"/><Relationship Id="rId9" Type="http://schemas.openxmlformats.org/officeDocument/2006/relationships/hyperlink" Target="https://www-ncbi-nlm-nih-gov.liboff.ohsu.edu/pubmed/?term=Kossoff%20E%5bAuthor%5d&amp;cauthor=true&amp;cauthor_uid=29753994" TargetMode="External"/><Relationship Id="rId14" Type="http://schemas.openxmlformats.org/officeDocument/2006/relationships/hyperlink" Target="https://www-ncbi-nlm-nih-gov.liboff.ohsu.edu/pubmed/?term=Mattson%20MP%5bAuthor%5d&amp;cauthor=true&amp;cauthor_uid=29753994"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www.ncbi.nlm.nih.gov/pubmed?term=Tyry%20T%5bAuthor%5d&amp;cauthor=true&amp;cauthor_uid=20350978" TargetMode="External"/><Relationship Id="rId3" Type="http://schemas.openxmlformats.org/officeDocument/2006/relationships/hyperlink" Target="http://www.ncbi.nlm.nih.gov/pubmed/20350978" TargetMode="External"/><Relationship Id="rId7" Type="http://schemas.openxmlformats.org/officeDocument/2006/relationships/hyperlink" Target="http://www.ncbi.nlm.nih.gov/pubmed?term=Cutter%20G%5bAuthor%5d&amp;cauthor=true&amp;cauthor_uid=20350978"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www.ncbi.nlm.nih.gov/pubmed?term=Horwitz%20R%5bAuthor%5d&amp;cauthor=true&amp;cauthor_uid=20350978" TargetMode="External"/><Relationship Id="rId5" Type="http://schemas.openxmlformats.org/officeDocument/2006/relationships/hyperlink" Target="http://www.ncbi.nlm.nih.gov/pubmed?term=Rudick%20R%5bAuthor%5d&amp;cauthor=true&amp;cauthor_uid=20350978" TargetMode="External"/><Relationship Id="rId10" Type="http://schemas.openxmlformats.org/officeDocument/2006/relationships/hyperlink" Target="http://www.ncbi.nlm.nih.gov/pubmed?term=Vollmer%20T%5bAuthor%5d&amp;cauthor=true&amp;cauthor_uid=20350978" TargetMode="External"/><Relationship Id="rId4" Type="http://schemas.openxmlformats.org/officeDocument/2006/relationships/hyperlink" Target="http://www.ncbi.nlm.nih.gov/pubmed?term=Marrie%20RA%5bAuthor%5d&amp;cauthor=true&amp;cauthor_uid=20350978" TargetMode="External"/><Relationship Id="rId9" Type="http://schemas.openxmlformats.org/officeDocument/2006/relationships/hyperlink" Target="http://www.ncbi.nlm.nih.gov/pubmed?term=Campagnolo%20D%5bAuthor%5d&amp;cauthor=true&amp;cauthor_uid=20350978"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428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In 2008, we started a pilot study looking at effects of a low fat plant based diet in MS. Our goal was to study if low fat plant based diet is safe in MS, can subjects be compliant for one year, can it cause biological effects on MS including biomarkers, does it change MS symptoms and if there is any hint of efficacy on disease activity.</a:t>
            </a:r>
          </a:p>
          <a:p>
            <a:endParaRPr lang="en-US" altLang="en-US">
              <a:ea typeface="ＭＳ Ｐゴシック" pitchFamily="34" charset="-128"/>
            </a:endParaRPr>
          </a:p>
          <a:p>
            <a:r>
              <a:rPr lang="en-US" altLang="en-US">
                <a:ea typeface="ＭＳ Ｐゴシック" pitchFamily="34" charset="-128"/>
              </a:rPr>
              <a:t>This was a one-year long randomized control  blinded study where we randomized 61 subjects into 2 groups. One group was taught the low fat diet intervention with a initial 10 day intense training program and then then followed with dietician guidance throughout the study and the control group</a:t>
            </a:r>
          </a:p>
          <a:p>
            <a:endParaRPr lang="en-US" altLang="en-US">
              <a:ea typeface="ＭＳ Ｐゴシック" pitchFamily="34" charset="-128"/>
            </a:endParaRPr>
          </a:p>
        </p:txBody>
      </p:sp>
      <p:sp>
        <p:nvSpPr>
          <p:cNvPr id="74756"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a:defRPr sz="2800" b="1">
                <a:solidFill>
                  <a:schemeClr val="tx1"/>
                </a:solidFill>
                <a:latin typeface="Arial" pitchFamily="34" charset="0"/>
                <a:ea typeface="ＭＳ Ｐゴシック" pitchFamily="34" charset="-128"/>
              </a:defRPr>
            </a:lvl1pPr>
            <a:lvl2pPr marL="742950" indent="-285750">
              <a:defRPr sz="2800" b="1">
                <a:solidFill>
                  <a:schemeClr val="tx1"/>
                </a:solidFill>
                <a:latin typeface="Arial" pitchFamily="34" charset="0"/>
                <a:ea typeface="ＭＳ Ｐゴシック" pitchFamily="34" charset="-128"/>
              </a:defRPr>
            </a:lvl2pPr>
            <a:lvl3pPr marL="1143000" indent="-228600">
              <a:defRPr sz="2800" b="1">
                <a:solidFill>
                  <a:schemeClr val="tx1"/>
                </a:solidFill>
                <a:latin typeface="Arial" pitchFamily="34" charset="0"/>
                <a:ea typeface="ＭＳ Ｐゴシック" pitchFamily="34" charset="-128"/>
              </a:defRPr>
            </a:lvl3pPr>
            <a:lvl4pPr marL="1600200" indent="-228600">
              <a:defRPr sz="2800" b="1">
                <a:solidFill>
                  <a:schemeClr val="tx1"/>
                </a:solidFill>
                <a:latin typeface="Arial" pitchFamily="34" charset="0"/>
                <a:ea typeface="ＭＳ Ｐゴシック" pitchFamily="34" charset="-128"/>
              </a:defRPr>
            </a:lvl4pPr>
            <a:lvl5pPr marL="2057400" indent="-22860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l" defTabSz="457058" rtl="0" eaLnBrk="1" fontAlgn="base" latinLnBrk="0" hangingPunct="0">
              <a:lnSpc>
                <a:spcPct val="93000"/>
              </a:lnSpc>
              <a:spcBef>
                <a:spcPct val="0"/>
              </a:spcBef>
              <a:spcAft>
                <a:spcPct val="0"/>
              </a:spcAft>
              <a:buClr>
                <a:srgbClr val="000000"/>
              </a:buClr>
              <a:buSzPct val="45000"/>
              <a:buFont typeface="Wingdings" charset="2"/>
              <a:buNone/>
              <a:tabLst/>
              <a:defRPr/>
            </a:pPr>
            <a:fld id="{72727E5C-C524-454E-90C3-C91A22F25B4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l" defTabSz="457058" rtl="0" eaLnBrk="1" fontAlgn="base" latinLnBrk="0" hangingPunct="0">
                <a:lnSpc>
                  <a:spcPct val="93000"/>
                </a:lnSpc>
                <a:spcBef>
                  <a:spcPct val="0"/>
                </a:spcBef>
                <a:spcAft>
                  <a:spcPct val="0"/>
                </a:spcAft>
                <a:buClr>
                  <a:srgbClr val="000000"/>
                </a:buClr>
                <a:buSzPct val="45000"/>
                <a:buFont typeface="Wingdings" charset="2"/>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75629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normAutofit/>
          </a:bodyPr>
          <a:lstStyle/>
          <a:p>
            <a:r>
              <a:rPr lang="en-US" dirty="0"/>
              <a:t>Changes in weight, serum marker of inflammation and lipid metabolism </a:t>
            </a:r>
          </a:p>
          <a:p>
            <a:endParaRPr lang="en-US" dirty="0"/>
          </a:p>
          <a:p>
            <a:r>
              <a:rPr lang="en-US" dirty="0"/>
              <a:t>Diet group subjects showed a significant drop in their weight over the course of the 12 months of the study. On  average, the diet group saw a 1.13 pound/month reduction, with the majority of the weight lost during the first six months of the diet (Figure 3A). The weight loss  was both significantly greater than zero in its own right (t=-3.97; p&lt;0.001) as well as significantly greater than the 0.1 pound/month gain observed in the control subjects (t=-3.64; p&lt;0.001).</a:t>
            </a:r>
          </a:p>
          <a:p>
            <a:r>
              <a:rPr lang="en-US" dirty="0"/>
              <a:t>Several changes in serum biomarker levels were seen in the diet group after 6 months of the intervention (Figure 3).  These included reductions in low density lipoprotein (LDL) cholesterol (t=-2.19; p=0.031, Fig 3B), total plasma lipids (t=-2.38; p=0.027; Fig 3C) and insulin (t=-2.77; p=0.0068; Fig 3D).</a:t>
            </a:r>
          </a:p>
        </p:txBody>
      </p:sp>
    </p:spTree>
    <p:extLst>
      <p:ext uri="{BB962C8B-B14F-4D97-AF65-F5344CB8AC3E}">
        <p14:creationId xmlns:p14="http://schemas.microsoft.com/office/powerpoint/2010/main" val="170060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MFIS Scoring (5-item version)</a:t>
            </a:r>
          </a:p>
          <a:p>
            <a:r>
              <a:rPr lang="en-US" dirty="0"/>
              <a:t>The Modified Fatigue Impact Scale-5 item version (MFIS-5) consists of the 5 MFIS</a:t>
            </a:r>
          </a:p>
          <a:p>
            <a:r>
              <a:rPr lang="en-US" dirty="0"/>
              <a:t>items correlating the most strongly with the total MFIS score. The following items from the MFIS constitute the MFIS-5: Items 1, 9, 10,</a:t>
            </a:r>
          </a:p>
          <a:p>
            <a:r>
              <a:rPr lang="en-US" dirty="0"/>
              <a:t>17, and 19. Thus, items from all three subscales are represented. </a:t>
            </a:r>
            <a:r>
              <a:rPr lang="en-US" b="1" dirty="0"/>
              <a:t>The MFIS-5 total score consists of the sum of the raw scores on these 5 items, and thus, can range from 0-20.</a:t>
            </a:r>
          </a:p>
          <a:p>
            <a:endParaRPr lang="en-US" dirty="0"/>
          </a:p>
          <a:p>
            <a:r>
              <a:rPr lang="en-US" dirty="0"/>
              <a:t>Minimal Detectable Change (MDC) </a:t>
            </a:r>
            <a:r>
              <a:rPr lang="en-US" baseline="0" dirty="0"/>
              <a:t> - </a:t>
            </a:r>
            <a:r>
              <a:rPr lang="en-US" dirty="0"/>
              <a:t>Not Established</a:t>
            </a:r>
          </a:p>
          <a:p>
            <a:r>
              <a:rPr lang="en-US" dirty="0"/>
              <a:t>Minimally Clinically Important Difference (MCID) - Multiple Sclerosis: (</a:t>
            </a:r>
            <a:r>
              <a:rPr lang="en-US" dirty="0" err="1"/>
              <a:t>Rietberg</a:t>
            </a:r>
            <a:r>
              <a:rPr lang="en-US" dirty="0"/>
              <a:t>, 2010; n= 43; ambulatory patients with MS (mean age 48.7 years; SD 7 years; 30 women; median Expanded Disability Status Scale score 3.5) </a:t>
            </a:r>
          </a:p>
          <a:p>
            <a:r>
              <a:rPr lang="en-US" dirty="0"/>
              <a:t>•Smallest Detectable Change (SDC) = 16.2</a:t>
            </a:r>
          </a:p>
          <a:p>
            <a:r>
              <a:rPr lang="en-US" dirty="0"/>
              <a:t>•Minimal Detectable Change (MDC) % = 19.3% </a:t>
            </a:r>
          </a:p>
          <a:p>
            <a:r>
              <a:rPr lang="en-US" dirty="0"/>
              <a:t> </a:t>
            </a:r>
          </a:p>
          <a:p>
            <a:r>
              <a:rPr lang="en-US" dirty="0"/>
              <a:t>Cut-Off Scores - Not Established </a:t>
            </a:r>
          </a:p>
          <a:p>
            <a:endParaRPr lang="en-US" dirty="0"/>
          </a:p>
          <a:p>
            <a:r>
              <a:rPr lang="en-US" dirty="0"/>
              <a:t>Normative Data - Multiple Sclerosis: (Tellez et al, 2005; 231 MS patients and 123 healthy controls, 164 patients with relapsing-remitting, 47 with secondary progressive, 12 with primary progressive) </a:t>
            </a:r>
          </a:p>
          <a:p>
            <a:r>
              <a:rPr lang="en-US" dirty="0"/>
              <a:t>•Median MFIS score= 33.0 (range 0-82) </a:t>
            </a:r>
          </a:p>
          <a:p>
            <a:r>
              <a:rPr lang="en-US" dirty="0"/>
              <a:t> </a:t>
            </a:r>
          </a:p>
          <a:p>
            <a:r>
              <a:rPr lang="en-US" dirty="0"/>
              <a:t>FSS: 0-7</a:t>
            </a:r>
          </a:p>
          <a:p>
            <a:r>
              <a:rPr lang="en-US" dirty="0"/>
              <a:t>Healthy Population: (Grace et al, 2006; n = 16, mean age = 69.94 years)</a:t>
            </a:r>
          </a:p>
          <a:p>
            <a:r>
              <a:rPr lang="en-US" dirty="0"/>
              <a:t>•Mean (SD) FSS scores for healthy individuals; 2.3 (0.7)</a:t>
            </a:r>
          </a:p>
          <a:p>
            <a:endParaRPr lang="en-US" dirty="0"/>
          </a:p>
          <a:p>
            <a:r>
              <a:rPr lang="en-US" dirty="0"/>
              <a:t>Multiple Sclerosis and Systemic Lupus Erythematosus: (Krupp et al, 1989; n = 74, mean age = 40.2 years)</a:t>
            </a:r>
          </a:p>
          <a:p>
            <a:r>
              <a:rPr lang="en-US" dirty="0"/>
              <a:t>•The cut-off score is 36 where a score &gt; 36 may indicate severe fatigue or need for further evaluation. ( when score 0-63)</a:t>
            </a:r>
          </a:p>
          <a:p>
            <a:endParaRPr lang="en-US" dirty="0"/>
          </a:p>
        </p:txBody>
      </p:sp>
    </p:spTree>
    <p:extLst>
      <p:ext uri="{BB962C8B-B14F-4D97-AF65-F5344CB8AC3E}">
        <p14:creationId xmlns:p14="http://schemas.microsoft.com/office/powerpoint/2010/main" val="94621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74474-3FDD-4EB5-9A2A-6A08CB6D3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269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Bisht B</a:t>
            </a:r>
            <a:r>
              <a:rPr lang="en-US" baseline="30000" dirty="0"/>
              <a:t>1</a:t>
            </a:r>
            <a:r>
              <a:rPr lang="en-US" dirty="0"/>
              <a:t>, Darling WG, Grossmann RE, </a:t>
            </a:r>
            <a:r>
              <a:rPr lang="en-US" dirty="0" err="1"/>
              <a:t>Shivapour</a:t>
            </a:r>
            <a:r>
              <a:rPr lang="en-US" dirty="0"/>
              <a:t> ET, </a:t>
            </a:r>
            <a:r>
              <a:rPr lang="en-US" dirty="0" err="1"/>
              <a:t>Lutgendorf</a:t>
            </a:r>
            <a:r>
              <a:rPr lang="en-US" dirty="0"/>
              <a:t> SK, </a:t>
            </a:r>
            <a:r>
              <a:rPr lang="en-US" dirty="0" err="1"/>
              <a:t>Snetselaar</a:t>
            </a:r>
            <a:r>
              <a:rPr lang="en-US" dirty="0"/>
              <a:t> LG, Hall MJ, Zimmerman MB, Wahls TL.</a:t>
            </a:r>
            <a:endParaRPr lang="en-US" sz="1200" b="0" i="0" kern="1200" baseline="300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1 Department of Health and Human Physiology, University of Iowa College of Liberal Arts and Sciences , University of Iowa, Iowa City, 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While there is some variability regarding allowable foods, Paleolithic diets generally emphasize consumption of lean</a:t>
            </a:r>
          </a:p>
          <a:p>
            <a:r>
              <a:rPr lang="en-US" sz="1200" b="0" i="0" u="none" strike="noStrike" kern="1200" baseline="0" dirty="0">
                <a:solidFill>
                  <a:schemeClr val="tx1"/>
                </a:solidFill>
                <a:latin typeface="+mn-lt"/>
                <a:ea typeface="+mn-ea"/>
                <a:cs typeface="+mn-cs"/>
              </a:rPr>
              <a:t>meats including organ meats, fish, vegetables, and fruits and typically do not permit consumption of dairy or grain products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F7C75-844A-4982-94E3-508795E61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41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Of the 67 people assessed for eligibility, 41 were eligible for participation in the run-in phase, and 26 were eligible for the main study. Five people were ineligible prior to the main study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 = 21 to start the main study), and 2 were excluded thereafter: one had clinically significant cognitive decline by 6 months, and one dropped out for unknown reasons before 3 months, thus only completing the baseline assessments), leaving 19 people in the analyses.</a:t>
            </a:r>
            <a:endParaRPr lang="en-US" sz="1600" dirty="0"/>
          </a:p>
          <a:p>
            <a:endParaRPr lang="en-US" sz="1600" dirty="0"/>
          </a:p>
          <a:p>
            <a:r>
              <a:rPr lang="en-US" sz="1600" dirty="0"/>
              <a:t>12-month multimodal intervention, One-arm, open-label feasibility trial, progressive MS</a:t>
            </a:r>
          </a:p>
          <a:p>
            <a:r>
              <a:rPr lang="en-US" sz="1600" dirty="0"/>
              <a:t>Outcomes: Mood (Beck Anxiety and Depression Inventories) and cognitive (Cognitive Stability Index, Cognitive Screening Test, Delis-Kaplan Executive Function System) and executive function (Wechsler Adult Intelligence Scale) at baseline and 3, 6, 9, and 12 months after the start of the intervention. Dosage of the multimodal intervention was assessed at 3, 6, 9, and 12 months.</a:t>
            </a:r>
          </a:p>
          <a:p>
            <a:r>
              <a:rPr lang="en-US" sz="1600" dirty="0"/>
              <a:t>Home-based multimodal intervention, including (1) a modified Paleolithic diet; (2) an exercise program (stretching and strengthening of the trunk and lower limb muscles); (3) neuromuscular electrical stimulation (</a:t>
            </a:r>
            <a:r>
              <a:rPr lang="en-US" sz="1600" dirty="0" err="1"/>
              <a:t>EStim</a:t>
            </a:r>
            <a:r>
              <a:rPr lang="en-US" sz="1600" dirty="0"/>
              <a:t>) of trunk and lower limb muscles; and (4) stress management (meditation and self-massage). </a:t>
            </a:r>
          </a:p>
          <a:p>
            <a:pPr lvl="1"/>
            <a:r>
              <a:rPr lang="en-US" sz="1800" dirty="0"/>
              <a:t>Higher individual participation yielded greater improvements on self-report measures of anxiety, depression, cognitive function and executive function</a:t>
            </a:r>
          </a:p>
          <a:p>
            <a:pPr lvl="1"/>
            <a:r>
              <a:rPr lang="en-US" sz="1800" dirty="0"/>
              <a:t>Mood and cognitive improvements were more closely related to a higher intake of the modified Paleolithic diet than to exercise and stress management dosage. </a:t>
            </a:r>
          </a:p>
          <a:p>
            <a:pPr lvl="1"/>
            <a:r>
              <a:rPr lang="en-US" sz="1800" dirty="0"/>
              <a:t>Anxiety and depression changes were evident after just a few months, whereas changes in cognitive function were generally not observed until later in the intervention period. </a:t>
            </a:r>
          </a:p>
          <a:p>
            <a:pPr lvl="1"/>
            <a:r>
              <a:rPr lang="en-US" sz="1800" dirty="0"/>
              <a:t>Mood and cognitive function changes from baseline to 12 months were significantly associated with fatigue improvements (</a:t>
            </a:r>
            <a:r>
              <a:rPr lang="en-US" sz="1800" dirty="0" err="1"/>
              <a:t>ps</a:t>
            </a:r>
            <a:r>
              <a:rPr lang="en-US" sz="1800" dirty="0"/>
              <a:t> = &lt;0.0001 to 0.03).</a:t>
            </a:r>
          </a:p>
          <a:p>
            <a:pPr lvl="1"/>
            <a:endParaRPr lang="en-US" sz="1800" dirty="0"/>
          </a:p>
          <a:p>
            <a:pPr lvl="1"/>
            <a:endParaRPr lang="en-US" sz="1800" dirty="0"/>
          </a:p>
          <a:p>
            <a:pPr lvl="1"/>
            <a:endParaRPr lang="en-US" sz="1800" dirty="0"/>
          </a:p>
          <a:p>
            <a:r>
              <a:rPr lang="en-US" sz="1800" dirty="0"/>
              <a:t>Another</a:t>
            </a:r>
            <a:r>
              <a:rPr lang="en-US" sz="1800" baseline="0" dirty="0"/>
              <a:t> study</a:t>
            </a:r>
          </a:p>
          <a:p>
            <a:r>
              <a:rPr lang="en-US" sz="1200" b="0" i="0" u="sng" strike="noStrike" kern="1200" baseline="0" dirty="0">
                <a:solidFill>
                  <a:schemeClr val="tx1"/>
                </a:solidFill>
                <a:latin typeface="+mn-lt"/>
                <a:ea typeface="+mn-ea"/>
                <a:cs typeface="+mn-cs"/>
                <a:hlinkClick r:id="" action="ppaction://noaction"/>
              </a:rPr>
              <a:t>J </a:t>
            </a:r>
            <a:r>
              <a:rPr lang="en-US" sz="1200" b="0" i="0" u="sng" strike="noStrike" kern="1200" baseline="0" dirty="0" err="1">
                <a:solidFill>
                  <a:schemeClr val="tx1"/>
                </a:solidFill>
                <a:latin typeface="+mn-lt"/>
                <a:ea typeface="+mn-ea"/>
                <a:cs typeface="+mn-cs"/>
                <a:hlinkClick r:id="" action="ppaction://noaction"/>
              </a:rPr>
              <a:t>Altern</a:t>
            </a:r>
            <a:r>
              <a:rPr lang="en-US" sz="1200" b="0" i="0" u="sng" strike="noStrike" kern="1200" baseline="0" dirty="0">
                <a:solidFill>
                  <a:schemeClr val="tx1"/>
                </a:solidFill>
                <a:latin typeface="+mn-lt"/>
                <a:ea typeface="+mn-ea"/>
                <a:cs typeface="+mn-cs"/>
                <a:hlinkClick r:id="" action="ppaction://noaction"/>
              </a:rPr>
              <a:t> Complement Med.</a:t>
            </a:r>
            <a:r>
              <a:rPr lang="en-US" sz="1200" b="0" i="0" u="none" strike="noStrike" kern="1200" baseline="0" dirty="0">
                <a:solidFill>
                  <a:schemeClr val="tx1"/>
                </a:solidFill>
                <a:latin typeface="+mn-lt"/>
                <a:ea typeface="+mn-ea"/>
                <a:cs typeface="+mn-cs"/>
                <a:hlinkClick r:id="" action="ppaction://noaction"/>
              </a:rPr>
              <a:t> 2014 May;20(5):347-55. </a:t>
            </a:r>
            <a:r>
              <a:rPr lang="en-US" sz="1200" b="0" i="0" u="none" strike="noStrike" kern="1200" baseline="0" dirty="0" err="1">
                <a:solidFill>
                  <a:schemeClr val="tx1"/>
                </a:solidFill>
                <a:latin typeface="+mn-lt"/>
                <a:ea typeface="+mn-ea"/>
                <a:cs typeface="+mn-cs"/>
                <a:hlinkClick r:id="" action="ppaction://noaction"/>
              </a:rPr>
              <a:t>doi</a:t>
            </a:r>
            <a:r>
              <a:rPr lang="en-US" sz="1200" b="0" i="0" u="none" strike="noStrike" kern="1200" baseline="0" dirty="0">
                <a:solidFill>
                  <a:schemeClr val="tx1"/>
                </a:solidFill>
                <a:latin typeface="+mn-lt"/>
                <a:ea typeface="+mn-ea"/>
                <a:cs typeface="+mn-cs"/>
                <a:hlinkClick r:id="" action="ppaction://noaction"/>
              </a:rPr>
              <a:t>: 10.1089/acm.2013.0188. </a:t>
            </a:r>
            <a:r>
              <a:rPr lang="en-US" sz="1200" b="0" i="0" u="none" strike="noStrike" kern="1200" baseline="0" dirty="0" err="1">
                <a:solidFill>
                  <a:schemeClr val="tx1"/>
                </a:solidFill>
                <a:latin typeface="+mn-lt"/>
                <a:ea typeface="+mn-ea"/>
                <a:cs typeface="+mn-cs"/>
                <a:hlinkClick r:id="" action="ppaction://noaction"/>
              </a:rPr>
              <a:t>Epub</a:t>
            </a:r>
            <a:r>
              <a:rPr lang="en-US" sz="1200" b="0" i="0" u="none" strike="noStrike" kern="1200" baseline="0" dirty="0">
                <a:solidFill>
                  <a:schemeClr val="tx1"/>
                </a:solidFill>
                <a:latin typeface="+mn-lt"/>
                <a:ea typeface="+mn-ea"/>
                <a:cs typeface="+mn-cs"/>
                <a:hlinkClick r:id="" action="ppaction://noaction"/>
              </a:rPr>
              <a:t> 2014 Jan 29. </a:t>
            </a:r>
          </a:p>
          <a:p>
            <a:r>
              <a:rPr lang="en-US" sz="1200" b="1" i="0" u="none" strike="noStrike" kern="1200" baseline="0" dirty="0">
                <a:solidFill>
                  <a:schemeClr val="tx1"/>
                </a:solidFill>
                <a:latin typeface="+mn-lt"/>
                <a:ea typeface="+mn-ea"/>
                <a:cs typeface="+mn-cs"/>
              </a:rPr>
              <a:t>A multimodal intervention for patients with secondary progressive multiple sclerosis: feasibility and effect on fatigue.</a:t>
            </a:r>
          </a:p>
          <a:p>
            <a:r>
              <a:rPr lang="en-US" sz="1200" b="0" i="0" u="sng" strike="noStrike" kern="1200" baseline="0" dirty="0" err="1">
                <a:solidFill>
                  <a:schemeClr val="tx1"/>
                </a:solidFill>
                <a:latin typeface="+mn-lt"/>
                <a:ea typeface="+mn-ea"/>
                <a:cs typeface="+mn-cs"/>
                <a:hlinkClick r:id="rId3"/>
              </a:rPr>
              <a:t>Bisht</a:t>
            </a:r>
            <a:r>
              <a:rPr lang="en-US" sz="1200" b="0" i="0" u="sng" strike="noStrike" kern="1200" baseline="0" dirty="0">
                <a:solidFill>
                  <a:schemeClr val="tx1"/>
                </a:solidFill>
                <a:latin typeface="+mn-lt"/>
                <a:ea typeface="+mn-ea"/>
                <a:cs typeface="+mn-cs"/>
                <a:hlinkClick r:id="rId3"/>
              </a:rPr>
              <a:t> B</a:t>
            </a:r>
            <a:r>
              <a:rPr lang="en-US" sz="1200" b="0" i="0" u="none" strike="noStrike" kern="1200" baseline="30000" dirty="0">
                <a:solidFill>
                  <a:schemeClr val="tx1"/>
                </a:solidFill>
                <a:latin typeface="+mn-lt"/>
                <a:ea typeface="+mn-ea"/>
                <a:cs typeface="+mn-cs"/>
                <a:hlinkClick r:id="rId3"/>
              </a:rPr>
              <a:t>1</a:t>
            </a:r>
            <a:r>
              <a:rPr lang="en-US" sz="1200" b="0" i="0" u="none" strike="noStrike" kern="1200" baseline="0" dirty="0">
                <a:solidFill>
                  <a:schemeClr val="tx1"/>
                </a:solidFill>
                <a:latin typeface="+mn-lt"/>
                <a:ea typeface="+mn-ea"/>
                <a:cs typeface="+mn-cs"/>
                <a:hlinkClick r:id="rId3"/>
              </a:rPr>
              <a:t>, </a:t>
            </a:r>
            <a:r>
              <a:rPr lang="en-US" sz="1200" b="0" i="0" u="sng" strike="noStrike" kern="1200" baseline="0" dirty="0">
                <a:solidFill>
                  <a:schemeClr val="tx1"/>
                </a:solidFill>
                <a:latin typeface="+mn-lt"/>
                <a:ea typeface="+mn-ea"/>
                <a:cs typeface="+mn-cs"/>
                <a:hlinkClick r:id="rId4"/>
              </a:rPr>
              <a:t>Darling WG</a:t>
            </a:r>
            <a:r>
              <a:rPr lang="en-US" sz="1200" b="0" i="0" u="none" strike="noStrike" kern="1200" baseline="0" dirty="0">
                <a:solidFill>
                  <a:schemeClr val="tx1"/>
                </a:solidFill>
                <a:latin typeface="+mn-lt"/>
                <a:ea typeface="+mn-ea"/>
                <a:cs typeface="+mn-cs"/>
                <a:hlinkClick r:id="rId4"/>
              </a:rPr>
              <a:t>, </a:t>
            </a:r>
            <a:r>
              <a:rPr lang="en-US" sz="1200" b="0" i="0" u="sng" strike="noStrike" kern="1200" baseline="0" dirty="0">
                <a:solidFill>
                  <a:schemeClr val="tx1"/>
                </a:solidFill>
                <a:latin typeface="+mn-lt"/>
                <a:ea typeface="+mn-ea"/>
                <a:cs typeface="+mn-cs"/>
                <a:hlinkClick r:id="rId5"/>
              </a:rPr>
              <a:t>Grossmann RE</a:t>
            </a:r>
            <a:r>
              <a:rPr lang="en-US" sz="1200" b="0" i="0" u="none" strike="noStrike" kern="1200" baseline="0" dirty="0">
                <a:solidFill>
                  <a:schemeClr val="tx1"/>
                </a:solidFill>
                <a:latin typeface="+mn-lt"/>
                <a:ea typeface="+mn-ea"/>
                <a:cs typeface="+mn-cs"/>
                <a:hlinkClick r:id="rId5"/>
              </a:rPr>
              <a:t>, </a:t>
            </a:r>
            <a:r>
              <a:rPr lang="en-US" sz="1200" b="0" i="0" u="sng" strike="noStrike" kern="1200" baseline="0" dirty="0" err="1">
                <a:solidFill>
                  <a:schemeClr val="tx1"/>
                </a:solidFill>
                <a:latin typeface="+mn-lt"/>
                <a:ea typeface="+mn-ea"/>
                <a:cs typeface="+mn-cs"/>
                <a:hlinkClick r:id="rId6"/>
              </a:rPr>
              <a:t>Shivapour</a:t>
            </a:r>
            <a:r>
              <a:rPr lang="en-US" sz="1200" b="0" i="0" u="sng" strike="noStrike" kern="1200" baseline="0" dirty="0">
                <a:solidFill>
                  <a:schemeClr val="tx1"/>
                </a:solidFill>
                <a:latin typeface="+mn-lt"/>
                <a:ea typeface="+mn-ea"/>
                <a:cs typeface="+mn-cs"/>
                <a:hlinkClick r:id="rId6"/>
              </a:rPr>
              <a:t> ET</a:t>
            </a:r>
            <a:r>
              <a:rPr lang="en-US" sz="1200" b="0" i="0" u="none" strike="noStrike" kern="1200" baseline="0" dirty="0">
                <a:solidFill>
                  <a:schemeClr val="tx1"/>
                </a:solidFill>
                <a:latin typeface="+mn-lt"/>
                <a:ea typeface="+mn-ea"/>
                <a:cs typeface="+mn-cs"/>
                <a:hlinkClick r:id="rId6"/>
              </a:rPr>
              <a:t>, </a:t>
            </a:r>
            <a:r>
              <a:rPr lang="en-US" sz="1200" b="0" i="0" u="sng" strike="noStrike" kern="1200" baseline="0" dirty="0" err="1">
                <a:solidFill>
                  <a:schemeClr val="tx1"/>
                </a:solidFill>
                <a:latin typeface="+mn-lt"/>
                <a:ea typeface="+mn-ea"/>
                <a:cs typeface="+mn-cs"/>
                <a:hlinkClick r:id="rId7"/>
              </a:rPr>
              <a:t>Lutgendorf</a:t>
            </a:r>
            <a:r>
              <a:rPr lang="en-US" sz="1200" b="0" i="0" u="sng" strike="noStrike" kern="1200" baseline="0" dirty="0">
                <a:solidFill>
                  <a:schemeClr val="tx1"/>
                </a:solidFill>
                <a:latin typeface="+mn-lt"/>
                <a:ea typeface="+mn-ea"/>
                <a:cs typeface="+mn-cs"/>
                <a:hlinkClick r:id="rId7"/>
              </a:rPr>
              <a:t> SK</a:t>
            </a:r>
            <a:r>
              <a:rPr lang="en-US" sz="1200" b="0" i="0" u="none" strike="noStrike" kern="1200" baseline="0" dirty="0">
                <a:solidFill>
                  <a:schemeClr val="tx1"/>
                </a:solidFill>
                <a:latin typeface="+mn-lt"/>
                <a:ea typeface="+mn-ea"/>
                <a:cs typeface="+mn-cs"/>
                <a:hlinkClick r:id="rId7"/>
              </a:rPr>
              <a:t>, </a:t>
            </a:r>
            <a:r>
              <a:rPr lang="en-US" sz="1200" b="0" i="0" u="sng" strike="noStrike" kern="1200" baseline="0" dirty="0" err="1">
                <a:solidFill>
                  <a:schemeClr val="tx1"/>
                </a:solidFill>
                <a:latin typeface="+mn-lt"/>
                <a:ea typeface="+mn-ea"/>
                <a:cs typeface="+mn-cs"/>
                <a:hlinkClick r:id="rId8"/>
              </a:rPr>
              <a:t>Snetselaar</a:t>
            </a:r>
            <a:r>
              <a:rPr lang="en-US" sz="1200" b="0" i="0" u="sng" strike="noStrike" kern="1200" baseline="0" dirty="0">
                <a:solidFill>
                  <a:schemeClr val="tx1"/>
                </a:solidFill>
                <a:latin typeface="+mn-lt"/>
                <a:ea typeface="+mn-ea"/>
                <a:cs typeface="+mn-cs"/>
                <a:hlinkClick r:id="rId8"/>
              </a:rPr>
              <a:t> LG</a:t>
            </a:r>
            <a:r>
              <a:rPr lang="en-US" sz="1200" b="0" i="0" u="none" strike="noStrike" kern="1200" baseline="0" dirty="0">
                <a:solidFill>
                  <a:schemeClr val="tx1"/>
                </a:solidFill>
                <a:latin typeface="+mn-lt"/>
                <a:ea typeface="+mn-ea"/>
                <a:cs typeface="+mn-cs"/>
                <a:hlinkClick r:id="rId8"/>
              </a:rPr>
              <a:t>, </a:t>
            </a:r>
            <a:r>
              <a:rPr lang="en-US" sz="1200" b="0" i="0" u="sng" strike="noStrike" kern="1200" baseline="0" dirty="0">
                <a:solidFill>
                  <a:schemeClr val="tx1"/>
                </a:solidFill>
                <a:latin typeface="+mn-lt"/>
                <a:ea typeface="+mn-ea"/>
                <a:cs typeface="+mn-cs"/>
                <a:hlinkClick r:id="rId9"/>
              </a:rPr>
              <a:t>Hall MJ</a:t>
            </a:r>
            <a:r>
              <a:rPr lang="en-US" sz="1200" b="0" i="0" u="none" strike="noStrike" kern="1200" baseline="0" dirty="0">
                <a:solidFill>
                  <a:schemeClr val="tx1"/>
                </a:solidFill>
                <a:latin typeface="+mn-lt"/>
                <a:ea typeface="+mn-ea"/>
                <a:cs typeface="+mn-cs"/>
                <a:hlinkClick r:id="rId9"/>
              </a:rPr>
              <a:t>, </a:t>
            </a:r>
            <a:r>
              <a:rPr lang="en-US" sz="1200" b="0" i="0" u="sng" strike="noStrike" kern="1200" baseline="0" dirty="0">
                <a:solidFill>
                  <a:schemeClr val="tx1"/>
                </a:solidFill>
                <a:latin typeface="+mn-lt"/>
                <a:ea typeface="+mn-ea"/>
                <a:cs typeface="+mn-cs"/>
                <a:hlinkClick r:id="rId10"/>
              </a:rPr>
              <a:t>Zimmerman MB</a:t>
            </a:r>
            <a:r>
              <a:rPr lang="en-US" sz="1200" b="0" i="0" u="none" strike="noStrike" kern="1200" baseline="0" dirty="0">
                <a:solidFill>
                  <a:schemeClr val="tx1"/>
                </a:solidFill>
                <a:latin typeface="+mn-lt"/>
                <a:ea typeface="+mn-ea"/>
                <a:cs typeface="+mn-cs"/>
                <a:hlinkClick r:id="rId10"/>
              </a:rPr>
              <a:t>, </a:t>
            </a:r>
            <a:r>
              <a:rPr lang="en-US" sz="1200" b="0" i="0" u="sng" strike="noStrike" kern="1200" baseline="0" dirty="0" err="1">
                <a:solidFill>
                  <a:schemeClr val="tx1"/>
                </a:solidFill>
                <a:latin typeface="+mn-lt"/>
                <a:ea typeface="+mn-ea"/>
                <a:cs typeface="+mn-cs"/>
                <a:hlinkClick r:id="rId11"/>
              </a:rPr>
              <a:t>Wahls</a:t>
            </a:r>
            <a:r>
              <a:rPr lang="en-US" sz="1200" b="0" i="0" u="sng" strike="noStrike" kern="1200" baseline="0" dirty="0">
                <a:solidFill>
                  <a:schemeClr val="tx1"/>
                </a:solidFill>
                <a:latin typeface="+mn-lt"/>
                <a:ea typeface="+mn-ea"/>
                <a:cs typeface="+mn-cs"/>
                <a:hlinkClick r:id="rId11"/>
              </a:rPr>
              <a:t> TL</a:t>
            </a:r>
            <a:r>
              <a:rPr lang="en-US" sz="1200" b="0" i="0" u="none" strike="noStrike" kern="1200" baseline="0" dirty="0">
                <a:solidFill>
                  <a:schemeClr val="tx1"/>
                </a:solidFill>
                <a:latin typeface="+mn-lt"/>
                <a:ea typeface="+mn-ea"/>
                <a:cs typeface="+mn-cs"/>
                <a:hlinkClick r:id="rId11"/>
              </a:rPr>
              <a:t>. </a:t>
            </a:r>
          </a:p>
          <a:p>
            <a:r>
              <a:rPr lang="en-US" sz="1200" b="1" i="0" u="sng" strike="noStrike" kern="1200" baseline="0" dirty="0">
                <a:solidFill>
                  <a:schemeClr val="tx1"/>
                </a:solidFill>
                <a:latin typeface="+mn-lt"/>
                <a:ea typeface="+mn-ea"/>
                <a:cs typeface="+mn-cs"/>
                <a:hlinkClick r:id="" action="ppaction://noaction"/>
              </a:rPr>
              <a:t>Author information</a:t>
            </a:r>
            <a:endParaRPr lang="en-US" sz="1200" b="1" i="0" u="none" strike="noStrike" kern="1200" baseline="0" dirty="0">
              <a:solidFill>
                <a:schemeClr val="tx1"/>
              </a:solidFill>
              <a:latin typeface="+mn-lt"/>
              <a:ea typeface="+mn-ea"/>
              <a:cs typeface="+mn-cs"/>
              <a:hlinkClick r:id="" action="ppaction://noaction"/>
            </a:endParaRPr>
          </a:p>
          <a:p>
            <a:r>
              <a:rPr lang="en-US" sz="1200" b="1" i="0" u="none" strike="noStrike" baseline="0" dirty="0"/>
              <a:t>Abstract</a:t>
            </a:r>
          </a:p>
          <a:p>
            <a:r>
              <a:rPr lang="en-US" sz="1200" b="1" i="0" u="none" strike="noStrike" baseline="0" dirty="0"/>
              <a:t>BACKGROUND: </a:t>
            </a:r>
          </a:p>
          <a:p>
            <a:r>
              <a:rPr lang="en-US" sz="1200" b="0" i="0" u="none" strike="noStrike" baseline="0" dirty="0"/>
              <a:t>Multiple sclerosis is an autoimmune disease influenced by environmental factors.</a:t>
            </a:r>
          </a:p>
          <a:p>
            <a:r>
              <a:rPr lang="en-US" sz="1200" b="1" i="0" u="none" strike="noStrike" baseline="0" dirty="0"/>
              <a:t>OBJECTIVES: </a:t>
            </a:r>
          </a:p>
          <a:p>
            <a:r>
              <a:rPr lang="en-US" sz="1200" b="0" i="0" u="none" strike="noStrike" baseline="0" dirty="0"/>
              <a:t>The feasibility of a multimodal intervention and its effect on perceived fatigue in patients with secondary progressive multiple sclerosis were assessed.</a:t>
            </a:r>
          </a:p>
          <a:p>
            <a:r>
              <a:rPr lang="en-US" sz="1200" b="1" i="0" u="none" strike="noStrike" baseline="0" dirty="0"/>
              <a:t>DESIGN/SETTING: </a:t>
            </a:r>
          </a:p>
          <a:p>
            <a:r>
              <a:rPr lang="en-US" sz="1200" b="0" i="0" u="none" strike="noStrike" baseline="0" dirty="0"/>
              <a:t>This was a single-arm, open-label intervention study in an outpatient setting.</a:t>
            </a:r>
          </a:p>
          <a:p>
            <a:r>
              <a:rPr lang="en-US" sz="1200" b="1" i="0" u="none" strike="noStrike" baseline="0" dirty="0"/>
              <a:t>INTERVENTIONS: </a:t>
            </a:r>
          </a:p>
          <a:p>
            <a:r>
              <a:rPr lang="en-US" sz="1200" b="0" i="0" u="none" strike="noStrike" baseline="0" dirty="0"/>
              <a:t>A multimodal intervention including a modified </a:t>
            </a:r>
            <a:r>
              <a:rPr lang="en-US" sz="1200" b="0" i="0" u="none" strike="noStrike" baseline="0" dirty="0" err="1"/>
              <a:t>paleolithic</a:t>
            </a:r>
            <a:r>
              <a:rPr lang="en-US" sz="1200" b="0" i="0" u="none" strike="noStrike" baseline="0" dirty="0"/>
              <a:t> diet with supplements, stretching, strengthening exercises with electrical stimulation of trunk and lower limb muscles, meditation, and massage was used.</a:t>
            </a:r>
          </a:p>
          <a:p>
            <a:r>
              <a:rPr lang="en-US" sz="1200" b="1" i="0" u="none" strike="noStrike" baseline="0" dirty="0"/>
              <a:t>OUTCOME MEASURES: </a:t>
            </a:r>
          </a:p>
          <a:p>
            <a:r>
              <a:rPr lang="en-US" sz="1200" b="0" i="0" u="none" strike="noStrike" baseline="0" dirty="0"/>
              <a:t>Adherence to each component of the intervention was calculated using daily logs. Side-effects were assessed from a monthly questionnaire and blood analyses. Fatigue was assessed using the Fatigue Severity Scale (FSS). Data were collected at baseline and months 1, 2, 3, 6, 9, and 12.</a:t>
            </a:r>
          </a:p>
          <a:p>
            <a:r>
              <a:rPr lang="en-US" sz="1200" b="1" i="0" u="none" strike="noStrike" baseline="0" dirty="0"/>
              <a:t>RESULTS: </a:t>
            </a:r>
          </a:p>
          <a:p>
            <a:r>
              <a:rPr lang="en-US" sz="1200" b="0" i="0" u="none" strike="noStrike" baseline="0" dirty="0"/>
              <a:t>Ten (10) of 13 subjects who were enrolled in a 2-week run-in phase were eligible to continue in the 12-month main study. Of those 10 subjects, 8 completed the study and 6 subjects fully adhered to the study intervention for 12 months. Over a 12-month period, average adherence to diet exceeded 90% of days, and to exercise/muscle stimulation exceeded 75% of days. Nutritional supplements intake varied among and within subjects. Group daily average duration of meditation was 13.3 minutes and of massage was 7.2 minutes. No adverse side-effects were reported. Group average FSS scores decreased from 5.7 at baseline to 3.32 (p=0.0008) at 12 months.</a:t>
            </a:r>
          </a:p>
          <a:p>
            <a:r>
              <a:rPr lang="en-US" sz="1200" b="1" i="0" u="none" strike="noStrike" baseline="0" dirty="0"/>
              <a:t>CONCLUSIONS: </a:t>
            </a:r>
          </a:p>
          <a:p>
            <a:r>
              <a:rPr lang="en-US" sz="1200" b="0" i="0" u="none" strike="noStrike" baseline="0" dirty="0"/>
              <a:t>In this small, uncontrolled pilot study, there was a significant improvement in fatigue in those who completed the study. Given the small sample size and completer rate, further evaluation of this multimodal therapy is warranted.</a:t>
            </a:r>
          </a:p>
          <a:p>
            <a:pPr lvl="1"/>
            <a:r>
              <a:rPr lang="en-US" sz="1800" baseline="0" dirty="0"/>
              <a:t>:</a:t>
            </a:r>
          </a:p>
          <a:p>
            <a:pPr lvl="1"/>
            <a:endParaRPr lang="en-US" sz="18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6327D-2A66-4C9D-9467-27E8DCBD58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041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90E62-ADE0-4AC6-9C8F-12FA07C379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412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90E62-ADE0-4AC6-9C8F-12FA07C379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707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90E62-ADE0-4AC6-9C8F-12FA07C379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124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randomly assigned women with MS to follow/not follow the prescribed modified Mediterranean dietary intervention for 6 months, delivered through educational sessions. The diet encouraged the intake of fish and other foods high in poly- and monounsaturated fats, fresh fruits, vegetables, and whole grains and eliminated meat, dairy, and most processed foods and limited salt intake to &lt;2 g/day. Primary endpoints related to meeting target enrollment within the specified time frame, adherence, and study completion. Clinical endpoints were evaluated in an exploratory fashion.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F7C75-844A-4982-94E3-508795E61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7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1042"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0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199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Intention to treat was used for primary data analysis, and a per-protocol approach was used for secondary analysis.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Ketogenic diets (KDs) mimic a fasting state. </a:t>
            </a:r>
            <a:r>
              <a:rPr lang="en-US" sz="1600" b="0" i="0" kern="1200" dirty="0">
                <a:solidFill>
                  <a:schemeClr val="tx1"/>
                </a:solidFill>
                <a:effectLst/>
                <a:latin typeface="+mn-lt"/>
                <a:ea typeface="+mn-ea"/>
                <a:cs typeface="+mn-cs"/>
              </a:rPr>
              <a:t>KDs create a metabolic shift from glycolytic energy production toward oxidative phosphorylation energetics by using fatty acids as a primary source of energy. As these fatty acids undergo beta-oxidation, ketones are produced. </a:t>
            </a:r>
            <a:r>
              <a:rPr lang="en-US" sz="1200" b="0" i="0" kern="1200" dirty="0">
                <a:solidFill>
                  <a:schemeClr val="tx1"/>
                </a:solidFill>
                <a:effectLst/>
                <a:latin typeface="+mn-lt"/>
                <a:ea typeface="+mn-ea"/>
                <a:cs typeface="+mn-cs"/>
              </a:rPr>
              <a:t>This increase in oxidative phosphorylation coupled with ketone production modifies the tricarboxylic acid cycle to limit reactive oxygen species generation. In addition, ketone bodies transported across the blood-brain barrier upregulate antioxidant pathway genes (particularly via the Nrf2 pathway) and boost energy production in brain tissue.</a:t>
            </a:r>
            <a:r>
              <a:rPr lang="en-US" sz="1200" b="0" i="0" u="none" strike="noStrike" kern="1200" baseline="30000" dirty="0">
                <a:solidFill>
                  <a:schemeClr val="tx1"/>
                </a:solidFill>
                <a:effectLst/>
                <a:latin typeface="+mn-lt"/>
                <a:ea typeface="+mn-ea"/>
                <a:cs typeface="+mn-cs"/>
                <a:hlinkClick r:id="rId3"/>
              </a:rPr>
              <a:t>4</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a:rPr>
              <a:t>–</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a:rPr>
              <a:t>7</a:t>
            </a:r>
            <a:r>
              <a:rPr lang="en-US" sz="1200" b="0" i="0" kern="1200" dirty="0">
                <a:solidFill>
                  <a:schemeClr val="tx1"/>
                </a:solidFill>
                <a:effectLst/>
                <a:latin typeface="+mn-lt"/>
                <a:ea typeface="+mn-ea"/>
                <a:cs typeface="+mn-cs"/>
              </a:rPr>
              <a:t> Most importantly, KDs have been shown in multiple, recent animal and human studies to attenuate biomarkers of inflammation within the blood and CSF.</a:t>
            </a:r>
            <a:r>
              <a:rPr lang="en-US" sz="1200" b="0" i="0" u="none" strike="noStrike" kern="1200" baseline="30000" dirty="0">
                <a:solidFill>
                  <a:schemeClr val="tx1"/>
                </a:solidFill>
                <a:effectLst/>
                <a:latin typeface="+mn-lt"/>
                <a:ea typeface="+mn-ea"/>
                <a:cs typeface="+mn-cs"/>
                <a:hlinkClick r:id="rId6"/>
              </a:rPr>
              <a:t>8</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7"/>
              </a:rPr>
              <a:t>–</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8"/>
              </a:rPr>
              <a:t>12</a:t>
            </a:r>
            <a:r>
              <a:rPr lang="en-US" sz="1200" b="0" i="0" kern="1200" dirty="0">
                <a:solidFill>
                  <a:schemeClr val="tx1"/>
                </a:solidFill>
                <a:effectLst/>
                <a:latin typeface="+mn-lt"/>
                <a:ea typeface="+mn-ea"/>
                <a:cs typeface="+mn-cs"/>
              </a:rPr>
              <a:t> One mechanism for its anti-inflammatory effects is via production of beta-hydroxybutyrate (BHB), a ketone body that blocks the NLRP3 inflammasome and reduces proinflammatory cytokine production (notably, IL-1β) by human monocytes.</a:t>
            </a:r>
            <a:r>
              <a:rPr lang="en-US" sz="1200" b="0" i="0" u="none" strike="noStrike" kern="1200" baseline="30000" dirty="0">
                <a:solidFill>
                  <a:schemeClr val="tx1"/>
                </a:solidFill>
                <a:effectLst/>
                <a:latin typeface="+mn-lt"/>
                <a:ea typeface="+mn-ea"/>
                <a:cs typeface="+mn-cs"/>
                <a:hlinkClick r:id="rId6"/>
              </a:rPr>
              <a:t>8</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7"/>
              </a:rPr>
              <a:t>9</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9"/>
              </a:rPr>
              <a:t>13</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0"/>
              </a:rPr>
              <a:t>–</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1"/>
              </a:rPr>
              <a:t>15</a:t>
            </a:r>
            <a:r>
              <a:rPr lang="en-US" sz="1200" b="0" i="0" kern="1200" dirty="0">
                <a:solidFill>
                  <a:schemeClr val="tx1"/>
                </a:solidFill>
                <a:effectLst/>
                <a:latin typeface="+mn-lt"/>
                <a:ea typeface="+mn-ea"/>
                <a:cs typeface="+mn-cs"/>
              </a:rPr>
              <a:t> Preclinical studies have assessed the benefits of the KD in the experimental autoimmune encephalitis (EAE) mouse model of MS. EAE mice fed a KD experienced several positive effects including reversed motor disability, improved spatial learning and memory, increased hippocampal volumes, and remyelination of periventricular lesions. These benefits were associated with suppressed production of inflammatory cytokines and enhanced neuronal repair.</a:t>
            </a:r>
            <a:r>
              <a:rPr lang="en-US" sz="1200" b="0" i="0" u="none" strike="noStrike" kern="1200" baseline="30000" dirty="0">
                <a:solidFill>
                  <a:schemeClr val="tx1"/>
                </a:solidFill>
                <a:effectLst/>
                <a:latin typeface="+mn-lt"/>
                <a:ea typeface="+mn-ea"/>
                <a:cs typeface="+mn-cs"/>
                <a:hlinkClick r:id="rId12"/>
              </a:rPr>
              <a:t>10</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F7C75-844A-4982-94E3-508795E61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95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diet group, a diet was designed for each patient based on the anti-inflammatory diet [</a:t>
            </a:r>
            <a:r>
              <a:rPr lang="en-US" sz="1200" b="0" i="0" u="none" strike="noStrike" kern="1200" dirty="0">
                <a:solidFill>
                  <a:schemeClr val="tx1"/>
                </a:solidFill>
                <a:effectLst/>
                <a:latin typeface="+mn-lt"/>
                <a:ea typeface="+mn-ea"/>
                <a:cs typeface="+mn-cs"/>
                <a:hlinkClick r:id="rId3"/>
              </a:rPr>
              <a:t>23</a:t>
            </a:r>
            <a:r>
              <a:rPr lang="en-US" sz="1200" b="0" i="0" kern="1200" dirty="0">
                <a:solidFill>
                  <a:schemeClr val="tx1"/>
                </a:solidFill>
                <a:effectLst/>
                <a:latin typeface="+mn-lt"/>
                <a:ea typeface="+mn-ea"/>
                <a:cs typeface="+mn-cs"/>
              </a:rPr>
              <a:t>]. In this regard, Harris-Benedict equation with the activity factor of 1.2–1.3 was used to calculate energy requirement [</a:t>
            </a:r>
            <a:r>
              <a:rPr lang="en-US" sz="1200" b="0" i="0" u="none" strike="noStrike" kern="1200" dirty="0">
                <a:solidFill>
                  <a:schemeClr val="tx1"/>
                </a:solidFill>
                <a:effectLst/>
                <a:latin typeface="+mn-lt"/>
                <a:ea typeface="+mn-ea"/>
                <a:cs typeface="+mn-cs"/>
                <a:hlinkClick r:id="rId3"/>
              </a:rPr>
              <a:t>24</a:t>
            </a:r>
            <a:r>
              <a:rPr lang="en-US" sz="1200" b="0" i="0" kern="1200" dirty="0">
                <a:solidFill>
                  <a:schemeClr val="tx1"/>
                </a:solidFill>
                <a:effectLst/>
                <a:latin typeface="+mn-lt"/>
                <a:ea typeface="+mn-ea"/>
                <a:cs typeface="+mn-cs"/>
              </a:rPr>
              <a:t>]. Approximately 55% of energy was from carbohydrates, 15% from proteins, and 30% from fat. It should be noted that the diet was prescribed for weight maintenance. Abundant amounts of vegetables and fruits were included in the diet.  Patients were advised to substitute white rice with brown rice, white bread with whole wheat bread, and high fat dairy products with probiotic low fat products. Legumes such as lentils, mung beans, pinto beans, chickpeas, and kidney beans, and soy products such as soybeans, soy milk, and soy protein were recommended, as well. Healthy fats, such as olive oil (extra-virgin olive oil) and canola, were also included in the diet for cooking or salad dressing. Besides, nuts such as walnut and almond and seeds like flax, pumpkin, and sesame seeds were advised and replaced for butter and cream. Spices such as ginger, cinnamon, and turmeric were also recommended in great amounts. White or green tea and moderate amounts of dark chocolate were recommended, as well. Protein sources such as lean poultry and fish were, too, considered in the diet. However, the consumption of lean red meat and eggs were limited to one to two times a week. </a:t>
            </a:r>
            <a:r>
              <a:rPr lang="en-US" sz="1200" b="0" i="0" kern="1200" dirty="0">
                <a:solidFill>
                  <a:schemeClr val="tx1"/>
                </a:solidFill>
                <a:effectLst/>
                <a:highlight>
                  <a:srgbClr val="FFFF00"/>
                </a:highlight>
                <a:latin typeface="+mn-lt"/>
                <a:ea typeface="+mn-ea"/>
                <a:cs typeface="+mn-cs"/>
              </a:rPr>
              <a:t>Refined carbohydrates and sucrose-containing products such as pastries, cookies, cakes, and table sugar, processed food, fast food, fried food, and animal fat were not recommended, as well.</a:t>
            </a:r>
          </a:p>
          <a:p>
            <a:r>
              <a:rPr lang="en-US" sz="1200" b="0" i="0" kern="1200" dirty="0">
                <a:solidFill>
                  <a:schemeClr val="tx1"/>
                </a:solidFill>
                <a:effectLst/>
                <a:latin typeface="+mn-lt"/>
                <a:ea typeface="+mn-ea"/>
                <a:cs typeface="+mn-cs"/>
              </a:rPr>
              <a:t>In the control group, the patients received healthy diet recommendations based on the World Health Organization’s (WHO) healthy diet [</a:t>
            </a:r>
            <a:r>
              <a:rPr lang="en-US" sz="1200" b="0" i="0" u="none" strike="noStrike" kern="1200" dirty="0">
                <a:solidFill>
                  <a:schemeClr val="tx1"/>
                </a:solidFill>
                <a:effectLst/>
                <a:latin typeface="+mn-lt"/>
                <a:ea typeface="+mn-ea"/>
                <a:cs typeface="+mn-cs"/>
                <a:hlinkClick r:id="rId3"/>
              </a:rPr>
              <a:t>25</a:t>
            </a:r>
            <a:r>
              <a:rPr lang="en-US" sz="1200" b="0" i="0" kern="1200" dirty="0">
                <a:solidFill>
                  <a:schemeClr val="tx1"/>
                </a:solidFill>
                <a:effectLst/>
                <a:latin typeface="+mn-lt"/>
                <a:ea typeface="+mn-ea"/>
                <a:cs typeface="+mn-cs"/>
              </a:rPr>
              <a:t>]. Each patient was followed up by telephone every two weeks and was visited every month. To assess adherence to the diet, three-day dietary records were obtained in each visit.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F7C75-844A-4982-94E3-508795E61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174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Overall Dietary Quality</a:t>
            </a:r>
          </a:p>
          <a:p>
            <a:r>
              <a:rPr lang="en-US" sz="1200" b="0" i="0" u="none" strike="noStrike" kern="1200" baseline="0" dirty="0">
                <a:solidFill>
                  <a:schemeClr val="tx1"/>
                </a:solidFill>
                <a:latin typeface="+mn-lt"/>
                <a:ea typeface="+mn-ea"/>
                <a:cs typeface="+mn-cs"/>
              </a:rPr>
              <a:t>Two studies have leveraged existing MS registries to evaluate potential associations between overall diet quality and MS related disability and symptomatology. </a:t>
            </a:r>
          </a:p>
          <a:p>
            <a:r>
              <a:rPr lang="en-US" sz="1200" b="0" i="0" u="none" strike="noStrike" kern="1200" baseline="0" dirty="0">
                <a:solidFill>
                  <a:schemeClr val="tx1"/>
                </a:solidFill>
                <a:latin typeface="+mn-lt"/>
                <a:ea typeface="+mn-ea"/>
                <a:cs typeface="+mn-cs"/>
              </a:rPr>
              <a:t>6989 participants in the North American Research Committee on MS (NARCOMS) Registry, as described above, completed a dietary screener questionnaire (DSQ) in</a:t>
            </a:r>
          </a:p>
          <a:p>
            <a:r>
              <a:rPr lang="en-US" sz="1200" b="0" i="0" u="none" strike="noStrike" kern="1200" baseline="0" dirty="0">
                <a:solidFill>
                  <a:schemeClr val="tx1"/>
                </a:solidFill>
                <a:latin typeface="+mn-lt"/>
                <a:ea typeface="+mn-ea"/>
                <a:cs typeface="+mn-cs"/>
              </a:rPr>
              <a:t>addition to providing information on recent relapses, progression, and disability [95••]. Participants in the top quintile of diet quality score were at 20% lower odds of higher disability</a:t>
            </a:r>
          </a:p>
          <a:p>
            <a:r>
              <a:rPr lang="en-US" sz="1200" b="0" i="0" u="none" strike="noStrike" kern="1200" baseline="0" dirty="0">
                <a:solidFill>
                  <a:schemeClr val="tx1"/>
                </a:solidFill>
                <a:latin typeface="+mn-lt"/>
                <a:ea typeface="+mn-ea"/>
                <a:cs typeface="+mn-cs"/>
              </a:rPr>
              <a:t>scores compared to those in the bottom quintile. Higher diet quality was also linked to decreased odds of more severe depressive symptoms, after adjusting for disability status.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Within the HOLISM (Health Outcomes in a Sample of people with MS) study, as described above, 2047 patients with confirmed MS completed the Diet Habits Questionnaire (DHQ) as part of a comprehensive survey including information on relapse rate, disability status, and quality of life [94•]. The study noted that every 10-point increase on the DHQ (overall score ranging from 0 to 50, higher scores indicating higher quality diet) was associated with a 30% less likelihood of higher disability level. Higher DHQ scores were also significantly associated with better</a:t>
            </a:r>
          </a:p>
          <a:p>
            <a:r>
              <a:rPr lang="en-US" sz="1200" b="0" i="0" u="none" strike="noStrike" kern="1200" baseline="0" dirty="0">
                <a:solidFill>
                  <a:schemeClr val="tx1"/>
                </a:solidFill>
                <a:latin typeface="+mn-lt"/>
                <a:ea typeface="+mn-ea"/>
                <a:cs typeface="+mn-cs"/>
              </a:rPr>
              <a:t>physical and mental health-related quality of life (HRQOL).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6327D-2A66-4C9D-9467-27E8DCBD58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735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More recently, a prospective study in pediatric MS with rigorously collected disease information from 219 participants followed for a median of nearly 2 years noted an association between energy intake from fat and relapse rate (adjusted hazard ratio for 10% increase in energy intake from fat 1.56, p =0.027) [68••]. Notably, the same increase in energy intake from saturated fat tripled this risk (adjusted hazard ratio for 10% increase in energy intake from saturated fat 3.37, p = 0.009).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These </a:t>
            </a:r>
            <a:r>
              <a:rPr lang="en-US" sz="1200" b="0" i="0" u="none" strike="noStrike" kern="1200" baseline="0" dirty="0">
                <a:solidFill>
                  <a:schemeClr val="tx1"/>
                </a:solidFill>
                <a:latin typeface="+mn-lt"/>
                <a:ea typeface="+mn-ea"/>
                <a:cs typeface="+mn-cs"/>
              </a:rPr>
              <a:t>associations remained after adjustment </a:t>
            </a:r>
            <a:r>
              <a:rPr lang="en-US" sz="1200" b="0" i="0" u="none" strike="noStrike" kern="1200" baseline="0">
                <a:solidFill>
                  <a:schemeClr val="tx1"/>
                </a:solidFill>
                <a:latin typeface="+mn-lt"/>
                <a:ea typeface="+mn-ea"/>
                <a:cs typeface="+mn-cs"/>
              </a:rPr>
              <a:t>for potential confounders </a:t>
            </a:r>
            <a:r>
              <a:rPr lang="en-US" sz="1200" b="0" i="0" u="none" strike="noStrike" kern="1200" baseline="0" dirty="0">
                <a:solidFill>
                  <a:schemeClr val="tx1"/>
                </a:solidFill>
                <a:latin typeface="+mn-lt"/>
                <a:ea typeface="+mn-ea"/>
                <a:cs typeface="+mn-cs"/>
              </a:rPr>
              <a:t>including age, gender, ethnicity, socioeconomic status, disease duration, use of MS disease-modifying therapy, total energy intake, and BMI.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6327D-2A66-4C9D-9467-27E8DCBD58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901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FMD promoted oligodendrocyte precursor cell regeneration and </a:t>
            </a:r>
            <a:r>
              <a:rPr lang="en-US" sz="1200" b="0" i="0" kern="1200" dirty="0" err="1">
                <a:solidFill>
                  <a:schemeClr val="tx1"/>
                </a:solidFill>
                <a:effectLst/>
                <a:latin typeface="+mn-lt"/>
                <a:ea typeface="+mn-ea"/>
                <a:cs typeface="+mn-cs"/>
              </a:rPr>
              <a:t>remyelination</a:t>
            </a:r>
            <a:r>
              <a:rPr lang="en-US" sz="1200" b="0" i="0" kern="1200" dirty="0">
                <a:solidFill>
                  <a:schemeClr val="tx1"/>
                </a:solidFill>
                <a:effectLst/>
                <a:latin typeface="+mn-lt"/>
                <a:ea typeface="+mn-ea"/>
                <a:cs typeface="+mn-cs"/>
              </a:rPr>
              <a:t> in axons in response to both EAE and </a:t>
            </a:r>
            <a:r>
              <a:rPr lang="en-US" sz="1200" b="0" i="0" kern="1200" dirty="0" err="1">
                <a:solidFill>
                  <a:schemeClr val="tx1"/>
                </a:solidFill>
                <a:effectLst/>
                <a:latin typeface="+mn-lt"/>
                <a:ea typeface="+mn-ea"/>
                <a:cs typeface="+mn-cs"/>
              </a:rPr>
              <a:t>cuprizone</a:t>
            </a:r>
            <a:r>
              <a:rPr lang="en-US" sz="1200" b="0" i="0" kern="1200" dirty="0">
                <a:solidFill>
                  <a:schemeClr val="tx1"/>
                </a:solidFill>
                <a:effectLst/>
                <a:latin typeface="+mn-lt"/>
                <a:ea typeface="+mn-ea"/>
                <a:cs typeface="+mn-cs"/>
              </a:rPr>
              <a:t> MS models, supporting its effects on both suppression of autoimmunity and </a:t>
            </a:r>
            <a:r>
              <a:rPr lang="en-US" sz="1200" b="0" i="0" kern="1200" dirty="0" err="1">
                <a:solidFill>
                  <a:schemeClr val="tx1"/>
                </a:solidFill>
                <a:effectLst/>
                <a:latin typeface="+mn-lt"/>
                <a:ea typeface="+mn-ea"/>
                <a:cs typeface="+mn-cs"/>
              </a:rPr>
              <a:t>remyelination</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FMD cycles reduce infiltration of immune cells in the spinal cord</a:t>
            </a:r>
          </a:p>
          <a:p>
            <a:r>
              <a:rPr lang="en-US" sz="1200" b="0" i="0" kern="1200" dirty="0">
                <a:solidFill>
                  <a:schemeClr val="tx1"/>
                </a:solidFill>
                <a:effectLst/>
                <a:latin typeface="+mn-lt"/>
                <a:ea typeface="+mn-ea"/>
                <a:cs typeface="+mn-cs"/>
              </a:rPr>
              <a:t>To investigate the capacity of FMD cycles to reduce potential autoimmune T-cells, we measured circulating white blood cells (WBCs), lymphocytes, monocytes and granulocytes of the naive, EAE CTRL, EAE FMD and EAE FMD:RF (measured 4 days after returning to a standard </a:t>
            </a:r>
            <a:r>
              <a:rPr lang="en-US" sz="1200" b="0" i="1" kern="1200" dirty="0">
                <a:solidFill>
                  <a:schemeClr val="tx1"/>
                </a:solidFill>
                <a:effectLst/>
                <a:latin typeface="+mn-lt"/>
                <a:ea typeface="+mn-ea"/>
                <a:cs typeface="+mn-cs"/>
              </a:rPr>
              <a:t>ad lib</a:t>
            </a:r>
            <a:r>
              <a:rPr lang="en-US" sz="1200" b="0" i="0" kern="1200" dirty="0">
                <a:solidFill>
                  <a:schemeClr val="tx1"/>
                </a:solidFill>
                <a:effectLst/>
                <a:latin typeface="+mn-lt"/>
                <a:ea typeface="+mn-ea"/>
                <a:cs typeface="+mn-cs"/>
              </a:rPr>
              <a:t> diet) groups after 3 cycles of the FMD regimen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effects of 3 cycles of a very-low-calorie and low-protein FMD lasting 3 days every 7 days or a KD continued for 30 days in EAE-induced by active immunization with myelin oligodendrocyte glycoprotein 35–55 (MOG35–55)</a:t>
            </a:r>
          </a:p>
          <a:p>
            <a:endParaRPr lang="en-US" sz="1200" b="0" i="0" kern="1200" dirty="0">
              <a:solidFill>
                <a:schemeClr val="tx1"/>
              </a:solidFill>
              <a:effectLst/>
              <a:latin typeface="+mn-lt"/>
              <a:ea typeface="+mn-ea"/>
              <a:cs typeface="+mn-cs"/>
            </a:endParaRPr>
          </a:p>
          <a:p>
            <a:r>
              <a:rPr lang="en-US" b="1" dirty="0"/>
              <a:t>FMD cycles decrease disease severity of the MOG</a:t>
            </a:r>
            <a:r>
              <a:rPr lang="en-US" b="1" baseline="-25000" dirty="0"/>
              <a:t>35-55</a:t>
            </a:r>
            <a:r>
              <a:rPr lang="en-US" b="1" dirty="0"/>
              <a:t>-induced EAE model</a:t>
            </a:r>
            <a:r>
              <a:rPr lang="en-US" dirty="0"/>
              <a:t>(mean ± S.E.M, * p &lt; 0.05, ** p&lt;0.01; *** p &lt; 0.001; </a:t>
            </a:r>
            <a:r>
              <a:rPr lang="en-US" i="1" dirty="0"/>
              <a:t>t test</a:t>
            </a:r>
            <a:r>
              <a:rPr lang="en-US" dirty="0"/>
              <a:t>, 1-way or 2-way ANOVA &amp; </a:t>
            </a:r>
            <a:r>
              <a:rPr lang="en-US" dirty="0" err="1"/>
              <a:t>Bonferroni</a:t>
            </a:r>
            <a:r>
              <a:rPr lang="en-US" dirty="0"/>
              <a:t> Post Test; Scale bar represents 200 </a:t>
            </a:r>
            <a:r>
              <a:rPr lang="en-US" dirty="0" err="1"/>
              <a:t>μm</a:t>
            </a:r>
            <a:r>
              <a:rPr lang="en-US" dirty="0"/>
              <a:t>).</a:t>
            </a:r>
          </a:p>
          <a:p>
            <a:r>
              <a:rPr lang="en-US" b="1" dirty="0"/>
              <a:t>a.</a:t>
            </a:r>
            <a:r>
              <a:rPr lang="en-US" dirty="0"/>
              <a:t> Diagram displaying the time course of the immunization and the diet interventions.</a:t>
            </a:r>
          </a:p>
          <a:p>
            <a:r>
              <a:rPr lang="en-US" b="1" dirty="0"/>
              <a:t>b.</a:t>
            </a:r>
            <a:r>
              <a:rPr lang="en-US" dirty="0"/>
              <a:t> The EAE severity </a:t>
            </a:r>
            <a:r>
              <a:rPr lang="en-US" dirty="0" err="1"/>
              <a:t>scoresof</a:t>
            </a:r>
            <a:r>
              <a:rPr lang="en-US" dirty="0"/>
              <a:t> the Control Diet (EAE CTRL; n=23), ketogenic diet (EAE KD); n=13, semi-therapeutic FMD cycles (EAE FMD(S); n=7) or therapeutic FMD cycles (FMD(T); n = 23).</a:t>
            </a:r>
          </a:p>
          <a:p>
            <a:r>
              <a:rPr lang="en-US" b="1" dirty="0"/>
              <a:t>c.</a:t>
            </a:r>
            <a:r>
              <a:rPr lang="en-US" dirty="0"/>
              <a:t> Incidence rate of the EAE CTRL and EAE FMD (S) (n=7–23).</a:t>
            </a:r>
          </a:p>
          <a:p>
            <a:r>
              <a:rPr lang="en-US" b="1" dirty="0"/>
              <a:t>d.</a:t>
            </a:r>
            <a:r>
              <a:rPr lang="en-US" dirty="0"/>
              <a:t> EAE severity score of the EAE FMD(T) mice that completely reversed the EAE severity and scored 0, no observable disease (n=5).</a:t>
            </a:r>
          </a:p>
          <a:p>
            <a:r>
              <a:rPr lang="en-US" b="1" dirty="0"/>
              <a:t>e.</a:t>
            </a:r>
            <a:r>
              <a:rPr lang="en-US" dirty="0"/>
              <a:t> EAE severity score of the best-performing control mice (n=12) and the FMD(T) mice (n=12).</a:t>
            </a:r>
          </a:p>
          <a:p>
            <a:r>
              <a:rPr lang="en-US" b="1" dirty="0"/>
              <a:t>f.</a:t>
            </a:r>
            <a:r>
              <a:rPr lang="en-US" dirty="0"/>
              <a:t> EAE severity score of the EAE CTRL mice that treated with FMD upon chronic EAE development(EAE CTRL-FMD) (n=6).</a:t>
            </a:r>
          </a:p>
          <a:p>
            <a:r>
              <a:rPr lang="en-US" b="1" dirty="0"/>
              <a:t>g–m.</a:t>
            </a:r>
            <a:r>
              <a:rPr lang="en-US" dirty="0"/>
              <a:t> Spinal cord of the EAE CTRL and the EAE FMD (T) mice with quantification of (</a:t>
            </a:r>
            <a:r>
              <a:rPr lang="en-US" b="1" dirty="0"/>
              <a:t>g</a:t>
            </a:r>
            <a:r>
              <a:rPr lang="en-US" dirty="0"/>
              <a:t>) H&amp;E staining, (</a:t>
            </a:r>
            <a:r>
              <a:rPr lang="en-US" b="1" dirty="0"/>
              <a:t>h</a:t>
            </a:r>
            <a:r>
              <a:rPr lang="en-US" dirty="0"/>
              <a:t>) </a:t>
            </a:r>
            <a:r>
              <a:rPr lang="en-US" dirty="0" err="1"/>
              <a:t>solochrome</a:t>
            </a:r>
            <a:r>
              <a:rPr lang="en-US" dirty="0"/>
              <a:t> cyanine staining, and (</a:t>
            </a:r>
            <a:r>
              <a:rPr lang="en-US" b="1" dirty="0" err="1"/>
              <a:t>i</a:t>
            </a:r>
            <a:r>
              <a:rPr lang="en-US" dirty="0"/>
              <a:t>) MBP (Myelin Basic Protein) and SMI32 staining of spinal cord sections isolated at day 14.</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B6B2D-EA16-4D91-8A07-4FF9DB9B78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5766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 simplified model of FMD-mediated effects on glucocorticoid, immune suppression &amp; oligodendrocyte regeneration and differentiation in 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FMD treatment promotes endogenous glucocorticoid production, increases </a:t>
            </a:r>
            <a:r>
              <a:rPr lang="en-US" dirty="0" err="1"/>
              <a:t>T</a:t>
            </a:r>
            <a:r>
              <a:rPr lang="en-US" baseline="-25000" dirty="0" err="1"/>
              <a:t>reg</a:t>
            </a:r>
            <a:r>
              <a:rPr lang="en-US" dirty="0"/>
              <a:t> cell numbers, blocks T-cell activation and </a:t>
            </a:r>
            <a:r>
              <a:rPr lang="en-US" b="1" dirty="0"/>
              <a:t>promotes T-cell death</a:t>
            </a:r>
            <a:r>
              <a:rPr lang="en-US" dirty="0"/>
              <a:t>. In the lesion area. FMD treatment reduces autoimmune T-cell and microglia infiltration, promotes oligodendrocyte precursor dependent regeneration and the differentiation of myelinating oligodendrocyte which engage with demyelinated axons to promote the formation of myelin sheaths.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3F2C1-EE04-4F72-9655-0A67309736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7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Other: Diet </a:t>
            </a:r>
            <a:r>
              <a:rPr lang="en-US" sz="1200" dirty="0" err="1">
                <a:effectLst/>
              </a:rPr>
              <a:t>Diet</a:t>
            </a:r>
            <a:r>
              <a:rPr lang="en-US" sz="1200" dirty="0">
                <a:effectLst/>
              </a:rPr>
              <a:t>, standardized to the 50th percentile for macronutrients, will be provided at varied calorie levels as described</a:t>
            </a:r>
          </a:p>
          <a:p>
            <a:r>
              <a:rPr lang="en-US" sz="1200" dirty="0">
                <a:effectLst/>
              </a:rPr>
              <a:t>Johns Hopkins;</a:t>
            </a:r>
            <a:r>
              <a:rPr lang="en-US" sz="1200" baseline="0" dirty="0">
                <a:effectLst/>
              </a:rPr>
              <a:t> Ellen Mowry is PI</a:t>
            </a:r>
          </a:p>
          <a:p>
            <a:endParaRPr lang="en-US" sz="1200" baseline="0" dirty="0">
              <a:effectLst/>
            </a:endParaRPr>
          </a:p>
          <a:p>
            <a:endParaRPr lang="en-US" dirty="0"/>
          </a:p>
          <a:p>
            <a:r>
              <a:rPr lang="en-US" dirty="0" err="1">
                <a:hlinkClick r:id="rId3" tooltip="Multiple sclerosis and related disorders."/>
              </a:rPr>
              <a:t>Mult</a:t>
            </a:r>
            <a:r>
              <a:rPr lang="en-US" dirty="0">
                <a:hlinkClick r:id="rId3" tooltip="Multiple sclerosis and related disorders."/>
              </a:rPr>
              <a:t> </a:t>
            </a:r>
            <a:r>
              <a:rPr lang="en-US" dirty="0" err="1">
                <a:hlinkClick r:id="rId3" tooltip="Multiple sclerosis and related disorders."/>
              </a:rPr>
              <a:t>Scler</a:t>
            </a:r>
            <a:r>
              <a:rPr lang="en-US" dirty="0">
                <a:hlinkClick r:id="rId3" tooltip="Multiple sclerosis and related disorders."/>
              </a:rPr>
              <a:t> </a:t>
            </a:r>
            <a:r>
              <a:rPr lang="en-US" dirty="0" err="1">
                <a:hlinkClick r:id="rId3" tooltip="Multiple sclerosis and related disorders."/>
              </a:rPr>
              <a:t>Relat</a:t>
            </a:r>
            <a:r>
              <a:rPr lang="en-US" dirty="0">
                <a:hlinkClick r:id="rId3" tooltip="Multiple sclerosis and related disorders."/>
              </a:rPr>
              <a:t> </a:t>
            </a:r>
            <a:r>
              <a:rPr lang="en-US" dirty="0" err="1">
                <a:hlinkClick r:id="rId3" tooltip="Multiple sclerosis and related disorders."/>
              </a:rPr>
              <a:t>Disord</a:t>
            </a:r>
            <a:r>
              <a:rPr lang="en-US" dirty="0">
                <a:hlinkClick r:id="rId3" tooltip="Multiple sclerosis and related disorders."/>
              </a:rPr>
              <a:t>.</a:t>
            </a:r>
            <a:r>
              <a:rPr lang="en-US" dirty="0"/>
              <a:t> 2018 Jul;23:33-39. </a:t>
            </a:r>
            <a:r>
              <a:rPr lang="en-US" dirty="0" err="1"/>
              <a:t>doi</a:t>
            </a:r>
            <a:r>
              <a:rPr lang="en-US" dirty="0"/>
              <a:t>: 10.1016/j.msard.2018.05.002. </a:t>
            </a:r>
            <a:r>
              <a:rPr lang="en-US" dirty="0" err="1"/>
              <a:t>Epub</a:t>
            </a:r>
            <a:r>
              <a:rPr lang="en-US" dirty="0"/>
              <a:t> 2018 May 5.</a:t>
            </a:r>
          </a:p>
          <a:p>
            <a:r>
              <a:rPr lang="en-US" b="1" dirty="0"/>
              <a:t>Effect of intermittent vs. daily calorie restriction on changes in weight and patient-reported outcomes in people with multiple sclerosis.</a:t>
            </a:r>
          </a:p>
          <a:p>
            <a:r>
              <a:rPr lang="en-US" dirty="0">
                <a:hlinkClick r:id="rId4"/>
              </a:rPr>
              <a:t>Fitzgerald KC</a:t>
            </a:r>
            <a:r>
              <a:rPr lang="en-US" baseline="30000" dirty="0"/>
              <a:t>1</a:t>
            </a:r>
            <a:r>
              <a:rPr lang="en-US" dirty="0"/>
              <a:t>, </a:t>
            </a:r>
            <a:r>
              <a:rPr lang="en-US" dirty="0" err="1">
                <a:hlinkClick r:id="rId5"/>
              </a:rPr>
              <a:t>Vizthum</a:t>
            </a:r>
            <a:r>
              <a:rPr lang="en-US" dirty="0">
                <a:hlinkClick r:id="rId5"/>
              </a:rPr>
              <a:t> D</a:t>
            </a:r>
            <a:r>
              <a:rPr lang="en-US" baseline="30000" dirty="0"/>
              <a:t>2</a:t>
            </a:r>
            <a:r>
              <a:rPr lang="en-US" dirty="0"/>
              <a:t>, </a:t>
            </a:r>
            <a:r>
              <a:rPr lang="en-US" dirty="0">
                <a:hlinkClick r:id="rId6"/>
              </a:rPr>
              <a:t>Henry-Barron B</a:t>
            </a:r>
            <a:r>
              <a:rPr lang="en-US" baseline="30000" dirty="0"/>
              <a:t>2</a:t>
            </a:r>
            <a:r>
              <a:rPr lang="en-US" dirty="0"/>
              <a:t>, </a:t>
            </a:r>
            <a:r>
              <a:rPr lang="en-US" dirty="0">
                <a:hlinkClick r:id="rId7"/>
              </a:rPr>
              <a:t>Schweitzer A</a:t>
            </a:r>
            <a:r>
              <a:rPr lang="en-US" baseline="30000" dirty="0"/>
              <a:t>2</a:t>
            </a:r>
            <a:r>
              <a:rPr lang="en-US" dirty="0"/>
              <a:t>, </a:t>
            </a:r>
            <a:r>
              <a:rPr lang="en-US" dirty="0" err="1">
                <a:hlinkClick r:id="rId8"/>
              </a:rPr>
              <a:t>Cassard</a:t>
            </a:r>
            <a:r>
              <a:rPr lang="en-US" dirty="0">
                <a:hlinkClick r:id="rId8"/>
              </a:rPr>
              <a:t> SD</a:t>
            </a:r>
            <a:r>
              <a:rPr lang="en-US" baseline="30000" dirty="0"/>
              <a:t>3</a:t>
            </a:r>
            <a:r>
              <a:rPr lang="en-US" dirty="0"/>
              <a:t>, </a:t>
            </a:r>
            <a:r>
              <a:rPr lang="en-US" dirty="0" err="1">
                <a:hlinkClick r:id="rId9"/>
              </a:rPr>
              <a:t>Kossoff</a:t>
            </a:r>
            <a:r>
              <a:rPr lang="en-US" dirty="0">
                <a:hlinkClick r:id="rId9"/>
              </a:rPr>
              <a:t> E</a:t>
            </a:r>
            <a:r>
              <a:rPr lang="en-US" baseline="30000" dirty="0"/>
              <a:t>4</a:t>
            </a:r>
            <a:r>
              <a:rPr lang="en-US" dirty="0"/>
              <a:t>, </a:t>
            </a:r>
            <a:r>
              <a:rPr lang="en-US" dirty="0">
                <a:hlinkClick r:id="rId10"/>
              </a:rPr>
              <a:t>Hartman AL</a:t>
            </a:r>
            <a:r>
              <a:rPr lang="en-US" baseline="30000" dirty="0"/>
              <a:t>4</a:t>
            </a:r>
            <a:r>
              <a:rPr lang="en-US" dirty="0"/>
              <a:t>, </a:t>
            </a:r>
            <a:r>
              <a:rPr lang="en-US" dirty="0" err="1">
                <a:hlinkClick r:id="rId11"/>
              </a:rPr>
              <a:t>Kapogiannis</a:t>
            </a:r>
            <a:r>
              <a:rPr lang="en-US" dirty="0">
                <a:hlinkClick r:id="rId11"/>
              </a:rPr>
              <a:t> D</a:t>
            </a:r>
            <a:r>
              <a:rPr lang="en-US" baseline="30000" dirty="0"/>
              <a:t>5</a:t>
            </a:r>
            <a:r>
              <a:rPr lang="en-US" dirty="0"/>
              <a:t>, </a:t>
            </a:r>
            <a:r>
              <a:rPr lang="en-US" dirty="0">
                <a:hlinkClick r:id="rId12"/>
              </a:rPr>
              <a:t>Sullivan P</a:t>
            </a:r>
            <a:r>
              <a:rPr lang="en-US" baseline="30000" dirty="0"/>
              <a:t>6</a:t>
            </a:r>
            <a:r>
              <a:rPr lang="en-US" dirty="0"/>
              <a:t>, </a:t>
            </a:r>
            <a:r>
              <a:rPr lang="en-US" dirty="0">
                <a:hlinkClick r:id="rId13"/>
              </a:rPr>
              <a:t>Baer DJ</a:t>
            </a:r>
            <a:r>
              <a:rPr lang="en-US" baseline="30000" dirty="0"/>
              <a:t>6</a:t>
            </a:r>
            <a:r>
              <a:rPr lang="en-US" dirty="0"/>
              <a:t>, </a:t>
            </a:r>
            <a:r>
              <a:rPr lang="en-US" dirty="0">
                <a:hlinkClick r:id="rId14"/>
              </a:rPr>
              <a:t>Mattson MP</a:t>
            </a:r>
            <a:r>
              <a:rPr lang="en-US" baseline="30000" dirty="0"/>
              <a:t>5</a:t>
            </a:r>
            <a:r>
              <a:rPr lang="en-US" dirty="0"/>
              <a:t>, </a:t>
            </a:r>
            <a:r>
              <a:rPr lang="en-US" dirty="0">
                <a:hlinkClick r:id="rId15"/>
              </a:rPr>
              <a:t>Appel LJ</a:t>
            </a:r>
            <a:r>
              <a:rPr lang="en-US" baseline="30000" dirty="0"/>
              <a:t>7</a:t>
            </a:r>
            <a:r>
              <a:rPr lang="en-US" dirty="0"/>
              <a:t>, </a:t>
            </a:r>
            <a:r>
              <a:rPr lang="en-US" dirty="0">
                <a:hlinkClick r:id="rId16"/>
              </a:rPr>
              <a:t>Mowry EM</a:t>
            </a:r>
            <a:r>
              <a:rPr lang="en-US" baseline="30000" dirty="0"/>
              <a:t>3</a:t>
            </a:r>
            <a:r>
              <a:rPr lang="en-US" dirty="0"/>
              <a:t>.</a:t>
            </a:r>
          </a:p>
          <a:p>
            <a:r>
              <a:rPr lang="en-US" b="1" dirty="0">
                <a:effectLst/>
                <a:hlinkClick r:id="rId3" tooltip="Open/close author information list"/>
              </a:rPr>
              <a:t>Author information</a:t>
            </a:r>
            <a:endParaRPr lang="en-US" b="1" dirty="0">
              <a:effectLst/>
            </a:endParaRPr>
          </a:p>
          <a:p>
            <a:r>
              <a:rPr lang="en-US" dirty="0">
                <a:effectLst/>
              </a:rPr>
              <a:t>1Division of Neuroimmunology and Neurological Infections, Department of Neurology, Johns Hopkins School of Medicine, Baltimore, MD, United States. Electronic address: fitzgerald@jhmi.edu.2Research Nutrition, Institute for Clinical and Translational Research, Johns Hopkins School of Medicine, Baltimore, MD, United States.3Division of Neuroimmunology and Neurological Infections, Department of Neurology, Johns Hopkins School of Medicine, Baltimore, MD, United States.4Departments of Neurology and Pediatrics, Johns Hopkins School of Medicine, Baltimore, MD, United States.5Department of Cellular and Molecular Neuroscience, National Institute on Aging, Baltimore, MD, United States.6Beltsville Human Nutrition Research Center, United States Department of Agriculture, Beltsville, MD, United States.7Welch Center for Prevention, Epidemiology and Clinical Research, Johns Hopkins Bloomberg School of Public Health, Baltimore, MD, United States; Department of Medicine, Johns Hopkins School of Medicine, Baltimore, MD, United States.</a:t>
            </a:r>
          </a:p>
          <a:p>
            <a:r>
              <a:rPr lang="en-US" b="1" dirty="0"/>
              <a:t>Abstract</a:t>
            </a:r>
          </a:p>
          <a:p>
            <a:r>
              <a:rPr lang="en-US" dirty="0"/>
              <a:t>An intermittent fasting or calorie restriction diet has favorable effects in the mouse forms of multiple sclerosis (MS) and may provide additional anti-inflammatory and neuroprotective advantages beyond benefits obtained from weight loss alone. We conducted a pilot randomized controlled feeding study in 36 people with MS to assess safety and feasibility of different types of calorie restriction (CR) diets and assess their effects on weight and patient reported outcomes in people with MS. Patients were randomized to receive 1 of 3 diets for 8 weeks: daily CR diet (22% daily reduction in energy needs), intermittent CR diet (75% reduction in energy needs, 2 days/week; 0% reduction, 5 days/week), or a weight-stable diet (0% reduction in energy needs, 7 days/week). Of the 36 patients enrolled, 31 (86%) completed the trial; no significant adverse events occurred. Participants randomized to CR diets lost a median 3.4 kg (interquartile range [IQR]: -2.4, -4.0). Changes in weight did not differ significantly by type of CR diet, although participants randomized to daily CR tended to have greater weight loss (daily CR: -3.6 kg [IQR: -3.0, -4.1] vs. intermittent CR: -3.0 kg [IQR: -1.95, -4.1]; P = 0.15). Adherence to study diets differed significantly between intermittent CR vs. daily CR, with lesser adherence observed for intermittent CR (P = 0.002). Randomization to either CR diet was associated with significant improvements in emotional well-being/depression scores relative to control, with an average 8-week increase of 1.69 points (95% CI: 0.72, 2.66). CR diets are a safe/feasible way to achieve weight loss in people with MS and may be associated with improved emotional health.</a:t>
            </a:r>
          </a:p>
          <a:p>
            <a:endParaRPr lang="en-US" sz="1200" baseline="0" dirty="0">
              <a:effectLst/>
            </a:endParaRPr>
          </a:p>
          <a:p>
            <a:endParaRPr lang="en-US" dirty="0"/>
          </a:p>
        </p:txBody>
      </p:sp>
    </p:spTree>
    <p:extLst>
      <p:ext uri="{BB962C8B-B14F-4D97-AF65-F5344CB8AC3E}">
        <p14:creationId xmlns:p14="http://schemas.microsoft.com/office/powerpoint/2010/main" val="2430083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450089" y="938848"/>
            <a:ext cx="4200654" cy="3219139"/>
          </a:xfrm>
          <a:prstGeom prst="rect">
            <a:avLst/>
          </a:prstGeom>
          <a:solidFill>
            <a:srgbClr val="FFFFFF"/>
          </a:solidFill>
          <a:ln w="9525">
            <a:solidFill>
              <a:srgbClr val="000000"/>
            </a:solidFill>
            <a:miter lim="800000"/>
            <a:headEnd/>
            <a:tailEnd/>
          </a:ln>
        </p:spPr>
        <p:txBody>
          <a:bodyPr wrap="none" lIns="84550" tIns="42276" rIns="84550" bIns="42276" anchor="ctr"/>
          <a:lstStyle>
            <a:lvl1pPr defTabSz="409575">
              <a:defRPr sz="2800" b="1">
                <a:solidFill>
                  <a:schemeClr val="tx1"/>
                </a:solidFill>
                <a:latin typeface="Arial" pitchFamily="34" charset="0"/>
                <a:ea typeface="ＭＳ Ｐゴシック" pitchFamily="34" charset="-128"/>
              </a:defRPr>
            </a:lvl1pPr>
            <a:lvl2pPr marL="742950" indent="-285750" defTabSz="409575">
              <a:defRPr sz="2800" b="1">
                <a:solidFill>
                  <a:schemeClr val="tx1"/>
                </a:solidFill>
                <a:latin typeface="Arial" pitchFamily="34" charset="0"/>
                <a:ea typeface="ＭＳ Ｐゴシック" pitchFamily="34" charset="-128"/>
              </a:defRPr>
            </a:lvl2pPr>
            <a:lvl3pPr marL="1143000" indent="-228600" defTabSz="409575">
              <a:defRPr sz="2800" b="1">
                <a:solidFill>
                  <a:schemeClr val="tx1"/>
                </a:solidFill>
                <a:latin typeface="Arial" pitchFamily="34" charset="0"/>
                <a:ea typeface="ＭＳ Ｐゴシック" pitchFamily="34" charset="-128"/>
              </a:defRPr>
            </a:lvl3pPr>
            <a:lvl4pPr marL="1600200" indent="-228600" defTabSz="409575">
              <a:defRPr sz="2800" b="1">
                <a:solidFill>
                  <a:schemeClr val="tx1"/>
                </a:solidFill>
                <a:latin typeface="Arial" pitchFamily="34" charset="0"/>
                <a:ea typeface="ＭＳ Ｐゴシック" pitchFamily="34" charset="-128"/>
              </a:defRPr>
            </a:lvl4pPr>
            <a:lvl5pPr marL="2057400" indent="-228600" defTabSz="409575">
              <a:defRPr sz="2800" b="1">
                <a:solidFill>
                  <a:schemeClr val="tx1"/>
                </a:solidFill>
                <a:latin typeface="Arial" pitchFamily="34" charset="0"/>
                <a:ea typeface="ＭＳ Ｐゴシック" pitchFamily="34" charset="-128"/>
              </a:defRPr>
            </a:lvl5pPr>
            <a:lvl6pPr marL="2514600" indent="-228600" defTabSz="409575"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409575"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409575"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409575"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l" defTabSz="409575" rtl="0" eaLnBrk="1" fontAlgn="auto" latinLnBrk="0" hangingPunct="1">
              <a:lnSpc>
                <a:spcPct val="93000"/>
              </a:lnSpc>
              <a:spcBef>
                <a:spcPts val="0"/>
              </a:spcBef>
              <a:spcAft>
                <a:spcPts val="0"/>
              </a:spcAft>
              <a:buClr>
                <a:srgbClr val="000000"/>
              </a:buClr>
              <a:buSzPct val="45000"/>
              <a:buFontTx/>
              <a:buNone/>
              <a:tabLst/>
              <a:defRPr/>
            </a:pPr>
            <a:endParaRPr kumimoji="0" lang="en-US" altLang="en-US" sz="2300" b="0" i="0" u="none" strike="noStrike" kern="1200" cap="none" spc="0" normalizeH="0" baseline="0" noProof="0">
              <a:ln>
                <a:noFill/>
              </a:ln>
              <a:solidFill>
                <a:srgbClr val="000000"/>
              </a:solidFill>
              <a:effectLst/>
              <a:uLnTx/>
              <a:uFillTx/>
              <a:latin typeface="Times New Roman" pitchFamily="18" charset="0"/>
              <a:ea typeface="msgothic"/>
              <a:cs typeface="msgothic"/>
            </a:endParaRPr>
          </a:p>
        </p:txBody>
      </p:sp>
      <p:sp>
        <p:nvSpPr>
          <p:cNvPr id="4099" name="Text Box 2"/>
          <p:cNvSpPr txBox="1">
            <a:spLocks noGrp="1" noChangeArrowheads="1"/>
          </p:cNvSpPr>
          <p:nvPr>
            <p:ph type="body"/>
          </p:nvPr>
        </p:nvSpPr>
        <p:spPr>
          <a:xfrm>
            <a:off x="1083457" y="4469306"/>
            <a:ext cx="4940494" cy="3571207"/>
          </a:xfrm>
          <a:ln/>
        </p:spPr>
        <p:txBody>
          <a:bodyPr/>
          <a:lstStyle/>
          <a:p>
            <a:pPr marL="79267" indent="-79267">
              <a:lnSpc>
                <a:spcPct val="93000"/>
              </a:lnSpc>
              <a:spcBef>
                <a:spcPct val="0"/>
              </a:spcBef>
              <a:buSzPct val="45000"/>
              <a:tabLst>
                <a:tab pos="669363" algn="l"/>
                <a:tab pos="1338727" algn="l"/>
                <a:tab pos="2008091" algn="l"/>
                <a:tab pos="2677452" algn="l"/>
                <a:tab pos="3346816" algn="l"/>
                <a:tab pos="4016179" algn="l"/>
                <a:tab pos="4685543" algn="l"/>
              </a:tabLst>
              <a:defRPr/>
            </a:pPr>
            <a:r>
              <a:rPr lang="en-GB" dirty="0">
                <a:latin typeface="Arial" pitchFamily="-108" charset="0"/>
                <a:ea typeface="msgothic" charset="0"/>
                <a:cs typeface="msgothic" charset="0"/>
              </a:rPr>
              <a:t>Figure Kaplan-Meier analysis Time from diagnosis of multiple sclerosis to needing unilateral assistance to walk in North American Research Committee on Multiple Sclerosis participants with (n = 572) and without (n = 2,286) vascular comorbidity at diagnosis. Any vascular comorbidity = any of diabetes, hypertension, heart disease, hypercholesterolemia, and peripheral vascular disease.</a:t>
            </a:r>
          </a:p>
          <a:p>
            <a:pPr marL="79267" indent="-79267">
              <a:lnSpc>
                <a:spcPct val="93000"/>
              </a:lnSpc>
              <a:spcBef>
                <a:spcPct val="0"/>
              </a:spcBef>
              <a:buSzPct val="45000"/>
              <a:tabLst>
                <a:tab pos="669363" algn="l"/>
                <a:tab pos="1338727" algn="l"/>
                <a:tab pos="2008091" algn="l"/>
                <a:tab pos="2677452" algn="l"/>
                <a:tab pos="3346816" algn="l"/>
                <a:tab pos="4016179" algn="l"/>
                <a:tab pos="4685543" algn="l"/>
              </a:tabLst>
              <a:defRPr/>
            </a:pPr>
            <a:endParaRPr lang="en-GB" dirty="0">
              <a:latin typeface="Arial" pitchFamily="-108" charset="0"/>
              <a:ea typeface="msgothic" charset="0"/>
              <a:cs typeface="msgothic" charset="0"/>
            </a:endParaRPr>
          </a:p>
          <a:p>
            <a:pPr>
              <a:defRPr/>
            </a:pPr>
            <a:r>
              <a:rPr lang="en-US" sz="1100" dirty="0">
                <a:solidFill>
                  <a:srgbClr val="000000"/>
                </a:solidFill>
                <a:latin typeface="Times New Roman" pitchFamily="16" charset="0"/>
                <a:hlinkClick r:id="rId3" tooltip="Neurology."/>
              </a:rPr>
              <a:t>Neurology.</a:t>
            </a:r>
            <a:r>
              <a:rPr lang="en-US" sz="1100" dirty="0">
                <a:solidFill>
                  <a:srgbClr val="000000"/>
                </a:solidFill>
                <a:latin typeface="Times New Roman" pitchFamily="16" charset="0"/>
              </a:rPr>
              <a:t> 2010 Mar 30;74(13):1041-7.Vascular </a:t>
            </a:r>
            <a:r>
              <a:rPr lang="en-US" sz="1100" dirty="0" err="1">
                <a:solidFill>
                  <a:srgbClr val="000000"/>
                </a:solidFill>
                <a:latin typeface="Times New Roman" pitchFamily="16" charset="0"/>
              </a:rPr>
              <a:t>comorbidity</a:t>
            </a:r>
            <a:r>
              <a:rPr lang="en-US" sz="1100" dirty="0">
                <a:solidFill>
                  <a:srgbClr val="000000"/>
                </a:solidFill>
                <a:latin typeface="Times New Roman" pitchFamily="16" charset="0"/>
              </a:rPr>
              <a:t> is associated with more rapid disability progression in multiple sclerosis. </a:t>
            </a:r>
            <a:r>
              <a:rPr lang="en-US" sz="1100" dirty="0" err="1">
                <a:solidFill>
                  <a:srgbClr val="000000"/>
                </a:solidFill>
                <a:latin typeface="Times New Roman" pitchFamily="16" charset="0"/>
                <a:hlinkClick r:id="rId4"/>
              </a:rPr>
              <a:t>Marrie</a:t>
            </a:r>
            <a:r>
              <a:rPr lang="en-US" sz="1100" dirty="0">
                <a:solidFill>
                  <a:srgbClr val="000000"/>
                </a:solidFill>
                <a:latin typeface="Times New Roman" pitchFamily="16" charset="0"/>
                <a:hlinkClick r:id="rId4"/>
              </a:rPr>
              <a:t> RA</a:t>
            </a:r>
            <a:r>
              <a:rPr lang="en-US" sz="1100" dirty="0">
                <a:solidFill>
                  <a:srgbClr val="000000"/>
                </a:solidFill>
                <a:latin typeface="Times New Roman" pitchFamily="16" charset="0"/>
              </a:rPr>
              <a:t>, </a:t>
            </a:r>
            <a:r>
              <a:rPr lang="en-US" sz="1100" dirty="0">
                <a:solidFill>
                  <a:srgbClr val="000000"/>
                </a:solidFill>
                <a:latin typeface="Times New Roman" pitchFamily="16" charset="0"/>
                <a:hlinkClick r:id="rId5"/>
              </a:rPr>
              <a:t>Rudick R</a:t>
            </a:r>
            <a:r>
              <a:rPr lang="en-US" sz="1100" dirty="0">
                <a:solidFill>
                  <a:srgbClr val="000000"/>
                </a:solidFill>
                <a:latin typeface="Times New Roman" pitchFamily="16" charset="0"/>
              </a:rPr>
              <a:t>, </a:t>
            </a:r>
            <a:r>
              <a:rPr lang="en-US" sz="1100" dirty="0" err="1">
                <a:solidFill>
                  <a:srgbClr val="000000"/>
                </a:solidFill>
                <a:latin typeface="Times New Roman" pitchFamily="16" charset="0"/>
                <a:hlinkClick r:id="rId6"/>
              </a:rPr>
              <a:t>Horwitz</a:t>
            </a:r>
            <a:r>
              <a:rPr lang="en-US" sz="1100" dirty="0">
                <a:solidFill>
                  <a:srgbClr val="000000"/>
                </a:solidFill>
                <a:latin typeface="Times New Roman" pitchFamily="16" charset="0"/>
                <a:hlinkClick r:id="rId6"/>
              </a:rPr>
              <a:t> R</a:t>
            </a:r>
            <a:r>
              <a:rPr lang="en-US" sz="1100" dirty="0">
                <a:solidFill>
                  <a:srgbClr val="000000"/>
                </a:solidFill>
                <a:latin typeface="Times New Roman" pitchFamily="16" charset="0"/>
              </a:rPr>
              <a:t>, </a:t>
            </a:r>
            <a:r>
              <a:rPr lang="en-US" sz="1100" dirty="0">
                <a:solidFill>
                  <a:srgbClr val="000000"/>
                </a:solidFill>
                <a:latin typeface="Times New Roman" pitchFamily="16" charset="0"/>
                <a:hlinkClick r:id="rId7"/>
              </a:rPr>
              <a:t>Cutter G</a:t>
            </a:r>
            <a:r>
              <a:rPr lang="en-US" sz="1100" dirty="0">
                <a:solidFill>
                  <a:srgbClr val="000000"/>
                </a:solidFill>
                <a:latin typeface="Times New Roman" pitchFamily="16" charset="0"/>
              </a:rPr>
              <a:t>, </a:t>
            </a:r>
            <a:r>
              <a:rPr lang="en-US" sz="1100" dirty="0" err="1">
                <a:solidFill>
                  <a:srgbClr val="000000"/>
                </a:solidFill>
                <a:latin typeface="Times New Roman" pitchFamily="16" charset="0"/>
                <a:hlinkClick r:id="rId8"/>
              </a:rPr>
              <a:t>Tyry</a:t>
            </a:r>
            <a:r>
              <a:rPr lang="en-US" sz="1100" dirty="0">
                <a:solidFill>
                  <a:srgbClr val="000000"/>
                </a:solidFill>
                <a:latin typeface="Times New Roman" pitchFamily="16" charset="0"/>
                <a:hlinkClick r:id="rId8"/>
              </a:rPr>
              <a:t> T</a:t>
            </a:r>
            <a:r>
              <a:rPr lang="en-US" sz="1100" dirty="0">
                <a:solidFill>
                  <a:srgbClr val="000000"/>
                </a:solidFill>
                <a:latin typeface="Times New Roman" pitchFamily="16" charset="0"/>
              </a:rPr>
              <a:t>, </a:t>
            </a:r>
            <a:r>
              <a:rPr lang="en-US" sz="1100" dirty="0" err="1">
                <a:solidFill>
                  <a:srgbClr val="000000"/>
                </a:solidFill>
                <a:latin typeface="Times New Roman" pitchFamily="16" charset="0"/>
                <a:hlinkClick r:id="rId9"/>
              </a:rPr>
              <a:t>Campagnolo</a:t>
            </a:r>
            <a:r>
              <a:rPr lang="en-US" sz="1100" dirty="0">
                <a:solidFill>
                  <a:srgbClr val="000000"/>
                </a:solidFill>
                <a:latin typeface="Times New Roman" pitchFamily="16" charset="0"/>
                <a:hlinkClick r:id="rId9"/>
              </a:rPr>
              <a:t> D</a:t>
            </a:r>
            <a:r>
              <a:rPr lang="en-US" sz="1100" dirty="0">
                <a:solidFill>
                  <a:srgbClr val="000000"/>
                </a:solidFill>
                <a:latin typeface="Times New Roman" pitchFamily="16" charset="0"/>
              </a:rPr>
              <a:t>, </a:t>
            </a:r>
            <a:r>
              <a:rPr lang="en-US" sz="1100" dirty="0">
                <a:solidFill>
                  <a:srgbClr val="000000"/>
                </a:solidFill>
                <a:latin typeface="Times New Roman" pitchFamily="16" charset="0"/>
                <a:hlinkClick r:id="rId10"/>
              </a:rPr>
              <a:t>Vollmer T</a:t>
            </a:r>
            <a:r>
              <a:rPr lang="en-US" sz="1100" dirty="0">
                <a:solidFill>
                  <a:srgbClr val="000000"/>
                </a:solidFill>
                <a:latin typeface="Times New Roman" pitchFamily="16" charset="0"/>
              </a:rPr>
              <a:t>. Health Sciences Center, Winnipeg, Canada. rmarrie@hsc.mb.ca</a:t>
            </a:r>
          </a:p>
          <a:p>
            <a:pPr>
              <a:defRPr/>
            </a:pPr>
            <a:r>
              <a:rPr lang="en-US" sz="1100" b="1" dirty="0">
                <a:solidFill>
                  <a:srgbClr val="000000"/>
                </a:solidFill>
                <a:latin typeface="Times New Roman" pitchFamily="16" charset="0"/>
              </a:rPr>
              <a:t>BACKGROUND: </a:t>
            </a:r>
            <a:r>
              <a:rPr lang="en-US" sz="1100" dirty="0">
                <a:solidFill>
                  <a:srgbClr val="000000"/>
                </a:solidFill>
                <a:latin typeface="Times New Roman" pitchFamily="16" charset="0"/>
              </a:rPr>
              <a:t>Vascular </a:t>
            </a:r>
            <a:r>
              <a:rPr lang="en-US" sz="1100" dirty="0" err="1">
                <a:solidFill>
                  <a:srgbClr val="000000"/>
                </a:solidFill>
                <a:latin typeface="Times New Roman" pitchFamily="16" charset="0"/>
              </a:rPr>
              <a:t>comorbidity</a:t>
            </a:r>
            <a:r>
              <a:rPr lang="en-US" sz="1100" dirty="0">
                <a:solidFill>
                  <a:srgbClr val="000000"/>
                </a:solidFill>
                <a:latin typeface="Times New Roman" pitchFamily="16" charset="0"/>
              </a:rPr>
              <a:t> adversely influences health outcomes in several chronic conditions. Vascular comorbidities are common in multiple sclerosis (MS), but their impact on disease severity is unknown. Vascular comorbidities may contribute to the poorly understood heterogeneity in MS disease severity. Treatment of vascular comorbidities may represent an avenue for treating MS.</a:t>
            </a:r>
          </a:p>
          <a:p>
            <a:pPr>
              <a:defRPr/>
            </a:pPr>
            <a:r>
              <a:rPr lang="en-US" sz="1100" b="1" dirty="0">
                <a:solidFill>
                  <a:srgbClr val="000000"/>
                </a:solidFill>
                <a:latin typeface="Times New Roman" pitchFamily="16" charset="0"/>
              </a:rPr>
              <a:t>METHODS: </a:t>
            </a:r>
            <a:r>
              <a:rPr lang="en-US" sz="1100" dirty="0">
                <a:solidFill>
                  <a:srgbClr val="000000"/>
                </a:solidFill>
                <a:latin typeface="Times New Roman" pitchFamily="16" charset="0"/>
              </a:rPr>
              <a:t>A total of 8,983 patients with MS enrolled in the North American Research Committee on Multiple Sclerosis Registry participated in this cohort study. Time from symptom onset or diagnosis until ambulatory disability was compared for patients with or without vascular comorbidities to determine their impact on MS severity. Multivariable proportional hazards models were adjusted for sex, race, age at symptom onset, year of symptom onset, socioeconomic status, and region of residence.</a:t>
            </a:r>
          </a:p>
          <a:p>
            <a:pPr>
              <a:defRPr/>
            </a:pPr>
            <a:r>
              <a:rPr lang="en-US" sz="1100" b="1" dirty="0">
                <a:solidFill>
                  <a:srgbClr val="000000"/>
                </a:solidFill>
                <a:latin typeface="Times New Roman" pitchFamily="16" charset="0"/>
              </a:rPr>
              <a:t>RESULTS: </a:t>
            </a:r>
            <a:r>
              <a:rPr lang="en-US" sz="1100" dirty="0">
                <a:solidFill>
                  <a:srgbClr val="000000"/>
                </a:solidFill>
                <a:latin typeface="Times New Roman" pitchFamily="16" charset="0"/>
              </a:rPr>
              <a:t>Participants reporting one or more vascular comorbidities at diagnosis had an increased risk of ambulatory disability, and risk increased with the number of vascular conditions reported (hazard ratio [HR]/condition for early gait disability 1.51; 95% confidence interval [CI] 1.41-1.61). Vascular </a:t>
            </a:r>
            <a:r>
              <a:rPr lang="en-US" sz="1100" dirty="0" err="1">
                <a:solidFill>
                  <a:srgbClr val="000000"/>
                </a:solidFill>
                <a:latin typeface="Times New Roman" pitchFamily="16" charset="0"/>
              </a:rPr>
              <a:t>comorbidity</a:t>
            </a:r>
            <a:r>
              <a:rPr lang="en-US" sz="1100" dirty="0">
                <a:solidFill>
                  <a:srgbClr val="000000"/>
                </a:solidFill>
                <a:latin typeface="Times New Roman" pitchFamily="16" charset="0"/>
              </a:rPr>
              <a:t> at any time during the disease course also increased the risk of ambulatory disability (adjusted HR for unilateral walking assistance 1.54; 95% CI 1.44-1.65). The median time between diagnosis and need for ambulatory assistance was 18.8 years in patients without and 12.8 years in patients with vascular comorbidities.</a:t>
            </a:r>
          </a:p>
          <a:p>
            <a:pPr>
              <a:defRPr/>
            </a:pPr>
            <a:r>
              <a:rPr lang="en-US" sz="1100" b="1" dirty="0">
                <a:solidFill>
                  <a:srgbClr val="000000"/>
                </a:solidFill>
                <a:latin typeface="Times New Roman" pitchFamily="16" charset="0"/>
              </a:rPr>
              <a:t>CONCLUSIONS: </a:t>
            </a:r>
            <a:r>
              <a:rPr lang="en-US" sz="1100" dirty="0">
                <a:solidFill>
                  <a:srgbClr val="000000"/>
                </a:solidFill>
                <a:latin typeface="Times New Roman" pitchFamily="16" charset="0"/>
              </a:rPr>
              <a:t>Vascular </a:t>
            </a:r>
            <a:r>
              <a:rPr lang="en-US" sz="1100" dirty="0" err="1">
                <a:solidFill>
                  <a:srgbClr val="000000"/>
                </a:solidFill>
                <a:latin typeface="Times New Roman" pitchFamily="16" charset="0"/>
              </a:rPr>
              <a:t>comorbidity</a:t>
            </a:r>
            <a:r>
              <a:rPr lang="en-US" sz="1100" dirty="0">
                <a:solidFill>
                  <a:srgbClr val="000000"/>
                </a:solidFill>
                <a:latin typeface="Times New Roman" pitchFamily="16" charset="0"/>
              </a:rPr>
              <a:t>, whether present at symptom onset, diagnosis, or later in the disease course, is associated with a substantially increased risk of disability progression in multiple sclerosis. The impact of treating vascular comorbidities on disease progression deserves investigation.</a:t>
            </a:r>
          </a:p>
          <a:p>
            <a:pPr marL="79267" indent="-79267">
              <a:lnSpc>
                <a:spcPct val="93000"/>
              </a:lnSpc>
              <a:spcBef>
                <a:spcPct val="0"/>
              </a:spcBef>
              <a:buSzPct val="45000"/>
              <a:tabLst>
                <a:tab pos="669363" algn="l"/>
                <a:tab pos="1338727" algn="l"/>
                <a:tab pos="2008091" algn="l"/>
                <a:tab pos="2677452" algn="l"/>
                <a:tab pos="3346816" algn="l"/>
                <a:tab pos="4016179" algn="l"/>
                <a:tab pos="4685543" algn="l"/>
              </a:tabLst>
              <a:defRPr/>
            </a:pPr>
            <a:endParaRPr lang="en-GB" dirty="0">
              <a:latin typeface="Arial" pitchFamily="-108" charset="0"/>
              <a:ea typeface="msgothic" charset="0"/>
              <a:cs typeface="msgothic" charset="0"/>
            </a:endParaRPr>
          </a:p>
        </p:txBody>
      </p:sp>
    </p:spTree>
    <p:extLst>
      <p:ext uri="{BB962C8B-B14F-4D97-AF65-F5344CB8AC3E}">
        <p14:creationId xmlns:p14="http://schemas.microsoft.com/office/powerpoint/2010/main" val="2934524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262364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Relative risks at age 35 to 89 years, adjusted for age at risk, smoking, and study, were multiplied by a common factor (</a:t>
            </a:r>
            <a:r>
              <a:rPr lang="en-US" dirty="0" err="1">
                <a:effectLst/>
              </a:rPr>
              <a:t>ie</a:t>
            </a:r>
            <a:r>
              <a:rPr lang="en-US" dirty="0">
                <a:effectLst/>
              </a:rPr>
              <a:t>, floated) to make the weighted average match the PSC mortality rate at ages 35 to 79 years. Floated mortality rates shown above each square and numbers of deaths below. Area of square is inversely proportional to the variance of the log risk. Boundaries of BMI groups are indicated by tick marks. 95% CIs for floated rates reflect uncertainty in the log risk for each single rate. Dotted vertical line indicates 25 kg/m</a:t>
            </a:r>
            <a:r>
              <a:rPr lang="en-US" baseline="30000" dirty="0">
                <a:effectLst/>
              </a:rPr>
              <a:t>2</a:t>
            </a:r>
            <a:r>
              <a:rPr lang="en-US" dirty="0">
                <a:effectLst/>
              </a:rPr>
              <a:t> (boundary between upper and lower BMI ranges in this report). Above 25 kg/m</a:t>
            </a:r>
            <a:r>
              <a:rPr lang="en-US" baseline="30000" dirty="0">
                <a:effectLst/>
              </a:rPr>
              <a:t>2</a:t>
            </a:r>
            <a:r>
              <a:rPr lang="en-US" dirty="0">
                <a:effectLst/>
              </a:rPr>
              <a:t>, mortality was, on average, approximately 30 percent higher for every 5 kg/m</a:t>
            </a:r>
            <a:r>
              <a:rPr lang="en-US" baseline="30000" dirty="0">
                <a:effectLst/>
              </a:rPr>
              <a:t>2</a:t>
            </a:r>
            <a:r>
              <a:rPr lang="en-US" dirty="0">
                <a:effectLst/>
              </a:rPr>
              <a:t> higher BMI.</a:t>
            </a:r>
          </a:p>
          <a:p>
            <a:r>
              <a:rPr lang="en-US" dirty="0">
                <a:effectLst/>
              </a:rPr>
              <a:t>BMI: body mass index; PSC: Prospective Studies Collaboration.</a:t>
            </a:r>
          </a:p>
        </p:txBody>
      </p:sp>
    </p:spTree>
    <p:extLst>
      <p:ext uri="{BB962C8B-B14F-4D97-AF65-F5344CB8AC3E}">
        <p14:creationId xmlns:p14="http://schemas.microsoft.com/office/powerpoint/2010/main" val="312255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a:defRPr sz="3100" b="1">
                <a:solidFill>
                  <a:schemeClr val="tx1"/>
                </a:solidFill>
                <a:latin typeface="Arial" pitchFamily="34" charset="0"/>
                <a:ea typeface="ＭＳ Ｐゴシック" pitchFamily="34" charset="-128"/>
              </a:defRPr>
            </a:lvl1pPr>
            <a:lvl2pPr marL="827795" indent="-318383">
              <a:defRPr sz="3100" b="1">
                <a:solidFill>
                  <a:schemeClr val="tx1"/>
                </a:solidFill>
                <a:latin typeface="Arial" pitchFamily="34" charset="0"/>
                <a:ea typeface="ＭＳ Ｐゴシック" pitchFamily="34" charset="-128"/>
              </a:defRPr>
            </a:lvl2pPr>
            <a:lvl3pPr marL="1273531" indent="-254706">
              <a:defRPr sz="3100" b="1">
                <a:solidFill>
                  <a:schemeClr val="tx1"/>
                </a:solidFill>
                <a:latin typeface="Arial" pitchFamily="34" charset="0"/>
                <a:ea typeface="ＭＳ Ｐゴシック" pitchFamily="34" charset="-128"/>
              </a:defRPr>
            </a:lvl3pPr>
            <a:lvl4pPr marL="1782943" indent="-254706">
              <a:defRPr sz="3100" b="1">
                <a:solidFill>
                  <a:schemeClr val="tx1"/>
                </a:solidFill>
                <a:latin typeface="Arial" pitchFamily="34" charset="0"/>
                <a:ea typeface="ＭＳ Ｐゴシック" pitchFamily="34" charset="-128"/>
              </a:defRPr>
            </a:lvl4pPr>
            <a:lvl5pPr marL="2292355" indent="-254706">
              <a:defRPr sz="3100" b="1">
                <a:solidFill>
                  <a:schemeClr val="tx1"/>
                </a:solidFill>
                <a:latin typeface="Arial" pitchFamily="34" charset="0"/>
                <a:ea typeface="ＭＳ Ｐゴシック" pitchFamily="34" charset="-128"/>
              </a:defRPr>
            </a:lvl5pPr>
            <a:lvl6pPr marL="2801767" indent="-254706" eaLnBrk="0" fontAlgn="base" hangingPunct="0">
              <a:spcBef>
                <a:spcPct val="0"/>
              </a:spcBef>
              <a:spcAft>
                <a:spcPct val="0"/>
              </a:spcAft>
              <a:defRPr sz="3100" b="1">
                <a:solidFill>
                  <a:schemeClr val="tx1"/>
                </a:solidFill>
                <a:latin typeface="Arial" pitchFamily="34" charset="0"/>
                <a:ea typeface="ＭＳ Ｐゴシック" pitchFamily="34" charset="-128"/>
              </a:defRPr>
            </a:lvl6pPr>
            <a:lvl7pPr marL="3311180" indent="-254706" eaLnBrk="0" fontAlgn="base" hangingPunct="0">
              <a:spcBef>
                <a:spcPct val="0"/>
              </a:spcBef>
              <a:spcAft>
                <a:spcPct val="0"/>
              </a:spcAft>
              <a:defRPr sz="3100" b="1">
                <a:solidFill>
                  <a:schemeClr val="tx1"/>
                </a:solidFill>
                <a:latin typeface="Arial" pitchFamily="34" charset="0"/>
                <a:ea typeface="ＭＳ Ｐゴシック" pitchFamily="34" charset="-128"/>
              </a:defRPr>
            </a:lvl7pPr>
            <a:lvl8pPr marL="3820592" indent="-254706" eaLnBrk="0" fontAlgn="base" hangingPunct="0">
              <a:spcBef>
                <a:spcPct val="0"/>
              </a:spcBef>
              <a:spcAft>
                <a:spcPct val="0"/>
              </a:spcAft>
              <a:defRPr sz="3100" b="1">
                <a:solidFill>
                  <a:schemeClr val="tx1"/>
                </a:solidFill>
                <a:latin typeface="Arial" pitchFamily="34" charset="0"/>
                <a:ea typeface="ＭＳ Ｐゴシック" pitchFamily="34" charset="-128"/>
              </a:defRPr>
            </a:lvl8pPr>
            <a:lvl9pPr marL="4330004" indent="-254706" eaLnBrk="0" fontAlgn="base" hangingPunct="0">
              <a:spcBef>
                <a:spcPct val="0"/>
              </a:spcBef>
              <a:spcAft>
                <a:spcPct val="0"/>
              </a:spcAft>
              <a:defRPr sz="3100" b="1">
                <a:solidFill>
                  <a:schemeClr val="tx1"/>
                </a:solidFill>
                <a:latin typeface="Arial" pitchFamily="34" charset="0"/>
                <a:ea typeface="ＭＳ Ｐゴシック" pitchFamily="34" charset="-128"/>
              </a:defRPr>
            </a:lvl9pPr>
          </a:lstStyle>
          <a:p>
            <a:pPr marL="0" marR="0" lvl="0" indent="0" algn="l" defTabSz="457058" rtl="0" eaLnBrk="1" fontAlgn="base" latinLnBrk="0" hangingPunct="0">
              <a:lnSpc>
                <a:spcPct val="93000"/>
              </a:lnSpc>
              <a:spcBef>
                <a:spcPct val="0"/>
              </a:spcBef>
              <a:spcAft>
                <a:spcPct val="0"/>
              </a:spcAft>
              <a:buClr>
                <a:srgbClr val="000000"/>
              </a:buClr>
              <a:buSzPct val="45000"/>
              <a:buFont typeface="Wingdings" charset="2"/>
              <a:buNone/>
              <a:tabLst/>
              <a:defRPr/>
            </a:pPr>
            <a:fld id="{C820A093-C461-4DC7-BFBC-7F7E82DCD440}"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l" defTabSz="457058" rtl="0" eaLnBrk="1" fontAlgn="base" latinLnBrk="0" hangingPunct="0">
                <a:lnSpc>
                  <a:spcPct val="93000"/>
                </a:lnSpc>
                <a:spcBef>
                  <a:spcPct val="0"/>
                </a:spcBef>
                <a:spcAft>
                  <a:spcPct val="0"/>
                </a:spcAft>
                <a:buClr>
                  <a:srgbClr val="000000"/>
                </a:buClr>
                <a:buSzPct val="45000"/>
                <a:buFont typeface="Wingdings" charset="2"/>
                <a:buNone/>
                <a:tabLst/>
                <a:defRPr/>
              </a:pPr>
              <a:t>7</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74757" name="Date Placeholder 1"/>
          <p:cNvSpPr>
            <a:spLocks noGrp="1"/>
          </p:cNvSpPr>
          <p:nvPr>
            <p:ph type="dt" sz="quarter" idx="1"/>
          </p:nvPr>
        </p:nvSpPr>
        <p:spPr>
          <a:xfrm>
            <a:off x="4402561" y="0"/>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a:defRPr sz="3100" b="1">
                <a:solidFill>
                  <a:schemeClr val="tx1"/>
                </a:solidFill>
                <a:latin typeface="Arial" pitchFamily="34" charset="0"/>
                <a:ea typeface="ＭＳ Ｐゴシック" pitchFamily="34" charset="-128"/>
              </a:defRPr>
            </a:lvl1pPr>
            <a:lvl2pPr marL="827795" indent="-318383">
              <a:defRPr sz="3100" b="1">
                <a:solidFill>
                  <a:schemeClr val="tx1"/>
                </a:solidFill>
                <a:latin typeface="Arial" pitchFamily="34" charset="0"/>
                <a:ea typeface="ＭＳ Ｐゴシック" pitchFamily="34" charset="-128"/>
              </a:defRPr>
            </a:lvl2pPr>
            <a:lvl3pPr marL="1273531" indent="-254706">
              <a:defRPr sz="3100" b="1">
                <a:solidFill>
                  <a:schemeClr val="tx1"/>
                </a:solidFill>
                <a:latin typeface="Arial" pitchFamily="34" charset="0"/>
                <a:ea typeface="ＭＳ Ｐゴシック" pitchFamily="34" charset="-128"/>
              </a:defRPr>
            </a:lvl3pPr>
            <a:lvl4pPr marL="1782943" indent="-254706">
              <a:defRPr sz="3100" b="1">
                <a:solidFill>
                  <a:schemeClr val="tx1"/>
                </a:solidFill>
                <a:latin typeface="Arial" pitchFamily="34" charset="0"/>
                <a:ea typeface="ＭＳ Ｐゴシック" pitchFamily="34" charset="-128"/>
              </a:defRPr>
            </a:lvl4pPr>
            <a:lvl5pPr marL="2292355" indent="-254706">
              <a:defRPr sz="3100" b="1">
                <a:solidFill>
                  <a:schemeClr val="tx1"/>
                </a:solidFill>
                <a:latin typeface="Arial" pitchFamily="34" charset="0"/>
                <a:ea typeface="ＭＳ Ｐゴシック" pitchFamily="34" charset="-128"/>
              </a:defRPr>
            </a:lvl5pPr>
            <a:lvl6pPr marL="2801767" indent="-254706" eaLnBrk="0" fontAlgn="base" hangingPunct="0">
              <a:spcBef>
                <a:spcPct val="0"/>
              </a:spcBef>
              <a:spcAft>
                <a:spcPct val="0"/>
              </a:spcAft>
              <a:defRPr sz="3100" b="1">
                <a:solidFill>
                  <a:schemeClr val="tx1"/>
                </a:solidFill>
                <a:latin typeface="Arial" pitchFamily="34" charset="0"/>
                <a:ea typeface="ＭＳ Ｐゴシック" pitchFamily="34" charset="-128"/>
              </a:defRPr>
            </a:lvl6pPr>
            <a:lvl7pPr marL="3311180" indent="-254706" eaLnBrk="0" fontAlgn="base" hangingPunct="0">
              <a:spcBef>
                <a:spcPct val="0"/>
              </a:spcBef>
              <a:spcAft>
                <a:spcPct val="0"/>
              </a:spcAft>
              <a:defRPr sz="3100" b="1">
                <a:solidFill>
                  <a:schemeClr val="tx1"/>
                </a:solidFill>
                <a:latin typeface="Arial" pitchFamily="34" charset="0"/>
                <a:ea typeface="ＭＳ Ｐゴシック" pitchFamily="34" charset="-128"/>
              </a:defRPr>
            </a:lvl7pPr>
            <a:lvl8pPr marL="3820592" indent="-254706" eaLnBrk="0" fontAlgn="base" hangingPunct="0">
              <a:spcBef>
                <a:spcPct val="0"/>
              </a:spcBef>
              <a:spcAft>
                <a:spcPct val="0"/>
              </a:spcAft>
              <a:defRPr sz="3100" b="1">
                <a:solidFill>
                  <a:schemeClr val="tx1"/>
                </a:solidFill>
                <a:latin typeface="Arial" pitchFamily="34" charset="0"/>
                <a:ea typeface="ＭＳ Ｐゴシック" pitchFamily="34" charset="-128"/>
              </a:defRPr>
            </a:lvl8pPr>
            <a:lvl9pPr marL="4330004" indent="-254706" eaLnBrk="0" fontAlgn="base" hangingPunct="0">
              <a:spcBef>
                <a:spcPct val="0"/>
              </a:spcBef>
              <a:spcAft>
                <a:spcPct val="0"/>
              </a:spcAft>
              <a:defRPr sz="3100" b="1">
                <a:solidFill>
                  <a:schemeClr val="tx1"/>
                </a:solidFill>
                <a:latin typeface="Arial" pitchFamily="34" charset="0"/>
                <a:ea typeface="ＭＳ Ｐゴシック" pitchFamily="34" charset="-128"/>
              </a:defRPr>
            </a:lvl9pPr>
          </a:lstStyle>
          <a:p>
            <a:pPr marL="0" marR="0" lvl="0" indent="0" algn="l" defTabSz="457058"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US" altLang="en-US" sz="13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t>4/11/2014</a:t>
            </a:r>
          </a:p>
        </p:txBody>
      </p:sp>
    </p:spTree>
    <p:extLst>
      <p:ext uri="{BB962C8B-B14F-4D97-AF65-F5344CB8AC3E}">
        <p14:creationId xmlns:p14="http://schemas.microsoft.com/office/powerpoint/2010/main" val="1764245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B6B2D-EA16-4D91-8A07-4FF9DB9B7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705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Live questions</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536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Thank you for your participation today and special thanks to Dr. Casperson for the great presentation. This webinar is recorded and I will posting the recording and the slides on the webpage listed on the screen. Don’t forget, there’s another Current Topics webinar on September 16 on Medical Marijuana for MS Symptom Management presented by Dr. Michelle Cameron. You can register online for this webinar on our website noted on the screen.  Thank you all for attending today and have a great rest of your day.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D26AE-23E1-40C5-BBBF-85A31FEE4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6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687388" y="1143000"/>
            <a:ext cx="5489575" cy="3089275"/>
          </a:xfrm>
          <a:ln/>
        </p:spPr>
      </p:sp>
      <p:sp>
        <p:nvSpPr>
          <p:cNvPr id="76803" name="Notes Placeholder 2"/>
          <p:cNvSpPr>
            <a:spLocks noGrp="1"/>
          </p:cNvSpPr>
          <p:nvPr>
            <p:ph type="body" idx="1"/>
          </p:nvPr>
        </p:nvSpPr>
        <p:spPr>
          <a:noFill/>
          <a:ln/>
        </p:spPr>
        <p:txBody>
          <a:bodyPr/>
          <a:lstStyle/>
          <a:p>
            <a:endParaRPr lang="en-US" dirty="0">
              <a:latin typeface="Times New Roman" pitchFamily="-65" charset="0"/>
              <a:ea typeface="ＭＳ Ｐゴシック" pitchFamily="-65" charset="-128"/>
              <a:cs typeface="ＭＳ Ｐゴシック" pitchFamily="-65" charset="-128"/>
            </a:endParaRPr>
          </a:p>
        </p:txBody>
      </p:sp>
      <p:sp>
        <p:nvSpPr>
          <p:cNvPr id="7680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080B3-D6C7-D542-87F9-CC6C207724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4/06/17</a:t>
            </a:r>
          </a:p>
        </p:txBody>
      </p:sp>
    </p:spTree>
    <p:extLst>
      <p:ext uri="{BB962C8B-B14F-4D97-AF65-F5344CB8AC3E}">
        <p14:creationId xmlns:p14="http://schemas.microsoft.com/office/powerpoint/2010/main" val="235036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r>
              <a:rPr lang="en-US" dirty="0"/>
              <a:t>Trends and Topics in the Multiple Sclerosis Community</a:t>
            </a:r>
          </a:p>
          <a:p>
            <a:r>
              <a:rPr lang="en-US" dirty="0"/>
              <a:t>Social Listening</a:t>
            </a:r>
          </a:p>
          <a:p>
            <a:r>
              <a:rPr lang="en-US" dirty="0"/>
              <a:t>Social listening, which is primarily utilized as a marketing and public relations tool, is the process of identifying and assessing what is</a:t>
            </a:r>
          </a:p>
          <a:p>
            <a:r>
              <a:rPr lang="en-US" dirty="0"/>
              <a:t>being said about a topic, company, individual, or brand on the Internet. Billions of conversations occurring daily—on blogs, message boards,</a:t>
            </a:r>
          </a:p>
          <a:p>
            <a:r>
              <a:rPr lang="en-US" dirty="0"/>
              <a:t>forums, social networks, wikis, microblogs, video sites, online news sources, and more—produce massive amounts of unstructured data.</a:t>
            </a:r>
          </a:p>
          <a:p>
            <a:r>
              <a:rPr lang="en-US" dirty="0"/>
              <a:t>Listening and analytics platforms use keywords to provide structure to the unstructured social data through the use of “smart algorithms.”</a:t>
            </a:r>
          </a:p>
          <a:p>
            <a:r>
              <a:rPr lang="en-US" dirty="0"/>
              <a:t>Essentially, the software transposes specific words or phrases in unstructured data into numerical values that are linked to structured</a:t>
            </a:r>
          </a:p>
          <a:p>
            <a:r>
              <a:rPr lang="en-US" dirty="0"/>
              <a:t>data in a database. The structured data can then be analyzed with traditional data-mining techniques.</a:t>
            </a:r>
          </a:p>
          <a:p>
            <a:endParaRPr lang="en-US" dirty="0"/>
          </a:p>
          <a:p>
            <a:r>
              <a:rPr lang="en-US" dirty="0"/>
              <a:t>Website Traffic</a:t>
            </a:r>
          </a:p>
          <a:p>
            <a:r>
              <a:rPr lang="en-US" dirty="0"/>
              <a:t>The Society’s website, nationalMSsociety.org, is an online resource for people living with and affected by MS and healthcare professionals. The</a:t>
            </a:r>
          </a:p>
          <a:p>
            <a:r>
              <a:rPr lang="en-US" dirty="0"/>
              <a:t>site is updated regularly based on research, best practices, and visitor feedback. With more than 16,000 pages of content, the site averages</a:t>
            </a:r>
          </a:p>
          <a:p>
            <a:r>
              <a:rPr lang="en-US" dirty="0"/>
              <a:t>approximately 450,000 monthly visitors, 80 % of whom have MS or have a loved one with MS. Recent usability tests revealed that treating MS,</a:t>
            </a:r>
          </a:p>
          <a:p>
            <a:r>
              <a:rPr lang="en-US" dirty="0"/>
              <a:t>understanding or managing symptoms, and fulfilling financial needs are the top priorities for website visitors.</a:t>
            </a:r>
          </a:p>
          <a:p>
            <a:endParaRPr lang="en-US" dirty="0"/>
          </a:p>
          <a:p>
            <a:r>
              <a:rPr lang="en-US" dirty="0"/>
              <a:t>Call Center Interactions</a:t>
            </a:r>
          </a:p>
          <a:p>
            <a:r>
              <a:rPr lang="en-US" dirty="0"/>
              <a:t>The Society’s IRC is made up of a team of human services professionals providing intake and assessment as well as information and referral</a:t>
            </a:r>
          </a:p>
          <a:p>
            <a:r>
              <a:rPr lang="en-US" dirty="0"/>
              <a:t>services to people living with MS. The goal for of the IRC is to help each person affected by MS to get timely, accurate information and counsel</a:t>
            </a:r>
          </a:p>
          <a:p>
            <a:r>
              <a:rPr lang="en-US" dirty="0"/>
              <a:t>to manage the disease and maintain and enhance independence and quality of life. In 2014, the IRC received approximately 171,000 calls and</a:t>
            </a:r>
          </a:p>
          <a:p>
            <a:r>
              <a:rPr lang="en-US" dirty="0"/>
              <a:t>11,500 emails. The most frequent requests include resources for emotional support and wellness, referrals to healthcare professionals with knowledge and experience in MS, and solutions to address the financial impact of MS.</a:t>
            </a:r>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B6B2D-EA16-4D91-8A07-4FF9DB9B7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96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diets that have been proposed to help with MS and general inflammation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B6B2D-EA16-4D91-8A07-4FF9DB9B78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79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association was first suspected based on the observation that </a:t>
            </a:r>
            <a:r>
              <a:rPr lang="en-US" sz="1200" b="1" kern="1200" dirty="0">
                <a:solidFill>
                  <a:schemeClr val="tx1"/>
                </a:solidFill>
                <a:effectLst/>
                <a:latin typeface="+mn-lt"/>
                <a:ea typeface="+mn-ea"/>
                <a:cs typeface="+mn-cs"/>
              </a:rPr>
              <a:t>inland farming communities in Norway </a:t>
            </a:r>
            <a:r>
              <a:rPr lang="en-US" sz="1200" kern="1200" dirty="0">
                <a:solidFill>
                  <a:schemeClr val="tx1"/>
                </a:solidFill>
                <a:effectLst/>
                <a:latin typeface="+mn-lt"/>
                <a:ea typeface="+mn-ea"/>
                <a:cs typeface="+mn-cs"/>
              </a:rPr>
              <a:t>had a higher incidence of MS than areas near the coastline. It was discovered that the diets of the farmers were much higher in animal and dairy products than the diets of the coastal dwellers, whose diet was enriched by cold-water fish.</a:t>
            </a:r>
            <a:r>
              <a:rPr lang="en-US" sz="1200" kern="1200" baseline="30000" dirty="0">
                <a:solidFill>
                  <a:schemeClr val="tx1"/>
                </a:solidFill>
                <a:effectLst/>
                <a:latin typeface="+mn-lt"/>
                <a:ea typeface="+mn-ea"/>
                <a:cs typeface="+mn-cs"/>
              </a:rPr>
              <a:t>22</a:t>
            </a:r>
            <a:r>
              <a:rPr lang="en-US" sz="1200" strike="sngStrike"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Additional studies have since correlated consumption of animal fat, animal protein, and meat from non-marine mammals with the risk for 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was the basis to support the Swank diet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B6B2D-EA16-4D91-8A07-4FF9DB9B78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779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Low-fat diet supplemented with cod liver oil is based on epidemiologic studies that found a decreased incidence of MS in populations that had a low consumption of animal fats with a high consumption of cold-water fish.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B6B2D-EA16-4D91-8A07-4FF9DB9B78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972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20 gm fat per day – ½ a Big Mac, 10 </a:t>
            </a:r>
            <a:r>
              <a:rPr lang="en-US" altLang="en-US">
                <a:ea typeface="ＭＳ Ｐゴシック" pitchFamily="34" charset="-128"/>
              </a:rPr>
              <a:t>oreos</a:t>
            </a:r>
          </a:p>
          <a:p>
            <a:endParaRPr lang="en-US" altLang="en-US" dirty="0">
              <a:ea typeface="ＭＳ Ｐゴシック" pitchFamily="34" charset="-128"/>
            </a:endParaRPr>
          </a:p>
          <a:p>
            <a:r>
              <a:rPr lang="en-US" altLang="en-US" dirty="0">
                <a:ea typeface="ＭＳ Ｐゴシック" pitchFamily="34" charset="-128"/>
              </a:rPr>
              <a:t>Not well accepted as </a:t>
            </a:r>
            <a:r>
              <a:rPr lang="en-US" altLang="en-US" b="1" dirty="0">
                <a:ea typeface="ＭＳ Ｐゴシック" pitchFamily="34" charset="-128"/>
              </a:rPr>
              <a:t>not a well controlled study. </a:t>
            </a:r>
            <a:r>
              <a:rPr lang="en-US" sz="1200" b="0" i="0" kern="1200" dirty="0">
                <a:solidFill>
                  <a:schemeClr val="tx1"/>
                </a:solidFill>
                <a:effectLst/>
                <a:latin typeface="+mn-lt"/>
                <a:ea typeface="+mn-ea"/>
                <a:cs typeface="+mn-cs"/>
              </a:rPr>
              <a:t>The greatest benefit was seen in those with minimum disability at the start of the trial; in this group, when those who died from non-MS diseases were excluded from the analysis, 95% survived and remained physically active.</a:t>
            </a:r>
            <a:endParaRPr lang="en-US" altLang="en-US" b="1"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In </a:t>
            </a:r>
            <a:r>
              <a:rPr lang="en-US" altLang="en-US" b="1" dirty="0">
                <a:ea typeface="ＭＳ Ｐゴシック" pitchFamily="34" charset="-128"/>
              </a:rPr>
              <a:t>1990</a:t>
            </a:r>
            <a:r>
              <a:rPr lang="en-US" altLang="en-US" dirty="0">
                <a:ea typeface="ＭＳ Ｐゴシック" pitchFamily="34" charset="-128"/>
              </a:rPr>
              <a:t>, Dr. Swank published a </a:t>
            </a:r>
            <a:r>
              <a:rPr lang="en-US" altLang="en-US" b="1" dirty="0">
                <a:ea typeface="ＭＳ Ｐゴシック" pitchFamily="34" charset="-128"/>
              </a:rPr>
              <a:t>50-year study assessing the effects of his Swank low saturated fat diet in MS</a:t>
            </a:r>
            <a:r>
              <a:rPr lang="en-US" altLang="en-US" dirty="0">
                <a:ea typeface="ＭＳ Ｐゴシック" pitchFamily="34" charset="-128"/>
              </a:rPr>
              <a:t>. The study provided follow-up information for 144 MS patients and demonstrated their survival. The patients were divided into two groups: “good dieters” and “bad dieters.” The good dieters contained 70 subjects that strictly remained on a low-fat diet by consuming less than 20 g/d of fat, and bad dieters contained 74 subjects who consumed more than 20 g/d of fat. Thirty-four years later, there were 23 deaths in the good dieters group as compared to 58 deaths in the bad dieters group. Over the next 15 years subjects were not followed. In the year 2000 investigators contacted the subjects again and found that there were 15 survivors, all of which were from the good dieters group and who had followed the low-fat diet. Most of these patients (13 of 15) were still ambulatory and found to be otherwise healthy MS patients. From this study Dr. Swank gathered that the consumption of saturated animal fat is somehow related as a cause of MS. The patients who followed the Swank low-saturated-fat diet may have longer survival rates and decreased disability [4]. Although this study is a distinctive and promising long-term follow-up of an intervention of MS, the study lacked a control group for comparison. This makes it difficult to generalize the findings [37].</a:t>
            </a:r>
          </a:p>
        </p:txBody>
      </p:sp>
    </p:spTree>
    <p:extLst>
      <p:ext uri="{BB962C8B-B14F-4D97-AF65-F5344CB8AC3E}">
        <p14:creationId xmlns:p14="http://schemas.microsoft.com/office/powerpoint/2010/main" val="2230127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A5F7-A2A4-2848-AE00-CF81CADAF649}"/>
              </a:ext>
            </a:extLst>
          </p:cNvPr>
          <p:cNvSpPr>
            <a:spLocks noGrp="1"/>
          </p:cNvSpPr>
          <p:nvPr>
            <p:ph type="ctrTitle"/>
          </p:nvPr>
        </p:nvSpPr>
        <p:spPr>
          <a:xfrm>
            <a:off x="5690795" y="2361644"/>
            <a:ext cx="6217920" cy="1375357"/>
          </a:xfrm>
        </p:spPr>
        <p:txBody>
          <a:bodyPr anchor="b"/>
          <a:lstStyle>
            <a:lvl1pPr algn="l">
              <a:defRPr sz="3900"/>
            </a:lvl1pPr>
          </a:lstStyle>
          <a:p>
            <a:r>
              <a:rPr lang="en-US"/>
              <a:t>Click to edit Master title style</a:t>
            </a:r>
          </a:p>
        </p:txBody>
      </p:sp>
      <p:sp>
        <p:nvSpPr>
          <p:cNvPr id="3" name="Subtitle 2">
            <a:extLst>
              <a:ext uri="{FF2B5EF4-FFF2-40B4-BE49-F238E27FC236}">
                <a16:creationId xmlns:a16="http://schemas.microsoft.com/office/drawing/2014/main" id="{EEA13A30-A21E-674A-B60F-20EE8A6DE9C8}"/>
              </a:ext>
            </a:extLst>
          </p:cNvPr>
          <p:cNvSpPr>
            <a:spLocks noGrp="1"/>
          </p:cNvSpPr>
          <p:nvPr>
            <p:ph type="subTitle" idx="1"/>
          </p:nvPr>
        </p:nvSpPr>
        <p:spPr>
          <a:xfrm>
            <a:off x="5690797" y="4205863"/>
            <a:ext cx="5518673" cy="1077526"/>
          </a:xfrm>
        </p:spPr>
        <p:txBody>
          <a:bodyPr>
            <a:normAutofit/>
          </a:bodyPr>
          <a:lstStyle>
            <a:lvl1pPr marL="0" indent="0" algn="l">
              <a:buNone/>
              <a:defRPr sz="195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7DEE3D03-C9ED-7440-A0E4-84465D417C36}"/>
              </a:ext>
            </a:extLst>
          </p:cNvPr>
          <p:cNvSpPr>
            <a:spLocks noGrp="1"/>
          </p:cNvSpPr>
          <p:nvPr>
            <p:ph type="ftr" sz="quarter" idx="11"/>
          </p:nvPr>
        </p:nvSpPr>
        <p:spPr>
          <a:xfrm>
            <a:off x="5690795" y="6282463"/>
            <a:ext cx="4114800" cy="365125"/>
          </a:xfrm>
        </p:spPr>
        <p:txBody>
          <a:bodyPr/>
          <a:lstStyle>
            <a:lvl1pPr algn="l">
              <a:defRPr/>
            </a:lvl1pPr>
          </a:lstStyle>
          <a:p>
            <a:endParaRPr lang="en-US" dirty="0"/>
          </a:p>
        </p:txBody>
      </p:sp>
      <p:sp>
        <p:nvSpPr>
          <p:cNvPr id="7" name="Rectangle 6">
            <a:extLst>
              <a:ext uri="{FF2B5EF4-FFF2-40B4-BE49-F238E27FC236}">
                <a16:creationId xmlns:a16="http://schemas.microsoft.com/office/drawing/2014/main" id="{947D701C-F7CA-8F48-BE81-0C859D905980}"/>
              </a:ext>
            </a:extLst>
          </p:cNvPr>
          <p:cNvSpPr/>
          <p:nvPr userDrawn="1"/>
        </p:nvSpPr>
        <p:spPr>
          <a:xfrm>
            <a:off x="1" y="0"/>
            <a:ext cx="48301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75CE85D1-2D2E-3B42-AE26-DC42E67B3762}"/>
              </a:ext>
            </a:extLst>
          </p:cNvPr>
          <p:cNvPicPr>
            <a:picLocks noChangeAspect="1"/>
          </p:cNvPicPr>
          <p:nvPr userDrawn="1"/>
        </p:nvPicPr>
        <p:blipFill>
          <a:blip r:embed="rId2"/>
          <a:srcRect/>
          <a:stretch/>
        </p:blipFill>
        <p:spPr>
          <a:xfrm>
            <a:off x="1120995" y="2393914"/>
            <a:ext cx="2484207" cy="2070172"/>
          </a:xfrm>
          <a:prstGeom prst="rect">
            <a:avLst/>
          </a:prstGeom>
        </p:spPr>
      </p:pic>
      <p:sp>
        <p:nvSpPr>
          <p:cNvPr id="11" name="TextBox 10">
            <a:extLst>
              <a:ext uri="{FF2B5EF4-FFF2-40B4-BE49-F238E27FC236}">
                <a16:creationId xmlns:a16="http://schemas.microsoft.com/office/drawing/2014/main" id="{DCE5E641-8B1B-C541-95DC-D2B09F39B2B1}"/>
              </a:ext>
            </a:extLst>
          </p:cNvPr>
          <p:cNvSpPr txBox="1"/>
          <p:nvPr userDrawn="1"/>
        </p:nvSpPr>
        <p:spPr>
          <a:xfrm>
            <a:off x="11532201" y="4098664"/>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93942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9E8AF5-B8D6-6C4A-B4AE-4226A3A76993}"/>
              </a:ext>
            </a:extLst>
          </p:cNvPr>
          <p:cNvSpPr/>
          <p:nvPr userDrawn="1"/>
        </p:nvSpPr>
        <p:spPr>
          <a:xfrm>
            <a:off x="3"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F4F9B3F4-96BC-EC4F-9848-8ABE3FA904E8}"/>
              </a:ext>
            </a:extLst>
          </p:cNvPr>
          <p:cNvPicPr>
            <a:picLocks noChangeAspect="1"/>
          </p:cNvPicPr>
          <p:nvPr userDrawn="1"/>
        </p:nvPicPr>
        <p:blipFill>
          <a:blip r:embed="rId2"/>
          <a:srcRect/>
          <a:stretch/>
        </p:blipFill>
        <p:spPr>
          <a:xfrm>
            <a:off x="9323988" y="6387638"/>
            <a:ext cx="2029813" cy="289973"/>
          </a:xfrm>
          <a:prstGeom prst="rect">
            <a:avLst/>
          </a:prstGeom>
        </p:spPr>
      </p:pic>
      <p:sp>
        <p:nvSpPr>
          <p:cNvPr id="2" name="Title 1">
            <a:extLst>
              <a:ext uri="{FF2B5EF4-FFF2-40B4-BE49-F238E27FC236}">
                <a16:creationId xmlns:a16="http://schemas.microsoft.com/office/drawing/2014/main" id="{44D24035-4483-4E42-B6DC-552F966BC338}"/>
              </a:ext>
            </a:extLst>
          </p:cNvPr>
          <p:cNvSpPr>
            <a:spLocks noGrp="1"/>
          </p:cNvSpPr>
          <p:nvPr>
            <p:ph type="title"/>
          </p:nvPr>
        </p:nvSpPr>
        <p:spPr>
          <a:xfrm>
            <a:off x="377209" y="570566"/>
            <a:ext cx="4248579" cy="1600200"/>
          </a:xfrm>
        </p:spPr>
        <p:txBody>
          <a:bodyPr anchor="b"/>
          <a:lstStyle>
            <a:lvl1pPr algn="l">
              <a:defRPr sz="27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D18C9ADB-D2A9-5445-B25D-ED3AA7CD0697}"/>
              </a:ext>
            </a:extLst>
          </p:cNvPr>
          <p:cNvSpPr>
            <a:spLocks noGrp="1"/>
          </p:cNvSpPr>
          <p:nvPr>
            <p:ph type="pic" idx="1"/>
          </p:nvPr>
        </p:nvSpPr>
        <p:spPr>
          <a:xfrm>
            <a:off x="5473645" y="578634"/>
            <a:ext cx="6341147" cy="5290354"/>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a:extLst>
              <a:ext uri="{FF2B5EF4-FFF2-40B4-BE49-F238E27FC236}">
                <a16:creationId xmlns:a16="http://schemas.microsoft.com/office/drawing/2014/main" id="{F2479FB6-5302-3943-93B0-F8A94932D1D5}"/>
              </a:ext>
            </a:extLst>
          </p:cNvPr>
          <p:cNvSpPr>
            <a:spLocks noGrp="1"/>
          </p:cNvSpPr>
          <p:nvPr>
            <p:ph type="body" sz="half" idx="2"/>
          </p:nvPr>
        </p:nvSpPr>
        <p:spPr>
          <a:xfrm>
            <a:off x="377209" y="2431228"/>
            <a:ext cx="4248579" cy="3437760"/>
          </a:xfrm>
        </p:spPr>
        <p:txBody>
          <a:bodyPr/>
          <a:lstStyle>
            <a:lvl1pPr marL="0" indent="0">
              <a:buNone/>
              <a:defRPr sz="1200">
                <a:solidFill>
                  <a:schemeClr val="bg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4AECC70E-23AF-CF43-BB56-39D09A8BC80E}"/>
              </a:ext>
            </a:extLst>
          </p:cNvPr>
          <p:cNvSpPr>
            <a:spLocks noGrp="1"/>
          </p:cNvSpPr>
          <p:nvPr>
            <p:ph type="ftr" sz="quarter" idx="11"/>
          </p:nvPr>
        </p:nvSpPr>
        <p:spPr>
          <a:xfrm>
            <a:off x="5077609" y="6356354"/>
            <a:ext cx="3722147"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0A26B40C-74BB-9C4E-A94F-2DC3E495A24E}"/>
              </a:ext>
            </a:extLst>
          </p:cNvPr>
          <p:cNvSpPr>
            <a:spLocks noGrp="1"/>
          </p:cNvSpPr>
          <p:nvPr>
            <p:ph type="sldNum" sz="quarter" idx="12"/>
          </p:nvPr>
        </p:nvSpPr>
        <p:spPr/>
        <p:txBody>
          <a:bodyPr/>
          <a:lstStyle/>
          <a:p>
            <a:fld id="{185ABD63-C6C9-FA47-A146-4725B0A9A3AA}" type="slidenum">
              <a:rPr lang="en-US" smtClean="0"/>
              <a:t>‹#›</a:t>
            </a:fld>
            <a:endParaRPr lang="en-US" dirty="0"/>
          </a:p>
        </p:txBody>
      </p:sp>
      <p:pic>
        <p:nvPicPr>
          <p:cNvPr id="11" name="Picture 10">
            <a:extLst>
              <a:ext uri="{FF2B5EF4-FFF2-40B4-BE49-F238E27FC236}">
                <a16:creationId xmlns:a16="http://schemas.microsoft.com/office/drawing/2014/main" id="{3DC06A34-2F7C-DE40-8BC3-D053972B25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spTree>
    <p:extLst>
      <p:ext uri="{BB962C8B-B14F-4D97-AF65-F5344CB8AC3E}">
        <p14:creationId xmlns:p14="http://schemas.microsoft.com/office/powerpoint/2010/main" val="403079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357E-1D00-0E44-8AD8-D25F19D468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5C209B-80A1-664B-B6B6-4F911DBCF4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BF80B83-5EC5-4947-9248-151CBAE224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11BD9C-BB1B-4F42-9B8D-7391484BD94D}"/>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4105159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D4E40-ACC8-DE4A-8506-1DDCF6BE10A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D983DE-16FF-2D4D-A4B2-18ABF3B01668}"/>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43AF492-3A5A-2B4C-B53D-F52D4A1C6A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CFC61F-7E10-1649-90D7-C715A14D46A0}"/>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854363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EF0F41C4-32BF-4CDE-BB11-670C57DB2DD5}" type="datetimeFigureOut">
              <a:rPr lang="en-US" smtClean="0"/>
              <a:t>1/30/2023</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77AC9AD-14DE-4F64-B5DE-E3C9FC65AB46}"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030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88397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F41C4-32BF-4CDE-BB11-670C57DB2DD5}"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000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0F41C4-32BF-4CDE-BB11-670C57DB2DD5}"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710988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F41C4-32BF-4CDE-BB11-670C57DB2DD5}" type="datetimeFigureOut">
              <a:rPr lang="en-US" smtClean="0"/>
              <a:t>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979347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F41C4-32BF-4CDE-BB11-670C57DB2DD5}" type="datetimeFigureOut">
              <a:rPr lang="en-US" smtClean="0"/>
              <a:t>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451936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F41C4-32BF-4CDE-BB11-670C57DB2DD5}" type="datetimeFigureOut">
              <a:rPr lang="en-US" smtClean="0"/>
              <a:t>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343088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3A1-38CD-8541-86EA-A77B3C193A16}"/>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1F6C8E2A-476B-9444-A37F-4AA3001B8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B98DF5D-8ABE-CA48-8A9C-25D0155DE4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245585-2A8C-0046-AA53-5B234306CC8F}"/>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57473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452754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753236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495719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811096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7EC0DEA0-94EC-43F9-BE48-5415A0F84EDE}"/>
              </a:ext>
            </a:extLst>
          </p:cNvPr>
          <p:cNvSpPr/>
          <p:nvPr userDrawn="1"/>
        </p:nvSpPr>
        <p:spPr>
          <a:xfrm>
            <a:off x="1" y="0"/>
            <a:ext cx="48301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7227CB93-B8FF-48D5-8351-A521E10508CA}"/>
              </a:ext>
            </a:extLst>
          </p:cNvPr>
          <p:cNvPicPr>
            <a:picLocks noChangeAspect="1"/>
          </p:cNvPicPr>
          <p:nvPr userDrawn="1"/>
        </p:nvPicPr>
        <p:blipFill>
          <a:blip r:embed="rId2"/>
          <a:srcRect/>
          <a:stretch/>
        </p:blipFill>
        <p:spPr>
          <a:xfrm>
            <a:off x="1120995" y="2393914"/>
            <a:ext cx="2484207" cy="2070172"/>
          </a:xfrm>
          <a:prstGeom prst="rect">
            <a:avLst/>
          </a:prstGeom>
        </p:spPr>
      </p:pic>
      <p:sp>
        <p:nvSpPr>
          <p:cNvPr id="9" name="TextBox 8">
            <a:extLst>
              <a:ext uri="{FF2B5EF4-FFF2-40B4-BE49-F238E27FC236}">
                <a16:creationId xmlns:a16="http://schemas.microsoft.com/office/drawing/2014/main" id="{3C9E3C65-11EC-48A8-8A77-88FA02D86312}"/>
              </a:ext>
            </a:extLst>
          </p:cNvPr>
          <p:cNvSpPr txBox="1"/>
          <p:nvPr userDrawn="1"/>
        </p:nvSpPr>
        <p:spPr>
          <a:xfrm>
            <a:off x="11532201" y="4098664"/>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3343279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1138135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584199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984412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1495499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47138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8B2FEB-D190-CF46-8290-26933B9A9B84}"/>
              </a:ext>
            </a:extLst>
          </p:cNvPr>
          <p:cNvSpPr/>
          <p:nvPr userDrawn="1"/>
        </p:nvSpPr>
        <p:spPr>
          <a:xfrm>
            <a:off x="0" y="4"/>
            <a:ext cx="12192000" cy="6078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7160FA-28C2-9F47-BA18-ACFE3581E0AB}"/>
              </a:ext>
            </a:extLst>
          </p:cNvPr>
          <p:cNvSpPr>
            <a:spLocks noGrp="1"/>
          </p:cNvSpPr>
          <p:nvPr>
            <p:ph type="title"/>
          </p:nvPr>
        </p:nvSpPr>
        <p:spPr>
          <a:xfrm>
            <a:off x="831851" y="620715"/>
            <a:ext cx="10515600" cy="2852737"/>
          </a:xfrm>
        </p:spPr>
        <p:txBody>
          <a:bodyPr anchor="b"/>
          <a:lstStyle>
            <a:lvl1pPr algn="ct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5ECF26B-D139-9C45-B194-85E0CE194FEA}"/>
              </a:ext>
            </a:extLst>
          </p:cNvPr>
          <p:cNvSpPr>
            <a:spLocks noGrp="1"/>
          </p:cNvSpPr>
          <p:nvPr>
            <p:ph type="body" idx="1"/>
          </p:nvPr>
        </p:nvSpPr>
        <p:spPr>
          <a:xfrm>
            <a:off x="831851" y="3743661"/>
            <a:ext cx="10515600" cy="1185526"/>
          </a:xfrm>
        </p:spPr>
        <p:txBody>
          <a:bodyPr/>
          <a:lstStyle>
            <a:lvl1pPr marL="0" indent="0" algn="ctr">
              <a:buNone/>
              <a:defRPr sz="21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15D141-F54A-AC43-92CF-2B75683C21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645A5-E83D-FE40-9A39-11DBB937A5A3}"/>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833905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456711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Rectangle 7">
            <a:extLst>
              <a:ext uri="{FF2B5EF4-FFF2-40B4-BE49-F238E27FC236}">
                <a16:creationId xmlns:a16="http://schemas.microsoft.com/office/drawing/2014/main" id="{88B96FB9-A54F-4747-93AD-563054106E68}"/>
              </a:ext>
            </a:extLst>
          </p:cNvPr>
          <p:cNvSpPr/>
          <p:nvPr userDrawn="1"/>
        </p:nvSpPr>
        <p:spPr>
          <a:xfrm>
            <a:off x="3"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B7C75B98-6BAA-439F-B333-56591812415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27661" y="6167111"/>
            <a:ext cx="2374299" cy="493827"/>
          </a:xfrm>
          <a:prstGeom prst="rect">
            <a:avLst/>
          </a:prstGeom>
        </p:spPr>
      </p:pic>
    </p:spTree>
    <p:extLst>
      <p:ext uri="{BB962C8B-B14F-4D97-AF65-F5344CB8AC3E}">
        <p14:creationId xmlns:p14="http://schemas.microsoft.com/office/powerpoint/2010/main" val="3629177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5ABD63-C6C9-FA47-A146-4725B0A9A3AA}" type="slidenum">
              <a:rPr lang="en-US" smtClean="0"/>
              <a:t>‹#›</a:t>
            </a:fld>
            <a:endParaRPr lang="en-US" dirty="0"/>
          </a:p>
        </p:txBody>
      </p:sp>
      <p:sp>
        <p:nvSpPr>
          <p:cNvPr id="8" name="Rectangle 7">
            <a:extLst>
              <a:ext uri="{FF2B5EF4-FFF2-40B4-BE49-F238E27FC236}">
                <a16:creationId xmlns:a16="http://schemas.microsoft.com/office/drawing/2014/main" id="{AAB5B7BD-F534-405B-B9E8-A112E6457267}"/>
              </a:ext>
            </a:extLst>
          </p:cNvPr>
          <p:cNvSpPr/>
          <p:nvPr userDrawn="1"/>
        </p:nvSpPr>
        <p:spPr>
          <a:xfrm>
            <a:off x="3"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EE74C562-572B-4A37-ADC0-5C4B7B54F4AC}"/>
              </a:ext>
            </a:extLst>
          </p:cNvPr>
          <p:cNvPicPr>
            <a:picLocks noChangeAspect="1"/>
          </p:cNvPicPr>
          <p:nvPr userDrawn="1"/>
        </p:nvPicPr>
        <p:blipFill>
          <a:blip r:embed="rId2"/>
          <a:srcRect/>
          <a:stretch/>
        </p:blipFill>
        <p:spPr>
          <a:xfrm>
            <a:off x="9323988" y="6387638"/>
            <a:ext cx="2029813" cy="289973"/>
          </a:xfrm>
          <a:prstGeom prst="rect">
            <a:avLst/>
          </a:prstGeom>
        </p:spPr>
      </p:pic>
      <p:pic>
        <p:nvPicPr>
          <p:cNvPr id="10" name="Picture 9">
            <a:extLst>
              <a:ext uri="{FF2B5EF4-FFF2-40B4-BE49-F238E27FC236}">
                <a16:creationId xmlns:a16="http://schemas.microsoft.com/office/drawing/2014/main" id="{85C11739-2023-4F0C-86E2-712F5D7826FD}"/>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spTree>
    <p:extLst>
      <p:ext uri="{BB962C8B-B14F-4D97-AF65-F5344CB8AC3E}">
        <p14:creationId xmlns:p14="http://schemas.microsoft.com/office/powerpoint/2010/main" val="1762224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1708526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491709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F87EA5-8447-6145-B67D-4D961AD32E08}"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281E8-66CE-3840-9290-8B0B706CED9D}" type="slidenum">
              <a:rPr lang="en-US" smtClean="0"/>
              <a:t>‹#›</a:t>
            </a:fld>
            <a:endParaRPr lang="en-US"/>
          </a:p>
        </p:txBody>
      </p:sp>
    </p:spTree>
    <p:extLst>
      <p:ext uri="{BB962C8B-B14F-4D97-AF65-F5344CB8AC3E}">
        <p14:creationId xmlns:p14="http://schemas.microsoft.com/office/powerpoint/2010/main" val="3244230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87EA5-8447-6145-B67D-4D961AD32E08}"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281E8-66CE-3840-9290-8B0B706CED9D}" type="slidenum">
              <a:rPr lang="en-US" smtClean="0"/>
              <a:t>‹#›</a:t>
            </a:fld>
            <a:endParaRPr lang="en-US"/>
          </a:p>
        </p:txBody>
      </p:sp>
    </p:spTree>
    <p:extLst>
      <p:ext uri="{BB962C8B-B14F-4D97-AF65-F5344CB8AC3E}">
        <p14:creationId xmlns:p14="http://schemas.microsoft.com/office/powerpoint/2010/main" val="2423830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F87EA5-8447-6145-B67D-4D961AD32E08}"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281E8-66CE-3840-9290-8B0B706CED9D}" type="slidenum">
              <a:rPr lang="en-US" smtClean="0"/>
              <a:t>‹#›</a:t>
            </a:fld>
            <a:endParaRPr lang="en-US"/>
          </a:p>
        </p:txBody>
      </p:sp>
    </p:spTree>
    <p:extLst>
      <p:ext uri="{BB962C8B-B14F-4D97-AF65-F5344CB8AC3E}">
        <p14:creationId xmlns:p14="http://schemas.microsoft.com/office/powerpoint/2010/main" val="2841794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F87EA5-8447-6145-B67D-4D961AD32E08}"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281E8-66CE-3840-9290-8B0B706CED9D}" type="slidenum">
              <a:rPr lang="en-US" smtClean="0"/>
              <a:t>‹#›</a:t>
            </a:fld>
            <a:endParaRPr lang="en-US"/>
          </a:p>
        </p:txBody>
      </p:sp>
    </p:spTree>
    <p:extLst>
      <p:ext uri="{BB962C8B-B14F-4D97-AF65-F5344CB8AC3E}">
        <p14:creationId xmlns:p14="http://schemas.microsoft.com/office/powerpoint/2010/main" val="2874131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F87EA5-8447-6145-B67D-4D961AD32E08}"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B281E8-66CE-3840-9290-8B0B706CED9D}" type="slidenum">
              <a:rPr lang="en-US" smtClean="0"/>
              <a:t>‹#›</a:t>
            </a:fld>
            <a:endParaRPr lang="en-US"/>
          </a:p>
        </p:txBody>
      </p:sp>
    </p:spTree>
    <p:extLst>
      <p:ext uri="{BB962C8B-B14F-4D97-AF65-F5344CB8AC3E}">
        <p14:creationId xmlns:p14="http://schemas.microsoft.com/office/powerpoint/2010/main" val="281570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60FA-28C2-9F47-BA18-ACFE3581E0AB}"/>
              </a:ext>
            </a:extLst>
          </p:cNvPr>
          <p:cNvSpPr>
            <a:spLocks noGrp="1"/>
          </p:cNvSpPr>
          <p:nvPr>
            <p:ph type="title"/>
          </p:nvPr>
        </p:nvSpPr>
        <p:spPr>
          <a:xfrm>
            <a:off x="831851" y="549276"/>
            <a:ext cx="10515600" cy="2852737"/>
          </a:xfrm>
        </p:spPr>
        <p:txBody>
          <a:bodyPr anchor="b"/>
          <a:lstStyle>
            <a:lvl1pPr algn="ctr">
              <a:defRPr sz="4500"/>
            </a:lvl1pPr>
          </a:lstStyle>
          <a:p>
            <a:r>
              <a:rPr lang="en-US"/>
              <a:t>Click to edit Master title style</a:t>
            </a:r>
          </a:p>
        </p:txBody>
      </p:sp>
      <p:sp>
        <p:nvSpPr>
          <p:cNvPr id="3" name="Text Placeholder 2">
            <a:extLst>
              <a:ext uri="{FF2B5EF4-FFF2-40B4-BE49-F238E27FC236}">
                <a16:creationId xmlns:a16="http://schemas.microsoft.com/office/drawing/2014/main" id="{35ECF26B-D139-9C45-B194-85E0CE194FEA}"/>
              </a:ext>
            </a:extLst>
          </p:cNvPr>
          <p:cNvSpPr>
            <a:spLocks noGrp="1"/>
          </p:cNvSpPr>
          <p:nvPr>
            <p:ph type="body" idx="1"/>
          </p:nvPr>
        </p:nvSpPr>
        <p:spPr>
          <a:xfrm>
            <a:off x="831851" y="3743661"/>
            <a:ext cx="10515600" cy="1185526"/>
          </a:xfrm>
        </p:spPr>
        <p:txBody>
          <a:bodyPr/>
          <a:lstStyle>
            <a:lvl1pPr marL="0" indent="0" algn="ctr">
              <a:buNone/>
              <a:defRPr sz="21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15D141-F54A-AC43-92CF-2B75683C21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645A5-E83D-FE40-9A39-11DBB937A5A3}"/>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4020972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F87EA5-8447-6145-B67D-4D961AD32E08}"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B281E8-66CE-3840-9290-8B0B706CED9D}" type="slidenum">
              <a:rPr lang="en-US" smtClean="0"/>
              <a:t>‹#›</a:t>
            </a:fld>
            <a:endParaRPr lang="en-US"/>
          </a:p>
        </p:txBody>
      </p:sp>
    </p:spTree>
    <p:extLst>
      <p:ext uri="{BB962C8B-B14F-4D97-AF65-F5344CB8AC3E}">
        <p14:creationId xmlns:p14="http://schemas.microsoft.com/office/powerpoint/2010/main" val="824571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87EA5-8447-6145-B67D-4D961AD32E08}"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B281E8-66CE-3840-9290-8B0B706CED9D}" type="slidenum">
              <a:rPr lang="en-US" smtClean="0"/>
              <a:t>‹#›</a:t>
            </a:fld>
            <a:endParaRPr lang="en-US"/>
          </a:p>
        </p:txBody>
      </p:sp>
    </p:spTree>
    <p:extLst>
      <p:ext uri="{BB962C8B-B14F-4D97-AF65-F5344CB8AC3E}">
        <p14:creationId xmlns:p14="http://schemas.microsoft.com/office/powerpoint/2010/main" val="2623702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F87EA5-8447-6145-B67D-4D961AD32E08}"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281E8-66CE-3840-9290-8B0B706CED9D}" type="slidenum">
              <a:rPr lang="en-US" smtClean="0"/>
              <a:t>‹#›</a:t>
            </a:fld>
            <a:endParaRPr lang="en-US"/>
          </a:p>
        </p:txBody>
      </p:sp>
    </p:spTree>
    <p:extLst>
      <p:ext uri="{BB962C8B-B14F-4D97-AF65-F5344CB8AC3E}">
        <p14:creationId xmlns:p14="http://schemas.microsoft.com/office/powerpoint/2010/main" val="3931430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F87EA5-8447-6145-B67D-4D961AD32E08}"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281E8-66CE-3840-9290-8B0B706CED9D}" type="slidenum">
              <a:rPr lang="en-US" smtClean="0"/>
              <a:t>‹#›</a:t>
            </a:fld>
            <a:endParaRPr lang="en-US"/>
          </a:p>
        </p:txBody>
      </p:sp>
    </p:spTree>
    <p:extLst>
      <p:ext uri="{BB962C8B-B14F-4D97-AF65-F5344CB8AC3E}">
        <p14:creationId xmlns:p14="http://schemas.microsoft.com/office/powerpoint/2010/main" val="2863451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87EA5-8447-6145-B67D-4D961AD32E08}"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281E8-66CE-3840-9290-8B0B706CED9D}" type="slidenum">
              <a:rPr lang="en-US" smtClean="0"/>
              <a:t>‹#›</a:t>
            </a:fld>
            <a:endParaRPr lang="en-US"/>
          </a:p>
        </p:txBody>
      </p:sp>
    </p:spTree>
    <p:extLst>
      <p:ext uri="{BB962C8B-B14F-4D97-AF65-F5344CB8AC3E}">
        <p14:creationId xmlns:p14="http://schemas.microsoft.com/office/powerpoint/2010/main" val="1204851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87EA5-8447-6145-B67D-4D961AD32E08}"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281E8-66CE-3840-9290-8B0B706CED9D}" type="slidenum">
              <a:rPr lang="en-US" smtClean="0"/>
              <a:t>‹#›</a:t>
            </a:fld>
            <a:endParaRPr lang="en-US"/>
          </a:p>
        </p:txBody>
      </p:sp>
    </p:spTree>
    <p:extLst>
      <p:ext uri="{BB962C8B-B14F-4D97-AF65-F5344CB8AC3E}">
        <p14:creationId xmlns:p14="http://schemas.microsoft.com/office/powerpoint/2010/main" val="436076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7635" y="1639889"/>
            <a:ext cx="11118007" cy="4357687"/>
          </a:xfrm>
        </p:spPr>
        <p:txBody>
          <a:bodyPr/>
          <a:lstStyle>
            <a:lvl1pPr>
              <a:lnSpc>
                <a:spcPct val="100000"/>
              </a:lnSpc>
              <a:buClr>
                <a:srgbClr val="006241"/>
              </a:buClr>
              <a:defRPr sz="1800" b="0">
                <a:solidFill>
                  <a:schemeClr val="tx1"/>
                </a:solidFill>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b="0">
                <a:solidFill>
                  <a:schemeClr val="tx1"/>
                </a:solidFill>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b="0">
                <a:solidFill>
                  <a:schemeClr val="tx1"/>
                </a:solidFill>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b="0">
                <a:solidFill>
                  <a:schemeClr val="tx1"/>
                </a:solidFill>
                <a:latin typeface="+mj-lt"/>
                <a:ea typeface="Proxima Nova Rg" panose="02000506030000020004" pitchFamily="50" charset="0"/>
                <a:cs typeface="Proxima Nova Rg" panose="02000506030000020004" pitchFamily="50" charset="0"/>
              </a:defRPr>
            </a:lvl4pPr>
            <a:lvl5pPr>
              <a:lnSpc>
                <a:spcPct val="100000"/>
              </a:lnSpc>
              <a:buClr>
                <a:srgbClr val="006241"/>
              </a:buClr>
              <a:defRPr sz="1200" b="0">
                <a:solidFill>
                  <a:schemeClr val="tx1"/>
                </a:solidFill>
                <a:latin typeface="+mj-lt"/>
                <a:ea typeface="Proxima Nova Rg" panose="02000506030000020004" pitchFamily="50" charset="0"/>
                <a:cs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2" y="476722"/>
            <a:ext cx="10636465"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a:t>
            </a:r>
          </a:p>
        </p:txBody>
      </p:sp>
      <p:sp>
        <p:nvSpPr>
          <p:cNvPr id="19"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80" y="570007"/>
            <a:ext cx="304131"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0" name="Straight Connector 19">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a:extLst>
              <a:ext uri="{FF2B5EF4-FFF2-40B4-BE49-F238E27FC236}">
                <a16:creationId xmlns:a16="http://schemas.microsoft.com/office/drawing/2014/main" id="{19663B76-15CB-434D-8715-085FAB65AA38}"/>
              </a:ext>
            </a:extLst>
          </p:cNvPr>
          <p:cNvSpPr txBox="1"/>
          <p:nvPr userDrawn="1"/>
        </p:nvSpPr>
        <p:spPr>
          <a:xfrm>
            <a:off x="11091385" y="6679133"/>
            <a:ext cx="564257"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9" name="Footer Placeholder 1"/>
          <p:cNvSpPr>
            <a:spLocks noGrp="1"/>
          </p:cNvSpPr>
          <p:nvPr>
            <p:ph type="ftr" sz="quarter" idx="10"/>
          </p:nvPr>
        </p:nvSpPr>
        <p:spPr>
          <a:xfrm>
            <a:off x="3344335" y="6555807"/>
            <a:ext cx="5531989" cy="196529"/>
          </a:xfrm>
        </p:spPr>
        <p:txBody>
          <a:bodyPr lIns="0" tIns="0" rIns="0" bIns="0" anchor="b"/>
          <a:lstStyle>
            <a:lvl1pPr algn="ctr">
              <a:defRPr sz="563">
                <a:solidFill>
                  <a:schemeClr val="bg1"/>
                </a:solidFill>
                <a:latin typeface="+mj-lt"/>
              </a:defRPr>
            </a:lvl1pPr>
          </a:lstStyle>
          <a:p>
            <a:r>
              <a:rPr lang="en-GB"/>
              <a:t>SCHOOL OF HEALTH PROFESSIONS</a:t>
            </a: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635" y="6593270"/>
            <a:ext cx="2351356" cy="153349"/>
          </a:xfrm>
          <a:prstGeom prst="rect">
            <a:avLst/>
          </a:prstGeom>
        </p:spPr>
      </p:pic>
    </p:spTree>
    <p:extLst>
      <p:ext uri="{BB962C8B-B14F-4D97-AF65-F5344CB8AC3E}">
        <p14:creationId xmlns:p14="http://schemas.microsoft.com/office/powerpoint/2010/main" val="2359233734"/>
      </p:ext>
    </p:extLst>
  </p:cSld>
  <p:clrMapOvr>
    <a:masterClrMapping/>
  </p:clrMapOvr>
  <p:extLst>
    <p:ext uri="{DCECCB84-F9BA-43D5-87BE-67443E8EF086}">
      <p15:sldGuideLst xmlns:p15="http://schemas.microsoft.com/office/powerpoint/2012/main">
        <p15:guide id="1" pos="5369">
          <p15:clr>
            <a:srgbClr val="FBAE40"/>
          </p15:clr>
        </p15:guide>
        <p15:guide id="2" orient="horz" pos="436">
          <p15:clr>
            <a:srgbClr val="FBAE40"/>
          </p15:clr>
        </p15:guide>
        <p15:guide id="3" pos="254">
          <p15:clr>
            <a:srgbClr val="FBAE40"/>
          </p15:clr>
        </p15:guide>
        <p15:guide id="5" pos="5508">
          <p15:clr>
            <a:srgbClr val="FBAE40"/>
          </p15:clr>
        </p15:guide>
        <p15:guide id="6" orient="horz" pos="1033">
          <p15:clr>
            <a:srgbClr val="FBAE40"/>
          </p15:clr>
        </p15:guide>
        <p15:guide id="8" orient="horz" pos="4252">
          <p15:clr>
            <a:srgbClr val="FBAE40"/>
          </p15:clr>
        </p15:guide>
        <p15:guide id="9" pos="52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0DEE4-9103-0146-A450-9AF125320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F7B071-99A8-2747-AA27-70FAEBB8E8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93557C-30EA-BB42-A940-3F28C4C13D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0CF81C1-8625-A64B-84FA-6A08473051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3DBBC0-1827-C94E-A4CC-93C0A17B9F7A}"/>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81869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7082-429F-BD45-A07E-8F278772BD47}"/>
              </a:ext>
            </a:extLst>
          </p:cNvPr>
          <p:cNvSpPr>
            <a:spLocks noGrp="1"/>
          </p:cNvSpPr>
          <p:nvPr>
            <p:ph type="title"/>
          </p:nvPr>
        </p:nvSpPr>
        <p:spPr>
          <a:xfrm>
            <a:off x="839788" y="1365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BAAEA5-8A26-D441-991B-0DA2BDF4B7B4}"/>
              </a:ext>
            </a:extLst>
          </p:cNvPr>
          <p:cNvSpPr>
            <a:spLocks noGrp="1"/>
          </p:cNvSpPr>
          <p:nvPr>
            <p:ph type="body" idx="1"/>
          </p:nvPr>
        </p:nvSpPr>
        <p:spPr>
          <a:xfrm>
            <a:off x="839789" y="1452563"/>
            <a:ext cx="5157787" cy="823912"/>
          </a:xfrm>
        </p:spPr>
        <p:txBody>
          <a:bodyPr anchor="b"/>
          <a:lstStyle>
            <a:lvl1pPr marL="0" indent="0">
              <a:buNone/>
              <a:defRPr sz="1800" b="1">
                <a:solidFill>
                  <a:srgbClr val="00748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1C95BAB-7F64-D948-B6B5-D76504197B93}"/>
              </a:ext>
            </a:extLst>
          </p:cNvPr>
          <p:cNvSpPr>
            <a:spLocks noGrp="1"/>
          </p:cNvSpPr>
          <p:nvPr>
            <p:ph sz="half" idx="2"/>
          </p:nvPr>
        </p:nvSpPr>
        <p:spPr>
          <a:xfrm>
            <a:off x="839789" y="2276475"/>
            <a:ext cx="5157787" cy="3314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8A455C-F58C-FC48-A906-7C62460B06F8}"/>
              </a:ext>
            </a:extLst>
          </p:cNvPr>
          <p:cNvSpPr>
            <a:spLocks noGrp="1"/>
          </p:cNvSpPr>
          <p:nvPr>
            <p:ph type="body" sz="quarter" idx="3"/>
          </p:nvPr>
        </p:nvSpPr>
        <p:spPr>
          <a:xfrm>
            <a:off x="6172202" y="1452563"/>
            <a:ext cx="5183188" cy="823912"/>
          </a:xfrm>
        </p:spPr>
        <p:txBody>
          <a:bodyPr anchor="b"/>
          <a:lstStyle>
            <a:lvl1pPr marL="0" indent="0">
              <a:buNone/>
              <a:defRPr sz="1800" b="1">
                <a:solidFill>
                  <a:srgbClr val="00748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CC043-B617-A84A-AB6B-A21489F5021C}"/>
              </a:ext>
            </a:extLst>
          </p:cNvPr>
          <p:cNvSpPr>
            <a:spLocks noGrp="1"/>
          </p:cNvSpPr>
          <p:nvPr>
            <p:ph sz="quarter" idx="4"/>
          </p:nvPr>
        </p:nvSpPr>
        <p:spPr>
          <a:xfrm>
            <a:off x="6172202" y="2276475"/>
            <a:ext cx="5183188" cy="3314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CE646F1-7005-8B4B-941F-DA1581C8DE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FF9FE3-4067-1143-ABAA-E3F9B8B1F4D0}"/>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97082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74B5-3405-3E41-8F84-F01AA1C961B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F376026-D6ED-1F42-94AB-77499439E1A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A55C9D-928F-0F41-B9E3-F505D218836F}"/>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214715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1CD5EF-7719-B14C-B532-4CFE3AF4E5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D9075FF-0EE3-874C-B164-BCE6FB5019CD}"/>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89471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5812AB-8F8B-9945-BEA2-0B8B92129D2A}"/>
              </a:ext>
            </a:extLst>
          </p:cNvPr>
          <p:cNvSpPr/>
          <p:nvPr userDrawn="1"/>
        </p:nvSpPr>
        <p:spPr>
          <a:xfrm>
            <a:off x="3"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0F8E4A89-E461-B244-9B08-78F4AFBAECA1}"/>
              </a:ext>
            </a:extLst>
          </p:cNvPr>
          <p:cNvSpPr>
            <a:spLocks noGrp="1"/>
          </p:cNvSpPr>
          <p:nvPr>
            <p:ph type="title"/>
          </p:nvPr>
        </p:nvSpPr>
        <p:spPr>
          <a:xfrm>
            <a:off x="409485" y="629322"/>
            <a:ext cx="4184033" cy="1600200"/>
          </a:xfrm>
        </p:spPr>
        <p:txBody>
          <a:bodyPr anchor="b"/>
          <a:lstStyle>
            <a:lvl1pPr algn="l">
              <a:defRPr sz="27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C42E31E-9B40-0D49-BC6C-A15E32E18458}"/>
              </a:ext>
            </a:extLst>
          </p:cNvPr>
          <p:cNvSpPr>
            <a:spLocks noGrp="1"/>
          </p:cNvSpPr>
          <p:nvPr>
            <p:ph idx="1"/>
          </p:nvPr>
        </p:nvSpPr>
        <p:spPr>
          <a:xfrm>
            <a:off x="5419858" y="629322"/>
            <a:ext cx="6362663" cy="529814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07B16D-10F6-FE4D-AD14-58756C3702C1}"/>
              </a:ext>
            </a:extLst>
          </p:cNvPr>
          <p:cNvSpPr>
            <a:spLocks noGrp="1"/>
          </p:cNvSpPr>
          <p:nvPr>
            <p:ph type="body" sz="half" idx="2"/>
          </p:nvPr>
        </p:nvSpPr>
        <p:spPr>
          <a:xfrm>
            <a:off x="409485" y="2538807"/>
            <a:ext cx="4184033" cy="2775473"/>
          </a:xfrm>
        </p:spPr>
        <p:txBody>
          <a:bodyPr/>
          <a:lstStyle>
            <a:lvl1pPr marL="0" indent="0" algn="l">
              <a:buNone/>
              <a:defRPr sz="1200">
                <a:solidFill>
                  <a:schemeClr val="bg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DA7ABB71-7668-2C4C-8E0E-7416A14CF452}"/>
              </a:ext>
            </a:extLst>
          </p:cNvPr>
          <p:cNvSpPr>
            <a:spLocks noGrp="1"/>
          </p:cNvSpPr>
          <p:nvPr>
            <p:ph type="ftr" sz="quarter" idx="11"/>
          </p:nvPr>
        </p:nvSpPr>
        <p:spPr>
          <a:xfrm>
            <a:off x="5056096" y="6356354"/>
            <a:ext cx="3829521"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9A5B8173-7842-054A-B98B-89F23B36BCEE}"/>
              </a:ext>
            </a:extLst>
          </p:cNvPr>
          <p:cNvSpPr>
            <a:spLocks noGrp="1"/>
          </p:cNvSpPr>
          <p:nvPr>
            <p:ph type="sldNum" sz="quarter" idx="12"/>
          </p:nvPr>
        </p:nvSpPr>
        <p:spPr/>
        <p:txBody>
          <a:bodyPr/>
          <a:lstStyle/>
          <a:p>
            <a:fld id="{185ABD63-C6C9-FA47-A146-4725B0A9A3AA}" type="slidenum">
              <a:rPr lang="en-US" smtClean="0"/>
              <a:t>‹#›</a:t>
            </a:fld>
            <a:endParaRPr lang="en-US" dirty="0"/>
          </a:p>
        </p:txBody>
      </p:sp>
      <p:pic>
        <p:nvPicPr>
          <p:cNvPr id="10" name="Picture 9">
            <a:extLst>
              <a:ext uri="{FF2B5EF4-FFF2-40B4-BE49-F238E27FC236}">
                <a16:creationId xmlns:a16="http://schemas.microsoft.com/office/drawing/2014/main" id="{AB9FF5F0-35CC-1547-908C-7756CC0027B4}"/>
              </a:ext>
            </a:extLst>
          </p:cNvPr>
          <p:cNvPicPr>
            <a:picLocks noChangeAspect="1"/>
          </p:cNvPicPr>
          <p:nvPr userDrawn="1"/>
        </p:nvPicPr>
        <p:blipFill>
          <a:blip r:embed="rId2"/>
          <a:srcRect/>
          <a:stretch/>
        </p:blipFill>
        <p:spPr>
          <a:xfrm>
            <a:off x="9323988" y="6387638"/>
            <a:ext cx="2029813" cy="289973"/>
          </a:xfrm>
          <a:prstGeom prst="rect">
            <a:avLst/>
          </a:prstGeom>
        </p:spPr>
      </p:pic>
      <p:pic>
        <p:nvPicPr>
          <p:cNvPr id="11" name="Picture 10">
            <a:extLst>
              <a:ext uri="{FF2B5EF4-FFF2-40B4-BE49-F238E27FC236}">
                <a16:creationId xmlns:a16="http://schemas.microsoft.com/office/drawing/2014/main" id="{08D41BB0-8F01-7842-A8B3-88999A325F91}"/>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spTree>
    <p:extLst>
      <p:ext uri="{BB962C8B-B14F-4D97-AF65-F5344CB8AC3E}">
        <p14:creationId xmlns:p14="http://schemas.microsoft.com/office/powerpoint/2010/main" val="196711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35CDBC-A15D-E44D-ADD8-0DB4A0704384}"/>
              </a:ext>
            </a:extLst>
          </p:cNvPr>
          <p:cNvSpPr/>
          <p:nvPr userDrawn="1"/>
        </p:nvSpPr>
        <p:spPr>
          <a:xfrm>
            <a:off x="0" y="6013528"/>
            <a:ext cx="12192000" cy="8552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1BADEC37-D414-A344-AEF0-2BA96CF3C1D3}"/>
              </a:ext>
            </a:extLst>
          </p:cNvPr>
          <p:cNvSpPr>
            <a:spLocks noGrp="1"/>
          </p:cNvSpPr>
          <p:nvPr>
            <p:ph type="title"/>
          </p:nvPr>
        </p:nvSpPr>
        <p:spPr>
          <a:xfrm>
            <a:off x="838200" y="19214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50AA30-28CF-3449-AC88-5863A6A0E469}"/>
              </a:ext>
            </a:extLst>
          </p:cNvPr>
          <p:cNvSpPr>
            <a:spLocks noGrp="1"/>
          </p:cNvSpPr>
          <p:nvPr>
            <p:ph type="body" idx="1"/>
          </p:nvPr>
        </p:nvSpPr>
        <p:spPr>
          <a:xfrm>
            <a:off x="838200" y="1652640"/>
            <a:ext cx="10515600" cy="41349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CA2FBB-F7BD-2141-B873-5AD29DB3C85E}"/>
              </a:ext>
            </a:extLst>
          </p:cNvPr>
          <p:cNvSpPr>
            <a:spLocks noGrp="1"/>
          </p:cNvSpPr>
          <p:nvPr>
            <p:ph type="ftr" sz="quarter" idx="3"/>
          </p:nvPr>
        </p:nvSpPr>
        <p:spPr>
          <a:xfrm>
            <a:off x="3887993" y="6356354"/>
            <a:ext cx="4114800" cy="365125"/>
          </a:xfrm>
          <a:prstGeom prst="rect">
            <a:avLst/>
          </a:prstGeom>
        </p:spPr>
        <p:txBody>
          <a:bodyPr vert="horz" lIns="91440" tIns="45720" rIns="91440" bIns="45720" rtlCol="0" anchor="ctr"/>
          <a:lstStyle>
            <a:lvl1pPr algn="ctr">
              <a:defRPr sz="675">
                <a:solidFill>
                  <a:schemeClr val="tx1"/>
                </a:solidFill>
                <a:latin typeface="Arial" panose="020B0604020202020204" pitchFamily="34" charset="0"/>
                <a:cs typeface="Arial" panose="020B0604020202020204" pitchFamily="34" charset="0"/>
              </a:defRPr>
            </a:lvl1pPr>
          </a:lstStyle>
          <a:p>
            <a:endParaRPr lang="en-US" sz="675" dirty="0"/>
          </a:p>
        </p:txBody>
      </p:sp>
      <p:pic>
        <p:nvPicPr>
          <p:cNvPr id="8" name="Picture 7">
            <a:extLst>
              <a:ext uri="{FF2B5EF4-FFF2-40B4-BE49-F238E27FC236}">
                <a16:creationId xmlns:a16="http://schemas.microsoft.com/office/drawing/2014/main" id="{08104949-97B2-4746-9AD3-12DBBA857456}"/>
              </a:ext>
            </a:extLst>
          </p:cNvPr>
          <p:cNvPicPr>
            <a:picLocks noChangeAspect="1"/>
          </p:cNvPicPr>
          <p:nvPr userDrawn="1"/>
        </p:nvPicPr>
        <p:blipFill>
          <a:blip r:embed="rId14"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pic>
        <p:nvPicPr>
          <p:cNvPr id="10" name="Picture 9">
            <a:extLst>
              <a:ext uri="{FF2B5EF4-FFF2-40B4-BE49-F238E27FC236}">
                <a16:creationId xmlns:a16="http://schemas.microsoft.com/office/drawing/2014/main" id="{A5B83241-716A-A84A-B946-CD9CA1FCF33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9517628" y="6356350"/>
            <a:ext cx="2029813" cy="309510"/>
          </a:xfrm>
          <a:prstGeom prst="rect">
            <a:avLst/>
          </a:prstGeom>
        </p:spPr>
      </p:pic>
      <p:sp>
        <p:nvSpPr>
          <p:cNvPr id="6" name="Slide Number Placeholder 5">
            <a:extLst>
              <a:ext uri="{FF2B5EF4-FFF2-40B4-BE49-F238E27FC236}">
                <a16:creationId xmlns:a16="http://schemas.microsoft.com/office/drawing/2014/main" id="{D62E407B-EE63-5145-8AFF-B86C6E45A37A}"/>
              </a:ext>
            </a:extLst>
          </p:cNvPr>
          <p:cNvSpPr>
            <a:spLocks noGrp="1"/>
          </p:cNvSpPr>
          <p:nvPr>
            <p:ph type="sldNum" sz="quarter" idx="4"/>
          </p:nvPr>
        </p:nvSpPr>
        <p:spPr>
          <a:xfrm>
            <a:off x="9242613" y="6356354"/>
            <a:ext cx="2743200" cy="365125"/>
          </a:xfrm>
          <a:prstGeom prst="rect">
            <a:avLst/>
          </a:prstGeom>
        </p:spPr>
        <p:txBody>
          <a:bodyPr vert="horz" lIns="91440" tIns="45720" rIns="91440" bIns="45720" rtlCol="0" anchor="ctr"/>
          <a:lstStyle>
            <a:lvl1pPr algn="r">
              <a:defRPr sz="675">
                <a:solidFill>
                  <a:schemeClr val="tx1"/>
                </a:solidFill>
                <a:latin typeface="Arial" panose="020B0604020202020204" pitchFamily="34" charset="0"/>
                <a:cs typeface="Arial" panose="020B0604020202020204" pitchFamily="34" charset="0"/>
              </a:defRPr>
            </a:lvl1pPr>
          </a:lstStyle>
          <a:p>
            <a:fld id="{185ABD63-C6C9-FA47-A146-4725B0A9A3AA}" type="slidenum">
              <a:rPr lang="en-US" smtClean="0"/>
              <a:pPr/>
              <a:t>‹#›</a:t>
            </a:fld>
            <a:endParaRPr lang="en-US" sz="675" dirty="0"/>
          </a:p>
        </p:txBody>
      </p:sp>
    </p:spTree>
    <p:extLst>
      <p:ext uri="{BB962C8B-B14F-4D97-AF65-F5344CB8AC3E}">
        <p14:creationId xmlns:p14="http://schemas.microsoft.com/office/powerpoint/2010/main" val="21118636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685783" rtl="0" eaLnBrk="1" latinLnBrk="0" hangingPunct="1">
        <a:lnSpc>
          <a:spcPct val="90000"/>
        </a:lnSpc>
        <a:spcBef>
          <a:spcPct val="0"/>
        </a:spcBef>
        <a:buNone/>
        <a:defRPr sz="3300" kern="1200">
          <a:solidFill>
            <a:srgbClr val="F58025"/>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Clr>
          <a:srgbClr val="00ACBB"/>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00ACB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Clr>
          <a:srgbClr val="00AC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Clr>
          <a:srgbClr val="00ACBB"/>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Clr>
          <a:srgbClr val="00ACBB"/>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1/30/2023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sz="675"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85ABD63-C6C9-FA47-A146-4725B0A9A3AA}" type="slidenum">
              <a:rPr lang="en-US" smtClean="0"/>
              <a:pPr/>
              <a:t>‹#›</a:t>
            </a:fld>
            <a:endParaRPr lang="en-US" sz="675" dirty="0"/>
          </a:p>
        </p:txBody>
      </p:sp>
    </p:spTree>
    <p:extLst>
      <p:ext uri="{BB962C8B-B14F-4D97-AF65-F5344CB8AC3E}">
        <p14:creationId xmlns:p14="http://schemas.microsoft.com/office/powerpoint/2010/main" val="300885367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1/30/2023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675"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ABD63-C6C9-FA47-A146-4725B0A9A3AA}" type="slidenum">
              <a:rPr lang="en-US" smtClean="0"/>
              <a:pPr/>
              <a:t>‹#›</a:t>
            </a:fld>
            <a:endParaRPr lang="en-US" sz="675" dirty="0"/>
          </a:p>
        </p:txBody>
      </p:sp>
      <p:sp>
        <p:nvSpPr>
          <p:cNvPr id="7" name="Rectangle 6">
            <a:extLst>
              <a:ext uri="{FF2B5EF4-FFF2-40B4-BE49-F238E27FC236}">
                <a16:creationId xmlns:a16="http://schemas.microsoft.com/office/drawing/2014/main" id="{FAC691A1-27EF-4DD5-9B13-3B8D9C3B30F5}"/>
              </a:ext>
            </a:extLst>
          </p:cNvPr>
          <p:cNvSpPr/>
          <p:nvPr userDrawn="1"/>
        </p:nvSpPr>
        <p:spPr>
          <a:xfrm>
            <a:off x="0" y="6013528"/>
            <a:ext cx="12192000" cy="8552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11EFE7A6-AF25-4390-AD8E-BF541237FA2F}"/>
              </a:ext>
            </a:extLst>
          </p:cNvPr>
          <p:cNvPicPr>
            <a:picLocks noChangeAspect="1"/>
          </p:cNvPicPr>
          <p:nvPr userDrawn="1"/>
        </p:nvPicPr>
        <p:blipFill>
          <a:blip r:embed="rId13"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pic>
        <p:nvPicPr>
          <p:cNvPr id="9" name="Picture 8">
            <a:extLst>
              <a:ext uri="{FF2B5EF4-FFF2-40B4-BE49-F238E27FC236}">
                <a16:creationId xmlns:a16="http://schemas.microsoft.com/office/drawing/2014/main" id="{D180BAA6-6CC2-465B-820A-EECB9D3B7906}"/>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517628" y="6356350"/>
            <a:ext cx="2029813" cy="309510"/>
          </a:xfrm>
          <a:prstGeom prst="rect">
            <a:avLst/>
          </a:prstGeom>
        </p:spPr>
      </p:pic>
    </p:spTree>
    <p:extLst>
      <p:ext uri="{BB962C8B-B14F-4D97-AF65-F5344CB8AC3E}">
        <p14:creationId xmlns:p14="http://schemas.microsoft.com/office/powerpoint/2010/main" val="109795063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87EA5-8447-6145-B67D-4D961AD32E08}" type="datetimeFigureOut">
              <a:rPr lang="en-US" smtClean="0"/>
              <a:t>1/30/2023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281E8-66CE-3840-9290-8B0B706CED9D}" type="slidenum">
              <a:rPr lang="en-US" smtClean="0"/>
              <a:t>‹#›</a:t>
            </a:fld>
            <a:endParaRPr lang="en-US"/>
          </a:p>
        </p:txBody>
      </p:sp>
    </p:spTree>
    <p:extLst>
      <p:ext uri="{BB962C8B-B14F-4D97-AF65-F5344CB8AC3E}">
        <p14:creationId xmlns:p14="http://schemas.microsoft.com/office/powerpoint/2010/main" val="130288145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openxmlformats.org/officeDocument/2006/relationships/image" Target="../media/image41.jpeg"/><Relationship Id="rId4" Type="http://schemas.openxmlformats.org/officeDocument/2006/relationships/image" Target="../media/image40.jpg"/></Relationships>
</file>

<file path=ppt/slides/_rels/slide41.xml.rels><?xml version="1.0" encoding="UTF-8" standalone="yes"?>
<Relationships xmlns="http://schemas.openxmlformats.org/package/2006/relationships"><Relationship Id="rId8" Type="http://schemas.openxmlformats.org/officeDocument/2006/relationships/hyperlink" Target="https://pubmed.ncbi.nlm.nih.gov/31610401/#affiliation-3" TargetMode="External"/><Relationship Id="rId13" Type="http://schemas.openxmlformats.org/officeDocument/2006/relationships/hyperlink" Target="https://pubmed.ncbi.nlm.nih.gov/?sort=pubdate&amp;term=Miller+A&amp;cauthor_id=31610401" TargetMode="External"/><Relationship Id="rId18" Type="http://schemas.openxmlformats.org/officeDocument/2006/relationships/hyperlink" Target="http://www.google.com/url?sa=i&amp;rct=j&amp;q=&amp;esrc=s&amp;source=images&amp;cd=&amp;cad=rja&amp;uact=8&amp;ved=0ahUKEwicstXNoNDNAhUP0mMKHRdEAKkQjRwIBw&amp;url=http://naradanews.com/2016/06/high-fat-mediterranean-diet-can-make-you-lose-weight/&amp;bvm=bv.125801520,d.cGc&amp;psig=AFQjCNG8vhd9oOYon2KapugdHs8PDTEdsA&amp;ust=1467393412829858" TargetMode="External"/><Relationship Id="rId3" Type="http://schemas.openxmlformats.org/officeDocument/2006/relationships/hyperlink" Target="https://pubmed.ncbi.nlm.nih.gov/?sort=pubdate&amp;term=Katz+Sand+I&amp;cauthor_id=31610401" TargetMode="External"/><Relationship Id="rId7" Type="http://schemas.openxmlformats.org/officeDocument/2006/relationships/hyperlink" Target="https://pubmed.ncbi.nlm.nih.gov/?sort=pubdate&amp;term=Fabian+M&amp;cauthor_id=31610401" TargetMode="External"/><Relationship Id="rId12" Type="http://schemas.openxmlformats.org/officeDocument/2006/relationships/hyperlink" Target="https://pubmed.ncbi.nlm.nih.gov/?sort=pubdate&amp;term=Deshpande+R&amp;cauthor_id=31610401" TargetMode="External"/><Relationship Id="rId17" Type="http://schemas.openxmlformats.org/officeDocument/2006/relationships/hyperlink" Target="https://pubmed.ncbi.nlm.nih.gov/31610401/#affiliation-6" TargetMode="External"/><Relationship Id="rId2" Type="http://schemas.openxmlformats.org/officeDocument/2006/relationships/notesSlide" Target="../notesSlides/notesSlide19.xml"/><Relationship Id="rId16" Type="http://schemas.openxmlformats.org/officeDocument/2006/relationships/hyperlink" Target="https://pubmed.ncbi.nlm.nih.gov/?sort=pubdate&amp;term=Arab+L&amp;cauthor_id=31610401" TargetMode="External"/><Relationship Id="rId1" Type="http://schemas.openxmlformats.org/officeDocument/2006/relationships/slideLayout" Target="../slideLayouts/slideLayout36.xml"/><Relationship Id="rId6" Type="http://schemas.openxmlformats.org/officeDocument/2006/relationships/hyperlink" Target="https://pubmed.ncbi.nlm.nih.gov/31610401/#affiliation-2" TargetMode="External"/><Relationship Id="rId11" Type="http://schemas.openxmlformats.org/officeDocument/2006/relationships/hyperlink" Target="https://pubmed.ncbi.nlm.nih.gov/?sort=pubdate&amp;term=Digga+E&amp;cauthor_id=31610401" TargetMode="External"/><Relationship Id="rId5" Type="http://schemas.openxmlformats.org/officeDocument/2006/relationships/hyperlink" Target="https://pubmed.ncbi.nlm.nih.gov/?sort=pubdate&amp;term=Benn+EKT&amp;cauthor_id=31610401" TargetMode="External"/><Relationship Id="rId15" Type="http://schemas.openxmlformats.org/officeDocument/2006/relationships/hyperlink" Target="https://pubmed.ncbi.nlm.nih.gov/31610401/#affiliation-5" TargetMode="External"/><Relationship Id="rId10" Type="http://schemas.openxmlformats.org/officeDocument/2006/relationships/hyperlink" Target="https://pubmed.ncbi.nlm.nih.gov/31610401/#affiliation-4" TargetMode="External"/><Relationship Id="rId19" Type="http://schemas.openxmlformats.org/officeDocument/2006/relationships/image" Target="../media/image42.jpeg"/><Relationship Id="rId4" Type="http://schemas.openxmlformats.org/officeDocument/2006/relationships/hyperlink" Target="https://pubmed.ncbi.nlm.nih.gov/31610401/#affiliation-1" TargetMode="External"/><Relationship Id="rId9" Type="http://schemas.openxmlformats.org/officeDocument/2006/relationships/hyperlink" Target="https://pubmed.ncbi.nlm.nih.gov/?sort=pubdate&amp;term=Fitzgerald+KC&amp;cauthor_id=31610401" TargetMode="External"/><Relationship Id="rId14" Type="http://schemas.openxmlformats.org/officeDocument/2006/relationships/hyperlink" Target="https://pubmed.ncbi.nlm.nih.gov/?sort=pubdate&amp;term=Gallo+S&amp;cauthor_id=31610401"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hyperlink" Target="https://pubmed.ncbi.nlm.nih.gov/?sort=pubdate&amp;term=Mousavi-Shirazi-Fard+Z&amp;cauthor_id=32249637" TargetMode="External"/><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hyperlink" Target="https://pubmed.ncbi.nlm.nih.gov/?sort=pubdate&amp;term=Fararouei+M&amp;cauthor_id=32249637" TargetMode="External"/><Relationship Id="rId5" Type="http://schemas.openxmlformats.org/officeDocument/2006/relationships/hyperlink" Target="https://pubmed.ncbi.nlm.nih.gov/?sort=pubdate&amp;term=Izadi+S&amp;cauthor_id=32249637" TargetMode="External"/><Relationship Id="rId4" Type="http://schemas.openxmlformats.org/officeDocument/2006/relationships/hyperlink" Target="https://pubmed.ncbi.nlm.nih.gov/?sort=pubdate&amp;term=Mazloom+Z&amp;cauthor_id=32249637"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s://www-ncbi-nlm-nih-gov.liboff.ohsu.edu/pubmed/29753994" TargetMode="External"/><Relationship Id="rId7"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36.xml"/><Relationship Id="rId6" Type="http://schemas.openxmlformats.org/officeDocument/2006/relationships/image" Target="../media/image45.jpeg"/><Relationship Id="rId5" Type="http://schemas.openxmlformats.org/officeDocument/2006/relationships/hyperlink" Target="https://www-ncbi-nlm-nih-gov.liboff.ohsu.edu/pubmed/?term=Mowry%20EM%5bAuthor%5d&amp;cauthor=true&amp;cauthor_uid=29753994" TargetMode="External"/><Relationship Id="rId4" Type="http://schemas.openxmlformats.org/officeDocument/2006/relationships/hyperlink" Target="https://www-ncbi-nlm-nih-gov.liboff.ohsu.edu/pubmed/?term=Fitzgerald%20KC%5bAuthor%5d&amp;cauthor=true&amp;cauthor_uid=2975399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36.xml"/><Relationship Id="rId5" Type="http://schemas.openxmlformats.org/officeDocument/2006/relationships/image" Target="../media/image53.jpe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6.xm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FE91-03AE-47C3-9243-4927196877F5}"/>
              </a:ext>
            </a:extLst>
          </p:cNvPr>
          <p:cNvSpPr>
            <a:spLocks noGrp="1"/>
          </p:cNvSpPr>
          <p:nvPr>
            <p:ph type="title"/>
          </p:nvPr>
        </p:nvSpPr>
        <p:spPr>
          <a:xfrm>
            <a:off x="2384584" y="422400"/>
            <a:ext cx="7406640" cy="1356360"/>
          </a:xfrm>
        </p:spPr>
        <p:txBody>
          <a:bodyPr>
            <a:normAutofit/>
          </a:bodyPr>
          <a:lstStyle/>
          <a:p>
            <a:pPr algn="ctr"/>
            <a:r>
              <a:rPr lang="en-US" sz="3200" dirty="0"/>
              <a:t>The CME program will start on the hour.</a:t>
            </a:r>
          </a:p>
        </p:txBody>
      </p:sp>
      <p:sp>
        <p:nvSpPr>
          <p:cNvPr id="4" name="Content Placeholder 3">
            <a:extLst>
              <a:ext uri="{FF2B5EF4-FFF2-40B4-BE49-F238E27FC236}">
                <a16:creationId xmlns:a16="http://schemas.microsoft.com/office/drawing/2014/main" id="{B4C83E11-AEAA-48E8-BB0F-EC90A1D4D104}"/>
              </a:ext>
            </a:extLst>
          </p:cNvPr>
          <p:cNvSpPr txBox="1">
            <a:spLocks noGrp="1"/>
          </p:cNvSpPr>
          <p:nvPr>
            <p:ph idx="1"/>
          </p:nvPr>
        </p:nvSpPr>
        <p:spPr>
          <a:xfrm>
            <a:off x="1524000" y="1600200"/>
            <a:ext cx="9144000" cy="3211830"/>
          </a:xfrm>
          <a:prstGeom prst="rect">
            <a:avLst/>
          </a:prstGeom>
          <a:noFill/>
        </p:spPr>
        <p:txBody>
          <a:bodyPr wrap="square" rtlCol="0" anchor="ctr">
            <a:noAutofit/>
          </a:bodyPr>
          <a:lstStyle/>
          <a:p>
            <a:pPr marL="34289" indent="0" algn="ctr">
              <a:lnSpc>
                <a:spcPct val="100000"/>
              </a:lnSpc>
              <a:spcBef>
                <a:spcPts val="0"/>
              </a:spcBef>
              <a:spcAft>
                <a:spcPts val="900"/>
              </a:spcAft>
              <a:buNone/>
            </a:pPr>
            <a:r>
              <a:rPr lang="en-US" sz="5400" b="1" dirty="0">
                <a:solidFill>
                  <a:schemeClr val="accent3"/>
                </a:solidFill>
              </a:rPr>
              <a:t>Dietary Interventions in Multiple Sclerosis</a:t>
            </a:r>
          </a:p>
        </p:txBody>
      </p:sp>
      <p:pic>
        <p:nvPicPr>
          <p:cNvPr id="5" name="Picture 4" descr="Logo, company name&#10;&#10;Description automatically generated">
            <a:extLst>
              <a:ext uri="{FF2B5EF4-FFF2-40B4-BE49-F238E27FC236}">
                <a16:creationId xmlns:a16="http://schemas.microsoft.com/office/drawing/2014/main" id="{3FDB836B-0B6B-4C7F-9963-904A363B032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802109" y="5020302"/>
            <a:ext cx="1706166" cy="141529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F074A1F-DF81-407D-A4C7-BCD82F82676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61806" y="5195903"/>
            <a:ext cx="2674620" cy="1064096"/>
          </a:xfrm>
          <a:prstGeom prst="rect">
            <a:avLst/>
          </a:prstGeom>
        </p:spPr>
      </p:pic>
    </p:spTree>
    <p:extLst>
      <p:ext uri="{BB962C8B-B14F-4D97-AF65-F5344CB8AC3E}">
        <p14:creationId xmlns:p14="http://schemas.microsoft.com/office/powerpoint/2010/main" val="115238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056" y="598854"/>
            <a:ext cx="10185399" cy="1185496"/>
          </a:xfrm>
        </p:spPr>
        <p:txBody>
          <a:bodyPr>
            <a:noAutofit/>
          </a:bodyPr>
          <a:lstStyle/>
          <a:p>
            <a:r>
              <a:rPr lang="en-US" b="1" dirty="0">
                <a:solidFill>
                  <a:schemeClr val="accent6">
                    <a:lumMod val="50000"/>
                  </a:schemeClr>
                </a:solidFill>
              </a:rPr>
              <a:t>MS is an autoimmune - inflammatory disease</a:t>
            </a:r>
          </a:p>
        </p:txBody>
      </p:sp>
      <p:pic>
        <p:nvPicPr>
          <p:cNvPr id="5" name="Picture 4"/>
          <p:cNvPicPr>
            <a:picLocks noChangeAspect="1"/>
          </p:cNvPicPr>
          <p:nvPr/>
        </p:nvPicPr>
        <p:blipFill>
          <a:blip r:embed="rId2"/>
          <a:stretch>
            <a:fillRect/>
          </a:stretch>
        </p:blipFill>
        <p:spPr>
          <a:xfrm>
            <a:off x="1951214" y="2665329"/>
            <a:ext cx="3992387" cy="23683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1756" y="2286000"/>
            <a:ext cx="4342826" cy="2982074"/>
          </a:xfrm>
          <a:prstGeom prst="rect">
            <a:avLst/>
          </a:prstGeom>
        </p:spPr>
      </p:pic>
    </p:spTree>
    <p:extLst>
      <p:ext uri="{BB962C8B-B14F-4D97-AF65-F5344CB8AC3E}">
        <p14:creationId xmlns:p14="http://schemas.microsoft.com/office/powerpoint/2010/main" val="92559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34572"/>
            <a:ext cx="7924800" cy="642938"/>
          </a:xfrm>
        </p:spPr>
        <p:txBody>
          <a:bodyPr>
            <a:noAutofit/>
          </a:bodyPr>
          <a:lstStyle/>
          <a:p>
            <a:r>
              <a:rPr lang="en-US" b="1" dirty="0">
                <a:solidFill>
                  <a:schemeClr val="accent6">
                    <a:lumMod val="50000"/>
                  </a:schemeClr>
                </a:solidFill>
                <a:ea typeface="ＭＳ Ｐゴシック" pitchFamily="-65" charset="-128"/>
                <a:cs typeface="ＭＳ Ｐゴシック" pitchFamily="-65" charset="-128"/>
              </a:rPr>
              <a:t>MS is a Neurodegenerative Disease</a:t>
            </a:r>
          </a:p>
        </p:txBody>
      </p:sp>
      <p:pic>
        <p:nvPicPr>
          <p:cNvPr id="25603" name="Content Placeholder 3" descr="2.1.jpg"/>
          <p:cNvPicPr>
            <a:picLocks noGrp="1" noChangeAspect="1"/>
          </p:cNvPicPr>
          <p:nvPr>
            <p:ph idx="1"/>
          </p:nvPr>
        </p:nvPicPr>
        <p:blipFill>
          <a:blip r:embed="rId3" cstate="hqprint">
            <a:extLst>
              <a:ext uri="{28A0092B-C50C-407E-A947-70E740481C1C}">
                <a14:useLocalDpi xmlns:a14="http://schemas.microsoft.com/office/drawing/2010/main"/>
              </a:ext>
            </a:extLst>
          </a:blip>
          <a:srcRect/>
          <a:stretch>
            <a:fillRect/>
          </a:stretch>
        </p:blipFill>
        <p:spPr>
          <a:xfrm>
            <a:off x="2543776" y="1828801"/>
            <a:ext cx="7133624" cy="2725307"/>
          </a:xfrm>
        </p:spPr>
      </p:pic>
      <p:sp>
        <p:nvSpPr>
          <p:cNvPr id="25604" name="TextBox 4"/>
          <p:cNvSpPr txBox="1">
            <a:spLocks noChangeArrowheads="1"/>
          </p:cNvSpPr>
          <p:nvPr/>
        </p:nvSpPr>
        <p:spPr bwMode="auto">
          <a:xfrm>
            <a:off x="1673880" y="6520191"/>
            <a:ext cx="3857625" cy="276999"/>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Trapp and Stys, Lancet Neuro 8: 280–91, 2009</a:t>
            </a:r>
          </a:p>
        </p:txBody>
      </p:sp>
      <p:sp>
        <p:nvSpPr>
          <p:cNvPr id="3" name="TextBox 2"/>
          <p:cNvSpPr txBox="1"/>
          <p:nvPr/>
        </p:nvSpPr>
        <p:spPr>
          <a:xfrm>
            <a:off x="2971800" y="4572000"/>
            <a:ext cx="1641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31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yo</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non-MS</a:t>
            </a:r>
          </a:p>
        </p:txBody>
      </p:sp>
      <p:sp>
        <p:nvSpPr>
          <p:cNvPr id="6" name="TextBox 5"/>
          <p:cNvSpPr txBox="1"/>
          <p:nvPr/>
        </p:nvSpPr>
        <p:spPr>
          <a:xfrm>
            <a:off x="7654812" y="4587086"/>
            <a:ext cx="1641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43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yo</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SPMS</a:t>
            </a:r>
          </a:p>
        </p:txBody>
      </p:sp>
      <p:sp>
        <p:nvSpPr>
          <p:cNvPr id="7" name="TextBox 6"/>
          <p:cNvSpPr txBox="1"/>
          <p:nvPr/>
        </p:nvSpPr>
        <p:spPr>
          <a:xfrm>
            <a:off x="5445012" y="4605338"/>
            <a:ext cx="1641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36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yo</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RRMS</a:t>
            </a:r>
          </a:p>
        </p:txBody>
      </p:sp>
    </p:spTree>
    <p:extLst>
      <p:ext uri="{BB962C8B-B14F-4D97-AF65-F5344CB8AC3E}">
        <p14:creationId xmlns:p14="http://schemas.microsoft.com/office/powerpoint/2010/main" val="28619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0470" y="1454926"/>
            <a:ext cx="7805530" cy="5403075"/>
          </a:xfrm>
          <a:prstGeom prst="rect">
            <a:avLst/>
          </a:prstGeom>
        </p:spPr>
      </p:pic>
      <p:sp>
        <p:nvSpPr>
          <p:cNvPr id="3" name="Text Box 6"/>
          <p:cNvSpPr txBox="1">
            <a:spLocks noChangeArrowheads="1"/>
          </p:cNvSpPr>
          <p:nvPr/>
        </p:nvSpPr>
        <p:spPr bwMode="auto">
          <a:xfrm>
            <a:off x="957470" y="698707"/>
            <a:ext cx="5920408" cy="698960"/>
          </a:xfrm>
          <a:prstGeom prst="rect">
            <a:avLst/>
          </a:prstGeom>
          <a:noFill/>
          <a:ln w="9525">
            <a:noFill/>
            <a:miter lim="800000"/>
            <a:headEnd/>
            <a:tailEnd/>
          </a:ln>
          <a:effectLst/>
        </p:spPr>
        <p:txBody>
          <a:bodyPr wrap="square" lIns="68564" tIns="34283" rIns="68564" bIns="34283">
            <a:spAutoFit/>
          </a:bodyPr>
          <a:lstStyle/>
          <a:p>
            <a:pPr marL="0" marR="0" lvl="0" indent="0" algn="l" defTabSz="310982" rtl="0" eaLnBrk="1" fontAlgn="base" latinLnBrk="0" hangingPunct="1">
              <a:lnSpc>
                <a:spcPct val="93000"/>
              </a:lnSpc>
              <a:spcBef>
                <a:spcPct val="50000"/>
              </a:spcBef>
              <a:spcAft>
                <a:spcPct val="0"/>
              </a:spcAft>
              <a:buClr>
                <a:srgbClr val="000000"/>
              </a:buClr>
              <a:buSzPct val="45000"/>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Light" panose="020F0302020204030204"/>
                <a:ea typeface="ＭＳ Ｐゴシック" pitchFamily="-108" charset="-128"/>
                <a:cs typeface="+mn-cs"/>
              </a:rPr>
              <a:t>Clinical Course of MS</a:t>
            </a:r>
          </a:p>
        </p:txBody>
      </p:sp>
    </p:spTree>
    <p:extLst>
      <p:ext uri="{BB962C8B-B14F-4D97-AF65-F5344CB8AC3E}">
        <p14:creationId xmlns:p14="http://schemas.microsoft.com/office/powerpoint/2010/main" val="16838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508572"/>
            <a:ext cx="10363200" cy="511336"/>
          </a:xfrm>
        </p:spPr>
        <p:txBody>
          <a:bodyPr>
            <a:noAutofit/>
          </a:bodyPr>
          <a:lstStyle/>
          <a:p>
            <a:r>
              <a:rPr lang="en-US" sz="4800" b="1" dirty="0">
                <a:solidFill>
                  <a:schemeClr val="accent6">
                    <a:lumMod val="50000"/>
                  </a:schemeClr>
                </a:solidFill>
              </a:rPr>
              <a:t>MS Treatment Landscape</a:t>
            </a:r>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22404" y="1153088"/>
            <a:ext cx="11411323" cy="5560537"/>
          </a:xfrm>
          <a:prstGeom prst="rect">
            <a:avLst/>
          </a:prstGeom>
        </p:spPr>
      </p:pic>
      <p:sp>
        <p:nvSpPr>
          <p:cNvPr id="4" name="Rectangle 3">
            <a:extLst>
              <a:ext uri="{FF2B5EF4-FFF2-40B4-BE49-F238E27FC236}">
                <a16:creationId xmlns:a16="http://schemas.microsoft.com/office/drawing/2014/main" id="{07FFE572-DB71-43DA-BBCC-86A67001DF38}"/>
              </a:ext>
            </a:extLst>
          </p:cNvPr>
          <p:cNvSpPr/>
          <p:nvPr/>
        </p:nvSpPr>
        <p:spPr>
          <a:xfrm>
            <a:off x="10714892" y="5838092"/>
            <a:ext cx="937846" cy="51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374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538" y="507173"/>
            <a:ext cx="7773216" cy="1143000"/>
          </a:xfrm>
        </p:spPr>
        <p:txBody>
          <a:bodyPr>
            <a:normAutofit/>
          </a:bodyPr>
          <a:lstStyle/>
          <a:p>
            <a:r>
              <a:rPr lang="en-US" b="1" dirty="0">
                <a:solidFill>
                  <a:schemeClr val="accent6">
                    <a:lumMod val="50000"/>
                  </a:schemeClr>
                </a:solidFill>
              </a:rPr>
              <a:t>Risks of MS drug therapies</a:t>
            </a:r>
          </a:p>
        </p:txBody>
      </p:sp>
      <p:sp>
        <p:nvSpPr>
          <p:cNvPr id="3" name="Content Placeholder 2"/>
          <p:cNvSpPr>
            <a:spLocks noGrp="1"/>
          </p:cNvSpPr>
          <p:nvPr>
            <p:ph idx="1"/>
          </p:nvPr>
        </p:nvSpPr>
        <p:spPr>
          <a:xfrm>
            <a:off x="1879238" y="1908201"/>
            <a:ext cx="8364398" cy="3871126"/>
          </a:xfrm>
        </p:spPr>
        <p:txBody>
          <a:bodyPr>
            <a:normAutofit/>
          </a:bodyPr>
          <a:lstStyle/>
          <a:p>
            <a:r>
              <a:rPr lang="en-US" sz="2903" dirty="0"/>
              <a:t>Injection site/Infusion related reactions</a:t>
            </a:r>
          </a:p>
          <a:p>
            <a:r>
              <a:rPr lang="en-US" sz="2903" dirty="0"/>
              <a:t>Leucopenia</a:t>
            </a:r>
          </a:p>
          <a:p>
            <a:r>
              <a:rPr lang="en-US" sz="2903" dirty="0"/>
              <a:t>GI side effects/Liver dysfunction</a:t>
            </a:r>
          </a:p>
          <a:p>
            <a:r>
              <a:rPr lang="en-US" sz="2903" dirty="0"/>
              <a:t>Risk of opportunistic infections such as progressive multifocal leukoencephalopathy (PML), Herpes, other viral/bacterial/fungal infections</a:t>
            </a:r>
          </a:p>
          <a:p>
            <a:r>
              <a:rPr lang="en-US" sz="2903" dirty="0"/>
              <a:t>Other autoimmune diseases</a:t>
            </a:r>
          </a:p>
        </p:txBody>
      </p:sp>
    </p:spTree>
    <p:extLst>
      <p:ext uri="{BB962C8B-B14F-4D97-AF65-F5344CB8AC3E}">
        <p14:creationId xmlns:p14="http://schemas.microsoft.com/office/powerpoint/2010/main" val="1042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1" y="618987"/>
            <a:ext cx="7772400" cy="857250"/>
          </a:xfrm>
        </p:spPr>
        <p:txBody>
          <a:bodyPr/>
          <a:lstStyle/>
          <a:p>
            <a:r>
              <a:rPr lang="en-US" b="1" dirty="0">
                <a:solidFill>
                  <a:schemeClr val="accent6">
                    <a:lumMod val="50000"/>
                  </a:schemeClr>
                </a:solidFill>
              </a:rPr>
              <a:t>MS Symptoms</a:t>
            </a:r>
          </a:p>
        </p:txBody>
      </p:sp>
      <p:sp>
        <p:nvSpPr>
          <p:cNvPr id="3" name="Content Placeholder 2"/>
          <p:cNvSpPr>
            <a:spLocks noGrp="1"/>
          </p:cNvSpPr>
          <p:nvPr>
            <p:ph idx="1"/>
          </p:nvPr>
        </p:nvSpPr>
        <p:spPr>
          <a:xfrm>
            <a:off x="1905001" y="1676399"/>
            <a:ext cx="8381999" cy="4727713"/>
          </a:xfrm>
        </p:spPr>
        <p:txBody>
          <a:bodyPr>
            <a:noAutofit/>
          </a:bodyPr>
          <a:lstStyle/>
          <a:p>
            <a:r>
              <a:rPr lang="en-US" sz="2600" dirty="0"/>
              <a:t>Motor weakness, Imbalance, Incoordination, Tremors, Gait difficulty</a:t>
            </a:r>
          </a:p>
          <a:p>
            <a:r>
              <a:rPr lang="en-US" sz="2600" dirty="0"/>
              <a:t>Spasticity related symptoms – stiffness, spasms, pain </a:t>
            </a:r>
          </a:p>
          <a:p>
            <a:r>
              <a:rPr lang="en-US" sz="2600" dirty="0"/>
              <a:t>Abnormal sensation – numbness, tingling, painful sensations</a:t>
            </a:r>
          </a:p>
          <a:p>
            <a:r>
              <a:rPr lang="en-US" sz="2600" dirty="0"/>
              <a:t>Visual dysfunction – loss, double vision, nystagmus</a:t>
            </a:r>
          </a:p>
          <a:p>
            <a:r>
              <a:rPr lang="en-US" sz="2600" dirty="0"/>
              <a:t>Speech/swallowing difficulties</a:t>
            </a:r>
          </a:p>
          <a:p>
            <a:r>
              <a:rPr lang="en-US" sz="2600" dirty="0"/>
              <a:t>Bladder and Bowel dysfunction </a:t>
            </a:r>
          </a:p>
          <a:p>
            <a:r>
              <a:rPr lang="en-US" sz="2600" dirty="0"/>
              <a:t>Cognitive difficulties</a:t>
            </a:r>
          </a:p>
          <a:p>
            <a:r>
              <a:rPr lang="en-US" sz="2600" dirty="0"/>
              <a:t>Sleep, mood problems and </a:t>
            </a:r>
            <a:r>
              <a:rPr lang="en-US" sz="2600" b="1" dirty="0">
                <a:solidFill>
                  <a:srgbClr val="FF0000"/>
                </a:solidFill>
              </a:rPr>
              <a:t>Fatigue</a:t>
            </a:r>
          </a:p>
          <a:p>
            <a:endParaRPr lang="en-US" sz="2600" dirty="0"/>
          </a:p>
          <a:p>
            <a:endParaRPr lang="en-US" sz="2600" dirty="0"/>
          </a:p>
        </p:txBody>
      </p:sp>
    </p:spTree>
    <p:extLst>
      <p:ext uri="{BB962C8B-B14F-4D97-AF65-F5344CB8AC3E}">
        <p14:creationId xmlns:p14="http://schemas.microsoft.com/office/powerpoint/2010/main" val="160243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cstate="hqprint">
            <a:extLst>
              <a:ext uri="{28A0092B-C50C-407E-A947-70E740481C1C}">
                <a14:useLocalDpi xmlns:a14="http://schemas.microsoft.com/office/drawing/2010/main"/>
              </a:ext>
            </a:extLst>
          </a:blip>
          <a:srcRect/>
          <a:stretch/>
        </p:blipFill>
        <p:spPr bwMode="auto">
          <a:xfrm>
            <a:off x="1381969" y="330200"/>
            <a:ext cx="9206831" cy="607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03200" y="456840"/>
            <a:ext cx="1468692" cy="416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848" tIns="41425" rIns="82848" bIns="4142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58"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377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489004"/>
            <a:ext cx="9829800" cy="1325563"/>
          </a:xfrm>
        </p:spPr>
        <p:txBody>
          <a:bodyPr>
            <a:noAutofit/>
          </a:bodyPr>
          <a:lstStyle/>
          <a:p>
            <a:r>
              <a:rPr lang="en-US" b="1" dirty="0">
                <a:solidFill>
                  <a:schemeClr val="accent6">
                    <a:lumMod val="50000"/>
                  </a:schemeClr>
                </a:solidFill>
              </a:rPr>
              <a:t>Diet and MS: is there a relationship?</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981200" y="1894738"/>
            <a:ext cx="4947478"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71892" y="1863456"/>
            <a:ext cx="2908253" cy="197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71891" y="4343401"/>
            <a:ext cx="2908253" cy="2092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44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609600" y="397568"/>
            <a:ext cx="8534400" cy="1143000"/>
          </a:xfrm>
        </p:spPr>
        <p:txBody>
          <a:bodyPr>
            <a:noAutofit/>
          </a:bodyPr>
          <a:lstStyle/>
          <a:p>
            <a:pPr>
              <a:defRPr/>
            </a:pPr>
            <a:r>
              <a:rPr lang="en-US" b="1" dirty="0">
                <a:solidFill>
                  <a:schemeClr val="accent6">
                    <a:lumMod val="50000"/>
                  </a:schemeClr>
                </a:solidFill>
                <a:ea typeface="ＭＳ Ｐゴシック" pitchFamily="-108" charset="-128"/>
              </a:rPr>
              <a:t>Geographic Influences on Risk of MS </a:t>
            </a:r>
          </a:p>
        </p:txBody>
      </p:sp>
      <p:pic>
        <p:nvPicPr>
          <p:cNvPr id="34819" name="Picture 3" descr="epidemiolog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353" y="2024889"/>
            <a:ext cx="7662308" cy="475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www.nejm.org/na101/home/literatum/publisher/mms/journals/content/nejm/1952/nejm_1952.246.issue-19/nejm195205082461901/20130802/images/img_large/nejm195205082461901_f3.jp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60323" y="1361046"/>
            <a:ext cx="3341077" cy="274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4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The Swank Diet</a:t>
            </a:r>
          </a:p>
        </p:txBody>
      </p:sp>
      <p:sp>
        <p:nvSpPr>
          <p:cNvPr id="3" name="Content Placeholder 2"/>
          <p:cNvSpPr>
            <a:spLocks noGrp="1"/>
          </p:cNvSpPr>
          <p:nvPr>
            <p:ph idx="1"/>
          </p:nvPr>
        </p:nvSpPr>
        <p:spPr>
          <a:xfrm>
            <a:off x="838200" y="1721397"/>
            <a:ext cx="5562600" cy="4953000"/>
          </a:xfrm>
        </p:spPr>
        <p:txBody>
          <a:bodyPr>
            <a:normAutofit/>
          </a:bodyPr>
          <a:lstStyle/>
          <a:p>
            <a:r>
              <a:rPr lang="en-US" dirty="0"/>
              <a:t>One of the oldest dietary interventions in MS</a:t>
            </a:r>
          </a:p>
          <a:p>
            <a:r>
              <a:rPr lang="en-US" dirty="0"/>
              <a:t>Roy Swank started utilizing low-fat diet supplemented with cod liver oil in 1948</a:t>
            </a:r>
          </a:p>
        </p:txBody>
      </p:sp>
      <p:pic>
        <p:nvPicPr>
          <p:cNvPr id="1026" name="Picture 2" descr="http://digitalcollections/files/h/156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16002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08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08F86-3DBB-4756-8E63-388DCA9FE06B}"/>
              </a:ext>
            </a:extLst>
          </p:cNvPr>
          <p:cNvSpPr>
            <a:spLocks noGrp="1"/>
          </p:cNvSpPr>
          <p:nvPr>
            <p:ph type="title"/>
          </p:nvPr>
        </p:nvSpPr>
        <p:spPr>
          <a:xfrm>
            <a:off x="1529557" y="1575882"/>
            <a:ext cx="3138025" cy="2768349"/>
          </a:xfrm>
        </p:spPr>
        <p:txBody>
          <a:bodyPr>
            <a:normAutofit/>
          </a:bodyPr>
          <a:lstStyle/>
          <a:p>
            <a:pPr>
              <a:lnSpc>
                <a:spcPct val="100000"/>
              </a:lnSpc>
            </a:pPr>
            <a:r>
              <a:rPr lang="en-US" sz="4050" b="1" dirty="0">
                <a:latin typeface="Arial"/>
                <a:cs typeface="Arial"/>
              </a:rPr>
              <a:t>Diversity, </a:t>
            </a:r>
            <a:br>
              <a:rPr lang="en-US" sz="4050" b="1" dirty="0">
                <a:latin typeface="Arial"/>
                <a:cs typeface="Arial"/>
              </a:rPr>
            </a:br>
            <a:r>
              <a:rPr lang="en-US" sz="4050" b="1" dirty="0">
                <a:latin typeface="Arial"/>
                <a:cs typeface="Arial"/>
              </a:rPr>
              <a:t>Equity &amp; Inclusion Statement</a:t>
            </a:r>
            <a:endParaRPr lang="en-US" sz="4050" b="1" dirty="0"/>
          </a:p>
        </p:txBody>
      </p:sp>
      <p:sp>
        <p:nvSpPr>
          <p:cNvPr id="4" name="Content Placeholder 3">
            <a:extLst>
              <a:ext uri="{FF2B5EF4-FFF2-40B4-BE49-F238E27FC236}">
                <a16:creationId xmlns:a16="http://schemas.microsoft.com/office/drawing/2014/main" id="{43AFEE93-FFD0-4D84-A063-98D416521051}"/>
              </a:ext>
            </a:extLst>
          </p:cNvPr>
          <p:cNvSpPr>
            <a:spLocks noGrp="1"/>
          </p:cNvSpPr>
          <p:nvPr>
            <p:ph idx="1"/>
          </p:nvPr>
        </p:nvSpPr>
        <p:spPr>
          <a:xfrm>
            <a:off x="5514202" y="670561"/>
            <a:ext cx="5798232" cy="4632289"/>
          </a:xfrm>
        </p:spPr>
        <p:txBody>
          <a:bodyPr vert="horz" lIns="68580" tIns="34290" rIns="68580" bIns="34290" rtlCol="0" anchor="t">
            <a:noAutofit/>
          </a:bodyPr>
          <a:lstStyle/>
          <a:p>
            <a:pPr marL="0" indent="0">
              <a:lnSpc>
                <a:spcPct val="100000"/>
              </a:lnSpc>
              <a:spcBef>
                <a:spcPts val="0"/>
              </a:spcBef>
              <a:spcAft>
                <a:spcPts val="1800"/>
              </a:spcAft>
              <a:buNone/>
            </a:pPr>
            <a:r>
              <a:rPr lang="en-US" sz="2400" dirty="0">
                <a:cs typeface="Arial"/>
              </a:rPr>
              <a:t>The National Multiple Sclerosis Society is a movement by and for all people affected by MS. </a:t>
            </a:r>
            <a:r>
              <a:rPr lang="en-US" sz="2400" dirty="0"/>
              <a:t>Our voices and actions reflect diversity, equity and inclusion.</a:t>
            </a:r>
          </a:p>
          <a:p>
            <a:pPr marL="0" indent="0">
              <a:lnSpc>
                <a:spcPct val="100000"/>
              </a:lnSpc>
              <a:spcBef>
                <a:spcPts val="0"/>
              </a:spcBef>
              <a:spcAft>
                <a:spcPts val="1800"/>
              </a:spcAft>
              <a:buNone/>
            </a:pPr>
            <a:r>
              <a:rPr lang="en-US" sz="2400" dirty="0">
                <a:cs typeface="Arial"/>
              </a:rPr>
              <a:t>We welcome and value diverse perspectives.</a:t>
            </a:r>
          </a:p>
          <a:p>
            <a:pPr marL="0" indent="0">
              <a:lnSpc>
                <a:spcPct val="100000"/>
              </a:lnSpc>
              <a:spcBef>
                <a:spcPts val="0"/>
              </a:spcBef>
              <a:spcAft>
                <a:spcPts val="1800"/>
              </a:spcAft>
              <a:buNone/>
            </a:pPr>
            <a:r>
              <a:rPr lang="en-US" sz="2400" dirty="0">
                <a:cs typeface="Arial"/>
              </a:rPr>
              <a:t>We actively seek out and embrace differences.</a:t>
            </a:r>
          </a:p>
          <a:p>
            <a:pPr marL="0" indent="0">
              <a:lnSpc>
                <a:spcPct val="100000"/>
              </a:lnSpc>
              <a:spcBef>
                <a:spcPts val="0"/>
              </a:spcBef>
              <a:spcAft>
                <a:spcPts val="1800"/>
              </a:spcAft>
              <a:buNone/>
            </a:pPr>
            <a:r>
              <a:rPr lang="en-US" sz="2400" dirty="0">
                <a:cs typeface="Arial"/>
              </a:rPr>
              <a:t>We want everyone to feel respected and be empowered to bring their whole selves to ensure we make the best decisions to achieve our mission.</a:t>
            </a:r>
            <a:endParaRPr lang="en-US" sz="4000" dirty="0"/>
          </a:p>
        </p:txBody>
      </p:sp>
    </p:spTree>
    <p:extLst>
      <p:ext uri="{BB962C8B-B14F-4D97-AF65-F5344CB8AC3E}">
        <p14:creationId xmlns:p14="http://schemas.microsoft.com/office/powerpoint/2010/main" val="309645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00999" y="1632141"/>
            <a:ext cx="4077860" cy="4079447"/>
          </a:xfrm>
        </p:spPr>
        <p:txBody>
          <a:bodyPr>
            <a:noAutofit/>
          </a:bodyPr>
          <a:lstStyle/>
          <a:p>
            <a:pPr marL="342900" lvl="1" indent="-342900">
              <a:buClr>
                <a:schemeClr val="accent3"/>
              </a:buClr>
              <a:buSzPct val="95000"/>
              <a:defRPr/>
            </a:pPr>
            <a:r>
              <a:rPr lang="en-US" sz="2500" dirty="0">
                <a:highlight>
                  <a:srgbClr val="FFFF00"/>
                </a:highlight>
              </a:rPr>
              <a:t>“Good dieters” </a:t>
            </a:r>
            <a:r>
              <a:rPr lang="en-US" sz="2500" dirty="0"/>
              <a:t>(n=70)</a:t>
            </a:r>
          </a:p>
          <a:p>
            <a:pPr marL="274205" lvl="1" indent="-274205">
              <a:buClr>
                <a:schemeClr val="accent3"/>
              </a:buClr>
              <a:buSzPct val="95000"/>
              <a:defRPr/>
            </a:pPr>
            <a:r>
              <a:rPr lang="en-US" sz="2500" dirty="0"/>
              <a:t>Followed a low-fat diet  (Consuming less than 20 g/d of fat )</a:t>
            </a:r>
          </a:p>
          <a:p>
            <a:pPr marL="342793" indent="-342793">
              <a:defRPr/>
            </a:pPr>
            <a:r>
              <a:rPr lang="en-US" sz="2500" b="1" u="sng" dirty="0">
                <a:solidFill>
                  <a:schemeClr val="tx2"/>
                </a:solidFill>
              </a:rPr>
              <a:t>34 years later: 23 deaths</a:t>
            </a:r>
          </a:p>
          <a:p>
            <a:pPr marL="342793" indent="-342793">
              <a:defRPr/>
            </a:pPr>
            <a:r>
              <a:rPr lang="en-US" sz="2500" dirty="0"/>
              <a:t>In year 2000: 15 survivors</a:t>
            </a:r>
          </a:p>
          <a:p>
            <a:pPr marL="342793" indent="-342793">
              <a:defRPr/>
            </a:pPr>
            <a:r>
              <a:rPr lang="en-US" sz="2500" dirty="0"/>
              <a:t>13/15 were still ambulatory and otherwise healthy</a:t>
            </a:r>
          </a:p>
        </p:txBody>
      </p:sp>
      <p:sp>
        <p:nvSpPr>
          <p:cNvPr id="7" name="Content Placeholder 6"/>
          <p:cNvSpPr>
            <a:spLocks noGrp="1"/>
          </p:cNvSpPr>
          <p:nvPr>
            <p:ph sz="half" idx="2"/>
          </p:nvPr>
        </p:nvSpPr>
        <p:spPr>
          <a:xfrm>
            <a:off x="6870484" y="1632141"/>
            <a:ext cx="4001668" cy="3869919"/>
          </a:xfrm>
        </p:spPr>
        <p:txBody>
          <a:bodyPr>
            <a:normAutofit/>
          </a:bodyPr>
          <a:lstStyle/>
          <a:p>
            <a:pPr marL="274205" lvl="1" indent="-274205">
              <a:buClr>
                <a:schemeClr val="accent3"/>
              </a:buClr>
              <a:buSzPct val="95000"/>
              <a:defRPr/>
            </a:pPr>
            <a:r>
              <a:rPr lang="en-US" sz="2500" dirty="0">
                <a:highlight>
                  <a:srgbClr val="FFFF00"/>
                </a:highlight>
              </a:rPr>
              <a:t>“Bad dieters” </a:t>
            </a:r>
            <a:r>
              <a:rPr lang="en-US" sz="2500" dirty="0"/>
              <a:t>(n=74): </a:t>
            </a:r>
          </a:p>
          <a:p>
            <a:pPr marL="274205" lvl="1" indent="-274205">
              <a:buClr>
                <a:schemeClr val="accent3"/>
              </a:buClr>
              <a:buSzPct val="95000"/>
              <a:defRPr/>
            </a:pPr>
            <a:r>
              <a:rPr lang="en-US" sz="2500" dirty="0"/>
              <a:t>Consumed more than 20 g/d of fat </a:t>
            </a:r>
          </a:p>
          <a:p>
            <a:pPr marL="274205" lvl="1" indent="-274205">
              <a:buClr>
                <a:schemeClr val="accent3"/>
              </a:buClr>
              <a:buSzPct val="95000"/>
              <a:defRPr/>
            </a:pPr>
            <a:endParaRPr lang="en-US" sz="2500" dirty="0"/>
          </a:p>
          <a:p>
            <a:pPr marL="342793" indent="-342793">
              <a:defRPr/>
            </a:pPr>
            <a:r>
              <a:rPr lang="en-US" sz="2500" b="1" u="sng" dirty="0">
                <a:solidFill>
                  <a:schemeClr val="tx2"/>
                </a:solidFill>
              </a:rPr>
              <a:t>34 years later: 58 deaths</a:t>
            </a:r>
          </a:p>
          <a:p>
            <a:pPr marL="342793" indent="-342793">
              <a:defRPr/>
            </a:pPr>
            <a:r>
              <a:rPr lang="en-US" sz="2500" dirty="0"/>
              <a:t>In year 2000: no survivors</a:t>
            </a:r>
          </a:p>
        </p:txBody>
      </p:sp>
      <p:sp>
        <p:nvSpPr>
          <p:cNvPr id="47108" name="Title 1"/>
          <p:cNvSpPr>
            <a:spLocks noGrp="1"/>
          </p:cNvSpPr>
          <p:nvPr>
            <p:ph type="title"/>
          </p:nvPr>
        </p:nvSpPr>
        <p:spPr>
          <a:xfrm>
            <a:off x="907666" y="489261"/>
            <a:ext cx="7963652" cy="1142880"/>
          </a:xfrm>
        </p:spPr>
        <p:txBody>
          <a:bodyPr/>
          <a:lstStyle/>
          <a:p>
            <a:pPr eaLnBrk="1" hangingPunct="1"/>
            <a:r>
              <a:rPr lang="en-US" altLang="en-US" b="1" dirty="0" err="1">
                <a:solidFill>
                  <a:schemeClr val="accent6">
                    <a:lumMod val="50000"/>
                  </a:schemeClr>
                </a:solidFill>
              </a:rPr>
              <a:t>Dr</a:t>
            </a:r>
            <a:r>
              <a:rPr lang="en-US" altLang="en-US" b="1" dirty="0">
                <a:solidFill>
                  <a:schemeClr val="accent6">
                    <a:lumMod val="50000"/>
                  </a:schemeClr>
                </a:solidFill>
              </a:rPr>
              <a:t> Swank’s work</a:t>
            </a:r>
          </a:p>
        </p:txBody>
      </p:sp>
      <p:sp>
        <p:nvSpPr>
          <p:cNvPr id="47109" name="TextBox 1"/>
          <p:cNvSpPr txBox="1">
            <a:spLocks noChangeArrowheads="1"/>
          </p:cNvSpPr>
          <p:nvPr/>
        </p:nvSpPr>
        <p:spPr bwMode="auto">
          <a:xfrm>
            <a:off x="199293" y="6368740"/>
            <a:ext cx="9658046" cy="44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9" tIns="41459" rIns="82919" bIns="41459">
            <a:spAutoFit/>
          </a:bodyPr>
          <a:lstStyle>
            <a:lvl1pPr defTabSz="414338">
              <a:defRPr sz="2800" b="1">
                <a:solidFill>
                  <a:schemeClr val="tx1"/>
                </a:solidFill>
                <a:latin typeface="Arial" pitchFamily="34" charset="0"/>
                <a:ea typeface="ＭＳ Ｐゴシック" pitchFamily="34" charset="-128"/>
              </a:defRPr>
            </a:lvl1pPr>
            <a:lvl2pPr marL="742950" indent="-285750" defTabSz="414338">
              <a:defRPr sz="2800" b="1">
                <a:solidFill>
                  <a:schemeClr val="tx1"/>
                </a:solidFill>
                <a:latin typeface="Arial" pitchFamily="34" charset="0"/>
                <a:ea typeface="ＭＳ Ｐゴシック" pitchFamily="34" charset="-128"/>
              </a:defRPr>
            </a:lvl2pPr>
            <a:lvl3pPr marL="1143000" indent="-228600" defTabSz="414338">
              <a:defRPr sz="2800" b="1">
                <a:solidFill>
                  <a:schemeClr val="tx1"/>
                </a:solidFill>
                <a:latin typeface="Arial" pitchFamily="34" charset="0"/>
                <a:ea typeface="ＭＳ Ｐゴシック" pitchFamily="34" charset="-128"/>
              </a:defRPr>
            </a:lvl3pPr>
            <a:lvl4pPr marL="1600200" indent="-228600" defTabSz="414338">
              <a:defRPr sz="2800" b="1">
                <a:solidFill>
                  <a:schemeClr val="tx1"/>
                </a:solidFill>
                <a:latin typeface="Arial" pitchFamily="34" charset="0"/>
                <a:ea typeface="ＭＳ Ｐゴシック" pitchFamily="34" charset="-128"/>
              </a:defRPr>
            </a:lvl4pPr>
            <a:lvl5pPr marL="2057400" indent="-228600" defTabSz="414338">
              <a:defRPr sz="2800" b="1">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l" defTabSz="375846" rtl="0" eaLnBrk="1" fontAlgn="base" latinLnBrk="0" hangingPunct="0">
              <a:lnSpc>
                <a:spcPct val="93000"/>
              </a:lnSpc>
              <a:spcBef>
                <a:spcPct val="0"/>
              </a:spcBef>
              <a:spcAft>
                <a:spcPct val="0"/>
              </a:spcAft>
              <a:buClr>
                <a:srgbClr val="000000"/>
              </a:buClr>
              <a:buSzPct val="45000"/>
              <a:buFontTx/>
              <a:buNone/>
              <a:tabLst/>
              <a:defRPr/>
            </a:pPr>
            <a:r>
              <a:rPr kumimoji="0" lang="en-US" altLang="en-US" sz="127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Swank, R.L. and B.B. Dugan, Effect of low saturated fat diet in early and late cases of multiple sclerosis. Lancet, 1990. 336(8706): p. 37-9.</a:t>
            </a:r>
          </a:p>
          <a:p>
            <a:pPr marL="0" marR="0" lvl="0" indent="0" algn="l" defTabSz="375846" rtl="0" eaLnBrk="1" fontAlgn="base" latinLnBrk="0" hangingPunct="0">
              <a:lnSpc>
                <a:spcPct val="93000"/>
              </a:lnSpc>
              <a:spcBef>
                <a:spcPct val="0"/>
              </a:spcBef>
              <a:spcAft>
                <a:spcPct val="0"/>
              </a:spcAft>
              <a:buClr>
                <a:srgbClr val="000000"/>
              </a:buClr>
              <a:buSzPct val="45000"/>
              <a:buFontTx/>
              <a:buNone/>
              <a:tabLst/>
              <a:defRPr/>
            </a:pPr>
            <a:r>
              <a:rPr kumimoji="0" lang="en-US" altLang="en-US" sz="127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Swank, R.L. and J. Goodwin, Review of MS patient survival on a Swank low saturated fat diet. Nutrition, 2003. 19(2): p. 161-2.</a:t>
            </a:r>
          </a:p>
        </p:txBody>
      </p:sp>
    </p:spTree>
    <p:extLst>
      <p:ext uri="{BB962C8B-B14F-4D97-AF65-F5344CB8AC3E}">
        <p14:creationId xmlns:p14="http://schemas.microsoft.com/office/powerpoint/2010/main" val="338029706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54" y="495300"/>
            <a:ext cx="7772400" cy="1143000"/>
          </a:xfrm>
        </p:spPr>
        <p:txBody>
          <a:bodyPr/>
          <a:lstStyle/>
          <a:p>
            <a:r>
              <a:rPr lang="en-US" b="1" dirty="0">
                <a:solidFill>
                  <a:schemeClr val="accent6">
                    <a:lumMod val="50000"/>
                  </a:schemeClr>
                </a:solidFill>
              </a:rPr>
              <a:t>Limitations of Swank study </a:t>
            </a:r>
          </a:p>
        </p:txBody>
      </p:sp>
      <p:sp>
        <p:nvSpPr>
          <p:cNvPr id="3" name="Content Placeholder 2"/>
          <p:cNvSpPr>
            <a:spLocks noGrp="1"/>
          </p:cNvSpPr>
          <p:nvPr>
            <p:ph idx="1"/>
          </p:nvPr>
        </p:nvSpPr>
        <p:spPr>
          <a:xfrm>
            <a:off x="1928446" y="2020502"/>
            <a:ext cx="7924800" cy="3065929"/>
          </a:xfrm>
        </p:spPr>
        <p:txBody>
          <a:bodyPr>
            <a:normAutofit/>
          </a:bodyPr>
          <a:lstStyle/>
          <a:p>
            <a:r>
              <a:rPr lang="en-US" sz="3200" dirty="0"/>
              <a:t>Quality of the evidence base - insufficient </a:t>
            </a:r>
          </a:p>
          <a:p>
            <a:pPr lvl="1"/>
            <a:r>
              <a:rPr lang="en-US" sz="2800" dirty="0"/>
              <a:t>Compliance of the participants with the diet</a:t>
            </a:r>
          </a:p>
          <a:p>
            <a:pPr lvl="1"/>
            <a:r>
              <a:rPr lang="en-US" sz="2800" dirty="0"/>
              <a:t>Control group</a:t>
            </a:r>
          </a:p>
          <a:p>
            <a:pPr lvl="1"/>
            <a:r>
              <a:rPr lang="en-US" sz="2800" dirty="0"/>
              <a:t>Self-reports determined the classification into good or poor dieters</a:t>
            </a:r>
          </a:p>
        </p:txBody>
      </p:sp>
      <p:sp>
        <p:nvSpPr>
          <p:cNvPr id="4" name="TextBox 3"/>
          <p:cNvSpPr txBox="1"/>
          <p:nvPr/>
        </p:nvSpPr>
        <p:spPr>
          <a:xfrm>
            <a:off x="52754" y="6396335"/>
            <a:ext cx="861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a:ea typeface="+mn-ea"/>
                <a:cs typeface="+mn-cs"/>
              </a:rPr>
              <a:t>Hempel S, Fu, N, Estrada E, Chen A, </a:t>
            </a:r>
            <a:r>
              <a:rPr kumimoji="0" lang="en-US" sz="1200" b="0" i="0" u="none" strike="noStrike" kern="1200" cap="none" spc="0" normalizeH="0" baseline="0" noProof="0" dirty="0" err="1">
                <a:ln>
                  <a:noFill/>
                </a:ln>
                <a:solidFill>
                  <a:srgbClr val="292934"/>
                </a:solidFill>
                <a:effectLst/>
                <a:uLnTx/>
                <a:uFillTx/>
                <a:latin typeface="Arial"/>
                <a:ea typeface="+mn-ea"/>
                <a:cs typeface="+mn-cs"/>
              </a:rPr>
              <a:t>Miake</a:t>
            </a:r>
            <a:r>
              <a:rPr kumimoji="0" lang="en-US" sz="1200" b="0" i="0" u="none" strike="noStrike" kern="1200" cap="none" spc="0" normalizeH="0" baseline="0" noProof="0" dirty="0">
                <a:ln>
                  <a:noFill/>
                </a:ln>
                <a:solidFill>
                  <a:srgbClr val="292934"/>
                </a:solidFill>
                <a:effectLst/>
                <a:uLnTx/>
                <a:uFillTx/>
                <a:latin typeface="Arial"/>
                <a:ea typeface="+mn-ea"/>
                <a:cs typeface="+mn-cs"/>
              </a:rPr>
              <a:t>-Lye I, Beroes J, Miles JNV, </a:t>
            </a:r>
            <a:r>
              <a:rPr kumimoji="0" lang="en-US" sz="1200" b="0" i="0" u="none" strike="noStrike" kern="1200" cap="none" spc="0" normalizeH="0" baseline="0" noProof="0" dirty="0" err="1">
                <a:ln>
                  <a:noFill/>
                </a:ln>
                <a:solidFill>
                  <a:srgbClr val="292934"/>
                </a:solidFill>
                <a:effectLst/>
                <a:uLnTx/>
                <a:uFillTx/>
                <a:latin typeface="Arial"/>
                <a:ea typeface="+mn-ea"/>
                <a:cs typeface="+mn-cs"/>
              </a:rPr>
              <a:t>Shanman</a:t>
            </a:r>
            <a:r>
              <a:rPr kumimoji="0" lang="en-US" sz="1200" b="0" i="0" u="none" strike="noStrike" kern="1200" cap="none" spc="0" normalizeH="0" baseline="0" noProof="0" dirty="0">
                <a:ln>
                  <a:noFill/>
                </a:ln>
                <a:solidFill>
                  <a:srgbClr val="292934"/>
                </a:solidFill>
                <a:effectLst/>
                <a:uLnTx/>
                <a:uFillTx/>
                <a:latin typeface="Arial"/>
                <a:ea typeface="+mn-ea"/>
                <a:cs typeface="+mn-cs"/>
              </a:rPr>
              <a:t> R, </a:t>
            </a:r>
            <a:r>
              <a:rPr kumimoji="0" lang="en-US" sz="1200" b="0" i="0" u="none" strike="noStrike" kern="1200" cap="none" spc="0" normalizeH="0" baseline="0" noProof="0" dirty="0" err="1">
                <a:ln>
                  <a:noFill/>
                </a:ln>
                <a:solidFill>
                  <a:srgbClr val="292934"/>
                </a:solidFill>
                <a:effectLst/>
                <a:uLnTx/>
                <a:uFillTx/>
                <a:latin typeface="Arial"/>
                <a:ea typeface="+mn-ea"/>
                <a:cs typeface="+mn-cs"/>
              </a:rPr>
              <a:t>Shekelle</a:t>
            </a:r>
            <a:r>
              <a:rPr kumimoji="0" lang="en-US" sz="1200" b="0" i="0" u="none" strike="noStrike" kern="1200" cap="none" spc="0" normalizeH="0" baseline="0" noProof="0" dirty="0">
                <a:ln>
                  <a:noFill/>
                </a:ln>
                <a:solidFill>
                  <a:srgbClr val="292934"/>
                </a:solidFill>
                <a:effectLst/>
                <a:uLnTx/>
                <a:uFillTx/>
                <a:latin typeface="Arial"/>
                <a:ea typeface="+mn-ea"/>
                <a:cs typeface="+mn-cs"/>
              </a:rPr>
              <a:t> P. Risk Factors for Multiple Sclerosis Progression: A Systematic Review. VA ESP Project #05-226; 2015.</a:t>
            </a:r>
          </a:p>
        </p:txBody>
      </p:sp>
    </p:spTree>
    <p:extLst>
      <p:ext uri="{BB962C8B-B14F-4D97-AF65-F5344CB8AC3E}">
        <p14:creationId xmlns:p14="http://schemas.microsoft.com/office/powerpoint/2010/main" val="1256013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787400" y="418164"/>
            <a:ext cx="9727583" cy="1313280"/>
          </a:xfrm>
        </p:spPr>
        <p:txBody>
          <a:bodyPr>
            <a:normAutofit/>
          </a:bodyPr>
          <a:lstStyle/>
          <a:p>
            <a:pPr eaLnBrk="1" hangingPunct="1"/>
            <a:r>
              <a:rPr lang="en-US" altLang="en-US" b="1" dirty="0">
                <a:solidFill>
                  <a:schemeClr val="accent6">
                    <a:lumMod val="50000"/>
                  </a:schemeClr>
                </a:solidFill>
              </a:rPr>
              <a:t>A Randomized-Controlled Study of Very Low Fat Diet, Plant based diet in MS</a:t>
            </a:r>
          </a:p>
        </p:txBody>
      </p:sp>
      <p:sp>
        <p:nvSpPr>
          <p:cNvPr id="3" name="Content Placeholder 2"/>
          <p:cNvSpPr>
            <a:spLocks noGrp="1"/>
          </p:cNvSpPr>
          <p:nvPr>
            <p:ph idx="1"/>
          </p:nvPr>
        </p:nvSpPr>
        <p:spPr>
          <a:xfrm>
            <a:off x="981635" y="1981352"/>
            <a:ext cx="9897035" cy="3410919"/>
          </a:xfrm>
        </p:spPr>
        <p:txBody>
          <a:bodyPr>
            <a:normAutofit fontScale="92500"/>
          </a:bodyPr>
          <a:lstStyle/>
          <a:p>
            <a:pPr marL="456915" indent="-456915">
              <a:defRPr/>
            </a:pPr>
            <a:r>
              <a:rPr lang="en-US" sz="2400" dirty="0"/>
              <a:t>61 people with RRMS participated</a:t>
            </a:r>
          </a:p>
          <a:p>
            <a:pPr marL="456915" indent="-456915">
              <a:defRPr/>
            </a:pPr>
            <a:r>
              <a:rPr lang="en-US" sz="2400" dirty="0"/>
              <a:t>29 - control group; 32 - McDougall low fat vegan diet</a:t>
            </a:r>
          </a:p>
          <a:p>
            <a:pPr marL="456915" indent="-456915">
              <a:defRPr/>
            </a:pPr>
            <a:r>
              <a:rPr lang="en-US" sz="2400" dirty="0"/>
              <a:t>Trained (10 days in-house) in McDougall Diet and followed diet for one year</a:t>
            </a:r>
          </a:p>
          <a:p>
            <a:pPr marL="456915" indent="-456915">
              <a:defRPr/>
            </a:pPr>
            <a:r>
              <a:rPr lang="en-US" sz="2400" dirty="0"/>
              <a:t>Age – 41; Females – 90-97%; EDSS 2.22-2.72</a:t>
            </a:r>
          </a:p>
          <a:p>
            <a:pPr marL="456915" indent="-456915">
              <a:defRPr/>
            </a:pPr>
            <a:r>
              <a:rPr lang="en-US" sz="2400" dirty="0"/>
              <a:t>Disease duration – 5.3 </a:t>
            </a:r>
            <a:r>
              <a:rPr lang="en-US" sz="2400" dirty="0" err="1"/>
              <a:t>yrs</a:t>
            </a:r>
            <a:r>
              <a:rPr lang="en-US" sz="2400" dirty="0"/>
              <a:t> </a:t>
            </a:r>
          </a:p>
          <a:p>
            <a:pPr marL="456915" indent="-456915">
              <a:defRPr/>
            </a:pPr>
            <a:r>
              <a:rPr lang="en-US" sz="2400" dirty="0"/>
              <a:t>No of relapses in the previous 2 yrs – 1.4-1.7</a:t>
            </a:r>
          </a:p>
          <a:p>
            <a:pPr marL="456915" indent="-456915">
              <a:defRPr/>
            </a:pPr>
            <a:r>
              <a:rPr lang="en-US" sz="2400" b="1" dirty="0">
                <a:highlight>
                  <a:srgbClr val="FFFF00"/>
                </a:highlight>
              </a:rPr>
              <a:t>Primary Outcome: MRI brain – new T2 lesion formation</a:t>
            </a:r>
          </a:p>
          <a:p>
            <a:pPr marL="456915" indent="-456915">
              <a:defRPr/>
            </a:pPr>
            <a:r>
              <a:rPr lang="en-US" sz="2400" dirty="0"/>
              <a:t>Secondary Outcomes: relapses, disability, fatigue, metabolic biomarkers</a:t>
            </a:r>
          </a:p>
          <a:p>
            <a:pPr marL="456915" indent="-456915">
              <a:defRPr/>
            </a:pPr>
            <a:endParaRPr lang="en-US" sz="2400" dirty="0"/>
          </a:p>
          <a:p>
            <a:pPr marL="342686" indent="-342686">
              <a:defRPr/>
            </a:pPr>
            <a:endParaRPr lang="en-US" sz="2400" dirty="0"/>
          </a:p>
          <a:p>
            <a:pPr marL="342686" indent="-342686">
              <a:defRPr/>
            </a:pPr>
            <a:endParaRPr lang="en-US" sz="2400" dirty="0"/>
          </a:p>
          <a:p>
            <a:pPr marL="342686" indent="-342686">
              <a:defRPr/>
            </a:pPr>
            <a:endParaRPr lang="en-US" sz="2400" dirty="0"/>
          </a:p>
        </p:txBody>
      </p:sp>
      <p:sp>
        <p:nvSpPr>
          <p:cNvPr id="6" name="TextBox 2"/>
          <p:cNvSpPr txBox="1">
            <a:spLocks noChangeArrowheads="1"/>
          </p:cNvSpPr>
          <p:nvPr/>
        </p:nvSpPr>
        <p:spPr bwMode="auto">
          <a:xfrm>
            <a:off x="193432" y="6519344"/>
            <a:ext cx="5902568" cy="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a:defRPr sz="2800" b="1">
                <a:solidFill>
                  <a:schemeClr val="tx1"/>
                </a:solidFill>
                <a:latin typeface="Arial" pitchFamily="34" charset="0"/>
                <a:ea typeface="ＭＳ Ｐゴシック" pitchFamily="34" charset="-128"/>
              </a:defRPr>
            </a:lvl1pPr>
            <a:lvl2pPr marL="457200">
              <a:defRPr sz="2800" b="1">
                <a:solidFill>
                  <a:schemeClr val="tx1"/>
                </a:solidFill>
                <a:latin typeface="Arial" pitchFamily="34" charset="0"/>
                <a:ea typeface="ＭＳ Ｐゴシック" pitchFamily="34" charset="-128"/>
              </a:defRPr>
            </a:lvl2pPr>
            <a:lvl3pPr marL="914400">
              <a:defRPr sz="2800" b="1">
                <a:solidFill>
                  <a:schemeClr val="tx1"/>
                </a:solidFill>
                <a:latin typeface="Arial" pitchFamily="34" charset="0"/>
                <a:ea typeface="ＭＳ Ｐゴシック" pitchFamily="34" charset="-128"/>
              </a:defRPr>
            </a:lvl3pPr>
            <a:lvl4pPr marL="1371600">
              <a:defRPr sz="2800" b="1">
                <a:solidFill>
                  <a:schemeClr val="tx1"/>
                </a:solidFill>
                <a:latin typeface="Arial" pitchFamily="34" charset="0"/>
                <a:ea typeface="ＭＳ Ｐゴシック" pitchFamily="34" charset="-128"/>
              </a:defRPr>
            </a:lvl4pPr>
            <a:lvl5pPr marL="1828800">
              <a:defRPr sz="2800" b="1">
                <a:solidFill>
                  <a:schemeClr val="tx1"/>
                </a:solidFill>
                <a:latin typeface="Arial" pitchFamily="34" charset="0"/>
                <a:ea typeface="ＭＳ Ｐゴシック" pitchFamily="34" charset="-128"/>
              </a:defRPr>
            </a:lvl5pPr>
            <a:lvl6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292934"/>
                </a:solidFill>
                <a:effectLst/>
                <a:uLnTx/>
                <a:uFillTx/>
                <a:latin typeface="Arial"/>
                <a:ea typeface="ＭＳ Ｐゴシック" pitchFamily="34" charset="-128"/>
                <a:cs typeface="+mn-cs"/>
              </a:rPr>
              <a:t>Yadav V, et al. </a:t>
            </a:r>
            <a:r>
              <a:rPr kumimoji="0" lang="en-US" altLang="en-US" sz="14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Mult</a:t>
            </a:r>
            <a:r>
              <a:rPr kumimoji="0" lang="en-US" altLang="en-US" sz="14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a:t>
            </a:r>
            <a:r>
              <a:rPr kumimoji="0" lang="en-US" altLang="en-US" sz="14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Scler</a:t>
            </a:r>
            <a:r>
              <a:rPr kumimoji="0" lang="en-US" altLang="en-US" sz="14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a:t>
            </a:r>
            <a:r>
              <a:rPr kumimoji="0" lang="en-US" altLang="en-US" sz="14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Relat</a:t>
            </a:r>
            <a:r>
              <a:rPr kumimoji="0" lang="en-US" altLang="en-US" sz="14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a:t>
            </a:r>
            <a:r>
              <a:rPr kumimoji="0" lang="en-US" altLang="en-US" sz="14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Disord</a:t>
            </a:r>
            <a:r>
              <a:rPr kumimoji="0" lang="en-US" altLang="en-US" sz="14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2016 Sep;9:80-90</a:t>
            </a:r>
          </a:p>
        </p:txBody>
      </p:sp>
      <p:sp>
        <p:nvSpPr>
          <p:cNvPr id="2" name="TextBox 1">
            <a:extLst>
              <a:ext uri="{FF2B5EF4-FFF2-40B4-BE49-F238E27FC236}">
                <a16:creationId xmlns:a16="http://schemas.microsoft.com/office/drawing/2014/main" id="{926B28C7-520C-4324-B9DA-18FF3684AC26}"/>
              </a:ext>
            </a:extLst>
          </p:cNvPr>
          <p:cNvSpPr txBox="1"/>
          <p:nvPr/>
        </p:nvSpPr>
        <p:spPr>
          <a:xfrm>
            <a:off x="774700" y="5788326"/>
            <a:ext cx="10642600" cy="523220"/>
          </a:xfrm>
          <a:prstGeom prst="rect">
            <a:avLst/>
          </a:prstGeom>
          <a:no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Primary Outcome: No changes on the brain MRI outcomes at one year</a:t>
            </a:r>
          </a:p>
        </p:txBody>
      </p:sp>
    </p:spTree>
    <p:extLst>
      <p:ext uri="{BB962C8B-B14F-4D97-AF65-F5344CB8AC3E}">
        <p14:creationId xmlns:p14="http://schemas.microsoft.com/office/powerpoint/2010/main" val="3430985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889000" y="577467"/>
            <a:ext cx="10045700" cy="639695"/>
          </a:xfrm>
          <a:prstGeom prst="rect">
            <a:avLst/>
          </a:prstGeom>
        </p:spPr>
        <p:txBody>
          <a:bodyPr lIns="91421" tIns="45710" rIns="91421" bIns="45710">
            <a:noAutofit/>
          </a:bodyPr>
          <a:lstStyle/>
          <a:p>
            <a:pPr marL="0" marR="0" lvl="0" indent="0" algn="l" defTabSz="914210" rtl="0" eaLnBrk="1" fontAlgn="auto" latinLnBrk="0" hangingPunct="1">
              <a:lnSpc>
                <a:spcPct val="93000"/>
              </a:lnSpc>
              <a:spcBef>
                <a:spcPct val="0"/>
              </a:spcBef>
              <a:spcAft>
                <a:spcPts val="0"/>
              </a:spcAft>
              <a:buClr>
                <a:srgbClr val="000000"/>
              </a:buClr>
              <a:buSzPct val="45000"/>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Light" panose="020F0302020204030204"/>
                <a:ea typeface="+mn-ea"/>
                <a:cs typeface="+mn-cs"/>
              </a:rPr>
              <a:t>Changes in BMI and Blood lipids during 1-year trial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266" y="2308667"/>
            <a:ext cx="3591182" cy="353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My Documents\Stat consultations\Yadav\MSQLI\3b - LDL Cholesterol v Time.png"/>
          <p:cNvPicPr/>
          <p:nvPr/>
        </p:nvPicPr>
        <p:blipFill>
          <a:blip r:embed="rId4" cstate="print">
            <a:extLst>
              <a:ext uri="{28A0092B-C50C-407E-A947-70E740481C1C}">
                <a14:useLocalDpi xmlns:a14="http://schemas.microsoft.com/office/drawing/2010/main"/>
              </a:ext>
            </a:extLst>
          </a:blip>
          <a:srcRect/>
          <a:stretch>
            <a:fillRect/>
          </a:stretch>
        </p:blipFill>
        <p:spPr bwMode="auto">
          <a:xfrm>
            <a:off x="4537808" y="2457453"/>
            <a:ext cx="3439746" cy="3329449"/>
          </a:xfrm>
          <a:prstGeom prst="rect">
            <a:avLst/>
          </a:prstGeom>
          <a:noFill/>
          <a:ln w="9525">
            <a:noFill/>
            <a:miter lim="800000"/>
            <a:headEnd/>
            <a:tailEnd/>
          </a:ln>
        </p:spPr>
      </p:pic>
      <p:pic>
        <p:nvPicPr>
          <p:cNvPr id="8" name="Picture 7" descr="h:\My Documents\Stat consultations\Yadav\MSQLI\3c - Total Cholesterol v Time.png"/>
          <p:cNvPicPr/>
          <p:nvPr/>
        </p:nvPicPr>
        <p:blipFill>
          <a:blip r:embed="rId5" cstate="print">
            <a:extLst>
              <a:ext uri="{28A0092B-C50C-407E-A947-70E740481C1C}">
                <a14:useLocalDpi xmlns:a14="http://schemas.microsoft.com/office/drawing/2010/main"/>
              </a:ext>
            </a:extLst>
          </a:blip>
          <a:srcRect/>
          <a:stretch>
            <a:fillRect/>
          </a:stretch>
        </p:blipFill>
        <p:spPr bwMode="auto">
          <a:xfrm>
            <a:off x="8345206" y="2400300"/>
            <a:ext cx="3439746" cy="3443756"/>
          </a:xfrm>
          <a:prstGeom prst="rect">
            <a:avLst/>
          </a:prstGeom>
          <a:noFill/>
          <a:ln w="9525">
            <a:noFill/>
            <a:miter lim="800000"/>
            <a:headEnd/>
            <a:tailEnd/>
          </a:ln>
        </p:spPr>
      </p:pic>
      <p:sp>
        <p:nvSpPr>
          <p:cNvPr id="10" name="TextBox 2"/>
          <p:cNvSpPr txBox="1">
            <a:spLocks noChangeArrowheads="1"/>
          </p:cNvSpPr>
          <p:nvPr/>
        </p:nvSpPr>
        <p:spPr bwMode="auto">
          <a:xfrm>
            <a:off x="99647" y="6589578"/>
            <a:ext cx="4114800" cy="26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a:defRPr sz="2800" b="1">
                <a:solidFill>
                  <a:schemeClr val="tx1"/>
                </a:solidFill>
                <a:latin typeface="Arial" pitchFamily="34" charset="0"/>
                <a:ea typeface="ＭＳ Ｐゴシック" pitchFamily="34" charset="-128"/>
              </a:defRPr>
            </a:lvl1pPr>
            <a:lvl2pPr marL="457200">
              <a:defRPr sz="2800" b="1">
                <a:solidFill>
                  <a:schemeClr val="tx1"/>
                </a:solidFill>
                <a:latin typeface="Arial" pitchFamily="34" charset="0"/>
                <a:ea typeface="ＭＳ Ｐゴシック" pitchFamily="34" charset="-128"/>
              </a:defRPr>
            </a:lvl2pPr>
            <a:lvl3pPr marL="914400">
              <a:defRPr sz="2800" b="1">
                <a:solidFill>
                  <a:schemeClr val="tx1"/>
                </a:solidFill>
                <a:latin typeface="Arial" pitchFamily="34" charset="0"/>
                <a:ea typeface="ＭＳ Ｐゴシック" pitchFamily="34" charset="-128"/>
              </a:defRPr>
            </a:lvl3pPr>
            <a:lvl4pPr marL="1371600">
              <a:defRPr sz="2800" b="1">
                <a:solidFill>
                  <a:schemeClr val="tx1"/>
                </a:solidFill>
                <a:latin typeface="Arial" pitchFamily="34" charset="0"/>
                <a:ea typeface="ＭＳ Ｐゴシック" pitchFamily="34" charset="-128"/>
              </a:defRPr>
            </a:lvl4pPr>
            <a:lvl5pPr marL="1828800">
              <a:defRPr sz="2800" b="1">
                <a:solidFill>
                  <a:schemeClr val="tx1"/>
                </a:solidFill>
                <a:latin typeface="Arial" pitchFamily="34" charset="0"/>
                <a:ea typeface="ＭＳ Ｐゴシック" pitchFamily="34" charset="-128"/>
              </a:defRPr>
            </a:lvl5pPr>
            <a:lvl6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292934"/>
                </a:solidFill>
                <a:effectLst/>
                <a:uLnTx/>
                <a:uFillTx/>
                <a:latin typeface="Arial"/>
                <a:ea typeface="ＭＳ Ｐゴシック" pitchFamily="34" charset="-128"/>
                <a:cs typeface="+mn-cs"/>
              </a:rPr>
              <a:t>Yadav V, et al. </a:t>
            </a:r>
            <a:r>
              <a:rPr kumimoji="0" lang="en-US" altLang="en-US" sz="12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Mult</a:t>
            </a:r>
            <a:r>
              <a:rPr kumimoji="0" lang="en-US" altLang="en-US" sz="12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a:t>
            </a:r>
            <a:r>
              <a:rPr kumimoji="0" lang="en-US" altLang="en-US" sz="12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Scler</a:t>
            </a:r>
            <a:r>
              <a:rPr kumimoji="0" lang="en-US" altLang="en-US" sz="12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a:t>
            </a:r>
            <a:r>
              <a:rPr kumimoji="0" lang="en-US" altLang="en-US" sz="12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Relat</a:t>
            </a:r>
            <a:r>
              <a:rPr kumimoji="0" lang="en-US" altLang="en-US" sz="12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a:t>
            </a:r>
            <a:r>
              <a:rPr kumimoji="0" lang="en-US" altLang="en-US" sz="12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Disord</a:t>
            </a:r>
            <a:r>
              <a:rPr kumimoji="0" lang="en-US" altLang="en-US" sz="12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2016 Sep;9:80-90</a:t>
            </a:r>
          </a:p>
        </p:txBody>
      </p:sp>
    </p:spTree>
    <p:extLst>
      <p:ext uri="{BB962C8B-B14F-4D97-AF65-F5344CB8AC3E}">
        <p14:creationId xmlns:p14="http://schemas.microsoft.com/office/powerpoint/2010/main" val="4108656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525509"/>
            <a:ext cx="9657739" cy="1143000"/>
          </a:xfrm>
        </p:spPr>
        <p:txBody>
          <a:bodyPr>
            <a:noAutofit/>
          </a:bodyPr>
          <a:lstStyle/>
          <a:p>
            <a:r>
              <a:rPr lang="en-US" b="1" dirty="0">
                <a:solidFill>
                  <a:schemeClr val="accent6">
                    <a:lumMod val="50000"/>
                  </a:schemeClr>
                </a:solidFill>
                <a:cs typeface="Arial" panose="020B0604020202020204" pitchFamily="34" charset="0"/>
              </a:rPr>
              <a:t>Improved Fatigue in Low Fat Diet Group</a:t>
            </a:r>
          </a:p>
        </p:txBody>
      </p:sp>
      <p:grpSp>
        <p:nvGrpSpPr>
          <p:cNvPr id="3" name="Group 2"/>
          <p:cNvGrpSpPr/>
          <p:nvPr/>
        </p:nvGrpSpPr>
        <p:grpSpPr>
          <a:xfrm>
            <a:off x="1422400" y="1866901"/>
            <a:ext cx="9232899" cy="4237482"/>
            <a:chOff x="419379" y="2038503"/>
            <a:chExt cx="8438061" cy="3752697"/>
          </a:xfrm>
        </p:grpSpPr>
        <p:pic>
          <p:nvPicPr>
            <p:cNvPr id="4" name="Picture 3" descr="H:\My Documents\Stat consultations\Yadav\MSQLI\4a - FSS v Time.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419379" y="2038503"/>
              <a:ext cx="3945261" cy="3752697"/>
            </a:xfrm>
            <a:prstGeom prst="rect">
              <a:avLst/>
            </a:prstGeom>
            <a:noFill/>
            <a:ln>
              <a:noFill/>
            </a:ln>
          </p:spPr>
        </p:pic>
        <p:pic>
          <p:nvPicPr>
            <p:cNvPr id="5" name="Picture 4" descr="H:\My Documents\Stat consultations\Yadav\MSQLI\4b - MFIS v Time.png"/>
            <p:cNvPicPr/>
            <p:nvPr/>
          </p:nvPicPr>
          <p:blipFill>
            <a:blip r:embed="rId4" cstate="print">
              <a:extLst>
                <a:ext uri="{28A0092B-C50C-407E-A947-70E740481C1C}">
                  <a14:useLocalDpi xmlns:a14="http://schemas.microsoft.com/office/drawing/2010/main"/>
                </a:ext>
              </a:extLst>
            </a:blip>
            <a:srcRect/>
            <a:stretch>
              <a:fillRect/>
            </a:stretch>
          </p:blipFill>
          <p:spPr bwMode="auto">
            <a:xfrm>
              <a:off x="4779360" y="2038503"/>
              <a:ext cx="4078080" cy="3752697"/>
            </a:xfrm>
            <a:prstGeom prst="rect">
              <a:avLst/>
            </a:prstGeom>
            <a:noFill/>
            <a:ln>
              <a:noFill/>
            </a:ln>
          </p:spPr>
        </p:pic>
      </p:grpSp>
      <p:sp>
        <p:nvSpPr>
          <p:cNvPr id="6" name="TextBox 2"/>
          <p:cNvSpPr txBox="1">
            <a:spLocks noChangeArrowheads="1"/>
          </p:cNvSpPr>
          <p:nvPr/>
        </p:nvSpPr>
        <p:spPr bwMode="auto">
          <a:xfrm>
            <a:off x="111370" y="6501655"/>
            <a:ext cx="4114800" cy="26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a:defRPr sz="2800" b="1">
                <a:solidFill>
                  <a:schemeClr val="tx1"/>
                </a:solidFill>
                <a:latin typeface="Arial" pitchFamily="34" charset="0"/>
                <a:ea typeface="ＭＳ Ｐゴシック" pitchFamily="34" charset="-128"/>
              </a:defRPr>
            </a:lvl1pPr>
            <a:lvl2pPr marL="457200">
              <a:defRPr sz="2800" b="1">
                <a:solidFill>
                  <a:schemeClr val="tx1"/>
                </a:solidFill>
                <a:latin typeface="Arial" pitchFamily="34" charset="0"/>
                <a:ea typeface="ＭＳ Ｐゴシック" pitchFamily="34" charset="-128"/>
              </a:defRPr>
            </a:lvl2pPr>
            <a:lvl3pPr marL="914400">
              <a:defRPr sz="2800" b="1">
                <a:solidFill>
                  <a:schemeClr val="tx1"/>
                </a:solidFill>
                <a:latin typeface="Arial" pitchFamily="34" charset="0"/>
                <a:ea typeface="ＭＳ Ｐゴシック" pitchFamily="34" charset="-128"/>
              </a:defRPr>
            </a:lvl3pPr>
            <a:lvl4pPr marL="1371600">
              <a:defRPr sz="2800" b="1">
                <a:solidFill>
                  <a:schemeClr val="tx1"/>
                </a:solidFill>
                <a:latin typeface="Arial" pitchFamily="34" charset="0"/>
                <a:ea typeface="ＭＳ Ｐゴシック" pitchFamily="34" charset="-128"/>
              </a:defRPr>
            </a:lvl4pPr>
            <a:lvl5pPr marL="1828800">
              <a:defRPr sz="2800" b="1">
                <a:solidFill>
                  <a:schemeClr val="tx1"/>
                </a:solidFill>
                <a:latin typeface="Arial" pitchFamily="34" charset="0"/>
                <a:ea typeface="ＭＳ Ｐゴシック" pitchFamily="34" charset="-128"/>
              </a:defRPr>
            </a:lvl5pPr>
            <a:lvl6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indent="3175"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292934"/>
                </a:solidFill>
                <a:effectLst/>
                <a:uLnTx/>
                <a:uFillTx/>
                <a:latin typeface="Arial"/>
                <a:ea typeface="ＭＳ Ｐゴシック" pitchFamily="34" charset="-128"/>
                <a:cs typeface="+mn-cs"/>
              </a:rPr>
              <a:t>Yadav V, et al. </a:t>
            </a:r>
            <a:r>
              <a:rPr kumimoji="0" lang="en-US" altLang="en-US" sz="12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Mult</a:t>
            </a:r>
            <a:r>
              <a:rPr kumimoji="0" lang="en-US" altLang="en-US" sz="12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a:t>
            </a:r>
            <a:r>
              <a:rPr kumimoji="0" lang="en-US" altLang="en-US" sz="12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Scler</a:t>
            </a:r>
            <a:r>
              <a:rPr kumimoji="0" lang="en-US" altLang="en-US" sz="12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a:t>
            </a:r>
            <a:r>
              <a:rPr kumimoji="0" lang="en-US" altLang="en-US" sz="12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Relat</a:t>
            </a:r>
            <a:r>
              <a:rPr kumimoji="0" lang="en-US" altLang="en-US" sz="12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a:t>
            </a:r>
            <a:r>
              <a:rPr kumimoji="0" lang="en-US" altLang="en-US" sz="1200" b="0" i="0" u="none" strike="noStrike" kern="1200" cap="none" spc="0" normalizeH="0" baseline="0" noProof="0" dirty="0" err="1">
                <a:ln>
                  <a:noFill/>
                </a:ln>
                <a:solidFill>
                  <a:srgbClr val="292934"/>
                </a:solidFill>
                <a:effectLst/>
                <a:uLnTx/>
                <a:uFillTx/>
                <a:latin typeface="Arial"/>
                <a:ea typeface="ＭＳ Ｐゴシック" pitchFamily="34" charset="-128"/>
                <a:cs typeface="+mn-cs"/>
              </a:rPr>
              <a:t>Disord</a:t>
            </a:r>
            <a:r>
              <a:rPr kumimoji="0" lang="en-US" altLang="en-US" sz="1200" b="0" i="0" u="none" strike="noStrike" kern="1200" cap="none" spc="0" normalizeH="0" baseline="0" noProof="0" dirty="0">
                <a:ln>
                  <a:noFill/>
                </a:ln>
                <a:solidFill>
                  <a:srgbClr val="292934"/>
                </a:solidFill>
                <a:effectLst/>
                <a:uLnTx/>
                <a:uFillTx/>
                <a:latin typeface="Arial"/>
                <a:ea typeface="ＭＳ Ｐゴシック" pitchFamily="34" charset="-128"/>
                <a:cs typeface="+mn-cs"/>
              </a:rPr>
              <a:t>. 2016 Sep;9:80-90</a:t>
            </a:r>
          </a:p>
        </p:txBody>
      </p:sp>
      <p:sp>
        <p:nvSpPr>
          <p:cNvPr id="7" name="TextBox 6">
            <a:extLst>
              <a:ext uri="{FF2B5EF4-FFF2-40B4-BE49-F238E27FC236}">
                <a16:creationId xmlns:a16="http://schemas.microsoft.com/office/drawing/2014/main" id="{D7B7A0D0-3698-4728-A937-73F119BAC221}"/>
              </a:ext>
            </a:extLst>
          </p:cNvPr>
          <p:cNvSpPr txBox="1"/>
          <p:nvPr/>
        </p:nvSpPr>
        <p:spPr>
          <a:xfrm>
            <a:off x="2823883" y="6104383"/>
            <a:ext cx="69386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FSS: Fatigue Severity Scale; MFIS: Modified Fatigue Impact Scale</a:t>
            </a:r>
          </a:p>
        </p:txBody>
      </p:sp>
    </p:spTree>
    <p:extLst>
      <p:ext uri="{BB962C8B-B14F-4D97-AF65-F5344CB8AC3E}">
        <p14:creationId xmlns:p14="http://schemas.microsoft.com/office/powerpoint/2010/main" val="1791441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628D-297E-4BBA-8BA5-C45DDA53497C}"/>
              </a:ext>
            </a:extLst>
          </p:cNvPr>
          <p:cNvSpPr>
            <a:spLocks noGrp="1"/>
          </p:cNvSpPr>
          <p:nvPr>
            <p:ph type="title"/>
          </p:nvPr>
        </p:nvSpPr>
        <p:spPr/>
        <p:txBody>
          <a:bodyPr/>
          <a:lstStyle/>
          <a:p>
            <a:r>
              <a:rPr lang="en-US" b="1" dirty="0">
                <a:solidFill>
                  <a:schemeClr val="accent6">
                    <a:lumMod val="50000"/>
                  </a:schemeClr>
                </a:solidFill>
              </a:rPr>
              <a:t>OHSU Low Fat Diet study – Completed 2021</a:t>
            </a:r>
          </a:p>
        </p:txBody>
      </p:sp>
      <p:sp>
        <p:nvSpPr>
          <p:cNvPr id="3" name="Content Placeholder 2">
            <a:extLst>
              <a:ext uri="{FF2B5EF4-FFF2-40B4-BE49-F238E27FC236}">
                <a16:creationId xmlns:a16="http://schemas.microsoft.com/office/drawing/2014/main" id="{827FCE7F-7F1F-4AC2-96A5-7E32957CB6D6}"/>
              </a:ext>
            </a:extLst>
          </p:cNvPr>
          <p:cNvSpPr>
            <a:spLocks noGrp="1"/>
          </p:cNvSpPr>
          <p:nvPr>
            <p:ph idx="1"/>
          </p:nvPr>
        </p:nvSpPr>
        <p:spPr>
          <a:xfrm>
            <a:off x="457202" y="1605516"/>
            <a:ext cx="10621924" cy="4836847"/>
          </a:xfrm>
        </p:spPr>
        <p:txBody>
          <a:bodyPr>
            <a:normAutofit lnSpcReduction="10000"/>
          </a:bodyPr>
          <a:lstStyle/>
          <a:p>
            <a:pPr marL="457200" indent="-457200">
              <a:buFont typeface="Arial" panose="020B0604020202020204" pitchFamily="34" charset="0"/>
              <a:buChar char="•"/>
            </a:pPr>
            <a:endParaRPr lang="en-US" sz="3200" dirty="0">
              <a:cs typeface="Arial" panose="020B0604020202020204" pitchFamily="34" charset="0"/>
            </a:endParaRPr>
          </a:p>
          <a:p>
            <a:pPr marL="457200" indent="-457200">
              <a:buFont typeface="Arial" panose="020B0604020202020204" pitchFamily="34" charset="0"/>
              <a:buChar char="•"/>
            </a:pPr>
            <a:r>
              <a:rPr lang="en-US" sz="3200" dirty="0">
                <a:cs typeface="Arial" panose="020B0604020202020204" pitchFamily="34" charset="0"/>
              </a:rPr>
              <a:t>To design and test a more practical low-fat diet for people with MS (PwMS) </a:t>
            </a:r>
          </a:p>
          <a:p>
            <a:pPr marL="457200" indent="-457200">
              <a:buFont typeface="Arial" panose="020B0604020202020204" pitchFamily="34" charset="0"/>
              <a:buChar char="•"/>
            </a:pPr>
            <a:r>
              <a:rPr lang="en-US" sz="3200" dirty="0">
                <a:cs typeface="Arial" panose="020B0604020202020204" pitchFamily="34" charset="0"/>
              </a:rPr>
              <a:t>To determine if a less restrictive, 16-week low-fat diet is effective at ameliorating fatigue in PwMS [MFIS]</a:t>
            </a:r>
          </a:p>
          <a:p>
            <a:pPr marL="457200" indent="-457200">
              <a:buFont typeface="Arial" panose="020B0604020202020204" pitchFamily="34" charset="0"/>
              <a:buChar char="•"/>
            </a:pPr>
            <a:r>
              <a:rPr lang="en-US" sz="3200" dirty="0">
                <a:cs typeface="Arial" panose="020B0604020202020204" pitchFamily="34" charset="0"/>
              </a:rPr>
              <a:t>Randomized controlled trial - low-fat diet group compared to a wait-list control group</a:t>
            </a:r>
          </a:p>
          <a:p>
            <a:pPr marL="457200" indent="-457200">
              <a:buFont typeface="Arial" panose="020B0604020202020204" pitchFamily="34" charset="0"/>
              <a:buChar char="•"/>
            </a:pPr>
            <a:r>
              <a:rPr lang="en-US" sz="3200" dirty="0">
                <a:cs typeface="Arial" panose="020B0604020202020204" pitchFamily="34" charset="0"/>
              </a:rPr>
              <a:t>Hypothesis: low-fat study diet subjects will demonstrate a significant reduction in fatigue after 16 weeks compared to wait-list controls</a:t>
            </a:r>
          </a:p>
          <a:p>
            <a:endParaRPr lang="en-US" sz="3200" dirty="0"/>
          </a:p>
        </p:txBody>
      </p:sp>
      <p:sp>
        <p:nvSpPr>
          <p:cNvPr id="4" name="TextBox 3">
            <a:extLst>
              <a:ext uri="{FF2B5EF4-FFF2-40B4-BE49-F238E27FC236}">
                <a16:creationId xmlns:a16="http://schemas.microsoft.com/office/drawing/2014/main" id="{310C9A24-6C05-4491-9255-1875BC9AA4AE}"/>
              </a:ext>
            </a:extLst>
          </p:cNvPr>
          <p:cNvSpPr txBox="1"/>
          <p:nvPr/>
        </p:nvSpPr>
        <p:spPr>
          <a:xfrm>
            <a:off x="2769470" y="6442363"/>
            <a:ext cx="6347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Young et al, …. Yadav et al, ECTRIMS, ANA 2022 poster</a:t>
            </a:r>
          </a:p>
        </p:txBody>
      </p:sp>
    </p:spTree>
    <p:extLst>
      <p:ext uri="{BB962C8B-B14F-4D97-AF65-F5344CB8AC3E}">
        <p14:creationId xmlns:p14="http://schemas.microsoft.com/office/powerpoint/2010/main" val="2708363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4B90-AC1B-4E2E-8CC8-F56285BEDE2A}"/>
              </a:ext>
            </a:extLst>
          </p:cNvPr>
          <p:cNvSpPr>
            <a:spLocks noGrp="1"/>
          </p:cNvSpPr>
          <p:nvPr>
            <p:ph type="title"/>
          </p:nvPr>
        </p:nvSpPr>
        <p:spPr/>
        <p:txBody>
          <a:bodyPr/>
          <a:lstStyle/>
          <a:p>
            <a:r>
              <a:rPr lang="en-US" b="1" cap="none" dirty="0">
                <a:solidFill>
                  <a:schemeClr val="accent6">
                    <a:lumMod val="50000"/>
                  </a:schemeClr>
                </a:solidFill>
              </a:rPr>
              <a:t>STUDY DIET </a:t>
            </a:r>
            <a:endParaRPr lang="en-US" b="1" dirty="0">
              <a:solidFill>
                <a:schemeClr val="accent6">
                  <a:lumMod val="50000"/>
                </a:schemeClr>
              </a:solidFill>
            </a:endParaRPr>
          </a:p>
        </p:txBody>
      </p:sp>
      <p:sp>
        <p:nvSpPr>
          <p:cNvPr id="3" name="Content Placeholder 2">
            <a:extLst>
              <a:ext uri="{FF2B5EF4-FFF2-40B4-BE49-F238E27FC236}">
                <a16:creationId xmlns:a16="http://schemas.microsoft.com/office/drawing/2014/main" id="{05A394A4-441A-4704-9CC3-1DA1AF373F47}"/>
              </a:ext>
            </a:extLst>
          </p:cNvPr>
          <p:cNvSpPr>
            <a:spLocks noGrp="1"/>
          </p:cNvSpPr>
          <p:nvPr>
            <p:ph idx="1"/>
          </p:nvPr>
        </p:nvSpPr>
        <p:spPr>
          <a:xfrm>
            <a:off x="685801" y="2065867"/>
            <a:ext cx="10722934" cy="3962793"/>
          </a:xfrm>
        </p:spPr>
        <p:txBody>
          <a:bodyPr>
            <a:normAutofit/>
          </a:bodyPr>
          <a:lstStyle/>
          <a:p>
            <a:r>
              <a:rPr lang="en-US" sz="2800" dirty="0"/>
              <a:t>Total daily calories from fat not to exceed 20%</a:t>
            </a:r>
          </a:p>
          <a:p>
            <a:r>
              <a:rPr lang="en-US" sz="2800" dirty="0"/>
              <a:t>Caloric breakdown: approximately 20% fat (saturated fat not to exceed 7% of daily caloric intake), 20% protein and 60% carbohydrate</a:t>
            </a:r>
          </a:p>
          <a:p>
            <a:r>
              <a:rPr lang="en-US" sz="2800" dirty="0"/>
              <a:t>Diet: </a:t>
            </a:r>
          </a:p>
          <a:p>
            <a:pPr lvl="1"/>
            <a:r>
              <a:rPr lang="en-US" sz="2800" u="sng" dirty="0"/>
              <a:t>Allowed: </a:t>
            </a:r>
            <a:r>
              <a:rPr lang="en-US" sz="2800" dirty="0"/>
              <a:t>Primarily plant-based; Lean sources of animal protein, such as chicken, fish, and egg whites</a:t>
            </a:r>
          </a:p>
          <a:p>
            <a:pPr lvl="1"/>
            <a:r>
              <a:rPr lang="en-US" sz="2800" u="sng" dirty="0"/>
              <a:t>Not allowed: </a:t>
            </a:r>
            <a:r>
              <a:rPr lang="en-US" sz="2800" dirty="0"/>
              <a:t>Dairy products, such as cow or goat milk, cheese, yogurt, or mayonnaise</a:t>
            </a:r>
          </a:p>
        </p:txBody>
      </p:sp>
      <p:sp>
        <p:nvSpPr>
          <p:cNvPr id="4" name="TextBox 3">
            <a:extLst>
              <a:ext uri="{FF2B5EF4-FFF2-40B4-BE49-F238E27FC236}">
                <a16:creationId xmlns:a16="http://schemas.microsoft.com/office/drawing/2014/main" id="{BA33E59E-B97C-4C94-B2FC-41BC3C4775E6}"/>
              </a:ext>
            </a:extLst>
          </p:cNvPr>
          <p:cNvSpPr txBox="1"/>
          <p:nvPr/>
        </p:nvSpPr>
        <p:spPr>
          <a:xfrm>
            <a:off x="5844989" y="6492873"/>
            <a:ext cx="63470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Young et al, …. Yadav et al, ECTRIMS, ANA 2022 poster</a:t>
            </a:r>
          </a:p>
        </p:txBody>
      </p:sp>
    </p:spTree>
    <p:extLst>
      <p:ext uri="{BB962C8B-B14F-4D97-AF65-F5344CB8AC3E}">
        <p14:creationId xmlns:p14="http://schemas.microsoft.com/office/powerpoint/2010/main" val="1772362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688E-C788-4394-830A-14C7BC393DFD}"/>
              </a:ext>
            </a:extLst>
          </p:cNvPr>
          <p:cNvSpPr>
            <a:spLocks noGrp="1"/>
          </p:cNvSpPr>
          <p:nvPr>
            <p:ph type="title"/>
          </p:nvPr>
        </p:nvSpPr>
        <p:spPr>
          <a:xfrm>
            <a:off x="400824" y="242048"/>
            <a:ext cx="3888787" cy="1748303"/>
          </a:xfrm>
        </p:spPr>
        <p:txBody>
          <a:bodyPr>
            <a:normAutofit/>
          </a:bodyPr>
          <a:lstStyle/>
          <a:p>
            <a:r>
              <a:rPr lang="en-US" b="1" dirty="0">
                <a:solidFill>
                  <a:schemeClr val="accent6">
                    <a:lumMod val="50000"/>
                  </a:schemeClr>
                </a:solidFill>
              </a:rPr>
              <a:t>Study Subject  Disposition</a:t>
            </a:r>
          </a:p>
        </p:txBody>
      </p:sp>
      <p:pic>
        <p:nvPicPr>
          <p:cNvPr id="4" name="Picture 3">
            <a:extLst>
              <a:ext uri="{FF2B5EF4-FFF2-40B4-BE49-F238E27FC236}">
                <a16:creationId xmlns:a16="http://schemas.microsoft.com/office/drawing/2014/main" id="{76B19171-FCE8-432D-BD4E-0F3D75BD822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518212" y="67636"/>
            <a:ext cx="7368988" cy="6736575"/>
          </a:xfrm>
          <a:prstGeom prst="rect">
            <a:avLst/>
          </a:prstGeom>
        </p:spPr>
      </p:pic>
      <p:sp>
        <p:nvSpPr>
          <p:cNvPr id="5" name="TextBox 4">
            <a:extLst>
              <a:ext uri="{FF2B5EF4-FFF2-40B4-BE49-F238E27FC236}">
                <a16:creationId xmlns:a16="http://schemas.microsoft.com/office/drawing/2014/main" id="{A9B1F50E-E951-45D1-BD98-AEA3E591B53C}"/>
              </a:ext>
            </a:extLst>
          </p:cNvPr>
          <p:cNvSpPr txBox="1"/>
          <p:nvPr/>
        </p:nvSpPr>
        <p:spPr>
          <a:xfrm>
            <a:off x="0" y="6496434"/>
            <a:ext cx="63470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Young et al, …. Yadav et al, ECTRIMS, ANA 2022 poster</a:t>
            </a:r>
          </a:p>
        </p:txBody>
      </p:sp>
    </p:spTree>
    <p:extLst>
      <p:ext uri="{BB962C8B-B14F-4D97-AF65-F5344CB8AC3E}">
        <p14:creationId xmlns:p14="http://schemas.microsoft.com/office/powerpoint/2010/main" val="30610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6C62-4DBF-464E-87D7-A79E1D820361}"/>
              </a:ext>
            </a:extLst>
          </p:cNvPr>
          <p:cNvSpPr>
            <a:spLocks noGrp="1"/>
          </p:cNvSpPr>
          <p:nvPr>
            <p:ph type="title"/>
          </p:nvPr>
        </p:nvSpPr>
        <p:spPr>
          <a:xfrm>
            <a:off x="685801" y="609600"/>
            <a:ext cx="10733566" cy="1456267"/>
          </a:xfrm>
        </p:spPr>
        <p:txBody>
          <a:bodyPr/>
          <a:lstStyle/>
          <a:p>
            <a:r>
              <a:rPr lang="en-US" b="1" dirty="0">
                <a:solidFill>
                  <a:schemeClr val="accent6">
                    <a:lumMod val="50000"/>
                  </a:schemeClr>
                </a:solidFill>
              </a:rPr>
              <a:t>Inclusion/exclusion criteria</a:t>
            </a:r>
          </a:p>
        </p:txBody>
      </p:sp>
      <p:sp>
        <p:nvSpPr>
          <p:cNvPr id="3" name="Content Placeholder 2">
            <a:extLst>
              <a:ext uri="{FF2B5EF4-FFF2-40B4-BE49-F238E27FC236}">
                <a16:creationId xmlns:a16="http://schemas.microsoft.com/office/drawing/2014/main" id="{CFC69BF7-19CC-4B2B-8464-606046385131}"/>
              </a:ext>
            </a:extLst>
          </p:cNvPr>
          <p:cNvSpPr>
            <a:spLocks noGrp="1"/>
          </p:cNvSpPr>
          <p:nvPr>
            <p:ph idx="1"/>
          </p:nvPr>
        </p:nvSpPr>
        <p:spPr>
          <a:xfrm>
            <a:off x="1213884" y="1643996"/>
            <a:ext cx="9677400" cy="4722333"/>
          </a:xfrm>
        </p:spPr>
        <p:txBody>
          <a:bodyPr>
            <a:normAutofit/>
          </a:bodyPr>
          <a:lstStyle/>
          <a:p>
            <a:r>
              <a:rPr lang="en-US" sz="2400" dirty="0"/>
              <a:t>Included: Subjects 18 and 70 </a:t>
            </a:r>
            <a:r>
              <a:rPr lang="en-US" sz="2400" dirty="0" err="1"/>
              <a:t>yrs</a:t>
            </a:r>
            <a:r>
              <a:rPr lang="en-US" sz="2400" dirty="0"/>
              <a:t>, had physician confirmed MS diagnosis and any MS subtype; Expanded Disability Status Scale (EDSS) ≤ 7.5, and MFIS ≥ 38.</a:t>
            </a:r>
          </a:p>
          <a:p>
            <a:r>
              <a:rPr lang="en-US" sz="2400" dirty="0"/>
              <a:t>Excluded: Significant depression (Beck Depression Inventory Score (BDI) &gt;28), Diabetes or significant medical problems, Pregnant or breast-feeding, Clinically significant MS exacerbation or received IV steroids within 30 days of screening visit. </a:t>
            </a:r>
          </a:p>
          <a:p>
            <a:r>
              <a:rPr lang="en-US" sz="2400" dirty="0"/>
              <a:t>Excluded:  subjects with dietary fat content of &lt;30% [(Food Frequency Questionnaire (FFQ)] at screening visit, or used fish oil or flax seed oil supplementation within 30 days of screening visit.</a:t>
            </a:r>
          </a:p>
        </p:txBody>
      </p:sp>
      <p:sp>
        <p:nvSpPr>
          <p:cNvPr id="4" name="TextBox 3">
            <a:extLst>
              <a:ext uri="{FF2B5EF4-FFF2-40B4-BE49-F238E27FC236}">
                <a16:creationId xmlns:a16="http://schemas.microsoft.com/office/drawing/2014/main" id="{AAAB5077-B4DD-4A10-9B9F-D18640FBB1F6}"/>
              </a:ext>
            </a:extLst>
          </p:cNvPr>
          <p:cNvSpPr txBox="1"/>
          <p:nvPr/>
        </p:nvSpPr>
        <p:spPr>
          <a:xfrm>
            <a:off x="5844989" y="6492873"/>
            <a:ext cx="63470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Young et al, …. Yadav et al, ECTRIMS, ANA 2022 poster</a:t>
            </a:r>
          </a:p>
        </p:txBody>
      </p:sp>
    </p:spTree>
    <p:extLst>
      <p:ext uri="{BB962C8B-B14F-4D97-AF65-F5344CB8AC3E}">
        <p14:creationId xmlns:p14="http://schemas.microsoft.com/office/powerpoint/2010/main" val="2883662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7C4248-E3CF-4732-83D1-B46C68F608AB}"/>
              </a:ext>
            </a:extLst>
          </p:cNvPr>
          <p:cNvPicPr>
            <a:picLocks noChangeAspect="1"/>
          </p:cNvPicPr>
          <p:nvPr/>
        </p:nvPicPr>
        <p:blipFill>
          <a:blip r:embed="rId2"/>
          <a:stretch>
            <a:fillRect/>
          </a:stretch>
        </p:blipFill>
        <p:spPr>
          <a:xfrm>
            <a:off x="1497732" y="1870745"/>
            <a:ext cx="9075655" cy="4056597"/>
          </a:xfrm>
          <a:prstGeom prst="rect">
            <a:avLst/>
          </a:prstGeom>
        </p:spPr>
      </p:pic>
      <p:sp>
        <p:nvSpPr>
          <p:cNvPr id="2" name="Title 1">
            <a:extLst>
              <a:ext uri="{FF2B5EF4-FFF2-40B4-BE49-F238E27FC236}">
                <a16:creationId xmlns:a16="http://schemas.microsoft.com/office/drawing/2014/main" id="{844D74B0-779A-4DE3-B194-9296EB6CC6BC}"/>
              </a:ext>
            </a:extLst>
          </p:cNvPr>
          <p:cNvSpPr>
            <a:spLocks noGrp="1"/>
          </p:cNvSpPr>
          <p:nvPr>
            <p:ph type="title"/>
          </p:nvPr>
        </p:nvSpPr>
        <p:spPr/>
        <p:txBody>
          <a:bodyPr/>
          <a:lstStyle/>
          <a:p>
            <a:r>
              <a:rPr lang="en-US" b="1" dirty="0">
                <a:solidFill>
                  <a:schemeClr val="accent6">
                    <a:lumMod val="50000"/>
                  </a:schemeClr>
                </a:solidFill>
              </a:rPr>
              <a:t>Background - METHODS</a:t>
            </a:r>
          </a:p>
        </p:txBody>
      </p:sp>
      <p:sp>
        <p:nvSpPr>
          <p:cNvPr id="6" name="Rectangle 5">
            <a:extLst>
              <a:ext uri="{FF2B5EF4-FFF2-40B4-BE49-F238E27FC236}">
                <a16:creationId xmlns:a16="http://schemas.microsoft.com/office/drawing/2014/main" id="{E73CFA5D-19FF-41D1-BFCD-6F85E851FBBC}"/>
              </a:ext>
            </a:extLst>
          </p:cNvPr>
          <p:cNvSpPr/>
          <p:nvPr/>
        </p:nvSpPr>
        <p:spPr>
          <a:xfrm>
            <a:off x="1497732" y="3976382"/>
            <a:ext cx="9075655" cy="5285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85FA771-AE55-40A8-B3C9-A51A394D444D}"/>
              </a:ext>
            </a:extLst>
          </p:cNvPr>
          <p:cNvSpPr/>
          <p:nvPr/>
        </p:nvSpPr>
        <p:spPr>
          <a:xfrm>
            <a:off x="1497732" y="2971799"/>
            <a:ext cx="9075655" cy="5285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EEA5E85-37AB-4630-95C6-713FA1C76480}"/>
              </a:ext>
            </a:extLst>
          </p:cNvPr>
          <p:cNvSpPr txBox="1"/>
          <p:nvPr/>
        </p:nvSpPr>
        <p:spPr>
          <a:xfrm>
            <a:off x="1497732" y="5927342"/>
            <a:ext cx="91965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EDSS: Expanded disability status scale, MFIS: modified fatigue impact scale, FSS: fatigue severity scale, FFQ: food frequency questionnaire, QOL: quality of life</a:t>
            </a:r>
          </a:p>
        </p:txBody>
      </p:sp>
      <p:sp>
        <p:nvSpPr>
          <p:cNvPr id="10" name="TextBox 9">
            <a:extLst>
              <a:ext uri="{FF2B5EF4-FFF2-40B4-BE49-F238E27FC236}">
                <a16:creationId xmlns:a16="http://schemas.microsoft.com/office/drawing/2014/main" id="{BA1F9CEC-14C4-413B-B8FE-EFF1BE311F4F}"/>
              </a:ext>
            </a:extLst>
          </p:cNvPr>
          <p:cNvSpPr txBox="1"/>
          <p:nvPr/>
        </p:nvSpPr>
        <p:spPr>
          <a:xfrm>
            <a:off x="7270378" y="6492873"/>
            <a:ext cx="47512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Young et al, …. Yadav et al, ECTRIMS, ANA 2022 poster</a:t>
            </a:r>
          </a:p>
        </p:txBody>
      </p:sp>
    </p:spTree>
    <p:extLst>
      <p:ext uri="{BB962C8B-B14F-4D97-AF65-F5344CB8AC3E}">
        <p14:creationId xmlns:p14="http://schemas.microsoft.com/office/powerpoint/2010/main" val="151788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069A-506D-495D-9C6D-6CC458845B5C}"/>
              </a:ext>
            </a:extLst>
          </p:cNvPr>
          <p:cNvSpPr>
            <a:spLocks noGrp="1"/>
          </p:cNvSpPr>
          <p:nvPr>
            <p:ph type="title"/>
          </p:nvPr>
        </p:nvSpPr>
        <p:spPr>
          <a:xfrm>
            <a:off x="1520757" y="1605064"/>
            <a:ext cx="3138025" cy="2725018"/>
          </a:xfrm>
        </p:spPr>
        <p:txBody>
          <a:bodyPr>
            <a:noAutofit/>
          </a:bodyPr>
          <a:lstStyle/>
          <a:p>
            <a:pPr>
              <a:lnSpc>
                <a:spcPct val="100000"/>
              </a:lnSpc>
            </a:pPr>
            <a:r>
              <a:rPr lang="en-US" sz="4050" b="1" dirty="0">
                <a:latin typeface="Arial"/>
                <a:cs typeface="Arial"/>
              </a:rPr>
              <a:t>Vision &amp; Mission Statements </a:t>
            </a:r>
            <a:endParaRPr lang="en-US" sz="4350" dirty="0"/>
          </a:p>
        </p:txBody>
      </p:sp>
      <p:sp>
        <p:nvSpPr>
          <p:cNvPr id="3" name="Content Placeholder 2">
            <a:extLst>
              <a:ext uri="{FF2B5EF4-FFF2-40B4-BE49-F238E27FC236}">
                <a16:creationId xmlns:a16="http://schemas.microsoft.com/office/drawing/2014/main" id="{EA6E1DAE-31CF-4416-8EAD-A422E5923AEA}"/>
              </a:ext>
            </a:extLst>
          </p:cNvPr>
          <p:cNvSpPr>
            <a:spLocks noGrp="1"/>
          </p:cNvSpPr>
          <p:nvPr>
            <p:ph idx="1"/>
          </p:nvPr>
        </p:nvSpPr>
        <p:spPr>
          <a:xfrm>
            <a:off x="5411391" y="653144"/>
            <a:ext cx="5259852" cy="5207908"/>
          </a:xfrm>
        </p:spPr>
        <p:txBody>
          <a:bodyPr vert="horz" lIns="68580" tIns="34290" rIns="68580" bIns="34290" rtlCol="0" anchor="t">
            <a:noAutofit/>
          </a:bodyPr>
          <a:lstStyle/>
          <a:p>
            <a:pPr marL="0" indent="0">
              <a:lnSpc>
                <a:spcPct val="100000"/>
              </a:lnSpc>
              <a:spcBef>
                <a:spcPts val="0"/>
              </a:spcBef>
              <a:buNone/>
            </a:pPr>
            <a:endParaRPr lang="en-US" sz="1950" dirty="0">
              <a:solidFill>
                <a:srgbClr val="000000"/>
              </a:solidFill>
              <a:latin typeface="Arial"/>
              <a:cs typeface="Arial"/>
            </a:endParaRPr>
          </a:p>
          <a:p>
            <a:pPr marL="0" indent="0">
              <a:lnSpc>
                <a:spcPct val="100000"/>
              </a:lnSpc>
              <a:buNone/>
            </a:pPr>
            <a:r>
              <a:rPr lang="en-US" dirty="0">
                <a:solidFill>
                  <a:srgbClr val="F58025"/>
                </a:solidFill>
              </a:rPr>
              <a:t>​​</a:t>
            </a:r>
            <a:r>
              <a:rPr lang="en-US" b="1" dirty="0">
                <a:solidFill>
                  <a:srgbClr val="F58025"/>
                </a:solidFill>
              </a:rPr>
              <a:t>Our Vision:</a:t>
            </a:r>
            <a:r>
              <a:rPr lang="en-US" dirty="0">
                <a:solidFill>
                  <a:srgbClr val="F58025"/>
                </a:solidFill>
              </a:rPr>
              <a:t> </a:t>
            </a:r>
          </a:p>
          <a:p>
            <a:pPr marL="0" indent="0">
              <a:lnSpc>
                <a:spcPct val="100000"/>
              </a:lnSpc>
              <a:buNone/>
            </a:pPr>
            <a:r>
              <a:rPr lang="en-US" dirty="0">
                <a:solidFill>
                  <a:srgbClr val="34312C"/>
                </a:solidFill>
              </a:rPr>
              <a:t>A World Free of MS.</a:t>
            </a:r>
          </a:p>
          <a:p>
            <a:pPr marL="0" indent="0">
              <a:lnSpc>
                <a:spcPct val="100000"/>
              </a:lnSpc>
              <a:buNone/>
            </a:pPr>
            <a:endParaRPr lang="en-US" sz="2800" dirty="0">
              <a:solidFill>
                <a:srgbClr val="34312C"/>
              </a:solidFill>
            </a:endParaRPr>
          </a:p>
          <a:p>
            <a:pPr marL="0" indent="0">
              <a:lnSpc>
                <a:spcPct val="100000"/>
              </a:lnSpc>
              <a:buNone/>
            </a:pPr>
            <a:r>
              <a:rPr lang="en-US" b="1" dirty="0">
                <a:solidFill>
                  <a:srgbClr val="F58025"/>
                </a:solidFill>
              </a:rPr>
              <a:t>Our Mission:  </a:t>
            </a:r>
          </a:p>
          <a:p>
            <a:pPr marL="0" indent="0">
              <a:lnSpc>
                <a:spcPct val="100000"/>
              </a:lnSpc>
              <a:buNone/>
            </a:pPr>
            <a:r>
              <a:rPr lang="en-US" dirty="0">
                <a:solidFill>
                  <a:srgbClr val="34312C"/>
                </a:solidFill>
              </a:rPr>
              <a:t>We will cure MS while empowering people affected by MS to live their best lives.</a:t>
            </a:r>
            <a:endParaRPr lang="en-US" dirty="0">
              <a:solidFill>
                <a:srgbClr val="231F20"/>
              </a:solidFill>
            </a:endParaRPr>
          </a:p>
        </p:txBody>
      </p:sp>
    </p:spTree>
    <p:extLst>
      <p:ext uri="{BB962C8B-B14F-4D97-AF65-F5344CB8AC3E}">
        <p14:creationId xmlns:p14="http://schemas.microsoft.com/office/powerpoint/2010/main" val="824078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377-2B3F-44FA-AB01-77C7A2B0A0F3}"/>
              </a:ext>
            </a:extLst>
          </p:cNvPr>
          <p:cNvSpPr>
            <a:spLocks noGrp="1"/>
          </p:cNvSpPr>
          <p:nvPr>
            <p:ph type="title"/>
          </p:nvPr>
        </p:nvSpPr>
        <p:spPr>
          <a:xfrm>
            <a:off x="664781" y="53157"/>
            <a:ext cx="10523172" cy="1347944"/>
          </a:xfrm>
        </p:spPr>
        <p:txBody>
          <a:bodyPr>
            <a:normAutofit/>
          </a:bodyPr>
          <a:lstStyle/>
          <a:p>
            <a:r>
              <a:rPr lang="en-US" sz="4800" b="1" dirty="0">
                <a:solidFill>
                  <a:schemeClr val="accent6">
                    <a:lumMod val="50000"/>
                  </a:schemeClr>
                </a:solidFill>
              </a:rPr>
              <a:t>Results: Baseline characteristics </a:t>
            </a:r>
          </a:p>
        </p:txBody>
      </p:sp>
      <p:graphicFrame>
        <p:nvGraphicFramePr>
          <p:cNvPr id="8" name="Table 7"/>
          <p:cNvGraphicFramePr>
            <a:graphicFrameLocks noGrp="1"/>
          </p:cNvGraphicFramePr>
          <p:nvPr/>
        </p:nvGraphicFramePr>
        <p:xfrm>
          <a:off x="6254405" y="1401101"/>
          <a:ext cx="5770180" cy="4344816"/>
        </p:xfrm>
        <a:graphic>
          <a:graphicData uri="http://schemas.openxmlformats.org/drawingml/2006/table">
            <a:tbl>
              <a:tblPr firstRow="1" firstCol="1" bandRow="1"/>
              <a:tblGrid>
                <a:gridCol w="1796903">
                  <a:extLst>
                    <a:ext uri="{9D8B030D-6E8A-4147-A177-3AD203B41FA5}">
                      <a16:colId xmlns:a16="http://schemas.microsoft.com/office/drawing/2014/main" val="3835826684"/>
                    </a:ext>
                  </a:extLst>
                </a:gridCol>
                <a:gridCol w="1092088">
                  <a:extLst>
                    <a:ext uri="{9D8B030D-6E8A-4147-A177-3AD203B41FA5}">
                      <a16:colId xmlns:a16="http://schemas.microsoft.com/office/drawing/2014/main" val="1912700879"/>
                    </a:ext>
                  </a:extLst>
                </a:gridCol>
                <a:gridCol w="1152748">
                  <a:extLst>
                    <a:ext uri="{9D8B030D-6E8A-4147-A177-3AD203B41FA5}">
                      <a16:colId xmlns:a16="http://schemas.microsoft.com/office/drawing/2014/main" val="2391581923"/>
                    </a:ext>
                  </a:extLst>
                </a:gridCol>
                <a:gridCol w="1180592">
                  <a:extLst>
                    <a:ext uri="{9D8B030D-6E8A-4147-A177-3AD203B41FA5}">
                      <a16:colId xmlns:a16="http://schemas.microsoft.com/office/drawing/2014/main" val="2070463131"/>
                    </a:ext>
                  </a:extLst>
                </a:gridCol>
                <a:gridCol w="547849">
                  <a:extLst>
                    <a:ext uri="{9D8B030D-6E8A-4147-A177-3AD203B41FA5}">
                      <a16:colId xmlns:a16="http://schemas.microsoft.com/office/drawing/2014/main" val="4263750935"/>
                    </a:ext>
                  </a:extLst>
                </a:gridCol>
              </a:tblGrid>
              <a:tr h="716990">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ctr">
                        <a:lnSpc>
                          <a:spcPct val="107000"/>
                        </a:lnSpc>
                        <a:spcBef>
                          <a:spcPts val="0"/>
                        </a:spcBef>
                        <a:spcAft>
                          <a:spcPts val="0"/>
                        </a:spcAft>
                      </a:pPr>
                      <a:r>
                        <a:rPr lang="en-US" sz="1400" dirty="0">
                          <a:effectLst/>
                        </a:rPr>
                        <a:t>MS Characteristics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ctr">
                        <a:lnSpc>
                          <a:spcPct val="107000"/>
                        </a:lnSpc>
                        <a:spcBef>
                          <a:spcPts val="0"/>
                        </a:spcBef>
                        <a:spcAft>
                          <a:spcPts val="0"/>
                        </a:spcAft>
                      </a:pPr>
                      <a:r>
                        <a:rPr lang="en-US" sz="1400" dirty="0" err="1">
                          <a:effectLst/>
                        </a:rPr>
                        <a:t>Total</a:t>
                      </a:r>
                      <a:r>
                        <a:rPr lang="en-US" sz="1400" baseline="30000" dirty="0" err="1">
                          <a:effectLst/>
                        </a:rPr>
                        <a:t>a</a:t>
                      </a:r>
                      <a:r>
                        <a:rPr lang="en-US" sz="1400" baseline="30000" dirty="0">
                          <a:effectLst/>
                        </a:rPr>
                        <a:t> </a:t>
                      </a:r>
                      <a:r>
                        <a:rPr lang="en-US" sz="1400" dirty="0">
                          <a:effectLst/>
                        </a:rPr>
                        <a:t>(N=39)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ctr">
                        <a:lnSpc>
                          <a:spcPct val="107000"/>
                        </a:lnSpc>
                        <a:spcBef>
                          <a:spcPts val="0"/>
                        </a:spcBef>
                        <a:spcAft>
                          <a:spcPts val="0"/>
                        </a:spcAft>
                      </a:pPr>
                      <a:r>
                        <a:rPr lang="en-US" sz="1400" dirty="0">
                          <a:effectLst/>
                        </a:rPr>
                        <a:t>Low-fat </a:t>
                      </a:r>
                      <a:r>
                        <a:rPr lang="en-US" sz="1400" dirty="0" err="1">
                          <a:effectLst/>
                        </a:rPr>
                        <a:t>diet</a:t>
                      </a:r>
                      <a:r>
                        <a:rPr lang="en-US" sz="1400" baseline="30000" dirty="0" err="1">
                          <a:effectLst/>
                        </a:rPr>
                        <a:t>a</a:t>
                      </a:r>
                      <a:r>
                        <a:rPr lang="en-US" sz="1400" dirty="0">
                          <a:effectLst/>
                        </a:rPr>
                        <a:t> (active) (N=20)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ctr">
                        <a:lnSpc>
                          <a:spcPct val="107000"/>
                        </a:lnSpc>
                        <a:spcBef>
                          <a:spcPts val="0"/>
                        </a:spcBef>
                        <a:spcAft>
                          <a:spcPts val="0"/>
                        </a:spcAft>
                      </a:pPr>
                      <a:r>
                        <a:rPr lang="en-US" sz="1400" dirty="0" err="1">
                          <a:effectLst/>
                        </a:rPr>
                        <a:t>Control</a:t>
                      </a:r>
                      <a:r>
                        <a:rPr lang="en-US" sz="1400" baseline="30000" dirty="0" err="1">
                          <a:effectLst/>
                        </a:rPr>
                        <a:t>a</a:t>
                      </a:r>
                      <a:r>
                        <a:rPr lang="en-US" sz="1400" dirty="0">
                          <a:effectLst/>
                        </a:rPr>
                        <a:t> (wait-list) (N=19)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ctr">
                        <a:lnSpc>
                          <a:spcPct val="107000"/>
                        </a:lnSpc>
                        <a:spcBef>
                          <a:spcPts val="0"/>
                        </a:spcBef>
                        <a:spcAft>
                          <a:spcPts val="0"/>
                        </a:spcAft>
                      </a:pPr>
                      <a:r>
                        <a:rPr lang="en-US" sz="1400" dirty="0">
                          <a:effectLst/>
                        </a:rPr>
                        <a:t>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2428167909"/>
                  </a:ext>
                </a:extLst>
              </a:tr>
              <a:tr h="361158">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l">
                        <a:lnSpc>
                          <a:spcPct val="107000"/>
                        </a:lnSpc>
                        <a:spcBef>
                          <a:spcPts val="0"/>
                        </a:spcBef>
                        <a:spcAft>
                          <a:spcPts val="0"/>
                        </a:spcAft>
                      </a:pPr>
                      <a:r>
                        <a:rPr lang="en-US" sz="1400" u="none" dirty="0">
                          <a:effectLst/>
                        </a:rPr>
                        <a:t>Disease subtype</a:t>
                      </a:r>
                      <a:endParaRPr lang="en-US" sz="14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1.00</a:t>
                      </a:r>
                      <a:r>
                        <a:rPr lang="en-US" sz="1400" baseline="30000" dirty="0">
                          <a:effectLst/>
                        </a:rPr>
                        <a:t>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1496139"/>
                  </a:ext>
                </a:extLst>
              </a:tr>
              <a:tr h="313408">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      RRMS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36 (92.31%)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18 (90.00%)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18 (94.74%)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82200835"/>
                  </a:ext>
                </a:extLst>
              </a:tr>
              <a:tr h="261920">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      SPMS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1 (2.56%)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1 (5.00%)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0 (0.0%)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3480743569"/>
                  </a:ext>
                </a:extLst>
              </a:tr>
              <a:tr h="261920">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      PPMS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2 (5.13%)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1 (5.00%)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1 (5.26%)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2630691405"/>
                  </a:ext>
                </a:extLst>
              </a:tr>
              <a:tr h="491715">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l">
                        <a:lnSpc>
                          <a:spcPct val="107000"/>
                        </a:lnSpc>
                        <a:spcBef>
                          <a:spcPts val="0"/>
                        </a:spcBef>
                        <a:spcAft>
                          <a:spcPts val="0"/>
                        </a:spcAft>
                      </a:pPr>
                      <a:r>
                        <a:rPr lang="en-US" sz="1400" u="none" dirty="0">
                          <a:effectLst/>
                        </a:rPr>
                        <a:t>Disease Modifying Therapies</a:t>
                      </a:r>
                      <a:endParaRPr lang="en-US" sz="14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0.72</a:t>
                      </a:r>
                      <a:r>
                        <a:rPr lang="en-US" sz="1400" baseline="30000" dirty="0">
                          <a:effectLst/>
                        </a:rPr>
                        <a:t>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42250174"/>
                  </a:ext>
                </a:extLst>
              </a:tr>
              <a:tr h="261920">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None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8 (20.51%)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6 (30.00%)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2 (10.53%)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695811245"/>
                  </a:ext>
                </a:extLst>
              </a:tr>
              <a:tr h="313115">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Platfor</a:t>
                      </a:r>
                      <a:r>
                        <a:rPr lang="en-US" sz="1400" baseline="0" dirty="0">
                          <a:effectLst/>
                        </a:rPr>
                        <a:t>m therapies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7 (17.95%)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3 (15.00%)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4 (21.05%)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3864981815"/>
                  </a:ext>
                </a:extLst>
              </a:tr>
              <a:tr h="261920">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457200" marR="0" lvl="1" algn="l">
                        <a:lnSpc>
                          <a:spcPct val="107000"/>
                        </a:lnSpc>
                        <a:spcBef>
                          <a:spcPts val="0"/>
                        </a:spcBef>
                        <a:spcAft>
                          <a:spcPts val="0"/>
                        </a:spcAft>
                      </a:pPr>
                      <a:r>
                        <a:rPr lang="en-US" sz="1400" dirty="0">
                          <a:effectLst/>
                        </a:rPr>
                        <a:t>- Interferon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r">
                        <a:lnSpc>
                          <a:spcPct val="107000"/>
                        </a:lnSpc>
                        <a:spcBef>
                          <a:spcPts val="0"/>
                        </a:spcBef>
                        <a:spcAft>
                          <a:spcPts val="0"/>
                        </a:spcAft>
                      </a:pPr>
                      <a:r>
                        <a:rPr lang="en-US" sz="1400" dirty="0">
                          <a:effectLst/>
                        </a:rPr>
                        <a:t>4 (57.14%)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r">
                        <a:lnSpc>
                          <a:spcPct val="107000"/>
                        </a:lnSpc>
                        <a:spcBef>
                          <a:spcPts val="0"/>
                        </a:spcBef>
                        <a:spcAft>
                          <a:spcPts val="0"/>
                        </a:spcAft>
                      </a:pPr>
                      <a:r>
                        <a:rPr lang="en-US" sz="1400" dirty="0">
                          <a:effectLst/>
                        </a:rPr>
                        <a:t>2 (66.67%)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r">
                        <a:lnSpc>
                          <a:spcPct val="107000"/>
                        </a:lnSpc>
                        <a:spcBef>
                          <a:spcPts val="0"/>
                        </a:spcBef>
                        <a:spcAft>
                          <a:spcPts val="0"/>
                        </a:spcAft>
                      </a:pPr>
                      <a:r>
                        <a:rPr lang="en-US" sz="1400" dirty="0">
                          <a:effectLst/>
                        </a:rPr>
                        <a:t>2 (50.00%)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9169605"/>
                  </a:ext>
                </a:extLst>
              </a:tr>
              <a:tr h="261920">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457200" marR="0" lvl="1" algn="l">
                        <a:lnSpc>
                          <a:spcPct val="107000"/>
                        </a:lnSpc>
                        <a:spcBef>
                          <a:spcPts val="0"/>
                        </a:spcBef>
                        <a:spcAft>
                          <a:spcPts val="0"/>
                        </a:spcAft>
                      </a:pPr>
                      <a:r>
                        <a:rPr lang="en-US" sz="1400" dirty="0">
                          <a:effectLst/>
                        </a:rPr>
                        <a:t>- </a:t>
                      </a:r>
                      <a:r>
                        <a:rPr lang="en-US" sz="1400" dirty="0" err="1">
                          <a:effectLst/>
                        </a:rPr>
                        <a:t>Glatiramer</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r">
                        <a:lnSpc>
                          <a:spcPct val="107000"/>
                        </a:lnSpc>
                        <a:spcBef>
                          <a:spcPts val="0"/>
                        </a:spcBef>
                        <a:spcAft>
                          <a:spcPts val="0"/>
                        </a:spcAft>
                      </a:pPr>
                      <a:r>
                        <a:rPr lang="en-US" sz="1400" dirty="0">
                          <a:effectLst/>
                        </a:rPr>
                        <a:t>3 (42.86%)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r">
                        <a:lnSpc>
                          <a:spcPct val="107000"/>
                        </a:lnSpc>
                        <a:spcBef>
                          <a:spcPts val="0"/>
                        </a:spcBef>
                        <a:spcAft>
                          <a:spcPts val="0"/>
                        </a:spcAft>
                      </a:pPr>
                      <a:r>
                        <a:rPr lang="en-US" sz="1400" dirty="0">
                          <a:effectLst/>
                        </a:rPr>
                        <a:t>1 (33.33%)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r">
                        <a:lnSpc>
                          <a:spcPct val="107000"/>
                        </a:lnSpc>
                        <a:spcBef>
                          <a:spcPts val="0"/>
                        </a:spcBef>
                        <a:spcAft>
                          <a:spcPts val="0"/>
                        </a:spcAft>
                      </a:pPr>
                      <a:r>
                        <a:rPr lang="en-US" sz="1400" dirty="0">
                          <a:effectLst/>
                        </a:rPr>
                        <a:t>2 (50.00%)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743154936"/>
                  </a:ext>
                </a:extLst>
              </a:tr>
              <a:tr h="261920">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Oral Therapy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14 (35.90%)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6 (30.00%)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8 (42.11%)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427069357"/>
                  </a:ext>
                </a:extLst>
              </a:tr>
              <a:tr h="314990">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Anti CD 20 Therapy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8 (20.51%)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4 (20.00%)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4 (21.05%)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499595722"/>
                  </a:ext>
                </a:extLst>
              </a:tr>
              <a:tr h="261920">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l">
                        <a:lnSpc>
                          <a:spcPct val="107000"/>
                        </a:lnSpc>
                        <a:spcBef>
                          <a:spcPts val="0"/>
                        </a:spcBef>
                        <a:spcAft>
                          <a:spcPts val="0"/>
                        </a:spcAft>
                      </a:pPr>
                      <a:r>
                        <a:rPr lang="en-US" sz="1400" dirty="0" err="1">
                          <a:effectLst/>
                        </a:rPr>
                        <a:t>Tysabri</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a:effectLst/>
                        </a:rPr>
                        <a:t>2 (5.13%)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1 (5.00%)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1 (5.26%)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3693994359"/>
                  </a:ext>
                </a:extLst>
              </a:tr>
            </a:tbl>
          </a:graphicData>
        </a:graphic>
      </p:graphicFrame>
      <p:sp>
        <p:nvSpPr>
          <p:cNvPr id="9" name="Rectangle 8"/>
          <p:cNvSpPr/>
          <p:nvPr/>
        </p:nvSpPr>
        <p:spPr>
          <a:xfrm>
            <a:off x="6400049" y="6220068"/>
            <a:ext cx="562453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3000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a:t>
            </a:r>
            <a:r>
              <a:rPr kumimoji="0" lang="en-US" sz="1600" b="1" i="1"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Mean</a:t>
            </a:r>
            <a:r>
              <a:rPr kumimoji="0" lang="en-US" sz="1600" b="1"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(SD) or N(%)</a:t>
            </a: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1600" b="1" i="0" u="none" strike="noStrike" kern="1200" cap="none" spc="0" normalizeH="0" baseline="3000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a:t>
            </a:r>
            <a:r>
              <a:rPr kumimoji="0" lang="en-US" sz="1600" b="1" i="1"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Fisher’s</a:t>
            </a:r>
            <a:r>
              <a:rPr kumimoji="0" lang="en-US" sz="1600" b="1"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exact test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p:cNvGraphicFramePr>
            <a:graphicFrameLocks noGrp="1"/>
          </p:cNvGraphicFramePr>
          <p:nvPr/>
        </p:nvGraphicFramePr>
        <p:xfrm>
          <a:off x="220720" y="1799867"/>
          <a:ext cx="5875281" cy="3547283"/>
        </p:xfrm>
        <a:graphic>
          <a:graphicData uri="http://schemas.openxmlformats.org/drawingml/2006/table">
            <a:tbl>
              <a:tblPr firstRow="1" firstCol="1" bandRow="1"/>
              <a:tblGrid>
                <a:gridCol w="1971259">
                  <a:extLst>
                    <a:ext uri="{9D8B030D-6E8A-4147-A177-3AD203B41FA5}">
                      <a16:colId xmlns:a16="http://schemas.microsoft.com/office/drawing/2014/main" val="3704227836"/>
                    </a:ext>
                  </a:extLst>
                </a:gridCol>
                <a:gridCol w="1007846">
                  <a:extLst>
                    <a:ext uri="{9D8B030D-6E8A-4147-A177-3AD203B41FA5}">
                      <a16:colId xmlns:a16="http://schemas.microsoft.com/office/drawing/2014/main" val="4096324748"/>
                    </a:ext>
                  </a:extLst>
                </a:gridCol>
                <a:gridCol w="1135212">
                  <a:extLst>
                    <a:ext uri="{9D8B030D-6E8A-4147-A177-3AD203B41FA5}">
                      <a16:colId xmlns:a16="http://schemas.microsoft.com/office/drawing/2014/main" val="3145659733"/>
                    </a:ext>
                  </a:extLst>
                </a:gridCol>
                <a:gridCol w="1247894">
                  <a:extLst>
                    <a:ext uri="{9D8B030D-6E8A-4147-A177-3AD203B41FA5}">
                      <a16:colId xmlns:a16="http://schemas.microsoft.com/office/drawing/2014/main" val="1751146494"/>
                    </a:ext>
                  </a:extLst>
                </a:gridCol>
                <a:gridCol w="513070">
                  <a:extLst>
                    <a:ext uri="{9D8B030D-6E8A-4147-A177-3AD203B41FA5}">
                      <a16:colId xmlns:a16="http://schemas.microsoft.com/office/drawing/2014/main" val="2665634760"/>
                    </a:ext>
                  </a:extLst>
                </a:gridCol>
              </a:tblGrid>
              <a:tr h="782977">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ctr">
                        <a:lnSpc>
                          <a:spcPct val="107000"/>
                        </a:lnSpc>
                        <a:spcBef>
                          <a:spcPts val="0"/>
                        </a:spcBef>
                        <a:spcAft>
                          <a:spcPts val="0"/>
                        </a:spcAft>
                      </a:pPr>
                      <a:r>
                        <a:rPr lang="en-US" sz="1400" dirty="0">
                          <a:effectLst/>
                        </a:rPr>
                        <a:t>Characteristic</a:t>
                      </a:r>
                      <a:endParaRPr lang="en-US" sz="1400" b="1"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ctr">
                        <a:lnSpc>
                          <a:spcPct val="107000"/>
                        </a:lnSpc>
                        <a:spcBef>
                          <a:spcPts val="0"/>
                        </a:spcBef>
                        <a:spcAft>
                          <a:spcPts val="0"/>
                        </a:spcAft>
                      </a:pPr>
                      <a:r>
                        <a:rPr lang="en-US" sz="1400" dirty="0">
                          <a:effectLst/>
                        </a:rPr>
                        <a:t>Total</a:t>
                      </a:r>
                      <a:r>
                        <a:rPr lang="en-US" sz="1400" baseline="30000" dirty="0">
                          <a:effectLst/>
                        </a:rPr>
                        <a:t>a</a:t>
                      </a:r>
                      <a:r>
                        <a:rPr lang="en-US" sz="1400" dirty="0">
                          <a:effectLst/>
                        </a:rPr>
                        <a:t> (N=39)</a:t>
                      </a:r>
                      <a:endParaRPr lang="en-US" sz="1400" b="1"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ctr">
                        <a:lnSpc>
                          <a:spcPct val="107000"/>
                        </a:lnSpc>
                        <a:spcBef>
                          <a:spcPts val="0"/>
                        </a:spcBef>
                        <a:spcAft>
                          <a:spcPts val="0"/>
                        </a:spcAft>
                      </a:pPr>
                      <a:r>
                        <a:rPr lang="en-US" sz="1400" dirty="0">
                          <a:effectLst/>
                        </a:rPr>
                        <a:t>Low-fat diet (active)</a:t>
                      </a:r>
                      <a:r>
                        <a:rPr lang="en-US" sz="1400" strike="noStrike" baseline="30000" dirty="0">
                          <a:effectLst/>
                        </a:rPr>
                        <a:t>a</a:t>
                      </a:r>
                      <a:r>
                        <a:rPr lang="en-US" sz="1400" dirty="0">
                          <a:effectLst/>
                        </a:rPr>
                        <a:t> (N=20)</a:t>
                      </a:r>
                      <a:endParaRPr lang="en-US" sz="1400" b="1"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ctr">
                        <a:lnSpc>
                          <a:spcPct val="107000"/>
                        </a:lnSpc>
                        <a:spcBef>
                          <a:spcPts val="0"/>
                        </a:spcBef>
                        <a:spcAft>
                          <a:spcPts val="0"/>
                        </a:spcAft>
                      </a:pPr>
                      <a:r>
                        <a:rPr lang="en-US" sz="1400" dirty="0">
                          <a:effectLst/>
                        </a:rPr>
                        <a:t>Control (wait-list)</a:t>
                      </a:r>
                      <a:r>
                        <a:rPr lang="en-US" sz="1400" baseline="30000" dirty="0">
                          <a:effectLst/>
                        </a:rPr>
                        <a:t>a</a:t>
                      </a:r>
                      <a:r>
                        <a:rPr lang="en-US" sz="1400" dirty="0">
                          <a:effectLst/>
                        </a:rPr>
                        <a:t> (N=19)</a:t>
                      </a:r>
                      <a:endParaRPr lang="en-US" sz="1400" b="1"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gn="ctr">
                        <a:lnSpc>
                          <a:spcPct val="107000"/>
                        </a:lnSpc>
                        <a:spcBef>
                          <a:spcPts val="0"/>
                        </a:spcBef>
                        <a:spcAft>
                          <a:spcPts val="0"/>
                        </a:spcAft>
                      </a:pPr>
                      <a:r>
                        <a:rPr lang="en-US" sz="1400" dirty="0">
                          <a:effectLst/>
                        </a:rPr>
                        <a:t>p</a:t>
                      </a:r>
                      <a:endParaRPr lang="en-US" sz="1400" b="1"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3313460755"/>
                  </a:ext>
                </a:extLst>
              </a:tr>
              <a:tr h="480987">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Age (years)</a:t>
                      </a:r>
                      <a:endParaRPr lang="en-US" sz="1400" b="1"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49.74 (11.68)</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a:effectLst/>
                        </a:rPr>
                        <a:t>52.2 (10.36)</a:t>
                      </a:r>
                      <a:endParaRPr lang="en-US" sz="1400" b="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a:effectLst/>
                        </a:rPr>
                        <a:t>47.16 (12.69)</a:t>
                      </a:r>
                      <a:endParaRPr lang="en-US" sz="1400" b="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0.18</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828001388"/>
                  </a:ext>
                </a:extLst>
              </a:tr>
              <a:tr h="480987">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Time since onset (years)</a:t>
                      </a:r>
                      <a:r>
                        <a:rPr lang="en-US" sz="1400" baseline="30000" dirty="0">
                          <a:effectLst/>
                        </a:rPr>
                        <a:t>c</a:t>
                      </a:r>
                      <a:endParaRPr lang="en-US" sz="1400" b="1"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17.05 (9.26)</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16.42 (6.98)</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17.72 (11.36)</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a:effectLst/>
                        </a:rPr>
                        <a:t>0.68</a:t>
                      </a:r>
                      <a:endParaRPr lang="en-US" sz="1400" b="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77466869"/>
                  </a:ext>
                </a:extLst>
              </a:tr>
              <a:tr h="480987">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Time since dx (years)</a:t>
                      </a:r>
                      <a:endParaRPr lang="en-US" sz="1400" b="1"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12.62 (8.72)</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13.00 (7.71)</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12.21 (9.87)</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a:effectLst/>
                        </a:rPr>
                        <a:t>0.78</a:t>
                      </a:r>
                      <a:endParaRPr lang="en-US" sz="1400" b="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2760196257"/>
                  </a:ext>
                </a:extLst>
              </a:tr>
              <a:tr h="359371">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Female sex</a:t>
                      </a:r>
                      <a:endParaRPr lang="en-US" sz="1400" b="1"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32 (82.1%)</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16 (80.0%)</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16 (84.2%)</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1.00</a:t>
                      </a:r>
                      <a:r>
                        <a:rPr lang="en-US" sz="1400" baseline="30000" dirty="0">
                          <a:effectLst/>
                        </a:rPr>
                        <a:t>b</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4207358236"/>
                  </a:ext>
                </a:extLst>
              </a:tr>
              <a:tr h="480987">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Body</a:t>
                      </a:r>
                      <a:r>
                        <a:rPr lang="en-US" sz="1400" baseline="0" dirty="0">
                          <a:effectLst/>
                        </a:rPr>
                        <a:t> mass index</a:t>
                      </a:r>
                      <a:r>
                        <a:rPr lang="en-US" sz="1400" dirty="0">
                          <a:effectLst/>
                        </a:rPr>
                        <a:t> (kg/m</a:t>
                      </a:r>
                      <a:r>
                        <a:rPr lang="en-US" sz="1400" baseline="30000" dirty="0">
                          <a:effectLst/>
                        </a:rPr>
                        <a:t>2</a:t>
                      </a:r>
                      <a:r>
                        <a:rPr lang="en-US" sz="1400" dirty="0">
                          <a:effectLst/>
                        </a:rPr>
                        <a:t>)</a:t>
                      </a:r>
                      <a:r>
                        <a:rPr lang="en-US" sz="1400" baseline="30000" dirty="0">
                          <a:effectLst/>
                        </a:rPr>
                        <a:t>c</a:t>
                      </a:r>
                      <a:endParaRPr lang="en-US" sz="1400" b="1"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a:effectLst/>
                        </a:rPr>
                        <a:t>31.75 (7.49)</a:t>
                      </a:r>
                      <a:endParaRPr lang="en-US" sz="1400" b="0">
                        <a:effectLst/>
                        <a:latin typeface="+mn-lt"/>
                        <a:ea typeface="Calibri" panose="020F0502020204030204" pitchFamily="34" charset="0"/>
                        <a:cs typeface="Times New Roman" panose="02020603050405020304" pitchFamily="18" charset="0"/>
                      </a:endParaRPr>
                    </a:p>
                  </a:txBody>
                  <a:tcPr marL="67611" marR="67611"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a:effectLst/>
                        </a:rPr>
                        <a:t>31.25 (7.24)</a:t>
                      </a:r>
                      <a:endParaRPr lang="en-US" sz="1400" b="0">
                        <a:effectLst/>
                        <a:latin typeface="+mn-lt"/>
                        <a:ea typeface="Calibri" panose="020F0502020204030204" pitchFamily="34" charset="0"/>
                        <a:cs typeface="Times New Roman" panose="02020603050405020304" pitchFamily="18" charset="0"/>
                      </a:endParaRPr>
                    </a:p>
                  </a:txBody>
                  <a:tcPr marL="67611" marR="67611"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32.24 (7.89)</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0.69</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mpd="sng">
                      <a:solidFill>
                        <a:srgbClr val="A5A5A5"/>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3929797718"/>
                  </a:ext>
                </a:extLst>
              </a:tr>
              <a:tr h="480987">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Expanded</a:t>
                      </a:r>
                      <a:r>
                        <a:rPr lang="en-US" sz="1400" baseline="0" dirty="0">
                          <a:effectLst/>
                        </a:rPr>
                        <a:t> disability status score</a:t>
                      </a: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3.78 (1.38)</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4.15 (1.31)</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3.38 (1.38)</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dirty="0">
                          <a:effectLst/>
                        </a:rPr>
                        <a:t>0.08</a:t>
                      </a:r>
                      <a:endParaRPr lang="en-US" sz="1400" b="0" dirty="0">
                        <a:effectLst/>
                        <a:latin typeface="+mn-lt"/>
                        <a:ea typeface="Calibri" panose="020F0502020204030204" pitchFamily="34" charset="0"/>
                        <a:cs typeface="Times New Roman" panose="02020603050405020304" pitchFamily="18" charset="0"/>
                      </a:endParaRPr>
                    </a:p>
                  </a:txBody>
                  <a:tcPr marL="67611" marR="67611"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505105572"/>
                  </a:ext>
                </a:extLst>
              </a:tr>
            </a:tbl>
          </a:graphicData>
        </a:graphic>
      </p:graphicFrame>
      <p:sp>
        <p:nvSpPr>
          <p:cNvPr id="12" name="TextBox 11"/>
          <p:cNvSpPr txBox="1"/>
          <p:nvPr/>
        </p:nvSpPr>
        <p:spPr>
          <a:xfrm>
            <a:off x="220720" y="6220068"/>
            <a:ext cx="56966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3000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a:t>
            </a:r>
            <a:r>
              <a:rPr kumimoji="0" lang="en-US" sz="1600" b="1" i="1"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Mean</a:t>
            </a:r>
            <a:r>
              <a:rPr kumimoji="0" lang="en-US" sz="1600" b="1"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(SD) or N(%)</a:t>
            </a: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1600" b="1" i="0" u="none" strike="noStrike" kern="1200" cap="none" spc="0" normalizeH="0" baseline="3000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a:t>
            </a:r>
            <a:r>
              <a:rPr kumimoji="0" lang="en-US" sz="1600" b="1" i="1"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Fisher’s</a:t>
            </a:r>
            <a:r>
              <a:rPr kumimoji="0" lang="en-US" sz="1600" b="1"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exact test; </a:t>
            </a:r>
            <a:r>
              <a:rPr kumimoji="0" lang="en-US" sz="1600" b="1" i="1" u="none" strike="noStrike" kern="1200" cap="none" spc="0" normalizeH="0" baseline="3000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a:t>
            </a:r>
            <a:r>
              <a:rPr kumimoji="0" lang="en-US" sz="1600" b="1"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 missing weight, BMI, 2 missing time since onset</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C231A22-4169-483C-8083-38986A66FDA3}"/>
              </a:ext>
            </a:extLst>
          </p:cNvPr>
          <p:cNvSpPr txBox="1"/>
          <p:nvPr/>
        </p:nvSpPr>
        <p:spPr>
          <a:xfrm>
            <a:off x="7951695" y="6503943"/>
            <a:ext cx="4240305" cy="31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Young et al, …. Yadav et al, ECTRIMS, ANA 2022 poster</a:t>
            </a:r>
          </a:p>
        </p:txBody>
      </p:sp>
    </p:spTree>
    <p:extLst>
      <p:ext uri="{BB962C8B-B14F-4D97-AF65-F5344CB8AC3E}">
        <p14:creationId xmlns:p14="http://schemas.microsoft.com/office/powerpoint/2010/main" val="1479186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43" y="152396"/>
            <a:ext cx="10131425" cy="1456267"/>
          </a:xfrm>
        </p:spPr>
        <p:txBody>
          <a:bodyPr/>
          <a:lstStyle/>
          <a:p>
            <a:r>
              <a:rPr lang="en-US" b="1" dirty="0">
                <a:solidFill>
                  <a:schemeClr val="accent6">
                    <a:lumMod val="50000"/>
                  </a:schemeClr>
                </a:solidFill>
              </a:rPr>
              <a:t>Results: Other outcomes, mean (SE) (per-protocol analysis)</a:t>
            </a:r>
            <a:endParaRPr lang="en-US" dirty="0">
              <a:solidFill>
                <a:schemeClr val="accent6">
                  <a:lumMod val="50000"/>
                </a:schemeClr>
              </a:solidFill>
            </a:endParaRPr>
          </a:p>
        </p:txBody>
      </p:sp>
      <p:graphicFrame>
        <p:nvGraphicFramePr>
          <p:cNvPr id="7" name="Table 6"/>
          <p:cNvGraphicFramePr>
            <a:graphicFrameLocks noGrp="1"/>
          </p:cNvGraphicFramePr>
          <p:nvPr/>
        </p:nvGraphicFramePr>
        <p:xfrm>
          <a:off x="568843" y="1588245"/>
          <a:ext cx="8963787" cy="4463387"/>
        </p:xfrm>
        <a:graphic>
          <a:graphicData uri="http://schemas.openxmlformats.org/drawingml/2006/table">
            <a:tbl>
              <a:tblPr firstRow="1" firstCol="1" bandRow="1">
                <a:tableStyleId>{D7AC3CCA-C797-4891-BE02-D94E43425B78}</a:tableStyleId>
              </a:tblPr>
              <a:tblGrid>
                <a:gridCol w="1463056">
                  <a:extLst>
                    <a:ext uri="{9D8B030D-6E8A-4147-A177-3AD203B41FA5}">
                      <a16:colId xmlns:a16="http://schemas.microsoft.com/office/drawing/2014/main" val="328177083"/>
                    </a:ext>
                  </a:extLst>
                </a:gridCol>
                <a:gridCol w="940904">
                  <a:extLst>
                    <a:ext uri="{9D8B030D-6E8A-4147-A177-3AD203B41FA5}">
                      <a16:colId xmlns:a16="http://schemas.microsoft.com/office/drawing/2014/main" val="1613889759"/>
                    </a:ext>
                  </a:extLst>
                </a:gridCol>
                <a:gridCol w="914400">
                  <a:extLst>
                    <a:ext uri="{9D8B030D-6E8A-4147-A177-3AD203B41FA5}">
                      <a16:colId xmlns:a16="http://schemas.microsoft.com/office/drawing/2014/main" val="3181909438"/>
                    </a:ext>
                  </a:extLst>
                </a:gridCol>
                <a:gridCol w="1086679">
                  <a:extLst>
                    <a:ext uri="{9D8B030D-6E8A-4147-A177-3AD203B41FA5}">
                      <a16:colId xmlns:a16="http://schemas.microsoft.com/office/drawing/2014/main" val="3093745534"/>
                    </a:ext>
                  </a:extLst>
                </a:gridCol>
                <a:gridCol w="1007165">
                  <a:extLst>
                    <a:ext uri="{9D8B030D-6E8A-4147-A177-3AD203B41FA5}">
                      <a16:colId xmlns:a16="http://schemas.microsoft.com/office/drawing/2014/main" val="1524526464"/>
                    </a:ext>
                  </a:extLst>
                </a:gridCol>
                <a:gridCol w="967409">
                  <a:extLst>
                    <a:ext uri="{9D8B030D-6E8A-4147-A177-3AD203B41FA5}">
                      <a16:colId xmlns:a16="http://schemas.microsoft.com/office/drawing/2014/main" val="837167625"/>
                    </a:ext>
                  </a:extLst>
                </a:gridCol>
                <a:gridCol w="1020417">
                  <a:extLst>
                    <a:ext uri="{9D8B030D-6E8A-4147-A177-3AD203B41FA5}">
                      <a16:colId xmlns:a16="http://schemas.microsoft.com/office/drawing/2014/main" val="2523427963"/>
                    </a:ext>
                  </a:extLst>
                </a:gridCol>
                <a:gridCol w="1563757">
                  <a:extLst>
                    <a:ext uri="{9D8B030D-6E8A-4147-A177-3AD203B41FA5}">
                      <a16:colId xmlns:a16="http://schemas.microsoft.com/office/drawing/2014/main" val="1419722376"/>
                    </a:ext>
                  </a:extLst>
                </a:gridCol>
              </a:tblGrid>
              <a:tr h="271583">
                <a:tc>
                  <a:txBody>
                    <a:bodyPr/>
                    <a:lstStyle/>
                    <a:p>
                      <a:pPr marL="0" marR="0">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Low-fat diet</a:t>
                      </a:r>
                      <a:r>
                        <a:rPr lang="en-US" sz="1100" b="1" baseline="0" dirty="0">
                          <a:effectLst/>
                          <a:latin typeface="Arial" panose="020B0604020202020204" pitchFamily="34" charset="0"/>
                          <a:ea typeface="Arial" panose="020B0604020202020204" pitchFamily="34" charset="0"/>
                          <a:cs typeface="Times New Roman" panose="02020603050405020304" pitchFamily="18" charset="0"/>
                        </a:rPr>
                        <a:t> (a</a:t>
                      </a:r>
                      <a:r>
                        <a:rPr lang="en-US" sz="1100" b="1" dirty="0">
                          <a:effectLst/>
                          <a:latin typeface="Arial" panose="020B0604020202020204" pitchFamily="34" charset="0"/>
                          <a:ea typeface="Arial" panose="020B0604020202020204" pitchFamily="34" charset="0"/>
                          <a:cs typeface="Times New Roman" panose="02020603050405020304" pitchFamily="18" charset="0"/>
                        </a:rPr>
                        <a:t>ctive) (N=20)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Control (wait-list) (N=17)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BG change (95% CI)</a:t>
                      </a:r>
                      <a:r>
                        <a:rPr lang="en-US" sz="1100" b="1" baseline="30000" dirty="0">
                          <a:effectLst/>
                          <a:latin typeface="Arial" panose="020B0604020202020204" pitchFamily="34" charset="0"/>
                          <a:ea typeface="Arial" panose="020B0604020202020204" pitchFamily="34" charset="0"/>
                          <a:cs typeface="Times New Roman" panose="02020603050405020304" pitchFamily="18" charset="0"/>
                        </a:rPr>
                        <a:t>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3815817"/>
                  </a:ext>
                </a:extLst>
              </a:tr>
              <a:tr h="351324">
                <a:tc>
                  <a:txBody>
                    <a:bodyPr/>
                    <a:lstStyle/>
                    <a:p>
                      <a:pPr marL="0" marR="0">
                        <a:spcBef>
                          <a:spcPts val="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Baseline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Week 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WG </a:t>
                      </a:r>
                      <a:r>
                        <a:rPr lang="en-US" sz="1100" b="1" dirty="0" err="1">
                          <a:effectLst/>
                          <a:latin typeface="Arial" panose="020B0604020202020204" pitchFamily="34" charset="0"/>
                          <a:ea typeface="Arial" panose="020B0604020202020204" pitchFamily="34" charset="0"/>
                          <a:cs typeface="Times New Roman" panose="02020603050405020304" pitchFamily="18" charset="0"/>
                        </a:rPr>
                        <a:t>Change</a:t>
                      </a:r>
                      <a:r>
                        <a:rPr lang="en-US" sz="1100" b="1" baseline="30000" dirty="0" err="1">
                          <a:effectLst/>
                          <a:latin typeface="Arial" panose="020B0604020202020204" pitchFamily="34" charset="0"/>
                          <a:ea typeface="Arial" panose="020B0604020202020204" pitchFamily="34" charset="0"/>
                          <a:cs typeface="Times New Roman" panose="02020603050405020304" pitchFamily="18" charset="0"/>
                        </a:rPr>
                        <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Baseline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Week 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WG Change</a:t>
                      </a:r>
                      <a:r>
                        <a:rPr lang="en-US" sz="1100" b="1" baseline="30000">
                          <a:effectLst/>
                          <a:latin typeface="Arial" panose="020B0604020202020204" pitchFamily="34" charset="0"/>
                          <a:ea typeface="Arial" panose="020B0604020202020204" pitchFamily="34" charset="0"/>
                          <a:cs typeface="Times New Roman" panose="02020603050405020304" pitchFamily="18" charset="0"/>
                        </a:rPr>
                        <a: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0622068"/>
                  </a:ext>
                </a:extLst>
              </a:tr>
              <a:tr h="386457">
                <a:tc>
                  <a:txBody>
                    <a:bodyPr/>
                    <a:lstStyle/>
                    <a:p>
                      <a:pPr marL="0" marR="0">
                        <a:spcBef>
                          <a:spcPts val="0"/>
                        </a:spcBef>
                        <a:spcAft>
                          <a:spcPts val="0"/>
                        </a:spcAft>
                      </a:pPr>
                      <a:r>
                        <a:rPr lang="en-US" sz="1400" dirty="0">
                          <a:effectLst/>
                        </a:rPr>
                        <a:t>Fat mass (g)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38154.3</a:t>
                      </a:r>
                      <a:endParaRPr lang="en-US" sz="2000">
                        <a:effectLst/>
                      </a:endParaRPr>
                    </a:p>
                    <a:p>
                      <a:pPr marL="0" marR="0">
                        <a:spcBef>
                          <a:spcPts val="0"/>
                        </a:spcBef>
                        <a:spcAft>
                          <a:spcPts val="0"/>
                        </a:spcAft>
                      </a:pPr>
                      <a:r>
                        <a:rPr lang="en-US" sz="1400">
                          <a:effectLst/>
                        </a:rPr>
                        <a:t>(2971.3)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35286.4</a:t>
                      </a:r>
                      <a:endParaRPr lang="en-US" sz="2000">
                        <a:effectLst/>
                      </a:endParaRPr>
                    </a:p>
                    <a:p>
                      <a:pPr marL="0" marR="0">
                        <a:spcBef>
                          <a:spcPts val="0"/>
                        </a:spcBef>
                        <a:spcAft>
                          <a:spcPts val="0"/>
                        </a:spcAft>
                      </a:pPr>
                      <a:r>
                        <a:rPr lang="en-US" sz="1400">
                          <a:effectLst/>
                        </a:rPr>
                        <a:t>(2982.5)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-2867.9**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37114.1</a:t>
                      </a:r>
                      <a:endParaRPr lang="en-US" sz="2000">
                        <a:effectLst/>
                      </a:endParaRPr>
                    </a:p>
                    <a:p>
                      <a:pPr marL="0" marR="0">
                        <a:spcBef>
                          <a:spcPts val="0"/>
                        </a:spcBef>
                        <a:spcAft>
                          <a:spcPts val="0"/>
                        </a:spcAft>
                      </a:pPr>
                      <a:r>
                        <a:rPr lang="en-US" sz="1400">
                          <a:effectLst/>
                        </a:rPr>
                        <a:t>(3220.5)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36585.7</a:t>
                      </a:r>
                      <a:endParaRPr lang="en-US" sz="2000">
                        <a:effectLst/>
                      </a:endParaRPr>
                    </a:p>
                    <a:p>
                      <a:pPr marL="0" marR="0">
                        <a:spcBef>
                          <a:spcPts val="0"/>
                        </a:spcBef>
                        <a:spcAft>
                          <a:spcPts val="0"/>
                        </a:spcAft>
                      </a:pPr>
                      <a:r>
                        <a:rPr lang="en-US" sz="1400">
                          <a:effectLst/>
                        </a:rPr>
                        <a:t>(3233.7)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-528.4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-2339.5**</a:t>
                      </a:r>
                      <a:endParaRPr lang="en-US" sz="2000">
                        <a:effectLst/>
                      </a:endParaRPr>
                    </a:p>
                    <a:p>
                      <a:pPr marL="0" marR="0">
                        <a:spcBef>
                          <a:spcPts val="0"/>
                        </a:spcBef>
                        <a:spcAft>
                          <a:spcPts val="0"/>
                        </a:spcAft>
                      </a:pPr>
                      <a:r>
                        <a:rPr lang="en-US" sz="1400">
                          <a:effectLst/>
                        </a:rPr>
                        <a:t>(-3977.0, -702.1)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5728359"/>
                  </a:ext>
                </a:extLst>
              </a:tr>
              <a:tr h="386457">
                <a:tc>
                  <a:txBody>
                    <a:bodyPr/>
                    <a:lstStyle/>
                    <a:p>
                      <a:pPr marL="0" marR="0">
                        <a:spcBef>
                          <a:spcPts val="0"/>
                        </a:spcBef>
                        <a:spcAft>
                          <a:spcPts val="0"/>
                        </a:spcAft>
                      </a:pPr>
                      <a:r>
                        <a:rPr lang="en-US" sz="1400" dirty="0">
                          <a:effectLst/>
                        </a:rPr>
                        <a:t>Lean mass (g)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46372.3</a:t>
                      </a:r>
                      <a:endParaRPr lang="en-US" sz="2000">
                        <a:effectLst/>
                      </a:endParaRPr>
                    </a:p>
                    <a:p>
                      <a:pPr marL="0" marR="0">
                        <a:spcBef>
                          <a:spcPts val="0"/>
                        </a:spcBef>
                        <a:spcAft>
                          <a:spcPts val="0"/>
                        </a:spcAft>
                      </a:pPr>
                      <a:r>
                        <a:rPr lang="en-US" sz="1400">
                          <a:effectLst/>
                        </a:rPr>
                        <a:t>(2192.8)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46199.7</a:t>
                      </a:r>
                      <a:endParaRPr lang="en-US" sz="2000">
                        <a:effectLst/>
                      </a:endParaRPr>
                    </a:p>
                    <a:p>
                      <a:pPr marL="0" marR="0">
                        <a:spcBef>
                          <a:spcPts val="0"/>
                        </a:spcBef>
                        <a:spcAft>
                          <a:spcPts val="0"/>
                        </a:spcAft>
                      </a:pPr>
                      <a:r>
                        <a:rPr lang="en-US" sz="1400">
                          <a:effectLst/>
                        </a:rPr>
                        <a:t>(2201.5)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-172.6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45967.1</a:t>
                      </a:r>
                      <a:endParaRPr lang="en-US" sz="2000">
                        <a:effectLst/>
                      </a:endParaRPr>
                    </a:p>
                    <a:p>
                      <a:pPr marL="0" marR="0">
                        <a:spcBef>
                          <a:spcPts val="0"/>
                        </a:spcBef>
                        <a:spcAft>
                          <a:spcPts val="0"/>
                        </a:spcAft>
                      </a:pPr>
                      <a:r>
                        <a:rPr lang="en-US" sz="1400">
                          <a:effectLst/>
                        </a:rPr>
                        <a:t>(2376.7)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44669.8</a:t>
                      </a:r>
                      <a:endParaRPr lang="en-US" sz="2000">
                        <a:effectLst/>
                      </a:endParaRPr>
                    </a:p>
                    <a:p>
                      <a:pPr marL="0" marR="0">
                        <a:spcBef>
                          <a:spcPts val="0"/>
                        </a:spcBef>
                        <a:spcAft>
                          <a:spcPts val="0"/>
                        </a:spcAft>
                      </a:pPr>
                      <a:r>
                        <a:rPr lang="en-US" sz="1400">
                          <a:effectLst/>
                        </a:rPr>
                        <a:t>(2386.9)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-1297.3**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1124.7</a:t>
                      </a:r>
                      <a:endParaRPr lang="en-US" sz="2000">
                        <a:effectLst/>
                      </a:endParaRPr>
                    </a:p>
                    <a:p>
                      <a:pPr marL="0" marR="0">
                        <a:spcBef>
                          <a:spcPts val="0"/>
                        </a:spcBef>
                        <a:spcAft>
                          <a:spcPts val="0"/>
                        </a:spcAft>
                      </a:pPr>
                      <a:r>
                        <a:rPr lang="en-US" sz="1400">
                          <a:effectLst/>
                        </a:rPr>
                        <a:t>(-114.6, 2364.0)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4263981"/>
                  </a:ext>
                </a:extLst>
              </a:tr>
              <a:tr h="386457">
                <a:tc>
                  <a:txBody>
                    <a:bodyPr/>
                    <a:lstStyle/>
                    <a:p>
                      <a:pPr marL="0" marR="0">
                        <a:spcBef>
                          <a:spcPts val="0"/>
                        </a:spcBef>
                        <a:spcAft>
                          <a:spcPts val="0"/>
                        </a:spcAft>
                      </a:pPr>
                      <a:r>
                        <a:rPr lang="en-US" sz="1400" dirty="0">
                          <a:effectLst/>
                        </a:rPr>
                        <a:t>Weight (Kg)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87.7</a:t>
                      </a:r>
                      <a:endParaRPr lang="en-US" sz="2000">
                        <a:effectLst/>
                      </a:endParaRPr>
                    </a:p>
                    <a:p>
                      <a:pPr marL="0" marR="0">
                        <a:spcBef>
                          <a:spcPts val="0"/>
                        </a:spcBef>
                        <a:spcAft>
                          <a:spcPts val="0"/>
                        </a:spcAft>
                      </a:pPr>
                      <a:r>
                        <a:rPr lang="en-US" sz="1400">
                          <a:effectLst/>
                        </a:rPr>
                        <a:t>(4.0)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85.2</a:t>
                      </a:r>
                      <a:endParaRPr lang="en-US" sz="2000">
                        <a:effectLst/>
                      </a:endParaRPr>
                    </a:p>
                    <a:p>
                      <a:pPr marL="0" marR="0">
                        <a:spcBef>
                          <a:spcPts val="0"/>
                        </a:spcBef>
                        <a:spcAft>
                          <a:spcPts val="0"/>
                        </a:spcAft>
                      </a:pPr>
                      <a:r>
                        <a:rPr lang="en-US" sz="1400">
                          <a:effectLst/>
                        </a:rPr>
                        <a:t>(4.0)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84.8</a:t>
                      </a:r>
                      <a:endParaRPr lang="en-US" sz="2000">
                        <a:effectLst/>
                      </a:endParaRPr>
                    </a:p>
                    <a:p>
                      <a:pPr marL="0" marR="0">
                        <a:spcBef>
                          <a:spcPts val="0"/>
                        </a:spcBef>
                        <a:spcAft>
                          <a:spcPts val="0"/>
                        </a:spcAft>
                      </a:pPr>
                      <a:r>
                        <a:rPr lang="en-US" sz="1400">
                          <a:effectLst/>
                        </a:rPr>
                        <a:t>(4.4)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83.4</a:t>
                      </a:r>
                      <a:endParaRPr lang="en-US" sz="2000">
                        <a:effectLst/>
                      </a:endParaRPr>
                    </a:p>
                    <a:p>
                      <a:pPr marL="0" marR="0">
                        <a:spcBef>
                          <a:spcPts val="0"/>
                        </a:spcBef>
                        <a:spcAft>
                          <a:spcPts val="0"/>
                        </a:spcAft>
                      </a:pPr>
                      <a:r>
                        <a:rPr lang="en-US" sz="1400">
                          <a:effectLst/>
                        </a:rPr>
                        <a:t>(4.4)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-1.1</a:t>
                      </a:r>
                      <a:endParaRPr lang="en-US" sz="2000">
                        <a:effectLst/>
                      </a:endParaRPr>
                    </a:p>
                    <a:p>
                      <a:pPr marL="0" marR="0">
                        <a:spcBef>
                          <a:spcPts val="0"/>
                        </a:spcBef>
                        <a:spcAft>
                          <a:spcPts val="0"/>
                        </a:spcAft>
                      </a:pPr>
                      <a:r>
                        <a:rPr lang="en-US" sz="1400">
                          <a:effectLst/>
                        </a:rPr>
                        <a:t>(-3.3, 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992574"/>
                  </a:ext>
                </a:extLst>
              </a:tr>
              <a:tr h="386457">
                <a:tc>
                  <a:txBody>
                    <a:bodyPr/>
                    <a:lstStyle/>
                    <a:p>
                      <a:pPr marL="0" marR="0">
                        <a:spcBef>
                          <a:spcPts val="0"/>
                        </a:spcBef>
                        <a:spcAft>
                          <a:spcPts val="0"/>
                        </a:spcAft>
                      </a:pPr>
                      <a:r>
                        <a:rPr lang="en-US" sz="1400">
                          <a:effectLst/>
                        </a:rPr>
                        <a:t>BMI</a:t>
                      </a:r>
                      <a:r>
                        <a:rPr lang="en-US" sz="1400" baseline="30000">
                          <a:effectLst/>
                        </a:rPr>
                        <a: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31.2</a:t>
                      </a:r>
                      <a:endParaRPr lang="en-US" sz="2000">
                        <a:effectLst/>
                      </a:endParaRPr>
                    </a:p>
                    <a:p>
                      <a:pPr marL="0" marR="0">
                        <a:spcBef>
                          <a:spcPts val="0"/>
                        </a:spcBef>
                        <a:spcAft>
                          <a:spcPts val="0"/>
                        </a:spcAft>
                      </a:pPr>
                      <a:r>
                        <a:rPr lang="en-US" sz="1400">
                          <a:effectLst/>
                        </a:rPr>
                        <a:t>(1.4)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30.4</a:t>
                      </a:r>
                      <a:endParaRPr lang="en-US" sz="2000">
                        <a:effectLst/>
                      </a:endParaRPr>
                    </a:p>
                    <a:p>
                      <a:pPr marL="0" marR="0">
                        <a:spcBef>
                          <a:spcPts val="0"/>
                        </a:spcBef>
                        <a:spcAft>
                          <a:spcPts val="0"/>
                        </a:spcAft>
                      </a:pPr>
                      <a:r>
                        <a:rPr lang="en-US" sz="1400">
                          <a:effectLst/>
                        </a:rPr>
                        <a:t>(1.4)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30.2</a:t>
                      </a:r>
                      <a:endParaRPr lang="en-US" sz="2000">
                        <a:effectLst/>
                      </a:endParaRPr>
                    </a:p>
                    <a:p>
                      <a:pPr marL="0" marR="0">
                        <a:spcBef>
                          <a:spcPts val="0"/>
                        </a:spcBef>
                        <a:spcAft>
                          <a:spcPts val="0"/>
                        </a:spcAft>
                      </a:pPr>
                      <a:r>
                        <a:rPr lang="en-US" sz="1400">
                          <a:effectLst/>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29.7</a:t>
                      </a:r>
                      <a:endParaRPr lang="en-US" sz="2000">
                        <a:effectLst/>
                      </a:endParaRPr>
                    </a:p>
                    <a:p>
                      <a:pPr marL="0" marR="0">
                        <a:spcBef>
                          <a:spcPts val="0"/>
                        </a:spcBef>
                        <a:spcAft>
                          <a:spcPts val="0"/>
                        </a:spcAft>
                      </a:pPr>
                      <a:r>
                        <a:rPr lang="en-US" sz="1400">
                          <a:effectLst/>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-0.3</a:t>
                      </a:r>
                      <a:endParaRPr lang="en-US" sz="2000">
                        <a:effectLst/>
                      </a:endParaRPr>
                    </a:p>
                    <a:p>
                      <a:pPr marL="0" marR="0">
                        <a:spcBef>
                          <a:spcPts val="0"/>
                        </a:spcBef>
                        <a:spcAft>
                          <a:spcPts val="0"/>
                        </a:spcAft>
                      </a:pPr>
                      <a:r>
                        <a:rPr lang="en-US" sz="1400">
                          <a:effectLst/>
                        </a:rPr>
                        <a:t>(-1.1, 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7248109"/>
                  </a:ext>
                </a:extLst>
              </a:tr>
              <a:tr h="386457">
                <a:tc>
                  <a:txBody>
                    <a:bodyPr/>
                    <a:lstStyle/>
                    <a:p>
                      <a:pPr marL="0" marR="0">
                        <a:spcBef>
                          <a:spcPts val="0"/>
                        </a:spcBef>
                        <a:spcAft>
                          <a:spcPts val="0"/>
                        </a:spcAft>
                      </a:pPr>
                      <a:r>
                        <a:rPr lang="en-US" sz="1400" dirty="0">
                          <a:effectLst/>
                        </a:rPr>
                        <a:t>HbA1c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5.4</a:t>
                      </a:r>
                      <a:endParaRPr lang="en-US" sz="2000">
                        <a:effectLst/>
                      </a:endParaRPr>
                    </a:p>
                    <a:p>
                      <a:pPr marL="0" marR="0">
                        <a:spcBef>
                          <a:spcPts val="0"/>
                        </a:spcBef>
                        <a:spcAft>
                          <a:spcPts val="0"/>
                        </a:spcAft>
                      </a:pPr>
                      <a:r>
                        <a:rPr lang="en-US" sz="1400">
                          <a:effectLst/>
                        </a:rPr>
                        <a:t>(0.1)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5.3</a:t>
                      </a:r>
                      <a:endParaRPr lang="en-US" sz="2000">
                        <a:effectLst/>
                      </a:endParaRPr>
                    </a:p>
                    <a:p>
                      <a:pPr marL="0" marR="0">
                        <a:spcBef>
                          <a:spcPts val="0"/>
                        </a:spcBef>
                        <a:spcAft>
                          <a:spcPts val="0"/>
                        </a:spcAft>
                      </a:pPr>
                      <a:r>
                        <a:rPr lang="en-US" sz="1400">
                          <a:effectLst/>
                        </a:rPr>
                        <a:t>(0.1)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5.5</a:t>
                      </a:r>
                      <a:endParaRPr lang="en-US" sz="2000">
                        <a:effectLst/>
                      </a:endParaRPr>
                    </a:p>
                    <a:p>
                      <a:pPr marL="0" marR="0">
                        <a:spcBef>
                          <a:spcPts val="0"/>
                        </a:spcBef>
                        <a:spcAft>
                          <a:spcPts val="0"/>
                        </a:spcAft>
                      </a:pPr>
                      <a:r>
                        <a:rPr lang="en-US" sz="1400">
                          <a:effectLst/>
                        </a:rPr>
                        <a:t>(0.1)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5.4</a:t>
                      </a:r>
                      <a:endParaRPr lang="en-US" sz="2000" dirty="0">
                        <a:effectLst/>
                      </a:endParaRPr>
                    </a:p>
                    <a:p>
                      <a:pPr marL="0" marR="0">
                        <a:spcBef>
                          <a:spcPts val="0"/>
                        </a:spcBef>
                        <a:spcAft>
                          <a:spcPts val="0"/>
                        </a:spcAft>
                      </a:pPr>
                      <a:r>
                        <a:rPr lang="en-US" sz="1400" dirty="0">
                          <a:effectLst/>
                        </a:rPr>
                        <a:t>(0.1)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0.0</a:t>
                      </a:r>
                      <a:endParaRPr lang="en-US" sz="2000">
                        <a:effectLst/>
                      </a:endParaRPr>
                    </a:p>
                    <a:p>
                      <a:pPr marL="0" marR="0">
                        <a:spcBef>
                          <a:spcPts val="0"/>
                        </a:spcBef>
                        <a:spcAft>
                          <a:spcPts val="0"/>
                        </a:spcAft>
                      </a:pPr>
                      <a:r>
                        <a:rPr lang="en-US" sz="1400">
                          <a:effectLst/>
                        </a:rPr>
                        <a:t>(-0.2, 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6263363"/>
                  </a:ext>
                </a:extLst>
              </a:tr>
              <a:tr h="386457">
                <a:tc>
                  <a:txBody>
                    <a:bodyPr/>
                    <a:lstStyle/>
                    <a:p>
                      <a:pPr marL="0" marR="0">
                        <a:spcBef>
                          <a:spcPts val="0"/>
                        </a:spcBef>
                        <a:spcAft>
                          <a:spcPts val="0"/>
                        </a:spcAft>
                      </a:pPr>
                      <a:r>
                        <a:rPr lang="en-US" sz="1400">
                          <a:effectLst/>
                        </a:rPr>
                        <a:t>Total Cholesterol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182.1</a:t>
                      </a:r>
                      <a:endParaRPr lang="en-US" sz="2000">
                        <a:effectLst/>
                      </a:endParaRPr>
                    </a:p>
                    <a:p>
                      <a:pPr marL="0" marR="0">
                        <a:spcBef>
                          <a:spcPts val="0"/>
                        </a:spcBef>
                        <a:spcAft>
                          <a:spcPts val="0"/>
                        </a:spcAft>
                      </a:pPr>
                      <a:r>
                        <a:rPr lang="en-US" sz="1400">
                          <a:effectLst/>
                        </a:rPr>
                        <a:t>(8.1)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169.2</a:t>
                      </a:r>
                      <a:endParaRPr lang="en-US" sz="2000">
                        <a:effectLst/>
                      </a:endParaRPr>
                    </a:p>
                    <a:p>
                      <a:pPr marL="0" marR="0">
                        <a:spcBef>
                          <a:spcPts val="0"/>
                        </a:spcBef>
                        <a:spcAft>
                          <a:spcPts val="0"/>
                        </a:spcAft>
                      </a:pPr>
                      <a:r>
                        <a:rPr lang="en-US" sz="14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207.3</a:t>
                      </a:r>
                      <a:endParaRPr lang="en-US" sz="2000">
                        <a:effectLst/>
                      </a:endParaRPr>
                    </a:p>
                    <a:p>
                      <a:pPr marL="0" marR="0">
                        <a:spcBef>
                          <a:spcPts val="0"/>
                        </a:spcBef>
                        <a:spcAft>
                          <a:spcPts val="0"/>
                        </a:spcAft>
                      </a:pPr>
                      <a:r>
                        <a:rPr lang="en-US" sz="1400">
                          <a:effectLst/>
                        </a:rPr>
                        <a:t>(8.7)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215.8</a:t>
                      </a:r>
                      <a:endParaRPr lang="en-US" sz="2000">
                        <a:effectLst/>
                      </a:endParaRPr>
                    </a:p>
                    <a:p>
                      <a:pPr marL="0" marR="0">
                        <a:spcBef>
                          <a:spcPts val="0"/>
                        </a:spcBef>
                        <a:spcAft>
                          <a:spcPts val="0"/>
                        </a:spcAft>
                      </a:pPr>
                      <a:r>
                        <a:rPr lang="en-US" sz="1400">
                          <a:effectLst/>
                        </a:rPr>
                        <a:t>(9.2)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8.5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-21.5**</a:t>
                      </a:r>
                      <a:endParaRPr lang="en-US" sz="2000">
                        <a:effectLst/>
                      </a:endParaRPr>
                    </a:p>
                    <a:p>
                      <a:pPr marL="0" marR="0">
                        <a:spcBef>
                          <a:spcPts val="0"/>
                        </a:spcBef>
                        <a:spcAft>
                          <a:spcPts val="0"/>
                        </a:spcAft>
                      </a:pPr>
                      <a:r>
                        <a:rPr lang="en-US" sz="1400">
                          <a:effectLst/>
                        </a:rPr>
                        <a:t>(-36.7, -6.3)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3443775"/>
                  </a:ext>
                </a:extLst>
              </a:tr>
              <a:tr h="386457">
                <a:tc>
                  <a:txBody>
                    <a:bodyPr/>
                    <a:lstStyle/>
                    <a:p>
                      <a:pPr marL="0" marR="0">
                        <a:spcBef>
                          <a:spcPts val="0"/>
                        </a:spcBef>
                        <a:spcAft>
                          <a:spcPts val="0"/>
                        </a:spcAft>
                      </a:pPr>
                      <a:r>
                        <a:rPr lang="en-US" sz="1400">
                          <a:effectLst/>
                        </a:rPr>
                        <a:t>LDL Cholesterol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103.9</a:t>
                      </a:r>
                      <a:endParaRPr lang="en-US" sz="2000">
                        <a:effectLst/>
                      </a:endParaRPr>
                    </a:p>
                    <a:p>
                      <a:pPr marL="0" marR="0">
                        <a:spcBef>
                          <a:spcPts val="0"/>
                        </a:spcBef>
                        <a:spcAft>
                          <a:spcPts val="0"/>
                        </a:spcAft>
                      </a:pPr>
                      <a:r>
                        <a:rPr lang="en-US" sz="1400">
                          <a:effectLst/>
                        </a:rPr>
                        <a:t>(7.2)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91.7</a:t>
                      </a:r>
                      <a:endParaRPr lang="en-US" sz="2000">
                        <a:effectLst/>
                      </a:endParaRPr>
                    </a:p>
                    <a:p>
                      <a:pPr marL="0" marR="0">
                        <a:spcBef>
                          <a:spcPts val="0"/>
                        </a:spcBef>
                        <a:spcAft>
                          <a:spcPts val="0"/>
                        </a:spcAft>
                      </a:pPr>
                      <a:r>
                        <a:rPr lang="en-US" sz="1400">
                          <a:effectLst/>
                        </a:rPr>
                        <a:t>(7.4)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127.1</a:t>
                      </a:r>
                      <a:endParaRPr lang="en-US" sz="2000">
                        <a:effectLst/>
                      </a:endParaRPr>
                    </a:p>
                    <a:p>
                      <a:pPr marL="0" marR="0">
                        <a:spcBef>
                          <a:spcPts val="0"/>
                        </a:spcBef>
                        <a:spcAft>
                          <a:spcPts val="0"/>
                        </a:spcAft>
                      </a:pPr>
                      <a:r>
                        <a:rPr lang="en-US" sz="1400">
                          <a:effectLst/>
                        </a:rPr>
                        <a:t>(7.8)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135.2</a:t>
                      </a:r>
                      <a:endParaRPr lang="en-US" sz="2000">
                        <a:effectLst/>
                      </a:endParaRPr>
                    </a:p>
                    <a:p>
                      <a:pPr marL="0" marR="0">
                        <a:spcBef>
                          <a:spcPts val="0"/>
                        </a:spcBef>
                        <a:spcAft>
                          <a:spcPts val="0"/>
                        </a:spcAft>
                      </a:pPr>
                      <a:r>
                        <a:rPr lang="en-US" sz="1400">
                          <a:effectLst/>
                        </a:rPr>
                        <a:t>(8.1)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-20.2**</a:t>
                      </a:r>
                      <a:endParaRPr lang="en-US" sz="2000">
                        <a:effectLst/>
                      </a:endParaRPr>
                    </a:p>
                    <a:p>
                      <a:pPr marL="0" marR="0">
                        <a:spcBef>
                          <a:spcPts val="0"/>
                        </a:spcBef>
                        <a:spcAft>
                          <a:spcPts val="0"/>
                        </a:spcAft>
                      </a:pPr>
                      <a:r>
                        <a:rPr lang="en-US" sz="1400">
                          <a:effectLst/>
                        </a:rPr>
                        <a:t>(-32.8, -7.7)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0882064"/>
                  </a:ext>
                </a:extLst>
              </a:tr>
              <a:tr h="386457">
                <a:tc>
                  <a:txBody>
                    <a:bodyPr/>
                    <a:lstStyle/>
                    <a:p>
                      <a:pPr marL="0" marR="0">
                        <a:spcBef>
                          <a:spcPts val="0"/>
                        </a:spcBef>
                        <a:spcAft>
                          <a:spcPts val="0"/>
                        </a:spcAft>
                      </a:pPr>
                      <a:r>
                        <a:rPr lang="en-US" sz="1400">
                          <a:effectLst/>
                        </a:rPr>
                        <a:t>HDL Cholesterol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58.7</a:t>
                      </a:r>
                      <a:endParaRPr lang="en-US" sz="2000">
                        <a:effectLst/>
                      </a:endParaRPr>
                    </a:p>
                    <a:p>
                      <a:pPr marL="0" marR="0">
                        <a:spcBef>
                          <a:spcPts val="0"/>
                        </a:spcBef>
                        <a:spcAft>
                          <a:spcPts val="0"/>
                        </a:spcAft>
                      </a:pPr>
                      <a:r>
                        <a:rPr lang="en-US" sz="14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55.5</a:t>
                      </a:r>
                      <a:endParaRPr lang="en-US" sz="2000">
                        <a:effectLst/>
                      </a:endParaRPr>
                    </a:p>
                    <a:p>
                      <a:pPr marL="0" marR="0">
                        <a:spcBef>
                          <a:spcPts val="0"/>
                        </a:spcBef>
                        <a:spcAft>
                          <a:spcPts val="0"/>
                        </a:spcAft>
                      </a:pPr>
                      <a:r>
                        <a:rPr lang="en-US" sz="1400">
                          <a:effectLst/>
                        </a:rPr>
                        <a:t>(4.0)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57.4</a:t>
                      </a:r>
                      <a:endParaRPr lang="en-US" sz="2000">
                        <a:effectLst/>
                      </a:endParaRPr>
                    </a:p>
                    <a:p>
                      <a:pPr marL="0" marR="0">
                        <a:spcBef>
                          <a:spcPts val="0"/>
                        </a:spcBef>
                        <a:spcAft>
                          <a:spcPts val="0"/>
                        </a:spcAft>
                      </a:pPr>
                      <a:r>
                        <a:rPr lang="en-US" sz="1400">
                          <a:effectLst/>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58.2</a:t>
                      </a:r>
                      <a:endParaRPr lang="en-US" sz="2000">
                        <a:effectLst/>
                      </a:endParaRPr>
                    </a:p>
                    <a:p>
                      <a:pPr marL="0" marR="0">
                        <a:spcBef>
                          <a:spcPts val="0"/>
                        </a:spcBef>
                        <a:spcAft>
                          <a:spcPts val="0"/>
                        </a:spcAft>
                      </a:pPr>
                      <a:r>
                        <a:rPr lang="en-US" sz="1400">
                          <a:effectLst/>
                        </a:rPr>
                        <a:t>(3.4)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-4.0</a:t>
                      </a:r>
                      <a:endParaRPr lang="en-US" sz="2000">
                        <a:effectLst/>
                      </a:endParaRPr>
                    </a:p>
                    <a:p>
                      <a:pPr marL="0" marR="0">
                        <a:spcBef>
                          <a:spcPts val="0"/>
                        </a:spcBef>
                        <a:spcAft>
                          <a:spcPts val="0"/>
                        </a:spcAft>
                      </a:pPr>
                      <a:r>
                        <a:rPr lang="en-US" sz="1400">
                          <a:effectLst/>
                        </a:rPr>
                        <a:t>(-10.5, 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8509692"/>
                  </a:ext>
                </a:extLst>
              </a:tr>
              <a:tr h="386457">
                <a:tc>
                  <a:txBody>
                    <a:bodyPr/>
                    <a:lstStyle/>
                    <a:p>
                      <a:pPr marL="0" marR="0">
                        <a:spcBef>
                          <a:spcPts val="0"/>
                        </a:spcBef>
                        <a:spcAft>
                          <a:spcPts val="0"/>
                        </a:spcAft>
                      </a:pPr>
                      <a:r>
                        <a:rPr lang="en-US" sz="1400">
                          <a:effectLst/>
                        </a:rPr>
                        <a:t>Triglycerides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98.0</a:t>
                      </a:r>
                      <a:endParaRPr lang="en-US" sz="2000">
                        <a:effectLst/>
                      </a:endParaRPr>
                    </a:p>
                    <a:p>
                      <a:pPr marL="0" marR="0">
                        <a:spcBef>
                          <a:spcPts val="0"/>
                        </a:spcBef>
                        <a:spcAft>
                          <a:spcPts val="0"/>
                        </a:spcAft>
                      </a:pPr>
                      <a:r>
                        <a:rPr lang="en-US" sz="1400">
                          <a:effectLst/>
                        </a:rPr>
                        <a:t>(11.0)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109.7</a:t>
                      </a:r>
                      <a:endParaRPr lang="en-US" sz="2000">
                        <a:effectLst/>
                      </a:endParaRPr>
                    </a:p>
                    <a:p>
                      <a:pPr marL="0" marR="0">
                        <a:spcBef>
                          <a:spcPts val="0"/>
                        </a:spcBef>
                        <a:spcAft>
                          <a:spcPts val="0"/>
                        </a:spcAft>
                      </a:pPr>
                      <a:r>
                        <a:rPr lang="en-US" sz="1400">
                          <a:effectLst/>
                        </a:rPr>
                        <a:t>(11.0)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114.1</a:t>
                      </a:r>
                      <a:endParaRPr lang="en-US" sz="2000">
                        <a:effectLst/>
                      </a:endParaRPr>
                    </a:p>
                    <a:p>
                      <a:pPr marL="0" marR="0">
                        <a:spcBef>
                          <a:spcPts val="0"/>
                        </a:spcBef>
                        <a:spcAft>
                          <a:spcPts val="0"/>
                        </a:spcAft>
                      </a:pPr>
                      <a:r>
                        <a:rPr lang="en-US" sz="1400">
                          <a:effectLst/>
                        </a:rPr>
                        <a:t>(11.5)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111.5</a:t>
                      </a:r>
                      <a:endParaRPr lang="en-US" sz="2000">
                        <a:effectLst/>
                      </a:endParaRPr>
                    </a:p>
                    <a:p>
                      <a:pPr marL="0" marR="0">
                        <a:spcBef>
                          <a:spcPts val="0"/>
                        </a:spcBef>
                        <a:spcAft>
                          <a:spcPts val="0"/>
                        </a:spcAft>
                      </a:pPr>
                      <a:r>
                        <a:rPr lang="en-US" sz="1400">
                          <a:effectLst/>
                        </a:rPr>
                        <a:t>(12.2)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14.3</a:t>
                      </a:r>
                      <a:endParaRPr lang="en-US" sz="2000" dirty="0">
                        <a:effectLst/>
                      </a:endParaRPr>
                    </a:p>
                    <a:p>
                      <a:pPr marL="0" marR="0">
                        <a:spcBef>
                          <a:spcPts val="0"/>
                        </a:spcBef>
                        <a:spcAft>
                          <a:spcPts val="0"/>
                        </a:spcAft>
                      </a:pPr>
                      <a:r>
                        <a:rPr lang="en-US" sz="1400" dirty="0">
                          <a:effectLst/>
                        </a:rPr>
                        <a:t>(-9.5, 38.1)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0446961"/>
                  </a:ext>
                </a:extLst>
              </a:tr>
            </a:tbl>
          </a:graphicData>
        </a:graphic>
      </p:graphicFrame>
      <p:sp>
        <p:nvSpPr>
          <p:cNvPr id="12" name="Rectangle 11"/>
          <p:cNvSpPr/>
          <p:nvPr/>
        </p:nvSpPr>
        <p:spPr>
          <a:xfrm>
            <a:off x="909083" y="6067021"/>
            <a:ext cx="400808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LDL: Low density lipoprotein; HDL: High Density Lipoprotein</a:t>
            </a:r>
          </a:p>
        </p:txBody>
      </p:sp>
      <p:sp>
        <p:nvSpPr>
          <p:cNvPr id="13" name="Rectangle 12"/>
          <p:cNvSpPr/>
          <p:nvPr/>
        </p:nvSpPr>
        <p:spPr>
          <a:xfrm>
            <a:off x="909084" y="6294116"/>
            <a:ext cx="1035079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30000" noProof="0" dirty="0" err="1">
                <a:ln>
                  <a:noFill/>
                </a:ln>
                <a:solidFill>
                  <a:prstClr val="black"/>
                </a:solidFill>
                <a:effectLst/>
                <a:uLnTx/>
                <a:uFillTx/>
                <a:latin typeface="Calibri Light" panose="020F0302020204030204"/>
                <a:ea typeface="Arial" panose="020B0604020202020204" pitchFamily="34" charset="0"/>
                <a:cs typeface="+mn-cs"/>
              </a:rPr>
              <a:t>a</a:t>
            </a:r>
            <a:r>
              <a:rPr kumimoji="0" lang="en-US" sz="1200" b="1" i="1" u="none" strike="noStrike" kern="1200" cap="none" spc="0" normalizeH="0" baseline="0" noProof="0" dirty="0" err="1">
                <a:ln>
                  <a:noFill/>
                </a:ln>
                <a:solidFill>
                  <a:prstClr val="black"/>
                </a:solidFill>
                <a:effectLst/>
                <a:uLnTx/>
                <a:uFillTx/>
                <a:latin typeface="Calibri Light" panose="020F0302020204030204"/>
                <a:ea typeface="Arial" panose="020B0604020202020204" pitchFamily="34" charset="0"/>
                <a:cs typeface="+mn-cs"/>
              </a:rPr>
              <a:t>SE</a:t>
            </a:r>
            <a:r>
              <a:rPr kumimoji="0" lang="en-US" sz="1200" b="1" i="1" u="none" strike="noStrike" kern="1200" cap="none" spc="0" normalizeH="0" baseline="0" noProof="0" dirty="0">
                <a:ln>
                  <a:noFill/>
                </a:ln>
                <a:solidFill>
                  <a:prstClr val="black"/>
                </a:solidFill>
                <a:effectLst/>
                <a:uLnTx/>
                <a:uFillTx/>
                <a:latin typeface="Calibri Light" panose="020F0302020204030204"/>
                <a:ea typeface="Arial" panose="020B0604020202020204" pitchFamily="34" charset="0"/>
                <a:cs typeface="+mn-cs"/>
              </a:rPr>
              <a:t>: Standard Error;</a:t>
            </a:r>
            <a:r>
              <a:rPr kumimoji="0" lang="en-US" sz="1200" b="1" i="1" u="none" strike="noStrike" kern="1200" cap="none" spc="0" normalizeH="0" baseline="30000" noProof="0" dirty="0">
                <a:ln>
                  <a:noFill/>
                </a:ln>
                <a:solidFill>
                  <a:prstClr val="black"/>
                </a:solidFill>
                <a:effectLst/>
                <a:uLnTx/>
                <a:uFillTx/>
                <a:latin typeface="Calibri Light" panose="020F0302020204030204"/>
                <a:ea typeface="Arial" panose="020B0604020202020204" pitchFamily="34" charset="0"/>
                <a:cs typeface="+mn-cs"/>
              </a:rPr>
              <a:t> </a:t>
            </a:r>
            <a:r>
              <a:rPr kumimoji="0" lang="en-US" sz="1200" b="1" i="1" u="none" strike="noStrike" kern="1200" cap="none" spc="0" normalizeH="0" baseline="0" noProof="0" dirty="0">
                <a:ln>
                  <a:noFill/>
                </a:ln>
                <a:solidFill>
                  <a:prstClr val="black"/>
                </a:solidFill>
                <a:effectLst/>
                <a:uLnTx/>
                <a:uFillTx/>
                <a:latin typeface="Calibri Light" panose="020F0302020204030204"/>
                <a:ea typeface="Arial" panose="020B0604020202020204" pitchFamily="34" charset="0"/>
                <a:cs typeface="+mn-cs"/>
              </a:rPr>
              <a:t>WG: Within Group; WG change (week 16 – baseline); </a:t>
            </a:r>
            <a:r>
              <a:rPr kumimoji="0" lang="en-US" sz="1200" b="1" i="1" u="none" strike="noStrike" kern="1200" cap="none" spc="0" normalizeH="0" baseline="30000" noProof="0" dirty="0" err="1">
                <a:ln>
                  <a:noFill/>
                </a:ln>
                <a:solidFill>
                  <a:prstClr val="black"/>
                </a:solidFill>
                <a:effectLst/>
                <a:uLnTx/>
                <a:uFillTx/>
                <a:latin typeface="Calibri Light" panose="020F0302020204030204"/>
                <a:ea typeface="Arial" panose="020B0604020202020204" pitchFamily="34" charset="0"/>
                <a:cs typeface="+mn-cs"/>
              </a:rPr>
              <a:t>b</a:t>
            </a:r>
            <a:r>
              <a:rPr kumimoji="0" lang="en-US" sz="1200" b="1" i="1" u="none" strike="noStrike" kern="1200" cap="none" spc="0" normalizeH="0" baseline="0" noProof="0" dirty="0" err="1">
                <a:ln>
                  <a:noFill/>
                </a:ln>
                <a:solidFill>
                  <a:prstClr val="black"/>
                </a:solidFill>
                <a:effectLst/>
                <a:uLnTx/>
                <a:uFillTx/>
                <a:latin typeface="Calibri Light" panose="020F0302020204030204"/>
                <a:ea typeface="Arial" panose="020B0604020202020204" pitchFamily="34" charset="0"/>
                <a:cs typeface="+mn-cs"/>
              </a:rPr>
              <a:t>BG</a:t>
            </a:r>
            <a:r>
              <a:rPr kumimoji="0" lang="en-US" sz="1200" b="1" i="1" u="none" strike="noStrike" kern="1200" cap="none" spc="0" normalizeH="0" baseline="0" noProof="0" dirty="0">
                <a:ln>
                  <a:noFill/>
                </a:ln>
                <a:solidFill>
                  <a:prstClr val="black"/>
                </a:solidFill>
                <a:effectLst/>
                <a:uLnTx/>
                <a:uFillTx/>
                <a:latin typeface="Calibri Light" panose="020F0302020204030204"/>
                <a:ea typeface="Arial" panose="020B0604020202020204" pitchFamily="34" charset="0"/>
                <a:cs typeface="+mn-cs"/>
              </a:rPr>
              <a:t>: Between-Group; BG change (active WG change – control WG change); *p&lt;0.05; **p&lt;0.01</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3" name="Picture 2">
            <a:extLst>
              <a:ext uri="{FF2B5EF4-FFF2-40B4-BE49-F238E27FC236}">
                <a16:creationId xmlns:a16="http://schemas.microsoft.com/office/drawing/2014/main" id="{CC439DB3-926C-401E-8F0F-979D46AAA399}"/>
              </a:ext>
            </a:extLst>
          </p:cNvPr>
          <p:cNvPicPr>
            <a:picLocks noChangeAspect="1"/>
          </p:cNvPicPr>
          <p:nvPr/>
        </p:nvPicPr>
        <p:blipFill>
          <a:blip r:embed="rId3"/>
          <a:stretch>
            <a:fillRect/>
          </a:stretch>
        </p:blipFill>
        <p:spPr>
          <a:xfrm>
            <a:off x="9794185" y="152396"/>
            <a:ext cx="2171700" cy="3257550"/>
          </a:xfrm>
          <a:prstGeom prst="rect">
            <a:avLst/>
          </a:prstGeom>
        </p:spPr>
      </p:pic>
      <p:sp>
        <p:nvSpPr>
          <p:cNvPr id="4" name="Rectangle 3">
            <a:extLst>
              <a:ext uri="{FF2B5EF4-FFF2-40B4-BE49-F238E27FC236}">
                <a16:creationId xmlns:a16="http://schemas.microsoft.com/office/drawing/2014/main" id="{B8E1AE8B-CAD1-4AF2-8944-533F94B1F019}"/>
              </a:ext>
            </a:extLst>
          </p:cNvPr>
          <p:cNvSpPr/>
          <p:nvPr/>
        </p:nvSpPr>
        <p:spPr>
          <a:xfrm>
            <a:off x="568843" y="4320208"/>
            <a:ext cx="8963787" cy="874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7D7FB90-BE2F-4CD7-87E0-A2739FFF4A17}"/>
              </a:ext>
            </a:extLst>
          </p:cNvPr>
          <p:cNvSpPr/>
          <p:nvPr/>
        </p:nvSpPr>
        <p:spPr>
          <a:xfrm>
            <a:off x="555591" y="2169868"/>
            <a:ext cx="8963787" cy="4805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056862E-E21C-47A9-BE21-8F25C8353532}"/>
              </a:ext>
            </a:extLst>
          </p:cNvPr>
          <p:cNvSpPr txBox="1"/>
          <p:nvPr/>
        </p:nvSpPr>
        <p:spPr>
          <a:xfrm>
            <a:off x="7951695" y="6503943"/>
            <a:ext cx="4240305" cy="31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Young et al, …. Yadav et al, ECTRIMS, ANA 2022 poster</a:t>
            </a:r>
          </a:p>
        </p:txBody>
      </p:sp>
    </p:spTree>
    <p:extLst>
      <p:ext uri="{BB962C8B-B14F-4D97-AF65-F5344CB8AC3E}">
        <p14:creationId xmlns:p14="http://schemas.microsoft.com/office/powerpoint/2010/main" val="3278951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B852-E03C-4CE0-809E-500A36C76118}"/>
              </a:ext>
            </a:extLst>
          </p:cNvPr>
          <p:cNvSpPr>
            <a:spLocks noGrp="1"/>
          </p:cNvSpPr>
          <p:nvPr>
            <p:ph type="title"/>
          </p:nvPr>
        </p:nvSpPr>
        <p:spPr>
          <a:xfrm>
            <a:off x="672354" y="219635"/>
            <a:ext cx="11187952" cy="1456267"/>
          </a:xfrm>
        </p:spPr>
        <p:txBody>
          <a:bodyPr/>
          <a:lstStyle/>
          <a:p>
            <a:r>
              <a:rPr lang="en-US" b="1" dirty="0">
                <a:solidFill>
                  <a:schemeClr val="accent6">
                    <a:lumMod val="50000"/>
                  </a:schemeClr>
                </a:solidFill>
              </a:rPr>
              <a:t>Results: Changes in fat calories (Food Freq Quest)</a:t>
            </a:r>
          </a:p>
        </p:txBody>
      </p:sp>
      <p:pic>
        <p:nvPicPr>
          <p:cNvPr id="5" name="Picture 4">
            <a:extLst>
              <a:ext uri="{FF2B5EF4-FFF2-40B4-BE49-F238E27FC236}">
                <a16:creationId xmlns:a16="http://schemas.microsoft.com/office/drawing/2014/main" id="{5018A00D-8CF3-4F73-BFFB-F52359DC4B93}"/>
              </a:ext>
            </a:extLst>
          </p:cNvPr>
          <p:cNvPicPr>
            <a:picLocks noChangeAspect="1"/>
          </p:cNvPicPr>
          <p:nvPr/>
        </p:nvPicPr>
        <p:blipFill>
          <a:blip r:embed="rId2"/>
          <a:stretch>
            <a:fillRect/>
          </a:stretch>
        </p:blipFill>
        <p:spPr>
          <a:xfrm>
            <a:off x="1014994" y="1966989"/>
            <a:ext cx="4952567" cy="4373415"/>
          </a:xfrm>
          <a:prstGeom prst="rect">
            <a:avLst/>
          </a:prstGeom>
        </p:spPr>
      </p:pic>
      <p:pic>
        <p:nvPicPr>
          <p:cNvPr id="7" name="Picture 6">
            <a:extLst>
              <a:ext uri="{FF2B5EF4-FFF2-40B4-BE49-F238E27FC236}">
                <a16:creationId xmlns:a16="http://schemas.microsoft.com/office/drawing/2014/main" id="{7566E761-8D41-4B4E-8C21-162FFBE9C9FD}"/>
              </a:ext>
            </a:extLst>
          </p:cNvPr>
          <p:cNvPicPr>
            <a:picLocks noChangeAspect="1"/>
          </p:cNvPicPr>
          <p:nvPr/>
        </p:nvPicPr>
        <p:blipFill>
          <a:blip r:embed="rId3"/>
          <a:stretch>
            <a:fillRect/>
          </a:stretch>
        </p:blipFill>
        <p:spPr>
          <a:xfrm>
            <a:off x="6381060" y="1966989"/>
            <a:ext cx="4952567" cy="4378966"/>
          </a:xfrm>
          <a:prstGeom prst="rect">
            <a:avLst/>
          </a:prstGeom>
        </p:spPr>
      </p:pic>
      <p:sp>
        <p:nvSpPr>
          <p:cNvPr id="6" name="TextBox 5">
            <a:extLst>
              <a:ext uri="{FF2B5EF4-FFF2-40B4-BE49-F238E27FC236}">
                <a16:creationId xmlns:a16="http://schemas.microsoft.com/office/drawing/2014/main" id="{F50119B4-6BFC-42EC-B702-2ADCE362E8A0}"/>
              </a:ext>
            </a:extLst>
          </p:cNvPr>
          <p:cNvSpPr txBox="1"/>
          <p:nvPr/>
        </p:nvSpPr>
        <p:spPr>
          <a:xfrm>
            <a:off x="7951695" y="6503943"/>
            <a:ext cx="4240305" cy="31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Young et al, …. Yadav et al, ECTRIMS, ANA 2022 poster</a:t>
            </a:r>
          </a:p>
        </p:txBody>
      </p:sp>
    </p:spTree>
    <p:extLst>
      <p:ext uri="{BB962C8B-B14F-4D97-AF65-F5344CB8AC3E}">
        <p14:creationId xmlns:p14="http://schemas.microsoft.com/office/powerpoint/2010/main" val="1064328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9137-C6A1-457A-90E1-F067E5575D1A}"/>
              </a:ext>
            </a:extLst>
          </p:cNvPr>
          <p:cNvSpPr>
            <a:spLocks noGrp="1"/>
          </p:cNvSpPr>
          <p:nvPr>
            <p:ph type="title"/>
          </p:nvPr>
        </p:nvSpPr>
        <p:spPr/>
        <p:txBody>
          <a:bodyPr/>
          <a:lstStyle/>
          <a:p>
            <a:r>
              <a:rPr lang="en-US" b="1" dirty="0">
                <a:solidFill>
                  <a:schemeClr val="accent6">
                    <a:lumMod val="50000"/>
                  </a:schemeClr>
                </a:solidFill>
              </a:rPr>
              <a:t>Results: Changes in Fatigue</a:t>
            </a:r>
          </a:p>
        </p:txBody>
      </p:sp>
      <p:pic>
        <p:nvPicPr>
          <p:cNvPr id="4" name="Picture 3">
            <a:extLst>
              <a:ext uri="{FF2B5EF4-FFF2-40B4-BE49-F238E27FC236}">
                <a16:creationId xmlns:a16="http://schemas.microsoft.com/office/drawing/2014/main" id="{D8725403-9E66-42F1-B035-3BDC02BF6013}"/>
              </a:ext>
            </a:extLst>
          </p:cNvPr>
          <p:cNvPicPr>
            <a:picLocks noChangeAspect="1"/>
          </p:cNvPicPr>
          <p:nvPr/>
        </p:nvPicPr>
        <p:blipFill>
          <a:blip r:embed="rId2"/>
          <a:stretch>
            <a:fillRect/>
          </a:stretch>
        </p:blipFill>
        <p:spPr>
          <a:xfrm>
            <a:off x="871870" y="1974276"/>
            <a:ext cx="5138597" cy="4370848"/>
          </a:xfrm>
          <a:prstGeom prst="rect">
            <a:avLst/>
          </a:prstGeom>
        </p:spPr>
      </p:pic>
      <p:pic>
        <p:nvPicPr>
          <p:cNvPr id="5" name="Picture 4">
            <a:extLst>
              <a:ext uri="{FF2B5EF4-FFF2-40B4-BE49-F238E27FC236}">
                <a16:creationId xmlns:a16="http://schemas.microsoft.com/office/drawing/2014/main" id="{E20244FC-FB2E-43C6-A325-41360EF248E1}"/>
              </a:ext>
            </a:extLst>
          </p:cNvPr>
          <p:cNvPicPr>
            <a:picLocks noChangeAspect="1"/>
          </p:cNvPicPr>
          <p:nvPr/>
        </p:nvPicPr>
        <p:blipFill>
          <a:blip r:embed="rId3"/>
          <a:stretch>
            <a:fillRect/>
          </a:stretch>
        </p:blipFill>
        <p:spPr>
          <a:xfrm>
            <a:off x="6387414" y="1974276"/>
            <a:ext cx="5227298" cy="4370848"/>
          </a:xfrm>
          <a:prstGeom prst="rect">
            <a:avLst/>
          </a:prstGeom>
        </p:spPr>
      </p:pic>
      <p:sp>
        <p:nvSpPr>
          <p:cNvPr id="6" name="TextBox 5">
            <a:extLst>
              <a:ext uri="{FF2B5EF4-FFF2-40B4-BE49-F238E27FC236}">
                <a16:creationId xmlns:a16="http://schemas.microsoft.com/office/drawing/2014/main" id="{7A7E0BF8-A6F9-44C4-9BD2-BCDF26FCCE17}"/>
              </a:ext>
            </a:extLst>
          </p:cNvPr>
          <p:cNvSpPr txBox="1"/>
          <p:nvPr/>
        </p:nvSpPr>
        <p:spPr>
          <a:xfrm>
            <a:off x="7951695" y="6503943"/>
            <a:ext cx="4240305" cy="31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Young et al, …. Yadav et al, ECTRIMS, ANA 2022 poster</a:t>
            </a:r>
          </a:p>
        </p:txBody>
      </p:sp>
    </p:spTree>
    <p:extLst>
      <p:ext uri="{BB962C8B-B14F-4D97-AF65-F5344CB8AC3E}">
        <p14:creationId xmlns:p14="http://schemas.microsoft.com/office/powerpoint/2010/main" val="2136279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7C4248-E3CF-4732-83D1-B46C68F608AB}"/>
              </a:ext>
            </a:extLst>
          </p:cNvPr>
          <p:cNvPicPr>
            <a:picLocks noChangeAspect="1"/>
          </p:cNvPicPr>
          <p:nvPr/>
        </p:nvPicPr>
        <p:blipFill>
          <a:blip r:embed="rId2"/>
          <a:stretch>
            <a:fillRect/>
          </a:stretch>
        </p:blipFill>
        <p:spPr>
          <a:xfrm>
            <a:off x="1497732" y="1870745"/>
            <a:ext cx="9075655" cy="4056597"/>
          </a:xfrm>
          <a:prstGeom prst="rect">
            <a:avLst/>
          </a:prstGeom>
        </p:spPr>
      </p:pic>
      <p:sp>
        <p:nvSpPr>
          <p:cNvPr id="2" name="Title 1">
            <a:extLst>
              <a:ext uri="{FF2B5EF4-FFF2-40B4-BE49-F238E27FC236}">
                <a16:creationId xmlns:a16="http://schemas.microsoft.com/office/drawing/2014/main" id="{844D74B0-779A-4DE3-B194-9296EB6CC6BC}"/>
              </a:ext>
            </a:extLst>
          </p:cNvPr>
          <p:cNvSpPr>
            <a:spLocks noGrp="1"/>
          </p:cNvSpPr>
          <p:nvPr>
            <p:ph type="title"/>
          </p:nvPr>
        </p:nvSpPr>
        <p:spPr/>
        <p:txBody>
          <a:bodyPr/>
          <a:lstStyle/>
          <a:p>
            <a:r>
              <a:rPr lang="en-US" b="1" dirty="0">
                <a:solidFill>
                  <a:schemeClr val="accent6">
                    <a:lumMod val="50000"/>
                  </a:schemeClr>
                </a:solidFill>
              </a:rPr>
              <a:t>Next steps </a:t>
            </a:r>
          </a:p>
        </p:txBody>
      </p:sp>
      <p:sp>
        <p:nvSpPr>
          <p:cNvPr id="6" name="Rectangle 5">
            <a:extLst>
              <a:ext uri="{FF2B5EF4-FFF2-40B4-BE49-F238E27FC236}">
                <a16:creationId xmlns:a16="http://schemas.microsoft.com/office/drawing/2014/main" id="{E73CFA5D-19FF-41D1-BFCD-6F85E851FBBC}"/>
              </a:ext>
            </a:extLst>
          </p:cNvPr>
          <p:cNvSpPr/>
          <p:nvPr/>
        </p:nvSpPr>
        <p:spPr>
          <a:xfrm>
            <a:off x="1497732" y="3976382"/>
            <a:ext cx="9075655" cy="5285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85FA771-AE55-40A8-B3C9-A51A394D444D}"/>
              </a:ext>
            </a:extLst>
          </p:cNvPr>
          <p:cNvSpPr/>
          <p:nvPr/>
        </p:nvSpPr>
        <p:spPr>
          <a:xfrm>
            <a:off x="1497732" y="2971799"/>
            <a:ext cx="9075655" cy="5285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EEA5E85-37AB-4630-95C6-713FA1C76480}"/>
              </a:ext>
            </a:extLst>
          </p:cNvPr>
          <p:cNvSpPr txBox="1"/>
          <p:nvPr/>
        </p:nvSpPr>
        <p:spPr>
          <a:xfrm>
            <a:off x="1497732" y="5927342"/>
            <a:ext cx="91965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EDSS: Expanded disability status scale, MFIS: modified fatigue impact scale, FSS: fatigue severity scale, FFQ: food frequency questionnaire, QOL: quality of life</a:t>
            </a:r>
          </a:p>
        </p:txBody>
      </p:sp>
      <p:sp>
        <p:nvSpPr>
          <p:cNvPr id="10" name="TextBox 9">
            <a:extLst>
              <a:ext uri="{FF2B5EF4-FFF2-40B4-BE49-F238E27FC236}">
                <a16:creationId xmlns:a16="http://schemas.microsoft.com/office/drawing/2014/main" id="{632809B0-7315-41B4-8C95-F0B67E34F8D1}"/>
              </a:ext>
            </a:extLst>
          </p:cNvPr>
          <p:cNvSpPr txBox="1"/>
          <p:nvPr/>
        </p:nvSpPr>
        <p:spPr>
          <a:xfrm>
            <a:off x="7951695" y="6503943"/>
            <a:ext cx="4240305" cy="31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Young et al, …. Yadav et al, ECTRIMS, ANA 2022 poster</a:t>
            </a:r>
          </a:p>
        </p:txBody>
      </p:sp>
    </p:spTree>
    <p:extLst>
      <p:ext uri="{BB962C8B-B14F-4D97-AF65-F5344CB8AC3E}">
        <p14:creationId xmlns:p14="http://schemas.microsoft.com/office/powerpoint/2010/main" val="1866085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44" y="69484"/>
            <a:ext cx="9659255" cy="1124316"/>
          </a:xfrm>
        </p:spPr>
        <p:txBody>
          <a:bodyPr>
            <a:noAutofit/>
          </a:bodyPr>
          <a:lstStyle/>
          <a:p>
            <a:r>
              <a:rPr lang="en-US" b="1" dirty="0">
                <a:solidFill>
                  <a:schemeClr val="accent6">
                    <a:lumMod val="50000"/>
                  </a:schemeClr>
                </a:solidFill>
              </a:rPr>
              <a:t>Modified Paleo diet (Wahl’s protocol)</a:t>
            </a:r>
          </a:p>
        </p:txBody>
      </p:sp>
      <p:pic>
        <p:nvPicPr>
          <p:cNvPr id="4" name="Content Placeholder 3"/>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1912213" y="952500"/>
            <a:ext cx="7688987" cy="5600702"/>
          </a:xfrm>
          <a:prstGeom prst="rect">
            <a:avLst/>
          </a:prstGeom>
        </p:spPr>
      </p:pic>
      <p:sp>
        <p:nvSpPr>
          <p:cNvPr id="5" name="TextBox 4"/>
          <p:cNvSpPr txBox="1"/>
          <p:nvPr/>
        </p:nvSpPr>
        <p:spPr>
          <a:xfrm>
            <a:off x="158733" y="6545098"/>
            <a:ext cx="8457312" cy="292709"/>
          </a:xfrm>
          <a:prstGeom prst="rect">
            <a:avLst/>
          </a:prstGeom>
          <a:noFill/>
        </p:spPr>
        <p:txBody>
          <a:bodyPr wrap="square" rtlCol="0">
            <a:spAutoFit/>
          </a:bodyPr>
          <a:lstStyle/>
          <a:p>
            <a:pPr marL="0" marR="0" lvl="0" indent="0" algn="l" defTabSz="414597" rtl="0" eaLnBrk="1" fontAlgn="base" latinLnBrk="0" hangingPunct="0">
              <a:lnSpc>
                <a:spcPct val="93000"/>
              </a:lnSpc>
              <a:spcBef>
                <a:spcPct val="0"/>
              </a:spcBef>
              <a:spcAft>
                <a:spcPct val="0"/>
              </a:spcAft>
              <a:buClr>
                <a:srgbClr val="000000"/>
              </a:buClr>
              <a:buSzPct val="45000"/>
              <a:buFontTx/>
              <a:buNone/>
              <a:tabLst/>
              <a:defRPr/>
            </a:pPr>
            <a:r>
              <a:rPr kumimoji="0" lang="en-US" sz="1400" b="0" i="0" u="none" strike="noStrike" kern="1200" cap="none" spc="0" normalizeH="0" baseline="0" noProof="0" dirty="0" err="1">
                <a:ln>
                  <a:noFill/>
                </a:ln>
                <a:solidFill>
                  <a:srgbClr val="292934"/>
                </a:solidFill>
                <a:effectLst/>
                <a:uLnTx/>
                <a:uFillTx/>
                <a:latin typeface="Calibri" panose="020F0502020204030204"/>
                <a:ea typeface="+mn-ea"/>
                <a:cs typeface="+mn-cs"/>
              </a:rPr>
              <a:t>Bisht</a:t>
            </a:r>
            <a:r>
              <a:rPr kumimoji="0" lang="en-US" sz="1400" b="0" i="0" u="none" strike="noStrike" kern="1200" cap="none" spc="0" normalizeH="0" baseline="0" noProof="0" dirty="0">
                <a:ln>
                  <a:noFill/>
                </a:ln>
                <a:solidFill>
                  <a:srgbClr val="292934"/>
                </a:solidFill>
                <a:effectLst/>
                <a:uLnTx/>
                <a:uFillTx/>
                <a:latin typeface="Calibri" panose="020F0502020204030204"/>
                <a:ea typeface="+mn-ea"/>
                <a:cs typeface="+mn-cs"/>
              </a:rPr>
              <a:t> et all. AAN, J </a:t>
            </a:r>
            <a:r>
              <a:rPr kumimoji="0" lang="en-US" sz="1400" b="0" i="0" u="none" strike="noStrike" kern="1200" cap="none" spc="0" normalizeH="0" baseline="0" noProof="0" dirty="0" err="1">
                <a:ln>
                  <a:noFill/>
                </a:ln>
                <a:solidFill>
                  <a:srgbClr val="292934"/>
                </a:solidFill>
                <a:effectLst/>
                <a:uLnTx/>
                <a:uFillTx/>
                <a:latin typeface="Calibri" panose="020F0502020204030204"/>
                <a:ea typeface="+mn-ea"/>
                <a:cs typeface="+mn-cs"/>
              </a:rPr>
              <a:t>Altern</a:t>
            </a:r>
            <a:r>
              <a:rPr kumimoji="0" lang="en-US" sz="1400" b="0" i="0" u="none" strike="noStrike" kern="1200" cap="none" spc="0" normalizeH="0" baseline="0" noProof="0" dirty="0">
                <a:ln>
                  <a:noFill/>
                </a:ln>
                <a:solidFill>
                  <a:srgbClr val="292934"/>
                </a:solidFill>
                <a:effectLst/>
                <a:uLnTx/>
                <a:uFillTx/>
                <a:latin typeface="Calibri" panose="020F0502020204030204"/>
                <a:ea typeface="+mn-ea"/>
                <a:cs typeface="+mn-cs"/>
              </a:rPr>
              <a:t> Complement Med. 2014 May;20(5):347-55</a:t>
            </a:r>
          </a:p>
        </p:txBody>
      </p:sp>
      <p:pic>
        <p:nvPicPr>
          <p:cNvPr id="6" name="Picture 2">
            <a:extLst>
              <a:ext uri="{FF2B5EF4-FFF2-40B4-BE49-F238E27FC236}">
                <a16:creationId xmlns:a16="http://schemas.microsoft.com/office/drawing/2014/main" id="{D75DC540-2E24-4FDB-BF1D-CB29089AA11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63374" y="1602315"/>
            <a:ext cx="3632825" cy="323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551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127"/>
            <a:ext cx="10668000" cy="1325563"/>
          </a:xfrm>
        </p:spPr>
        <p:txBody>
          <a:bodyPr>
            <a:noAutofit/>
          </a:bodyPr>
          <a:lstStyle/>
          <a:p>
            <a:r>
              <a:rPr lang="en-US" b="1" dirty="0">
                <a:solidFill>
                  <a:schemeClr val="accent6">
                    <a:lumMod val="50000"/>
                  </a:schemeClr>
                </a:solidFill>
              </a:rPr>
              <a:t>Modified Paleo diet with multimodal intervention in progressive MS</a:t>
            </a:r>
          </a:p>
        </p:txBody>
      </p:sp>
      <p:sp>
        <p:nvSpPr>
          <p:cNvPr id="3" name="Content Placeholder 2"/>
          <p:cNvSpPr>
            <a:spLocks noGrp="1"/>
          </p:cNvSpPr>
          <p:nvPr>
            <p:ph idx="1"/>
          </p:nvPr>
        </p:nvSpPr>
        <p:spPr>
          <a:xfrm>
            <a:off x="495300" y="1704438"/>
            <a:ext cx="11194675" cy="4505862"/>
          </a:xfrm>
        </p:spPr>
        <p:txBody>
          <a:bodyPr>
            <a:noAutofit/>
          </a:bodyPr>
          <a:lstStyle/>
          <a:p>
            <a:r>
              <a:rPr lang="en-US" sz="2400" dirty="0"/>
              <a:t>12-month multimodal intervention; One-arm, open-label feasibility trial, progressive MS, 26 eligible but 21 started the main study, 19 completed the study, mean age 51 </a:t>
            </a:r>
            <a:r>
              <a:rPr lang="en-US" sz="2400" dirty="0" err="1"/>
              <a:t>yo</a:t>
            </a:r>
            <a:r>
              <a:rPr lang="en-US" sz="2400" dirty="0"/>
              <a:t>, 74% females, mean dx duration – 14 </a:t>
            </a:r>
            <a:r>
              <a:rPr lang="en-US" sz="2400" dirty="0" err="1"/>
              <a:t>yrs</a:t>
            </a:r>
            <a:endParaRPr lang="en-US" sz="2400" dirty="0"/>
          </a:p>
          <a:p>
            <a:r>
              <a:rPr lang="en-US" sz="2400" dirty="0"/>
              <a:t>Outcomes: Mood, cognitive, executive function at baseline and 3, 6, 9, and 12 months.</a:t>
            </a:r>
          </a:p>
          <a:p>
            <a:r>
              <a:rPr lang="en-US" sz="2400" dirty="0"/>
              <a:t>Home-based multimodal intervention, including (1) modified Paleolithic diet; (2) exercise program (stretching and strengthening of the trunk and lower limb muscles); (3) neuromuscular electrical stimulation (</a:t>
            </a:r>
            <a:r>
              <a:rPr lang="en-US" sz="2400" dirty="0" err="1"/>
              <a:t>EStim</a:t>
            </a:r>
            <a:r>
              <a:rPr lang="en-US" sz="2400" dirty="0"/>
              <a:t>) of trunk and lower limb muscles; and (4) stress management (meditation and self-massage) </a:t>
            </a:r>
          </a:p>
          <a:p>
            <a:pPr lvl="1"/>
            <a:r>
              <a:rPr lang="en-US" sz="2000" dirty="0"/>
              <a:t>Anxiety, depression, cognitive function and executive function ( self reported)  improved higher with higher individual participation </a:t>
            </a:r>
          </a:p>
          <a:p>
            <a:pPr lvl="1"/>
            <a:r>
              <a:rPr lang="en-US" sz="2000" dirty="0"/>
              <a:t>Anxiety and depression changes - evident in just a few months </a:t>
            </a:r>
          </a:p>
          <a:p>
            <a:pPr lvl="1"/>
            <a:r>
              <a:rPr lang="en-US" sz="2000" dirty="0"/>
              <a:t>Mood and cognitive function changes from baseline to 12 months were significantly associated with fatigue improvements</a:t>
            </a:r>
          </a:p>
          <a:p>
            <a:endParaRPr lang="en-US" sz="2400" dirty="0"/>
          </a:p>
        </p:txBody>
      </p:sp>
      <p:sp>
        <p:nvSpPr>
          <p:cNvPr id="5" name="TextBox 4"/>
          <p:cNvSpPr txBox="1"/>
          <p:nvPr/>
        </p:nvSpPr>
        <p:spPr>
          <a:xfrm>
            <a:off x="495300" y="6334780"/>
            <a:ext cx="114066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Lee et al, Am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Coll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Nutr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2017 Mar, A multimodal, non pharmacological intervention improves mood and cognitive function in people with 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292934"/>
                </a:solidFill>
                <a:effectLst/>
                <a:uLnTx/>
                <a:uFillTx/>
                <a:latin typeface="Calibri" panose="020F0502020204030204"/>
                <a:ea typeface="+mn-ea"/>
                <a:cs typeface="+mn-cs"/>
              </a:rPr>
              <a:t>Bisht</a:t>
            </a:r>
            <a:r>
              <a:rPr kumimoji="0" lang="en-US" sz="1400" b="0" i="0" u="none" strike="noStrike" kern="1200" cap="none" spc="0" normalizeH="0" baseline="0" noProof="0" dirty="0">
                <a:ln>
                  <a:noFill/>
                </a:ln>
                <a:solidFill>
                  <a:srgbClr val="292934"/>
                </a:solidFill>
                <a:effectLst/>
                <a:uLnTx/>
                <a:uFillTx/>
                <a:latin typeface="Calibri" panose="020F0502020204030204"/>
                <a:ea typeface="+mn-ea"/>
                <a:cs typeface="+mn-cs"/>
              </a:rPr>
              <a:t> et all. AAN, J </a:t>
            </a:r>
            <a:r>
              <a:rPr kumimoji="0" lang="en-US" sz="1400" b="0" i="0" u="none" strike="noStrike" kern="1200" cap="none" spc="0" normalizeH="0" baseline="0" noProof="0" dirty="0" err="1">
                <a:ln>
                  <a:noFill/>
                </a:ln>
                <a:solidFill>
                  <a:srgbClr val="292934"/>
                </a:solidFill>
                <a:effectLst/>
                <a:uLnTx/>
                <a:uFillTx/>
                <a:latin typeface="Calibri" panose="020F0502020204030204"/>
                <a:ea typeface="+mn-ea"/>
                <a:cs typeface="+mn-cs"/>
              </a:rPr>
              <a:t>Altern</a:t>
            </a:r>
            <a:r>
              <a:rPr kumimoji="0" lang="en-US" sz="1400" b="0" i="0" u="none" strike="noStrike" kern="1200" cap="none" spc="0" normalizeH="0" baseline="0" noProof="0" dirty="0">
                <a:ln>
                  <a:noFill/>
                </a:ln>
                <a:solidFill>
                  <a:srgbClr val="292934"/>
                </a:solidFill>
                <a:effectLst/>
                <a:uLnTx/>
                <a:uFillTx/>
                <a:latin typeface="Calibri" panose="020F0502020204030204"/>
                <a:ea typeface="+mn-ea"/>
                <a:cs typeface="+mn-cs"/>
              </a:rPr>
              <a:t> Complement Med. 2014 May;20(5):347-55</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24055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2F3CA-9D68-441D-897C-C3BB1EF9357D}"/>
              </a:ext>
            </a:extLst>
          </p:cNvPr>
          <p:cNvSpPr>
            <a:spLocks noGrp="1"/>
          </p:cNvSpPr>
          <p:nvPr>
            <p:ph type="title"/>
          </p:nvPr>
        </p:nvSpPr>
        <p:spPr>
          <a:xfrm>
            <a:off x="838200" y="95051"/>
            <a:ext cx="10939818" cy="1325563"/>
          </a:xfrm>
        </p:spPr>
        <p:txBody>
          <a:bodyPr>
            <a:noAutofit/>
          </a:bodyPr>
          <a:lstStyle/>
          <a:p>
            <a:r>
              <a:rPr lang="en-US" b="1" dirty="0">
                <a:solidFill>
                  <a:schemeClr val="accent6">
                    <a:lumMod val="50000"/>
                  </a:schemeClr>
                </a:solidFill>
              </a:rPr>
              <a:t>Wahls Elimination versus Swank Dietary Patterns</a:t>
            </a:r>
          </a:p>
        </p:txBody>
      </p:sp>
      <p:sp>
        <p:nvSpPr>
          <p:cNvPr id="3" name="Content Placeholder 2">
            <a:extLst>
              <a:ext uri="{FF2B5EF4-FFF2-40B4-BE49-F238E27FC236}">
                <a16:creationId xmlns:a16="http://schemas.microsoft.com/office/drawing/2014/main" id="{36C68F06-34AA-44B9-B746-A4E0A6A8E537}"/>
              </a:ext>
            </a:extLst>
          </p:cNvPr>
          <p:cNvSpPr>
            <a:spLocks noGrp="1"/>
          </p:cNvSpPr>
          <p:nvPr>
            <p:ph idx="1"/>
          </p:nvPr>
        </p:nvSpPr>
        <p:spPr>
          <a:xfrm>
            <a:off x="509516" y="1646366"/>
            <a:ext cx="7353300" cy="4351338"/>
          </a:xfrm>
        </p:spPr>
        <p:txBody>
          <a:bodyPr>
            <a:normAutofit fontScale="85000" lnSpcReduction="20000"/>
          </a:bodyPr>
          <a:lstStyle/>
          <a:p>
            <a:r>
              <a:rPr lang="en-US" dirty="0"/>
              <a:t>Effect on MS Related Fatigue, Quality of Life, Processing Speed, and Walking Distance</a:t>
            </a:r>
          </a:p>
          <a:p>
            <a:r>
              <a:rPr lang="en-US" dirty="0"/>
              <a:t>Grant funding: National MS Society</a:t>
            </a:r>
          </a:p>
          <a:p>
            <a:pPr>
              <a:lnSpc>
                <a:spcPct val="100000"/>
              </a:lnSpc>
              <a:spcBef>
                <a:spcPts val="0"/>
              </a:spcBef>
              <a:spcAft>
                <a:spcPts val="800"/>
              </a:spcAft>
            </a:pPr>
            <a:r>
              <a:rPr lang="en-US" b="1" dirty="0"/>
              <a:t>Primary objective:</a:t>
            </a:r>
            <a:r>
              <a:rPr lang="en-US" dirty="0"/>
              <a:t> Determine impact of the Wahls and Swank diets on perceived fatigue within each diet group and between diet groups</a:t>
            </a:r>
          </a:p>
          <a:p>
            <a:pPr>
              <a:lnSpc>
                <a:spcPct val="100000"/>
              </a:lnSpc>
              <a:spcBef>
                <a:spcPts val="0"/>
              </a:spcBef>
              <a:spcAft>
                <a:spcPts val="800"/>
              </a:spcAft>
            </a:pPr>
            <a:r>
              <a:rPr lang="en-US" b="1" dirty="0"/>
              <a:t>Main hypothesis: </a:t>
            </a:r>
            <a:r>
              <a:rPr lang="en-US" dirty="0"/>
              <a:t>Wahls diet group would experience a greater mean reduction in fatigue as measured by the FSS than the Swank diet group</a:t>
            </a:r>
          </a:p>
          <a:p>
            <a:pPr>
              <a:lnSpc>
                <a:spcPct val="100000"/>
              </a:lnSpc>
              <a:spcBef>
                <a:spcPts val="0"/>
              </a:spcBef>
              <a:spcAft>
                <a:spcPts val="800"/>
              </a:spcAft>
            </a:pPr>
            <a:r>
              <a:rPr lang="en-US" b="1" dirty="0"/>
              <a:t>Secondary outcomes: </a:t>
            </a:r>
            <a:r>
              <a:rPr lang="en-US" dirty="0"/>
              <a:t>MFIS, MS Quality of Life-54 Physical/Mental Health (MSQoL-54 PH/MH), 6Minute Walk Test (6MWT [feet walked]), Symbol Digit Modalities Test-Oral (SDMT-O)</a:t>
            </a:r>
            <a:endParaRPr lang="en-US" sz="2667" dirty="0"/>
          </a:p>
          <a:p>
            <a:endParaRPr lang="en-US" dirty="0"/>
          </a:p>
          <a:p>
            <a:endParaRPr lang="en-US" dirty="0"/>
          </a:p>
        </p:txBody>
      </p:sp>
      <p:sp>
        <p:nvSpPr>
          <p:cNvPr id="4" name="TextBox 3">
            <a:extLst>
              <a:ext uri="{FF2B5EF4-FFF2-40B4-BE49-F238E27FC236}">
                <a16:creationId xmlns:a16="http://schemas.microsoft.com/office/drawing/2014/main" id="{CE71EF47-C723-4F83-80F5-C64B586FA45F}"/>
              </a:ext>
            </a:extLst>
          </p:cNvPr>
          <p:cNvSpPr txBox="1"/>
          <p:nvPr/>
        </p:nvSpPr>
        <p:spPr>
          <a:xfrm>
            <a:off x="509516" y="6239729"/>
            <a:ext cx="111729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 Wahls, MD; W. Darling, PhD; K.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Hoth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J.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Kamholz</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MD, PhD; L. Rubenstein, PhD; P. Ten Eyck, PhD; B. Bisht, PhD, PT; T. Titcomb, PhD, RD; L.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Snetselaar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RD, University of Iowa, Iowa City, Iowa, USA, ACTRIMS, September 12, 2020; Abstract 482</a:t>
            </a:r>
          </a:p>
        </p:txBody>
      </p:sp>
      <p:pic>
        <p:nvPicPr>
          <p:cNvPr id="5" name="Picture 4">
            <a:extLst>
              <a:ext uri="{FF2B5EF4-FFF2-40B4-BE49-F238E27FC236}">
                <a16:creationId xmlns:a16="http://schemas.microsoft.com/office/drawing/2014/main" id="{EA506035-B0A1-436A-B994-C79EE2E82151}"/>
              </a:ext>
            </a:extLst>
          </p:cNvPr>
          <p:cNvPicPr>
            <a:picLocks noChangeAspect="1"/>
          </p:cNvPicPr>
          <p:nvPr/>
        </p:nvPicPr>
        <p:blipFill>
          <a:blip r:embed="rId2"/>
          <a:stretch>
            <a:fillRect/>
          </a:stretch>
        </p:blipFill>
        <p:spPr>
          <a:xfrm>
            <a:off x="8420100" y="2289019"/>
            <a:ext cx="3511065" cy="2225129"/>
          </a:xfrm>
          <a:prstGeom prst="rect">
            <a:avLst/>
          </a:prstGeom>
        </p:spPr>
      </p:pic>
    </p:spTree>
    <p:extLst>
      <p:ext uri="{BB962C8B-B14F-4D97-AF65-F5344CB8AC3E}">
        <p14:creationId xmlns:p14="http://schemas.microsoft.com/office/powerpoint/2010/main" val="1437009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73C2-C2FF-794B-A578-DFD66A57E21B}"/>
              </a:ext>
            </a:extLst>
          </p:cNvPr>
          <p:cNvSpPr>
            <a:spLocks noGrp="1"/>
          </p:cNvSpPr>
          <p:nvPr>
            <p:ph type="title"/>
          </p:nvPr>
        </p:nvSpPr>
        <p:spPr/>
        <p:txBody>
          <a:bodyPr/>
          <a:lstStyle/>
          <a:p>
            <a:r>
              <a:rPr lang="en-US" b="1" dirty="0">
                <a:solidFill>
                  <a:schemeClr val="accent6">
                    <a:lumMod val="50000"/>
                  </a:schemeClr>
                </a:solidFill>
              </a:rPr>
              <a:t>Study Design</a:t>
            </a:r>
          </a:p>
        </p:txBody>
      </p:sp>
      <p:sp>
        <p:nvSpPr>
          <p:cNvPr id="3" name="Content Placeholder 2">
            <a:extLst>
              <a:ext uri="{FF2B5EF4-FFF2-40B4-BE49-F238E27FC236}">
                <a16:creationId xmlns:a16="http://schemas.microsoft.com/office/drawing/2014/main" id="{A36F2CC0-7221-DD47-9CF2-61544EF04723}"/>
              </a:ext>
            </a:extLst>
          </p:cNvPr>
          <p:cNvSpPr>
            <a:spLocks noGrp="1"/>
          </p:cNvSpPr>
          <p:nvPr>
            <p:ph idx="1"/>
          </p:nvPr>
        </p:nvSpPr>
        <p:spPr>
          <a:xfrm>
            <a:off x="838200" y="1862237"/>
            <a:ext cx="10888744" cy="848566"/>
          </a:xfrm>
        </p:spPr>
        <p:txBody>
          <a:bodyPr wrap="square">
            <a:spAutoFit/>
          </a:bodyPr>
          <a:lstStyle/>
          <a:p>
            <a:r>
              <a:rPr lang="en-US" sz="2267" dirty="0"/>
              <a:t>Parallel group, randomized, blinded principal investigator, assessor, and statistician </a:t>
            </a:r>
          </a:p>
          <a:p>
            <a:r>
              <a:rPr lang="en-US" sz="2267" dirty="0"/>
              <a:t>Adult RRMS with clinically significant fatigue (FSS ≥4)</a:t>
            </a:r>
          </a:p>
        </p:txBody>
      </p:sp>
      <p:sp>
        <p:nvSpPr>
          <p:cNvPr id="19" name="TextBox 18">
            <a:extLst>
              <a:ext uri="{FF2B5EF4-FFF2-40B4-BE49-F238E27FC236}">
                <a16:creationId xmlns:a16="http://schemas.microsoft.com/office/drawing/2014/main" id="{4E082F2D-708D-EC44-8C6A-C5B6ED2FB333}"/>
              </a:ext>
            </a:extLst>
          </p:cNvPr>
          <p:cNvSpPr txBox="1"/>
          <p:nvPr/>
        </p:nvSpPr>
        <p:spPr>
          <a:xfrm>
            <a:off x="838200" y="2882351"/>
            <a:ext cx="4101445" cy="2780248"/>
          </a:xfrm>
          <a:prstGeom prst="rect">
            <a:avLst/>
          </a:prstGeom>
          <a:noFill/>
        </p:spPr>
        <p:txBody>
          <a:bodyPr wrap="square" rtlCol="0">
            <a:spAutoFit/>
          </a:bodyPr>
          <a:lstStyle/>
          <a:p>
            <a:pPr marL="380990" marR="0" lvl="0" indent="-380990" algn="l" defTabSz="914400" rtl="0" eaLnBrk="1" fontAlgn="auto" latinLnBrk="0" hangingPunct="1">
              <a:lnSpc>
                <a:spcPct val="100000"/>
              </a:lnSpc>
              <a:spcBef>
                <a:spcPts val="0"/>
              </a:spcBef>
              <a:spcAft>
                <a:spcPts val="800"/>
              </a:spcAft>
              <a:buClr>
                <a:prstClr val="white">
                  <a:lumMod val="50000"/>
                </a:prstClr>
              </a:buClr>
              <a:buSzPct val="90000"/>
              <a:buFont typeface="System Font Regular"/>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12-week periods</a:t>
            </a:r>
          </a:p>
          <a:p>
            <a:pPr marL="380990" marR="0" lvl="0" indent="-380990" algn="l" defTabSz="914400" rtl="0" eaLnBrk="1" fontAlgn="auto" latinLnBrk="0" hangingPunct="1">
              <a:lnSpc>
                <a:spcPct val="100000"/>
              </a:lnSpc>
              <a:spcBef>
                <a:spcPts val="0"/>
              </a:spcBef>
              <a:spcAft>
                <a:spcPts val="800"/>
              </a:spcAft>
              <a:buClr>
                <a:prstClr val="white">
                  <a:lumMod val="50000"/>
                </a:prstClr>
              </a:buClr>
              <a:buSzPct val="90000"/>
              <a:buFont typeface="System Font Regular"/>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 on assigned diet and 5 telephone support calls by a registered dietitian during V2-V3; no scheduled support calls during final period</a:t>
            </a:r>
          </a:p>
        </p:txBody>
      </p:sp>
      <p:pic>
        <p:nvPicPr>
          <p:cNvPr id="5" name="Picture 4" descr="A screenshot of a cell phone&#10;&#10;Description automatically generated">
            <a:extLst>
              <a:ext uri="{FF2B5EF4-FFF2-40B4-BE49-F238E27FC236}">
                <a16:creationId xmlns:a16="http://schemas.microsoft.com/office/drawing/2014/main" id="{0138FCA4-876B-3140-8929-33F9197899A0}"/>
              </a:ext>
            </a:extLst>
          </p:cNvPr>
          <p:cNvPicPr>
            <a:picLocks noChangeAspect="1"/>
          </p:cNvPicPr>
          <p:nvPr/>
        </p:nvPicPr>
        <p:blipFill>
          <a:blip r:embed="rId3"/>
          <a:stretch>
            <a:fillRect/>
          </a:stretch>
        </p:blipFill>
        <p:spPr>
          <a:xfrm>
            <a:off x="4841253" y="3026059"/>
            <a:ext cx="7215579" cy="3357248"/>
          </a:xfrm>
          <a:prstGeom prst="rect">
            <a:avLst/>
          </a:prstGeom>
        </p:spPr>
      </p:pic>
      <p:sp>
        <p:nvSpPr>
          <p:cNvPr id="6" name="TextBox 5">
            <a:extLst>
              <a:ext uri="{FF2B5EF4-FFF2-40B4-BE49-F238E27FC236}">
                <a16:creationId xmlns:a16="http://schemas.microsoft.com/office/drawing/2014/main" id="{F9AF1BD9-96DD-4C98-9343-E509F8524D4F}"/>
              </a:ext>
            </a:extLst>
          </p:cNvPr>
          <p:cNvSpPr txBox="1"/>
          <p:nvPr/>
        </p:nvSpPr>
        <p:spPr>
          <a:xfrm>
            <a:off x="9357817" y="6472487"/>
            <a:ext cx="2699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Slides Courtesy Dr Terry Wahls </a:t>
            </a:r>
          </a:p>
        </p:txBody>
      </p:sp>
      <p:sp>
        <p:nvSpPr>
          <p:cNvPr id="7" name="TextBox 6">
            <a:extLst>
              <a:ext uri="{FF2B5EF4-FFF2-40B4-BE49-F238E27FC236}">
                <a16:creationId xmlns:a16="http://schemas.microsoft.com/office/drawing/2014/main" id="{63E1B5D4-3D69-45B0-B562-77723E2B3732}"/>
              </a:ext>
            </a:extLst>
          </p:cNvPr>
          <p:cNvSpPr txBox="1"/>
          <p:nvPr/>
        </p:nvSpPr>
        <p:spPr>
          <a:xfrm>
            <a:off x="0" y="6334780"/>
            <a:ext cx="94080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 Wahls, MD; W. Darling, PhD; K.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Hoth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J.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Kamholz</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MD, PhD; L. Rubenstein, PhD; P. Ten Eyck, PhD; B. Bisht, PhD, PT; T. Titcomb, PhD, RD; L.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Snetselaar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RD, University of Iowa, Iowa City, Iowa, USA, ACTRIMS, September 12, 2020; Abstract 482</a:t>
            </a:r>
          </a:p>
        </p:txBody>
      </p:sp>
    </p:spTree>
    <p:extLst>
      <p:ext uri="{BB962C8B-B14F-4D97-AF65-F5344CB8AC3E}">
        <p14:creationId xmlns:p14="http://schemas.microsoft.com/office/powerpoint/2010/main" val="1895767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683C-6B5B-D049-80CD-06174B857AD3}"/>
              </a:ext>
            </a:extLst>
          </p:cNvPr>
          <p:cNvSpPr>
            <a:spLocks noGrp="1"/>
          </p:cNvSpPr>
          <p:nvPr>
            <p:ph type="title"/>
          </p:nvPr>
        </p:nvSpPr>
        <p:spPr/>
        <p:txBody>
          <a:bodyPr/>
          <a:lstStyle/>
          <a:p>
            <a:r>
              <a:rPr lang="en-US" b="1" dirty="0">
                <a:solidFill>
                  <a:schemeClr val="accent6">
                    <a:lumMod val="50000"/>
                  </a:schemeClr>
                </a:solidFill>
              </a:rPr>
              <a:t>Demographics</a:t>
            </a:r>
          </a:p>
        </p:txBody>
      </p:sp>
      <p:sp>
        <p:nvSpPr>
          <p:cNvPr id="3" name="Content Placeholder 2">
            <a:extLst>
              <a:ext uri="{FF2B5EF4-FFF2-40B4-BE49-F238E27FC236}">
                <a16:creationId xmlns:a16="http://schemas.microsoft.com/office/drawing/2014/main" id="{FEAD7940-3D05-1D46-A4DA-4A220BEC26BB}"/>
              </a:ext>
            </a:extLst>
          </p:cNvPr>
          <p:cNvSpPr>
            <a:spLocks noGrp="1"/>
          </p:cNvSpPr>
          <p:nvPr>
            <p:ph idx="1"/>
          </p:nvPr>
        </p:nvSpPr>
        <p:spPr>
          <a:xfrm>
            <a:off x="838200" y="1467038"/>
            <a:ext cx="10515600" cy="787908"/>
          </a:xfrm>
        </p:spPr>
        <p:txBody>
          <a:bodyPr>
            <a:normAutofit lnSpcReduction="10000"/>
          </a:bodyPr>
          <a:lstStyle/>
          <a:p>
            <a:r>
              <a:rPr lang="en-US" dirty="0"/>
              <a:t>No differences in baseline demographic or clinical characteristics between diet groups</a:t>
            </a:r>
            <a:endParaRPr lang="en-US"/>
          </a:p>
        </p:txBody>
      </p:sp>
      <p:graphicFrame>
        <p:nvGraphicFramePr>
          <p:cNvPr id="5" name="Table 4">
            <a:extLst>
              <a:ext uri="{FF2B5EF4-FFF2-40B4-BE49-F238E27FC236}">
                <a16:creationId xmlns:a16="http://schemas.microsoft.com/office/drawing/2014/main" id="{9F3A3C35-2D4D-0241-9E28-61CD5C949412}"/>
              </a:ext>
            </a:extLst>
          </p:cNvPr>
          <p:cNvGraphicFramePr>
            <a:graphicFrameLocks noGrp="1"/>
          </p:cNvGraphicFramePr>
          <p:nvPr/>
        </p:nvGraphicFramePr>
        <p:xfrm>
          <a:off x="2539159" y="2491089"/>
          <a:ext cx="6771096" cy="3657600"/>
        </p:xfrm>
        <a:graphic>
          <a:graphicData uri="http://schemas.openxmlformats.org/drawingml/2006/table">
            <a:tbl>
              <a:tblPr>
                <a:tableStyleId>{5C22544A-7EE6-4342-B048-85BDC9FD1C3A}</a:tableStyleId>
              </a:tblPr>
              <a:tblGrid>
                <a:gridCol w="3445616">
                  <a:extLst>
                    <a:ext uri="{9D8B030D-6E8A-4147-A177-3AD203B41FA5}">
                      <a16:colId xmlns:a16="http://schemas.microsoft.com/office/drawing/2014/main" val="749014081"/>
                    </a:ext>
                  </a:extLst>
                </a:gridCol>
                <a:gridCol w="1673011">
                  <a:extLst>
                    <a:ext uri="{9D8B030D-6E8A-4147-A177-3AD203B41FA5}">
                      <a16:colId xmlns:a16="http://schemas.microsoft.com/office/drawing/2014/main" val="424021627"/>
                    </a:ext>
                  </a:extLst>
                </a:gridCol>
                <a:gridCol w="1652469">
                  <a:extLst>
                    <a:ext uri="{9D8B030D-6E8A-4147-A177-3AD203B41FA5}">
                      <a16:colId xmlns:a16="http://schemas.microsoft.com/office/drawing/2014/main" val="2677437248"/>
                    </a:ext>
                  </a:extLst>
                </a:gridCol>
              </a:tblGrid>
              <a:tr h="365760">
                <a:tc gridSpan="3">
                  <a:txBody>
                    <a:bodyPr/>
                    <a:lstStyle/>
                    <a:p>
                      <a:pPr algn="ctr" fontAlgn="b"/>
                      <a:r>
                        <a:rPr lang="en-US" sz="2100" b="1" u="none" strike="noStrike" dirty="0">
                          <a:effectLst/>
                          <a:latin typeface="Arial" panose="020B0604020202020204" pitchFamily="34" charset="0"/>
                          <a:cs typeface="Arial" panose="020B0604020202020204" pitchFamily="34" charset="0"/>
                        </a:rPr>
                        <a:t>Demographics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2194669"/>
                  </a:ext>
                </a:extLst>
              </a:tr>
              <a:tr h="365760">
                <a:tc>
                  <a:txBody>
                    <a:bodyPr/>
                    <a:lstStyle/>
                    <a:p>
                      <a:pPr algn="l" fontAlgn="b"/>
                      <a:r>
                        <a:rPr lang="en-US" sz="2100" u="none" strike="noStrike" dirty="0">
                          <a:effectLst/>
                          <a:latin typeface="Arial" panose="020B0604020202020204" pitchFamily="34" charset="0"/>
                          <a:cs typeface="Arial" panose="020B0604020202020204" pitchFamily="34" charset="0"/>
                        </a:rPr>
                        <a:t>Variable </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100" u="none" strike="noStrike" dirty="0">
                          <a:effectLst/>
                          <a:latin typeface="Arial" panose="020B0604020202020204" pitchFamily="34" charset="0"/>
                          <a:cs typeface="Arial" panose="020B0604020202020204" pitchFamily="34" charset="0"/>
                        </a:rPr>
                        <a:t>Wahls </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100" u="none" strike="noStrike" dirty="0">
                          <a:effectLst/>
                          <a:latin typeface="Arial" panose="020B0604020202020204" pitchFamily="34" charset="0"/>
                          <a:cs typeface="Arial" panose="020B0604020202020204" pitchFamily="34" charset="0"/>
                        </a:rPr>
                        <a:t>Swank </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8901019"/>
                  </a:ext>
                </a:extLst>
              </a:tr>
              <a:tr h="365760">
                <a:tc>
                  <a:txBody>
                    <a:bodyPr/>
                    <a:lstStyle/>
                    <a:p>
                      <a:pPr algn="l" fontAlgn="b"/>
                      <a:r>
                        <a:rPr lang="en-US" sz="2100" u="none" strike="noStrike" dirty="0">
                          <a:effectLst/>
                          <a:highlight>
                            <a:srgbClr val="FFFF00"/>
                          </a:highlight>
                          <a:latin typeface="Arial" panose="020B0604020202020204" pitchFamily="34" charset="0"/>
                          <a:cs typeface="Arial" panose="020B0604020202020204" pitchFamily="34" charset="0"/>
                        </a:rPr>
                        <a:t>Mean age </a:t>
                      </a:r>
                      <a:endParaRPr lang="en-US" sz="2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highlight>
                            <a:srgbClr val="FFFF00"/>
                          </a:highlight>
                          <a:latin typeface="Arial" panose="020B0604020202020204" pitchFamily="34" charset="0"/>
                          <a:cs typeface="Arial" panose="020B0604020202020204" pitchFamily="34" charset="0"/>
                        </a:rPr>
                        <a:t>46</a:t>
                      </a:r>
                      <a:endParaRPr lang="en-US" sz="2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highlight>
                            <a:srgbClr val="FFFF00"/>
                          </a:highlight>
                          <a:latin typeface="Arial" panose="020B0604020202020204" pitchFamily="34" charset="0"/>
                          <a:cs typeface="Arial" panose="020B0604020202020204" pitchFamily="34" charset="0"/>
                        </a:rPr>
                        <a:t>47</a:t>
                      </a:r>
                      <a:endParaRPr lang="en-US" sz="2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518636"/>
                  </a:ext>
                </a:extLst>
              </a:tr>
              <a:tr h="365760">
                <a:tc>
                  <a:txBody>
                    <a:bodyPr/>
                    <a:lstStyle/>
                    <a:p>
                      <a:pPr algn="l" fontAlgn="b"/>
                      <a:r>
                        <a:rPr lang="en-US" sz="2100" u="none" strike="noStrike" dirty="0">
                          <a:effectLst/>
                          <a:latin typeface="Arial" panose="020B0604020202020204" pitchFamily="34" charset="0"/>
                          <a:cs typeface="Arial" panose="020B0604020202020204" pitchFamily="34" charset="0"/>
                        </a:rPr>
                        <a:t>Female </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latin typeface="Arial" panose="020B0604020202020204" pitchFamily="34" charset="0"/>
                          <a:cs typeface="Arial" panose="020B0604020202020204" pitchFamily="34" charset="0"/>
                        </a:rPr>
                        <a:t>32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latin typeface="Arial" panose="020B0604020202020204" pitchFamily="34" charset="0"/>
                          <a:cs typeface="Arial" panose="020B0604020202020204" pitchFamily="34" charset="0"/>
                        </a:rPr>
                        <a:t>35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866363"/>
                  </a:ext>
                </a:extLst>
              </a:tr>
              <a:tr h="365760">
                <a:tc>
                  <a:txBody>
                    <a:bodyPr/>
                    <a:lstStyle/>
                    <a:p>
                      <a:pPr algn="l" fontAlgn="b"/>
                      <a:r>
                        <a:rPr lang="en-US" sz="2100" u="none" strike="noStrike" dirty="0">
                          <a:effectLst/>
                          <a:latin typeface="Arial" panose="020B0604020202020204" pitchFamily="34" charset="0"/>
                          <a:cs typeface="Arial" panose="020B0604020202020204" pitchFamily="34" charset="0"/>
                        </a:rPr>
                        <a:t>Never smoked </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a:effectLst/>
                          <a:latin typeface="Arial" panose="020B0604020202020204" pitchFamily="34" charset="0"/>
                          <a:cs typeface="Arial" panose="020B0604020202020204" pitchFamily="34" charset="0"/>
                        </a:rPr>
                        <a:t>23</a:t>
                      </a:r>
                      <a:endParaRPr lang="en-US" sz="2100" b="0" i="0" u="none" strike="noStrike">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latin typeface="Arial" panose="020B0604020202020204" pitchFamily="34" charset="0"/>
                          <a:cs typeface="Arial" panose="020B0604020202020204" pitchFamily="34" charset="0"/>
                        </a:rPr>
                        <a:t>26</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113209"/>
                  </a:ext>
                </a:extLst>
              </a:tr>
              <a:tr h="365760">
                <a:tc>
                  <a:txBody>
                    <a:bodyPr/>
                    <a:lstStyle/>
                    <a:p>
                      <a:pPr algn="l" fontAlgn="b"/>
                      <a:r>
                        <a:rPr lang="en-US" sz="2100" u="none" strike="noStrike" dirty="0">
                          <a:effectLst/>
                          <a:latin typeface="Arial" panose="020B0604020202020204" pitchFamily="34" charset="0"/>
                          <a:cs typeface="Arial" panose="020B0604020202020204" pitchFamily="34" charset="0"/>
                        </a:rPr>
                        <a:t>Prior or current smoker </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latin typeface="Arial" panose="020B0604020202020204" pitchFamily="34" charset="0"/>
                          <a:cs typeface="Arial" panose="020B0604020202020204" pitchFamily="34" charset="0"/>
                        </a:rPr>
                        <a:t>16</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latin typeface="Arial" panose="020B0604020202020204" pitchFamily="34" charset="0"/>
                          <a:cs typeface="Arial" panose="020B0604020202020204" pitchFamily="34" charset="0"/>
                        </a:rPr>
                        <a:t>9</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8095208"/>
                  </a:ext>
                </a:extLst>
              </a:tr>
              <a:tr h="365760">
                <a:tc>
                  <a:txBody>
                    <a:bodyPr/>
                    <a:lstStyle/>
                    <a:p>
                      <a:pPr algn="l" fontAlgn="b"/>
                      <a:r>
                        <a:rPr lang="en-US" sz="2100" u="none" strike="noStrike" dirty="0">
                          <a:effectLst/>
                          <a:latin typeface="Arial" panose="020B0604020202020204" pitchFamily="34" charset="0"/>
                          <a:cs typeface="Arial" panose="020B0604020202020204" pitchFamily="34" charset="0"/>
                        </a:rPr>
                        <a:t>Moderate alcohol </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latin typeface="Arial" panose="020B0604020202020204" pitchFamily="34" charset="0"/>
                          <a:cs typeface="Arial" panose="020B0604020202020204" pitchFamily="34" charset="0"/>
                        </a:rPr>
                        <a:t>29</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latin typeface="Arial" panose="020B0604020202020204" pitchFamily="34" charset="0"/>
                          <a:cs typeface="Arial" panose="020B0604020202020204" pitchFamily="34" charset="0"/>
                        </a:rPr>
                        <a:t>29</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8417645"/>
                  </a:ext>
                </a:extLst>
              </a:tr>
              <a:tr h="365760">
                <a:tc>
                  <a:txBody>
                    <a:bodyPr/>
                    <a:lstStyle/>
                    <a:p>
                      <a:pPr algn="l" fontAlgn="b"/>
                      <a:r>
                        <a:rPr lang="en-US" sz="2100" u="none" strike="noStrike" dirty="0">
                          <a:effectLst/>
                          <a:highlight>
                            <a:srgbClr val="FFFF00"/>
                          </a:highlight>
                          <a:latin typeface="Arial" panose="020B0604020202020204" pitchFamily="34" charset="0"/>
                          <a:cs typeface="Arial" panose="020B0604020202020204" pitchFamily="34" charset="0"/>
                        </a:rPr>
                        <a:t>Mean BMI </a:t>
                      </a:r>
                      <a:endParaRPr lang="en-US" sz="2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highlight>
                            <a:srgbClr val="FFFF00"/>
                          </a:highlight>
                          <a:latin typeface="Arial" panose="020B0604020202020204" pitchFamily="34" charset="0"/>
                          <a:cs typeface="Arial" panose="020B0604020202020204" pitchFamily="34" charset="0"/>
                        </a:rPr>
                        <a:t>20.8</a:t>
                      </a:r>
                      <a:endParaRPr lang="en-US" sz="2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highlight>
                            <a:srgbClr val="FFFF00"/>
                          </a:highlight>
                          <a:latin typeface="Arial" panose="020B0604020202020204" pitchFamily="34" charset="0"/>
                          <a:cs typeface="Arial" panose="020B0604020202020204" pitchFamily="34" charset="0"/>
                        </a:rPr>
                        <a:t>19.4</a:t>
                      </a:r>
                      <a:endParaRPr lang="en-US" sz="2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307224"/>
                  </a:ext>
                </a:extLst>
              </a:tr>
              <a:tr h="365760">
                <a:tc>
                  <a:txBody>
                    <a:bodyPr/>
                    <a:lstStyle/>
                    <a:p>
                      <a:pPr algn="l" fontAlgn="b"/>
                      <a:r>
                        <a:rPr lang="en-US" sz="2100" u="none" strike="noStrike" dirty="0">
                          <a:effectLst/>
                          <a:latin typeface="Arial" panose="020B0604020202020204" pitchFamily="34" charset="0"/>
                          <a:cs typeface="Arial" panose="020B0604020202020204" pitchFamily="34" charset="0"/>
                        </a:rPr>
                        <a:t>On DMTs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latin typeface="Arial" panose="020B0604020202020204" pitchFamily="34" charset="0"/>
                          <a:cs typeface="Arial" panose="020B0604020202020204" pitchFamily="34" charset="0"/>
                        </a:rPr>
                        <a:t>31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latin typeface="Arial" panose="020B0604020202020204" pitchFamily="34" charset="0"/>
                          <a:cs typeface="Arial" panose="020B0604020202020204" pitchFamily="34" charset="0"/>
                        </a:rPr>
                        <a:t>28</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7299666"/>
                  </a:ext>
                </a:extLst>
              </a:tr>
              <a:tr h="365760">
                <a:tc>
                  <a:txBody>
                    <a:bodyPr/>
                    <a:lstStyle/>
                    <a:p>
                      <a:pPr algn="l" fontAlgn="b"/>
                      <a:r>
                        <a:rPr lang="en-US" sz="2100" u="none" strike="noStrike" dirty="0">
                          <a:effectLst/>
                          <a:latin typeface="Arial" panose="020B0604020202020204" pitchFamily="34" charset="0"/>
                          <a:cs typeface="Arial" panose="020B0604020202020204" pitchFamily="34" charset="0"/>
                        </a:rPr>
                        <a:t>Mean vitamin D </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a:effectLst/>
                          <a:latin typeface="Arial" panose="020B0604020202020204" pitchFamily="34" charset="0"/>
                          <a:cs typeface="Arial" panose="020B0604020202020204" pitchFamily="34" charset="0"/>
                        </a:rPr>
                        <a:t>50.9 ng/mL</a:t>
                      </a:r>
                      <a:endParaRPr lang="en-US" sz="2100" b="0" i="0" u="none" strike="noStrike">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100" u="none" strike="noStrike" dirty="0">
                          <a:effectLst/>
                          <a:latin typeface="Arial" panose="020B0604020202020204" pitchFamily="34" charset="0"/>
                          <a:cs typeface="Arial" panose="020B0604020202020204" pitchFamily="34" charset="0"/>
                        </a:rPr>
                        <a:t>47.9 ng/mL</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46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1444436"/>
                  </a:ext>
                </a:extLst>
              </a:tr>
            </a:tbl>
          </a:graphicData>
        </a:graphic>
      </p:graphicFrame>
      <p:sp>
        <p:nvSpPr>
          <p:cNvPr id="6" name="TextBox 5">
            <a:extLst>
              <a:ext uri="{FF2B5EF4-FFF2-40B4-BE49-F238E27FC236}">
                <a16:creationId xmlns:a16="http://schemas.microsoft.com/office/drawing/2014/main" id="{BA1E1836-B146-4009-8116-E95DCF80B5A4}"/>
              </a:ext>
            </a:extLst>
          </p:cNvPr>
          <p:cNvSpPr txBox="1"/>
          <p:nvPr/>
        </p:nvSpPr>
        <p:spPr>
          <a:xfrm>
            <a:off x="9444252" y="6427113"/>
            <a:ext cx="27477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Slides Courtesy Dr Terry Wahls </a:t>
            </a:r>
          </a:p>
        </p:txBody>
      </p:sp>
      <p:sp>
        <p:nvSpPr>
          <p:cNvPr id="7" name="TextBox 6">
            <a:extLst>
              <a:ext uri="{FF2B5EF4-FFF2-40B4-BE49-F238E27FC236}">
                <a16:creationId xmlns:a16="http://schemas.microsoft.com/office/drawing/2014/main" id="{FCE86706-26F8-4F67-9930-C8F2F6F6E1D4}"/>
              </a:ext>
            </a:extLst>
          </p:cNvPr>
          <p:cNvSpPr txBox="1"/>
          <p:nvPr/>
        </p:nvSpPr>
        <p:spPr>
          <a:xfrm>
            <a:off x="0" y="6334780"/>
            <a:ext cx="94080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 Wahls, MD; W. Darling, PhD; K.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Hoth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J.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Kamholz</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MD, PhD; L. Rubenstein, PhD; P. Ten Eyck, PhD; B. Bisht, PhD, PT; T. Titcomb, PhD, RD; L.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Snetselaar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RD, University of Iowa, Iowa City, Iowa, USA, ACTRIMS, September 12, 2020; Abstract 482</a:t>
            </a:r>
          </a:p>
        </p:txBody>
      </p:sp>
    </p:spTree>
    <p:extLst>
      <p:ext uri="{BB962C8B-B14F-4D97-AF65-F5344CB8AC3E}">
        <p14:creationId xmlns:p14="http://schemas.microsoft.com/office/powerpoint/2010/main" val="429495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C064-3B9A-4B7D-9580-BCF3461225C6}"/>
              </a:ext>
            </a:extLst>
          </p:cNvPr>
          <p:cNvSpPr>
            <a:spLocks noGrp="1"/>
          </p:cNvSpPr>
          <p:nvPr>
            <p:ph type="title"/>
          </p:nvPr>
        </p:nvSpPr>
        <p:spPr/>
        <p:txBody>
          <a:bodyPr/>
          <a:lstStyle/>
          <a:p>
            <a:r>
              <a:rPr lang="en-US" b="1" dirty="0">
                <a:solidFill>
                  <a:schemeClr val="accent3"/>
                </a:solidFill>
              </a:rPr>
              <a:t>VA MS Centers of Excellence Mission</a:t>
            </a:r>
          </a:p>
        </p:txBody>
      </p:sp>
      <p:sp>
        <p:nvSpPr>
          <p:cNvPr id="3" name="Content Placeholder 2">
            <a:extLst>
              <a:ext uri="{FF2B5EF4-FFF2-40B4-BE49-F238E27FC236}">
                <a16:creationId xmlns:a16="http://schemas.microsoft.com/office/drawing/2014/main" id="{BE98BED1-A883-4CB6-9AE6-2F5CA919F654}"/>
              </a:ext>
            </a:extLst>
          </p:cNvPr>
          <p:cNvSpPr>
            <a:spLocks noGrp="1"/>
          </p:cNvSpPr>
          <p:nvPr>
            <p:ph idx="1"/>
          </p:nvPr>
        </p:nvSpPr>
        <p:spPr/>
        <p:txBody>
          <a:bodyPr anchor="t">
            <a:noAutofit/>
          </a:bodyPr>
          <a:lstStyle/>
          <a:p>
            <a:pPr marL="254788" indent="-220261">
              <a:lnSpc>
                <a:spcPct val="100000"/>
              </a:lnSpc>
              <a:buFont typeface="Arial" panose="020B0604020202020204" pitchFamily="34" charset="0"/>
              <a:buChar char="•"/>
            </a:pPr>
            <a:r>
              <a:rPr lang="en-US" sz="2800" dirty="0">
                <a:solidFill>
                  <a:srgbClr val="000000"/>
                </a:solidFill>
              </a:rPr>
              <a:t>Improve the quality and consistency of health care services delivered to Veterans with MS across the US.</a:t>
            </a:r>
            <a:endParaRPr lang="en-US" sz="2800" dirty="0">
              <a:solidFill>
                <a:srgbClr val="2E2E2E"/>
              </a:solidFill>
            </a:endParaRPr>
          </a:p>
          <a:p>
            <a:pPr marL="254788" indent="-220261">
              <a:lnSpc>
                <a:spcPct val="100000"/>
              </a:lnSpc>
              <a:buFont typeface="Arial" panose="020B0604020202020204" pitchFamily="34" charset="0"/>
              <a:buChar char="•"/>
            </a:pPr>
            <a:r>
              <a:rPr lang="en-US" sz="2800" dirty="0">
                <a:solidFill>
                  <a:srgbClr val="000000"/>
                </a:solidFill>
              </a:rPr>
              <a:t>Expand care coordination between VA medical facilities through the development of a national network of MS providers within the Veterans Health Administration.</a:t>
            </a:r>
            <a:endParaRPr lang="en-US" sz="2800" dirty="0">
              <a:solidFill>
                <a:srgbClr val="2E2E2E"/>
              </a:solidFill>
            </a:endParaRPr>
          </a:p>
        </p:txBody>
      </p:sp>
      <p:pic>
        <p:nvPicPr>
          <p:cNvPr id="5" name="Picture 4">
            <a:extLst>
              <a:ext uri="{FF2B5EF4-FFF2-40B4-BE49-F238E27FC236}">
                <a16:creationId xmlns:a16="http://schemas.microsoft.com/office/drawing/2014/main" id="{9B7D5F9B-1B1B-4BED-A303-0546E2927D8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7481" y="5562248"/>
            <a:ext cx="3897038" cy="816238"/>
          </a:xfrm>
          <a:prstGeom prst="rect">
            <a:avLst/>
          </a:prstGeom>
        </p:spPr>
      </p:pic>
    </p:spTree>
    <p:extLst>
      <p:ext uri="{BB962C8B-B14F-4D97-AF65-F5344CB8AC3E}">
        <p14:creationId xmlns:p14="http://schemas.microsoft.com/office/powerpoint/2010/main" val="1263856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BC14-F3A6-F14B-B51B-16B2A831A1FF}"/>
              </a:ext>
            </a:extLst>
          </p:cNvPr>
          <p:cNvSpPr>
            <a:spLocks noGrp="1"/>
          </p:cNvSpPr>
          <p:nvPr>
            <p:ph type="title"/>
          </p:nvPr>
        </p:nvSpPr>
        <p:spPr/>
        <p:txBody>
          <a:bodyPr/>
          <a:lstStyle/>
          <a:p>
            <a:r>
              <a:rPr lang="en-US" b="1" dirty="0">
                <a:solidFill>
                  <a:schemeClr val="accent6">
                    <a:lumMod val="50000"/>
                  </a:schemeClr>
                </a:solidFill>
              </a:rPr>
              <a:t>Results</a:t>
            </a:r>
          </a:p>
        </p:txBody>
      </p:sp>
      <p:sp>
        <p:nvSpPr>
          <p:cNvPr id="3" name="Content Placeholder 2">
            <a:extLst>
              <a:ext uri="{FF2B5EF4-FFF2-40B4-BE49-F238E27FC236}">
                <a16:creationId xmlns:a16="http://schemas.microsoft.com/office/drawing/2014/main" id="{4A05AEF3-080D-0545-BABD-6BB69713E180}"/>
              </a:ext>
            </a:extLst>
          </p:cNvPr>
          <p:cNvSpPr>
            <a:spLocks noGrp="1"/>
          </p:cNvSpPr>
          <p:nvPr>
            <p:ph idx="1"/>
          </p:nvPr>
        </p:nvSpPr>
        <p:spPr>
          <a:xfrm>
            <a:off x="838200" y="1467038"/>
            <a:ext cx="10515600" cy="1589495"/>
          </a:xfrm>
        </p:spPr>
        <p:txBody>
          <a:bodyPr>
            <a:normAutofit fontScale="92500" lnSpcReduction="10000"/>
          </a:bodyPr>
          <a:lstStyle/>
          <a:p>
            <a:r>
              <a:rPr lang="en-US" dirty="0">
                <a:highlight>
                  <a:srgbClr val="FFFF00"/>
                </a:highlight>
              </a:rPr>
              <a:t>Both groups had similar significant improvements in mean FSS at V3 and V4</a:t>
            </a:r>
            <a:r>
              <a:rPr lang="en-US" dirty="0"/>
              <a:t>; no statistical differences between diet groups</a:t>
            </a:r>
          </a:p>
          <a:p>
            <a:r>
              <a:rPr lang="en-US" dirty="0"/>
              <a:t>Wahls diet group had significantly greater improvements at V4 for MFIS (p=0.018) and at V3 and V4 MSQoL54-PH (p=0.013, p=0.024)</a:t>
            </a:r>
          </a:p>
        </p:txBody>
      </p:sp>
      <p:sp>
        <p:nvSpPr>
          <p:cNvPr id="4" name="TextBox 3">
            <a:extLst>
              <a:ext uri="{FF2B5EF4-FFF2-40B4-BE49-F238E27FC236}">
                <a16:creationId xmlns:a16="http://schemas.microsoft.com/office/drawing/2014/main" id="{77E4C6D2-051F-4447-9745-57C86B65BB1F}"/>
              </a:ext>
            </a:extLst>
          </p:cNvPr>
          <p:cNvSpPr txBox="1"/>
          <p:nvPr/>
        </p:nvSpPr>
        <p:spPr>
          <a:xfrm>
            <a:off x="3403107" y="5628664"/>
            <a:ext cx="5385787" cy="318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 line indicates clinical significance levels for each measure</a:t>
            </a:r>
            <a:endParaRPr kumimoji="0" lang="en-US" sz="14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C5B8EED-FC7E-0640-A7E4-0051E2BF1C67}"/>
              </a:ext>
            </a:extLst>
          </p:cNvPr>
          <p:cNvPicPr>
            <a:picLocks noChangeAspect="1"/>
          </p:cNvPicPr>
          <p:nvPr/>
        </p:nvPicPr>
        <p:blipFill>
          <a:blip r:embed="rId3"/>
          <a:stretch>
            <a:fillRect/>
          </a:stretch>
        </p:blipFill>
        <p:spPr>
          <a:xfrm>
            <a:off x="806716" y="3262138"/>
            <a:ext cx="3581041" cy="2295979"/>
          </a:xfrm>
          <a:prstGeom prst="rect">
            <a:avLst/>
          </a:prstGeom>
          <a:ln w="6350">
            <a:solidFill>
              <a:schemeClr val="bg1">
                <a:lumMod val="50000"/>
              </a:schemeClr>
            </a:solidFill>
          </a:ln>
        </p:spPr>
      </p:pic>
      <p:pic>
        <p:nvPicPr>
          <p:cNvPr id="6" name="Picture 5" descr="A close up of text on a white background&#10;&#10;Description automatically generated">
            <a:extLst>
              <a:ext uri="{FF2B5EF4-FFF2-40B4-BE49-F238E27FC236}">
                <a16:creationId xmlns:a16="http://schemas.microsoft.com/office/drawing/2014/main" id="{E5C361E8-141E-D74E-A386-DC3FB273FD46}"/>
              </a:ext>
            </a:extLst>
          </p:cNvPr>
          <p:cNvPicPr>
            <a:picLocks noChangeAspect="1"/>
          </p:cNvPicPr>
          <p:nvPr/>
        </p:nvPicPr>
        <p:blipFill>
          <a:blip r:embed="rId4"/>
          <a:stretch>
            <a:fillRect/>
          </a:stretch>
        </p:blipFill>
        <p:spPr>
          <a:xfrm>
            <a:off x="4517408" y="3262135"/>
            <a:ext cx="3539351" cy="2297175"/>
          </a:xfrm>
          <a:prstGeom prst="rect">
            <a:avLst/>
          </a:prstGeom>
          <a:ln w="6350">
            <a:solidFill>
              <a:schemeClr val="bg1">
                <a:lumMod val="50000"/>
              </a:schemeClr>
            </a:solidFill>
          </a:ln>
        </p:spPr>
      </p:pic>
      <p:pic>
        <p:nvPicPr>
          <p:cNvPr id="9" name="Picture 8" descr="A close up of a map&#10;&#10;Description automatically generated">
            <a:extLst>
              <a:ext uri="{FF2B5EF4-FFF2-40B4-BE49-F238E27FC236}">
                <a16:creationId xmlns:a16="http://schemas.microsoft.com/office/drawing/2014/main" id="{052DAC0A-62DA-804B-B43E-A13C40654AE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177793" y="3262134"/>
            <a:ext cx="3897572" cy="2295983"/>
          </a:xfrm>
          <a:prstGeom prst="rect">
            <a:avLst/>
          </a:prstGeom>
          <a:ln w="6350">
            <a:solidFill>
              <a:schemeClr val="bg1">
                <a:lumMod val="50000"/>
              </a:schemeClr>
            </a:solidFill>
          </a:ln>
        </p:spPr>
      </p:pic>
      <p:sp>
        <p:nvSpPr>
          <p:cNvPr id="8" name="TextBox 7">
            <a:extLst>
              <a:ext uri="{FF2B5EF4-FFF2-40B4-BE49-F238E27FC236}">
                <a16:creationId xmlns:a16="http://schemas.microsoft.com/office/drawing/2014/main" id="{9A06C5F8-CD76-47B9-8401-ED3721C86753}"/>
              </a:ext>
            </a:extLst>
          </p:cNvPr>
          <p:cNvSpPr txBox="1"/>
          <p:nvPr/>
        </p:nvSpPr>
        <p:spPr>
          <a:xfrm>
            <a:off x="9535238" y="6488491"/>
            <a:ext cx="27750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Slides Courtesy Dr Terry Wahls </a:t>
            </a:r>
          </a:p>
        </p:txBody>
      </p:sp>
      <p:sp>
        <p:nvSpPr>
          <p:cNvPr id="10" name="TextBox 9">
            <a:extLst>
              <a:ext uri="{FF2B5EF4-FFF2-40B4-BE49-F238E27FC236}">
                <a16:creationId xmlns:a16="http://schemas.microsoft.com/office/drawing/2014/main" id="{89962C2E-58C7-48CB-8048-18A0580712B4}"/>
              </a:ext>
            </a:extLst>
          </p:cNvPr>
          <p:cNvSpPr txBox="1"/>
          <p:nvPr/>
        </p:nvSpPr>
        <p:spPr>
          <a:xfrm>
            <a:off x="0" y="6334780"/>
            <a:ext cx="94080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 Wahls, MD; W. Darling, PhD; K.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Hoth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J.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Kamholz</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MD, PhD; L. Rubenstein, PhD; P. Ten Eyck, PhD; B. Bisht, PhD, PT; T. Titcomb, PhD, RD; L.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Snetselaar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RD, University of Iowa, Iowa City, Iowa, USA, ACTRIMS, September 12, 2020; Abstract 482</a:t>
            </a:r>
          </a:p>
        </p:txBody>
      </p:sp>
    </p:spTree>
    <p:extLst>
      <p:ext uri="{BB962C8B-B14F-4D97-AF65-F5344CB8AC3E}">
        <p14:creationId xmlns:p14="http://schemas.microsoft.com/office/powerpoint/2010/main" val="1497792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4365-5A72-48A5-8A9C-4F8B40ED99E5}"/>
              </a:ext>
            </a:extLst>
          </p:cNvPr>
          <p:cNvSpPr>
            <a:spLocks noGrp="1"/>
          </p:cNvSpPr>
          <p:nvPr>
            <p:ph type="title"/>
          </p:nvPr>
        </p:nvSpPr>
        <p:spPr>
          <a:xfrm>
            <a:off x="838200" y="365127"/>
            <a:ext cx="10922000" cy="1325563"/>
          </a:xfrm>
        </p:spPr>
        <p:txBody>
          <a:bodyPr/>
          <a:lstStyle/>
          <a:p>
            <a:r>
              <a:rPr lang="en-US" b="1" dirty="0">
                <a:solidFill>
                  <a:schemeClr val="accent6">
                    <a:lumMod val="50000"/>
                  </a:schemeClr>
                </a:solidFill>
              </a:rPr>
              <a:t>Modified Mediterranean dietary program in MS </a:t>
            </a:r>
          </a:p>
        </p:txBody>
      </p:sp>
      <p:sp>
        <p:nvSpPr>
          <p:cNvPr id="3" name="Content Placeholder 2">
            <a:extLst>
              <a:ext uri="{FF2B5EF4-FFF2-40B4-BE49-F238E27FC236}">
                <a16:creationId xmlns:a16="http://schemas.microsoft.com/office/drawing/2014/main" id="{04AF1761-7AC6-4CCD-AF07-478688E742D1}"/>
              </a:ext>
            </a:extLst>
          </p:cNvPr>
          <p:cNvSpPr>
            <a:spLocks noGrp="1"/>
          </p:cNvSpPr>
          <p:nvPr>
            <p:ph idx="1"/>
          </p:nvPr>
        </p:nvSpPr>
        <p:spPr>
          <a:xfrm>
            <a:off x="591670" y="1597024"/>
            <a:ext cx="8806329" cy="4473575"/>
          </a:xfrm>
        </p:spPr>
        <p:txBody>
          <a:bodyPr>
            <a:normAutofit fontScale="85000" lnSpcReduction="20000"/>
          </a:bodyPr>
          <a:lstStyle/>
          <a:p>
            <a:r>
              <a:rPr lang="en-US" dirty="0"/>
              <a:t>Aim: Feasibility (meeting target enrollment within the specified time frame, adherence, and study completion). Exploratory endpoints.</a:t>
            </a:r>
          </a:p>
          <a:p>
            <a:r>
              <a:rPr lang="en-US" dirty="0"/>
              <a:t>Single center, Women with MS, </a:t>
            </a:r>
            <a:r>
              <a:rPr lang="en-US" b="1" u="sng" dirty="0"/>
              <a:t>36 people</a:t>
            </a:r>
            <a:r>
              <a:rPr lang="en-US" dirty="0"/>
              <a:t>, randomized, </a:t>
            </a:r>
            <a:r>
              <a:rPr lang="en-US" b="1" u="sng" dirty="0"/>
              <a:t>6 month duration</a:t>
            </a:r>
            <a:endParaRPr lang="en-US" dirty="0"/>
          </a:p>
          <a:p>
            <a:r>
              <a:rPr lang="en-US" dirty="0"/>
              <a:t>Self-reported adherence - excellent (90.3%)</a:t>
            </a:r>
          </a:p>
          <a:p>
            <a:r>
              <a:rPr lang="en-US" dirty="0"/>
              <a:t>Overall study completion rate of 94.4%. </a:t>
            </a:r>
          </a:p>
          <a:p>
            <a:r>
              <a:rPr lang="en-US" dirty="0"/>
              <a:t>Decline in Neurological Fatigue Index-MS scores (p = 0.01)</a:t>
            </a:r>
          </a:p>
          <a:p>
            <a:r>
              <a:rPr lang="en-US" dirty="0"/>
              <a:t>Trend toward reduced Multiple Sclerosis Impact Scale-29 scores; became significant after outlier removal (p = 0.12; p = 0.023), and a reduction in Expanded Disability Status Scale (p = 0.01) over time as compared to the non-intervention group.</a:t>
            </a:r>
          </a:p>
          <a:p>
            <a:r>
              <a:rPr lang="en-US" dirty="0">
                <a:highlight>
                  <a:srgbClr val="FFFF00"/>
                </a:highlight>
              </a:rPr>
              <a:t>Fatigue - Significant improvement </a:t>
            </a:r>
            <a:r>
              <a:rPr lang="en-US" dirty="0"/>
              <a:t>(MFIS, physical and mental components of MSQoL-54 </a:t>
            </a:r>
          </a:p>
          <a:p>
            <a:endParaRPr lang="en-US" dirty="0"/>
          </a:p>
          <a:p>
            <a:endParaRPr lang="en-US" dirty="0"/>
          </a:p>
        </p:txBody>
      </p:sp>
      <p:sp>
        <p:nvSpPr>
          <p:cNvPr id="4" name="TextBox 3">
            <a:extLst>
              <a:ext uri="{FF2B5EF4-FFF2-40B4-BE49-F238E27FC236}">
                <a16:creationId xmlns:a16="http://schemas.microsoft.com/office/drawing/2014/main" id="{44CE8E45-86AF-4653-8C49-E577E1428E4D}"/>
              </a:ext>
            </a:extLst>
          </p:cNvPr>
          <p:cNvSpPr txBox="1"/>
          <p:nvPr/>
        </p:nvSpPr>
        <p:spPr>
          <a:xfrm>
            <a:off x="285750" y="6311898"/>
            <a:ext cx="119062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Mult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Scler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Relat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Disord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2019 Nov; 36:101403.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Randomized-controlled trial of a modified Mediterranean dietary program for multiple sclerosis: A pilot study.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Ilana Katz Sand</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30000" noProof="0" dirty="0">
                <a:ln>
                  <a:noFill/>
                </a:ln>
                <a:solidFill>
                  <a:prstClr val="black"/>
                </a:solidFill>
                <a:effectLst/>
                <a:uLnTx/>
                <a:uFillTx/>
                <a:latin typeface="Calibri" panose="020F0502020204030204"/>
                <a:ea typeface="+mn-ea"/>
                <a:cs typeface="+mn-cs"/>
                <a:hlinkClick r:id="rId4" tooltip="Department of Neurology, Icahn School of Medicine at Mount Sinai, United States. Electronic address: ilana.katzsand@mssm.edu."/>
              </a:rPr>
              <a:t>1</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5"/>
              </a:rPr>
              <a:t>Emma K T Benn</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30000" noProof="0" dirty="0">
                <a:ln>
                  <a:noFill/>
                </a:ln>
                <a:solidFill>
                  <a:prstClr val="black"/>
                </a:solidFill>
                <a:effectLst/>
                <a:uLnTx/>
                <a:uFillTx/>
                <a:latin typeface="Calibri" panose="020F0502020204030204"/>
                <a:ea typeface="+mn-ea"/>
                <a:cs typeface="+mn-cs"/>
                <a:hlinkClick r:id="rId6" tooltip="Center for Biostatistics and Department of Population Health Science and Policy, Icahn School of Medicine at Mount Sinai, United States."/>
              </a:rPr>
              <a:t>2</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7"/>
              </a:rPr>
              <a:t>Michelle Fabian</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30000" noProof="0" dirty="0">
                <a:ln>
                  <a:noFill/>
                </a:ln>
                <a:solidFill>
                  <a:prstClr val="black"/>
                </a:solidFill>
                <a:effectLst/>
                <a:uLnTx/>
                <a:uFillTx/>
                <a:latin typeface="Calibri" panose="020F0502020204030204"/>
                <a:ea typeface="+mn-ea"/>
                <a:cs typeface="+mn-cs"/>
                <a:hlinkClick r:id="rId8" tooltip="Department of Neurology, Icahn School of Medicine at Mount Sinai, United States."/>
              </a:rPr>
              <a:t>3</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9"/>
              </a:rPr>
              <a:t>Kathryn C Fitzgerald</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30000" noProof="0" dirty="0">
                <a:ln>
                  <a:noFill/>
                </a:ln>
                <a:solidFill>
                  <a:prstClr val="black"/>
                </a:solidFill>
                <a:effectLst/>
                <a:uLnTx/>
                <a:uFillTx/>
                <a:latin typeface="Calibri" panose="020F0502020204030204"/>
                <a:ea typeface="+mn-ea"/>
                <a:cs typeface="+mn-cs"/>
                <a:hlinkClick r:id="rId10" tooltip="Department of Neurology, Johns Hopkins, United States."/>
              </a:rPr>
              <a:t>4</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11"/>
              </a:rPr>
              <a:t>Elise </a:t>
            </a:r>
            <a:r>
              <a:rPr kumimoji="0" lang="en-US" sz="1400" b="0" i="0" u="sng" strike="noStrike" kern="1200" cap="none" spc="0" normalizeH="0" baseline="0" noProof="0" dirty="0" err="1">
                <a:ln>
                  <a:noFill/>
                </a:ln>
                <a:solidFill>
                  <a:prstClr val="black"/>
                </a:solidFill>
                <a:effectLst/>
                <a:uLnTx/>
                <a:uFillTx/>
                <a:latin typeface="Calibri" panose="020F0502020204030204"/>
                <a:ea typeface="+mn-ea"/>
                <a:cs typeface="+mn-cs"/>
                <a:hlinkClick r:id="rId11"/>
              </a:rPr>
              <a:t>Digga</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30000" noProof="0" dirty="0">
                <a:ln>
                  <a:noFill/>
                </a:ln>
                <a:solidFill>
                  <a:prstClr val="black"/>
                </a:solidFill>
                <a:effectLst/>
                <a:uLnTx/>
                <a:uFillTx/>
                <a:latin typeface="Calibri" panose="020F0502020204030204"/>
                <a:ea typeface="+mn-ea"/>
                <a:cs typeface="+mn-cs"/>
                <a:hlinkClick r:id="rId8" tooltip="Department of Neurology, Icahn School of Medicine at Mount Sinai, United States."/>
              </a:rPr>
              <a:t>3</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12"/>
              </a:rPr>
              <a:t>Richa Deshpande</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30000" noProof="0" dirty="0">
                <a:ln>
                  <a:noFill/>
                </a:ln>
                <a:solidFill>
                  <a:prstClr val="black"/>
                </a:solidFill>
                <a:effectLst/>
                <a:uLnTx/>
                <a:uFillTx/>
                <a:latin typeface="Calibri" panose="020F0502020204030204"/>
                <a:ea typeface="+mn-ea"/>
                <a:cs typeface="+mn-cs"/>
                <a:hlinkClick r:id="rId6" tooltip="Center for Biostatistics and Department of Population Health Science and Policy, Icahn School of Medicine at Mount Sinai, United States."/>
              </a:rPr>
              <a:t>2</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13"/>
              </a:rPr>
              <a:t>Aaron Miller</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30000" noProof="0" dirty="0">
                <a:ln>
                  <a:noFill/>
                </a:ln>
                <a:solidFill>
                  <a:prstClr val="black"/>
                </a:solidFill>
                <a:effectLst/>
                <a:uLnTx/>
                <a:uFillTx/>
                <a:latin typeface="Calibri" panose="020F0502020204030204"/>
                <a:ea typeface="+mn-ea"/>
                <a:cs typeface="+mn-cs"/>
                <a:hlinkClick r:id="rId8" tooltip="Department of Neurology, Icahn School of Medicine at Mount Sinai, United States."/>
              </a:rPr>
              <a:t>3</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14"/>
              </a:rPr>
              <a:t>Samantha Gallo</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30000" noProof="0" dirty="0">
                <a:ln>
                  <a:noFill/>
                </a:ln>
                <a:solidFill>
                  <a:prstClr val="black"/>
                </a:solidFill>
                <a:effectLst/>
                <a:uLnTx/>
                <a:uFillTx/>
                <a:latin typeface="Calibri" panose="020F0502020204030204"/>
                <a:ea typeface="+mn-ea"/>
                <a:cs typeface="+mn-cs"/>
                <a:hlinkClick r:id="rId15" tooltip="Department of Clinical Nutrition, The Mount Sinai Hospital, United States."/>
              </a:rPr>
              <a:t>5</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16"/>
              </a:rPr>
              <a:t>Lenore Arab</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30000" noProof="0" dirty="0">
                <a:ln>
                  <a:noFill/>
                </a:ln>
                <a:solidFill>
                  <a:prstClr val="black"/>
                </a:solidFill>
                <a:effectLst/>
                <a:uLnTx/>
                <a:uFillTx/>
                <a:latin typeface="Calibri" panose="020F0502020204030204"/>
                <a:ea typeface="+mn-ea"/>
                <a:cs typeface="+mn-cs"/>
                <a:hlinkClick r:id="rId17" tooltip="Department of Medicine, The David Geffen School of Medicine, University of California Los Angeles, United States."/>
              </a:rPr>
              <a:t>6</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http://naradanews.com/wp-content/uploads/2016/06/5-1.jpg">
            <a:hlinkClick r:id="rId18"/>
            <a:extLst>
              <a:ext uri="{FF2B5EF4-FFF2-40B4-BE49-F238E27FC236}">
                <a16:creationId xmlns:a16="http://schemas.microsoft.com/office/drawing/2014/main" id="{568F67B0-4C9D-4A94-A0C9-FBFA1F6EECC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8674100" y="1931989"/>
            <a:ext cx="3411181" cy="228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976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589E-664F-4C8E-AE9E-EB119FF50647}"/>
              </a:ext>
            </a:extLst>
          </p:cNvPr>
          <p:cNvSpPr>
            <a:spLocks noGrp="1"/>
          </p:cNvSpPr>
          <p:nvPr>
            <p:ph type="title"/>
          </p:nvPr>
        </p:nvSpPr>
        <p:spPr>
          <a:xfrm>
            <a:off x="838200" y="365127"/>
            <a:ext cx="10795000" cy="1325563"/>
          </a:xfrm>
        </p:spPr>
        <p:txBody>
          <a:bodyPr>
            <a:noAutofit/>
          </a:bodyPr>
          <a:lstStyle/>
          <a:p>
            <a:r>
              <a:rPr lang="en-US" b="1" dirty="0">
                <a:solidFill>
                  <a:schemeClr val="accent6">
                    <a:lumMod val="50000"/>
                  </a:schemeClr>
                </a:solidFill>
              </a:rPr>
              <a:t>Ketogenic diet (high-fat, low-carbohydrate) in RRMS</a:t>
            </a:r>
          </a:p>
        </p:txBody>
      </p:sp>
      <p:sp>
        <p:nvSpPr>
          <p:cNvPr id="3" name="Content Placeholder 2">
            <a:extLst>
              <a:ext uri="{FF2B5EF4-FFF2-40B4-BE49-F238E27FC236}">
                <a16:creationId xmlns:a16="http://schemas.microsoft.com/office/drawing/2014/main" id="{45CF064F-60AF-4EC0-B051-2AE75EA62512}"/>
              </a:ext>
            </a:extLst>
          </p:cNvPr>
          <p:cNvSpPr>
            <a:spLocks noGrp="1"/>
          </p:cNvSpPr>
          <p:nvPr>
            <p:ph idx="1"/>
          </p:nvPr>
        </p:nvSpPr>
        <p:spPr>
          <a:xfrm>
            <a:off x="838200" y="1587500"/>
            <a:ext cx="10515600" cy="4589463"/>
          </a:xfrm>
        </p:spPr>
        <p:txBody>
          <a:bodyPr>
            <a:normAutofit lnSpcReduction="10000"/>
          </a:bodyPr>
          <a:lstStyle/>
          <a:p>
            <a:r>
              <a:rPr lang="en-US" dirty="0"/>
              <a:t>Safety and tolerability of a modified Atkins diet (KD</a:t>
            </a:r>
            <a:r>
              <a:rPr lang="en-US" baseline="30000" dirty="0"/>
              <a:t>MAD</a:t>
            </a:r>
            <a:r>
              <a:rPr lang="en-US" dirty="0"/>
              <a:t>)</a:t>
            </a:r>
          </a:p>
          <a:p>
            <a:r>
              <a:rPr lang="en-US" dirty="0"/>
              <a:t>20 subjects, relapsing MS, 6-month, single-arm, open-label study </a:t>
            </a:r>
          </a:p>
          <a:p>
            <a:r>
              <a:rPr lang="en-US" dirty="0"/>
              <a:t>Adherence (daily urine ketone testing); Fatigue, depression, fasting adipokines at baseline and on diet. Brain MRI was obtained at baseline and 6 months</a:t>
            </a:r>
          </a:p>
          <a:p>
            <a:r>
              <a:rPr lang="en-US" dirty="0"/>
              <a:t>No subject experienced worsening disease on diet </a:t>
            </a:r>
          </a:p>
          <a:p>
            <a:r>
              <a:rPr lang="en-US" dirty="0"/>
              <a:t>95% adhered to KD</a:t>
            </a:r>
            <a:r>
              <a:rPr lang="en-US" baseline="30000" dirty="0"/>
              <a:t>MAD</a:t>
            </a:r>
            <a:r>
              <a:rPr lang="en-US" dirty="0"/>
              <a:t> for 3 months and 75% adhered for 6 months </a:t>
            </a:r>
          </a:p>
          <a:p>
            <a:r>
              <a:rPr lang="en-US" dirty="0"/>
              <a:t>Decreased body mass index and total fat mass (</a:t>
            </a:r>
            <a:r>
              <a:rPr lang="en-US" i="1" dirty="0"/>
              <a:t>p</a:t>
            </a:r>
            <a:r>
              <a:rPr lang="en-US" dirty="0"/>
              <a:t> &lt; 0.0001) </a:t>
            </a:r>
          </a:p>
          <a:p>
            <a:r>
              <a:rPr lang="en-US" dirty="0"/>
              <a:t>Improvement in Fatigue (</a:t>
            </a:r>
            <a:r>
              <a:rPr lang="en-US" i="1" dirty="0"/>
              <a:t>p</a:t>
            </a:r>
            <a:r>
              <a:rPr lang="en-US" dirty="0"/>
              <a:t> = 0.002) and depression scores (</a:t>
            </a:r>
            <a:r>
              <a:rPr lang="en-US" i="1" dirty="0"/>
              <a:t>p</a:t>
            </a:r>
            <a:r>
              <a:rPr lang="en-US" dirty="0"/>
              <a:t> = 0.003)</a:t>
            </a:r>
          </a:p>
          <a:p>
            <a:r>
              <a:rPr lang="en-US" dirty="0"/>
              <a:t>Serum leptin was significantly lower at 3 months (</a:t>
            </a:r>
            <a:r>
              <a:rPr lang="en-US" i="1" dirty="0"/>
              <a:t>p</a:t>
            </a:r>
            <a:r>
              <a:rPr lang="en-US" dirty="0"/>
              <a:t> &lt; 0.0001) on diet</a:t>
            </a:r>
          </a:p>
          <a:p>
            <a:endParaRPr lang="en-US" dirty="0"/>
          </a:p>
        </p:txBody>
      </p:sp>
      <p:sp>
        <p:nvSpPr>
          <p:cNvPr id="4" name="TextBox 3">
            <a:extLst>
              <a:ext uri="{FF2B5EF4-FFF2-40B4-BE49-F238E27FC236}">
                <a16:creationId xmlns:a16="http://schemas.microsoft.com/office/drawing/2014/main" id="{1C105686-3FF6-4911-890E-F35428026DC8}"/>
              </a:ext>
            </a:extLst>
          </p:cNvPr>
          <p:cNvSpPr txBox="1"/>
          <p:nvPr/>
        </p:nvSpPr>
        <p:spPr>
          <a:xfrm>
            <a:off x="533400" y="6311898"/>
            <a:ext cx="11658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Neurol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Neuroimmunol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Neuroinflamm</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Jul 2019, 6 (4) e565.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Pilot study of a ketogenic diet in relapsing-remitting 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J. Nicholas Brenton, Brenda Banwell, A.G. Christina Bergqvist, Diana Lehner,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Gulotta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Lauren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Gampper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Emily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Leytham</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Rachael Coleman, Myla D. Goldman</a:t>
            </a:r>
          </a:p>
        </p:txBody>
      </p:sp>
    </p:spTree>
    <p:extLst>
      <p:ext uri="{BB962C8B-B14F-4D97-AF65-F5344CB8AC3E}">
        <p14:creationId xmlns:p14="http://schemas.microsoft.com/office/powerpoint/2010/main" val="3724517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4365-5A72-48A5-8A9C-4F8B40ED99E5}"/>
              </a:ext>
            </a:extLst>
          </p:cNvPr>
          <p:cNvSpPr>
            <a:spLocks noGrp="1"/>
          </p:cNvSpPr>
          <p:nvPr>
            <p:ph type="title"/>
          </p:nvPr>
        </p:nvSpPr>
        <p:spPr/>
        <p:txBody>
          <a:bodyPr/>
          <a:lstStyle/>
          <a:p>
            <a:r>
              <a:rPr lang="en-US" b="1" dirty="0">
                <a:solidFill>
                  <a:schemeClr val="accent6">
                    <a:lumMod val="50000"/>
                  </a:schemeClr>
                </a:solidFill>
              </a:rPr>
              <a:t>Modified anti-inflammatory diet in MS </a:t>
            </a:r>
          </a:p>
        </p:txBody>
      </p:sp>
      <p:sp>
        <p:nvSpPr>
          <p:cNvPr id="3" name="Content Placeholder 2">
            <a:extLst>
              <a:ext uri="{FF2B5EF4-FFF2-40B4-BE49-F238E27FC236}">
                <a16:creationId xmlns:a16="http://schemas.microsoft.com/office/drawing/2014/main" id="{04AF1761-7AC6-4CCD-AF07-478688E742D1}"/>
              </a:ext>
            </a:extLst>
          </p:cNvPr>
          <p:cNvSpPr>
            <a:spLocks noGrp="1"/>
          </p:cNvSpPr>
          <p:nvPr>
            <p:ph idx="1"/>
          </p:nvPr>
        </p:nvSpPr>
        <p:spPr/>
        <p:txBody>
          <a:bodyPr>
            <a:normAutofit fontScale="85000" lnSpcReduction="20000"/>
          </a:bodyPr>
          <a:lstStyle/>
          <a:p>
            <a:r>
              <a:rPr lang="en-US" dirty="0"/>
              <a:t>Aim: Effects on fatigue, quality of life, and inflammatory markers </a:t>
            </a:r>
          </a:p>
          <a:p>
            <a:r>
              <a:rPr lang="en-US" dirty="0"/>
              <a:t>Study design: RRMS, N=</a:t>
            </a:r>
            <a:r>
              <a:rPr lang="en-US" b="1" u="sng" dirty="0"/>
              <a:t>100</a:t>
            </a:r>
            <a:r>
              <a:rPr lang="en-US" dirty="0"/>
              <a:t>, RCT, </a:t>
            </a:r>
            <a:r>
              <a:rPr lang="en-US" b="1" u="sng" dirty="0"/>
              <a:t>12-week long</a:t>
            </a:r>
            <a:r>
              <a:rPr lang="en-US" dirty="0"/>
              <a:t>, anti-inflammatory diet vs control (healthy diet recommendations). </a:t>
            </a:r>
          </a:p>
          <a:p>
            <a:r>
              <a:rPr lang="en-US" dirty="0"/>
              <a:t>Diet - 55% of energy from carbohydrates, 15% from proteins, and 30% from fat</a:t>
            </a:r>
          </a:p>
          <a:p>
            <a:r>
              <a:rPr lang="en-US" dirty="0"/>
              <a:t>MFIS and Multiple Sclerosis Quality of Life (MSQoL-54)</a:t>
            </a:r>
          </a:p>
          <a:p>
            <a:r>
              <a:rPr lang="en-US" dirty="0"/>
              <a:t>Anthropometric measures, inflammatory biomarkers (IL-17, IL-4, and </a:t>
            </a:r>
            <a:r>
              <a:rPr lang="en-US" dirty="0" err="1"/>
              <a:t>hs</a:t>
            </a:r>
            <a:r>
              <a:rPr lang="en-US" dirty="0"/>
              <a:t>-CRP), assessed at baseline and end of the study.</a:t>
            </a:r>
          </a:p>
          <a:p>
            <a:r>
              <a:rPr lang="en-US" dirty="0"/>
              <a:t>Diet group showed significant improvement in MFIS, physical and mental components of MSQoL-54 (</a:t>
            </a:r>
            <a:r>
              <a:rPr lang="en-US" i="1" dirty="0"/>
              <a:t>p</a:t>
            </a:r>
            <a:r>
              <a:rPr lang="en-US" dirty="0"/>
              <a:t> = 0.001, </a:t>
            </a:r>
            <a:r>
              <a:rPr lang="en-US" i="1" dirty="0"/>
              <a:t>p</a:t>
            </a:r>
            <a:r>
              <a:rPr lang="en-US" dirty="0"/>
              <a:t> = 0.015, and </a:t>
            </a:r>
            <a:r>
              <a:rPr lang="en-US" i="1" dirty="0"/>
              <a:t>p</a:t>
            </a:r>
            <a:r>
              <a:rPr lang="en-US" dirty="0"/>
              <a:t> = 0.003, respectively) vs control. </a:t>
            </a:r>
          </a:p>
          <a:p>
            <a:r>
              <a:rPr lang="en-US" dirty="0"/>
              <a:t>Significant increase in IL-4 level (</a:t>
            </a:r>
            <a:r>
              <a:rPr lang="en-US" i="1" dirty="0"/>
              <a:t>p</a:t>
            </a:r>
            <a:r>
              <a:rPr lang="en-US" dirty="0"/>
              <a:t> = 0.022). However, no significant changes were detected in IL-17 and </a:t>
            </a:r>
            <a:r>
              <a:rPr lang="en-US" dirty="0" err="1"/>
              <a:t>hs</a:t>
            </a:r>
            <a:r>
              <a:rPr lang="en-US" dirty="0"/>
              <a:t>-CRP levels</a:t>
            </a:r>
          </a:p>
          <a:p>
            <a:endParaRPr lang="en-US" dirty="0"/>
          </a:p>
          <a:p>
            <a:endParaRPr lang="en-US" dirty="0"/>
          </a:p>
        </p:txBody>
      </p:sp>
      <p:sp>
        <p:nvSpPr>
          <p:cNvPr id="4" name="TextBox 3">
            <a:extLst>
              <a:ext uri="{FF2B5EF4-FFF2-40B4-BE49-F238E27FC236}">
                <a16:creationId xmlns:a16="http://schemas.microsoft.com/office/drawing/2014/main" id="{44CE8E45-86AF-4653-8C49-E577E1428E4D}"/>
              </a:ext>
            </a:extLst>
          </p:cNvPr>
          <p:cNvSpPr txBox="1"/>
          <p:nvPr/>
        </p:nvSpPr>
        <p:spPr>
          <a:xfrm>
            <a:off x="285750" y="6311898"/>
            <a:ext cx="11620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Int J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Neurosci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2021 Jul;131(7):657-665.</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The effects of modified anti-inflammatory diet on fatigue, quality of life, and inflammatory biomarkers in relapsing-remitting multiple sclerosis patients: a randomized clinical trial.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Zahra Mousavi-Shirazi-</a:t>
            </a:r>
            <a:r>
              <a:rPr kumimoji="0" lang="en-US" sz="1400" b="0" i="0" u="sng" strike="noStrike" kern="1200" cap="none" spc="0" normalizeH="0" baseline="0" noProof="0" dirty="0" err="1">
                <a:ln>
                  <a:noFill/>
                </a:ln>
                <a:solidFill>
                  <a:prstClr val="black"/>
                </a:solidFill>
                <a:effectLst/>
                <a:uLnTx/>
                <a:uFillTx/>
                <a:latin typeface="Calibri" panose="020F0502020204030204"/>
                <a:ea typeface="+mn-ea"/>
                <a:cs typeface="+mn-cs"/>
                <a:hlinkClick r:id="rId3"/>
              </a:rPr>
              <a:t>Fard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err="1">
                <a:ln>
                  <a:noFill/>
                </a:ln>
                <a:solidFill>
                  <a:prstClr val="black"/>
                </a:solidFill>
                <a:effectLst/>
                <a:uLnTx/>
                <a:uFillTx/>
                <a:latin typeface="Calibri" panose="020F0502020204030204"/>
                <a:ea typeface="+mn-ea"/>
                <a:cs typeface="+mn-cs"/>
                <a:hlinkClick r:id="rId4"/>
              </a:rPr>
              <a:t>Zohreh</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4"/>
              </a:rPr>
              <a:t> </a:t>
            </a:r>
            <a:r>
              <a:rPr kumimoji="0" lang="en-US" sz="1400" b="0" i="0" u="sng" strike="noStrike" kern="1200" cap="none" spc="0" normalizeH="0" baseline="0" noProof="0" dirty="0" err="1">
                <a:ln>
                  <a:noFill/>
                </a:ln>
                <a:solidFill>
                  <a:prstClr val="black"/>
                </a:solidFill>
                <a:effectLst/>
                <a:uLnTx/>
                <a:uFillTx/>
                <a:latin typeface="Calibri" panose="020F0502020204030204"/>
                <a:ea typeface="+mn-ea"/>
                <a:cs typeface="+mn-cs"/>
                <a:hlinkClick r:id="rId4"/>
              </a:rPr>
              <a:t>Mazloom</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err="1">
                <a:ln>
                  <a:noFill/>
                </a:ln>
                <a:solidFill>
                  <a:prstClr val="black"/>
                </a:solidFill>
                <a:effectLst/>
                <a:uLnTx/>
                <a:uFillTx/>
                <a:latin typeface="Calibri" panose="020F0502020204030204"/>
                <a:ea typeface="+mn-ea"/>
                <a:cs typeface="+mn-cs"/>
                <a:hlinkClick r:id="rId5"/>
              </a:rPr>
              <a:t>Sadegh</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5"/>
              </a:rPr>
              <a:t> Izadi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6"/>
              </a:rPr>
              <a:t>Mohammad </a:t>
            </a:r>
            <a:r>
              <a:rPr kumimoji="0" lang="en-US" sz="1400" b="0" i="0" u="sng" strike="noStrike" kern="1200" cap="none" spc="0" normalizeH="0" baseline="0" noProof="0" dirty="0" err="1">
                <a:ln>
                  <a:noFill/>
                </a:ln>
                <a:solidFill>
                  <a:prstClr val="black"/>
                </a:solidFill>
                <a:effectLst/>
                <a:uLnTx/>
                <a:uFillTx/>
                <a:latin typeface="Calibri" panose="020F0502020204030204"/>
                <a:ea typeface="+mn-ea"/>
                <a:cs typeface="+mn-cs"/>
                <a:hlinkClick r:id="rId6"/>
              </a:rPr>
              <a:t>Fararouei</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68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accent6">
                    <a:lumMod val="50000"/>
                  </a:schemeClr>
                </a:solidFill>
              </a:rPr>
              <a:t>Challenges of Dietary Intervention Studies</a:t>
            </a:r>
          </a:p>
        </p:txBody>
      </p:sp>
      <p:sp>
        <p:nvSpPr>
          <p:cNvPr id="3" name="Content Placeholder 2"/>
          <p:cNvSpPr>
            <a:spLocks noGrp="1"/>
          </p:cNvSpPr>
          <p:nvPr>
            <p:ph idx="1"/>
          </p:nvPr>
        </p:nvSpPr>
        <p:spPr/>
        <p:txBody>
          <a:bodyPr>
            <a:noAutofit/>
          </a:bodyPr>
          <a:lstStyle/>
          <a:p>
            <a:r>
              <a:rPr lang="en-US" sz="2800" dirty="0"/>
              <a:t>Outcome selection</a:t>
            </a:r>
          </a:p>
          <a:p>
            <a:pPr lvl="1"/>
            <a:r>
              <a:rPr lang="en-US" sz="2400" dirty="0"/>
              <a:t>Disease activity/Disability; MRI outcomes; Symptom modification – fatigue, QOL, pain, mood, bowel dysfunction </a:t>
            </a:r>
          </a:p>
          <a:p>
            <a:r>
              <a:rPr lang="en-US" sz="2800" dirty="0"/>
              <a:t>Duration of diet intervention and expected impact on outcome – short term vs long term</a:t>
            </a:r>
          </a:p>
          <a:p>
            <a:r>
              <a:rPr lang="en-US" sz="2800" dirty="0"/>
              <a:t>Sample size</a:t>
            </a:r>
          </a:p>
          <a:p>
            <a:r>
              <a:rPr lang="en-US" sz="2800" dirty="0"/>
              <a:t>Adherence and its measurement </a:t>
            </a:r>
          </a:p>
          <a:p>
            <a:pPr lvl="1"/>
            <a:r>
              <a:rPr lang="en-US" sz="2400" dirty="0"/>
              <a:t> controlled feeding versus advice-based</a:t>
            </a:r>
          </a:p>
          <a:p>
            <a:r>
              <a:rPr lang="en-US" sz="2800" dirty="0"/>
              <a:t>Confounders</a:t>
            </a:r>
          </a:p>
          <a:p>
            <a:pPr lvl="1"/>
            <a:r>
              <a:rPr lang="en-US" sz="2400" dirty="0"/>
              <a:t>Use of DMT and its effect on the outcomes</a:t>
            </a:r>
          </a:p>
          <a:p>
            <a:pPr lvl="1"/>
            <a:endParaRPr lang="en-US" sz="2400" dirty="0"/>
          </a:p>
        </p:txBody>
      </p:sp>
    </p:spTree>
    <p:extLst>
      <p:ext uri="{BB962C8B-B14F-4D97-AF65-F5344CB8AC3E}">
        <p14:creationId xmlns:p14="http://schemas.microsoft.com/office/powerpoint/2010/main" val="3323466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65127"/>
            <a:ext cx="9648092" cy="1325563"/>
          </a:xfrm>
        </p:spPr>
        <p:txBody>
          <a:bodyPr>
            <a:noAutofit/>
          </a:bodyPr>
          <a:lstStyle/>
          <a:p>
            <a:r>
              <a:rPr lang="en-US" b="1" dirty="0">
                <a:solidFill>
                  <a:schemeClr val="accent6">
                    <a:lumMod val="50000"/>
                  </a:schemeClr>
                </a:solidFill>
              </a:rPr>
              <a:t>Diet Quality and Association with MS Disability and Symptom Severity</a:t>
            </a:r>
          </a:p>
        </p:txBody>
      </p:sp>
      <p:sp>
        <p:nvSpPr>
          <p:cNvPr id="3" name="Content Placeholder 2"/>
          <p:cNvSpPr>
            <a:spLocks noGrp="1"/>
          </p:cNvSpPr>
          <p:nvPr>
            <p:ph idx="1"/>
          </p:nvPr>
        </p:nvSpPr>
        <p:spPr>
          <a:xfrm>
            <a:off x="800100" y="2022672"/>
            <a:ext cx="10950622" cy="4095570"/>
          </a:xfrm>
        </p:spPr>
        <p:txBody>
          <a:bodyPr>
            <a:normAutofit/>
          </a:bodyPr>
          <a:lstStyle/>
          <a:p>
            <a:r>
              <a:rPr lang="en-US" sz="2000" dirty="0"/>
              <a:t>Self-reported data, questionnaire (North American Research Committee on MS, registry); N= 6,989 </a:t>
            </a:r>
          </a:p>
          <a:p>
            <a:r>
              <a:rPr lang="en-US" sz="2000" dirty="0"/>
              <a:t>Healthy diet quantified, in quintiles:</a:t>
            </a:r>
          </a:p>
          <a:p>
            <a:r>
              <a:rPr lang="en-US" sz="2000" dirty="0"/>
              <a:t>(1) more fruits, vegetables, legumes (fifth quintile = most) </a:t>
            </a:r>
          </a:p>
          <a:p>
            <a:r>
              <a:rPr lang="en-US" sz="2000" dirty="0"/>
              <a:t>(2) more whole grains (fifth quintile = most) </a:t>
            </a:r>
          </a:p>
          <a:p>
            <a:r>
              <a:rPr lang="en-US" sz="2000" dirty="0"/>
              <a:t>(3) less sugar from desserts and beverages (fifth quintile = least)</a:t>
            </a:r>
          </a:p>
          <a:p>
            <a:r>
              <a:rPr lang="en-US" sz="2000" dirty="0"/>
              <a:t>(4) less red and processed meats (fifth quintile = least) </a:t>
            </a:r>
          </a:p>
          <a:p>
            <a:r>
              <a:rPr lang="en-US" sz="2000" dirty="0"/>
              <a:t>Those in </a:t>
            </a:r>
            <a:r>
              <a:rPr lang="en-US" sz="2000" dirty="0">
                <a:solidFill>
                  <a:srgbClr val="FF0000"/>
                </a:solidFill>
              </a:rPr>
              <a:t>highest quintile </a:t>
            </a:r>
            <a:r>
              <a:rPr lang="en-US" sz="2000" dirty="0"/>
              <a:t>for diet quality (sum of quintiles across the 4 food categories) </a:t>
            </a:r>
            <a:r>
              <a:rPr lang="en-US" sz="2000" dirty="0">
                <a:solidFill>
                  <a:srgbClr val="FF0000"/>
                </a:solidFill>
              </a:rPr>
              <a:t>vs lowest quintile were at 20% lower risk </a:t>
            </a:r>
            <a:r>
              <a:rPr lang="en-US" sz="2000" dirty="0"/>
              <a:t>for </a:t>
            </a:r>
            <a:r>
              <a:rPr lang="en-US" sz="2000" dirty="0">
                <a:solidFill>
                  <a:srgbClr val="FF0000"/>
                </a:solidFill>
              </a:rPr>
              <a:t>severe vs mild self-reported physical disability </a:t>
            </a:r>
            <a:r>
              <a:rPr lang="en-US" sz="2000" dirty="0"/>
              <a:t>(controlling for age, disease duration, body mass index, income, smoking).</a:t>
            </a:r>
          </a:p>
          <a:p>
            <a:r>
              <a:rPr lang="en-US" sz="2000" dirty="0">
                <a:solidFill>
                  <a:srgbClr val="FF0000"/>
                </a:solidFill>
              </a:rPr>
              <a:t>Higher intake of whole grains </a:t>
            </a:r>
            <a:r>
              <a:rPr lang="en-US" sz="2000" dirty="0"/>
              <a:t>was the only component of the diet score reliably linked to </a:t>
            </a:r>
            <a:r>
              <a:rPr lang="en-US" sz="2000" dirty="0">
                <a:solidFill>
                  <a:srgbClr val="FF0000"/>
                </a:solidFill>
              </a:rPr>
              <a:t>lower disability</a:t>
            </a:r>
            <a:r>
              <a:rPr lang="en-US" sz="2000" dirty="0"/>
              <a:t>. </a:t>
            </a:r>
          </a:p>
        </p:txBody>
      </p:sp>
      <p:sp>
        <p:nvSpPr>
          <p:cNvPr id="4" name="TextBox 3"/>
          <p:cNvSpPr txBox="1"/>
          <p:nvPr/>
        </p:nvSpPr>
        <p:spPr>
          <a:xfrm>
            <a:off x="1600200" y="6521858"/>
            <a:ext cx="781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a:ea typeface="+mn-ea"/>
                <a:cs typeface="+mn-cs"/>
              </a:rPr>
              <a:t>Fitzgerald KC, </a:t>
            </a:r>
            <a:r>
              <a:rPr kumimoji="0" lang="en-US" sz="1200" b="0" i="0" u="none" strike="noStrike" kern="1200" cap="none" spc="0" normalizeH="0" baseline="0" noProof="0" dirty="0" err="1">
                <a:ln>
                  <a:noFill/>
                </a:ln>
                <a:solidFill>
                  <a:srgbClr val="292934"/>
                </a:solidFill>
                <a:effectLst/>
                <a:uLnTx/>
                <a:uFillTx/>
                <a:latin typeface="Arial"/>
                <a:ea typeface="+mn-ea"/>
                <a:cs typeface="+mn-cs"/>
              </a:rPr>
              <a:t>Tyry</a:t>
            </a:r>
            <a:r>
              <a:rPr kumimoji="0" lang="en-US" sz="1200" b="0" i="0" u="none" strike="noStrike" kern="1200" cap="none" spc="0" normalizeH="0" baseline="0" noProof="0" dirty="0">
                <a:ln>
                  <a:noFill/>
                </a:ln>
                <a:solidFill>
                  <a:srgbClr val="292934"/>
                </a:solidFill>
                <a:effectLst/>
                <a:uLnTx/>
                <a:uFillTx/>
                <a:latin typeface="Arial"/>
                <a:ea typeface="+mn-ea"/>
                <a:cs typeface="+mn-cs"/>
              </a:rPr>
              <a:t> T, Salter A, Cofield SS, Cutter G, Fox R, Marrie RA. Neurology. 2018 Jan 2;90(1)</a:t>
            </a:r>
          </a:p>
        </p:txBody>
      </p:sp>
    </p:spTree>
    <p:extLst>
      <p:ext uri="{BB962C8B-B14F-4D97-AF65-F5344CB8AC3E}">
        <p14:creationId xmlns:p14="http://schemas.microsoft.com/office/powerpoint/2010/main" val="3306021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921" y="235792"/>
            <a:ext cx="7886700" cy="1325424"/>
          </a:xfrm>
        </p:spPr>
        <p:txBody>
          <a:bodyPr/>
          <a:lstStyle/>
          <a:p>
            <a:r>
              <a:rPr lang="en-US" b="1" dirty="0">
                <a:solidFill>
                  <a:schemeClr val="accent6">
                    <a:lumMod val="50000"/>
                  </a:schemeClr>
                </a:solidFill>
              </a:rPr>
              <a:t>Dietary intake and relapse rate in early pediatric MS</a:t>
            </a:r>
          </a:p>
        </p:txBody>
      </p:sp>
      <p:sp>
        <p:nvSpPr>
          <p:cNvPr id="3" name="Content Placeholder 2"/>
          <p:cNvSpPr>
            <a:spLocks noGrp="1"/>
          </p:cNvSpPr>
          <p:nvPr>
            <p:ph idx="1"/>
          </p:nvPr>
        </p:nvSpPr>
        <p:spPr>
          <a:xfrm>
            <a:off x="569529" y="1745974"/>
            <a:ext cx="5014092" cy="4572000"/>
          </a:xfrm>
        </p:spPr>
        <p:txBody>
          <a:bodyPr>
            <a:noAutofit/>
          </a:bodyPr>
          <a:lstStyle/>
          <a:p>
            <a:r>
              <a:rPr lang="en-US" sz="2000" dirty="0"/>
              <a:t>Multicenter study, 11 US pediatric MS centers  </a:t>
            </a:r>
          </a:p>
          <a:p>
            <a:r>
              <a:rPr lang="en-US" sz="2000" dirty="0"/>
              <a:t>Patients with relapsing-remitting MS or clinically isolated syndrome </a:t>
            </a:r>
          </a:p>
          <a:p>
            <a:r>
              <a:rPr lang="en-US" sz="2000" dirty="0"/>
              <a:t>Disease onset: before 18 yr and duration &lt; 4 years</a:t>
            </a:r>
          </a:p>
          <a:p>
            <a:r>
              <a:rPr lang="en-US" sz="2000" dirty="0"/>
              <a:t>Dietary intake during the week before enrolment assessed with validated Block Kids Food Screener</a:t>
            </a:r>
          </a:p>
          <a:p>
            <a:r>
              <a:rPr lang="en-US" sz="2000" dirty="0"/>
              <a:t>Study outcome: Time from enrolment to the next relapse</a:t>
            </a:r>
          </a:p>
          <a:p>
            <a:r>
              <a:rPr lang="en-US" sz="2000" dirty="0"/>
              <a:t>Out of  219 children, 93 experienced a relapse event over the course of ~ 2 years </a:t>
            </a:r>
          </a:p>
          <a:p>
            <a:endParaRPr lang="en-US" sz="2000" dirty="0"/>
          </a:p>
        </p:txBody>
      </p:sp>
      <p:sp>
        <p:nvSpPr>
          <p:cNvPr id="4" name="TextBox 3"/>
          <p:cNvSpPr txBox="1"/>
          <p:nvPr/>
        </p:nvSpPr>
        <p:spPr>
          <a:xfrm>
            <a:off x="1639986" y="6502732"/>
            <a:ext cx="4679790" cy="268297"/>
          </a:xfrm>
          <a:prstGeom prst="rect">
            <a:avLst/>
          </a:prstGeom>
          <a:noFill/>
        </p:spPr>
        <p:txBody>
          <a:bodyPr wrap="square" lIns="82822" tIns="41411" rIns="82822" bIns="4141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292934"/>
                </a:solidFill>
                <a:effectLst/>
                <a:uLnTx/>
                <a:uFillTx/>
                <a:latin typeface="Arial"/>
                <a:ea typeface="+mn-ea"/>
                <a:cs typeface="+mn-cs"/>
              </a:rPr>
              <a:t>Azary</a:t>
            </a:r>
            <a:r>
              <a:rPr kumimoji="0" lang="en-US" sz="1200" b="0" i="0" u="none" strike="noStrike" kern="1200" cap="none" spc="0" normalizeH="0" baseline="0" noProof="0" dirty="0">
                <a:ln>
                  <a:noFill/>
                </a:ln>
                <a:solidFill>
                  <a:srgbClr val="292934"/>
                </a:solidFill>
                <a:effectLst/>
                <a:uLnTx/>
                <a:uFillTx/>
                <a:latin typeface="Arial"/>
                <a:ea typeface="+mn-ea"/>
                <a:cs typeface="+mn-cs"/>
              </a:rPr>
              <a:t> S, et al. J Neurol </a:t>
            </a:r>
            <a:r>
              <a:rPr kumimoji="0" lang="en-US" sz="1200" b="0" i="0" u="none" strike="noStrike" kern="1200" cap="none" spc="0" normalizeH="0" baseline="0" noProof="0" dirty="0" err="1">
                <a:ln>
                  <a:noFill/>
                </a:ln>
                <a:solidFill>
                  <a:srgbClr val="292934"/>
                </a:solidFill>
                <a:effectLst/>
                <a:uLnTx/>
                <a:uFillTx/>
                <a:latin typeface="Arial"/>
                <a:ea typeface="+mn-ea"/>
                <a:cs typeface="+mn-cs"/>
              </a:rPr>
              <a:t>Neurosurg</a:t>
            </a:r>
            <a:r>
              <a:rPr kumimoji="0" lang="en-US" sz="1200" b="0" i="0" u="none" strike="noStrike" kern="1200" cap="none" spc="0" normalizeH="0" baseline="0" noProof="0" dirty="0">
                <a:ln>
                  <a:noFill/>
                </a:ln>
                <a:solidFill>
                  <a:srgbClr val="292934"/>
                </a:solidFill>
                <a:effectLst/>
                <a:uLnTx/>
                <a:uFillTx/>
                <a:latin typeface="Arial"/>
                <a:ea typeface="+mn-ea"/>
                <a:cs typeface="+mn-cs"/>
              </a:rPr>
              <a:t> Psychiatry 2017</a:t>
            </a:r>
          </a:p>
        </p:txBody>
      </p:sp>
      <p:sp>
        <p:nvSpPr>
          <p:cNvPr id="6" name="Content Placeholder 2">
            <a:extLst>
              <a:ext uri="{FF2B5EF4-FFF2-40B4-BE49-F238E27FC236}">
                <a16:creationId xmlns:a16="http://schemas.microsoft.com/office/drawing/2014/main" id="{815C72E1-C115-4B9C-869D-F98BF4BA4D17}"/>
              </a:ext>
            </a:extLst>
          </p:cNvPr>
          <p:cNvSpPr txBox="1">
            <a:spLocks/>
          </p:cNvSpPr>
          <p:nvPr/>
        </p:nvSpPr>
        <p:spPr>
          <a:xfrm>
            <a:off x="5583621" y="2128111"/>
            <a:ext cx="6248400" cy="3807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Results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FF0000"/>
                </a:solidFill>
                <a:effectLst/>
                <a:uLnTx/>
                <a:uFillTx/>
                <a:latin typeface="Calibri" panose="020F0502020204030204"/>
                <a:ea typeface="+mn-ea"/>
                <a:cs typeface="+mn-cs"/>
              </a:rPr>
              <a:t>Each 10% increase in energy intake from fat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increased the hazard of relapse by 56%</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(adjusted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HR 1.56</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Each 10% increase in saturated fat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tripled this hazard (adjusted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HR: 3.37</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95% CI 1.34 to 8.43, p=0.009).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Each additional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one cup equivalent of vegetable decreased the hazard of relapse by 50%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(adjusted HR: 0.50, 95% CI 0.27 to 0.91, p=0.024). </a:t>
            </a:r>
          </a:p>
        </p:txBody>
      </p:sp>
    </p:spTree>
    <p:extLst>
      <p:ext uri="{BB962C8B-B14F-4D97-AF65-F5344CB8AC3E}">
        <p14:creationId xmlns:p14="http://schemas.microsoft.com/office/powerpoint/2010/main" val="24532116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463460"/>
            <a:ext cx="6491658" cy="4822395"/>
          </a:xfrm>
        </p:spPr>
        <p:txBody>
          <a:bodyPr>
            <a:noAutofit/>
          </a:bodyPr>
          <a:lstStyle/>
          <a:p>
            <a:r>
              <a:rPr lang="en-US" dirty="0"/>
              <a:t>Fasting Mimicking Diet cycles </a:t>
            </a:r>
          </a:p>
          <a:p>
            <a:pPr lvl="1"/>
            <a:r>
              <a:rPr lang="en-US" sz="2800" dirty="0"/>
              <a:t>Reduced clinical severity in all mice, completely reversed symptoms in 20%</a:t>
            </a:r>
          </a:p>
          <a:p>
            <a:pPr lvl="1"/>
            <a:r>
              <a:rPr lang="en-US" sz="2800" dirty="0"/>
              <a:t>Increased corticosterone levels and </a:t>
            </a:r>
            <a:r>
              <a:rPr lang="en-US" sz="2800" dirty="0" err="1"/>
              <a:t>T</a:t>
            </a:r>
            <a:r>
              <a:rPr lang="en-US" sz="2800" baseline="-25000" dirty="0" err="1"/>
              <a:t>reg</a:t>
            </a:r>
            <a:r>
              <a:rPr lang="en-US" sz="2800" dirty="0"/>
              <a:t> cell number, reduced levels of pro-inflammatory cytokines, T</a:t>
            </a:r>
            <a:r>
              <a:rPr lang="en-US" sz="2800" baseline="-25000" dirty="0"/>
              <a:t>H</a:t>
            </a:r>
            <a:r>
              <a:rPr lang="en-US" sz="2800" dirty="0"/>
              <a:t>1 and T</a:t>
            </a:r>
            <a:r>
              <a:rPr lang="en-US" sz="2800" baseline="-25000" dirty="0"/>
              <a:t>H</a:t>
            </a:r>
            <a:r>
              <a:rPr lang="en-US" sz="2800" dirty="0"/>
              <a:t>17 cells, and antigen presenting cells (APCs)</a:t>
            </a:r>
          </a:p>
          <a:p>
            <a:pPr lvl="1"/>
            <a:r>
              <a:rPr lang="en-US" sz="2800" dirty="0"/>
              <a:t>Promoted oligodendrocyte precursor cell regeneration and remyelination in axons</a:t>
            </a:r>
          </a:p>
        </p:txBody>
      </p:sp>
      <p:sp>
        <p:nvSpPr>
          <p:cNvPr id="4" name="Title 3"/>
          <p:cNvSpPr>
            <a:spLocks noGrp="1"/>
          </p:cNvSpPr>
          <p:nvPr>
            <p:ph type="title"/>
          </p:nvPr>
        </p:nvSpPr>
        <p:spPr/>
        <p:txBody>
          <a:bodyPr>
            <a:normAutofit/>
          </a:bodyPr>
          <a:lstStyle/>
          <a:p>
            <a:r>
              <a:rPr lang="en-US" b="1" dirty="0">
                <a:solidFill>
                  <a:schemeClr val="accent6">
                    <a:lumMod val="50000"/>
                  </a:schemeClr>
                </a:solidFill>
              </a:rPr>
              <a:t>Caloric restriction reduces MS severity in mice</a:t>
            </a:r>
          </a:p>
        </p:txBody>
      </p:sp>
      <p:sp>
        <p:nvSpPr>
          <p:cNvPr id="5" name="TextBox 4"/>
          <p:cNvSpPr txBox="1"/>
          <p:nvPr/>
        </p:nvSpPr>
        <p:spPr>
          <a:xfrm>
            <a:off x="4279900" y="6396335"/>
            <a:ext cx="79121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a:ea typeface="+mn-ea"/>
                <a:cs typeface="+mn-cs"/>
              </a:rPr>
              <a:t>Cell Rep. 2016 Jun 7;15(10):2136-2146. A Diet Mimicking Fasting Promotes Regeneration and Reduces Autoimmunity and Multiple Sclerosis Symptoms. Choi, </a:t>
            </a:r>
            <a:r>
              <a:rPr kumimoji="0" lang="en-US" sz="1200" b="0" i="0" u="none" strike="noStrike" kern="1200" cap="none" spc="0" normalizeH="0" baseline="0" noProof="0" dirty="0" err="1">
                <a:ln>
                  <a:noFill/>
                </a:ln>
                <a:solidFill>
                  <a:srgbClr val="292934"/>
                </a:solidFill>
                <a:effectLst/>
                <a:uLnTx/>
                <a:uFillTx/>
                <a:latin typeface="Arial"/>
                <a:ea typeface="+mn-ea"/>
                <a:cs typeface="+mn-cs"/>
              </a:rPr>
              <a:t>Piccio</a:t>
            </a:r>
            <a:r>
              <a:rPr kumimoji="0" lang="en-US" sz="1200" b="0" i="0" u="none" strike="noStrike" kern="1200" cap="none" spc="0" normalizeH="0" baseline="0" noProof="0" dirty="0">
                <a:ln>
                  <a:noFill/>
                </a:ln>
                <a:solidFill>
                  <a:srgbClr val="292934"/>
                </a:solidFill>
                <a:effectLst/>
                <a:uLnTx/>
                <a:uFillTx/>
                <a:latin typeface="Arial"/>
                <a:ea typeface="+mn-ea"/>
                <a:cs typeface="+mn-cs"/>
              </a:rPr>
              <a:t>, Cross, Longo et al</a:t>
            </a:r>
          </a:p>
        </p:txBody>
      </p:sp>
      <p:pic>
        <p:nvPicPr>
          <p:cNvPr id="6" name="Content Placeholder 3"/>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593258" y="1217802"/>
            <a:ext cx="4760542" cy="5068054"/>
          </a:xfrm>
          <a:prstGeom prst="rect">
            <a:avLst/>
          </a:prstGeom>
        </p:spPr>
      </p:pic>
    </p:spTree>
    <p:extLst>
      <p:ext uri="{BB962C8B-B14F-4D97-AF65-F5344CB8AC3E}">
        <p14:creationId xmlns:p14="http://schemas.microsoft.com/office/powerpoint/2010/main" val="1713195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7463" y="6359898"/>
            <a:ext cx="117370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a:ea typeface="+mn-ea"/>
                <a:cs typeface="+mn-cs"/>
              </a:rPr>
              <a:t>Cell Rep. 2016 Jun 7;15(10):2136-2146. A Diet Mimicking Fasting Promotes Regeneration and Reduces Autoimmunity and Multiple Sclerosis Symptoms. Choi, </a:t>
            </a:r>
            <a:r>
              <a:rPr kumimoji="0" lang="en-US" sz="1200" b="0" i="0" u="none" strike="noStrike" kern="1200" cap="none" spc="0" normalizeH="0" baseline="0" noProof="0" dirty="0" err="1">
                <a:ln>
                  <a:noFill/>
                </a:ln>
                <a:solidFill>
                  <a:srgbClr val="292934"/>
                </a:solidFill>
                <a:effectLst/>
                <a:uLnTx/>
                <a:uFillTx/>
                <a:latin typeface="Arial"/>
                <a:ea typeface="+mn-ea"/>
                <a:cs typeface="+mn-cs"/>
              </a:rPr>
              <a:t>Piccio</a:t>
            </a:r>
            <a:r>
              <a:rPr kumimoji="0" lang="en-US" sz="1200" b="0" i="0" u="none" strike="noStrike" kern="1200" cap="none" spc="0" normalizeH="0" baseline="0" noProof="0" dirty="0">
                <a:ln>
                  <a:noFill/>
                </a:ln>
                <a:solidFill>
                  <a:srgbClr val="292934"/>
                </a:solidFill>
                <a:effectLst/>
                <a:uLnTx/>
                <a:uFillTx/>
                <a:latin typeface="Arial"/>
                <a:ea typeface="+mn-ea"/>
                <a:cs typeface="+mn-cs"/>
              </a:rPr>
              <a:t>, Cross, Longo et al</a:t>
            </a:r>
          </a:p>
        </p:txBody>
      </p:sp>
      <p:pic>
        <p:nvPicPr>
          <p:cNvPr id="1026" name="Picture 2" descr="https://ars.els-cdn.com/content/image/1-s2.0-S2211124716305769-fx1.jpg">
            <a:extLst>
              <a:ext uri="{FF2B5EF4-FFF2-40B4-BE49-F238E27FC236}">
                <a16:creationId xmlns:a16="http://schemas.microsoft.com/office/drawing/2014/main" id="{A5008D98-1F54-49E9-ADE6-EE9F4C73B4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30773" y="163773"/>
            <a:ext cx="6149454" cy="614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117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268142"/>
            <a:ext cx="11049000" cy="743131"/>
          </a:xfrm>
        </p:spPr>
        <p:txBody>
          <a:bodyPr>
            <a:normAutofit/>
          </a:bodyPr>
          <a:lstStyle/>
          <a:p>
            <a:r>
              <a:rPr lang="en-US" b="1" dirty="0">
                <a:solidFill>
                  <a:schemeClr val="accent6">
                    <a:lumMod val="50000"/>
                  </a:schemeClr>
                </a:solidFill>
              </a:rPr>
              <a:t>Intermittent Calorie Restriction in MS-Pilot study</a:t>
            </a:r>
          </a:p>
        </p:txBody>
      </p:sp>
      <p:sp>
        <p:nvSpPr>
          <p:cNvPr id="5" name="TextBox 4"/>
          <p:cNvSpPr txBox="1"/>
          <p:nvPr/>
        </p:nvSpPr>
        <p:spPr>
          <a:xfrm>
            <a:off x="666464" y="6322128"/>
            <a:ext cx="108270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3" tooltip="Multiple sclerosis and related disorders."/>
              </a:rPr>
              <a:t>Mult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tooltip="Multiple sclerosis and related disorder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3" tooltip="Multiple sclerosis and related disorders."/>
              </a:rPr>
              <a:t>Scler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tooltip="Multiple sclerosis and related disorder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3" tooltip="Multiple sclerosis and related disorders."/>
              </a:rPr>
              <a:t>Relat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tooltip="Multiple sclerosis and related disorder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3" tooltip="Multiple sclerosis and related disorders."/>
              </a:rPr>
              <a:t>Disord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tooltip="Multiple sclerosis and related disorders."/>
              </a:rPr>
              <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2018 Jul;23:33-39.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doi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Effect of intermittent vs. daily calorie restriction on changes in weight and patient-reported outcomes in people with multiple sclerosis.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Fitzgerald KC</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Mowry EM</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et al</a:t>
            </a:r>
          </a:p>
        </p:txBody>
      </p:sp>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2462" y="1447801"/>
            <a:ext cx="6587131" cy="409415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78727" y="1011273"/>
            <a:ext cx="3586498" cy="331785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333944" y="4580293"/>
            <a:ext cx="3380508" cy="1601189"/>
          </a:xfrm>
          <a:prstGeom prst="rect">
            <a:avLst/>
          </a:prstGeom>
        </p:spPr>
      </p:pic>
      <p:sp>
        <p:nvSpPr>
          <p:cNvPr id="9" name="TextBox 8"/>
          <p:cNvSpPr txBox="1"/>
          <p:nvPr/>
        </p:nvSpPr>
        <p:spPr>
          <a:xfrm>
            <a:off x="666463" y="5608876"/>
            <a:ext cx="564407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31 (86%) completed the trial; no significant AE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CR diets subjects lost a median 3.4 kg</a:t>
            </a:r>
          </a:p>
        </p:txBody>
      </p:sp>
      <p:sp>
        <p:nvSpPr>
          <p:cNvPr id="3" name="Rectangle 2">
            <a:extLst>
              <a:ext uri="{FF2B5EF4-FFF2-40B4-BE49-F238E27FC236}">
                <a16:creationId xmlns:a16="http://schemas.microsoft.com/office/drawing/2014/main" id="{31EDC3EA-AA70-4FF9-A4D5-34F761B9653C}"/>
              </a:ext>
            </a:extLst>
          </p:cNvPr>
          <p:cNvSpPr/>
          <p:nvPr/>
        </p:nvSpPr>
        <p:spPr>
          <a:xfrm>
            <a:off x="74166" y="1151919"/>
            <a:ext cx="2923034"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Safety, feasibility of different types of calorie restriction (CR) diets; Effects on weight and patient reported outcomes </a:t>
            </a:r>
          </a:p>
        </p:txBody>
      </p:sp>
    </p:spTree>
    <p:extLst>
      <p:ext uri="{BB962C8B-B14F-4D97-AF65-F5344CB8AC3E}">
        <p14:creationId xmlns:p14="http://schemas.microsoft.com/office/powerpoint/2010/main" val="203397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2002971" y="1035844"/>
            <a:ext cx="8229600" cy="4793456"/>
          </a:xfrm>
        </p:spPr>
        <p:txBody>
          <a:bodyPr anchor="ctr"/>
          <a:lstStyle/>
          <a:p>
            <a:pPr marL="34289" indent="0" algn="ctr">
              <a:lnSpc>
                <a:spcPct val="100000"/>
              </a:lnSpc>
              <a:buNone/>
            </a:pPr>
            <a:r>
              <a:rPr lang="en-US" sz="3600" b="1" dirty="0">
                <a:solidFill>
                  <a:schemeClr val="accent3"/>
                </a:solidFill>
              </a:rPr>
              <a:t>Your feedback is important to us!</a:t>
            </a:r>
          </a:p>
          <a:p>
            <a:pPr marL="34289" indent="0" algn="ctr">
              <a:lnSpc>
                <a:spcPct val="100000"/>
              </a:lnSpc>
              <a:buNone/>
            </a:pPr>
            <a:endParaRPr lang="en-US" sz="2700" dirty="0">
              <a:solidFill>
                <a:schemeClr val="tx1"/>
              </a:solidFill>
            </a:endParaRPr>
          </a:p>
          <a:p>
            <a:pPr marL="34289" indent="0" algn="ctr">
              <a:lnSpc>
                <a:spcPct val="100000"/>
              </a:lnSpc>
              <a:buNone/>
            </a:pPr>
            <a:r>
              <a:rPr lang="en-US" sz="3000" dirty="0">
                <a:solidFill>
                  <a:schemeClr val="tx2"/>
                </a:solidFill>
              </a:rPr>
              <a:t>At the conclusion of the webinar, please complete the program survey. This must be completed within 15 days of the live program.</a:t>
            </a:r>
          </a:p>
          <a:p>
            <a:pPr marL="34289" indent="0" algn="ctr">
              <a:buNone/>
            </a:pPr>
            <a:endParaRPr lang="en-US" sz="3000" dirty="0">
              <a:solidFill>
                <a:schemeClr val="tx2"/>
              </a:solidFill>
            </a:endParaRPr>
          </a:p>
          <a:p>
            <a:pPr marL="34289" indent="0" algn="ctr">
              <a:buNone/>
            </a:pPr>
            <a:endParaRPr lang="en-US" sz="3000" dirty="0">
              <a:solidFill>
                <a:schemeClr val="tx2"/>
              </a:solidFill>
            </a:endParaRPr>
          </a:p>
        </p:txBody>
      </p:sp>
    </p:spTree>
    <p:extLst>
      <p:ext uri="{BB962C8B-B14F-4D97-AF65-F5344CB8AC3E}">
        <p14:creationId xmlns:p14="http://schemas.microsoft.com/office/powerpoint/2010/main" val="1803274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F87C-4136-0C4E-9D80-20B66480ADFB}"/>
              </a:ext>
            </a:extLst>
          </p:cNvPr>
          <p:cNvSpPr>
            <a:spLocks noGrp="1"/>
          </p:cNvSpPr>
          <p:nvPr>
            <p:ph type="ctrTitle"/>
          </p:nvPr>
        </p:nvSpPr>
        <p:spPr>
          <a:xfrm>
            <a:off x="1975706" y="4303170"/>
            <a:ext cx="8504808" cy="384679"/>
          </a:xfrm>
        </p:spPr>
        <p:txBody>
          <a:bodyPr>
            <a:noAutofit/>
          </a:bodyPr>
          <a:lstStyle/>
          <a:p>
            <a:pPr algn="ctr"/>
            <a:r>
              <a:rPr lang="en-US" sz="2200" u="sng" dirty="0"/>
              <a:t>F</a:t>
            </a:r>
            <a:r>
              <a:rPr lang="en-US" sz="2200" dirty="0"/>
              <a:t>unctional </a:t>
            </a:r>
            <a:r>
              <a:rPr lang="en-US" sz="2200" u="sng" dirty="0"/>
              <a:t>O</a:t>
            </a:r>
            <a:r>
              <a:rPr lang="en-US" sz="2200" dirty="0"/>
              <a:t>utcomes fr</a:t>
            </a:r>
            <a:r>
              <a:rPr lang="en-US" sz="2200" u="sng" dirty="0"/>
              <a:t>o</a:t>
            </a:r>
            <a:r>
              <a:rPr lang="en-US" sz="2200" dirty="0"/>
              <a:t>m </a:t>
            </a:r>
            <a:r>
              <a:rPr lang="en-US" sz="2200" u="sng" dirty="0"/>
              <a:t>D</a:t>
            </a:r>
            <a:r>
              <a:rPr lang="en-US" sz="2200" dirty="0"/>
              <a:t>iets in MS (FOOD for MS)</a:t>
            </a:r>
          </a:p>
        </p:txBody>
      </p:sp>
      <p:sp>
        <p:nvSpPr>
          <p:cNvPr id="6" name="Footer Placeholder 5">
            <a:extLst>
              <a:ext uri="{FF2B5EF4-FFF2-40B4-BE49-F238E27FC236}">
                <a16:creationId xmlns:a16="http://schemas.microsoft.com/office/drawing/2014/main" id="{FB3091F9-5806-4FED-B411-E112EF853C8A}"/>
              </a:ext>
            </a:extLst>
          </p:cNvPr>
          <p:cNvSpPr>
            <a:spLocks noGrp="1"/>
          </p:cNvSpPr>
          <p:nvPr>
            <p:ph type="ftr" sz="quarter" idx="11"/>
          </p:nvPr>
        </p:nvSpPr>
        <p:spPr>
          <a:xfrm>
            <a:off x="4038600" y="646352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SCHOOL OF HEALTH PROFESSIONS</a:t>
            </a:r>
          </a:p>
        </p:txBody>
      </p:sp>
      <p:pic>
        <p:nvPicPr>
          <p:cNvPr id="4" name="Picture 3" descr="A picture containing text, green, sign, vegetable&#10;&#10;Description automatically generated">
            <a:extLst>
              <a:ext uri="{FF2B5EF4-FFF2-40B4-BE49-F238E27FC236}">
                <a16:creationId xmlns:a16="http://schemas.microsoft.com/office/drawing/2014/main" id="{EE008F58-22D6-4549-9A39-384666140D1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163920" y="211908"/>
            <a:ext cx="4128380" cy="4082129"/>
          </a:xfrm>
          <a:prstGeom prst="rect">
            <a:avLst/>
          </a:prstGeom>
        </p:spPr>
      </p:pic>
      <p:sp>
        <p:nvSpPr>
          <p:cNvPr id="5" name="Content Placeholder 7">
            <a:extLst>
              <a:ext uri="{FF2B5EF4-FFF2-40B4-BE49-F238E27FC236}">
                <a16:creationId xmlns:a16="http://schemas.microsoft.com/office/drawing/2014/main" id="{48F2ED3C-7021-4556-9E09-76104C3C03CE}"/>
              </a:ext>
            </a:extLst>
          </p:cNvPr>
          <p:cNvSpPr txBox="1">
            <a:spLocks/>
          </p:cNvSpPr>
          <p:nvPr/>
        </p:nvSpPr>
        <p:spPr>
          <a:xfrm>
            <a:off x="1601546" y="4809324"/>
            <a:ext cx="4168774" cy="16998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UAB</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Brooks Wingo, PhD, PI,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John Rinker, MD, Co-I, Amy Goss, PhD, RD Co-I, Stacey Cofield, PhD, Co-I, Kathryn Green, RD- Project Coordinator, Jennifer Adams, MA, Consumer Consultant	</a:t>
            </a:r>
          </a:p>
        </p:txBody>
      </p:sp>
      <p:sp>
        <p:nvSpPr>
          <p:cNvPr id="7" name="Content Placeholder 7">
            <a:extLst>
              <a:ext uri="{FF2B5EF4-FFF2-40B4-BE49-F238E27FC236}">
                <a16:creationId xmlns:a16="http://schemas.microsoft.com/office/drawing/2014/main" id="{4F21FEDE-C44C-4019-A543-8D849C2B2F7F}"/>
              </a:ext>
            </a:extLst>
          </p:cNvPr>
          <p:cNvSpPr txBox="1">
            <a:spLocks/>
          </p:cNvSpPr>
          <p:nvPr/>
        </p:nvSpPr>
        <p:spPr>
          <a:xfrm>
            <a:off x="6228110" y="4821199"/>
            <a:ext cx="4452859" cy="1642330"/>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buClr>
                <a:srgbClr val="006241"/>
              </a:buClr>
              <a:buFont typeface="Arial" panose="020B0604020202020204" pitchFamily="34" charset="0"/>
              <a:buChar char="•"/>
              <a:defRPr sz="1800" b="0" kern="1200">
                <a:solidFill>
                  <a:schemeClr val="tx1"/>
                </a:solidFill>
                <a:latin typeface="+mj-lt"/>
                <a:ea typeface="Proxima Nova Rg" panose="02000506030000020004" pitchFamily="50" charset="0"/>
                <a:cs typeface="Proxima Nova Rg" panose="02000506030000020004" pitchFamily="50" charset="0"/>
              </a:defRPr>
            </a:lvl1pPr>
            <a:lvl2pPr marL="514350" indent="-171450" algn="l" defTabSz="685800" rtl="0" eaLnBrk="1" latinLnBrk="0" hangingPunct="1">
              <a:lnSpc>
                <a:spcPct val="100000"/>
              </a:lnSpc>
              <a:spcBef>
                <a:spcPts val="375"/>
              </a:spcBef>
              <a:buClr>
                <a:srgbClr val="006241"/>
              </a:buClr>
              <a:buFont typeface="Arial" panose="020B0604020202020204" pitchFamily="34" charset="0"/>
              <a:buChar char="•"/>
              <a:defRPr sz="1500" b="0" kern="1200">
                <a:solidFill>
                  <a:schemeClr val="tx1"/>
                </a:solidFill>
                <a:latin typeface="+mj-lt"/>
                <a:ea typeface="Proxima Nova Rg" panose="02000506030000020004" pitchFamily="50" charset="0"/>
                <a:cs typeface="Proxima Nova Rg" panose="02000506030000020004" pitchFamily="50" charset="0"/>
              </a:defRPr>
            </a:lvl2pPr>
            <a:lvl3pPr marL="857250" indent="-171450" algn="l" defTabSz="685800" rtl="0" eaLnBrk="1" latinLnBrk="0" hangingPunct="1">
              <a:lnSpc>
                <a:spcPct val="100000"/>
              </a:lnSpc>
              <a:spcBef>
                <a:spcPts val="375"/>
              </a:spcBef>
              <a:buClr>
                <a:srgbClr val="006241"/>
              </a:buClr>
              <a:buFont typeface="Arial" panose="020B0604020202020204" pitchFamily="34" charset="0"/>
              <a:buChar char="•"/>
              <a:defRPr sz="1350" b="0" kern="1200">
                <a:solidFill>
                  <a:schemeClr val="tx1"/>
                </a:solidFill>
                <a:latin typeface="+mj-lt"/>
                <a:ea typeface="Proxima Nova Rg" panose="02000506030000020004" pitchFamily="50" charset="0"/>
                <a:cs typeface="Proxima Nova Rg" panose="02000506030000020004" pitchFamily="50" charset="0"/>
              </a:defRPr>
            </a:lvl3pPr>
            <a:lvl4pPr marL="1200150" indent="-171450" algn="l" defTabSz="685800" rtl="0" eaLnBrk="1" latinLnBrk="0" hangingPunct="1">
              <a:lnSpc>
                <a:spcPct val="100000"/>
              </a:lnSpc>
              <a:spcBef>
                <a:spcPts val="375"/>
              </a:spcBef>
              <a:buClr>
                <a:srgbClr val="006241"/>
              </a:buClr>
              <a:buFont typeface="Arial" panose="020B0604020202020204" pitchFamily="34" charset="0"/>
              <a:buChar char="•"/>
              <a:defRPr sz="1200" b="0" kern="1200">
                <a:solidFill>
                  <a:schemeClr val="tx1"/>
                </a:solidFill>
                <a:latin typeface="+mj-lt"/>
                <a:ea typeface="Proxima Nova Rg" panose="02000506030000020004" pitchFamily="50" charset="0"/>
                <a:cs typeface="Proxima Nova Rg" panose="02000506030000020004" pitchFamily="50" charset="0"/>
              </a:defRPr>
            </a:lvl4pPr>
            <a:lvl5pPr marL="1543050" indent="-171450" algn="l" defTabSz="685800" rtl="0" eaLnBrk="1" latinLnBrk="0" hangingPunct="1">
              <a:lnSpc>
                <a:spcPct val="100000"/>
              </a:lnSpc>
              <a:spcBef>
                <a:spcPts val="375"/>
              </a:spcBef>
              <a:buClr>
                <a:srgbClr val="006241"/>
              </a:buClr>
              <a:buFont typeface="Arial" panose="020B0604020202020204" pitchFamily="34" charset="0"/>
              <a:buChar char="•"/>
              <a:defRPr sz="1200" b="0" kern="1200">
                <a:solidFill>
                  <a:schemeClr val="tx1"/>
                </a:solidFill>
                <a:latin typeface="+mj-lt"/>
                <a:ea typeface="Proxima Nova Rg" panose="02000506030000020004" pitchFamily="50" charset="0"/>
                <a:cs typeface="Proxima Nova Rg" panose="02000506030000020004" pitchFamily="50"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
                <a:srgbClr val="006241"/>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a:rPr>
              <a:t>Washington University </a:t>
            </a:r>
          </a:p>
          <a:p>
            <a:pPr marL="0" marR="0" lvl="0" indent="0" algn="l" defTabSz="685800" rtl="0" eaLnBrk="1" fontAlgn="auto" latinLnBrk="0" hangingPunct="1">
              <a:lnSpc>
                <a:spcPct val="100000"/>
              </a:lnSpc>
              <a:spcBef>
                <a:spcPts val="750"/>
              </a:spcBef>
              <a:spcAft>
                <a:spcPts val="0"/>
              </a:spcAft>
              <a:buClr>
                <a:srgbClr val="006241"/>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rPr>
              <a:t>Laura Piccio, MD, PhD- site PI, Claudia Cantoni, PhD, Co-I, Cyrus Raji, MD, PhD, Co-I, Gregory Wu, MD, PhD, Co-I, </a:t>
            </a:r>
            <a:r>
              <a:rPr kumimoji="0" lang="en-AU"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rPr>
              <a:t>Laura Ghezzi, MD, Co-I, </a:t>
            </a:r>
            <a:r>
              <a:rPr kumimoji="0" lang="en-US" sz="1800" b="0" i="0" u="none" strike="noStrike" kern="1200" cap="none" spc="0" normalizeH="0" baseline="0" noProof="0" dirty="0">
                <a:ln>
                  <a:noFill/>
                </a:ln>
                <a:solidFill>
                  <a:prstClr val="black"/>
                </a:solidFill>
                <a:effectLst/>
                <a:uLnTx/>
                <a:uFillTx/>
                <a:latin typeface="Calibri Light" panose="020F0302020204030204"/>
              </a:rPr>
              <a:t>Courtney Dula: Project Coordinator 	</a:t>
            </a:r>
          </a:p>
        </p:txBody>
      </p:sp>
      <p:sp>
        <p:nvSpPr>
          <p:cNvPr id="8" name="TextBox 7">
            <a:extLst>
              <a:ext uri="{FF2B5EF4-FFF2-40B4-BE49-F238E27FC236}">
                <a16:creationId xmlns:a16="http://schemas.microsoft.com/office/drawing/2014/main" id="{2A1C4BAB-5036-47F4-8408-140D5BCCA478}"/>
              </a:ext>
            </a:extLst>
          </p:cNvPr>
          <p:cNvSpPr txBox="1"/>
          <p:nvPr/>
        </p:nvSpPr>
        <p:spPr>
          <a:xfrm>
            <a:off x="8948383" y="6339919"/>
            <a:ext cx="32436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Slides Courtesy Dr Brooks Wingo</a:t>
            </a:r>
          </a:p>
        </p:txBody>
      </p:sp>
    </p:spTree>
    <p:extLst>
      <p:ext uri="{BB962C8B-B14F-4D97-AF65-F5344CB8AC3E}">
        <p14:creationId xmlns:p14="http://schemas.microsoft.com/office/powerpoint/2010/main" val="1009338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DFE481-FCA9-4B3F-B681-977776D50A4E}"/>
              </a:ext>
            </a:extLst>
          </p:cNvPr>
          <p:cNvSpPr>
            <a:spLocks noGrp="1"/>
          </p:cNvSpPr>
          <p:nvPr>
            <p:ph idx="1"/>
          </p:nvPr>
        </p:nvSpPr>
        <p:spPr>
          <a:xfrm>
            <a:off x="209551" y="1245266"/>
            <a:ext cx="7562849" cy="5136011"/>
          </a:xfrm>
        </p:spPr>
        <p:txBody>
          <a:bodyPr>
            <a:normAutofit lnSpcReduction="10000"/>
          </a:bodyPr>
          <a:lstStyle/>
          <a:p>
            <a:pPr marL="0" indent="0">
              <a:buNone/>
            </a:pPr>
            <a:r>
              <a:rPr lang="en-US" sz="2000" b="1" dirty="0"/>
              <a:t>Purpose</a:t>
            </a:r>
            <a:r>
              <a:rPr lang="en-US" sz="2000" dirty="0"/>
              <a:t>:  Study efficacy of two dietary interventions, glycemic load and calorie restriction, for improving physical function, pain, fatigue, mood, and anxiety in adults with RRMS/ SPMS. 16 week long study </a:t>
            </a:r>
          </a:p>
          <a:p>
            <a:pPr marL="0" indent="0">
              <a:lnSpc>
                <a:spcPct val="120000"/>
              </a:lnSpc>
              <a:spcBef>
                <a:spcPts val="0"/>
              </a:spcBef>
              <a:buNone/>
            </a:pPr>
            <a:r>
              <a:rPr lang="en-US" sz="2400" b="1" dirty="0"/>
              <a:t>Specific Aims</a:t>
            </a:r>
          </a:p>
          <a:p>
            <a:pPr marL="0" indent="0">
              <a:lnSpc>
                <a:spcPct val="120000"/>
              </a:lnSpc>
              <a:spcBef>
                <a:spcPts val="0"/>
              </a:spcBef>
              <a:buNone/>
            </a:pPr>
            <a:r>
              <a:rPr lang="en-US" sz="1600" b="1" dirty="0">
                <a:solidFill>
                  <a:srgbClr val="000000"/>
                </a:solidFill>
              </a:rPr>
              <a:t>Aim 1: To assess the efficacy of improved diet quality, with and without CR, for improving physical function in adults with MS. </a:t>
            </a:r>
            <a:endParaRPr lang="en-US" sz="1600" dirty="0">
              <a:solidFill>
                <a:srgbClr val="000000"/>
              </a:solidFill>
            </a:endParaRPr>
          </a:p>
          <a:p>
            <a:pPr>
              <a:lnSpc>
                <a:spcPct val="120000"/>
              </a:lnSpc>
              <a:spcBef>
                <a:spcPts val="0"/>
              </a:spcBef>
            </a:pPr>
            <a:r>
              <a:rPr lang="en-US" sz="1600" b="1" dirty="0">
                <a:solidFill>
                  <a:srgbClr val="000000"/>
                </a:solidFill>
              </a:rPr>
              <a:t>Hypothesis: </a:t>
            </a:r>
            <a:r>
              <a:rPr lang="en-US" sz="1600" b="1" dirty="0" err="1">
                <a:solidFill>
                  <a:srgbClr val="000000"/>
                </a:solidFill>
                <a:highlight>
                  <a:srgbClr val="FFFF00"/>
                </a:highlight>
              </a:rPr>
              <a:t>eucaloric</a:t>
            </a:r>
            <a:r>
              <a:rPr lang="en-US" sz="1600" b="1" dirty="0">
                <a:solidFill>
                  <a:srgbClr val="000000"/>
                </a:solidFill>
                <a:highlight>
                  <a:srgbClr val="FFFF00"/>
                </a:highlight>
              </a:rPr>
              <a:t> low GL diet </a:t>
            </a:r>
            <a:r>
              <a:rPr lang="en-US" sz="1600" dirty="0">
                <a:solidFill>
                  <a:srgbClr val="000000"/>
                </a:solidFill>
              </a:rPr>
              <a:t>will improve physical function (timed 25-ft walk test (T25FW, primary outcome) portion of the Multiple Sclerosis Functional Composite (MSFC), compared with a </a:t>
            </a:r>
            <a:r>
              <a:rPr lang="en-US" sz="1600" b="1" dirty="0">
                <a:solidFill>
                  <a:srgbClr val="000000"/>
                </a:solidFill>
                <a:highlight>
                  <a:srgbClr val="FFFF00"/>
                </a:highlight>
              </a:rPr>
              <a:t>eucaloric standard GL diet </a:t>
            </a:r>
            <a:r>
              <a:rPr lang="en-US" sz="1600" dirty="0">
                <a:solidFill>
                  <a:srgbClr val="000000"/>
                </a:solidFill>
              </a:rPr>
              <a:t>after 16 weeks (Phase 1). </a:t>
            </a:r>
          </a:p>
          <a:p>
            <a:pPr>
              <a:lnSpc>
                <a:spcPct val="120000"/>
              </a:lnSpc>
              <a:spcBef>
                <a:spcPts val="0"/>
              </a:spcBef>
            </a:pPr>
            <a:r>
              <a:rPr lang="en-US" sz="1600" dirty="0">
                <a:solidFill>
                  <a:srgbClr val="000000"/>
                </a:solidFill>
              </a:rPr>
              <a:t>CR low GL diet will improve physical function (T25FW, compared with a CR standard GL diet over an additional 16 weeks (Phase 2). </a:t>
            </a:r>
          </a:p>
          <a:p>
            <a:pPr marL="0" indent="0">
              <a:lnSpc>
                <a:spcPct val="120000"/>
              </a:lnSpc>
              <a:spcBef>
                <a:spcPts val="0"/>
              </a:spcBef>
              <a:buNone/>
            </a:pPr>
            <a:r>
              <a:rPr lang="en-US" sz="1600" b="1" dirty="0">
                <a:solidFill>
                  <a:srgbClr val="000000"/>
                </a:solidFill>
              </a:rPr>
              <a:t>Aim 2:  Assess efficacy of improved diet quality, with and without CR, for improving PROs in adults with MS. </a:t>
            </a:r>
            <a:endParaRPr lang="en-US" sz="1600" dirty="0">
              <a:solidFill>
                <a:srgbClr val="000000"/>
              </a:solidFill>
            </a:endParaRPr>
          </a:p>
          <a:p>
            <a:pPr>
              <a:lnSpc>
                <a:spcPct val="120000"/>
              </a:lnSpc>
              <a:spcBef>
                <a:spcPts val="0"/>
              </a:spcBef>
            </a:pPr>
            <a:r>
              <a:rPr lang="en-US" sz="1600" b="1" dirty="0">
                <a:solidFill>
                  <a:srgbClr val="000000"/>
                </a:solidFill>
              </a:rPr>
              <a:t>H</a:t>
            </a:r>
            <a:r>
              <a:rPr lang="en-US" sz="1600" dirty="0">
                <a:solidFill>
                  <a:srgbClr val="000000"/>
                </a:solidFill>
              </a:rPr>
              <a:t>ypothesis: </a:t>
            </a:r>
            <a:r>
              <a:rPr lang="en-US" sz="1600" dirty="0" err="1">
                <a:solidFill>
                  <a:srgbClr val="000000"/>
                </a:solidFill>
              </a:rPr>
              <a:t>Eucaloric</a:t>
            </a:r>
            <a:r>
              <a:rPr lang="en-US" sz="1600" dirty="0">
                <a:solidFill>
                  <a:srgbClr val="000000"/>
                </a:solidFill>
              </a:rPr>
              <a:t> low GL diet will improve PROs (pain, fatigue, anxiety, mood) compared with a </a:t>
            </a:r>
            <a:r>
              <a:rPr lang="en-US" sz="1600" dirty="0" err="1">
                <a:solidFill>
                  <a:srgbClr val="000000"/>
                </a:solidFill>
              </a:rPr>
              <a:t>eucaloric</a:t>
            </a:r>
            <a:r>
              <a:rPr lang="en-US" sz="1600" dirty="0">
                <a:solidFill>
                  <a:srgbClr val="000000"/>
                </a:solidFill>
              </a:rPr>
              <a:t> standard GL diet after 16 weeks (Phase 1). </a:t>
            </a:r>
          </a:p>
          <a:p>
            <a:pPr>
              <a:lnSpc>
                <a:spcPct val="120000"/>
              </a:lnSpc>
              <a:spcBef>
                <a:spcPts val="0"/>
              </a:spcBef>
            </a:pPr>
            <a:r>
              <a:rPr lang="en-US" sz="1600" dirty="0">
                <a:solidFill>
                  <a:srgbClr val="000000"/>
                </a:solidFill>
              </a:rPr>
              <a:t>CR low GL diet will lead to significantly greater total improvements in PROs (pain, fatigue, anxiety, mood) compared with a CR standard GL diet over an additional 16 weeks (Phase 2). </a:t>
            </a:r>
          </a:p>
          <a:p>
            <a:pPr>
              <a:lnSpc>
                <a:spcPct val="120000"/>
              </a:lnSpc>
              <a:spcBef>
                <a:spcPts val="0"/>
              </a:spcBef>
            </a:pPr>
            <a:endParaRPr lang="en-US" sz="1600" dirty="0">
              <a:solidFill>
                <a:srgbClr val="000000"/>
              </a:solidFill>
            </a:endParaRPr>
          </a:p>
          <a:p>
            <a:pPr marL="0" indent="0">
              <a:buNone/>
            </a:pPr>
            <a:endParaRPr lang="en-US" sz="1200" dirty="0"/>
          </a:p>
        </p:txBody>
      </p:sp>
      <p:sp>
        <p:nvSpPr>
          <p:cNvPr id="3" name="Title 2">
            <a:extLst>
              <a:ext uri="{FF2B5EF4-FFF2-40B4-BE49-F238E27FC236}">
                <a16:creationId xmlns:a16="http://schemas.microsoft.com/office/drawing/2014/main" id="{0667996C-4638-434B-ABAB-CAFE7CEB0F63}"/>
              </a:ext>
            </a:extLst>
          </p:cNvPr>
          <p:cNvSpPr>
            <a:spLocks noGrp="1"/>
          </p:cNvSpPr>
          <p:nvPr>
            <p:ph type="title"/>
          </p:nvPr>
        </p:nvSpPr>
        <p:spPr>
          <a:xfrm>
            <a:off x="1089213" y="476722"/>
            <a:ext cx="10083614" cy="768545"/>
          </a:xfrm>
        </p:spPr>
        <p:txBody>
          <a:bodyPr>
            <a:normAutofit/>
          </a:bodyPr>
          <a:lstStyle/>
          <a:p>
            <a:r>
              <a:rPr lang="en-US" sz="4400" dirty="0"/>
              <a:t>Study Overview </a:t>
            </a:r>
          </a:p>
        </p:txBody>
      </p:sp>
      <p:sp>
        <p:nvSpPr>
          <p:cNvPr id="4" name="Footer Placeholder 3">
            <a:extLst>
              <a:ext uri="{FF2B5EF4-FFF2-40B4-BE49-F238E27FC236}">
                <a16:creationId xmlns:a16="http://schemas.microsoft.com/office/drawing/2014/main" id="{B1DF2146-7800-400F-B295-0A909795C8C1}"/>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63" b="0" i="0" u="none" strike="noStrike" kern="1200" cap="none" spc="0" normalizeH="0" baseline="0" noProof="0">
                <a:ln>
                  <a:noFill/>
                </a:ln>
                <a:solidFill>
                  <a:prstClr val="white"/>
                </a:solidFill>
                <a:effectLst/>
                <a:uLnTx/>
                <a:uFillTx/>
                <a:latin typeface="Calibri Light" panose="020F0302020204030204"/>
                <a:ea typeface="+mn-ea"/>
                <a:cs typeface="+mn-cs"/>
              </a:rPr>
              <a:t>SCHOOL OF HEALTH PROFESSIONS</a:t>
            </a:r>
          </a:p>
        </p:txBody>
      </p:sp>
      <p:sp>
        <p:nvSpPr>
          <p:cNvPr id="5" name="TextBox 4">
            <a:extLst>
              <a:ext uri="{FF2B5EF4-FFF2-40B4-BE49-F238E27FC236}">
                <a16:creationId xmlns:a16="http://schemas.microsoft.com/office/drawing/2014/main" id="{3223795C-2D4C-4D2F-A065-810868E8A4A5}"/>
              </a:ext>
            </a:extLst>
          </p:cNvPr>
          <p:cNvSpPr txBox="1"/>
          <p:nvPr/>
        </p:nvSpPr>
        <p:spPr>
          <a:xfrm>
            <a:off x="8876324" y="6042724"/>
            <a:ext cx="32436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Slides Courtesy Dr Brooks Wingo</a:t>
            </a:r>
          </a:p>
        </p:txBody>
      </p:sp>
      <p:graphicFrame>
        <p:nvGraphicFramePr>
          <p:cNvPr id="6" name="Content Placeholder 3">
            <a:extLst>
              <a:ext uri="{FF2B5EF4-FFF2-40B4-BE49-F238E27FC236}">
                <a16:creationId xmlns:a16="http://schemas.microsoft.com/office/drawing/2014/main" id="{FB374065-531D-4A27-8714-38D22B84C588}"/>
              </a:ext>
            </a:extLst>
          </p:cNvPr>
          <p:cNvGraphicFramePr>
            <a:graphicFrameLocks/>
          </p:cNvGraphicFramePr>
          <p:nvPr/>
        </p:nvGraphicFramePr>
        <p:xfrm>
          <a:off x="8020050" y="605283"/>
          <a:ext cx="3714749" cy="5495063"/>
        </p:xfrm>
        <a:graphic>
          <a:graphicData uri="http://schemas.openxmlformats.org/drawingml/2006/table">
            <a:tbl>
              <a:tblPr firstRow="1" firstCol="1" bandRow="1">
                <a:solidFill>
                  <a:srgbClr val="F2F2F2">
                    <a:alpha val="45098"/>
                  </a:srgbClr>
                </a:solidFill>
                <a:tableStyleId>{5C22544A-7EE6-4342-B048-85BDC9FD1C3A}</a:tableStyleId>
              </a:tblPr>
              <a:tblGrid>
                <a:gridCol w="3714749">
                  <a:extLst>
                    <a:ext uri="{9D8B030D-6E8A-4147-A177-3AD203B41FA5}">
                      <a16:colId xmlns:a16="http://schemas.microsoft.com/office/drawing/2014/main" val="3733779424"/>
                    </a:ext>
                  </a:extLst>
                </a:gridCol>
              </a:tblGrid>
              <a:tr h="314500">
                <a:tc>
                  <a:txBody>
                    <a:bodyPr/>
                    <a:lstStyle/>
                    <a:p>
                      <a:pPr marL="0" marR="0" algn="l">
                        <a:lnSpc>
                          <a:spcPct val="107000"/>
                        </a:lnSpc>
                        <a:spcBef>
                          <a:spcPts val="0"/>
                        </a:spcBef>
                        <a:spcAft>
                          <a:spcPts val="0"/>
                        </a:spcAft>
                        <a:tabLst>
                          <a:tab pos="57150" algn="l"/>
                        </a:tabLst>
                      </a:pPr>
                      <a:r>
                        <a:rPr lang="en-US" sz="1300" b="0" kern="1100" cap="none" spc="0">
                          <a:solidFill>
                            <a:schemeClr val="bg1"/>
                          </a:solidFill>
                          <a:effectLst/>
                        </a:rPr>
                        <a:t>Table 3: Overview of study measures</a:t>
                      </a:r>
                      <a:endParaRPr lang="en-US" sz="13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77514665"/>
                  </a:ext>
                </a:extLst>
              </a:tr>
              <a:tr h="520354">
                <a:tc>
                  <a:txBody>
                    <a:bodyPr/>
                    <a:lstStyle/>
                    <a:p>
                      <a:pPr marL="0" marR="0" algn="ctr">
                        <a:lnSpc>
                          <a:spcPct val="107000"/>
                        </a:lnSpc>
                        <a:spcBef>
                          <a:spcPts val="0"/>
                        </a:spcBef>
                        <a:spcAft>
                          <a:spcPts val="0"/>
                        </a:spcAft>
                        <a:tabLst>
                          <a:tab pos="57150" algn="l"/>
                        </a:tabLst>
                      </a:pPr>
                      <a:r>
                        <a:rPr lang="en-US" sz="1400" b="1" kern="1100" cap="none" spc="0" dirty="0">
                          <a:solidFill>
                            <a:schemeClr val="tx1"/>
                          </a:solidFill>
                          <a:effectLst/>
                        </a:rPr>
                        <a:t>Measure</a:t>
                      </a:r>
                      <a:endParaRPr lang="en-US"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789200854"/>
                  </a:ext>
                </a:extLst>
              </a:tr>
              <a:tr h="295185">
                <a:tc>
                  <a:txBody>
                    <a:bodyPr/>
                    <a:lstStyle/>
                    <a:p>
                      <a:pPr marL="0" marR="0" algn="l">
                        <a:lnSpc>
                          <a:spcPct val="100000"/>
                        </a:lnSpc>
                        <a:spcBef>
                          <a:spcPts val="0"/>
                        </a:spcBef>
                        <a:spcAft>
                          <a:spcPts val="0"/>
                        </a:spcAft>
                        <a:tabLst>
                          <a:tab pos="57150" algn="l"/>
                        </a:tabLst>
                      </a:pPr>
                      <a:r>
                        <a:rPr lang="en-US" sz="1400" b="1" kern="1100" cap="none" spc="0" dirty="0">
                          <a:solidFill>
                            <a:schemeClr val="tx1"/>
                          </a:solidFill>
                          <a:effectLst/>
                        </a:rPr>
                        <a:t>Clinical outcomes (MSFC*, BICAMS)</a:t>
                      </a:r>
                      <a:endParaRPr lang="en-US"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986314447"/>
                  </a:ext>
                </a:extLst>
              </a:tr>
              <a:tr h="500875">
                <a:tc>
                  <a:txBody>
                    <a:bodyPr/>
                    <a:lstStyle/>
                    <a:p>
                      <a:pPr marL="0" marR="0" algn="l">
                        <a:lnSpc>
                          <a:spcPct val="100000"/>
                        </a:lnSpc>
                        <a:spcBef>
                          <a:spcPts val="0"/>
                        </a:spcBef>
                        <a:spcAft>
                          <a:spcPts val="0"/>
                        </a:spcAft>
                        <a:tabLst>
                          <a:tab pos="57150" algn="l"/>
                        </a:tabLst>
                      </a:pPr>
                      <a:r>
                        <a:rPr lang="en-US" sz="1400" b="1" kern="1100" cap="none" spc="0" dirty="0">
                          <a:solidFill>
                            <a:schemeClr val="tx1"/>
                          </a:solidFill>
                          <a:effectLst/>
                        </a:rPr>
                        <a:t>Patient-report outcomes (mood, anxiety, fatigue, pain, sleep, behavior theory constructs)</a:t>
                      </a:r>
                      <a:endParaRPr lang="en-US"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81072349"/>
                  </a:ext>
                </a:extLst>
              </a:tr>
              <a:tr h="500875">
                <a:tc>
                  <a:txBody>
                    <a:bodyPr/>
                    <a:lstStyle/>
                    <a:p>
                      <a:pPr marL="0" marR="0" algn="l">
                        <a:lnSpc>
                          <a:spcPct val="100000"/>
                        </a:lnSpc>
                        <a:spcBef>
                          <a:spcPts val="0"/>
                        </a:spcBef>
                        <a:spcAft>
                          <a:spcPts val="0"/>
                        </a:spcAft>
                        <a:tabLst>
                          <a:tab pos="57150" algn="l"/>
                        </a:tabLst>
                      </a:pPr>
                      <a:r>
                        <a:rPr lang="en-US" sz="1400" b="1" kern="1100" cap="none" spc="0" dirty="0">
                          <a:solidFill>
                            <a:schemeClr val="tx1"/>
                          </a:solidFill>
                          <a:effectLst/>
                        </a:rPr>
                        <a:t>Cardiometabolic risks (Glucose, Insulin, Lipids, Blood pressure)</a:t>
                      </a:r>
                      <a:endParaRPr lang="en-US"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215325000"/>
                  </a:ext>
                </a:extLst>
              </a:tr>
              <a:tr h="500875">
                <a:tc>
                  <a:txBody>
                    <a:bodyPr/>
                    <a:lstStyle/>
                    <a:p>
                      <a:pPr marL="0" marR="0" algn="l">
                        <a:lnSpc>
                          <a:spcPct val="100000"/>
                        </a:lnSpc>
                        <a:spcBef>
                          <a:spcPts val="0"/>
                        </a:spcBef>
                        <a:spcAft>
                          <a:spcPts val="0"/>
                        </a:spcAft>
                        <a:tabLst>
                          <a:tab pos="57150" algn="l"/>
                        </a:tabLst>
                      </a:pPr>
                      <a:r>
                        <a:rPr lang="en-US" sz="1400" b="1" kern="1100" cap="none" spc="0" dirty="0">
                          <a:solidFill>
                            <a:schemeClr val="tx1"/>
                          </a:solidFill>
                          <a:effectLst/>
                        </a:rPr>
                        <a:t>Inflammatory biomarkers (TNF-α, IL-6, IL-17, Adiponectin, Leptin)</a:t>
                      </a:r>
                      <a:endParaRPr lang="en-US"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999809920"/>
                  </a:ext>
                </a:extLst>
              </a:tr>
              <a:tr h="295185">
                <a:tc>
                  <a:txBody>
                    <a:bodyPr/>
                    <a:lstStyle/>
                    <a:p>
                      <a:pPr marL="0" marR="0" algn="l">
                        <a:lnSpc>
                          <a:spcPct val="100000"/>
                        </a:lnSpc>
                        <a:spcBef>
                          <a:spcPts val="0"/>
                        </a:spcBef>
                        <a:spcAft>
                          <a:spcPts val="0"/>
                        </a:spcAft>
                        <a:tabLst>
                          <a:tab pos="57150" algn="l"/>
                        </a:tabLst>
                      </a:pPr>
                      <a:r>
                        <a:rPr lang="en-US" sz="1400" b="1" kern="1100" cap="none" spc="0" dirty="0">
                          <a:solidFill>
                            <a:schemeClr val="tx1"/>
                          </a:solidFill>
                          <a:effectLst/>
                        </a:rPr>
                        <a:t>Immune cell phenotyping (Tregs, Th17)</a:t>
                      </a:r>
                      <a:endParaRPr lang="en-US"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917629848"/>
                  </a:ext>
                </a:extLst>
              </a:tr>
              <a:tr h="500875">
                <a:tc>
                  <a:txBody>
                    <a:bodyPr/>
                    <a:lstStyle/>
                    <a:p>
                      <a:pPr marL="0" marR="0" algn="l">
                        <a:lnSpc>
                          <a:spcPct val="100000"/>
                        </a:lnSpc>
                        <a:spcBef>
                          <a:spcPts val="0"/>
                        </a:spcBef>
                        <a:spcAft>
                          <a:spcPts val="0"/>
                        </a:spcAft>
                        <a:tabLst>
                          <a:tab pos="57150" algn="l"/>
                        </a:tabLst>
                      </a:pPr>
                      <a:r>
                        <a:rPr lang="en-US" sz="1400" b="1" kern="1100" cap="none" spc="0" dirty="0">
                          <a:solidFill>
                            <a:schemeClr val="tx1"/>
                          </a:solidFill>
                          <a:effectLst/>
                        </a:rPr>
                        <a:t>Anthropometrics, total body composition (height, weight, waist circumference, DXA)</a:t>
                      </a:r>
                      <a:endParaRPr lang="en-US"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709455853"/>
                  </a:ext>
                </a:extLst>
              </a:tr>
              <a:tr h="295185">
                <a:tc>
                  <a:txBody>
                    <a:bodyPr/>
                    <a:lstStyle/>
                    <a:p>
                      <a:pPr marL="0" marR="0" algn="l">
                        <a:lnSpc>
                          <a:spcPct val="100000"/>
                        </a:lnSpc>
                        <a:spcBef>
                          <a:spcPts val="0"/>
                        </a:spcBef>
                        <a:spcAft>
                          <a:spcPts val="0"/>
                        </a:spcAft>
                        <a:tabLst>
                          <a:tab pos="57150" algn="l"/>
                        </a:tabLst>
                      </a:pPr>
                      <a:r>
                        <a:rPr lang="en-US" sz="1400" b="1" kern="1100" cap="none" spc="0" dirty="0">
                          <a:solidFill>
                            <a:schemeClr val="tx1"/>
                          </a:solidFill>
                          <a:effectLst/>
                        </a:rPr>
                        <a:t>MRI (adipose deposition and neuroimaging)</a:t>
                      </a:r>
                      <a:endParaRPr lang="en-US"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653468451"/>
                  </a:ext>
                </a:extLst>
              </a:tr>
              <a:tr h="295185">
                <a:tc>
                  <a:txBody>
                    <a:bodyPr/>
                    <a:lstStyle/>
                    <a:p>
                      <a:pPr marL="0" marR="0" algn="l">
                        <a:lnSpc>
                          <a:spcPct val="100000"/>
                        </a:lnSpc>
                        <a:spcBef>
                          <a:spcPts val="0"/>
                        </a:spcBef>
                        <a:spcAft>
                          <a:spcPts val="0"/>
                        </a:spcAft>
                        <a:tabLst>
                          <a:tab pos="57150" algn="l"/>
                        </a:tabLst>
                      </a:pPr>
                      <a:r>
                        <a:rPr lang="en-US" sz="1400" b="1" kern="1100" cap="none" spc="0" dirty="0">
                          <a:solidFill>
                            <a:schemeClr val="tx1"/>
                          </a:solidFill>
                          <a:effectLst/>
                        </a:rPr>
                        <a:t>Resting energy expenditure</a:t>
                      </a:r>
                      <a:endParaRPr lang="en-US"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073015242"/>
                  </a:ext>
                </a:extLst>
              </a:tr>
              <a:tr h="295185">
                <a:tc>
                  <a:txBody>
                    <a:bodyPr/>
                    <a:lstStyle/>
                    <a:p>
                      <a:pPr marL="0" marR="0" algn="l">
                        <a:lnSpc>
                          <a:spcPct val="100000"/>
                        </a:lnSpc>
                        <a:spcBef>
                          <a:spcPts val="0"/>
                        </a:spcBef>
                        <a:spcAft>
                          <a:spcPts val="0"/>
                        </a:spcAft>
                        <a:tabLst>
                          <a:tab pos="57150" algn="l"/>
                        </a:tabLst>
                      </a:pPr>
                      <a:r>
                        <a:rPr lang="en-US" sz="1400" b="1" cap="none" spc="0" dirty="0">
                          <a:solidFill>
                            <a:schemeClr val="tx1"/>
                          </a:solidFill>
                          <a:effectLst/>
                          <a:latin typeface="+mn-lt"/>
                          <a:ea typeface="Calibri" panose="020F0502020204030204" pitchFamily="34" charset="0"/>
                          <a:cs typeface="Times New Roman" panose="02020603050405020304" pitchFamily="18" charset="0"/>
                        </a:rPr>
                        <a:t>Gut Microbiome</a:t>
                      </a:r>
                    </a:p>
                  </a:txBody>
                  <a:tcPr marL="48692" marR="48692" marT="81081" marB="0">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chemeClr val="bg1">
                        <a:lumMod val="85000"/>
                        <a:alpha val="45098"/>
                      </a:schemeClr>
                    </a:solidFill>
                  </a:tcPr>
                </a:tc>
                <a:extLst>
                  <a:ext uri="{0D108BD9-81ED-4DB2-BD59-A6C34878D82A}">
                    <a16:rowId xmlns:a16="http://schemas.microsoft.com/office/drawing/2014/main" val="3502283388"/>
                  </a:ext>
                </a:extLst>
              </a:tr>
              <a:tr h="711324">
                <a:tc>
                  <a:txBody>
                    <a:bodyPr/>
                    <a:lstStyle/>
                    <a:p>
                      <a:pPr marL="0" marR="0" algn="l">
                        <a:lnSpc>
                          <a:spcPct val="100000"/>
                        </a:lnSpc>
                        <a:spcBef>
                          <a:spcPts val="0"/>
                        </a:spcBef>
                        <a:spcAft>
                          <a:spcPts val="0"/>
                        </a:spcAft>
                        <a:tabLst>
                          <a:tab pos="57150" algn="l"/>
                        </a:tabLst>
                      </a:pPr>
                      <a:r>
                        <a:rPr lang="en-US" sz="1400" b="1" kern="1100" cap="none" spc="0" dirty="0">
                          <a:solidFill>
                            <a:schemeClr val="tx1"/>
                          </a:solidFill>
                          <a:effectLst/>
                        </a:rPr>
                        <a:t>Participant characteristics (demographics, type of MS, age at diagnosis, medications, medical history, physical activity)</a:t>
                      </a:r>
                      <a:endParaRPr lang="en-US"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lnL w="12700" cmpd="sng">
                      <a:noFill/>
                      <a:prstDash val="solid"/>
                    </a:lnL>
                    <a:lnR w="12700" cmpd="sng">
                      <a:noFill/>
                      <a:prstDash val="solid"/>
                    </a:lnR>
                    <a:lnT w="12700" cap="flat" cmpd="sng" algn="ctr">
                      <a:solidFill>
                        <a:schemeClr val="bg1">
                          <a:lumMod val="75000"/>
                        </a:schemeClr>
                      </a:solid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4027463"/>
                  </a:ext>
                </a:extLst>
              </a:tr>
              <a:tr h="426028">
                <a:tc>
                  <a:txBody>
                    <a:bodyPr/>
                    <a:lstStyle/>
                    <a:p>
                      <a:pPr marL="0" marR="0" algn="l">
                        <a:lnSpc>
                          <a:spcPct val="107000"/>
                        </a:lnSpc>
                        <a:spcBef>
                          <a:spcPts val="0"/>
                        </a:spcBef>
                        <a:spcAft>
                          <a:spcPts val="0"/>
                        </a:spcAft>
                        <a:tabLst>
                          <a:tab pos="57150" algn="l"/>
                        </a:tabLst>
                      </a:pPr>
                      <a:r>
                        <a:rPr lang="en-US" sz="1100" b="1" kern="1100" cap="none" spc="0" dirty="0">
                          <a:solidFill>
                            <a:schemeClr val="tx1"/>
                          </a:solidFill>
                          <a:effectLst/>
                        </a:rPr>
                        <a:t>*Primary Outcome is Timed 25-foot Walk within the MSFC</a:t>
                      </a:r>
                      <a:endParaRPr lang="en-US" sz="1100" b="1" cap="none" spc="0" dirty="0">
                        <a:solidFill>
                          <a:schemeClr val="tx1"/>
                        </a:solidFill>
                        <a:effectLst/>
                      </a:endParaRPr>
                    </a:p>
                    <a:p>
                      <a:pPr marL="0" marR="0" algn="l">
                        <a:lnSpc>
                          <a:spcPct val="107000"/>
                        </a:lnSpc>
                        <a:spcBef>
                          <a:spcPts val="0"/>
                        </a:spcBef>
                        <a:spcAft>
                          <a:spcPts val="0"/>
                        </a:spcAft>
                        <a:tabLst>
                          <a:tab pos="57150" algn="l"/>
                        </a:tabLst>
                      </a:pPr>
                      <a:r>
                        <a:rPr lang="en-US" sz="1100" b="1" kern="1100" cap="none" spc="0" dirty="0">
                          <a:solidFill>
                            <a:schemeClr val="tx1"/>
                          </a:solidFill>
                          <a:effectLst/>
                        </a:rPr>
                        <a:t>MSFC: Multiple Sclerosis Composite Score</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92" marR="48692" marT="81081"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rgbClr val="F2F2F2">
                        <a:alpha val="45098"/>
                      </a:srgbClr>
                    </a:solidFill>
                  </a:tcPr>
                </a:tc>
                <a:extLst>
                  <a:ext uri="{0D108BD9-81ED-4DB2-BD59-A6C34878D82A}">
                    <a16:rowId xmlns:a16="http://schemas.microsoft.com/office/drawing/2014/main" val="1632180073"/>
                  </a:ext>
                </a:extLst>
              </a:tr>
            </a:tbl>
          </a:graphicData>
        </a:graphic>
      </p:graphicFrame>
    </p:spTree>
    <p:extLst>
      <p:ext uri="{BB962C8B-B14F-4D97-AF65-F5344CB8AC3E}">
        <p14:creationId xmlns:p14="http://schemas.microsoft.com/office/powerpoint/2010/main" val="1550597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78" y="723900"/>
            <a:ext cx="9200322" cy="990600"/>
          </a:xfrm>
        </p:spPr>
        <p:txBody>
          <a:bodyPr>
            <a:normAutofit fontScale="90000"/>
          </a:bodyPr>
          <a:lstStyle/>
          <a:p>
            <a:r>
              <a:rPr lang="en-US" b="1" dirty="0">
                <a:solidFill>
                  <a:schemeClr val="accent6">
                    <a:lumMod val="50000"/>
                  </a:schemeClr>
                </a:solidFill>
              </a:rPr>
              <a:t>How does diet affect MS pathophysiology?</a:t>
            </a:r>
          </a:p>
        </p:txBody>
      </p:sp>
      <p:sp>
        <p:nvSpPr>
          <p:cNvPr id="3" name="Content Placeholder 2"/>
          <p:cNvSpPr>
            <a:spLocks noGrp="1"/>
          </p:cNvSpPr>
          <p:nvPr>
            <p:ph idx="1"/>
          </p:nvPr>
        </p:nvSpPr>
        <p:spPr>
          <a:xfrm>
            <a:off x="5505450" y="2025037"/>
            <a:ext cx="5981700" cy="3709012"/>
          </a:xfrm>
        </p:spPr>
        <p:txBody>
          <a:bodyPr>
            <a:normAutofit/>
          </a:bodyPr>
          <a:lstStyle/>
          <a:p>
            <a:r>
              <a:rPr lang="en-US" sz="3200" dirty="0"/>
              <a:t>Attenuate vascular risk factors</a:t>
            </a:r>
          </a:p>
          <a:p>
            <a:r>
              <a:rPr lang="en-US" sz="3200" dirty="0"/>
              <a:t>Modification of immuno-biology</a:t>
            </a:r>
          </a:p>
          <a:p>
            <a:pPr lvl="1"/>
            <a:r>
              <a:rPr lang="en-US" sz="2800" dirty="0"/>
              <a:t>Promotes or inhibits inflammation, BBB permeability</a:t>
            </a:r>
          </a:p>
          <a:p>
            <a:pPr lvl="1"/>
            <a:r>
              <a:rPr lang="en-US" sz="2800" dirty="0"/>
              <a:t>Gut microbiome</a:t>
            </a:r>
          </a:p>
          <a:p>
            <a:pPr lvl="1"/>
            <a:r>
              <a:rPr lang="en-US" sz="2800" dirty="0"/>
              <a:t>Role on oxidative stress</a:t>
            </a:r>
          </a:p>
        </p:txBody>
      </p:sp>
      <p:pic>
        <p:nvPicPr>
          <p:cNvPr id="4" name="Picture 3">
            <a:extLst>
              <a:ext uri="{FF2B5EF4-FFF2-40B4-BE49-F238E27FC236}">
                <a16:creationId xmlns:a16="http://schemas.microsoft.com/office/drawing/2014/main" id="{C90B2A2C-6840-4C42-903D-7ADA87252A3F}"/>
              </a:ext>
            </a:extLst>
          </p:cNvPr>
          <p:cNvPicPr>
            <a:picLocks noChangeAspect="1"/>
          </p:cNvPicPr>
          <p:nvPr/>
        </p:nvPicPr>
        <p:blipFill>
          <a:blip r:embed="rId2"/>
          <a:stretch>
            <a:fillRect/>
          </a:stretch>
        </p:blipFill>
        <p:spPr>
          <a:xfrm>
            <a:off x="704850" y="2362201"/>
            <a:ext cx="4695778" cy="2760356"/>
          </a:xfrm>
          <a:prstGeom prst="rect">
            <a:avLst/>
          </a:prstGeom>
        </p:spPr>
      </p:pic>
    </p:spTree>
    <p:extLst>
      <p:ext uri="{BB962C8B-B14F-4D97-AF65-F5344CB8AC3E}">
        <p14:creationId xmlns:p14="http://schemas.microsoft.com/office/powerpoint/2010/main" val="4085417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51" y="323158"/>
            <a:ext cx="9692649" cy="1143000"/>
          </a:xfrm>
        </p:spPr>
        <p:txBody>
          <a:bodyPr>
            <a:noAutofit/>
          </a:bodyPr>
          <a:lstStyle/>
          <a:p>
            <a:r>
              <a:rPr lang="en-US" b="1" dirty="0">
                <a:solidFill>
                  <a:schemeClr val="accent6">
                    <a:lumMod val="50000"/>
                  </a:schemeClr>
                </a:solidFill>
              </a:rPr>
              <a:t>Vascular Comorbidity and MS Disability Progression</a:t>
            </a:r>
          </a:p>
        </p:txBody>
      </p:sp>
      <p:sp>
        <p:nvSpPr>
          <p:cNvPr id="3" name="Content Placeholder 2"/>
          <p:cNvSpPr>
            <a:spLocks noGrp="1"/>
          </p:cNvSpPr>
          <p:nvPr>
            <p:ph idx="1"/>
          </p:nvPr>
        </p:nvSpPr>
        <p:spPr>
          <a:xfrm>
            <a:off x="899151" y="1707613"/>
            <a:ext cx="4235986" cy="4343400"/>
          </a:xfrm>
        </p:spPr>
        <p:txBody>
          <a:bodyPr>
            <a:noAutofit/>
          </a:bodyPr>
          <a:lstStyle/>
          <a:p>
            <a:r>
              <a:rPr lang="en-US" sz="1800" dirty="0"/>
              <a:t>More than 50% (4745) of NARCOMS survey responders had at least one vascular comorbidity at the time of their MS diagnosis </a:t>
            </a:r>
          </a:p>
          <a:p>
            <a:pPr lvl="1">
              <a:buFont typeface="Wingdings" panose="05000000000000000000" pitchFamily="2" charset="2"/>
              <a:buChar char="Ø"/>
            </a:pPr>
            <a:r>
              <a:rPr lang="en-US" sz="1800" dirty="0"/>
              <a:t>Hypercholesterolemia - 3,237 (37%)</a:t>
            </a:r>
          </a:p>
          <a:p>
            <a:pPr lvl="1">
              <a:buFont typeface="Wingdings" panose="05000000000000000000" pitchFamily="2" charset="2"/>
              <a:buChar char="Ø"/>
            </a:pPr>
            <a:r>
              <a:rPr lang="en-US" sz="1800" dirty="0"/>
              <a:t>Hypertension - 2,664 (30%) </a:t>
            </a:r>
          </a:p>
          <a:p>
            <a:pPr lvl="1">
              <a:buFont typeface="Wingdings" panose="05000000000000000000" pitchFamily="2" charset="2"/>
              <a:buChar char="Ø"/>
            </a:pPr>
            <a:r>
              <a:rPr lang="en-US" sz="1800" dirty="0"/>
              <a:t>Heart Disease - 606 (~7%) </a:t>
            </a:r>
          </a:p>
          <a:p>
            <a:pPr lvl="1">
              <a:buFont typeface="Wingdings" panose="05000000000000000000" pitchFamily="2" charset="2"/>
              <a:buChar char="Ø"/>
            </a:pPr>
            <a:r>
              <a:rPr lang="en-US" sz="1800" dirty="0"/>
              <a:t>Diabetes - 532 (6%)</a:t>
            </a:r>
          </a:p>
          <a:p>
            <a:pPr lvl="1">
              <a:buFont typeface="Wingdings" panose="05000000000000000000" pitchFamily="2" charset="2"/>
              <a:buChar char="Ø"/>
            </a:pPr>
            <a:r>
              <a:rPr lang="en-US" sz="1800" dirty="0"/>
              <a:t>Peripheral vascular disease - 209 (2%)</a:t>
            </a:r>
          </a:p>
          <a:p>
            <a:r>
              <a:rPr lang="en-US" sz="1800" dirty="0"/>
              <a:t>~ 16% (1,435) had 2 vascular comorbidities</a:t>
            </a:r>
          </a:p>
          <a:p>
            <a:r>
              <a:rPr lang="en-US" sz="2000" dirty="0"/>
              <a:t>~ 4% (397) </a:t>
            </a:r>
            <a:r>
              <a:rPr lang="en-US" sz="1800" dirty="0"/>
              <a:t>had </a:t>
            </a:r>
            <a:r>
              <a:rPr lang="en-US" sz="2000" dirty="0"/>
              <a:t>3 vascular comorbidities</a:t>
            </a:r>
            <a:endParaRPr lang="en-US" sz="1800" dirty="0"/>
          </a:p>
        </p:txBody>
      </p:sp>
      <p:sp>
        <p:nvSpPr>
          <p:cNvPr id="5" name="Text Box 4"/>
          <p:cNvSpPr txBox="1">
            <a:spLocks noChangeArrowheads="1"/>
          </p:cNvSpPr>
          <p:nvPr/>
        </p:nvSpPr>
        <p:spPr bwMode="auto">
          <a:xfrm>
            <a:off x="176144" y="6439592"/>
            <a:ext cx="5105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14338">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1pPr>
            <a:lvl2pPr marL="742950" indent="-285750" defTabSz="414338">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2pPr>
            <a:lvl3pPr marL="1143000" indent="-228600" defTabSz="414338">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3pPr>
            <a:lvl4pPr marL="1600200" indent="-228600" defTabSz="414338">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4pPr>
            <a:lvl5pPr marL="2057400" indent="-228600" defTabSz="414338">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9pPr>
          </a:lstStyle>
          <a:p>
            <a:pPr marL="0" marR="0" lvl="0" indent="0" algn="l" defTabSz="414338" rtl="0" eaLnBrk="1" fontAlgn="auto" latinLnBrk="0" hangingPunct="1">
              <a:lnSpc>
                <a:spcPct val="93000"/>
              </a:lnSpc>
              <a:spcBef>
                <a:spcPts val="0"/>
              </a:spcBef>
              <a:spcAft>
                <a:spcPts val="0"/>
              </a:spcAft>
              <a:buClr>
                <a:srgbClr val="000000"/>
              </a:buClr>
              <a:buSzPct val="45000"/>
              <a:buFontTx/>
              <a:buNone/>
              <a:tabLst>
                <a:tab pos="655638" algn="l"/>
                <a:tab pos="1312863" algn="l"/>
                <a:tab pos="1968500" algn="l"/>
                <a:tab pos="2625725" algn="l"/>
                <a:tab pos="3281363" algn="l"/>
              </a:tabLst>
              <a:defRPr/>
            </a:pPr>
            <a:r>
              <a:rPr kumimoji="0" lang="en-GB" altLang="en-US" sz="1600" b="0" i="0" u="none" strike="noStrike" kern="1200" cap="none" spc="0" normalizeH="0" baseline="0" noProof="0" dirty="0" err="1">
                <a:ln>
                  <a:noFill/>
                </a:ln>
                <a:solidFill>
                  <a:prstClr val="black"/>
                </a:solidFill>
                <a:effectLst/>
                <a:uLnTx/>
                <a:uFillTx/>
                <a:latin typeface="Calibri Light" panose="020F0302020204030204"/>
                <a:ea typeface="ＭＳ Ｐゴシック" pitchFamily="34" charset="-128"/>
                <a:cs typeface="+mn-cs"/>
              </a:rPr>
              <a:t>Marrie</a:t>
            </a:r>
            <a:r>
              <a:rPr kumimoji="0" lang="en-GB" altLang="en-US" sz="1600" b="0" i="0" u="none" strike="noStrike" kern="1200" cap="none" spc="0" normalizeH="0" baseline="0" noProof="0" dirty="0">
                <a:ln>
                  <a:noFill/>
                </a:ln>
                <a:solidFill>
                  <a:prstClr val="black"/>
                </a:solidFill>
                <a:effectLst/>
                <a:uLnTx/>
                <a:uFillTx/>
                <a:latin typeface="Calibri Light" panose="020F0302020204030204"/>
                <a:ea typeface="ＭＳ Ｐゴシック" pitchFamily="34" charset="-128"/>
                <a:cs typeface="+mn-cs"/>
              </a:rPr>
              <a:t> R et al. Neurology 2010;74:1041-1047</a:t>
            </a:r>
          </a:p>
        </p:txBody>
      </p:sp>
      <p:sp>
        <p:nvSpPr>
          <p:cNvPr id="6" name="Content Placeholder 2"/>
          <p:cNvSpPr txBox="1">
            <a:spLocks/>
          </p:cNvSpPr>
          <p:nvPr/>
        </p:nvSpPr>
        <p:spPr>
          <a:xfrm>
            <a:off x="6327354" y="1707613"/>
            <a:ext cx="3959646" cy="4343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mean (SD) ages at diagnosis for these comorbidities: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47.3 (11.8) years for hypertension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48.7 (10.3) years for hypercholesterolemia</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48.8 (12.4) years for diabetes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50.4 (13.7) years for heart disease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51.7 (14.1) years for peripheral vascular disease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dose-response relationship between vascular comorbidity and MS disability with: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Presence of a single vascular comorbidity increased the risk of early gait disability by 51%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Presence of 2 of these conditions increasing the risk to 228%</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627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849439" y="381000"/>
            <a:ext cx="8493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14338">
              <a:tabLst>
                <a:tab pos="655638" algn="l"/>
                <a:tab pos="1312863" algn="l"/>
                <a:tab pos="1968500" algn="l"/>
                <a:tab pos="2625725" algn="l"/>
                <a:tab pos="3281363" algn="l"/>
                <a:tab pos="3938588" algn="l"/>
                <a:tab pos="4594225" algn="l"/>
                <a:tab pos="5251450" algn="l"/>
                <a:tab pos="5907088" algn="l"/>
                <a:tab pos="6564313" algn="l"/>
                <a:tab pos="7221538" algn="l"/>
                <a:tab pos="7877175" algn="l"/>
              </a:tabLst>
              <a:defRPr sz="2800" b="1">
                <a:solidFill>
                  <a:schemeClr val="tx1"/>
                </a:solidFill>
                <a:latin typeface="Arial" pitchFamily="34" charset="0"/>
                <a:ea typeface="ＭＳ Ｐゴシック" pitchFamily="34" charset="-128"/>
              </a:defRPr>
            </a:lvl1pPr>
            <a:lvl2pPr marL="742950" indent="-285750" defTabSz="414338">
              <a:tabLst>
                <a:tab pos="655638" algn="l"/>
                <a:tab pos="1312863" algn="l"/>
                <a:tab pos="1968500" algn="l"/>
                <a:tab pos="2625725" algn="l"/>
                <a:tab pos="3281363" algn="l"/>
                <a:tab pos="3938588" algn="l"/>
                <a:tab pos="4594225" algn="l"/>
                <a:tab pos="5251450" algn="l"/>
                <a:tab pos="5907088" algn="l"/>
                <a:tab pos="6564313" algn="l"/>
                <a:tab pos="7221538" algn="l"/>
                <a:tab pos="7877175" algn="l"/>
              </a:tabLst>
              <a:defRPr sz="2800" b="1">
                <a:solidFill>
                  <a:schemeClr val="tx1"/>
                </a:solidFill>
                <a:latin typeface="Arial" pitchFamily="34" charset="0"/>
                <a:ea typeface="ＭＳ Ｐゴシック" pitchFamily="34" charset="-128"/>
              </a:defRPr>
            </a:lvl2pPr>
            <a:lvl3pPr marL="1143000" indent="-228600" defTabSz="414338">
              <a:tabLst>
                <a:tab pos="655638" algn="l"/>
                <a:tab pos="1312863" algn="l"/>
                <a:tab pos="1968500" algn="l"/>
                <a:tab pos="2625725" algn="l"/>
                <a:tab pos="3281363" algn="l"/>
                <a:tab pos="3938588" algn="l"/>
                <a:tab pos="4594225" algn="l"/>
                <a:tab pos="5251450" algn="l"/>
                <a:tab pos="5907088" algn="l"/>
                <a:tab pos="6564313" algn="l"/>
                <a:tab pos="7221538" algn="l"/>
                <a:tab pos="7877175" algn="l"/>
              </a:tabLst>
              <a:defRPr sz="2800" b="1">
                <a:solidFill>
                  <a:schemeClr val="tx1"/>
                </a:solidFill>
                <a:latin typeface="Arial" pitchFamily="34" charset="0"/>
                <a:ea typeface="ＭＳ Ｐゴシック" pitchFamily="34" charset="-128"/>
              </a:defRPr>
            </a:lvl3pPr>
            <a:lvl4pPr marL="1600200" indent="-228600" defTabSz="414338">
              <a:tabLst>
                <a:tab pos="655638" algn="l"/>
                <a:tab pos="1312863" algn="l"/>
                <a:tab pos="1968500" algn="l"/>
                <a:tab pos="2625725" algn="l"/>
                <a:tab pos="3281363" algn="l"/>
                <a:tab pos="3938588" algn="l"/>
                <a:tab pos="4594225" algn="l"/>
                <a:tab pos="5251450" algn="l"/>
                <a:tab pos="5907088" algn="l"/>
                <a:tab pos="6564313" algn="l"/>
                <a:tab pos="7221538" algn="l"/>
                <a:tab pos="7877175" algn="l"/>
              </a:tabLst>
              <a:defRPr sz="2800" b="1">
                <a:solidFill>
                  <a:schemeClr val="tx1"/>
                </a:solidFill>
                <a:latin typeface="Arial" pitchFamily="34" charset="0"/>
                <a:ea typeface="ＭＳ Ｐゴシック" pitchFamily="34" charset="-128"/>
              </a:defRPr>
            </a:lvl4pPr>
            <a:lvl5pPr marL="2057400" indent="-228600" defTabSz="414338">
              <a:tabLst>
                <a:tab pos="655638" algn="l"/>
                <a:tab pos="1312863" algn="l"/>
                <a:tab pos="1968500" algn="l"/>
                <a:tab pos="2625725" algn="l"/>
                <a:tab pos="3281363" algn="l"/>
                <a:tab pos="3938588" algn="l"/>
                <a:tab pos="4594225" algn="l"/>
                <a:tab pos="5251450" algn="l"/>
                <a:tab pos="5907088" algn="l"/>
                <a:tab pos="6564313" algn="l"/>
                <a:tab pos="7221538" algn="l"/>
                <a:tab pos="7877175" algn="l"/>
              </a:tabLst>
              <a:defRPr sz="2800" b="1">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tabLst>
                <a:tab pos="655638" algn="l"/>
                <a:tab pos="1312863" algn="l"/>
                <a:tab pos="1968500" algn="l"/>
                <a:tab pos="2625725" algn="l"/>
                <a:tab pos="3281363" algn="l"/>
                <a:tab pos="3938588" algn="l"/>
                <a:tab pos="4594225" algn="l"/>
                <a:tab pos="5251450" algn="l"/>
                <a:tab pos="5907088" algn="l"/>
                <a:tab pos="6564313" algn="l"/>
                <a:tab pos="7221538" algn="l"/>
                <a:tab pos="7877175" algn="l"/>
              </a:tabLst>
              <a:defRPr sz="2800" b="1">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tabLst>
                <a:tab pos="655638" algn="l"/>
                <a:tab pos="1312863" algn="l"/>
                <a:tab pos="1968500" algn="l"/>
                <a:tab pos="2625725" algn="l"/>
                <a:tab pos="3281363" algn="l"/>
                <a:tab pos="3938588" algn="l"/>
                <a:tab pos="4594225" algn="l"/>
                <a:tab pos="5251450" algn="l"/>
                <a:tab pos="5907088" algn="l"/>
                <a:tab pos="6564313" algn="l"/>
                <a:tab pos="7221538" algn="l"/>
                <a:tab pos="7877175" algn="l"/>
              </a:tabLst>
              <a:defRPr sz="2800" b="1">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tabLst>
                <a:tab pos="655638" algn="l"/>
                <a:tab pos="1312863" algn="l"/>
                <a:tab pos="1968500" algn="l"/>
                <a:tab pos="2625725" algn="l"/>
                <a:tab pos="3281363" algn="l"/>
                <a:tab pos="3938588" algn="l"/>
                <a:tab pos="4594225" algn="l"/>
                <a:tab pos="5251450" algn="l"/>
                <a:tab pos="5907088" algn="l"/>
                <a:tab pos="6564313" algn="l"/>
                <a:tab pos="7221538" algn="l"/>
                <a:tab pos="7877175" algn="l"/>
              </a:tabLst>
              <a:defRPr sz="2800" b="1">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tabLst>
                <a:tab pos="655638" algn="l"/>
                <a:tab pos="1312863" algn="l"/>
                <a:tab pos="1968500" algn="l"/>
                <a:tab pos="2625725" algn="l"/>
                <a:tab pos="3281363" algn="l"/>
                <a:tab pos="3938588" algn="l"/>
                <a:tab pos="4594225" algn="l"/>
                <a:tab pos="5251450" algn="l"/>
                <a:tab pos="5907088" algn="l"/>
                <a:tab pos="6564313" algn="l"/>
                <a:tab pos="7221538" algn="l"/>
                <a:tab pos="7877175" algn="l"/>
              </a:tabLst>
              <a:defRPr sz="2800" b="1">
                <a:solidFill>
                  <a:schemeClr val="tx1"/>
                </a:solidFill>
                <a:latin typeface="Arial" pitchFamily="34" charset="0"/>
                <a:ea typeface="ＭＳ Ｐゴシック" pitchFamily="34" charset="-128"/>
              </a:defRPr>
            </a:lvl9pPr>
          </a:lstStyle>
          <a:p>
            <a:pPr marL="0" marR="0" lvl="0" indent="0" algn="ctr" defTabSz="414338" rtl="0" eaLnBrk="1" fontAlgn="auto" latinLnBrk="0" hangingPunct="1">
              <a:lnSpc>
                <a:spcPct val="93000"/>
              </a:lnSpc>
              <a:spcBef>
                <a:spcPts val="0"/>
              </a:spcBef>
              <a:spcAft>
                <a:spcPts val="0"/>
              </a:spcAft>
              <a:buClr>
                <a:srgbClr val="000000"/>
              </a:buClr>
              <a:buSzPct val="45000"/>
              <a:buFontTx/>
              <a:buNone/>
              <a:tabLst>
                <a:tab pos="655638" algn="l"/>
                <a:tab pos="1312863" algn="l"/>
                <a:tab pos="1968500" algn="l"/>
                <a:tab pos="2625725" algn="l"/>
                <a:tab pos="3281363" algn="l"/>
                <a:tab pos="3938588" algn="l"/>
                <a:tab pos="4594225" algn="l"/>
                <a:tab pos="5251450" algn="l"/>
                <a:tab pos="5907088" algn="l"/>
                <a:tab pos="6564313" algn="l"/>
                <a:tab pos="7221538" algn="l"/>
                <a:tab pos="7877175" algn="l"/>
              </a:tabLst>
              <a:defRPr/>
            </a:pPr>
            <a:endParaRPr kumimoji="0" lang="en-GB" altLang="en-US" sz="15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pic>
        <p:nvPicPr>
          <p:cNvPr id="41987" name="Picture 3"/>
          <p:cNvPicPr>
            <a:picLocks noChangeAspect="1" noChangeArrowheads="1"/>
          </p:cNvPicPr>
          <p:nvPr/>
        </p:nvPicPr>
        <p:blipFill>
          <a:blip r:embed="rId3" cstate="hqprint">
            <a:extLst>
              <a:ext uri="{28A0092B-C50C-407E-A947-70E740481C1C}">
                <a14:useLocalDpi xmlns:a14="http://schemas.microsoft.com/office/drawing/2010/main"/>
              </a:ext>
            </a:extLst>
          </a:blip>
          <a:srcRect l="-787"/>
          <a:stretch>
            <a:fillRect/>
          </a:stretch>
        </p:blipFill>
        <p:spPr bwMode="auto">
          <a:xfrm>
            <a:off x="2417927" y="1716256"/>
            <a:ext cx="748326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04" name="Text Box 4"/>
          <p:cNvSpPr txBox="1">
            <a:spLocks noChangeArrowheads="1"/>
          </p:cNvSpPr>
          <p:nvPr/>
        </p:nvSpPr>
        <p:spPr bwMode="auto">
          <a:xfrm>
            <a:off x="1600200" y="6591300"/>
            <a:ext cx="5105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14338">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1pPr>
            <a:lvl2pPr marL="742950" indent="-285750" defTabSz="414338">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2pPr>
            <a:lvl3pPr marL="1143000" indent="-228600" defTabSz="414338">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3pPr>
            <a:lvl4pPr marL="1600200" indent="-228600" defTabSz="414338">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4pPr>
            <a:lvl5pPr marL="2057400" indent="-228600" defTabSz="414338">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tabLst>
                <a:tab pos="655638" algn="l"/>
                <a:tab pos="1312863" algn="l"/>
                <a:tab pos="1968500" algn="l"/>
                <a:tab pos="2625725" algn="l"/>
                <a:tab pos="3281363" algn="l"/>
              </a:tabLst>
              <a:defRPr sz="2800" b="1">
                <a:solidFill>
                  <a:schemeClr val="tx1"/>
                </a:solidFill>
                <a:latin typeface="Arial" pitchFamily="34" charset="0"/>
                <a:ea typeface="ＭＳ Ｐゴシック" pitchFamily="34" charset="-128"/>
              </a:defRPr>
            </a:lvl9pPr>
          </a:lstStyle>
          <a:p>
            <a:pPr marL="0" marR="0" lvl="0" indent="0" algn="l" defTabSz="414338" rtl="0" eaLnBrk="1" fontAlgn="auto" latinLnBrk="0" hangingPunct="1">
              <a:lnSpc>
                <a:spcPct val="93000"/>
              </a:lnSpc>
              <a:spcBef>
                <a:spcPts val="0"/>
              </a:spcBef>
              <a:spcAft>
                <a:spcPts val="0"/>
              </a:spcAft>
              <a:buClr>
                <a:srgbClr val="000000"/>
              </a:buClr>
              <a:buSzPct val="45000"/>
              <a:buFontTx/>
              <a:buNone/>
              <a:tabLst>
                <a:tab pos="655638" algn="l"/>
                <a:tab pos="1312863" algn="l"/>
                <a:tab pos="1968500" algn="l"/>
                <a:tab pos="2625725" algn="l"/>
                <a:tab pos="3281363" algn="l"/>
              </a:tabLst>
              <a:defRPr/>
            </a:pPr>
            <a:r>
              <a:rPr kumimoji="0" lang="en-GB" altLang="en-US" sz="1200" b="0" i="0" u="none" strike="noStrike" kern="1200" cap="none" spc="0" normalizeH="0" baseline="0" noProof="0" dirty="0" err="1">
                <a:ln>
                  <a:noFill/>
                </a:ln>
                <a:solidFill>
                  <a:prstClr val="black"/>
                </a:solidFill>
                <a:effectLst/>
                <a:uLnTx/>
                <a:uFillTx/>
                <a:latin typeface="Calibri Light" panose="020F0302020204030204"/>
                <a:ea typeface="ＭＳ Ｐゴシック" pitchFamily="34" charset="-128"/>
                <a:cs typeface="+mn-cs"/>
              </a:rPr>
              <a:t>Marrie</a:t>
            </a:r>
            <a:r>
              <a:rPr kumimoji="0" lang="en-GB" altLang="en-US" sz="1200" b="0" i="0" u="none" strike="noStrike" kern="1200" cap="none" spc="0" normalizeH="0" baseline="0" noProof="0" dirty="0">
                <a:ln>
                  <a:noFill/>
                </a:ln>
                <a:solidFill>
                  <a:prstClr val="black"/>
                </a:solidFill>
                <a:effectLst/>
                <a:uLnTx/>
                <a:uFillTx/>
                <a:latin typeface="Calibri Light" panose="020F0302020204030204"/>
                <a:ea typeface="ＭＳ Ｐゴシック" pitchFamily="34" charset="-128"/>
                <a:cs typeface="+mn-cs"/>
              </a:rPr>
              <a:t> R et al. Neurology 2010;74:1041-1047</a:t>
            </a:r>
          </a:p>
        </p:txBody>
      </p:sp>
      <p:sp>
        <p:nvSpPr>
          <p:cNvPr id="7" name="Title 6"/>
          <p:cNvSpPr>
            <a:spLocks noGrp="1"/>
          </p:cNvSpPr>
          <p:nvPr>
            <p:ph type="title"/>
          </p:nvPr>
        </p:nvSpPr>
        <p:spPr>
          <a:xfrm>
            <a:off x="901700" y="286037"/>
            <a:ext cx="9440861" cy="1143000"/>
          </a:xfrm>
        </p:spPr>
        <p:txBody>
          <a:bodyPr>
            <a:noAutofit/>
          </a:bodyPr>
          <a:lstStyle/>
          <a:p>
            <a:pPr eaLnBrk="1" hangingPunct="1">
              <a:defRPr/>
            </a:pPr>
            <a:r>
              <a:rPr lang="en-US" b="1" dirty="0">
                <a:solidFill>
                  <a:schemeClr val="accent6">
                    <a:lumMod val="50000"/>
                  </a:schemeClr>
                </a:solidFill>
              </a:rPr>
              <a:t>Vascular Comorbidity Increases Risk of MS Disability</a:t>
            </a:r>
          </a:p>
        </p:txBody>
      </p:sp>
      <p:sp>
        <p:nvSpPr>
          <p:cNvPr id="14" name="Down Arrow 13"/>
          <p:cNvSpPr/>
          <p:nvPr/>
        </p:nvSpPr>
        <p:spPr bwMode="auto">
          <a:xfrm rot="4348983">
            <a:off x="5531365" y="2877010"/>
            <a:ext cx="278976" cy="80358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lIns="91390" tIns="45697" rIns="91390" bIns="45697"/>
          <a:lstStyle/>
          <a:p>
            <a:pPr marL="0" marR="0" lvl="0" indent="0" algn="l" defTabSz="9139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ＭＳ Ｐゴシック" pitchFamily="-108" charset="-128"/>
              <a:cs typeface="+mn-cs"/>
            </a:endParaRPr>
          </a:p>
        </p:txBody>
      </p:sp>
      <p:sp>
        <p:nvSpPr>
          <p:cNvPr id="15" name="Down Arrow 14"/>
          <p:cNvSpPr/>
          <p:nvPr/>
        </p:nvSpPr>
        <p:spPr bwMode="auto">
          <a:xfrm rot="17026933">
            <a:off x="4098872" y="2933621"/>
            <a:ext cx="242094" cy="97948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lIns="91390" tIns="45697" rIns="91390" bIns="45697"/>
          <a:lstStyle/>
          <a:p>
            <a:pPr marL="0" marR="0" lvl="0" indent="0" algn="l" defTabSz="9139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ＭＳ Ｐゴシック" pitchFamily="-108" charset="-128"/>
              <a:cs typeface="+mn-cs"/>
            </a:endParaRPr>
          </a:p>
        </p:txBody>
      </p:sp>
      <p:sp>
        <p:nvSpPr>
          <p:cNvPr id="41994" name="TextBox 15"/>
          <p:cNvSpPr txBox="1">
            <a:spLocks noChangeArrowheads="1"/>
          </p:cNvSpPr>
          <p:nvPr/>
        </p:nvSpPr>
        <p:spPr bwMode="auto">
          <a:xfrm>
            <a:off x="5943600" y="3276600"/>
            <a:ext cx="1295400" cy="407116"/>
          </a:xfrm>
          <a:prstGeom prst="rect">
            <a:avLst/>
          </a:prstGeom>
          <a:solidFill>
            <a:srgbClr val="FFC000"/>
          </a:solidFill>
          <a:ln>
            <a:noFill/>
          </a:ln>
          <a:effectLst>
            <a:innerShdw blurRad="114300">
              <a:prstClr val="black"/>
            </a:innerShdw>
          </a:effectLst>
        </p:spPr>
        <p:txBody>
          <a:bodyPr wrap="square" lIns="91390" tIns="45697" rIns="91390" bIns="45697">
            <a:spAutoFit/>
          </a:bodyPr>
          <a:lstStyle>
            <a:lvl1pPr defTabSz="414338">
              <a:defRPr sz="2800" b="1">
                <a:solidFill>
                  <a:schemeClr val="tx1"/>
                </a:solidFill>
                <a:latin typeface="Arial" pitchFamily="34" charset="0"/>
                <a:ea typeface="ＭＳ Ｐゴシック" pitchFamily="34" charset="-128"/>
              </a:defRPr>
            </a:lvl1pPr>
            <a:lvl2pPr marL="742950" indent="-285750" defTabSz="414338">
              <a:defRPr sz="2800" b="1">
                <a:solidFill>
                  <a:schemeClr val="tx1"/>
                </a:solidFill>
                <a:latin typeface="Arial" pitchFamily="34" charset="0"/>
                <a:ea typeface="ＭＳ Ｐゴシック" pitchFamily="34" charset="-128"/>
              </a:defRPr>
            </a:lvl2pPr>
            <a:lvl3pPr marL="1143000" indent="-228600" defTabSz="414338">
              <a:defRPr sz="2800" b="1">
                <a:solidFill>
                  <a:schemeClr val="tx1"/>
                </a:solidFill>
                <a:latin typeface="Arial" pitchFamily="34" charset="0"/>
                <a:ea typeface="ＭＳ Ｐゴシック" pitchFamily="34" charset="-128"/>
              </a:defRPr>
            </a:lvl3pPr>
            <a:lvl4pPr marL="1600200" indent="-228600" defTabSz="414338">
              <a:defRPr sz="2800" b="1">
                <a:solidFill>
                  <a:schemeClr val="tx1"/>
                </a:solidFill>
                <a:latin typeface="Arial" pitchFamily="34" charset="0"/>
                <a:ea typeface="ＭＳ Ｐゴシック" pitchFamily="34" charset="-128"/>
              </a:defRPr>
            </a:lvl4pPr>
            <a:lvl5pPr marL="2057400" indent="-228600" defTabSz="414338">
              <a:defRPr sz="2800" b="1">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l" defTabSz="414338" rtl="0" eaLnBrk="1" fontAlgn="auto" latinLnBrk="0" hangingPunct="1">
              <a:lnSpc>
                <a:spcPct val="93000"/>
              </a:lnSpc>
              <a:spcBef>
                <a:spcPts val="0"/>
              </a:spcBef>
              <a:spcAft>
                <a:spcPts val="0"/>
              </a:spcAft>
              <a:buClr>
                <a:srgbClr val="000000"/>
              </a:buClr>
              <a:buSzPct val="45000"/>
              <a:buFontTx/>
              <a:buNone/>
              <a:tabLst/>
              <a:defRPr/>
            </a:pPr>
            <a:r>
              <a:rPr kumimoji="0" lang="en-US" altLang="en-US" sz="2200" b="0" i="0" u="none" strike="noStrike" kern="1200" cap="none" spc="0" normalizeH="0" baseline="0" noProof="0" dirty="0">
                <a:ln>
                  <a:noFill/>
                </a:ln>
                <a:solidFill>
                  <a:srgbClr val="161616"/>
                </a:solidFill>
                <a:effectLst/>
                <a:uLnTx/>
                <a:uFillTx/>
                <a:latin typeface="Calibri" panose="020F0502020204030204"/>
                <a:ea typeface="ＭＳ Ｐゴシック" pitchFamily="34" charset="-128"/>
                <a:cs typeface="+mn-cs"/>
              </a:rPr>
              <a:t>19 years</a:t>
            </a:r>
          </a:p>
        </p:txBody>
      </p:sp>
      <p:sp>
        <p:nvSpPr>
          <p:cNvPr id="41995" name="TextBox 16"/>
          <p:cNvSpPr txBox="1">
            <a:spLocks noChangeArrowheads="1"/>
          </p:cNvSpPr>
          <p:nvPr/>
        </p:nvSpPr>
        <p:spPr bwMode="auto">
          <a:xfrm>
            <a:off x="3821112" y="3657600"/>
            <a:ext cx="1424594" cy="407116"/>
          </a:xfrm>
          <a:prstGeom prst="rect">
            <a:avLst/>
          </a:prstGeom>
          <a:solidFill>
            <a:srgbClr val="FFC000"/>
          </a:solidFill>
          <a:ln>
            <a:noFill/>
          </a:ln>
          <a:effectLst>
            <a:innerShdw blurRad="114300">
              <a:prstClr val="black"/>
            </a:innerShdw>
          </a:effectLst>
        </p:spPr>
        <p:txBody>
          <a:bodyPr wrap="square" lIns="91390" tIns="45697" rIns="91390" bIns="45697">
            <a:spAutoFit/>
          </a:bodyPr>
          <a:lstStyle>
            <a:lvl1pPr defTabSz="414338">
              <a:defRPr sz="2800" b="1">
                <a:solidFill>
                  <a:schemeClr val="tx1"/>
                </a:solidFill>
                <a:latin typeface="Arial" pitchFamily="34" charset="0"/>
                <a:ea typeface="ＭＳ Ｐゴシック" pitchFamily="34" charset="-128"/>
              </a:defRPr>
            </a:lvl1pPr>
            <a:lvl2pPr marL="742950" indent="-285750" defTabSz="414338">
              <a:defRPr sz="2800" b="1">
                <a:solidFill>
                  <a:schemeClr val="tx1"/>
                </a:solidFill>
                <a:latin typeface="Arial" pitchFamily="34" charset="0"/>
                <a:ea typeface="ＭＳ Ｐゴシック" pitchFamily="34" charset="-128"/>
              </a:defRPr>
            </a:lvl2pPr>
            <a:lvl3pPr marL="1143000" indent="-228600" defTabSz="414338">
              <a:defRPr sz="2800" b="1">
                <a:solidFill>
                  <a:schemeClr val="tx1"/>
                </a:solidFill>
                <a:latin typeface="Arial" pitchFamily="34" charset="0"/>
                <a:ea typeface="ＭＳ Ｐゴシック" pitchFamily="34" charset="-128"/>
              </a:defRPr>
            </a:lvl3pPr>
            <a:lvl4pPr marL="1600200" indent="-228600" defTabSz="414338">
              <a:defRPr sz="2800" b="1">
                <a:solidFill>
                  <a:schemeClr val="tx1"/>
                </a:solidFill>
                <a:latin typeface="Arial" pitchFamily="34" charset="0"/>
                <a:ea typeface="ＭＳ Ｐゴシック" pitchFamily="34" charset="-128"/>
              </a:defRPr>
            </a:lvl4pPr>
            <a:lvl5pPr marL="2057400" indent="-228600" defTabSz="414338">
              <a:defRPr sz="2800" b="1">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l" defTabSz="414338" rtl="0" eaLnBrk="1" fontAlgn="auto" latinLnBrk="0" hangingPunct="1">
              <a:lnSpc>
                <a:spcPct val="93000"/>
              </a:lnSpc>
              <a:spcBef>
                <a:spcPts val="0"/>
              </a:spcBef>
              <a:spcAft>
                <a:spcPts val="0"/>
              </a:spcAft>
              <a:buClr>
                <a:srgbClr val="000000"/>
              </a:buClr>
              <a:buSzPct val="45000"/>
              <a:buFontTx/>
              <a:buNone/>
              <a:tabLst/>
              <a:defRPr/>
            </a:pPr>
            <a:r>
              <a:rPr kumimoji="0" lang="en-US" altLang="en-US" sz="2200" b="0" i="0" u="none" strike="noStrike" kern="1200" cap="none" spc="0" normalizeH="0" baseline="0" noProof="0" dirty="0">
                <a:ln>
                  <a:noFill/>
                </a:ln>
                <a:solidFill>
                  <a:srgbClr val="161616"/>
                </a:solidFill>
                <a:effectLst/>
                <a:uLnTx/>
                <a:uFillTx/>
                <a:latin typeface="Calibri" panose="020F0502020204030204"/>
                <a:ea typeface="ＭＳ Ｐゴシック" pitchFamily="34" charset="-128"/>
                <a:cs typeface="+mn-cs"/>
              </a:rPr>
              <a:t>13 years</a:t>
            </a:r>
          </a:p>
        </p:txBody>
      </p:sp>
      <p:sp>
        <p:nvSpPr>
          <p:cNvPr id="41996" name="TextBox 11"/>
          <p:cNvSpPr txBox="1">
            <a:spLocks noChangeArrowheads="1"/>
          </p:cNvSpPr>
          <p:nvPr/>
        </p:nvSpPr>
        <p:spPr bwMode="auto">
          <a:xfrm>
            <a:off x="5611814" y="3656013"/>
            <a:ext cx="27654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0" tIns="41455" rIns="82910" bIns="41455">
            <a:spAutoFit/>
          </a:bodyPr>
          <a:lstStyle>
            <a:lvl1pPr defTabSz="414338">
              <a:defRPr sz="2800" b="1">
                <a:solidFill>
                  <a:schemeClr val="tx1"/>
                </a:solidFill>
                <a:latin typeface="Arial" pitchFamily="34" charset="0"/>
                <a:ea typeface="ＭＳ Ｐゴシック" pitchFamily="34" charset="-128"/>
              </a:defRPr>
            </a:lvl1pPr>
            <a:lvl2pPr marL="742950" indent="-285750" defTabSz="414338">
              <a:defRPr sz="2800" b="1">
                <a:solidFill>
                  <a:schemeClr val="tx1"/>
                </a:solidFill>
                <a:latin typeface="Arial" pitchFamily="34" charset="0"/>
                <a:ea typeface="ＭＳ Ｐゴシック" pitchFamily="34" charset="-128"/>
              </a:defRPr>
            </a:lvl2pPr>
            <a:lvl3pPr marL="1143000" indent="-228600" defTabSz="414338">
              <a:defRPr sz="2800" b="1">
                <a:solidFill>
                  <a:schemeClr val="tx1"/>
                </a:solidFill>
                <a:latin typeface="Arial" pitchFamily="34" charset="0"/>
                <a:ea typeface="ＭＳ Ｐゴシック" pitchFamily="34" charset="-128"/>
              </a:defRPr>
            </a:lvl3pPr>
            <a:lvl4pPr marL="1600200" indent="-228600" defTabSz="414338">
              <a:defRPr sz="2800" b="1">
                <a:solidFill>
                  <a:schemeClr val="tx1"/>
                </a:solidFill>
                <a:latin typeface="Arial" pitchFamily="34" charset="0"/>
                <a:ea typeface="ＭＳ Ｐゴシック" pitchFamily="34" charset="-128"/>
              </a:defRPr>
            </a:lvl4pPr>
            <a:lvl5pPr marL="2057400" indent="-228600" defTabSz="414338">
              <a:defRPr sz="2800" b="1">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l" defTabSz="414338" rtl="0" eaLnBrk="1" fontAlgn="auto" latinLnBrk="0" hangingPunct="1">
              <a:lnSpc>
                <a:spcPct val="93000"/>
              </a:lnSpc>
              <a:spcBef>
                <a:spcPts val="0"/>
              </a:spcBef>
              <a:spcAft>
                <a:spcPts val="0"/>
              </a:spcAft>
              <a:buClr>
                <a:srgbClr val="000000"/>
              </a:buClr>
              <a:buSzPct val="45000"/>
              <a:buFontTx/>
              <a:buNone/>
              <a:tabLst/>
              <a:defRPr/>
            </a:pPr>
            <a:r>
              <a:rPr kumimoji="0" lang="en-GB" altLang="en-US" sz="1800" b="1" i="0" u="none" strike="noStrike" kern="1200" cap="none" spc="0" normalizeH="0" baseline="0" noProof="0" dirty="0">
                <a:ln>
                  <a:noFill/>
                </a:ln>
                <a:solidFill>
                  <a:srgbClr val="161616"/>
                </a:solidFill>
                <a:effectLst/>
                <a:uLnTx/>
                <a:uFillTx/>
                <a:latin typeface="Arial" pitchFamily="34" charset="0"/>
                <a:ea typeface="msgothic"/>
                <a:cs typeface="msgothic"/>
              </a:rPr>
              <a:t> No </a:t>
            </a:r>
            <a:r>
              <a:rPr kumimoji="0" lang="en-GB" altLang="en-US" sz="1800" b="1" i="0" u="none" strike="noStrike" kern="1200" cap="none" spc="0" normalizeH="0" baseline="0" noProof="0" dirty="0" err="1">
                <a:ln>
                  <a:noFill/>
                </a:ln>
                <a:solidFill>
                  <a:srgbClr val="161616"/>
                </a:solidFill>
                <a:effectLst/>
                <a:uLnTx/>
                <a:uFillTx/>
                <a:latin typeface="Arial" pitchFamily="34" charset="0"/>
                <a:ea typeface="msgothic"/>
                <a:cs typeface="msgothic"/>
              </a:rPr>
              <a:t>Vasc</a:t>
            </a:r>
            <a:r>
              <a:rPr kumimoji="0" lang="en-GB" altLang="en-US" sz="1800" b="1" i="0" u="none" strike="noStrike" kern="1200" cap="none" spc="0" normalizeH="0" baseline="0" noProof="0" dirty="0">
                <a:ln>
                  <a:noFill/>
                </a:ln>
                <a:solidFill>
                  <a:srgbClr val="161616"/>
                </a:solidFill>
                <a:effectLst/>
                <a:uLnTx/>
                <a:uFillTx/>
                <a:latin typeface="Arial" pitchFamily="34" charset="0"/>
                <a:ea typeface="msgothic"/>
                <a:cs typeface="msgothic"/>
              </a:rPr>
              <a:t> comorbidity</a:t>
            </a:r>
          </a:p>
          <a:p>
            <a:pPr marL="0" marR="0" lvl="0" indent="0" algn="l" defTabSz="414338" rtl="0" eaLnBrk="1" fontAlgn="auto" latinLnBrk="0" hangingPunct="1">
              <a:lnSpc>
                <a:spcPct val="93000"/>
              </a:lnSpc>
              <a:spcBef>
                <a:spcPts val="0"/>
              </a:spcBef>
              <a:spcAft>
                <a:spcPts val="0"/>
              </a:spcAft>
              <a:buClr>
                <a:srgbClr val="000000"/>
              </a:buClr>
              <a:buSzPct val="45000"/>
              <a:buFontTx/>
              <a:buNone/>
              <a:tabLst/>
              <a:defRPr/>
            </a:pPr>
            <a:r>
              <a:rPr kumimoji="0" lang="en-GB" altLang="en-US" sz="1800" b="1" i="0" u="none" strike="noStrike" kern="1200" cap="none" spc="0" normalizeH="0" baseline="0" noProof="0" dirty="0">
                <a:ln>
                  <a:noFill/>
                </a:ln>
                <a:solidFill>
                  <a:srgbClr val="161616"/>
                </a:solidFill>
                <a:effectLst/>
                <a:uLnTx/>
                <a:uFillTx/>
                <a:latin typeface="Arial" pitchFamily="34" charset="0"/>
                <a:ea typeface="msgothic"/>
                <a:cs typeface="msgothic"/>
              </a:rPr>
              <a:t>          N = 2286</a:t>
            </a:r>
            <a:endParaRPr kumimoji="0" lang="en-US" altLang="en-US" sz="1800" b="1" i="0" u="none" strike="noStrike" kern="1200" cap="none" spc="0" normalizeH="0" baseline="0" noProof="0" dirty="0">
              <a:ln>
                <a:noFill/>
              </a:ln>
              <a:solidFill>
                <a:srgbClr val="161616"/>
              </a:solidFill>
              <a:effectLst/>
              <a:uLnTx/>
              <a:uFillTx/>
              <a:latin typeface="Times New Roman" pitchFamily="18" charset="0"/>
              <a:ea typeface="ＭＳ Ｐゴシック" pitchFamily="34" charset="-128"/>
              <a:cs typeface="+mn-cs"/>
            </a:endParaRPr>
          </a:p>
        </p:txBody>
      </p:sp>
      <p:sp>
        <p:nvSpPr>
          <p:cNvPr id="41997" name="TextBox 17"/>
          <p:cNvSpPr txBox="1">
            <a:spLocks noChangeArrowheads="1"/>
          </p:cNvSpPr>
          <p:nvPr/>
        </p:nvSpPr>
        <p:spPr bwMode="auto">
          <a:xfrm>
            <a:off x="3592514" y="4191000"/>
            <a:ext cx="23510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0" tIns="41455" rIns="82910" bIns="41455">
            <a:spAutoFit/>
          </a:bodyPr>
          <a:lstStyle>
            <a:lvl1pPr defTabSz="414338">
              <a:defRPr sz="2800" b="1">
                <a:solidFill>
                  <a:schemeClr val="tx1"/>
                </a:solidFill>
                <a:latin typeface="Arial" pitchFamily="34" charset="0"/>
                <a:ea typeface="ＭＳ Ｐゴシック" pitchFamily="34" charset="-128"/>
              </a:defRPr>
            </a:lvl1pPr>
            <a:lvl2pPr marL="742950" indent="-285750" defTabSz="414338">
              <a:defRPr sz="2800" b="1">
                <a:solidFill>
                  <a:schemeClr val="tx1"/>
                </a:solidFill>
                <a:latin typeface="Arial" pitchFamily="34" charset="0"/>
                <a:ea typeface="ＭＳ Ｐゴシック" pitchFamily="34" charset="-128"/>
              </a:defRPr>
            </a:lvl2pPr>
            <a:lvl3pPr marL="1143000" indent="-228600" defTabSz="414338">
              <a:defRPr sz="2800" b="1">
                <a:solidFill>
                  <a:schemeClr val="tx1"/>
                </a:solidFill>
                <a:latin typeface="Arial" pitchFamily="34" charset="0"/>
                <a:ea typeface="ＭＳ Ｐゴシック" pitchFamily="34" charset="-128"/>
              </a:defRPr>
            </a:lvl3pPr>
            <a:lvl4pPr marL="1600200" indent="-228600" defTabSz="414338">
              <a:defRPr sz="2800" b="1">
                <a:solidFill>
                  <a:schemeClr val="tx1"/>
                </a:solidFill>
                <a:latin typeface="Arial" pitchFamily="34" charset="0"/>
                <a:ea typeface="ＭＳ Ｐゴシック" pitchFamily="34" charset="-128"/>
              </a:defRPr>
            </a:lvl4pPr>
            <a:lvl5pPr marL="2057400" indent="-228600" defTabSz="414338">
              <a:defRPr sz="2800" b="1">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l" defTabSz="414338" rtl="0" eaLnBrk="1" fontAlgn="auto" latinLnBrk="0" hangingPunct="1">
              <a:lnSpc>
                <a:spcPct val="93000"/>
              </a:lnSpc>
              <a:spcBef>
                <a:spcPts val="0"/>
              </a:spcBef>
              <a:spcAft>
                <a:spcPts val="0"/>
              </a:spcAft>
              <a:buClr>
                <a:srgbClr val="000000"/>
              </a:buClr>
              <a:buSzPct val="45000"/>
              <a:buFontTx/>
              <a:buNone/>
              <a:tabLst/>
              <a:defRPr/>
            </a:pPr>
            <a:r>
              <a:rPr kumimoji="0" lang="en-GB" altLang="en-US" sz="1800" b="1" i="0" u="none" strike="noStrike" kern="1200" cap="none" spc="0" normalizeH="0" baseline="0" noProof="0" dirty="0">
                <a:ln>
                  <a:noFill/>
                </a:ln>
                <a:solidFill>
                  <a:srgbClr val="161616"/>
                </a:solidFill>
                <a:effectLst/>
                <a:uLnTx/>
                <a:uFillTx/>
                <a:latin typeface="Arial" pitchFamily="34" charset="0"/>
                <a:ea typeface="msgothic"/>
                <a:cs typeface="msgothic"/>
              </a:rPr>
              <a:t> </a:t>
            </a:r>
            <a:r>
              <a:rPr kumimoji="0" lang="en-GB" altLang="en-US" sz="1800" b="1" i="0" u="none" strike="noStrike" kern="1200" cap="none" spc="0" normalizeH="0" baseline="0" noProof="0" dirty="0" err="1">
                <a:ln>
                  <a:noFill/>
                </a:ln>
                <a:solidFill>
                  <a:srgbClr val="161616"/>
                </a:solidFill>
                <a:effectLst/>
                <a:uLnTx/>
                <a:uFillTx/>
                <a:latin typeface="Arial" pitchFamily="34" charset="0"/>
                <a:ea typeface="msgothic"/>
                <a:cs typeface="msgothic"/>
              </a:rPr>
              <a:t>Vasc</a:t>
            </a:r>
            <a:r>
              <a:rPr kumimoji="0" lang="en-GB" altLang="en-US" sz="1800" b="1" i="0" u="none" strike="noStrike" kern="1200" cap="none" spc="0" normalizeH="0" baseline="0" noProof="0" dirty="0">
                <a:ln>
                  <a:noFill/>
                </a:ln>
                <a:solidFill>
                  <a:srgbClr val="161616"/>
                </a:solidFill>
                <a:effectLst/>
                <a:uLnTx/>
                <a:uFillTx/>
                <a:latin typeface="Arial" pitchFamily="34" charset="0"/>
                <a:ea typeface="msgothic"/>
                <a:cs typeface="msgothic"/>
              </a:rPr>
              <a:t> comorbidity</a:t>
            </a:r>
          </a:p>
          <a:p>
            <a:pPr marL="0" marR="0" lvl="0" indent="0" algn="l" defTabSz="414338" rtl="0" eaLnBrk="1" fontAlgn="auto" latinLnBrk="0" hangingPunct="1">
              <a:lnSpc>
                <a:spcPct val="93000"/>
              </a:lnSpc>
              <a:spcBef>
                <a:spcPts val="0"/>
              </a:spcBef>
              <a:spcAft>
                <a:spcPts val="0"/>
              </a:spcAft>
              <a:buClr>
                <a:srgbClr val="000000"/>
              </a:buClr>
              <a:buSzPct val="45000"/>
              <a:buFontTx/>
              <a:buNone/>
              <a:tabLst/>
              <a:defRPr/>
            </a:pPr>
            <a:r>
              <a:rPr kumimoji="0" lang="en-GB" altLang="en-US" sz="1800" b="1" i="0" u="none" strike="noStrike" kern="1200" cap="none" spc="0" normalizeH="0" baseline="0" noProof="0" dirty="0">
                <a:ln>
                  <a:noFill/>
                </a:ln>
                <a:solidFill>
                  <a:srgbClr val="161616"/>
                </a:solidFill>
                <a:effectLst/>
                <a:uLnTx/>
                <a:uFillTx/>
                <a:latin typeface="Arial" pitchFamily="34" charset="0"/>
                <a:ea typeface="msgothic"/>
                <a:cs typeface="msgothic"/>
              </a:rPr>
              <a:t>          N = 572</a:t>
            </a:r>
            <a:endParaRPr kumimoji="0" lang="en-US" altLang="en-US" sz="1800" b="1" i="0" u="none" strike="noStrike" kern="1200" cap="none" spc="0" normalizeH="0" baseline="0" noProof="0" dirty="0">
              <a:ln>
                <a:noFill/>
              </a:ln>
              <a:solidFill>
                <a:srgbClr val="161616"/>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054116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243" y="381120"/>
            <a:ext cx="9949070" cy="1142880"/>
          </a:xfrm>
        </p:spPr>
        <p:txBody>
          <a:bodyPr>
            <a:noAutofit/>
          </a:bodyPr>
          <a:lstStyle/>
          <a:p>
            <a:pPr>
              <a:defRPr/>
            </a:pPr>
            <a:r>
              <a:rPr lang="en-US" b="1" dirty="0">
                <a:solidFill>
                  <a:schemeClr val="accent6">
                    <a:lumMod val="50000"/>
                  </a:schemeClr>
                </a:solidFill>
              </a:rPr>
              <a:t>Obesity, Hypertension and Diabetes Trend Among US Adults</a:t>
            </a:r>
          </a:p>
        </p:txBody>
      </p:sp>
      <p:pic>
        <p:nvPicPr>
          <p:cNvPr id="43011" name="Picture 2"/>
          <p:cNvPicPr>
            <a:picLocks noGrp="1" noChangeAspect="1" noChangeArrowheads="1"/>
          </p:cNvPicPr>
          <p:nvPr>
            <p:ph idx="1"/>
          </p:nvPr>
        </p:nvPicPr>
        <p:blipFill>
          <a:blip r:embed="rId3" cstate="hqprint">
            <a:extLst>
              <a:ext uri="{28A0092B-C50C-407E-A947-70E740481C1C}">
                <a14:useLocalDpi xmlns:a14="http://schemas.microsoft.com/office/drawing/2010/main"/>
              </a:ext>
            </a:extLst>
          </a:blip>
          <a:srcRect/>
          <a:stretch>
            <a:fillRect/>
          </a:stretch>
        </p:blipFill>
        <p:spPr>
          <a:xfrm>
            <a:off x="641519" y="1933091"/>
            <a:ext cx="3971841" cy="2612111"/>
          </a:xfrm>
        </p:spPr>
      </p:pic>
      <p:pic>
        <p:nvPicPr>
          <p:cNvPr id="4" name="Picture 2"/>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5473701" y="4041145"/>
            <a:ext cx="3743315" cy="2495543"/>
          </a:xfrm>
          <a:prstGeom prst="rect">
            <a:avLst/>
          </a:prstGeom>
          <a:noFill/>
          <a:ln w="9525">
            <a:noFill/>
            <a:miter lim="800000"/>
            <a:headEnd/>
            <a:tailEnd/>
          </a:ln>
        </p:spPr>
      </p:pic>
      <p:pic>
        <p:nvPicPr>
          <p:cNvPr id="5" name="Picture 4"/>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473701" y="1002284"/>
            <a:ext cx="3695701" cy="2817514"/>
          </a:xfrm>
          <a:prstGeom prst="rect">
            <a:avLst/>
          </a:prstGeom>
        </p:spPr>
      </p:pic>
      <p:sp>
        <p:nvSpPr>
          <p:cNvPr id="3" name="Rectangle 2">
            <a:extLst>
              <a:ext uri="{FF2B5EF4-FFF2-40B4-BE49-F238E27FC236}">
                <a16:creationId xmlns:a16="http://schemas.microsoft.com/office/drawing/2014/main" id="{F7801B57-CAFB-4B7D-9C68-A7A18DA97165}"/>
              </a:ext>
            </a:extLst>
          </p:cNvPr>
          <p:cNvSpPr/>
          <p:nvPr/>
        </p:nvSpPr>
        <p:spPr>
          <a:xfrm>
            <a:off x="146218" y="4545202"/>
            <a:ext cx="5479882"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74% of adults are overweight or have obesity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Adults ages 40 to 59 have the highest rate of obesity (43%) of any age group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40% of children and adolescents are overweight or have obesity; the rate of obesity increases throughout childhood and teen years</a:t>
            </a:r>
          </a:p>
        </p:txBody>
      </p:sp>
      <p:sp>
        <p:nvSpPr>
          <p:cNvPr id="6" name="Rectangle 5">
            <a:extLst>
              <a:ext uri="{FF2B5EF4-FFF2-40B4-BE49-F238E27FC236}">
                <a16:creationId xmlns:a16="http://schemas.microsoft.com/office/drawing/2014/main" id="{843775B5-8F3B-4EE1-A09C-EC0215597609}"/>
              </a:ext>
            </a:extLst>
          </p:cNvPr>
          <p:cNvSpPr/>
          <p:nvPr/>
        </p:nvSpPr>
        <p:spPr>
          <a:xfrm>
            <a:off x="9326771" y="1120676"/>
            <a:ext cx="2666997"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45% of adults have HTN.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More Black adults (54%) than White adults (46%) have HTN.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&gt; 11% of adults have high total cholesterol, ≥240 mg/dL</a:t>
            </a:r>
          </a:p>
        </p:txBody>
      </p:sp>
      <p:sp>
        <p:nvSpPr>
          <p:cNvPr id="7" name="Rectangle 6">
            <a:extLst>
              <a:ext uri="{FF2B5EF4-FFF2-40B4-BE49-F238E27FC236}">
                <a16:creationId xmlns:a16="http://schemas.microsoft.com/office/drawing/2014/main" id="{D8698F9C-D993-457C-9DAD-15659F03E5A4}"/>
              </a:ext>
            </a:extLst>
          </p:cNvPr>
          <p:cNvSpPr/>
          <p:nvPr/>
        </p:nvSpPr>
        <p:spPr>
          <a:xfrm>
            <a:off x="9217017" y="4041145"/>
            <a:ext cx="2828766"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11% of Americans have type 1 or type 2 diabetes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35% of American adults have prediabetes, and people 65 years and older have the highest rate (48%) compared to other age groups </a:t>
            </a:r>
          </a:p>
        </p:txBody>
      </p:sp>
    </p:spTree>
    <p:extLst>
      <p:ext uri="{BB962C8B-B14F-4D97-AF65-F5344CB8AC3E}">
        <p14:creationId xmlns:p14="http://schemas.microsoft.com/office/powerpoint/2010/main" val="241536645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526261" y="1"/>
            <a:ext cx="5902780" cy="676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43800" y="6504802"/>
            <a:ext cx="30513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Whitlock G et al Lancet 2009;373:1083</a:t>
            </a:r>
          </a:p>
        </p:txBody>
      </p:sp>
      <p:sp>
        <p:nvSpPr>
          <p:cNvPr id="3" name="TextBox 2"/>
          <p:cNvSpPr txBox="1"/>
          <p:nvPr/>
        </p:nvSpPr>
        <p:spPr>
          <a:xfrm>
            <a:off x="7616640" y="2046601"/>
            <a:ext cx="4372160" cy="19389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Ages – 35-79 yr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Above 25 kg/m</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mortality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was, on average, approx.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30 % higher for every 5 kg/m</a:t>
            </a:r>
            <a:r>
              <a:rPr kumimoji="0" lang="en-US" sz="2400" b="0" i="0" u="none" strike="noStrike" kern="1200" cap="none" spc="0" normalizeH="0" baseline="30000" noProof="0" dirty="0">
                <a:ln>
                  <a:noFill/>
                </a:ln>
                <a:solidFill>
                  <a:srgbClr val="FF0000"/>
                </a:solidFill>
                <a:effectLst/>
                <a:uLnTx/>
                <a:uFillTx/>
                <a:latin typeface="Calibri" panose="020F0502020204030204"/>
                <a:ea typeface="+mn-ea"/>
                <a:cs typeface="+mn-cs"/>
              </a:rPr>
              <a:t>2</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higher BMI</a:t>
            </a:r>
          </a:p>
        </p:txBody>
      </p:sp>
    </p:spTree>
    <p:extLst>
      <p:ext uri="{BB962C8B-B14F-4D97-AF65-F5344CB8AC3E}">
        <p14:creationId xmlns:p14="http://schemas.microsoft.com/office/powerpoint/2010/main" val="3972953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60513"/>
            <a:ext cx="9029700" cy="762000"/>
          </a:xfrm>
        </p:spPr>
        <p:txBody>
          <a:bodyPr/>
          <a:lstStyle/>
          <a:p>
            <a:r>
              <a:rPr lang="en-US" b="1" dirty="0">
                <a:solidFill>
                  <a:schemeClr val="accent6">
                    <a:lumMod val="50000"/>
                  </a:schemeClr>
                </a:solidFill>
              </a:rPr>
              <a:t>Obesity, Overweight and MS</a:t>
            </a:r>
          </a:p>
        </p:txBody>
      </p:sp>
      <p:sp>
        <p:nvSpPr>
          <p:cNvPr id="3" name="Content Placeholder 2"/>
          <p:cNvSpPr>
            <a:spLocks noGrp="1"/>
          </p:cNvSpPr>
          <p:nvPr>
            <p:ph idx="1"/>
          </p:nvPr>
        </p:nvSpPr>
        <p:spPr>
          <a:xfrm>
            <a:off x="1905000" y="1600200"/>
            <a:ext cx="8534400" cy="3886200"/>
          </a:xfrm>
        </p:spPr>
        <p:txBody>
          <a:bodyPr>
            <a:noAutofit/>
          </a:bodyPr>
          <a:lstStyle/>
          <a:p>
            <a:pPr lvl="1"/>
            <a:r>
              <a:rPr lang="en-US" sz="2800" dirty="0"/>
              <a:t>Highly prevalent in the MS population </a:t>
            </a:r>
          </a:p>
          <a:p>
            <a:pPr lvl="1"/>
            <a:r>
              <a:rPr lang="en-US" sz="2800" dirty="0"/>
              <a:t>Affecting more than 50% of individuals</a:t>
            </a:r>
          </a:p>
          <a:p>
            <a:pPr lvl="1"/>
            <a:r>
              <a:rPr lang="en-US" sz="2800" dirty="0"/>
              <a:t>Higher weight in youth is associated with:</a:t>
            </a:r>
          </a:p>
          <a:p>
            <a:pPr lvl="2"/>
            <a:r>
              <a:rPr lang="en-US" sz="2600" dirty="0"/>
              <a:t>Greater risk of developing MS and </a:t>
            </a:r>
          </a:p>
          <a:p>
            <a:pPr lvl="2"/>
            <a:r>
              <a:rPr lang="en-US" sz="2600" dirty="0"/>
              <a:t>Earlier age of onset</a:t>
            </a:r>
          </a:p>
          <a:p>
            <a:pPr lvl="1"/>
            <a:r>
              <a:rPr lang="en-US" sz="2800" dirty="0"/>
              <a:t>As compared to normal body weight, </a:t>
            </a:r>
            <a:r>
              <a:rPr lang="en-US" sz="2800" dirty="0">
                <a:solidFill>
                  <a:srgbClr val="FF0000"/>
                </a:solidFill>
              </a:rPr>
              <a:t>obesity at 20 years of age </a:t>
            </a:r>
            <a:r>
              <a:rPr lang="en-US" sz="2800" dirty="0"/>
              <a:t>is associated with a </a:t>
            </a:r>
            <a:r>
              <a:rPr lang="en-US" sz="2800" dirty="0">
                <a:solidFill>
                  <a:srgbClr val="FF0000"/>
                </a:solidFill>
              </a:rPr>
              <a:t>twofold increased risk of MS</a:t>
            </a:r>
          </a:p>
        </p:txBody>
      </p:sp>
      <p:sp>
        <p:nvSpPr>
          <p:cNvPr id="5" name="TextBox 4"/>
          <p:cNvSpPr txBox="1"/>
          <p:nvPr/>
        </p:nvSpPr>
        <p:spPr>
          <a:xfrm>
            <a:off x="352425" y="5864087"/>
            <a:ext cx="11487150" cy="822420"/>
          </a:xfrm>
          <a:prstGeom prst="rect">
            <a:avLst/>
          </a:prstGeom>
          <a:noFill/>
        </p:spPr>
        <p:txBody>
          <a:bodyPr wrap="square" lIns="82945" tIns="41473" rIns="82945" bIns="4147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Marrie RA, Horwitz RI. Emerging effects of comorbidities on multiple sclerosis. Lancet Neurol 2010; 9 (8): 820–828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Havak</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et al. Higher weight in adolescence and young adulthood is associated with an earlier age at multiple sclerosis onset. Mult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Scler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2014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Munger KL et al. Childhood body mass index and multiple sclerosis risk: a long-term cohort study.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Mult </a:t>
            </a:r>
            <a:r>
              <a:rPr kumimoji="0" lang="en-US" sz="1200" b="0" i="1" u="none" strike="noStrike" kern="1200" cap="none" spc="0" normalizeH="0" baseline="0" noProof="0" dirty="0" err="1">
                <a:ln>
                  <a:noFill/>
                </a:ln>
                <a:solidFill>
                  <a:prstClr val="black"/>
                </a:solidFill>
                <a:effectLst/>
                <a:uLnTx/>
                <a:uFillTx/>
                <a:latin typeface="Calibri" panose="020F0502020204030204"/>
                <a:ea typeface="+mn-ea"/>
                <a:cs typeface="+mn-cs"/>
              </a:rPr>
              <a:t>Scler</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2013;19(10): 1323-1329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Hedstrom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AK et al. High body mass index before age 20 is associated with increased risk for multiple sclerosis in both men and women. Mult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Scler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2012; 18 (9): 1334–1336</a:t>
            </a:r>
          </a:p>
        </p:txBody>
      </p:sp>
    </p:spTree>
    <p:extLst>
      <p:ext uri="{BB962C8B-B14F-4D97-AF65-F5344CB8AC3E}">
        <p14:creationId xmlns:p14="http://schemas.microsoft.com/office/powerpoint/2010/main" val="880124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48652"/>
            <a:ext cx="8978900" cy="1143000"/>
          </a:xfrm>
        </p:spPr>
        <p:txBody>
          <a:bodyPr/>
          <a:lstStyle/>
          <a:p>
            <a:r>
              <a:rPr lang="en-US" b="1" dirty="0">
                <a:solidFill>
                  <a:schemeClr val="accent6">
                    <a:lumMod val="50000"/>
                  </a:schemeClr>
                </a:solidFill>
              </a:rPr>
              <a:t>Lipids and MS</a:t>
            </a:r>
          </a:p>
        </p:txBody>
      </p:sp>
      <p:sp>
        <p:nvSpPr>
          <p:cNvPr id="3" name="Content Placeholder 2"/>
          <p:cNvSpPr>
            <a:spLocks noGrp="1"/>
          </p:cNvSpPr>
          <p:nvPr>
            <p:ph idx="1"/>
          </p:nvPr>
        </p:nvSpPr>
        <p:spPr>
          <a:xfrm>
            <a:off x="1261046" y="1190888"/>
            <a:ext cx="3706595" cy="3864982"/>
          </a:xfrm>
        </p:spPr>
        <p:txBody>
          <a:bodyPr>
            <a:normAutofit lnSpcReduction="10000"/>
          </a:bodyPr>
          <a:lstStyle/>
          <a:p>
            <a:r>
              <a:rPr lang="en-US" sz="2400" dirty="0"/>
              <a:t>Assess  relationship between number of contrast enhancing MRI lesions and plasma levels of both Total and LDL Cholesterol (N=18, monthly MRIs)</a:t>
            </a:r>
          </a:p>
          <a:p>
            <a:r>
              <a:rPr lang="en-US" sz="2400" dirty="0"/>
              <a:t>Estimated </a:t>
            </a:r>
            <a:r>
              <a:rPr lang="en-US" sz="2400" dirty="0">
                <a:solidFill>
                  <a:srgbClr val="FF0000"/>
                </a:solidFill>
              </a:rPr>
              <a:t>increase in Total Cholesterol levels of about 4.4 mg/dl for each gadolinium enhancing </a:t>
            </a:r>
            <a:r>
              <a:rPr lang="en-US" sz="2400" dirty="0"/>
              <a:t>lesion </a:t>
            </a:r>
            <a:endParaRPr lang="en-US" sz="2400" dirty="0">
              <a:hlinkClick r:id="" action="ppaction://noaction"/>
            </a:endParaRPr>
          </a:p>
          <a:p>
            <a:endParaRPr lang="en-US" sz="2400" dirty="0"/>
          </a:p>
        </p:txBody>
      </p:sp>
      <p:sp>
        <p:nvSpPr>
          <p:cNvPr id="4" name="TextBox 3"/>
          <p:cNvSpPr txBox="1"/>
          <p:nvPr/>
        </p:nvSpPr>
        <p:spPr>
          <a:xfrm>
            <a:off x="1312096" y="5306522"/>
            <a:ext cx="3800819" cy="945530"/>
          </a:xfrm>
          <a:prstGeom prst="rect">
            <a:avLst/>
          </a:prstGeom>
          <a:noFill/>
        </p:spPr>
        <p:txBody>
          <a:bodyPr wrap="square" lIns="82945" tIns="41473" rIns="82945" bIns="4147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Giubilei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 et al. Blood cholesterol and MRI activity in first clinical episode suggestive of multiple sclerosis.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Acta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Neurol Scand. 2002 Aug;106(2):109-12.</a:t>
            </a:r>
          </a:p>
        </p:txBody>
      </p:sp>
      <p:sp>
        <p:nvSpPr>
          <p:cNvPr id="5" name="Content Placeholder 2"/>
          <p:cNvSpPr txBox="1">
            <a:spLocks/>
          </p:cNvSpPr>
          <p:nvPr/>
        </p:nvSpPr>
        <p:spPr>
          <a:xfrm>
            <a:off x="6327353" y="1057419"/>
            <a:ext cx="4699235" cy="47784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Another study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Neurologic  exam </a:t>
            </a:r>
            <a:r>
              <a:rPr kumimoji="0" lang="en-US" sz="2400" b="0" i="0" u="sng" strike="noStrike" kern="1200" cap="none" spc="0" normalizeH="0" baseline="0" noProof="0" dirty="0">
                <a:ln>
                  <a:noFill/>
                </a:ln>
                <a:solidFill>
                  <a:srgbClr val="FF0000"/>
                </a:solidFill>
                <a:effectLst/>
                <a:uLnTx/>
                <a:uFillTx/>
                <a:latin typeface="Calibri" panose="020F0502020204030204"/>
                <a:ea typeface="+mn-ea"/>
                <a:cs typeface="+mn-cs"/>
              </a:rPr>
              <a:t>worsening</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with: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FF0000"/>
                </a:solidFill>
                <a:effectLst/>
                <a:uLnTx/>
                <a:uFillTx/>
                <a:latin typeface="Calibri" panose="020F0502020204030204"/>
                <a:ea typeface="+mn-ea"/>
                <a:cs typeface="+mn-cs"/>
              </a:rPr>
              <a:t>Higher baseline LDL,</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0" i="0" u="sng" strike="noStrike" kern="1200" cap="none" spc="0" normalizeH="0" baseline="0" noProof="0" dirty="0">
                <a:ln>
                  <a:noFill/>
                </a:ln>
                <a:solidFill>
                  <a:srgbClr val="FF0000"/>
                </a:solidFill>
                <a:effectLst/>
                <a:uLnTx/>
                <a:uFillTx/>
                <a:latin typeface="Calibri" panose="020F0502020204030204"/>
                <a:ea typeface="+mn-ea"/>
                <a:cs typeface="+mn-cs"/>
              </a:rPr>
              <a:t>Total cholesterol</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Higher HDL levels associated with lower contrast-enhancing lesion volume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Higher total cholesterol - associated with trend for lower brain parenchymal fraction  or brain  atrophy (p = 0.033)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6448541" y="5381736"/>
            <a:ext cx="4309106" cy="730087"/>
          </a:xfrm>
          <a:prstGeom prst="rect">
            <a:avLst/>
          </a:prstGeom>
          <a:noFill/>
        </p:spPr>
        <p:txBody>
          <a:bodyPr wrap="square" lIns="82945" tIns="41473" rIns="82945" bIns="4147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J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Neuroinflammation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2011 Oct 4;8:127. Serum lipid profiles are associated with disability and MRI outcomes in multiple sclerosis. Weinstock-Guttman B, et al.</a:t>
            </a:r>
          </a:p>
        </p:txBody>
      </p:sp>
    </p:spTree>
    <p:extLst>
      <p:ext uri="{BB962C8B-B14F-4D97-AF65-F5344CB8AC3E}">
        <p14:creationId xmlns:p14="http://schemas.microsoft.com/office/powerpoint/2010/main" val="4262552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504274"/>
            <a:ext cx="10900336" cy="1325563"/>
          </a:xfrm>
        </p:spPr>
        <p:txBody>
          <a:bodyPr>
            <a:normAutofit/>
          </a:bodyPr>
          <a:lstStyle/>
          <a:p>
            <a:r>
              <a:rPr lang="en-US" b="1" dirty="0">
                <a:solidFill>
                  <a:schemeClr val="accent6">
                    <a:lumMod val="50000"/>
                  </a:schemeClr>
                </a:solidFill>
              </a:rPr>
              <a:t>Summary and Recommendations</a:t>
            </a:r>
            <a:br>
              <a:rPr lang="en-US" b="1" dirty="0">
                <a:solidFill>
                  <a:schemeClr val="accent6">
                    <a:lumMod val="50000"/>
                  </a:schemeClr>
                </a:solidFill>
              </a:rPr>
            </a:br>
            <a:endParaRPr lang="en-US" b="1" dirty="0">
              <a:solidFill>
                <a:schemeClr val="accent6">
                  <a:lumMod val="50000"/>
                </a:schemeClr>
              </a:solidFill>
            </a:endParaRPr>
          </a:p>
        </p:txBody>
      </p:sp>
      <p:sp>
        <p:nvSpPr>
          <p:cNvPr id="3" name="Content Placeholder 2"/>
          <p:cNvSpPr>
            <a:spLocks noGrp="1"/>
          </p:cNvSpPr>
          <p:nvPr>
            <p:ph idx="1"/>
          </p:nvPr>
        </p:nvSpPr>
        <p:spPr>
          <a:xfrm>
            <a:off x="1047750" y="1591226"/>
            <a:ext cx="10242550" cy="4762500"/>
          </a:xfrm>
        </p:spPr>
        <p:txBody>
          <a:bodyPr>
            <a:normAutofit/>
          </a:bodyPr>
          <a:lstStyle/>
          <a:p>
            <a:r>
              <a:rPr lang="en-US" dirty="0"/>
              <a:t>Research supporting a healthy diet is becoming more available</a:t>
            </a:r>
          </a:p>
          <a:p>
            <a:r>
              <a:rPr lang="en-US" dirty="0"/>
              <a:t>Vascular disease risk factors including obesity and metabolic syndrome can be easy targets for diet/lifestyle modifications</a:t>
            </a:r>
          </a:p>
          <a:p>
            <a:r>
              <a:rPr lang="en-US" dirty="0"/>
              <a:t>Diet quality may be associated with disability and symptom severity in MS</a:t>
            </a:r>
          </a:p>
          <a:p>
            <a:r>
              <a:rPr lang="en-US" dirty="0"/>
              <a:t>There is no one single diet for MS yet</a:t>
            </a:r>
          </a:p>
          <a:p>
            <a:r>
              <a:rPr lang="en-US" dirty="0"/>
              <a:t>Diet and life style can have important implications on risk of MS, disease activity and possibly disease progression through complex mechanisms</a:t>
            </a:r>
          </a:p>
          <a:p>
            <a:endParaRPr lang="en-US" dirty="0"/>
          </a:p>
          <a:p>
            <a:endParaRPr lang="en-US" dirty="0"/>
          </a:p>
        </p:txBody>
      </p:sp>
    </p:spTree>
    <p:extLst>
      <p:ext uri="{BB962C8B-B14F-4D97-AF65-F5344CB8AC3E}">
        <p14:creationId xmlns:p14="http://schemas.microsoft.com/office/powerpoint/2010/main" val="140081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8BED1-A883-4CB6-9AE6-2F5CA919F654}"/>
              </a:ext>
            </a:extLst>
          </p:cNvPr>
          <p:cNvSpPr>
            <a:spLocks noGrp="1"/>
          </p:cNvSpPr>
          <p:nvPr>
            <p:ph idx="1"/>
          </p:nvPr>
        </p:nvSpPr>
        <p:spPr>
          <a:xfrm>
            <a:off x="3599233" y="505368"/>
            <a:ext cx="7966021" cy="5982517"/>
          </a:xfrm>
        </p:spPr>
        <p:txBody>
          <a:bodyPr anchor="t">
            <a:noAutofit/>
          </a:bodyPr>
          <a:lstStyle/>
          <a:p>
            <a:pPr marL="0" indent="0" defTabSz="629825">
              <a:lnSpc>
                <a:spcPct val="100000"/>
              </a:lnSpc>
              <a:spcBef>
                <a:spcPts val="0"/>
              </a:spcBef>
              <a:spcAft>
                <a:spcPts val="1800"/>
              </a:spcAft>
              <a:buNone/>
            </a:pPr>
            <a:r>
              <a:rPr lang="en-US" sz="2400" dirty="0">
                <a:solidFill>
                  <a:schemeClr val="tx1"/>
                </a:solidFill>
                <a:latin typeface="Calibri" panose="020F0502020204030204" pitchFamily="34" charset="0"/>
                <a:ea typeface="Calibri" panose="020F0502020204030204" pitchFamily="34" charset="0"/>
              </a:rPr>
              <a:t>Dr. Yadav is a Neurologist and Clinician-Scientist with joint appointments as a Professor of Neurology at Oregon Health &amp; Science University (OHSU) and a VA Merit Grant Awardee at the VA Portland HCS. She is Director of the OHSU MS Center, a Staff Neurologist at the VA Portland HCS and Assistant Director of Clinical Care at the VA MS Center of Excellence-West. Dr. Yadav also serves as the Fellowship Training Director of the joint MS and Neuroimmunology program at OHSU and the VA Portland HCS. Dr. Yadav holds Endowed Professorship by the </a:t>
            </a:r>
            <a:r>
              <a:rPr lang="en-US" sz="2400" dirty="0" err="1">
                <a:solidFill>
                  <a:schemeClr val="tx1"/>
                </a:solidFill>
                <a:latin typeface="Calibri" panose="020F0502020204030204" pitchFamily="34" charset="0"/>
                <a:ea typeface="Calibri" panose="020F0502020204030204" pitchFamily="34" charset="0"/>
              </a:rPr>
              <a:t>Tykeson</a:t>
            </a:r>
            <a:r>
              <a:rPr lang="en-US" sz="2400" dirty="0">
                <a:solidFill>
                  <a:schemeClr val="tx1"/>
                </a:solidFill>
                <a:latin typeface="Calibri" panose="020F0502020204030204" pitchFamily="34" charset="0"/>
                <a:ea typeface="Calibri" panose="020F0502020204030204" pitchFamily="34" charset="0"/>
              </a:rPr>
              <a:t> Family Foundation in Wellness Research since 2015. </a:t>
            </a:r>
          </a:p>
          <a:p>
            <a:pPr marL="0" indent="0" defTabSz="629825">
              <a:lnSpc>
                <a:spcPct val="100000"/>
              </a:lnSpc>
              <a:spcBef>
                <a:spcPts val="0"/>
              </a:spcBef>
              <a:spcAft>
                <a:spcPts val="1800"/>
              </a:spcAft>
              <a:buNone/>
            </a:pPr>
            <a:r>
              <a:rPr lang="en-US" sz="2400" dirty="0">
                <a:solidFill>
                  <a:schemeClr val="tx1"/>
                </a:solidFill>
                <a:latin typeface="Calibri" panose="020F0502020204030204" pitchFamily="34" charset="0"/>
                <a:ea typeface="Calibri" panose="020F0502020204030204" pitchFamily="34" charset="0"/>
              </a:rPr>
              <a:t>Dr. Yadav’s interest and research in Complementary and Alternative therapies for MS has been recognized nationally and internationally. She has published several peer reviewed journal articles and regularly presents her research at national and international meetings.</a:t>
            </a:r>
          </a:p>
        </p:txBody>
      </p:sp>
      <p:pic>
        <p:nvPicPr>
          <p:cNvPr id="2" name="Picture 2" descr="Multiple Sclerosis Diagnosis and Treatment | Brain Institute | OHSU">
            <a:extLst>
              <a:ext uri="{FF2B5EF4-FFF2-40B4-BE49-F238E27FC236}">
                <a16:creationId xmlns:a16="http://schemas.microsoft.com/office/drawing/2014/main" id="{B6FE3B6C-86BE-4D59-AF5F-6CA69F1F2DE7}"/>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626745" y="695225"/>
            <a:ext cx="2733472"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1538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21" y="1484206"/>
            <a:ext cx="4811322" cy="1143000"/>
          </a:xfrm>
        </p:spPr>
        <p:txBody>
          <a:bodyPr>
            <a:normAutofit/>
          </a:bodyPr>
          <a:lstStyle/>
          <a:p>
            <a:r>
              <a:rPr lang="en-US" sz="5400" b="1" dirty="0">
                <a:solidFill>
                  <a:schemeClr val="accent6">
                    <a:lumMod val="50000"/>
                  </a:schemeClr>
                </a:solidFill>
              </a:rPr>
              <a:t>Thank you!</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816" y="4230794"/>
            <a:ext cx="12125461" cy="2527391"/>
          </a:xfrm>
          <a:prstGeom prst="rect">
            <a:avLst/>
          </a:prstGeom>
        </p:spPr>
      </p:pic>
      <p:pic>
        <p:nvPicPr>
          <p:cNvPr id="1028" name="Picture 4" descr="Contact Us - Portland VA Research Foundation (PVARF)">
            <a:extLst>
              <a:ext uri="{FF2B5EF4-FFF2-40B4-BE49-F238E27FC236}">
                <a16:creationId xmlns:a16="http://schemas.microsoft.com/office/drawing/2014/main" id="{47AA4E52-337C-4EA3-9812-4744EFC7CD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16921" y="0"/>
            <a:ext cx="6338356" cy="4230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D609DFA-837A-4A90-B340-FBD17B4B5DE2}"/>
              </a:ext>
            </a:extLst>
          </p:cNvPr>
          <p:cNvPicPr>
            <a:picLocks noChangeAspect="1"/>
          </p:cNvPicPr>
          <p:nvPr/>
        </p:nvPicPr>
        <p:blipFill>
          <a:blip r:embed="rId4"/>
          <a:stretch>
            <a:fillRect/>
          </a:stretch>
        </p:blipFill>
        <p:spPr>
          <a:xfrm>
            <a:off x="8743464" y="3515078"/>
            <a:ext cx="3411813" cy="715716"/>
          </a:xfrm>
          <a:prstGeom prst="rect">
            <a:avLst/>
          </a:prstGeom>
        </p:spPr>
      </p:pic>
    </p:spTree>
    <p:extLst>
      <p:ext uri="{BB962C8B-B14F-4D97-AF65-F5344CB8AC3E}">
        <p14:creationId xmlns:p14="http://schemas.microsoft.com/office/powerpoint/2010/main" val="1863520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2324100" y="687501"/>
            <a:ext cx="7543800" cy="4793456"/>
          </a:xfrm>
        </p:spPr>
        <p:txBody>
          <a:bodyPr anchor="ctr"/>
          <a:lstStyle/>
          <a:p>
            <a:pPr marL="34289" indent="0" algn="ctr">
              <a:lnSpc>
                <a:spcPct val="100000"/>
              </a:lnSpc>
              <a:buNone/>
            </a:pPr>
            <a:r>
              <a:rPr lang="en-US" sz="4400" b="1" dirty="0">
                <a:solidFill>
                  <a:schemeClr val="accent3"/>
                </a:solidFill>
              </a:rPr>
              <a:t>Survey</a:t>
            </a:r>
          </a:p>
          <a:p>
            <a:pPr marL="34289" indent="0" algn="ctr">
              <a:lnSpc>
                <a:spcPct val="100000"/>
              </a:lnSpc>
              <a:buNone/>
            </a:pPr>
            <a:endParaRPr lang="en-US" sz="1100" dirty="0">
              <a:solidFill>
                <a:schemeClr val="tx1"/>
              </a:solidFill>
            </a:endParaRPr>
          </a:p>
          <a:p>
            <a:pPr marL="34289" indent="0" algn="ctr">
              <a:lnSpc>
                <a:spcPct val="100000"/>
              </a:lnSpc>
              <a:buNone/>
            </a:pPr>
            <a:r>
              <a:rPr lang="en-US" sz="2800" dirty="0">
                <a:solidFill>
                  <a:schemeClr val="tx2"/>
                </a:solidFill>
              </a:rPr>
              <a:t>Please complete the webinar survey in the </a:t>
            </a:r>
            <a:br>
              <a:rPr lang="en-US" sz="2800" dirty="0">
                <a:solidFill>
                  <a:schemeClr val="tx2"/>
                </a:solidFill>
              </a:rPr>
            </a:br>
            <a:r>
              <a:rPr lang="en-US" sz="2800" dirty="0">
                <a:solidFill>
                  <a:schemeClr val="tx2"/>
                </a:solidFill>
              </a:rPr>
              <a:t>TRAIN or TMS websites within 15 days. This will give you access to your CME/CE certificate.</a:t>
            </a:r>
          </a:p>
          <a:p>
            <a:pPr marL="34289" indent="0" algn="ctr">
              <a:lnSpc>
                <a:spcPct val="100000"/>
              </a:lnSpc>
              <a:buNone/>
            </a:pPr>
            <a:endParaRPr lang="en-US" sz="2700" dirty="0">
              <a:solidFill>
                <a:schemeClr val="tx2"/>
              </a:solidFill>
            </a:endParaRPr>
          </a:p>
          <a:p>
            <a:pPr marL="34289" indent="0" algn="ctr">
              <a:lnSpc>
                <a:spcPct val="100000"/>
              </a:lnSpc>
              <a:buNone/>
            </a:pPr>
            <a:endParaRPr lang="en-US" sz="2700" dirty="0">
              <a:solidFill>
                <a:schemeClr val="tx2"/>
              </a:solidFill>
            </a:endParaRPr>
          </a:p>
          <a:p>
            <a:pPr marL="34289" indent="0" algn="ctr">
              <a:buNone/>
            </a:pPr>
            <a:endParaRPr lang="en-US" sz="2700" dirty="0">
              <a:solidFill>
                <a:schemeClr val="tx2"/>
              </a:solidFill>
            </a:endParaRPr>
          </a:p>
        </p:txBody>
      </p:sp>
      <p:sp>
        <p:nvSpPr>
          <p:cNvPr id="2" name="Rectangle 1">
            <a:extLst>
              <a:ext uri="{FF2B5EF4-FFF2-40B4-BE49-F238E27FC236}">
                <a16:creationId xmlns:a16="http://schemas.microsoft.com/office/drawing/2014/main" id="{CDDA9D15-0E37-438F-8447-3721158D90F7}"/>
              </a:ext>
            </a:extLst>
          </p:cNvPr>
          <p:cNvSpPr/>
          <p:nvPr/>
        </p:nvSpPr>
        <p:spPr>
          <a:xfrm>
            <a:off x="1981199" y="4281900"/>
            <a:ext cx="3771900" cy="75438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Non-VA: www.vha.train.org</a:t>
            </a:r>
          </a:p>
        </p:txBody>
      </p:sp>
      <p:sp>
        <p:nvSpPr>
          <p:cNvPr id="9" name="Rectangle 8">
            <a:extLst>
              <a:ext uri="{FF2B5EF4-FFF2-40B4-BE49-F238E27FC236}">
                <a16:creationId xmlns:a16="http://schemas.microsoft.com/office/drawing/2014/main" id="{7A680680-2DE8-4179-8FCD-7CA4B324AE0F}"/>
              </a:ext>
            </a:extLst>
          </p:cNvPr>
          <p:cNvSpPr/>
          <p:nvPr/>
        </p:nvSpPr>
        <p:spPr>
          <a:xfrm>
            <a:off x="6438901" y="4281900"/>
            <a:ext cx="3771900" cy="75438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 www.tms.va.gov</a:t>
            </a:r>
            <a:endParaRPr lang="en-US" sz="1350" dirty="0">
              <a:solidFill>
                <a:schemeClr val="tx1"/>
              </a:solidFill>
            </a:endParaRPr>
          </a:p>
        </p:txBody>
      </p:sp>
    </p:spTree>
    <p:extLst>
      <p:ext uri="{BB962C8B-B14F-4D97-AF65-F5344CB8AC3E}">
        <p14:creationId xmlns:p14="http://schemas.microsoft.com/office/powerpoint/2010/main" val="756695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EDD1-2F94-9944-918A-167395B866FE}"/>
              </a:ext>
            </a:extLst>
          </p:cNvPr>
          <p:cNvSpPr>
            <a:spLocks noGrp="1"/>
          </p:cNvSpPr>
          <p:nvPr>
            <p:ph type="title"/>
          </p:nvPr>
        </p:nvSpPr>
        <p:spPr>
          <a:xfrm>
            <a:off x="2392120" y="684610"/>
            <a:ext cx="7406640" cy="1017270"/>
          </a:xfrm>
        </p:spPr>
        <p:txBody>
          <a:bodyPr>
            <a:normAutofit/>
          </a:bodyPr>
          <a:lstStyle/>
          <a:p>
            <a:pPr algn="ctr"/>
            <a:r>
              <a:rPr lang="en-US" sz="4400" b="1" dirty="0">
                <a:solidFill>
                  <a:schemeClr val="accent3"/>
                </a:solidFill>
                <a:latin typeface="+mn-lt"/>
              </a:rPr>
              <a:t>What’s On Your Mind?</a:t>
            </a:r>
          </a:p>
        </p:txBody>
      </p:sp>
      <p:sp>
        <p:nvSpPr>
          <p:cNvPr id="9" name="Content Placeholder 8">
            <a:extLst>
              <a:ext uri="{FF2B5EF4-FFF2-40B4-BE49-F238E27FC236}">
                <a16:creationId xmlns:a16="http://schemas.microsoft.com/office/drawing/2014/main" id="{E5578629-384E-3B4F-A25C-B3A15F3F111A}"/>
              </a:ext>
            </a:extLst>
          </p:cNvPr>
          <p:cNvSpPr>
            <a:spLocks noGrp="1"/>
          </p:cNvSpPr>
          <p:nvPr>
            <p:ph idx="1"/>
          </p:nvPr>
        </p:nvSpPr>
        <p:spPr>
          <a:xfrm>
            <a:off x="2392120" y="1755761"/>
            <a:ext cx="7406640" cy="3028950"/>
          </a:xfrm>
        </p:spPr>
        <p:txBody>
          <a:bodyPr>
            <a:normAutofit/>
          </a:bodyPr>
          <a:lstStyle/>
          <a:p>
            <a:pPr marL="34289" indent="0" algn="ctr">
              <a:lnSpc>
                <a:spcPct val="100000"/>
              </a:lnSpc>
              <a:buNone/>
            </a:pPr>
            <a:r>
              <a:rPr lang="en-US" sz="2800" dirty="0">
                <a:solidFill>
                  <a:schemeClr val="tx2"/>
                </a:solidFill>
              </a:rPr>
              <a:t>Please type your question into the </a:t>
            </a:r>
            <a:r>
              <a:rPr lang="en-US" sz="2800" dirty="0">
                <a:solidFill>
                  <a:schemeClr val="tx2"/>
                </a:solidFill>
                <a:sym typeface="Webdings" panose="05030102010509060703" pitchFamily="18" charset="2"/>
              </a:rPr>
              <a:t></a:t>
            </a:r>
            <a:r>
              <a:rPr lang="en-US" sz="2800" b="1" dirty="0">
                <a:solidFill>
                  <a:schemeClr val="tx2"/>
                </a:solidFill>
              </a:rPr>
              <a:t>Chat</a:t>
            </a:r>
            <a:br>
              <a:rPr lang="en-US" sz="2800" dirty="0">
                <a:solidFill>
                  <a:schemeClr val="tx2"/>
                </a:solidFill>
              </a:rPr>
            </a:br>
            <a:r>
              <a:rPr lang="en-US" sz="2800" dirty="0">
                <a:solidFill>
                  <a:schemeClr val="tx2"/>
                </a:solidFill>
              </a:rPr>
              <a:t>area in the lower right corner of your screen.</a:t>
            </a:r>
          </a:p>
        </p:txBody>
      </p:sp>
      <p:pic>
        <p:nvPicPr>
          <p:cNvPr id="13" name="Picture 12" descr="A picture containing stationary, implement, pencil, yellow&#10;&#10;Description automatically generated">
            <a:extLst>
              <a:ext uri="{FF2B5EF4-FFF2-40B4-BE49-F238E27FC236}">
                <a16:creationId xmlns:a16="http://schemas.microsoft.com/office/drawing/2014/main" id="{177B1624-9C9C-4C6E-9D9A-299B7EA6BB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67663" y="3251754"/>
            <a:ext cx="4455557" cy="2468620"/>
          </a:xfrm>
          <a:prstGeom prst="rect">
            <a:avLst/>
          </a:prstGeom>
        </p:spPr>
      </p:pic>
    </p:spTree>
    <p:extLst>
      <p:ext uri="{BB962C8B-B14F-4D97-AF65-F5344CB8AC3E}">
        <p14:creationId xmlns:p14="http://schemas.microsoft.com/office/powerpoint/2010/main" val="805038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19226" y="609600"/>
            <a:ext cx="9372600" cy="1356360"/>
          </a:xfrm>
        </p:spPr>
        <p:txBody>
          <a:bodyPr>
            <a:normAutofit fontScale="90000"/>
          </a:bodyPr>
          <a:lstStyle/>
          <a:p>
            <a:pPr algn="ctr">
              <a:lnSpc>
                <a:spcPct val="100000"/>
              </a:lnSpc>
            </a:pPr>
            <a:r>
              <a:rPr lang="en-US" b="1" dirty="0">
                <a:solidFill>
                  <a:schemeClr val="accent3"/>
                </a:solidFill>
                <a:latin typeface="+mn-lt"/>
              </a:rPr>
              <a:t>Thank you and please join us for the </a:t>
            </a:r>
            <a:br>
              <a:rPr lang="en-US" b="1" dirty="0">
                <a:solidFill>
                  <a:schemeClr val="accent3"/>
                </a:solidFill>
                <a:latin typeface="+mn-lt"/>
              </a:rPr>
            </a:br>
            <a:r>
              <a:rPr lang="en-US" b="1" dirty="0">
                <a:solidFill>
                  <a:schemeClr val="accent3"/>
                </a:solidFill>
                <a:latin typeface="+mn-lt"/>
              </a:rPr>
              <a:t>next webinar on March 1, 2023!</a:t>
            </a:r>
          </a:p>
        </p:txBody>
      </p:sp>
      <p:sp>
        <p:nvSpPr>
          <p:cNvPr id="7" name="Content Placeholder 6"/>
          <p:cNvSpPr>
            <a:spLocks noGrp="1"/>
          </p:cNvSpPr>
          <p:nvPr>
            <p:ph idx="1"/>
          </p:nvPr>
        </p:nvSpPr>
        <p:spPr>
          <a:xfrm>
            <a:off x="1524000" y="2183132"/>
            <a:ext cx="9144000" cy="4235085"/>
          </a:xfrm>
        </p:spPr>
        <p:txBody>
          <a:bodyPr anchor="ctr">
            <a:noAutofit/>
          </a:bodyPr>
          <a:lstStyle/>
          <a:p>
            <a:pPr marL="0" indent="0" algn="ctr">
              <a:lnSpc>
                <a:spcPct val="100000"/>
              </a:lnSpc>
              <a:spcBef>
                <a:spcPts val="0"/>
              </a:spcBef>
              <a:spcAft>
                <a:spcPts val="1200"/>
              </a:spcAft>
              <a:buNone/>
            </a:pPr>
            <a:r>
              <a:rPr lang="en-US" sz="3200" b="1" dirty="0">
                <a:solidFill>
                  <a:schemeClr val="tx1"/>
                </a:solidFill>
              </a:rPr>
              <a:t>Role of Comorbidities in Healthcare Utilization </a:t>
            </a:r>
            <a:br>
              <a:rPr lang="en-US" sz="3200" b="1" dirty="0">
                <a:solidFill>
                  <a:schemeClr val="tx1"/>
                </a:solidFill>
              </a:rPr>
            </a:br>
            <a:r>
              <a:rPr lang="en-US" sz="3200" b="1" dirty="0">
                <a:solidFill>
                  <a:schemeClr val="tx1"/>
                </a:solidFill>
              </a:rPr>
              <a:t>and Self-Management in Persons with MS</a:t>
            </a:r>
          </a:p>
          <a:p>
            <a:pPr marL="0" indent="0" algn="ctr">
              <a:lnSpc>
                <a:spcPct val="100000"/>
              </a:lnSpc>
              <a:spcBef>
                <a:spcPts val="0"/>
              </a:spcBef>
              <a:spcAft>
                <a:spcPts val="1200"/>
              </a:spcAft>
              <a:buNone/>
            </a:pPr>
            <a:r>
              <a:rPr lang="en-US" sz="2800" dirty="0">
                <a:solidFill>
                  <a:schemeClr val="tx1"/>
                </a:solidFill>
              </a:rPr>
              <a:t>Elizabeth Gromisch, PhD, MSCS</a:t>
            </a:r>
            <a:br>
              <a:rPr lang="en-US" sz="2800" dirty="0">
                <a:solidFill>
                  <a:schemeClr val="tx1"/>
                </a:solidFill>
              </a:rPr>
            </a:br>
            <a:r>
              <a:rPr lang="en-US" sz="2800" dirty="0">
                <a:solidFill>
                  <a:schemeClr val="tx1"/>
                </a:solidFill>
              </a:rPr>
              <a:t>Aaron Turner, PhD, ABPP (RP)</a:t>
            </a:r>
          </a:p>
          <a:p>
            <a:pPr marL="0" indent="0" algn="ctr">
              <a:lnSpc>
                <a:spcPct val="100000"/>
              </a:lnSpc>
              <a:spcBef>
                <a:spcPts val="0"/>
              </a:spcBef>
              <a:spcAft>
                <a:spcPts val="1200"/>
              </a:spcAft>
              <a:buNone/>
            </a:pPr>
            <a:endParaRPr lang="en-US" sz="2800" dirty="0">
              <a:solidFill>
                <a:schemeClr val="tx1"/>
              </a:solidFill>
            </a:endParaRPr>
          </a:p>
          <a:p>
            <a:pPr marL="0" indent="0" algn="ctr">
              <a:lnSpc>
                <a:spcPct val="100000"/>
              </a:lnSpc>
              <a:spcBef>
                <a:spcPts val="0"/>
              </a:spcBef>
              <a:spcAft>
                <a:spcPts val="1200"/>
              </a:spcAft>
              <a:buNone/>
            </a:pPr>
            <a:r>
              <a:rPr lang="en-US" sz="2400" dirty="0">
                <a:solidFill>
                  <a:schemeClr val="tx1"/>
                </a:solidFill>
              </a:rPr>
              <a:t>www.nationalMSsociety.org/currenttopics</a:t>
            </a:r>
            <a:br>
              <a:rPr lang="en-US" sz="2400" dirty="0">
                <a:solidFill>
                  <a:schemeClr val="tx1"/>
                </a:solidFill>
              </a:rPr>
            </a:br>
            <a:r>
              <a:rPr lang="en-US" sz="2400" dirty="0">
                <a:solidFill>
                  <a:schemeClr val="tx1"/>
                </a:solidFill>
              </a:rPr>
              <a:t>www.va.gov/MS/products/CME_CEU_calls</a:t>
            </a:r>
          </a:p>
        </p:txBody>
      </p:sp>
    </p:spTree>
    <p:extLst>
      <p:ext uri="{BB962C8B-B14F-4D97-AF65-F5344CB8AC3E}">
        <p14:creationId xmlns:p14="http://schemas.microsoft.com/office/powerpoint/2010/main" val="312152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1532708" y="825159"/>
            <a:ext cx="9135291" cy="1159351"/>
          </a:xfrm>
        </p:spPr>
        <p:txBody>
          <a:bodyPr>
            <a:noAutofit/>
          </a:bodyPr>
          <a:lstStyle/>
          <a:p>
            <a:pPr>
              <a:defRPr/>
            </a:pPr>
            <a:br>
              <a:rPr lang="en-US" b="1" dirty="0">
                <a:solidFill>
                  <a:schemeClr val="accent6">
                    <a:lumMod val="50000"/>
                  </a:schemeClr>
                </a:solidFill>
                <a:ea typeface="ＭＳ Ｐゴシック" pitchFamily="-65" charset="-128"/>
                <a:cs typeface="ＭＳ Ｐゴシック" pitchFamily="-65" charset="-128"/>
              </a:rPr>
            </a:br>
            <a:r>
              <a:rPr lang="en-US" b="1" dirty="0">
                <a:solidFill>
                  <a:schemeClr val="accent6">
                    <a:lumMod val="50000"/>
                  </a:schemeClr>
                </a:solidFill>
                <a:ea typeface="ＭＳ Ｐゴシック" pitchFamily="-65" charset="-128"/>
                <a:cs typeface="ＭＳ Ｐゴシック" pitchFamily="-65" charset="-128"/>
              </a:rPr>
              <a:t>Dietary interventions in</a:t>
            </a:r>
            <a:r>
              <a:rPr lang="en-US" b="1" dirty="0">
                <a:solidFill>
                  <a:schemeClr val="accent6">
                    <a:lumMod val="50000"/>
                  </a:schemeClr>
                </a:solidFill>
              </a:rPr>
              <a:t> MS</a:t>
            </a:r>
            <a:endParaRPr lang="en-US" b="1" dirty="0">
              <a:solidFill>
                <a:schemeClr val="accent6">
                  <a:lumMod val="50000"/>
                </a:schemeClr>
              </a:solidFill>
              <a:ea typeface="ＭＳ Ｐゴシック" pitchFamily="-65" charset="-128"/>
              <a:cs typeface="ＭＳ Ｐゴシック" pitchFamily="-65" charset="-128"/>
            </a:endParaRPr>
          </a:p>
        </p:txBody>
      </p:sp>
      <p:sp>
        <p:nvSpPr>
          <p:cNvPr id="202755" name="Rectangle 3"/>
          <p:cNvSpPr>
            <a:spLocks noGrp="1" noChangeArrowheads="1"/>
          </p:cNvSpPr>
          <p:nvPr>
            <p:ph type="subTitle" idx="1"/>
          </p:nvPr>
        </p:nvSpPr>
        <p:spPr>
          <a:xfrm>
            <a:off x="1532708" y="2238104"/>
            <a:ext cx="9135291" cy="3142942"/>
          </a:xfrm>
        </p:spPr>
        <p:txBody>
          <a:bodyPr>
            <a:normAutofit/>
          </a:bodyPr>
          <a:lstStyle/>
          <a:p>
            <a:pPr>
              <a:lnSpc>
                <a:spcPct val="80000"/>
              </a:lnSpc>
              <a:spcBef>
                <a:spcPts val="0"/>
              </a:spcBef>
              <a:defRPr/>
            </a:pPr>
            <a:r>
              <a:rPr lang="en-US" sz="3200" dirty="0">
                <a:ea typeface="ＭＳ Ｐゴシック" pitchFamily="-65" charset="-128"/>
                <a:cs typeface="ＭＳ Ｐゴシック" pitchFamily="-65" charset="-128"/>
              </a:rPr>
              <a:t>Vijayshree Yadav, MD, MCR, FANA, FAAN</a:t>
            </a:r>
          </a:p>
          <a:p>
            <a:pPr>
              <a:lnSpc>
                <a:spcPct val="80000"/>
              </a:lnSpc>
              <a:spcBef>
                <a:spcPts val="0"/>
              </a:spcBef>
              <a:defRPr/>
            </a:pPr>
            <a:endParaRPr lang="en-US" sz="2000" dirty="0">
              <a:ea typeface="ＭＳ Ｐゴシック" pitchFamily="-65" charset="-128"/>
              <a:cs typeface="ＭＳ Ｐゴシック" pitchFamily="-65" charset="-128"/>
            </a:endParaRPr>
          </a:p>
          <a:p>
            <a:pPr>
              <a:lnSpc>
                <a:spcPct val="80000"/>
              </a:lnSpc>
              <a:spcBef>
                <a:spcPts val="0"/>
              </a:spcBef>
              <a:defRPr/>
            </a:pPr>
            <a:r>
              <a:rPr lang="en-US" sz="2000" dirty="0">
                <a:ea typeface="ＭＳ Ｐゴシック" pitchFamily="-65" charset="-128"/>
                <a:cs typeface="ＭＳ Ｐゴシック" pitchFamily="-65" charset="-128"/>
              </a:rPr>
              <a:t>Professor, Neurology, Oregon Health &amp; Science Univ (OHSU)</a:t>
            </a:r>
          </a:p>
          <a:p>
            <a:pPr>
              <a:lnSpc>
                <a:spcPct val="80000"/>
              </a:lnSpc>
              <a:spcBef>
                <a:spcPts val="0"/>
              </a:spcBef>
              <a:defRPr/>
            </a:pPr>
            <a:r>
              <a:rPr lang="en-US" sz="2000" dirty="0">
                <a:ea typeface="ＭＳ Ｐゴシック" pitchFamily="-65" charset="-128"/>
                <a:cs typeface="ＭＳ Ｐゴシック" pitchFamily="-65" charset="-128"/>
              </a:rPr>
              <a:t>Tykeson Family Term Professor in Wellness Research</a:t>
            </a:r>
          </a:p>
          <a:p>
            <a:pPr>
              <a:lnSpc>
                <a:spcPct val="80000"/>
              </a:lnSpc>
              <a:spcBef>
                <a:spcPts val="0"/>
              </a:spcBef>
              <a:defRPr/>
            </a:pPr>
            <a:r>
              <a:rPr lang="en-US" sz="2000" dirty="0">
                <a:ea typeface="ＭＳ Ｐゴシック" pitchFamily="-65" charset="-128"/>
                <a:cs typeface="ＭＳ Ｐゴシック" pitchFamily="-65" charset="-128"/>
              </a:rPr>
              <a:t>Director, OHSU Multiple Sclerosis Center </a:t>
            </a:r>
          </a:p>
          <a:p>
            <a:pPr>
              <a:lnSpc>
                <a:spcPct val="80000"/>
              </a:lnSpc>
              <a:spcBef>
                <a:spcPts val="0"/>
              </a:spcBef>
              <a:defRPr/>
            </a:pPr>
            <a:r>
              <a:rPr lang="en-US" sz="2000" dirty="0">
                <a:ea typeface="ＭＳ Ｐゴシック" pitchFamily="-65" charset="-128"/>
                <a:cs typeface="ＭＳ Ｐゴシック" pitchFamily="-65" charset="-128"/>
              </a:rPr>
              <a:t>Staff Neurologist and Scientist, Portland VA Medical Center</a:t>
            </a:r>
          </a:p>
          <a:p>
            <a:pPr>
              <a:lnSpc>
                <a:spcPct val="80000"/>
              </a:lnSpc>
              <a:spcBef>
                <a:spcPts val="0"/>
              </a:spcBef>
              <a:defRPr/>
            </a:pPr>
            <a:r>
              <a:rPr lang="en-US" sz="2000" dirty="0">
                <a:ea typeface="ＭＳ Ｐゴシック" pitchFamily="-65" charset="-128"/>
                <a:cs typeface="ＭＳ Ｐゴシック" pitchFamily="-65" charset="-128"/>
              </a:rPr>
              <a:t>Assistant Director Clinical Care, VA MSCoE West</a:t>
            </a:r>
          </a:p>
          <a:p>
            <a:pPr>
              <a:lnSpc>
                <a:spcPct val="80000"/>
              </a:lnSpc>
              <a:spcBef>
                <a:spcPts val="0"/>
              </a:spcBef>
              <a:defRPr/>
            </a:pPr>
            <a:r>
              <a:rPr lang="en-US" sz="2000" dirty="0">
                <a:ea typeface="ＭＳ Ｐゴシック" pitchFamily="-65" charset="-128"/>
                <a:cs typeface="ＭＳ Ｐゴシック" pitchFamily="-65" charset="-128"/>
              </a:rPr>
              <a:t>Portland, OR</a:t>
            </a:r>
          </a:p>
          <a:p>
            <a:pPr>
              <a:lnSpc>
                <a:spcPct val="80000"/>
              </a:lnSpc>
              <a:spcBef>
                <a:spcPts val="0"/>
              </a:spcBef>
              <a:defRPr/>
            </a:pPr>
            <a:r>
              <a:rPr lang="en-US" sz="2000" dirty="0">
                <a:ea typeface="ＭＳ Ｐゴシック" pitchFamily="-65" charset="-128"/>
                <a:cs typeface="ＭＳ Ｐゴシック" pitchFamily="-65" charset="-128"/>
              </a:rPr>
              <a:t>NMSS/MSCoE Webinar for Health Care Professionals</a:t>
            </a:r>
          </a:p>
          <a:p>
            <a:pPr>
              <a:lnSpc>
                <a:spcPct val="80000"/>
              </a:lnSpc>
              <a:spcBef>
                <a:spcPts val="0"/>
              </a:spcBef>
              <a:defRPr/>
            </a:pPr>
            <a:r>
              <a:rPr lang="en-US" sz="2000" dirty="0">
                <a:ea typeface="ＭＳ Ｐゴシック" pitchFamily="-65" charset="-128"/>
                <a:cs typeface="ＭＳ Ｐゴシック" pitchFamily="-65" charset="-128"/>
              </a:rPr>
              <a:t>02/01/2023</a:t>
            </a:r>
          </a:p>
        </p:txBody>
      </p:sp>
      <p:pic>
        <p:nvPicPr>
          <p:cNvPr id="3074" name="Picture 2" descr="Historical Notes: More on OHSU crests and logos">
            <a:extLst>
              <a:ext uri="{FF2B5EF4-FFF2-40B4-BE49-F238E27FC236}">
                <a16:creationId xmlns:a16="http://schemas.microsoft.com/office/drawing/2014/main" id="{2EB09BAB-EFCA-4D90-B3E5-0DF7A3119CA2}"/>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9426084" y="5198891"/>
            <a:ext cx="2179962" cy="15065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10;&#10;Description automatically generated">
            <a:extLst>
              <a:ext uri="{FF2B5EF4-FFF2-40B4-BE49-F238E27FC236}">
                <a16:creationId xmlns:a16="http://schemas.microsoft.com/office/drawing/2014/main" id="{B5AE8EF2-95B5-4736-BB9F-86410FD0D6F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5953" y="5546136"/>
            <a:ext cx="2914045" cy="1159351"/>
          </a:xfrm>
          <a:prstGeom prst="rect">
            <a:avLst/>
          </a:prstGeom>
        </p:spPr>
      </p:pic>
    </p:spTree>
    <p:extLst>
      <p:ext uri="{BB962C8B-B14F-4D97-AF65-F5344CB8AC3E}">
        <p14:creationId xmlns:p14="http://schemas.microsoft.com/office/powerpoint/2010/main" val="298269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203" y="597150"/>
            <a:ext cx="7773216" cy="1143000"/>
          </a:xfrm>
        </p:spPr>
        <p:txBody>
          <a:bodyPr>
            <a:normAutofit/>
          </a:bodyPr>
          <a:lstStyle/>
          <a:p>
            <a:r>
              <a:rPr lang="en-US" b="1" dirty="0">
                <a:solidFill>
                  <a:schemeClr val="accent6">
                    <a:lumMod val="50000"/>
                  </a:schemeClr>
                </a:solidFill>
              </a:rPr>
              <a:t>Disclosures</a:t>
            </a:r>
          </a:p>
        </p:txBody>
      </p:sp>
      <p:sp>
        <p:nvSpPr>
          <p:cNvPr id="3" name="Content Placeholder 2"/>
          <p:cNvSpPr>
            <a:spLocks noGrp="1"/>
          </p:cNvSpPr>
          <p:nvPr>
            <p:ph idx="1"/>
          </p:nvPr>
        </p:nvSpPr>
        <p:spPr>
          <a:xfrm>
            <a:off x="1590804" y="2237334"/>
            <a:ext cx="9444625" cy="3746023"/>
          </a:xfrm>
        </p:spPr>
        <p:txBody>
          <a:bodyPr>
            <a:noAutofit/>
          </a:bodyPr>
          <a:lstStyle/>
          <a:p>
            <a:pPr>
              <a:buFont typeface="Arial" panose="020B0604020202020204" pitchFamily="34" charset="0"/>
              <a:buChar char="•"/>
            </a:pPr>
            <a:r>
              <a:rPr lang="en-US" sz="3600" dirty="0">
                <a:solidFill>
                  <a:schemeClr val="tx2"/>
                </a:solidFill>
              </a:rPr>
              <a:t>Current Grant/</a:t>
            </a:r>
            <a:r>
              <a:rPr lang="en-US" sz="3600" dirty="0">
                <a:solidFill>
                  <a:schemeClr val="accent1">
                    <a:lumMod val="50000"/>
                  </a:schemeClr>
                </a:solidFill>
              </a:rPr>
              <a:t>Support</a:t>
            </a:r>
            <a:r>
              <a:rPr lang="en-US" sz="3600" dirty="0">
                <a:solidFill>
                  <a:schemeClr val="tx2"/>
                </a:solidFill>
              </a:rPr>
              <a:t> from:</a:t>
            </a:r>
          </a:p>
          <a:p>
            <a:pPr lvl="1">
              <a:buFont typeface="Arial" panose="020B0604020202020204" pitchFamily="34" charset="0"/>
              <a:buChar char="•"/>
            </a:pPr>
            <a:r>
              <a:rPr lang="en-US" sz="2903" dirty="0"/>
              <a:t>Merit Awards, Department of Veterans Affairs</a:t>
            </a:r>
          </a:p>
          <a:p>
            <a:pPr lvl="1">
              <a:buFont typeface="Arial" panose="020B0604020202020204" pitchFamily="34" charset="0"/>
              <a:buChar char="•"/>
            </a:pPr>
            <a:r>
              <a:rPr lang="en-US" sz="2903" dirty="0"/>
              <a:t>Tykeson Family Term Professorship in Wellness Research</a:t>
            </a:r>
          </a:p>
          <a:p>
            <a:pPr lvl="1">
              <a:buFont typeface="Arial" panose="020B0604020202020204" pitchFamily="34" charset="0"/>
              <a:buChar char="•"/>
            </a:pPr>
            <a:r>
              <a:rPr lang="en-US" sz="2903" dirty="0"/>
              <a:t>National MS Society</a:t>
            </a:r>
          </a:p>
          <a:p>
            <a:pPr lvl="1">
              <a:buFont typeface="Arial" panose="020B0604020202020204" pitchFamily="34" charset="0"/>
              <a:buChar char="•"/>
            </a:pPr>
            <a:r>
              <a:rPr lang="en-US" sz="2903" dirty="0"/>
              <a:t>National Institute of Health</a:t>
            </a:r>
          </a:p>
          <a:p>
            <a:pPr lvl="1">
              <a:buFont typeface="Arial" panose="020B0604020202020204" pitchFamily="34" charset="0"/>
              <a:buChar char="•"/>
            </a:pPr>
            <a:r>
              <a:rPr lang="en-US" sz="2903" dirty="0" err="1"/>
              <a:t>Helius</a:t>
            </a:r>
            <a:r>
              <a:rPr lang="en-US" sz="2903" dirty="0"/>
              <a:t> Medical Technology </a:t>
            </a:r>
          </a:p>
          <a:p>
            <a:r>
              <a:rPr lang="en-US" sz="3600" dirty="0">
                <a:solidFill>
                  <a:schemeClr val="accent1">
                    <a:lumMod val="50000"/>
                  </a:schemeClr>
                </a:solidFill>
              </a:rPr>
              <a:t>Advisory board: </a:t>
            </a:r>
            <a:r>
              <a:rPr lang="en-US" sz="2900" dirty="0"/>
              <a:t>BMS Foundation </a:t>
            </a:r>
          </a:p>
        </p:txBody>
      </p:sp>
    </p:spTree>
    <p:extLst>
      <p:ext uri="{BB962C8B-B14F-4D97-AF65-F5344CB8AC3E}">
        <p14:creationId xmlns:p14="http://schemas.microsoft.com/office/powerpoint/2010/main" val="56350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703312"/>
            <a:ext cx="7772400" cy="1143000"/>
          </a:xfrm>
        </p:spPr>
        <p:txBody>
          <a:bodyPr>
            <a:normAutofit/>
          </a:bodyPr>
          <a:lstStyle/>
          <a:p>
            <a:r>
              <a:rPr lang="en-US" b="1" dirty="0">
                <a:solidFill>
                  <a:schemeClr val="accent6">
                    <a:lumMod val="50000"/>
                  </a:schemeClr>
                </a:solidFill>
              </a:rPr>
              <a:t>Learning Objectives</a:t>
            </a:r>
          </a:p>
        </p:txBody>
      </p:sp>
      <p:sp>
        <p:nvSpPr>
          <p:cNvPr id="3" name="Content Placeholder 2"/>
          <p:cNvSpPr>
            <a:spLocks noGrp="1"/>
          </p:cNvSpPr>
          <p:nvPr>
            <p:ph idx="1"/>
          </p:nvPr>
        </p:nvSpPr>
        <p:spPr>
          <a:xfrm>
            <a:off x="1621675" y="2240012"/>
            <a:ext cx="8948650" cy="3195588"/>
          </a:xfrm>
        </p:spPr>
        <p:txBody>
          <a:bodyPr>
            <a:normAutofit/>
          </a:bodyPr>
          <a:lstStyle/>
          <a:p>
            <a:r>
              <a:rPr lang="en-US" sz="3600" dirty="0"/>
              <a:t>Diets in MS – an overview</a:t>
            </a:r>
          </a:p>
          <a:p>
            <a:r>
              <a:rPr lang="en-US" sz="3600" dirty="0"/>
              <a:t>Plausible mechanisms by which diet may influence MS </a:t>
            </a:r>
          </a:p>
          <a:p>
            <a:r>
              <a:rPr lang="en-US" sz="3600" dirty="0"/>
              <a:t>Our clinical experience and recommendations</a:t>
            </a:r>
          </a:p>
        </p:txBody>
      </p:sp>
    </p:spTree>
    <p:extLst>
      <p:ext uri="{BB962C8B-B14F-4D97-AF65-F5344CB8AC3E}">
        <p14:creationId xmlns:p14="http://schemas.microsoft.com/office/powerpoint/2010/main" val="1365329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293</TotalTime>
  <Words>10939</Words>
  <Application>Microsoft Office PowerPoint</Application>
  <PresentationFormat>Widescreen</PresentationFormat>
  <Paragraphs>813</Paragraphs>
  <Slides>63</Slides>
  <Notes>32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63</vt:i4>
      </vt:variant>
    </vt:vector>
  </HeadingPairs>
  <TitlesOfParts>
    <vt:vector size="74" baseType="lpstr">
      <vt:lpstr>Arial</vt:lpstr>
      <vt:lpstr>Calibri</vt:lpstr>
      <vt:lpstr>Calibri Light</vt:lpstr>
      <vt:lpstr>Corbel</vt:lpstr>
      <vt:lpstr>System Font Regular</vt:lpstr>
      <vt:lpstr>Times New Roman</vt:lpstr>
      <vt:lpstr>Wingdings</vt:lpstr>
      <vt:lpstr>Office Theme</vt:lpstr>
      <vt:lpstr>Basis</vt:lpstr>
      <vt:lpstr>1_Office Theme</vt:lpstr>
      <vt:lpstr>3_Office Theme</vt:lpstr>
      <vt:lpstr>The CME program will start on the hour.</vt:lpstr>
      <vt:lpstr>Diversity,  Equity &amp; Inclusion Statement</vt:lpstr>
      <vt:lpstr>Vision &amp; Mission Statements </vt:lpstr>
      <vt:lpstr>VA MS Centers of Excellence Mission</vt:lpstr>
      <vt:lpstr>PowerPoint Presentation</vt:lpstr>
      <vt:lpstr>PowerPoint Presentation</vt:lpstr>
      <vt:lpstr> Dietary interventions in MS</vt:lpstr>
      <vt:lpstr>Disclosures</vt:lpstr>
      <vt:lpstr>Learning Objectives</vt:lpstr>
      <vt:lpstr>MS is an autoimmune - inflammatory disease</vt:lpstr>
      <vt:lpstr>MS is a Neurodegenerative Disease</vt:lpstr>
      <vt:lpstr>PowerPoint Presentation</vt:lpstr>
      <vt:lpstr>MS Treatment Landscape</vt:lpstr>
      <vt:lpstr>Risks of MS drug therapies</vt:lpstr>
      <vt:lpstr>MS Symptoms</vt:lpstr>
      <vt:lpstr>PowerPoint Presentation</vt:lpstr>
      <vt:lpstr>Diet and MS: is there a relationship?</vt:lpstr>
      <vt:lpstr>Geographic Influences on Risk of MS </vt:lpstr>
      <vt:lpstr>The Swank Diet</vt:lpstr>
      <vt:lpstr>Dr Swank’s work</vt:lpstr>
      <vt:lpstr>Limitations of Swank study </vt:lpstr>
      <vt:lpstr>A Randomized-Controlled Study of Very Low Fat Diet, Plant based diet in MS</vt:lpstr>
      <vt:lpstr>PowerPoint Presentation</vt:lpstr>
      <vt:lpstr>Improved Fatigue in Low Fat Diet Group</vt:lpstr>
      <vt:lpstr>OHSU Low Fat Diet study – Completed 2021</vt:lpstr>
      <vt:lpstr>STUDY DIET </vt:lpstr>
      <vt:lpstr>Study Subject  Disposition</vt:lpstr>
      <vt:lpstr>Inclusion/exclusion criteria</vt:lpstr>
      <vt:lpstr>Background - METHODS</vt:lpstr>
      <vt:lpstr>Results: Baseline characteristics </vt:lpstr>
      <vt:lpstr>Results: Other outcomes, mean (SE) (per-protocol analysis)</vt:lpstr>
      <vt:lpstr>Results: Changes in fat calories (Food Freq Quest)</vt:lpstr>
      <vt:lpstr>Results: Changes in Fatigue</vt:lpstr>
      <vt:lpstr>Next steps </vt:lpstr>
      <vt:lpstr>Modified Paleo diet (Wahl’s protocol)</vt:lpstr>
      <vt:lpstr>Modified Paleo diet with multimodal intervention in progressive MS</vt:lpstr>
      <vt:lpstr>Wahls Elimination versus Swank Dietary Patterns</vt:lpstr>
      <vt:lpstr>Study Design</vt:lpstr>
      <vt:lpstr>Demographics</vt:lpstr>
      <vt:lpstr>Results</vt:lpstr>
      <vt:lpstr>Modified Mediterranean dietary program in MS </vt:lpstr>
      <vt:lpstr>Ketogenic diet (high-fat, low-carbohydrate) in RRMS</vt:lpstr>
      <vt:lpstr>Modified anti-inflammatory diet in MS </vt:lpstr>
      <vt:lpstr>Challenges of Dietary Intervention Studies</vt:lpstr>
      <vt:lpstr>Diet Quality and Association with MS Disability and Symptom Severity</vt:lpstr>
      <vt:lpstr>Dietary intake and relapse rate in early pediatric MS</vt:lpstr>
      <vt:lpstr>Caloric restriction reduces MS severity in mice</vt:lpstr>
      <vt:lpstr>PowerPoint Presentation</vt:lpstr>
      <vt:lpstr>Intermittent Calorie Restriction in MS-Pilot study</vt:lpstr>
      <vt:lpstr>Functional Outcomes from Diets in MS (FOOD for MS)</vt:lpstr>
      <vt:lpstr>Study Overview </vt:lpstr>
      <vt:lpstr>How does diet affect MS pathophysiology?</vt:lpstr>
      <vt:lpstr>Vascular Comorbidity and MS Disability Progression</vt:lpstr>
      <vt:lpstr>Vascular Comorbidity Increases Risk of MS Disability</vt:lpstr>
      <vt:lpstr>Obesity, Hypertension and Diabetes Trend Among US Adults</vt:lpstr>
      <vt:lpstr>PowerPoint Presentation</vt:lpstr>
      <vt:lpstr>Obesity, Overweight and MS</vt:lpstr>
      <vt:lpstr>Lipids and MS</vt:lpstr>
      <vt:lpstr>Summary and Recommendations </vt:lpstr>
      <vt:lpstr>Thank you!</vt:lpstr>
      <vt:lpstr>PowerPoint Presentation</vt:lpstr>
      <vt:lpstr>What’s On Your Mind?</vt:lpstr>
      <vt:lpstr>Thank you and please join us for the  next webinar on March 1,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&amp; CME/CE Certificate</dc:title>
  <dc:creator>Henry, Jaimie M (Portland)</dc:creator>
  <cp:lastModifiedBy>Henry, Jaimie M. (Portland) (she/her/hers)</cp:lastModifiedBy>
  <cp:revision>42</cp:revision>
  <dcterms:created xsi:type="dcterms:W3CDTF">2021-11-08T15:50:31Z</dcterms:created>
  <dcterms:modified xsi:type="dcterms:W3CDTF">2023-01-30T20:07:52Z</dcterms:modified>
</cp:coreProperties>
</file>