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1.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modernComment_168_10B9BE43.xml" ContentType="application/vnd.ms-powerpoint.comments+xml"/>
  <Override PartName="/ppt/comments/modernComment_16A_4B1852D5.xml" ContentType="application/vnd.ms-powerpoint.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omments/modernComment_16D_29A60406.xml" ContentType="application/vnd.ms-powerpoint.comment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709" r:id="rId2"/>
    <p:sldMasterId id="2147483726" r:id="rId3"/>
    <p:sldMasterId id="2147483760" r:id="rId4"/>
    <p:sldMasterId id="2147483772" r:id="rId5"/>
    <p:sldMasterId id="2147483784" r:id="rId6"/>
    <p:sldMasterId id="2147483801" r:id="rId7"/>
    <p:sldMasterId id="2147483813" r:id="rId8"/>
    <p:sldMasterId id="2147483825" r:id="rId9"/>
    <p:sldMasterId id="2147483837" r:id="rId10"/>
    <p:sldMasterId id="2147483849" r:id="rId11"/>
    <p:sldMasterId id="2147484150" r:id="rId12"/>
    <p:sldMasterId id="2147484162" r:id="rId13"/>
    <p:sldMasterId id="2147484174" r:id="rId14"/>
  </p:sldMasterIdLst>
  <p:notesMasterIdLst>
    <p:notesMasterId r:id="rId99"/>
  </p:notesMasterIdLst>
  <p:sldIdLst>
    <p:sldId id="410" r:id="rId15"/>
    <p:sldId id="411" r:id="rId16"/>
    <p:sldId id="412" r:id="rId17"/>
    <p:sldId id="413" r:id="rId18"/>
    <p:sldId id="414" r:id="rId19"/>
    <p:sldId id="415" r:id="rId20"/>
    <p:sldId id="270" r:id="rId21"/>
    <p:sldId id="354" r:id="rId22"/>
    <p:sldId id="321" r:id="rId23"/>
    <p:sldId id="345" r:id="rId24"/>
    <p:sldId id="346" r:id="rId25"/>
    <p:sldId id="348" r:id="rId26"/>
    <p:sldId id="349" r:id="rId27"/>
    <p:sldId id="350" r:id="rId28"/>
    <p:sldId id="352" r:id="rId29"/>
    <p:sldId id="300" r:id="rId30"/>
    <p:sldId id="301" r:id="rId31"/>
    <p:sldId id="309" r:id="rId32"/>
    <p:sldId id="344" r:id="rId33"/>
    <p:sldId id="353" r:id="rId34"/>
    <p:sldId id="324" r:id="rId35"/>
    <p:sldId id="323" r:id="rId36"/>
    <p:sldId id="298" r:id="rId37"/>
    <p:sldId id="396" r:id="rId38"/>
    <p:sldId id="318" r:id="rId39"/>
    <p:sldId id="342" r:id="rId40"/>
    <p:sldId id="343" r:id="rId41"/>
    <p:sldId id="311" r:id="rId42"/>
    <p:sldId id="341" r:id="rId43"/>
    <p:sldId id="312" r:id="rId44"/>
    <p:sldId id="317" r:id="rId45"/>
    <p:sldId id="399" r:id="rId46"/>
    <p:sldId id="400" r:id="rId47"/>
    <p:sldId id="401" r:id="rId48"/>
    <p:sldId id="402" r:id="rId49"/>
    <p:sldId id="403" r:id="rId50"/>
    <p:sldId id="397" r:id="rId51"/>
    <p:sldId id="398" r:id="rId52"/>
    <p:sldId id="404" r:id="rId53"/>
    <p:sldId id="405" r:id="rId54"/>
    <p:sldId id="406" r:id="rId55"/>
    <p:sldId id="407" r:id="rId56"/>
    <p:sldId id="408" r:id="rId57"/>
    <p:sldId id="409" r:id="rId58"/>
    <p:sldId id="333" r:id="rId59"/>
    <p:sldId id="395" r:id="rId60"/>
    <p:sldId id="356" r:id="rId61"/>
    <p:sldId id="357" r:id="rId62"/>
    <p:sldId id="358" r:id="rId63"/>
    <p:sldId id="359" r:id="rId64"/>
    <p:sldId id="360" r:id="rId65"/>
    <p:sldId id="361" r:id="rId66"/>
    <p:sldId id="362" r:id="rId67"/>
    <p:sldId id="379" r:id="rId68"/>
    <p:sldId id="380" r:id="rId69"/>
    <p:sldId id="368" r:id="rId70"/>
    <p:sldId id="369" r:id="rId71"/>
    <p:sldId id="370" r:id="rId72"/>
    <p:sldId id="372" r:id="rId73"/>
    <p:sldId id="363" r:id="rId74"/>
    <p:sldId id="373" r:id="rId75"/>
    <p:sldId id="364" r:id="rId76"/>
    <p:sldId id="365" r:id="rId77"/>
    <p:sldId id="375" r:id="rId78"/>
    <p:sldId id="376" r:id="rId79"/>
    <p:sldId id="377" r:id="rId80"/>
    <p:sldId id="378" r:id="rId81"/>
    <p:sldId id="381" r:id="rId82"/>
    <p:sldId id="382" r:id="rId83"/>
    <p:sldId id="383" r:id="rId84"/>
    <p:sldId id="384" r:id="rId85"/>
    <p:sldId id="385" r:id="rId86"/>
    <p:sldId id="386" r:id="rId87"/>
    <p:sldId id="387" r:id="rId88"/>
    <p:sldId id="388" r:id="rId89"/>
    <p:sldId id="389" r:id="rId90"/>
    <p:sldId id="390" r:id="rId91"/>
    <p:sldId id="391" r:id="rId92"/>
    <p:sldId id="392" r:id="rId93"/>
    <p:sldId id="393" r:id="rId94"/>
    <p:sldId id="416" r:id="rId95"/>
    <p:sldId id="417" r:id="rId96"/>
    <p:sldId id="418" r:id="rId97"/>
    <p:sldId id="419" r:id="rId98"/>
  </p:sldIdLst>
  <p:sldSz cx="12192000" cy="6858000"/>
  <p:notesSz cx="6858000" cy="9144000"/>
  <p:custDataLst>
    <p:tags r:id="rId100"/>
  </p:custDataLst>
  <p:defaultText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7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8C52D8-79CA-442A-B57C-3F6505417AAD}" v="2" dt="2023-08-01T18:03:44.3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87" autoAdjust="0"/>
    <p:restoredTop sz="95839" autoAdjust="0"/>
  </p:normalViewPr>
  <p:slideViewPr>
    <p:cSldViewPr snapToGrid="0">
      <p:cViewPr varScale="1">
        <p:scale>
          <a:sx n="109" d="100"/>
          <a:sy n="109" d="100"/>
        </p:scale>
        <p:origin x="804" y="10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29" d="100"/>
          <a:sy n="129" d="100"/>
        </p:scale>
        <p:origin x="-483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87" Type="http://schemas.openxmlformats.org/officeDocument/2006/relationships/slide" Target="slides/slide73.xml"/><Relationship Id="rId102"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slide" Target="slides/slide76.xml"/><Relationship Id="rId95" Type="http://schemas.openxmlformats.org/officeDocument/2006/relationships/slide" Target="slides/slide81.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tags" Target="tags/tag1.xml"/><Relationship Id="rId105" Type="http://schemas.microsoft.com/office/2016/11/relationships/changesInfo" Target="changesInfos/changesInfo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slide" Target="slides/slide8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theme" Target="theme/theme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microsoft.com/office/2015/10/relationships/revisionInfo" Target="revisionInfo.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ki Kowal" userId="723f9e21-9ebb-4e8b-bb0c-9d1199ea4d0d" providerId="ADAL" clId="{F98C52D8-79CA-442A-B57C-3F6505417AAD}"/>
    <pc:docChg chg="undo custSel addSld delSld modSld sldOrd addMainMaster">
      <pc:chgData name="Vicki Kowal" userId="723f9e21-9ebb-4e8b-bb0c-9d1199ea4d0d" providerId="ADAL" clId="{F98C52D8-79CA-442A-B57C-3F6505417AAD}" dt="2023-08-01T18:14:19.675" v="29"/>
      <pc:docMkLst>
        <pc:docMk/>
      </pc:docMkLst>
      <pc:sldChg chg="add ord">
        <pc:chgData name="Vicki Kowal" userId="723f9e21-9ebb-4e8b-bb0c-9d1199ea4d0d" providerId="ADAL" clId="{F98C52D8-79CA-442A-B57C-3F6505417AAD}" dt="2023-08-01T18:13:35.548" v="11"/>
        <pc:sldMkLst>
          <pc:docMk/>
          <pc:sldMk cId="1152386439" sldId="410"/>
        </pc:sldMkLst>
      </pc:sldChg>
      <pc:sldChg chg="add">
        <pc:chgData name="Vicki Kowal" userId="723f9e21-9ebb-4e8b-bb0c-9d1199ea4d0d" providerId="ADAL" clId="{F98C52D8-79CA-442A-B57C-3F6505417AAD}" dt="2023-08-01T18:13:39.471" v="13"/>
        <pc:sldMkLst>
          <pc:docMk/>
          <pc:sldMk cId="1263856474" sldId="411"/>
        </pc:sldMkLst>
      </pc:sldChg>
      <pc:sldChg chg="add">
        <pc:chgData name="Vicki Kowal" userId="723f9e21-9ebb-4e8b-bb0c-9d1199ea4d0d" providerId="ADAL" clId="{F98C52D8-79CA-442A-B57C-3F6505417AAD}" dt="2023-08-01T18:13:45.883" v="15"/>
        <pc:sldMkLst>
          <pc:docMk/>
          <pc:sldMk cId="824078477" sldId="412"/>
        </pc:sldMkLst>
      </pc:sldChg>
      <pc:sldChg chg="add">
        <pc:chgData name="Vicki Kowal" userId="723f9e21-9ebb-4e8b-bb0c-9d1199ea4d0d" providerId="ADAL" clId="{F98C52D8-79CA-442A-B57C-3F6505417AAD}" dt="2023-08-01T18:13:48.779" v="17"/>
        <pc:sldMkLst>
          <pc:docMk/>
          <pc:sldMk cId="3096454140" sldId="413"/>
        </pc:sldMkLst>
      </pc:sldChg>
      <pc:sldChg chg="add">
        <pc:chgData name="Vicki Kowal" userId="723f9e21-9ebb-4e8b-bb0c-9d1199ea4d0d" providerId="ADAL" clId="{F98C52D8-79CA-442A-B57C-3F6505417AAD}" dt="2023-08-01T18:13:53.676" v="19"/>
        <pc:sldMkLst>
          <pc:docMk/>
          <pc:sldMk cId="1803274378" sldId="414"/>
        </pc:sldMkLst>
      </pc:sldChg>
      <pc:sldChg chg="add">
        <pc:chgData name="Vicki Kowal" userId="723f9e21-9ebb-4e8b-bb0c-9d1199ea4d0d" providerId="ADAL" clId="{F98C52D8-79CA-442A-B57C-3F6505417AAD}" dt="2023-08-01T18:13:55.723" v="21"/>
        <pc:sldMkLst>
          <pc:docMk/>
          <pc:sldMk cId="2992153888" sldId="415"/>
        </pc:sldMkLst>
      </pc:sldChg>
      <pc:sldChg chg="add">
        <pc:chgData name="Vicki Kowal" userId="723f9e21-9ebb-4e8b-bb0c-9d1199ea4d0d" providerId="ADAL" clId="{F98C52D8-79CA-442A-B57C-3F6505417AAD}" dt="2023-08-01T18:14:13.442" v="23"/>
        <pc:sldMkLst>
          <pc:docMk/>
          <pc:sldMk cId="756695311" sldId="416"/>
        </pc:sldMkLst>
      </pc:sldChg>
      <pc:sldChg chg="add">
        <pc:chgData name="Vicki Kowal" userId="723f9e21-9ebb-4e8b-bb0c-9d1199ea4d0d" providerId="ADAL" clId="{F98C52D8-79CA-442A-B57C-3F6505417AAD}" dt="2023-08-01T18:14:15.451" v="25"/>
        <pc:sldMkLst>
          <pc:docMk/>
          <pc:sldMk cId="805038531" sldId="417"/>
        </pc:sldMkLst>
      </pc:sldChg>
      <pc:sldChg chg="add">
        <pc:chgData name="Vicki Kowal" userId="723f9e21-9ebb-4e8b-bb0c-9d1199ea4d0d" providerId="ADAL" clId="{F98C52D8-79CA-442A-B57C-3F6505417AAD}" dt="2023-08-01T18:14:17.858" v="27"/>
        <pc:sldMkLst>
          <pc:docMk/>
          <pc:sldMk cId="1156846681" sldId="418"/>
        </pc:sldMkLst>
      </pc:sldChg>
      <pc:sldChg chg="add">
        <pc:chgData name="Vicki Kowal" userId="723f9e21-9ebb-4e8b-bb0c-9d1199ea4d0d" providerId="ADAL" clId="{F98C52D8-79CA-442A-B57C-3F6505417AAD}" dt="2023-08-01T18:14:19.675" v="29"/>
        <pc:sldMkLst>
          <pc:docMk/>
          <pc:sldMk cId="2549163426" sldId="419"/>
        </pc:sldMkLst>
      </pc:sldChg>
      <pc:sldChg chg="addSp delSp modSp add del mod chgLayout">
        <pc:chgData name="Vicki Kowal" userId="723f9e21-9ebb-4e8b-bb0c-9d1199ea4d0d" providerId="ADAL" clId="{F98C52D8-79CA-442A-B57C-3F6505417AAD}" dt="2023-08-01T18:08:31.037" v="7"/>
        <pc:sldMkLst>
          <pc:docMk/>
          <pc:sldMk cId="1152386439" sldId="7654"/>
        </pc:sldMkLst>
        <pc:spChg chg="mod ord">
          <ac:chgData name="Vicki Kowal" userId="723f9e21-9ebb-4e8b-bb0c-9d1199ea4d0d" providerId="ADAL" clId="{F98C52D8-79CA-442A-B57C-3F6505417AAD}" dt="2023-08-01T18:07:28.478" v="3" actId="6264"/>
          <ac:spMkLst>
            <pc:docMk/>
            <pc:sldMk cId="1152386439" sldId="7654"/>
            <ac:spMk id="2" creationId="{9B06FE91-03AE-47C3-9243-4927196877F5}"/>
          </ac:spMkLst>
        </pc:spChg>
        <pc:spChg chg="add del mod">
          <ac:chgData name="Vicki Kowal" userId="723f9e21-9ebb-4e8b-bb0c-9d1199ea4d0d" providerId="ADAL" clId="{F98C52D8-79CA-442A-B57C-3F6505417AAD}" dt="2023-08-01T18:07:28.478" v="3" actId="6264"/>
          <ac:spMkLst>
            <pc:docMk/>
            <pc:sldMk cId="1152386439" sldId="7654"/>
            <ac:spMk id="3" creationId="{52FF400B-60F3-3D71-EF31-DDE7B42DC5A8}"/>
          </ac:spMkLst>
        </pc:spChg>
        <pc:spChg chg="mod ord">
          <ac:chgData name="Vicki Kowal" userId="723f9e21-9ebb-4e8b-bb0c-9d1199ea4d0d" providerId="ADAL" clId="{F98C52D8-79CA-442A-B57C-3F6505417AAD}" dt="2023-08-01T18:07:28.478" v="3" actId="6264"/>
          <ac:spMkLst>
            <pc:docMk/>
            <pc:sldMk cId="1152386439" sldId="7654"/>
            <ac:spMk id="4" creationId="{B4C83E11-AEAA-48E8-BB0F-EC90A1D4D104}"/>
          </ac:spMkLst>
        </pc:spChg>
        <pc:spChg chg="add del mod">
          <ac:chgData name="Vicki Kowal" userId="723f9e21-9ebb-4e8b-bb0c-9d1199ea4d0d" providerId="ADAL" clId="{F98C52D8-79CA-442A-B57C-3F6505417AAD}" dt="2023-08-01T18:07:28.478" v="3" actId="6264"/>
          <ac:spMkLst>
            <pc:docMk/>
            <pc:sldMk cId="1152386439" sldId="7654"/>
            <ac:spMk id="7" creationId="{165F3DA0-AA24-D43B-AA52-8406EFF26720}"/>
          </ac:spMkLst>
        </pc:spChg>
      </pc:sldChg>
      <pc:sldMasterChg chg="add addSldLayout">
        <pc:chgData name="Vicki Kowal" userId="723f9e21-9ebb-4e8b-bb0c-9d1199ea4d0d" providerId="ADAL" clId="{F98C52D8-79CA-442A-B57C-3F6505417AAD}" dt="2023-08-01T18:13:55.723" v="20" actId="27028"/>
        <pc:sldMasterMkLst>
          <pc:docMk/>
          <pc:sldMasterMk cId="3285458952" sldId="2147484150"/>
        </pc:sldMasterMkLst>
        <pc:sldLayoutChg chg="add">
          <pc:chgData name="Vicki Kowal" userId="723f9e21-9ebb-4e8b-bb0c-9d1199ea4d0d" providerId="ADAL" clId="{F98C52D8-79CA-442A-B57C-3F6505417AAD}" dt="2023-08-01T18:13:31.787" v="8" actId="27028"/>
          <pc:sldLayoutMkLst>
            <pc:docMk/>
            <pc:sldMasterMk cId="3285458952" sldId="2147484150"/>
            <pc:sldLayoutMk cId="3058681451" sldId="2147484152"/>
          </pc:sldLayoutMkLst>
        </pc:sldLayoutChg>
        <pc:sldLayoutChg chg="add">
          <pc:chgData name="Vicki Kowal" userId="723f9e21-9ebb-4e8b-bb0c-9d1199ea4d0d" providerId="ADAL" clId="{F98C52D8-79CA-442A-B57C-3F6505417AAD}" dt="2023-08-01T18:13:53.676" v="18" actId="27028"/>
          <pc:sldLayoutMkLst>
            <pc:docMk/>
            <pc:sldMasterMk cId="3285458952" sldId="2147484150"/>
            <pc:sldLayoutMk cId="2479190679" sldId="2147484154"/>
          </pc:sldLayoutMkLst>
        </pc:sldLayoutChg>
        <pc:sldLayoutChg chg="add">
          <pc:chgData name="Vicki Kowal" userId="723f9e21-9ebb-4e8b-bb0c-9d1199ea4d0d" providerId="ADAL" clId="{F98C52D8-79CA-442A-B57C-3F6505417AAD}" dt="2023-08-01T18:13:55.723" v="20" actId="27028"/>
          <pc:sldLayoutMkLst>
            <pc:docMk/>
            <pc:sldMasterMk cId="3285458952" sldId="2147484150"/>
            <pc:sldLayoutMk cId="1386104421" sldId="2147484158"/>
          </pc:sldLayoutMkLst>
        </pc:sldLayoutChg>
      </pc:sldMasterChg>
      <pc:sldMasterChg chg="add addSldLayout">
        <pc:chgData name="Vicki Kowal" userId="723f9e21-9ebb-4e8b-bb0c-9d1199ea4d0d" providerId="ADAL" clId="{F98C52D8-79CA-442A-B57C-3F6505417AAD}" dt="2023-08-01T18:13:45.867" v="14" actId="27028"/>
        <pc:sldMasterMkLst>
          <pc:docMk/>
          <pc:sldMasterMk cId="2674455066" sldId="2147484162"/>
        </pc:sldMasterMkLst>
        <pc:sldLayoutChg chg="add">
          <pc:chgData name="Vicki Kowal" userId="723f9e21-9ebb-4e8b-bb0c-9d1199ea4d0d" providerId="ADAL" clId="{F98C52D8-79CA-442A-B57C-3F6505417AAD}" dt="2023-08-01T18:13:45.867" v="14" actId="27028"/>
          <pc:sldLayoutMkLst>
            <pc:docMk/>
            <pc:sldMasterMk cId="2674455066" sldId="2147484162"/>
            <pc:sldLayoutMk cId="1173343724" sldId="2147484170"/>
          </pc:sldLayoutMkLst>
        </pc:sldLayoutChg>
      </pc:sldMasterChg>
      <pc:sldMasterChg chg="add addSldLayout">
        <pc:chgData name="Vicki Kowal" userId="723f9e21-9ebb-4e8b-bb0c-9d1199ea4d0d" providerId="ADAL" clId="{F98C52D8-79CA-442A-B57C-3F6505417AAD}" dt="2023-08-01T18:14:17.858" v="26" actId="27028"/>
        <pc:sldMasterMkLst>
          <pc:docMk/>
          <pc:sldMasterMk cId="1380140613" sldId="2147484174"/>
        </pc:sldMasterMkLst>
        <pc:sldLayoutChg chg="add">
          <pc:chgData name="Vicki Kowal" userId="723f9e21-9ebb-4e8b-bb0c-9d1199ea4d0d" providerId="ADAL" clId="{F98C52D8-79CA-442A-B57C-3F6505417AAD}" dt="2023-08-01T18:14:17.858" v="26" actId="27028"/>
          <pc:sldLayoutMkLst>
            <pc:docMk/>
            <pc:sldMasterMk cId="1380140613" sldId="2147484174"/>
            <pc:sldLayoutMk cId="2657378780" sldId="2147484179"/>
          </pc:sldLayoutMkLst>
        </pc:sldLayoutChg>
      </pc:sldMasterChg>
    </pc:docChg>
  </pc:docChgLst>
</pc:chgInfo>
</file>

<file path=ppt/comments/modernComment_168_10B9BE43.xml><?xml version="1.0" encoding="utf-8"?>
<p188:cmLst xmlns:a="http://schemas.openxmlformats.org/drawingml/2006/main" xmlns:r="http://schemas.openxmlformats.org/officeDocument/2006/relationships" xmlns:p188="http://schemas.microsoft.com/office/powerpoint/2018/8/main">
  <p188:cm id="{7973804F-1597-4F3C-8E4D-FA2EA0F77474}" authorId="{CF591673-179A-BC91-ED91-3C75F0EFE622}" created="2022-05-25T20:29:46.450">
    <ac:deMkLst xmlns:ac="http://schemas.microsoft.com/office/drawing/2013/main/command">
      <pc:docMk xmlns:pc="http://schemas.microsoft.com/office/powerpoint/2013/main/command"/>
      <pc:sldMk xmlns:pc="http://schemas.microsoft.com/office/powerpoint/2013/main/command" cId="4175991637" sldId="1273"/>
      <ac:spMk id="11" creationId="{430E94A2-5D62-9B5F-F7B5-628F2523D804}"/>
    </ac:deMkLst>
    <p188:txBody>
      <a:bodyPr/>
      <a:lstStyle/>
      <a:p>
        <a:r>
          <a:rPr lang="en-US"/>
          <a:t>https://onlinelibrary.ectrims-congress.eu/ectrims/2019/stockholm/279415/ari.j.green.effect.of.ocrelizumab.versus.interferon.-1a.on.retinal.thinning.html?f=listing%3D0%2Abrowseby%3D8%2Asortby%3D1%2Asearch%3DEffect+of+ocrelizumab+versus+interferon+%CE%B2-1a+on+retinal+thinning+and+association+with+brain+volume+loss+in+the+OPERA+I+and+OPERA+II+phase+III+trials+in+relapsing+multiple+sclerosis</a:t>
        </a:r>
      </a:p>
    </p188:txBody>
  </p188:cm>
</p188:cmLst>
</file>

<file path=ppt/comments/modernComment_16A_4B1852D5.xml><?xml version="1.0" encoding="utf-8"?>
<p188:cmLst xmlns:a="http://schemas.openxmlformats.org/drawingml/2006/main" xmlns:r="http://schemas.openxmlformats.org/officeDocument/2006/relationships" xmlns:p188="http://schemas.microsoft.com/office/powerpoint/2018/8/main">
  <p188:cm id="{F1A80CE9-97DE-4D98-AA37-65CE97360D59}" authorId="{CF591673-179A-BC91-ED91-3C75F0EFE622}" created="2022-05-25T21:23:55.035">
    <pc:sldMkLst xmlns:pc="http://schemas.microsoft.com/office/powerpoint/2013/main/command">
      <pc:docMk/>
      <pc:sldMk cId="2874814306" sldId="303"/>
    </pc:sldMkLst>
    <p188:txBody>
      <a:bodyPr/>
      <a:lstStyle/>
      <a:p>
        <a:r>
          <a:rPr lang="en-US"/>
          <a:t>Dr Graves, this is an extremely interesting topic but we're concerned that the typical learner at CMSC may not have access to/familiarity with this topic. Given the limited timeframe for the presentation, would you be willing to remove the slides on eye tracking?</a:t>
        </a:r>
      </a:p>
    </p188:txBody>
  </p188:cm>
</p188:cmLst>
</file>

<file path=ppt/comments/modernComment_16D_29A60406.xml><?xml version="1.0" encoding="utf-8"?>
<p188:cmLst xmlns:a="http://schemas.openxmlformats.org/drawingml/2006/main" xmlns:r="http://schemas.openxmlformats.org/officeDocument/2006/relationships" xmlns:p188="http://schemas.microsoft.com/office/powerpoint/2018/8/main">
  <p188:cm id="{C2170A0D-5AAE-4804-97A8-C2F61AA09B50}" authorId="{CF591673-179A-BC91-ED91-3C75F0EFE622}" created="2022-05-26T14:25:25.451">
    <ac:deMkLst xmlns:ac="http://schemas.microsoft.com/office/drawing/2013/main/command">
      <pc:docMk xmlns:pc="http://schemas.microsoft.com/office/powerpoint/2013/main/command"/>
      <pc:sldMk xmlns:pc="http://schemas.microsoft.com/office/powerpoint/2013/main/command" cId="3871482261" sldId="1459"/>
      <ac:spMk id="15" creationId="{EA166DCF-0870-7375-C1EE-5F694ED1D455}"/>
    </ac:deMkLst>
    <p188:txBody>
      <a:bodyPr/>
      <a:lstStyle/>
      <a:p>
        <a:r>
          <a:rPr lang="en-US"/>
          <a:t>Dr Graves, would you consider using any of this information to inform therapeutic decisions? We'd like to try to inject that where we can so the learners understand how these should be used (if at all)</a:t>
        </a:r>
      </a:p>
    </p188:txBody>
  </p188:cm>
  <p188:cm id="{7D1990F9-E60E-407C-9D93-9EB8307847A3}" authorId="{CF591673-179A-BC91-ED91-3C75F0EFE622}" created="2022-05-26T14:26:30.090">
    <pc:sldMkLst xmlns:pc="http://schemas.microsoft.com/office/powerpoint/2013/main/command">
      <pc:docMk/>
      <pc:sldMk cId="3871482261" sldId="1459"/>
    </pc:sldMkLst>
    <p188:txBody>
      <a:bodyPr/>
      <a:lstStyle/>
      <a:p>
        <a:r>
          <a:rPr lang="en-US"/>
          <a:t>I added a point to the pro section about patients potentially already having this information if they wear fitness trackers. Is that reasonable to include?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8B35A8-6DCF-4B0B-8831-6E587684E9CA}" type="datetimeFigureOut">
              <a:rPr lang="en-US" smtClean="0"/>
              <a:t>8/1/2023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9B4FAD-15FB-4C5F-B7C1-07FCAF8375F5}" type="slidenum">
              <a:rPr lang="en-US" smtClean="0"/>
              <a:t>‹#›</a:t>
            </a:fld>
            <a:endParaRPr lang="en-US"/>
          </a:p>
        </p:txBody>
      </p:sp>
    </p:spTree>
    <p:extLst>
      <p:ext uri="{BB962C8B-B14F-4D97-AF65-F5344CB8AC3E}">
        <p14:creationId xmlns:p14="http://schemas.microsoft.com/office/powerpoint/2010/main" val="2419584212"/>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ciencedirect.com/topics/neuroscience/brai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31042" rtl="0" eaLnBrk="1" fontAlgn="auto" latinLnBrk="0" hangingPunct="1">
              <a:lnSpc>
                <a:spcPct val="100000"/>
              </a:lnSpc>
              <a:spcBef>
                <a:spcPts val="0"/>
              </a:spcBef>
              <a:spcAft>
                <a:spcPts val="0"/>
              </a:spcAft>
              <a:buClrTx/>
              <a:buSzTx/>
              <a:buFontTx/>
              <a:buNone/>
              <a:tabLst/>
              <a:defRPr/>
            </a:pPr>
            <a:fld id="{0895FAB0-0293-4380-A3A4-79C6B974942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042"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4199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wikipedia</a:t>
            </a:r>
            <a:endParaRPr lang="en-US" dirty="0"/>
          </a:p>
        </p:txBody>
      </p:sp>
      <p:sp>
        <p:nvSpPr>
          <p:cNvPr id="4" name="Slide Number Placeholder 3"/>
          <p:cNvSpPr>
            <a:spLocks noGrp="1"/>
          </p:cNvSpPr>
          <p:nvPr>
            <p:ph type="sldNum" sz="quarter" idx="10"/>
          </p:nvPr>
        </p:nvSpPr>
        <p:spPr/>
        <p:txBody>
          <a:bodyPr/>
          <a:lstStyle/>
          <a:p>
            <a:fld id="{5726EAA4-BF5C-7944-9C16-11A1605C5D05}"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979735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wikipedia</a:t>
            </a:r>
            <a:endParaRPr lang="en-US" dirty="0"/>
          </a:p>
        </p:txBody>
      </p:sp>
      <p:sp>
        <p:nvSpPr>
          <p:cNvPr id="4" name="Slide Number Placeholder 3"/>
          <p:cNvSpPr>
            <a:spLocks noGrp="1"/>
          </p:cNvSpPr>
          <p:nvPr>
            <p:ph type="sldNum" sz="quarter" idx="10"/>
          </p:nvPr>
        </p:nvSpPr>
        <p:spPr/>
        <p:txBody>
          <a:bodyPr/>
          <a:lstStyle/>
          <a:p>
            <a:fld id="{5726EAA4-BF5C-7944-9C16-11A1605C5D05}"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979735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wikipedia</a:t>
            </a:r>
            <a:endParaRPr lang="en-US" dirty="0"/>
          </a:p>
        </p:txBody>
      </p:sp>
      <p:sp>
        <p:nvSpPr>
          <p:cNvPr id="4" name="Slide Number Placeholder 3"/>
          <p:cNvSpPr>
            <a:spLocks noGrp="1"/>
          </p:cNvSpPr>
          <p:nvPr>
            <p:ph type="sldNum" sz="quarter" idx="10"/>
          </p:nvPr>
        </p:nvSpPr>
        <p:spPr/>
        <p:txBody>
          <a:bodyPr/>
          <a:lstStyle/>
          <a:p>
            <a:fld id="{5726EAA4-BF5C-7944-9C16-11A1605C5D05}"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979735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wikipedia</a:t>
            </a:r>
            <a:endParaRPr lang="en-US" dirty="0"/>
          </a:p>
        </p:txBody>
      </p:sp>
      <p:sp>
        <p:nvSpPr>
          <p:cNvPr id="4" name="Slide Number Placeholder 3"/>
          <p:cNvSpPr>
            <a:spLocks noGrp="1"/>
          </p:cNvSpPr>
          <p:nvPr>
            <p:ph type="sldNum" sz="quarter" idx="10"/>
          </p:nvPr>
        </p:nvSpPr>
        <p:spPr/>
        <p:txBody>
          <a:bodyPr/>
          <a:lstStyle/>
          <a:p>
            <a:fld id="{5726EAA4-BF5C-7944-9C16-11A1605C5D05}"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979735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images show from left to right: SWI at baseline (the top left rectangle shows a magnification of the paramagnetic rim lesion), FLAIR with lesion mask countered in red, Jacobian map superimposed indicating that the PRL corresponds to a SEL. The images are from a 45-year-old person with a CIS and the MRI was performed 4 months after onset. At baseline the EDSS was 0 and last follow-up (~4 years) was 1.5. CIS: clinically isolated syndrome; EDSS: Expanded Disability Status Scale; PRL: paramagnetic rim lesion; FLAIR: fluid-attenuated inversion recovery; PRL: paramagnetic rim lesion; SWI: susceptibility-weighted imaging; SEL: slowly expanding lesion.</a:t>
            </a:r>
            <a:endParaRPr lang="en-US" dirty="0"/>
          </a:p>
        </p:txBody>
      </p:sp>
      <p:sp>
        <p:nvSpPr>
          <p:cNvPr id="4" name="Slide Number Placeholder 3"/>
          <p:cNvSpPr>
            <a:spLocks noGrp="1"/>
          </p:cNvSpPr>
          <p:nvPr>
            <p:ph type="sldNum" sz="quarter" idx="10"/>
          </p:nvPr>
        </p:nvSpPr>
        <p:spPr/>
        <p:txBody>
          <a:bodyPr/>
          <a:lstStyle/>
          <a:p>
            <a:fld id="{5726EAA4-BF5C-7944-9C16-11A1605C5D05}"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1232076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Cervical</a:t>
            </a:r>
            <a:r>
              <a:rPr lang="en-US" sz="1200" b="0" i="0" u="none" strike="noStrike" kern="1200" baseline="0" dirty="0">
                <a:solidFill>
                  <a:schemeClr val="tx1"/>
                </a:solidFill>
                <a:effectLst/>
                <a:latin typeface="+mn-lt"/>
                <a:ea typeface="+mn-ea"/>
                <a:cs typeface="+mn-cs"/>
              </a:rPr>
              <a:t> cord volumes </a:t>
            </a:r>
            <a:r>
              <a:rPr lang="en-US" sz="1200" b="0" i="0" u="none" strike="noStrike" kern="1200" baseline="0" dirty="0" err="1">
                <a:solidFill>
                  <a:schemeClr val="tx1"/>
                </a:solidFill>
                <a:effectLst/>
                <a:latin typeface="+mn-lt"/>
                <a:ea typeface="+mn-ea"/>
                <a:cs typeface="+mn-cs"/>
              </a:rPr>
              <a:t>assocaited</a:t>
            </a:r>
            <a:r>
              <a:rPr lang="en-US" sz="1200" b="0" i="0" u="none" strike="noStrike" kern="1200" baseline="0" dirty="0">
                <a:solidFill>
                  <a:schemeClr val="tx1"/>
                </a:solidFill>
                <a:effectLst/>
                <a:latin typeface="+mn-lt"/>
                <a:ea typeface="+mn-ea"/>
                <a:cs typeface="+mn-cs"/>
              </a:rPr>
              <a:t> with EDSS and QOL.  Can measure from standard or more advanced sequences – rapid gradient echo.  And can consider using brain images to calculate high cervical volumes – good correlation with cervical imaging volumes</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Upper cervical cord area was assessed from C1-C3 on axial T1-weighted magnetization-prepared rapid gradient-echo </a:t>
            </a:r>
            <a:r>
              <a:rPr lang="en-US" sz="1200" b="0" i="0" u="sng" kern="1200" dirty="0">
                <a:solidFill>
                  <a:schemeClr val="tx1"/>
                </a:solidFill>
                <a:effectLst/>
                <a:latin typeface="+mn-lt"/>
                <a:ea typeface="+mn-ea"/>
                <a:cs typeface="+mn-cs"/>
                <a:hlinkClick r:id="rId3" tooltip="Learn more about brain from ScienceDirect's AI-generated Topic Pages"/>
              </a:rPr>
              <a:t>brain</a:t>
            </a:r>
            <a:r>
              <a:rPr lang="en-US" sz="1200" b="0" i="0" u="none" strike="noStrike" kern="1200" dirty="0">
                <a:solidFill>
                  <a:schemeClr val="tx1"/>
                </a:solidFill>
                <a:effectLst/>
                <a:latin typeface="+mn-lt"/>
                <a:ea typeface="+mn-ea"/>
                <a:cs typeface="+mn-cs"/>
              </a:rPr>
              <a:t> sequence. An example tracing of the axial (A,B) (reconstructed) and sagittal (C) (native) images from a 44-year-old man with relapsing-remitting multiple sclerosis is shown.</a:t>
            </a:r>
            <a:endParaRPr lang="en-US" dirty="0"/>
          </a:p>
        </p:txBody>
      </p:sp>
      <p:sp>
        <p:nvSpPr>
          <p:cNvPr id="4" name="Slide Number Placeholder 3"/>
          <p:cNvSpPr>
            <a:spLocks noGrp="1"/>
          </p:cNvSpPr>
          <p:nvPr>
            <p:ph type="sldNum" sz="quarter" idx="10"/>
          </p:nvPr>
        </p:nvSpPr>
        <p:spPr/>
        <p:txBody>
          <a:bodyPr/>
          <a:lstStyle/>
          <a:p>
            <a:fld id="{5726EAA4-BF5C-7944-9C16-11A1605C5D05}"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979735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dirty="0">
                <a:solidFill>
                  <a:srgbClr val="FFFF00"/>
                </a:solidFill>
              </a:rPr>
              <a:t>C2-3 </a:t>
            </a:r>
          </a:p>
          <a:p>
            <a:r>
              <a:rPr lang="en-US" b="1" dirty="0"/>
              <a:t>Planning of spectroscopy voxel and diffusion weighted image volume</a:t>
            </a:r>
            <a:r>
              <a:rPr lang="en-US" dirty="0"/>
              <a:t>. Sagittal (</a:t>
            </a:r>
            <a:r>
              <a:rPr lang="en-US" b="1" dirty="0"/>
              <a:t>A</a:t>
            </a:r>
            <a:r>
              <a:rPr lang="en-US" dirty="0"/>
              <a:t>) and coronal (</a:t>
            </a:r>
            <a:r>
              <a:rPr lang="en-US" b="1" dirty="0"/>
              <a:t>B</a:t>
            </a:r>
            <a:r>
              <a:rPr lang="en-US" dirty="0"/>
              <a:t>) T</a:t>
            </a:r>
            <a:r>
              <a:rPr lang="en-US" baseline="-25000" dirty="0"/>
              <a:t>2</a:t>
            </a:r>
            <a:r>
              <a:rPr lang="en-US" dirty="0"/>
              <a:t>-weighted images of the cervical cord with spectroscopy voxel </a:t>
            </a:r>
            <a:r>
              <a:rPr lang="en-US" dirty="0" err="1"/>
              <a:t>centred</a:t>
            </a:r>
            <a:r>
              <a:rPr lang="en-US" dirty="0"/>
              <a:t> on C2–3 intervertebral disc. Sagittal (</a:t>
            </a:r>
            <a:r>
              <a:rPr lang="en-US" b="1" dirty="0"/>
              <a:t>C</a:t>
            </a:r>
            <a:r>
              <a:rPr lang="en-US" dirty="0"/>
              <a:t>) and coronal (</a:t>
            </a:r>
            <a:r>
              <a:rPr lang="en-US" b="1" dirty="0"/>
              <a:t>D</a:t>
            </a:r>
            <a:r>
              <a:rPr lang="en-US" dirty="0"/>
              <a:t>) T</a:t>
            </a:r>
            <a:r>
              <a:rPr lang="en-US" baseline="-25000" dirty="0"/>
              <a:t>1</a:t>
            </a:r>
            <a:r>
              <a:rPr lang="en-US" dirty="0"/>
              <a:t>-weighted image of the cervical cord showing diffusion weighted imaging volume coverage </a:t>
            </a:r>
            <a:r>
              <a:rPr lang="en-US" dirty="0" err="1"/>
              <a:t>centred</a:t>
            </a:r>
            <a:r>
              <a:rPr lang="en-US" dirty="0"/>
              <a:t> on the C2–3 disc.</a:t>
            </a:r>
            <a:endParaRPr lang="en-US" sz="1200" dirty="0">
              <a:solidFill>
                <a:srgbClr val="FFFF00"/>
              </a:solidFill>
            </a:endParaRPr>
          </a:p>
          <a:p>
            <a:endParaRPr lang="en-US" dirty="0"/>
          </a:p>
        </p:txBody>
      </p:sp>
      <p:sp>
        <p:nvSpPr>
          <p:cNvPr id="4" name="Slide Number Placeholder 3"/>
          <p:cNvSpPr>
            <a:spLocks noGrp="1"/>
          </p:cNvSpPr>
          <p:nvPr>
            <p:ph type="sldNum" sz="quarter" idx="10"/>
          </p:nvPr>
        </p:nvSpPr>
        <p:spPr/>
        <p:txBody>
          <a:bodyPr/>
          <a:lstStyle/>
          <a:p>
            <a:fld id="{5726EAA4-BF5C-7944-9C16-11A1605C5D05}"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979735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wikipedia</a:t>
            </a:r>
            <a:endParaRPr lang="en-US" dirty="0"/>
          </a:p>
        </p:txBody>
      </p:sp>
      <p:sp>
        <p:nvSpPr>
          <p:cNvPr id="4" name="Slide Number Placeholder 3"/>
          <p:cNvSpPr>
            <a:spLocks noGrp="1"/>
          </p:cNvSpPr>
          <p:nvPr>
            <p:ph type="sldNum" sz="quarter" idx="10"/>
          </p:nvPr>
        </p:nvSpPr>
        <p:spPr/>
        <p:txBody>
          <a:bodyPr/>
          <a:lstStyle/>
          <a:p>
            <a:fld id="{5726EAA4-BF5C-7944-9C16-11A1605C5D05}"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979735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wikipedia</a:t>
            </a:r>
            <a:endParaRPr lang="en-US" dirty="0"/>
          </a:p>
        </p:txBody>
      </p:sp>
      <p:sp>
        <p:nvSpPr>
          <p:cNvPr id="4" name="Slide Number Placeholder 3"/>
          <p:cNvSpPr>
            <a:spLocks noGrp="1"/>
          </p:cNvSpPr>
          <p:nvPr>
            <p:ph type="sldNum" sz="quarter" idx="10"/>
          </p:nvPr>
        </p:nvSpPr>
        <p:spPr/>
        <p:txBody>
          <a:bodyPr/>
          <a:lstStyle/>
          <a:p>
            <a:fld id="{5726EAA4-BF5C-7944-9C16-11A1605C5D05}"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562704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wikipedia</a:t>
            </a:r>
            <a:endParaRPr lang="en-US" dirty="0"/>
          </a:p>
        </p:txBody>
      </p:sp>
      <p:sp>
        <p:nvSpPr>
          <p:cNvPr id="4" name="Slide Number Placeholder 3"/>
          <p:cNvSpPr>
            <a:spLocks noGrp="1"/>
          </p:cNvSpPr>
          <p:nvPr>
            <p:ph type="sldNum" sz="quarter" idx="10"/>
          </p:nvPr>
        </p:nvSpPr>
        <p:spPr/>
        <p:txBody>
          <a:bodyPr/>
          <a:lstStyle/>
          <a:p>
            <a:fld id="{5726EAA4-BF5C-7944-9C16-11A1605C5D05}"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979735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95FAB0-0293-4380-A3A4-79C6B97494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428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wikipedia</a:t>
            </a:r>
            <a:endParaRPr lang="en-US" dirty="0"/>
          </a:p>
        </p:txBody>
      </p:sp>
      <p:sp>
        <p:nvSpPr>
          <p:cNvPr id="4" name="Slide Number Placeholder 3"/>
          <p:cNvSpPr>
            <a:spLocks noGrp="1"/>
          </p:cNvSpPr>
          <p:nvPr>
            <p:ph type="sldNum" sz="quarter" idx="10"/>
          </p:nvPr>
        </p:nvSpPr>
        <p:spPr/>
        <p:txBody>
          <a:bodyPr/>
          <a:lstStyle/>
          <a:p>
            <a:fld id="{5726EAA4-BF5C-7944-9C16-11A1605C5D05}"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9797350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wikipedia</a:t>
            </a:r>
            <a:endParaRPr lang="en-US" dirty="0"/>
          </a:p>
        </p:txBody>
      </p:sp>
      <p:sp>
        <p:nvSpPr>
          <p:cNvPr id="4" name="Slide Number Placeholder 3"/>
          <p:cNvSpPr>
            <a:spLocks noGrp="1"/>
          </p:cNvSpPr>
          <p:nvPr>
            <p:ph type="sldNum" sz="quarter" idx="10"/>
          </p:nvPr>
        </p:nvSpPr>
        <p:spPr/>
        <p:txBody>
          <a:bodyPr/>
          <a:lstStyle/>
          <a:p>
            <a:fld id="{5726EAA4-BF5C-7944-9C16-11A1605C5D05}"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9797350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wikipedia</a:t>
            </a:r>
            <a:endParaRPr lang="en-US" dirty="0"/>
          </a:p>
        </p:txBody>
      </p:sp>
      <p:sp>
        <p:nvSpPr>
          <p:cNvPr id="4" name="Slide Number Placeholder 3"/>
          <p:cNvSpPr>
            <a:spLocks noGrp="1"/>
          </p:cNvSpPr>
          <p:nvPr>
            <p:ph type="sldNum" sz="quarter" idx="10"/>
          </p:nvPr>
        </p:nvSpPr>
        <p:spPr/>
        <p:txBody>
          <a:bodyPr/>
          <a:lstStyle/>
          <a:p>
            <a:fld id="{5726EAA4-BF5C-7944-9C16-11A1605C5D05}"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9797350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sCD27 - TNF alpha family receptor, cleaved by </a:t>
            </a:r>
            <a:r>
              <a:rPr lang="en-US" dirty="0" err="1"/>
              <a:t>metalloproteinases</a:t>
            </a:r>
            <a:endParaRPr lang="en-US" dirty="0"/>
          </a:p>
        </p:txBody>
      </p:sp>
      <p:sp>
        <p:nvSpPr>
          <p:cNvPr id="4" name="Slide Number Placeholder 3"/>
          <p:cNvSpPr>
            <a:spLocks noGrp="1"/>
          </p:cNvSpPr>
          <p:nvPr>
            <p:ph type="sldNum" sz="quarter" idx="10"/>
          </p:nvPr>
        </p:nvSpPr>
        <p:spPr/>
        <p:txBody>
          <a:bodyPr/>
          <a:lstStyle/>
          <a:p>
            <a:fld id="{5726EAA4-BF5C-7944-9C16-11A1605C5D05}"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979735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sCD27 - TNF alpha family receptor, cleaved by </a:t>
            </a:r>
            <a:r>
              <a:rPr lang="en-US" dirty="0" err="1"/>
              <a:t>metalloproteinases</a:t>
            </a:r>
            <a:endParaRPr lang="en-US" dirty="0"/>
          </a:p>
        </p:txBody>
      </p:sp>
      <p:sp>
        <p:nvSpPr>
          <p:cNvPr id="4" name="Slide Number Placeholder 3"/>
          <p:cNvSpPr>
            <a:spLocks noGrp="1"/>
          </p:cNvSpPr>
          <p:nvPr>
            <p:ph type="sldNum" sz="quarter" idx="10"/>
          </p:nvPr>
        </p:nvSpPr>
        <p:spPr/>
        <p:txBody>
          <a:bodyPr/>
          <a:lstStyle/>
          <a:p>
            <a:fld id="{5726EAA4-BF5C-7944-9C16-11A1605C5D05}"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9797350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wikipedia</a:t>
            </a:r>
            <a:endParaRPr lang="en-US" dirty="0"/>
          </a:p>
        </p:txBody>
      </p:sp>
      <p:sp>
        <p:nvSpPr>
          <p:cNvPr id="4" name="Slide Number Placeholder 3"/>
          <p:cNvSpPr>
            <a:spLocks noGrp="1"/>
          </p:cNvSpPr>
          <p:nvPr>
            <p:ph type="sldNum" sz="quarter" idx="10"/>
          </p:nvPr>
        </p:nvSpPr>
        <p:spPr/>
        <p:txBody>
          <a:bodyPr/>
          <a:lstStyle/>
          <a:p>
            <a:fld id="{5726EAA4-BF5C-7944-9C16-11A1605C5D05}"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9797350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a:t>
            </a:r>
            <a:r>
              <a:rPr lang="en-US" dirty="0" err="1"/>
              <a:t>www.littleappliquefactory.com</a:t>
            </a:r>
            <a:r>
              <a:rPr lang="en-US" dirty="0"/>
              <a:t>/1884-male-female-symbol-applique-design</a:t>
            </a:r>
          </a:p>
          <a:p>
            <a:endParaRPr lang="en-US" dirty="0"/>
          </a:p>
          <a:p>
            <a:r>
              <a:rPr lang="en-US" dirty="0"/>
              <a:t>Switch from relapsing to secondary</a:t>
            </a:r>
            <a:r>
              <a:rPr lang="en-US" baseline="0" dirty="0"/>
              <a:t> progressive MS may be more related to changes in the host</a:t>
            </a:r>
            <a:endParaRPr lang="en-US" dirty="0"/>
          </a:p>
        </p:txBody>
      </p:sp>
      <p:sp>
        <p:nvSpPr>
          <p:cNvPr id="4" name="Slide Number Placeholder 3"/>
          <p:cNvSpPr>
            <a:spLocks noGrp="1"/>
          </p:cNvSpPr>
          <p:nvPr>
            <p:ph type="sldNum" sz="quarter" idx="10"/>
          </p:nvPr>
        </p:nvSpPr>
        <p:spPr/>
        <p:txBody>
          <a:bodyPr/>
          <a:lstStyle/>
          <a:p>
            <a:fld id="{3029CE61-5DE9-A649-A245-3D31B8CFE7C5}"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0213156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a:t>
            </a:r>
            <a:r>
              <a:rPr lang="en-US" dirty="0" err="1"/>
              <a:t>www.littleappliquefactory.com</a:t>
            </a:r>
            <a:r>
              <a:rPr lang="en-US" dirty="0"/>
              <a:t>/1884-male-female-symbol-applique-design</a:t>
            </a:r>
          </a:p>
        </p:txBody>
      </p:sp>
      <p:sp>
        <p:nvSpPr>
          <p:cNvPr id="4" name="Slide Number Placeholder 3"/>
          <p:cNvSpPr>
            <a:spLocks noGrp="1"/>
          </p:cNvSpPr>
          <p:nvPr>
            <p:ph type="sldNum" sz="quarter" idx="10"/>
          </p:nvPr>
        </p:nvSpPr>
        <p:spPr/>
        <p:txBody>
          <a:bodyPr/>
          <a:lstStyle/>
          <a:p>
            <a:fld id="{3029CE61-5DE9-A649-A245-3D31B8CFE7C5}"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427123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a:t>
            </a:r>
            <a:r>
              <a:rPr lang="en-US" dirty="0" err="1"/>
              <a:t>www.littleappliquefactory.com</a:t>
            </a:r>
            <a:r>
              <a:rPr lang="en-US" dirty="0"/>
              <a:t>/1884-male-female-symbol-applique-design</a:t>
            </a:r>
          </a:p>
        </p:txBody>
      </p:sp>
      <p:sp>
        <p:nvSpPr>
          <p:cNvPr id="4" name="Slide Number Placeholder 3"/>
          <p:cNvSpPr>
            <a:spLocks noGrp="1"/>
          </p:cNvSpPr>
          <p:nvPr>
            <p:ph type="sldNum" sz="quarter" idx="10"/>
          </p:nvPr>
        </p:nvSpPr>
        <p:spPr/>
        <p:txBody>
          <a:bodyPr/>
          <a:lstStyle/>
          <a:p>
            <a:fld id="{3029CE61-5DE9-A649-A245-3D31B8CFE7C5}"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690987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found that shorter telomere length, a marker of biological aging was associated with higher disability and lower brain volume. This supports the hypothesis that aging related processes may contribute to MS progression such as through oxidative stress, decline in remyelination capacity and altered immune function. Co-morbidities and lifestyle factors may also contribute. </a:t>
            </a:r>
            <a:r>
              <a:rPr lang="en-US" sz="1200" kern="1200" dirty="0">
                <a:solidFill>
                  <a:schemeClr val="tx1"/>
                </a:solidFill>
                <a:effectLst/>
                <a:latin typeface="+mn-lt"/>
                <a:ea typeface="+mn-ea"/>
                <a:cs typeface="+mn-cs"/>
              </a:rPr>
              <a:t>This suggests that </a:t>
            </a:r>
            <a:r>
              <a:rPr lang="en-CA" sz="1200" kern="1200" dirty="0">
                <a:solidFill>
                  <a:schemeClr val="tx1"/>
                </a:solidFill>
                <a:effectLst/>
                <a:latin typeface="+mn-lt"/>
                <a:ea typeface="+mn-ea"/>
                <a:cs typeface="+mn-cs"/>
              </a:rPr>
              <a:t>targeting aging-related mechanisms may be a potential therapeutic strategy in MS given our limited ability to delay disability progression.</a:t>
            </a:r>
            <a:r>
              <a:rPr lang="en-CA" dirty="0">
                <a:effectLst/>
              </a:rPr>
              <a:t> </a:t>
            </a:r>
            <a:endParaRPr lang="en-US" dirty="0"/>
          </a:p>
        </p:txBody>
      </p:sp>
      <p:sp>
        <p:nvSpPr>
          <p:cNvPr id="4" name="Slide Number Placeholder 3"/>
          <p:cNvSpPr>
            <a:spLocks noGrp="1"/>
          </p:cNvSpPr>
          <p:nvPr>
            <p:ph type="sldNum" sz="quarter" idx="10"/>
          </p:nvPr>
        </p:nvSpPr>
        <p:spPr/>
        <p:txBody>
          <a:bodyPr/>
          <a:lstStyle/>
          <a:p>
            <a:fld id="{E0BA9FE3-1824-6043-956A-E8CF47100609}"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798648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 </a:t>
            </a:r>
            <a:r>
              <a:rPr lang="en-US" dirty="0" err="1"/>
              <a:t>Elilie</a:t>
            </a:r>
            <a:r>
              <a:rPr lang="en-US" dirty="0"/>
              <a:t> Rheas,</a:t>
            </a:r>
            <a:r>
              <a:rPr lang="en-US" baseline="0" dirty="0"/>
              <a:t> David Vera, </a:t>
            </a:r>
            <a:r>
              <a:rPr lang="en-US" baseline="0" dirty="0" err="1"/>
              <a:t>Covid</a:t>
            </a:r>
            <a:r>
              <a:rPr lang="en-US" baseline="0" dirty="0"/>
              <a:t> 19 data, </a:t>
            </a:r>
            <a:endParaRPr lang="en-US" dirty="0"/>
          </a:p>
        </p:txBody>
      </p:sp>
      <p:sp>
        <p:nvSpPr>
          <p:cNvPr id="4" name="Slide Number Placeholder 3"/>
          <p:cNvSpPr>
            <a:spLocks noGrp="1"/>
          </p:cNvSpPr>
          <p:nvPr>
            <p:ph type="sldNum" sz="quarter" idx="10"/>
          </p:nvPr>
        </p:nvSpPr>
        <p:spPr/>
        <p:txBody>
          <a:bodyPr/>
          <a:lstStyle/>
          <a:p>
            <a:fld id="{3029CE61-5DE9-A649-A245-3D31B8CFE7C5}" type="slidenum">
              <a:rPr lang="en-US" smtClean="0"/>
              <a:t>8</a:t>
            </a:fld>
            <a:endParaRPr lang="en-US"/>
          </a:p>
        </p:txBody>
      </p:sp>
    </p:spTree>
    <p:extLst>
      <p:ext uri="{BB962C8B-B14F-4D97-AF65-F5344CB8AC3E}">
        <p14:creationId xmlns:p14="http://schemas.microsoft.com/office/powerpoint/2010/main" val="1281328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World Biomedical Frontiers</a:t>
            </a:r>
          </a:p>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Telomeres contain proteins and nucleotide repeats (TTAGGG) at the end of chromosomes and shorten with each cell division, making telomere shortening a marker of cellular aging. Telomere shortening is accelerated by oxidative stress and DNA damage. Shortened telomeres are observed in chronic aging-related illnesses including cardiovascular disease</a:t>
            </a:r>
            <a:r>
              <a:rPr lang="en-US" sz="1200" kern="1200" baseline="30000" dirty="0">
                <a:solidFill>
                  <a:schemeClr val="tx1"/>
                </a:solidFill>
                <a:effectLst/>
                <a:latin typeface="+mn-lt"/>
                <a:ea typeface="+mn-ea"/>
                <a:cs typeface="+mn-cs"/>
              </a:rPr>
              <a:t>20</a:t>
            </a:r>
            <a:r>
              <a:rPr lang="en-CA" sz="1200" kern="1200" dirty="0">
                <a:solidFill>
                  <a:schemeClr val="tx1"/>
                </a:solidFill>
                <a:effectLst/>
                <a:latin typeface="+mn-lt"/>
                <a:ea typeface="+mn-ea"/>
                <a:cs typeface="+mn-cs"/>
              </a:rPr>
              <a:t> and dementia,</a:t>
            </a:r>
            <a:r>
              <a:rPr lang="en-US" sz="1200" kern="1200" baseline="30000" dirty="0">
                <a:solidFill>
                  <a:schemeClr val="tx1"/>
                </a:solidFill>
                <a:effectLst/>
                <a:latin typeface="+mn-lt"/>
                <a:ea typeface="+mn-ea"/>
                <a:cs typeface="+mn-cs"/>
              </a:rPr>
              <a:t>21</a:t>
            </a:r>
            <a:r>
              <a:rPr lang="en-CA" sz="1200" kern="1200" dirty="0">
                <a:solidFill>
                  <a:schemeClr val="tx1"/>
                </a:solidFill>
                <a:effectLst/>
                <a:latin typeface="+mn-lt"/>
                <a:ea typeface="+mn-ea"/>
                <a:cs typeface="+mn-cs"/>
              </a:rPr>
              <a:t>  and in autoimmune diseases such as systemic lupus erythematosus and rheumatoid arthritis.</a:t>
            </a:r>
            <a:r>
              <a:rPr lang="en-US" sz="1200" kern="1200" baseline="30000" dirty="0">
                <a:solidFill>
                  <a:schemeClr val="tx1"/>
                </a:solidFill>
                <a:effectLst/>
                <a:latin typeface="+mn-lt"/>
                <a:ea typeface="+mn-ea"/>
                <a:cs typeface="+mn-cs"/>
              </a:rPr>
              <a:t>22</a:t>
            </a:r>
            <a:r>
              <a:rPr lang="en-CA" sz="1200" kern="1200" dirty="0">
                <a:solidFill>
                  <a:schemeClr val="tx1"/>
                </a:solidFill>
                <a:effectLst/>
                <a:latin typeface="+mn-lt"/>
                <a:ea typeface="+mn-ea"/>
                <a:cs typeface="+mn-cs"/>
              </a:rPr>
              <a:t> While telomere biology is not yet understood in MS, one prior study found that individuals with PPMS had shorter telomeres than controls. This was not seen for RR or SPMS</a:t>
            </a:r>
            <a:r>
              <a:rPr lang="en-CA" dirty="0">
                <a:effectLst/>
              </a:rPr>
              <a:t> </a:t>
            </a:r>
            <a:endParaRPr lang="en-US" dirty="0"/>
          </a:p>
        </p:txBody>
      </p:sp>
      <p:sp>
        <p:nvSpPr>
          <p:cNvPr id="4" name="Slide Number Placeholder 3"/>
          <p:cNvSpPr>
            <a:spLocks noGrp="1"/>
          </p:cNvSpPr>
          <p:nvPr>
            <p:ph type="sldNum" sz="quarter" idx="5"/>
          </p:nvPr>
        </p:nvSpPr>
        <p:spPr/>
        <p:txBody>
          <a:bodyPr/>
          <a:lstStyle/>
          <a:p>
            <a:fld id="{E0BA9FE3-1824-6043-956A-E8CF47100609}"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2643678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found that shorter telomere length, a marker of biological aging was associated with higher disability and lower brain volume. This supports the hypothesis that aging related processes may contribute to MS progression such as through oxidative stress, decline in remyelination capacity and altered immune function. Co-morbidities and lifestyle factors may also contribute. </a:t>
            </a:r>
            <a:r>
              <a:rPr lang="en-US" sz="1200" kern="1200" dirty="0">
                <a:solidFill>
                  <a:schemeClr val="tx1"/>
                </a:solidFill>
                <a:effectLst/>
                <a:latin typeface="+mn-lt"/>
                <a:ea typeface="+mn-ea"/>
                <a:cs typeface="+mn-cs"/>
              </a:rPr>
              <a:t>This suggests that </a:t>
            </a:r>
            <a:r>
              <a:rPr lang="en-CA" sz="1200" kern="1200" dirty="0">
                <a:solidFill>
                  <a:schemeClr val="tx1"/>
                </a:solidFill>
                <a:effectLst/>
                <a:latin typeface="+mn-lt"/>
                <a:ea typeface="+mn-ea"/>
                <a:cs typeface="+mn-cs"/>
              </a:rPr>
              <a:t>targeting aging-related mechanisms may be a potential therapeutic strategy in MS given our limited ability to delay disability progression.</a:t>
            </a:r>
            <a:r>
              <a:rPr lang="en-CA" dirty="0">
                <a:effectLst/>
              </a:rPr>
              <a:t> </a:t>
            </a:r>
            <a:endParaRPr lang="en-US" dirty="0"/>
          </a:p>
        </p:txBody>
      </p:sp>
      <p:sp>
        <p:nvSpPr>
          <p:cNvPr id="4" name="Slide Number Placeholder 3"/>
          <p:cNvSpPr>
            <a:spLocks noGrp="1"/>
          </p:cNvSpPr>
          <p:nvPr>
            <p:ph type="sldNum" sz="quarter" idx="10"/>
          </p:nvPr>
        </p:nvSpPr>
        <p:spPr/>
        <p:txBody>
          <a:bodyPr/>
          <a:lstStyle/>
          <a:p>
            <a:fld id="{E0BA9FE3-1824-6043-956A-E8CF47100609}"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9139332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found that shorter telomere length, a marker of biological aging was associated with higher disability and lower brain volume. This supports the hypothesis that aging related processes may contribute to MS progression such as through oxidative stress, decline in remyelination capacity and altered immune function. Co-morbidities and lifestyle factors may also contribute. </a:t>
            </a:r>
            <a:r>
              <a:rPr lang="en-US" sz="1200" kern="1200" dirty="0">
                <a:solidFill>
                  <a:schemeClr val="tx1"/>
                </a:solidFill>
                <a:effectLst/>
                <a:latin typeface="+mn-lt"/>
                <a:ea typeface="+mn-ea"/>
                <a:cs typeface="+mn-cs"/>
              </a:rPr>
              <a:t>This suggests that </a:t>
            </a:r>
            <a:r>
              <a:rPr lang="en-CA" sz="1200" kern="1200" dirty="0">
                <a:solidFill>
                  <a:schemeClr val="tx1"/>
                </a:solidFill>
                <a:effectLst/>
                <a:latin typeface="+mn-lt"/>
                <a:ea typeface="+mn-ea"/>
                <a:cs typeface="+mn-cs"/>
              </a:rPr>
              <a:t>targeting aging-related mechanisms may be a potential therapeutic strategy in MS given our limited ability to delay disability progression.</a:t>
            </a:r>
            <a:r>
              <a:rPr lang="en-CA" dirty="0">
                <a:effectLst/>
              </a:rPr>
              <a:t> </a:t>
            </a:r>
            <a:endParaRPr lang="en-US" dirty="0"/>
          </a:p>
        </p:txBody>
      </p:sp>
      <p:sp>
        <p:nvSpPr>
          <p:cNvPr id="4" name="Slide Number Placeholder 3"/>
          <p:cNvSpPr>
            <a:spLocks noGrp="1"/>
          </p:cNvSpPr>
          <p:nvPr>
            <p:ph type="sldNum" sz="quarter" idx="10"/>
          </p:nvPr>
        </p:nvSpPr>
        <p:spPr/>
        <p:txBody>
          <a:bodyPr/>
          <a:lstStyle/>
          <a:p>
            <a:fld id="{E0BA9FE3-1824-6043-956A-E8CF47100609}"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7877646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Treatment‐induced changes in epigenetic age. EA, epigenetic age; A, chronological age; changes depicted relative to EA‐A before treatment [(EA‐A)</a:t>
            </a:r>
            <a:r>
              <a:rPr lang="en-US" sz="1200" b="0" i="0" u="none" strike="noStrike" kern="1200" baseline="-25000" dirty="0">
                <a:solidFill>
                  <a:schemeClr val="tx1"/>
                </a:solidFill>
                <a:effectLst/>
                <a:latin typeface="+mn-lt"/>
                <a:ea typeface="+mn-ea"/>
                <a:cs typeface="+mn-cs"/>
              </a:rPr>
              <a:t>0</a:t>
            </a:r>
            <a:r>
              <a:rPr lang="en-US" sz="1200" b="0" i="0" u="none" strike="noStrike" kern="1200" dirty="0">
                <a:solidFill>
                  <a:schemeClr val="tx1"/>
                </a:solidFill>
                <a:effectLst/>
                <a:latin typeface="+mn-lt"/>
                <a:ea typeface="+mn-ea"/>
                <a:cs typeface="+mn-cs"/>
              </a:rPr>
              <a:t>]. (a) Decline in Horvath epigenetic age by 12 months of treatment. Overall, linear mixed‐model analyses (LMMAs) indicated a </a:t>
            </a:r>
            <a:r>
              <a:rPr lang="en-US" sz="1200" b="0" i="1" u="none" strike="noStrike" kern="1200" dirty="0">
                <a:solidFill>
                  <a:schemeClr val="tx1"/>
                </a:solidFill>
                <a:effectLst/>
                <a:latin typeface="+mn-lt"/>
                <a:ea typeface="+mn-ea"/>
                <a:cs typeface="+mn-cs"/>
              </a:rPr>
              <a:t>P</a:t>
            </a:r>
            <a:r>
              <a:rPr lang="en-US" sz="1200" b="0" i="0" u="none" strike="noStrike" kern="1200" dirty="0">
                <a:solidFill>
                  <a:schemeClr val="tx1"/>
                </a:solidFill>
                <a:effectLst/>
                <a:latin typeface="+mn-lt"/>
                <a:ea typeface="+mn-ea"/>
                <a:cs typeface="+mn-cs"/>
              </a:rPr>
              <a:t> value of .0009 over months 0–12 and .018 over months 0–18. (b) Decline in </a:t>
            </a:r>
            <a:r>
              <a:rPr lang="en-US" sz="1200" b="0" i="0" u="none" strike="noStrike" kern="1200" dirty="0" err="1">
                <a:solidFill>
                  <a:schemeClr val="tx1"/>
                </a:solidFill>
                <a:effectLst/>
                <a:latin typeface="+mn-lt"/>
                <a:ea typeface="+mn-ea"/>
                <a:cs typeface="+mn-cs"/>
              </a:rPr>
              <a:t>PhenoAge</a:t>
            </a:r>
            <a:r>
              <a:rPr lang="en-US" sz="1200" b="0" i="0" u="none" strike="noStrike" kern="1200" dirty="0">
                <a:solidFill>
                  <a:schemeClr val="tx1"/>
                </a:solidFill>
                <a:effectLst/>
                <a:latin typeface="+mn-lt"/>
                <a:ea typeface="+mn-ea"/>
                <a:cs typeface="+mn-cs"/>
              </a:rPr>
              <a:t> by 12 months of treatment. LMMA overall </a:t>
            </a:r>
            <a:r>
              <a:rPr lang="en-US" sz="1200" b="0" i="1" u="none" strike="noStrike" kern="1200" dirty="0">
                <a:solidFill>
                  <a:schemeClr val="tx1"/>
                </a:solidFill>
                <a:effectLst/>
                <a:latin typeface="+mn-lt"/>
                <a:ea typeface="+mn-ea"/>
                <a:cs typeface="+mn-cs"/>
              </a:rPr>
              <a:t>P</a:t>
            </a:r>
            <a:r>
              <a:rPr lang="en-US" sz="1200" b="0" i="0" u="none" strike="noStrike" kern="1200" dirty="0">
                <a:solidFill>
                  <a:schemeClr val="tx1"/>
                </a:solidFill>
                <a:effectLst/>
                <a:latin typeface="+mn-lt"/>
                <a:ea typeface="+mn-ea"/>
                <a:cs typeface="+mn-cs"/>
              </a:rPr>
              <a:t> values are .0064 for months 0–12 and .028 for months 0–18. (c) Decline in </a:t>
            </a:r>
            <a:r>
              <a:rPr lang="en-US" sz="1200" b="0" i="0" u="none" strike="noStrike" kern="1200" dirty="0" err="1">
                <a:solidFill>
                  <a:schemeClr val="tx1"/>
                </a:solidFill>
                <a:effectLst/>
                <a:latin typeface="+mn-lt"/>
                <a:ea typeface="+mn-ea"/>
                <a:cs typeface="+mn-cs"/>
              </a:rPr>
              <a:t>Hannum</a:t>
            </a:r>
            <a:r>
              <a:rPr lang="en-US" sz="1200" b="0" i="0" u="none" strike="noStrike" kern="1200" dirty="0">
                <a:solidFill>
                  <a:schemeClr val="tx1"/>
                </a:solidFill>
                <a:effectLst/>
                <a:latin typeface="+mn-lt"/>
                <a:ea typeface="+mn-ea"/>
                <a:cs typeface="+mn-cs"/>
              </a:rPr>
              <a:t> epigenetic age by 12 months, and continuing epigenetic age regression to 18 months. LMMA </a:t>
            </a:r>
            <a:r>
              <a:rPr lang="en-US" sz="1200" b="0" i="1" u="none" strike="noStrike" kern="1200" dirty="0">
                <a:solidFill>
                  <a:schemeClr val="tx1"/>
                </a:solidFill>
                <a:effectLst/>
                <a:latin typeface="+mn-lt"/>
                <a:ea typeface="+mn-ea"/>
                <a:cs typeface="+mn-cs"/>
              </a:rPr>
              <a:t>p</a:t>
            </a:r>
            <a:r>
              <a:rPr lang="en-US" sz="1200" b="0" i="0" u="none" strike="noStrike" kern="1200" dirty="0">
                <a:solidFill>
                  <a:schemeClr val="tx1"/>
                </a:solidFill>
                <a:effectLst/>
                <a:latin typeface="+mn-lt"/>
                <a:ea typeface="+mn-ea"/>
                <a:cs typeface="+mn-cs"/>
              </a:rPr>
              <a:t> = .012 for months 0–12 and </a:t>
            </a:r>
            <a:r>
              <a:rPr lang="en-US" sz="1200" b="0" i="1" u="none" strike="noStrike" kern="1200" dirty="0">
                <a:solidFill>
                  <a:schemeClr val="tx1"/>
                </a:solidFill>
                <a:effectLst/>
                <a:latin typeface="+mn-lt"/>
                <a:ea typeface="+mn-ea"/>
                <a:cs typeface="+mn-cs"/>
              </a:rPr>
              <a:t>p</a:t>
            </a:r>
            <a:r>
              <a:rPr lang="en-US" sz="1200" b="0" i="0" u="none" strike="noStrike" kern="1200" dirty="0">
                <a:solidFill>
                  <a:schemeClr val="tx1"/>
                </a:solidFill>
                <a:effectLst/>
                <a:latin typeface="+mn-lt"/>
                <a:ea typeface="+mn-ea"/>
                <a:cs typeface="+mn-cs"/>
              </a:rPr>
              <a:t> = .0092 for months 0–18. (d) Persistent decline in </a:t>
            </a:r>
            <a:r>
              <a:rPr lang="en-US" sz="1200" b="0" i="0" u="none" strike="noStrike" kern="1200" dirty="0" err="1">
                <a:solidFill>
                  <a:schemeClr val="tx1"/>
                </a:solidFill>
                <a:effectLst/>
                <a:latin typeface="+mn-lt"/>
                <a:ea typeface="+mn-ea"/>
                <a:cs typeface="+mn-cs"/>
              </a:rPr>
              <a:t>GrimAge</a:t>
            </a:r>
            <a:r>
              <a:rPr lang="en-US" sz="1200" b="0" i="0" u="none" strike="noStrike" kern="1200" dirty="0">
                <a:solidFill>
                  <a:schemeClr val="tx1"/>
                </a:solidFill>
                <a:effectLst/>
                <a:latin typeface="+mn-lt"/>
                <a:ea typeface="+mn-ea"/>
                <a:cs typeface="+mn-cs"/>
              </a:rPr>
              <a:t> age at 12–18 months. LMMA showed </a:t>
            </a:r>
            <a:r>
              <a:rPr lang="en-US" sz="1200" b="0" i="1" u="none" strike="noStrike" kern="1200" dirty="0">
                <a:solidFill>
                  <a:schemeClr val="tx1"/>
                </a:solidFill>
                <a:effectLst/>
                <a:latin typeface="+mn-lt"/>
                <a:ea typeface="+mn-ea"/>
                <a:cs typeface="+mn-cs"/>
              </a:rPr>
              <a:t>p</a:t>
            </a:r>
            <a:r>
              <a:rPr lang="en-US" sz="1200" b="0" i="0" u="none" strike="noStrike" kern="1200" dirty="0">
                <a:solidFill>
                  <a:schemeClr val="tx1"/>
                </a:solidFill>
                <a:effectLst/>
                <a:latin typeface="+mn-lt"/>
                <a:ea typeface="+mn-ea"/>
                <a:cs typeface="+mn-cs"/>
              </a:rPr>
              <a:t> = .0049 for months 0–12 and </a:t>
            </a:r>
            <a:r>
              <a:rPr lang="en-US" sz="1200" b="0" i="1" u="none" strike="noStrike" kern="1200" dirty="0">
                <a:solidFill>
                  <a:schemeClr val="tx1"/>
                </a:solidFill>
                <a:effectLst/>
                <a:latin typeface="+mn-lt"/>
                <a:ea typeface="+mn-ea"/>
                <a:cs typeface="+mn-cs"/>
              </a:rPr>
              <a:t>p</a:t>
            </a:r>
            <a:r>
              <a:rPr lang="en-US" sz="1200" b="0" i="0" u="none" strike="noStrike" kern="1200" dirty="0">
                <a:solidFill>
                  <a:schemeClr val="tx1"/>
                </a:solidFill>
                <a:effectLst/>
                <a:latin typeface="+mn-lt"/>
                <a:ea typeface="+mn-ea"/>
                <a:cs typeface="+mn-cs"/>
              </a:rPr>
              <a:t> = .0016 for months 0–18. (e) Mean of all four epigenetic aging clock results, indicating significant overall epigenetic aging regression at trial months 9–18. By LMMA, </a:t>
            </a:r>
            <a:r>
              <a:rPr lang="en-US" sz="1200" b="0" i="1" u="none" strike="noStrike" kern="1200" dirty="0">
                <a:solidFill>
                  <a:schemeClr val="tx1"/>
                </a:solidFill>
                <a:effectLst/>
                <a:latin typeface="+mn-lt"/>
                <a:ea typeface="+mn-ea"/>
                <a:cs typeface="+mn-cs"/>
              </a:rPr>
              <a:t>p</a:t>
            </a:r>
            <a:r>
              <a:rPr lang="en-US" sz="1200" b="0" i="0" u="none" strike="noStrike" kern="1200" dirty="0">
                <a:solidFill>
                  <a:schemeClr val="tx1"/>
                </a:solidFill>
                <a:effectLst/>
                <a:latin typeface="+mn-lt"/>
                <a:ea typeface="+mn-ea"/>
                <a:cs typeface="+mn-cs"/>
              </a:rPr>
              <a:t> = .0003 for 0–12 </a:t>
            </a:r>
            <a:r>
              <a:rPr lang="en-US" sz="1200" b="0" i="0" u="none" strike="noStrike" kern="1200" dirty="0" err="1">
                <a:solidFill>
                  <a:schemeClr val="tx1"/>
                </a:solidFill>
                <a:effectLst/>
                <a:latin typeface="+mn-lt"/>
                <a:ea typeface="+mn-ea"/>
                <a:cs typeface="+mn-cs"/>
              </a:rPr>
              <a:t>mo</a:t>
            </a:r>
            <a:r>
              <a:rPr lang="en-US" sz="1200" b="0" i="0" u="none" strike="noStrike" kern="1200" dirty="0">
                <a:solidFill>
                  <a:schemeClr val="tx1"/>
                </a:solidFill>
                <a:effectLst/>
                <a:latin typeface="+mn-lt"/>
                <a:ea typeface="+mn-ea"/>
                <a:cs typeface="+mn-cs"/>
              </a:rPr>
              <a:t> and .0016 for 0–18 mo. (f) Significant (</a:t>
            </a:r>
            <a:r>
              <a:rPr lang="en-US" sz="1200" b="0" i="1" u="none" strike="noStrike" kern="1200" dirty="0">
                <a:solidFill>
                  <a:schemeClr val="tx1"/>
                </a:solidFill>
                <a:effectLst/>
                <a:latin typeface="+mn-lt"/>
                <a:ea typeface="+mn-ea"/>
                <a:cs typeface="+mn-cs"/>
              </a:rPr>
              <a:t>p</a:t>
            </a:r>
            <a:r>
              <a:rPr lang="en-US" sz="1200" b="0" i="0" u="none" strike="noStrike" kern="1200" dirty="0">
                <a:solidFill>
                  <a:schemeClr val="tx1"/>
                </a:solidFill>
                <a:effectLst/>
                <a:latin typeface="+mn-lt"/>
                <a:ea typeface="+mn-ea"/>
                <a:cs typeface="+mn-cs"/>
              </a:rPr>
              <a:t> &lt; .005) change in the rate of change of [(EA‐A)–(EA‐A)</a:t>
            </a:r>
            <a:r>
              <a:rPr lang="en-US" sz="1200" b="0" i="0" u="none" strike="noStrike" kern="1200" baseline="-25000" dirty="0">
                <a:solidFill>
                  <a:schemeClr val="tx1"/>
                </a:solidFill>
                <a:effectLst/>
                <a:latin typeface="+mn-lt"/>
                <a:ea typeface="+mn-ea"/>
                <a:cs typeface="+mn-cs"/>
              </a:rPr>
              <a:t>0</a:t>
            </a:r>
            <a:r>
              <a:rPr lang="en-US" sz="1200" b="0" i="0" u="none" strike="noStrike" kern="1200" dirty="0">
                <a:solidFill>
                  <a:schemeClr val="tx1"/>
                </a:solidFill>
                <a:effectLst/>
                <a:latin typeface="+mn-lt"/>
                <a:ea typeface="+mn-ea"/>
                <a:cs typeface="+mn-cs"/>
              </a:rPr>
              <a:t>] between 0–9 months of treatment (plotted at 9 months) and 9–12 months of treatment (plotted at 12 months)</a:t>
            </a:r>
            <a:endParaRPr lang="en-US" dirty="0"/>
          </a:p>
        </p:txBody>
      </p:sp>
      <p:sp>
        <p:nvSpPr>
          <p:cNvPr id="4" name="Slide Number Placeholder 3"/>
          <p:cNvSpPr>
            <a:spLocks noGrp="1"/>
          </p:cNvSpPr>
          <p:nvPr>
            <p:ph type="sldNum" sz="quarter" idx="10"/>
          </p:nvPr>
        </p:nvSpPr>
        <p:spPr/>
        <p:txBody>
          <a:bodyPr/>
          <a:lstStyle/>
          <a:p>
            <a:fld id="{139EBBE9-8496-764C-9158-10FC3A7CF463}"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407252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World Biomedical Frontiers</a:t>
            </a:r>
          </a:p>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Telomeres contain proteins and nucleotide repeats (TTAGGG) at the end of chromosomes and shorten with each cell division, making telomere shortening a marker of cellular aging. Telomere shortening is accelerated by oxidative stress and DNA damage. Shortened telomeres are observed in chronic aging-related illnesses including cardiovascular disease</a:t>
            </a:r>
            <a:r>
              <a:rPr lang="en-US" sz="1200" kern="1200" baseline="30000" dirty="0">
                <a:solidFill>
                  <a:schemeClr val="tx1"/>
                </a:solidFill>
                <a:effectLst/>
                <a:latin typeface="+mn-lt"/>
                <a:ea typeface="+mn-ea"/>
                <a:cs typeface="+mn-cs"/>
              </a:rPr>
              <a:t>20</a:t>
            </a:r>
            <a:r>
              <a:rPr lang="en-CA" sz="1200" kern="1200" dirty="0">
                <a:solidFill>
                  <a:schemeClr val="tx1"/>
                </a:solidFill>
                <a:effectLst/>
                <a:latin typeface="+mn-lt"/>
                <a:ea typeface="+mn-ea"/>
                <a:cs typeface="+mn-cs"/>
              </a:rPr>
              <a:t> and dementia,</a:t>
            </a:r>
            <a:r>
              <a:rPr lang="en-US" sz="1200" kern="1200" baseline="30000" dirty="0">
                <a:solidFill>
                  <a:schemeClr val="tx1"/>
                </a:solidFill>
                <a:effectLst/>
                <a:latin typeface="+mn-lt"/>
                <a:ea typeface="+mn-ea"/>
                <a:cs typeface="+mn-cs"/>
              </a:rPr>
              <a:t>21</a:t>
            </a:r>
            <a:r>
              <a:rPr lang="en-CA" sz="1200" kern="1200" dirty="0">
                <a:solidFill>
                  <a:schemeClr val="tx1"/>
                </a:solidFill>
                <a:effectLst/>
                <a:latin typeface="+mn-lt"/>
                <a:ea typeface="+mn-ea"/>
                <a:cs typeface="+mn-cs"/>
              </a:rPr>
              <a:t>  and in autoimmune diseases such as systemic lupus erythematosus and rheumatoid arthritis.</a:t>
            </a:r>
            <a:r>
              <a:rPr lang="en-US" sz="1200" kern="1200" baseline="30000" dirty="0">
                <a:solidFill>
                  <a:schemeClr val="tx1"/>
                </a:solidFill>
                <a:effectLst/>
                <a:latin typeface="+mn-lt"/>
                <a:ea typeface="+mn-ea"/>
                <a:cs typeface="+mn-cs"/>
              </a:rPr>
              <a:t>22</a:t>
            </a:r>
            <a:r>
              <a:rPr lang="en-CA" sz="1200" kern="1200" dirty="0">
                <a:solidFill>
                  <a:schemeClr val="tx1"/>
                </a:solidFill>
                <a:effectLst/>
                <a:latin typeface="+mn-lt"/>
                <a:ea typeface="+mn-ea"/>
                <a:cs typeface="+mn-cs"/>
              </a:rPr>
              <a:t> While telomere biology is not yet understood in MS, one prior study found that individuals with PPMS had shorter telomeres than controls. This was not seen for RR or SPMS</a:t>
            </a:r>
            <a:r>
              <a:rPr lang="en-CA" dirty="0">
                <a:effectLst/>
              </a:rPr>
              <a:t> </a:t>
            </a:r>
            <a:endParaRPr lang="en-US" dirty="0"/>
          </a:p>
        </p:txBody>
      </p:sp>
      <p:sp>
        <p:nvSpPr>
          <p:cNvPr id="4" name="Slide Number Placeholder 3"/>
          <p:cNvSpPr>
            <a:spLocks noGrp="1"/>
          </p:cNvSpPr>
          <p:nvPr>
            <p:ph type="sldNum" sz="quarter" idx="5"/>
          </p:nvPr>
        </p:nvSpPr>
        <p:spPr/>
        <p:txBody>
          <a:bodyPr/>
          <a:lstStyle/>
          <a:p>
            <a:fld id="{E0BA9FE3-1824-6043-956A-E8CF47100609}"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71376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World Biomedical Frontiers</a:t>
            </a:r>
          </a:p>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Telomeres contain proteins and nucleotide repeats (TTAGGG) at the end of chromosomes and shorten with each cell division, making telomere shortening a marker of cellular aging. Telomere shortening is accelerated by oxidative stress and DNA damage. Shortened telomeres are observed in chronic aging-related illnesses including cardiovascular disease</a:t>
            </a:r>
            <a:r>
              <a:rPr lang="en-US" sz="1200" kern="1200" baseline="30000" dirty="0">
                <a:solidFill>
                  <a:schemeClr val="tx1"/>
                </a:solidFill>
                <a:effectLst/>
                <a:latin typeface="+mn-lt"/>
                <a:ea typeface="+mn-ea"/>
                <a:cs typeface="+mn-cs"/>
              </a:rPr>
              <a:t>20</a:t>
            </a:r>
            <a:r>
              <a:rPr lang="en-CA" sz="1200" kern="1200" dirty="0">
                <a:solidFill>
                  <a:schemeClr val="tx1"/>
                </a:solidFill>
                <a:effectLst/>
                <a:latin typeface="+mn-lt"/>
                <a:ea typeface="+mn-ea"/>
                <a:cs typeface="+mn-cs"/>
              </a:rPr>
              <a:t> and dementia,</a:t>
            </a:r>
            <a:r>
              <a:rPr lang="en-US" sz="1200" kern="1200" baseline="30000" dirty="0">
                <a:solidFill>
                  <a:schemeClr val="tx1"/>
                </a:solidFill>
                <a:effectLst/>
                <a:latin typeface="+mn-lt"/>
                <a:ea typeface="+mn-ea"/>
                <a:cs typeface="+mn-cs"/>
              </a:rPr>
              <a:t>21</a:t>
            </a:r>
            <a:r>
              <a:rPr lang="en-CA" sz="1200" kern="1200" dirty="0">
                <a:solidFill>
                  <a:schemeClr val="tx1"/>
                </a:solidFill>
                <a:effectLst/>
                <a:latin typeface="+mn-lt"/>
                <a:ea typeface="+mn-ea"/>
                <a:cs typeface="+mn-cs"/>
              </a:rPr>
              <a:t>  and in autoimmune diseases such as systemic lupus erythematosus and rheumatoid arthritis.</a:t>
            </a:r>
            <a:r>
              <a:rPr lang="en-US" sz="1200" kern="1200" baseline="30000" dirty="0">
                <a:solidFill>
                  <a:schemeClr val="tx1"/>
                </a:solidFill>
                <a:effectLst/>
                <a:latin typeface="+mn-lt"/>
                <a:ea typeface="+mn-ea"/>
                <a:cs typeface="+mn-cs"/>
              </a:rPr>
              <a:t>22</a:t>
            </a:r>
            <a:r>
              <a:rPr lang="en-CA" sz="1200" kern="1200" dirty="0">
                <a:solidFill>
                  <a:schemeClr val="tx1"/>
                </a:solidFill>
                <a:effectLst/>
                <a:latin typeface="+mn-lt"/>
                <a:ea typeface="+mn-ea"/>
                <a:cs typeface="+mn-cs"/>
              </a:rPr>
              <a:t> While telomere biology is not yet understood in MS, one prior study found that individuals with PPMS had shorter telomeres than controls. This was not seen for RR or SPMS</a:t>
            </a:r>
            <a:r>
              <a:rPr lang="en-CA" dirty="0">
                <a:effectLst/>
              </a:rPr>
              <a:t> </a:t>
            </a:r>
            <a:endParaRPr lang="en-US" dirty="0"/>
          </a:p>
        </p:txBody>
      </p:sp>
      <p:sp>
        <p:nvSpPr>
          <p:cNvPr id="4" name="Slide Number Placeholder 3"/>
          <p:cNvSpPr>
            <a:spLocks noGrp="1"/>
          </p:cNvSpPr>
          <p:nvPr>
            <p:ph type="sldNum" sz="quarter" idx="5"/>
          </p:nvPr>
        </p:nvSpPr>
        <p:spPr/>
        <p:txBody>
          <a:bodyPr/>
          <a:lstStyle/>
          <a:p>
            <a:fld id="{E0BA9FE3-1824-6043-956A-E8CF47100609}"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4199638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wikipedia</a:t>
            </a:r>
            <a:endParaRPr lang="en-US" dirty="0"/>
          </a:p>
        </p:txBody>
      </p:sp>
      <p:sp>
        <p:nvSpPr>
          <p:cNvPr id="4" name="Slide Number Placeholder 3"/>
          <p:cNvSpPr>
            <a:spLocks noGrp="1"/>
          </p:cNvSpPr>
          <p:nvPr>
            <p:ph type="sldNum" sz="quarter" idx="10"/>
          </p:nvPr>
        </p:nvSpPr>
        <p:spPr/>
        <p:txBody>
          <a:bodyPr/>
          <a:lstStyle/>
          <a:p>
            <a:fld id="{5726EAA4-BF5C-7944-9C16-11A1605C5D05}"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9797350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wikipedia</a:t>
            </a:r>
            <a:endParaRPr lang="en-US" dirty="0"/>
          </a:p>
        </p:txBody>
      </p:sp>
      <p:sp>
        <p:nvSpPr>
          <p:cNvPr id="4" name="Slide Number Placeholder 3"/>
          <p:cNvSpPr>
            <a:spLocks noGrp="1"/>
          </p:cNvSpPr>
          <p:nvPr>
            <p:ph type="sldNum" sz="quarter" idx="10"/>
          </p:nvPr>
        </p:nvSpPr>
        <p:spPr/>
        <p:txBody>
          <a:bodyPr/>
          <a:lstStyle/>
          <a:p>
            <a:fld id="{5726EAA4-BF5C-7944-9C16-11A1605C5D05}"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10244843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https://nn.neurology.org/content/9/2/e1126</a:t>
            </a:r>
          </a:p>
        </p:txBody>
      </p:sp>
      <p:sp>
        <p:nvSpPr>
          <p:cNvPr id="4" name="Slide Number Placeholder 3"/>
          <p:cNvSpPr>
            <a:spLocks noGrp="1"/>
          </p:cNvSpPr>
          <p:nvPr>
            <p:ph type="sldNum" sz="quarter" idx="5"/>
          </p:nvPr>
        </p:nvSpPr>
        <p:spPr/>
        <p:txBody>
          <a:bodyPr/>
          <a:lstStyle/>
          <a:p>
            <a:fld id="{EE7941FD-BE94-4B0D-B3E3-C15E7D3597F8}"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0846362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Our strengths include that the MYO involves a short few minutes assessment that can be done by non-clinical personnel and can distinguish relapsing from progressive MS. Additionally, one device and algorithm can be used for both upper and lower limbs. The device can capture change in function over a short interval of 1 year. Our longitudinal algorithm adjusts for the variability in follow up time, which is important if using this device in real world practice. The device is also inexpensive, comfortable and unobtrusive to the neurologic exam and clinic flow.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Limitations of this study include the lack of a perfect or pathologic gold standard for MS subtype or change in disability over short intervals to compare our new metric with, making it difficult to evaluate whether the metric detects subtle progression. There was also a relatively small sample size of progressive MS patients, although the algorithm still performs well in distinguishing MS subtype.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EEA4297-4C97-4F4E-847D-6D911BDE892F}"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892286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Des </a:t>
            </a:r>
            <a:r>
              <a:rPr lang="en-US" dirty="0" err="1"/>
              <a:t>Cartes</a:t>
            </a:r>
            <a:r>
              <a:rPr lang="en-US" baseline="0" dirty="0"/>
              <a:t> view of binocular vision – “seat of imagination”</a:t>
            </a:r>
            <a:endParaRPr lang="en-US" dirty="0"/>
          </a:p>
        </p:txBody>
      </p:sp>
      <p:sp>
        <p:nvSpPr>
          <p:cNvPr id="4" name="Slide Number Placeholder 3"/>
          <p:cNvSpPr>
            <a:spLocks noGrp="1"/>
          </p:cNvSpPr>
          <p:nvPr>
            <p:ph type="sldNum" sz="quarter" idx="10"/>
          </p:nvPr>
        </p:nvSpPr>
        <p:spPr/>
        <p:txBody>
          <a:bodyPr/>
          <a:lstStyle/>
          <a:p>
            <a:fld id="{91CF8544-C1B5-6644-922B-CB8C7686618C}"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2815254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EEA4297-4C97-4F4E-847D-6D911BDE892F}"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1655160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http://i43.tower.com/images/mm100494284/multiple-sclerosis-having-baby-judy-graham-paperback-cover-art.jpg</a:t>
            </a:r>
          </a:p>
          <a:p>
            <a:r>
              <a:rPr lang="en-US" dirty="0"/>
              <a:t>Drivers of </a:t>
            </a:r>
            <a:r>
              <a:rPr lang="en-US" dirty="0" err="1"/>
              <a:t>neuroimmunological</a:t>
            </a:r>
            <a:r>
              <a:rPr lang="en-US" dirty="0"/>
              <a:t> disease expression and </a:t>
            </a:r>
            <a:r>
              <a:rPr lang="mr-IN" dirty="0"/>
              <a:t>…</a:t>
            </a:r>
            <a:endParaRPr lang="en-US" dirty="0"/>
          </a:p>
        </p:txBody>
      </p:sp>
      <p:sp>
        <p:nvSpPr>
          <p:cNvPr id="4" name="Slide Number Placeholder 3"/>
          <p:cNvSpPr>
            <a:spLocks noGrp="1"/>
          </p:cNvSpPr>
          <p:nvPr>
            <p:ph type="sldNum" sz="quarter" idx="10"/>
          </p:nvPr>
        </p:nvSpPr>
        <p:spPr/>
        <p:txBody>
          <a:bodyPr/>
          <a:lstStyle/>
          <a:p>
            <a:fld id="{3029CE61-5DE9-A649-A245-3D31B8CFE7C5}"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4622379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Our primary disability</a:t>
            </a:r>
            <a:r>
              <a:rPr lang="en-CA" sz="1200" kern="1200" baseline="0" dirty="0">
                <a:solidFill>
                  <a:schemeClr val="tx1"/>
                </a:solidFill>
                <a:effectLst/>
                <a:latin typeface="+mn-lt"/>
                <a:ea typeface="+mn-ea"/>
                <a:cs typeface="+mn-cs"/>
              </a:rPr>
              <a:t> outcome in MS, which depend heavily on the exam have several limitations.</a:t>
            </a:r>
          </a:p>
          <a:p>
            <a:endParaRPr lang="en-CA" sz="1200" kern="1200" baseline="0" dirty="0">
              <a:solidFill>
                <a:schemeClr val="tx1"/>
              </a:solidFill>
              <a:effectLst/>
              <a:latin typeface="+mn-lt"/>
              <a:ea typeface="+mn-ea"/>
              <a:cs typeface="+mn-cs"/>
            </a:endParaRPr>
          </a:p>
          <a:p>
            <a:r>
              <a:rPr lang="en-CA" sz="1200" kern="1200" baseline="0" dirty="0">
                <a:solidFill>
                  <a:schemeClr val="tx1"/>
                </a:solidFill>
                <a:effectLst/>
                <a:latin typeface="+mn-lt"/>
                <a:ea typeface="+mn-ea"/>
                <a:cs typeface="+mn-cs"/>
              </a:rPr>
              <a:t>These affect sensitivity to change over the short and limit our </a:t>
            </a:r>
            <a:r>
              <a:rPr lang="en-CA" sz="1200" kern="1200" baseline="0" dirty="0" err="1">
                <a:solidFill>
                  <a:schemeClr val="tx1"/>
                </a:solidFill>
                <a:effectLst/>
                <a:latin typeface="+mn-lt"/>
                <a:ea typeface="+mn-ea"/>
                <a:cs typeface="+mn-cs"/>
              </a:rPr>
              <a:t>abiiity</a:t>
            </a:r>
            <a:r>
              <a:rPr lang="en-CA" sz="1200" kern="1200" baseline="0" dirty="0">
                <a:solidFill>
                  <a:schemeClr val="tx1"/>
                </a:solidFill>
                <a:effectLst/>
                <a:latin typeface="+mn-lt"/>
                <a:ea typeface="+mn-ea"/>
                <a:cs typeface="+mn-cs"/>
              </a:rPr>
              <a:t> to detect progression in short time period trials.</a:t>
            </a:r>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Classification of MS subtype is largely a retrospective classification based on clinician impression, and partially related to worsening on the EDSS scale which is also the most commonly used MS disability scale in clinical trials. This is problematic given lack of sensitivity to short-term change in disability, strong dependence on ambulatory dysfunction at higher scores, inter-rater variability, and lengthy assessments.</a:t>
            </a:r>
            <a:r>
              <a:rPr lang="en-CA" dirty="0">
                <a:effectLst/>
              </a:rPr>
              <a:t> </a:t>
            </a:r>
            <a:endParaRPr lang="en-US" dirty="0"/>
          </a:p>
          <a:p>
            <a:endParaRPr lang="en-US" dirty="0"/>
          </a:p>
          <a:p>
            <a:endParaRPr lang="en-US" dirty="0"/>
          </a:p>
          <a:p>
            <a:endParaRPr lang="en-US" dirty="0"/>
          </a:p>
          <a:p>
            <a:endParaRPr lang="en-US" dirty="0"/>
          </a:p>
          <a:p>
            <a:endParaRPr lang="en-US" dirty="0"/>
          </a:p>
          <a:p>
            <a:endParaRPr lang="en-US" dirty="0"/>
          </a:p>
          <a:p>
            <a:r>
              <a:rPr lang="en-CA" dirty="0"/>
              <a:t>since they are given by injection </a:t>
            </a:r>
            <a:endParaRPr lang="en-US" dirty="0"/>
          </a:p>
          <a:p>
            <a:r>
              <a:rPr lang="en-US" dirty="0"/>
              <a:t>Build</a:t>
            </a:r>
            <a:r>
              <a:rPr lang="en-US" baseline="0" dirty="0"/>
              <a:t> up rationale behind current study in 1-2 background slides.  Reference other studies and only display facts and figures if closely related.  What has been done and why you did the study.  </a:t>
            </a:r>
          </a:p>
          <a:p>
            <a:endParaRPr lang="en-US" baseline="0" dirty="0"/>
          </a:p>
        </p:txBody>
      </p:sp>
      <p:sp>
        <p:nvSpPr>
          <p:cNvPr id="4" name="Slide Number Placeholder 3"/>
          <p:cNvSpPr>
            <a:spLocks noGrp="1"/>
          </p:cNvSpPr>
          <p:nvPr>
            <p:ph type="sldNum" sz="quarter" idx="10"/>
          </p:nvPr>
        </p:nvSpPr>
        <p:spPr/>
        <p:txBody>
          <a:bodyPr/>
          <a:lstStyle/>
          <a:p>
            <a:fld id="{9EEA4297-4C97-4F4E-847D-6D911BDE892F}"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2566996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neurological exam is arguably the most elegant in medicine but our tools remain rudimentary. </a:t>
            </a:r>
          </a:p>
          <a:p>
            <a:r>
              <a:rPr lang="en-US" baseline="0" dirty="0"/>
              <a:t>Medical Tricorder - Starfleet</a:t>
            </a:r>
            <a:endParaRPr lang="en-US" dirty="0"/>
          </a:p>
        </p:txBody>
      </p:sp>
      <p:sp>
        <p:nvSpPr>
          <p:cNvPr id="4" name="Slide Number Placeholder 3"/>
          <p:cNvSpPr>
            <a:spLocks noGrp="1"/>
          </p:cNvSpPr>
          <p:nvPr>
            <p:ph type="sldNum" sz="quarter" idx="10"/>
          </p:nvPr>
        </p:nvSpPr>
        <p:spPr/>
        <p:txBody>
          <a:bodyPr/>
          <a:lstStyle/>
          <a:p>
            <a:fld id="{024E033B-A57C-CD4A-BA98-37A7887327C1}"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9537591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neurological exam is arguably the most elegant in medicine but our tools remain rudimentary. </a:t>
            </a:r>
          </a:p>
          <a:p>
            <a:r>
              <a:rPr lang="en-US" baseline="0" dirty="0"/>
              <a:t>Medical Tricorder </a:t>
            </a:r>
            <a:r>
              <a:rPr lang="en-US" baseline="0"/>
              <a:t>- Starfleet</a:t>
            </a:r>
            <a:endParaRPr lang="en-US" dirty="0"/>
          </a:p>
        </p:txBody>
      </p:sp>
      <p:sp>
        <p:nvSpPr>
          <p:cNvPr id="4" name="Slide Number Placeholder 3"/>
          <p:cNvSpPr>
            <a:spLocks noGrp="1"/>
          </p:cNvSpPr>
          <p:nvPr>
            <p:ph type="sldNum" sz="quarter" idx="10"/>
          </p:nvPr>
        </p:nvSpPr>
        <p:spPr/>
        <p:txBody>
          <a:bodyPr/>
          <a:lstStyle/>
          <a:p>
            <a:fld id="{024E033B-A57C-CD4A-BA98-37A7887327C1}"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583541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Make every patient count for research </a:t>
            </a:r>
          </a:p>
          <a:p>
            <a:r>
              <a:rPr lang="en-US" b="1" dirty="0"/>
              <a:t>Offer all patients opportunities</a:t>
            </a:r>
            <a:r>
              <a:rPr lang="en-US" b="1" baseline="0" dirty="0"/>
              <a:t> – important for those who work, raise 5 kids or have disability other limitations to long research visits</a:t>
            </a:r>
          </a:p>
          <a:p>
            <a:r>
              <a:rPr lang="en-US" b="1" baseline="0" dirty="0"/>
              <a:t>Offer</a:t>
            </a:r>
          </a:p>
          <a:p>
            <a:endParaRPr lang="en-US" b="1" baseline="0" dirty="0"/>
          </a:p>
          <a:p>
            <a:r>
              <a:rPr lang="en-US" sz="1200" kern="1200" dirty="0">
                <a:solidFill>
                  <a:schemeClr val="tx1"/>
                </a:solidFill>
                <a:effectLst/>
                <a:latin typeface="+mn-lt"/>
                <a:ea typeface="+mn-ea"/>
                <a:cs typeface="+mn-cs"/>
              </a:rPr>
              <a:t>Recent advances in sensor technology and the computer con-</a:t>
            </a:r>
            <a:r>
              <a:rPr lang="en-US" sz="1200" kern="1200" dirty="0" err="1">
                <a:solidFill>
                  <a:schemeClr val="tx1"/>
                </a:solidFill>
                <a:effectLst/>
                <a:latin typeface="+mn-lt"/>
                <a:ea typeface="+mn-ea"/>
                <a:cs typeface="+mn-cs"/>
              </a:rPr>
              <a:t>trol</a:t>
            </a:r>
            <a:r>
              <a:rPr lang="en-US" sz="1200" kern="1200" dirty="0">
                <a:solidFill>
                  <a:schemeClr val="tx1"/>
                </a:solidFill>
                <a:effectLst/>
                <a:latin typeface="+mn-lt"/>
                <a:ea typeface="+mn-ea"/>
                <a:cs typeface="+mn-cs"/>
              </a:rPr>
              <a:t> industry afford the MS specialist the opportunity to measure neurological function in exciting new ways that may enable the capture of subclinical pro</a:t>
            </a:r>
            <a:endParaRPr lang="en-US" b="1" dirty="0"/>
          </a:p>
          <a:p>
            <a:endParaRPr lang="en-US" dirty="0"/>
          </a:p>
          <a:p>
            <a:r>
              <a:rPr lang="en-US" dirty="0"/>
              <a:t>Visual system is not the only </a:t>
            </a:r>
            <a:r>
              <a:rPr lang="en-US" dirty="0" err="1"/>
              <a:t>importatn</a:t>
            </a:r>
            <a:r>
              <a:rPr lang="en-US" dirty="0"/>
              <a:t> axis for</a:t>
            </a:r>
            <a:r>
              <a:rPr lang="en-US" baseline="0" dirty="0"/>
              <a:t> MS dysfunction…refined metrics</a:t>
            </a:r>
          </a:p>
          <a:p>
            <a:r>
              <a:rPr lang="en-US" baseline="0" dirty="0"/>
              <a:t>Not only do we need better methods to more </a:t>
            </a:r>
            <a:r>
              <a:rPr lang="en-US" baseline="0" dirty="0" err="1"/>
              <a:t>wholistically</a:t>
            </a:r>
            <a:r>
              <a:rPr lang="en-US" baseline="0" dirty="0"/>
              <a:t> approach risk factor evaluations –</a:t>
            </a:r>
          </a:p>
          <a:p>
            <a:r>
              <a:rPr lang="en-US" baseline="0" dirty="0"/>
              <a:t>BIG Numbers but with more phenotypic detail – an oxymoron that requires technology</a:t>
            </a:r>
          </a:p>
          <a:p>
            <a:r>
              <a:rPr lang="en-US" baseline="0" dirty="0"/>
              <a:t>What if instead of staring at fingers for 10 sec – you can this – the spherical coordinates of finger’s position and </a:t>
            </a:r>
            <a:r>
              <a:rPr lang="en-US" baseline="0" dirty="0" err="1"/>
              <a:t>rhymicity</a:t>
            </a:r>
            <a:r>
              <a:rPr lang="en-US" baseline="0" dirty="0"/>
              <a:t> – took only 30 sec and a </a:t>
            </a:r>
            <a:r>
              <a:rPr lang="en-US" baseline="0" dirty="0" err="1"/>
              <a:t>bluetoothe</a:t>
            </a:r>
            <a:r>
              <a:rPr lang="en-US" baseline="0" dirty="0"/>
              <a:t> connection in clinic.  Rather than more – enhancing the clinic exam – during 25 foot walk – you had acceleration data, spherical coordinates on the leg </a:t>
            </a:r>
            <a:r>
              <a:rPr lang="en-US" baseline="0" dirty="0" err="1"/>
              <a:t>paoition</a:t>
            </a:r>
            <a:r>
              <a:rPr lang="en-US" baseline="0" dirty="0"/>
              <a:t> -   incorporating data from patients – patient centered.  What if these made your clinical practice better and not just your research.</a:t>
            </a:r>
          </a:p>
          <a:p>
            <a:endParaRPr lang="en-US" baseline="0" dirty="0"/>
          </a:p>
          <a:p>
            <a:r>
              <a:rPr lang="en-US" baseline="0" dirty="0"/>
              <a:t>We need to go from deeply </a:t>
            </a:r>
            <a:r>
              <a:rPr lang="en-US" baseline="0" dirty="0" err="1"/>
              <a:t>phenotyped</a:t>
            </a:r>
            <a:r>
              <a:rPr lang="en-US" baseline="0" dirty="0"/>
              <a:t> cohorts of hundreds to </a:t>
            </a:r>
            <a:r>
              <a:rPr lang="en-US" baseline="0" dirty="0" err="1"/>
              <a:t>thouasands</a:t>
            </a:r>
            <a:r>
              <a:rPr lang="en-US" baseline="0" dirty="0"/>
              <a:t> in pediatric and Adult MS</a:t>
            </a:r>
            <a:endParaRPr lang="en-US" dirty="0"/>
          </a:p>
          <a:p>
            <a:endParaRPr lang="en-US" dirty="0"/>
          </a:p>
          <a:p>
            <a:endParaRPr lang="en-US" dirty="0"/>
          </a:p>
          <a:p>
            <a:r>
              <a:rPr lang="en-US" dirty="0"/>
              <a:t>Makes the experience</a:t>
            </a:r>
            <a:r>
              <a:rPr lang="en-US" baseline="0" dirty="0"/>
              <a:t> more patient centered, motivates them to participate in research</a:t>
            </a:r>
          </a:p>
          <a:p>
            <a:endParaRPr lang="en-US" baseline="0" dirty="0"/>
          </a:p>
          <a:p>
            <a:r>
              <a:rPr lang="en-US" baseline="0" dirty="0"/>
              <a:t>Clinic based and everyone who walks in the door counts</a:t>
            </a:r>
          </a:p>
          <a:p>
            <a:endParaRPr lang="en-US" baseline="0" dirty="0"/>
          </a:p>
          <a:p>
            <a:r>
              <a:rPr lang="en-US" baseline="0" dirty="0"/>
              <a:t>Patients – my visits to an MS clinic are the same as they were 20-30 years ago – and that’s not right – We are </a:t>
            </a:r>
            <a:r>
              <a:rPr lang="en-US" baseline="0" dirty="0" err="1"/>
              <a:t>sruviving</a:t>
            </a:r>
            <a:r>
              <a:rPr lang="en-US" baseline="0" dirty="0"/>
              <a:t> as clinicians under our changing pressures; </a:t>
            </a:r>
            <a:r>
              <a:rPr lang="en-US" baseline="0" dirty="0" err="1"/>
              <a:t>patietns</a:t>
            </a:r>
            <a:r>
              <a:rPr lang="en-US" baseline="0" dirty="0"/>
              <a:t> are doing their best with MS – </a:t>
            </a:r>
            <a:r>
              <a:rPr lang="en-US" baseline="0" dirty="0" err="1"/>
              <a:t>Wer</a:t>
            </a:r>
            <a:r>
              <a:rPr lang="en-US" baseline="0" dirty="0"/>
              <a:t> can do more</a:t>
            </a:r>
            <a:endParaRPr lang="en-US" dirty="0"/>
          </a:p>
        </p:txBody>
      </p:sp>
      <p:sp>
        <p:nvSpPr>
          <p:cNvPr id="4" name="Slide Number Placeholder 3"/>
          <p:cNvSpPr>
            <a:spLocks noGrp="1"/>
          </p:cNvSpPr>
          <p:nvPr>
            <p:ph type="sldNum" sz="quarter" idx="10"/>
          </p:nvPr>
        </p:nvSpPr>
        <p:spPr/>
        <p:txBody>
          <a:bodyPr/>
          <a:lstStyle/>
          <a:p>
            <a:pPr defTabSz="342946">
              <a:defRPr/>
            </a:pPr>
            <a:fld id="{024E033B-A57C-CD4A-BA98-37A7887327C1}" type="slidenum">
              <a:rPr lang="en-US" smtClean="0">
                <a:solidFill>
                  <a:prstClr val="black"/>
                </a:solidFill>
              </a:rPr>
              <a:pPr defTabSz="342946">
                <a:defRPr/>
              </a:pPr>
              <a:t>60</a:t>
            </a:fld>
            <a:endParaRPr lang="en-US" dirty="0">
              <a:solidFill>
                <a:prstClr val="black"/>
              </a:solidFill>
            </a:endParaRPr>
          </a:p>
        </p:txBody>
      </p:sp>
    </p:spTree>
    <p:extLst>
      <p:ext uri="{BB962C8B-B14F-4D97-AF65-F5344CB8AC3E}">
        <p14:creationId xmlns:p14="http://schemas.microsoft.com/office/powerpoint/2010/main" val="15170047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Genetic risk</a:t>
            </a:r>
            <a:r>
              <a:rPr lang="en-US" baseline="0" dirty="0"/>
              <a:t> factors do not distinguish </a:t>
            </a:r>
            <a:endParaRPr lang="en-US" dirty="0"/>
          </a:p>
          <a:p>
            <a:endParaRPr lang="en-US" dirty="0"/>
          </a:p>
          <a:p>
            <a:r>
              <a:rPr lang="en-US" dirty="0"/>
              <a:t>Switch from relapsing to secondary</a:t>
            </a:r>
            <a:r>
              <a:rPr lang="en-US" baseline="0" dirty="0"/>
              <a:t> progressive MS may be more related to changes in the host</a:t>
            </a:r>
            <a:endParaRPr lang="en-US" dirty="0"/>
          </a:p>
        </p:txBody>
      </p:sp>
      <p:sp>
        <p:nvSpPr>
          <p:cNvPr id="4" name="Slide Number Placeholder 3"/>
          <p:cNvSpPr>
            <a:spLocks noGrp="1"/>
          </p:cNvSpPr>
          <p:nvPr>
            <p:ph type="sldNum" sz="quarter" idx="10"/>
          </p:nvPr>
        </p:nvSpPr>
        <p:spPr/>
        <p:txBody>
          <a:bodyPr/>
          <a:lstStyle/>
          <a:p>
            <a:fld id="{3029CE61-5DE9-A649-A245-3D31B8CFE7C5}"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15102334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wikipedia</a:t>
            </a:r>
            <a:endParaRPr lang="en-US" dirty="0"/>
          </a:p>
        </p:txBody>
      </p:sp>
      <p:sp>
        <p:nvSpPr>
          <p:cNvPr id="4" name="Slide Number Placeholder 3"/>
          <p:cNvSpPr>
            <a:spLocks noGrp="1"/>
          </p:cNvSpPr>
          <p:nvPr>
            <p:ph type="sldNum" sz="quarter" idx="10"/>
          </p:nvPr>
        </p:nvSpPr>
        <p:spPr/>
        <p:txBody>
          <a:bodyPr/>
          <a:lstStyle/>
          <a:p>
            <a:pPr defTabSz="342946">
              <a:defRPr/>
            </a:pPr>
            <a:fld id="{5726EAA4-BF5C-7944-9C16-11A1605C5D05}" type="slidenum">
              <a:rPr lang="en-US" smtClean="0">
                <a:solidFill>
                  <a:prstClr val="black"/>
                </a:solidFill>
              </a:rPr>
              <a:pPr defTabSz="342946">
                <a:defRPr/>
              </a:pPr>
              <a:t>62</a:t>
            </a:fld>
            <a:endParaRPr lang="en-US">
              <a:solidFill>
                <a:prstClr val="black"/>
              </a:solidFill>
            </a:endParaRPr>
          </a:p>
        </p:txBody>
      </p:sp>
    </p:spTree>
    <p:extLst>
      <p:ext uri="{BB962C8B-B14F-4D97-AF65-F5344CB8AC3E}">
        <p14:creationId xmlns:p14="http://schemas.microsoft.com/office/powerpoint/2010/main" val="16622854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Within Patient analysis</a:t>
            </a:r>
          </a:p>
          <a:p>
            <a:endParaRPr lang="en-US" dirty="0"/>
          </a:p>
          <a:p>
            <a:r>
              <a:rPr lang="en-US" dirty="0"/>
              <a:t>We next had to combine the various textural features, as well as the measurements across visits. In order to account for the variable timing of routine clinic visits, we used a trapezoidal method of integration for calculation of area under the curve. We then normalized by follow up time to account for the variable overall duration of follow up. This led to a limb specific metric of limb performance over time. The upper limbs were combined to obtain an UE metric and the lower limbs were combined to create a lower extremity metric. These metrics represent a change in limb function over time. </a:t>
            </a:r>
          </a:p>
        </p:txBody>
      </p:sp>
      <p:sp>
        <p:nvSpPr>
          <p:cNvPr id="4" name="Slide Number Placeholder 3"/>
          <p:cNvSpPr>
            <a:spLocks noGrp="1"/>
          </p:cNvSpPr>
          <p:nvPr>
            <p:ph type="sldNum" sz="quarter" idx="10"/>
          </p:nvPr>
        </p:nvSpPr>
        <p:spPr/>
        <p:txBody>
          <a:bodyPr/>
          <a:lstStyle/>
          <a:p>
            <a:fld id="{9EEA4297-4C97-4F4E-847D-6D911BDE892F}"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6590485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Within patient analysis</a:t>
            </a:r>
          </a:p>
          <a:p>
            <a:endParaRPr lang="en-US" baseline="0" dirty="0"/>
          </a:p>
          <a:p>
            <a:r>
              <a:rPr lang="en-US" baseline="0" dirty="0"/>
              <a:t>Comparison of the upper extremity metric values across MS subtypes is shown here. The subtypes are shown on the x axis with relapsing, primary progressive and secondary progressive. The y axis displays the unitless UE metric. As you can see those with progressive MS, particularly SPMS had higher values of the metric than relapsing patients. </a:t>
            </a:r>
          </a:p>
          <a:p>
            <a:endParaRPr lang="en-US" baseline="0" dirty="0"/>
          </a:p>
          <a:p>
            <a:r>
              <a:rPr lang="en-US" baseline="0" dirty="0"/>
              <a:t>Similarly, we see this also for the LE metric with higher scores in those with progressive MS. </a:t>
            </a:r>
          </a:p>
        </p:txBody>
      </p:sp>
      <p:sp>
        <p:nvSpPr>
          <p:cNvPr id="4" name="Slide Number Placeholder 3"/>
          <p:cNvSpPr>
            <a:spLocks noGrp="1"/>
          </p:cNvSpPr>
          <p:nvPr>
            <p:ph type="sldNum" sz="quarter" idx="10"/>
          </p:nvPr>
        </p:nvSpPr>
        <p:spPr/>
        <p:txBody>
          <a:bodyPr/>
          <a:lstStyle/>
          <a:p>
            <a:fld id="{9EEA4297-4C97-4F4E-847D-6D911BDE892F}"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1422704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5574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Our strengths include that the MYO involves a short few minutes assessment that can be done by non-clinical personnel and can distinguish relapsing from progressive MS. Additionally, one device and algorithm can be used for both upper and lower limbs. The device can capture change in function over a short interval of 1 year. Our longitudinal algorithm adjusts for the variability in follow up time, which is important if using this device in real world practice. The device is also inexpensive, comfortable and unobtrusive to the neurologic exam and clinic flow.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Limitations of this study include the lack of a perfect or pathologic gold standard for MS subtype or change in disability over short intervals to compare our new metric with, making it difficult to evaluate whether the metric detects subtle progression. There was also a relatively small sample size of progressive MS patients, although the algorithm still performs well in distinguishing MS subtype.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EEA4297-4C97-4F4E-847D-6D911BDE892F}"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12611433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6B3EC6-1F5F-4D56-933B-B1718AEBF50E}"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4669765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Live questions</a:t>
            </a: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0895FAB0-0293-4380-A3A4-79C6B974942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5362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Thank you for your participation today and special thanks to Dr. Casperson for the great presentation. This webinar is recorded and I will posting the recording and the slides on the webpage listed on the screen. Don’t forget, there’s another Current Topics webinar on September 16 on Medical Marijuana for MS Symptom Management presented by Dr. Michelle Cameron. You can register online for this webinar on our website noted on the screen.  Thank you all for attending today and have a great rest of your day.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5D26AE-23E1-40C5-BBBF-85A31FEE46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625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5432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1450181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3421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1309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6.jpe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C0B5237-B5E7-3F48-B238-77CE4C068893}" type="datetimeFigureOut">
              <a:rPr lang="en-US" smtClean="0">
                <a:solidFill>
                  <a:prstClr val="black">
                    <a:tint val="75000"/>
                  </a:prstClr>
                </a:solidFill>
                <a:latin typeface="Calibri"/>
              </a:rPr>
              <a:pPr/>
              <a:t>8/1/2023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D202ED-71A9-4F47-8E1B-121D19D6AF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35516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0B5237-B5E7-3F48-B238-77CE4C068893}" type="datetimeFigureOut">
              <a:rPr lang="en-US" smtClean="0">
                <a:solidFill>
                  <a:prstClr val="black">
                    <a:tint val="75000"/>
                  </a:prstClr>
                </a:solidFill>
                <a:latin typeface="Calibri"/>
              </a:rPr>
              <a:pPr/>
              <a:t>8/1/2023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D202ED-71A9-4F47-8E1B-121D19D6AF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943037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0B5237-B5E7-3F48-B238-77CE4C068893}" type="datetimeFigureOut">
              <a:rPr lang="en-US" smtClean="0">
                <a:solidFill>
                  <a:prstClr val="black">
                    <a:tint val="75000"/>
                  </a:prstClr>
                </a:solidFill>
                <a:latin typeface="Calibri"/>
              </a:rPr>
              <a:pPr/>
              <a:t>8/1/2023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D202ED-71A9-4F47-8E1B-121D19D6AF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5860438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7_Section Slide">
  <p:cSld name="7_Section Slide">
    <p:spTree>
      <p:nvGrpSpPr>
        <p:cNvPr id="1" name="Shape 62"/>
        <p:cNvGrpSpPr/>
        <p:nvPr/>
      </p:nvGrpSpPr>
      <p:grpSpPr>
        <a:xfrm>
          <a:off x="0" y="0"/>
          <a:ext cx="0" cy="0"/>
          <a:chOff x="0" y="0"/>
          <a:chExt cx="0" cy="0"/>
        </a:xfrm>
      </p:grpSpPr>
      <p:sp>
        <p:nvSpPr>
          <p:cNvPr id="63" name="Google Shape;63;p22"/>
          <p:cNvSpPr>
            <a:spLocks noGrp="1"/>
          </p:cNvSpPr>
          <p:nvPr>
            <p:ph type="pic" idx="2"/>
          </p:nvPr>
        </p:nvSpPr>
        <p:spPr>
          <a:xfrm>
            <a:off x="6097558" y="3"/>
            <a:ext cx="6094444" cy="6856100"/>
          </a:xfrm>
          <a:prstGeom prst="rect">
            <a:avLst/>
          </a:prstGeom>
          <a:blipFill rotWithShape="1">
            <a:blip r:embed="rId2" cstate="email">
              <a:alphaModFix/>
              <a:extLst>
                <a:ext uri="{28A0092B-C50C-407E-A947-70E740481C1C}">
                  <a14:useLocalDpi xmlns:a14="http://schemas.microsoft.com/office/drawing/2010/main"/>
                </a:ext>
              </a:extLst>
            </a:blip>
            <a:stretch>
              <a:fillRect/>
            </a:stretch>
          </a:blipFill>
          <a:ln>
            <a:noFill/>
          </a:ln>
        </p:spPr>
        <p:txBody>
          <a:bodyPr spcFirstLastPara="1" wrap="square" lIns="0" tIns="451800" rIns="0" bIns="0" anchor="ctr" anchorCtr="0">
            <a:noAutofit/>
          </a:bodyPr>
          <a:lstStyle>
            <a:lvl1pPr marR="0" lvl="0" algn="ctr" rtl="0">
              <a:lnSpc>
                <a:spcPct val="184678"/>
              </a:lnSpc>
              <a:spcBef>
                <a:spcPts val="600"/>
              </a:spcBef>
              <a:spcAft>
                <a:spcPts val="0"/>
              </a:spcAft>
              <a:buClr>
                <a:srgbClr val="FFFFFF"/>
              </a:buClr>
              <a:buSzPts val="731"/>
              <a:buFont typeface="Arial"/>
              <a:buNone/>
              <a:defRPr sz="975" b="1" i="0" u="none" strike="noStrike" cap="none">
                <a:solidFill>
                  <a:srgbClr val="FFFFFF"/>
                </a:solidFill>
                <a:latin typeface="Arial"/>
                <a:ea typeface="Arial"/>
                <a:cs typeface="Arial"/>
                <a:sym typeface="Arial"/>
              </a:defRPr>
            </a:lvl1pPr>
            <a:lvl2pPr marR="0" lvl="1" algn="l" rtl="0">
              <a:lnSpc>
                <a:spcPct val="90000"/>
              </a:lnSpc>
              <a:spcBef>
                <a:spcPts val="1200"/>
              </a:spcBef>
              <a:spcAft>
                <a:spcPts val="0"/>
              </a:spcAft>
              <a:buClr>
                <a:srgbClr val="006C92"/>
              </a:buClr>
              <a:buSzPts val="1500"/>
              <a:buFont typeface="Arial"/>
              <a:buChar char="•"/>
              <a:defRPr sz="2000" b="0" i="0" u="none" strike="noStrike" cap="none">
                <a:solidFill>
                  <a:srgbClr val="006C92"/>
                </a:solidFill>
                <a:latin typeface="Calibri"/>
                <a:ea typeface="Calibri"/>
                <a:cs typeface="Calibri"/>
                <a:sym typeface="Calibri"/>
              </a:defRPr>
            </a:lvl2pPr>
            <a:lvl3pPr marR="0" lvl="2" algn="l" rtl="0">
              <a:lnSpc>
                <a:spcPct val="90000"/>
              </a:lnSpc>
              <a:spcBef>
                <a:spcPts val="1200"/>
              </a:spcBef>
              <a:spcAft>
                <a:spcPts val="0"/>
              </a:spcAft>
              <a:buClr>
                <a:srgbClr val="006C92"/>
              </a:buClr>
              <a:buSzPts val="1500"/>
              <a:buFont typeface="Arial"/>
              <a:buChar char="•"/>
              <a:defRPr sz="2000" b="0" i="0" u="none" strike="noStrike" cap="none">
                <a:solidFill>
                  <a:srgbClr val="006C92"/>
                </a:solidFill>
                <a:latin typeface="Calibri"/>
                <a:ea typeface="Calibri"/>
                <a:cs typeface="Calibri"/>
                <a:sym typeface="Calibri"/>
              </a:defRPr>
            </a:lvl3pPr>
            <a:lvl4pPr marR="0" lvl="3" algn="l" rtl="0">
              <a:lnSpc>
                <a:spcPct val="90000"/>
              </a:lnSpc>
              <a:spcBef>
                <a:spcPts val="1200"/>
              </a:spcBef>
              <a:spcAft>
                <a:spcPts val="0"/>
              </a:spcAft>
              <a:buClr>
                <a:srgbClr val="006C92"/>
              </a:buClr>
              <a:buSzPts val="1500"/>
              <a:buFont typeface="Arial"/>
              <a:buChar char="•"/>
              <a:defRPr sz="2000" b="0" i="0" u="none" strike="noStrike" cap="none">
                <a:solidFill>
                  <a:srgbClr val="006C92"/>
                </a:solidFill>
                <a:latin typeface="Calibri"/>
                <a:ea typeface="Calibri"/>
                <a:cs typeface="Calibri"/>
                <a:sym typeface="Calibri"/>
              </a:defRPr>
            </a:lvl4pPr>
            <a:lvl5pPr marR="0" lvl="4" algn="l" rtl="0">
              <a:lnSpc>
                <a:spcPct val="90000"/>
              </a:lnSpc>
              <a:spcBef>
                <a:spcPts val="1200"/>
              </a:spcBef>
              <a:spcAft>
                <a:spcPts val="0"/>
              </a:spcAft>
              <a:buClr>
                <a:srgbClr val="006C92"/>
              </a:buClr>
              <a:buSzPts val="1500"/>
              <a:buFont typeface="Arial"/>
              <a:buChar char="•"/>
              <a:defRPr sz="2000" b="0" i="0" u="none" strike="noStrike" cap="none">
                <a:solidFill>
                  <a:srgbClr val="006C92"/>
                </a:solidFill>
                <a:latin typeface="Calibri"/>
                <a:ea typeface="Calibri"/>
                <a:cs typeface="Calibri"/>
                <a:sym typeface="Calibri"/>
              </a:defRPr>
            </a:lvl5pPr>
            <a:lvl6pPr marR="0" lvl="5" algn="l" rtl="0">
              <a:spcBef>
                <a:spcPts val="1200"/>
              </a:spcBef>
              <a:spcAft>
                <a:spcPts val="0"/>
              </a:spcAft>
              <a:buClr>
                <a:schemeClr val="dk1"/>
              </a:buClr>
              <a:buSzPts val="1125"/>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1125"/>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1125"/>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1125"/>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64" name="Google Shape;64;p22"/>
          <p:cNvSpPr txBox="1">
            <a:spLocks noGrp="1"/>
          </p:cNvSpPr>
          <p:nvPr>
            <p:ph type="ctrTitle"/>
          </p:nvPr>
        </p:nvSpPr>
        <p:spPr>
          <a:xfrm>
            <a:off x="-115329" y="259493"/>
            <a:ext cx="5835548" cy="1572619"/>
          </a:xfrm>
          <a:prstGeom prst="rect">
            <a:avLst/>
          </a:prstGeom>
          <a:solidFill>
            <a:schemeClr val="lt1"/>
          </a:solidFill>
          <a:ln>
            <a:noFill/>
          </a:ln>
        </p:spPr>
        <p:txBody>
          <a:bodyPr spcFirstLastPara="1" wrap="square" lIns="457200" tIns="182875" rIns="182875" bIns="182875" anchor="ctr" anchorCtr="0">
            <a:noAutofit/>
          </a:bodyPr>
          <a:lstStyle>
            <a:lvl1pPr lvl="0" algn="l">
              <a:lnSpc>
                <a:spcPct val="93750"/>
              </a:lnSpc>
              <a:spcBef>
                <a:spcPts val="0"/>
              </a:spcBef>
              <a:spcAft>
                <a:spcPts val="0"/>
              </a:spcAft>
              <a:buClr>
                <a:srgbClr val="13294A"/>
              </a:buClr>
              <a:buSzPts val="2400"/>
              <a:buFont typeface="Calibri"/>
              <a:buNone/>
              <a:defRPr sz="3200" b="1">
                <a:solidFill>
                  <a:srgbClr val="13294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22"/>
          <p:cNvSpPr txBox="1">
            <a:spLocks noGrp="1"/>
          </p:cNvSpPr>
          <p:nvPr>
            <p:ph type="body" idx="1"/>
          </p:nvPr>
        </p:nvSpPr>
        <p:spPr>
          <a:xfrm>
            <a:off x="487680" y="2005533"/>
            <a:ext cx="5232539" cy="4556632"/>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600"/>
              </a:spcBef>
              <a:spcAft>
                <a:spcPts val="0"/>
              </a:spcAft>
              <a:buClr>
                <a:srgbClr val="0C68AC"/>
              </a:buClr>
              <a:buSzPts val="1500"/>
              <a:buNone/>
              <a:defRPr sz="2000">
                <a:solidFill>
                  <a:schemeClr val="lt1"/>
                </a:solidFill>
              </a:defRPr>
            </a:lvl1pPr>
            <a:lvl2pPr marL="1219170" lvl="1" indent="-304792" algn="l">
              <a:lnSpc>
                <a:spcPct val="90000"/>
              </a:lnSpc>
              <a:spcBef>
                <a:spcPts val="1200"/>
              </a:spcBef>
              <a:spcAft>
                <a:spcPts val="0"/>
              </a:spcAft>
              <a:buClr>
                <a:srgbClr val="0C68AC"/>
              </a:buClr>
              <a:buSzPts val="1500"/>
              <a:buNone/>
              <a:defRPr sz="2000">
                <a:solidFill>
                  <a:schemeClr val="lt1"/>
                </a:solidFill>
              </a:defRPr>
            </a:lvl2pPr>
            <a:lvl3pPr marL="1828754" lvl="2" indent="-304792" algn="l">
              <a:lnSpc>
                <a:spcPct val="90000"/>
              </a:lnSpc>
              <a:spcBef>
                <a:spcPts val="1200"/>
              </a:spcBef>
              <a:spcAft>
                <a:spcPts val="0"/>
              </a:spcAft>
              <a:buClr>
                <a:srgbClr val="0C68AC"/>
              </a:buClr>
              <a:buSzPts val="1500"/>
              <a:buNone/>
              <a:defRPr sz="2000">
                <a:solidFill>
                  <a:schemeClr val="lt1"/>
                </a:solidFill>
              </a:defRPr>
            </a:lvl3pPr>
            <a:lvl4pPr marL="2438339" lvl="3" indent="-304792" algn="l">
              <a:lnSpc>
                <a:spcPct val="90000"/>
              </a:lnSpc>
              <a:spcBef>
                <a:spcPts val="1200"/>
              </a:spcBef>
              <a:spcAft>
                <a:spcPts val="0"/>
              </a:spcAft>
              <a:buClr>
                <a:srgbClr val="0C68AC"/>
              </a:buClr>
              <a:buSzPts val="1500"/>
              <a:buNone/>
              <a:defRPr sz="2000">
                <a:solidFill>
                  <a:schemeClr val="lt1"/>
                </a:solidFill>
              </a:defRPr>
            </a:lvl4pPr>
            <a:lvl5pPr marL="3047924" lvl="4" indent="-304792" algn="l">
              <a:lnSpc>
                <a:spcPct val="90000"/>
              </a:lnSpc>
              <a:spcBef>
                <a:spcPts val="1200"/>
              </a:spcBef>
              <a:spcAft>
                <a:spcPts val="0"/>
              </a:spcAft>
              <a:buClr>
                <a:srgbClr val="0C68AC"/>
              </a:buClr>
              <a:buSzPts val="1500"/>
              <a:buNone/>
              <a:defRPr sz="2000">
                <a:solidFill>
                  <a:schemeClr val="lt1"/>
                </a:solidFill>
              </a:defRPr>
            </a:lvl5pPr>
            <a:lvl6pPr marL="3657509" lvl="5" indent="-457189" algn="l">
              <a:spcBef>
                <a:spcPts val="12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895830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Title+Content+PhotoLeft">
  <p:cSld name="3_Title+Content+PhotoLeft">
    <p:spTree>
      <p:nvGrpSpPr>
        <p:cNvPr id="1" name="Shape 70"/>
        <p:cNvGrpSpPr/>
        <p:nvPr/>
      </p:nvGrpSpPr>
      <p:grpSpPr>
        <a:xfrm>
          <a:off x="0" y="0"/>
          <a:ext cx="0" cy="0"/>
          <a:chOff x="0" y="0"/>
          <a:chExt cx="0" cy="0"/>
        </a:xfrm>
      </p:grpSpPr>
      <p:sp>
        <p:nvSpPr>
          <p:cNvPr id="71" name="Google Shape;71;p25"/>
          <p:cNvSpPr>
            <a:spLocks noGrp="1"/>
          </p:cNvSpPr>
          <p:nvPr>
            <p:ph type="pic" idx="2"/>
          </p:nvPr>
        </p:nvSpPr>
        <p:spPr>
          <a:xfrm>
            <a:off x="5532277" y="1352391"/>
            <a:ext cx="6310809" cy="5163671"/>
          </a:xfrm>
          <a:prstGeom prst="rect">
            <a:avLst/>
          </a:prstGeom>
          <a:noFill/>
          <a:ln>
            <a:noFill/>
          </a:ln>
        </p:spPr>
        <p:txBody>
          <a:bodyPr spcFirstLastPara="1" wrap="square" lIns="0" tIns="0" rIns="0" bIns="0" anchor="ctr" anchorCtr="1">
            <a:noAutofit/>
          </a:bodyPr>
          <a:lstStyle>
            <a:lvl1pPr marR="0" lvl="0" algn="ctr" rtl="0">
              <a:lnSpc>
                <a:spcPct val="171319"/>
              </a:lnSpc>
              <a:spcBef>
                <a:spcPts val="600"/>
              </a:spcBef>
              <a:spcAft>
                <a:spcPts val="0"/>
              </a:spcAft>
              <a:buClr>
                <a:srgbClr val="006C92"/>
              </a:buClr>
              <a:buSzPts val="788"/>
              <a:buFont typeface="Arial"/>
              <a:buNone/>
              <a:defRPr sz="1051" b="0" i="0" u="none" strike="noStrike" cap="none">
                <a:solidFill>
                  <a:srgbClr val="006C92"/>
                </a:solidFill>
                <a:latin typeface="Calibri"/>
                <a:ea typeface="Calibri"/>
                <a:cs typeface="Calibri"/>
                <a:sym typeface="Calibri"/>
              </a:defRPr>
            </a:lvl1pPr>
            <a:lvl2pPr marR="0" lvl="1" algn="l" rtl="0">
              <a:lnSpc>
                <a:spcPct val="77408"/>
              </a:lnSpc>
              <a:spcBef>
                <a:spcPts val="1200"/>
              </a:spcBef>
              <a:spcAft>
                <a:spcPts val="0"/>
              </a:spcAft>
              <a:buClr>
                <a:srgbClr val="006C92"/>
              </a:buClr>
              <a:buSzPts val="1744"/>
              <a:buFont typeface="Arial"/>
              <a:buNone/>
              <a:defRPr sz="2325" b="0" i="0" u="none" strike="noStrike" cap="none">
                <a:solidFill>
                  <a:srgbClr val="006C92"/>
                </a:solidFill>
                <a:latin typeface="Calibri"/>
                <a:ea typeface="Calibri"/>
                <a:cs typeface="Calibri"/>
                <a:sym typeface="Calibri"/>
              </a:defRPr>
            </a:lvl2pPr>
            <a:lvl3pPr marR="0" lvl="2" algn="l" rtl="0">
              <a:lnSpc>
                <a:spcPct val="88874"/>
              </a:lnSpc>
              <a:spcBef>
                <a:spcPts val="1200"/>
              </a:spcBef>
              <a:spcAft>
                <a:spcPts val="0"/>
              </a:spcAft>
              <a:buClr>
                <a:srgbClr val="006C92"/>
              </a:buClr>
              <a:buSzPts val="1519"/>
              <a:buFont typeface="Arial"/>
              <a:buNone/>
              <a:defRPr sz="2025" b="0" i="0" u="none" strike="noStrike" cap="none">
                <a:solidFill>
                  <a:srgbClr val="006C92"/>
                </a:solidFill>
                <a:latin typeface="Calibri"/>
                <a:ea typeface="Calibri"/>
                <a:cs typeface="Calibri"/>
                <a:sym typeface="Calibri"/>
              </a:defRPr>
            </a:lvl3pPr>
            <a:lvl4pPr marR="0" lvl="3" algn="l" rtl="0">
              <a:lnSpc>
                <a:spcPct val="109046"/>
              </a:lnSpc>
              <a:spcBef>
                <a:spcPts val="1200"/>
              </a:spcBef>
              <a:spcAft>
                <a:spcPts val="0"/>
              </a:spcAft>
              <a:buClr>
                <a:srgbClr val="006C92"/>
              </a:buClr>
              <a:buSzPts val="1238"/>
              <a:buFont typeface="Arial"/>
              <a:buNone/>
              <a:defRPr sz="1651" b="0" i="0" u="none" strike="noStrike" cap="none">
                <a:solidFill>
                  <a:srgbClr val="006C92"/>
                </a:solidFill>
                <a:latin typeface="Calibri"/>
                <a:ea typeface="Calibri"/>
                <a:cs typeface="Calibri"/>
                <a:sym typeface="Calibri"/>
              </a:defRPr>
            </a:lvl4pPr>
            <a:lvl5pPr marR="0" lvl="4" algn="l" rtl="0">
              <a:lnSpc>
                <a:spcPct val="109046"/>
              </a:lnSpc>
              <a:spcBef>
                <a:spcPts val="1200"/>
              </a:spcBef>
              <a:spcAft>
                <a:spcPts val="0"/>
              </a:spcAft>
              <a:buClr>
                <a:srgbClr val="006C92"/>
              </a:buClr>
              <a:buSzPts val="1238"/>
              <a:buFont typeface="Arial"/>
              <a:buNone/>
              <a:defRPr sz="1651" b="0" i="0" u="none" strike="noStrike" cap="none">
                <a:solidFill>
                  <a:srgbClr val="006C92"/>
                </a:solidFill>
                <a:latin typeface="Calibri"/>
                <a:ea typeface="Calibri"/>
                <a:cs typeface="Calibri"/>
                <a:sym typeface="Calibri"/>
              </a:defRPr>
            </a:lvl5pPr>
            <a:lvl6pPr marR="0" lvl="5" algn="l" rtl="0">
              <a:spcBef>
                <a:spcPts val="1200"/>
              </a:spcBef>
              <a:spcAft>
                <a:spcPts val="0"/>
              </a:spcAft>
              <a:buClr>
                <a:schemeClr val="dk1"/>
              </a:buClr>
              <a:buSzPts val="1238"/>
              <a:buFont typeface="Arial"/>
              <a:buNone/>
              <a:defRPr sz="1651" b="0" i="0" u="none" strike="noStrike" cap="none">
                <a:solidFill>
                  <a:schemeClr val="dk1"/>
                </a:solidFill>
                <a:latin typeface="Arial"/>
                <a:ea typeface="Arial"/>
                <a:cs typeface="Arial"/>
                <a:sym typeface="Arial"/>
              </a:defRPr>
            </a:lvl6pPr>
            <a:lvl7pPr marR="0" lvl="6" algn="l" rtl="0">
              <a:spcBef>
                <a:spcPts val="331"/>
              </a:spcBef>
              <a:spcAft>
                <a:spcPts val="0"/>
              </a:spcAft>
              <a:buClr>
                <a:schemeClr val="dk1"/>
              </a:buClr>
              <a:buSzPts val="1238"/>
              <a:buFont typeface="Arial"/>
              <a:buNone/>
              <a:defRPr sz="1651" b="0" i="0" u="none" strike="noStrike" cap="none">
                <a:solidFill>
                  <a:schemeClr val="dk1"/>
                </a:solidFill>
                <a:latin typeface="Arial"/>
                <a:ea typeface="Arial"/>
                <a:cs typeface="Arial"/>
                <a:sym typeface="Arial"/>
              </a:defRPr>
            </a:lvl7pPr>
            <a:lvl8pPr marR="0" lvl="7" algn="l" rtl="0">
              <a:spcBef>
                <a:spcPts val="331"/>
              </a:spcBef>
              <a:spcAft>
                <a:spcPts val="0"/>
              </a:spcAft>
              <a:buClr>
                <a:schemeClr val="dk1"/>
              </a:buClr>
              <a:buSzPts val="1238"/>
              <a:buFont typeface="Arial"/>
              <a:buNone/>
              <a:defRPr sz="1651" b="0" i="0" u="none" strike="noStrike" cap="none">
                <a:solidFill>
                  <a:schemeClr val="dk1"/>
                </a:solidFill>
                <a:latin typeface="Arial"/>
                <a:ea typeface="Arial"/>
                <a:cs typeface="Arial"/>
                <a:sym typeface="Arial"/>
              </a:defRPr>
            </a:lvl8pPr>
            <a:lvl9pPr marR="0" lvl="8" algn="l" rtl="0">
              <a:spcBef>
                <a:spcPts val="331"/>
              </a:spcBef>
              <a:spcAft>
                <a:spcPts val="0"/>
              </a:spcAft>
              <a:buClr>
                <a:schemeClr val="dk1"/>
              </a:buClr>
              <a:buSzPts val="1238"/>
              <a:buFont typeface="Arial"/>
              <a:buNone/>
              <a:defRPr sz="1651" b="0" i="0" u="none" strike="noStrike" cap="none">
                <a:solidFill>
                  <a:schemeClr val="dk1"/>
                </a:solidFill>
                <a:latin typeface="Arial"/>
                <a:ea typeface="Arial"/>
                <a:cs typeface="Arial"/>
                <a:sym typeface="Arial"/>
              </a:defRPr>
            </a:lvl9pPr>
          </a:lstStyle>
          <a:p>
            <a:endParaRPr/>
          </a:p>
        </p:txBody>
      </p:sp>
      <p:sp>
        <p:nvSpPr>
          <p:cNvPr id="72" name="Google Shape;72;p25"/>
          <p:cNvSpPr txBox="1">
            <a:spLocks noGrp="1"/>
          </p:cNvSpPr>
          <p:nvPr>
            <p:ph type="ctrTitle"/>
          </p:nvPr>
        </p:nvSpPr>
        <p:spPr>
          <a:xfrm>
            <a:off x="-164758" y="250878"/>
            <a:ext cx="12007843" cy="811807"/>
          </a:xfrm>
          <a:prstGeom prst="rect">
            <a:avLst/>
          </a:prstGeom>
          <a:solidFill>
            <a:srgbClr val="006C92"/>
          </a:solidFill>
          <a:ln>
            <a:noFill/>
          </a:ln>
        </p:spPr>
        <p:txBody>
          <a:bodyPr spcFirstLastPara="1" wrap="square" lIns="457200" tIns="0" rIns="0" bIns="0" anchor="ctr" anchorCtr="0">
            <a:noAutofit/>
          </a:bodyPr>
          <a:lstStyle>
            <a:lvl1pPr lvl="0" algn="l">
              <a:lnSpc>
                <a:spcPct val="86666"/>
              </a:lnSpc>
              <a:spcBef>
                <a:spcPts val="0"/>
              </a:spcBef>
              <a:spcAft>
                <a:spcPts val="0"/>
              </a:spcAft>
              <a:buClr>
                <a:schemeClr val="lt1"/>
              </a:buClr>
              <a:buSzPts val="2250"/>
              <a:buFont typeface="Calibri"/>
              <a:buNone/>
              <a:defRPr sz="3000"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5"/>
          <p:cNvSpPr txBox="1">
            <a:spLocks noGrp="1"/>
          </p:cNvSpPr>
          <p:nvPr>
            <p:ph type="body" idx="1"/>
          </p:nvPr>
        </p:nvSpPr>
        <p:spPr>
          <a:xfrm>
            <a:off x="462012" y="1352391"/>
            <a:ext cx="4784560" cy="5163671"/>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600"/>
              </a:spcBef>
              <a:spcAft>
                <a:spcPts val="0"/>
              </a:spcAft>
              <a:buClr>
                <a:srgbClr val="0C68AC"/>
              </a:buClr>
              <a:buSzPts val="1500"/>
              <a:buNone/>
              <a:defRPr sz="2000">
                <a:solidFill>
                  <a:srgbClr val="006C92"/>
                </a:solidFill>
              </a:defRPr>
            </a:lvl1pPr>
            <a:lvl2pPr marL="1219170" lvl="1" indent="-304792" algn="l">
              <a:lnSpc>
                <a:spcPct val="90000"/>
              </a:lnSpc>
              <a:spcBef>
                <a:spcPts val="1200"/>
              </a:spcBef>
              <a:spcAft>
                <a:spcPts val="0"/>
              </a:spcAft>
              <a:buClr>
                <a:srgbClr val="0C68AC"/>
              </a:buClr>
              <a:buSzPts val="1500"/>
              <a:buNone/>
              <a:defRPr sz="2000">
                <a:solidFill>
                  <a:srgbClr val="006C92"/>
                </a:solidFill>
              </a:defRPr>
            </a:lvl2pPr>
            <a:lvl3pPr marL="1828754" lvl="2" indent="-304792" algn="l">
              <a:lnSpc>
                <a:spcPct val="90000"/>
              </a:lnSpc>
              <a:spcBef>
                <a:spcPts val="1200"/>
              </a:spcBef>
              <a:spcAft>
                <a:spcPts val="0"/>
              </a:spcAft>
              <a:buClr>
                <a:srgbClr val="0C68AC"/>
              </a:buClr>
              <a:buSzPts val="1500"/>
              <a:buNone/>
              <a:defRPr sz="2000">
                <a:solidFill>
                  <a:srgbClr val="006C92"/>
                </a:solidFill>
              </a:defRPr>
            </a:lvl3pPr>
            <a:lvl4pPr marL="2438339" lvl="3" indent="-304792" algn="l">
              <a:lnSpc>
                <a:spcPct val="90000"/>
              </a:lnSpc>
              <a:spcBef>
                <a:spcPts val="1200"/>
              </a:spcBef>
              <a:spcAft>
                <a:spcPts val="0"/>
              </a:spcAft>
              <a:buClr>
                <a:srgbClr val="0C68AC"/>
              </a:buClr>
              <a:buSzPts val="1500"/>
              <a:buNone/>
              <a:defRPr sz="2000">
                <a:solidFill>
                  <a:srgbClr val="006C92"/>
                </a:solidFill>
              </a:defRPr>
            </a:lvl4pPr>
            <a:lvl5pPr marL="3047924" lvl="4" indent="-304792" algn="l">
              <a:lnSpc>
                <a:spcPct val="90000"/>
              </a:lnSpc>
              <a:spcBef>
                <a:spcPts val="1200"/>
              </a:spcBef>
              <a:spcAft>
                <a:spcPts val="0"/>
              </a:spcAft>
              <a:buClr>
                <a:srgbClr val="0C68AC"/>
              </a:buClr>
              <a:buSzPts val="1500"/>
              <a:buNone/>
              <a:defRPr sz="2000">
                <a:solidFill>
                  <a:srgbClr val="006C92"/>
                </a:solidFill>
              </a:defRPr>
            </a:lvl5pPr>
            <a:lvl6pPr marL="3657509" lvl="5" indent="-457189" algn="l">
              <a:spcBef>
                <a:spcPts val="12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80857644"/>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Section Slide">
  <p:cSld name="1_Section Slide">
    <p:spTree>
      <p:nvGrpSpPr>
        <p:cNvPr id="1" name="Shape 54"/>
        <p:cNvGrpSpPr/>
        <p:nvPr/>
      </p:nvGrpSpPr>
      <p:grpSpPr>
        <a:xfrm>
          <a:off x="0" y="0"/>
          <a:ext cx="0" cy="0"/>
          <a:chOff x="0" y="0"/>
          <a:chExt cx="0" cy="0"/>
        </a:xfrm>
      </p:grpSpPr>
      <p:sp>
        <p:nvSpPr>
          <p:cNvPr id="55" name="Google Shape;55;p19"/>
          <p:cNvSpPr>
            <a:spLocks noGrp="1"/>
          </p:cNvSpPr>
          <p:nvPr>
            <p:ph type="pic" idx="2"/>
          </p:nvPr>
        </p:nvSpPr>
        <p:spPr>
          <a:xfrm>
            <a:off x="9" y="3"/>
            <a:ext cx="6094444" cy="6856100"/>
          </a:xfrm>
          <a:prstGeom prst="rect">
            <a:avLst/>
          </a:prstGeom>
          <a:blipFill rotWithShape="1">
            <a:blip r:embed="rId2" cstate="email">
              <a:alphaModFix/>
              <a:extLst>
                <a:ext uri="{28A0092B-C50C-407E-A947-70E740481C1C}">
                  <a14:useLocalDpi xmlns:a14="http://schemas.microsoft.com/office/drawing/2010/main"/>
                </a:ext>
              </a:extLst>
            </a:blip>
            <a:stretch>
              <a:fillRect/>
            </a:stretch>
          </a:blipFill>
          <a:ln>
            <a:noFill/>
          </a:ln>
        </p:spPr>
        <p:txBody>
          <a:bodyPr spcFirstLastPara="1" wrap="square" lIns="0" tIns="451800" rIns="0" bIns="0" anchor="ctr" anchorCtr="0">
            <a:noAutofit/>
          </a:bodyPr>
          <a:lstStyle>
            <a:lvl1pPr marR="0" lvl="0" algn="ctr" rtl="0">
              <a:lnSpc>
                <a:spcPct val="184678"/>
              </a:lnSpc>
              <a:spcBef>
                <a:spcPts val="600"/>
              </a:spcBef>
              <a:spcAft>
                <a:spcPts val="0"/>
              </a:spcAft>
              <a:buClr>
                <a:srgbClr val="FFFFFF"/>
              </a:buClr>
              <a:buSzPts val="731"/>
              <a:buFont typeface="Arial"/>
              <a:buNone/>
              <a:defRPr sz="975" b="1" i="0" u="none" strike="noStrike" cap="none">
                <a:solidFill>
                  <a:srgbClr val="FFFFFF"/>
                </a:solidFill>
                <a:latin typeface="Arial"/>
                <a:ea typeface="Arial"/>
                <a:cs typeface="Arial"/>
                <a:sym typeface="Arial"/>
              </a:defRPr>
            </a:lvl1pPr>
            <a:lvl2pPr marR="0" lvl="1" algn="l" rtl="0">
              <a:lnSpc>
                <a:spcPct val="90000"/>
              </a:lnSpc>
              <a:spcBef>
                <a:spcPts val="1200"/>
              </a:spcBef>
              <a:spcAft>
                <a:spcPts val="0"/>
              </a:spcAft>
              <a:buClr>
                <a:srgbClr val="006C92"/>
              </a:buClr>
              <a:buSzPts val="1500"/>
              <a:buFont typeface="Arial"/>
              <a:buChar char="•"/>
              <a:defRPr sz="2000" b="0" i="0" u="none" strike="noStrike" cap="none">
                <a:solidFill>
                  <a:srgbClr val="006C92"/>
                </a:solidFill>
                <a:latin typeface="Calibri"/>
                <a:ea typeface="Calibri"/>
                <a:cs typeface="Calibri"/>
                <a:sym typeface="Calibri"/>
              </a:defRPr>
            </a:lvl2pPr>
            <a:lvl3pPr marR="0" lvl="2" algn="l" rtl="0">
              <a:lnSpc>
                <a:spcPct val="90000"/>
              </a:lnSpc>
              <a:spcBef>
                <a:spcPts val="1200"/>
              </a:spcBef>
              <a:spcAft>
                <a:spcPts val="0"/>
              </a:spcAft>
              <a:buClr>
                <a:srgbClr val="006C92"/>
              </a:buClr>
              <a:buSzPts val="1500"/>
              <a:buFont typeface="Arial"/>
              <a:buChar char="•"/>
              <a:defRPr sz="2000" b="0" i="0" u="none" strike="noStrike" cap="none">
                <a:solidFill>
                  <a:srgbClr val="006C92"/>
                </a:solidFill>
                <a:latin typeface="Calibri"/>
                <a:ea typeface="Calibri"/>
                <a:cs typeface="Calibri"/>
                <a:sym typeface="Calibri"/>
              </a:defRPr>
            </a:lvl3pPr>
            <a:lvl4pPr marR="0" lvl="3" algn="l" rtl="0">
              <a:lnSpc>
                <a:spcPct val="90000"/>
              </a:lnSpc>
              <a:spcBef>
                <a:spcPts val="1200"/>
              </a:spcBef>
              <a:spcAft>
                <a:spcPts val="0"/>
              </a:spcAft>
              <a:buClr>
                <a:srgbClr val="006C92"/>
              </a:buClr>
              <a:buSzPts val="1500"/>
              <a:buFont typeface="Arial"/>
              <a:buChar char="•"/>
              <a:defRPr sz="2000" b="0" i="0" u="none" strike="noStrike" cap="none">
                <a:solidFill>
                  <a:srgbClr val="006C92"/>
                </a:solidFill>
                <a:latin typeface="Calibri"/>
                <a:ea typeface="Calibri"/>
                <a:cs typeface="Calibri"/>
                <a:sym typeface="Calibri"/>
              </a:defRPr>
            </a:lvl4pPr>
            <a:lvl5pPr marR="0" lvl="4" algn="l" rtl="0">
              <a:lnSpc>
                <a:spcPct val="90000"/>
              </a:lnSpc>
              <a:spcBef>
                <a:spcPts val="1200"/>
              </a:spcBef>
              <a:spcAft>
                <a:spcPts val="0"/>
              </a:spcAft>
              <a:buClr>
                <a:srgbClr val="006C92"/>
              </a:buClr>
              <a:buSzPts val="1500"/>
              <a:buFont typeface="Arial"/>
              <a:buChar char="•"/>
              <a:defRPr sz="2000" b="0" i="0" u="none" strike="noStrike" cap="none">
                <a:solidFill>
                  <a:srgbClr val="006C92"/>
                </a:solidFill>
                <a:latin typeface="Calibri"/>
                <a:ea typeface="Calibri"/>
                <a:cs typeface="Calibri"/>
                <a:sym typeface="Calibri"/>
              </a:defRPr>
            </a:lvl5pPr>
            <a:lvl6pPr marR="0" lvl="5" algn="l" rtl="0">
              <a:spcBef>
                <a:spcPts val="1200"/>
              </a:spcBef>
              <a:spcAft>
                <a:spcPts val="0"/>
              </a:spcAft>
              <a:buClr>
                <a:schemeClr val="dk1"/>
              </a:buClr>
              <a:buSzPts val="1125"/>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1125"/>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1125"/>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1125"/>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56" name="Google Shape;56;p19"/>
          <p:cNvSpPr txBox="1">
            <a:spLocks noGrp="1"/>
          </p:cNvSpPr>
          <p:nvPr>
            <p:ph type="ctrTitle"/>
          </p:nvPr>
        </p:nvSpPr>
        <p:spPr>
          <a:xfrm>
            <a:off x="6492942" y="259493"/>
            <a:ext cx="5835548" cy="1572619"/>
          </a:xfrm>
          <a:prstGeom prst="rect">
            <a:avLst/>
          </a:prstGeom>
          <a:solidFill>
            <a:schemeClr val="lt1"/>
          </a:solidFill>
          <a:ln>
            <a:noFill/>
          </a:ln>
        </p:spPr>
        <p:txBody>
          <a:bodyPr spcFirstLastPara="1" wrap="square" lIns="182875" tIns="182875" rIns="274300" bIns="182875" anchor="ctr" anchorCtr="0">
            <a:noAutofit/>
          </a:bodyPr>
          <a:lstStyle>
            <a:lvl1pPr lvl="0" algn="l">
              <a:lnSpc>
                <a:spcPct val="93750"/>
              </a:lnSpc>
              <a:spcBef>
                <a:spcPts val="0"/>
              </a:spcBef>
              <a:spcAft>
                <a:spcPts val="0"/>
              </a:spcAft>
              <a:buClr>
                <a:srgbClr val="006C92"/>
              </a:buClr>
              <a:buSzPts val="2400"/>
              <a:buFont typeface="Calibri"/>
              <a:buNone/>
              <a:defRPr sz="3200" b="1">
                <a:solidFill>
                  <a:srgbClr val="006C9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19"/>
          <p:cNvSpPr txBox="1">
            <a:spLocks noGrp="1"/>
          </p:cNvSpPr>
          <p:nvPr>
            <p:ph type="body" idx="1"/>
          </p:nvPr>
        </p:nvSpPr>
        <p:spPr>
          <a:xfrm>
            <a:off x="6731213" y="2005533"/>
            <a:ext cx="5022112" cy="4556632"/>
          </a:xfrm>
          <a:prstGeom prst="rect">
            <a:avLst/>
          </a:prstGeom>
          <a:noFill/>
          <a:ln>
            <a:noFill/>
          </a:ln>
        </p:spPr>
        <p:txBody>
          <a:bodyPr spcFirstLastPara="1" wrap="square" lIns="0" tIns="0" rIns="0" bIns="0" anchor="t" anchorCtr="0">
            <a:noAutofit/>
          </a:bodyPr>
          <a:lstStyle>
            <a:lvl1pPr marL="609585" lvl="0" indent="-431789" algn="l">
              <a:lnSpc>
                <a:spcPct val="90000"/>
              </a:lnSpc>
              <a:spcBef>
                <a:spcPts val="600"/>
              </a:spcBef>
              <a:spcAft>
                <a:spcPts val="0"/>
              </a:spcAft>
              <a:buClr>
                <a:schemeClr val="lt1"/>
              </a:buClr>
              <a:buSzPts val="1500"/>
              <a:buFont typeface="Arial"/>
              <a:buChar char="•"/>
              <a:defRPr sz="2000">
                <a:solidFill>
                  <a:schemeClr val="lt1"/>
                </a:solidFill>
              </a:defRPr>
            </a:lvl1pPr>
            <a:lvl2pPr marL="1219170" lvl="1" indent="-431789" algn="l">
              <a:lnSpc>
                <a:spcPct val="90000"/>
              </a:lnSpc>
              <a:spcBef>
                <a:spcPts val="1200"/>
              </a:spcBef>
              <a:spcAft>
                <a:spcPts val="0"/>
              </a:spcAft>
              <a:buClr>
                <a:schemeClr val="lt1"/>
              </a:buClr>
              <a:buSzPts val="1500"/>
              <a:buFont typeface="Arial"/>
              <a:buChar char="•"/>
              <a:defRPr sz="2000">
                <a:solidFill>
                  <a:schemeClr val="lt1"/>
                </a:solidFill>
              </a:defRPr>
            </a:lvl2pPr>
            <a:lvl3pPr marL="1828754" lvl="2" indent="-431789" algn="l">
              <a:lnSpc>
                <a:spcPct val="90000"/>
              </a:lnSpc>
              <a:spcBef>
                <a:spcPts val="1200"/>
              </a:spcBef>
              <a:spcAft>
                <a:spcPts val="0"/>
              </a:spcAft>
              <a:buClr>
                <a:schemeClr val="lt1"/>
              </a:buClr>
              <a:buSzPts val="1500"/>
              <a:buFont typeface="Arial"/>
              <a:buChar char="•"/>
              <a:defRPr sz="2000">
                <a:solidFill>
                  <a:schemeClr val="lt1"/>
                </a:solidFill>
              </a:defRPr>
            </a:lvl3pPr>
            <a:lvl4pPr marL="2438339" lvl="3" indent="-431789" algn="l">
              <a:lnSpc>
                <a:spcPct val="90000"/>
              </a:lnSpc>
              <a:spcBef>
                <a:spcPts val="1200"/>
              </a:spcBef>
              <a:spcAft>
                <a:spcPts val="0"/>
              </a:spcAft>
              <a:buClr>
                <a:schemeClr val="lt1"/>
              </a:buClr>
              <a:buSzPts val="1500"/>
              <a:buFont typeface="Arial"/>
              <a:buChar char="•"/>
              <a:defRPr sz="2000">
                <a:solidFill>
                  <a:schemeClr val="lt1"/>
                </a:solidFill>
              </a:defRPr>
            </a:lvl4pPr>
            <a:lvl5pPr marL="3047924" lvl="4" indent="-431789" algn="l">
              <a:lnSpc>
                <a:spcPct val="90000"/>
              </a:lnSpc>
              <a:spcBef>
                <a:spcPts val="1200"/>
              </a:spcBef>
              <a:spcAft>
                <a:spcPts val="0"/>
              </a:spcAft>
              <a:buClr>
                <a:schemeClr val="lt1"/>
              </a:buClr>
              <a:buSzPts val="1500"/>
              <a:buFont typeface="Arial"/>
              <a:buChar char="•"/>
              <a:defRPr sz="2000">
                <a:solidFill>
                  <a:schemeClr val="lt1"/>
                </a:solidFill>
              </a:defRPr>
            </a:lvl5pPr>
            <a:lvl6pPr marL="3657509" lvl="5" indent="-457189" algn="l">
              <a:spcBef>
                <a:spcPts val="12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809353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0F41C4-32BF-4CDE-BB11-670C57DB2DD5}" type="datetimeFigureOut">
              <a:rPr lang="en-US" smtClean="0"/>
              <a:t>8/1/2023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7AC9AD-14DE-4F64-B5DE-E3C9FC65AB46}" type="slidenum">
              <a:rPr lang="en-US" smtClean="0"/>
              <a:t>‹#›</a:t>
            </a:fld>
            <a:endParaRPr lang="en-US" dirty="0"/>
          </a:p>
        </p:txBody>
      </p:sp>
    </p:spTree>
    <p:extLst>
      <p:ext uri="{BB962C8B-B14F-4D97-AF65-F5344CB8AC3E}">
        <p14:creationId xmlns:p14="http://schemas.microsoft.com/office/powerpoint/2010/main" val="138610442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0F41C4-32BF-4CDE-BB11-670C57DB2DD5}" type="datetimeFigureOut">
              <a:rPr lang="en-US" smtClean="0"/>
              <a:t>8/1/2023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7AC9AD-14DE-4F64-B5DE-E3C9FC65AB46}" type="slidenum">
              <a:rPr lang="en-US" smtClean="0"/>
              <a:t>‹#›</a:t>
            </a:fld>
            <a:endParaRPr lang="en-US" dirty="0"/>
          </a:p>
        </p:txBody>
      </p:sp>
    </p:spTree>
    <p:extLst>
      <p:ext uri="{BB962C8B-B14F-4D97-AF65-F5344CB8AC3E}">
        <p14:creationId xmlns:p14="http://schemas.microsoft.com/office/powerpoint/2010/main" val="247919067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0F41C4-32BF-4CDE-BB11-670C57DB2DD5}" type="datetimeFigureOut">
              <a:rPr lang="en-US" smtClean="0"/>
              <a:t>8/1/2023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7AC9AD-14DE-4F64-B5DE-E3C9FC65AB46}" type="slidenum">
              <a:rPr lang="en-US" smtClean="0"/>
              <a:t>‹#›</a:t>
            </a:fld>
            <a:endParaRPr lang="en-US" dirty="0"/>
          </a:p>
        </p:txBody>
      </p:sp>
    </p:spTree>
    <p:extLst>
      <p:ext uri="{BB962C8B-B14F-4D97-AF65-F5344CB8AC3E}">
        <p14:creationId xmlns:p14="http://schemas.microsoft.com/office/powerpoint/2010/main" val="305868145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8/1/2023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8" name="Rectangle 7">
            <a:extLst>
              <a:ext uri="{FF2B5EF4-FFF2-40B4-BE49-F238E27FC236}">
                <a16:creationId xmlns:a16="http://schemas.microsoft.com/office/drawing/2014/main" id="{88B96FB9-A54F-4747-93AD-563054106E68}"/>
              </a:ext>
            </a:extLst>
          </p:cNvPr>
          <p:cNvSpPr/>
          <p:nvPr userDrawn="1"/>
        </p:nvSpPr>
        <p:spPr>
          <a:xfrm>
            <a:off x="3" y="0"/>
            <a:ext cx="490548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 name="Picture 9">
            <a:extLst>
              <a:ext uri="{FF2B5EF4-FFF2-40B4-BE49-F238E27FC236}">
                <a16:creationId xmlns:a16="http://schemas.microsoft.com/office/drawing/2014/main" id="{B7C75B98-6BAA-439F-B333-56591812415F}"/>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327661" y="6167111"/>
            <a:ext cx="2374299" cy="493827"/>
          </a:xfrm>
          <a:prstGeom prst="rect">
            <a:avLst/>
          </a:prstGeom>
        </p:spPr>
      </p:pic>
    </p:spTree>
    <p:extLst>
      <p:ext uri="{BB962C8B-B14F-4D97-AF65-F5344CB8AC3E}">
        <p14:creationId xmlns:p14="http://schemas.microsoft.com/office/powerpoint/2010/main" val="11733437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C7B7E0-8608-4662-A2C0-D7173B955AE0}" type="datetimeFigureOut">
              <a:rPr lang="en-US" smtClean="0"/>
              <a:t>8/1/2023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1890BE-126C-4172-8E41-F9A1684330AC}" type="slidenum">
              <a:rPr lang="en-US" smtClean="0"/>
              <a:t>‹#›</a:t>
            </a:fld>
            <a:endParaRPr lang="en-US"/>
          </a:p>
        </p:txBody>
      </p:sp>
    </p:spTree>
    <p:extLst>
      <p:ext uri="{BB962C8B-B14F-4D97-AF65-F5344CB8AC3E}">
        <p14:creationId xmlns:p14="http://schemas.microsoft.com/office/powerpoint/2010/main" val="2657378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tx1">
            <a:lumMod val="50000"/>
          </a:schemeClr>
        </a:solidFill>
        <a:effectLst/>
      </p:bgPr>
    </p:bg>
    <p:spTree>
      <p:nvGrpSpPr>
        <p:cNvPr id="1" name=""/>
        <p:cNvGrpSpPr/>
        <p:nvPr/>
      </p:nvGrpSpPr>
      <p:grpSpPr>
        <a:xfrm>
          <a:off x="0" y="0"/>
          <a:ext cx="0" cy="0"/>
          <a:chOff x="0" y="0"/>
          <a:chExt cx="0" cy="0"/>
        </a:xfrm>
      </p:grpSpPr>
      <p:sp>
        <p:nvSpPr>
          <p:cNvPr id="7" name="Rectangle 6"/>
          <p:cNvSpPr/>
          <p:nvPr/>
        </p:nvSpPr>
        <p:spPr>
          <a:xfrm>
            <a:off x="0" y="4979389"/>
            <a:ext cx="12195176" cy="604729"/>
          </a:xfrm>
          <a:prstGeom prst="rect">
            <a:avLst/>
          </a:prstGeom>
          <a:solidFill>
            <a:schemeClr val="accent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452" tIns="45727" rIns="91452" bIns="45727" rtlCol="0" anchor="ctr"/>
          <a:lstStyle/>
          <a:p>
            <a:pPr algn="ctr" defTabSz="914400"/>
            <a:endParaRPr lang="en-US" sz="1867">
              <a:solidFill>
                <a:prstClr val="white"/>
              </a:solidFill>
            </a:endParaRPr>
          </a:p>
        </p:txBody>
      </p:sp>
      <p:sp>
        <p:nvSpPr>
          <p:cNvPr id="2" name="Title 1"/>
          <p:cNvSpPr>
            <a:spLocks noGrp="1"/>
          </p:cNvSpPr>
          <p:nvPr>
            <p:ph type="ctrTitle" hasCustomPrompt="1"/>
          </p:nvPr>
        </p:nvSpPr>
        <p:spPr>
          <a:xfrm>
            <a:off x="2545738" y="2603584"/>
            <a:ext cx="7433733" cy="1062483"/>
          </a:xfrm>
        </p:spPr>
        <p:txBody>
          <a:bodyPr>
            <a:normAutofit/>
          </a:bodyPr>
          <a:lstStyle>
            <a:lvl1pPr algn="l">
              <a:defRPr sz="4267" kern="0" spc="600">
                <a:solidFill>
                  <a:schemeClr val="bg1"/>
                </a:solidFill>
                <a:effectLst/>
              </a:defRPr>
            </a:lvl1pPr>
          </a:lstStyle>
          <a:p>
            <a:r>
              <a:rPr lang="en-US" dirty="0"/>
              <a:t>edit Master title</a:t>
            </a:r>
          </a:p>
        </p:txBody>
      </p:sp>
      <p:sp>
        <p:nvSpPr>
          <p:cNvPr id="3" name="Subtitle 2"/>
          <p:cNvSpPr>
            <a:spLocks noGrp="1"/>
          </p:cNvSpPr>
          <p:nvPr>
            <p:ph type="subTitle" idx="1"/>
          </p:nvPr>
        </p:nvSpPr>
        <p:spPr>
          <a:xfrm>
            <a:off x="0" y="5134239"/>
            <a:ext cx="12192000" cy="295027"/>
          </a:xfrm>
        </p:spPr>
        <p:txBody>
          <a:bodyPr anchor="ctr" anchorCtr="1">
            <a:spAutoFit/>
          </a:bodyPr>
          <a:lstStyle>
            <a:lvl1pPr marL="0" indent="0" algn="ctr">
              <a:buNone/>
              <a:defRPr sz="1467" kern="0" cap="all" spc="1467">
                <a:solidFill>
                  <a:schemeClr val="bg1"/>
                </a:solidFill>
              </a:defRPr>
            </a:lvl1pPr>
            <a:lvl2pPr marL="457250" indent="0" algn="ctr">
              <a:buNone/>
              <a:defRPr>
                <a:solidFill>
                  <a:schemeClr val="tx1">
                    <a:tint val="75000"/>
                  </a:schemeClr>
                </a:solidFill>
              </a:defRPr>
            </a:lvl2pPr>
            <a:lvl3pPr marL="914498" indent="0" algn="ctr">
              <a:buNone/>
              <a:defRPr>
                <a:solidFill>
                  <a:schemeClr val="tx1">
                    <a:tint val="75000"/>
                  </a:schemeClr>
                </a:solidFill>
              </a:defRPr>
            </a:lvl3pPr>
            <a:lvl4pPr marL="1371748" indent="0" algn="ctr">
              <a:buNone/>
              <a:defRPr>
                <a:solidFill>
                  <a:schemeClr val="tx1">
                    <a:tint val="75000"/>
                  </a:schemeClr>
                </a:solidFill>
              </a:defRPr>
            </a:lvl4pPr>
            <a:lvl5pPr marL="1828998" indent="0" algn="ctr">
              <a:buNone/>
              <a:defRPr>
                <a:solidFill>
                  <a:schemeClr val="tx1">
                    <a:tint val="75000"/>
                  </a:schemeClr>
                </a:solidFill>
              </a:defRPr>
            </a:lvl5pPr>
            <a:lvl6pPr marL="2286248" indent="0" algn="ctr">
              <a:buNone/>
              <a:defRPr>
                <a:solidFill>
                  <a:schemeClr val="tx1">
                    <a:tint val="75000"/>
                  </a:schemeClr>
                </a:solidFill>
              </a:defRPr>
            </a:lvl6pPr>
            <a:lvl7pPr marL="2743497" indent="0" algn="ctr">
              <a:buNone/>
              <a:defRPr>
                <a:solidFill>
                  <a:schemeClr val="tx1">
                    <a:tint val="75000"/>
                  </a:schemeClr>
                </a:solidFill>
              </a:defRPr>
            </a:lvl7pPr>
            <a:lvl8pPr marL="3200747" indent="0" algn="ctr">
              <a:buNone/>
              <a:defRPr>
                <a:solidFill>
                  <a:schemeClr val="tx1">
                    <a:tint val="75000"/>
                  </a:schemeClr>
                </a:solidFill>
              </a:defRPr>
            </a:lvl8pPr>
            <a:lvl9pPr marL="3657997" indent="0" algn="ctr">
              <a:buNone/>
              <a:defRPr>
                <a:solidFill>
                  <a:schemeClr val="tx1">
                    <a:tint val="75000"/>
                  </a:schemeClr>
                </a:solidFill>
              </a:defRPr>
            </a:lvl9pPr>
          </a:lstStyle>
          <a:p>
            <a:r>
              <a:rPr lang="en-US"/>
              <a:t>Click to edit Master subtitle style</a:t>
            </a:r>
            <a:endParaRPr lang="en-US" dirty="0"/>
          </a:p>
        </p:txBody>
      </p:sp>
      <p:sp>
        <p:nvSpPr>
          <p:cNvPr id="5" name="Text Placeholder 4"/>
          <p:cNvSpPr>
            <a:spLocks noGrp="1"/>
          </p:cNvSpPr>
          <p:nvPr>
            <p:ph type="body" sz="quarter" idx="10" hasCustomPrompt="1"/>
          </p:nvPr>
        </p:nvSpPr>
        <p:spPr>
          <a:xfrm>
            <a:off x="2554818" y="3632200"/>
            <a:ext cx="9069916" cy="1007533"/>
          </a:xfrm>
        </p:spPr>
        <p:txBody>
          <a:bodyPr tIns="0">
            <a:noAutofit/>
          </a:bodyPr>
          <a:lstStyle>
            <a:lvl1pPr marL="0" indent="0">
              <a:spcBef>
                <a:spcPts val="0"/>
              </a:spcBef>
              <a:buFontTx/>
              <a:buNone/>
              <a:defRPr sz="3067" kern="1200" cap="all" baseline="0">
                <a:solidFill>
                  <a:schemeClr val="accent1"/>
                </a:solidFill>
                <a:latin typeface="+mj-lt"/>
              </a:defRPr>
            </a:lvl1pPr>
            <a:lvl2pPr marL="0" indent="0">
              <a:spcBef>
                <a:spcPts val="0"/>
              </a:spcBef>
              <a:buFontTx/>
              <a:buNone/>
              <a:defRPr sz="3067" kern="1200" cap="all" baseline="0">
                <a:solidFill>
                  <a:schemeClr val="accent1"/>
                </a:solidFill>
                <a:latin typeface="+mj-lt"/>
              </a:defRPr>
            </a:lvl2pPr>
            <a:lvl3pPr marL="0" indent="0">
              <a:spcBef>
                <a:spcPts val="0"/>
              </a:spcBef>
              <a:buFontTx/>
              <a:buNone/>
              <a:defRPr sz="3067" kern="1200" cap="all" baseline="0">
                <a:solidFill>
                  <a:schemeClr val="accent1"/>
                </a:solidFill>
                <a:latin typeface="+mj-lt"/>
              </a:defRPr>
            </a:lvl3pPr>
            <a:lvl4pPr marL="0" indent="0">
              <a:spcBef>
                <a:spcPts val="0"/>
              </a:spcBef>
              <a:buFontTx/>
              <a:buNone/>
              <a:defRPr sz="3067" kern="1200" cap="all" baseline="0">
                <a:solidFill>
                  <a:schemeClr val="accent1"/>
                </a:solidFill>
                <a:latin typeface="+mj-lt"/>
              </a:defRPr>
            </a:lvl4pPr>
            <a:lvl5pPr marL="0" indent="0">
              <a:spcBef>
                <a:spcPts val="0"/>
              </a:spcBef>
              <a:buFontTx/>
              <a:buNone/>
              <a:defRPr sz="3067" kern="1200" cap="all" baseline="0">
                <a:solidFill>
                  <a:schemeClr val="accent1"/>
                </a:solidFill>
                <a:latin typeface="+mj-lt"/>
              </a:defRPr>
            </a:lvl5pPr>
          </a:lstStyle>
          <a:p>
            <a:pPr lvl="0"/>
            <a:r>
              <a:rPr lang="en-US" dirty="0"/>
              <a:t>Edit Master Subtitle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roject Overview - 2 Column">
    <p:bg>
      <p:bgPr>
        <a:solidFill>
          <a:schemeClr val="tx1">
            <a:lumMod val="50000"/>
          </a:schemeClr>
        </a:solidFill>
        <a:effectLst/>
      </p:bgPr>
    </p:bg>
    <p:spTree>
      <p:nvGrpSpPr>
        <p:cNvPr id="1" name=""/>
        <p:cNvGrpSpPr/>
        <p:nvPr/>
      </p:nvGrpSpPr>
      <p:grpSpPr>
        <a:xfrm>
          <a:off x="0" y="0"/>
          <a:ext cx="0" cy="0"/>
          <a:chOff x="0" y="0"/>
          <a:chExt cx="0" cy="0"/>
        </a:xfrm>
      </p:grpSpPr>
      <p:cxnSp>
        <p:nvCxnSpPr>
          <p:cNvPr id="13" name="Straight Connector 12"/>
          <p:cNvCxnSpPr/>
          <p:nvPr/>
        </p:nvCxnSpPr>
        <p:spPr>
          <a:xfrm>
            <a:off x="4760035" y="1236452"/>
            <a:ext cx="2676164" cy="0"/>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094412" y="1719053"/>
            <a:ext cx="0" cy="4478867"/>
          </a:xfrm>
          <a:prstGeom prst="line">
            <a:avLst/>
          </a:prstGeom>
          <a:ln>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6" name="Date Placeholder 16"/>
          <p:cNvSpPr txBox="1">
            <a:spLocks/>
          </p:cNvSpPr>
          <p:nvPr/>
        </p:nvSpPr>
        <p:spPr>
          <a:xfrm>
            <a:off x="16659224" y="6429243"/>
            <a:ext cx="1642533" cy="365125"/>
          </a:xfrm>
          <a:prstGeom prst="rect">
            <a:avLst/>
          </a:prstGeom>
        </p:spPr>
        <p:txBody>
          <a:bodyPr vert="horz" lIns="91452" tIns="45727" rIns="0" bIns="45727" rtlCol="0" anchor="ctr"/>
          <a:lstStyle>
            <a:defPPr>
              <a:defRPr lang="en-US"/>
            </a:defPPr>
            <a:lvl1pPr marL="0" algn="r" defTabSz="342946" rtl="0" eaLnBrk="1" latinLnBrk="0" hangingPunct="1">
              <a:defRPr sz="800" kern="1200">
                <a:solidFill>
                  <a:schemeClr val="tx1">
                    <a:tint val="75000"/>
                  </a:schemeClr>
                </a:solidFill>
                <a:latin typeface="+mn-lt"/>
                <a:ea typeface="+mn-ea"/>
                <a:cs typeface="+mn-cs"/>
              </a:defRPr>
            </a:lvl1pPr>
            <a:lvl2pPr marL="342946" algn="l" defTabSz="342946" rtl="0" eaLnBrk="1" latinLnBrk="0" hangingPunct="1">
              <a:defRPr sz="1400" kern="1200">
                <a:solidFill>
                  <a:schemeClr val="tx1"/>
                </a:solidFill>
                <a:latin typeface="+mn-lt"/>
                <a:ea typeface="+mn-ea"/>
                <a:cs typeface="+mn-cs"/>
              </a:defRPr>
            </a:lvl2pPr>
            <a:lvl3pPr marL="685891" algn="l" defTabSz="342946" rtl="0" eaLnBrk="1" latinLnBrk="0" hangingPunct="1">
              <a:defRPr sz="1400" kern="1200">
                <a:solidFill>
                  <a:schemeClr val="tx1"/>
                </a:solidFill>
                <a:latin typeface="+mn-lt"/>
                <a:ea typeface="+mn-ea"/>
                <a:cs typeface="+mn-cs"/>
              </a:defRPr>
            </a:lvl3pPr>
            <a:lvl4pPr marL="1028837" algn="l" defTabSz="342946" rtl="0" eaLnBrk="1" latinLnBrk="0" hangingPunct="1">
              <a:defRPr sz="1400" kern="1200">
                <a:solidFill>
                  <a:schemeClr val="tx1"/>
                </a:solidFill>
                <a:latin typeface="+mn-lt"/>
                <a:ea typeface="+mn-ea"/>
                <a:cs typeface="+mn-cs"/>
              </a:defRPr>
            </a:lvl4pPr>
            <a:lvl5pPr marL="1371783" algn="l" defTabSz="342946" rtl="0" eaLnBrk="1" latinLnBrk="0" hangingPunct="1">
              <a:defRPr sz="1400" kern="1200">
                <a:solidFill>
                  <a:schemeClr val="tx1"/>
                </a:solidFill>
                <a:latin typeface="+mn-lt"/>
                <a:ea typeface="+mn-ea"/>
                <a:cs typeface="+mn-cs"/>
              </a:defRPr>
            </a:lvl5pPr>
            <a:lvl6pPr marL="1714729" algn="l" defTabSz="342946" rtl="0" eaLnBrk="1" latinLnBrk="0" hangingPunct="1">
              <a:defRPr sz="1400" kern="1200">
                <a:solidFill>
                  <a:schemeClr val="tx1"/>
                </a:solidFill>
                <a:latin typeface="+mn-lt"/>
                <a:ea typeface="+mn-ea"/>
                <a:cs typeface="+mn-cs"/>
              </a:defRPr>
            </a:lvl6pPr>
            <a:lvl7pPr marL="2057674" algn="l" defTabSz="342946" rtl="0" eaLnBrk="1" latinLnBrk="0" hangingPunct="1">
              <a:defRPr sz="1400" kern="1200">
                <a:solidFill>
                  <a:schemeClr val="tx1"/>
                </a:solidFill>
                <a:latin typeface="+mn-lt"/>
                <a:ea typeface="+mn-ea"/>
                <a:cs typeface="+mn-cs"/>
              </a:defRPr>
            </a:lvl7pPr>
            <a:lvl8pPr marL="2400620" algn="l" defTabSz="342946" rtl="0" eaLnBrk="1" latinLnBrk="0" hangingPunct="1">
              <a:defRPr sz="1400" kern="1200">
                <a:solidFill>
                  <a:schemeClr val="tx1"/>
                </a:solidFill>
                <a:latin typeface="+mn-lt"/>
                <a:ea typeface="+mn-ea"/>
                <a:cs typeface="+mn-cs"/>
              </a:defRPr>
            </a:lvl8pPr>
            <a:lvl9pPr marL="2743566" algn="l" defTabSz="342946" rtl="0" eaLnBrk="1" latinLnBrk="0" hangingPunct="1">
              <a:defRPr sz="1400" kern="1200">
                <a:solidFill>
                  <a:schemeClr val="tx1"/>
                </a:solidFill>
                <a:latin typeface="+mn-lt"/>
                <a:ea typeface="+mn-ea"/>
                <a:cs typeface="+mn-cs"/>
              </a:defRPr>
            </a:lvl9pPr>
          </a:lstStyle>
          <a:p>
            <a:fld id="{2EDC0628-969F-FC4B-BFD5-4ADF3A201C8E}" type="datetime4">
              <a:rPr lang="en-US" sz="1067" smtClean="0">
                <a:solidFill>
                  <a:srgbClr val="494949">
                    <a:tint val="75000"/>
                  </a:srgbClr>
                </a:solidFill>
              </a:rPr>
              <a:pPr/>
              <a:t>August 1, 2023</a:t>
            </a:fld>
            <a:endParaRPr lang="en-US" sz="1067">
              <a:solidFill>
                <a:srgbClr val="494949">
                  <a:tint val="75000"/>
                </a:srgbClr>
              </a:solidFill>
            </a:endParaRPr>
          </a:p>
        </p:txBody>
      </p:sp>
      <p:sp>
        <p:nvSpPr>
          <p:cNvPr id="2" name="Title 1"/>
          <p:cNvSpPr>
            <a:spLocks noGrp="1"/>
          </p:cNvSpPr>
          <p:nvPr>
            <p:ph type="title" hasCustomPrompt="1"/>
          </p:nvPr>
        </p:nvSpPr>
        <p:spPr>
          <a:xfrm>
            <a:off x="609600" y="274639"/>
            <a:ext cx="10972800" cy="851428"/>
          </a:xfrm>
        </p:spPr>
        <p:txBody>
          <a:bodyPr>
            <a:normAutofit/>
          </a:bodyPr>
          <a:lstStyle>
            <a:lvl1pPr algn="ctr">
              <a:defRPr sz="3200" cap="none" spc="0">
                <a:solidFill>
                  <a:schemeClr val="bg1">
                    <a:lumMod val="65000"/>
                  </a:schemeClr>
                </a:solidFill>
              </a:defRPr>
            </a:lvl1pPr>
          </a:lstStyle>
          <a:p>
            <a:r>
              <a:rPr lang="en-US" dirty="0"/>
              <a:t>Project Overview</a:t>
            </a:r>
          </a:p>
        </p:txBody>
      </p:sp>
      <p:sp>
        <p:nvSpPr>
          <p:cNvPr id="4" name="Content Placeholder 3"/>
          <p:cNvSpPr>
            <a:spLocks noGrp="1"/>
          </p:cNvSpPr>
          <p:nvPr>
            <p:ph sz="half" idx="2"/>
          </p:nvPr>
        </p:nvSpPr>
        <p:spPr>
          <a:xfrm>
            <a:off x="609600" y="1867563"/>
            <a:ext cx="5020733" cy="3951288"/>
          </a:xfrm>
        </p:spPr>
        <p:txBody>
          <a:bodyPr>
            <a:noAutofit/>
          </a:bodyPr>
          <a:lstStyle>
            <a:lvl1pPr>
              <a:spcBef>
                <a:spcPts val="0"/>
              </a:spcBef>
              <a:spcAft>
                <a:spcPts val="2400"/>
              </a:spcAft>
              <a:defRPr sz="1867">
                <a:solidFill>
                  <a:schemeClr val="bg1">
                    <a:lumMod val="85000"/>
                  </a:schemeClr>
                </a:solidFill>
              </a:defRPr>
            </a:lvl1pPr>
            <a:lvl2pPr>
              <a:spcBef>
                <a:spcPts val="0"/>
              </a:spcBef>
              <a:spcAft>
                <a:spcPts val="2400"/>
              </a:spcAft>
              <a:defRPr sz="1600">
                <a:solidFill>
                  <a:schemeClr val="bg1">
                    <a:lumMod val="85000"/>
                  </a:schemeClr>
                </a:solidFill>
              </a:defRPr>
            </a:lvl2pPr>
            <a:lvl3pPr>
              <a:spcBef>
                <a:spcPts val="0"/>
              </a:spcBef>
              <a:spcAft>
                <a:spcPts val="2400"/>
              </a:spcAft>
              <a:defRPr sz="1333">
                <a:solidFill>
                  <a:schemeClr val="bg1">
                    <a:lumMod val="85000"/>
                  </a:schemeClr>
                </a:solidFill>
              </a:defRPr>
            </a:lvl3pPr>
            <a:lvl4pPr>
              <a:spcBef>
                <a:spcPts val="0"/>
              </a:spcBef>
              <a:spcAft>
                <a:spcPts val="2400"/>
              </a:spcAft>
              <a:defRPr sz="1067">
                <a:solidFill>
                  <a:schemeClr val="bg1">
                    <a:lumMod val="85000"/>
                  </a:schemeClr>
                </a:solidFill>
              </a:defRPr>
            </a:lvl4pPr>
            <a:lvl5pPr>
              <a:spcBef>
                <a:spcPts val="0"/>
              </a:spcBef>
              <a:spcAft>
                <a:spcPts val="2400"/>
              </a:spcAft>
              <a:defRPr sz="1067">
                <a:solidFill>
                  <a:schemeClr val="bg1">
                    <a:lumMod val="8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4"/>
          </p:nvPr>
        </p:nvSpPr>
        <p:spPr>
          <a:xfrm>
            <a:off x="6519333" y="1867563"/>
            <a:ext cx="5063067" cy="3951288"/>
          </a:xfrm>
        </p:spPr>
        <p:txBody>
          <a:bodyPr>
            <a:noAutofit/>
          </a:bodyPr>
          <a:lstStyle>
            <a:lvl1pPr>
              <a:defRPr sz="1867" b="0">
                <a:solidFill>
                  <a:schemeClr val="bg1">
                    <a:lumMod val="85000"/>
                  </a:schemeClr>
                </a:solidFill>
              </a:defRPr>
            </a:lvl1pPr>
            <a:lvl2pPr>
              <a:defRPr sz="1600">
                <a:solidFill>
                  <a:schemeClr val="bg1">
                    <a:lumMod val="85000"/>
                  </a:schemeClr>
                </a:solidFill>
              </a:defRPr>
            </a:lvl2pPr>
            <a:lvl3pPr>
              <a:defRPr sz="1333">
                <a:solidFill>
                  <a:schemeClr val="bg1">
                    <a:lumMod val="85000"/>
                  </a:schemeClr>
                </a:solidFill>
              </a:defRPr>
            </a:lvl3pPr>
            <a:lvl4pPr>
              <a:defRPr sz="1067">
                <a:solidFill>
                  <a:schemeClr val="bg1">
                    <a:lumMod val="85000"/>
                  </a:schemeClr>
                </a:solidFill>
              </a:defRPr>
            </a:lvl4pPr>
            <a:lvl5pPr>
              <a:defRPr sz="1600">
                <a:solidFill>
                  <a:schemeClr val="bg1">
                    <a:lumMod val="8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descr="Efficient Logo Reversed.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82103" y="6487541"/>
            <a:ext cx="926644" cy="254572"/>
          </a:xfrm>
          <a:prstGeom prst="rect">
            <a:avLst/>
          </a:prstGeom>
        </p:spPr>
      </p:pic>
      <p:pic>
        <p:nvPicPr>
          <p:cNvPr id="9" name="Picture 8" descr="PIM Logo Reversed.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3552" y="6368492"/>
            <a:ext cx="408041" cy="4895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Bullets - Standa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715654" y="6937427"/>
            <a:ext cx="1642533" cy="365125"/>
          </a:xfrm>
        </p:spPr>
        <p:txBody>
          <a:bodyPr/>
          <a:lstStyle/>
          <a:p>
            <a:fld id="{843B6630-99D7-40E4-BB82-3D45CA813382}" type="datetimeFigureOut">
              <a:rPr lang="en-US" smtClean="0">
                <a:solidFill>
                  <a:srgbClr val="494949">
                    <a:tint val="75000"/>
                  </a:srgbClr>
                </a:solidFill>
              </a:rPr>
              <a:pPr/>
              <a:t>8/1/2023</a:t>
            </a:fld>
            <a:endParaRPr lang="en-US">
              <a:solidFill>
                <a:srgbClr val="494949">
                  <a:tint val="75000"/>
                </a:srgbClr>
              </a:solidFill>
            </a:endParaRPr>
          </a:p>
        </p:txBody>
      </p:sp>
      <p:sp>
        <p:nvSpPr>
          <p:cNvPr id="5" name="Footer Placeholder 4"/>
          <p:cNvSpPr>
            <a:spLocks noGrp="1"/>
          </p:cNvSpPr>
          <p:nvPr>
            <p:ph type="ftr" sz="quarter" idx="11"/>
          </p:nvPr>
        </p:nvSpPr>
        <p:spPr>
          <a:xfrm>
            <a:off x="186267" y="6368491"/>
            <a:ext cx="8319911" cy="365125"/>
          </a:xfrm>
        </p:spPr>
        <p:txBody>
          <a:bodyPr anchor="b" anchorCtr="0"/>
          <a:lstStyle/>
          <a:p>
            <a:endParaRPr lang="en-US">
              <a:solidFill>
                <a:srgbClr val="494949">
                  <a:tint val="75000"/>
                </a:srgbClr>
              </a:solidFill>
            </a:endParaRPr>
          </a:p>
        </p:txBody>
      </p:sp>
      <p:sp>
        <p:nvSpPr>
          <p:cNvPr id="6" name="Slide Number Placeholder 5"/>
          <p:cNvSpPr>
            <a:spLocks noGrp="1"/>
          </p:cNvSpPr>
          <p:nvPr>
            <p:ph type="sldNum" sz="quarter" idx="12"/>
          </p:nvPr>
        </p:nvSpPr>
        <p:spPr>
          <a:xfrm>
            <a:off x="10392053" y="6926556"/>
            <a:ext cx="465667" cy="365125"/>
          </a:xfrm>
        </p:spPr>
        <p:txBody>
          <a:bodyPr/>
          <a:lstStyle/>
          <a:p>
            <a:fld id="{25B72133-A147-47AB-B9F6-11D7859A96A6}" type="slidenum">
              <a:rPr lang="en-US" smtClean="0">
                <a:solidFill>
                  <a:srgbClr val="494949">
                    <a:tint val="75000"/>
                  </a:srgbClr>
                </a:solidFill>
              </a:rPr>
              <a:pPr/>
              <a:t>‹#›</a:t>
            </a:fld>
            <a:endParaRPr lang="en-US">
              <a:solidFill>
                <a:srgbClr val="494949">
                  <a:tint val="75000"/>
                </a:srgbClr>
              </a:solidFill>
            </a:endParaRPr>
          </a:p>
        </p:txBody>
      </p:sp>
      <p:pic>
        <p:nvPicPr>
          <p:cNvPr id="10" name="Picture 9" descr="Efficient Logo Dark Gray and Cyan.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82105" y="6487541"/>
            <a:ext cx="926644" cy="254572"/>
          </a:xfrm>
          <a:prstGeom prst="rect">
            <a:avLst/>
          </a:prstGeom>
        </p:spPr>
      </p:pic>
      <p:pic>
        <p:nvPicPr>
          <p:cNvPr id="7" name="Picture 6" descr="PIM Logo.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3551" y="6368491"/>
            <a:ext cx="404133" cy="489509"/>
          </a:xfrm>
          <a:prstGeom prst="rect">
            <a:avLst/>
          </a:prstGeom>
        </p:spPr>
      </p:pic>
      <p:pic>
        <p:nvPicPr>
          <p:cNvPr id="9" name="Picture 8">
            <a:extLst>
              <a:ext uri="{FF2B5EF4-FFF2-40B4-BE49-F238E27FC236}">
                <a16:creationId xmlns:a16="http://schemas.microsoft.com/office/drawing/2014/main" id="{1847F18F-22C0-98C6-1BD2-2A6160D8B80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68255" y="6441378"/>
            <a:ext cx="465667" cy="3140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ullets Split-Scre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3B6630-99D7-40E4-BB82-3D45CA813382}" type="datetimeFigureOut">
              <a:rPr lang="en-US" smtClean="0">
                <a:solidFill>
                  <a:srgbClr val="494949">
                    <a:tint val="75000"/>
                  </a:srgbClr>
                </a:solidFill>
              </a:rPr>
              <a:pPr/>
              <a:t>8/1/2023</a:t>
            </a:fld>
            <a:endParaRPr lang="en-US">
              <a:solidFill>
                <a:srgbClr val="494949">
                  <a:tint val="75000"/>
                </a:srgbClr>
              </a:solidFill>
            </a:endParaRPr>
          </a:p>
        </p:txBody>
      </p:sp>
      <p:sp>
        <p:nvSpPr>
          <p:cNvPr id="4" name="Footer Placeholder 3"/>
          <p:cNvSpPr>
            <a:spLocks noGrp="1"/>
          </p:cNvSpPr>
          <p:nvPr>
            <p:ph type="ftr" sz="quarter" idx="11"/>
          </p:nvPr>
        </p:nvSpPr>
        <p:spPr/>
        <p:txBody>
          <a:bodyPr/>
          <a:lstStyle/>
          <a:p>
            <a:endParaRPr lang="en-US">
              <a:solidFill>
                <a:srgbClr val="494949">
                  <a:tint val="75000"/>
                </a:srgbClr>
              </a:solidFill>
            </a:endParaRPr>
          </a:p>
        </p:txBody>
      </p:sp>
      <p:sp>
        <p:nvSpPr>
          <p:cNvPr id="5" name="Slide Number Placeholder 4"/>
          <p:cNvSpPr>
            <a:spLocks noGrp="1"/>
          </p:cNvSpPr>
          <p:nvPr>
            <p:ph type="sldNum" sz="quarter" idx="12"/>
          </p:nvPr>
        </p:nvSpPr>
        <p:spPr/>
        <p:txBody>
          <a:bodyPr/>
          <a:lstStyle/>
          <a:p>
            <a:fld id="{25B72133-A147-47AB-B9F6-11D7859A96A6}" type="slidenum">
              <a:rPr lang="en-US" smtClean="0">
                <a:solidFill>
                  <a:srgbClr val="494949">
                    <a:tint val="75000"/>
                  </a:srgbClr>
                </a:solidFill>
              </a:rPr>
              <a:pPr/>
              <a:t>‹#›</a:t>
            </a:fld>
            <a:endParaRPr lang="en-US">
              <a:solidFill>
                <a:srgbClr val="494949">
                  <a:tint val="75000"/>
                </a:srgbClr>
              </a:solidFill>
            </a:endParaRPr>
          </a:p>
        </p:txBody>
      </p:sp>
      <p:sp>
        <p:nvSpPr>
          <p:cNvPr id="8" name="Text Placeholder 7"/>
          <p:cNvSpPr>
            <a:spLocks noGrp="1"/>
          </p:cNvSpPr>
          <p:nvPr>
            <p:ph type="body" sz="quarter" idx="13"/>
          </p:nvPr>
        </p:nvSpPr>
        <p:spPr>
          <a:xfrm>
            <a:off x="609600" y="1718733"/>
            <a:ext cx="5063067" cy="4377267"/>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7"/>
          <p:cNvSpPr>
            <a:spLocks noGrp="1"/>
          </p:cNvSpPr>
          <p:nvPr>
            <p:ph type="body" sz="quarter" idx="14"/>
          </p:nvPr>
        </p:nvSpPr>
        <p:spPr>
          <a:xfrm>
            <a:off x="6519333" y="1718733"/>
            <a:ext cx="5063067" cy="4377267"/>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Efficient Logo Dark Gray and Cyan.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82105" y="6487541"/>
            <a:ext cx="926644" cy="254572"/>
          </a:xfrm>
          <a:prstGeom prst="rect">
            <a:avLst/>
          </a:prstGeom>
        </p:spPr>
      </p:pic>
      <p:pic>
        <p:nvPicPr>
          <p:cNvPr id="11" name="Picture 10" descr="PIM Logo.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3551" y="6368491"/>
            <a:ext cx="404133" cy="4895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ullets with Head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3B6630-99D7-40E4-BB82-3D45CA813382}" type="datetimeFigureOut">
              <a:rPr lang="en-US" smtClean="0">
                <a:solidFill>
                  <a:srgbClr val="494949">
                    <a:tint val="75000"/>
                  </a:srgbClr>
                </a:solidFill>
              </a:rPr>
              <a:pPr/>
              <a:t>8/1/2023</a:t>
            </a:fld>
            <a:endParaRPr lang="en-US">
              <a:solidFill>
                <a:srgbClr val="494949">
                  <a:tint val="75000"/>
                </a:srgbClr>
              </a:solidFill>
            </a:endParaRPr>
          </a:p>
        </p:txBody>
      </p:sp>
      <p:sp>
        <p:nvSpPr>
          <p:cNvPr id="4" name="Footer Placeholder 3"/>
          <p:cNvSpPr>
            <a:spLocks noGrp="1"/>
          </p:cNvSpPr>
          <p:nvPr>
            <p:ph type="ftr" sz="quarter" idx="11"/>
          </p:nvPr>
        </p:nvSpPr>
        <p:spPr/>
        <p:txBody>
          <a:bodyPr/>
          <a:lstStyle/>
          <a:p>
            <a:endParaRPr lang="en-US">
              <a:solidFill>
                <a:srgbClr val="494949">
                  <a:tint val="75000"/>
                </a:srgbClr>
              </a:solidFill>
            </a:endParaRPr>
          </a:p>
        </p:txBody>
      </p:sp>
      <p:sp>
        <p:nvSpPr>
          <p:cNvPr id="5" name="Slide Number Placeholder 4"/>
          <p:cNvSpPr>
            <a:spLocks noGrp="1"/>
          </p:cNvSpPr>
          <p:nvPr>
            <p:ph type="sldNum" sz="quarter" idx="12"/>
          </p:nvPr>
        </p:nvSpPr>
        <p:spPr/>
        <p:txBody>
          <a:bodyPr/>
          <a:lstStyle/>
          <a:p>
            <a:fld id="{25B72133-A147-47AB-B9F6-11D7859A96A6}" type="slidenum">
              <a:rPr lang="en-US" smtClean="0">
                <a:solidFill>
                  <a:srgbClr val="494949">
                    <a:tint val="75000"/>
                  </a:srgbClr>
                </a:solidFill>
              </a:rPr>
              <a:pPr/>
              <a:t>‹#›</a:t>
            </a:fld>
            <a:endParaRPr lang="en-US">
              <a:solidFill>
                <a:srgbClr val="494949">
                  <a:tint val="75000"/>
                </a:srgbClr>
              </a:solidFill>
            </a:endParaRPr>
          </a:p>
        </p:txBody>
      </p:sp>
      <p:sp>
        <p:nvSpPr>
          <p:cNvPr id="11" name="Text Placeholder 10"/>
          <p:cNvSpPr>
            <a:spLocks noGrp="1"/>
          </p:cNvSpPr>
          <p:nvPr>
            <p:ph type="body" sz="quarter" idx="13" hasCustomPrompt="1"/>
          </p:nvPr>
        </p:nvSpPr>
        <p:spPr>
          <a:xfrm>
            <a:off x="609600" y="1419611"/>
            <a:ext cx="10972800" cy="4799156"/>
          </a:xfrm>
        </p:spPr>
        <p:txBody>
          <a:bodyPr/>
          <a:lstStyle>
            <a:lvl1pPr marL="0" indent="0">
              <a:buFontTx/>
              <a:buNone/>
              <a:defRPr sz="2933" b="1">
                <a:solidFill>
                  <a:schemeClr val="accent3"/>
                </a:solidFill>
              </a:defRPr>
            </a:lvl1pPr>
            <a:lvl2pPr marL="0" indent="-285781">
              <a:buFont typeface="Arial"/>
              <a:buChar char="•"/>
              <a:defRPr sz="2400"/>
            </a:lvl2pPr>
            <a:lvl3pPr marL="1143123" indent="-228625">
              <a:buFont typeface="Lucida Grande"/>
              <a:buChar char="-"/>
              <a:defRPr/>
            </a:lvl3pPr>
            <a:lvl4pPr marL="1600373" indent="-228625">
              <a:buFont typeface="Arial"/>
              <a:buChar char="•"/>
              <a:defRPr/>
            </a:lvl4pPr>
            <a:lvl5pPr marL="2057623" indent="-228625">
              <a:buFont typeface="Lucida Grande"/>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Efficient Logo Dark Gray and Cyan.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82105" y="6487541"/>
            <a:ext cx="926644" cy="254572"/>
          </a:xfrm>
          <a:prstGeom prst="rect">
            <a:avLst/>
          </a:prstGeom>
        </p:spPr>
      </p:pic>
      <p:pic>
        <p:nvPicPr>
          <p:cNvPr id="8" name="Picture 7" descr="PIM Logo.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3551" y="6368491"/>
            <a:ext cx="404133" cy="4895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0B5237-B5E7-3F48-B238-77CE4C068893}" type="datetimeFigureOut">
              <a:rPr lang="en-US" smtClean="0">
                <a:solidFill>
                  <a:prstClr val="black">
                    <a:tint val="75000"/>
                  </a:prstClr>
                </a:solidFill>
                <a:latin typeface="Calibri"/>
              </a:rPr>
              <a:pPr/>
              <a:t>8/1/2023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D202ED-71A9-4F47-8E1B-121D19D6AF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18597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Module Transition">
    <p:spTree>
      <p:nvGrpSpPr>
        <p:cNvPr id="1" name=""/>
        <p:cNvGrpSpPr/>
        <p:nvPr/>
      </p:nvGrpSpPr>
      <p:grpSpPr>
        <a:xfrm>
          <a:off x="0" y="0"/>
          <a:ext cx="0" cy="0"/>
          <a:chOff x="0" y="0"/>
          <a:chExt cx="0" cy="0"/>
        </a:xfrm>
      </p:grpSpPr>
      <p:sp>
        <p:nvSpPr>
          <p:cNvPr id="35" name="Picture Placeholder 34"/>
          <p:cNvSpPr>
            <a:spLocks noGrp="1"/>
          </p:cNvSpPr>
          <p:nvPr>
            <p:ph type="pic" sz="quarter" idx="13" hasCustomPrompt="1"/>
          </p:nvPr>
        </p:nvSpPr>
        <p:spPr>
          <a:xfrm>
            <a:off x="4064000" y="3429000"/>
            <a:ext cx="4064000" cy="3429000"/>
          </a:xfrm>
          <a:solidFill>
            <a:schemeClr val="bg1">
              <a:alpha val="67000"/>
            </a:schemeClr>
          </a:solidFill>
          <a:ln>
            <a:noFill/>
          </a:ln>
        </p:spPr>
        <p:txBody>
          <a:bodyPr anchor="t" anchorCtr="1">
            <a:normAutofit/>
          </a:bodyPr>
          <a:lstStyle>
            <a:lvl1pPr marL="0" indent="0">
              <a:buFontTx/>
              <a:buNone/>
              <a:defRPr sz="1467">
                <a:solidFill>
                  <a:schemeClr val="bg1">
                    <a:lumMod val="50000"/>
                  </a:schemeClr>
                </a:solidFill>
              </a:defRPr>
            </a:lvl1pPr>
          </a:lstStyle>
          <a:p>
            <a:r>
              <a:rPr lang="en-US" dirty="0"/>
              <a:t>Box</a:t>
            </a:r>
          </a:p>
        </p:txBody>
      </p:sp>
      <p:sp>
        <p:nvSpPr>
          <p:cNvPr id="33" name="Picture Placeholder 32"/>
          <p:cNvSpPr>
            <a:spLocks noGrp="1"/>
          </p:cNvSpPr>
          <p:nvPr>
            <p:ph type="pic" sz="quarter" idx="12" hasCustomPrompt="1"/>
          </p:nvPr>
        </p:nvSpPr>
        <p:spPr>
          <a:xfrm>
            <a:off x="4064000" y="0"/>
            <a:ext cx="4064000" cy="3429000"/>
          </a:xfrm>
          <a:solidFill>
            <a:schemeClr val="accent1">
              <a:alpha val="66000"/>
            </a:schemeClr>
          </a:solidFill>
          <a:ln>
            <a:noFill/>
          </a:ln>
        </p:spPr>
        <p:txBody>
          <a:bodyPr>
            <a:normAutofit/>
          </a:bodyPr>
          <a:lstStyle>
            <a:lvl1pPr marL="0" indent="0" algn="ctr">
              <a:buFontTx/>
              <a:buNone/>
              <a:defRPr sz="1200">
                <a:solidFill>
                  <a:schemeClr val="accent1">
                    <a:lumMod val="50000"/>
                  </a:schemeClr>
                </a:solidFill>
              </a:defRPr>
            </a:lvl1pPr>
          </a:lstStyle>
          <a:p>
            <a:r>
              <a:rPr lang="en-US" dirty="0"/>
              <a:t>Box</a:t>
            </a:r>
          </a:p>
        </p:txBody>
      </p:sp>
      <p:sp>
        <p:nvSpPr>
          <p:cNvPr id="3" name="Text Placeholder 2"/>
          <p:cNvSpPr>
            <a:spLocks noGrp="1"/>
          </p:cNvSpPr>
          <p:nvPr>
            <p:ph type="body" idx="1" hasCustomPrompt="1"/>
          </p:nvPr>
        </p:nvSpPr>
        <p:spPr>
          <a:xfrm>
            <a:off x="4334934" y="3429000"/>
            <a:ext cx="3522133" cy="3429001"/>
          </a:xfrm>
        </p:spPr>
        <p:txBody>
          <a:bodyPr lIns="274320" tIns="228600" rIns="274320" bIns="228600" anchor="ctr" anchorCtr="1">
            <a:normAutofit/>
          </a:bodyPr>
          <a:lstStyle>
            <a:lvl1pPr marL="0" indent="0" algn="ctr">
              <a:lnSpc>
                <a:spcPct val="100000"/>
              </a:lnSpc>
              <a:buNone/>
              <a:defRPr sz="2400">
                <a:solidFill>
                  <a:schemeClr val="tx1">
                    <a:lumMod val="75000"/>
                  </a:schemeClr>
                </a:solidFill>
              </a:defRPr>
            </a:lvl1pPr>
            <a:lvl2pPr marL="457250" indent="0">
              <a:buNone/>
              <a:defRPr sz="1867">
                <a:solidFill>
                  <a:schemeClr val="tx1">
                    <a:tint val="75000"/>
                  </a:schemeClr>
                </a:solidFill>
              </a:defRPr>
            </a:lvl2pPr>
            <a:lvl3pPr marL="914498" indent="0">
              <a:buNone/>
              <a:defRPr sz="1600">
                <a:solidFill>
                  <a:schemeClr val="tx1">
                    <a:tint val="75000"/>
                  </a:schemeClr>
                </a:solidFill>
              </a:defRPr>
            </a:lvl3pPr>
            <a:lvl4pPr marL="1371748" indent="0">
              <a:buNone/>
              <a:defRPr sz="1467">
                <a:solidFill>
                  <a:schemeClr val="tx1">
                    <a:tint val="75000"/>
                  </a:schemeClr>
                </a:solidFill>
              </a:defRPr>
            </a:lvl4pPr>
            <a:lvl5pPr marL="1828998" indent="0">
              <a:buNone/>
              <a:defRPr sz="1467">
                <a:solidFill>
                  <a:schemeClr val="tx1">
                    <a:tint val="75000"/>
                  </a:schemeClr>
                </a:solidFill>
              </a:defRPr>
            </a:lvl5pPr>
            <a:lvl6pPr marL="2286248" indent="0">
              <a:buNone/>
              <a:defRPr sz="1467">
                <a:solidFill>
                  <a:schemeClr val="tx1">
                    <a:tint val="75000"/>
                  </a:schemeClr>
                </a:solidFill>
              </a:defRPr>
            </a:lvl6pPr>
            <a:lvl7pPr marL="2743497" indent="0">
              <a:buNone/>
              <a:defRPr sz="1467">
                <a:solidFill>
                  <a:schemeClr val="tx1">
                    <a:tint val="75000"/>
                  </a:schemeClr>
                </a:solidFill>
              </a:defRPr>
            </a:lvl7pPr>
            <a:lvl8pPr marL="3200747" indent="0">
              <a:buNone/>
              <a:defRPr sz="1467">
                <a:solidFill>
                  <a:schemeClr val="tx1">
                    <a:tint val="75000"/>
                  </a:schemeClr>
                </a:solidFill>
              </a:defRPr>
            </a:lvl8pPr>
            <a:lvl9pPr marL="3657997" indent="0">
              <a:buNone/>
              <a:defRPr sz="1467">
                <a:solidFill>
                  <a:schemeClr val="tx1">
                    <a:tint val="75000"/>
                  </a:schemeClr>
                </a:solidFill>
              </a:defRPr>
            </a:lvl9pPr>
          </a:lstStyle>
          <a:p>
            <a:pPr lvl="0"/>
            <a:r>
              <a:rPr lang="en-US" dirty="0"/>
              <a:t>CLICK TO EDIT MASTER TEXT STYLES</a:t>
            </a:r>
          </a:p>
        </p:txBody>
      </p:sp>
      <p:sp>
        <p:nvSpPr>
          <p:cNvPr id="2" name="Title 1"/>
          <p:cNvSpPr>
            <a:spLocks noGrp="1"/>
          </p:cNvSpPr>
          <p:nvPr>
            <p:ph type="title" hasCustomPrompt="1"/>
          </p:nvPr>
        </p:nvSpPr>
        <p:spPr>
          <a:xfrm>
            <a:off x="4064000" y="825502"/>
            <a:ext cx="4064000" cy="910165"/>
          </a:xfrm>
        </p:spPr>
        <p:txBody>
          <a:bodyPr lIns="0" tIns="0" rIns="0" bIns="0" anchor="b" anchorCtr="1"/>
          <a:lstStyle>
            <a:lvl1pPr algn="ctr">
              <a:defRPr sz="4000" b="1" cap="all" baseline="0">
                <a:solidFill>
                  <a:schemeClr val="bg1"/>
                </a:solidFill>
              </a:defRPr>
            </a:lvl1pPr>
          </a:lstStyle>
          <a:p>
            <a:r>
              <a:rPr lang="en-US" dirty="0"/>
              <a:t>Module</a:t>
            </a:r>
          </a:p>
        </p:txBody>
      </p:sp>
      <p:sp>
        <p:nvSpPr>
          <p:cNvPr id="38" name="Text Placeholder 37"/>
          <p:cNvSpPr>
            <a:spLocks noGrp="1"/>
          </p:cNvSpPr>
          <p:nvPr>
            <p:ph type="body" sz="quarter" idx="14" hasCustomPrompt="1"/>
          </p:nvPr>
        </p:nvSpPr>
        <p:spPr>
          <a:xfrm>
            <a:off x="4064000" y="1634067"/>
            <a:ext cx="4064000" cy="1490133"/>
          </a:xfrm>
        </p:spPr>
        <p:txBody>
          <a:bodyPr tIns="0" anchor="t" anchorCtr="1">
            <a:noAutofit/>
          </a:bodyPr>
          <a:lstStyle>
            <a:lvl1pPr marL="0" indent="0" algn="ctr">
              <a:spcBef>
                <a:spcPts val="0"/>
              </a:spcBef>
              <a:buFontTx/>
              <a:buNone/>
              <a:defRPr sz="5600">
                <a:solidFill>
                  <a:schemeClr val="bg1"/>
                </a:solidFill>
              </a:defRPr>
            </a:lvl1pPr>
            <a:lvl2pPr marL="0" indent="0" algn="ctr">
              <a:spcBef>
                <a:spcPts val="0"/>
              </a:spcBef>
              <a:buFontTx/>
              <a:buNone/>
              <a:defRPr sz="5600"/>
            </a:lvl2pPr>
            <a:lvl3pPr marL="0" indent="0" algn="ctr">
              <a:spcBef>
                <a:spcPts val="0"/>
              </a:spcBef>
              <a:buFontTx/>
              <a:buNone/>
              <a:defRPr sz="5600"/>
            </a:lvl3pPr>
            <a:lvl4pPr marL="0" indent="0" algn="ctr">
              <a:spcBef>
                <a:spcPts val="0"/>
              </a:spcBef>
              <a:buFontTx/>
              <a:buNone/>
              <a:defRPr sz="5600"/>
            </a:lvl4pPr>
            <a:lvl5pPr marL="0" indent="0" algn="ctr">
              <a:spcBef>
                <a:spcPts val="0"/>
              </a:spcBef>
              <a:buFontTx/>
              <a:buNone/>
              <a:defRPr sz="5600"/>
            </a:lvl5pPr>
          </a:lstStyle>
          <a:p>
            <a:pPr lvl="0"/>
            <a:r>
              <a:rPr lang="en-US" dirty="0"/>
              <a:t>— 5 —</a:t>
            </a:r>
          </a:p>
        </p:txBody>
      </p:sp>
      <p:pic>
        <p:nvPicPr>
          <p:cNvPr id="4" name="Picture 3" descr="Efficient Logo Reversed.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82103" y="6487541"/>
            <a:ext cx="926644" cy="254572"/>
          </a:xfrm>
          <a:prstGeom prst="rect">
            <a:avLst/>
          </a:prstGeom>
        </p:spPr>
      </p:pic>
      <p:pic>
        <p:nvPicPr>
          <p:cNvPr id="6" name="Picture 5" descr="PIM Logo Reversed.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3552" y="6368492"/>
            <a:ext cx="408041" cy="4895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ase Slide">
    <p:bg>
      <p:bgPr>
        <a:solidFill>
          <a:srgbClr val="1B506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55600"/>
            <a:ext cx="11006667" cy="1064011"/>
          </a:xfrm>
        </p:spPr>
        <p:txBody>
          <a:bodyPr/>
          <a:lstStyle>
            <a:lvl1pPr>
              <a:defRPr>
                <a:solidFill>
                  <a:schemeClr val="bg1">
                    <a:lumMod val="95000"/>
                  </a:schemeClr>
                </a:solidFill>
              </a:defRPr>
            </a:lvl1pPr>
          </a:lstStyle>
          <a:p>
            <a:r>
              <a:rPr lang="en-US" dirty="0"/>
              <a:t>Click to Edit Case Slide TITLE</a:t>
            </a:r>
          </a:p>
        </p:txBody>
      </p:sp>
      <p:sp>
        <p:nvSpPr>
          <p:cNvPr id="11" name="Text Placeholder 10"/>
          <p:cNvSpPr>
            <a:spLocks noGrp="1"/>
          </p:cNvSpPr>
          <p:nvPr>
            <p:ph type="body" sz="quarter" idx="10"/>
          </p:nvPr>
        </p:nvSpPr>
        <p:spPr>
          <a:xfrm>
            <a:off x="609600" y="1419611"/>
            <a:ext cx="11006667" cy="4346191"/>
          </a:xfrm>
        </p:spPr>
        <p:txBody>
          <a:bodyPr tIns="0">
            <a:normAutofit/>
          </a:bodyPr>
          <a:lstStyle>
            <a:lvl1pPr marL="0" indent="0">
              <a:lnSpc>
                <a:spcPct val="120000"/>
              </a:lnSpc>
              <a:spcBef>
                <a:spcPts val="0"/>
              </a:spcBef>
              <a:buFontTx/>
              <a:buNone/>
              <a:defRPr sz="2667">
                <a:solidFill>
                  <a:schemeClr val="bg1"/>
                </a:solidFill>
              </a:defRPr>
            </a:lvl1pPr>
            <a:lvl2pPr marL="457250" indent="0">
              <a:buFontTx/>
              <a:buNone/>
              <a:defRPr>
                <a:solidFill>
                  <a:schemeClr val="bg1">
                    <a:lumMod val="95000"/>
                  </a:schemeClr>
                </a:solidFill>
              </a:defRPr>
            </a:lvl2pPr>
            <a:lvl3pPr marL="914498" indent="0">
              <a:buFontTx/>
              <a:buNone/>
              <a:defRPr>
                <a:solidFill>
                  <a:schemeClr val="bg1">
                    <a:lumMod val="95000"/>
                  </a:schemeClr>
                </a:solidFill>
              </a:defRPr>
            </a:lvl3pPr>
            <a:lvl4pPr marL="1371748" indent="0">
              <a:buFontTx/>
              <a:buNone/>
              <a:defRPr>
                <a:solidFill>
                  <a:schemeClr val="bg1">
                    <a:lumMod val="95000"/>
                  </a:schemeClr>
                </a:solidFill>
              </a:defRPr>
            </a:lvl4pPr>
            <a:lvl5pPr marL="1828998" indent="0">
              <a:buFontTx/>
              <a:buNone/>
              <a:defRPr>
                <a:solidFill>
                  <a:schemeClr val="bg1">
                    <a:lumMod val="95000"/>
                  </a:schemeClr>
                </a:solidFill>
              </a:defRPr>
            </a:lvl5pPr>
          </a:lstStyle>
          <a:p>
            <a:pPr lvl="0"/>
            <a:r>
              <a:rPr lang="en-US"/>
              <a:t>Click to edit Master text styles</a:t>
            </a:r>
          </a:p>
        </p:txBody>
      </p:sp>
      <p:pic>
        <p:nvPicPr>
          <p:cNvPr id="17" name="Picture 16" descr="Efficient Logo Reversed.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82103" y="6487541"/>
            <a:ext cx="926644" cy="254572"/>
          </a:xfrm>
          <a:prstGeom prst="rect">
            <a:avLst/>
          </a:prstGeom>
        </p:spPr>
      </p:pic>
      <p:pic>
        <p:nvPicPr>
          <p:cNvPr id="5" name="Picture 4" descr="PIM Logo Reversed.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3552" y="6368492"/>
            <a:ext cx="408041" cy="4895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ase Questi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Question slide Title</a:t>
            </a:r>
          </a:p>
        </p:txBody>
      </p:sp>
      <p:sp>
        <p:nvSpPr>
          <p:cNvPr id="3" name="Content Placeholder 2"/>
          <p:cNvSpPr>
            <a:spLocks noGrp="1"/>
          </p:cNvSpPr>
          <p:nvPr>
            <p:ph sz="half" idx="1"/>
          </p:nvPr>
        </p:nvSpPr>
        <p:spPr>
          <a:xfrm>
            <a:off x="609600" y="1419612"/>
            <a:ext cx="10972800" cy="4706553"/>
          </a:xfrm>
        </p:spPr>
        <p:txBody>
          <a:bodyPr>
            <a:normAutofit/>
          </a:bodyPr>
          <a:lstStyle>
            <a:lvl1pPr marL="0" indent="0">
              <a:lnSpc>
                <a:spcPct val="120000"/>
              </a:lnSpc>
              <a:buFontTx/>
              <a:buNone/>
              <a:defRPr sz="2667" i="0">
                <a:solidFill>
                  <a:schemeClr val="accent1">
                    <a:lumMod val="75000"/>
                  </a:schemeClr>
                </a:solidFill>
              </a:defRPr>
            </a:lvl1pPr>
            <a:lvl2pPr marL="457250" indent="0">
              <a:buFontTx/>
              <a:buNone/>
              <a:defRPr sz="2400"/>
            </a:lvl2pPr>
            <a:lvl3pPr marL="914498" indent="0">
              <a:buFontTx/>
              <a:buNone/>
              <a:defRPr sz="2000"/>
            </a:lvl3pPr>
            <a:lvl4pPr marL="1371748" indent="0">
              <a:buFontTx/>
              <a:buNone/>
              <a:defRPr sz="1867"/>
            </a:lvl4pPr>
            <a:lvl5pPr marL="1828998" indent="0">
              <a:buFontTx/>
              <a:buNone/>
              <a:defRPr sz="1867"/>
            </a:lvl5pPr>
            <a:lvl6pPr>
              <a:defRPr sz="1867"/>
            </a:lvl6pPr>
            <a:lvl7pPr>
              <a:defRPr sz="1867"/>
            </a:lvl7pPr>
            <a:lvl8pPr>
              <a:defRPr sz="1867"/>
            </a:lvl8pPr>
            <a:lvl9pPr>
              <a:defRPr sz="1867"/>
            </a:lvl9pPr>
          </a:lstStyle>
          <a:p>
            <a:pPr lvl="0"/>
            <a:r>
              <a:rPr lang="en-US"/>
              <a:t>Click to edit Master text styles</a:t>
            </a:r>
          </a:p>
        </p:txBody>
      </p:sp>
      <p:pic>
        <p:nvPicPr>
          <p:cNvPr id="9" name="Picture 8" descr="Efficient Logo Dark Gray and Cyan.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82105" y="6487541"/>
            <a:ext cx="926644" cy="254572"/>
          </a:xfrm>
          <a:prstGeom prst="rect">
            <a:avLst/>
          </a:prstGeom>
        </p:spPr>
      </p:pic>
      <p:sp>
        <p:nvSpPr>
          <p:cNvPr id="10" name="Date Placeholder 9"/>
          <p:cNvSpPr>
            <a:spLocks noGrp="1"/>
          </p:cNvSpPr>
          <p:nvPr>
            <p:ph type="dt" sz="half" idx="10"/>
          </p:nvPr>
        </p:nvSpPr>
        <p:spPr/>
        <p:txBody>
          <a:bodyPr/>
          <a:lstStyle/>
          <a:p>
            <a:fld id="{843B6630-99D7-40E4-BB82-3D45CA813382}" type="datetimeFigureOut">
              <a:rPr lang="en-US" smtClean="0">
                <a:solidFill>
                  <a:srgbClr val="494949">
                    <a:tint val="75000"/>
                  </a:srgbClr>
                </a:solidFill>
              </a:rPr>
              <a:pPr/>
              <a:t>8/1/2023</a:t>
            </a:fld>
            <a:endParaRPr lang="en-US">
              <a:solidFill>
                <a:srgbClr val="494949">
                  <a:tint val="75000"/>
                </a:srgbClr>
              </a:solidFill>
            </a:endParaRPr>
          </a:p>
        </p:txBody>
      </p:sp>
      <p:sp>
        <p:nvSpPr>
          <p:cNvPr id="11" name="Footer Placeholder 10"/>
          <p:cNvSpPr>
            <a:spLocks noGrp="1"/>
          </p:cNvSpPr>
          <p:nvPr>
            <p:ph type="ftr" sz="quarter" idx="11"/>
          </p:nvPr>
        </p:nvSpPr>
        <p:spPr/>
        <p:txBody>
          <a:bodyPr/>
          <a:lstStyle/>
          <a:p>
            <a:endParaRPr lang="en-US">
              <a:solidFill>
                <a:srgbClr val="494949">
                  <a:tint val="75000"/>
                </a:srgbClr>
              </a:solidFill>
            </a:endParaRPr>
          </a:p>
        </p:txBody>
      </p:sp>
      <p:sp>
        <p:nvSpPr>
          <p:cNvPr id="12" name="Slide Number Placeholder 11"/>
          <p:cNvSpPr>
            <a:spLocks noGrp="1"/>
          </p:cNvSpPr>
          <p:nvPr>
            <p:ph type="sldNum" sz="quarter" idx="12"/>
          </p:nvPr>
        </p:nvSpPr>
        <p:spPr/>
        <p:txBody>
          <a:bodyPr/>
          <a:lstStyle/>
          <a:p>
            <a:fld id="{25B72133-A147-47AB-B9F6-11D7859A96A6}" type="slidenum">
              <a:rPr lang="en-US" smtClean="0">
                <a:solidFill>
                  <a:srgbClr val="494949">
                    <a:tint val="75000"/>
                  </a:srgbClr>
                </a:solidFill>
              </a:rPr>
              <a:pPr/>
              <a:t>‹#›</a:t>
            </a:fld>
            <a:endParaRPr lang="en-US">
              <a:solidFill>
                <a:srgbClr val="494949">
                  <a:tint val="75000"/>
                </a:srgb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mage Right">
    <p:spTree>
      <p:nvGrpSpPr>
        <p:cNvPr id="1" name=""/>
        <p:cNvGrpSpPr/>
        <p:nvPr/>
      </p:nvGrpSpPr>
      <p:grpSpPr>
        <a:xfrm>
          <a:off x="0" y="0"/>
          <a:ext cx="0" cy="0"/>
          <a:chOff x="0" y="0"/>
          <a:chExt cx="0" cy="0"/>
        </a:xfrm>
      </p:grpSpPr>
      <p:sp>
        <p:nvSpPr>
          <p:cNvPr id="2" name="Title 1"/>
          <p:cNvSpPr>
            <a:spLocks noGrp="1"/>
          </p:cNvSpPr>
          <p:nvPr>
            <p:ph type="title"/>
          </p:nvPr>
        </p:nvSpPr>
        <p:spPr>
          <a:xfrm>
            <a:off x="609601" y="491066"/>
            <a:ext cx="7122584" cy="939801"/>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3B6630-99D7-40E4-BB82-3D45CA813382}" type="datetimeFigureOut">
              <a:rPr lang="en-US" smtClean="0">
                <a:solidFill>
                  <a:srgbClr val="494949">
                    <a:tint val="75000"/>
                  </a:srgbClr>
                </a:solidFill>
              </a:rPr>
              <a:pPr/>
              <a:t>8/1/2023</a:t>
            </a:fld>
            <a:endParaRPr lang="en-US">
              <a:solidFill>
                <a:srgbClr val="494949">
                  <a:tint val="75000"/>
                </a:srgbClr>
              </a:solidFill>
            </a:endParaRPr>
          </a:p>
        </p:txBody>
      </p:sp>
      <p:sp>
        <p:nvSpPr>
          <p:cNvPr id="4" name="Footer Placeholder 3"/>
          <p:cNvSpPr>
            <a:spLocks noGrp="1"/>
          </p:cNvSpPr>
          <p:nvPr>
            <p:ph type="ftr" sz="quarter" idx="11"/>
          </p:nvPr>
        </p:nvSpPr>
        <p:spPr/>
        <p:txBody>
          <a:bodyPr/>
          <a:lstStyle/>
          <a:p>
            <a:endParaRPr lang="en-US">
              <a:solidFill>
                <a:srgbClr val="494949">
                  <a:tint val="75000"/>
                </a:srgbClr>
              </a:solidFill>
            </a:endParaRPr>
          </a:p>
        </p:txBody>
      </p:sp>
      <p:sp>
        <p:nvSpPr>
          <p:cNvPr id="5" name="Slide Number Placeholder 4"/>
          <p:cNvSpPr>
            <a:spLocks noGrp="1"/>
          </p:cNvSpPr>
          <p:nvPr>
            <p:ph type="sldNum" sz="quarter" idx="12"/>
          </p:nvPr>
        </p:nvSpPr>
        <p:spPr/>
        <p:txBody>
          <a:bodyPr/>
          <a:lstStyle/>
          <a:p>
            <a:fld id="{25B72133-A147-47AB-B9F6-11D7859A96A6}" type="slidenum">
              <a:rPr lang="en-US" smtClean="0">
                <a:solidFill>
                  <a:srgbClr val="494949">
                    <a:tint val="75000"/>
                  </a:srgbClr>
                </a:solidFill>
              </a:rPr>
              <a:pPr/>
              <a:t>‹#›</a:t>
            </a:fld>
            <a:endParaRPr lang="en-US">
              <a:solidFill>
                <a:srgbClr val="494949">
                  <a:tint val="75000"/>
                </a:srgbClr>
              </a:solidFill>
            </a:endParaRPr>
          </a:p>
        </p:txBody>
      </p:sp>
      <p:sp>
        <p:nvSpPr>
          <p:cNvPr id="9" name="Text Placeholder 8"/>
          <p:cNvSpPr>
            <a:spLocks noGrp="1"/>
          </p:cNvSpPr>
          <p:nvPr>
            <p:ph type="body" sz="quarter" idx="13"/>
          </p:nvPr>
        </p:nvSpPr>
        <p:spPr>
          <a:xfrm>
            <a:off x="609600" y="1430867"/>
            <a:ext cx="7122584" cy="47413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3B6630-99D7-40E4-BB82-3D45CA813382}" type="datetimeFigureOut">
              <a:rPr lang="en-US" smtClean="0">
                <a:solidFill>
                  <a:srgbClr val="494949">
                    <a:tint val="75000"/>
                  </a:srgbClr>
                </a:solidFill>
              </a:rPr>
              <a:pPr/>
              <a:t>8/1/2023</a:t>
            </a:fld>
            <a:endParaRPr lang="en-US">
              <a:solidFill>
                <a:srgbClr val="494949">
                  <a:tint val="75000"/>
                </a:srgbClr>
              </a:solidFill>
            </a:endParaRPr>
          </a:p>
        </p:txBody>
      </p:sp>
      <p:sp>
        <p:nvSpPr>
          <p:cNvPr id="4" name="Footer Placeholder 3"/>
          <p:cNvSpPr>
            <a:spLocks noGrp="1"/>
          </p:cNvSpPr>
          <p:nvPr>
            <p:ph type="ftr" sz="quarter" idx="11"/>
          </p:nvPr>
        </p:nvSpPr>
        <p:spPr/>
        <p:txBody>
          <a:bodyPr/>
          <a:lstStyle/>
          <a:p>
            <a:endParaRPr lang="en-US">
              <a:solidFill>
                <a:srgbClr val="494949">
                  <a:tint val="75000"/>
                </a:srgbClr>
              </a:solidFill>
            </a:endParaRPr>
          </a:p>
        </p:txBody>
      </p:sp>
      <p:sp>
        <p:nvSpPr>
          <p:cNvPr id="5" name="Slide Number Placeholder 4"/>
          <p:cNvSpPr>
            <a:spLocks noGrp="1"/>
          </p:cNvSpPr>
          <p:nvPr>
            <p:ph type="sldNum" sz="quarter" idx="12"/>
          </p:nvPr>
        </p:nvSpPr>
        <p:spPr/>
        <p:txBody>
          <a:bodyPr/>
          <a:lstStyle/>
          <a:p>
            <a:fld id="{25B72133-A147-47AB-B9F6-11D7859A96A6}" type="slidenum">
              <a:rPr lang="en-US" smtClean="0">
                <a:solidFill>
                  <a:srgbClr val="494949">
                    <a:tint val="75000"/>
                  </a:srgbClr>
                </a:solidFill>
              </a:rPr>
              <a:pPr/>
              <a:t>‹#›</a:t>
            </a:fld>
            <a:endParaRPr lang="en-US">
              <a:solidFill>
                <a:srgbClr val="494949">
                  <a:tint val="75000"/>
                </a:srgbClr>
              </a:solidFill>
            </a:endParaRPr>
          </a:p>
        </p:txBody>
      </p:sp>
      <p:sp>
        <p:nvSpPr>
          <p:cNvPr id="7" name="Chart Placeholder 6"/>
          <p:cNvSpPr>
            <a:spLocks noGrp="1"/>
          </p:cNvSpPr>
          <p:nvPr>
            <p:ph type="chart" sz="quarter" idx="13"/>
          </p:nvPr>
        </p:nvSpPr>
        <p:spPr>
          <a:xfrm>
            <a:off x="609600" y="1570567"/>
            <a:ext cx="10972800" cy="4356100"/>
          </a:xfrm>
        </p:spPr>
        <p:txBody>
          <a:bodyPr/>
          <a:lstStyle/>
          <a:p>
            <a:r>
              <a:rPr lang="en-US"/>
              <a:t>Click icon to add chart</a:t>
            </a:r>
          </a:p>
        </p:txBody>
      </p:sp>
      <p:pic>
        <p:nvPicPr>
          <p:cNvPr id="9" name="Picture 8" descr="Efficient Logo Dark Gray and Cyan.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82105" y="6487541"/>
            <a:ext cx="926644" cy="254572"/>
          </a:xfrm>
          <a:prstGeom prst="rect">
            <a:avLst/>
          </a:prstGeom>
        </p:spPr>
      </p:pic>
      <p:pic>
        <p:nvPicPr>
          <p:cNvPr id="8" name="Picture 7" descr="PIM Logo.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3551" y="6368491"/>
            <a:ext cx="404133" cy="4895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3B6630-99D7-40E4-BB82-3D45CA813382}" type="datetimeFigureOut">
              <a:rPr lang="en-US" smtClean="0">
                <a:solidFill>
                  <a:srgbClr val="494949">
                    <a:tint val="75000"/>
                  </a:srgbClr>
                </a:solidFill>
              </a:rPr>
              <a:pPr/>
              <a:t>8/1/2023</a:t>
            </a:fld>
            <a:endParaRPr lang="en-US">
              <a:solidFill>
                <a:srgbClr val="494949">
                  <a:tint val="75000"/>
                </a:srgbClr>
              </a:solidFill>
            </a:endParaRPr>
          </a:p>
        </p:txBody>
      </p:sp>
      <p:sp>
        <p:nvSpPr>
          <p:cNvPr id="3" name="Footer Placeholder 2"/>
          <p:cNvSpPr>
            <a:spLocks noGrp="1"/>
          </p:cNvSpPr>
          <p:nvPr>
            <p:ph type="ftr" sz="quarter" idx="11"/>
          </p:nvPr>
        </p:nvSpPr>
        <p:spPr/>
        <p:txBody>
          <a:bodyPr/>
          <a:lstStyle/>
          <a:p>
            <a:endParaRPr lang="en-US">
              <a:solidFill>
                <a:srgbClr val="494949">
                  <a:tint val="75000"/>
                </a:srgbClr>
              </a:solidFill>
            </a:endParaRPr>
          </a:p>
        </p:txBody>
      </p:sp>
      <p:sp>
        <p:nvSpPr>
          <p:cNvPr id="4" name="Slide Number Placeholder 3"/>
          <p:cNvSpPr>
            <a:spLocks noGrp="1"/>
          </p:cNvSpPr>
          <p:nvPr>
            <p:ph type="sldNum" sz="quarter" idx="12"/>
          </p:nvPr>
        </p:nvSpPr>
        <p:spPr/>
        <p:txBody>
          <a:bodyPr/>
          <a:lstStyle/>
          <a:p>
            <a:fld id="{25B72133-A147-47AB-B9F6-11D7859A96A6}" type="slidenum">
              <a:rPr lang="en-US" smtClean="0">
                <a:solidFill>
                  <a:srgbClr val="494949">
                    <a:tint val="75000"/>
                  </a:srgbClr>
                </a:solidFill>
              </a:rPr>
              <a:pPr/>
              <a:t>‹#›</a:t>
            </a:fld>
            <a:endParaRPr lang="en-US">
              <a:solidFill>
                <a:srgbClr val="494949">
                  <a:tint val="75000"/>
                </a:srgb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67"/>
            </a:lvl1pPr>
            <a:lvl2pPr marL="457250" indent="0">
              <a:buNone/>
              <a:defRPr sz="1200"/>
            </a:lvl2pPr>
            <a:lvl3pPr marL="914498" indent="0">
              <a:buNone/>
              <a:defRPr sz="1067"/>
            </a:lvl3pPr>
            <a:lvl4pPr marL="1371748" indent="0">
              <a:buNone/>
              <a:defRPr sz="933"/>
            </a:lvl4pPr>
            <a:lvl5pPr marL="1828998" indent="0">
              <a:buNone/>
              <a:defRPr sz="933"/>
            </a:lvl5pPr>
            <a:lvl6pPr marL="2286248" indent="0">
              <a:buNone/>
              <a:defRPr sz="933"/>
            </a:lvl6pPr>
            <a:lvl7pPr marL="2743497" indent="0">
              <a:buNone/>
              <a:defRPr sz="933"/>
            </a:lvl7pPr>
            <a:lvl8pPr marL="3200747" indent="0">
              <a:buNone/>
              <a:defRPr sz="933"/>
            </a:lvl8pPr>
            <a:lvl9pPr marL="3657997" indent="0">
              <a:buNone/>
              <a:defRPr sz="933"/>
            </a:lvl9pPr>
          </a:lstStyle>
          <a:p>
            <a:pPr lvl="0"/>
            <a:r>
              <a:rPr lang="en-US"/>
              <a:t>Click to edit Master text styles</a:t>
            </a:r>
          </a:p>
        </p:txBody>
      </p:sp>
      <p:sp>
        <p:nvSpPr>
          <p:cNvPr id="5" name="Date Placeholder 4"/>
          <p:cNvSpPr>
            <a:spLocks noGrp="1"/>
          </p:cNvSpPr>
          <p:nvPr>
            <p:ph type="dt" sz="half" idx="10"/>
          </p:nvPr>
        </p:nvSpPr>
        <p:spPr/>
        <p:txBody>
          <a:bodyPr/>
          <a:lstStyle/>
          <a:p>
            <a:fld id="{843B6630-99D7-40E4-BB82-3D45CA813382}" type="datetimeFigureOut">
              <a:rPr lang="en-US" smtClean="0">
                <a:solidFill>
                  <a:srgbClr val="494949">
                    <a:tint val="75000"/>
                  </a:srgbClr>
                </a:solidFill>
              </a:rPr>
              <a:pPr/>
              <a:t>8/1/2023</a:t>
            </a:fld>
            <a:endParaRPr lang="en-US">
              <a:solidFill>
                <a:srgbClr val="494949">
                  <a:tint val="75000"/>
                </a:srgbClr>
              </a:solidFill>
            </a:endParaRPr>
          </a:p>
        </p:txBody>
      </p:sp>
      <p:sp>
        <p:nvSpPr>
          <p:cNvPr id="6" name="Footer Placeholder 5"/>
          <p:cNvSpPr>
            <a:spLocks noGrp="1"/>
          </p:cNvSpPr>
          <p:nvPr>
            <p:ph type="ftr" sz="quarter" idx="11"/>
          </p:nvPr>
        </p:nvSpPr>
        <p:spPr/>
        <p:txBody>
          <a:bodyPr/>
          <a:lstStyle/>
          <a:p>
            <a:endParaRPr lang="en-US">
              <a:solidFill>
                <a:srgbClr val="494949">
                  <a:tint val="75000"/>
                </a:srgbClr>
              </a:solidFill>
            </a:endParaRPr>
          </a:p>
        </p:txBody>
      </p:sp>
      <p:sp>
        <p:nvSpPr>
          <p:cNvPr id="7" name="Slide Number Placeholder 6"/>
          <p:cNvSpPr>
            <a:spLocks noGrp="1"/>
          </p:cNvSpPr>
          <p:nvPr>
            <p:ph type="sldNum" sz="quarter" idx="12"/>
          </p:nvPr>
        </p:nvSpPr>
        <p:spPr/>
        <p:txBody>
          <a:bodyPr/>
          <a:lstStyle/>
          <a:p>
            <a:fld id="{25B72133-A147-47AB-B9F6-11D7859A96A6}" type="slidenum">
              <a:rPr lang="en-US" smtClean="0">
                <a:solidFill>
                  <a:srgbClr val="494949">
                    <a:tint val="75000"/>
                  </a:srgbClr>
                </a:solidFill>
              </a:rPr>
              <a:pPr/>
              <a:t>‹#›</a:t>
            </a:fld>
            <a:endParaRPr lang="en-US">
              <a:solidFill>
                <a:srgbClr val="494949">
                  <a:tint val="75000"/>
                </a:srgb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50" indent="0">
              <a:buNone/>
              <a:defRPr sz="2800"/>
            </a:lvl2pPr>
            <a:lvl3pPr marL="914498" indent="0">
              <a:buNone/>
              <a:defRPr sz="2400"/>
            </a:lvl3pPr>
            <a:lvl4pPr marL="1371748" indent="0">
              <a:buNone/>
              <a:defRPr sz="2000"/>
            </a:lvl4pPr>
            <a:lvl5pPr marL="1828998" indent="0">
              <a:buNone/>
              <a:defRPr sz="2000"/>
            </a:lvl5pPr>
            <a:lvl6pPr marL="2286248" indent="0">
              <a:buNone/>
              <a:defRPr sz="2000"/>
            </a:lvl6pPr>
            <a:lvl7pPr marL="2743497" indent="0">
              <a:buNone/>
              <a:defRPr sz="2000"/>
            </a:lvl7pPr>
            <a:lvl8pPr marL="3200747" indent="0">
              <a:buNone/>
              <a:defRPr sz="2000"/>
            </a:lvl8pPr>
            <a:lvl9pPr marL="3657997"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67"/>
            </a:lvl1pPr>
            <a:lvl2pPr marL="457250" indent="0">
              <a:buNone/>
              <a:defRPr sz="1200"/>
            </a:lvl2pPr>
            <a:lvl3pPr marL="914498" indent="0">
              <a:buNone/>
              <a:defRPr sz="1067"/>
            </a:lvl3pPr>
            <a:lvl4pPr marL="1371748" indent="0">
              <a:buNone/>
              <a:defRPr sz="933"/>
            </a:lvl4pPr>
            <a:lvl5pPr marL="1828998" indent="0">
              <a:buNone/>
              <a:defRPr sz="933"/>
            </a:lvl5pPr>
            <a:lvl6pPr marL="2286248" indent="0">
              <a:buNone/>
              <a:defRPr sz="933"/>
            </a:lvl6pPr>
            <a:lvl7pPr marL="2743497" indent="0">
              <a:buNone/>
              <a:defRPr sz="933"/>
            </a:lvl7pPr>
            <a:lvl8pPr marL="3200747" indent="0">
              <a:buNone/>
              <a:defRPr sz="933"/>
            </a:lvl8pPr>
            <a:lvl9pPr marL="3657997" indent="0">
              <a:buNone/>
              <a:defRPr sz="933"/>
            </a:lvl9pPr>
          </a:lstStyle>
          <a:p>
            <a:pPr lvl="0"/>
            <a:r>
              <a:rPr lang="en-US"/>
              <a:t>Click to edit Master text styles</a:t>
            </a:r>
          </a:p>
        </p:txBody>
      </p:sp>
      <p:sp>
        <p:nvSpPr>
          <p:cNvPr id="5" name="Date Placeholder 4"/>
          <p:cNvSpPr>
            <a:spLocks noGrp="1"/>
          </p:cNvSpPr>
          <p:nvPr>
            <p:ph type="dt" sz="half" idx="10"/>
          </p:nvPr>
        </p:nvSpPr>
        <p:spPr/>
        <p:txBody>
          <a:bodyPr/>
          <a:lstStyle/>
          <a:p>
            <a:fld id="{843B6630-99D7-40E4-BB82-3D45CA813382}" type="datetimeFigureOut">
              <a:rPr lang="en-US" smtClean="0">
                <a:solidFill>
                  <a:srgbClr val="494949">
                    <a:tint val="75000"/>
                  </a:srgbClr>
                </a:solidFill>
              </a:rPr>
              <a:pPr/>
              <a:t>8/1/2023</a:t>
            </a:fld>
            <a:endParaRPr lang="en-US">
              <a:solidFill>
                <a:srgbClr val="494949">
                  <a:tint val="75000"/>
                </a:srgbClr>
              </a:solidFill>
            </a:endParaRPr>
          </a:p>
        </p:txBody>
      </p:sp>
      <p:sp>
        <p:nvSpPr>
          <p:cNvPr id="6" name="Footer Placeholder 5"/>
          <p:cNvSpPr>
            <a:spLocks noGrp="1"/>
          </p:cNvSpPr>
          <p:nvPr>
            <p:ph type="ftr" sz="quarter" idx="11"/>
          </p:nvPr>
        </p:nvSpPr>
        <p:spPr/>
        <p:txBody>
          <a:bodyPr/>
          <a:lstStyle/>
          <a:p>
            <a:endParaRPr lang="en-US">
              <a:solidFill>
                <a:srgbClr val="494949">
                  <a:tint val="75000"/>
                </a:srgbClr>
              </a:solidFill>
            </a:endParaRPr>
          </a:p>
        </p:txBody>
      </p:sp>
      <p:sp>
        <p:nvSpPr>
          <p:cNvPr id="7" name="Slide Number Placeholder 6"/>
          <p:cNvSpPr>
            <a:spLocks noGrp="1"/>
          </p:cNvSpPr>
          <p:nvPr>
            <p:ph type="sldNum" sz="quarter" idx="12"/>
          </p:nvPr>
        </p:nvSpPr>
        <p:spPr/>
        <p:txBody>
          <a:bodyPr/>
          <a:lstStyle/>
          <a:p>
            <a:fld id="{25B72133-A147-47AB-B9F6-11D7859A96A6}" type="slidenum">
              <a:rPr lang="en-US" smtClean="0">
                <a:solidFill>
                  <a:srgbClr val="494949">
                    <a:tint val="75000"/>
                  </a:srgbClr>
                </a:solidFill>
              </a:rPr>
              <a:pPr/>
              <a:t>‹#›</a:t>
            </a:fld>
            <a:endParaRPr lang="en-US">
              <a:solidFill>
                <a:srgbClr val="494949">
                  <a:tint val="75000"/>
                </a:srgb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3B6630-99D7-40E4-BB82-3D45CA813382}" type="datetimeFigureOut">
              <a:rPr lang="en-US" smtClean="0">
                <a:solidFill>
                  <a:srgbClr val="494949">
                    <a:tint val="75000"/>
                  </a:srgbClr>
                </a:solidFill>
              </a:rPr>
              <a:pPr/>
              <a:t>8/1/2023</a:t>
            </a:fld>
            <a:endParaRPr lang="en-US">
              <a:solidFill>
                <a:srgbClr val="494949">
                  <a:tint val="75000"/>
                </a:srgbClr>
              </a:solidFill>
            </a:endParaRPr>
          </a:p>
        </p:txBody>
      </p:sp>
      <p:sp>
        <p:nvSpPr>
          <p:cNvPr id="5" name="Footer Placeholder 4"/>
          <p:cNvSpPr>
            <a:spLocks noGrp="1"/>
          </p:cNvSpPr>
          <p:nvPr>
            <p:ph type="ftr" sz="quarter" idx="11"/>
          </p:nvPr>
        </p:nvSpPr>
        <p:spPr/>
        <p:txBody>
          <a:bodyPr/>
          <a:lstStyle/>
          <a:p>
            <a:endParaRPr lang="en-US">
              <a:solidFill>
                <a:srgbClr val="494949">
                  <a:tint val="75000"/>
                </a:srgbClr>
              </a:solidFill>
            </a:endParaRPr>
          </a:p>
        </p:txBody>
      </p:sp>
      <p:sp>
        <p:nvSpPr>
          <p:cNvPr id="6" name="Slide Number Placeholder 5"/>
          <p:cNvSpPr>
            <a:spLocks noGrp="1"/>
          </p:cNvSpPr>
          <p:nvPr>
            <p:ph type="sldNum" sz="quarter" idx="12"/>
          </p:nvPr>
        </p:nvSpPr>
        <p:spPr/>
        <p:txBody>
          <a:bodyPr/>
          <a:lstStyle/>
          <a:p>
            <a:fld id="{25B72133-A147-47AB-B9F6-11D7859A96A6}" type="slidenum">
              <a:rPr lang="en-US" smtClean="0">
                <a:solidFill>
                  <a:srgbClr val="494949">
                    <a:tint val="75000"/>
                  </a:srgbClr>
                </a:solidFill>
              </a:rPr>
              <a:pPr/>
              <a:t>‹#›</a:t>
            </a:fld>
            <a:endParaRPr lang="en-US">
              <a:solidFill>
                <a:srgbClr val="494949">
                  <a:tint val="75000"/>
                </a:srgb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3484" y="274640"/>
            <a:ext cx="3655483"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2" y="274640"/>
            <a:ext cx="10767484"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3B6630-99D7-40E4-BB82-3D45CA813382}" type="datetimeFigureOut">
              <a:rPr lang="en-US" smtClean="0">
                <a:solidFill>
                  <a:srgbClr val="494949">
                    <a:tint val="75000"/>
                  </a:srgbClr>
                </a:solidFill>
              </a:rPr>
              <a:pPr/>
              <a:t>8/1/2023</a:t>
            </a:fld>
            <a:endParaRPr lang="en-US">
              <a:solidFill>
                <a:srgbClr val="494949">
                  <a:tint val="75000"/>
                </a:srgbClr>
              </a:solidFill>
            </a:endParaRPr>
          </a:p>
        </p:txBody>
      </p:sp>
      <p:sp>
        <p:nvSpPr>
          <p:cNvPr id="5" name="Footer Placeholder 4"/>
          <p:cNvSpPr>
            <a:spLocks noGrp="1"/>
          </p:cNvSpPr>
          <p:nvPr>
            <p:ph type="ftr" sz="quarter" idx="11"/>
          </p:nvPr>
        </p:nvSpPr>
        <p:spPr/>
        <p:txBody>
          <a:bodyPr/>
          <a:lstStyle/>
          <a:p>
            <a:endParaRPr lang="en-US">
              <a:solidFill>
                <a:srgbClr val="494949">
                  <a:tint val="75000"/>
                </a:srgbClr>
              </a:solidFill>
            </a:endParaRPr>
          </a:p>
        </p:txBody>
      </p:sp>
      <p:sp>
        <p:nvSpPr>
          <p:cNvPr id="6" name="Slide Number Placeholder 5"/>
          <p:cNvSpPr>
            <a:spLocks noGrp="1"/>
          </p:cNvSpPr>
          <p:nvPr>
            <p:ph type="sldNum" sz="quarter" idx="12"/>
          </p:nvPr>
        </p:nvSpPr>
        <p:spPr/>
        <p:txBody>
          <a:bodyPr/>
          <a:lstStyle/>
          <a:p>
            <a:fld id="{25B72133-A147-47AB-B9F6-11D7859A96A6}" type="slidenum">
              <a:rPr lang="en-US" smtClean="0">
                <a:solidFill>
                  <a:srgbClr val="494949">
                    <a:tint val="75000"/>
                  </a:srgbClr>
                </a:solidFill>
              </a:rPr>
              <a:pPr/>
              <a:t>‹#›</a:t>
            </a:fld>
            <a:endParaRPr lang="en-US">
              <a:solidFill>
                <a:srgbClr val="494949">
                  <a:tint val="75000"/>
                </a:srgb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900">
                <a:solidFill>
                  <a:schemeClr val="tx1">
                    <a:tint val="75000"/>
                  </a:schemeClr>
                </a:solidFill>
              </a:defRPr>
            </a:lvl2pPr>
            <a:lvl3pPr marL="914377" indent="0">
              <a:buNone/>
              <a:defRPr sz="1600">
                <a:solidFill>
                  <a:schemeClr val="tx1">
                    <a:tint val="75000"/>
                  </a:schemeClr>
                </a:solidFill>
              </a:defRPr>
            </a:lvl3pPr>
            <a:lvl4pPr marL="1371566" indent="0">
              <a:buNone/>
              <a:defRPr sz="1500">
                <a:solidFill>
                  <a:schemeClr val="tx1">
                    <a:tint val="75000"/>
                  </a:schemeClr>
                </a:solidFill>
              </a:defRPr>
            </a:lvl4pPr>
            <a:lvl5pPr marL="1828754" indent="0">
              <a:buNone/>
              <a:defRPr sz="1500">
                <a:solidFill>
                  <a:schemeClr val="tx1">
                    <a:tint val="75000"/>
                  </a:schemeClr>
                </a:solidFill>
              </a:defRPr>
            </a:lvl5pPr>
            <a:lvl6pPr marL="2285943" indent="0">
              <a:buNone/>
              <a:defRPr sz="1500">
                <a:solidFill>
                  <a:schemeClr val="tx1">
                    <a:tint val="75000"/>
                  </a:schemeClr>
                </a:solidFill>
              </a:defRPr>
            </a:lvl6pPr>
            <a:lvl7pPr marL="2743131" indent="0">
              <a:buNone/>
              <a:defRPr sz="1500">
                <a:solidFill>
                  <a:schemeClr val="tx1">
                    <a:tint val="75000"/>
                  </a:schemeClr>
                </a:solidFill>
              </a:defRPr>
            </a:lvl7pPr>
            <a:lvl8pPr marL="3200320" indent="0">
              <a:buNone/>
              <a:defRPr sz="1500">
                <a:solidFill>
                  <a:schemeClr val="tx1">
                    <a:tint val="75000"/>
                  </a:schemeClr>
                </a:solidFill>
              </a:defRPr>
            </a:lvl8pPr>
            <a:lvl9pPr marL="3657509"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0B5237-B5E7-3F48-B238-77CE4C068893}" type="datetimeFigureOut">
              <a:rPr lang="en-US" smtClean="0">
                <a:solidFill>
                  <a:prstClr val="black">
                    <a:tint val="75000"/>
                  </a:prstClr>
                </a:solidFill>
                <a:latin typeface="Calibri"/>
              </a:rPr>
              <a:pPr/>
              <a:t>8/1/2023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D202ED-71A9-4F47-8E1B-121D19D6AF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81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30988-064D-335F-FCA2-000DC47252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469CF-2993-1E01-8BA3-2518651E42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CB0C05-A2B9-6E9F-BC9E-D04CD11C5FAF}"/>
              </a:ext>
            </a:extLst>
          </p:cNvPr>
          <p:cNvSpPr>
            <a:spLocks noGrp="1"/>
          </p:cNvSpPr>
          <p:nvPr>
            <p:ph type="dt" sz="half" idx="10"/>
          </p:nvPr>
        </p:nvSpPr>
        <p:spPr/>
        <p:txBody>
          <a:bodyPr/>
          <a:lstStyle/>
          <a:p>
            <a:fld id="{843B6630-99D7-40E4-BB82-3D45CA813382}" type="datetimeFigureOut">
              <a:rPr lang="en-US" smtClean="0">
                <a:solidFill>
                  <a:srgbClr val="494949">
                    <a:tint val="75000"/>
                  </a:srgbClr>
                </a:solidFill>
              </a:rPr>
              <a:pPr/>
              <a:t>8/1/2023</a:t>
            </a:fld>
            <a:endParaRPr lang="en-US">
              <a:solidFill>
                <a:srgbClr val="494949">
                  <a:tint val="75000"/>
                </a:srgbClr>
              </a:solidFill>
            </a:endParaRPr>
          </a:p>
        </p:txBody>
      </p:sp>
      <p:sp>
        <p:nvSpPr>
          <p:cNvPr id="5" name="Footer Placeholder 4">
            <a:extLst>
              <a:ext uri="{FF2B5EF4-FFF2-40B4-BE49-F238E27FC236}">
                <a16:creationId xmlns:a16="http://schemas.microsoft.com/office/drawing/2014/main" id="{A0ABEB15-8566-D11C-B660-2F1686C0873B}"/>
              </a:ext>
            </a:extLst>
          </p:cNvPr>
          <p:cNvSpPr>
            <a:spLocks noGrp="1"/>
          </p:cNvSpPr>
          <p:nvPr>
            <p:ph type="ftr" sz="quarter" idx="11"/>
          </p:nvPr>
        </p:nvSpPr>
        <p:spPr/>
        <p:txBody>
          <a:bodyPr/>
          <a:lstStyle/>
          <a:p>
            <a:endParaRPr lang="en-US">
              <a:solidFill>
                <a:srgbClr val="494949">
                  <a:tint val="75000"/>
                </a:srgbClr>
              </a:solidFill>
            </a:endParaRPr>
          </a:p>
        </p:txBody>
      </p:sp>
      <p:sp>
        <p:nvSpPr>
          <p:cNvPr id="6" name="Slide Number Placeholder 5">
            <a:extLst>
              <a:ext uri="{FF2B5EF4-FFF2-40B4-BE49-F238E27FC236}">
                <a16:creationId xmlns:a16="http://schemas.microsoft.com/office/drawing/2014/main" id="{E6F53085-BDE8-4444-DAB9-90183330BA34}"/>
              </a:ext>
            </a:extLst>
          </p:cNvPr>
          <p:cNvSpPr>
            <a:spLocks noGrp="1"/>
          </p:cNvSpPr>
          <p:nvPr>
            <p:ph type="sldNum" sz="quarter" idx="12"/>
          </p:nvPr>
        </p:nvSpPr>
        <p:spPr/>
        <p:txBody>
          <a:bodyPr/>
          <a:lstStyle/>
          <a:p>
            <a:fld id="{25B72133-A147-47AB-B9F6-11D7859A96A6}" type="slidenum">
              <a:rPr lang="en-US" smtClean="0">
                <a:solidFill>
                  <a:srgbClr val="494949">
                    <a:tint val="75000"/>
                  </a:srgbClr>
                </a:solidFill>
              </a:rPr>
              <a:pPr/>
              <a:t>‹#›</a:t>
            </a:fld>
            <a:endParaRPr lang="en-US">
              <a:solidFill>
                <a:srgbClr val="494949">
                  <a:tint val="75000"/>
                </a:srgb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tx1">
            <a:lumMod val="50000"/>
          </a:schemeClr>
        </a:solidFill>
        <a:effectLst/>
      </p:bgPr>
    </p:bg>
    <p:spTree>
      <p:nvGrpSpPr>
        <p:cNvPr id="1" name=""/>
        <p:cNvGrpSpPr/>
        <p:nvPr/>
      </p:nvGrpSpPr>
      <p:grpSpPr>
        <a:xfrm>
          <a:off x="0" y="0"/>
          <a:ext cx="0" cy="0"/>
          <a:chOff x="0" y="0"/>
          <a:chExt cx="0" cy="0"/>
        </a:xfrm>
      </p:grpSpPr>
      <p:sp>
        <p:nvSpPr>
          <p:cNvPr id="7" name="Rectangle 6"/>
          <p:cNvSpPr/>
          <p:nvPr/>
        </p:nvSpPr>
        <p:spPr>
          <a:xfrm>
            <a:off x="0" y="4979389"/>
            <a:ext cx="12195176" cy="604729"/>
          </a:xfrm>
          <a:prstGeom prst="rect">
            <a:avLst/>
          </a:prstGeom>
          <a:solidFill>
            <a:schemeClr val="accent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452" tIns="45727" rIns="91452" bIns="45727" rtlCol="0" anchor="ctr"/>
          <a:lstStyle/>
          <a:p>
            <a:pPr algn="ctr" defTabSz="914400"/>
            <a:endParaRPr lang="en-US" sz="1867">
              <a:solidFill>
                <a:prstClr val="white"/>
              </a:solidFill>
            </a:endParaRPr>
          </a:p>
        </p:txBody>
      </p:sp>
      <p:sp>
        <p:nvSpPr>
          <p:cNvPr id="2" name="Title 1"/>
          <p:cNvSpPr>
            <a:spLocks noGrp="1"/>
          </p:cNvSpPr>
          <p:nvPr>
            <p:ph type="ctrTitle" hasCustomPrompt="1"/>
          </p:nvPr>
        </p:nvSpPr>
        <p:spPr>
          <a:xfrm>
            <a:off x="2545738" y="2603584"/>
            <a:ext cx="7433733" cy="1062483"/>
          </a:xfrm>
        </p:spPr>
        <p:txBody>
          <a:bodyPr>
            <a:normAutofit/>
          </a:bodyPr>
          <a:lstStyle>
            <a:lvl1pPr algn="l">
              <a:defRPr sz="4267" kern="0" spc="600">
                <a:solidFill>
                  <a:schemeClr val="bg1"/>
                </a:solidFill>
                <a:effectLst/>
              </a:defRPr>
            </a:lvl1pPr>
          </a:lstStyle>
          <a:p>
            <a:r>
              <a:rPr lang="en-US" dirty="0"/>
              <a:t>edit Master title</a:t>
            </a:r>
          </a:p>
        </p:txBody>
      </p:sp>
      <p:sp>
        <p:nvSpPr>
          <p:cNvPr id="3" name="Subtitle 2"/>
          <p:cNvSpPr>
            <a:spLocks noGrp="1"/>
          </p:cNvSpPr>
          <p:nvPr>
            <p:ph type="subTitle" idx="1"/>
          </p:nvPr>
        </p:nvSpPr>
        <p:spPr>
          <a:xfrm>
            <a:off x="0" y="5134239"/>
            <a:ext cx="12192000" cy="295027"/>
          </a:xfrm>
        </p:spPr>
        <p:txBody>
          <a:bodyPr anchor="ctr" anchorCtr="1">
            <a:spAutoFit/>
          </a:bodyPr>
          <a:lstStyle>
            <a:lvl1pPr marL="0" indent="0" algn="ctr">
              <a:buNone/>
              <a:defRPr sz="1467" kern="0" cap="all" spc="1467">
                <a:solidFill>
                  <a:schemeClr val="bg1"/>
                </a:solidFill>
              </a:defRPr>
            </a:lvl1pPr>
            <a:lvl2pPr marL="457250" indent="0" algn="ctr">
              <a:buNone/>
              <a:defRPr>
                <a:solidFill>
                  <a:schemeClr val="tx1">
                    <a:tint val="75000"/>
                  </a:schemeClr>
                </a:solidFill>
              </a:defRPr>
            </a:lvl2pPr>
            <a:lvl3pPr marL="914498" indent="0" algn="ctr">
              <a:buNone/>
              <a:defRPr>
                <a:solidFill>
                  <a:schemeClr val="tx1">
                    <a:tint val="75000"/>
                  </a:schemeClr>
                </a:solidFill>
              </a:defRPr>
            </a:lvl3pPr>
            <a:lvl4pPr marL="1371748" indent="0" algn="ctr">
              <a:buNone/>
              <a:defRPr>
                <a:solidFill>
                  <a:schemeClr val="tx1">
                    <a:tint val="75000"/>
                  </a:schemeClr>
                </a:solidFill>
              </a:defRPr>
            </a:lvl4pPr>
            <a:lvl5pPr marL="1828998" indent="0" algn="ctr">
              <a:buNone/>
              <a:defRPr>
                <a:solidFill>
                  <a:schemeClr val="tx1">
                    <a:tint val="75000"/>
                  </a:schemeClr>
                </a:solidFill>
              </a:defRPr>
            </a:lvl5pPr>
            <a:lvl6pPr marL="2286248" indent="0" algn="ctr">
              <a:buNone/>
              <a:defRPr>
                <a:solidFill>
                  <a:schemeClr val="tx1">
                    <a:tint val="75000"/>
                  </a:schemeClr>
                </a:solidFill>
              </a:defRPr>
            </a:lvl6pPr>
            <a:lvl7pPr marL="2743497" indent="0" algn="ctr">
              <a:buNone/>
              <a:defRPr>
                <a:solidFill>
                  <a:schemeClr val="tx1">
                    <a:tint val="75000"/>
                  </a:schemeClr>
                </a:solidFill>
              </a:defRPr>
            </a:lvl7pPr>
            <a:lvl8pPr marL="3200747" indent="0" algn="ctr">
              <a:buNone/>
              <a:defRPr>
                <a:solidFill>
                  <a:schemeClr val="tx1">
                    <a:tint val="75000"/>
                  </a:schemeClr>
                </a:solidFill>
              </a:defRPr>
            </a:lvl8pPr>
            <a:lvl9pPr marL="3657997" indent="0" algn="ctr">
              <a:buNone/>
              <a:defRPr>
                <a:solidFill>
                  <a:schemeClr val="tx1">
                    <a:tint val="75000"/>
                  </a:schemeClr>
                </a:solidFill>
              </a:defRPr>
            </a:lvl9pPr>
          </a:lstStyle>
          <a:p>
            <a:r>
              <a:rPr lang="en-US"/>
              <a:t>Click to edit Master subtitle style</a:t>
            </a:r>
            <a:endParaRPr lang="en-US" dirty="0"/>
          </a:p>
        </p:txBody>
      </p:sp>
      <p:sp>
        <p:nvSpPr>
          <p:cNvPr id="5" name="Text Placeholder 4"/>
          <p:cNvSpPr>
            <a:spLocks noGrp="1"/>
          </p:cNvSpPr>
          <p:nvPr>
            <p:ph type="body" sz="quarter" idx="10" hasCustomPrompt="1"/>
          </p:nvPr>
        </p:nvSpPr>
        <p:spPr>
          <a:xfrm>
            <a:off x="2554818" y="3632200"/>
            <a:ext cx="9069916" cy="1007533"/>
          </a:xfrm>
        </p:spPr>
        <p:txBody>
          <a:bodyPr tIns="0">
            <a:noAutofit/>
          </a:bodyPr>
          <a:lstStyle>
            <a:lvl1pPr marL="0" indent="0">
              <a:spcBef>
                <a:spcPts val="0"/>
              </a:spcBef>
              <a:buFontTx/>
              <a:buNone/>
              <a:defRPr sz="3067" kern="1200" cap="all" baseline="0">
                <a:solidFill>
                  <a:schemeClr val="accent1"/>
                </a:solidFill>
                <a:latin typeface="+mj-lt"/>
              </a:defRPr>
            </a:lvl1pPr>
            <a:lvl2pPr marL="0" indent="0">
              <a:spcBef>
                <a:spcPts val="0"/>
              </a:spcBef>
              <a:buFontTx/>
              <a:buNone/>
              <a:defRPr sz="3067" kern="1200" cap="all" baseline="0">
                <a:solidFill>
                  <a:schemeClr val="accent1"/>
                </a:solidFill>
                <a:latin typeface="+mj-lt"/>
              </a:defRPr>
            </a:lvl2pPr>
            <a:lvl3pPr marL="0" indent="0">
              <a:spcBef>
                <a:spcPts val="0"/>
              </a:spcBef>
              <a:buFontTx/>
              <a:buNone/>
              <a:defRPr sz="3067" kern="1200" cap="all" baseline="0">
                <a:solidFill>
                  <a:schemeClr val="accent1"/>
                </a:solidFill>
                <a:latin typeface="+mj-lt"/>
              </a:defRPr>
            </a:lvl3pPr>
            <a:lvl4pPr marL="0" indent="0">
              <a:spcBef>
                <a:spcPts val="0"/>
              </a:spcBef>
              <a:buFontTx/>
              <a:buNone/>
              <a:defRPr sz="3067" kern="1200" cap="all" baseline="0">
                <a:solidFill>
                  <a:schemeClr val="accent1"/>
                </a:solidFill>
                <a:latin typeface="+mj-lt"/>
              </a:defRPr>
            </a:lvl4pPr>
            <a:lvl5pPr marL="0" indent="0">
              <a:spcBef>
                <a:spcPts val="0"/>
              </a:spcBef>
              <a:buFontTx/>
              <a:buNone/>
              <a:defRPr sz="3067" kern="1200" cap="all" baseline="0">
                <a:solidFill>
                  <a:schemeClr val="accent1"/>
                </a:solidFill>
                <a:latin typeface="+mj-lt"/>
              </a:defRPr>
            </a:lvl5pPr>
          </a:lstStyle>
          <a:p>
            <a:pPr lvl="0"/>
            <a:r>
              <a:rPr lang="en-US" dirty="0"/>
              <a:t>Edit Master Subtitle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roject Overview - 2 Column">
    <p:bg>
      <p:bgPr>
        <a:solidFill>
          <a:schemeClr val="tx1">
            <a:lumMod val="50000"/>
          </a:schemeClr>
        </a:solidFill>
        <a:effectLst/>
      </p:bgPr>
    </p:bg>
    <p:spTree>
      <p:nvGrpSpPr>
        <p:cNvPr id="1" name=""/>
        <p:cNvGrpSpPr/>
        <p:nvPr/>
      </p:nvGrpSpPr>
      <p:grpSpPr>
        <a:xfrm>
          <a:off x="0" y="0"/>
          <a:ext cx="0" cy="0"/>
          <a:chOff x="0" y="0"/>
          <a:chExt cx="0" cy="0"/>
        </a:xfrm>
      </p:grpSpPr>
      <p:cxnSp>
        <p:nvCxnSpPr>
          <p:cNvPr id="13" name="Straight Connector 12"/>
          <p:cNvCxnSpPr/>
          <p:nvPr/>
        </p:nvCxnSpPr>
        <p:spPr>
          <a:xfrm>
            <a:off x="4760035" y="1236452"/>
            <a:ext cx="2676164" cy="0"/>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094412" y="1719053"/>
            <a:ext cx="0" cy="4478867"/>
          </a:xfrm>
          <a:prstGeom prst="line">
            <a:avLst/>
          </a:prstGeom>
          <a:ln>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6" name="Date Placeholder 16"/>
          <p:cNvSpPr txBox="1">
            <a:spLocks/>
          </p:cNvSpPr>
          <p:nvPr/>
        </p:nvSpPr>
        <p:spPr>
          <a:xfrm>
            <a:off x="16659224" y="6429243"/>
            <a:ext cx="1642533" cy="365125"/>
          </a:xfrm>
          <a:prstGeom prst="rect">
            <a:avLst/>
          </a:prstGeom>
        </p:spPr>
        <p:txBody>
          <a:bodyPr vert="horz" lIns="91452" tIns="45727" rIns="0" bIns="45727" rtlCol="0" anchor="ctr"/>
          <a:lstStyle>
            <a:defPPr>
              <a:defRPr lang="en-US"/>
            </a:defPPr>
            <a:lvl1pPr marL="0" algn="r" defTabSz="342946" rtl="0" eaLnBrk="1" latinLnBrk="0" hangingPunct="1">
              <a:defRPr sz="800" kern="1200">
                <a:solidFill>
                  <a:schemeClr val="tx1">
                    <a:tint val="75000"/>
                  </a:schemeClr>
                </a:solidFill>
                <a:latin typeface="+mn-lt"/>
                <a:ea typeface="+mn-ea"/>
                <a:cs typeface="+mn-cs"/>
              </a:defRPr>
            </a:lvl1pPr>
            <a:lvl2pPr marL="342946" algn="l" defTabSz="342946" rtl="0" eaLnBrk="1" latinLnBrk="0" hangingPunct="1">
              <a:defRPr sz="1400" kern="1200">
                <a:solidFill>
                  <a:schemeClr val="tx1"/>
                </a:solidFill>
                <a:latin typeface="+mn-lt"/>
                <a:ea typeface="+mn-ea"/>
                <a:cs typeface="+mn-cs"/>
              </a:defRPr>
            </a:lvl2pPr>
            <a:lvl3pPr marL="685891" algn="l" defTabSz="342946" rtl="0" eaLnBrk="1" latinLnBrk="0" hangingPunct="1">
              <a:defRPr sz="1400" kern="1200">
                <a:solidFill>
                  <a:schemeClr val="tx1"/>
                </a:solidFill>
                <a:latin typeface="+mn-lt"/>
                <a:ea typeface="+mn-ea"/>
                <a:cs typeface="+mn-cs"/>
              </a:defRPr>
            </a:lvl3pPr>
            <a:lvl4pPr marL="1028837" algn="l" defTabSz="342946" rtl="0" eaLnBrk="1" latinLnBrk="0" hangingPunct="1">
              <a:defRPr sz="1400" kern="1200">
                <a:solidFill>
                  <a:schemeClr val="tx1"/>
                </a:solidFill>
                <a:latin typeface="+mn-lt"/>
                <a:ea typeface="+mn-ea"/>
                <a:cs typeface="+mn-cs"/>
              </a:defRPr>
            </a:lvl4pPr>
            <a:lvl5pPr marL="1371783" algn="l" defTabSz="342946" rtl="0" eaLnBrk="1" latinLnBrk="0" hangingPunct="1">
              <a:defRPr sz="1400" kern="1200">
                <a:solidFill>
                  <a:schemeClr val="tx1"/>
                </a:solidFill>
                <a:latin typeface="+mn-lt"/>
                <a:ea typeface="+mn-ea"/>
                <a:cs typeface="+mn-cs"/>
              </a:defRPr>
            </a:lvl5pPr>
            <a:lvl6pPr marL="1714729" algn="l" defTabSz="342946" rtl="0" eaLnBrk="1" latinLnBrk="0" hangingPunct="1">
              <a:defRPr sz="1400" kern="1200">
                <a:solidFill>
                  <a:schemeClr val="tx1"/>
                </a:solidFill>
                <a:latin typeface="+mn-lt"/>
                <a:ea typeface="+mn-ea"/>
                <a:cs typeface="+mn-cs"/>
              </a:defRPr>
            </a:lvl6pPr>
            <a:lvl7pPr marL="2057674" algn="l" defTabSz="342946" rtl="0" eaLnBrk="1" latinLnBrk="0" hangingPunct="1">
              <a:defRPr sz="1400" kern="1200">
                <a:solidFill>
                  <a:schemeClr val="tx1"/>
                </a:solidFill>
                <a:latin typeface="+mn-lt"/>
                <a:ea typeface="+mn-ea"/>
                <a:cs typeface="+mn-cs"/>
              </a:defRPr>
            </a:lvl7pPr>
            <a:lvl8pPr marL="2400620" algn="l" defTabSz="342946" rtl="0" eaLnBrk="1" latinLnBrk="0" hangingPunct="1">
              <a:defRPr sz="1400" kern="1200">
                <a:solidFill>
                  <a:schemeClr val="tx1"/>
                </a:solidFill>
                <a:latin typeface="+mn-lt"/>
                <a:ea typeface="+mn-ea"/>
                <a:cs typeface="+mn-cs"/>
              </a:defRPr>
            </a:lvl8pPr>
            <a:lvl9pPr marL="2743566" algn="l" defTabSz="342946" rtl="0" eaLnBrk="1" latinLnBrk="0" hangingPunct="1">
              <a:defRPr sz="1400" kern="1200">
                <a:solidFill>
                  <a:schemeClr val="tx1"/>
                </a:solidFill>
                <a:latin typeface="+mn-lt"/>
                <a:ea typeface="+mn-ea"/>
                <a:cs typeface="+mn-cs"/>
              </a:defRPr>
            </a:lvl9pPr>
          </a:lstStyle>
          <a:p>
            <a:fld id="{2EDC0628-969F-FC4B-BFD5-4ADF3A201C8E}" type="datetime4">
              <a:rPr lang="en-US" sz="1067" smtClean="0">
                <a:solidFill>
                  <a:srgbClr val="494949">
                    <a:tint val="75000"/>
                  </a:srgbClr>
                </a:solidFill>
              </a:rPr>
              <a:pPr/>
              <a:t>August 1, 2023</a:t>
            </a:fld>
            <a:endParaRPr lang="en-US" sz="1067">
              <a:solidFill>
                <a:srgbClr val="494949">
                  <a:tint val="75000"/>
                </a:srgbClr>
              </a:solidFill>
            </a:endParaRPr>
          </a:p>
        </p:txBody>
      </p:sp>
      <p:sp>
        <p:nvSpPr>
          <p:cNvPr id="2" name="Title 1"/>
          <p:cNvSpPr>
            <a:spLocks noGrp="1"/>
          </p:cNvSpPr>
          <p:nvPr>
            <p:ph type="title" hasCustomPrompt="1"/>
          </p:nvPr>
        </p:nvSpPr>
        <p:spPr>
          <a:xfrm>
            <a:off x="609600" y="274639"/>
            <a:ext cx="10972800" cy="851428"/>
          </a:xfrm>
        </p:spPr>
        <p:txBody>
          <a:bodyPr>
            <a:normAutofit/>
          </a:bodyPr>
          <a:lstStyle>
            <a:lvl1pPr algn="ctr">
              <a:defRPr sz="3200" cap="none" spc="0">
                <a:solidFill>
                  <a:schemeClr val="bg1">
                    <a:lumMod val="65000"/>
                  </a:schemeClr>
                </a:solidFill>
              </a:defRPr>
            </a:lvl1pPr>
          </a:lstStyle>
          <a:p>
            <a:r>
              <a:rPr lang="en-US" dirty="0"/>
              <a:t>Project Overview</a:t>
            </a:r>
          </a:p>
        </p:txBody>
      </p:sp>
      <p:sp>
        <p:nvSpPr>
          <p:cNvPr id="4" name="Content Placeholder 3"/>
          <p:cNvSpPr>
            <a:spLocks noGrp="1"/>
          </p:cNvSpPr>
          <p:nvPr>
            <p:ph sz="half" idx="2"/>
          </p:nvPr>
        </p:nvSpPr>
        <p:spPr>
          <a:xfrm>
            <a:off x="609600" y="1867563"/>
            <a:ext cx="5020733" cy="3951288"/>
          </a:xfrm>
        </p:spPr>
        <p:txBody>
          <a:bodyPr>
            <a:noAutofit/>
          </a:bodyPr>
          <a:lstStyle>
            <a:lvl1pPr>
              <a:spcBef>
                <a:spcPts val="0"/>
              </a:spcBef>
              <a:spcAft>
                <a:spcPts val="2400"/>
              </a:spcAft>
              <a:defRPr sz="1867">
                <a:solidFill>
                  <a:schemeClr val="bg1">
                    <a:lumMod val="85000"/>
                  </a:schemeClr>
                </a:solidFill>
              </a:defRPr>
            </a:lvl1pPr>
            <a:lvl2pPr>
              <a:spcBef>
                <a:spcPts val="0"/>
              </a:spcBef>
              <a:spcAft>
                <a:spcPts val="2400"/>
              </a:spcAft>
              <a:defRPr sz="1600">
                <a:solidFill>
                  <a:schemeClr val="bg1">
                    <a:lumMod val="85000"/>
                  </a:schemeClr>
                </a:solidFill>
              </a:defRPr>
            </a:lvl2pPr>
            <a:lvl3pPr>
              <a:spcBef>
                <a:spcPts val="0"/>
              </a:spcBef>
              <a:spcAft>
                <a:spcPts val="2400"/>
              </a:spcAft>
              <a:defRPr sz="1333">
                <a:solidFill>
                  <a:schemeClr val="bg1">
                    <a:lumMod val="85000"/>
                  </a:schemeClr>
                </a:solidFill>
              </a:defRPr>
            </a:lvl3pPr>
            <a:lvl4pPr>
              <a:spcBef>
                <a:spcPts val="0"/>
              </a:spcBef>
              <a:spcAft>
                <a:spcPts val="2400"/>
              </a:spcAft>
              <a:defRPr sz="1067">
                <a:solidFill>
                  <a:schemeClr val="bg1">
                    <a:lumMod val="85000"/>
                  </a:schemeClr>
                </a:solidFill>
              </a:defRPr>
            </a:lvl4pPr>
            <a:lvl5pPr>
              <a:spcBef>
                <a:spcPts val="0"/>
              </a:spcBef>
              <a:spcAft>
                <a:spcPts val="2400"/>
              </a:spcAft>
              <a:defRPr sz="1067">
                <a:solidFill>
                  <a:schemeClr val="bg1">
                    <a:lumMod val="8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4"/>
          </p:nvPr>
        </p:nvSpPr>
        <p:spPr>
          <a:xfrm>
            <a:off x="6519333" y="1867563"/>
            <a:ext cx="5063067" cy="3951288"/>
          </a:xfrm>
        </p:spPr>
        <p:txBody>
          <a:bodyPr>
            <a:noAutofit/>
          </a:bodyPr>
          <a:lstStyle>
            <a:lvl1pPr>
              <a:defRPr sz="1867" b="0">
                <a:solidFill>
                  <a:schemeClr val="bg1">
                    <a:lumMod val="85000"/>
                  </a:schemeClr>
                </a:solidFill>
              </a:defRPr>
            </a:lvl1pPr>
            <a:lvl2pPr>
              <a:defRPr sz="1600">
                <a:solidFill>
                  <a:schemeClr val="bg1">
                    <a:lumMod val="85000"/>
                  </a:schemeClr>
                </a:solidFill>
              </a:defRPr>
            </a:lvl2pPr>
            <a:lvl3pPr>
              <a:defRPr sz="1333">
                <a:solidFill>
                  <a:schemeClr val="bg1">
                    <a:lumMod val="85000"/>
                  </a:schemeClr>
                </a:solidFill>
              </a:defRPr>
            </a:lvl3pPr>
            <a:lvl4pPr>
              <a:defRPr sz="1067">
                <a:solidFill>
                  <a:schemeClr val="bg1">
                    <a:lumMod val="85000"/>
                  </a:schemeClr>
                </a:solidFill>
              </a:defRPr>
            </a:lvl4pPr>
            <a:lvl5pPr>
              <a:defRPr sz="1600">
                <a:solidFill>
                  <a:schemeClr val="bg1">
                    <a:lumMod val="8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descr="Efficient Logo Reversed.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82103" y="6487541"/>
            <a:ext cx="926644" cy="254572"/>
          </a:xfrm>
          <a:prstGeom prst="rect">
            <a:avLst/>
          </a:prstGeom>
        </p:spPr>
      </p:pic>
      <p:pic>
        <p:nvPicPr>
          <p:cNvPr id="9" name="Picture 8" descr="PIM Logo Reversed.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3552" y="6368492"/>
            <a:ext cx="408041" cy="4895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Bullets - Standa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715654" y="6937427"/>
            <a:ext cx="1642533" cy="365125"/>
          </a:xfrm>
        </p:spPr>
        <p:txBody>
          <a:bodyPr/>
          <a:lstStyle/>
          <a:p>
            <a:fld id="{843B6630-99D7-40E4-BB82-3D45CA813382}" type="datetimeFigureOut">
              <a:rPr lang="en-US" smtClean="0">
                <a:solidFill>
                  <a:srgbClr val="494949">
                    <a:tint val="75000"/>
                  </a:srgbClr>
                </a:solidFill>
              </a:rPr>
              <a:pPr/>
              <a:t>8/1/2023</a:t>
            </a:fld>
            <a:endParaRPr lang="en-US">
              <a:solidFill>
                <a:srgbClr val="494949">
                  <a:tint val="75000"/>
                </a:srgbClr>
              </a:solidFill>
            </a:endParaRPr>
          </a:p>
        </p:txBody>
      </p:sp>
      <p:sp>
        <p:nvSpPr>
          <p:cNvPr id="5" name="Footer Placeholder 4"/>
          <p:cNvSpPr>
            <a:spLocks noGrp="1"/>
          </p:cNvSpPr>
          <p:nvPr>
            <p:ph type="ftr" sz="quarter" idx="11"/>
          </p:nvPr>
        </p:nvSpPr>
        <p:spPr>
          <a:xfrm>
            <a:off x="186267" y="6368491"/>
            <a:ext cx="8319911" cy="365125"/>
          </a:xfrm>
        </p:spPr>
        <p:txBody>
          <a:bodyPr anchor="b" anchorCtr="0"/>
          <a:lstStyle/>
          <a:p>
            <a:endParaRPr lang="en-US">
              <a:solidFill>
                <a:srgbClr val="494949">
                  <a:tint val="75000"/>
                </a:srgbClr>
              </a:solidFill>
            </a:endParaRPr>
          </a:p>
        </p:txBody>
      </p:sp>
      <p:sp>
        <p:nvSpPr>
          <p:cNvPr id="6" name="Slide Number Placeholder 5"/>
          <p:cNvSpPr>
            <a:spLocks noGrp="1"/>
          </p:cNvSpPr>
          <p:nvPr>
            <p:ph type="sldNum" sz="quarter" idx="12"/>
          </p:nvPr>
        </p:nvSpPr>
        <p:spPr>
          <a:xfrm>
            <a:off x="10392053" y="6926556"/>
            <a:ext cx="465667" cy="365125"/>
          </a:xfrm>
        </p:spPr>
        <p:txBody>
          <a:bodyPr/>
          <a:lstStyle/>
          <a:p>
            <a:fld id="{25B72133-A147-47AB-B9F6-11D7859A96A6}" type="slidenum">
              <a:rPr lang="en-US" smtClean="0">
                <a:solidFill>
                  <a:srgbClr val="494949">
                    <a:tint val="75000"/>
                  </a:srgbClr>
                </a:solidFill>
              </a:rPr>
              <a:pPr/>
              <a:t>‹#›</a:t>
            </a:fld>
            <a:endParaRPr lang="en-US">
              <a:solidFill>
                <a:srgbClr val="494949">
                  <a:tint val="75000"/>
                </a:srgbClr>
              </a:solidFill>
            </a:endParaRPr>
          </a:p>
        </p:txBody>
      </p:sp>
      <p:pic>
        <p:nvPicPr>
          <p:cNvPr id="10" name="Picture 9" descr="Efficient Logo Dark Gray and Cyan.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82105" y="6487541"/>
            <a:ext cx="926644" cy="254572"/>
          </a:xfrm>
          <a:prstGeom prst="rect">
            <a:avLst/>
          </a:prstGeom>
        </p:spPr>
      </p:pic>
      <p:pic>
        <p:nvPicPr>
          <p:cNvPr id="7" name="Picture 6" descr="PIM Logo.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3551" y="6368491"/>
            <a:ext cx="404133" cy="489509"/>
          </a:xfrm>
          <a:prstGeom prst="rect">
            <a:avLst/>
          </a:prstGeom>
        </p:spPr>
      </p:pic>
      <p:pic>
        <p:nvPicPr>
          <p:cNvPr id="9" name="Picture 8">
            <a:extLst>
              <a:ext uri="{FF2B5EF4-FFF2-40B4-BE49-F238E27FC236}">
                <a16:creationId xmlns:a16="http://schemas.microsoft.com/office/drawing/2014/main" id="{1847F18F-22C0-98C6-1BD2-2A6160D8B80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68255" y="6441378"/>
            <a:ext cx="465667" cy="3140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ullets Split-Scre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3B6630-99D7-40E4-BB82-3D45CA813382}" type="datetimeFigureOut">
              <a:rPr lang="en-US" smtClean="0">
                <a:solidFill>
                  <a:srgbClr val="494949">
                    <a:tint val="75000"/>
                  </a:srgbClr>
                </a:solidFill>
              </a:rPr>
              <a:pPr/>
              <a:t>8/1/2023</a:t>
            </a:fld>
            <a:endParaRPr lang="en-US">
              <a:solidFill>
                <a:srgbClr val="494949">
                  <a:tint val="75000"/>
                </a:srgbClr>
              </a:solidFill>
            </a:endParaRPr>
          </a:p>
        </p:txBody>
      </p:sp>
      <p:sp>
        <p:nvSpPr>
          <p:cNvPr id="4" name="Footer Placeholder 3"/>
          <p:cNvSpPr>
            <a:spLocks noGrp="1"/>
          </p:cNvSpPr>
          <p:nvPr>
            <p:ph type="ftr" sz="quarter" idx="11"/>
          </p:nvPr>
        </p:nvSpPr>
        <p:spPr/>
        <p:txBody>
          <a:bodyPr/>
          <a:lstStyle/>
          <a:p>
            <a:endParaRPr lang="en-US">
              <a:solidFill>
                <a:srgbClr val="494949">
                  <a:tint val="75000"/>
                </a:srgbClr>
              </a:solidFill>
            </a:endParaRPr>
          </a:p>
        </p:txBody>
      </p:sp>
      <p:sp>
        <p:nvSpPr>
          <p:cNvPr id="5" name="Slide Number Placeholder 4"/>
          <p:cNvSpPr>
            <a:spLocks noGrp="1"/>
          </p:cNvSpPr>
          <p:nvPr>
            <p:ph type="sldNum" sz="quarter" idx="12"/>
          </p:nvPr>
        </p:nvSpPr>
        <p:spPr/>
        <p:txBody>
          <a:bodyPr/>
          <a:lstStyle/>
          <a:p>
            <a:fld id="{25B72133-A147-47AB-B9F6-11D7859A96A6}" type="slidenum">
              <a:rPr lang="en-US" smtClean="0">
                <a:solidFill>
                  <a:srgbClr val="494949">
                    <a:tint val="75000"/>
                  </a:srgbClr>
                </a:solidFill>
              </a:rPr>
              <a:pPr/>
              <a:t>‹#›</a:t>
            </a:fld>
            <a:endParaRPr lang="en-US">
              <a:solidFill>
                <a:srgbClr val="494949">
                  <a:tint val="75000"/>
                </a:srgbClr>
              </a:solidFill>
            </a:endParaRPr>
          </a:p>
        </p:txBody>
      </p:sp>
      <p:sp>
        <p:nvSpPr>
          <p:cNvPr id="8" name="Text Placeholder 7"/>
          <p:cNvSpPr>
            <a:spLocks noGrp="1"/>
          </p:cNvSpPr>
          <p:nvPr>
            <p:ph type="body" sz="quarter" idx="13"/>
          </p:nvPr>
        </p:nvSpPr>
        <p:spPr>
          <a:xfrm>
            <a:off x="609600" y="1718733"/>
            <a:ext cx="5063067" cy="4377267"/>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7"/>
          <p:cNvSpPr>
            <a:spLocks noGrp="1"/>
          </p:cNvSpPr>
          <p:nvPr>
            <p:ph type="body" sz="quarter" idx="14"/>
          </p:nvPr>
        </p:nvSpPr>
        <p:spPr>
          <a:xfrm>
            <a:off x="6519333" y="1718733"/>
            <a:ext cx="5063067" cy="4377267"/>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Efficient Logo Dark Gray and Cyan.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82105" y="6487541"/>
            <a:ext cx="926644" cy="254572"/>
          </a:xfrm>
          <a:prstGeom prst="rect">
            <a:avLst/>
          </a:prstGeom>
        </p:spPr>
      </p:pic>
      <p:pic>
        <p:nvPicPr>
          <p:cNvPr id="11" name="Picture 10" descr="PIM Logo.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3551" y="6368491"/>
            <a:ext cx="404133" cy="4895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ullets with Head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3B6630-99D7-40E4-BB82-3D45CA813382}" type="datetimeFigureOut">
              <a:rPr lang="en-US" smtClean="0">
                <a:solidFill>
                  <a:srgbClr val="494949">
                    <a:tint val="75000"/>
                  </a:srgbClr>
                </a:solidFill>
              </a:rPr>
              <a:pPr/>
              <a:t>8/1/2023</a:t>
            </a:fld>
            <a:endParaRPr lang="en-US">
              <a:solidFill>
                <a:srgbClr val="494949">
                  <a:tint val="75000"/>
                </a:srgbClr>
              </a:solidFill>
            </a:endParaRPr>
          </a:p>
        </p:txBody>
      </p:sp>
      <p:sp>
        <p:nvSpPr>
          <p:cNvPr id="4" name="Footer Placeholder 3"/>
          <p:cNvSpPr>
            <a:spLocks noGrp="1"/>
          </p:cNvSpPr>
          <p:nvPr>
            <p:ph type="ftr" sz="quarter" idx="11"/>
          </p:nvPr>
        </p:nvSpPr>
        <p:spPr/>
        <p:txBody>
          <a:bodyPr/>
          <a:lstStyle/>
          <a:p>
            <a:endParaRPr lang="en-US">
              <a:solidFill>
                <a:srgbClr val="494949">
                  <a:tint val="75000"/>
                </a:srgbClr>
              </a:solidFill>
            </a:endParaRPr>
          </a:p>
        </p:txBody>
      </p:sp>
      <p:sp>
        <p:nvSpPr>
          <p:cNvPr id="5" name="Slide Number Placeholder 4"/>
          <p:cNvSpPr>
            <a:spLocks noGrp="1"/>
          </p:cNvSpPr>
          <p:nvPr>
            <p:ph type="sldNum" sz="quarter" idx="12"/>
          </p:nvPr>
        </p:nvSpPr>
        <p:spPr/>
        <p:txBody>
          <a:bodyPr/>
          <a:lstStyle/>
          <a:p>
            <a:fld id="{25B72133-A147-47AB-B9F6-11D7859A96A6}" type="slidenum">
              <a:rPr lang="en-US" smtClean="0">
                <a:solidFill>
                  <a:srgbClr val="494949">
                    <a:tint val="75000"/>
                  </a:srgbClr>
                </a:solidFill>
              </a:rPr>
              <a:pPr/>
              <a:t>‹#›</a:t>
            </a:fld>
            <a:endParaRPr lang="en-US">
              <a:solidFill>
                <a:srgbClr val="494949">
                  <a:tint val="75000"/>
                </a:srgbClr>
              </a:solidFill>
            </a:endParaRPr>
          </a:p>
        </p:txBody>
      </p:sp>
      <p:sp>
        <p:nvSpPr>
          <p:cNvPr id="11" name="Text Placeholder 10"/>
          <p:cNvSpPr>
            <a:spLocks noGrp="1"/>
          </p:cNvSpPr>
          <p:nvPr>
            <p:ph type="body" sz="quarter" idx="13" hasCustomPrompt="1"/>
          </p:nvPr>
        </p:nvSpPr>
        <p:spPr>
          <a:xfrm>
            <a:off x="609600" y="1419611"/>
            <a:ext cx="10972800" cy="4799156"/>
          </a:xfrm>
        </p:spPr>
        <p:txBody>
          <a:bodyPr/>
          <a:lstStyle>
            <a:lvl1pPr marL="0" indent="0">
              <a:buFontTx/>
              <a:buNone/>
              <a:defRPr sz="2933" b="1">
                <a:solidFill>
                  <a:schemeClr val="accent3"/>
                </a:solidFill>
              </a:defRPr>
            </a:lvl1pPr>
            <a:lvl2pPr marL="0" indent="-285781">
              <a:buFont typeface="Arial"/>
              <a:buChar char="•"/>
              <a:defRPr sz="2400"/>
            </a:lvl2pPr>
            <a:lvl3pPr marL="1143123" indent="-228625">
              <a:buFont typeface="Lucida Grande"/>
              <a:buChar char="-"/>
              <a:defRPr/>
            </a:lvl3pPr>
            <a:lvl4pPr marL="1600373" indent="-228625">
              <a:buFont typeface="Arial"/>
              <a:buChar char="•"/>
              <a:defRPr/>
            </a:lvl4pPr>
            <a:lvl5pPr marL="2057623" indent="-228625">
              <a:buFont typeface="Lucida Grande"/>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Efficient Logo Dark Gray and Cyan.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82105" y="6487541"/>
            <a:ext cx="926644" cy="254572"/>
          </a:xfrm>
          <a:prstGeom prst="rect">
            <a:avLst/>
          </a:prstGeom>
        </p:spPr>
      </p:pic>
      <p:pic>
        <p:nvPicPr>
          <p:cNvPr id="8" name="Picture 7" descr="PIM Logo.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3551" y="6368491"/>
            <a:ext cx="404133" cy="4895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Module Transition">
    <p:spTree>
      <p:nvGrpSpPr>
        <p:cNvPr id="1" name=""/>
        <p:cNvGrpSpPr/>
        <p:nvPr/>
      </p:nvGrpSpPr>
      <p:grpSpPr>
        <a:xfrm>
          <a:off x="0" y="0"/>
          <a:ext cx="0" cy="0"/>
          <a:chOff x="0" y="0"/>
          <a:chExt cx="0" cy="0"/>
        </a:xfrm>
      </p:grpSpPr>
      <p:sp>
        <p:nvSpPr>
          <p:cNvPr id="35" name="Picture Placeholder 34"/>
          <p:cNvSpPr>
            <a:spLocks noGrp="1"/>
          </p:cNvSpPr>
          <p:nvPr>
            <p:ph type="pic" sz="quarter" idx="13" hasCustomPrompt="1"/>
          </p:nvPr>
        </p:nvSpPr>
        <p:spPr>
          <a:xfrm>
            <a:off x="4064000" y="3429000"/>
            <a:ext cx="4064000" cy="3429000"/>
          </a:xfrm>
          <a:solidFill>
            <a:schemeClr val="bg1">
              <a:alpha val="67000"/>
            </a:schemeClr>
          </a:solidFill>
          <a:ln>
            <a:noFill/>
          </a:ln>
        </p:spPr>
        <p:txBody>
          <a:bodyPr anchor="t" anchorCtr="1">
            <a:normAutofit/>
          </a:bodyPr>
          <a:lstStyle>
            <a:lvl1pPr marL="0" indent="0">
              <a:buFontTx/>
              <a:buNone/>
              <a:defRPr sz="1467">
                <a:solidFill>
                  <a:schemeClr val="bg1">
                    <a:lumMod val="50000"/>
                  </a:schemeClr>
                </a:solidFill>
              </a:defRPr>
            </a:lvl1pPr>
          </a:lstStyle>
          <a:p>
            <a:r>
              <a:rPr lang="en-US" dirty="0"/>
              <a:t>Box</a:t>
            </a:r>
          </a:p>
        </p:txBody>
      </p:sp>
      <p:sp>
        <p:nvSpPr>
          <p:cNvPr id="33" name="Picture Placeholder 32"/>
          <p:cNvSpPr>
            <a:spLocks noGrp="1"/>
          </p:cNvSpPr>
          <p:nvPr>
            <p:ph type="pic" sz="quarter" idx="12" hasCustomPrompt="1"/>
          </p:nvPr>
        </p:nvSpPr>
        <p:spPr>
          <a:xfrm>
            <a:off x="4064000" y="0"/>
            <a:ext cx="4064000" cy="3429000"/>
          </a:xfrm>
          <a:solidFill>
            <a:schemeClr val="accent1">
              <a:alpha val="66000"/>
            </a:schemeClr>
          </a:solidFill>
          <a:ln>
            <a:noFill/>
          </a:ln>
        </p:spPr>
        <p:txBody>
          <a:bodyPr>
            <a:normAutofit/>
          </a:bodyPr>
          <a:lstStyle>
            <a:lvl1pPr marL="0" indent="0" algn="ctr">
              <a:buFontTx/>
              <a:buNone/>
              <a:defRPr sz="1200">
                <a:solidFill>
                  <a:schemeClr val="accent1">
                    <a:lumMod val="50000"/>
                  </a:schemeClr>
                </a:solidFill>
              </a:defRPr>
            </a:lvl1pPr>
          </a:lstStyle>
          <a:p>
            <a:r>
              <a:rPr lang="en-US" dirty="0"/>
              <a:t>Box</a:t>
            </a:r>
          </a:p>
        </p:txBody>
      </p:sp>
      <p:sp>
        <p:nvSpPr>
          <p:cNvPr id="3" name="Text Placeholder 2"/>
          <p:cNvSpPr>
            <a:spLocks noGrp="1"/>
          </p:cNvSpPr>
          <p:nvPr>
            <p:ph type="body" idx="1" hasCustomPrompt="1"/>
          </p:nvPr>
        </p:nvSpPr>
        <p:spPr>
          <a:xfrm>
            <a:off x="4334934" y="3429000"/>
            <a:ext cx="3522133" cy="3429001"/>
          </a:xfrm>
        </p:spPr>
        <p:txBody>
          <a:bodyPr lIns="274320" tIns="228600" rIns="274320" bIns="228600" anchor="ctr" anchorCtr="1">
            <a:normAutofit/>
          </a:bodyPr>
          <a:lstStyle>
            <a:lvl1pPr marL="0" indent="0" algn="ctr">
              <a:lnSpc>
                <a:spcPct val="100000"/>
              </a:lnSpc>
              <a:buNone/>
              <a:defRPr sz="2400">
                <a:solidFill>
                  <a:schemeClr val="tx1">
                    <a:lumMod val="75000"/>
                  </a:schemeClr>
                </a:solidFill>
              </a:defRPr>
            </a:lvl1pPr>
            <a:lvl2pPr marL="457250" indent="0">
              <a:buNone/>
              <a:defRPr sz="1867">
                <a:solidFill>
                  <a:schemeClr val="tx1">
                    <a:tint val="75000"/>
                  </a:schemeClr>
                </a:solidFill>
              </a:defRPr>
            </a:lvl2pPr>
            <a:lvl3pPr marL="914498" indent="0">
              <a:buNone/>
              <a:defRPr sz="1600">
                <a:solidFill>
                  <a:schemeClr val="tx1">
                    <a:tint val="75000"/>
                  </a:schemeClr>
                </a:solidFill>
              </a:defRPr>
            </a:lvl3pPr>
            <a:lvl4pPr marL="1371748" indent="0">
              <a:buNone/>
              <a:defRPr sz="1467">
                <a:solidFill>
                  <a:schemeClr val="tx1">
                    <a:tint val="75000"/>
                  </a:schemeClr>
                </a:solidFill>
              </a:defRPr>
            </a:lvl4pPr>
            <a:lvl5pPr marL="1828998" indent="0">
              <a:buNone/>
              <a:defRPr sz="1467">
                <a:solidFill>
                  <a:schemeClr val="tx1">
                    <a:tint val="75000"/>
                  </a:schemeClr>
                </a:solidFill>
              </a:defRPr>
            </a:lvl5pPr>
            <a:lvl6pPr marL="2286248" indent="0">
              <a:buNone/>
              <a:defRPr sz="1467">
                <a:solidFill>
                  <a:schemeClr val="tx1">
                    <a:tint val="75000"/>
                  </a:schemeClr>
                </a:solidFill>
              </a:defRPr>
            </a:lvl6pPr>
            <a:lvl7pPr marL="2743497" indent="0">
              <a:buNone/>
              <a:defRPr sz="1467">
                <a:solidFill>
                  <a:schemeClr val="tx1">
                    <a:tint val="75000"/>
                  </a:schemeClr>
                </a:solidFill>
              </a:defRPr>
            </a:lvl7pPr>
            <a:lvl8pPr marL="3200747" indent="0">
              <a:buNone/>
              <a:defRPr sz="1467">
                <a:solidFill>
                  <a:schemeClr val="tx1">
                    <a:tint val="75000"/>
                  </a:schemeClr>
                </a:solidFill>
              </a:defRPr>
            </a:lvl8pPr>
            <a:lvl9pPr marL="3657997" indent="0">
              <a:buNone/>
              <a:defRPr sz="1467">
                <a:solidFill>
                  <a:schemeClr val="tx1">
                    <a:tint val="75000"/>
                  </a:schemeClr>
                </a:solidFill>
              </a:defRPr>
            </a:lvl9pPr>
          </a:lstStyle>
          <a:p>
            <a:pPr lvl="0"/>
            <a:r>
              <a:rPr lang="en-US" dirty="0"/>
              <a:t>CLICK TO EDIT MASTER TEXT STYLES</a:t>
            </a:r>
          </a:p>
        </p:txBody>
      </p:sp>
      <p:sp>
        <p:nvSpPr>
          <p:cNvPr id="2" name="Title 1"/>
          <p:cNvSpPr>
            <a:spLocks noGrp="1"/>
          </p:cNvSpPr>
          <p:nvPr>
            <p:ph type="title" hasCustomPrompt="1"/>
          </p:nvPr>
        </p:nvSpPr>
        <p:spPr>
          <a:xfrm>
            <a:off x="4064000" y="825502"/>
            <a:ext cx="4064000" cy="910165"/>
          </a:xfrm>
        </p:spPr>
        <p:txBody>
          <a:bodyPr lIns="0" tIns="0" rIns="0" bIns="0" anchor="b" anchorCtr="1"/>
          <a:lstStyle>
            <a:lvl1pPr algn="ctr">
              <a:defRPr sz="4000" b="1" cap="all" baseline="0">
                <a:solidFill>
                  <a:schemeClr val="bg1"/>
                </a:solidFill>
              </a:defRPr>
            </a:lvl1pPr>
          </a:lstStyle>
          <a:p>
            <a:r>
              <a:rPr lang="en-US" dirty="0"/>
              <a:t>Module</a:t>
            </a:r>
          </a:p>
        </p:txBody>
      </p:sp>
      <p:sp>
        <p:nvSpPr>
          <p:cNvPr id="38" name="Text Placeholder 37"/>
          <p:cNvSpPr>
            <a:spLocks noGrp="1"/>
          </p:cNvSpPr>
          <p:nvPr>
            <p:ph type="body" sz="quarter" idx="14" hasCustomPrompt="1"/>
          </p:nvPr>
        </p:nvSpPr>
        <p:spPr>
          <a:xfrm>
            <a:off x="4064000" y="1634067"/>
            <a:ext cx="4064000" cy="1490133"/>
          </a:xfrm>
        </p:spPr>
        <p:txBody>
          <a:bodyPr tIns="0" anchor="t" anchorCtr="1">
            <a:noAutofit/>
          </a:bodyPr>
          <a:lstStyle>
            <a:lvl1pPr marL="0" indent="0" algn="ctr">
              <a:spcBef>
                <a:spcPts val="0"/>
              </a:spcBef>
              <a:buFontTx/>
              <a:buNone/>
              <a:defRPr sz="5600">
                <a:solidFill>
                  <a:schemeClr val="bg1"/>
                </a:solidFill>
              </a:defRPr>
            </a:lvl1pPr>
            <a:lvl2pPr marL="0" indent="0" algn="ctr">
              <a:spcBef>
                <a:spcPts val="0"/>
              </a:spcBef>
              <a:buFontTx/>
              <a:buNone/>
              <a:defRPr sz="5600"/>
            </a:lvl2pPr>
            <a:lvl3pPr marL="0" indent="0" algn="ctr">
              <a:spcBef>
                <a:spcPts val="0"/>
              </a:spcBef>
              <a:buFontTx/>
              <a:buNone/>
              <a:defRPr sz="5600"/>
            </a:lvl3pPr>
            <a:lvl4pPr marL="0" indent="0" algn="ctr">
              <a:spcBef>
                <a:spcPts val="0"/>
              </a:spcBef>
              <a:buFontTx/>
              <a:buNone/>
              <a:defRPr sz="5600"/>
            </a:lvl4pPr>
            <a:lvl5pPr marL="0" indent="0" algn="ctr">
              <a:spcBef>
                <a:spcPts val="0"/>
              </a:spcBef>
              <a:buFontTx/>
              <a:buNone/>
              <a:defRPr sz="5600"/>
            </a:lvl5pPr>
          </a:lstStyle>
          <a:p>
            <a:pPr lvl="0"/>
            <a:r>
              <a:rPr lang="en-US" dirty="0"/>
              <a:t>— 5 —</a:t>
            </a:r>
          </a:p>
        </p:txBody>
      </p:sp>
      <p:pic>
        <p:nvPicPr>
          <p:cNvPr id="4" name="Picture 3" descr="Efficient Logo Reversed.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82103" y="6487541"/>
            <a:ext cx="926644" cy="254572"/>
          </a:xfrm>
          <a:prstGeom prst="rect">
            <a:avLst/>
          </a:prstGeom>
        </p:spPr>
      </p:pic>
      <p:pic>
        <p:nvPicPr>
          <p:cNvPr id="6" name="Picture 5" descr="PIM Logo Reversed.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3552" y="6368492"/>
            <a:ext cx="408041" cy="4895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ase Slide">
    <p:bg>
      <p:bgPr>
        <a:solidFill>
          <a:srgbClr val="1B506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55600"/>
            <a:ext cx="11006667" cy="1064011"/>
          </a:xfrm>
        </p:spPr>
        <p:txBody>
          <a:bodyPr/>
          <a:lstStyle>
            <a:lvl1pPr>
              <a:defRPr>
                <a:solidFill>
                  <a:schemeClr val="bg1">
                    <a:lumMod val="95000"/>
                  </a:schemeClr>
                </a:solidFill>
              </a:defRPr>
            </a:lvl1pPr>
          </a:lstStyle>
          <a:p>
            <a:r>
              <a:rPr lang="en-US" dirty="0"/>
              <a:t>Click to Edit Case Slide TITLE</a:t>
            </a:r>
          </a:p>
        </p:txBody>
      </p:sp>
      <p:sp>
        <p:nvSpPr>
          <p:cNvPr id="11" name="Text Placeholder 10"/>
          <p:cNvSpPr>
            <a:spLocks noGrp="1"/>
          </p:cNvSpPr>
          <p:nvPr>
            <p:ph type="body" sz="quarter" idx="10"/>
          </p:nvPr>
        </p:nvSpPr>
        <p:spPr>
          <a:xfrm>
            <a:off x="609600" y="1419611"/>
            <a:ext cx="11006667" cy="4346191"/>
          </a:xfrm>
        </p:spPr>
        <p:txBody>
          <a:bodyPr tIns="0">
            <a:normAutofit/>
          </a:bodyPr>
          <a:lstStyle>
            <a:lvl1pPr marL="0" indent="0">
              <a:lnSpc>
                <a:spcPct val="120000"/>
              </a:lnSpc>
              <a:spcBef>
                <a:spcPts val="0"/>
              </a:spcBef>
              <a:buFontTx/>
              <a:buNone/>
              <a:defRPr sz="2667">
                <a:solidFill>
                  <a:schemeClr val="bg1"/>
                </a:solidFill>
              </a:defRPr>
            </a:lvl1pPr>
            <a:lvl2pPr marL="457250" indent="0">
              <a:buFontTx/>
              <a:buNone/>
              <a:defRPr>
                <a:solidFill>
                  <a:schemeClr val="bg1">
                    <a:lumMod val="95000"/>
                  </a:schemeClr>
                </a:solidFill>
              </a:defRPr>
            </a:lvl2pPr>
            <a:lvl3pPr marL="914498" indent="0">
              <a:buFontTx/>
              <a:buNone/>
              <a:defRPr>
                <a:solidFill>
                  <a:schemeClr val="bg1">
                    <a:lumMod val="95000"/>
                  </a:schemeClr>
                </a:solidFill>
              </a:defRPr>
            </a:lvl3pPr>
            <a:lvl4pPr marL="1371748" indent="0">
              <a:buFontTx/>
              <a:buNone/>
              <a:defRPr>
                <a:solidFill>
                  <a:schemeClr val="bg1">
                    <a:lumMod val="95000"/>
                  </a:schemeClr>
                </a:solidFill>
              </a:defRPr>
            </a:lvl4pPr>
            <a:lvl5pPr marL="1828998" indent="0">
              <a:buFontTx/>
              <a:buNone/>
              <a:defRPr>
                <a:solidFill>
                  <a:schemeClr val="bg1">
                    <a:lumMod val="95000"/>
                  </a:schemeClr>
                </a:solidFill>
              </a:defRPr>
            </a:lvl5pPr>
          </a:lstStyle>
          <a:p>
            <a:pPr lvl="0"/>
            <a:r>
              <a:rPr lang="en-US"/>
              <a:t>Click to edit Master text styles</a:t>
            </a:r>
          </a:p>
        </p:txBody>
      </p:sp>
      <p:pic>
        <p:nvPicPr>
          <p:cNvPr id="17" name="Picture 16" descr="Efficient Logo Reversed.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82103" y="6487541"/>
            <a:ext cx="926644" cy="254572"/>
          </a:xfrm>
          <a:prstGeom prst="rect">
            <a:avLst/>
          </a:prstGeom>
        </p:spPr>
      </p:pic>
      <p:pic>
        <p:nvPicPr>
          <p:cNvPr id="5" name="Picture 4" descr="PIM Logo Reversed.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3552" y="6368492"/>
            <a:ext cx="408041" cy="4895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ase Questi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Question slide Title</a:t>
            </a:r>
          </a:p>
        </p:txBody>
      </p:sp>
      <p:sp>
        <p:nvSpPr>
          <p:cNvPr id="3" name="Content Placeholder 2"/>
          <p:cNvSpPr>
            <a:spLocks noGrp="1"/>
          </p:cNvSpPr>
          <p:nvPr>
            <p:ph sz="half" idx="1"/>
          </p:nvPr>
        </p:nvSpPr>
        <p:spPr>
          <a:xfrm>
            <a:off x="609600" y="1419612"/>
            <a:ext cx="10972800" cy="4706553"/>
          </a:xfrm>
        </p:spPr>
        <p:txBody>
          <a:bodyPr>
            <a:normAutofit/>
          </a:bodyPr>
          <a:lstStyle>
            <a:lvl1pPr marL="0" indent="0">
              <a:lnSpc>
                <a:spcPct val="120000"/>
              </a:lnSpc>
              <a:buFontTx/>
              <a:buNone/>
              <a:defRPr sz="2667" i="0">
                <a:solidFill>
                  <a:schemeClr val="accent1">
                    <a:lumMod val="75000"/>
                  </a:schemeClr>
                </a:solidFill>
              </a:defRPr>
            </a:lvl1pPr>
            <a:lvl2pPr marL="457250" indent="0">
              <a:buFontTx/>
              <a:buNone/>
              <a:defRPr sz="2400"/>
            </a:lvl2pPr>
            <a:lvl3pPr marL="914498" indent="0">
              <a:buFontTx/>
              <a:buNone/>
              <a:defRPr sz="2000"/>
            </a:lvl3pPr>
            <a:lvl4pPr marL="1371748" indent="0">
              <a:buFontTx/>
              <a:buNone/>
              <a:defRPr sz="1867"/>
            </a:lvl4pPr>
            <a:lvl5pPr marL="1828998" indent="0">
              <a:buFontTx/>
              <a:buNone/>
              <a:defRPr sz="1867"/>
            </a:lvl5pPr>
            <a:lvl6pPr>
              <a:defRPr sz="1867"/>
            </a:lvl6pPr>
            <a:lvl7pPr>
              <a:defRPr sz="1867"/>
            </a:lvl7pPr>
            <a:lvl8pPr>
              <a:defRPr sz="1867"/>
            </a:lvl8pPr>
            <a:lvl9pPr>
              <a:defRPr sz="1867"/>
            </a:lvl9pPr>
          </a:lstStyle>
          <a:p>
            <a:pPr lvl="0"/>
            <a:r>
              <a:rPr lang="en-US"/>
              <a:t>Click to edit Master text styles</a:t>
            </a:r>
          </a:p>
        </p:txBody>
      </p:sp>
      <p:pic>
        <p:nvPicPr>
          <p:cNvPr id="9" name="Picture 8" descr="Efficient Logo Dark Gray and Cyan.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82105" y="6487541"/>
            <a:ext cx="926644" cy="254572"/>
          </a:xfrm>
          <a:prstGeom prst="rect">
            <a:avLst/>
          </a:prstGeom>
        </p:spPr>
      </p:pic>
      <p:sp>
        <p:nvSpPr>
          <p:cNvPr id="10" name="Date Placeholder 9"/>
          <p:cNvSpPr>
            <a:spLocks noGrp="1"/>
          </p:cNvSpPr>
          <p:nvPr>
            <p:ph type="dt" sz="half" idx="10"/>
          </p:nvPr>
        </p:nvSpPr>
        <p:spPr/>
        <p:txBody>
          <a:bodyPr/>
          <a:lstStyle/>
          <a:p>
            <a:fld id="{843B6630-99D7-40E4-BB82-3D45CA813382}" type="datetimeFigureOut">
              <a:rPr lang="en-US" smtClean="0">
                <a:solidFill>
                  <a:srgbClr val="494949">
                    <a:tint val="75000"/>
                  </a:srgbClr>
                </a:solidFill>
              </a:rPr>
              <a:pPr/>
              <a:t>8/1/2023</a:t>
            </a:fld>
            <a:endParaRPr lang="en-US">
              <a:solidFill>
                <a:srgbClr val="494949">
                  <a:tint val="75000"/>
                </a:srgbClr>
              </a:solidFill>
            </a:endParaRPr>
          </a:p>
        </p:txBody>
      </p:sp>
      <p:sp>
        <p:nvSpPr>
          <p:cNvPr id="11" name="Footer Placeholder 10"/>
          <p:cNvSpPr>
            <a:spLocks noGrp="1"/>
          </p:cNvSpPr>
          <p:nvPr>
            <p:ph type="ftr" sz="quarter" idx="11"/>
          </p:nvPr>
        </p:nvSpPr>
        <p:spPr/>
        <p:txBody>
          <a:bodyPr/>
          <a:lstStyle/>
          <a:p>
            <a:endParaRPr lang="en-US">
              <a:solidFill>
                <a:srgbClr val="494949">
                  <a:tint val="75000"/>
                </a:srgbClr>
              </a:solidFill>
            </a:endParaRPr>
          </a:p>
        </p:txBody>
      </p:sp>
      <p:sp>
        <p:nvSpPr>
          <p:cNvPr id="12" name="Slide Number Placeholder 11"/>
          <p:cNvSpPr>
            <a:spLocks noGrp="1"/>
          </p:cNvSpPr>
          <p:nvPr>
            <p:ph type="sldNum" sz="quarter" idx="12"/>
          </p:nvPr>
        </p:nvSpPr>
        <p:spPr/>
        <p:txBody>
          <a:bodyPr/>
          <a:lstStyle/>
          <a:p>
            <a:fld id="{25B72133-A147-47AB-B9F6-11D7859A96A6}" type="slidenum">
              <a:rPr lang="en-US" smtClean="0">
                <a:solidFill>
                  <a:srgbClr val="494949">
                    <a:tint val="75000"/>
                  </a:srgbClr>
                </a:solidFill>
              </a:rPr>
              <a:pPr/>
              <a:t>‹#›</a:t>
            </a:fld>
            <a:endParaRPr lang="en-US">
              <a:solidFill>
                <a:srgbClr val="494949">
                  <a:tint val="75000"/>
                </a:srgb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Image Right">
    <p:spTree>
      <p:nvGrpSpPr>
        <p:cNvPr id="1" name=""/>
        <p:cNvGrpSpPr/>
        <p:nvPr/>
      </p:nvGrpSpPr>
      <p:grpSpPr>
        <a:xfrm>
          <a:off x="0" y="0"/>
          <a:ext cx="0" cy="0"/>
          <a:chOff x="0" y="0"/>
          <a:chExt cx="0" cy="0"/>
        </a:xfrm>
      </p:grpSpPr>
      <p:sp>
        <p:nvSpPr>
          <p:cNvPr id="2" name="Title 1"/>
          <p:cNvSpPr>
            <a:spLocks noGrp="1"/>
          </p:cNvSpPr>
          <p:nvPr>
            <p:ph type="title"/>
          </p:nvPr>
        </p:nvSpPr>
        <p:spPr>
          <a:xfrm>
            <a:off x="609601" y="491066"/>
            <a:ext cx="7122584" cy="939801"/>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3B6630-99D7-40E4-BB82-3D45CA813382}" type="datetimeFigureOut">
              <a:rPr lang="en-US" smtClean="0">
                <a:solidFill>
                  <a:srgbClr val="494949">
                    <a:tint val="75000"/>
                  </a:srgbClr>
                </a:solidFill>
              </a:rPr>
              <a:pPr/>
              <a:t>8/1/2023</a:t>
            </a:fld>
            <a:endParaRPr lang="en-US">
              <a:solidFill>
                <a:srgbClr val="494949">
                  <a:tint val="75000"/>
                </a:srgbClr>
              </a:solidFill>
            </a:endParaRPr>
          </a:p>
        </p:txBody>
      </p:sp>
      <p:sp>
        <p:nvSpPr>
          <p:cNvPr id="4" name="Footer Placeholder 3"/>
          <p:cNvSpPr>
            <a:spLocks noGrp="1"/>
          </p:cNvSpPr>
          <p:nvPr>
            <p:ph type="ftr" sz="quarter" idx="11"/>
          </p:nvPr>
        </p:nvSpPr>
        <p:spPr/>
        <p:txBody>
          <a:bodyPr/>
          <a:lstStyle/>
          <a:p>
            <a:endParaRPr lang="en-US">
              <a:solidFill>
                <a:srgbClr val="494949">
                  <a:tint val="75000"/>
                </a:srgbClr>
              </a:solidFill>
            </a:endParaRPr>
          </a:p>
        </p:txBody>
      </p:sp>
      <p:sp>
        <p:nvSpPr>
          <p:cNvPr id="5" name="Slide Number Placeholder 4"/>
          <p:cNvSpPr>
            <a:spLocks noGrp="1"/>
          </p:cNvSpPr>
          <p:nvPr>
            <p:ph type="sldNum" sz="quarter" idx="12"/>
          </p:nvPr>
        </p:nvSpPr>
        <p:spPr/>
        <p:txBody>
          <a:bodyPr/>
          <a:lstStyle/>
          <a:p>
            <a:fld id="{25B72133-A147-47AB-B9F6-11D7859A96A6}" type="slidenum">
              <a:rPr lang="en-US" smtClean="0">
                <a:solidFill>
                  <a:srgbClr val="494949">
                    <a:tint val="75000"/>
                  </a:srgbClr>
                </a:solidFill>
              </a:rPr>
              <a:pPr/>
              <a:t>‹#›</a:t>
            </a:fld>
            <a:endParaRPr lang="en-US">
              <a:solidFill>
                <a:srgbClr val="494949">
                  <a:tint val="75000"/>
                </a:srgbClr>
              </a:solidFill>
            </a:endParaRPr>
          </a:p>
        </p:txBody>
      </p:sp>
      <p:sp>
        <p:nvSpPr>
          <p:cNvPr id="9" name="Text Placeholder 8"/>
          <p:cNvSpPr>
            <a:spLocks noGrp="1"/>
          </p:cNvSpPr>
          <p:nvPr>
            <p:ph type="body" sz="quarter" idx="13"/>
          </p:nvPr>
        </p:nvSpPr>
        <p:spPr>
          <a:xfrm>
            <a:off x="609600" y="1430867"/>
            <a:ext cx="7122584" cy="47413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0B5237-B5E7-3F48-B238-77CE4C068893}" type="datetimeFigureOut">
              <a:rPr lang="en-US" smtClean="0">
                <a:solidFill>
                  <a:prstClr val="black">
                    <a:tint val="75000"/>
                  </a:prstClr>
                </a:solidFill>
                <a:latin typeface="Calibri"/>
              </a:rPr>
              <a:pPr/>
              <a:t>8/1/2023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D202ED-71A9-4F47-8E1B-121D19D6AF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481350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3B6630-99D7-40E4-BB82-3D45CA813382}" type="datetimeFigureOut">
              <a:rPr lang="en-US" smtClean="0">
                <a:solidFill>
                  <a:srgbClr val="494949">
                    <a:tint val="75000"/>
                  </a:srgbClr>
                </a:solidFill>
              </a:rPr>
              <a:pPr/>
              <a:t>8/1/2023</a:t>
            </a:fld>
            <a:endParaRPr lang="en-US">
              <a:solidFill>
                <a:srgbClr val="494949">
                  <a:tint val="75000"/>
                </a:srgbClr>
              </a:solidFill>
            </a:endParaRPr>
          </a:p>
        </p:txBody>
      </p:sp>
      <p:sp>
        <p:nvSpPr>
          <p:cNvPr id="4" name="Footer Placeholder 3"/>
          <p:cNvSpPr>
            <a:spLocks noGrp="1"/>
          </p:cNvSpPr>
          <p:nvPr>
            <p:ph type="ftr" sz="quarter" idx="11"/>
          </p:nvPr>
        </p:nvSpPr>
        <p:spPr/>
        <p:txBody>
          <a:bodyPr/>
          <a:lstStyle/>
          <a:p>
            <a:endParaRPr lang="en-US">
              <a:solidFill>
                <a:srgbClr val="494949">
                  <a:tint val="75000"/>
                </a:srgbClr>
              </a:solidFill>
            </a:endParaRPr>
          </a:p>
        </p:txBody>
      </p:sp>
      <p:sp>
        <p:nvSpPr>
          <p:cNvPr id="5" name="Slide Number Placeholder 4"/>
          <p:cNvSpPr>
            <a:spLocks noGrp="1"/>
          </p:cNvSpPr>
          <p:nvPr>
            <p:ph type="sldNum" sz="quarter" idx="12"/>
          </p:nvPr>
        </p:nvSpPr>
        <p:spPr/>
        <p:txBody>
          <a:bodyPr/>
          <a:lstStyle/>
          <a:p>
            <a:fld id="{25B72133-A147-47AB-B9F6-11D7859A96A6}" type="slidenum">
              <a:rPr lang="en-US" smtClean="0">
                <a:solidFill>
                  <a:srgbClr val="494949">
                    <a:tint val="75000"/>
                  </a:srgbClr>
                </a:solidFill>
              </a:rPr>
              <a:pPr/>
              <a:t>‹#›</a:t>
            </a:fld>
            <a:endParaRPr lang="en-US">
              <a:solidFill>
                <a:srgbClr val="494949">
                  <a:tint val="75000"/>
                </a:srgbClr>
              </a:solidFill>
            </a:endParaRPr>
          </a:p>
        </p:txBody>
      </p:sp>
      <p:sp>
        <p:nvSpPr>
          <p:cNvPr id="7" name="Chart Placeholder 6"/>
          <p:cNvSpPr>
            <a:spLocks noGrp="1"/>
          </p:cNvSpPr>
          <p:nvPr>
            <p:ph type="chart" sz="quarter" idx="13"/>
          </p:nvPr>
        </p:nvSpPr>
        <p:spPr>
          <a:xfrm>
            <a:off x="609600" y="1570567"/>
            <a:ext cx="10972800" cy="4356100"/>
          </a:xfrm>
        </p:spPr>
        <p:txBody>
          <a:bodyPr/>
          <a:lstStyle/>
          <a:p>
            <a:r>
              <a:rPr lang="en-US"/>
              <a:t>Click icon to add chart</a:t>
            </a:r>
          </a:p>
        </p:txBody>
      </p:sp>
      <p:pic>
        <p:nvPicPr>
          <p:cNvPr id="9" name="Picture 8" descr="Efficient Logo Dark Gray and Cyan.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82105" y="6487541"/>
            <a:ext cx="926644" cy="254572"/>
          </a:xfrm>
          <a:prstGeom prst="rect">
            <a:avLst/>
          </a:prstGeom>
        </p:spPr>
      </p:pic>
      <p:pic>
        <p:nvPicPr>
          <p:cNvPr id="8" name="Picture 7" descr="PIM Logo.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3551" y="6368491"/>
            <a:ext cx="404133" cy="4895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3B6630-99D7-40E4-BB82-3D45CA813382}" type="datetimeFigureOut">
              <a:rPr lang="en-US" smtClean="0">
                <a:solidFill>
                  <a:srgbClr val="494949">
                    <a:tint val="75000"/>
                  </a:srgbClr>
                </a:solidFill>
              </a:rPr>
              <a:pPr/>
              <a:t>8/1/2023</a:t>
            </a:fld>
            <a:endParaRPr lang="en-US">
              <a:solidFill>
                <a:srgbClr val="494949">
                  <a:tint val="75000"/>
                </a:srgbClr>
              </a:solidFill>
            </a:endParaRPr>
          </a:p>
        </p:txBody>
      </p:sp>
      <p:sp>
        <p:nvSpPr>
          <p:cNvPr id="3" name="Footer Placeholder 2"/>
          <p:cNvSpPr>
            <a:spLocks noGrp="1"/>
          </p:cNvSpPr>
          <p:nvPr>
            <p:ph type="ftr" sz="quarter" idx="11"/>
          </p:nvPr>
        </p:nvSpPr>
        <p:spPr/>
        <p:txBody>
          <a:bodyPr/>
          <a:lstStyle/>
          <a:p>
            <a:endParaRPr lang="en-US">
              <a:solidFill>
                <a:srgbClr val="494949">
                  <a:tint val="75000"/>
                </a:srgbClr>
              </a:solidFill>
            </a:endParaRPr>
          </a:p>
        </p:txBody>
      </p:sp>
      <p:sp>
        <p:nvSpPr>
          <p:cNvPr id="4" name="Slide Number Placeholder 3"/>
          <p:cNvSpPr>
            <a:spLocks noGrp="1"/>
          </p:cNvSpPr>
          <p:nvPr>
            <p:ph type="sldNum" sz="quarter" idx="12"/>
          </p:nvPr>
        </p:nvSpPr>
        <p:spPr/>
        <p:txBody>
          <a:bodyPr/>
          <a:lstStyle/>
          <a:p>
            <a:fld id="{25B72133-A147-47AB-B9F6-11D7859A96A6}" type="slidenum">
              <a:rPr lang="en-US" smtClean="0">
                <a:solidFill>
                  <a:srgbClr val="494949">
                    <a:tint val="75000"/>
                  </a:srgbClr>
                </a:solidFill>
              </a:rPr>
              <a:pPr/>
              <a:t>‹#›</a:t>
            </a:fld>
            <a:endParaRPr lang="en-US">
              <a:solidFill>
                <a:srgbClr val="494949">
                  <a:tint val="75000"/>
                </a:srgb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67"/>
            </a:lvl1pPr>
            <a:lvl2pPr marL="457250" indent="0">
              <a:buNone/>
              <a:defRPr sz="1200"/>
            </a:lvl2pPr>
            <a:lvl3pPr marL="914498" indent="0">
              <a:buNone/>
              <a:defRPr sz="1067"/>
            </a:lvl3pPr>
            <a:lvl4pPr marL="1371748" indent="0">
              <a:buNone/>
              <a:defRPr sz="933"/>
            </a:lvl4pPr>
            <a:lvl5pPr marL="1828998" indent="0">
              <a:buNone/>
              <a:defRPr sz="933"/>
            </a:lvl5pPr>
            <a:lvl6pPr marL="2286248" indent="0">
              <a:buNone/>
              <a:defRPr sz="933"/>
            </a:lvl6pPr>
            <a:lvl7pPr marL="2743497" indent="0">
              <a:buNone/>
              <a:defRPr sz="933"/>
            </a:lvl7pPr>
            <a:lvl8pPr marL="3200747" indent="0">
              <a:buNone/>
              <a:defRPr sz="933"/>
            </a:lvl8pPr>
            <a:lvl9pPr marL="3657997" indent="0">
              <a:buNone/>
              <a:defRPr sz="933"/>
            </a:lvl9pPr>
          </a:lstStyle>
          <a:p>
            <a:pPr lvl="0"/>
            <a:r>
              <a:rPr lang="en-US"/>
              <a:t>Click to edit Master text styles</a:t>
            </a:r>
          </a:p>
        </p:txBody>
      </p:sp>
      <p:sp>
        <p:nvSpPr>
          <p:cNvPr id="5" name="Date Placeholder 4"/>
          <p:cNvSpPr>
            <a:spLocks noGrp="1"/>
          </p:cNvSpPr>
          <p:nvPr>
            <p:ph type="dt" sz="half" idx="10"/>
          </p:nvPr>
        </p:nvSpPr>
        <p:spPr/>
        <p:txBody>
          <a:bodyPr/>
          <a:lstStyle/>
          <a:p>
            <a:fld id="{843B6630-99D7-40E4-BB82-3D45CA813382}" type="datetimeFigureOut">
              <a:rPr lang="en-US" smtClean="0">
                <a:solidFill>
                  <a:srgbClr val="494949">
                    <a:tint val="75000"/>
                  </a:srgbClr>
                </a:solidFill>
              </a:rPr>
              <a:pPr/>
              <a:t>8/1/2023</a:t>
            </a:fld>
            <a:endParaRPr lang="en-US">
              <a:solidFill>
                <a:srgbClr val="494949">
                  <a:tint val="75000"/>
                </a:srgbClr>
              </a:solidFill>
            </a:endParaRPr>
          </a:p>
        </p:txBody>
      </p:sp>
      <p:sp>
        <p:nvSpPr>
          <p:cNvPr id="6" name="Footer Placeholder 5"/>
          <p:cNvSpPr>
            <a:spLocks noGrp="1"/>
          </p:cNvSpPr>
          <p:nvPr>
            <p:ph type="ftr" sz="quarter" idx="11"/>
          </p:nvPr>
        </p:nvSpPr>
        <p:spPr/>
        <p:txBody>
          <a:bodyPr/>
          <a:lstStyle/>
          <a:p>
            <a:endParaRPr lang="en-US">
              <a:solidFill>
                <a:srgbClr val="494949">
                  <a:tint val="75000"/>
                </a:srgbClr>
              </a:solidFill>
            </a:endParaRPr>
          </a:p>
        </p:txBody>
      </p:sp>
      <p:sp>
        <p:nvSpPr>
          <p:cNvPr id="7" name="Slide Number Placeholder 6"/>
          <p:cNvSpPr>
            <a:spLocks noGrp="1"/>
          </p:cNvSpPr>
          <p:nvPr>
            <p:ph type="sldNum" sz="quarter" idx="12"/>
          </p:nvPr>
        </p:nvSpPr>
        <p:spPr/>
        <p:txBody>
          <a:bodyPr/>
          <a:lstStyle/>
          <a:p>
            <a:fld id="{25B72133-A147-47AB-B9F6-11D7859A96A6}" type="slidenum">
              <a:rPr lang="en-US" smtClean="0">
                <a:solidFill>
                  <a:srgbClr val="494949">
                    <a:tint val="75000"/>
                  </a:srgbClr>
                </a:solidFill>
              </a:rPr>
              <a:pPr/>
              <a:t>‹#›</a:t>
            </a:fld>
            <a:endParaRPr lang="en-US">
              <a:solidFill>
                <a:srgbClr val="494949">
                  <a:tint val="75000"/>
                </a:srgb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50" indent="0">
              <a:buNone/>
              <a:defRPr sz="2800"/>
            </a:lvl2pPr>
            <a:lvl3pPr marL="914498" indent="0">
              <a:buNone/>
              <a:defRPr sz="2400"/>
            </a:lvl3pPr>
            <a:lvl4pPr marL="1371748" indent="0">
              <a:buNone/>
              <a:defRPr sz="2000"/>
            </a:lvl4pPr>
            <a:lvl5pPr marL="1828998" indent="0">
              <a:buNone/>
              <a:defRPr sz="2000"/>
            </a:lvl5pPr>
            <a:lvl6pPr marL="2286248" indent="0">
              <a:buNone/>
              <a:defRPr sz="2000"/>
            </a:lvl6pPr>
            <a:lvl7pPr marL="2743497" indent="0">
              <a:buNone/>
              <a:defRPr sz="2000"/>
            </a:lvl7pPr>
            <a:lvl8pPr marL="3200747" indent="0">
              <a:buNone/>
              <a:defRPr sz="2000"/>
            </a:lvl8pPr>
            <a:lvl9pPr marL="3657997"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67"/>
            </a:lvl1pPr>
            <a:lvl2pPr marL="457250" indent="0">
              <a:buNone/>
              <a:defRPr sz="1200"/>
            </a:lvl2pPr>
            <a:lvl3pPr marL="914498" indent="0">
              <a:buNone/>
              <a:defRPr sz="1067"/>
            </a:lvl3pPr>
            <a:lvl4pPr marL="1371748" indent="0">
              <a:buNone/>
              <a:defRPr sz="933"/>
            </a:lvl4pPr>
            <a:lvl5pPr marL="1828998" indent="0">
              <a:buNone/>
              <a:defRPr sz="933"/>
            </a:lvl5pPr>
            <a:lvl6pPr marL="2286248" indent="0">
              <a:buNone/>
              <a:defRPr sz="933"/>
            </a:lvl6pPr>
            <a:lvl7pPr marL="2743497" indent="0">
              <a:buNone/>
              <a:defRPr sz="933"/>
            </a:lvl7pPr>
            <a:lvl8pPr marL="3200747" indent="0">
              <a:buNone/>
              <a:defRPr sz="933"/>
            </a:lvl8pPr>
            <a:lvl9pPr marL="3657997" indent="0">
              <a:buNone/>
              <a:defRPr sz="933"/>
            </a:lvl9pPr>
          </a:lstStyle>
          <a:p>
            <a:pPr lvl="0"/>
            <a:r>
              <a:rPr lang="en-US"/>
              <a:t>Click to edit Master text styles</a:t>
            </a:r>
          </a:p>
        </p:txBody>
      </p:sp>
      <p:sp>
        <p:nvSpPr>
          <p:cNvPr id="5" name="Date Placeholder 4"/>
          <p:cNvSpPr>
            <a:spLocks noGrp="1"/>
          </p:cNvSpPr>
          <p:nvPr>
            <p:ph type="dt" sz="half" idx="10"/>
          </p:nvPr>
        </p:nvSpPr>
        <p:spPr/>
        <p:txBody>
          <a:bodyPr/>
          <a:lstStyle/>
          <a:p>
            <a:fld id="{843B6630-99D7-40E4-BB82-3D45CA813382}" type="datetimeFigureOut">
              <a:rPr lang="en-US" smtClean="0">
                <a:solidFill>
                  <a:srgbClr val="494949">
                    <a:tint val="75000"/>
                  </a:srgbClr>
                </a:solidFill>
              </a:rPr>
              <a:pPr/>
              <a:t>8/1/2023</a:t>
            </a:fld>
            <a:endParaRPr lang="en-US">
              <a:solidFill>
                <a:srgbClr val="494949">
                  <a:tint val="75000"/>
                </a:srgbClr>
              </a:solidFill>
            </a:endParaRPr>
          </a:p>
        </p:txBody>
      </p:sp>
      <p:sp>
        <p:nvSpPr>
          <p:cNvPr id="6" name="Footer Placeholder 5"/>
          <p:cNvSpPr>
            <a:spLocks noGrp="1"/>
          </p:cNvSpPr>
          <p:nvPr>
            <p:ph type="ftr" sz="quarter" idx="11"/>
          </p:nvPr>
        </p:nvSpPr>
        <p:spPr/>
        <p:txBody>
          <a:bodyPr/>
          <a:lstStyle/>
          <a:p>
            <a:endParaRPr lang="en-US">
              <a:solidFill>
                <a:srgbClr val="494949">
                  <a:tint val="75000"/>
                </a:srgbClr>
              </a:solidFill>
            </a:endParaRPr>
          </a:p>
        </p:txBody>
      </p:sp>
      <p:sp>
        <p:nvSpPr>
          <p:cNvPr id="7" name="Slide Number Placeholder 6"/>
          <p:cNvSpPr>
            <a:spLocks noGrp="1"/>
          </p:cNvSpPr>
          <p:nvPr>
            <p:ph type="sldNum" sz="quarter" idx="12"/>
          </p:nvPr>
        </p:nvSpPr>
        <p:spPr/>
        <p:txBody>
          <a:bodyPr/>
          <a:lstStyle/>
          <a:p>
            <a:fld id="{25B72133-A147-47AB-B9F6-11D7859A96A6}" type="slidenum">
              <a:rPr lang="en-US" smtClean="0">
                <a:solidFill>
                  <a:srgbClr val="494949">
                    <a:tint val="75000"/>
                  </a:srgbClr>
                </a:solidFill>
              </a:rPr>
              <a:pPr/>
              <a:t>‹#›</a:t>
            </a:fld>
            <a:endParaRPr lang="en-US">
              <a:solidFill>
                <a:srgbClr val="494949">
                  <a:tint val="75000"/>
                </a:srgb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3B6630-99D7-40E4-BB82-3D45CA813382}" type="datetimeFigureOut">
              <a:rPr lang="en-US" smtClean="0">
                <a:solidFill>
                  <a:srgbClr val="494949">
                    <a:tint val="75000"/>
                  </a:srgbClr>
                </a:solidFill>
              </a:rPr>
              <a:pPr/>
              <a:t>8/1/2023</a:t>
            </a:fld>
            <a:endParaRPr lang="en-US">
              <a:solidFill>
                <a:srgbClr val="494949">
                  <a:tint val="75000"/>
                </a:srgbClr>
              </a:solidFill>
            </a:endParaRPr>
          </a:p>
        </p:txBody>
      </p:sp>
      <p:sp>
        <p:nvSpPr>
          <p:cNvPr id="5" name="Footer Placeholder 4"/>
          <p:cNvSpPr>
            <a:spLocks noGrp="1"/>
          </p:cNvSpPr>
          <p:nvPr>
            <p:ph type="ftr" sz="quarter" idx="11"/>
          </p:nvPr>
        </p:nvSpPr>
        <p:spPr/>
        <p:txBody>
          <a:bodyPr/>
          <a:lstStyle/>
          <a:p>
            <a:endParaRPr lang="en-US">
              <a:solidFill>
                <a:srgbClr val="494949">
                  <a:tint val="75000"/>
                </a:srgbClr>
              </a:solidFill>
            </a:endParaRPr>
          </a:p>
        </p:txBody>
      </p:sp>
      <p:sp>
        <p:nvSpPr>
          <p:cNvPr id="6" name="Slide Number Placeholder 5"/>
          <p:cNvSpPr>
            <a:spLocks noGrp="1"/>
          </p:cNvSpPr>
          <p:nvPr>
            <p:ph type="sldNum" sz="quarter" idx="12"/>
          </p:nvPr>
        </p:nvSpPr>
        <p:spPr/>
        <p:txBody>
          <a:bodyPr/>
          <a:lstStyle/>
          <a:p>
            <a:fld id="{25B72133-A147-47AB-B9F6-11D7859A96A6}" type="slidenum">
              <a:rPr lang="en-US" smtClean="0">
                <a:solidFill>
                  <a:srgbClr val="494949">
                    <a:tint val="75000"/>
                  </a:srgbClr>
                </a:solidFill>
              </a:rPr>
              <a:pPr/>
              <a:t>‹#›</a:t>
            </a:fld>
            <a:endParaRPr lang="en-US">
              <a:solidFill>
                <a:srgbClr val="494949">
                  <a:tint val="75000"/>
                </a:srgb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3484" y="274640"/>
            <a:ext cx="3655483"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2" y="274640"/>
            <a:ext cx="10767484"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3B6630-99D7-40E4-BB82-3D45CA813382}" type="datetimeFigureOut">
              <a:rPr lang="en-US" smtClean="0">
                <a:solidFill>
                  <a:srgbClr val="494949">
                    <a:tint val="75000"/>
                  </a:srgbClr>
                </a:solidFill>
              </a:rPr>
              <a:pPr/>
              <a:t>8/1/2023</a:t>
            </a:fld>
            <a:endParaRPr lang="en-US">
              <a:solidFill>
                <a:srgbClr val="494949">
                  <a:tint val="75000"/>
                </a:srgbClr>
              </a:solidFill>
            </a:endParaRPr>
          </a:p>
        </p:txBody>
      </p:sp>
      <p:sp>
        <p:nvSpPr>
          <p:cNvPr id="5" name="Footer Placeholder 4"/>
          <p:cNvSpPr>
            <a:spLocks noGrp="1"/>
          </p:cNvSpPr>
          <p:nvPr>
            <p:ph type="ftr" sz="quarter" idx="11"/>
          </p:nvPr>
        </p:nvSpPr>
        <p:spPr/>
        <p:txBody>
          <a:bodyPr/>
          <a:lstStyle/>
          <a:p>
            <a:endParaRPr lang="en-US">
              <a:solidFill>
                <a:srgbClr val="494949">
                  <a:tint val="75000"/>
                </a:srgbClr>
              </a:solidFill>
            </a:endParaRPr>
          </a:p>
        </p:txBody>
      </p:sp>
      <p:sp>
        <p:nvSpPr>
          <p:cNvPr id="6" name="Slide Number Placeholder 5"/>
          <p:cNvSpPr>
            <a:spLocks noGrp="1"/>
          </p:cNvSpPr>
          <p:nvPr>
            <p:ph type="sldNum" sz="quarter" idx="12"/>
          </p:nvPr>
        </p:nvSpPr>
        <p:spPr/>
        <p:txBody>
          <a:bodyPr/>
          <a:lstStyle/>
          <a:p>
            <a:fld id="{25B72133-A147-47AB-B9F6-11D7859A96A6}" type="slidenum">
              <a:rPr lang="en-US" smtClean="0">
                <a:solidFill>
                  <a:srgbClr val="494949">
                    <a:tint val="75000"/>
                  </a:srgbClr>
                </a:solidFill>
              </a:rPr>
              <a:pPr/>
              <a:t>‹#›</a:t>
            </a:fld>
            <a:endParaRPr lang="en-US">
              <a:solidFill>
                <a:srgbClr val="494949">
                  <a:tint val="75000"/>
                </a:srgb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30988-064D-335F-FCA2-000DC47252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469CF-2993-1E01-8BA3-2518651E42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CB0C05-A2B9-6E9F-BC9E-D04CD11C5FAF}"/>
              </a:ext>
            </a:extLst>
          </p:cNvPr>
          <p:cNvSpPr>
            <a:spLocks noGrp="1"/>
          </p:cNvSpPr>
          <p:nvPr>
            <p:ph type="dt" sz="half" idx="10"/>
          </p:nvPr>
        </p:nvSpPr>
        <p:spPr/>
        <p:txBody>
          <a:bodyPr/>
          <a:lstStyle/>
          <a:p>
            <a:fld id="{843B6630-99D7-40E4-BB82-3D45CA813382}" type="datetimeFigureOut">
              <a:rPr lang="en-US" smtClean="0">
                <a:solidFill>
                  <a:srgbClr val="494949">
                    <a:tint val="75000"/>
                  </a:srgbClr>
                </a:solidFill>
              </a:rPr>
              <a:pPr/>
              <a:t>8/1/2023</a:t>
            </a:fld>
            <a:endParaRPr lang="en-US">
              <a:solidFill>
                <a:srgbClr val="494949">
                  <a:tint val="75000"/>
                </a:srgbClr>
              </a:solidFill>
            </a:endParaRPr>
          </a:p>
        </p:txBody>
      </p:sp>
      <p:sp>
        <p:nvSpPr>
          <p:cNvPr id="5" name="Footer Placeholder 4">
            <a:extLst>
              <a:ext uri="{FF2B5EF4-FFF2-40B4-BE49-F238E27FC236}">
                <a16:creationId xmlns:a16="http://schemas.microsoft.com/office/drawing/2014/main" id="{A0ABEB15-8566-D11C-B660-2F1686C0873B}"/>
              </a:ext>
            </a:extLst>
          </p:cNvPr>
          <p:cNvSpPr>
            <a:spLocks noGrp="1"/>
          </p:cNvSpPr>
          <p:nvPr>
            <p:ph type="ftr" sz="quarter" idx="11"/>
          </p:nvPr>
        </p:nvSpPr>
        <p:spPr/>
        <p:txBody>
          <a:bodyPr/>
          <a:lstStyle/>
          <a:p>
            <a:endParaRPr lang="en-US">
              <a:solidFill>
                <a:srgbClr val="494949">
                  <a:tint val="75000"/>
                </a:srgbClr>
              </a:solidFill>
            </a:endParaRPr>
          </a:p>
        </p:txBody>
      </p:sp>
      <p:sp>
        <p:nvSpPr>
          <p:cNvPr id="6" name="Slide Number Placeholder 5">
            <a:extLst>
              <a:ext uri="{FF2B5EF4-FFF2-40B4-BE49-F238E27FC236}">
                <a16:creationId xmlns:a16="http://schemas.microsoft.com/office/drawing/2014/main" id="{E6F53085-BDE8-4444-DAB9-90183330BA34}"/>
              </a:ext>
            </a:extLst>
          </p:cNvPr>
          <p:cNvSpPr>
            <a:spLocks noGrp="1"/>
          </p:cNvSpPr>
          <p:nvPr>
            <p:ph type="sldNum" sz="quarter" idx="12"/>
          </p:nvPr>
        </p:nvSpPr>
        <p:spPr/>
        <p:txBody>
          <a:bodyPr/>
          <a:lstStyle/>
          <a:p>
            <a:fld id="{25B72133-A147-47AB-B9F6-11D7859A96A6}" type="slidenum">
              <a:rPr lang="en-US" smtClean="0">
                <a:solidFill>
                  <a:srgbClr val="494949">
                    <a:tint val="75000"/>
                  </a:srgbClr>
                </a:solidFill>
              </a:rPr>
              <a:pPr/>
              <a:t>‹#›</a:t>
            </a:fld>
            <a:endParaRPr lang="en-US">
              <a:solidFill>
                <a:srgbClr val="494949">
                  <a:tint val="75000"/>
                </a:srgb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7"/>
            <a:ext cx="5389033"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0B5237-B5E7-3F48-B238-77CE4C068893}" type="datetimeFigureOut">
              <a:rPr lang="en-US" smtClean="0">
                <a:solidFill>
                  <a:prstClr val="black">
                    <a:tint val="75000"/>
                  </a:prstClr>
                </a:solidFill>
                <a:latin typeface="Calibri"/>
              </a:rPr>
              <a:pPr/>
              <a:t>8/1/2023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D202ED-71A9-4F47-8E1B-121D19D6AF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011128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0B5237-B5E7-3F48-B238-77CE4C068893}" type="datetimeFigureOut">
              <a:rPr lang="en-US" smtClean="0">
                <a:solidFill>
                  <a:prstClr val="black">
                    <a:tint val="75000"/>
                  </a:prstClr>
                </a:solidFill>
                <a:latin typeface="Calibri"/>
              </a:rPr>
              <a:pPr/>
              <a:t>8/1/2023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5D202ED-71A9-4F47-8E1B-121D19D6AF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824458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tx1">
            <a:lumMod val="50000"/>
          </a:schemeClr>
        </a:solidFill>
        <a:effectLst/>
      </p:bgPr>
    </p:bg>
    <p:spTree>
      <p:nvGrpSpPr>
        <p:cNvPr id="1" name=""/>
        <p:cNvGrpSpPr/>
        <p:nvPr/>
      </p:nvGrpSpPr>
      <p:grpSpPr>
        <a:xfrm>
          <a:off x="0" y="0"/>
          <a:ext cx="0" cy="0"/>
          <a:chOff x="0" y="0"/>
          <a:chExt cx="0" cy="0"/>
        </a:xfrm>
      </p:grpSpPr>
      <p:sp>
        <p:nvSpPr>
          <p:cNvPr id="7" name="Rectangle 6"/>
          <p:cNvSpPr/>
          <p:nvPr/>
        </p:nvSpPr>
        <p:spPr>
          <a:xfrm>
            <a:off x="0" y="4979391"/>
            <a:ext cx="12195176" cy="604729"/>
          </a:xfrm>
          <a:prstGeom prst="rect">
            <a:avLst/>
          </a:prstGeom>
          <a:solidFill>
            <a:schemeClr val="accent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68589" tIns="34295" rIns="68589" bIns="34295" rtlCol="0" anchor="ctr"/>
          <a:lstStyle/>
          <a:p>
            <a:pPr algn="ctr" defTabSz="685800"/>
            <a:endParaRPr lang="en-US" sz="1400">
              <a:solidFill>
                <a:prstClr val="white"/>
              </a:solidFill>
            </a:endParaRPr>
          </a:p>
        </p:txBody>
      </p:sp>
      <p:sp>
        <p:nvSpPr>
          <p:cNvPr id="2" name="Title 1"/>
          <p:cNvSpPr>
            <a:spLocks noGrp="1"/>
          </p:cNvSpPr>
          <p:nvPr>
            <p:ph type="ctrTitle" hasCustomPrompt="1"/>
          </p:nvPr>
        </p:nvSpPr>
        <p:spPr>
          <a:xfrm>
            <a:off x="2545739" y="2603586"/>
            <a:ext cx="7433733" cy="1062483"/>
          </a:xfrm>
        </p:spPr>
        <p:txBody>
          <a:bodyPr>
            <a:normAutofit/>
          </a:bodyPr>
          <a:lstStyle>
            <a:lvl1pPr algn="l">
              <a:defRPr sz="3200" kern="0" spc="450">
                <a:solidFill>
                  <a:schemeClr val="bg1"/>
                </a:solidFill>
                <a:effectLst/>
              </a:defRPr>
            </a:lvl1pPr>
          </a:lstStyle>
          <a:p>
            <a:r>
              <a:rPr lang="en-US" dirty="0"/>
              <a:t>edit Master title</a:t>
            </a:r>
          </a:p>
        </p:txBody>
      </p:sp>
      <p:sp>
        <p:nvSpPr>
          <p:cNvPr id="3" name="Subtitle 2"/>
          <p:cNvSpPr>
            <a:spLocks noGrp="1"/>
          </p:cNvSpPr>
          <p:nvPr>
            <p:ph type="subTitle" idx="1"/>
          </p:nvPr>
        </p:nvSpPr>
        <p:spPr>
          <a:xfrm>
            <a:off x="0" y="5162486"/>
            <a:ext cx="12192000" cy="238537"/>
          </a:xfrm>
        </p:spPr>
        <p:txBody>
          <a:bodyPr anchor="ctr" anchorCtr="1">
            <a:spAutoFit/>
          </a:bodyPr>
          <a:lstStyle>
            <a:lvl1pPr marL="0" indent="0" algn="ctr">
              <a:buNone/>
              <a:defRPr sz="1100" kern="0" cap="all" spc="1100">
                <a:solidFill>
                  <a:schemeClr val="bg1"/>
                </a:solidFill>
              </a:defRPr>
            </a:lvl1pPr>
            <a:lvl2pPr marL="342938" indent="0" algn="ctr">
              <a:buNone/>
              <a:defRPr>
                <a:solidFill>
                  <a:schemeClr val="tx1">
                    <a:tint val="75000"/>
                  </a:schemeClr>
                </a:solidFill>
              </a:defRPr>
            </a:lvl2pPr>
            <a:lvl3pPr marL="685874" indent="0" algn="ctr">
              <a:buNone/>
              <a:defRPr>
                <a:solidFill>
                  <a:schemeClr val="tx1">
                    <a:tint val="75000"/>
                  </a:schemeClr>
                </a:solidFill>
              </a:defRPr>
            </a:lvl3pPr>
            <a:lvl4pPr marL="1028811" indent="0" algn="ctr">
              <a:buNone/>
              <a:defRPr>
                <a:solidFill>
                  <a:schemeClr val="tx1">
                    <a:tint val="75000"/>
                  </a:schemeClr>
                </a:solidFill>
              </a:defRPr>
            </a:lvl4pPr>
            <a:lvl5pPr marL="1371749" indent="0" algn="ctr">
              <a:buNone/>
              <a:defRPr>
                <a:solidFill>
                  <a:schemeClr val="tx1">
                    <a:tint val="75000"/>
                  </a:schemeClr>
                </a:solidFill>
              </a:defRPr>
            </a:lvl5pPr>
            <a:lvl6pPr marL="1714686" indent="0" algn="ctr">
              <a:buNone/>
              <a:defRPr>
                <a:solidFill>
                  <a:schemeClr val="tx1">
                    <a:tint val="75000"/>
                  </a:schemeClr>
                </a:solidFill>
              </a:defRPr>
            </a:lvl6pPr>
            <a:lvl7pPr marL="2057623" indent="0" algn="ctr">
              <a:buNone/>
              <a:defRPr>
                <a:solidFill>
                  <a:schemeClr val="tx1">
                    <a:tint val="75000"/>
                  </a:schemeClr>
                </a:solidFill>
              </a:defRPr>
            </a:lvl7pPr>
            <a:lvl8pPr marL="2400560" indent="0" algn="ctr">
              <a:buNone/>
              <a:defRPr>
                <a:solidFill>
                  <a:schemeClr val="tx1">
                    <a:tint val="75000"/>
                  </a:schemeClr>
                </a:solidFill>
              </a:defRPr>
            </a:lvl8pPr>
            <a:lvl9pPr marL="2743498" indent="0" algn="ctr">
              <a:buNone/>
              <a:defRPr>
                <a:solidFill>
                  <a:schemeClr val="tx1">
                    <a:tint val="75000"/>
                  </a:schemeClr>
                </a:solidFill>
              </a:defRPr>
            </a:lvl9pPr>
          </a:lstStyle>
          <a:p>
            <a:r>
              <a:rPr lang="en-US"/>
              <a:t>Click to edit Master subtitle style</a:t>
            </a:r>
            <a:endParaRPr lang="en-US" dirty="0"/>
          </a:p>
        </p:txBody>
      </p:sp>
      <p:sp>
        <p:nvSpPr>
          <p:cNvPr id="5" name="Text Placeholder 4"/>
          <p:cNvSpPr>
            <a:spLocks noGrp="1"/>
          </p:cNvSpPr>
          <p:nvPr>
            <p:ph type="body" sz="quarter" idx="10" hasCustomPrompt="1"/>
          </p:nvPr>
        </p:nvSpPr>
        <p:spPr>
          <a:xfrm>
            <a:off x="2554819" y="3632200"/>
            <a:ext cx="9069916" cy="1007533"/>
          </a:xfrm>
        </p:spPr>
        <p:txBody>
          <a:bodyPr tIns="0">
            <a:noAutofit/>
          </a:bodyPr>
          <a:lstStyle>
            <a:lvl1pPr marL="0" indent="0">
              <a:spcBef>
                <a:spcPts val="0"/>
              </a:spcBef>
              <a:buFontTx/>
              <a:buNone/>
              <a:defRPr sz="2300" kern="1200" cap="all" baseline="0">
                <a:solidFill>
                  <a:schemeClr val="accent1"/>
                </a:solidFill>
                <a:latin typeface="+mj-lt"/>
              </a:defRPr>
            </a:lvl1pPr>
            <a:lvl2pPr marL="0" indent="0">
              <a:spcBef>
                <a:spcPts val="0"/>
              </a:spcBef>
              <a:buFontTx/>
              <a:buNone/>
              <a:defRPr sz="2300" kern="1200" cap="all" baseline="0">
                <a:solidFill>
                  <a:schemeClr val="accent1"/>
                </a:solidFill>
                <a:latin typeface="+mj-lt"/>
              </a:defRPr>
            </a:lvl2pPr>
            <a:lvl3pPr marL="0" indent="0">
              <a:spcBef>
                <a:spcPts val="0"/>
              </a:spcBef>
              <a:buFontTx/>
              <a:buNone/>
              <a:defRPr sz="2300" kern="1200" cap="all" baseline="0">
                <a:solidFill>
                  <a:schemeClr val="accent1"/>
                </a:solidFill>
                <a:latin typeface="+mj-lt"/>
              </a:defRPr>
            </a:lvl3pPr>
            <a:lvl4pPr marL="0" indent="0">
              <a:spcBef>
                <a:spcPts val="0"/>
              </a:spcBef>
              <a:buFontTx/>
              <a:buNone/>
              <a:defRPr sz="2300" kern="1200" cap="all" baseline="0">
                <a:solidFill>
                  <a:schemeClr val="accent1"/>
                </a:solidFill>
                <a:latin typeface="+mj-lt"/>
              </a:defRPr>
            </a:lvl4pPr>
            <a:lvl5pPr marL="0" indent="0">
              <a:spcBef>
                <a:spcPts val="0"/>
              </a:spcBef>
              <a:buFontTx/>
              <a:buNone/>
              <a:defRPr sz="2300" kern="1200" cap="all" baseline="0">
                <a:solidFill>
                  <a:schemeClr val="accent1"/>
                </a:solidFill>
                <a:latin typeface="+mj-lt"/>
              </a:defRPr>
            </a:lvl5pPr>
          </a:lstStyle>
          <a:p>
            <a:pPr lvl="0"/>
            <a:r>
              <a:rPr lang="en-US" dirty="0"/>
              <a:t>Edit Master Subtitle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0B5237-B5E7-3F48-B238-77CE4C068893}" type="datetimeFigureOut">
              <a:rPr lang="en-US" smtClean="0">
                <a:solidFill>
                  <a:prstClr val="black">
                    <a:tint val="75000"/>
                  </a:prstClr>
                </a:solidFill>
                <a:latin typeface="Calibri"/>
              </a:rPr>
              <a:pPr/>
              <a:t>8/1/2023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5D202ED-71A9-4F47-8E1B-121D19D6AF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719153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Project Overview - 2 Column">
    <p:bg>
      <p:bgPr>
        <a:solidFill>
          <a:schemeClr val="tx1">
            <a:lumMod val="50000"/>
          </a:schemeClr>
        </a:solidFill>
        <a:effectLst/>
      </p:bgPr>
    </p:bg>
    <p:spTree>
      <p:nvGrpSpPr>
        <p:cNvPr id="1" name=""/>
        <p:cNvGrpSpPr/>
        <p:nvPr/>
      </p:nvGrpSpPr>
      <p:grpSpPr>
        <a:xfrm>
          <a:off x="0" y="0"/>
          <a:ext cx="0" cy="0"/>
          <a:chOff x="0" y="0"/>
          <a:chExt cx="0" cy="0"/>
        </a:xfrm>
      </p:grpSpPr>
      <p:cxnSp>
        <p:nvCxnSpPr>
          <p:cNvPr id="13" name="Straight Connector 12"/>
          <p:cNvCxnSpPr/>
          <p:nvPr/>
        </p:nvCxnSpPr>
        <p:spPr>
          <a:xfrm>
            <a:off x="4760035" y="1236452"/>
            <a:ext cx="2676164" cy="0"/>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094412" y="1719055"/>
            <a:ext cx="0" cy="4478867"/>
          </a:xfrm>
          <a:prstGeom prst="line">
            <a:avLst/>
          </a:prstGeom>
          <a:ln>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6" name="Date Placeholder 16"/>
          <p:cNvSpPr txBox="1">
            <a:spLocks/>
          </p:cNvSpPr>
          <p:nvPr/>
        </p:nvSpPr>
        <p:spPr>
          <a:xfrm>
            <a:off x="16659224" y="6429245"/>
            <a:ext cx="1642533" cy="365125"/>
          </a:xfrm>
          <a:prstGeom prst="rect">
            <a:avLst/>
          </a:prstGeom>
        </p:spPr>
        <p:txBody>
          <a:bodyPr vert="horz" lIns="68589" tIns="34295" rIns="0" bIns="34295" rtlCol="0" anchor="ctr"/>
          <a:lstStyle>
            <a:defPPr>
              <a:defRPr lang="en-US"/>
            </a:defPPr>
            <a:lvl1pPr marL="0" algn="r" defTabSz="342946" rtl="0" eaLnBrk="1" latinLnBrk="0" hangingPunct="1">
              <a:defRPr sz="800" kern="1200">
                <a:solidFill>
                  <a:schemeClr val="tx1">
                    <a:tint val="75000"/>
                  </a:schemeClr>
                </a:solidFill>
                <a:latin typeface="+mn-lt"/>
                <a:ea typeface="+mn-ea"/>
                <a:cs typeface="+mn-cs"/>
              </a:defRPr>
            </a:lvl1pPr>
            <a:lvl2pPr marL="342946" algn="l" defTabSz="342946" rtl="0" eaLnBrk="1" latinLnBrk="0" hangingPunct="1">
              <a:defRPr sz="1400" kern="1200">
                <a:solidFill>
                  <a:schemeClr val="tx1"/>
                </a:solidFill>
                <a:latin typeface="+mn-lt"/>
                <a:ea typeface="+mn-ea"/>
                <a:cs typeface="+mn-cs"/>
              </a:defRPr>
            </a:lvl2pPr>
            <a:lvl3pPr marL="685891" algn="l" defTabSz="342946" rtl="0" eaLnBrk="1" latinLnBrk="0" hangingPunct="1">
              <a:defRPr sz="1400" kern="1200">
                <a:solidFill>
                  <a:schemeClr val="tx1"/>
                </a:solidFill>
                <a:latin typeface="+mn-lt"/>
                <a:ea typeface="+mn-ea"/>
                <a:cs typeface="+mn-cs"/>
              </a:defRPr>
            </a:lvl3pPr>
            <a:lvl4pPr marL="1028837" algn="l" defTabSz="342946" rtl="0" eaLnBrk="1" latinLnBrk="0" hangingPunct="1">
              <a:defRPr sz="1400" kern="1200">
                <a:solidFill>
                  <a:schemeClr val="tx1"/>
                </a:solidFill>
                <a:latin typeface="+mn-lt"/>
                <a:ea typeface="+mn-ea"/>
                <a:cs typeface="+mn-cs"/>
              </a:defRPr>
            </a:lvl4pPr>
            <a:lvl5pPr marL="1371783" algn="l" defTabSz="342946" rtl="0" eaLnBrk="1" latinLnBrk="0" hangingPunct="1">
              <a:defRPr sz="1400" kern="1200">
                <a:solidFill>
                  <a:schemeClr val="tx1"/>
                </a:solidFill>
                <a:latin typeface="+mn-lt"/>
                <a:ea typeface="+mn-ea"/>
                <a:cs typeface="+mn-cs"/>
              </a:defRPr>
            </a:lvl5pPr>
            <a:lvl6pPr marL="1714729" algn="l" defTabSz="342946" rtl="0" eaLnBrk="1" latinLnBrk="0" hangingPunct="1">
              <a:defRPr sz="1400" kern="1200">
                <a:solidFill>
                  <a:schemeClr val="tx1"/>
                </a:solidFill>
                <a:latin typeface="+mn-lt"/>
                <a:ea typeface="+mn-ea"/>
                <a:cs typeface="+mn-cs"/>
              </a:defRPr>
            </a:lvl6pPr>
            <a:lvl7pPr marL="2057674" algn="l" defTabSz="342946" rtl="0" eaLnBrk="1" latinLnBrk="0" hangingPunct="1">
              <a:defRPr sz="1400" kern="1200">
                <a:solidFill>
                  <a:schemeClr val="tx1"/>
                </a:solidFill>
                <a:latin typeface="+mn-lt"/>
                <a:ea typeface="+mn-ea"/>
                <a:cs typeface="+mn-cs"/>
              </a:defRPr>
            </a:lvl7pPr>
            <a:lvl8pPr marL="2400620" algn="l" defTabSz="342946" rtl="0" eaLnBrk="1" latinLnBrk="0" hangingPunct="1">
              <a:defRPr sz="1400" kern="1200">
                <a:solidFill>
                  <a:schemeClr val="tx1"/>
                </a:solidFill>
                <a:latin typeface="+mn-lt"/>
                <a:ea typeface="+mn-ea"/>
                <a:cs typeface="+mn-cs"/>
              </a:defRPr>
            </a:lvl8pPr>
            <a:lvl9pPr marL="2743566" algn="l" defTabSz="342946" rtl="0" eaLnBrk="1" latinLnBrk="0" hangingPunct="1">
              <a:defRPr sz="1400" kern="1200">
                <a:solidFill>
                  <a:schemeClr val="tx1"/>
                </a:solidFill>
                <a:latin typeface="+mn-lt"/>
                <a:ea typeface="+mn-ea"/>
                <a:cs typeface="+mn-cs"/>
              </a:defRPr>
            </a:lvl9pPr>
          </a:lstStyle>
          <a:p>
            <a:fld id="{2EDC0628-969F-FC4B-BFD5-4ADF3A201C8E}" type="datetime4">
              <a:rPr lang="en-US" sz="800" smtClean="0">
                <a:solidFill>
                  <a:srgbClr val="494949">
                    <a:tint val="75000"/>
                  </a:srgbClr>
                </a:solidFill>
              </a:rPr>
              <a:pPr/>
              <a:t>August 1, 2023</a:t>
            </a:fld>
            <a:endParaRPr lang="en-US" sz="800">
              <a:solidFill>
                <a:srgbClr val="494949">
                  <a:tint val="75000"/>
                </a:srgbClr>
              </a:solidFill>
            </a:endParaRPr>
          </a:p>
        </p:txBody>
      </p:sp>
      <p:sp>
        <p:nvSpPr>
          <p:cNvPr id="2" name="Title 1"/>
          <p:cNvSpPr>
            <a:spLocks noGrp="1"/>
          </p:cNvSpPr>
          <p:nvPr>
            <p:ph type="title" hasCustomPrompt="1"/>
          </p:nvPr>
        </p:nvSpPr>
        <p:spPr>
          <a:xfrm>
            <a:off x="609600" y="274639"/>
            <a:ext cx="10972800" cy="851428"/>
          </a:xfrm>
        </p:spPr>
        <p:txBody>
          <a:bodyPr>
            <a:normAutofit/>
          </a:bodyPr>
          <a:lstStyle>
            <a:lvl1pPr algn="ctr">
              <a:defRPr sz="2400" cap="none" spc="0">
                <a:solidFill>
                  <a:schemeClr val="bg1">
                    <a:lumMod val="65000"/>
                  </a:schemeClr>
                </a:solidFill>
              </a:defRPr>
            </a:lvl1pPr>
          </a:lstStyle>
          <a:p>
            <a:r>
              <a:rPr lang="en-US" dirty="0"/>
              <a:t>Project Overview</a:t>
            </a:r>
          </a:p>
        </p:txBody>
      </p:sp>
      <p:sp>
        <p:nvSpPr>
          <p:cNvPr id="4" name="Content Placeholder 3"/>
          <p:cNvSpPr>
            <a:spLocks noGrp="1"/>
          </p:cNvSpPr>
          <p:nvPr>
            <p:ph sz="half" idx="2"/>
          </p:nvPr>
        </p:nvSpPr>
        <p:spPr>
          <a:xfrm>
            <a:off x="609600" y="1867563"/>
            <a:ext cx="5020733" cy="3951288"/>
          </a:xfrm>
        </p:spPr>
        <p:txBody>
          <a:bodyPr>
            <a:noAutofit/>
          </a:bodyPr>
          <a:lstStyle>
            <a:lvl1pPr>
              <a:spcBef>
                <a:spcPts val="0"/>
              </a:spcBef>
              <a:spcAft>
                <a:spcPts val="1800"/>
              </a:spcAft>
              <a:defRPr sz="1400">
                <a:solidFill>
                  <a:schemeClr val="bg1">
                    <a:lumMod val="85000"/>
                  </a:schemeClr>
                </a:solidFill>
              </a:defRPr>
            </a:lvl1pPr>
            <a:lvl2pPr>
              <a:spcBef>
                <a:spcPts val="0"/>
              </a:spcBef>
              <a:spcAft>
                <a:spcPts val="1800"/>
              </a:spcAft>
              <a:defRPr sz="1200">
                <a:solidFill>
                  <a:schemeClr val="bg1">
                    <a:lumMod val="85000"/>
                  </a:schemeClr>
                </a:solidFill>
              </a:defRPr>
            </a:lvl2pPr>
            <a:lvl3pPr>
              <a:spcBef>
                <a:spcPts val="0"/>
              </a:spcBef>
              <a:spcAft>
                <a:spcPts val="1800"/>
              </a:spcAft>
              <a:defRPr sz="1000">
                <a:solidFill>
                  <a:schemeClr val="bg1">
                    <a:lumMod val="85000"/>
                  </a:schemeClr>
                </a:solidFill>
              </a:defRPr>
            </a:lvl3pPr>
            <a:lvl4pPr>
              <a:spcBef>
                <a:spcPts val="0"/>
              </a:spcBef>
              <a:spcAft>
                <a:spcPts val="1800"/>
              </a:spcAft>
              <a:defRPr sz="800">
                <a:solidFill>
                  <a:schemeClr val="bg1">
                    <a:lumMod val="85000"/>
                  </a:schemeClr>
                </a:solidFill>
              </a:defRPr>
            </a:lvl4pPr>
            <a:lvl5pPr>
              <a:spcBef>
                <a:spcPts val="0"/>
              </a:spcBef>
              <a:spcAft>
                <a:spcPts val="1800"/>
              </a:spcAft>
              <a:defRPr sz="800">
                <a:solidFill>
                  <a:schemeClr val="bg1">
                    <a:lumMod val="85000"/>
                  </a:schemeClr>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4"/>
          </p:nvPr>
        </p:nvSpPr>
        <p:spPr>
          <a:xfrm>
            <a:off x="6519333" y="1867563"/>
            <a:ext cx="5063067" cy="3951288"/>
          </a:xfrm>
        </p:spPr>
        <p:txBody>
          <a:bodyPr>
            <a:noAutofit/>
          </a:bodyPr>
          <a:lstStyle>
            <a:lvl1pPr>
              <a:defRPr sz="1400" b="0">
                <a:solidFill>
                  <a:schemeClr val="bg1">
                    <a:lumMod val="85000"/>
                  </a:schemeClr>
                </a:solidFill>
              </a:defRPr>
            </a:lvl1pPr>
            <a:lvl2pPr>
              <a:defRPr sz="1200">
                <a:solidFill>
                  <a:schemeClr val="bg1">
                    <a:lumMod val="85000"/>
                  </a:schemeClr>
                </a:solidFill>
              </a:defRPr>
            </a:lvl2pPr>
            <a:lvl3pPr>
              <a:defRPr sz="1000">
                <a:solidFill>
                  <a:schemeClr val="bg1">
                    <a:lumMod val="85000"/>
                  </a:schemeClr>
                </a:solidFill>
              </a:defRPr>
            </a:lvl3pPr>
            <a:lvl4pPr>
              <a:defRPr sz="800">
                <a:solidFill>
                  <a:schemeClr val="bg1">
                    <a:lumMod val="85000"/>
                  </a:schemeClr>
                </a:solidFill>
              </a:defRPr>
            </a:lvl4pPr>
            <a:lvl5pPr>
              <a:defRPr sz="1200">
                <a:solidFill>
                  <a:schemeClr val="bg1">
                    <a:lumMod val="85000"/>
                  </a:schemeClr>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descr="Efficient Logo Reversed.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82103" y="6487541"/>
            <a:ext cx="926644" cy="254572"/>
          </a:xfrm>
          <a:prstGeom prst="rect">
            <a:avLst/>
          </a:prstGeom>
        </p:spPr>
      </p:pic>
      <p:pic>
        <p:nvPicPr>
          <p:cNvPr id="9" name="Picture 8" descr="PIM Logo Reversed.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3553" y="6368494"/>
            <a:ext cx="408041" cy="4895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Bullets - Standa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715655" y="6937428"/>
            <a:ext cx="1642533" cy="365125"/>
          </a:xfrm>
        </p:spPr>
        <p:txBody>
          <a:bodyPr/>
          <a:lstStyle/>
          <a:p>
            <a:fld id="{843B6630-99D7-40E4-BB82-3D45CA813382}" type="datetimeFigureOut">
              <a:rPr lang="en-US" smtClean="0">
                <a:solidFill>
                  <a:srgbClr val="494949">
                    <a:tint val="75000"/>
                  </a:srgbClr>
                </a:solidFill>
              </a:rPr>
              <a:pPr/>
              <a:t>8/1/2023</a:t>
            </a:fld>
            <a:endParaRPr lang="en-US">
              <a:solidFill>
                <a:srgbClr val="494949">
                  <a:tint val="75000"/>
                </a:srgbClr>
              </a:solidFill>
            </a:endParaRPr>
          </a:p>
        </p:txBody>
      </p:sp>
      <p:sp>
        <p:nvSpPr>
          <p:cNvPr id="5" name="Footer Placeholder 4"/>
          <p:cNvSpPr>
            <a:spLocks noGrp="1"/>
          </p:cNvSpPr>
          <p:nvPr>
            <p:ph type="ftr" sz="quarter" idx="11"/>
          </p:nvPr>
        </p:nvSpPr>
        <p:spPr>
          <a:xfrm>
            <a:off x="186269" y="6368493"/>
            <a:ext cx="8319911" cy="365125"/>
          </a:xfrm>
        </p:spPr>
        <p:txBody>
          <a:bodyPr anchor="b" anchorCtr="0"/>
          <a:lstStyle/>
          <a:p>
            <a:endParaRPr lang="en-US">
              <a:solidFill>
                <a:srgbClr val="494949">
                  <a:tint val="75000"/>
                </a:srgbClr>
              </a:solidFill>
            </a:endParaRPr>
          </a:p>
        </p:txBody>
      </p:sp>
      <p:sp>
        <p:nvSpPr>
          <p:cNvPr id="6" name="Slide Number Placeholder 5"/>
          <p:cNvSpPr>
            <a:spLocks noGrp="1"/>
          </p:cNvSpPr>
          <p:nvPr>
            <p:ph type="sldNum" sz="quarter" idx="12"/>
          </p:nvPr>
        </p:nvSpPr>
        <p:spPr>
          <a:xfrm>
            <a:off x="10392053" y="6926558"/>
            <a:ext cx="465667" cy="365125"/>
          </a:xfrm>
        </p:spPr>
        <p:txBody>
          <a:bodyPr/>
          <a:lstStyle/>
          <a:p>
            <a:fld id="{25B72133-A147-47AB-B9F6-11D7859A96A6}" type="slidenum">
              <a:rPr lang="en-US" smtClean="0">
                <a:solidFill>
                  <a:srgbClr val="494949">
                    <a:tint val="75000"/>
                  </a:srgbClr>
                </a:solidFill>
              </a:rPr>
              <a:pPr/>
              <a:t>‹#›</a:t>
            </a:fld>
            <a:endParaRPr lang="en-US">
              <a:solidFill>
                <a:srgbClr val="494949">
                  <a:tint val="75000"/>
                </a:srgbClr>
              </a:solidFill>
            </a:endParaRPr>
          </a:p>
        </p:txBody>
      </p:sp>
      <p:pic>
        <p:nvPicPr>
          <p:cNvPr id="10" name="Picture 9" descr="Efficient Logo Dark Gray and Cyan.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82106" y="6487541"/>
            <a:ext cx="926644" cy="254572"/>
          </a:xfrm>
          <a:prstGeom prst="rect">
            <a:avLst/>
          </a:prstGeom>
        </p:spPr>
      </p:pic>
      <p:pic>
        <p:nvPicPr>
          <p:cNvPr id="7" name="Picture 6" descr="PIM Logo.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3552" y="6368493"/>
            <a:ext cx="404133" cy="489509"/>
          </a:xfrm>
          <a:prstGeom prst="rect">
            <a:avLst/>
          </a:prstGeom>
        </p:spPr>
      </p:pic>
      <p:pic>
        <p:nvPicPr>
          <p:cNvPr id="9" name="Picture 8">
            <a:extLst>
              <a:ext uri="{FF2B5EF4-FFF2-40B4-BE49-F238E27FC236}">
                <a16:creationId xmlns:a16="http://schemas.microsoft.com/office/drawing/2014/main" id="{1847F18F-22C0-98C6-1BD2-2A6160D8B80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68256" y="6441380"/>
            <a:ext cx="465667" cy="3140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Bullets Split-Scre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3B6630-99D7-40E4-BB82-3D45CA813382}" type="datetimeFigureOut">
              <a:rPr lang="en-US" smtClean="0">
                <a:solidFill>
                  <a:srgbClr val="494949">
                    <a:tint val="75000"/>
                  </a:srgbClr>
                </a:solidFill>
              </a:rPr>
              <a:pPr/>
              <a:t>8/1/2023</a:t>
            </a:fld>
            <a:endParaRPr lang="en-US">
              <a:solidFill>
                <a:srgbClr val="494949">
                  <a:tint val="75000"/>
                </a:srgbClr>
              </a:solidFill>
            </a:endParaRPr>
          </a:p>
        </p:txBody>
      </p:sp>
      <p:sp>
        <p:nvSpPr>
          <p:cNvPr id="4" name="Footer Placeholder 3"/>
          <p:cNvSpPr>
            <a:spLocks noGrp="1"/>
          </p:cNvSpPr>
          <p:nvPr>
            <p:ph type="ftr" sz="quarter" idx="11"/>
          </p:nvPr>
        </p:nvSpPr>
        <p:spPr/>
        <p:txBody>
          <a:bodyPr/>
          <a:lstStyle/>
          <a:p>
            <a:endParaRPr lang="en-US">
              <a:solidFill>
                <a:srgbClr val="494949">
                  <a:tint val="75000"/>
                </a:srgbClr>
              </a:solidFill>
            </a:endParaRPr>
          </a:p>
        </p:txBody>
      </p:sp>
      <p:sp>
        <p:nvSpPr>
          <p:cNvPr id="5" name="Slide Number Placeholder 4"/>
          <p:cNvSpPr>
            <a:spLocks noGrp="1"/>
          </p:cNvSpPr>
          <p:nvPr>
            <p:ph type="sldNum" sz="quarter" idx="12"/>
          </p:nvPr>
        </p:nvSpPr>
        <p:spPr/>
        <p:txBody>
          <a:bodyPr/>
          <a:lstStyle/>
          <a:p>
            <a:fld id="{25B72133-A147-47AB-B9F6-11D7859A96A6}" type="slidenum">
              <a:rPr lang="en-US" smtClean="0">
                <a:solidFill>
                  <a:srgbClr val="494949">
                    <a:tint val="75000"/>
                  </a:srgbClr>
                </a:solidFill>
              </a:rPr>
              <a:pPr/>
              <a:t>‹#›</a:t>
            </a:fld>
            <a:endParaRPr lang="en-US">
              <a:solidFill>
                <a:srgbClr val="494949">
                  <a:tint val="75000"/>
                </a:srgbClr>
              </a:solidFill>
            </a:endParaRPr>
          </a:p>
        </p:txBody>
      </p:sp>
      <p:sp>
        <p:nvSpPr>
          <p:cNvPr id="8" name="Text Placeholder 7"/>
          <p:cNvSpPr>
            <a:spLocks noGrp="1"/>
          </p:cNvSpPr>
          <p:nvPr>
            <p:ph type="body" sz="quarter" idx="13"/>
          </p:nvPr>
        </p:nvSpPr>
        <p:spPr>
          <a:xfrm>
            <a:off x="609601" y="1718733"/>
            <a:ext cx="5063067" cy="4377267"/>
          </a:xfrm>
        </p:spPr>
        <p:txBody>
          <a:bodyPr/>
          <a:lstStyle>
            <a:lvl1pPr>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7"/>
          <p:cNvSpPr>
            <a:spLocks noGrp="1"/>
          </p:cNvSpPr>
          <p:nvPr>
            <p:ph type="body" sz="quarter" idx="14"/>
          </p:nvPr>
        </p:nvSpPr>
        <p:spPr>
          <a:xfrm>
            <a:off x="6519333" y="1718733"/>
            <a:ext cx="5063067" cy="4377267"/>
          </a:xfrm>
        </p:spPr>
        <p:txBody>
          <a:bodyPr/>
          <a:lstStyle>
            <a:lvl1pPr>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Efficient Logo Dark Gray and Cyan.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82106" y="6487541"/>
            <a:ext cx="926644" cy="254572"/>
          </a:xfrm>
          <a:prstGeom prst="rect">
            <a:avLst/>
          </a:prstGeom>
        </p:spPr>
      </p:pic>
      <p:pic>
        <p:nvPicPr>
          <p:cNvPr id="11" name="Picture 10" descr="PIM Logo.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3552" y="6368493"/>
            <a:ext cx="404133" cy="4895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Bullets with Head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3B6630-99D7-40E4-BB82-3D45CA813382}" type="datetimeFigureOut">
              <a:rPr lang="en-US" smtClean="0">
                <a:solidFill>
                  <a:srgbClr val="494949">
                    <a:tint val="75000"/>
                  </a:srgbClr>
                </a:solidFill>
              </a:rPr>
              <a:pPr/>
              <a:t>8/1/2023</a:t>
            </a:fld>
            <a:endParaRPr lang="en-US">
              <a:solidFill>
                <a:srgbClr val="494949">
                  <a:tint val="75000"/>
                </a:srgbClr>
              </a:solidFill>
            </a:endParaRPr>
          </a:p>
        </p:txBody>
      </p:sp>
      <p:sp>
        <p:nvSpPr>
          <p:cNvPr id="4" name="Footer Placeholder 3"/>
          <p:cNvSpPr>
            <a:spLocks noGrp="1"/>
          </p:cNvSpPr>
          <p:nvPr>
            <p:ph type="ftr" sz="quarter" idx="11"/>
          </p:nvPr>
        </p:nvSpPr>
        <p:spPr/>
        <p:txBody>
          <a:bodyPr/>
          <a:lstStyle/>
          <a:p>
            <a:endParaRPr lang="en-US">
              <a:solidFill>
                <a:srgbClr val="494949">
                  <a:tint val="75000"/>
                </a:srgbClr>
              </a:solidFill>
            </a:endParaRPr>
          </a:p>
        </p:txBody>
      </p:sp>
      <p:sp>
        <p:nvSpPr>
          <p:cNvPr id="5" name="Slide Number Placeholder 4"/>
          <p:cNvSpPr>
            <a:spLocks noGrp="1"/>
          </p:cNvSpPr>
          <p:nvPr>
            <p:ph type="sldNum" sz="quarter" idx="12"/>
          </p:nvPr>
        </p:nvSpPr>
        <p:spPr/>
        <p:txBody>
          <a:bodyPr/>
          <a:lstStyle/>
          <a:p>
            <a:fld id="{25B72133-A147-47AB-B9F6-11D7859A96A6}" type="slidenum">
              <a:rPr lang="en-US" smtClean="0">
                <a:solidFill>
                  <a:srgbClr val="494949">
                    <a:tint val="75000"/>
                  </a:srgbClr>
                </a:solidFill>
              </a:rPr>
              <a:pPr/>
              <a:t>‹#›</a:t>
            </a:fld>
            <a:endParaRPr lang="en-US">
              <a:solidFill>
                <a:srgbClr val="494949">
                  <a:tint val="75000"/>
                </a:srgbClr>
              </a:solidFill>
            </a:endParaRPr>
          </a:p>
        </p:txBody>
      </p:sp>
      <p:sp>
        <p:nvSpPr>
          <p:cNvPr id="11" name="Text Placeholder 10"/>
          <p:cNvSpPr>
            <a:spLocks noGrp="1"/>
          </p:cNvSpPr>
          <p:nvPr>
            <p:ph type="body" sz="quarter" idx="13" hasCustomPrompt="1"/>
          </p:nvPr>
        </p:nvSpPr>
        <p:spPr>
          <a:xfrm>
            <a:off x="609600" y="1419611"/>
            <a:ext cx="10972800" cy="4799156"/>
          </a:xfrm>
        </p:spPr>
        <p:txBody>
          <a:bodyPr/>
          <a:lstStyle>
            <a:lvl1pPr marL="0" indent="0">
              <a:buFontTx/>
              <a:buNone/>
              <a:defRPr sz="2200" b="1">
                <a:solidFill>
                  <a:schemeClr val="accent3"/>
                </a:solidFill>
              </a:defRPr>
            </a:lvl1pPr>
            <a:lvl2pPr marL="0" indent="-214336">
              <a:buFont typeface="Arial"/>
              <a:buChar char="•"/>
              <a:defRPr sz="1800"/>
            </a:lvl2pPr>
            <a:lvl3pPr marL="857342" indent="-171469">
              <a:buFont typeface="Lucida Grande"/>
              <a:buChar char="-"/>
              <a:defRPr/>
            </a:lvl3pPr>
            <a:lvl4pPr marL="1200280" indent="-171469">
              <a:buFont typeface="Arial"/>
              <a:buChar char="•"/>
              <a:defRPr/>
            </a:lvl4pPr>
            <a:lvl5pPr marL="1543217" indent="-171469">
              <a:buFont typeface="Lucida Grande"/>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Efficient Logo Dark Gray and Cyan.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82106" y="6487541"/>
            <a:ext cx="926644" cy="254572"/>
          </a:xfrm>
          <a:prstGeom prst="rect">
            <a:avLst/>
          </a:prstGeom>
        </p:spPr>
      </p:pic>
      <p:pic>
        <p:nvPicPr>
          <p:cNvPr id="8" name="Picture 7" descr="PIM Logo.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3552" y="6368493"/>
            <a:ext cx="404133" cy="4895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Module Transition">
    <p:spTree>
      <p:nvGrpSpPr>
        <p:cNvPr id="1" name=""/>
        <p:cNvGrpSpPr/>
        <p:nvPr/>
      </p:nvGrpSpPr>
      <p:grpSpPr>
        <a:xfrm>
          <a:off x="0" y="0"/>
          <a:ext cx="0" cy="0"/>
          <a:chOff x="0" y="0"/>
          <a:chExt cx="0" cy="0"/>
        </a:xfrm>
      </p:grpSpPr>
      <p:sp>
        <p:nvSpPr>
          <p:cNvPr id="35" name="Picture Placeholder 34"/>
          <p:cNvSpPr>
            <a:spLocks noGrp="1"/>
          </p:cNvSpPr>
          <p:nvPr>
            <p:ph type="pic" sz="quarter" idx="13" hasCustomPrompt="1"/>
          </p:nvPr>
        </p:nvSpPr>
        <p:spPr>
          <a:xfrm>
            <a:off x="4064000" y="3429000"/>
            <a:ext cx="4064000" cy="3429000"/>
          </a:xfrm>
          <a:solidFill>
            <a:schemeClr val="bg1">
              <a:alpha val="67000"/>
            </a:schemeClr>
          </a:solidFill>
          <a:ln>
            <a:noFill/>
          </a:ln>
        </p:spPr>
        <p:txBody>
          <a:bodyPr anchor="t" anchorCtr="1">
            <a:normAutofit/>
          </a:bodyPr>
          <a:lstStyle>
            <a:lvl1pPr marL="0" indent="0">
              <a:buFontTx/>
              <a:buNone/>
              <a:defRPr sz="1100">
                <a:solidFill>
                  <a:schemeClr val="bg1">
                    <a:lumMod val="50000"/>
                  </a:schemeClr>
                </a:solidFill>
              </a:defRPr>
            </a:lvl1pPr>
          </a:lstStyle>
          <a:p>
            <a:r>
              <a:rPr lang="en-US" dirty="0"/>
              <a:t>Box</a:t>
            </a:r>
          </a:p>
        </p:txBody>
      </p:sp>
      <p:sp>
        <p:nvSpPr>
          <p:cNvPr id="33" name="Picture Placeholder 32"/>
          <p:cNvSpPr>
            <a:spLocks noGrp="1"/>
          </p:cNvSpPr>
          <p:nvPr>
            <p:ph type="pic" sz="quarter" idx="12" hasCustomPrompt="1"/>
          </p:nvPr>
        </p:nvSpPr>
        <p:spPr>
          <a:xfrm>
            <a:off x="4064000" y="0"/>
            <a:ext cx="4064000" cy="3429000"/>
          </a:xfrm>
          <a:solidFill>
            <a:schemeClr val="accent1">
              <a:alpha val="66000"/>
            </a:schemeClr>
          </a:solidFill>
          <a:ln>
            <a:noFill/>
          </a:ln>
        </p:spPr>
        <p:txBody>
          <a:bodyPr>
            <a:normAutofit/>
          </a:bodyPr>
          <a:lstStyle>
            <a:lvl1pPr marL="0" indent="0" algn="ctr">
              <a:buFontTx/>
              <a:buNone/>
              <a:defRPr sz="900">
                <a:solidFill>
                  <a:schemeClr val="accent1">
                    <a:lumMod val="50000"/>
                  </a:schemeClr>
                </a:solidFill>
              </a:defRPr>
            </a:lvl1pPr>
          </a:lstStyle>
          <a:p>
            <a:r>
              <a:rPr lang="en-US" dirty="0"/>
              <a:t>Box</a:t>
            </a:r>
          </a:p>
        </p:txBody>
      </p:sp>
      <p:sp>
        <p:nvSpPr>
          <p:cNvPr id="3" name="Text Placeholder 2"/>
          <p:cNvSpPr>
            <a:spLocks noGrp="1"/>
          </p:cNvSpPr>
          <p:nvPr>
            <p:ph type="body" idx="1" hasCustomPrompt="1"/>
          </p:nvPr>
        </p:nvSpPr>
        <p:spPr>
          <a:xfrm>
            <a:off x="4334935" y="3429002"/>
            <a:ext cx="3522133" cy="3429001"/>
          </a:xfrm>
        </p:spPr>
        <p:txBody>
          <a:bodyPr lIns="274320" tIns="228600" rIns="274320" bIns="228600" anchor="ctr" anchorCtr="1">
            <a:normAutofit/>
          </a:bodyPr>
          <a:lstStyle>
            <a:lvl1pPr marL="0" indent="0" algn="ctr">
              <a:lnSpc>
                <a:spcPct val="100000"/>
              </a:lnSpc>
              <a:buNone/>
              <a:defRPr sz="1800">
                <a:solidFill>
                  <a:schemeClr val="tx1">
                    <a:lumMod val="75000"/>
                  </a:schemeClr>
                </a:solidFill>
              </a:defRPr>
            </a:lvl1pPr>
            <a:lvl2pPr marL="342938" indent="0">
              <a:buNone/>
              <a:defRPr sz="1400">
                <a:solidFill>
                  <a:schemeClr val="tx1">
                    <a:tint val="75000"/>
                  </a:schemeClr>
                </a:solidFill>
              </a:defRPr>
            </a:lvl2pPr>
            <a:lvl3pPr marL="685874" indent="0">
              <a:buNone/>
              <a:defRPr sz="1200">
                <a:solidFill>
                  <a:schemeClr val="tx1">
                    <a:tint val="75000"/>
                  </a:schemeClr>
                </a:solidFill>
              </a:defRPr>
            </a:lvl3pPr>
            <a:lvl4pPr marL="1028811" indent="0">
              <a:buNone/>
              <a:defRPr sz="1100">
                <a:solidFill>
                  <a:schemeClr val="tx1">
                    <a:tint val="75000"/>
                  </a:schemeClr>
                </a:solidFill>
              </a:defRPr>
            </a:lvl4pPr>
            <a:lvl5pPr marL="1371749" indent="0">
              <a:buNone/>
              <a:defRPr sz="1100">
                <a:solidFill>
                  <a:schemeClr val="tx1">
                    <a:tint val="75000"/>
                  </a:schemeClr>
                </a:solidFill>
              </a:defRPr>
            </a:lvl5pPr>
            <a:lvl6pPr marL="1714686" indent="0">
              <a:buNone/>
              <a:defRPr sz="1100">
                <a:solidFill>
                  <a:schemeClr val="tx1">
                    <a:tint val="75000"/>
                  </a:schemeClr>
                </a:solidFill>
              </a:defRPr>
            </a:lvl6pPr>
            <a:lvl7pPr marL="2057623" indent="0">
              <a:buNone/>
              <a:defRPr sz="1100">
                <a:solidFill>
                  <a:schemeClr val="tx1">
                    <a:tint val="75000"/>
                  </a:schemeClr>
                </a:solidFill>
              </a:defRPr>
            </a:lvl7pPr>
            <a:lvl8pPr marL="2400560" indent="0">
              <a:buNone/>
              <a:defRPr sz="1100">
                <a:solidFill>
                  <a:schemeClr val="tx1">
                    <a:tint val="75000"/>
                  </a:schemeClr>
                </a:solidFill>
              </a:defRPr>
            </a:lvl8pPr>
            <a:lvl9pPr marL="2743498" indent="0">
              <a:buNone/>
              <a:defRPr sz="1100">
                <a:solidFill>
                  <a:schemeClr val="tx1">
                    <a:tint val="75000"/>
                  </a:schemeClr>
                </a:solidFill>
              </a:defRPr>
            </a:lvl9pPr>
          </a:lstStyle>
          <a:p>
            <a:pPr lvl="0"/>
            <a:r>
              <a:rPr lang="en-US" dirty="0"/>
              <a:t>CLICK TO EDIT MASTER TEXT STYLES</a:t>
            </a:r>
          </a:p>
        </p:txBody>
      </p:sp>
      <p:sp>
        <p:nvSpPr>
          <p:cNvPr id="2" name="Title 1"/>
          <p:cNvSpPr>
            <a:spLocks noGrp="1"/>
          </p:cNvSpPr>
          <p:nvPr>
            <p:ph type="title" hasCustomPrompt="1"/>
          </p:nvPr>
        </p:nvSpPr>
        <p:spPr>
          <a:xfrm>
            <a:off x="4064000" y="825504"/>
            <a:ext cx="4064000" cy="910165"/>
          </a:xfrm>
        </p:spPr>
        <p:txBody>
          <a:bodyPr lIns="0" tIns="0" rIns="0" bIns="0" anchor="b" anchorCtr="1"/>
          <a:lstStyle>
            <a:lvl1pPr algn="ctr">
              <a:defRPr sz="3000" b="1" cap="all" baseline="0">
                <a:solidFill>
                  <a:schemeClr val="bg1"/>
                </a:solidFill>
              </a:defRPr>
            </a:lvl1pPr>
          </a:lstStyle>
          <a:p>
            <a:r>
              <a:rPr lang="en-US" dirty="0"/>
              <a:t>Module</a:t>
            </a:r>
          </a:p>
        </p:txBody>
      </p:sp>
      <p:sp>
        <p:nvSpPr>
          <p:cNvPr id="38" name="Text Placeholder 37"/>
          <p:cNvSpPr>
            <a:spLocks noGrp="1"/>
          </p:cNvSpPr>
          <p:nvPr>
            <p:ph type="body" sz="quarter" idx="14" hasCustomPrompt="1"/>
          </p:nvPr>
        </p:nvSpPr>
        <p:spPr>
          <a:xfrm>
            <a:off x="4064000" y="1634069"/>
            <a:ext cx="4064000" cy="1490133"/>
          </a:xfrm>
        </p:spPr>
        <p:txBody>
          <a:bodyPr tIns="0" anchor="t" anchorCtr="1">
            <a:noAutofit/>
          </a:bodyPr>
          <a:lstStyle>
            <a:lvl1pPr marL="0" indent="0" algn="ctr">
              <a:spcBef>
                <a:spcPts val="0"/>
              </a:spcBef>
              <a:buFontTx/>
              <a:buNone/>
              <a:defRPr sz="4200">
                <a:solidFill>
                  <a:schemeClr val="bg1"/>
                </a:solidFill>
              </a:defRPr>
            </a:lvl1pPr>
            <a:lvl2pPr marL="0" indent="0" algn="ctr">
              <a:spcBef>
                <a:spcPts val="0"/>
              </a:spcBef>
              <a:buFontTx/>
              <a:buNone/>
              <a:defRPr sz="4200"/>
            </a:lvl2pPr>
            <a:lvl3pPr marL="0" indent="0" algn="ctr">
              <a:spcBef>
                <a:spcPts val="0"/>
              </a:spcBef>
              <a:buFontTx/>
              <a:buNone/>
              <a:defRPr sz="4200"/>
            </a:lvl3pPr>
            <a:lvl4pPr marL="0" indent="0" algn="ctr">
              <a:spcBef>
                <a:spcPts val="0"/>
              </a:spcBef>
              <a:buFontTx/>
              <a:buNone/>
              <a:defRPr sz="4200"/>
            </a:lvl4pPr>
            <a:lvl5pPr marL="0" indent="0" algn="ctr">
              <a:spcBef>
                <a:spcPts val="0"/>
              </a:spcBef>
              <a:buFontTx/>
              <a:buNone/>
              <a:defRPr sz="4200"/>
            </a:lvl5pPr>
          </a:lstStyle>
          <a:p>
            <a:pPr lvl="0"/>
            <a:r>
              <a:rPr lang="en-US" dirty="0"/>
              <a:t>— 5 —</a:t>
            </a:r>
          </a:p>
        </p:txBody>
      </p:sp>
      <p:pic>
        <p:nvPicPr>
          <p:cNvPr id="4" name="Picture 3" descr="Efficient Logo Reversed.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82103" y="6487541"/>
            <a:ext cx="926644" cy="254572"/>
          </a:xfrm>
          <a:prstGeom prst="rect">
            <a:avLst/>
          </a:prstGeom>
        </p:spPr>
      </p:pic>
      <p:pic>
        <p:nvPicPr>
          <p:cNvPr id="6" name="Picture 5" descr="PIM Logo Reversed.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3553" y="6368494"/>
            <a:ext cx="408041" cy="4895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ase Slide">
    <p:bg>
      <p:bgPr>
        <a:solidFill>
          <a:srgbClr val="1B506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355602"/>
            <a:ext cx="11006667" cy="1064011"/>
          </a:xfrm>
        </p:spPr>
        <p:txBody>
          <a:bodyPr/>
          <a:lstStyle>
            <a:lvl1pPr>
              <a:defRPr>
                <a:solidFill>
                  <a:schemeClr val="bg1">
                    <a:lumMod val="95000"/>
                  </a:schemeClr>
                </a:solidFill>
              </a:defRPr>
            </a:lvl1pPr>
          </a:lstStyle>
          <a:p>
            <a:r>
              <a:rPr lang="en-US" dirty="0"/>
              <a:t>Click to Edit Case Slide TITLE</a:t>
            </a:r>
          </a:p>
        </p:txBody>
      </p:sp>
      <p:sp>
        <p:nvSpPr>
          <p:cNvPr id="11" name="Text Placeholder 10"/>
          <p:cNvSpPr>
            <a:spLocks noGrp="1"/>
          </p:cNvSpPr>
          <p:nvPr>
            <p:ph type="body" sz="quarter" idx="10"/>
          </p:nvPr>
        </p:nvSpPr>
        <p:spPr>
          <a:xfrm>
            <a:off x="609601" y="1419613"/>
            <a:ext cx="11006667" cy="4346191"/>
          </a:xfrm>
        </p:spPr>
        <p:txBody>
          <a:bodyPr tIns="0">
            <a:normAutofit/>
          </a:bodyPr>
          <a:lstStyle>
            <a:lvl1pPr marL="0" indent="0">
              <a:lnSpc>
                <a:spcPct val="120000"/>
              </a:lnSpc>
              <a:spcBef>
                <a:spcPts val="0"/>
              </a:spcBef>
              <a:buFontTx/>
              <a:buNone/>
              <a:defRPr sz="2000">
                <a:solidFill>
                  <a:schemeClr val="bg1"/>
                </a:solidFill>
              </a:defRPr>
            </a:lvl1pPr>
            <a:lvl2pPr marL="342938" indent="0">
              <a:buFontTx/>
              <a:buNone/>
              <a:defRPr>
                <a:solidFill>
                  <a:schemeClr val="bg1">
                    <a:lumMod val="95000"/>
                  </a:schemeClr>
                </a:solidFill>
              </a:defRPr>
            </a:lvl2pPr>
            <a:lvl3pPr marL="685874" indent="0">
              <a:buFontTx/>
              <a:buNone/>
              <a:defRPr>
                <a:solidFill>
                  <a:schemeClr val="bg1">
                    <a:lumMod val="95000"/>
                  </a:schemeClr>
                </a:solidFill>
              </a:defRPr>
            </a:lvl3pPr>
            <a:lvl4pPr marL="1028811" indent="0">
              <a:buFontTx/>
              <a:buNone/>
              <a:defRPr>
                <a:solidFill>
                  <a:schemeClr val="bg1">
                    <a:lumMod val="95000"/>
                  </a:schemeClr>
                </a:solidFill>
              </a:defRPr>
            </a:lvl4pPr>
            <a:lvl5pPr marL="1371749" indent="0">
              <a:buFontTx/>
              <a:buNone/>
              <a:defRPr>
                <a:solidFill>
                  <a:schemeClr val="bg1">
                    <a:lumMod val="95000"/>
                  </a:schemeClr>
                </a:solidFill>
              </a:defRPr>
            </a:lvl5pPr>
          </a:lstStyle>
          <a:p>
            <a:pPr lvl="0"/>
            <a:r>
              <a:rPr lang="en-US"/>
              <a:t>Click to edit Master text styles</a:t>
            </a:r>
          </a:p>
        </p:txBody>
      </p:sp>
      <p:pic>
        <p:nvPicPr>
          <p:cNvPr id="17" name="Picture 16" descr="Efficient Logo Reversed.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82103" y="6487541"/>
            <a:ext cx="926644" cy="254572"/>
          </a:xfrm>
          <a:prstGeom prst="rect">
            <a:avLst/>
          </a:prstGeom>
        </p:spPr>
      </p:pic>
      <p:pic>
        <p:nvPicPr>
          <p:cNvPr id="5" name="Picture 4" descr="PIM Logo Reversed.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3553" y="6368494"/>
            <a:ext cx="408041" cy="4895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ase Questi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Question slide Title</a:t>
            </a:r>
          </a:p>
        </p:txBody>
      </p:sp>
      <p:sp>
        <p:nvSpPr>
          <p:cNvPr id="3" name="Content Placeholder 2"/>
          <p:cNvSpPr>
            <a:spLocks noGrp="1"/>
          </p:cNvSpPr>
          <p:nvPr>
            <p:ph sz="half" idx="1"/>
          </p:nvPr>
        </p:nvSpPr>
        <p:spPr>
          <a:xfrm>
            <a:off x="609600" y="1419614"/>
            <a:ext cx="10972800" cy="4706553"/>
          </a:xfrm>
        </p:spPr>
        <p:txBody>
          <a:bodyPr>
            <a:normAutofit/>
          </a:bodyPr>
          <a:lstStyle>
            <a:lvl1pPr marL="0" indent="0">
              <a:lnSpc>
                <a:spcPct val="120000"/>
              </a:lnSpc>
              <a:buFontTx/>
              <a:buNone/>
              <a:defRPr sz="2000" i="0">
                <a:solidFill>
                  <a:schemeClr val="accent1">
                    <a:lumMod val="75000"/>
                  </a:schemeClr>
                </a:solidFill>
              </a:defRPr>
            </a:lvl1pPr>
            <a:lvl2pPr marL="342938" indent="0">
              <a:buFontTx/>
              <a:buNone/>
              <a:defRPr sz="1800"/>
            </a:lvl2pPr>
            <a:lvl3pPr marL="685874" indent="0">
              <a:buFontTx/>
              <a:buNone/>
              <a:defRPr sz="1500"/>
            </a:lvl3pPr>
            <a:lvl4pPr marL="1028811" indent="0">
              <a:buFontTx/>
              <a:buNone/>
              <a:defRPr sz="1400"/>
            </a:lvl4pPr>
            <a:lvl5pPr marL="1371749" indent="0">
              <a:buFontTx/>
              <a:buNone/>
              <a:defRPr sz="1400"/>
            </a:lvl5pPr>
            <a:lvl6pPr>
              <a:defRPr sz="1400"/>
            </a:lvl6pPr>
            <a:lvl7pPr>
              <a:defRPr sz="1400"/>
            </a:lvl7pPr>
            <a:lvl8pPr>
              <a:defRPr sz="1400"/>
            </a:lvl8pPr>
            <a:lvl9pPr>
              <a:defRPr sz="1400"/>
            </a:lvl9pPr>
          </a:lstStyle>
          <a:p>
            <a:pPr lvl="0"/>
            <a:r>
              <a:rPr lang="en-US"/>
              <a:t>Click to edit Master text styles</a:t>
            </a:r>
          </a:p>
        </p:txBody>
      </p:sp>
      <p:pic>
        <p:nvPicPr>
          <p:cNvPr id="9" name="Picture 8" descr="Efficient Logo Dark Gray and Cyan.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82106" y="6487541"/>
            <a:ext cx="926644" cy="254572"/>
          </a:xfrm>
          <a:prstGeom prst="rect">
            <a:avLst/>
          </a:prstGeom>
        </p:spPr>
      </p:pic>
      <p:sp>
        <p:nvSpPr>
          <p:cNvPr id="10" name="Date Placeholder 9"/>
          <p:cNvSpPr>
            <a:spLocks noGrp="1"/>
          </p:cNvSpPr>
          <p:nvPr>
            <p:ph type="dt" sz="half" idx="10"/>
          </p:nvPr>
        </p:nvSpPr>
        <p:spPr/>
        <p:txBody>
          <a:bodyPr/>
          <a:lstStyle/>
          <a:p>
            <a:fld id="{843B6630-99D7-40E4-BB82-3D45CA813382}" type="datetimeFigureOut">
              <a:rPr lang="en-US" smtClean="0">
                <a:solidFill>
                  <a:srgbClr val="494949">
                    <a:tint val="75000"/>
                  </a:srgbClr>
                </a:solidFill>
              </a:rPr>
              <a:pPr/>
              <a:t>8/1/2023</a:t>
            </a:fld>
            <a:endParaRPr lang="en-US">
              <a:solidFill>
                <a:srgbClr val="494949">
                  <a:tint val="75000"/>
                </a:srgbClr>
              </a:solidFill>
            </a:endParaRPr>
          </a:p>
        </p:txBody>
      </p:sp>
      <p:sp>
        <p:nvSpPr>
          <p:cNvPr id="11" name="Footer Placeholder 10"/>
          <p:cNvSpPr>
            <a:spLocks noGrp="1"/>
          </p:cNvSpPr>
          <p:nvPr>
            <p:ph type="ftr" sz="quarter" idx="11"/>
          </p:nvPr>
        </p:nvSpPr>
        <p:spPr/>
        <p:txBody>
          <a:bodyPr/>
          <a:lstStyle/>
          <a:p>
            <a:endParaRPr lang="en-US">
              <a:solidFill>
                <a:srgbClr val="494949">
                  <a:tint val="75000"/>
                </a:srgbClr>
              </a:solidFill>
            </a:endParaRPr>
          </a:p>
        </p:txBody>
      </p:sp>
      <p:sp>
        <p:nvSpPr>
          <p:cNvPr id="12" name="Slide Number Placeholder 11"/>
          <p:cNvSpPr>
            <a:spLocks noGrp="1"/>
          </p:cNvSpPr>
          <p:nvPr>
            <p:ph type="sldNum" sz="quarter" idx="12"/>
          </p:nvPr>
        </p:nvSpPr>
        <p:spPr/>
        <p:txBody>
          <a:bodyPr/>
          <a:lstStyle/>
          <a:p>
            <a:fld id="{25B72133-A147-47AB-B9F6-11D7859A96A6}" type="slidenum">
              <a:rPr lang="en-US" smtClean="0">
                <a:solidFill>
                  <a:srgbClr val="494949">
                    <a:tint val="75000"/>
                  </a:srgbClr>
                </a:solidFill>
              </a:rPr>
              <a:pPr/>
              <a:t>‹#›</a:t>
            </a:fld>
            <a:endParaRPr lang="en-US">
              <a:solidFill>
                <a:srgbClr val="494949">
                  <a:tint val="75000"/>
                </a:srgb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Image Right">
    <p:spTree>
      <p:nvGrpSpPr>
        <p:cNvPr id="1" name=""/>
        <p:cNvGrpSpPr/>
        <p:nvPr/>
      </p:nvGrpSpPr>
      <p:grpSpPr>
        <a:xfrm>
          <a:off x="0" y="0"/>
          <a:ext cx="0" cy="0"/>
          <a:chOff x="0" y="0"/>
          <a:chExt cx="0" cy="0"/>
        </a:xfrm>
      </p:grpSpPr>
      <p:sp>
        <p:nvSpPr>
          <p:cNvPr id="2" name="Title 1"/>
          <p:cNvSpPr>
            <a:spLocks noGrp="1"/>
          </p:cNvSpPr>
          <p:nvPr>
            <p:ph type="title"/>
          </p:nvPr>
        </p:nvSpPr>
        <p:spPr>
          <a:xfrm>
            <a:off x="609601" y="491068"/>
            <a:ext cx="7122584" cy="939801"/>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3B6630-99D7-40E4-BB82-3D45CA813382}" type="datetimeFigureOut">
              <a:rPr lang="en-US" smtClean="0">
                <a:solidFill>
                  <a:srgbClr val="494949">
                    <a:tint val="75000"/>
                  </a:srgbClr>
                </a:solidFill>
              </a:rPr>
              <a:pPr/>
              <a:t>8/1/2023</a:t>
            </a:fld>
            <a:endParaRPr lang="en-US">
              <a:solidFill>
                <a:srgbClr val="494949">
                  <a:tint val="75000"/>
                </a:srgbClr>
              </a:solidFill>
            </a:endParaRPr>
          </a:p>
        </p:txBody>
      </p:sp>
      <p:sp>
        <p:nvSpPr>
          <p:cNvPr id="4" name="Footer Placeholder 3"/>
          <p:cNvSpPr>
            <a:spLocks noGrp="1"/>
          </p:cNvSpPr>
          <p:nvPr>
            <p:ph type="ftr" sz="quarter" idx="11"/>
          </p:nvPr>
        </p:nvSpPr>
        <p:spPr/>
        <p:txBody>
          <a:bodyPr/>
          <a:lstStyle/>
          <a:p>
            <a:endParaRPr lang="en-US">
              <a:solidFill>
                <a:srgbClr val="494949">
                  <a:tint val="75000"/>
                </a:srgbClr>
              </a:solidFill>
            </a:endParaRPr>
          </a:p>
        </p:txBody>
      </p:sp>
      <p:sp>
        <p:nvSpPr>
          <p:cNvPr id="5" name="Slide Number Placeholder 4"/>
          <p:cNvSpPr>
            <a:spLocks noGrp="1"/>
          </p:cNvSpPr>
          <p:nvPr>
            <p:ph type="sldNum" sz="quarter" idx="12"/>
          </p:nvPr>
        </p:nvSpPr>
        <p:spPr/>
        <p:txBody>
          <a:bodyPr/>
          <a:lstStyle/>
          <a:p>
            <a:fld id="{25B72133-A147-47AB-B9F6-11D7859A96A6}" type="slidenum">
              <a:rPr lang="en-US" smtClean="0">
                <a:solidFill>
                  <a:srgbClr val="494949">
                    <a:tint val="75000"/>
                  </a:srgbClr>
                </a:solidFill>
              </a:rPr>
              <a:pPr/>
              <a:t>‹#›</a:t>
            </a:fld>
            <a:endParaRPr lang="en-US">
              <a:solidFill>
                <a:srgbClr val="494949">
                  <a:tint val="75000"/>
                </a:srgbClr>
              </a:solidFill>
            </a:endParaRPr>
          </a:p>
        </p:txBody>
      </p:sp>
      <p:sp>
        <p:nvSpPr>
          <p:cNvPr id="9" name="Text Placeholder 8"/>
          <p:cNvSpPr>
            <a:spLocks noGrp="1"/>
          </p:cNvSpPr>
          <p:nvPr>
            <p:ph type="body" sz="quarter" idx="13"/>
          </p:nvPr>
        </p:nvSpPr>
        <p:spPr>
          <a:xfrm>
            <a:off x="609600" y="1430867"/>
            <a:ext cx="7122584" cy="47413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3B6630-99D7-40E4-BB82-3D45CA813382}" type="datetimeFigureOut">
              <a:rPr lang="en-US" smtClean="0">
                <a:solidFill>
                  <a:srgbClr val="494949">
                    <a:tint val="75000"/>
                  </a:srgbClr>
                </a:solidFill>
              </a:rPr>
              <a:pPr/>
              <a:t>8/1/2023</a:t>
            </a:fld>
            <a:endParaRPr lang="en-US">
              <a:solidFill>
                <a:srgbClr val="494949">
                  <a:tint val="75000"/>
                </a:srgbClr>
              </a:solidFill>
            </a:endParaRPr>
          </a:p>
        </p:txBody>
      </p:sp>
      <p:sp>
        <p:nvSpPr>
          <p:cNvPr id="4" name="Footer Placeholder 3"/>
          <p:cNvSpPr>
            <a:spLocks noGrp="1"/>
          </p:cNvSpPr>
          <p:nvPr>
            <p:ph type="ftr" sz="quarter" idx="11"/>
          </p:nvPr>
        </p:nvSpPr>
        <p:spPr/>
        <p:txBody>
          <a:bodyPr/>
          <a:lstStyle/>
          <a:p>
            <a:endParaRPr lang="en-US">
              <a:solidFill>
                <a:srgbClr val="494949">
                  <a:tint val="75000"/>
                </a:srgbClr>
              </a:solidFill>
            </a:endParaRPr>
          </a:p>
        </p:txBody>
      </p:sp>
      <p:sp>
        <p:nvSpPr>
          <p:cNvPr id="5" name="Slide Number Placeholder 4"/>
          <p:cNvSpPr>
            <a:spLocks noGrp="1"/>
          </p:cNvSpPr>
          <p:nvPr>
            <p:ph type="sldNum" sz="quarter" idx="12"/>
          </p:nvPr>
        </p:nvSpPr>
        <p:spPr/>
        <p:txBody>
          <a:bodyPr/>
          <a:lstStyle/>
          <a:p>
            <a:fld id="{25B72133-A147-47AB-B9F6-11D7859A96A6}" type="slidenum">
              <a:rPr lang="en-US" smtClean="0">
                <a:solidFill>
                  <a:srgbClr val="494949">
                    <a:tint val="75000"/>
                  </a:srgbClr>
                </a:solidFill>
              </a:rPr>
              <a:pPr/>
              <a:t>‹#›</a:t>
            </a:fld>
            <a:endParaRPr lang="en-US">
              <a:solidFill>
                <a:srgbClr val="494949">
                  <a:tint val="75000"/>
                </a:srgbClr>
              </a:solidFill>
            </a:endParaRPr>
          </a:p>
        </p:txBody>
      </p:sp>
      <p:sp>
        <p:nvSpPr>
          <p:cNvPr id="7" name="Chart Placeholder 6"/>
          <p:cNvSpPr>
            <a:spLocks noGrp="1"/>
          </p:cNvSpPr>
          <p:nvPr>
            <p:ph type="chart" sz="quarter" idx="13"/>
          </p:nvPr>
        </p:nvSpPr>
        <p:spPr>
          <a:xfrm>
            <a:off x="609600" y="1570567"/>
            <a:ext cx="10972800" cy="4356100"/>
          </a:xfrm>
        </p:spPr>
        <p:txBody>
          <a:bodyPr/>
          <a:lstStyle/>
          <a:p>
            <a:r>
              <a:rPr lang="en-US"/>
              <a:t>Click icon to add chart</a:t>
            </a:r>
          </a:p>
        </p:txBody>
      </p:sp>
      <p:pic>
        <p:nvPicPr>
          <p:cNvPr id="9" name="Picture 8" descr="Efficient Logo Dark Gray and Cyan.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82106" y="6487541"/>
            <a:ext cx="926644" cy="254572"/>
          </a:xfrm>
          <a:prstGeom prst="rect">
            <a:avLst/>
          </a:prstGeom>
        </p:spPr>
      </p:pic>
      <p:pic>
        <p:nvPicPr>
          <p:cNvPr id="8" name="Picture 7" descr="PIM Logo.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3552" y="6368493"/>
            <a:ext cx="404133" cy="4895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3B6630-99D7-40E4-BB82-3D45CA813382}" type="datetimeFigureOut">
              <a:rPr lang="en-US" smtClean="0">
                <a:solidFill>
                  <a:srgbClr val="494949">
                    <a:tint val="75000"/>
                  </a:srgbClr>
                </a:solidFill>
              </a:rPr>
              <a:pPr/>
              <a:t>8/1/2023</a:t>
            </a:fld>
            <a:endParaRPr lang="en-US">
              <a:solidFill>
                <a:srgbClr val="494949">
                  <a:tint val="75000"/>
                </a:srgbClr>
              </a:solidFill>
            </a:endParaRPr>
          </a:p>
        </p:txBody>
      </p:sp>
      <p:sp>
        <p:nvSpPr>
          <p:cNvPr id="3" name="Footer Placeholder 2"/>
          <p:cNvSpPr>
            <a:spLocks noGrp="1"/>
          </p:cNvSpPr>
          <p:nvPr>
            <p:ph type="ftr" sz="quarter" idx="11"/>
          </p:nvPr>
        </p:nvSpPr>
        <p:spPr/>
        <p:txBody>
          <a:bodyPr/>
          <a:lstStyle/>
          <a:p>
            <a:endParaRPr lang="en-US">
              <a:solidFill>
                <a:srgbClr val="494949">
                  <a:tint val="75000"/>
                </a:srgbClr>
              </a:solidFill>
            </a:endParaRPr>
          </a:p>
        </p:txBody>
      </p:sp>
      <p:sp>
        <p:nvSpPr>
          <p:cNvPr id="4" name="Slide Number Placeholder 3"/>
          <p:cNvSpPr>
            <a:spLocks noGrp="1"/>
          </p:cNvSpPr>
          <p:nvPr>
            <p:ph type="sldNum" sz="quarter" idx="12"/>
          </p:nvPr>
        </p:nvSpPr>
        <p:spPr/>
        <p:txBody>
          <a:bodyPr/>
          <a:lstStyle/>
          <a:p>
            <a:fld id="{25B72133-A147-47AB-B9F6-11D7859A96A6}" type="slidenum">
              <a:rPr lang="en-US" smtClean="0">
                <a:solidFill>
                  <a:srgbClr val="494949">
                    <a:tint val="75000"/>
                  </a:srgbClr>
                </a:solidFill>
              </a:rPr>
              <a:pPr/>
              <a:t>‹#›</a:t>
            </a:fld>
            <a:endParaRPr lang="en-US">
              <a:solidFill>
                <a:srgbClr val="494949">
                  <a:tint val="75000"/>
                </a:srgb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3"/>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0B5237-B5E7-3F48-B238-77CE4C068893}" type="datetimeFigureOut">
              <a:rPr lang="en-US" smtClean="0">
                <a:solidFill>
                  <a:prstClr val="black">
                    <a:tint val="75000"/>
                  </a:prstClr>
                </a:solidFill>
                <a:latin typeface="Calibri"/>
              </a:rPr>
              <a:pPr/>
              <a:t>8/1/2023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D202ED-71A9-4F47-8E1B-121D19D6AF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66835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100"/>
            </a:lvl1pPr>
            <a:lvl2pPr marL="342938" indent="0">
              <a:buNone/>
              <a:defRPr sz="900"/>
            </a:lvl2pPr>
            <a:lvl3pPr marL="685874" indent="0">
              <a:buNone/>
              <a:defRPr sz="800"/>
            </a:lvl3pPr>
            <a:lvl4pPr marL="1028811" indent="0">
              <a:buNone/>
              <a:defRPr sz="700"/>
            </a:lvl4pPr>
            <a:lvl5pPr marL="1371749" indent="0">
              <a:buNone/>
              <a:defRPr sz="700"/>
            </a:lvl5pPr>
            <a:lvl6pPr marL="1714686" indent="0">
              <a:buNone/>
              <a:defRPr sz="700"/>
            </a:lvl6pPr>
            <a:lvl7pPr marL="2057623" indent="0">
              <a:buNone/>
              <a:defRPr sz="700"/>
            </a:lvl7pPr>
            <a:lvl8pPr marL="2400560" indent="0">
              <a:buNone/>
              <a:defRPr sz="700"/>
            </a:lvl8pPr>
            <a:lvl9pPr marL="2743498"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843B6630-99D7-40E4-BB82-3D45CA813382}" type="datetimeFigureOut">
              <a:rPr lang="en-US" smtClean="0">
                <a:solidFill>
                  <a:srgbClr val="494949">
                    <a:tint val="75000"/>
                  </a:srgbClr>
                </a:solidFill>
              </a:rPr>
              <a:pPr/>
              <a:t>8/1/2023</a:t>
            </a:fld>
            <a:endParaRPr lang="en-US">
              <a:solidFill>
                <a:srgbClr val="494949">
                  <a:tint val="75000"/>
                </a:srgbClr>
              </a:solidFill>
            </a:endParaRPr>
          </a:p>
        </p:txBody>
      </p:sp>
      <p:sp>
        <p:nvSpPr>
          <p:cNvPr id="6" name="Footer Placeholder 5"/>
          <p:cNvSpPr>
            <a:spLocks noGrp="1"/>
          </p:cNvSpPr>
          <p:nvPr>
            <p:ph type="ftr" sz="quarter" idx="11"/>
          </p:nvPr>
        </p:nvSpPr>
        <p:spPr/>
        <p:txBody>
          <a:bodyPr/>
          <a:lstStyle/>
          <a:p>
            <a:endParaRPr lang="en-US">
              <a:solidFill>
                <a:srgbClr val="494949">
                  <a:tint val="75000"/>
                </a:srgbClr>
              </a:solidFill>
            </a:endParaRPr>
          </a:p>
        </p:txBody>
      </p:sp>
      <p:sp>
        <p:nvSpPr>
          <p:cNvPr id="7" name="Slide Number Placeholder 6"/>
          <p:cNvSpPr>
            <a:spLocks noGrp="1"/>
          </p:cNvSpPr>
          <p:nvPr>
            <p:ph type="sldNum" sz="quarter" idx="12"/>
          </p:nvPr>
        </p:nvSpPr>
        <p:spPr/>
        <p:txBody>
          <a:bodyPr/>
          <a:lstStyle/>
          <a:p>
            <a:fld id="{25B72133-A147-47AB-B9F6-11D7859A96A6}" type="slidenum">
              <a:rPr lang="en-US" smtClean="0">
                <a:solidFill>
                  <a:srgbClr val="494949">
                    <a:tint val="75000"/>
                  </a:srgbClr>
                </a:solidFill>
              </a:rPr>
              <a:pPr/>
              <a:t>‹#›</a:t>
            </a:fld>
            <a:endParaRPr lang="en-US">
              <a:solidFill>
                <a:srgbClr val="494949">
                  <a:tint val="75000"/>
                </a:srgb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38" indent="0">
              <a:buNone/>
              <a:defRPr sz="2100"/>
            </a:lvl2pPr>
            <a:lvl3pPr marL="685874" indent="0">
              <a:buNone/>
              <a:defRPr sz="1800"/>
            </a:lvl3pPr>
            <a:lvl4pPr marL="1028811" indent="0">
              <a:buNone/>
              <a:defRPr sz="1500"/>
            </a:lvl4pPr>
            <a:lvl5pPr marL="1371749" indent="0">
              <a:buNone/>
              <a:defRPr sz="1500"/>
            </a:lvl5pPr>
            <a:lvl6pPr marL="1714686" indent="0">
              <a:buNone/>
              <a:defRPr sz="1500"/>
            </a:lvl6pPr>
            <a:lvl7pPr marL="2057623" indent="0">
              <a:buNone/>
              <a:defRPr sz="1500"/>
            </a:lvl7pPr>
            <a:lvl8pPr marL="2400560" indent="0">
              <a:buNone/>
              <a:defRPr sz="1500"/>
            </a:lvl8pPr>
            <a:lvl9pPr marL="2743498" indent="0">
              <a:buNone/>
              <a:defRPr sz="1500"/>
            </a:lvl9pPr>
          </a:lstStyle>
          <a:p>
            <a:r>
              <a:rPr lang="en-US"/>
              <a:t>Click icon to add picture</a:t>
            </a:r>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100"/>
            </a:lvl1pPr>
            <a:lvl2pPr marL="342938" indent="0">
              <a:buNone/>
              <a:defRPr sz="900"/>
            </a:lvl2pPr>
            <a:lvl3pPr marL="685874" indent="0">
              <a:buNone/>
              <a:defRPr sz="800"/>
            </a:lvl3pPr>
            <a:lvl4pPr marL="1028811" indent="0">
              <a:buNone/>
              <a:defRPr sz="700"/>
            </a:lvl4pPr>
            <a:lvl5pPr marL="1371749" indent="0">
              <a:buNone/>
              <a:defRPr sz="700"/>
            </a:lvl5pPr>
            <a:lvl6pPr marL="1714686" indent="0">
              <a:buNone/>
              <a:defRPr sz="700"/>
            </a:lvl6pPr>
            <a:lvl7pPr marL="2057623" indent="0">
              <a:buNone/>
              <a:defRPr sz="700"/>
            </a:lvl7pPr>
            <a:lvl8pPr marL="2400560" indent="0">
              <a:buNone/>
              <a:defRPr sz="700"/>
            </a:lvl8pPr>
            <a:lvl9pPr marL="2743498"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843B6630-99D7-40E4-BB82-3D45CA813382}" type="datetimeFigureOut">
              <a:rPr lang="en-US" smtClean="0">
                <a:solidFill>
                  <a:srgbClr val="494949">
                    <a:tint val="75000"/>
                  </a:srgbClr>
                </a:solidFill>
              </a:rPr>
              <a:pPr/>
              <a:t>8/1/2023</a:t>
            </a:fld>
            <a:endParaRPr lang="en-US">
              <a:solidFill>
                <a:srgbClr val="494949">
                  <a:tint val="75000"/>
                </a:srgbClr>
              </a:solidFill>
            </a:endParaRPr>
          </a:p>
        </p:txBody>
      </p:sp>
      <p:sp>
        <p:nvSpPr>
          <p:cNvPr id="6" name="Footer Placeholder 5"/>
          <p:cNvSpPr>
            <a:spLocks noGrp="1"/>
          </p:cNvSpPr>
          <p:nvPr>
            <p:ph type="ftr" sz="quarter" idx="11"/>
          </p:nvPr>
        </p:nvSpPr>
        <p:spPr/>
        <p:txBody>
          <a:bodyPr/>
          <a:lstStyle/>
          <a:p>
            <a:endParaRPr lang="en-US">
              <a:solidFill>
                <a:srgbClr val="494949">
                  <a:tint val="75000"/>
                </a:srgbClr>
              </a:solidFill>
            </a:endParaRPr>
          </a:p>
        </p:txBody>
      </p:sp>
      <p:sp>
        <p:nvSpPr>
          <p:cNvPr id="7" name="Slide Number Placeholder 6"/>
          <p:cNvSpPr>
            <a:spLocks noGrp="1"/>
          </p:cNvSpPr>
          <p:nvPr>
            <p:ph type="sldNum" sz="quarter" idx="12"/>
          </p:nvPr>
        </p:nvSpPr>
        <p:spPr/>
        <p:txBody>
          <a:bodyPr/>
          <a:lstStyle/>
          <a:p>
            <a:fld id="{25B72133-A147-47AB-B9F6-11D7859A96A6}" type="slidenum">
              <a:rPr lang="en-US" smtClean="0">
                <a:solidFill>
                  <a:srgbClr val="494949">
                    <a:tint val="75000"/>
                  </a:srgbClr>
                </a:solidFill>
              </a:rPr>
              <a:pPr/>
              <a:t>‹#›</a:t>
            </a:fld>
            <a:endParaRPr lang="en-US">
              <a:solidFill>
                <a:srgbClr val="494949">
                  <a:tint val="75000"/>
                </a:srgb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3B6630-99D7-40E4-BB82-3D45CA813382}" type="datetimeFigureOut">
              <a:rPr lang="en-US" smtClean="0">
                <a:solidFill>
                  <a:srgbClr val="494949">
                    <a:tint val="75000"/>
                  </a:srgbClr>
                </a:solidFill>
              </a:rPr>
              <a:pPr/>
              <a:t>8/1/2023</a:t>
            </a:fld>
            <a:endParaRPr lang="en-US">
              <a:solidFill>
                <a:srgbClr val="494949">
                  <a:tint val="75000"/>
                </a:srgbClr>
              </a:solidFill>
            </a:endParaRPr>
          </a:p>
        </p:txBody>
      </p:sp>
      <p:sp>
        <p:nvSpPr>
          <p:cNvPr id="5" name="Footer Placeholder 4"/>
          <p:cNvSpPr>
            <a:spLocks noGrp="1"/>
          </p:cNvSpPr>
          <p:nvPr>
            <p:ph type="ftr" sz="quarter" idx="11"/>
          </p:nvPr>
        </p:nvSpPr>
        <p:spPr/>
        <p:txBody>
          <a:bodyPr/>
          <a:lstStyle/>
          <a:p>
            <a:endParaRPr lang="en-US">
              <a:solidFill>
                <a:srgbClr val="494949">
                  <a:tint val="75000"/>
                </a:srgbClr>
              </a:solidFill>
            </a:endParaRPr>
          </a:p>
        </p:txBody>
      </p:sp>
      <p:sp>
        <p:nvSpPr>
          <p:cNvPr id="6" name="Slide Number Placeholder 5"/>
          <p:cNvSpPr>
            <a:spLocks noGrp="1"/>
          </p:cNvSpPr>
          <p:nvPr>
            <p:ph type="sldNum" sz="quarter" idx="12"/>
          </p:nvPr>
        </p:nvSpPr>
        <p:spPr/>
        <p:txBody>
          <a:bodyPr/>
          <a:lstStyle/>
          <a:p>
            <a:fld id="{25B72133-A147-47AB-B9F6-11D7859A96A6}" type="slidenum">
              <a:rPr lang="en-US" smtClean="0">
                <a:solidFill>
                  <a:srgbClr val="494949">
                    <a:tint val="75000"/>
                  </a:srgbClr>
                </a:solidFill>
              </a:rPr>
              <a:pPr/>
              <a:t>‹#›</a:t>
            </a:fld>
            <a:endParaRPr lang="en-US">
              <a:solidFill>
                <a:srgbClr val="494949">
                  <a:tint val="75000"/>
                </a:srgb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3485" y="274642"/>
            <a:ext cx="3655483"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3" y="274642"/>
            <a:ext cx="10767484"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3B6630-99D7-40E4-BB82-3D45CA813382}" type="datetimeFigureOut">
              <a:rPr lang="en-US" smtClean="0">
                <a:solidFill>
                  <a:srgbClr val="494949">
                    <a:tint val="75000"/>
                  </a:srgbClr>
                </a:solidFill>
              </a:rPr>
              <a:pPr/>
              <a:t>8/1/2023</a:t>
            </a:fld>
            <a:endParaRPr lang="en-US">
              <a:solidFill>
                <a:srgbClr val="494949">
                  <a:tint val="75000"/>
                </a:srgbClr>
              </a:solidFill>
            </a:endParaRPr>
          </a:p>
        </p:txBody>
      </p:sp>
      <p:sp>
        <p:nvSpPr>
          <p:cNvPr id="5" name="Footer Placeholder 4"/>
          <p:cNvSpPr>
            <a:spLocks noGrp="1"/>
          </p:cNvSpPr>
          <p:nvPr>
            <p:ph type="ftr" sz="quarter" idx="11"/>
          </p:nvPr>
        </p:nvSpPr>
        <p:spPr/>
        <p:txBody>
          <a:bodyPr/>
          <a:lstStyle/>
          <a:p>
            <a:endParaRPr lang="en-US">
              <a:solidFill>
                <a:srgbClr val="494949">
                  <a:tint val="75000"/>
                </a:srgbClr>
              </a:solidFill>
            </a:endParaRPr>
          </a:p>
        </p:txBody>
      </p:sp>
      <p:sp>
        <p:nvSpPr>
          <p:cNvPr id="6" name="Slide Number Placeholder 5"/>
          <p:cNvSpPr>
            <a:spLocks noGrp="1"/>
          </p:cNvSpPr>
          <p:nvPr>
            <p:ph type="sldNum" sz="quarter" idx="12"/>
          </p:nvPr>
        </p:nvSpPr>
        <p:spPr/>
        <p:txBody>
          <a:bodyPr/>
          <a:lstStyle/>
          <a:p>
            <a:fld id="{25B72133-A147-47AB-B9F6-11D7859A96A6}" type="slidenum">
              <a:rPr lang="en-US" smtClean="0">
                <a:solidFill>
                  <a:srgbClr val="494949">
                    <a:tint val="75000"/>
                  </a:srgbClr>
                </a:solidFill>
              </a:rPr>
              <a:pPr/>
              <a:t>‹#›</a:t>
            </a:fld>
            <a:endParaRPr lang="en-US">
              <a:solidFill>
                <a:srgbClr val="494949">
                  <a:tint val="75000"/>
                </a:srgb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30988-064D-335F-FCA2-000DC472522C}"/>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28469CF-2993-1E01-8BA3-2518651E427B}"/>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1CB0C05-A2B9-6E9F-BC9E-D04CD11C5FAF}"/>
              </a:ext>
            </a:extLst>
          </p:cNvPr>
          <p:cNvSpPr>
            <a:spLocks noGrp="1"/>
          </p:cNvSpPr>
          <p:nvPr>
            <p:ph type="dt" sz="half" idx="10"/>
          </p:nvPr>
        </p:nvSpPr>
        <p:spPr/>
        <p:txBody>
          <a:bodyPr/>
          <a:lstStyle/>
          <a:p>
            <a:fld id="{843B6630-99D7-40E4-BB82-3D45CA813382}" type="datetimeFigureOut">
              <a:rPr lang="en-US" smtClean="0">
                <a:solidFill>
                  <a:srgbClr val="494949">
                    <a:tint val="75000"/>
                  </a:srgbClr>
                </a:solidFill>
              </a:rPr>
              <a:pPr/>
              <a:t>8/1/2023</a:t>
            </a:fld>
            <a:endParaRPr lang="en-US">
              <a:solidFill>
                <a:srgbClr val="494949">
                  <a:tint val="75000"/>
                </a:srgbClr>
              </a:solidFill>
            </a:endParaRPr>
          </a:p>
        </p:txBody>
      </p:sp>
      <p:sp>
        <p:nvSpPr>
          <p:cNvPr id="5" name="Footer Placeholder 4">
            <a:extLst>
              <a:ext uri="{FF2B5EF4-FFF2-40B4-BE49-F238E27FC236}">
                <a16:creationId xmlns:a16="http://schemas.microsoft.com/office/drawing/2014/main" id="{A0ABEB15-8566-D11C-B660-2F1686C0873B}"/>
              </a:ext>
            </a:extLst>
          </p:cNvPr>
          <p:cNvSpPr>
            <a:spLocks noGrp="1"/>
          </p:cNvSpPr>
          <p:nvPr>
            <p:ph type="ftr" sz="quarter" idx="11"/>
          </p:nvPr>
        </p:nvSpPr>
        <p:spPr/>
        <p:txBody>
          <a:bodyPr/>
          <a:lstStyle/>
          <a:p>
            <a:endParaRPr lang="en-US">
              <a:solidFill>
                <a:srgbClr val="494949">
                  <a:tint val="75000"/>
                </a:srgbClr>
              </a:solidFill>
            </a:endParaRPr>
          </a:p>
        </p:txBody>
      </p:sp>
      <p:sp>
        <p:nvSpPr>
          <p:cNvPr id="6" name="Slide Number Placeholder 5">
            <a:extLst>
              <a:ext uri="{FF2B5EF4-FFF2-40B4-BE49-F238E27FC236}">
                <a16:creationId xmlns:a16="http://schemas.microsoft.com/office/drawing/2014/main" id="{E6F53085-BDE8-4444-DAB9-90183330BA34}"/>
              </a:ext>
            </a:extLst>
          </p:cNvPr>
          <p:cNvSpPr>
            <a:spLocks noGrp="1"/>
          </p:cNvSpPr>
          <p:nvPr>
            <p:ph type="sldNum" sz="quarter" idx="12"/>
          </p:nvPr>
        </p:nvSpPr>
        <p:spPr/>
        <p:txBody>
          <a:bodyPr/>
          <a:lstStyle/>
          <a:p>
            <a:fld id="{25B72133-A147-47AB-B9F6-11D7859A96A6}" type="slidenum">
              <a:rPr lang="en-US" smtClean="0">
                <a:solidFill>
                  <a:srgbClr val="494949">
                    <a:tint val="75000"/>
                  </a:srgbClr>
                </a:solidFill>
              </a:rPr>
              <a:pPr/>
              <a:t>‹#›</a:t>
            </a:fld>
            <a:endParaRPr lang="en-US">
              <a:solidFill>
                <a:srgbClr val="494949">
                  <a:tint val="75000"/>
                </a:srgb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4"/>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0B5237-B5E7-3F48-B238-77CE4C068893}" type="datetimeFigureOut">
              <a:rPr lang="en-US" smtClean="0">
                <a:solidFill>
                  <a:prstClr val="black">
                    <a:tint val="75000"/>
                  </a:prstClr>
                </a:solidFill>
                <a:latin typeface="Calibri"/>
              </a:rPr>
              <a:pPr/>
              <a:t>8/1/2023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D202ED-71A9-4F47-8E1B-121D19D6AF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267308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20C82E-C774-7647-A022-2F00B582920A}" type="datetimeFigureOut">
              <a:rPr lang="en-US" smtClean="0">
                <a:solidFill>
                  <a:prstClr val="white">
                    <a:tint val="75000"/>
                  </a:prstClr>
                </a:solidFill>
              </a:rPr>
              <a:pPr/>
              <a:t>8/1/2023</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1C14D3EB-BD4B-1347-AD7A-6500A884BE1D}"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0.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1.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42.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13.xml"/><Relationship Id="rId1" Type="http://schemas.openxmlformats.org/officeDocument/2006/relationships/slideLayout" Target="../slideLayouts/slideLayout143.xml"/><Relationship Id="rId4" Type="http://schemas.openxmlformats.org/officeDocument/2006/relationships/image" Target="../media/image8.png"/></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theme" Target="../theme/theme3.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5.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theme" Target="../theme/theme6.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9.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2052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62"/>
            <a:ext cx="28448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pPr defTabSz="457189"/>
            <a:fld id="{2C0B5237-B5E7-3F48-B238-77CE4C068893}" type="datetimeFigureOut">
              <a:rPr lang="en-US" smtClean="0">
                <a:solidFill>
                  <a:prstClr val="black">
                    <a:tint val="75000"/>
                  </a:prstClr>
                </a:solidFill>
                <a:latin typeface="Calibri"/>
              </a:rPr>
              <a:pPr defTabSz="457189"/>
              <a:t>8/1/2023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165600" y="6356362"/>
            <a:ext cx="3860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pPr defTabSz="457189"/>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737600" y="6356362"/>
            <a:ext cx="28448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pPr defTabSz="457189"/>
            <a:fld id="{55D202ED-71A9-4F47-8E1B-121D19D6AF9D}" type="slidenum">
              <a:rPr lang="en-US" smtClean="0">
                <a:solidFill>
                  <a:prstClr val="black">
                    <a:tint val="75000"/>
                  </a:prstClr>
                </a:solidFill>
                <a:latin typeface="Calibri"/>
              </a:rPr>
              <a:pPr defTabSz="457189"/>
              <a:t>‹#›</a:t>
            </a:fld>
            <a:endParaRPr lang="en-US">
              <a:solidFill>
                <a:prstClr val="black">
                  <a:tint val="75000"/>
                </a:prstClr>
              </a:solidFill>
              <a:latin typeface="Calibri"/>
            </a:endParaRPr>
          </a:p>
        </p:txBody>
      </p:sp>
    </p:spTree>
    <p:extLst>
      <p:ext uri="{BB962C8B-B14F-4D97-AF65-F5344CB8AC3E}">
        <p14:creationId xmlns:p14="http://schemas.microsoft.com/office/powerpoint/2010/main" val="241080723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89" r:id="rId12"/>
    <p:sldLayoutId id="2147483690" r:id="rId13"/>
    <p:sldLayoutId id="2147483691" r:id="rId14"/>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900" kern="1200">
          <a:solidFill>
            <a:schemeClr val="tx1"/>
          </a:solidFill>
          <a:latin typeface="+mn-lt"/>
          <a:ea typeface="+mn-ea"/>
          <a:cs typeface="+mn-cs"/>
        </a:defRPr>
      </a:lvl1pPr>
      <a:lvl2pPr marL="457189" algn="l" defTabSz="457189" rtl="0" eaLnBrk="1" latinLnBrk="0" hangingPunct="1">
        <a:defRPr sz="1900" kern="1200">
          <a:solidFill>
            <a:schemeClr val="tx1"/>
          </a:solidFill>
          <a:latin typeface="+mn-lt"/>
          <a:ea typeface="+mn-ea"/>
          <a:cs typeface="+mn-cs"/>
        </a:defRPr>
      </a:lvl2pPr>
      <a:lvl3pPr marL="914377" algn="l" defTabSz="457189" rtl="0" eaLnBrk="1" latinLnBrk="0" hangingPunct="1">
        <a:defRPr sz="1900" kern="1200">
          <a:solidFill>
            <a:schemeClr val="tx1"/>
          </a:solidFill>
          <a:latin typeface="+mn-lt"/>
          <a:ea typeface="+mn-ea"/>
          <a:cs typeface="+mn-cs"/>
        </a:defRPr>
      </a:lvl3pPr>
      <a:lvl4pPr marL="1371566" algn="l" defTabSz="457189" rtl="0" eaLnBrk="1" latinLnBrk="0" hangingPunct="1">
        <a:defRPr sz="1900" kern="1200">
          <a:solidFill>
            <a:schemeClr val="tx1"/>
          </a:solidFill>
          <a:latin typeface="+mn-lt"/>
          <a:ea typeface="+mn-ea"/>
          <a:cs typeface="+mn-cs"/>
        </a:defRPr>
      </a:lvl4pPr>
      <a:lvl5pPr marL="1828754" algn="l" defTabSz="457189" rtl="0" eaLnBrk="1" latinLnBrk="0" hangingPunct="1">
        <a:defRPr sz="1900" kern="1200">
          <a:solidFill>
            <a:schemeClr val="tx1"/>
          </a:solidFill>
          <a:latin typeface="+mn-lt"/>
          <a:ea typeface="+mn-ea"/>
          <a:cs typeface="+mn-cs"/>
        </a:defRPr>
      </a:lvl5pPr>
      <a:lvl6pPr marL="2285943" algn="l" defTabSz="457189" rtl="0" eaLnBrk="1" latinLnBrk="0" hangingPunct="1">
        <a:defRPr sz="1900" kern="1200">
          <a:solidFill>
            <a:schemeClr val="tx1"/>
          </a:solidFill>
          <a:latin typeface="+mn-lt"/>
          <a:ea typeface="+mn-ea"/>
          <a:cs typeface="+mn-cs"/>
        </a:defRPr>
      </a:lvl6pPr>
      <a:lvl7pPr marL="2743131" algn="l" defTabSz="457189" rtl="0" eaLnBrk="1" latinLnBrk="0" hangingPunct="1">
        <a:defRPr sz="1900" kern="1200">
          <a:solidFill>
            <a:schemeClr val="tx1"/>
          </a:solidFill>
          <a:latin typeface="+mn-lt"/>
          <a:ea typeface="+mn-ea"/>
          <a:cs typeface="+mn-cs"/>
        </a:defRPr>
      </a:lvl7pPr>
      <a:lvl8pPr marL="3200320" algn="l" defTabSz="457189" rtl="0" eaLnBrk="1" latinLnBrk="0" hangingPunct="1">
        <a:defRPr sz="1900" kern="1200">
          <a:solidFill>
            <a:schemeClr val="tx1"/>
          </a:solidFill>
          <a:latin typeface="+mn-lt"/>
          <a:ea typeface="+mn-ea"/>
          <a:cs typeface="+mn-cs"/>
        </a:defRPr>
      </a:lvl8pPr>
      <a:lvl9pPr marL="3657509" algn="l" defTabSz="457189"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2052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B20C82E-C774-7647-A022-2F00B582920A}" type="datetimeFigureOut">
              <a:rPr lang="en-US" smtClean="0">
                <a:solidFill>
                  <a:prstClr val="white">
                    <a:tint val="75000"/>
                  </a:prstClr>
                </a:solidFill>
              </a:rPr>
              <a:pPr defTabSz="457200"/>
              <a:t>8/1/2023</a:t>
            </a:fld>
            <a:endParaRPr lang="en-US" dirty="0">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C14D3EB-BD4B-1347-AD7A-6500A884BE1D}" type="slidenum">
              <a:rPr lang="en-US" smtClean="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1913582402"/>
      </p:ext>
    </p:extLst>
  </p:cSld>
  <p:clrMap bg1="dk1" tx1="lt1" bg2="dk2" tx2="lt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2052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B20C82E-C774-7647-A022-2F00B582920A}" type="datetimeFigureOut">
              <a:rPr lang="en-US" smtClean="0">
                <a:solidFill>
                  <a:prstClr val="white">
                    <a:tint val="75000"/>
                  </a:prstClr>
                </a:solidFill>
              </a:rPr>
              <a:pPr defTabSz="457200"/>
              <a:t>8/1/2023</a:t>
            </a:fld>
            <a:endParaRPr lang="en-US" dirty="0">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C14D3EB-BD4B-1347-AD7A-6500A884BE1D}" type="slidenum">
              <a:rPr lang="en-US" smtClean="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1612908366"/>
      </p:ext>
    </p:extLst>
  </p:cSld>
  <p:clrMap bg1="dk1" tx1="lt1" bg2="dk2" tx2="lt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8/1/2023</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sz="675"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185ABD63-C6C9-FA47-A146-4725B0A9A3AA}" type="slidenum">
              <a:rPr lang="en-US" smtClean="0"/>
              <a:pPr/>
              <a:t>‹#›</a:t>
            </a:fld>
            <a:endParaRPr lang="en-US" sz="675" dirty="0"/>
          </a:p>
        </p:txBody>
      </p:sp>
    </p:spTree>
    <p:extLst>
      <p:ext uri="{BB962C8B-B14F-4D97-AF65-F5344CB8AC3E}">
        <p14:creationId xmlns:p14="http://schemas.microsoft.com/office/powerpoint/2010/main" val="3285458952"/>
      </p:ext>
    </p:extLst>
  </p:cSld>
  <p:clrMap bg1="lt1" tx1="dk1" bg2="lt2" tx2="dk2" accent1="accent1" accent2="accent2" accent3="accent3" accent4="accent4" accent5="accent5" accent6="accent6" hlink="hlink" folHlink="folHlink"/>
  <p:sldLayoutIdLst>
    <p:sldLayoutId id="2147484158" r:id="rId1"/>
    <p:sldLayoutId id="2147484154" r:id="rId2"/>
    <p:sldLayoutId id="2147484152" r:id="rId3"/>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8/1/2023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z="675"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5ABD63-C6C9-FA47-A146-4725B0A9A3AA}" type="slidenum">
              <a:rPr lang="en-US" smtClean="0"/>
              <a:pPr/>
              <a:t>‹#›</a:t>
            </a:fld>
            <a:endParaRPr lang="en-US" sz="675" dirty="0"/>
          </a:p>
        </p:txBody>
      </p:sp>
      <p:sp>
        <p:nvSpPr>
          <p:cNvPr id="7" name="Rectangle 6">
            <a:extLst>
              <a:ext uri="{FF2B5EF4-FFF2-40B4-BE49-F238E27FC236}">
                <a16:creationId xmlns:a16="http://schemas.microsoft.com/office/drawing/2014/main" id="{FAC691A1-27EF-4DD5-9B13-3B8D9C3B30F5}"/>
              </a:ext>
            </a:extLst>
          </p:cNvPr>
          <p:cNvSpPr/>
          <p:nvPr userDrawn="1"/>
        </p:nvSpPr>
        <p:spPr>
          <a:xfrm>
            <a:off x="0" y="6013528"/>
            <a:ext cx="12192000" cy="8552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 name="Picture 7">
            <a:extLst>
              <a:ext uri="{FF2B5EF4-FFF2-40B4-BE49-F238E27FC236}">
                <a16:creationId xmlns:a16="http://schemas.microsoft.com/office/drawing/2014/main" id="{11EFE7A6-AF25-4390-AD8E-BF541237FA2F}"/>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327661" y="6235207"/>
            <a:ext cx="2374299" cy="493827"/>
          </a:xfrm>
          <a:prstGeom prst="rect">
            <a:avLst/>
          </a:prstGeom>
        </p:spPr>
      </p:pic>
      <p:pic>
        <p:nvPicPr>
          <p:cNvPr id="9" name="Picture 8">
            <a:extLst>
              <a:ext uri="{FF2B5EF4-FFF2-40B4-BE49-F238E27FC236}">
                <a16:creationId xmlns:a16="http://schemas.microsoft.com/office/drawing/2014/main" id="{D180BAA6-6CC2-465B-820A-EECB9D3B7906}"/>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517628" y="6356350"/>
            <a:ext cx="2029813" cy="309510"/>
          </a:xfrm>
          <a:prstGeom prst="rect">
            <a:avLst/>
          </a:prstGeom>
        </p:spPr>
      </p:pic>
    </p:spTree>
    <p:extLst>
      <p:ext uri="{BB962C8B-B14F-4D97-AF65-F5344CB8AC3E}">
        <p14:creationId xmlns:p14="http://schemas.microsoft.com/office/powerpoint/2010/main" val="2674455066"/>
      </p:ext>
    </p:extLst>
  </p:cSld>
  <p:clrMap bg1="lt1" tx1="dk1" bg2="lt2" tx2="dk2" accent1="accent1" accent2="accent2" accent3="accent3" accent4="accent4" accent5="accent5" accent6="accent6" hlink="hlink" folHlink="folHlink"/>
  <p:sldLayoutIdLst>
    <p:sldLayoutId id="214748417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C7B7E0-8608-4662-A2C0-D7173B955AE0}" type="datetimeFigureOut">
              <a:rPr lang="en-US" smtClean="0"/>
              <a:t>8/1/2023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1890BE-126C-4172-8E41-F9A1684330AC}" type="slidenum">
              <a:rPr lang="en-US" smtClean="0"/>
              <a:t>‹#›</a:t>
            </a:fld>
            <a:endParaRPr lang="en-US"/>
          </a:p>
        </p:txBody>
      </p:sp>
    </p:spTree>
    <p:extLst>
      <p:ext uri="{BB962C8B-B14F-4D97-AF65-F5344CB8AC3E}">
        <p14:creationId xmlns:p14="http://schemas.microsoft.com/office/powerpoint/2010/main" val="1380140613"/>
      </p:ext>
    </p:extLst>
  </p:cSld>
  <p:clrMap bg1="lt1" tx1="dk1" bg2="lt2" tx2="dk2" accent1="accent1" accent2="accent2" accent3="accent3" accent4="accent4" accent5="accent5" accent6="accent6" hlink="hlink" folHlink="folHlink"/>
  <p:sldLayoutIdLst>
    <p:sldLayoutId id="21474841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55600"/>
            <a:ext cx="10972800" cy="1064011"/>
          </a:xfrm>
          <a:prstGeom prst="rect">
            <a:avLst/>
          </a:prstGeom>
        </p:spPr>
        <p:txBody>
          <a:bodyPr vert="horz" lIns="68589" tIns="34295" rIns="68589" bIns="34295"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0" y="1419612"/>
            <a:ext cx="10972800" cy="4706553"/>
          </a:xfrm>
          <a:prstGeom prst="rect">
            <a:avLst/>
          </a:prstGeom>
        </p:spPr>
        <p:txBody>
          <a:bodyPr vert="horz" lIns="68589" tIns="34295" rIns="68589" bIns="3429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86076" y="6924327"/>
            <a:ext cx="1642533" cy="365125"/>
          </a:xfrm>
          <a:prstGeom prst="rect">
            <a:avLst/>
          </a:prstGeom>
        </p:spPr>
        <p:txBody>
          <a:bodyPr vert="horz" lIns="68589" tIns="34295" rIns="0" bIns="34295" rtlCol="0" anchor="ctr"/>
          <a:lstStyle>
            <a:lvl1pPr algn="r">
              <a:defRPr sz="1067">
                <a:solidFill>
                  <a:schemeClr val="tx1">
                    <a:tint val="75000"/>
                  </a:schemeClr>
                </a:solidFill>
              </a:defRPr>
            </a:lvl1pPr>
          </a:lstStyle>
          <a:p>
            <a:pPr defTabSz="914400"/>
            <a:fld id="{843B6630-99D7-40E4-BB82-3D45CA813382}" type="datetimeFigureOut">
              <a:rPr lang="en-US" smtClean="0">
                <a:solidFill>
                  <a:srgbClr val="494949">
                    <a:tint val="75000"/>
                  </a:srgbClr>
                </a:solidFill>
              </a:rPr>
              <a:pPr defTabSz="914400"/>
              <a:t>8/1/2023</a:t>
            </a:fld>
            <a:endParaRPr lang="en-US">
              <a:solidFill>
                <a:srgbClr val="494949">
                  <a:tint val="75000"/>
                </a:srgbClr>
              </a:solidFill>
            </a:endParaRPr>
          </a:p>
        </p:txBody>
      </p:sp>
      <p:sp>
        <p:nvSpPr>
          <p:cNvPr id="5" name="Footer Placeholder 4"/>
          <p:cNvSpPr>
            <a:spLocks noGrp="1"/>
          </p:cNvSpPr>
          <p:nvPr>
            <p:ph type="ftr" sz="quarter" idx="3"/>
          </p:nvPr>
        </p:nvSpPr>
        <p:spPr>
          <a:xfrm>
            <a:off x="197556" y="6414135"/>
            <a:ext cx="8488520" cy="313188"/>
          </a:xfrm>
          <a:prstGeom prst="rect">
            <a:avLst/>
          </a:prstGeom>
        </p:spPr>
        <p:txBody>
          <a:bodyPr vert="horz" lIns="0" tIns="34295" rIns="68589" bIns="34295" rtlCol="0" anchor="b" anchorCtr="0"/>
          <a:lstStyle>
            <a:lvl1pPr algn="l">
              <a:defRPr sz="1067">
                <a:solidFill>
                  <a:schemeClr val="tx1">
                    <a:tint val="75000"/>
                  </a:schemeClr>
                </a:solidFill>
              </a:defRPr>
            </a:lvl1pPr>
          </a:lstStyle>
          <a:p>
            <a:pPr defTabSz="914400"/>
            <a:endParaRPr lang="en-US">
              <a:solidFill>
                <a:srgbClr val="494949">
                  <a:tint val="75000"/>
                </a:srgbClr>
              </a:solidFill>
            </a:endParaRPr>
          </a:p>
        </p:txBody>
      </p:sp>
      <p:sp>
        <p:nvSpPr>
          <p:cNvPr id="6" name="Slide Number Placeholder 5"/>
          <p:cNvSpPr>
            <a:spLocks noGrp="1"/>
          </p:cNvSpPr>
          <p:nvPr>
            <p:ph type="sldNum" sz="quarter" idx="4"/>
          </p:nvPr>
        </p:nvSpPr>
        <p:spPr>
          <a:xfrm>
            <a:off x="10362476" y="6924327"/>
            <a:ext cx="465667" cy="365125"/>
          </a:xfrm>
          <a:prstGeom prst="rect">
            <a:avLst/>
          </a:prstGeom>
        </p:spPr>
        <p:txBody>
          <a:bodyPr vert="horz" lIns="68589" tIns="34295" rIns="0" bIns="34295" rtlCol="0" anchor="ctr"/>
          <a:lstStyle>
            <a:lvl1pPr algn="l">
              <a:defRPr sz="1067">
                <a:solidFill>
                  <a:schemeClr val="tx1">
                    <a:tint val="75000"/>
                  </a:schemeClr>
                </a:solidFill>
              </a:defRPr>
            </a:lvl1pPr>
          </a:lstStyle>
          <a:p>
            <a:pPr defTabSz="914400"/>
            <a:fld id="{25B72133-A147-47AB-B9F6-11D7859A96A6}" type="slidenum">
              <a:rPr lang="en-US" smtClean="0">
                <a:solidFill>
                  <a:srgbClr val="494949">
                    <a:tint val="75000"/>
                  </a:srgbClr>
                </a:solidFill>
              </a:rPr>
              <a:pPr defTabSz="914400"/>
              <a:t>‹#›</a:t>
            </a:fld>
            <a:endParaRPr lang="en-US">
              <a:solidFill>
                <a:srgbClr val="494949">
                  <a:tint val="75000"/>
                </a:srgbClr>
              </a:solidFill>
            </a:endParaRPr>
          </a:p>
        </p:txBody>
      </p:sp>
    </p:spTree>
    <p:extLst>
      <p:ext uri="{BB962C8B-B14F-4D97-AF65-F5344CB8AC3E}">
        <p14:creationId xmlns:p14="http://schemas.microsoft.com/office/powerpoint/2010/main" val="200996396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l" defTabSz="457250" rtl="0" eaLnBrk="1" latinLnBrk="0" hangingPunct="1">
        <a:lnSpc>
          <a:spcPct val="90000"/>
        </a:lnSpc>
        <a:spcBef>
          <a:spcPct val="0"/>
        </a:spcBef>
        <a:buNone/>
        <a:defRPr sz="3733" b="1" i="0" kern="1200" cap="all" spc="133">
          <a:solidFill>
            <a:schemeClr val="tx1"/>
          </a:solidFill>
          <a:latin typeface="+mj-lt"/>
          <a:ea typeface="+mj-ea"/>
          <a:cs typeface="+mj-cs"/>
        </a:defRPr>
      </a:lvl1pPr>
    </p:titleStyle>
    <p:bodyStyle>
      <a:lvl1pPr marL="342937" indent="-342937" algn="l" defTabSz="457250" rtl="0" eaLnBrk="1" latinLnBrk="0" hangingPunct="1">
        <a:spcBef>
          <a:spcPct val="20000"/>
        </a:spcBef>
        <a:spcAft>
          <a:spcPts val="533"/>
        </a:spcAft>
        <a:buClr>
          <a:schemeClr val="bg1">
            <a:lumMod val="50000"/>
          </a:schemeClr>
        </a:buClr>
        <a:buFont typeface="Arial"/>
        <a:buChar char="•"/>
        <a:defRPr sz="3200" kern="1200">
          <a:solidFill>
            <a:schemeClr val="tx1"/>
          </a:solidFill>
          <a:latin typeface="+mn-lt"/>
          <a:ea typeface="+mn-ea"/>
          <a:cs typeface="+mn-cs"/>
        </a:defRPr>
      </a:lvl1pPr>
      <a:lvl2pPr marL="743031" indent="-285781" algn="l" defTabSz="457250" rtl="0" eaLnBrk="1" latinLnBrk="0" hangingPunct="1">
        <a:spcBef>
          <a:spcPct val="20000"/>
        </a:spcBef>
        <a:spcAft>
          <a:spcPts val="533"/>
        </a:spcAft>
        <a:buClr>
          <a:schemeClr val="bg1">
            <a:lumMod val="50000"/>
          </a:schemeClr>
        </a:buClr>
        <a:buFont typeface="Arial"/>
        <a:buChar char="–"/>
        <a:defRPr sz="2667" kern="1200">
          <a:solidFill>
            <a:schemeClr val="tx1"/>
          </a:solidFill>
          <a:latin typeface="+mn-lt"/>
          <a:ea typeface="+mn-ea"/>
          <a:cs typeface="+mn-cs"/>
        </a:defRPr>
      </a:lvl2pPr>
      <a:lvl3pPr marL="1143123" indent="-228625" algn="l" defTabSz="457250" rtl="0" eaLnBrk="1" latinLnBrk="0" hangingPunct="1">
        <a:spcBef>
          <a:spcPct val="20000"/>
        </a:spcBef>
        <a:spcAft>
          <a:spcPts val="533"/>
        </a:spcAft>
        <a:buClr>
          <a:schemeClr val="bg1">
            <a:lumMod val="50000"/>
          </a:schemeClr>
        </a:buClr>
        <a:buFont typeface="Arial"/>
        <a:buChar char="•"/>
        <a:defRPr sz="2133" kern="1200">
          <a:solidFill>
            <a:schemeClr val="tx1"/>
          </a:solidFill>
          <a:latin typeface="+mn-lt"/>
          <a:ea typeface="+mn-ea"/>
          <a:cs typeface="+mn-cs"/>
        </a:defRPr>
      </a:lvl3pPr>
      <a:lvl4pPr marL="1600373" indent="-228625" algn="l" defTabSz="457250" rtl="0" eaLnBrk="1" latinLnBrk="0" hangingPunct="1">
        <a:spcBef>
          <a:spcPct val="20000"/>
        </a:spcBef>
        <a:spcAft>
          <a:spcPts val="533"/>
        </a:spcAft>
        <a:buClr>
          <a:schemeClr val="bg1">
            <a:lumMod val="50000"/>
          </a:schemeClr>
        </a:buClr>
        <a:buFont typeface="Arial"/>
        <a:buChar char="–"/>
        <a:defRPr sz="1867" kern="1200">
          <a:solidFill>
            <a:schemeClr val="tx1"/>
          </a:solidFill>
          <a:latin typeface="+mn-lt"/>
          <a:ea typeface="+mn-ea"/>
          <a:cs typeface="+mn-cs"/>
        </a:defRPr>
      </a:lvl4pPr>
      <a:lvl5pPr marL="2057623" indent="-228625" algn="l" defTabSz="457250" rtl="0" eaLnBrk="1" latinLnBrk="0" hangingPunct="1">
        <a:spcBef>
          <a:spcPct val="20000"/>
        </a:spcBef>
        <a:spcAft>
          <a:spcPts val="533"/>
        </a:spcAft>
        <a:buClr>
          <a:schemeClr val="bg1">
            <a:lumMod val="50000"/>
          </a:schemeClr>
        </a:buClr>
        <a:buFont typeface="Arial"/>
        <a:buChar char="»"/>
        <a:defRPr sz="1467" kern="1200">
          <a:solidFill>
            <a:schemeClr val="tx1"/>
          </a:solidFill>
          <a:latin typeface="+mn-lt"/>
          <a:ea typeface="+mn-ea"/>
          <a:cs typeface="+mn-cs"/>
        </a:defRPr>
      </a:lvl5pPr>
      <a:lvl6pPr marL="2514872" indent="-228625" algn="l" defTabSz="457250" rtl="0" eaLnBrk="1" latinLnBrk="0" hangingPunct="1">
        <a:spcBef>
          <a:spcPct val="20000"/>
        </a:spcBef>
        <a:buFont typeface="Arial"/>
        <a:buChar char="•"/>
        <a:defRPr sz="2000" kern="1200">
          <a:solidFill>
            <a:schemeClr val="tx1"/>
          </a:solidFill>
          <a:latin typeface="+mn-lt"/>
          <a:ea typeface="+mn-ea"/>
          <a:cs typeface="+mn-cs"/>
        </a:defRPr>
      </a:lvl6pPr>
      <a:lvl7pPr marL="2972122" indent="-228625" algn="l" defTabSz="457250" rtl="0" eaLnBrk="1" latinLnBrk="0" hangingPunct="1">
        <a:spcBef>
          <a:spcPct val="20000"/>
        </a:spcBef>
        <a:buFont typeface="Arial"/>
        <a:buChar char="•"/>
        <a:defRPr sz="2000" kern="1200">
          <a:solidFill>
            <a:schemeClr val="tx1"/>
          </a:solidFill>
          <a:latin typeface="+mn-lt"/>
          <a:ea typeface="+mn-ea"/>
          <a:cs typeface="+mn-cs"/>
        </a:defRPr>
      </a:lvl7pPr>
      <a:lvl8pPr marL="3429372" indent="-228625" algn="l" defTabSz="457250" rtl="0" eaLnBrk="1" latinLnBrk="0" hangingPunct="1">
        <a:spcBef>
          <a:spcPct val="20000"/>
        </a:spcBef>
        <a:buFont typeface="Arial"/>
        <a:buChar char="•"/>
        <a:defRPr sz="2000" kern="1200">
          <a:solidFill>
            <a:schemeClr val="tx1"/>
          </a:solidFill>
          <a:latin typeface="+mn-lt"/>
          <a:ea typeface="+mn-ea"/>
          <a:cs typeface="+mn-cs"/>
        </a:defRPr>
      </a:lvl8pPr>
      <a:lvl9pPr marL="3886621" indent="-228625" algn="l" defTabSz="45725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50" rtl="0" eaLnBrk="1" latinLnBrk="0" hangingPunct="1">
        <a:defRPr sz="1867" kern="1200">
          <a:solidFill>
            <a:schemeClr val="tx1"/>
          </a:solidFill>
          <a:latin typeface="+mn-lt"/>
          <a:ea typeface="+mn-ea"/>
          <a:cs typeface="+mn-cs"/>
        </a:defRPr>
      </a:lvl1pPr>
      <a:lvl2pPr marL="457250" algn="l" defTabSz="457250" rtl="0" eaLnBrk="1" latinLnBrk="0" hangingPunct="1">
        <a:defRPr sz="1867" kern="1200">
          <a:solidFill>
            <a:schemeClr val="tx1"/>
          </a:solidFill>
          <a:latin typeface="+mn-lt"/>
          <a:ea typeface="+mn-ea"/>
          <a:cs typeface="+mn-cs"/>
        </a:defRPr>
      </a:lvl2pPr>
      <a:lvl3pPr marL="914498" algn="l" defTabSz="457250" rtl="0" eaLnBrk="1" latinLnBrk="0" hangingPunct="1">
        <a:defRPr sz="1867" kern="1200">
          <a:solidFill>
            <a:schemeClr val="tx1"/>
          </a:solidFill>
          <a:latin typeface="+mn-lt"/>
          <a:ea typeface="+mn-ea"/>
          <a:cs typeface="+mn-cs"/>
        </a:defRPr>
      </a:lvl3pPr>
      <a:lvl4pPr marL="1371748" algn="l" defTabSz="457250" rtl="0" eaLnBrk="1" latinLnBrk="0" hangingPunct="1">
        <a:defRPr sz="1867" kern="1200">
          <a:solidFill>
            <a:schemeClr val="tx1"/>
          </a:solidFill>
          <a:latin typeface="+mn-lt"/>
          <a:ea typeface="+mn-ea"/>
          <a:cs typeface="+mn-cs"/>
        </a:defRPr>
      </a:lvl4pPr>
      <a:lvl5pPr marL="1828998" algn="l" defTabSz="457250" rtl="0" eaLnBrk="1" latinLnBrk="0" hangingPunct="1">
        <a:defRPr sz="1867" kern="1200">
          <a:solidFill>
            <a:schemeClr val="tx1"/>
          </a:solidFill>
          <a:latin typeface="+mn-lt"/>
          <a:ea typeface="+mn-ea"/>
          <a:cs typeface="+mn-cs"/>
        </a:defRPr>
      </a:lvl5pPr>
      <a:lvl6pPr marL="2286248" algn="l" defTabSz="457250" rtl="0" eaLnBrk="1" latinLnBrk="0" hangingPunct="1">
        <a:defRPr sz="1867" kern="1200">
          <a:solidFill>
            <a:schemeClr val="tx1"/>
          </a:solidFill>
          <a:latin typeface="+mn-lt"/>
          <a:ea typeface="+mn-ea"/>
          <a:cs typeface="+mn-cs"/>
        </a:defRPr>
      </a:lvl6pPr>
      <a:lvl7pPr marL="2743497" algn="l" defTabSz="457250" rtl="0" eaLnBrk="1" latinLnBrk="0" hangingPunct="1">
        <a:defRPr sz="1867" kern="1200">
          <a:solidFill>
            <a:schemeClr val="tx1"/>
          </a:solidFill>
          <a:latin typeface="+mn-lt"/>
          <a:ea typeface="+mn-ea"/>
          <a:cs typeface="+mn-cs"/>
        </a:defRPr>
      </a:lvl7pPr>
      <a:lvl8pPr marL="3200747" algn="l" defTabSz="457250" rtl="0" eaLnBrk="1" latinLnBrk="0" hangingPunct="1">
        <a:defRPr sz="1867" kern="1200">
          <a:solidFill>
            <a:schemeClr val="tx1"/>
          </a:solidFill>
          <a:latin typeface="+mn-lt"/>
          <a:ea typeface="+mn-ea"/>
          <a:cs typeface="+mn-cs"/>
        </a:defRPr>
      </a:lvl8pPr>
      <a:lvl9pPr marL="3657997" algn="l" defTabSz="457250"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55600"/>
            <a:ext cx="10972800" cy="1064011"/>
          </a:xfrm>
          <a:prstGeom prst="rect">
            <a:avLst/>
          </a:prstGeom>
        </p:spPr>
        <p:txBody>
          <a:bodyPr vert="horz" lIns="68589" tIns="34295" rIns="68589" bIns="34295"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0" y="1419612"/>
            <a:ext cx="10972800" cy="4706553"/>
          </a:xfrm>
          <a:prstGeom prst="rect">
            <a:avLst/>
          </a:prstGeom>
        </p:spPr>
        <p:txBody>
          <a:bodyPr vert="horz" lIns="68589" tIns="34295" rIns="68589" bIns="3429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86076" y="6924327"/>
            <a:ext cx="1642533" cy="365125"/>
          </a:xfrm>
          <a:prstGeom prst="rect">
            <a:avLst/>
          </a:prstGeom>
        </p:spPr>
        <p:txBody>
          <a:bodyPr vert="horz" lIns="68589" tIns="34295" rIns="0" bIns="34295" rtlCol="0" anchor="ctr"/>
          <a:lstStyle>
            <a:lvl1pPr algn="r">
              <a:defRPr sz="1067">
                <a:solidFill>
                  <a:schemeClr val="tx1">
                    <a:tint val="75000"/>
                  </a:schemeClr>
                </a:solidFill>
              </a:defRPr>
            </a:lvl1pPr>
          </a:lstStyle>
          <a:p>
            <a:pPr defTabSz="914400"/>
            <a:fld id="{843B6630-99D7-40E4-BB82-3D45CA813382}" type="datetimeFigureOut">
              <a:rPr lang="en-US" smtClean="0">
                <a:solidFill>
                  <a:srgbClr val="494949">
                    <a:tint val="75000"/>
                  </a:srgbClr>
                </a:solidFill>
              </a:rPr>
              <a:pPr defTabSz="914400"/>
              <a:t>8/1/2023</a:t>
            </a:fld>
            <a:endParaRPr lang="en-US">
              <a:solidFill>
                <a:srgbClr val="494949">
                  <a:tint val="75000"/>
                </a:srgbClr>
              </a:solidFill>
            </a:endParaRPr>
          </a:p>
        </p:txBody>
      </p:sp>
      <p:sp>
        <p:nvSpPr>
          <p:cNvPr id="5" name="Footer Placeholder 4"/>
          <p:cNvSpPr>
            <a:spLocks noGrp="1"/>
          </p:cNvSpPr>
          <p:nvPr>
            <p:ph type="ftr" sz="quarter" idx="3"/>
          </p:nvPr>
        </p:nvSpPr>
        <p:spPr>
          <a:xfrm>
            <a:off x="197556" y="6414135"/>
            <a:ext cx="8488520" cy="313188"/>
          </a:xfrm>
          <a:prstGeom prst="rect">
            <a:avLst/>
          </a:prstGeom>
        </p:spPr>
        <p:txBody>
          <a:bodyPr vert="horz" lIns="0" tIns="34295" rIns="68589" bIns="34295" rtlCol="0" anchor="b" anchorCtr="0"/>
          <a:lstStyle>
            <a:lvl1pPr algn="l">
              <a:defRPr sz="1067">
                <a:solidFill>
                  <a:schemeClr val="tx1">
                    <a:tint val="75000"/>
                  </a:schemeClr>
                </a:solidFill>
              </a:defRPr>
            </a:lvl1pPr>
          </a:lstStyle>
          <a:p>
            <a:pPr defTabSz="914400"/>
            <a:endParaRPr lang="en-US">
              <a:solidFill>
                <a:srgbClr val="494949">
                  <a:tint val="75000"/>
                </a:srgbClr>
              </a:solidFill>
            </a:endParaRPr>
          </a:p>
        </p:txBody>
      </p:sp>
      <p:sp>
        <p:nvSpPr>
          <p:cNvPr id="6" name="Slide Number Placeholder 5"/>
          <p:cNvSpPr>
            <a:spLocks noGrp="1"/>
          </p:cNvSpPr>
          <p:nvPr>
            <p:ph type="sldNum" sz="quarter" idx="4"/>
          </p:nvPr>
        </p:nvSpPr>
        <p:spPr>
          <a:xfrm>
            <a:off x="10362476" y="6924327"/>
            <a:ext cx="465667" cy="365125"/>
          </a:xfrm>
          <a:prstGeom prst="rect">
            <a:avLst/>
          </a:prstGeom>
        </p:spPr>
        <p:txBody>
          <a:bodyPr vert="horz" lIns="68589" tIns="34295" rIns="0" bIns="34295" rtlCol="0" anchor="ctr"/>
          <a:lstStyle>
            <a:lvl1pPr algn="l">
              <a:defRPr sz="1067">
                <a:solidFill>
                  <a:schemeClr val="tx1">
                    <a:tint val="75000"/>
                  </a:schemeClr>
                </a:solidFill>
              </a:defRPr>
            </a:lvl1pPr>
          </a:lstStyle>
          <a:p>
            <a:pPr defTabSz="914400"/>
            <a:fld id="{25B72133-A147-47AB-B9F6-11D7859A96A6}" type="slidenum">
              <a:rPr lang="en-US" smtClean="0">
                <a:solidFill>
                  <a:srgbClr val="494949">
                    <a:tint val="75000"/>
                  </a:srgbClr>
                </a:solidFill>
              </a:rPr>
              <a:pPr defTabSz="914400"/>
              <a:t>‹#›</a:t>
            </a:fld>
            <a:endParaRPr lang="en-US">
              <a:solidFill>
                <a:srgbClr val="494949">
                  <a:tint val="75000"/>
                </a:srgbClr>
              </a:solidFill>
            </a:endParaRPr>
          </a:p>
        </p:txBody>
      </p:sp>
    </p:spTree>
    <p:extLst>
      <p:ext uri="{BB962C8B-B14F-4D97-AF65-F5344CB8AC3E}">
        <p14:creationId xmlns:p14="http://schemas.microsoft.com/office/powerpoint/2010/main" val="182782461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l" defTabSz="457250" rtl="0" eaLnBrk="1" latinLnBrk="0" hangingPunct="1">
        <a:lnSpc>
          <a:spcPct val="90000"/>
        </a:lnSpc>
        <a:spcBef>
          <a:spcPct val="0"/>
        </a:spcBef>
        <a:buNone/>
        <a:defRPr sz="3733" b="1" i="0" kern="1200" cap="all" spc="133">
          <a:solidFill>
            <a:schemeClr val="tx1"/>
          </a:solidFill>
          <a:latin typeface="+mj-lt"/>
          <a:ea typeface="+mj-ea"/>
          <a:cs typeface="+mj-cs"/>
        </a:defRPr>
      </a:lvl1pPr>
    </p:titleStyle>
    <p:bodyStyle>
      <a:lvl1pPr marL="342937" indent="-342937" algn="l" defTabSz="457250" rtl="0" eaLnBrk="1" latinLnBrk="0" hangingPunct="1">
        <a:spcBef>
          <a:spcPct val="20000"/>
        </a:spcBef>
        <a:spcAft>
          <a:spcPts val="533"/>
        </a:spcAft>
        <a:buClr>
          <a:schemeClr val="bg1">
            <a:lumMod val="50000"/>
          </a:schemeClr>
        </a:buClr>
        <a:buFont typeface="Arial"/>
        <a:buChar char="•"/>
        <a:defRPr sz="3200" kern="1200">
          <a:solidFill>
            <a:schemeClr val="tx1"/>
          </a:solidFill>
          <a:latin typeface="+mn-lt"/>
          <a:ea typeface="+mn-ea"/>
          <a:cs typeface="+mn-cs"/>
        </a:defRPr>
      </a:lvl1pPr>
      <a:lvl2pPr marL="743031" indent="-285781" algn="l" defTabSz="457250" rtl="0" eaLnBrk="1" latinLnBrk="0" hangingPunct="1">
        <a:spcBef>
          <a:spcPct val="20000"/>
        </a:spcBef>
        <a:spcAft>
          <a:spcPts val="533"/>
        </a:spcAft>
        <a:buClr>
          <a:schemeClr val="bg1">
            <a:lumMod val="50000"/>
          </a:schemeClr>
        </a:buClr>
        <a:buFont typeface="Arial"/>
        <a:buChar char="–"/>
        <a:defRPr sz="2667" kern="1200">
          <a:solidFill>
            <a:schemeClr val="tx1"/>
          </a:solidFill>
          <a:latin typeface="+mn-lt"/>
          <a:ea typeface="+mn-ea"/>
          <a:cs typeface="+mn-cs"/>
        </a:defRPr>
      </a:lvl2pPr>
      <a:lvl3pPr marL="1143123" indent="-228625" algn="l" defTabSz="457250" rtl="0" eaLnBrk="1" latinLnBrk="0" hangingPunct="1">
        <a:spcBef>
          <a:spcPct val="20000"/>
        </a:spcBef>
        <a:spcAft>
          <a:spcPts val="533"/>
        </a:spcAft>
        <a:buClr>
          <a:schemeClr val="bg1">
            <a:lumMod val="50000"/>
          </a:schemeClr>
        </a:buClr>
        <a:buFont typeface="Arial"/>
        <a:buChar char="•"/>
        <a:defRPr sz="2133" kern="1200">
          <a:solidFill>
            <a:schemeClr val="tx1"/>
          </a:solidFill>
          <a:latin typeface="+mn-lt"/>
          <a:ea typeface="+mn-ea"/>
          <a:cs typeface="+mn-cs"/>
        </a:defRPr>
      </a:lvl3pPr>
      <a:lvl4pPr marL="1600373" indent="-228625" algn="l" defTabSz="457250" rtl="0" eaLnBrk="1" latinLnBrk="0" hangingPunct="1">
        <a:spcBef>
          <a:spcPct val="20000"/>
        </a:spcBef>
        <a:spcAft>
          <a:spcPts val="533"/>
        </a:spcAft>
        <a:buClr>
          <a:schemeClr val="bg1">
            <a:lumMod val="50000"/>
          </a:schemeClr>
        </a:buClr>
        <a:buFont typeface="Arial"/>
        <a:buChar char="–"/>
        <a:defRPr sz="1867" kern="1200">
          <a:solidFill>
            <a:schemeClr val="tx1"/>
          </a:solidFill>
          <a:latin typeface="+mn-lt"/>
          <a:ea typeface="+mn-ea"/>
          <a:cs typeface="+mn-cs"/>
        </a:defRPr>
      </a:lvl4pPr>
      <a:lvl5pPr marL="2057623" indent="-228625" algn="l" defTabSz="457250" rtl="0" eaLnBrk="1" latinLnBrk="0" hangingPunct="1">
        <a:spcBef>
          <a:spcPct val="20000"/>
        </a:spcBef>
        <a:spcAft>
          <a:spcPts val="533"/>
        </a:spcAft>
        <a:buClr>
          <a:schemeClr val="bg1">
            <a:lumMod val="50000"/>
          </a:schemeClr>
        </a:buClr>
        <a:buFont typeface="Arial"/>
        <a:buChar char="»"/>
        <a:defRPr sz="1467" kern="1200">
          <a:solidFill>
            <a:schemeClr val="tx1"/>
          </a:solidFill>
          <a:latin typeface="+mn-lt"/>
          <a:ea typeface="+mn-ea"/>
          <a:cs typeface="+mn-cs"/>
        </a:defRPr>
      </a:lvl5pPr>
      <a:lvl6pPr marL="2514872" indent="-228625" algn="l" defTabSz="457250" rtl="0" eaLnBrk="1" latinLnBrk="0" hangingPunct="1">
        <a:spcBef>
          <a:spcPct val="20000"/>
        </a:spcBef>
        <a:buFont typeface="Arial"/>
        <a:buChar char="•"/>
        <a:defRPr sz="2000" kern="1200">
          <a:solidFill>
            <a:schemeClr val="tx1"/>
          </a:solidFill>
          <a:latin typeface="+mn-lt"/>
          <a:ea typeface="+mn-ea"/>
          <a:cs typeface="+mn-cs"/>
        </a:defRPr>
      </a:lvl6pPr>
      <a:lvl7pPr marL="2972122" indent="-228625" algn="l" defTabSz="457250" rtl="0" eaLnBrk="1" latinLnBrk="0" hangingPunct="1">
        <a:spcBef>
          <a:spcPct val="20000"/>
        </a:spcBef>
        <a:buFont typeface="Arial"/>
        <a:buChar char="•"/>
        <a:defRPr sz="2000" kern="1200">
          <a:solidFill>
            <a:schemeClr val="tx1"/>
          </a:solidFill>
          <a:latin typeface="+mn-lt"/>
          <a:ea typeface="+mn-ea"/>
          <a:cs typeface="+mn-cs"/>
        </a:defRPr>
      </a:lvl7pPr>
      <a:lvl8pPr marL="3429372" indent="-228625" algn="l" defTabSz="457250" rtl="0" eaLnBrk="1" latinLnBrk="0" hangingPunct="1">
        <a:spcBef>
          <a:spcPct val="20000"/>
        </a:spcBef>
        <a:buFont typeface="Arial"/>
        <a:buChar char="•"/>
        <a:defRPr sz="2000" kern="1200">
          <a:solidFill>
            <a:schemeClr val="tx1"/>
          </a:solidFill>
          <a:latin typeface="+mn-lt"/>
          <a:ea typeface="+mn-ea"/>
          <a:cs typeface="+mn-cs"/>
        </a:defRPr>
      </a:lvl8pPr>
      <a:lvl9pPr marL="3886621" indent="-228625" algn="l" defTabSz="45725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50" rtl="0" eaLnBrk="1" latinLnBrk="0" hangingPunct="1">
        <a:defRPr sz="1867" kern="1200">
          <a:solidFill>
            <a:schemeClr val="tx1"/>
          </a:solidFill>
          <a:latin typeface="+mn-lt"/>
          <a:ea typeface="+mn-ea"/>
          <a:cs typeface="+mn-cs"/>
        </a:defRPr>
      </a:lvl1pPr>
      <a:lvl2pPr marL="457250" algn="l" defTabSz="457250" rtl="0" eaLnBrk="1" latinLnBrk="0" hangingPunct="1">
        <a:defRPr sz="1867" kern="1200">
          <a:solidFill>
            <a:schemeClr val="tx1"/>
          </a:solidFill>
          <a:latin typeface="+mn-lt"/>
          <a:ea typeface="+mn-ea"/>
          <a:cs typeface="+mn-cs"/>
        </a:defRPr>
      </a:lvl2pPr>
      <a:lvl3pPr marL="914498" algn="l" defTabSz="457250" rtl="0" eaLnBrk="1" latinLnBrk="0" hangingPunct="1">
        <a:defRPr sz="1867" kern="1200">
          <a:solidFill>
            <a:schemeClr val="tx1"/>
          </a:solidFill>
          <a:latin typeface="+mn-lt"/>
          <a:ea typeface="+mn-ea"/>
          <a:cs typeface="+mn-cs"/>
        </a:defRPr>
      </a:lvl3pPr>
      <a:lvl4pPr marL="1371748" algn="l" defTabSz="457250" rtl="0" eaLnBrk="1" latinLnBrk="0" hangingPunct="1">
        <a:defRPr sz="1867" kern="1200">
          <a:solidFill>
            <a:schemeClr val="tx1"/>
          </a:solidFill>
          <a:latin typeface="+mn-lt"/>
          <a:ea typeface="+mn-ea"/>
          <a:cs typeface="+mn-cs"/>
        </a:defRPr>
      </a:lvl4pPr>
      <a:lvl5pPr marL="1828998" algn="l" defTabSz="457250" rtl="0" eaLnBrk="1" latinLnBrk="0" hangingPunct="1">
        <a:defRPr sz="1867" kern="1200">
          <a:solidFill>
            <a:schemeClr val="tx1"/>
          </a:solidFill>
          <a:latin typeface="+mn-lt"/>
          <a:ea typeface="+mn-ea"/>
          <a:cs typeface="+mn-cs"/>
        </a:defRPr>
      </a:lvl5pPr>
      <a:lvl6pPr marL="2286248" algn="l" defTabSz="457250" rtl="0" eaLnBrk="1" latinLnBrk="0" hangingPunct="1">
        <a:defRPr sz="1867" kern="1200">
          <a:solidFill>
            <a:schemeClr val="tx1"/>
          </a:solidFill>
          <a:latin typeface="+mn-lt"/>
          <a:ea typeface="+mn-ea"/>
          <a:cs typeface="+mn-cs"/>
        </a:defRPr>
      </a:lvl6pPr>
      <a:lvl7pPr marL="2743497" algn="l" defTabSz="457250" rtl="0" eaLnBrk="1" latinLnBrk="0" hangingPunct="1">
        <a:defRPr sz="1867" kern="1200">
          <a:solidFill>
            <a:schemeClr val="tx1"/>
          </a:solidFill>
          <a:latin typeface="+mn-lt"/>
          <a:ea typeface="+mn-ea"/>
          <a:cs typeface="+mn-cs"/>
        </a:defRPr>
      </a:lvl7pPr>
      <a:lvl8pPr marL="3200747" algn="l" defTabSz="457250" rtl="0" eaLnBrk="1" latinLnBrk="0" hangingPunct="1">
        <a:defRPr sz="1867" kern="1200">
          <a:solidFill>
            <a:schemeClr val="tx1"/>
          </a:solidFill>
          <a:latin typeface="+mn-lt"/>
          <a:ea typeface="+mn-ea"/>
          <a:cs typeface="+mn-cs"/>
        </a:defRPr>
      </a:lvl8pPr>
      <a:lvl9pPr marL="3657997" algn="l" defTabSz="457250"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12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B20C82E-C774-7647-A022-2F00B582920A}" type="datetimeFigureOut">
              <a:rPr lang="en-US" smtClean="0">
                <a:solidFill>
                  <a:prstClr val="white">
                    <a:tint val="75000"/>
                  </a:prstClr>
                </a:solidFill>
              </a:rPr>
              <a:pPr defTabSz="457200"/>
              <a:t>8/1/2023</a:t>
            </a:fld>
            <a:endParaRPr lang="en-US" dirty="0">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C14D3EB-BD4B-1347-AD7A-6500A884BE1D}" type="slidenum">
              <a:rPr lang="en-US" smtClean="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1670688399"/>
      </p:ext>
    </p:extLst>
  </p:cSld>
  <p:clrMap bg1="dk1" tx1="lt1" bg2="dk2"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12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B20C82E-C774-7647-A022-2F00B582920A}" type="datetimeFigureOut">
              <a:rPr lang="en-US" smtClean="0">
                <a:solidFill>
                  <a:prstClr val="white">
                    <a:tint val="75000"/>
                  </a:prstClr>
                </a:solidFill>
              </a:rPr>
              <a:pPr defTabSz="457200"/>
              <a:t>8/1/2023</a:t>
            </a:fld>
            <a:endParaRPr lang="en-US" dirty="0">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C14D3EB-BD4B-1347-AD7A-6500A884BE1D}" type="slidenum">
              <a:rPr lang="en-US" smtClean="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1212887554"/>
      </p:ext>
    </p:extLst>
  </p:cSld>
  <p:clrMap bg1="dk1" tx1="lt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55602"/>
            <a:ext cx="10972800" cy="1064011"/>
          </a:xfrm>
          <a:prstGeom prst="rect">
            <a:avLst/>
          </a:prstGeom>
        </p:spPr>
        <p:txBody>
          <a:bodyPr vert="horz" lIns="68589" tIns="34295" rIns="68589" bIns="34295"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0" y="1419614"/>
            <a:ext cx="10972800" cy="4706553"/>
          </a:xfrm>
          <a:prstGeom prst="rect">
            <a:avLst/>
          </a:prstGeom>
        </p:spPr>
        <p:txBody>
          <a:bodyPr vert="horz" lIns="68589" tIns="34295" rIns="68589" bIns="3429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86076" y="6924329"/>
            <a:ext cx="1642533" cy="365125"/>
          </a:xfrm>
          <a:prstGeom prst="rect">
            <a:avLst/>
          </a:prstGeom>
        </p:spPr>
        <p:txBody>
          <a:bodyPr vert="horz" lIns="68589" tIns="34295" rIns="0" bIns="34295" rtlCol="0" anchor="ctr"/>
          <a:lstStyle>
            <a:lvl1pPr algn="r">
              <a:defRPr sz="800">
                <a:solidFill>
                  <a:schemeClr val="tx1">
                    <a:tint val="75000"/>
                  </a:schemeClr>
                </a:solidFill>
              </a:defRPr>
            </a:lvl1pPr>
          </a:lstStyle>
          <a:p>
            <a:pPr defTabSz="685800"/>
            <a:fld id="{843B6630-99D7-40E4-BB82-3D45CA813382}" type="datetimeFigureOut">
              <a:rPr lang="en-US" smtClean="0">
                <a:solidFill>
                  <a:srgbClr val="494949">
                    <a:tint val="75000"/>
                  </a:srgbClr>
                </a:solidFill>
              </a:rPr>
              <a:pPr defTabSz="685800"/>
              <a:t>8/1/2023</a:t>
            </a:fld>
            <a:endParaRPr lang="en-US">
              <a:solidFill>
                <a:srgbClr val="494949">
                  <a:tint val="75000"/>
                </a:srgbClr>
              </a:solidFill>
            </a:endParaRPr>
          </a:p>
        </p:txBody>
      </p:sp>
      <p:sp>
        <p:nvSpPr>
          <p:cNvPr id="5" name="Footer Placeholder 4"/>
          <p:cNvSpPr>
            <a:spLocks noGrp="1"/>
          </p:cNvSpPr>
          <p:nvPr>
            <p:ph type="ftr" sz="quarter" idx="3"/>
          </p:nvPr>
        </p:nvSpPr>
        <p:spPr>
          <a:xfrm>
            <a:off x="197556" y="6414135"/>
            <a:ext cx="8488520" cy="313188"/>
          </a:xfrm>
          <a:prstGeom prst="rect">
            <a:avLst/>
          </a:prstGeom>
        </p:spPr>
        <p:txBody>
          <a:bodyPr vert="horz" lIns="0" tIns="34295" rIns="68589" bIns="34295" rtlCol="0" anchor="b" anchorCtr="0"/>
          <a:lstStyle>
            <a:lvl1pPr algn="l">
              <a:defRPr sz="800">
                <a:solidFill>
                  <a:schemeClr val="tx1">
                    <a:tint val="75000"/>
                  </a:schemeClr>
                </a:solidFill>
              </a:defRPr>
            </a:lvl1pPr>
          </a:lstStyle>
          <a:p>
            <a:pPr defTabSz="685800"/>
            <a:endParaRPr lang="en-US">
              <a:solidFill>
                <a:srgbClr val="494949">
                  <a:tint val="75000"/>
                </a:srgbClr>
              </a:solidFill>
            </a:endParaRPr>
          </a:p>
        </p:txBody>
      </p:sp>
      <p:sp>
        <p:nvSpPr>
          <p:cNvPr id="6" name="Slide Number Placeholder 5"/>
          <p:cNvSpPr>
            <a:spLocks noGrp="1"/>
          </p:cNvSpPr>
          <p:nvPr>
            <p:ph type="sldNum" sz="quarter" idx="4"/>
          </p:nvPr>
        </p:nvSpPr>
        <p:spPr>
          <a:xfrm>
            <a:off x="10362477" y="6924329"/>
            <a:ext cx="465667" cy="365125"/>
          </a:xfrm>
          <a:prstGeom prst="rect">
            <a:avLst/>
          </a:prstGeom>
        </p:spPr>
        <p:txBody>
          <a:bodyPr vert="horz" lIns="68589" tIns="34295" rIns="0" bIns="34295" rtlCol="0" anchor="ctr"/>
          <a:lstStyle>
            <a:lvl1pPr algn="l">
              <a:defRPr sz="800">
                <a:solidFill>
                  <a:schemeClr val="tx1">
                    <a:tint val="75000"/>
                  </a:schemeClr>
                </a:solidFill>
              </a:defRPr>
            </a:lvl1pPr>
          </a:lstStyle>
          <a:p>
            <a:pPr defTabSz="685800"/>
            <a:fld id="{25B72133-A147-47AB-B9F6-11D7859A96A6}" type="slidenum">
              <a:rPr lang="en-US" smtClean="0">
                <a:solidFill>
                  <a:srgbClr val="494949">
                    <a:tint val="75000"/>
                  </a:srgbClr>
                </a:solidFill>
              </a:rPr>
              <a:pPr defTabSz="685800"/>
              <a:t>‹#›</a:t>
            </a:fld>
            <a:endParaRPr lang="en-US">
              <a:solidFill>
                <a:srgbClr val="494949">
                  <a:tint val="75000"/>
                </a:srgbClr>
              </a:solidFill>
            </a:endParaRPr>
          </a:p>
        </p:txBody>
      </p:sp>
    </p:spTree>
    <p:extLst>
      <p:ext uri="{BB962C8B-B14F-4D97-AF65-F5344CB8AC3E}">
        <p14:creationId xmlns:p14="http://schemas.microsoft.com/office/powerpoint/2010/main" val="296500992"/>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l" defTabSz="342938" rtl="0" eaLnBrk="1" latinLnBrk="0" hangingPunct="1">
        <a:lnSpc>
          <a:spcPct val="90000"/>
        </a:lnSpc>
        <a:spcBef>
          <a:spcPct val="0"/>
        </a:spcBef>
        <a:buNone/>
        <a:defRPr sz="2800" b="1" i="0" kern="1200" cap="all" spc="100">
          <a:solidFill>
            <a:schemeClr val="tx1"/>
          </a:solidFill>
          <a:latin typeface="+mj-lt"/>
          <a:ea typeface="+mj-ea"/>
          <a:cs typeface="+mj-cs"/>
        </a:defRPr>
      </a:lvl1pPr>
    </p:titleStyle>
    <p:bodyStyle>
      <a:lvl1pPr marL="257203" indent="-257203" algn="l" defTabSz="342938" rtl="0" eaLnBrk="1" latinLnBrk="0" hangingPunct="1">
        <a:spcBef>
          <a:spcPct val="20000"/>
        </a:spcBef>
        <a:spcAft>
          <a:spcPts val="400"/>
        </a:spcAft>
        <a:buClr>
          <a:schemeClr val="bg1">
            <a:lumMod val="50000"/>
          </a:schemeClr>
        </a:buClr>
        <a:buFont typeface="Arial"/>
        <a:buChar char="•"/>
        <a:defRPr sz="2400" kern="1200">
          <a:solidFill>
            <a:schemeClr val="tx1"/>
          </a:solidFill>
          <a:latin typeface="+mn-lt"/>
          <a:ea typeface="+mn-ea"/>
          <a:cs typeface="+mn-cs"/>
        </a:defRPr>
      </a:lvl1pPr>
      <a:lvl2pPr marL="557273" indent="-214336" algn="l" defTabSz="342938" rtl="0" eaLnBrk="1" latinLnBrk="0" hangingPunct="1">
        <a:spcBef>
          <a:spcPct val="20000"/>
        </a:spcBef>
        <a:spcAft>
          <a:spcPts val="400"/>
        </a:spcAft>
        <a:buClr>
          <a:schemeClr val="bg1">
            <a:lumMod val="50000"/>
          </a:schemeClr>
        </a:buClr>
        <a:buFont typeface="Arial"/>
        <a:buChar char="–"/>
        <a:defRPr sz="2000" kern="1200">
          <a:solidFill>
            <a:schemeClr val="tx1"/>
          </a:solidFill>
          <a:latin typeface="+mn-lt"/>
          <a:ea typeface="+mn-ea"/>
          <a:cs typeface="+mn-cs"/>
        </a:defRPr>
      </a:lvl2pPr>
      <a:lvl3pPr marL="857342" indent="-171469" algn="l" defTabSz="342938" rtl="0" eaLnBrk="1" latinLnBrk="0" hangingPunct="1">
        <a:spcBef>
          <a:spcPct val="20000"/>
        </a:spcBef>
        <a:spcAft>
          <a:spcPts val="400"/>
        </a:spcAft>
        <a:buClr>
          <a:schemeClr val="bg1">
            <a:lumMod val="50000"/>
          </a:schemeClr>
        </a:buClr>
        <a:buFont typeface="Arial"/>
        <a:buChar char="•"/>
        <a:defRPr sz="1600" kern="1200">
          <a:solidFill>
            <a:schemeClr val="tx1"/>
          </a:solidFill>
          <a:latin typeface="+mn-lt"/>
          <a:ea typeface="+mn-ea"/>
          <a:cs typeface="+mn-cs"/>
        </a:defRPr>
      </a:lvl3pPr>
      <a:lvl4pPr marL="1200280" indent="-171469" algn="l" defTabSz="342938" rtl="0" eaLnBrk="1" latinLnBrk="0" hangingPunct="1">
        <a:spcBef>
          <a:spcPct val="20000"/>
        </a:spcBef>
        <a:spcAft>
          <a:spcPts val="400"/>
        </a:spcAft>
        <a:buClr>
          <a:schemeClr val="bg1">
            <a:lumMod val="50000"/>
          </a:schemeClr>
        </a:buClr>
        <a:buFont typeface="Arial"/>
        <a:buChar char="–"/>
        <a:defRPr sz="1400" kern="1200">
          <a:solidFill>
            <a:schemeClr val="tx1"/>
          </a:solidFill>
          <a:latin typeface="+mn-lt"/>
          <a:ea typeface="+mn-ea"/>
          <a:cs typeface="+mn-cs"/>
        </a:defRPr>
      </a:lvl4pPr>
      <a:lvl5pPr marL="1543217" indent="-171469" algn="l" defTabSz="342938" rtl="0" eaLnBrk="1" latinLnBrk="0" hangingPunct="1">
        <a:spcBef>
          <a:spcPct val="20000"/>
        </a:spcBef>
        <a:spcAft>
          <a:spcPts val="400"/>
        </a:spcAft>
        <a:buClr>
          <a:schemeClr val="bg1">
            <a:lumMod val="50000"/>
          </a:schemeClr>
        </a:buClr>
        <a:buFont typeface="Arial"/>
        <a:buChar char="»"/>
        <a:defRPr sz="1100" kern="1200">
          <a:solidFill>
            <a:schemeClr val="tx1"/>
          </a:solidFill>
          <a:latin typeface="+mn-lt"/>
          <a:ea typeface="+mn-ea"/>
          <a:cs typeface="+mn-cs"/>
        </a:defRPr>
      </a:lvl5pPr>
      <a:lvl6pPr marL="1886154" indent="-171469" algn="l" defTabSz="342938" rtl="0" eaLnBrk="1" latinLnBrk="0" hangingPunct="1">
        <a:spcBef>
          <a:spcPct val="20000"/>
        </a:spcBef>
        <a:buFont typeface="Arial"/>
        <a:buChar char="•"/>
        <a:defRPr sz="1500" kern="1200">
          <a:solidFill>
            <a:schemeClr val="tx1"/>
          </a:solidFill>
          <a:latin typeface="+mn-lt"/>
          <a:ea typeface="+mn-ea"/>
          <a:cs typeface="+mn-cs"/>
        </a:defRPr>
      </a:lvl6pPr>
      <a:lvl7pPr marL="2229092" indent="-171469" algn="l" defTabSz="342938" rtl="0" eaLnBrk="1" latinLnBrk="0" hangingPunct="1">
        <a:spcBef>
          <a:spcPct val="20000"/>
        </a:spcBef>
        <a:buFont typeface="Arial"/>
        <a:buChar char="•"/>
        <a:defRPr sz="1500" kern="1200">
          <a:solidFill>
            <a:schemeClr val="tx1"/>
          </a:solidFill>
          <a:latin typeface="+mn-lt"/>
          <a:ea typeface="+mn-ea"/>
          <a:cs typeface="+mn-cs"/>
        </a:defRPr>
      </a:lvl7pPr>
      <a:lvl8pPr marL="2572029" indent="-171469" algn="l" defTabSz="342938" rtl="0" eaLnBrk="1" latinLnBrk="0" hangingPunct="1">
        <a:spcBef>
          <a:spcPct val="20000"/>
        </a:spcBef>
        <a:buFont typeface="Arial"/>
        <a:buChar char="•"/>
        <a:defRPr sz="1500" kern="1200">
          <a:solidFill>
            <a:schemeClr val="tx1"/>
          </a:solidFill>
          <a:latin typeface="+mn-lt"/>
          <a:ea typeface="+mn-ea"/>
          <a:cs typeface="+mn-cs"/>
        </a:defRPr>
      </a:lvl8pPr>
      <a:lvl9pPr marL="2914966" indent="-171469" algn="l" defTabSz="342938"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38" rtl="0" eaLnBrk="1" latinLnBrk="0" hangingPunct="1">
        <a:defRPr sz="1400" kern="1200">
          <a:solidFill>
            <a:schemeClr val="tx1"/>
          </a:solidFill>
          <a:latin typeface="+mn-lt"/>
          <a:ea typeface="+mn-ea"/>
          <a:cs typeface="+mn-cs"/>
        </a:defRPr>
      </a:lvl1pPr>
      <a:lvl2pPr marL="342938" algn="l" defTabSz="342938" rtl="0" eaLnBrk="1" latinLnBrk="0" hangingPunct="1">
        <a:defRPr sz="1400" kern="1200">
          <a:solidFill>
            <a:schemeClr val="tx1"/>
          </a:solidFill>
          <a:latin typeface="+mn-lt"/>
          <a:ea typeface="+mn-ea"/>
          <a:cs typeface="+mn-cs"/>
        </a:defRPr>
      </a:lvl2pPr>
      <a:lvl3pPr marL="685874" algn="l" defTabSz="342938" rtl="0" eaLnBrk="1" latinLnBrk="0" hangingPunct="1">
        <a:defRPr sz="1400" kern="1200">
          <a:solidFill>
            <a:schemeClr val="tx1"/>
          </a:solidFill>
          <a:latin typeface="+mn-lt"/>
          <a:ea typeface="+mn-ea"/>
          <a:cs typeface="+mn-cs"/>
        </a:defRPr>
      </a:lvl3pPr>
      <a:lvl4pPr marL="1028811" algn="l" defTabSz="342938" rtl="0" eaLnBrk="1" latinLnBrk="0" hangingPunct="1">
        <a:defRPr sz="1400" kern="1200">
          <a:solidFill>
            <a:schemeClr val="tx1"/>
          </a:solidFill>
          <a:latin typeface="+mn-lt"/>
          <a:ea typeface="+mn-ea"/>
          <a:cs typeface="+mn-cs"/>
        </a:defRPr>
      </a:lvl4pPr>
      <a:lvl5pPr marL="1371749" algn="l" defTabSz="342938" rtl="0" eaLnBrk="1" latinLnBrk="0" hangingPunct="1">
        <a:defRPr sz="1400" kern="1200">
          <a:solidFill>
            <a:schemeClr val="tx1"/>
          </a:solidFill>
          <a:latin typeface="+mn-lt"/>
          <a:ea typeface="+mn-ea"/>
          <a:cs typeface="+mn-cs"/>
        </a:defRPr>
      </a:lvl5pPr>
      <a:lvl6pPr marL="1714686" algn="l" defTabSz="342938" rtl="0" eaLnBrk="1" latinLnBrk="0" hangingPunct="1">
        <a:defRPr sz="1400" kern="1200">
          <a:solidFill>
            <a:schemeClr val="tx1"/>
          </a:solidFill>
          <a:latin typeface="+mn-lt"/>
          <a:ea typeface="+mn-ea"/>
          <a:cs typeface="+mn-cs"/>
        </a:defRPr>
      </a:lvl6pPr>
      <a:lvl7pPr marL="2057623" algn="l" defTabSz="342938" rtl="0" eaLnBrk="1" latinLnBrk="0" hangingPunct="1">
        <a:defRPr sz="1400" kern="1200">
          <a:solidFill>
            <a:schemeClr val="tx1"/>
          </a:solidFill>
          <a:latin typeface="+mn-lt"/>
          <a:ea typeface="+mn-ea"/>
          <a:cs typeface="+mn-cs"/>
        </a:defRPr>
      </a:lvl7pPr>
      <a:lvl8pPr marL="2400560" algn="l" defTabSz="342938" rtl="0" eaLnBrk="1" latinLnBrk="0" hangingPunct="1">
        <a:defRPr sz="1400" kern="1200">
          <a:solidFill>
            <a:schemeClr val="tx1"/>
          </a:solidFill>
          <a:latin typeface="+mn-lt"/>
          <a:ea typeface="+mn-ea"/>
          <a:cs typeface="+mn-cs"/>
        </a:defRPr>
      </a:lvl8pPr>
      <a:lvl9pPr marL="2743498" algn="l" defTabSz="342938"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1083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B20C82E-C774-7647-A022-2F00B582920A}" type="datetimeFigureOut">
              <a:rPr lang="en-US" smtClean="0">
                <a:solidFill>
                  <a:prstClr val="white">
                    <a:tint val="75000"/>
                  </a:prstClr>
                </a:solidFill>
              </a:rPr>
              <a:pPr defTabSz="457200"/>
              <a:t>8/1/2023</a:t>
            </a:fld>
            <a:endParaRPr lang="en-US" dirty="0">
              <a:solidFill>
                <a:prstClr val="white">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white">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C14D3EB-BD4B-1347-AD7A-6500A884BE1D}" type="slidenum">
              <a:rPr lang="en-US" smtClean="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634005296"/>
      </p:ext>
    </p:extLst>
  </p:cSld>
  <p:clrMap bg1="dk1" tx1="lt1" bg2="dk2"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1083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B20C82E-C774-7647-A022-2F00B582920A}" type="datetimeFigureOut">
              <a:rPr lang="en-US" smtClean="0">
                <a:solidFill>
                  <a:prstClr val="white">
                    <a:tint val="75000"/>
                  </a:prstClr>
                </a:solidFill>
              </a:rPr>
              <a:pPr defTabSz="457200"/>
              <a:t>8/1/2023</a:t>
            </a:fld>
            <a:endParaRPr lang="en-US" dirty="0">
              <a:solidFill>
                <a:prstClr val="white">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white">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C14D3EB-BD4B-1347-AD7A-6500A884BE1D}" type="slidenum">
              <a:rPr lang="en-US" smtClean="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1901702478"/>
      </p:ext>
    </p:extLst>
  </p:cSld>
  <p:clrMap bg1="dk1" tx1="lt1" bg2="dk2"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1083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B20C82E-C774-7647-A022-2F00B582920A}" type="datetimeFigureOut">
              <a:rPr lang="en-US" smtClean="0">
                <a:solidFill>
                  <a:prstClr val="white">
                    <a:tint val="75000"/>
                  </a:prstClr>
                </a:solidFill>
              </a:rPr>
              <a:pPr defTabSz="457200"/>
              <a:t>8/1/2023</a:t>
            </a:fld>
            <a:endParaRPr lang="en-US" dirty="0">
              <a:solidFill>
                <a:prstClr val="white">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white">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C14D3EB-BD4B-1347-AD7A-6500A884BE1D}" type="slidenum">
              <a:rPr lang="en-US" smtClean="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569109834"/>
      </p:ext>
    </p:extLst>
  </p:cSld>
  <p:clrMap bg1="dk1" tx1="lt1" bg2="dk2"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42.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7.tiff"/><Relationship Id="rId4" Type="http://schemas.openxmlformats.org/officeDocument/2006/relationships/image" Target="../media/image16.tiff"/></Relationships>
</file>

<file path=ppt/slides/_rels/slide12.xml.rels><?xml version="1.0" encoding="UTF-8" standalone="yes"?>
<Relationships xmlns="http://schemas.openxmlformats.org/package/2006/relationships"><Relationship Id="rId3" Type="http://schemas.openxmlformats.org/officeDocument/2006/relationships/hyperlink" Target="http://www.ncbi.nlm.nih.gov/books/NBK326791/"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8.tif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2.xml"/></Relationships>
</file>

<file path=ppt/slides/_rels/slide2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30.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0.xml"/></Relationships>
</file>

<file path=ppt/slides/_rels/slide34.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7.xml"/><Relationship Id="rId1" Type="http://schemas.openxmlformats.org/officeDocument/2006/relationships/slideLayout" Target="../slideLayouts/slideLayout13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0.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30.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19.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19.xml"/></Relationships>
</file>

<file path=ppt/slides/_rels/slide3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2.xml"/><Relationship Id="rId1" Type="http://schemas.openxmlformats.org/officeDocument/2006/relationships/slideLayout" Target="../slideLayouts/slideLayout13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3.xml"/></Relationships>
</file>

<file path=ppt/slides/_rels/slide40.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130.xml"/></Relationships>
</file>

<file path=ppt/slides/_rels/slide41.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33.xml"/><Relationship Id="rId1" Type="http://schemas.openxmlformats.org/officeDocument/2006/relationships/slideLayout" Target="../slideLayouts/slideLayout130.xml"/></Relationships>
</file>

<file path=ppt/slides/_rels/slide42.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tiff"/><Relationship Id="rId1" Type="http://schemas.openxmlformats.org/officeDocument/2006/relationships/slideLayout" Target="../slideLayouts/slideLayout130.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30.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30.xml"/></Relationships>
</file>

<file path=ppt/slides/_rels/slide4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7.xml"/><Relationship Id="rId5" Type="http://schemas.openxmlformats.org/officeDocument/2006/relationships/image" Target="../media/image52.pn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33.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tiff"/><Relationship Id="rId1" Type="http://schemas.openxmlformats.org/officeDocument/2006/relationships/slideLayout" Target="../slideLayouts/slideLayout33.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2" Type="http://schemas.microsoft.com/office/2018/10/relationships/comments" Target="../comments/modernComment_168_10B9BE43.xml"/><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microsoft.com/office/2018/10/relationships/comments" Target="../comments/modernComment_16A_4B1852D5.xml"/><Relationship Id="rId1" Type="http://schemas.openxmlformats.org/officeDocument/2006/relationships/slideLayout" Target="../slideLayouts/slideLayout33.xml"/><Relationship Id="rId5" Type="http://schemas.openxmlformats.org/officeDocument/2006/relationships/image" Target="../media/image62.emf"/><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tiff"/><Relationship Id="rId2" Type="http://schemas.openxmlformats.org/officeDocument/2006/relationships/notesSlide" Target="../notesSlides/notesSlide39.xml"/><Relationship Id="rId1" Type="http://schemas.openxmlformats.org/officeDocument/2006/relationships/slideLayout" Target="../slideLayouts/slideLayout48.xml"/><Relationship Id="rId6" Type="http://schemas.openxmlformats.org/officeDocument/2006/relationships/image" Target="../media/image66.tiff"/><Relationship Id="rId5" Type="http://schemas.openxmlformats.org/officeDocument/2006/relationships/image" Target="../media/image65.png"/><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48.xml"/><Relationship Id="rId6" Type="http://schemas.openxmlformats.org/officeDocument/2006/relationships/image" Target="../media/image70.tiff"/><Relationship Id="rId5" Type="http://schemas.openxmlformats.org/officeDocument/2006/relationships/image" Target="../media/image62.emf"/><Relationship Id="rId4" Type="http://schemas.openxmlformats.org/officeDocument/2006/relationships/image" Target="../media/image69.emf"/></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59.xml"/></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48.xml"/><Relationship Id="rId5" Type="http://schemas.openxmlformats.org/officeDocument/2006/relationships/image" Target="../media/image75.jpeg"/><Relationship Id="rId4" Type="http://schemas.openxmlformats.org/officeDocument/2006/relationships/image" Target="../media/image74.jpeg"/></Relationships>
</file>

<file path=ppt/slides/_rels/slide5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48.xml"/><Relationship Id="rId6" Type="http://schemas.openxmlformats.org/officeDocument/2006/relationships/image" Target="../media/image76.jpeg"/><Relationship Id="rId5" Type="http://schemas.openxmlformats.org/officeDocument/2006/relationships/image" Target="../media/image75.jpeg"/><Relationship Id="rId10" Type="http://schemas.openxmlformats.org/officeDocument/2006/relationships/image" Target="../media/image80.tiff"/><Relationship Id="rId4" Type="http://schemas.openxmlformats.org/officeDocument/2006/relationships/image" Target="../media/image74.jpeg"/><Relationship Id="rId9" Type="http://schemas.openxmlformats.org/officeDocument/2006/relationships/image" Target="../media/image79.pn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0.xml"/></Relationships>
</file>

<file path=ppt/slides/_rels/slide60.xml.rels><?xml version="1.0" encoding="UTF-8" standalone="yes"?>
<Relationships xmlns="http://schemas.openxmlformats.org/package/2006/relationships"><Relationship Id="rId8" Type="http://schemas.openxmlformats.org/officeDocument/2006/relationships/hyperlink" Target="https://cmsc.confex.com/cmsc/2016/webprogram/Paper4160.html" TargetMode="External"/><Relationship Id="rId3" Type="http://schemas.openxmlformats.org/officeDocument/2006/relationships/image" Target="../media/image81.png"/><Relationship Id="rId7" Type="http://schemas.openxmlformats.org/officeDocument/2006/relationships/image" Target="../media/image85.jpeg"/><Relationship Id="rId2" Type="http://schemas.openxmlformats.org/officeDocument/2006/relationships/notesSlide" Target="../notesSlides/notesSlide45.xml"/><Relationship Id="rId1" Type="http://schemas.openxmlformats.org/officeDocument/2006/relationships/slideLayout" Target="../slideLayouts/slideLayout3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6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jpeg"/><Relationship Id="rId2" Type="http://schemas.openxmlformats.org/officeDocument/2006/relationships/notesSlide" Target="../notesSlides/notesSlide46.xml"/><Relationship Id="rId1" Type="http://schemas.openxmlformats.org/officeDocument/2006/relationships/slideLayout" Target="../slideLayouts/slideLayout59.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92.png"/></Relationships>
</file>

<file path=ppt/slides/_rels/slide6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7.xml"/><Relationship Id="rId1" Type="http://schemas.openxmlformats.org/officeDocument/2006/relationships/slideLayout" Target="../slideLayouts/slideLayout33.xml"/></Relationships>
</file>

<file path=ppt/slides/_rels/slide63.xml.rels><?xml version="1.0" encoding="UTF-8" standalone="yes"?>
<Relationships xmlns="http://schemas.openxmlformats.org/package/2006/relationships"><Relationship Id="rId2" Type="http://schemas.microsoft.com/office/2018/10/relationships/comments" Target="../comments/modernComment_16D_29A60406.xml"/><Relationship Id="rId1" Type="http://schemas.openxmlformats.org/officeDocument/2006/relationships/slideLayout" Target="../slideLayouts/slideLayout33.xml"/></Relationships>
</file>

<file path=ppt/slides/_rels/slide6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jpeg"/><Relationship Id="rId1" Type="http://schemas.openxmlformats.org/officeDocument/2006/relationships/slideLayout" Target="../slideLayouts/slideLayout84.xml"/><Relationship Id="rId6" Type="http://schemas.openxmlformats.org/officeDocument/2006/relationships/image" Target="../media/image98.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65.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18" Type="http://schemas.openxmlformats.org/officeDocument/2006/relationships/image" Target="../media/image118.png"/><Relationship Id="rId3" Type="http://schemas.openxmlformats.org/officeDocument/2006/relationships/image" Target="../media/image103.png"/><Relationship Id="rId21" Type="http://schemas.openxmlformats.org/officeDocument/2006/relationships/image" Target="../media/image121.png"/><Relationship Id="rId7" Type="http://schemas.openxmlformats.org/officeDocument/2006/relationships/image" Target="../media/image107.png"/><Relationship Id="rId12" Type="http://schemas.openxmlformats.org/officeDocument/2006/relationships/image" Target="../media/image112.png"/><Relationship Id="rId17" Type="http://schemas.openxmlformats.org/officeDocument/2006/relationships/image" Target="../media/image117.png"/><Relationship Id="rId2" Type="http://schemas.openxmlformats.org/officeDocument/2006/relationships/notesSlide" Target="../notesSlides/notesSlide48.xml"/><Relationship Id="rId16" Type="http://schemas.openxmlformats.org/officeDocument/2006/relationships/image" Target="../media/image116.png"/><Relationship Id="rId20" Type="http://schemas.openxmlformats.org/officeDocument/2006/relationships/image" Target="../media/image120.png"/><Relationship Id="rId1" Type="http://schemas.openxmlformats.org/officeDocument/2006/relationships/slideLayout" Target="../slideLayouts/slideLayout86.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5.png"/><Relationship Id="rId10" Type="http://schemas.openxmlformats.org/officeDocument/2006/relationships/image" Target="../media/image110.png"/><Relationship Id="rId19" Type="http://schemas.openxmlformats.org/officeDocument/2006/relationships/image" Target="../media/image119.png"/><Relationship Id="rId4" Type="http://schemas.openxmlformats.org/officeDocument/2006/relationships/image" Target="../media/image104.svg"/><Relationship Id="rId9" Type="http://schemas.openxmlformats.org/officeDocument/2006/relationships/image" Target="../media/image109.png"/><Relationship Id="rId14" Type="http://schemas.openxmlformats.org/officeDocument/2006/relationships/image" Target="../media/image114.png"/><Relationship Id="rId22" Type="http://schemas.openxmlformats.org/officeDocument/2006/relationships/image" Target="../media/image122.png"/></Relationships>
</file>

<file path=ppt/slides/_rels/slide6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9.xml"/><Relationship Id="rId1" Type="http://schemas.openxmlformats.org/officeDocument/2006/relationships/slideLayout" Target="../slideLayouts/slideLayout97.xml"/><Relationship Id="rId4" Type="http://schemas.openxmlformats.org/officeDocument/2006/relationships/image" Target="../media/image124.jpeg"/></Relationships>
</file>

<file path=ppt/slides/_rels/slide6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0.xml"/><Relationship Id="rId1" Type="http://schemas.openxmlformats.org/officeDocument/2006/relationships/slideLayout" Target="../slideLayouts/slideLayout48.xml"/><Relationship Id="rId6" Type="http://schemas.openxmlformats.org/officeDocument/2006/relationships/image" Target="../media/image128.png"/><Relationship Id="rId5" Type="http://schemas.openxmlformats.org/officeDocument/2006/relationships/image" Target="../media/image127.tiff"/><Relationship Id="rId4" Type="http://schemas.openxmlformats.org/officeDocument/2006/relationships/image" Target="../media/image126.tiff"/></Relationships>
</file>

<file path=ppt/slides/_rels/slide68.xml.rels><?xml version="1.0" encoding="UTF-8" standalone="yes"?>
<Relationships xmlns="http://schemas.openxmlformats.org/package/2006/relationships"><Relationship Id="rId2" Type="http://schemas.openxmlformats.org/officeDocument/2006/relationships/image" Target="../media/image129.tiff"/><Relationship Id="rId1" Type="http://schemas.openxmlformats.org/officeDocument/2006/relationships/slideLayout" Target="../slideLayouts/slideLayout107.xml"/></Relationships>
</file>

<file path=ppt/slides/_rels/slide69.xml.rels><?xml version="1.0" encoding="UTF-8" standalone="yes"?>
<Relationships xmlns="http://schemas.openxmlformats.org/package/2006/relationships"><Relationship Id="rId2" Type="http://schemas.openxmlformats.org/officeDocument/2006/relationships/image" Target="../media/image130.tiff"/><Relationship Id="rId1" Type="http://schemas.openxmlformats.org/officeDocument/2006/relationships/slideLayout" Target="../slideLayouts/slideLayout107.xml"/></Relationships>
</file>

<file path=ppt/slides/_rels/slide7.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32.tiff"/><Relationship Id="rId2" Type="http://schemas.openxmlformats.org/officeDocument/2006/relationships/image" Target="../media/image131.tiff"/><Relationship Id="rId1" Type="http://schemas.openxmlformats.org/officeDocument/2006/relationships/slideLayout" Target="../slideLayouts/slideLayout107.xml"/></Relationships>
</file>

<file path=ppt/slides/_rels/slide7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07.xml"/></Relationships>
</file>

<file path=ppt/slides/_rels/slide7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07.xml"/></Relationships>
</file>

<file path=ppt/slides/_rels/slide73.xml.rels><?xml version="1.0" encoding="UTF-8" standalone="yes"?>
<Relationships xmlns="http://schemas.openxmlformats.org/package/2006/relationships"><Relationship Id="rId2" Type="http://schemas.openxmlformats.org/officeDocument/2006/relationships/image" Target="../media/image136.tiff"/><Relationship Id="rId1" Type="http://schemas.openxmlformats.org/officeDocument/2006/relationships/slideLayout" Target="../slideLayouts/slideLayout48.xml"/></Relationships>
</file>

<file path=ppt/slides/_rels/slide74.xml.rels><?xml version="1.0" encoding="UTF-8" standalone="yes"?>
<Relationships xmlns="http://schemas.openxmlformats.org/package/2006/relationships"><Relationship Id="rId8" Type="http://schemas.openxmlformats.org/officeDocument/2006/relationships/image" Target="../media/image143.tiff"/><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image" Target="../media/image137.jpeg"/><Relationship Id="rId1" Type="http://schemas.openxmlformats.org/officeDocument/2006/relationships/slideLayout" Target="../slideLayouts/slideLayout48.xml"/><Relationship Id="rId6" Type="http://schemas.openxmlformats.org/officeDocument/2006/relationships/image" Target="../media/image141.tiff"/><Relationship Id="rId5" Type="http://schemas.openxmlformats.org/officeDocument/2006/relationships/image" Target="../media/image140.tiff"/><Relationship Id="rId4" Type="http://schemas.openxmlformats.org/officeDocument/2006/relationships/image" Target="../media/image139.png"/></Relationships>
</file>

<file path=ppt/slides/_rels/slide75.xml.rels><?xml version="1.0" encoding="UTF-8" standalone="yes"?>
<Relationships xmlns="http://schemas.openxmlformats.org/package/2006/relationships"><Relationship Id="rId3" Type="http://schemas.openxmlformats.org/officeDocument/2006/relationships/image" Target="../media/image145.tiff"/><Relationship Id="rId2" Type="http://schemas.openxmlformats.org/officeDocument/2006/relationships/image" Target="../media/image144.tiff"/><Relationship Id="rId1" Type="http://schemas.openxmlformats.org/officeDocument/2006/relationships/slideLayout" Target="../slideLayouts/slideLayout48.xml"/></Relationships>
</file>

<file path=ppt/slides/_rels/slide76.xml.rels><?xml version="1.0" encoding="UTF-8" standalone="yes"?>
<Relationships xmlns="http://schemas.openxmlformats.org/package/2006/relationships"><Relationship Id="rId3" Type="http://schemas.openxmlformats.org/officeDocument/2006/relationships/image" Target="../media/image147.tiff"/><Relationship Id="rId2" Type="http://schemas.openxmlformats.org/officeDocument/2006/relationships/image" Target="../media/image146.tiff"/><Relationship Id="rId1" Type="http://schemas.openxmlformats.org/officeDocument/2006/relationships/slideLayout" Target="../slideLayouts/slideLayout48.xml"/><Relationship Id="rId6" Type="http://schemas.openxmlformats.org/officeDocument/2006/relationships/image" Target="../media/image150.tiff"/><Relationship Id="rId5" Type="http://schemas.openxmlformats.org/officeDocument/2006/relationships/image" Target="../media/image149.tiff"/><Relationship Id="rId4" Type="http://schemas.openxmlformats.org/officeDocument/2006/relationships/image" Target="../media/image148.tif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51.xml"/><Relationship Id="rId1" Type="http://schemas.openxmlformats.org/officeDocument/2006/relationships/slideLayout" Target="../slideLayouts/slideLayout48.xml"/><Relationship Id="rId5" Type="http://schemas.openxmlformats.org/officeDocument/2006/relationships/image" Target="../media/image153.png"/><Relationship Id="rId4" Type="http://schemas.openxmlformats.org/officeDocument/2006/relationships/image" Target="../media/image152.jpeg"/></Relationships>
</file>

<file path=ppt/slides/_rels/slide7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55.tiff"/><Relationship Id="rId1" Type="http://schemas.openxmlformats.org/officeDocument/2006/relationships/slideLayout" Target="../slideLayouts/slideLayout4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8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52.xml"/><Relationship Id="rId1" Type="http://schemas.openxmlformats.org/officeDocument/2006/relationships/slideLayout" Target="../slideLayouts/slideLayout14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6FE91-03AE-47C3-9243-4927196877F5}"/>
              </a:ext>
            </a:extLst>
          </p:cNvPr>
          <p:cNvSpPr>
            <a:spLocks noGrp="1"/>
          </p:cNvSpPr>
          <p:nvPr>
            <p:ph type="title"/>
          </p:nvPr>
        </p:nvSpPr>
        <p:spPr>
          <a:xfrm>
            <a:off x="2384584" y="422400"/>
            <a:ext cx="7406640" cy="1356360"/>
          </a:xfrm>
        </p:spPr>
        <p:txBody>
          <a:bodyPr>
            <a:normAutofit/>
          </a:bodyPr>
          <a:lstStyle/>
          <a:p>
            <a:pPr algn="ctr"/>
            <a:r>
              <a:rPr lang="en-US" sz="3200" dirty="0"/>
              <a:t>The CME program will start on the hour.</a:t>
            </a:r>
          </a:p>
        </p:txBody>
      </p:sp>
      <p:sp>
        <p:nvSpPr>
          <p:cNvPr id="4" name="Content Placeholder 3">
            <a:extLst>
              <a:ext uri="{FF2B5EF4-FFF2-40B4-BE49-F238E27FC236}">
                <a16:creationId xmlns:a16="http://schemas.microsoft.com/office/drawing/2014/main" id="{B4C83E11-AEAA-48E8-BB0F-EC90A1D4D104}"/>
              </a:ext>
            </a:extLst>
          </p:cNvPr>
          <p:cNvSpPr txBox="1">
            <a:spLocks noGrp="1"/>
          </p:cNvSpPr>
          <p:nvPr>
            <p:ph idx="1"/>
          </p:nvPr>
        </p:nvSpPr>
        <p:spPr>
          <a:xfrm>
            <a:off x="592183" y="1600200"/>
            <a:ext cx="10990217" cy="3211830"/>
          </a:xfrm>
          <a:prstGeom prst="rect">
            <a:avLst/>
          </a:prstGeom>
          <a:noFill/>
        </p:spPr>
        <p:txBody>
          <a:bodyPr wrap="square" rtlCol="0" anchor="ctr">
            <a:noAutofit/>
          </a:bodyPr>
          <a:lstStyle/>
          <a:p>
            <a:pPr marL="34289" indent="0" algn="ctr">
              <a:lnSpc>
                <a:spcPct val="100000"/>
              </a:lnSpc>
              <a:spcBef>
                <a:spcPts val="0"/>
              </a:spcBef>
              <a:spcAft>
                <a:spcPts val="900"/>
              </a:spcAft>
              <a:buNone/>
            </a:pPr>
            <a:r>
              <a:rPr lang="en-US" sz="5400" b="1" dirty="0">
                <a:solidFill>
                  <a:schemeClr val="accent3"/>
                </a:solidFill>
              </a:rPr>
              <a:t>Biomarkers &amp; Multiple Sclerosis</a:t>
            </a:r>
          </a:p>
        </p:txBody>
      </p:sp>
      <p:pic>
        <p:nvPicPr>
          <p:cNvPr id="5" name="Picture 4" descr="Logo, company name&#10;&#10;Description automatically generated">
            <a:extLst>
              <a:ext uri="{FF2B5EF4-FFF2-40B4-BE49-F238E27FC236}">
                <a16:creationId xmlns:a16="http://schemas.microsoft.com/office/drawing/2014/main" id="{3FDB836B-0B6B-4C7F-9963-904A363B032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802109" y="5020302"/>
            <a:ext cx="1706166" cy="1415298"/>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AF074A1F-DF81-407D-A4C7-BCD82F82676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561806" y="5195903"/>
            <a:ext cx="2674620" cy="1064096"/>
          </a:xfrm>
          <a:prstGeom prst="rect">
            <a:avLst/>
          </a:prstGeom>
        </p:spPr>
      </p:pic>
    </p:spTree>
    <p:extLst>
      <p:ext uri="{BB962C8B-B14F-4D97-AF65-F5344CB8AC3E}">
        <p14:creationId xmlns:p14="http://schemas.microsoft.com/office/powerpoint/2010/main" val="1152386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9" name="Google Shape;169;p6"/>
          <p:cNvSpPr txBox="1">
            <a:spLocks noGrp="1"/>
          </p:cNvSpPr>
          <p:nvPr>
            <p:ph type="ctrTitle"/>
          </p:nvPr>
        </p:nvSpPr>
        <p:spPr>
          <a:xfrm>
            <a:off x="-115329" y="259493"/>
            <a:ext cx="11653556" cy="1572619"/>
          </a:xfrm>
          <a:prstGeom prst="rect">
            <a:avLst/>
          </a:prstGeom>
          <a:solidFill>
            <a:schemeClr val="lt1"/>
          </a:solidFill>
          <a:ln>
            <a:noFill/>
          </a:ln>
        </p:spPr>
        <p:txBody>
          <a:bodyPr spcFirstLastPara="1" vert="horz" wrap="square" lIns="609600" tIns="243833" rIns="243833" bIns="243833" rtlCol="0" anchor="ctr" anchorCtr="0">
            <a:noAutofit/>
          </a:bodyPr>
          <a:lstStyle/>
          <a:p>
            <a:r>
              <a:rPr lang="en-US" sz="4267" dirty="0">
                <a:sym typeface="Calibri"/>
              </a:rPr>
              <a:t>Biomarker Definition</a:t>
            </a:r>
            <a:endParaRPr sz="4267" dirty="0"/>
          </a:p>
        </p:txBody>
      </p:sp>
      <p:sp>
        <p:nvSpPr>
          <p:cNvPr id="170" name="Google Shape;170;p6"/>
          <p:cNvSpPr txBox="1">
            <a:spLocks noGrp="1"/>
          </p:cNvSpPr>
          <p:nvPr>
            <p:ph type="body" idx="1"/>
          </p:nvPr>
        </p:nvSpPr>
        <p:spPr>
          <a:xfrm>
            <a:off x="487680" y="2005533"/>
            <a:ext cx="7985761" cy="4556632"/>
          </a:xfrm>
          <a:prstGeom prst="rect">
            <a:avLst/>
          </a:prstGeom>
          <a:noFill/>
          <a:ln>
            <a:noFill/>
          </a:ln>
        </p:spPr>
        <p:txBody>
          <a:bodyPr spcFirstLastPara="1" vert="horz" wrap="square" lIns="0" tIns="0" rIns="0" bIns="0" rtlCol="0" anchor="t" anchorCtr="0">
            <a:noAutofit/>
          </a:bodyPr>
          <a:lstStyle/>
          <a:p>
            <a:pPr marL="457189" indent="-457189">
              <a:spcBef>
                <a:spcPts val="0"/>
              </a:spcBef>
              <a:spcAft>
                <a:spcPts val="1200"/>
              </a:spcAft>
              <a:buFont typeface="Arial"/>
              <a:buChar char="•"/>
            </a:pPr>
            <a:r>
              <a:rPr lang="en-US" sz="3200" dirty="0">
                <a:sym typeface="Calibri"/>
              </a:rPr>
              <a:t>Distinct from a clinical outcome; not a patient appreciated measure</a:t>
            </a:r>
          </a:p>
          <a:p>
            <a:pPr marL="457189" indent="-457189">
              <a:spcBef>
                <a:spcPts val="1600"/>
              </a:spcBef>
              <a:spcAft>
                <a:spcPts val="1200"/>
              </a:spcAft>
              <a:buFont typeface="Arial"/>
              <a:buChar char="•"/>
            </a:pPr>
            <a:r>
              <a:rPr lang="en-US" sz="3200" dirty="0"/>
              <a:t>Indicative of a normal biological process, a pathological process or a response to an exposure or intervention</a:t>
            </a:r>
          </a:p>
          <a:p>
            <a:pPr marL="457189" indent="-457189">
              <a:spcBef>
                <a:spcPts val="1600"/>
              </a:spcBef>
              <a:spcAft>
                <a:spcPts val="1200"/>
              </a:spcAft>
              <a:buFont typeface="Arial"/>
              <a:buChar char="•"/>
            </a:pPr>
            <a:r>
              <a:rPr lang="en-US" sz="3200" dirty="0"/>
              <a:t>Different types of biomarkers and modalities of biomarker measurement</a:t>
            </a:r>
            <a:endParaRPr sz="3200" dirty="0"/>
          </a:p>
        </p:txBody>
      </p:sp>
      <p:sp>
        <p:nvSpPr>
          <p:cNvPr id="171" name="Google Shape;171;p6"/>
          <p:cNvSpPr txBox="1">
            <a:spLocks noGrp="1"/>
          </p:cNvSpPr>
          <p:nvPr>
            <p:ph type="sldNum" idx="4294967295"/>
          </p:nvPr>
        </p:nvSpPr>
        <p:spPr>
          <a:xfrm>
            <a:off x="1524000" y="6291264"/>
            <a:ext cx="238125" cy="365125"/>
          </a:xfrm>
          <a:prstGeom prst="rect">
            <a:avLst/>
          </a:prstGeom>
          <a:noFill/>
          <a:ln>
            <a:noFill/>
          </a:ln>
        </p:spPr>
        <p:txBody>
          <a:bodyPr spcFirstLastPara="1" vert="horz" wrap="square" lIns="121900" tIns="60933" rIns="121900" bIns="60933" rtlCol="0" anchor="t" anchorCtr="0">
            <a:noAutofit/>
          </a:bodyPr>
          <a:lstStyle/>
          <a:p>
            <a:pPr algn="l"/>
            <a:fld id="{00000000-1234-1234-1234-123412341234}" type="slidenum">
              <a:rPr lang="en-US" sz="2400">
                <a:solidFill>
                  <a:schemeClr val="dk1"/>
                </a:solidFill>
                <a:latin typeface="Arial"/>
                <a:ea typeface="Arial"/>
                <a:cs typeface="Arial"/>
                <a:sym typeface="Arial"/>
              </a:rPr>
              <a:pPr algn="l"/>
              <a:t>10</a:t>
            </a:fld>
            <a:endParaRPr sz="2400" dirty="0">
              <a:solidFill>
                <a:schemeClr val="dk1"/>
              </a:solidFill>
              <a:latin typeface="Arial"/>
              <a:ea typeface="Arial"/>
              <a:cs typeface="Arial"/>
              <a:sym typeface="Aria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96662" y="2258131"/>
            <a:ext cx="3041565" cy="2025719"/>
          </a:xfrm>
          <a:prstGeom prst="rect">
            <a:avLst/>
          </a:prstGeom>
        </p:spPr>
      </p:pic>
      <p:sp>
        <p:nvSpPr>
          <p:cNvPr id="5" name="TextBox 4"/>
          <p:cNvSpPr txBox="1"/>
          <p:nvPr/>
        </p:nvSpPr>
        <p:spPr>
          <a:xfrm>
            <a:off x="6814339" y="6473826"/>
            <a:ext cx="6096000" cy="707886"/>
          </a:xfrm>
          <a:prstGeom prst="rect">
            <a:avLst/>
          </a:prstGeom>
          <a:noFill/>
        </p:spPr>
        <p:txBody>
          <a:bodyPr wrap="square" rtlCol="0">
            <a:spAutoFit/>
          </a:bodyPr>
          <a:lstStyle/>
          <a:p>
            <a:r>
              <a:rPr lang="en-US" sz="1467" dirty="0" err="1">
                <a:solidFill>
                  <a:schemeClr val="bg1"/>
                </a:solidFill>
              </a:rPr>
              <a:t>Califf</a:t>
            </a:r>
            <a:r>
              <a:rPr lang="en-US" sz="1467" dirty="0">
                <a:solidFill>
                  <a:schemeClr val="bg1"/>
                </a:solidFill>
              </a:rPr>
              <a:t>, RM. Experimental Biology and Medicine 2018; 243: 213–221 </a:t>
            </a:r>
          </a:p>
          <a:p>
            <a:endParaRPr lang="en-US" sz="2533" dirty="0"/>
          </a:p>
        </p:txBody>
      </p:sp>
    </p:spTree>
    <p:extLst>
      <p:ext uri="{BB962C8B-B14F-4D97-AF65-F5344CB8AC3E}">
        <p14:creationId xmlns:p14="http://schemas.microsoft.com/office/powerpoint/2010/main" val="1808639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9" name="Google Shape;169;p6"/>
          <p:cNvSpPr txBox="1">
            <a:spLocks noGrp="1"/>
          </p:cNvSpPr>
          <p:nvPr>
            <p:ph type="ctrTitle"/>
          </p:nvPr>
        </p:nvSpPr>
        <p:spPr>
          <a:xfrm>
            <a:off x="-164097" y="259493"/>
            <a:ext cx="11653556" cy="1572619"/>
          </a:xfrm>
          <a:prstGeom prst="rect">
            <a:avLst/>
          </a:prstGeom>
          <a:solidFill>
            <a:schemeClr val="lt1"/>
          </a:solidFill>
          <a:ln>
            <a:noFill/>
          </a:ln>
        </p:spPr>
        <p:txBody>
          <a:bodyPr spcFirstLastPara="1" vert="horz" wrap="square" lIns="609600" tIns="243833" rIns="243833" bIns="243833" rtlCol="0" anchor="ctr" anchorCtr="0">
            <a:noAutofit/>
          </a:bodyPr>
          <a:lstStyle/>
          <a:p>
            <a:r>
              <a:rPr lang="en-US" sz="4267" dirty="0">
                <a:sym typeface="Calibri"/>
              </a:rPr>
              <a:t>Classes of Biomarkers</a:t>
            </a:r>
            <a:endParaRPr sz="4267" dirty="0"/>
          </a:p>
        </p:txBody>
      </p:sp>
      <p:sp>
        <p:nvSpPr>
          <p:cNvPr id="170" name="Google Shape;170;p6"/>
          <p:cNvSpPr txBox="1">
            <a:spLocks noGrp="1"/>
          </p:cNvSpPr>
          <p:nvPr>
            <p:ph type="body" idx="1"/>
          </p:nvPr>
        </p:nvSpPr>
        <p:spPr>
          <a:xfrm>
            <a:off x="653257" y="2021630"/>
            <a:ext cx="6156961" cy="4556632"/>
          </a:xfrm>
          <a:prstGeom prst="rect">
            <a:avLst/>
          </a:prstGeom>
          <a:noFill/>
          <a:ln>
            <a:noFill/>
          </a:ln>
        </p:spPr>
        <p:txBody>
          <a:bodyPr spcFirstLastPara="1" vert="horz" wrap="square" lIns="0" tIns="0" rIns="0" bIns="0" rtlCol="0" anchor="t" anchorCtr="0">
            <a:noAutofit/>
          </a:bodyPr>
          <a:lstStyle/>
          <a:p>
            <a:pPr marL="457189" indent="-457189">
              <a:spcBef>
                <a:spcPts val="1600"/>
              </a:spcBef>
              <a:buFont typeface="Arial"/>
              <a:buChar char="•"/>
            </a:pPr>
            <a:r>
              <a:rPr lang="en-US" sz="3200" dirty="0">
                <a:sym typeface="Calibri"/>
              </a:rPr>
              <a:t>Diagnostic</a:t>
            </a:r>
          </a:p>
          <a:p>
            <a:pPr marL="457189" indent="-457189">
              <a:spcBef>
                <a:spcPts val="1600"/>
              </a:spcBef>
              <a:buFont typeface="Arial"/>
              <a:buChar char="•"/>
            </a:pPr>
            <a:r>
              <a:rPr lang="en-US" sz="3200" dirty="0"/>
              <a:t>Disease monitoring</a:t>
            </a:r>
          </a:p>
          <a:p>
            <a:pPr marL="457189" indent="-457189">
              <a:spcBef>
                <a:spcPts val="1600"/>
              </a:spcBef>
              <a:buFont typeface="Arial"/>
              <a:buChar char="•"/>
            </a:pPr>
            <a:r>
              <a:rPr lang="en-US" sz="3200" dirty="0"/>
              <a:t>Prognostic</a:t>
            </a:r>
          </a:p>
          <a:p>
            <a:pPr marL="457189" indent="-457189">
              <a:spcBef>
                <a:spcPts val="1600"/>
              </a:spcBef>
              <a:buFont typeface="Arial"/>
              <a:buChar char="•"/>
            </a:pPr>
            <a:r>
              <a:rPr lang="en-US" sz="3200" dirty="0"/>
              <a:t>Predictive</a:t>
            </a:r>
          </a:p>
          <a:p>
            <a:pPr marL="457189" indent="-457189">
              <a:spcBef>
                <a:spcPts val="1600"/>
              </a:spcBef>
              <a:buFont typeface="Arial"/>
              <a:buChar char="•"/>
            </a:pPr>
            <a:r>
              <a:rPr lang="en-US" sz="3200" dirty="0"/>
              <a:t>Safety</a:t>
            </a:r>
          </a:p>
        </p:txBody>
      </p:sp>
      <p:sp>
        <p:nvSpPr>
          <p:cNvPr id="171" name="Google Shape;171;p6"/>
          <p:cNvSpPr txBox="1">
            <a:spLocks noGrp="1"/>
          </p:cNvSpPr>
          <p:nvPr>
            <p:ph type="sldNum" idx="4294967295"/>
          </p:nvPr>
        </p:nvSpPr>
        <p:spPr>
          <a:xfrm>
            <a:off x="1524000" y="6291264"/>
            <a:ext cx="238125" cy="365125"/>
          </a:xfrm>
          <a:prstGeom prst="rect">
            <a:avLst/>
          </a:prstGeom>
          <a:noFill/>
          <a:ln>
            <a:noFill/>
          </a:ln>
        </p:spPr>
        <p:txBody>
          <a:bodyPr spcFirstLastPara="1" vert="horz" wrap="square" lIns="121900" tIns="60933" rIns="121900" bIns="60933" rtlCol="0" anchor="t" anchorCtr="0">
            <a:noAutofit/>
          </a:bodyPr>
          <a:lstStyle/>
          <a:p>
            <a:pPr algn="l"/>
            <a:fld id="{00000000-1234-1234-1234-123412341234}" type="slidenum">
              <a:rPr lang="en-US" sz="2400">
                <a:solidFill>
                  <a:schemeClr val="dk1"/>
                </a:solidFill>
                <a:latin typeface="Arial"/>
                <a:ea typeface="Arial"/>
                <a:cs typeface="Arial"/>
                <a:sym typeface="Arial"/>
              </a:rPr>
              <a:pPr algn="l"/>
              <a:t>11</a:t>
            </a:fld>
            <a:endParaRPr sz="2400" dirty="0">
              <a:solidFill>
                <a:schemeClr val="dk1"/>
              </a:solidFill>
              <a:latin typeface="Arial"/>
              <a:ea typeface="Arial"/>
              <a:cs typeface="Arial"/>
              <a:sym typeface="Aria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96661" y="2005534"/>
            <a:ext cx="1769003" cy="1178177"/>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96661" y="3357132"/>
            <a:ext cx="1853523" cy="1042397"/>
          </a:xfrm>
          <a:prstGeom prst="rect">
            <a:avLst/>
          </a:prstGeom>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16196" y="4572951"/>
            <a:ext cx="1014453" cy="1014453"/>
          </a:xfrm>
          <a:prstGeom prst="rect">
            <a:avLst/>
          </a:prstGeom>
        </p:spPr>
      </p:pic>
      <p:sp>
        <p:nvSpPr>
          <p:cNvPr id="8" name="TextBox 7"/>
          <p:cNvSpPr txBox="1"/>
          <p:nvPr/>
        </p:nvSpPr>
        <p:spPr>
          <a:xfrm>
            <a:off x="5974080" y="6473952"/>
            <a:ext cx="6096000" cy="707886"/>
          </a:xfrm>
          <a:prstGeom prst="rect">
            <a:avLst/>
          </a:prstGeom>
          <a:noFill/>
        </p:spPr>
        <p:txBody>
          <a:bodyPr wrap="square" rtlCol="0">
            <a:spAutoFit/>
          </a:bodyPr>
          <a:lstStyle/>
          <a:p>
            <a:r>
              <a:rPr lang="en-US" sz="1467" dirty="0" err="1">
                <a:solidFill>
                  <a:schemeClr val="bg1"/>
                </a:solidFill>
              </a:rPr>
              <a:t>Califf</a:t>
            </a:r>
            <a:r>
              <a:rPr lang="en-US" sz="1467" dirty="0">
                <a:solidFill>
                  <a:schemeClr val="bg1"/>
                </a:solidFill>
              </a:rPr>
              <a:t>, RM. Experimental Biology and Medicine 2018; 243: 213–221 </a:t>
            </a:r>
          </a:p>
          <a:p>
            <a:endParaRPr lang="en-US" sz="2533" dirty="0"/>
          </a:p>
        </p:txBody>
      </p:sp>
    </p:spTree>
    <p:extLst>
      <p:ext uri="{BB962C8B-B14F-4D97-AF65-F5344CB8AC3E}">
        <p14:creationId xmlns:p14="http://schemas.microsoft.com/office/powerpoint/2010/main" val="2090908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8" name="Google Shape;198;p10"/>
          <p:cNvSpPr txBox="1">
            <a:spLocks noGrp="1"/>
          </p:cNvSpPr>
          <p:nvPr>
            <p:ph type="ctrTitle"/>
          </p:nvPr>
        </p:nvSpPr>
        <p:spPr>
          <a:xfrm>
            <a:off x="-164758" y="250878"/>
            <a:ext cx="12007843" cy="811807"/>
          </a:xfrm>
          <a:prstGeom prst="rect">
            <a:avLst/>
          </a:prstGeom>
          <a:solidFill>
            <a:schemeClr val="bg1"/>
          </a:solidFill>
          <a:ln>
            <a:noFill/>
          </a:ln>
          <a:effectLst>
            <a:outerShdw blurRad="50800" dist="50800" dir="5400000" algn="ctr" rotWithShape="0">
              <a:schemeClr val="bg1"/>
            </a:outerShdw>
          </a:effectLst>
        </p:spPr>
        <p:txBody>
          <a:bodyPr spcFirstLastPara="1" vert="horz" wrap="square" lIns="609600" tIns="0" rIns="0" bIns="0" rtlCol="0" anchor="ctr" anchorCtr="0">
            <a:noAutofit/>
          </a:bodyPr>
          <a:lstStyle/>
          <a:p>
            <a:pPr>
              <a:lnSpc>
                <a:spcPct val="88636"/>
              </a:lnSpc>
              <a:buSzPts val="2200"/>
            </a:pPr>
            <a:r>
              <a:rPr lang="en-US" dirty="0">
                <a:solidFill>
                  <a:srgbClr val="002060"/>
                </a:solidFill>
                <a:latin typeface="Calibri"/>
                <a:ea typeface="Calibri"/>
                <a:cs typeface="Calibri"/>
                <a:sym typeface="Calibri"/>
              </a:rPr>
              <a:t>Regulatory considerations of Biomarker Development</a:t>
            </a:r>
            <a:endParaRPr dirty="0">
              <a:solidFill>
                <a:srgbClr val="002060"/>
              </a:solidFill>
            </a:endParaRPr>
          </a:p>
        </p:txBody>
      </p:sp>
      <p:sp>
        <p:nvSpPr>
          <p:cNvPr id="199" name="Google Shape;199;p10"/>
          <p:cNvSpPr txBox="1">
            <a:spLocks noGrp="1"/>
          </p:cNvSpPr>
          <p:nvPr>
            <p:ph type="body" idx="1"/>
          </p:nvPr>
        </p:nvSpPr>
        <p:spPr>
          <a:xfrm>
            <a:off x="462012" y="1352391"/>
            <a:ext cx="4784560" cy="5163671"/>
          </a:xfrm>
          <a:prstGeom prst="rect">
            <a:avLst/>
          </a:prstGeom>
          <a:noFill/>
          <a:ln>
            <a:noFill/>
          </a:ln>
        </p:spPr>
        <p:txBody>
          <a:bodyPr spcFirstLastPara="1" vert="horz" wrap="square" lIns="0" tIns="0" rIns="0" bIns="0" rtlCol="0" anchor="t" anchorCtr="0">
            <a:noAutofit/>
          </a:bodyPr>
          <a:lstStyle/>
          <a:p>
            <a:pPr marL="457189" indent="-457189">
              <a:spcBef>
                <a:spcPts val="0"/>
              </a:spcBef>
              <a:buFont typeface="Arial"/>
              <a:buChar char="•"/>
            </a:pPr>
            <a:r>
              <a:rPr lang="en-US" sz="2667" dirty="0">
                <a:solidFill>
                  <a:schemeClr val="bg1"/>
                </a:solidFill>
                <a:sym typeface="Calibri"/>
              </a:rPr>
              <a:t>Given confusing definitions and requirements FDA convened with NIH</a:t>
            </a:r>
            <a:endParaRPr lang="en-US" sz="2667" dirty="0">
              <a:solidFill>
                <a:schemeClr val="bg1"/>
              </a:solidFill>
            </a:endParaRPr>
          </a:p>
          <a:p>
            <a:pPr marL="457189" indent="-457189">
              <a:spcBef>
                <a:spcPts val="3467"/>
              </a:spcBef>
              <a:buFont typeface="Arial"/>
              <a:buChar char="•"/>
            </a:pPr>
            <a:r>
              <a:rPr lang="en-US" sz="2667" dirty="0">
                <a:solidFill>
                  <a:schemeClr val="bg1"/>
                </a:solidFill>
              </a:rPr>
              <a:t>DA-NIH Biomarker Working Group. BEST (Biomarkers, </a:t>
            </a:r>
            <a:r>
              <a:rPr lang="en-US" sz="2667" dirty="0" err="1">
                <a:solidFill>
                  <a:schemeClr val="bg1"/>
                </a:solidFill>
              </a:rPr>
              <a:t>EndpointS</a:t>
            </a:r>
            <a:r>
              <a:rPr lang="en-US" sz="2667" dirty="0">
                <a:solidFill>
                  <a:schemeClr val="bg1"/>
                </a:solidFill>
              </a:rPr>
              <a:t>, and other Tools) Resource. Silver Spring (MD): Food and Drug Administration (US); Bethesda (MD): National Institutes of Health (US), </a:t>
            </a:r>
            <a:r>
              <a:rPr lang="en-US" sz="2667" dirty="0">
                <a:solidFill>
                  <a:schemeClr val="bg1"/>
                </a:solidFill>
                <a:hlinkClick r:id="rId3"/>
              </a:rPr>
              <a:t>www.ncbi.nlm.nih.gov/books/NBK326791/</a:t>
            </a:r>
            <a:endParaRPr lang="en-US" sz="2667" dirty="0">
              <a:solidFill>
                <a:schemeClr val="bg1"/>
              </a:solidFill>
            </a:endParaRPr>
          </a:p>
        </p:txBody>
      </p:sp>
      <p:pic>
        <p:nvPicPr>
          <p:cNvPr id="4" name="Picture 3"/>
          <p:cNvPicPr>
            <a:picLocks noChangeAspect="1"/>
          </p:cNvPicPr>
          <p:nvPr/>
        </p:nvPicPr>
        <p:blipFill>
          <a:blip r:embed="rId4"/>
          <a:stretch>
            <a:fillRect/>
          </a:stretch>
        </p:blipFill>
        <p:spPr>
          <a:xfrm>
            <a:off x="5839164" y="1352391"/>
            <a:ext cx="5416349" cy="5003400"/>
          </a:xfrm>
          <a:prstGeom prst="rect">
            <a:avLst/>
          </a:prstGeom>
        </p:spPr>
      </p:pic>
    </p:spTree>
    <p:extLst>
      <p:ext uri="{BB962C8B-B14F-4D97-AF65-F5344CB8AC3E}">
        <p14:creationId xmlns:p14="http://schemas.microsoft.com/office/powerpoint/2010/main" val="27046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9" name="Google Shape;169;p6"/>
          <p:cNvSpPr txBox="1">
            <a:spLocks noGrp="1"/>
          </p:cNvSpPr>
          <p:nvPr>
            <p:ph type="ctrTitle"/>
          </p:nvPr>
        </p:nvSpPr>
        <p:spPr>
          <a:xfrm>
            <a:off x="-164097" y="259493"/>
            <a:ext cx="11653556" cy="1572619"/>
          </a:xfrm>
          <a:prstGeom prst="rect">
            <a:avLst/>
          </a:prstGeom>
          <a:solidFill>
            <a:schemeClr val="lt1"/>
          </a:solidFill>
          <a:ln>
            <a:noFill/>
          </a:ln>
        </p:spPr>
        <p:txBody>
          <a:bodyPr spcFirstLastPara="1" vert="horz" wrap="square" lIns="609600" tIns="243833" rIns="243833" bIns="243833" rtlCol="0" anchor="ctr" anchorCtr="0">
            <a:noAutofit/>
          </a:bodyPr>
          <a:lstStyle/>
          <a:p>
            <a:r>
              <a:rPr lang="en-US" sz="4267" dirty="0">
                <a:sym typeface="Calibri"/>
              </a:rPr>
              <a:t>Biomarker vs Surrogate Marker</a:t>
            </a:r>
            <a:endParaRPr sz="4267" dirty="0"/>
          </a:p>
        </p:txBody>
      </p:sp>
      <p:sp>
        <p:nvSpPr>
          <p:cNvPr id="170" name="Google Shape;170;p6"/>
          <p:cNvSpPr txBox="1">
            <a:spLocks noGrp="1"/>
          </p:cNvSpPr>
          <p:nvPr>
            <p:ph type="body" idx="1"/>
          </p:nvPr>
        </p:nvSpPr>
        <p:spPr>
          <a:xfrm>
            <a:off x="487680" y="2005533"/>
            <a:ext cx="10448545" cy="4556632"/>
          </a:xfrm>
          <a:prstGeom prst="rect">
            <a:avLst/>
          </a:prstGeom>
          <a:noFill/>
          <a:ln>
            <a:noFill/>
          </a:ln>
        </p:spPr>
        <p:txBody>
          <a:bodyPr spcFirstLastPara="1" vert="horz" wrap="square" lIns="0" tIns="0" rIns="0" bIns="0" rtlCol="0" anchor="t" anchorCtr="0">
            <a:noAutofit/>
          </a:bodyPr>
          <a:lstStyle/>
          <a:p>
            <a:pPr marL="457189" indent="-457189">
              <a:spcBef>
                <a:spcPts val="1600"/>
              </a:spcBef>
              <a:buFont typeface="Arial"/>
              <a:buChar char="•"/>
            </a:pPr>
            <a:r>
              <a:rPr lang="en-US" sz="3200" dirty="0">
                <a:sym typeface="Calibri"/>
              </a:rPr>
              <a:t>A biomarker can be a surrogate marker of a clinical outcome </a:t>
            </a:r>
          </a:p>
          <a:p>
            <a:pPr marL="457189" indent="-457189">
              <a:spcBef>
                <a:spcPts val="1600"/>
              </a:spcBef>
              <a:buFont typeface="Arial"/>
              <a:buChar char="•"/>
            </a:pPr>
            <a:r>
              <a:rPr lang="en-US" sz="3200" dirty="0"/>
              <a:t>But not all biomarkers are surrogates</a:t>
            </a:r>
          </a:p>
          <a:p>
            <a:pPr marL="457189" indent="-457189">
              <a:spcBef>
                <a:spcPts val="1600"/>
              </a:spcBef>
              <a:buFont typeface="Arial"/>
              <a:buChar char="•"/>
            </a:pPr>
            <a:r>
              <a:rPr lang="en-US" sz="3200" dirty="0">
                <a:sym typeface="Calibri"/>
              </a:rPr>
              <a:t>Surrogate marker = marker that explains the change in clinical outcome</a:t>
            </a:r>
          </a:p>
          <a:p>
            <a:pPr marL="457189" indent="-457189">
              <a:spcBef>
                <a:spcPts val="1600"/>
              </a:spcBef>
              <a:buFont typeface="Arial"/>
              <a:buChar char="•"/>
            </a:pPr>
            <a:r>
              <a:rPr lang="en-US" sz="3200" dirty="0"/>
              <a:t>Surrogates markers have to show more than just correlation</a:t>
            </a:r>
          </a:p>
          <a:p>
            <a:pPr marL="457189" indent="-457189">
              <a:spcBef>
                <a:spcPts val="1600"/>
              </a:spcBef>
              <a:buFont typeface="Arial"/>
              <a:buChar char="•"/>
            </a:pPr>
            <a:r>
              <a:rPr lang="en-US" sz="3200" dirty="0">
                <a:sym typeface="Calibri"/>
              </a:rPr>
              <a:t>Most biomarkers do not meet the standards of a surrogate</a:t>
            </a:r>
          </a:p>
        </p:txBody>
      </p:sp>
      <p:sp>
        <p:nvSpPr>
          <p:cNvPr id="171" name="Google Shape;171;p6"/>
          <p:cNvSpPr txBox="1">
            <a:spLocks noGrp="1"/>
          </p:cNvSpPr>
          <p:nvPr>
            <p:ph type="sldNum" idx="4294967295"/>
          </p:nvPr>
        </p:nvSpPr>
        <p:spPr>
          <a:xfrm>
            <a:off x="1524000" y="6291264"/>
            <a:ext cx="238125" cy="365125"/>
          </a:xfrm>
          <a:prstGeom prst="rect">
            <a:avLst/>
          </a:prstGeom>
          <a:noFill/>
          <a:ln>
            <a:noFill/>
          </a:ln>
        </p:spPr>
        <p:txBody>
          <a:bodyPr spcFirstLastPara="1" vert="horz" wrap="square" lIns="121900" tIns="60933" rIns="121900" bIns="60933" rtlCol="0" anchor="t" anchorCtr="0">
            <a:noAutofit/>
          </a:bodyPr>
          <a:lstStyle/>
          <a:p>
            <a:pPr algn="l"/>
            <a:fld id="{00000000-1234-1234-1234-123412341234}" type="slidenum">
              <a:rPr lang="en-US" sz="2400">
                <a:solidFill>
                  <a:schemeClr val="dk1"/>
                </a:solidFill>
                <a:latin typeface="Arial"/>
                <a:ea typeface="Arial"/>
                <a:cs typeface="Arial"/>
                <a:sym typeface="Arial"/>
              </a:rPr>
              <a:pPr algn="l"/>
              <a:t>13</a:t>
            </a:fld>
            <a:endParaRPr sz="2400" dirty="0">
              <a:solidFill>
                <a:schemeClr val="dk1"/>
              </a:solidFill>
              <a:latin typeface="Arial"/>
              <a:ea typeface="Arial"/>
              <a:cs typeface="Arial"/>
              <a:sym typeface="Arial"/>
            </a:endParaRPr>
          </a:p>
        </p:txBody>
      </p:sp>
      <p:sp>
        <p:nvSpPr>
          <p:cNvPr id="8" name="TextBox 7"/>
          <p:cNvSpPr txBox="1"/>
          <p:nvPr/>
        </p:nvSpPr>
        <p:spPr>
          <a:xfrm>
            <a:off x="5974080" y="6473952"/>
            <a:ext cx="6096000" cy="707886"/>
          </a:xfrm>
          <a:prstGeom prst="rect">
            <a:avLst/>
          </a:prstGeom>
          <a:noFill/>
        </p:spPr>
        <p:txBody>
          <a:bodyPr wrap="square" rtlCol="0">
            <a:spAutoFit/>
          </a:bodyPr>
          <a:lstStyle/>
          <a:p>
            <a:r>
              <a:rPr lang="en-US" sz="1467" dirty="0" err="1">
                <a:solidFill>
                  <a:schemeClr val="bg1"/>
                </a:solidFill>
              </a:rPr>
              <a:t>Califf</a:t>
            </a:r>
            <a:r>
              <a:rPr lang="en-US" sz="1467" dirty="0">
                <a:solidFill>
                  <a:schemeClr val="bg1"/>
                </a:solidFill>
              </a:rPr>
              <a:t>, RM. Experimental Biology and Medicine 2018; 243: 213–221 </a:t>
            </a:r>
          </a:p>
          <a:p>
            <a:endParaRPr lang="en-US" sz="2533" dirty="0"/>
          </a:p>
        </p:txBody>
      </p:sp>
    </p:spTree>
    <p:extLst>
      <p:ext uri="{BB962C8B-B14F-4D97-AF65-F5344CB8AC3E}">
        <p14:creationId xmlns:p14="http://schemas.microsoft.com/office/powerpoint/2010/main" val="268301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3" descr="http://publications.ucsd.edu/image-library/images/campus/Mayer-Hall-at-Revelle-College.jpg"/>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9" y="4"/>
            <a:ext cx="6117505" cy="6857997"/>
          </a:xfrm>
          <a:prstGeom prst="rect">
            <a:avLst/>
          </a:prstGeom>
          <a:noFill/>
          <a:ln>
            <a:noFill/>
          </a:ln>
        </p:spPr>
      </p:pic>
      <p:sp>
        <p:nvSpPr>
          <p:cNvPr id="149" name="Google Shape;149;p3"/>
          <p:cNvSpPr txBox="1">
            <a:spLocks noGrp="1"/>
          </p:cNvSpPr>
          <p:nvPr>
            <p:ph type="ctrTitle"/>
          </p:nvPr>
        </p:nvSpPr>
        <p:spPr>
          <a:xfrm>
            <a:off x="6492942" y="259494"/>
            <a:ext cx="5835548" cy="1065724"/>
          </a:xfrm>
          <a:prstGeom prst="rect">
            <a:avLst/>
          </a:prstGeom>
          <a:solidFill>
            <a:schemeClr val="lt1"/>
          </a:solidFill>
          <a:ln>
            <a:noFill/>
          </a:ln>
        </p:spPr>
        <p:txBody>
          <a:bodyPr spcFirstLastPara="1" vert="horz" wrap="square" lIns="243833" tIns="243833" rIns="365733" bIns="243833" rtlCol="0" anchor="ctr" anchorCtr="0">
            <a:noAutofit/>
          </a:bodyPr>
          <a:lstStyle/>
          <a:p>
            <a:r>
              <a:rPr lang="en-US" dirty="0"/>
              <a:t>Summary</a:t>
            </a:r>
            <a:r>
              <a:rPr lang="en-US" dirty="0">
                <a:latin typeface="Calibri"/>
                <a:ea typeface="Calibri"/>
                <a:cs typeface="Calibri"/>
                <a:sym typeface="Calibri"/>
              </a:rPr>
              <a:t>: Biomarkers</a:t>
            </a:r>
            <a:endParaRPr dirty="0"/>
          </a:p>
        </p:txBody>
      </p:sp>
      <p:sp>
        <p:nvSpPr>
          <p:cNvPr id="150" name="Google Shape;150;p3"/>
          <p:cNvSpPr txBox="1">
            <a:spLocks noGrp="1"/>
          </p:cNvSpPr>
          <p:nvPr>
            <p:ph type="body" idx="1"/>
          </p:nvPr>
        </p:nvSpPr>
        <p:spPr>
          <a:xfrm>
            <a:off x="6492941" y="1599133"/>
            <a:ext cx="5257320" cy="4556632"/>
          </a:xfrm>
          <a:prstGeom prst="rect">
            <a:avLst/>
          </a:prstGeom>
          <a:noFill/>
          <a:ln>
            <a:noFill/>
          </a:ln>
        </p:spPr>
        <p:txBody>
          <a:bodyPr spcFirstLastPara="1" vert="horz" wrap="square" lIns="0" tIns="0" rIns="0" bIns="0" rtlCol="0" anchor="t" anchorCtr="0">
            <a:noAutofit/>
          </a:bodyPr>
          <a:lstStyle/>
          <a:p>
            <a:pPr marL="342891" indent="-342891">
              <a:lnSpc>
                <a:spcPct val="150000"/>
              </a:lnSpc>
              <a:spcBef>
                <a:spcPts val="0"/>
              </a:spcBef>
            </a:pPr>
            <a:r>
              <a:rPr lang="en-US" sz="2667" dirty="0">
                <a:sym typeface="Calibri"/>
              </a:rPr>
              <a:t>Not clinical outcomes</a:t>
            </a:r>
            <a:endParaRPr lang="en-US" sz="2667" dirty="0"/>
          </a:p>
          <a:p>
            <a:pPr marL="342891" indent="-342891">
              <a:lnSpc>
                <a:spcPct val="100000"/>
              </a:lnSpc>
              <a:spcBef>
                <a:spcPts val="1600"/>
              </a:spcBef>
            </a:pPr>
            <a:r>
              <a:rPr lang="en-US" sz="2667" dirty="0"/>
              <a:t>Measure normal biological or pathological processes</a:t>
            </a:r>
          </a:p>
          <a:p>
            <a:pPr marL="342891" indent="-342891">
              <a:lnSpc>
                <a:spcPct val="100000"/>
              </a:lnSpc>
              <a:spcBef>
                <a:spcPts val="1600"/>
              </a:spcBef>
            </a:pPr>
            <a:r>
              <a:rPr lang="en-US" sz="2667" dirty="0">
                <a:sym typeface="Calibri"/>
              </a:rPr>
              <a:t>Blood, imaging or digital markers</a:t>
            </a:r>
          </a:p>
          <a:p>
            <a:pPr marL="342891" indent="-342891">
              <a:lnSpc>
                <a:spcPct val="100000"/>
              </a:lnSpc>
              <a:spcBef>
                <a:spcPts val="1600"/>
              </a:spcBef>
            </a:pPr>
            <a:r>
              <a:rPr lang="en-US" sz="2667" dirty="0"/>
              <a:t>FDA/NIH “BEST” validation</a:t>
            </a:r>
          </a:p>
          <a:p>
            <a:pPr marL="342891" indent="-342891">
              <a:lnSpc>
                <a:spcPct val="100000"/>
              </a:lnSpc>
              <a:spcBef>
                <a:spcPts val="1600"/>
              </a:spcBef>
            </a:pPr>
            <a:r>
              <a:rPr lang="en-US" sz="2667" dirty="0">
                <a:sym typeface="Calibri"/>
              </a:rPr>
              <a:t>Diagnostic, monitoring, prognostic, predictive or safety</a:t>
            </a:r>
          </a:p>
          <a:p>
            <a:pPr marL="342891" indent="-342891">
              <a:lnSpc>
                <a:spcPct val="100000"/>
              </a:lnSpc>
              <a:spcBef>
                <a:spcPts val="1600"/>
              </a:spcBef>
            </a:pPr>
            <a:r>
              <a:rPr lang="en-US" sz="2667" dirty="0"/>
              <a:t>Most biomarkers are not surrogates</a:t>
            </a:r>
            <a:endParaRPr lang="en-US" sz="2667" dirty="0">
              <a:sym typeface="Calibri"/>
            </a:endParaRPr>
          </a:p>
          <a:p>
            <a:pPr marL="342891" indent="-342891">
              <a:spcBef>
                <a:spcPts val="0"/>
              </a:spcBef>
            </a:pPr>
            <a:endParaRPr lang="en-US" dirty="0">
              <a:latin typeface="Calibri"/>
              <a:ea typeface="Calibri"/>
              <a:cs typeface="Calibri"/>
              <a:sym typeface="Calibri"/>
            </a:endParaRPr>
          </a:p>
          <a:p>
            <a:pPr marL="342891" indent="-342891">
              <a:spcBef>
                <a:spcPts val="0"/>
              </a:spcBef>
            </a:pPr>
            <a:endParaRPr dirty="0">
              <a:latin typeface="Calibri"/>
              <a:ea typeface="Calibri"/>
              <a:cs typeface="Calibri"/>
              <a:sym typeface="Calibri"/>
            </a:endParaRPr>
          </a:p>
        </p:txBody>
      </p:sp>
    </p:spTree>
    <p:extLst>
      <p:ext uri="{BB962C8B-B14F-4D97-AF65-F5344CB8AC3E}">
        <p14:creationId xmlns:p14="http://schemas.microsoft.com/office/powerpoint/2010/main" val="1333219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027" y="2412693"/>
            <a:ext cx="10972800" cy="1143000"/>
          </a:xfrm>
        </p:spPr>
        <p:txBody>
          <a:bodyPr/>
          <a:lstStyle/>
          <a:p>
            <a:r>
              <a:rPr lang="en-US">
                <a:solidFill>
                  <a:srgbClr val="FFFF00"/>
                </a:solidFill>
              </a:rPr>
              <a:t>Imaging Biomarkers in MS</a:t>
            </a:r>
            <a:endParaRPr lang="en-US" dirty="0">
              <a:solidFill>
                <a:srgbClr val="FFFF00"/>
              </a:solidFill>
            </a:endParaRPr>
          </a:p>
        </p:txBody>
      </p:sp>
    </p:spTree>
    <p:extLst>
      <p:ext uri="{BB962C8B-B14F-4D97-AF65-F5344CB8AC3E}">
        <p14:creationId xmlns:p14="http://schemas.microsoft.com/office/powerpoint/2010/main" val="1603196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FFFF00"/>
                </a:solidFill>
              </a:rPr>
              <a:t>Prototypical MRI Biomarkers in Relapsing MS</a:t>
            </a:r>
          </a:p>
        </p:txBody>
      </p:sp>
      <p:sp>
        <p:nvSpPr>
          <p:cNvPr id="6" name="TextBox 5"/>
          <p:cNvSpPr txBox="1"/>
          <p:nvPr/>
        </p:nvSpPr>
        <p:spPr>
          <a:xfrm>
            <a:off x="2310404" y="6443453"/>
            <a:ext cx="7307972" cy="276999"/>
          </a:xfrm>
          <a:prstGeom prst="rect">
            <a:avLst/>
          </a:prstGeom>
          <a:noFill/>
        </p:spPr>
        <p:txBody>
          <a:bodyPr wrap="square" rtlCol="0">
            <a:spAutoFit/>
          </a:bodyPr>
          <a:lstStyle/>
          <a:p>
            <a:pPr algn="ctr"/>
            <a:r>
              <a:rPr lang="en-US" sz="1200" dirty="0">
                <a:solidFill>
                  <a:srgbClr val="FFFFFF"/>
                </a:solidFill>
              </a:rPr>
              <a:t>Price, S Br </a:t>
            </a:r>
            <a:r>
              <a:rPr lang="en-US" sz="1200" dirty="0" err="1">
                <a:solidFill>
                  <a:srgbClr val="FFFFFF"/>
                </a:solidFill>
              </a:rPr>
              <a:t>Ir</a:t>
            </a:r>
            <a:r>
              <a:rPr lang="en-US" sz="1200" dirty="0">
                <a:solidFill>
                  <a:srgbClr val="FFFFFF"/>
                </a:solidFill>
              </a:rPr>
              <a:t> </a:t>
            </a:r>
            <a:r>
              <a:rPr lang="en-US" sz="1200" dirty="0" err="1">
                <a:solidFill>
                  <a:srgbClr val="FFFFFF"/>
                </a:solidFill>
              </a:rPr>
              <a:t>Orthopt</a:t>
            </a:r>
            <a:r>
              <a:rPr lang="en-US" sz="1200" dirty="0">
                <a:solidFill>
                  <a:srgbClr val="FFFFFF"/>
                </a:solidFill>
              </a:rPr>
              <a:t> J 2009</a:t>
            </a:r>
          </a:p>
        </p:txBody>
      </p:sp>
      <p:grpSp>
        <p:nvGrpSpPr>
          <p:cNvPr id="5" name="Group 4"/>
          <p:cNvGrpSpPr/>
          <p:nvPr/>
        </p:nvGrpSpPr>
        <p:grpSpPr>
          <a:xfrm>
            <a:off x="2397211" y="1692875"/>
            <a:ext cx="7344890" cy="3286898"/>
            <a:chOff x="2397211" y="1692876"/>
            <a:chExt cx="7344890" cy="3428439"/>
          </a:xfrm>
        </p:grpSpPr>
        <p:pic>
          <p:nvPicPr>
            <p:cNvPr id="3" name="Picture 2"/>
            <p:cNvPicPr>
              <a:picLocks noChangeAspect="1"/>
            </p:cNvPicPr>
            <p:nvPr/>
          </p:nvPicPr>
          <p:blipFill rotWithShape="1">
            <a:blip r:embed="rId3"/>
            <a:srcRect b="2873"/>
            <a:stretch/>
          </p:blipFill>
          <p:spPr>
            <a:xfrm>
              <a:off x="2397211" y="1722223"/>
              <a:ext cx="7344890" cy="3399092"/>
            </a:xfrm>
            <a:prstGeom prst="rect">
              <a:avLst/>
            </a:prstGeom>
          </p:spPr>
        </p:pic>
        <p:sp>
          <p:nvSpPr>
            <p:cNvPr id="4" name="Rectangle 3"/>
            <p:cNvSpPr/>
            <p:nvPr/>
          </p:nvSpPr>
          <p:spPr>
            <a:xfrm>
              <a:off x="5832389" y="1692876"/>
              <a:ext cx="432487" cy="3428439"/>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98567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FFFF00"/>
                </a:solidFill>
              </a:rPr>
              <a:t>Imaging Inactive Progressive MS</a:t>
            </a:r>
          </a:p>
        </p:txBody>
      </p:sp>
      <p:sp>
        <p:nvSpPr>
          <p:cNvPr id="3" name="Content Placeholder 2"/>
          <p:cNvSpPr>
            <a:spLocks noGrp="1"/>
          </p:cNvSpPr>
          <p:nvPr>
            <p:ph idx="1"/>
          </p:nvPr>
        </p:nvSpPr>
        <p:spPr>
          <a:xfrm>
            <a:off x="876968" y="1586834"/>
            <a:ext cx="9807595" cy="4525963"/>
          </a:xfrm>
        </p:spPr>
        <p:txBody>
          <a:bodyPr>
            <a:normAutofit/>
          </a:bodyPr>
          <a:lstStyle/>
          <a:p>
            <a:pPr marL="0" indent="0" algn="ctr">
              <a:buNone/>
            </a:pPr>
            <a:r>
              <a:rPr lang="en-US" sz="3100" dirty="0">
                <a:solidFill>
                  <a:schemeClr val="bg1"/>
                </a:solidFill>
              </a:rPr>
              <a:t>			</a:t>
            </a:r>
          </a:p>
        </p:txBody>
      </p:sp>
      <p:sp>
        <p:nvSpPr>
          <p:cNvPr id="5" name="TextBox 4"/>
          <p:cNvSpPr txBox="1"/>
          <p:nvPr/>
        </p:nvSpPr>
        <p:spPr>
          <a:xfrm>
            <a:off x="1381540" y="1879361"/>
            <a:ext cx="9628330" cy="3508651"/>
          </a:xfrm>
          <a:prstGeom prst="rect">
            <a:avLst/>
          </a:prstGeom>
          <a:noFill/>
        </p:spPr>
        <p:txBody>
          <a:bodyPr wrap="square" lIns="91438" tIns="45719" rIns="91438" bIns="45719" rtlCol="0">
            <a:spAutoFit/>
          </a:bodyPr>
          <a:lstStyle/>
          <a:p>
            <a:pPr marL="285744" indent="-285744">
              <a:buFont typeface="Arial"/>
              <a:buChar char="•"/>
            </a:pPr>
            <a:r>
              <a:rPr lang="en-US" sz="2600" dirty="0">
                <a:solidFill>
                  <a:srgbClr val="FFFFFF"/>
                </a:solidFill>
              </a:rPr>
              <a:t>Global brain atrophy</a:t>
            </a:r>
          </a:p>
          <a:p>
            <a:pPr marL="800089" lvl="1" indent="-342900">
              <a:buFontTx/>
              <a:buChar char="-"/>
            </a:pPr>
            <a:r>
              <a:rPr lang="en-US" sz="2200" dirty="0">
                <a:solidFill>
                  <a:srgbClr val="FFFFFF"/>
                </a:solidFill>
              </a:rPr>
              <a:t>Not strongly associated with relapse history, may reflect  neurodegenerative processes independent of inflammation</a:t>
            </a:r>
          </a:p>
          <a:p>
            <a:pPr marL="285744" indent="-285744">
              <a:spcBef>
                <a:spcPts val="1200"/>
              </a:spcBef>
              <a:buFont typeface="Arial"/>
              <a:buChar char="•"/>
            </a:pPr>
            <a:r>
              <a:rPr lang="en-US" sz="2600" dirty="0">
                <a:solidFill>
                  <a:srgbClr val="FFFFFF"/>
                </a:solidFill>
              </a:rPr>
              <a:t>Regional brain atrophy</a:t>
            </a:r>
          </a:p>
          <a:p>
            <a:pPr marL="800089" lvl="1" indent="-342900">
              <a:buFontTx/>
              <a:buChar char="-"/>
            </a:pPr>
            <a:r>
              <a:rPr lang="en-US" sz="2200" dirty="0">
                <a:solidFill>
                  <a:srgbClr val="FFFFFF"/>
                </a:solidFill>
              </a:rPr>
              <a:t>E.g. cortical and deep gray matter</a:t>
            </a:r>
          </a:p>
          <a:p>
            <a:pPr marL="800089" lvl="1" indent="-342900">
              <a:buFontTx/>
              <a:buChar char="-"/>
            </a:pPr>
            <a:r>
              <a:rPr lang="en-US" sz="2200" dirty="0">
                <a:solidFill>
                  <a:srgbClr val="FFFFFF"/>
                </a:solidFill>
              </a:rPr>
              <a:t>May be more sensitive to change over time, requiring smaller sample size</a:t>
            </a:r>
          </a:p>
          <a:p>
            <a:pPr marL="285744" indent="-285744">
              <a:spcBef>
                <a:spcPts val="1200"/>
              </a:spcBef>
              <a:buFont typeface="Arial"/>
              <a:buChar char="•"/>
            </a:pPr>
            <a:r>
              <a:rPr lang="en-US" sz="2600" dirty="0">
                <a:solidFill>
                  <a:srgbClr val="FFFFFF"/>
                </a:solidFill>
              </a:rPr>
              <a:t>Advanced Brain MRI techniques: MRS, diffusion methods, MTR, SWI</a:t>
            </a:r>
          </a:p>
          <a:p>
            <a:pPr marL="285744" indent="-285744">
              <a:spcBef>
                <a:spcPts val="1200"/>
              </a:spcBef>
              <a:buFont typeface="Arial"/>
              <a:buChar char="•"/>
            </a:pPr>
            <a:r>
              <a:rPr lang="en-US" sz="2600" dirty="0">
                <a:solidFill>
                  <a:srgbClr val="FFFFFF"/>
                </a:solidFill>
              </a:rPr>
              <a:t>Cord Imaging</a:t>
            </a:r>
          </a:p>
        </p:txBody>
      </p:sp>
      <p:sp>
        <p:nvSpPr>
          <p:cNvPr id="4" name="TextBox 3"/>
          <p:cNvSpPr txBox="1"/>
          <p:nvPr/>
        </p:nvSpPr>
        <p:spPr>
          <a:xfrm>
            <a:off x="714345" y="6486612"/>
            <a:ext cx="10749143" cy="276999"/>
          </a:xfrm>
          <a:prstGeom prst="rect">
            <a:avLst/>
          </a:prstGeom>
          <a:noFill/>
        </p:spPr>
        <p:txBody>
          <a:bodyPr wrap="square" rtlCol="0">
            <a:spAutoFit/>
          </a:bodyPr>
          <a:lstStyle/>
          <a:p>
            <a:pPr algn="ctr"/>
            <a:r>
              <a:rPr lang="en-US" sz="1200" dirty="0" err="1">
                <a:solidFill>
                  <a:schemeClr val="bg1"/>
                </a:solidFill>
              </a:rPr>
              <a:t>Moccia</a:t>
            </a:r>
            <a:r>
              <a:rPr lang="en-US" sz="1200" dirty="0">
                <a:solidFill>
                  <a:schemeClr val="bg1"/>
                </a:solidFill>
              </a:rPr>
              <a:t>, M, et al, MSJ 2017, </a:t>
            </a:r>
            <a:r>
              <a:rPr lang="en-US" sz="1200" dirty="0" err="1">
                <a:solidFill>
                  <a:schemeClr val="bg1"/>
                </a:solidFill>
              </a:rPr>
              <a:t>Ontaneda</a:t>
            </a:r>
            <a:r>
              <a:rPr lang="en-US" sz="1200" dirty="0">
                <a:solidFill>
                  <a:schemeClr val="bg1"/>
                </a:solidFill>
              </a:rPr>
              <a:t> &amp;Fox, </a:t>
            </a:r>
            <a:r>
              <a:rPr lang="en-US" sz="1200" dirty="0" err="1">
                <a:solidFill>
                  <a:schemeClr val="bg1"/>
                </a:solidFill>
              </a:rPr>
              <a:t>Neurotherapeutics</a:t>
            </a:r>
            <a:r>
              <a:rPr lang="en-US" sz="1200" dirty="0">
                <a:solidFill>
                  <a:schemeClr val="bg1"/>
                </a:solidFill>
              </a:rPr>
              <a:t>, 2017, </a:t>
            </a:r>
          </a:p>
        </p:txBody>
      </p:sp>
    </p:spTree>
    <p:extLst>
      <p:ext uri="{BB962C8B-B14F-4D97-AF65-F5344CB8AC3E}">
        <p14:creationId xmlns:p14="http://schemas.microsoft.com/office/powerpoint/2010/main" val="3773866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FFFF00"/>
                </a:solidFill>
              </a:rPr>
              <a:t>Global and Regional Brain Atrophy</a:t>
            </a:r>
          </a:p>
        </p:txBody>
      </p:sp>
      <p:pic>
        <p:nvPicPr>
          <p:cNvPr id="6" name="Picture 5"/>
          <p:cNvPicPr>
            <a:picLocks noChangeAspect="1"/>
          </p:cNvPicPr>
          <p:nvPr/>
        </p:nvPicPr>
        <p:blipFill>
          <a:blip r:embed="rId3"/>
          <a:stretch>
            <a:fillRect/>
          </a:stretch>
        </p:blipFill>
        <p:spPr>
          <a:xfrm>
            <a:off x="2561191" y="1545220"/>
            <a:ext cx="6803110" cy="4028298"/>
          </a:xfrm>
          <a:prstGeom prst="rect">
            <a:avLst/>
          </a:prstGeom>
        </p:spPr>
      </p:pic>
      <p:sp>
        <p:nvSpPr>
          <p:cNvPr id="7" name="TextBox 6"/>
          <p:cNvSpPr txBox="1"/>
          <p:nvPr/>
        </p:nvSpPr>
        <p:spPr>
          <a:xfrm>
            <a:off x="3034064" y="6352104"/>
            <a:ext cx="6528289" cy="384721"/>
          </a:xfrm>
          <a:prstGeom prst="rect">
            <a:avLst/>
          </a:prstGeom>
          <a:noFill/>
        </p:spPr>
        <p:txBody>
          <a:bodyPr wrap="square" rtlCol="0">
            <a:spAutoFit/>
          </a:bodyPr>
          <a:lstStyle/>
          <a:p>
            <a:pPr algn="ctr"/>
            <a:r>
              <a:rPr lang="en-US" dirty="0" err="1">
                <a:solidFill>
                  <a:srgbClr val="FFFFFF"/>
                </a:solidFill>
              </a:rPr>
              <a:t>Rocca</a:t>
            </a:r>
            <a:r>
              <a:rPr lang="en-US" dirty="0">
                <a:solidFill>
                  <a:srgbClr val="FFFFFF"/>
                </a:solidFill>
              </a:rPr>
              <a:t>, M.A. et al. Neurology 2017</a:t>
            </a:r>
          </a:p>
        </p:txBody>
      </p:sp>
    </p:spTree>
    <p:extLst>
      <p:ext uri="{BB962C8B-B14F-4D97-AF65-F5344CB8AC3E}">
        <p14:creationId xmlns:p14="http://schemas.microsoft.com/office/powerpoint/2010/main" val="1990747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095" y="0"/>
            <a:ext cx="10972800" cy="1143000"/>
          </a:xfrm>
        </p:spPr>
        <p:txBody>
          <a:bodyPr>
            <a:normAutofit/>
          </a:bodyPr>
          <a:lstStyle/>
          <a:p>
            <a:r>
              <a:rPr lang="en-US" sz="3600" dirty="0">
                <a:solidFill>
                  <a:srgbClr val="FFFF00"/>
                </a:solidFill>
              </a:rPr>
              <a:t>DTI, MTR in Progressive MS</a:t>
            </a:r>
          </a:p>
        </p:txBody>
      </p:sp>
      <p:sp>
        <p:nvSpPr>
          <p:cNvPr id="3" name="Content Placeholder 2"/>
          <p:cNvSpPr>
            <a:spLocks noGrp="1"/>
          </p:cNvSpPr>
          <p:nvPr>
            <p:ph idx="1"/>
          </p:nvPr>
        </p:nvSpPr>
        <p:spPr>
          <a:xfrm>
            <a:off x="1985382" y="1135496"/>
            <a:ext cx="8541747" cy="4525963"/>
          </a:xfrm>
        </p:spPr>
        <p:txBody>
          <a:bodyPr>
            <a:normAutofit/>
          </a:bodyPr>
          <a:lstStyle/>
          <a:p>
            <a:pPr marL="0" indent="0" algn="ctr">
              <a:buNone/>
            </a:pPr>
            <a:r>
              <a:rPr lang="en-US" sz="3100" dirty="0">
                <a:solidFill>
                  <a:schemeClr val="bg1"/>
                </a:solidFill>
              </a:rPr>
              <a:t>			</a:t>
            </a:r>
          </a:p>
        </p:txBody>
      </p:sp>
      <p:sp>
        <p:nvSpPr>
          <p:cNvPr id="5" name="TextBox 4"/>
          <p:cNvSpPr txBox="1"/>
          <p:nvPr/>
        </p:nvSpPr>
        <p:spPr>
          <a:xfrm>
            <a:off x="2053919" y="1359218"/>
            <a:ext cx="7231811" cy="5170644"/>
          </a:xfrm>
          <a:prstGeom prst="rect">
            <a:avLst/>
          </a:prstGeom>
          <a:noFill/>
        </p:spPr>
        <p:txBody>
          <a:bodyPr wrap="square" lIns="91438" tIns="45719" rIns="91438" bIns="45719" rtlCol="0">
            <a:spAutoFit/>
          </a:bodyPr>
          <a:lstStyle/>
          <a:p>
            <a:pPr marL="285744" indent="-285744">
              <a:buFont typeface="Arial"/>
              <a:buChar char="•"/>
            </a:pPr>
            <a:r>
              <a:rPr lang="en-US" sz="2400" dirty="0">
                <a:solidFill>
                  <a:srgbClr val="FFFFFF"/>
                </a:solidFill>
              </a:rPr>
              <a:t>Diffusion Tensor Imaging (DTI)</a:t>
            </a:r>
          </a:p>
          <a:p>
            <a:pPr marL="800089" lvl="1" indent="-342900">
              <a:buFontTx/>
              <a:buChar char="-"/>
            </a:pPr>
            <a:r>
              <a:rPr lang="en-US" sz="2000" dirty="0">
                <a:solidFill>
                  <a:srgbClr val="FFFFFF"/>
                </a:solidFill>
              </a:rPr>
              <a:t>Mean diffusivity and fractional anisotropy have been used in PMS clinical trials</a:t>
            </a:r>
          </a:p>
          <a:p>
            <a:pPr marL="285744" lvl="0" indent="-285744">
              <a:spcBef>
                <a:spcPts val="1800"/>
              </a:spcBef>
              <a:buFont typeface="Arial"/>
              <a:buChar char="•"/>
            </a:pPr>
            <a:r>
              <a:rPr lang="en-US" sz="2400" dirty="0">
                <a:solidFill>
                  <a:srgbClr val="FFFFFF"/>
                </a:solidFill>
              </a:rPr>
              <a:t>Magnetization Transfer Ratio (MTR)</a:t>
            </a:r>
          </a:p>
          <a:p>
            <a:pPr marL="800089" lvl="1" indent="-342900">
              <a:buFontTx/>
              <a:buChar char="-"/>
            </a:pPr>
            <a:r>
              <a:rPr lang="en-US" sz="2000" dirty="0">
                <a:solidFill>
                  <a:srgbClr val="FFFFFF"/>
                </a:solidFill>
              </a:rPr>
              <a:t>MTR in normal appearing white matter is associated with 1 year progression in early PPMS</a:t>
            </a:r>
          </a:p>
          <a:p>
            <a:pPr marL="800089" lvl="1" indent="-342900">
              <a:buFontTx/>
              <a:buChar char="-"/>
            </a:pPr>
            <a:r>
              <a:rPr lang="en-US" sz="2000" dirty="0">
                <a:solidFill>
                  <a:srgbClr val="FFFFFF"/>
                </a:solidFill>
              </a:rPr>
              <a:t>MTR improved in response to </a:t>
            </a:r>
            <a:r>
              <a:rPr lang="en-US" sz="2000" dirty="0" err="1">
                <a:solidFill>
                  <a:srgbClr val="FFFFFF"/>
                </a:solidFill>
              </a:rPr>
              <a:t>natalizumab</a:t>
            </a:r>
            <a:r>
              <a:rPr lang="en-US" sz="2000" dirty="0">
                <a:solidFill>
                  <a:srgbClr val="FFFFFF"/>
                </a:solidFill>
              </a:rPr>
              <a:t> in PMS</a:t>
            </a:r>
          </a:p>
          <a:p>
            <a:pPr marL="285744" lvl="0" indent="-285744">
              <a:spcBef>
                <a:spcPts val="1800"/>
              </a:spcBef>
              <a:buFont typeface="Arial"/>
              <a:buChar char="•"/>
            </a:pPr>
            <a:r>
              <a:rPr lang="en-US" sz="2400" dirty="0">
                <a:solidFill>
                  <a:srgbClr val="FFFFFF"/>
                </a:solidFill>
              </a:rPr>
              <a:t>SPRINTMS </a:t>
            </a:r>
            <a:r>
              <a:rPr lang="en-US" sz="2400" dirty="0" err="1">
                <a:solidFill>
                  <a:srgbClr val="FFFFFF"/>
                </a:solidFill>
              </a:rPr>
              <a:t>Ibudilast</a:t>
            </a:r>
            <a:r>
              <a:rPr lang="en-US" sz="2400" dirty="0">
                <a:solidFill>
                  <a:srgbClr val="FFFFFF"/>
                </a:solidFill>
              </a:rPr>
              <a:t> phase II trial used both DTI and MTR secondary outcomes </a:t>
            </a:r>
          </a:p>
          <a:p>
            <a:pPr marL="800089" lvl="1" indent="-342900">
              <a:buFontTx/>
              <a:buChar char="-"/>
            </a:pPr>
            <a:r>
              <a:rPr lang="en-US" sz="2000" dirty="0">
                <a:solidFill>
                  <a:srgbClr val="FFFFFF"/>
                </a:solidFill>
              </a:rPr>
              <a:t>DTI in descending pyramidal tracts – Endpoint was not met</a:t>
            </a:r>
          </a:p>
          <a:p>
            <a:pPr marL="800089" lvl="1" indent="-342900">
              <a:buFontTx/>
              <a:buChar char="-"/>
            </a:pPr>
            <a:r>
              <a:rPr lang="en-US" sz="2000" dirty="0">
                <a:solidFill>
                  <a:srgbClr val="FFFFFF"/>
                </a:solidFill>
              </a:rPr>
              <a:t>MTR of normal appearing brain tissue – Endpoint was met</a:t>
            </a:r>
          </a:p>
          <a:p>
            <a:pPr marL="285744" lvl="0" indent="-285744">
              <a:buFont typeface="Arial"/>
              <a:buChar char="•"/>
            </a:pPr>
            <a:endParaRPr lang="en-US" sz="2400" dirty="0">
              <a:solidFill>
                <a:srgbClr val="FFFFFF"/>
              </a:solidFill>
            </a:endParaRPr>
          </a:p>
          <a:p>
            <a:pPr marL="800089" lvl="1" indent="-342900">
              <a:buFontTx/>
              <a:buChar char="-"/>
            </a:pPr>
            <a:endParaRPr lang="en-US" sz="2000" dirty="0">
              <a:solidFill>
                <a:srgbClr val="FFFFFF"/>
              </a:solidFill>
            </a:endParaRPr>
          </a:p>
          <a:p>
            <a:pPr marL="800089" lvl="1" indent="-342900">
              <a:buFontTx/>
              <a:buChar char="-"/>
            </a:pPr>
            <a:endParaRPr lang="en-US" sz="2000" dirty="0">
              <a:solidFill>
                <a:srgbClr val="FFFFFF"/>
              </a:solidFill>
            </a:endParaRPr>
          </a:p>
        </p:txBody>
      </p:sp>
      <p:sp>
        <p:nvSpPr>
          <p:cNvPr id="4" name="TextBox 3"/>
          <p:cNvSpPr txBox="1"/>
          <p:nvPr/>
        </p:nvSpPr>
        <p:spPr>
          <a:xfrm>
            <a:off x="629739" y="6501300"/>
            <a:ext cx="10747537" cy="276999"/>
          </a:xfrm>
          <a:prstGeom prst="rect">
            <a:avLst/>
          </a:prstGeom>
          <a:noFill/>
        </p:spPr>
        <p:txBody>
          <a:bodyPr wrap="square" rtlCol="0">
            <a:spAutoFit/>
          </a:bodyPr>
          <a:lstStyle/>
          <a:p>
            <a:pPr algn="ctr"/>
            <a:r>
              <a:rPr lang="en-US" sz="1200" dirty="0" err="1">
                <a:solidFill>
                  <a:schemeClr val="bg1"/>
                </a:solidFill>
              </a:rPr>
              <a:t>Ontaneda</a:t>
            </a:r>
            <a:r>
              <a:rPr lang="en-US" sz="1200" dirty="0">
                <a:solidFill>
                  <a:schemeClr val="bg1"/>
                </a:solidFill>
              </a:rPr>
              <a:t> &amp; Fox, </a:t>
            </a:r>
            <a:r>
              <a:rPr lang="en-US" sz="1200" dirty="0" err="1">
                <a:solidFill>
                  <a:schemeClr val="bg1"/>
                </a:solidFill>
              </a:rPr>
              <a:t>Neurotherapeutics</a:t>
            </a:r>
            <a:r>
              <a:rPr lang="en-US" sz="1200" dirty="0">
                <a:solidFill>
                  <a:schemeClr val="bg1"/>
                </a:solidFill>
              </a:rPr>
              <a:t>, 2017, </a:t>
            </a:r>
            <a:r>
              <a:rPr lang="en-US" sz="1200" dirty="0" err="1">
                <a:solidFill>
                  <a:schemeClr val="bg1"/>
                </a:solidFill>
              </a:rPr>
              <a:t>Moccia</a:t>
            </a:r>
            <a:r>
              <a:rPr lang="en-US" sz="1200" dirty="0">
                <a:solidFill>
                  <a:schemeClr val="bg1"/>
                </a:solidFill>
              </a:rPr>
              <a:t>, M, et al, MSJ 2017, </a:t>
            </a:r>
            <a:r>
              <a:rPr lang="en-US" sz="1200" dirty="0" err="1">
                <a:solidFill>
                  <a:schemeClr val="bg1"/>
                </a:solidFill>
              </a:rPr>
              <a:t>Khaleeli</a:t>
            </a:r>
            <a:r>
              <a:rPr lang="en-US" sz="1200" dirty="0">
                <a:solidFill>
                  <a:schemeClr val="bg1"/>
                </a:solidFill>
              </a:rPr>
              <a:t>, Z. et al JNNP 2007, Christensen et al Neurology 2014  </a:t>
            </a:r>
            <a:endParaRPr lang="en-US" sz="1200" dirty="0">
              <a:solidFill>
                <a:srgbClr val="FFFFFF"/>
              </a:solidFill>
            </a:endParaRPr>
          </a:p>
        </p:txBody>
      </p:sp>
    </p:spTree>
    <p:extLst>
      <p:ext uri="{BB962C8B-B14F-4D97-AF65-F5344CB8AC3E}">
        <p14:creationId xmlns:p14="http://schemas.microsoft.com/office/powerpoint/2010/main" val="1650983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3C064-3B9A-4B7D-9580-BCF3461225C6}"/>
              </a:ext>
            </a:extLst>
          </p:cNvPr>
          <p:cNvSpPr>
            <a:spLocks noGrp="1"/>
          </p:cNvSpPr>
          <p:nvPr>
            <p:ph type="title"/>
          </p:nvPr>
        </p:nvSpPr>
        <p:spPr/>
        <p:txBody>
          <a:bodyPr/>
          <a:lstStyle/>
          <a:p>
            <a:r>
              <a:rPr lang="en-US" b="1" dirty="0">
                <a:solidFill>
                  <a:schemeClr val="accent3"/>
                </a:solidFill>
              </a:rPr>
              <a:t>VA MS Centers of Excellence Mission</a:t>
            </a:r>
          </a:p>
        </p:txBody>
      </p:sp>
      <p:sp>
        <p:nvSpPr>
          <p:cNvPr id="3" name="Content Placeholder 2">
            <a:extLst>
              <a:ext uri="{FF2B5EF4-FFF2-40B4-BE49-F238E27FC236}">
                <a16:creationId xmlns:a16="http://schemas.microsoft.com/office/drawing/2014/main" id="{BE98BED1-A883-4CB6-9AE6-2F5CA919F654}"/>
              </a:ext>
            </a:extLst>
          </p:cNvPr>
          <p:cNvSpPr>
            <a:spLocks noGrp="1"/>
          </p:cNvSpPr>
          <p:nvPr>
            <p:ph idx="1"/>
          </p:nvPr>
        </p:nvSpPr>
        <p:spPr/>
        <p:txBody>
          <a:bodyPr anchor="t">
            <a:noAutofit/>
          </a:bodyPr>
          <a:lstStyle/>
          <a:p>
            <a:pPr marL="254788" indent="-220261">
              <a:lnSpc>
                <a:spcPct val="100000"/>
              </a:lnSpc>
              <a:buFont typeface="Arial" panose="020B0604020202020204" pitchFamily="34" charset="0"/>
              <a:buChar char="•"/>
            </a:pPr>
            <a:r>
              <a:rPr lang="en-US" sz="2800" dirty="0">
                <a:solidFill>
                  <a:srgbClr val="000000"/>
                </a:solidFill>
              </a:rPr>
              <a:t>Improve the quality and consistency of health care services delivered to Veterans with MS across the US.</a:t>
            </a:r>
            <a:endParaRPr lang="en-US" sz="2800" dirty="0">
              <a:solidFill>
                <a:srgbClr val="2E2E2E"/>
              </a:solidFill>
            </a:endParaRPr>
          </a:p>
          <a:p>
            <a:pPr marL="254788" indent="-220261">
              <a:lnSpc>
                <a:spcPct val="100000"/>
              </a:lnSpc>
              <a:buFont typeface="Arial" panose="020B0604020202020204" pitchFamily="34" charset="0"/>
              <a:buChar char="•"/>
            </a:pPr>
            <a:r>
              <a:rPr lang="en-US" sz="2800" dirty="0">
                <a:solidFill>
                  <a:srgbClr val="000000"/>
                </a:solidFill>
              </a:rPr>
              <a:t>Expand care coordination between VA medical facilities through the development of a national network of MS providers within the Veterans Health Administration.</a:t>
            </a:r>
            <a:endParaRPr lang="en-US" sz="2800" dirty="0">
              <a:solidFill>
                <a:srgbClr val="2E2E2E"/>
              </a:solidFill>
            </a:endParaRPr>
          </a:p>
        </p:txBody>
      </p:sp>
      <p:pic>
        <p:nvPicPr>
          <p:cNvPr id="5" name="Picture 4">
            <a:extLst>
              <a:ext uri="{FF2B5EF4-FFF2-40B4-BE49-F238E27FC236}">
                <a16:creationId xmlns:a16="http://schemas.microsoft.com/office/drawing/2014/main" id="{9B7D5F9B-1B1B-4BED-A303-0546E2927D8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147481" y="5562248"/>
            <a:ext cx="3897038" cy="816238"/>
          </a:xfrm>
          <a:prstGeom prst="rect">
            <a:avLst/>
          </a:prstGeom>
        </p:spPr>
      </p:pic>
    </p:spTree>
    <p:extLst>
      <p:ext uri="{BB962C8B-B14F-4D97-AF65-F5344CB8AC3E}">
        <p14:creationId xmlns:p14="http://schemas.microsoft.com/office/powerpoint/2010/main" val="1263856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095" y="382397"/>
            <a:ext cx="10972800" cy="1143000"/>
          </a:xfrm>
        </p:spPr>
        <p:txBody>
          <a:bodyPr>
            <a:noAutofit/>
          </a:bodyPr>
          <a:lstStyle/>
          <a:p>
            <a:r>
              <a:rPr lang="en-US" sz="3500" dirty="0">
                <a:solidFill>
                  <a:srgbClr val="FFFF00"/>
                </a:solidFill>
              </a:rPr>
              <a:t>Slowly expanding lesions and paramagnetic rim lesions:</a:t>
            </a:r>
            <a:br>
              <a:rPr lang="en-US" sz="3500" dirty="0">
                <a:solidFill>
                  <a:srgbClr val="FFFF00"/>
                </a:solidFill>
              </a:rPr>
            </a:br>
            <a:r>
              <a:rPr lang="en-US" sz="3500" dirty="0">
                <a:solidFill>
                  <a:srgbClr val="FFFF00"/>
                </a:solidFill>
              </a:rPr>
              <a:t> SELs and PRLs</a:t>
            </a:r>
          </a:p>
        </p:txBody>
      </p:sp>
      <p:sp>
        <p:nvSpPr>
          <p:cNvPr id="3" name="Content Placeholder 2"/>
          <p:cNvSpPr>
            <a:spLocks noGrp="1"/>
          </p:cNvSpPr>
          <p:nvPr>
            <p:ph idx="1"/>
          </p:nvPr>
        </p:nvSpPr>
        <p:spPr>
          <a:xfrm>
            <a:off x="1985382" y="1135496"/>
            <a:ext cx="8541747" cy="4525963"/>
          </a:xfrm>
        </p:spPr>
        <p:txBody>
          <a:bodyPr>
            <a:normAutofit/>
          </a:bodyPr>
          <a:lstStyle/>
          <a:p>
            <a:pPr marL="0" indent="0" algn="ctr">
              <a:buNone/>
            </a:pPr>
            <a:r>
              <a:rPr lang="en-US" sz="3100" dirty="0">
                <a:solidFill>
                  <a:schemeClr val="bg1"/>
                </a:solidFill>
              </a:rPr>
              <a:t>			</a:t>
            </a:r>
          </a:p>
        </p:txBody>
      </p:sp>
      <p:pic>
        <p:nvPicPr>
          <p:cNvPr id="6" name="Picture 5"/>
          <p:cNvPicPr>
            <a:picLocks noChangeAspect="1"/>
          </p:cNvPicPr>
          <p:nvPr/>
        </p:nvPicPr>
        <p:blipFill>
          <a:blip r:embed="rId3"/>
          <a:stretch>
            <a:fillRect/>
          </a:stretch>
        </p:blipFill>
        <p:spPr>
          <a:xfrm>
            <a:off x="2483595" y="1915298"/>
            <a:ext cx="7245800" cy="4104507"/>
          </a:xfrm>
          <a:prstGeom prst="rect">
            <a:avLst/>
          </a:prstGeom>
        </p:spPr>
      </p:pic>
      <p:sp>
        <p:nvSpPr>
          <p:cNvPr id="7" name="TextBox 6"/>
          <p:cNvSpPr txBox="1"/>
          <p:nvPr/>
        </p:nvSpPr>
        <p:spPr>
          <a:xfrm>
            <a:off x="3496962" y="6549081"/>
            <a:ext cx="5597611" cy="276999"/>
          </a:xfrm>
          <a:prstGeom prst="rect">
            <a:avLst/>
          </a:prstGeom>
          <a:noFill/>
        </p:spPr>
        <p:txBody>
          <a:bodyPr wrap="square" rtlCol="0">
            <a:spAutoFit/>
          </a:bodyPr>
          <a:lstStyle/>
          <a:p>
            <a:pPr algn="ctr"/>
            <a:r>
              <a:rPr lang="en-US" sz="1200" dirty="0" err="1">
                <a:solidFill>
                  <a:schemeClr val="bg1">
                    <a:lumMod val="95000"/>
                  </a:schemeClr>
                </a:solidFill>
              </a:rPr>
              <a:t>Calvi</a:t>
            </a:r>
            <a:r>
              <a:rPr lang="en-US" sz="1200" dirty="0">
                <a:solidFill>
                  <a:schemeClr val="bg1">
                    <a:lumMod val="95000"/>
                  </a:schemeClr>
                </a:solidFill>
              </a:rPr>
              <a:t>, Clarke and </a:t>
            </a:r>
            <a:r>
              <a:rPr lang="en-US" sz="1200" dirty="0" err="1">
                <a:solidFill>
                  <a:schemeClr val="bg1">
                    <a:lumMod val="95000"/>
                  </a:schemeClr>
                </a:solidFill>
              </a:rPr>
              <a:t>Barkhof</a:t>
            </a:r>
            <a:r>
              <a:rPr lang="en-US" sz="1200" dirty="0">
                <a:solidFill>
                  <a:schemeClr val="bg1">
                    <a:lumMod val="95000"/>
                  </a:schemeClr>
                </a:solidFill>
              </a:rPr>
              <a:t>, MSJ 2022</a:t>
            </a:r>
          </a:p>
        </p:txBody>
      </p:sp>
    </p:spTree>
    <p:extLst>
      <p:ext uri="{BB962C8B-B14F-4D97-AF65-F5344CB8AC3E}">
        <p14:creationId xmlns:p14="http://schemas.microsoft.com/office/powerpoint/2010/main" val="1140959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500" y="0"/>
            <a:ext cx="10972800" cy="1143000"/>
          </a:xfrm>
        </p:spPr>
        <p:txBody>
          <a:bodyPr>
            <a:normAutofit fontScale="90000"/>
          </a:bodyPr>
          <a:lstStyle/>
          <a:p>
            <a:br>
              <a:rPr lang="en-US" sz="3600" dirty="0">
                <a:solidFill>
                  <a:srgbClr val="FFFF00"/>
                </a:solidFill>
              </a:rPr>
            </a:br>
            <a:r>
              <a:rPr lang="en-US" sz="3600" dirty="0">
                <a:solidFill>
                  <a:srgbClr val="FFFF00"/>
                </a:solidFill>
              </a:rPr>
              <a:t>High cervical cord neurodegeneration:</a:t>
            </a:r>
            <a:br>
              <a:rPr lang="en-US" sz="3600" dirty="0">
                <a:solidFill>
                  <a:srgbClr val="FFFF00"/>
                </a:solidFill>
              </a:rPr>
            </a:br>
            <a:r>
              <a:rPr lang="en-US" sz="3600" dirty="0">
                <a:solidFill>
                  <a:srgbClr val="FFFF00"/>
                </a:solidFill>
              </a:rPr>
              <a:t>Measured from cervical cord or brain imaging</a:t>
            </a:r>
          </a:p>
        </p:txBody>
      </p:sp>
      <p:sp>
        <p:nvSpPr>
          <p:cNvPr id="8" name="TextBox 7"/>
          <p:cNvSpPr txBox="1"/>
          <p:nvPr/>
        </p:nvSpPr>
        <p:spPr>
          <a:xfrm>
            <a:off x="5885615" y="6545688"/>
            <a:ext cx="5916592" cy="276999"/>
          </a:xfrm>
          <a:prstGeom prst="rect">
            <a:avLst/>
          </a:prstGeom>
          <a:noFill/>
        </p:spPr>
        <p:txBody>
          <a:bodyPr wrap="square" rtlCol="0">
            <a:spAutoFit/>
          </a:bodyPr>
          <a:lstStyle/>
          <a:p>
            <a:pPr algn="r"/>
            <a:r>
              <a:rPr lang="en-US" sz="1200" dirty="0" err="1">
                <a:solidFill>
                  <a:srgbClr val="FFFFFF"/>
                </a:solidFill>
              </a:rPr>
              <a:t>Zurawski</a:t>
            </a:r>
            <a:r>
              <a:rPr lang="en-US" sz="1200" dirty="0">
                <a:solidFill>
                  <a:srgbClr val="FFFFFF"/>
                </a:solidFill>
              </a:rPr>
              <a:t> et al J </a:t>
            </a:r>
            <a:r>
              <a:rPr lang="en-US" sz="1200" dirty="0" err="1">
                <a:solidFill>
                  <a:srgbClr val="FFFFFF"/>
                </a:solidFill>
              </a:rPr>
              <a:t>Neurol</a:t>
            </a:r>
            <a:r>
              <a:rPr lang="en-US" sz="1200" dirty="0">
                <a:solidFill>
                  <a:srgbClr val="FFFFFF"/>
                </a:solidFill>
              </a:rPr>
              <a:t> </a:t>
            </a:r>
            <a:r>
              <a:rPr lang="en-US" sz="1200" dirty="0" err="1">
                <a:solidFill>
                  <a:srgbClr val="FFFFFF"/>
                </a:solidFill>
              </a:rPr>
              <a:t>Scences</a:t>
            </a:r>
            <a:r>
              <a:rPr lang="en-US" sz="1200" dirty="0">
                <a:solidFill>
                  <a:srgbClr val="FFFFFF"/>
                </a:solidFill>
              </a:rPr>
              <a:t>. 201; Taheri K et al MSJ-ETC 2022</a:t>
            </a:r>
          </a:p>
        </p:txBody>
      </p:sp>
      <p:pic>
        <p:nvPicPr>
          <p:cNvPr id="3" name="Picture 2"/>
          <p:cNvPicPr>
            <a:picLocks noChangeAspect="1"/>
          </p:cNvPicPr>
          <p:nvPr/>
        </p:nvPicPr>
        <p:blipFill>
          <a:blip r:embed="rId3"/>
          <a:stretch>
            <a:fillRect/>
          </a:stretch>
        </p:blipFill>
        <p:spPr>
          <a:xfrm>
            <a:off x="917478" y="1911547"/>
            <a:ext cx="4019574" cy="3278302"/>
          </a:xfrm>
          <a:prstGeom prst="rect">
            <a:avLst/>
          </a:prstGeom>
        </p:spPr>
      </p:pic>
      <p:pic>
        <p:nvPicPr>
          <p:cNvPr id="5" name="Picture 4"/>
          <p:cNvPicPr>
            <a:picLocks noChangeAspect="1"/>
          </p:cNvPicPr>
          <p:nvPr/>
        </p:nvPicPr>
        <p:blipFill>
          <a:blip r:embed="rId4"/>
          <a:stretch>
            <a:fillRect/>
          </a:stretch>
        </p:blipFill>
        <p:spPr>
          <a:xfrm>
            <a:off x="5149270" y="1911547"/>
            <a:ext cx="6121333" cy="3190908"/>
          </a:xfrm>
          <a:prstGeom prst="rect">
            <a:avLst/>
          </a:prstGeom>
        </p:spPr>
      </p:pic>
    </p:spTree>
    <p:extLst>
      <p:ext uri="{BB962C8B-B14F-4D97-AF65-F5344CB8AC3E}">
        <p14:creationId xmlns:p14="http://schemas.microsoft.com/office/powerpoint/2010/main" val="2890004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927" y="92916"/>
            <a:ext cx="10972800" cy="1143000"/>
          </a:xfrm>
        </p:spPr>
        <p:txBody>
          <a:bodyPr>
            <a:normAutofit/>
          </a:bodyPr>
          <a:lstStyle/>
          <a:p>
            <a:r>
              <a:rPr lang="en-US" sz="3600" dirty="0">
                <a:solidFill>
                  <a:srgbClr val="FFFF00"/>
                </a:solidFill>
              </a:rPr>
              <a:t>Advanced Imaging: PSIR cervical cord gray matter</a:t>
            </a:r>
          </a:p>
        </p:txBody>
      </p:sp>
      <p:sp>
        <p:nvSpPr>
          <p:cNvPr id="8" name="TextBox 7"/>
          <p:cNvSpPr txBox="1"/>
          <p:nvPr/>
        </p:nvSpPr>
        <p:spPr>
          <a:xfrm>
            <a:off x="5885615" y="6545688"/>
            <a:ext cx="5916592" cy="276999"/>
          </a:xfrm>
          <a:prstGeom prst="rect">
            <a:avLst/>
          </a:prstGeom>
          <a:noFill/>
        </p:spPr>
        <p:txBody>
          <a:bodyPr wrap="square" rtlCol="0">
            <a:spAutoFit/>
          </a:bodyPr>
          <a:lstStyle/>
          <a:p>
            <a:pPr algn="r"/>
            <a:r>
              <a:rPr lang="en-US" sz="1200" dirty="0" err="1">
                <a:solidFill>
                  <a:srgbClr val="FFFFFF"/>
                </a:solidFill>
              </a:rPr>
              <a:t>Schlaeger</a:t>
            </a:r>
            <a:r>
              <a:rPr lang="en-US" sz="1200" dirty="0">
                <a:solidFill>
                  <a:srgbClr val="FFFFFF"/>
                </a:solidFill>
              </a:rPr>
              <a:t>, R Annals Neurol. 2014</a:t>
            </a:r>
          </a:p>
        </p:txBody>
      </p:sp>
      <p:sp>
        <p:nvSpPr>
          <p:cNvPr id="10" name="TextBox 9"/>
          <p:cNvSpPr txBox="1"/>
          <p:nvPr/>
        </p:nvSpPr>
        <p:spPr>
          <a:xfrm>
            <a:off x="888004" y="1848064"/>
            <a:ext cx="4928333" cy="3662541"/>
          </a:xfrm>
          <a:prstGeom prst="rect">
            <a:avLst/>
          </a:prstGeom>
          <a:noFill/>
        </p:spPr>
        <p:txBody>
          <a:bodyPr wrap="square" rtlCol="0">
            <a:spAutoFit/>
          </a:bodyPr>
          <a:lstStyle/>
          <a:p>
            <a:pPr marL="342900" indent="-342900">
              <a:spcAft>
                <a:spcPts val="1200"/>
              </a:spcAft>
              <a:buFont typeface="Arial"/>
              <a:buChar char="•"/>
            </a:pPr>
            <a:r>
              <a:rPr lang="en-US" sz="2400" dirty="0">
                <a:solidFill>
                  <a:srgbClr val="FFFFFF"/>
                </a:solidFill>
              </a:rPr>
              <a:t>3T phase-sensitive inversion recovery (PSIR) magnetic resonance imaging</a:t>
            </a:r>
          </a:p>
          <a:p>
            <a:pPr marL="342900" indent="-342900">
              <a:spcBef>
                <a:spcPts val="1200"/>
              </a:spcBef>
              <a:spcAft>
                <a:spcPts val="1200"/>
              </a:spcAft>
              <a:buFont typeface="Arial"/>
              <a:buChar char="•"/>
            </a:pPr>
            <a:r>
              <a:rPr lang="en-US" sz="2400" dirty="0">
                <a:solidFill>
                  <a:srgbClr val="FFFFFF"/>
                </a:solidFill>
              </a:rPr>
              <a:t>PPMS showed smaller C2-3 GM and WM volumes than RRMS (p&lt;0.004)</a:t>
            </a:r>
          </a:p>
          <a:p>
            <a:pPr marL="342900" indent="-342900">
              <a:spcBef>
                <a:spcPts val="1200"/>
              </a:spcBef>
              <a:spcAft>
                <a:spcPts val="1200"/>
              </a:spcAft>
              <a:buFont typeface="Arial"/>
              <a:buChar char="•"/>
            </a:pPr>
            <a:r>
              <a:rPr lang="en-US" sz="2400" dirty="0">
                <a:solidFill>
                  <a:srgbClr val="FFFFFF"/>
                </a:solidFill>
              </a:rPr>
              <a:t>C2-3 GM volumes strongly correlated with EDSS</a:t>
            </a:r>
          </a:p>
        </p:txBody>
      </p: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17432" y="2149032"/>
            <a:ext cx="4723088" cy="2903735"/>
          </a:xfrm>
          <a:prstGeom prst="rect">
            <a:avLst/>
          </a:prstGeom>
        </p:spPr>
      </p:pic>
    </p:spTree>
    <p:extLst>
      <p:ext uri="{BB962C8B-B14F-4D97-AF65-F5344CB8AC3E}">
        <p14:creationId xmlns:p14="http://schemas.microsoft.com/office/powerpoint/2010/main" val="2332775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300" y="2769360"/>
            <a:ext cx="10972800" cy="1143000"/>
          </a:xfrm>
        </p:spPr>
        <p:txBody>
          <a:bodyPr>
            <a:normAutofit fontScale="90000"/>
          </a:bodyPr>
          <a:lstStyle/>
          <a:p>
            <a:br>
              <a:rPr lang="en-US" sz="3600" dirty="0">
                <a:solidFill>
                  <a:srgbClr val="FFFF00"/>
                </a:solidFill>
              </a:rPr>
            </a:br>
            <a:r>
              <a:rPr lang="en-US" sz="4000" dirty="0">
                <a:solidFill>
                  <a:srgbClr val="FFFF00"/>
                </a:solidFill>
              </a:rPr>
              <a:t>Serological and CSF Biomarkers </a:t>
            </a:r>
            <a:br>
              <a:rPr lang="en-US" sz="3600" dirty="0">
                <a:solidFill>
                  <a:srgbClr val="FFFF00"/>
                </a:solidFill>
              </a:rPr>
            </a:br>
            <a:endParaRPr lang="en-US" sz="3600" dirty="0">
              <a:solidFill>
                <a:srgbClr val="FFFF00"/>
              </a:solidFill>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7509" y="1796613"/>
            <a:ext cx="1574297" cy="1130265"/>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91806" y="1801808"/>
            <a:ext cx="1684236" cy="1125070"/>
          </a:xfrm>
          <a:prstGeom prst="rect">
            <a:avLst/>
          </a:prstGeom>
        </p:spPr>
      </p:pic>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284386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3600" dirty="0">
                <a:solidFill>
                  <a:srgbClr val="FFFF00"/>
                </a:solidFill>
              </a:rPr>
            </a:br>
            <a:r>
              <a:rPr lang="en-US" sz="4000" dirty="0">
                <a:solidFill>
                  <a:srgbClr val="FFFF00"/>
                </a:solidFill>
              </a:rPr>
              <a:t>Serological and CSF Biomarkers </a:t>
            </a:r>
            <a:br>
              <a:rPr lang="en-US" sz="3600" dirty="0">
                <a:solidFill>
                  <a:srgbClr val="FFFF00"/>
                </a:solidFill>
              </a:rPr>
            </a:br>
            <a:endParaRPr lang="en-US" sz="3600" dirty="0">
              <a:solidFill>
                <a:srgbClr val="FFFF00"/>
              </a:solidFill>
            </a:endParaRPr>
          </a:p>
        </p:txBody>
      </p:sp>
      <p:sp>
        <p:nvSpPr>
          <p:cNvPr id="3" name="Content Placeholder 2"/>
          <p:cNvSpPr>
            <a:spLocks noGrp="1"/>
          </p:cNvSpPr>
          <p:nvPr>
            <p:ph idx="1"/>
          </p:nvPr>
        </p:nvSpPr>
        <p:spPr>
          <a:xfrm>
            <a:off x="2452895" y="6519781"/>
            <a:ext cx="7087997" cy="338219"/>
          </a:xfrm>
        </p:spPr>
        <p:txBody>
          <a:bodyPr>
            <a:noAutofit/>
          </a:bodyPr>
          <a:lstStyle/>
          <a:p>
            <a:pPr marL="0" indent="0" algn="ctr">
              <a:buNone/>
            </a:pPr>
            <a:r>
              <a:rPr lang="en-US" sz="1200" dirty="0">
                <a:solidFill>
                  <a:schemeClr val="bg1"/>
                </a:solidFill>
              </a:rPr>
              <a:t>M. Mealy et al, </a:t>
            </a:r>
            <a:r>
              <a:rPr lang="fi-FI" sz="1200" dirty="0">
                <a:solidFill>
                  <a:schemeClr val="bg1"/>
                </a:solidFill>
              </a:rPr>
              <a:t>J </a:t>
            </a:r>
            <a:r>
              <a:rPr lang="fi-FI" sz="1200" dirty="0" err="1">
                <a:solidFill>
                  <a:schemeClr val="bg1"/>
                </a:solidFill>
              </a:rPr>
              <a:t>Neurol</a:t>
            </a:r>
            <a:r>
              <a:rPr lang="fi-FI" sz="1200" dirty="0">
                <a:solidFill>
                  <a:schemeClr val="bg1"/>
                </a:solidFill>
              </a:rPr>
              <a:t> </a:t>
            </a:r>
            <a:r>
              <a:rPr lang="fi-FI" sz="1200" dirty="0" err="1">
                <a:solidFill>
                  <a:schemeClr val="bg1"/>
                </a:solidFill>
              </a:rPr>
              <a:t>Sci</a:t>
            </a:r>
            <a:r>
              <a:rPr lang="fi-FI" sz="1200" dirty="0">
                <a:solidFill>
                  <a:schemeClr val="bg1"/>
                </a:solidFill>
              </a:rPr>
              <a:t>. 2015 </a:t>
            </a:r>
            <a:r>
              <a:rPr lang="fi-FI" sz="1200" dirty="0" err="1">
                <a:solidFill>
                  <a:schemeClr val="bg1"/>
                </a:solidFill>
              </a:rPr>
              <a:t>Aug</a:t>
            </a:r>
            <a:r>
              <a:rPr lang="fi-FI" sz="1200" dirty="0">
                <a:solidFill>
                  <a:schemeClr val="bg1"/>
                </a:solidFill>
              </a:rPr>
              <a:t> 15; 355(0): 59–63.</a:t>
            </a:r>
            <a:r>
              <a:rPr lang="en-US" sz="1200" dirty="0">
                <a:solidFill>
                  <a:schemeClr val="bg1"/>
                </a:solidFill>
              </a:rPr>
              <a:t>, Christensen, JR, </a:t>
            </a:r>
            <a:r>
              <a:rPr lang="en-US" sz="1200" dirty="0" err="1">
                <a:solidFill>
                  <a:schemeClr val="bg1"/>
                </a:solidFill>
              </a:rPr>
              <a:t>Mult</a:t>
            </a:r>
            <a:r>
              <a:rPr lang="en-US" sz="1200" dirty="0">
                <a:solidFill>
                  <a:schemeClr val="bg1"/>
                </a:solidFill>
              </a:rPr>
              <a:t> </a:t>
            </a:r>
            <a:r>
              <a:rPr lang="en-US" sz="1200" dirty="0" err="1">
                <a:solidFill>
                  <a:schemeClr val="bg1"/>
                </a:solidFill>
              </a:rPr>
              <a:t>Scler</a:t>
            </a:r>
            <a:r>
              <a:rPr lang="en-US" sz="1200" dirty="0">
                <a:solidFill>
                  <a:schemeClr val="bg1"/>
                </a:solidFill>
              </a:rPr>
              <a:t>  2019</a:t>
            </a:r>
          </a:p>
        </p:txBody>
      </p:sp>
      <p:sp>
        <p:nvSpPr>
          <p:cNvPr id="5" name="TextBox 4"/>
          <p:cNvSpPr txBox="1"/>
          <p:nvPr/>
        </p:nvSpPr>
        <p:spPr>
          <a:xfrm>
            <a:off x="2386205" y="2007482"/>
            <a:ext cx="7154687" cy="2610843"/>
          </a:xfrm>
          <a:prstGeom prst="rect">
            <a:avLst/>
          </a:prstGeom>
          <a:noFill/>
        </p:spPr>
        <p:txBody>
          <a:bodyPr wrap="square" rtlCol="0">
            <a:spAutoFit/>
          </a:bodyPr>
          <a:lstStyle/>
          <a:p>
            <a:pPr marL="342900" indent="-342900">
              <a:lnSpc>
                <a:spcPct val="150000"/>
              </a:lnSpc>
              <a:buFont typeface="Arial"/>
              <a:buChar char="•"/>
            </a:pPr>
            <a:r>
              <a:rPr lang="en-US" sz="2800" dirty="0">
                <a:solidFill>
                  <a:srgbClr val="FFFFFF"/>
                </a:solidFill>
              </a:rPr>
              <a:t>CSF and serum </a:t>
            </a:r>
            <a:r>
              <a:rPr lang="en-US" sz="2800" dirty="0" err="1">
                <a:solidFill>
                  <a:srgbClr val="FFFFFF"/>
                </a:solidFill>
              </a:rPr>
              <a:t>neurofilament</a:t>
            </a:r>
            <a:r>
              <a:rPr lang="en-US" sz="2800" dirty="0">
                <a:solidFill>
                  <a:srgbClr val="FFFFFF"/>
                </a:solidFill>
              </a:rPr>
              <a:t> light chain (</a:t>
            </a:r>
            <a:r>
              <a:rPr lang="en-US" sz="2800" dirty="0" err="1">
                <a:solidFill>
                  <a:srgbClr val="FFFFFF"/>
                </a:solidFill>
              </a:rPr>
              <a:t>Nfl</a:t>
            </a:r>
            <a:r>
              <a:rPr lang="en-US" sz="2800" dirty="0">
                <a:solidFill>
                  <a:srgbClr val="FFFFFF"/>
                </a:solidFill>
              </a:rPr>
              <a:t>)</a:t>
            </a:r>
          </a:p>
          <a:p>
            <a:pPr marL="342900" indent="-342900">
              <a:lnSpc>
                <a:spcPct val="150000"/>
              </a:lnSpc>
              <a:buFont typeface="Arial"/>
              <a:buChar char="•"/>
            </a:pPr>
            <a:r>
              <a:rPr lang="en-US" sz="2800" dirty="0">
                <a:solidFill>
                  <a:srgbClr val="FFFFFF"/>
                </a:solidFill>
              </a:rPr>
              <a:t>Serum glial </a:t>
            </a:r>
            <a:r>
              <a:rPr lang="en-US" sz="2800" dirty="0" err="1">
                <a:solidFill>
                  <a:srgbClr val="FFFFFF"/>
                </a:solidFill>
              </a:rPr>
              <a:t>fibrillary</a:t>
            </a:r>
            <a:r>
              <a:rPr lang="en-US" sz="2800" dirty="0">
                <a:solidFill>
                  <a:srgbClr val="FFFFFF"/>
                </a:solidFill>
              </a:rPr>
              <a:t> acid protein (s-GFAP)</a:t>
            </a:r>
          </a:p>
          <a:p>
            <a:pPr marL="342900" indent="-342900">
              <a:lnSpc>
                <a:spcPct val="150000"/>
              </a:lnSpc>
              <a:buFont typeface="Arial"/>
              <a:buChar char="•"/>
            </a:pPr>
            <a:r>
              <a:rPr lang="en-US" sz="2800" dirty="0">
                <a:solidFill>
                  <a:srgbClr val="FFFFFF"/>
                </a:solidFill>
              </a:rPr>
              <a:t>Other CSF markers </a:t>
            </a:r>
          </a:p>
          <a:p>
            <a:pPr marL="342900" indent="-342900">
              <a:lnSpc>
                <a:spcPct val="150000"/>
              </a:lnSpc>
              <a:buFont typeface="Arial"/>
              <a:buChar char="•"/>
            </a:pPr>
            <a:r>
              <a:rPr lang="en-US" sz="2800" dirty="0">
                <a:solidFill>
                  <a:srgbClr val="FFFFFF"/>
                </a:solidFill>
              </a:rPr>
              <a:t>Markers of somatic and reproductive aging</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48404" cy="89629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90701" y="-31300"/>
            <a:ext cx="1301299" cy="869268"/>
          </a:xfrm>
          <a:prstGeom prst="rect">
            <a:avLst/>
          </a:prstGeom>
        </p:spPr>
      </p:pic>
    </p:spTree>
    <p:extLst>
      <p:ext uri="{BB962C8B-B14F-4D97-AF65-F5344CB8AC3E}">
        <p14:creationId xmlns:p14="http://schemas.microsoft.com/office/powerpoint/2010/main" val="1571004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a:solidFill>
                  <a:srgbClr val="FFFF00"/>
                </a:solidFill>
              </a:rPr>
              <a:t>Neurofilament</a:t>
            </a:r>
            <a:r>
              <a:rPr lang="en-US" sz="3600" dirty="0">
                <a:solidFill>
                  <a:srgbClr val="FFFF00"/>
                </a:solidFill>
              </a:rPr>
              <a:t> Light Chain (</a:t>
            </a:r>
            <a:r>
              <a:rPr lang="en-US" sz="3600" dirty="0" err="1">
                <a:solidFill>
                  <a:srgbClr val="FFFF00"/>
                </a:solidFill>
              </a:rPr>
              <a:t>Nfl</a:t>
            </a:r>
            <a:r>
              <a:rPr lang="en-US" sz="3600" dirty="0">
                <a:solidFill>
                  <a:srgbClr val="FFFF00"/>
                </a:solidFill>
              </a:rPr>
              <a:t>)</a:t>
            </a:r>
          </a:p>
        </p:txBody>
      </p:sp>
      <p:sp>
        <p:nvSpPr>
          <p:cNvPr id="3" name="Content Placeholder 2"/>
          <p:cNvSpPr>
            <a:spLocks noGrp="1"/>
          </p:cNvSpPr>
          <p:nvPr>
            <p:ph idx="1"/>
          </p:nvPr>
        </p:nvSpPr>
        <p:spPr>
          <a:xfrm>
            <a:off x="3082759" y="6519781"/>
            <a:ext cx="6489032" cy="338219"/>
          </a:xfrm>
        </p:spPr>
        <p:txBody>
          <a:bodyPr>
            <a:normAutofit/>
          </a:bodyPr>
          <a:lstStyle/>
          <a:p>
            <a:pPr marL="0" indent="0" algn="ctr">
              <a:buNone/>
            </a:pPr>
            <a:r>
              <a:rPr lang="en-US" sz="1200" dirty="0">
                <a:solidFill>
                  <a:schemeClr val="bg1"/>
                </a:solidFill>
              </a:rPr>
              <a:t>Khalil, M, et al, Nature Reviews Neurology, 2018</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0724" y="1587631"/>
            <a:ext cx="5648525" cy="4510574"/>
          </a:xfrm>
          <a:prstGeom prst="rect">
            <a:avLst/>
          </a:prstGeom>
        </p:spPr>
      </p:pic>
    </p:spTree>
    <p:extLst>
      <p:ext uri="{BB962C8B-B14F-4D97-AF65-F5344CB8AC3E}">
        <p14:creationId xmlns:p14="http://schemas.microsoft.com/office/powerpoint/2010/main" val="3678266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a:solidFill>
                  <a:srgbClr val="FFFF00"/>
                </a:solidFill>
              </a:rPr>
              <a:t>Neurofilament</a:t>
            </a:r>
            <a:r>
              <a:rPr lang="en-US" sz="3600" dirty="0">
                <a:solidFill>
                  <a:srgbClr val="FFFF00"/>
                </a:solidFill>
              </a:rPr>
              <a:t> Light Chain (</a:t>
            </a:r>
            <a:r>
              <a:rPr lang="en-US" sz="3600" dirty="0" err="1">
                <a:solidFill>
                  <a:srgbClr val="FFFF00"/>
                </a:solidFill>
              </a:rPr>
              <a:t>Nfl</a:t>
            </a:r>
            <a:r>
              <a:rPr lang="en-US" sz="3600" dirty="0">
                <a:solidFill>
                  <a:srgbClr val="FFFF00"/>
                </a:solidFill>
              </a:rPr>
              <a:t>)</a:t>
            </a:r>
          </a:p>
        </p:txBody>
      </p:sp>
      <p:sp>
        <p:nvSpPr>
          <p:cNvPr id="3" name="Content Placeholder 2"/>
          <p:cNvSpPr>
            <a:spLocks noGrp="1"/>
          </p:cNvSpPr>
          <p:nvPr>
            <p:ph idx="1"/>
          </p:nvPr>
        </p:nvSpPr>
        <p:spPr>
          <a:xfrm>
            <a:off x="3072263" y="6519781"/>
            <a:ext cx="6489032" cy="338219"/>
          </a:xfrm>
        </p:spPr>
        <p:txBody>
          <a:bodyPr>
            <a:normAutofit/>
          </a:bodyPr>
          <a:lstStyle/>
          <a:p>
            <a:pPr marL="0" indent="0" algn="ctr">
              <a:buNone/>
            </a:pPr>
            <a:r>
              <a:rPr lang="en-US" sz="1200" dirty="0">
                <a:solidFill>
                  <a:schemeClr val="bg1"/>
                </a:solidFill>
              </a:rPr>
              <a:t>Khalil, M, et al, Nature Reviews Neurology, 2018; Williams, T. Journal of Neurology 2020</a:t>
            </a:r>
          </a:p>
        </p:txBody>
      </p:sp>
      <p:sp>
        <p:nvSpPr>
          <p:cNvPr id="5" name="TextBox 4"/>
          <p:cNvSpPr txBox="1"/>
          <p:nvPr/>
        </p:nvSpPr>
        <p:spPr>
          <a:xfrm>
            <a:off x="1640819" y="1917473"/>
            <a:ext cx="8606425" cy="4724370"/>
          </a:xfrm>
          <a:prstGeom prst="rect">
            <a:avLst/>
          </a:prstGeom>
          <a:noFill/>
        </p:spPr>
        <p:txBody>
          <a:bodyPr wrap="square" rtlCol="0">
            <a:spAutoFit/>
          </a:bodyPr>
          <a:lstStyle/>
          <a:p>
            <a:pPr marL="342900" indent="-342900">
              <a:spcAft>
                <a:spcPts val="900"/>
              </a:spcAft>
              <a:buFont typeface="Arial"/>
              <a:buChar char="•"/>
            </a:pPr>
            <a:r>
              <a:rPr lang="en-US" sz="2800" dirty="0">
                <a:solidFill>
                  <a:srgbClr val="FFFFFF"/>
                </a:solidFill>
              </a:rPr>
              <a:t>Changes in </a:t>
            </a:r>
            <a:r>
              <a:rPr lang="en-US" sz="2800" dirty="0" err="1">
                <a:solidFill>
                  <a:srgbClr val="FFFFFF"/>
                </a:solidFill>
              </a:rPr>
              <a:t>Nfl</a:t>
            </a:r>
            <a:r>
              <a:rPr lang="en-US" sz="2800" dirty="0">
                <a:solidFill>
                  <a:srgbClr val="FFFFFF"/>
                </a:solidFill>
              </a:rPr>
              <a:t> levels in CSF or serum can be associated with acute inflammatory injury in MS</a:t>
            </a:r>
          </a:p>
          <a:p>
            <a:pPr marL="800089" lvl="1" indent="-342900">
              <a:spcAft>
                <a:spcPts val="900"/>
              </a:spcAft>
              <a:buFontTx/>
              <a:buChar char="-"/>
            </a:pPr>
            <a:r>
              <a:rPr lang="en-US" sz="2300" dirty="0">
                <a:solidFill>
                  <a:srgbClr val="FFFFFF"/>
                </a:solidFill>
              </a:rPr>
              <a:t>Associated with relapses and Gad enhancing lesions</a:t>
            </a:r>
          </a:p>
          <a:p>
            <a:pPr marL="800089" lvl="1" indent="-342900">
              <a:spcAft>
                <a:spcPts val="900"/>
              </a:spcAft>
              <a:buFontTx/>
              <a:buChar char="-"/>
            </a:pPr>
            <a:r>
              <a:rPr lang="en-US" sz="2300" dirty="0">
                <a:solidFill>
                  <a:srgbClr val="FFFFFF"/>
                </a:solidFill>
              </a:rPr>
              <a:t>Responsive to anti-inflammatory treatments in active PMS</a:t>
            </a:r>
          </a:p>
          <a:p>
            <a:pPr marL="800089" lvl="1" indent="-342900">
              <a:spcAft>
                <a:spcPts val="900"/>
              </a:spcAft>
              <a:buFontTx/>
              <a:buChar char="-"/>
            </a:pPr>
            <a:r>
              <a:rPr lang="en-US" sz="2300" dirty="0">
                <a:solidFill>
                  <a:srgbClr val="FFFFFF"/>
                </a:solidFill>
              </a:rPr>
              <a:t>Very high baseline </a:t>
            </a:r>
            <a:r>
              <a:rPr lang="en-US" sz="2300" dirty="0" err="1">
                <a:solidFill>
                  <a:srgbClr val="FFFFFF"/>
                </a:solidFill>
              </a:rPr>
              <a:t>Nfl</a:t>
            </a:r>
            <a:r>
              <a:rPr lang="en-US" sz="2300" dirty="0">
                <a:solidFill>
                  <a:srgbClr val="FFFFFF"/>
                </a:solidFill>
              </a:rPr>
              <a:t> associated with progression in placebo group of </a:t>
            </a:r>
            <a:r>
              <a:rPr lang="en-US" sz="2300" dirty="0" err="1">
                <a:solidFill>
                  <a:srgbClr val="FFFFFF"/>
                </a:solidFill>
              </a:rPr>
              <a:t>ocrelizumab</a:t>
            </a:r>
            <a:r>
              <a:rPr lang="en-US" sz="2300" dirty="0">
                <a:solidFill>
                  <a:srgbClr val="FFFFFF"/>
                </a:solidFill>
              </a:rPr>
              <a:t> PPMS trial</a:t>
            </a:r>
          </a:p>
          <a:p>
            <a:pPr marL="800089" lvl="1" indent="-342900">
              <a:spcAft>
                <a:spcPts val="900"/>
              </a:spcAft>
              <a:buFontTx/>
              <a:buChar char="-"/>
            </a:pPr>
            <a:r>
              <a:rPr lang="en-US" sz="2300" dirty="0">
                <a:solidFill>
                  <a:srgbClr val="FFFFFF"/>
                </a:solidFill>
              </a:rPr>
              <a:t>CSF </a:t>
            </a:r>
            <a:r>
              <a:rPr lang="en-US" sz="2300" dirty="0" err="1">
                <a:solidFill>
                  <a:srgbClr val="FFFFFF"/>
                </a:solidFill>
              </a:rPr>
              <a:t>Nfl</a:t>
            </a:r>
            <a:r>
              <a:rPr lang="en-US" sz="2300" dirty="0">
                <a:solidFill>
                  <a:srgbClr val="FFFFFF"/>
                </a:solidFill>
              </a:rPr>
              <a:t> primary outcome in the FUMAPMS Trial NCT02959658</a:t>
            </a:r>
          </a:p>
          <a:p>
            <a:pPr marL="800089" lvl="1" indent="-342900">
              <a:spcAft>
                <a:spcPts val="900"/>
              </a:spcAft>
              <a:buFontTx/>
              <a:buChar char="-"/>
            </a:pPr>
            <a:r>
              <a:rPr lang="en-US" sz="2300" dirty="0">
                <a:solidFill>
                  <a:srgbClr val="FFFFFF"/>
                </a:solidFill>
              </a:rPr>
              <a:t>Secondary and tertiary outcome in several trials</a:t>
            </a:r>
          </a:p>
          <a:p>
            <a:pPr marL="800089" lvl="1" indent="-342900">
              <a:buFontTx/>
              <a:buChar char="-"/>
            </a:pPr>
            <a:endParaRPr lang="en-US" sz="2200" dirty="0">
              <a:solidFill>
                <a:srgbClr val="FFFFFF"/>
              </a:solidFill>
            </a:endParaRPr>
          </a:p>
          <a:p>
            <a:endParaRPr lang="en-US" sz="2000" dirty="0">
              <a:solidFill>
                <a:srgbClr val="FFFFFF"/>
              </a:solidFill>
            </a:endParaRPr>
          </a:p>
          <a:p>
            <a:pPr marL="342900" indent="-342900">
              <a:buFont typeface="Arial"/>
              <a:buChar char="•"/>
            </a:pPr>
            <a:endParaRPr lang="en-US" sz="2000" dirty="0">
              <a:solidFill>
                <a:srgbClr val="FFFFFF"/>
              </a:solidFill>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47244" y="274639"/>
            <a:ext cx="1569660" cy="1253436"/>
          </a:xfrm>
          <a:prstGeom prst="rect">
            <a:avLst/>
          </a:prstGeom>
        </p:spPr>
      </p:pic>
    </p:spTree>
    <p:extLst>
      <p:ext uri="{BB962C8B-B14F-4D97-AF65-F5344CB8AC3E}">
        <p14:creationId xmlns:p14="http://schemas.microsoft.com/office/powerpoint/2010/main" val="1228432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a:solidFill>
                  <a:srgbClr val="FFFF00"/>
                </a:solidFill>
              </a:rPr>
              <a:t>Neurofilament</a:t>
            </a:r>
            <a:r>
              <a:rPr lang="en-US" sz="3600" dirty="0">
                <a:solidFill>
                  <a:srgbClr val="FFFF00"/>
                </a:solidFill>
              </a:rPr>
              <a:t> Light Chain (</a:t>
            </a:r>
            <a:r>
              <a:rPr lang="en-US" sz="3600" dirty="0" err="1">
                <a:solidFill>
                  <a:srgbClr val="FFFF00"/>
                </a:solidFill>
              </a:rPr>
              <a:t>Nfl</a:t>
            </a:r>
            <a:r>
              <a:rPr lang="en-US" sz="3600" dirty="0">
                <a:solidFill>
                  <a:srgbClr val="FFFF00"/>
                </a:solidFill>
              </a:rPr>
              <a:t>) in PMS</a:t>
            </a:r>
          </a:p>
        </p:txBody>
      </p:sp>
      <p:sp>
        <p:nvSpPr>
          <p:cNvPr id="3" name="Content Placeholder 2"/>
          <p:cNvSpPr>
            <a:spLocks noGrp="1"/>
          </p:cNvSpPr>
          <p:nvPr>
            <p:ph idx="1"/>
          </p:nvPr>
        </p:nvSpPr>
        <p:spPr>
          <a:xfrm>
            <a:off x="3072263" y="6519781"/>
            <a:ext cx="6489032" cy="338219"/>
          </a:xfrm>
        </p:spPr>
        <p:txBody>
          <a:bodyPr>
            <a:normAutofit/>
          </a:bodyPr>
          <a:lstStyle/>
          <a:p>
            <a:pPr marL="0" indent="0" algn="ctr">
              <a:buNone/>
            </a:pPr>
            <a:r>
              <a:rPr lang="en-US" sz="1200" dirty="0">
                <a:solidFill>
                  <a:schemeClr val="bg1"/>
                </a:solidFill>
              </a:rPr>
              <a:t>Khalil, M, et al, Nature Reviews Neurology, 2018; Williams, T. Journal of Neurology 2020</a:t>
            </a:r>
          </a:p>
        </p:txBody>
      </p:sp>
      <p:sp>
        <p:nvSpPr>
          <p:cNvPr id="5" name="TextBox 4"/>
          <p:cNvSpPr txBox="1"/>
          <p:nvPr/>
        </p:nvSpPr>
        <p:spPr>
          <a:xfrm>
            <a:off x="1162878" y="2133592"/>
            <a:ext cx="10068339" cy="3670236"/>
          </a:xfrm>
          <a:prstGeom prst="rect">
            <a:avLst/>
          </a:prstGeom>
          <a:noFill/>
        </p:spPr>
        <p:txBody>
          <a:bodyPr wrap="square" rtlCol="0">
            <a:spAutoFit/>
          </a:bodyPr>
          <a:lstStyle/>
          <a:p>
            <a:pPr marL="342900" indent="-342900">
              <a:spcBef>
                <a:spcPts val="1800"/>
              </a:spcBef>
              <a:buFont typeface="Arial"/>
              <a:buChar char="•"/>
            </a:pPr>
            <a:r>
              <a:rPr lang="en-US" sz="2500" dirty="0" err="1">
                <a:solidFill>
                  <a:srgbClr val="FFFFFF"/>
                </a:solidFill>
              </a:rPr>
              <a:t>Nfl</a:t>
            </a:r>
            <a:r>
              <a:rPr lang="en-US" sz="2500" dirty="0">
                <a:solidFill>
                  <a:srgbClr val="FFFFFF"/>
                </a:solidFill>
              </a:rPr>
              <a:t> as a biomarker of </a:t>
            </a:r>
            <a:r>
              <a:rPr lang="en-US" sz="2500" dirty="0" err="1">
                <a:solidFill>
                  <a:srgbClr val="FFFFFF"/>
                </a:solidFill>
              </a:rPr>
              <a:t>neurodegeneration</a:t>
            </a:r>
            <a:r>
              <a:rPr lang="en-US" sz="2500" dirty="0">
                <a:solidFill>
                  <a:srgbClr val="FFFFFF"/>
                </a:solidFill>
              </a:rPr>
              <a:t> in PMS is more challenging </a:t>
            </a:r>
          </a:p>
          <a:p>
            <a:pPr marL="800089" lvl="1" indent="-342900">
              <a:spcAft>
                <a:spcPts val="900"/>
              </a:spcAft>
              <a:buFontTx/>
              <a:buChar char="-"/>
            </a:pPr>
            <a:r>
              <a:rPr lang="en-US" sz="2100" dirty="0">
                <a:solidFill>
                  <a:srgbClr val="FFFFFF"/>
                </a:solidFill>
              </a:rPr>
              <a:t>Need to tease apart contributions from disease process of interest from impact of age, comorbid illness</a:t>
            </a:r>
          </a:p>
          <a:p>
            <a:pPr marL="342900" lvl="0" indent="-342900">
              <a:spcBef>
                <a:spcPts val="1800"/>
              </a:spcBef>
              <a:spcAft>
                <a:spcPts val="400"/>
              </a:spcAft>
              <a:buFont typeface="Arial"/>
              <a:buChar char="•"/>
            </a:pPr>
            <a:r>
              <a:rPr lang="en-US" sz="2500" dirty="0">
                <a:solidFill>
                  <a:srgbClr val="FFFFFF"/>
                </a:solidFill>
              </a:rPr>
              <a:t>In a systematic review of </a:t>
            </a:r>
            <a:r>
              <a:rPr lang="en-US" sz="2500" dirty="0" err="1">
                <a:solidFill>
                  <a:srgbClr val="FFFFFF"/>
                </a:solidFill>
              </a:rPr>
              <a:t>Nfl</a:t>
            </a:r>
            <a:r>
              <a:rPr lang="en-US" sz="2500" dirty="0">
                <a:solidFill>
                  <a:srgbClr val="FFFFFF"/>
                </a:solidFill>
              </a:rPr>
              <a:t> in PMS (n=17 studies, Williams, T et al 2020)</a:t>
            </a:r>
          </a:p>
          <a:p>
            <a:pPr marL="800089" lvl="1" indent="-342900">
              <a:spcAft>
                <a:spcPts val="400"/>
              </a:spcAft>
              <a:buFontTx/>
              <a:buChar char="-"/>
            </a:pPr>
            <a:r>
              <a:rPr lang="en-US" sz="2100" dirty="0">
                <a:solidFill>
                  <a:srgbClr val="FFFFFF"/>
                </a:solidFill>
              </a:rPr>
              <a:t>Differences in NFL levels in  RRMS vs. PMS explained by covariates like age</a:t>
            </a:r>
          </a:p>
          <a:p>
            <a:pPr marL="800089" lvl="1" indent="-342900">
              <a:spcAft>
                <a:spcPts val="400"/>
              </a:spcAft>
              <a:buFontTx/>
              <a:buChar char="-"/>
            </a:pPr>
            <a:r>
              <a:rPr lang="en-US" sz="2100" dirty="0">
                <a:solidFill>
                  <a:srgbClr val="FFFFFF"/>
                </a:solidFill>
              </a:rPr>
              <a:t>Associations with current or future disability are inconsistent</a:t>
            </a:r>
          </a:p>
          <a:p>
            <a:pPr marL="800089" lvl="1" indent="-342900">
              <a:spcAft>
                <a:spcPts val="400"/>
              </a:spcAft>
              <a:buFontTx/>
              <a:buChar char="-"/>
            </a:pPr>
            <a:r>
              <a:rPr lang="en-US" sz="2100" dirty="0">
                <a:solidFill>
                  <a:srgbClr val="FFFFFF"/>
                </a:solidFill>
              </a:rPr>
              <a:t>No evidence of </a:t>
            </a:r>
            <a:r>
              <a:rPr lang="en-US" sz="2100" dirty="0" err="1">
                <a:solidFill>
                  <a:srgbClr val="FFFFFF"/>
                </a:solidFill>
              </a:rPr>
              <a:t>Nfl</a:t>
            </a:r>
            <a:r>
              <a:rPr lang="en-US" sz="2100" dirty="0">
                <a:solidFill>
                  <a:srgbClr val="FFFFFF"/>
                </a:solidFill>
              </a:rPr>
              <a:t> being responsive to possible </a:t>
            </a:r>
            <a:r>
              <a:rPr lang="en-US" sz="2100" dirty="0" err="1">
                <a:solidFill>
                  <a:srgbClr val="FFFFFF"/>
                </a:solidFill>
              </a:rPr>
              <a:t>neuro</a:t>
            </a:r>
            <a:r>
              <a:rPr lang="en-US" sz="2100" dirty="0">
                <a:solidFill>
                  <a:srgbClr val="FFFFFF"/>
                </a:solidFill>
              </a:rPr>
              <a:t>-protective treatments</a:t>
            </a:r>
          </a:p>
          <a:p>
            <a:endParaRPr lang="en-US" sz="2000" dirty="0">
              <a:solidFill>
                <a:srgbClr val="FFFFFF"/>
              </a:solidFill>
            </a:endParaRPr>
          </a:p>
          <a:p>
            <a:pPr marL="342900" indent="-342900">
              <a:buFont typeface="Arial"/>
              <a:buChar char="•"/>
            </a:pPr>
            <a:endParaRPr lang="en-US" sz="2000" dirty="0">
              <a:solidFill>
                <a:srgbClr val="FFFFFF"/>
              </a:solidFill>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47244" y="274639"/>
            <a:ext cx="1569660" cy="1253436"/>
          </a:xfrm>
          <a:prstGeom prst="rect">
            <a:avLst/>
          </a:prstGeom>
        </p:spPr>
      </p:pic>
    </p:spTree>
    <p:extLst>
      <p:ext uri="{BB962C8B-B14F-4D97-AF65-F5344CB8AC3E}">
        <p14:creationId xmlns:p14="http://schemas.microsoft.com/office/powerpoint/2010/main" val="1373005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FFFF00"/>
                </a:solidFill>
              </a:rPr>
              <a:t>Serum GFAP levels Progressive MS</a:t>
            </a:r>
          </a:p>
        </p:txBody>
      </p:sp>
      <p:sp>
        <p:nvSpPr>
          <p:cNvPr id="3" name="Content Placeholder 2"/>
          <p:cNvSpPr>
            <a:spLocks noGrp="1"/>
          </p:cNvSpPr>
          <p:nvPr>
            <p:ph idx="1"/>
          </p:nvPr>
        </p:nvSpPr>
        <p:spPr>
          <a:xfrm>
            <a:off x="3082759" y="6345997"/>
            <a:ext cx="6489032" cy="338219"/>
          </a:xfrm>
        </p:spPr>
        <p:txBody>
          <a:bodyPr>
            <a:normAutofit fontScale="85000" lnSpcReduction="10000"/>
          </a:bodyPr>
          <a:lstStyle/>
          <a:p>
            <a:pPr marL="0" indent="0" algn="ctr">
              <a:buNone/>
            </a:pPr>
            <a:r>
              <a:rPr lang="en-US" sz="1200" dirty="0" err="1">
                <a:solidFill>
                  <a:srgbClr val="FFFFFF"/>
                </a:solidFill>
              </a:rPr>
              <a:t>Ayrignac</a:t>
            </a:r>
            <a:r>
              <a:rPr lang="en-US" sz="1200" dirty="0">
                <a:solidFill>
                  <a:srgbClr val="FFFFFF"/>
                </a:solidFill>
              </a:rPr>
              <a:t> et al., Scientific Reports, 2020; </a:t>
            </a:r>
            <a:r>
              <a:rPr lang="en-US" sz="1200" dirty="0" err="1">
                <a:solidFill>
                  <a:srgbClr val="FFFFFF"/>
                </a:solidFill>
              </a:rPr>
              <a:t>Abdelhak</a:t>
            </a:r>
            <a:r>
              <a:rPr lang="en-US" sz="1200" dirty="0">
                <a:solidFill>
                  <a:srgbClr val="FFFFFF"/>
                </a:solidFill>
              </a:rPr>
              <a:t>, et al, </a:t>
            </a:r>
            <a:r>
              <a:rPr lang="en-US" sz="1200" dirty="0" err="1">
                <a:solidFill>
                  <a:srgbClr val="FFFFFF"/>
                </a:solidFill>
              </a:rPr>
              <a:t>Sci</a:t>
            </a:r>
            <a:r>
              <a:rPr lang="en-US" sz="1200" dirty="0">
                <a:solidFill>
                  <a:srgbClr val="FFFFFF"/>
                </a:solidFill>
              </a:rPr>
              <a:t> Reports 2018 </a:t>
            </a:r>
            <a:r>
              <a:rPr lang="en-US" sz="1200" dirty="0" err="1">
                <a:solidFill>
                  <a:srgbClr val="FFFFFF"/>
                </a:solidFill>
              </a:rPr>
              <a:t>natureresearch</a:t>
            </a:r>
            <a:r>
              <a:rPr lang="en-US" sz="1200" dirty="0">
                <a:solidFill>
                  <a:srgbClr val="FFFFFF"/>
                </a:solidFill>
              </a:rPr>
              <a:t>, RSCB Protein Data Bank </a:t>
            </a:r>
            <a:endParaRPr lang="en-US" sz="1200" dirty="0">
              <a:solidFill>
                <a:schemeClr val="bg1"/>
              </a:solidFill>
            </a:endParaRPr>
          </a:p>
        </p:txBody>
      </p:sp>
      <p:sp>
        <p:nvSpPr>
          <p:cNvPr id="4" name="TextBox 3"/>
          <p:cNvSpPr txBox="1"/>
          <p:nvPr/>
        </p:nvSpPr>
        <p:spPr>
          <a:xfrm>
            <a:off x="1580503" y="1860287"/>
            <a:ext cx="8952331" cy="2339102"/>
          </a:xfrm>
          <a:prstGeom prst="rect">
            <a:avLst/>
          </a:prstGeom>
          <a:noFill/>
        </p:spPr>
        <p:txBody>
          <a:bodyPr wrap="square" rtlCol="0">
            <a:spAutoFit/>
          </a:bodyPr>
          <a:lstStyle/>
          <a:p>
            <a:pPr marL="342900" lvl="1" indent="-342900">
              <a:buFont typeface="Arial"/>
              <a:buChar char="•"/>
            </a:pPr>
            <a:r>
              <a:rPr lang="en-US" sz="2400" dirty="0">
                <a:solidFill>
                  <a:srgbClr val="FFFFFF"/>
                </a:solidFill>
              </a:rPr>
              <a:t>Type III intermediate filament found in CNS cells, including astrocytes and ependymal cells</a:t>
            </a:r>
          </a:p>
          <a:p>
            <a:pPr marL="342900" lvl="1" indent="-342900">
              <a:spcBef>
                <a:spcPts val="1800"/>
              </a:spcBef>
              <a:buFont typeface="Arial"/>
              <a:buChar char="•"/>
            </a:pPr>
            <a:r>
              <a:rPr lang="en-US" sz="2400" dirty="0" err="1">
                <a:solidFill>
                  <a:srgbClr val="FFFFFF"/>
                </a:solidFill>
              </a:rPr>
              <a:t>Ayrignac</a:t>
            </a:r>
            <a:r>
              <a:rPr lang="en-US" sz="2400" dirty="0">
                <a:solidFill>
                  <a:srgbClr val="FFFFFF"/>
                </a:solidFill>
              </a:rPr>
              <a:t> et al 2020 reported higher s-GFAP levels in PPMS </a:t>
            </a:r>
            <a:r>
              <a:rPr lang="en-US" sz="2400" dirty="0" err="1">
                <a:solidFill>
                  <a:srgbClr val="FFFFFF"/>
                </a:solidFill>
              </a:rPr>
              <a:t>vs</a:t>
            </a:r>
            <a:r>
              <a:rPr lang="en-US" sz="2400" dirty="0">
                <a:solidFill>
                  <a:srgbClr val="FFFFFF"/>
                </a:solidFill>
              </a:rPr>
              <a:t> RRMS</a:t>
            </a:r>
          </a:p>
          <a:p>
            <a:pPr marL="457188" lvl="2"/>
            <a:r>
              <a:rPr lang="en-US" sz="2000" dirty="0">
                <a:solidFill>
                  <a:srgbClr val="FFFFFF"/>
                </a:solidFill>
              </a:rPr>
              <a:t>- </a:t>
            </a:r>
            <a:r>
              <a:rPr lang="sv-SE" sz="2000" dirty="0">
                <a:solidFill>
                  <a:srgbClr val="FFFFFF"/>
                </a:solidFill>
              </a:rPr>
              <a:t>130.3 ± 72.8 pg/ml vs 83.4 ± 41.1 pg/ml, p = 0.008</a:t>
            </a:r>
            <a:endParaRPr lang="en-US" sz="2000" dirty="0">
              <a:solidFill>
                <a:srgbClr val="FFFFFF"/>
              </a:solidFill>
            </a:endParaRPr>
          </a:p>
          <a:p>
            <a:pPr marL="342900" lvl="1" indent="-342900">
              <a:spcBef>
                <a:spcPts val="1800"/>
              </a:spcBef>
              <a:buFont typeface="Arial"/>
              <a:buChar char="•"/>
            </a:pPr>
            <a:r>
              <a:rPr lang="en-US" sz="2400" dirty="0" err="1">
                <a:solidFill>
                  <a:srgbClr val="FFFFFF"/>
                </a:solidFill>
              </a:rPr>
              <a:t>Abdelhak</a:t>
            </a:r>
            <a:r>
              <a:rPr lang="en-US" sz="2400" dirty="0">
                <a:solidFill>
                  <a:srgbClr val="FFFFFF"/>
                </a:solidFill>
              </a:rPr>
              <a:t> et al 2018 also reported higher s-GFAP in PMS vs.  RRMS</a:t>
            </a:r>
            <a:endParaRPr lang="en-US" sz="2400"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10659122" y="-26011"/>
            <a:ext cx="886968" cy="1618271"/>
          </a:xfrm>
          <a:prstGeom prst="rect">
            <a:avLst/>
          </a:prstGeom>
        </p:spPr>
      </p:pic>
    </p:spTree>
    <p:extLst>
      <p:ext uri="{BB962C8B-B14F-4D97-AF65-F5344CB8AC3E}">
        <p14:creationId xmlns:p14="http://schemas.microsoft.com/office/powerpoint/2010/main" val="22531100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solidFill>
                  <a:srgbClr val="FFFF00"/>
                </a:solidFill>
              </a:rPr>
              <a:t>CSF </a:t>
            </a:r>
            <a:r>
              <a:rPr lang="en-US" sz="3600" dirty="0" err="1">
                <a:solidFill>
                  <a:srgbClr val="FFFF00"/>
                </a:solidFill>
              </a:rPr>
              <a:t>Ceramide</a:t>
            </a:r>
            <a:r>
              <a:rPr lang="en-US" sz="3600" dirty="0">
                <a:solidFill>
                  <a:srgbClr val="FFFF00"/>
                </a:solidFill>
              </a:rPr>
              <a:t> and Mitochondrial Dysfunction in Progressive MS</a:t>
            </a:r>
          </a:p>
        </p:txBody>
      </p:sp>
      <p:sp>
        <p:nvSpPr>
          <p:cNvPr id="3" name="Content Placeholder 2"/>
          <p:cNvSpPr>
            <a:spLocks noGrp="1"/>
          </p:cNvSpPr>
          <p:nvPr>
            <p:ph idx="1"/>
          </p:nvPr>
        </p:nvSpPr>
        <p:spPr>
          <a:xfrm>
            <a:off x="3276545" y="6377314"/>
            <a:ext cx="8363691" cy="338219"/>
          </a:xfrm>
        </p:spPr>
        <p:txBody>
          <a:bodyPr>
            <a:noAutofit/>
          </a:bodyPr>
          <a:lstStyle/>
          <a:p>
            <a:pPr marL="0" indent="0" algn="r">
              <a:buNone/>
            </a:pPr>
            <a:r>
              <a:rPr lang="en-US" sz="1200" dirty="0" err="1">
                <a:solidFill>
                  <a:schemeClr val="bg1"/>
                </a:solidFill>
              </a:rPr>
              <a:t>Wentling</a:t>
            </a:r>
            <a:r>
              <a:rPr lang="en-US" sz="1200" dirty="0">
                <a:solidFill>
                  <a:schemeClr val="bg1"/>
                </a:solidFill>
              </a:rPr>
              <a:t>, M et al. Brain, 2019</a:t>
            </a:r>
          </a:p>
        </p:txBody>
      </p:sp>
      <p:sp>
        <p:nvSpPr>
          <p:cNvPr id="4" name="TextBox 3"/>
          <p:cNvSpPr txBox="1"/>
          <p:nvPr/>
        </p:nvSpPr>
        <p:spPr>
          <a:xfrm>
            <a:off x="556269" y="1652423"/>
            <a:ext cx="8071150" cy="4355038"/>
          </a:xfrm>
          <a:prstGeom prst="rect">
            <a:avLst/>
          </a:prstGeom>
          <a:noFill/>
        </p:spPr>
        <p:txBody>
          <a:bodyPr wrap="square" rtlCol="0">
            <a:spAutoFit/>
          </a:bodyPr>
          <a:lstStyle/>
          <a:p>
            <a:pPr marL="342900" indent="-342900">
              <a:buFont typeface="Arial"/>
              <a:buChar char="•"/>
            </a:pPr>
            <a:r>
              <a:rPr lang="en-US" sz="2200" dirty="0">
                <a:solidFill>
                  <a:srgbClr val="FFFFFF"/>
                </a:solidFill>
              </a:rPr>
              <a:t>CSF from RRMS, SPMS and PPMS applied to cultured neurons</a:t>
            </a:r>
            <a:endParaRPr lang="en-US" sz="1800" dirty="0">
              <a:solidFill>
                <a:srgbClr val="FFFFFF"/>
              </a:solidFill>
            </a:endParaRPr>
          </a:p>
          <a:p>
            <a:pPr marL="342900" lvl="0" indent="-342900">
              <a:spcBef>
                <a:spcPts val="1800"/>
              </a:spcBef>
              <a:buFont typeface="Arial"/>
              <a:buChar char="•"/>
            </a:pPr>
            <a:r>
              <a:rPr lang="en-US" sz="2200" dirty="0">
                <a:solidFill>
                  <a:srgbClr val="FFFFFF"/>
                </a:solidFill>
              </a:rPr>
              <a:t>Live imaging with a mitochondrial tracer (green) demonstrated elongation of mitochondria with exposure to SPMS and PPMS CSF</a:t>
            </a:r>
          </a:p>
          <a:p>
            <a:pPr marL="342900" lvl="0" indent="-342900">
              <a:spcBef>
                <a:spcPts val="1800"/>
              </a:spcBef>
              <a:buFont typeface="Arial"/>
              <a:buChar char="•"/>
            </a:pPr>
            <a:r>
              <a:rPr lang="en-US" sz="2200" dirty="0">
                <a:solidFill>
                  <a:srgbClr val="FFFFFF"/>
                </a:solidFill>
              </a:rPr>
              <a:t>Decreased activity in complex I, III, and IV</a:t>
            </a:r>
            <a:endParaRPr lang="en-US" sz="1800" dirty="0">
              <a:solidFill>
                <a:srgbClr val="FFFFFF"/>
              </a:solidFill>
            </a:endParaRPr>
          </a:p>
          <a:p>
            <a:pPr marL="342900" lvl="0" indent="-342900">
              <a:spcBef>
                <a:spcPts val="1800"/>
              </a:spcBef>
              <a:buFont typeface="Arial"/>
              <a:buChar char="•"/>
            </a:pPr>
            <a:r>
              <a:rPr lang="en-US" sz="2200" dirty="0">
                <a:solidFill>
                  <a:srgbClr val="FFFFFF"/>
                </a:solidFill>
              </a:rPr>
              <a:t>Enriching CSF with lipid </a:t>
            </a:r>
            <a:r>
              <a:rPr lang="en-US" sz="2200" dirty="0" err="1">
                <a:solidFill>
                  <a:srgbClr val="FFFFFF"/>
                </a:solidFill>
              </a:rPr>
              <a:t>ceramides</a:t>
            </a:r>
            <a:r>
              <a:rPr lang="en-US" sz="2200" dirty="0">
                <a:solidFill>
                  <a:srgbClr val="FFFFFF"/>
                </a:solidFill>
              </a:rPr>
              <a:t> replicated these effects</a:t>
            </a:r>
          </a:p>
          <a:p>
            <a:pPr marL="342900" indent="-342900">
              <a:spcBef>
                <a:spcPts val="1800"/>
              </a:spcBef>
              <a:buFont typeface="Arial"/>
              <a:buChar char="•"/>
            </a:pPr>
            <a:r>
              <a:rPr lang="en-US" sz="2200" dirty="0">
                <a:solidFill>
                  <a:srgbClr val="FFFFFF"/>
                </a:solidFill>
              </a:rPr>
              <a:t>CSF </a:t>
            </a:r>
            <a:r>
              <a:rPr lang="en-US" sz="2200" dirty="0" err="1">
                <a:solidFill>
                  <a:srgbClr val="FFFFFF"/>
                </a:solidFill>
              </a:rPr>
              <a:t>ceramides</a:t>
            </a:r>
            <a:r>
              <a:rPr lang="en-US" sz="2200" dirty="0">
                <a:solidFill>
                  <a:srgbClr val="FFFFFF"/>
                </a:solidFill>
              </a:rPr>
              <a:t> impaired mitochondrial respiration but also decreased the bioavailability of glucose by increasing its uptake</a:t>
            </a:r>
          </a:p>
          <a:p>
            <a:pPr marL="342900" indent="-342900">
              <a:spcBef>
                <a:spcPts val="1800"/>
              </a:spcBef>
              <a:buFont typeface="Arial"/>
              <a:buChar char="•"/>
            </a:pPr>
            <a:r>
              <a:rPr lang="en-US" sz="2200" dirty="0">
                <a:solidFill>
                  <a:srgbClr val="FFFFFF"/>
                </a:solidFill>
              </a:rPr>
              <a:t>Hypothesis: ‘virtual </a:t>
            </a:r>
            <a:r>
              <a:rPr lang="en-US" sz="2200" dirty="0" err="1">
                <a:solidFill>
                  <a:srgbClr val="FFFFFF"/>
                </a:solidFill>
              </a:rPr>
              <a:t>hypoglycosis</a:t>
            </a:r>
            <a:r>
              <a:rPr lang="en-US" sz="2200" dirty="0">
                <a:solidFill>
                  <a:srgbClr val="FFFFFF"/>
                </a:solidFill>
              </a:rPr>
              <a:t>’ induced by the CSF of progressive patients</a:t>
            </a:r>
          </a:p>
        </p:txBody>
      </p:sp>
      <p:pic>
        <p:nvPicPr>
          <p:cNvPr id="5" name="Picture 4" descr="Screen Shot 2020-08-26 at 2.17.06 PM.png"/>
          <p:cNvPicPr>
            <a:picLocks noChangeAspect="1"/>
          </p:cNvPicPr>
          <p:nvPr/>
        </p:nvPicPr>
        <p:blipFill rotWithShape="1">
          <a:blip r:embed="rId3" cstate="screen">
            <a:extLst>
              <a:ext uri="{28A0092B-C50C-407E-A947-70E740481C1C}">
                <a14:useLocalDpi xmlns:a14="http://schemas.microsoft.com/office/drawing/2010/main"/>
              </a:ext>
            </a:extLst>
          </a:blip>
          <a:srcRect l="-143"/>
          <a:stretch/>
        </p:blipFill>
        <p:spPr>
          <a:xfrm>
            <a:off x="8924462" y="1506378"/>
            <a:ext cx="2633472" cy="4608576"/>
          </a:xfrm>
          <a:prstGeom prst="rect">
            <a:avLst/>
          </a:prstGeom>
        </p:spPr>
      </p:pic>
    </p:spTree>
    <p:extLst>
      <p:ext uri="{BB962C8B-B14F-4D97-AF65-F5344CB8AC3E}">
        <p14:creationId xmlns:p14="http://schemas.microsoft.com/office/powerpoint/2010/main" val="3020213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1069A-506D-495D-9C6D-6CC458845B5C}"/>
              </a:ext>
            </a:extLst>
          </p:cNvPr>
          <p:cNvSpPr>
            <a:spLocks noGrp="1"/>
          </p:cNvSpPr>
          <p:nvPr>
            <p:ph type="title"/>
          </p:nvPr>
        </p:nvSpPr>
        <p:spPr>
          <a:xfrm>
            <a:off x="1520757" y="1605064"/>
            <a:ext cx="3138025" cy="2725018"/>
          </a:xfrm>
        </p:spPr>
        <p:txBody>
          <a:bodyPr>
            <a:noAutofit/>
          </a:bodyPr>
          <a:lstStyle/>
          <a:p>
            <a:pPr>
              <a:lnSpc>
                <a:spcPct val="100000"/>
              </a:lnSpc>
            </a:pPr>
            <a:r>
              <a:rPr lang="en-US" sz="4050" b="1" dirty="0">
                <a:latin typeface="Arial"/>
                <a:cs typeface="Arial"/>
              </a:rPr>
              <a:t>Vision &amp; Mission Statements </a:t>
            </a:r>
            <a:endParaRPr lang="en-US" sz="4350" dirty="0"/>
          </a:p>
        </p:txBody>
      </p:sp>
      <p:sp>
        <p:nvSpPr>
          <p:cNvPr id="3" name="Content Placeholder 2">
            <a:extLst>
              <a:ext uri="{FF2B5EF4-FFF2-40B4-BE49-F238E27FC236}">
                <a16:creationId xmlns:a16="http://schemas.microsoft.com/office/drawing/2014/main" id="{EA6E1DAE-31CF-4416-8EAD-A422E5923AEA}"/>
              </a:ext>
            </a:extLst>
          </p:cNvPr>
          <p:cNvSpPr>
            <a:spLocks noGrp="1"/>
          </p:cNvSpPr>
          <p:nvPr>
            <p:ph idx="1"/>
          </p:nvPr>
        </p:nvSpPr>
        <p:spPr>
          <a:xfrm>
            <a:off x="5411391" y="653144"/>
            <a:ext cx="5259852" cy="5207908"/>
          </a:xfrm>
        </p:spPr>
        <p:txBody>
          <a:bodyPr vert="horz" lIns="68580" tIns="34290" rIns="68580" bIns="34290" rtlCol="0" anchor="t">
            <a:noAutofit/>
          </a:bodyPr>
          <a:lstStyle/>
          <a:p>
            <a:pPr marL="0" indent="0">
              <a:lnSpc>
                <a:spcPct val="100000"/>
              </a:lnSpc>
              <a:spcBef>
                <a:spcPts val="0"/>
              </a:spcBef>
              <a:buNone/>
            </a:pPr>
            <a:endParaRPr lang="en-US" sz="1950" dirty="0">
              <a:solidFill>
                <a:srgbClr val="000000"/>
              </a:solidFill>
              <a:latin typeface="Arial"/>
              <a:cs typeface="Arial"/>
            </a:endParaRPr>
          </a:p>
          <a:p>
            <a:pPr marL="0" indent="0">
              <a:lnSpc>
                <a:spcPct val="100000"/>
              </a:lnSpc>
              <a:buNone/>
            </a:pPr>
            <a:r>
              <a:rPr lang="en-US" dirty="0">
                <a:solidFill>
                  <a:srgbClr val="F58025"/>
                </a:solidFill>
              </a:rPr>
              <a:t>​​</a:t>
            </a:r>
            <a:r>
              <a:rPr lang="en-US" b="1" dirty="0">
                <a:solidFill>
                  <a:srgbClr val="F58025"/>
                </a:solidFill>
              </a:rPr>
              <a:t>Our Vision:</a:t>
            </a:r>
            <a:r>
              <a:rPr lang="en-US" dirty="0">
                <a:solidFill>
                  <a:srgbClr val="F58025"/>
                </a:solidFill>
              </a:rPr>
              <a:t> </a:t>
            </a:r>
          </a:p>
          <a:p>
            <a:pPr marL="0" indent="0">
              <a:lnSpc>
                <a:spcPct val="100000"/>
              </a:lnSpc>
              <a:buNone/>
            </a:pPr>
            <a:r>
              <a:rPr lang="en-US" dirty="0">
                <a:solidFill>
                  <a:srgbClr val="34312C"/>
                </a:solidFill>
              </a:rPr>
              <a:t>A World Free of MS.</a:t>
            </a:r>
          </a:p>
          <a:p>
            <a:pPr marL="0" indent="0">
              <a:lnSpc>
                <a:spcPct val="100000"/>
              </a:lnSpc>
              <a:buNone/>
            </a:pPr>
            <a:endParaRPr lang="en-US" sz="2800" dirty="0">
              <a:solidFill>
                <a:srgbClr val="34312C"/>
              </a:solidFill>
            </a:endParaRPr>
          </a:p>
          <a:p>
            <a:pPr marL="0" indent="0">
              <a:lnSpc>
                <a:spcPct val="100000"/>
              </a:lnSpc>
              <a:buNone/>
            </a:pPr>
            <a:r>
              <a:rPr lang="en-US" b="1" dirty="0">
                <a:solidFill>
                  <a:srgbClr val="F58025"/>
                </a:solidFill>
              </a:rPr>
              <a:t>Our Mission:  </a:t>
            </a:r>
          </a:p>
          <a:p>
            <a:pPr marL="0" indent="0">
              <a:lnSpc>
                <a:spcPct val="100000"/>
              </a:lnSpc>
              <a:buNone/>
            </a:pPr>
            <a:r>
              <a:rPr lang="en-US" dirty="0">
                <a:solidFill>
                  <a:srgbClr val="34312C"/>
                </a:solidFill>
              </a:rPr>
              <a:t>We will cure MS while empowering people affected by MS to live their best lives.</a:t>
            </a:r>
            <a:endParaRPr lang="en-US" dirty="0">
              <a:solidFill>
                <a:srgbClr val="231F20"/>
              </a:solidFill>
            </a:endParaRPr>
          </a:p>
        </p:txBody>
      </p:sp>
    </p:spTree>
    <p:extLst>
      <p:ext uri="{BB962C8B-B14F-4D97-AF65-F5344CB8AC3E}">
        <p14:creationId xmlns:p14="http://schemas.microsoft.com/office/powerpoint/2010/main" val="824078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FFFF00"/>
                </a:solidFill>
              </a:rPr>
              <a:t>Other CSF Biomarkers for Progressive MS</a:t>
            </a:r>
          </a:p>
        </p:txBody>
      </p:sp>
      <p:sp>
        <p:nvSpPr>
          <p:cNvPr id="3" name="Content Placeholder 2"/>
          <p:cNvSpPr>
            <a:spLocks noGrp="1"/>
          </p:cNvSpPr>
          <p:nvPr>
            <p:ph idx="1"/>
          </p:nvPr>
        </p:nvSpPr>
        <p:spPr>
          <a:xfrm>
            <a:off x="2111530" y="6345826"/>
            <a:ext cx="7397521" cy="338219"/>
          </a:xfrm>
        </p:spPr>
        <p:txBody>
          <a:bodyPr>
            <a:noAutofit/>
          </a:bodyPr>
          <a:lstStyle/>
          <a:p>
            <a:pPr marL="0" indent="0" algn="ctr">
              <a:buNone/>
            </a:pPr>
            <a:r>
              <a:rPr lang="en-US" sz="1200" dirty="0">
                <a:solidFill>
                  <a:schemeClr val="bg1"/>
                </a:solidFill>
              </a:rPr>
              <a:t>M. Mealy et al, </a:t>
            </a:r>
            <a:r>
              <a:rPr lang="fi-FI" sz="1200" dirty="0">
                <a:solidFill>
                  <a:schemeClr val="bg1"/>
                </a:solidFill>
              </a:rPr>
              <a:t>J </a:t>
            </a:r>
            <a:r>
              <a:rPr lang="fi-FI" sz="1200" dirty="0" err="1">
                <a:solidFill>
                  <a:schemeClr val="bg1"/>
                </a:solidFill>
              </a:rPr>
              <a:t>Neurol</a:t>
            </a:r>
            <a:r>
              <a:rPr lang="fi-FI" sz="1200" dirty="0">
                <a:solidFill>
                  <a:schemeClr val="bg1"/>
                </a:solidFill>
              </a:rPr>
              <a:t> </a:t>
            </a:r>
            <a:r>
              <a:rPr lang="fi-FI" sz="1200" dirty="0" err="1">
                <a:solidFill>
                  <a:schemeClr val="bg1"/>
                </a:solidFill>
              </a:rPr>
              <a:t>Sci</a:t>
            </a:r>
            <a:r>
              <a:rPr lang="fi-FI" sz="1200" dirty="0">
                <a:solidFill>
                  <a:schemeClr val="bg1"/>
                </a:solidFill>
              </a:rPr>
              <a:t>. 2015 </a:t>
            </a:r>
            <a:r>
              <a:rPr lang="fi-FI" sz="1200" dirty="0" err="1">
                <a:solidFill>
                  <a:schemeClr val="bg1"/>
                </a:solidFill>
              </a:rPr>
              <a:t>Aug</a:t>
            </a:r>
            <a:r>
              <a:rPr lang="fi-FI" sz="1200" dirty="0">
                <a:solidFill>
                  <a:schemeClr val="bg1"/>
                </a:solidFill>
              </a:rPr>
              <a:t> 15; 355(0): 59–63, </a:t>
            </a:r>
            <a:r>
              <a:rPr lang="fi-FI" sz="1200" dirty="0" err="1">
                <a:solidFill>
                  <a:schemeClr val="bg1"/>
                </a:solidFill>
              </a:rPr>
              <a:t>Marastoni</a:t>
            </a:r>
            <a:r>
              <a:rPr lang="fi-FI" sz="1200" dirty="0">
                <a:solidFill>
                  <a:schemeClr val="bg1"/>
                </a:solidFill>
              </a:rPr>
              <a:t> et </a:t>
            </a:r>
            <a:r>
              <a:rPr lang="fi-FI" sz="1200" dirty="0" err="1">
                <a:solidFill>
                  <a:schemeClr val="bg1"/>
                </a:solidFill>
              </a:rPr>
              <a:t>al</a:t>
            </a:r>
            <a:r>
              <a:rPr lang="fi-FI" sz="1200" dirty="0">
                <a:solidFill>
                  <a:schemeClr val="bg1"/>
                </a:solidFill>
              </a:rPr>
              <a:t> ECTRIMS 2018; </a:t>
            </a:r>
            <a:r>
              <a:rPr lang="fi-FI" sz="1200" dirty="0" err="1">
                <a:solidFill>
                  <a:schemeClr val="bg1"/>
                </a:solidFill>
              </a:rPr>
              <a:t>Pérez-Miralles</a:t>
            </a:r>
            <a:r>
              <a:rPr lang="fi-FI" sz="1200" dirty="0">
                <a:solidFill>
                  <a:schemeClr val="bg1"/>
                </a:solidFill>
              </a:rPr>
              <a:t> NN 2020, Christensen, J.R.  et al., MSJ 2019, Mahler et </a:t>
            </a:r>
            <a:r>
              <a:rPr lang="fi-FI" sz="1200" dirty="0" err="1">
                <a:solidFill>
                  <a:schemeClr val="bg1"/>
                </a:solidFill>
              </a:rPr>
              <a:t>al</a:t>
            </a:r>
            <a:r>
              <a:rPr lang="fi-FI" sz="1200" dirty="0">
                <a:solidFill>
                  <a:schemeClr val="bg1"/>
                </a:solidFill>
              </a:rPr>
              <a:t> MSARD 2020</a:t>
            </a:r>
            <a:endParaRPr lang="en-US" sz="1200" dirty="0">
              <a:solidFill>
                <a:schemeClr val="bg1"/>
              </a:solidFill>
            </a:endParaRPr>
          </a:p>
        </p:txBody>
      </p:sp>
      <p:sp>
        <p:nvSpPr>
          <p:cNvPr id="4" name="TextBox 3"/>
          <p:cNvSpPr txBox="1"/>
          <p:nvPr/>
        </p:nvSpPr>
        <p:spPr>
          <a:xfrm>
            <a:off x="1776011" y="1620935"/>
            <a:ext cx="8374095" cy="3570208"/>
          </a:xfrm>
          <a:prstGeom prst="rect">
            <a:avLst/>
          </a:prstGeom>
          <a:noFill/>
        </p:spPr>
        <p:txBody>
          <a:bodyPr wrap="square" rtlCol="0">
            <a:spAutoFit/>
          </a:bodyPr>
          <a:lstStyle/>
          <a:p>
            <a:pPr marL="342900" indent="-342900">
              <a:buFont typeface="Arial"/>
              <a:buChar char="•"/>
            </a:pPr>
            <a:r>
              <a:rPr lang="en-US" sz="2200" i="1" u="sng" dirty="0">
                <a:solidFill>
                  <a:srgbClr val="FFFFFF"/>
                </a:solidFill>
              </a:rPr>
              <a:t>CSF Soluble CD27 receptor (sCD27) </a:t>
            </a:r>
            <a:r>
              <a:rPr lang="en-US" sz="2200" dirty="0">
                <a:solidFill>
                  <a:srgbClr val="FFFFFF"/>
                </a:solidFill>
              </a:rPr>
              <a:t> decreased in response to </a:t>
            </a:r>
            <a:r>
              <a:rPr lang="en-US" sz="2200" dirty="0" err="1">
                <a:solidFill>
                  <a:srgbClr val="FFFFFF"/>
                </a:solidFill>
              </a:rPr>
              <a:t>natalizumab</a:t>
            </a:r>
            <a:r>
              <a:rPr lang="en-US" sz="2200" dirty="0">
                <a:solidFill>
                  <a:srgbClr val="FFFFFF"/>
                </a:solidFill>
              </a:rPr>
              <a:t> and methylprednisolone in progressive MS trials</a:t>
            </a:r>
          </a:p>
          <a:p>
            <a:pPr marL="800089" lvl="1" indent="-342900">
              <a:buFontTx/>
              <a:buChar char="-"/>
            </a:pPr>
            <a:r>
              <a:rPr lang="en-US" sz="2000" dirty="0">
                <a:solidFill>
                  <a:srgbClr val="FFFFFF"/>
                </a:solidFill>
              </a:rPr>
              <a:t>sCD27</a:t>
            </a:r>
            <a:r>
              <a:rPr lang="en-US" sz="2000" i="1" dirty="0">
                <a:solidFill>
                  <a:srgbClr val="FFFFFF"/>
                </a:solidFill>
              </a:rPr>
              <a:t> </a:t>
            </a:r>
            <a:r>
              <a:rPr lang="en-US" sz="1800" dirty="0">
                <a:solidFill>
                  <a:srgbClr val="FFFFFF"/>
                </a:solidFill>
              </a:rPr>
              <a:t>is shed by activated T cells in the CSF</a:t>
            </a:r>
          </a:p>
          <a:p>
            <a:pPr marL="800089" lvl="1" indent="-342900">
              <a:buFontTx/>
              <a:buChar char="-"/>
            </a:pPr>
            <a:r>
              <a:rPr lang="en-US" sz="1800" dirty="0">
                <a:solidFill>
                  <a:srgbClr val="FFFFFF"/>
                </a:solidFill>
              </a:rPr>
              <a:t>CSF sCD27 strongly correlated with CSF </a:t>
            </a:r>
            <a:r>
              <a:rPr lang="en-US" sz="1800" dirty="0" err="1">
                <a:solidFill>
                  <a:srgbClr val="FFFFFF"/>
                </a:solidFill>
              </a:rPr>
              <a:t>Nfl</a:t>
            </a:r>
            <a:r>
              <a:rPr lang="en-US" sz="1800" dirty="0">
                <a:solidFill>
                  <a:srgbClr val="FFFFFF"/>
                </a:solidFill>
              </a:rPr>
              <a:t> levels</a:t>
            </a:r>
          </a:p>
          <a:p>
            <a:pPr marL="342900" lvl="0" indent="-342900">
              <a:spcBef>
                <a:spcPts val="1200"/>
              </a:spcBef>
              <a:buFont typeface="Arial"/>
              <a:buChar char="•"/>
            </a:pPr>
            <a:r>
              <a:rPr lang="en-US" sz="2200" i="1" u="sng" dirty="0">
                <a:solidFill>
                  <a:srgbClr val="FFFFFF"/>
                </a:solidFill>
              </a:rPr>
              <a:t>Differential cytokine profiles </a:t>
            </a:r>
            <a:r>
              <a:rPr lang="en-US" sz="2200" dirty="0">
                <a:solidFill>
                  <a:srgbClr val="FFFFFF"/>
                </a:solidFill>
              </a:rPr>
              <a:t>have been reported</a:t>
            </a:r>
          </a:p>
          <a:p>
            <a:pPr marL="742939" lvl="1" indent="-285750">
              <a:buFontTx/>
              <a:buChar char="-"/>
            </a:pPr>
            <a:r>
              <a:rPr lang="en-US" sz="1800" dirty="0" err="1">
                <a:solidFill>
                  <a:srgbClr val="FFFFFF"/>
                </a:solidFill>
              </a:rPr>
              <a:t>Marastoni</a:t>
            </a:r>
            <a:r>
              <a:rPr lang="en-US" sz="1800" dirty="0">
                <a:solidFill>
                  <a:srgbClr val="FFFFFF"/>
                </a:solidFill>
              </a:rPr>
              <a:t> et al reported greater </a:t>
            </a:r>
            <a:r>
              <a:rPr lang="en-US" sz="1800" i="1" u="sng" dirty="0">
                <a:solidFill>
                  <a:srgbClr val="FFFFFF"/>
                </a:solidFill>
              </a:rPr>
              <a:t>CCL2 and CCL15 </a:t>
            </a:r>
            <a:r>
              <a:rPr lang="en-US" sz="1800" dirty="0">
                <a:solidFill>
                  <a:srgbClr val="FFFFFF"/>
                </a:solidFill>
              </a:rPr>
              <a:t>in PPMS</a:t>
            </a:r>
          </a:p>
          <a:p>
            <a:pPr marL="742939" lvl="1" indent="-285750">
              <a:buFontTx/>
              <a:buChar char="-"/>
            </a:pPr>
            <a:endParaRPr lang="en-US" sz="1800" dirty="0">
              <a:solidFill>
                <a:srgbClr val="FFFFFF"/>
              </a:solidFill>
            </a:endParaRPr>
          </a:p>
          <a:p>
            <a:pPr marL="342900" lvl="0" indent="-342900">
              <a:spcBef>
                <a:spcPts val="1200"/>
              </a:spcBef>
              <a:buFont typeface="Arial"/>
              <a:buChar char="•"/>
            </a:pPr>
            <a:r>
              <a:rPr lang="en-US" sz="2200" i="1" u="sng" dirty="0">
                <a:solidFill>
                  <a:srgbClr val="FFFFFF"/>
                </a:solidFill>
              </a:rPr>
              <a:t>CSF </a:t>
            </a:r>
            <a:r>
              <a:rPr lang="en-US" sz="2200" i="1" u="sng" dirty="0" err="1">
                <a:solidFill>
                  <a:srgbClr val="FFFFFF"/>
                </a:solidFill>
              </a:rPr>
              <a:t>chitinase</a:t>
            </a:r>
            <a:r>
              <a:rPr lang="en-US" sz="2200" i="1" u="sng" dirty="0">
                <a:solidFill>
                  <a:srgbClr val="FFFFFF"/>
                </a:solidFill>
              </a:rPr>
              <a:t> 3-like-1 (CHI3L1) </a:t>
            </a:r>
            <a:r>
              <a:rPr lang="en-US" sz="2200" dirty="0">
                <a:solidFill>
                  <a:srgbClr val="FFFFFF"/>
                </a:solidFill>
              </a:rPr>
              <a:t>levels are associated with disability level in early untreated PPMS patients with trend toward predicting future disability</a:t>
            </a:r>
          </a:p>
        </p:txBody>
      </p:sp>
    </p:spTree>
    <p:extLst>
      <p:ext uri="{BB962C8B-B14F-4D97-AF65-F5344CB8AC3E}">
        <p14:creationId xmlns:p14="http://schemas.microsoft.com/office/powerpoint/2010/main" val="4044597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254" y="3501024"/>
            <a:ext cx="10972800" cy="1143000"/>
          </a:xfrm>
        </p:spPr>
        <p:txBody>
          <a:bodyPr>
            <a:normAutofit fontScale="90000"/>
          </a:bodyPr>
          <a:lstStyle/>
          <a:p>
            <a:r>
              <a:rPr lang="en-US" sz="3600" dirty="0">
                <a:solidFill>
                  <a:srgbClr val="FFFF00"/>
                </a:solidFill>
              </a:rPr>
              <a:t>Biological Aging Markers </a:t>
            </a:r>
            <a:r>
              <a:rPr lang="en-US" sz="3600">
                <a:solidFill>
                  <a:srgbClr val="FFFF00"/>
                </a:solidFill>
              </a:rPr>
              <a:t>and </a:t>
            </a:r>
            <a:br>
              <a:rPr lang="en-US" sz="3600">
                <a:solidFill>
                  <a:srgbClr val="FFFF00"/>
                </a:solidFill>
              </a:rPr>
            </a:br>
            <a:r>
              <a:rPr lang="en-US" sz="3600">
                <a:solidFill>
                  <a:srgbClr val="FFFF00"/>
                </a:solidFill>
              </a:rPr>
              <a:t>Progressive </a:t>
            </a:r>
            <a:r>
              <a:rPr lang="en-US" sz="3600" dirty="0">
                <a:solidFill>
                  <a:srgbClr val="FFFF00"/>
                </a:solidFill>
              </a:rPr>
              <a:t>MS</a:t>
            </a:r>
          </a:p>
        </p:txBody>
      </p:sp>
      <p:pic>
        <p:nvPicPr>
          <p:cNvPr id="6" name="Picture 5"/>
          <p:cNvPicPr>
            <a:picLocks noChangeAspect="1"/>
          </p:cNvPicPr>
          <p:nvPr/>
        </p:nvPicPr>
        <p:blipFill>
          <a:blip r:embed="rId3"/>
          <a:stretch>
            <a:fillRect/>
          </a:stretch>
        </p:blipFill>
        <p:spPr>
          <a:xfrm>
            <a:off x="3792615" y="936215"/>
            <a:ext cx="4634078" cy="2317039"/>
          </a:xfrm>
          <a:prstGeom prst="rect">
            <a:avLst/>
          </a:prstGeom>
        </p:spPr>
      </p:pic>
    </p:spTree>
    <p:extLst>
      <p:ext uri="{BB962C8B-B14F-4D97-AF65-F5344CB8AC3E}">
        <p14:creationId xmlns:p14="http://schemas.microsoft.com/office/powerpoint/2010/main" val="8681292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6054" y="642911"/>
            <a:ext cx="6172200" cy="857250"/>
          </a:xfrm>
        </p:spPr>
        <p:txBody>
          <a:bodyPr>
            <a:noAutofit/>
          </a:bodyPr>
          <a:lstStyle/>
          <a:p>
            <a:r>
              <a:rPr lang="en-US" sz="3800" dirty="0">
                <a:solidFill>
                  <a:srgbClr val="FFFF00"/>
                </a:solidFill>
              </a:rPr>
              <a:t>Disability accumulation</a:t>
            </a:r>
            <a:br>
              <a:rPr lang="en-US" sz="3800" dirty="0">
                <a:solidFill>
                  <a:srgbClr val="FFFF00"/>
                </a:solidFill>
              </a:rPr>
            </a:br>
            <a:r>
              <a:rPr lang="en-US" sz="3800" dirty="0">
                <a:solidFill>
                  <a:srgbClr val="FFFF00"/>
                </a:solidFill>
              </a:rPr>
              <a:t>as a function of age </a:t>
            </a:r>
          </a:p>
        </p:txBody>
      </p:sp>
      <p:sp>
        <p:nvSpPr>
          <p:cNvPr id="4" name="TextBox 3"/>
          <p:cNvSpPr txBox="1"/>
          <p:nvPr/>
        </p:nvSpPr>
        <p:spPr>
          <a:xfrm>
            <a:off x="3836470" y="6399289"/>
            <a:ext cx="4331369" cy="230832"/>
          </a:xfrm>
          <a:prstGeom prst="rect">
            <a:avLst/>
          </a:prstGeom>
          <a:noFill/>
        </p:spPr>
        <p:txBody>
          <a:bodyPr wrap="square" rtlCol="0">
            <a:spAutoFit/>
          </a:bodyPr>
          <a:lstStyle/>
          <a:p>
            <a:pPr algn="ctr" defTabSz="914400"/>
            <a:endParaRPr lang="en-US" sz="900" dirty="0">
              <a:solidFill>
                <a:prstClr val="white"/>
              </a:solidFill>
            </a:endParaRPr>
          </a:p>
        </p:txBody>
      </p:sp>
      <p:pic>
        <p:nvPicPr>
          <p:cNvPr id="8" name="Picture 7" descr="Unknow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8730" y="3854247"/>
            <a:ext cx="3286848" cy="1881361"/>
          </a:xfrm>
          <a:prstGeom prst="rect">
            <a:avLst/>
          </a:prstGeom>
        </p:spPr>
      </p:pic>
      <p:sp>
        <p:nvSpPr>
          <p:cNvPr id="9" name="Content Placeholder 2"/>
          <p:cNvSpPr>
            <a:spLocks noGrp="1"/>
          </p:cNvSpPr>
          <p:nvPr>
            <p:ph idx="1"/>
          </p:nvPr>
        </p:nvSpPr>
        <p:spPr>
          <a:xfrm>
            <a:off x="2017643" y="2045929"/>
            <a:ext cx="8408505" cy="3394472"/>
          </a:xfrm>
        </p:spPr>
        <p:txBody>
          <a:bodyPr>
            <a:normAutofit/>
          </a:bodyPr>
          <a:lstStyle/>
          <a:p>
            <a:r>
              <a:rPr lang="en-US" sz="2600" b="1" i="1" u="sng" dirty="0"/>
              <a:t>Older age onset = shorter time to disability </a:t>
            </a:r>
            <a:r>
              <a:rPr lang="en-US" sz="2600" dirty="0"/>
              <a:t>independent of disease duration</a:t>
            </a:r>
          </a:p>
          <a:p>
            <a:pPr lvl="1"/>
            <a:r>
              <a:rPr lang="en-US" sz="1800" dirty="0"/>
              <a:t>MS starts age 10 </a:t>
            </a:r>
            <a:r>
              <a:rPr lang="en-US" sz="1800" dirty="0">
                <a:sym typeface="Wingdings"/>
              </a:rPr>
              <a:t> Walking dysfunction may occur in 20-30 years</a:t>
            </a:r>
          </a:p>
          <a:p>
            <a:pPr lvl="1"/>
            <a:r>
              <a:rPr lang="en-US" sz="1800" dirty="0">
                <a:sym typeface="Wingdings"/>
              </a:rPr>
              <a:t>MS starts age 40  Walking dysfunction may occur within 5-10 years</a:t>
            </a:r>
            <a:endParaRPr lang="en-US" sz="1800" dirty="0"/>
          </a:p>
        </p:txBody>
      </p:sp>
      <p:sp>
        <p:nvSpPr>
          <p:cNvPr id="10" name="TextBox 9"/>
          <p:cNvSpPr txBox="1"/>
          <p:nvPr/>
        </p:nvSpPr>
        <p:spPr>
          <a:xfrm>
            <a:off x="2357190" y="6514706"/>
            <a:ext cx="7527073" cy="207749"/>
          </a:xfrm>
          <a:prstGeom prst="rect">
            <a:avLst/>
          </a:prstGeom>
          <a:noFill/>
        </p:spPr>
        <p:txBody>
          <a:bodyPr wrap="square" rtlCol="0">
            <a:spAutoFit/>
          </a:bodyPr>
          <a:lstStyle/>
          <a:p>
            <a:pPr algn="ctr" defTabSz="685783"/>
            <a:r>
              <a:rPr lang="en-US" sz="750" dirty="0" err="1">
                <a:solidFill>
                  <a:prstClr val="white"/>
                </a:solidFill>
              </a:rPr>
              <a:t>Confavreaux</a:t>
            </a:r>
            <a:r>
              <a:rPr lang="en-US" sz="750" dirty="0">
                <a:solidFill>
                  <a:prstClr val="white"/>
                </a:solidFill>
              </a:rPr>
              <a:t> et al., Brain 2006;Trojano Ann </a:t>
            </a:r>
            <a:r>
              <a:rPr lang="en-US" sz="750" dirty="0" err="1">
                <a:solidFill>
                  <a:prstClr val="white"/>
                </a:solidFill>
              </a:rPr>
              <a:t>Neurol</a:t>
            </a:r>
            <a:r>
              <a:rPr lang="en-US" sz="750" dirty="0">
                <a:solidFill>
                  <a:prstClr val="white"/>
                </a:solidFill>
              </a:rPr>
              <a:t> 2002;  </a:t>
            </a:r>
            <a:r>
              <a:rPr lang="en-US" sz="750" dirty="0" err="1">
                <a:solidFill>
                  <a:prstClr val="white"/>
                </a:solidFill>
              </a:rPr>
              <a:t>Martinelli</a:t>
            </a:r>
            <a:r>
              <a:rPr lang="en-US" sz="750" dirty="0">
                <a:solidFill>
                  <a:prstClr val="white"/>
                </a:solidFill>
              </a:rPr>
              <a:t> . </a:t>
            </a:r>
            <a:r>
              <a:rPr lang="en-US" sz="750" dirty="0" err="1">
                <a:solidFill>
                  <a:prstClr val="white"/>
                </a:solidFill>
              </a:rPr>
              <a:t>Neurol</a:t>
            </a:r>
            <a:r>
              <a:rPr lang="en-US" sz="750" dirty="0">
                <a:solidFill>
                  <a:prstClr val="white"/>
                </a:solidFill>
              </a:rPr>
              <a:t> </a:t>
            </a:r>
            <a:r>
              <a:rPr lang="en-US" sz="750" dirty="0" err="1">
                <a:solidFill>
                  <a:prstClr val="white"/>
                </a:solidFill>
              </a:rPr>
              <a:t>Sci</a:t>
            </a:r>
            <a:r>
              <a:rPr lang="en-US" sz="750" dirty="0">
                <a:solidFill>
                  <a:prstClr val="white"/>
                </a:solidFill>
              </a:rPr>
              <a:t> 2004; </a:t>
            </a:r>
            <a:r>
              <a:rPr lang="en-US" sz="750" dirty="0" err="1">
                <a:solidFill>
                  <a:prstClr val="white"/>
                </a:solidFill>
              </a:rPr>
              <a:t>Scalfari</a:t>
            </a:r>
            <a:r>
              <a:rPr lang="en-US" sz="750" dirty="0">
                <a:solidFill>
                  <a:prstClr val="white"/>
                </a:solidFill>
              </a:rPr>
              <a:t> Neurology 2011, </a:t>
            </a:r>
            <a:r>
              <a:rPr lang="en-US" sz="750" dirty="0" err="1">
                <a:solidFill>
                  <a:prstClr val="white"/>
                </a:solidFill>
              </a:rPr>
              <a:t>Kalincik</a:t>
            </a:r>
            <a:r>
              <a:rPr lang="en-US" sz="750" dirty="0">
                <a:solidFill>
                  <a:prstClr val="white"/>
                </a:solidFill>
              </a:rPr>
              <a:t>, T. et al., Brain 2013</a:t>
            </a:r>
          </a:p>
        </p:txBody>
      </p:sp>
    </p:spTree>
    <p:extLst>
      <p:ext uri="{BB962C8B-B14F-4D97-AF65-F5344CB8AC3E}">
        <p14:creationId xmlns:p14="http://schemas.microsoft.com/office/powerpoint/2010/main" val="4648312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0565" y="645054"/>
            <a:ext cx="6172200" cy="857250"/>
          </a:xfrm>
        </p:spPr>
        <p:txBody>
          <a:bodyPr>
            <a:normAutofit fontScale="90000"/>
          </a:bodyPr>
          <a:lstStyle/>
          <a:p>
            <a:r>
              <a:rPr lang="en-US" dirty="0">
                <a:solidFill>
                  <a:srgbClr val="FFFF00"/>
                </a:solidFill>
              </a:rPr>
              <a:t>Biological aging:</a:t>
            </a:r>
            <a:br>
              <a:rPr lang="en-US" dirty="0">
                <a:solidFill>
                  <a:srgbClr val="FFFF00"/>
                </a:solidFill>
              </a:rPr>
            </a:br>
            <a:r>
              <a:rPr lang="en-US" dirty="0">
                <a:solidFill>
                  <a:srgbClr val="FFFF00"/>
                </a:solidFill>
              </a:rPr>
              <a:t>A driver of progressive MS?</a:t>
            </a:r>
          </a:p>
        </p:txBody>
      </p:sp>
      <p:pic>
        <p:nvPicPr>
          <p:cNvPr id="5" name="Picture 4"/>
          <p:cNvPicPr>
            <a:picLocks noChangeAspect="1"/>
          </p:cNvPicPr>
          <p:nvPr/>
        </p:nvPicPr>
        <p:blipFill>
          <a:blip r:embed="rId2"/>
          <a:stretch>
            <a:fillRect/>
          </a:stretch>
        </p:blipFill>
        <p:spPr>
          <a:xfrm>
            <a:off x="4137992" y="2017644"/>
            <a:ext cx="3798982" cy="2847672"/>
          </a:xfrm>
          <a:prstGeom prst="rect">
            <a:avLst/>
          </a:prstGeom>
        </p:spPr>
      </p:pic>
      <p:sp>
        <p:nvSpPr>
          <p:cNvPr id="6" name="TextBox 5"/>
          <p:cNvSpPr txBox="1"/>
          <p:nvPr/>
        </p:nvSpPr>
        <p:spPr>
          <a:xfrm>
            <a:off x="7675758" y="6453570"/>
            <a:ext cx="2875598" cy="230832"/>
          </a:xfrm>
          <a:prstGeom prst="rect">
            <a:avLst/>
          </a:prstGeom>
          <a:noFill/>
        </p:spPr>
        <p:txBody>
          <a:bodyPr wrap="square" rtlCol="0">
            <a:spAutoFit/>
          </a:bodyPr>
          <a:lstStyle/>
          <a:p>
            <a:pPr algn="r" defTabSz="914400"/>
            <a:r>
              <a:rPr lang="en-US" sz="900" dirty="0">
                <a:solidFill>
                  <a:prstClr val="white"/>
                </a:solidFill>
              </a:rPr>
              <a:t>Timmons, J, Trends in Pharmacological Sciences</a:t>
            </a:r>
          </a:p>
        </p:txBody>
      </p:sp>
      <p:sp>
        <p:nvSpPr>
          <p:cNvPr id="3" name="TextBox 2"/>
          <p:cNvSpPr txBox="1"/>
          <p:nvPr/>
        </p:nvSpPr>
        <p:spPr>
          <a:xfrm>
            <a:off x="2638214" y="5038746"/>
            <a:ext cx="6778487" cy="707886"/>
          </a:xfrm>
          <a:prstGeom prst="rect">
            <a:avLst/>
          </a:prstGeom>
          <a:noFill/>
        </p:spPr>
        <p:txBody>
          <a:bodyPr wrap="square" rtlCol="0">
            <a:spAutoFit/>
          </a:bodyPr>
          <a:lstStyle/>
          <a:p>
            <a:pPr algn="ctr" defTabSz="914400"/>
            <a:r>
              <a:rPr lang="en-US" sz="2000" b="1" i="1" u="sng" dirty="0" err="1">
                <a:solidFill>
                  <a:prstClr val="white"/>
                </a:solidFill>
              </a:rPr>
              <a:t>Geroscience</a:t>
            </a:r>
            <a:r>
              <a:rPr lang="en-US" sz="2000" b="1" i="1" u="sng" dirty="0">
                <a:solidFill>
                  <a:prstClr val="white"/>
                </a:solidFill>
              </a:rPr>
              <a:t> Hypothesis:  </a:t>
            </a:r>
          </a:p>
          <a:p>
            <a:pPr algn="ctr" defTabSz="914400"/>
            <a:r>
              <a:rPr lang="en-US" sz="2000" dirty="0">
                <a:solidFill>
                  <a:prstClr val="white"/>
                </a:solidFill>
              </a:rPr>
              <a:t>Reversing aging processes will ameliorate diseases of aging</a:t>
            </a:r>
          </a:p>
        </p:txBody>
      </p:sp>
    </p:spTree>
    <p:extLst>
      <p:ext uri="{BB962C8B-B14F-4D97-AF65-F5344CB8AC3E}">
        <p14:creationId xmlns:p14="http://schemas.microsoft.com/office/powerpoint/2010/main" val="2817780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“Biological Age”</a:t>
            </a:r>
          </a:p>
        </p:txBody>
      </p:sp>
      <p:pic>
        <p:nvPicPr>
          <p:cNvPr id="4" name="Picture 3"/>
          <p:cNvPicPr>
            <a:picLocks noChangeAspect="1"/>
          </p:cNvPicPr>
          <p:nvPr/>
        </p:nvPicPr>
        <p:blipFill>
          <a:blip r:embed="rId3"/>
          <a:stretch>
            <a:fillRect/>
          </a:stretch>
        </p:blipFill>
        <p:spPr>
          <a:xfrm>
            <a:off x="2752555" y="2077899"/>
            <a:ext cx="6686890" cy="3650945"/>
          </a:xfrm>
          <a:prstGeom prst="rect">
            <a:avLst/>
          </a:prstGeom>
        </p:spPr>
      </p:pic>
      <p:sp>
        <p:nvSpPr>
          <p:cNvPr id="5" name="TextBox 4"/>
          <p:cNvSpPr txBox="1"/>
          <p:nvPr/>
        </p:nvSpPr>
        <p:spPr>
          <a:xfrm>
            <a:off x="7353300" y="6389104"/>
            <a:ext cx="3203188" cy="230832"/>
          </a:xfrm>
          <a:prstGeom prst="rect">
            <a:avLst/>
          </a:prstGeom>
          <a:noFill/>
        </p:spPr>
        <p:txBody>
          <a:bodyPr wrap="square" rtlCol="0">
            <a:spAutoFit/>
          </a:bodyPr>
          <a:lstStyle/>
          <a:p>
            <a:pPr algn="r" defTabSz="914400"/>
            <a:r>
              <a:rPr lang="en-US" sz="900" dirty="0" err="1">
                <a:solidFill>
                  <a:prstClr val="white"/>
                </a:solidFill>
              </a:rPr>
              <a:t>Jagust</a:t>
            </a:r>
            <a:r>
              <a:rPr lang="en-US" sz="900" dirty="0">
                <a:solidFill>
                  <a:prstClr val="white"/>
                </a:solidFill>
              </a:rPr>
              <a:t> Nature Aging 2021</a:t>
            </a:r>
          </a:p>
        </p:txBody>
      </p:sp>
      <p:sp>
        <p:nvSpPr>
          <p:cNvPr id="7" name="Down Arrow 6"/>
          <p:cNvSpPr/>
          <p:nvPr/>
        </p:nvSpPr>
        <p:spPr>
          <a:xfrm>
            <a:off x="3611217" y="1510748"/>
            <a:ext cx="298174" cy="427382"/>
          </a:xfrm>
          <a:prstGeom prst="downArrow">
            <a:avLst/>
          </a:prstGeom>
          <a:gradFill>
            <a:gsLst>
              <a:gs pos="0">
                <a:srgbClr val="92D05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800">
              <a:solidFill>
                <a:prstClr val="white"/>
              </a:solidFill>
            </a:endParaRPr>
          </a:p>
        </p:txBody>
      </p:sp>
      <p:sp>
        <p:nvSpPr>
          <p:cNvPr id="8" name="Down Arrow 7"/>
          <p:cNvSpPr/>
          <p:nvPr/>
        </p:nvSpPr>
        <p:spPr>
          <a:xfrm>
            <a:off x="5383695" y="1534077"/>
            <a:ext cx="298174" cy="427382"/>
          </a:xfrm>
          <a:prstGeom prst="downArrow">
            <a:avLst/>
          </a:prstGeom>
          <a:gradFill>
            <a:gsLst>
              <a:gs pos="0">
                <a:srgbClr val="FFFF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800">
              <a:solidFill>
                <a:prstClr val="white"/>
              </a:solidFill>
            </a:endParaRPr>
          </a:p>
        </p:txBody>
      </p:sp>
      <p:sp>
        <p:nvSpPr>
          <p:cNvPr id="9" name="Down Arrow 8"/>
          <p:cNvSpPr/>
          <p:nvPr/>
        </p:nvSpPr>
        <p:spPr>
          <a:xfrm>
            <a:off x="7156173" y="1510748"/>
            <a:ext cx="298174" cy="427382"/>
          </a:xfrm>
          <a:prstGeom prst="downArrow">
            <a:avLst/>
          </a:prstGeom>
          <a:gradFill>
            <a:gsLst>
              <a:gs pos="0">
                <a:schemeClr val="accent4">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800">
              <a:solidFill>
                <a:prstClr val="white"/>
              </a:solidFill>
            </a:endParaRPr>
          </a:p>
        </p:txBody>
      </p:sp>
      <p:sp>
        <p:nvSpPr>
          <p:cNvPr id="10" name="TextBox 9"/>
          <p:cNvSpPr txBox="1"/>
          <p:nvPr/>
        </p:nvSpPr>
        <p:spPr>
          <a:xfrm>
            <a:off x="3909392" y="1394102"/>
            <a:ext cx="1474303" cy="461665"/>
          </a:xfrm>
          <a:prstGeom prst="rect">
            <a:avLst/>
          </a:prstGeom>
          <a:noFill/>
        </p:spPr>
        <p:txBody>
          <a:bodyPr wrap="square" rtlCol="0">
            <a:spAutoFit/>
          </a:bodyPr>
          <a:lstStyle/>
          <a:p>
            <a:pPr defTabSz="914400"/>
            <a:r>
              <a:rPr lang="en-US" sz="1200" b="1" dirty="0">
                <a:solidFill>
                  <a:prstClr val="white"/>
                </a:solidFill>
              </a:rPr>
              <a:t>Aggressive immune suppression</a:t>
            </a:r>
          </a:p>
        </p:txBody>
      </p:sp>
      <p:sp>
        <p:nvSpPr>
          <p:cNvPr id="11" name="TextBox 10"/>
          <p:cNvSpPr txBox="1"/>
          <p:nvPr/>
        </p:nvSpPr>
        <p:spPr>
          <a:xfrm>
            <a:off x="7543537" y="1394102"/>
            <a:ext cx="1971524" cy="646331"/>
          </a:xfrm>
          <a:prstGeom prst="rect">
            <a:avLst/>
          </a:prstGeom>
          <a:noFill/>
        </p:spPr>
        <p:txBody>
          <a:bodyPr wrap="square" rtlCol="0">
            <a:spAutoFit/>
          </a:bodyPr>
          <a:lstStyle/>
          <a:p>
            <a:pPr defTabSz="914400"/>
            <a:r>
              <a:rPr lang="en-US" sz="1200" b="1" dirty="0">
                <a:solidFill>
                  <a:prstClr val="white"/>
                </a:solidFill>
              </a:rPr>
              <a:t>Less systemic immune suppression; Age Reversal</a:t>
            </a:r>
          </a:p>
          <a:p>
            <a:pPr defTabSz="914400"/>
            <a:r>
              <a:rPr lang="en-US" sz="1200" b="1" dirty="0">
                <a:solidFill>
                  <a:prstClr val="white"/>
                </a:solidFill>
              </a:rPr>
              <a:t>Specific targets</a:t>
            </a:r>
          </a:p>
        </p:txBody>
      </p:sp>
      <p:sp>
        <p:nvSpPr>
          <p:cNvPr id="12" name="TextBox 11"/>
          <p:cNvSpPr txBox="1"/>
          <p:nvPr/>
        </p:nvSpPr>
        <p:spPr>
          <a:xfrm>
            <a:off x="5771060" y="1361684"/>
            <a:ext cx="1474303" cy="646331"/>
          </a:xfrm>
          <a:prstGeom prst="rect">
            <a:avLst/>
          </a:prstGeom>
          <a:noFill/>
        </p:spPr>
        <p:txBody>
          <a:bodyPr wrap="square" rtlCol="0">
            <a:spAutoFit/>
          </a:bodyPr>
          <a:lstStyle/>
          <a:p>
            <a:pPr defTabSz="914400"/>
            <a:r>
              <a:rPr lang="en-US" sz="1200" b="1" dirty="0">
                <a:solidFill>
                  <a:prstClr val="white"/>
                </a:solidFill>
              </a:rPr>
              <a:t>Transitional:</a:t>
            </a:r>
          </a:p>
          <a:p>
            <a:pPr defTabSz="914400"/>
            <a:r>
              <a:rPr lang="en-US" sz="1200" b="1" dirty="0">
                <a:solidFill>
                  <a:prstClr val="white"/>
                </a:solidFill>
              </a:rPr>
              <a:t>Measurement of Biological Age </a:t>
            </a:r>
          </a:p>
        </p:txBody>
      </p:sp>
    </p:spTree>
    <p:extLst>
      <p:ext uri="{BB962C8B-B14F-4D97-AF65-F5344CB8AC3E}">
        <p14:creationId xmlns:p14="http://schemas.microsoft.com/office/powerpoint/2010/main" val="13750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“Biological Age”</a:t>
            </a:r>
          </a:p>
        </p:txBody>
      </p:sp>
      <p:sp>
        <p:nvSpPr>
          <p:cNvPr id="3" name="Content Placeholder 2"/>
          <p:cNvSpPr>
            <a:spLocks noGrp="1"/>
          </p:cNvSpPr>
          <p:nvPr>
            <p:ph idx="1"/>
          </p:nvPr>
        </p:nvSpPr>
        <p:spPr>
          <a:xfrm>
            <a:off x="2234041" y="1617892"/>
            <a:ext cx="8135786" cy="4494672"/>
          </a:xfrm>
        </p:spPr>
        <p:txBody>
          <a:bodyPr>
            <a:normAutofit/>
          </a:bodyPr>
          <a:lstStyle/>
          <a:p>
            <a:pPr>
              <a:spcAft>
                <a:spcPts val="450"/>
              </a:spcAft>
            </a:pPr>
            <a:r>
              <a:rPr lang="en-US" sz="2325" dirty="0"/>
              <a:t>Birthdate isn’t everything!</a:t>
            </a:r>
          </a:p>
          <a:p>
            <a:pPr>
              <a:spcAft>
                <a:spcPts val="450"/>
              </a:spcAft>
            </a:pPr>
            <a:r>
              <a:rPr lang="en-US" sz="2325" dirty="0"/>
              <a:t>Rate of physical aging vs # birthdays</a:t>
            </a:r>
          </a:p>
          <a:p>
            <a:pPr>
              <a:spcAft>
                <a:spcPts val="450"/>
              </a:spcAft>
            </a:pPr>
            <a:r>
              <a:rPr lang="en-US" sz="2325" dirty="0">
                <a:sym typeface="Wingdings"/>
              </a:rPr>
              <a:t>Studies tell us that for a large group of 38 y/o’s their biological age can range from 25-60</a:t>
            </a:r>
          </a:p>
          <a:p>
            <a:pPr>
              <a:spcAft>
                <a:spcPts val="450"/>
              </a:spcAft>
            </a:pPr>
            <a:r>
              <a:rPr lang="en-US" sz="2325" dirty="0">
                <a:sym typeface="Wingdings"/>
              </a:rPr>
              <a:t>Many factors could contribute to this variability</a:t>
            </a:r>
          </a:p>
          <a:p>
            <a:pPr lvl="1">
              <a:spcAft>
                <a:spcPts val="450"/>
              </a:spcAft>
            </a:pPr>
            <a:r>
              <a:rPr lang="en-US" sz="1575" dirty="0">
                <a:sym typeface="Wingdings"/>
              </a:rPr>
              <a:t>Genetic, Level of exercise, Toxins like smoking</a:t>
            </a:r>
          </a:p>
          <a:p>
            <a:pPr lvl="1">
              <a:spcAft>
                <a:spcPts val="450"/>
              </a:spcAft>
            </a:pPr>
            <a:r>
              <a:rPr lang="en-US" sz="1575" dirty="0">
                <a:sym typeface="Wingdings"/>
              </a:rPr>
              <a:t>Environmental and other forms of biological stress</a:t>
            </a:r>
          </a:p>
          <a:p>
            <a:pPr>
              <a:spcAft>
                <a:spcPts val="450"/>
              </a:spcAft>
            </a:pPr>
            <a:r>
              <a:rPr lang="en-US" sz="2325" dirty="0">
                <a:solidFill>
                  <a:prstClr val="white"/>
                </a:solidFill>
                <a:sym typeface="Wingdings"/>
              </a:rPr>
              <a:t>Biological age relevant for prediction of mortality and chronic diseases like heart disease</a:t>
            </a:r>
          </a:p>
          <a:p>
            <a:pPr>
              <a:spcAft>
                <a:spcPts val="450"/>
              </a:spcAft>
            </a:pPr>
            <a:r>
              <a:rPr lang="en-US" sz="2325" dirty="0">
                <a:solidFill>
                  <a:prstClr val="white"/>
                </a:solidFill>
                <a:sym typeface="Wingdings"/>
              </a:rPr>
              <a:t>Both somatic and reproductive aging</a:t>
            </a:r>
          </a:p>
          <a:p>
            <a:pPr lvl="1"/>
            <a:endParaRPr lang="en-US" sz="1800" dirty="0">
              <a:sym typeface="Wingdings"/>
            </a:endParaRPr>
          </a:p>
        </p:txBody>
      </p:sp>
    </p:spTree>
    <p:extLst>
      <p:ext uri="{BB962C8B-B14F-4D97-AF65-F5344CB8AC3E}">
        <p14:creationId xmlns:p14="http://schemas.microsoft.com/office/powerpoint/2010/main" val="18347360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5C67D-8BF3-BF45-84F4-C8C5643AC64C}"/>
              </a:ext>
            </a:extLst>
          </p:cNvPr>
          <p:cNvSpPr>
            <a:spLocks noGrp="1"/>
          </p:cNvSpPr>
          <p:nvPr>
            <p:ph type="title"/>
          </p:nvPr>
        </p:nvSpPr>
        <p:spPr>
          <a:xfrm>
            <a:off x="2220542" y="1714098"/>
            <a:ext cx="7886700" cy="994172"/>
          </a:xfrm>
        </p:spPr>
        <p:txBody>
          <a:bodyPr>
            <a:normAutofit/>
          </a:bodyPr>
          <a:lstStyle/>
          <a:p>
            <a:pPr algn="ctr"/>
            <a:r>
              <a:rPr lang="en-US" sz="3800" dirty="0">
                <a:solidFill>
                  <a:srgbClr val="FFFF00"/>
                </a:solidFill>
              </a:rPr>
              <a:t>How can we measure Biological Age?</a:t>
            </a:r>
          </a:p>
        </p:txBody>
      </p:sp>
      <p:pic>
        <p:nvPicPr>
          <p:cNvPr id="5" name="Picture 4"/>
          <p:cNvPicPr>
            <a:picLocks noChangeAspect="1"/>
          </p:cNvPicPr>
          <p:nvPr/>
        </p:nvPicPr>
        <p:blipFill>
          <a:blip r:embed="rId3"/>
          <a:stretch>
            <a:fillRect/>
          </a:stretch>
        </p:blipFill>
        <p:spPr>
          <a:xfrm>
            <a:off x="4640719" y="2990276"/>
            <a:ext cx="2687733" cy="1774255"/>
          </a:xfrm>
          <a:prstGeom prst="rect">
            <a:avLst/>
          </a:prstGeom>
        </p:spPr>
      </p:pic>
    </p:spTree>
    <p:extLst>
      <p:ext uri="{BB962C8B-B14F-4D97-AF65-F5344CB8AC3E}">
        <p14:creationId xmlns:p14="http://schemas.microsoft.com/office/powerpoint/2010/main" val="12336974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5C67D-8BF3-BF45-84F4-C8C5643AC64C}"/>
              </a:ext>
            </a:extLst>
          </p:cNvPr>
          <p:cNvSpPr>
            <a:spLocks noGrp="1"/>
          </p:cNvSpPr>
          <p:nvPr>
            <p:ph type="title"/>
          </p:nvPr>
        </p:nvSpPr>
        <p:spPr>
          <a:xfrm>
            <a:off x="1802297" y="468115"/>
            <a:ext cx="8597346" cy="745629"/>
          </a:xfrm>
        </p:spPr>
        <p:txBody>
          <a:bodyPr>
            <a:normAutofit fontScale="90000"/>
          </a:bodyPr>
          <a:lstStyle/>
          <a:p>
            <a:pPr algn="ctr"/>
            <a:r>
              <a:rPr lang="en-US" b="1" dirty="0">
                <a:solidFill>
                  <a:srgbClr val="FFFF00"/>
                </a:solidFill>
              </a:rPr>
              <a:t>Telomeres</a:t>
            </a:r>
            <a:br>
              <a:rPr lang="en-US" b="1" dirty="0">
                <a:solidFill>
                  <a:srgbClr val="FFFF00"/>
                </a:solidFill>
              </a:rPr>
            </a:br>
            <a:r>
              <a:rPr lang="en-US" b="1" dirty="0">
                <a:solidFill>
                  <a:srgbClr val="FFFF00"/>
                </a:solidFill>
              </a:rPr>
              <a:t>The ultimate biological clock	</a:t>
            </a:r>
          </a:p>
        </p:txBody>
      </p:sp>
      <p:sp>
        <p:nvSpPr>
          <p:cNvPr id="3" name="Content Placeholder 2">
            <a:extLst>
              <a:ext uri="{FF2B5EF4-FFF2-40B4-BE49-F238E27FC236}">
                <a16:creationId xmlns:a16="http://schemas.microsoft.com/office/drawing/2014/main" id="{AC051B4C-17D0-0444-B72A-AD50F215017C}"/>
              </a:ext>
            </a:extLst>
          </p:cNvPr>
          <p:cNvSpPr>
            <a:spLocks noGrp="1"/>
          </p:cNvSpPr>
          <p:nvPr>
            <p:ph idx="1"/>
          </p:nvPr>
        </p:nvSpPr>
        <p:spPr>
          <a:xfrm>
            <a:off x="1901688" y="2136913"/>
            <a:ext cx="5206299" cy="4542182"/>
          </a:xfrm>
        </p:spPr>
        <p:txBody>
          <a:bodyPr>
            <a:normAutofit/>
          </a:bodyPr>
          <a:lstStyle/>
          <a:p>
            <a:r>
              <a:rPr lang="en-US" sz="2000" dirty="0"/>
              <a:t>Telomeres are caps of proteins and genetic repeats that protect the ends of chromosomes and shorten when cells divide</a:t>
            </a:r>
          </a:p>
          <a:p>
            <a:pPr>
              <a:spcBef>
                <a:spcPts val="1080"/>
              </a:spcBef>
            </a:pPr>
            <a:r>
              <a:rPr lang="en-US" sz="2000" dirty="0"/>
              <a:t>Telomere shortening accelerated by oxidative stress and DNA damage</a:t>
            </a:r>
          </a:p>
          <a:p>
            <a:pPr>
              <a:spcBef>
                <a:spcPts val="1080"/>
              </a:spcBef>
            </a:pPr>
            <a:r>
              <a:rPr lang="en-US" sz="2000" dirty="0"/>
              <a:t>Shortened telomeres seen in:</a:t>
            </a:r>
          </a:p>
          <a:p>
            <a:pPr lvl="1"/>
            <a:r>
              <a:rPr lang="en-US" sz="1800" dirty="0"/>
              <a:t>Cardiovascular disease </a:t>
            </a:r>
          </a:p>
          <a:p>
            <a:pPr lvl="1"/>
            <a:r>
              <a:rPr lang="en-US" sz="1800" dirty="0"/>
              <a:t>Dementia </a:t>
            </a:r>
          </a:p>
          <a:p>
            <a:pPr lvl="1"/>
            <a:r>
              <a:rPr lang="en-US" sz="1800" dirty="0"/>
              <a:t>Lupus, rheumatoid arthritis </a:t>
            </a:r>
          </a:p>
          <a:p>
            <a:pPr lvl="1"/>
            <a:r>
              <a:rPr lang="en-US" sz="1800" dirty="0"/>
              <a:t>Progressive multiple sclerosis</a:t>
            </a:r>
          </a:p>
        </p:txBody>
      </p:sp>
      <p:pic>
        <p:nvPicPr>
          <p:cNvPr id="4" name="Picture 3">
            <a:extLst>
              <a:ext uri="{FF2B5EF4-FFF2-40B4-BE49-F238E27FC236}">
                <a16:creationId xmlns:a16="http://schemas.microsoft.com/office/drawing/2014/main" id="{37BD11A8-BFEC-C54C-8151-5EAB25285C81}"/>
              </a:ext>
            </a:extLst>
          </p:cNvPr>
          <p:cNvPicPr>
            <a:picLocks noChangeAspect="1"/>
          </p:cNvPicPr>
          <p:nvPr/>
        </p:nvPicPr>
        <p:blipFill>
          <a:blip r:embed="rId3"/>
          <a:stretch>
            <a:fillRect/>
          </a:stretch>
        </p:blipFill>
        <p:spPr>
          <a:xfrm>
            <a:off x="7189654" y="2315440"/>
            <a:ext cx="2203801" cy="1322282"/>
          </a:xfrm>
          <a:prstGeom prst="rect">
            <a:avLst/>
          </a:prstGeom>
        </p:spPr>
      </p:pic>
      <p:pic>
        <p:nvPicPr>
          <p:cNvPr id="6" name="Picture 5"/>
          <p:cNvPicPr>
            <a:picLocks noChangeAspect="1"/>
          </p:cNvPicPr>
          <p:nvPr/>
        </p:nvPicPr>
        <p:blipFill>
          <a:blip r:embed="rId4"/>
          <a:stretch>
            <a:fillRect/>
          </a:stretch>
        </p:blipFill>
        <p:spPr>
          <a:xfrm>
            <a:off x="7107986" y="4211264"/>
            <a:ext cx="2413444" cy="1593188"/>
          </a:xfrm>
          <a:prstGeom prst="rect">
            <a:avLst/>
          </a:prstGeom>
        </p:spPr>
      </p:pic>
      <p:sp>
        <p:nvSpPr>
          <p:cNvPr id="7" name="TextBox 6"/>
          <p:cNvSpPr txBox="1"/>
          <p:nvPr/>
        </p:nvSpPr>
        <p:spPr>
          <a:xfrm>
            <a:off x="9998803" y="6448263"/>
            <a:ext cx="2279337" cy="230832"/>
          </a:xfrm>
          <a:prstGeom prst="rect">
            <a:avLst/>
          </a:prstGeom>
          <a:noFill/>
        </p:spPr>
        <p:txBody>
          <a:bodyPr wrap="square" rtlCol="0">
            <a:spAutoFit/>
          </a:bodyPr>
          <a:lstStyle/>
          <a:p>
            <a:pPr defTabSz="914400"/>
            <a:r>
              <a:rPr lang="en-CA" sz="900" dirty="0">
                <a:solidFill>
                  <a:prstClr val="white"/>
                </a:solidFill>
              </a:rPr>
              <a:t>World Biomedical Frontiers;  </a:t>
            </a:r>
            <a:r>
              <a:rPr lang="en-CA" sz="900" dirty="0" err="1">
                <a:solidFill>
                  <a:prstClr val="white"/>
                </a:solidFill>
              </a:rPr>
              <a:t>shutterstock</a:t>
            </a:r>
            <a:endParaRPr lang="en-CA" sz="900" dirty="0">
              <a:solidFill>
                <a:prstClr val="white"/>
              </a:solidFill>
            </a:endParaRPr>
          </a:p>
        </p:txBody>
      </p:sp>
    </p:spTree>
    <p:extLst>
      <p:ext uri="{BB962C8B-B14F-4D97-AF65-F5344CB8AC3E}">
        <p14:creationId xmlns:p14="http://schemas.microsoft.com/office/powerpoint/2010/main" val="8643329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5C67D-8BF3-BF45-84F4-C8C5643AC64C}"/>
              </a:ext>
            </a:extLst>
          </p:cNvPr>
          <p:cNvSpPr>
            <a:spLocks noGrp="1"/>
          </p:cNvSpPr>
          <p:nvPr>
            <p:ph type="title"/>
          </p:nvPr>
        </p:nvSpPr>
        <p:spPr>
          <a:xfrm>
            <a:off x="2152650" y="262985"/>
            <a:ext cx="7886700" cy="994172"/>
          </a:xfrm>
        </p:spPr>
        <p:txBody>
          <a:bodyPr>
            <a:normAutofit/>
          </a:bodyPr>
          <a:lstStyle/>
          <a:p>
            <a:pPr algn="ctr"/>
            <a:r>
              <a:rPr lang="en-US" sz="4000" dirty="0">
                <a:solidFill>
                  <a:srgbClr val="FFFF00"/>
                </a:solidFill>
              </a:rPr>
              <a:t>Telomere length and MS</a:t>
            </a:r>
          </a:p>
        </p:txBody>
      </p:sp>
      <p:sp>
        <p:nvSpPr>
          <p:cNvPr id="3" name="Content Placeholder 2">
            <a:extLst>
              <a:ext uri="{FF2B5EF4-FFF2-40B4-BE49-F238E27FC236}">
                <a16:creationId xmlns:a16="http://schemas.microsoft.com/office/drawing/2014/main" id="{AC051B4C-17D0-0444-B72A-AD50F215017C}"/>
              </a:ext>
            </a:extLst>
          </p:cNvPr>
          <p:cNvSpPr>
            <a:spLocks noGrp="1"/>
          </p:cNvSpPr>
          <p:nvPr>
            <p:ph idx="1"/>
          </p:nvPr>
        </p:nvSpPr>
        <p:spPr>
          <a:xfrm>
            <a:off x="2152651" y="1734499"/>
            <a:ext cx="8024899" cy="4098410"/>
          </a:xfrm>
        </p:spPr>
        <p:txBody>
          <a:bodyPr>
            <a:normAutofit/>
          </a:bodyPr>
          <a:lstStyle/>
          <a:p>
            <a:r>
              <a:rPr lang="en-US" sz="2251" u="sng" dirty="0"/>
              <a:t>Telomere loss explains 15% of variance </a:t>
            </a:r>
            <a:r>
              <a:rPr lang="en-US" sz="2251" dirty="0"/>
              <a:t>of the effect of chronological age on disability </a:t>
            </a:r>
          </a:p>
          <a:p>
            <a:pPr>
              <a:spcBef>
                <a:spcPts val="1224"/>
              </a:spcBef>
            </a:pPr>
            <a:r>
              <a:rPr lang="en-US" sz="2251" dirty="0"/>
              <a:t>Shorter telomere length </a:t>
            </a:r>
            <a:r>
              <a:rPr lang="en-US" sz="2251" i="1" dirty="0"/>
              <a:t>independent of MS disease duration and chronological age</a:t>
            </a:r>
            <a:r>
              <a:rPr lang="en-US" sz="2251" dirty="0"/>
              <a:t> was </a:t>
            </a:r>
            <a:r>
              <a:rPr lang="en-US" sz="2251" u="sng" dirty="0"/>
              <a:t>is strongly associated with higher disability in MS</a:t>
            </a:r>
          </a:p>
          <a:p>
            <a:r>
              <a:rPr lang="en-US" sz="2251" dirty="0"/>
              <a:t>Aging-related processes may contribute to MS progression</a:t>
            </a:r>
          </a:p>
          <a:p>
            <a:pPr lvl="1"/>
            <a:r>
              <a:rPr lang="en-US" sz="1875" dirty="0"/>
              <a:t>Oxidative stress, decline in </a:t>
            </a:r>
            <a:r>
              <a:rPr lang="en-US" sz="1875" dirty="0" err="1"/>
              <a:t>remyelination</a:t>
            </a:r>
            <a:r>
              <a:rPr lang="en-US" sz="1875" dirty="0"/>
              <a:t> capacity,</a:t>
            </a:r>
          </a:p>
          <a:p>
            <a:pPr lvl="1"/>
            <a:r>
              <a:rPr lang="en-US" sz="1875" b="1" dirty="0" err="1"/>
              <a:t>Senesence</a:t>
            </a:r>
            <a:r>
              <a:rPr lang="en-US" sz="1875" b="1" dirty="0"/>
              <a:t> of adaptive and innate immune system</a:t>
            </a:r>
          </a:p>
          <a:p>
            <a:pPr lvl="1"/>
            <a:endParaRPr lang="en-US" sz="1875" b="1" dirty="0"/>
          </a:p>
          <a:p>
            <a:pPr>
              <a:buFont typeface="Wingdings" charset="2"/>
              <a:buChar char="Ø"/>
            </a:pPr>
            <a:r>
              <a:rPr lang="en-US" sz="2251" dirty="0"/>
              <a:t>Targeting aging-related processes may be a therapeutic strategy</a:t>
            </a:r>
          </a:p>
        </p:txBody>
      </p:sp>
      <p:pic>
        <p:nvPicPr>
          <p:cNvPr id="5" name="Picture 4"/>
          <p:cNvPicPr>
            <a:picLocks noChangeAspect="1"/>
          </p:cNvPicPr>
          <p:nvPr/>
        </p:nvPicPr>
        <p:blipFill>
          <a:blip r:embed="rId3"/>
          <a:stretch>
            <a:fillRect/>
          </a:stretch>
        </p:blipFill>
        <p:spPr>
          <a:xfrm>
            <a:off x="10158500" y="262985"/>
            <a:ext cx="1424730" cy="940508"/>
          </a:xfrm>
          <a:prstGeom prst="rect">
            <a:avLst/>
          </a:prstGeom>
        </p:spPr>
      </p:pic>
      <p:sp>
        <p:nvSpPr>
          <p:cNvPr id="4" name="TextBox 3"/>
          <p:cNvSpPr txBox="1"/>
          <p:nvPr/>
        </p:nvSpPr>
        <p:spPr>
          <a:xfrm>
            <a:off x="3943816" y="6445405"/>
            <a:ext cx="4650059" cy="276999"/>
          </a:xfrm>
          <a:prstGeom prst="rect">
            <a:avLst/>
          </a:prstGeom>
          <a:noFill/>
        </p:spPr>
        <p:txBody>
          <a:bodyPr wrap="square" rtlCol="0">
            <a:spAutoFit/>
          </a:bodyPr>
          <a:lstStyle/>
          <a:p>
            <a:pPr algn="ctr" defTabSz="914400"/>
            <a:r>
              <a:rPr lang="en-US" sz="1200" dirty="0">
                <a:solidFill>
                  <a:prstClr val="white"/>
                </a:solidFill>
              </a:rPr>
              <a:t>Annals of Neurology 2019</a:t>
            </a:r>
          </a:p>
        </p:txBody>
      </p:sp>
    </p:spTree>
    <p:extLst>
      <p:ext uri="{BB962C8B-B14F-4D97-AF65-F5344CB8AC3E}">
        <p14:creationId xmlns:p14="http://schemas.microsoft.com/office/powerpoint/2010/main" val="10812709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5C67D-8BF3-BF45-84F4-C8C5643AC64C}"/>
              </a:ext>
            </a:extLst>
          </p:cNvPr>
          <p:cNvSpPr>
            <a:spLocks noGrp="1"/>
          </p:cNvSpPr>
          <p:nvPr>
            <p:ph type="title"/>
          </p:nvPr>
        </p:nvSpPr>
        <p:spPr>
          <a:xfrm>
            <a:off x="1998537" y="216590"/>
            <a:ext cx="7886700" cy="994172"/>
          </a:xfrm>
        </p:spPr>
        <p:txBody>
          <a:bodyPr/>
          <a:lstStyle/>
          <a:p>
            <a:pPr algn="ctr"/>
            <a:r>
              <a:rPr lang="en-US" dirty="0">
                <a:solidFill>
                  <a:srgbClr val="FFFF00"/>
                </a:solidFill>
              </a:rPr>
              <a:t>Aging Model</a:t>
            </a:r>
          </a:p>
        </p:txBody>
      </p:sp>
      <p:pic>
        <p:nvPicPr>
          <p:cNvPr id="5" name="Picture 4" descr="Telomere Diagram PDF.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1801" y="1396779"/>
            <a:ext cx="7437376" cy="4183524"/>
          </a:xfrm>
          <a:prstGeom prst="rect">
            <a:avLst/>
          </a:prstGeom>
        </p:spPr>
      </p:pic>
      <p:sp>
        <p:nvSpPr>
          <p:cNvPr id="3" name="TextBox 2"/>
          <p:cNvSpPr txBox="1"/>
          <p:nvPr/>
        </p:nvSpPr>
        <p:spPr>
          <a:xfrm>
            <a:off x="4679758" y="6511637"/>
            <a:ext cx="3386666" cy="276999"/>
          </a:xfrm>
          <a:prstGeom prst="rect">
            <a:avLst/>
          </a:prstGeom>
          <a:noFill/>
        </p:spPr>
        <p:txBody>
          <a:bodyPr wrap="square" rtlCol="0">
            <a:spAutoFit/>
          </a:bodyPr>
          <a:lstStyle/>
          <a:p>
            <a:pPr algn="ctr" defTabSz="914400"/>
            <a:r>
              <a:rPr lang="en-US" sz="1200" dirty="0">
                <a:solidFill>
                  <a:prstClr val="white"/>
                </a:solidFill>
              </a:rPr>
              <a:t>Miner, A and Graves</a:t>
            </a:r>
            <a:r>
              <a:rPr lang="en-US" sz="1200">
                <a:solidFill>
                  <a:prstClr val="white"/>
                </a:solidFill>
              </a:rPr>
              <a:t>, JS, </a:t>
            </a:r>
            <a:r>
              <a:rPr lang="en-US" sz="1200" dirty="0">
                <a:solidFill>
                  <a:prstClr val="white"/>
                </a:solidFill>
              </a:rPr>
              <a:t>MSARD 2021</a:t>
            </a:r>
            <a:endParaRPr lang="en-US" sz="1200" i="1" dirty="0">
              <a:solidFill>
                <a:prstClr val="white"/>
              </a:solidFill>
            </a:endParaRPr>
          </a:p>
        </p:txBody>
      </p:sp>
    </p:spTree>
    <p:extLst>
      <p:ext uri="{BB962C8B-B14F-4D97-AF65-F5344CB8AC3E}">
        <p14:creationId xmlns:p14="http://schemas.microsoft.com/office/powerpoint/2010/main" val="273992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208F86-3DBB-4756-8E63-388DCA9FE06B}"/>
              </a:ext>
            </a:extLst>
          </p:cNvPr>
          <p:cNvSpPr>
            <a:spLocks noGrp="1"/>
          </p:cNvSpPr>
          <p:nvPr>
            <p:ph type="title"/>
          </p:nvPr>
        </p:nvSpPr>
        <p:spPr>
          <a:xfrm>
            <a:off x="1529557" y="1575882"/>
            <a:ext cx="3138025" cy="2768349"/>
          </a:xfrm>
        </p:spPr>
        <p:txBody>
          <a:bodyPr>
            <a:normAutofit/>
          </a:bodyPr>
          <a:lstStyle/>
          <a:p>
            <a:pPr>
              <a:lnSpc>
                <a:spcPct val="100000"/>
              </a:lnSpc>
            </a:pPr>
            <a:r>
              <a:rPr lang="en-US" sz="4050" b="1" dirty="0">
                <a:latin typeface="Arial"/>
                <a:cs typeface="Arial"/>
              </a:rPr>
              <a:t>Diversity, </a:t>
            </a:r>
            <a:br>
              <a:rPr lang="en-US" sz="4050" b="1" dirty="0">
                <a:latin typeface="Arial"/>
                <a:cs typeface="Arial"/>
              </a:rPr>
            </a:br>
            <a:r>
              <a:rPr lang="en-US" sz="4050" b="1" dirty="0">
                <a:latin typeface="Arial"/>
                <a:cs typeface="Arial"/>
              </a:rPr>
              <a:t>Equity &amp; Inclusion Statement</a:t>
            </a:r>
            <a:endParaRPr lang="en-US" sz="4050" b="1" dirty="0"/>
          </a:p>
        </p:txBody>
      </p:sp>
      <p:sp>
        <p:nvSpPr>
          <p:cNvPr id="4" name="Content Placeholder 3">
            <a:extLst>
              <a:ext uri="{FF2B5EF4-FFF2-40B4-BE49-F238E27FC236}">
                <a16:creationId xmlns:a16="http://schemas.microsoft.com/office/drawing/2014/main" id="{43AFEE93-FFD0-4D84-A063-98D416521051}"/>
              </a:ext>
            </a:extLst>
          </p:cNvPr>
          <p:cNvSpPr>
            <a:spLocks noGrp="1"/>
          </p:cNvSpPr>
          <p:nvPr>
            <p:ph idx="1"/>
          </p:nvPr>
        </p:nvSpPr>
        <p:spPr>
          <a:xfrm>
            <a:off x="5514202" y="670561"/>
            <a:ext cx="5798232" cy="4632289"/>
          </a:xfrm>
        </p:spPr>
        <p:txBody>
          <a:bodyPr vert="horz" lIns="68580" tIns="34290" rIns="68580" bIns="34290" rtlCol="0" anchor="t">
            <a:noAutofit/>
          </a:bodyPr>
          <a:lstStyle/>
          <a:p>
            <a:pPr marL="0" indent="0">
              <a:lnSpc>
                <a:spcPct val="100000"/>
              </a:lnSpc>
              <a:spcBef>
                <a:spcPts val="0"/>
              </a:spcBef>
              <a:spcAft>
                <a:spcPts val="1800"/>
              </a:spcAft>
              <a:buNone/>
            </a:pPr>
            <a:r>
              <a:rPr lang="en-US" sz="2400" dirty="0">
                <a:cs typeface="Arial"/>
              </a:rPr>
              <a:t>The National Multiple Sclerosis Society is a movement by and for all people affected by MS. </a:t>
            </a:r>
            <a:r>
              <a:rPr lang="en-US" sz="2400" dirty="0"/>
              <a:t>Our voices and actions reflect diversity, equity and inclusion.</a:t>
            </a:r>
          </a:p>
          <a:p>
            <a:pPr marL="0" indent="0">
              <a:lnSpc>
                <a:spcPct val="100000"/>
              </a:lnSpc>
              <a:spcBef>
                <a:spcPts val="0"/>
              </a:spcBef>
              <a:spcAft>
                <a:spcPts val="1800"/>
              </a:spcAft>
              <a:buNone/>
            </a:pPr>
            <a:r>
              <a:rPr lang="en-US" sz="2400" dirty="0">
                <a:cs typeface="Arial"/>
              </a:rPr>
              <a:t>We welcome and value diverse perspectives.</a:t>
            </a:r>
          </a:p>
          <a:p>
            <a:pPr marL="0" indent="0">
              <a:lnSpc>
                <a:spcPct val="100000"/>
              </a:lnSpc>
              <a:spcBef>
                <a:spcPts val="0"/>
              </a:spcBef>
              <a:spcAft>
                <a:spcPts val="1800"/>
              </a:spcAft>
              <a:buNone/>
            </a:pPr>
            <a:r>
              <a:rPr lang="en-US" sz="2400" dirty="0">
                <a:cs typeface="Arial"/>
              </a:rPr>
              <a:t>We actively seek out and embrace differences.</a:t>
            </a:r>
          </a:p>
          <a:p>
            <a:pPr marL="0" indent="0">
              <a:lnSpc>
                <a:spcPct val="100000"/>
              </a:lnSpc>
              <a:spcBef>
                <a:spcPts val="0"/>
              </a:spcBef>
              <a:spcAft>
                <a:spcPts val="1800"/>
              </a:spcAft>
              <a:buNone/>
            </a:pPr>
            <a:r>
              <a:rPr lang="en-US" sz="2400" dirty="0">
                <a:cs typeface="Arial"/>
              </a:rPr>
              <a:t>We want everyone to feel respected and be empowered to bring their whole selves to ensure we make the best decisions to achieve our mission.</a:t>
            </a:r>
            <a:endParaRPr lang="en-US" sz="4000" dirty="0"/>
          </a:p>
        </p:txBody>
      </p:sp>
    </p:spTree>
    <p:extLst>
      <p:ext uri="{BB962C8B-B14F-4D97-AF65-F5344CB8AC3E}">
        <p14:creationId xmlns:p14="http://schemas.microsoft.com/office/powerpoint/2010/main" val="30964541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195C67D-8BF3-BF45-84F4-C8C5643AC64C}"/>
              </a:ext>
            </a:extLst>
          </p:cNvPr>
          <p:cNvSpPr>
            <a:spLocks noGrp="1"/>
          </p:cNvSpPr>
          <p:nvPr>
            <p:ph type="title"/>
          </p:nvPr>
        </p:nvSpPr>
        <p:spPr>
          <a:xfrm>
            <a:off x="1845992" y="371786"/>
            <a:ext cx="8458200" cy="745629"/>
          </a:xfrm>
        </p:spPr>
        <p:txBody>
          <a:bodyPr>
            <a:normAutofit/>
          </a:bodyPr>
          <a:lstStyle/>
          <a:p>
            <a:r>
              <a:rPr lang="en-CA" sz="3200" b="1" dirty="0">
                <a:solidFill>
                  <a:srgbClr val="FFFF00"/>
                </a:solidFill>
              </a:rPr>
              <a:t>Epigenetic </a:t>
            </a:r>
            <a:r>
              <a:rPr lang="en-US" sz="3200" b="1" dirty="0">
                <a:solidFill>
                  <a:srgbClr val="FFFF00"/>
                </a:solidFill>
              </a:rPr>
              <a:t>Biological Age</a:t>
            </a:r>
          </a:p>
        </p:txBody>
      </p:sp>
      <p:sp>
        <p:nvSpPr>
          <p:cNvPr id="5" name="Content Placeholder 2">
            <a:extLst>
              <a:ext uri="{FF2B5EF4-FFF2-40B4-BE49-F238E27FC236}">
                <a16:creationId xmlns:a16="http://schemas.microsoft.com/office/drawing/2014/main" id="{AC051B4C-17D0-0444-B72A-AD50F215017C}"/>
              </a:ext>
            </a:extLst>
          </p:cNvPr>
          <p:cNvSpPr>
            <a:spLocks noGrp="1"/>
          </p:cNvSpPr>
          <p:nvPr>
            <p:ph idx="1"/>
          </p:nvPr>
        </p:nvSpPr>
        <p:spPr>
          <a:xfrm>
            <a:off x="1845993" y="1619706"/>
            <a:ext cx="5273738" cy="4492859"/>
          </a:xfrm>
        </p:spPr>
        <p:txBody>
          <a:bodyPr>
            <a:normAutofit/>
          </a:bodyPr>
          <a:lstStyle/>
          <a:p>
            <a:pPr>
              <a:spcAft>
                <a:spcPts val="900"/>
              </a:spcAft>
            </a:pPr>
            <a:r>
              <a:rPr lang="en-CA" sz="2000" dirty="0"/>
              <a:t>“DNA methylation” patterns change how our genes behave</a:t>
            </a:r>
          </a:p>
          <a:p>
            <a:pPr>
              <a:spcAft>
                <a:spcPts val="900"/>
              </a:spcAft>
            </a:pPr>
            <a:r>
              <a:rPr lang="en-CA" sz="2000" dirty="0"/>
              <a:t>Environment changes expression of our genes</a:t>
            </a:r>
          </a:p>
          <a:p>
            <a:pPr>
              <a:spcAft>
                <a:spcPts val="900"/>
              </a:spcAft>
            </a:pPr>
            <a:r>
              <a:rPr lang="en-CA" sz="2000" i="1" u="sng" dirty="0"/>
              <a:t>DNA methylation Biological Age </a:t>
            </a:r>
            <a:r>
              <a:rPr lang="en-CA" sz="2000" dirty="0"/>
              <a:t>(</a:t>
            </a:r>
            <a:r>
              <a:rPr lang="en-CA" sz="2000" dirty="0" err="1"/>
              <a:t>DNAm</a:t>
            </a:r>
            <a:r>
              <a:rPr lang="en-CA" sz="2000" dirty="0"/>
              <a:t>) predicts mortality and aging related illness</a:t>
            </a:r>
          </a:p>
          <a:p>
            <a:pPr>
              <a:spcBef>
                <a:spcPts val="918"/>
              </a:spcBef>
              <a:spcAft>
                <a:spcPts val="900"/>
              </a:spcAft>
            </a:pPr>
            <a:r>
              <a:rPr lang="en-CA" sz="2000" dirty="0" err="1"/>
              <a:t>DNAm</a:t>
            </a:r>
            <a:r>
              <a:rPr lang="en-CA" sz="2000" dirty="0"/>
              <a:t> is accelerated in MS patients compared to controls (especially in B cells)</a:t>
            </a:r>
          </a:p>
          <a:p>
            <a:pPr>
              <a:spcBef>
                <a:spcPts val="918"/>
              </a:spcBef>
              <a:spcAft>
                <a:spcPts val="900"/>
              </a:spcAft>
            </a:pPr>
            <a:r>
              <a:rPr lang="en-CA" sz="2000" dirty="0"/>
              <a:t>3.6 year older </a:t>
            </a:r>
            <a:r>
              <a:rPr lang="en-CA" sz="2000" dirty="0" err="1"/>
              <a:t>DNAm</a:t>
            </a:r>
            <a:r>
              <a:rPr lang="en-CA" sz="2000" dirty="0"/>
              <a:t> Age in brain cells in MS</a:t>
            </a:r>
          </a:p>
          <a:p>
            <a:pPr>
              <a:spcBef>
                <a:spcPts val="918"/>
              </a:spcBef>
              <a:spcAft>
                <a:spcPts val="900"/>
              </a:spcAft>
            </a:pPr>
            <a:r>
              <a:rPr lang="en-CA" sz="2000" dirty="0"/>
              <a:t>Early stage proof of principle studies on reversing Epigenetic Age</a:t>
            </a:r>
            <a:endParaRPr lang="en-CA" sz="1650" dirty="0"/>
          </a:p>
          <a:p>
            <a:endParaRPr lang="en-CA" sz="1800" dirty="0">
              <a:solidFill>
                <a:schemeClr val="bg1"/>
              </a:solidFill>
            </a:endParaRPr>
          </a:p>
          <a:p>
            <a:pPr marL="257168" lvl="1" indent="0">
              <a:buNone/>
            </a:pPr>
            <a:endParaRPr lang="en-US" sz="1800" dirty="0">
              <a:solidFill>
                <a:schemeClr val="bg1"/>
              </a:solidFill>
            </a:endParaRPr>
          </a:p>
          <a:p>
            <a:pPr lvl="1"/>
            <a:endParaRPr lang="en-US" sz="1800" dirty="0">
              <a:solidFill>
                <a:schemeClr val="bg1"/>
              </a:solidFill>
            </a:endParaRPr>
          </a:p>
        </p:txBody>
      </p:sp>
      <p:sp>
        <p:nvSpPr>
          <p:cNvPr id="6" name="TextBox 5"/>
          <p:cNvSpPr txBox="1"/>
          <p:nvPr/>
        </p:nvSpPr>
        <p:spPr>
          <a:xfrm>
            <a:off x="3436435" y="6383406"/>
            <a:ext cx="5277315" cy="369332"/>
          </a:xfrm>
          <a:prstGeom prst="rect">
            <a:avLst/>
          </a:prstGeom>
          <a:noFill/>
        </p:spPr>
        <p:txBody>
          <a:bodyPr wrap="square" rtlCol="0">
            <a:spAutoFit/>
          </a:bodyPr>
          <a:lstStyle/>
          <a:p>
            <a:pPr algn="ctr" defTabSz="914400"/>
            <a:r>
              <a:rPr lang="en-US" sz="900" dirty="0">
                <a:solidFill>
                  <a:prstClr val="white"/>
                </a:solidFill>
              </a:rPr>
              <a:t>AE Field et al Molecular Cell 2018; Liu et al PLOS Medicine 2018, Horvath, S, Nat Rev Genet 2018; Levine ME et al Aging 2018; </a:t>
            </a:r>
            <a:r>
              <a:rPr lang="en-US" sz="900" dirty="0" err="1">
                <a:solidFill>
                  <a:prstClr val="white"/>
                </a:solidFill>
              </a:rPr>
              <a:t>Theodoropoulou</a:t>
            </a:r>
            <a:r>
              <a:rPr lang="en-US" sz="900" dirty="0">
                <a:solidFill>
                  <a:prstClr val="white"/>
                </a:solidFill>
              </a:rPr>
              <a:t>, E, </a:t>
            </a:r>
            <a:r>
              <a:rPr lang="en-US" sz="900" dirty="0" err="1">
                <a:solidFill>
                  <a:prstClr val="white"/>
                </a:solidFill>
              </a:rPr>
              <a:t>Epigenomics</a:t>
            </a:r>
            <a:r>
              <a:rPr lang="en-US" sz="900" dirty="0">
                <a:solidFill>
                  <a:prstClr val="white"/>
                </a:solidFill>
              </a:rPr>
              <a:t> 2019; </a:t>
            </a:r>
            <a:r>
              <a:rPr lang="en-US" sz="900" dirty="0" err="1">
                <a:solidFill>
                  <a:prstClr val="white"/>
                </a:solidFill>
              </a:rPr>
              <a:t>Ciechomska</a:t>
            </a:r>
            <a:r>
              <a:rPr lang="en-US" sz="900" dirty="0">
                <a:solidFill>
                  <a:prstClr val="white"/>
                </a:solidFill>
              </a:rPr>
              <a:t>, M, et al Cells 2019</a:t>
            </a:r>
          </a:p>
        </p:txBody>
      </p:sp>
      <p:pic>
        <p:nvPicPr>
          <p:cNvPr id="2" name="Picture 1"/>
          <p:cNvPicPr>
            <a:picLocks noChangeAspect="1"/>
          </p:cNvPicPr>
          <p:nvPr/>
        </p:nvPicPr>
        <p:blipFill>
          <a:blip r:embed="rId2"/>
          <a:stretch>
            <a:fillRect/>
          </a:stretch>
        </p:blipFill>
        <p:spPr>
          <a:xfrm>
            <a:off x="7308958" y="2156792"/>
            <a:ext cx="2809582" cy="2723323"/>
          </a:xfrm>
          <a:prstGeom prst="rect">
            <a:avLst/>
          </a:prstGeom>
        </p:spPr>
      </p:pic>
    </p:spTree>
    <p:extLst>
      <p:ext uri="{BB962C8B-B14F-4D97-AF65-F5344CB8AC3E}">
        <p14:creationId xmlns:p14="http://schemas.microsoft.com/office/powerpoint/2010/main" val="5926233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9191" y="414983"/>
            <a:ext cx="7533861" cy="857250"/>
          </a:xfrm>
        </p:spPr>
        <p:txBody>
          <a:bodyPr>
            <a:noAutofit/>
          </a:bodyPr>
          <a:lstStyle/>
          <a:p>
            <a:r>
              <a:rPr lang="en-US" sz="3000" dirty="0">
                <a:solidFill>
                  <a:srgbClr val="FFFF00"/>
                </a:solidFill>
              </a:rPr>
              <a:t>Proof of Principle to Reverse Epigenetic Age</a:t>
            </a:r>
            <a:br>
              <a:rPr lang="en-US" sz="2400" dirty="0">
                <a:solidFill>
                  <a:srgbClr val="FFFF00"/>
                </a:solidFill>
              </a:rPr>
            </a:br>
            <a:endParaRPr lang="en-US" sz="2400" dirty="0">
              <a:solidFill>
                <a:srgbClr val="FFFF00"/>
              </a:solidFill>
            </a:endParaRPr>
          </a:p>
        </p:txBody>
      </p:sp>
      <p:sp>
        <p:nvSpPr>
          <p:cNvPr id="6" name="TextBox 5"/>
          <p:cNvSpPr txBox="1"/>
          <p:nvPr/>
        </p:nvSpPr>
        <p:spPr>
          <a:xfrm>
            <a:off x="8055101" y="6458524"/>
            <a:ext cx="2492297" cy="230832"/>
          </a:xfrm>
          <a:prstGeom prst="rect">
            <a:avLst/>
          </a:prstGeom>
          <a:noFill/>
        </p:spPr>
        <p:txBody>
          <a:bodyPr wrap="square" rtlCol="0">
            <a:spAutoFit/>
          </a:bodyPr>
          <a:lstStyle/>
          <a:p>
            <a:pPr algn="r" defTabSz="914400"/>
            <a:r>
              <a:rPr lang="en-US" sz="900" dirty="0" err="1">
                <a:solidFill>
                  <a:prstClr val="white"/>
                </a:solidFill>
              </a:rPr>
              <a:t>Fahy</a:t>
            </a:r>
            <a:r>
              <a:rPr lang="en-US" sz="900" dirty="0">
                <a:solidFill>
                  <a:prstClr val="white"/>
                </a:solidFill>
              </a:rPr>
              <a:t> GM et al Aging Cell 2019</a:t>
            </a:r>
          </a:p>
        </p:txBody>
      </p:sp>
      <p:pic>
        <p:nvPicPr>
          <p:cNvPr id="3" name="Picture 2"/>
          <p:cNvPicPr>
            <a:picLocks noChangeAspect="1"/>
          </p:cNvPicPr>
          <p:nvPr/>
        </p:nvPicPr>
        <p:blipFill>
          <a:blip r:embed="rId3"/>
          <a:stretch>
            <a:fillRect/>
          </a:stretch>
        </p:blipFill>
        <p:spPr>
          <a:xfrm>
            <a:off x="3436800" y="1909759"/>
            <a:ext cx="5034653" cy="3813270"/>
          </a:xfrm>
          <a:prstGeom prst="rect">
            <a:avLst/>
          </a:prstGeom>
        </p:spPr>
      </p:pic>
      <p:sp>
        <p:nvSpPr>
          <p:cNvPr id="4" name="TextBox 3"/>
          <p:cNvSpPr txBox="1"/>
          <p:nvPr/>
        </p:nvSpPr>
        <p:spPr>
          <a:xfrm>
            <a:off x="2309191" y="1000107"/>
            <a:ext cx="7533861" cy="630942"/>
          </a:xfrm>
          <a:prstGeom prst="rect">
            <a:avLst/>
          </a:prstGeom>
          <a:noFill/>
        </p:spPr>
        <p:txBody>
          <a:bodyPr wrap="square" rtlCol="0">
            <a:spAutoFit/>
          </a:bodyPr>
          <a:lstStyle/>
          <a:p>
            <a:pPr algn="ctr" defTabSz="914400"/>
            <a:r>
              <a:rPr lang="en-US" sz="1800" dirty="0">
                <a:solidFill>
                  <a:prstClr val="white"/>
                </a:solidFill>
              </a:rPr>
              <a:t>TRIIM:  Thymus Regeneration, </a:t>
            </a:r>
            <a:r>
              <a:rPr lang="en-US" sz="1800" dirty="0" err="1">
                <a:solidFill>
                  <a:prstClr val="white"/>
                </a:solidFill>
              </a:rPr>
              <a:t>Immunorestoration</a:t>
            </a:r>
            <a:r>
              <a:rPr lang="en-US" sz="1800" dirty="0">
                <a:solidFill>
                  <a:prstClr val="white"/>
                </a:solidFill>
              </a:rPr>
              <a:t>, and Insulin Mitigation trial</a:t>
            </a:r>
          </a:p>
          <a:p>
            <a:pPr algn="ctr" defTabSz="914400"/>
            <a:r>
              <a:rPr lang="en-US" sz="1700" i="1" dirty="0">
                <a:solidFill>
                  <a:prstClr val="white"/>
                </a:solidFill>
              </a:rPr>
              <a:t>Recombinant human growth hormone, DHEA and metformin</a:t>
            </a:r>
          </a:p>
        </p:txBody>
      </p:sp>
    </p:spTree>
    <p:extLst>
      <p:ext uri="{BB962C8B-B14F-4D97-AF65-F5344CB8AC3E}">
        <p14:creationId xmlns:p14="http://schemas.microsoft.com/office/powerpoint/2010/main" val="9095037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4810" y="3538799"/>
            <a:ext cx="6172200" cy="857250"/>
          </a:xfrm>
        </p:spPr>
        <p:txBody>
          <a:bodyPr>
            <a:normAutofit fontScale="90000"/>
          </a:bodyPr>
          <a:lstStyle/>
          <a:p>
            <a:r>
              <a:rPr lang="en-US" dirty="0">
                <a:solidFill>
                  <a:srgbClr val="FFFF00"/>
                </a:solidFill>
              </a:rPr>
              <a:t>Measuring Biological Age </a:t>
            </a:r>
            <a:br>
              <a:rPr lang="en-US" dirty="0">
                <a:solidFill>
                  <a:srgbClr val="FFFF00"/>
                </a:solidFill>
              </a:rPr>
            </a:br>
            <a:r>
              <a:rPr lang="en-US" dirty="0">
                <a:solidFill>
                  <a:srgbClr val="FFFF00"/>
                </a:solidFill>
              </a:rPr>
              <a:t>in Clinic</a:t>
            </a:r>
          </a:p>
        </p:txBody>
      </p:sp>
      <p:pic>
        <p:nvPicPr>
          <p:cNvPr id="4" name="Picture 3"/>
          <p:cNvPicPr>
            <a:picLocks noChangeAspect="1"/>
          </p:cNvPicPr>
          <p:nvPr/>
        </p:nvPicPr>
        <p:blipFill>
          <a:blip r:embed="rId2"/>
          <a:stretch>
            <a:fillRect/>
          </a:stretch>
        </p:blipFill>
        <p:spPr>
          <a:xfrm>
            <a:off x="3913151" y="2012795"/>
            <a:ext cx="2011401" cy="1340934"/>
          </a:xfrm>
          <a:prstGeom prst="rect">
            <a:avLst/>
          </a:prstGeom>
        </p:spPr>
      </p:pic>
      <p:pic>
        <p:nvPicPr>
          <p:cNvPr id="5" name="Picture 4"/>
          <p:cNvPicPr>
            <a:picLocks noChangeAspect="1"/>
          </p:cNvPicPr>
          <p:nvPr/>
        </p:nvPicPr>
        <p:blipFill>
          <a:blip r:embed="rId3"/>
          <a:stretch>
            <a:fillRect/>
          </a:stretch>
        </p:blipFill>
        <p:spPr>
          <a:xfrm>
            <a:off x="6221453" y="2012795"/>
            <a:ext cx="2011401" cy="1340934"/>
          </a:xfrm>
          <a:prstGeom prst="rect">
            <a:avLst/>
          </a:prstGeom>
        </p:spPr>
      </p:pic>
    </p:spTree>
    <p:extLst>
      <p:ext uri="{BB962C8B-B14F-4D97-AF65-F5344CB8AC3E}">
        <p14:creationId xmlns:p14="http://schemas.microsoft.com/office/powerpoint/2010/main" val="10191394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5C67D-8BF3-BF45-84F4-C8C5643AC64C}"/>
              </a:ext>
            </a:extLst>
          </p:cNvPr>
          <p:cNvSpPr>
            <a:spLocks noGrp="1"/>
          </p:cNvSpPr>
          <p:nvPr>
            <p:ph type="title"/>
          </p:nvPr>
        </p:nvSpPr>
        <p:spPr>
          <a:xfrm>
            <a:off x="2378765" y="418055"/>
            <a:ext cx="7613374" cy="745629"/>
          </a:xfrm>
        </p:spPr>
        <p:txBody>
          <a:bodyPr>
            <a:noAutofit/>
          </a:bodyPr>
          <a:lstStyle/>
          <a:p>
            <a:pPr algn="ctr"/>
            <a:r>
              <a:rPr lang="en-US" sz="3600" b="1" dirty="0">
                <a:solidFill>
                  <a:srgbClr val="FFFF00"/>
                </a:solidFill>
              </a:rPr>
              <a:t>Multi-marker Index of Biological Age	</a:t>
            </a:r>
          </a:p>
        </p:txBody>
      </p:sp>
      <p:sp>
        <p:nvSpPr>
          <p:cNvPr id="3" name="Content Placeholder 2">
            <a:extLst>
              <a:ext uri="{FF2B5EF4-FFF2-40B4-BE49-F238E27FC236}">
                <a16:creationId xmlns:a16="http://schemas.microsoft.com/office/drawing/2014/main" id="{AC051B4C-17D0-0444-B72A-AD50F215017C}"/>
              </a:ext>
            </a:extLst>
          </p:cNvPr>
          <p:cNvSpPr>
            <a:spLocks noGrp="1"/>
          </p:cNvSpPr>
          <p:nvPr>
            <p:ph idx="1"/>
          </p:nvPr>
        </p:nvSpPr>
        <p:spPr>
          <a:xfrm>
            <a:off x="2830511" y="1350347"/>
            <a:ext cx="6799456" cy="3263303"/>
          </a:xfrm>
        </p:spPr>
        <p:txBody>
          <a:bodyPr>
            <a:normAutofit/>
          </a:bodyPr>
          <a:lstStyle/>
          <a:p>
            <a:r>
              <a:rPr lang="en-US" sz="1800" dirty="0">
                <a:latin typeface="Arial" panose="020B0604020202020204" pitchFamily="34" charset="0"/>
                <a:cs typeface="Arial" panose="020B0604020202020204" pitchFamily="34" charset="0"/>
              </a:rPr>
              <a:t>Multi-marker indices of biological age are more reliable than single markers. </a:t>
            </a:r>
          </a:p>
          <a:p>
            <a:r>
              <a:rPr lang="en-US" sz="1800" dirty="0">
                <a:latin typeface="Arial" panose="020B0604020202020204" pitchFamily="34" charset="0"/>
                <a:cs typeface="Arial" panose="020B0604020202020204" pitchFamily="34" charset="0"/>
              </a:rPr>
              <a:t>The </a:t>
            </a:r>
            <a:r>
              <a:rPr lang="en-US" sz="1800" b="1" dirty="0">
                <a:latin typeface="Arial" panose="020B0604020202020204" pitchFamily="34" charset="0"/>
                <a:cs typeface="Arial" panose="020B0604020202020204" pitchFamily="34" charset="0"/>
              </a:rPr>
              <a:t>NHANES Biological Age index (BAI) </a:t>
            </a:r>
            <a:r>
              <a:rPr lang="en-US" sz="1800" dirty="0">
                <a:latin typeface="Arial" panose="020B0604020202020204" pitchFamily="34" charset="0"/>
                <a:cs typeface="Arial" panose="020B0604020202020204" pitchFamily="34" charset="0"/>
              </a:rPr>
              <a:t>predicts the risk of aging-related diseases.</a:t>
            </a:r>
            <a:endParaRPr lang="en-US" sz="1800" dirty="0">
              <a:solidFill>
                <a:srgbClr val="C00000"/>
              </a:solidFill>
              <a:latin typeface="Arial" panose="020B0604020202020204" pitchFamily="34" charset="0"/>
              <a:cs typeface="Arial" panose="020B0604020202020204" pitchFamily="34" charset="0"/>
            </a:endParaRPr>
          </a:p>
          <a:p>
            <a:endParaRPr lang="en-US" sz="675" dirty="0"/>
          </a:p>
          <a:p>
            <a:pPr marL="257168" lvl="1" indent="0">
              <a:buNone/>
            </a:pPr>
            <a:endParaRPr lang="en-US" dirty="0"/>
          </a:p>
        </p:txBody>
      </p:sp>
      <p:pic>
        <p:nvPicPr>
          <p:cNvPr id="5" name="Picture 4" descr="Diagram&#10;&#10;Description automatically generated"/>
          <p:cNvPicPr/>
          <p:nvPr/>
        </p:nvPicPr>
        <p:blipFill>
          <a:blip r:embed="rId3"/>
          <a:stretch>
            <a:fillRect/>
          </a:stretch>
        </p:blipFill>
        <p:spPr>
          <a:xfrm>
            <a:off x="3462130" y="2924755"/>
            <a:ext cx="5218166" cy="3377789"/>
          </a:xfrm>
          <a:prstGeom prst="rect">
            <a:avLst/>
          </a:prstGeom>
        </p:spPr>
      </p:pic>
      <p:sp>
        <p:nvSpPr>
          <p:cNvPr id="6" name="TextBox 5"/>
          <p:cNvSpPr txBox="1"/>
          <p:nvPr/>
        </p:nvSpPr>
        <p:spPr>
          <a:xfrm>
            <a:off x="7669897" y="6517537"/>
            <a:ext cx="4449336" cy="230832"/>
          </a:xfrm>
          <a:prstGeom prst="rect">
            <a:avLst/>
          </a:prstGeom>
          <a:noFill/>
        </p:spPr>
        <p:txBody>
          <a:bodyPr wrap="square" rtlCol="0">
            <a:spAutoFit/>
          </a:bodyPr>
          <a:lstStyle/>
          <a:p>
            <a:pPr algn="r" defTabSz="914400"/>
            <a:r>
              <a:rPr lang="en-US" sz="900" dirty="0">
                <a:solidFill>
                  <a:prstClr val="white"/>
                </a:solidFill>
              </a:rPr>
              <a:t>Miner, AE, Yang, J, Kinkel, R, and Graves, JS</a:t>
            </a:r>
            <a:r>
              <a:rPr lang="en-US" sz="900">
                <a:solidFill>
                  <a:prstClr val="white"/>
                </a:solidFill>
              </a:rPr>
              <a:t>, MSARD 2023</a:t>
            </a:r>
            <a:endParaRPr lang="en-US" sz="900" dirty="0">
              <a:solidFill>
                <a:prstClr val="white"/>
              </a:solidFill>
            </a:endParaRPr>
          </a:p>
        </p:txBody>
      </p:sp>
    </p:spTree>
    <p:extLst>
      <p:ext uri="{BB962C8B-B14F-4D97-AF65-F5344CB8AC3E}">
        <p14:creationId xmlns:p14="http://schemas.microsoft.com/office/powerpoint/2010/main" val="20455228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5C67D-8BF3-BF45-84F4-C8C5643AC64C}"/>
              </a:ext>
            </a:extLst>
          </p:cNvPr>
          <p:cNvSpPr>
            <a:spLocks noGrp="1"/>
          </p:cNvSpPr>
          <p:nvPr>
            <p:ph type="title"/>
          </p:nvPr>
        </p:nvSpPr>
        <p:spPr>
          <a:xfrm>
            <a:off x="2709791" y="526173"/>
            <a:ext cx="6432130" cy="1041023"/>
          </a:xfrm>
        </p:spPr>
        <p:txBody>
          <a:bodyPr>
            <a:noAutofit/>
          </a:bodyPr>
          <a:lstStyle/>
          <a:p>
            <a:r>
              <a:rPr lang="en-US" sz="3000" b="1" dirty="0">
                <a:solidFill>
                  <a:srgbClr val="FFFF00"/>
                </a:solidFill>
              </a:rPr>
              <a:t>NHANES Biological Age index (BAI) in a pilot study of MS cases vs controls </a:t>
            </a:r>
            <a:r>
              <a:rPr lang="en-US" sz="2850" b="1" dirty="0">
                <a:solidFill>
                  <a:srgbClr val="FFFF00"/>
                </a:solidFill>
              </a:rPr>
              <a:t>	</a:t>
            </a:r>
          </a:p>
        </p:txBody>
      </p:sp>
      <p:sp>
        <p:nvSpPr>
          <p:cNvPr id="7" name="TextBox 6"/>
          <p:cNvSpPr txBox="1"/>
          <p:nvPr/>
        </p:nvSpPr>
        <p:spPr>
          <a:xfrm>
            <a:off x="5839400" y="2146852"/>
            <a:ext cx="5200670" cy="3485570"/>
          </a:xfrm>
          <a:prstGeom prst="rect">
            <a:avLst/>
          </a:prstGeom>
          <a:noFill/>
        </p:spPr>
        <p:txBody>
          <a:bodyPr wrap="square" rtlCol="0">
            <a:spAutoFit/>
          </a:bodyPr>
          <a:lstStyle/>
          <a:p>
            <a:pPr marL="214308" indent="-214308" defTabSz="914400">
              <a:buFont typeface="Arial" charset="0"/>
              <a:buChar char="•"/>
            </a:pPr>
            <a:r>
              <a:rPr lang="en-US" sz="1800" dirty="0">
                <a:solidFill>
                  <a:prstClr val="white"/>
                </a:solidFill>
                <a:latin typeface="Arial Hebrew Scholar" charset="-79"/>
                <a:ea typeface="Arial Hebrew Scholar" charset="-79"/>
                <a:cs typeface="Arial Hebrew Scholar" charset="-79"/>
              </a:rPr>
              <a:t>Pilot study of n=51 relapsing and progressive MS participants and 38 healthy controls</a:t>
            </a:r>
          </a:p>
          <a:p>
            <a:pPr marL="214308" indent="-214308" defTabSz="914400">
              <a:spcBef>
                <a:spcPts val="900"/>
              </a:spcBef>
              <a:buFont typeface="Arial" charset="0"/>
              <a:buChar char="•"/>
            </a:pPr>
            <a:r>
              <a:rPr lang="en-US" sz="1800" dirty="0">
                <a:solidFill>
                  <a:prstClr val="white"/>
                </a:solidFill>
                <a:latin typeface="Arial Hebrew Scholar" charset="-79"/>
                <a:ea typeface="Arial Hebrew Scholar" charset="-79"/>
                <a:cs typeface="Arial Hebrew Scholar" charset="-79"/>
              </a:rPr>
              <a:t>Mean difference in Biological (BA) vs chronological (CA) age</a:t>
            </a:r>
          </a:p>
          <a:p>
            <a:pPr marL="557199" lvl="1" indent="-214308" defTabSz="914400">
              <a:spcBef>
                <a:spcPts val="900"/>
              </a:spcBef>
              <a:buFont typeface="Wingdings" charset="2"/>
              <a:buChar char="Ø"/>
            </a:pPr>
            <a:r>
              <a:rPr lang="en-US" sz="1800" dirty="0">
                <a:solidFill>
                  <a:prstClr val="white"/>
                </a:solidFill>
                <a:latin typeface="Arial Hebrew Scholar" charset="-79"/>
                <a:ea typeface="Arial Hebrew Scholar" charset="-79"/>
                <a:cs typeface="Arial Hebrew Scholar" charset="-79"/>
              </a:rPr>
              <a:t>2.2 years younger controls</a:t>
            </a:r>
          </a:p>
          <a:p>
            <a:pPr marL="557199" lvl="1" indent="-214308" defTabSz="914400">
              <a:spcBef>
                <a:spcPts val="900"/>
              </a:spcBef>
              <a:buFont typeface="Wingdings" charset="2"/>
              <a:buChar char="Ø"/>
            </a:pPr>
            <a:r>
              <a:rPr lang="en-US" sz="1800" dirty="0">
                <a:solidFill>
                  <a:prstClr val="white"/>
                </a:solidFill>
                <a:latin typeface="Arial Hebrew Scholar" charset="-79"/>
                <a:ea typeface="Arial Hebrew Scholar" charset="-79"/>
                <a:cs typeface="Arial Hebrew Scholar" charset="-79"/>
              </a:rPr>
              <a:t>1.4 years older MS patients</a:t>
            </a:r>
          </a:p>
          <a:p>
            <a:pPr marL="214308" indent="-214308" defTabSz="914400">
              <a:spcBef>
                <a:spcPts val="900"/>
              </a:spcBef>
              <a:buFont typeface="Arial" charset="0"/>
              <a:buChar char="•"/>
            </a:pPr>
            <a:r>
              <a:rPr lang="en-US" sz="1800" dirty="0">
                <a:solidFill>
                  <a:prstClr val="white"/>
                </a:solidFill>
                <a:latin typeface="Arial Hebrew Scholar" charset="-79"/>
                <a:ea typeface="Arial Hebrew Scholar" charset="-79"/>
                <a:cs typeface="Arial Hebrew Scholar" charset="-79"/>
              </a:rPr>
              <a:t>Extremes in both groups ranged 10-15 years</a:t>
            </a:r>
          </a:p>
          <a:p>
            <a:pPr marL="214308" indent="-214308" defTabSz="914400">
              <a:spcBef>
                <a:spcPts val="900"/>
              </a:spcBef>
              <a:buFont typeface="Arial" charset="0"/>
              <a:buChar char="•"/>
            </a:pPr>
            <a:r>
              <a:rPr lang="en-US" sz="1800" dirty="0">
                <a:solidFill>
                  <a:prstClr val="white"/>
                </a:solidFill>
                <a:latin typeface="Arial Hebrew Scholar" charset="-79"/>
                <a:ea typeface="Arial Hebrew Scholar" charset="-79"/>
                <a:cs typeface="Arial Hebrew Scholar" charset="-79"/>
              </a:rPr>
              <a:t>BAI correlated with walking speed (</a:t>
            </a:r>
            <a:r>
              <a:rPr lang="en-US" sz="1800" dirty="0" err="1">
                <a:solidFill>
                  <a:prstClr val="white"/>
                </a:solidFill>
                <a:latin typeface="Arial Hebrew Scholar" charset="-79"/>
                <a:ea typeface="Arial Hebrew Scholar" charset="-79"/>
                <a:cs typeface="Arial Hebrew Scholar" charset="-79"/>
              </a:rPr>
              <a:t>rho</a:t>
            </a:r>
            <a:r>
              <a:rPr lang="en-US" sz="1800" baseline="-25000" dirty="0" err="1">
                <a:solidFill>
                  <a:prstClr val="white"/>
                </a:solidFill>
                <a:latin typeface="Arial Hebrew Scholar" charset="-79"/>
                <a:ea typeface="Arial Hebrew Scholar" charset="-79"/>
                <a:cs typeface="Arial Hebrew Scholar" charset="-79"/>
              </a:rPr>
              <a:t>s</a:t>
            </a:r>
            <a:r>
              <a:rPr lang="en-US" sz="1800" dirty="0">
                <a:solidFill>
                  <a:prstClr val="white"/>
                </a:solidFill>
                <a:latin typeface="Arial Hebrew Scholar" charset="-79"/>
                <a:ea typeface="Arial Hebrew Scholar" charset="-79"/>
                <a:cs typeface="Arial Hebrew Scholar" charset="-79"/>
              </a:rPr>
              <a:t> =0.31, p=0.045) and cognitive testing </a:t>
            </a:r>
            <a:r>
              <a:rPr lang="en-US" sz="1800" dirty="0" err="1">
                <a:solidFill>
                  <a:prstClr val="white"/>
                </a:solidFill>
                <a:latin typeface="Arial Hebrew Scholar" charset="-79"/>
                <a:ea typeface="Arial Hebrew Scholar" charset="-79"/>
                <a:cs typeface="Arial Hebrew Scholar" charset="-79"/>
              </a:rPr>
              <a:t>rho</a:t>
            </a:r>
            <a:r>
              <a:rPr lang="en-US" sz="1800" baseline="-25000" dirty="0" err="1">
                <a:solidFill>
                  <a:prstClr val="white"/>
                </a:solidFill>
                <a:latin typeface="Arial Hebrew Scholar" charset="-79"/>
                <a:ea typeface="Arial Hebrew Scholar" charset="-79"/>
                <a:cs typeface="Arial Hebrew Scholar" charset="-79"/>
              </a:rPr>
              <a:t>s</a:t>
            </a:r>
            <a:r>
              <a:rPr lang="en-US" sz="1800" dirty="0">
                <a:solidFill>
                  <a:prstClr val="white"/>
                </a:solidFill>
                <a:latin typeface="Arial Hebrew Scholar" charset="-79"/>
                <a:ea typeface="Arial Hebrew Scholar" charset="-79"/>
                <a:cs typeface="Arial Hebrew Scholar" charset="-79"/>
              </a:rPr>
              <a:t>= 0.35, p=0.018).</a:t>
            </a:r>
          </a:p>
          <a:p>
            <a:pPr marL="557199" lvl="1" indent="-214308" defTabSz="914400">
              <a:spcBef>
                <a:spcPts val="900"/>
              </a:spcBef>
              <a:buFont typeface="Wingdings" charset="2"/>
              <a:buChar char="Ø"/>
            </a:pPr>
            <a:endParaRPr lang="en-US" sz="1350" dirty="0">
              <a:solidFill>
                <a:prstClr val="white"/>
              </a:solidFill>
            </a:endParaRPr>
          </a:p>
        </p:txBody>
      </p:sp>
      <p:sp>
        <p:nvSpPr>
          <p:cNvPr id="8" name="TextBox 7"/>
          <p:cNvSpPr txBox="1"/>
          <p:nvPr/>
        </p:nvSpPr>
        <p:spPr>
          <a:xfrm>
            <a:off x="3863210" y="6547355"/>
            <a:ext cx="4449336" cy="230832"/>
          </a:xfrm>
          <a:prstGeom prst="rect">
            <a:avLst/>
          </a:prstGeom>
          <a:noFill/>
        </p:spPr>
        <p:txBody>
          <a:bodyPr wrap="square" rtlCol="0">
            <a:spAutoFit/>
          </a:bodyPr>
          <a:lstStyle/>
          <a:p>
            <a:pPr algn="ctr" defTabSz="914400"/>
            <a:r>
              <a:rPr lang="en-US" sz="900" dirty="0">
                <a:solidFill>
                  <a:prstClr val="white"/>
                </a:solidFill>
              </a:rPr>
              <a:t>Miner, AE, Yang, J, Kinkel, R, and Graves, JS</a:t>
            </a:r>
            <a:r>
              <a:rPr lang="en-US" sz="900">
                <a:solidFill>
                  <a:prstClr val="white"/>
                </a:solidFill>
              </a:rPr>
              <a:t>, MSARD 2023</a:t>
            </a:r>
            <a:endParaRPr lang="en-US" sz="900" dirty="0">
              <a:solidFill>
                <a:prstClr val="white"/>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6058" y="2146852"/>
            <a:ext cx="3962118" cy="3344028"/>
          </a:xfrm>
          <a:prstGeom prst="rect">
            <a:avLst/>
          </a:prstGeom>
        </p:spPr>
      </p:pic>
    </p:spTree>
    <p:extLst>
      <p:ext uri="{BB962C8B-B14F-4D97-AF65-F5344CB8AC3E}">
        <p14:creationId xmlns:p14="http://schemas.microsoft.com/office/powerpoint/2010/main" val="1349820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183" y="192044"/>
            <a:ext cx="10972800" cy="1143000"/>
          </a:xfrm>
        </p:spPr>
        <p:txBody>
          <a:bodyPr>
            <a:normAutofit fontScale="90000"/>
          </a:bodyPr>
          <a:lstStyle/>
          <a:p>
            <a:r>
              <a:rPr lang="en-US" sz="3600" dirty="0">
                <a:solidFill>
                  <a:srgbClr val="FFFF00"/>
                </a:solidFill>
              </a:rPr>
              <a:t>Reproductive Aging Biomarker and MS Progression in Women</a:t>
            </a:r>
          </a:p>
        </p:txBody>
      </p:sp>
      <p:sp>
        <p:nvSpPr>
          <p:cNvPr id="10" name="Content Placeholder 2">
            <a:extLst>
              <a:ext uri="{FF2B5EF4-FFF2-40B4-BE49-F238E27FC236}">
                <a16:creationId xmlns:a16="http://schemas.microsoft.com/office/drawing/2014/main" id="{AC051B4C-17D0-0444-B72A-AD50F215017C}"/>
              </a:ext>
            </a:extLst>
          </p:cNvPr>
          <p:cNvSpPr txBox="1">
            <a:spLocks/>
          </p:cNvSpPr>
          <p:nvPr/>
        </p:nvSpPr>
        <p:spPr>
          <a:xfrm>
            <a:off x="1269973" y="3206072"/>
            <a:ext cx="5174351" cy="34812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kumimoji="0" lang="en-US" sz="2400" i="1" u="sng" strike="noStrike" kern="1200" cap="none" spc="0" normalizeH="0" baseline="0" noProof="0" dirty="0">
                <a:ln>
                  <a:noFill/>
                </a:ln>
                <a:solidFill>
                  <a:srgbClr val="FFFFFF"/>
                </a:solidFill>
                <a:effectLst/>
                <a:uLnTx/>
                <a:uFillTx/>
                <a:latin typeface="Calibri"/>
                <a:ea typeface="+mn-ea"/>
                <a:cs typeface="+mn-cs"/>
              </a:rPr>
              <a:t>Declines in Anti-</a:t>
            </a:r>
            <a:r>
              <a:rPr kumimoji="0" lang="en-US" sz="2400" i="1" u="sng" strike="noStrike" kern="1200" cap="none" spc="0" normalizeH="0" baseline="0" noProof="0" dirty="0" err="1">
                <a:ln>
                  <a:noFill/>
                </a:ln>
                <a:solidFill>
                  <a:srgbClr val="FFFFFF"/>
                </a:solidFill>
                <a:effectLst/>
                <a:uLnTx/>
                <a:uFillTx/>
                <a:latin typeface="Calibri"/>
                <a:ea typeface="+mn-ea"/>
                <a:cs typeface="+mn-cs"/>
              </a:rPr>
              <a:t>Mullerian</a:t>
            </a:r>
            <a:r>
              <a:rPr kumimoji="0" lang="en-US" sz="2400" i="1" u="sng" strike="noStrike" kern="1200" cap="none" spc="0" normalizeH="0" baseline="0" noProof="0" dirty="0">
                <a:ln>
                  <a:noFill/>
                </a:ln>
                <a:solidFill>
                  <a:srgbClr val="FFFFFF"/>
                </a:solidFill>
                <a:effectLst/>
                <a:uLnTx/>
                <a:uFillTx/>
                <a:latin typeface="Calibri"/>
                <a:ea typeface="+mn-ea"/>
                <a:cs typeface="+mn-cs"/>
              </a:rPr>
              <a:t> Hormone</a:t>
            </a:r>
            <a:r>
              <a:rPr kumimoji="0" lang="en-US" sz="2400" i="1" u="sng" strike="noStrike" kern="1200" cap="none" spc="0" normalizeH="0" noProof="0" dirty="0">
                <a:ln>
                  <a:noFill/>
                </a:ln>
                <a:solidFill>
                  <a:srgbClr val="FFFFFF"/>
                </a:solidFill>
                <a:effectLst/>
                <a:uLnTx/>
                <a:uFillTx/>
                <a:latin typeface="Calibri"/>
                <a:ea typeface="+mn-ea"/>
                <a:cs typeface="+mn-cs"/>
              </a:rPr>
              <a:t> </a:t>
            </a:r>
            <a:r>
              <a:rPr kumimoji="0" lang="en-US" sz="2400" i="1" u="sng" strike="noStrike" kern="1200" cap="none" spc="0" normalizeH="0" baseline="0" noProof="0" dirty="0">
                <a:ln>
                  <a:noFill/>
                </a:ln>
                <a:solidFill>
                  <a:srgbClr val="FFFFFF"/>
                </a:solidFill>
                <a:effectLst/>
                <a:uLnTx/>
                <a:uFillTx/>
                <a:latin typeface="Calibri"/>
                <a:ea typeface="+mn-ea"/>
                <a:cs typeface="+mn-cs"/>
              </a:rPr>
              <a:t>(AMH)</a:t>
            </a:r>
            <a:r>
              <a:rPr kumimoji="0" lang="en-US" sz="2400" u="none" strike="noStrike" kern="1200" cap="none" spc="0" normalizeH="0" baseline="0" noProof="0" dirty="0">
                <a:ln>
                  <a:noFill/>
                </a:ln>
                <a:solidFill>
                  <a:srgbClr val="FFFFFF"/>
                </a:solidFill>
                <a:effectLst/>
                <a:uLnTx/>
                <a:uFillTx/>
                <a:latin typeface="Calibri"/>
                <a:ea typeface="+mn-ea"/>
                <a:cs typeface="+mn-cs"/>
              </a:rPr>
              <a:t> , </a:t>
            </a:r>
            <a:r>
              <a:rPr kumimoji="0" lang="en-US" sz="2400" u="none" strike="noStrike" kern="1200" cap="none" spc="0" normalizeH="0" noProof="0" dirty="0">
                <a:ln>
                  <a:noFill/>
                </a:ln>
                <a:solidFill>
                  <a:srgbClr val="FFFFFF"/>
                </a:solidFill>
                <a:effectLst/>
                <a:uLnTx/>
                <a:uFillTx/>
                <a:latin typeface="Calibri"/>
                <a:ea typeface="+mn-ea"/>
                <a:cs typeface="+mn-cs"/>
              </a:rPr>
              <a:t>are associated with</a:t>
            </a:r>
          </a:p>
          <a:p>
            <a:pPr lvl="1">
              <a:spcBef>
                <a:spcPts val="1000"/>
              </a:spcBef>
              <a:buFontTx/>
              <a:buChar char="-"/>
            </a:pPr>
            <a:r>
              <a:rPr lang="en-US" sz="2200" dirty="0">
                <a:solidFill>
                  <a:srgbClr val="FFFFFF"/>
                </a:solidFill>
                <a:latin typeface="Calibri"/>
              </a:rPr>
              <a:t>Disability accumulation (p&lt;0.001)</a:t>
            </a:r>
          </a:p>
          <a:p>
            <a:pPr lvl="1">
              <a:lnSpc>
                <a:spcPct val="100000"/>
              </a:lnSpc>
              <a:spcBef>
                <a:spcPts val="0"/>
              </a:spcBef>
              <a:buFontTx/>
              <a:buChar char="-"/>
            </a:pPr>
            <a:r>
              <a:rPr kumimoji="0" lang="en-US" sz="2200" u="none" strike="noStrike" kern="1200" cap="none" spc="0" normalizeH="0" noProof="0" dirty="0">
                <a:ln>
                  <a:noFill/>
                </a:ln>
                <a:solidFill>
                  <a:srgbClr val="FFFFFF"/>
                </a:solidFill>
                <a:effectLst/>
                <a:uLnTx/>
                <a:uFillTx/>
                <a:latin typeface="Calibri"/>
              </a:rPr>
              <a:t>Gray matter atrophy</a:t>
            </a:r>
          </a:p>
          <a:p>
            <a:pPr lvl="1">
              <a:lnSpc>
                <a:spcPct val="100000"/>
              </a:lnSpc>
              <a:spcBef>
                <a:spcPts val="0"/>
              </a:spcBef>
              <a:buFontTx/>
              <a:buChar char="-"/>
            </a:pPr>
            <a:r>
              <a:rPr lang="en-US" sz="2200" dirty="0">
                <a:solidFill>
                  <a:srgbClr val="FFFFFF"/>
                </a:solidFill>
                <a:latin typeface="Calibri"/>
              </a:rPr>
              <a:t>Even after adjusting for age and disease duration</a:t>
            </a:r>
            <a:endParaRPr kumimoji="0" lang="en-US" sz="2200" u="none" strike="noStrike" kern="1200" cap="none" spc="0" normalizeH="0" noProof="0" dirty="0">
              <a:ln>
                <a:noFill/>
              </a:ln>
              <a:solidFill>
                <a:srgbClr val="FFFFFF"/>
              </a:solidFill>
              <a:effectLst/>
              <a:uLnTx/>
              <a:uFillTx/>
              <a:latin typeface="Calibri"/>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 name="TextBox 3"/>
          <p:cNvSpPr txBox="1"/>
          <p:nvPr/>
        </p:nvSpPr>
        <p:spPr>
          <a:xfrm>
            <a:off x="9854968" y="6432117"/>
            <a:ext cx="4037326" cy="569387"/>
          </a:xfrm>
          <a:prstGeom prst="rect">
            <a:avLst/>
          </a:prstGeom>
          <a:noFill/>
        </p:spPr>
        <p:txBody>
          <a:bodyPr wrap="square" rtlCol="0">
            <a:spAutoFit/>
          </a:bodyPr>
          <a:lstStyle/>
          <a:p>
            <a:pPr marL="0" lvl="1"/>
            <a:r>
              <a:rPr lang="en-US" sz="1200" dirty="0">
                <a:solidFill>
                  <a:srgbClr val="FFFFFF"/>
                </a:solidFill>
              </a:rPr>
              <a:t>Graves, J.S. et al, Neurology 2018</a:t>
            </a:r>
          </a:p>
          <a:p>
            <a:endParaRPr lang="en-US" dirty="0"/>
          </a:p>
        </p:txBody>
      </p:sp>
      <p:pic>
        <p:nvPicPr>
          <p:cNvPr id="17" name="Picture 16" descr="PastedGraphic-1.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47331" y="1558110"/>
            <a:ext cx="3186417" cy="2362833"/>
          </a:xfrm>
          <a:prstGeom prst="rect">
            <a:avLst/>
          </a:prstGeom>
        </p:spPr>
      </p:pic>
      <p:pic>
        <p:nvPicPr>
          <p:cNvPr id="18" name="Picture 17" descr="Unknown"/>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22332" y="4169644"/>
            <a:ext cx="3878397" cy="2219959"/>
          </a:xfrm>
          <a:prstGeom prst="rect">
            <a:avLst/>
          </a:prstGeom>
        </p:spPr>
      </p:pic>
      <p:pic>
        <p:nvPicPr>
          <p:cNvPr id="20" name="Picture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31502" y="1652062"/>
            <a:ext cx="3503869" cy="1167956"/>
          </a:xfrm>
          <a:prstGeom prst="rect">
            <a:avLst/>
          </a:prstGeom>
        </p:spPr>
      </p:pic>
    </p:spTree>
    <p:extLst>
      <p:ext uri="{BB962C8B-B14F-4D97-AF65-F5344CB8AC3E}">
        <p14:creationId xmlns:p14="http://schemas.microsoft.com/office/powerpoint/2010/main" val="17478223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D46AF526-E6AA-45E8-965B-0FF1DDB372EA}"/>
              </a:ext>
            </a:extLst>
          </p:cNvPr>
          <p:cNvSpPr>
            <a:spLocks noGrp="1"/>
          </p:cNvSpPr>
          <p:nvPr>
            <p:ph idx="1"/>
          </p:nvPr>
        </p:nvSpPr>
        <p:spPr>
          <a:xfrm>
            <a:off x="1881809" y="3510410"/>
            <a:ext cx="8945217" cy="773356"/>
          </a:xfrm>
          <a:ln>
            <a:noFill/>
          </a:ln>
        </p:spPr>
        <p:txBody>
          <a:bodyPr>
            <a:normAutofit/>
          </a:bodyPr>
          <a:lstStyle/>
          <a:p>
            <a:pPr marL="0" indent="0" algn="ctr">
              <a:lnSpc>
                <a:spcPct val="110000"/>
              </a:lnSpc>
              <a:spcAft>
                <a:spcPts val="600"/>
              </a:spcAft>
              <a:buNone/>
            </a:pPr>
            <a:r>
              <a:rPr lang="en-US" sz="3500" b="1" cap="all" dirty="0">
                <a:solidFill>
                  <a:srgbClr val="002060"/>
                </a:solidFill>
              </a:rPr>
              <a:t>Visual System biomarkers IN MS</a:t>
            </a:r>
          </a:p>
          <a:p>
            <a:pPr marL="0" indent="0" algn="ctr">
              <a:lnSpc>
                <a:spcPct val="110000"/>
              </a:lnSpc>
              <a:spcAft>
                <a:spcPts val="1800"/>
              </a:spcAft>
              <a:buNone/>
            </a:pPr>
            <a:endParaRPr lang="en-US" sz="2400" dirty="0">
              <a:solidFill>
                <a:schemeClr val="bg1"/>
              </a:solidFill>
              <a:highlight>
                <a:srgbClr val="FFFF00"/>
              </a:highlight>
            </a:endParaRP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69977" y="1417639"/>
            <a:ext cx="2917826" cy="1861382"/>
          </a:xfrm>
          <a:prstGeom prst="rect">
            <a:avLst/>
          </a:prstGeom>
          <a:ln w="19050">
            <a:solidFill>
              <a:schemeClr val="accent3"/>
            </a:solidFill>
          </a:ln>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22937" y="1417639"/>
            <a:ext cx="1647040" cy="1861381"/>
          </a:xfrm>
          <a:prstGeom prst="rect">
            <a:avLst/>
          </a:prstGeom>
          <a:ln w="19050">
            <a:solidFill>
              <a:schemeClr val="accent3"/>
            </a:solidFill>
          </a:ln>
        </p:spPr>
      </p:pic>
    </p:spTree>
    <p:extLst>
      <p:ext uri="{BB962C8B-B14F-4D97-AF65-F5344CB8AC3E}">
        <p14:creationId xmlns:p14="http://schemas.microsoft.com/office/powerpoint/2010/main" val="6589871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478D25-FD0C-FC36-D7E7-28D4F00BE001}"/>
              </a:ext>
            </a:extLst>
          </p:cNvPr>
          <p:cNvSpPr txBox="1"/>
          <p:nvPr/>
        </p:nvSpPr>
        <p:spPr>
          <a:xfrm>
            <a:off x="190856" y="6447206"/>
            <a:ext cx="9993200" cy="415498"/>
          </a:xfrm>
          <a:prstGeom prst="rect">
            <a:avLst/>
          </a:prstGeom>
          <a:noFill/>
        </p:spPr>
        <p:txBody>
          <a:bodyPr wrap="square" rtlCol="0">
            <a:spAutoFit/>
          </a:bodyPr>
          <a:lstStyle/>
          <a:p>
            <a:pPr defTabSz="914400"/>
            <a:r>
              <a:rPr lang="en-US" sz="1050" dirty="0">
                <a:solidFill>
                  <a:srgbClr val="494949"/>
                </a:solidFill>
              </a:rPr>
              <a:t> Graves et al </a:t>
            </a:r>
            <a:r>
              <a:rPr lang="en-US" sz="1050" dirty="0" err="1">
                <a:solidFill>
                  <a:srgbClr val="494949"/>
                </a:solidFill>
              </a:rPr>
              <a:t>Neuroimmunology</a:t>
            </a:r>
            <a:r>
              <a:rPr lang="en-US" sz="1050" dirty="0">
                <a:solidFill>
                  <a:srgbClr val="494949"/>
                </a:solidFill>
              </a:rPr>
              <a:t> </a:t>
            </a:r>
            <a:r>
              <a:rPr lang="en-US" sz="1050" dirty="0" err="1">
                <a:solidFill>
                  <a:srgbClr val="494949"/>
                </a:solidFill>
              </a:rPr>
              <a:t>Neuroinflammmation</a:t>
            </a:r>
            <a:r>
              <a:rPr lang="en-US" sz="1050" dirty="0">
                <a:solidFill>
                  <a:srgbClr val="494949"/>
                </a:solidFill>
              </a:rPr>
              <a:t> 2022,  Graves et al Seminars in neurology 2020, Nolan et al </a:t>
            </a:r>
            <a:r>
              <a:rPr lang="fi-FI" sz="1050" dirty="0">
                <a:solidFill>
                  <a:srgbClr val="494949"/>
                </a:solidFill>
              </a:rPr>
              <a:t>J </a:t>
            </a:r>
            <a:r>
              <a:rPr lang="fi-FI" sz="1050" dirty="0" err="1">
                <a:solidFill>
                  <a:srgbClr val="494949"/>
                </a:solidFill>
              </a:rPr>
              <a:t>Neuroophthalmol</a:t>
            </a:r>
            <a:endParaRPr lang="fi-FI" sz="1050" dirty="0">
              <a:solidFill>
                <a:srgbClr val="494949"/>
              </a:solidFill>
            </a:endParaRPr>
          </a:p>
          <a:p>
            <a:pPr defTabSz="914400"/>
            <a:r>
              <a:rPr lang="fi-FI" sz="1050" dirty="0">
                <a:solidFill>
                  <a:srgbClr val="494949"/>
                </a:solidFill>
              </a:rPr>
              <a:t>. 2018 Dec;38(4):451-458</a:t>
            </a:r>
            <a:r>
              <a:rPr lang="en-US" sz="1050" dirty="0">
                <a:solidFill>
                  <a:srgbClr val="494949"/>
                </a:solidFill>
              </a:rPr>
              <a:t>, Waldman et al </a:t>
            </a:r>
            <a:r>
              <a:rPr lang="fi-FI" sz="1050" dirty="0">
                <a:solidFill>
                  <a:srgbClr val="494949"/>
                </a:solidFill>
              </a:rPr>
              <a:t>J </a:t>
            </a:r>
            <a:r>
              <a:rPr lang="fi-FI" sz="1050" dirty="0" err="1">
                <a:solidFill>
                  <a:srgbClr val="494949"/>
                </a:solidFill>
              </a:rPr>
              <a:t>Neuroophthalmol</a:t>
            </a:r>
            <a:r>
              <a:rPr lang="fi-FI" sz="1050" dirty="0">
                <a:solidFill>
                  <a:srgbClr val="494949"/>
                </a:solidFill>
              </a:rPr>
              <a:t>  2021 </a:t>
            </a:r>
            <a:r>
              <a:rPr lang="fi-FI" sz="1050" dirty="0" err="1">
                <a:solidFill>
                  <a:srgbClr val="494949"/>
                </a:solidFill>
              </a:rPr>
              <a:t>Dec</a:t>
            </a:r>
            <a:r>
              <a:rPr lang="fi-FI" sz="1050" dirty="0">
                <a:solidFill>
                  <a:srgbClr val="494949"/>
                </a:solidFill>
              </a:rPr>
              <a:t> 1;41(4):469-475</a:t>
            </a:r>
            <a:endParaRPr lang="en-US" sz="1050" dirty="0">
              <a:solidFill>
                <a:srgbClr val="494949"/>
              </a:solidFill>
            </a:endParaRPr>
          </a:p>
        </p:txBody>
      </p:sp>
      <p:grpSp>
        <p:nvGrpSpPr>
          <p:cNvPr id="6" name="Group 5"/>
          <p:cNvGrpSpPr/>
          <p:nvPr/>
        </p:nvGrpSpPr>
        <p:grpSpPr>
          <a:xfrm>
            <a:off x="7091532" y="2043073"/>
            <a:ext cx="4165674" cy="3314427"/>
            <a:chOff x="1304155" y="1480888"/>
            <a:chExt cx="5554232" cy="4419236"/>
          </a:xfrm>
        </p:grpSpPr>
        <p:pic>
          <p:nvPicPr>
            <p:cNvPr id="7" name="Picture 6" descr="Screen Shot 2019-04-16 at 5.49.44 A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04155" y="1508415"/>
              <a:ext cx="2755177" cy="2431652"/>
            </a:xfrm>
            <a:prstGeom prst="rect">
              <a:avLst/>
            </a:prstGeom>
          </p:spPr>
        </p:pic>
        <p:pic>
          <p:nvPicPr>
            <p:cNvPr id="8" name="Picture 7" descr="Screen Shot 2019-04-16 at 5.51.30 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27406" y="1508415"/>
              <a:ext cx="2830981" cy="1261633"/>
            </a:xfrm>
            <a:prstGeom prst="rect">
              <a:avLst/>
            </a:prstGeom>
          </p:spPr>
        </p:pic>
        <p:pic>
          <p:nvPicPr>
            <p:cNvPr id="10" name="Picture 9" descr="Screen Shot 2019-04-16 at 5.52.38 A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44455" y="2778992"/>
              <a:ext cx="2766132" cy="1200550"/>
            </a:xfrm>
            <a:prstGeom prst="rect">
              <a:avLst/>
            </a:prstGeom>
            <a:ln>
              <a:solidFill>
                <a:schemeClr val="tx1"/>
              </a:solidFill>
            </a:ln>
          </p:spPr>
        </p:pic>
        <p:sp>
          <p:nvSpPr>
            <p:cNvPr id="11" name="TextBox 10"/>
            <p:cNvSpPr txBox="1"/>
            <p:nvPr/>
          </p:nvSpPr>
          <p:spPr>
            <a:xfrm>
              <a:off x="1304155" y="1515995"/>
              <a:ext cx="409145" cy="353943"/>
            </a:xfrm>
            <a:prstGeom prst="rect">
              <a:avLst/>
            </a:prstGeom>
            <a:noFill/>
          </p:spPr>
          <p:txBody>
            <a:bodyPr wrap="square" rtlCol="0">
              <a:spAutoFit/>
            </a:bodyPr>
            <a:lstStyle/>
            <a:p>
              <a:pPr marL="171450" indent="-171450" defTabSz="342946">
                <a:buFont typeface="Arial" charset="0"/>
                <a:buChar char="•"/>
                <a:defRPr/>
              </a:pPr>
              <a:r>
                <a:rPr lang="en-US" sz="1125" dirty="0">
                  <a:solidFill>
                    <a:prstClr val="white"/>
                  </a:solidFill>
                </a:rPr>
                <a:t>A</a:t>
              </a:r>
            </a:p>
          </p:txBody>
        </p:sp>
        <p:sp>
          <p:nvSpPr>
            <p:cNvPr id="12" name="TextBox 11"/>
            <p:cNvSpPr txBox="1"/>
            <p:nvPr/>
          </p:nvSpPr>
          <p:spPr>
            <a:xfrm>
              <a:off x="4010358" y="1480888"/>
              <a:ext cx="409145" cy="353943"/>
            </a:xfrm>
            <a:prstGeom prst="rect">
              <a:avLst/>
            </a:prstGeom>
            <a:noFill/>
          </p:spPr>
          <p:txBody>
            <a:bodyPr wrap="square" rtlCol="0">
              <a:spAutoFit/>
            </a:bodyPr>
            <a:lstStyle/>
            <a:p>
              <a:pPr marL="171450" indent="-171450" defTabSz="342946">
                <a:buFont typeface="Arial" charset="0"/>
                <a:buChar char="•"/>
                <a:defRPr/>
              </a:pPr>
              <a:r>
                <a:rPr lang="en-US" sz="1125" dirty="0">
                  <a:solidFill>
                    <a:prstClr val="white"/>
                  </a:solidFill>
                </a:rPr>
                <a:t>B</a:t>
              </a:r>
            </a:p>
          </p:txBody>
        </p:sp>
        <p:sp>
          <p:nvSpPr>
            <p:cNvPr id="13" name="TextBox 12"/>
            <p:cNvSpPr txBox="1"/>
            <p:nvPr/>
          </p:nvSpPr>
          <p:spPr>
            <a:xfrm>
              <a:off x="4010358" y="3620596"/>
              <a:ext cx="409145" cy="353943"/>
            </a:xfrm>
            <a:prstGeom prst="rect">
              <a:avLst/>
            </a:prstGeom>
            <a:noFill/>
          </p:spPr>
          <p:txBody>
            <a:bodyPr wrap="square" rtlCol="0">
              <a:spAutoFit/>
            </a:bodyPr>
            <a:lstStyle/>
            <a:p>
              <a:pPr marL="171450" indent="-171450" defTabSz="342946">
                <a:buFont typeface="Arial" charset="0"/>
                <a:buChar char="•"/>
                <a:defRPr/>
              </a:pPr>
              <a:r>
                <a:rPr lang="en-US" sz="1125" dirty="0">
                  <a:solidFill>
                    <a:srgbClr val="494949"/>
                  </a:solidFill>
                </a:rPr>
                <a:t>C</a:t>
              </a:r>
            </a:p>
          </p:txBody>
        </p:sp>
        <p:pic>
          <p:nvPicPr>
            <p:cNvPr id="14" name="Picture 13" descr="Screen Shot 2019-04-16 at 6.03.09 A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04156" y="3953942"/>
              <a:ext cx="5506432" cy="1946182"/>
            </a:xfrm>
            <a:prstGeom prst="rect">
              <a:avLst/>
            </a:prstGeom>
            <a:ln>
              <a:solidFill>
                <a:schemeClr val="tx1"/>
              </a:solidFill>
            </a:ln>
          </p:spPr>
        </p:pic>
        <p:sp>
          <p:nvSpPr>
            <p:cNvPr id="15" name="TextBox 14"/>
            <p:cNvSpPr txBox="1"/>
            <p:nvPr/>
          </p:nvSpPr>
          <p:spPr>
            <a:xfrm>
              <a:off x="1304156" y="3936927"/>
              <a:ext cx="409145" cy="353943"/>
            </a:xfrm>
            <a:prstGeom prst="rect">
              <a:avLst/>
            </a:prstGeom>
            <a:noFill/>
          </p:spPr>
          <p:txBody>
            <a:bodyPr wrap="square" rtlCol="0">
              <a:spAutoFit/>
            </a:bodyPr>
            <a:lstStyle/>
            <a:p>
              <a:pPr marL="171450" indent="-171450" defTabSz="342946">
                <a:buFont typeface="Arial" charset="0"/>
                <a:buChar char="•"/>
                <a:defRPr/>
              </a:pPr>
              <a:r>
                <a:rPr lang="en-US" sz="1125" dirty="0">
                  <a:solidFill>
                    <a:srgbClr val="494949"/>
                  </a:solidFill>
                </a:rPr>
                <a:t>D</a:t>
              </a:r>
            </a:p>
          </p:txBody>
        </p:sp>
      </p:grpSp>
      <p:sp>
        <p:nvSpPr>
          <p:cNvPr id="5" name="TextBox 4"/>
          <p:cNvSpPr txBox="1"/>
          <p:nvPr/>
        </p:nvSpPr>
        <p:spPr>
          <a:xfrm>
            <a:off x="841220" y="2288434"/>
            <a:ext cx="5511452" cy="3908762"/>
          </a:xfrm>
          <a:prstGeom prst="rect">
            <a:avLst/>
          </a:prstGeom>
          <a:noFill/>
        </p:spPr>
        <p:txBody>
          <a:bodyPr wrap="square" rtlCol="0">
            <a:spAutoFit/>
          </a:bodyPr>
          <a:lstStyle/>
          <a:p>
            <a:pPr marL="285750" indent="-285750" defTabSz="342946">
              <a:buFont typeface="Arial" charset="0"/>
              <a:buChar char="•"/>
              <a:defRPr/>
            </a:pPr>
            <a:r>
              <a:rPr lang="en-US" sz="1800" dirty="0">
                <a:solidFill>
                  <a:srgbClr val="4CA027"/>
                </a:solidFill>
              </a:rPr>
              <a:t>Light based “ultrasound”</a:t>
            </a:r>
            <a:endParaRPr lang="en-US" sz="1800" dirty="0">
              <a:solidFill>
                <a:srgbClr val="494949"/>
              </a:solidFill>
            </a:endParaRPr>
          </a:p>
          <a:p>
            <a:pPr marL="285750" indent="-285750" defTabSz="342946">
              <a:buFont typeface="Arial" charset="0"/>
              <a:buChar char="•"/>
              <a:defRPr/>
            </a:pPr>
            <a:r>
              <a:rPr lang="en-US" sz="1800" dirty="0">
                <a:solidFill>
                  <a:srgbClr val="494949"/>
                </a:solidFill>
              </a:rPr>
              <a:t>Thickness measurement of unmyelinated axons that become the optic nerve proximal to the optic disc</a:t>
            </a:r>
          </a:p>
          <a:p>
            <a:pPr marL="285750" indent="-285750" defTabSz="342946">
              <a:buFont typeface="Arial" charset="0"/>
              <a:buChar char="•"/>
              <a:defRPr/>
            </a:pPr>
            <a:endParaRPr lang="en-US" sz="1800" dirty="0">
              <a:solidFill>
                <a:srgbClr val="494949"/>
              </a:solidFill>
            </a:endParaRPr>
          </a:p>
          <a:p>
            <a:pPr marL="285750" indent="-285750" defTabSz="342946">
              <a:buFont typeface="Arial" charset="0"/>
              <a:buChar char="•"/>
              <a:defRPr/>
            </a:pPr>
            <a:endParaRPr lang="en-US" sz="1800" dirty="0">
              <a:solidFill>
                <a:srgbClr val="494949"/>
              </a:solidFill>
            </a:endParaRPr>
          </a:p>
          <a:p>
            <a:pPr marL="285750" indent="-285750" defTabSz="342946">
              <a:buFont typeface="Arial" charset="0"/>
              <a:buChar char="•"/>
              <a:defRPr/>
            </a:pPr>
            <a:r>
              <a:rPr lang="en-US" sz="1800" dirty="0">
                <a:solidFill>
                  <a:srgbClr val="494949"/>
                </a:solidFill>
              </a:rPr>
              <a:t>Temporal pattern of atrophy distinguishes MS from NMO and ischemic optic neuropathy</a:t>
            </a:r>
          </a:p>
          <a:p>
            <a:pPr marL="285750" indent="-285750" defTabSz="342946">
              <a:buFont typeface="Arial" charset="0"/>
              <a:buChar char="•"/>
              <a:defRPr/>
            </a:pPr>
            <a:r>
              <a:rPr lang="en-US" sz="1800" dirty="0">
                <a:solidFill>
                  <a:srgbClr val="494949"/>
                </a:solidFill>
              </a:rPr>
              <a:t>&gt;5-6 </a:t>
            </a:r>
            <a:r>
              <a:rPr lang="el-GR" sz="1800" dirty="0">
                <a:solidFill>
                  <a:srgbClr val="494949"/>
                </a:solidFill>
              </a:rPr>
              <a:t>μ</a:t>
            </a:r>
            <a:r>
              <a:rPr lang="en-US" sz="1800" dirty="0">
                <a:solidFill>
                  <a:srgbClr val="494949"/>
                </a:solidFill>
              </a:rPr>
              <a:t>m </a:t>
            </a:r>
            <a:r>
              <a:rPr lang="en-US" sz="1800" dirty="0" err="1">
                <a:solidFill>
                  <a:srgbClr val="494949"/>
                </a:solidFill>
              </a:rPr>
              <a:t>assymmetry</a:t>
            </a:r>
            <a:r>
              <a:rPr lang="en-US" sz="1800" dirty="0">
                <a:solidFill>
                  <a:srgbClr val="494949"/>
                </a:solidFill>
              </a:rPr>
              <a:t> indicates prior optic neuritis</a:t>
            </a:r>
          </a:p>
          <a:p>
            <a:pPr marL="285750" indent="-285750" defTabSz="342946">
              <a:buFont typeface="Arial" charset="0"/>
              <a:buChar char="•"/>
              <a:defRPr/>
            </a:pPr>
            <a:endParaRPr lang="en-US" sz="1800" dirty="0">
              <a:solidFill>
                <a:srgbClr val="494949"/>
              </a:solidFill>
            </a:endParaRPr>
          </a:p>
          <a:p>
            <a:pPr marL="285750" indent="-285750" defTabSz="342946">
              <a:buFont typeface="Arial" charset="0"/>
              <a:buChar char="•"/>
              <a:defRPr/>
            </a:pPr>
            <a:endParaRPr lang="en-US" sz="1800" dirty="0">
              <a:solidFill>
                <a:srgbClr val="494949"/>
              </a:solidFill>
            </a:endParaRPr>
          </a:p>
          <a:p>
            <a:pPr marL="285750" indent="-285750" defTabSz="342946">
              <a:buFont typeface="Arial" charset="0"/>
              <a:buChar char="•"/>
              <a:defRPr/>
            </a:pPr>
            <a:r>
              <a:rPr lang="en-US" sz="1800" dirty="0">
                <a:solidFill>
                  <a:srgbClr val="494949"/>
                </a:solidFill>
              </a:rPr>
              <a:t>Correlates with visual function – low contrast acuity, visual QOL, visual fields</a:t>
            </a:r>
          </a:p>
          <a:p>
            <a:pPr marL="285750" indent="-285750" defTabSz="342946">
              <a:buFont typeface="Arial" charset="0"/>
              <a:buChar char="•"/>
              <a:defRPr/>
            </a:pPr>
            <a:r>
              <a:rPr lang="en-US" sz="1800" dirty="0">
                <a:solidFill>
                  <a:srgbClr val="494949"/>
                </a:solidFill>
              </a:rPr>
              <a:t>Correlates with brain atrophy</a:t>
            </a:r>
          </a:p>
          <a:p>
            <a:pPr marL="285750" indent="-285750" defTabSz="342946">
              <a:buFont typeface="Arial" charset="0"/>
              <a:buChar char="•"/>
              <a:defRPr/>
            </a:pPr>
            <a:endParaRPr lang="en-US" sz="1400" dirty="0">
              <a:solidFill>
                <a:srgbClr val="494949"/>
              </a:solidFill>
            </a:endParaRPr>
          </a:p>
        </p:txBody>
      </p:sp>
      <p:sp>
        <p:nvSpPr>
          <p:cNvPr id="17" name="Title 1">
            <a:extLst>
              <a:ext uri="{FF2B5EF4-FFF2-40B4-BE49-F238E27FC236}">
                <a16:creationId xmlns:a16="http://schemas.microsoft.com/office/drawing/2014/main" id="{6F2EFD23-A543-F548-85E7-B9C0FD4874A6}"/>
              </a:ext>
            </a:extLst>
          </p:cNvPr>
          <p:cNvSpPr txBox="1">
            <a:spLocks/>
          </p:cNvSpPr>
          <p:nvPr/>
        </p:nvSpPr>
        <p:spPr>
          <a:xfrm>
            <a:off x="609600" y="651194"/>
            <a:ext cx="10972800" cy="1064011"/>
          </a:xfrm>
          <a:prstGeom prst="rect">
            <a:avLst/>
          </a:prstGeom>
        </p:spPr>
        <p:txBody>
          <a:bodyPr vert="horz" lIns="68589" tIns="34295" rIns="68589" bIns="34295" rtlCol="0" anchor="b" anchorCtr="0">
            <a:noAutofit/>
          </a:bodyPr>
          <a:lstStyle>
            <a:lvl1pPr algn="l" defTabSz="457250" rtl="0" eaLnBrk="1" latinLnBrk="0" hangingPunct="1">
              <a:lnSpc>
                <a:spcPct val="90000"/>
              </a:lnSpc>
              <a:spcBef>
                <a:spcPct val="0"/>
              </a:spcBef>
              <a:buNone/>
              <a:defRPr sz="3733" b="1" i="0" kern="1200" cap="all" spc="133">
                <a:solidFill>
                  <a:schemeClr val="tx1"/>
                </a:solidFill>
                <a:latin typeface="+mj-lt"/>
                <a:ea typeface="+mj-ea"/>
                <a:cs typeface="+mj-cs"/>
              </a:defRPr>
            </a:lvl1pPr>
          </a:lstStyle>
          <a:p>
            <a:pPr>
              <a:defRPr/>
            </a:pPr>
            <a:r>
              <a:rPr lang="en-US" dirty="0">
                <a:solidFill>
                  <a:srgbClr val="494949"/>
                </a:solidFill>
              </a:rPr>
              <a:t>Optical Coherence tomography</a:t>
            </a:r>
            <a:br>
              <a:rPr lang="en-US" dirty="0">
                <a:solidFill>
                  <a:srgbClr val="494949"/>
                </a:solidFill>
              </a:rPr>
            </a:br>
            <a:r>
              <a:rPr lang="en-US" sz="3200" b="0" dirty="0" err="1">
                <a:solidFill>
                  <a:srgbClr val="4CA027"/>
                </a:solidFill>
              </a:rPr>
              <a:t>peripapillary</a:t>
            </a:r>
            <a:r>
              <a:rPr lang="en-US" sz="3200" b="0" dirty="0">
                <a:solidFill>
                  <a:srgbClr val="4CA027"/>
                </a:solidFill>
              </a:rPr>
              <a:t> retinal nerve fiber layer (RNFL)</a:t>
            </a:r>
            <a:endParaRPr lang="en-US" b="0" dirty="0">
              <a:solidFill>
                <a:srgbClr val="4CA027"/>
              </a:solidFill>
            </a:endParaRPr>
          </a:p>
        </p:txBody>
      </p:sp>
      <p:sp>
        <p:nvSpPr>
          <p:cNvPr id="2" name="Rectangle 1"/>
          <p:cNvSpPr/>
          <p:nvPr/>
        </p:nvSpPr>
        <p:spPr>
          <a:xfrm>
            <a:off x="841219" y="1945537"/>
            <a:ext cx="775790" cy="369332"/>
          </a:xfrm>
          <a:prstGeom prst="rect">
            <a:avLst/>
          </a:prstGeom>
        </p:spPr>
        <p:txBody>
          <a:bodyPr wrap="none">
            <a:spAutoFit/>
          </a:bodyPr>
          <a:lstStyle/>
          <a:p>
            <a:pPr defTabSz="342946">
              <a:spcAft>
                <a:spcPts val="600"/>
              </a:spcAft>
              <a:defRPr/>
            </a:pPr>
            <a:r>
              <a:rPr lang="en-US" sz="1800" b="1" cap="all">
                <a:solidFill>
                  <a:srgbClr val="0C628B"/>
                </a:solidFill>
              </a:rPr>
              <a:t>WHAT</a:t>
            </a:r>
            <a:endParaRPr lang="en-US" sz="1800" b="1" cap="all" dirty="0">
              <a:solidFill>
                <a:srgbClr val="0C628B"/>
              </a:solidFill>
            </a:endParaRPr>
          </a:p>
        </p:txBody>
      </p:sp>
      <p:sp>
        <p:nvSpPr>
          <p:cNvPr id="19" name="Rectangle 18"/>
          <p:cNvSpPr/>
          <p:nvPr/>
        </p:nvSpPr>
        <p:spPr>
          <a:xfrm>
            <a:off x="827499" y="3311064"/>
            <a:ext cx="1262333" cy="369332"/>
          </a:xfrm>
          <a:prstGeom prst="rect">
            <a:avLst/>
          </a:prstGeom>
        </p:spPr>
        <p:txBody>
          <a:bodyPr wrap="none">
            <a:spAutoFit/>
          </a:bodyPr>
          <a:lstStyle/>
          <a:p>
            <a:pPr defTabSz="342946">
              <a:spcAft>
                <a:spcPts val="600"/>
              </a:spcAft>
              <a:defRPr/>
            </a:pPr>
            <a:r>
              <a:rPr lang="en-US" sz="1800" b="1" cap="all">
                <a:solidFill>
                  <a:srgbClr val="0C628B"/>
                </a:solidFill>
              </a:rPr>
              <a:t>DiaGnosis</a:t>
            </a:r>
            <a:endParaRPr lang="en-US" sz="1800" b="1" cap="all" dirty="0">
              <a:solidFill>
                <a:srgbClr val="0C628B"/>
              </a:solidFill>
            </a:endParaRPr>
          </a:p>
        </p:txBody>
      </p:sp>
      <p:sp>
        <p:nvSpPr>
          <p:cNvPr id="20" name="Rectangle 19"/>
          <p:cNvSpPr/>
          <p:nvPr/>
        </p:nvSpPr>
        <p:spPr>
          <a:xfrm>
            <a:off x="827499" y="4674804"/>
            <a:ext cx="1384482" cy="369332"/>
          </a:xfrm>
          <a:prstGeom prst="rect">
            <a:avLst/>
          </a:prstGeom>
        </p:spPr>
        <p:txBody>
          <a:bodyPr wrap="none">
            <a:spAutoFit/>
          </a:bodyPr>
          <a:lstStyle/>
          <a:p>
            <a:pPr defTabSz="342946">
              <a:spcAft>
                <a:spcPts val="600"/>
              </a:spcAft>
              <a:defRPr/>
            </a:pPr>
            <a:r>
              <a:rPr lang="en-US" sz="1800" b="1" cap="all" dirty="0">
                <a:solidFill>
                  <a:srgbClr val="0C628B"/>
                </a:solidFill>
              </a:rPr>
              <a:t>Correlates</a:t>
            </a:r>
          </a:p>
        </p:txBody>
      </p:sp>
      <p:sp>
        <p:nvSpPr>
          <p:cNvPr id="18" name="Rectangle 17"/>
          <p:cNvSpPr/>
          <p:nvPr/>
        </p:nvSpPr>
        <p:spPr>
          <a:xfrm>
            <a:off x="10245701" y="6127566"/>
            <a:ext cx="1946299" cy="700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6659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89851-9DE0-BE3D-BA21-D127854020DE}"/>
              </a:ext>
            </a:extLst>
          </p:cNvPr>
          <p:cNvSpPr>
            <a:spLocks noGrp="1"/>
          </p:cNvSpPr>
          <p:nvPr>
            <p:ph type="title"/>
          </p:nvPr>
        </p:nvSpPr>
        <p:spPr>
          <a:xfrm>
            <a:off x="527322" y="398420"/>
            <a:ext cx="8266176" cy="1064011"/>
          </a:xfrm>
        </p:spPr>
        <p:txBody>
          <a:bodyPr/>
          <a:lstStyle/>
          <a:p>
            <a:r>
              <a:rPr lang="en-US" b="1" dirty="0">
                <a:latin typeface="+mn-lt"/>
              </a:rPr>
              <a:t>Optical Coherence tomography</a:t>
            </a:r>
            <a:br>
              <a:rPr lang="en-US" b="1" dirty="0">
                <a:latin typeface="+mn-lt"/>
              </a:rPr>
            </a:br>
            <a:r>
              <a:rPr lang="en-US" sz="3200" b="0" dirty="0" err="1">
                <a:solidFill>
                  <a:schemeClr val="accent6"/>
                </a:solidFill>
                <a:latin typeface="+mn-lt"/>
              </a:rPr>
              <a:t>peripapillary</a:t>
            </a:r>
            <a:r>
              <a:rPr lang="en-US" sz="3200" b="0" dirty="0">
                <a:solidFill>
                  <a:schemeClr val="accent6"/>
                </a:solidFill>
                <a:latin typeface="+mn-lt"/>
              </a:rPr>
              <a:t> RNFL changes over time</a:t>
            </a:r>
            <a:endParaRPr lang="en-US" b="0" dirty="0">
              <a:solidFill>
                <a:schemeClr val="accent6"/>
              </a:solidFill>
              <a:latin typeface="+mn-lt"/>
            </a:endParaRPr>
          </a:p>
        </p:txBody>
      </p:sp>
      <p:pic>
        <p:nvPicPr>
          <p:cNvPr id="4" name="Picture 3">
            <a:extLst>
              <a:ext uri="{FF2B5EF4-FFF2-40B4-BE49-F238E27FC236}">
                <a16:creationId xmlns:a16="http://schemas.microsoft.com/office/drawing/2014/main" id="{85C057B4-BF36-5B9E-E404-0C4278D22D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8425" y="2521565"/>
            <a:ext cx="3645580" cy="2875958"/>
          </a:xfrm>
          <a:prstGeom prst="rect">
            <a:avLst/>
          </a:prstGeom>
        </p:spPr>
      </p:pic>
      <p:sp>
        <p:nvSpPr>
          <p:cNvPr id="20" name="Rectangle 19">
            <a:extLst>
              <a:ext uri="{FF2B5EF4-FFF2-40B4-BE49-F238E27FC236}">
                <a16:creationId xmlns:a16="http://schemas.microsoft.com/office/drawing/2014/main" id="{B54E265C-ACA9-EABB-0EC8-F3FBF52DDFCE}"/>
              </a:ext>
            </a:extLst>
          </p:cNvPr>
          <p:cNvSpPr/>
          <p:nvPr/>
        </p:nvSpPr>
        <p:spPr>
          <a:xfrm>
            <a:off x="988535" y="2417095"/>
            <a:ext cx="4630225" cy="3022671"/>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46">
              <a:defRPr/>
            </a:pPr>
            <a:endParaRPr lang="en-US" sz="1400">
              <a:solidFill>
                <a:prstClr val="white"/>
              </a:solidFill>
            </a:endParaRPr>
          </a:p>
        </p:txBody>
      </p:sp>
      <p:sp>
        <p:nvSpPr>
          <p:cNvPr id="23" name="TextBox 22">
            <a:extLst>
              <a:ext uri="{FF2B5EF4-FFF2-40B4-BE49-F238E27FC236}">
                <a16:creationId xmlns:a16="http://schemas.microsoft.com/office/drawing/2014/main" id="{27540A2D-A805-8E0A-9DC7-4DDF62D522A2}"/>
              </a:ext>
            </a:extLst>
          </p:cNvPr>
          <p:cNvSpPr txBox="1"/>
          <p:nvPr/>
        </p:nvSpPr>
        <p:spPr>
          <a:xfrm>
            <a:off x="255647" y="1867461"/>
            <a:ext cx="6096000" cy="400110"/>
          </a:xfrm>
          <a:prstGeom prst="rect">
            <a:avLst/>
          </a:prstGeom>
          <a:noFill/>
        </p:spPr>
        <p:txBody>
          <a:bodyPr wrap="square">
            <a:spAutoFit/>
          </a:bodyPr>
          <a:lstStyle/>
          <a:p>
            <a:pPr algn="ctr" defTabSz="342946">
              <a:defRPr/>
            </a:pPr>
            <a:r>
              <a:rPr lang="en-US" sz="2000" b="1" dirty="0">
                <a:solidFill>
                  <a:srgbClr val="0C628B"/>
                </a:solidFill>
              </a:rPr>
              <a:t>RNFL THICKNESS POST-ON</a:t>
            </a:r>
            <a:endParaRPr lang="en-US" sz="2000" dirty="0">
              <a:solidFill>
                <a:srgbClr val="494949"/>
              </a:solidFill>
            </a:endParaRPr>
          </a:p>
        </p:txBody>
      </p:sp>
      <p:grpSp>
        <p:nvGrpSpPr>
          <p:cNvPr id="8" name="Group 7">
            <a:extLst>
              <a:ext uri="{FF2B5EF4-FFF2-40B4-BE49-F238E27FC236}">
                <a16:creationId xmlns:a16="http://schemas.microsoft.com/office/drawing/2014/main" id="{8F3D1084-0935-692C-2CAF-E7B89FAD8188}"/>
              </a:ext>
            </a:extLst>
          </p:cNvPr>
          <p:cNvGrpSpPr/>
          <p:nvPr/>
        </p:nvGrpSpPr>
        <p:grpSpPr>
          <a:xfrm>
            <a:off x="6623603" y="2449895"/>
            <a:ext cx="4105357" cy="2989871"/>
            <a:chOff x="7221894" y="3472128"/>
            <a:chExt cx="3384237" cy="2329207"/>
          </a:xfrm>
        </p:grpSpPr>
        <p:pic>
          <p:nvPicPr>
            <p:cNvPr id="7" name="Picture 6">
              <a:extLst>
                <a:ext uri="{FF2B5EF4-FFF2-40B4-BE49-F238E27FC236}">
                  <a16:creationId xmlns:a16="http://schemas.microsoft.com/office/drawing/2014/main" id="{AA110C32-2C34-4B28-FB1B-F47306AD65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6775" y="3516711"/>
              <a:ext cx="2932214" cy="2195793"/>
            </a:xfrm>
            <a:prstGeom prst="rect">
              <a:avLst/>
            </a:prstGeom>
          </p:spPr>
        </p:pic>
        <p:sp>
          <p:nvSpPr>
            <p:cNvPr id="12" name="Rectangle 11">
              <a:extLst>
                <a:ext uri="{FF2B5EF4-FFF2-40B4-BE49-F238E27FC236}">
                  <a16:creationId xmlns:a16="http://schemas.microsoft.com/office/drawing/2014/main" id="{7F77A950-85AA-9A76-90E6-94D50EAC5B3C}"/>
                </a:ext>
              </a:extLst>
            </p:cNvPr>
            <p:cNvSpPr/>
            <p:nvPr/>
          </p:nvSpPr>
          <p:spPr>
            <a:xfrm>
              <a:off x="7221894" y="3472128"/>
              <a:ext cx="3384237" cy="2329207"/>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46">
                <a:defRPr/>
              </a:pPr>
              <a:endParaRPr lang="en-US" sz="1400">
                <a:solidFill>
                  <a:prstClr val="white"/>
                </a:solidFill>
              </a:endParaRPr>
            </a:p>
          </p:txBody>
        </p:sp>
      </p:grpSp>
      <p:sp>
        <p:nvSpPr>
          <p:cNvPr id="14" name="TextBox 13">
            <a:extLst>
              <a:ext uri="{FF2B5EF4-FFF2-40B4-BE49-F238E27FC236}">
                <a16:creationId xmlns:a16="http://schemas.microsoft.com/office/drawing/2014/main" id="{EF9BE910-6D7F-5179-E7B5-F5E049D0D795}"/>
              </a:ext>
            </a:extLst>
          </p:cNvPr>
          <p:cNvSpPr txBox="1"/>
          <p:nvPr/>
        </p:nvSpPr>
        <p:spPr>
          <a:xfrm>
            <a:off x="6623602" y="1867461"/>
            <a:ext cx="3708942" cy="400110"/>
          </a:xfrm>
          <a:prstGeom prst="rect">
            <a:avLst/>
          </a:prstGeom>
          <a:noFill/>
        </p:spPr>
        <p:txBody>
          <a:bodyPr wrap="square">
            <a:spAutoFit/>
          </a:bodyPr>
          <a:lstStyle/>
          <a:p>
            <a:pPr algn="ctr" defTabSz="342946">
              <a:defRPr/>
            </a:pPr>
            <a:r>
              <a:rPr lang="en-US" sz="2000" b="1" dirty="0">
                <a:solidFill>
                  <a:srgbClr val="0C628B"/>
                </a:solidFill>
              </a:rPr>
              <a:t>RNFL THICKNESS WITHOUT ON</a:t>
            </a:r>
            <a:endParaRPr lang="en-US" sz="2000" dirty="0">
              <a:solidFill>
                <a:srgbClr val="494949"/>
              </a:solidFill>
            </a:endParaRPr>
          </a:p>
        </p:txBody>
      </p:sp>
      <p:sp>
        <p:nvSpPr>
          <p:cNvPr id="16" name="TextBox 15">
            <a:extLst>
              <a:ext uri="{FF2B5EF4-FFF2-40B4-BE49-F238E27FC236}">
                <a16:creationId xmlns:a16="http://schemas.microsoft.com/office/drawing/2014/main" id="{9E80D268-8741-E5C7-3BD7-DAE60D99F69E}"/>
              </a:ext>
            </a:extLst>
          </p:cNvPr>
          <p:cNvSpPr txBox="1"/>
          <p:nvPr/>
        </p:nvSpPr>
        <p:spPr>
          <a:xfrm>
            <a:off x="6952783" y="5557899"/>
            <a:ext cx="3388667" cy="246221"/>
          </a:xfrm>
          <a:prstGeom prst="rect">
            <a:avLst/>
          </a:prstGeom>
          <a:noFill/>
        </p:spPr>
        <p:txBody>
          <a:bodyPr wrap="square">
            <a:spAutoFit/>
          </a:bodyPr>
          <a:lstStyle/>
          <a:p>
            <a:pPr algn="ctr" defTabSz="914400"/>
            <a:r>
              <a:rPr lang="en-US" sz="1000" i="1" dirty="0">
                <a:solidFill>
                  <a:srgbClr val="494949"/>
                </a:solidFill>
              </a:rPr>
              <a:t>From </a:t>
            </a:r>
            <a:r>
              <a:rPr lang="en-US" sz="1000" i="1" dirty="0" err="1">
                <a:solidFill>
                  <a:srgbClr val="494949"/>
                </a:solidFill>
              </a:rPr>
              <a:t>Talman</a:t>
            </a:r>
            <a:r>
              <a:rPr lang="en-US" sz="1000" i="1" dirty="0">
                <a:solidFill>
                  <a:srgbClr val="494949"/>
                </a:solidFill>
              </a:rPr>
              <a:t> LS et al. Annals Neurol. 2011.</a:t>
            </a:r>
          </a:p>
        </p:txBody>
      </p:sp>
      <p:sp>
        <p:nvSpPr>
          <p:cNvPr id="18" name="TextBox 17">
            <a:extLst>
              <a:ext uri="{FF2B5EF4-FFF2-40B4-BE49-F238E27FC236}">
                <a16:creationId xmlns:a16="http://schemas.microsoft.com/office/drawing/2014/main" id="{BF3E0323-7B60-3138-0175-5C84C2212B08}"/>
              </a:ext>
            </a:extLst>
          </p:cNvPr>
          <p:cNvSpPr txBox="1"/>
          <p:nvPr/>
        </p:nvSpPr>
        <p:spPr>
          <a:xfrm>
            <a:off x="1729322" y="5544236"/>
            <a:ext cx="3388667" cy="246221"/>
          </a:xfrm>
          <a:prstGeom prst="rect">
            <a:avLst/>
          </a:prstGeom>
          <a:noFill/>
        </p:spPr>
        <p:txBody>
          <a:bodyPr wrap="square">
            <a:spAutoFit/>
          </a:bodyPr>
          <a:lstStyle/>
          <a:p>
            <a:pPr algn="ctr" defTabSz="914400"/>
            <a:r>
              <a:rPr lang="en-US" sz="1000" i="1" dirty="0">
                <a:solidFill>
                  <a:prstClr val="white">
                    <a:lumMod val="50000"/>
                  </a:prstClr>
                </a:solidFill>
              </a:rPr>
              <a:t>From Costello F et al. 2015;86(12):1369-1373.</a:t>
            </a:r>
          </a:p>
        </p:txBody>
      </p:sp>
      <p:sp>
        <p:nvSpPr>
          <p:cNvPr id="19" name="TextBox 18">
            <a:extLst>
              <a:ext uri="{FF2B5EF4-FFF2-40B4-BE49-F238E27FC236}">
                <a16:creationId xmlns:a16="http://schemas.microsoft.com/office/drawing/2014/main" id="{DEDF8253-A17A-ECB3-C92E-AC7CE64D5554}"/>
              </a:ext>
            </a:extLst>
          </p:cNvPr>
          <p:cNvSpPr txBox="1"/>
          <p:nvPr/>
        </p:nvSpPr>
        <p:spPr>
          <a:xfrm>
            <a:off x="233143" y="6288751"/>
            <a:ext cx="9993200" cy="707886"/>
          </a:xfrm>
          <a:prstGeom prst="rect">
            <a:avLst/>
          </a:prstGeom>
          <a:noFill/>
        </p:spPr>
        <p:txBody>
          <a:bodyPr wrap="square" rtlCol="0">
            <a:spAutoFit/>
          </a:bodyPr>
          <a:lstStyle/>
          <a:p>
            <a:pPr defTabSz="342946">
              <a:defRPr/>
            </a:pPr>
            <a:r>
              <a:rPr lang="en-US" sz="1000" dirty="0">
                <a:solidFill>
                  <a:srgbClr val="494949"/>
                </a:solidFill>
              </a:rPr>
              <a:t>Frohman EM et al. </a:t>
            </a:r>
            <a:r>
              <a:rPr lang="en-US" sz="1000" i="1" dirty="0">
                <a:solidFill>
                  <a:srgbClr val="494949"/>
                </a:solidFill>
              </a:rPr>
              <a:t>Nat Clin </a:t>
            </a:r>
            <a:r>
              <a:rPr lang="en-US" sz="1000" i="1" dirty="0" err="1">
                <a:solidFill>
                  <a:srgbClr val="494949"/>
                </a:solidFill>
              </a:rPr>
              <a:t>Pract</a:t>
            </a:r>
            <a:r>
              <a:rPr lang="en-US" sz="1000" i="1" dirty="0">
                <a:solidFill>
                  <a:srgbClr val="494949"/>
                </a:solidFill>
              </a:rPr>
              <a:t> Neurol</a:t>
            </a:r>
            <a:r>
              <a:rPr lang="en-US" sz="1000" dirty="0">
                <a:solidFill>
                  <a:srgbClr val="494949"/>
                </a:solidFill>
              </a:rPr>
              <a:t>. 2008;4(12):664-675. </a:t>
            </a:r>
            <a:r>
              <a:rPr lang="en-US" sz="1000" dirty="0">
                <a:solidFill>
                  <a:srgbClr val="494949"/>
                </a:solidFill>
                <a:sym typeface="Wingdings" panose="05000000000000000000" pitchFamily="2" charset="2"/>
              </a:rPr>
              <a:t></a:t>
            </a:r>
            <a:r>
              <a:rPr lang="en-US" sz="1000" dirty="0">
                <a:solidFill>
                  <a:srgbClr val="494949"/>
                </a:solidFill>
              </a:rPr>
              <a:t> Graves JS et al. </a:t>
            </a:r>
            <a:r>
              <a:rPr lang="en-US" sz="1000" i="1" dirty="0">
                <a:solidFill>
                  <a:srgbClr val="494949"/>
                </a:solidFill>
              </a:rPr>
              <a:t>Neuroimmunology </a:t>
            </a:r>
            <a:r>
              <a:rPr lang="en-US" sz="1000" i="1" dirty="0" err="1">
                <a:solidFill>
                  <a:srgbClr val="494949"/>
                </a:solidFill>
              </a:rPr>
              <a:t>Neuroinflammm</a:t>
            </a:r>
            <a:r>
              <a:rPr lang="en-US" sz="1000" dirty="0">
                <a:solidFill>
                  <a:srgbClr val="494949"/>
                </a:solidFill>
              </a:rPr>
              <a:t>. 2022. 9(2). </a:t>
            </a:r>
            <a:r>
              <a:rPr lang="en-US" sz="1000" dirty="0">
                <a:solidFill>
                  <a:srgbClr val="494949"/>
                </a:solidFill>
                <a:sym typeface="Wingdings" panose="05000000000000000000" pitchFamily="2" charset="2"/>
              </a:rPr>
              <a:t> </a:t>
            </a:r>
            <a:r>
              <a:rPr lang="en-US" sz="1000" dirty="0">
                <a:solidFill>
                  <a:srgbClr val="494949"/>
                </a:solidFill>
              </a:rPr>
              <a:t>Graves JS. Optical Coherence Tomography in Multiple Sclerosis. </a:t>
            </a:r>
            <a:r>
              <a:rPr lang="en-US" sz="1000" i="1" dirty="0">
                <a:solidFill>
                  <a:srgbClr val="494949"/>
                </a:solidFill>
              </a:rPr>
              <a:t>Semin Neurol</a:t>
            </a:r>
            <a:r>
              <a:rPr lang="en-US" sz="1000" dirty="0">
                <a:solidFill>
                  <a:srgbClr val="494949"/>
                </a:solidFill>
              </a:rPr>
              <a:t>. 2019;39(6):711-717. </a:t>
            </a:r>
            <a:r>
              <a:rPr lang="en-US" sz="1000" dirty="0">
                <a:solidFill>
                  <a:srgbClr val="494949"/>
                </a:solidFill>
                <a:sym typeface="Wingdings" panose="05000000000000000000" pitchFamily="2" charset="2"/>
              </a:rPr>
              <a:t> </a:t>
            </a:r>
            <a:r>
              <a:rPr lang="en-US" sz="1000" dirty="0" err="1">
                <a:solidFill>
                  <a:srgbClr val="494949"/>
                </a:solidFill>
              </a:rPr>
              <a:t>Talman</a:t>
            </a:r>
            <a:r>
              <a:rPr lang="en-US" sz="1000" dirty="0">
                <a:solidFill>
                  <a:srgbClr val="494949"/>
                </a:solidFill>
              </a:rPr>
              <a:t> LS et al. Longitudinal study of vision and retinal nerve fiber layer thickness in multiple sclerosis. </a:t>
            </a:r>
            <a:r>
              <a:rPr lang="en-US" sz="1000" i="1" dirty="0">
                <a:solidFill>
                  <a:srgbClr val="494949"/>
                </a:solidFill>
              </a:rPr>
              <a:t>Annals Neurol. </a:t>
            </a:r>
            <a:r>
              <a:rPr lang="en-US" sz="1000" dirty="0">
                <a:solidFill>
                  <a:srgbClr val="494949"/>
                </a:solidFill>
              </a:rPr>
              <a:t>2011.</a:t>
            </a:r>
            <a:r>
              <a:rPr lang="en-US" sz="1000" i="1" dirty="0">
                <a:solidFill>
                  <a:prstClr val="white">
                    <a:lumMod val="50000"/>
                  </a:prstClr>
                </a:solidFill>
              </a:rPr>
              <a:t> </a:t>
            </a:r>
            <a:r>
              <a:rPr lang="en-US" sz="1000" dirty="0">
                <a:solidFill>
                  <a:srgbClr val="494949"/>
                </a:solidFill>
                <a:sym typeface="Wingdings" panose="05000000000000000000" pitchFamily="2" charset="2"/>
              </a:rPr>
              <a:t> </a:t>
            </a:r>
            <a:r>
              <a:rPr lang="en-US" sz="1000" i="1" dirty="0">
                <a:solidFill>
                  <a:prstClr val="white">
                    <a:lumMod val="50000"/>
                  </a:prstClr>
                </a:solidFill>
                <a:sym typeface="Wingdings" panose="05000000000000000000" pitchFamily="2" charset="2"/>
              </a:rPr>
              <a:t> </a:t>
            </a:r>
            <a:r>
              <a:rPr lang="en-US" sz="1000" dirty="0">
                <a:solidFill>
                  <a:srgbClr val="494949"/>
                </a:solidFill>
              </a:rPr>
              <a:t>Costello F et al. The temporal evolution of structural and functional measures after acute optic neuritis. J Neurol Neurosurgery Psychiatry. 2015;86(12):1369-1373.</a:t>
            </a:r>
          </a:p>
          <a:p>
            <a:pPr defTabSz="342946">
              <a:defRPr/>
            </a:pPr>
            <a:endParaRPr lang="en-US" sz="1000" dirty="0">
              <a:solidFill>
                <a:srgbClr val="494949"/>
              </a:solidFill>
            </a:endParaRPr>
          </a:p>
        </p:txBody>
      </p:sp>
      <p:sp>
        <p:nvSpPr>
          <p:cNvPr id="24" name="Rectangle 23">
            <a:extLst>
              <a:ext uri="{FF2B5EF4-FFF2-40B4-BE49-F238E27FC236}">
                <a16:creationId xmlns:a16="http://schemas.microsoft.com/office/drawing/2014/main" id="{DEECC197-EEDC-79D7-53C0-72B12EBABF62}"/>
              </a:ext>
            </a:extLst>
          </p:cNvPr>
          <p:cNvSpPr/>
          <p:nvPr/>
        </p:nvSpPr>
        <p:spPr>
          <a:xfrm>
            <a:off x="6845255" y="4473216"/>
            <a:ext cx="236476" cy="21443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800" dirty="0">
              <a:solidFill>
                <a:prstClr val="white"/>
              </a:solidFill>
            </a:endParaRPr>
          </a:p>
        </p:txBody>
      </p:sp>
      <p:sp>
        <p:nvSpPr>
          <p:cNvPr id="25" name="Rectangle 24">
            <a:extLst>
              <a:ext uri="{FF2B5EF4-FFF2-40B4-BE49-F238E27FC236}">
                <a16:creationId xmlns:a16="http://schemas.microsoft.com/office/drawing/2014/main" id="{F84182E2-1307-6653-8870-89E1F0A45F11}"/>
              </a:ext>
            </a:extLst>
          </p:cNvPr>
          <p:cNvSpPr/>
          <p:nvPr/>
        </p:nvSpPr>
        <p:spPr>
          <a:xfrm>
            <a:off x="8025009" y="2462304"/>
            <a:ext cx="545636" cy="22569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800" dirty="0">
              <a:solidFill>
                <a:prstClr val="white"/>
              </a:solidFill>
            </a:endParaRPr>
          </a:p>
        </p:txBody>
      </p:sp>
      <p:sp>
        <p:nvSpPr>
          <p:cNvPr id="3" name="Down Arrow 2"/>
          <p:cNvSpPr/>
          <p:nvPr/>
        </p:nvSpPr>
        <p:spPr>
          <a:xfrm>
            <a:off x="3194304" y="3206496"/>
            <a:ext cx="182880" cy="3048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800">
              <a:solidFill>
                <a:prstClr val="white"/>
              </a:solidFill>
            </a:endParaRPr>
          </a:p>
        </p:txBody>
      </p:sp>
      <p:sp>
        <p:nvSpPr>
          <p:cNvPr id="6" name="TextBox 5"/>
          <p:cNvSpPr txBox="1"/>
          <p:nvPr/>
        </p:nvSpPr>
        <p:spPr>
          <a:xfrm>
            <a:off x="2663952" y="2688002"/>
            <a:ext cx="1060704" cy="461665"/>
          </a:xfrm>
          <a:prstGeom prst="rect">
            <a:avLst/>
          </a:prstGeom>
          <a:noFill/>
        </p:spPr>
        <p:txBody>
          <a:bodyPr wrap="square" rtlCol="0">
            <a:spAutoFit/>
          </a:bodyPr>
          <a:lstStyle/>
          <a:p>
            <a:pPr algn="ctr" defTabSz="914400"/>
            <a:r>
              <a:rPr lang="en-US" sz="1200" dirty="0">
                <a:solidFill>
                  <a:srgbClr val="494949"/>
                </a:solidFill>
              </a:rPr>
              <a:t>Best time to record RNFL</a:t>
            </a:r>
          </a:p>
        </p:txBody>
      </p:sp>
      <p:sp>
        <p:nvSpPr>
          <p:cNvPr id="17" name="Rectangle 16"/>
          <p:cNvSpPr/>
          <p:nvPr/>
        </p:nvSpPr>
        <p:spPr>
          <a:xfrm>
            <a:off x="10245701" y="6127566"/>
            <a:ext cx="1946299" cy="700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473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89851-9DE0-BE3D-BA21-D127854020DE}"/>
              </a:ext>
            </a:extLst>
          </p:cNvPr>
          <p:cNvSpPr>
            <a:spLocks noGrp="1"/>
          </p:cNvSpPr>
          <p:nvPr>
            <p:ph type="title"/>
          </p:nvPr>
        </p:nvSpPr>
        <p:spPr>
          <a:xfrm>
            <a:off x="634186" y="512160"/>
            <a:ext cx="9036818" cy="1064011"/>
          </a:xfrm>
        </p:spPr>
        <p:txBody>
          <a:bodyPr/>
          <a:lstStyle/>
          <a:p>
            <a:r>
              <a:rPr lang="en-US" b="1" dirty="0">
                <a:latin typeface="+mn-lt"/>
              </a:rPr>
              <a:t>Optical Coherence tomography</a:t>
            </a:r>
            <a:br>
              <a:rPr lang="en-US" sz="4000" b="1" dirty="0">
                <a:latin typeface="+mn-lt"/>
              </a:rPr>
            </a:br>
            <a:r>
              <a:rPr lang="en-US" sz="3200" b="0" dirty="0">
                <a:solidFill>
                  <a:schemeClr val="accent6"/>
                </a:solidFill>
                <a:latin typeface="+mn-lt"/>
              </a:rPr>
              <a:t>macular volume</a:t>
            </a:r>
            <a:endParaRPr lang="en-US" b="0" dirty="0">
              <a:solidFill>
                <a:schemeClr val="accent6"/>
              </a:solidFill>
              <a:latin typeface="+mn-lt"/>
            </a:endParaRPr>
          </a:p>
        </p:txBody>
      </p:sp>
      <p:sp>
        <p:nvSpPr>
          <p:cNvPr id="3" name="TextBox 2">
            <a:extLst>
              <a:ext uri="{FF2B5EF4-FFF2-40B4-BE49-F238E27FC236}">
                <a16:creationId xmlns:a16="http://schemas.microsoft.com/office/drawing/2014/main" id="{6B478D25-FD0C-FC36-D7E7-28D4F00BE001}"/>
              </a:ext>
            </a:extLst>
          </p:cNvPr>
          <p:cNvSpPr txBox="1"/>
          <p:nvPr/>
        </p:nvSpPr>
        <p:spPr>
          <a:xfrm>
            <a:off x="157797" y="6345635"/>
            <a:ext cx="9138603" cy="415498"/>
          </a:xfrm>
          <a:prstGeom prst="rect">
            <a:avLst/>
          </a:prstGeom>
          <a:noFill/>
        </p:spPr>
        <p:txBody>
          <a:bodyPr wrap="square" rtlCol="0">
            <a:spAutoFit/>
          </a:bodyPr>
          <a:lstStyle/>
          <a:p>
            <a:pPr defTabSz="342946">
              <a:defRPr/>
            </a:pPr>
            <a:r>
              <a:rPr lang="en-US" sz="1050" dirty="0">
                <a:solidFill>
                  <a:srgbClr val="494949"/>
                </a:solidFill>
              </a:rPr>
              <a:t>Graves JS et al. </a:t>
            </a:r>
            <a:r>
              <a:rPr lang="en-US" sz="1050" i="1" dirty="0">
                <a:solidFill>
                  <a:srgbClr val="494949"/>
                </a:solidFill>
              </a:rPr>
              <a:t>Neuroimmunology </a:t>
            </a:r>
            <a:r>
              <a:rPr lang="en-US" sz="1050" i="1" dirty="0" err="1">
                <a:solidFill>
                  <a:srgbClr val="494949"/>
                </a:solidFill>
              </a:rPr>
              <a:t>Neuroinflammm</a:t>
            </a:r>
            <a:r>
              <a:rPr lang="en-US" sz="1050" dirty="0">
                <a:solidFill>
                  <a:srgbClr val="494949"/>
                </a:solidFill>
              </a:rPr>
              <a:t>. 2022. 9(2). </a:t>
            </a:r>
            <a:r>
              <a:rPr lang="en-US" sz="1050" dirty="0">
                <a:solidFill>
                  <a:srgbClr val="494949"/>
                </a:solidFill>
                <a:sym typeface="Wingdings" panose="05000000000000000000" pitchFamily="2" charset="2"/>
              </a:rPr>
              <a:t> </a:t>
            </a:r>
            <a:r>
              <a:rPr lang="en-US" sz="1050" dirty="0">
                <a:solidFill>
                  <a:srgbClr val="494949"/>
                </a:solidFill>
              </a:rPr>
              <a:t>Graves JS. Optical Coherence Tomography in Multiple Sclerosis. </a:t>
            </a:r>
            <a:r>
              <a:rPr lang="en-US" sz="1050" i="1" dirty="0">
                <a:solidFill>
                  <a:srgbClr val="494949"/>
                </a:solidFill>
              </a:rPr>
              <a:t>Semin Neurol</a:t>
            </a:r>
            <a:r>
              <a:rPr lang="en-US" sz="1050" dirty="0">
                <a:solidFill>
                  <a:srgbClr val="494949"/>
                </a:solidFill>
              </a:rPr>
              <a:t>. 2019;39(6):711-717. </a:t>
            </a:r>
            <a:r>
              <a:rPr lang="en-US" sz="1050" dirty="0">
                <a:solidFill>
                  <a:srgbClr val="494949"/>
                </a:solidFill>
                <a:sym typeface="Wingdings" panose="05000000000000000000" pitchFamily="2" charset="2"/>
              </a:rPr>
              <a:t> </a:t>
            </a:r>
            <a:r>
              <a:rPr lang="en-US" sz="1050" dirty="0" err="1">
                <a:solidFill>
                  <a:srgbClr val="494949"/>
                </a:solidFill>
                <a:sym typeface="Wingdings" panose="05000000000000000000" pitchFamily="2" charset="2"/>
              </a:rPr>
              <a:t>Dörr</a:t>
            </a:r>
            <a:r>
              <a:rPr lang="en-US" sz="1050" dirty="0">
                <a:solidFill>
                  <a:srgbClr val="494949"/>
                </a:solidFill>
                <a:sym typeface="Wingdings" panose="05000000000000000000" pitchFamily="2" charset="2"/>
              </a:rPr>
              <a:t> J et al. Association of retinal and macular damage with brain atrophy in multiple sclerosis. </a:t>
            </a:r>
            <a:r>
              <a:rPr lang="en-US" sz="1050" i="1" dirty="0" err="1">
                <a:solidFill>
                  <a:srgbClr val="494949"/>
                </a:solidFill>
                <a:sym typeface="Wingdings" panose="05000000000000000000" pitchFamily="2" charset="2"/>
              </a:rPr>
              <a:t>PLoS</a:t>
            </a:r>
            <a:r>
              <a:rPr lang="en-US" sz="1050" i="1" dirty="0">
                <a:solidFill>
                  <a:srgbClr val="494949"/>
                </a:solidFill>
                <a:sym typeface="Wingdings" panose="05000000000000000000" pitchFamily="2" charset="2"/>
              </a:rPr>
              <a:t> One</a:t>
            </a:r>
            <a:r>
              <a:rPr lang="en-US" sz="1050" dirty="0">
                <a:solidFill>
                  <a:srgbClr val="494949"/>
                </a:solidFill>
                <a:sym typeface="Wingdings" panose="05000000000000000000" pitchFamily="2" charset="2"/>
              </a:rPr>
              <a:t>. 2011;6(4):e18132. </a:t>
            </a:r>
            <a:r>
              <a:rPr lang="en-US" sz="1050" dirty="0">
                <a:solidFill>
                  <a:srgbClr val="494949"/>
                </a:solidFill>
              </a:rPr>
              <a:t> </a:t>
            </a:r>
          </a:p>
        </p:txBody>
      </p:sp>
      <p:sp>
        <p:nvSpPr>
          <p:cNvPr id="5" name="TextBox 4"/>
          <p:cNvSpPr txBox="1"/>
          <p:nvPr/>
        </p:nvSpPr>
        <p:spPr>
          <a:xfrm>
            <a:off x="634186" y="3052755"/>
            <a:ext cx="3912736" cy="2200602"/>
          </a:xfrm>
          <a:prstGeom prst="rect">
            <a:avLst/>
          </a:prstGeom>
          <a:noFill/>
        </p:spPr>
        <p:txBody>
          <a:bodyPr wrap="square" rtlCol="0">
            <a:spAutoFit/>
          </a:bodyPr>
          <a:lstStyle/>
          <a:p>
            <a:pPr marL="285750" indent="-285750" defTabSz="342946">
              <a:spcAft>
                <a:spcPts val="600"/>
              </a:spcAft>
              <a:buFont typeface="Arial" charset="0"/>
              <a:buChar char="•"/>
              <a:defRPr/>
            </a:pPr>
            <a:r>
              <a:rPr lang="en-US" sz="2000" dirty="0">
                <a:solidFill>
                  <a:srgbClr val="494949"/>
                </a:solidFill>
              </a:rPr>
              <a:t>Ganglion cell layer (GCL) atrophy within 1 month of ON</a:t>
            </a:r>
          </a:p>
          <a:p>
            <a:pPr marL="285750" indent="-285750" defTabSz="342946">
              <a:spcAft>
                <a:spcPts val="600"/>
              </a:spcAft>
              <a:buFont typeface="Arial" charset="0"/>
              <a:buChar char="•"/>
              <a:defRPr/>
            </a:pPr>
            <a:r>
              <a:rPr lang="en-US" sz="2000" dirty="0">
                <a:solidFill>
                  <a:srgbClr val="494949"/>
                </a:solidFill>
              </a:rPr>
              <a:t>Subclinical atrophy without ON</a:t>
            </a:r>
          </a:p>
          <a:p>
            <a:pPr marL="285750" indent="-285750" defTabSz="342946">
              <a:spcAft>
                <a:spcPts val="600"/>
              </a:spcAft>
              <a:buFont typeface="Arial" charset="0"/>
              <a:buChar char="•"/>
              <a:defRPr/>
            </a:pPr>
            <a:r>
              <a:rPr lang="en-US" sz="2000" dirty="0">
                <a:solidFill>
                  <a:srgbClr val="494949"/>
                </a:solidFill>
              </a:rPr>
              <a:t>Even stronger correlation with gray matter atrophy</a:t>
            </a:r>
          </a:p>
          <a:p>
            <a:pPr marL="285750" indent="-285750" defTabSz="342946">
              <a:spcAft>
                <a:spcPts val="600"/>
              </a:spcAft>
              <a:buFont typeface="Arial" charset="0"/>
              <a:buChar char="•"/>
              <a:defRPr/>
            </a:pPr>
            <a:endParaRPr lang="en-US" sz="2200" dirty="0">
              <a:solidFill>
                <a:srgbClr val="494949"/>
              </a:solidFill>
            </a:endParaRPr>
          </a:p>
        </p:txBody>
      </p:sp>
      <p:grpSp>
        <p:nvGrpSpPr>
          <p:cNvPr id="8" name="Group 7">
            <a:extLst>
              <a:ext uri="{FF2B5EF4-FFF2-40B4-BE49-F238E27FC236}">
                <a16:creationId xmlns:a16="http://schemas.microsoft.com/office/drawing/2014/main" id="{31733EDC-A60C-093B-0719-6F48E86DB42F}"/>
              </a:ext>
            </a:extLst>
          </p:cNvPr>
          <p:cNvGrpSpPr>
            <a:grpSpLocks noChangeAspect="1"/>
          </p:cNvGrpSpPr>
          <p:nvPr/>
        </p:nvGrpSpPr>
        <p:grpSpPr>
          <a:xfrm>
            <a:off x="5034878" y="1880798"/>
            <a:ext cx="3243514" cy="3596869"/>
            <a:chOff x="6470502" y="767121"/>
            <a:chExt cx="4627352" cy="5131465"/>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70502" y="4247786"/>
              <a:ext cx="4627352" cy="1650800"/>
            </a:xfrm>
            <a:prstGeom prst="rect">
              <a:avLst/>
            </a:prstGeom>
            <a:ln w="19050">
              <a:solidFill>
                <a:schemeClr val="accent6"/>
              </a:solidFill>
            </a:ln>
          </p:spPr>
        </p:pic>
        <p:pic>
          <p:nvPicPr>
            <p:cNvPr id="17" name="Picture 16" descr="SeminarsOCTFigure2April_21_1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26804" y="767121"/>
              <a:ext cx="3114748" cy="3166393"/>
            </a:xfrm>
            <a:prstGeom prst="rect">
              <a:avLst/>
            </a:prstGeom>
          </p:spPr>
        </p:pic>
        <p:cxnSp>
          <p:nvCxnSpPr>
            <p:cNvPr id="6" name="Straight Connector 5">
              <a:extLst>
                <a:ext uri="{FF2B5EF4-FFF2-40B4-BE49-F238E27FC236}">
                  <a16:creationId xmlns:a16="http://schemas.microsoft.com/office/drawing/2014/main" id="{5CFDE9BA-949B-0EE6-4490-7B49286F9467}"/>
                </a:ext>
              </a:extLst>
            </p:cNvPr>
            <p:cNvCxnSpPr>
              <a:cxnSpLocks noChangeAspect="1"/>
            </p:cNvCxnSpPr>
            <p:nvPr/>
          </p:nvCxnSpPr>
          <p:spPr>
            <a:xfrm flipH="1">
              <a:off x="6470502" y="3027915"/>
              <a:ext cx="1475833" cy="1219871"/>
            </a:xfrm>
            <a:prstGeom prst="line">
              <a:avLst/>
            </a:prstGeom>
            <a:effectLst/>
          </p:spPr>
          <p:style>
            <a:lnRef idx="2">
              <a:schemeClr val="accent6"/>
            </a:lnRef>
            <a:fillRef idx="0">
              <a:schemeClr val="accent6"/>
            </a:fillRef>
            <a:effectRef idx="1">
              <a:schemeClr val="accent6"/>
            </a:effectRef>
            <a:fontRef idx="minor">
              <a:schemeClr val="tx1"/>
            </a:fontRef>
          </p:style>
        </p:cxnSp>
        <p:cxnSp>
          <p:nvCxnSpPr>
            <p:cNvPr id="10" name="Straight Connector 9">
              <a:extLst>
                <a:ext uri="{FF2B5EF4-FFF2-40B4-BE49-F238E27FC236}">
                  <a16:creationId xmlns:a16="http://schemas.microsoft.com/office/drawing/2014/main" id="{FF47D07A-4414-8E90-6F94-C92AEEC088F0}"/>
                </a:ext>
              </a:extLst>
            </p:cNvPr>
            <p:cNvCxnSpPr>
              <a:cxnSpLocks noChangeAspect="1"/>
            </p:cNvCxnSpPr>
            <p:nvPr/>
          </p:nvCxnSpPr>
          <p:spPr>
            <a:xfrm>
              <a:off x="9668799" y="3027915"/>
              <a:ext cx="1429055" cy="1219871"/>
            </a:xfrm>
            <a:prstGeom prst="line">
              <a:avLst/>
            </a:prstGeom>
            <a:effectLst/>
          </p:spPr>
          <p:style>
            <a:lnRef idx="2">
              <a:schemeClr val="accent6"/>
            </a:lnRef>
            <a:fillRef idx="0">
              <a:schemeClr val="accent6"/>
            </a:fillRef>
            <a:effectRef idx="1">
              <a:schemeClr val="accent6"/>
            </a:effectRef>
            <a:fontRef idx="minor">
              <a:schemeClr val="tx1"/>
            </a:fontRef>
          </p:style>
        </p:cxnSp>
        <p:sp>
          <p:nvSpPr>
            <p:cNvPr id="11" name="Rectangle 10">
              <a:extLst>
                <a:ext uri="{FF2B5EF4-FFF2-40B4-BE49-F238E27FC236}">
                  <a16:creationId xmlns:a16="http://schemas.microsoft.com/office/drawing/2014/main" id="{BA31245D-5A5B-95E5-680C-9C2C43436CDD}"/>
                </a:ext>
              </a:extLst>
            </p:cNvPr>
            <p:cNvSpPr>
              <a:spLocks noChangeAspect="1"/>
            </p:cNvSpPr>
            <p:nvPr/>
          </p:nvSpPr>
          <p:spPr>
            <a:xfrm>
              <a:off x="7922946" y="2946776"/>
              <a:ext cx="1722464" cy="341227"/>
            </a:xfrm>
            <a:prstGeom prst="rect">
              <a:avLst/>
            </a:prstGeom>
            <a:solidFill>
              <a:schemeClr val="accent6">
                <a:lumMod val="20000"/>
                <a:lumOff val="80000"/>
                <a:alpha val="16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46">
                <a:defRPr/>
              </a:pPr>
              <a:endParaRPr lang="en-US" sz="1400">
                <a:solidFill>
                  <a:prstClr val="white"/>
                </a:solidFill>
              </a:endParaRPr>
            </a:p>
          </p:txBody>
        </p:sp>
      </p:grpSp>
      <p:sp>
        <p:nvSpPr>
          <p:cNvPr id="19" name="TextBox 18">
            <a:extLst>
              <a:ext uri="{FF2B5EF4-FFF2-40B4-BE49-F238E27FC236}">
                <a16:creationId xmlns:a16="http://schemas.microsoft.com/office/drawing/2014/main" id="{A1FAAF6C-0BDE-2B31-FE7E-2DF6C4207384}"/>
              </a:ext>
            </a:extLst>
          </p:cNvPr>
          <p:cNvSpPr txBox="1"/>
          <p:nvPr/>
        </p:nvSpPr>
        <p:spPr>
          <a:xfrm>
            <a:off x="655822" y="2462822"/>
            <a:ext cx="6096000" cy="461665"/>
          </a:xfrm>
          <a:prstGeom prst="rect">
            <a:avLst/>
          </a:prstGeom>
          <a:noFill/>
        </p:spPr>
        <p:txBody>
          <a:bodyPr wrap="square">
            <a:spAutoFit/>
          </a:bodyPr>
          <a:lstStyle/>
          <a:p>
            <a:pPr defTabSz="342946">
              <a:defRPr/>
            </a:pPr>
            <a:r>
              <a:rPr lang="en-US" sz="2400" b="1" dirty="0">
                <a:solidFill>
                  <a:srgbClr val="0C628B"/>
                </a:solidFill>
              </a:rPr>
              <a:t>CORRELATIONS</a:t>
            </a:r>
            <a:endParaRPr lang="en-US" sz="2400" dirty="0">
              <a:solidFill>
                <a:srgbClr val="494949"/>
              </a:solidFill>
            </a:endParaRPr>
          </a:p>
        </p:txBody>
      </p:sp>
      <p:pic>
        <p:nvPicPr>
          <p:cNvPr id="13" name="Picture 12">
            <a:extLst>
              <a:ext uri="{FF2B5EF4-FFF2-40B4-BE49-F238E27FC236}">
                <a16:creationId xmlns:a16="http://schemas.microsoft.com/office/drawing/2014/main" id="{6186BB81-8D29-6D9A-21D7-A6971F975B5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2647"/>
          <a:stretch/>
        </p:blipFill>
        <p:spPr>
          <a:xfrm>
            <a:off x="8467662" y="1880798"/>
            <a:ext cx="3563765" cy="3596869"/>
          </a:xfrm>
          <a:prstGeom prst="rect">
            <a:avLst/>
          </a:prstGeom>
          <a:ln>
            <a:solidFill>
              <a:schemeClr val="accent6"/>
            </a:solidFill>
          </a:ln>
        </p:spPr>
      </p:pic>
      <p:sp>
        <p:nvSpPr>
          <p:cNvPr id="14" name="TextBox 13">
            <a:extLst>
              <a:ext uri="{FF2B5EF4-FFF2-40B4-BE49-F238E27FC236}">
                <a16:creationId xmlns:a16="http://schemas.microsoft.com/office/drawing/2014/main" id="{1AB380F9-27E3-F8F2-A717-70ACFF7F40BB}"/>
              </a:ext>
            </a:extLst>
          </p:cNvPr>
          <p:cNvSpPr txBox="1"/>
          <p:nvPr/>
        </p:nvSpPr>
        <p:spPr>
          <a:xfrm>
            <a:off x="8467662" y="5490160"/>
            <a:ext cx="3681298" cy="246221"/>
          </a:xfrm>
          <a:prstGeom prst="rect">
            <a:avLst/>
          </a:prstGeom>
          <a:noFill/>
        </p:spPr>
        <p:txBody>
          <a:bodyPr wrap="square">
            <a:spAutoFit/>
          </a:bodyPr>
          <a:lstStyle/>
          <a:p>
            <a:pPr algn="ctr" defTabSz="914400"/>
            <a:r>
              <a:rPr lang="en-US" sz="1000" i="1" dirty="0">
                <a:solidFill>
                  <a:prstClr val="white">
                    <a:lumMod val="50000"/>
                  </a:prstClr>
                </a:solidFill>
                <a:sym typeface="Wingdings" panose="05000000000000000000" pitchFamily="2" charset="2"/>
              </a:rPr>
              <a:t>From </a:t>
            </a:r>
            <a:r>
              <a:rPr lang="en-US" sz="1000" i="1" dirty="0" err="1">
                <a:solidFill>
                  <a:prstClr val="white">
                    <a:lumMod val="50000"/>
                  </a:prstClr>
                </a:solidFill>
                <a:sym typeface="Wingdings" panose="05000000000000000000" pitchFamily="2" charset="2"/>
              </a:rPr>
              <a:t>Dörr</a:t>
            </a:r>
            <a:r>
              <a:rPr lang="en-US" sz="1000" i="1" dirty="0">
                <a:solidFill>
                  <a:prstClr val="white">
                    <a:lumMod val="50000"/>
                  </a:prstClr>
                </a:solidFill>
                <a:sym typeface="Wingdings" panose="05000000000000000000" pitchFamily="2" charset="2"/>
              </a:rPr>
              <a:t> J et al. </a:t>
            </a:r>
            <a:r>
              <a:rPr lang="en-US" sz="1000" i="1" dirty="0" err="1">
                <a:solidFill>
                  <a:prstClr val="white">
                    <a:lumMod val="50000"/>
                  </a:prstClr>
                </a:solidFill>
                <a:sym typeface="Wingdings" panose="05000000000000000000" pitchFamily="2" charset="2"/>
              </a:rPr>
              <a:t>PLoS</a:t>
            </a:r>
            <a:r>
              <a:rPr lang="en-US" sz="1000" i="1" dirty="0">
                <a:solidFill>
                  <a:prstClr val="white">
                    <a:lumMod val="50000"/>
                  </a:prstClr>
                </a:solidFill>
                <a:sym typeface="Wingdings" panose="05000000000000000000" pitchFamily="2" charset="2"/>
              </a:rPr>
              <a:t> One. 2011;6(4):e18132. </a:t>
            </a:r>
            <a:endParaRPr lang="en-US" sz="1000" i="1" dirty="0">
              <a:solidFill>
                <a:prstClr val="white">
                  <a:lumMod val="50000"/>
                </a:prstClr>
              </a:solidFill>
            </a:endParaRPr>
          </a:p>
        </p:txBody>
      </p:sp>
      <p:sp>
        <p:nvSpPr>
          <p:cNvPr id="15" name="TextBox 14">
            <a:extLst>
              <a:ext uri="{FF2B5EF4-FFF2-40B4-BE49-F238E27FC236}">
                <a16:creationId xmlns:a16="http://schemas.microsoft.com/office/drawing/2014/main" id="{640E5659-BE0B-B37A-8DFE-9161181C39B8}"/>
              </a:ext>
            </a:extLst>
          </p:cNvPr>
          <p:cNvSpPr txBox="1"/>
          <p:nvPr/>
        </p:nvSpPr>
        <p:spPr>
          <a:xfrm>
            <a:off x="5034878" y="5490160"/>
            <a:ext cx="3243514" cy="246221"/>
          </a:xfrm>
          <a:prstGeom prst="rect">
            <a:avLst/>
          </a:prstGeom>
          <a:noFill/>
        </p:spPr>
        <p:txBody>
          <a:bodyPr wrap="square">
            <a:spAutoFit/>
          </a:bodyPr>
          <a:lstStyle/>
          <a:p>
            <a:pPr algn="ctr" defTabSz="914400"/>
            <a:r>
              <a:rPr lang="en-US" sz="1000" i="1" dirty="0">
                <a:solidFill>
                  <a:prstClr val="white">
                    <a:lumMod val="50000"/>
                  </a:prstClr>
                </a:solidFill>
                <a:sym typeface="Wingdings" panose="05000000000000000000" pitchFamily="2" charset="2"/>
              </a:rPr>
              <a:t>From Graves JS. Semin Neurol. 2019;39(6):711-717. </a:t>
            </a:r>
            <a:endParaRPr lang="en-US" sz="1000" i="1" dirty="0">
              <a:solidFill>
                <a:prstClr val="white">
                  <a:lumMod val="50000"/>
                </a:prstClr>
              </a:solidFill>
            </a:endParaRPr>
          </a:p>
        </p:txBody>
      </p:sp>
      <p:sp>
        <p:nvSpPr>
          <p:cNvPr id="16" name="Rectangle 15"/>
          <p:cNvSpPr/>
          <p:nvPr/>
        </p:nvSpPr>
        <p:spPr>
          <a:xfrm>
            <a:off x="10245701" y="6127566"/>
            <a:ext cx="1946299" cy="700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197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0D77ACC-565B-498E-9654-2275B19DE561}"/>
              </a:ext>
            </a:extLst>
          </p:cNvPr>
          <p:cNvSpPr>
            <a:spLocks noGrp="1"/>
          </p:cNvSpPr>
          <p:nvPr>
            <p:ph sz="half" idx="1"/>
          </p:nvPr>
        </p:nvSpPr>
        <p:spPr>
          <a:xfrm>
            <a:off x="2002971" y="1035844"/>
            <a:ext cx="8229600" cy="4793456"/>
          </a:xfrm>
        </p:spPr>
        <p:txBody>
          <a:bodyPr anchor="ctr"/>
          <a:lstStyle/>
          <a:p>
            <a:pPr marL="34289" indent="0" algn="ctr">
              <a:lnSpc>
                <a:spcPct val="100000"/>
              </a:lnSpc>
              <a:buNone/>
            </a:pPr>
            <a:r>
              <a:rPr lang="en-US" sz="3600" b="1" dirty="0">
                <a:solidFill>
                  <a:schemeClr val="accent3"/>
                </a:solidFill>
              </a:rPr>
              <a:t>Your feedback is important to us!</a:t>
            </a:r>
          </a:p>
          <a:p>
            <a:pPr marL="34289" indent="0" algn="ctr">
              <a:lnSpc>
                <a:spcPct val="100000"/>
              </a:lnSpc>
              <a:buNone/>
            </a:pPr>
            <a:endParaRPr lang="en-US" sz="2700" dirty="0">
              <a:solidFill>
                <a:schemeClr val="tx1"/>
              </a:solidFill>
            </a:endParaRPr>
          </a:p>
          <a:p>
            <a:pPr marL="34289" indent="0" algn="ctr">
              <a:lnSpc>
                <a:spcPct val="100000"/>
              </a:lnSpc>
              <a:buNone/>
            </a:pPr>
            <a:r>
              <a:rPr lang="en-US" sz="3000" dirty="0">
                <a:solidFill>
                  <a:schemeClr val="tx2"/>
                </a:solidFill>
              </a:rPr>
              <a:t>At the conclusion of the webinar, please complete the program survey. This must be completed within </a:t>
            </a:r>
            <a:r>
              <a:rPr lang="en-US" sz="3000" b="1" dirty="0">
                <a:solidFill>
                  <a:schemeClr val="tx2"/>
                </a:solidFill>
              </a:rPr>
              <a:t>15 days </a:t>
            </a:r>
            <a:r>
              <a:rPr lang="en-US" sz="3000" dirty="0">
                <a:solidFill>
                  <a:schemeClr val="tx2"/>
                </a:solidFill>
              </a:rPr>
              <a:t>of the live program.</a:t>
            </a:r>
          </a:p>
          <a:p>
            <a:pPr marL="34289" indent="0" algn="ctr">
              <a:buNone/>
            </a:pPr>
            <a:endParaRPr lang="en-US" sz="3000" dirty="0">
              <a:solidFill>
                <a:schemeClr val="tx2"/>
              </a:solidFill>
            </a:endParaRPr>
          </a:p>
          <a:p>
            <a:pPr marL="34289" indent="0" algn="ctr">
              <a:buNone/>
            </a:pPr>
            <a:endParaRPr lang="en-US" sz="3000" dirty="0">
              <a:solidFill>
                <a:schemeClr val="tx2"/>
              </a:solidFill>
            </a:endParaRPr>
          </a:p>
        </p:txBody>
      </p:sp>
    </p:spTree>
    <p:extLst>
      <p:ext uri="{BB962C8B-B14F-4D97-AF65-F5344CB8AC3E}">
        <p14:creationId xmlns:p14="http://schemas.microsoft.com/office/powerpoint/2010/main" val="18032743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89851-9DE0-BE3D-BA21-D127854020DE}"/>
              </a:ext>
            </a:extLst>
          </p:cNvPr>
          <p:cNvSpPr>
            <a:spLocks noGrp="1"/>
          </p:cNvSpPr>
          <p:nvPr>
            <p:ph type="title"/>
          </p:nvPr>
        </p:nvSpPr>
        <p:spPr>
          <a:xfrm>
            <a:off x="609600" y="651194"/>
            <a:ext cx="10972800" cy="1064011"/>
          </a:xfrm>
        </p:spPr>
        <p:txBody>
          <a:bodyPr/>
          <a:lstStyle/>
          <a:p>
            <a:r>
              <a:rPr lang="en-US" b="1" dirty="0">
                <a:latin typeface="+mn-lt"/>
              </a:rPr>
              <a:t>Optical Coherence tomography</a:t>
            </a:r>
            <a:br>
              <a:rPr lang="en-US" b="1" dirty="0">
                <a:latin typeface="+mn-lt"/>
              </a:rPr>
            </a:br>
            <a:r>
              <a:rPr lang="en-US" sz="3200" b="0" dirty="0">
                <a:solidFill>
                  <a:schemeClr val="accent6"/>
                </a:solidFill>
                <a:latin typeface="+mn-lt"/>
              </a:rPr>
              <a:t>Clinical Relevance</a:t>
            </a:r>
            <a:endParaRPr lang="en-US" b="0" dirty="0">
              <a:solidFill>
                <a:schemeClr val="accent6"/>
              </a:solidFill>
              <a:latin typeface="+mn-lt"/>
            </a:endParaRPr>
          </a:p>
        </p:txBody>
      </p:sp>
      <p:graphicFrame>
        <p:nvGraphicFramePr>
          <p:cNvPr id="8" name="Table 7">
            <a:extLst>
              <a:ext uri="{FF2B5EF4-FFF2-40B4-BE49-F238E27FC236}">
                <a16:creationId xmlns:a16="http://schemas.microsoft.com/office/drawing/2014/main" id="{3342F645-E0E5-7CA1-3A65-66023CAF5715}"/>
              </a:ext>
            </a:extLst>
          </p:cNvPr>
          <p:cNvGraphicFramePr>
            <a:graphicFrameLocks noGrp="1"/>
          </p:cNvGraphicFramePr>
          <p:nvPr/>
        </p:nvGraphicFramePr>
        <p:xfrm>
          <a:off x="957266" y="2315576"/>
          <a:ext cx="3990147" cy="3424822"/>
        </p:xfrm>
        <a:graphic>
          <a:graphicData uri="http://schemas.openxmlformats.org/drawingml/2006/table">
            <a:tbl>
              <a:tblPr firstRow="1" bandRow="1">
                <a:tableStyleId>{5C22544A-7EE6-4342-B048-85BDC9FD1C3A}</a:tableStyleId>
              </a:tblPr>
              <a:tblGrid>
                <a:gridCol w="3990147">
                  <a:extLst>
                    <a:ext uri="{9D8B030D-6E8A-4147-A177-3AD203B41FA5}">
                      <a16:colId xmlns:a16="http://schemas.microsoft.com/office/drawing/2014/main" val="2880959436"/>
                    </a:ext>
                  </a:extLst>
                </a:gridCol>
              </a:tblGrid>
              <a:tr h="406049">
                <a:tc>
                  <a:txBody>
                    <a:bodyPr/>
                    <a:lstStyle/>
                    <a:p>
                      <a:pPr algn="l"/>
                      <a:r>
                        <a:rPr lang="en-US" sz="1800" b="1" cap="all" baseline="0" dirty="0"/>
                        <a:t>Future Disability</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3523943512"/>
                  </a:ext>
                </a:extLst>
              </a:tr>
              <a:tr h="710586">
                <a:tc>
                  <a:txBody>
                    <a:bodyPr/>
                    <a:lstStyle/>
                    <a:p>
                      <a:pPr marL="285750" indent="-285750" algn="l">
                        <a:buFont typeface="Arial" panose="020B0604020202020204" pitchFamily="34" charset="0"/>
                        <a:buChar char="•"/>
                      </a:pPr>
                      <a:r>
                        <a:rPr lang="en-US" sz="1800" b="0" dirty="0"/>
                        <a:t>Baseline thickness associated</a:t>
                      </a:r>
                      <a:r>
                        <a:rPr lang="en-US" sz="1800" b="0" baseline="0" dirty="0"/>
                        <a:t> with</a:t>
                      </a:r>
                      <a:r>
                        <a:rPr lang="en-US" sz="1800" b="0" dirty="0"/>
                        <a:t> future</a:t>
                      </a:r>
                      <a:r>
                        <a:rPr lang="en-US" sz="1800" b="0" baseline="0" dirty="0"/>
                        <a:t> disability</a:t>
                      </a:r>
                      <a:endParaRPr lang="en-US" sz="1800" b="0" dirty="0"/>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6">
                        <a:lumMod val="20000"/>
                        <a:lumOff val="80000"/>
                      </a:schemeClr>
                    </a:solidFill>
                  </a:tcPr>
                </a:tc>
                <a:extLst>
                  <a:ext uri="{0D108BD9-81ED-4DB2-BD59-A6C34878D82A}">
                    <a16:rowId xmlns:a16="http://schemas.microsoft.com/office/drawing/2014/main" val="3241396041"/>
                  </a:ext>
                </a:extLst>
              </a:tr>
              <a:tr h="406049">
                <a:tc>
                  <a:txBody>
                    <a:bodyPr/>
                    <a:lstStyle/>
                    <a:p>
                      <a:pPr algn="l"/>
                      <a:r>
                        <a:rPr lang="en-US" sz="1800" b="1" cap="all" baseline="0" dirty="0">
                          <a:solidFill>
                            <a:schemeClr val="bg1"/>
                          </a:solidFill>
                        </a:rPr>
                        <a:t>Brain volume</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solidFill>
                      <a:schemeClr val="accent6"/>
                    </a:solidFill>
                  </a:tcPr>
                </a:tc>
                <a:extLst>
                  <a:ext uri="{0D108BD9-81ED-4DB2-BD59-A6C34878D82A}">
                    <a16:rowId xmlns:a16="http://schemas.microsoft.com/office/drawing/2014/main" val="3724460769"/>
                  </a:ext>
                </a:extLst>
              </a:tr>
              <a:tr h="1015124">
                <a:tc>
                  <a:txBody>
                    <a:bodyPr/>
                    <a:lstStyle/>
                    <a:p>
                      <a:pPr algn="l"/>
                      <a:r>
                        <a:rPr lang="en-US" sz="1800" b="0" dirty="0"/>
                        <a:t>GCL thickness:</a:t>
                      </a:r>
                      <a:r>
                        <a:rPr lang="en-US" sz="1800" b="0" baseline="0" dirty="0"/>
                        <a:t> </a:t>
                      </a:r>
                    </a:p>
                    <a:p>
                      <a:pPr marL="285750" indent="-285750" algn="l">
                        <a:buFont typeface="Arial" panose="020B0604020202020204" pitchFamily="34" charset="0"/>
                        <a:buChar char="•"/>
                      </a:pPr>
                      <a:r>
                        <a:rPr lang="en-US" sz="1800" b="0" baseline="0" dirty="0"/>
                        <a:t>Correlates with GM atrophy </a:t>
                      </a:r>
                    </a:p>
                    <a:p>
                      <a:pPr marL="285750" indent="-285750" algn="l">
                        <a:buFont typeface="Arial" panose="020B0604020202020204" pitchFamily="34" charset="0"/>
                        <a:buChar char="•"/>
                      </a:pPr>
                      <a:r>
                        <a:rPr lang="en-US" sz="1800" b="1" baseline="0" dirty="0"/>
                        <a:t>Less expensive and taxing than MRI</a:t>
                      </a:r>
                      <a:endParaRPr lang="en-US" sz="1800" b="1" dirty="0"/>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2310596081"/>
                  </a:ext>
                </a:extLst>
              </a:tr>
              <a:tr h="406049">
                <a:tc>
                  <a:txBody>
                    <a:bodyPr/>
                    <a:lstStyle/>
                    <a:p>
                      <a:pPr algn="l"/>
                      <a:r>
                        <a:rPr lang="en-US" sz="1800" b="1" cap="all" baseline="0" dirty="0">
                          <a:solidFill>
                            <a:schemeClr val="bg1"/>
                          </a:solidFill>
                        </a:rPr>
                        <a:t>Serological levels</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solidFill>
                      <a:schemeClr val="accent6"/>
                    </a:solidFill>
                  </a:tcPr>
                </a:tc>
                <a:extLst>
                  <a:ext uri="{0D108BD9-81ED-4DB2-BD59-A6C34878D82A}">
                    <a16:rowId xmlns:a16="http://schemas.microsoft.com/office/drawing/2014/main" val="10006"/>
                  </a:ext>
                </a:extLst>
              </a:tr>
              <a:tr h="480965">
                <a:tc>
                  <a:txBody>
                    <a:bodyPr/>
                    <a:lstStyle/>
                    <a:p>
                      <a:pPr marL="285750" marR="0" lvl="0" indent="-285750" algn="l" defTabSz="4572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cap="none" baseline="0" dirty="0">
                          <a:solidFill>
                            <a:schemeClr val="tx1"/>
                          </a:solidFill>
                        </a:rPr>
                        <a:t>Correlates with s-</a:t>
                      </a:r>
                      <a:r>
                        <a:rPr lang="en-US" sz="1800" b="0" cap="none" baseline="0" dirty="0" err="1">
                          <a:solidFill>
                            <a:schemeClr val="tx1"/>
                          </a:solidFill>
                        </a:rPr>
                        <a:t>NfL</a:t>
                      </a:r>
                      <a:r>
                        <a:rPr lang="en-US" sz="1800" b="0" cap="none" baseline="0" dirty="0">
                          <a:solidFill>
                            <a:schemeClr val="tx1"/>
                          </a:solidFill>
                        </a:rPr>
                        <a:t> levels</a:t>
                      </a:r>
                      <a:endParaRPr lang="en-US" sz="1800" b="0" cap="all" baseline="0" dirty="0">
                        <a:solidFill>
                          <a:schemeClr val="bg1"/>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B w="127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583566049"/>
                  </a:ext>
                </a:extLst>
              </a:tr>
            </a:tbl>
          </a:graphicData>
        </a:graphic>
      </p:graphicFrame>
      <p:graphicFrame>
        <p:nvGraphicFramePr>
          <p:cNvPr id="4" name="Table 3">
            <a:extLst>
              <a:ext uri="{FF2B5EF4-FFF2-40B4-BE49-F238E27FC236}">
                <a16:creationId xmlns:a16="http://schemas.microsoft.com/office/drawing/2014/main" id="{CC0586AD-D0B0-37ED-C8D4-C346CE674121}"/>
              </a:ext>
            </a:extLst>
          </p:cNvPr>
          <p:cNvGraphicFramePr>
            <a:graphicFrameLocks noGrp="1"/>
          </p:cNvGraphicFramePr>
          <p:nvPr/>
        </p:nvGraphicFramePr>
        <p:xfrm>
          <a:off x="6870700" y="2681337"/>
          <a:ext cx="3175507" cy="2011680"/>
        </p:xfrm>
        <a:graphic>
          <a:graphicData uri="http://schemas.openxmlformats.org/drawingml/2006/table">
            <a:tbl>
              <a:tblPr firstRow="1" bandRow="1">
                <a:tableStyleId>{5C22544A-7EE6-4342-B048-85BDC9FD1C3A}</a:tableStyleId>
              </a:tblPr>
              <a:tblGrid>
                <a:gridCol w="3175507">
                  <a:extLst>
                    <a:ext uri="{9D8B030D-6E8A-4147-A177-3AD203B41FA5}">
                      <a16:colId xmlns:a16="http://schemas.microsoft.com/office/drawing/2014/main" val="2268107001"/>
                    </a:ext>
                  </a:extLst>
                </a:gridCol>
              </a:tblGrid>
              <a:tr h="454707">
                <a:tc>
                  <a:txBody>
                    <a:bodyPr/>
                    <a:lstStyle/>
                    <a:p>
                      <a:pPr algn="ctr"/>
                      <a:r>
                        <a:rPr lang="en-US" sz="2400" b="1" cap="all" baseline="0" dirty="0">
                          <a:solidFill>
                            <a:schemeClr val="bg1"/>
                          </a:solidFill>
                        </a:rPr>
                        <a:t>TREATMENT response</a:t>
                      </a:r>
                    </a:p>
                  </a:txBody>
                  <a:tcPr anchor="ct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accent1"/>
                    </a:solidFill>
                  </a:tcPr>
                </a:tc>
                <a:extLst>
                  <a:ext uri="{0D108BD9-81ED-4DB2-BD59-A6C34878D82A}">
                    <a16:rowId xmlns:a16="http://schemas.microsoft.com/office/drawing/2014/main" val="1011767853"/>
                  </a:ext>
                </a:extLst>
              </a:tr>
              <a:tr h="1136767">
                <a:tc>
                  <a:txBody>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lang="en-US" sz="2400" b="1" cap="none" baseline="0" dirty="0">
                          <a:solidFill>
                            <a:schemeClr val="tx1"/>
                          </a:solidFill>
                        </a:rPr>
                        <a:t>Patients on higher efficacy DMT have less retinal atrophy over time</a:t>
                      </a:r>
                    </a:p>
                  </a:txBody>
                  <a:tcPr anchor="ct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10000"/>
                        <a:lumOff val="90000"/>
                      </a:schemeClr>
                    </a:solidFill>
                  </a:tcPr>
                </a:tc>
                <a:extLst>
                  <a:ext uri="{0D108BD9-81ED-4DB2-BD59-A6C34878D82A}">
                    <a16:rowId xmlns:a16="http://schemas.microsoft.com/office/drawing/2014/main" val="3502651068"/>
                  </a:ext>
                </a:extLst>
              </a:tr>
            </a:tbl>
          </a:graphicData>
        </a:graphic>
      </p:graphicFrame>
      <p:cxnSp>
        <p:nvCxnSpPr>
          <p:cNvPr id="6" name="Straight Connector 5">
            <a:extLst>
              <a:ext uri="{FF2B5EF4-FFF2-40B4-BE49-F238E27FC236}">
                <a16:creationId xmlns:a16="http://schemas.microsoft.com/office/drawing/2014/main" id="{ADC6D4D8-2A86-8C90-FDE3-979A20A50011}"/>
              </a:ext>
            </a:extLst>
          </p:cNvPr>
          <p:cNvCxnSpPr>
            <a:cxnSpLocks/>
          </p:cNvCxnSpPr>
          <p:nvPr/>
        </p:nvCxnSpPr>
        <p:spPr>
          <a:xfrm>
            <a:off x="4947413" y="2322091"/>
            <a:ext cx="661414" cy="0"/>
          </a:xfrm>
          <a:prstGeom prst="line">
            <a:avLst/>
          </a:prstGeom>
          <a:ln>
            <a:solidFill>
              <a:schemeClr val="accent3"/>
            </a:solidFill>
          </a:ln>
          <a:effectLst/>
        </p:spPr>
        <p:style>
          <a:lnRef idx="2">
            <a:schemeClr val="accent6"/>
          </a:lnRef>
          <a:fillRef idx="0">
            <a:schemeClr val="accent6"/>
          </a:fillRef>
          <a:effectRef idx="1">
            <a:schemeClr val="accent6"/>
          </a:effectRef>
          <a:fontRef idx="minor">
            <a:schemeClr val="tx1"/>
          </a:fontRef>
        </p:style>
      </p:cxnSp>
      <p:cxnSp>
        <p:nvCxnSpPr>
          <p:cNvPr id="11" name="Straight Connector 10">
            <a:extLst>
              <a:ext uri="{FF2B5EF4-FFF2-40B4-BE49-F238E27FC236}">
                <a16:creationId xmlns:a16="http://schemas.microsoft.com/office/drawing/2014/main" id="{DC538858-4E4C-9D9F-C355-BB27A54937DB}"/>
              </a:ext>
            </a:extLst>
          </p:cNvPr>
          <p:cNvCxnSpPr>
            <a:cxnSpLocks/>
          </p:cNvCxnSpPr>
          <p:nvPr/>
        </p:nvCxnSpPr>
        <p:spPr>
          <a:xfrm>
            <a:off x="4932778" y="5740398"/>
            <a:ext cx="649222" cy="0"/>
          </a:xfrm>
          <a:prstGeom prst="line">
            <a:avLst/>
          </a:prstGeom>
          <a:ln>
            <a:solidFill>
              <a:schemeClr val="accent3"/>
            </a:solidFill>
          </a:ln>
          <a:effectLst/>
        </p:spPr>
        <p:style>
          <a:lnRef idx="2">
            <a:schemeClr val="accent6"/>
          </a:lnRef>
          <a:fillRef idx="0">
            <a:schemeClr val="accent6"/>
          </a:fillRef>
          <a:effectRef idx="1">
            <a:schemeClr val="accent6"/>
          </a:effectRef>
          <a:fontRef idx="minor">
            <a:schemeClr val="tx1"/>
          </a:fontRef>
        </p:style>
      </p:cxnSp>
      <p:cxnSp>
        <p:nvCxnSpPr>
          <p:cNvPr id="13" name="Straight Connector 12">
            <a:extLst>
              <a:ext uri="{FF2B5EF4-FFF2-40B4-BE49-F238E27FC236}">
                <a16:creationId xmlns:a16="http://schemas.microsoft.com/office/drawing/2014/main" id="{FF259F00-30F4-2449-8194-0EB67F6CBB4E}"/>
              </a:ext>
            </a:extLst>
          </p:cNvPr>
          <p:cNvCxnSpPr>
            <a:cxnSpLocks/>
          </p:cNvCxnSpPr>
          <p:nvPr/>
        </p:nvCxnSpPr>
        <p:spPr>
          <a:xfrm flipV="1">
            <a:off x="5582000" y="3846444"/>
            <a:ext cx="14635" cy="1900469"/>
          </a:xfrm>
          <a:prstGeom prst="line">
            <a:avLst/>
          </a:prstGeom>
          <a:ln>
            <a:solidFill>
              <a:schemeClr val="accent3"/>
            </a:solidFill>
          </a:ln>
          <a:effectLst/>
        </p:spPr>
        <p:style>
          <a:lnRef idx="2">
            <a:schemeClr val="accent6"/>
          </a:lnRef>
          <a:fillRef idx="0">
            <a:schemeClr val="accent6"/>
          </a:fillRef>
          <a:effectRef idx="1">
            <a:schemeClr val="accent6"/>
          </a:effectRef>
          <a:fontRef idx="minor">
            <a:schemeClr val="tx1"/>
          </a:fontRef>
        </p:style>
      </p:cxnSp>
      <p:cxnSp>
        <p:nvCxnSpPr>
          <p:cNvPr id="15" name="Straight Connector 14">
            <a:extLst>
              <a:ext uri="{FF2B5EF4-FFF2-40B4-BE49-F238E27FC236}">
                <a16:creationId xmlns:a16="http://schemas.microsoft.com/office/drawing/2014/main" id="{C3C05533-FFB2-D6F8-0D3A-8010546B4912}"/>
              </a:ext>
            </a:extLst>
          </p:cNvPr>
          <p:cNvCxnSpPr>
            <a:cxnSpLocks/>
          </p:cNvCxnSpPr>
          <p:nvPr/>
        </p:nvCxnSpPr>
        <p:spPr>
          <a:xfrm flipH="1">
            <a:off x="5596635" y="2315577"/>
            <a:ext cx="12192" cy="1530867"/>
          </a:xfrm>
          <a:prstGeom prst="line">
            <a:avLst/>
          </a:prstGeom>
          <a:ln>
            <a:solidFill>
              <a:schemeClr val="accent3"/>
            </a:solidFill>
          </a:ln>
          <a:effectLst/>
        </p:spPr>
        <p:style>
          <a:lnRef idx="2">
            <a:schemeClr val="accent6"/>
          </a:lnRef>
          <a:fillRef idx="0">
            <a:schemeClr val="accent6"/>
          </a:fillRef>
          <a:effectRef idx="1">
            <a:schemeClr val="accent6"/>
          </a:effectRef>
          <a:fontRef idx="minor">
            <a:schemeClr val="tx1"/>
          </a:fontRef>
        </p:style>
      </p:cxnSp>
      <p:cxnSp>
        <p:nvCxnSpPr>
          <p:cNvPr id="16" name="Straight Connector 15">
            <a:extLst>
              <a:ext uri="{FF2B5EF4-FFF2-40B4-BE49-F238E27FC236}">
                <a16:creationId xmlns:a16="http://schemas.microsoft.com/office/drawing/2014/main" id="{C52ABACA-52BB-B271-8FF1-7A9D6772F938}"/>
              </a:ext>
            </a:extLst>
          </p:cNvPr>
          <p:cNvCxnSpPr/>
          <p:nvPr/>
        </p:nvCxnSpPr>
        <p:spPr>
          <a:xfrm>
            <a:off x="5608827" y="3846091"/>
            <a:ext cx="950976" cy="0"/>
          </a:xfrm>
          <a:prstGeom prst="line">
            <a:avLst/>
          </a:prstGeom>
          <a:ln>
            <a:solidFill>
              <a:schemeClr val="accent3"/>
            </a:solidFill>
          </a:ln>
          <a:effectLst/>
        </p:spPr>
        <p:style>
          <a:lnRef idx="2">
            <a:schemeClr val="accent6"/>
          </a:lnRef>
          <a:fillRef idx="0">
            <a:schemeClr val="accent6"/>
          </a:fillRef>
          <a:effectRef idx="1">
            <a:schemeClr val="accent6"/>
          </a:effectRef>
          <a:fontRef idx="minor">
            <a:schemeClr val="tx1"/>
          </a:fontRef>
        </p:style>
      </p:cxnSp>
      <p:sp>
        <p:nvSpPr>
          <p:cNvPr id="18" name="Arrow: Chevron 17">
            <a:extLst>
              <a:ext uri="{FF2B5EF4-FFF2-40B4-BE49-F238E27FC236}">
                <a16:creationId xmlns:a16="http://schemas.microsoft.com/office/drawing/2014/main" id="{B135CD03-6C59-E849-A7FD-842C7865F853}"/>
              </a:ext>
            </a:extLst>
          </p:cNvPr>
          <p:cNvSpPr/>
          <p:nvPr/>
        </p:nvSpPr>
        <p:spPr>
          <a:xfrm>
            <a:off x="6245858" y="3500143"/>
            <a:ext cx="579123" cy="691896"/>
          </a:xfrm>
          <a:prstGeom prst="chevron">
            <a:avLst/>
          </a:prstGeom>
          <a:solidFill>
            <a:schemeClr val="accent1"/>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46">
              <a:defRPr/>
            </a:pPr>
            <a:endParaRPr lang="en-US" sz="1400">
              <a:solidFill>
                <a:srgbClr val="494949"/>
              </a:solidFill>
            </a:endParaRPr>
          </a:p>
        </p:txBody>
      </p:sp>
      <p:sp>
        <p:nvSpPr>
          <p:cNvPr id="22" name="TextBox 21">
            <a:extLst>
              <a:ext uri="{FF2B5EF4-FFF2-40B4-BE49-F238E27FC236}">
                <a16:creationId xmlns:a16="http://schemas.microsoft.com/office/drawing/2014/main" id="{6013DE01-D3A7-6BE3-5AD9-DB478DD1C6B7}"/>
              </a:ext>
            </a:extLst>
          </p:cNvPr>
          <p:cNvSpPr txBox="1"/>
          <p:nvPr/>
        </p:nvSpPr>
        <p:spPr>
          <a:xfrm>
            <a:off x="957265" y="1787815"/>
            <a:ext cx="3990147" cy="461665"/>
          </a:xfrm>
          <a:prstGeom prst="rect">
            <a:avLst/>
          </a:prstGeom>
          <a:noFill/>
        </p:spPr>
        <p:txBody>
          <a:bodyPr wrap="square">
            <a:spAutoFit/>
          </a:bodyPr>
          <a:lstStyle/>
          <a:p>
            <a:pPr algn="ctr" defTabSz="342946">
              <a:defRPr/>
            </a:pPr>
            <a:r>
              <a:rPr lang="en-US" sz="2400" b="1" cap="all" dirty="0">
                <a:solidFill>
                  <a:srgbClr val="0C628B"/>
                </a:solidFill>
              </a:rPr>
              <a:t>OCT can help gauge</a:t>
            </a:r>
            <a:endParaRPr lang="en-US" sz="2400" cap="all" dirty="0">
              <a:solidFill>
                <a:srgbClr val="494949"/>
              </a:solidFill>
            </a:endParaRPr>
          </a:p>
        </p:txBody>
      </p:sp>
      <p:sp>
        <p:nvSpPr>
          <p:cNvPr id="14" name="TextBox 13">
            <a:extLst>
              <a:ext uri="{FF2B5EF4-FFF2-40B4-BE49-F238E27FC236}">
                <a16:creationId xmlns:a16="http://schemas.microsoft.com/office/drawing/2014/main" id="{DAA8922C-1399-0449-0B51-FA7049C5FC2E}"/>
              </a:ext>
            </a:extLst>
          </p:cNvPr>
          <p:cNvSpPr txBox="1"/>
          <p:nvPr/>
        </p:nvSpPr>
        <p:spPr>
          <a:xfrm>
            <a:off x="383742" y="5832937"/>
            <a:ext cx="9098071" cy="1015663"/>
          </a:xfrm>
          <a:prstGeom prst="rect">
            <a:avLst/>
          </a:prstGeom>
          <a:noFill/>
        </p:spPr>
        <p:txBody>
          <a:bodyPr wrap="square">
            <a:spAutoFit/>
          </a:bodyPr>
          <a:lstStyle/>
          <a:p>
            <a:pPr defTabSz="914400"/>
            <a:r>
              <a:rPr lang="en-US" sz="1000" dirty="0">
                <a:solidFill>
                  <a:srgbClr val="494949"/>
                </a:solidFill>
                <a:latin typeface="Segoe UI" panose="020B0502040204020203" pitchFamily="34" charset="0"/>
              </a:rPr>
              <a:t>Button J et al. Disease-modifying therapies modulate retinal atrophy in multiple sclerosis: A retrospective study. Neurology. 2017;88(6). </a:t>
            </a:r>
            <a:r>
              <a:rPr lang="en-US" sz="1000" dirty="0">
                <a:solidFill>
                  <a:srgbClr val="494949"/>
                </a:solidFill>
                <a:latin typeface="Segoe UI" panose="020B0502040204020203" pitchFamily="34" charset="0"/>
                <a:sym typeface="Wingdings" panose="05000000000000000000" pitchFamily="2" charset="2"/>
              </a:rPr>
              <a:t> </a:t>
            </a:r>
            <a:r>
              <a:rPr lang="en-US" sz="1000" dirty="0" err="1">
                <a:solidFill>
                  <a:srgbClr val="494949"/>
                </a:solidFill>
                <a:latin typeface="Segoe UI" panose="020B0502040204020203" pitchFamily="34" charset="0"/>
                <a:sym typeface="Wingdings" panose="05000000000000000000" pitchFamily="2" charset="2"/>
              </a:rPr>
              <a:t>Saidha</a:t>
            </a:r>
            <a:r>
              <a:rPr lang="en-US" sz="1000" dirty="0">
                <a:solidFill>
                  <a:srgbClr val="494949"/>
                </a:solidFill>
                <a:latin typeface="Segoe UI" panose="020B0502040204020203" pitchFamily="34" charset="0"/>
                <a:sym typeface="Wingdings" panose="05000000000000000000" pitchFamily="2" charset="2"/>
              </a:rPr>
              <a:t> S et al. </a:t>
            </a:r>
            <a:r>
              <a:rPr lang="en-US" sz="1000" dirty="0">
                <a:solidFill>
                  <a:srgbClr val="1C1D1E"/>
                </a:solidFill>
                <a:latin typeface="Open Sans" panose="020B0606030504020204" pitchFamily="34" charset="0"/>
              </a:rPr>
              <a:t>Optical coherence tomography reflects brain atrophy in multiple sclerosis: A four-year study. </a:t>
            </a:r>
            <a:r>
              <a:rPr lang="de-DE" sz="1000" i="1" dirty="0">
                <a:solidFill>
                  <a:srgbClr val="1C1D1E"/>
                </a:solidFill>
                <a:latin typeface="Open Sans" panose="020B0606030504020204" pitchFamily="34" charset="0"/>
              </a:rPr>
              <a:t>Ann Neurol</a:t>
            </a:r>
            <a:r>
              <a:rPr lang="de-DE" sz="1000" dirty="0">
                <a:solidFill>
                  <a:srgbClr val="1C1D1E"/>
                </a:solidFill>
                <a:latin typeface="Open Sans" panose="020B0606030504020204" pitchFamily="34" charset="0"/>
              </a:rPr>
              <a:t>. 2015;78(5):801-13. </a:t>
            </a:r>
            <a:r>
              <a:rPr lang="de-DE" sz="1000" dirty="0">
                <a:solidFill>
                  <a:srgbClr val="1C1D1E"/>
                </a:solidFill>
                <a:latin typeface="Open Sans" panose="020B0606030504020204" pitchFamily="34" charset="0"/>
                <a:sym typeface="Wingdings" panose="05000000000000000000" pitchFamily="2" charset="2"/>
              </a:rPr>
              <a:t> Krajnc N et al. </a:t>
            </a:r>
            <a:r>
              <a:rPr lang="en-US" sz="1000" dirty="0">
                <a:solidFill>
                  <a:srgbClr val="1C1D1E"/>
                </a:solidFill>
                <a:latin typeface="Open Sans" panose="020B0606030504020204" pitchFamily="34" charset="0"/>
                <a:sym typeface="Wingdings" panose="05000000000000000000" pitchFamily="2" charset="2"/>
              </a:rPr>
              <a:t>Association of cerebrospinal fluid parameters and neurofilament light chain with retinal nerve fiber layer thickness in multiple sclerosis. </a:t>
            </a:r>
            <a:r>
              <a:rPr lang="en-US" sz="1000" i="1" dirty="0">
                <a:solidFill>
                  <a:srgbClr val="1C1D1E"/>
                </a:solidFill>
                <a:latin typeface="Open Sans" panose="020B0606030504020204" pitchFamily="34" charset="0"/>
                <a:sym typeface="Wingdings" panose="05000000000000000000" pitchFamily="2" charset="2"/>
              </a:rPr>
              <a:t>Front Neurol</a:t>
            </a:r>
            <a:r>
              <a:rPr lang="en-US" sz="1000" dirty="0">
                <a:solidFill>
                  <a:srgbClr val="1C1D1E"/>
                </a:solidFill>
                <a:latin typeface="Open Sans" panose="020B0606030504020204" pitchFamily="34" charset="0"/>
                <a:sym typeface="Wingdings" panose="05000000000000000000" pitchFamily="2" charset="2"/>
              </a:rPr>
              <a:t>. 2022;13:814734.  </a:t>
            </a:r>
            <a:r>
              <a:rPr lang="en-US" sz="1000" dirty="0" err="1">
                <a:solidFill>
                  <a:srgbClr val="494949"/>
                </a:solidFill>
                <a:latin typeface="Segoe UI" panose="020B0502040204020203" pitchFamily="34" charset="0"/>
              </a:rPr>
              <a:t>Balcer</a:t>
            </a:r>
            <a:r>
              <a:rPr lang="en-US" sz="1000" dirty="0">
                <a:solidFill>
                  <a:srgbClr val="494949"/>
                </a:solidFill>
                <a:latin typeface="Segoe UI" panose="020B0502040204020203" pitchFamily="34" charset="0"/>
              </a:rPr>
              <a:t> LJ et al. The International Multiple Sclerosis Visual System Consortium: Advancing Visual System Research in Multiple Sclerosis. </a:t>
            </a:r>
            <a:r>
              <a:rPr lang="en-US" sz="1000" i="1" dirty="0">
                <a:solidFill>
                  <a:srgbClr val="494949"/>
                </a:solidFill>
                <a:latin typeface="Segoe UI" panose="020B0502040204020203" pitchFamily="34" charset="0"/>
              </a:rPr>
              <a:t>J </a:t>
            </a:r>
            <a:r>
              <a:rPr lang="en-US" sz="1000" i="1" dirty="0" err="1">
                <a:solidFill>
                  <a:srgbClr val="494949"/>
                </a:solidFill>
                <a:latin typeface="Segoe UI" panose="020B0502040204020203" pitchFamily="34" charset="0"/>
              </a:rPr>
              <a:t>Neuroophthalmol</a:t>
            </a:r>
            <a:r>
              <a:rPr lang="en-US" sz="1000" dirty="0">
                <a:solidFill>
                  <a:srgbClr val="494949"/>
                </a:solidFill>
                <a:latin typeface="Segoe UI" panose="020B0502040204020203" pitchFamily="34" charset="0"/>
              </a:rPr>
              <a:t>. 2018;38(4):494-501. </a:t>
            </a:r>
            <a:r>
              <a:rPr lang="en-US" sz="1000" dirty="0">
                <a:solidFill>
                  <a:srgbClr val="494949"/>
                </a:solidFill>
                <a:latin typeface="Segoe UI" panose="020B0502040204020203" pitchFamily="34" charset="0"/>
                <a:sym typeface="Wingdings" panose="05000000000000000000" pitchFamily="2" charset="2"/>
              </a:rPr>
              <a:t></a:t>
            </a:r>
            <a:r>
              <a:rPr lang="en-US" sz="1000" dirty="0">
                <a:solidFill>
                  <a:srgbClr val="494949"/>
                </a:solidFill>
              </a:rPr>
              <a:t>Waldman AT, Benson L, </a:t>
            </a:r>
            <a:r>
              <a:rPr lang="en-US" sz="1000" dirty="0" err="1">
                <a:solidFill>
                  <a:srgbClr val="494949"/>
                </a:solidFill>
              </a:rPr>
              <a:t>Sollee</a:t>
            </a:r>
            <a:r>
              <a:rPr lang="en-US" sz="1000" dirty="0">
                <a:solidFill>
                  <a:srgbClr val="494949"/>
                </a:solidFill>
              </a:rPr>
              <a:t> JR, et al. Interocular Difference in Retinal Nerve Fiber Layer Thickness Predicts Optic Neuritis in Pediatric-Onset Multiple Sclerosis. </a:t>
            </a:r>
            <a:r>
              <a:rPr lang="en-US" sz="1000" i="1" dirty="0">
                <a:solidFill>
                  <a:srgbClr val="494949"/>
                </a:solidFill>
              </a:rPr>
              <a:t>J </a:t>
            </a:r>
            <a:r>
              <a:rPr lang="en-US" sz="1000" i="1" dirty="0" err="1">
                <a:solidFill>
                  <a:srgbClr val="494949"/>
                </a:solidFill>
              </a:rPr>
              <a:t>Neuroophthalmol</a:t>
            </a:r>
            <a:r>
              <a:rPr lang="en-US" sz="1000" dirty="0">
                <a:solidFill>
                  <a:srgbClr val="494949"/>
                </a:solidFill>
              </a:rPr>
              <a:t>. 2021;41(4):469-475. </a:t>
            </a:r>
          </a:p>
        </p:txBody>
      </p:sp>
      <p:sp>
        <p:nvSpPr>
          <p:cNvPr id="17" name="Rectangle 16"/>
          <p:cNvSpPr/>
          <p:nvPr/>
        </p:nvSpPr>
        <p:spPr>
          <a:xfrm>
            <a:off x="10245701" y="6127566"/>
            <a:ext cx="1946299" cy="700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050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8FE7D1-D392-CB7F-A82A-4951001C0DD9}"/>
              </a:ext>
            </a:extLst>
          </p:cNvPr>
          <p:cNvSpPr/>
          <p:nvPr/>
        </p:nvSpPr>
        <p:spPr>
          <a:xfrm>
            <a:off x="8459327" y="4797183"/>
            <a:ext cx="1405840" cy="1510634"/>
          </a:xfrm>
          <a:prstGeom prst="rect">
            <a:avLst/>
          </a:prstGeom>
          <a:solidFill>
            <a:schemeClr val="accent6">
              <a:lumMod val="20000"/>
              <a:lumOff val="80000"/>
              <a:alpha val="7000"/>
            </a:schemeClr>
          </a:solidFill>
          <a:ln w="15875">
            <a:solidFill>
              <a:schemeClr val="accent6"/>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46">
              <a:defRPr/>
            </a:pPr>
            <a:endParaRPr lang="en-US" sz="1400">
              <a:solidFill>
                <a:prstClr val="white"/>
              </a:solidFill>
            </a:endParaRPr>
          </a:p>
        </p:txBody>
      </p:sp>
      <p:sp>
        <p:nvSpPr>
          <p:cNvPr id="2" name="Title 1">
            <a:extLst>
              <a:ext uri="{FF2B5EF4-FFF2-40B4-BE49-F238E27FC236}">
                <a16:creationId xmlns:a16="http://schemas.microsoft.com/office/drawing/2014/main" id="{A6789851-9DE0-BE3D-BA21-D127854020DE}"/>
              </a:ext>
            </a:extLst>
          </p:cNvPr>
          <p:cNvSpPr>
            <a:spLocks noGrp="1"/>
          </p:cNvSpPr>
          <p:nvPr>
            <p:ph type="title"/>
          </p:nvPr>
        </p:nvSpPr>
        <p:spPr>
          <a:xfrm>
            <a:off x="554628" y="579257"/>
            <a:ext cx="9261646" cy="1064011"/>
          </a:xfrm>
        </p:spPr>
        <p:txBody>
          <a:bodyPr/>
          <a:lstStyle/>
          <a:p>
            <a:r>
              <a:rPr lang="en-US" b="1" dirty="0">
                <a:latin typeface="+mn-lt"/>
              </a:rPr>
              <a:t>Optical Coherence tomography</a:t>
            </a:r>
            <a:br>
              <a:rPr lang="en-US" b="1" dirty="0">
                <a:latin typeface="+mn-lt"/>
              </a:rPr>
            </a:br>
            <a:r>
              <a:rPr lang="en-US" sz="3200" b="0" dirty="0">
                <a:solidFill>
                  <a:schemeClr val="accent6"/>
                </a:solidFill>
                <a:latin typeface="+mn-lt"/>
              </a:rPr>
              <a:t>Clinical Relevance</a:t>
            </a:r>
            <a:endParaRPr lang="en-US" b="0" dirty="0">
              <a:solidFill>
                <a:schemeClr val="accent6"/>
              </a:solidFill>
              <a:latin typeface="+mn-lt"/>
            </a:endParaRPr>
          </a:p>
        </p:txBody>
      </p:sp>
      <p:sp>
        <p:nvSpPr>
          <p:cNvPr id="7" name="TextBox 6">
            <a:extLst>
              <a:ext uri="{FF2B5EF4-FFF2-40B4-BE49-F238E27FC236}">
                <a16:creationId xmlns:a16="http://schemas.microsoft.com/office/drawing/2014/main" id="{C8933593-13DA-8DFE-EF8A-636740651040}"/>
              </a:ext>
            </a:extLst>
          </p:cNvPr>
          <p:cNvSpPr txBox="1"/>
          <p:nvPr/>
        </p:nvSpPr>
        <p:spPr>
          <a:xfrm>
            <a:off x="666379" y="1898409"/>
            <a:ext cx="4487012" cy="2340128"/>
          </a:xfrm>
          <a:prstGeom prst="rect">
            <a:avLst/>
          </a:prstGeom>
          <a:noFill/>
        </p:spPr>
        <p:txBody>
          <a:bodyPr wrap="square" rtlCol="0">
            <a:spAutoFit/>
          </a:bodyPr>
          <a:lstStyle/>
          <a:p>
            <a:pPr defTabSz="342946">
              <a:spcAft>
                <a:spcPts val="600"/>
              </a:spcAft>
              <a:defRPr/>
            </a:pPr>
            <a:r>
              <a:rPr lang="en-US" sz="2000" b="1" cap="all" dirty="0">
                <a:solidFill>
                  <a:srgbClr val="0C628B"/>
                </a:solidFill>
              </a:rPr>
              <a:t>Study 1 – platform therapies vs natalizumab</a:t>
            </a:r>
          </a:p>
          <a:p>
            <a:pPr marL="285750" indent="-285750" defTabSz="342946">
              <a:lnSpc>
                <a:spcPct val="110000"/>
              </a:lnSpc>
              <a:spcAft>
                <a:spcPts val="400"/>
              </a:spcAft>
              <a:buFont typeface="Arial" panose="020B0604020202020204" pitchFamily="34" charset="0"/>
              <a:buChar char="•"/>
              <a:defRPr/>
            </a:pPr>
            <a:r>
              <a:rPr lang="en-US" sz="1600" dirty="0">
                <a:solidFill>
                  <a:srgbClr val="494949"/>
                </a:solidFill>
              </a:rPr>
              <a:t>402 patients with RRMS</a:t>
            </a:r>
          </a:p>
          <a:p>
            <a:pPr marL="285750" indent="-285750" defTabSz="342946">
              <a:lnSpc>
                <a:spcPct val="110000"/>
              </a:lnSpc>
              <a:spcAft>
                <a:spcPts val="400"/>
              </a:spcAft>
              <a:buFont typeface="Arial" panose="020B0604020202020204" pitchFamily="34" charset="0"/>
              <a:buChar char="•"/>
              <a:defRPr/>
            </a:pPr>
            <a:r>
              <a:rPr lang="en-US" sz="1600" dirty="0">
                <a:solidFill>
                  <a:srgbClr val="494949"/>
                </a:solidFill>
              </a:rPr>
              <a:t>At least 1 year adherence to a single DMT</a:t>
            </a:r>
          </a:p>
          <a:p>
            <a:pPr marL="285750" indent="-285750" defTabSz="342946">
              <a:lnSpc>
                <a:spcPct val="110000"/>
              </a:lnSpc>
              <a:spcAft>
                <a:spcPts val="600"/>
              </a:spcAft>
              <a:buFont typeface="Arial" panose="020B0604020202020204" pitchFamily="34" charset="0"/>
              <a:buChar char="•"/>
              <a:defRPr/>
            </a:pPr>
            <a:r>
              <a:rPr lang="en-US" sz="1600" dirty="0">
                <a:solidFill>
                  <a:srgbClr val="494949"/>
                </a:solidFill>
              </a:rPr>
              <a:t>Use of platform therapies resulted in </a:t>
            </a:r>
            <a:r>
              <a:rPr lang="en-US" sz="1600" b="1" dirty="0">
                <a:solidFill>
                  <a:srgbClr val="4CA027"/>
                </a:solidFill>
              </a:rPr>
              <a:t>faster rates of GCIP thinning </a:t>
            </a:r>
            <a:r>
              <a:rPr lang="en-US" sz="1600" dirty="0">
                <a:solidFill>
                  <a:srgbClr val="494949"/>
                </a:solidFill>
              </a:rPr>
              <a:t>compared to HET</a:t>
            </a:r>
          </a:p>
          <a:p>
            <a:pPr marL="285750" indent="-285750" defTabSz="342946">
              <a:spcAft>
                <a:spcPts val="600"/>
              </a:spcAft>
              <a:buFont typeface="Arial" panose="020B0604020202020204" pitchFamily="34" charset="0"/>
              <a:buChar char="•"/>
              <a:defRPr/>
            </a:pPr>
            <a:endParaRPr lang="en-US" sz="1400" dirty="0">
              <a:solidFill>
                <a:srgbClr val="494949"/>
              </a:solidFill>
            </a:endParaRPr>
          </a:p>
        </p:txBody>
      </p:sp>
      <p:graphicFrame>
        <p:nvGraphicFramePr>
          <p:cNvPr id="9" name="Table 9">
            <a:extLst>
              <a:ext uri="{FF2B5EF4-FFF2-40B4-BE49-F238E27FC236}">
                <a16:creationId xmlns:a16="http://schemas.microsoft.com/office/drawing/2014/main" id="{A3C12350-9B10-AB19-A475-03964756EE20}"/>
              </a:ext>
            </a:extLst>
          </p:cNvPr>
          <p:cNvGraphicFramePr>
            <a:graphicFrameLocks noGrp="1"/>
          </p:cNvGraphicFramePr>
          <p:nvPr/>
        </p:nvGraphicFramePr>
        <p:xfrm>
          <a:off x="5862952" y="1981046"/>
          <a:ext cx="5662669" cy="2042160"/>
        </p:xfrm>
        <a:graphic>
          <a:graphicData uri="http://schemas.openxmlformats.org/drawingml/2006/table">
            <a:tbl>
              <a:tblPr firstRow="1" bandRow="1">
                <a:tableStyleId>{5C22544A-7EE6-4342-B048-85BDC9FD1C3A}</a:tableStyleId>
              </a:tblPr>
              <a:tblGrid>
                <a:gridCol w="1751681">
                  <a:extLst>
                    <a:ext uri="{9D8B030D-6E8A-4147-A177-3AD203B41FA5}">
                      <a16:colId xmlns:a16="http://schemas.microsoft.com/office/drawing/2014/main" val="3852363611"/>
                    </a:ext>
                  </a:extLst>
                </a:gridCol>
                <a:gridCol w="1630497">
                  <a:extLst>
                    <a:ext uri="{9D8B030D-6E8A-4147-A177-3AD203B41FA5}">
                      <a16:colId xmlns:a16="http://schemas.microsoft.com/office/drawing/2014/main" val="3990496343"/>
                    </a:ext>
                  </a:extLst>
                </a:gridCol>
                <a:gridCol w="2280491">
                  <a:extLst>
                    <a:ext uri="{9D8B030D-6E8A-4147-A177-3AD203B41FA5}">
                      <a16:colId xmlns:a16="http://schemas.microsoft.com/office/drawing/2014/main" val="1870679589"/>
                    </a:ext>
                  </a:extLst>
                </a:gridCol>
              </a:tblGrid>
              <a:tr h="299054">
                <a:tc>
                  <a:txBody>
                    <a:bodyPr/>
                    <a:lstStyle/>
                    <a:p>
                      <a:pPr algn="ctr"/>
                      <a:r>
                        <a:rPr lang="en-US" sz="1400" cap="all" baseline="0" dirty="0"/>
                        <a:t>Cohort</a:t>
                      </a:r>
                    </a:p>
                  </a:txBody>
                  <a:tcPr>
                    <a:lnL w="9525" cap="flat" cmpd="sng" algn="ctr">
                      <a:solidFill>
                        <a:schemeClr val="bg1">
                          <a:lumMod val="50000"/>
                        </a:schemeClr>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solidFill>
                      <a:schemeClr val="accent1"/>
                    </a:solidFill>
                  </a:tcPr>
                </a:tc>
                <a:tc>
                  <a:txBody>
                    <a:bodyPr/>
                    <a:lstStyle/>
                    <a:p>
                      <a:pPr algn="ctr"/>
                      <a:r>
                        <a:rPr lang="en-US" sz="1400" cap="all" baseline="0" dirty="0"/>
                        <a:t>Rate of GCIP loss, </a:t>
                      </a:r>
                      <a:r>
                        <a:rPr lang="el-GR" sz="1400" cap="all" baseline="0" dirty="0"/>
                        <a:t>μ</a:t>
                      </a:r>
                      <a:r>
                        <a:rPr lang="en-US" sz="1400" cap="all" baseline="0" dirty="0"/>
                        <a:t>m/y</a:t>
                      </a:r>
                    </a:p>
                  </a:txBody>
                  <a:tcPr>
                    <a:lnL w="9525" cap="flat" cmpd="sng" algn="ctr">
                      <a:solidFill>
                        <a:schemeClr val="bg1"/>
                      </a:solidFill>
                      <a:prstDash val="solid"/>
                      <a:round/>
                      <a:headEnd type="none" w="med" len="med"/>
                      <a:tailEnd type="none" w="med" len="med"/>
                    </a:lnL>
                    <a:lnT w="9525" cap="flat" cmpd="sng" algn="ctr">
                      <a:solidFill>
                        <a:schemeClr val="bg1">
                          <a:lumMod val="50000"/>
                        </a:schemeClr>
                      </a:solidFill>
                      <a:prstDash val="solid"/>
                      <a:round/>
                      <a:headEnd type="none" w="med" len="med"/>
                      <a:tailEnd type="none" w="med" len="med"/>
                    </a:lnT>
                    <a:solidFill>
                      <a:schemeClr val="accent1"/>
                    </a:solidFill>
                  </a:tcPr>
                </a:tc>
                <a:tc>
                  <a:txBody>
                    <a:bodyPr/>
                    <a:lstStyle/>
                    <a:p>
                      <a:pPr algn="ctr"/>
                      <a:r>
                        <a:rPr lang="en-US" sz="1400" cap="all" baseline="0" dirty="0"/>
                        <a:t>Differences compared to HC</a:t>
                      </a:r>
                    </a:p>
                  </a:txBody>
                  <a:tcPr>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solidFill>
                      <a:schemeClr val="accent1"/>
                    </a:solidFill>
                  </a:tcPr>
                </a:tc>
                <a:extLst>
                  <a:ext uri="{0D108BD9-81ED-4DB2-BD59-A6C34878D82A}">
                    <a16:rowId xmlns:a16="http://schemas.microsoft.com/office/drawing/2014/main" val="826710718"/>
                  </a:ext>
                </a:extLst>
              </a:tr>
              <a:tr h="175914">
                <a:tc>
                  <a:txBody>
                    <a:bodyPr/>
                    <a:lstStyle/>
                    <a:p>
                      <a:pPr algn="r"/>
                      <a:r>
                        <a:rPr lang="en-US" sz="1400" b="1" dirty="0">
                          <a:solidFill>
                            <a:schemeClr val="bg1"/>
                          </a:solidFill>
                        </a:rPr>
                        <a:t>Healthy controls</a:t>
                      </a:r>
                    </a:p>
                  </a:txBody>
                  <a:tcPr>
                    <a:lnL w="9525" cap="flat" cmpd="sng" algn="ctr">
                      <a:solidFill>
                        <a:schemeClr val="bg1">
                          <a:lumMod val="50000"/>
                        </a:schemeClr>
                      </a:solidFill>
                      <a:prstDash val="solid"/>
                      <a:round/>
                      <a:headEnd type="none" w="med" len="med"/>
                      <a:tailEnd type="none" w="med" len="med"/>
                    </a:lnL>
                    <a:lnR w="9525" cap="flat" cmpd="sng" algn="ctr">
                      <a:solidFill>
                        <a:schemeClr val="bg1"/>
                      </a:solidFill>
                      <a:prstDash val="solid"/>
                      <a:round/>
                      <a:headEnd type="none" w="med" len="med"/>
                      <a:tailEnd type="none" w="med" len="med"/>
                    </a:lnR>
                    <a:solidFill>
                      <a:schemeClr val="accent3"/>
                    </a:solidFill>
                  </a:tcPr>
                </a:tc>
                <a:tc>
                  <a:txBody>
                    <a:bodyPr/>
                    <a:lstStyle/>
                    <a:p>
                      <a:pPr algn="ctr"/>
                      <a:r>
                        <a:rPr lang="en-US" sz="1400" dirty="0"/>
                        <a:t>-0.14</a:t>
                      </a:r>
                    </a:p>
                  </a:txBody>
                  <a:tcPr>
                    <a:lnL w="9525" cap="flat" cmpd="sng" algn="ctr">
                      <a:solidFill>
                        <a:schemeClr val="bg1"/>
                      </a:solidFill>
                      <a:prstDash val="solid"/>
                      <a:round/>
                      <a:headEnd type="none" w="med" len="med"/>
                      <a:tailEnd type="none" w="med" len="med"/>
                    </a:lnL>
                    <a:solidFill>
                      <a:schemeClr val="bg1">
                        <a:lumMod val="95000"/>
                      </a:schemeClr>
                    </a:solidFill>
                  </a:tcPr>
                </a:tc>
                <a:tc>
                  <a:txBody>
                    <a:bodyPr/>
                    <a:lstStyle/>
                    <a:p>
                      <a:pPr algn="ctr"/>
                      <a:r>
                        <a:rPr lang="en-US" sz="1400" dirty="0"/>
                        <a:t>-</a:t>
                      </a:r>
                    </a:p>
                  </a:txBody>
                  <a:tcPr>
                    <a:lnR w="9525" cap="flat" cmpd="sng" algn="ctr">
                      <a:solidFill>
                        <a:schemeClr val="bg1">
                          <a:lumMod val="50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750384308"/>
                  </a:ext>
                </a:extLst>
              </a:tr>
              <a:tr h="175914">
                <a:tc>
                  <a:txBody>
                    <a:bodyPr/>
                    <a:lstStyle/>
                    <a:p>
                      <a:pPr algn="r"/>
                      <a:r>
                        <a:rPr lang="en-US" sz="1400" b="1" dirty="0">
                          <a:solidFill>
                            <a:schemeClr val="bg1"/>
                          </a:solidFill>
                        </a:rPr>
                        <a:t>GA</a:t>
                      </a:r>
                    </a:p>
                  </a:txBody>
                  <a:tcPr>
                    <a:lnL w="9525" cap="flat" cmpd="sng" algn="ctr">
                      <a:solidFill>
                        <a:schemeClr val="bg1">
                          <a:lumMod val="50000"/>
                        </a:schemeClr>
                      </a:solidFill>
                      <a:prstDash val="solid"/>
                      <a:round/>
                      <a:headEnd type="none" w="med" len="med"/>
                      <a:tailEnd type="none" w="med" len="med"/>
                    </a:lnL>
                    <a:lnR w="9525" cap="flat" cmpd="sng" algn="ctr">
                      <a:solidFill>
                        <a:schemeClr val="bg1"/>
                      </a:solidFill>
                      <a:prstDash val="solid"/>
                      <a:round/>
                      <a:headEnd type="none" w="med" len="med"/>
                      <a:tailEnd type="none" w="med" len="med"/>
                    </a:lnR>
                    <a:solidFill>
                      <a:schemeClr val="accent3"/>
                    </a:solidFill>
                  </a:tcPr>
                </a:tc>
                <a:tc>
                  <a:txBody>
                    <a:bodyPr/>
                    <a:lstStyle/>
                    <a:p>
                      <a:pPr algn="ctr"/>
                      <a:r>
                        <a:rPr lang="en-US" sz="1400" dirty="0"/>
                        <a:t>-0.30</a:t>
                      </a:r>
                    </a:p>
                  </a:txBody>
                  <a:tcPr>
                    <a:lnL w="9525" cap="flat" cmpd="sng" algn="ctr">
                      <a:solidFill>
                        <a:schemeClr val="bg1"/>
                      </a:solidFill>
                      <a:prstDash val="solid"/>
                      <a:round/>
                      <a:headEnd type="none" w="med" len="med"/>
                      <a:tailEnd type="none" w="med" len="med"/>
                    </a:lnL>
                    <a:solidFill>
                      <a:schemeClr val="bg1">
                        <a:lumMod val="95000"/>
                      </a:schemeClr>
                    </a:solidFill>
                  </a:tcPr>
                </a:tc>
                <a:tc>
                  <a:txBody>
                    <a:bodyPr/>
                    <a:lstStyle/>
                    <a:p>
                      <a:pPr algn="ctr"/>
                      <a:r>
                        <a:rPr lang="en-US" sz="1400" dirty="0"/>
                        <a:t>-0.16</a:t>
                      </a:r>
                    </a:p>
                  </a:txBody>
                  <a:tcPr>
                    <a:lnR w="9525" cap="flat" cmpd="sng" algn="ctr">
                      <a:solidFill>
                        <a:schemeClr val="bg1">
                          <a:lumMod val="50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473194017"/>
                  </a:ext>
                </a:extLst>
              </a:tr>
              <a:tr h="175914">
                <a:tc>
                  <a:txBody>
                    <a:bodyPr/>
                    <a:lstStyle/>
                    <a:p>
                      <a:pPr algn="r"/>
                      <a:r>
                        <a:rPr lang="en-US" sz="1400" b="1" dirty="0">
                          <a:solidFill>
                            <a:schemeClr val="bg1"/>
                          </a:solidFill>
                        </a:rPr>
                        <a:t>IFN</a:t>
                      </a:r>
                      <a:r>
                        <a:rPr lang="en-US" sz="1400" b="1" baseline="-25000" dirty="0">
                          <a:solidFill>
                            <a:schemeClr val="bg1"/>
                          </a:solidFill>
                        </a:rPr>
                        <a:t>SC</a:t>
                      </a:r>
                    </a:p>
                  </a:txBody>
                  <a:tcPr>
                    <a:lnL w="9525" cap="flat" cmpd="sng" algn="ctr">
                      <a:solidFill>
                        <a:schemeClr val="bg1">
                          <a:lumMod val="50000"/>
                        </a:schemeClr>
                      </a:solidFill>
                      <a:prstDash val="solid"/>
                      <a:round/>
                      <a:headEnd type="none" w="med" len="med"/>
                      <a:tailEnd type="none" w="med" len="med"/>
                    </a:lnL>
                    <a:lnR w="9525" cap="flat" cmpd="sng" algn="ctr">
                      <a:solidFill>
                        <a:schemeClr val="bg1"/>
                      </a:solidFill>
                      <a:prstDash val="solid"/>
                      <a:round/>
                      <a:headEnd type="none" w="med" len="med"/>
                      <a:tailEnd type="none" w="med" len="med"/>
                    </a:lnR>
                    <a:solidFill>
                      <a:schemeClr val="accent3"/>
                    </a:solidFill>
                  </a:tcPr>
                </a:tc>
                <a:tc>
                  <a:txBody>
                    <a:bodyPr/>
                    <a:lstStyle/>
                    <a:p>
                      <a:pPr algn="ctr"/>
                      <a:r>
                        <a:rPr lang="en-US" sz="1400" dirty="0"/>
                        <a:t>-0.54</a:t>
                      </a:r>
                    </a:p>
                  </a:txBody>
                  <a:tcPr>
                    <a:lnL w="9525" cap="flat" cmpd="sng" algn="ctr">
                      <a:solidFill>
                        <a:schemeClr val="bg1"/>
                      </a:solidFill>
                      <a:prstDash val="solid"/>
                      <a:round/>
                      <a:headEnd type="none" w="med" len="med"/>
                      <a:tailEnd type="none" w="med" len="med"/>
                    </a:lnL>
                    <a:solidFill>
                      <a:schemeClr val="bg1">
                        <a:lumMod val="95000"/>
                      </a:schemeClr>
                    </a:solidFill>
                  </a:tcPr>
                </a:tc>
                <a:tc>
                  <a:txBody>
                    <a:bodyPr/>
                    <a:lstStyle/>
                    <a:p>
                      <a:pPr algn="ctr"/>
                      <a:r>
                        <a:rPr lang="en-US" sz="1400" dirty="0"/>
                        <a:t>-0.40</a:t>
                      </a:r>
                    </a:p>
                  </a:txBody>
                  <a:tcPr>
                    <a:lnR w="9525" cap="flat" cmpd="sng" algn="ctr">
                      <a:solidFill>
                        <a:schemeClr val="bg1">
                          <a:lumMod val="50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2432705378"/>
                  </a:ext>
                </a:extLst>
              </a:tr>
              <a:tr h="175914">
                <a:tc>
                  <a:txBody>
                    <a:bodyPr/>
                    <a:lstStyle/>
                    <a:p>
                      <a:pPr algn="r"/>
                      <a:r>
                        <a:rPr lang="en-US" sz="1400" b="1" dirty="0">
                          <a:solidFill>
                            <a:schemeClr val="bg1"/>
                          </a:solidFill>
                        </a:rPr>
                        <a:t>IFN</a:t>
                      </a:r>
                      <a:r>
                        <a:rPr lang="en-US" sz="1400" b="1" baseline="-25000" dirty="0">
                          <a:solidFill>
                            <a:schemeClr val="bg1"/>
                          </a:solidFill>
                        </a:rPr>
                        <a:t>IM</a:t>
                      </a:r>
                    </a:p>
                  </a:txBody>
                  <a:tcPr>
                    <a:lnL w="9525" cap="flat" cmpd="sng" algn="ctr">
                      <a:solidFill>
                        <a:schemeClr val="bg1">
                          <a:lumMod val="50000"/>
                        </a:schemeClr>
                      </a:solidFill>
                      <a:prstDash val="solid"/>
                      <a:round/>
                      <a:headEnd type="none" w="med" len="med"/>
                      <a:tailEnd type="none" w="med" len="med"/>
                    </a:lnL>
                    <a:lnR w="9525" cap="flat" cmpd="sng" algn="ctr">
                      <a:solidFill>
                        <a:schemeClr val="bg1"/>
                      </a:solidFill>
                      <a:prstDash val="solid"/>
                      <a:round/>
                      <a:headEnd type="none" w="med" len="med"/>
                      <a:tailEnd type="none" w="med" len="med"/>
                    </a:lnR>
                    <a:lnB w="19050" cap="flat" cmpd="sng" algn="ctr">
                      <a:solidFill>
                        <a:schemeClr val="accent6"/>
                      </a:solidFill>
                      <a:prstDash val="dash"/>
                      <a:round/>
                      <a:headEnd type="none" w="med" len="med"/>
                      <a:tailEnd type="none" w="med" len="med"/>
                    </a:lnB>
                    <a:solidFill>
                      <a:schemeClr val="accent3"/>
                    </a:solidFill>
                  </a:tcPr>
                </a:tc>
                <a:tc>
                  <a:txBody>
                    <a:bodyPr/>
                    <a:lstStyle/>
                    <a:p>
                      <a:pPr algn="ctr"/>
                      <a:r>
                        <a:rPr lang="en-US" sz="1400" dirty="0"/>
                        <a:t>-0.28</a:t>
                      </a:r>
                    </a:p>
                  </a:txBody>
                  <a:tcPr>
                    <a:lnL w="9525" cap="flat" cmpd="sng" algn="ctr">
                      <a:solidFill>
                        <a:schemeClr val="bg1"/>
                      </a:solidFill>
                      <a:prstDash val="solid"/>
                      <a:round/>
                      <a:headEnd type="none" w="med" len="med"/>
                      <a:tailEnd type="none" w="med" len="med"/>
                    </a:lnL>
                    <a:lnB w="19050" cap="flat" cmpd="sng" algn="ctr">
                      <a:solidFill>
                        <a:schemeClr val="accent6"/>
                      </a:solidFill>
                      <a:prstDash val="dash"/>
                      <a:round/>
                      <a:headEnd type="none" w="med" len="med"/>
                      <a:tailEnd type="none" w="med" len="med"/>
                    </a:lnB>
                    <a:solidFill>
                      <a:schemeClr val="bg1">
                        <a:lumMod val="95000"/>
                      </a:schemeClr>
                    </a:solidFill>
                  </a:tcPr>
                </a:tc>
                <a:tc>
                  <a:txBody>
                    <a:bodyPr/>
                    <a:lstStyle/>
                    <a:p>
                      <a:pPr algn="ctr"/>
                      <a:r>
                        <a:rPr lang="en-US" sz="1400" dirty="0"/>
                        <a:t>-0.14</a:t>
                      </a:r>
                    </a:p>
                  </a:txBody>
                  <a:tcPr>
                    <a:lnR w="9525" cap="flat" cmpd="sng" algn="ctr">
                      <a:solidFill>
                        <a:schemeClr val="bg1">
                          <a:lumMod val="50000"/>
                        </a:schemeClr>
                      </a:solidFill>
                      <a:prstDash val="solid"/>
                      <a:round/>
                      <a:headEnd type="none" w="med" len="med"/>
                      <a:tailEnd type="none" w="med" len="med"/>
                    </a:lnR>
                    <a:lnB w="19050" cap="flat" cmpd="sng" algn="ctr">
                      <a:solidFill>
                        <a:schemeClr val="accent6"/>
                      </a:solidFill>
                      <a:prstDash val="dash"/>
                      <a:round/>
                      <a:headEnd type="none" w="med" len="med"/>
                      <a:tailEnd type="none" w="med" len="med"/>
                    </a:lnB>
                    <a:solidFill>
                      <a:schemeClr val="bg1">
                        <a:lumMod val="95000"/>
                      </a:schemeClr>
                    </a:solidFill>
                  </a:tcPr>
                </a:tc>
                <a:extLst>
                  <a:ext uri="{0D108BD9-81ED-4DB2-BD59-A6C34878D82A}">
                    <a16:rowId xmlns:a16="http://schemas.microsoft.com/office/drawing/2014/main" val="2853651041"/>
                  </a:ext>
                </a:extLst>
              </a:tr>
              <a:tr h="175914">
                <a:tc>
                  <a:txBody>
                    <a:bodyPr/>
                    <a:lstStyle/>
                    <a:p>
                      <a:pPr algn="r"/>
                      <a:r>
                        <a:rPr lang="en-US" sz="1400" b="1" dirty="0">
                          <a:solidFill>
                            <a:schemeClr val="bg1"/>
                          </a:solidFill>
                        </a:rPr>
                        <a:t>Natalizumab</a:t>
                      </a:r>
                    </a:p>
                  </a:txBody>
                  <a:tcPr>
                    <a:lnL w="19050" cap="flat" cmpd="sng" algn="ctr">
                      <a:solidFill>
                        <a:schemeClr val="accent6"/>
                      </a:solidFill>
                      <a:prstDash val="dash"/>
                      <a:round/>
                      <a:headEnd type="none" w="med" len="med"/>
                      <a:tailEnd type="none" w="med" len="med"/>
                    </a:lnL>
                    <a:lnT w="19050" cap="flat" cmpd="sng" algn="ctr">
                      <a:solidFill>
                        <a:schemeClr val="accent6"/>
                      </a:solidFill>
                      <a:prstDash val="dash"/>
                      <a:round/>
                      <a:headEnd type="none" w="med" len="med"/>
                      <a:tailEnd type="none" w="med" len="med"/>
                    </a:lnT>
                    <a:lnB w="19050" cap="flat" cmpd="sng" algn="ctr">
                      <a:solidFill>
                        <a:schemeClr val="accent6"/>
                      </a:solidFill>
                      <a:prstDash val="dash"/>
                      <a:round/>
                      <a:headEnd type="none" w="med" len="med"/>
                      <a:tailEnd type="none" w="med" len="med"/>
                    </a:lnB>
                    <a:solidFill>
                      <a:schemeClr val="accent6"/>
                    </a:solidFill>
                  </a:tcPr>
                </a:tc>
                <a:tc>
                  <a:txBody>
                    <a:bodyPr/>
                    <a:lstStyle/>
                    <a:p>
                      <a:pPr algn="ctr"/>
                      <a:r>
                        <a:rPr lang="en-US" sz="1400" dirty="0"/>
                        <a:t>-0.16 </a:t>
                      </a:r>
                    </a:p>
                  </a:txBody>
                  <a:tcPr>
                    <a:lnT w="19050" cap="flat" cmpd="sng" algn="ctr">
                      <a:solidFill>
                        <a:schemeClr val="accent6"/>
                      </a:solidFill>
                      <a:prstDash val="dash"/>
                      <a:round/>
                      <a:headEnd type="none" w="med" len="med"/>
                      <a:tailEnd type="none" w="med" len="med"/>
                    </a:lnT>
                    <a:lnB w="19050" cap="flat" cmpd="sng" algn="ctr">
                      <a:solidFill>
                        <a:schemeClr val="accent6"/>
                      </a:solidFill>
                      <a:prstDash val="dash"/>
                      <a:round/>
                      <a:headEnd type="none" w="med" len="med"/>
                      <a:tailEnd type="none" w="med" len="med"/>
                    </a:lnB>
                    <a:solidFill>
                      <a:schemeClr val="accent6">
                        <a:lumMod val="40000"/>
                        <a:lumOff val="60000"/>
                      </a:schemeClr>
                    </a:solidFill>
                  </a:tcPr>
                </a:tc>
                <a:tc>
                  <a:txBody>
                    <a:bodyPr/>
                    <a:lstStyle/>
                    <a:p>
                      <a:pPr algn="ctr"/>
                      <a:r>
                        <a:rPr lang="en-US" sz="1400" dirty="0"/>
                        <a:t>-0.02</a:t>
                      </a:r>
                    </a:p>
                  </a:txBody>
                  <a:tcPr>
                    <a:lnR w="19050" cap="flat" cmpd="sng" algn="ctr">
                      <a:solidFill>
                        <a:schemeClr val="accent6"/>
                      </a:solidFill>
                      <a:prstDash val="dash"/>
                      <a:round/>
                      <a:headEnd type="none" w="med" len="med"/>
                      <a:tailEnd type="none" w="med" len="med"/>
                    </a:lnR>
                    <a:lnT w="19050" cap="flat" cmpd="sng" algn="ctr">
                      <a:solidFill>
                        <a:schemeClr val="accent6"/>
                      </a:solidFill>
                      <a:prstDash val="dash"/>
                      <a:round/>
                      <a:headEnd type="none" w="med" len="med"/>
                      <a:tailEnd type="none" w="med" len="med"/>
                    </a:lnT>
                    <a:lnB w="19050" cap="flat" cmpd="sng" algn="ctr">
                      <a:solidFill>
                        <a:schemeClr val="accent6"/>
                      </a:solidFill>
                      <a:prstDash val="dash"/>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872905156"/>
                  </a:ext>
                </a:extLst>
              </a:tr>
            </a:tbl>
          </a:graphicData>
        </a:graphic>
      </p:graphicFrame>
      <p:sp>
        <p:nvSpPr>
          <p:cNvPr id="17" name="TextBox 16">
            <a:extLst>
              <a:ext uri="{FF2B5EF4-FFF2-40B4-BE49-F238E27FC236}">
                <a16:creationId xmlns:a16="http://schemas.microsoft.com/office/drawing/2014/main" id="{71FA7DFD-5CB5-4C13-34D2-E1D5A7A0C66F}"/>
              </a:ext>
            </a:extLst>
          </p:cNvPr>
          <p:cNvSpPr txBox="1"/>
          <p:nvPr/>
        </p:nvSpPr>
        <p:spPr>
          <a:xfrm>
            <a:off x="151482" y="6566796"/>
            <a:ext cx="10259458" cy="246221"/>
          </a:xfrm>
          <a:prstGeom prst="rect">
            <a:avLst/>
          </a:prstGeom>
          <a:noFill/>
        </p:spPr>
        <p:txBody>
          <a:bodyPr wrap="square">
            <a:spAutoFit/>
          </a:bodyPr>
          <a:lstStyle/>
          <a:p>
            <a:pPr defTabSz="342946">
              <a:defRPr/>
            </a:pPr>
            <a:r>
              <a:rPr lang="en-US" sz="1000" dirty="0">
                <a:solidFill>
                  <a:srgbClr val="494949"/>
                </a:solidFill>
              </a:rPr>
              <a:t>Button J et al. Disease-modifying therapies modulate retinal atrophy in multiple sclerosis: A retrospective study. </a:t>
            </a:r>
            <a:r>
              <a:rPr lang="en-US" sz="1000" i="1" dirty="0">
                <a:solidFill>
                  <a:srgbClr val="494949"/>
                </a:solidFill>
              </a:rPr>
              <a:t>Neurology</a:t>
            </a:r>
            <a:r>
              <a:rPr lang="en-US" sz="1000" dirty="0">
                <a:solidFill>
                  <a:srgbClr val="494949"/>
                </a:solidFill>
              </a:rPr>
              <a:t>. 2017;88(6):525-532.</a:t>
            </a:r>
          </a:p>
        </p:txBody>
      </p:sp>
      <p:sp>
        <p:nvSpPr>
          <p:cNvPr id="19" name="TextBox 18">
            <a:extLst>
              <a:ext uri="{FF2B5EF4-FFF2-40B4-BE49-F238E27FC236}">
                <a16:creationId xmlns:a16="http://schemas.microsoft.com/office/drawing/2014/main" id="{A4539F2B-DFDD-4015-2A4F-4067D9856A44}"/>
              </a:ext>
            </a:extLst>
          </p:cNvPr>
          <p:cNvSpPr txBox="1"/>
          <p:nvPr/>
        </p:nvSpPr>
        <p:spPr>
          <a:xfrm>
            <a:off x="6087305" y="1382958"/>
            <a:ext cx="5217588" cy="646331"/>
          </a:xfrm>
          <a:prstGeom prst="rect">
            <a:avLst/>
          </a:prstGeom>
          <a:noFill/>
        </p:spPr>
        <p:txBody>
          <a:bodyPr wrap="square">
            <a:spAutoFit/>
          </a:bodyPr>
          <a:lstStyle/>
          <a:p>
            <a:pPr algn="ctr" defTabSz="342946">
              <a:defRPr/>
            </a:pPr>
            <a:r>
              <a:rPr lang="en-US" sz="1800" b="1" cap="all" dirty="0">
                <a:solidFill>
                  <a:srgbClr val="0C628B"/>
                </a:solidFill>
              </a:rPr>
              <a:t>Rates of GCIP loss between platform therapies and natalizumab</a:t>
            </a:r>
            <a:endParaRPr lang="en-US" sz="1800" cap="all" dirty="0">
              <a:solidFill>
                <a:srgbClr val="494949"/>
              </a:solidFill>
            </a:endParaRPr>
          </a:p>
        </p:txBody>
      </p:sp>
      <p:sp>
        <p:nvSpPr>
          <p:cNvPr id="8" name="TextBox 7">
            <a:extLst>
              <a:ext uri="{FF2B5EF4-FFF2-40B4-BE49-F238E27FC236}">
                <a16:creationId xmlns:a16="http://schemas.microsoft.com/office/drawing/2014/main" id="{9EF0CF6E-B4B2-851C-4DF6-296CBB7AD09E}"/>
              </a:ext>
            </a:extLst>
          </p:cNvPr>
          <p:cNvSpPr txBox="1"/>
          <p:nvPr/>
        </p:nvSpPr>
        <p:spPr>
          <a:xfrm>
            <a:off x="698439" y="4166338"/>
            <a:ext cx="4487012" cy="2200602"/>
          </a:xfrm>
          <a:prstGeom prst="rect">
            <a:avLst/>
          </a:prstGeom>
          <a:noFill/>
        </p:spPr>
        <p:txBody>
          <a:bodyPr wrap="square" rtlCol="0">
            <a:spAutoFit/>
          </a:bodyPr>
          <a:lstStyle/>
          <a:p>
            <a:pPr defTabSz="342946">
              <a:spcAft>
                <a:spcPts val="600"/>
              </a:spcAft>
              <a:defRPr/>
            </a:pPr>
            <a:r>
              <a:rPr lang="en-US" sz="2000" b="1" cap="all" dirty="0">
                <a:solidFill>
                  <a:srgbClr val="0C628B"/>
                </a:solidFill>
              </a:rPr>
              <a:t>Study 2 – IFN-B vs ocrelizumab</a:t>
            </a:r>
          </a:p>
          <a:p>
            <a:pPr marL="285750" indent="-285750" defTabSz="342946">
              <a:lnSpc>
                <a:spcPct val="110000"/>
              </a:lnSpc>
              <a:spcAft>
                <a:spcPts val="400"/>
              </a:spcAft>
              <a:buFont typeface="Arial" panose="020B0604020202020204" pitchFamily="34" charset="0"/>
              <a:buChar char="•"/>
              <a:defRPr/>
            </a:pPr>
            <a:r>
              <a:rPr lang="en-US" sz="1600" dirty="0" err="1">
                <a:solidFill>
                  <a:srgbClr val="494949"/>
                </a:solidFill>
              </a:rPr>
              <a:t>Subanalysis</a:t>
            </a:r>
            <a:r>
              <a:rPr lang="en-US" sz="1600" dirty="0">
                <a:solidFill>
                  <a:srgbClr val="494949"/>
                </a:solidFill>
              </a:rPr>
              <a:t> of OPERA I and OPERA II trials</a:t>
            </a:r>
          </a:p>
          <a:p>
            <a:pPr marL="285750" indent="-285750" defTabSz="342946">
              <a:lnSpc>
                <a:spcPct val="110000"/>
              </a:lnSpc>
              <a:spcAft>
                <a:spcPts val="400"/>
              </a:spcAft>
              <a:buFont typeface="Arial" panose="020B0604020202020204" pitchFamily="34" charset="0"/>
              <a:buChar char="•"/>
              <a:defRPr/>
            </a:pPr>
            <a:r>
              <a:rPr lang="en-US" sz="1600" dirty="0">
                <a:solidFill>
                  <a:srgbClr val="494949"/>
                </a:solidFill>
              </a:rPr>
              <a:t>Ocrelizumab (n=112) vs IFN B-1a (n=95)</a:t>
            </a:r>
          </a:p>
          <a:p>
            <a:pPr marL="285750" indent="-285750" defTabSz="342946">
              <a:lnSpc>
                <a:spcPct val="110000"/>
              </a:lnSpc>
              <a:spcAft>
                <a:spcPts val="400"/>
              </a:spcAft>
              <a:buFont typeface="Arial" panose="020B0604020202020204" pitchFamily="34" charset="0"/>
              <a:buChar char="•"/>
              <a:defRPr/>
            </a:pPr>
            <a:r>
              <a:rPr lang="en-US" sz="1600" dirty="0">
                <a:solidFill>
                  <a:srgbClr val="494949"/>
                </a:solidFill>
              </a:rPr>
              <a:t>No meaningful change to RNFL thickness, GCL thickness, or macular volume were observed in the ocrelizumab group </a:t>
            </a:r>
          </a:p>
          <a:p>
            <a:pPr marL="285750" indent="-285750" defTabSz="342946">
              <a:spcAft>
                <a:spcPts val="600"/>
              </a:spcAft>
              <a:buFont typeface="Arial" panose="020B0604020202020204" pitchFamily="34" charset="0"/>
              <a:buChar char="•"/>
              <a:defRPr/>
            </a:pPr>
            <a:endParaRPr lang="en-US" sz="1400" dirty="0">
              <a:solidFill>
                <a:srgbClr val="494949"/>
              </a:solidFill>
            </a:endParaRPr>
          </a:p>
        </p:txBody>
      </p:sp>
      <p:sp>
        <p:nvSpPr>
          <p:cNvPr id="39" name="TextBox 38">
            <a:extLst>
              <a:ext uri="{FF2B5EF4-FFF2-40B4-BE49-F238E27FC236}">
                <a16:creationId xmlns:a16="http://schemas.microsoft.com/office/drawing/2014/main" id="{2A59215B-B560-053A-656C-59D2E498536C}"/>
              </a:ext>
            </a:extLst>
          </p:cNvPr>
          <p:cNvSpPr txBox="1"/>
          <p:nvPr/>
        </p:nvSpPr>
        <p:spPr>
          <a:xfrm>
            <a:off x="6422101" y="4150852"/>
            <a:ext cx="4290909" cy="646331"/>
          </a:xfrm>
          <a:prstGeom prst="rect">
            <a:avLst/>
          </a:prstGeom>
          <a:noFill/>
        </p:spPr>
        <p:txBody>
          <a:bodyPr wrap="square">
            <a:spAutoFit/>
          </a:bodyPr>
          <a:lstStyle/>
          <a:p>
            <a:pPr algn="ctr" defTabSz="342946">
              <a:defRPr/>
            </a:pPr>
            <a:r>
              <a:rPr lang="en-US" sz="1800" b="1" cap="all" dirty="0">
                <a:solidFill>
                  <a:srgbClr val="0C628B"/>
                </a:solidFill>
              </a:rPr>
              <a:t>Retinal atrophy in patients taking IFN-B or ocrelizumab</a:t>
            </a:r>
            <a:endParaRPr lang="en-US" sz="1800" cap="all" dirty="0">
              <a:solidFill>
                <a:srgbClr val="494949"/>
              </a:solidFill>
            </a:endParaRPr>
          </a:p>
        </p:txBody>
      </p:sp>
      <p:grpSp>
        <p:nvGrpSpPr>
          <p:cNvPr id="45" name="Group 44">
            <a:extLst>
              <a:ext uri="{FF2B5EF4-FFF2-40B4-BE49-F238E27FC236}">
                <a16:creationId xmlns:a16="http://schemas.microsoft.com/office/drawing/2014/main" id="{0870F670-A8C5-5FCE-17B2-AF47E4CE674A}"/>
              </a:ext>
            </a:extLst>
          </p:cNvPr>
          <p:cNvGrpSpPr/>
          <p:nvPr/>
        </p:nvGrpSpPr>
        <p:grpSpPr>
          <a:xfrm>
            <a:off x="6182731" y="4615125"/>
            <a:ext cx="5258194" cy="1752621"/>
            <a:chOff x="6633175" y="4767550"/>
            <a:chExt cx="5258194" cy="1752621"/>
          </a:xfrm>
        </p:grpSpPr>
        <p:grpSp>
          <p:nvGrpSpPr>
            <p:cNvPr id="38" name="Group 37">
              <a:extLst>
                <a:ext uri="{FF2B5EF4-FFF2-40B4-BE49-F238E27FC236}">
                  <a16:creationId xmlns:a16="http://schemas.microsoft.com/office/drawing/2014/main" id="{F131A014-F372-C2BF-4936-2511E98CC462}"/>
                </a:ext>
              </a:extLst>
            </p:cNvPr>
            <p:cNvGrpSpPr>
              <a:grpSpLocks noChangeAspect="1"/>
            </p:cNvGrpSpPr>
            <p:nvPr/>
          </p:nvGrpSpPr>
          <p:grpSpPr>
            <a:xfrm>
              <a:off x="6633175" y="4767550"/>
              <a:ext cx="3637556" cy="1752621"/>
              <a:chOff x="6658588" y="4434726"/>
              <a:chExt cx="3637556" cy="2145600"/>
            </a:xfrm>
          </p:grpSpPr>
          <p:cxnSp>
            <p:nvCxnSpPr>
              <p:cNvPr id="14" name="Straight Connector 13">
                <a:extLst>
                  <a:ext uri="{FF2B5EF4-FFF2-40B4-BE49-F238E27FC236}">
                    <a16:creationId xmlns:a16="http://schemas.microsoft.com/office/drawing/2014/main" id="{1EDAAC7C-7963-6D95-3D8E-FDAEAD972EB3}"/>
                  </a:ext>
                </a:extLst>
              </p:cNvPr>
              <p:cNvCxnSpPr/>
              <p:nvPr/>
            </p:nvCxnSpPr>
            <p:spPr>
              <a:xfrm>
                <a:off x="7132320" y="4520070"/>
                <a:ext cx="0" cy="1986890"/>
              </a:xfrm>
              <a:prstGeom prst="line">
                <a:avLst/>
              </a:prstGeom>
              <a:ln w="222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C7C7844D-C79A-3203-1843-1A59735474DE}"/>
                  </a:ext>
                </a:extLst>
              </p:cNvPr>
              <p:cNvCxnSpPr>
                <a:cxnSpLocks/>
              </p:cNvCxnSpPr>
              <p:nvPr/>
            </p:nvCxnSpPr>
            <p:spPr>
              <a:xfrm flipH="1">
                <a:off x="7132320" y="5545476"/>
                <a:ext cx="3163824" cy="0"/>
              </a:xfrm>
              <a:prstGeom prst="line">
                <a:avLst/>
              </a:prstGeom>
              <a:ln w="222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3A6C5641-6BA0-911B-E9F7-F58432E1DFA0}"/>
                  </a:ext>
                </a:extLst>
              </p:cNvPr>
              <p:cNvSpPr/>
              <p:nvPr/>
            </p:nvSpPr>
            <p:spPr>
              <a:xfrm>
                <a:off x="7498079" y="5529359"/>
                <a:ext cx="1158240" cy="466152"/>
              </a:xfrm>
              <a:prstGeom prst="rect">
                <a:avLst/>
              </a:prstGeom>
              <a:solidFill>
                <a:schemeClr val="accent3"/>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defTabSz="342946">
                  <a:defRPr/>
                </a:pPr>
                <a:endParaRPr lang="en-US" sz="1400">
                  <a:solidFill>
                    <a:prstClr val="white"/>
                  </a:solidFill>
                </a:endParaRPr>
              </a:p>
            </p:txBody>
          </p:sp>
          <p:sp>
            <p:nvSpPr>
              <p:cNvPr id="20" name="Rectangle 19">
                <a:extLst>
                  <a:ext uri="{FF2B5EF4-FFF2-40B4-BE49-F238E27FC236}">
                    <a16:creationId xmlns:a16="http://schemas.microsoft.com/office/drawing/2014/main" id="{932D290A-E8BC-FDA1-57D3-0051A9068CBA}"/>
                  </a:ext>
                </a:extLst>
              </p:cNvPr>
              <p:cNvSpPr/>
              <p:nvPr/>
            </p:nvSpPr>
            <p:spPr>
              <a:xfrm>
                <a:off x="9043413" y="5545476"/>
                <a:ext cx="1158240" cy="45720"/>
              </a:xfrm>
              <a:prstGeom prst="rect">
                <a:avLst/>
              </a:prstGeom>
              <a:solidFill>
                <a:schemeClr val="accent1"/>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defTabSz="342946">
                  <a:defRPr/>
                </a:pPr>
                <a:endParaRPr lang="en-US" sz="1400">
                  <a:solidFill>
                    <a:prstClr val="white"/>
                  </a:solidFill>
                </a:endParaRPr>
              </a:p>
            </p:txBody>
          </p:sp>
          <p:cxnSp>
            <p:nvCxnSpPr>
              <p:cNvPr id="21" name="Straight Connector 20">
                <a:extLst>
                  <a:ext uri="{FF2B5EF4-FFF2-40B4-BE49-F238E27FC236}">
                    <a16:creationId xmlns:a16="http://schemas.microsoft.com/office/drawing/2014/main" id="{C324AACD-05C2-A66B-EC3E-0FFBADCBA41F}"/>
                  </a:ext>
                </a:extLst>
              </p:cNvPr>
              <p:cNvCxnSpPr>
                <a:cxnSpLocks/>
              </p:cNvCxnSpPr>
              <p:nvPr/>
            </p:nvCxnSpPr>
            <p:spPr>
              <a:xfrm>
                <a:off x="8077200" y="5684022"/>
                <a:ext cx="0" cy="68358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B8BCC0E8-E967-D6D1-8AAF-34F83B9EEB1D}"/>
                  </a:ext>
                </a:extLst>
              </p:cNvPr>
              <p:cNvCxnSpPr>
                <a:cxnSpLocks/>
              </p:cNvCxnSpPr>
              <p:nvPr/>
            </p:nvCxnSpPr>
            <p:spPr>
              <a:xfrm>
                <a:off x="9643872" y="5203681"/>
                <a:ext cx="0" cy="68358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3DA9FE2B-5A6F-42D4-D490-F56D01D90A20}"/>
                  </a:ext>
                </a:extLst>
              </p:cNvPr>
              <p:cNvSpPr txBox="1"/>
              <p:nvPr/>
            </p:nvSpPr>
            <p:spPr>
              <a:xfrm>
                <a:off x="6705600" y="4434726"/>
                <a:ext cx="423226" cy="276999"/>
              </a:xfrm>
              <a:prstGeom prst="rect">
                <a:avLst/>
              </a:prstGeom>
              <a:noFill/>
            </p:spPr>
            <p:txBody>
              <a:bodyPr wrap="square" rtlCol="0">
                <a:spAutoFit/>
              </a:bodyPr>
              <a:lstStyle/>
              <a:p>
                <a:pPr defTabSz="342946">
                  <a:defRPr/>
                </a:pPr>
                <a:r>
                  <a:rPr lang="en-US" sz="1200" b="1" dirty="0">
                    <a:solidFill>
                      <a:srgbClr val="494949"/>
                    </a:solidFill>
                  </a:rPr>
                  <a:t>2.0</a:t>
                </a:r>
              </a:p>
            </p:txBody>
          </p:sp>
          <p:sp>
            <p:nvSpPr>
              <p:cNvPr id="25" name="TextBox 24">
                <a:extLst>
                  <a:ext uri="{FF2B5EF4-FFF2-40B4-BE49-F238E27FC236}">
                    <a16:creationId xmlns:a16="http://schemas.microsoft.com/office/drawing/2014/main" id="{6A35CCBD-0EC0-DBED-E304-EDAF9DDAB03B}"/>
                  </a:ext>
                </a:extLst>
              </p:cNvPr>
              <p:cNvSpPr txBox="1"/>
              <p:nvPr/>
            </p:nvSpPr>
            <p:spPr>
              <a:xfrm>
                <a:off x="6709094" y="4879969"/>
                <a:ext cx="423226" cy="276999"/>
              </a:xfrm>
              <a:prstGeom prst="rect">
                <a:avLst/>
              </a:prstGeom>
              <a:noFill/>
            </p:spPr>
            <p:txBody>
              <a:bodyPr wrap="square" rtlCol="0">
                <a:spAutoFit/>
              </a:bodyPr>
              <a:lstStyle/>
              <a:p>
                <a:pPr defTabSz="342946">
                  <a:defRPr/>
                </a:pPr>
                <a:r>
                  <a:rPr lang="en-US" sz="1200" b="1" dirty="0">
                    <a:solidFill>
                      <a:srgbClr val="494949"/>
                    </a:solidFill>
                  </a:rPr>
                  <a:t>1.0</a:t>
                </a:r>
              </a:p>
            </p:txBody>
          </p:sp>
          <p:sp>
            <p:nvSpPr>
              <p:cNvPr id="26" name="TextBox 25">
                <a:extLst>
                  <a:ext uri="{FF2B5EF4-FFF2-40B4-BE49-F238E27FC236}">
                    <a16:creationId xmlns:a16="http://schemas.microsoft.com/office/drawing/2014/main" id="{F995AA94-A196-1ED6-9207-8CB4493A06BA}"/>
                  </a:ext>
                </a:extLst>
              </p:cNvPr>
              <p:cNvSpPr txBox="1"/>
              <p:nvPr/>
            </p:nvSpPr>
            <p:spPr>
              <a:xfrm>
                <a:off x="6709093" y="5365131"/>
                <a:ext cx="423226" cy="276999"/>
              </a:xfrm>
              <a:prstGeom prst="rect">
                <a:avLst/>
              </a:prstGeom>
              <a:noFill/>
            </p:spPr>
            <p:txBody>
              <a:bodyPr wrap="square" rtlCol="0">
                <a:spAutoFit/>
              </a:bodyPr>
              <a:lstStyle/>
              <a:p>
                <a:pPr defTabSz="342946">
                  <a:defRPr/>
                </a:pPr>
                <a:r>
                  <a:rPr lang="en-US" sz="1200" b="1" dirty="0">
                    <a:solidFill>
                      <a:srgbClr val="494949"/>
                    </a:solidFill>
                  </a:rPr>
                  <a:t>0.0</a:t>
                </a:r>
              </a:p>
            </p:txBody>
          </p:sp>
          <p:sp>
            <p:nvSpPr>
              <p:cNvPr id="27" name="TextBox 26">
                <a:extLst>
                  <a:ext uri="{FF2B5EF4-FFF2-40B4-BE49-F238E27FC236}">
                    <a16:creationId xmlns:a16="http://schemas.microsoft.com/office/drawing/2014/main" id="{08BA6CCB-DF16-5F84-B0BA-7CC70C0D2245}"/>
                  </a:ext>
                </a:extLst>
              </p:cNvPr>
              <p:cNvSpPr txBox="1"/>
              <p:nvPr/>
            </p:nvSpPr>
            <p:spPr>
              <a:xfrm>
                <a:off x="6658588" y="5859650"/>
                <a:ext cx="549937" cy="276999"/>
              </a:xfrm>
              <a:prstGeom prst="rect">
                <a:avLst/>
              </a:prstGeom>
              <a:noFill/>
            </p:spPr>
            <p:txBody>
              <a:bodyPr wrap="square" rtlCol="0">
                <a:spAutoFit/>
              </a:bodyPr>
              <a:lstStyle/>
              <a:p>
                <a:pPr defTabSz="342946">
                  <a:defRPr/>
                </a:pPr>
                <a:r>
                  <a:rPr lang="en-US" sz="1200" b="1" dirty="0">
                    <a:solidFill>
                      <a:srgbClr val="494949"/>
                    </a:solidFill>
                  </a:rPr>
                  <a:t>-1.0</a:t>
                </a:r>
              </a:p>
            </p:txBody>
          </p:sp>
          <p:sp>
            <p:nvSpPr>
              <p:cNvPr id="28" name="TextBox 27">
                <a:extLst>
                  <a:ext uri="{FF2B5EF4-FFF2-40B4-BE49-F238E27FC236}">
                    <a16:creationId xmlns:a16="http://schemas.microsoft.com/office/drawing/2014/main" id="{0740F9F1-EDA2-FD55-F2F7-7861F4930471}"/>
                  </a:ext>
                </a:extLst>
              </p:cNvPr>
              <p:cNvSpPr txBox="1"/>
              <p:nvPr/>
            </p:nvSpPr>
            <p:spPr>
              <a:xfrm>
                <a:off x="6667556" y="6303327"/>
                <a:ext cx="549937" cy="276999"/>
              </a:xfrm>
              <a:prstGeom prst="rect">
                <a:avLst/>
              </a:prstGeom>
              <a:noFill/>
            </p:spPr>
            <p:txBody>
              <a:bodyPr wrap="square" rtlCol="0">
                <a:spAutoFit/>
              </a:bodyPr>
              <a:lstStyle/>
              <a:p>
                <a:pPr defTabSz="342946">
                  <a:defRPr/>
                </a:pPr>
                <a:r>
                  <a:rPr lang="en-US" sz="1200" b="1" dirty="0">
                    <a:solidFill>
                      <a:srgbClr val="494949"/>
                    </a:solidFill>
                  </a:rPr>
                  <a:t>-2.0</a:t>
                </a:r>
              </a:p>
            </p:txBody>
          </p:sp>
          <p:cxnSp>
            <p:nvCxnSpPr>
              <p:cNvPr id="31" name="Straight Connector 30">
                <a:extLst>
                  <a:ext uri="{FF2B5EF4-FFF2-40B4-BE49-F238E27FC236}">
                    <a16:creationId xmlns:a16="http://schemas.microsoft.com/office/drawing/2014/main" id="{7042F06F-0DE4-967D-19F5-38C1D3DE50E4}"/>
                  </a:ext>
                </a:extLst>
              </p:cNvPr>
              <p:cNvCxnSpPr>
                <a:cxnSpLocks/>
              </p:cNvCxnSpPr>
              <p:nvPr/>
            </p:nvCxnSpPr>
            <p:spPr>
              <a:xfrm>
                <a:off x="8656319" y="5981616"/>
                <a:ext cx="611635" cy="1181"/>
              </a:xfrm>
              <a:prstGeom prst="line">
                <a:avLst/>
              </a:prstGeom>
              <a:ln w="19050">
                <a:solidFill>
                  <a:schemeClr val="accent6"/>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329AE06C-DD1E-A138-2476-FF3086A5961C}"/>
                  </a:ext>
                </a:extLst>
              </p:cNvPr>
              <p:cNvCxnSpPr>
                <a:cxnSpLocks/>
              </p:cNvCxnSpPr>
              <p:nvPr/>
            </p:nvCxnSpPr>
            <p:spPr>
              <a:xfrm>
                <a:off x="9270998" y="5591196"/>
                <a:ext cx="0" cy="399256"/>
              </a:xfrm>
              <a:prstGeom prst="line">
                <a:avLst/>
              </a:prstGeom>
              <a:ln w="19050">
                <a:solidFill>
                  <a:schemeClr val="accent6"/>
                </a:solidFill>
                <a:prstDash val="dash"/>
              </a:ln>
              <a:effectLst/>
            </p:spPr>
            <p:style>
              <a:lnRef idx="2">
                <a:schemeClr val="accent1"/>
              </a:lnRef>
              <a:fillRef idx="0">
                <a:schemeClr val="accent1"/>
              </a:fillRef>
              <a:effectRef idx="1">
                <a:schemeClr val="accent1"/>
              </a:effectRef>
              <a:fontRef idx="minor">
                <a:schemeClr val="tx1"/>
              </a:fontRef>
            </p:style>
          </p:cxnSp>
          <p:sp>
            <p:nvSpPr>
              <p:cNvPr id="37" name="Arrow: Chevron 36">
                <a:extLst>
                  <a:ext uri="{FF2B5EF4-FFF2-40B4-BE49-F238E27FC236}">
                    <a16:creationId xmlns:a16="http://schemas.microsoft.com/office/drawing/2014/main" id="{ABD3D983-7C44-F27E-0038-DA585F288104}"/>
                  </a:ext>
                </a:extLst>
              </p:cNvPr>
              <p:cNvSpPr/>
              <p:nvPr/>
            </p:nvSpPr>
            <p:spPr>
              <a:xfrm rot="16200000">
                <a:off x="9185564" y="5576820"/>
                <a:ext cx="164780" cy="214404"/>
              </a:xfrm>
              <a:prstGeom prst="chevron">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46">
                  <a:defRPr/>
                </a:pPr>
                <a:endParaRPr lang="en-US" sz="1400">
                  <a:solidFill>
                    <a:srgbClr val="494949"/>
                  </a:solidFill>
                </a:endParaRPr>
              </a:p>
            </p:txBody>
          </p:sp>
          <p:sp>
            <p:nvSpPr>
              <p:cNvPr id="29" name="TextBox 28">
                <a:extLst>
                  <a:ext uri="{FF2B5EF4-FFF2-40B4-BE49-F238E27FC236}">
                    <a16:creationId xmlns:a16="http://schemas.microsoft.com/office/drawing/2014/main" id="{758F6829-01C4-DB15-4AF1-026FCEA6130B}"/>
                  </a:ext>
                </a:extLst>
              </p:cNvPr>
              <p:cNvSpPr txBox="1"/>
              <p:nvPr/>
            </p:nvSpPr>
            <p:spPr>
              <a:xfrm>
                <a:off x="8892317" y="5982797"/>
                <a:ext cx="1158239" cy="307777"/>
              </a:xfrm>
              <a:prstGeom prst="rect">
                <a:avLst/>
              </a:prstGeom>
              <a:noFill/>
            </p:spPr>
            <p:txBody>
              <a:bodyPr wrap="square" rtlCol="0">
                <a:spAutoFit/>
              </a:bodyPr>
              <a:lstStyle/>
              <a:p>
                <a:pPr defTabSz="342946">
                  <a:defRPr/>
                </a:pPr>
                <a:r>
                  <a:rPr lang="en-US" sz="1400" b="1" i="1" dirty="0">
                    <a:solidFill>
                      <a:srgbClr val="4CA027"/>
                    </a:solidFill>
                  </a:rPr>
                  <a:t>P</a:t>
                </a:r>
                <a:r>
                  <a:rPr lang="en-US" sz="1400" b="1" dirty="0">
                    <a:solidFill>
                      <a:srgbClr val="4CA027"/>
                    </a:solidFill>
                  </a:rPr>
                  <a:t>=0.0546</a:t>
                </a:r>
              </a:p>
            </p:txBody>
          </p:sp>
        </p:grpSp>
        <p:sp>
          <p:nvSpPr>
            <p:cNvPr id="40" name="Rectangle 39">
              <a:extLst>
                <a:ext uri="{FF2B5EF4-FFF2-40B4-BE49-F238E27FC236}">
                  <a16:creationId xmlns:a16="http://schemas.microsoft.com/office/drawing/2014/main" id="{B24B349E-FC2B-CD7D-4185-0394817D7BB5}"/>
                </a:ext>
              </a:extLst>
            </p:cNvPr>
            <p:cNvSpPr/>
            <p:nvPr/>
          </p:nvSpPr>
          <p:spPr>
            <a:xfrm>
              <a:off x="10513019" y="5403641"/>
              <a:ext cx="196100" cy="21055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46">
                <a:defRPr/>
              </a:pPr>
              <a:endParaRPr lang="en-US" sz="1400">
                <a:solidFill>
                  <a:prstClr val="white"/>
                </a:solidFill>
              </a:endParaRPr>
            </a:p>
          </p:txBody>
        </p:sp>
        <p:sp>
          <p:nvSpPr>
            <p:cNvPr id="41" name="Rectangle 40">
              <a:extLst>
                <a:ext uri="{FF2B5EF4-FFF2-40B4-BE49-F238E27FC236}">
                  <a16:creationId xmlns:a16="http://schemas.microsoft.com/office/drawing/2014/main" id="{AE65D086-FD96-4471-1C5F-7321EA731641}"/>
                </a:ext>
              </a:extLst>
            </p:cNvPr>
            <p:cNvSpPr/>
            <p:nvPr/>
          </p:nvSpPr>
          <p:spPr>
            <a:xfrm>
              <a:off x="10513019" y="5661317"/>
              <a:ext cx="196100" cy="2105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46">
                <a:defRPr/>
              </a:pPr>
              <a:endParaRPr lang="en-US" sz="1400">
                <a:solidFill>
                  <a:prstClr val="white"/>
                </a:solidFill>
              </a:endParaRPr>
            </a:p>
          </p:txBody>
        </p:sp>
        <p:sp>
          <p:nvSpPr>
            <p:cNvPr id="43" name="TextBox 42">
              <a:extLst>
                <a:ext uri="{FF2B5EF4-FFF2-40B4-BE49-F238E27FC236}">
                  <a16:creationId xmlns:a16="http://schemas.microsoft.com/office/drawing/2014/main" id="{AD25193A-6C27-8E8D-423F-699AC8033D70}"/>
                </a:ext>
              </a:extLst>
            </p:cNvPr>
            <p:cNvSpPr txBox="1"/>
            <p:nvPr/>
          </p:nvSpPr>
          <p:spPr>
            <a:xfrm>
              <a:off x="10709119" y="5343849"/>
              <a:ext cx="740664" cy="276999"/>
            </a:xfrm>
            <a:prstGeom prst="rect">
              <a:avLst/>
            </a:prstGeom>
            <a:noFill/>
          </p:spPr>
          <p:txBody>
            <a:bodyPr wrap="square">
              <a:spAutoFit/>
            </a:bodyPr>
            <a:lstStyle/>
            <a:p>
              <a:pPr defTabSz="342946">
                <a:defRPr/>
              </a:pPr>
              <a:r>
                <a:rPr lang="en-US" sz="1200" b="1" dirty="0">
                  <a:solidFill>
                    <a:srgbClr val="0C628B"/>
                  </a:solidFill>
                </a:rPr>
                <a:t>IFN-B</a:t>
              </a:r>
            </a:p>
          </p:txBody>
        </p:sp>
        <p:sp>
          <p:nvSpPr>
            <p:cNvPr id="44" name="TextBox 43">
              <a:extLst>
                <a:ext uri="{FF2B5EF4-FFF2-40B4-BE49-F238E27FC236}">
                  <a16:creationId xmlns:a16="http://schemas.microsoft.com/office/drawing/2014/main" id="{7094532B-899F-AA56-84C9-A00B6B0A8F42}"/>
                </a:ext>
              </a:extLst>
            </p:cNvPr>
            <p:cNvSpPr txBox="1"/>
            <p:nvPr/>
          </p:nvSpPr>
          <p:spPr>
            <a:xfrm>
              <a:off x="10693505" y="5645290"/>
              <a:ext cx="1197864" cy="276999"/>
            </a:xfrm>
            <a:prstGeom prst="rect">
              <a:avLst/>
            </a:prstGeom>
            <a:noFill/>
          </p:spPr>
          <p:txBody>
            <a:bodyPr wrap="square">
              <a:spAutoFit/>
            </a:bodyPr>
            <a:lstStyle/>
            <a:p>
              <a:pPr defTabSz="342946">
                <a:defRPr/>
              </a:pPr>
              <a:r>
                <a:rPr lang="en-US" sz="1200" b="1" dirty="0" err="1">
                  <a:solidFill>
                    <a:srgbClr val="1293D1"/>
                  </a:solidFill>
                </a:rPr>
                <a:t>Oreclizumab</a:t>
              </a:r>
              <a:endParaRPr lang="en-US" sz="1200" b="1" dirty="0">
                <a:solidFill>
                  <a:srgbClr val="1293D1"/>
                </a:solidFill>
              </a:endParaRPr>
            </a:p>
          </p:txBody>
        </p:sp>
      </p:grpSp>
      <p:sp>
        <p:nvSpPr>
          <p:cNvPr id="33" name="Rectangle 32"/>
          <p:cNvSpPr/>
          <p:nvPr/>
        </p:nvSpPr>
        <p:spPr>
          <a:xfrm>
            <a:off x="10245701" y="6127566"/>
            <a:ext cx="1946299" cy="700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60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FBE4C-E66B-4EF0-9F3B-658A1F310BDB}"/>
              </a:ext>
            </a:extLst>
          </p:cNvPr>
          <p:cNvSpPr>
            <a:spLocks noGrp="1"/>
          </p:cNvSpPr>
          <p:nvPr>
            <p:ph type="title"/>
          </p:nvPr>
        </p:nvSpPr>
        <p:spPr>
          <a:xfrm>
            <a:off x="624615" y="418988"/>
            <a:ext cx="10972800" cy="1064011"/>
          </a:xfrm>
        </p:spPr>
        <p:txBody>
          <a:bodyPr>
            <a:normAutofit/>
          </a:bodyPr>
          <a:lstStyle/>
          <a:p>
            <a:r>
              <a:rPr lang="en-US" sz="3600" b="1" dirty="0">
                <a:latin typeface="+mn-lt"/>
              </a:rPr>
              <a:t>Visual evoked potential</a:t>
            </a:r>
            <a:endParaRPr lang="en-US" sz="3200" b="0" dirty="0">
              <a:solidFill>
                <a:schemeClr val="accent6"/>
              </a:solidFill>
              <a:latin typeface="+mn-lt"/>
            </a:endParaRPr>
          </a:p>
        </p:txBody>
      </p:sp>
      <p:pic>
        <p:nvPicPr>
          <p:cNvPr id="18" name="Picture 1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68588" y="1074903"/>
            <a:ext cx="2342712" cy="1396507"/>
          </a:xfrm>
          <a:prstGeom prst="rect">
            <a:avLst/>
          </a:prstGeom>
        </p:spPr>
      </p:pic>
      <p:pic>
        <p:nvPicPr>
          <p:cNvPr id="20" name="Picture 19" descr="VEP000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29524" y="2730635"/>
            <a:ext cx="3611880" cy="3474720"/>
          </a:xfrm>
          <a:prstGeom prst="rect">
            <a:avLst/>
          </a:prstGeom>
        </p:spPr>
      </p:pic>
      <p:sp>
        <p:nvSpPr>
          <p:cNvPr id="4" name="TextBox 3"/>
          <p:cNvSpPr txBox="1"/>
          <p:nvPr/>
        </p:nvSpPr>
        <p:spPr>
          <a:xfrm>
            <a:off x="732820" y="4087474"/>
            <a:ext cx="5363180" cy="1400383"/>
          </a:xfrm>
          <a:prstGeom prst="rect">
            <a:avLst/>
          </a:prstGeom>
          <a:noFill/>
        </p:spPr>
        <p:txBody>
          <a:bodyPr wrap="square" rtlCol="0">
            <a:spAutoFit/>
          </a:bodyPr>
          <a:lstStyle/>
          <a:p>
            <a:pPr marL="285750" indent="-285750" defTabSz="342946">
              <a:spcAft>
                <a:spcPts val="600"/>
              </a:spcAft>
              <a:buFont typeface="Arial" charset="0"/>
              <a:buChar char="•"/>
              <a:defRPr/>
            </a:pPr>
            <a:r>
              <a:rPr lang="en-US" sz="2000" dirty="0">
                <a:solidFill>
                  <a:srgbClr val="494949"/>
                </a:solidFill>
              </a:rPr>
              <a:t>Delay of the P100 </a:t>
            </a:r>
            <a:r>
              <a:rPr lang="en-US" sz="2000" dirty="0" err="1">
                <a:solidFill>
                  <a:srgbClr val="494949"/>
                </a:solidFill>
              </a:rPr>
              <a:t>ms</a:t>
            </a:r>
            <a:r>
              <a:rPr lang="en-US" sz="2000" dirty="0">
                <a:solidFill>
                  <a:srgbClr val="494949"/>
                </a:solidFill>
              </a:rPr>
              <a:t> peak associated with demyelinating optic neuritis</a:t>
            </a:r>
          </a:p>
          <a:p>
            <a:pPr marL="285750" indent="-285750" defTabSz="342946">
              <a:spcAft>
                <a:spcPts val="600"/>
              </a:spcAft>
              <a:buFont typeface="Arial" charset="0"/>
              <a:buChar char="•"/>
              <a:defRPr/>
            </a:pPr>
            <a:r>
              <a:rPr lang="en-US" sz="2000" dirty="0">
                <a:solidFill>
                  <a:srgbClr val="494949"/>
                </a:solidFill>
              </a:rPr>
              <a:t>Expect delay acutely in ON, with variable recovery over time</a:t>
            </a:r>
          </a:p>
        </p:txBody>
      </p:sp>
      <p:sp>
        <p:nvSpPr>
          <p:cNvPr id="9" name="TextBox 8">
            <a:extLst>
              <a:ext uri="{FF2B5EF4-FFF2-40B4-BE49-F238E27FC236}">
                <a16:creationId xmlns:a16="http://schemas.microsoft.com/office/drawing/2014/main" id="{1BB57350-28EB-C5EE-C607-61A45C675AB4}"/>
              </a:ext>
            </a:extLst>
          </p:cNvPr>
          <p:cNvSpPr txBox="1"/>
          <p:nvPr/>
        </p:nvSpPr>
        <p:spPr>
          <a:xfrm>
            <a:off x="732820" y="1745942"/>
            <a:ext cx="5589387" cy="1677382"/>
          </a:xfrm>
          <a:prstGeom prst="rect">
            <a:avLst/>
          </a:prstGeom>
          <a:noFill/>
        </p:spPr>
        <p:txBody>
          <a:bodyPr wrap="square">
            <a:spAutoFit/>
          </a:bodyPr>
          <a:lstStyle/>
          <a:p>
            <a:pPr defTabSz="342946">
              <a:spcAft>
                <a:spcPts val="600"/>
              </a:spcAft>
              <a:defRPr/>
            </a:pPr>
            <a:r>
              <a:rPr lang="en-US" sz="2400" b="1" cap="all" dirty="0">
                <a:solidFill>
                  <a:srgbClr val="0C628B"/>
                </a:solidFill>
              </a:rPr>
              <a:t>WHAT</a:t>
            </a:r>
          </a:p>
          <a:p>
            <a:pPr marL="342900" indent="-342900" defTabSz="342946">
              <a:spcAft>
                <a:spcPts val="600"/>
              </a:spcAft>
              <a:buFont typeface="Arial" panose="020B0604020202020204" pitchFamily="34" charset="0"/>
              <a:buChar char="•"/>
              <a:defRPr/>
            </a:pPr>
            <a:r>
              <a:rPr lang="en-US" sz="2000" cap="all" dirty="0">
                <a:solidFill>
                  <a:srgbClr val="494949"/>
                </a:solidFill>
              </a:rPr>
              <a:t>M</a:t>
            </a:r>
            <a:r>
              <a:rPr lang="en-US" sz="2000" dirty="0">
                <a:solidFill>
                  <a:srgbClr val="494949"/>
                </a:solidFill>
              </a:rPr>
              <a:t>easure of demyelination and remyelination</a:t>
            </a:r>
          </a:p>
          <a:p>
            <a:pPr marL="342900" indent="-342900" defTabSz="342946">
              <a:spcAft>
                <a:spcPts val="600"/>
              </a:spcAft>
              <a:buFont typeface="Arial" panose="020B0604020202020204" pitchFamily="34" charset="0"/>
              <a:buChar char="•"/>
              <a:defRPr/>
            </a:pPr>
            <a:r>
              <a:rPr lang="en-US" sz="2000" dirty="0">
                <a:solidFill>
                  <a:srgbClr val="494949"/>
                </a:solidFill>
              </a:rPr>
              <a:t>Outcome in </a:t>
            </a:r>
            <a:r>
              <a:rPr lang="en-US" sz="2000" dirty="0" err="1">
                <a:solidFill>
                  <a:srgbClr val="494949"/>
                </a:solidFill>
              </a:rPr>
              <a:t>remyelination</a:t>
            </a:r>
            <a:r>
              <a:rPr lang="en-US" sz="2000" dirty="0">
                <a:solidFill>
                  <a:srgbClr val="494949"/>
                </a:solidFill>
              </a:rPr>
              <a:t> trials</a:t>
            </a:r>
          </a:p>
          <a:p>
            <a:pPr marL="342900" indent="-342900" defTabSz="342946">
              <a:spcAft>
                <a:spcPts val="600"/>
              </a:spcAft>
              <a:buFont typeface="Arial" panose="020B0604020202020204" pitchFamily="34" charset="0"/>
              <a:buChar char="•"/>
              <a:defRPr/>
            </a:pPr>
            <a:r>
              <a:rPr lang="en-US" sz="2000" dirty="0">
                <a:solidFill>
                  <a:srgbClr val="494949"/>
                </a:solidFill>
              </a:rPr>
              <a:t>Used &gt; 50 years</a:t>
            </a:r>
            <a:endParaRPr lang="en-US" sz="2400" b="1" cap="all" dirty="0">
              <a:solidFill>
                <a:srgbClr val="0C628B"/>
              </a:solidFill>
            </a:endParaRPr>
          </a:p>
        </p:txBody>
      </p:sp>
      <p:sp>
        <p:nvSpPr>
          <p:cNvPr id="10" name="TextBox 9">
            <a:extLst>
              <a:ext uri="{FF2B5EF4-FFF2-40B4-BE49-F238E27FC236}">
                <a16:creationId xmlns:a16="http://schemas.microsoft.com/office/drawing/2014/main" id="{2BAA1B29-7D31-55C5-D6C5-274B3838F00A}"/>
              </a:ext>
            </a:extLst>
          </p:cNvPr>
          <p:cNvSpPr txBox="1"/>
          <p:nvPr/>
        </p:nvSpPr>
        <p:spPr>
          <a:xfrm>
            <a:off x="754696" y="3518003"/>
            <a:ext cx="4034052" cy="461665"/>
          </a:xfrm>
          <a:prstGeom prst="rect">
            <a:avLst/>
          </a:prstGeom>
          <a:noFill/>
        </p:spPr>
        <p:txBody>
          <a:bodyPr wrap="square">
            <a:spAutoFit/>
          </a:bodyPr>
          <a:lstStyle/>
          <a:p>
            <a:pPr defTabSz="342946">
              <a:defRPr/>
            </a:pPr>
            <a:r>
              <a:rPr lang="en-US" sz="2400" b="1" dirty="0">
                <a:solidFill>
                  <a:srgbClr val="0C628B"/>
                </a:solidFill>
              </a:rPr>
              <a:t>CLINICAL RELEVANCE</a:t>
            </a:r>
            <a:endParaRPr lang="en-US" sz="2400" dirty="0">
              <a:solidFill>
                <a:srgbClr val="494949"/>
              </a:solidFill>
            </a:endParaRPr>
          </a:p>
        </p:txBody>
      </p:sp>
      <p:sp>
        <p:nvSpPr>
          <p:cNvPr id="6" name="Rectangle 5">
            <a:extLst>
              <a:ext uri="{FF2B5EF4-FFF2-40B4-BE49-F238E27FC236}">
                <a16:creationId xmlns:a16="http://schemas.microsoft.com/office/drawing/2014/main" id="{1679A832-6784-7DC3-AC38-FCA5956C9B09}"/>
              </a:ext>
            </a:extLst>
          </p:cNvPr>
          <p:cNvSpPr/>
          <p:nvPr/>
        </p:nvSpPr>
        <p:spPr>
          <a:xfrm>
            <a:off x="6877024" y="2634980"/>
            <a:ext cx="3656389" cy="3474721"/>
          </a:xfrm>
          <a:prstGeom prst="rect">
            <a:avLst/>
          </a:prstGeom>
          <a:no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46">
              <a:defRPr/>
            </a:pPr>
            <a:endParaRPr lang="en-US" sz="1400">
              <a:solidFill>
                <a:prstClr val="white"/>
              </a:solidFill>
            </a:endParaRPr>
          </a:p>
        </p:txBody>
      </p:sp>
      <p:sp>
        <p:nvSpPr>
          <p:cNvPr id="14" name="Rectangle 13">
            <a:extLst>
              <a:ext uri="{FF2B5EF4-FFF2-40B4-BE49-F238E27FC236}">
                <a16:creationId xmlns:a16="http://schemas.microsoft.com/office/drawing/2014/main" id="{1E0CFED7-F017-91E1-58A3-B5209490C77B}"/>
              </a:ext>
            </a:extLst>
          </p:cNvPr>
          <p:cNvSpPr>
            <a:spLocks noChangeAspect="1"/>
          </p:cNvSpPr>
          <p:nvPr/>
        </p:nvSpPr>
        <p:spPr>
          <a:xfrm>
            <a:off x="9125093" y="1601576"/>
            <a:ext cx="554817" cy="357853"/>
          </a:xfrm>
          <a:prstGeom prst="rect">
            <a:avLst/>
          </a:prstGeom>
          <a:solidFill>
            <a:schemeClr val="accent6">
              <a:lumMod val="20000"/>
              <a:lumOff val="80000"/>
              <a:alpha val="16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46">
              <a:defRPr/>
            </a:pPr>
            <a:endParaRPr lang="en-US" sz="1400">
              <a:solidFill>
                <a:prstClr val="white"/>
              </a:solidFill>
            </a:endParaRPr>
          </a:p>
        </p:txBody>
      </p:sp>
      <p:cxnSp>
        <p:nvCxnSpPr>
          <p:cNvPr id="24" name="Straight Connector 23">
            <a:extLst>
              <a:ext uri="{FF2B5EF4-FFF2-40B4-BE49-F238E27FC236}">
                <a16:creationId xmlns:a16="http://schemas.microsoft.com/office/drawing/2014/main" id="{D8908953-BECE-C81A-0705-00899C70F1B4}"/>
              </a:ext>
            </a:extLst>
          </p:cNvPr>
          <p:cNvCxnSpPr>
            <a:cxnSpLocks/>
          </p:cNvCxnSpPr>
          <p:nvPr/>
        </p:nvCxnSpPr>
        <p:spPr>
          <a:xfrm flipV="1">
            <a:off x="6877024" y="1959429"/>
            <a:ext cx="2248069" cy="675551"/>
          </a:xfrm>
          <a:prstGeom prst="line">
            <a:avLst/>
          </a:prstGeom>
          <a:ln w="22225">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8B30FC69-7ED2-1ADF-2CEE-9FE60E638078}"/>
              </a:ext>
            </a:extLst>
          </p:cNvPr>
          <p:cNvCxnSpPr/>
          <p:nvPr/>
        </p:nvCxnSpPr>
        <p:spPr>
          <a:xfrm>
            <a:off x="9679910" y="1959429"/>
            <a:ext cx="853503" cy="675551"/>
          </a:xfrm>
          <a:prstGeom prst="line">
            <a:avLst/>
          </a:prstGeom>
          <a:ln w="22225">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B4759CC6-7B6B-23A7-8B45-89BD538F04F0}"/>
              </a:ext>
            </a:extLst>
          </p:cNvPr>
          <p:cNvSpPr txBox="1"/>
          <p:nvPr/>
        </p:nvSpPr>
        <p:spPr>
          <a:xfrm>
            <a:off x="226207" y="6439012"/>
            <a:ext cx="6096000" cy="246221"/>
          </a:xfrm>
          <a:prstGeom prst="rect">
            <a:avLst/>
          </a:prstGeom>
          <a:noFill/>
        </p:spPr>
        <p:txBody>
          <a:bodyPr wrap="square">
            <a:spAutoFit/>
          </a:bodyPr>
          <a:lstStyle/>
          <a:p>
            <a:pPr defTabSz="914400"/>
            <a:r>
              <a:rPr lang="en-US" sz="1000" dirty="0">
                <a:solidFill>
                  <a:srgbClr val="494949"/>
                </a:solidFill>
              </a:rPr>
              <a:t>Graves JS et al. </a:t>
            </a:r>
            <a:r>
              <a:rPr lang="en-US" sz="1000" i="1" dirty="0">
                <a:solidFill>
                  <a:srgbClr val="494949"/>
                </a:solidFill>
              </a:rPr>
              <a:t>Neuroimmunology </a:t>
            </a:r>
            <a:r>
              <a:rPr lang="en-US" sz="1000" i="1" dirty="0" err="1">
                <a:solidFill>
                  <a:srgbClr val="494949"/>
                </a:solidFill>
              </a:rPr>
              <a:t>Neuroinflammm</a:t>
            </a:r>
            <a:r>
              <a:rPr lang="en-US" sz="1000" dirty="0">
                <a:solidFill>
                  <a:srgbClr val="494949"/>
                </a:solidFill>
              </a:rPr>
              <a:t>. 2022. 9(2). </a:t>
            </a:r>
          </a:p>
        </p:txBody>
      </p:sp>
      <p:sp>
        <p:nvSpPr>
          <p:cNvPr id="13" name="Rectangle 12"/>
          <p:cNvSpPr/>
          <p:nvPr/>
        </p:nvSpPr>
        <p:spPr>
          <a:xfrm>
            <a:off x="10245701" y="6127566"/>
            <a:ext cx="1946299" cy="700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399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1BCC3-7CED-45A1-87D5-82B849A01477}"/>
              </a:ext>
            </a:extLst>
          </p:cNvPr>
          <p:cNvSpPr>
            <a:spLocks noGrp="1"/>
          </p:cNvSpPr>
          <p:nvPr>
            <p:ph type="title"/>
          </p:nvPr>
        </p:nvSpPr>
        <p:spPr>
          <a:xfrm>
            <a:off x="609600" y="566127"/>
            <a:ext cx="10972800" cy="1064011"/>
          </a:xfrm>
        </p:spPr>
        <p:txBody>
          <a:bodyPr/>
          <a:lstStyle/>
          <a:p>
            <a:r>
              <a:rPr lang="en-US" sz="4000" b="1" dirty="0">
                <a:latin typeface="+mn-lt"/>
              </a:rPr>
              <a:t>EYETRACKING in MS</a:t>
            </a:r>
            <a:br>
              <a:rPr lang="en-US" sz="4000" b="1" dirty="0">
                <a:latin typeface="+mn-lt"/>
              </a:rPr>
            </a:br>
            <a:r>
              <a:rPr lang="en-US" sz="3600" b="0" dirty="0">
                <a:solidFill>
                  <a:schemeClr val="accent6"/>
                </a:solidFill>
                <a:latin typeface="+mn-lt"/>
              </a:rPr>
              <a:t>Sensitive measure of brain dysfunction</a:t>
            </a:r>
            <a:endParaRPr lang="en-US" b="0" dirty="0">
              <a:solidFill>
                <a:schemeClr val="accent6"/>
              </a:solidFill>
              <a:latin typeface="+mn-lt"/>
            </a:endParaRPr>
          </a:p>
        </p:txBody>
      </p:sp>
      <p:pic>
        <p:nvPicPr>
          <p:cNvPr id="29" name="Picture 2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67792" y="1807589"/>
            <a:ext cx="2114608" cy="1473994"/>
          </a:xfrm>
          <a:prstGeom prst="rect">
            <a:avLst/>
          </a:prstGeom>
        </p:spPr>
      </p:pic>
      <p:pic>
        <p:nvPicPr>
          <p:cNvPr id="30" name="Picture 2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57220" y="1941701"/>
            <a:ext cx="2310572" cy="1473994"/>
          </a:xfrm>
          <a:prstGeom prst="rect">
            <a:avLst/>
          </a:prstGeom>
        </p:spPr>
      </p:pic>
      <p:pic>
        <p:nvPicPr>
          <p:cNvPr id="34" name="Picture 33"/>
          <p:cNvPicPr/>
          <p:nvPr/>
        </p:nvPicPr>
        <p:blipFill rotWithShape="1">
          <a:blip r:embed="rId5" cstate="email">
            <a:extLst>
              <a:ext uri="{28A0092B-C50C-407E-A947-70E740481C1C}">
                <a14:useLocalDpi xmlns:a14="http://schemas.microsoft.com/office/drawing/2010/main"/>
              </a:ext>
            </a:extLst>
          </a:blip>
          <a:srcRect l="33411"/>
          <a:stretch/>
        </p:blipFill>
        <p:spPr>
          <a:xfrm>
            <a:off x="7950222" y="3865194"/>
            <a:ext cx="3327748" cy="1452880"/>
          </a:xfrm>
          <a:prstGeom prst="rect">
            <a:avLst/>
          </a:prstGeom>
        </p:spPr>
      </p:pic>
      <p:sp>
        <p:nvSpPr>
          <p:cNvPr id="35" name="Rectangle 34"/>
          <p:cNvSpPr/>
          <p:nvPr/>
        </p:nvSpPr>
        <p:spPr>
          <a:xfrm>
            <a:off x="7604465" y="5453364"/>
            <a:ext cx="5841261" cy="276999"/>
          </a:xfrm>
          <a:prstGeom prst="rect">
            <a:avLst/>
          </a:prstGeom>
        </p:spPr>
        <p:txBody>
          <a:bodyPr wrap="square">
            <a:spAutoFit/>
          </a:bodyPr>
          <a:lstStyle/>
          <a:p>
            <a:pPr algn="ctr" defTabSz="342946">
              <a:defRPr/>
            </a:pPr>
            <a:r>
              <a:rPr lang="en-US" sz="1200" dirty="0">
                <a:solidFill>
                  <a:srgbClr val="494949"/>
                </a:solidFill>
              </a:rPr>
              <a:t>Masaki, Miner, Jung, Graves, submitted</a:t>
            </a:r>
          </a:p>
        </p:txBody>
      </p:sp>
      <p:sp>
        <p:nvSpPr>
          <p:cNvPr id="9" name="Rectangle 8"/>
          <p:cNvSpPr/>
          <p:nvPr/>
        </p:nvSpPr>
        <p:spPr>
          <a:xfrm>
            <a:off x="0" y="6419651"/>
            <a:ext cx="9757775" cy="461665"/>
          </a:xfrm>
          <a:prstGeom prst="rect">
            <a:avLst/>
          </a:prstGeom>
        </p:spPr>
        <p:txBody>
          <a:bodyPr wrap="square">
            <a:spAutoFit/>
          </a:bodyPr>
          <a:lstStyle/>
          <a:p>
            <a:pPr defTabSz="342946">
              <a:defRPr/>
            </a:pPr>
            <a:r>
              <a:rPr lang="en-US" sz="1200" dirty="0" err="1">
                <a:solidFill>
                  <a:srgbClr val="494949"/>
                </a:solidFill>
              </a:rPr>
              <a:t>Rempe</a:t>
            </a:r>
            <a:r>
              <a:rPr lang="en-US" sz="1200" dirty="0">
                <a:solidFill>
                  <a:srgbClr val="494949"/>
                </a:solidFill>
              </a:rPr>
              <a:t> et al MSARD 2021, </a:t>
            </a:r>
            <a:r>
              <a:rPr lang="en-US" sz="1200" dirty="0" err="1">
                <a:solidFill>
                  <a:srgbClr val="494949"/>
                </a:solidFill>
              </a:rPr>
              <a:t>Derwenskus</a:t>
            </a:r>
            <a:r>
              <a:rPr lang="en-US" sz="1200" dirty="0">
                <a:solidFill>
                  <a:srgbClr val="494949"/>
                </a:solidFill>
              </a:rPr>
              <a:t>, </a:t>
            </a:r>
            <a:r>
              <a:rPr lang="en-US" sz="1200" dirty="0" err="1">
                <a:solidFill>
                  <a:srgbClr val="494949"/>
                </a:solidFill>
              </a:rPr>
              <a:t>Rucket</a:t>
            </a:r>
            <a:r>
              <a:rPr lang="en-US" sz="1200" dirty="0">
                <a:solidFill>
                  <a:srgbClr val="494949"/>
                </a:solidFill>
              </a:rPr>
              <a:t> et al. Ann N Y </a:t>
            </a:r>
            <a:r>
              <a:rPr lang="en-US" sz="1200" dirty="0" err="1">
                <a:solidFill>
                  <a:srgbClr val="494949"/>
                </a:solidFill>
              </a:rPr>
              <a:t>Acad</a:t>
            </a:r>
            <a:r>
              <a:rPr lang="en-US" sz="1200" dirty="0">
                <a:solidFill>
                  <a:srgbClr val="494949"/>
                </a:solidFill>
              </a:rPr>
              <a:t> Sci. 2005; </a:t>
            </a:r>
            <a:r>
              <a:rPr lang="en-US" sz="1200" dirty="0" err="1">
                <a:solidFill>
                  <a:srgbClr val="494949"/>
                </a:solidFill>
              </a:rPr>
              <a:t>Lisak</a:t>
            </a:r>
            <a:r>
              <a:rPr lang="en-US" sz="1200" dirty="0">
                <a:solidFill>
                  <a:srgbClr val="494949"/>
                </a:solidFill>
              </a:rPr>
              <a:t> N </a:t>
            </a:r>
            <a:r>
              <a:rPr lang="en-US" sz="1200" i="1" dirty="0">
                <a:solidFill>
                  <a:srgbClr val="494949"/>
                </a:solidFill>
              </a:rPr>
              <a:t>Front. Neurol.</a:t>
            </a:r>
            <a:r>
              <a:rPr lang="en-US" sz="1200" dirty="0">
                <a:solidFill>
                  <a:srgbClr val="494949"/>
                </a:solidFill>
              </a:rPr>
              <a:t> 2016; </a:t>
            </a:r>
            <a:r>
              <a:rPr lang="en-US" sz="1200" dirty="0" err="1">
                <a:solidFill>
                  <a:srgbClr val="494949"/>
                </a:solidFill>
              </a:rPr>
              <a:t>Jozefowicz-Korczynska</a:t>
            </a:r>
            <a:r>
              <a:rPr lang="en-US" sz="1200" dirty="0">
                <a:solidFill>
                  <a:srgbClr val="494949"/>
                </a:solidFill>
              </a:rPr>
              <a:t> Journal of Neurology 2011, </a:t>
            </a:r>
            <a:r>
              <a:rPr lang="en-US" sz="1200" dirty="0" err="1">
                <a:solidFill>
                  <a:srgbClr val="494949"/>
                </a:solidFill>
              </a:rPr>
              <a:t>Moroso</a:t>
            </a:r>
            <a:r>
              <a:rPr lang="en-US" sz="1200" dirty="0">
                <a:solidFill>
                  <a:srgbClr val="494949"/>
                </a:solidFill>
              </a:rPr>
              <a:t> et al Cerebellum 2017, </a:t>
            </a:r>
            <a:r>
              <a:rPr lang="en-US" sz="1200" dirty="0" err="1">
                <a:solidFill>
                  <a:srgbClr val="494949"/>
                </a:solidFill>
              </a:rPr>
              <a:t>Nygaard</a:t>
            </a:r>
            <a:r>
              <a:rPr lang="en-US" sz="1200" dirty="0">
                <a:solidFill>
                  <a:srgbClr val="494949"/>
                </a:solidFill>
              </a:rPr>
              <a:t> MSARD 2015, Fielding et al  Cortex 2009,  Fielding et al </a:t>
            </a:r>
            <a:r>
              <a:rPr lang="en-US" sz="1200" dirty="0" err="1">
                <a:solidFill>
                  <a:srgbClr val="494949"/>
                </a:solidFill>
              </a:rPr>
              <a:t>PLoS</a:t>
            </a:r>
            <a:r>
              <a:rPr lang="en-US" sz="1200" dirty="0">
                <a:solidFill>
                  <a:srgbClr val="494949"/>
                </a:solidFill>
              </a:rPr>
              <a:t> One 2012</a:t>
            </a:r>
          </a:p>
        </p:txBody>
      </p:sp>
      <p:sp>
        <p:nvSpPr>
          <p:cNvPr id="10" name="TextBox 9"/>
          <p:cNvSpPr txBox="1"/>
          <p:nvPr/>
        </p:nvSpPr>
        <p:spPr>
          <a:xfrm>
            <a:off x="214795" y="1895336"/>
            <a:ext cx="6942425" cy="4370427"/>
          </a:xfrm>
          <a:prstGeom prst="rect">
            <a:avLst/>
          </a:prstGeom>
          <a:noFill/>
        </p:spPr>
        <p:txBody>
          <a:bodyPr wrap="square" rtlCol="0">
            <a:spAutoFit/>
          </a:bodyPr>
          <a:lstStyle/>
          <a:p>
            <a:pPr marL="285750" indent="-285750" defTabSz="342946">
              <a:buFont typeface="Arial" charset="0"/>
              <a:buChar char="•"/>
              <a:defRPr/>
            </a:pPr>
            <a:r>
              <a:rPr lang="en-US" sz="2000" i="1" dirty="0">
                <a:solidFill>
                  <a:srgbClr val="00B050"/>
                </a:solidFill>
              </a:rPr>
              <a:t>Slow saccades </a:t>
            </a:r>
            <a:r>
              <a:rPr lang="en-US" sz="2000" dirty="0">
                <a:solidFill>
                  <a:srgbClr val="494949"/>
                </a:solidFill>
              </a:rPr>
              <a:t>are associated with MS diagnosis even in children and with worse disability scores in adults</a:t>
            </a:r>
          </a:p>
          <a:p>
            <a:pPr marL="285750" indent="-285750" defTabSz="342946">
              <a:spcBef>
                <a:spcPts val="600"/>
              </a:spcBef>
              <a:buFont typeface="Arial" charset="0"/>
              <a:buChar char="•"/>
              <a:defRPr/>
            </a:pPr>
            <a:r>
              <a:rPr lang="en-US" sz="2000" dirty="0">
                <a:solidFill>
                  <a:srgbClr val="494949"/>
                </a:solidFill>
              </a:rPr>
              <a:t>Abnormal smooth pursuit movements, including </a:t>
            </a:r>
            <a:r>
              <a:rPr lang="en-US" sz="2000" i="1" dirty="0">
                <a:solidFill>
                  <a:srgbClr val="00B050"/>
                </a:solidFill>
              </a:rPr>
              <a:t>saccadic pursuit movements</a:t>
            </a:r>
            <a:r>
              <a:rPr lang="en-US" sz="2000" dirty="0">
                <a:solidFill>
                  <a:srgbClr val="494949"/>
                </a:solidFill>
              </a:rPr>
              <a:t> are associated with the MS diagnosis and are present even early in disease course</a:t>
            </a:r>
          </a:p>
          <a:p>
            <a:pPr marL="285750" indent="-285750" defTabSz="342946">
              <a:spcBef>
                <a:spcPts val="600"/>
              </a:spcBef>
              <a:buFont typeface="Arial" charset="0"/>
              <a:buChar char="•"/>
              <a:defRPr/>
            </a:pPr>
            <a:r>
              <a:rPr lang="en-US" sz="2000" dirty="0" err="1">
                <a:solidFill>
                  <a:srgbClr val="494949"/>
                </a:solidFill>
              </a:rPr>
              <a:t>Eyetracking</a:t>
            </a:r>
            <a:r>
              <a:rPr lang="en-US" sz="2000" dirty="0">
                <a:solidFill>
                  <a:srgbClr val="494949"/>
                </a:solidFill>
              </a:rPr>
              <a:t> captures subtle cerebellar dysfunction </a:t>
            </a:r>
          </a:p>
          <a:p>
            <a:pPr marL="285750" indent="-285750" defTabSz="342946">
              <a:spcBef>
                <a:spcPts val="600"/>
              </a:spcBef>
              <a:buFont typeface="Arial" charset="0"/>
              <a:buChar char="•"/>
              <a:defRPr/>
            </a:pPr>
            <a:r>
              <a:rPr lang="en-US" sz="2000" dirty="0" err="1">
                <a:solidFill>
                  <a:srgbClr val="494949"/>
                </a:solidFill>
              </a:rPr>
              <a:t>Nygaard</a:t>
            </a:r>
            <a:r>
              <a:rPr lang="en-US" sz="2000" dirty="0">
                <a:solidFill>
                  <a:srgbClr val="494949"/>
                </a:solidFill>
              </a:rPr>
              <a:t> et al showed that saccadic initiation time is negatively correlated with the Symbol Digit Modalities Test (SDMT) testing for cognitive impairment in MS.</a:t>
            </a:r>
          </a:p>
          <a:p>
            <a:pPr marL="285750" indent="-285750" defTabSz="342946">
              <a:spcBef>
                <a:spcPts val="600"/>
              </a:spcBef>
              <a:buFont typeface="Arial" charset="0"/>
              <a:buChar char="•"/>
              <a:defRPr/>
            </a:pPr>
            <a:r>
              <a:rPr lang="en-US" sz="2000" dirty="0">
                <a:solidFill>
                  <a:srgbClr val="494949"/>
                </a:solidFill>
              </a:rPr>
              <a:t>Complex tests of eye movements, like tests of </a:t>
            </a:r>
            <a:r>
              <a:rPr lang="en-US" sz="2000" dirty="0" err="1">
                <a:solidFill>
                  <a:srgbClr val="494949"/>
                </a:solidFill>
              </a:rPr>
              <a:t>antisaccades</a:t>
            </a:r>
            <a:r>
              <a:rPr lang="en-US" sz="2000" dirty="0">
                <a:solidFill>
                  <a:srgbClr val="494949"/>
                </a:solidFill>
              </a:rPr>
              <a:t>, are also associated with cognitive dysfunction in multiple sclerosis</a:t>
            </a:r>
          </a:p>
          <a:p>
            <a:pPr marL="285750" indent="-285750" defTabSz="342946">
              <a:buFont typeface="Arial" charset="0"/>
              <a:buChar char="•"/>
              <a:defRPr/>
            </a:pPr>
            <a:endParaRPr lang="en-US" sz="1800" dirty="0">
              <a:solidFill>
                <a:srgbClr val="494949"/>
              </a:solidFill>
            </a:endParaRPr>
          </a:p>
        </p:txBody>
      </p:sp>
      <p:sp>
        <p:nvSpPr>
          <p:cNvPr id="11" name="Rectangle 10"/>
          <p:cNvSpPr/>
          <p:nvPr/>
        </p:nvSpPr>
        <p:spPr>
          <a:xfrm>
            <a:off x="10245701" y="6127566"/>
            <a:ext cx="1946299" cy="700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988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7971" y="808644"/>
            <a:ext cx="8453478" cy="857250"/>
          </a:xfrm>
        </p:spPr>
        <p:txBody>
          <a:bodyPr>
            <a:noAutofit/>
          </a:bodyPr>
          <a:lstStyle/>
          <a:p>
            <a:r>
              <a:rPr lang="en-US" sz="3000" i="1" u="sng" dirty="0" err="1">
                <a:solidFill>
                  <a:srgbClr val="00B050"/>
                </a:solidFill>
              </a:rPr>
              <a:t>MSight</a:t>
            </a:r>
            <a:r>
              <a:rPr lang="en-US" sz="3000" i="1" u="sng" dirty="0">
                <a:solidFill>
                  <a:srgbClr val="00B050"/>
                </a:solidFill>
              </a:rPr>
              <a:t>: </a:t>
            </a:r>
            <a:r>
              <a:rPr lang="en-US" sz="3000" dirty="0">
                <a:solidFill>
                  <a:srgbClr val="002060"/>
                </a:solidFill>
              </a:rPr>
              <a:t>Afferent and efferent visual function captured on single mobile brain computer interface</a:t>
            </a:r>
            <a:br>
              <a:rPr lang="en-US" sz="3600" dirty="0">
                <a:solidFill>
                  <a:srgbClr val="FFFF00"/>
                </a:solidFill>
              </a:rPr>
            </a:br>
            <a:endParaRPr lang="en-US" sz="3600" dirty="0">
              <a:solidFill>
                <a:srgbClr val="FFFF00"/>
              </a:solidFill>
            </a:endParaRPr>
          </a:p>
        </p:txBody>
      </p:sp>
      <p:pic>
        <p:nvPicPr>
          <p:cNvPr id="7" name="Picture 6"/>
          <p:cNvPicPr/>
          <p:nvPr/>
        </p:nvPicPr>
        <p:blipFill rotWithShape="1">
          <a:blip r:embed="rId3" cstate="email">
            <a:extLst>
              <a:ext uri="{28A0092B-C50C-407E-A947-70E740481C1C}">
                <a14:useLocalDpi xmlns:a14="http://schemas.microsoft.com/office/drawing/2010/main"/>
              </a:ext>
            </a:extLst>
          </a:blip>
          <a:srcRect/>
          <a:stretch/>
        </p:blipFill>
        <p:spPr bwMode="auto">
          <a:xfrm>
            <a:off x="6476549" y="3044833"/>
            <a:ext cx="3539212" cy="1339398"/>
          </a:xfrm>
          <a:prstGeom prst="rect">
            <a:avLst/>
          </a:prstGeom>
          <a:noFill/>
          <a:ln>
            <a:noFill/>
          </a:ln>
          <a:extLst>
            <a:ext uri="{53640926-AAD7-44d8-BBD7-CCE9431645EC}">
              <a14:shadowObscured xmlns:a14="http://schemas.microsoft.com/office/drawing/2010/main" xmlns=""/>
            </a:ext>
          </a:extLst>
        </p:spPr>
      </p:pic>
      <p:sp>
        <p:nvSpPr>
          <p:cNvPr id="4" name="Rectangle 3"/>
          <p:cNvSpPr/>
          <p:nvPr/>
        </p:nvSpPr>
        <p:spPr>
          <a:xfrm>
            <a:off x="3347469" y="6445543"/>
            <a:ext cx="5841261" cy="276999"/>
          </a:xfrm>
          <a:prstGeom prst="rect">
            <a:avLst/>
          </a:prstGeom>
        </p:spPr>
        <p:txBody>
          <a:bodyPr wrap="square">
            <a:spAutoFit/>
          </a:bodyPr>
          <a:lstStyle/>
          <a:p>
            <a:pPr algn="ctr" defTabSz="457200"/>
            <a:r>
              <a:rPr lang="en-US" sz="1200" dirty="0">
                <a:solidFill>
                  <a:schemeClr val="bg1"/>
                </a:solidFill>
              </a:rPr>
              <a:t>Nakanishi, Miner, Jung, Graves, IEEE 2023</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31357" y="1735040"/>
            <a:ext cx="2816429" cy="1678893"/>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72993" y="4021427"/>
            <a:ext cx="2574792" cy="1642548"/>
          </a:xfrm>
          <a:prstGeom prst="rect">
            <a:avLst/>
          </a:prstGeom>
        </p:spPr>
      </p:pic>
      <p:sp>
        <p:nvSpPr>
          <p:cNvPr id="14" name="Right Arrow 13"/>
          <p:cNvSpPr/>
          <p:nvPr/>
        </p:nvSpPr>
        <p:spPr>
          <a:xfrm rot="1599430">
            <a:off x="5241100" y="2923175"/>
            <a:ext cx="869795" cy="31223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15" name="Right Arrow 14"/>
          <p:cNvSpPr/>
          <p:nvPr/>
        </p:nvSpPr>
        <p:spPr>
          <a:xfrm rot="19603896">
            <a:off x="5250551" y="4541386"/>
            <a:ext cx="869795" cy="31223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8250" y="5572173"/>
            <a:ext cx="906397" cy="1102783"/>
          </a:xfrm>
          <a:prstGeom prst="rect">
            <a:avLst/>
          </a:prstGeom>
        </p:spPr>
      </p:pic>
      <p:pic>
        <p:nvPicPr>
          <p:cNvPr id="17" name="Pictur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57453" y="5572173"/>
            <a:ext cx="1065049" cy="1065049"/>
          </a:xfrm>
          <a:prstGeom prst="rect">
            <a:avLst/>
          </a:prstGeom>
        </p:spPr>
      </p:pic>
    </p:spTree>
    <p:extLst>
      <p:ext uri="{BB962C8B-B14F-4D97-AF65-F5344CB8AC3E}">
        <p14:creationId xmlns:p14="http://schemas.microsoft.com/office/powerpoint/2010/main" val="19126896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p:nvPr/>
        </p:nvPicPr>
        <p:blipFill rotWithShape="1">
          <a:blip r:embed="rId3" cstate="screen">
            <a:extLst>
              <a:ext uri="{28A0092B-C50C-407E-A947-70E740481C1C}">
                <a14:useLocalDpi xmlns:a14="http://schemas.microsoft.com/office/drawing/2010/main"/>
              </a:ext>
            </a:extLst>
          </a:blip>
          <a:srcRect/>
          <a:stretch/>
        </p:blipFill>
        <p:spPr bwMode="auto">
          <a:xfrm>
            <a:off x="216358" y="237138"/>
            <a:ext cx="1438223" cy="1126956"/>
          </a:xfrm>
          <a:prstGeom prst="rect">
            <a:avLst/>
          </a:prstGeom>
          <a:noFill/>
          <a:ln>
            <a:noFill/>
          </a:ln>
          <a:extLst>
            <a:ext uri="{53640926-AAD7-44d8-BBD7-CCE9431645EC}">
              <a14:shadowObscured xmlns:a14="http://schemas.microsoft.com/office/drawing/2010/main" xmlns=""/>
            </a:ext>
          </a:extLst>
        </p:spPr>
      </p:pic>
      <p:sp>
        <p:nvSpPr>
          <p:cNvPr id="4" name="Rectangle 3"/>
          <p:cNvSpPr/>
          <p:nvPr/>
        </p:nvSpPr>
        <p:spPr>
          <a:xfrm>
            <a:off x="3172052" y="6484330"/>
            <a:ext cx="5841261" cy="276999"/>
          </a:xfrm>
          <a:prstGeom prst="rect">
            <a:avLst/>
          </a:prstGeom>
        </p:spPr>
        <p:txBody>
          <a:bodyPr wrap="square">
            <a:spAutoFit/>
          </a:bodyPr>
          <a:lstStyle/>
          <a:p>
            <a:pPr algn="ctr" defTabSz="457200"/>
            <a:r>
              <a:rPr lang="en-US" sz="1200" dirty="0">
                <a:solidFill>
                  <a:prstClr val="white"/>
                </a:solidFill>
              </a:rPr>
              <a:t>Masaki, Miner, Jung, Graves, IEEE 2023</a:t>
            </a:r>
          </a:p>
        </p:txBody>
      </p:sp>
      <p:pic>
        <p:nvPicPr>
          <p:cNvPr id="10" name="Picture 9"/>
          <p:cNvPicPr/>
          <p:nvPr/>
        </p:nvPicPr>
        <p:blipFill>
          <a:blip r:embed="rId4" cstate="email">
            <a:extLst>
              <a:ext uri="{28A0092B-C50C-407E-A947-70E740481C1C}">
                <a14:useLocalDpi xmlns:a14="http://schemas.microsoft.com/office/drawing/2010/main"/>
              </a:ext>
            </a:extLst>
          </a:blip>
          <a:stretch>
            <a:fillRect/>
          </a:stretch>
        </p:blipFill>
        <p:spPr>
          <a:xfrm>
            <a:off x="3389242" y="2334972"/>
            <a:ext cx="5406883" cy="1362385"/>
          </a:xfrm>
          <a:prstGeom prst="rect">
            <a:avLst/>
          </a:prstGeom>
        </p:spPr>
      </p:pic>
      <p:pic>
        <p:nvPicPr>
          <p:cNvPr id="11" name="Picture 10"/>
          <p:cNvPicPr/>
          <p:nvPr/>
        </p:nvPicPr>
        <p:blipFill>
          <a:blip r:embed="rId5" cstate="email">
            <a:extLst>
              <a:ext uri="{28A0092B-C50C-407E-A947-70E740481C1C}">
                <a14:useLocalDpi xmlns:a14="http://schemas.microsoft.com/office/drawing/2010/main"/>
              </a:ext>
            </a:extLst>
          </a:blip>
          <a:stretch>
            <a:fillRect/>
          </a:stretch>
        </p:blipFill>
        <p:spPr>
          <a:xfrm>
            <a:off x="3613256" y="3858166"/>
            <a:ext cx="4997450" cy="1452880"/>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10398" y="190469"/>
            <a:ext cx="1141283" cy="1220295"/>
          </a:xfrm>
          <a:prstGeom prst="rect">
            <a:avLst/>
          </a:prstGeom>
        </p:spPr>
      </p:pic>
      <p:sp>
        <p:nvSpPr>
          <p:cNvPr id="12" name="Title 1"/>
          <p:cNvSpPr>
            <a:spLocks noGrp="1"/>
          </p:cNvSpPr>
          <p:nvPr>
            <p:ph type="title"/>
          </p:nvPr>
        </p:nvSpPr>
        <p:spPr>
          <a:xfrm>
            <a:off x="1907971" y="808644"/>
            <a:ext cx="8453478" cy="857250"/>
          </a:xfrm>
        </p:spPr>
        <p:txBody>
          <a:bodyPr>
            <a:noAutofit/>
          </a:bodyPr>
          <a:lstStyle/>
          <a:p>
            <a:r>
              <a:rPr lang="en-US" sz="3000" i="1" u="sng" dirty="0" err="1">
                <a:solidFill>
                  <a:srgbClr val="00B050"/>
                </a:solidFill>
              </a:rPr>
              <a:t>MSight</a:t>
            </a:r>
            <a:r>
              <a:rPr lang="en-US" sz="3000" i="1" u="sng" dirty="0">
                <a:solidFill>
                  <a:srgbClr val="00B050"/>
                </a:solidFill>
              </a:rPr>
              <a:t>: </a:t>
            </a:r>
            <a:r>
              <a:rPr lang="en-US" sz="3000" dirty="0">
                <a:solidFill>
                  <a:srgbClr val="002060"/>
                </a:solidFill>
              </a:rPr>
              <a:t>Afferent and efferent visual function captured on single mobile brain computer interface</a:t>
            </a:r>
            <a:br>
              <a:rPr lang="en-US" sz="3600" dirty="0">
                <a:solidFill>
                  <a:srgbClr val="FFFF00"/>
                </a:solidFill>
              </a:rPr>
            </a:br>
            <a:endParaRPr lang="en-US" sz="3600" dirty="0">
              <a:solidFill>
                <a:srgbClr val="FFFF00"/>
              </a:solidFill>
            </a:endParaRPr>
          </a:p>
        </p:txBody>
      </p:sp>
    </p:spTree>
    <p:extLst>
      <p:ext uri="{BB962C8B-B14F-4D97-AF65-F5344CB8AC3E}">
        <p14:creationId xmlns:p14="http://schemas.microsoft.com/office/powerpoint/2010/main" val="8192914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8415" y="2855420"/>
            <a:ext cx="9164548" cy="1366288"/>
          </a:xfrm>
        </p:spPr>
        <p:txBody>
          <a:bodyPr>
            <a:noAutofit/>
          </a:bodyPr>
          <a:lstStyle/>
          <a:p>
            <a:r>
              <a:rPr lang="en-US" sz="3600" b="1" dirty="0">
                <a:solidFill>
                  <a:srgbClr val="FFFF00"/>
                </a:solidFill>
              </a:rPr>
              <a:t>Next Generation Digital </a:t>
            </a:r>
            <a:br>
              <a:rPr lang="en-US" sz="3600" b="1" dirty="0">
                <a:solidFill>
                  <a:srgbClr val="FFFF00"/>
                </a:solidFill>
              </a:rPr>
            </a:br>
            <a:r>
              <a:rPr lang="en-US" sz="3600" b="1" dirty="0">
                <a:solidFill>
                  <a:srgbClr val="FFFF00"/>
                </a:solidFill>
              </a:rPr>
              <a:t>Tools to Monitor MS</a:t>
            </a:r>
            <a:endParaRPr lang="en-US" sz="3600" dirty="0">
              <a:solidFill>
                <a:srgbClr val="FFFF00"/>
              </a:solidFill>
            </a:endParaRPr>
          </a:p>
        </p:txBody>
      </p:sp>
      <p:pic>
        <p:nvPicPr>
          <p:cNvPr id="6" name="image21.png" descr="myoscroll1.png"/>
          <p:cNvPicPr/>
          <p:nvPr/>
        </p:nvPicPr>
        <p:blipFill rotWithShape="1">
          <a:blip r:embed="rId3" cstate="screen">
            <a:extLst>
              <a:ext uri="{28A0092B-C50C-407E-A947-70E740481C1C}">
                <a14:useLocalDpi xmlns:a14="http://schemas.microsoft.com/office/drawing/2010/main"/>
              </a:ext>
            </a:extLst>
          </a:blip>
          <a:srcRect/>
          <a:stretch/>
        </p:blipFill>
        <p:spPr>
          <a:xfrm>
            <a:off x="3734461" y="1516567"/>
            <a:ext cx="4770202" cy="1014761"/>
          </a:xfrm>
          <a:prstGeom prst="rect">
            <a:avLst/>
          </a:prstGeom>
          <a:ln/>
        </p:spPr>
      </p:pic>
    </p:spTree>
    <p:extLst>
      <p:ext uri="{BB962C8B-B14F-4D97-AF65-F5344CB8AC3E}">
        <p14:creationId xmlns:p14="http://schemas.microsoft.com/office/powerpoint/2010/main" val="9112374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FF00"/>
                </a:solidFill>
              </a:rPr>
              <a:t>Background: Disability metrics in MS</a:t>
            </a:r>
          </a:p>
        </p:txBody>
      </p:sp>
      <p:sp>
        <p:nvSpPr>
          <p:cNvPr id="3" name="Content Placeholder 2"/>
          <p:cNvSpPr>
            <a:spLocks noGrp="1"/>
          </p:cNvSpPr>
          <p:nvPr>
            <p:ph idx="1"/>
          </p:nvPr>
        </p:nvSpPr>
        <p:spPr>
          <a:xfrm>
            <a:off x="1813368" y="1821863"/>
            <a:ext cx="7570142" cy="3711383"/>
          </a:xfrm>
        </p:spPr>
        <p:txBody>
          <a:bodyPr>
            <a:normAutofit lnSpcReduction="10000"/>
          </a:bodyPr>
          <a:lstStyle/>
          <a:p>
            <a:pPr>
              <a:buFont typeface="Arial" charset="0"/>
              <a:buChar char="•"/>
            </a:pPr>
            <a:r>
              <a:rPr lang="en-CA" sz="2400" dirty="0"/>
              <a:t>Classification of MS subtype largely retrospective </a:t>
            </a:r>
          </a:p>
          <a:p>
            <a:pPr>
              <a:buFont typeface="Arial" charset="0"/>
              <a:buChar char="•"/>
            </a:pPr>
            <a:r>
              <a:rPr lang="en-CA" altLang="en-US" sz="2400" dirty="0"/>
              <a:t>Gold Standard Expanded Disability Status Scale (EDSS) is problematic</a:t>
            </a:r>
          </a:p>
          <a:p>
            <a:pPr lvl="1">
              <a:buFont typeface="Arial" charset="0"/>
              <a:buChar char="•"/>
            </a:pPr>
            <a:r>
              <a:rPr lang="en-CA" altLang="en-US" sz="2400" dirty="0"/>
              <a:t>Lack of sensitivity to short-term changes </a:t>
            </a:r>
          </a:p>
          <a:p>
            <a:pPr lvl="1">
              <a:buFont typeface="Arial" charset="0"/>
              <a:buChar char="•"/>
            </a:pPr>
            <a:r>
              <a:rPr lang="en-CA" altLang="en-US" sz="2400" dirty="0"/>
              <a:t>Dependence on ambulation</a:t>
            </a:r>
          </a:p>
          <a:p>
            <a:pPr lvl="1">
              <a:buFont typeface="Arial" charset="0"/>
              <a:buChar char="•"/>
            </a:pPr>
            <a:r>
              <a:rPr lang="en-CA" altLang="en-US" sz="2400" dirty="0"/>
              <a:t>Poor capture upper extremity</a:t>
            </a:r>
          </a:p>
          <a:p>
            <a:pPr lvl="1">
              <a:buFont typeface="Arial" charset="0"/>
              <a:buChar char="•"/>
            </a:pPr>
            <a:r>
              <a:rPr lang="en-CA" altLang="en-US" sz="2400" dirty="0"/>
              <a:t>Inter-rater variability</a:t>
            </a:r>
          </a:p>
          <a:p>
            <a:pPr lvl="1">
              <a:buFont typeface="Arial" charset="0"/>
              <a:buChar char="•"/>
            </a:pPr>
            <a:r>
              <a:rPr lang="en-CA" altLang="en-US" sz="2400" dirty="0"/>
              <a:t>Long assessments</a:t>
            </a:r>
          </a:p>
          <a:p>
            <a:pPr lvl="1">
              <a:buFont typeface="Arial" charset="0"/>
              <a:buChar char="•"/>
            </a:pPr>
            <a:r>
              <a:rPr lang="en-CA" altLang="en-US" sz="2400" dirty="0"/>
              <a:t>Specialty training</a:t>
            </a:r>
          </a:p>
        </p:txBody>
      </p:sp>
      <p:pic>
        <p:nvPicPr>
          <p:cNvPr id="5" name="Picture 4">
            <a:extLst>
              <a:ext uri="{FF2B5EF4-FFF2-40B4-BE49-F238E27FC236}">
                <a16:creationId xmlns:a16="http://schemas.microsoft.com/office/drawing/2014/main" id="{2C50CC5D-DB89-BA41-A61C-73D803E56D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60924" y="3645289"/>
            <a:ext cx="3342717" cy="1970149"/>
          </a:xfrm>
          <a:prstGeom prst="rect">
            <a:avLst/>
          </a:prstGeom>
        </p:spPr>
      </p:pic>
      <p:sp>
        <p:nvSpPr>
          <p:cNvPr id="6" name="TextBox 5">
            <a:extLst>
              <a:ext uri="{FF2B5EF4-FFF2-40B4-BE49-F238E27FC236}">
                <a16:creationId xmlns:a16="http://schemas.microsoft.com/office/drawing/2014/main" id="{D0EEE685-265E-DE4F-B1F2-DCC03A2F28F2}"/>
              </a:ext>
            </a:extLst>
          </p:cNvPr>
          <p:cNvSpPr txBox="1"/>
          <p:nvPr/>
        </p:nvSpPr>
        <p:spPr>
          <a:xfrm>
            <a:off x="8990138" y="5660106"/>
            <a:ext cx="1099131" cy="300082"/>
          </a:xfrm>
          <a:prstGeom prst="rect">
            <a:avLst/>
          </a:prstGeom>
          <a:noFill/>
        </p:spPr>
        <p:txBody>
          <a:bodyPr wrap="square" rtlCol="0">
            <a:spAutoFit/>
          </a:bodyPr>
          <a:lstStyle/>
          <a:p>
            <a:pPr defTabSz="457200"/>
            <a:r>
              <a:rPr lang="en-US" sz="1350" dirty="0" err="1">
                <a:solidFill>
                  <a:prstClr val="white"/>
                </a:solidFill>
              </a:rPr>
              <a:t>Kurtzke</a:t>
            </a:r>
            <a:r>
              <a:rPr lang="en-US" sz="1350" dirty="0">
                <a:solidFill>
                  <a:prstClr val="white"/>
                </a:solidFill>
              </a:rPr>
              <a:t> 1983</a:t>
            </a:r>
          </a:p>
        </p:txBody>
      </p:sp>
      <p:sp>
        <p:nvSpPr>
          <p:cNvPr id="7" name="TextBox 6">
            <a:extLst>
              <a:ext uri="{FF2B5EF4-FFF2-40B4-BE49-F238E27FC236}">
                <a16:creationId xmlns:a16="http://schemas.microsoft.com/office/drawing/2014/main" id="{A852B6AB-229B-E741-9363-2733B7F2E001}"/>
              </a:ext>
            </a:extLst>
          </p:cNvPr>
          <p:cNvSpPr txBox="1"/>
          <p:nvPr/>
        </p:nvSpPr>
        <p:spPr>
          <a:xfrm>
            <a:off x="4065696" y="6482037"/>
            <a:ext cx="4075805" cy="300082"/>
          </a:xfrm>
          <a:prstGeom prst="rect">
            <a:avLst/>
          </a:prstGeom>
          <a:noFill/>
        </p:spPr>
        <p:txBody>
          <a:bodyPr wrap="square" rtlCol="0">
            <a:spAutoFit/>
          </a:bodyPr>
          <a:lstStyle/>
          <a:p>
            <a:pPr algn="ctr" defTabSz="457200"/>
            <a:r>
              <a:rPr lang="en-US" sz="1350" dirty="0" err="1">
                <a:solidFill>
                  <a:prstClr val="white"/>
                </a:solidFill>
              </a:rPr>
              <a:t>Bermel</a:t>
            </a:r>
            <a:r>
              <a:rPr lang="en-US" sz="1350" dirty="0">
                <a:solidFill>
                  <a:prstClr val="white"/>
                </a:solidFill>
              </a:rPr>
              <a:t> et al. 2014; Meyer-</a:t>
            </a:r>
            <a:r>
              <a:rPr lang="en-US" sz="1350" dirty="0" err="1">
                <a:solidFill>
                  <a:prstClr val="white"/>
                </a:solidFill>
              </a:rPr>
              <a:t>Moock</a:t>
            </a:r>
            <a:r>
              <a:rPr lang="en-US" sz="1350" dirty="0">
                <a:solidFill>
                  <a:prstClr val="white"/>
                </a:solidFill>
              </a:rPr>
              <a:t> et al. 2014</a:t>
            </a:r>
            <a:endParaRPr lang="en-US" sz="1350" baseline="30000" dirty="0">
              <a:solidFill>
                <a:prstClr val="white"/>
              </a:solidFill>
            </a:endParaRPr>
          </a:p>
        </p:txBody>
      </p:sp>
    </p:spTree>
    <p:extLst>
      <p:ext uri="{BB962C8B-B14F-4D97-AF65-F5344CB8AC3E}">
        <p14:creationId xmlns:p14="http://schemas.microsoft.com/office/powerpoint/2010/main" val="10863427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8751" y="332166"/>
            <a:ext cx="8229600" cy="1143000"/>
          </a:xfrm>
        </p:spPr>
        <p:txBody>
          <a:bodyPr>
            <a:normAutofit/>
          </a:bodyPr>
          <a:lstStyle/>
          <a:p>
            <a:r>
              <a:rPr lang="en-US" dirty="0">
                <a:solidFill>
                  <a:srgbClr val="FFFF00"/>
                </a:solidFill>
              </a:rPr>
              <a:t>Next Generation Digital Tools</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4722" y="1838337"/>
            <a:ext cx="1755210" cy="2773232"/>
          </a:xfrm>
          <a:prstGeom prst="rect">
            <a:avLst/>
          </a:prstGeom>
        </p:spPr>
      </p:pic>
      <p:sp>
        <p:nvSpPr>
          <p:cNvPr id="5" name="TextBox 4"/>
          <p:cNvSpPr txBox="1"/>
          <p:nvPr/>
        </p:nvSpPr>
        <p:spPr>
          <a:xfrm>
            <a:off x="4548196" y="6460954"/>
            <a:ext cx="5995097" cy="276999"/>
          </a:xfrm>
          <a:prstGeom prst="rect">
            <a:avLst/>
          </a:prstGeom>
          <a:noFill/>
        </p:spPr>
        <p:txBody>
          <a:bodyPr wrap="square" rtlCol="0">
            <a:spAutoFit/>
          </a:bodyPr>
          <a:lstStyle/>
          <a:p>
            <a:pPr algn="r" defTabSz="457200"/>
            <a:r>
              <a:rPr lang="en-US" sz="1200" dirty="0">
                <a:solidFill>
                  <a:prstClr val="white"/>
                </a:solidFill>
              </a:rPr>
              <a:t>https://</a:t>
            </a:r>
            <a:r>
              <a:rPr lang="en-US" sz="1200" dirty="0" err="1">
                <a:solidFill>
                  <a:prstClr val="white"/>
                </a:solidFill>
              </a:rPr>
              <a:t>en.wikipedia.org</a:t>
            </a:r>
            <a:r>
              <a:rPr lang="en-US" sz="1200" dirty="0">
                <a:solidFill>
                  <a:prstClr val="white"/>
                </a:solidFill>
              </a:rPr>
              <a:t>/wiki/Neurology#/media/File:Charcot1893.jpg</a:t>
            </a:r>
          </a:p>
        </p:txBody>
      </p:sp>
      <p:pic>
        <p:nvPicPr>
          <p:cNvPr id="6" name="Picture 5" descr="IMG_497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5167" y="1838337"/>
            <a:ext cx="1432469" cy="1909958"/>
          </a:xfrm>
          <a:prstGeom prst="rect">
            <a:avLst/>
          </a:prstGeom>
        </p:spPr>
      </p:pic>
      <p:pic>
        <p:nvPicPr>
          <p:cNvPr id="7" name="Picture 6" descr="IMG_4970.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25167" y="3910746"/>
            <a:ext cx="1432469" cy="1074351"/>
          </a:xfrm>
          <a:prstGeom prst="rect">
            <a:avLst/>
          </a:prstGeom>
        </p:spPr>
      </p:pic>
      <p:sp>
        <p:nvSpPr>
          <p:cNvPr id="4" name="TextBox 3"/>
          <p:cNvSpPr txBox="1"/>
          <p:nvPr/>
        </p:nvSpPr>
        <p:spPr>
          <a:xfrm>
            <a:off x="4325166" y="1838337"/>
            <a:ext cx="1353126" cy="369332"/>
          </a:xfrm>
          <a:prstGeom prst="rect">
            <a:avLst/>
          </a:prstGeom>
          <a:noFill/>
        </p:spPr>
        <p:txBody>
          <a:bodyPr wrap="square" rtlCol="0">
            <a:spAutoFit/>
          </a:bodyPr>
          <a:lstStyle/>
          <a:p>
            <a:pPr algn="ctr" defTabSz="457200"/>
            <a:r>
              <a:rPr lang="en-US" sz="1800" dirty="0">
                <a:solidFill>
                  <a:prstClr val="black"/>
                </a:solidFill>
              </a:rPr>
              <a:t>1888  1889</a:t>
            </a:r>
          </a:p>
        </p:txBody>
      </p:sp>
      <p:sp>
        <p:nvSpPr>
          <p:cNvPr id="8" name="Right Arrow 7"/>
          <p:cNvSpPr/>
          <p:nvPr/>
        </p:nvSpPr>
        <p:spPr>
          <a:xfrm>
            <a:off x="5962185" y="3211551"/>
            <a:ext cx="691376" cy="35683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19379923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8751" y="332166"/>
            <a:ext cx="8229600" cy="1143000"/>
          </a:xfrm>
        </p:spPr>
        <p:txBody>
          <a:bodyPr>
            <a:normAutofit/>
          </a:bodyPr>
          <a:lstStyle/>
          <a:p>
            <a:r>
              <a:rPr lang="en-US" dirty="0">
                <a:solidFill>
                  <a:srgbClr val="FFFF00"/>
                </a:solidFill>
              </a:rPr>
              <a:t>Next Generation Digital Tools</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4722" y="1894093"/>
            <a:ext cx="1755210" cy="2773232"/>
          </a:xfrm>
          <a:prstGeom prst="rect">
            <a:avLst/>
          </a:prstGeom>
        </p:spPr>
      </p:pic>
      <p:sp>
        <p:nvSpPr>
          <p:cNvPr id="5" name="TextBox 4"/>
          <p:cNvSpPr txBox="1"/>
          <p:nvPr/>
        </p:nvSpPr>
        <p:spPr>
          <a:xfrm>
            <a:off x="5962186" y="6396336"/>
            <a:ext cx="4705815" cy="461665"/>
          </a:xfrm>
          <a:prstGeom prst="rect">
            <a:avLst/>
          </a:prstGeom>
          <a:noFill/>
        </p:spPr>
        <p:txBody>
          <a:bodyPr wrap="square" rtlCol="0">
            <a:spAutoFit/>
          </a:bodyPr>
          <a:lstStyle/>
          <a:p>
            <a:pPr algn="r" defTabSz="457200"/>
            <a:r>
              <a:rPr lang="en-US" sz="1200" dirty="0" err="1">
                <a:solidFill>
                  <a:prstClr val="white"/>
                </a:solidFill>
              </a:rPr>
              <a:t>Krysko</a:t>
            </a:r>
            <a:r>
              <a:rPr lang="en-US" sz="1200" dirty="0">
                <a:solidFill>
                  <a:prstClr val="white"/>
                </a:solidFill>
              </a:rPr>
              <a:t>, K et al ACTN 2021, Nakanishi et al, IEEE 2023, </a:t>
            </a:r>
            <a:r>
              <a:rPr lang="en-US" sz="1200" dirty="0" err="1">
                <a:solidFill>
                  <a:prstClr val="white"/>
                </a:solidFill>
              </a:rPr>
              <a:t>Montalban</a:t>
            </a:r>
            <a:r>
              <a:rPr lang="en-US" sz="1200" dirty="0">
                <a:solidFill>
                  <a:prstClr val="white"/>
                </a:solidFill>
              </a:rPr>
              <a:t> et al 2021, Graves et al ECTRIMS 2022, Graves and </a:t>
            </a:r>
            <a:r>
              <a:rPr lang="en-US" sz="1200" dirty="0" err="1">
                <a:solidFill>
                  <a:prstClr val="white"/>
                </a:solidFill>
              </a:rPr>
              <a:t>Montalban</a:t>
            </a:r>
            <a:r>
              <a:rPr lang="en-US" sz="1200" dirty="0">
                <a:solidFill>
                  <a:prstClr val="white"/>
                </a:solidFill>
              </a:rPr>
              <a:t> MSJ 2021</a:t>
            </a:r>
          </a:p>
        </p:txBody>
      </p:sp>
      <p:pic>
        <p:nvPicPr>
          <p:cNvPr id="6" name="Picture 5" descr="IMG_497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5167" y="1894093"/>
            <a:ext cx="1432469" cy="1909958"/>
          </a:xfrm>
          <a:prstGeom prst="rect">
            <a:avLst/>
          </a:prstGeom>
        </p:spPr>
      </p:pic>
      <p:pic>
        <p:nvPicPr>
          <p:cNvPr id="7" name="Picture 6" descr="IMG_4970.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25167" y="3966502"/>
            <a:ext cx="1432469" cy="1074351"/>
          </a:xfrm>
          <a:prstGeom prst="rect">
            <a:avLst/>
          </a:prstGeom>
        </p:spPr>
      </p:pic>
      <p:sp>
        <p:nvSpPr>
          <p:cNvPr id="4" name="TextBox 3"/>
          <p:cNvSpPr txBox="1"/>
          <p:nvPr/>
        </p:nvSpPr>
        <p:spPr>
          <a:xfrm>
            <a:off x="4325166" y="1894093"/>
            <a:ext cx="1353126" cy="369332"/>
          </a:xfrm>
          <a:prstGeom prst="rect">
            <a:avLst/>
          </a:prstGeom>
          <a:noFill/>
        </p:spPr>
        <p:txBody>
          <a:bodyPr wrap="square" rtlCol="0">
            <a:spAutoFit/>
          </a:bodyPr>
          <a:lstStyle/>
          <a:p>
            <a:pPr algn="ctr" defTabSz="457200"/>
            <a:r>
              <a:rPr lang="en-US" sz="1800" dirty="0">
                <a:solidFill>
                  <a:prstClr val="black"/>
                </a:solidFill>
              </a:rPr>
              <a:t>1888  1889</a:t>
            </a:r>
          </a:p>
        </p:txBody>
      </p:sp>
      <p:sp>
        <p:nvSpPr>
          <p:cNvPr id="8" name="Right Arrow 7"/>
          <p:cNvSpPr/>
          <p:nvPr/>
        </p:nvSpPr>
        <p:spPr>
          <a:xfrm>
            <a:off x="5962185" y="3267307"/>
            <a:ext cx="691376" cy="35683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9" name="Picture 8">
            <a:extLst>
              <a:ext uri="{FF2B5EF4-FFF2-40B4-BE49-F238E27FC236}">
                <a16:creationId xmlns:a16="http://schemas.microsoft.com/office/drawing/2014/main" id="{E9C077B3-4EFC-7E4B-B356-AC4050B59B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53922" y="1894094"/>
            <a:ext cx="1270522" cy="792529"/>
          </a:xfrm>
          <a:prstGeom prst="rect">
            <a:avLst/>
          </a:prstGeom>
        </p:spPr>
      </p:pic>
      <p:pic>
        <p:nvPicPr>
          <p:cNvPr id="10" name="Picture 9"/>
          <p:cNvPicPr/>
          <p:nvPr/>
        </p:nvPicPr>
        <p:blipFill rotWithShape="1">
          <a:blip r:embed="rId7" cstate="screen">
            <a:extLst>
              <a:ext uri="{28A0092B-C50C-407E-A947-70E740481C1C}">
                <a14:useLocalDpi xmlns:a14="http://schemas.microsoft.com/office/drawing/2010/main"/>
              </a:ext>
            </a:extLst>
          </a:blip>
          <a:srcRect/>
          <a:stretch/>
        </p:blipFill>
        <p:spPr bwMode="auto">
          <a:xfrm>
            <a:off x="6753921" y="2686621"/>
            <a:ext cx="2886386" cy="1117430"/>
          </a:xfrm>
          <a:prstGeom prst="rect">
            <a:avLst/>
          </a:prstGeom>
          <a:noFill/>
          <a:ln>
            <a:noFill/>
          </a:ln>
          <a:extLst>
            <a:ext uri="{53640926-AAD7-44d8-BBD7-CCE9431645EC}">
              <a14:shadowObscured xmlns:a14="http://schemas.microsoft.com/office/drawing/2010/main" xmlns=""/>
            </a:ext>
          </a:extLst>
        </p:spPr>
      </p:pic>
      <p:pic>
        <p:nvPicPr>
          <p:cNvPr id="11" name="Picture 10" descr="Screen Shot 2021-09-07 at 11.23.30 PM.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024445" y="1894093"/>
            <a:ext cx="1615863" cy="793346"/>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170127" y="3804052"/>
            <a:ext cx="1470181" cy="1112941"/>
          </a:xfrm>
          <a:prstGeom prst="rect">
            <a:avLst/>
          </a:prstGeom>
        </p:spPr>
      </p:pic>
      <p:pic>
        <p:nvPicPr>
          <p:cNvPr id="13" name="Picture 12"/>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753920" y="3805828"/>
            <a:ext cx="1416206" cy="1111164"/>
          </a:xfrm>
          <a:prstGeom prst="rect">
            <a:avLst/>
          </a:prstGeom>
        </p:spPr>
      </p:pic>
    </p:spTree>
    <p:extLst>
      <p:ext uri="{BB962C8B-B14F-4D97-AF65-F5344CB8AC3E}">
        <p14:creationId xmlns:p14="http://schemas.microsoft.com/office/powerpoint/2010/main" val="1283484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98BED1-A883-4CB6-9AE6-2F5CA919F654}"/>
              </a:ext>
            </a:extLst>
          </p:cNvPr>
          <p:cNvSpPr>
            <a:spLocks noGrp="1"/>
          </p:cNvSpPr>
          <p:nvPr>
            <p:ph idx="1"/>
          </p:nvPr>
        </p:nvSpPr>
        <p:spPr>
          <a:xfrm>
            <a:off x="3797559" y="557349"/>
            <a:ext cx="7767695" cy="6069874"/>
          </a:xfrm>
        </p:spPr>
        <p:txBody>
          <a:bodyPr anchor="t">
            <a:noAutofit/>
          </a:bodyPr>
          <a:lstStyle/>
          <a:p>
            <a:pPr marL="0" indent="0" defTabSz="629825">
              <a:lnSpc>
                <a:spcPct val="150000"/>
              </a:lnSpc>
              <a:spcBef>
                <a:spcPts val="0"/>
              </a:spcBef>
              <a:spcAft>
                <a:spcPts val="1800"/>
              </a:spcAft>
              <a:buNone/>
            </a:pPr>
            <a:r>
              <a:rPr lang="en-US" sz="1800" dirty="0">
                <a:solidFill>
                  <a:schemeClr val="tx1"/>
                </a:solidFill>
                <a:latin typeface="Calibri" panose="020F0502020204030204" pitchFamily="34" charset="0"/>
                <a:ea typeface="Calibri" panose="020F0502020204030204" pitchFamily="34" charset="0"/>
              </a:rPr>
              <a:t>Dr. Graves is an Associate Professor of Neurosciences and Director of the Neuroimmunology Research Program at UC San Diego. She is a MS specialist at the San Diego VA Hospital. She is also Director of the Rady Children’s Pediatric MS Center and scientific member of the U.S. Network of Pediatric MS Centers. She completed an MD and PhD in Biophysics at the University of Texas Southwestern. She trained in neurology at the University of Pennsylvania receiving the Arthur K Asbury Award for Clinical Excellence. She completed two fellowships in Neuro-ophthalmology at the University of Pennsylvania and in MS and Clinical Research Methods at the UC San Francisco. She has received grant support from the NIH, the National MS Society, the Race to Erase MS and the Foundation for the CMSC. She is a collaborator in several national and international research efforts in MS and participates in multi-center clinical trials. At the start of the worldwide SARS-CoV-2 pandemic she launched the </a:t>
            </a:r>
            <a:r>
              <a:rPr lang="en-US" sz="1800" dirty="0" err="1">
                <a:solidFill>
                  <a:schemeClr val="tx1"/>
                </a:solidFill>
                <a:latin typeface="Calibri" panose="020F0502020204030204" pitchFamily="34" charset="0"/>
                <a:ea typeface="Calibri" panose="020F0502020204030204" pitchFamily="34" charset="0"/>
              </a:rPr>
              <a:t>NeuCovid</a:t>
            </a:r>
            <a:r>
              <a:rPr lang="en-US" sz="1800" dirty="0">
                <a:solidFill>
                  <a:schemeClr val="tx1"/>
                </a:solidFill>
                <a:latin typeface="Calibri" panose="020F0502020204030204" pitchFamily="34" charset="0"/>
                <a:ea typeface="Calibri" panose="020F0502020204030204" pitchFamily="34" charset="0"/>
              </a:rPr>
              <a:t> collaborative coordinating faculty across UC San Diego to study neurological effects of infection. </a:t>
            </a:r>
          </a:p>
        </p:txBody>
      </p:sp>
      <p:pic>
        <p:nvPicPr>
          <p:cNvPr id="1026" name="Picture 2" descr="Jennifer Graves, MD, PhD - Neurology | UC San Diego Health">
            <a:extLst>
              <a:ext uri="{FF2B5EF4-FFF2-40B4-BE49-F238E27FC236}">
                <a16:creationId xmlns:a16="http://schemas.microsoft.com/office/drawing/2014/main" id="{28482675-B697-20C2-F572-06EBEFC601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251" y="390137"/>
            <a:ext cx="3164826" cy="3164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1538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716"/>
        </a:solidFill>
        <a:effectLst/>
      </p:bgPr>
    </p:bg>
    <p:spTree>
      <p:nvGrpSpPr>
        <p:cNvPr id="1" name=""/>
        <p:cNvGrpSpPr/>
        <p:nvPr/>
      </p:nvGrpSpPr>
      <p:grpSpPr>
        <a:xfrm>
          <a:off x="0" y="0"/>
          <a:ext cx="0" cy="0"/>
          <a:chOff x="0" y="0"/>
          <a:chExt cx="0" cy="0"/>
        </a:xfrm>
      </p:grpSpPr>
      <p:sp>
        <p:nvSpPr>
          <p:cNvPr id="9" name="Rectangle 8"/>
          <p:cNvSpPr/>
          <p:nvPr/>
        </p:nvSpPr>
        <p:spPr>
          <a:xfrm>
            <a:off x="660458" y="2132090"/>
            <a:ext cx="10749024" cy="3910901"/>
          </a:xfrm>
          <a:prstGeom prst="rect">
            <a:avLst/>
          </a:prstGeom>
          <a:gradFill>
            <a:gsLst>
              <a:gs pos="0">
                <a:schemeClr val="accent2">
                  <a:lumMod val="40000"/>
                  <a:lumOff val="6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B218F9F2-CC7A-BC39-4BE0-5EE0A8DD7E36}"/>
              </a:ext>
            </a:extLst>
          </p:cNvPr>
          <p:cNvGrpSpPr>
            <a:grpSpLocks noChangeAspect="1"/>
          </p:cNvGrpSpPr>
          <p:nvPr/>
        </p:nvGrpSpPr>
        <p:grpSpPr>
          <a:xfrm>
            <a:off x="4727694" y="2935317"/>
            <a:ext cx="2589343" cy="2911662"/>
            <a:chOff x="7767653" y="4204646"/>
            <a:chExt cx="1117499" cy="1256604"/>
          </a:xfrm>
          <a:solidFill>
            <a:schemeClr val="accent6">
              <a:lumMod val="20000"/>
              <a:lumOff val="80000"/>
            </a:schemeClr>
          </a:solidFill>
        </p:grpSpPr>
        <p:sp>
          <p:nvSpPr>
            <p:cNvPr id="15" name="Rectangle 14">
              <a:extLst>
                <a:ext uri="{FF2B5EF4-FFF2-40B4-BE49-F238E27FC236}">
                  <a16:creationId xmlns:a16="http://schemas.microsoft.com/office/drawing/2014/main" id="{46618072-33D1-CB7E-B7AF-AA45B062FF77}"/>
                </a:ext>
              </a:extLst>
            </p:cNvPr>
            <p:cNvSpPr/>
            <p:nvPr/>
          </p:nvSpPr>
          <p:spPr>
            <a:xfrm>
              <a:off x="7767653" y="4204646"/>
              <a:ext cx="1117499" cy="1256604"/>
            </a:xfrm>
            <a:prstGeom prst="rect">
              <a:avLst/>
            </a:prstGeom>
            <a:grp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46">
                <a:defRPr/>
              </a:pPr>
              <a:endParaRPr lang="en-US" sz="1400">
                <a:solidFill>
                  <a:prstClr val="white"/>
                </a:solidFill>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49248" y="4278107"/>
              <a:ext cx="714150" cy="1099069"/>
            </a:xfrm>
            <a:prstGeom prst="rect">
              <a:avLst/>
            </a:prstGeom>
            <a:grpFill/>
          </p:spPr>
        </p:pic>
      </p:grpSp>
      <p:sp>
        <p:nvSpPr>
          <p:cNvPr id="2" name="Title 1"/>
          <p:cNvSpPr>
            <a:spLocks noGrp="1"/>
          </p:cNvSpPr>
          <p:nvPr>
            <p:ph type="title"/>
          </p:nvPr>
        </p:nvSpPr>
        <p:spPr>
          <a:xfrm>
            <a:off x="660458" y="193929"/>
            <a:ext cx="11661731" cy="1143000"/>
          </a:xfrm>
        </p:spPr>
        <p:txBody>
          <a:bodyPr>
            <a:normAutofit/>
          </a:bodyPr>
          <a:lstStyle/>
          <a:p>
            <a:r>
              <a:rPr lang="en-US" dirty="0">
                <a:solidFill>
                  <a:srgbClr val="FFFF00"/>
                </a:solidFill>
              </a:rPr>
              <a:t>21</a:t>
            </a:r>
            <a:r>
              <a:rPr lang="en-US" baseline="30000" dirty="0">
                <a:solidFill>
                  <a:srgbClr val="FFFF00"/>
                </a:solidFill>
              </a:rPr>
              <a:t>st</a:t>
            </a:r>
            <a:r>
              <a:rPr lang="en-US" dirty="0">
                <a:solidFill>
                  <a:srgbClr val="FFFF00"/>
                </a:solidFill>
              </a:rPr>
              <a:t> Century Neurological Exam</a:t>
            </a:r>
            <a:r>
              <a:rPr lang="en-US" dirty="0"/>
              <a:t>: </a:t>
            </a:r>
            <a:r>
              <a:rPr lang="en-US" sz="3600" b="0" dirty="0">
                <a:solidFill>
                  <a:schemeClr val="bg1"/>
                </a:solidFill>
              </a:rPr>
              <a:t>Biosensors</a:t>
            </a:r>
            <a:endParaRPr lang="en-US" b="0" dirty="0">
              <a:solidFill>
                <a:schemeClr val="bg1"/>
              </a:solidFill>
            </a:endParaRPr>
          </a:p>
        </p:txBody>
      </p:sp>
      <p:sp>
        <p:nvSpPr>
          <p:cNvPr id="4" name="TextBox 3"/>
          <p:cNvSpPr txBox="1"/>
          <p:nvPr/>
        </p:nvSpPr>
        <p:spPr>
          <a:xfrm>
            <a:off x="658588" y="1465639"/>
            <a:ext cx="10989235" cy="461665"/>
          </a:xfrm>
          <a:prstGeom prst="rect">
            <a:avLst/>
          </a:prstGeom>
          <a:noFill/>
        </p:spPr>
        <p:txBody>
          <a:bodyPr wrap="square" rtlCol="0">
            <a:spAutoFit/>
          </a:bodyPr>
          <a:lstStyle/>
          <a:p>
            <a:pPr defTabSz="342946">
              <a:spcAft>
                <a:spcPts val="600"/>
              </a:spcAft>
              <a:defRPr/>
            </a:pPr>
            <a:r>
              <a:rPr lang="en-US" sz="2400" b="1" dirty="0">
                <a:solidFill>
                  <a:schemeClr val="bg1"/>
                </a:solidFill>
              </a:rPr>
              <a:t>PURPOSE: </a:t>
            </a:r>
            <a:r>
              <a:rPr lang="en-US" sz="2400" dirty="0">
                <a:solidFill>
                  <a:schemeClr val="bg1"/>
                </a:solidFill>
              </a:rPr>
              <a:t>Convert physiological information into electrical signals</a:t>
            </a:r>
            <a:endParaRPr lang="en-US" sz="2400" b="1" cap="all" dirty="0">
              <a:solidFill>
                <a:schemeClr val="bg1"/>
              </a:solidFill>
            </a:endParaRPr>
          </a:p>
        </p:txBody>
      </p:sp>
      <p:grpSp>
        <p:nvGrpSpPr>
          <p:cNvPr id="25" name="Group 24">
            <a:extLst>
              <a:ext uri="{FF2B5EF4-FFF2-40B4-BE49-F238E27FC236}">
                <a16:creationId xmlns:a16="http://schemas.microsoft.com/office/drawing/2014/main" id="{4957727D-7352-1403-7E40-6CE58F6DACC4}"/>
              </a:ext>
            </a:extLst>
          </p:cNvPr>
          <p:cNvGrpSpPr/>
          <p:nvPr/>
        </p:nvGrpSpPr>
        <p:grpSpPr>
          <a:xfrm>
            <a:off x="1142426" y="2918731"/>
            <a:ext cx="2589342" cy="2936245"/>
            <a:chOff x="1493193" y="3032271"/>
            <a:chExt cx="2589342" cy="2936245"/>
          </a:xfrm>
        </p:grpSpPr>
        <p:grpSp>
          <p:nvGrpSpPr>
            <p:cNvPr id="8" name="Group 7">
              <a:extLst>
                <a:ext uri="{FF2B5EF4-FFF2-40B4-BE49-F238E27FC236}">
                  <a16:creationId xmlns:a16="http://schemas.microsoft.com/office/drawing/2014/main" id="{3A55C844-C9A8-F333-1390-99DE093EDEB3}"/>
                </a:ext>
              </a:extLst>
            </p:cNvPr>
            <p:cNvGrpSpPr>
              <a:grpSpLocks noChangeAspect="1"/>
            </p:cNvGrpSpPr>
            <p:nvPr/>
          </p:nvGrpSpPr>
          <p:grpSpPr>
            <a:xfrm>
              <a:off x="1493193" y="3032271"/>
              <a:ext cx="2589342" cy="2936245"/>
              <a:chOff x="6730004" y="2749860"/>
              <a:chExt cx="1986792" cy="2252969"/>
            </a:xfrm>
          </p:grpSpPr>
          <p:sp>
            <p:nvSpPr>
              <p:cNvPr id="3" name="Rectangle 2">
                <a:extLst>
                  <a:ext uri="{FF2B5EF4-FFF2-40B4-BE49-F238E27FC236}">
                    <a16:creationId xmlns:a16="http://schemas.microsoft.com/office/drawing/2014/main" id="{E732AAFD-228D-94CF-2D66-158F06B8E211}"/>
                  </a:ext>
                </a:extLst>
              </p:cNvPr>
              <p:cNvSpPr/>
              <p:nvPr/>
            </p:nvSpPr>
            <p:spPr>
              <a:xfrm>
                <a:off x="6730004" y="2749860"/>
                <a:ext cx="1986792" cy="2252969"/>
              </a:xfrm>
              <a:prstGeom prst="rect">
                <a:avLst/>
              </a:prstGeom>
              <a:solidFill>
                <a:schemeClr val="accent1">
                  <a:lumMod val="20000"/>
                  <a:lumOff val="80000"/>
                </a:schemeClr>
              </a:solid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46">
                  <a:defRPr/>
                </a:pPr>
                <a:endParaRPr lang="en-US" sz="1400">
                  <a:solidFill>
                    <a:prstClr val="white"/>
                  </a:solidFill>
                </a:endParaRP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92349" y="2762586"/>
                <a:ext cx="1436915" cy="1051124"/>
              </a:xfrm>
              <a:prstGeom prst="rect">
                <a:avLst/>
              </a:prstGeom>
            </p:spPr>
          </p:pic>
        </p:gr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57002" y="4622251"/>
              <a:ext cx="1160512" cy="1276563"/>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65539" y="4647650"/>
              <a:ext cx="990519" cy="1225767"/>
            </a:xfrm>
            <a:prstGeom prst="rect">
              <a:avLst/>
            </a:prstGeom>
          </p:spPr>
        </p:pic>
      </p:grpSp>
      <p:grpSp>
        <p:nvGrpSpPr>
          <p:cNvPr id="19" name="Group 18">
            <a:extLst>
              <a:ext uri="{FF2B5EF4-FFF2-40B4-BE49-F238E27FC236}">
                <a16:creationId xmlns:a16="http://schemas.microsoft.com/office/drawing/2014/main" id="{CFA09846-3B4C-692B-370F-E3F30A3A43CD}"/>
              </a:ext>
            </a:extLst>
          </p:cNvPr>
          <p:cNvGrpSpPr>
            <a:grpSpLocks noChangeAspect="1"/>
          </p:cNvGrpSpPr>
          <p:nvPr/>
        </p:nvGrpSpPr>
        <p:grpSpPr>
          <a:xfrm>
            <a:off x="8345730" y="2916340"/>
            <a:ext cx="2589343" cy="2911661"/>
            <a:chOff x="8852783" y="4204647"/>
            <a:chExt cx="1113014" cy="1251560"/>
          </a:xfrm>
        </p:grpSpPr>
        <p:sp>
          <p:nvSpPr>
            <p:cNvPr id="16" name="Rectangle 15">
              <a:extLst>
                <a:ext uri="{FF2B5EF4-FFF2-40B4-BE49-F238E27FC236}">
                  <a16:creationId xmlns:a16="http://schemas.microsoft.com/office/drawing/2014/main" id="{E027F7E6-B94D-B8C8-9167-FF4F8B35E4F4}"/>
                </a:ext>
              </a:extLst>
            </p:cNvPr>
            <p:cNvSpPr/>
            <p:nvPr/>
          </p:nvSpPr>
          <p:spPr>
            <a:xfrm>
              <a:off x="8852783" y="4204647"/>
              <a:ext cx="1113014" cy="1251560"/>
            </a:xfrm>
            <a:prstGeom prst="rect">
              <a:avLst/>
            </a:prstGeom>
            <a:solidFill>
              <a:srgbClr val="DFC9EF"/>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46">
                <a:defRPr/>
              </a:pPr>
              <a:endParaRPr lang="en-US" sz="1400">
                <a:solidFill>
                  <a:prstClr val="white"/>
                </a:solidFill>
              </a:endParaRPr>
            </a:p>
          </p:txBody>
        </p:sp>
        <p:pic>
          <p:nvPicPr>
            <p:cNvPr id="11" name="Picture 10" descr="IMG_4973.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055052" y="4279358"/>
              <a:ext cx="708476" cy="1094657"/>
            </a:xfrm>
            <a:prstGeom prst="rect">
              <a:avLst/>
            </a:prstGeom>
          </p:spPr>
        </p:pic>
      </p:grpSp>
      <p:sp>
        <p:nvSpPr>
          <p:cNvPr id="39" name="TextBox 38">
            <a:extLst>
              <a:ext uri="{FF2B5EF4-FFF2-40B4-BE49-F238E27FC236}">
                <a16:creationId xmlns:a16="http://schemas.microsoft.com/office/drawing/2014/main" id="{D8810985-8379-1109-1258-54D0A2E962D0}"/>
              </a:ext>
            </a:extLst>
          </p:cNvPr>
          <p:cNvSpPr txBox="1"/>
          <p:nvPr/>
        </p:nvSpPr>
        <p:spPr>
          <a:xfrm>
            <a:off x="439104" y="2132700"/>
            <a:ext cx="3995985" cy="738664"/>
          </a:xfrm>
          <a:prstGeom prst="rect">
            <a:avLst/>
          </a:prstGeom>
          <a:noFill/>
        </p:spPr>
        <p:txBody>
          <a:bodyPr wrap="square">
            <a:spAutoFit/>
          </a:bodyPr>
          <a:lstStyle/>
          <a:p>
            <a:pPr algn="ctr" defTabSz="342946">
              <a:defRPr/>
            </a:pPr>
            <a:r>
              <a:rPr lang="en-US" sz="2400" b="1" cap="all" dirty="0">
                <a:solidFill>
                  <a:srgbClr val="0F79AB"/>
                </a:solidFill>
              </a:rPr>
              <a:t>Fitness trackers </a:t>
            </a:r>
          </a:p>
          <a:p>
            <a:pPr algn="ctr" defTabSz="342946">
              <a:spcAft>
                <a:spcPts val="1200"/>
              </a:spcAft>
              <a:defRPr/>
            </a:pPr>
            <a:r>
              <a:rPr lang="en-US" sz="1800" i="1" dirty="0">
                <a:solidFill>
                  <a:srgbClr val="0F79AB"/>
                </a:solidFill>
              </a:rPr>
              <a:t>(accelerometers, heart monitors)</a:t>
            </a:r>
          </a:p>
        </p:txBody>
      </p:sp>
      <p:sp>
        <p:nvSpPr>
          <p:cNvPr id="42" name="TextBox 41">
            <a:extLst>
              <a:ext uri="{FF2B5EF4-FFF2-40B4-BE49-F238E27FC236}">
                <a16:creationId xmlns:a16="http://schemas.microsoft.com/office/drawing/2014/main" id="{80AB8002-08A7-C30F-C5C5-985EE7D675E7}"/>
              </a:ext>
            </a:extLst>
          </p:cNvPr>
          <p:cNvSpPr txBox="1"/>
          <p:nvPr/>
        </p:nvSpPr>
        <p:spPr>
          <a:xfrm>
            <a:off x="4321287" y="2132090"/>
            <a:ext cx="3538160" cy="769441"/>
          </a:xfrm>
          <a:prstGeom prst="rect">
            <a:avLst/>
          </a:prstGeom>
          <a:noFill/>
        </p:spPr>
        <p:txBody>
          <a:bodyPr wrap="square">
            <a:spAutoFit/>
          </a:bodyPr>
          <a:lstStyle/>
          <a:p>
            <a:pPr algn="ctr" defTabSz="342946">
              <a:defRPr/>
            </a:pPr>
            <a:r>
              <a:rPr lang="en-US" sz="2400" b="1" cap="all" dirty="0">
                <a:solidFill>
                  <a:srgbClr val="4CA027"/>
                </a:solidFill>
              </a:rPr>
              <a:t>Gyroscope  </a:t>
            </a:r>
          </a:p>
          <a:p>
            <a:pPr algn="ctr" defTabSz="342946">
              <a:defRPr/>
            </a:pPr>
            <a:r>
              <a:rPr lang="en-US" sz="2000" i="1" dirty="0">
                <a:solidFill>
                  <a:srgbClr val="4CA027"/>
                </a:solidFill>
              </a:rPr>
              <a:t>(balance and positional d</a:t>
            </a:r>
            <a:r>
              <a:rPr lang="en-US" sz="2000" i="1" dirty="0" err="1">
                <a:solidFill>
                  <a:srgbClr val="4CA027"/>
                </a:solidFill>
              </a:rPr>
              <a:t>ata</a:t>
            </a:r>
            <a:r>
              <a:rPr lang="en-US" sz="2000" i="1" dirty="0">
                <a:solidFill>
                  <a:srgbClr val="4CA027"/>
                </a:solidFill>
              </a:rPr>
              <a:t>)</a:t>
            </a:r>
          </a:p>
        </p:txBody>
      </p:sp>
      <p:sp>
        <p:nvSpPr>
          <p:cNvPr id="43" name="TextBox 42">
            <a:extLst>
              <a:ext uri="{FF2B5EF4-FFF2-40B4-BE49-F238E27FC236}">
                <a16:creationId xmlns:a16="http://schemas.microsoft.com/office/drawing/2014/main" id="{66E0A244-630E-3012-ED81-76CC01C181E2}"/>
              </a:ext>
            </a:extLst>
          </p:cNvPr>
          <p:cNvSpPr txBox="1"/>
          <p:nvPr/>
        </p:nvSpPr>
        <p:spPr>
          <a:xfrm>
            <a:off x="7871322" y="2114798"/>
            <a:ext cx="3538160" cy="738664"/>
          </a:xfrm>
          <a:prstGeom prst="rect">
            <a:avLst/>
          </a:prstGeom>
          <a:noFill/>
        </p:spPr>
        <p:txBody>
          <a:bodyPr wrap="square">
            <a:spAutoFit/>
          </a:bodyPr>
          <a:lstStyle/>
          <a:p>
            <a:pPr algn="ctr" defTabSz="342946">
              <a:defRPr/>
            </a:pPr>
            <a:r>
              <a:rPr lang="en-US" sz="2400" b="1" dirty="0">
                <a:solidFill>
                  <a:srgbClr val="7030A0"/>
                </a:solidFill>
              </a:rPr>
              <a:t>SURFACE EMG</a:t>
            </a:r>
          </a:p>
          <a:p>
            <a:pPr algn="ctr" defTabSz="342946">
              <a:defRPr/>
            </a:pPr>
            <a:r>
              <a:rPr lang="en-US" sz="1800" dirty="0">
                <a:solidFill>
                  <a:srgbClr val="7030A0"/>
                </a:solidFill>
              </a:rPr>
              <a:t>(</a:t>
            </a:r>
            <a:r>
              <a:rPr lang="en-US" sz="1800" i="1" dirty="0">
                <a:solidFill>
                  <a:srgbClr val="7030A0"/>
                </a:solidFill>
              </a:rPr>
              <a:t>real life electromyogram data)</a:t>
            </a:r>
            <a:endParaRPr lang="en-US" sz="2700" i="1" dirty="0">
              <a:solidFill>
                <a:srgbClr val="494949"/>
              </a:solidFill>
            </a:endParaRPr>
          </a:p>
        </p:txBody>
      </p:sp>
      <p:sp>
        <p:nvSpPr>
          <p:cNvPr id="21" name="TextBox 20">
            <a:extLst>
              <a:ext uri="{FF2B5EF4-FFF2-40B4-BE49-F238E27FC236}">
                <a16:creationId xmlns:a16="http://schemas.microsoft.com/office/drawing/2014/main" id="{261F12E2-C7DC-E2E3-3B54-58E5CA2941F8}"/>
              </a:ext>
            </a:extLst>
          </p:cNvPr>
          <p:cNvSpPr txBox="1"/>
          <p:nvPr/>
        </p:nvSpPr>
        <p:spPr>
          <a:xfrm>
            <a:off x="116715" y="6189870"/>
            <a:ext cx="9877139" cy="638636"/>
          </a:xfrm>
          <a:prstGeom prst="rect">
            <a:avLst/>
          </a:prstGeom>
          <a:noFill/>
        </p:spPr>
        <p:txBody>
          <a:bodyPr wrap="square">
            <a:spAutoFit/>
          </a:bodyPr>
          <a:lstStyle/>
          <a:p>
            <a:pPr defTabSz="914400"/>
            <a:r>
              <a:rPr lang="en-US" sz="1000" dirty="0">
                <a:solidFill>
                  <a:schemeClr val="bg1"/>
                </a:solidFill>
              </a:rPr>
              <a:t>Gr</a:t>
            </a:r>
            <a:r>
              <a:rPr lang="en-US" sz="850" dirty="0">
                <a:solidFill>
                  <a:schemeClr val="bg1"/>
                </a:solidFill>
              </a:rPr>
              <a:t>aves JS &amp; </a:t>
            </a:r>
            <a:r>
              <a:rPr lang="en-US" sz="850" dirty="0" err="1">
                <a:solidFill>
                  <a:schemeClr val="bg1"/>
                </a:solidFill>
              </a:rPr>
              <a:t>Montalban</a:t>
            </a:r>
            <a:r>
              <a:rPr lang="en-US" sz="850" dirty="0">
                <a:solidFill>
                  <a:schemeClr val="bg1"/>
                </a:solidFill>
              </a:rPr>
              <a:t> X. Biosensors to monitor MS activity. </a:t>
            </a:r>
            <a:r>
              <a:rPr lang="en-US" sz="850" i="1" dirty="0" err="1">
                <a:solidFill>
                  <a:schemeClr val="bg1"/>
                </a:solidFill>
              </a:rPr>
              <a:t>Mult</a:t>
            </a:r>
            <a:r>
              <a:rPr lang="en-US" sz="850" i="1" dirty="0">
                <a:solidFill>
                  <a:schemeClr val="bg1"/>
                </a:solidFill>
              </a:rPr>
              <a:t> </a:t>
            </a:r>
            <a:r>
              <a:rPr lang="en-US" sz="850" i="1" dirty="0" err="1">
                <a:solidFill>
                  <a:schemeClr val="bg1"/>
                </a:solidFill>
              </a:rPr>
              <a:t>Scler</a:t>
            </a:r>
            <a:r>
              <a:rPr lang="en-US" sz="850" i="1" dirty="0">
                <a:solidFill>
                  <a:schemeClr val="bg1"/>
                </a:solidFill>
              </a:rPr>
              <a:t> J</a:t>
            </a:r>
            <a:r>
              <a:rPr lang="en-US" sz="850" dirty="0">
                <a:solidFill>
                  <a:schemeClr val="bg1"/>
                </a:solidFill>
              </a:rPr>
              <a:t>. 2020;26(5):605-608. </a:t>
            </a:r>
            <a:r>
              <a:rPr lang="en-US" sz="850" dirty="0">
                <a:solidFill>
                  <a:schemeClr val="bg1"/>
                </a:solidFill>
                <a:sym typeface="Wingdings" panose="05000000000000000000" pitchFamily="2" charset="2"/>
              </a:rPr>
              <a:t> </a:t>
            </a:r>
            <a:r>
              <a:rPr lang="en-US" sz="850" dirty="0">
                <a:solidFill>
                  <a:schemeClr val="bg1"/>
                </a:solidFill>
              </a:rPr>
              <a:t>Yousef A et al. Biosensing in multiple sclerosis. </a:t>
            </a:r>
            <a:r>
              <a:rPr lang="en-US" sz="850" i="1" dirty="0">
                <a:solidFill>
                  <a:schemeClr val="bg1"/>
                </a:solidFill>
              </a:rPr>
              <a:t>Expert Rev Med Devices</a:t>
            </a:r>
            <a:r>
              <a:rPr lang="en-US" sz="850" dirty="0">
                <a:solidFill>
                  <a:schemeClr val="bg1"/>
                </a:solidFill>
              </a:rPr>
              <a:t>. 2017;14(11):901-912. </a:t>
            </a:r>
            <a:r>
              <a:rPr lang="en-US" sz="850" dirty="0">
                <a:solidFill>
                  <a:schemeClr val="bg1"/>
                </a:solidFill>
                <a:sym typeface="Wingdings" panose="05000000000000000000" pitchFamily="2" charset="2"/>
              </a:rPr>
              <a:t> </a:t>
            </a:r>
            <a:r>
              <a:rPr lang="en-US" sz="850" dirty="0">
                <a:solidFill>
                  <a:schemeClr val="bg1"/>
                </a:solidFill>
              </a:rPr>
              <a:t>Block V et al. Comparison of </a:t>
            </a:r>
            <a:r>
              <a:rPr lang="en-US" sz="850" dirty="0" err="1">
                <a:solidFill>
                  <a:schemeClr val="bg1"/>
                </a:solidFill>
              </a:rPr>
              <a:t>Actigraph</a:t>
            </a:r>
            <a:r>
              <a:rPr lang="en-US" sz="850" dirty="0">
                <a:solidFill>
                  <a:schemeClr val="bg1"/>
                </a:solidFill>
              </a:rPr>
              <a:t>, Fitbit and Manual Step Count during a Two-Minute Walk Test in People with Multiple Sclerosis: A Pilot Study (2016 CMSC Annual Meeting). In: ; 2016. Accessed May 27, 2022. </a:t>
            </a:r>
            <a:r>
              <a:rPr lang="en-US" sz="850" dirty="0">
                <a:solidFill>
                  <a:schemeClr val="bg1"/>
                </a:solidFill>
                <a:hlinkClick r:id="rId8"/>
              </a:rPr>
              <a:t>https://cmsc.confex.com/cmsc/2016/webprogram/Paper4160.html</a:t>
            </a:r>
            <a:r>
              <a:rPr lang="en-US" sz="850" dirty="0">
                <a:solidFill>
                  <a:schemeClr val="bg1"/>
                </a:solidFill>
              </a:rPr>
              <a:t> </a:t>
            </a:r>
            <a:r>
              <a:rPr lang="en-US" sz="850" dirty="0">
                <a:solidFill>
                  <a:schemeClr val="bg1"/>
                </a:solidFill>
                <a:sym typeface="Wingdings" panose="05000000000000000000" pitchFamily="2" charset="2"/>
              </a:rPr>
              <a:t> </a:t>
            </a:r>
            <a:r>
              <a:rPr lang="en-US" sz="850" dirty="0" err="1">
                <a:solidFill>
                  <a:schemeClr val="bg1"/>
                </a:solidFill>
              </a:rPr>
              <a:t>Rudick</a:t>
            </a:r>
            <a:r>
              <a:rPr lang="en-US" sz="850" dirty="0">
                <a:solidFill>
                  <a:schemeClr val="bg1"/>
                </a:solidFill>
              </a:rPr>
              <a:t> RA et al. The Multiple Sclerosis Performance Test (MSPT): An iPad-Based Disability Assessment Tool. </a:t>
            </a:r>
            <a:r>
              <a:rPr lang="en-US" sz="850" i="1" dirty="0">
                <a:solidFill>
                  <a:schemeClr val="bg1"/>
                </a:solidFill>
              </a:rPr>
              <a:t>J Vis Exp</a:t>
            </a:r>
            <a:r>
              <a:rPr lang="en-US" sz="850" dirty="0">
                <a:solidFill>
                  <a:schemeClr val="bg1"/>
                </a:solidFill>
              </a:rPr>
              <a:t>. 2014;88(88):51318. </a:t>
            </a:r>
            <a:r>
              <a:rPr lang="en-US" sz="850" dirty="0">
                <a:solidFill>
                  <a:schemeClr val="bg1"/>
                </a:solidFill>
                <a:sym typeface="Wingdings" panose="05000000000000000000" pitchFamily="2" charset="2"/>
              </a:rPr>
              <a:t> </a:t>
            </a:r>
            <a:r>
              <a:rPr lang="en-US" sz="850" dirty="0" err="1">
                <a:solidFill>
                  <a:schemeClr val="bg1"/>
                </a:solidFill>
              </a:rPr>
              <a:t>EyeLink</a:t>
            </a:r>
            <a:r>
              <a:rPr lang="en-US" sz="850" dirty="0">
                <a:solidFill>
                  <a:schemeClr val="bg1"/>
                </a:solidFill>
              </a:rPr>
              <a:t> II - The Best Head Mounted System - SR Research. Accessed May 27, 2022. https://www.sr-research.com/eyelink-ii/</a:t>
            </a:r>
          </a:p>
        </p:txBody>
      </p:sp>
      <p:sp>
        <p:nvSpPr>
          <p:cNvPr id="20" name="Rectangle 19"/>
          <p:cNvSpPr/>
          <p:nvPr/>
        </p:nvSpPr>
        <p:spPr>
          <a:xfrm>
            <a:off x="10245701" y="6127566"/>
            <a:ext cx="1946299" cy="700152"/>
          </a:xfrm>
          <a:prstGeom prst="rect">
            <a:avLst/>
          </a:prstGeom>
          <a:solidFill>
            <a:srgbClr val="0007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397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1672" y="115385"/>
            <a:ext cx="8229600" cy="1143000"/>
          </a:xfrm>
        </p:spPr>
        <p:txBody>
          <a:bodyPr/>
          <a:lstStyle/>
          <a:p>
            <a:r>
              <a:rPr lang="en-US" dirty="0">
                <a:solidFill>
                  <a:srgbClr val="FFFF00"/>
                </a:solidFill>
              </a:rPr>
              <a:t>Wearable Sensing</a:t>
            </a:r>
          </a:p>
        </p:txBody>
      </p:sp>
      <p:sp>
        <p:nvSpPr>
          <p:cNvPr id="3" name="Content Placeholder 2"/>
          <p:cNvSpPr>
            <a:spLocks noGrp="1"/>
          </p:cNvSpPr>
          <p:nvPr>
            <p:ph idx="1"/>
          </p:nvPr>
        </p:nvSpPr>
        <p:spPr>
          <a:xfrm>
            <a:off x="2121645" y="1483717"/>
            <a:ext cx="8731885" cy="3541851"/>
          </a:xfrm>
        </p:spPr>
        <p:txBody>
          <a:bodyPr>
            <a:normAutofit/>
          </a:bodyPr>
          <a:lstStyle/>
          <a:p>
            <a:pPr marL="285750" indent="-285750"/>
            <a:r>
              <a:rPr lang="en-US" sz="2700" dirty="0"/>
              <a:t>Technology from gaming and computer control industry</a:t>
            </a:r>
          </a:p>
          <a:p>
            <a:pPr marL="285750" indent="-285750"/>
            <a:r>
              <a:rPr lang="en-US" sz="2700" dirty="0"/>
              <a:t>Commercial Biosensors </a:t>
            </a:r>
          </a:p>
          <a:p>
            <a:pPr marL="685800" lvl="1"/>
            <a:r>
              <a:rPr lang="en-US" sz="2100" dirty="0"/>
              <a:t>Accelerometers, gyroscopes</a:t>
            </a:r>
          </a:p>
          <a:p>
            <a:pPr marL="685800" lvl="1"/>
            <a:r>
              <a:rPr lang="en-US" sz="2100" dirty="0"/>
              <a:t>Surface EMG, </a:t>
            </a:r>
            <a:r>
              <a:rPr lang="en-US" sz="2100" dirty="0" err="1"/>
              <a:t>electrodermal</a:t>
            </a:r>
            <a:r>
              <a:rPr lang="en-US" sz="2100" dirty="0"/>
              <a:t> sensors</a:t>
            </a:r>
          </a:p>
          <a:p>
            <a:pPr marL="285750" indent="-285750">
              <a:spcBef>
                <a:spcPts val="600"/>
              </a:spcBef>
            </a:pPr>
            <a:r>
              <a:rPr lang="en-US" sz="2700" dirty="0">
                <a:solidFill>
                  <a:prstClr val="white"/>
                </a:solidFill>
              </a:rPr>
              <a:t>Analyzing and using wearable sensor data in novel algorithms tailored to the disease state</a:t>
            </a:r>
          </a:p>
          <a:p>
            <a:pPr marL="800100" lvl="1" indent="-342900">
              <a:spcBef>
                <a:spcPts val="600"/>
              </a:spcBef>
              <a:buFontTx/>
              <a:buChar char="-"/>
            </a:pPr>
            <a:r>
              <a:rPr lang="en-US" sz="2000" dirty="0">
                <a:solidFill>
                  <a:prstClr val="white"/>
                </a:solidFill>
              </a:rPr>
              <a:t>Traditional signal processing</a:t>
            </a:r>
          </a:p>
          <a:p>
            <a:pPr marL="800100" lvl="1" indent="-342900">
              <a:spcBef>
                <a:spcPts val="600"/>
              </a:spcBef>
              <a:buFontTx/>
              <a:buChar char="-"/>
            </a:pPr>
            <a:r>
              <a:rPr lang="en-US" sz="2000" dirty="0">
                <a:solidFill>
                  <a:prstClr val="white"/>
                </a:solidFill>
              </a:rPr>
              <a:t>Artificial intelligence approaches</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6117" y="5343581"/>
            <a:ext cx="1331677" cy="897540"/>
          </a:xfrm>
          <a:prstGeom prst="rect">
            <a:avLst/>
          </a:prstGeom>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4454" y="5022215"/>
            <a:ext cx="792018" cy="1218907"/>
          </a:xfrm>
          <a:prstGeom prst="rect">
            <a:avLst/>
          </a:prstGeom>
        </p:spPr>
      </p:pic>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37771" y="5193371"/>
            <a:ext cx="952501" cy="1047751"/>
          </a:xfrm>
          <a:prstGeom prst="rect">
            <a:avLst/>
          </a:prstGeom>
        </p:spPr>
      </p:pic>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61567" y="5406507"/>
            <a:ext cx="674436" cy="834615"/>
          </a:xfrm>
          <a:prstGeom prst="rect">
            <a:avLst/>
          </a:prstGeom>
        </p:spPr>
      </p:pic>
      <p:pic>
        <p:nvPicPr>
          <p:cNvPr id="18" name="Picture 17" descr="IMG_4973.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84923" y="5133253"/>
            <a:ext cx="875988" cy="1167985"/>
          </a:xfrm>
          <a:prstGeom prst="rect">
            <a:avLst/>
          </a:prstGeom>
        </p:spPr>
      </p:pic>
      <p:pic>
        <p:nvPicPr>
          <p:cNvPr id="19" name="Picture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11724" y="5443501"/>
            <a:ext cx="725109" cy="797620"/>
          </a:xfrm>
          <a:prstGeom prst="rect">
            <a:avLst/>
          </a:prstGeom>
        </p:spPr>
      </p:pic>
      <p:pic>
        <p:nvPicPr>
          <p:cNvPr id="20" name="image21.png" descr="myoscroll1.png"/>
          <p:cNvPicPr/>
          <p:nvPr/>
        </p:nvPicPr>
        <p:blipFill rotWithShape="1">
          <a:blip r:embed="rId9" cstate="screen">
            <a:extLst>
              <a:ext uri="{28A0092B-C50C-407E-A947-70E740481C1C}">
                <a14:useLocalDpi xmlns:a14="http://schemas.microsoft.com/office/drawing/2010/main"/>
              </a:ext>
            </a:extLst>
          </a:blip>
          <a:srcRect/>
          <a:stretch/>
        </p:blipFill>
        <p:spPr>
          <a:xfrm>
            <a:off x="9949069" y="220053"/>
            <a:ext cx="1945985" cy="644651"/>
          </a:xfrm>
          <a:prstGeom prst="rect">
            <a:avLst/>
          </a:prstGeom>
          <a:ln/>
        </p:spPr>
      </p:pic>
      <p:sp>
        <p:nvSpPr>
          <p:cNvPr id="21" name="TextBox 20"/>
          <p:cNvSpPr txBox="1"/>
          <p:nvPr/>
        </p:nvSpPr>
        <p:spPr>
          <a:xfrm>
            <a:off x="1847386" y="6456491"/>
            <a:ext cx="8820615" cy="400110"/>
          </a:xfrm>
          <a:prstGeom prst="rect">
            <a:avLst/>
          </a:prstGeom>
          <a:noFill/>
        </p:spPr>
        <p:txBody>
          <a:bodyPr wrap="square" rtlCol="0">
            <a:spAutoFit/>
          </a:bodyPr>
          <a:lstStyle/>
          <a:p>
            <a:pPr algn="ctr" defTabSz="457200"/>
            <a:r>
              <a:rPr lang="en-US" sz="1000" dirty="0">
                <a:solidFill>
                  <a:prstClr val="white"/>
                </a:solidFill>
              </a:rPr>
              <a:t>Graves, J, and </a:t>
            </a:r>
            <a:r>
              <a:rPr lang="en-US" sz="1000" dirty="0" err="1">
                <a:solidFill>
                  <a:prstClr val="white"/>
                </a:solidFill>
              </a:rPr>
              <a:t>Montalban</a:t>
            </a:r>
            <a:r>
              <a:rPr lang="en-US" sz="1000" dirty="0">
                <a:solidFill>
                  <a:prstClr val="white"/>
                </a:solidFill>
              </a:rPr>
              <a:t>, X. MSJ 2020,  Carson and Drake, SMU, Yousef et al Expert Rev Med Devices. 2017,  </a:t>
            </a:r>
            <a:r>
              <a:rPr lang="en-US" sz="1000" dirty="0" err="1">
                <a:solidFill>
                  <a:prstClr val="white"/>
                </a:solidFill>
              </a:rPr>
              <a:t>MYOband</a:t>
            </a:r>
            <a:r>
              <a:rPr lang="en-US" sz="1000" dirty="0">
                <a:solidFill>
                  <a:prstClr val="white"/>
                </a:solidFill>
              </a:rPr>
              <a:t>™,  </a:t>
            </a:r>
            <a:r>
              <a:rPr lang="en-US" sz="1000" dirty="0" err="1">
                <a:solidFill>
                  <a:prstClr val="white"/>
                </a:solidFill>
              </a:rPr>
              <a:t>Actigraph</a:t>
            </a:r>
            <a:r>
              <a:rPr lang="en-US" sz="1000" dirty="0">
                <a:solidFill>
                  <a:prstClr val="white"/>
                </a:solidFill>
              </a:rPr>
              <a:t>™; Block, V., et al, CMSC 2016; </a:t>
            </a:r>
            <a:r>
              <a:rPr lang="en-US" sz="1000" dirty="0" err="1">
                <a:solidFill>
                  <a:prstClr val="white"/>
                </a:solidFill>
              </a:rPr>
              <a:t>Actigraphcorp.com</a:t>
            </a:r>
            <a:r>
              <a:rPr lang="en-US" sz="1000" dirty="0">
                <a:solidFill>
                  <a:prstClr val="white"/>
                </a:solidFill>
              </a:rPr>
              <a:t>; </a:t>
            </a:r>
            <a:r>
              <a:rPr lang="en-US" sz="1000" dirty="0" err="1">
                <a:solidFill>
                  <a:prstClr val="white"/>
                </a:solidFill>
              </a:rPr>
              <a:t>fitbit.com</a:t>
            </a:r>
            <a:r>
              <a:rPr lang="en-US" sz="1000" dirty="0">
                <a:solidFill>
                  <a:prstClr val="white"/>
                </a:solidFill>
              </a:rPr>
              <a:t>; </a:t>
            </a:r>
            <a:r>
              <a:rPr lang="en-US" sz="1000" dirty="0" err="1">
                <a:solidFill>
                  <a:prstClr val="white"/>
                </a:solidFill>
              </a:rPr>
              <a:t>Rudick</a:t>
            </a:r>
            <a:r>
              <a:rPr lang="en-US" sz="1000" dirty="0">
                <a:solidFill>
                  <a:prstClr val="white"/>
                </a:solidFill>
              </a:rPr>
              <a:t>, R et al, Cleveland Clinic, Multiple Sclerosis Performance Test; http://</a:t>
            </a:r>
            <a:r>
              <a:rPr lang="en-US" sz="1000" dirty="0" err="1">
                <a:solidFill>
                  <a:prstClr val="white"/>
                </a:solidFill>
              </a:rPr>
              <a:t>www.sr-research.com</a:t>
            </a:r>
            <a:r>
              <a:rPr lang="en-US" sz="1000" dirty="0">
                <a:solidFill>
                  <a:prstClr val="white"/>
                </a:solidFill>
              </a:rPr>
              <a:t>/</a:t>
            </a:r>
            <a:r>
              <a:rPr lang="en-US" sz="1000" dirty="0" err="1">
                <a:solidFill>
                  <a:prstClr val="white"/>
                </a:solidFill>
              </a:rPr>
              <a:t>eyelinkII.html</a:t>
            </a:r>
            <a:r>
              <a:rPr lang="en-US" sz="1000" dirty="0">
                <a:solidFill>
                  <a:prstClr val="white"/>
                </a:solidFill>
              </a:rPr>
              <a:t>  ; </a:t>
            </a:r>
          </a:p>
        </p:txBody>
      </p:sp>
    </p:spTree>
    <p:extLst>
      <p:ext uri="{BB962C8B-B14F-4D97-AF65-F5344CB8AC3E}">
        <p14:creationId xmlns:p14="http://schemas.microsoft.com/office/powerpoint/2010/main" val="17217055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716"/>
        </a:solidFill>
        <a:effectLst/>
      </p:bgPr>
    </p:bg>
    <p:spTree>
      <p:nvGrpSpPr>
        <p:cNvPr id="1" name=""/>
        <p:cNvGrpSpPr/>
        <p:nvPr/>
      </p:nvGrpSpPr>
      <p:grpSpPr>
        <a:xfrm>
          <a:off x="0" y="0"/>
          <a:ext cx="0" cy="0"/>
          <a:chOff x="0" y="0"/>
          <a:chExt cx="0" cy="0"/>
        </a:xfrm>
      </p:grpSpPr>
      <p:sp>
        <p:nvSpPr>
          <p:cNvPr id="4" name="Rectangle 3"/>
          <p:cNvSpPr/>
          <p:nvPr/>
        </p:nvSpPr>
        <p:spPr>
          <a:xfrm>
            <a:off x="606287" y="1553907"/>
            <a:ext cx="11012556" cy="442945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6697" y="273299"/>
            <a:ext cx="10972800" cy="1064011"/>
          </a:xfrm>
        </p:spPr>
        <p:txBody>
          <a:bodyPr>
            <a:normAutofit/>
          </a:bodyPr>
          <a:lstStyle/>
          <a:p>
            <a:r>
              <a:rPr lang="en-US" sz="3730" dirty="0">
                <a:solidFill>
                  <a:srgbClr val="FFFF00"/>
                </a:solidFill>
              </a:rPr>
              <a:t>Biosensors in MS </a:t>
            </a:r>
            <a:r>
              <a:rPr lang="en-US" sz="3200" b="0" dirty="0">
                <a:solidFill>
                  <a:schemeClr val="bg1"/>
                </a:solidFill>
              </a:rPr>
              <a:t>Accelerometer</a:t>
            </a:r>
            <a:endParaRPr lang="en-US" sz="3600" b="0" dirty="0">
              <a:solidFill>
                <a:schemeClr val="bg1"/>
              </a:solidFill>
            </a:endParaRPr>
          </a:p>
        </p:txBody>
      </p:sp>
      <p:sp>
        <p:nvSpPr>
          <p:cNvPr id="3" name="Content Placeholder 2"/>
          <p:cNvSpPr>
            <a:spLocks noGrp="1"/>
          </p:cNvSpPr>
          <p:nvPr>
            <p:ph idx="1"/>
          </p:nvPr>
        </p:nvSpPr>
        <p:spPr>
          <a:xfrm>
            <a:off x="220286" y="6385095"/>
            <a:ext cx="8169243" cy="338219"/>
          </a:xfrm>
        </p:spPr>
        <p:txBody>
          <a:bodyPr>
            <a:noAutofit/>
          </a:bodyPr>
          <a:lstStyle/>
          <a:p>
            <a:pPr>
              <a:spcBef>
                <a:spcPts val="0"/>
              </a:spcBef>
              <a:spcAft>
                <a:spcPts val="0"/>
              </a:spcAft>
            </a:pPr>
            <a:r>
              <a:rPr lang="en-US" sz="1000" dirty="0">
                <a:solidFill>
                  <a:schemeClr val="bg1"/>
                </a:solidFill>
                <a:effectLst/>
              </a:rPr>
              <a:t>Yousef A</a:t>
            </a:r>
            <a:r>
              <a:rPr lang="en-US" sz="1000" dirty="0">
                <a:solidFill>
                  <a:schemeClr val="bg1"/>
                </a:solidFill>
              </a:rPr>
              <a:t> et al</a:t>
            </a:r>
            <a:r>
              <a:rPr lang="en-US" sz="1000" dirty="0">
                <a:solidFill>
                  <a:schemeClr val="bg1"/>
                </a:solidFill>
                <a:effectLst/>
              </a:rPr>
              <a:t>. Biosensing in multiple sclerosis. </a:t>
            </a:r>
            <a:r>
              <a:rPr lang="en-US" sz="1000" i="1" dirty="0">
                <a:solidFill>
                  <a:schemeClr val="bg1"/>
                </a:solidFill>
                <a:effectLst/>
              </a:rPr>
              <a:t>Expert Rev Med Devices</a:t>
            </a:r>
            <a:r>
              <a:rPr lang="en-US" sz="1000" dirty="0">
                <a:solidFill>
                  <a:schemeClr val="bg1"/>
                </a:solidFill>
                <a:effectLst/>
              </a:rPr>
              <a:t>. 2017;14(11):901-912. </a:t>
            </a:r>
            <a:r>
              <a:rPr lang="en-US" sz="1000" dirty="0">
                <a:solidFill>
                  <a:schemeClr val="bg1"/>
                </a:solidFill>
                <a:effectLst/>
                <a:sym typeface="Wingdings" panose="05000000000000000000" pitchFamily="2" charset="2"/>
              </a:rPr>
              <a:t></a:t>
            </a:r>
            <a:r>
              <a:rPr lang="en-US" sz="1000" dirty="0">
                <a:solidFill>
                  <a:schemeClr val="bg1"/>
                </a:solidFill>
                <a:sym typeface="Wingdings" panose="05000000000000000000" pitchFamily="2" charset="2"/>
              </a:rPr>
              <a:t> </a:t>
            </a:r>
            <a:r>
              <a:rPr lang="en-US" sz="1000" dirty="0">
                <a:solidFill>
                  <a:schemeClr val="bg1"/>
                </a:solidFill>
                <a:effectLst/>
              </a:rPr>
              <a:t>Block V et al. </a:t>
            </a:r>
            <a:r>
              <a:rPr lang="is-IS" sz="1000" dirty="0">
                <a:solidFill>
                  <a:schemeClr val="bg1"/>
                </a:solidFill>
              </a:rPr>
              <a:t>J Neurol</a:t>
            </a:r>
          </a:p>
          <a:p>
            <a:pPr>
              <a:spcBef>
                <a:spcPts val="0"/>
              </a:spcBef>
              <a:spcAft>
                <a:spcPts val="0"/>
              </a:spcAft>
            </a:pPr>
            <a:r>
              <a:rPr lang="is-IS" sz="1000" dirty="0">
                <a:solidFill>
                  <a:schemeClr val="bg1"/>
                </a:solidFill>
              </a:rPr>
              <a:t>. 2017 Feb;264(2):316-326</a:t>
            </a:r>
            <a:endParaRPr lang="en-US" sz="1000" dirty="0">
              <a:solidFill>
                <a:schemeClr val="bg1"/>
              </a:solidFill>
            </a:endParaRPr>
          </a:p>
        </p:txBody>
      </p:sp>
      <p:sp>
        <p:nvSpPr>
          <p:cNvPr id="6" name="TextBox 5"/>
          <p:cNvSpPr txBox="1"/>
          <p:nvPr/>
        </p:nvSpPr>
        <p:spPr>
          <a:xfrm>
            <a:off x="766697" y="1553907"/>
            <a:ext cx="5152273" cy="4177426"/>
          </a:xfrm>
          <a:prstGeom prst="rect">
            <a:avLst/>
          </a:prstGeom>
          <a:noFill/>
        </p:spPr>
        <p:txBody>
          <a:bodyPr wrap="square" rtlCol="0">
            <a:spAutoFit/>
          </a:bodyPr>
          <a:lstStyle/>
          <a:p>
            <a:pPr defTabSz="342946">
              <a:lnSpc>
                <a:spcPct val="110000"/>
              </a:lnSpc>
              <a:spcAft>
                <a:spcPts val="400"/>
              </a:spcAft>
              <a:defRPr/>
            </a:pPr>
            <a:r>
              <a:rPr lang="en-US" sz="2200" b="1" cap="all" dirty="0">
                <a:solidFill>
                  <a:srgbClr val="0C628B"/>
                </a:solidFill>
              </a:rPr>
              <a:t>Use in trials</a:t>
            </a:r>
          </a:p>
          <a:p>
            <a:pPr marL="274320" indent="-274320" defTabSz="342946">
              <a:lnSpc>
                <a:spcPct val="110000"/>
              </a:lnSpc>
              <a:buFont typeface="Arial" panose="020B0604020202020204" pitchFamily="34" charset="0"/>
              <a:buChar char="•"/>
              <a:defRPr/>
            </a:pPr>
            <a:r>
              <a:rPr lang="en-US" b="1" dirty="0">
                <a:solidFill>
                  <a:srgbClr val="4CA027"/>
                </a:solidFill>
              </a:rPr>
              <a:t>&gt;80% of MS biosensing studies focus on accelerometry</a:t>
            </a:r>
          </a:p>
          <a:p>
            <a:pPr marL="274320" indent="-274320" defTabSz="342946">
              <a:lnSpc>
                <a:spcPct val="110000"/>
              </a:lnSpc>
              <a:buFont typeface="Arial" panose="020B0604020202020204" pitchFamily="34" charset="0"/>
              <a:buChar char="•"/>
              <a:defRPr/>
            </a:pPr>
            <a:r>
              <a:rPr lang="en-US" dirty="0">
                <a:solidFill>
                  <a:srgbClr val="494949"/>
                </a:solidFill>
              </a:rPr>
              <a:t>Current measure in several therapeutic trials (e.g., ofatumumab phase 3b, </a:t>
            </a:r>
            <a:r>
              <a:rPr lang="en-US" dirty="0" err="1">
                <a:solidFill>
                  <a:srgbClr val="494949"/>
                </a:solidFill>
              </a:rPr>
              <a:t>elezanumab</a:t>
            </a:r>
            <a:r>
              <a:rPr lang="en-US" dirty="0">
                <a:solidFill>
                  <a:srgbClr val="494949"/>
                </a:solidFill>
              </a:rPr>
              <a:t> phase 2) </a:t>
            </a:r>
          </a:p>
          <a:p>
            <a:pPr marL="274320" indent="-274320" defTabSz="342946">
              <a:lnSpc>
                <a:spcPct val="110000"/>
              </a:lnSpc>
              <a:spcBef>
                <a:spcPts val="800"/>
              </a:spcBef>
              <a:buFont typeface="Arial"/>
              <a:buChar char="•"/>
              <a:defRPr/>
            </a:pPr>
            <a:r>
              <a:rPr lang="en-US" dirty="0">
                <a:solidFill>
                  <a:srgbClr val="494949"/>
                </a:solidFill>
              </a:rPr>
              <a:t>Most common outcome: step count</a:t>
            </a:r>
          </a:p>
          <a:p>
            <a:pPr defTabSz="342946">
              <a:lnSpc>
                <a:spcPct val="110000"/>
              </a:lnSpc>
              <a:spcBef>
                <a:spcPts val="800"/>
              </a:spcBef>
              <a:spcAft>
                <a:spcPts val="400"/>
              </a:spcAft>
              <a:defRPr/>
            </a:pPr>
            <a:r>
              <a:rPr lang="en-US" sz="2200" b="1" cap="all" dirty="0">
                <a:solidFill>
                  <a:srgbClr val="0C628B"/>
                </a:solidFill>
              </a:rPr>
              <a:t>Correlations</a:t>
            </a:r>
          </a:p>
          <a:p>
            <a:pPr marL="342900" indent="-342900" defTabSz="342946">
              <a:lnSpc>
                <a:spcPct val="110000"/>
              </a:lnSpc>
              <a:spcAft>
                <a:spcPts val="600"/>
              </a:spcAft>
              <a:buFont typeface="Arial" panose="020B0604020202020204" pitchFamily="34" charset="0"/>
              <a:buChar char="•"/>
              <a:defRPr/>
            </a:pPr>
            <a:r>
              <a:rPr lang="en-US" dirty="0">
                <a:solidFill>
                  <a:srgbClr val="494949"/>
                </a:solidFill>
              </a:rPr>
              <a:t>Commercial products (e.g., Fitbit) with long-term research accelerometers (</a:t>
            </a:r>
            <a:r>
              <a:rPr lang="en-US" dirty="0" err="1">
                <a:solidFill>
                  <a:srgbClr val="494949"/>
                </a:solidFill>
              </a:rPr>
              <a:t>Actigraph</a:t>
            </a:r>
            <a:r>
              <a:rPr lang="en-US" dirty="0">
                <a:solidFill>
                  <a:srgbClr val="494949"/>
                </a:solidFill>
              </a:rPr>
              <a:t>) </a:t>
            </a:r>
            <a:endParaRPr lang="en-US" i="1" dirty="0">
              <a:solidFill>
                <a:srgbClr val="4CA027"/>
              </a:solidFill>
            </a:endParaRPr>
          </a:p>
          <a:p>
            <a:pPr marL="380990" indent="-380990" defTabSz="342946">
              <a:lnSpc>
                <a:spcPct val="110000"/>
              </a:lnSpc>
              <a:spcBef>
                <a:spcPts val="800"/>
              </a:spcBef>
              <a:buFont typeface="Arial"/>
              <a:buChar char="•"/>
              <a:defRPr/>
            </a:pPr>
            <a:r>
              <a:rPr lang="en-US" dirty="0">
                <a:solidFill>
                  <a:srgbClr val="494949"/>
                </a:solidFill>
              </a:rPr>
              <a:t>Step counts with disability (observational) </a:t>
            </a:r>
          </a:p>
        </p:txBody>
      </p:sp>
      <p:grpSp>
        <p:nvGrpSpPr>
          <p:cNvPr id="21" name="Group 20">
            <a:extLst>
              <a:ext uri="{FF2B5EF4-FFF2-40B4-BE49-F238E27FC236}">
                <a16:creationId xmlns:a16="http://schemas.microsoft.com/office/drawing/2014/main" id="{147AB65A-3683-2A19-0BBB-BBFD81748EDE}"/>
              </a:ext>
            </a:extLst>
          </p:cNvPr>
          <p:cNvGrpSpPr/>
          <p:nvPr/>
        </p:nvGrpSpPr>
        <p:grpSpPr>
          <a:xfrm>
            <a:off x="6721511" y="1616441"/>
            <a:ext cx="4410705" cy="4114892"/>
            <a:chOff x="6560772" y="1351409"/>
            <a:chExt cx="4410705" cy="4114892"/>
          </a:xfrm>
        </p:grpSpPr>
        <p:sp>
          <p:nvSpPr>
            <p:cNvPr id="9" name="TextBox 8">
              <a:extLst>
                <a:ext uri="{FF2B5EF4-FFF2-40B4-BE49-F238E27FC236}">
                  <a16:creationId xmlns:a16="http://schemas.microsoft.com/office/drawing/2014/main" id="{874E46CC-DCC9-D876-E9B5-9099C7685117}"/>
                </a:ext>
              </a:extLst>
            </p:cNvPr>
            <p:cNvSpPr txBox="1"/>
            <p:nvPr/>
          </p:nvSpPr>
          <p:spPr>
            <a:xfrm>
              <a:off x="7125918" y="1351409"/>
              <a:ext cx="3845559" cy="413959"/>
            </a:xfrm>
            <a:prstGeom prst="rect">
              <a:avLst/>
            </a:prstGeom>
            <a:solidFill>
              <a:schemeClr val="bg1"/>
            </a:solidFill>
          </p:spPr>
          <p:txBody>
            <a:bodyPr wrap="square">
              <a:spAutoFit/>
            </a:bodyPr>
            <a:lstStyle/>
            <a:p>
              <a:pPr algn="ctr" defTabSz="342946">
                <a:lnSpc>
                  <a:spcPct val="110000"/>
                </a:lnSpc>
                <a:spcAft>
                  <a:spcPts val="600"/>
                </a:spcAft>
                <a:defRPr/>
              </a:pPr>
              <a:r>
                <a:rPr lang="en-US" sz="2000" b="1" cap="all" dirty="0">
                  <a:solidFill>
                    <a:srgbClr val="0C628B"/>
                  </a:solidFill>
                </a:rPr>
                <a:t>EDSS by Daily step count</a:t>
              </a:r>
            </a:p>
          </p:txBody>
        </p:sp>
        <p:sp>
          <p:nvSpPr>
            <p:cNvPr id="10" name="TextBox 9">
              <a:extLst>
                <a:ext uri="{FF2B5EF4-FFF2-40B4-BE49-F238E27FC236}">
                  <a16:creationId xmlns:a16="http://schemas.microsoft.com/office/drawing/2014/main" id="{E897D373-32A4-E073-65BA-031BB005890A}"/>
                </a:ext>
              </a:extLst>
            </p:cNvPr>
            <p:cNvSpPr txBox="1"/>
            <p:nvPr/>
          </p:nvSpPr>
          <p:spPr>
            <a:xfrm rot="16200000">
              <a:off x="5360479" y="3403880"/>
              <a:ext cx="2750169" cy="349583"/>
            </a:xfrm>
            <a:prstGeom prst="rect">
              <a:avLst/>
            </a:prstGeom>
            <a:solidFill>
              <a:schemeClr val="bg1"/>
            </a:solidFill>
          </p:spPr>
          <p:txBody>
            <a:bodyPr wrap="square">
              <a:spAutoFit/>
            </a:bodyPr>
            <a:lstStyle/>
            <a:p>
              <a:pPr algn="ctr" defTabSz="342946">
                <a:lnSpc>
                  <a:spcPct val="110000"/>
                </a:lnSpc>
                <a:defRPr/>
              </a:pPr>
              <a:r>
                <a:rPr lang="en-US" sz="1600" b="1" dirty="0">
                  <a:solidFill>
                    <a:srgbClr val="494949"/>
                  </a:solidFill>
                </a:rPr>
                <a:t>Average daily step count</a:t>
              </a:r>
            </a:p>
          </p:txBody>
        </p:sp>
        <p:sp>
          <p:nvSpPr>
            <p:cNvPr id="11" name="TextBox 10">
              <a:extLst>
                <a:ext uri="{FF2B5EF4-FFF2-40B4-BE49-F238E27FC236}">
                  <a16:creationId xmlns:a16="http://schemas.microsoft.com/office/drawing/2014/main" id="{25CB384B-222E-18FB-220C-AA9BA49748B9}"/>
                </a:ext>
              </a:extLst>
            </p:cNvPr>
            <p:cNvSpPr txBox="1"/>
            <p:nvPr/>
          </p:nvSpPr>
          <p:spPr>
            <a:xfrm>
              <a:off x="8078255" y="5116718"/>
              <a:ext cx="2200037" cy="349583"/>
            </a:xfrm>
            <a:prstGeom prst="rect">
              <a:avLst/>
            </a:prstGeom>
            <a:solidFill>
              <a:schemeClr val="bg1"/>
            </a:solidFill>
          </p:spPr>
          <p:txBody>
            <a:bodyPr wrap="square">
              <a:spAutoFit/>
            </a:bodyPr>
            <a:lstStyle/>
            <a:p>
              <a:pPr algn="ctr" defTabSz="342946">
                <a:lnSpc>
                  <a:spcPct val="110000"/>
                </a:lnSpc>
                <a:defRPr/>
              </a:pPr>
              <a:r>
                <a:rPr lang="en-US" sz="1600" b="1" dirty="0">
                  <a:solidFill>
                    <a:srgbClr val="494949"/>
                  </a:solidFill>
                </a:rPr>
                <a:t>EDSS</a:t>
              </a:r>
            </a:p>
          </p:txBody>
        </p:sp>
      </p:grpSp>
      <p:sp>
        <p:nvSpPr>
          <p:cNvPr id="12" name="Arrow: Chevron 11">
            <a:extLst>
              <a:ext uri="{FF2B5EF4-FFF2-40B4-BE49-F238E27FC236}">
                <a16:creationId xmlns:a16="http://schemas.microsoft.com/office/drawing/2014/main" id="{AEC44F14-7DB3-4411-E5B4-187DC557D10C}"/>
              </a:ext>
            </a:extLst>
          </p:cNvPr>
          <p:cNvSpPr/>
          <p:nvPr/>
        </p:nvSpPr>
        <p:spPr>
          <a:xfrm>
            <a:off x="6279759" y="3476651"/>
            <a:ext cx="328260" cy="512735"/>
          </a:xfrm>
          <a:prstGeom prst="chevron">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46">
              <a:defRPr/>
            </a:pPr>
            <a:endParaRPr lang="en-US" sz="1400">
              <a:solidFill>
                <a:srgbClr val="494949"/>
              </a:solidFill>
            </a:endParaRPr>
          </a:p>
        </p:txBody>
      </p:sp>
      <p:cxnSp>
        <p:nvCxnSpPr>
          <p:cNvPr id="13" name="Straight Connector 12">
            <a:extLst>
              <a:ext uri="{FF2B5EF4-FFF2-40B4-BE49-F238E27FC236}">
                <a16:creationId xmlns:a16="http://schemas.microsoft.com/office/drawing/2014/main" id="{D29B066D-C0C0-65DD-6B8B-31AA9F5913C2}"/>
              </a:ext>
            </a:extLst>
          </p:cNvPr>
          <p:cNvCxnSpPr>
            <a:cxnSpLocks/>
          </p:cNvCxnSpPr>
          <p:nvPr/>
        </p:nvCxnSpPr>
        <p:spPr>
          <a:xfrm flipV="1">
            <a:off x="6180268" y="3733019"/>
            <a:ext cx="0" cy="1806237"/>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78BE8FB-23DA-6F29-5CDE-4904B04872E4}"/>
              </a:ext>
            </a:extLst>
          </p:cNvPr>
          <p:cNvCxnSpPr>
            <a:cxnSpLocks/>
          </p:cNvCxnSpPr>
          <p:nvPr/>
        </p:nvCxnSpPr>
        <p:spPr>
          <a:xfrm>
            <a:off x="5408370" y="5539256"/>
            <a:ext cx="771898"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1DDC274-DE09-199B-A463-77171E8B92A7}"/>
              </a:ext>
            </a:extLst>
          </p:cNvPr>
          <p:cNvCxnSpPr>
            <a:cxnSpLocks/>
            <a:endCxn id="12" idx="1"/>
          </p:cNvCxnSpPr>
          <p:nvPr/>
        </p:nvCxnSpPr>
        <p:spPr>
          <a:xfrm>
            <a:off x="6180268" y="3733019"/>
            <a:ext cx="263621"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028" name="Picture 4" descr="Average daily step count (measured using the Fitbit Flex) is associated with EDSS but also identifies variability of ambulatory activity within EDSS categories. The number of people in each EDSS block is depicted below the box plots. Greater disability (higher EDSS score) is associated with lower average steps per day (ambulatory activity), and lower disability (lower EDSS) is associated with greater ambulatory activity. Variability exists within EDSS blocks, including in those designated EDSS = 6 (need for unilateral support to walk minimal distances)">
            <a:extLst>
              <a:ext uri="{FF2B5EF4-FFF2-40B4-BE49-F238E27FC236}">
                <a16:creationId xmlns:a16="http://schemas.microsoft.com/office/drawing/2014/main" id="{39A3C3E3-3B0E-1E0F-80A5-245F669E25D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3605" t="4948" r="-678" b="4128"/>
          <a:stretch/>
        </p:blipFill>
        <p:spPr bwMode="auto">
          <a:xfrm>
            <a:off x="7104860" y="2244163"/>
            <a:ext cx="4209155" cy="316067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0245701" y="6127566"/>
            <a:ext cx="1946299" cy="700152"/>
          </a:xfrm>
          <a:prstGeom prst="rect">
            <a:avLst/>
          </a:prstGeom>
          <a:solidFill>
            <a:srgbClr val="0007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538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716"/>
        </a:solidFill>
        <a:effectLst/>
      </p:bgPr>
    </p:bg>
    <p:spTree>
      <p:nvGrpSpPr>
        <p:cNvPr id="1" name=""/>
        <p:cNvGrpSpPr/>
        <p:nvPr/>
      </p:nvGrpSpPr>
      <p:grpSpPr>
        <a:xfrm>
          <a:off x="0" y="0"/>
          <a:ext cx="0" cy="0"/>
          <a:chOff x="0" y="0"/>
          <a:chExt cx="0" cy="0"/>
        </a:xfrm>
      </p:grpSpPr>
      <p:sp>
        <p:nvSpPr>
          <p:cNvPr id="8" name="Rectangle 7"/>
          <p:cNvSpPr/>
          <p:nvPr/>
        </p:nvSpPr>
        <p:spPr>
          <a:xfrm>
            <a:off x="606287" y="1553907"/>
            <a:ext cx="11012556" cy="442945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F35D4D-B5A1-14D8-73B5-9AFC867F9C9A}"/>
              </a:ext>
            </a:extLst>
          </p:cNvPr>
          <p:cNvSpPr>
            <a:spLocks noGrp="1"/>
          </p:cNvSpPr>
          <p:nvPr>
            <p:ph type="title"/>
          </p:nvPr>
        </p:nvSpPr>
        <p:spPr>
          <a:xfrm>
            <a:off x="547816" y="377346"/>
            <a:ext cx="10408943" cy="1064011"/>
          </a:xfrm>
        </p:spPr>
        <p:txBody>
          <a:bodyPr/>
          <a:lstStyle/>
          <a:p>
            <a:pPr>
              <a:spcAft>
                <a:spcPts val="600"/>
              </a:spcAft>
            </a:pPr>
            <a:br>
              <a:rPr lang="en-US" sz="3600" dirty="0"/>
            </a:br>
            <a:r>
              <a:rPr lang="en-US" sz="3600" dirty="0">
                <a:solidFill>
                  <a:srgbClr val="FFFF00"/>
                </a:solidFill>
              </a:rPr>
              <a:t>Clinical utility of Accelerometry IN MS</a:t>
            </a:r>
            <a:endParaRPr lang="en-US" sz="3600" b="0" dirty="0">
              <a:solidFill>
                <a:srgbClr val="FFFF00"/>
              </a:solidFill>
            </a:endParaRPr>
          </a:p>
        </p:txBody>
      </p:sp>
      <p:graphicFrame>
        <p:nvGraphicFramePr>
          <p:cNvPr id="10" name="Table 10">
            <a:extLst>
              <a:ext uri="{FF2B5EF4-FFF2-40B4-BE49-F238E27FC236}">
                <a16:creationId xmlns:a16="http://schemas.microsoft.com/office/drawing/2014/main" id="{E8725A13-778A-008A-5A09-AD711E8868B7}"/>
              </a:ext>
            </a:extLst>
          </p:cNvPr>
          <p:cNvGraphicFramePr>
            <a:graphicFrameLocks noGrp="1"/>
          </p:cNvGraphicFramePr>
          <p:nvPr/>
        </p:nvGraphicFramePr>
        <p:xfrm>
          <a:off x="983039" y="2713034"/>
          <a:ext cx="4638623" cy="2779702"/>
        </p:xfrm>
        <a:graphic>
          <a:graphicData uri="http://schemas.openxmlformats.org/drawingml/2006/table">
            <a:tbl>
              <a:tblPr firstRow="1" bandRow="1">
                <a:tableStyleId>{5C22544A-7EE6-4342-B048-85BDC9FD1C3A}</a:tableStyleId>
              </a:tblPr>
              <a:tblGrid>
                <a:gridCol w="4638623">
                  <a:extLst>
                    <a:ext uri="{9D8B030D-6E8A-4147-A177-3AD203B41FA5}">
                      <a16:colId xmlns:a16="http://schemas.microsoft.com/office/drawing/2014/main" val="1421695754"/>
                    </a:ext>
                  </a:extLst>
                </a:gridCol>
              </a:tblGrid>
              <a:tr h="546300">
                <a:tc>
                  <a:txBody>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lang="en-US" sz="2800" b="1" cap="all" dirty="0" err="1">
                          <a:solidFill>
                            <a:schemeClr val="bg1"/>
                          </a:solidFill>
                        </a:rPr>
                        <a:t>PRos</a:t>
                      </a:r>
                      <a:endParaRPr lang="en-US" sz="3200" b="1" cap="all" dirty="0">
                        <a:solidFill>
                          <a:schemeClr val="bg1"/>
                        </a:solidFill>
                      </a:endParaRPr>
                    </a:p>
                  </a:txBody>
                  <a:tcPr anchor="ctr">
                    <a:solidFill>
                      <a:schemeClr val="accent6"/>
                    </a:solidFill>
                  </a:tcPr>
                </a:tc>
                <a:extLst>
                  <a:ext uri="{0D108BD9-81ED-4DB2-BD59-A6C34878D82A}">
                    <a16:rowId xmlns:a16="http://schemas.microsoft.com/office/drawing/2014/main" val="1448957147"/>
                  </a:ext>
                </a:extLst>
              </a:tr>
              <a:tr h="2233402">
                <a:tc>
                  <a:txBody>
                    <a:bodyPr/>
                    <a:lstStyle/>
                    <a:p>
                      <a:pPr marL="285750" marR="0" lvl="0" indent="-285750" algn="l" defTabSz="457250" rtl="0" eaLnBrk="1" fontAlgn="auto" latinLnBrk="0" hangingPunct="1">
                        <a:lnSpc>
                          <a:spcPct val="100000"/>
                        </a:lnSpc>
                        <a:spcBef>
                          <a:spcPts val="0"/>
                        </a:spcBef>
                        <a:spcAft>
                          <a:spcPts val="600"/>
                        </a:spcAft>
                        <a:buClrTx/>
                        <a:buSzTx/>
                        <a:buFont typeface="Arial" charset="0"/>
                        <a:buChar char="•"/>
                        <a:tabLst/>
                        <a:defRPr/>
                      </a:pPr>
                      <a:r>
                        <a:rPr lang="en-US" sz="2000" dirty="0"/>
                        <a:t>Correlate of physical activity</a:t>
                      </a:r>
                    </a:p>
                    <a:p>
                      <a:pPr marL="285750" marR="0" lvl="0" indent="-285750" algn="l" defTabSz="457250" rtl="0" eaLnBrk="1" fontAlgn="auto" latinLnBrk="0" hangingPunct="1">
                        <a:lnSpc>
                          <a:spcPct val="100000"/>
                        </a:lnSpc>
                        <a:spcBef>
                          <a:spcPts val="0"/>
                        </a:spcBef>
                        <a:spcAft>
                          <a:spcPts val="600"/>
                        </a:spcAft>
                        <a:buClrTx/>
                        <a:buSzTx/>
                        <a:buFont typeface="Arial" charset="0"/>
                        <a:buChar char="•"/>
                        <a:tabLst/>
                        <a:defRPr/>
                      </a:pPr>
                      <a:r>
                        <a:rPr lang="en-US" sz="2000" dirty="0"/>
                        <a:t>Possible correlate of social function</a:t>
                      </a:r>
                    </a:p>
                    <a:p>
                      <a:pPr marL="285750" marR="0" lvl="0" indent="-285750" algn="l" defTabSz="457250" rtl="0" eaLnBrk="1" fontAlgn="auto" latinLnBrk="0" hangingPunct="1">
                        <a:lnSpc>
                          <a:spcPct val="100000"/>
                        </a:lnSpc>
                        <a:spcBef>
                          <a:spcPts val="0"/>
                        </a:spcBef>
                        <a:spcAft>
                          <a:spcPts val="600"/>
                        </a:spcAft>
                        <a:buClrTx/>
                        <a:buSzTx/>
                        <a:buFont typeface="Arial" charset="0"/>
                        <a:buChar char="•"/>
                        <a:tabLst/>
                        <a:defRPr/>
                      </a:pPr>
                      <a:r>
                        <a:rPr lang="en-US" sz="2000" dirty="0"/>
                        <a:t>Associated with EDSS score</a:t>
                      </a:r>
                    </a:p>
                    <a:p>
                      <a:pPr marL="285750" marR="0" lvl="0" indent="-285750" algn="l" defTabSz="457250" rtl="0" eaLnBrk="1" fontAlgn="auto" latinLnBrk="0" hangingPunct="1">
                        <a:lnSpc>
                          <a:spcPct val="100000"/>
                        </a:lnSpc>
                        <a:spcBef>
                          <a:spcPts val="0"/>
                        </a:spcBef>
                        <a:spcAft>
                          <a:spcPts val="600"/>
                        </a:spcAft>
                        <a:buClrTx/>
                        <a:buSzTx/>
                        <a:buFont typeface="Arial" charset="0"/>
                        <a:buChar char="•"/>
                        <a:tabLst/>
                        <a:defRPr/>
                      </a:pPr>
                      <a:r>
                        <a:rPr lang="en-US" sz="2000" dirty="0"/>
                        <a:t>Patients may already have it! (e.g., if they wear a Fitbit)</a:t>
                      </a:r>
                    </a:p>
                  </a:txBody>
                  <a:tcPr marT="91440">
                    <a:solidFill>
                      <a:schemeClr val="accent6">
                        <a:lumMod val="20000"/>
                        <a:lumOff val="80000"/>
                      </a:schemeClr>
                    </a:solidFill>
                  </a:tcPr>
                </a:tc>
                <a:extLst>
                  <a:ext uri="{0D108BD9-81ED-4DB2-BD59-A6C34878D82A}">
                    <a16:rowId xmlns:a16="http://schemas.microsoft.com/office/drawing/2014/main" val="2125721531"/>
                  </a:ext>
                </a:extLst>
              </a:tr>
            </a:tbl>
          </a:graphicData>
        </a:graphic>
      </p:graphicFrame>
      <p:graphicFrame>
        <p:nvGraphicFramePr>
          <p:cNvPr id="11" name="Table 10">
            <a:extLst>
              <a:ext uri="{FF2B5EF4-FFF2-40B4-BE49-F238E27FC236}">
                <a16:creationId xmlns:a16="http://schemas.microsoft.com/office/drawing/2014/main" id="{1EEA49C3-FD7A-6D94-DAF7-3BE11AC6D78B}"/>
              </a:ext>
            </a:extLst>
          </p:cNvPr>
          <p:cNvGraphicFramePr>
            <a:graphicFrameLocks noGrp="1"/>
          </p:cNvGraphicFramePr>
          <p:nvPr/>
        </p:nvGraphicFramePr>
        <p:xfrm>
          <a:off x="5752286" y="2727688"/>
          <a:ext cx="4638623" cy="2765048"/>
        </p:xfrm>
        <a:graphic>
          <a:graphicData uri="http://schemas.openxmlformats.org/drawingml/2006/table">
            <a:tbl>
              <a:tblPr firstRow="1" bandRow="1">
                <a:tableStyleId>{5C22544A-7EE6-4342-B048-85BDC9FD1C3A}</a:tableStyleId>
              </a:tblPr>
              <a:tblGrid>
                <a:gridCol w="4638623">
                  <a:extLst>
                    <a:ext uri="{9D8B030D-6E8A-4147-A177-3AD203B41FA5}">
                      <a16:colId xmlns:a16="http://schemas.microsoft.com/office/drawing/2014/main" val="1421695754"/>
                    </a:ext>
                  </a:extLst>
                </a:gridCol>
              </a:tblGrid>
              <a:tr h="556189">
                <a:tc>
                  <a:txBody>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lang="en-US" sz="2800" b="1" cap="all" dirty="0">
                          <a:solidFill>
                            <a:schemeClr val="bg1"/>
                          </a:solidFill>
                        </a:rPr>
                        <a:t>Cons</a:t>
                      </a:r>
                    </a:p>
                  </a:txBody>
                  <a:tcPr anchor="ctr">
                    <a:solidFill>
                      <a:srgbClr val="C00000"/>
                    </a:solidFill>
                  </a:tcPr>
                </a:tc>
                <a:extLst>
                  <a:ext uri="{0D108BD9-81ED-4DB2-BD59-A6C34878D82A}">
                    <a16:rowId xmlns:a16="http://schemas.microsoft.com/office/drawing/2014/main" val="1448957147"/>
                  </a:ext>
                </a:extLst>
              </a:tr>
              <a:tr h="2208859">
                <a:tc>
                  <a:txBody>
                    <a:bodyPr/>
                    <a:lstStyle/>
                    <a:p>
                      <a:pPr marL="285750" indent="-285750">
                        <a:spcAft>
                          <a:spcPts val="600"/>
                        </a:spcAft>
                        <a:buFont typeface="Arial" charset="0"/>
                        <a:buChar char="•"/>
                      </a:pPr>
                      <a:r>
                        <a:rPr lang="en-US" sz="2000" dirty="0"/>
                        <a:t>Does</a:t>
                      </a:r>
                      <a:r>
                        <a:rPr lang="en-US" sz="2000" baseline="0" dirty="0"/>
                        <a:t> not capture </a:t>
                      </a:r>
                      <a:r>
                        <a:rPr lang="en-US" sz="2000" b="1" baseline="0" dirty="0">
                          <a:solidFill>
                            <a:srgbClr val="C00000"/>
                          </a:solidFill>
                        </a:rPr>
                        <a:t>upper extremity </a:t>
                      </a:r>
                      <a:r>
                        <a:rPr lang="en-US" sz="2000" baseline="0" dirty="0"/>
                        <a:t>function well </a:t>
                      </a:r>
                    </a:p>
                    <a:p>
                      <a:pPr marL="285750" indent="-285750">
                        <a:spcAft>
                          <a:spcPts val="600"/>
                        </a:spcAft>
                        <a:buFont typeface="Arial" charset="0"/>
                        <a:buChar char="•"/>
                      </a:pPr>
                      <a:r>
                        <a:rPr lang="en-US" sz="2000" baseline="0" dirty="0"/>
                        <a:t>Does not perform well at </a:t>
                      </a:r>
                      <a:r>
                        <a:rPr lang="en-US" sz="2000" b="1" baseline="0" dirty="0">
                          <a:solidFill>
                            <a:srgbClr val="C00000"/>
                          </a:solidFill>
                        </a:rPr>
                        <a:t>high disability</a:t>
                      </a:r>
                      <a:r>
                        <a:rPr lang="en-US" sz="2000" baseline="0" dirty="0"/>
                        <a:t> levels</a:t>
                      </a:r>
                    </a:p>
                    <a:p>
                      <a:pPr marL="285750" indent="-285750">
                        <a:spcAft>
                          <a:spcPts val="600"/>
                        </a:spcAft>
                        <a:buFont typeface="Arial" charset="0"/>
                        <a:buChar char="•"/>
                      </a:pPr>
                      <a:r>
                        <a:rPr lang="en-US" sz="2000" baseline="0" dirty="0"/>
                        <a:t>C</a:t>
                      </a:r>
                      <a:r>
                        <a:rPr lang="en-US" sz="2000" dirty="0"/>
                        <a:t>an have wide range of physical activity for a given EDSS value</a:t>
                      </a:r>
                    </a:p>
                  </a:txBody>
                  <a:tcPr marT="91440">
                    <a:solidFill>
                      <a:srgbClr val="FFD9D9"/>
                    </a:solidFill>
                  </a:tcPr>
                </a:tc>
                <a:extLst>
                  <a:ext uri="{0D108BD9-81ED-4DB2-BD59-A6C34878D82A}">
                    <a16:rowId xmlns:a16="http://schemas.microsoft.com/office/drawing/2014/main" val="2125721531"/>
                  </a:ext>
                </a:extLst>
              </a:tr>
            </a:tbl>
          </a:graphicData>
        </a:graphic>
      </p:graphicFrame>
      <p:sp>
        <p:nvSpPr>
          <p:cNvPr id="12" name="TextBox 11">
            <a:extLst>
              <a:ext uri="{FF2B5EF4-FFF2-40B4-BE49-F238E27FC236}">
                <a16:creationId xmlns:a16="http://schemas.microsoft.com/office/drawing/2014/main" id="{CBE96D34-F1DC-F361-EB61-60833645D1A1}"/>
              </a:ext>
            </a:extLst>
          </p:cNvPr>
          <p:cNvSpPr txBox="1"/>
          <p:nvPr/>
        </p:nvSpPr>
        <p:spPr>
          <a:xfrm>
            <a:off x="678444" y="1530592"/>
            <a:ext cx="7159270" cy="1077218"/>
          </a:xfrm>
          <a:prstGeom prst="rect">
            <a:avLst/>
          </a:prstGeom>
          <a:noFill/>
        </p:spPr>
        <p:txBody>
          <a:bodyPr wrap="square">
            <a:spAutoFit/>
          </a:bodyPr>
          <a:lstStyle/>
          <a:p>
            <a:pPr marL="0" marR="0" lvl="0" indent="0" algn="l" defTabSz="342946"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0C628B"/>
                </a:solidFill>
                <a:effectLst/>
                <a:uLnTx/>
                <a:uFillTx/>
                <a:latin typeface="Calibri"/>
                <a:ea typeface="+mn-ea"/>
                <a:cs typeface="+mn-cs"/>
              </a:rPr>
              <a:t>Proposed </a:t>
            </a:r>
            <a:r>
              <a:rPr kumimoji="0" lang="en-US" sz="2400" b="1" i="0" u="none" strike="noStrike" kern="1200" cap="all" spc="0" normalizeH="0" baseline="0" noProof="0" dirty="0" err="1">
                <a:ln>
                  <a:noFill/>
                </a:ln>
                <a:solidFill>
                  <a:srgbClr val="0C628B"/>
                </a:solidFill>
                <a:effectLst/>
                <a:uLnTx/>
                <a:uFillTx/>
                <a:latin typeface="Calibri"/>
                <a:ea typeface="+mn-ea"/>
                <a:cs typeface="+mn-cs"/>
              </a:rPr>
              <a:t>roleS</a:t>
            </a:r>
            <a:r>
              <a:rPr kumimoji="0" lang="en-US" sz="2400" b="1" i="0" u="none" strike="noStrike" kern="1200" cap="all" spc="0" normalizeH="0" baseline="0" noProof="0" dirty="0">
                <a:ln>
                  <a:noFill/>
                </a:ln>
                <a:solidFill>
                  <a:srgbClr val="0C628B"/>
                </a:solidFill>
                <a:effectLst/>
                <a:uLnTx/>
                <a:uFillTx/>
                <a:latin typeface="Calibri"/>
                <a:ea typeface="+mn-ea"/>
                <a:cs typeface="+mn-cs"/>
              </a:rPr>
              <a:t> in practice:</a:t>
            </a:r>
          </a:p>
          <a:p>
            <a:pPr marL="342900" marR="0" lvl="0" indent="-342900" algn="l" defTabSz="342946"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1" i="0" u="none" strike="noStrike" kern="1200" cap="all" spc="0" normalizeH="0" baseline="0" noProof="0" dirty="0">
                <a:ln>
                  <a:noFill/>
                </a:ln>
                <a:solidFill>
                  <a:srgbClr val="0C628B"/>
                </a:solidFill>
                <a:effectLst/>
                <a:uLnTx/>
                <a:uFillTx/>
                <a:latin typeface="Calibri"/>
                <a:ea typeface="+mn-ea"/>
                <a:cs typeface="+mn-cs"/>
              </a:rPr>
              <a:t>Monitoring</a:t>
            </a:r>
          </a:p>
          <a:p>
            <a:pPr marL="685846" marR="0" lvl="1" indent="-342900" algn="l" defTabSz="3429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94949"/>
                </a:solidFill>
                <a:effectLst/>
                <a:uLnTx/>
                <a:uFillTx/>
                <a:latin typeface="Calibri"/>
                <a:ea typeface="+mn-ea"/>
                <a:cs typeface="+mn-cs"/>
              </a:rPr>
              <a:t>As a correlate of EDSS, physical activity and QOL</a:t>
            </a:r>
          </a:p>
        </p:txBody>
      </p:sp>
      <p:sp>
        <p:nvSpPr>
          <p:cNvPr id="14" name="TextBox 13">
            <a:extLst>
              <a:ext uri="{FF2B5EF4-FFF2-40B4-BE49-F238E27FC236}">
                <a16:creationId xmlns:a16="http://schemas.microsoft.com/office/drawing/2014/main" id="{8F34D870-1D58-274A-9BC1-E63C6478B4E0}"/>
              </a:ext>
            </a:extLst>
          </p:cNvPr>
          <p:cNvSpPr txBox="1"/>
          <p:nvPr/>
        </p:nvSpPr>
        <p:spPr>
          <a:xfrm>
            <a:off x="106575" y="6537943"/>
            <a:ext cx="9940535" cy="253916"/>
          </a:xfrm>
          <a:prstGeom prst="rect">
            <a:avLst/>
          </a:prstGeom>
          <a:noFill/>
        </p:spPr>
        <p:txBody>
          <a:bodyPr wrap="square">
            <a:spAutoFit/>
          </a:bodyPr>
          <a:lstStyle/>
          <a:p>
            <a:pPr marL="0" marR="0" lvl="0" indent="0" algn="l" defTabSz="342946"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Calibri"/>
                <a:ea typeface="+mn-ea"/>
                <a:cs typeface="+mn-cs"/>
              </a:rPr>
              <a:t>Bittner S et al. The potential of serum neurofilament as biomarker for multiple sclerosis.</a:t>
            </a:r>
            <a:r>
              <a:rPr kumimoji="0" lang="en-US" sz="1050" b="0" i="1" u="none" strike="noStrike" kern="1200" cap="none" spc="0" normalizeH="0" baseline="0" noProof="0" dirty="0">
                <a:ln>
                  <a:noFill/>
                </a:ln>
                <a:solidFill>
                  <a:schemeClr val="bg1"/>
                </a:solidFill>
                <a:effectLst/>
                <a:uLnTx/>
                <a:uFillTx/>
                <a:latin typeface="Calibri"/>
                <a:ea typeface="+mn-ea"/>
                <a:cs typeface="+mn-cs"/>
              </a:rPr>
              <a:t> Brain.</a:t>
            </a:r>
            <a:r>
              <a:rPr kumimoji="0" lang="en-US" sz="1050" b="0" i="0" u="none" strike="noStrike" kern="1200" cap="none" spc="0" normalizeH="0" baseline="0" noProof="0" dirty="0">
                <a:ln>
                  <a:noFill/>
                </a:ln>
                <a:solidFill>
                  <a:schemeClr val="bg1"/>
                </a:solidFill>
                <a:effectLst/>
                <a:uLnTx/>
                <a:uFillTx/>
                <a:latin typeface="Calibri"/>
                <a:ea typeface="+mn-ea"/>
                <a:cs typeface="+mn-cs"/>
              </a:rPr>
              <a:t> 2021;144(10):2954-2963</a:t>
            </a:r>
            <a:r>
              <a:rPr kumimoji="0" lang="en-US" sz="1050" b="0" i="0" u="none" strike="noStrike" kern="1200" cap="none" spc="0" normalizeH="0" baseline="0" noProof="0" dirty="0">
                <a:ln>
                  <a:noFill/>
                </a:ln>
                <a:solidFill>
                  <a:srgbClr val="494949"/>
                </a:solidFill>
                <a:effectLst/>
                <a:uLnTx/>
                <a:uFillTx/>
                <a:latin typeface="Calibri"/>
                <a:ea typeface="+mn-ea"/>
                <a:cs typeface="+mn-cs"/>
              </a:rPr>
              <a:t>. </a:t>
            </a:r>
          </a:p>
        </p:txBody>
      </p:sp>
      <p:sp>
        <p:nvSpPr>
          <p:cNvPr id="3" name="Rectangle 2"/>
          <p:cNvSpPr/>
          <p:nvPr/>
        </p:nvSpPr>
        <p:spPr>
          <a:xfrm>
            <a:off x="10245701" y="6127566"/>
            <a:ext cx="1946299" cy="700152"/>
          </a:xfrm>
          <a:prstGeom prst="rect">
            <a:avLst/>
          </a:prstGeom>
          <a:solidFill>
            <a:srgbClr val="0007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874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129"/>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5B147F1-1BDD-51D6-3DEA-8B4B69FBC27C}"/>
              </a:ext>
            </a:extLst>
          </p:cNvPr>
          <p:cNvSpPr txBox="1">
            <a:spLocks/>
          </p:cNvSpPr>
          <p:nvPr/>
        </p:nvSpPr>
        <p:spPr>
          <a:xfrm>
            <a:off x="7525288" y="937822"/>
            <a:ext cx="2953502" cy="474872"/>
          </a:xfrm>
          <a:prstGeom prst="rect">
            <a:avLst/>
          </a:prstGeom>
        </p:spPr>
        <p:txBody>
          <a:bodyPr vert="horz" lIns="51442" tIns="25721" rIns="51442" bIns="25721" rtlCol="0" anchor="b" anchorCtr="0">
            <a:normAutofit/>
          </a:bodyPr>
          <a:lstStyle>
            <a:lvl1pPr algn="ctr" defTabSz="457250" rtl="0" eaLnBrk="1" latinLnBrk="0" hangingPunct="1">
              <a:lnSpc>
                <a:spcPct val="90000"/>
              </a:lnSpc>
              <a:spcBef>
                <a:spcPct val="0"/>
              </a:spcBef>
              <a:buNone/>
              <a:defRPr sz="6000" b="1" i="0" kern="1200" cap="all" spc="133">
                <a:solidFill>
                  <a:schemeClr val="tx1"/>
                </a:solidFill>
                <a:latin typeface="+mj-lt"/>
                <a:ea typeface="+mj-ea"/>
                <a:cs typeface="+mj-cs"/>
              </a:defRPr>
            </a:lvl1pPr>
          </a:lstStyle>
          <a:p>
            <a:pPr>
              <a:defRPr/>
            </a:pPr>
            <a:r>
              <a:rPr lang="en-US" sz="1500" spc="0" dirty="0">
                <a:solidFill>
                  <a:prstClr val="white"/>
                </a:solidFill>
              </a:rPr>
              <a:t>Foot Taps</a:t>
            </a:r>
          </a:p>
        </p:txBody>
      </p:sp>
      <p:sp>
        <p:nvSpPr>
          <p:cNvPr id="16" name="TextBox 15">
            <a:extLst>
              <a:ext uri="{FF2B5EF4-FFF2-40B4-BE49-F238E27FC236}">
                <a16:creationId xmlns:a16="http://schemas.microsoft.com/office/drawing/2014/main" id="{0BE60450-AD0D-9759-4E8D-0D91A7D8F598}"/>
              </a:ext>
            </a:extLst>
          </p:cNvPr>
          <p:cNvSpPr txBox="1"/>
          <p:nvPr/>
        </p:nvSpPr>
        <p:spPr>
          <a:xfrm>
            <a:off x="7502663" y="3894451"/>
            <a:ext cx="3506036" cy="507831"/>
          </a:xfrm>
          <a:prstGeom prst="rect">
            <a:avLst/>
          </a:prstGeom>
          <a:noFill/>
        </p:spPr>
        <p:txBody>
          <a:bodyPr wrap="square" rtlCol="0">
            <a:spAutoFit/>
          </a:bodyPr>
          <a:lstStyle/>
          <a:p>
            <a:pPr algn="ctr" defTabSz="257210">
              <a:defRPr/>
            </a:pPr>
            <a:r>
              <a:rPr lang="en-US" sz="1500" b="1" cap="all" dirty="0">
                <a:solidFill>
                  <a:prstClr val="white"/>
                </a:solidFill>
              </a:rPr>
              <a:t>right finger tap (PPMS) </a:t>
            </a:r>
          </a:p>
          <a:p>
            <a:pPr algn="ctr" defTabSz="257210">
              <a:defRPr/>
            </a:pPr>
            <a:r>
              <a:rPr lang="en-US" sz="1200" b="1" i="1" dirty="0" err="1">
                <a:solidFill>
                  <a:prstClr val="white"/>
                </a:solidFill>
              </a:rPr>
              <a:t>Haralick</a:t>
            </a:r>
            <a:r>
              <a:rPr lang="en-US" sz="1200" b="1" i="1" dirty="0">
                <a:solidFill>
                  <a:prstClr val="white"/>
                </a:solidFill>
              </a:rPr>
              <a:t> energy heatmap </a:t>
            </a:r>
          </a:p>
        </p:txBody>
      </p:sp>
      <p:sp>
        <p:nvSpPr>
          <p:cNvPr id="20" name="Arrow: Chevron 19">
            <a:extLst>
              <a:ext uri="{FF2B5EF4-FFF2-40B4-BE49-F238E27FC236}">
                <a16:creationId xmlns:a16="http://schemas.microsoft.com/office/drawing/2014/main" id="{BEF75F98-6EEA-F9CA-9932-F8741F27728F}"/>
              </a:ext>
            </a:extLst>
          </p:cNvPr>
          <p:cNvSpPr/>
          <p:nvPr/>
        </p:nvSpPr>
        <p:spPr>
          <a:xfrm>
            <a:off x="7049169" y="4669588"/>
            <a:ext cx="320284" cy="410456"/>
          </a:xfrm>
          <a:prstGeom prst="chevron">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57210">
              <a:defRPr/>
            </a:pPr>
            <a:endParaRPr lang="en-US" sz="1050">
              <a:solidFill>
                <a:srgbClr val="494949"/>
              </a:solidFill>
            </a:endParaRPr>
          </a:p>
        </p:txBody>
      </p:sp>
      <p:sp>
        <p:nvSpPr>
          <p:cNvPr id="23" name="Arrow: Chevron 22">
            <a:extLst>
              <a:ext uri="{FF2B5EF4-FFF2-40B4-BE49-F238E27FC236}">
                <a16:creationId xmlns:a16="http://schemas.microsoft.com/office/drawing/2014/main" id="{A68BE638-E215-D763-A512-DBBB1A6AC1CB}"/>
              </a:ext>
            </a:extLst>
          </p:cNvPr>
          <p:cNvSpPr/>
          <p:nvPr/>
        </p:nvSpPr>
        <p:spPr>
          <a:xfrm>
            <a:off x="7036740" y="1864751"/>
            <a:ext cx="346000" cy="416558"/>
          </a:xfrm>
          <a:prstGeom prst="chevron">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57210">
              <a:defRPr/>
            </a:pPr>
            <a:endParaRPr lang="en-US" sz="1050">
              <a:solidFill>
                <a:srgbClr val="494949"/>
              </a:solidFill>
            </a:endParaRPr>
          </a:p>
        </p:txBody>
      </p:sp>
      <p:grpSp>
        <p:nvGrpSpPr>
          <p:cNvPr id="39" name="Group 38">
            <a:extLst>
              <a:ext uri="{FF2B5EF4-FFF2-40B4-BE49-F238E27FC236}">
                <a16:creationId xmlns:a16="http://schemas.microsoft.com/office/drawing/2014/main" id="{62DBEFA4-B5B2-450F-D897-476D336E039C}"/>
              </a:ext>
            </a:extLst>
          </p:cNvPr>
          <p:cNvGrpSpPr/>
          <p:nvPr/>
        </p:nvGrpSpPr>
        <p:grpSpPr>
          <a:xfrm>
            <a:off x="5904327" y="3103536"/>
            <a:ext cx="1058464" cy="757976"/>
            <a:chOff x="6046895" y="5096792"/>
            <a:chExt cx="1036498" cy="761221"/>
          </a:xfrm>
        </p:grpSpPr>
        <p:pic>
          <p:nvPicPr>
            <p:cNvPr id="17" name="Picture 16">
              <a:extLst>
                <a:ext uri="{FF2B5EF4-FFF2-40B4-BE49-F238E27FC236}">
                  <a16:creationId xmlns:a16="http://schemas.microsoft.com/office/drawing/2014/main" id="{2561FE11-E929-CE28-9C30-C746C3F36F9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50265" y="5107518"/>
              <a:ext cx="1033128" cy="750495"/>
            </a:xfrm>
            <a:prstGeom prst="rect">
              <a:avLst/>
            </a:prstGeom>
          </p:spPr>
        </p:pic>
        <p:sp>
          <p:nvSpPr>
            <p:cNvPr id="19" name="Rectangle 18">
              <a:extLst>
                <a:ext uri="{FF2B5EF4-FFF2-40B4-BE49-F238E27FC236}">
                  <a16:creationId xmlns:a16="http://schemas.microsoft.com/office/drawing/2014/main" id="{A71AA271-0619-F6C0-E341-35032479B68C}"/>
                </a:ext>
              </a:extLst>
            </p:cNvPr>
            <p:cNvSpPr/>
            <p:nvPr/>
          </p:nvSpPr>
          <p:spPr>
            <a:xfrm>
              <a:off x="6046895" y="5096792"/>
              <a:ext cx="1036498" cy="761221"/>
            </a:xfrm>
            <a:prstGeom prst="rect">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57210">
                <a:defRPr/>
              </a:pPr>
              <a:endParaRPr lang="en-US" sz="1050" dirty="0">
                <a:solidFill>
                  <a:prstClr val="white"/>
                </a:solidFill>
              </a:endParaRPr>
            </a:p>
          </p:txBody>
        </p:sp>
      </p:grpSp>
      <p:sp>
        <p:nvSpPr>
          <p:cNvPr id="25" name="Rectangle 24">
            <a:extLst>
              <a:ext uri="{FF2B5EF4-FFF2-40B4-BE49-F238E27FC236}">
                <a16:creationId xmlns:a16="http://schemas.microsoft.com/office/drawing/2014/main" id="{5035EDCA-B513-5031-8E00-EDA4F6BE7C8D}"/>
              </a:ext>
            </a:extLst>
          </p:cNvPr>
          <p:cNvSpPr/>
          <p:nvPr/>
        </p:nvSpPr>
        <p:spPr>
          <a:xfrm>
            <a:off x="1621106" y="6378705"/>
            <a:ext cx="9319435" cy="515526"/>
          </a:xfrm>
          <a:prstGeom prst="rect">
            <a:avLst/>
          </a:prstGeom>
        </p:spPr>
        <p:txBody>
          <a:bodyPr wrap="square">
            <a:spAutoFit/>
          </a:bodyPr>
          <a:lstStyle/>
          <a:p>
            <a:pPr algn="ctr" defTabSz="257210">
              <a:defRPr/>
            </a:pPr>
            <a:r>
              <a:rPr lang="en-US" sz="1000" dirty="0" err="1">
                <a:solidFill>
                  <a:prstClr val="white"/>
                </a:solidFill>
              </a:rPr>
              <a:t>Akhbardeh</a:t>
            </a:r>
            <a:r>
              <a:rPr lang="en-US" sz="1000" dirty="0">
                <a:solidFill>
                  <a:prstClr val="white"/>
                </a:solidFill>
              </a:rPr>
              <a:t> A, et al. Novel MS vital sign: multi-sensor captures upper and lower limb dysfunction. Ann Clin </a:t>
            </a:r>
            <a:r>
              <a:rPr lang="en-US" sz="1000" dirty="0" err="1">
                <a:solidFill>
                  <a:prstClr val="white"/>
                </a:solidFill>
              </a:rPr>
              <a:t>Transl</a:t>
            </a:r>
            <a:r>
              <a:rPr lang="en-US" sz="1000" dirty="0">
                <a:solidFill>
                  <a:prstClr val="white"/>
                </a:solidFill>
              </a:rPr>
              <a:t> Neurol. 2020;7(3):288-295. </a:t>
            </a:r>
            <a:r>
              <a:rPr lang="en-US" sz="1000" dirty="0">
                <a:solidFill>
                  <a:prstClr val="white"/>
                </a:solidFill>
                <a:sym typeface="Wingdings" panose="05000000000000000000" pitchFamily="2" charset="2"/>
              </a:rPr>
              <a:t> </a:t>
            </a:r>
            <a:r>
              <a:rPr lang="en-US" sz="1000" dirty="0" err="1">
                <a:solidFill>
                  <a:prstClr val="white"/>
                </a:solidFill>
              </a:rPr>
              <a:t>Krysko</a:t>
            </a:r>
            <a:r>
              <a:rPr lang="en-US" sz="1000" dirty="0">
                <a:solidFill>
                  <a:prstClr val="white"/>
                </a:solidFill>
              </a:rPr>
              <a:t> KM, et al. Biosensor vital sign detects multiple sclerosis progression. Ann Clin </a:t>
            </a:r>
            <a:r>
              <a:rPr lang="en-US" sz="1000" dirty="0" err="1">
                <a:solidFill>
                  <a:prstClr val="white"/>
                </a:solidFill>
              </a:rPr>
              <a:t>Transl</a:t>
            </a:r>
            <a:r>
              <a:rPr lang="en-US" sz="1000" dirty="0">
                <a:solidFill>
                  <a:prstClr val="white"/>
                </a:solidFill>
              </a:rPr>
              <a:t> Neurol. 2021;8(1):4-14.  Zhao et al IEEE 2020</a:t>
            </a:r>
          </a:p>
          <a:p>
            <a:pPr algn="ctr" defTabSz="257210">
              <a:defRPr/>
            </a:pPr>
            <a:endParaRPr lang="en-US" sz="750" dirty="0">
              <a:solidFill>
                <a:srgbClr val="494949"/>
              </a:solidFill>
            </a:endParaRPr>
          </a:p>
        </p:txBody>
      </p:sp>
      <p:sp>
        <p:nvSpPr>
          <p:cNvPr id="30" name="TextBox 29">
            <a:extLst>
              <a:ext uri="{FF2B5EF4-FFF2-40B4-BE49-F238E27FC236}">
                <a16:creationId xmlns:a16="http://schemas.microsoft.com/office/drawing/2014/main" id="{28823CB8-0040-3BA4-15EF-05510FF49E40}"/>
              </a:ext>
            </a:extLst>
          </p:cNvPr>
          <p:cNvSpPr txBox="1"/>
          <p:nvPr/>
        </p:nvSpPr>
        <p:spPr>
          <a:xfrm>
            <a:off x="1595431" y="4174485"/>
            <a:ext cx="3797477" cy="1742785"/>
          </a:xfrm>
          <a:prstGeom prst="rect">
            <a:avLst/>
          </a:prstGeom>
          <a:noFill/>
        </p:spPr>
        <p:txBody>
          <a:bodyPr wrap="square">
            <a:spAutoFit/>
          </a:bodyPr>
          <a:lstStyle/>
          <a:p>
            <a:pPr defTabSz="257210">
              <a:lnSpc>
                <a:spcPct val="110000"/>
              </a:lnSpc>
              <a:defRPr/>
            </a:pPr>
            <a:r>
              <a:rPr lang="en-US" sz="1650" b="1" cap="all" dirty="0">
                <a:solidFill>
                  <a:srgbClr val="1293D1">
                    <a:lumMod val="40000"/>
                    <a:lumOff val="60000"/>
                  </a:srgbClr>
                </a:solidFill>
              </a:rPr>
              <a:t>Longitudinal analysis</a:t>
            </a:r>
            <a:endParaRPr lang="en-US" sz="1350" b="1" dirty="0">
              <a:solidFill>
                <a:srgbClr val="1293D1">
                  <a:lumMod val="40000"/>
                  <a:lumOff val="60000"/>
                </a:srgbClr>
              </a:solidFill>
            </a:endParaRPr>
          </a:p>
          <a:p>
            <a:pPr marL="214313" indent="-214313" defTabSz="257210">
              <a:lnSpc>
                <a:spcPct val="110000"/>
              </a:lnSpc>
              <a:buFont typeface="Arial" panose="020B0604020202020204" pitchFamily="34" charset="0"/>
              <a:buChar char="•"/>
              <a:defRPr/>
            </a:pPr>
            <a:r>
              <a:rPr lang="en-US" sz="1350" dirty="0">
                <a:solidFill>
                  <a:prstClr val="white"/>
                </a:solidFill>
              </a:rPr>
              <a:t>53 patients with relapsing and 15 with progressive MS </a:t>
            </a:r>
          </a:p>
          <a:p>
            <a:pPr marL="214313" indent="-214313" defTabSz="257210">
              <a:lnSpc>
                <a:spcPct val="110000"/>
              </a:lnSpc>
              <a:buFont typeface="Arial" panose="020B0604020202020204" pitchFamily="34" charset="0"/>
              <a:buChar char="•"/>
              <a:defRPr/>
            </a:pPr>
            <a:r>
              <a:rPr lang="en-US" sz="1350" dirty="0">
                <a:solidFill>
                  <a:prstClr val="white"/>
                </a:solidFill>
              </a:rPr>
              <a:t>Finger and foot taps </a:t>
            </a:r>
            <a:r>
              <a:rPr lang="en-US" sz="1350" b="1" dirty="0">
                <a:solidFill>
                  <a:srgbClr val="4CA027"/>
                </a:solidFill>
              </a:rPr>
              <a:t>able to distinguish progressive from relapsing </a:t>
            </a:r>
            <a:r>
              <a:rPr lang="en-US" sz="1350" dirty="0">
                <a:solidFill>
                  <a:prstClr val="white"/>
                </a:solidFill>
              </a:rPr>
              <a:t>MS</a:t>
            </a:r>
          </a:p>
          <a:p>
            <a:pPr marL="214313" indent="-214313" defTabSz="257210">
              <a:lnSpc>
                <a:spcPct val="110000"/>
              </a:lnSpc>
              <a:buFont typeface="Arial" panose="020B0604020202020204" pitchFamily="34" charset="0"/>
              <a:buChar char="•"/>
              <a:defRPr/>
            </a:pPr>
            <a:r>
              <a:rPr lang="en-US" sz="1350" dirty="0">
                <a:solidFill>
                  <a:prstClr val="white"/>
                </a:solidFill>
              </a:rPr>
              <a:t>Captured changes in limb function in 6-12 months</a:t>
            </a:r>
          </a:p>
        </p:txBody>
      </p:sp>
      <p:pic>
        <p:nvPicPr>
          <p:cNvPr id="2050" name="Picture 2" descr="Details are in the caption following the image">
            <a:extLst>
              <a:ext uri="{FF2B5EF4-FFF2-40B4-BE49-F238E27FC236}">
                <a16:creationId xmlns:a16="http://schemas.microsoft.com/office/drawing/2014/main" id="{8B463F28-8118-10DE-7DEA-C7D9B948663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207165" y="4473641"/>
            <a:ext cx="2207519" cy="1612787"/>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a:extLst>
              <a:ext uri="{FF2B5EF4-FFF2-40B4-BE49-F238E27FC236}">
                <a16:creationId xmlns:a16="http://schemas.microsoft.com/office/drawing/2014/main" id="{9538D9E0-BFF4-6C1C-2EB4-F45CDEDBA564}"/>
              </a:ext>
            </a:extLst>
          </p:cNvPr>
          <p:cNvGrpSpPr/>
          <p:nvPr/>
        </p:nvGrpSpPr>
        <p:grpSpPr>
          <a:xfrm>
            <a:off x="7734417" y="1528774"/>
            <a:ext cx="2891714" cy="2294892"/>
            <a:chOff x="7584124" y="804383"/>
            <a:chExt cx="3529212" cy="2836437"/>
          </a:xfrm>
        </p:grpSpPr>
        <p:grpSp>
          <p:nvGrpSpPr>
            <p:cNvPr id="21" name="Group 20">
              <a:extLst>
                <a:ext uri="{FF2B5EF4-FFF2-40B4-BE49-F238E27FC236}">
                  <a16:creationId xmlns:a16="http://schemas.microsoft.com/office/drawing/2014/main" id="{20238B02-F199-FB89-C8E3-26E3367DF1A8}"/>
                </a:ext>
              </a:extLst>
            </p:cNvPr>
            <p:cNvGrpSpPr/>
            <p:nvPr/>
          </p:nvGrpSpPr>
          <p:grpSpPr>
            <a:xfrm>
              <a:off x="7584124" y="804383"/>
              <a:ext cx="3529212" cy="1341216"/>
              <a:chOff x="7713376" y="890993"/>
              <a:chExt cx="3529212" cy="1341216"/>
            </a:xfrm>
          </p:grpSpPr>
          <p:pic>
            <p:nvPicPr>
              <p:cNvPr id="6" name="Picture 5" descr="patient-p1002-left_leg_emg_fit_trap.png">
                <a:extLst>
                  <a:ext uri="{FF2B5EF4-FFF2-40B4-BE49-F238E27FC236}">
                    <a16:creationId xmlns:a16="http://schemas.microsoft.com/office/drawing/2014/main" id="{FA791323-4AEA-B251-67BD-B60F0AEE69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13376" y="1503639"/>
                <a:ext cx="3517337" cy="728569"/>
              </a:xfrm>
              <a:prstGeom prst="rect">
                <a:avLst/>
              </a:prstGeom>
              <a:ln w="19050">
                <a:noFill/>
              </a:ln>
            </p:spPr>
          </p:pic>
          <p:grpSp>
            <p:nvGrpSpPr>
              <p:cNvPr id="3" name="Group 2">
                <a:extLst>
                  <a:ext uri="{FF2B5EF4-FFF2-40B4-BE49-F238E27FC236}">
                    <a16:creationId xmlns:a16="http://schemas.microsoft.com/office/drawing/2014/main" id="{6D149EAE-CCCD-0AAE-F691-B037E9AFC672}"/>
                  </a:ext>
                </a:extLst>
              </p:cNvPr>
              <p:cNvGrpSpPr/>
              <p:nvPr/>
            </p:nvGrpSpPr>
            <p:grpSpPr>
              <a:xfrm>
                <a:off x="7725251" y="890993"/>
                <a:ext cx="3517337" cy="1341216"/>
                <a:chOff x="7725251" y="890993"/>
                <a:chExt cx="3517337" cy="1341216"/>
              </a:xfrm>
            </p:grpSpPr>
            <p:pic>
              <p:nvPicPr>
                <p:cNvPr id="32" name="Picture 31" descr="patient-p1002-left_leg_emg_fit_trap.png">
                  <a:extLst>
                    <a:ext uri="{FF2B5EF4-FFF2-40B4-BE49-F238E27FC236}">
                      <a16:creationId xmlns:a16="http://schemas.microsoft.com/office/drawing/2014/main" id="{831B5F7B-F266-43E5-FA72-0ACEAF2E4D9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25251" y="890993"/>
                  <a:ext cx="3517337" cy="651136"/>
                </a:xfrm>
                <a:prstGeom prst="rect">
                  <a:avLst/>
                </a:prstGeom>
                <a:ln w="19050">
                  <a:noFill/>
                </a:ln>
              </p:spPr>
            </p:pic>
            <p:sp>
              <p:nvSpPr>
                <p:cNvPr id="34" name="Rectangle 33">
                  <a:extLst>
                    <a:ext uri="{FF2B5EF4-FFF2-40B4-BE49-F238E27FC236}">
                      <a16:creationId xmlns:a16="http://schemas.microsoft.com/office/drawing/2014/main" id="{28BC0148-439B-EF18-BC8A-E2481686F3AD}"/>
                    </a:ext>
                  </a:extLst>
                </p:cNvPr>
                <p:cNvSpPr/>
                <p:nvPr/>
              </p:nvSpPr>
              <p:spPr>
                <a:xfrm>
                  <a:off x="7747139" y="896441"/>
                  <a:ext cx="3483574" cy="1335768"/>
                </a:xfrm>
                <a:prstGeom prst="rect">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57210">
                    <a:defRPr/>
                  </a:pPr>
                  <a:endParaRPr lang="en-US" sz="1050" dirty="0">
                    <a:solidFill>
                      <a:prstClr val="white"/>
                    </a:solidFill>
                  </a:endParaRPr>
                </a:p>
              </p:txBody>
            </p:sp>
          </p:grpSp>
        </p:grpSp>
        <p:grpSp>
          <p:nvGrpSpPr>
            <p:cNvPr id="9" name="Group 8">
              <a:extLst>
                <a:ext uri="{FF2B5EF4-FFF2-40B4-BE49-F238E27FC236}">
                  <a16:creationId xmlns:a16="http://schemas.microsoft.com/office/drawing/2014/main" id="{9ABD6A01-5A09-3C04-D304-8C75A4893165}"/>
                </a:ext>
              </a:extLst>
            </p:cNvPr>
            <p:cNvGrpSpPr/>
            <p:nvPr/>
          </p:nvGrpSpPr>
          <p:grpSpPr>
            <a:xfrm>
              <a:off x="7617887" y="2184188"/>
              <a:ext cx="3492792" cy="1456632"/>
              <a:chOff x="7747139" y="2330173"/>
              <a:chExt cx="3492792" cy="1456632"/>
            </a:xfrm>
          </p:grpSpPr>
          <p:pic>
            <p:nvPicPr>
              <p:cNvPr id="7" name="Picture 6" descr="patient-p1001-left_leg_emg_fit_trap.png">
                <a:extLst>
                  <a:ext uri="{FF2B5EF4-FFF2-40B4-BE49-F238E27FC236}">
                    <a16:creationId xmlns:a16="http://schemas.microsoft.com/office/drawing/2014/main" id="{FA9A7447-8557-0E3E-8366-39CA7FB3FD1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756357" y="3002475"/>
                <a:ext cx="3474356" cy="784330"/>
              </a:xfrm>
              <a:prstGeom prst="rect">
                <a:avLst/>
              </a:prstGeom>
              <a:ln w="19050">
                <a:noFill/>
              </a:ln>
            </p:spPr>
          </p:pic>
          <p:grpSp>
            <p:nvGrpSpPr>
              <p:cNvPr id="5" name="Group 4">
                <a:extLst>
                  <a:ext uri="{FF2B5EF4-FFF2-40B4-BE49-F238E27FC236}">
                    <a16:creationId xmlns:a16="http://schemas.microsoft.com/office/drawing/2014/main" id="{04D34BD5-0E46-F51A-262D-392297AE57C8}"/>
                  </a:ext>
                </a:extLst>
              </p:cNvPr>
              <p:cNvGrpSpPr/>
              <p:nvPr/>
            </p:nvGrpSpPr>
            <p:grpSpPr>
              <a:xfrm>
                <a:off x="7747139" y="2330173"/>
                <a:ext cx="3492792" cy="1456632"/>
                <a:chOff x="7747139" y="2365798"/>
                <a:chExt cx="3492792" cy="1456632"/>
              </a:xfrm>
            </p:grpSpPr>
            <p:pic>
              <p:nvPicPr>
                <p:cNvPr id="31" name="Picture 30" descr="patient-p1001-left_leg_emg_fit_trap.png">
                  <a:extLst>
                    <a:ext uri="{FF2B5EF4-FFF2-40B4-BE49-F238E27FC236}">
                      <a16:creationId xmlns:a16="http://schemas.microsoft.com/office/drawing/2014/main" id="{DF43AAC6-5A86-15C0-3C4D-50A351567EE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747139" y="2368841"/>
                  <a:ext cx="3483574" cy="707886"/>
                </a:xfrm>
                <a:prstGeom prst="rect">
                  <a:avLst/>
                </a:prstGeom>
                <a:ln w="19050">
                  <a:noFill/>
                </a:ln>
              </p:spPr>
            </p:pic>
            <p:sp>
              <p:nvSpPr>
                <p:cNvPr id="35" name="Rectangle 34">
                  <a:extLst>
                    <a:ext uri="{FF2B5EF4-FFF2-40B4-BE49-F238E27FC236}">
                      <a16:creationId xmlns:a16="http://schemas.microsoft.com/office/drawing/2014/main" id="{B81DDB9E-F4DE-1CE1-5B41-BA8B7689DBFC}"/>
                    </a:ext>
                  </a:extLst>
                </p:cNvPr>
                <p:cNvSpPr/>
                <p:nvPr/>
              </p:nvSpPr>
              <p:spPr>
                <a:xfrm>
                  <a:off x="7747139" y="2365798"/>
                  <a:ext cx="3492792" cy="1456632"/>
                </a:xfrm>
                <a:prstGeom prst="rect">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57210">
                    <a:defRPr/>
                  </a:pPr>
                  <a:endParaRPr lang="en-US" sz="1050" dirty="0">
                    <a:solidFill>
                      <a:prstClr val="white"/>
                    </a:solidFill>
                  </a:endParaRPr>
                </a:p>
              </p:txBody>
            </p:sp>
          </p:grpSp>
        </p:grpSp>
      </p:grpSp>
      <p:grpSp>
        <p:nvGrpSpPr>
          <p:cNvPr id="38" name="Group 37">
            <a:extLst>
              <a:ext uri="{FF2B5EF4-FFF2-40B4-BE49-F238E27FC236}">
                <a16:creationId xmlns:a16="http://schemas.microsoft.com/office/drawing/2014/main" id="{84B0498E-D6A9-379B-E847-702958035863}"/>
              </a:ext>
            </a:extLst>
          </p:cNvPr>
          <p:cNvGrpSpPr/>
          <p:nvPr/>
        </p:nvGrpSpPr>
        <p:grpSpPr>
          <a:xfrm>
            <a:off x="5921764" y="1672060"/>
            <a:ext cx="943106" cy="757692"/>
            <a:chOff x="6050009" y="2895117"/>
            <a:chExt cx="962214" cy="759346"/>
          </a:xfrm>
        </p:grpSpPr>
        <p:pic>
          <p:nvPicPr>
            <p:cNvPr id="27" name="Picture 26">
              <a:extLst>
                <a:ext uri="{FF2B5EF4-FFF2-40B4-BE49-F238E27FC236}">
                  <a16:creationId xmlns:a16="http://schemas.microsoft.com/office/drawing/2014/main" id="{77C54227-BCB1-AF7F-DDCA-36CE5A272EC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050009" y="2895117"/>
              <a:ext cx="962214" cy="759346"/>
            </a:xfrm>
            <a:prstGeom prst="rect">
              <a:avLst/>
            </a:prstGeom>
            <a:ln w="25400">
              <a:solidFill>
                <a:schemeClr val="accent3"/>
              </a:solidFill>
            </a:ln>
          </p:spPr>
        </p:pic>
        <p:sp>
          <p:nvSpPr>
            <p:cNvPr id="37" name="Rectangle 36">
              <a:extLst>
                <a:ext uri="{FF2B5EF4-FFF2-40B4-BE49-F238E27FC236}">
                  <a16:creationId xmlns:a16="http://schemas.microsoft.com/office/drawing/2014/main" id="{29E20DC7-8775-5015-E4C5-EDB304EB214D}"/>
                </a:ext>
              </a:extLst>
            </p:cNvPr>
            <p:cNvSpPr/>
            <p:nvPr/>
          </p:nvSpPr>
          <p:spPr>
            <a:xfrm>
              <a:off x="6050009" y="2895117"/>
              <a:ext cx="517046" cy="192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57210">
                <a:defRPr/>
              </a:pPr>
              <a:endParaRPr lang="en-US" sz="1050">
                <a:solidFill>
                  <a:prstClr val="white"/>
                </a:solidFill>
              </a:endParaRPr>
            </a:p>
          </p:txBody>
        </p:sp>
      </p:grpSp>
      <p:sp>
        <p:nvSpPr>
          <p:cNvPr id="41" name="TextBox 40">
            <a:extLst>
              <a:ext uri="{FF2B5EF4-FFF2-40B4-BE49-F238E27FC236}">
                <a16:creationId xmlns:a16="http://schemas.microsoft.com/office/drawing/2014/main" id="{5E76140D-108C-9ACD-9AE3-2CD6A41CE7C0}"/>
              </a:ext>
            </a:extLst>
          </p:cNvPr>
          <p:cNvSpPr txBox="1"/>
          <p:nvPr/>
        </p:nvSpPr>
        <p:spPr>
          <a:xfrm>
            <a:off x="1546346" y="2653291"/>
            <a:ext cx="3998757" cy="1294200"/>
          </a:xfrm>
          <a:prstGeom prst="rect">
            <a:avLst/>
          </a:prstGeom>
          <a:noFill/>
        </p:spPr>
        <p:txBody>
          <a:bodyPr wrap="square">
            <a:spAutoFit/>
          </a:bodyPr>
          <a:lstStyle/>
          <a:p>
            <a:pPr defTabSz="257210">
              <a:lnSpc>
                <a:spcPct val="110000"/>
              </a:lnSpc>
              <a:defRPr/>
            </a:pPr>
            <a:r>
              <a:rPr lang="en-US" sz="1650" b="1" cap="all" dirty="0">
                <a:solidFill>
                  <a:srgbClr val="1293D1">
                    <a:lumMod val="40000"/>
                    <a:lumOff val="60000"/>
                  </a:srgbClr>
                </a:solidFill>
              </a:rPr>
              <a:t>Cross-sectional validation</a:t>
            </a:r>
          </a:p>
          <a:p>
            <a:pPr marL="214313" indent="-214313" defTabSz="257210">
              <a:lnSpc>
                <a:spcPct val="110000"/>
              </a:lnSpc>
              <a:buFont typeface="Arial" panose="020B0604020202020204" pitchFamily="34" charset="0"/>
              <a:buChar char="•"/>
              <a:defRPr/>
            </a:pPr>
            <a:r>
              <a:rPr lang="en-US" sz="1350" dirty="0">
                <a:solidFill>
                  <a:prstClr val="white"/>
                </a:solidFill>
              </a:rPr>
              <a:t>117 participants with MS, 30 HC</a:t>
            </a:r>
          </a:p>
          <a:p>
            <a:pPr marL="214313" indent="-214313" defTabSz="257210">
              <a:lnSpc>
                <a:spcPct val="110000"/>
              </a:lnSpc>
              <a:buFont typeface="Arial" panose="020B0604020202020204" pitchFamily="34" charset="0"/>
              <a:buChar char="•"/>
              <a:defRPr/>
            </a:pPr>
            <a:r>
              <a:rPr lang="en-US" sz="1400" dirty="0">
                <a:solidFill>
                  <a:prstClr val="white"/>
                </a:solidFill>
              </a:rPr>
              <a:t>ICCs for features ranged from 0.80 to 0.87</a:t>
            </a:r>
            <a:endParaRPr lang="en-US" sz="1350" dirty="0">
              <a:solidFill>
                <a:prstClr val="white"/>
              </a:solidFill>
            </a:endParaRPr>
          </a:p>
          <a:p>
            <a:pPr marL="214313" indent="-214313" defTabSz="257210">
              <a:lnSpc>
                <a:spcPct val="110000"/>
              </a:lnSpc>
              <a:buFont typeface="Arial" panose="020B0604020202020204" pitchFamily="34" charset="0"/>
              <a:buChar char="•"/>
              <a:defRPr/>
            </a:pPr>
            <a:r>
              <a:rPr lang="en-US" sz="1350" dirty="0">
                <a:solidFill>
                  <a:prstClr val="white"/>
                </a:solidFill>
              </a:rPr>
              <a:t>Foot and finger taps </a:t>
            </a:r>
            <a:r>
              <a:rPr lang="en-US" sz="1350" b="1" dirty="0">
                <a:solidFill>
                  <a:srgbClr val="4CA027"/>
                </a:solidFill>
              </a:rPr>
              <a:t>correlated strongly with EDSS and patient reported outcomes </a:t>
            </a:r>
            <a:r>
              <a:rPr lang="en-US" sz="1350" dirty="0">
                <a:solidFill>
                  <a:prstClr val="white"/>
                </a:solidFill>
              </a:rPr>
              <a:t>(P&lt;0.0001) </a:t>
            </a:r>
          </a:p>
        </p:txBody>
      </p:sp>
      <p:sp>
        <p:nvSpPr>
          <p:cNvPr id="44" name="TextBox 43">
            <a:extLst>
              <a:ext uri="{FF2B5EF4-FFF2-40B4-BE49-F238E27FC236}">
                <a16:creationId xmlns:a16="http://schemas.microsoft.com/office/drawing/2014/main" id="{5957229A-B253-D2AB-B6AD-8E7D0BF75653}"/>
              </a:ext>
            </a:extLst>
          </p:cNvPr>
          <p:cNvSpPr txBox="1"/>
          <p:nvPr/>
        </p:nvSpPr>
        <p:spPr>
          <a:xfrm>
            <a:off x="1520714" y="1327730"/>
            <a:ext cx="4890946" cy="828688"/>
          </a:xfrm>
          <a:prstGeom prst="rect">
            <a:avLst/>
          </a:prstGeom>
          <a:noFill/>
        </p:spPr>
        <p:txBody>
          <a:bodyPr wrap="square">
            <a:spAutoFit/>
          </a:bodyPr>
          <a:lstStyle/>
          <a:p>
            <a:pPr defTabSz="257210">
              <a:lnSpc>
                <a:spcPct val="110000"/>
              </a:lnSpc>
              <a:defRPr/>
            </a:pPr>
            <a:r>
              <a:rPr lang="en-US" sz="1650" b="1" cap="all" dirty="0">
                <a:solidFill>
                  <a:srgbClr val="1293D1">
                    <a:lumMod val="40000"/>
                    <a:lumOff val="60000"/>
                  </a:srgbClr>
                </a:solidFill>
              </a:rPr>
              <a:t>Sensors and signal processing</a:t>
            </a:r>
          </a:p>
          <a:p>
            <a:pPr marL="214313" indent="-214313" defTabSz="257210">
              <a:lnSpc>
                <a:spcPct val="110000"/>
              </a:lnSpc>
              <a:buFont typeface="Arial" panose="020B0604020202020204" pitchFamily="34" charset="0"/>
              <a:buChar char="•"/>
              <a:defRPr/>
            </a:pPr>
            <a:r>
              <a:rPr lang="en-US" sz="1350" dirty="0">
                <a:solidFill>
                  <a:prstClr val="white"/>
                </a:solidFill>
              </a:rPr>
              <a:t>Includes accelerometer, gyroscope, and surface EMG</a:t>
            </a:r>
          </a:p>
          <a:p>
            <a:pPr marL="214313" indent="-214313" defTabSz="257210">
              <a:lnSpc>
                <a:spcPct val="110000"/>
              </a:lnSpc>
              <a:buFont typeface="Arial" panose="020B0604020202020204" pitchFamily="34" charset="0"/>
              <a:buChar char="•"/>
              <a:defRPr/>
            </a:pPr>
            <a:r>
              <a:rPr lang="en-US" sz="1350" dirty="0">
                <a:solidFill>
                  <a:prstClr val="white"/>
                </a:solidFill>
              </a:rPr>
              <a:t>Waveform feature extraction </a:t>
            </a:r>
            <a:r>
              <a:rPr lang="en-US" sz="1350" dirty="0">
                <a:solidFill>
                  <a:prstClr val="white"/>
                </a:solidFill>
                <a:sym typeface="Wingdings"/>
              </a:rPr>
              <a:t> Scalar metrics</a:t>
            </a:r>
            <a:endParaRPr lang="en-US" sz="1350" dirty="0">
              <a:solidFill>
                <a:prstClr val="white"/>
              </a:solidFill>
            </a:endParaRPr>
          </a:p>
        </p:txBody>
      </p:sp>
      <p:pic>
        <p:nvPicPr>
          <p:cNvPr id="46" name="Picture 2" descr="Details are in the caption following the image">
            <a:extLst>
              <a:ext uri="{FF2B5EF4-FFF2-40B4-BE49-F238E27FC236}">
                <a16:creationId xmlns:a16="http://schemas.microsoft.com/office/drawing/2014/main" id="{A2F3E0E5-99A7-458F-BF2E-845D3AE1DE39}"/>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7913590" y="4484792"/>
            <a:ext cx="332827" cy="1612787"/>
          </a:xfrm>
          <a:prstGeom prst="rect">
            <a:avLst/>
          </a:prstGeom>
          <a:noFill/>
          <a:extLst>
            <a:ext uri="{909E8E84-426E-40DD-AFC4-6F175D3DCCD1}">
              <a14:hiddenFill xmlns:a14="http://schemas.microsoft.com/office/drawing/2010/main">
                <a:solidFill>
                  <a:srgbClr val="FFFFFF"/>
                </a:solidFill>
              </a14:hiddenFill>
            </a:ext>
          </a:extLst>
        </p:spPr>
      </p:pic>
      <p:sp>
        <p:nvSpPr>
          <p:cNvPr id="47" name="Arrow: Chevron 46">
            <a:extLst>
              <a:ext uri="{FF2B5EF4-FFF2-40B4-BE49-F238E27FC236}">
                <a16:creationId xmlns:a16="http://schemas.microsoft.com/office/drawing/2014/main" id="{D6DE4B88-6243-B9EE-7EBE-5501384A82CA}"/>
              </a:ext>
            </a:extLst>
          </p:cNvPr>
          <p:cNvSpPr/>
          <p:nvPr/>
        </p:nvSpPr>
        <p:spPr>
          <a:xfrm rot="16200000">
            <a:off x="6335375" y="2530019"/>
            <a:ext cx="142460" cy="199809"/>
          </a:xfrm>
          <a:prstGeom prst="chevron">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57210">
              <a:defRPr/>
            </a:pPr>
            <a:endParaRPr lang="en-US" sz="1050">
              <a:solidFill>
                <a:srgbClr val="494949"/>
              </a:solidFill>
            </a:endParaRPr>
          </a:p>
        </p:txBody>
      </p:sp>
      <p:sp>
        <p:nvSpPr>
          <p:cNvPr id="48" name="Arrow: Chevron 47">
            <a:extLst>
              <a:ext uri="{FF2B5EF4-FFF2-40B4-BE49-F238E27FC236}">
                <a16:creationId xmlns:a16="http://schemas.microsoft.com/office/drawing/2014/main" id="{9F70B611-0445-A0E9-39F1-DBF59459365A}"/>
              </a:ext>
            </a:extLst>
          </p:cNvPr>
          <p:cNvSpPr/>
          <p:nvPr/>
        </p:nvSpPr>
        <p:spPr>
          <a:xfrm rot="5400000">
            <a:off x="6335375" y="4294273"/>
            <a:ext cx="142460" cy="199809"/>
          </a:xfrm>
          <a:prstGeom prst="chevron">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57210">
              <a:defRPr/>
            </a:pPr>
            <a:endParaRPr lang="en-US" sz="1050">
              <a:solidFill>
                <a:srgbClr val="494949"/>
              </a:solidFill>
            </a:endParaRPr>
          </a:p>
        </p:txBody>
      </p:sp>
      <p:cxnSp>
        <p:nvCxnSpPr>
          <p:cNvPr id="49" name="Straight Connector 48">
            <a:extLst>
              <a:ext uri="{FF2B5EF4-FFF2-40B4-BE49-F238E27FC236}">
                <a16:creationId xmlns:a16="http://schemas.microsoft.com/office/drawing/2014/main" id="{968091BF-281F-7609-7B86-CDAABCDD8DC9}"/>
              </a:ext>
            </a:extLst>
          </p:cNvPr>
          <p:cNvCxnSpPr>
            <a:cxnSpLocks/>
          </p:cNvCxnSpPr>
          <p:nvPr/>
        </p:nvCxnSpPr>
        <p:spPr>
          <a:xfrm flipV="1">
            <a:off x="6406605" y="2572604"/>
            <a:ext cx="0" cy="590921"/>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1D91669E-116F-0A51-CF4C-4D626CCA08DA}"/>
              </a:ext>
            </a:extLst>
          </p:cNvPr>
          <p:cNvCxnSpPr>
            <a:cxnSpLocks/>
          </p:cNvCxnSpPr>
          <p:nvPr/>
        </p:nvCxnSpPr>
        <p:spPr>
          <a:xfrm flipV="1">
            <a:off x="6406605" y="3792508"/>
            <a:ext cx="0" cy="590921"/>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027135" y="4594349"/>
            <a:ext cx="911889" cy="756684"/>
          </a:xfrm>
          <a:prstGeom prst="rect">
            <a:avLst/>
          </a:prstGeom>
          <a:ln>
            <a:solidFill>
              <a:schemeClr val="accent1"/>
            </a:solidFill>
          </a:ln>
        </p:spPr>
      </p:pic>
      <p:sp>
        <p:nvSpPr>
          <p:cNvPr id="40" name="Title 1"/>
          <p:cNvSpPr txBox="1">
            <a:spLocks/>
          </p:cNvSpPr>
          <p:nvPr/>
        </p:nvSpPr>
        <p:spPr>
          <a:xfrm>
            <a:off x="2304587" y="459147"/>
            <a:ext cx="7663683" cy="1143000"/>
          </a:xfrm>
          <a:prstGeom prst="rect">
            <a:avLst/>
          </a:prstGeom>
        </p:spPr>
        <p:txBody>
          <a:bodyPr vert="horz" lIns="68589" tIns="34295" rIns="68589" bIns="34295" rtlCol="0" anchor="b" anchorCtr="0">
            <a:noAutofit/>
          </a:bodyPr>
          <a:lstStyle>
            <a:lvl1pPr algn="ctr" defTabSz="342938" rtl="0" eaLnBrk="1" latinLnBrk="0" hangingPunct="1">
              <a:lnSpc>
                <a:spcPct val="90000"/>
              </a:lnSpc>
              <a:spcBef>
                <a:spcPct val="0"/>
              </a:spcBef>
              <a:buNone/>
              <a:defRPr sz="4500" b="1" i="0" kern="1200" cap="all" spc="100">
                <a:solidFill>
                  <a:schemeClr val="tx1"/>
                </a:solidFill>
                <a:latin typeface="+mj-lt"/>
                <a:ea typeface="+mj-ea"/>
                <a:cs typeface="+mj-cs"/>
              </a:defRPr>
            </a:lvl1pPr>
          </a:lstStyle>
          <a:p>
            <a:br>
              <a:rPr lang="en-US" sz="3000" dirty="0">
                <a:solidFill>
                  <a:srgbClr val="FFFF00"/>
                </a:solidFill>
              </a:rPr>
            </a:br>
            <a:r>
              <a:rPr lang="en-US" sz="3000" dirty="0">
                <a:solidFill>
                  <a:srgbClr val="FFFF00"/>
                </a:solidFill>
              </a:rPr>
              <a:t>New MS Vital Sign: detection of disability with wearable multi-sensor</a:t>
            </a:r>
            <a:br>
              <a:rPr lang="en-US" sz="3600" dirty="0">
                <a:solidFill>
                  <a:srgbClr val="FFFF00"/>
                </a:solidFill>
              </a:rPr>
            </a:br>
            <a:endParaRPr lang="en-US" sz="3600" dirty="0">
              <a:solidFill>
                <a:srgbClr val="FFFF00"/>
              </a:solidFill>
            </a:endParaRPr>
          </a:p>
        </p:txBody>
      </p:sp>
      <p:grpSp>
        <p:nvGrpSpPr>
          <p:cNvPr id="11" name="Group 10"/>
          <p:cNvGrpSpPr/>
          <p:nvPr/>
        </p:nvGrpSpPr>
        <p:grpSpPr>
          <a:xfrm>
            <a:off x="2528824" y="2154079"/>
            <a:ext cx="1571896" cy="418525"/>
            <a:chOff x="1854202" y="5157267"/>
            <a:chExt cx="2070102" cy="819051"/>
          </a:xfrm>
        </p:grpSpPr>
        <p:sp>
          <p:nvSpPr>
            <p:cNvPr id="42" name="Freeform 41">
              <a:extLst>
                <a:ext uri="{FF2B5EF4-FFF2-40B4-BE49-F238E27FC236}">
                  <a16:creationId xmlns:a16="http://schemas.microsoft.com/office/drawing/2014/main" id="{D10C3732-86A8-F446-AAC9-66C14377207F}"/>
                </a:ext>
              </a:extLst>
            </p:cNvPr>
            <p:cNvSpPr/>
            <p:nvPr/>
          </p:nvSpPr>
          <p:spPr>
            <a:xfrm>
              <a:off x="1854203" y="5378365"/>
              <a:ext cx="2070101" cy="597953"/>
            </a:xfrm>
            <a:custGeom>
              <a:avLst/>
              <a:gdLst>
                <a:gd name="connsiteX0" fmla="*/ 0 w 2760134"/>
                <a:gd name="connsiteY0" fmla="*/ 543197 h 797270"/>
                <a:gd name="connsiteX1" fmla="*/ 355600 w 2760134"/>
                <a:gd name="connsiteY1" fmla="*/ 18264 h 797270"/>
                <a:gd name="connsiteX2" fmla="*/ 762000 w 2760134"/>
                <a:gd name="connsiteY2" fmla="*/ 593997 h 797270"/>
                <a:gd name="connsiteX3" fmla="*/ 1016000 w 2760134"/>
                <a:gd name="connsiteY3" fmla="*/ 1330 h 797270"/>
                <a:gd name="connsiteX4" fmla="*/ 1456267 w 2760134"/>
                <a:gd name="connsiteY4" fmla="*/ 797197 h 797270"/>
                <a:gd name="connsiteX5" fmla="*/ 1811867 w 2760134"/>
                <a:gd name="connsiteY5" fmla="*/ 52130 h 797270"/>
                <a:gd name="connsiteX6" fmla="*/ 2133600 w 2760134"/>
                <a:gd name="connsiteY6" fmla="*/ 644797 h 797270"/>
                <a:gd name="connsiteX7" fmla="*/ 2472267 w 2760134"/>
                <a:gd name="connsiteY7" fmla="*/ 69064 h 797270"/>
                <a:gd name="connsiteX8" fmla="*/ 2760134 w 2760134"/>
                <a:gd name="connsiteY8" fmla="*/ 627864 h 79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0134" h="797270">
                  <a:moveTo>
                    <a:pt x="0" y="543197"/>
                  </a:moveTo>
                  <a:cubicBezTo>
                    <a:pt x="114300" y="276497"/>
                    <a:pt x="228600" y="9797"/>
                    <a:pt x="355600" y="18264"/>
                  </a:cubicBezTo>
                  <a:cubicBezTo>
                    <a:pt x="482600" y="26731"/>
                    <a:pt x="651933" y="596819"/>
                    <a:pt x="762000" y="593997"/>
                  </a:cubicBezTo>
                  <a:cubicBezTo>
                    <a:pt x="872067" y="591175"/>
                    <a:pt x="900289" y="-32537"/>
                    <a:pt x="1016000" y="1330"/>
                  </a:cubicBezTo>
                  <a:cubicBezTo>
                    <a:pt x="1131711" y="35197"/>
                    <a:pt x="1323623" y="788730"/>
                    <a:pt x="1456267" y="797197"/>
                  </a:cubicBezTo>
                  <a:cubicBezTo>
                    <a:pt x="1588911" y="805664"/>
                    <a:pt x="1698978" y="77530"/>
                    <a:pt x="1811867" y="52130"/>
                  </a:cubicBezTo>
                  <a:cubicBezTo>
                    <a:pt x="1924756" y="26730"/>
                    <a:pt x="2023533" y="641975"/>
                    <a:pt x="2133600" y="644797"/>
                  </a:cubicBezTo>
                  <a:cubicBezTo>
                    <a:pt x="2243667" y="647619"/>
                    <a:pt x="2367845" y="71886"/>
                    <a:pt x="2472267" y="69064"/>
                  </a:cubicBezTo>
                  <a:cubicBezTo>
                    <a:pt x="2576689" y="66242"/>
                    <a:pt x="2668411" y="347053"/>
                    <a:pt x="2760134" y="62786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cxnSp>
          <p:nvCxnSpPr>
            <p:cNvPr id="43" name="Straight Arrow Connector 42">
              <a:extLst>
                <a:ext uri="{FF2B5EF4-FFF2-40B4-BE49-F238E27FC236}">
                  <a16:creationId xmlns:a16="http://schemas.microsoft.com/office/drawing/2014/main" id="{10A30EB7-623E-974D-94E4-171C9EE8F447}"/>
                </a:ext>
              </a:extLst>
            </p:cNvPr>
            <p:cNvCxnSpPr/>
            <p:nvPr/>
          </p:nvCxnSpPr>
          <p:spPr>
            <a:xfrm>
              <a:off x="1854202" y="5185175"/>
              <a:ext cx="0" cy="2844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80FAB96-71AA-0A48-9279-E0464D3337E4}"/>
                </a:ext>
              </a:extLst>
            </p:cNvPr>
            <p:cNvCxnSpPr/>
            <p:nvPr/>
          </p:nvCxnSpPr>
          <p:spPr>
            <a:xfrm>
              <a:off x="2889252" y="5236157"/>
              <a:ext cx="0" cy="2844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F39A72A3-39AB-1343-8D1E-2286C26BB1FC}"/>
                </a:ext>
              </a:extLst>
            </p:cNvPr>
            <p:cNvCxnSpPr/>
            <p:nvPr/>
          </p:nvCxnSpPr>
          <p:spPr>
            <a:xfrm>
              <a:off x="3924302" y="5157267"/>
              <a:ext cx="0" cy="2844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445E141-9D61-5A42-8F36-8C534ACDB328}"/>
                </a:ext>
              </a:extLst>
            </p:cNvPr>
            <p:cNvCxnSpPr/>
            <p:nvPr/>
          </p:nvCxnSpPr>
          <p:spPr>
            <a:xfrm>
              <a:off x="2355852" y="5197608"/>
              <a:ext cx="0" cy="2844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E915F5E-B708-2446-99EC-8C17B1B97486}"/>
                </a:ext>
              </a:extLst>
            </p:cNvPr>
            <p:cNvCxnSpPr/>
            <p:nvPr/>
          </p:nvCxnSpPr>
          <p:spPr>
            <a:xfrm>
              <a:off x="3422651" y="5197608"/>
              <a:ext cx="0" cy="2844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301115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Design/Methods</a:t>
            </a:r>
          </a:p>
        </p:txBody>
      </p:sp>
      <p:sp>
        <p:nvSpPr>
          <p:cNvPr id="9" name="TextBox 8">
            <a:extLst>
              <a:ext uri="{FF2B5EF4-FFF2-40B4-BE49-F238E27FC236}">
                <a16:creationId xmlns:a16="http://schemas.microsoft.com/office/drawing/2014/main" id="{DF5420CB-61D8-E64B-900C-FA4B9DE3A840}"/>
              </a:ext>
            </a:extLst>
          </p:cNvPr>
          <p:cNvSpPr txBox="1"/>
          <p:nvPr/>
        </p:nvSpPr>
        <p:spPr>
          <a:xfrm>
            <a:off x="1888600" y="2021739"/>
            <a:ext cx="2344350" cy="338554"/>
          </a:xfrm>
          <a:prstGeom prst="rect">
            <a:avLst/>
          </a:prstGeom>
          <a:noFill/>
        </p:spPr>
        <p:txBody>
          <a:bodyPr wrap="square" rtlCol="0">
            <a:spAutoFit/>
          </a:bodyPr>
          <a:lstStyle/>
          <a:p>
            <a:pPr defTabSz="457200"/>
            <a:r>
              <a:rPr lang="en-US" sz="1600" dirty="0">
                <a:solidFill>
                  <a:prstClr val="white"/>
                </a:solidFill>
              </a:rPr>
              <a:t>7 heatmaps/sensor/limb</a:t>
            </a:r>
          </a:p>
        </p:txBody>
      </p:sp>
      <p:cxnSp>
        <p:nvCxnSpPr>
          <p:cNvPr id="11" name="Straight Arrow Connector 10">
            <a:extLst>
              <a:ext uri="{FF2B5EF4-FFF2-40B4-BE49-F238E27FC236}">
                <a16:creationId xmlns:a16="http://schemas.microsoft.com/office/drawing/2014/main" id="{05BB91B4-6574-504D-83C9-088121594A29}"/>
              </a:ext>
            </a:extLst>
          </p:cNvPr>
          <p:cNvCxnSpPr>
            <a:cxnSpLocks/>
          </p:cNvCxnSpPr>
          <p:nvPr/>
        </p:nvCxnSpPr>
        <p:spPr>
          <a:xfrm flipV="1">
            <a:off x="4971905" y="3771603"/>
            <a:ext cx="1828799" cy="1"/>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A67275-9301-0B4C-8FD0-EB03CBEF43F9}"/>
              </a:ext>
            </a:extLst>
          </p:cNvPr>
          <p:cNvSpPr txBox="1"/>
          <p:nvPr/>
        </p:nvSpPr>
        <p:spPr>
          <a:xfrm>
            <a:off x="4906474" y="2341066"/>
            <a:ext cx="2147790" cy="1246495"/>
          </a:xfrm>
          <a:prstGeom prst="rect">
            <a:avLst/>
          </a:prstGeom>
          <a:noFill/>
        </p:spPr>
        <p:txBody>
          <a:bodyPr wrap="square" rtlCol="0">
            <a:spAutoFit/>
          </a:bodyPr>
          <a:lstStyle/>
          <a:p>
            <a:pPr defTabSz="457200"/>
            <a:r>
              <a:rPr lang="en-US" sz="1500" dirty="0">
                <a:solidFill>
                  <a:prstClr val="white"/>
                </a:solidFill>
              </a:rPr>
              <a:t>Waveform features combined across visits with trapezoidal approach, normalized by follow up time</a:t>
            </a:r>
          </a:p>
        </p:txBody>
      </p:sp>
      <p:sp>
        <p:nvSpPr>
          <p:cNvPr id="14" name="TextBox 13">
            <a:extLst>
              <a:ext uri="{FF2B5EF4-FFF2-40B4-BE49-F238E27FC236}">
                <a16:creationId xmlns:a16="http://schemas.microsoft.com/office/drawing/2014/main" id="{ED3759F4-6F42-4945-BAD8-9165C5A9A528}"/>
              </a:ext>
            </a:extLst>
          </p:cNvPr>
          <p:cNvSpPr txBox="1"/>
          <p:nvPr/>
        </p:nvSpPr>
        <p:spPr>
          <a:xfrm>
            <a:off x="7435280" y="2342980"/>
            <a:ext cx="1959095" cy="784830"/>
          </a:xfrm>
          <a:prstGeom prst="rect">
            <a:avLst/>
          </a:prstGeom>
          <a:noFill/>
        </p:spPr>
        <p:txBody>
          <a:bodyPr wrap="square" rtlCol="0">
            <a:spAutoFit/>
          </a:bodyPr>
          <a:lstStyle/>
          <a:p>
            <a:pPr defTabSz="457200"/>
            <a:r>
              <a:rPr lang="en-US" sz="1500" dirty="0">
                <a:solidFill>
                  <a:prstClr val="white"/>
                </a:solidFill>
              </a:rPr>
              <a:t>Limb specific metrics of limb performance over time</a:t>
            </a:r>
          </a:p>
        </p:txBody>
      </p:sp>
      <p:sp>
        <p:nvSpPr>
          <p:cNvPr id="15" name="Right Brace 14">
            <a:extLst>
              <a:ext uri="{FF2B5EF4-FFF2-40B4-BE49-F238E27FC236}">
                <a16:creationId xmlns:a16="http://schemas.microsoft.com/office/drawing/2014/main" id="{0C545EBF-8F6A-9B43-9390-D7D70AD12E02}"/>
              </a:ext>
            </a:extLst>
          </p:cNvPr>
          <p:cNvSpPr/>
          <p:nvPr/>
        </p:nvSpPr>
        <p:spPr>
          <a:xfrm>
            <a:off x="4316311" y="2377773"/>
            <a:ext cx="488426" cy="3047033"/>
          </a:xfrm>
          <a:prstGeom prst="rightBrace">
            <a:avLst>
              <a:gd name="adj1" fmla="val 8333"/>
              <a:gd name="adj2" fmla="val 45741"/>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sz="1350">
              <a:solidFill>
                <a:prstClr val="white"/>
              </a:solidFill>
            </a:endParaRPr>
          </a:p>
        </p:txBody>
      </p:sp>
      <p:pic>
        <p:nvPicPr>
          <p:cNvPr id="17" name="Graphic 16" descr="Man">
            <a:extLst>
              <a:ext uri="{FF2B5EF4-FFF2-40B4-BE49-F238E27FC236}">
                <a16:creationId xmlns:a16="http://schemas.microsoft.com/office/drawing/2014/main" id="{11E64D46-9201-A045-86B6-F18E33C174F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39399" y="3221702"/>
            <a:ext cx="1239050" cy="1239051"/>
          </a:xfrm>
          <a:prstGeom prst="rect">
            <a:avLst/>
          </a:prstGeom>
        </p:spPr>
      </p:pic>
      <p:cxnSp>
        <p:nvCxnSpPr>
          <p:cNvPr id="18" name="Straight Arrow Connector 17">
            <a:extLst>
              <a:ext uri="{FF2B5EF4-FFF2-40B4-BE49-F238E27FC236}">
                <a16:creationId xmlns:a16="http://schemas.microsoft.com/office/drawing/2014/main" id="{218C16DC-B13F-D841-B46F-61C0DAAD6A80}"/>
              </a:ext>
            </a:extLst>
          </p:cNvPr>
          <p:cNvCxnSpPr>
            <a:cxnSpLocks/>
          </p:cNvCxnSpPr>
          <p:nvPr/>
        </p:nvCxnSpPr>
        <p:spPr>
          <a:xfrm>
            <a:off x="7817581" y="3716403"/>
            <a:ext cx="313183" cy="11604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12C1EF1-2DBA-154D-9A30-423D1BF4B72D}"/>
              </a:ext>
            </a:extLst>
          </p:cNvPr>
          <p:cNvCxnSpPr>
            <a:cxnSpLocks/>
          </p:cNvCxnSpPr>
          <p:nvPr/>
        </p:nvCxnSpPr>
        <p:spPr>
          <a:xfrm flipH="1">
            <a:off x="8768932" y="3733823"/>
            <a:ext cx="313922" cy="98721"/>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2CF10E9-F9C5-EE41-86E3-C698A65B1F7B}"/>
              </a:ext>
            </a:extLst>
          </p:cNvPr>
          <p:cNvCxnSpPr>
            <a:cxnSpLocks/>
          </p:cNvCxnSpPr>
          <p:nvPr/>
        </p:nvCxnSpPr>
        <p:spPr>
          <a:xfrm flipH="1" flipV="1">
            <a:off x="8604492" y="4355735"/>
            <a:ext cx="229180" cy="212671"/>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0EE8AC1-B5F3-6C41-B7C6-6EE7D1A31BB2}"/>
              </a:ext>
            </a:extLst>
          </p:cNvPr>
          <p:cNvCxnSpPr>
            <a:cxnSpLocks/>
          </p:cNvCxnSpPr>
          <p:nvPr/>
        </p:nvCxnSpPr>
        <p:spPr>
          <a:xfrm flipV="1">
            <a:off x="8090505" y="4354040"/>
            <a:ext cx="217684" cy="201303"/>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34" name="Frame 33">
            <a:extLst>
              <a:ext uri="{FF2B5EF4-FFF2-40B4-BE49-F238E27FC236}">
                <a16:creationId xmlns:a16="http://schemas.microsoft.com/office/drawing/2014/main" id="{DCD3DDEB-1007-9D4D-9E67-88B5350C6A34}"/>
              </a:ext>
            </a:extLst>
          </p:cNvPr>
          <p:cNvSpPr/>
          <p:nvPr/>
        </p:nvSpPr>
        <p:spPr>
          <a:xfrm>
            <a:off x="7641867" y="3452299"/>
            <a:ext cx="1617748" cy="54610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35" name="Frame 34">
            <a:extLst>
              <a:ext uri="{FF2B5EF4-FFF2-40B4-BE49-F238E27FC236}">
                <a16:creationId xmlns:a16="http://schemas.microsoft.com/office/drawing/2014/main" id="{14AFC11A-9727-374A-8490-CB179C0DB2FC}"/>
              </a:ext>
            </a:extLst>
          </p:cNvPr>
          <p:cNvSpPr/>
          <p:nvPr/>
        </p:nvSpPr>
        <p:spPr>
          <a:xfrm>
            <a:off x="7666623" y="4187325"/>
            <a:ext cx="1617748" cy="54610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36" name="TextBox 35">
            <a:extLst>
              <a:ext uri="{FF2B5EF4-FFF2-40B4-BE49-F238E27FC236}">
                <a16:creationId xmlns:a16="http://schemas.microsoft.com/office/drawing/2014/main" id="{1763B89B-23BF-B045-A990-508BC8515D5E}"/>
              </a:ext>
            </a:extLst>
          </p:cNvPr>
          <p:cNvSpPr txBox="1"/>
          <p:nvPr/>
        </p:nvSpPr>
        <p:spPr>
          <a:xfrm>
            <a:off x="9242217" y="3575308"/>
            <a:ext cx="913723" cy="300082"/>
          </a:xfrm>
          <a:prstGeom prst="rect">
            <a:avLst/>
          </a:prstGeom>
          <a:noFill/>
        </p:spPr>
        <p:txBody>
          <a:bodyPr wrap="square" rtlCol="0">
            <a:spAutoFit/>
          </a:bodyPr>
          <a:lstStyle/>
          <a:p>
            <a:pPr defTabSz="457200"/>
            <a:r>
              <a:rPr lang="en-US" sz="1350" dirty="0">
                <a:solidFill>
                  <a:prstClr val="white"/>
                </a:solidFill>
              </a:rPr>
              <a:t>UE metric</a:t>
            </a:r>
          </a:p>
        </p:txBody>
      </p:sp>
      <p:sp>
        <p:nvSpPr>
          <p:cNvPr id="37" name="TextBox 36">
            <a:extLst>
              <a:ext uri="{FF2B5EF4-FFF2-40B4-BE49-F238E27FC236}">
                <a16:creationId xmlns:a16="http://schemas.microsoft.com/office/drawing/2014/main" id="{8EA9907F-C788-DF43-A054-4CD06CA4C6D1}"/>
              </a:ext>
            </a:extLst>
          </p:cNvPr>
          <p:cNvSpPr txBox="1"/>
          <p:nvPr/>
        </p:nvSpPr>
        <p:spPr>
          <a:xfrm>
            <a:off x="9242404" y="4266627"/>
            <a:ext cx="913723" cy="300082"/>
          </a:xfrm>
          <a:prstGeom prst="rect">
            <a:avLst/>
          </a:prstGeom>
          <a:noFill/>
        </p:spPr>
        <p:txBody>
          <a:bodyPr wrap="square" rtlCol="0">
            <a:spAutoFit/>
          </a:bodyPr>
          <a:lstStyle/>
          <a:p>
            <a:pPr defTabSz="457200"/>
            <a:r>
              <a:rPr lang="en-US" sz="1350" dirty="0">
                <a:solidFill>
                  <a:prstClr val="white"/>
                </a:solidFill>
              </a:rPr>
              <a:t>LE metric</a:t>
            </a:r>
          </a:p>
        </p:txBody>
      </p:sp>
      <p:pic>
        <p:nvPicPr>
          <p:cNvPr id="3" name="Picture 2">
            <a:extLst>
              <a:ext uri="{FF2B5EF4-FFF2-40B4-BE49-F238E27FC236}">
                <a16:creationId xmlns:a16="http://schemas.microsoft.com/office/drawing/2014/main" id="{92105A34-62E0-AE45-9052-D56253322AE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10961" y="2389067"/>
            <a:ext cx="745659" cy="396000"/>
          </a:xfrm>
          <a:prstGeom prst="rect">
            <a:avLst/>
          </a:prstGeom>
        </p:spPr>
      </p:pic>
      <p:pic>
        <p:nvPicPr>
          <p:cNvPr id="4" name="Picture 3">
            <a:extLst>
              <a:ext uri="{FF2B5EF4-FFF2-40B4-BE49-F238E27FC236}">
                <a16:creationId xmlns:a16="http://schemas.microsoft.com/office/drawing/2014/main" id="{C86882DD-1D69-1841-A2B3-2DFA4B021B3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03391" y="2389067"/>
            <a:ext cx="747766" cy="396000"/>
          </a:xfrm>
          <a:prstGeom prst="rect">
            <a:avLst/>
          </a:prstGeom>
        </p:spPr>
      </p:pic>
      <p:pic>
        <p:nvPicPr>
          <p:cNvPr id="5" name="Picture 4">
            <a:extLst>
              <a:ext uri="{FF2B5EF4-FFF2-40B4-BE49-F238E27FC236}">
                <a16:creationId xmlns:a16="http://schemas.microsoft.com/office/drawing/2014/main" id="{BB929F6D-88B2-6844-890E-DB750B31E9B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96004" y="2389067"/>
            <a:ext cx="746147" cy="396000"/>
          </a:xfrm>
          <a:prstGeom prst="rect">
            <a:avLst/>
          </a:prstGeom>
        </p:spPr>
      </p:pic>
      <p:pic>
        <p:nvPicPr>
          <p:cNvPr id="10" name="Picture 9">
            <a:extLst>
              <a:ext uri="{FF2B5EF4-FFF2-40B4-BE49-F238E27FC236}">
                <a16:creationId xmlns:a16="http://schemas.microsoft.com/office/drawing/2014/main" id="{E6D1D244-09F0-924B-827E-71A1AD3A9D7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12820" y="2828236"/>
            <a:ext cx="747766" cy="396000"/>
          </a:xfrm>
          <a:prstGeom prst="rect">
            <a:avLst/>
          </a:prstGeom>
        </p:spPr>
      </p:pic>
      <p:pic>
        <p:nvPicPr>
          <p:cNvPr id="12" name="Picture 11">
            <a:extLst>
              <a:ext uri="{FF2B5EF4-FFF2-40B4-BE49-F238E27FC236}">
                <a16:creationId xmlns:a16="http://schemas.microsoft.com/office/drawing/2014/main" id="{81EC3FC4-5260-3848-B8AE-A5E048FAE74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04000" y="2825861"/>
            <a:ext cx="766452" cy="396000"/>
          </a:xfrm>
          <a:prstGeom prst="rect">
            <a:avLst/>
          </a:prstGeom>
        </p:spPr>
      </p:pic>
      <p:pic>
        <p:nvPicPr>
          <p:cNvPr id="16" name="Picture 15">
            <a:extLst>
              <a:ext uri="{FF2B5EF4-FFF2-40B4-BE49-F238E27FC236}">
                <a16:creationId xmlns:a16="http://schemas.microsoft.com/office/drawing/2014/main" id="{081AE27B-41D1-2649-9730-32A7E986743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396004" y="2825416"/>
            <a:ext cx="768581" cy="396000"/>
          </a:xfrm>
          <a:prstGeom prst="rect">
            <a:avLst/>
          </a:prstGeom>
        </p:spPr>
      </p:pic>
      <p:pic>
        <p:nvPicPr>
          <p:cNvPr id="19" name="Picture 18">
            <a:extLst>
              <a:ext uri="{FF2B5EF4-FFF2-40B4-BE49-F238E27FC236}">
                <a16:creationId xmlns:a16="http://schemas.microsoft.com/office/drawing/2014/main" id="{A077AE97-0BD2-5E4B-8C95-D8E22816139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812820" y="3277315"/>
            <a:ext cx="747766" cy="396000"/>
          </a:xfrm>
          <a:prstGeom prst="rect">
            <a:avLst/>
          </a:prstGeom>
        </p:spPr>
      </p:pic>
      <p:pic>
        <p:nvPicPr>
          <p:cNvPr id="39" name="Picture 38">
            <a:extLst>
              <a:ext uri="{FF2B5EF4-FFF2-40B4-BE49-F238E27FC236}">
                <a16:creationId xmlns:a16="http://schemas.microsoft.com/office/drawing/2014/main" id="{6CB2BA89-C384-3B42-8D55-BDB930D017A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604000" y="3277315"/>
            <a:ext cx="747766" cy="396000"/>
          </a:xfrm>
          <a:prstGeom prst="rect">
            <a:avLst/>
          </a:prstGeom>
        </p:spPr>
      </p:pic>
      <p:pic>
        <p:nvPicPr>
          <p:cNvPr id="40" name="Picture 39">
            <a:extLst>
              <a:ext uri="{FF2B5EF4-FFF2-40B4-BE49-F238E27FC236}">
                <a16:creationId xmlns:a16="http://schemas.microsoft.com/office/drawing/2014/main" id="{D1D0F871-B6A5-0B4D-9999-E31C115CE73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396000" y="3276451"/>
            <a:ext cx="756000" cy="396000"/>
          </a:xfrm>
          <a:prstGeom prst="rect">
            <a:avLst/>
          </a:prstGeom>
        </p:spPr>
      </p:pic>
      <p:pic>
        <p:nvPicPr>
          <p:cNvPr id="41" name="Picture 40">
            <a:extLst>
              <a:ext uri="{FF2B5EF4-FFF2-40B4-BE49-F238E27FC236}">
                <a16:creationId xmlns:a16="http://schemas.microsoft.com/office/drawing/2014/main" id="{D87EDA40-F118-B445-BCAF-F8A2A3BA509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812000" y="3717209"/>
            <a:ext cx="751548" cy="396000"/>
          </a:xfrm>
          <a:prstGeom prst="rect">
            <a:avLst/>
          </a:prstGeom>
        </p:spPr>
      </p:pic>
      <p:pic>
        <p:nvPicPr>
          <p:cNvPr id="42" name="Picture 41">
            <a:extLst>
              <a:ext uri="{FF2B5EF4-FFF2-40B4-BE49-F238E27FC236}">
                <a16:creationId xmlns:a16="http://schemas.microsoft.com/office/drawing/2014/main" id="{14352CFB-57E9-1244-A4A8-074B2050FA5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604004" y="3715651"/>
            <a:ext cx="747529" cy="396000"/>
          </a:xfrm>
          <a:prstGeom prst="rect">
            <a:avLst/>
          </a:prstGeom>
        </p:spPr>
      </p:pic>
      <p:pic>
        <p:nvPicPr>
          <p:cNvPr id="43" name="Picture 42">
            <a:extLst>
              <a:ext uri="{FF2B5EF4-FFF2-40B4-BE49-F238E27FC236}">
                <a16:creationId xmlns:a16="http://schemas.microsoft.com/office/drawing/2014/main" id="{1F314D9B-F0A2-0645-AA5D-7069238F36C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396000" y="3715651"/>
            <a:ext cx="756000" cy="396000"/>
          </a:xfrm>
          <a:prstGeom prst="rect">
            <a:avLst/>
          </a:prstGeom>
        </p:spPr>
      </p:pic>
      <p:pic>
        <p:nvPicPr>
          <p:cNvPr id="44" name="Picture 43">
            <a:extLst>
              <a:ext uri="{FF2B5EF4-FFF2-40B4-BE49-F238E27FC236}">
                <a16:creationId xmlns:a16="http://schemas.microsoft.com/office/drawing/2014/main" id="{C3FC6D89-1EA4-CE41-AD89-A42B4C039CBB}"/>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812004" y="4147120"/>
            <a:ext cx="751979" cy="396000"/>
          </a:xfrm>
          <a:prstGeom prst="rect">
            <a:avLst/>
          </a:prstGeom>
        </p:spPr>
      </p:pic>
      <p:pic>
        <p:nvPicPr>
          <p:cNvPr id="45" name="Picture 44">
            <a:extLst>
              <a:ext uri="{FF2B5EF4-FFF2-40B4-BE49-F238E27FC236}">
                <a16:creationId xmlns:a16="http://schemas.microsoft.com/office/drawing/2014/main" id="{A7042FEA-B508-2942-BE47-82C31E050342}"/>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604000" y="4147651"/>
            <a:ext cx="756000" cy="396000"/>
          </a:xfrm>
          <a:prstGeom prst="rect">
            <a:avLst/>
          </a:prstGeom>
        </p:spPr>
      </p:pic>
      <p:pic>
        <p:nvPicPr>
          <p:cNvPr id="46" name="Picture 45">
            <a:extLst>
              <a:ext uri="{FF2B5EF4-FFF2-40B4-BE49-F238E27FC236}">
                <a16:creationId xmlns:a16="http://schemas.microsoft.com/office/drawing/2014/main" id="{FB7C1773-5613-B24D-82FA-5ECE7C639297}"/>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394291" y="4147651"/>
            <a:ext cx="758118" cy="396000"/>
          </a:xfrm>
          <a:prstGeom prst="rect">
            <a:avLst/>
          </a:prstGeom>
        </p:spPr>
      </p:pic>
      <p:pic>
        <p:nvPicPr>
          <p:cNvPr id="47" name="Picture 46">
            <a:extLst>
              <a:ext uri="{FF2B5EF4-FFF2-40B4-BE49-F238E27FC236}">
                <a16:creationId xmlns:a16="http://schemas.microsoft.com/office/drawing/2014/main" id="{8C34F02B-D48B-194D-8F87-1ED11DC05BED}"/>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810961" y="4584623"/>
            <a:ext cx="757935" cy="396000"/>
          </a:xfrm>
          <a:prstGeom prst="rect">
            <a:avLst/>
          </a:prstGeom>
        </p:spPr>
      </p:pic>
      <p:pic>
        <p:nvPicPr>
          <p:cNvPr id="48" name="Picture 47">
            <a:extLst>
              <a:ext uri="{FF2B5EF4-FFF2-40B4-BE49-F238E27FC236}">
                <a16:creationId xmlns:a16="http://schemas.microsoft.com/office/drawing/2014/main" id="{0D928F0F-9F5E-E24B-8942-FC6F3EC57A73}"/>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2604003" y="4582403"/>
            <a:ext cx="749647" cy="396000"/>
          </a:xfrm>
          <a:prstGeom prst="rect">
            <a:avLst/>
          </a:prstGeom>
        </p:spPr>
      </p:pic>
      <p:pic>
        <p:nvPicPr>
          <p:cNvPr id="49" name="Picture 48">
            <a:extLst>
              <a:ext uri="{FF2B5EF4-FFF2-40B4-BE49-F238E27FC236}">
                <a16:creationId xmlns:a16="http://schemas.microsoft.com/office/drawing/2014/main" id="{A14FA077-9460-5B44-86D2-8CCC61BF2F89}"/>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3396000" y="4582403"/>
            <a:ext cx="748000" cy="396000"/>
          </a:xfrm>
          <a:prstGeom prst="rect">
            <a:avLst/>
          </a:prstGeom>
        </p:spPr>
      </p:pic>
      <p:pic>
        <p:nvPicPr>
          <p:cNvPr id="50" name="Picture 49">
            <a:extLst>
              <a:ext uri="{FF2B5EF4-FFF2-40B4-BE49-F238E27FC236}">
                <a16:creationId xmlns:a16="http://schemas.microsoft.com/office/drawing/2014/main" id="{5780F1C2-D55A-E14C-8514-4DEC1BC963C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812000" y="5027615"/>
            <a:ext cx="747766" cy="396000"/>
          </a:xfrm>
          <a:prstGeom prst="rect">
            <a:avLst/>
          </a:prstGeom>
        </p:spPr>
      </p:pic>
      <p:pic>
        <p:nvPicPr>
          <p:cNvPr id="51" name="Picture 50">
            <a:extLst>
              <a:ext uri="{FF2B5EF4-FFF2-40B4-BE49-F238E27FC236}">
                <a16:creationId xmlns:a16="http://schemas.microsoft.com/office/drawing/2014/main" id="{B72AEC4E-8FCD-9C40-AB3E-99227D251D2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604000" y="5026049"/>
            <a:ext cx="747766" cy="396000"/>
          </a:xfrm>
          <a:prstGeom prst="rect">
            <a:avLst/>
          </a:prstGeom>
        </p:spPr>
      </p:pic>
      <p:pic>
        <p:nvPicPr>
          <p:cNvPr id="52" name="Picture 51">
            <a:extLst>
              <a:ext uri="{FF2B5EF4-FFF2-40B4-BE49-F238E27FC236}">
                <a16:creationId xmlns:a16="http://schemas.microsoft.com/office/drawing/2014/main" id="{39291DBD-E7E5-8A42-B15D-65C939CEE1E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396000" y="5026049"/>
            <a:ext cx="756000" cy="396000"/>
          </a:xfrm>
          <a:prstGeom prst="rect">
            <a:avLst/>
          </a:prstGeom>
        </p:spPr>
      </p:pic>
    </p:spTree>
    <p:extLst>
      <p:ext uri="{BB962C8B-B14F-4D97-AF65-F5344CB8AC3E}">
        <p14:creationId xmlns:p14="http://schemas.microsoft.com/office/powerpoint/2010/main" val="206063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4" grpId="0" animBg="1"/>
      <p:bldP spid="35" grpId="0" animBg="1"/>
      <p:bldP spid="36" grpId="0"/>
      <p:bldP spid="3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009900" y="350199"/>
            <a:ext cx="6172200" cy="857251"/>
          </a:xfrm>
          <a:prstGeom prst="rect">
            <a:avLst/>
          </a:prstGeom>
        </p:spPr>
        <p:txBody>
          <a:bodyPr vert="horz" lIns="68580" tIns="34290" rIns="68580" bIns="3429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dirty="0">
                <a:solidFill>
                  <a:srgbClr val="FFFF00"/>
                </a:solidFill>
              </a:rPr>
              <a:t>Multi-sensor Vital Sign: Distinguishing MS phenotype</a:t>
            </a:r>
          </a:p>
        </p:txBody>
      </p:sp>
      <p:pic>
        <p:nvPicPr>
          <p:cNvPr id="5" name="Picture 4">
            <a:extLst>
              <a:ext uri="{FF2B5EF4-FFF2-40B4-BE49-F238E27FC236}">
                <a16:creationId xmlns:a16="http://schemas.microsoft.com/office/drawing/2014/main" id="{9D8F4058-9D77-4348-81E5-B66634721B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22420" y="1805174"/>
            <a:ext cx="2913386" cy="2115530"/>
          </a:xfrm>
          <a:prstGeom prst="rect">
            <a:avLst/>
          </a:prstGeom>
        </p:spPr>
      </p:pic>
      <p:pic>
        <p:nvPicPr>
          <p:cNvPr id="3" name="Picture 2">
            <a:extLst>
              <a:ext uri="{FF2B5EF4-FFF2-40B4-BE49-F238E27FC236}">
                <a16:creationId xmlns:a16="http://schemas.microsoft.com/office/drawing/2014/main" id="{16DE4392-D1EA-4846-AC6B-02A1DC966F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22420" y="4300251"/>
            <a:ext cx="2913386" cy="2115530"/>
          </a:xfrm>
          <a:prstGeom prst="rect">
            <a:avLst/>
          </a:prstGeom>
        </p:spPr>
      </p:pic>
      <p:sp>
        <p:nvSpPr>
          <p:cNvPr id="6" name="TextBox 5">
            <a:extLst>
              <a:ext uri="{FF2B5EF4-FFF2-40B4-BE49-F238E27FC236}">
                <a16:creationId xmlns:a16="http://schemas.microsoft.com/office/drawing/2014/main" id="{7B648B37-5501-D34F-8D58-24AC3442B16F}"/>
              </a:ext>
            </a:extLst>
          </p:cNvPr>
          <p:cNvSpPr txBox="1"/>
          <p:nvPr/>
        </p:nvSpPr>
        <p:spPr>
          <a:xfrm>
            <a:off x="4121103" y="1883231"/>
            <a:ext cx="1143911" cy="253916"/>
          </a:xfrm>
          <a:prstGeom prst="rect">
            <a:avLst/>
          </a:prstGeom>
          <a:noFill/>
        </p:spPr>
        <p:txBody>
          <a:bodyPr wrap="square" rtlCol="0">
            <a:spAutoFit/>
          </a:bodyPr>
          <a:lstStyle/>
          <a:p>
            <a:pPr algn="ctr" defTabSz="457200"/>
            <a:r>
              <a:rPr lang="en-US" sz="1050" dirty="0">
                <a:solidFill>
                  <a:prstClr val="black"/>
                </a:solidFill>
              </a:rPr>
              <a:t>p&lt;0.001</a:t>
            </a:r>
          </a:p>
        </p:txBody>
      </p:sp>
      <p:sp>
        <p:nvSpPr>
          <p:cNvPr id="9" name="TextBox 8">
            <a:extLst>
              <a:ext uri="{FF2B5EF4-FFF2-40B4-BE49-F238E27FC236}">
                <a16:creationId xmlns:a16="http://schemas.microsoft.com/office/drawing/2014/main" id="{05143C0A-F4D8-DF4C-A3CD-72BDB32A9DD8}"/>
              </a:ext>
            </a:extLst>
          </p:cNvPr>
          <p:cNvSpPr txBox="1"/>
          <p:nvPr/>
        </p:nvSpPr>
        <p:spPr>
          <a:xfrm>
            <a:off x="4121103" y="4271490"/>
            <a:ext cx="1143911" cy="253916"/>
          </a:xfrm>
          <a:prstGeom prst="rect">
            <a:avLst/>
          </a:prstGeom>
          <a:noFill/>
        </p:spPr>
        <p:txBody>
          <a:bodyPr wrap="square" rtlCol="0">
            <a:spAutoFit/>
          </a:bodyPr>
          <a:lstStyle/>
          <a:p>
            <a:pPr algn="ctr" defTabSz="457200"/>
            <a:r>
              <a:rPr lang="en-US" sz="1050" dirty="0">
                <a:solidFill>
                  <a:prstClr val="black"/>
                </a:solidFill>
              </a:rPr>
              <a:t>p&lt;0.001</a:t>
            </a:r>
          </a:p>
        </p:txBody>
      </p:sp>
      <p:sp>
        <p:nvSpPr>
          <p:cNvPr id="10" name="TextBox 9">
            <a:extLst>
              <a:ext uri="{FF2B5EF4-FFF2-40B4-BE49-F238E27FC236}">
                <a16:creationId xmlns:a16="http://schemas.microsoft.com/office/drawing/2014/main" id="{0275AAD3-D033-B34F-8AEA-10AC825601D6}"/>
              </a:ext>
            </a:extLst>
          </p:cNvPr>
          <p:cNvSpPr txBox="1"/>
          <p:nvPr/>
        </p:nvSpPr>
        <p:spPr>
          <a:xfrm>
            <a:off x="2760333" y="1417514"/>
            <a:ext cx="1929161" cy="323165"/>
          </a:xfrm>
          <a:prstGeom prst="rect">
            <a:avLst/>
          </a:prstGeom>
          <a:noFill/>
        </p:spPr>
        <p:txBody>
          <a:bodyPr wrap="square" rtlCol="0">
            <a:spAutoFit/>
          </a:bodyPr>
          <a:lstStyle/>
          <a:p>
            <a:pPr algn="ctr" defTabSz="457200"/>
            <a:r>
              <a:rPr lang="en-US" sz="1500">
                <a:solidFill>
                  <a:srgbClr val="4F81BD">
                    <a:lumMod val="40000"/>
                    <a:lumOff val="60000"/>
                  </a:srgbClr>
                </a:solidFill>
              </a:rPr>
              <a:t>UPPER EXTREMITY</a:t>
            </a:r>
            <a:endParaRPr lang="en-US" sz="1500" dirty="0">
              <a:solidFill>
                <a:srgbClr val="4F81BD">
                  <a:lumMod val="40000"/>
                  <a:lumOff val="60000"/>
                </a:srgbClr>
              </a:solidFill>
            </a:endParaRPr>
          </a:p>
        </p:txBody>
      </p:sp>
      <p:sp>
        <p:nvSpPr>
          <p:cNvPr id="2" name="TextBox 1"/>
          <p:cNvSpPr txBox="1"/>
          <p:nvPr/>
        </p:nvSpPr>
        <p:spPr>
          <a:xfrm>
            <a:off x="5627918" y="1690438"/>
            <a:ext cx="5255429" cy="4616648"/>
          </a:xfrm>
          <a:prstGeom prst="rect">
            <a:avLst/>
          </a:prstGeom>
          <a:noFill/>
        </p:spPr>
        <p:txBody>
          <a:bodyPr wrap="square" rtlCol="0">
            <a:spAutoFit/>
          </a:bodyPr>
          <a:lstStyle/>
          <a:p>
            <a:pPr marL="285750" indent="-285750" defTabSz="457200">
              <a:buFont typeface="Arial"/>
              <a:buChar char="•"/>
            </a:pPr>
            <a:r>
              <a:rPr lang="en-US" sz="2200" dirty="0">
                <a:solidFill>
                  <a:prstClr val="white"/>
                </a:solidFill>
              </a:rPr>
              <a:t>Final summary scalar metrics differentiated relapsing from secondary progressive MS with AUROC UE 0.93 and LE 0.96. </a:t>
            </a:r>
          </a:p>
          <a:p>
            <a:pPr marL="285750" indent="-285750" defTabSz="457200">
              <a:spcBef>
                <a:spcPts val="1200"/>
              </a:spcBef>
              <a:buFont typeface="Arial"/>
              <a:buChar char="•"/>
            </a:pPr>
            <a:r>
              <a:rPr lang="en-US" sz="2200" dirty="0">
                <a:solidFill>
                  <a:prstClr val="white"/>
                </a:solidFill>
              </a:rPr>
              <a:t>The metrics were associated with baseline EDSS (UE P = 0.0003, LE P = 0.0007).</a:t>
            </a:r>
          </a:p>
          <a:p>
            <a:pPr marL="285750" indent="-285750" defTabSz="457200">
              <a:spcBef>
                <a:spcPts val="1200"/>
              </a:spcBef>
              <a:buFont typeface="Arial"/>
              <a:buChar char="•"/>
            </a:pPr>
            <a:r>
              <a:rPr lang="en-US" sz="2200" dirty="0">
                <a:solidFill>
                  <a:prstClr val="white"/>
                </a:solidFill>
              </a:rPr>
              <a:t>Little change in EDSS during the short 1 year follow-up.</a:t>
            </a:r>
          </a:p>
          <a:p>
            <a:pPr marL="285750" indent="-285750" defTabSz="457200">
              <a:spcBef>
                <a:spcPts val="1200"/>
              </a:spcBef>
              <a:buFont typeface="Arial"/>
              <a:buChar char="•"/>
            </a:pPr>
            <a:r>
              <a:rPr lang="en-US" sz="2200" dirty="0">
                <a:solidFill>
                  <a:prstClr val="white"/>
                </a:solidFill>
              </a:rPr>
              <a:t>But several participants had evidence of progression by the novel multi-sensor metrics.</a:t>
            </a:r>
          </a:p>
        </p:txBody>
      </p:sp>
      <p:sp>
        <p:nvSpPr>
          <p:cNvPr id="12" name="TextBox 11">
            <a:extLst>
              <a:ext uri="{FF2B5EF4-FFF2-40B4-BE49-F238E27FC236}">
                <a16:creationId xmlns:a16="http://schemas.microsoft.com/office/drawing/2014/main" id="{0275AAD3-D033-B34F-8AEA-10AC825601D6}"/>
              </a:ext>
            </a:extLst>
          </p:cNvPr>
          <p:cNvSpPr txBox="1"/>
          <p:nvPr/>
        </p:nvSpPr>
        <p:spPr>
          <a:xfrm>
            <a:off x="2714533" y="3998762"/>
            <a:ext cx="1929161" cy="323165"/>
          </a:xfrm>
          <a:prstGeom prst="rect">
            <a:avLst/>
          </a:prstGeom>
          <a:noFill/>
        </p:spPr>
        <p:txBody>
          <a:bodyPr wrap="square" rtlCol="0">
            <a:spAutoFit/>
          </a:bodyPr>
          <a:lstStyle/>
          <a:p>
            <a:pPr algn="ctr" defTabSz="457200"/>
            <a:r>
              <a:rPr lang="en-US" sz="1500" dirty="0">
                <a:solidFill>
                  <a:srgbClr val="4F81BD">
                    <a:lumMod val="40000"/>
                    <a:lumOff val="60000"/>
                  </a:srgbClr>
                </a:solidFill>
              </a:rPr>
              <a:t>LOWER EXTREMITY</a:t>
            </a:r>
          </a:p>
        </p:txBody>
      </p:sp>
    </p:spTree>
    <p:extLst>
      <p:ext uri="{BB962C8B-B14F-4D97-AF65-F5344CB8AC3E}">
        <p14:creationId xmlns:p14="http://schemas.microsoft.com/office/powerpoint/2010/main" val="91442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5444" y="553537"/>
            <a:ext cx="8229600" cy="1143000"/>
          </a:xfrm>
        </p:spPr>
        <p:txBody>
          <a:bodyPr>
            <a:normAutofit fontScale="90000"/>
          </a:bodyPr>
          <a:lstStyle/>
          <a:p>
            <a:r>
              <a:rPr lang="en-US" sz="4000" dirty="0">
                <a:solidFill>
                  <a:srgbClr val="FFFF00"/>
                </a:solidFill>
              </a:rPr>
              <a:t>UCSD Center for Advanced Neurological Engineering:  Next Generation </a:t>
            </a:r>
            <a:r>
              <a:rPr lang="en-US" sz="4000" dirty="0" err="1">
                <a:solidFill>
                  <a:srgbClr val="FFFF00"/>
                </a:solidFill>
              </a:rPr>
              <a:t>Multisensor</a:t>
            </a:r>
            <a:br>
              <a:rPr lang="en-US" dirty="0">
                <a:solidFill>
                  <a:srgbClr val="FFFF00"/>
                </a:solidFill>
              </a:rPr>
            </a:br>
            <a:endParaRPr lang="en-US" dirty="0">
              <a:solidFill>
                <a:srgbClr val="FFFF00"/>
              </a:solidFill>
            </a:endParaRPr>
          </a:p>
        </p:txBody>
      </p:sp>
      <p:pic>
        <p:nvPicPr>
          <p:cNvPr id="5" name="Picture 4" descr="Screen Shot 2021-09-07 at 11.23.30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13834" y="4163730"/>
            <a:ext cx="1816740" cy="895707"/>
          </a:xfrm>
          <a:prstGeom prst="rect">
            <a:avLst/>
          </a:prstGeom>
        </p:spPr>
      </p:pic>
      <p:sp>
        <p:nvSpPr>
          <p:cNvPr id="6" name="TextBox 5"/>
          <p:cNvSpPr txBox="1"/>
          <p:nvPr/>
        </p:nvSpPr>
        <p:spPr>
          <a:xfrm>
            <a:off x="2215829" y="1821838"/>
            <a:ext cx="5330282" cy="2169825"/>
          </a:xfrm>
          <a:prstGeom prst="rect">
            <a:avLst/>
          </a:prstGeom>
          <a:noFill/>
        </p:spPr>
        <p:txBody>
          <a:bodyPr wrap="square" rtlCol="0">
            <a:spAutoFit/>
          </a:bodyPr>
          <a:lstStyle/>
          <a:p>
            <a:pPr marL="342900" indent="-342900" defTabSz="457200">
              <a:spcBef>
                <a:spcPts val="600"/>
              </a:spcBef>
              <a:buFont typeface="Arial" charset="0"/>
              <a:buChar char="•"/>
            </a:pPr>
            <a:r>
              <a:rPr lang="en-US" sz="2000" dirty="0">
                <a:solidFill>
                  <a:prstClr val="white"/>
                </a:solidFill>
              </a:rPr>
              <a:t>TAPMS: Smaller </a:t>
            </a:r>
            <a:r>
              <a:rPr lang="en-US" sz="2000" dirty="0" err="1">
                <a:solidFill>
                  <a:prstClr val="white"/>
                </a:solidFill>
              </a:rPr>
              <a:t>multisensor</a:t>
            </a:r>
            <a:r>
              <a:rPr lang="en-US" sz="2000" dirty="0">
                <a:solidFill>
                  <a:prstClr val="white"/>
                </a:solidFill>
              </a:rPr>
              <a:t> wearable</a:t>
            </a:r>
          </a:p>
          <a:p>
            <a:pPr marL="342900" indent="-342900" defTabSz="457200">
              <a:spcBef>
                <a:spcPts val="600"/>
              </a:spcBef>
              <a:buFont typeface="Arial" charset="0"/>
              <a:buChar char="•"/>
            </a:pPr>
            <a:r>
              <a:rPr lang="en-US" sz="2000" dirty="0">
                <a:solidFill>
                  <a:prstClr val="white"/>
                </a:solidFill>
              </a:rPr>
              <a:t>Applying this now in a progressive MS clinical trial (NACPMS)</a:t>
            </a:r>
          </a:p>
          <a:p>
            <a:pPr marL="342900" indent="-342900" defTabSz="457200">
              <a:spcBef>
                <a:spcPts val="600"/>
              </a:spcBef>
              <a:buFont typeface="Arial" charset="0"/>
              <a:buChar char="•"/>
            </a:pPr>
            <a:r>
              <a:rPr lang="en-US" sz="2000" dirty="0">
                <a:solidFill>
                  <a:prstClr val="white"/>
                </a:solidFill>
              </a:rPr>
              <a:t>Development of self-contained acquisition and analysis device</a:t>
            </a:r>
          </a:p>
          <a:p>
            <a:pPr marL="342900" indent="-342900" defTabSz="457200">
              <a:spcBef>
                <a:spcPts val="600"/>
              </a:spcBef>
              <a:buFont typeface="Arial" charset="0"/>
              <a:buChar char="•"/>
            </a:pPr>
            <a:r>
              <a:rPr lang="en-US" sz="2000" dirty="0">
                <a:solidFill>
                  <a:prstClr val="white"/>
                </a:solidFill>
              </a:rPr>
              <a:t>Capturing changes over 12 months </a:t>
            </a:r>
            <a:endParaRPr lang="en-US" sz="2200" dirty="0">
              <a:solidFill>
                <a:prstClr val="white"/>
              </a:solidFill>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13835" y="1618479"/>
            <a:ext cx="1816741" cy="2393935"/>
          </a:xfrm>
          <a:prstGeom prst="rect">
            <a:avLst/>
          </a:prstGeom>
        </p:spPr>
      </p:pic>
      <p:sp>
        <p:nvSpPr>
          <p:cNvPr id="4" name="TextBox 3"/>
          <p:cNvSpPr txBox="1"/>
          <p:nvPr/>
        </p:nvSpPr>
        <p:spPr>
          <a:xfrm>
            <a:off x="7546112" y="6362961"/>
            <a:ext cx="2297151" cy="307777"/>
          </a:xfrm>
          <a:prstGeom prst="rect">
            <a:avLst/>
          </a:prstGeom>
          <a:noFill/>
        </p:spPr>
        <p:txBody>
          <a:bodyPr wrap="square" rtlCol="0">
            <a:spAutoFit/>
          </a:bodyPr>
          <a:lstStyle/>
          <a:p>
            <a:pPr algn="ctr" defTabSz="457200"/>
            <a:r>
              <a:rPr lang="en-US" sz="1400" dirty="0" err="1">
                <a:solidFill>
                  <a:prstClr val="white"/>
                </a:solidFill>
              </a:rPr>
              <a:t>Xiangjun</a:t>
            </a:r>
            <a:r>
              <a:rPr lang="en-US" sz="1400" dirty="0">
                <a:solidFill>
                  <a:prstClr val="white"/>
                </a:solidFill>
              </a:rPr>
              <a:t> Chen</a:t>
            </a:r>
          </a:p>
        </p:txBody>
      </p:sp>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27152" y="5253545"/>
            <a:ext cx="735073" cy="1069197"/>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63591" y="4321860"/>
            <a:ext cx="3088403" cy="2170461"/>
          </a:xfrm>
          <a:prstGeom prst="rect">
            <a:avLst/>
          </a:prstGeom>
        </p:spPr>
      </p:pic>
    </p:spTree>
    <p:extLst>
      <p:ext uri="{BB962C8B-B14F-4D97-AF65-F5344CB8AC3E}">
        <p14:creationId xmlns:p14="http://schemas.microsoft.com/office/powerpoint/2010/main" val="2902479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83006" y="189573"/>
            <a:ext cx="7772400" cy="1470025"/>
          </a:xfrm>
        </p:spPr>
        <p:txBody>
          <a:bodyPr>
            <a:normAutofit/>
          </a:bodyPr>
          <a:lstStyle/>
          <a:p>
            <a:r>
              <a:rPr lang="en-US" sz="3600" dirty="0">
                <a:solidFill>
                  <a:srgbClr val="FFFF00"/>
                </a:solidFill>
              </a:rPr>
              <a:t>Mobile </a:t>
            </a:r>
            <a:r>
              <a:rPr lang="en-US" sz="3600">
                <a:solidFill>
                  <a:srgbClr val="FFFF00"/>
                </a:solidFill>
              </a:rPr>
              <a:t>Device Apps Example: </a:t>
            </a:r>
            <a:r>
              <a:rPr lang="en-US" sz="3600" dirty="0" err="1">
                <a:solidFill>
                  <a:srgbClr val="FFFF00"/>
                </a:solidFill>
              </a:rPr>
              <a:t>FloodLight</a:t>
            </a:r>
            <a:endParaRPr lang="en-US" sz="3600" dirty="0">
              <a:solidFill>
                <a:srgbClr val="FFFF00"/>
              </a:solidFill>
            </a:endParaRPr>
          </a:p>
        </p:txBody>
      </p:sp>
      <p:sp>
        <p:nvSpPr>
          <p:cNvPr id="14" name="TextBox 13"/>
          <p:cNvSpPr txBox="1"/>
          <p:nvPr/>
        </p:nvSpPr>
        <p:spPr>
          <a:xfrm>
            <a:off x="3464311" y="6396336"/>
            <a:ext cx="5195122" cy="461665"/>
          </a:xfrm>
          <a:prstGeom prst="rect">
            <a:avLst/>
          </a:prstGeom>
          <a:noFill/>
        </p:spPr>
        <p:txBody>
          <a:bodyPr wrap="square" rtlCol="0">
            <a:spAutoFit/>
          </a:bodyPr>
          <a:lstStyle/>
          <a:p>
            <a:pPr algn="ctr" defTabSz="457200"/>
            <a:r>
              <a:rPr lang="en-US" sz="1200" dirty="0" err="1">
                <a:solidFill>
                  <a:prstClr val="white"/>
                </a:solidFill>
              </a:rPr>
              <a:t>Midaglia</a:t>
            </a:r>
            <a:r>
              <a:rPr lang="en-US" sz="1200" dirty="0">
                <a:solidFill>
                  <a:prstClr val="white"/>
                </a:solidFill>
              </a:rPr>
              <a:t> et al J Med Internet Res 2019, Graves, J, </a:t>
            </a:r>
            <a:r>
              <a:rPr lang="en-US" sz="1200" dirty="0" err="1">
                <a:solidFill>
                  <a:prstClr val="white"/>
                </a:solidFill>
              </a:rPr>
              <a:t>Ganzetti</a:t>
            </a:r>
            <a:r>
              <a:rPr lang="en-US" sz="1200" dirty="0">
                <a:solidFill>
                  <a:prstClr val="white"/>
                </a:solidFill>
              </a:rPr>
              <a:t>, M et al, ACTN 2022;  </a:t>
            </a:r>
            <a:r>
              <a:rPr lang="en-US" sz="1200" dirty="0" err="1">
                <a:solidFill>
                  <a:prstClr val="white"/>
                </a:solidFill>
              </a:rPr>
              <a:t>Montalban</a:t>
            </a:r>
            <a:r>
              <a:rPr lang="en-US" sz="1200" dirty="0">
                <a:solidFill>
                  <a:prstClr val="white"/>
                </a:solidFill>
              </a:rPr>
              <a:t>, J, Graves, J et al MSJ 2022 </a:t>
            </a:r>
          </a:p>
        </p:txBody>
      </p:sp>
      <p:pic>
        <p:nvPicPr>
          <p:cNvPr id="15" name="Picture 14"/>
          <p:cNvPicPr>
            <a:picLocks noChangeAspect="1"/>
          </p:cNvPicPr>
          <p:nvPr/>
        </p:nvPicPr>
        <p:blipFill>
          <a:blip r:embed="rId2"/>
          <a:stretch>
            <a:fillRect/>
          </a:stretch>
        </p:blipFill>
        <p:spPr>
          <a:xfrm>
            <a:off x="2209800" y="1799282"/>
            <a:ext cx="7745606" cy="3123542"/>
          </a:xfrm>
          <a:prstGeom prst="rect">
            <a:avLst/>
          </a:prstGeom>
        </p:spPr>
      </p:pic>
    </p:spTree>
    <p:extLst>
      <p:ext uri="{BB962C8B-B14F-4D97-AF65-F5344CB8AC3E}">
        <p14:creationId xmlns:p14="http://schemas.microsoft.com/office/powerpoint/2010/main" val="136816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464312" y="6467708"/>
            <a:ext cx="5195122" cy="276999"/>
          </a:xfrm>
          <a:prstGeom prst="rect">
            <a:avLst/>
          </a:prstGeom>
          <a:noFill/>
        </p:spPr>
        <p:txBody>
          <a:bodyPr wrap="square" rtlCol="0">
            <a:spAutoFit/>
          </a:bodyPr>
          <a:lstStyle/>
          <a:p>
            <a:pPr defTabSz="457200"/>
            <a:r>
              <a:rPr lang="en-US" sz="1200" dirty="0">
                <a:solidFill>
                  <a:prstClr val="white"/>
                </a:solidFill>
              </a:rPr>
              <a:t>Graves, J, </a:t>
            </a:r>
            <a:r>
              <a:rPr lang="en-US" sz="1200" dirty="0" err="1">
                <a:solidFill>
                  <a:prstClr val="white"/>
                </a:solidFill>
              </a:rPr>
              <a:t>Ganzetti</a:t>
            </a:r>
            <a:r>
              <a:rPr lang="en-US" sz="1200" dirty="0">
                <a:solidFill>
                  <a:prstClr val="white"/>
                </a:solidFill>
              </a:rPr>
              <a:t>, M et al, ACTN 2022;  </a:t>
            </a:r>
            <a:r>
              <a:rPr lang="en-US" sz="1200" dirty="0" err="1">
                <a:solidFill>
                  <a:prstClr val="white"/>
                </a:solidFill>
              </a:rPr>
              <a:t>Montalban</a:t>
            </a:r>
            <a:r>
              <a:rPr lang="en-US" sz="1200" dirty="0">
                <a:solidFill>
                  <a:prstClr val="white"/>
                </a:solidFill>
              </a:rPr>
              <a:t>, J, Graves, J et al MSJ 2022 </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50275" y="1797303"/>
            <a:ext cx="7437863" cy="3830779"/>
          </a:xfrm>
          <a:prstGeom prst="rect">
            <a:avLst/>
          </a:prstGeom>
        </p:spPr>
      </p:pic>
      <p:sp>
        <p:nvSpPr>
          <p:cNvPr id="10" name="Title 1"/>
          <p:cNvSpPr txBox="1">
            <a:spLocks/>
          </p:cNvSpPr>
          <p:nvPr/>
        </p:nvSpPr>
        <p:spPr>
          <a:xfrm>
            <a:off x="2183006" y="189573"/>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a:solidFill>
                  <a:srgbClr val="FFFF00"/>
                </a:solidFill>
              </a:rPr>
              <a:t>FloodLight Draw a Shape Test</a:t>
            </a:r>
            <a:endParaRPr lang="en-US" sz="3600" dirty="0">
              <a:solidFill>
                <a:srgbClr val="FFFF00"/>
              </a:solidFill>
            </a:endParaRPr>
          </a:p>
        </p:txBody>
      </p:sp>
    </p:spTree>
    <p:extLst>
      <p:ext uri="{BB962C8B-B14F-4D97-AF65-F5344CB8AC3E}">
        <p14:creationId xmlns:p14="http://schemas.microsoft.com/office/powerpoint/2010/main" val="1286304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0402" y="3625764"/>
            <a:ext cx="10363200" cy="1470025"/>
          </a:xfrm>
        </p:spPr>
        <p:txBody>
          <a:bodyPr>
            <a:noAutofit/>
          </a:bodyPr>
          <a:lstStyle/>
          <a:p>
            <a:r>
              <a:rPr lang="en-US" sz="5500" dirty="0">
                <a:solidFill>
                  <a:srgbClr val="FFFF00"/>
                </a:solidFill>
              </a:rPr>
              <a:t>Biomarkers and MS</a:t>
            </a:r>
            <a:br>
              <a:rPr lang="en-US" sz="5500" dirty="0">
                <a:solidFill>
                  <a:srgbClr val="FFFF00"/>
                </a:solidFill>
              </a:rPr>
            </a:br>
            <a:endParaRPr lang="en-US" sz="5500" dirty="0">
              <a:solidFill>
                <a:srgbClr val="FFFF00"/>
              </a:solidFill>
            </a:endParaRPr>
          </a:p>
        </p:txBody>
      </p:sp>
      <p:sp>
        <p:nvSpPr>
          <p:cNvPr id="3" name="Subtitle 2"/>
          <p:cNvSpPr>
            <a:spLocks noGrp="1"/>
          </p:cNvSpPr>
          <p:nvPr>
            <p:ph type="subTitle" idx="1"/>
          </p:nvPr>
        </p:nvSpPr>
        <p:spPr>
          <a:xfrm>
            <a:off x="1844802" y="4591115"/>
            <a:ext cx="8534400" cy="1752600"/>
          </a:xfrm>
        </p:spPr>
        <p:txBody>
          <a:bodyPr>
            <a:normAutofit/>
          </a:bodyPr>
          <a:lstStyle/>
          <a:p>
            <a:r>
              <a:rPr lang="en-US" sz="1900" dirty="0">
                <a:solidFill>
                  <a:schemeClr val="bg1"/>
                </a:solidFill>
              </a:rPr>
              <a:t>Jennifer Graves, MD, PhD, MAS</a:t>
            </a:r>
          </a:p>
          <a:p>
            <a:r>
              <a:rPr lang="en-US" sz="1900" dirty="0">
                <a:solidFill>
                  <a:schemeClr val="bg1"/>
                </a:solidFill>
              </a:rPr>
              <a:t>San Diego VA</a:t>
            </a:r>
          </a:p>
          <a:p>
            <a:r>
              <a:rPr lang="en-US" sz="1900" dirty="0">
                <a:solidFill>
                  <a:schemeClr val="bg1"/>
                </a:solidFill>
              </a:rPr>
              <a:t>Professor of Neurosciences</a:t>
            </a:r>
          </a:p>
          <a:p>
            <a:r>
              <a:rPr lang="en-US" sz="1900" dirty="0">
                <a:solidFill>
                  <a:schemeClr val="bg1"/>
                </a:solidFill>
              </a:rPr>
              <a:t>Director of </a:t>
            </a:r>
            <a:r>
              <a:rPr lang="en-US" sz="1900" dirty="0" err="1">
                <a:solidFill>
                  <a:schemeClr val="bg1"/>
                </a:solidFill>
              </a:rPr>
              <a:t>Neuroimmunology</a:t>
            </a:r>
            <a:r>
              <a:rPr lang="en-US" sz="1900" dirty="0">
                <a:solidFill>
                  <a:schemeClr val="bg1"/>
                </a:solidFill>
              </a:rPr>
              <a:t> Research at UCSD</a:t>
            </a:r>
          </a:p>
          <a:p>
            <a:endParaRPr lang="en-US" sz="1900" dirty="0">
              <a:solidFill>
                <a:schemeClr val="bg1"/>
              </a:solidFil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92229" y="536037"/>
            <a:ext cx="3825014" cy="2810360"/>
          </a:xfrm>
          <a:prstGeom prst="rect">
            <a:avLst/>
          </a:prstGeom>
        </p:spPr>
      </p:pic>
    </p:spTree>
    <p:extLst>
      <p:ext uri="{BB962C8B-B14F-4D97-AF65-F5344CB8AC3E}">
        <p14:creationId xmlns:p14="http://schemas.microsoft.com/office/powerpoint/2010/main" val="6931556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83006" y="189573"/>
            <a:ext cx="7772400" cy="1470025"/>
          </a:xfrm>
        </p:spPr>
        <p:txBody>
          <a:bodyPr>
            <a:normAutofit/>
          </a:bodyPr>
          <a:lstStyle/>
          <a:p>
            <a:r>
              <a:rPr lang="en-US" sz="3600" dirty="0" err="1">
                <a:solidFill>
                  <a:srgbClr val="FFFF00"/>
                </a:solidFill>
              </a:rPr>
              <a:t>FloodLight</a:t>
            </a:r>
            <a:r>
              <a:rPr lang="en-US" sz="3600" dirty="0">
                <a:solidFill>
                  <a:srgbClr val="FFFF00"/>
                </a:solidFill>
              </a:rPr>
              <a:t> Draw a Shape Test</a:t>
            </a:r>
          </a:p>
        </p:txBody>
      </p:sp>
      <p:sp>
        <p:nvSpPr>
          <p:cNvPr id="14" name="TextBox 13"/>
          <p:cNvSpPr txBox="1"/>
          <p:nvPr/>
        </p:nvSpPr>
        <p:spPr>
          <a:xfrm>
            <a:off x="3464312" y="6467708"/>
            <a:ext cx="5195122" cy="276999"/>
          </a:xfrm>
          <a:prstGeom prst="rect">
            <a:avLst/>
          </a:prstGeom>
          <a:noFill/>
        </p:spPr>
        <p:txBody>
          <a:bodyPr wrap="square" rtlCol="0">
            <a:spAutoFit/>
          </a:bodyPr>
          <a:lstStyle/>
          <a:p>
            <a:pPr defTabSz="457200"/>
            <a:r>
              <a:rPr lang="en-US" sz="1200" dirty="0">
                <a:solidFill>
                  <a:prstClr val="white"/>
                </a:solidFill>
              </a:rPr>
              <a:t>Graves, J, </a:t>
            </a:r>
            <a:r>
              <a:rPr lang="en-US" sz="1200" dirty="0" err="1">
                <a:solidFill>
                  <a:prstClr val="white"/>
                </a:solidFill>
              </a:rPr>
              <a:t>Ganzetti</a:t>
            </a:r>
            <a:r>
              <a:rPr lang="en-US" sz="1200" dirty="0">
                <a:solidFill>
                  <a:prstClr val="white"/>
                </a:solidFill>
              </a:rPr>
              <a:t>, M et al, ACTN 2022;  </a:t>
            </a:r>
            <a:r>
              <a:rPr lang="en-US" sz="1200" dirty="0" err="1">
                <a:solidFill>
                  <a:prstClr val="white"/>
                </a:solidFill>
              </a:rPr>
              <a:t>Montalban</a:t>
            </a:r>
            <a:r>
              <a:rPr lang="en-US" sz="1200" dirty="0">
                <a:solidFill>
                  <a:prstClr val="white"/>
                </a:solidFill>
              </a:rPr>
              <a:t>, J, Graves, J et al MSJ 2022 </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83007" y="1675357"/>
            <a:ext cx="3410165" cy="4304371"/>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73482" y="1650380"/>
            <a:ext cx="3441813" cy="4313588"/>
          </a:xfrm>
          <a:prstGeom prst="rect">
            <a:avLst/>
          </a:prstGeom>
        </p:spPr>
      </p:pic>
    </p:spTree>
    <p:extLst>
      <p:ext uri="{BB962C8B-B14F-4D97-AF65-F5344CB8AC3E}">
        <p14:creationId xmlns:p14="http://schemas.microsoft.com/office/powerpoint/2010/main" val="4225972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83006" y="189573"/>
            <a:ext cx="7772400" cy="1470025"/>
          </a:xfrm>
        </p:spPr>
        <p:txBody>
          <a:bodyPr>
            <a:normAutofit/>
          </a:bodyPr>
          <a:lstStyle/>
          <a:p>
            <a:r>
              <a:rPr lang="en-US" sz="3600" dirty="0" err="1">
                <a:solidFill>
                  <a:srgbClr val="FFFF00"/>
                </a:solidFill>
              </a:rPr>
              <a:t>FloodLight</a:t>
            </a:r>
            <a:r>
              <a:rPr lang="en-US" sz="3600" dirty="0">
                <a:solidFill>
                  <a:srgbClr val="FFFF00"/>
                </a:solidFill>
              </a:rPr>
              <a:t> Pinching Test</a:t>
            </a:r>
          </a:p>
        </p:txBody>
      </p:sp>
      <p:sp>
        <p:nvSpPr>
          <p:cNvPr id="14" name="TextBox 13"/>
          <p:cNvSpPr txBox="1"/>
          <p:nvPr/>
        </p:nvSpPr>
        <p:spPr>
          <a:xfrm>
            <a:off x="3464312" y="6396336"/>
            <a:ext cx="5195122" cy="461665"/>
          </a:xfrm>
          <a:prstGeom prst="rect">
            <a:avLst/>
          </a:prstGeom>
          <a:noFill/>
        </p:spPr>
        <p:txBody>
          <a:bodyPr wrap="square" rtlCol="0">
            <a:spAutoFit/>
          </a:bodyPr>
          <a:lstStyle/>
          <a:p>
            <a:pPr algn="ctr" defTabSz="457200"/>
            <a:r>
              <a:rPr lang="en-US" sz="1200" dirty="0">
                <a:solidFill>
                  <a:prstClr val="white"/>
                </a:solidFill>
              </a:rPr>
              <a:t>Graves, J, </a:t>
            </a:r>
            <a:r>
              <a:rPr lang="en-US" sz="1200" dirty="0" err="1">
                <a:solidFill>
                  <a:prstClr val="white"/>
                </a:solidFill>
              </a:rPr>
              <a:t>Ganzetti</a:t>
            </a:r>
            <a:r>
              <a:rPr lang="en-US" sz="1200" dirty="0">
                <a:solidFill>
                  <a:prstClr val="white"/>
                </a:solidFill>
              </a:rPr>
              <a:t>, M et al, ACTN 2022;  </a:t>
            </a:r>
            <a:r>
              <a:rPr lang="en-US" sz="1200" dirty="0" err="1">
                <a:solidFill>
                  <a:prstClr val="white"/>
                </a:solidFill>
              </a:rPr>
              <a:t>Montalban</a:t>
            </a:r>
            <a:r>
              <a:rPr lang="en-US" sz="1200" dirty="0">
                <a:solidFill>
                  <a:prstClr val="white"/>
                </a:solidFill>
              </a:rPr>
              <a:t>, J, Graves, J et al MSJ 2022; Graves, J ECTRIMS 2022 </a:t>
            </a:r>
          </a:p>
        </p:txBody>
      </p:sp>
      <p:pic>
        <p:nvPicPr>
          <p:cNvPr id="6" name="Picture 5">
            <a:extLst>
              <a:ext uri="{FF2B5EF4-FFF2-40B4-BE49-F238E27FC236}">
                <a16:creationId xmlns:a16="http://schemas.microsoft.com/office/drawing/2014/main" id="{897D3431-01D5-4250-6A9D-1B83CF29E3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23931" y="1934627"/>
            <a:ext cx="6746601" cy="3081279"/>
          </a:xfrm>
          <a:prstGeom prst="rect">
            <a:avLst/>
          </a:prstGeom>
        </p:spPr>
      </p:pic>
    </p:spTree>
    <p:extLst>
      <p:ext uri="{BB962C8B-B14F-4D97-AF65-F5344CB8AC3E}">
        <p14:creationId xmlns:p14="http://schemas.microsoft.com/office/powerpoint/2010/main" val="3654143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881" y="0"/>
            <a:ext cx="7772400" cy="1470025"/>
          </a:xfrm>
        </p:spPr>
        <p:txBody>
          <a:bodyPr>
            <a:normAutofit/>
          </a:bodyPr>
          <a:lstStyle/>
          <a:p>
            <a:r>
              <a:rPr lang="en-US" sz="3600" dirty="0">
                <a:solidFill>
                  <a:srgbClr val="FFFF00"/>
                </a:solidFill>
              </a:rPr>
              <a:t>Other Digital Health Platform Examples</a:t>
            </a:r>
          </a:p>
        </p:txBody>
      </p:sp>
      <p:sp>
        <p:nvSpPr>
          <p:cNvPr id="3" name="Subtitle 2"/>
          <p:cNvSpPr>
            <a:spLocks noGrp="1"/>
          </p:cNvSpPr>
          <p:nvPr>
            <p:ph type="subTitle" idx="1"/>
          </p:nvPr>
        </p:nvSpPr>
        <p:spPr>
          <a:xfrm>
            <a:off x="1886548" y="1611414"/>
            <a:ext cx="3523877" cy="895742"/>
          </a:xfrm>
        </p:spPr>
        <p:txBody>
          <a:bodyPr>
            <a:normAutofit/>
          </a:bodyPr>
          <a:lstStyle/>
          <a:p>
            <a:r>
              <a:rPr lang="en-US" sz="3000" dirty="0">
                <a:solidFill>
                  <a:schemeClr val="tx1"/>
                </a:solidFill>
              </a:rPr>
              <a:t>Octave</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5010" y="2308943"/>
            <a:ext cx="5550547" cy="2736185"/>
          </a:xfrm>
          <a:prstGeom prst="rect">
            <a:avLst/>
          </a:prstGeom>
        </p:spPr>
      </p:pic>
      <p:sp>
        <p:nvSpPr>
          <p:cNvPr id="11" name="Subtitle 2"/>
          <p:cNvSpPr txBox="1">
            <a:spLocks/>
          </p:cNvSpPr>
          <p:nvPr/>
        </p:nvSpPr>
        <p:spPr>
          <a:xfrm>
            <a:off x="6535404" y="1611414"/>
            <a:ext cx="3523877" cy="89574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000" dirty="0">
                <a:solidFill>
                  <a:prstClr val="white"/>
                </a:solidFill>
              </a:rPr>
              <a:t>MS Paths</a:t>
            </a:r>
          </a:p>
        </p:txBody>
      </p:sp>
      <p:pic>
        <p:nvPicPr>
          <p:cNvPr id="8" name="Picture 7" descr="Screen Shot 2021-02-22 at 8.35.42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54289" y="2308943"/>
            <a:ext cx="4229059" cy="2907190"/>
          </a:xfrm>
          <a:prstGeom prst="rect">
            <a:avLst/>
          </a:prstGeom>
        </p:spPr>
      </p:pic>
    </p:spTree>
    <p:extLst>
      <p:ext uri="{BB962C8B-B14F-4D97-AF65-F5344CB8AC3E}">
        <p14:creationId xmlns:p14="http://schemas.microsoft.com/office/powerpoint/2010/main" val="1067091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5931" y="490866"/>
            <a:ext cx="8229600" cy="1143000"/>
          </a:xfrm>
        </p:spPr>
        <p:txBody>
          <a:bodyPr/>
          <a:lstStyle/>
          <a:p>
            <a:r>
              <a:rPr lang="en-US" dirty="0">
                <a:solidFill>
                  <a:srgbClr val="FFFF00"/>
                </a:solidFill>
              </a:rPr>
              <a:t>What’s Next?</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66884" y="1633867"/>
            <a:ext cx="4567694" cy="3814025"/>
          </a:xfrm>
          <a:prstGeom prst="rect">
            <a:avLst/>
          </a:prstGeom>
        </p:spPr>
      </p:pic>
    </p:spTree>
    <p:extLst>
      <p:ext uri="{BB962C8B-B14F-4D97-AF65-F5344CB8AC3E}">
        <p14:creationId xmlns:p14="http://schemas.microsoft.com/office/powerpoint/2010/main" val="2925887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5931" y="490866"/>
            <a:ext cx="8229600" cy="1143000"/>
          </a:xfrm>
        </p:spPr>
        <p:txBody>
          <a:bodyPr/>
          <a:lstStyle/>
          <a:p>
            <a:r>
              <a:rPr lang="en-US" dirty="0">
                <a:solidFill>
                  <a:srgbClr val="FFFF00"/>
                </a:solidFill>
              </a:rPr>
              <a:t>What’s Next?</a:t>
            </a:r>
          </a:p>
        </p:txBody>
      </p:sp>
      <p:pic>
        <p:nvPicPr>
          <p:cNvPr id="5" name="Picture 4">
            <a:extLst>
              <a:ext uri="{FF2B5EF4-FFF2-40B4-BE49-F238E27FC236}">
                <a16:creationId xmlns:a16="http://schemas.microsoft.com/office/drawing/2014/main" id="{E9C077B3-4EFC-7E4B-B356-AC4050B59B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3346" y="2665113"/>
            <a:ext cx="1486362" cy="927166"/>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3346" y="3588443"/>
            <a:ext cx="1486362" cy="1125190"/>
          </a:xfrm>
          <a:prstGeom prst="rect">
            <a:avLst/>
          </a:prstGeom>
        </p:spPr>
      </p:pic>
      <p:sp>
        <p:nvSpPr>
          <p:cNvPr id="3" name="TextBox 2"/>
          <p:cNvSpPr txBox="1"/>
          <p:nvPr/>
        </p:nvSpPr>
        <p:spPr>
          <a:xfrm>
            <a:off x="2200257" y="1633866"/>
            <a:ext cx="1888523" cy="923330"/>
          </a:xfrm>
          <a:prstGeom prst="rect">
            <a:avLst/>
          </a:prstGeom>
          <a:noFill/>
        </p:spPr>
        <p:txBody>
          <a:bodyPr wrap="square" rtlCol="0">
            <a:spAutoFit/>
          </a:bodyPr>
          <a:lstStyle/>
          <a:p>
            <a:pPr defTabSz="457200"/>
            <a:r>
              <a:rPr lang="en-US" sz="1800" dirty="0">
                <a:solidFill>
                  <a:prstClr val="white"/>
                </a:solidFill>
              </a:rPr>
              <a:t>Multimodal assessments and cross validation</a:t>
            </a: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69708" y="2665113"/>
            <a:ext cx="1117338" cy="927166"/>
          </a:xfrm>
          <a:prstGeom prst="rect">
            <a:avLst/>
          </a:prstGeom>
          <a:ln>
            <a:solidFill>
              <a:schemeClr val="accent1"/>
            </a:solidFill>
          </a:ln>
        </p:spPr>
      </p:pic>
      <p:sp>
        <p:nvSpPr>
          <p:cNvPr id="8" name="TextBox 7"/>
          <p:cNvSpPr txBox="1"/>
          <p:nvPr/>
        </p:nvSpPr>
        <p:spPr>
          <a:xfrm>
            <a:off x="6809678" y="1633866"/>
            <a:ext cx="2709747" cy="923330"/>
          </a:xfrm>
          <a:prstGeom prst="rect">
            <a:avLst/>
          </a:prstGeom>
          <a:noFill/>
        </p:spPr>
        <p:txBody>
          <a:bodyPr wrap="square" rtlCol="0">
            <a:spAutoFit/>
          </a:bodyPr>
          <a:lstStyle/>
          <a:p>
            <a:pPr defTabSz="457200"/>
            <a:r>
              <a:rPr lang="en-US" sz="1800" dirty="0">
                <a:solidFill>
                  <a:prstClr val="white"/>
                </a:solidFill>
              </a:rPr>
              <a:t>Create common language of extracted features</a:t>
            </a:r>
          </a:p>
          <a:p>
            <a:pPr defTabSz="457200"/>
            <a:endParaRPr lang="en-US" sz="1800" dirty="0">
              <a:solidFill>
                <a:prstClr val="white"/>
              </a:solidFill>
            </a:endParaRPr>
          </a:p>
        </p:txBody>
      </p:sp>
      <p:sp>
        <p:nvSpPr>
          <p:cNvPr id="9" name="TextBox 8"/>
          <p:cNvSpPr txBox="1"/>
          <p:nvPr/>
        </p:nvSpPr>
        <p:spPr>
          <a:xfrm>
            <a:off x="7618144" y="4833091"/>
            <a:ext cx="3049857" cy="646331"/>
          </a:xfrm>
          <a:prstGeom prst="rect">
            <a:avLst/>
          </a:prstGeom>
          <a:noFill/>
        </p:spPr>
        <p:txBody>
          <a:bodyPr wrap="square" rtlCol="0">
            <a:spAutoFit/>
          </a:bodyPr>
          <a:lstStyle/>
          <a:p>
            <a:pPr defTabSz="457200"/>
            <a:r>
              <a:rPr lang="en-US" sz="1800" dirty="0">
                <a:solidFill>
                  <a:prstClr val="white"/>
                </a:solidFill>
              </a:rPr>
              <a:t>Device approval and dissemination pathways</a:t>
            </a:r>
          </a:p>
        </p:txBody>
      </p:sp>
      <p:grpSp>
        <p:nvGrpSpPr>
          <p:cNvPr id="12" name="Group 11"/>
          <p:cNvGrpSpPr/>
          <p:nvPr/>
        </p:nvGrpSpPr>
        <p:grpSpPr>
          <a:xfrm>
            <a:off x="6692658" y="2633747"/>
            <a:ext cx="1433817" cy="1083966"/>
            <a:chOff x="5789827" y="2527648"/>
            <a:chExt cx="1433817" cy="1083966"/>
          </a:xfrm>
        </p:grpSpPr>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89827" y="2527648"/>
              <a:ext cx="1433817" cy="1083966"/>
            </a:xfrm>
            <a:prstGeom prst="rect">
              <a:avLst/>
            </a:prstGeom>
            <a:solidFill>
              <a:schemeClr val="tx1"/>
            </a:solidFill>
          </p:spPr>
        </p:pic>
        <p:sp>
          <p:nvSpPr>
            <p:cNvPr id="11" name="TextBox 10"/>
            <p:cNvSpPr txBox="1"/>
            <p:nvPr/>
          </p:nvSpPr>
          <p:spPr>
            <a:xfrm>
              <a:off x="5865541" y="2755220"/>
              <a:ext cx="1282391" cy="276999"/>
            </a:xfrm>
            <a:prstGeom prst="rect">
              <a:avLst/>
            </a:prstGeom>
            <a:noFill/>
          </p:spPr>
          <p:txBody>
            <a:bodyPr wrap="square" rtlCol="0">
              <a:spAutoFit/>
            </a:bodyPr>
            <a:lstStyle/>
            <a:p>
              <a:pPr defTabSz="457200"/>
              <a:r>
                <a:rPr lang="en-US" sz="1200" dirty="0">
                  <a:solidFill>
                    <a:prstClr val="black"/>
                  </a:solidFill>
                </a:rPr>
                <a:t>Angular velocity</a:t>
              </a:r>
            </a:p>
          </p:txBody>
        </p:sp>
      </p:grpSp>
      <p:sp>
        <p:nvSpPr>
          <p:cNvPr id="13" name="TextBox 12"/>
          <p:cNvSpPr txBox="1"/>
          <p:nvPr/>
        </p:nvSpPr>
        <p:spPr>
          <a:xfrm>
            <a:off x="8593875" y="2437066"/>
            <a:ext cx="1671657" cy="738664"/>
          </a:xfrm>
          <a:prstGeom prst="rect">
            <a:avLst/>
          </a:prstGeom>
          <a:noFill/>
        </p:spPr>
        <p:txBody>
          <a:bodyPr wrap="square" rtlCol="0">
            <a:spAutoFit/>
          </a:bodyPr>
          <a:lstStyle/>
          <a:p>
            <a:pPr defTabSz="457200"/>
            <a:r>
              <a:rPr lang="en-US" sz="1400" dirty="0">
                <a:solidFill>
                  <a:prstClr val="white"/>
                </a:solidFill>
              </a:rPr>
              <a:t>“Energy” in signals for irregularity of movement</a:t>
            </a:r>
          </a:p>
        </p:txBody>
      </p:sp>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64550" y="5646140"/>
            <a:ext cx="1377666" cy="774559"/>
          </a:xfrm>
          <a:prstGeom prst="rect">
            <a:avLst/>
          </a:prstGeom>
        </p:spPr>
      </p:pic>
      <p:pic>
        <p:nvPicPr>
          <p:cNvPr id="16" name="Picture 2" descr="Details are in the caption following the image">
            <a:extLst>
              <a:ext uri="{FF2B5EF4-FFF2-40B4-BE49-F238E27FC236}">
                <a16:creationId xmlns:a16="http://schemas.microsoft.com/office/drawing/2014/main" id="{8B463F28-8118-10DE-7DEA-C7D9B9486633}"/>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669267" y="3250547"/>
            <a:ext cx="1167012" cy="85260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099931" y="4151039"/>
            <a:ext cx="2709747" cy="1200329"/>
          </a:xfrm>
          <a:prstGeom prst="rect">
            <a:avLst/>
          </a:prstGeom>
          <a:noFill/>
        </p:spPr>
        <p:txBody>
          <a:bodyPr wrap="square" rtlCol="0">
            <a:spAutoFit/>
          </a:bodyPr>
          <a:lstStyle/>
          <a:p>
            <a:pPr defTabSz="457200"/>
            <a:r>
              <a:rPr lang="en-US" sz="1800" dirty="0">
                <a:solidFill>
                  <a:prstClr val="white"/>
                </a:solidFill>
              </a:rPr>
              <a:t>Platforms to collect, visualize and analyze multiple data forms in real time</a:t>
            </a:r>
          </a:p>
        </p:txBody>
      </p:sp>
      <p:pic>
        <p:nvPicPr>
          <p:cNvPr id="18" name="Picture 17"/>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887047" y="5160408"/>
            <a:ext cx="1292293" cy="971463"/>
          </a:xfrm>
          <a:prstGeom prst="rect">
            <a:avLst/>
          </a:prstGeom>
        </p:spPr>
      </p:pic>
    </p:spTree>
    <p:extLst>
      <p:ext uri="{BB962C8B-B14F-4D97-AF65-F5344CB8AC3E}">
        <p14:creationId xmlns:p14="http://schemas.microsoft.com/office/powerpoint/2010/main" val="17554544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FF00"/>
                </a:solidFill>
              </a:rPr>
              <a:t>Self contained acquisition and analytical devices: Form and Function</a:t>
            </a:r>
          </a:p>
        </p:txBody>
      </p:sp>
      <p:sp>
        <p:nvSpPr>
          <p:cNvPr id="3" name="Content Placeholder 2"/>
          <p:cNvSpPr>
            <a:spLocks noGrp="1"/>
          </p:cNvSpPr>
          <p:nvPr>
            <p:ph idx="1"/>
          </p:nvPr>
        </p:nvSpPr>
        <p:spPr>
          <a:xfrm>
            <a:off x="1981200" y="1778620"/>
            <a:ext cx="8229600" cy="4525963"/>
          </a:xfrm>
        </p:spPr>
        <p:txBody>
          <a:bodyPr/>
          <a:lstStyle/>
          <a:p>
            <a:pPr marL="0" indent="0" algn="ctr">
              <a:buNone/>
            </a:pPr>
            <a:r>
              <a:rPr lang="en-US" dirty="0"/>
              <a:t>Clinician or patient ready devices</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06755" y="2637239"/>
            <a:ext cx="2546167" cy="2546167"/>
          </a:xfrm>
          <a:prstGeom prst="rect">
            <a:avLst/>
          </a:prstGeom>
        </p:spPr>
      </p:pic>
      <p:sp>
        <p:nvSpPr>
          <p:cNvPr id="5" name="TextBox 4"/>
          <p:cNvSpPr txBox="1"/>
          <p:nvPr/>
        </p:nvSpPr>
        <p:spPr>
          <a:xfrm>
            <a:off x="3260104" y="5763727"/>
            <a:ext cx="5865542" cy="369332"/>
          </a:xfrm>
          <a:prstGeom prst="rect">
            <a:avLst/>
          </a:prstGeom>
          <a:noFill/>
        </p:spPr>
        <p:txBody>
          <a:bodyPr wrap="square" rtlCol="0">
            <a:spAutoFit/>
          </a:bodyPr>
          <a:lstStyle/>
          <a:p>
            <a:pPr algn="ctr" defTabSz="457200"/>
            <a:r>
              <a:rPr lang="en-US" sz="1800" dirty="0">
                <a:solidFill>
                  <a:prstClr val="white"/>
                </a:solidFill>
              </a:rPr>
              <a:t>Ownership and co-development </a:t>
            </a:r>
            <a:r>
              <a:rPr lang="en-US" sz="1800">
                <a:solidFill>
                  <a:prstClr val="white"/>
                </a:solidFill>
              </a:rPr>
              <a:t>of hardware and software</a:t>
            </a:r>
          </a:p>
        </p:txBody>
      </p:sp>
      <p:pic>
        <p:nvPicPr>
          <p:cNvPr id="6" name="Picture 5"/>
          <p:cNvPicPr>
            <a:picLocks noChangeAspect="1"/>
          </p:cNvPicPr>
          <p:nvPr/>
        </p:nvPicPr>
        <p:blipFill>
          <a:blip r:embed="rId3"/>
          <a:stretch>
            <a:fillRect/>
          </a:stretch>
        </p:blipFill>
        <p:spPr>
          <a:xfrm>
            <a:off x="6352922" y="2637239"/>
            <a:ext cx="2020767" cy="2546167"/>
          </a:xfrm>
          <a:prstGeom prst="rect">
            <a:avLst/>
          </a:prstGeom>
        </p:spPr>
      </p:pic>
    </p:spTree>
    <p:extLst>
      <p:ext uri="{BB962C8B-B14F-4D97-AF65-F5344CB8AC3E}">
        <p14:creationId xmlns:p14="http://schemas.microsoft.com/office/powerpoint/2010/main" val="990564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46080" y="2638403"/>
            <a:ext cx="2620097" cy="2676293"/>
          </a:xfrm>
          <a:prstGeom prst="rect">
            <a:avLst/>
          </a:prstGeom>
        </p:spPr>
      </p:pic>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92596" y="6969217"/>
            <a:ext cx="2141035" cy="1609492"/>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3051" y="2205365"/>
            <a:ext cx="2180063" cy="1453375"/>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83289" y="3876906"/>
            <a:ext cx="3379589" cy="1921728"/>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75244" y="2002783"/>
            <a:ext cx="2207941" cy="3311912"/>
          </a:xfrm>
          <a:prstGeom prst="rect">
            <a:avLst/>
          </a:prstGeom>
        </p:spPr>
      </p:pic>
      <p:sp>
        <p:nvSpPr>
          <p:cNvPr id="13" name="Title 1"/>
          <p:cNvSpPr>
            <a:spLocks noGrp="1"/>
          </p:cNvSpPr>
          <p:nvPr>
            <p:ph type="title"/>
          </p:nvPr>
        </p:nvSpPr>
        <p:spPr>
          <a:xfrm>
            <a:off x="1981200" y="274638"/>
            <a:ext cx="8229600" cy="1143000"/>
          </a:xfrm>
        </p:spPr>
        <p:txBody>
          <a:bodyPr>
            <a:normAutofit/>
          </a:bodyPr>
          <a:lstStyle/>
          <a:p>
            <a:r>
              <a:rPr lang="en-US" dirty="0">
                <a:solidFill>
                  <a:srgbClr val="FFFF00"/>
                </a:solidFill>
              </a:rPr>
              <a:t>Future MS Monitoring</a:t>
            </a:r>
          </a:p>
        </p:txBody>
      </p:sp>
      <p:sp>
        <p:nvSpPr>
          <p:cNvPr id="14" name="TextBox 13"/>
          <p:cNvSpPr txBox="1"/>
          <p:nvPr/>
        </p:nvSpPr>
        <p:spPr>
          <a:xfrm>
            <a:off x="2170772" y="1417638"/>
            <a:ext cx="8040029" cy="369332"/>
          </a:xfrm>
          <a:prstGeom prst="rect">
            <a:avLst/>
          </a:prstGeom>
          <a:noFill/>
        </p:spPr>
        <p:txBody>
          <a:bodyPr wrap="square" rtlCol="0">
            <a:spAutoFit/>
          </a:bodyPr>
          <a:lstStyle/>
          <a:p>
            <a:pPr defTabSz="457200"/>
            <a:r>
              <a:rPr lang="en-US" sz="1800" dirty="0">
                <a:solidFill>
                  <a:prstClr val="white"/>
                </a:solidFill>
              </a:rPr>
              <a:t>  		Home				         Waiting Room 			   Vital Signs</a:t>
            </a:r>
          </a:p>
        </p:txBody>
      </p:sp>
    </p:spTree>
    <p:extLst>
      <p:ext uri="{BB962C8B-B14F-4D97-AF65-F5344CB8AC3E}">
        <p14:creationId xmlns:p14="http://schemas.microsoft.com/office/powerpoint/2010/main" val="10389644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Summary</a:t>
            </a:r>
          </a:p>
        </p:txBody>
      </p:sp>
      <p:sp>
        <p:nvSpPr>
          <p:cNvPr id="3" name="Content Placeholder 2"/>
          <p:cNvSpPr>
            <a:spLocks noGrp="1"/>
          </p:cNvSpPr>
          <p:nvPr>
            <p:ph idx="1"/>
          </p:nvPr>
        </p:nvSpPr>
        <p:spPr>
          <a:xfrm>
            <a:off x="1351721" y="1600201"/>
            <a:ext cx="9491869" cy="4525963"/>
          </a:xfrm>
        </p:spPr>
        <p:txBody>
          <a:bodyPr>
            <a:noAutofit/>
          </a:bodyPr>
          <a:lstStyle/>
          <a:p>
            <a:pPr lvl="0"/>
            <a:r>
              <a:rPr lang="en-US" sz="2200" dirty="0"/>
              <a:t>Imaging biomarkers well established for RRMS.  Next we need standardization for PMS imaging biomarkers</a:t>
            </a:r>
          </a:p>
          <a:p>
            <a:pPr lvl="0"/>
            <a:r>
              <a:rPr lang="en-US" sz="2200" dirty="0"/>
              <a:t>Serum and CSF biomarkers may capture aspects of pathology in RRMS and PMS, but are not yet well deployed in clinical practice</a:t>
            </a:r>
          </a:p>
          <a:p>
            <a:pPr>
              <a:spcBef>
                <a:spcPts val="1272"/>
              </a:spcBef>
            </a:pPr>
            <a:r>
              <a:rPr lang="en-US" sz="2200" dirty="0"/>
              <a:t>21</a:t>
            </a:r>
            <a:r>
              <a:rPr lang="en-US" sz="2200" baseline="30000" dirty="0"/>
              <a:t>st</a:t>
            </a:r>
            <a:r>
              <a:rPr lang="en-US" sz="2200" dirty="0"/>
              <a:t> century neuro “vital signs” may aid clinical care and support more rapid trials of disease modifying agents in neurodegenerative diseases.</a:t>
            </a:r>
          </a:p>
          <a:p>
            <a:pPr>
              <a:spcBef>
                <a:spcPts val="1224"/>
              </a:spcBef>
            </a:pPr>
            <a:r>
              <a:rPr lang="en-US" sz="2200" dirty="0"/>
              <a:t>These tools are rater independent, quantitative measures of function and can allow us to rigorously capture single limb progression.</a:t>
            </a:r>
          </a:p>
          <a:p>
            <a:pPr>
              <a:spcBef>
                <a:spcPts val="1224"/>
              </a:spcBef>
            </a:pPr>
            <a:r>
              <a:rPr lang="en-US" altLang="en-US" sz="2200" dirty="0"/>
              <a:t>Application of  new  tools requires rigor and a systematic development approach to ensure highly reliable and sensitive outcomes with clinical meaning. </a:t>
            </a:r>
            <a:endParaRPr lang="en-US" sz="2200" dirty="0"/>
          </a:p>
        </p:txBody>
      </p:sp>
    </p:spTree>
    <p:extLst>
      <p:ext uri="{BB962C8B-B14F-4D97-AF65-F5344CB8AC3E}">
        <p14:creationId xmlns:p14="http://schemas.microsoft.com/office/powerpoint/2010/main" val="18423406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1054" y="159572"/>
            <a:ext cx="8229600" cy="1143000"/>
          </a:xfrm>
        </p:spPr>
        <p:txBody>
          <a:bodyPr/>
          <a:lstStyle/>
          <a:p>
            <a:r>
              <a:rPr lang="en-US" dirty="0">
                <a:solidFill>
                  <a:srgbClr val="FFFF00"/>
                </a:solidFill>
              </a:rPr>
              <a:t>Acknowledgements</a:t>
            </a:r>
          </a:p>
        </p:txBody>
      </p:sp>
      <p:sp>
        <p:nvSpPr>
          <p:cNvPr id="6" name="Content Placeholder 2"/>
          <p:cNvSpPr>
            <a:spLocks noGrp="1"/>
          </p:cNvSpPr>
          <p:nvPr>
            <p:ph idx="1"/>
          </p:nvPr>
        </p:nvSpPr>
        <p:spPr>
          <a:xfrm>
            <a:off x="2501896" y="1322753"/>
            <a:ext cx="4914681" cy="5389706"/>
          </a:xfrm>
        </p:spPr>
        <p:txBody>
          <a:bodyPr numCol="2">
            <a:noAutofit/>
          </a:bodyPr>
          <a:lstStyle/>
          <a:p>
            <a:pPr marL="0" indent="0">
              <a:buNone/>
            </a:pPr>
            <a:r>
              <a:rPr lang="en-US" sz="1400" b="1" dirty="0"/>
              <a:t>UCSD</a:t>
            </a:r>
          </a:p>
          <a:p>
            <a:pPr marL="0" indent="0">
              <a:buNone/>
            </a:pPr>
            <a:r>
              <a:rPr lang="en-US" sz="1400" dirty="0"/>
              <a:t>Annalise Miner</a:t>
            </a:r>
          </a:p>
          <a:p>
            <a:pPr marL="0" indent="0">
              <a:buNone/>
            </a:pPr>
            <a:r>
              <a:rPr lang="en-US" sz="1400" dirty="0"/>
              <a:t>Ashley Fair</a:t>
            </a:r>
          </a:p>
          <a:p>
            <a:pPr marL="0" indent="0">
              <a:buNone/>
            </a:pPr>
            <a:r>
              <a:rPr lang="en-US" sz="1400" dirty="0" err="1"/>
              <a:t>Torge</a:t>
            </a:r>
            <a:r>
              <a:rPr lang="en-US" sz="1400" dirty="0"/>
              <a:t> </a:t>
            </a:r>
            <a:r>
              <a:rPr lang="en-US" sz="1400" dirty="0" err="1"/>
              <a:t>Rempe</a:t>
            </a:r>
            <a:endParaRPr lang="en-US" sz="1400" dirty="0"/>
          </a:p>
          <a:p>
            <a:pPr marL="0" indent="0">
              <a:buNone/>
            </a:pPr>
            <a:r>
              <a:rPr lang="en-US" sz="1400" dirty="0"/>
              <a:t>Emilie Liu</a:t>
            </a:r>
          </a:p>
          <a:p>
            <a:pPr marL="0" indent="0">
              <a:buNone/>
            </a:pPr>
            <a:r>
              <a:rPr lang="en-US" sz="1400" dirty="0"/>
              <a:t>Masaki Nakanishi</a:t>
            </a:r>
          </a:p>
          <a:p>
            <a:pPr marL="0" indent="0">
              <a:buNone/>
            </a:pPr>
            <a:r>
              <a:rPr lang="en-US" sz="1400" dirty="0" err="1"/>
              <a:t>Tzyy</a:t>
            </a:r>
            <a:r>
              <a:rPr lang="en-US" sz="1400" dirty="0"/>
              <a:t>-Ping Jung</a:t>
            </a:r>
          </a:p>
          <a:p>
            <a:pPr marL="0" indent="0">
              <a:buNone/>
            </a:pPr>
            <a:r>
              <a:rPr lang="en-US" sz="1400" dirty="0"/>
              <a:t>Jennifer Yang</a:t>
            </a:r>
          </a:p>
          <a:p>
            <a:pPr marL="0" indent="0">
              <a:buNone/>
            </a:pPr>
            <a:r>
              <a:rPr lang="en-US" sz="1400" dirty="0"/>
              <a:t>Revere Kinkel</a:t>
            </a:r>
          </a:p>
          <a:p>
            <a:pPr marL="0" indent="0">
              <a:buNone/>
            </a:pPr>
            <a:r>
              <a:rPr lang="en-US" sz="1400" dirty="0"/>
              <a:t>Sheng Xu</a:t>
            </a:r>
          </a:p>
          <a:p>
            <a:pPr marL="0" indent="0">
              <a:buNone/>
            </a:pPr>
            <a:r>
              <a:rPr lang="en-US" sz="1400" dirty="0" err="1"/>
              <a:t>Xiangjun</a:t>
            </a:r>
            <a:r>
              <a:rPr lang="en-US" sz="1400" dirty="0"/>
              <a:t> Chen</a:t>
            </a:r>
          </a:p>
          <a:p>
            <a:pPr marL="0" indent="0">
              <a:buNone/>
            </a:pPr>
            <a:endParaRPr lang="en-US" sz="1400" b="1" dirty="0"/>
          </a:p>
          <a:p>
            <a:pPr marL="0" indent="0">
              <a:buNone/>
            </a:pPr>
            <a:r>
              <a:rPr lang="en-US" sz="1400" b="1" dirty="0"/>
              <a:t>UCSF</a:t>
            </a:r>
          </a:p>
          <a:p>
            <a:pPr marL="0" indent="0">
              <a:buNone/>
            </a:pPr>
            <a:r>
              <a:rPr lang="en-US" sz="1400" dirty="0"/>
              <a:t>Emmanuelle </a:t>
            </a:r>
            <a:r>
              <a:rPr lang="en-US" sz="1400" dirty="0" err="1"/>
              <a:t>Waubant</a:t>
            </a:r>
            <a:endParaRPr lang="en-US" sz="1400" dirty="0"/>
          </a:p>
          <a:p>
            <a:pPr marL="0" indent="0">
              <a:buNone/>
            </a:pPr>
            <a:r>
              <a:rPr lang="en-US" sz="1400" dirty="0"/>
              <a:t>Jennifer </a:t>
            </a:r>
            <a:r>
              <a:rPr lang="en-US" sz="1400" dirty="0" err="1"/>
              <a:t>Arjona</a:t>
            </a:r>
            <a:endParaRPr lang="en-US" sz="1400" dirty="0"/>
          </a:p>
          <a:p>
            <a:pPr marL="0" indent="0">
              <a:buNone/>
            </a:pPr>
            <a:r>
              <a:rPr lang="en-US" sz="1400" dirty="0"/>
              <a:t>Kristen </a:t>
            </a:r>
            <a:r>
              <a:rPr lang="en-US" sz="1400" dirty="0" err="1"/>
              <a:t>Krysko</a:t>
            </a:r>
            <a:endParaRPr lang="en-US" sz="1400" dirty="0"/>
          </a:p>
          <a:p>
            <a:pPr marL="0" indent="0">
              <a:buNone/>
            </a:pPr>
            <a:endParaRPr lang="en-US" sz="1400" b="1" dirty="0"/>
          </a:p>
          <a:p>
            <a:pPr marL="0" indent="0">
              <a:buNone/>
            </a:pPr>
            <a:r>
              <a:rPr lang="en-US" sz="1400" dirty="0"/>
              <a:t>UCSD Galvanizing Engineering in Medicine Award</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50545" y="7170233"/>
            <a:ext cx="2977954" cy="2053944"/>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74780" y="1570202"/>
            <a:ext cx="3367668" cy="2817081"/>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39522" y="4387283"/>
            <a:ext cx="4680505" cy="2076484"/>
          </a:xfrm>
          <a:prstGeom prst="rect">
            <a:avLst/>
          </a:prstGeom>
        </p:spPr>
      </p:pic>
    </p:spTree>
    <p:extLst>
      <p:ext uri="{BB962C8B-B14F-4D97-AF65-F5344CB8AC3E}">
        <p14:creationId xmlns:p14="http://schemas.microsoft.com/office/powerpoint/2010/main" val="11005380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43048" y="1819722"/>
            <a:ext cx="6597839" cy="3711284"/>
          </a:xfrm>
          <a:prstGeom prst="rect">
            <a:avLst/>
          </a:prstGeom>
        </p:spPr>
      </p:pic>
      <p:sp>
        <p:nvSpPr>
          <p:cNvPr id="2" name="Title 1"/>
          <p:cNvSpPr>
            <a:spLocks noGrp="1"/>
          </p:cNvSpPr>
          <p:nvPr>
            <p:ph type="title"/>
          </p:nvPr>
        </p:nvSpPr>
        <p:spPr>
          <a:xfrm>
            <a:off x="2035931" y="490866"/>
            <a:ext cx="8229600" cy="1143000"/>
          </a:xfrm>
        </p:spPr>
        <p:txBody>
          <a:bodyPr/>
          <a:lstStyle/>
          <a:p>
            <a:r>
              <a:rPr lang="en-US" dirty="0">
                <a:solidFill>
                  <a:srgbClr val="FFFF00"/>
                </a:solidFill>
              </a:rPr>
              <a:t>Thank you!</a:t>
            </a:r>
          </a:p>
        </p:txBody>
      </p:sp>
    </p:spTree>
    <p:extLst>
      <p:ext uri="{BB962C8B-B14F-4D97-AF65-F5344CB8AC3E}">
        <p14:creationId xmlns:p14="http://schemas.microsoft.com/office/powerpoint/2010/main" val="4034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FFFF00"/>
                </a:solidFill>
              </a:rPr>
              <a:t>Disclosures</a:t>
            </a:r>
          </a:p>
        </p:txBody>
      </p:sp>
      <p:sp>
        <p:nvSpPr>
          <p:cNvPr id="3" name="Content Placeholder 2"/>
          <p:cNvSpPr>
            <a:spLocks noGrp="1"/>
          </p:cNvSpPr>
          <p:nvPr>
            <p:ph idx="1"/>
          </p:nvPr>
        </p:nvSpPr>
        <p:spPr>
          <a:xfrm>
            <a:off x="1400623" y="1572740"/>
            <a:ext cx="9498035" cy="4525963"/>
          </a:xfrm>
        </p:spPr>
        <p:txBody>
          <a:bodyPr>
            <a:normAutofit/>
          </a:bodyPr>
          <a:lstStyle/>
          <a:p>
            <a:r>
              <a:rPr lang="en-US" sz="2600" dirty="0">
                <a:solidFill>
                  <a:schemeClr val="bg1"/>
                </a:solidFill>
              </a:rPr>
              <a:t>Provisional patent on </a:t>
            </a:r>
            <a:r>
              <a:rPr lang="en-US" sz="2600" dirty="0" err="1">
                <a:solidFill>
                  <a:schemeClr val="bg1"/>
                </a:solidFill>
              </a:rPr>
              <a:t>MSight</a:t>
            </a:r>
            <a:r>
              <a:rPr lang="en-US" sz="2600" dirty="0">
                <a:solidFill>
                  <a:schemeClr val="bg1"/>
                </a:solidFill>
              </a:rPr>
              <a:t> device</a:t>
            </a:r>
          </a:p>
          <a:p>
            <a:r>
              <a:rPr lang="en-US" sz="2600" dirty="0">
                <a:solidFill>
                  <a:schemeClr val="bg1"/>
                </a:solidFill>
              </a:rPr>
              <a:t>No other disclosures directly related to slide content</a:t>
            </a:r>
          </a:p>
          <a:p>
            <a:r>
              <a:rPr lang="en-US" sz="2600" dirty="0">
                <a:solidFill>
                  <a:schemeClr val="bg1"/>
                </a:solidFill>
              </a:rPr>
              <a:t>Dr. Graves has received research support from NMSS, Octave, Biogen , EMD </a:t>
            </a:r>
            <a:r>
              <a:rPr lang="en-US" sz="2600" dirty="0" err="1">
                <a:solidFill>
                  <a:schemeClr val="bg1"/>
                </a:solidFill>
              </a:rPr>
              <a:t>Serono</a:t>
            </a:r>
            <a:r>
              <a:rPr lang="en-US" sz="2600" dirty="0">
                <a:solidFill>
                  <a:schemeClr val="bg1"/>
                </a:solidFill>
              </a:rPr>
              <a:t>, Novartis, ATARA </a:t>
            </a:r>
            <a:r>
              <a:rPr lang="en-US" sz="2600" dirty="0" err="1">
                <a:solidFill>
                  <a:schemeClr val="bg1"/>
                </a:solidFill>
              </a:rPr>
              <a:t>Biotherapeutics</a:t>
            </a:r>
            <a:r>
              <a:rPr lang="en-US" sz="2600" dirty="0">
                <a:solidFill>
                  <a:schemeClr val="bg1"/>
                </a:solidFill>
              </a:rPr>
              <a:t>, and ABM.  She has served on advisory board for Bayer, Genentech, and TG therapeutics and pediatric clinical trial steering committee for Novartis. She has consulted for Google.</a:t>
            </a:r>
          </a:p>
          <a:p>
            <a:pPr>
              <a:spcBef>
                <a:spcPts val="1224"/>
              </a:spcBef>
            </a:pPr>
            <a:endParaRPr lang="en-US" sz="2600" dirty="0"/>
          </a:p>
          <a:p>
            <a:endParaRPr lang="en-US" sz="3000" dirty="0"/>
          </a:p>
        </p:txBody>
      </p:sp>
    </p:spTree>
    <p:extLst>
      <p:ext uri="{BB962C8B-B14F-4D97-AF65-F5344CB8AC3E}">
        <p14:creationId xmlns:p14="http://schemas.microsoft.com/office/powerpoint/2010/main" val="7740574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5334000"/>
          </a:xfrm>
          <a:prstGeom prst="rect">
            <a:avLst/>
          </a:prstGeom>
        </p:spPr>
      </p:pic>
      <p:sp>
        <p:nvSpPr>
          <p:cNvPr id="5" name="Rectangle 4"/>
          <p:cNvSpPr/>
          <p:nvPr/>
        </p:nvSpPr>
        <p:spPr>
          <a:xfrm>
            <a:off x="3810000" y="5674867"/>
            <a:ext cx="4572000" cy="646331"/>
          </a:xfrm>
          <a:prstGeom prst="rect">
            <a:avLst/>
          </a:prstGeom>
        </p:spPr>
        <p:txBody>
          <a:bodyPr>
            <a:spAutoFit/>
          </a:bodyPr>
          <a:lstStyle/>
          <a:p>
            <a:pPr algn="ctr" defTabSz="457200"/>
            <a:r>
              <a:rPr lang="en-US" sz="1800" dirty="0">
                <a:solidFill>
                  <a:prstClr val="white"/>
                </a:solidFill>
              </a:rPr>
              <a:t>Contact information:</a:t>
            </a:r>
          </a:p>
          <a:p>
            <a:pPr algn="ctr" defTabSz="457200"/>
            <a:r>
              <a:rPr lang="en-US" sz="1800" dirty="0" err="1">
                <a:solidFill>
                  <a:prstClr val="white"/>
                </a:solidFill>
              </a:rPr>
              <a:t>jgraves@health.ucsd.edu</a:t>
            </a:r>
            <a:endParaRPr lang="en-US" sz="1800" dirty="0">
              <a:solidFill>
                <a:prstClr val="white"/>
              </a:solidFill>
            </a:endParaRPr>
          </a:p>
        </p:txBody>
      </p:sp>
    </p:spTree>
    <p:extLst>
      <p:ext uri="{BB962C8B-B14F-4D97-AF65-F5344CB8AC3E}">
        <p14:creationId xmlns:p14="http://schemas.microsoft.com/office/powerpoint/2010/main" val="20726595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0D77ACC-565B-498E-9654-2275B19DE561}"/>
              </a:ext>
            </a:extLst>
          </p:cNvPr>
          <p:cNvSpPr>
            <a:spLocks noGrp="1"/>
          </p:cNvSpPr>
          <p:nvPr>
            <p:ph sz="half" idx="1"/>
          </p:nvPr>
        </p:nvSpPr>
        <p:spPr>
          <a:xfrm>
            <a:off x="2324100" y="687501"/>
            <a:ext cx="7543800" cy="4793456"/>
          </a:xfrm>
        </p:spPr>
        <p:txBody>
          <a:bodyPr anchor="ctr"/>
          <a:lstStyle/>
          <a:p>
            <a:pPr marL="34289" indent="0" algn="ctr">
              <a:lnSpc>
                <a:spcPct val="100000"/>
              </a:lnSpc>
              <a:buNone/>
            </a:pPr>
            <a:r>
              <a:rPr lang="en-US" sz="4400" b="1" dirty="0">
                <a:solidFill>
                  <a:schemeClr val="accent3"/>
                </a:solidFill>
              </a:rPr>
              <a:t>Survey</a:t>
            </a:r>
          </a:p>
          <a:p>
            <a:pPr marL="34289" indent="0" algn="ctr">
              <a:lnSpc>
                <a:spcPct val="100000"/>
              </a:lnSpc>
              <a:buNone/>
            </a:pPr>
            <a:endParaRPr lang="en-US" sz="1100" dirty="0">
              <a:solidFill>
                <a:schemeClr val="tx1"/>
              </a:solidFill>
            </a:endParaRPr>
          </a:p>
          <a:p>
            <a:pPr marL="34289" indent="0" algn="ctr">
              <a:lnSpc>
                <a:spcPct val="100000"/>
              </a:lnSpc>
              <a:buNone/>
            </a:pPr>
            <a:r>
              <a:rPr lang="en-US" sz="2800" dirty="0">
                <a:solidFill>
                  <a:schemeClr val="tx2"/>
                </a:solidFill>
              </a:rPr>
              <a:t>Please complete the webinar survey in the </a:t>
            </a:r>
            <a:br>
              <a:rPr lang="en-US" sz="2800" dirty="0">
                <a:solidFill>
                  <a:schemeClr val="tx2"/>
                </a:solidFill>
              </a:rPr>
            </a:br>
            <a:r>
              <a:rPr lang="en-US" sz="2800" dirty="0">
                <a:solidFill>
                  <a:schemeClr val="tx2"/>
                </a:solidFill>
              </a:rPr>
              <a:t>TRAIN or TMS websites within </a:t>
            </a:r>
            <a:r>
              <a:rPr lang="en-US" sz="2800" b="1" dirty="0">
                <a:solidFill>
                  <a:schemeClr val="tx2"/>
                </a:solidFill>
              </a:rPr>
              <a:t>15</a:t>
            </a:r>
            <a:r>
              <a:rPr lang="en-US" sz="2800" dirty="0">
                <a:solidFill>
                  <a:schemeClr val="tx2"/>
                </a:solidFill>
              </a:rPr>
              <a:t> </a:t>
            </a:r>
            <a:r>
              <a:rPr lang="en-US" sz="2800" b="1" dirty="0">
                <a:solidFill>
                  <a:schemeClr val="tx2"/>
                </a:solidFill>
              </a:rPr>
              <a:t>days</a:t>
            </a:r>
            <a:r>
              <a:rPr lang="en-US" sz="2800" dirty="0">
                <a:solidFill>
                  <a:schemeClr val="tx2"/>
                </a:solidFill>
              </a:rPr>
              <a:t>. This will give you access to your CME/CE certificate.</a:t>
            </a:r>
          </a:p>
          <a:p>
            <a:pPr marL="34289" indent="0" algn="ctr">
              <a:lnSpc>
                <a:spcPct val="100000"/>
              </a:lnSpc>
              <a:buNone/>
            </a:pPr>
            <a:endParaRPr lang="en-US" sz="2700" dirty="0">
              <a:solidFill>
                <a:schemeClr val="tx2"/>
              </a:solidFill>
            </a:endParaRPr>
          </a:p>
          <a:p>
            <a:pPr marL="34289" indent="0" algn="ctr">
              <a:lnSpc>
                <a:spcPct val="100000"/>
              </a:lnSpc>
              <a:buNone/>
            </a:pPr>
            <a:endParaRPr lang="en-US" sz="2700" dirty="0">
              <a:solidFill>
                <a:schemeClr val="tx2"/>
              </a:solidFill>
            </a:endParaRPr>
          </a:p>
          <a:p>
            <a:pPr marL="34289" indent="0" algn="ctr">
              <a:buNone/>
            </a:pPr>
            <a:endParaRPr lang="en-US" sz="2700" dirty="0">
              <a:solidFill>
                <a:schemeClr val="tx2"/>
              </a:solidFill>
            </a:endParaRPr>
          </a:p>
        </p:txBody>
      </p:sp>
      <p:sp>
        <p:nvSpPr>
          <p:cNvPr id="2" name="Rectangle 1">
            <a:extLst>
              <a:ext uri="{FF2B5EF4-FFF2-40B4-BE49-F238E27FC236}">
                <a16:creationId xmlns:a16="http://schemas.microsoft.com/office/drawing/2014/main" id="{CDDA9D15-0E37-438F-8447-3721158D90F7}"/>
              </a:ext>
            </a:extLst>
          </p:cNvPr>
          <p:cNvSpPr/>
          <p:nvPr/>
        </p:nvSpPr>
        <p:spPr>
          <a:xfrm>
            <a:off x="1981199" y="4281900"/>
            <a:ext cx="3771900" cy="75438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rPr>
              <a:t>Non-VA: www.vha.train.org</a:t>
            </a:r>
          </a:p>
        </p:txBody>
      </p:sp>
      <p:sp>
        <p:nvSpPr>
          <p:cNvPr id="9" name="Rectangle 8">
            <a:extLst>
              <a:ext uri="{FF2B5EF4-FFF2-40B4-BE49-F238E27FC236}">
                <a16:creationId xmlns:a16="http://schemas.microsoft.com/office/drawing/2014/main" id="{7A680680-2DE8-4179-8FCD-7CA4B324AE0F}"/>
              </a:ext>
            </a:extLst>
          </p:cNvPr>
          <p:cNvSpPr/>
          <p:nvPr/>
        </p:nvSpPr>
        <p:spPr>
          <a:xfrm>
            <a:off x="6438901" y="4281900"/>
            <a:ext cx="3771900" cy="75438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rPr>
              <a:t>VA: www.tms.va.gov</a:t>
            </a:r>
            <a:endParaRPr kumimoji="0" lang="en-US" sz="13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7566953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AEDD1-2F94-9944-918A-167395B866FE}"/>
              </a:ext>
            </a:extLst>
          </p:cNvPr>
          <p:cNvSpPr>
            <a:spLocks noGrp="1"/>
          </p:cNvSpPr>
          <p:nvPr>
            <p:ph type="title"/>
          </p:nvPr>
        </p:nvSpPr>
        <p:spPr>
          <a:xfrm>
            <a:off x="2392120" y="684610"/>
            <a:ext cx="7406640" cy="1017270"/>
          </a:xfrm>
        </p:spPr>
        <p:txBody>
          <a:bodyPr>
            <a:normAutofit/>
          </a:bodyPr>
          <a:lstStyle/>
          <a:p>
            <a:pPr algn="ctr"/>
            <a:r>
              <a:rPr lang="en-US" sz="4400" b="1" dirty="0">
                <a:solidFill>
                  <a:schemeClr val="accent3"/>
                </a:solidFill>
                <a:latin typeface="+mn-lt"/>
              </a:rPr>
              <a:t>What’s On Your Mind?</a:t>
            </a:r>
          </a:p>
        </p:txBody>
      </p:sp>
      <p:sp>
        <p:nvSpPr>
          <p:cNvPr id="9" name="Content Placeholder 8">
            <a:extLst>
              <a:ext uri="{FF2B5EF4-FFF2-40B4-BE49-F238E27FC236}">
                <a16:creationId xmlns:a16="http://schemas.microsoft.com/office/drawing/2014/main" id="{E5578629-384E-3B4F-A25C-B3A15F3F111A}"/>
              </a:ext>
            </a:extLst>
          </p:cNvPr>
          <p:cNvSpPr>
            <a:spLocks noGrp="1"/>
          </p:cNvSpPr>
          <p:nvPr>
            <p:ph idx="1"/>
          </p:nvPr>
        </p:nvSpPr>
        <p:spPr>
          <a:xfrm>
            <a:off x="2392120" y="1755761"/>
            <a:ext cx="7406640" cy="3028950"/>
          </a:xfrm>
        </p:spPr>
        <p:txBody>
          <a:bodyPr>
            <a:normAutofit/>
          </a:bodyPr>
          <a:lstStyle/>
          <a:p>
            <a:pPr marL="34289" indent="0" algn="ctr">
              <a:lnSpc>
                <a:spcPct val="100000"/>
              </a:lnSpc>
              <a:buNone/>
            </a:pPr>
            <a:r>
              <a:rPr lang="en-US" sz="2800" dirty="0">
                <a:solidFill>
                  <a:schemeClr val="tx2"/>
                </a:solidFill>
              </a:rPr>
              <a:t>Please type your question into the </a:t>
            </a:r>
            <a:r>
              <a:rPr lang="en-US" sz="2800" dirty="0">
                <a:solidFill>
                  <a:schemeClr val="tx2"/>
                </a:solidFill>
                <a:sym typeface="Webdings" panose="05030102010509060703" pitchFamily="18" charset="2"/>
              </a:rPr>
              <a:t></a:t>
            </a:r>
            <a:r>
              <a:rPr lang="en-US" sz="2800" b="1" dirty="0">
                <a:solidFill>
                  <a:schemeClr val="tx2"/>
                </a:solidFill>
              </a:rPr>
              <a:t>Chat</a:t>
            </a:r>
            <a:br>
              <a:rPr lang="en-US" sz="2800" dirty="0">
                <a:solidFill>
                  <a:schemeClr val="tx2"/>
                </a:solidFill>
              </a:rPr>
            </a:br>
            <a:r>
              <a:rPr lang="en-US" sz="2800" dirty="0">
                <a:solidFill>
                  <a:schemeClr val="tx2"/>
                </a:solidFill>
              </a:rPr>
              <a:t>area in the lower right corner of your screen.</a:t>
            </a:r>
          </a:p>
        </p:txBody>
      </p:sp>
      <p:pic>
        <p:nvPicPr>
          <p:cNvPr id="13" name="Picture 12" descr="A picture containing stationary, implement, pencil, yellow&#10;&#10;Description automatically generated">
            <a:extLst>
              <a:ext uri="{FF2B5EF4-FFF2-40B4-BE49-F238E27FC236}">
                <a16:creationId xmlns:a16="http://schemas.microsoft.com/office/drawing/2014/main" id="{177B1624-9C9C-4C6E-9D9A-299B7EA6BB7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67663" y="3251754"/>
            <a:ext cx="4455557" cy="2468620"/>
          </a:xfrm>
          <a:prstGeom prst="rect">
            <a:avLst/>
          </a:prstGeom>
        </p:spPr>
      </p:pic>
    </p:spTree>
    <p:extLst>
      <p:ext uri="{BB962C8B-B14F-4D97-AF65-F5344CB8AC3E}">
        <p14:creationId xmlns:p14="http://schemas.microsoft.com/office/powerpoint/2010/main" val="8050385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FE2A85F-0B83-4A8B-A184-832D11B35C29}"/>
              </a:ext>
            </a:extLst>
          </p:cNvPr>
          <p:cNvSpPr>
            <a:spLocks noGrp="1"/>
          </p:cNvSpPr>
          <p:nvPr>
            <p:ph type="body" idx="1"/>
          </p:nvPr>
        </p:nvSpPr>
        <p:spPr>
          <a:xfrm>
            <a:off x="165464" y="157163"/>
            <a:ext cx="5832112" cy="823912"/>
          </a:xfrm>
          <a:solidFill>
            <a:schemeClr val="accent5"/>
          </a:solidFill>
        </p:spPr>
        <p:txBody>
          <a:bodyPr anchor="ctr">
            <a:normAutofit/>
          </a:bodyPr>
          <a:lstStyle/>
          <a:p>
            <a:pPr algn="ctr"/>
            <a:r>
              <a:rPr lang="en-US" sz="2800" dirty="0">
                <a:solidFill>
                  <a:schemeClr val="bg1"/>
                </a:solidFill>
              </a:rPr>
              <a:t>VA MS Centers of Excellence</a:t>
            </a:r>
          </a:p>
        </p:txBody>
      </p:sp>
      <p:sp>
        <p:nvSpPr>
          <p:cNvPr id="6" name="Content Placeholder 5">
            <a:extLst>
              <a:ext uri="{FF2B5EF4-FFF2-40B4-BE49-F238E27FC236}">
                <a16:creationId xmlns:a16="http://schemas.microsoft.com/office/drawing/2014/main" id="{ADADC12A-C8F9-4A2B-B86B-AF885A07D1DB}"/>
              </a:ext>
            </a:extLst>
          </p:cNvPr>
          <p:cNvSpPr>
            <a:spLocks noGrp="1"/>
          </p:cNvSpPr>
          <p:nvPr>
            <p:ph sz="half" idx="2"/>
          </p:nvPr>
        </p:nvSpPr>
        <p:spPr>
          <a:xfrm>
            <a:off x="165464" y="990600"/>
            <a:ext cx="5832112" cy="5710237"/>
          </a:xfrm>
          <a:solidFill>
            <a:schemeClr val="accent5">
              <a:lumMod val="20000"/>
              <a:lumOff val="80000"/>
            </a:schemeClr>
          </a:solidFill>
        </p:spPr>
        <p:txBody>
          <a:bodyPr>
            <a:normAutofit fontScale="92500" lnSpcReduction="10000"/>
          </a:bodyPr>
          <a:lstStyle/>
          <a:p>
            <a:pPr>
              <a:lnSpc>
                <a:spcPct val="100000"/>
              </a:lnSpc>
              <a:spcBef>
                <a:spcPts val="0"/>
              </a:spcBef>
              <a:spcAft>
                <a:spcPts val="300"/>
              </a:spcAft>
            </a:pPr>
            <a:r>
              <a:rPr lang="en-US" sz="2400" b="1" dirty="0"/>
              <a:t>Website:</a:t>
            </a:r>
            <a:r>
              <a:rPr lang="en-US" sz="2400" dirty="0"/>
              <a:t> www.va.gov/MS</a:t>
            </a:r>
          </a:p>
          <a:p>
            <a:pPr>
              <a:lnSpc>
                <a:spcPct val="100000"/>
              </a:lnSpc>
              <a:spcBef>
                <a:spcPts val="0"/>
              </a:spcBef>
              <a:spcAft>
                <a:spcPts val="300"/>
              </a:spcAft>
            </a:pPr>
            <a:r>
              <a:rPr lang="en-US" sz="2400" dirty="0"/>
              <a:t>Remote clinical consults within VA </a:t>
            </a:r>
          </a:p>
          <a:p>
            <a:pPr>
              <a:lnSpc>
                <a:spcPct val="100000"/>
              </a:lnSpc>
              <a:spcBef>
                <a:spcPts val="0"/>
              </a:spcBef>
              <a:spcAft>
                <a:spcPts val="300"/>
              </a:spcAft>
            </a:pPr>
            <a:r>
              <a:rPr lang="en-US" sz="2400" dirty="0"/>
              <a:t>VA specific MS care information</a:t>
            </a:r>
          </a:p>
          <a:p>
            <a:pPr lvl="1">
              <a:lnSpc>
                <a:spcPct val="100000"/>
              </a:lnSpc>
              <a:spcBef>
                <a:spcPts val="0"/>
              </a:spcBef>
              <a:spcAft>
                <a:spcPts val="300"/>
              </a:spcAft>
            </a:pPr>
            <a:r>
              <a:rPr lang="en-US" sz="2100" dirty="0"/>
              <a:t>Benefits, grants, adaptive equipment, referrals</a:t>
            </a:r>
          </a:p>
          <a:p>
            <a:pPr lvl="1">
              <a:lnSpc>
                <a:spcPct val="100000"/>
              </a:lnSpc>
              <a:spcBef>
                <a:spcPts val="0"/>
              </a:spcBef>
              <a:spcAft>
                <a:spcPts val="300"/>
              </a:spcAft>
            </a:pPr>
            <a:r>
              <a:rPr lang="en-US" sz="2100" dirty="0"/>
              <a:t>MS quality measures, MSSR, DMT use criteria </a:t>
            </a:r>
          </a:p>
          <a:p>
            <a:pPr>
              <a:lnSpc>
                <a:spcPct val="100000"/>
              </a:lnSpc>
              <a:spcBef>
                <a:spcPts val="0"/>
              </a:spcBef>
              <a:spcAft>
                <a:spcPts val="300"/>
              </a:spcAft>
            </a:pPr>
            <a:r>
              <a:rPr lang="en-US" sz="2400" dirty="0"/>
              <a:t>Educational opportunities</a:t>
            </a:r>
          </a:p>
          <a:p>
            <a:pPr marL="457200" lvl="1" indent="0">
              <a:lnSpc>
                <a:spcPct val="100000"/>
              </a:lnSpc>
              <a:spcBef>
                <a:spcPts val="0"/>
              </a:spcBef>
              <a:spcAft>
                <a:spcPts val="300"/>
              </a:spcAft>
              <a:buNone/>
            </a:pPr>
            <a:r>
              <a:rPr lang="en-US" sz="2000" b="1" dirty="0"/>
              <a:t>Healthcare Professional</a:t>
            </a:r>
          </a:p>
          <a:p>
            <a:pPr marL="801688" lvl="1">
              <a:lnSpc>
                <a:spcPct val="100000"/>
              </a:lnSpc>
              <a:spcBef>
                <a:spcPts val="0"/>
              </a:spcBef>
              <a:spcAft>
                <a:spcPts val="300"/>
              </a:spcAft>
            </a:pPr>
            <a:r>
              <a:rPr lang="en-US" sz="2000" dirty="0"/>
              <a:t>Monthly clinical e-newsletter</a:t>
            </a:r>
          </a:p>
          <a:p>
            <a:pPr marL="801688" lvl="1">
              <a:lnSpc>
                <a:spcPct val="100000"/>
              </a:lnSpc>
              <a:spcBef>
                <a:spcPts val="0"/>
              </a:spcBef>
              <a:spcAft>
                <a:spcPts val="300"/>
              </a:spcAft>
            </a:pPr>
            <a:r>
              <a:rPr lang="en-US" sz="2000" dirty="0"/>
              <a:t>Monthly webinars </a:t>
            </a:r>
          </a:p>
          <a:p>
            <a:pPr marL="801688" lvl="1">
              <a:lnSpc>
                <a:spcPct val="100000"/>
              </a:lnSpc>
              <a:spcBef>
                <a:spcPts val="0"/>
              </a:spcBef>
              <a:spcAft>
                <a:spcPts val="300"/>
              </a:spcAft>
            </a:pPr>
            <a:r>
              <a:rPr lang="en-US" sz="2000" dirty="0"/>
              <a:t>Conference presentations</a:t>
            </a:r>
          </a:p>
          <a:p>
            <a:pPr marL="801688" lvl="1">
              <a:lnSpc>
                <a:spcPct val="100000"/>
              </a:lnSpc>
              <a:spcBef>
                <a:spcPts val="0"/>
              </a:spcBef>
              <a:spcAft>
                <a:spcPts val="300"/>
              </a:spcAft>
            </a:pPr>
            <a:r>
              <a:rPr lang="en-US" sz="2000" dirty="0"/>
              <a:t>Annual network meetings</a:t>
            </a:r>
          </a:p>
          <a:p>
            <a:pPr marL="457200" lvl="1" indent="0">
              <a:lnSpc>
                <a:spcPct val="100000"/>
              </a:lnSpc>
              <a:spcBef>
                <a:spcPts val="0"/>
              </a:spcBef>
              <a:spcAft>
                <a:spcPts val="300"/>
              </a:spcAft>
              <a:buNone/>
            </a:pPr>
            <a:r>
              <a:rPr lang="en-US" sz="2000" b="1" dirty="0"/>
              <a:t>Veteran</a:t>
            </a:r>
          </a:p>
          <a:p>
            <a:pPr marL="801688" lvl="1">
              <a:lnSpc>
                <a:spcPct val="100000"/>
              </a:lnSpc>
              <a:spcBef>
                <a:spcPts val="0"/>
              </a:spcBef>
              <a:spcAft>
                <a:spcPts val="300"/>
              </a:spcAft>
            </a:pPr>
            <a:r>
              <a:rPr lang="en-US" sz="2000" dirty="0"/>
              <a:t>Monthly podcast</a:t>
            </a:r>
          </a:p>
          <a:p>
            <a:pPr marL="801688" lvl="1">
              <a:lnSpc>
                <a:spcPct val="100000"/>
              </a:lnSpc>
              <a:spcBef>
                <a:spcPts val="0"/>
              </a:spcBef>
              <a:spcAft>
                <a:spcPts val="300"/>
              </a:spcAft>
            </a:pPr>
            <a:r>
              <a:rPr lang="en-US" sz="2000" dirty="0"/>
              <a:t>Quarterly e-newsletter</a:t>
            </a:r>
          </a:p>
          <a:p>
            <a:pPr marL="801688" lvl="1">
              <a:lnSpc>
                <a:spcPct val="100000"/>
              </a:lnSpc>
              <a:spcBef>
                <a:spcPts val="0"/>
              </a:spcBef>
              <a:spcAft>
                <a:spcPts val="300"/>
              </a:spcAft>
            </a:pPr>
            <a:r>
              <a:rPr lang="en-US" sz="2000" dirty="0"/>
              <a:t>Webinars in collaboration with non-VA MS and Veteran service organizations</a:t>
            </a:r>
          </a:p>
        </p:txBody>
      </p:sp>
      <p:sp>
        <p:nvSpPr>
          <p:cNvPr id="7" name="Text Placeholder 6">
            <a:extLst>
              <a:ext uri="{FF2B5EF4-FFF2-40B4-BE49-F238E27FC236}">
                <a16:creationId xmlns:a16="http://schemas.microsoft.com/office/drawing/2014/main" id="{E3C14289-2E1B-471B-978D-086E82C20704}"/>
              </a:ext>
            </a:extLst>
          </p:cNvPr>
          <p:cNvSpPr>
            <a:spLocks noGrp="1"/>
          </p:cNvSpPr>
          <p:nvPr>
            <p:ph type="body" sz="quarter" idx="3"/>
          </p:nvPr>
        </p:nvSpPr>
        <p:spPr>
          <a:xfrm>
            <a:off x="6194426" y="166688"/>
            <a:ext cx="5832111" cy="823912"/>
          </a:xfrm>
          <a:solidFill>
            <a:schemeClr val="accent2"/>
          </a:solidFill>
        </p:spPr>
        <p:txBody>
          <a:bodyPr anchor="ctr">
            <a:normAutofit/>
          </a:bodyPr>
          <a:lstStyle/>
          <a:p>
            <a:pPr algn="ctr"/>
            <a:r>
              <a:rPr lang="en-US" sz="2800" dirty="0">
                <a:solidFill>
                  <a:schemeClr val="bg1"/>
                </a:solidFill>
              </a:rPr>
              <a:t>National MS Society </a:t>
            </a:r>
          </a:p>
        </p:txBody>
      </p:sp>
      <p:sp>
        <p:nvSpPr>
          <p:cNvPr id="8" name="Content Placeholder 7">
            <a:extLst>
              <a:ext uri="{FF2B5EF4-FFF2-40B4-BE49-F238E27FC236}">
                <a16:creationId xmlns:a16="http://schemas.microsoft.com/office/drawing/2014/main" id="{61240B63-327D-4D9E-A110-D6D8B31EEF78}"/>
              </a:ext>
            </a:extLst>
          </p:cNvPr>
          <p:cNvSpPr>
            <a:spLocks noGrp="1"/>
          </p:cNvSpPr>
          <p:nvPr>
            <p:ph sz="quarter" idx="4"/>
          </p:nvPr>
        </p:nvSpPr>
        <p:spPr>
          <a:xfrm>
            <a:off x="6194426" y="990600"/>
            <a:ext cx="5832110" cy="5710237"/>
          </a:xfrm>
          <a:solidFill>
            <a:schemeClr val="accent2">
              <a:lumMod val="20000"/>
              <a:lumOff val="80000"/>
            </a:schemeClr>
          </a:solidFill>
        </p:spPr>
        <p:txBody>
          <a:bodyPr>
            <a:normAutofit fontScale="92500" lnSpcReduction="10000"/>
          </a:bodyPr>
          <a:lstStyle/>
          <a:p>
            <a:pPr defTabSz="993775">
              <a:lnSpc>
                <a:spcPct val="100000"/>
              </a:lnSpc>
              <a:spcBef>
                <a:spcPts val="0"/>
              </a:spcBef>
              <a:spcAft>
                <a:spcPts val="300"/>
              </a:spcAft>
            </a:pPr>
            <a:r>
              <a:rPr lang="en-US" sz="2400" b="1" dirty="0"/>
              <a:t>Website: </a:t>
            </a:r>
            <a:r>
              <a:rPr lang="en-US" sz="2400" dirty="0"/>
              <a:t>www.nationalmssociety.org</a:t>
            </a:r>
          </a:p>
          <a:p>
            <a:pPr>
              <a:lnSpc>
                <a:spcPct val="100000"/>
              </a:lnSpc>
              <a:spcBef>
                <a:spcPts val="0"/>
              </a:spcBef>
              <a:spcAft>
                <a:spcPts val="300"/>
              </a:spcAft>
            </a:pPr>
            <a:r>
              <a:rPr lang="en-US" sz="2400" dirty="0"/>
              <a:t>Professional Resource Center</a:t>
            </a:r>
          </a:p>
          <a:p>
            <a:pPr lvl="1">
              <a:lnSpc>
                <a:spcPct val="100000"/>
              </a:lnSpc>
              <a:spcBef>
                <a:spcPts val="0"/>
              </a:spcBef>
              <a:spcAft>
                <a:spcPts val="300"/>
              </a:spcAft>
            </a:pPr>
            <a:r>
              <a:rPr lang="en-US" sz="2000" dirty="0"/>
              <a:t>Clinical publications</a:t>
            </a:r>
          </a:p>
          <a:p>
            <a:pPr lvl="1">
              <a:lnSpc>
                <a:spcPct val="100000"/>
              </a:lnSpc>
              <a:spcBef>
                <a:spcPts val="0"/>
              </a:spcBef>
              <a:spcAft>
                <a:spcPts val="300"/>
              </a:spcAft>
            </a:pPr>
            <a:r>
              <a:rPr lang="en-US" sz="2000" dirty="0"/>
              <a:t>Literature search</a:t>
            </a:r>
          </a:p>
          <a:p>
            <a:pPr>
              <a:lnSpc>
                <a:spcPct val="100000"/>
              </a:lnSpc>
              <a:spcBef>
                <a:spcPts val="0"/>
              </a:spcBef>
              <a:spcAft>
                <a:spcPts val="300"/>
              </a:spcAft>
            </a:pPr>
            <a:r>
              <a:rPr lang="en-US" sz="2400" dirty="0"/>
              <a:t>Support</a:t>
            </a:r>
          </a:p>
          <a:p>
            <a:pPr lvl="1">
              <a:lnSpc>
                <a:spcPct val="100000"/>
              </a:lnSpc>
              <a:spcBef>
                <a:spcPts val="0"/>
              </a:spcBef>
              <a:spcAft>
                <a:spcPts val="300"/>
              </a:spcAft>
            </a:pPr>
            <a:r>
              <a:rPr lang="en-US" sz="2000" dirty="0"/>
              <a:t>MS Navigator</a:t>
            </a:r>
          </a:p>
          <a:p>
            <a:pPr lvl="1">
              <a:lnSpc>
                <a:spcPct val="100000"/>
              </a:lnSpc>
              <a:spcBef>
                <a:spcPts val="0"/>
              </a:spcBef>
              <a:spcAft>
                <a:spcPts val="300"/>
              </a:spcAft>
            </a:pPr>
            <a:r>
              <a:rPr lang="en-US" sz="2000" dirty="0"/>
              <a:t>Self-help groups</a:t>
            </a:r>
          </a:p>
          <a:p>
            <a:pPr lvl="1">
              <a:lnSpc>
                <a:spcPct val="100000"/>
              </a:lnSpc>
              <a:spcBef>
                <a:spcPts val="0"/>
              </a:spcBef>
              <a:spcAft>
                <a:spcPts val="300"/>
              </a:spcAft>
            </a:pPr>
            <a:r>
              <a:rPr lang="en-US" sz="2000" dirty="0" err="1"/>
              <a:t>MSFriends</a:t>
            </a:r>
            <a:endParaRPr lang="en-US" sz="2000" dirty="0"/>
          </a:p>
          <a:p>
            <a:pPr>
              <a:lnSpc>
                <a:spcPct val="100000"/>
              </a:lnSpc>
              <a:spcBef>
                <a:spcPts val="0"/>
              </a:spcBef>
              <a:spcAft>
                <a:spcPts val="300"/>
              </a:spcAft>
            </a:pPr>
            <a:r>
              <a:rPr lang="en-US" sz="2400" dirty="0"/>
              <a:t>Educational Opportunities</a:t>
            </a:r>
          </a:p>
          <a:p>
            <a:pPr marL="457200" lvl="1" indent="0">
              <a:lnSpc>
                <a:spcPct val="100000"/>
              </a:lnSpc>
              <a:spcBef>
                <a:spcPts val="0"/>
              </a:spcBef>
              <a:spcAft>
                <a:spcPts val="300"/>
              </a:spcAft>
              <a:buNone/>
            </a:pPr>
            <a:r>
              <a:rPr lang="en-US" sz="2000" b="1" dirty="0"/>
              <a:t>Healthcare Professional</a:t>
            </a:r>
          </a:p>
          <a:p>
            <a:pPr marL="801688" lvl="1">
              <a:lnSpc>
                <a:spcPct val="100000"/>
              </a:lnSpc>
              <a:spcBef>
                <a:spcPts val="0"/>
              </a:spcBef>
              <a:spcAft>
                <a:spcPts val="300"/>
              </a:spcAft>
            </a:pPr>
            <a:r>
              <a:rPr lang="en-US" sz="2000" dirty="0"/>
              <a:t>Webinars (ECHO, VA, Pediatric, Mental Health)</a:t>
            </a:r>
          </a:p>
          <a:p>
            <a:pPr marL="801688" lvl="1">
              <a:lnSpc>
                <a:spcPct val="100000"/>
              </a:lnSpc>
              <a:spcBef>
                <a:spcPts val="0"/>
              </a:spcBef>
              <a:spcAft>
                <a:spcPts val="300"/>
              </a:spcAft>
            </a:pPr>
            <a:r>
              <a:rPr lang="en-US" sz="2000" dirty="0"/>
              <a:t>National and local e-newsletters</a:t>
            </a:r>
          </a:p>
          <a:p>
            <a:pPr marL="801688" lvl="1">
              <a:lnSpc>
                <a:spcPct val="100000"/>
              </a:lnSpc>
              <a:spcBef>
                <a:spcPts val="0"/>
              </a:spcBef>
              <a:spcAft>
                <a:spcPts val="300"/>
              </a:spcAft>
            </a:pPr>
            <a:r>
              <a:rPr lang="en-US" sz="2000" dirty="0"/>
              <a:t>Fellowships and mentoring</a:t>
            </a:r>
          </a:p>
          <a:p>
            <a:pPr marL="457200" lvl="1" indent="0">
              <a:lnSpc>
                <a:spcPct val="100000"/>
              </a:lnSpc>
              <a:spcBef>
                <a:spcPts val="0"/>
              </a:spcBef>
              <a:spcAft>
                <a:spcPts val="300"/>
              </a:spcAft>
              <a:buNone/>
            </a:pPr>
            <a:r>
              <a:rPr lang="en-US" sz="2000" b="1" dirty="0"/>
              <a:t>Patient</a:t>
            </a:r>
          </a:p>
          <a:p>
            <a:pPr marL="801688" lvl="1">
              <a:lnSpc>
                <a:spcPct val="100000"/>
              </a:lnSpc>
              <a:spcBef>
                <a:spcPts val="0"/>
              </a:spcBef>
              <a:spcAft>
                <a:spcPts val="300"/>
              </a:spcAft>
            </a:pPr>
            <a:r>
              <a:rPr lang="en-US" sz="2000" dirty="0"/>
              <a:t>Ask an MS Expert series</a:t>
            </a:r>
          </a:p>
          <a:p>
            <a:pPr marL="801688" lvl="1">
              <a:lnSpc>
                <a:spcPct val="100000"/>
              </a:lnSpc>
              <a:spcBef>
                <a:spcPts val="0"/>
              </a:spcBef>
              <a:spcAft>
                <a:spcPts val="300"/>
              </a:spcAft>
            </a:pPr>
            <a:r>
              <a:rPr lang="en-US" sz="2000" dirty="0"/>
              <a:t>Virtual Programs (New to MS, Black MS Experience, Hispanic/Latinx Experience, &amp; more)</a:t>
            </a:r>
          </a:p>
          <a:p>
            <a:endParaRPr lang="en-US" dirty="0"/>
          </a:p>
        </p:txBody>
      </p:sp>
    </p:spTree>
    <p:extLst>
      <p:ext uri="{BB962C8B-B14F-4D97-AF65-F5344CB8AC3E}">
        <p14:creationId xmlns:p14="http://schemas.microsoft.com/office/powerpoint/2010/main" val="11568466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19226" y="609600"/>
            <a:ext cx="9372600" cy="1356360"/>
          </a:xfrm>
        </p:spPr>
        <p:txBody>
          <a:bodyPr>
            <a:normAutofit fontScale="90000"/>
          </a:bodyPr>
          <a:lstStyle/>
          <a:p>
            <a:pPr algn="ctr">
              <a:lnSpc>
                <a:spcPct val="100000"/>
              </a:lnSpc>
            </a:pPr>
            <a:r>
              <a:rPr lang="en-US" b="1" dirty="0">
                <a:solidFill>
                  <a:schemeClr val="accent3"/>
                </a:solidFill>
                <a:latin typeface="+mn-lt"/>
              </a:rPr>
              <a:t>Thank you and please join us for the </a:t>
            </a:r>
            <a:br>
              <a:rPr lang="en-US" b="1" dirty="0">
                <a:solidFill>
                  <a:schemeClr val="accent3"/>
                </a:solidFill>
                <a:latin typeface="+mn-lt"/>
              </a:rPr>
            </a:br>
            <a:r>
              <a:rPr lang="en-US" b="1" dirty="0">
                <a:solidFill>
                  <a:schemeClr val="accent3"/>
                </a:solidFill>
                <a:latin typeface="+mn-lt"/>
              </a:rPr>
              <a:t>next webinar on November 1, 2023!</a:t>
            </a:r>
          </a:p>
        </p:txBody>
      </p:sp>
      <p:sp>
        <p:nvSpPr>
          <p:cNvPr id="7" name="Content Placeholder 6"/>
          <p:cNvSpPr>
            <a:spLocks noGrp="1"/>
          </p:cNvSpPr>
          <p:nvPr>
            <p:ph idx="1"/>
          </p:nvPr>
        </p:nvSpPr>
        <p:spPr>
          <a:xfrm>
            <a:off x="1079863" y="2183132"/>
            <a:ext cx="10058400" cy="4235085"/>
          </a:xfrm>
        </p:spPr>
        <p:txBody>
          <a:bodyPr anchor="ctr">
            <a:noAutofit/>
          </a:bodyPr>
          <a:lstStyle/>
          <a:p>
            <a:pPr marL="0" indent="0" algn="ctr">
              <a:lnSpc>
                <a:spcPct val="100000"/>
              </a:lnSpc>
              <a:spcBef>
                <a:spcPts val="0"/>
              </a:spcBef>
              <a:spcAft>
                <a:spcPts val="1200"/>
              </a:spcAft>
              <a:buNone/>
            </a:pPr>
            <a:r>
              <a:rPr lang="en-US" sz="4000" b="1" dirty="0">
                <a:solidFill>
                  <a:srgbClr val="007481"/>
                </a:solidFill>
              </a:rPr>
              <a:t>Helping People with MS Adjust to Disease Progression Using the Whole Health Model </a:t>
            </a:r>
            <a:r>
              <a:rPr lang="en-US" sz="3600" dirty="0">
                <a:solidFill>
                  <a:srgbClr val="007481"/>
                </a:solidFill>
              </a:rPr>
              <a:t>Terry Lee-Wilk, PhD &amp; Moira Dux, PhD</a:t>
            </a:r>
          </a:p>
          <a:p>
            <a:pPr marL="0" indent="0" algn="ctr">
              <a:lnSpc>
                <a:spcPct val="100000"/>
              </a:lnSpc>
              <a:spcBef>
                <a:spcPts val="0"/>
              </a:spcBef>
              <a:spcAft>
                <a:spcPts val="1200"/>
              </a:spcAft>
              <a:buNone/>
            </a:pPr>
            <a:endParaRPr lang="en-US" sz="2400" dirty="0">
              <a:solidFill>
                <a:schemeClr val="tx1"/>
              </a:solidFill>
            </a:endParaRPr>
          </a:p>
          <a:p>
            <a:pPr marL="0" indent="0" algn="ctr">
              <a:lnSpc>
                <a:spcPct val="100000"/>
              </a:lnSpc>
              <a:spcBef>
                <a:spcPts val="0"/>
              </a:spcBef>
              <a:spcAft>
                <a:spcPts val="1200"/>
              </a:spcAft>
              <a:buNone/>
            </a:pPr>
            <a:r>
              <a:rPr lang="en-US" sz="2400" dirty="0">
                <a:solidFill>
                  <a:schemeClr val="tx1"/>
                </a:solidFill>
              </a:rPr>
              <a:t>www.nationalMSsociety.org/currenttopics</a:t>
            </a:r>
            <a:br>
              <a:rPr lang="en-US" sz="2400" dirty="0">
                <a:solidFill>
                  <a:schemeClr val="tx1"/>
                </a:solidFill>
              </a:rPr>
            </a:br>
            <a:r>
              <a:rPr lang="en-US" sz="2400" dirty="0">
                <a:solidFill>
                  <a:schemeClr val="tx1"/>
                </a:solidFill>
              </a:rPr>
              <a:t>www.va.gov/MS/products/CME_CEU_calls</a:t>
            </a:r>
          </a:p>
        </p:txBody>
      </p:sp>
    </p:spTree>
    <p:extLst>
      <p:ext uri="{BB962C8B-B14F-4D97-AF65-F5344CB8AC3E}">
        <p14:creationId xmlns:p14="http://schemas.microsoft.com/office/powerpoint/2010/main" val="2549163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5212"/>
            <a:ext cx="10972800" cy="1143000"/>
          </a:xfrm>
        </p:spPr>
        <p:txBody>
          <a:bodyPr/>
          <a:lstStyle/>
          <a:p>
            <a:r>
              <a:rPr lang="en-US" dirty="0">
                <a:solidFill>
                  <a:srgbClr val="FFFF00"/>
                </a:solidFill>
              </a:rPr>
              <a:t>Overview</a:t>
            </a:r>
          </a:p>
        </p:txBody>
      </p:sp>
      <p:sp>
        <p:nvSpPr>
          <p:cNvPr id="3" name="Content Placeholder 2"/>
          <p:cNvSpPr>
            <a:spLocks noGrp="1"/>
          </p:cNvSpPr>
          <p:nvPr>
            <p:ph idx="1"/>
          </p:nvPr>
        </p:nvSpPr>
        <p:spPr>
          <a:xfrm>
            <a:off x="1497203" y="1676159"/>
            <a:ext cx="9917735" cy="4525963"/>
          </a:xfrm>
        </p:spPr>
        <p:txBody>
          <a:bodyPr/>
          <a:lstStyle/>
          <a:p>
            <a:r>
              <a:rPr lang="en-US" dirty="0">
                <a:solidFill>
                  <a:schemeClr val="bg1"/>
                </a:solidFill>
              </a:rPr>
              <a:t>Definition and validation of Biomarkers</a:t>
            </a:r>
          </a:p>
          <a:p>
            <a:r>
              <a:rPr lang="en-US" dirty="0">
                <a:solidFill>
                  <a:schemeClr val="bg1"/>
                </a:solidFill>
              </a:rPr>
              <a:t>Brief discussion of MRI, emphasis progressive MS</a:t>
            </a:r>
          </a:p>
          <a:p>
            <a:r>
              <a:rPr lang="en-US" dirty="0">
                <a:solidFill>
                  <a:schemeClr val="bg1"/>
                </a:solidFill>
              </a:rPr>
              <a:t>Established and emerging serum and CSF biomarkers</a:t>
            </a:r>
          </a:p>
          <a:p>
            <a:r>
              <a:rPr lang="en-US" dirty="0">
                <a:solidFill>
                  <a:schemeClr val="bg1"/>
                </a:solidFill>
              </a:rPr>
              <a:t>Visual system biomarkers</a:t>
            </a:r>
          </a:p>
          <a:p>
            <a:r>
              <a:rPr lang="en-US" dirty="0">
                <a:solidFill>
                  <a:schemeClr val="bg1"/>
                </a:solidFill>
              </a:rPr>
              <a:t>Biological aging biomarkers</a:t>
            </a:r>
          </a:p>
          <a:p>
            <a:r>
              <a:rPr lang="en-US" dirty="0">
                <a:solidFill>
                  <a:schemeClr val="bg1"/>
                </a:solidFill>
              </a:rPr>
              <a:t>Wearable sensing biomarkers</a:t>
            </a:r>
          </a:p>
          <a:p>
            <a:pPr marL="914377" lvl="2" indent="0">
              <a:buNone/>
            </a:pPr>
            <a:endParaRPr lang="en-US" dirty="0">
              <a:solidFill>
                <a:schemeClr val="bg1"/>
              </a:solidFill>
            </a:endParaRPr>
          </a:p>
        </p:txBody>
      </p:sp>
    </p:spTree>
    <p:extLst>
      <p:ext uri="{BB962C8B-B14F-4D97-AF65-F5344CB8AC3E}">
        <p14:creationId xmlns:p14="http://schemas.microsoft.com/office/powerpoint/2010/main" val="35002456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VARPPTCOMPATIBLE4" val="RXP"/>
  <p:tag name="VARPPTCOMPATIBLERD03" val="RXP"/>
  <p:tag name="VARPPTTYPE" val="RXP"/>
  <p:tag name="VARPPTSLIDEFORMAT" val="RXP"/>
  <p:tag name="VARUNIT" val="RXPRoche"/>
  <p:tag name="VARPPTLANG" val="RXPEnglish"/>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5_ThemeJ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6_ThemeJ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Basis">
  <a:themeElements>
    <a:clrScheme name="Basis">
      <a:dk1>
        <a:sysClr val="windowText" lastClr="000000"/>
      </a:dk1>
      <a:lt1>
        <a:sysClr val="window" lastClr="FFFFFF"/>
      </a:lt1>
      <a:dk2>
        <a:srgbClr val="505046"/>
      </a:dk2>
      <a:lt2>
        <a:srgbClr val="EEECE1"/>
      </a:lt2>
      <a:accent1>
        <a:srgbClr val="DF5327"/>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63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446C221D-F63F-4DD8-B509-CFE168687BF2}"/>
    </a:ext>
  </a:extLst>
</a:theme>
</file>

<file path=ppt/theme/theme1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eme2">
  <a:themeElements>
    <a:clrScheme name="Custom 7">
      <a:dk1>
        <a:srgbClr val="494949"/>
      </a:dk1>
      <a:lt1>
        <a:sysClr val="window" lastClr="FFFFFF"/>
      </a:lt1>
      <a:dk2>
        <a:srgbClr val="353535"/>
      </a:dk2>
      <a:lt2>
        <a:srgbClr val="DEE1DB"/>
      </a:lt2>
      <a:accent1>
        <a:srgbClr val="1293D1"/>
      </a:accent1>
      <a:accent2>
        <a:srgbClr val="0F79AB"/>
      </a:accent2>
      <a:accent3>
        <a:srgbClr val="0C628B"/>
      </a:accent3>
      <a:accent4>
        <a:srgbClr val="053144"/>
      </a:accent4>
      <a:accent5>
        <a:srgbClr val="30601B"/>
      </a:accent5>
      <a:accent6>
        <a:srgbClr val="4CA027"/>
      </a:accent6>
      <a:hlink>
        <a:srgbClr val="5CAC34"/>
      </a:hlink>
      <a:folHlink>
        <a:srgbClr val="3D712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B3019DD5-A8F3-404D-A6AD-EF6346D0D60F}" vid="{A4CB687C-FE16-49A8-8A4F-20C4FFAA242C}"/>
    </a:ext>
  </a:extLst>
</a:theme>
</file>

<file path=ppt/theme/theme3.xml><?xml version="1.0" encoding="utf-8"?>
<a:theme xmlns:a="http://schemas.openxmlformats.org/drawingml/2006/main" name="2_Theme2">
  <a:themeElements>
    <a:clrScheme name="Custom 7">
      <a:dk1>
        <a:srgbClr val="494949"/>
      </a:dk1>
      <a:lt1>
        <a:sysClr val="window" lastClr="FFFFFF"/>
      </a:lt1>
      <a:dk2>
        <a:srgbClr val="353535"/>
      </a:dk2>
      <a:lt2>
        <a:srgbClr val="DEE1DB"/>
      </a:lt2>
      <a:accent1>
        <a:srgbClr val="1293D1"/>
      </a:accent1>
      <a:accent2>
        <a:srgbClr val="0F79AB"/>
      </a:accent2>
      <a:accent3>
        <a:srgbClr val="0C628B"/>
      </a:accent3>
      <a:accent4>
        <a:srgbClr val="053144"/>
      </a:accent4>
      <a:accent5>
        <a:srgbClr val="30601B"/>
      </a:accent5>
      <a:accent6>
        <a:srgbClr val="4CA027"/>
      </a:accent6>
      <a:hlink>
        <a:srgbClr val="5CAC34"/>
      </a:hlink>
      <a:folHlink>
        <a:srgbClr val="3D712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B3019DD5-A8F3-404D-A6AD-EF6346D0D60F}" vid="{A4CB687C-FE16-49A8-8A4F-20C4FFAA242C}"/>
    </a:ext>
  </a:extLst>
</a:theme>
</file>

<file path=ppt/theme/theme4.xml><?xml version="1.0" encoding="utf-8"?>
<a:theme xmlns:a="http://schemas.openxmlformats.org/drawingml/2006/main" name="1_ThemeJ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ThemeJ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Theme2">
  <a:themeElements>
    <a:clrScheme name="Custom 7">
      <a:dk1>
        <a:srgbClr val="494949"/>
      </a:dk1>
      <a:lt1>
        <a:sysClr val="window" lastClr="FFFFFF"/>
      </a:lt1>
      <a:dk2>
        <a:srgbClr val="353535"/>
      </a:dk2>
      <a:lt2>
        <a:srgbClr val="DEE1DB"/>
      </a:lt2>
      <a:accent1>
        <a:srgbClr val="1293D1"/>
      </a:accent1>
      <a:accent2>
        <a:srgbClr val="0F79AB"/>
      </a:accent2>
      <a:accent3>
        <a:srgbClr val="0C628B"/>
      </a:accent3>
      <a:accent4>
        <a:srgbClr val="053144"/>
      </a:accent4>
      <a:accent5>
        <a:srgbClr val="30601B"/>
      </a:accent5>
      <a:accent6>
        <a:srgbClr val="4CA027"/>
      </a:accent6>
      <a:hlink>
        <a:srgbClr val="5CAC34"/>
      </a:hlink>
      <a:folHlink>
        <a:srgbClr val="3D712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B3019DD5-A8F3-404D-A6AD-EF6346D0D60F}" vid="{A4CB687C-FE16-49A8-8A4F-20C4FFAA242C}"/>
    </a:ext>
  </a:extLst>
</a:theme>
</file>

<file path=ppt/theme/theme7.xml><?xml version="1.0" encoding="utf-8"?>
<a:theme xmlns:a="http://schemas.openxmlformats.org/drawingml/2006/main" name="ThemeJ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ThemeJ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ThemeJ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29574</TotalTime>
  <Words>7428</Words>
  <Application>Microsoft Office PowerPoint</Application>
  <PresentationFormat>Widescreen</PresentationFormat>
  <Paragraphs>691</Paragraphs>
  <Slides>84</Slides>
  <Notes>53</Notes>
  <HiddenSlides>0</HiddenSlides>
  <MMClips>0</MMClips>
  <ScaleCrop>false</ScaleCrop>
  <HeadingPairs>
    <vt:vector size="6" baseType="variant">
      <vt:variant>
        <vt:lpstr>Fonts Used</vt:lpstr>
      </vt:variant>
      <vt:variant>
        <vt:i4>9</vt:i4>
      </vt:variant>
      <vt:variant>
        <vt:lpstr>Theme</vt:lpstr>
      </vt:variant>
      <vt:variant>
        <vt:i4>14</vt:i4>
      </vt:variant>
      <vt:variant>
        <vt:lpstr>Slide Titles</vt:lpstr>
      </vt:variant>
      <vt:variant>
        <vt:i4>84</vt:i4>
      </vt:variant>
    </vt:vector>
  </HeadingPairs>
  <TitlesOfParts>
    <vt:vector size="107" baseType="lpstr">
      <vt:lpstr>Arial</vt:lpstr>
      <vt:lpstr>Arial Hebrew Scholar</vt:lpstr>
      <vt:lpstr>Calibri</vt:lpstr>
      <vt:lpstr>Calibri Light</vt:lpstr>
      <vt:lpstr>Corbel</vt:lpstr>
      <vt:lpstr>Lucida Grande</vt:lpstr>
      <vt:lpstr>Open Sans</vt:lpstr>
      <vt:lpstr>Segoe UI</vt:lpstr>
      <vt:lpstr>Wingdings</vt:lpstr>
      <vt:lpstr>1_Office Theme</vt:lpstr>
      <vt:lpstr>1_Theme2</vt:lpstr>
      <vt:lpstr>2_Theme2</vt:lpstr>
      <vt:lpstr>1_ThemeJen</vt:lpstr>
      <vt:lpstr>2_ThemeJen</vt:lpstr>
      <vt:lpstr>4_Theme2</vt:lpstr>
      <vt:lpstr>ThemeJen</vt:lpstr>
      <vt:lpstr>4_ThemeJen</vt:lpstr>
      <vt:lpstr>3_ThemeJen</vt:lpstr>
      <vt:lpstr>5_ThemeJen</vt:lpstr>
      <vt:lpstr>6_ThemeJen</vt:lpstr>
      <vt:lpstr>Basis</vt:lpstr>
      <vt:lpstr>1_Office Theme</vt:lpstr>
      <vt:lpstr>3_Office Theme</vt:lpstr>
      <vt:lpstr>The CME program will start on the hour.</vt:lpstr>
      <vt:lpstr>VA MS Centers of Excellence Mission</vt:lpstr>
      <vt:lpstr>Vision &amp; Mission Statements </vt:lpstr>
      <vt:lpstr>Diversity,  Equity &amp; Inclusion Statement</vt:lpstr>
      <vt:lpstr>PowerPoint Presentation</vt:lpstr>
      <vt:lpstr>PowerPoint Presentation</vt:lpstr>
      <vt:lpstr>Biomarkers and MS </vt:lpstr>
      <vt:lpstr>Disclosures</vt:lpstr>
      <vt:lpstr>Overview</vt:lpstr>
      <vt:lpstr>Biomarker Definition</vt:lpstr>
      <vt:lpstr>Classes of Biomarkers</vt:lpstr>
      <vt:lpstr>Regulatory considerations of Biomarker Development</vt:lpstr>
      <vt:lpstr>Biomarker vs Surrogate Marker</vt:lpstr>
      <vt:lpstr>Summary: Biomarkers</vt:lpstr>
      <vt:lpstr>Imaging Biomarkers in MS</vt:lpstr>
      <vt:lpstr>Prototypical MRI Biomarkers in Relapsing MS</vt:lpstr>
      <vt:lpstr>Imaging Inactive Progressive MS</vt:lpstr>
      <vt:lpstr>Global and Regional Brain Atrophy</vt:lpstr>
      <vt:lpstr>DTI, MTR in Progressive MS</vt:lpstr>
      <vt:lpstr>Slowly expanding lesions and paramagnetic rim lesions:  SELs and PRLs</vt:lpstr>
      <vt:lpstr> High cervical cord neurodegeneration: Measured from cervical cord or brain imaging</vt:lpstr>
      <vt:lpstr>Advanced Imaging: PSIR cervical cord gray matter</vt:lpstr>
      <vt:lpstr> Serological and CSF Biomarkers  </vt:lpstr>
      <vt:lpstr> Serological and CSF Biomarkers  </vt:lpstr>
      <vt:lpstr>Neurofilament Light Chain (Nfl)</vt:lpstr>
      <vt:lpstr>Neurofilament Light Chain (Nfl)</vt:lpstr>
      <vt:lpstr>Neurofilament Light Chain (Nfl) in PMS</vt:lpstr>
      <vt:lpstr>Serum GFAP levels Progressive MS</vt:lpstr>
      <vt:lpstr>CSF Ceramide and Mitochondrial Dysfunction in Progressive MS</vt:lpstr>
      <vt:lpstr>Other CSF Biomarkers for Progressive MS</vt:lpstr>
      <vt:lpstr>Biological Aging Markers and  Progressive MS</vt:lpstr>
      <vt:lpstr>Disability accumulation as a function of age </vt:lpstr>
      <vt:lpstr>Biological aging: A driver of progressive MS?</vt:lpstr>
      <vt:lpstr>“Biological Age”</vt:lpstr>
      <vt:lpstr>“Biological Age”</vt:lpstr>
      <vt:lpstr>How can we measure Biological Age?</vt:lpstr>
      <vt:lpstr>Telomeres The ultimate biological clock </vt:lpstr>
      <vt:lpstr>Telomere length and MS</vt:lpstr>
      <vt:lpstr>Aging Model</vt:lpstr>
      <vt:lpstr>Epigenetic Biological Age</vt:lpstr>
      <vt:lpstr>Proof of Principle to Reverse Epigenetic Age </vt:lpstr>
      <vt:lpstr>Measuring Biological Age  in Clinic</vt:lpstr>
      <vt:lpstr>Multi-marker Index of Biological Age </vt:lpstr>
      <vt:lpstr>NHANES Biological Age index (BAI) in a pilot study of MS cases vs controls  </vt:lpstr>
      <vt:lpstr>Reproductive Aging Biomarker and MS Progression in Women</vt:lpstr>
      <vt:lpstr>PowerPoint Presentation</vt:lpstr>
      <vt:lpstr>PowerPoint Presentation</vt:lpstr>
      <vt:lpstr>Optical Coherence tomography peripapillary RNFL changes over time</vt:lpstr>
      <vt:lpstr>Optical Coherence tomography macular volume</vt:lpstr>
      <vt:lpstr>Optical Coherence tomography Clinical Relevance</vt:lpstr>
      <vt:lpstr>Optical Coherence tomography Clinical Relevance</vt:lpstr>
      <vt:lpstr>Visual evoked potential</vt:lpstr>
      <vt:lpstr>EYETRACKING in MS Sensitive measure of brain dysfunction</vt:lpstr>
      <vt:lpstr>MSight: Afferent and efferent visual function captured on single mobile brain computer interface </vt:lpstr>
      <vt:lpstr>MSight: Afferent and efferent visual function captured on single mobile brain computer interface </vt:lpstr>
      <vt:lpstr>Next Generation Digital  Tools to Monitor MS</vt:lpstr>
      <vt:lpstr>Background: Disability metrics in MS</vt:lpstr>
      <vt:lpstr>Next Generation Digital Tools</vt:lpstr>
      <vt:lpstr>Next Generation Digital Tools</vt:lpstr>
      <vt:lpstr>21st Century Neurological Exam: Biosensors</vt:lpstr>
      <vt:lpstr>Wearable Sensing</vt:lpstr>
      <vt:lpstr>Biosensors in MS Accelerometer</vt:lpstr>
      <vt:lpstr> Clinical utility of Accelerometry IN MS</vt:lpstr>
      <vt:lpstr>PowerPoint Presentation</vt:lpstr>
      <vt:lpstr>Design/Methods</vt:lpstr>
      <vt:lpstr>PowerPoint Presentation</vt:lpstr>
      <vt:lpstr>UCSD Center for Advanced Neurological Engineering:  Next Generation Multisensor </vt:lpstr>
      <vt:lpstr>Mobile Device Apps Example: FloodLight</vt:lpstr>
      <vt:lpstr>PowerPoint Presentation</vt:lpstr>
      <vt:lpstr>FloodLight Draw a Shape Test</vt:lpstr>
      <vt:lpstr>FloodLight Pinching Test</vt:lpstr>
      <vt:lpstr>Other Digital Health Platform Examples</vt:lpstr>
      <vt:lpstr>What’s Next?</vt:lpstr>
      <vt:lpstr>What’s Next?</vt:lpstr>
      <vt:lpstr>Self contained acquisition and analytical devices: Form and Function</vt:lpstr>
      <vt:lpstr>Future MS Monitoring</vt:lpstr>
      <vt:lpstr>Summary</vt:lpstr>
      <vt:lpstr>Acknowledgements</vt:lpstr>
      <vt:lpstr>Thank you!</vt:lpstr>
      <vt:lpstr>PowerPoint Presentation</vt:lpstr>
      <vt:lpstr>PowerPoint Presentation</vt:lpstr>
      <vt:lpstr>What’s On Your Mind?</vt:lpstr>
      <vt:lpstr>PowerPoint Presentation</vt:lpstr>
      <vt:lpstr>Thank you and please join us for the  next webinar on November 1, 2023!</vt:lpstr>
    </vt:vector>
  </TitlesOfParts>
  <Company>F. Hoffmann-La Roche,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Satralizumab Key Data</dc:title>
  <dc:creator>Gholizadeh, Shervin {MNAA~South San Francisco}</dc:creator>
  <cp:lastModifiedBy>Vicki Kowal</cp:lastModifiedBy>
  <cp:revision>244</cp:revision>
  <cp:lastPrinted>2023-07-21T14:02:32Z</cp:lastPrinted>
  <dcterms:created xsi:type="dcterms:W3CDTF">2020-07-15T22:30:04Z</dcterms:created>
  <dcterms:modified xsi:type="dcterms:W3CDTF">2023-08-01T18:14:55Z</dcterms:modified>
</cp:coreProperties>
</file>