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0" r:id="rId4"/>
    <p:sldMasterId id="2147484174" r:id="rId5"/>
    <p:sldMasterId id="2147484189" r:id="rId6"/>
  </p:sldMasterIdLst>
  <p:notesMasterIdLst>
    <p:notesMasterId r:id="rId60"/>
  </p:notesMasterIdLst>
  <p:sldIdLst>
    <p:sldId id="7654" r:id="rId7"/>
    <p:sldId id="7661" r:id="rId8"/>
    <p:sldId id="7659" r:id="rId9"/>
    <p:sldId id="713" r:id="rId10"/>
    <p:sldId id="709" r:id="rId11"/>
    <p:sldId id="721" r:id="rId12"/>
    <p:sldId id="722" r:id="rId13"/>
    <p:sldId id="723" r:id="rId14"/>
    <p:sldId id="746" r:id="rId15"/>
    <p:sldId id="724" r:id="rId16"/>
    <p:sldId id="727" r:id="rId17"/>
    <p:sldId id="725" r:id="rId18"/>
    <p:sldId id="726" r:id="rId19"/>
    <p:sldId id="728" r:id="rId20"/>
    <p:sldId id="768" r:id="rId21"/>
    <p:sldId id="729" r:id="rId22"/>
    <p:sldId id="730" r:id="rId23"/>
    <p:sldId id="731" r:id="rId24"/>
    <p:sldId id="735" r:id="rId25"/>
    <p:sldId id="749" r:id="rId26"/>
    <p:sldId id="750" r:id="rId27"/>
    <p:sldId id="753" r:id="rId28"/>
    <p:sldId id="752" r:id="rId29"/>
    <p:sldId id="754" r:id="rId30"/>
    <p:sldId id="751" r:id="rId31"/>
    <p:sldId id="736" r:id="rId32"/>
    <p:sldId id="737" r:id="rId33"/>
    <p:sldId id="738" r:id="rId34"/>
    <p:sldId id="739" r:id="rId35"/>
    <p:sldId id="755" r:id="rId36"/>
    <p:sldId id="757" r:id="rId37"/>
    <p:sldId id="756" r:id="rId38"/>
    <p:sldId id="758" r:id="rId39"/>
    <p:sldId id="759" r:id="rId40"/>
    <p:sldId id="764" r:id="rId41"/>
    <p:sldId id="740" r:id="rId42"/>
    <p:sldId id="760" r:id="rId43"/>
    <p:sldId id="741" r:id="rId44"/>
    <p:sldId id="766" r:id="rId45"/>
    <p:sldId id="742" r:id="rId46"/>
    <p:sldId id="767" r:id="rId47"/>
    <p:sldId id="743" r:id="rId48"/>
    <p:sldId id="761" r:id="rId49"/>
    <p:sldId id="770" r:id="rId50"/>
    <p:sldId id="765" r:id="rId51"/>
    <p:sldId id="763" r:id="rId52"/>
    <p:sldId id="769" r:id="rId53"/>
    <p:sldId id="772" r:id="rId54"/>
    <p:sldId id="771" r:id="rId55"/>
    <p:sldId id="7655" r:id="rId56"/>
    <p:sldId id="7653" r:id="rId57"/>
    <p:sldId id="7658" r:id="rId58"/>
    <p:sldId id="348" r:id="rId59"/>
  </p:sldIdLst>
  <p:sldSz cx="12192000" cy="6858000"/>
  <p:notesSz cx="6858000" cy="91440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F69735-FD23-4E8D-BC32-72360E482D5C}" name="Sarah Anderson" initials="SA" userId="S::Sarah.Anderson@nmss.org::5937264f-d196-4393-ae78-ca0672793bf7" providerId="AD"/>
  <p188:author id="{F04CDF41-C365-072B-47A2-4226EE1CD22F}" name="Andreina Barnola" initials="AB" userId="S::andreina.barnola@nmss.org::3e866c0f-f975-4eee-8ea5-746863b39e43" providerId="AD"/>
  <p188:author id="{B403B6AA-6570-587F-E111-B1FFD3D85304}" name="Vicki Kowal" initials="VK" userId="S::Vicki.Kowal@nmss.org::723f9e21-9ebb-4e8b-bb0c-9d1199ea4d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81"/>
    <a:srgbClr val="F580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57"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F5D26-D1DE-4F9C-8D2A-49DBB887899E}" type="datetimeFigureOut">
              <a:rPr lang="en-US" smtClean="0"/>
              <a:t>4/30/2024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ECF40-F046-4224-AF2B-3FC673E26586}" type="slidenum">
              <a:rPr lang="en-US" smtClean="0"/>
              <a:t>‹#›</a:t>
            </a:fld>
            <a:endParaRPr lang="en-US"/>
          </a:p>
        </p:txBody>
      </p:sp>
    </p:spTree>
    <p:extLst>
      <p:ext uri="{BB962C8B-B14F-4D97-AF65-F5344CB8AC3E}">
        <p14:creationId xmlns:p14="http://schemas.microsoft.com/office/powerpoint/2010/main" val="1355119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21770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887796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2506682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142281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720660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639994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2547451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58553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632423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008908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33405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4D4D4D"/>
                </a:solidFill>
                <a:effectLst/>
                <a:latin typeface="Lyon Text Web"/>
              </a:rPr>
              <a:t>Not only do patients benefit, but providers and health care systems benefit as well, through:</a:t>
            </a:r>
          </a:p>
          <a:p>
            <a:pPr algn="l" fontAlgn="base"/>
            <a:r>
              <a:rPr lang="en-US" b="1" i="0" dirty="0">
                <a:solidFill>
                  <a:srgbClr val="4D4D4D"/>
                </a:solidFill>
                <a:effectLst/>
                <a:latin typeface="inherit"/>
              </a:rPr>
              <a:t>• </a:t>
            </a:r>
            <a:r>
              <a:rPr lang="en-US" b="0" i="0" dirty="0">
                <a:solidFill>
                  <a:srgbClr val="4D4D4D"/>
                </a:solidFill>
                <a:effectLst/>
                <a:latin typeface="inherit"/>
              </a:rPr>
              <a:t>Improved satisfaction scores among patients and their families.</a:t>
            </a:r>
          </a:p>
          <a:p>
            <a:pPr algn="l" fontAlgn="base"/>
            <a:r>
              <a:rPr lang="en-US" b="1" i="0" dirty="0">
                <a:solidFill>
                  <a:srgbClr val="4D4D4D"/>
                </a:solidFill>
                <a:effectLst/>
                <a:latin typeface="inherit"/>
              </a:rPr>
              <a:t>• </a:t>
            </a:r>
            <a:r>
              <a:rPr lang="en-US" b="0" i="0" dirty="0">
                <a:solidFill>
                  <a:srgbClr val="4D4D4D"/>
                </a:solidFill>
                <a:effectLst/>
                <a:latin typeface="inherit"/>
              </a:rPr>
              <a:t>Enhanced reputation of providers among health care consumers.</a:t>
            </a:r>
          </a:p>
          <a:p>
            <a:pPr algn="l" fontAlgn="base"/>
            <a:r>
              <a:rPr lang="en-US" b="1" i="0" dirty="0">
                <a:solidFill>
                  <a:srgbClr val="4D4D4D"/>
                </a:solidFill>
                <a:effectLst/>
                <a:latin typeface="inherit"/>
              </a:rPr>
              <a:t>• </a:t>
            </a:r>
            <a:r>
              <a:rPr lang="en-US" b="0" i="0" dirty="0">
                <a:solidFill>
                  <a:srgbClr val="4D4D4D"/>
                </a:solidFill>
                <a:effectLst/>
                <a:latin typeface="inherit"/>
              </a:rPr>
              <a:t>Better morale and productivity among clinicians and ancillary staff.</a:t>
            </a:r>
          </a:p>
          <a:p>
            <a:pPr algn="l" fontAlgn="base"/>
            <a:r>
              <a:rPr lang="en-US" b="1" i="0" dirty="0">
                <a:solidFill>
                  <a:srgbClr val="4D4D4D"/>
                </a:solidFill>
                <a:effectLst/>
                <a:latin typeface="inherit"/>
              </a:rPr>
              <a:t>• </a:t>
            </a:r>
            <a:r>
              <a:rPr lang="en-US" b="0" i="0" dirty="0">
                <a:solidFill>
                  <a:srgbClr val="4D4D4D"/>
                </a:solidFill>
                <a:effectLst/>
                <a:latin typeface="inherit"/>
              </a:rPr>
              <a:t>Improved resource allocation.</a:t>
            </a:r>
          </a:p>
          <a:p>
            <a:pPr algn="l" fontAlgn="base"/>
            <a:r>
              <a:rPr lang="en-US" b="1" i="0" dirty="0">
                <a:solidFill>
                  <a:srgbClr val="4D4D4D"/>
                </a:solidFill>
                <a:effectLst/>
                <a:latin typeface="inherit"/>
              </a:rPr>
              <a:t>• </a:t>
            </a:r>
            <a:r>
              <a:rPr lang="en-US" b="0" i="0" dirty="0">
                <a:solidFill>
                  <a:srgbClr val="4D4D4D"/>
                </a:solidFill>
                <a:effectLst/>
                <a:latin typeface="inherit"/>
              </a:rPr>
              <a:t>Reduced expenses and increased financial margins throughout the continuum of care.</a:t>
            </a:r>
          </a:p>
          <a:p>
            <a:pPr algn="l" fontAlgn="base"/>
            <a:endParaRPr lang="en-US" b="0" i="0" dirty="0">
              <a:solidFill>
                <a:srgbClr val="4D4D4D"/>
              </a:solidFill>
              <a:effectLst/>
              <a:latin typeface="inherit"/>
            </a:endParaRPr>
          </a:p>
          <a:p>
            <a:pPr algn="l" fontAlgn="base"/>
            <a:r>
              <a:rPr lang="en-US" b="0" i="0" dirty="0">
                <a:solidFill>
                  <a:srgbClr val="4D4D4D"/>
                </a:solidFill>
                <a:effectLst/>
                <a:latin typeface="inherit"/>
              </a:rPr>
              <a:t>https://catalyst.nejm.org/doi/full/10.1056/CAT.17.0559</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43787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479963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2293748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516534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737382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195796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2367866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highlight>
                  <a:srgbClr val="FFFFFF"/>
                </a:highlight>
                <a:latin typeface="Cambria" panose="02040503050406030204" pitchFamily="18" charset="0"/>
              </a:rPr>
              <a:t>Prices for MS DMTs, which are among the costliest of all medications by disease category, have increased rapidly over the last several decades</a:t>
            </a:r>
          </a:p>
          <a:p>
            <a:r>
              <a:rPr lang="en-US" b="0" i="0" dirty="0">
                <a:solidFill>
                  <a:srgbClr val="212121"/>
                </a:solidFill>
                <a:effectLst/>
                <a:highlight>
                  <a:srgbClr val="FFFFFF"/>
                </a:highlight>
                <a:latin typeface="Cambria" panose="02040503050406030204" pitchFamily="18" charset="0"/>
              </a:rPr>
              <a:t>The US healthcare system spent $18.8 billion on MS DMTs in 2018 – seventh highest by therapeutic class overall.</a:t>
            </a:r>
            <a:r>
              <a:rPr lang="en-US" b="0" i="0" u="sng" baseline="30000" dirty="0">
                <a:solidFill>
                  <a:srgbClr val="376FAA"/>
                </a:solidFill>
                <a:effectLst/>
                <a:highlight>
                  <a:srgbClr val="FFFFFF"/>
                </a:highlight>
                <a:latin typeface="Cambria" panose="02040503050406030204" pitchFamily="18" charset="0"/>
              </a:rPr>
              <a:t> </a:t>
            </a:r>
            <a:r>
              <a:rPr lang="en-US" b="0" i="0" dirty="0">
                <a:solidFill>
                  <a:srgbClr val="212121"/>
                </a:solidFill>
                <a:effectLst/>
                <a:highlight>
                  <a:srgbClr val="FFFFFF"/>
                </a:highlight>
                <a:latin typeface="Cambria" panose="02040503050406030204" pitchFamily="18" charset="0"/>
              </a:rPr>
              <a:t>Because the incidence of MS is highest among working age individuals, spending on MS DMTs ranks fifth by therapeutic class for employer-sponsored insurance programs. </a:t>
            </a:r>
          </a:p>
          <a:p>
            <a:r>
              <a:rPr lang="en-US" b="0" i="0" dirty="0">
                <a:solidFill>
                  <a:srgbClr val="212121"/>
                </a:solidFill>
                <a:effectLst/>
                <a:highlight>
                  <a:srgbClr val="FFFFFF"/>
                </a:highlight>
                <a:latin typeface="Cambria" panose="02040503050406030204" pitchFamily="18" charset="0"/>
              </a:rPr>
              <a:t>Aggregate spending on DMTs has risen as a consequence of both increasing prices and the introduction of new DMTs</a:t>
            </a:r>
          </a:p>
          <a:p>
            <a:r>
              <a:rPr lang="en-US" b="0" i="0" dirty="0">
                <a:solidFill>
                  <a:srgbClr val="212121"/>
                </a:solidFill>
                <a:effectLst/>
                <a:highlight>
                  <a:srgbClr val="FFFFFF"/>
                </a:highlight>
                <a:latin typeface="Cambria" panose="02040503050406030204" pitchFamily="18" charset="0"/>
              </a:rPr>
              <a:t>The escalating costs of MS DMTs can negatively affect patient care in multiple ways. First, cost-related insurance company exclusions and limitations often create significant access barriers for patients.</a:t>
            </a:r>
          </a:p>
          <a:p>
            <a:r>
              <a:rPr lang="en-US" b="0" i="0" dirty="0">
                <a:solidFill>
                  <a:srgbClr val="212121"/>
                </a:solidFill>
                <a:effectLst/>
                <a:highlight>
                  <a:srgbClr val="FFFFFF"/>
                </a:highlight>
                <a:latin typeface="Cambria" panose="02040503050406030204" pitchFamily="18" charset="0"/>
              </a:rPr>
              <a:t>In a recent survey, more than one-third of patients with MS report struggles in getting their DMT covered because of insurance company restrictions</a:t>
            </a:r>
          </a:p>
          <a:p>
            <a:r>
              <a:rPr lang="en-US" b="0" i="0" dirty="0">
                <a:solidFill>
                  <a:srgbClr val="212121"/>
                </a:solidFill>
                <a:effectLst/>
                <a:highlight>
                  <a:srgbClr val="FFFFFF"/>
                </a:highlight>
                <a:latin typeface="Cambria" panose="02040503050406030204" pitchFamily="18" charset="0"/>
              </a:rPr>
              <a:t>Further, nearly half of respondents noted that they have altered how they take their DMT (e.g., skipped doses, delayed treatment) and changed other lifestyle choices (e.g., spend less on entertainment) because of high DMT costs</a:t>
            </a:r>
          </a:p>
          <a:p>
            <a:r>
              <a:rPr lang="en-US" b="0" i="0" dirty="0">
                <a:solidFill>
                  <a:srgbClr val="212121"/>
                </a:solidFill>
                <a:effectLst/>
                <a:highlight>
                  <a:srgbClr val="FFFFFF"/>
                </a:highlight>
                <a:latin typeface="Cambria" panose="02040503050406030204" pitchFamily="18" charset="0"/>
              </a:rPr>
              <a:t>More than half of respondents indicated they were very concerned about being able to afford their DMT in the near future.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317450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dirty="0">
                <a:effectLst/>
                <a:highlight>
                  <a:srgbClr val="FFFFFF"/>
                </a:highlight>
                <a:latin typeface="Times New Roman" panose="02020603050405020304" pitchFamily="18" charset="0"/>
              </a:rPr>
              <a:t>Of the 52 patients who required a PA, 26 were initially</a:t>
            </a:r>
          </a:p>
          <a:p>
            <a:pPr algn="l"/>
            <a:r>
              <a:rPr lang="en-US" sz="1200" b="0" i="0" dirty="0">
                <a:effectLst/>
                <a:highlight>
                  <a:srgbClr val="FFFFFF"/>
                </a:highlight>
                <a:latin typeface="Times New Roman" panose="02020603050405020304" pitchFamily="18" charset="0"/>
              </a:rPr>
              <a:t>approved and 26 were initially denied. The overall median</a:t>
            </a:r>
          </a:p>
          <a:p>
            <a:pPr algn="l"/>
            <a:r>
              <a:rPr lang="en-US" sz="1200" b="0" i="0" dirty="0">
                <a:effectLst/>
                <a:highlight>
                  <a:srgbClr val="FFFFFF"/>
                </a:highlight>
                <a:latin typeface="Times New Roman" panose="02020603050405020304" pitchFamily="18" charset="0"/>
              </a:rPr>
              <a:t>approval time was 14 days (range, 1-79 days). The median</a:t>
            </a:r>
          </a:p>
          <a:p>
            <a:pPr algn="l"/>
            <a:r>
              <a:rPr lang="en-US" sz="1200" b="0" i="0" dirty="0">
                <a:effectLst/>
                <a:highlight>
                  <a:srgbClr val="FFFFFF"/>
                </a:highlight>
                <a:latin typeface="Times New Roman" panose="02020603050405020304" pitchFamily="18" charset="0"/>
              </a:rPr>
              <a:t>time until approval was 4 days (range, 1-15 days) among</a:t>
            </a:r>
          </a:p>
          <a:p>
            <a:pPr algn="l"/>
            <a:r>
              <a:rPr lang="en-US" sz="1200" b="0" i="0" dirty="0">
                <a:effectLst/>
                <a:highlight>
                  <a:srgbClr val="FFFFFF"/>
                </a:highlight>
                <a:latin typeface="Times New Roman" panose="02020603050405020304" pitchFamily="18" charset="0"/>
              </a:rPr>
              <a:t>those with an initial PA approval and 37 days (range,</a:t>
            </a:r>
          </a:p>
          <a:p>
            <a:r>
              <a:rPr lang="en-US" sz="1200" b="0" i="0" dirty="0">
                <a:effectLst/>
                <a:highlight>
                  <a:srgbClr val="FFFFFF"/>
                </a:highlight>
                <a:latin typeface="Times New Roman" panose="02020603050405020304" pitchFamily="18" charset="0"/>
              </a:rPr>
              <a:t>8-79 days) among those with an initial PA denial (P &lt; .01)</a:t>
            </a:r>
          </a:p>
          <a:p>
            <a:pPr algn="l"/>
            <a:r>
              <a:rPr lang="en-US" sz="1200" b="0" i="0" dirty="0">
                <a:effectLst/>
                <a:highlight>
                  <a:srgbClr val="FFFFFF"/>
                </a:highlight>
                <a:latin typeface="Times New Roman" panose="02020603050405020304" pitchFamily="18" charset="0"/>
              </a:rPr>
              <a:t>the odds of having PA initially denied were</a:t>
            </a:r>
          </a:p>
          <a:p>
            <a:pPr algn="l"/>
            <a:r>
              <a:rPr lang="en-US" sz="1200" b="0" i="0" dirty="0">
                <a:effectLst/>
                <a:highlight>
                  <a:srgbClr val="FFFFFF"/>
                </a:highlight>
                <a:latin typeface="Times New Roman" panose="02020603050405020304" pitchFamily="18" charset="0"/>
              </a:rPr>
              <a:t>increased for oral medications (OR, 4.91; 95% CI, 1.33-21.52;</a:t>
            </a:r>
          </a:p>
          <a:p>
            <a:pPr algn="l"/>
            <a:r>
              <a:rPr lang="en-US" sz="1200" b="0" i="0" dirty="0">
                <a:effectLst/>
                <a:highlight>
                  <a:srgbClr val="FFFFFF"/>
                </a:highlight>
                <a:latin typeface="Times New Roman" panose="02020603050405020304" pitchFamily="18" charset="0"/>
              </a:rPr>
              <a:t>P = .02) and infusions (OR, 8.35; 95% CI, 1.10-88.77; P = .05)</a:t>
            </a:r>
          </a:p>
          <a:p>
            <a:pPr algn="l"/>
            <a:r>
              <a:rPr lang="en-US" sz="1200" b="0" i="0" dirty="0">
                <a:effectLst/>
                <a:highlight>
                  <a:srgbClr val="FFFFFF"/>
                </a:highlight>
                <a:latin typeface="Times New Roman" panose="02020603050405020304" pitchFamily="18" charset="0"/>
              </a:rPr>
              <a:t>compared with injections and holding payer type constant.</a:t>
            </a:r>
          </a:p>
          <a:p>
            <a:pPr algn="l"/>
            <a:r>
              <a:rPr lang="en-US" sz="1200" b="0" i="0" dirty="0">
                <a:effectLst/>
                <a:highlight>
                  <a:srgbClr val="FFFFFF"/>
                </a:highlight>
                <a:latin typeface="Times New Roman" panose="02020603050405020304" pitchFamily="18" charset="0"/>
              </a:rPr>
              <a:t>While holding type of medication constant, the odds of</a:t>
            </a:r>
          </a:p>
          <a:p>
            <a:pPr algn="l"/>
            <a:r>
              <a:rPr lang="en-US" sz="1200" b="0" i="0" dirty="0">
                <a:effectLst/>
                <a:highlight>
                  <a:srgbClr val="FFFFFF"/>
                </a:highlight>
                <a:latin typeface="Times New Roman" panose="02020603050405020304" pitchFamily="18" charset="0"/>
              </a:rPr>
              <a:t>having PA initially denied were increased for Medicaid (OR,</a:t>
            </a:r>
          </a:p>
          <a:p>
            <a:r>
              <a:rPr lang="en-US" sz="1200" b="0" i="0" dirty="0">
                <a:effectLst/>
                <a:highlight>
                  <a:srgbClr val="FFFFFF"/>
                </a:highlight>
                <a:latin typeface="Times New Roman" panose="02020603050405020304" pitchFamily="18" charset="0"/>
              </a:rPr>
              <a:t>4.51; 95% CI, 1.13-22.01; P = .04) over commercial insurance</a:t>
            </a:r>
            <a:endParaRPr lang="en-US" sz="1200" dirty="0">
              <a:highlight>
                <a:srgbClr val="FFFFFF"/>
              </a:highlight>
              <a:latin typeface="Times New Roman" panose="02020603050405020304" pitchFamily="18" charset="0"/>
            </a:endParaRPr>
          </a:p>
          <a:p>
            <a:pPr algn="l"/>
            <a:r>
              <a:rPr lang="en-US" sz="1200" b="0" i="0" dirty="0">
                <a:effectLst/>
                <a:highlight>
                  <a:srgbClr val="FFFFFF"/>
                </a:highlight>
                <a:latin typeface="Times New Roman" panose="02020603050405020304" pitchFamily="18" charset="0"/>
              </a:rPr>
              <a:t>After</a:t>
            </a:r>
          </a:p>
          <a:p>
            <a:pPr algn="l"/>
            <a:r>
              <a:rPr lang="en-US" sz="1200" b="0" i="0" dirty="0">
                <a:effectLst/>
                <a:highlight>
                  <a:srgbClr val="FFFFFF"/>
                </a:highlight>
                <a:latin typeface="Times New Roman" panose="02020603050405020304" pitchFamily="18" charset="0"/>
              </a:rPr>
              <a:t>adjusting for potential confounding variables, the odds of</a:t>
            </a:r>
          </a:p>
          <a:p>
            <a:pPr algn="l"/>
            <a:r>
              <a:rPr lang="en-US" sz="1200" b="0" i="0" dirty="0">
                <a:effectLst/>
                <a:highlight>
                  <a:srgbClr val="FFFFFF"/>
                </a:highlight>
                <a:latin typeface="Times New Roman" panose="02020603050405020304" pitchFamily="18" charset="0"/>
              </a:rPr>
              <a:t>having disease activity increased if PA was initially denied</a:t>
            </a:r>
          </a:p>
          <a:p>
            <a:pPr algn="l"/>
            <a:r>
              <a:rPr lang="en-US" sz="1200" b="0" i="0" dirty="0">
                <a:effectLst/>
                <a:highlight>
                  <a:srgbClr val="FFFFFF"/>
                </a:highlight>
                <a:latin typeface="Times New Roman" panose="02020603050405020304" pitchFamily="18" charset="0"/>
              </a:rPr>
              <a:t>(OR, 6.18; 95% CI, 1.33-44.86; P = .03) compared with an </a:t>
            </a:r>
            <a:r>
              <a:rPr lang="en-US" sz="1200" b="0" i="0" dirty="0" err="1">
                <a:effectLst/>
                <a:highlight>
                  <a:srgbClr val="FFFFFF"/>
                </a:highlight>
                <a:latin typeface="Times New Roman" panose="02020603050405020304" pitchFamily="18" charset="0"/>
              </a:rPr>
              <a:t>ini</a:t>
            </a:r>
            <a:r>
              <a:rPr lang="en-US" sz="1200" b="0" i="0" dirty="0">
                <a:effectLst/>
                <a:highlight>
                  <a:srgbClr val="FFFFFF"/>
                </a:highlight>
                <a:latin typeface="Times New Roman" panose="02020603050405020304" pitchFamily="18" charset="0"/>
              </a:rPr>
              <a:t>-</a:t>
            </a:r>
          </a:p>
          <a:p>
            <a:r>
              <a:rPr lang="en-US" sz="1200" b="0" i="0" dirty="0" err="1">
                <a:effectLst/>
                <a:highlight>
                  <a:srgbClr val="FFFFFF"/>
                </a:highlight>
                <a:latin typeface="Times New Roman" panose="02020603050405020304" pitchFamily="18" charset="0"/>
              </a:rPr>
              <a:t>tial</a:t>
            </a:r>
            <a:r>
              <a:rPr lang="en-US" sz="1200" b="0" i="0" dirty="0">
                <a:effectLst/>
                <a:highlight>
                  <a:srgbClr val="FFFFFF"/>
                </a:highlight>
                <a:latin typeface="Times New Roman" panose="02020603050405020304" pitchFamily="18" charset="0"/>
              </a:rPr>
              <a:t> approval</a:t>
            </a:r>
            <a:endParaRPr lang="en-US" sz="16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33398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615514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280325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540576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31933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439985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26712991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1723723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096870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333333"/>
                </a:solidFill>
                <a:effectLst/>
                <a:latin typeface="Lucida Grande"/>
              </a:rPr>
              <a:t>How can I help you with ___?</a:t>
            </a:r>
          </a:p>
          <a:p>
            <a:pPr algn="l">
              <a:buFont typeface="Arial" panose="020B0604020202020204" pitchFamily="34" charset="0"/>
              <a:buChar char="•"/>
            </a:pPr>
            <a:r>
              <a:rPr lang="en-US" b="0" i="0" dirty="0">
                <a:solidFill>
                  <a:srgbClr val="333333"/>
                </a:solidFill>
                <a:effectLst/>
                <a:latin typeface="Lucida Grande"/>
              </a:rPr>
              <a:t>Help me understand ___?</a:t>
            </a:r>
          </a:p>
          <a:p>
            <a:pPr algn="l">
              <a:buFont typeface="Arial" panose="020B0604020202020204" pitchFamily="34" charset="0"/>
              <a:buChar char="•"/>
            </a:pPr>
            <a:r>
              <a:rPr lang="en-US" b="0" i="0" dirty="0">
                <a:solidFill>
                  <a:srgbClr val="333333"/>
                </a:solidFill>
                <a:effectLst/>
                <a:latin typeface="Lucida Grande"/>
              </a:rPr>
              <a:t>How would you like things to be different?</a:t>
            </a:r>
          </a:p>
          <a:p>
            <a:pPr algn="l">
              <a:buFont typeface="Arial" panose="020B0604020202020204" pitchFamily="34" charset="0"/>
              <a:buChar char="•"/>
            </a:pPr>
            <a:r>
              <a:rPr lang="en-US" b="0" i="0" dirty="0">
                <a:solidFill>
                  <a:srgbClr val="333333"/>
                </a:solidFill>
                <a:effectLst/>
                <a:latin typeface="Lucida Grande"/>
              </a:rPr>
              <a:t>What are the good things about ___ and what are the less good things about it?</a:t>
            </a:r>
          </a:p>
          <a:p>
            <a:pPr algn="l">
              <a:buFont typeface="Arial" panose="020B0604020202020204" pitchFamily="34" charset="0"/>
              <a:buChar char="•"/>
            </a:pPr>
            <a:r>
              <a:rPr lang="en-US" b="0" i="0" dirty="0">
                <a:solidFill>
                  <a:srgbClr val="333333"/>
                </a:solidFill>
                <a:effectLst/>
                <a:latin typeface="Lucida Grande"/>
              </a:rPr>
              <a:t>When would you be most likely to___?</a:t>
            </a:r>
          </a:p>
          <a:p>
            <a:pPr algn="l">
              <a:buFont typeface="Arial" panose="020B0604020202020204" pitchFamily="34" charset="0"/>
              <a:buChar char="•"/>
            </a:pPr>
            <a:r>
              <a:rPr lang="en-US" b="0" i="0" dirty="0">
                <a:solidFill>
                  <a:srgbClr val="333333"/>
                </a:solidFill>
                <a:effectLst/>
                <a:latin typeface="Lucida Grande"/>
              </a:rPr>
              <a:t>What do you think you will lose if you give up ___?</a:t>
            </a:r>
          </a:p>
          <a:p>
            <a:pPr algn="l">
              <a:buFont typeface="Arial" panose="020B0604020202020204" pitchFamily="34" charset="0"/>
              <a:buChar char="•"/>
            </a:pPr>
            <a:r>
              <a:rPr lang="en-US" b="0" i="0" dirty="0">
                <a:solidFill>
                  <a:srgbClr val="333333"/>
                </a:solidFill>
                <a:effectLst/>
                <a:latin typeface="Lucida Grande"/>
              </a:rPr>
              <a:t>What have you tried before to make a change?</a:t>
            </a:r>
          </a:p>
          <a:p>
            <a:pPr algn="l">
              <a:buFont typeface="Arial" panose="020B0604020202020204" pitchFamily="34" charset="0"/>
              <a:buChar char="•"/>
            </a:pPr>
            <a:r>
              <a:rPr lang="en-US" b="0" i="0" dirty="0">
                <a:solidFill>
                  <a:srgbClr val="333333"/>
                </a:solidFill>
                <a:effectLst/>
                <a:latin typeface="Lucida Grande"/>
              </a:rPr>
              <a:t>What do you want to do next?</a:t>
            </a:r>
          </a:p>
          <a:p>
            <a:endParaRPr lang="en-US" dirty="0"/>
          </a:p>
          <a:p>
            <a:r>
              <a:rPr lang="en-US" dirty="0"/>
              <a:t>References:</a:t>
            </a:r>
          </a:p>
          <a:p>
            <a:r>
              <a:rPr lang="en-US" dirty="0"/>
              <a:t>https://www.homelesshub.ca/resource/motivational-interviewing-open-questions-affirmation-reflective-listening-and-summary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303245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1040598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5392953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8827231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2511269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4688070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6708426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8827231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6254139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21064845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Live questions</a:t>
            </a: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0895FAB0-0293-4380-A3A4-79C6B974942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5362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Thank you for your participation today and special thanks to Dr. Casperson for the great presentation. This webinar is recorded and I will posting the recording and the slides on the webpage listed on the screen. Don’t forget, there’s another Current Topics webinar on September 16 on Medical Marijuana for MS Symptom Management presented by Dr. Michelle Cameron. You can register online for this webinar on our website noted on the screen.  Thank you all for attending today and have a great rest of your day.</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5D26AE-23E1-40C5-BBBF-85A31FEE46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625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90258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891999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724010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418052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297818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EF0F41C4-32BF-4CDE-BB11-670C57DB2DD5}" type="datetimeFigureOut">
              <a:rPr lang="en-US" smtClean="0"/>
              <a:t>4/30/2024</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77AC9AD-14DE-4F64-B5DE-E3C9FC65AB46}"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936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F41C4-32BF-4CDE-BB11-670C57DB2DD5}"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2694395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F41C4-32BF-4CDE-BB11-670C57DB2DD5}"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2946874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C7B7E0-8608-4662-A2C0-D7173B955AE0}"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2688086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C7B7E0-8608-4662-A2C0-D7173B955AE0}"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4094539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C7B7E0-8608-4662-A2C0-D7173B955AE0}"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3936504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C7B7E0-8608-4662-A2C0-D7173B955AE0}"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3146266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C7B7E0-8608-4662-A2C0-D7173B955AE0}" type="datetimeFigureOut">
              <a:rPr lang="en-US" smtClean="0"/>
              <a:t>4/30/2024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2657378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C7B7E0-8608-4662-A2C0-D7173B955AE0}" type="datetimeFigureOut">
              <a:rPr lang="en-US" smtClean="0"/>
              <a:t>4/30/2024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3711349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7B7E0-8608-4662-A2C0-D7173B955AE0}" type="datetimeFigureOut">
              <a:rPr lang="en-US" smtClean="0"/>
              <a:t>4/30/2024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2034384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C7B7E0-8608-4662-A2C0-D7173B955AE0}"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310701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F41C4-32BF-4CDE-BB11-670C57DB2DD5}"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3058681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C7B7E0-8608-4662-A2C0-D7173B955AE0}"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907873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C7B7E0-8608-4662-A2C0-D7173B955AE0}"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2816646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C7B7E0-8608-4662-A2C0-D7173B955AE0}"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3434831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F0EF-7613-4E78-8AD5-A17A79FC9E46}"/>
              </a:ext>
            </a:extLst>
          </p:cNvPr>
          <p:cNvSpPr>
            <a:spLocks noGrp="1"/>
          </p:cNvSpPr>
          <p:nvPr>
            <p:ph type="title"/>
          </p:nvPr>
        </p:nvSpPr>
        <p:spPr>
          <a:xfrm>
            <a:off x="609600" y="286603"/>
            <a:ext cx="10971842" cy="1453707"/>
          </a:xfrm>
        </p:spPr>
        <p:txBody>
          <a:bodyPr/>
          <a:lstStyle/>
          <a:p>
            <a:r>
              <a:rPr lang="en-US"/>
              <a:t>Click to edit Master title style</a:t>
            </a:r>
          </a:p>
        </p:txBody>
      </p:sp>
      <p:sp>
        <p:nvSpPr>
          <p:cNvPr id="3" name="Date Placeholder 2">
            <a:extLst>
              <a:ext uri="{FF2B5EF4-FFF2-40B4-BE49-F238E27FC236}">
                <a16:creationId xmlns:a16="http://schemas.microsoft.com/office/drawing/2014/main" id="{5D37B490-0E99-4D8F-A029-B6DCAB8D1371}"/>
              </a:ext>
            </a:extLst>
          </p:cNvPr>
          <p:cNvSpPr>
            <a:spLocks noGrp="1"/>
          </p:cNvSpPr>
          <p:nvPr>
            <p:ph type="dt" sz="half" idx="10"/>
          </p:nvPr>
        </p:nvSpPr>
        <p:spPr/>
        <p:txBody>
          <a:bodyPr/>
          <a:lstStyle/>
          <a:p>
            <a:fld id="{C21FDEFC-2B73-413E-B14D-4A5C3A0E54B5}" type="datetime1">
              <a:rPr lang="en-US" smtClean="0"/>
              <a:t>4/30/2024</a:t>
            </a:fld>
            <a:endParaRPr lang="en-US" dirty="0"/>
          </a:p>
        </p:txBody>
      </p:sp>
      <p:sp>
        <p:nvSpPr>
          <p:cNvPr id="4" name="Footer Placeholder 3">
            <a:extLst>
              <a:ext uri="{FF2B5EF4-FFF2-40B4-BE49-F238E27FC236}">
                <a16:creationId xmlns:a16="http://schemas.microsoft.com/office/drawing/2014/main" id="{1C72BB07-8218-440F-B530-876CD4B57BCB}"/>
              </a:ext>
            </a:extLst>
          </p:cNvPr>
          <p:cNvSpPr>
            <a:spLocks noGrp="1"/>
          </p:cNvSpPr>
          <p:nvPr>
            <p:ph type="ftr" sz="quarter" idx="11"/>
          </p:nvPr>
        </p:nvSpPr>
        <p:spPr/>
        <p:txBody>
          <a:bodyPr/>
          <a:lstStyle/>
          <a:p>
            <a:r>
              <a:rPr lang="en-US"/>
              <a:t>Kansas City, MO - Feb 3, 2021</a:t>
            </a:r>
            <a:endParaRPr lang="en-US" dirty="0"/>
          </a:p>
        </p:txBody>
      </p:sp>
      <p:sp>
        <p:nvSpPr>
          <p:cNvPr id="5" name="Slide Number Placeholder 4">
            <a:extLst>
              <a:ext uri="{FF2B5EF4-FFF2-40B4-BE49-F238E27FC236}">
                <a16:creationId xmlns:a16="http://schemas.microsoft.com/office/drawing/2014/main" id="{9D52D477-B992-42ED-918A-2C1009475540}"/>
              </a:ext>
            </a:extLst>
          </p:cNvPr>
          <p:cNvSpPr>
            <a:spLocks noGrp="1"/>
          </p:cNvSpPr>
          <p:nvPr>
            <p:ph type="sldNum" sz="quarter" idx="12"/>
          </p:nvPr>
        </p:nvSpPr>
        <p:spPr/>
        <p:txBody>
          <a:bodyPr/>
          <a:lstStyle/>
          <a:p>
            <a:fld id="{0DC923A4-B56F-420B-BEFB-F7211496F904}" type="slidenum">
              <a:rPr lang="en-US" smtClean="0"/>
              <a:t>‹#›</a:t>
            </a:fld>
            <a:endParaRPr lang="en-US" dirty="0"/>
          </a:p>
        </p:txBody>
      </p:sp>
    </p:spTree>
    <p:extLst>
      <p:ext uri="{BB962C8B-B14F-4D97-AF65-F5344CB8AC3E}">
        <p14:creationId xmlns:p14="http://schemas.microsoft.com/office/powerpoint/2010/main" val="3997965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F9A92B-D1C7-4DA6-B20B-522B6B1BAFA9}" type="datetime1">
              <a:rPr lang="en-US" smtClean="0"/>
              <a:t>4/30/2024</a:t>
            </a:fld>
            <a:endParaRPr lang="en-US" dirty="0"/>
          </a:p>
        </p:txBody>
      </p:sp>
      <p:sp>
        <p:nvSpPr>
          <p:cNvPr id="6" name="Footer Placeholder 5"/>
          <p:cNvSpPr>
            <a:spLocks noGrp="1"/>
          </p:cNvSpPr>
          <p:nvPr>
            <p:ph type="ftr" sz="quarter" idx="11"/>
          </p:nvPr>
        </p:nvSpPr>
        <p:spPr/>
        <p:txBody>
          <a:bodyPr/>
          <a:lstStyle/>
          <a:p>
            <a:r>
              <a:rPr lang="en-US"/>
              <a:t>Kansas City, MO - Feb 3, 2021</a:t>
            </a:r>
            <a:endParaRPr lang="en-US" dirty="0"/>
          </a:p>
        </p:txBody>
      </p:sp>
      <p:sp>
        <p:nvSpPr>
          <p:cNvPr id="7" name="Slide Number Placeholder 6"/>
          <p:cNvSpPr>
            <a:spLocks noGrp="1"/>
          </p:cNvSpPr>
          <p:nvPr>
            <p:ph type="sldNum" sz="quarter" idx="12"/>
          </p:nvPr>
        </p:nvSpPr>
        <p:spPr/>
        <p:txBody>
          <a:bodyPr/>
          <a:lstStyle/>
          <a:p>
            <a:fld id="{0DC923A4-B56F-420B-BEFB-F7211496F904}" type="slidenum">
              <a:rPr lang="en-US" smtClean="0"/>
              <a:t>‹#›</a:t>
            </a:fld>
            <a:endParaRPr lang="en-US" dirty="0"/>
          </a:p>
        </p:txBody>
      </p:sp>
    </p:spTree>
    <p:extLst>
      <p:ext uri="{BB962C8B-B14F-4D97-AF65-F5344CB8AC3E}">
        <p14:creationId xmlns:p14="http://schemas.microsoft.com/office/powerpoint/2010/main" val="824927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576146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06541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36637"/>
            <a:ext cx="10972800" cy="1143000"/>
          </a:xfrm>
        </p:spPr>
        <p:txBody>
          <a:bodyPr/>
          <a:lstStyle/>
          <a:p>
            <a:r>
              <a:rPr lang="en-US"/>
              <a:t>Click to edit Master title style</a:t>
            </a:r>
          </a:p>
        </p:txBody>
      </p:sp>
      <p:sp>
        <p:nvSpPr>
          <p:cNvPr id="3" name="Content Placeholder 2"/>
          <p:cNvSpPr>
            <a:spLocks noGrp="1"/>
          </p:cNvSpPr>
          <p:nvPr>
            <p:ph idx="1"/>
          </p:nvPr>
        </p:nvSpPr>
        <p:spPr>
          <a:xfrm>
            <a:off x="609600" y="2362200"/>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5530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atin typeface="Aria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latin typeface="Aria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90939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2332037"/>
            <a:ext cx="5384800" cy="4144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332037"/>
            <a:ext cx="5384800" cy="4144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231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F41C4-32BF-4CDE-BB11-670C57DB2DD5}"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AC9AD-14DE-4F64-B5DE-E3C9FC65AB46}"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0154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560918" y="855347"/>
            <a:ext cx="4011084" cy="1162051"/>
          </a:xfrm>
        </p:spPr>
        <p:txBody>
          <a:bodyPr anchor="b"/>
          <a:lstStyle>
            <a:lvl1pPr algn="l">
              <a:defRPr sz="2667" b="1"/>
            </a:lvl1pPr>
          </a:lstStyle>
          <a:p>
            <a:r>
              <a:rPr lang="en-US" dirty="0"/>
              <a:t>Click to edit Master title style</a:t>
            </a:r>
          </a:p>
        </p:txBody>
      </p:sp>
      <p:sp>
        <p:nvSpPr>
          <p:cNvPr id="6" name="Content Placeholder 2"/>
          <p:cNvSpPr>
            <a:spLocks noGrp="1"/>
          </p:cNvSpPr>
          <p:nvPr>
            <p:ph idx="1"/>
          </p:nvPr>
        </p:nvSpPr>
        <p:spPr>
          <a:xfrm>
            <a:off x="4766733" y="1227845"/>
            <a:ext cx="6815667" cy="5401555"/>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560918" y="2135506"/>
            <a:ext cx="4011084" cy="4189095"/>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3165586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2389717" y="5105400"/>
            <a:ext cx="7315200" cy="567691"/>
          </a:xfrm>
        </p:spPr>
        <p:txBody>
          <a:bodyPr anchor="b"/>
          <a:lstStyle>
            <a:lvl1pPr algn="l">
              <a:defRPr sz="2667" b="1"/>
            </a:lvl1pPr>
          </a:lstStyle>
          <a:p>
            <a:r>
              <a:rPr lang="en-US" dirty="0"/>
              <a:t>Click to edit Master title style</a:t>
            </a:r>
          </a:p>
        </p:txBody>
      </p:sp>
      <p:sp>
        <p:nvSpPr>
          <p:cNvPr id="6" name="Picture Placeholder 2"/>
          <p:cNvSpPr>
            <a:spLocks noGrp="1"/>
          </p:cNvSpPr>
          <p:nvPr>
            <p:ph type="pic" idx="1"/>
          </p:nvPr>
        </p:nvSpPr>
        <p:spPr>
          <a:xfrm>
            <a:off x="2389717" y="914400"/>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7" name="Text Placeholder 3"/>
          <p:cNvSpPr>
            <a:spLocks noGrp="1"/>
          </p:cNvSpPr>
          <p:nvPr>
            <p:ph type="body" sz="half" idx="2"/>
          </p:nvPr>
        </p:nvSpPr>
        <p:spPr>
          <a:xfrm>
            <a:off x="2389717" y="5673090"/>
            <a:ext cx="7315200" cy="80391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528667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0F41C4-32BF-4CDE-BB11-670C57DB2DD5}" type="datetimeFigureOut">
              <a:rPr lang="en-US" smtClean="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247919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0F41C4-32BF-4CDE-BB11-670C57DB2DD5}" type="datetimeFigureOut">
              <a:rPr lang="en-US" smtClean="0"/>
              <a:t>4/30/2024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67660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0F41C4-32BF-4CDE-BB11-670C57DB2DD5}" type="datetimeFigureOut">
              <a:rPr lang="en-US" smtClean="0"/>
              <a:t>4/30/2024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34156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F41C4-32BF-4CDE-BB11-670C57DB2DD5}" type="datetimeFigureOut">
              <a:rPr lang="en-US" smtClean="0"/>
              <a:t>4/30/2024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1713691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F41C4-32BF-4CDE-BB11-670C57DB2DD5}" type="datetimeFigureOut">
              <a:rPr lang="en-US" smtClean="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138610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F41C4-32BF-4CDE-BB11-670C57DB2DD5}" type="datetimeFigureOut">
              <a:rPr lang="en-US" smtClean="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2324019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28.xml"/><Relationship Id="rId7"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4/30/2024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sz="675"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185ABD63-C6C9-FA47-A146-4725B0A9A3AA}" type="slidenum">
              <a:rPr lang="en-US" smtClean="0"/>
              <a:pPr/>
              <a:t>‹#›</a:t>
            </a:fld>
            <a:endParaRPr lang="en-US" sz="675" dirty="0"/>
          </a:p>
        </p:txBody>
      </p:sp>
    </p:spTree>
    <p:extLst>
      <p:ext uri="{BB962C8B-B14F-4D97-AF65-F5344CB8AC3E}">
        <p14:creationId xmlns:p14="http://schemas.microsoft.com/office/powerpoint/2010/main" val="3285458952"/>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7B7E0-8608-4662-A2C0-D7173B955AE0}" type="datetimeFigureOut">
              <a:rPr lang="en-US" smtClean="0"/>
              <a:t>4/30/2024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890BE-126C-4172-8E41-F9A1684330AC}" type="slidenum">
              <a:rPr lang="en-US" smtClean="0"/>
              <a:t>‹#›</a:t>
            </a:fld>
            <a:endParaRPr lang="en-US"/>
          </a:p>
        </p:txBody>
      </p:sp>
    </p:spTree>
    <p:extLst>
      <p:ext uri="{BB962C8B-B14F-4D97-AF65-F5344CB8AC3E}">
        <p14:creationId xmlns:p14="http://schemas.microsoft.com/office/powerpoint/2010/main" val="1380140613"/>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 id="2147484186" r:id="rId12"/>
    <p:sldLayoutId id="2147484187" r:id="rId13"/>
    <p:sldLayoutId id="214748418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144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239963"/>
            <a:ext cx="109728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4863467"/>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Lst>
  <p:txStyles>
    <p:titleStyle>
      <a:lvl1pPr algn="l" defTabSz="609585" rtl="0" eaLnBrk="1" latinLnBrk="0" hangingPunct="1">
        <a:spcBef>
          <a:spcPct val="0"/>
        </a:spcBef>
        <a:buNone/>
        <a:defRPr sz="5867" kern="1200">
          <a:solidFill>
            <a:schemeClr val="tx1">
              <a:lumMod val="75000"/>
              <a:lumOff val="25000"/>
            </a:schemeClr>
          </a:solidFill>
          <a:latin typeface=""/>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lumMod val="75000"/>
              <a:lumOff val="25000"/>
            </a:schemeClr>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lumMod val="75000"/>
              <a:lumOff val="25000"/>
            </a:schemeClr>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lumMod val="75000"/>
              <a:lumOff val="25000"/>
            </a:schemeClr>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lumMod val="75000"/>
              <a:lumOff val="2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7.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7.xml"/><Relationship Id="rId5" Type="http://schemas.openxmlformats.org/officeDocument/2006/relationships/hyperlink" Target="https://www.nationalmssociety.org/resources/financial-resources/health-insurance" TargetMode="Externa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7.xml"/><Relationship Id="rId4" Type="http://schemas.openxmlformats.org/officeDocument/2006/relationships/image" Target="../media/image13.sv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7.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6FE91-03AE-47C3-9243-4927196877F5}"/>
              </a:ext>
            </a:extLst>
          </p:cNvPr>
          <p:cNvSpPr>
            <a:spLocks noGrp="1"/>
          </p:cNvSpPr>
          <p:nvPr>
            <p:ph type="title"/>
          </p:nvPr>
        </p:nvSpPr>
        <p:spPr>
          <a:xfrm>
            <a:off x="2384584" y="422400"/>
            <a:ext cx="7406640" cy="1356360"/>
          </a:xfrm>
        </p:spPr>
        <p:txBody>
          <a:bodyPr>
            <a:normAutofit/>
          </a:bodyPr>
          <a:lstStyle/>
          <a:p>
            <a:pPr algn="ctr"/>
            <a:r>
              <a:rPr lang="en-US" sz="3200" dirty="0"/>
              <a:t>The CME program will start on the hour.</a:t>
            </a:r>
          </a:p>
        </p:txBody>
      </p:sp>
      <p:sp>
        <p:nvSpPr>
          <p:cNvPr id="4" name="Content Placeholder 3">
            <a:extLst>
              <a:ext uri="{FF2B5EF4-FFF2-40B4-BE49-F238E27FC236}">
                <a16:creationId xmlns:a16="http://schemas.microsoft.com/office/drawing/2014/main" id="{B4C83E11-AEAA-48E8-BB0F-EC90A1D4D104}"/>
              </a:ext>
            </a:extLst>
          </p:cNvPr>
          <p:cNvSpPr txBox="1">
            <a:spLocks noGrp="1"/>
          </p:cNvSpPr>
          <p:nvPr>
            <p:ph idx="1"/>
          </p:nvPr>
        </p:nvSpPr>
        <p:spPr>
          <a:xfrm>
            <a:off x="391886" y="1600200"/>
            <a:ext cx="11346024" cy="3211830"/>
          </a:xfrm>
          <a:prstGeom prst="rect">
            <a:avLst/>
          </a:prstGeom>
          <a:noFill/>
        </p:spPr>
        <p:txBody>
          <a:bodyPr wrap="square" rtlCol="0" anchor="ctr">
            <a:noAutofit/>
          </a:bodyPr>
          <a:lstStyle/>
          <a:p>
            <a:pPr marL="34289" indent="0" algn="ctr">
              <a:lnSpc>
                <a:spcPct val="100000"/>
              </a:lnSpc>
              <a:spcBef>
                <a:spcPts val="0"/>
              </a:spcBef>
              <a:spcAft>
                <a:spcPts val="900"/>
              </a:spcAft>
              <a:buNone/>
            </a:pPr>
            <a:r>
              <a:rPr lang="en-US" sz="4800" b="1" dirty="0">
                <a:solidFill>
                  <a:schemeClr val="accent3"/>
                </a:solidFill>
              </a:rPr>
              <a:t>Fostering Meaningful Interactions with Patients Living with MS: Importance of Motivational Interviewing and Shared-Decision Making</a:t>
            </a:r>
          </a:p>
        </p:txBody>
      </p:sp>
      <p:pic>
        <p:nvPicPr>
          <p:cNvPr id="5" name="Picture 4" descr="Logo, company name&#10;&#10;Description automatically generated">
            <a:extLst>
              <a:ext uri="{FF2B5EF4-FFF2-40B4-BE49-F238E27FC236}">
                <a16:creationId xmlns:a16="http://schemas.microsoft.com/office/drawing/2014/main" id="{3FDB836B-0B6B-4C7F-9963-904A363B032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802109" y="5020302"/>
            <a:ext cx="1706166" cy="1415298"/>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AF074A1F-DF81-407D-A4C7-BCD82F82676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561806" y="5195903"/>
            <a:ext cx="2674620" cy="1064096"/>
          </a:xfrm>
          <a:prstGeom prst="rect">
            <a:avLst/>
          </a:prstGeom>
        </p:spPr>
      </p:pic>
    </p:spTree>
    <p:extLst>
      <p:ext uri="{BB962C8B-B14F-4D97-AF65-F5344CB8AC3E}">
        <p14:creationId xmlns:p14="http://schemas.microsoft.com/office/powerpoint/2010/main" val="1152386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normAutofit/>
          </a:bodyPr>
          <a:lstStyle/>
          <a:p>
            <a:r>
              <a:rPr lang="en-US" sz="4800" b="1" dirty="0">
                <a:latin typeface="+mn-lt"/>
              </a:rPr>
              <a:t>Shared decision making</a:t>
            </a:r>
          </a:p>
        </p:txBody>
      </p:sp>
      <p:sp>
        <p:nvSpPr>
          <p:cNvPr id="6" name="TextBox 5">
            <a:extLst>
              <a:ext uri="{FF2B5EF4-FFF2-40B4-BE49-F238E27FC236}">
                <a16:creationId xmlns:a16="http://schemas.microsoft.com/office/drawing/2014/main" id="{ACA08B31-DD8D-504F-F87C-813E7AC686C0}"/>
              </a:ext>
            </a:extLst>
          </p:cNvPr>
          <p:cNvSpPr txBox="1"/>
          <p:nvPr/>
        </p:nvSpPr>
        <p:spPr>
          <a:xfrm>
            <a:off x="163837" y="2144166"/>
            <a:ext cx="6451599" cy="4196662"/>
          </a:xfrm>
          <a:prstGeom prst="rect">
            <a:avLst/>
          </a:prstGeom>
          <a:noFill/>
        </p:spPr>
        <p:txBody>
          <a:bodyPr wrap="square">
            <a:spAutoFit/>
          </a:bodyPr>
          <a:lstStyle/>
          <a:p>
            <a:pPr marL="457189" indent="-457189" defTabSz="1219170" fontAlgn="base">
              <a:spcBef>
                <a:spcPct val="0"/>
              </a:spcBef>
              <a:spcAft>
                <a:spcPct val="0"/>
              </a:spcAft>
              <a:buFont typeface="Arial" panose="020B0604020202020204" pitchFamily="34" charset="0"/>
              <a:buChar char="•"/>
            </a:pPr>
            <a:r>
              <a:rPr lang="en-US" sz="2667" dirty="0">
                <a:solidFill>
                  <a:srgbClr val="242424"/>
                </a:solidFill>
                <a:latin typeface="Calibri" panose="020F0502020204030204" pitchFamily="34" charset="0"/>
                <a:cs typeface="Arial" charset="0"/>
              </a:rPr>
              <a:t>Patient and Clinician </a:t>
            </a:r>
            <a:r>
              <a:rPr lang="en-US" sz="2667" dirty="0">
                <a:solidFill>
                  <a:srgbClr val="1F497D">
                    <a:lumMod val="60000"/>
                    <a:lumOff val="40000"/>
                  </a:srgbClr>
                </a:solidFill>
                <a:latin typeface="Calibri" panose="020F0502020204030204" pitchFamily="34" charset="0"/>
                <a:cs typeface="Arial" charset="0"/>
              </a:rPr>
              <a:t>as a team</a:t>
            </a:r>
            <a:r>
              <a:rPr lang="en-US" sz="2667" dirty="0">
                <a:solidFill>
                  <a:prstClr val="black">
                    <a:lumMod val="85000"/>
                    <a:lumOff val="15000"/>
                  </a:prstClr>
                </a:solidFill>
                <a:latin typeface="Calibri" panose="020F0502020204030204" pitchFamily="34" charset="0"/>
                <a:cs typeface="Arial" charset="0"/>
              </a:rPr>
              <a:t> make decisions together based on best available evidence</a:t>
            </a:r>
          </a:p>
          <a:p>
            <a:pPr marL="457189" indent="-457189" defTabSz="1219170" fontAlgn="base">
              <a:spcBef>
                <a:spcPct val="0"/>
              </a:spcBef>
              <a:spcAft>
                <a:spcPct val="0"/>
              </a:spcAft>
              <a:buFont typeface="Arial" panose="020B0604020202020204" pitchFamily="34" charset="0"/>
              <a:buChar char="•"/>
            </a:pPr>
            <a:endParaRPr lang="en-US" sz="2667" dirty="0">
              <a:solidFill>
                <a:prstClr val="black">
                  <a:lumMod val="85000"/>
                  <a:lumOff val="15000"/>
                </a:prstClr>
              </a:solidFill>
              <a:latin typeface="Calibri" panose="020F0502020204030204" pitchFamily="34" charset="0"/>
              <a:cs typeface="Arial" charset="0"/>
            </a:endParaRPr>
          </a:p>
          <a:p>
            <a:pPr marL="457189" indent="-457189" defTabSz="1219170" fontAlgn="base">
              <a:spcBef>
                <a:spcPct val="0"/>
              </a:spcBef>
              <a:spcAft>
                <a:spcPct val="0"/>
              </a:spcAft>
              <a:buFont typeface="Arial" panose="020B0604020202020204" pitchFamily="34" charset="0"/>
              <a:buChar char="•"/>
            </a:pPr>
            <a:r>
              <a:rPr lang="en-US" sz="2667" dirty="0">
                <a:solidFill>
                  <a:prstClr val="black">
                    <a:lumMod val="85000"/>
                    <a:lumOff val="15000"/>
                  </a:prstClr>
                </a:solidFill>
                <a:latin typeface="Calibri" panose="020F0502020204030204" pitchFamily="34" charset="0"/>
                <a:cs typeface="Arial" charset="0"/>
              </a:rPr>
              <a:t>Clinician’s role:</a:t>
            </a:r>
          </a:p>
          <a:p>
            <a:pPr marL="1066773" lvl="1" indent="-457189" defTabSz="1219170" fontAlgn="base">
              <a:spcBef>
                <a:spcPct val="0"/>
              </a:spcBef>
              <a:spcAft>
                <a:spcPct val="0"/>
              </a:spcAft>
              <a:buFont typeface="Courier New" panose="02070309020205020404" pitchFamily="49" charset="0"/>
              <a:buChar char="o"/>
            </a:pPr>
            <a:r>
              <a:rPr lang="en-US" sz="2667" dirty="0">
                <a:solidFill>
                  <a:prstClr val="black">
                    <a:lumMod val="85000"/>
                    <a:lumOff val="15000"/>
                  </a:prstClr>
                </a:solidFill>
                <a:latin typeface="Calibri" panose="020F0502020204030204" pitchFamily="34" charset="0"/>
                <a:cs typeface="Arial" charset="0"/>
              </a:rPr>
              <a:t>Help patients become well-informed</a:t>
            </a:r>
          </a:p>
          <a:p>
            <a:pPr marL="1066773" lvl="1" indent="-457189" defTabSz="1219170" fontAlgn="base">
              <a:spcBef>
                <a:spcPct val="0"/>
              </a:spcBef>
              <a:spcAft>
                <a:spcPct val="0"/>
              </a:spcAft>
              <a:buFont typeface="Courier New" panose="02070309020205020404" pitchFamily="49" charset="0"/>
              <a:buChar char="o"/>
            </a:pPr>
            <a:r>
              <a:rPr lang="en-US" sz="2667" dirty="0">
                <a:solidFill>
                  <a:prstClr val="black">
                    <a:lumMod val="85000"/>
                    <a:lumOff val="15000"/>
                  </a:prstClr>
                </a:solidFill>
                <a:latin typeface="Calibri" panose="020F0502020204030204" pitchFamily="34" charset="0"/>
                <a:cs typeface="Arial" charset="0"/>
              </a:rPr>
              <a:t>Help them develop their personal preferences for available options</a:t>
            </a:r>
          </a:p>
          <a:p>
            <a:pPr marL="1066773" lvl="1" indent="-457189" defTabSz="1219170" fontAlgn="base">
              <a:spcBef>
                <a:spcPct val="0"/>
              </a:spcBef>
              <a:spcAft>
                <a:spcPct val="0"/>
              </a:spcAft>
              <a:buFont typeface="Courier New" panose="02070309020205020404" pitchFamily="49" charset="0"/>
              <a:buChar char="o"/>
            </a:pPr>
            <a:r>
              <a:rPr lang="en-US" sz="2667" dirty="0">
                <a:solidFill>
                  <a:prstClr val="black">
                    <a:lumMod val="85000"/>
                    <a:lumOff val="15000"/>
                  </a:prstClr>
                </a:solidFill>
                <a:latin typeface="Calibri" panose="020F0502020204030204" pitchFamily="34" charset="0"/>
                <a:cs typeface="Arial" charset="0"/>
              </a:rPr>
              <a:t>Provide professional guidance where appropriate.</a:t>
            </a:r>
          </a:p>
        </p:txBody>
      </p:sp>
      <p:grpSp>
        <p:nvGrpSpPr>
          <p:cNvPr id="3" name="Group 2">
            <a:extLst>
              <a:ext uri="{FF2B5EF4-FFF2-40B4-BE49-F238E27FC236}">
                <a16:creationId xmlns:a16="http://schemas.microsoft.com/office/drawing/2014/main" id="{F8EC226E-6A98-FB6B-CCA4-ED8CCD0F692B}"/>
              </a:ext>
            </a:extLst>
          </p:cNvPr>
          <p:cNvGrpSpPr/>
          <p:nvPr/>
        </p:nvGrpSpPr>
        <p:grpSpPr>
          <a:xfrm>
            <a:off x="6705600" y="1193800"/>
            <a:ext cx="5232401" cy="5384800"/>
            <a:chOff x="6143010" y="1649164"/>
            <a:chExt cx="2135812" cy="2508678"/>
          </a:xfrm>
        </p:grpSpPr>
        <p:sp>
          <p:nvSpPr>
            <p:cNvPr id="5" name="Rectangle: Rounded Corners 4">
              <a:extLst>
                <a:ext uri="{FF2B5EF4-FFF2-40B4-BE49-F238E27FC236}">
                  <a16:creationId xmlns:a16="http://schemas.microsoft.com/office/drawing/2014/main" id="{94C65798-D465-9A26-351D-85BF7CDED4CE}"/>
                </a:ext>
              </a:extLst>
            </p:cNvPr>
            <p:cNvSpPr/>
            <p:nvPr/>
          </p:nvSpPr>
          <p:spPr>
            <a:xfrm>
              <a:off x="6143010" y="1995189"/>
              <a:ext cx="2135812" cy="2162653"/>
            </a:xfrm>
            <a:prstGeom prst="roundRect">
              <a:avLst>
                <a:gd name="adj" fmla="val 5793"/>
              </a:avLst>
            </a:prstGeom>
            <a:solidFill>
              <a:srgbClr val="02376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defRPr/>
              </a:pPr>
              <a:r>
                <a:rPr lang="en-US" sz="2400" b="1" dirty="0">
                  <a:solidFill>
                    <a:prstClr val="white"/>
                  </a:solidFill>
                  <a:latin typeface="Calibri"/>
                </a:rPr>
                <a:t>3 conditions for SDM</a:t>
              </a:r>
            </a:p>
            <a:p>
              <a:pPr algn="ctr" defTabSz="1219170">
                <a:defRPr/>
              </a:pPr>
              <a:endParaRPr lang="en-US" sz="2400" b="1" dirty="0">
                <a:solidFill>
                  <a:prstClr val="white"/>
                </a:solidFill>
                <a:latin typeface="Calibri"/>
              </a:endParaRPr>
            </a:p>
            <a:p>
              <a:pPr marL="457189" indent="-457189" defTabSz="1219170">
                <a:buFontTx/>
                <a:buAutoNum type="arabicParenR"/>
                <a:defRPr/>
              </a:pPr>
              <a:r>
                <a:rPr lang="en-US" sz="2400" dirty="0">
                  <a:solidFill>
                    <a:prstClr val="white"/>
                  </a:solidFill>
                  <a:latin typeface="Calibri"/>
                </a:rPr>
                <a:t>A</a:t>
              </a:r>
              <a:r>
                <a:rPr lang="en-US" sz="2400" dirty="0" err="1">
                  <a:solidFill>
                    <a:prstClr val="white"/>
                  </a:solidFill>
                  <a:latin typeface="Calibri"/>
                </a:rPr>
                <a:t>ccess</a:t>
              </a:r>
              <a:r>
                <a:rPr lang="en-US" sz="2400" dirty="0">
                  <a:solidFill>
                    <a:prstClr val="white"/>
                  </a:solidFill>
                  <a:latin typeface="Calibri"/>
                </a:rPr>
                <a:t> to evidence-based information about options</a:t>
              </a:r>
            </a:p>
            <a:p>
              <a:pPr marL="457189" indent="-457189" defTabSz="1219170">
                <a:buFontTx/>
                <a:buAutoNum type="arabicParenR"/>
                <a:defRPr/>
              </a:pPr>
              <a:r>
                <a:rPr lang="en-US" sz="2400" dirty="0">
                  <a:solidFill>
                    <a:prstClr val="white"/>
                  </a:solidFill>
                  <a:latin typeface="Calibri"/>
                </a:rPr>
                <a:t>G</a:t>
              </a:r>
              <a:r>
                <a:rPr lang="en-US" sz="2400" dirty="0" err="1">
                  <a:solidFill>
                    <a:prstClr val="white"/>
                  </a:solidFill>
                  <a:latin typeface="Calibri"/>
                </a:rPr>
                <a:t>uidance</a:t>
              </a:r>
              <a:r>
                <a:rPr lang="en-US" sz="2400" dirty="0">
                  <a:solidFill>
                    <a:prstClr val="white"/>
                  </a:solidFill>
                  <a:latin typeface="Calibri"/>
                </a:rPr>
                <a:t> on how to balance the risks and benefits of different management options</a:t>
              </a:r>
            </a:p>
            <a:p>
              <a:pPr marL="457189" indent="-457189" defTabSz="1219170">
                <a:buFontTx/>
                <a:buAutoNum type="arabicParenR"/>
                <a:defRPr/>
              </a:pPr>
              <a:r>
                <a:rPr lang="en-US" sz="2400" dirty="0">
                  <a:solidFill>
                    <a:prstClr val="white"/>
                  </a:solidFill>
                  <a:latin typeface="Calibri"/>
                </a:rPr>
                <a:t>An understanding by clinicians that facilitates patient engagement</a:t>
              </a:r>
              <a:endParaRPr lang="en-GB" sz="2400" baseline="30000" dirty="0">
                <a:solidFill>
                  <a:prstClr val="white"/>
                </a:solidFill>
                <a:latin typeface="Calibri"/>
              </a:endParaRPr>
            </a:p>
          </p:txBody>
        </p:sp>
        <p:grpSp>
          <p:nvGrpSpPr>
            <p:cNvPr id="8" name="Group 7">
              <a:extLst>
                <a:ext uri="{FF2B5EF4-FFF2-40B4-BE49-F238E27FC236}">
                  <a16:creationId xmlns:a16="http://schemas.microsoft.com/office/drawing/2014/main" id="{F26A19A2-E6C5-3EF4-D229-90B40BC721C9}"/>
                </a:ext>
              </a:extLst>
            </p:cNvPr>
            <p:cNvGrpSpPr/>
            <p:nvPr/>
          </p:nvGrpSpPr>
          <p:grpSpPr>
            <a:xfrm>
              <a:off x="6864194" y="1649164"/>
              <a:ext cx="651562" cy="609976"/>
              <a:chOff x="6864194" y="1967217"/>
              <a:chExt cx="651562" cy="609976"/>
            </a:xfrm>
          </p:grpSpPr>
          <p:sp>
            <p:nvSpPr>
              <p:cNvPr id="9" name="Oval 8">
                <a:extLst>
                  <a:ext uri="{FF2B5EF4-FFF2-40B4-BE49-F238E27FC236}">
                    <a16:creationId xmlns:a16="http://schemas.microsoft.com/office/drawing/2014/main" id="{67784260-6E04-AB8A-C8C0-BF55D1D5BFE3}"/>
                  </a:ext>
                </a:extLst>
              </p:cNvPr>
              <p:cNvSpPr/>
              <p:nvPr/>
            </p:nvSpPr>
            <p:spPr>
              <a:xfrm>
                <a:off x="6864194" y="1967217"/>
                <a:ext cx="651562" cy="609976"/>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fontAlgn="base">
                  <a:spcBef>
                    <a:spcPct val="0"/>
                  </a:spcBef>
                  <a:spcAft>
                    <a:spcPct val="0"/>
                  </a:spcAft>
                </a:pPr>
                <a:endParaRPr lang="en-GB" sz="2400" dirty="0">
                  <a:solidFill>
                    <a:prstClr val="white"/>
                  </a:solidFill>
                  <a:latin typeface="Calibri"/>
                </a:endParaRPr>
              </a:p>
            </p:txBody>
          </p:sp>
          <p:pic>
            <p:nvPicPr>
              <p:cNvPr id="10" name="Graphic 5" descr="Bullseye with solid fill">
                <a:extLst>
                  <a:ext uri="{FF2B5EF4-FFF2-40B4-BE49-F238E27FC236}">
                    <a16:creationId xmlns:a16="http://schemas.microsoft.com/office/drawing/2014/main" id="{811C88BA-EF9B-DE53-1164-A9FFD66FD3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12847" y="1995077"/>
                <a:ext cx="554256" cy="554256"/>
              </a:xfrm>
              <a:prstGeom prst="rect">
                <a:avLst/>
              </a:prstGeom>
            </p:spPr>
          </p:pic>
        </p:grpSp>
      </p:grpSp>
      <p:sp>
        <p:nvSpPr>
          <p:cNvPr id="11" name="TextBox 10">
            <a:extLst>
              <a:ext uri="{FF2B5EF4-FFF2-40B4-BE49-F238E27FC236}">
                <a16:creationId xmlns:a16="http://schemas.microsoft.com/office/drawing/2014/main" id="{FDAFB305-BE6D-611F-DF30-845405F7FC67}"/>
              </a:ext>
            </a:extLst>
          </p:cNvPr>
          <p:cNvSpPr txBox="1"/>
          <p:nvPr/>
        </p:nvSpPr>
        <p:spPr>
          <a:xfrm>
            <a:off x="1524000" y="6236518"/>
            <a:ext cx="4673600" cy="297454"/>
          </a:xfrm>
          <a:prstGeom prst="rect">
            <a:avLst/>
          </a:prstGeom>
          <a:noFill/>
        </p:spPr>
        <p:txBody>
          <a:bodyPr wrap="square" rtlCol="0">
            <a:spAutoFit/>
          </a:bodyPr>
          <a:lstStyle/>
          <a:p>
            <a:pPr algn="r" defTabSz="1219170" fontAlgn="base">
              <a:spcBef>
                <a:spcPct val="0"/>
              </a:spcBef>
              <a:spcAft>
                <a:spcPct val="0"/>
              </a:spcAft>
            </a:pPr>
            <a:r>
              <a:rPr lang="en-US" sz="1333" dirty="0">
                <a:solidFill>
                  <a:prstClr val="black"/>
                </a:solidFill>
                <a:latin typeface="Calibri"/>
                <a:cs typeface="Arial" charset="0"/>
              </a:rPr>
              <a:t> Elwyn et al., Ann Fam Med, 2014 </a:t>
            </a:r>
          </a:p>
        </p:txBody>
      </p:sp>
    </p:spTree>
    <p:extLst>
      <p:ext uri="{BB962C8B-B14F-4D97-AF65-F5344CB8AC3E}">
        <p14:creationId xmlns:p14="http://schemas.microsoft.com/office/powerpoint/2010/main" val="2037996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normAutofit/>
          </a:bodyPr>
          <a:lstStyle/>
          <a:p>
            <a:r>
              <a:rPr lang="en-US" sz="4800" b="1" dirty="0">
                <a:latin typeface="+mn-lt"/>
              </a:rPr>
              <a:t>SDM in clinical practice</a:t>
            </a:r>
          </a:p>
        </p:txBody>
      </p:sp>
      <p:pic>
        <p:nvPicPr>
          <p:cNvPr id="7" name="Picture 6">
            <a:extLst>
              <a:ext uri="{FF2B5EF4-FFF2-40B4-BE49-F238E27FC236}">
                <a16:creationId xmlns:a16="http://schemas.microsoft.com/office/drawing/2014/main" id="{60E4C6F9-F2C4-531A-35AB-67A96423CB19}"/>
              </a:ext>
            </a:extLst>
          </p:cNvPr>
          <p:cNvPicPr>
            <a:picLocks noChangeAspect="1"/>
          </p:cNvPicPr>
          <p:nvPr/>
        </p:nvPicPr>
        <p:blipFill>
          <a:blip r:embed="rId3"/>
          <a:stretch>
            <a:fillRect/>
          </a:stretch>
        </p:blipFill>
        <p:spPr>
          <a:xfrm>
            <a:off x="438902" y="2209800"/>
            <a:ext cx="11314196" cy="2995691"/>
          </a:xfrm>
          <a:prstGeom prst="rect">
            <a:avLst/>
          </a:prstGeom>
        </p:spPr>
      </p:pic>
      <p:sp>
        <p:nvSpPr>
          <p:cNvPr id="11" name="TextBox 10">
            <a:extLst>
              <a:ext uri="{FF2B5EF4-FFF2-40B4-BE49-F238E27FC236}">
                <a16:creationId xmlns:a16="http://schemas.microsoft.com/office/drawing/2014/main" id="{D5371A43-1CCD-7963-ECA7-CAA15593C261}"/>
              </a:ext>
            </a:extLst>
          </p:cNvPr>
          <p:cNvSpPr txBox="1"/>
          <p:nvPr/>
        </p:nvSpPr>
        <p:spPr>
          <a:xfrm>
            <a:off x="609600" y="5586492"/>
            <a:ext cx="2235200" cy="42056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defTabSz="1219170" fontAlgn="base">
              <a:spcBef>
                <a:spcPct val="0"/>
              </a:spcBef>
              <a:spcAft>
                <a:spcPct val="0"/>
              </a:spcAft>
            </a:pPr>
            <a:r>
              <a:rPr lang="en-US" sz="2133" b="1" dirty="0">
                <a:solidFill>
                  <a:prstClr val="white"/>
                </a:solidFill>
                <a:latin typeface="Calibri"/>
              </a:rPr>
              <a:t>Initial Preferences</a:t>
            </a:r>
          </a:p>
        </p:txBody>
      </p:sp>
      <p:sp>
        <p:nvSpPr>
          <p:cNvPr id="12" name="TextBox 11">
            <a:extLst>
              <a:ext uri="{FF2B5EF4-FFF2-40B4-BE49-F238E27FC236}">
                <a16:creationId xmlns:a16="http://schemas.microsoft.com/office/drawing/2014/main" id="{041CB0E5-8C8D-B134-10D8-C113E73DCBA6}"/>
              </a:ext>
            </a:extLst>
          </p:cNvPr>
          <p:cNvSpPr txBox="1"/>
          <p:nvPr/>
        </p:nvSpPr>
        <p:spPr>
          <a:xfrm>
            <a:off x="9111497" y="5586492"/>
            <a:ext cx="2641600" cy="42056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defTabSz="1219170" fontAlgn="base">
              <a:spcBef>
                <a:spcPct val="0"/>
              </a:spcBef>
              <a:spcAft>
                <a:spcPct val="0"/>
              </a:spcAft>
            </a:pPr>
            <a:r>
              <a:rPr lang="en-US" sz="2133" b="1" dirty="0">
                <a:solidFill>
                  <a:prstClr val="white"/>
                </a:solidFill>
                <a:latin typeface="Calibri"/>
              </a:rPr>
              <a:t>Informed Preferences</a:t>
            </a:r>
          </a:p>
        </p:txBody>
      </p:sp>
      <p:cxnSp>
        <p:nvCxnSpPr>
          <p:cNvPr id="14" name="Straight Arrow Connector 13">
            <a:extLst>
              <a:ext uri="{FF2B5EF4-FFF2-40B4-BE49-F238E27FC236}">
                <a16:creationId xmlns:a16="http://schemas.microsoft.com/office/drawing/2014/main" id="{BCA161EB-474F-C82A-E8D9-CB4AE3D07846}"/>
              </a:ext>
            </a:extLst>
          </p:cNvPr>
          <p:cNvCxnSpPr/>
          <p:nvPr/>
        </p:nvCxnSpPr>
        <p:spPr>
          <a:xfrm>
            <a:off x="3048000" y="5976340"/>
            <a:ext cx="5892800" cy="0"/>
          </a:xfrm>
          <a:prstGeom prst="straightConnector1">
            <a:avLst/>
          </a:prstGeom>
          <a:ln>
            <a:tailEnd type="triangle"/>
          </a:ln>
          <a:effectLst/>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id="{E3DB001F-94B1-168C-8DE2-9EC4555DCA44}"/>
              </a:ext>
            </a:extLst>
          </p:cNvPr>
          <p:cNvSpPr txBox="1"/>
          <p:nvPr/>
        </p:nvSpPr>
        <p:spPr>
          <a:xfrm>
            <a:off x="6197601" y="6529706"/>
            <a:ext cx="5555497" cy="297454"/>
          </a:xfrm>
          <a:prstGeom prst="rect">
            <a:avLst/>
          </a:prstGeom>
          <a:noFill/>
        </p:spPr>
        <p:txBody>
          <a:bodyPr wrap="square" rtlCol="0">
            <a:spAutoFit/>
          </a:bodyPr>
          <a:lstStyle/>
          <a:p>
            <a:pPr algn="r" defTabSz="1219170" fontAlgn="base">
              <a:spcBef>
                <a:spcPct val="0"/>
              </a:spcBef>
              <a:spcAft>
                <a:spcPct val="0"/>
              </a:spcAft>
            </a:pPr>
            <a:r>
              <a:rPr lang="en-US" sz="1333" dirty="0">
                <a:solidFill>
                  <a:prstClr val="black"/>
                </a:solidFill>
                <a:latin typeface="Calibri"/>
                <a:cs typeface="Arial" charset="0"/>
              </a:rPr>
              <a:t> </a:t>
            </a:r>
            <a:r>
              <a:rPr lang="en-US" sz="1333" dirty="0" err="1">
                <a:solidFill>
                  <a:prstClr val="black"/>
                </a:solidFill>
                <a:latin typeface="Calibri"/>
                <a:cs typeface="Arial" charset="0"/>
              </a:rPr>
              <a:t>Ubbink</a:t>
            </a:r>
            <a:r>
              <a:rPr lang="en-US" sz="1333" dirty="0">
                <a:solidFill>
                  <a:prstClr val="black"/>
                </a:solidFill>
                <a:latin typeface="Calibri"/>
                <a:cs typeface="Arial" charset="0"/>
              </a:rPr>
              <a:t> et al., Frontiers Neuro, 2022; Elwyn et al., Ann Fam Med, 2014 </a:t>
            </a:r>
          </a:p>
        </p:txBody>
      </p:sp>
    </p:spTree>
    <p:extLst>
      <p:ext uri="{BB962C8B-B14F-4D97-AF65-F5344CB8AC3E}">
        <p14:creationId xmlns:p14="http://schemas.microsoft.com/office/powerpoint/2010/main" val="3072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1480800" cy="1219200"/>
          </a:xfrm>
        </p:spPr>
        <p:txBody>
          <a:bodyPr>
            <a:normAutofit/>
          </a:bodyPr>
          <a:lstStyle/>
          <a:p>
            <a:r>
              <a:rPr lang="en-US" sz="4800" b="1" dirty="0">
                <a:latin typeface="+mn-lt"/>
              </a:rPr>
              <a:t>Care preferences in MS</a:t>
            </a:r>
          </a:p>
        </p:txBody>
      </p:sp>
      <p:sp>
        <p:nvSpPr>
          <p:cNvPr id="6" name="TextBox 5">
            <a:extLst>
              <a:ext uri="{FF2B5EF4-FFF2-40B4-BE49-F238E27FC236}">
                <a16:creationId xmlns:a16="http://schemas.microsoft.com/office/drawing/2014/main" id="{ACA08B31-DD8D-504F-F87C-813E7AC686C0}"/>
              </a:ext>
            </a:extLst>
          </p:cNvPr>
          <p:cNvSpPr txBox="1"/>
          <p:nvPr/>
        </p:nvSpPr>
        <p:spPr>
          <a:xfrm>
            <a:off x="484108" y="5925979"/>
            <a:ext cx="10996693" cy="830997"/>
          </a:xfrm>
          <a:prstGeom prst="rect">
            <a:avLst/>
          </a:prstGeom>
          <a:noFill/>
        </p:spPr>
        <p:txBody>
          <a:bodyPr wrap="square">
            <a:spAutoFit/>
          </a:bodyPr>
          <a:lstStyle/>
          <a:p>
            <a:pPr defTabSz="1219170" fontAlgn="base">
              <a:spcBef>
                <a:spcPct val="0"/>
              </a:spcBef>
              <a:spcAft>
                <a:spcPct val="0"/>
              </a:spcAft>
            </a:pPr>
            <a:r>
              <a:rPr lang="en-US" sz="2400" dirty="0">
                <a:solidFill>
                  <a:srgbClr val="242424"/>
                </a:solidFill>
                <a:latin typeface="Calibri" panose="020F0502020204030204" pitchFamily="34" charset="0"/>
                <a:cs typeface="Arial" charset="0"/>
              </a:rPr>
              <a:t>2017 study analyzed the care decision-making preferences of people with MS using the Control Preference Scale in the NARCOMS registry (n=7009 respondents)</a:t>
            </a:r>
          </a:p>
        </p:txBody>
      </p:sp>
      <p:pic>
        <p:nvPicPr>
          <p:cNvPr id="5" name="Picture 4">
            <a:extLst>
              <a:ext uri="{FF2B5EF4-FFF2-40B4-BE49-F238E27FC236}">
                <a16:creationId xmlns:a16="http://schemas.microsoft.com/office/drawing/2014/main" id="{7F7BCA74-9F79-1941-3564-6A20584813FB}"/>
              </a:ext>
            </a:extLst>
          </p:cNvPr>
          <p:cNvPicPr>
            <a:picLocks noChangeAspect="1"/>
          </p:cNvPicPr>
          <p:nvPr/>
        </p:nvPicPr>
        <p:blipFill>
          <a:blip r:embed="rId3"/>
          <a:stretch>
            <a:fillRect/>
          </a:stretch>
        </p:blipFill>
        <p:spPr>
          <a:xfrm>
            <a:off x="484107" y="1739696"/>
            <a:ext cx="7742591" cy="4186283"/>
          </a:xfrm>
          <a:prstGeom prst="rect">
            <a:avLst/>
          </a:prstGeom>
        </p:spPr>
      </p:pic>
      <p:sp>
        <p:nvSpPr>
          <p:cNvPr id="9" name="TextBox 8">
            <a:extLst>
              <a:ext uri="{FF2B5EF4-FFF2-40B4-BE49-F238E27FC236}">
                <a16:creationId xmlns:a16="http://schemas.microsoft.com/office/drawing/2014/main" id="{0CA10AE3-78C0-2C4E-E717-6CCF94C9D429}"/>
              </a:ext>
            </a:extLst>
          </p:cNvPr>
          <p:cNvSpPr txBox="1"/>
          <p:nvPr/>
        </p:nvSpPr>
        <p:spPr>
          <a:xfrm>
            <a:off x="8349174" y="4038600"/>
            <a:ext cx="3618748" cy="1487267"/>
          </a:xfrm>
          <a:prstGeom prst="rect">
            <a:avLst/>
          </a:prstGeom>
          <a:noFill/>
        </p:spPr>
        <p:txBody>
          <a:bodyPr wrap="square">
            <a:spAutoFit/>
          </a:bodyPr>
          <a:lstStyle/>
          <a:p>
            <a:pPr defTabSz="1219170" fontAlgn="base">
              <a:spcBef>
                <a:spcPct val="0"/>
              </a:spcBef>
              <a:spcAft>
                <a:spcPct val="0"/>
              </a:spcAft>
            </a:pPr>
            <a:r>
              <a:rPr lang="en-US" sz="2400" b="1" dirty="0">
                <a:solidFill>
                  <a:prstClr val="black"/>
                </a:solidFill>
                <a:latin typeface="Calibri"/>
                <a:cs typeface="Arial" charset="0"/>
              </a:rPr>
              <a:t>Control Preference Scale</a:t>
            </a:r>
          </a:p>
          <a:p>
            <a:pPr defTabSz="1219170" fontAlgn="base">
              <a:spcBef>
                <a:spcPct val="0"/>
              </a:spcBef>
              <a:spcAft>
                <a:spcPct val="0"/>
              </a:spcAft>
            </a:pPr>
            <a:r>
              <a:rPr lang="en-US" sz="1333" dirty="0">
                <a:solidFill>
                  <a:prstClr val="black"/>
                </a:solidFill>
                <a:latin typeface="Calibri"/>
                <a:cs typeface="Arial" charset="0"/>
              </a:rPr>
              <a:t>© </a:t>
            </a:r>
            <a:r>
              <a:rPr lang="en-US" sz="1333" dirty="0" err="1">
                <a:solidFill>
                  <a:prstClr val="black"/>
                </a:solidFill>
                <a:latin typeface="Calibri"/>
                <a:cs typeface="Arial" charset="0"/>
              </a:rPr>
              <a:t>Solari</a:t>
            </a:r>
            <a:r>
              <a:rPr lang="en-US" sz="1333" dirty="0">
                <a:solidFill>
                  <a:prstClr val="black"/>
                </a:solidFill>
                <a:latin typeface="Calibri"/>
                <a:cs typeface="Arial" charset="0"/>
              </a:rPr>
              <a:t> A, Giordano A, Kasper J, et al. Role preferences of people with </a:t>
            </a:r>
            <a:r>
              <a:rPr lang="en-US" sz="1333" dirty="0" err="1">
                <a:solidFill>
                  <a:prstClr val="black"/>
                </a:solidFill>
                <a:latin typeface="Calibri"/>
                <a:cs typeface="Arial" charset="0"/>
              </a:rPr>
              <a:t>multiplesclerosis</a:t>
            </a:r>
            <a:r>
              <a:rPr lang="en-US" sz="1333" dirty="0">
                <a:solidFill>
                  <a:prstClr val="black"/>
                </a:solidFill>
                <a:latin typeface="Calibri"/>
                <a:cs typeface="Arial" charset="0"/>
              </a:rPr>
              <a:t>: image-revised, computerized self-administered version of the Control Preference Scale. </a:t>
            </a:r>
            <a:r>
              <a:rPr lang="en-US" sz="1333" dirty="0" err="1">
                <a:solidFill>
                  <a:prstClr val="black"/>
                </a:solidFill>
                <a:latin typeface="Calibri"/>
                <a:cs typeface="Arial" charset="0"/>
              </a:rPr>
              <a:t>PLoS</a:t>
            </a:r>
            <a:r>
              <a:rPr lang="en-US" sz="1333" dirty="0">
                <a:solidFill>
                  <a:prstClr val="black"/>
                </a:solidFill>
                <a:latin typeface="Calibri"/>
                <a:cs typeface="Arial" charset="0"/>
              </a:rPr>
              <a:t> One.8(6):e66127</a:t>
            </a:r>
          </a:p>
        </p:txBody>
      </p:sp>
      <p:sp>
        <p:nvSpPr>
          <p:cNvPr id="10" name="TextBox 9">
            <a:extLst>
              <a:ext uri="{FF2B5EF4-FFF2-40B4-BE49-F238E27FC236}">
                <a16:creationId xmlns:a16="http://schemas.microsoft.com/office/drawing/2014/main" id="{D74254DA-4071-5A00-A63A-ED8A2F5E0DEB}"/>
              </a:ext>
            </a:extLst>
          </p:cNvPr>
          <p:cNvSpPr txBox="1"/>
          <p:nvPr/>
        </p:nvSpPr>
        <p:spPr>
          <a:xfrm>
            <a:off x="7294321" y="6385503"/>
            <a:ext cx="4673600" cy="297454"/>
          </a:xfrm>
          <a:prstGeom prst="rect">
            <a:avLst/>
          </a:prstGeom>
          <a:noFill/>
        </p:spPr>
        <p:txBody>
          <a:bodyPr wrap="square" rtlCol="0">
            <a:spAutoFit/>
          </a:bodyPr>
          <a:lstStyle/>
          <a:p>
            <a:pPr algn="r" defTabSz="1219170" fontAlgn="base">
              <a:spcBef>
                <a:spcPct val="0"/>
              </a:spcBef>
              <a:spcAft>
                <a:spcPct val="0"/>
              </a:spcAft>
            </a:pPr>
            <a:r>
              <a:rPr lang="en-US" sz="1333" dirty="0">
                <a:solidFill>
                  <a:prstClr val="black"/>
                </a:solidFill>
                <a:latin typeface="Calibri"/>
                <a:cs typeface="Arial" charset="0"/>
              </a:rPr>
              <a:t>Cofield et al., IJMSC, 2017</a:t>
            </a:r>
          </a:p>
        </p:txBody>
      </p:sp>
    </p:spTree>
    <p:extLst>
      <p:ext uri="{BB962C8B-B14F-4D97-AF65-F5344CB8AC3E}">
        <p14:creationId xmlns:p14="http://schemas.microsoft.com/office/powerpoint/2010/main" val="3937505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1480800" cy="1219200"/>
          </a:xfrm>
        </p:spPr>
        <p:txBody>
          <a:bodyPr>
            <a:normAutofit/>
          </a:bodyPr>
          <a:lstStyle/>
          <a:p>
            <a:r>
              <a:rPr lang="en-US" sz="4800" b="1" dirty="0">
                <a:latin typeface="+mn-lt"/>
              </a:rPr>
              <a:t>Care preferences in MS</a:t>
            </a:r>
          </a:p>
        </p:txBody>
      </p:sp>
      <p:sp>
        <p:nvSpPr>
          <p:cNvPr id="6" name="TextBox 5">
            <a:extLst>
              <a:ext uri="{FF2B5EF4-FFF2-40B4-BE49-F238E27FC236}">
                <a16:creationId xmlns:a16="http://schemas.microsoft.com/office/drawing/2014/main" id="{ACA08B31-DD8D-504F-F87C-813E7AC686C0}"/>
              </a:ext>
            </a:extLst>
          </p:cNvPr>
          <p:cNvSpPr txBox="1"/>
          <p:nvPr/>
        </p:nvSpPr>
        <p:spPr>
          <a:xfrm>
            <a:off x="484107" y="6057207"/>
            <a:ext cx="10996693" cy="461665"/>
          </a:xfrm>
          <a:prstGeom prst="rect">
            <a:avLst/>
          </a:prstGeom>
          <a:noFill/>
        </p:spPr>
        <p:txBody>
          <a:bodyPr wrap="square">
            <a:spAutoFit/>
          </a:bodyPr>
          <a:lstStyle/>
          <a:p>
            <a:pPr defTabSz="1219170" fontAlgn="base">
              <a:spcBef>
                <a:spcPct val="0"/>
              </a:spcBef>
              <a:spcAft>
                <a:spcPct val="0"/>
              </a:spcAft>
            </a:pPr>
            <a:r>
              <a:rPr lang="en-US" sz="2400" dirty="0">
                <a:solidFill>
                  <a:srgbClr val="242424"/>
                </a:solidFill>
                <a:latin typeface="Calibri" panose="020F0502020204030204" pitchFamily="34" charset="0"/>
                <a:cs typeface="Arial" charset="0"/>
              </a:rPr>
              <a:t>Most people with MS prefer to be highly involved in care decisions</a:t>
            </a:r>
            <a:endParaRPr lang="en-US" sz="1600" dirty="0">
              <a:solidFill>
                <a:srgbClr val="242424"/>
              </a:solidFill>
              <a:latin typeface="Calibri" panose="020F0502020204030204" pitchFamily="34" charset="0"/>
              <a:cs typeface="Arial" charset="0"/>
            </a:endParaRPr>
          </a:p>
        </p:txBody>
      </p:sp>
      <p:pic>
        <p:nvPicPr>
          <p:cNvPr id="5" name="Picture 4">
            <a:extLst>
              <a:ext uri="{FF2B5EF4-FFF2-40B4-BE49-F238E27FC236}">
                <a16:creationId xmlns:a16="http://schemas.microsoft.com/office/drawing/2014/main" id="{7F7BCA74-9F79-1941-3564-6A20584813FB}"/>
              </a:ext>
            </a:extLst>
          </p:cNvPr>
          <p:cNvPicPr>
            <a:picLocks noChangeAspect="1"/>
          </p:cNvPicPr>
          <p:nvPr/>
        </p:nvPicPr>
        <p:blipFill>
          <a:blip r:embed="rId3"/>
          <a:stretch>
            <a:fillRect/>
          </a:stretch>
        </p:blipFill>
        <p:spPr>
          <a:xfrm>
            <a:off x="484107" y="1739696"/>
            <a:ext cx="7742591" cy="4186283"/>
          </a:xfrm>
          <a:prstGeom prst="rect">
            <a:avLst/>
          </a:prstGeom>
        </p:spPr>
      </p:pic>
      <p:sp>
        <p:nvSpPr>
          <p:cNvPr id="3" name="TextBox 2">
            <a:extLst>
              <a:ext uri="{FF2B5EF4-FFF2-40B4-BE49-F238E27FC236}">
                <a16:creationId xmlns:a16="http://schemas.microsoft.com/office/drawing/2014/main" id="{8EDBE6D6-524B-49E7-6CD7-A1459D43C8E2}"/>
              </a:ext>
            </a:extLst>
          </p:cNvPr>
          <p:cNvSpPr txBox="1"/>
          <p:nvPr/>
        </p:nvSpPr>
        <p:spPr>
          <a:xfrm>
            <a:off x="1364342" y="2190274"/>
            <a:ext cx="853161" cy="420564"/>
          </a:xfrm>
          <a:prstGeom prst="rect">
            <a:avLst/>
          </a:prstGeom>
          <a:noFill/>
        </p:spPr>
        <p:txBody>
          <a:bodyPr wrap="square" rtlCol="0">
            <a:spAutoFit/>
          </a:bodyPr>
          <a:lstStyle/>
          <a:p>
            <a:pPr algn="ctr" defTabSz="1219170" fontAlgn="base">
              <a:spcBef>
                <a:spcPct val="0"/>
              </a:spcBef>
              <a:spcAft>
                <a:spcPct val="0"/>
              </a:spcAft>
            </a:pPr>
            <a:r>
              <a:rPr lang="en-US" sz="2133" b="1" dirty="0">
                <a:solidFill>
                  <a:prstClr val="black"/>
                </a:solidFill>
                <a:latin typeface="Calibri"/>
                <a:cs typeface="Arial" charset="0"/>
              </a:rPr>
              <a:t>9.2%</a:t>
            </a:r>
          </a:p>
        </p:txBody>
      </p:sp>
      <p:sp>
        <p:nvSpPr>
          <p:cNvPr id="4" name="TextBox 3">
            <a:extLst>
              <a:ext uri="{FF2B5EF4-FFF2-40B4-BE49-F238E27FC236}">
                <a16:creationId xmlns:a16="http://schemas.microsoft.com/office/drawing/2014/main" id="{B53A8695-170B-4E7D-A940-01DF0C6DF7EE}"/>
              </a:ext>
            </a:extLst>
          </p:cNvPr>
          <p:cNvSpPr txBox="1"/>
          <p:nvPr/>
        </p:nvSpPr>
        <p:spPr>
          <a:xfrm>
            <a:off x="4572001" y="2190274"/>
            <a:ext cx="954761" cy="420564"/>
          </a:xfrm>
          <a:prstGeom prst="rect">
            <a:avLst/>
          </a:prstGeom>
          <a:noFill/>
        </p:spPr>
        <p:txBody>
          <a:bodyPr wrap="square" rtlCol="0">
            <a:spAutoFit/>
          </a:bodyPr>
          <a:lstStyle/>
          <a:p>
            <a:pPr algn="ctr" defTabSz="1219170" fontAlgn="base">
              <a:spcBef>
                <a:spcPct val="0"/>
              </a:spcBef>
              <a:spcAft>
                <a:spcPct val="0"/>
              </a:spcAft>
            </a:pPr>
            <a:r>
              <a:rPr lang="en-US" sz="2133" b="1" dirty="0">
                <a:solidFill>
                  <a:srgbClr val="FF0000"/>
                </a:solidFill>
                <a:latin typeface="Calibri"/>
                <a:cs typeface="Arial" charset="0"/>
              </a:rPr>
              <a:t>38.8%</a:t>
            </a:r>
          </a:p>
        </p:txBody>
      </p:sp>
      <p:sp>
        <p:nvSpPr>
          <p:cNvPr id="7" name="TextBox 6">
            <a:extLst>
              <a:ext uri="{FF2B5EF4-FFF2-40B4-BE49-F238E27FC236}">
                <a16:creationId xmlns:a16="http://schemas.microsoft.com/office/drawing/2014/main" id="{B7D53CF7-0EB2-EB5E-B003-1BE61ECA5832}"/>
              </a:ext>
            </a:extLst>
          </p:cNvPr>
          <p:cNvSpPr txBox="1"/>
          <p:nvPr/>
        </p:nvSpPr>
        <p:spPr>
          <a:xfrm>
            <a:off x="6585273" y="2190274"/>
            <a:ext cx="954761" cy="420564"/>
          </a:xfrm>
          <a:prstGeom prst="rect">
            <a:avLst/>
          </a:prstGeom>
          <a:noFill/>
        </p:spPr>
        <p:txBody>
          <a:bodyPr wrap="square" rtlCol="0">
            <a:spAutoFit/>
          </a:bodyPr>
          <a:lstStyle/>
          <a:p>
            <a:pPr algn="ctr" defTabSz="1219170" fontAlgn="base">
              <a:spcBef>
                <a:spcPct val="0"/>
              </a:spcBef>
              <a:spcAft>
                <a:spcPct val="0"/>
              </a:spcAft>
            </a:pPr>
            <a:r>
              <a:rPr lang="en-US" sz="2133" b="1" dirty="0">
                <a:solidFill>
                  <a:srgbClr val="FF0000"/>
                </a:solidFill>
                <a:latin typeface="Calibri"/>
                <a:cs typeface="Arial" charset="0"/>
              </a:rPr>
              <a:t>42.8%</a:t>
            </a:r>
          </a:p>
        </p:txBody>
      </p:sp>
      <p:sp>
        <p:nvSpPr>
          <p:cNvPr id="8" name="TextBox 7">
            <a:extLst>
              <a:ext uri="{FF2B5EF4-FFF2-40B4-BE49-F238E27FC236}">
                <a16:creationId xmlns:a16="http://schemas.microsoft.com/office/drawing/2014/main" id="{7D5035E8-4B98-760A-D608-016C67A96208}"/>
              </a:ext>
            </a:extLst>
          </p:cNvPr>
          <p:cNvSpPr txBox="1"/>
          <p:nvPr/>
        </p:nvSpPr>
        <p:spPr>
          <a:xfrm>
            <a:off x="1740122" y="4501597"/>
            <a:ext cx="954761" cy="420564"/>
          </a:xfrm>
          <a:prstGeom prst="rect">
            <a:avLst/>
          </a:prstGeom>
          <a:noFill/>
        </p:spPr>
        <p:txBody>
          <a:bodyPr wrap="square" rtlCol="0">
            <a:spAutoFit/>
          </a:bodyPr>
          <a:lstStyle/>
          <a:p>
            <a:pPr algn="ctr" defTabSz="1219170" fontAlgn="base">
              <a:spcBef>
                <a:spcPct val="0"/>
              </a:spcBef>
              <a:spcAft>
                <a:spcPct val="0"/>
              </a:spcAft>
            </a:pPr>
            <a:r>
              <a:rPr lang="en-US" sz="2133" b="1" dirty="0">
                <a:solidFill>
                  <a:srgbClr val="FF0000"/>
                </a:solidFill>
                <a:latin typeface="Calibri"/>
                <a:cs typeface="Arial" charset="0"/>
              </a:rPr>
              <a:t>7.1%</a:t>
            </a:r>
          </a:p>
        </p:txBody>
      </p:sp>
      <p:sp>
        <p:nvSpPr>
          <p:cNvPr id="11" name="TextBox 10">
            <a:extLst>
              <a:ext uri="{FF2B5EF4-FFF2-40B4-BE49-F238E27FC236}">
                <a16:creationId xmlns:a16="http://schemas.microsoft.com/office/drawing/2014/main" id="{02467104-01B4-36B8-0243-1952E841BD11}"/>
              </a:ext>
            </a:extLst>
          </p:cNvPr>
          <p:cNvSpPr txBox="1"/>
          <p:nvPr/>
        </p:nvSpPr>
        <p:spPr>
          <a:xfrm>
            <a:off x="5064176" y="4338541"/>
            <a:ext cx="954761" cy="420564"/>
          </a:xfrm>
          <a:prstGeom prst="rect">
            <a:avLst/>
          </a:prstGeom>
          <a:noFill/>
        </p:spPr>
        <p:txBody>
          <a:bodyPr wrap="square" rtlCol="0">
            <a:spAutoFit/>
          </a:bodyPr>
          <a:lstStyle/>
          <a:p>
            <a:pPr algn="ctr" defTabSz="1219170" fontAlgn="base">
              <a:spcBef>
                <a:spcPct val="0"/>
              </a:spcBef>
              <a:spcAft>
                <a:spcPct val="0"/>
              </a:spcAft>
            </a:pPr>
            <a:r>
              <a:rPr lang="en-US" sz="2133" b="1" dirty="0">
                <a:solidFill>
                  <a:prstClr val="black"/>
                </a:solidFill>
                <a:latin typeface="Calibri"/>
                <a:cs typeface="Arial" charset="0"/>
              </a:rPr>
              <a:t>2.1%</a:t>
            </a:r>
          </a:p>
        </p:txBody>
      </p:sp>
      <p:sp>
        <p:nvSpPr>
          <p:cNvPr id="12" name="TextBox 11">
            <a:extLst>
              <a:ext uri="{FF2B5EF4-FFF2-40B4-BE49-F238E27FC236}">
                <a16:creationId xmlns:a16="http://schemas.microsoft.com/office/drawing/2014/main" id="{57FA7003-3F6E-08FF-B40F-3B5A9AD6B497}"/>
              </a:ext>
            </a:extLst>
          </p:cNvPr>
          <p:cNvSpPr txBox="1"/>
          <p:nvPr/>
        </p:nvSpPr>
        <p:spPr>
          <a:xfrm>
            <a:off x="7294321" y="6385503"/>
            <a:ext cx="4673600" cy="297454"/>
          </a:xfrm>
          <a:prstGeom prst="rect">
            <a:avLst/>
          </a:prstGeom>
          <a:noFill/>
        </p:spPr>
        <p:txBody>
          <a:bodyPr wrap="square" rtlCol="0">
            <a:spAutoFit/>
          </a:bodyPr>
          <a:lstStyle/>
          <a:p>
            <a:pPr algn="r" defTabSz="1219170" fontAlgn="base">
              <a:spcBef>
                <a:spcPct val="0"/>
              </a:spcBef>
              <a:spcAft>
                <a:spcPct val="0"/>
              </a:spcAft>
            </a:pPr>
            <a:r>
              <a:rPr lang="en-US" sz="1333" dirty="0">
                <a:solidFill>
                  <a:prstClr val="black"/>
                </a:solidFill>
                <a:latin typeface="Calibri"/>
                <a:cs typeface="Arial" charset="0"/>
              </a:rPr>
              <a:t>Cofield et al., IJMSC, 2017</a:t>
            </a:r>
          </a:p>
        </p:txBody>
      </p:sp>
      <p:grpSp>
        <p:nvGrpSpPr>
          <p:cNvPr id="13" name="Group 12">
            <a:extLst>
              <a:ext uri="{FF2B5EF4-FFF2-40B4-BE49-F238E27FC236}">
                <a16:creationId xmlns:a16="http://schemas.microsoft.com/office/drawing/2014/main" id="{38BBE651-D8B2-4F35-3CC6-D726727F925B}"/>
              </a:ext>
            </a:extLst>
          </p:cNvPr>
          <p:cNvGrpSpPr/>
          <p:nvPr/>
        </p:nvGrpSpPr>
        <p:grpSpPr>
          <a:xfrm>
            <a:off x="8737600" y="1739696"/>
            <a:ext cx="3130565" cy="3989987"/>
            <a:chOff x="6101130" y="1649164"/>
            <a:chExt cx="2177691" cy="2627624"/>
          </a:xfrm>
        </p:grpSpPr>
        <p:sp>
          <p:nvSpPr>
            <p:cNvPr id="14" name="Rectangle: Rounded Corners 13">
              <a:extLst>
                <a:ext uri="{FF2B5EF4-FFF2-40B4-BE49-F238E27FC236}">
                  <a16:creationId xmlns:a16="http://schemas.microsoft.com/office/drawing/2014/main" id="{869DDB79-6A87-65C4-7BD5-8FA470EA60F1}"/>
                </a:ext>
              </a:extLst>
            </p:cNvPr>
            <p:cNvSpPr/>
            <p:nvPr/>
          </p:nvSpPr>
          <p:spPr>
            <a:xfrm>
              <a:off x="6101130" y="1960563"/>
              <a:ext cx="2177691" cy="2316225"/>
            </a:xfrm>
            <a:prstGeom prst="roundRect">
              <a:avLst>
                <a:gd name="adj" fmla="val 5793"/>
              </a:avLst>
            </a:prstGeom>
            <a:solidFill>
              <a:srgbClr val="02376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defRPr/>
              </a:pPr>
              <a:r>
                <a:rPr lang="en-US" sz="2133" b="1" dirty="0">
                  <a:solidFill>
                    <a:prstClr val="white"/>
                  </a:solidFill>
                  <a:latin typeface="Calibri"/>
                </a:rPr>
                <a:t>CPS selection was related to:</a:t>
              </a:r>
            </a:p>
            <a:p>
              <a:pPr algn="ctr" defTabSz="1219170">
                <a:defRPr/>
              </a:pPr>
              <a:r>
                <a:rPr lang="en-US" sz="2133" dirty="0">
                  <a:solidFill>
                    <a:prstClr val="white"/>
                  </a:solidFill>
                  <a:latin typeface="Calibri"/>
                </a:rPr>
                <a:t>Age</a:t>
              </a:r>
            </a:p>
            <a:p>
              <a:pPr algn="ctr" defTabSz="1219170">
                <a:defRPr/>
              </a:pPr>
              <a:r>
                <a:rPr lang="en-US" sz="2133" dirty="0">
                  <a:solidFill>
                    <a:prstClr val="white"/>
                  </a:solidFill>
                  <a:latin typeface="Calibri"/>
                </a:rPr>
                <a:t>Employment Status</a:t>
              </a:r>
            </a:p>
            <a:p>
              <a:pPr algn="ctr" defTabSz="1219170">
                <a:defRPr/>
              </a:pPr>
              <a:r>
                <a:rPr lang="en-US" sz="2133" dirty="0">
                  <a:solidFill>
                    <a:prstClr val="white"/>
                  </a:solidFill>
                  <a:latin typeface="Calibri"/>
                </a:rPr>
                <a:t>PDDS</a:t>
              </a:r>
            </a:p>
            <a:p>
              <a:pPr algn="ctr" defTabSz="1219170">
                <a:defRPr/>
              </a:pPr>
              <a:r>
                <a:rPr lang="en-US" sz="2133" b="1" dirty="0">
                  <a:solidFill>
                    <a:prstClr val="white"/>
                  </a:solidFill>
                  <a:latin typeface="Calibri"/>
                </a:rPr>
                <a:t>CPS not related to:</a:t>
              </a:r>
            </a:p>
            <a:p>
              <a:pPr algn="ctr" defTabSz="1219170">
                <a:defRPr/>
              </a:pPr>
              <a:r>
                <a:rPr lang="en-US" sz="2133" dirty="0">
                  <a:solidFill>
                    <a:prstClr val="white"/>
                  </a:solidFill>
                  <a:latin typeface="Calibri"/>
                </a:rPr>
                <a:t>Insurance status</a:t>
              </a:r>
            </a:p>
            <a:p>
              <a:pPr algn="ctr" defTabSz="1219170">
                <a:defRPr/>
              </a:pPr>
              <a:r>
                <a:rPr lang="en-US" sz="2133" dirty="0">
                  <a:solidFill>
                    <a:prstClr val="white"/>
                  </a:solidFill>
                  <a:latin typeface="Calibri"/>
                </a:rPr>
                <a:t>Relapse in last 6m</a:t>
              </a:r>
            </a:p>
          </p:txBody>
        </p:sp>
        <p:grpSp>
          <p:nvGrpSpPr>
            <p:cNvPr id="15" name="Group 14">
              <a:extLst>
                <a:ext uri="{FF2B5EF4-FFF2-40B4-BE49-F238E27FC236}">
                  <a16:creationId xmlns:a16="http://schemas.microsoft.com/office/drawing/2014/main" id="{9435B849-47EF-0058-94DF-182935C70921}"/>
                </a:ext>
              </a:extLst>
            </p:cNvPr>
            <p:cNvGrpSpPr/>
            <p:nvPr/>
          </p:nvGrpSpPr>
          <p:grpSpPr>
            <a:xfrm>
              <a:off x="6864194" y="1649164"/>
              <a:ext cx="651562" cy="609976"/>
              <a:chOff x="6864194" y="1967217"/>
              <a:chExt cx="651562" cy="609976"/>
            </a:xfrm>
          </p:grpSpPr>
          <p:sp>
            <p:nvSpPr>
              <p:cNvPr id="16" name="Oval 15">
                <a:extLst>
                  <a:ext uri="{FF2B5EF4-FFF2-40B4-BE49-F238E27FC236}">
                    <a16:creationId xmlns:a16="http://schemas.microsoft.com/office/drawing/2014/main" id="{28B53481-C977-3428-3C31-5882B6E32E1C}"/>
                  </a:ext>
                </a:extLst>
              </p:cNvPr>
              <p:cNvSpPr/>
              <p:nvPr/>
            </p:nvSpPr>
            <p:spPr>
              <a:xfrm>
                <a:off x="6864194" y="1967217"/>
                <a:ext cx="651562" cy="609976"/>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fontAlgn="base">
                  <a:spcBef>
                    <a:spcPct val="0"/>
                  </a:spcBef>
                  <a:spcAft>
                    <a:spcPct val="0"/>
                  </a:spcAft>
                </a:pPr>
                <a:endParaRPr lang="en-GB" sz="2400" dirty="0">
                  <a:solidFill>
                    <a:prstClr val="white"/>
                  </a:solidFill>
                  <a:latin typeface="Calibri"/>
                </a:endParaRPr>
              </a:p>
            </p:txBody>
          </p:sp>
          <p:pic>
            <p:nvPicPr>
              <p:cNvPr id="17" name="Graphic 5" descr="Bullseye with solid fill">
                <a:extLst>
                  <a:ext uri="{FF2B5EF4-FFF2-40B4-BE49-F238E27FC236}">
                    <a16:creationId xmlns:a16="http://schemas.microsoft.com/office/drawing/2014/main" id="{7512E17D-FD1D-8667-70FF-570B06825B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12847" y="1995077"/>
                <a:ext cx="554256" cy="554256"/>
              </a:xfrm>
              <a:prstGeom prst="rect">
                <a:avLst/>
              </a:prstGeom>
            </p:spPr>
          </p:pic>
        </p:grpSp>
      </p:grpSp>
    </p:spTree>
    <p:extLst>
      <p:ext uri="{BB962C8B-B14F-4D97-AF65-F5344CB8AC3E}">
        <p14:creationId xmlns:p14="http://schemas.microsoft.com/office/powerpoint/2010/main" val="2230382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normAutofit/>
          </a:bodyPr>
          <a:lstStyle/>
          <a:p>
            <a:r>
              <a:rPr lang="en-US" sz="4800" b="1" dirty="0">
                <a:latin typeface="+mn-lt"/>
              </a:rPr>
              <a:t>SDM in clinical practice: DMT decisions</a:t>
            </a:r>
          </a:p>
        </p:txBody>
      </p:sp>
      <p:pic>
        <p:nvPicPr>
          <p:cNvPr id="5" name="Picture 4">
            <a:extLst>
              <a:ext uri="{FF2B5EF4-FFF2-40B4-BE49-F238E27FC236}">
                <a16:creationId xmlns:a16="http://schemas.microsoft.com/office/drawing/2014/main" id="{A572A84E-B8A4-8C24-9427-C3AF94CA0A66}"/>
              </a:ext>
            </a:extLst>
          </p:cNvPr>
          <p:cNvPicPr>
            <a:picLocks noChangeAspect="1"/>
          </p:cNvPicPr>
          <p:nvPr/>
        </p:nvPicPr>
        <p:blipFill>
          <a:blip r:embed="rId3"/>
          <a:stretch>
            <a:fillRect/>
          </a:stretch>
        </p:blipFill>
        <p:spPr>
          <a:xfrm>
            <a:off x="304802" y="2115712"/>
            <a:ext cx="5519892" cy="1946939"/>
          </a:xfrm>
          <a:prstGeom prst="rect">
            <a:avLst/>
          </a:prstGeom>
        </p:spPr>
      </p:pic>
      <p:sp>
        <p:nvSpPr>
          <p:cNvPr id="6" name="TextBox 5">
            <a:extLst>
              <a:ext uri="{FF2B5EF4-FFF2-40B4-BE49-F238E27FC236}">
                <a16:creationId xmlns:a16="http://schemas.microsoft.com/office/drawing/2014/main" id="{A55282E9-A020-DC65-408B-CA8181FB7C65}"/>
              </a:ext>
            </a:extLst>
          </p:cNvPr>
          <p:cNvSpPr txBox="1"/>
          <p:nvPr/>
        </p:nvSpPr>
        <p:spPr>
          <a:xfrm>
            <a:off x="406401" y="4361826"/>
            <a:ext cx="5486400" cy="1528945"/>
          </a:xfrm>
          <a:prstGeom prst="rect">
            <a:avLst/>
          </a:prstGeom>
          <a:noFill/>
        </p:spPr>
        <p:txBody>
          <a:bodyPr wrap="square">
            <a:spAutoFit/>
          </a:bodyPr>
          <a:lstStyle/>
          <a:p>
            <a:pPr defTabSz="1219170" fontAlgn="base">
              <a:spcBef>
                <a:spcPct val="0"/>
              </a:spcBef>
              <a:spcAft>
                <a:spcPct val="0"/>
              </a:spcAft>
            </a:pPr>
            <a:r>
              <a:rPr lang="en-US" sz="1867" dirty="0">
                <a:solidFill>
                  <a:srgbClr val="242424"/>
                </a:solidFill>
                <a:latin typeface="Calibri" panose="020F0502020204030204" pitchFamily="34" charset="0"/>
                <a:cs typeface="Arial" charset="0"/>
              </a:rPr>
              <a:t>Cross-sectional survey of physicians (n=472) and their patients with MS (n=692), with retrospective data collection, conducted in six moderate-high income regions (France, Germany, Italy, Spain, UK, US) between December 2020 and July 2021</a:t>
            </a:r>
          </a:p>
        </p:txBody>
      </p:sp>
      <p:sp>
        <p:nvSpPr>
          <p:cNvPr id="8" name="TextBox 7">
            <a:extLst>
              <a:ext uri="{FF2B5EF4-FFF2-40B4-BE49-F238E27FC236}">
                <a16:creationId xmlns:a16="http://schemas.microsoft.com/office/drawing/2014/main" id="{B781031B-13BB-B54E-F7A0-CE400CFFDE01}"/>
              </a:ext>
            </a:extLst>
          </p:cNvPr>
          <p:cNvSpPr txBox="1"/>
          <p:nvPr/>
        </p:nvSpPr>
        <p:spPr>
          <a:xfrm>
            <a:off x="6320223" y="2001086"/>
            <a:ext cx="5588000" cy="4196662"/>
          </a:xfrm>
          <a:prstGeom prst="rect">
            <a:avLst/>
          </a:prstGeom>
          <a:noFill/>
        </p:spPr>
        <p:txBody>
          <a:bodyPr wrap="square">
            <a:spAutoFit/>
          </a:bodyPr>
          <a:lstStyle/>
          <a:p>
            <a:pPr marL="457189" indent="-457189" defTabSz="1219170" fontAlgn="base">
              <a:spcBef>
                <a:spcPct val="0"/>
              </a:spcBef>
              <a:spcAft>
                <a:spcPct val="0"/>
              </a:spcAft>
              <a:buFont typeface="Arial" panose="020B0604020202020204" pitchFamily="34" charset="0"/>
              <a:buChar char="•"/>
            </a:pPr>
            <a:r>
              <a:rPr lang="en-US" sz="2667" dirty="0">
                <a:solidFill>
                  <a:prstClr val="black"/>
                </a:solidFill>
                <a:latin typeface="Calibri"/>
                <a:cs typeface="Arial" charset="0"/>
              </a:rPr>
              <a:t>Less than a third of patients were involved in decisions about their treatment</a:t>
            </a:r>
          </a:p>
          <a:p>
            <a:pPr marL="457189" indent="-457189" defTabSz="1219170" fontAlgn="base">
              <a:spcBef>
                <a:spcPct val="0"/>
              </a:spcBef>
              <a:spcAft>
                <a:spcPct val="0"/>
              </a:spcAft>
              <a:buFont typeface="Arial" panose="020B0604020202020204" pitchFamily="34" charset="0"/>
              <a:buChar char="•"/>
            </a:pPr>
            <a:endParaRPr lang="en-US" sz="2667" dirty="0">
              <a:solidFill>
                <a:prstClr val="black"/>
              </a:solidFill>
              <a:latin typeface="Calibri"/>
              <a:cs typeface="Arial" charset="0"/>
            </a:endParaRPr>
          </a:p>
          <a:p>
            <a:pPr marL="457189" indent="-457189" defTabSz="1219170" fontAlgn="base">
              <a:spcBef>
                <a:spcPct val="0"/>
              </a:spcBef>
              <a:spcAft>
                <a:spcPct val="0"/>
              </a:spcAft>
              <a:buFont typeface="Arial" panose="020B0604020202020204" pitchFamily="34" charset="0"/>
              <a:buChar char="•"/>
            </a:pPr>
            <a:r>
              <a:rPr lang="en-US" sz="2667" dirty="0">
                <a:solidFill>
                  <a:prstClr val="black"/>
                </a:solidFill>
                <a:latin typeface="Calibri"/>
                <a:cs typeface="Arial" charset="0"/>
              </a:rPr>
              <a:t>Patients involved in proactive decision-making reported benefit in several symptoms, including less fatigue and improved cognitive function, as well as better overall quality of life.</a:t>
            </a:r>
          </a:p>
        </p:txBody>
      </p:sp>
    </p:spTree>
    <p:extLst>
      <p:ext uri="{BB962C8B-B14F-4D97-AF65-F5344CB8AC3E}">
        <p14:creationId xmlns:p14="http://schemas.microsoft.com/office/powerpoint/2010/main" val="3627999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normAutofit/>
          </a:bodyPr>
          <a:lstStyle/>
          <a:p>
            <a:r>
              <a:rPr lang="en-US" sz="4800" b="1" dirty="0">
                <a:latin typeface="+mn-lt"/>
              </a:rPr>
              <a:t>SDM in clinical practice: DMT decisions</a:t>
            </a:r>
          </a:p>
        </p:txBody>
      </p:sp>
      <p:sp>
        <p:nvSpPr>
          <p:cNvPr id="3" name="TextBox 2">
            <a:extLst>
              <a:ext uri="{FF2B5EF4-FFF2-40B4-BE49-F238E27FC236}">
                <a16:creationId xmlns:a16="http://schemas.microsoft.com/office/drawing/2014/main" id="{17EEFA20-B092-BCBA-0D1D-BD6C844339AF}"/>
              </a:ext>
            </a:extLst>
          </p:cNvPr>
          <p:cNvSpPr txBox="1"/>
          <p:nvPr/>
        </p:nvSpPr>
        <p:spPr>
          <a:xfrm>
            <a:off x="163837" y="2144166"/>
            <a:ext cx="11418564" cy="4607095"/>
          </a:xfrm>
          <a:prstGeom prst="rect">
            <a:avLst/>
          </a:prstGeom>
          <a:noFill/>
        </p:spPr>
        <p:txBody>
          <a:bodyPr wrap="square">
            <a:spAutoFit/>
          </a:bodyPr>
          <a:lstStyle/>
          <a:p>
            <a:pPr marL="457189" indent="-457189" defTabSz="1219170" fontAlgn="base">
              <a:spcBef>
                <a:spcPct val="0"/>
              </a:spcBef>
              <a:spcAft>
                <a:spcPct val="0"/>
              </a:spcAft>
              <a:buFont typeface="Arial" panose="020B0604020202020204" pitchFamily="34" charset="0"/>
              <a:buChar char="•"/>
            </a:pPr>
            <a:r>
              <a:rPr lang="en-US" sz="2667" dirty="0">
                <a:solidFill>
                  <a:srgbClr val="242424"/>
                </a:solidFill>
                <a:latin typeface="Calibri" panose="020F0502020204030204" pitchFamily="34" charset="0"/>
                <a:cs typeface="Arial" charset="0"/>
              </a:rPr>
              <a:t>Starting, stopping or switching DMTs are key decisions for people with MS for which SDM is critical.</a:t>
            </a:r>
          </a:p>
          <a:p>
            <a:pPr marL="457189" indent="-457189" defTabSz="1219170" fontAlgn="base">
              <a:spcBef>
                <a:spcPct val="0"/>
              </a:spcBef>
              <a:spcAft>
                <a:spcPct val="0"/>
              </a:spcAft>
              <a:buFont typeface="Arial" panose="020B0604020202020204" pitchFamily="34" charset="0"/>
              <a:buChar char="•"/>
            </a:pPr>
            <a:endParaRPr lang="en-US" sz="2667" dirty="0">
              <a:solidFill>
                <a:srgbClr val="242424"/>
              </a:solidFill>
              <a:latin typeface="Calibri" panose="020F0502020204030204" pitchFamily="34" charset="0"/>
              <a:cs typeface="Arial" charset="0"/>
            </a:endParaRPr>
          </a:p>
          <a:p>
            <a:pPr marL="457189" indent="-457189" defTabSz="1219170" fontAlgn="base">
              <a:spcBef>
                <a:spcPct val="0"/>
              </a:spcBef>
              <a:spcAft>
                <a:spcPct val="0"/>
              </a:spcAft>
              <a:buFont typeface="Arial" panose="020B0604020202020204" pitchFamily="34" charset="0"/>
              <a:buChar char="•"/>
            </a:pPr>
            <a:r>
              <a:rPr lang="en-US" sz="2667" dirty="0">
                <a:solidFill>
                  <a:srgbClr val="242424"/>
                </a:solidFill>
                <a:latin typeface="Calibri" panose="020F0502020204030204" pitchFamily="34" charset="0"/>
                <a:cs typeface="Arial" charset="0"/>
              </a:rPr>
              <a:t>People new to MS may have a limited understanding of MS treatments. Choosing a DMT can be overwhelming.</a:t>
            </a:r>
          </a:p>
          <a:p>
            <a:pPr marL="457189" indent="-457189" defTabSz="1219170" fontAlgn="base">
              <a:spcBef>
                <a:spcPct val="0"/>
              </a:spcBef>
              <a:spcAft>
                <a:spcPct val="0"/>
              </a:spcAft>
              <a:buFont typeface="Arial" panose="020B0604020202020204" pitchFamily="34" charset="0"/>
              <a:buChar char="•"/>
            </a:pPr>
            <a:endParaRPr lang="en-US" sz="2667" dirty="0">
              <a:solidFill>
                <a:prstClr val="black">
                  <a:lumMod val="85000"/>
                  <a:lumOff val="15000"/>
                </a:prstClr>
              </a:solidFill>
              <a:latin typeface="Calibri" panose="020F0502020204030204" pitchFamily="34" charset="0"/>
              <a:cs typeface="Arial" charset="0"/>
            </a:endParaRPr>
          </a:p>
          <a:p>
            <a:pPr marL="457189" indent="-457189" defTabSz="1219170" fontAlgn="base">
              <a:spcBef>
                <a:spcPct val="0"/>
              </a:spcBef>
              <a:spcAft>
                <a:spcPct val="0"/>
              </a:spcAft>
              <a:buFont typeface="Arial" panose="020B0604020202020204" pitchFamily="34" charset="0"/>
              <a:buChar char="•"/>
            </a:pPr>
            <a:r>
              <a:rPr lang="en-US" sz="2667" dirty="0">
                <a:solidFill>
                  <a:prstClr val="black">
                    <a:lumMod val="85000"/>
                    <a:lumOff val="15000"/>
                  </a:prstClr>
                </a:solidFill>
                <a:latin typeface="Calibri" panose="020F0502020204030204" pitchFamily="34" charset="0"/>
                <a:cs typeface="Arial" charset="0"/>
              </a:rPr>
              <a:t>DMT decisions are complex in MS - Despite the expansion of DMT options over the past 30 years, there are still no explicit guidelines on which medicine to start nor how to transition to the next DMT or discontinue. </a:t>
            </a:r>
          </a:p>
          <a:p>
            <a:pPr marL="457189" indent="-457189" defTabSz="1219170" fontAlgn="base">
              <a:spcBef>
                <a:spcPct val="0"/>
              </a:spcBef>
              <a:spcAft>
                <a:spcPct val="0"/>
              </a:spcAft>
              <a:buFont typeface="Arial" panose="020B0604020202020204" pitchFamily="34" charset="0"/>
              <a:buChar char="•"/>
            </a:pPr>
            <a:endParaRPr lang="en-US" sz="2667" dirty="0">
              <a:solidFill>
                <a:prstClr val="black">
                  <a:lumMod val="85000"/>
                  <a:lumOff val="15000"/>
                </a:prstClr>
              </a:solidFill>
              <a:latin typeface="Calibri" panose="020F0502020204030204" pitchFamily="34" charset="0"/>
              <a:cs typeface="Arial" charset="0"/>
            </a:endParaRPr>
          </a:p>
          <a:p>
            <a:pPr marL="457189" indent="-457189" defTabSz="1219170" fontAlgn="base">
              <a:spcBef>
                <a:spcPct val="0"/>
              </a:spcBef>
              <a:spcAft>
                <a:spcPct val="0"/>
              </a:spcAft>
              <a:buFont typeface="Arial" panose="020B0604020202020204" pitchFamily="34" charset="0"/>
              <a:buChar char="•"/>
            </a:pPr>
            <a:r>
              <a:rPr lang="en-US" sz="2667" dirty="0">
                <a:solidFill>
                  <a:prstClr val="black">
                    <a:lumMod val="85000"/>
                    <a:lumOff val="15000"/>
                  </a:prstClr>
                </a:solidFill>
                <a:latin typeface="Calibri" panose="020F0502020204030204" pitchFamily="34" charset="0"/>
                <a:cs typeface="Arial" charset="0"/>
              </a:rPr>
              <a:t>Great variability in patients’ priorities and values around DMT</a:t>
            </a:r>
          </a:p>
        </p:txBody>
      </p:sp>
    </p:spTree>
    <p:extLst>
      <p:ext uri="{BB962C8B-B14F-4D97-AF65-F5344CB8AC3E}">
        <p14:creationId xmlns:p14="http://schemas.microsoft.com/office/powerpoint/2010/main" val="269529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normAutofit/>
          </a:bodyPr>
          <a:lstStyle/>
          <a:p>
            <a:r>
              <a:rPr lang="en-US" sz="4800" b="1" dirty="0">
                <a:latin typeface="+mn-lt"/>
              </a:rPr>
              <a:t>SDM in clinical practice: First DMT</a:t>
            </a:r>
          </a:p>
        </p:txBody>
      </p:sp>
      <p:sp>
        <p:nvSpPr>
          <p:cNvPr id="3" name="TextBox 2">
            <a:extLst>
              <a:ext uri="{FF2B5EF4-FFF2-40B4-BE49-F238E27FC236}">
                <a16:creationId xmlns:a16="http://schemas.microsoft.com/office/drawing/2014/main" id="{17EEFA20-B092-BCBA-0D1D-BD6C844339AF}"/>
              </a:ext>
            </a:extLst>
          </p:cNvPr>
          <p:cNvSpPr txBox="1"/>
          <p:nvPr/>
        </p:nvSpPr>
        <p:spPr>
          <a:xfrm>
            <a:off x="304801" y="1915046"/>
            <a:ext cx="6643364" cy="46070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defTabSz="1219170" fontAlgn="base">
              <a:spcBef>
                <a:spcPct val="0"/>
              </a:spcBef>
              <a:spcAft>
                <a:spcPct val="0"/>
              </a:spcAft>
            </a:pPr>
            <a:r>
              <a:rPr lang="en-US" sz="2667" b="1" dirty="0">
                <a:solidFill>
                  <a:prstClr val="black">
                    <a:lumMod val="85000"/>
                    <a:lumOff val="15000"/>
                  </a:prstClr>
                </a:solidFill>
                <a:latin typeface="Calibri" panose="020F0502020204030204" pitchFamily="34" charset="0"/>
              </a:rPr>
              <a:t>30-year-old woman</a:t>
            </a:r>
          </a:p>
          <a:p>
            <a:pPr marL="457189" indent="-457189" defTabSz="1219170" fontAlgn="base">
              <a:spcBef>
                <a:spcPct val="0"/>
              </a:spcBef>
              <a:spcAft>
                <a:spcPct val="0"/>
              </a:spcAft>
              <a:buFont typeface="Arial" panose="020B0604020202020204" pitchFamily="34" charset="0"/>
              <a:buChar char="•"/>
            </a:pPr>
            <a:r>
              <a:rPr lang="en-US" sz="2667" dirty="0">
                <a:solidFill>
                  <a:prstClr val="black">
                    <a:lumMod val="85000"/>
                    <a:lumOff val="15000"/>
                  </a:prstClr>
                </a:solidFill>
                <a:latin typeface="Calibri" panose="020F0502020204030204" pitchFamily="34" charset="0"/>
              </a:rPr>
              <a:t>1 year prior, noticed intermittent numbness and tingling in bilateral feet. Symptoms lasted for 2 months and self-resolved. She didn’t seek care.</a:t>
            </a:r>
          </a:p>
          <a:p>
            <a:pPr marL="457189" indent="-457189" defTabSz="1219170" fontAlgn="base">
              <a:spcBef>
                <a:spcPct val="0"/>
              </a:spcBef>
              <a:spcAft>
                <a:spcPct val="0"/>
              </a:spcAft>
              <a:buFont typeface="Arial" panose="020B0604020202020204" pitchFamily="34" charset="0"/>
              <a:buChar char="•"/>
            </a:pPr>
            <a:r>
              <a:rPr lang="en-US" sz="2667" dirty="0">
                <a:solidFill>
                  <a:prstClr val="black">
                    <a:lumMod val="85000"/>
                    <a:lumOff val="15000"/>
                  </a:prstClr>
                </a:solidFill>
                <a:latin typeface="Calibri" panose="020F0502020204030204" pitchFamily="34" charset="0"/>
              </a:rPr>
              <a:t>4 weeks prior: episode of myelitis treated in the hospital with IV steroids </a:t>
            </a:r>
          </a:p>
          <a:p>
            <a:pPr marL="1066773" lvl="1" indent="-457189" defTabSz="1219170" fontAlgn="base">
              <a:spcBef>
                <a:spcPct val="0"/>
              </a:spcBef>
              <a:spcAft>
                <a:spcPct val="0"/>
              </a:spcAft>
              <a:buFont typeface="Courier New" panose="02070309020205020404" pitchFamily="49" charset="0"/>
              <a:buChar char="o"/>
            </a:pPr>
            <a:r>
              <a:rPr lang="en-US" sz="2667" dirty="0">
                <a:solidFill>
                  <a:prstClr val="black">
                    <a:lumMod val="85000"/>
                    <a:lumOff val="15000"/>
                  </a:prstClr>
                </a:solidFill>
                <a:latin typeface="Calibri" panose="020F0502020204030204" pitchFamily="34" charset="0"/>
              </a:rPr>
              <a:t>near-complete recovery.</a:t>
            </a:r>
          </a:p>
          <a:p>
            <a:pPr marL="457189" indent="-457189" defTabSz="1219170" fontAlgn="base">
              <a:spcBef>
                <a:spcPct val="0"/>
              </a:spcBef>
              <a:spcAft>
                <a:spcPct val="0"/>
              </a:spcAft>
              <a:buFont typeface="Arial" panose="020B0604020202020204" pitchFamily="34" charset="0"/>
              <a:buChar char="•"/>
            </a:pPr>
            <a:r>
              <a:rPr lang="en-US" sz="2667" dirty="0">
                <a:solidFill>
                  <a:prstClr val="black">
                    <a:lumMod val="85000"/>
                    <a:lumOff val="15000"/>
                  </a:prstClr>
                </a:solidFill>
                <a:latin typeface="Calibri" panose="020F0502020204030204" pitchFamily="34" charset="0"/>
              </a:rPr>
              <a:t>She was told she had MS in the hospital and was referred to our clinic.</a:t>
            </a:r>
          </a:p>
          <a:p>
            <a:pPr marL="457189" indent="-457189" defTabSz="1219170" fontAlgn="base">
              <a:spcBef>
                <a:spcPct val="0"/>
              </a:spcBef>
              <a:spcAft>
                <a:spcPct val="0"/>
              </a:spcAft>
              <a:buFont typeface="Arial" panose="020B0604020202020204" pitchFamily="34" charset="0"/>
              <a:buChar char="•"/>
            </a:pPr>
            <a:r>
              <a:rPr lang="en-US" sz="2667" dirty="0">
                <a:solidFill>
                  <a:prstClr val="black">
                    <a:lumMod val="85000"/>
                    <a:lumOff val="15000"/>
                  </a:prstClr>
                </a:solidFill>
                <a:latin typeface="Calibri" panose="020F0502020204030204" pitchFamily="34" charset="0"/>
              </a:rPr>
              <a:t>Comes accompanied by her fiancé.</a:t>
            </a:r>
          </a:p>
        </p:txBody>
      </p:sp>
      <p:pic>
        <p:nvPicPr>
          <p:cNvPr id="5" name="Picture 4">
            <a:extLst>
              <a:ext uri="{FF2B5EF4-FFF2-40B4-BE49-F238E27FC236}">
                <a16:creationId xmlns:a16="http://schemas.microsoft.com/office/drawing/2014/main" id="{1ECC8153-CA48-CCC1-4582-79BC678D00C5}"/>
              </a:ext>
            </a:extLst>
          </p:cNvPr>
          <p:cNvPicPr>
            <a:picLocks noChangeAspect="1"/>
          </p:cNvPicPr>
          <p:nvPr/>
        </p:nvPicPr>
        <p:blipFill>
          <a:blip r:embed="rId3"/>
          <a:stretch>
            <a:fillRect/>
          </a:stretch>
        </p:blipFill>
        <p:spPr>
          <a:xfrm>
            <a:off x="7452803" y="1879485"/>
            <a:ext cx="4176043" cy="3974395"/>
          </a:xfrm>
          <a:prstGeom prst="rect">
            <a:avLst/>
          </a:prstGeom>
        </p:spPr>
      </p:pic>
    </p:spTree>
    <p:extLst>
      <p:ext uri="{BB962C8B-B14F-4D97-AF65-F5344CB8AC3E}">
        <p14:creationId xmlns:p14="http://schemas.microsoft.com/office/powerpoint/2010/main" val="177859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normAutofit/>
          </a:bodyPr>
          <a:lstStyle/>
          <a:p>
            <a:r>
              <a:rPr lang="en-US" sz="4800" b="1" dirty="0">
                <a:latin typeface="+mn-lt"/>
              </a:rPr>
              <a:t>SDM in clinical practice: First DMT</a:t>
            </a:r>
          </a:p>
        </p:txBody>
      </p:sp>
      <p:grpSp>
        <p:nvGrpSpPr>
          <p:cNvPr id="8" name="Group 7">
            <a:extLst>
              <a:ext uri="{FF2B5EF4-FFF2-40B4-BE49-F238E27FC236}">
                <a16:creationId xmlns:a16="http://schemas.microsoft.com/office/drawing/2014/main" id="{7F9854DD-15AE-EF3F-FA79-BEA32D7246BB}"/>
              </a:ext>
            </a:extLst>
          </p:cNvPr>
          <p:cNvGrpSpPr/>
          <p:nvPr/>
        </p:nvGrpSpPr>
        <p:grpSpPr>
          <a:xfrm>
            <a:off x="1535917" y="2026921"/>
            <a:ext cx="8319284" cy="4632961"/>
            <a:chOff x="637861" y="1520190"/>
            <a:chExt cx="6239463" cy="3474721"/>
          </a:xfrm>
        </p:grpSpPr>
        <p:sp>
          <p:nvSpPr>
            <p:cNvPr id="24" name="Rectangle 23">
              <a:extLst>
                <a:ext uri="{FF2B5EF4-FFF2-40B4-BE49-F238E27FC236}">
                  <a16:creationId xmlns:a16="http://schemas.microsoft.com/office/drawing/2014/main" id="{49EC800D-772D-DD21-9FB6-ED2FB2CE3780}"/>
                </a:ext>
              </a:extLst>
            </p:cNvPr>
            <p:cNvSpPr/>
            <p:nvPr/>
          </p:nvSpPr>
          <p:spPr>
            <a:xfrm>
              <a:off x="637861" y="1520190"/>
              <a:ext cx="6239463" cy="346663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endParaRPr lang="en-US" sz="3200">
                <a:solidFill>
                  <a:prstClr val="white"/>
                </a:solidFill>
                <a:latin typeface="Calibri"/>
              </a:endParaRPr>
            </a:p>
          </p:txBody>
        </p:sp>
        <p:pic>
          <p:nvPicPr>
            <p:cNvPr id="9" name="Picture 8">
              <a:extLst>
                <a:ext uri="{FF2B5EF4-FFF2-40B4-BE49-F238E27FC236}">
                  <a16:creationId xmlns:a16="http://schemas.microsoft.com/office/drawing/2014/main" id="{8E8A47DB-A22A-1AC7-D8EF-B3D59EFC194B}"/>
                </a:ext>
              </a:extLst>
            </p:cNvPr>
            <p:cNvPicPr>
              <a:picLocks noChangeAspect="1"/>
            </p:cNvPicPr>
            <p:nvPr/>
          </p:nvPicPr>
          <p:blipFill>
            <a:blip r:embed="rId3"/>
            <a:stretch>
              <a:fillRect/>
            </a:stretch>
          </p:blipFill>
          <p:spPr>
            <a:xfrm>
              <a:off x="659585" y="1520190"/>
              <a:ext cx="1505531" cy="1737360"/>
            </a:xfrm>
            <a:prstGeom prst="rect">
              <a:avLst/>
            </a:prstGeom>
          </p:spPr>
        </p:pic>
        <p:pic>
          <p:nvPicPr>
            <p:cNvPr id="11" name="Picture 10">
              <a:extLst>
                <a:ext uri="{FF2B5EF4-FFF2-40B4-BE49-F238E27FC236}">
                  <a16:creationId xmlns:a16="http://schemas.microsoft.com/office/drawing/2014/main" id="{85B7FDBF-B1A2-BDA9-5D75-AB1DBA159D30}"/>
                </a:ext>
              </a:extLst>
            </p:cNvPr>
            <p:cNvPicPr>
              <a:picLocks noChangeAspect="1"/>
            </p:cNvPicPr>
            <p:nvPr/>
          </p:nvPicPr>
          <p:blipFill>
            <a:blip r:embed="rId4"/>
            <a:stretch>
              <a:fillRect/>
            </a:stretch>
          </p:blipFill>
          <p:spPr>
            <a:xfrm>
              <a:off x="2204679" y="1520190"/>
              <a:ext cx="1485377" cy="1737360"/>
            </a:xfrm>
            <a:prstGeom prst="rect">
              <a:avLst/>
            </a:prstGeom>
          </p:spPr>
        </p:pic>
        <p:pic>
          <p:nvPicPr>
            <p:cNvPr id="13" name="Picture 12">
              <a:extLst>
                <a:ext uri="{FF2B5EF4-FFF2-40B4-BE49-F238E27FC236}">
                  <a16:creationId xmlns:a16="http://schemas.microsoft.com/office/drawing/2014/main" id="{987C065F-58EB-8DD3-ACBB-6F02631E7416}"/>
                </a:ext>
              </a:extLst>
            </p:cNvPr>
            <p:cNvPicPr>
              <a:picLocks noChangeAspect="1"/>
            </p:cNvPicPr>
            <p:nvPr/>
          </p:nvPicPr>
          <p:blipFill>
            <a:blip r:embed="rId5"/>
            <a:stretch>
              <a:fillRect/>
            </a:stretch>
          </p:blipFill>
          <p:spPr>
            <a:xfrm>
              <a:off x="659585" y="3257550"/>
              <a:ext cx="1609613" cy="1737360"/>
            </a:xfrm>
            <a:prstGeom prst="rect">
              <a:avLst/>
            </a:prstGeom>
          </p:spPr>
        </p:pic>
        <p:pic>
          <p:nvPicPr>
            <p:cNvPr id="15" name="Picture 14">
              <a:extLst>
                <a:ext uri="{FF2B5EF4-FFF2-40B4-BE49-F238E27FC236}">
                  <a16:creationId xmlns:a16="http://schemas.microsoft.com/office/drawing/2014/main" id="{1597DCA2-FD7A-7A2E-BDB6-675914ACDB77}"/>
                </a:ext>
              </a:extLst>
            </p:cNvPr>
            <p:cNvPicPr>
              <a:picLocks noChangeAspect="1"/>
            </p:cNvPicPr>
            <p:nvPr/>
          </p:nvPicPr>
          <p:blipFill>
            <a:blip r:embed="rId6"/>
            <a:stretch>
              <a:fillRect/>
            </a:stretch>
          </p:blipFill>
          <p:spPr>
            <a:xfrm>
              <a:off x="2266676" y="3257550"/>
              <a:ext cx="1504065" cy="1737360"/>
            </a:xfrm>
            <a:prstGeom prst="rect">
              <a:avLst/>
            </a:prstGeom>
          </p:spPr>
        </p:pic>
        <p:pic>
          <p:nvPicPr>
            <p:cNvPr id="17" name="Picture 16">
              <a:extLst>
                <a:ext uri="{FF2B5EF4-FFF2-40B4-BE49-F238E27FC236}">
                  <a16:creationId xmlns:a16="http://schemas.microsoft.com/office/drawing/2014/main" id="{B175DFF9-2DD8-833B-7DB7-422BEF349846}"/>
                </a:ext>
              </a:extLst>
            </p:cNvPr>
            <p:cNvPicPr>
              <a:picLocks noChangeAspect="1"/>
            </p:cNvPicPr>
            <p:nvPr/>
          </p:nvPicPr>
          <p:blipFill>
            <a:blip r:embed="rId7"/>
            <a:stretch>
              <a:fillRect/>
            </a:stretch>
          </p:blipFill>
          <p:spPr>
            <a:xfrm>
              <a:off x="3770741" y="3257550"/>
              <a:ext cx="1570080" cy="1737360"/>
            </a:xfrm>
            <a:prstGeom prst="rect">
              <a:avLst/>
            </a:prstGeom>
          </p:spPr>
        </p:pic>
        <p:pic>
          <p:nvPicPr>
            <p:cNvPr id="19" name="Picture 18">
              <a:extLst>
                <a:ext uri="{FF2B5EF4-FFF2-40B4-BE49-F238E27FC236}">
                  <a16:creationId xmlns:a16="http://schemas.microsoft.com/office/drawing/2014/main" id="{A383EF6C-9BA6-1EFF-4303-F6B074B8A630}"/>
                </a:ext>
              </a:extLst>
            </p:cNvPr>
            <p:cNvPicPr>
              <a:picLocks noChangeAspect="1"/>
            </p:cNvPicPr>
            <p:nvPr/>
          </p:nvPicPr>
          <p:blipFill>
            <a:blip r:embed="rId8"/>
            <a:stretch>
              <a:fillRect/>
            </a:stretch>
          </p:blipFill>
          <p:spPr>
            <a:xfrm>
              <a:off x="5257801" y="3257551"/>
              <a:ext cx="1532795" cy="1737360"/>
            </a:xfrm>
            <a:prstGeom prst="rect">
              <a:avLst/>
            </a:prstGeom>
          </p:spPr>
        </p:pic>
        <p:pic>
          <p:nvPicPr>
            <p:cNvPr id="21" name="Picture 20">
              <a:extLst>
                <a:ext uri="{FF2B5EF4-FFF2-40B4-BE49-F238E27FC236}">
                  <a16:creationId xmlns:a16="http://schemas.microsoft.com/office/drawing/2014/main" id="{46C5E404-F16E-5458-0B0E-8A7ED19BC421}"/>
                </a:ext>
              </a:extLst>
            </p:cNvPr>
            <p:cNvPicPr>
              <a:picLocks noChangeAspect="1"/>
            </p:cNvPicPr>
            <p:nvPr/>
          </p:nvPicPr>
          <p:blipFill>
            <a:blip r:embed="rId9"/>
            <a:stretch>
              <a:fillRect/>
            </a:stretch>
          </p:blipFill>
          <p:spPr>
            <a:xfrm>
              <a:off x="3679572" y="1520190"/>
              <a:ext cx="1570988" cy="1737360"/>
            </a:xfrm>
            <a:prstGeom prst="rect">
              <a:avLst/>
            </a:prstGeom>
          </p:spPr>
        </p:pic>
        <p:pic>
          <p:nvPicPr>
            <p:cNvPr id="23" name="Picture 22">
              <a:extLst>
                <a:ext uri="{FF2B5EF4-FFF2-40B4-BE49-F238E27FC236}">
                  <a16:creationId xmlns:a16="http://schemas.microsoft.com/office/drawing/2014/main" id="{2D0559E1-2028-CFDC-533E-0C3762E45DD7}"/>
                </a:ext>
              </a:extLst>
            </p:cNvPr>
            <p:cNvPicPr>
              <a:picLocks noChangeAspect="1"/>
            </p:cNvPicPr>
            <p:nvPr/>
          </p:nvPicPr>
          <p:blipFill>
            <a:blip r:embed="rId10"/>
            <a:stretch>
              <a:fillRect/>
            </a:stretch>
          </p:blipFill>
          <p:spPr>
            <a:xfrm>
              <a:off x="5272284" y="1534188"/>
              <a:ext cx="1512587" cy="1737360"/>
            </a:xfrm>
            <a:prstGeom prst="rect">
              <a:avLst/>
            </a:prstGeom>
          </p:spPr>
        </p:pic>
      </p:grpSp>
    </p:spTree>
    <p:extLst>
      <p:ext uri="{BB962C8B-B14F-4D97-AF65-F5344CB8AC3E}">
        <p14:creationId xmlns:p14="http://schemas.microsoft.com/office/powerpoint/2010/main" val="1569302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normAutofit/>
          </a:bodyPr>
          <a:lstStyle/>
          <a:p>
            <a:r>
              <a:rPr lang="en-US" sz="4800" b="1" dirty="0">
                <a:latin typeface="+mn-lt"/>
              </a:rPr>
              <a:t>SDM in clinical practice: First DMT</a:t>
            </a:r>
          </a:p>
        </p:txBody>
      </p:sp>
      <p:sp>
        <p:nvSpPr>
          <p:cNvPr id="4" name="Speech Bubble: Rectangle 3">
            <a:extLst>
              <a:ext uri="{FF2B5EF4-FFF2-40B4-BE49-F238E27FC236}">
                <a16:creationId xmlns:a16="http://schemas.microsoft.com/office/drawing/2014/main" id="{987E5DCA-5C80-599C-9A0F-6ACE677653AE}"/>
              </a:ext>
            </a:extLst>
          </p:cNvPr>
          <p:cNvSpPr/>
          <p:nvPr/>
        </p:nvSpPr>
        <p:spPr>
          <a:xfrm>
            <a:off x="508000" y="1905000"/>
            <a:ext cx="5384800" cy="812800"/>
          </a:xfrm>
          <a:prstGeom prst="wedgeRectCallout">
            <a:avLst>
              <a:gd name="adj1" fmla="val -35927"/>
              <a:gd name="adj2" fmla="val 839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sz="2400" b="1" dirty="0">
                <a:solidFill>
                  <a:prstClr val="white"/>
                </a:solidFill>
                <a:latin typeface="Calibri"/>
              </a:rPr>
              <a:t>What is your understanding of MS and its treatment?</a:t>
            </a:r>
          </a:p>
        </p:txBody>
      </p:sp>
      <p:sp>
        <p:nvSpPr>
          <p:cNvPr id="5" name="Speech Bubble: Rectangle 4">
            <a:extLst>
              <a:ext uri="{FF2B5EF4-FFF2-40B4-BE49-F238E27FC236}">
                <a16:creationId xmlns:a16="http://schemas.microsoft.com/office/drawing/2014/main" id="{B80E59F7-7A1F-D462-0A40-0B815D79463C}"/>
              </a:ext>
            </a:extLst>
          </p:cNvPr>
          <p:cNvSpPr/>
          <p:nvPr/>
        </p:nvSpPr>
        <p:spPr>
          <a:xfrm>
            <a:off x="508000" y="3156859"/>
            <a:ext cx="5384800" cy="812800"/>
          </a:xfrm>
          <a:prstGeom prst="wedgeRectCallout">
            <a:avLst>
              <a:gd name="adj1" fmla="val -35927"/>
              <a:gd name="adj2" fmla="val 839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sz="2400" b="1" dirty="0">
                <a:solidFill>
                  <a:prstClr val="white"/>
                </a:solidFill>
                <a:latin typeface="Calibri"/>
              </a:rPr>
              <a:t>What are your priorities and concerns when it comes to MS treatment?</a:t>
            </a:r>
          </a:p>
        </p:txBody>
      </p:sp>
      <p:sp>
        <p:nvSpPr>
          <p:cNvPr id="6" name="Speech Bubble: Rectangle 5">
            <a:extLst>
              <a:ext uri="{FF2B5EF4-FFF2-40B4-BE49-F238E27FC236}">
                <a16:creationId xmlns:a16="http://schemas.microsoft.com/office/drawing/2014/main" id="{4AFAD610-FF22-FDEC-B6CD-052294259B4F}"/>
              </a:ext>
            </a:extLst>
          </p:cNvPr>
          <p:cNvSpPr/>
          <p:nvPr/>
        </p:nvSpPr>
        <p:spPr>
          <a:xfrm>
            <a:off x="508000" y="4408717"/>
            <a:ext cx="5384800" cy="812800"/>
          </a:xfrm>
          <a:prstGeom prst="wedgeRectCallout">
            <a:avLst>
              <a:gd name="adj1" fmla="val -35927"/>
              <a:gd name="adj2" fmla="val 839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sz="2400" b="1" dirty="0">
                <a:solidFill>
                  <a:prstClr val="white"/>
                </a:solidFill>
                <a:latin typeface="Calibri"/>
              </a:rPr>
              <a:t>Do you prefer infusions, injections, or daily pills?</a:t>
            </a:r>
          </a:p>
        </p:txBody>
      </p:sp>
      <p:sp>
        <p:nvSpPr>
          <p:cNvPr id="7" name="Speech Bubble: Rectangle 6">
            <a:extLst>
              <a:ext uri="{FF2B5EF4-FFF2-40B4-BE49-F238E27FC236}">
                <a16:creationId xmlns:a16="http://schemas.microsoft.com/office/drawing/2014/main" id="{7C02C95A-6A00-4AAE-62DE-1916637C852F}"/>
              </a:ext>
            </a:extLst>
          </p:cNvPr>
          <p:cNvSpPr/>
          <p:nvPr/>
        </p:nvSpPr>
        <p:spPr>
          <a:xfrm>
            <a:off x="508000" y="5672913"/>
            <a:ext cx="5384800" cy="812800"/>
          </a:xfrm>
          <a:prstGeom prst="wedgeRectCallout">
            <a:avLst>
              <a:gd name="adj1" fmla="val -35927"/>
              <a:gd name="adj2" fmla="val 839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sz="2400" b="1" dirty="0">
                <a:solidFill>
                  <a:prstClr val="white"/>
                </a:solidFill>
                <a:latin typeface="Calibri"/>
              </a:rPr>
              <a:t>Are you planning to start a family?</a:t>
            </a:r>
          </a:p>
        </p:txBody>
      </p:sp>
      <p:sp>
        <p:nvSpPr>
          <p:cNvPr id="8" name="TextBox 7">
            <a:extLst>
              <a:ext uri="{FF2B5EF4-FFF2-40B4-BE49-F238E27FC236}">
                <a16:creationId xmlns:a16="http://schemas.microsoft.com/office/drawing/2014/main" id="{CD346E43-6C05-D220-CE0B-F776E34E4151}"/>
              </a:ext>
            </a:extLst>
          </p:cNvPr>
          <p:cNvSpPr txBox="1"/>
          <p:nvPr/>
        </p:nvSpPr>
        <p:spPr>
          <a:xfrm>
            <a:off x="6490789" y="1828801"/>
            <a:ext cx="5193212" cy="6669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1219170" fontAlgn="base">
              <a:spcBef>
                <a:spcPct val="0"/>
              </a:spcBef>
              <a:spcAft>
                <a:spcPct val="0"/>
              </a:spcAft>
            </a:pPr>
            <a:r>
              <a:rPr lang="en-US" sz="1867" dirty="0">
                <a:solidFill>
                  <a:prstClr val="black"/>
                </a:solidFill>
                <a:latin typeface="Calibri"/>
              </a:rPr>
              <a:t>Identify</a:t>
            </a:r>
            <a:r>
              <a:rPr lang="en-US" sz="1867" b="1" dirty="0">
                <a:solidFill>
                  <a:prstClr val="black"/>
                </a:solidFill>
                <a:latin typeface="Calibri"/>
              </a:rPr>
              <a:t> misconceptions </a:t>
            </a:r>
          </a:p>
          <a:p>
            <a:pPr defTabSz="1219170" fontAlgn="base">
              <a:spcBef>
                <a:spcPct val="0"/>
              </a:spcBef>
              <a:spcAft>
                <a:spcPct val="0"/>
              </a:spcAft>
            </a:pPr>
            <a:r>
              <a:rPr lang="en-US" sz="1867" dirty="0">
                <a:solidFill>
                  <a:prstClr val="black"/>
                </a:solidFill>
                <a:latin typeface="Calibri"/>
              </a:rPr>
              <a:t>Explain</a:t>
            </a:r>
            <a:r>
              <a:rPr lang="en-US" sz="1867" b="1" dirty="0">
                <a:solidFill>
                  <a:prstClr val="black"/>
                </a:solidFill>
                <a:latin typeface="Calibri"/>
              </a:rPr>
              <a:t> goals of MS management </a:t>
            </a:r>
          </a:p>
        </p:txBody>
      </p:sp>
      <p:sp>
        <p:nvSpPr>
          <p:cNvPr id="9" name="TextBox 8">
            <a:extLst>
              <a:ext uri="{FF2B5EF4-FFF2-40B4-BE49-F238E27FC236}">
                <a16:creationId xmlns:a16="http://schemas.microsoft.com/office/drawing/2014/main" id="{E6663312-DA37-17AB-FC3F-72C62E3FE8E8}"/>
              </a:ext>
            </a:extLst>
          </p:cNvPr>
          <p:cNvSpPr txBox="1"/>
          <p:nvPr/>
        </p:nvSpPr>
        <p:spPr>
          <a:xfrm>
            <a:off x="6502401" y="2717801"/>
            <a:ext cx="5193212" cy="152894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1219170" fontAlgn="base">
              <a:spcBef>
                <a:spcPct val="0"/>
              </a:spcBef>
              <a:spcAft>
                <a:spcPct val="0"/>
              </a:spcAft>
            </a:pPr>
            <a:r>
              <a:rPr lang="en-US" sz="1867" b="1" dirty="0">
                <a:solidFill>
                  <a:prstClr val="black"/>
                </a:solidFill>
                <a:latin typeface="Calibri"/>
              </a:rPr>
              <a:t>Understand importance of:</a:t>
            </a:r>
          </a:p>
          <a:p>
            <a:pPr marL="380990" indent="-380990" defTabSz="1219170" fontAlgn="base">
              <a:spcBef>
                <a:spcPct val="0"/>
              </a:spcBef>
              <a:spcAft>
                <a:spcPct val="0"/>
              </a:spcAft>
              <a:buFontTx/>
              <a:buChar char="-"/>
            </a:pPr>
            <a:r>
              <a:rPr lang="en-US" sz="1867" dirty="0">
                <a:solidFill>
                  <a:prstClr val="black"/>
                </a:solidFill>
                <a:latin typeface="Calibri"/>
              </a:rPr>
              <a:t>Preventing future relapses or progression</a:t>
            </a:r>
          </a:p>
          <a:p>
            <a:pPr marL="380990" indent="-380990" defTabSz="1219170" fontAlgn="base">
              <a:spcBef>
                <a:spcPct val="0"/>
              </a:spcBef>
              <a:spcAft>
                <a:spcPct val="0"/>
              </a:spcAft>
              <a:buFontTx/>
              <a:buChar char="-"/>
            </a:pPr>
            <a:r>
              <a:rPr lang="en-US" sz="1867" dirty="0">
                <a:solidFill>
                  <a:prstClr val="black"/>
                </a:solidFill>
                <a:latin typeface="Calibri"/>
              </a:rPr>
              <a:t>Symptom management </a:t>
            </a:r>
          </a:p>
          <a:p>
            <a:pPr marL="380990" indent="-380990" defTabSz="1219170" fontAlgn="base">
              <a:spcBef>
                <a:spcPct val="0"/>
              </a:spcBef>
              <a:spcAft>
                <a:spcPct val="0"/>
              </a:spcAft>
              <a:buFontTx/>
              <a:buChar char="-"/>
            </a:pPr>
            <a:r>
              <a:rPr lang="en-US" sz="1867" dirty="0">
                <a:solidFill>
                  <a:prstClr val="black"/>
                </a:solidFill>
                <a:latin typeface="Calibri"/>
              </a:rPr>
              <a:t>Having least possible side effect</a:t>
            </a:r>
          </a:p>
          <a:p>
            <a:pPr marL="380990" indent="-380990" defTabSz="1219170" fontAlgn="base">
              <a:spcBef>
                <a:spcPct val="0"/>
              </a:spcBef>
              <a:spcAft>
                <a:spcPct val="0"/>
              </a:spcAft>
              <a:buFontTx/>
              <a:buChar char="-"/>
            </a:pPr>
            <a:r>
              <a:rPr lang="en-US" sz="1867" dirty="0">
                <a:solidFill>
                  <a:prstClr val="black"/>
                </a:solidFill>
                <a:latin typeface="Calibri"/>
              </a:rPr>
              <a:t>Treatment not impacting daily activities</a:t>
            </a:r>
          </a:p>
        </p:txBody>
      </p:sp>
      <p:sp>
        <p:nvSpPr>
          <p:cNvPr id="10" name="TextBox 9">
            <a:extLst>
              <a:ext uri="{FF2B5EF4-FFF2-40B4-BE49-F238E27FC236}">
                <a16:creationId xmlns:a16="http://schemas.microsoft.com/office/drawing/2014/main" id="{0F2D87F3-EC66-DF2E-E172-F71D78CB7B9A}"/>
              </a:ext>
            </a:extLst>
          </p:cNvPr>
          <p:cNvSpPr txBox="1"/>
          <p:nvPr/>
        </p:nvSpPr>
        <p:spPr>
          <a:xfrm>
            <a:off x="6502401" y="4466304"/>
            <a:ext cx="5219337" cy="6669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1219170" fontAlgn="base">
              <a:spcBef>
                <a:spcPct val="0"/>
              </a:spcBef>
              <a:spcAft>
                <a:spcPct val="0"/>
              </a:spcAft>
            </a:pPr>
            <a:r>
              <a:rPr lang="en-US" sz="1867" dirty="0">
                <a:solidFill>
                  <a:prstClr val="black"/>
                </a:solidFill>
                <a:latin typeface="Calibri"/>
              </a:rPr>
              <a:t>Assess for possible </a:t>
            </a:r>
            <a:r>
              <a:rPr lang="en-US" sz="1867" b="1" dirty="0">
                <a:solidFill>
                  <a:prstClr val="black"/>
                </a:solidFill>
                <a:latin typeface="Calibri"/>
              </a:rPr>
              <a:t>needle phobia, transportation issues, difficulty remembering to take pills…</a:t>
            </a:r>
          </a:p>
        </p:txBody>
      </p:sp>
      <p:sp>
        <p:nvSpPr>
          <p:cNvPr id="11" name="TextBox 10">
            <a:extLst>
              <a:ext uri="{FF2B5EF4-FFF2-40B4-BE49-F238E27FC236}">
                <a16:creationId xmlns:a16="http://schemas.microsoft.com/office/drawing/2014/main" id="{E5EA9E82-8316-ABDA-0454-939CEA56771E}"/>
              </a:ext>
            </a:extLst>
          </p:cNvPr>
          <p:cNvSpPr txBox="1"/>
          <p:nvPr/>
        </p:nvSpPr>
        <p:spPr>
          <a:xfrm>
            <a:off x="6502401" y="5353034"/>
            <a:ext cx="5193212" cy="124162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1219170" fontAlgn="base">
              <a:spcBef>
                <a:spcPct val="0"/>
              </a:spcBef>
              <a:spcAft>
                <a:spcPct val="0"/>
              </a:spcAft>
            </a:pPr>
            <a:r>
              <a:rPr lang="en-US" sz="1867" dirty="0">
                <a:solidFill>
                  <a:prstClr val="black"/>
                </a:solidFill>
                <a:latin typeface="Calibri"/>
              </a:rPr>
              <a:t>Consider treatment with </a:t>
            </a:r>
            <a:r>
              <a:rPr lang="en-US" sz="1867" b="1" dirty="0">
                <a:solidFill>
                  <a:prstClr val="black"/>
                </a:solidFill>
                <a:latin typeface="Calibri"/>
              </a:rPr>
              <a:t>minimal harm </a:t>
            </a:r>
            <a:r>
              <a:rPr lang="en-US" sz="1867" dirty="0">
                <a:solidFill>
                  <a:prstClr val="black"/>
                </a:solidFill>
                <a:latin typeface="Calibri"/>
              </a:rPr>
              <a:t>to patient and fetus</a:t>
            </a:r>
          </a:p>
          <a:p>
            <a:pPr defTabSz="1219170" fontAlgn="base">
              <a:spcBef>
                <a:spcPct val="0"/>
              </a:spcBef>
              <a:spcAft>
                <a:spcPct val="0"/>
              </a:spcAft>
            </a:pPr>
            <a:r>
              <a:rPr lang="en-US" sz="1867" dirty="0">
                <a:solidFill>
                  <a:prstClr val="black"/>
                </a:solidFill>
                <a:latin typeface="Calibri"/>
              </a:rPr>
              <a:t>Consider potential for </a:t>
            </a:r>
            <a:r>
              <a:rPr lang="en-US" sz="1867" b="1" dirty="0">
                <a:solidFill>
                  <a:prstClr val="black"/>
                </a:solidFill>
                <a:latin typeface="Calibri"/>
              </a:rPr>
              <a:t>unplanned pregnancy </a:t>
            </a:r>
            <a:r>
              <a:rPr lang="en-US" sz="1867" dirty="0">
                <a:solidFill>
                  <a:prstClr val="black"/>
                </a:solidFill>
                <a:latin typeface="Calibri"/>
              </a:rPr>
              <a:t>in women of childbearing age</a:t>
            </a:r>
          </a:p>
        </p:txBody>
      </p:sp>
      <p:sp>
        <p:nvSpPr>
          <p:cNvPr id="12" name="TextBox 11">
            <a:extLst>
              <a:ext uri="{FF2B5EF4-FFF2-40B4-BE49-F238E27FC236}">
                <a16:creationId xmlns:a16="http://schemas.microsoft.com/office/drawing/2014/main" id="{4B8B68A4-8A3F-769C-6096-F3F759A17B8C}"/>
              </a:ext>
            </a:extLst>
          </p:cNvPr>
          <p:cNvSpPr txBox="1"/>
          <p:nvPr/>
        </p:nvSpPr>
        <p:spPr>
          <a:xfrm>
            <a:off x="334401" y="6529706"/>
            <a:ext cx="5555497" cy="297454"/>
          </a:xfrm>
          <a:prstGeom prst="rect">
            <a:avLst/>
          </a:prstGeom>
          <a:noFill/>
        </p:spPr>
        <p:txBody>
          <a:bodyPr wrap="square" rtlCol="0">
            <a:spAutoFit/>
          </a:bodyPr>
          <a:lstStyle/>
          <a:p>
            <a:pPr algn="r" defTabSz="1219170" fontAlgn="base">
              <a:spcBef>
                <a:spcPct val="0"/>
              </a:spcBef>
              <a:spcAft>
                <a:spcPct val="0"/>
              </a:spcAft>
            </a:pPr>
            <a:r>
              <a:rPr lang="en-US" sz="1333" dirty="0">
                <a:solidFill>
                  <a:prstClr val="black"/>
                </a:solidFill>
                <a:latin typeface="Calibri"/>
                <a:cs typeface="Arial" charset="0"/>
              </a:rPr>
              <a:t>Stoll et al. Neurol </a:t>
            </a:r>
            <a:r>
              <a:rPr lang="en-US" sz="1333" dirty="0" err="1">
                <a:solidFill>
                  <a:prstClr val="black"/>
                </a:solidFill>
                <a:latin typeface="Calibri"/>
                <a:cs typeface="Arial" charset="0"/>
              </a:rPr>
              <a:t>Ther</a:t>
            </a:r>
            <a:r>
              <a:rPr lang="en-US" sz="1333" dirty="0">
                <a:solidFill>
                  <a:prstClr val="black"/>
                </a:solidFill>
                <a:latin typeface="Calibri"/>
                <a:cs typeface="Arial" charset="0"/>
              </a:rPr>
              <a:t>, 2024</a:t>
            </a:r>
          </a:p>
        </p:txBody>
      </p:sp>
    </p:spTree>
    <p:extLst>
      <p:ext uri="{BB962C8B-B14F-4D97-AF65-F5344CB8AC3E}">
        <p14:creationId xmlns:p14="http://schemas.microsoft.com/office/powerpoint/2010/main" val="1171780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normAutofit/>
          </a:bodyPr>
          <a:lstStyle/>
          <a:p>
            <a:r>
              <a:rPr lang="en-US" sz="4800" b="1" dirty="0">
                <a:latin typeface="+mn-lt"/>
              </a:rPr>
              <a:t>SDM in clinical practice: First DMT</a:t>
            </a:r>
          </a:p>
        </p:txBody>
      </p:sp>
      <p:sp>
        <p:nvSpPr>
          <p:cNvPr id="4" name="Speech Bubble: Rectangle 3">
            <a:extLst>
              <a:ext uri="{FF2B5EF4-FFF2-40B4-BE49-F238E27FC236}">
                <a16:creationId xmlns:a16="http://schemas.microsoft.com/office/drawing/2014/main" id="{987E5DCA-5C80-599C-9A0F-6ACE677653AE}"/>
              </a:ext>
            </a:extLst>
          </p:cNvPr>
          <p:cNvSpPr/>
          <p:nvPr/>
        </p:nvSpPr>
        <p:spPr>
          <a:xfrm>
            <a:off x="508000" y="1905000"/>
            <a:ext cx="5384800" cy="812800"/>
          </a:xfrm>
          <a:prstGeom prst="wedgeRectCallout">
            <a:avLst>
              <a:gd name="adj1" fmla="val -35927"/>
              <a:gd name="adj2" fmla="val 839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sz="2400" b="1" dirty="0">
                <a:solidFill>
                  <a:prstClr val="white"/>
                </a:solidFill>
                <a:latin typeface="Calibri"/>
              </a:rPr>
              <a:t>What is your understanding of MS and its treatment?</a:t>
            </a:r>
          </a:p>
        </p:txBody>
      </p:sp>
      <p:sp>
        <p:nvSpPr>
          <p:cNvPr id="5" name="Speech Bubble: Rectangle 4">
            <a:extLst>
              <a:ext uri="{FF2B5EF4-FFF2-40B4-BE49-F238E27FC236}">
                <a16:creationId xmlns:a16="http://schemas.microsoft.com/office/drawing/2014/main" id="{B80E59F7-7A1F-D462-0A40-0B815D79463C}"/>
              </a:ext>
            </a:extLst>
          </p:cNvPr>
          <p:cNvSpPr/>
          <p:nvPr/>
        </p:nvSpPr>
        <p:spPr>
          <a:xfrm>
            <a:off x="508000" y="3156859"/>
            <a:ext cx="5384800" cy="812800"/>
          </a:xfrm>
          <a:prstGeom prst="wedgeRectCallout">
            <a:avLst>
              <a:gd name="adj1" fmla="val -35927"/>
              <a:gd name="adj2" fmla="val 839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sz="2400" b="1" dirty="0">
                <a:solidFill>
                  <a:prstClr val="white"/>
                </a:solidFill>
                <a:latin typeface="Calibri"/>
              </a:rPr>
              <a:t>What are your priorities and concerns when it comes to MS treatment?</a:t>
            </a:r>
          </a:p>
        </p:txBody>
      </p:sp>
      <p:sp>
        <p:nvSpPr>
          <p:cNvPr id="6" name="Speech Bubble: Rectangle 5">
            <a:extLst>
              <a:ext uri="{FF2B5EF4-FFF2-40B4-BE49-F238E27FC236}">
                <a16:creationId xmlns:a16="http://schemas.microsoft.com/office/drawing/2014/main" id="{4AFAD610-FF22-FDEC-B6CD-052294259B4F}"/>
              </a:ext>
            </a:extLst>
          </p:cNvPr>
          <p:cNvSpPr/>
          <p:nvPr/>
        </p:nvSpPr>
        <p:spPr>
          <a:xfrm>
            <a:off x="508000" y="4408717"/>
            <a:ext cx="5384800" cy="812800"/>
          </a:xfrm>
          <a:prstGeom prst="wedgeRectCallout">
            <a:avLst>
              <a:gd name="adj1" fmla="val -35927"/>
              <a:gd name="adj2" fmla="val 839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sz="2400" b="1" dirty="0">
                <a:solidFill>
                  <a:prstClr val="white"/>
                </a:solidFill>
                <a:latin typeface="Calibri"/>
              </a:rPr>
              <a:t>Do you prefer infusions, injections, or daily pills?</a:t>
            </a:r>
          </a:p>
        </p:txBody>
      </p:sp>
      <p:sp>
        <p:nvSpPr>
          <p:cNvPr id="7" name="Speech Bubble: Rectangle 6">
            <a:extLst>
              <a:ext uri="{FF2B5EF4-FFF2-40B4-BE49-F238E27FC236}">
                <a16:creationId xmlns:a16="http://schemas.microsoft.com/office/drawing/2014/main" id="{7C02C95A-6A00-4AAE-62DE-1916637C852F}"/>
              </a:ext>
            </a:extLst>
          </p:cNvPr>
          <p:cNvSpPr/>
          <p:nvPr/>
        </p:nvSpPr>
        <p:spPr>
          <a:xfrm>
            <a:off x="508000" y="5672913"/>
            <a:ext cx="5384800" cy="812800"/>
          </a:xfrm>
          <a:prstGeom prst="wedgeRectCallout">
            <a:avLst>
              <a:gd name="adj1" fmla="val -35927"/>
              <a:gd name="adj2" fmla="val 839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sz="2400" b="1" dirty="0">
                <a:solidFill>
                  <a:prstClr val="white"/>
                </a:solidFill>
                <a:latin typeface="Calibri"/>
              </a:rPr>
              <a:t>Are you planning to start a family</a:t>
            </a:r>
          </a:p>
        </p:txBody>
      </p:sp>
      <p:sp>
        <p:nvSpPr>
          <p:cNvPr id="12" name="TextBox 11">
            <a:extLst>
              <a:ext uri="{FF2B5EF4-FFF2-40B4-BE49-F238E27FC236}">
                <a16:creationId xmlns:a16="http://schemas.microsoft.com/office/drawing/2014/main" id="{4B8B68A4-8A3F-769C-6096-F3F759A17B8C}"/>
              </a:ext>
            </a:extLst>
          </p:cNvPr>
          <p:cNvSpPr txBox="1"/>
          <p:nvPr/>
        </p:nvSpPr>
        <p:spPr>
          <a:xfrm>
            <a:off x="334401" y="6529706"/>
            <a:ext cx="5555497" cy="297454"/>
          </a:xfrm>
          <a:prstGeom prst="rect">
            <a:avLst/>
          </a:prstGeom>
          <a:noFill/>
        </p:spPr>
        <p:txBody>
          <a:bodyPr wrap="square" rtlCol="0">
            <a:spAutoFit/>
          </a:bodyPr>
          <a:lstStyle/>
          <a:p>
            <a:pPr algn="r" defTabSz="1219170" fontAlgn="base">
              <a:spcBef>
                <a:spcPct val="0"/>
              </a:spcBef>
              <a:spcAft>
                <a:spcPct val="0"/>
              </a:spcAft>
            </a:pPr>
            <a:r>
              <a:rPr lang="en-US" sz="1333" dirty="0">
                <a:solidFill>
                  <a:prstClr val="black"/>
                </a:solidFill>
                <a:latin typeface="Calibri"/>
                <a:cs typeface="Arial" charset="0"/>
              </a:rPr>
              <a:t>Stoll et al. Neurol </a:t>
            </a:r>
            <a:r>
              <a:rPr lang="en-US" sz="1333" dirty="0" err="1">
                <a:solidFill>
                  <a:prstClr val="black"/>
                </a:solidFill>
                <a:latin typeface="Calibri"/>
                <a:cs typeface="Arial" charset="0"/>
              </a:rPr>
              <a:t>Ther</a:t>
            </a:r>
            <a:r>
              <a:rPr lang="en-US" sz="1333" dirty="0">
                <a:solidFill>
                  <a:prstClr val="black"/>
                </a:solidFill>
                <a:latin typeface="Calibri"/>
                <a:cs typeface="Arial" charset="0"/>
              </a:rPr>
              <a:t>, 2024</a:t>
            </a:r>
          </a:p>
        </p:txBody>
      </p:sp>
      <p:sp>
        <p:nvSpPr>
          <p:cNvPr id="3" name="Speech Bubble: Rectangle 2">
            <a:extLst>
              <a:ext uri="{FF2B5EF4-FFF2-40B4-BE49-F238E27FC236}">
                <a16:creationId xmlns:a16="http://schemas.microsoft.com/office/drawing/2014/main" id="{987E5DCA-5C80-599C-9A0F-6ACE677653AE}"/>
              </a:ext>
            </a:extLst>
          </p:cNvPr>
          <p:cNvSpPr/>
          <p:nvPr/>
        </p:nvSpPr>
        <p:spPr>
          <a:xfrm>
            <a:off x="6302104" y="1828800"/>
            <a:ext cx="5381897" cy="1193800"/>
          </a:xfrm>
          <a:prstGeom prst="wedgeRectCallout">
            <a:avLst>
              <a:gd name="adj1" fmla="val -35927"/>
              <a:gd name="adj2" fmla="val 83929"/>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defTabSz="1219170" fontAlgn="base">
              <a:spcBef>
                <a:spcPct val="0"/>
              </a:spcBef>
              <a:spcAft>
                <a:spcPct val="0"/>
              </a:spcAft>
            </a:pPr>
            <a:r>
              <a:rPr lang="en-US" sz="2400" b="1" dirty="0">
                <a:solidFill>
                  <a:prstClr val="white"/>
                </a:solidFill>
                <a:latin typeface="Calibri"/>
              </a:rPr>
              <a:t>I understand that MS treatments are dangerous, and I want to beat MS naturally!</a:t>
            </a:r>
          </a:p>
        </p:txBody>
      </p:sp>
      <p:sp>
        <p:nvSpPr>
          <p:cNvPr id="13" name="Speech Bubble: Rectangle 12">
            <a:extLst>
              <a:ext uri="{FF2B5EF4-FFF2-40B4-BE49-F238E27FC236}">
                <a16:creationId xmlns:a16="http://schemas.microsoft.com/office/drawing/2014/main" id="{9436FB89-F562-7CBE-49A5-9C9C2F0BC21F}"/>
              </a:ext>
            </a:extLst>
          </p:cNvPr>
          <p:cNvSpPr/>
          <p:nvPr/>
        </p:nvSpPr>
        <p:spPr>
          <a:xfrm>
            <a:off x="6302102" y="3545205"/>
            <a:ext cx="5381897" cy="1193800"/>
          </a:xfrm>
          <a:prstGeom prst="wedgeRectCallout">
            <a:avLst>
              <a:gd name="adj1" fmla="val -35927"/>
              <a:gd name="adj2" fmla="val 83929"/>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defTabSz="1219170" fontAlgn="base">
              <a:spcBef>
                <a:spcPct val="0"/>
              </a:spcBef>
              <a:spcAft>
                <a:spcPct val="0"/>
              </a:spcAft>
            </a:pPr>
            <a:r>
              <a:rPr lang="en-US" sz="2400" b="1" dirty="0">
                <a:solidFill>
                  <a:prstClr val="white"/>
                </a:solidFill>
                <a:latin typeface="Calibri"/>
              </a:rPr>
              <a:t>My priorities are to not impact my wedding next month and to get rid of this awful fatigue.</a:t>
            </a:r>
          </a:p>
        </p:txBody>
      </p:sp>
      <p:sp>
        <p:nvSpPr>
          <p:cNvPr id="14" name="Speech Bubble: Rectangle 13">
            <a:extLst>
              <a:ext uri="{FF2B5EF4-FFF2-40B4-BE49-F238E27FC236}">
                <a16:creationId xmlns:a16="http://schemas.microsoft.com/office/drawing/2014/main" id="{A1F9C2C7-74F5-1641-890F-F6EA01D0FC85}"/>
              </a:ext>
            </a:extLst>
          </p:cNvPr>
          <p:cNvSpPr/>
          <p:nvPr/>
        </p:nvSpPr>
        <p:spPr>
          <a:xfrm>
            <a:off x="6215302" y="5353034"/>
            <a:ext cx="5381897" cy="1012189"/>
          </a:xfrm>
          <a:prstGeom prst="wedgeRectCallout">
            <a:avLst>
              <a:gd name="adj1" fmla="val -35927"/>
              <a:gd name="adj2" fmla="val 83929"/>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defTabSz="1219170" fontAlgn="base">
              <a:spcBef>
                <a:spcPct val="0"/>
              </a:spcBef>
              <a:spcAft>
                <a:spcPct val="0"/>
              </a:spcAft>
            </a:pPr>
            <a:r>
              <a:rPr lang="en-US" sz="2400" b="1" dirty="0">
                <a:solidFill>
                  <a:prstClr val="white"/>
                </a:solidFill>
                <a:latin typeface="Calibri"/>
              </a:rPr>
              <a:t>We want a family but are not planning to start trying immediately</a:t>
            </a:r>
          </a:p>
        </p:txBody>
      </p:sp>
    </p:spTree>
    <p:extLst>
      <p:ext uri="{BB962C8B-B14F-4D97-AF65-F5344CB8AC3E}">
        <p14:creationId xmlns:p14="http://schemas.microsoft.com/office/powerpoint/2010/main" val="3963350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D77ACC-565B-498E-9654-2275B19DE561}"/>
              </a:ext>
            </a:extLst>
          </p:cNvPr>
          <p:cNvSpPr>
            <a:spLocks noGrp="1"/>
          </p:cNvSpPr>
          <p:nvPr>
            <p:ph sz="half" idx="1"/>
          </p:nvPr>
        </p:nvSpPr>
        <p:spPr>
          <a:xfrm>
            <a:off x="2197915" y="1035844"/>
            <a:ext cx="7826929" cy="4793456"/>
          </a:xfrm>
        </p:spPr>
        <p:txBody>
          <a:bodyPr anchor="ctr"/>
          <a:lstStyle/>
          <a:p>
            <a:pPr marL="34289" indent="0" algn="ctr">
              <a:lnSpc>
                <a:spcPct val="100000"/>
              </a:lnSpc>
              <a:buNone/>
            </a:pPr>
            <a:r>
              <a:rPr lang="en-US" sz="3600" b="1" dirty="0">
                <a:solidFill>
                  <a:schemeClr val="accent3"/>
                </a:solidFill>
              </a:rPr>
              <a:t>Your feedback is important to us!</a:t>
            </a:r>
          </a:p>
          <a:p>
            <a:pPr marL="34289" indent="0" algn="ctr">
              <a:lnSpc>
                <a:spcPct val="100000"/>
              </a:lnSpc>
              <a:buNone/>
            </a:pPr>
            <a:endParaRPr lang="en-US" sz="2700" dirty="0">
              <a:solidFill>
                <a:schemeClr val="tx1"/>
              </a:solidFill>
            </a:endParaRPr>
          </a:p>
          <a:p>
            <a:pPr marL="34289" indent="0" algn="ctr">
              <a:lnSpc>
                <a:spcPct val="100000"/>
              </a:lnSpc>
              <a:buNone/>
            </a:pPr>
            <a:r>
              <a:rPr lang="en-US" sz="3000" dirty="0">
                <a:solidFill>
                  <a:schemeClr val="tx2"/>
                </a:solidFill>
              </a:rPr>
              <a:t>At the conclusion of the webinar, please complete the program survey in TMS or TRAIN. This must be completed within </a:t>
            </a:r>
            <a:r>
              <a:rPr lang="en-US" sz="3000" b="1" dirty="0">
                <a:solidFill>
                  <a:srgbClr val="FF0000"/>
                </a:solidFill>
              </a:rPr>
              <a:t>15 days </a:t>
            </a:r>
            <a:r>
              <a:rPr lang="en-US" sz="3000" dirty="0">
                <a:solidFill>
                  <a:schemeClr val="tx2"/>
                </a:solidFill>
              </a:rPr>
              <a:t>of the live program for CME/CEU credit.</a:t>
            </a:r>
          </a:p>
          <a:p>
            <a:pPr marL="34289" indent="0" algn="ctr">
              <a:buNone/>
            </a:pPr>
            <a:endParaRPr lang="en-US" sz="3000" dirty="0">
              <a:solidFill>
                <a:schemeClr val="tx2"/>
              </a:solidFill>
            </a:endParaRPr>
          </a:p>
          <a:p>
            <a:pPr marL="34289" indent="0" algn="ctr">
              <a:buNone/>
            </a:pPr>
            <a:endParaRPr lang="en-US" sz="3000" dirty="0">
              <a:solidFill>
                <a:schemeClr val="tx2"/>
              </a:solidFill>
            </a:endParaRPr>
          </a:p>
        </p:txBody>
      </p:sp>
    </p:spTree>
    <p:extLst>
      <p:ext uri="{BB962C8B-B14F-4D97-AF65-F5344CB8AC3E}">
        <p14:creationId xmlns:p14="http://schemas.microsoft.com/office/powerpoint/2010/main" val="2710832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normAutofit/>
          </a:bodyPr>
          <a:lstStyle/>
          <a:p>
            <a:r>
              <a:rPr lang="en-US" sz="4800" b="1" dirty="0">
                <a:latin typeface="+mn-lt"/>
              </a:rPr>
              <a:t>SDM in clinical practice: Barriers</a:t>
            </a:r>
          </a:p>
        </p:txBody>
      </p:sp>
      <p:sp>
        <p:nvSpPr>
          <p:cNvPr id="14" name="TextBox 13">
            <a:extLst>
              <a:ext uri="{FF2B5EF4-FFF2-40B4-BE49-F238E27FC236}">
                <a16:creationId xmlns:a16="http://schemas.microsoft.com/office/drawing/2014/main" id="{C9D5FDA5-717B-65F3-6AD7-762B9D0B2289}"/>
              </a:ext>
            </a:extLst>
          </p:cNvPr>
          <p:cNvSpPr txBox="1"/>
          <p:nvPr/>
        </p:nvSpPr>
        <p:spPr>
          <a:xfrm>
            <a:off x="609600" y="4445000"/>
            <a:ext cx="5181600" cy="16929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1219170" fontAlgn="base">
              <a:spcBef>
                <a:spcPct val="0"/>
              </a:spcBef>
              <a:spcAft>
                <a:spcPct val="0"/>
              </a:spcAft>
            </a:pPr>
            <a:r>
              <a:rPr lang="en-US" sz="2400" b="1" dirty="0">
                <a:solidFill>
                  <a:prstClr val="black"/>
                </a:solidFill>
                <a:latin typeface="Calibri"/>
              </a:rPr>
              <a:t>Differences in Patient and Clinician’s goals</a:t>
            </a:r>
          </a:p>
          <a:p>
            <a:pPr marL="380990" indent="-380990" defTabSz="1219170" fontAlgn="base">
              <a:spcBef>
                <a:spcPct val="0"/>
              </a:spcBef>
              <a:spcAft>
                <a:spcPct val="0"/>
              </a:spcAft>
              <a:buFontTx/>
              <a:buChar char="-"/>
            </a:pPr>
            <a:r>
              <a:rPr lang="en-US" sz="1867" dirty="0">
                <a:solidFill>
                  <a:prstClr val="black"/>
                </a:solidFill>
                <a:latin typeface="Calibri"/>
              </a:rPr>
              <a:t>Clinician focused on tissue loss</a:t>
            </a:r>
          </a:p>
          <a:p>
            <a:pPr marL="380990" indent="-380990" defTabSz="1219170" fontAlgn="base">
              <a:spcBef>
                <a:spcPct val="0"/>
              </a:spcBef>
              <a:spcAft>
                <a:spcPct val="0"/>
              </a:spcAft>
              <a:buFontTx/>
              <a:buChar char="-"/>
            </a:pPr>
            <a:r>
              <a:rPr lang="en-US" sz="1867" dirty="0">
                <a:solidFill>
                  <a:prstClr val="black"/>
                </a:solidFill>
                <a:latin typeface="Calibri"/>
              </a:rPr>
              <a:t>Patient focused on short-term personal goals and quality of life</a:t>
            </a:r>
          </a:p>
        </p:txBody>
      </p:sp>
      <p:sp>
        <p:nvSpPr>
          <p:cNvPr id="16" name="TextBox 15">
            <a:extLst>
              <a:ext uri="{FF2B5EF4-FFF2-40B4-BE49-F238E27FC236}">
                <a16:creationId xmlns:a16="http://schemas.microsoft.com/office/drawing/2014/main" id="{B42F8655-03A7-5542-75A7-C2CA74565C1F}"/>
              </a:ext>
            </a:extLst>
          </p:cNvPr>
          <p:cNvSpPr txBox="1"/>
          <p:nvPr/>
        </p:nvSpPr>
        <p:spPr>
          <a:xfrm>
            <a:off x="6096000" y="4445000"/>
            <a:ext cx="5181600" cy="16109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1219170" fontAlgn="base">
              <a:spcBef>
                <a:spcPct val="0"/>
              </a:spcBef>
              <a:spcAft>
                <a:spcPct val="0"/>
              </a:spcAft>
            </a:pPr>
            <a:r>
              <a:rPr lang="en-US" sz="2400" b="1" dirty="0">
                <a:solidFill>
                  <a:prstClr val="black"/>
                </a:solidFill>
                <a:latin typeface="Calibri"/>
              </a:rPr>
              <a:t>Time</a:t>
            </a:r>
          </a:p>
          <a:p>
            <a:pPr marL="380990" indent="-380990" defTabSz="1219170" fontAlgn="base">
              <a:spcBef>
                <a:spcPct val="0"/>
              </a:spcBef>
              <a:spcAft>
                <a:spcPct val="0"/>
              </a:spcAft>
              <a:buFontTx/>
              <a:buChar char="-"/>
            </a:pPr>
            <a:r>
              <a:rPr lang="en-US" sz="1867" dirty="0">
                <a:solidFill>
                  <a:prstClr val="black"/>
                </a:solidFill>
                <a:latin typeface="Calibri"/>
              </a:rPr>
              <a:t>Busy schedules don’t allow for complex conversation</a:t>
            </a:r>
          </a:p>
          <a:p>
            <a:pPr marL="380990" indent="-380990" defTabSz="1219170" fontAlgn="base">
              <a:spcBef>
                <a:spcPct val="0"/>
              </a:spcBef>
              <a:spcAft>
                <a:spcPct val="0"/>
              </a:spcAft>
              <a:buFontTx/>
              <a:buChar char="-"/>
            </a:pPr>
            <a:r>
              <a:rPr lang="en-US" sz="1867" dirty="0">
                <a:solidFill>
                  <a:prstClr val="black"/>
                </a:solidFill>
                <a:latin typeface="Calibri"/>
              </a:rPr>
              <a:t>Afraid to upset other patients</a:t>
            </a:r>
          </a:p>
          <a:p>
            <a:pPr defTabSz="1219170" fontAlgn="base">
              <a:spcBef>
                <a:spcPct val="0"/>
              </a:spcBef>
              <a:spcAft>
                <a:spcPct val="0"/>
              </a:spcAft>
            </a:pPr>
            <a:endParaRPr lang="en-US" sz="1867" dirty="0">
              <a:solidFill>
                <a:prstClr val="black"/>
              </a:solidFill>
              <a:latin typeface="Calibri"/>
            </a:endParaRPr>
          </a:p>
        </p:txBody>
      </p:sp>
      <p:sp>
        <p:nvSpPr>
          <p:cNvPr id="17" name="TextBox 16">
            <a:extLst>
              <a:ext uri="{FF2B5EF4-FFF2-40B4-BE49-F238E27FC236}">
                <a16:creationId xmlns:a16="http://schemas.microsoft.com/office/drawing/2014/main" id="{EA6ECAC9-9351-ACB6-B30E-3C6BB1D9609A}"/>
              </a:ext>
            </a:extLst>
          </p:cNvPr>
          <p:cNvSpPr txBox="1"/>
          <p:nvPr/>
        </p:nvSpPr>
        <p:spPr>
          <a:xfrm>
            <a:off x="609600" y="1937737"/>
            <a:ext cx="5181600" cy="218559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1219170" fontAlgn="base">
              <a:spcBef>
                <a:spcPct val="0"/>
              </a:spcBef>
              <a:spcAft>
                <a:spcPct val="0"/>
              </a:spcAft>
            </a:pPr>
            <a:r>
              <a:rPr lang="en-US" sz="2400" b="1" dirty="0">
                <a:solidFill>
                  <a:prstClr val="black"/>
                </a:solidFill>
                <a:latin typeface="Calibri"/>
              </a:rPr>
              <a:t>Misconceptions and Distrust:</a:t>
            </a:r>
          </a:p>
          <a:p>
            <a:pPr marL="380990" indent="-380990" defTabSz="1219170" fontAlgn="base">
              <a:spcBef>
                <a:spcPct val="0"/>
              </a:spcBef>
              <a:spcAft>
                <a:spcPct val="0"/>
              </a:spcAft>
              <a:buFontTx/>
              <a:buChar char="-"/>
            </a:pPr>
            <a:r>
              <a:rPr lang="en-US" sz="1867" dirty="0">
                <a:solidFill>
                  <a:prstClr val="black"/>
                </a:solidFill>
                <a:latin typeface="Calibri"/>
              </a:rPr>
              <a:t>Patient has overall distrust of traditional healthcare system viewed as “pushing medications”</a:t>
            </a:r>
          </a:p>
          <a:p>
            <a:pPr marL="380990" indent="-380990" defTabSz="1219170" fontAlgn="base">
              <a:spcBef>
                <a:spcPct val="0"/>
              </a:spcBef>
              <a:spcAft>
                <a:spcPct val="0"/>
              </a:spcAft>
              <a:buFontTx/>
              <a:buChar char="-"/>
            </a:pPr>
            <a:r>
              <a:rPr lang="en-US" sz="1867" dirty="0">
                <a:solidFill>
                  <a:prstClr val="black"/>
                </a:solidFill>
                <a:latin typeface="Calibri"/>
              </a:rPr>
              <a:t>Wants to be in control of decisions</a:t>
            </a:r>
          </a:p>
          <a:p>
            <a:pPr marL="380990" indent="-380990" defTabSz="1219170" fontAlgn="base">
              <a:spcBef>
                <a:spcPct val="0"/>
              </a:spcBef>
              <a:spcAft>
                <a:spcPct val="0"/>
              </a:spcAft>
              <a:buFontTx/>
              <a:buChar char="-"/>
            </a:pPr>
            <a:r>
              <a:rPr lang="en-US" sz="1867" dirty="0">
                <a:solidFill>
                  <a:prstClr val="black"/>
                </a:solidFill>
                <a:latin typeface="Calibri"/>
              </a:rPr>
              <a:t>Overestimation of DMT risks and of “natural treatment” effectiveness</a:t>
            </a:r>
          </a:p>
        </p:txBody>
      </p:sp>
      <p:sp>
        <p:nvSpPr>
          <p:cNvPr id="20" name="TextBox 19">
            <a:extLst>
              <a:ext uri="{FF2B5EF4-FFF2-40B4-BE49-F238E27FC236}">
                <a16:creationId xmlns:a16="http://schemas.microsoft.com/office/drawing/2014/main" id="{A46F5943-B9FF-C413-2338-48237FA6B1EB}"/>
              </a:ext>
            </a:extLst>
          </p:cNvPr>
          <p:cNvSpPr txBox="1"/>
          <p:nvPr/>
        </p:nvSpPr>
        <p:spPr>
          <a:xfrm>
            <a:off x="6087292" y="1937736"/>
            <a:ext cx="5181600" cy="21855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1219170" fontAlgn="base">
              <a:spcBef>
                <a:spcPct val="0"/>
              </a:spcBef>
              <a:spcAft>
                <a:spcPct val="0"/>
              </a:spcAft>
            </a:pPr>
            <a:r>
              <a:rPr lang="en-US" sz="2400" b="1" dirty="0">
                <a:solidFill>
                  <a:prstClr val="black"/>
                </a:solidFill>
                <a:latin typeface="Calibri"/>
              </a:rPr>
              <a:t>Clinician bias</a:t>
            </a:r>
          </a:p>
          <a:p>
            <a:pPr marL="380990" indent="-380990" defTabSz="1219170" fontAlgn="base">
              <a:spcBef>
                <a:spcPct val="0"/>
              </a:spcBef>
              <a:spcAft>
                <a:spcPct val="0"/>
              </a:spcAft>
              <a:buFontTx/>
              <a:buChar char="-"/>
            </a:pPr>
            <a:r>
              <a:rPr lang="en-US" sz="1867" dirty="0">
                <a:solidFill>
                  <a:prstClr val="black"/>
                </a:solidFill>
                <a:latin typeface="Calibri"/>
              </a:rPr>
              <a:t>Easy to judge patients preferring “natural” options without trying to understand values</a:t>
            </a:r>
          </a:p>
          <a:p>
            <a:pPr marL="380990" indent="-380990" defTabSz="1219170" fontAlgn="base">
              <a:spcBef>
                <a:spcPct val="0"/>
              </a:spcBef>
              <a:spcAft>
                <a:spcPct val="0"/>
              </a:spcAft>
              <a:buFontTx/>
              <a:buChar char="-"/>
            </a:pPr>
            <a:r>
              <a:rPr lang="en-US" sz="1867" dirty="0">
                <a:solidFill>
                  <a:prstClr val="black"/>
                </a:solidFill>
                <a:latin typeface="Calibri"/>
              </a:rPr>
              <a:t>Clinicians may not be as invested as with other patients whose values align</a:t>
            </a:r>
          </a:p>
          <a:p>
            <a:pPr marL="380990" indent="-380990" defTabSz="1219170" fontAlgn="base">
              <a:spcBef>
                <a:spcPct val="0"/>
              </a:spcBef>
              <a:spcAft>
                <a:spcPct val="0"/>
              </a:spcAft>
              <a:buFontTx/>
              <a:buChar char="-"/>
            </a:pPr>
            <a:r>
              <a:rPr lang="en-US" sz="1867" dirty="0">
                <a:solidFill>
                  <a:prstClr val="black"/>
                </a:solidFill>
                <a:latin typeface="Calibri"/>
              </a:rPr>
              <a:t>Risk giving up on patient deemed “helpless”</a:t>
            </a:r>
          </a:p>
          <a:p>
            <a:pPr defTabSz="1219170" fontAlgn="base">
              <a:spcBef>
                <a:spcPct val="0"/>
              </a:spcBef>
              <a:spcAft>
                <a:spcPct val="0"/>
              </a:spcAft>
            </a:pPr>
            <a:endParaRPr lang="en-US" sz="1867" dirty="0">
              <a:solidFill>
                <a:prstClr val="black"/>
              </a:solidFill>
              <a:latin typeface="Calibri"/>
            </a:endParaRPr>
          </a:p>
        </p:txBody>
      </p:sp>
    </p:spTree>
    <p:extLst>
      <p:ext uri="{BB962C8B-B14F-4D97-AF65-F5344CB8AC3E}">
        <p14:creationId xmlns:p14="http://schemas.microsoft.com/office/powerpoint/2010/main" val="2642635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582400" cy="1143000"/>
          </a:xfrm>
        </p:spPr>
        <p:txBody>
          <a:bodyPr>
            <a:normAutofit/>
          </a:bodyPr>
          <a:lstStyle/>
          <a:p>
            <a:r>
              <a:rPr lang="en-US" sz="4800" b="1" dirty="0">
                <a:latin typeface="+mn-lt"/>
              </a:rPr>
              <a:t>SDM in clinical practice: Overcoming barriers</a:t>
            </a:r>
          </a:p>
        </p:txBody>
      </p:sp>
      <p:sp>
        <p:nvSpPr>
          <p:cNvPr id="17" name="TextBox 16">
            <a:extLst>
              <a:ext uri="{FF2B5EF4-FFF2-40B4-BE49-F238E27FC236}">
                <a16:creationId xmlns:a16="http://schemas.microsoft.com/office/drawing/2014/main" id="{EA6ECAC9-9351-ACB6-B30E-3C6BB1D9609A}"/>
              </a:ext>
            </a:extLst>
          </p:cNvPr>
          <p:cNvSpPr txBox="1"/>
          <p:nvPr/>
        </p:nvSpPr>
        <p:spPr>
          <a:xfrm>
            <a:off x="609600" y="1937737"/>
            <a:ext cx="5181600" cy="18982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1219170" fontAlgn="base">
              <a:spcBef>
                <a:spcPct val="0"/>
              </a:spcBef>
              <a:spcAft>
                <a:spcPct val="0"/>
              </a:spcAft>
            </a:pPr>
            <a:r>
              <a:rPr lang="en-US" sz="2400" b="1" dirty="0">
                <a:solidFill>
                  <a:prstClr val="black"/>
                </a:solidFill>
                <a:latin typeface="Calibri"/>
              </a:rPr>
              <a:t>Be curious</a:t>
            </a:r>
          </a:p>
          <a:p>
            <a:pPr marL="380990" indent="-380990" defTabSz="1219170" fontAlgn="base">
              <a:spcBef>
                <a:spcPct val="0"/>
              </a:spcBef>
              <a:spcAft>
                <a:spcPct val="0"/>
              </a:spcAft>
              <a:buFontTx/>
              <a:buChar char="-"/>
            </a:pPr>
            <a:r>
              <a:rPr lang="en-US" sz="1867" dirty="0">
                <a:solidFill>
                  <a:prstClr val="black"/>
                </a:solidFill>
                <a:latin typeface="Calibri"/>
              </a:rPr>
              <a:t>Aim to understand patient’s values and goals: make them feel seen and heard.</a:t>
            </a:r>
          </a:p>
          <a:p>
            <a:pPr marL="380990" indent="-380990" defTabSz="1219170" fontAlgn="base">
              <a:spcBef>
                <a:spcPct val="0"/>
              </a:spcBef>
              <a:spcAft>
                <a:spcPct val="0"/>
              </a:spcAft>
              <a:buFontTx/>
              <a:buChar char="-"/>
            </a:pPr>
            <a:r>
              <a:rPr lang="en-US" sz="1867" dirty="0">
                <a:solidFill>
                  <a:prstClr val="black"/>
                </a:solidFill>
                <a:latin typeface="Calibri"/>
              </a:rPr>
              <a:t>Ask questions about their healthy habits.</a:t>
            </a:r>
          </a:p>
          <a:p>
            <a:pPr marL="380990" indent="-380990" defTabSz="1219170" fontAlgn="base">
              <a:spcBef>
                <a:spcPct val="0"/>
              </a:spcBef>
              <a:spcAft>
                <a:spcPct val="0"/>
              </a:spcAft>
              <a:buFontTx/>
              <a:buChar char="-"/>
            </a:pPr>
            <a:r>
              <a:rPr lang="en-US" sz="1867" dirty="0">
                <a:solidFill>
                  <a:prstClr val="black"/>
                </a:solidFill>
                <a:latin typeface="Calibri"/>
              </a:rPr>
              <a:t>Affirm them in their choices to engage in positive lifestyle changes: they are beneficial!</a:t>
            </a:r>
          </a:p>
        </p:txBody>
      </p:sp>
      <p:sp>
        <p:nvSpPr>
          <p:cNvPr id="3" name="TextBox 2">
            <a:extLst>
              <a:ext uri="{FF2B5EF4-FFF2-40B4-BE49-F238E27FC236}">
                <a16:creationId xmlns:a16="http://schemas.microsoft.com/office/drawing/2014/main" id="{7F6A58A0-AAF8-3241-C13A-802BB9DD6C93}"/>
              </a:ext>
            </a:extLst>
          </p:cNvPr>
          <p:cNvSpPr txBox="1"/>
          <p:nvPr/>
        </p:nvSpPr>
        <p:spPr>
          <a:xfrm>
            <a:off x="609600" y="4140201"/>
            <a:ext cx="5181600" cy="218559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1219170" fontAlgn="base">
              <a:spcBef>
                <a:spcPct val="0"/>
              </a:spcBef>
              <a:spcAft>
                <a:spcPct val="0"/>
              </a:spcAft>
            </a:pPr>
            <a:r>
              <a:rPr lang="en-US" sz="2400" b="1" dirty="0">
                <a:solidFill>
                  <a:prstClr val="black"/>
                </a:solidFill>
                <a:latin typeface="Calibri"/>
              </a:rPr>
              <a:t>Educate on treatment options for MS</a:t>
            </a:r>
          </a:p>
          <a:p>
            <a:pPr marL="380990" indent="-380990" defTabSz="1219170" fontAlgn="base">
              <a:spcBef>
                <a:spcPct val="0"/>
              </a:spcBef>
              <a:spcAft>
                <a:spcPct val="0"/>
              </a:spcAft>
              <a:buFontTx/>
              <a:buChar char="-"/>
            </a:pPr>
            <a:r>
              <a:rPr lang="en-US" sz="1867" dirty="0">
                <a:solidFill>
                  <a:prstClr val="black"/>
                </a:solidFill>
                <a:latin typeface="Calibri"/>
              </a:rPr>
              <a:t>Do not try to “oversell” or “scare them into using a medication”</a:t>
            </a:r>
          </a:p>
          <a:p>
            <a:pPr marL="380990" indent="-380990" defTabSz="1219170" fontAlgn="base">
              <a:spcBef>
                <a:spcPct val="0"/>
              </a:spcBef>
              <a:spcAft>
                <a:spcPct val="0"/>
              </a:spcAft>
              <a:buFontTx/>
              <a:buChar char="-"/>
            </a:pPr>
            <a:r>
              <a:rPr lang="en-US" sz="1867" dirty="0">
                <a:solidFill>
                  <a:prstClr val="black"/>
                </a:solidFill>
                <a:latin typeface="Calibri"/>
              </a:rPr>
              <a:t>Offer information they can review after their visits with their loved ones.</a:t>
            </a:r>
          </a:p>
          <a:p>
            <a:pPr marL="380990" indent="-380990" defTabSz="1219170" fontAlgn="base">
              <a:spcBef>
                <a:spcPct val="0"/>
              </a:spcBef>
              <a:spcAft>
                <a:spcPct val="0"/>
              </a:spcAft>
              <a:buFontTx/>
              <a:buChar char="-"/>
            </a:pPr>
            <a:r>
              <a:rPr lang="en-US" sz="1867" dirty="0">
                <a:solidFill>
                  <a:prstClr val="black"/>
                </a:solidFill>
                <a:latin typeface="Calibri"/>
              </a:rPr>
              <a:t>Schedule close follow up visit to further answer questions and build trust.</a:t>
            </a:r>
          </a:p>
        </p:txBody>
      </p:sp>
      <p:sp>
        <p:nvSpPr>
          <p:cNvPr id="4" name="TextBox 3">
            <a:extLst>
              <a:ext uri="{FF2B5EF4-FFF2-40B4-BE49-F238E27FC236}">
                <a16:creationId xmlns:a16="http://schemas.microsoft.com/office/drawing/2014/main" id="{0EAEBE36-BA74-4710-D778-D4CFEE75CFCF}"/>
              </a:ext>
            </a:extLst>
          </p:cNvPr>
          <p:cNvSpPr txBox="1"/>
          <p:nvPr/>
        </p:nvSpPr>
        <p:spPr>
          <a:xfrm>
            <a:off x="6087292" y="1937737"/>
            <a:ext cx="5181600" cy="18982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1219170" fontAlgn="base">
              <a:spcBef>
                <a:spcPct val="0"/>
              </a:spcBef>
              <a:spcAft>
                <a:spcPct val="0"/>
              </a:spcAft>
            </a:pPr>
            <a:r>
              <a:rPr lang="en-US" sz="2400" b="1" dirty="0">
                <a:solidFill>
                  <a:prstClr val="black"/>
                </a:solidFill>
                <a:latin typeface="Calibri"/>
              </a:rPr>
              <a:t> Be cognizant of our own bias</a:t>
            </a:r>
          </a:p>
          <a:p>
            <a:pPr marL="380990" indent="-380990" defTabSz="1219170" fontAlgn="base">
              <a:spcBef>
                <a:spcPct val="0"/>
              </a:spcBef>
              <a:spcAft>
                <a:spcPct val="0"/>
              </a:spcAft>
              <a:buFontTx/>
              <a:buChar char="-"/>
            </a:pPr>
            <a:r>
              <a:rPr lang="en-US" sz="1867" dirty="0">
                <a:solidFill>
                  <a:prstClr val="black"/>
                </a:solidFill>
                <a:latin typeface="Calibri"/>
              </a:rPr>
              <a:t>Many patients have had negative experiences with health care providers in the past, and this can impact their perception and trust. </a:t>
            </a:r>
          </a:p>
          <a:p>
            <a:pPr marL="380990" indent="-380990" defTabSz="1219170" fontAlgn="base">
              <a:spcBef>
                <a:spcPct val="0"/>
              </a:spcBef>
              <a:spcAft>
                <a:spcPct val="0"/>
              </a:spcAft>
              <a:buFontTx/>
              <a:buChar char="-"/>
            </a:pPr>
            <a:r>
              <a:rPr lang="en-US" sz="1867" dirty="0">
                <a:solidFill>
                  <a:prstClr val="black"/>
                </a:solidFill>
                <a:latin typeface="Calibri"/>
              </a:rPr>
              <a:t>Change your narrative and language.</a:t>
            </a:r>
          </a:p>
          <a:p>
            <a:pPr marL="380990" indent="-380990" defTabSz="1219170" fontAlgn="base">
              <a:spcBef>
                <a:spcPct val="0"/>
              </a:spcBef>
              <a:spcAft>
                <a:spcPct val="0"/>
              </a:spcAft>
              <a:buFontTx/>
              <a:buChar char="-"/>
            </a:pPr>
            <a:r>
              <a:rPr lang="en-US" sz="1867" dirty="0">
                <a:solidFill>
                  <a:prstClr val="black"/>
                </a:solidFill>
                <a:latin typeface="Calibri"/>
              </a:rPr>
              <a:t>See strengths first!</a:t>
            </a:r>
          </a:p>
        </p:txBody>
      </p:sp>
      <p:sp>
        <p:nvSpPr>
          <p:cNvPr id="5" name="TextBox 4">
            <a:extLst>
              <a:ext uri="{FF2B5EF4-FFF2-40B4-BE49-F238E27FC236}">
                <a16:creationId xmlns:a16="http://schemas.microsoft.com/office/drawing/2014/main" id="{96EC77B9-3FA5-8BD9-29AA-1D937A39BDCD}"/>
              </a:ext>
            </a:extLst>
          </p:cNvPr>
          <p:cNvSpPr txBox="1"/>
          <p:nvPr/>
        </p:nvSpPr>
        <p:spPr>
          <a:xfrm>
            <a:off x="6096000" y="4166027"/>
            <a:ext cx="5181600" cy="18982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1219170" fontAlgn="base">
              <a:spcBef>
                <a:spcPct val="0"/>
              </a:spcBef>
              <a:spcAft>
                <a:spcPct val="0"/>
              </a:spcAft>
            </a:pPr>
            <a:r>
              <a:rPr lang="en-US" sz="2400" b="1" dirty="0">
                <a:solidFill>
                  <a:prstClr val="black"/>
                </a:solidFill>
                <a:latin typeface="Calibri"/>
              </a:rPr>
              <a:t>Manage your time</a:t>
            </a:r>
          </a:p>
          <a:p>
            <a:pPr marL="380990" indent="-380990" defTabSz="1219170" fontAlgn="base">
              <a:spcBef>
                <a:spcPct val="0"/>
              </a:spcBef>
              <a:spcAft>
                <a:spcPct val="0"/>
              </a:spcAft>
              <a:buFontTx/>
              <a:buChar char="-"/>
            </a:pPr>
            <a:r>
              <a:rPr lang="en-US" sz="1867" dirty="0">
                <a:solidFill>
                  <a:prstClr val="black"/>
                </a:solidFill>
                <a:latin typeface="Calibri"/>
              </a:rPr>
              <a:t>Use decision aids and external resources</a:t>
            </a:r>
          </a:p>
          <a:p>
            <a:pPr marL="380990" indent="-380990" defTabSz="1219170" fontAlgn="base">
              <a:spcBef>
                <a:spcPct val="0"/>
              </a:spcBef>
              <a:spcAft>
                <a:spcPct val="0"/>
              </a:spcAft>
              <a:buFontTx/>
              <a:buChar char="-"/>
            </a:pPr>
            <a:r>
              <a:rPr lang="en-US" sz="1867" dirty="0">
                <a:solidFill>
                  <a:prstClr val="black"/>
                </a:solidFill>
                <a:latin typeface="Calibri"/>
              </a:rPr>
              <a:t>Work with your team: MS nurse and APPs are wonderful partners in patient education and engagement!</a:t>
            </a:r>
          </a:p>
          <a:p>
            <a:pPr marL="380990" indent="-380990" defTabSz="1219170" fontAlgn="base">
              <a:spcBef>
                <a:spcPct val="0"/>
              </a:spcBef>
              <a:spcAft>
                <a:spcPct val="0"/>
              </a:spcAft>
              <a:buFontTx/>
              <a:buChar char="-"/>
            </a:pPr>
            <a:r>
              <a:rPr lang="en-US" sz="1867" dirty="0">
                <a:solidFill>
                  <a:prstClr val="black"/>
                </a:solidFill>
                <a:latin typeface="Calibri"/>
              </a:rPr>
              <a:t>Building trust is a marathon, not a sprint.</a:t>
            </a:r>
          </a:p>
        </p:txBody>
      </p:sp>
    </p:spTree>
    <p:extLst>
      <p:ext uri="{BB962C8B-B14F-4D97-AF65-F5344CB8AC3E}">
        <p14:creationId xmlns:p14="http://schemas.microsoft.com/office/powerpoint/2010/main" val="2004455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582400" cy="1143000"/>
          </a:xfrm>
        </p:spPr>
        <p:txBody>
          <a:bodyPr>
            <a:normAutofit/>
          </a:bodyPr>
          <a:lstStyle/>
          <a:p>
            <a:r>
              <a:rPr lang="en-US" sz="4800" b="1" dirty="0">
                <a:latin typeface="+mn-lt"/>
              </a:rPr>
              <a:t>SDM in clinical practice: First visit</a:t>
            </a:r>
          </a:p>
        </p:txBody>
      </p:sp>
      <p:pic>
        <p:nvPicPr>
          <p:cNvPr id="3" name="Picture 2">
            <a:extLst>
              <a:ext uri="{FF2B5EF4-FFF2-40B4-BE49-F238E27FC236}">
                <a16:creationId xmlns:a16="http://schemas.microsoft.com/office/drawing/2014/main" id="{1279A989-71DC-12CE-48AB-0F014B9B7AAA}"/>
              </a:ext>
            </a:extLst>
          </p:cNvPr>
          <p:cNvPicPr>
            <a:picLocks noChangeAspect="1"/>
          </p:cNvPicPr>
          <p:nvPr/>
        </p:nvPicPr>
        <p:blipFill>
          <a:blip r:embed="rId3"/>
          <a:stretch>
            <a:fillRect/>
          </a:stretch>
        </p:blipFill>
        <p:spPr>
          <a:xfrm>
            <a:off x="1145178" y="1833284"/>
            <a:ext cx="2180045" cy="2074777"/>
          </a:xfrm>
          <a:prstGeom prst="rect">
            <a:avLst/>
          </a:prstGeom>
        </p:spPr>
      </p:pic>
      <p:sp>
        <p:nvSpPr>
          <p:cNvPr id="4" name="TextBox 3">
            <a:extLst>
              <a:ext uri="{FF2B5EF4-FFF2-40B4-BE49-F238E27FC236}">
                <a16:creationId xmlns:a16="http://schemas.microsoft.com/office/drawing/2014/main" id="{C62FBEF3-545D-BD5A-843B-F8A4B53AF180}"/>
              </a:ext>
            </a:extLst>
          </p:cNvPr>
          <p:cNvSpPr txBox="1"/>
          <p:nvPr/>
        </p:nvSpPr>
        <p:spPr>
          <a:xfrm>
            <a:off x="304800" y="4140201"/>
            <a:ext cx="3860800" cy="21439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defTabSz="1219170" fontAlgn="base">
              <a:spcBef>
                <a:spcPct val="0"/>
              </a:spcBef>
              <a:spcAft>
                <a:spcPct val="0"/>
              </a:spcAft>
            </a:pPr>
            <a:r>
              <a:rPr lang="en-US" sz="2667" b="1" dirty="0">
                <a:solidFill>
                  <a:prstClr val="black">
                    <a:lumMod val="85000"/>
                    <a:lumOff val="15000"/>
                  </a:prstClr>
                </a:solidFill>
                <a:latin typeface="Calibri" panose="020F0502020204030204" pitchFamily="34" charset="0"/>
              </a:rPr>
              <a:t>30-year-old woman</a:t>
            </a:r>
          </a:p>
          <a:p>
            <a:pPr marL="457189"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New Diagnosis of MS</a:t>
            </a:r>
          </a:p>
          <a:p>
            <a:pPr marL="457189"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Hesitant about DMT</a:t>
            </a:r>
          </a:p>
          <a:p>
            <a:pPr marL="457189"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Prefers “natural” options</a:t>
            </a:r>
          </a:p>
          <a:p>
            <a:pPr marL="457189"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Important life event in the near future</a:t>
            </a:r>
          </a:p>
        </p:txBody>
      </p:sp>
      <p:sp>
        <p:nvSpPr>
          <p:cNvPr id="5" name="Rectangle 4">
            <a:extLst>
              <a:ext uri="{FF2B5EF4-FFF2-40B4-BE49-F238E27FC236}">
                <a16:creationId xmlns:a16="http://schemas.microsoft.com/office/drawing/2014/main" id="{256CDDA5-E955-566B-7B56-DD1E5360EAD1}"/>
              </a:ext>
            </a:extLst>
          </p:cNvPr>
          <p:cNvSpPr/>
          <p:nvPr/>
        </p:nvSpPr>
        <p:spPr>
          <a:xfrm>
            <a:off x="4470403" y="1715246"/>
            <a:ext cx="7112000" cy="181535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219170" fontAlgn="base">
              <a:spcBef>
                <a:spcPct val="0"/>
              </a:spcBef>
              <a:spcAft>
                <a:spcPct val="0"/>
              </a:spcAft>
            </a:pPr>
            <a:r>
              <a:rPr lang="en-US" sz="2667" b="1" dirty="0">
                <a:solidFill>
                  <a:prstClr val="black">
                    <a:lumMod val="85000"/>
                    <a:lumOff val="15000"/>
                  </a:prstClr>
                </a:solidFill>
                <a:latin typeface="Calibri" panose="020F0502020204030204" pitchFamily="34" charset="0"/>
              </a:rPr>
              <a:t>Understand her respective values and goals</a:t>
            </a:r>
          </a:p>
          <a:p>
            <a:pPr marL="380990" indent="-380990"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Autonomy</a:t>
            </a:r>
          </a:p>
          <a:p>
            <a:pPr marL="380990" indent="-380990"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Treatment should not interfere with lifestyle</a:t>
            </a:r>
          </a:p>
          <a:p>
            <a:pPr marL="380990" indent="-380990"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She doesn’t want to feel sick or be reminded that she is “sick” by taking medications daily</a:t>
            </a:r>
            <a:endParaRPr lang="en-US" sz="3200" dirty="0">
              <a:solidFill>
                <a:prstClr val="black"/>
              </a:solidFill>
              <a:latin typeface="Calibri"/>
            </a:endParaRPr>
          </a:p>
        </p:txBody>
      </p:sp>
      <p:sp>
        <p:nvSpPr>
          <p:cNvPr id="8" name="Rectangle 7">
            <a:extLst>
              <a:ext uri="{FF2B5EF4-FFF2-40B4-BE49-F238E27FC236}">
                <a16:creationId xmlns:a16="http://schemas.microsoft.com/office/drawing/2014/main" id="{26F198C3-C494-EA8E-DB28-C9E79DFCF7BB}"/>
              </a:ext>
            </a:extLst>
          </p:cNvPr>
          <p:cNvSpPr/>
          <p:nvPr/>
        </p:nvSpPr>
        <p:spPr>
          <a:xfrm>
            <a:off x="4470403" y="3717123"/>
            <a:ext cx="7112000" cy="15105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219170" fontAlgn="base">
              <a:spcBef>
                <a:spcPct val="0"/>
              </a:spcBef>
              <a:spcAft>
                <a:spcPct val="0"/>
              </a:spcAft>
            </a:pPr>
            <a:r>
              <a:rPr lang="en-US" sz="2667" b="1" dirty="0">
                <a:solidFill>
                  <a:prstClr val="black">
                    <a:lumMod val="85000"/>
                    <a:lumOff val="15000"/>
                  </a:prstClr>
                </a:solidFill>
                <a:latin typeface="Calibri" panose="020F0502020204030204" pitchFamily="34" charset="0"/>
              </a:rPr>
              <a:t>Respectfully inquire about her “approach”</a:t>
            </a:r>
          </a:p>
          <a:p>
            <a:pPr marL="380990" indent="-380990"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Avid exerciser, part of like-minded community</a:t>
            </a:r>
          </a:p>
          <a:p>
            <a:pPr marL="380990" indent="-380990"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Interested in “stem cell” treatment [embryonic stem cell infusion/injections], read a lot about it.</a:t>
            </a:r>
          </a:p>
        </p:txBody>
      </p:sp>
      <p:sp>
        <p:nvSpPr>
          <p:cNvPr id="9" name="Rectangle 8">
            <a:extLst>
              <a:ext uri="{FF2B5EF4-FFF2-40B4-BE49-F238E27FC236}">
                <a16:creationId xmlns:a16="http://schemas.microsoft.com/office/drawing/2014/main" id="{FF21BB03-3121-59CD-DD9B-3B0BFD7B89A3}"/>
              </a:ext>
            </a:extLst>
          </p:cNvPr>
          <p:cNvSpPr/>
          <p:nvPr/>
        </p:nvSpPr>
        <p:spPr>
          <a:xfrm>
            <a:off x="4470403" y="5416923"/>
            <a:ext cx="7112000" cy="11616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219170" fontAlgn="base">
              <a:spcBef>
                <a:spcPct val="0"/>
              </a:spcBef>
              <a:spcAft>
                <a:spcPct val="0"/>
              </a:spcAft>
            </a:pPr>
            <a:r>
              <a:rPr lang="en-US" sz="2667" b="1" dirty="0">
                <a:solidFill>
                  <a:prstClr val="black">
                    <a:lumMod val="85000"/>
                    <a:lumOff val="15000"/>
                  </a:prstClr>
                </a:solidFill>
                <a:latin typeface="Calibri" panose="020F0502020204030204" pitchFamily="34" charset="0"/>
              </a:rPr>
              <a:t>Understand her timing</a:t>
            </a:r>
          </a:p>
          <a:p>
            <a:pPr marL="380990" indent="-380990"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Wedding in less than a month.</a:t>
            </a:r>
          </a:p>
          <a:p>
            <a:pPr marL="380990" indent="-380990"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Then has plans to travel internationally for stem cells.</a:t>
            </a:r>
          </a:p>
        </p:txBody>
      </p:sp>
    </p:spTree>
    <p:extLst>
      <p:ext uri="{BB962C8B-B14F-4D97-AF65-F5344CB8AC3E}">
        <p14:creationId xmlns:p14="http://schemas.microsoft.com/office/powerpoint/2010/main" val="3657490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582400" cy="1143000"/>
          </a:xfrm>
        </p:spPr>
        <p:txBody>
          <a:bodyPr>
            <a:normAutofit/>
          </a:bodyPr>
          <a:lstStyle/>
          <a:p>
            <a:r>
              <a:rPr lang="en-US" sz="4800" b="1" dirty="0">
                <a:latin typeface="+mn-lt"/>
              </a:rPr>
              <a:t>SDM in clinical practice: First visit</a:t>
            </a:r>
          </a:p>
        </p:txBody>
      </p:sp>
      <p:pic>
        <p:nvPicPr>
          <p:cNvPr id="3" name="Picture 2">
            <a:extLst>
              <a:ext uri="{FF2B5EF4-FFF2-40B4-BE49-F238E27FC236}">
                <a16:creationId xmlns:a16="http://schemas.microsoft.com/office/drawing/2014/main" id="{1279A989-71DC-12CE-48AB-0F014B9B7AAA}"/>
              </a:ext>
            </a:extLst>
          </p:cNvPr>
          <p:cNvPicPr>
            <a:picLocks noChangeAspect="1"/>
          </p:cNvPicPr>
          <p:nvPr/>
        </p:nvPicPr>
        <p:blipFill>
          <a:blip r:embed="rId3"/>
          <a:stretch>
            <a:fillRect/>
          </a:stretch>
        </p:blipFill>
        <p:spPr>
          <a:xfrm>
            <a:off x="1145178" y="1833284"/>
            <a:ext cx="2180045" cy="2074777"/>
          </a:xfrm>
          <a:prstGeom prst="rect">
            <a:avLst/>
          </a:prstGeom>
        </p:spPr>
      </p:pic>
      <p:sp>
        <p:nvSpPr>
          <p:cNvPr id="4" name="TextBox 3">
            <a:extLst>
              <a:ext uri="{FF2B5EF4-FFF2-40B4-BE49-F238E27FC236}">
                <a16:creationId xmlns:a16="http://schemas.microsoft.com/office/drawing/2014/main" id="{C62FBEF3-545D-BD5A-843B-F8A4B53AF180}"/>
              </a:ext>
            </a:extLst>
          </p:cNvPr>
          <p:cNvSpPr txBox="1"/>
          <p:nvPr/>
        </p:nvSpPr>
        <p:spPr>
          <a:xfrm>
            <a:off x="304800" y="4140201"/>
            <a:ext cx="3860800" cy="21439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defTabSz="1219170" fontAlgn="base">
              <a:spcBef>
                <a:spcPct val="0"/>
              </a:spcBef>
              <a:spcAft>
                <a:spcPct val="0"/>
              </a:spcAft>
            </a:pPr>
            <a:r>
              <a:rPr lang="en-US" sz="2667" b="1" dirty="0">
                <a:solidFill>
                  <a:prstClr val="black">
                    <a:lumMod val="85000"/>
                    <a:lumOff val="15000"/>
                  </a:prstClr>
                </a:solidFill>
                <a:latin typeface="Calibri" panose="020F0502020204030204" pitchFamily="34" charset="0"/>
              </a:rPr>
              <a:t>30-year-old woman</a:t>
            </a:r>
          </a:p>
          <a:p>
            <a:pPr marL="457189"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New Diagnosis of MS</a:t>
            </a:r>
          </a:p>
          <a:p>
            <a:pPr marL="457189"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Hesitant about DMT</a:t>
            </a:r>
          </a:p>
          <a:p>
            <a:pPr marL="457189"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Prefers “natural” options</a:t>
            </a:r>
          </a:p>
          <a:p>
            <a:pPr marL="457189"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Important life event in the near future</a:t>
            </a:r>
          </a:p>
        </p:txBody>
      </p:sp>
      <p:sp>
        <p:nvSpPr>
          <p:cNvPr id="5" name="Rectangle 4">
            <a:extLst>
              <a:ext uri="{FF2B5EF4-FFF2-40B4-BE49-F238E27FC236}">
                <a16:creationId xmlns:a16="http://schemas.microsoft.com/office/drawing/2014/main" id="{256CDDA5-E955-566B-7B56-DD1E5360EAD1}"/>
              </a:ext>
            </a:extLst>
          </p:cNvPr>
          <p:cNvSpPr/>
          <p:nvPr/>
        </p:nvSpPr>
        <p:spPr>
          <a:xfrm>
            <a:off x="4470403" y="1715248"/>
            <a:ext cx="7112000" cy="140895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219170" fontAlgn="base">
              <a:spcBef>
                <a:spcPct val="0"/>
              </a:spcBef>
              <a:spcAft>
                <a:spcPct val="0"/>
              </a:spcAft>
            </a:pPr>
            <a:r>
              <a:rPr lang="en-US" sz="2667" b="1" dirty="0">
                <a:solidFill>
                  <a:prstClr val="black">
                    <a:lumMod val="85000"/>
                    <a:lumOff val="15000"/>
                  </a:prstClr>
                </a:solidFill>
                <a:latin typeface="Calibri" panose="020F0502020204030204" pitchFamily="34" charset="0"/>
              </a:rPr>
              <a:t>Affirm her strengths</a:t>
            </a:r>
          </a:p>
          <a:p>
            <a:pPr marL="380990" indent="-380990"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Healthy lifestyle is critical for people with MS and she is already there</a:t>
            </a:r>
          </a:p>
          <a:p>
            <a:pPr marL="380990" indent="-380990"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She is actively seeking information about her condition</a:t>
            </a:r>
            <a:endParaRPr lang="en-US" sz="3200" dirty="0">
              <a:solidFill>
                <a:prstClr val="black"/>
              </a:solidFill>
              <a:latin typeface="Calibri"/>
            </a:endParaRPr>
          </a:p>
        </p:txBody>
      </p:sp>
      <p:sp>
        <p:nvSpPr>
          <p:cNvPr id="8" name="Rectangle 7">
            <a:extLst>
              <a:ext uri="{FF2B5EF4-FFF2-40B4-BE49-F238E27FC236}">
                <a16:creationId xmlns:a16="http://schemas.microsoft.com/office/drawing/2014/main" id="{26F198C3-C494-EA8E-DB28-C9E79DFCF7BB}"/>
              </a:ext>
            </a:extLst>
          </p:cNvPr>
          <p:cNvSpPr/>
          <p:nvPr/>
        </p:nvSpPr>
        <p:spPr>
          <a:xfrm>
            <a:off x="4470403" y="3327400"/>
            <a:ext cx="7112000" cy="1828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219170" fontAlgn="base">
              <a:spcBef>
                <a:spcPct val="0"/>
              </a:spcBef>
              <a:spcAft>
                <a:spcPct val="0"/>
              </a:spcAft>
            </a:pPr>
            <a:r>
              <a:rPr lang="en-US" sz="2667" b="1" dirty="0">
                <a:solidFill>
                  <a:prstClr val="black">
                    <a:lumMod val="85000"/>
                    <a:lumOff val="15000"/>
                  </a:prstClr>
                </a:solidFill>
                <a:latin typeface="Calibri" panose="020F0502020204030204" pitchFamily="34" charset="0"/>
              </a:rPr>
              <a:t>Explain my approach to care</a:t>
            </a:r>
          </a:p>
          <a:p>
            <a:pPr marL="380990" indent="-380990"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DMT are part of a larger comprehensive plan</a:t>
            </a:r>
          </a:p>
          <a:p>
            <a:pPr marL="380990" indent="-380990"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Discuss MRI findings and concerns</a:t>
            </a:r>
          </a:p>
          <a:p>
            <a:pPr marL="380990" indent="-380990"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Explain relationship between inflammation and fatigue</a:t>
            </a:r>
          </a:p>
          <a:p>
            <a:pPr marL="380990" indent="-380990"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Give her information she can review after her visit</a:t>
            </a:r>
          </a:p>
        </p:txBody>
      </p:sp>
      <p:sp>
        <p:nvSpPr>
          <p:cNvPr id="9" name="Rectangle 8">
            <a:extLst>
              <a:ext uri="{FF2B5EF4-FFF2-40B4-BE49-F238E27FC236}">
                <a16:creationId xmlns:a16="http://schemas.microsoft.com/office/drawing/2014/main" id="{FF21BB03-3121-59CD-DD9B-3B0BFD7B89A3}"/>
              </a:ext>
            </a:extLst>
          </p:cNvPr>
          <p:cNvSpPr/>
          <p:nvPr/>
        </p:nvSpPr>
        <p:spPr>
          <a:xfrm>
            <a:off x="4470403" y="5357662"/>
            <a:ext cx="7112000" cy="11297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219170" fontAlgn="base">
              <a:spcBef>
                <a:spcPct val="0"/>
              </a:spcBef>
              <a:spcAft>
                <a:spcPct val="0"/>
              </a:spcAft>
            </a:pPr>
            <a:r>
              <a:rPr lang="en-US" sz="2667" b="1" dirty="0">
                <a:solidFill>
                  <a:prstClr val="black">
                    <a:lumMod val="85000"/>
                    <a:lumOff val="15000"/>
                  </a:prstClr>
                </a:solidFill>
                <a:latin typeface="Calibri" panose="020F0502020204030204" pitchFamily="34" charset="0"/>
              </a:rPr>
              <a:t>Find a way forward and agree on a plan</a:t>
            </a:r>
          </a:p>
          <a:p>
            <a:pPr marL="380990" indent="-380990"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Compromise</a:t>
            </a:r>
          </a:p>
          <a:p>
            <a:pPr marL="380990" indent="-380990"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Clear plan with dates to reconvene</a:t>
            </a:r>
          </a:p>
        </p:txBody>
      </p:sp>
    </p:spTree>
    <p:extLst>
      <p:ext uri="{BB962C8B-B14F-4D97-AF65-F5344CB8AC3E}">
        <p14:creationId xmlns:p14="http://schemas.microsoft.com/office/powerpoint/2010/main" val="1850296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582400" cy="1143000"/>
          </a:xfrm>
        </p:spPr>
        <p:txBody>
          <a:bodyPr>
            <a:normAutofit/>
          </a:bodyPr>
          <a:lstStyle/>
          <a:p>
            <a:r>
              <a:rPr lang="en-US" sz="4800" b="1" dirty="0">
                <a:latin typeface="+mn-lt"/>
              </a:rPr>
              <a:t>SDM in clinical practice: Timeline</a:t>
            </a:r>
          </a:p>
        </p:txBody>
      </p:sp>
      <p:pic>
        <p:nvPicPr>
          <p:cNvPr id="3" name="Picture 2">
            <a:extLst>
              <a:ext uri="{FF2B5EF4-FFF2-40B4-BE49-F238E27FC236}">
                <a16:creationId xmlns:a16="http://schemas.microsoft.com/office/drawing/2014/main" id="{1279A989-71DC-12CE-48AB-0F014B9B7AAA}"/>
              </a:ext>
            </a:extLst>
          </p:cNvPr>
          <p:cNvPicPr>
            <a:picLocks noChangeAspect="1"/>
          </p:cNvPicPr>
          <p:nvPr/>
        </p:nvPicPr>
        <p:blipFill>
          <a:blip r:embed="rId3"/>
          <a:stretch>
            <a:fillRect/>
          </a:stretch>
        </p:blipFill>
        <p:spPr>
          <a:xfrm>
            <a:off x="1145178" y="1833284"/>
            <a:ext cx="2180045" cy="2074777"/>
          </a:xfrm>
          <a:prstGeom prst="rect">
            <a:avLst/>
          </a:prstGeom>
        </p:spPr>
      </p:pic>
      <p:sp>
        <p:nvSpPr>
          <p:cNvPr id="4" name="TextBox 3">
            <a:extLst>
              <a:ext uri="{FF2B5EF4-FFF2-40B4-BE49-F238E27FC236}">
                <a16:creationId xmlns:a16="http://schemas.microsoft.com/office/drawing/2014/main" id="{C62FBEF3-545D-BD5A-843B-F8A4B53AF180}"/>
              </a:ext>
            </a:extLst>
          </p:cNvPr>
          <p:cNvSpPr txBox="1"/>
          <p:nvPr/>
        </p:nvSpPr>
        <p:spPr>
          <a:xfrm>
            <a:off x="304800" y="4140201"/>
            <a:ext cx="3860800" cy="21439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defTabSz="1219170" fontAlgn="base">
              <a:spcBef>
                <a:spcPct val="0"/>
              </a:spcBef>
              <a:spcAft>
                <a:spcPct val="0"/>
              </a:spcAft>
            </a:pPr>
            <a:r>
              <a:rPr lang="en-US" sz="2667" b="1" dirty="0">
                <a:solidFill>
                  <a:prstClr val="black">
                    <a:lumMod val="85000"/>
                    <a:lumOff val="15000"/>
                  </a:prstClr>
                </a:solidFill>
                <a:latin typeface="Calibri" panose="020F0502020204030204" pitchFamily="34" charset="0"/>
              </a:rPr>
              <a:t>30-year-old woman</a:t>
            </a:r>
          </a:p>
          <a:p>
            <a:pPr marL="457189"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New Diagnosis of MS</a:t>
            </a:r>
          </a:p>
          <a:p>
            <a:pPr marL="457189"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Hesitant about DMT</a:t>
            </a:r>
          </a:p>
          <a:p>
            <a:pPr marL="457189"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Prefers “natural” options</a:t>
            </a:r>
          </a:p>
          <a:p>
            <a:pPr marL="457189"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Important life event in the near future</a:t>
            </a:r>
          </a:p>
        </p:txBody>
      </p:sp>
      <p:sp>
        <p:nvSpPr>
          <p:cNvPr id="6" name="Arrow: Right 5">
            <a:extLst>
              <a:ext uri="{FF2B5EF4-FFF2-40B4-BE49-F238E27FC236}">
                <a16:creationId xmlns:a16="http://schemas.microsoft.com/office/drawing/2014/main" id="{01353C9D-C7CB-6231-77B5-B1E7035D41C8}"/>
              </a:ext>
            </a:extLst>
          </p:cNvPr>
          <p:cNvSpPr/>
          <p:nvPr/>
        </p:nvSpPr>
        <p:spPr>
          <a:xfrm>
            <a:off x="4978412" y="2094544"/>
            <a:ext cx="6807181" cy="216856"/>
          </a:xfrm>
          <a:prstGeom prst="rightArrow">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endParaRPr lang="en-US" sz="3200">
              <a:solidFill>
                <a:prstClr val="white"/>
              </a:solidFill>
              <a:latin typeface="Calibri"/>
            </a:endParaRPr>
          </a:p>
        </p:txBody>
      </p:sp>
      <p:cxnSp>
        <p:nvCxnSpPr>
          <p:cNvPr id="10" name="Straight Connector 9">
            <a:extLst>
              <a:ext uri="{FF2B5EF4-FFF2-40B4-BE49-F238E27FC236}">
                <a16:creationId xmlns:a16="http://schemas.microsoft.com/office/drawing/2014/main" id="{3DB6AB68-8908-0AA1-4E6E-70BF18B5578B}"/>
              </a:ext>
            </a:extLst>
          </p:cNvPr>
          <p:cNvCxnSpPr>
            <a:cxnSpLocks/>
          </p:cNvCxnSpPr>
          <p:nvPr/>
        </p:nvCxnSpPr>
        <p:spPr>
          <a:xfrm>
            <a:off x="5384800" y="2209800"/>
            <a:ext cx="0" cy="7112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EC96FDEE-E242-7FAD-7FF3-986FEC1F79CA}"/>
              </a:ext>
            </a:extLst>
          </p:cNvPr>
          <p:cNvSpPr txBox="1"/>
          <p:nvPr/>
        </p:nvSpPr>
        <p:spPr>
          <a:xfrm>
            <a:off x="4724400" y="2914001"/>
            <a:ext cx="1320800" cy="4205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1219170" fontAlgn="base">
              <a:spcBef>
                <a:spcPct val="0"/>
              </a:spcBef>
              <a:spcAft>
                <a:spcPct val="0"/>
              </a:spcAft>
            </a:pPr>
            <a:r>
              <a:rPr lang="en-US" sz="2133" dirty="0">
                <a:solidFill>
                  <a:prstClr val="black"/>
                </a:solidFill>
                <a:latin typeface="Calibri"/>
              </a:rPr>
              <a:t>First visit</a:t>
            </a:r>
          </a:p>
        </p:txBody>
      </p:sp>
      <p:sp>
        <p:nvSpPr>
          <p:cNvPr id="14" name="TextBox 13">
            <a:extLst>
              <a:ext uri="{FF2B5EF4-FFF2-40B4-BE49-F238E27FC236}">
                <a16:creationId xmlns:a16="http://schemas.microsoft.com/office/drawing/2014/main" id="{BC33A5F0-AC3F-F1AC-DC05-635A5EC52958}"/>
              </a:ext>
            </a:extLst>
          </p:cNvPr>
          <p:cNvSpPr txBox="1"/>
          <p:nvPr/>
        </p:nvSpPr>
        <p:spPr>
          <a:xfrm>
            <a:off x="8615855" y="4148032"/>
            <a:ext cx="1320800" cy="7487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1219170" fontAlgn="base">
              <a:spcBef>
                <a:spcPct val="0"/>
              </a:spcBef>
              <a:spcAft>
                <a:spcPct val="0"/>
              </a:spcAft>
            </a:pPr>
            <a:r>
              <a:rPr lang="en-US" sz="2133" dirty="0">
                <a:solidFill>
                  <a:prstClr val="black"/>
                </a:solidFill>
                <a:latin typeface="Calibri"/>
              </a:rPr>
              <a:t>Planned Visit</a:t>
            </a:r>
          </a:p>
        </p:txBody>
      </p:sp>
      <p:cxnSp>
        <p:nvCxnSpPr>
          <p:cNvPr id="15" name="Straight Connector 14">
            <a:extLst>
              <a:ext uri="{FF2B5EF4-FFF2-40B4-BE49-F238E27FC236}">
                <a16:creationId xmlns:a16="http://schemas.microsoft.com/office/drawing/2014/main" id="{70F6A82D-17DE-B6F1-CD13-E874B716F7C8}"/>
              </a:ext>
            </a:extLst>
          </p:cNvPr>
          <p:cNvCxnSpPr>
            <a:cxnSpLocks/>
          </p:cNvCxnSpPr>
          <p:nvPr/>
        </p:nvCxnSpPr>
        <p:spPr>
          <a:xfrm>
            <a:off x="6248400" y="2253130"/>
            <a:ext cx="0" cy="142922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576FE4C-5526-6CAD-6283-39DBF762A006}"/>
              </a:ext>
            </a:extLst>
          </p:cNvPr>
          <p:cNvSpPr txBox="1"/>
          <p:nvPr/>
        </p:nvSpPr>
        <p:spPr>
          <a:xfrm>
            <a:off x="5892800" y="4459391"/>
            <a:ext cx="2423459" cy="10770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1219170" fontAlgn="base">
              <a:spcBef>
                <a:spcPct val="0"/>
              </a:spcBef>
              <a:spcAft>
                <a:spcPct val="0"/>
              </a:spcAft>
            </a:pPr>
            <a:r>
              <a:rPr lang="en-US" sz="2133" dirty="0">
                <a:solidFill>
                  <a:prstClr val="black"/>
                </a:solidFill>
                <a:latin typeface="Calibri"/>
              </a:rPr>
              <a:t>Travel to the Ukraine for stem cell treatment</a:t>
            </a:r>
          </a:p>
        </p:txBody>
      </p:sp>
      <p:cxnSp>
        <p:nvCxnSpPr>
          <p:cNvPr id="18" name="Straight Connector 17">
            <a:extLst>
              <a:ext uri="{FF2B5EF4-FFF2-40B4-BE49-F238E27FC236}">
                <a16:creationId xmlns:a16="http://schemas.microsoft.com/office/drawing/2014/main" id="{9E8CB8BA-5CEE-E827-A8BA-829FAB33AEA7}"/>
              </a:ext>
            </a:extLst>
          </p:cNvPr>
          <p:cNvCxnSpPr>
            <a:cxnSpLocks/>
          </p:cNvCxnSpPr>
          <p:nvPr/>
        </p:nvCxnSpPr>
        <p:spPr>
          <a:xfrm>
            <a:off x="7112000" y="2209801"/>
            <a:ext cx="0" cy="224959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A86073BA-2E11-DAEC-70A0-DF67F05B11A2}"/>
              </a:ext>
            </a:extLst>
          </p:cNvPr>
          <p:cNvSpPr txBox="1"/>
          <p:nvPr/>
        </p:nvSpPr>
        <p:spPr>
          <a:xfrm>
            <a:off x="7824695" y="3002373"/>
            <a:ext cx="2562412" cy="7487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1219170" fontAlgn="base">
              <a:spcBef>
                <a:spcPct val="0"/>
              </a:spcBef>
              <a:spcAft>
                <a:spcPct val="0"/>
              </a:spcAft>
            </a:pPr>
            <a:r>
              <a:rPr lang="en-US" sz="2133" dirty="0">
                <a:solidFill>
                  <a:prstClr val="black"/>
                </a:solidFill>
                <a:latin typeface="Calibri"/>
              </a:rPr>
              <a:t>MRI: new contrast-enhancing lesions</a:t>
            </a:r>
          </a:p>
        </p:txBody>
      </p:sp>
      <p:cxnSp>
        <p:nvCxnSpPr>
          <p:cNvPr id="24" name="Straight Connector 23">
            <a:extLst>
              <a:ext uri="{FF2B5EF4-FFF2-40B4-BE49-F238E27FC236}">
                <a16:creationId xmlns:a16="http://schemas.microsoft.com/office/drawing/2014/main" id="{D7FC26C7-5ACE-6E91-112A-041CD411F6DC}"/>
              </a:ext>
            </a:extLst>
          </p:cNvPr>
          <p:cNvCxnSpPr>
            <a:cxnSpLocks/>
          </p:cNvCxnSpPr>
          <p:nvPr/>
        </p:nvCxnSpPr>
        <p:spPr>
          <a:xfrm>
            <a:off x="9786471" y="2209800"/>
            <a:ext cx="0" cy="792573"/>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19D5EEFE-DED2-33DA-738D-F2476DDAB54B}"/>
              </a:ext>
            </a:extLst>
          </p:cNvPr>
          <p:cNvSpPr txBox="1"/>
          <p:nvPr/>
        </p:nvSpPr>
        <p:spPr>
          <a:xfrm>
            <a:off x="10210800" y="4349665"/>
            <a:ext cx="1320800" cy="7487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1219170" fontAlgn="base">
              <a:spcBef>
                <a:spcPct val="0"/>
              </a:spcBef>
              <a:spcAft>
                <a:spcPct val="0"/>
              </a:spcAft>
            </a:pPr>
            <a:r>
              <a:rPr lang="en-US" sz="2133" dirty="0">
                <a:solidFill>
                  <a:prstClr val="black"/>
                </a:solidFill>
                <a:latin typeface="Calibri"/>
              </a:rPr>
              <a:t>HE DMT start</a:t>
            </a:r>
          </a:p>
        </p:txBody>
      </p:sp>
      <p:cxnSp>
        <p:nvCxnSpPr>
          <p:cNvPr id="28" name="Straight Connector 27">
            <a:extLst>
              <a:ext uri="{FF2B5EF4-FFF2-40B4-BE49-F238E27FC236}">
                <a16:creationId xmlns:a16="http://schemas.microsoft.com/office/drawing/2014/main" id="{C8B88149-BD93-A949-5092-F1875BBC97E6}"/>
              </a:ext>
            </a:extLst>
          </p:cNvPr>
          <p:cNvCxnSpPr>
            <a:cxnSpLocks/>
          </p:cNvCxnSpPr>
          <p:nvPr/>
        </p:nvCxnSpPr>
        <p:spPr>
          <a:xfrm>
            <a:off x="10871200" y="2253129"/>
            <a:ext cx="0" cy="2090099"/>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E3FB78FA-6073-7348-6D83-25D822529A72}"/>
              </a:ext>
            </a:extLst>
          </p:cNvPr>
          <p:cNvSpPr txBox="1"/>
          <p:nvPr/>
        </p:nvSpPr>
        <p:spPr>
          <a:xfrm>
            <a:off x="5417661" y="2243330"/>
            <a:ext cx="747056" cy="338554"/>
          </a:xfrm>
          <a:prstGeom prst="rect">
            <a:avLst/>
          </a:prstGeom>
          <a:noFill/>
        </p:spPr>
        <p:txBody>
          <a:bodyPr wrap="square" rtlCol="0">
            <a:spAutoFit/>
          </a:bodyPr>
          <a:lstStyle/>
          <a:p>
            <a:pPr algn="ctr" defTabSz="1219170" fontAlgn="base">
              <a:spcBef>
                <a:spcPct val="0"/>
              </a:spcBef>
              <a:spcAft>
                <a:spcPct val="0"/>
              </a:spcAft>
            </a:pPr>
            <a:r>
              <a:rPr lang="en-US" sz="1600" dirty="0">
                <a:solidFill>
                  <a:prstClr val="black"/>
                </a:solidFill>
                <a:latin typeface="Calibri"/>
                <a:cs typeface="Arial" charset="0"/>
              </a:rPr>
              <a:t>4 </a:t>
            </a:r>
            <a:r>
              <a:rPr lang="en-US" sz="1600" dirty="0" err="1">
                <a:solidFill>
                  <a:prstClr val="black"/>
                </a:solidFill>
                <a:latin typeface="Calibri"/>
                <a:cs typeface="Arial" charset="0"/>
              </a:rPr>
              <a:t>wks</a:t>
            </a:r>
            <a:endParaRPr lang="en-US" sz="1600" dirty="0">
              <a:solidFill>
                <a:prstClr val="black"/>
              </a:solidFill>
              <a:latin typeface="Calibri"/>
              <a:cs typeface="Arial" charset="0"/>
            </a:endParaRPr>
          </a:p>
        </p:txBody>
      </p:sp>
      <p:sp>
        <p:nvSpPr>
          <p:cNvPr id="31" name="TextBox 30">
            <a:extLst>
              <a:ext uri="{FF2B5EF4-FFF2-40B4-BE49-F238E27FC236}">
                <a16:creationId xmlns:a16="http://schemas.microsoft.com/office/drawing/2014/main" id="{B618EF7B-3123-0275-11A3-FE81CC8BD46E}"/>
              </a:ext>
            </a:extLst>
          </p:cNvPr>
          <p:cNvSpPr txBox="1"/>
          <p:nvPr/>
        </p:nvSpPr>
        <p:spPr>
          <a:xfrm>
            <a:off x="6306672" y="2239601"/>
            <a:ext cx="747056" cy="338554"/>
          </a:xfrm>
          <a:prstGeom prst="rect">
            <a:avLst/>
          </a:prstGeom>
          <a:noFill/>
        </p:spPr>
        <p:txBody>
          <a:bodyPr wrap="square" rtlCol="0">
            <a:spAutoFit/>
          </a:bodyPr>
          <a:lstStyle/>
          <a:p>
            <a:pPr algn="ctr" defTabSz="1219170" fontAlgn="base">
              <a:spcBef>
                <a:spcPct val="0"/>
              </a:spcBef>
              <a:spcAft>
                <a:spcPct val="0"/>
              </a:spcAft>
            </a:pPr>
            <a:r>
              <a:rPr lang="en-US" sz="1600" dirty="0">
                <a:solidFill>
                  <a:prstClr val="black"/>
                </a:solidFill>
                <a:latin typeface="Calibri"/>
                <a:cs typeface="Arial" charset="0"/>
              </a:rPr>
              <a:t>2 </a:t>
            </a:r>
            <a:r>
              <a:rPr lang="en-US" sz="1600" dirty="0" err="1">
                <a:solidFill>
                  <a:prstClr val="black"/>
                </a:solidFill>
                <a:latin typeface="Calibri"/>
                <a:cs typeface="Arial" charset="0"/>
              </a:rPr>
              <a:t>wks</a:t>
            </a:r>
            <a:endParaRPr lang="en-US" sz="1600" dirty="0">
              <a:solidFill>
                <a:prstClr val="black"/>
              </a:solidFill>
              <a:latin typeface="Calibri"/>
              <a:cs typeface="Arial" charset="0"/>
            </a:endParaRPr>
          </a:p>
        </p:txBody>
      </p:sp>
      <p:sp>
        <p:nvSpPr>
          <p:cNvPr id="32" name="TextBox 31">
            <a:extLst>
              <a:ext uri="{FF2B5EF4-FFF2-40B4-BE49-F238E27FC236}">
                <a16:creationId xmlns:a16="http://schemas.microsoft.com/office/drawing/2014/main" id="{22787760-51F1-19A4-5F1D-E2F9AC9CD6C1}"/>
              </a:ext>
            </a:extLst>
          </p:cNvPr>
          <p:cNvSpPr txBox="1"/>
          <p:nvPr/>
        </p:nvSpPr>
        <p:spPr>
          <a:xfrm>
            <a:off x="7847109" y="2235403"/>
            <a:ext cx="1168396" cy="338554"/>
          </a:xfrm>
          <a:prstGeom prst="rect">
            <a:avLst/>
          </a:prstGeom>
          <a:noFill/>
        </p:spPr>
        <p:txBody>
          <a:bodyPr wrap="square" rtlCol="0">
            <a:spAutoFit/>
          </a:bodyPr>
          <a:lstStyle/>
          <a:p>
            <a:pPr algn="ctr" defTabSz="1219170" fontAlgn="base">
              <a:spcBef>
                <a:spcPct val="0"/>
              </a:spcBef>
              <a:spcAft>
                <a:spcPct val="0"/>
              </a:spcAft>
            </a:pPr>
            <a:r>
              <a:rPr lang="en-US" sz="1600" dirty="0">
                <a:solidFill>
                  <a:prstClr val="black"/>
                </a:solidFill>
                <a:latin typeface="Calibri"/>
                <a:cs typeface="Arial" charset="0"/>
              </a:rPr>
              <a:t>3 months</a:t>
            </a:r>
          </a:p>
        </p:txBody>
      </p:sp>
      <p:sp>
        <p:nvSpPr>
          <p:cNvPr id="34" name="TextBox 33">
            <a:extLst>
              <a:ext uri="{FF2B5EF4-FFF2-40B4-BE49-F238E27FC236}">
                <a16:creationId xmlns:a16="http://schemas.microsoft.com/office/drawing/2014/main" id="{AD4CAB35-5D81-93AF-0786-92B90C81EA08}"/>
              </a:ext>
            </a:extLst>
          </p:cNvPr>
          <p:cNvSpPr txBox="1"/>
          <p:nvPr/>
        </p:nvSpPr>
        <p:spPr>
          <a:xfrm>
            <a:off x="9897037" y="2253130"/>
            <a:ext cx="747056" cy="338554"/>
          </a:xfrm>
          <a:prstGeom prst="rect">
            <a:avLst/>
          </a:prstGeom>
          <a:noFill/>
        </p:spPr>
        <p:txBody>
          <a:bodyPr wrap="square" rtlCol="0">
            <a:spAutoFit/>
          </a:bodyPr>
          <a:lstStyle/>
          <a:p>
            <a:pPr algn="ctr" defTabSz="1219170" fontAlgn="base">
              <a:spcBef>
                <a:spcPct val="0"/>
              </a:spcBef>
              <a:spcAft>
                <a:spcPct val="0"/>
              </a:spcAft>
            </a:pPr>
            <a:r>
              <a:rPr lang="en-US" sz="1600" dirty="0">
                <a:solidFill>
                  <a:prstClr val="black"/>
                </a:solidFill>
                <a:latin typeface="Calibri"/>
                <a:cs typeface="Arial" charset="0"/>
              </a:rPr>
              <a:t>4 </a:t>
            </a:r>
            <a:r>
              <a:rPr lang="en-US" sz="1600" dirty="0" err="1">
                <a:solidFill>
                  <a:prstClr val="black"/>
                </a:solidFill>
                <a:latin typeface="Calibri"/>
                <a:cs typeface="Arial" charset="0"/>
              </a:rPr>
              <a:t>wks</a:t>
            </a:r>
            <a:endParaRPr lang="en-US" sz="1600" dirty="0">
              <a:solidFill>
                <a:prstClr val="black"/>
              </a:solidFill>
              <a:latin typeface="Calibri"/>
              <a:cs typeface="Arial" charset="0"/>
            </a:endParaRPr>
          </a:p>
        </p:txBody>
      </p:sp>
      <p:cxnSp>
        <p:nvCxnSpPr>
          <p:cNvPr id="35" name="Straight Connector 34">
            <a:extLst>
              <a:ext uri="{FF2B5EF4-FFF2-40B4-BE49-F238E27FC236}">
                <a16:creationId xmlns:a16="http://schemas.microsoft.com/office/drawing/2014/main" id="{2E54490D-5B90-F23D-2336-462C96C318D5}"/>
              </a:ext>
            </a:extLst>
          </p:cNvPr>
          <p:cNvCxnSpPr>
            <a:cxnSpLocks/>
          </p:cNvCxnSpPr>
          <p:nvPr/>
        </p:nvCxnSpPr>
        <p:spPr>
          <a:xfrm>
            <a:off x="9753600" y="3782074"/>
            <a:ext cx="0" cy="35812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6EBBA738-4875-BD2C-6F87-0C5AD5CB999C}"/>
              </a:ext>
            </a:extLst>
          </p:cNvPr>
          <p:cNvSpPr txBox="1"/>
          <p:nvPr/>
        </p:nvSpPr>
        <p:spPr>
          <a:xfrm>
            <a:off x="5588001" y="3690520"/>
            <a:ext cx="1320800" cy="4205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1219170" fontAlgn="base">
              <a:spcBef>
                <a:spcPct val="0"/>
              </a:spcBef>
              <a:spcAft>
                <a:spcPct val="0"/>
              </a:spcAft>
            </a:pPr>
            <a:r>
              <a:rPr lang="en-US" sz="2133" dirty="0">
                <a:solidFill>
                  <a:prstClr val="black"/>
                </a:solidFill>
                <a:latin typeface="Calibri"/>
              </a:rPr>
              <a:t>Wedding</a:t>
            </a:r>
          </a:p>
        </p:txBody>
      </p:sp>
    </p:spTree>
    <p:extLst>
      <p:ext uri="{BB962C8B-B14F-4D97-AF65-F5344CB8AC3E}">
        <p14:creationId xmlns:p14="http://schemas.microsoft.com/office/powerpoint/2010/main" val="2519854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582400" cy="1143000"/>
          </a:xfrm>
        </p:spPr>
        <p:txBody>
          <a:bodyPr>
            <a:normAutofit fontScale="90000"/>
          </a:bodyPr>
          <a:lstStyle/>
          <a:p>
            <a:r>
              <a:rPr lang="en-US" sz="4800" b="1" dirty="0">
                <a:latin typeface="+mn-lt"/>
              </a:rPr>
              <a:t>SDM in clinical practice: </a:t>
            </a:r>
            <a:br>
              <a:rPr lang="en-US" sz="4800" b="1" dirty="0">
                <a:latin typeface="+mn-lt"/>
              </a:rPr>
            </a:br>
            <a:r>
              <a:rPr lang="en-US" sz="4800" b="1" dirty="0">
                <a:latin typeface="+mn-lt"/>
              </a:rPr>
              <a:t>Decision Aids and Resources</a:t>
            </a:r>
          </a:p>
        </p:txBody>
      </p:sp>
      <p:pic>
        <p:nvPicPr>
          <p:cNvPr id="6" name="Picture 5">
            <a:extLst>
              <a:ext uri="{FF2B5EF4-FFF2-40B4-BE49-F238E27FC236}">
                <a16:creationId xmlns:a16="http://schemas.microsoft.com/office/drawing/2014/main" id="{E38FCB39-A397-D74A-1401-0A07B9DA8521}"/>
              </a:ext>
            </a:extLst>
          </p:cNvPr>
          <p:cNvPicPr>
            <a:picLocks noChangeAspect="1"/>
          </p:cNvPicPr>
          <p:nvPr/>
        </p:nvPicPr>
        <p:blipFill>
          <a:blip r:embed="rId3"/>
          <a:stretch>
            <a:fillRect/>
          </a:stretch>
        </p:blipFill>
        <p:spPr>
          <a:xfrm>
            <a:off x="7892264" y="2006601"/>
            <a:ext cx="3588537" cy="4647449"/>
          </a:xfrm>
          <a:prstGeom prst="rect">
            <a:avLst/>
          </a:prstGeom>
        </p:spPr>
      </p:pic>
      <p:pic>
        <p:nvPicPr>
          <p:cNvPr id="8" name="Picture 7">
            <a:extLst>
              <a:ext uri="{FF2B5EF4-FFF2-40B4-BE49-F238E27FC236}">
                <a16:creationId xmlns:a16="http://schemas.microsoft.com/office/drawing/2014/main" id="{25F6E880-7E54-47C8-D49A-FEEB88BE7798}"/>
              </a:ext>
            </a:extLst>
          </p:cNvPr>
          <p:cNvPicPr>
            <a:picLocks noChangeAspect="1"/>
          </p:cNvPicPr>
          <p:nvPr/>
        </p:nvPicPr>
        <p:blipFill>
          <a:blip r:embed="rId4"/>
          <a:stretch>
            <a:fillRect/>
          </a:stretch>
        </p:blipFill>
        <p:spPr>
          <a:xfrm>
            <a:off x="711200" y="2108200"/>
            <a:ext cx="3460949" cy="4445000"/>
          </a:xfrm>
          <a:prstGeom prst="rect">
            <a:avLst/>
          </a:prstGeom>
        </p:spPr>
      </p:pic>
      <p:pic>
        <p:nvPicPr>
          <p:cNvPr id="12" name="Picture 11">
            <a:extLst>
              <a:ext uri="{FF2B5EF4-FFF2-40B4-BE49-F238E27FC236}">
                <a16:creationId xmlns:a16="http://schemas.microsoft.com/office/drawing/2014/main" id="{C0F40CE1-ECDA-CF25-2AAE-D016D560C56B}"/>
              </a:ext>
            </a:extLst>
          </p:cNvPr>
          <p:cNvPicPr>
            <a:picLocks noChangeAspect="1"/>
          </p:cNvPicPr>
          <p:nvPr/>
        </p:nvPicPr>
        <p:blipFill>
          <a:blip r:embed="rId5"/>
          <a:stretch>
            <a:fillRect/>
          </a:stretch>
        </p:blipFill>
        <p:spPr>
          <a:xfrm>
            <a:off x="4185992" y="2048648"/>
            <a:ext cx="3807873" cy="4733152"/>
          </a:xfrm>
          <a:prstGeom prst="rect">
            <a:avLst/>
          </a:prstGeom>
        </p:spPr>
      </p:pic>
      <p:pic>
        <p:nvPicPr>
          <p:cNvPr id="10" name="Picture 9">
            <a:extLst>
              <a:ext uri="{FF2B5EF4-FFF2-40B4-BE49-F238E27FC236}">
                <a16:creationId xmlns:a16="http://schemas.microsoft.com/office/drawing/2014/main" id="{6D36401C-BA42-76B9-B207-0D07EEA02D27}"/>
              </a:ext>
            </a:extLst>
          </p:cNvPr>
          <p:cNvPicPr>
            <a:picLocks noChangeAspect="1"/>
          </p:cNvPicPr>
          <p:nvPr/>
        </p:nvPicPr>
        <p:blipFill>
          <a:blip r:embed="rId6"/>
          <a:stretch>
            <a:fillRect/>
          </a:stretch>
        </p:blipFill>
        <p:spPr>
          <a:xfrm>
            <a:off x="10074442" y="721745"/>
            <a:ext cx="1436241" cy="1292993"/>
          </a:xfrm>
          <a:prstGeom prst="rect">
            <a:avLst/>
          </a:prstGeom>
          <a:ln>
            <a:noFill/>
          </a:ln>
          <a:effectLst>
            <a:softEdge rad="112500"/>
          </a:effectLst>
        </p:spPr>
      </p:pic>
    </p:spTree>
    <p:extLst>
      <p:ext uri="{BB962C8B-B14F-4D97-AF65-F5344CB8AC3E}">
        <p14:creationId xmlns:p14="http://schemas.microsoft.com/office/powerpoint/2010/main" val="347593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normAutofit/>
          </a:bodyPr>
          <a:lstStyle/>
          <a:p>
            <a:r>
              <a:rPr lang="en-US" sz="4800" b="1" dirty="0">
                <a:latin typeface="+mn-lt"/>
              </a:rPr>
              <a:t>SDM in clinical practice: DMT switch</a:t>
            </a:r>
          </a:p>
        </p:txBody>
      </p:sp>
      <p:sp>
        <p:nvSpPr>
          <p:cNvPr id="3" name="TextBox 2">
            <a:extLst>
              <a:ext uri="{FF2B5EF4-FFF2-40B4-BE49-F238E27FC236}">
                <a16:creationId xmlns:a16="http://schemas.microsoft.com/office/drawing/2014/main" id="{17EEFA20-B092-BCBA-0D1D-BD6C844339AF}"/>
              </a:ext>
            </a:extLst>
          </p:cNvPr>
          <p:cNvSpPr txBox="1"/>
          <p:nvPr/>
        </p:nvSpPr>
        <p:spPr>
          <a:xfrm>
            <a:off x="304800" y="2110364"/>
            <a:ext cx="7213600" cy="37862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defTabSz="1219170" fontAlgn="base">
              <a:spcBef>
                <a:spcPct val="0"/>
              </a:spcBef>
              <a:spcAft>
                <a:spcPct val="0"/>
              </a:spcAft>
            </a:pPr>
            <a:r>
              <a:rPr lang="en-US" sz="2667" b="1" dirty="0">
                <a:solidFill>
                  <a:prstClr val="black">
                    <a:lumMod val="85000"/>
                    <a:lumOff val="15000"/>
                  </a:prstClr>
                </a:solidFill>
                <a:latin typeface="Calibri" panose="020F0502020204030204" pitchFamily="34" charset="0"/>
              </a:rPr>
              <a:t>45-year-old man</a:t>
            </a:r>
          </a:p>
          <a:p>
            <a:pPr marL="457189" indent="-457189" defTabSz="1219170" fontAlgn="base">
              <a:spcBef>
                <a:spcPct val="0"/>
              </a:spcBef>
              <a:spcAft>
                <a:spcPct val="0"/>
              </a:spcAft>
              <a:buFont typeface="Arial" panose="020B0604020202020204" pitchFamily="34" charset="0"/>
              <a:buChar char="•"/>
            </a:pPr>
            <a:r>
              <a:rPr lang="en-US" sz="2667" dirty="0">
                <a:solidFill>
                  <a:prstClr val="black">
                    <a:lumMod val="85000"/>
                    <a:lumOff val="15000"/>
                  </a:prstClr>
                </a:solidFill>
                <a:latin typeface="Calibri" panose="020F0502020204030204" pitchFamily="34" charset="0"/>
              </a:rPr>
              <a:t>2008: episode of optic neuritis</a:t>
            </a:r>
          </a:p>
          <a:p>
            <a:pPr marL="457189" indent="-457189" defTabSz="1219170" fontAlgn="base">
              <a:spcBef>
                <a:spcPct val="0"/>
              </a:spcBef>
              <a:spcAft>
                <a:spcPct val="0"/>
              </a:spcAft>
              <a:buFont typeface="Arial" panose="020B0604020202020204" pitchFamily="34" charset="0"/>
              <a:buChar char="•"/>
            </a:pPr>
            <a:r>
              <a:rPr lang="en-US" sz="2667" dirty="0">
                <a:solidFill>
                  <a:prstClr val="black">
                    <a:lumMod val="85000"/>
                    <a:lumOff val="15000"/>
                  </a:prstClr>
                </a:solidFill>
                <a:latin typeface="Calibri" panose="020F0502020204030204" pitchFamily="34" charset="0"/>
              </a:rPr>
              <a:t>2011: numbness of LUE</a:t>
            </a:r>
          </a:p>
          <a:p>
            <a:pPr marL="457189" indent="-457189" defTabSz="1219170" fontAlgn="base">
              <a:spcBef>
                <a:spcPct val="0"/>
              </a:spcBef>
              <a:spcAft>
                <a:spcPct val="0"/>
              </a:spcAft>
              <a:buFont typeface="Arial" panose="020B0604020202020204" pitchFamily="34" charset="0"/>
              <a:buChar char="•"/>
            </a:pPr>
            <a:r>
              <a:rPr lang="en-US" sz="2667" dirty="0">
                <a:solidFill>
                  <a:prstClr val="black">
                    <a:lumMod val="85000"/>
                    <a:lumOff val="15000"/>
                  </a:prstClr>
                </a:solidFill>
                <a:latin typeface="Calibri" panose="020F0502020204030204" pitchFamily="34" charset="0"/>
              </a:rPr>
              <a:t>Started on platform therapy</a:t>
            </a:r>
          </a:p>
          <a:p>
            <a:pPr marL="457189" indent="-457189" defTabSz="1219170" fontAlgn="base">
              <a:spcBef>
                <a:spcPct val="0"/>
              </a:spcBef>
              <a:spcAft>
                <a:spcPct val="0"/>
              </a:spcAft>
              <a:buFont typeface="Arial" panose="020B0604020202020204" pitchFamily="34" charset="0"/>
              <a:buChar char="•"/>
            </a:pPr>
            <a:r>
              <a:rPr lang="en-US" sz="2667" dirty="0">
                <a:solidFill>
                  <a:prstClr val="black">
                    <a:lumMod val="85000"/>
                    <a:lumOff val="15000"/>
                  </a:prstClr>
                </a:solidFill>
                <a:latin typeface="Calibri" panose="020F0502020204030204" pitchFamily="34" charset="0"/>
              </a:rPr>
              <a:t>2018: MRI showed 2 new lesions, stays on same platform medication</a:t>
            </a:r>
          </a:p>
          <a:p>
            <a:pPr marL="457189" indent="-457189" defTabSz="1219170" fontAlgn="base">
              <a:spcBef>
                <a:spcPct val="0"/>
              </a:spcBef>
              <a:spcAft>
                <a:spcPct val="0"/>
              </a:spcAft>
              <a:buFont typeface="Arial" panose="020B0604020202020204" pitchFamily="34" charset="0"/>
              <a:buChar char="•"/>
            </a:pPr>
            <a:r>
              <a:rPr lang="en-US" sz="2667" dirty="0">
                <a:solidFill>
                  <a:prstClr val="black">
                    <a:lumMod val="85000"/>
                    <a:lumOff val="15000"/>
                  </a:prstClr>
                </a:solidFill>
                <a:latin typeface="Calibri" panose="020F0502020204030204" pitchFamily="34" charset="0"/>
              </a:rPr>
              <a:t>2024: transfers care due to neurologist retiring</a:t>
            </a:r>
          </a:p>
          <a:p>
            <a:pPr marL="457189" indent="-457189" defTabSz="1219170" fontAlgn="base">
              <a:spcBef>
                <a:spcPct val="0"/>
              </a:spcBef>
              <a:spcAft>
                <a:spcPct val="0"/>
              </a:spcAft>
              <a:buFont typeface="Arial" panose="020B0604020202020204" pitchFamily="34" charset="0"/>
              <a:buChar char="•"/>
            </a:pPr>
            <a:r>
              <a:rPr lang="en-US" sz="2667" dirty="0">
                <a:solidFill>
                  <a:prstClr val="black">
                    <a:lumMod val="85000"/>
                    <a:lumOff val="15000"/>
                  </a:prstClr>
                </a:solidFill>
                <a:latin typeface="Calibri" panose="020F0502020204030204" pitchFamily="34" charset="0"/>
              </a:rPr>
              <a:t>Reports depressive symptoms in context of recent divorce</a:t>
            </a:r>
          </a:p>
        </p:txBody>
      </p:sp>
      <p:pic>
        <p:nvPicPr>
          <p:cNvPr id="6" name="Picture 5">
            <a:extLst>
              <a:ext uri="{FF2B5EF4-FFF2-40B4-BE49-F238E27FC236}">
                <a16:creationId xmlns:a16="http://schemas.microsoft.com/office/drawing/2014/main" id="{A62C8F69-D552-F463-DBE1-BA544F4B027E}"/>
              </a:ext>
            </a:extLst>
          </p:cNvPr>
          <p:cNvPicPr>
            <a:picLocks noChangeAspect="1"/>
          </p:cNvPicPr>
          <p:nvPr/>
        </p:nvPicPr>
        <p:blipFill>
          <a:blip r:embed="rId3"/>
          <a:stretch>
            <a:fillRect/>
          </a:stretch>
        </p:blipFill>
        <p:spPr>
          <a:xfrm>
            <a:off x="8026400" y="2108200"/>
            <a:ext cx="3683267" cy="3451920"/>
          </a:xfrm>
          <a:prstGeom prst="rect">
            <a:avLst/>
          </a:prstGeom>
        </p:spPr>
      </p:pic>
    </p:spTree>
    <p:extLst>
      <p:ext uri="{BB962C8B-B14F-4D97-AF65-F5344CB8AC3E}">
        <p14:creationId xmlns:p14="http://schemas.microsoft.com/office/powerpoint/2010/main" val="1151100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normAutofit/>
          </a:bodyPr>
          <a:lstStyle/>
          <a:p>
            <a:r>
              <a:rPr lang="en-US" sz="4800" b="1" dirty="0">
                <a:latin typeface="+mn-lt"/>
              </a:rPr>
              <a:t>SDM in clinical practice: DMT Switch</a:t>
            </a:r>
          </a:p>
        </p:txBody>
      </p:sp>
      <p:sp>
        <p:nvSpPr>
          <p:cNvPr id="4" name="Speech Bubble: Rectangle 3">
            <a:extLst>
              <a:ext uri="{FF2B5EF4-FFF2-40B4-BE49-F238E27FC236}">
                <a16:creationId xmlns:a16="http://schemas.microsoft.com/office/drawing/2014/main" id="{987E5DCA-5C80-599C-9A0F-6ACE677653AE}"/>
              </a:ext>
            </a:extLst>
          </p:cNvPr>
          <p:cNvSpPr/>
          <p:nvPr/>
        </p:nvSpPr>
        <p:spPr>
          <a:xfrm>
            <a:off x="508000" y="1905000"/>
            <a:ext cx="5384800" cy="812800"/>
          </a:xfrm>
          <a:prstGeom prst="wedgeRectCallout">
            <a:avLst>
              <a:gd name="adj1" fmla="val -35927"/>
              <a:gd name="adj2" fmla="val 839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sz="2400" b="1" dirty="0">
                <a:solidFill>
                  <a:prstClr val="white"/>
                </a:solidFill>
                <a:latin typeface="Calibri"/>
              </a:rPr>
              <a:t>What is your understanding of your MS? Your past MRI findings?</a:t>
            </a:r>
          </a:p>
        </p:txBody>
      </p:sp>
      <p:sp>
        <p:nvSpPr>
          <p:cNvPr id="5" name="Speech Bubble: Rectangle 4">
            <a:extLst>
              <a:ext uri="{FF2B5EF4-FFF2-40B4-BE49-F238E27FC236}">
                <a16:creationId xmlns:a16="http://schemas.microsoft.com/office/drawing/2014/main" id="{B80E59F7-7A1F-D462-0A40-0B815D79463C}"/>
              </a:ext>
            </a:extLst>
          </p:cNvPr>
          <p:cNvSpPr/>
          <p:nvPr/>
        </p:nvSpPr>
        <p:spPr>
          <a:xfrm>
            <a:off x="508000" y="3156859"/>
            <a:ext cx="5384800" cy="812800"/>
          </a:xfrm>
          <a:prstGeom prst="wedgeRectCallout">
            <a:avLst>
              <a:gd name="adj1" fmla="val -35927"/>
              <a:gd name="adj2" fmla="val 839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sz="2400" b="1" dirty="0">
                <a:solidFill>
                  <a:prstClr val="white"/>
                </a:solidFill>
                <a:latin typeface="Calibri"/>
              </a:rPr>
              <a:t>Can I show you your recent MRI scans and explain what they tell us?</a:t>
            </a:r>
          </a:p>
        </p:txBody>
      </p:sp>
      <p:sp>
        <p:nvSpPr>
          <p:cNvPr id="6" name="Speech Bubble: Rectangle 5">
            <a:extLst>
              <a:ext uri="{FF2B5EF4-FFF2-40B4-BE49-F238E27FC236}">
                <a16:creationId xmlns:a16="http://schemas.microsoft.com/office/drawing/2014/main" id="{4AFAD610-FF22-FDEC-B6CD-052294259B4F}"/>
              </a:ext>
            </a:extLst>
          </p:cNvPr>
          <p:cNvSpPr/>
          <p:nvPr/>
        </p:nvSpPr>
        <p:spPr>
          <a:xfrm>
            <a:off x="508000" y="4408717"/>
            <a:ext cx="5384800" cy="812800"/>
          </a:xfrm>
          <a:prstGeom prst="wedgeRectCallout">
            <a:avLst>
              <a:gd name="adj1" fmla="val -35927"/>
              <a:gd name="adj2" fmla="val 839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sz="2400" b="1" dirty="0">
                <a:solidFill>
                  <a:prstClr val="white"/>
                </a:solidFill>
                <a:latin typeface="Calibri"/>
              </a:rPr>
              <a:t>What do you know about other MS therapies? What are your concerns?</a:t>
            </a:r>
          </a:p>
        </p:txBody>
      </p:sp>
      <p:sp>
        <p:nvSpPr>
          <p:cNvPr id="7" name="Speech Bubble: Rectangle 6">
            <a:extLst>
              <a:ext uri="{FF2B5EF4-FFF2-40B4-BE49-F238E27FC236}">
                <a16:creationId xmlns:a16="http://schemas.microsoft.com/office/drawing/2014/main" id="{7C02C95A-6A00-4AAE-62DE-1916637C852F}"/>
              </a:ext>
            </a:extLst>
          </p:cNvPr>
          <p:cNvSpPr/>
          <p:nvPr/>
        </p:nvSpPr>
        <p:spPr>
          <a:xfrm>
            <a:off x="508000" y="5672913"/>
            <a:ext cx="5384800" cy="812800"/>
          </a:xfrm>
          <a:prstGeom prst="wedgeRectCallout">
            <a:avLst>
              <a:gd name="adj1" fmla="val -35927"/>
              <a:gd name="adj2" fmla="val 839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sz="2400" b="1" dirty="0">
                <a:solidFill>
                  <a:prstClr val="white"/>
                </a:solidFill>
                <a:latin typeface="Calibri"/>
              </a:rPr>
              <a:t>Would you like help with your mental health?</a:t>
            </a:r>
          </a:p>
        </p:txBody>
      </p:sp>
      <p:sp>
        <p:nvSpPr>
          <p:cNvPr id="8" name="TextBox 7">
            <a:extLst>
              <a:ext uri="{FF2B5EF4-FFF2-40B4-BE49-F238E27FC236}">
                <a16:creationId xmlns:a16="http://schemas.microsoft.com/office/drawing/2014/main" id="{CD346E43-6C05-D220-CE0B-F776E34E4151}"/>
              </a:ext>
            </a:extLst>
          </p:cNvPr>
          <p:cNvSpPr txBox="1"/>
          <p:nvPr/>
        </p:nvSpPr>
        <p:spPr>
          <a:xfrm>
            <a:off x="6490789" y="1828801"/>
            <a:ext cx="5193212" cy="95430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1219170" fontAlgn="base">
              <a:spcBef>
                <a:spcPct val="0"/>
              </a:spcBef>
              <a:spcAft>
                <a:spcPct val="0"/>
              </a:spcAft>
            </a:pPr>
            <a:r>
              <a:rPr lang="en-US" sz="1867" dirty="0">
                <a:solidFill>
                  <a:prstClr val="black"/>
                </a:solidFill>
                <a:latin typeface="Calibri"/>
              </a:rPr>
              <a:t>Identify</a:t>
            </a:r>
            <a:r>
              <a:rPr lang="en-US" sz="1867" b="1" dirty="0">
                <a:solidFill>
                  <a:prstClr val="black"/>
                </a:solidFill>
                <a:latin typeface="Calibri"/>
              </a:rPr>
              <a:t> understanding of own disease course</a:t>
            </a:r>
          </a:p>
          <a:p>
            <a:pPr defTabSz="1219170" fontAlgn="base">
              <a:spcBef>
                <a:spcPct val="0"/>
              </a:spcBef>
              <a:spcAft>
                <a:spcPct val="0"/>
              </a:spcAft>
            </a:pPr>
            <a:r>
              <a:rPr lang="en-US" sz="1867" dirty="0">
                <a:solidFill>
                  <a:prstClr val="black"/>
                </a:solidFill>
                <a:latin typeface="Calibri"/>
              </a:rPr>
              <a:t>Tease out what previous discussions around DMT/ potential switch may have been.</a:t>
            </a:r>
          </a:p>
        </p:txBody>
      </p:sp>
      <p:sp>
        <p:nvSpPr>
          <p:cNvPr id="9" name="TextBox 8">
            <a:extLst>
              <a:ext uri="{FF2B5EF4-FFF2-40B4-BE49-F238E27FC236}">
                <a16:creationId xmlns:a16="http://schemas.microsoft.com/office/drawing/2014/main" id="{E6663312-DA37-17AB-FC3F-72C62E3FE8E8}"/>
              </a:ext>
            </a:extLst>
          </p:cNvPr>
          <p:cNvSpPr txBox="1"/>
          <p:nvPr/>
        </p:nvSpPr>
        <p:spPr>
          <a:xfrm>
            <a:off x="6484983" y="3014231"/>
            <a:ext cx="5193212" cy="95430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1219170" fontAlgn="base">
              <a:spcBef>
                <a:spcPct val="0"/>
              </a:spcBef>
              <a:spcAft>
                <a:spcPct val="0"/>
              </a:spcAft>
            </a:pPr>
            <a:r>
              <a:rPr lang="en-US" sz="1867" dirty="0">
                <a:solidFill>
                  <a:prstClr val="black"/>
                </a:solidFill>
                <a:latin typeface="Calibri"/>
              </a:rPr>
              <a:t>Discussing and showing patients their MRI scans can help </a:t>
            </a:r>
            <a:r>
              <a:rPr lang="en-US" sz="1867" b="1" dirty="0">
                <a:solidFill>
                  <a:prstClr val="black"/>
                </a:solidFill>
                <a:latin typeface="Calibri"/>
              </a:rPr>
              <a:t>relieve anxiety and empower patients to participate in SDM.</a:t>
            </a:r>
            <a:endParaRPr lang="en-US" sz="1867" dirty="0">
              <a:solidFill>
                <a:prstClr val="black"/>
              </a:solidFill>
              <a:latin typeface="Calibri"/>
            </a:endParaRPr>
          </a:p>
        </p:txBody>
      </p:sp>
      <p:sp>
        <p:nvSpPr>
          <p:cNvPr id="10" name="TextBox 9">
            <a:extLst>
              <a:ext uri="{FF2B5EF4-FFF2-40B4-BE49-F238E27FC236}">
                <a16:creationId xmlns:a16="http://schemas.microsoft.com/office/drawing/2014/main" id="{0F2D87F3-EC66-DF2E-E172-F71D78CB7B9A}"/>
              </a:ext>
            </a:extLst>
          </p:cNvPr>
          <p:cNvSpPr txBox="1"/>
          <p:nvPr/>
        </p:nvSpPr>
        <p:spPr>
          <a:xfrm>
            <a:off x="6484984" y="4244103"/>
            <a:ext cx="5219337" cy="152894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1219170" fontAlgn="base">
              <a:spcBef>
                <a:spcPct val="0"/>
              </a:spcBef>
              <a:spcAft>
                <a:spcPct val="0"/>
              </a:spcAft>
            </a:pPr>
            <a:r>
              <a:rPr lang="en-US" sz="1867" dirty="0">
                <a:solidFill>
                  <a:prstClr val="black"/>
                </a:solidFill>
                <a:latin typeface="Calibri"/>
              </a:rPr>
              <a:t>Patients who have been on the same medication for a long time may not be up-to-date with current medications, or afraid of a switch. </a:t>
            </a:r>
            <a:r>
              <a:rPr lang="en-US" sz="1867" b="1" dirty="0">
                <a:solidFill>
                  <a:prstClr val="black"/>
                </a:solidFill>
                <a:latin typeface="Calibri"/>
              </a:rPr>
              <a:t>Understanding their knowledge and concerns can help guide the conversation.</a:t>
            </a:r>
          </a:p>
        </p:txBody>
      </p:sp>
      <p:sp>
        <p:nvSpPr>
          <p:cNvPr id="11" name="TextBox 10">
            <a:extLst>
              <a:ext uri="{FF2B5EF4-FFF2-40B4-BE49-F238E27FC236}">
                <a16:creationId xmlns:a16="http://schemas.microsoft.com/office/drawing/2014/main" id="{E5EA9E82-8316-ABDA-0454-939CEA56771E}"/>
              </a:ext>
            </a:extLst>
          </p:cNvPr>
          <p:cNvSpPr txBox="1"/>
          <p:nvPr/>
        </p:nvSpPr>
        <p:spPr>
          <a:xfrm>
            <a:off x="6484983" y="6048491"/>
            <a:ext cx="5193212" cy="37965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1219170" fontAlgn="base">
              <a:spcBef>
                <a:spcPct val="0"/>
              </a:spcBef>
              <a:spcAft>
                <a:spcPct val="0"/>
              </a:spcAft>
            </a:pPr>
            <a:r>
              <a:rPr lang="en-US" sz="1867" dirty="0">
                <a:solidFill>
                  <a:prstClr val="black"/>
                </a:solidFill>
                <a:latin typeface="Calibri"/>
              </a:rPr>
              <a:t>Psychological comorbidities may affect SDM.</a:t>
            </a:r>
          </a:p>
        </p:txBody>
      </p:sp>
      <p:sp>
        <p:nvSpPr>
          <p:cNvPr id="12" name="TextBox 11">
            <a:extLst>
              <a:ext uri="{FF2B5EF4-FFF2-40B4-BE49-F238E27FC236}">
                <a16:creationId xmlns:a16="http://schemas.microsoft.com/office/drawing/2014/main" id="{4B8B68A4-8A3F-769C-6096-F3F759A17B8C}"/>
              </a:ext>
            </a:extLst>
          </p:cNvPr>
          <p:cNvSpPr txBox="1"/>
          <p:nvPr/>
        </p:nvSpPr>
        <p:spPr>
          <a:xfrm>
            <a:off x="334401" y="6529706"/>
            <a:ext cx="5555497" cy="297454"/>
          </a:xfrm>
          <a:prstGeom prst="rect">
            <a:avLst/>
          </a:prstGeom>
          <a:noFill/>
        </p:spPr>
        <p:txBody>
          <a:bodyPr wrap="square" rtlCol="0">
            <a:spAutoFit/>
          </a:bodyPr>
          <a:lstStyle/>
          <a:p>
            <a:pPr algn="r" defTabSz="1219170" fontAlgn="base">
              <a:spcBef>
                <a:spcPct val="0"/>
              </a:spcBef>
              <a:spcAft>
                <a:spcPct val="0"/>
              </a:spcAft>
            </a:pPr>
            <a:r>
              <a:rPr lang="en-US" sz="1333" dirty="0">
                <a:solidFill>
                  <a:prstClr val="black"/>
                </a:solidFill>
                <a:latin typeface="Calibri"/>
                <a:cs typeface="Arial" charset="0"/>
              </a:rPr>
              <a:t>Stoll et al. Neurol </a:t>
            </a:r>
            <a:r>
              <a:rPr lang="en-US" sz="1333" dirty="0" err="1">
                <a:solidFill>
                  <a:prstClr val="black"/>
                </a:solidFill>
                <a:latin typeface="Calibri"/>
                <a:cs typeface="Arial" charset="0"/>
              </a:rPr>
              <a:t>Ther</a:t>
            </a:r>
            <a:r>
              <a:rPr lang="en-US" sz="1333" dirty="0">
                <a:solidFill>
                  <a:prstClr val="black"/>
                </a:solidFill>
                <a:latin typeface="Calibri"/>
                <a:cs typeface="Arial" charset="0"/>
              </a:rPr>
              <a:t>, 2024</a:t>
            </a:r>
          </a:p>
        </p:txBody>
      </p:sp>
    </p:spTree>
    <p:extLst>
      <p:ext uri="{BB962C8B-B14F-4D97-AF65-F5344CB8AC3E}">
        <p14:creationId xmlns:p14="http://schemas.microsoft.com/office/powerpoint/2010/main" val="2199048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normAutofit/>
          </a:bodyPr>
          <a:lstStyle/>
          <a:p>
            <a:r>
              <a:rPr lang="en-US" sz="4800" b="1" dirty="0">
                <a:latin typeface="+mn-lt"/>
              </a:rPr>
              <a:t>SDM in clinical practice: DMT Switch</a:t>
            </a:r>
          </a:p>
        </p:txBody>
      </p:sp>
      <p:sp>
        <p:nvSpPr>
          <p:cNvPr id="4" name="Speech Bubble: Rectangle 3">
            <a:extLst>
              <a:ext uri="{FF2B5EF4-FFF2-40B4-BE49-F238E27FC236}">
                <a16:creationId xmlns:a16="http://schemas.microsoft.com/office/drawing/2014/main" id="{987E5DCA-5C80-599C-9A0F-6ACE677653AE}"/>
              </a:ext>
            </a:extLst>
          </p:cNvPr>
          <p:cNvSpPr/>
          <p:nvPr/>
        </p:nvSpPr>
        <p:spPr>
          <a:xfrm>
            <a:off x="508000" y="1905000"/>
            <a:ext cx="5384800" cy="812800"/>
          </a:xfrm>
          <a:prstGeom prst="wedgeRectCallout">
            <a:avLst>
              <a:gd name="adj1" fmla="val -35927"/>
              <a:gd name="adj2" fmla="val 839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sz="2400" b="1" dirty="0">
                <a:solidFill>
                  <a:prstClr val="white"/>
                </a:solidFill>
                <a:latin typeface="Calibri"/>
              </a:rPr>
              <a:t>What is your understanding of your MS? Your past MRI findings?</a:t>
            </a:r>
          </a:p>
        </p:txBody>
      </p:sp>
      <p:sp>
        <p:nvSpPr>
          <p:cNvPr id="5" name="Speech Bubble: Rectangle 4">
            <a:extLst>
              <a:ext uri="{FF2B5EF4-FFF2-40B4-BE49-F238E27FC236}">
                <a16:creationId xmlns:a16="http://schemas.microsoft.com/office/drawing/2014/main" id="{B80E59F7-7A1F-D462-0A40-0B815D79463C}"/>
              </a:ext>
            </a:extLst>
          </p:cNvPr>
          <p:cNvSpPr/>
          <p:nvPr/>
        </p:nvSpPr>
        <p:spPr>
          <a:xfrm>
            <a:off x="508000" y="3156859"/>
            <a:ext cx="5384800" cy="812800"/>
          </a:xfrm>
          <a:prstGeom prst="wedgeRectCallout">
            <a:avLst>
              <a:gd name="adj1" fmla="val -35927"/>
              <a:gd name="adj2" fmla="val 839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sz="2400" b="1" dirty="0">
                <a:solidFill>
                  <a:prstClr val="white"/>
                </a:solidFill>
                <a:latin typeface="Calibri"/>
              </a:rPr>
              <a:t>Can I show you your recent MRI scans and explain what they tell us?</a:t>
            </a:r>
          </a:p>
        </p:txBody>
      </p:sp>
      <p:sp>
        <p:nvSpPr>
          <p:cNvPr id="6" name="Speech Bubble: Rectangle 5">
            <a:extLst>
              <a:ext uri="{FF2B5EF4-FFF2-40B4-BE49-F238E27FC236}">
                <a16:creationId xmlns:a16="http://schemas.microsoft.com/office/drawing/2014/main" id="{4AFAD610-FF22-FDEC-B6CD-052294259B4F}"/>
              </a:ext>
            </a:extLst>
          </p:cNvPr>
          <p:cNvSpPr/>
          <p:nvPr/>
        </p:nvSpPr>
        <p:spPr>
          <a:xfrm>
            <a:off x="508000" y="4408717"/>
            <a:ext cx="5384800" cy="812800"/>
          </a:xfrm>
          <a:prstGeom prst="wedgeRectCallout">
            <a:avLst>
              <a:gd name="adj1" fmla="val -35927"/>
              <a:gd name="adj2" fmla="val 839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sz="2400" b="1" dirty="0">
                <a:solidFill>
                  <a:prstClr val="white"/>
                </a:solidFill>
                <a:latin typeface="Calibri"/>
              </a:rPr>
              <a:t>What do you know about other MS therapies? What are your concerns?</a:t>
            </a:r>
          </a:p>
        </p:txBody>
      </p:sp>
      <p:sp>
        <p:nvSpPr>
          <p:cNvPr id="7" name="Speech Bubble: Rectangle 6">
            <a:extLst>
              <a:ext uri="{FF2B5EF4-FFF2-40B4-BE49-F238E27FC236}">
                <a16:creationId xmlns:a16="http://schemas.microsoft.com/office/drawing/2014/main" id="{7C02C95A-6A00-4AAE-62DE-1916637C852F}"/>
              </a:ext>
            </a:extLst>
          </p:cNvPr>
          <p:cNvSpPr/>
          <p:nvPr/>
        </p:nvSpPr>
        <p:spPr>
          <a:xfrm>
            <a:off x="508000" y="5672913"/>
            <a:ext cx="5384800" cy="812800"/>
          </a:xfrm>
          <a:prstGeom prst="wedgeRectCallout">
            <a:avLst>
              <a:gd name="adj1" fmla="val -35927"/>
              <a:gd name="adj2" fmla="val 839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r>
              <a:rPr lang="en-US" sz="2400" b="1" dirty="0">
                <a:solidFill>
                  <a:prstClr val="white"/>
                </a:solidFill>
                <a:latin typeface="Calibri"/>
              </a:rPr>
              <a:t>Would you like help with your mental health?</a:t>
            </a:r>
          </a:p>
        </p:txBody>
      </p:sp>
      <p:sp>
        <p:nvSpPr>
          <p:cNvPr id="12" name="TextBox 11">
            <a:extLst>
              <a:ext uri="{FF2B5EF4-FFF2-40B4-BE49-F238E27FC236}">
                <a16:creationId xmlns:a16="http://schemas.microsoft.com/office/drawing/2014/main" id="{4B8B68A4-8A3F-769C-6096-F3F759A17B8C}"/>
              </a:ext>
            </a:extLst>
          </p:cNvPr>
          <p:cNvSpPr txBox="1"/>
          <p:nvPr/>
        </p:nvSpPr>
        <p:spPr>
          <a:xfrm>
            <a:off x="334401" y="6529706"/>
            <a:ext cx="5555497" cy="297454"/>
          </a:xfrm>
          <a:prstGeom prst="rect">
            <a:avLst/>
          </a:prstGeom>
          <a:noFill/>
        </p:spPr>
        <p:txBody>
          <a:bodyPr wrap="square" rtlCol="0">
            <a:spAutoFit/>
          </a:bodyPr>
          <a:lstStyle/>
          <a:p>
            <a:pPr algn="r" defTabSz="1219170" fontAlgn="base">
              <a:spcBef>
                <a:spcPct val="0"/>
              </a:spcBef>
              <a:spcAft>
                <a:spcPct val="0"/>
              </a:spcAft>
            </a:pPr>
            <a:r>
              <a:rPr lang="en-US" sz="1333" dirty="0">
                <a:solidFill>
                  <a:prstClr val="black"/>
                </a:solidFill>
                <a:latin typeface="Calibri"/>
                <a:cs typeface="Arial" charset="0"/>
              </a:rPr>
              <a:t>Stoll et al. Neurol </a:t>
            </a:r>
            <a:r>
              <a:rPr lang="en-US" sz="1333" dirty="0" err="1">
                <a:solidFill>
                  <a:prstClr val="black"/>
                </a:solidFill>
                <a:latin typeface="Calibri"/>
                <a:cs typeface="Arial" charset="0"/>
              </a:rPr>
              <a:t>Ther</a:t>
            </a:r>
            <a:r>
              <a:rPr lang="en-US" sz="1333" dirty="0">
                <a:solidFill>
                  <a:prstClr val="black"/>
                </a:solidFill>
                <a:latin typeface="Calibri"/>
                <a:cs typeface="Arial" charset="0"/>
              </a:rPr>
              <a:t>, 2024</a:t>
            </a:r>
          </a:p>
        </p:txBody>
      </p:sp>
      <p:sp>
        <p:nvSpPr>
          <p:cNvPr id="3" name="Speech Bubble: Rectangle 2">
            <a:extLst>
              <a:ext uri="{FF2B5EF4-FFF2-40B4-BE49-F238E27FC236}">
                <a16:creationId xmlns:a16="http://schemas.microsoft.com/office/drawing/2014/main" id="{7F834190-0B8C-9DFC-ACB0-964E2D93A4A0}"/>
              </a:ext>
            </a:extLst>
          </p:cNvPr>
          <p:cNvSpPr/>
          <p:nvPr/>
        </p:nvSpPr>
        <p:spPr>
          <a:xfrm>
            <a:off x="6302104" y="1658259"/>
            <a:ext cx="5381897" cy="1498600"/>
          </a:xfrm>
          <a:prstGeom prst="wedgeRectCallout">
            <a:avLst>
              <a:gd name="adj1" fmla="val -32259"/>
              <a:gd name="adj2" fmla="val 66108"/>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defTabSz="1219170" fontAlgn="base">
              <a:spcBef>
                <a:spcPct val="0"/>
              </a:spcBef>
              <a:spcAft>
                <a:spcPct val="0"/>
              </a:spcAft>
            </a:pPr>
            <a:r>
              <a:rPr lang="en-US" sz="2133" b="1" dirty="0">
                <a:solidFill>
                  <a:prstClr val="white"/>
                </a:solidFill>
                <a:latin typeface="Calibri"/>
              </a:rPr>
              <a:t>I have been stable for the past 13 years. As far as I have been told, my MRIs looked fine. I’d like to understand what you are seeing and what it means.</a:t>
            </a:r>
          </a:p>
        </p:txBody>
      </p:sp>
      <p:sp>
        <p:nvSpPr>
          <p:cNvPr id="13" name="Speech Bubble: Rectangle 12">
            <a:extLst>
              <a:ext uri="{FF2B5EF4-FFF2-40B4-BE49-F238E27FC236}">
                <a16:creationId xmlns:a16="http://schemas.microsoft.com/office/drawing/2014/main" id="{4A8B7C36-7E4F-CEE0-7416-E14BCB14D01E}"/>
              </a:ext>
            </a:extLst>
          </p:cNvPr>
          <p:cNvSpPr/>
          <p:nvPr/>
        </p:nvSpPr>
        <p:spPr>
          <a:xfrm>
            <a:off x="6284686" y="3530600"/>
            <a:ext cx="5381897" cy="1498600"/>
          </a:xfrm>
          <a:prstGeom prst="wedgeRectCallout">
            <a:avLst>
              <a:gd name="adj1" fmla="val -31498"/>
              <a:gd name="adj2" fmla="val 6473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defTabSz="1219170" fontAlgn="base">
              <a:spcBef>
                <a:spcPct val="0"/>
              </a:spcBef>
              <a:spcAft>
                <a:spcPct val="0"/>
              </a:spcAft>
            </a:pPr>
            <a:r>
              <a:rPr lang="en-US" sz="2133" b="1" dirty="0">
                <a:solidFill>
                  <a:prstClr val="white"/>
                </a:solidFill>
                <a:latin typeface="Calibri"/>
              </a:rPr>
              <a:t>I don’t know much about other medications. I certainly don’t love injecting myself. But I have bad insurance and I don’t think they would approve something else.</a:t>
            </a:r>
          </a:p>
        </p:txBody>
      </p:sp>
      <p:sp>
        <p:nvSpPr>
          <p:cNvPr id="14" name="Speech Bubble: Rectangle 13">
            <a:extLst>
              <a:ext uri="{FF2B5EF4-FFF2-40B4-BE49-F238E27FC236}">
                <a16:creationId xmlns:a16="http://schemas.microsoft.com/office/drawing/2014/main" id="{B9D673B5-8DBC-DF7D-3928-B8B96EA407AF}"/>
              </a:ext>
            </a:extLst>
          </p:cNvPr>
          <p:cNvSpPr/>
          <p:nvPr/>
        </p:nvSpPr>
        <p:spPr>
          <a:xfrm>
            <a:off x="6215302" y="5353033"/>
            <a:ext cx="5381897" cy="1132680"/>
          </a:xfrm>
          <a:prstGeom prst="wedgeRectCallout">
            <a:avLst>
              <a:gd name="adj1" fmla="val -32259"/>
              <a:gd name="adj2" fmla="val 75899"/>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defTabSz="1219170" fontAlgn="base">
              <a:spcBef>
                <a:spcPct val="0"/>
              </a:spcBef>
              <a:spcAft>
                <a:spcPct val="0"/>
              </a:spcAft>
            </a:pPr>
            <a:r>
              <a:rPr lang="en-US" sz="2133" b="1" dirty="0">
                <a:solidFill>
                  <a:prstClr val="white"/>
                </a:solidFill>
                <a:latin typeface="Calibri"/>
              </a:rPr>
              <a:t>Yes, I think I need help. It’s hard to deal with everything, especially now that my MS is no longer stable.</a:t>
            </a:r>
          </a:p>
        </p:txBody>
      </p:sp>
    </p:spTree>
    <p:extLst>
      <p:ext uri="{BB962C8B-B14F-4D97-AF65-F5344CB8AC3E}">
        <p14:creationId xmlns:p14="http://schemas.microsoft.com/office/powerpoint/2010/main" val="3507608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normAutofit/>
          </a:bodyPr>
          <a:lstStyle/>
          <a:p>
            <a:r>
              <a:rPr lang="en-US" sz="4800" b="1" dirty="0">
                <a:latin typeface="+mn-lt"/>
              </a:rPr>
              <a:t>SDM in clinical practice: Barriers</a:t>
            </a:r>
          </a:p>
        </p:txBody>
      </p:sp>
      <p:sp>
        <p:nvSpPr>
          <p:cNvPr id="14" name="TextBox 13">
            <a:extLst>
              <a:ext uri="{FF2B5EF4-FFF2-40B4-BE49-F238E27FC236}">
                <a16:creationId xmlns:a16="http://schemas.microsoft.com/office/drawing/2014/main" id="{C9D5FDA5-717B-65F3-6AD7-762B9D0B2289}"/>
              </a:ext>
            </a:extLst>
          </p:cNvPr>
          <p:cNvSpPr txBox="1"/>
          <p:nvPr/>
        </p:nvSpPr>
        <p:spPr>
          <a:xfrm>
            <a:off x="609600" y="4445001"/>
            <a:ext cx="5181600" cy="18982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1219170" fontAlgn="base">
              <a:spcBef>
                <a:spcPct val="0"/>
              </a:spcBef>
              <a:spcAft>
                <a:spcPct val="0"/>
              </a:spcAft>
            </a:pPr>
            <a:r>
              <a:rPr lang="en-US" sz="2400" b="1" dirty="0">
                <a:solidFill>
                  <a:prstClr val="black"/>
                </a:solidFill>
                <a:latin typeface="Calibri"/>
              </a:rPr>
              <a:t>Mental Health</a:t>
            </a:r>
          </a:p>
          <a:p>
            <a:pPr marL="380990" indent="-380990" defTabSz="1219170" fontAlgn="base">
              <a:spcBef>
                <a:spcPct val="0"/>
              </a:spcBef>
              <a:spcAft>
                <a:spcPct val="0"/>
              </a:spcAft>
              <a:buFontTx/>
              <a:buChar char="-"/>
            </a:pPr>
            <a:r>
              <a:rPr lang="en-US" sz="1867" dirty="0">
                <a:solidFill>
                  <a:prstClr val="black"/>
                </a:solidFill>
                <a:latin typeface="Calibri"/>
              </a:rPr>
              <a:t>Study shows that people with MS who have depression have a decreased sense of autonomy (Hanna et al., MSARD, 2020)</a:t>
            </a:r>
          </a:p>
          <a:p>
            <a:pPr marL="380990" indent="-380990" defTabSz="1219170" fontAlgn="base">
              <a:spcBef>
                <a:spcPct val="0"/>
              </a:spcBef>
              <a:spcAft>
                <a:spcPct val="0"/>
              </a:spcAft>
              <a:buFontTx/>
              <a:buChar char="-"/>
            </a:pPr>
            <a:r>
              <a:rPr lang="en-US" sz="1867" dirty="0">
                <a:solidFill>
                  <a:prstClr val="black"/>
                </a:solidFill>
                <a:latin typeface="Calibri"/>
              </a:rPr>
              <a:t>It is critical to address psychological comorbidities to promote DMT adherence</a:t>
            </a:r>
          </a:p>
        </p:txBody>
      </p:sp>
      <p:sp>
        <p:nvSpPr>
          <p:cNvPr id="16" name="TextBox 15">
            <a:extLst>
              <a:ext uri="{FF2B5EF4-FFF2-40B4-BE49-F238E27FC236}">
                <a16:creationId xmlns:a16="http://schemas.microsoft.com/office/drawing/2014/main" id="{B42F8655-03A7-5542-75A7-C2CA74565C1F}"/>
              </a:ext>
            </a:extLst>
          </p:cNvPr>
          <p:cNvSpPr txBox="1"/>
          <p:nvPr/>
        </p:nvSpPr>
        <p:spPr>
          <a:xfrm>
            <a:off x="6096000" y="4445001"/>
            <a:ext cx="5181600" cy="16109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1219170" fontAlgn="base">
              <a:spcBef>
                <a:spcPct val="0"/>
              </a:spcBef>
              <a:spcAft>
                <a:spcPct val="0"/>
              </a:spcAft>
            </a:pPr>
            <a:r>
              <a:rPr lang="en-US" sz="2400" b="1" dirty="0">
                <a:solidFill>
                  <a:prstClr val="black"/>
                </a:solidFill>
                <a:latin typeface="Calibri"/>
              </a:rPr>
              <a:t>Insurance concerns</a:t>
            </a:r>
          </a:p>
          <a:p>
            <a:pPr marL="380990" indent="-380990" defTabSz="1219170" fontAlgn="base">
              <a:spcBef>
                <a:spcPct val="0"/>
              </a:spcBef>
              <a:spcAft>
                <a:spcPct val="0"/>
              </a:spcAft>
              <a:buFontTx/>
              <a:buChar char="-"/>
            </a:pPr>
            <a:r>
              <a:rPr lang="en-US" sz="1867" dirty="0">
                <a:solidFill>
                  <a:prstClr val="black"/>
                </a:solidFill>
                <a:latin typeface="Calibri"/>
              </a:rPr>
              <a:t>Processes associated with insurance approval is a concern for BOTH clinicians and patients</a:t>
            </a:r>
          </a:p>
          <a:p>
            <a:pPr marL="380990" indent="-380990" defTabSz="1219170" fontAlgn="base">
              <a:spcBef>
                <a:spcPct val="0"/>
              </a:spcBef>
              <a:spcAft>
                <a:spcPct val="0"/>
              </a:spcAft>
              <a:buFontTx/>
              <a:buChar char="-"/>
            </a:pPr>
            <a:r>
              <a:rPr lang="en-US" sz="1867" dirty="0">
                <a:solidFill>
                  <a:prstClr val="black"/>
                </a:solidFill>
                <a:latin typeface="Calibri"/>
              </a:rPr>
              <a:t>Clear communication of process and expectations is important </a:t>
            </a:r>
          </a:p>
        </p:txBody>
      </p:sp>
      <p:sp>
        <p:nvSpPr>
          <p:cNvPr id="17" name="TextBox 16">
            <a:extLst>
              <a:ext uri="{FF2B5EF4-FFF2-40B4-BE49-F238E27FC236}">
                <a16:creationId xmlns:a16="http://schemas.microsoft.com/office/drawing/2014/main" id="{EA6ECAC9-9351-ACB6-B30E-3C6BB1D9609A}"/>
              </a:ext>
            </a:extLst>
          </p:cNvPr>
          <p:cNvSpPr txBox="1"/>
          <p:nvPr/>
        </p:nvSpPr>
        <p:spPr>
          <a:xfrm>
            <a:off x="609600" y="1937737"/>
            <a:ext cx="5181600" cy="226760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1219170" fontAlgn="base">
              <a:spcBef>
                <a:spcPct val="0"/>
              </a:spcBef>
              <a:spcAft>
                <a:spcPct val="0"/>
              </a:spcAft>
            </a:pPr>
            <a:r>
              <a:rPr lang="en-US" sz="2400" b="1" dirty="0">
                <a:solidFill>
                  <a:prstClr val="black"/>
                </a:solidFill>
                <a:latin typeface="Calibri"/>
              </a:rPr>
              <a:t>Lack of knowledge about own MS course and available treatments</a:t>
            </a:r>
          </a:p>
          <a:p>
            <a:pPr marL="380990" indent="-380990" defTabSz="1219170" fontAlgn="base">
              <a:spcBef>
                <a:spcPct val="0"/>
              </a:spcBef>
              <a:spcAft>
                <a:spcPct val="0"/>
              </a:spcAft>
              <a:buFontTx/>
              <a:buChar char="-"/>
            </a:pPr>
            <a:r>
              <a:rPr lang="en-US" sz="1867" dirty="0">
                <a:solidFill>
                  <a:prstClr val="black"/>
                </a:solidFill>
                <a:latin typeface="Calibri"/>
              </a:rPr>
              <a:t>Patient either had not been told or didn’t understand his MRIs were previously abnormal</a:t>
            </a:r>
          </a:p>
          <a:p>
            <a:pPr marL="380990" indent="-380990" defTabSz="1219170" fontAlgn="base">
              <a:spcBef>
                <a:spcPct val="0"/>
              </a:spcBef>
              <a:spcAft>
                <a:spcPct val="0"/>
              </a:spcAft>
              <a:buFontTx/>
              <a:buChar char="-"/>
            </a:pPr>
            <a:r>
              <a:rPr lang="en-US" sz="1867" dirty="0">
                <a:solidFill>
                  <a:prstClr val="black"/>
                </a:solidFill>
                <a:latin typeface="Calibri"/>
              </a:rPr>
              <a:t>Patient has been on same treatment for 10+ years and doesn’t know what other treatments are available</a:t>
            </a:r>
          </a:p>
        </p:txBody>
      </p:sp>
      <p:sp>
        <p:nvSpPr>
          <p:cNvPr id="20" name="TextBox 19">
            <a:extLst>
              <a:ext uri="{FF2B5EF4-FFF2-40B4-BE49-F238E27FC236}">
                <a16:creationId xmlns:a16="http://schemas.microsoft.com/office/drawing/2014/main" id="{A46F5943-B9FF-C413-2338-48237FA6B1EB}"/>
              </a:ext>
            </a:extLst>
          </p:cNvPr>
          <p:cNvSpPr txBox="1"/>
          <p:nvPr/>
        </p:nvSpPr>
        <p:spPr>
          <a:xfrm>
            <a:off x="6087292" y="1937737"/>
            <a:ext cx="5181600" cy="21855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1219170" fontAlgn="base">
              <a:spcBef>
                <a:spcPct val="0"/>
              </a:spcBef>
              <a:spcAft>
                <a:spcPct val="0"/>
              </a:spcAft>
            </a:pPr>
            <a:r>
              <a:rPr lang="en-US" sz="2400" b="1" dirty="0">
                <a:solidFill>
                  <a:prstClr val="black"/>
                </a:solidFill>
                <a:latin typeface="Calibri"/>
              </a:rPr>
              <a:t>Therapeutic inertia</a:t>
            </a:r>
          </a:p>
          <a:p>
            <a:pPr marL="380990" indent="-380990" defTabSz="1219170" fontAlgn="base">
              <a:spcBef>
                <a:spcPct val="0"/>
              </a:spcBef>
              <a:spcAft>
                <a:spcPct val="0"/>
              </a:spcAft>
              <a:buFontTx/>
              <a:buChar char="-"/>
            </a:pPr>
            <a:r>
              <a:rPr lang="en-US" sz="1867" dirty="0">
                <a:solidFill>
                  <a:prstClr val="black"/>
                </a:solidFill>
                <a:latin typeface="Calibri"/>
              </a:rPr>
              <a:t>Therapeutic inertia is prevalent in MS, and more frequent with patients who are clinically stable on DMT and have no/limited side effects from their current DMT (Rodrigues et al, MSARD, 2021)</a:t>
            </a:r>
          </a:p>
          <a:p>
            <a:pPr marL="380990" indent="-380990" defTabSz="1219170" fontAlgn="base">
              <a:spcBef>
                <a:spcPct val="0"/>
              </a:spcBef>
              <a:spcAft>
                <a:spcPct val="0"/>
              </a:spcAft>
              <a:buFontTx/>
              <a:buChar char="-"/>
            </a:pPr>
            <a:r>
              <a:rPr lang="en-US" sz="1867" dirty="0">
                <a:solidFill>
                  <a:prstClr val="black"/>
                </a:solidFill>
                <a:latin typeface="Calibri"/>
              </a:rPr>
              <a:t>Impacts long-term outcomes</a:t>
            </a:r>
          </a:p>
        </p:txBody>
      </p:sp>
    </p:spTree>
    <p:extLst>
      <p:ext uri="{BB962C8B-B14F-4D97-AF65-F5344CB8AC3E}">
        <p14:creationId xmlns:p14="http://schemas.microsoft.com/office/powerpoint/2010/main" val="1726460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449376-A51C-0BC7-723F-2F5395A3EE90}"/>
              </a:ext>
            </a:extLst>
          </p:cNvPr>
          <p:cNvSpPr>
            <a:spLocks noGrp="1"/>
          </p:cNvSpPr>
          <p:nvPr>
            <p:ph type="body" sz="half" idx="2"/>
          </p:nvPr>
        </p:nvSpPr>
        <p:spPr>
          <a:xfrm>
            <a:off x="4532242" y="225287"/>
            <a:ext cx="7209183" cy="6400799"/>
          </a:xfrm>
        </p:spPr>
        <p:txBody>
          <a:bodyPr anchor="ctr">
            <a:normAutofit/>
          </a:bodyPr>
          <a:lstStyle/>
          <a:p>
            <a:pPr>
              <a:lnSpc>
                <a:spcPct val="150000"/>
              </a:lnSpc>
              <a:spcBef>
                <a:spcPts val="0"/>
              </a:spcBef>
              <a:spcAft>
                <a:spcPts val="600"/>
              </a:spcAft>
            </a:pPr>
            <a:r>
              <a:rPr lang="en-US" sz="1800" dirty="0">
                <a:solidFill>
                  <a:schemeClr val="tx1"/>
                </a:solidFill>
              </a:rPr>
              <a:t>Dr. Leorah Freeman is the director of the Multiple Sclerosis and Neuroimmunology Center at Dell Medical School, The University of Texas at Austin. She also serves as director of the MS and Neuroimmunology fellowship program and of the MS Imaging and Outcomes Research Laboratory. Her research focuses on the development of data-driven approaches to predict and improve the long-term outcomes of people with MS. She is passionate about promoting equity in MS research and care. She is the founder of the Texas MS Consortium and routinely works with MS advocacy and community organizations to help people with MS thrive.</a:t>
            </a:r>
          </a:p>
        </p:txBody>
      </p:sp>
      <p:pic>
        <p:nvPicPr>
          <p:cNvPr id="3" name="Picture 2" descr="A person wearing a white coat&#10;&#10;Description automatically generated with low confidence">
            <a:extLst>
              <a:ext uri="{FF2B5EF4-FFF2-40B4-BE49-F238E27FC236}">
                <a16:creationId xmlns:a16="http://schemas.microsoft.com/office/drawing/2014/main" id="{8906572F-5D45-AE73-160F-F38768D1A6D7}"/>
              </a:ext>
            </a:extLst>
          </p:cNvPr>
          <p:cNvPicPr>
            <a:picLocks noChangeAspect="1"/>
          </p:cNvPicPr>
          <p:nvPr/>
        </p:nvPicPr>
        <p:blipFill>
          <a:blip r:embed="rId2"/>
          <a:stretch>
            <a:fillRect/>
          </a:stretch>
        </p:blipFill>
        <p:spPr>
          <a:xfrm>
            <a:off x="771052" y="1092059"/>
            <a:ext cx="3348102" cy="4667254"/>
          </a:xfrm>
          <a:prstGeom prst="rect">
            <a:avLst/>
          </a:prstGeom>
        </p:spPr>
      </p:pic>
    </p:spTree>
    <p:extLst>
      <p:ext uri="{BB962C8B-B14F-4D97-AF65-F5344CB8AC3E}">
        <p14:creationId xmlns:p14="http://schemas.microsoft.com/office/powerpoint/2010/main" val="3852365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582400" cy="1143000"/>
          </a:xfrm>
        </p:spPr>
        <p:txBody>
          <a:bodyPr>
            <a:normAutofit/>
          </a:bodyPr>
          <a:lstStyle/>
          <a:p>
            <a:r>
              <a:rPr lang="en-US" sz="4800" b="1" dirty="0">
                <a:latin typeface="+mn-lt"/>
              </a:rPr>
              <a:t>SDM in clinical practice: DMT cost</a:t>
            </a:r>
          </a:p>
        </p:txBody>
      </p:sp>
      <p:pic>
        <p:nvPicPr>
          <p:cNvPr id="13" name="Picture 12">
            <a:extLst>
              <a:ext uri="{FF2B5EF4-FFF2-40B4-BE49-F238E27FC236}">
                <a16:creationId xmlns:a16="http://schemas.microsoft.com/office/drawing/2014/main" id="{34D43316-36A4-F55E-9300-7D837DDB6538}"/>
              </a:ext>
            </a:extLst>
          </p:cNvPr>
          <p:cNvPicPr>
            <a:picLocks noChangeAspect="1"/>
          </p:cNvPicPr>
          <p:nvPr/>
        </p:nvPicPr>
        <p:blipFill>
          <a:blip r:embed="rId3"/>
          <a:stretch>
            <a:fillRect/>
          </a:stretch>
        </p:blipFill>
        <p:spPr>
          <a:xfrm>
            <a:off x="206189" y="1757083"/>
            <a:ext cx="7434084" cy="5054600"/>
          </a:xfrm>
          <a:prstGeom prst="rect">
            <a:avLst/>
          </a:prstGeom>
        </p:spPr>
      </p:pic>
      <p:sp>
        <p:nvSpPr>
          <p:cNvPr id="16" name="TextBox 15">
            <a:extLst>
              <a:ext uri="{FF2B5EF4-FFF2-40B4-BE49-F238E27FC236}">
                <a16:creationId xmlns:a16="http://schemas.microsoft.com/office/drawing/2014/main" id="{A48BDF89-067A-E18B-E237-C471237A2798}"/>
              </a:ext>
            </a:extLst>
          </p:cNvPr>
          <p:cNvSpPr txBox="1"/>
          <p:nvPr/>
        </p:nvSpPr>
        <p:spPr>
          <a:xfrm>
            <a:off x="7833477" y="1734287"/>
            <a:ext cx="4267200" cy="501598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1219170" fontAlgn="base">
              <a:spcBef>
                <a:spcPct val="0"/>
              </a:spcBef>
              <a:spcAft>
                <a:spcPct val="0"/>
              </a:spcAft>
            </a:pPr>
            <a:r>
              <a:rPr lang="en-US" sz="2400" b="1" dirty="0">
                <a:solidFill>
                  <a:prstClr val="black"/>
                </a:solidFill>
                <a:latin typeface="Calibri"/>
              </a:rPr>
              <a:t>Trends in DMT costs</a:t>
            </a:r>
          </a:p>
          <a:p>
            <a:pPr marL="380990" indent="-380990" defTabSz="1219170" fontAlgn="base">
              <a:spcBef>
                <a:spcPct val="0"/>
              </a:spcBef>
              <a:spcAft>
                <a:spcPct val="0"/>
              </a:spcAft>
              <a:buFontTx/>
              <a:buChar char="-"/>
            </a:pPr>
            <a:r>
              <a:rPr lang="en-US" sz="2133" dirty="0">
                <a:solidFill>
                  <a:prstClr val="black"/>
                </a:solidFill>
                <a:latin typeface="Calibri"/>
              </a:rPr>
              <a:t>Spending on DMTs has risen because of increasing prices and introduction of new DMT</a:t>
            </a:r>
          </a:p>
          <a:p>
            <a:pPr marL="380990" indent="-380990" defTabSz="1219170" fontAlgn="base">
              <a:spcBef>
                <a:spcPct val="0"/>
              </a:spcBef>
              <a:spcAft>
                <a:spcPct val="0"/>
              </a:spcAft>
              <a:buFontTx/>
              <a:buChar char="-"/>
            </a:pPr>
            <a:r>
              <a:rPr lang="en-US" sz="2133" dirty="0">
                <a:solidFill>
                  <a:prstClr val="black"/>
                </a:solidFill>
                <a:latin typeface="Calibri"/>
              </a:rPr>
              <a:t>Escalating costs affect patients </a:t>
            </a:r>
          </a:p>
          <a:p>
            <a:pPr marL="380990" indent="-380990" defTabSz="1219170" fontAlgn="base">
              <a:spcBef>
                <a:spcPct val="0"/>
              </a:spcBef>
              <a:spcAft>
                <a:spcPct val="0"/>
              </a:spcAft>
              <a:buFontTx/>
              <a:buChar char="-"/>
            </a:pPr>
            <a:r>
              <a:rPr lang="en-US" sz="2133" dirty="0">
                <a:solidFill>
                  <a:prstClr val="black"/>
                </a:solidFill>
                <a:latin typeface="Calibri"/>
              </a:rPr>
              <a:t>Cost-related insurance exclusions and limitations create access barriers</a:t>
            </a:r>
          </a:p>
          <a:p>
            <a:pPr marL="380990" indent="-380990" defTabSz="1219170" fontAlgn="base">
              <a:spcBef>
                <a:spcPct val="0"/>
              </a:spcBef>
              <a:spcAft>
                <a:spcPct val="0"/>
              </a:spcAft>
              <a:buFontTx/>
              <a:buChar char="-"/>
            </a:pPr>
            <a:r>
              <a:rPr lang="en-US" sz="2133" dirty="0">
                <a:solidFill>
                  <a:prstClr val="black"/>
                </a:solidFill>
                <a:latin typeface="Calibri"/>
              </a:rPr>
              <a:t>In a recent survey, 1/3 of MS patients reported struggles in getting their DMT covered.</a:t>
            </a:r>
          </a:p>
          <a:p>
            <a:pPr marL="380990" indent="-380990" defTabSz="1219170" fontAlgn="base">
              <a:spcBef>
                <a:spcPct val="0"/>
              </a:spcBef>
              <a:spcAft>
                <a:spcPct val="0"/>
              </a:spcAft>
              <a:buFontTx/>
              <a:buChar char="-"/>
            </a:pPr>
            <a:r>
              <a:rPr lang="en-US" sz="2133" dirty="0">
                <a:solidFill>
                  <a:prstClr val="black"/>
                </a:solidFill>
                <a:latin typeface="Calibri"/>
              </a:rPr>
              <a:t>More than half were concerned about being able to afford their DMT in the future.</a:t>
            </a:r>
          </a:p>
          <a:p>
            <a:pPr marL="380990" indent="-380990" defTabSz="1219170" fontAlgn="base">
              <a:spcBef>
                <a:spcPct val="0"/>
              </a:spcBef>
              <a:spcAft>
                <a:spcPct val="0"/>
              </a:spcAft>
              <a:buFontTx/>
              <a:buChar char="-"/>
            </a:pPr>
            <a:endParaRPr lang="en-US" sz="1867" dirty="0">
              <a:solidFill>
                <a:prstClr val="black"/>
              </a:solidFill>
              <a:latin typeface="Calibri"/>
            </a:endParaRPr>
          </a:p>
        </p:txBody>
      </p:sp>
      <p:sp>
        <p:nvSpPr>
          <p:cNvPr id="17" name="TextBox 16">
            <a:extLst>
              <a:ext uri="{FF2B5EF4-FFF2-40B4-BE49-F238E27FC236}">
                <a16:creationId xmlns:a16="http://schemas.microsoft.com/office/drawing/2014/main" id="{C059644E-6545-E8EB-EB09-BD446BAD3D97}"/>
              </a:ext>
            </a:extLst>
          </p:cNvPr>
          <p:cNvSpPr txBox="1"/>
          <p:nvPr/>
        </p:nvSpPr>
        <p:spPr>
          <a:xfrm>
            <a:off x="7213600" y="6453528"/>
            <a:ext cx="4673600" cy="297454"/>
          </a:xfrm>
          <a:prstGeom prst="rect">
            <a:avLst/>
          </a:prstGeom>
          <a:noFill/>
        </p:spPr>
        <p:txBody>
          <a:bodyPr wrap="square" rtlCol="0">
            <a:spAutoFit/>
          </a:bodyPr>
          <a:lstStyle/>
          <a:p>
            <a:pPr algn="r" defTabSz="1219170" fontAlgn="base">
              <a:spcBef>
                <a:spcPct val="0"/>
              </a:spcBef>
              <a:spcAft>
                <a:spcPct val="0"/>
              </a:spcAft>
            </a:pPr>
            <a:r>
              <a:rPr lang="en-US" sz="1333" dirty="0">
                <a:solidFill>
                  <a:prstClr val="black"/>
                </a:solidFill>
                <a:latin typeface="Calibri"/>
                <a:cs typeface="Arial" charset="0"/>
              </a:rPr>
              <a:t>Hartung, </a:t>
            </a:r>
            <a:r>
              <a:rPr lang="en-US" sz="1333" dirty="0" err="1">
                <a:solidFill>
                  <a:prstClr val="black"/>
                </a:solidFill>
                <a:latin typeface="Calibri"/>
                <a:cs typeface="Arial" charset="0"/>
              </a:rPr>
              <a:t>Ther</a:t>
            </a:r>
            <a:r>
              <a:rPr lang="en-US" sz="1333" dirty="0">
                <a:solidFill>
                  <a:prstClr val="black"/>
                </a:solidFill>
                <a:latin typeface="Calibri"/>
                <a:cs typeface="Arial" charset="0"/>
              </a:rPr>
              <a:t> Adv Neurol </a:t>
            </a:r>
            <a:r>
              <a:rPr lang="en-US" sz="1333" dirty="0" err="1">
                <a:solidFill>
                  <a:prstClr val="black"/>
                </a:solidFill>
                <a:latin typeface="Calibri"/>
                <a:cs typeface="Arial" charset="0"/>
              </a:rPr>
              <a:t>Disord</a:t>
            </a:r>
            <a:r>
              <a:rPr lang="en-US" sz="1333" dirty="0">
                <a:solidFill>
                  <a:prstClr val="black"/>
                </a:solidFill>
                <a:latin typeface="Calibri"/>
                <a:cs typeface="Arial" charset="0"/>
              </a:rPr>
              <a:t>, 2021</a:t>
            </a:r>
          </a:p>
        </p:txBody>
      </p:sp>
    </p:spTree>
    <p:extLst>
      <p:ext uri="{BB962C8B-B14F-4D97-AF65-F5344CB8AC3E}">
        <p14:creationId xmlns:p14="http://schemas.microsoft.com/office/powerpoint/2010/main" val="1992300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582400" cy="1143000"/>
          </a:xfrm>
        </p:spPr>
        <p:txBody>
          <a:bodyPr>
            <a:normAutofit fontScale="90000"/>
          </a:bodyPr>
          <a:lstStyle/>
          <a:p>
            <a:r>
              <a:rPr lang="en-US" sz="4800" b="1" dirty="0">
                <a:latin typeface="+mn-lt"/>
              </a:rPr>
              <a:t>SDM in clinical practice: Impact of insurance restrictions</a:t>
            </a:r>
          </a:p>
        </p:txBody>
      </p:sp>
      <p:sp>
        <p:nvSpPr>
          <p:cNvPr id="17" name="TextBox 16">
            <a:extLst>
              <a:ext uri="{FF2B5EF4-FFF2-40B4-BE49-F238E27FC236}">
                <a16:creationId xmlns:a16="http://schemas.microsoft.com/office/drawing/2014/main" id="{C059644E-6545-E8EB-EB09-BD446BAD3D97}"/>
              </a:ext>
            </a:extLst>
          </p:cNvPr>
          <p:cNvSpPr txBox="1"/>
          <p:nvPr/>
        </p:nvSpPr>
        <p:spPr>
          <a:xfrm>
            <a:off x="7213600" y="6453528"/>
            <a:ext cx="4673600" cy="297454"/>
          </a:xfrm>
          <a:prstGeom prst="rect">
            <a:avLst/>
          </a:prstGeom>
          <a:noFill/>
        </p:spPr>
        <p:txBody>
          <a:bodyPr wrap="square" rtlCol="0">
            <a:spAutoFit/>
          </a:bodyPr>
          <a:lstStyle/>
          <a:p>
            <a:pPr algn="r" defTabSz="1219170" fontAlgn="base">
              <a:spcBef>
                <a:spcPct val="0"/>
              </a:spcBef>
              <a:spcAft>
                <a:spcPct val="0"/>
              </a:spcAft>
            </a:pPr>
            <a:r>
              <a:rPr lang="en-US" sz="1333" dirty="0">
                <a:solidFill>
                  <a:prstClr val="black"/>
                </a:solidFill>
                <a:latin typeface="Calibri"/>
                <a:cs typeface="Arial" charset="0"/>
              </a:rPr>
              <a:t>Mizell, IJMSC, 2024</a:t>
            </a:r>
          </a:p>
        </p:txBody>
      </p:sp>
      <p:pic>
        <p:nvPicPr>
          <p:cNvPr id="4" name="Picture 3">
            <a:extLst>
              <a:ext uri="{FF2B5EF4-FFF2-40B4-BE49-F238E27FC236}">
                <a16:creationId xmlns:a16="http://schemas.microsoft.com/office/drawing/2014/main" id="{31B67388-1F5B-CD09-F971-BE75B984B09F}"/>
              </a:ext>
            </a:extLst>
          </p:cNvPr>
          <p:cNvPicPr>
            <a:picLocks noChangeAspect="1"/>
          </p:cNvPicPr>
          <p:nvPr/>
        </p:nvPicPr>
        <p:blipFill>
          <a:blip r:embed="rId3"/>
          <a:stretch>
            <a:fillRect/>
          </a:stretch>
        </p:blipFill>
        <p:spPr>
          <a:xfrm>
            <a:off x="304800" y="2209800"/>
            <a:ext cx="5986187" cy="4140200"/>
          </a:xfrm>
          <a:prstGeom prst="rect">
            <a:avLst/>
          </a:prstGeom>
        </p:spPr>
      </p:pic>
      <p:sp>
        <p:nvSpPr>
          <p:cNvPr id="5" name="TextBox 4">
            <a:extLst>
              <a:ext uri="{FF2B5EF4-FFF2-40B4-BE49-F238E27FC236}">
                <a16:creationId xmlns:a16="http://schemas.microsoft.com/office/drawing/2014/main" id="{7A902E4A-4B81-1341-5B78-2F199C7719DA}"/>
              </a:ext>
            </a:extLst>
          </p:cNvPr>
          <p:cNvSpPr txBox="1"/>
          <p:nvPr/>
        </p:nvSpPr>
        <p:spPr>
          <a:xfrm>
            <a:off x="6502400" y="1734287"/>
            <a:ext cx="5384800" cy="420564"/>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defTabSz="1219170" fontAlgn="base">
              <a:spcBef>
                <a:spcPct val="0"/>
              </a:spcBef>
              <a:spcAft>
                <a:spcPct val="0"/>
              </a:spcAft>
            </a:pPr>
            <a:r>
              <a:rPr lang="en-US" sz="2133" b="1" dirty="0">
                <a:solidFill>
                  <a:prstClr val="white"/>
                </a:solidFill>
                <a:latin typeface="Calibri"/>
              </a:rPr>
              <a:t>Retrospective cohort study (n=58)</a:t>
            </a:r>
          </a:p>
        </p:txBody>
      </p:sp>
      <p:sp>
        <p:nvSpPr>
          <p:cNvPr id="6" name="TextBox 5">
            <a:extLst>
              <a:ext uri="{FF2B5EF4-FFF2-40B4-BE49-F238E27FC236}">
                <a16:creationId xmlns:a16="http://schemas.microsoft.com/office/drawing/2014/main" id="{E5E19635-A81D-7A65-47DD-3A48A23BAC6A}"/>
              </a:ext>
            </a:extLst>
          </p:cNvPr>
          <p:cNvSpPr txBox="1"/>
          <p:nvPr/>
        </p:nvSpPr>
        <p:spPr>
          <a:xfrm>
            <a:off x="6502400" y="2375989"/>
            <a:ext cx="5384800" cy="370287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380990" indent="-380990" defTabSz="1219170" fontAlgn="base">
              <a:spcBef>
                <a:spcPct val="0"/>
              </a:spcBef>
              <a:spcAft>
                <a:spcPct val="0"/>
              </a:spcAft>
              <a:buFont typeface="Arial" panose="020B0604020202020204" pitchFamily="34" charset="0"/>
              <a:buChar char="•"/>
            </a:pPr>
            <a:r>
              <a:rPr lang="en-US" sz="2133" dirty="0">
                <a:solidFill>
                  <a:prstClr val="black"/>
                </a:solidFill>
                <a:highlight>
                  <a:srgbClr val="FFFFFF"/>
                </a:highlight>
                <a:latin typeface="Calibri"/>
              </a:rPr>
              <a:t>The median time until approval was 4 days (range, 1-15 days) among those with an initial PA approval and 37 days (range, 8-79 days) among those with an initial PA denial </a:t>
            </a:r>
          </a:p>
          <a:p>
            <a:pPr marL="380990" indent="-380990" defTabSz="1219170" fontAlgn="base">
              <a:spcBef>
                <a:spcPct val="0"/>
              </a:spcBef>
              <a:spcAft>
                <a:spcPct val="0"/>
              </a:spcAft>
              <a:buFont typeface="Arial" panose="020B0604020202020204" pitchFamily="34" charset="0"/>
              <a:buChar char="•"/>
            </a:pPr>
            <a:r>
              <a:rPr lang="en-US" sz="2133" dirty="0">
                <a:solidFill>
                  <a:prstClr val="black"/>
                </a:solidFill>
                <a:highlight>
                  <a:srgbClr val="FFFFFF"/>
                </a:highlight>
                <a:latin typeface="Calibri"/>
              </a:rPr>
              <a:t>The odds of having PA initially denied were increased for oral medications and infusions compared with injections</a:t>
            </a:r>
          </a:p>
          <a:p>
            <a:pPr marL="380990" indent="-380990" defTabSz="1219170" fontAlgn="base">
              <a:spcBef>
                <a:spcPct val="0"/>
              </a:spcBef>
              <a:spcAft>
                <a:spcPct val="0"/>
              </a:spcAft>
              <a:buFont typeface="Arial" panose="020B0604020202020204" pitchFamily="34" charset="0"/>
              <a:buChar char="•"/>
            </a:pPr>
            <a:r>
              <a:rPr lang="en-US" sz="2133" dirty="0">
                <a:solidFill>
                  <a:prstClr val="black"/>
                </a:solidFill>
                <a:highlight>
                  <a:srgbClr val="FFFFFF"/>
                </a:highlight>
                <a:latin typeface="Calibri"/>
              </a:rPr>
              <a:t>Odds of having PA initially denied were increased for Medicaid</a:t>
            </a:r>
          </a:p>
          <a:p>
            <a:pPr marL="380990" indent="-380990" defTabSz="1219170" fontAlgn="base">
              <a:spcBef>
                <a:spcPct val="0"/>
              </a:spcBef>
              <a:spcAft>
                <a:spcPct val="0"/>
              </a:spcAft>
              <a:buFont typeface="Arial" panose="020B0604020202020204" pitchFamily="34" charset="0"/>
              <a:buChar char="•"/>
            </a:pPr>
            <a:r>
              <a:rPr lang="en-US" sz="2133" b="1" dirty="0">
                <a:solidFill>
                  <a:prstClr val="black"/>
                </a:solidFill>
                <a:highlight>
                  <a:srgbClr val="FFFFFF"/>
                </a:highlight>
                <a:latin typeface="Calibri"/>
              </a:rPr>
              <a:t>The odds of having disease activity increased if PA was initially denied</a:t>
            </a:r>
          </a:p>
        </p:txBody>
      </p:sp>
    </p:spTree>
    <p:extLst>
      <p:ext uri="{BB962C8B-B14F-4D97-AF65-F5344CB8AC3E}">
        <p14:creationId xmlns:p14="http://schemas.microsoft.com/office/powerpoint/2010/main" val="1260524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582400" cy="1143000"/>
          </a:xfrm>
        </p:spPr>
        <p:txBody>
          <a:bodyPr>
            <a:normAutofit fontScale="90000"/>
          </a:bodyPr>
          <a:lstStyle/>
          <a:p>
            <a:r>
              <a:rPr lang="en-US" sz="4800" b="1" dirty="0">
                <a:latin typeface="+mn-lt"/>
              </a:rPr>
              <a:t>SDM in clinical practice: </a:t>
            </a:r>
            <a:br>
              <a:rPr lang="en-US" sz="4800" b="1" dirty="0">
                <a:latin typeface="+mn-lt"/>
              </a:rPr>
            </a:br>
            <a:r>
              <a:rPr lang="en-US" sz="4800" b="1" dirty="0">
                <a:latin typeface="+mn-lt"/>
              </a:rPr>
              <a:t>Overcoming barriers related to insurance and cost</a:t>
            </a:r>
          </a:p>
        </p:txBody>
      </p:sp>
      <p:grpSp>
        <p:nvGrpSpPr>
          <p:cNvPr id="9" name="Group 8">
            <a:extLst>
              <a:ext uri="{FF2B5EF4-FFF2-40B4-BE49-F238E27FC236}">
                <a16:creationId xmlns:a16="http://schemas.microsoft.com/office/drawing/2014/main" id="{572D89BA-6A35-E906-5FE8-70F30C71CB05}"/>
              </a:ext>
            </a:extLst>
          </p:cNvPr>
          <p:cNvGrpSpPr/>
          <p:nvPr/>
        </p:nvGrpSpPr>
        <p:grpSpPr>
          <a:xfrm>
            <a:off x="7778789" y="1905000"/>
            <a:ext cx="4090896" cy="4132197"/>
            <a:chOff x="5457265" y="615602"/>
            <a:chExt cx="3554506" cy="3912296"/>
          </a:xfrm>
        </p:grpSpPr>
        <p:pic>
          <p:nvPicPr>
            <p:cNvPr id="4" name="Picture 3">
              <a:extLst>
                <a:ext uri="{FF2B5EF4-FFF2-40B4-BE49-F238E27FC236}">
                  <a16:creationId xmlns:a16="http://schemas.microsoft.com/office/drawing/2014/main" id="{F769264A-9498-BCBB-CF3D-091976C01EBA}"/>
                </a:ext>
              </a:extLst>
            </p:cNvPr>
            <p:cNvPicPr>
              <a:picLocks noChangeAspect="1"/>
            </p:cNvPicPr>
            <p:nvPr/>
          </p:nvPicPr>
          <p:blipFill>
            <a:blip r:embed="rId3"/>
            <a:stretch>
              <a:fillRect/>
            </a:stretch>
          </p:blipFill>
          <p:spPr>
            <a:xfrm>
              <a:off x="5457265" y="2385890"/>
              <a:ext cx="3554506" cy="2142008"/>
            </a:xfrm>
            <a:prstGeom prst="rect">
              <a:avLst/>
            </a:prstGeom>
            <a:ln>
              <a:solidFill>
                <a:schemeClr val="bg1"/>
              </a:solidFill>
            </a:ln>
          </p:spPr>
        </p:pic>
        <p:pic>
          <p:nvPicPr>
            <p:cNvPr id="7" name="Picture 6">
              <a:extLst>
                <a:ext uri="{FF2B5EF4-FFF2-40B4-BE49-F238E27FC236}">
                  <a16:creationId xmlns:a16="http://schemas.microsoft.com/office/drawing/2014/main" id="{448C3495-D9E7-4E22-6C18-A234CFAC9000}"/>
                </a:ext>
              </a:extLst>
            </p:cNvPr>
            <p:cNvPicPr>
              <a:picLocks noChangeAspect="1"/>
            </p:cNvPicPr>
            <p:nvPr/>
          </p:nvPicPr>
          <p:blipFill>
            <a:blip r:embed="rId4"/>
            <a:stretch>
              <a:fillRect/>
            </a:stretch>
          </p:blipFill>
          <p:spPr>
            <a:xfrm>
              <a:off x="5486400" y="615602"/>
              <a:ext cx="3435244" cy="1651347"/>
            </a:xfrm>
            <a:prstGeom prst="rect">
              <a:avLst/>
            </a:prstGeom>
          </p:spPr>
        </p:pic>
      </p:grpSp>
      <p:sp>
        <p:nvSpPr>
          <p:cNvPr id="5" name="TextBox 4">
            <a:extLst>
              <a:ext uri="{FF2B5EF4-FFF2-40B4-BE49-F238E27FC236}">
                <a16:creationId xmlns:a16="http://schemas.microsoft.com/office/drawing/2014/main" id="{1066BB58-8219-8840-04A2-AEE8D7B05706}"/>
              </a:ext>
            </a:extLst>
          </p:cNvPr>
          <p:cNvSpPr txBox="1"/>
          <p:nvPr/>
        </p:nvSpPr>
        <p:spPr>
          <a:xfrm>
            <a:off x="7897904" y="6150306"/>
            <a:ext cx="4090896" cy="584775"/>
          </a:xfrm>
          <a:prstGeom prst="rect">
            <a:avLst/>
          </a:prstGeom>
          <a:noFill/>
        </p:spPr>
        <p:txBody>
          <a:bodyPr wrap="square">
            <a:spAutoFit/>
          </a:bodyPr>
          <a:lstStyle/>
          <a:p>
            <a:pPr defTabSz="1219170" fontAlgn="base">
              <a:spcBef>
                <a:spcPct val="0"/>
              </a:spcBef>
              <a:spcAft>
                <a:spcPct val="0"/>
              </a:spcAft>
            </a:pPr>
            <a:r>
              <a:rPr lang="en-US" sz="1600" dirty="0">
                <a:solidFill>
                  <a:prstClr val="black"/>
                </a:solidFill>
                <a:latin typeface="Calibri"/>
                <a:cs typeface="Arial" charset="0"/>
                <a:hlinkClick r:id="rId5"/>
              </a:rPr>
              <a:t>https://www.nationalmssociety.org/resources/financial-resources/health-insurance</a:t>
            </a:r>
            <a:endParaRPr lang="en-US" sz="1600" dirty="0">
              <a:solidFill>
                <a:prstClr val="black"/>
              </a:solidFill>
              <a:latin typeface="Calibri"/>
              <a:cs typeface="Arial" charset="0"/>
            </a:endParaRPr>
          </a:p>
        </p:txBody>
      </p:sp>
      <p:sp>
        <p:nvSpPr>
          <p:cNvPr id="6" name="TextBox 5">
            <a:extLst>
              <a:ext uri="{FF2B5EF4-FFF2-40B4-BE49-F238E27FC236}">
                <a16:creationId xmlns:a16="http://schemas.microsoft.com/office/drawing/2014/main" id="{EE3EEBDD-E43F-76EB-FEE2-08F00B8E966E}"/>
              </a:ext>
            </a:extLst>
          </p:cNvPr>
          <p:cNvSpPr txBox="1"/>
          <p:nvPr/>
        </p:nvSpPr>
        <p:spPr>
          <a:xfrm>
            <a:off x="203200" y="2189713"/>
            <a:ext cx="7213600" cy="452431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457189" indent="-457189" defTabSz="1219170" fontAlgn="base">
              <a:spcBef>
                <a:spcPct val="0"/>
              </a:spcBef>
              <a:spcAft>
                <a:spcPct val="0"/>
              </a:spcAft>
              <a:buFont typeface="Arial" panose="020B0604020202020204" pitchFamily="34" charset="0"/>
              <a:buChar char="•"/>
            </a:pPr>
            <a:r>
              <a:rPr lang="en-US" sz="2667" dirty="0">
                <a:solidFill>
                  <a:prstClr val="black">
                    <a:lumMod val="85000"/>
                    <a:lumOff val="15000"/>
                  </a:prstClr>
                </a:solidFill>
                <a:latin typeface="Calibri" panose="020F0502020204030204" pitchFamily="34" charset="0"/>
              </a:rPr>
              <a:t>Promote </a:t>
            </a:r>
            <a:r>
              <a:rPr lang="en-US" sz="2667" b="1" dirty="0">
                <a:solidFill>
                  <a:prstClr val="black">
                    <a:lumMod val="85000"/>
                    <a:lumOff val="15000"/>
                  </a:prstClr>
                </a:solidFill>
                <a:latin typeface="Calibri" panose="020F0502020204030204" pitchFamily="34" charset="0"/>
              </a:rPr>
              <a:t>health insurance literacy</a:t>
            </a:r>
          </a:p>
          <a:p>
            <a:pPr marL="1066773" lvl="1" indent="-457189" defTabSz="1219170" fontAlgn="base">
              <a:spcBef>
                <a:spcPct val="0"/>
              </a:spcBef>
              <a:spcAft>
                <a:spcPct val="0"/>
              </a:spcAft>
              <a:buFont typeface="Courier New" panose="02070309020205020404" pitchFamily="49" charset="0"/>
              <a:buChar char="o"/>
            </a:pPr>
            <a:r>
              <a:rPr lang="en-US" sz="2133" dirty="0">
                <a:solidFill>
                  <a:prstClr val="black">
                    <a:lumMod val="85000"/>
                    <a:lumOff val="15000"/>
                  </a:prstClr>
                </a:solidFill>
                <a:latin typeface="Calibri" panose="020F0502020204030204" pitchFamily="34" charset="0"/>
              </a:rPr>
              <a:t>Poor health insurance literacy is associated with greater avoidance of both preventive and non-preventive services (</a:t>
            </a:r>
            <a:r>
              <a:rPr lang="en-US" sz="2133" dirty="0" err="1">
                <a:solidFill>
                  <a:prstClr val="black">
                    <a:lumMod val="85000"/>
                    <a:lumOff val="15000"/>
                  </a:prstClr>
                </a:solidFill>
                <a:latin typeface="Calibri" panose="020F0502020204030204" pitchFamily="34" charset="0"/>
              </a:rPr>
              <a:t>Tipirneni</a:t>
            </a:r>
            <a:r>
              <a:rPr lang="en-US" sz="2133" dirty="0">
                <a:solidFill>
                  <a:prstClr val="black">
                    <a:lumMod val="85000"/>
                    <a:lumOff val="15000"/>
                  </a:prstClr>
                </a:solidFill>
                <a:latin typeface="Calibri" panose="020F0502020204030204" pitchFamily="34" charset="0"/>
              </a:rPr>
              <a:t> et al. JAMA Open Network, 2018)</a:t>
            </a:r>
            <a:endParaRPr lang="en-US" sz="2667" dirty="0">
              <a:solidFill>
                <a:prstClr val="black">
                  <a:lumMod val="85000"/>
                  <a:lumOff val="15000"/>
                </a:prstClr>
              </a:solidFill>
              <a:latin typeface="Calibri" panose="020F0502020204030204" pitchFamily="34" charset="0"/>
            </a:endParaRPr>
          </a:p>
          <a:p>
            <a:pPr marL="1066773" lvl="1" indent="-457189" defTabSz="1219170" fontAlgn="base">
              <a:spcBef>
                <a:spcPct val="0"/>
              </a:spcBef>
              <a:spcAft>
                <a:spcPct val="0"/>
              </a:spcAft>
              <a:buFont typeface="Courier New" panose="02070309020205020404" pitchFamily="49" charset="0"/>
              <a:buChar char="o"/>
            </a:pPr>
            <a:r>
              <a:rPr lang="en-US" sz="2133" dirty="0">
                <a:solidFill>
                  <a:prstClr val="black">
                    <a:lumMod val="85000"/>
                    <a:lumOff val="15000"/>
                  </a:prstClr>
                </a:solidFill>
                <a:latin typeface="Calibri" panose="020F0502020204030204" pitchFamily="34" charset="0"/>
              </a:rPr>
              <a:t>Importance of a common language about process </a:t>
            </a:r>
          </a:p>
          <a:p>
            <a:pPr marL="1066773" lvl="1" indent="-457189" defTabSz="1219170" fontAlgn="base">
              <a:spcBef>
                <a:spcPct val="0"/>
              </a:spcBef>
              <a:spcAft>
                <a:spcPct val="0"/>
              </a:spcAft>
              <a:buFont typeface="Courier New" panose="02070309020205020404" pitchFamily="49" charset="0"/>
              <a:buChar char="o"/>
            </a:pPr>
            <a:r>
              <a:rPr lang="en-US" sz="2133" dirty="0">
                <a:solidFill>
                  <a:prstClr val="black">
                    <a:lumMod val="85000"/>
                    <a:lumOff val="15000"/>
                  </a:prstClr>
                </a:solidFill>
                <a:latin typeface="Calibri" panose="020F0502020204030204" pitchFamily="34" charset="0"/>
              </a:rPr>
              <a:t>Utilize existing resources</a:t>
            </a:r>
          </a:p>
          <a:p>
            <a:pPr marL="457189" indent="-457189" defTabSz="1219170" fontAlgn="base">
              <a:spcBef>
                <a:spcPct val="0"/>
              </a:spcBef>
              <a:spcAft>
                <a:spcPct val="0"/>
              </a:spcAft>
              <a:buFont typeface="Arial" panose="020B0604020202020204" pitchFamily="34" charset="0"/>
              <a:buChar char="•"/>
            </a:pPr>
            <a:r>
              <a:rPr lang="en-US" sz="2667" dirty="0">
                <a:solidFill>
                  <a:prstClr val="black">
                    <a:lumMod val="85000"/>
                    <a:lumOff val="15000"/>
                  </a:prstClr>
                </a:solidFill>
                <a:latin typeface="Calibri" panose="020F0502020204030204" pitchFamily="34" charset="0"/>
              </a:rPr>
              <a:t>Keep in mind that your patients may not know which question to ask - Anticipate</a:t>
            </a:r>
          </a:p>
          <a:p>
            <a:pPr marL="457189" indent="-457189" defTabSz="1219170" fontAlgn="base">
              <a:spcBef>
                <a:spcPct val="0"/>
              </a:spcBef>
              <a:spcAft>
                <a:spcPct val="0"/>
              </a:spcAft>
              <a:buFont typeface="Arial" panose="020B0604020202020204" pitchFamily="34" charset="0"/>
              <a:buChar char="•"/>
            </a:pPr>
            <a:r>
              <a:rPr lang="en-US" sz="2667" dirty="0">
                <a:solidFill>
                  <a:prstClr val="black">
                    <a:lumMod val="85000"/>
                    <a:lumOff val="15000"/>
                  </a:prstClr>
                </a:solidFill>
                <a:latin typeface="Calibri" panose="020F0502020204030204" pitchFamily="34" charset="0"/>
              </a:rPr>
              <a:t>Provide overview of process at first visit</a:t>
            </a:r>
          </a:p>
          <a:p>
            <a:pPr marL="457189" indent="-457189" defTabSz="1219170" fontAlgn="base">
              <a:spcBef>
                <a:spcPct val="0"/>
              </a:spcBef>
              <a:spcAft>
                <a:spcPct val="0"/>
              </a:spcAft>
              <a:buFont typeface="Arial" panose="020B0604020202020204" pitchFamily="34" charset="0"/>
              <a:buChar char="•"/>
            </a:pPr>
            <a:r>
              <a:rPr lang="en-US" sz="2667" dirty="0">
                <a:solidFill>
                  <a:prstClr val="black">
                    <a:lumMod val="85000"/>
                    <a:lumOff val="15000"/>
                  </a:prstClr>
                </a:solidFill>
                <a:latin typeface="Calibri" panose="020F0502020204030204" pitchFamily="34" charset="0"/>
              </a:rPr>
              <a:t>Engage patients in decisions in case of insurance denial</a:t>
            </a:r>
          </a:p>
        </p:txBody>
      </p:sp>
    </p:spTree>
    <p:extLst>
      <p:ext uri="{BB962C8B-B14F-4D97-AF65-F5344CB8AC3E}">
        <p14:creationId xmlns:p14="http://schemas.microsoft.com/office/powerpoint/2010/main" val="424156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582400" cy="1143000"/>
          </a:xfrm>
        </p:spPr>
        <p:txBody>
          <a:bodyPr>
            <a:normAutofit/>
          </a:bodyPr>
          <a:lstStyle/>
          <a:p>
            <a:r>
              <a:rPr lang="en-US" sz="4800" b="1" dirty="0">
                <a:latin typeface="+mn-lt"/>
              </a:rPr>
              <a:t>SDM in clinical practice: First Visit</a:t>
            </a:r>
          </a:p>
        </p:txBody>
      </p:sp>
      <p:sp>
        <p:nvSpPr>
          <p:cNvPr id="4" name="TextBox 3">
            <a:extLst>
              <a:ext uri="{FF2B5EF4-FFF2-40B4-BE49-F238E27FC236}">
                <a16:creationId xmlns:a16="http://schemas.microsoft.com/office/drawing/2014/main" id="{C62FBEF3-545D-BD5A-843B-F8A4B53AF180}"/>
              </a:ext>
            </a:extLst>
          </p:cNvPr>
          <p:cNvSpPr txBox="1"/>
          <p:nvPr/>
        </p:nvSpPr>
        <p:spPr>
          <a:xfrm>
            <a:off x="304800" y="4140200"/>
            <a:ext cx="3860800" cy="24721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defTabSz="1219170" fontAlgn="base">
              <a:spcBef>
                <a:spcPct val="0"/>
              </a:spcBef>
              <a:spcAft>
                <a:spcPct val="0"/>
              </a:spcAft>
            </a:pPr>
            <a:r>
              <a:rPr lang="en-US" sz="2667" b="1" dirty="0">
                <a:solidFill>
                  <a:prstClr val="black">
                    <a:lumMod val="85000"/>
                    <a:lumOff val="15000"/>
                  </a:prstClr>
                </a:solidFill>
                <a:latin typeface="Calibri" panose="020F0502020204030204" pitchFamily="34" charset="0"/>
              </a:rPr>
              <a:t>45-year-old man</a:t>
            </a:r>
          </a:p>
          <a:p>
            <a:pPr marL="457189"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15-year MS history</a:t>
            </a:r>
          </a:p>
          <a:p>
            <a:pPr marL="457189"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On platform therapy</a:t>
            </a:r>
          </a:p>
          <a:p>
            <a:pPr marL="457189"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Past evidence of disease activity</a:t>
            </a:r>
          </a:p>
          <a:p>
            <a:pPr marL="457189"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Concerns about costs and mental health</a:t>
            </a:r>
          </a:p>
        </p:txBody>
      </p:sp>
      <p:pic>
        <p:nvPicPr>
          <p:cNvPr id="5" name="Picture 4">
            <a:extLst>
              <a:ext uri="{FF2B5EF4-FFF2-40B4-BE49-F238E27FC236}">
                <a16:creationId xmlns:a16="http://schemas.microsoft.com/office/drawing/2014/main" id="{AA3D6BDD-4112-A0EE-CE06-645E4050F3BE}"/>
              </a:ext>
            </a:extLst>
          </p:cNvPr>
          <p:cNvPicPr>
            <a:picLocks noChangeAspect="1"/>
          </p:cNvPicPr>
          <p:nvPr/>
        </p:nvPicPr>
        <p:blipFill>
          <a:blip r:embed="rId3"/>
          <a:stretch>
            <a:fillRect/>
          </a:stretch>
        </p:blipFill>
        <p:spPr>
          <a:xfrm>
            <a:off x="977697" y="1824399"/>
            <a:ext cx="2230176" cy="2090099"/>
          </a:xfrm>
          <a:prstGeom prst="rect">
            <a:avLst/>
          </a:prstGeom>
        </p:spPr>
      </p:pic>
      <p:sp>
        <p:nvSpPr>
          <p:cNvPr id="43" name="Rectangle 42">
            <a:extLst>
              <a:ext uri="{FF2B5EF4-FFF2-40B4-BE49-F238E27FC236}">
                <a16:creationId xmlns:a16="http://schemas.microsoft.com/office/drawing/2014/main" id="{B6D6F885-2581-DF19-372C-7BF178E99E64}"/>
              </a:ext>
            </a:extLst>
          </p:cNvPr>
          <p:cNvSpPr/>
          <p:nvPr/>
        </p:nvSpPr>
        <p:spPr>
          <a:xfrm>
            <a:off x="4470403" y="1715248"/>
            <a:ext cx="7112000" cy="140895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219170" fontAlgn="base">
              <a:spcBef>
                <a:spcPct val="0"/>
              </a:spcBef>
              <a:spcAft>
                <a:spcPct val="0"/>
              </a:spcAft>
            </a:pPr>
            <a:r>
              <a:rPr lang="en-US" sz="2667" b="1" dirty="0">
                <a:solidFill>
                  <a:prstClr val="black">
                    <a:lumMod val="85000"/>
                    <a:lumOff val="15000"/>
                  </a:prstClr>
                </a:solidFill>
                <a:latin typeface="Calibri" panose="020F0502020204030204" pitchFamily="34" charset="0"/>
              </a:rPr>
              <a:t>Share and Explain MRI findings</a:t>
            </a:r>
          </a:p>
          <a:p>
            <a:pPr marL="380990" indent="-380990"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Past imaging findings concerning for active disease</a:t>
            </a:r>
          </a:p>
          <a:p>
            <a:pPr marL="380990" indent="-380990"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Explained impact of silent disease activity on outcomes</a:t>
            </a:r>
          </a:p>
          <a:p>
            <a:pPr marL="380990" indent="-380990"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Made plans with patient to reevaluate MRI asap</a:t>
            </a:r>
          </a:p>
        </p:txBody>
      </p:sp>
      <p:sp>
        <p:nvSpPr>
          <p:cNvPr id="44" name="Rectangle 43">
            <a:extLst>
              <a:ext uri="{FF2B5EF4-FFF2-40B4-BE49-F238E27FC236}">
                <a16:creationId xmlns:a16="http://schemas.microsoft.com/office/drawing/2014/main" id="{C2EAE1F5-A603-678E-0E5A-18DDBDF18E33}"/>
              </a:ext>
            </a:extLst>
          </p:cNvPr>
          <p:cNvSpPr/>
          <p:nvPr/>
        </p:nvSpPr>
        <p:spPr>
          <a:xfrm>
            <a:off x="4470403" y="3225800"/>
            <a:ext cx="7112000" cy="1524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219170" fontAlgn="base">
              <a:spcBef>
                <a:spcPct val="0"/>
              </a:spcBef>
              <a:spcAft>
                <a:spcPct val="0"/>
              </a:spcAft>
            </a:pPr>
            <a:r>
              <a:rPr lang="en-US" sz="2667" b="1" dirty="0">
                <a:solidFill>
                  <a:prstClr val="black">
                    <a:lumMod val="85000"/>
                    <a:lumOff val="15000"/>
                  </a:prstClr>
                </a:solidFill>
                <a:latin typeface="Calibri" panose="020F0502020204030204" pitchFamily="34" charset="0"/>
              </a:rPr>
              <a:t>Address mental health issues</a:t>
            </a:r>
          </a:p>
          <a:p>
            <a:pPr marL="380990" indent="-380990"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PROs useful to screen patients for mental health concerns</a:t>
            </a:r>
          </a:p>
          <a:p>
            <a:pPr marL="380990" indent="-380990"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Asked respectful questions to understand urgency </a:t>
            </a:r>
          </a:p>
          <a:p>
            <a:pPr marL="380990" indent="-380990"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Engaged patient with LCSW early</a:t>
            </a:r>
          </a:p>
        </p:txBody>
      </p:sp>
      <p:sp>
        <p:nvSpPr>
          <p:cNvPr id="45" name="Rectangle 44">
            <a:extLst>
              <a:ext uri="{FF2B5EF4-FFF2-40B4-BE49-F238E27FC236}">
                <a16:creationId xmlns:a16="http://schemas.microsoft.com/office/drawing/2014/main" id="{A676C662-AE20-914D-3B8A-A062FEA0CE7C}"/>
              </a:ext>
            </a:extLst>
          </p:cNvPr>
          <p:cNvSpPr/>
          <p:nvPr/>
        </p:nvSpPr>
        <p:spPr>
          <a:xfrm>
            <a:off x="4470403" y="4889063"/>
            <a:ext cx="7112000" cy="17543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219170" fontAlgn="base">
              <a:spcBef>
                <a:spcPct val="0"/>
              </a:spcBef>
              <a:spcAft>
                <a:spcPct val="0"/>
              </a:spcAft>
            </a:pPr>
            <a:r>
              <a:rPr lang="en-US" sz="2667" b="1" dirty="0">
                <a:solidFill>
                  <a:prstClr val="black">
                    <a:lumMod val="85000"/>
                    <a:lumOff val="15000"/>
                  </a:prstClr>
                </a:solidFill>
                <a:latin typeface="Calibri" panose="020F0502020204030204" pitchFamily="34" charset="0"/>
              </a:rPr>
              <a:t>Form a clear plan</a:t>
            </a:r>
          </a:p>
          <a:p>
            <a:pPr marL="380990" indent="-380990"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Discussed possibility of DMT switch at first visit to lay the groundwork for subsequent planning.</a:t>
            </a:r>
          </a:p>
          <a:p>
            <a:pPr marL="380990" indent="-380990"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Used scenario approach: “If new MRI shows…”</a:t>
            </a:r>
          </a:p>
          <a:p>
            <a:pPr marL="380990" indent="-380990"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Educated patient on insurance coverage process </a:t>
            </a:r>
          </a:p>
        </p:txBody>
      </p:sp>
    </p:spTree>
    <p:extLst>
      <p:ext uri="{BB962C8B-B14F-4D97-AF65-F5344CB8AC3E}">
        <p14:creationId xmlns:p14="http://schemas.microsoft.com/office/powerpoint/2010/main" val="3209789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582400" cy="1143000"/>
          </a:xfrm>
        </p:spPr>
        <p:txBody>
          <a:bodyPr>
            <a:normAutofit/>
          </a:bodyPr>
          <a:lstStyle/>
          <a:p>
            <a:r>
              <a:rPr lang="en-US" sz="4800" b="1" dirty="0">
                <a:latin typeface="+mn-lt"/>
              </a:rPr>
              <a:t>SDM in clinical practice: Timeline</a:t>
            </a:r>
          </a:p>
        </p:txBody>
      </p:sp>
      <p:sp>
        <p:nvSpPr>
          <p:cNvPr id="4" name="TextBox 3">
            <a:extLst>
              <a:ext uri="{FF2B5EF4-FFF2-40B4-BE49-F238E27FC236}">
                <a16:creationId xmlns:a16="http://schemas.microsoft.com/office/drawing/2014/main" id="{C62FBEF3-545D-BD5A-843B-F8A4B53AF180}"/>
              </a:ext>
            </a:extLst>
          </p:cNvPr>
          <p:cNvSpPr txBox="1"/>
          <p:nvPr/>
        </p:nvSpPr>
        <p:spPr>
          <a:xfrm>
            <a:off x="304800" y="4140200"/>
            <a:ext cx="3860800" cy="181569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defTabSz="1219170" fontAlgn="base">
              <a:spcBef>
                <a:spcPct val="0"/>
              </a:spcBef>
              <a:spcAft>
                <a:spcPct val="0"/>
              </a:spcAft>
            </a:pPr>
            <a:r>
              <a:rPr lang="en-US" sz="2667" b="1" dirty="0">
                <a:solidFill>
                  <a:prstClr val="black">
                    <a:lumMod val="85000"/>
                    <a:lumOff val="15000"/>
                  </a:prstClr>
                </a:solidFill>
                <a:latin typeface="Calibri" panose="020F0502020204030204" pitchFamily="34" charset="0"/>
              </a:rPr>
              <a:t>45-year-old man</a:t>
            </a:r>
          </a:p>
          <a:p>
            <a:pPr marL="457189"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15-year MS history</a:t>
            </a:r>
          </a:p>
          <a:p>
            <a:pPr marL="457189"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On platform therapy</a:t>
            </a:r>
          </a:p>
          <a:p>
            <a:pPr marL="457189"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Concerns about costs and mental health</a:t>
            </a:r>
          </a:p>
        </p:txBody>
      </p:sp>
      <p:sp>
        <p:nvSpPr>
          <p:cNvPr id="6" name="Arrow: Right 5">
            <a:extLst>
              <a:ext uri="{FF2B5EF4-FFF2-40B4-BE49-F238E27FC236}">
                <a16:creationId xmlns:a16="http://schemas.microsoft.com/office/drawing/2014/main" id="{01353C9D-C7CB-6231-77B5-B1E7035D41C8}"/>
              </a:ext>
            </a:extLst>
          </p:cNvPr>
          <p:cNvSpPr/>
          <p:nvPr/>
        </p:nvSpPr>
        <p:spPr>
          <a:xfrm>
            <a:off x="4978412" y="2094544"/>
            <a:ext cx="6807181" cy="216856"/>
          </a:xfrm>
          <a:prstGeom prst="rightArrow">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endParaRPr lang="en-US" sz="3200">
              <a:solidFill>
                <a:prstClr val="white"/>
              </a:solidFill>
              <a:latin typeface="Calibri"/>
            </a:endParaRPr>
          </a:p>
        </p:txBody>
      </p:sp>
      <p:cxnSp>
        <p:nvCxnSpPr>
          <p:cNvPr id="10" name="Straight Connector 9">
            <a:extLst>
              <a:ext uri="{FF2B5EF4-FFF2-40B4-BE49-F238E27FC236}">
                <a16:creationId xmlns:a16="http://schemas.microsoft.com/office/drawing/2014/main" id="{3DB6AB68-8908-0AA1-4E6E-70BF18B5578B}"/>
              </a:ext>
            </a:extLst>
          </p:cNvPr>
          <p:cNvCxnSpPr>
            <a:cxnSpLocks/>
          </p:cNvCxnSpPr>
          <p:nvPr/>
        </p:nvCxnSpPr>
        <p:spPr>
          <a:xfrm>
            <a:off x="5793712" y="2209800"/>
            <a:ext cx="0" cy="7112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EC96FDEE-E242-7FAD-7FF3-986FEC1F79CA}"/>
              </a:ext>
            </a:extLst>
          </p:cNvPr>
          <p:cNvSpPr txBox="1"/>
          <p:nvPr/>
        </p:nvSpPr>
        <p:spPr>
          <a:xfrm>
            <a:off x="5133312" y="2914001"/>
            <a:ext cx="1320800" cy="4205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1219170" fontAlgn="base">
              <a:spcBef>
                <a:spcPct val="0"/>
              </a:spcBef>
              <a:spcAft>
                <a:spcPct val="0"/>
              </a:spcAft>
            </a:pPr>
            <a:r>
              <a:rPr lang="en-US" sz="2133" dirty="0">
                <a:solidFill>
                  <a:prstClr val="black"/>
                </a:solidFill>
                <a:latin typeface="Calibri"/>
              </a:rPr>
              <a:t>First visit</a:t>
            </a:r>
          </a:p>
        </p:txBody>
      </p:sp>
      <p:sp>
        <p:nvSpPr>
          <p:cNvPr id="14" name="TextBox 13">
            <a:extLst>
              <a:ext uri="{FF2B5EF4-FFF2-40B4-BE49-F238E27FC236}">
                <a16:creationId xmlns:a16="http://schemas.microsoft.com/office/drawing/2014/main" id="{BC33A5F0-AC3F-F1AC-DC05-635A5EC52958}"/>
              </a:ext>
            </a:extLst>
          </p:cNvPr>
          <p:cNvSpPr txBox="1"/>
          <p:nvPr/>
        </p:nvSpPr>
        <p:spPr>
          <a:xfrm>
            <a:off x="4678624" y="3768279"/>
            <a:ext cx="2230176" cy="14052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1219170" fontAlgn="base">
              <a:spcBef>
                <a:spcPct val="0"/>
              </a:spcBef>
              <a:spcAft>
                <a:spcPct val="0"/>
              </a:spcAft>
            </a:pPr>
            <a:r>
              <a:rPr lang="en-US" sz="2133" dirty="0">
                <a:solidFill>
                  <a:prstClr val="black"/>
                </a:solidFill>
                <a:latin typeface="Calibri"/>
              </a:rPr>
              <a:t>LCSW touch point re: mental health and financial concerns</a:t>
            </a:r>
          </a:p>
        </p:txBody>
      </p:sp>
      <p:cxnSp>
        <p:nvCxnSpPr>
          <p:cNvPr id="15" name="Straight Connector 14">
            <a:extLst>
              <a:ext uri="{FF2B5EF4-FFF2-40B4-BE49-F238E27FC236}">
                <a16:creationId xmlns:a16="http://schemas.microsoft.com/office/drawing/2014/main" id="{70F6A82D-17DE-B6F1-CD13-E874B716F7C8}"/>
              </a:ext>
            </a:extLst>
          </p:cNvPr>
          <p:cNvCxnSpPr>
            <a:cxnSpLocks/>
            <a:stCxn id="13" idx="2"/>
            <a:endCxn id="14" idx="0"/>
          </p:cNvCxnSpPr>
          <p:nvPr/>
        </p:nvCxnSpPr>
        <p:spPr>
          <a:xfrm>
            <a:off x="5793712" y="3334565"/>
            <a:ext cx="0" cy="43371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576FE4C-5526-6CAD-6283-39DBF762A006}"/>
              </a:ext>
            </a:extLst>
          </p:cNvPr>
          <p:cNvSpPr txBox="1"/>
          <p:nvPr/>
        </p:nvSpPr>
        <p:spPr>
          <a:xfrm>
            <a:off x="7035972" y="3992603"/>
            <a:ext cx="2423459" cy="10770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1219170" fontAlgn="base">
              <a:spcBef>
                <a:spcPct val="0"/>
              </a:spcBef>
              <a:spcAft>
                <a:spcPct val="0"/>
              </a:spcAft>
            </a:pPr>
            <a:r>
              <a:rPr lang="en-US" sz="2133" dirty="0">
                <a:solidFill>
                  <a:prstClr val="black"/>
                </a:solidFill>
                <a:latin typeface="Calibri"/>
              </a:rPr>
              <a:t>Visit with NP to review treatment options</a:t>
            </a:r>
          </a:p>
        </p:txBody>
      </p:sp>
      <p:cxnSp>
        <p:nvCxnSpPr>
          <p:cNvPr id="18" name="Straight Connector 17">
            <a:extLst>
              <a:ext uri="{FF2B5EF4-FFF2-40B4-BE49-F238E27FC236}">
                <a16:creationId xmlns:a16="http://schemas.microsoft.com/office/drawing/2014/main" id="{9E8CB8BA-5CEE-E827-A8BA-829FAB33AEA7}"/>
              </a:ext>
            </a:extLst>
          </p:cNvPr>
          <p:cNvCxnSpPr>
            <a:cxnSpLocks/>
          </p:cNvCxnSpPr>
          <p:nvPr/>
        </p:nvCxnSpPr>
        <p:spPr>
          <a:xfrm>
            <a:off x="7416800" y="2235403"/>
            <a:ext cx="0" cy="63179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A86073BA-2E11-DAEC-70A0-DF67F05B11A2}"/>
              </a:ext>
            </a:extLst>
          </p:cNvPr>
          <p:cNvSpPr txBox="1"/>
          <p:nvPr/>
        </p:nvSpPr>
        <p:spPr>
          <a:xfrm>
            <a:off x="6969887" y="2867193"/>
            <a:ext cx="2562412" cy="7487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1219170" fontAlgn="base">
              <a:spcBef>
                <a:spcPct val="0"/>
              </a:spcBef>
              <a:spcAft>
                <a:spcPct val="0"/>
              </a:spcAft>
            </a:pPr>
            <a:r>
              <a:rPr lang="en-US" sz="2133" dirty="0">
                <a:solidFill>
                  <a:prstClr val="black"/>
                </a:solidFill>
                <a:latin typeface="Calibri"/>
              </a:rPr>
              <a:t>MRI: new contrast-enhancing lesions</a:t>
            </a:r>
          </a:p>
        </p:txBody>
      </p:sp>
      <p:sp>
        <p:nvSpPr>
          <p:cNvPr id="27" name="TextBox 26">
            <a:extLst>
              <a:ext uri="{FF2B5EF4-FFF2-40B4-BE49-F238E27FC236}">
                <a16:creationId xmlns:a16="http://schemas.microsoft.com/office/drawing/2014/main" id="{19D5EEFE-DED2-33DA-738D-F2476DDAB54B}"/>
              </a:ext>
            </a:extLst>
          </p:cNvPr>
          <p:cNvSpPr txBox="1"/>
          <p:nvPr/>
        </p:nvSpPr>
        <p:spPr>
          <a:xfrm>
            <a:off x="10210799" y="4349665"/>
            <a:ext cx="1539588" cy="7487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1219170" fontAlgn="base">
              <a:spcBef>
                <a:spcPct val="0"/>
              </a:spcBef>
              <a:spcAft>
                <a:spcPct val="0"/>
              </a:spcAft>
            </a:pPr>
            <a:r>
              <a:rPr lang="en-US" sz="2133" dirty="0">
                <a:solidFill>
                  <a:prstClr val="black"/>
                </a:solidFill>
                <a:latin typeface="Calibri"/>
              </a:rPr>
              <a:t>New DMT start</a:t>
            </a:r>
          </a:p>
        </p:txBody>
      </p:sp>
      <p:cxnSp>
        <p:nvCxnSpPr>
          <p:cNvPr id="28" name="Straight Connector 27">
            <a:extLst>
              <a:ext uri="{FF2B5EF4-FFF2-40B4-BE49-F238E27FC236}">
                <a16:creationId xmlns:a16="http://schemas.microsoft.com/office/drawing/2014/main" id="{C8B88149-BD93-A949-5092-F1875BBC97E6}"/>
              </a:ext>
            </a:extLst>
          </p:cNvPr>
          <p:cNvCxnSpPr>
            <a:cxnSpLocks/>
          </p:cNvCxnSpPr>
          <p:nvPr/>
        </p:nvCxnSpPr>
        <p:spPr>
          <a:xfrm>
            <a:off x="10871200" y="2253129"/>
            <a:ext cx="0" cy="2090099"/>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E3FB78FA-6073-7348-6D83-25D822529A72}"/>
              </a:ext>
            </a:extLst>
          </p:cNvPr>
          <p:cNvSpPr txBox="1"/>
          <p:nvPr/>
        </p:nvSpPr>
        <p:spPr>
          <a:xfrm>
            <a:off x="6204615" y="2256747"/>
            <a:ext cx="747056" cy="338554"/>
          </a:xfrm>
          <a:prstGeom prst="rect">
            <a:avLst/>
          </a:prstGeom>
          <a:noFill/>
        </p:spPr>
        <p:txBody>
          <a:bodyPr wrap="square" rtlCol="0">
            <a:spAutoFit/>
          </a:bodyPr>
          <a:lstStyle/>
          <a:p>
            <a:pPr algn="ctr" defTabSz="1219170" fontAlgn="base">
              <a:spcBef>
                <a:spcPct val="0"/>
              </a:spcBef>
              <a:spcAft>
                <a:spcPct val="0"/>
              </a:spcAft>
            </a:pPr>
            <a:r>
              <a:rPr lang="en-US" sz="1600" dirty="0">
                <a:solidFill>
                  <a:prstClr val="black"/>
                </a:solidFill>
                <a:latin typeface="Calibri"/>
                <a:cs typeface="Arial" charset="0"/>
              </a:rPr>
              <a:t>2 </a:t>
            </a:r>
            <a:r>
              <a:rPr lang="en-US" sz="1600" dirty="0" err="1">
                <a:solidFill>
                  <a:prstClr val="black"/>
                </a:solidFill>
                <a:latin typeface="Calibri"/>
                <a:cs typeface="Arial" charset="0"/>
              </a:rPr>
              <a:t>wks</a:t>
            </a:r>
            <a:endParaRPr lang="en-US" sz="1600" dirty="0">
              <a:solidFill>
                <a:prstClr val="black"/>
              </a:solidFill>
              <a:latin typeface="Calibri"/>
              <a:cs typeface="Arial" charset="0"/>
            </a:endParaRPr>
          </a:p>
        </p:txBody>
      </p:sp>
      <p:sp>
        <p:nvSpPr>
          <p:cNvPr id="34" name="TextBox 33">
            <a:extLst>
              <a:ext uri="{FF2B5EF4-FFF2-40B4-BE49-F238E27FC236}">
                <a16:creationId xmlns:a16="http://schemas.microsoft.com/office/drawing/2014/main" id="{AD4CAB35-5D81-93AF-0786-92B90C81EA08}"/>
              </a:ext>
            </a:extLst>
          </p:cNvPr>
          <p:cNvSpPr txBox="1"/>
          <p:nvPr/>
        </p:nvSpPr>
        <p:spPr>
          <a:xfrm>
            <a:off x="8813812" y="2266327"/>
            <a:ext cx="747056" cy="338554"/>
          </a:xfrm>
          <a:prstGeom prst="rect">
            <a:avLst/>
          </a:prstGeom>
          <a:noFill/>
        </p:spPr>
        <p:txBody>
          <a:bodyPr wrap="square" rtlCol="0">
            <a:spAutoFit/>
          </a:bodyPr>
          <a:lstStyle/>
          <a:p>
            <a:pPr algn="ctr" defTabSz="1219170" fontAlgn="base">
              <a:spcBef>
                <a:spcPct val="0"/>
              </a:spcBef>
              <a:spcAft>
                <a:spcPct val="0"/>
              </a:spcAft>
            </a:pPr>
            <a:r>
              <a:rPr lang="en-US" sz="1600" dirty="0">
                <a:solidFill>
                  <a:prstClr val="black"/>
                </a:solidFill>
                <a:latin typeface="Calibri"/>
                <a:cs typeface="Arial" charset="0"/>
              </a:rPr>
              <a:t>4 </a:t>
            </a:r>
            <a:r>
              <a:rPr lang="en-US" sz="1600" dirty="0" err="1">
                <a:solidFill>
                  <a:prstClr val="black"/>
                </a:solidFill>
                <a:latin typeface="Calibri"/>
                <a:cs typeface="Arial" charset="0"/>
              </a:rPr>
              <a:t>wks</a:t>
            </a:r>
            <a:endParaRPr lang="en-US" sz="1600" dirty="0">
              <a:solidFill>
                <a:prstClr val="black"/>
              </a:solidFill>
              <a:latin typeface="Calibri"/>
              <a:cs typeface="Arial" charset="0"/>
            </a:endParaRPr>
          </a:p>
        </p:txBody>
      </p:sp>
      <p:pic>
        <p:nvPicPr>
          <p:cNvPr id="5" name="Picture 4">
            <a:extLst>
              <a:ext uri="{FF2B5EF4-FFF2-40B4-BE49-F238E27FC236}">
                <a16:creationId xmlns:a16="http://schemas.microsoft.com/office/drawing/2014/main" id="{AA3D6BDD-4112-A0EE-CE06-645E4050F3BE}"/>
              </a:ext>
            </a:extLst>
          </p:cNvPr>
          <p:cNvPicPr>
            <a:picLocks noChangeAspect="1"/>
          </p:cNvPicPr>
          <p:nvPr/>
        </p:nvPicPr>
        <p:blipFill>
          <a:blip r:embed="rId3"/>
          <a:stretch>
            <a:fillRect/>
          </a:stretch>
        </p:blipFill>
        <p:spPr>
          <a:xfrm>
            <a:off x="977697" y="1824399"/>
            <a:ext cx="2230176" cy="2090099"/>
          </a:xfrm>
          <a:prstGeom prst="rect">
            <a:avLst/>
          </a:prstGeom>
        </p:spPr>
      </p:pic>
      <p:cxnSp>
        <p:nvCxnSpPr>
          <p:cNvPr id="29" name="Straight Connector 28">
            <a:extLst>
              <a:ext uri="{FF2B5EF4-FFF2-40B4-BE49-F238E27FC236}">
                <a16:creationId xmlns:a16="http://schemas.microsoft.com/office/drawing/2014/main" id="{7889252A-D24C-C6F5-C177-4544B893929A}"/>
              </a:ext>
            </a:extLst>
          </p:cNvPr>
          <p:cNvCxnSpPr>
            <a:cxnSpLocks/>
            <a:stCxn id="23" idx="2"/>
            <a:endCxn id="17" idx="0"/>
          </p:cNvCxnSpPr>
          <p:nvPr/>
        </p:nvCxnSpPr>
        <p:spPr>
          <a:xfrm flipH="1">
            <a:off x="8247702" y="3615988"/>
            <a:ext cx="3391" cy="3766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1" name="Connector: Elbow 40">
            <a:extLst>
              <a:ext uri="{FF2B5EF4-FFF2-40B4-BE49-F238E27FC236}">
                <a16:creationId xmlns:a16="http://schemas.microsoft.com/office/drawing/2014/main" id="{6FA3965A-5C14-E78F-2A33-525573A2E796}"/>
              </a:ext>
            </a:extLst>
          </p:cNvPr>
          <p:cNvCxnSpPr>
            <a:stCxn id="14" idx="2"/>
          </p:cNvCxnSpPr>
          <p:nvPr/>
        </p:nvCxnSpPr>
        <p:spPr>
          <a:xfrm rot="16200000" flipH="1">
            <a:off x="6156848" y="4810398"/>
            <a:ext cx="813325" cy="1539597"/>
          </a:xfrm>
          <a:prstGeom prst="bentConnector2">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B9A4CA91-F6DF-68A5-3BA0-774A9B6A8207}"/>
              </a:ext>
            </a:extLst>
          </p:cNvPr>
          <p:cNvSpPr txBox="1"/>
          <p:nvPr/>
        </p:nvSpPr>
        <p:spPr>
          <a:xfrm>
            <a:off x="7406289" y="5729262"/>
            <a:ext cx="4277711" cy="7487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1219170" fontAlgn="base">
              <a:spcBef>
                <a:spcPct val="0"/>
              </a:spcBef>
              <a:spcAft>
                <a:spcPct val="0"/>
              </a:spcAft>
            </a:pPr>
            <a:r>
              <a:rPr lang="en-US" sz="2133" dirty="0">
                <a:solidFill>
                  <a:prstClr val="black"/>
                </a:solidFill>
                <a:latin typeface="Calibri"/>
              </a:rPr>
              <a:t>Continued counseling</a:t>
            </a:r>
          </a:p>
          <a:p>
            <a:pPr algn="ctr" defTabSz="1219170" fontAlgn="base">
              <a:spcBef>
                <a:spcPct val="0"/>
              </a:spcBef>
              <a:spcAft>
                <a:spcPct val="0"/>
              </a:spcAft>
            </a:pPr>
            <a:r>
              <a:rPr lang="en-US" sz="2133" dirty="0">
                <a:solidFill>
                  <a:prstClr val="black"/>
                </a:solidFill>
                <a:latin typeface="Calibri"/>
              </a:rPr>
              <a:t>Referral to support group</a:t>
            </a:r>
          </a:p>
        </p:txBody>
      </p:sp>
      <p:sp>
        <p:nvSpPr>
          <p:cNvPr id="3" name="TextBox 2">
            <a:extLst>
              <a:ext uri="{FF2B5EF4-FFF2-40B4-BE49-F238E27FC236}">
                <a16:creationId xmlns:a16="http://schemas.microsoft.com/office/drawing/2014/main" id="{E2CF4E38-D8B0-930F-8CB6-01F400672134}"/>
              </a:ext>
            </a:extLst>
          </p:cNvPr>
          <p:cNvSpPr txBox="1"/>
          <p:nvPr/>
        </p:nvSpPr>
        <p:spPr>
          <a:xfrm>
            <a:off x="304800" y="4140200"/>
            <a:ext cx="3860800" cy="24721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defTabSz="1219170" fontAlgn="base">
              <a:spcBef>
                <a:spcPct val="0"/>
              </a:spcBef>
              <a:spcAft>
                <a:spcPct val="0"/>
              </a:spcAft>
            </a:pPr>
            <a:r>
              <a:rPr lang="en-US" sz="2667" b="1" dirty="0">
                <a:solidFill>
                  <a:prstClr val="black">
                    <a:lumMod val="85000"/>
                    <a:lumOff val="15000"/>
                  </a:prstClr>
                </a:solidFill>
                <a:latin typeface="Calibri" panose="020F0502020204030204" pitchFamily="34" charset="0"/>
              </a:rPr>
              <a:t>45-year-old man</a:t>
            </a:r>
          </a:p>
          <a:p>
            <a:pPr marL="457189"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15-year MS history</a:t>
            </a:r>
          </a:p>
          <a:p>
            <a:pPr marL="457189"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On platform therapy</a:t>
            </a:r>
          </a:p>
          <a:p>
            <a:pPr marL="457189"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Past evidence of disease activity</a:t>
            </a:r>
          </a:p>
          <a:p>
            <a:pPr marL="457189"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Concerns about costs and mental health</a:t>
            </a:r>
          </a:p>
        </p:txBody>
      </p:sp>
    </p:spTree>
    <p:extLst>
      <p:ext uri="{BB962C8B-B14F-4D97-AF65-F5344CB8AC3E}">
        <p14:creationId xmlns:p14="http://schemas.microsoft.com/office/powerpoint/2010/main" val="311834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7400"/>
            <a:ext cx="10972800" cy="1143000"/>
          </a:xfrm>
        </p:spPr>
        <p:txBody>
          <a:bodyPr>
            <a:normAutofit/>
          </a:bodyPr>
          <a:lstStyle/>
          <a:p>
            <a:r>
              <a:rPr lang="en-US" sz="4800" b="1" dirty="0">
                <a:latin typeface="+mn-lt"/>
              </a:rPr>
              <a:t>Relationship between SDM and MI</a:t>
            </a:r>
          </a:p>
        </p:txBody>
      </p:sp>
      <p:pic>
        <p:nvPicPr>
          <p:cNvPr id="4" name="Picture 3">
            <a:extLst>
              <a:ext uri="{FF2B5EF4-FFF2-40B4-BE49-F238E27FC236}">
                <a16:creationId xmlns:a16="http://schemas.microsoft.com/office/drawing/2014/main" id="{15E80E3D-616E-AF56-7DC9-B73FE92AA675}"/>
              </a:ext>
            </a:extLst>
          </p:cNvPr>
          <p:cNvPicPr>
            <a:picLocks noChangeAspect="1"/>
          </p:cNvPicPr>
          <p:nvPr/>
        </p:nvPicPr>
        <p:blipFill>
          <a:blip r:embed="rId3"/>
          <a:stretch>
            <a:fillRect/>
          </a:stretch>
        </p:blipFill>
        <p:spPr>
          <a:xfrm>
            <a:off x="1930400" y="1917632"/>
            <a:ext cx="6812685" cy="4896849"/>
          </a:xfrm>
          <a:prstGeom prst="rect">
            <a:avLst/>
          </a:prstGeom>
        </p:spPr>
      </p:pic>
      <p:sp>
        <p:nvSpPr>
          <p:cNvPr id="5" name="TextBox 4">
            <a:extLst>
              <a:ext uri="{FF2B5EF4-FFF2-40B4-BE49-F238E27FC236}">
                <a16:creationId xmlns:a16="http://schemas.microsoft.com/office/drawing/2014/main" id="{796BB5E3-6AEE-8968-F3E3-226F118E30D2}"/>
              </a:ext>
            </a:extLst>
          </p:cNvPr>
          <p:cNvSpPr txBox="1"/>
          <p:nvPr/>
        </p:nvSpPr>
        <p:spPr>
          <a:xfrm>
            <a:off x="7213600" y="6453528"/>
            <a:ext cx="4673600" cy="297454"/>
          </a:xfrm>
          <a:prstGeom prst="rect">
            <a:avLst/>
          </a:prstGeom>
          <a:noFill/>
        </p:spPr>
        <p:txBody>
          <a:bodyPr wrap="square" rtlCol="0">
            <a:spAutoFit/>
          </a:bodyPr>
          <a:lstStyle/>
          <a:p>
            <a:pPr algn="r" defTabSz="1219170" fontAlgn="base">
              <a:spcBef>
                <a:spcPct val="0"/>
              </a:spcBef>
              <a:spcAft>
                <a:spcPct val="0"/>
              </a:spcAft>
            </a:pPr>
            <a:r>
              <a:rPr lang="en-US" sz="1333" dirty="0">
                <a:solidFill>
                  <a:prstClr val="black"/>
                </a:solidFill>
                <a:latin typeface="Calibri"/>
                <a:cs typeface="Arial" charset="0"/>
              </a:rPr>
              <a:t> Elwyn et al., Ann Fam Med, 2014 </a:t>
            </a:r>
          </a:p>
        </p:txBody>
      </p:sp>
    </p:spTree>
    <p:extLst>
      <p:ext uri="{BB962C8B-B14F-4D97-AF65-F5344CB8AC3E}">
        <p14:creationId xmlns:p14="http://schemas.microsoft.com/office/powerpoint/2010/main" val="37942322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normAutofit/>
          </a:bodyPr>
          <a:lstStyle/>
          <a:p>
            <a:r>
              <a:rPr lang="en-US" sz="4800" b="1" dirty="0">
                <a:latin typeface="+mn-lt"/>
              </a:rPr>
              <a:t>Motivational interviewing (MI)</a:t>
            </a:r>
          </a:p>
        </p:txBody>
      </p:sp>
      <p:sp>
        <p:nvSpPr>
          <p:cNvPr id="6" name="TextBox 5">
            <a:extLst>
              <a:ext uri="{FF2B5EF4-FFF2-40B4-BE49-F238E27FC236}">
                <a16:creationId xmlns:a16="http://schemas.microsoft.com/office/drawing/2014/main" id="{ACA08B31-DD8D-504F-F87C-813E7AC686C0}"/>
              </a:ext>
            </a:extLst>
          </p:cNvPr>
          <p:cNvSpPr txBox="1"/>
          <p:nvPr/>
        </p:nvSpPr>
        <p:spPr>
          <a:xfrm>
            <a:off x="163837" y="2144166"/>
            <a:ext cx="6451599" cy="4607095"/>
          </a:xfrm>
          <a:prstGeom prst="rect">
            <a:avLst/>
          </a:prstGeom>
          <a:noFill/>
        </p:spPr>
        <p:txBody>
          <a:bodyPr wrap="square">
            <a:spAutoFit/>
          </a:bodyPr>
          <a:lstStyle/>
          <a:p>
            <a:pPr marL="457189" indent="-457189" defTabSz="1219170" fontAlgn="base">
              <a:spcBef>
                <a:spcPct val="0"/>
              </a:spcBef>
              <a:spcAft>
                <a:spcPct val="0"/>
              </a:spcAft>
              <a:buFont typeface="Arial" panose="020B0604020202020204" pitchFamily="34" charset="0"/>
              <a:buChar char="•"/>
            </a:pPr>
            <a:r>
              <a:rPr lang="en-US" sz="2667" dirty="0">
                <a:solidFill>
                  <a:srgbClr val="242424"/>
                </a:solidFill>
                <a:latin typeface="Calibri" panose="020F0502020204030204" pitchFamily="34" charset="0"/>
                <a:cs typeface="Arial" charset="0"/>
              </a:rPr>
              <a:t>A collaborative, goal-oriented style of communication with particular attention to the language of change. It is designed to strengthen personal motivation for and commitment to a specific goal by eliciting and exploring the person’s own reasons for change within an atmosphere of acceptance and compassion.</a:t>
            </a:r>
          </a:p>
          <a:p>
            <a:pPr marL="457189" indent="-457189" defTabSz="1219170" fontAlgn="base">
              <a:spcBef>
                <a:spcPct val="0"/>
              </a:spcBef>
              <a:spcAft>
                <a:spcPct val="0"/>
              </a:spcAft>
              <a:buFont typeface="Arial" panose="020B0604020202020204" pitchFamily="34" charset="0"/>
              <a:buChar char="•"/>
            </a:pPr>
            <a:endParaRPr lang="en-US" sz="2667" dirty="0">
              <a:solidFill>
                <a:srgbClr val="242424"/>
              </a:solidFill>
              <a:latin typeface="Calibri" panose="020F0502020204030204" pitchFamily="34" charset="0"/>
              <a:cs typeface="Arial" charset="0"/>
            </a:endParaRPr>
          </a:p>
          <a:p>
            <a:pPr defTabSz="1219170" fontAlgn="base">
              <a:spcBef>
                <a:spcPct val="0"/>
              </a:spcBef>
              <a:spcAft>
                <a:spcPct val="0"/>
              </a:spcAft>
            </a:pPr>
            <a:endParaRPr lang="en-US" sz="2667" dirty="0">
              <a:solidFill>
                <a:prstClr val="black">
                  <a:lumMod val="85000"/>
                  <a:lumOff val="15000"/>
                </a:prstClr>
              </a:solidFill>
              <a:latin typeface="Calibri" panose="020F0502020204030204" pitchFamily="34" charset="0"/>
              <a:cs typeface="Arial" charset="0"/>
            </a:endParaRPr>
          </a:p>
          <a:p>
            <a:pPr marL="457189" indent="-457189" defTabSz="1219170" fontAlgn="base">
              <a:spcBef>
                <a:spcPct val="0"/>
              </a:spcBef>
              <a:spcAft>
                <a:spcPct val="0"/>
              </a:spcAft>
              <a:buFont typeface="Arial" panose="020B0604020202020204" pitchFamily="34" charset="0"/>
              <a:buChar char="•"/>
            </a:pPr>
            <a:endParaRPr lang="en-US" sz="2667" dirty="0">
              <a:solidFill>
                <a:prstClr val="black">
                  <a:lumMod val="85000"/>
                  <a:lumOff val="15000"/>
                </a:prstClr>
              </a:solidFill>
              <a:latin typeface="Calibri" panose="020F0502020204030204" pitchFamily="34" charset="0"/>
              <a:cs typeface="Arial" charset="0"/>
            </a:endParaRPr>
          </a:p>
        </p:txBody>
      </p:sp>
      <p:grpSp>
        <p:nvGrpSpPr>
          <p:cNvPr id="3" name="Group 2">
            <a:extLst>
              <a:ext uri="{FF2B5EF4-FFF2-40B4-BE49-F238E27FC236}">
                <a16:creationId xmlns:a16="http://schemas.microsoft.com/office/drawing/2014/main" id="{F8EC226E-6A98-FB6B-CCA4-ED8CCD0F692B}"/>
              </a:ext>
            </a:extLst>
          </p:cNvPr>
          <p:cNvGrpSpPr/>
          <p:nvPr/>
        </p:nvGrpSpPr>
        <p:grpSpPr>
          <a:xfrm>
            <a:off x="6705600" y="1193800"/>
            <a:ext cx="5232401" cy="5384800"/>
            <a:chOff x="6143010" y="1649164"/>
            <a:chExt cx="2135812" cy="2508678"/>
          </a:xfrm>
        </p:grpSpPr>
        <p:sp>
          <p:nvSpPr>
            <p:cNvPr id="5" name="Rectangle: Rounded Corners 4">
              <a:extLst>
                <a:ext uri="{FF2B5EF4-FFF2-40B4-BE49-F238E27FC236}">
                  <a16:creationId xmlns:a16="http://schemas.microsoft.com/office/drawing/2014/main" id="{94C65798-D465-9A26-351D-85BF7CDED4CE}"/>
                </a:ext>
              </a:extLst>
            </p:cNvPr>
            <p:cNvSpPr/>
            <p:nvPr/>
          </p:nvSpPr>
          <p:spPr>
            <a:xfrm>
              <a:off x="6143010" y="1995189"/>
              <a:ext cx="2135812" cy="2162653"/>
            </a:xfrm>
            <a:prstGeom prst="roundRect">
              <a:avLst>
                <a:gd name="adj" fmla="val 5793"/>
              </a:avLst>
            </a:prstGeom>
            <a:solidFill>
              <a:srgbClr val="02376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defRPr/>
              </a:pPr>
              <a:r>
                <a:rPr lang="en-US" sz="2400" b="1" dirty="0">
                  <a:solidFill>
                    <a:prstClr val="white"/>
                  </a:solidFill>
                  <a:latin typeface="Calibri"/>
                </a:rPr>
                <a:t>3 keys for MI</a:t>
              </a:r>
            </a:p>
            <a:p>
              <a:pPr algn="ctr" defTabSz="1219170">
                <a:defRPr/>
              </a:pPr>
              <a:endParaRPr lang="en-US" sz="2400" b="1" dirty="0">
                <a:solidFill>
                  <a:prstClr val="white"/>
                </a:solidFill>
                <a:latin typeface="Calibri"/>
              </a:endParaRPr>
            </a:p>
            <a:p>
              <a:pPr marL="457189" indent="-457189" defTabSz="1219170">
                <a:buFontTx/>
                <a:buAutoNum type="arabicParenR"/>
                <a:defRPr/>
              </a:pPr>
              <a:r>
                <a:rPr lang="en-US" sz="2400" dirty="0">
                  <a:solidFill>
                    <a:prstClr val="white"/>
                  </a:solidFill>
                  <a:latin typeface="Calibri"/>
                </a:rPr>
                <a:t>Understand that change is difficult, and ambivalence is normal</a:t>
              </a:r>
            </a:p>
            <a:p>
              <a:pPr marL="457189" indent="-457189" defTabSz="1219170">
                <a:buFontTx/>
                <a:buAutoNum type="arabicParenR"/>
                <a:defRPr/>
              </a:pPr>
              <a:r>
                <a:rPr lang="en-US" sz="2400" dirty="0">
                  <a:solidFill>
                    <a:prstClr val="white"/>
                  </a:solidFill>
                  <a:latin typeface="Calibri"/>
                </a:rPr>
                <a:t>Work with people’s strengths, not their problems or deficits</a:t>
              </a:r>
            </a:p>
            <a:p>
              <a:pPr marL="457189" indent="-457189" defTabSz="1219170">
                <a:buFontTx/>
                <a:buAutoNum type="arabicParenR"/>
                <a:defRPr/>
              </a:pPr>
              <a:r>
                <a:rPr lang="en-US" sz="2400" dirty="0">
                  <a:solidFill>
                    <a:prstClr val="white"/>
                  </a:solidFill>
                  <a:latin typeface="Calibri"/>
                </a:rPr>
                <a:t>Value connection fist</a:t>
              </a:r>
              <a:endParaRPr lang="en-GB" sz="2400" baseline="30000" dirty="0">
                <a:solidFill>
                  <a:prstClr val="white"/>
                </a:solidFill>
                <a:latin typeface="Calibri"/>
              </a:endParaRPr>
            </a:p>
          </p:txBody>
        </p:sp>
        <p:grpSp>
          <p:nvGrpSpPr>
            <p:cNvPr id="8" name="Group 7">
              <a:extLst>
                <a:ext uri="{FF2B5EF4-FFF2-40B4-BE49-F238E27FC236}">
                  <a16:creationId xmlns:a16="http://schemas.microsoft.com/office/drawing/2014/main" id="{F26A19A2-E6C5-3EF4-D229-90B40BC721C9}"/>
                </a:ext>
              </a:extLst>
            </p:cNvPr>
            <p:cNvGrpSpPr/>
            <p:nvPr/>
          </p:nvGrpSpPr>
          <p:grpSpPr>
            <a:xfrm>
              <a:off x="6864194" y="1649164"/>
              <a:ext cx="651562" cy="609976"/>
              <a:chOff x="6864194" y="1967217"/>
              <a:chExt cx="651562" cy="609976"/>
            </a:xfrm>
          </p:grpSpPr>
          <p:sp>
            <p:nvSpPr>
              <p:cNvPr id="9" name="Oval 8">
                <a:extLst>
                  <a:ext uri="{FF2B5EF4-FFF2-40B4-BE49-F238E27FC236}">
                    <a16:creationId xmlns:a16="http://schemas.microsoft.com/office/drawing/2014/main" id="{67784260-6E04-AB8A-C8C0-BF55D1D5BFE3}"/>
                  </a:ext>
                </a:extLst>
              </p:cNvPr>
              <p:cNvSpPr/>
              <p:nvPr/>
            </p:nvSpPr>
            <p:spPr>
              <a:xfrm>
                <a:off x="6864194" y="1967217"/>
                <a:ext cx="651562" cy="609976"/>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fontAlgn="base">
                  <a:spcBef>
                    <a:spcPct val="0"/>
                  </a:spcBef>
                  <a:spcAft>
                    <a:spcPct val="0"/>
                  </a:spcAft>
                </a:pPr>
                <a:endParaRPr lang="en-GB" sz="2400" dirty="0">
                  <a:solidFill>
                    <a:prstClr val="white"/>
                  </a:solidFill>
                  <a:latin typeface="Calibri"/>
                </a:endParaRPr>
              </a:p>
            </p:txBody>
          </p:sp>
          <p:pic>
            <p:nvPicPr>
              <p:cNvPr id="10" name="Graphic 5" descr="Bullseye with solid fill">
                <a:extLst>
                  <a:ext uri="{FF2B5EF4-FFF2-40B4-BE49-F238E27FC236}">
                    <a16:creationId xmlns:a16="http://schemas.microsoft.com/office/drawing/2014/main" id="{811C88BA-EF9B-DE53-1164-A9FFD66FD3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12847" y="1995077"/>
                <a:ext cx="554256" cy="554256"/>
              </a:xfrm>
              <a:prstGeom prst="rect">
                <a:avLst/>
              </a:prstGeom>
            </p:spPr>
          </p:pic>
        </p:grpSp>
      </p:grpSp>
      <p:sp>
        <p:nvSpPr>
          <p:cNvPr id="4" name="TextBox 3">
            <a:extLst>
              <a:ext uri="{FF2B5EF4-FFF2-40B4-BE49-F238E27FC236}">
                <a16:creationId xmlns:a16="http://schemas.microsoft.com/office/drawing/2014/main" id="{F55EA06F-71AC-D45D-E6CC-267BD7F71E33}"/>
              </a:ext>
            </a:extLst>
          </p:cNvPr>
          <p:cNvSpPr txBox="1"/>
          <p:nvPr/>
        </p:nvSpPr>
        <p:spPr>
          <a:xfrm>
            <a:off x="334401" y="6529706"/>
            <a:ext cx="5555497" cy="297454"/>
          </a:xfrm>
          <a:prstGeom prst="rect">
            <a:avLst/>
          </a:prstGeom>
          <a:noFill/>
        </p:spPr>
        <p:txBody>
          <a:bodyPr wrap="square" rtlCol="0">
            <a:spAutoFit/>
          </a:bodyPr>
          <a:lstStyle/>
          <a:p>
            <a:pPr algn="r" defTabSz="1219170" fontAlgn="base">
              <a:spcBef>
                <a:spcPct val="0"/>
              </a:spcBef>
              <a:spcAft>
                <a:spcPct val="0"/>
              </a:spcAft>
            </a:pPr>
            <a:r>
              <a:rPr lang="en-US" sz="1333" dirty="0">
                <a:solidFill>
                  <a:prstClr val="black"/>
                </a:solidFill>
                <a:latin typeface="Calibri"/>
                <a:cs typeface="Arial" charset="0"/>
              </a:rPr>
              <a:t>Miller and Rollnick, 2013</a:t>
            </a:r>
          </a:p>
        </p:txBody>
      </p:sp>
    </p:spTree>
    <p:extLst>
      <p:ext uri="{BB962C8B-B14F-4D97-AF65-F5344CB8AC3E}">
        <p14:creationId xmlns:p14="http://schemas.microsoft.com/office/powerpoint/2010/main" val="1925541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normAutofit/>
          </a:bodyPr>
          <a:lstStyle/>
          <a:p>
            <a:r>
              <a:rPr lang="en-US" sz="4800" b="1" dirty="0">
                <a:latin typeface="+mn-lt"/>
              </a:rPr>
              <a:t>Motivational interviewing (MI)</a:t>
            </a:r>
          </a:p>
        </p:txBody>
      </p:sp>
      <p:pic>
        <p:nvPicPr>
          <p:cNvPr id="11" name="Picture 10">
            <a:extLst>
              <a:ext uri="{FF2B5EF4-FFF2-40B4-BE49-F238E27FC236}">
                <a16:creationId xmlns:a16="http://schemas.microsoft.com/office/drawing/2014/main" id="{8F307F01-ADB2-28AC-C849-1855A97B196A}"/>
              </a:ext>
            </a:extLst>
          </p:cNvPr>
          <p:cNvPicPr>
            <a:picLocks noChangeAspect="1"/>
          </p:cNvPicPr>
          <p:nvPr/>
        </p:nvPicPr>
        <p:blipFill>
          <a:blip r:embed="rId3"/>
          <a:stretch>
            <a:fillRect/>
          </a:stretch>
        </p:blipFill>
        <p:spPr>
          <a:xfrm>
            <a:off x="1422400" y="2006601"/>
            <a:ext cx="9144000" cy="4071527"/>
          </a:xfrm>
          <a:prstGeom prst="rect">
            <a:avLst/>
          </a:prstGeom>
        </p:spPr>
      </p:pic>
      <p:sp>
        <p:nvSpPr>
          <p:cNvPr id="12" name="TextBox 11">
            <a:extLst>
              <a:ext uri="{FF2B5EF4-FFF2-40B4-BE49-F238E27FC236}">
                <a16:creationId xmlns:a16="http://schemas.microsoft.com/office/drawing/2014/main" id="{758FD61D-3A82-059A-9ACD-403B63E9F7C0}"/>
              </a:ext>
            </a:extLst>
          </p:cNvPr>
          <p:cNvSpPr txBox="1"/>
          <p:nvPr/>
        </p:nvSpPr>
        <p:spPr>
          <a:xfrm>
            <a:off x="2336800" y="6295842"/>
            <a:ext cx="9550400" cy="502573"/>
          </a:xfrm>
          <a:prstGeom prst="rect">
            <a:avLst/>
          </a:prstGeom>
          <a:noFill/>
        </p:spPr>
        <p:txBody>
          <a:bodyPr wrap="square">
            <a:spAutoFit/>
          </a:bodyPr>
          <a:lstStyle/>
          <a:p>
            <a:pPr algn="r" defTabSz="1219170" fontAlgn="base">
              <a:spcBef>
                <a:spcPct val="0"/>
              </a:spcBef>
              <a:spcAft>
                <a:spcPct val="0"/>
              </a:spcAft>
            </a:pPr>
            <a:r>
              <a:rPr lang="en-US" sz="1333" dirty="0">
                <a:solidFill>
                  <a:prstClr val="black"/>
                </a:solidFill>
                <a:latin typeface="Calibri"/>
                <a:cs typeface="Arial" charset="0"/>
              </a:rPr>
              <a:t>Mary Ann Salerno and Lillie Brock, The Change Cycle: How People Can Survive and Thrive in Organizational Change. Berrett-Koehler Publishers, 2008.</a:t>
            </a:r>
          </a:p>
        </p:txBody>
      </p:sp>
    </p:spTree>
    <p:extLst>
      <p:ext uri="{BB962C8B-B14F-4D97-AF65-F5344CB8AC3E}">
        <p14:creationId xmlns:p14="http://schemas.microsoft.com/office/powerpoint/2010/main" val="3232872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normAutofit/>
          </a:bodyPr>
          <a:lstStyle/>
          <a:p>
            <a:r>
              <a:rPr lang="en-US" sz="4800" b="1" dirty="0">
                <a:latin typeface="+mn-lt"/>
              </a:rPr>
              <a:t>Motivational interviewing (MI)</a:t>
            </a:r>
          </a:p>
        </p:txBody>
      </p:sp>
      <p:pic>
        <p:nvPicPr>
          <p:cNvPr id="11" name="Picture 10">
            <a:extLst>
              <a:ext uri="{FF2B5EF4-FFF2-40B4-BE49-F238E27FC236}">
                <a16:creationId xmlns:a16="http://schemas.microsoft.com/office/drawing/2014/main" id="{C4C6A75B-11C6-C90B-0D9F-AEE24049C99F}"/>
              </a:ext>
            </a:extLst>
          </p:cNvPr>
          <p:cNvPicPr>
            <a:picLocks noChangeAspect="1"/>
          </p:cNvPicPr>
          <p:nvPr/>
        </p:nvPicPr>
        <p:blipFill>
          <a:blip r:embed="rId3"/>
          <a:stretch>
            <a:fillRect/>
          </a:stretch>
        </p:blipFill>
        <p:spPr>
          <a:xfrm>
            <a:off x="406401" y="2108200"/>
            <a:ext cx="4450465" cy="3729043"/>
          </a:xfrm>
          <a:prstGeom prst="rect">
            <a:avLst/>
          </a:prstGeom>
          <a:ln>
            <a:solidFill>
              <a:schemeClr val="tx1"/>
            </a:solidFill>
          </a:ln>
        </p:spPr>
      </p:pic>
      <p:sp>
        <p:nvSpPr>
          <p:cNvPr id="12" name="TextBox 11">
            <a:extLst>
              <a:ext uri="{FF2B5EF4-FFF2-40B4-BE49-F238E27FC236}">
                <a16:creationId xmlns:a16="http://schemas.microsoft.com/office/drawing/2014/main" id="{8E1CA471-F7FD-742D-2FB8-C2AAAB3CEC9D}"/>
              </a:ext>
            </a:extLst>
          </p:cNvPr>
          <p:cNvSpPr txBox="1"/>
          <p:nvPr/>
        </p:nvSpPr>
        <p:spPr>
          <a:xfrm>
            <a:off x="7112000" y="6273800"/>
            <a:ext cx="4673600" cy="297454"/>
          </a:xfrm>
          <a:prstGeom prst="rect">
            <a:avLst/>
          </a:prstGeom>
          <a:noFill/>
        </p:spPr>
        <p:txBody>
          <a:bodyPr wrap="square" rtlCol="0">
            <a:spAutoFit/>
          </a:bodyPr>
          <a:lstStyle/>
          <a:p>
            <a:pPr algn="r" defTabSz="1219170" fontAlgn="base">
              <a:spcBef>
                <a:spcPct val="0"/>
              </a:spcBef>
              <a:spcAft>
                <a:spcPct val="0"/>
              </a:spcAft>
            </a:pPr>
            <a:r>
              <a:rPr lang="en-US" sz="1333" dirty="0">
                <a:solidFill>
                  <a:prstClr val="black"/>
                </a:solidFill>
                <a:latin typeface="Calibri"/>
                <a:cs typeface="Arial" charset="0"/>
              </a:rPr>
              <a:t> Elwyn et al., Ann Fam Med, 2014 </a:t>
            </a:r>
          </a:p>
        </p:txBody>
      </p:sp>
      <p:sp>
        <p:nvSpPr>
          <p:cNvPr id="14" name="TextBox 13">
            <a:extLst>
              <a:ext uri="{FF2B5EF4-FFF2-40B4-BE49-F238E27FC236}">
                <a16:creationId xmlns:a16="http://schemas.microsoft.com/office/drawing/2014/main" id="{25AAF481-CBC7-5761-FD29-979AEC01B2C4}"/>
              </a:ext>
            </a:extLst>
          </p:cNvPr>
          <p:cNvSpPr txBox="1"/>
          <p:nvPr/>
        </p:nvSpPr>
        <p:spPr>
          <a:xfrm>
            <a:off x="5080002" y="1693308"/>
            <a:ext cx="7111999" cy="4524315"/>
          </a:xfrm>
          <a:prstGeom prst="rect">
            <a:avLst/>
          </a:prstGeom>
          <a:noFill/>
        </p:spPr>
        <p:txBody>
          <a:bodyPr wrap="square">
            <a:spAutoFit/>
          </a:bodyPr>
          <a:lstStyle/>
          <a:p>
            <a:pPr marL="380990" indent="-380990" defTabSz="1219170" fontAlgn="base">
              <a:spcBef>
                <a:spcPct val="0"/>
              </a:spcBef>
              <a:spcAft>
                <a:spcPct val="0"/>
              </a:spcAft>
              <a:buFont typeface="Arial" panose="020B0604020202020204" pitchFamily="34" charset="0"/>
              <a:buChar char="•"/>
            </a:pPr>
            <a:r>
              <a:rPr lang="en-US" sz="2400" b="1" dirty="0">
                <a:solidFill>
                  <a:prstClr val="black"/>
                </a:solidFill>
                <a:latin typeface="Calibri"/>
                <a:cs typeface="Arial" charset="0"/>
              </a:rPr>
              <a:t>Engaging</a:t>
            </a:r>
            <a:r>
              <a:rPr lang="en-US" sz="2400" dirty="0">
                <a:solidFill>
                  <a:prstClr val="black"/>
                </a:solidFill>
                <a:latin typeface="Calibri"/>
                <a:cs typeface="Arial" charset="0"/>
              </a:rPr>
              <a:t> refers to building a helpful working relationship </a:t>
            </a:r>
          </a:p>
          <a:p>
            <a:pPr marL="380990" indent="-380990" defTabSz="1219170" fontAlgn="base">
              <a:spcBef>
                <a:spcPct val="0"/>
              </a:spcBef>
              <a:spcAft>
                <a:spcPct val="0"/>
              </a:spcAft>
              <a:buFont typeface="Arial" panose="020B0604020202020204" pitchFamily="34" charset="0"/>
              <a:buChar char="•"/>
            </a:pPr>
            <a:r>
              <a:rPr lang="en-US" sz="2400" b="1" dirty="0">
                <a:solidFill>
                  <a:prstClr val="black"/>
                </a:solidFill>
                <a:latin typeface="Calibri"/>
                <a:cs typeface="Arial" charset="0"/>
              </a:rPr>
              <a:t>Focusing</a:t>
            </a:r>
            <a:r>
              <a:rPr lang="en-US" sz="2400" dirty="0">
                <a:solidFill>
                  <a:prstClr val="black"/>
                </a:solidFill>
                <a:latin typeface="Calibri"/>
                <a:cs typeface="Arial" charset="0"/>
              </a:rPr>
              <a:t> is a process during which a specific direction about change is developed</a:t>
            </a:r>
          </a:p>
          <a:p>
            <a:pPr marL="380990" indent="-380990" defTabSz="1219170" fontAlgn="base">
              <a:spcBef>
                <a:spcPct val="0"/>
              </a:spcBef>
              <a:spcAft>
                <a:spcPct val="0"/>
              </a:spcAft>
              <a:buFont typeface="Arial" panose="020B0604020202020204" pitchFamily="34" charset="0"/>
              <a:buChar char="•"/>
            </a:pPr>
            <a:r>
              <a:rPr lang="en-US" sz="2400" b="1" dirty="0">
                <a:solidFill>
                  <a:prstClr val="black"/>
                </a:solidFill>
                <a:latin typeface="Calibri"/>
                <a:cs typeface="Arial" charset="0"/>
              </a:rPr>
              <a:t>Evoking</a:t>
            </a:r>
            <a:r>
              <a:rPr lang="en-US" sz="2400" dirty="0">
                <a:solidFill>
                  <a:prstClr val="black"/>
                </a:solidFill>
                <a:latin typeface="Calibri"/>
                <a:cs typeface="Arial" charset="0"/>
              </a:rPr>
              <a:t> involves eliciting the patient’s own motivations for change; their ideas and feeling are recognized, elicited, explored, and reinforced.</a:t>
            </a:r>
          </a:p>
          <a:p>
            <a:pPr marL="380990" indent="-380990" defTabSz="1219170" fontAlgn="base">
              <a:spcBef>
                <a:spcPct val="0"/>
              </a:spcBef>
              <a:spcAft>
                <a:spcPct val="0"/>
              </a:spcAft>
              <a:buFont typeface="Arial" panose="020B0604020202020204" pitchFamily="34" charset="0"/>
              <a:buChar char="•"/>
            </a:pPr>
            <a:r>
              <a:rPr lang="en-US" sz="2400" b="1" dirty="0">
                <a:solidFill>
                  <a:prstClr val="black"/>
                </a:solidFill>
                <a:latin typeface="Calibri"/>
                <a:cs typeface="Arial" charset="0"/>
              </a:rPr>
              <a:t>Planning</a:t>
            </a:r>
            <a:r>
              <a:rPr lang="en-US" sz="2400" dirty="0">
                <a:solidFill>
                  <a:prstClr val="black"/>
                </a:solidFill>
                <a:latin typeface="Calibri"/>
                <a:cs typeface="Arial" charset="0"/>
              </a:rPr>
              <a:t> encompasses both developing com-</a:t>
            </a:r>
            <a:r>
              <a:rPr lang="en-US" sz="2400" dirty="0" err="1">
                <a:solidFill>
                  <a:prstClr val="black"/>
                </a:solidFill>
                <a:latin typeface="Calibri"/>
                <a:cs typeface="Arial" charset="0"/>
              </a:rPr>
              <a:t>mitment</a:t>
            </a:r>
            <a:r>
              <a:rPr lang="en-US" sz="2400" dirty="0">
                <a:solidFill>
                  <a:prstClr val="black"/>
                </a:solidFill>
                <a:latin typeface="Calibri"/>
                <a:cs typeface="Arial" charset="0"/>
              </a:rPr>
              <a:t> to change and formulating a concrete plan of action: it is a conversation about action, eliciting the patient’s own solutions and continuing to strengthen talk about change as a plan emerges.</a:t>
            </a:r>
          </a:p>
        </p:txBody>
      </p:sp>
    </p:spTree>
    <p:extLst>
      <p:ext uri="{BB962C8B-B14F-4D97-AF65-F5344CB8AC3E}">
        <p14:creationId xmlns:p14="http://schemas.microsoft.com/office/powerpoint/2010/main" val="2283693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normAutofit/>
          </a:bodyPr>
          <a:lstStyle/>
          <a:p>
            <a:r>
              <a:rPr lang="en-US" sz="4800" b="1" dirty="0">
                <a:latin typeface="+mn-lt"/>
              </a:rPr>
              <a:t>Motivational interviewing (MI)</a:t>
            </a:r>
          </a:p>
        </p:txBody>
      </p:sp>
      <p:sp>
        <p:nvSpPr>
          <p:cNvPr id="14" name="TextBox 13">
            <a:extLst>
              <a:ext uri="{FF2B5EF4-FFF2-40B4-BE49-F238E27FC236}">
                <a16:creationId xmlns:a16="http://schemas.microsoft.com/office/drawing/2014/main" id="{25AAF481-CBC7-5761-FD29-979AEC01B2C4}"/>
              </a:ext>
            </a:extLst>
          </p:cNvPr>
          <p:cNvSpPr txBox="1"/>
          <p:nvPr/>
        </p:nvSpPr>
        <p:spPr>
          <a:xfrm>
            <a:off x="406400" y="1902098"/>
            <a:ext cx="5283200" cy="230832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defTabSz="1219170" fontAlgn="base">
              <a:spcBef>
                <a:spcPct val="0"/>
              </a:spcBef>
              <a:spcAft>
                <a:spcPct val="0"/>
              </a:spcAft>
            </a:pPr>
            <a:r>
              <a:rPr lang="en-US" sz="2400" b="1" dirty="0">
                <a:solidFill>
                  <a:prstClr val="black"/>
                </a:solidFill>
                <a:latin typeface="Calibri"/>
              </a:rPr>
              <a:t>Open Ended Questions</a:t>
            </a:r>
          </a:p>
          <a:p>
            <a:pPr marL="380990" indent="-380990" defTabSz="1219170" fontAlgn="base">
              <a:spcBef>
                <a:spcPct val="0"/>
              </a:spcBef>
              <a:spcAft>
                <a:spcPct val="0"/>
              </a:spcAft>
              <a:buFontTx/>
              <a:buChar char="-"/>
            </a:pPr>
            <a:r>
              <a:rPr lang="en-US" sz="2400" dirty="0">
                <a:solidFill>
                  <a:prstClr val="black"/>
                </a:solidFill>
                <a:latin typeface="Calibri"/>
              </a:rPr>
              <a:t>Cannot be answered by yes or no</a:t>
            </a:r>
          </a:p>
          <a:p>
            <a:pPr marL="380990" indent="-380990" defTabSz="1219170" fontAlgn="base">
              <a:spcBef>
                <a:spcPct val="0"/>
              </a:spcBef>
              <a:spcAft>
                <a:spcPct val="0"/>
              </a:spcAft>
              <a:buFontTx/>
              <a:buChar char="-"/>
            </a:pPr>
            <a:r>
              <a:rPr lang="en-US" sz="2400" dirty="0">
                <a:solidFill>
                  <a:prstClr val="black"/>
                </a:solidFill>
                <a:latin typeface="Calibri"/>
              </a:rPr>
              <a:t>Require elaboration</a:t>
            </a:r>
          </a:p>
          <a:p>
            <a:pPr marL="380990" indent="-380990" defTabSz="1219170" fontAlgn="base">
              <a:spcBef>
                <a:spcPct val="0"/>
              </a:spcBef>
              <a:spcAft>
                <a:spcPct val="0"/>
              </a:spcAft>
              <a:buFontTx/>
              <a:buChar char="-"/>
            </a:pPr>
            <a:r>
              <a:rPr lang="en-US" sz="2400" dirty="0">
                <a:solidFill>
                  <a:prstClr val="black"/>
                </a:solidFill>
                <a:latin typeface="Calibri"/>
              </a:rPr>
              <a:t>Ask “What” and “How” questions</a:t>
            </a:r>
          </a:p>
          <a:p>
            <a:pPr marL="380990" indent="-380990" defTabSz="1219170" fontAlgn="base">
              <a:spcBef>
                <a:spcPct val="0"/>
              </a:spcBef>
              <a:spcAft>
                <a:spcPct val="0"/>
              </a:spcAft>
              <a:buFontTx/>
              <a:buChar char="-"/>
            </a:pPr>
            <a:r>
              <a:rPr lang="en-US" sz="2400" dirty="0">
                <a:solidFill>
                  <a:prstClr val="black"/>
                </a:solidFill>
                <a:latin typeface="Calibri"/>
              </a:rPr>
              <a:t>E.g. “What have you already tried that has helped with your fatigue?”</a:t>
            </a:r>
          </a:p>
        </p:txBody>
      </p:sp>
      <p:sp>
        <p:nvSpPr>
          <p:cNvPr id="4" name="TextBox 3">
            <a:extLst>
              <a:ext uri="{FF2B5EF4-FFF2-40B4-BE49-F238E27FC236}">
                <a16:creationId xmlns:a16="http://schemas.microsoft.com/office/drawing/2014/main" id="{3D441CAF-8002-DFCA-D3F0-75B9C13C3781}"/>
              </a:ext>
            </a:extLst>
          </p:cNvPr>
          <p:cNvSpPr txBox="1"/>
          <p:nvPr/>
        </p:nvSpPr>
        <p:spPr>
          <a:xfrm>
            <a:off x="6299200" y="1902098"/>
            <a:ext cx="5283200" cy="378565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defTabSz="1219170" fontAlgn="base">
              <a:spcBef>
                <a:spcPct val="0"/>
              </a:spcBef>
              <a:spcAft>
                <a:spcPct val="0"/>
              </a:spcAft>
            </a:pPr>
            <a:r>
              <a:rPr lang="en-US" sz="2400" b="1" dirty="0">
                <a:solidFill>
                  <a:prstClr val="black"/>
                </a:solidFill>
                <a:latin typeface="Calibri"/>
              </a:rPr>
              <a:t>Reflective listening</a:t>
            </a:r>
          </a:p>
          <a:p>
            <a:pPr marL="380990" indent="-380990" defTabSz="1219170" fontAlgn="base">
              <a:spcBef>
                <a:spcPct val="0"/>
              </a:spcBef>
              <a:spcAft>
                <a:spcPct val="0"/>
              </a:spcAft>
              <a:buFontTx/>
              <a:buChar char="-"/>
            </a:pPr>
            <a:r>
              <a:rPr lang="en-US" sz="2400" dirty="0">
                <a:solidFill>
                  <a:prstClr val="black"/>
                </a:solidFill>
                <a:latin typeface="Calibri"/>
              </a:rPr>
              <a:t>A reflection is your best guess of what the person means</a:t>
            </a:r>
          </a:p>
          <a:p>
            <a:pPr marL="380990" indent="-380990" defTabSz="1219170" fontAlgn="base">
              <a:spcBef>
                <a:spcPct val="0"/>
              </a:spcBef>
              <a:spcAft>
                <a:spcPct val="0"/>
              </a:spcAft>
              <a:buFontTx/>
              <a:buChar char="-"/>
            </a:pPr>
            <a:r>
              <a:rPr lang="en-US" sz="2400" dirty="0">
                <a:solidFill>
                  <a:prstClr val="black"/>
                </a:solidFill>
                <a:latin typeface="Calibri"/>
              </a:rPr>
              <a:t>Simple reflections stay close to what the person said, help stabilize the patient</a:t>
            </a:r>
          </a:p>
          <a:p>
            <a:pPr marL="380990" indent="-380990" defTabSz="1219170" fontAlgn="base">
              <a:spcBef>
                <a:spcPct val="0"/>
              </a:spcBef>
              <a:spcAft>
                <a:spcPct val="0"/>
              </a:spcAft>
              <a:buFontTx/>
              <a:buChar char="-"/>
            </a:pPr>
            <a:r>
              <a:rPr lang="en-US" sz="2400" dirty="0">
                <a:solidFill>
                  <a:prstClr val="black"/>
                </a:solidFill>
                <a:latin typeface="Calibri"/>
              </a:rPr>
              <a:t>More complex reflection can reframe content and say more than the person said but no more than what they meant.</a:t>
            </a:r>
          </a:p>
        </p:txBody>
      </p:sp>
      <p:sp>
        <p:nvSpPr>
          <p:cNvPr id="5" name="TextBox 4">
            <a:extLst>
              <a:ext uri="{FF2B5EF4-FFF2-40B4-BE49-F238E27FC236}">
                <a16:creationId xmlns:a16="http://schemas.microsoft.com/office/drawing/2014/main" id="{730B63FA-861D-E794-DB69-B1EA7FAB464E}"/>
              </a:ext>
            </a:extLst>
          </p:cNvPr>
          <p:cNvSpPr txBox="1"/>
          <p:nvPr/>
        </p:nvSpPr>
        <p:spPr>
          <a:xfrm>
            <a:off x="426720" y="4468176"/>
            <a:ext cx="5283200" cy="19389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defTabSz="1219170" fontAlgn="base">
              <a:spcBef>
                <a:spcPct val="0"/>
              </a:spcBef>
              <a:spcAft>
                <a:spcPct val="0"/>
              </a:spcAft>
            </a:pPr>
            <a:r>
              <a:rPr lang="en-US" sz="2400" b="1" dirty="0">
                <a:solidFill>
                  <a:prstClr val="black"/>
                </a:solidFill>
                <a:latin typeface="Calibri"/>
              </a:rPr>
              <a:t>Affirmations</a:t>
            </a:r>
          </a:p>
          <a:p>
            <a:pPr marL="380990" indent="-380990" defTabSz="1219170" fontAlgn="base">
              <a:spcBef>
                <a:spcPct val="0"/>
              </a:spcBef>
              <a:spcAft>
                <a:spcPct val="0"/>
              </a:spcAft>
              <a:buFontTx/>
              <a:buChar char="-"/>
            </a:pPr>
            <a:r>
              <a:rPr lang="en-US" sz="2400" dirty="0">
                <a:solidFill>
                  <a:prstClr val="black"/>
                </a:solidFill>
                <a:latin typeface="Calibri"/>
              </a:rPr>
              <a:t>Phrases that acknowledge strengths, effort and/or value</a:t>
            </a:r>
          </a:p>
          <a:p>
            <a:pPr marL="380990" indent="-380990" defTabSz="1219170" fontAlgn="base">
              <a:spcBef>
                <a:spcPct val="0"/>
              </a:spcBef>
              <a:spcAft>
                <a:spcPct val="0"/>
              </a:spcAft>
              <a:buFontTx/>
              <a:buChar char="-"/>
            </a:pPr>
            <a:r>
              <a:rPr lang="en-US" sz="2400" dirty="0">
                <a:solidFill>
                  <a:prstClr val="black"/>
                </a:solidFill>
                <a:latin typeface="Calibri"/>
              </a:rPr>
              <a:t>Decrease defensiveness </a:t>
            </a:r>
          </a:p>
          <a:p>
            <a:pPr marL="380990" indent="-380990" defTabSz="1219170" fontAlgn="base">
              <a:spcBef>
                <a:spcPct val="0"/>
              </a:spcBef>
              <a:spcAft>
                <a:spcPct val="0"/>
              </a:spcAft>
              <a:buFontTx/>
              <a:buChar char="-"/>
            </a:pPr>
            <a:r>
              <a:rPr lang="en-US" sz="2400" dirty="0">
                <a:solidFill>
                  <a:prstClr val="black"/>
                </a:solidFill>
                <a:latin typeface="Calibri"/>
              </a:rPr>
              <a:t>Build engagement</a:t>
            </a:r>
          </a:p>
        </p:txBody>
      </p:sp>
    </p:spTree>
    <p:extLst>
      <p:ext uri="{BB962C8B-B14F-4D97-AF65-F5344CB8AC3E}">
        <p14:creationId xmlns:p14="http://schemas.microsoft.com/office/powerpoint/2010/main" val="1395407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F5700"/>
        </a:solidFill>
        <a:effectLst/>
      </p:bgPr>
    </p:bg>
    <p:spTree>
      <p:nvGrpSpPr>
        <p:cNvPr id="1" name=""/>
        <p:cNvGrpSpPr/>
        <p:nvPr/>
      </p:nvGrpSpPr>
      <p:grpSpPr>
        <a:xfrm>
          <a:off x="0" y="0"/>
          <a:ext cx="0" cy="0"/>
          <a:chOff x="0" y="0"/>
          <a:chExt cx="0" cy="0"/>
        </a:xfrm>
      </p:grpSpPr>
      <p:cxnSp>
        <p:nvCxnSpPr>
          <p:cNvPr id="10" name="Straight Connector 9"/>
          <p:cNvCxnSpPr/>
          <p:nvPr/>
        </p:nvCxnSpPr>
        <p:spPr>
          <a:xfrm>
            <a:off x="731520" y="5486400"/>
            <a:ext cx="7493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9"/>
          <p:cNvSpPr txBox="1">
            <a:spLocks/>
          </p:cNvSpPr>
          <p:nvPr/>
        </p:nvSpPr>
        <p:spPr>
          <a:xfrm>
            <a:off x="653845" y="5638800"/>
            <a:ext cx="10515600" cy="609601"/>
          </a:xfrm>
          <a:prstGeom prst="rect">
            <a:avLst/>
          </a:prstGeom>
        </p:spPr>
        <p:txBody>
          <a:bodyPr vert="horz" lIns="121920" tIns="60960" rIns="121920" bIns="6096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1219170">
              <a:lnSpc>
                <a:spcPct val="50000"/>
              </a:lnSpc>
              <a:spcBef>
                <a:spcPts val="1333"/>
              </a:spcBef>
            </a:pPr>
            <a:r>
              <a:rPr lang="en-US" sz="1400" cap="all" dirty="0">
                <a:solidFill>
                  <a:prstClr val="white"/>
                </a:solidFill>
                <a:latin typeface="Arial Black" charset="0"/>
              </a:rPr>
              <a:t>Leorah freeman, md, </a:t>
            </a:r>
            <a:r>
              <a:rPr lang="en-US" sz="1400" cap="all" dirty="0" err="1">
                <a:solidFill>
                  <a:prstClr val="white"/>
                </a:solidFill>
                <a:latin typeface="Arial Black" charset="0"/>
              </a:rPr>
              <a:t>phd</a:t>
            </a:r>
            <a:endParaRPr lang="en-US" sz="1400" cap="all" dirty="0">
              <a:solidFill>
                <a:prstClr val="white"/>
              </a:solidFill>
              <a:latin typeface="Arial Black" charset="0"/>
            </a:endParaRPr>
          </a:p>
          <a:p>
            <a:pPr defTabSz="1219170">
              <a:lnSpc>
                <a:spcPct val="30000"/>
              </a:lnSpc>
              <a:spcBef>
                <a:spcPts val="1333"/>
              </a:spcBef>
            </a:pPr>
            <a:r>
              <a:rPr lang="en-US" sz="1400" dirty="0">
                <a:solidFill>
                  <a:prstClr val="white"/>
                </a:solidFill>
              </a:rPr>
              <a:t>Medical Director, MS and Neuroimmunology Center, Dell Medical School, The University of Texas at Austin</a:t>
            </a:r>
          </a:p>
        </p:txBody>
      </p:sp>
      <p:sp>
        <p:nvSpPr>
          <p:cNvPr id="12" name="Text Placeholder 9"/>
          <p:cNvSpPr txBox="1">
            <a:spLocks/>
          </p:cNvSpPr>
          <p:nvPr/>
        </p:nvSpPr>
        <p:spPr>
          <a:xfrm>
            <a:off x="731520" y="609600"/>
            <a:ext cx="10437925" cy="519061"/>
          </a:xfrm>
          <a:prstGeom prst="rect">
            <a:avLst/>
          </a:prstGeom>
        </p:spPr>
        <p:txBody>
          <a:bodyPr vert="horz" lIns="121920" tIns="60960" rIns="121920" bIns="6096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1219170">
              <a:spcBef>
                <a:spcPts val="1333"/>
              </a:spcBef>
            </a:pPr>
            <a:r>
              <a:rPr lang="en-US" cap="all" dirty="0">
                <a:solidFill>
                  <a:prstClr val="white"/>
                </a:solidFill>
                <a:latin typeface="Arial Black" charset="0"/>
              </a:rPr>
              <a:t>May 2024</a:t>
            </a:r>
            <a:endParaRPr lang="en-US" dirty="0">
              <a:solidFill>
                <a:prstClr val="white"/>
              </a:solidFill>
            </a:endParaRPr>
          </a:p>
        </p:txBody>
      </p:sp>
      <p:sp>
        <p:nvSpPr>
          <p:cNvPr id="13" name="Title Placeholder 7"/>
          <p:cNvSpPr txBox="1">
            <a:spLocks/>
          </p:cNvSpPr>
          <p:nvPr/>
        </p:nvSpPr>
        <p:spPr>
          <a:xfrm>
            <a:off x="653846" y="1838488"/>
            <a:ext cx="11145925" cy="2946400"/>
          </a:xfrm>
          <a:prstGeom prst="rect">
            <a:avLst/>
          </a:prstGeom>
        </p:spPr>
        <p:txBody>
          <a:bodyPr vert="horz" wrap="square" lIns="121920" tIns="60960" rIns="121920" bIns="6096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defTabSz="1219170">
              <a:lnSpc>
                <a:spcPts val="5333"/>
              </a:lnSpc>
            </a:pPr>
            <a:r>
              <a:rPr lang="en-US" sz="3200" dirty="0">
                <a:solidFill>
                  <a:prstClr val="white"/>
                </a:solidFill>
              </a:rPr>
              <a:t>Fostering meaningful interactions with patients living with MS: importance of motivational interviewing and shared-decision making.</a:t>
            </a:r>
          </a:p>
        </p:txBody>
      </p:sp>
      <p:sp>
        <p:nvSpPr>
          <p:cNvPr id="15" name="Text Placeholder 9"/>
          <p:cNvSpPr txBox="1">
            <a:spLocks/>
          </p:cNvSpPr>
          <p:nvPr/>
        </p:nvSpPr>
        <p:spPr>
          <a:xfrm>
            <a:off x="731520" y="4445000"/>
            <a:ext cx="10515600" cy="609601"/>
          </a:xfrm>
          <a:prstGeom prst="rect">
            <a:avLst/>
          </a:prstGeom>
        </p:spPr>
        <p:txBody>
          <a:bodyPr vert="horz" lIns="121920" tIns="60960" rIns="121920" bIns="60960" rtlCol="0">
            <a:noAutofit/>
          </a:bodyPr>
          <a:lst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1219170">
              <a:spcBef>
                <a:spcPts val="1333"/>
              </a:spcBef>
            </a:pPr>
            <a:endParaRPr lang="en-US" sz="1867" dirty="0">
              <a:solidFill>
                <a:prstClr val="white"/>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4933" y="426720"/>
            <a:ext cx="2503196" cy="1219200"/>
          </a:xfrm>
          <a:prstGeom prst="rect">
            <a:avLst/>
          </a:prstGeom>
        </p:spPr>
      </p:pic>
    </p:spTree>
    <p:extLst>
      <p:ext uri="{BB962C8B-B14F-4D97-AF65-F5344CB8AC3E}">
        <p14:creationId xmlns:p14="http://schemas.microsoft.com/office/powerpoint/2010/main" val="779105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normAutofit/>
          </a:bodyPr>
          <a:lstStyle/>
          <a:p>
            <a:r>
              <a:rPr lang="en-US" sz="4800" b="1" dirty="0">
                <a:latin typeface="+mn-lt"/>
              </a:rPr>
              <a:t>Motivational interviewing (MI): evidence</a:t>
            </a:r>
          </a:p>
        </p:txBody>
      </p:sp>
      <p:pic>
        <p:nvPicPr>
          <p:cNvPr id="6" name="Picture 5">
            <a:extLst>
              <a:ext uri="{FF2B5EF4-FFF2-40B4-BE49-F238E27FC236}">
                <a16:creationId xmlns:a16="http://schemas.microsoft.com/office/drawing/2014/main" id="{AD5422AF-26B4-111B-E4CF-D51DF86ECF97}"/>
              </a:ext>
            </a:extLst>
          </p:cNvPr>
          <p:cNvPicPr>
            <a:picLocks noChangeAspect="1"/>
          </p:cNvPicPr>
          <p:nvPr/>
        </p:nvPicPr>
        <p:blipFill rotWithShape="1">
          <a:blip r:embed="rId3"/>
          <a:srcRect r="35235"/>
          <a:stretch/>
        </p:blipFill>
        <p:spPr>
          <a:xfrm>
            <a:off x="304800" y="1701801"/>
            <a:ext cx="4267200" cy="2717340"/>
          </a:xfrm>
          <a:prstGeom prst="rect">
            <a:avLst/>
          </a:prstGeom>
        </p:spPr>
      </p:pic>
      <p:sp>
        <p:nvSpPr>
          <p:cNvPr id="8" name="TextBox 7">
            <a:extLst>
              <a:ext uri="{FF2B5EF4-FFF2-40B4-BE49-F238E27FC236}">
                <a16:creationId xmlns:a16="http://schemas.microsoft.com/office/drawing/2014/main" id="{25F3FAED-EB5A-88B8-A646-5EE658E8EF5A}"/>
              </a:ext>
            </a:extLst>
          </p:cNvPr>
          <p:cNvSpPr txBox="1"/>
          <p:nvPr/>
        </p:nvSpPr>
        <p:spPr>
          <a:xfrm>
            <a:off x="4978400" y="2006601"/>
            <a:ext cx="7112000" cy="4154984"/>
          </a:xfrm>
          <a:prstGeom prst="rect">
            <a:avLst/>
          </a:prstGeom>
          <a:noFill/>
        </p:spPr>
        <p:txBody>
          <a:bodyPr wrap="square">
            <a:spAutoFit/>
          </a:bodyPr>
          <a:lstStyle/>
          <a:p>
            <a:pPr marL="380990" indent="-380990" defTabSz="1219170" fontAlgn="base">
              <a:spcBef>
                <a:spcPct val="0"/>
              </a:spcBef>
              <a:spcAft>
                <a:spcPct val="0"/>
              </a:spcAft>
              <a:buFont typeface="Arial" panose="020B0604020202020204" pitchFamily="34" charset="0"/>
              <a:buChar char="•"/>
            </a:pPr>
            <a:r>
              <a:rPr lang="en-US" sz="2400" dirty="0">
                <a:solidFill>
                  <a:prstClr val="black"/>
                </a:solidFill>
                <a:latin typeface="Calibri"/>
                <a:cs typeface="Arial" charset="0"/>
              </a:rPr>
              <a:t>Ten randomized controlled trials, involving a pooled sample of 987 adults with RRMS or  PMS and mild to moderate impairment, were identified. </a:t>
            </a:r>
          </a:p>
          <a:p>
            <a:pPr marL="380990" indent="-380990" defTabSz="1219170" fontAlgn="base">
              <a:spcBef>
                <a:spcPct val="0"/>
              </a:spcBef>
              <a:spcAft>
                <a:spcPct val="0"/>
              </a:spcAft>
              <a:buFont typeface="Arial" panose="020B0604020202020204" pitchFamily="34" charset="0"/>
              <a:buChar char="•"/>
            </a:pPr>
            <a:endParaRPr lang="en-US" sz="2400" dirty="0">
              <a:solidFill>
                <a:prstClr val="black"/>
              </a:solidFill>
              <a:latin typeface="Calibri"/>
              <a:cs typeface="Arial" charset="0"/>
            </a:endParaRPr>
          </a:p>
          <a:p>
            <a:pPr marL="380990" indent="-380990" defTabSz="1219170" fontAlgn="base">
              <a:spcBef>
                <a:spcPct val="0"/>
              </a:spcBef>
              <a:spcAft>
                <a:spcPct val="0"/>
              </a:spcAft>
              <a:buFont typeface="Arial" panose="020B0604020202020204" pitchFamily="34" charset="0"/>
              <a:buChar char="•"/>
            </a:pPr>
            <a:r>
              <a:rPr lang="en-US" sz="2400" dirty="0">
                <a:solidFill>
                  <a:prstClr val="black"/>
                </a:solidFill>
                <a:latin typeface="Calibri"/>
                <a:cs typeface="Arial" charset="0"/>
              </a:rPr>
              <a:t>Motivational interviewing, when used in conjunction with other counselling or rehabilitation techniques, resulted in </a:t>
            </a:r>
            <a:r>
              <a:rPr lang="en-US" sz="2400" b="1" dirty="0">
                <a:solidFill>
                  <a:prstClr val="black"/>
                </a:solidFill>
                <a:latin typeface="Calibri"/>
                <a:cs typeface="Arial" charset="0"/>
              </a:rPr>
              <a:t>significant immediate medium-to-very large improvements in multiple physical, psychological, social and behavioral outcomes</a:t>
            </a:r>
            <a:r>
              <a:rPr lang="en-US" sz="2400" dirty="0">
                <a:solidFill>
                  <a:prstClr val="black"/>
                </a:solidFill>
                <a:latin typeface="Calibri"/>
                <a:cs typeface="Arial" charset="0"/>
              </a:rPr>
              <a:t> Individual and group-based interventions, delivered in-person or by telephone, were all effective.</a:t>
            </a:r>
          </a:p>
        </p:txBody>
      </p:sp>
      <p:pic>
        <p:nvPicPr>
          <p:cNvPr id="9" name="Picture 8">
            <a:extLst>
              <a:ext uri="{FF2B5EF4-FFF2-40B4-BE49-F238E27FC236}">
                <a16:creationId xmlns:a16="http://schemas.microsoft.com/office/drawing/2014/main" id="{04C81A82-EB92-0817-873F-57FFD8F38C4D}"/>
              </a:ext>
            </a:extLst>
          </p:cNvPr>
          <p:cNvPicPr>
            <a:picLocks noChangeAspect="1"/>
          </p:cNvPicPr>
          <p:nvPr/>
        </p:nvPicPr>
        <p:blipFill rotWithShape="1">
          <a:blip r:embed="rId3"/>
          <a:srcRect l="70455" b="37665"/>
          <a:stretch/>
        </p:blipFill>
        <p:spPr>
          <a:xfrm>
            <a:off x="508000" y="4642891"/>
            <a:ext cx="1946627" cy="1693840"/>
          </a:xfrm>
          <a:prstGeom prst="rect">
            <a:avLst/>
          </a:prstGeom>
        </p:spPr>
      </p:pic>
      <p:sp>
        <p:nvSpPr>
          <p:cNvPr id="10" name="TextBox 9">
            <a:extLst>
              <a:ext uri="{FF2B5EF4-FFF2-40B4-BE49-F238E27FC236}">
                <a16:creationId xmlns:a16="http://schemas.microsoft.com/office/drawing/2014/main" id="{0777281E-2B1C-3C00-2904-1D795E9F6F89}"/>
              </a:ext>
            </a:extLst>
          </p:cNvPr>
          <p:cNvSpPr txBox="1"/>
          <p:nvPr/>
        </p:nvSpPr>
        <p:spPr>
          <a:xfrm>
            <a:off x="7112000" y="6462743"/>
            <a:ext cx="4673600" cy="297454"/>
          </a:xfrm>
          <a:prstGeom prst="rect">
            <a:avLst/>
          </a:prstGeom>
          <a:noFill/>
        </p:spPr>
        <p:txBody>
          <a:bodyPr wrap="square" rtlCol="0">
            <a:spAutoFit/>
          </a:bodyPr>
          <a:lstStyle/>
          <a:p>
            <a:pPr algn="r" defTabSz="1219170" fontAlgn="base">
              <a:spcBef>
                <a:spcPct val="0"/>
              </a:spcBef>
              <a:spcAft>
                <a:spcPct val="0"/>
              </a:spcAft>
            </a:pPr>
            <a:r>
              <a:rPr lang="en-US" sz="1333" dirty="0" err="1">
                <a:solidFill>
                  <a:prstClr val="black"/>
                </a:solidFill>
                <a:latin typeface="Calibri"/>
                <a:cs typeface="Arial" charset="0"/>
              </a:rPr>
              <a:t>Dorstyn</a:t>
            </a:r>
            <a:r>
              <a:rPr lang="en-US" sz="1333" dirty="0">
                <a:solidFill>
                  <a:prstClr val="black"/>
                </a:solidFill>
                <a:latin typeface="Calibri"/>
                <a:cs typeface="Arial" charset="0"/>
              </a:rPr>
              <a:t> et al, Clinical Rehabilitation, 2020</a:t>
            </a:r>
          </a:p>
        </p:txBody>
      </p:sp>
    </p:spTree>
    <p:extLst>
      <p:ext uri="{BB962C8B-B14F-4D97-AF65-F5344CB8AC3E}">
        <p14:creationId xmlns:p14="http://schemas.microsoft.com/office/powerpoint/2010/main" val="160986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normAutofit/>
          </a:bodyPr>
          <a:lstStyle/>
          <a:p>
            <a:r>
              <a:rPr lang="en-US" sz="4800" b="1" dirty="0">
                <a:latin typeface="+mn-lt"/>
              </a:rPr>
              <a:t>Motivational interviewing (MI): evidence</a:t>
            </a:r>
          </a:p>
        </p:txBody>
      </p:sp>
      <p:pic>
        <p:nvPicPr>
          <p:cNvPr id="4" name="Picture 3">
            <a:extLst>
              <a:ext uri="{FF2B5EF4-FFF2-40B4-BE49-F238E27FC236}">
                <a16:creationId xmlns:a16="http://schemas.microsoft.com/office/drawing/2014/main" id="{CC77A320-18AE-499E-88CC-2F5E0B54E827}"/>
              </a:ext>
            </a:extLst>
          </p:cNvPr>
          <p:cNvPicPr>
            <a:picLocks noChangeAspect="1"/>
          </p:cNvPicPr>
          <p:nvPr/>
        </p:nvPicPr>
        <p:blipFill>
          <a:blip r:embed="rId3"/>
          <a:stretch>
            <a:fillRect/>
          </a:stretch>
        </p:blipFill>
        <p:spPr>
          <a:xfrm>
            <a:off x="1727200" y="1701801"/>
            <a:ext cx="8940800" cy="5012804"/>
          </a:xfrm>
          <a:prstGeom prst="rect">
            <a:avLst/>
          </a:prstGeom>
        </p:spPr>
      </p:pic>
      <p:sp>
        <p:nvSpPr>
          <p:cNvPr id="5" name="TextBox 4">
            <a:extLst>
              <a:ext uri="{FF2B5EF4-FFF2-40B4-BE49-F238E27FC236}">
                <a16:creationId xmlns:a16="http://schemas.microsoft.com/office/drawing/2014/main" id="{10D86B25-C05B-543E-D218-950DC6617B4F}"/>
              </a:ext>
            </a:extLst>
          </p:cNvPr>
          <p:cNvSpPr txBox="1"/>
          <p:nvPr/>
        </p:nvSpPr>
        <p:spPr>
          <a:xfrm>
            <a:off x="7315200" y="6529706"/>
            <a:ext cx="4673600" cy="297454"/>
          </a:xfrm>
          <a:prstGeom prst="rect">
            <a:avLst/>
          </a:prstGeom>
          <a:noFill/>
        </p:spPr>
        <p:txBody>
          <a:bodyPr wrap="square" rtlCol="0">
            <a:spAutoFit/>
          </a:bodyPr>
          <a:lstStyle/>
          <a:p>
            <a:pPr algn="r" defTabSz="1219170" fontAlgn="base">
              <a:spcBef>
                <a:spcPct val="0"/>
              </a:spcBef>
              <a:spcAft>
                <a:spcPct val="0"/>
              </a:spcAft>
            </a:pPr>
            <a:r>
              <a:rPr lang="en-US" sz="1333" dirty="0" err="1">
                <a:solidFill>
                  <a:prstClr val="black"/>
                </a:solidFill>
                <a:latin typeface="Calibri"/>
                <a:cs typeface="Arial" charset="0"/>
              </a:rPr>
              <a:t>Dorstyn</a:t>
            </a:r>
            <a:r>
              <a:rPr lang="en-US" sz="1333" dirty="0">
                <a:solidFill>
                  <a:prstClr val="black"/>
                </a:solidFill>
                <a:latin typeface="Calibri"/>
                <a:cs typeface="Arial" charset="0"/>
              </a:rPr>
              <a:t> et al, Clinical Rehabilitation, 2020</a:t>
            </a:r>
          </a:p>
        </p:txBody>
      </p:sp>
    </p:spTree>
    <p:extLst>
      <p:ext uri="{BB962C8B-B14F-4D97-AF65-F5344CB8AC3E}">
        <p14:creationId xmlns:p14="http://schemas.microsoft.com/office/powerpoint/2010/main" val="2478547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7400"/>
            <a:ext cx="11480800" cy="1143000"/>
          </a:xfrm>
        </p:spPr>
        <p:txBody>
          <a:bodyPr>
            <a:normAutofit fontScale="90000"/>
          </a:bodyPr>
          <a:lstStyle/>
          <a:p>
            <a:r>
              <a:rPr lang="en-US" sz="4800" b="1" dirty="0">
                <a:latin typeface="+mn-lt"/>
              </a:rPr>
              <a:t>Motivational interviewing intervention:</a:t>
            </a:r>
            <a:br>
              <a:rPr lang="en-US" sz="4800" b="1" dirty="0">
                <a:latin typeface="+mn-lt"/>
              </a:rPr>
            </a:br>
            <a:r>
              <a:rPr lang="en-US" sz="4800" b="1" dirty="0">
                <a:latin typeface="+mn-lt"/>
              </a:rPr>
              <a:t>Lifestyle changes to improve overall wellness</a:t>
            </a:r>
          </a:p>
        </p:txBody>
      </p:sp>
      <p:pic>
        <p:nvPicPr>
          <p:cNvPr id="8" name="Picture 7">
            <a:extLst>
              <a:ext uri="{FF2B5EF4-FFF2-40B4-BE49-F238E27FC236}">
                <a16:creationId xmlns:a16="http://schemas.microsoft.com/office/drawing/2014/main" id="{3D86AA22-3D3C-0D27-0264-9F74CB924A87}"/>
              </a:ext>
            </a:extLst>
          </p:cNvPr>
          <p:cNvPicPr>
            <a:picLocks noChangeAspect="1"/>
          </p:cNvPicPr>
          <p:nvPr/>
        </p:nvPicPr>
        <p:blipFill>
          <a:blip r:embed="rId3"/>
          <a:stretch>
            <a:fillRect/>
          </a:stretch>
        </p:blipFill>
        <p:spPr>
          <a:xfrm>
            <a:off x="4673600" y="1930400"/>
            <a:ext cx="6543187" cy="4546600"/>
          </a:xfrm>
          <a:prstGeom prst="rect">
            <a:avLst/>
          </a:prstGeom>
        </p:spPr>
      </p:pic>
      <p:sp>
        <p:nvSpPr>
          <p:cNvPr id="9" name="TextBox 8">
            <a:extLst>
              <a:ext uri="{FF2B5EF4-FFF2-40B4-BE49-F238E27FC236}">
                <a16:creationId xmlns:a16="http://schemas.microsoft.com/office/drawing/2014/main" id="{2D79EC8B-2F2A-863F-8085-15871FC42653}"/>
              </a:ext>
            </a:extLst>
          </p:cNvPr>
          <p:cNvSpPr txBox="1"/>
          <p:nvPr/>
        </p:nvSpPr>
        <p:spPr>
          <a:xfrm>
            <a:off x="508000" y="5257800"/>
            <a:ext cx="3860800" cy="1077218"/>
          </a:xfrm>
          <a:prstGeom prst="rect">
            <a:avLst/>
          </a:prstGeom>
          <a:noFill/>
        </p:spPr>
        <p:txBody>
          <a:bodyPr wrap="square" rtlCol="0">
            <a:spAutoFit/>
          </a:bodyPr>
          <a:lstStyle/>
          <a:p>
            <a:pPr algn="r" defTabSz="1219170" fontAlgn="base">
              <a:spcBef>
                <a:spcPct val="0"/>
              </a:spcBef>
              <a:spcAft>
                <a:spcPct val="0"/>
              </a:spcAft>
            </a:pPr>
            <a:r>
              <a:rPr lang="en-US" sz="3200" b="1" dirty="0">
                <a:solidFill>
                  <a:prstClr val="black"/>
                </a:solidFill>
                <a:latin typeface="Calibri"/>
                <a:cs typeface="Arial" charset="0"/>
              </a:rPr>
              <a:t>The 8 dimensions of Wellness</a:t>
            </a:r>
          </a:p>
        </p:txBody>
      </p:sp>
    </p:spTree>
    <p:extLst>
      <p:ext uri="{BB962C8B-B14F-4D97-AF65-F5344CB8AC3E}">
        <p14:creationId xmlns:p14="http://schemas.microsoft.com/office/powerpoint/2010/main" val="2668625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7400"/>
            <a:ext cx="11480800" cy="1143000"/>
          </a:xfrm>
        </p:spPr>
        <p:txBody>
          <a:bodyPr>
            <a:normAutofit fontScale="90000"/>
          </a:bodyPr>
          <a:lstStyle/>
          <a:p>
            <a:r>
              <a:rPr lang="en-US" sz="4800" b="1" dirty="0">
                <a:latin typeface="+mn-lt"/>
              </a:rPr>
              <a:t>Motivational interviewing intervention:</a:t>
            </a:r>
            <a:br>
              <a:rPr lang="en-US" sz="4800" b="1" dirty="0">
                <a:latin typeface="+mn-lt"/>
              </a:rPr>
            </a:br>
            <a:r>
              <a:rPr lang="en-US" sz="4800" b="1" dirty="0">
                <a:latin typeface="+mn-lt"/>
              </a:rPr>
              <a:t>Lifestyle modification to improve overall wellness</a:t>
            </a:r>
          </a:p>
        </p:txBody>
      </p:sp>
      <p:pic>
        <p:nvPicPr>
          <p:cNvPr id="3" name="Picture 2">
            <a:extLst>
              <a:ext uri="{FF2B5EF4-FFF2-40B4-BE49-F238E27FC236}">
                <a16:creationId xmlns:a16="http://schemas.microsoft.com/office/drawing/2014/main" id="{8E259543-2D2F-FC9E-51DA-A7A705FE001A}"/>
              </a:ext>
            </a:extLst>
          </p:cNvPr>
          <p:cNvPicPr>
            <a:picLocks noChangeAspect="1"/>
          </p:cNvPicPr>
          <p:nvPr/>
        </p:nvPicPr>
        <p:blipFill>
          <a:blip r:embed="rId3"/>
          <a:stretch>
            <a:fillRect/>
          </a:stretch>
        </p:blipFill>
        <p:spPr>
          <a:xfrm>
            <a:off x="8026400" y="2438400"/>
            <a:ext cx="3632200" cy="3632200"/>
          </a:xfrm>
          <a:prstGeom prst="rect">
            <a:avLst/>
          </a:prstGeom>
        </p:spPr>
      </p:pic>
      <p:sp>
        <p:nvSpPr>
          <p:cNvPr id="4" name="TextBox 3">
            <a:extLst>
              <a:ext uri="{FF2B5EF4-FFF2-40B4-BE49-F238E27FC236}">
                <a16:creationId xmlns:a16="http://schemas.microsoft.com/office/drawing/2014/main" id="{21CD9626-181E-506C-A552-E41A1657372F}"/>
              </a:ext>
            </a:extLst>
          </p:cNvPr>
          <p:cNvSpPr txBox="1"/>
          <p:nvPr/>
        </p:nvSpPr>
        <p:spPr>
          <a:xfrm>
            <a:off x="609600" y="2311401"/>
            <a:ext cx="7213600" cy="427828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defTabSz="1219170" fontAlgn="base">
              <a:spcBef>
                <a:spcPct val="0"/>
              </a:spcBef>
              <a:spcAft>
                <a:spcPct val="0"/>
              </a:spcAft>
            </a:pPr>
            <a:r>
              <a:rPr lang="en-US" sz="2667" b="1" dirty="0">
                <a:solidFill>
                  <a:prstClr val="black">
                    <a:lumMod val="85000"/>
                    <a:lumOff val="15000"/>
                  </a:prstClr>
                </a:solidFill>
                <a:latin typeface="Calibri" panose="020F0502020204030204" pitchFamily="34" charset="0"/>
              </a:rPr>
              <a:t>42-year-old woman</a:t>
            </a:r>
          </a:p>
          <a:p>
            <a:pPr marL="457189" indent="-457189" defTabSz="1219170" fontAlgn="base">
              <a:spcBef>
                <a:spcPct val="0"/>
              </a:spcBef>
              <a:spcAft>
                <a:spcPct val="0"/>
              </a:spcAft>
              <a:buFont typeface="Arial" panose="020B0604020202020204" pitchFamily="34" charset="0"/>
              <a:buChar char="•"/>
            </a:pPr>
            <a:r>
              <a:rPr lang="en-US" sz="2667" dirty="0">
                <a:solidFill>
                  <a:prstClr val="black">
                    <a:lumMod val="85000"/>
                    <a:lumOff val="15000"/>
                  </a:prstClr>
                </a:solidFill>
                <a:latin typeface="Calibri" panose="020F0502020204030204" pitchFamily="34" charset="0"/>
              </a:rPr>
              <a:t>RRMS currently off DMT</a:t>
            </a:r>
          </a:p>
          <a:p>
            <a:pPr marL="457189" indent="-457189" defTabSz="1219170" fontAlgn="base">
              <a:spcBef>
                <a:spcPct val="0"/>
              </a:spcBef>
              <a:spcAft>
                <a:spcPct val="0"/>
              </a:spcAft>
              <a:buFont typeface="Arial" panose="020B0604020202020204" pitchFamily="34" charset="0"/>
              <a:buChar char="•"/>
            </a:pPr>
            <a:r>
              <a:rPr lang="en-US" sz="2667" dirty="0">
                <a:solidFill>
                  <a:prstClr val="black">
                    <a:lumMod val="85000"/>
                    <a:lumOff val="15000"/>
                  </a:prstClr>
                </a:solidFill>
                <a:latin typeface="Calibri" panose="020F0502020204030204" pitchFamily="34" charset="0"/>
              </a:rPr>
              <a:t>Neurologist retired 1 year prior then lost insurance</a:t>
            </a:r>
          </a:p>
          <a:p>
            <a:pPr marL="457189" indent="-457189" defTabSz="1219170" fontAlgn="base">
              <a:spcBef>
                <a:spcPct val="0"/>
              </a:spcBef>
              <a:spcAft>
                <a:spcPct val="0"/>
              </a:spcAft>
              <a:buFont typeface="Arial" panose="020B0604020202020204" pitchFamily="34" charset="0"/>
              <a:buChar char="•"/>
            </a:pPr>
            <a:r>
              <a:rPr lang="en-US" sz="2667" dirty="0">
                <a:solidFill>
                  <a:prstClr val="black">
                    <a:lumMod val="85000"/>
                    <a:lumOff val="15000"/>
                  </a:prstClr>
                </a:solidFill>
                <a:latin typeface="Calibri" panose="020F0502020204030204" pitchFamily="34" charset="0"/>
              </a:rPr>
              <a:t>No recent relapse but significant complaints:</a:t>
            </a:r>
          </a:p>
          <a:p>
            <a:pPr marL="1066773" lvl="1"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Neuropathic pain in LE</a:t>
            </a:r>
          </a:p>
          <a:p>
            <a:pPr marL="1066773" lvl="1"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Anxiety </a:t>
            </a:r>
          </a:p>
          <a:p>
            <a:pPr marL="1066773" lvl="1"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Sleep difficulties</a:t>
            </a:r>
          </a:p>
          <a:p>
            <a:pPr marL="1066773" lvl="1"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Fatigue</a:t>
            </a:r>
          </a:p>
          <a:p>
            <a:pPr marL="457189" indent="-457189" defTabSz="1219170" fontAlgn="base">
              <a:spcBef>
                <a:spcPct val="0"/>
              </a:spcBef>
              <a:spcAft>
                <a:spcPct val="0"/>
              </a:spcAft>
              <a:buFont typeface="Arial" panose="020B0604020202020204" pitchFamily="34" charset="0"/>
              <a:buChar char="•"/>
            </a:pPr>
            <a:r>
              <a:rPr lang="en-US" sz="2667" dirty="0">
                <a:solidFill>
                  <a:prstClr val="black">
                    <a:lumMod val="85000"/>
                    <a:lumOff val="15000"/>
                  </a:prstClr>
                </a:solidFill>
                <a:latin typeface="Calibri" panose="020F0502020204030204" pitchFamily="34" charset="0"/>
              </a:rPr>
              <a:t>Admits to drinking 1.5 bottles of wine nightly to be able to sleep, poor self-care</a:t>
            </a:r>
          </a:p>
        </p:txBody>
      </p:sp>
    </p:spTree>
    <p:extLst>
      <p:ext uri="{BB962C8B-B14F-4D97-AF65-F5344CB8AC3E}">
        <p14:creationId xmlns:p14="http://schemas.microsoft.com/office/powerpoint/2010/main" val="2784743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582400" cy="1143000"/>
          </a:xfrm>
        </p:spPr>
        <p:txBody>
          <a:bodyPr>
            <a:normAutofit/>
          </a:bodyPr>
          <a:lstStyle/>
          <a:p>
            <a:r>
              <a:rPr lang="en-US" sz="4800" b="1" dirty="0">
                <a:latin typeface="+mn-lt"/>
              </a:rPr>
              <a:t>SDM in clinical practice: timeline</a:t>
            </a:r>
          </a:p>
        </p:txBody>
      </p:sp>
      <p:sp>
        <p:nvSpPr>
          <p:cNvPr id="6" name="Arrow: Right 5">
            <a:extLst>
              <a:ext uri="{FF2B5EF4-FFF2-40B4-BE49-F238E27FC236}">
                <a16:creationId xmlns:a16="http://schemas.microsoft.com/office/drawing/2014/main" id="{01353C9D-C7CB-6231-77B5-B1E7035D41C8}"/>
              </a:ext>
            </a:extLst>
          </p:cNvPr>
          <p:cNvSpPr/>
          <p:nvPr/>
        </p:nvSpPr>
        <p:spPr>
          <a:xfrm>
            <a:off x="4978412" y="2094544"/>
            <a:ext cx="6807181" cy="216856"/>
          </a:xfrm>
          <a:prstGeom prst="rightArrow">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endParaRPr lang="en-US" sz="3200">
              <a:solidFill>
                <a:prstClr val="white"/>
              </a:solidFill>
              <a:latin typeface="Calibri"/>
            </a:endParaRPr>
          </a:p>
        </p:txBody>
      </p:sp>
      <p:cxnSp>
        <p:nvCxnSpPr>
          <p:cNvPr id="10" name="Straight Connector 9">
            <a:extLst>
              <a:ext uri="{FF2B5EF4-FFF2-40B4-BE49-F238E27FC236}">
                <a16:creationId xmlns:a16="http://schemas.microsoft.com/office/drawing/2014/main" id="{3DB6AB68-8908-0AA1-4E6E-70BF18B5578B}"/>
              </a:ext>
            </a:extLst>
          </p:cNvPr>
          <p:cNvCxnSpPr>
            <a:cxnSpLocks/>
          </p:cNvCxnSpPr>
          <p:nvPr/>
        </p:nvCxnSpPr>
        <p:spPr>
          <a:xfrm>
            <a:off x="5793712" y="2209800"/>
            <a:ext cx="0" cy="304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EC96FDEE-E242-7FAD-7FF3-986FEC1F79CA}"/>
              </a:ext>
            </a:extLst>
          </p:cNvPr>
          <p:cNvSpPr txBox="1"/>
          <p:nvPr/>
        </p:nvSpPr>
        <p:spPr>
          <a:xfrm>
            <a:off x="5133312" y="2514601"/>
            <a:ext cx="1320800" cy="4205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1219170" fontAlgn="base">
              <a:spcBef>
                <a:spcPct val="0"/>
              </a:spcBef>
              <a:spcAft>
                <a:spcPct val="0"/>
              </a:spcAft>
            </a:pPr>
            <a:r>
              <a:rPr lang="en-US" sz="2133" dirty="0">
                <a:solidFill>
                  <a:prstClr val="black"/>
                </a:solidFill>
                <a:latin typeface="Calibri"/>
              </a:rPr>
              <a:t>First visit</a:t>
            </a:r>
          </a:p>
        </p:txBody>
      </p:sp>
      <p:sp>
        <p:nvSpPr>
          <p:cNvPr id="14" name="TextBox 13">
            <a:extLst>
              <a:ext uri="{FF2B5EF4-FFF2-40B4-BE49-F238E27FC236}">
                <a16:creationId xmlns:a16="http://schemas.microsoft.com/office/drawing/2014/main" id="{BC33A5F0-AC3F-F1AC-DC05-635A5EC52958}"/>
              </a:ext>
            </a:extLst>
          </p:cNvPr>
          <p:cNvSpPr txBox="1"/>
          <p:nvPr/>
        </p:nvSpPr>
        <p:spPr>
          <a:xfrm>
            <a:off x="4676756" y="3381118"/>
            <a:ext cx="2230176" cy="4205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1219170" fontAlgn="base">
              <a:spcBef>
                <a:spcPct val="0"/>
              </a:spcBef>
              <a:spcAft>
                <a:spcPct val="0"/>
              </a:spcAft>
            </a:pPr>
            <a:r>
              <a:rPr lang="en-US" sz="2133" dirty="0">
                <a:solidFill>
                  <a:prstClr val="black"/>
                </a:solidFill>
                <a:latin typeface="Calibri"/>
              </a:rPr>
              <a:t>LCSW touch point</a:t>
            </a:r>
          </a:p>
        </p:txBody>
      </p:sp>
      <p:cxnSp>
        <p:nvCxnSpPr>
          <p:cNvPr id="15" name="Straight Connector 14">
            <a:extLst>
              <a:ext uri="{FF2B5EF4-FFF2-40B4-BE49-F238E27FC236}">
                <a16:creationId xmlns:a16="http://schemas.microsoft.com/office/drawing/2014/main" id="{70F6A82D-17DE-B6F1-CD13-E874B716F7C8}"/>
              </a:ext>
            </a:extLst>
          </p:cNvPr>
          <p:cNvCxnSpPr>
            <a:cxnSpLocks/>
            <a:stCxn id="13" idx="2"/>
            <a:endCxn id="14" idx="0"/>
          </p:cNvCxnSpPr>
          <p:nvPr/>
        </p:nvCxnSpPr>
        <p:spPr>
          <a:xfrm flipH="1">
            <a:off x="5791844" y="2935165"/>
            <a:ext cx="1868" cy="445953"/>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E2CF4E38-D8B0-930F-8CB6-01F400672134}"/>
              </a:ext>
            </a:extLst>
          </p:cNvPr>
          <p:cNvSpPr txBox="1"/>
          <p:nvPr/>
        </p:nvSpPr>
        <p:spPr>
          <a:xfrm>
            <a:off x="304800" y="4140200"/>
            <a:ext cx="3860800" cy="14874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defTabSz="1219170" fontAlgn="base">
              <a:spcBef>
                <a:spcPct val="0"/>
              </a:spcBef>
              <a:spcAft>
                <a:spcPct val="0"/>
              </a:spcAft>
            </a:pPr>
            <a:r>
              <a:rPr lang="en-US" sz="2667" b="1" dirty="0">
                <a:solidFill>
                  <a:prstClr val="black">
                    <a:lumMod val="85000"/>
                    <a:lumOff val="15000"/>
                  </a:prstClr>
                </a:solidFill>
                <a:latin typeface="Calibri" panose="020F0502020204030204" pitchFamily="34" charset="0"/>
              </a:rPr>
              <a:t>42-year-old woman</a:t>
            </a:r>
          </a:p>
          <a:p>
            <a:pPr marL="457189"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RRMS off DMT</a:t>
            </a:r>
          </a:p>
          <a:p>
            <a:pPr marL="457189" indent="-457189" defTabSz="1219170" fontAlgn="base">
              <a:spcBef>
                <a:spcPct val="0"/>
              </a:spcBef>
              <a:spcAft>
                <a:spcPct val="0"/>
              </a:spcAft>
              <a:buFont typeface="Arial" panose="020B0604020202020204" pitchFamily="34" charset="0"/>
              <a:buChar char="•"/>
            </a:pPr>
            <a:r>
              <a:rPr lang="en-US" sz="2133" dirty="0">
                <a:solidFill>
                  <a:prstClr val="black">
                    <a:lumMod val="85000"/>
                    <a:lumOff val="15000"/>
                  </a:prstClr>
                </a:solidFill>
                <a:latin typeface="Calibri" panose="020F0502020204030204" pitchFamily="34" charset="0"/>
              </a:rPr>
              <a:t>Concerns for mental health and alcohol use</a:t>
            </a:r>
          </a:p>
        </p:txBody>
      </p:sp>
      <p:pic>
        <p:nvPicPr>
          <p:cNvPr id="7" name="Picture 6">
            <a:extLst>
              <a:ext uri="{FF2B5EF4-FFF2-40B4-BE49-F238E27FC236}">
                <a16:creationId xmlns:a16="http://schemas.microsoft.com/office/drawing/2014/main" id="{E16D1979-422C-B57E-0CA4-FF15503CBF7B}"/>
              </a:ext>
            </a:extLst>
          </p:cNvPr>
          <p:cNvPicPr>
            <a:picLocks noChangeAspect="1"/>
          </p:cNvPicPr>
          <p:nvPr/>
        </p:nvPicPr>
        <p:blipFill>
          <a:blip r:embed="rId3"/>
          <a:stretch>
            <a:fillRect/>
          </a:stretch>
        </p:blipFill>
        <p:spPr>
          <a:xfrm>
            <a:off x="1037963" y="1544568"/>
            <a:ext cx="2448035" cy="2448035"/>
          </a:xfrm>
          <a:prstGeom prst="rect">
            <a:avLst/>
          </a:prstGeom>
        </p:spPr>
      </p:pic>
      <p:sp>
        <p:nvSpPr>
          <p:cNvPr id="9" name="TextBox 8">
            <a:extLst>
              <a:ext uri="{FF2B5EF4-FFF2-40B4-BE49-F238E27FC236}">
                <a16:creationId xmlns:a16="http://schemas.microsoft.com/office/drawing/2014/main" id="{1331C71A-75EF-CF95-FB95-B9F74BE2090E}"/>
              </a:ext>
            </a:extLst>
          </p:cNvPr>
          <p:cNvSpPr txBox="1"/>
          <p:nvPr/>
        </p:nvSpPr>
        <p:spPr>
          <a:xfrm>
            <a:off x="4676756" y="4048577"/>
            <a:ext cx="2230176" cy="4205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1219170" fontAlgn="base">
              <a:spcBef>
                <a:spcPct val="0"/>
              </a:spcBef>
              <a:spcAft>
                <a:spcPct val="0"/>
              </a:spcAft>
            </a:pPr>
            <a:r>
              <a:rPr lang="en-US" sz="2133" dirty="0">
                <a:solidFill>
                  <a:prstClr val="black"/>
                </a:solidFill>
                <a:latin typeface="Calibri"/>
              </a:rPr>
              <a:t>NP introduction</a:t>
            </a:r>
          </a:p>
        </p:txBody>
      </p:sp>
      <p:sp>
        <p:nvSpPr>
          <p:cNvPr id="11" name="TextBox 10">
            <a:extLst>
              <a:ext uri="{FF2B5EF4-FFF2-40B4-BE49-F238E27FC236}">
                <a16:creationId xmlns:a16="http://schemas.microsoft.com/office/drawing/2014/main" id="{52F5F949-EACF-ECEA-9B5B-11E3F4C1C271}"/>
              </a:ext>
            </a:extLst>
          </p:cNvPr>
          <p:cNvSpPr txBox="1"/>
          <p:nvPr/>
        </p:nvSpPr>
        <p:spPr>
          <a:xfrm>
            <a:off x="4676756" y="4716036"/>
            <a:ext cx="2230176" cy="7487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1219170" fontAlgn="base">
              <a:spcBef>
                <a:spcPct val="0"/>
              </a:spcBef>
              <a:spcAft>
                <a:spcPct val="0"/>
              </a:spcAft>
            </a:pPr>
            <a:r>
              <a:rPr lang="en-US" sz="2133" dirty="0">
                <a:solidFill>
                  <a:prstClr val="black"/>
                </a:solidFill>
                <a:latin typeface="Calibri"/>
              </a:rPr>
              <a:t>Psychiatry</a:t>
            </a:r>
          </a:p>
          <a:p>
            <a:pPr algn="ctr" defTabSz="1219170" fontAlgn="base">
              <a:spcBef>
                <a:spcPct val="0"/>
              </a:spcBef>
              <a:spcAft>
                <a:spcPct val="0"/>
              </a:spcAft>
            </a:pPr>
            <a:r>
              <a:rPr lang="en-US" sz="2133" dirty="0">
                <a:solidFill>
                  <a:prstClr val="black"/>
                </a:solidFill>
                <a:latin typeface="Calibri"/>
              </a:rPr>
              <a:t>referral</a:t>
            </a:r>
          </a:p>
        </p:txBody>
      </p:sp>
      <p:sp>
        <p:nvSpPr>
          <p:cNvPr id="12" name="TextBox 11">
            <a:extLst>
              <a:ext uri="{FF2B5EF4-FFF2-40B4-BE49-F238E27FC236}">
                <a16:creationId xmlns:a16="http://schemas.microsoft.com/office/drawing/2014/main" id="{DF549437-F6D8-ACFC-6776-DF89A5670941}"/>
              </a:ext>
            </a:extLst>
          </p:cNvPr>
          <p:cNvSpPr txBox="1"/>
          <p:nvPr/>
        </p:nvSpPr>
        <p:spPr>
          <a:xfrm>
            <a:off x="4677516" y="5678900"/>
            <a:ext cx="2230176" cy="7487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1219170" fontAlgn="base">
              <a:spcBef>
                <a:spcPct val="0"/>
              </a:spcBef>
              <a:spcAft>
                <a:spcPct val="0"/>
              </a:spcAft>
            </a:pPr>
            <a:r>
              <a:rPr lang="en-US" sz="2133" dirty="0">
                <a:solidFill>
                  <a:prstClr val="black"/>
                </a:solidFill>
                <a:latin typeface="Calibri"/>
              </a:rPr>
              <a:t>Lifestyle medicine </a:t>
            </a:r>
          </a:p>
          <a:p>
            <a:pPr algn="ctr" defTabSz="1219170" fontAlgn="base">
              <a:spcBef>
                <a:spcPct val="0"/>
              </a:spcBef>
              <a:spcAft>
                <a:spcPct val="0"/>
              </a:spcAft>
            </a:pPr>
            <a:r>
              <a:rPr lang="en-US" sz="2133" dirty="0">
                <a:solidFill>
                  <a:prstClr val="black"/>
                </a:solidFill>
                <a:latin typeface="Calibri"/>
              </a:rPr>
              <a:t>referral</a:t>
            </a:r>
          </a:p>
        </p:txBody>
      </p:sp>
      <p:sp>
        <p:nvSpPr>
          <p:cNvPr id="19" name="TextBox 18">
            <a:extLst>
              <a:ext uri="{FF2B5EF4-FFF2-40B4-BE49-F238E27FC236}">
                <a16:creationId xmlns:a16="http://schemas.microsoft.com/office/drawing/2014/main" id="{37E6027D-9B28-E8BE-0986-289EDFA95850}"/>
              </a:ext>
            </a:extLst>
          </p:cNvPr>
          <p:cNvSpPr txBox="1"/>
          <p:nvPr/>
        </p:nvSpPr>
        <p:spPr>
          <a:xfrm>
            <a:off x="7620001" y="3399177"/>
            <a:ext cx="4255985" cy="4205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defTabSz="1219170" fontAlgn="base">
              <a:spcBef>
                <a:spcPct val="0"/>
              </a:spcBef>
              <a:spcAft>
                <a:spcPct val="0"/>
              </a:spcAft>
            </a:pPr>
            <a:r>
              <a:rPr lang="en-US" sz="2133" dirty="0">
                <a:solidFill>
                  <a:prstClr val="white"/>
                </a:solidFill>
                <a:latin typeface="Calibri"/>
              </a:rPr>
              <a:t>Counseling and Case Management</a:t>
            </a:r>
          </a:p>
        </p:txBody>
      </p:sp>
      <p:sp>
        <p:nvSpPr>
          <p:cNvPr id="20" name="TextBox 19">
            <a:extLst>
              <a:ext uri="{FF2B5EF4-FFF2-40B4-BE49-F238E27FC236}">
                <a16:creationId xmlns:a16="http://schemas.microsoft.com/office/drawing/2014/main" id="{04916344-C2E0-48AA-77C8-4FCE9508961C}"/>
              </a:ext>
            </a:extLst>
          </p:cNvPr>
          <p:cNvSpPr txBox="1"/>
          <p:nvPr/>
        </p:nvSpPr>
        <p:spPr>
          <a:xfrm>
            <a:off x="7631216" y="4048576"/>
            <a:ext cx="4255985" cy="4205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defTabSz="1219170" fontAlgn="base">
              <a:spcBef>
                <a:spcPct val="0"/>
              </a:spcBef>
              <a:spcAft>
                <a:spcPct val="0"/>
              </a:spcAft>
            </a:pPr>
            <a:r>
              <a:rPr lang="en-US" sz="2133" dirty="0">
                <a:solidFill>
                  <a:prstClr val="white"/>
                </a:solidFill>
                <a:latin typeface="Calibri"/>
              </a:rPr>
              <a:t>Symptom management</a:t>
            </a:r>
          </a:p>
        </p:txBody>
      </p:sp>
      <p:sp>
        <p:nvSpPr>
          <p:cNvPr id="21" name="TextBox 20">
            <a:extLst>
              <a:ext uri="{FF2B5EF4-FFF2-40B4-BE49-F238E27FC236}">
                <a16:creationId xmlns:a16="http://schemas.microsoft.com/office/drawing/2014/main" id="{6A255BCD-5BAF-1407-741A-43D5A7EA8C8B}"/>
              </a:ext>
            </a:extLst>
          </p:cNvPr>
          <p:cNvSpPr txBox="1"/>
          <p:nvPr/>
        </p:nvSpPr>
        <p:spPr>
          <a:xfrm>
            <a:off x="7631216" y="4716036"/>
            <a:ext cx="4255985" cy="7487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defTabSz="1219170" fontAlgn="base">
              <a:spcBef>
                <a:spcPct val="0"/>
              </a:spcBef>
              <a:spcAft>
                <a:spcPct val="0"/>
              </a:spcAft>
            </a:pPr>
            <a:r>
              <a:rPr lang="en-US" sz="2133" dirty="0">
                <a:solidFill>
                  <a:prstClr val="white"/>
                </a:solidFill>
                <a:latin typeface="Calibri"/>
              </a:rPr>
              <a:t>Treatment of depression with anxiety</a:t>
            </a:r>
          </a:p>
        </p:txBody>
      </p:sp>
      <p:sp>
        <p:nvSpPr>
          <p:cNvPr id="22" name="TextBox 21">
            <a:extLst>
              <a:ext uri="{FF2B5EF4-FFF2-40B4-BE49-F238E27FC236}">
                <a16:creationId xmlns:a16="http://schemas.microsoft.com/office/drawing/2014/main" id="{8A3642A1-0BF4-4013-FB8A-3A8A36EBFE4D}"/>
              </a:ext>
            </a:extLst>
          </p:cNvPr>
          <p:cNvSpPr txBox="1"/>
          <p:nvPr/>
        </p:nvSpPr>
        <p:spPr>
          <a:xfrm>
            <a:off x="7620001" y="5699773"/>
            <a:ext cx="4255985" cy="7487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defTabSz="1219170" fontAlgn="base">
              <a:spcBef>
                <a:spcPct val="0"/>
              </a:spcBef>
              <a:spcAft>
                <a:spcPct val="0"/>
              </a:spcAft>
            </a:pPr>
            <a:r>
              <a:rPr lang="en-US" sz="2133" dirty="0">
                <a:solidFill>
                  <a:prstClr val="white"/>
                </a:solidFill>
                <a:latin typeface="Calibri"/>
              </a:rPr>
              <a:t>Coaching to address alcohol use and self-care</a:t>
            </a:r>
          </a:p>
        </p:txBody>
      </p:sp>
      <p:sp>
        <p:nvSpPr>
          <p:cNvPr id="24" name="TextBox 23">
            <a:extLst>
              <a:ext uri="{FF2B5EF4-FFF2-40B4-BE49-F238E27FC236}">
                <a16:creationId xmlns:a16="http://schemas.microsoft.com/office/drawing/2014/main" id="{765D139E-C3CF-9ACD-6A00-3AF12BB2F1E4}"/>
              </a:ext>
            </a:extLst>
          </p:cNvPr>
          <p:cNvSpPr txBox="1"/>
          <p:nvPr/>
        </p:nvSpPr>
        <p:spPr>
          <a:xfrm>
            <a:off x="7620001" y="2542883"/>
            <a:ext cx="4255985" cy="4205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defTabSz="1219170" fontAlgn="base">
              <a:spcBef>
                <a:spcPct val="0"/>
              </a:spcBef>
              <a:spcAft>
                <a:spcPct val="0"/>
              </a:spcAft>
            </a:pPr>
            <a:r>
              <a:rPr lang="en-US" sz="2133" dirty="0">
                <a:solidFill>
                  <a:prstClr val="white"/>
                </a:solidFill>
                <a:latin typeface="Calibri"/>
              </a:rPr>
              <a:t>Reinitiation of DMT</a:t>
            </a:r>
          </a:p>
        </p:txBody>
      </p:sp>
    </p:spTree>
    <p:extLst>
      <p:ext uri="{BB962C8B-B14F-4D97-AF65-F5344CB8AC3E}">
        <p14:creationId xmlns:p14="http://schemas.microsoft.com/office/powerpoint/2010/main" val="32561028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4DA33A-FED7-54B3-F5A2-D9AC1D5E8621}"/>
              </a:ext>
            </a:extLst>
          </p:cNvPr>
          <p:cNvPicPr>
            <a:picLocks noChangeAspect="1"/>
          </p:cNvPicPr>
          <p:nvPr/>
        </p:nvPicPr>
        <p:blipFill>
          <a:blip r:embed="rId3"/>
          <a:stretch>
            <a:fillRect/>
          </a:stretch>
        </p:blipFill>
        <p:spPr>
          <a:xfrm>
            <a:off x="9718202" y="3836231"/>
            <a:ext cx="1718972" cy="2106087"/>
          </a:xfrm>
          <a:prstGeom prst="rect">
            <a:avLst/>
          </a:prstGeom>
        </p:spPr>
      </p:pic>
      <p:sp>
        <p:nvSpPr>
          <p:cNvPr id="5" name="TextBox 4">
            <a:extLst>
              <a:ext uri="{FF2B5EF4-FFF2-40B4-BE49-F238E27FC236}">
                <a16:creationId xmlns:a16="http://schemas.microsoft.com/office/drawing/2014/main" id="{98747AB7-80FE-E10F-2B23-9812BA5BB329}"/>
              </a:ext>
            </a:extLst>
          </p:cNvPr>
          <p:cNvSpPr txBox="1"/>
          <p:nvPr/>
        </p:nvSpPr>
        <p:spPr>
          <a:xfrm>
            <a:off x="6940456" y="6070601"/>
            <a:ext cx="5555497" cy="502573"/>
          </a:xfrm>
          <a:prstGeom prst="rect">
            <a:avLst/>
          </a:prstGeom>
          <a:noFill/>
        </p:spPr>
        <p:txBody>
          <a:bodyPr wrap="square" rtlCol="0">
            <a:spAutoFit/>
          </a:bodyPr>
          <a:lstStyle/>
          <a:p>
            <a:pPr algn="ctr" defTabSz="1219170" fontAlgn="base">
              <a:spcBef>
                <a:spcPct val="0"/>
              </a:spcBef>
              <a:spcAft>
                <a:spcPct val="0"/>
              </a:spcAft>
            </a:pPr>
            <a:r>
              <a:rPr lang="en-US" sz="1333" dirty="0">
                <a:solidFill>
                  <a:prstClr val="black"/>
                </a:solidFill>
                <a:latin typeface="Calibri"/>
                <a:cs typeface="Arial" charset="0"/>
              </a:rPr>
              <a:t>Dr. Lisa Doggett, Family and Lifestyle Medicine Specialist</a:t>
            </a:r>
          </a:p>
          <a:p>
            <a:pPr algn="ctr" defTabSz="1219170" fontAlgn="base">
              <a:spcBef>
                <a:spcPct val="0"/>
              </a:spcBef>
              <a:spcAft>
                <a:spcPct val="0"/>
              </a:spcAft>
            </a:pPr>
            <a:r>
              <a:rPr lang="en-US" sz="1333" dirty="0">
                <a:solidFill>
                  <a:prstClr val="black"/>
                </a:solidFill>
                <a:latin typeface="Calibri"/>
                <a:cs typeface="Arial" charset="0"/>
              </a:rPr>
              <a:t>MS and Neuroimmunology Center at UT Health Austin</a:t>
            </a:r>
          </a:p>
        </p:txBody>
      </p:sp>
      <p:sp>
        <p:nvSpPr>
          <p:cNvPr id="7" name="TextBox 6">
            <a:extLst>
              <a:ext uri="{FF2B5EF4-FFF2-40B4-BE49-F238E27FC236}">
                <a16:creationId xmlns:a16="http://schemas.microsoft.com/office/drawing/2014/main" id="{9270D262-4F69-D42B-3496-8CDAA88CBB5D}"/>
              </a:ext>
            </a:extLst>
          </p:cNvPr>
          <p:cNvSpPr txBox="1"/>
          <p:nvPr/>
        </p:nvSpPr>
        <p:spPr>
          <a:xfrm>
            <a:off x="609601" y="2075840"/>
            <a:ext cx="7019108" cy="4524315"/>
          </a:xfrm>
          <a:prstGeom prst="rect">
            <a:avLst/>
          </a:prstGeom>
          <a:noFill/>
        </p:spPr>
        <p:txBody>
          <a:bodyPr wrap="square">
            <a:spAutoFit/>
          </a:bodyPr>
          <a:lstStyle/>
          <a:p>
            <a:pPr defTabSz="1219170" fontAlgn="base">
              <a:spcBef>
                <a:spcPct val="0"/>
              </a:spcBef>
              <a:spcAft>
                <a:spcPct val="0"/>
              </a:spcAft>
            </a:pPr>
            <a:r>
              <a:rPr lang="en-US" sz="2400" dirty="0">
                <a:solidFill>
                  <a:prstClr val="black"/>
                </a:solidFill>
                <a:latin typeface="Calibri"/>
                <a:cs typeface="Arial" charset="0"/>
              </a:rPr>
              <a:t>Lifestyle medicine is a field of medicine that uses evidence-based strategies to promote health and to prevent, treat and sometimes reverse chronic disease through adopting healthy practices. </a:t>
            </a:r>
          </a:p>
          <a:p>
            <a:pPr defTabSz="1219170" fontAlgn="base">
              <a:spcBef>
                <a:spcPct val="0"/>
              </a:spcBef>
              <a:spcAft>
                <a:spcPct val="0"/>
              </a:spcAft>
            </a:pPr>
            <a:endParaRPr lang="en-US" sz="2400" dirty="0">
              <a:solidFill>
                <a:prstClr val="black"/>
              </a:solidFill>
              <a:latin typeface="Calibri"/>
              <a:cs typeface="Arial" charset="0"/>
            </a:endParaRPr>
          </a:p>
          <a:p>
            <a:pPr defTabSz="1219170" fontAlgn="base">
              <a:spcBef>
                <a:spcPct val="0"/>
              </a:spcBef>
              <a:spcAft>
                <a:spcPct val="0"/>
              </a:spcAft>
            </a:pPr>
            <a:r>
              <a:rPr lang="en-US" sz="2400" dirty="0">
                <a:solidFill>
                  <a:prstClr val="black"/>
                </a:solidFill>
                <a:latin typeface="Calibri"/>
                <a:cs typeface="Arial" charset="0"/>
              </a:rPr>
              <a:t>The six pillars of lifestyle medicine are: </a:t>
            </a:r>
          </a:p>
          <a:p>
            <a:pPr marL="457189" indent="-457189" defTabSz="1219170" fontAlgn="base">
              <a:spcBef>
                <a:spcPct val="0"/>
              </a:spcBef>
              <a:spcAft>
                <a:spcPct val="0"/>
              </a:spcAft>
              <a:buFontTx/>
              <a:buAutoNum type="arabicParenR"/>
            </a:pPr>
            <a:r>
              <a:rPr lang="en-US" sz="2400" dirty="0">
                <a:solidFill>
                  <a:prstClr val="black"/>
                </a:solidFill>
                <a:latin typeface="Calibri"/>
                <a:cs typeface="Arial" charset="0"/>
              </a:rPr>
              <a:t>A whole-food, plant-predominant eating pattern </a:t>
            </a:r>
          </a:p>
          <a:p>
            <a:pPr marL="457189" indent="-457189" defTabSz="1219170" fontAlgn="base">
              <a:spcBef>
                <a:spcPct val="0"/>
              </a:spcBef>
              <a:spcAft>
                <a:spcPct val="0"/>
              </a:spcAft>
              <a:buFontTx/>
              <a:buAutoNum type="arabicParenR"/>
            </a:pPr>
            <a:r>
              <a:rPr lang="en-US" sz="2400" dirty="0">
                <a:solidFill>
                  <a:prstClr val="black"/>
                </a:solidFill>
                <a:latin typeface="Calibri"/>
                <a:cs typeface="Arial" charset="0"/>
              </a:rPr>
              <a:t>Physical activity </a:t>
            </a:r>
          </a:p>
          <a:p>
            <a:pPr marL="457189" indent="-457189" defTabSz="1219170" fontAlgn="base">
              <a:spcBef>
                <a:spcPct val="0"/>
              </a:spcBef>
              <a:spcAft>
                <a:spcPct val="0"/>
              </a:spcAft>
              <a:buFontTx/>
              <a:buAutoNum type="arabicParenR"/>
            </a:pPr>
            <a:r>
              <a:rPr lang="en-US" sz="2400" dirty="0">
                <a:solidFill>
                  <a:prstClr val="black"/>
                </a:solidFill>
                <a:latin typeface="Calibri"/>
                <a:cs typeface="Arial" charset="0"/>
              </a:rPr>
              <a:t>Restorative sleep</a:t>
            </a:r>
          </a:p>
          <a:p>
            <a:pPr marL="457189" indent="-457189" defTabSz="1219170" fontAlgn="base">
              <a:spcBef>
                <a:spcPct val="0"/>
              </a:spcBef>
              <a:spcAft>
                <a:spcPct val="0"/>
              </a:spcAft>
              <a:buFontTx/>
              <a:buAutoNum type="arabicParenR"/>
            </a:pPr>
            <a:r>
              <a:rPr lang="en-US" sz="2400" dirty="0">
                <a:solidFill>
                  <a:prstClr val="black"/>
                </a:solidFill>
                <a:latin typeface="Calibri"/>
                <a:cs typeface="Arial" charset="0"/>
              </a:rPr>
              <a:t>Stress management </a:t>
            </a:r>
          </a:p>
          <a:p>
            <a:pPr marL="457189" indent="-457189" defTabSz="1219170" fontAlgn="base">
              <a:spcBef>
                <a:spcPct val="0"/>
              </a:spcBef>
              <a:spcAft>
                <a:spcPct val="0"/>
              </a:spcAft>
              <a:buFontTx/>
              <a:buAutoNum type="arabicParenR"/>
            </a:pPr>
            <a:r>
              <a:rPr lang="en-US" sz="2400" dirty="0">
                <a:solidFill>
                  <a:prstClr val="black"/>
                </a:solidFill>
                <a:latin typeface="Calibri"/>
                <a:cs typeface="Arial" charset="0"/>
              </a:rPr>
              <a:t>Avoidance of risky substances </a:t>
            </a:r>
          </a:p>
          <a:p>
            <a:pPr marL="457189" indent="-457189" defTabSz="1219170" fontAlgn="base">
              <a:spcBef>
                <a:spcPct val="0"/>
              </a:spcBef>
              <a:spcAft>
                <a:spcPct val="0"/>
              </a:spcAft>
              <a:buFontTx/>
              <a:buAutoNum type="arabicParenR"/>
            </a:pPr>
            <a:r>
              <a:rPr lang="en-US" sz="2400" dirty="0">
                <a:solidFill>
                  <a:prstClr val="black"/>
                </a:solidFill>
                <a:latin typeface="Calibri"/>
                <a:cs typeface="Arial" charset="0"/>
              </a:rPr>
              <a:t>Positive social connections</a:t>
            </a:r>
          </a:p>
        </p:txBody>
      </p:sp>
      <p:sp>
        <p:nvSpPr>
          <p:cNvPr id="9" name="Title 1">
            <a:extLst>
              <a:ext uri="{FF2B5EF4-FFF2-40B4-BE49-F238E27FC236}">
                <a16:creationId xmlns:a16="http://schemas.microsoft.com/office/drawing/2014/main" id="{BBF807D3-D751-91BD-4A0C-BDF2730BA58D}"/>
              </a:ext>
            </a:extLst>
          </p:cNvPr>
          <p:cNvSpPr>
            <a:spLocks noGrp="1"/>
          </p:cNvSpPr>
          <p:nvPr>
            <p:ph type="title"/>
          </p:nvPr>
        </p:nvSpPr>
        <p:spPr>
          <a:xfrm>
            <a:off x="609600" y="787400"/>
            <a:ext cx="11480800" cy="1143000"/>
          </a:xfrm>
        </p:spPr>
        <p:txBody>
          <a:bodyPr>
            <a:normAutofit fontScale="90000"/>
          </a:bodyPr>
          <a:lstStyle/>
          <a:p>
            <a:r>
              <a:rPr lang="en-US" sz="4800" b="1" dirty="0">
                <a:latin typeface="+mn-lt"/>
              </a:rPr>
              <a:t>Motivational interviewing intervention:</a:t>
            </a:r>
            <a:br>
              <a:rPr lang="en-US" sz="4800" b="1" dirty="0">
                <a:latin typeface="+mn-lt"/>
              </a:rPr>
            </a:br>
            <a:r>
              <a:rPr lang="en-US" sz="4800" b="1" dirty="0">
                <a:latin typeface="+mn-lt"/>
              </a:rPr>
              <a:t>Lifestyle modification to improve overall wellness</a:t>
            </a:r>
          </a:p>
        </p:txBody>
      </p:sp>
      <p:pic>
        <p:nvPicPr>
          <p:cNvPr id="10" name="Picture 9">
            <a:extLst>
              <a:ext uri="{FF2B5EF4-FFF2-40B4-BE49-F238E27FC236}">
                <a16:creationId xmlns:a16="http://schemas.microsoft.com/office/drawing/2014/main" id="{FEADA2B5-4F36-F66A-BFE3-076DA01037E4}"/>
              </a:ext>
            </a:extLst>
          </p:cNvPr>
          <p:cNvPicPr>
            <a:picLocks noChangeAspect="1"/>
          </p:cNvPicPr>
          <p:nvPr/>
        </p:nvPicPr>
        <p:blipFill>
          <a:blip r:embed="rId4"/>
          <a:stretch>
            <a:fillRect/>
          </a:stretch>
        </p:blipFill>
        <p:spPr>
          <a:xfrm>
            <a:off x="7924800" y="3836231"/>
            <a:ext cx="1625600" cy="2133600"/>
          </a:xfrm>
          <a:prstGeom prst="rect">
            <a:avLst/>
          </a:prstGeom>
        </p:spPr>
      </p:pic>
    </p:spTree>
    <p:extLst>
      <p:ext uri="{BB962C8B-B14F-4D97-AF65-F5344CB8AC3E}">
        <p14:creationId xmlns:p14="http://schemas.microsoft.com/office/powerpoint/2010/main" val="2211246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A6ECAC9-9351-ACB6-B30E-3C6BB1D9609A}"/>
              </a:ext>
            </a:extLst>
          </p:cNvPr>
          <p:cNvSpPr txBox="1"/>
          <p:nvPr/>
        </p:nvSpPr>
        <p:spPr>
          <a:xfrm>
            <a:off x="609600" y="2234653"/>
            <a:ext cx="5181600" cy="181569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1219170" fontAlgn="base">
              <a:spcBef>
                <a:spcPct val="0"/>
              </a:spcBef>
              <a:spcAft>
                <a:spcPct val="0"/>
              </a:spcAft>
            </a:pPr>
            <a:r>
              <a:rPr lang="en-US" sz="2667" b="1" dirty="0">
                <a:solidFill>
                  <a:prstClr val="black"/>
                </a:solidFill>
                <a:latin typeface="Calibri"/>
              </a:rPr>
              <a:t>Create a safe space </a:t>
            </a:r>
          </a:p>
          <a:p>
            <a:pPr marL="380990" indent="-380990" defTabSz="1219170" fontAlgn="base">
              <a:spcBef>
                <a:spcPct val="0"/>
              </a:spcBef>
              <a:spcAft>
                <a:spcPct val="0"/>
              </a:spcAft>
              <a:buFontTx/>
              <a:buChar char="-"/>
            </a:pPr>
            <a:r>
              <a:rPr lang="en-US" sz="2133" dirty="0">
                <a:solidFill>
                  <a:prstClr val="black"/>
                </a:solidFill>
                <a:latin typeface="Calibri"/>
              </a:rPr>
              <a:t>Build trust and relationships</a:t>
            </a:r>
          </a:p>
          <a:p>
            <a:pPr marL="380990" indent="-380990" defTabSz="1219170" fontAlgn="base">
              <a:spcBef>
                <a:spcPct val="0"/>
              </a:spcBef>
              <a:spcAft>
                <a:spcPct val="0"/>
              </a:spcAft>
              <a:buFontTx/>
              <a:buChar char="-"/>
            </a:pPr>
            <a:r>
              <a:rPr lang="en-US" sz="2133" dirty="0">
                <a:solidFill>
                  <a:prstClr val="black"/>
                </a:solidFill>
                <a:latin typeface="Calibri"/>
              </a:rPr>
              <a:t>Shame-free environment</a:t>
            </a:r>
          </a:p>
          <a:p>
            <a:pPr marL="380990" indent="-380990" defTabSz="1219170" fontAlgn="base">
              <a:spcBef>
                <a:spcPct val="0"/>
              </a:spcBef>
              <a:spcAft>
                <a:spcPct val="0"/>
              </a:spcAft>
              <a:buFontTx/>
              <a:buChar char="-"/>
            </a:pPr>
            <a:r>
              <a:rPr lang="en-US" sz="2133" dirty="0">
                <a:solidFill>
                  <a:prstClr val="black"/>
                </a:solidFill>
                <a:latin typeface="Calibri"/>
              </a:rPr>
              <a:t>Use positive language and recognize suffering at root of lifestyle issues</a:t>
            </a:r>
          </a:p>
        </p:txBody>
      </p:sp>
      <p:sp>
        <p:nvSpPr>
          <p:cNvPr id="3" name="TextBox 2">
            <a:extLst>
              <a:ext uri="{FF2B5EF4-FFF2-40B4-BE49-F238E27FC236}">
                <a16:creationId xmlns:a16="http://schemas.microsoft.com/office/drawing/2014/main" id="{7F6A58A0-AAF8-3241-C13A-802BB9DD6C93}"/>
              </a:ext>
            </a:extLst>
          </p:cNvPr>
          <p:cNvSpPr txBox="1"/>
          <p:nvPr/>
        </p:nvSpPr>
        <p:spPr>
          <a:xfrm>
            <a:off x="609600" y="4308965"/>
            <a:ext cx="5181600" cy="21439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1219170" fontAlgn="base">
              <a:spcBef>
                <a:spcPct val="0"/>
              </a:spcBef>
              <a:spcAft>
                <a:spcPct val="0"/>
              </a:spcAft>
            </a:pPr>
            <a:r>
              <a:rPr lang="en-US" sz="2667" b="1" dirty="0">
                <a:solidFill>
                  <a:prstClr val="black"/>
                </a:solidFill>
                <a:latin typeface="Calibri"/>
              </a:rPr>
              <a:t>Teamwork</a:t>
            </a:r>
          </a:p>
          <a:p>
            <a:pPr marL="380990" indent="-380990" defTabSz="1219170" fontAlgn="base">
              <a:spcBef>
                <a:spcPct val="0"/>
              </a:spcBef>
              <a:spcAft>
                <a:spcPct val="0"/>
              </a:spcAft>
              <a:buFontTx/>
              <a:buChar char="-"/>
            </a:pPr>
            <a:r>
              <a:rPr lang="en-US" sz="2133" dirty="0">
                <a:solidFill>
                  <a:prstClr val="black"/>
                </a:solidFill>
                <a:latin typeface="Calibri"/>
              </a:rPr>
              <a:t>Recognize that patient lost her medical support with retirement of neurologist and temporary loss of insurance</a:t>
            </a:r>
          </a:p>
          <a:p>
            <a:pPr marL="380990" indent="-380990" defTabSz="1219170" fontAlgn="base">
              <a:spcBef>
                <a:spcPct val="0"/>
              </a:spcBef>
              <a:spcAft>
                <a:spcPct val="0"/>
              </a:spcAft>
              <a:buFontTx/>
              <a:buChar char="-"/>
            </a:pPr>
            <a:r>
              <a:rPr lang="en-US" sz="2133" dirty="0">
                <a:solidFill>
                  <a:prstClr val="black"/>
                </a:solidFill>
                <a:latin typeface="Calibri"/>
              </a:rPr>
              <a:t>Lifestyle modification in MS is part of a comprehensive management plan</a:t>
            </a:r>
          </a:p>
        </p:txBody>
      </p:sp>
      <p:sp>
        <p:nvSpPr>
          <p:cNvPr id="4" name="TextBox 3">
            <a:extLst>
              <a:ext uri="{FF2B5EF4-FFF2-40B4-BE49-F238E27FC236}">
                <a16:creationId xmlns:a16="http://schemas.microsoft.com/office/drawing/2014/main" id="{0EAEBE36-BA74-4710-D778-D4CFEE75CFCF}"/>
              </a:ext>
            </a:extLst>
          </p:cNvPr>
          <p:cNvSpPr txBox="1"/>
          <p:nvPr/>
        </p:nvSpPr>
        <p:spPr>
          <a:xfrm>
            <a:off x="6096000" y="2243901"/>
            <a:ext cx="5181600" cy="10363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1219170" fontAlgn="base">
              <a:spcBef>
                <a:spcPct val="0"/>
              </a:spcBef>
              <a:spcAft>
                <a:spcPct val="0"/>
              </a:spcAft>
            </a:pPr>
            <a:r>
              <a:rPr lang="en-US" sz="2400" b="1" dirty="0">
                <a:solidFill>
                  <a:prstClr val="black"/>
                </a:solidFill>
                <a:latin typeface="Calibri"/>
              </a:rPr>
              <a:t> Meet people where they are</a:t>
            </a:r>
          </a:p>
          <a:p>
            <a:pPr marL="380990" indent="-380990" defTabSz="1219170" fontAlgn="base">
              <a:spcBef>
                <a:spcPct val="0"/>
              </a:spcBef>
              <a:spcAft>
                <a:spcPct val="0"/>
              </a:spcAft>
              <a:buFontTx/>
              <a:buChar char="-"/>
            </a:pPr>
            <a:r>
              <a:rPr lang="en-US" sz="1867" dirty="0">
                <a:solidFill>
                  <a:prstClr val="black"/>
                </a:solidFill>
                <a:latin typeface="Calibri"/>
              </a:rPr>
              <a:t>Understand their “Why”</a:t>
            </a:r>
          </a:p>
          <a:p>
            <a:pPr marL="380990" indent="-380990" defTabSz="1219170" fontAlgn="base">
              <a:spcBef>
                <a:spcPct val="0"/>
              </a:spcBef>
              <a:spcAft>
                <a:spcPct val="0"/>
              </a:spcAft>
              <a:buFontTx/>
              <a:buChar char="-"/>
            </a:pPr>
            <a:r>
              <a:rPr lang="en-US" sz="1867" dirty="0">
                <a:solidFill>
                  <a:prstClr val="black"/>
                </a:solidFill>
                <a:latin typeface="Calibri"/>
              </a:rPr>
              <a:t>Affirm their strengths</a:t>
            </a:r>
          </a:p>
        </p:txBody>
      </p:sp>
      <p:sp>
        <p:nvSpPr>
          <p:cNvPr id="5" name="TextBox 4">
            <a:extLst>
              <a:ext uri="{FF2B5EF4-FFF2-40B4-BE49-F238E27FC236}">
                <a16:creationId xmlns:a16="http://schemas.microsoft.com/office/drawing/2014/main" id="{96EC77B9-3FA5-8BD9-29AA-1D937A39BDCD}"/>
              </a:ext>
            </a:extLst>
          </p:cNvPr>
          <p:cNvSpPr txBox="1"/>
          <p:nvPr/>
        </p:nvSpPr>
        <p:spPr>
          <a:xfrm>
            <a:off x="6096000" y="3586249"/>
            <a:ext cx="5181600" cy="18982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1219170" fontAlgn="base">
              <a:spcBef>
                <a:spcPct val="0"/>
              </a:spcBef>
              <a:spcAft>
                <a:spcPct val="0"/>
              </a:spcAft>
            </a:pPr>
            <a:r>
              <a:rPr lang="en-US" sz="2400" b="1" dirty="0">
                <a:solidFill>
                  <a:prstClr val="black"/>
                </a:solidFill>
                <a:latin typeface="Calibri"/>
              </a:rPr>
              <a:t>Set SMART Goals </a:t>
            </a:r>
          </a:p>
          <a:p>
            <a:pPr marL="380990" indent="-380990" defTabSz="1219170" fontAlgn="base">
              <a:spcBef>
                <a:spcPct val="0"/>
              </a:spcBef>
              <a:spcAft>
                <a:spcPct val="0"/>
              </a:spcAft>
              <a:buFontTx/>
              <a:buChar char="-"/>
            </a:pPr>
            <a:r>
              <a:rPr lang="en-US" sz="1867" dirty="0">
                <a:solidFill>
                  <a:prstClr val="black"/>
                </a:solidFill>
                <a:latin typeface="Calibri"/>
              </a:rPr>
              <a:t>Specific </a:t>
            </a:r>
          </a:p>
          <a:p>
            <a:pPr marL="380990" indent="-380990" defTabSz="1219170" fontAlgn="base">
              <a:spcBef>
                <a:spcPct val="0"/>
              </a:spcBef>
              <a:spcAft>
                <a:spcPct val="0"/>
              </a:spcAft>
              <a:buFontTx/>
              <a:buChar char="-"/>
            </a:pPr>
            <a:r>
              <a:rPr lang="en-US" sz="1867" dirty="0">
                <a:solidFill>
                  <a:prstClr val="black"/>
                </a:solidFill>
                <a:latin typeface="Calibri"/>
              </a:rPr>
              <a:t>Measurable</a:t>
            </a:r>
          </a:p>
          <a:p>
            <a:pPr marL="380990" indent="-380990" defTabSz="1219170" fontAlgn="base">
              <a:spcBef>
                <a:spcPct val="0"/>
              </a:spcBef>
              <a:spcAft>
                <a:spcPct val="0"/>
              </a:spcAft>
              <a:buFontTx/>
              <a:buChar char="-"/>
            </a:pPr>
            <a:r>
              <a:rPr lang="en-US" sz="1867" dirty="0">
                <a:solidFill>
                  <a:prstClr val="black"/>
                </a:solidFill>
                <a:latin typeface="Calibri"/>
              </a:rPr>
              <a:t>Attainable</a:t>
            </a:r>
          </a:p>
          <a:p>
            <a:pPr marL="380990" indent="-380990" defTabSz="1219170" fontAlgn="base">
              <a:spcBef>
                <a:spcPct val="0"/>
              </a:spcBef>
              <a:spcAft>
                <a:spcPct val="0"/>
              </a:spcAft>
              <a:buFontTx/>
              <a:buChar char="-"/>
            </a:pPr>
            <a:r>
              <a:rPr lang="en-US" sz="1867" dirty="0">
                <a:solidFill>
                  <a:prstClr val="black"/>
                </a:solidFill>
                <a:latin typeface="Calibri"/>
              </a:rPr>
              <a:t>Relevant</a:t>
            </a:r>
          </a:p>
          <a:p>
            <a:pPr marL="380990" indent="-380990" defTabSz="1219170" fontAlgn="base">
              <a:spcBef>
                <a:spcPct val="0"/>
              </a:spcBef>
              <a:spcAft>
                <a:spcPct val="0"/>
              </a:spcAft>
              <a:buFontTx/>
              <a:buChar char="-"/>
            </a:pPr>
            <a:r>
              <a:rPr lang="en-US" sz="1867" dirty="0">
                <a:solidFill>
                  <a:prstClr val="black"/>
                </a:solidFill>
                <a:latin typeface="Calibri"/>
              </a:rPr>
              <a:t>Time-bound</a:t>
            </a:r>
          </a:p>
        </p:txBody>
      </p:sp>
      <p:sp>
        <p:nvSpPr>
          <p:cNvPr id="8" name="Title 1">
            <a:extLst>
              <a:ext uri="{FF2B5EF4-FFF2-40B4-BE49-F238E27FC236}">
                <a16:creationId xmlns:a16="http://schemas.microsoft.com/office/drawing/2014/main" id="{EEFCD11E-657C-81F7-4DD8-52A8C1B44459}"/>
              </a:ext>
            </a:extLst>
          </p:cNvPr>
          <p:cNvSpPr>
            <a:spLocks noGrp="1"/>
          </p:cNvSpPr>
          <p:nvPr>
            <p:ph type="title"/>
          </p:nvPr>
        </p:nvSpPr>
        <p:spPr>
          <a:xfrm>
            <a:off x="609600" y="787400"/>
            <a:ext cx="11480800" cy="1143000"/>
          </a:xfrm>
        </p:spPr>
        <p:txBody>
          <a:bodyPr>
            <a:normAutofit fontScale="90000"/>
          </a:bodyPr>
          <a:lstStyle/>
          <a:p>
            <a:r>
              <a:rPr lang="en-US" sz="4800" b="1" dirty="0">
                <a:latin typeface="+mn-lt"/>
              </a:rPr>
              <a:t>Motivational interviewing intervention:</a:t>
            </a:r>
            <a:br>
              <a:rPr lang="en-US" sz="4800" b="1" dirty="0">
                <a:latin typeface="+mn-lt"/>
              </a:rPr>
            </a:br>
            <a:r>
              <a:rPr lang="en-US" sz="4800" b="1" dirty="0">
                <a:latin typeface="+mn-lt"/>
              </a:rPr>
              <a:t>Lifestyle modification to improve overall wellness</a:t>
            </a:r>
          </a:p>
        </p:txBody>
      </p:sp>
      <p:sp>
        <p:nvSpPr>
          <p:cNvPr id="9" name="TextBox 8">
            <a:extLst>
              <a:ext uri="{FF2B5EF4-FFF2-40B4-BE49-F238E27FC236}">
                <a16:creationId xmlns:a16="http://schemas.microsoft.com/office/drawing/2014/main" id="{6006F495-B9FF-6DA1-7D8E-2F48AD59FBC0}"/>
              </a:ext>
            </a:extLst>
          </p:cNvPr>
          <p:cNvSpPr txBox="1"/>
          <p:nvPr/>
        </p:nvSpPr>
        <p:spPr>
          <a:xfrm>
            <a:off x="6099504" y="5790095"/>
            <a:ext cx="51816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1219170" fontAlgn="base">
              <a:spcBef>
                <a:spcPct val="0"/>
              </a:spcBef>
              <a:spcAft>
                <a:spcPct val="0"/>
              </a:spcAft>
            </a:pPr>
            <a:r>
              <a:rPr lang="en-US" sz="2400" b="1" dirty="0">
                <a:solidFill>
                  <a:prstClr val="black"/>
                </a:solidFill>
                <a:latin typeface="Calibri"/>
              </a:rPr>
              <a:t>Provide education and resources</a:t>
            </a:r>
            <a:endParaRPr lang="en-US" sz="1867" dirty="0">
              <a:solidFill>
                <a:prstClr val="black"/>
              </a:solidFill>
              <a:latin typeface="Calibri"/>
            </a:endParaRPr>
          </a:p>
        </p:txBody>
      </p:sp>
    </p:spTree>
    <p:extLst>
      <p:ext uri="{BB962C8B-B14F-4D97-AF65-F5344CB8AC3E}">
        <p14:creationId xmlns:p14="http://schemas.microsoft.com/office/powerpoint/2010/main" val="970147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EFCD11E-657C-81F7-4DD8-52A8C1B44459}"/>
              </a:ext>
            </a:extLst>
          </p:cNvPr>
          <p:cNvSpPr>
            <a:spLocks noGrp="1"/>
          </p:cNvSpPr>
          <p:nvPr>
            <p:ph type="title"/>
          </p:nvPr>
        </p:nvSpPr>
        <p:spPr>
          <a:xfrm>
            <a:off x="609600" y="787400"/>
            <a:ext cx="11480800" cy="1143000"/>
          </a:xfrm>
        </p:spPr>
        <p:txBody>
          <a:bodyPr>
            <a:normAutofit/>
          </a:bodyPr>
          <a:lstStyle/>
          <a:p>
            <a:r>
              <a:rPr lang="en-US" sz="4800" b="1" dirty="0">
                <a:latin typeface="+mn-lt"/>
              </a:rPr>
              <a:t>Resources for Patients</a:t>
            </a:r>
          </a:p>
        </p:txBody>
      </p:sp>
      <p:pic>
        <p:nvPicPr>
          <p:cNvPr id="6" name="Picture 5">
            <a:extLst>
              <a:ext uri="{FF2B5EF4-FFF2-40B4-BE49-F238E27FC236}">
                <a16:creationId xmlns:a16="http://schemas.microsoft.com/office/drawing/2014/main" id="{72294517-B0B8-50F0-F94A-ADFA9F053135}"/>
              </a:ext>
            </a:extLst>
          </p:cNvPr>
          <p:cNvPicPr>
            <a:picLocks noChangeAspect="1"/>
          </p:cNvPicPr>
          <p:nvPr/>
        </p:nvPicPr>
        <p:blipFill>
          <a:blip r:embed="rId3"/>
          <a:stretch>
            <a:fillRect/>
          </a:stretch>
        </p:blipFill>
        <p:spPr>
          <a:xfrm>
            <a:off x="6605000" y="3251575"/>
            <a:ext cx="5303609" cy="3149600"/>
          </a:xfrm>
          <a:prstGeom prst="rect">
            <a:avLst/>
          </a:prstGeom>
        </p:spPr>
      </p:pic>
      <p:pic>
        <p:nvPicPr>
          <p:cNvPr id="10" name="Picture 9">
            <a:extLst>
              <a:ext uri="{FF2B5EF4-FFF2-40B4-BE49-F238E27FC236}">
                <a16:creationId xmlns:a16="http://schemas.microsoft.com/office/drawing/2014/main" id="{458386C2-D651-CC81-AA97-6B050BE68C38}"/>
              </a:ext>
            </a:extLst>
          </p:cNvPr>
          <p:cNvPicPr>
            <a:picLocks noChangeAspect="1"/>
          </p:cNvPicPr>
          <p:nvPr/>
        </p:nvPicPr>
        <p:blipFill>
          <a:blip r:embed="rId4"/>
          <a:stretch>
            <a:fillRect/>
          </a:stretch>
        </p:blipFill>
        <p:spPr>
          <a:xfrm>
            <a:off x="115614" y="3251575"/>
            <a:ext cx="6489385" cy="3352053"/>
          </a:xfrm>
          <a:prstGeom prst="rect">
            <a:avLst/>
          </a:prstGeom>
        </p:spPr>
      </p:pic>
      <p:pic>
        <p:nvPicPr>
          <p:cNvPr id="12" name="Picture 11">
            <a:extLst>
              <a:ext uri="{FF2B5EF4-FFF2-40B4-BE49-F238E27FC236}">
                <a16:creationId xmlns:a16="http://schemas.microsoft.com/office/drawing/2014/main" id="{1310A626-EA51-1D04-A4BF-4DC1E089E1FE}"/>
              </a:ext>
            </a:extLst>
          </p:cNvPr>
          <p:cNvPicPr>
            <a:picLocks noChangeAspect="1"/>
          </p:cNvPicPr>
          <p:nvPr/>
        </p:nvPicPr>
        <p:blipFill>
          <a:blip r:embed="rId5"/>
          <a:stretch>
            <a:fillRect/>
          </a:stretch>
        </p:blipFill>
        <p:spPr>
          <a:xfrm>
            <a:off x="1770809" y="1978573"/>
            <a:ext cx="3178992" cy="1115857"/>
          </a:xfrm>
          <a:prstGeom prst="rect">
            <a:avLst/>
          </a:prstGeom>
        </p:spPr>
      </p:pic>
      <p:pic>
        <p:nvPicPr>
          <p:cNvPr id="14" name="Picture 13">
            <a:extLst>
              <a:ext uri="{FF2B5EF4-FFF2-40B4-BE49-F238E27FC236}">
                <a16:creationId xmlns:a16="http://schemas.microsoft.com/office/drawing/2014/main" id="{23E1C8B8-B1B6-7874-C9BD-6D06DE5192A2}"/>
              </a:ext>
            </a:extLst>
          </p:cNvPr>
          <p:cNvPicPr>
            <a:picLocks noChangeAspect="1"/>
          </p:cNvPicPr>
          <p:nvPr/>
        </p:nvPicPr>
        <p:blipFill>
          <a:blip r:embed="rId6"/>
          <a:stretch>
            <a:fillRect/>
          </a:stretch>
        </p:blipFill>
        <p:spPr>
          <a:xfrm>
            <a:off x="7002553" y="1863000"/>
            <a:ext cx="3868648" cy="1231429"/>
          </a:xfrm>
          <a:prstGeom prst="rect">
            <a:avLst/>
          </a:prstGeom>
        </p:spPr>
      </p:pic>
    </p:spTree>
    <p:extLst>
      <p:ext uri="{BB962C8B-B14F-4D97-AF65-F5344CB8AC3E}">
        <p14:creationId xmlns:p14="http://schemas.microsoft.com/office/powerpoint/2010/main" val="15649399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normAutofit/>
          </a:bodyPr>
          <a:lstStyle/>
          <a:p>
            <a:r>
              <a:rPr lang="en-US" sz="4800" b="1" dirty="0">
                <a:latin typeface="+mn-lt"/>
              </a:rPr>
              <a:t>Conclusion</a:t>
            </a:r>
          </a:p>
        </p:txBody>
      </p:sp>
      <p:sp>
        <p:nvSpPr>
          <p:cNvPr id="4" name="TextBox 3">
            <a:extLst>
              <a:ext uri="{FF2B5EF4-FFF2-40B4-BE49-F238E27FC236}">
                <a16:creationId xmlns:a16="http://schemas.microsoft.com/office/drawing/2014/main" id="{CCF7627E-9408-7EB0-0341-C3ABAEE4A460}"/>
              </a:ext>
            </a:extLst>
          </p:cNvPr>
          <p:cNvSpPr txBox="1"/>
          <p:nvPr/>
        </p:nvSpPr>
        <p:spPr>
          <a:xfrm>
            <a:off x="304800" y="1701801"/>
            <a:ext cx="11684000" cy="4524315"/>
          </a:xfrm>
          <a:prstGeom prst="rect">
            <a:avLst/>
          </a:prstGeom>
          <a:noFill/>
        </p:spPr>
        <p:txBody>
          <a:bodyPr wrap="square">
            <a:spAutoFit/>
          </a:bodyPr>
          <a:lstStyle/>
          <a:p>
            <a:pPr marL="457189" indent="-457189" defTabSz="1219170" fontAlgn="base">
              <a:spcBef>
                <a:spcPct val="0"/>
              </a:spcBef>
              <a:spcAft>
                <a:spcPct val="0"/>
              </a:spcAft>
              <a:buFont typeface="Arial" panose="020B0604020202020204" pitchFamily="34" charset="0"/>
              <a:buChar char="•"/>
            </a:pPr>
            <a:r>
              <a:rPr lang="en-US" sz="2400" dirty="0">
                <a:solidFill>
                  <a:srgbClr val="242424"/>
                </a:solidFill>
                <a:latin typeface="Calibri" panose="020F0502020204030204" pitchFamily="34" charset="0"/>
                <a:cs typeface="Arial" charset="0"/>
              </a:rPr>
              <a:t>Person- and family-centered care encourages the active collaboration between patients, families, and clinicians to design and manage a customized and comprehensive care plan.</a:t>
            </a:r>
          </a:p>
          <a:p>
            <a:pPr defTabSz="1219170" fontAlgn="base">
              <a:spcBef>
                <a:spcPct val="0"/>
              </a:spcBef>
              <a:spcAft>
                <a:spcPct val="0"/>
              </a:spcAft>
            </a:pPr>
            <a:endParaRPr lang="en-US" sz="2400" dirty="0">
              <a:solidFill>
                <a:srgbClr val="242424"/>
              </a:solidFill>
              <a:latin typeface="Calibri" panose="020F0502020204030204" pitchFamily="34" charset="0"/>
              <a:cs typeface="Arial" charset="0"/>
            </a:endParaRPr>
          </a:p>
          <a:p>
            <a:pPr marL="457189" indent="-457189" defTabSz="1219170" fontAlgn="base">
              <a:spcBef>
                <a:spcPct val="0"/>
              </a:spcBef>
              <a:spcAft>
                <a:spcPct val="0"/>
              </a:spcAft>
              <a:buFont typeface="Arial" panose="020B0604020202020204" pitchFamily="34" charset="0"/>
              <a:buChar char="•"/>
            </a:pPr>
            <a:r>
              <a:rPr lang="en-US" sz="2400" dirty="0">
                <a:solidFill>
                  <a:srgbClr val="242424"/>
                </a:solidFill>
                <a:latin typeface="Calibri" panose="020F0502020204030204" pitchFamily="34" charset="0"/>
                <a:cs typeface="Arial" charset="0"/>
              </a:rPr>
              <a:t>People with MS prefer to be highly involved in care decisions</a:t>
            </a:r>
          </a:p>
          <a:p>
            <a:pPr marL="457189" indent="-457189" defTabSz="1219170" fontAlgn="base">
              <a:spcBef>
                <a:spcPct val="0"/>
              </a:spcBef>
              <a:spcAft>
                <a:spcPct val="0"/>
              </a:spcAft>
              <a:buFont typeface="Arial" panose="020B0604020202020204" pitchFamily="34" charset="0"/>
              <a:buChar char="•"/>
            </a:pPr>
            <a:endParaRPr lang="en-US" sz="2400" dirty="0">
              <a:solidFill>
                <a:srgbClr val="242424"/>
              </a:solidFill>
              <a:latin typeface="Calibri" panose="020F0502020204030204" pitchFamily="34" charset="0"/>
              <a:cs typeface="Arial" charset="0"/>
            </a:endParaRPr>
          </a:p>
          <a:p>
            <a:pPr marL="457189" indent="-457189" defTabSz="1219170" fontAlgn="base">
              <a:spcBef>
                <a:spcPct val="0"/>
              </a:spcBef>
              <a:spcAft>
                <a:spcPct val="0"/>
              </a:spcAft>
              <a:buFont typeface="Arial" panose="020B0604020202020204" pitchFamily="34" charset="0"/>
              <a:buChar char="•"/>
            </a:pPr>
            <a:r>
              <a:rPr lang="en-US" sz="2400" dirty="0">
                <a:solidFill>
                  <a:srgbClr val="242424"/>
                </a:solidFill>
                <a:latin typeface="Calibri" panose="020F0502020204030204" pitchFamily="34" charset="0"/>
                <a:cs typeface="Arial" charset="0"/>
              </a:rPr>
              <a:t>Shared decision-making ensures that patients’ treatment matches their personal priorities and preferences in order to achieve optimal compliance and long-term disease outcomes</a:t>
            </a:r>
          </a:p>
          <a:p>
            <a:pPr marL="457189" indent="-457189" defTabSz="1219170" fontAlgn="base">
              <a:spcBef>
                <a:spcPct val="0"/>
              </a:spcBef>
              <a:spcAft>
                <a:spcPct val="0"/>
              </a:spcAft>
              <a:buFont typeface="Arial" panose="020B0604020202020204" pitchFamily="34" charset="0"/>
              <a:buChar char="•"/>
            </a:pPr>
            <a:endParaRPr lang="en-US" sz="2400" dirty="0">
              <a:solidFill>
                <a:srgbClr val="242424"/>
              </a:solidFill>
              <a:latin typeface="Calibri" panose="020F0502020204030204" pitchFamily="34" charset="0"/>
              <a:cs typeface="Arial" charset="0"/>
            </a:endParaRPr>
          </a:p>
          <a:p>
            <a:pPr marL="457189" indent="-457189" defTabSz="1219170" fontAlgn="base">
              <a:spcBef>
                <a:spcPct val="0"/>
              </a:spcBef>
              <a:spcAft>
                <a:spcPct val="0"/>
              </a:spcAft>
              <a:buFont typeface="Arial" panose="020B0604020202020204" pitchFamily="34" charset="0"/>
              <a:buChar char="•"/>
            </a:pPr>
            <a:r>
              <a:rPr lang="en-US" sz="2400" dirty="0">
                <a:solidFill>
                  <a:srgbClr val="242424"/>
                </a:solidFill>
                <a:latin typeface="Calibri" panose="020F0502020204030204" pitchFamily="34" charset="0"/>
                <a:cs typeface="Arial" charset="0"/>
              </a:rPr>
              <a:t>Motivational interviewing is a person-centered approach to counseling to help with behavior change and is particularly useful for the implementation of lifestyle modifications in MS</a:t>
            </a:r>
          </a:p>
        </p:txBody>
      </p:sp>
    </p:spTree>
    <p:extLst>
      <p:ext uri="{BB962C8B-B14F-4D97-AF65-F5344CB8AC3E}">
        <p14:creationId xmlns:p14="http://schemas.microsoft.com/office/powerpoint/2010/main" val="36596876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C80A8-9682-A5D3-0050-F5AE7F4E0D28}"/>
              </a:ext>
            </a:extLst>
          </p:cNvPr>
          <p:cNvSpPr>
            <a:spLocks noGrp="1"/>
          </p:cNvSpPr>
          <p:nvPr>
            <p:ph type="title"/>
          </p:nvPr>
        </p:nvSpPr>
        <p:spPr>
          <a:xfrm>
            <a:off x="711200" y="2857500"/>
            <a:ext cx="10972800" cy="1143000"/>
          </a:xfrm>
        </p:spPr>
        <p:txBody>
          <a:bodyPr/>
          <a:lstStyle/>
          <a:p>
            <a:pPr algn="ctr"/>
            <a:r>
              <a:rPr lang="en-US" dirty="0"/>
              <a:t>Thank you!</a:t>
            </a:r>
          </a:p>
        </p:txBody>
      </p:sp>
    </p:spTree>
    <p:extLst>
      <p:ext uri="{BB962C8B-B14F-4D97-AF65-F5344CB8AC3E}">
        <p14:creationId xmlns:p14="http://schemas.microsoft.com/office/powerpoint/2010/main" val="2331395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normAutofit/>
          </a:bodyPr>
          <a:lstStyle/>
          <a:p>
            <a:r>
              <a:rPr lang="en-US" sz="4800" b="1" dirty="0">
                <a:latin typeface="+mn-lt"/>
              </a:rPr>
              <a:t>Learning Objectives</a:t>
            </a:r>
          </a:p>
        </p:txBody>
      </p:sp>
      <p:sp>
        <p:nvSpPr>
          <p:cNvPr id="4" name="TextBox 3">
            <a:extLst>
              <a:ext uri="{FF2B5EF4-FFF2-40B4-BE49-F238E27FC236}">
                <a16:creationId xmlns:a16="http://schemas.microsoft.com/office/drawing/2014/main" id="{CCF7627E-9408-7EB0-0341-C3ABAEE4A460}"/>
              </a:ext>
            </a:extLst>
          </p:cNvPr>
          <p:cNvSpPr txBox="1"/>
          <p:nvPr/>
        </p:nvSpPr>
        <p:spPr>
          <a:xfrm>
            <a:off x="254000" y="1905001"/>
            <a:ext cx="11684000" cy="4524315"/>
          </a:xfrm>
          <a:prstGeom prst="rect">
            <a:avLst/>
          </a:prstGeom>
          <a:noFill/>
        </p:spPr>
        <p:txBody>
          <a:bodyPr wrap="square">
            <a:spAutoFit/>
          </a:bodyPr>
          <a:lstStyle/>
          <a:p>
            <a:pPr marL="457189" indent="-457189" defTabSz="1219170" fontAlgn="base">
              <a:spcBef>
                <a:spcPct val="0"/>
              </a:spcBef>
              <a:spcAft>
                <a:spcPct val="0"/>
              </a:spcAft>
              <a:buFont typeface="Arial" panose="020B0604020202020204" pitchFamily="34" charset="0"/>
              <a:buChar char="•"/>
            </a:pPr>
            <a:r>
              <a:rPr lang="en-US" sz="3200" dirty="0">
                <a:solidFill>
                  <a:srgbClr val="242424"/>
                </a:solidFill>
                <a:latin typeface="Calibri" panose="020F0502020204030204" pitchFamily="34" charset="0"/>
                <a:cs typeface="Arial" charset="0"/>
              </a:rPr>
              <a:t>Define motivational interviewing and shared decision-making.</a:t>
            </a:r>
          </a:p>
          <a:p>
            <a:pPr marL="457189" indent="-457189" defTabSz="1219170" fontAlgn="base">
              <a:spcBef>
                <a:spcPct val="0"/>
              </a:spcBef>
              <a:spcAft>
                <a:spcPct val="0"/>
              </a:spcAft>
              <a:buFont typeface="Arial" panose="020B0604020202020204" pitchFamily="34" charset="0"/>
              <a:buChar char="•"/>
            </a:pPr>
            <a:r>
              <a:rPr lang="en-US" sz="3200" dirty="0">
                <a:solidFill>
                  <a:srgbClr val="242424"/>
                </a:solidFill>
                <a:latin typeface="Calibri" panose="020F0502020204030204" pitchFamily="34" charset="0"/>
                <a:cs typeface="Arial" charset="0"/>
              </a:rPr>
              <a:t>Identify opportunities for motivational interviewing and shared decision making in clinical practice.</a:t>
            </a:r>
          </a:p>
          <a:p>
            <a:pPr marL="457189" indent="-457189" defTabSz="1219170" fontAlgn="base">
              <a:spcBef>
                <a:spcPct val="0"/>
              </a:spcBef>
              <a:spcAft>
                <a:spcPct val="0"/>
              </a:spcAft>
              <a:buFont typeface="Arial" panose="020B0604020202020204" pitchFamily="34" charset="0"/>
              <a:buChar char="•"/>
            </a:pPr>
            <a:r>
              <a:rPr lang="en-US" sz="3200" dirty="0">
                <a:solidFill>
                  <a:srgbClr val="242424"/>
                </a:solidFill>
                <a:latin typeface="Calibri" panose="020F0502020204030204" pitchFamily="34" charset="0"/>
                <a:cs typeface="Arial" charset="0"/>
              </a:rPr>
              <a:t>Apply fundamental principles of motivational interviewing and shared decision making, alone or in combination, to achieve person-centered care</a:t>
            </a:r>
          </a:p>
          <a:p>
            <a:pPr marL="457189" indent="-457189" defTabSz="1219170" fontAlgn="base">
              <a:spcBef>
                <a:spcPct val="0"/>
              </a:spcBef>
              <a:spcAft>
                <a:spcPct val="0"/>
              </a:spcAft>
              <a:buFont typeface="Arial" panose="020B0604020202020204" pitchFamily="34" charset="0"/>
              <a:buChar char="•"/>
            </a:pPr>
            <a:r>
              <a:rPr lang="en-US" sz="3200" dirty="0">
                <a:solidFill>
                  <a:srgbClr val="242424"/>
                </a:solidFill>
                <a:latin typeface="Calibri" panose="020F0502020204030204" pitchFamily="34" charset="0"/>
                <a:cs typeface="Arial" charset="0"/>
              </a:rPr>
              <a:t>Recognize practical tips for conducting motivational and shared decision-making conversations with patients, even when time is short.</a:t>
            </a:r>
          </a:p>
        </p:txBody>
      </p:sp>
    </p:spTree>
    <p:extLst>
      <p:ext uri="{BB962C8B-B14F-4D97-AF65-F5344CB8AC3E}">
        <p14:creationId xmlns:p14="http://schemas.microsoft.com/office/powerpoint/2010/main" val="86700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D77ACC-565B-498E-9654-2275B19DE561}"/>
              </a:ext>
            </a:extLst>
          </p:cNvPr>
          <p:cNvSpPr>
            <a:spLocks noGrp="1"/>
          </p:cNvSpPr>
          <p:nvPr>
            <p:ph sz="half" idx="1"/>
          </p:nvPr>
        </p:nvSpPr>
        <p:spPr>
          <a:xfrm>
            <a:off x="612746" y="695890"/>
            <a:ext cx="7543800" cy="4793456"/>
          </a:xfrm>
        </p:spPr>
        <p:txBody>
          <a:bodyPr anchor="ctr"/>
          <a:lstStyle/>
          <a:p>
            <a:pPr marL="34289" indent="0" algn="ctr">
              <a:lnSpc>
                <a:spcPct val="100000"/>
              </a:lnSpc>
              <a:buNone/>
            </a:pPr>
            <a:r>
              <a:rPr lang="en-US" sz="4400" b="1" dirty="0">
                <a:solidFill>
                  <a:schemeClr val="accent3"/>
                </a:solidFill>
              </a:rPr>
              <a:t>Survey Reminder</a:t>
            </a:r>
          </a:p>
          <a:p>
            <a:pPr marL="34289" indent="0" algn="ctr">
              <a:lnSpc>
                <a:spcPct val="100000"/>
              </a:lnSpc>
              <a:buNone/>
            </a:pPr>
            <a:endParaRPr lang="en-US" sz="1100" dirty="0">
              <a:solidFill>
                <a:schemeClr val="tx1"/>
              </a:solidFill>
            </a:endParaRPr>
          </a:p>
          <a:p>
            <a:pPr marL="34289" indent="0" algn="ctr">
              <a:lnSpc>
                <a:spcPct val="100000"/>
              </a:lnSpc>
              <a:buNone/>
            </a:pPr>
            <a:r>
              <a:rPr lang="en-US" sz="2800" dirty="0">
                <a:solidFill>
                  <a:schemeClr val="tx2"/>
                </a:solidFill>
              </a:rPr>
              <a:t>Please complete the webinar survey in the </a:t>
            </a:r>
            <a:br>
              <a:rPr lang="en-US" sz="2800" dirty="0">
                <a:solidFill>
                  <a:schemeClr val="tx2"/>
                </a:solidFill>
              </a:rPr>
            </a:br>
            <a:r>
              <a:rPr lang="en-US" sz="2800" dirty="0">
                <a:solidFill>
                  <a:schemeClr val="tx2"/>
                </a:solidFill>
              </a:rPr>
              <a:t>TRAIN or TMS websites within </a:t>
            </a:r>
            <a:r>
              <a:rPr lang="en-US" sz="2800" b="1" dirty="0">
                <a:solidFill>
                  <a:srgbClr val="FF0000"/>
                </a:solidFill>
              </a:rPr>
              <a:t>15</a:t>
            </a:r>
            <a:r>
              <a:rPr lang="en-US" sz="2800" dirty="0">
                <a:solidFill>
                  <a:srgbClr val="FF0000"/>
                </a:solidFill>
              </a:rPr>
              <a:t> </a:t>
            </a:r>
            <a:r>
              <a:rPr lang="en-US" sz="2800" b="1" dirty="0">
                <a:solidFill>
                  <a:srgbClr val="FF0000"/>
                </a:solidFill>
              </a:rPr>
              <a:t>days</a:t>
            </a:r>
            <a:r>
              <a:rPr lang="en-US" sz="2800" dirty="0">
                <a:solidFill>
                  <a:schemeClr val="tx2"/>
                </a:solidFill>
              </a:rPr>
              <a:t>. This will give you access to your CME/CE certificate.</a:t>
            </a:r>
          </a:p>
          <a:p>
            <a:pPr marL="34289" indent="0" algn="ctr">
              <a:lnSpc>
                <a:spcPct val="100000"/>
              </a:lnSpc>
              <a:buNone/>
            </a:pPr>
            <a:endParaRPr lang="en-US" sz="2700" dirty="0">
              <a:solidFill>
                <a:schemeClr val="tx2"/>
              </a:solidFill>
            </a:endParaRPr>
          </a:p>
          <a:p>
            <a:pPr marL="34289" indent="0" algn="ctr">
              <a:lnSpc>
                <a:spcPct val="100000"/>
              </a:lnSpc>
              <a:buNone/>
            </a:pPr>
            <a:endParaRPr lang="en-US" sz="2700" dirty="0">
              <a:solidFill>
                <a:schemeClr val="tx2"/>
              </a:solidFill>
            </a:endParaRPr>
          </a:p>
          <a:p>
            <a:pPr marL="34289" indent="0" algn="ctr">
              <a:buNone/>
            </a:pPr>
            <a:endParaRPr lang="en-US" sz="2700" dirty="0">
              <a:solidFill>
                <a:schemeClr val="tx2"/>
              </a:solidFill>
            </a:endParaRPr>
          </a:p>
        </p:txBody>
      </p:sp>
      <p:pic>
        <p:nvPicPr>
          <p:cNvPr id="3" name="Picture 2">
            <a:extLst>
              <a:ext uri="{FF2B5EF4-FFF2-40B4-BE49-F238E27FC236}">
                <a16:creationId xmlns:a16="http://schemas.microsoft.com/office/drawing/2014/main" id="{11CE5CAA-6A5A-6C9E-1F4E-B6E86AD35CC1}"/>
              </a:ext>
            </a:extLst>
          </p:cNvPr>
          <p:cNvPicPr>
            <a:picLocks noChangeAspect="1"/>
          </p:cNvPicPr>
          <p:nvPr/>
        </p:nvPicPr>
        <p:blipFill>
          <a:blip r:embed="rId2"/>
          <a:stretch>
            <a:fillRect/>
          </a:stretch>
        </p:blipFill>
        <p:spPr>
          <a:xfrm flipH="1">
            <a:off x="8274079" y="1570139"/>
            <a:ext cx="3305175" cy="4724400"/>
          </a:xfrm>
          <a:prstGeom prst="rect">
            <a:avLst/>
          </a:prstGeom>
        </p:spPr>
      </p:pic>
    </p:spTree>
    <p:extLst>
      <p:ext uri="{BB962C8B-B14F-4D97-AF65-F5344CB8AC3E}">
        <p14:creationId xmlns:p14="http://schemas.microsoft.com/office/powerpoint/2010/main" val="7566953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AEDD1-2F94-9944-918A-167395B866FE}"/>
              </a:ext>
            </a:extLst>
          </p:cNvPr>
          <p:cNvSpPr>
            <a:spLocks noGrp="1"/>
          </p:cNvSpPr>
          <p:nvPr>
            <p:ph type="title"/>
          </p:nvPr>
        </p:nvSpPr>
        <p:spPr>
          <a:xfrm>
            <a:off x="2392120" y="684610"/>
            <a:ext cx="7406640" cy="1017270"/>
          </a:xfrm>
        </p:spPr>
        <p:txBody>
          <a:bodyPr>
            <a:normAutofit/>
          </a:bodyPr>
          <a:lstStyle/>
          <a:p>
            <a:pPr algn="ctr"/>
            <a:r>
              <a:rPr lang="en-US" sz="4400" b="1" dirty="0">
                <a:solidFill>
                  <a:schemeClr val="accent3"/>
                </a:solidFill>
                <a:latin typeface="+mn-lt"/>
              </a:rPr>
              <a:t>What’s On Your Mind?</a:t>
            </a:r>
          </a:p>
        </p:txBody>
      </p:sp>
      <p:sp>
        <p:nvSpPr>
          <p:cNvPr id="9" name="Content Placeholder 8">
            <a:extLst>
              <a:ext uri="{FF2B5EF4-FFF2-40B4-BE49-F238E27FC236}">
                <a16:creationId xmlns:a16="http://schemas.microsoft.com/office/drawing/2014/main" id="{E5578629-384E-3B4F-A25C-B3A15F3F111A}"/>
              </a:ext>
            </a:extLst>
          </p:cNvPr>
          <p:cNvSpPr>
            <a:spLocks noGrp="1"/>
          </p:cNvSpPr>
          <p:nvPr>
            <p:ph idx="1"/>
          </p:nvPr>
        </p:nvSpPr>
        <p:spPr>
          <a:xfrm>
            <a:off x="2392120" y="1755761"/>
            <a:ext cx="7406640" cy="3028950"/>
          </a:xfrm>
        </p:spPr>
        <p:txBody>
          <a:bodyPr>
            <a:normAutofit/>
          </a:bodyPr>
          <a:lstStyle/>
          <a:p>
            <a:pPr marL="34289" indent="0" algn="ctr">
              <a:lnSpc>
                <a:spcPct val="100000"/>
              </a:lnSpc>
              <a:buNone/>
            </a:pPr>
            <a:r>
              <a:rPr lang="en-US" sz="2800" dirty="0">
                <a:solidFill>
                  <a:schemeClr val="tx2"/>
                </a:solidFill>
              </a:rPr>
              <a:t>Please type your question into the </a:t>
            </a:r>
            <a:r>
              <a:rPr lang="en-US" sz="2800" dirty="0">
                <a:solidFill>
                  <a:schemeClr val="tx2"/>
                </a:solidFill>
                <a:sym typeface="Webdings" panose="05030102010509060703" pitchFamily="18" charset="2"/>
              </a:rPr>
              <a:t></a:t>
            </a:r>
            <a:r>
              <a:rPr lang="en-US" sz="2800" b="1" dirty="0">
                <a:solidFill>
                  <a:schemeClr val="tx2"/>
                </a:solidFill>
              </a:rPr>
              <a:t>Chat</a:t>
            </a:r>
            <a:br>
              <a:rPr lang="en-US" sz="2800" dirty="0">
                <a:solidFill>
                  <a:schemeClr val="tx2"/>
                </a:solidFill>
              </a:rPr>
            </a:br>
            <a:r>
              <a:rPr lang="en-US" sz="2800" dirty="0">
                <a:solidFill>
                  <a:schemeClr val="tx2"/>
                </a:solidFill>
              </a:rPr>
              <a:t>area in the lower right corner of your screen.</a:t>
            </a:r>
          </a:p>
        </p:txBody>
      </p:sp>
      <p:pic>
        <p:nvPicPr>
          <p:cNvPr id="13" name="Picture 12" descr="A picture containing stationary, implement, pencil, yellow&#10;&#10;Description automatically generated">
            <a:extLst>
              <a:ext uri="{FF2B5EF4-FFF2-40B4-BE49-F238E27FC236}">
                <a16:creationId xmlns:a16="http://schemas.microsoft.com/office/drawing/2014/main" id="{177B1624-9C9C-4C6E-9D9A-299B7EA6BB7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67663" y="3251754"/>
            <a:ext cx="4455557" cy="2468620"/>
          </a:xfrm>
          <a:prstGeom prst="rect">
            <a:avLst/>
          </a:prstGeom>
        </p:spPr>
      </p:pic>
    </p:spTree>
    <p:extLst>
      <p:ext uri="{BB962C8B-B14F-4D97-AF65-F5344CB8AC3E}">
        <p14:creationId xmlns:p14="http://schemas.microsoft.com/office/powerpoint/2010/main" val="8050385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E2A85F-0B83-4A8B-A184-832D11B35C29}"/>
              </a:ext>
            </a:extLst>
          </p:cNvPr>
          <p:cNvSpPr>
            <a:spLocks noGrp="1"/>
          </p:cNvSpPr>
          <p:nvPr>
            <p:ph type="body" idx="1"/>
          </p:nvPr>
        </p:nvSpPr>
        <p:spPr>
          <a:xfrm>
            <a:off x="165464" y="157163"/>
            <a:ext cx="5832112" cy="823912"/>
          </a:xfrm>
          <a:solidFill>
            <a:schemeClr val="accent5"/>
          </a:solidFill>
        </p:spPr>
        <p:txBody>
          <a:bodyPr anchor="ctr">
            <a:normAutofit/>
          </a:bodyPr>
          <a:lstStyle/>
          <a:p>
            <a:pPr algn="ctr"/>
            <a:r>
              <a:rPr lang="en-US" sz="2800" dirty="0">
                <a:solidFill>
                  <a:schemeClr val="bg1"/>
                </a:solidFill>
              </a:rPr>
              <a:t>VA MS Centers of Excellence</a:t>
            </a:r>
          </a:p>
        </p:txBody>
      </p:sp>
      <p:sp>
        <p:nvSpPr>
          <p:cNvPr id="6" name="Content Placeholder 5">
            <a:extLst>
              <a:ext uri="{FF2B5EF4-FFF2-40B4-BE49-F238E27FC236}">
                <a16:creationId xmlns:a16="http://schemas.microsoft.com/office/drawing/2014/main" id="{ADADC12A-C8F9-4A2B-B86B-AF885A07D1DB}"/>
              </a:ext>
            </a:extLst>
          </p:cNvPr>
          <p:cNvSpPr>
            <a:spLocks noGrp="1"/>
          </p:cNvSpPr>
          <p:nvPr>
            <p:ph sz="half" idx="2"/>
          </p:nvPr>
        </p:nvSpPr>
        <p:spPr>
          <a:xfrm>
            <a:off x="165464" y="990600"/>
            <a:ext cx="5832112" cy="5710237"/>
          </a:xfrm>
          <a:solidFill>
            <a:schemeClr val="accent5">
              <a:lumMod val="20000"/>
              <a:lumOff val="80000"/>
            </a:schemeClr>
          </a:solidFill>
        </p:spPr>
        <p:txBody>
          <a:bodyPr>
            <a:normAutofit fontScale="92500" lnSpcReduction="10000"/>
          </a:bodyPr>
          <a:lstStyle/>
          <a:p>
            <a:pPr>
              <a:lnSpc>
                <a:spcPct val="100000"/>
              </a:lnSpc>
              <a:spcBef>
                <a:spcPts val="0"/>
              </a:spcBef>
              <a:spcAft>
                <a:spcPts val="300"/>
              </a:spcAft>
            </a:pPr>
            <a:r>
              <a:rPr lang="en-US" sz="2400" b="1" dirty="0"/>
              <a:t>Website:</a:t>
            </a:r>
            <a:r>
              <a:rPr lang="en-US" sz="2400" dirty="0"/>
              <a:t> www.va.gov/MS</a:t>
            </a:r>
          </a:p>
          <a:p>
            <a:pPr>
              <a:lnSpc>
                <a:spcPct val="100000"/>
              </a:lnSpc>
              <a:spcBef>
                <a:spcPts val="0"/>
              </a:spcBef>
              <a:spcAft>
                <a:spcPts val="300"/>
              </a:spcAft>
            </a:pPr>
            <a:r>
              <a:rPr lang="en-US" sz="2400" dirty="0"/>
              <a:t>Remote clinical consults within VA </a:t>
            </a:r>
          </a:p>
          <a:p>
            <a:pPr>
              <a:lnSpc>
                <a:spcPct val="100000"/>
              </a:lnSpc>
              <a:spcBef>
                <a:spcPts val="0"/>
              </a:spcBef>
              <a:spcAft>
                <a:spcPts val="300"/>
              </a:spcAft>
            </a:pPr>
            <a:r>
              <a:rPr lang="en-US" sz="2400" dirty="0"/>
              <a:t>VA specific MS care information</a:t>
            </a:r>
          </a:p>
          <a:p>
            <a:pPr lvl="1">
              <a:lnSpc>
                <a:spcPct val="100000"/>
              </a:lnSpc>
              <a:spcBef>
                <a:spcPts val="0"/>
              </a:spcBef>
              <a:spcAft>
                <a:spcPts val="300"/>
              </a:spcAft>
            </a:pPr>
            <a:r>
              <a:rPr lang="en-US" sz="2100" dirty="0"/>
              <a:t>Benefits, grants, adaptive equipment, referrals</a:t>
            </a:r>
          </a:p>
          <a:p>
            <a:pPr lvl="1">
              <a:lnSpc>
                <a:spcPct val="100000"/>
              </a:lnSpc>
              <a:spcBef>
                <a:spcPts val="0"/>
              </a:spcBef>
              <a:spcAft>
                <a:spcPts val="300"/>
              </a:spcAft>
            </a:pPr>
            <a:r>
              <a:rPr lang="en-US" sz="2100" dirty="0"/>
              <a:t>MS quality measures, MSSR, DMT use criteria </a:t>
            </a:r>
          </a:p>
          <a:p>
            <a:pPr>
              <a:lnSpc>
                <a:spcPct val="100000"/>
              </a:lnSpc>
              <a:spcBef>
                <a:spcPts val="0"/>
              </a:spcBef>
              <a:spcAft>
                <a:spcPts val="300"/>
              </a:spcAft>
            </a:pPr>
            <a:r>
              <a:rPr lang="en-US" sz="2400" dirty="0"/>
              <a:t>Educational opportunities</a:t>
            </a:r>
          </a:p>
          <a:p>
            <a:pPr marL="457200" lvl="1" indent="0">
              <a:lnSpc>
                <a:spcPct val="100000"/>
              </a:lnSpc>
              <a:spcBef>
                <a:spcPts val="0"/>
              </a:spcBef>
              <a:spcAft>
                <a:spcPts val="300"/>
              </a:spcAft>
              <a:buNone/>
            </a:pPr>
            <a:r>
              <a:rPr lang="en-US" sz="2000" b="1" dirty="0"/>
              <a:t>Healthcare Professional</a:t>
            </a:r>
          </a:p>
          <a:p>
            <a:pPr marL="801688" lvl="1">
              <a:lnSpc>
                <a:spcPct val="100000"/>
              </a:lnSpc>
              <a:spcBef>
                <a:spcPts val="0"/>
              </a:spcBef>
              <a:spcAft>
                <a:spcPts val="300"/>
              </a:spcAft>
            </a:pPr>
            <a:r>
              <a:rPr lang="en-US" sz="2000" dirty="0"/>
              <a:t>Monthly clinical e-newsletter</a:t>
            </a:r>
          </a:p>
          <a:p>
            <a:pPr marL="801688" lvl="1">
              <a:lnSpc>
                <a:spcPct val="100000"/>
              </a:lnSpc>
              <a:spcBef>
                <a:spcPts val="0"/>
              </a:spcBef>
              <a:spcAft>
                <a:spcPts val="300"/>
              </a:spcAft>
            </a:pPr>
            <a:r>
              <a:rPr lang="en-US" sz="2000" dirty="0"/>
              <a:t>Monthly webinars </a:t>
            </a:r>
          </a:p>
          <a:p>
            <a:pPr marL="801688" lvl="1">
              <a:lnSpc>
                <a:spcPct val="100000"/>
              </a:lnSpc>
              <a:spcBef>
                <a:spcPts val="0"/>
              </a:spcBef>
              <a:spcAft>
                <a:spcPts val="300"/>
              </a:spcAft>
            </a:pPr>
            <a:r>
              <a:rPr lang="en-US" sz="2000" dirty="0"/>
              <a:t>Conference presentations</a:t>
            </a:r>
          </a:p>
          <a:p>
            <a:pPr marL="801688" lvl="1">
              <a:lnSpc>
                <a:spcPct val="100000"/>
              </a:lnSpc>
              <a:spcBef>
                <a:spcPts val="0"/>
              </a:spcBef>
              <a:spcAft>
                <a:spcPts val="300"/>
              </a:spcAft>
            </a:pPr>
            <a:r>
              <a:rPr lang="en-US" sz="2000" dirty="0"/>
              <a:t>Annual network meetings</a:t>
            </a:r>
          </a:p>
          <a:p>
            <a:pPr marL="457200" lvl="1" indent="0">
              <a:lnSpc>
                <a:spcPct val="100000"/>
              </a:lnSpc>
              <a:spcBef>
                <a:spcPts val="0"/>
              </a:spcBef>
              <a:spcAft>
                <a:spcPts val="300"/>
              </a:spcAft>
              <a:buNone/>
            </a:pPr>
            <a:r>
              <a:rPr lang="en-US" sz="2000" b="1" dirty="0"/>
              <a:t>Veteran</a:t>
            </a:r>
          </a:p>
          <a:p>
            <a:pPr marL="801688" lvl="1">
              <a:lnSpc>
                <a:spcPct val="100000"/>
              </a:lnSpc>
              <a:spcBef>
                <a:spcPts val="0"/>
              </a:spcBef>
              <a:spcAft>
                <a:spcPts val="300"/>
              </a:spcAft>
            </a:pPr>
            <a:r>
              <a:rPr lang="en-US" sz="2000" dirty="0"/>
              <a:t>Monthly podcast</a:t>
            </a:r>
          </a:p>
          <a:p>
            <a:pPr marL="801688" lvl="1">
              <a:lnSpc>
                <a:spcPct val="100000"/>
              </a:lnSpc>
              <a:spcBef>
                <a:spcPts val="0"/>
              </a:spcBef>
              <a:spcAft>
                <a:spcPts val="300"/>
              </a:spcAft>
            </a:pPr>
            <a:r>
              <a:rPr lang="en-US" sz="2000" dirty="0"/>
              <a:t>Quarterly e-newsletter</a:t>
            </a:r>
          </a:p>
          <a:p>
            <a:pPr marL="801688" lvl="1">
              <a:lnSpc>
                <a:spcPct val="100000"/>
              </a:lnSpc>
              <a:spcBef>
                <a:spcPts val="0"/>
              </a:spcBef>
              <a:spcAft>
                <a:spcPts val="300"/>
              </a:spcAft>
            </a:pPr>
            <a:r>
              <a:rPr lang="en-US" sz="2000" dirty="0"/>
              <a:t>Webinars in collaboration with non-VA MS and Veteran service organizations</a:t>
            </a:r>
          </a:p>
        </p:txBody>
      </p:sp>
      <p:sp>
        <p:nvSpPr>
          <p:cNvPr id="7" name="Text Placeholder 6">
            <a:extLst>
              <a:ext uri="{FF2B5EF4-FFF2-40B4-BE49-F238E27FC236}">
                <a16:creationId xmlns:a16="http://schemas.microsoft.com/office/drawing/2014/main" id="{E3C14289-2E1B-471B-978D-086E82C20704}"/>
              </a:ext>
            </a:extLst>
          </p:cNvPr>
          <p:cNvSpPr>
            <a:spLocks noGrp="1"/>
          </p:cNvSpPr>
          <p:nvPr>
            <p:ph type="body" sz="quarter" idx="3"/>
          </p:nvPr>
        </p:nvSpPr>
        <p:spPr>
          <a:xfrm>
            <a:off x="6194426" y="166688"/>
            <a:ext cx="5832111" cy="823912"/>
          </a:xfrm>
          <a:solidFill>
            <a:schemeClr val="accent2"/>
          </a:solidFill>
        </p:spPr>
        <p:txBody>
          <a:bodyPr anchor="ctr">
            <a:normAutofit/>
          </a:bodyPr>
          <a:lstStyle/>
          <a:p>
            <a:pPr algn="ctr"/>
            <a:r>
              <a:rPr lang="en-US" sz="2800" dirty="0">
                <a:solidFill>
                  <a:schemeClr val="bg1"/>
                </a:solidFill>
              </a:rPr>
              <a:t>National MS Society </a:t>
            </a:r>
          </a:p>
        </p:txBody>
      </p:sp>
      <p:sp>
        <p:nvSpPr>
          <p:cNvPr id="8" name="Content Placeholder 7">
            <a:extLst>
              <a:ext uri="{FF2B5EF4-FFF2-40B4-BE49-F238E27FC236}">
                <a16:creationId xmlns:a16="http://schemas.microsoft.com/office/drawing/2014/main" id="{61240B63-327D-4D9E-A110-D6D8B31EEF78}"/>
              </a:ext>
            </a:extLst>
          </p:cNvPr>
          <p:cNvSpPr>
            <a:spLocks noGrp="1"/>
          </p:cNvSpPr>
          <p:nvPr>
            <p:ph sz="quarter" idx="4"/>
          </p:nvPr>
        </p:nvSpPr>
        <p:spPr>
          <a:xfrm>
            <a:off x="6194426" y="990600"/>
            <a:ext cx="5832110" cy="5710237"/>
          </a:xfrm>
          <a:solidFill>
            <a:schemeClr val="accent2">
              <a:lumMod val="20000"/>
              <a:lumOff val="80000"/>
            </a:schemeClr>
          </a:solidFill>
        </p:spPr>
        <p:txBody>
          <a:bodyPr>
            <a:normAutofit fontScale="92500" lnSpcReduction="10000"/>
          </a:bodyPr>
          <a:lstStyle/>
          <a:p>
            <a:pPr defTabSz="993775">
              <a:lnSpc>
                <a:spcPct val="100000"/>
              </a:lnSpc>
              <a:spcBef>
                <a:spcPts val="0"/>
              </a:spcBef>
              <a:spcAft>
                <a:spcPts val="300"/>
              </a:spcAft>
            </a:pPr>
            <a:r>
              <a:rPr lang="en-US" sz="2400" b="1" dirty="0"/>
              <a:t>Website: </a:t>
            </a:r>
            <a:r>
              <a:rPr lang="en-US" sz="2400" dirty="0"/>
              <a:t>www.nationalmssociety.org</a:t>
            </a:r>
          </a:p>
          <a:p>
            <a:pPr>
              <a:lnSpc>
                <a:spcPct val="100000"/>
              </a:lnSpc>
              <a:spcBef>
                <a:spcPts val="0"/>
              </a:spcBef>
              <a:spcAft>
                <a:spcPts val="300"/>
              </a:spcAft>
            </a:pPr>
            <a:r>
              <a:rPr lang="en-US" sz="2400" dirty="0"/>
              <a:t>Professional Resource Center</a:t>
            </a:r>
          </a:p>
          <a:p>
            <a:pPr lvl="1">
              <a:lnSpc>
                <a:spcPct val="100000"/>
              </a:lnSpc>
              <a:spcBef>
                <a:spcPts val="0"/>
              </a:spcBef>
              <a:spcAft>
                <a:spcPts val="300"/>
              </a:spcAft>
            </a:pPr>
            <a:r>
              <a:rPr lang="en-US" sz="2000" dirty="0"/>
              <a:t>Clinical publications</a:t>
            </a:r>
          </a:p>
          <a:p>
            <a:pPr lvl="1">
              <a:lnSpc>
                <a:spcPct val="100000"/>
              </a:lnSpc>
              <a:spcBef>
                <a:spcPts val="0"/>
              </a:spcBef>
              <a:spcAft>
                <a:spcPts val="300"/>
              </a:spcAft>
            </a:pPr>
            <a:r>
              <a:rPr lang="en-US" sz="2000" dirty="0"/>
              <a:t>Literature search</a:t>
            </a:r>
          </a:p>
          <a:p>
            <a:pPr>
              <a:lnSpc>
                <a:spcPct val="100000"/>
              </a:lnSpc>
              <a:spcBef>
                <a:spcPts val="0"/>
              </a:spcBef>
              <a:spcAft>
                <a:spcPts val="300"/>
              </a:spcAft>
            </a:pPr>
            <a:r>
              <a:rPr lang="en-US" sz="2400" dirty="0"/>
              <a:t>Support</a:t>
            </a:r>
          </a:p>
          <a:p>
            <a:pPr lvl="1">
              <a:lnSpc>
                <a:spcPct val="100000"/>
              </a:lnSpc>
              <a:spcBef>
                <a:spcPts val="0"/>
              </a:spcBef>
              <a:spcAft>
                <a:spcPts val="300"/>
              </a:spcAft>
            </a:pPr>
            <a:r>
              <a:rPr lang="en-US" sz="2000" dirty="0"/>
              <a:t>MS Navigator</a:t>
            </a:r>
          </a:p>
          <a:p>
            <a:pPr lvl="1">
              <a:lnSpc>
                <a:spcPct val="100000"/>
              </a:lnSpc>
              <a:spcBef>
                <a:spcPts val="0"/>
              </a:spcBef>
              <a:spcAft>
                <a:spcPts val="300"/>
              </a:spcAft>
            </a:pPr>
            <a:r>
              <a:rPr lang="en-US" sz="2000" dirty="0"/>
              <a:t>Self-help groups</a:t>
            </a:r>
          </a:p>
          <a:p>
            <a:pPr lvl="1">
              <a:lnSpc>
                <a:spcPct val="100000"/>
              </a:lnSpc>
              <a:spcBef>
                <a:spcPts val="0"/>
              </a:spcBef>
              <a:spcAft>
                <a:spcPts val="300"/>
              </a:spcAft>
            </a:pPr>
            <a:r>
              <a:rPr lang="en-US" sz="2000" dirty="0" err="1"/>
              <a:t>MSFriends</a:t>
            </a:r>
            <a:endParaRPr lang="en-US" sz="2000" dirty="0"/>
          </a:p>
          <a:p>
            <a:pPr>
              <a:lnSpc>
                <a:spcPct val="100000"/>
              </a:lnSpc>
              <a:spcBef>
                <a:spcPts val="0"/>
              </a:spcBef>
              <a:spcAft>
                <a:spcPts val="300"/>
              </a:spcAft>
            </a:pPr>
            <a:r>
              <a:rPr lang="en-US" sz="2400" dirty="0"/>
              <a:t>Educational Opportunities</a:t>
            </a:r>
          </a:p>
          <a:p>
            <a:pPr marL="457200" lvl="1" indent="0">
              <a:lnSpc>
                <a:spcPct val="100000"/>
              </a:lnSpc>
              <a:spcBef>
                <a:spcPts val="0"/>
              </a:spcBef>
              <a:spcAft>
                <a:spcPts val="300"/>
              </a:spcAft>
              <a:buNone/>
            </a:pPr>
            <a:r>
              <a:rPr lang="en-US" sz="2000" b="1" dirty="0"/>
              <a:t>Healthcare Professional</a:t>
            </a:r>
          </a:p>
          <a:p>
            <a:pPr marL="801688" lvl="1">
              <a:lnSpc>
                <a:spcPct val="100000"/>
              </a:lnSpc>
              <a:spcBef>
                <a:spcPts val="0"/>
              </a:spcBef>
              <a:spcAft>
                <a:spcPts val="300"/>
              </a:spcAft>
            </a:pPr>
            <a:r>
              <a:rPr lang="en-US" sz="2000" dirty="0"/>
              <a:t>Webinars (ECHO, VA, Pediatric, Mental Health)</a:t>
            </a:r>
          </a:p>
          <a:p>
            <a:pPr marL="801688" lvl="1">
              <a:lnSpc>
                <a:spcPct val="100000"/>
              </a:lnSpc>
              <a:spcBef>
                <a:spcPts val="0"/>
              </a:spcBef>
              <a:spcAft>
                <a:spcPts val="300"/>
              </a:spcAft>
            </a:pPr>
            <a:r>
              <a:rPr lang="en-US" sz="2000" dirty="0"/>
              <a:t>National and local e-newsletters</a:t>
            </a:r>
          </a:p>
          <a:p>
            <a:pPr marL="801688" lvl="1">
              <a:lnSpc>
                <a:spcPct val="100000"/>
              </a:lnSpc>
              <a:spcBef>
                <a:spcPts val="0"/>
              </a:spcBef>
              <a:spcAft>
                <a:spcPts val="300"/>
              </a:spcAft>
            </a:pPr>
            <a:r>
              <a:rPr lang="en-US" sz="2000" dirty="0"/>
              <a:t>Fellowships and mentoring</a:t>
            </a:r>
          </a:p>
          <a:p>
            <a:pPr marL="457200" lvl="1" indent="0">
              <a:lnSpc>
                <a:spcPct val="100000"/>
              </a:lnSpc>
              <a:spcBef>
                <a:spcPts val="0"/>
              </a:spcBef>
              <a:spcAft>
                <a:spcPts val="300"/>
              </a:spcAft>
              <a:buNone/>
            </a:pPr>
            <a:r>
              <a:rPr lang="en-US" sz="2000" b="1" dirty="0"/>
              <a:t>Patient</a:t>
            </a:r>
          </a:p>
          <a:p>
            <a:pPr marL="801688" lvl="1">
              <a:lnSpc>
                <a:spcPct val="100000"/>
              </a:lnSpc>
              <a:spcBef>
                <a:spcPts val="0"/>
              </a:spcBef>
              <a:spcAft>
                <a:spcPts val="300"/>
              </a:spcAft>
            </a:pPr>
            <a:r>
              <a:rPr lang="en-US" sz="2000" dirty="0"/>
              <a:t>Ask an MS Expert series</a:t>
            </a:r>
          </a:p>
          <a:p>
            <a:pPr marL="801688" lvl="1">
              <a:lnSpc>
                <a:spcPct val="100000"/>
              </a:lnSpc>
              <a:spcBef>
                <a:spcPts val="0"/>
              </a:spcBef>
              <a:spcAft>
                <a:spcPts val="300"/>
              </a:spcAft>
            </a:pPr>
            <a:r>
              <a:rPr lang="en-US" sz="2000" dirty="0"/>
              <a:t>Virtual Programs (New to MS, Black MS Experience, Hispanic/Latinx Experience, &amp; more)</a:t>
            </a:r>
          </a:p>
          <a:p>
            <a:endParaRPr lang="en-US" dirty="0"/>
          </a:p>
        </p:txBody>
      </p:sp>
    </p:spTree>
    <p:extLst>
      <p:ext uri="{BB962C8B-B14F-4D97-AF65-F5344CB8AC3E}">
        <p14:creationId xmlns:p14="http://schemas.microsoft.com/office/powerpoint/2010/main" val="11568466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19226" y="609600"/>
            <a:ext cx="9372600" cy="1356360"/>
          </a:xfrm>
        </p:spPr>
        <p:txBody>
          <a:bodyPr>
            <a:normAutofit fontScale="90000"/>
          </a:bodyPr>
          <a:lstStyle/>
          <a:p>
            <a:pPr algn="ctr">
              <a:lnSpc>
                <a:spcPct val="100000"/>
              </a:lnSpc>
            </a:pPr>
            <a:r>
              <a:rPr lang="en-US" b="1" dirty="0">
                <a:solidFill>
                  <a:schemeClr val="accent3"/>
                </a:solidFill>
                <a:latin typeface="+mn-lt"/>
              </a:rPr>
              <a:t>Thank you and please join us for the </a:t>
            </a:r>
            <a:br>
              <a:rPr lang="en-US" b="1" dirty="0">
                <a:solidFill>
                  <a:schemeClr val="accent3"/>
                </a:solidFill>
                <a:latin typeface="+mn-lt"/>
              </a:rPr>
            </a:br>
            <a:r>
              <a:rPr lang="en-US" b="1" dirty="0">
                <a:solidFill>
                  <a:schemeClr val="accent3"/>
                </a:solidFill>
                <a:latin typeface="+mn-lt"/>
              </a:rPr>
              <a:t>next webinar </a:t>
            </a:r>
            <a:r>
              <a:rPr lang="en-US" b="1">
                <a:solidFill>
                  <a:schemeClr val="accent3"/>
                </a:solidFill>
                <a:latin typeface="+mn-lt"/>
              </a:rPr>
              <a:t>on August 7, </a:t>
            </a:r>
            <a:r>
              <a:rPr lang="en-US" b="1" dirty="0">
                <a:solidFill>
                  <a:schemeClr val="accent3"/>
                </a:solidFill>
                <a:latin typeface="+mn-lt"/>
              </a:rPr>
              <a:t>2024!</a:t>
            </a:r>
          </a:p>
        </p:txBody>
      </p:sp>
      <p:sp>
        <p:nvSpPr>
          <p:cNvPr id="7" name="Content Placeholder 6"/>
          <p:cNvSpPr>
            <a:spLocks noGrp="1"/>
          </p:cNvSpPr>
          <p:nvPr>
            <p:ph idx="1"/>
          </p:nvPr>
        </p:nvSpPr>
        <p:spPr>
          <a:xfrm>
            <a:off x="1079863" y="2183132"/>
            <a:ext cx="10058400" cy="4235085"/>
          </a:xfrm>
        </p:spPr>
        <p:txBody>
          <a:bodyPr anchor="ctr">
            <a:noAutofit/>
          </a:bodyPr>
          <a:lstStyle/>
          <a:p>
            <a:pPr marL="0" indent="0" algn="ctr">
              <a:lnSpc>
                <a:spcPct val="100000"/>
              </a:lnSpc>
              <a:spcBef>
                <a:spcPts val="0"/>
              </a:spcBef>
              <a:spcAft>
                <a:spcPts val="1200"/>
              </a:spcAft>
              <a:buNone/>
            </a:pPr>
            <a:r>
              <a:rPr lang="en-US" sz="4000" b="1" dirty="0">
                <a:solidFill>
                  <a:srgbClr val="007481"/>
                </a:solidFill>
              </a:rPr>
              <a:t>Surveying Disease Modifying Therapies in MS: Green Light, Yellow Light, Red Light</a:t>
            </a:r>
          </a:p>
          <a:p>
            <a:pPr marL="0" indent="0" algn="ctr">
              <a:lnSpc>
                <a:spcPct val="100000"/>
              </a:lnSpc>
              <a:spcBef>
                <a:spcPts val="0"/>
              </a:spcBef>
              <a:spcAft>
                <a:spcPts val="1200"/>
              </a:spcAft>
              <a:buNone/>
            </a:pPr>
            <a:r>
              <a:rPr lang="en-US" sz="3600" dirty="0">
                <a:solidFill>
                  <a:srgbClr val="007481"/>
                </a:solidFill>
              </a:rPr>
              <a:t>John R. Rinker, III, MD</a:t>
            </a:r>
          </a:p>
          <a:p>
            <a:pPr marL="0" indent="0" algn="ctr">
              <a:lnSpc>
                <a:spcPct val="100000"/>
              </a:lnSpc>
              <a:spcBef>
                <a:spcPts val="0"/>
              </a:spcBef>
              <a:spcAft>
                <a:spcPts val="1200"/>
              </a:spcAft>
              <a:buNone/>
            </a:pPr>
            <a:endParaRPr lang="en-US" sz="600" dirty="0">
              <a:solidFill>
                <a:schemeClr val="tx1"/>
              </a:solidFill>
            </a:endParaRPr>
          </a:p>
          <a:p>
            <a:pPr marL="0" indent="0" algn="ctr">
              <a:lnSpc>
                <a:spcPct val="100000"/>
              </a:lnSpc>
              <a:spcBef>
                <a:spcPts val="0"/>
              </a:spcBef>
              <a:spcAft>
                <a:spcPts val="1200"/>
              </a:spcAft>
              <a:buNone/>
            </a:pPr>
            <a:r>
              <a:rPr lang="en-US" sz="2400" dirty="0">
                <a:solidFill>
                  <a:schemeClr val="tx1"/>
                </a:solidFill>
              </a:rPr>
              <a:t>www.nationalMSsociety.org/currenttopics</a:t>
            </a:r>
            <a:br>
              <a:rPr lang="en-US" sz="2400" dirty="0">
                <a:solidFill>
                  <a:schemeClr val="tx1"/>
                </a:solidFill>
              </a:rPr>
            </a:br>
            <a:r>
              <a:rPr lang="en-US" sz="2400" dirty="0">
                <a:solidFill>
                  <a:schemeClr val="tx1"/>
                </a:solidFill>
              </a:rPr>
              <a:t>www.va.gov/MS/RESOURCES/CME_Webinar_index.asp</a:t>
            </a:r>
          </a:p>
        </p:txBody>
      </p:sp>
    </p:spTree>
    <p:extLst>
      <p:ext uri="{BB962C8B-B14F-4D97-AF65-F5344CB8AC3E}">
        <p14:creationId xmlns:p14="http://schemas.microsoft.com/office/powerpoint/2010/main" val="2549163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5AD5CC-846C-996F-1856-8B6CDC3D0026}"/>
              </a:ext>
            </a:extLst>
          </p:cNvPr>
          <p:cNvPicPr>
            <a:picLocks noChangeAspect="1"/>
          </p:cNvPicPr>
          <p:nvPr/>
        </p:nvPicPr>
        <p:blipFill>
          <a:blip r:embed="rId3"/>
          <a:stretch>
            <a:fillRect/>
          </a:stretch>
        </p:blipFill>
        <p:spPr>
          <a:xfrm>
            <a:off x="5994400" y="1078093"/>
            <a:ext cx="5999797" cy="5500508"/>
          </a:xfrm>
          <a:prstGeom prst="rect">
            <a:avLst/>
          </a:prstGeom>
        </p:spPr>
      </p:pic>
      <p:sp>
        <p:nvSpPr>
          <p:cNvPr id="2" name="Title 1"/>
          <p:cNvSpPr>
            <a:spLocks noGrp="1"/>
          </p:cNvSpPr>
          <p:nvPr>
            <p:ph type="title"/>
          </p:nvPr>
        </p:nvSpPr>
        <p:spPr>
          <a:xfrm>
            <a:off x="609600" y="685800"/>
            <a:ext cx="10972800" cy="1143000"/>
          </a:xfrm>
        </p:spPr>
        <p:txBody>
          <a:bodyPr>
            <a:normAutofit/>
          </a:bodyPr>
          <a:lstStyle/>
          <a:p>
            <a:r>
              <a:rPr lang="en-US" sz="4800" b="1" dirty="0">
                <a:latin typeface="+mn-lt"/>
              </a:rPr>
              <a:t>Person-centered care</a:t>
            </a:r>
          </a:p>
        </p:txBody>
      </p:sp>
      <p:sp>
        <p:nvSpPr>
          <p:cNvPr id="6" name="TextBox 5">
            <a:extLst>
              <a:ext uri="{FF2B5EF4-FFF2-40B4-BE49-F238E27FC236}">
                <a16:creationId xmlns:a16="http://schemas.microsoft.com/office/drawing/2014/main" id="{ACA08B31-DD8D-504F-F87C-813E7AC686C0}"/>
              </a:ext>
            </a:extLst>
          </p:cNvPr>
          <p:cNvSpPr txBox="1"/>
          <p:nvPr/>
        </p:nvSpPr>
        <p:spPr>
          <a:xfrm>
            <a:off x="254000" y="1905001"/>
            <a:ext cx="5740400" cy="3785652"/>
          </a:xfrm>
          <a:prstGeom prst="rect">
            <a:avLst/>
          </a:prstGeom>
          <a:noFill/>
        </p:spPr>
        <p:txBody>
          <a:bodyPr wrap="square">
            <a:spAutoFit/>
          </a:bodyPr>
          <a:lstStyle/>
          <a:p>
            <a:pPr marL="457189" indent="-457189" defTabSz="1219170" fontAlgn="base">
              <a:spcBef>
                <a:spcPct val="0"/>
              </a:spcBef>
              <a:spcAft>
                <a:spcPct val="0"/>
              </a:spcAft>
              <a:buFont typeface="Arial" panose="020B0604020202020204" pitchFamily="34" charset="0"/>
              <a:buChar char="•"/>
            </a:pPr>
            <a:r>
              <a:rPr lang="en-US" sz="2400" dirty="0">
                <a:solidFill>
                  <a:srgbClr val="242424"/>
                </a:solidFill>
                <a:latin typeface="Calibri" panose="020F0502020204030204" pitchFamily="34" charset="0"/>
                <a:cs typeface="Arial" charset="0"/>
              </a:rPr>
              <a:t>Person- and family-centered care encourages the active </a:t>
            </a:r>
            <a:r>
              <a:rPr lang="en-US" sz="2400" b="1" dirty="0">
                <a:solidFill>
                  <a:srgbClr val="1F497D">
                    <a:lumMod val="60000"/>
                    <a:lumOff val="40000"/>
                  </a:srgbClr>
                </a:solidFill>
                <a:latin typeface="Calibri" panose="020F0502020204030204" pitchFamily="34" charset="0"/>
                <a:cs typeface="Arial" charset="0"/>
              </a:rPr>
              <a:t>collaboration</a:t>
            </a:r>
            <a:r>
              <a:rPr lang="en-US" sz="2400" dirty="0">
                <a:solidFill>
                  <a:srgbClr val="242424"/>
                </a:solidFill>
                <a:latin typeface="Calibri" panose="020F0502020204030204" pitchFamily="34" charset="0"/>
                <a:cs typeface="Arial" charset="0"/>
              </a:rPr>
              <a:t> between patients, families, and clinicians to design and manage a customized and comprehensive care plan.</a:t>
            </a:r>
          </a:p>
          <a:p>
            <a:pPr defTabSz="1219170" fontAlgn="base">
              <a:spcBef>
                <a:spcPct val="0"/>
              </a:spcBef>
              <a:spcAft>
                <a:spcPct val="0"/>
              </a:spcAft>
            </a:pPr>
            <a:endParaRPr lang="en-US" sz="2400" dirty="0">
              <a:solidFill>
                <a:srgbClr val="242424"/>
              </a:solidFill>
              <a:latin typeface="Calibri" panose="020F0502020204030204" pitchFamily="34" charset="0"/>
              <a:cs typeface="Arial" charset="0"/>
            </a:endParaRPr>
          </a:p>
          <a:p>
            <a:pPr marL="457189" indent="-457189" defTabSz="1219170" fontAlgn="base">
              <a:spcBef>
                <a:spcPct val="0"/>
              </a:spcBef>
              <a:spcAft>
                <a:spcPct val="0"/>
              </a:spcAft>
              <a:buFont typeface="Arial" panose="020B0604020202020204" pitchFamily="34" charset="0"/>
              <a:buChar char="•"/>
            </a:pPr>
            <a:r>
              <a:rPr lang="en-US" sz="2400" dirty="0">
                <a:solidFill>
                  <a:srgbClr val="242424"/>
                </a:solidFill>
                <a:latin typeface="Calibri" panose="020F0502020204030204" pitchFamily="34" charset="0"/>
                <a:cs typeface="Arial" charset="0"/>
              </a:rPr>
              <a:t>Person-centered care benefits patients and clinicians.</a:t>
            </a:r>
          </a:p>
          <a:p>
            <a:pPr marL="457189" indent="-457189" defTabSz="1219170" fontAlgn="base">
              <a:spcBef>
                <a:spcPct val="0"/>
              </a:spcBef>
              <a:spcAft>
                <a:spcPct val="0"/>
              </a:spcAft>
              <a:buFont typeface="Arial" panose="020B0604020202020204" pitchFamily="34" charset="0"/>
              <a:buChar char="•"/>
            </a:pPr>
            <a:endParaRPr lang="en-US" sz="2400" dirty="0">
              <a:solidFill>
                <a:srgbClr val="242424"/>
              </a:solidFill>
              <a:latin typeface="Calibri" panose="020F0502020204030204" pitchFamily="34" charset="0"/>
              <a:cs typeface="Arial" charset="0"/>
            </a:endParaRPr>
          </a:p>
          <a:p>
            <a:pPr marL="457189" indent="-457189" defTabSz="1219170" fontAlgn="base">
              <a:spcBef>
                <a:spcPct val="0"/>
              </a:spcBef>
              <a:spcAft>
                <a:spcPct val="0"/>
              </a:spcAft>
              <a:buFont typeface="Arial" panose="020B0604020202020204" pitchFamily="34" charset="0"/>
              <a:buChar char="•"/>
            </a:pPr>
            <a:r>
              <a:rPr lang="en-US" sz="2400" dirty="0">
                <a:solidFill>
                  <a:srgbClr val="242424"/>
                </a:solidFill>
                <a:latin typeface="Calibri" panose="020F0502020204030204" pitchFamily="34" charset="0"/>
                <a:cs typeface="Arial" charset="0"/>
              </a:rPr>
              <a:t>It requires a cultural shift.</a:t>
            </a:r>
          </a:p>
        </p:txBody>
      </p:sp>
      <p:pic>
        <p:nvPicPr>
          <p:cNvPr id="8" name="Picture 7">
            <a:extLst>
              <a:ext uri="{FF2B5EF4-FFF2-40B4-BE49-F238E27FC236}">
                <a16:creationId xmlns:a16="http://schemas.microsoft.com/office/drawing/2014/main" id="{E2B24DFF-9033-715A-3945-7E6CE209C03A}"/>
              </a:ext>
            </a:extLst>
          </p:cNvPr>
          <p:cNvPicPr>
            <a:picLocks noChangeAspect="1"/>
          </p:cNvPicPr>
          <p:nvPr/>
        </p:nvPicPr>
        <p:blipFill>
          <a:blip r:embed="rId4"/>
          <a:stretch>
            <a:fillRect/>
          </a:stretch>
        </p:blipFill>
        <p:spPr>
          <a:xfrm>
            <a:off x="6703020" y="6436348"/>
            <a:ext cx="4582557" cy="284504"/>
          </a:xfrm>
          <a:prstGeom prst="rect">
            <a:avLst/>
          </a:prstGeom>
        </p:spPr>
      </p:pic>
    </p:spTree>
    <p:extLst>
      <p:ext uri="{BB962C8B-B14F-4D97-AF65-F5344CB8AC3E}">
        <p14:creationId xmlns:p14="http://schemas.microsoft.com/office/powerpoint/2010/main" val="1425005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normAutofit/>
          </a:bodyPr>
          <a:lstStyle/>
          <a:p>
            <a:r>
              <a:rPr lang="en-US" sz="4800" b="1" dirty="0">
                <a:latin typeface="+mn-lt"/>
              </a:rPr>
              <a:t>Person-centered care is critical in MS</a:t>
            </a:r>
          </a:p>
        </p:txBody>
      </p:sp>
      <p:sp>
        <p:nvSpPr>
          <p:cNvPr id="6" name="TextBox 5">
            <a:extLst>
              <a:ext uri="{FF2B5EF4-FFF2-40B4-BE49-F238E27FC236}">
                <a16:creationId xmlns:a16="http://schemas.microsoft.com/office/drawing/2014/main" id="{ACA08B31-DD8D-504F-F87C-813E7AC686C0}"/>
              </a:ext>
            </a:extLst>
          </p:cNvPr>
          <p:cNvSpPr txBox="1"/>
          <p:nvPr/>
        </p:nvSpPr>
        <p:spPr>
          <a:xfrm>
            <a:off x="273803" y="2287905"/>
            <a:ext cx="6248400" cy="3908762"/>
          </a:xfrm>
          <a:prstGeom prst="rect">
            <a:avLst/>
          </a:prstGeom>
          <a:noFill/>
        </p:spPr>
        <p:txBody>
          <a:bodyPr wrap="square">
            <a:spAutoFit/>
          </a:bodyPr>
          <a:lstStyle/>
          <a:p>
            <a:pPr marL="457189" indent="-457189" defTabSz="1219170" fontAlgn="base">
              <a:spcBef>
                <a:spcPct val="0"/>
              </a:spcBef>
              <a:spcAft>
                <a:spcPct val="0"/>
              </a:spcAft>
              <a:buFont typeface="Arial" panose="020B0604020202020204" pitchFamily="34" charset="0"/>
              <a:buChar char="•"/>
            </a:pPr>
            <a:r>
              <a:rPr lang="en-US" sz="2400" dirty="0">
                <a:solidFill>
                  <a:srgbClr val="242424"/>
                </a:solidFill>
                <a:latin typeface="Calibri" panose="020F0502020204030204" pitchFamily="34" charset="0"/>
                <a:cs typeface="Arial" charset="0"/>
              </a:rPr>
              <a:t>High variability of clinical presentations and outcomes</a:t>
            </a:r>
          </a:p>
          <a:p>
            <a:pPr defTabSz="1219170" fontAlgn="base">
              <a:spcBef>
                <a:spcPct val="0"/>
              </a:spcBef>
              <a:spcAft>
                <a:spcPct val="0"/>
              </a:spcAft>
            </a:pPr>
            <a:endParaRPr lang="en-US" sz="2400" dirty="0">
              <a:solidFill>
                <a:srgbClr val="242424"/>
              </a:solidFill>
              <a:latin typeface="Calibri" panose="020F0502020204030204" pitchFamily="34" charset="0"/>
              <a:cs typeface="Arial" charset="0"/>
            </a:endParaRPr>
          </a:p>
          <a:p>
            <a:pPr marL="457189" indent="-457189" defTabSz="1219170" fontAlgn="base">
              <a:spcBef>
                <a:spcPct val="0"/>
              </a:spcBef>
              <a:spcAft>
                <a:spcPct val="0"/>
              </a:spcAft>
              <a:buFont typeface="Arial" panose="020B0604020202020204" pitchFamily="34" charset="0"/>
              <a:buChar char="•"/>
            </a:pPr>
            <a:r>
              <a:rPr lang="en-US" sz="2400" dirty="0">
                <a:solidFill>
                  <a:srgbClr val="242424"/>
                </a:solidFill>
                <a:latin typeface="Calibri" panose="020F0502020204030204" pitchFamily="34" charset="0"/>
                <a:cs typeface="Arial" charset="0"/>
              </a:rPr>
              <a:t>The last 30 years have seen the expansion of our therapeutic arsenal with 20+ DMTs currently available.</a:t>
            </a:r>
          </a:p>
          <a:p>
            <a:pPr marL="609585" lvl="1" defTabSz="1219170" fontAlgn="base">
              <a:spcBef>
                <a:spcPct val="0"/>
              </a:spcBef>
              <a:spcAft>
                <a:spcPct val="0"/>
              </a:spcAft>
            </a:pPr>
            <a:endParaRPr lang="en-US" sz="2400" dirty="0">
              <a:solidFill>
                <a:srgbClr val="242424"/>
              </a:solidFill>
              <a:latin typeface="Calibri" panose="020F0502020204030204" pitchFamily="34" charset="0"/>
              <a:cs typeface="Arial" charset="0"/>
            </a:endParaRPr>
          </a:p>
          <a:p>
            <a:pPr marL="457189" indent="-457189" defTabSz="1219170" fontAlgn="base">
              <a:spcBef>
                <a:spcPct val="0"/>
              </a:spcBef>
              <a:spcAft>
                <a:spcPct val="0"/>
              </a:spcAft>
              <a:buFont typeface="Arial" panose="020B0604020202020204" pitchFamily="34" charset="0"/>
              <a:buChar char="•"/>
            </a:pPr>
            <a:r>
              <a:rPr lang="en-US" sz="2400" dirty="0">
                <a:solidFill>
                  <a:srgbClr val="242424"/>
                </a:solidFill>
                <a:latin typeface="Calibri" panose="020F0502020204030204" pitchFamily="34" charset="0"/>
                <a:cs typeface="Arial" charset="0"/>
              </a:rPr>
              <a:t>MS symptoms are debilitating: 90% of people with MS still report limitations due to MS </a:t>
            </a:r>
            <a:r>
              <a:rPr lang="en-US" sz="1600" dirty="0">
                <a:solidFill>
                  <a:srgbClr val="242424"/>
                </a:solidFill>
                <a:latin typeface="Calibri" panose="020F0502020204030204" pitchFamily="34" charset="0"/>
                <a:cs typeface="Arial" charset="0"/>
              </a:rPr>
              <a:t>(</a:t>
            </a:r>
            <a:r>
              <a:rPr lang="en-US" sz="1600" dirty="0" err="1">
                <a:solidFill>
                  <a:srgbClr val="242424"/>
                </a:solidFill>
                <a:latin typeface="Calibri" panose="020F0502020204030204" pitchFamily="34" charset="0"/>
                <a:cs typeface="Arial" charset="0"/>
              </a:rPr>
              <a:t>Teni</a:t>
            </a:r>
            <a:r>
              <a:rPr lang="en-US" sz="1600" dirty="0">
                <a:solidFill>
                  <a:srgbClr val="242424"/>
                </a:solidFill>
                <a:latin typeface="Calibri" panose="020F0502020204030204" pitchFamily="34" charset="0"/>
                <a:cs typeface="Arial" charset="0"/>
              </a:rPr>
              <a:t> et al., </a:t>
            </a:r>
            <a:r>
              <a:rPr lang="en-US" sz="1600" dirty="0" err="1">
                <a:solidFill>
                  <a:srgbClr val="242424"/>
                </a:solidFill>
                <a:latin typeface="Calibri" panose="020F0502020204030204" pitchFamily="34" charset="0"/>
                <a:cs typeface="Arial" charset="0"/>
              </a:rPr>
              <a:t>Eur</a:t>
            </a:r>
            <a:r>
              <a:rPr lang="en-US" sz="1600" dirty="0">
                <a:solidFill>
                  <a:srgbClr val="242424"/>
                </a:solidFill>
                <a:latin typeface="Calibri" panose="020F0502020204030204" pitchFamily="34" charset="0"/>
                <a:cs typeface="Arial" charset="0"/>
              </a:rPr>
              <a:t> J Neurol, 2023)</a:t>
            </a:r>
          </a:p>
          <a:p>
            <a:pPr marL="457189" indent="-457189" defTabSz="1219170" fontAlgn="base">
              <a:spcBef>
                <a:spcPct val="0"/>
              </a:spcBef>
              <a:spcAft>
                <a:spcPct val="0"/>
              </a:spcAft>
              <a:buFont typeface="Arial" panose="020B0604020202020204" pitchFamily="34" charset="0"/>
              <a:buChar char="•"/>
            </a:pPr>
            <a:endParaRPr lang="en-US" sz="1600" dirty="0">
              <a:solidFill>
                <a:srgbClr val="242424"/>
              </a:solidFill>
              <a:latin typeface="Calibri" panose="020F0502020204030204" pitchFamily="34" charset="0"/>
              <a:cs typeface="Arial" charset="0"/>
            </a:endParaRPr>
          </a:p>
        </p:txBody>
      </p:sp>
      <p:pic>
        <p:nvPicPr>
          <p:cNvPr id="4" name="Picture 3">
            <a:extLst>
              <a:ext uri="{FF2B5EF4-FFF2-40B4-BE49-F238E27FC236}">
                <a16:creationId xmlns:a16="http://schemas.microsoft.com/office/drawing/2014/main" id="{D6832063-1F0D-A569-BCBF-8FEF3688ADA6}"/>
              </a:ext>
            </a:extLst>
          </p:cNvPr>
          <p:cNvPicPr>
            <a:picLocks noChangeAspect="1"/>
          </p:cNvPicPr>
          <p:nvPr/>
        </p:nvPicPr>
        <p:blipFill>
          <a:blip r:embed="rId3"/>
          <a:stretch>
            <a:fillRect/>
          </a:stretch>
        </p:blipFill>
        <p:spPr>
          <a:xfrm>
            <a:off x="6545426" y="2287905"/>
            <a:ext cx="5240175" cy="3124200"/>
          </a:xfrm>
          <a:prstGeom prst="rect">
            <a:avLst/>
          </a:prstGeom>
        </p:spPr>
      </p:pic>
      <p:sp>
        <p:nvSpPr>
          <p:cNvPr id="7" name="TextBox 6">
            <a:extLst>
              <a:ext uri="{FF2B5EF4-FFF2-40B4-BE49-F238E27FC236}">
                <a16:creationId xmlns:a16="http://schemas.microsoft.com/office/drawing/2014/main" id="{85C08C0C-E6E6-E07F-81A5-DAD54067DFEA}"/>
              </a:ext>
            </a:extLst>
          </p:cNvPr>
          <p:cNvSpPr txBox="1"/>
          <p:nvPr/>
        </p:nvSpPr>
        <p:spPr>
          <a:xfrm>
            <a:off x="7062653" y="5640706"/>
            <a:ext cx="4673600" cy="297454"/>
          </a:xfrm>
          <a:prstGeom prst="rect">
            <a:avLst/>
          </a:prstGeom>
          <a:noFill/>
        </p:spPr>
        <p:txBody>
          <a:bodyPr wrap="square" rtlCol="0">
            <a:spAutoFit/>
          </a:bodyPr>
          <a:lstStyle/>
          <a:p>
            <a:pPr algn="r" defTabSz="1219170" fontAlgn="base">
              <a:spcBef>
                <a:spcPct val="0"/>
              </a:spcBef>
              <a:spcAft>
                <a:spcPct val="0"/>
              </a:spcAft>
            </a:pPr>
            <a:r>
              <a:rPr lang="en-US" sz="1333" dirty="0">
                <a:solidFill>
                  <a:prstClr val="black"/>
                </a:solidFill>
                <a:latin typeface="Calibri"/>
                <a:cs typeface="Arial" charset="0"/>
              </a:rPr>
              <a:t>Image credit: WPAUMC.org</a:t>
            </a:r>
          </a:p>
        </p:txBody>
      </p:sp>
    </p:spTree>
    <p:extLst>
      <p:ext uri="{BB962C8B-B14F-4D97-AF65-F5344CB8AC3E}">
        <p14:creationId xmlns:p14="http://schemas.microsoft.com/office/powerpoint/2010/main" val="3795262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normAutofit/>
          </a:bodyPr>
          <a:lstStyle/>
          <a:p>
            <a:r>
              <a:rPr lang="en-US" sz="4800" b="1" dirty="0">
                <a:latin typeface="+mn-lt"/>
              </a:rPr>
              <a:t>2 Communication Approaches</a:t>
            </a:r>
          </a:p>
        </p:txBody>
      </p:sp>
      <p:sp>
        <p:nvSpPr>
          <p:cNvPr id="6" name="TextBox 5">
            <a:extLst>
              <a:ext uri="{FF2B5EF4-FFF2-40B4-BE49-F238E27FC236}">
                <a16:creationId xmlns:a16="http://schemas.microsoft.com/office/drawing/2014/main" id="{ACA08B31-DD8D-504F-F87C-813E7AC686C0}"/>
              </a:ext>
            </a:extLst>
          </p:cNvPr>
          <p:cNvSpPr txBox="1"/>
          <p:nvPr/>
        </p:nvSpPr>
        <p:spPr>
          <a:xfrm>
            <a:off x="304800" y="2121457"/>
            <a:ext cx="5486400" cy="280076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defTabSz="1219170" fontAlgn="base">
              <a:spcBef>
                <a:spcPct val="0"/>
              </a:spcBef>
              <a:spcAft>
                <a:spcPct val="0"/>
              </a:spcAft>
            </a:pPr>
            <a:r>
              <a:rPr lang="en-US" sz="3200" b="1" dirty="0">
                <a:solidFill>
                  <a:prstClr val="black">
                    <a:lumMod val="85000"/>
                    <a:lumOff val="15000"/>
                  </a:prstClr>
                </a:solidFill>
                <a:latin typeface="Calibri" panose="020F0502020204030204" pitchFamily="34" charset="0"/>
              </a:rPr>
              <a:t>Shared decision making</a:t>
            </a:r>
          </a:p>
          <a:p>
            <a:pPr marL="457189" indent="-457189" defTabSz="1219170" fontAlgn="base">
              <a:spcBef>
                <a:spcPct val="0"/>
              </a:spcBef>
              <a:spcAft>
                <a:spcPct val="0"/>
              </a:spcAft>
              <a:buFont typeface="Arial" panose="020B0604020202020204" pitchFamily="34" charset="0"/>
              <a:buChar char="•"/>
            </a:pPr>
            <a:r>
              <a:rPr lang="en-US" sz="2400" dirty="0">
                <a:solidFill>
                  <a:srgbClr val="242424"/>
                </a:solidFill>
                <a:latin typeface="Calibri" panose="020F0502020204030204" pitchFamily="34" charset="0"/>
              </a:rPr>
              <a:t>The clinicians’ role is to help patients understand what the reasonable options are.</a:t>
            </a:r>
          </a:p>
          <a:p>
            <a:pPr marL="457189" indent="-457189" defTabSz="1219170" fontAlgn="base">
              <a:spcBef>
                <a:spcPct val="0"/>
              </a:spcBef>
              <a:spcAft>
                <a:spcPct val="0"/>
              </a:spcAft>
              <a:buFont typeface="Arial" panose="020B0604020202020204" pitchFamily="34" charset="0"/>
              <a:buChar char="•"/>
            </a:pPr>
            <a:r>
              <a:rPr lang="en-US" sz="2400" dirty="0">
                <a:solidFill>
                  <a:srgbClr val="242424"/>
                </a:solidFill>
                <a:latin typeface="Calibri" panose="020F0502020204030204" pitchFamily="34" charset="0"/>
              </a:rPr>
              <a:t>Then elicit, inform, and integrate patients’ informed preferences as they relate to the available options</a:t>
            </a:r>
          </a:p>
        </p:txBody>
      </p:sp>
      <p:sp>
        <p:nvSpPr>
          <p:cNvPr id="8" name="TextBox 7">
            <a:extLst>
              <a:ext uri="{FF2B5EF4-FFF2-40B4-BE49-F238E27FC236}">
                <a16:creationId xmlns:a16="http://schemas.microsoft.com/office/drawing/2014/main" id="{4404331C-0981-FE5C-F8E2-58A0CBC42A22}"/>
              </a:ext>
            </a:extLst>
          </p:cNvPr>
          <p:cNvSpPr txBox="1"/>
          <p:nvPr/>
        </p:nvSpPr>
        <p:spPr>
          <a:xfrm>
            <a:off x="6096000" y="2185989"/>
            <a:ext cx="5486400" cy="243143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1219170" fontAlgn="base">
              <a:spcBef>
                <a:spcPct val="0"/>
              </a:spcBef>
              <a:spcAft>
                <a:spcPct val="0"/>
              </a:spcAft>
            </a:pPr>
            <a:r>
              <a:rPr lang="en-US" sz="3200" b="1" dirty="0">
                <a:solidFill>
                  <a:prstClr val="black">
                    <a:lumMod val="85000"/>
                    <a:lumOff val="15000"/>
                  </a:prstClr>
                </a:solidFill>
                <a:latin typeface="Calibri" panose="020F0502020204030204" pitchFamily="34" charset="0"/>
              </a:rPr>
              <a:t>Motivational interviewing </a:t>
            </a:r>
          </a:p>
          <a:p>
            <a:pPr marL="380990" indent="-380990" defTabSz="1219170" fontAlgn="base">
              <a:spcBef>
                <a:spcPct val="0"/>
              </a:spcBef>
              <a:spcAft>
                <a:spcPct val="0"/>
              </a:spcAft>
              <a:buFont typeface="Arial" panose="020B0604020202020204" pitchFamily="34" charset="0"/>
              <a:buChar char="•"/>
            </a:pPr>
            <a:r>
              <a:rPr lang="en-US" sz="2400" dirty="0">
                <a:solidFill>
                  <a:prstClr val="black">
                    <a:lumMod val="85000"/>
                    <a:lumOff val="15000"/>
                  </a:prstClr>
                </a:solidFill>
                <a:latin typeface="Calibri" panose="020F0502020204030204" pitchFamily="34" charset="0"/>
              </a:rPr>
              <a:t>Person-centered approach to counseling </a:t>
            </a:r>
          </a:p>
          <a:p>
            <a:pPr marL="380990" indent="-380990" defTabSz="1219170" fontAlgn="base">
              <a:spcBef>
                <a:spcPct val="0"/>
              </a:spcBef>
              <a:spcAft>
                <a:spcPct val="0"/>
              </a:spcAft>
              <a:buFont typeface="Arial" panose="020B0604020202020204" pitchFamily="34" charset="0"/>
              <a:buChar char="•"/>
            </a:pPr>
            <a:r>
              <a:rPr lang="en-US" sz="2400" dirty="0">
                <a:solidFill>
                  <a:prstClr val="black">
                    <a:lumMod val="85000"/>
                    <a:lumOff val="15000"/>
                  </a:prstClr>
                </a:solidFill>
                <a:latin typeface="Calibri" panose="020F0502020204030204" pitchFamily="34" charset="0"/>
              </a:rPr>
              <a:t>Helps guide behavior changes</a:t>
            </a:r>
          </a:p>
          <a:p>
            <a:pPr marL="380990" indent="-380990" defTabSz="1219170" fontAlgn="base">
              <a:spcBef>
                <a:spcPct val="0"/>
              </a:spcBef>
              <a:spcAft>
                <a:spcPct val="0"/>
              </a:spcAft>
              <a:buFont typeface="Arial" panose="020B0604020202020204" pitchFamily="34" charset="0"/>
              <a:buChar char="•"/>
            </a:pPr>
            <a:r>
              <a:rPr lang="en-US" sz="2400" dirty="0">
                <a:solidFill>
                  <a:prstClr val="black">
                    <a:lumMod val="85000"/>
                    <a:lumOff val="15000"/>
                  </a:prstClr>
                </a:solidFill>
                <a:latin typeface="Calibri" panose="020F0502020204030204" pitchFamily="34" charset="0"/>
              </a:rPr>
              <a:t>Usually when a patient feels ambivalent</a:t>
            </a:r>
          </a:p>
        </p:txBody>
      </p:sp>
      <p:grpSp>
        <p:nvGrpSpPr>
          <p:cNvPr id="9" name="Group 8">
            <a:extLst>
              <a:ext uri="{FF2B5EF4-FFF2-40B4-BE49-F238E27FC236}">
                <a16:creationId xmlns:a16="http://schemas.microsoft.com/office/drawing/2014/main" id="{F5D45A25-D977-741D-F57B-7B3D635CBD9E}"/>
              </a:ext>
            </a:extLst>
          </p:cNvPr>
          <p:cNvGrpSpPr/>
          <p:nvPr/>
        </p:nvGrpSpPr>
        <p:grpSpPr>
          <a:xfrm>
            <a:off x="566910" y="5369691"/>
            <a:ext cx="10972801" cy="802509"/>
            <a:chOff x="4794733" y="3598703"/>
            <a:chExt cx="7632566" cy="540001"/>
          </a:xfrm>
        </p:grpSpPr>
        <p:sp>
          <p:nvSpPr>
            <p:cNvPr id="10" name="Rectangle: Rounded Corners 9">
              <a:extLst>
                <a:ext uri="{FF2B5EF4-FFF2-40B4-BE49-F238E27FC236}">
                  <a16:creationId xmlns:a16="http://schemas.microsoft.com/office/drawing/2014/main" id="{00256B53-91D2-7DB0-9197-7215D2DA2041}"/>
                </a:ext>
              </a:extLst>
            </p:cNvPr>
            <p:cNvSpPr/>
            <p:nvPr/>
          </p:nvSpPr>
          <p:spPr>
            <a:xfrm>
              <a:off x="4964447" y="3620562"/>
              <a:ext cx="7462852" cy="518142"/>
            </a:xfrm>
            <a:prstGeom prst="roundRect">
              <a:avLst/>
            </a:prstGeom>
            <a:solidFill>
              <a:srgbClr val="02376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625519">
                <a:spcAft>
                  <a:spcPts val="2133"/>
                </a:spcAft>
                <a:defRPr/>
              </a:pPr>
              <a:r>
                <a:rPr lang="en-GB" sz="2133" dirty="0">
                  <a:solidFill>
                    <a:srgbClr val="FFFFFF"/>
                  </a:solidFill>
                  <a:latin typeface="Arial" panose="020B0604020202020204"/>
                </a:rPr>
                <a:t>        Clinicians m</a:t>
              </a:r>
              <a:r>
                <a:rPr lang="en-US" sz="2133" dirty="0" err="1">
                  <a:solidFill>
                    <a:srgbClr val="FFFFFF"/>
                  </a:solidFill>
                  <a:latin typeface="Arial" panose="020B0604020202020204"/>
                </a:rPr>
                <a:t>ust</a:t>
              </a:r>
              <a:r>
                <a:rPr lang="en-US" sz="2133" dirty="0">
                  <a:solidFill>
                    <a:srgbClr val="FFFFFF"/>
                  </a:solidFill>
                  <a:latin typeface="Arial" panose="020B0604020202020204"/>
                </a:rPr>
                <a:t> be able to identify situations where these methods are most appropriate and recognize that sometimes both methods may be required.</a:t>
              </a:r>
              <a:endParaRPr lang="en-GB" sz="2133" baseline="30000" dirty="0">
                <a:solidFill>
                  <a:srgbClr val="FFFFFF"/>
                </a:solidFill>
                <a:latin typeface="Arial" panose="020B0604020202020204"/>
              </a:endParaRPr>
            </a:p>
          </p:txBody>
        </p:sp>
        <p:sp>
          <p:nvSpPr>
            <p:cNvPr id="11" name="Oval 10">
              <a:extLst>
                <a:ext uri="{FF2B5EF4-FFF2-40B4-BE49-F238E27FC236}">
                  <a16:creationId xmlns:a16="http://schemas.microsoft.com/office/drawing/2014/main" id="{A7CEDF98-4044-A7FD-CE35-D0C977F1012C}"/>
                </a:ext>
              </a:extLst>
            </p:cNvPr>
            <p:cNvSpPr/>
            <p:nvPr/>
          </p:nvSpPr>
          <p:spPr>
            <a:xfrm>
              <a:off x="4794733" y="3598703"/>
              <a:ext cx="540000" cy="54000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fontAlgn="base">
                <a:spcBef>
                  <a:spcPct val="0"/>
                </a:spcBef>
                <a:spcAft>
                  <a:spcPct val="0"/>
                </a:spcAft>
              </a:pPr>
              <a:endParaRPr lang="en-GB" sz="2400">
                <a:solidFill>
                  <a:prstClr val="white"/>
                </a:solidFill>
                <a:latin typeface="Calibri"/>
              </a:endParaRPr>
            </a:p>
          </p:txBody>
        </p:sp>
        <p:pic>
          <p:nvPicPr>
            <p:cNvPr id="12" name="Graphic 11" descr="Clipboard Mixed with solid fill">
              <a:extLst>
                <a:ext uri="{FF2B5EF4-FFF2-40B4-BE49-F238E27FC236}">
                  <a16:creationId xmlns:a16="http://schemas.microsoft.com/office/drawing/2014/main" id="{A94D38AE-D0C9-4E9B-C2B9-E0E178AEF76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83182" y="3675335"/>
              <a:ext cx="341300" cy="341300"/>
            </a:xfrm>
            <a:prstGeom prst="rect">
              <a:avLst/>
            </a:prstGeom>
          </p:spPr>
        </p:pic>
      </p:grpSp>
      <p:sp>
        <p:nvSpPr>
          <p:cNvPr id="13" name="TextBox 12">
            <a:extLst>
              <a:ext uri="{FF2B5EF4-FFF2-40B4-BE49-F238E27FC236}">
                <a16:creationId xmlns:a16="http://schemas.microsoft.com/office/drawing/2014/main" id="{A8CE823B-6BEA-E746-E3DF-9FFA9DCDC3D2}"/>
              </a:ext>
            </a:extLst>
          </p:cNvPr>
          <p:cNvSpPr txBox="1"/>
          <p:nvPr/>
        </p:nvSpPr>
        <p:spPr>
          <a:xfrm>
            <a:off x="7315200" y="6594558"/>
            <a:ext cx="4673600" cy="297454"/>
          </a:xfrm>
          <a:prstGeom prst="rect">
            <a:avLst/>
          </a:prstGeom>
          <a:noFill/>
        </p:spPr>
        <p:txBody>
          <a:bodyPr wrap="square" rtlCol="0">
            <a:spAutoFit/>
          </a:bodyPr>
          <a:lstStyle/>
          <a:p>
            <a:pPr algn="r" defTabSz="1219170" fontAlgn="base">
              <a:spcBef>
                <a:spcPct val="0"/>
              </a:spcBef>
              <a:spcAft>
                <a:spcPct val="0"/>
              </a:spcAft>
            </a:pPr>
            <a:r>
              <a:rPr lang="en-US" sz="1333" dirty="0">
                <a:solidFill>
                  <a:prstClr val="black"/>
                </a:solidFill>
                <a:latin typeface="Calibri"/>
                <a:cs typeface="Arial" charset="0"/>
              </a:rPr>
              <a:t> Elwyn et al., Ann Fam Med, 2014 </a:t>
            </a:r>
          </a:p>
        </p:txBody>
      </p:sp>
    </p:spTree>
    <p:extLst>
      <p:ext uri="{BB962C8B-B14F-4D97-AF65-F5344CB8AC3E}">
        <p14:creationId xmlns:p14="http://schemas.microsoft.com/office/powerpoint/2010/main" val="2631350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7400"/>
            <a:ext cx="10972800" cy="1143000"/>
          </a:xfrm>
        </p:spPr>
        <p:txBody>
          <a:bodyPr>
            <a:normAutofit/>
          </a:bodyPr>
          <a:lstStyle/>
          <a:p>
            <a:r>
              <a:rPr lang="en-US" sz="4800" b="1" dirty="0">
                <a:latin typeface="+mn-lt"/>
              </a:rPr>
              <a:t>Relationship between SDM and MI</a:t>
            </a:r>
          </a:p>
        </p:txBody>
      </p:sp>
      <p:pic>
        <p:nvPicPr>
          <p:cNvPr id="4" name="Picture 3">
            <a:extLst>
              <a:ext uri="{FF2B5EF4-FFF2-40B4-BE49-F238E27FC236}">
                <a16:creationId xmlns:a16="http://schemas.microsoft.com/office/drawing/2014/main" id="{15E80E3D-616E-AF56-7DC9-B73FE92AA675}"/>
              </a:ext>
            </a:extLst>
          </p:cNvPr>
          <p:cNvPicPr>
            <a:picLocks noChangeAspect="1"/>
          </p:cNvPicPr>
          <p:nvPr/>
        </p:nvPicPr>
        <p:blipFill>
          <a:blip r:embed="rId3"/>
          <a:stretch>
            <a:fillRect/>
          </a:stretch>
        </p:blipFill>
        <p:spPr>
          <a:xfrm>
            <a:off x="1930400" y="1917632"/>
            <a:ext cx="6812685" cy="4896849"/>
          </a:xfrm>
          <a:prstGeom prst="rect">
            <a:avLst/>
          </a:prstGeom>
        </p:spPr>
      </p:pic>
      <p:sp>
        <p:nvSpPr>
          <p:cNvPr id="5" name="TextBox 4">
            <a:extLst>
              <a:ext uri="{FF2B5EF4-FFF2-40B4-BE49-F238E27FC236}">
                <a16:creationId xmlns:a16="http://schemas.microsoft.com/office/drawing/2014/main" id="{796BB5E3-6AEE-8968-F3E3-226F118E30D2}"/>
              </a:ext>
            </a:extLst>
          </p:cNvPr>
          <p:cNvSpPr txBox="1"/>
          <p:nvPr/>
        </p:nvSpPr>
        <p:spPr>
          <a:xfrm>
            <a:off x="7213600" y="6453528"/>
            <a:ext cx="4673600" cy="297454"/>
          </a:xfrm>
          <a:prstGeom prst="rect">
            <a:avLst/>
          </a:prstGeom>
          <a:noFill/>
        </p:spPr>
        <p:txBody>
          <a:bodyPr wrap="square" rtlCol="0">
            <a:spAutoFit/>
          </a:bodyPr>
          <a:lstStyle/>
          <a:p>
            <a:pPr algn="r" defTabSz="1219170" fontAlgn="base">
              <a:spcBef>
                <a:spcPct val="0"/>
              </a:spcBef>
              <a:spcAft>
                <a:spcPct val="0"/>
              </a:spcAft>
            </a:pPr>
            <a:r>
              <a:rPr lang="en-US" sz="1333" dirty="0">
                <a:solidFill>
                  <a:prstClr val="black"/>
                </a:solidFill>
                <a:latin typeface="Calibri"/>
                <a:cs typeface="Arial" charset="0"/>
              </a:rPr>
              <a:t> Elwyn et al., Ann Fam Med, 2014 </a:t>
            </a:r>
          </a:p>
        </p:txBody>
      </p:sp>
    </p:spTree>
    <p:extLst>
      <p:ext uri="{BB962C8B-B14F-4D97-AF65-F5344CB8AC3E}">
        <p14:creationId xmlns:p14="http://schemas.microsoft.com/office/powerpoint/2010/main" val="7734791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21.0.2123"/>
  <p:tag name="SLIDO_PRESENTATION_ID" val="00000000-0000-0000-0000-000000000000"/>
  <p:tag name="SLIDO_EVENT_UUID" val="c377c69a-c1ab-45bf-b74a-5540100893e7"/>
  <p:tag name="SLIDO_EVENT_SECTION_UUID" val="42da28c8-93c3-40c4-a32f-407a17cdafb1"/>
</p:tagLst>
</file>

<file path=ppt/theme/theme1.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6-9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8CC72631FCDC43AC04C8CC6A8CB0D9" ma:contentTypeVersion="16" ma:contentTypeDescription="Create a new document." ma:contentTypeScope="" ma:versionID="399e20c2e185542fa3155091108be9ff">
  <xsd:schema xmlns:xsd="http://www.w3.org/2001/XMLSchema" xmlns:xs="http://www.w3.org/2001/XMLSchema" xmlns:p="http://schemas.microsoft.com/office/2006/metadata/properties" xmlns:ns2="2c04d4b1-7a5e-4575-b6a3-29f7253cf522" xmlns:ns3="8a9688af-b70f-40bb-9617-17e5a1647d6e" xmlns:ns4="b4f98844-4daf-4f28-a01a-1bcf01f5ba64" targetNamespace="http://schemas.microsoft.com/office/2006/metadata/properties" ma:root="true" ma:fieldsID="7e499e61af3c85a6e5e52e35dc6024da" ns2:_="" ns3:_="" ns4:_="">
    <xsd:import namespace="2c04d4b1-7a5e-4575-b6a3-29f7253cf522"/>
    <xsd:import namespace="8a9688af-b70f-40bb-9617-17e5a1647d6e"/>
    <xsd:import namespace="b4f98844-4daf-4f28-a01a-1bcf01f5ba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4d4b1-7a5e-4575-b6a3-29f7253cf5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2107af4-119d-4e47-b97c-f15ecd375f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a9688af-b70f-40bb-9617-17e5a1647d6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f98844-4daf-4f28-a01a-1bcf01f5ba6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0e82c6c-6221-4fc0-b782-0afc0ec880df}" ma:internalName="TaxCatchAll" ma:showField="CatchAllData" ma:web="8a9688af-b70f-40bb-9617-17e5a1647d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4f98844-4daf-4f28-a01a-1bcf01f5ba64" xsi:nil="true"/>
    <lcf76f155ced4ddcb4097134ff3c332f xmlns="2c04d4b1-7a5e-4575-b6a3-29f7253cf522">
      <Terms xmlns="http://schemas.microsoft.com/office/infopath/2007/PartnerControls"/>
    </lcf76f155ced4ddcb4097134ff3c332f>
    <SharedWithUsers xmlns="8a9688af-b70f-40bb-9617-17e5a1647d6e">
      <UserInfo>
        <DisplayName>Jill Petersen</DisplayName>
        <AccountId>478</AccountId>
        <AccountType/>
      </UserInfo>
    </SharedWithUsers>
  </documentManagement>
</p:properties>
</file>

<file path=customXml/itemProps1.xml><?xml version="1.0" encoding="utf-8"?>
<ds:datastoreItem xmlns:ds="http://schemas.openxmlformats.org/officeDocument/2006/customXml" ds:itemID="{FB58FF7B-1233-4483-95CA-98C785A9CC43}">
  <ds:schemaRefs>
    <ds:schemaRef ds:uri="2c04d4b1-7a5e-4575-b6a3-29f7253cf522"/>
    <ds:schemaRef ds:uri="8a9688af-b70f-40bb-9617-17e5a1647d6e"/>
    <ds:schemaRef ds:uri="b4f98844-4daf-4f28-a01a-1bcf01f5ba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88902AF-B618-4C6E-8E0A-C4CB3AEC8452}">
  <ds:schemaRefs>
    <ds:schemaRef ds:uri="http://schemas.microsoft.com/sharepoint/v3/contenttype/forms"/>
  </ds:schemaRefs>
</ds:datastoreItem>
</file>

<file path=customXml/itemProps3.xml><?xml version="1.0" encoding="utf-8"?>
<ds:datastoreItem xmlns:ds="http://schemas.openxmlformats.org/officeDocument/2006/customXml" ds:itemID="{D3C5AD86-3BF7-472A-B482-66A365C236E6}">
  <ds:schemaRefs>
    <ds:schemaRef ds:uri="http://www.w3.org/XML/1998/namespace"/>
    <ds:schemaRef ds:uri="b4f98844-4daf-4f28-a01a-1bcf01f5ba64"/>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terms/"/>
    <ds:schemaRef ds:uri="8a9688af-b70f-40bb-9617-17e5a1647d6e"/>
    <ds:schemaRef ds:uri="2c04d4b1-7a5e-4575-b6a3-29f7253cf522"/>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23368</TotalTime>
  <Words>4580</Words>
  <Application>Microsoft Office PowerPoint</Application>
  <PresentationFormat>Widescreen</PresentationFormat>
  <Paragraphs>550</Paragraphs>
  <Slides>53</Slides>
  <Notes>45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53</vt:i4>
      </vt:variant>
    </vt:vector>
  </HeadingPairs>
  <TitlesOfParts>
    <vt:vector size="67" baseType="lpstr">
      <vt:lpstr>Arial</vt:lpstr>
      <vt:lpstr>Arial Black</vt:lpstr>
      <vt:lpstr>Calibri</vt:lpstr>
      <vt:lpstr>Calibri Light</vt:lpstr>
      <vt:lpstr>Cambria</vt:lpstr>
      <vt:lpstr>Corbel</vt:lpstr>
      <vt:lpstr>Courier New</vt:lpstr>
      <vt:lpstr>inherit</vt:lpstr>
      <vt:lpstr>Lucida Grande</vt:lpstr>
      <vt:lpstr>Lyon Text Web</vt:lpstr>
      <vt:lpstr>Times New Roman</vt:lpstr>
      <vt:lpstr>Basis</vt:lpstr>
      <vt:lpstr>3_Office Theme</vt:lpstr>
      <vt:lpstr>16-9 White Backgroud</vt:lpstr>
      <vt:lpstr>The CME program will start on the hour.</vt:lpstr>
      <vt:lpstr>PowerPoint Presentation</vt:lpstr>
      <vt:lpstr>PowerPoint Presentation</vt:lpstr>
      <vt:lpstr>PowerPoint Presentation</vt:lpstr>
      <vt:lpstr>Learning Objectives</vt:lpstr>
      <vt:lpstr>Person-centered care</vt:lpstr>
      <vt:lpstr>Person-centered care is critical in MS</vt:lpstr>
      <vt:lpstr>2 Communication Approaches</vt:lpstr>
      <vt:lpstr>Relationship between SDM and MI</vt:lpstr>
      <vt:lpstr>Shared decision making</vt:lpstr>
      <vt:lpstr>SDM in clinical practice</vt:lpstr>
      <vt:lpstr>Care preferences in MS</vt:lpstr>
      <vt:lpstr>Care preferences in MS</vt:lpstr>
      <vt:lpstr>SDM in clinical practice: DMT decisions</vt:lpstr>
      <vt:lpstr>SDM in clinical practice: DMT decisions</vt:lpstr>
      <vt:lpstr>SDM in clinical practice: First DMT</vt:lpstr>
      <vt:lpstr>SDM in clinical practice: First DMT</vt:lpstr>
      <vt:lpstr>SDM in clinical practice: First DMT</vt:lpstr>
      <vt:lpstr>SDM in clinical practice: First DMT</vt:lpstr>
      <vt:lpstr>SDM in clinical practice: Barriers</vt:lpstr>
      <vt:lpstr>SDM in clinical practice: Overcoming barriers</vt:lpstr>
      <vt:lpstr>SDM in clinical practice: First visit</vt:lpstr>
      <vt:lpstr>SDM in clinical practice: First visit</vt:lpstr>
      <vt:lpstr>SDM in clinical practice: Timeline</vt:lpstr>
      <vt:lpstr>SDM in clinical practice:  Decision Aids and Resources</vt:lpstr>
      <vt:lpstr>SDM in clinical practice: DMT switch</vt:lpstr>
      <vt:lpstr>SDM in clinical practice: DMT Switch</vt:lpstr>
      <vt:lpstr>SDM in clinical practice: DMT Switch</vt:lpstr>
      <vt:lpstr>SDM in clinical practice: Barriers</vt:lpstr>
      <vt:lpstr>SDM in clinical practice: DMT cost</vt:lpstr>
      <vt:lpstr>SDM in clinical practice: Impact of insurance restrictions</vt:lpstr>
      <vt:lpstr>SDM in clinical practice:  Overcoming barriers related to insurance and cost</vt:lpstr>
      <vt:lpstr>SDM in clinical practice: First Visit</vt:lpstr>
      <vt:lpstr>SDM in clinical practice: Timeline</vt:lpstr>
      <vt:lpstr>Relationship between SDM and MI</vt:lpstr>
      <vt:lpstr>Motivational interviewing (MI)</vt:lpstr>
      <vt:lpstr>Motivational interviewing (MI)</vt:lpstr>
      <vt:lpstr>Motivational interviewing (MI)</vt:lpstr>
      <vt:lpstr>Motivational interviewing (MI)</vt:lpstr>
      <vt:lpstr>Motivational interviewing (MI): evidence</vt:lpstr>
      <vt:lpstr>Motivational interviewing (MI): evidence</vt:lpstr>
      <vt:lpstr>Motivational interviewing intervention: Lifestyle changes to improve overall wellness</vt:lpstr>
      <vt:lpstr>Motivational interviewing intervention: Lifestyle modification to improve overall wellness</vt:lpstr>
      <vt:lpstr>SDM in clinical practice: timeline</vt:lpstr>
      <vt:lpstr>Motivational interviewing intervention: Lifestyle modification to improve overall wellness</vt:lpstr>
      <vt:lpstr>Motivational interviewing intervention: Lifestyle modification to improve overall wellness</vt:lpstr>
      <vt:lpstr>Resources for Patients</vt:lpstr>
      <vt:lpstr>Conclusion</vt:lpstr>
      <vt:lpstr>Thank you!</vt:lpstr>
      <vt:lpstr>PowerPoint Presentation</vt:lpstr>
      <vt:lpstr>What’s On Your Mind?</vt:lpstr>
      <vt:lpstr>PowerPoint Presentation</vt:lpstr>
      <vt:lpstr>Thank you and please join us for the  next webinar on August 7,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Geiger Wooten</dc:creator>
  <cp:lastModifiedBy>Henry, Jaimie M. (Portland) (she/her/hers)</cp:lastModifiedBy>
  <cp:revision>42</cp:revision>
  <dcterms:created xsi:type="dcterms:W3CDTF">2021-01-06T00:19:33Z</dcterms:created>
  <dcterms:modified xsi:type="dcterms:W3CDTF">2024-04-30T22:38:56Z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0.21.0.2123</vt:lpwstr>
  </property>
  <property fmtid="{D5CDD505-2E9C-101B-9397-08002B2CF9AE}" pid="3" name="ContentTypeId">
    <vt:lpwstr>0x010100748CC72631FCDC43AC04C8CC6A8CB0D9</vt:lpwstr>
  </property>
  <property fmtid="{D5CDD505-2E9C-101B-9397-08002B2CF9AE}" pid="4" name="MediaServiceImageTags">
    <vt:lpwstr/>
  </property>
</Properties>
</file>