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0" r:id="rId4"/>
    <p:sldMasterId id="2147484174" r:id="rId5"/>
    <p:sldMasterId id="2147484189" r:id="rId6"/>
    <p:sldMasterId id="2147484196" r:id="rId7"/>
  </p:sldMasterIdLst>
  <p:notesMasterIdLst>
    <p:notesMasterId r:id="rId41"/>
  </p:notesMasterIdLst>
  <p:sldIdLst>
    <p:sldId id="7654" r:id="rId8"/>
    <p:sldId id="7661" r:id="rId9"/>
    <p:sldId id="7659" r:id="rId10"/>
    <p:sldId id="256" r:id="rId11"/>
    <p:sldId id="258" r:id="rId12"/>
    <p:sldId id="257" r:id="rId13"/>
    <p:sldId id="283" r:id="rId14"/>
    <p:sldId id="284" r:id="rId15"/>
    <p:sldId id="273" r:id="rId16"/>
    <p:sldId id="274" r:id="rId17"/>
    <p:sldId id="276" r:id="rId18"/>
    <p:sldId id="268" r:id="rId19"/>
    <p:sldId id="275" r:id="rId20"/>
    <p:sldId id="277" r:id="rId21"/>
    <p:sldId id="279" r:id="rId22"/>
    <p:sldId id="260" r:id="rId23"/>
    <p:sldId id="278" r:id="rId24"/>
    <p:sldId id="261" r:id="rId25"/>
    <p:sldId id="263" r:id="rId26"/>
    <p:sldId id="264" r:id="rId27"/>
    <p:sldId id="280" r:id="rId28"/>
    <p:sldId id="265" r:id="rId29"/>
    <p:sldId id="271" r:id="rId30"/>
    <p:sldId id="269" r:id="rId31"/>
    <p:sldId id="272" r:id="rId32"/>
    <p:sldId id="281" r:id="rId33"/>
    <p:sldId id="282" r:id="rId34"/>
    <p:sldId id="285" r:id="rId35"/>
    <p:sldId id="270" r:id="rId36"/>
    <p:sldId id="7655" r:id="rId37"/>
    <p:sldId id="7653" r:id="rId38"/>
    <p:sldId id="7658" r:id="rId39"/>
    <p:sldId id="348"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69735-FD23-4E8D-BC32-72360E482D5C}" name="Sarah Anderson" initials="SA" userId="S::Sarah.Anderson@nmss.org::5937264f-d196-4393-ae78-ca0672793bf7" providerId="AD"/>
  <p188:author id="{F04CDF41-C365-072B-47A2-4226EE1CD22F}" name="Andreina Barnola" initials="AB" userId="S::andreina.barnola@nmss.org::3e866c0f-f975-4eee-8ea5-746863b39e43" providerId="AD"/>
  <p188:author id="{B403B6AA-6570-587F-E111-B1FFD3D85304}" name="Vicki Kowal" initials="VK" userId="S::Vicki.Kowal@nmss.org::723f9e21-9ebb-4e8b-bb0c-9d1199ea4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1"/>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5D26-D1DE-4F9C-8D2A-49DBB887899E}"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ECF40-F046-4224-AF2B-3FC673E26586}" type="slidenum">
              <a:rPr lang="en-US" smtClean="0"/>
              <a:t>‹#›</a:t>
            </a:fld>
            <a:endParaRPr lang="en-US"/>
          </a:p>
        </p:txBody>
      </p:sp>
    </p:spTree>
    <p:extLst>
      <p:ext uri="{BB962C8B-B14F-4D97-AF65-F5344CB8AC3E}">
        <p14:creationId xmlns:p14="http://schemas.microsoft.com/office/powerpoint/2010/main" val="13551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people have come to believe that western, or traditional, medicine isn’t necessarily the only way to address health and wellness issues. They’ve increasingly embraced “complementary and alternative” therapies – seeking to improve their health and well-being through: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diet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vitamins and nutritional supplements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lifestyle interventions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and exercise therapies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6CB595-3520-704C-982A-3CBC3C574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75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https://www.nationalmssociety.org/managing-ms/living-with-ms/diet-exercise-and-healthy-behaviors/diet-nutrition/vitamin-mineral-and-supplements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6CB595-3520-704C-982A-3CBC3C574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2/4/2025</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93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69439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4687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7B7E0-8608-4662-A2C0-D7173B955A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8808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409453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7B7E0-8608-4662-A2C0-D7173B955A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93650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7B7E0-8608-4662-A2C0-D7173B955A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4626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7B7E0-8608-4662-A2C0-D7173B955AE0}"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5737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7B7E0-8608-4662-A2C0-D7173B955AE0}"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71134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7B7E0-8608-4662-A2C0-D7173B955AE0}"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034384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070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058681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907873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81664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43483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0EF-7613-4E78-8AD5-A17A79FC9E46}"/>
              </a:ext>
            </a:extLst>
          </p:cNvPr>
          <p:cNvSpPr>
            <a:spLocks noGrp="1"/>
          </p:cNvSpPr>
          <p:nvPr>
            <p:ph type="title"/>
          </p:nvPr>
        </p:nvSpPr>
        <p:spPr>
          <a:xfrm>
            <a:off x="609600" y="286603"/>
            <a:ext cx="10971842" cy="145370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D37B490-0E99-4D8F-A029-B6DCAB8D1371}"/>
              </a:ext>
            </a:extLst>
          </p:cNvPr>
          <p:cNvSpPr>
            <a:spLocks noGrp="1"/>
          </p:cNvSpPr>
          <p:nvPr>
            <p:ph type="dt" sz="half" idx="10"/>
          </p:nvPr>
        </p:nvSpPr>
        <p:spPr/>
        <p:txBody>
          <a:bodyPr/>
          <a:lstStyle/>
          <a:p>
            <a:fld id="{C21FDEFC-2B73-413E-B14D-4A5C3A0E54B5}" type="datetime1">
              <a:rPr lang="en-US" smtClean="0"/>
              <a:t>2/4/2025</a:t>
            </a:fld>
            <a:endParaRPr lang="en-US" dirty="0"/>
          </a:p>
        </p:txBody>
      </p:sp>
      <p:sp>
        <p:nvSpPr>
          <p:cNvPr id="4" name="Footer Placeholder 3">
            <a:extLst>
              <a:ext uri="{FF2B5EF4-FFF2-40B4-BE49-F238E27FC236}">
                <a16:creationId xmlns:a16="http://schemas.microsoft.com/office/drawing/2014/main" id="{1C72BB07-8218-440F-B530-876CD4B57BCB}"/>
              </a:ext>
            </a:extLst>
          </p:cNvPr>
          <p:cNvSpPr>
            <a:spLocks noGrp="1"/>
          </p:cNvSpPr>
          <p:nvPr>
            <p:ph type="ftr" sz="quarter" idx="11"/>
          </p:nvPr>
        </p:nvSpPr>
        <p:spPr/>
        <p:txBody>
          <a:bodyPr/>
          <a:lstStyle/>
          <a:p>
            <a:r>
              <a:rPr lang="en-US"/>
              <a:t>Kansas City, MO - Feb 3, 2021</a:t>
            </a:r>
            <a:endParaRPr lang="en-US" dirty="0"/>
          </a:p>
        </p:txBody>
      </p:sp>
      <p:sp>
        <p:nvSpPr>
          <p:cNvPr id="5" name="Slide Number Placeholder 4">
            <a:extLst>
              <a:ext uri="{FF2B5EF4-FFF2-40B4-BE49-F238E27FC236}">
                <a16:creationId xmlns:a16="http://schemas.microsoft.com/office/drawing/2014/main" id="{9D52D477-B992-42ED-918A-2C1009475540}"/>
              </a:ext>
            </a:extLst>
          </p:cNvPr>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3997965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A92B-D1C7-4DA6-B20B-522B6B1BAFA9}" type="datetime1">
              <a:rPr lang="en-US" smtClean="0"/>
              <a:t>2/4/2025</a:t>
            </a:fld>
            <a:endParaRPr lang="en-US" dirty="0"/>
          </a:p>
        </p:txBody>
      </p:sp>
      <p:sp>
        <p:nvSpPr>
          <p:cNvPr id="6" name="Footer Placeholder 5"/>
          <p:cNvSpPr>
            <a:spLocks noGrp="1"/>
          </p:cNvSpPr>
          <p:nvPr>
            <p:ph type="ftr" sz="quarter" idx="11"/>
          </p:nvPr>
        </p:nvSpPr>
        <p:spPr/>
        <p:txBody>
          <a:bodyPr/>
          <a:lstStyle/>
          <a:p>
            <a:r>
              <a:rPr lang="en-US"/>
              <a:t>Kansas City, MO - Feb 3, 2021</a:t>
            </a:r>
            <a:endParaRPr lang="en-US" dirty="0"/>
          </a:p>
        </p:txBody>
      </p:sp>
      <p:sp>
        <p:nvSpPr>
          <p:cNvPr id="7" name="Slide Number Placeholder 6"/>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824927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57614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6541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622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53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90939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3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15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8" y="855347"/>
            <a:ext cx="4011084" cy="1162051"/>
          </a:xfrm>
        </p:spPr>
        <p:txBody>
          <a:bodyPr anchor="b"/>
          <a:lstStyle>
            <a:lvl1pPr algn="l">
              <a:defRPr sz="2667" b="1"/>
            </a:lvl1pPr>
          </a:lstStyle>
          <a:p>
            <a:r>
              <a:rPr lang="en-US" dirty="0"/>
              <a:t>Click to edit Master title style</a:t>
            </a:r>
          </a:p>
        </p:txBody>
      </p:sp>
      <p:sp>
        <p:nvSpPr>
          <p:cNvPr id="6" name="Content Placeholder 2"/>
          <p:cNvSpPr>
            <a:spLocks noGrp="1"/>
          </p:cNvSpPr>
          <p:nvPr>
            <p:ph idx="1"/>
          </p:nvPr>
        </p:nvSpPr>
        <p:spPr>
          <a:xfrm>
            <a:off x="4766733" y="1227845"/>
            <a:ext cx="6815667" cy="54015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560918" y="2135506"/>
            <a:ext cx="4011084" cy="418909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3165586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1"/>
          </a:xfrm>
        </p:spPr>
        <p:txBody>
          <a:bodyPr anchor="b"/>
          <a:lstStyle>
            <a:lvl1pPr algn="l">
              <a:defRPr sz="2667" b="1"/>
            </a:lvl1pPr>
          </a:lstStyle>
          <a:p>
            <a:r>
              <a:rPr lang="en-US" dirty="0"/>
              <a:t>Click to edit Master title style</a:t>
            </a:r>
          </a:p>
        </p:txBody>
      </p:sp>
      <p:sp>
        <p:nvSpPr>
          <p:cNvPr id="6" name="Picture Placeholder 2"/>
          <p:cNvSpPr>
            <a:spLocks noGrp="1"/>
          </p:cNvSpPr>
          <p:nvPr>
            <p:ph type="pic" idx="1"/>
          </p:nvPr>
        </p:nvSpPr>
        <p:spPr>
          <a:xfrm>
            <a:off x="2389717" y="914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7" name="Text Placeholder 3"/>
          <p:cNvSpPr>
            <a:spLocks noGrp="1"/>
          </p:cNvSpPr>
          <p:nvPr>
            <p:ph type="body" sz="half" idx="2"/>
          </p:nvPr>
        </p:nvSpPr>
        <p:spPr>
          <a:xfrm>
            <a:off x="2389717" y="5673090"/>
            <a:ext cx="7315200" cy="80391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528667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FF35253-7EAC-FA4D-A267-A851BEFA85B8}" type="datetimeFigureOut">
              <a:rPr lang="en-US" smtClean="0"/>
              <a:t>2/4/2025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3ECC22C-CF07-F249-BD95-A7A61405A072}" type="slidenum">
              <a:rPr lang="en-US" smtClean="0"/>
              <a:t>‹#›</a:t>
            </a:fld>
            <a:endParaRPr lang="en-US"/>
          </a:p>
        </p:txBody>
      </p:sp>
    </p:spTree>
    <p:extLst>
      <p:ext uri="{BB962C8B-B14F-4D97-AF65-F5344CB8AC3E}">
        <p14:creationId xmlns:p14="http://schemas.microsoft.com/office/powerpoint/2010/main" val="1097475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35253-7EAC-FA4D-A267-A851BEFA85B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294343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F35253-7EAC-FA4D-A267-A851BEFA85B8}" type="datetimeFigureOut">
              <a:rPr lang="en-US" smtClean="0"/>
              <a:t>2/4/2025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3ECC22C-CF07-F249-BD95-A7A61405A072}" type="slidenum">
              <a:rPr lang="en-US" smtClean="0"/>
              <a:t>‹#›</a:t>
            </a:fld>
            <a:endParaRPr lang="en-US"/>
          </a:p>
        </p:txBody>
      </p:sp>
    </p:spTree>
    <p:extLst>
      <p:ext uri="{BB962C8B-B14F-4D97-AF65-F5344CB8AC3E}">
        <p14:creationId xmlns:p14="http://schemas.microsoft.com/office/powerpoint/2010/main" val="191087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F35253-7EAC-FA4D-A267-A851BEFA85B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4505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F35253-7EAC-FA4D-A267-A851BEFA85B8}"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1932425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F35253-7EAC-FA4D-A267-A851BEFA85B8}"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1281451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35253-7EAC-FA4D-A267-A851BEFA85B8}"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1803877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FF35253-7EAC-FA4D-A267-A851BEFA85B8}" type="datetimeFigureOut">
              <a:rPr lang="en-US" smtClean="0"/>
              <a:t>2/4/2025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3ECC22C-CF07-F249-BD95-A7A61405A072}" type="slidenum">
              <a:rPr lang="en-US" smtClean="0"/>
              <a:t>‹#›</a:t>
            </a:fld>
            <a:endParaRPr lang="en-US"/>
          </a:p>
        </p:txBody>
      </p:sp>
    </p:spTree>
    <p:extLst>
      <p:ext uri="{BB962C8B-B14F-4D97-AF65-F5344CB8AC3E}">
        <p14:creationId xmlns:p14="http://schemas.microsoft.com/office/powerpoint/2010/main" val="265063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79190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F35253-7EAC-FA4D-A267-A851BEFA85B8}"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561883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F35253-7EAC-FA4D-A267-A851BEFA85B8}"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CC22C-CF07-F249-BD95-A7A61405A072}" type="slidenum">
              <a:rPr lang="en-US" smtClean="0"/>
              <a:t>‹#›</a:t>
            </a:fld>
            <a:endParaRPr lang="en-US"/>
          </a:p>
        </p:txBody>
      </p:sp>
    </p:spTree>
    <p:extLst>
      <p:ext uri="{BB962C8B-B14F-4D97-AF65-F5344CB8AC3E}">
        <p14:creationId xmlns:p14="http://schemas.microsoft.com/office/powerpoint/2010/main" val="2118127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FF35253-7EAC-FA4D-A267-A851BEFA85B8}" type="datetimeFigureOut">
              <a:rPr lang="en-US" smtClean="0"/>
              <a:t>2/4/2025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3ECC22C-CF07-F249-BD95-A7A61405A072}" type="slidenum">
              <a:rPr lang="en-US" smtClean="0"/>
              <a:t>‹#›</a:t>
            </a:fld>
            <a:endParaRPr lang="en-US"/>
          </a:p>
        </p:txBody>
      </p:sp>
    </p:spTree>
    <p:extLst>
      <p:ext uri="{BB962C8B-B14F-4D97-AF65-F5344CB8AC3E}">
        <p14:creationId xmlns:p14="http://schemas.microsoft.com/office/powerpoint/2010/main" val="131983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67660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156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1369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38610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32401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2/4/2025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285458952"/>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7B7E0-8608-4662-A2C0-D7173B955AE0}"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890BE-126C-4172-8E41-F9A1684330AC}" type="slidenum">
              <a:rPr lang="en-US" smtClean="0"/>
              <a:t>‹#›</a:t>
            </a:fld>
            <a:endParaRPr lang="en-US"/>
          </a:p>
        </p:txBody>
      </p:sp>
    </p:spTree>
    <p:extLst>
      <p:ext uri="{BB962C8B-B14F-4D97-AF65-F5344CB8AC3E}">
        <p14:creationId xmlns:p14="http://schemas.microsoft.com/office/powerpoint/2010/main" val="138014061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486346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Lst>
  <p:txStyles>
    <p:titleStyle>
      <a:lvl1pPr algn="l" defTabSz="609585" rtl="0" eaLnBrk="1" latinLnBrk="0" hangingPunct="1">
        <a:spcBef>
          <a:spcPct val="0"/>
        </a:spcBef>
        <a:buNone/>
        <a:defRPr sz="5867" kern="1200">
          <a:solidFill>
            <a:schemeClr val="tx1">
              <a:lumMod val="75000"/>
              <a:lumOff val="25000"/>
            </a:schemeClr>
          </a:solidFill>
          <a:latin typeface=""/>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lumMod val="75000"/>
              <a:lumOff val="2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FF35253-7EAC-FA4D-A267-A851BEFA85B8}" type="datetimeFigureOut">
              <a:rPr lang="en-US" smtClean="0"/>
              <a:t>2/4/2025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3ECC22C-CF07-F249-BD95-A7A61405A07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562829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391886" y="1600200"/>
            <a:ext cx="11346024" cy="2884714"/>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4800" b="1" dirty="0">
                <a:solidFill>
                  <a:schemeClr val="accent3"/>
                </a:solidFill>
              </a:rPr>
              <a:t>Complementary and Alternative </a:t>
            </a:r>
            <a:br>
              <a:rPr lang="en-US" sz="4800" b="1" dirty="0">
                <a:solidFill>
                  <a:schemeClr val="accent3"/>
                </a:solidFill>
              </a:rPr>
            </a:br>
            <a:r>
              <a:rPr lang="en-US" sz="4800" b="1" dirty="0">
                <a:solidFill>
                  <a:schemeClr val="accent3"/>
                </a:solidFill>
              </a:rPr>
              <a:t>Medicine and Multiple Sclerosis</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081C-8C32-4324-8C89-1650DDD3217A}"/>
              </a:ext>
            </a:extLst>
          </p:cNvPr>
          <p:cNvSpPr>
            <a:spLocks noGrp="1"/>
          </p:cNvSpPr>
          <p:nvPr>
            <p:ph type="title"/>
          </p:nvPr>
        </p:nvSpPr>
        <p:spPr/>
        <p:txBody>
          <a:bodyPr/>
          <a:lstStyle/>
          <a:p>
            <a:r>
              <a:rPr lang="en-US" dirty="0"/>
              <a:t>Complementary medicine</a:t>
            </a:r>
          </a:p>
        </p:txBody>
      </p:sp>
      <p:sp>
        <p:nvSpPr>
          <p:cNvPr id="3" name="Content Placeholder 2">
            <a:extLst>
              <a:ext uri="{FF2B5EF4-FFF2-40B4-BE49-F238E27FC236}">
                <a16:creationId xmlns:a16="http://schemas.microsoft.com/office/drawing/2014/main" id="{F77696E2-5029-4EA4-A338-6F7ADF6A4B48}"/>
              </a:ext>
            </a:extLst>
          </p:cNvPr>
          <p:cNvSpPr>
            <a:spLocks noGrp="1"/>
          </p:cNvSpPr>
          <p:nvPr>
            <p:ph idx="1"/>
          </p:nvPr>
        </p:nvSpPr>
        <p:spPr/>
        <p:txBody>
          <a:bodyPr/>
          <a:lstStyle/>
          <a:p>
            <a:r>
              <a:rPr lang="en-US" dirty="0"/>
              <a:t>Complementary approaches can be classified by their primary therapeutic input (how the therapy is taken in or delivered), which may be:</a:t>
            </a:r>
          </a:p>
          <a:p>
            <a:pPr lvl="1"/>
            <a:r>
              <a:rPr lang="en-US" dirty="0"/>
              <a:t>Nutritional (e.g., special diets, dietary supplements, herbs, probiotics, and microbial-based therapies).</a:t>
            </a:r>
          </a:p>
          <a:p>
            <a:pPr lvl="1"/>
            <a:r>
              <a:rPr lang="en-US" dirty="0"/>
              <a:t>Psychological (e.g., meditation, hypnosis, music therapies, relaxation therapies).</a:t>
            </a:r>
          </a:p>
          <a:p>
            <a:pPr lvl="1"/>
            <a:r>
              <a:rPr lang="en-US" dirty="0"/>
              <a:t>Physical (e.g., acupuncture, massage, spinal manipulation).</a:t>
            </a:r>
          </a:p>
          <a:p>
            <a:pPr lvl="1"/>
            <a:r>
              <a:rPr lang="en-US" dirty="0"/>
              <a:t>Combinations such as psychological and physical (e.g., yoga, tai chi, dance therapies, some forms of art therapy) or psychological and nutritional (e.g., mindful eating).</a:t>
            </a:r>
          </a:p>
          <a:p>
            <a:endParaRPr lang="en-US" dirty="0"/>
          </a:p>
        </p:txBody>
      </p:sp>
    </p:spTree>
    <p:extLst>
      <p:ext uri="{BB962C8B-B14F-4D97-AF65-F5344CB8AC3E}">
        <p14:creationId xmlns:p14="http://schemas.microsoft.com/office/powerpoint/2010/main" val="16053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EB0-100F-6041-BEB6-C3FB07761410}"/>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0E4DE5A7-A517-764A-9DFE-7A5600FC7222}"/>
              </a:ext>
            </a:extLst>
          </p:cNvPr>
          <p:cNvSpPr>
            <a:spLocks noGrp="1"/>
          </p:cNvSpPr>
          <p:nvPr>
            <p:ph idx="1"/>
          </p:nvPr>
        </p:nvSpPr>
        <p:spPr/>
        <p:txBody>
          <a:bodyPr/>
          <a:lstStyle/>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What does the treatment involve?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How and why is it supposed to work?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How effective is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What are the risks associated with its use?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How much does it cost or is it covered by your insurance plan?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Will it interact with your other therapies?</a:t>
            </a:r>
          </a:p>
          <a:p>
            <a:pPr lvl="1">
              <a:lnSpc>
                <a:spcPct val="107000"/>
              </a:lnSpc>
              <a:spcBef>
                <a:spcPts val="0"/>
              </a:spcBef>
              <a:spcAft>
                <a:spcPts val="60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How reliable is your source information?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3593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8081-159F-B646-A1F0-A19C714B65D9}"/>
              </a:ext>
            </a:extLst>
          </p:cNvPr>
          <p:cNvSpPr>
            <a:spLocks noGrp="1"/>
          </p:cNvSpPr>
          <p:nvPr>
            <p:ph type="title"/>
          </p:nvPr>
        </p:nvSpPr>
        <p:spPr/>
        <p:txBody>
          <a:bodyPr/>
          <a:lstStyle/>
          <a:p>
            <a:r>
              <a:rPr lang="en-US" dirty="0"/>
              <a:t>How do we assess efficacy?</a:t>
            </a:r>
          </a:p>
        </p:txBody>
      </p:sp>
      <p:sp>
        <p:nvSpPr>
          <p:cNvPr id="3" name="Content Placeholder 2">
            <a:extLst>
              <a:ext uri="{FF2B5EF4-FFF2-40B4-BE49-F238E27FC236}">
                <a16:creationId xmlns:a16="http://schemas.microsoft.com/office/drawing/2014/main" id="{3CEB2EE9-7483-264D-A36E-6527C3320FE5}"/>
              </a:ext>
            </a:extLst>
          </p:cNvPr>
          <p:cNvSpPr>
            <a:spLocks noGrp="1"/>
          </p:cNvSpPr>
          <p:nvPr>
            <p:ph idx="1"/>
          </p:nvPr>
        </p:nvSpPr>
        <p:spPr>
          <a:xfrm>
            <a:off x="581192" y="2180496"/>
            <a:ext cx="5675905" cy="3678303"/>
          </a:xfrm>
        </p:spPr>
        <p:txBody>
          <a:bodyPr/>
          <a:lstStyle/>
          <a:p>
            <a:r>
              <a:rPr lang="en-US" dirty="0"/>
              <a:t>Clinical Trials</a:t>
            </a:r>
          </a:p>
          <a:p>
            <a:pPr lvl="1"/>
            <a:r>
              <a:rPr lang="en-US" dirty="0"/>
              <a:t>*take the lack of data with a grain of salt</a:t>
            </a:r>
          </a:p>
          <a:p>
            <a:pPr lvl="1"/>
            <a:r>
              <a:rPr lang="en-US" dirty="0"/>
              <a:t>Assessing things like fatigue or cognition is fraught with challenges</a:t>
            </a:r>
          </a:p>
          <a:p>
            <a:endParaRPr lang="en-US" dirty="0"/>
          </a:p>
        </p:txBody>
      </p:sp>
      <p:pic>
        <p:nvPicPr>
          <p:cNvPr id="5" name="Picture 4">
            <a:extLst>
              <a:ext uri="{FF2B5EF4-FFF2-40B4-BE49-F238E27FC236}">
                <a16:creationId xmlns:a16="http://schemas.microsoft.com/office/drawing/2014/main" id="{A2446C68-3B2C-4E4D-98A2-B2E40A72C362}"/>
              </a:ext>
            </a:extLst>
          </p:cNvPr>
          <p:cNvPicPr>
            <a:picLocks noChangeAspect="1"/>
          </p:cNvPicPr>
          <p:nvPr/>
        </p:nvPicPr>
        <p:blipFill>
          <a:blip r:embed="rId2"/>
          <a:stretch>
            <a:fillRect/>
          </a:stretch>
        </p:blipFill>
        <p:spPr>
          <a:xfrm>
            <a:off x="6257097" y="2377439"/>
            <a:ext cx="5353710" cy="3678303"/>
          </a:xfrm>
          <a:prstGeom prst="rect">
            <a:avLst/>
          </a:prstGeom>
        </p:spPr>
      </p:pic>
    </p:spTree>
    <p:extLst>
      <p:ext uri="{BB962C8B-B14F-4D97-AF65-F5344CB8AC3E}">
        <p14:creationId xmlns:p14="http://schemas.microsoft.com/office/powerpoint/2010/main" val="120617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4B48-2352-4238-A8F0-9DBE7A62DD94}"/>
              </a:ext>
            </a:extLst>
          </p:cNvPr>
          <p:cNvSpPr>
            <a:spLocks noGrp="1"/>
          </p:cNvSpPr>
          <p:nvPr>
            <p:ph type="title"/>
          </p:nvPr>
        </p:nvSpPr>
        <p:spPr/>
        <p:txBody>
          <a:bodyPr/>
          <a:lstStyle/>
          <a:p>
            <a:r>
              <a:rPr lang="en-US" dirty="0"/>
              <a:t>Cultural awareness</a:t>
            </a:r>
          </a:p>
        </p:txBody>
      </p:sp>
      <p:sp>
        <p:nvSpPr>
          <p:cNvPr id="3" name="Content Placeholder 2">
            <a:extLst>
              <a:ext uri="{FF2B5EF4-FFF2-40B4-BE49-F238E27FC236}">
                <a16:creationId xmlns:a16="http://schemas.microsoft.com/office/drawing/2014/main" id="{82455612-EF6B-4EE5-86AD-B2ECC51D882F}"/>
              </a:ext>
            </a:extLst>
          </p:cNvPr>
          <p:cNvSpPr>
            <a:spLocks noGrp="1"/>
          </p:cNvSpPr>
          <p:nvPr>
            <p:ph idx="1"/>
          </p:nvPr>
        </p:nvSpPr>
        <p:spPr/>
        <p:txBody>
          <a:bodyPr>
            <a:normAutofit/>
          </a:bodyPr>
          <a:lstStyle/>
          <a:p>
            <a:r>
              <a:rPr lang="en-US" dirty="0"/>
              <a:t>What one may deem as “CAM” can be part of the deeply rooted cultural health beliefs and practices of certain groups (i.e. what may be perceived as alternative or complementary to some may be very much at the center of one’s health maintenance activities for others)</a:t>
            </a:r>
          </a:p>
          <a:p>
            <a:r>
              <a:rPr lang="en-US" dirty="0"/>
              <a:t>When providing care, we make sure we understand the variety of factors that may prompt someone to talk to their clinician about these complementary and alternative modalities, and it may be a part of one’s identity/culture/experience</a:t>
            </a:r>
            <a:endParaRPr lang="en-US" b="1" i="1" dirty="0"/>
          </a:p>
          <a:p>
            <a:r>
              <a:rPr lang="en-US" b="1" i="1" dirty="0"/>
              <a:t>Being culturally responsive is about understanding your patient and their cultural norms, their cultural background, and what all of that means in a clinical setting.</a:t>
            </a:r>
          </a:p>
        </p:txBody>
      </p:sp>
    </p:spTree>
    <p:extLst>
      <p:ext uri="{BB962C8B-B14F-4D97-AF65-F5344CB8AC3E}">
        <p14:creationId xmlns:p14="http://schemas.microsoft.com/office/powerpoint/2010/main" val="354054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6-D60C-4A38-824C-932DCFAF7E21}"/>
              </a:ext>
            </a:extLst>
          </p:cNvPr>
          <p:cNvSpPr>
            <a:spLocks noGrp="1"/>
          </p:cNvSpPr>
          <p:nvPr>
            <p:ph type="title"/>
          </p:nvPr>
        </p:nvSpPr>
        <p:spPr/>
        <p:txBody>
          <a:bodyPr/>
          <a:lstStyle/>
          <a:p>
            <a:r>
              <a:rPr lang="en-US" dirty="0"/>
              <a:t>Treatments and interventions</a:t>
            </a:r>
          </a:p>
        </p:txBody>
      </p:sp>
      <p:sp>
        <p:nvSpPr>
          <p:cNvPr id="3" name="Text Placeholder 2">
            <a:extLst>
              <a:ext uri="{FF2B5EF4-FFF2-40B4-BE49-F238E27FC236}">
                <a16:creationId xmlns:a16="http://schemas.microsoft.com/office/drawing/2014/main" id="{835DD910-998E-4C44-849B-F39054978B19}"/>
              </a:ext>
            </a:extLst>
          </p:cNvPr>
          <p:cNvSpPr>
            <a:spLocks noGrp="1"/>
          </p:cNvSpPr>
          <p:nvPr>
            <p:ph type="body" idx="1"/>
          </p:nvPr>
        </p:nvSpPr>
        <p:spPr/>
        <p:txBody>
          <a:bodyPr/>
          <a:lstStyle/>
          <a:p>
            <a:r>
              <a:rPr lang="en-US" dirty="0"/>
              <a:t>Diets, supplements, symptomatic relief</a:t>
            </a:r>
          </a:p>
        </p:txBody>
      </p:sp>
    </p:spTree>
    <p:extLst>
      <p:ext uri="{BB962C8B-B14F-4D97-AF65-F5344CB8AC3E}">
        <p14:creationId xmlns:p14="http://schemas.microsoft.com/office/powerpoint/2010/main" val="356879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5DDB-B161-43A1-81BC-47E11668FB74}"/>
              </a:ext>
            </a:extLst>
          </p:cNvPr>
          <p:cNvSpPr>
            <a:spLocks noGrp="1"/>
          </p:cNvSpPr>
          <p:nvPr>
            <p:ph type="title"/>
          </p:nvPr>
        </p:nvSpPr>
        <p:spPr/>
        <p:txBody>
          <a:bodyPr/>
          <a:lstStyle/>
          <a:p>
            <a:r>
              <a:rPr lang="en-US" dirty="0"/>
              <a:t>Evidence based approach in </a:t>
            </a:r>
            <a:r>
              <a:rPr lang="en-US" dirty="0" err="1"/>
              <a:t>ms</a:t>
            </a:r>
            <a:r>
              <a:rPr lang="en-US" dirty="0"/>
              <a:t> care</a:t>
            </a:r>
          </a:p>
        </p:txBody>
      </p:sp>
      <p:pic>
        <p:nvPicPr>
          <p:cNvPr id="14" name="Content Placeholder 13">
            <a:extLst>
              <a:ext uri="{FF2B5EF4-FFF2-40B4-BE49-F238E27FC236}">
                <a16:creationId xmlns:a16="http://schemas.microsoft.com/office/drawing/2014/main" id="{CC68EAED-270C-4202-9F1B-6A07714320DB}"/>
              </a:ext>
            </a:extLst>
          </p:cNvPr>
          <p:cNvPicPr>
            <a:picLocks noGrp="1" noChangeAspect="1"/>
          </p:cNvPicPr>
          <p:nvPr>
            <p:ph idx="1"/>
          </p:nvPr>
        </p:nvPicPr>
        <p:blipFill rotWithShape="1">
          <a:blip r:embed="rId2"/>
          <a:srcRect t="54444"/>
          <a:stretch/>
        </p:blipFill>
        <p:spPr>
          <a:xfrm>
            <a:off x="1358627" y="2147559"/>
            <a:ext cx="9474746" cy="4306708"/>
          </a:xfrm>
        </p:spPr>
      </p:pic>
    </p:spTree>
    <p:extLst>
      <p:ext uri="{BB962C8B-B14F-4D97-AF65-F5344CB8AC3E}">
        <p14:creationId xmlns:p14="http://schemas.microsoft.com/office/powerpoint/2010/main" val="108381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A8F1DF-FF44-AA48-9388-C66DD892AE90}"/>
              </a:ext>
            </a:extLst>
          </p:cNvPr>
          <p:cNvSpPr>
            <a:spLocks noGrp="1"/>
          </p:cNvSpPr>
          <p:nvPr>
            <p:ph type="title"/>
          </p:nvPr>
        </p:nvSpPr>
        <p:spPr/>
        <p:txBody>
          <a:bodyPr/>
          <a:lstStyle/>
          <a:p>
            <a:r>
              <a:rPr lang="en-US" dirty="0"/>
              <a:t>Diet</a:t>
            </a:r>
          </a:p>
        </p:txBody>
      </p:sp>
      <p:sp>
        <p:nvSpPr>
          <p:cNvPr id="6" name="Content Placeholder 5">
            <a:extLst>
              <a:ext uri="{FF2B5EF4-FFF2-40B4-BE49-F238E27FC236}">
                <a16:creationId xmlns:a16="http://schemas.microsoft.com/office/drawing/2014/main" id="{6E8DBD44-E0C5-B64D-B67F-4F0F7BE23715}"/>
              </a:ext>
            </a:extLst>
          </p:cNvPr>
          <p:cNvSpPr>
            <a:spLocks noGrp="1"/>
          </p:cNvSpPr>
          <p:nvPr>
            <p:ph sz="half" idx="1"/>
          </p:nvPr>
        </p:nvSpPr>
        <p:spPr/>
        <p:txBody>
          <a:bodyPr>
            <a:normAutofit fontScale="77500" lnSpcReduction="20000"/>
          </a:bodyPr>
          <a:lstStyle/>
          <a:p>
            <a:r>
              <a:rPr lang="en-US" dirty="0"/>
              <a:t>Swank</a:t>
            </a:r>
          </a:p>
          <a:p>
            <a:r>
              <a:rPr lang="en-US" dirty="0"/>
              <a:t>Wahl’s</a:t>
            </a:r>
          </a:p>
          <a:p>
            <a:r>
              <a:rPr lang="en-US" dirty="0"/>
              <a:t>Paleo</a:t>
            </a:r>
          </a:p>
          <a:p>
            <a:r>
              <a:rPr lang="en-US" dirty="0"/>
              <a:t>Whole30</a:t>
            </a:r>
          </a:p>
          <a:p>
            <a:r>
              <a:rPr lang="en-US" dirty="0"/>
              <a:t>Mediterranean*</a:t>
            </a:r>
          </a:p>
          <a:p>
            <a:r>
              <a:rPr lang="en-US" dirty="0"/>
              <a:t>Supplements?</a:t>
            </a:r>
          </a:p>
        </p:txBody>
      </p:sp>
      <p:sp>
        <p:nvSpPr>
          <p:cNvPr id="2" name="Content Placeholder 1">
            <a:extLst>
              <a:ext uri="{FF2B5EF4-FFF2-40B4-BE49-F238E27FC236}">
                <a16:creationId xmlns:a16="http://schemas.microsoft.com/office/drawing/2014/main" id="{E7DCA31A-1DE4-4646-AA83-84DEFDE57FD6}"/>
              </a:ext>
            </a:extLst>
          </p:cNvPr>
          <p:cNvSpPr>
            <a:spLocks noGrp="1"/>
          </p:cNvSpPr>
          <p:nvPr>
            <p:ph sz="half" idx="2"/>
          </p:nvPr>
        </p:nvSpPr>
        <p:spPr/>
        <p:txBody>
          <a:bodyPr>
            <a:normAutofit fontScale="77500" lnSpcReduction="20000"/>
          </a:bodyPr>
          <a:lstStyle/>
          <a:p>
            <a:r>
              <a:rPr lang="en-US" dirty="0"/>
              <a:t>No definitive diet that can change the course of MS.</a:t>
            </a:r>
          </a:p>
          <a:p>
            <a:r>
              <a:rPr lang="en-US" dirty="0"/>
              <a:t>The National MS Society has funded multiple research studies and hopes to offer more specific advice as they are completed.</a:t>
            </a:r>
          </a:p>
          <a:p>
            <a:r>
              <a:rPr lang="en-US" dirty="0"/>
              <a:t>While we do not yet know that a specific diet will treat your MS, a healthy diet is likely to improve your overall health and well-being. Most MS experts agree that a healthy diet is important to the long-term health of your nervous system. Experts offer the following recommendations for good health:</a:t>
            </a:r>
          </a:p>
          <a:p>
            <a:pPr lvl="1"/>
            <a:r>
              <a:rPr lang="en-US" dirty="0"/>
              <a:t>Prepare meals at home as much as possible.</a:t>
            </a:r>
          </a:p>
          <a:p>
            <a:pPr lvl="1"/>
            <a:r>
              <a:rPr lang="en-US" dirty="0"/>
              <a:t>Incorporate colorful fresh fruits and vegetables daily.</a:t>
            </a:r>
          </a:p>
          <a:p>
            <a:pPr lvl="1"/>
            <a:r>
              <a:rPr lang="en-US" dirty="0"/>
              <a:t>Choose lean proteins and healthy fats.</a:t>
            </a:r>
          </a:p>
          <a:p>
            <a:pPr lvl="1"/>
            <a:r>
              <a:rPr lang="en-US" dirty="0"/>
              <a:t>If you eat grains, choose whole grains over refined grains.</a:t>
            </a:r>
          </a:p>
          <a:p>
            <a:pPr lvl="1"/>
            <a:r>
              <a:rPr lang="en-US" dirty="0"/>
              <a:t>Consider adding herbs and spices to add flavor to meals.</a:t>
            </a:r>
          </a:p>
          <a:p>
            <a:pPr lvl="1"/>
            <a:r>
              <a:rPr lang="en-US" dirty="0"/>
              <a:t>Avoid or limit processed foods and added sugars as much as possible.</a:t>
            </a:r>
          </a:p>
          <a:p>
            <a:endParaRPr lang="en-US" dirty="0"/>
          </a:p>
          <a:p>
            <a:endParaRPr lang="en-US" dirty="0"/>
          </a:p>
        </p:txBody>
      </p:sp>
    </p:spTree>
    <p:extLst>
      <p:ext uri="{BB962C8B-B14F-4D97-AF65-F5344CB8AC3E}">
        <p14:creationId xmlns:p14="http://schemas.microsoft.com/office/powerpoint/2010/main" val="160857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EA75-F8B2-4441-A385-61F962AC10BD}"/>
              </a:ext>
            </a:extLst>
          </p:cNvPr>
          <p:cNvSpPr>
            <a:spLocks noGrp="1"/>
          </p:cNvSpPr>
          <p:nvPr>
            <p:ph type="title"/>
          </p:nvPr>
        </p:nvSpPr>
        <p:spPr/>
        <p:txBody>
          <a:bodyPr/>
          <a:lstStyle/>
          <a:p>
            <a:r>
              <a:rPr lang="en-US" dirty="0"/>
              <a:t>Diet</a:t>
            </a:r>
          </a:p>
        </p:txBody>
      </p:sp>
      <p:pic>
        <p:nvPicPr>
          <p:cNvPr id="5" name="Content Placeholder 4">
            <a:extLst>
              <a:ext uri="{FF2B5EF4-FFF2-40B4-BE49-F238E27FC236}">
                <a16:creationId xmlns:a16="http://schemas.microsoft.com/office/drawing/2014/main" id="{3B97D5F2-4DE1-44EF-B157-DB75B0C7DA76}"/>
              </a:ext>
            </a:extLst>
          </p:cNvPr>
          <p:cNvPicPr>
            <a:picLocks noGrp="1" noChangeAspect="1"/>
          </p:cNvPicPr>
          <p:nvPr>
            <p:ph sz="half" idx="1"/>
          </p:nvPr>
        </p:nvPicPr>
        <p:blipFill>
          <a:blip r:embed="rId2"/>
          <a:stretch>
            <a:fillRect/>
          </a:stretch>
        </p:blipFill>
        <p:spPr>
          <a:xfrm>
            <a:off x="526211" y="2556014"/>
            <a:ext cx="5477714" cy="2946796"/>
          </a:xfrm>
          <a:prstGeom prst="rect">
            <a:avLst/>
          </a:prstGeom>
        </p:spPr>
      </p:pic>
      <p:sp>
        <p:nvSpPr>
          <p:cNvPr id="4" name="Content Placeholder 3">
            <a:extLst>
              <a:ext uri="{FF2B5EF4-FFF2-40B4-BE49-F238E27FC236}">
                <a16:creationId xmlns:a16="http://schemas.microsoft.com/office/drawing/2014/main" id="{D9B93172-43BE-4925-A019-F05178D7916A}"/>
              </a:ext>
            </a:extLst>
          </p:cNvPr>
          <p:cNvSpPr>
            <a:spLocks noGrp="1"/>
          </p:cNvSpPr>
          <p:nvPr>
            <p:ph sz="half" idx="2"/>
          </p:nvPr>
        </p:nvSpPr>
        <p:spPr/>
        <p:txBody>
          <a:bodyPr/>
          <a:lstStyle/>
          <a:p>
            <a:pPr marL="0" indent="0">
              <a:buNone/>
            </a:pPr>
            <a:r>
              <a:rPr lang="en-US" dirty="0"/>
              <a:t>“higher Mediterranean diet alignment predicted lower objective and patient-reported disability. Findings lay the necessary groundwork for longitudinal and interventional studies to guide clinical recommendations in MS.” </a:t>
            </a:r>
          </a:p>
          <a:p>
            <a:pPr marL="0" indent="0">
              <a:buNone/>
            </a:pPr>
            <a:endParaRPr lang="en-US" dirty="0"/>
          </a:p>
          <a:p>
            <a:pPr marL="0" indent="0">
              <a:buNone/>
            </a:pPr>
            <a:r>
              <a:rPr lang="en-US" b="1" i="1" dirty="0"/>
              <a:t>*Whole health</a:t>
            </a:r>
          </a:p>
        </p:txBody>
      </p:sp>
    </p:spTree>
    <p:extLst>
      <p:ext uri="{BB962C8B-B14F-4D97-AF65-F5344CB8AC3E}">
        <p14:creationId xmlns:p14="http://schemas.microsoft.com/office/powerpoint/2010/main" val="118373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44DA3-B208-004E-BE9B-6AE00F73A703}"/>
              </a:ext>
            </a:extLst>
          </p:cNvPr>
          <p:cNvSpPr>
            <a:spLocks noGrp="1"/>
          </p:cNvSpPr>
          <p:nvPr>
            <p:ph type="title"/>
          </p:nvPr>
        </p:nvSpPr>
        <p:spPr/>
        <p:txBody>
          <a:bodyPr/>
          <a:lstStyle/>
          <a:p>
            <a:r>
              <a:rPr lang="en-US" dirty="0"/>
              <a:t>Dietary supplements</a:t>
            </a:r>
          </a:p>
        </p:txBody>
      </p:sp>
      <p:sp>
        <p:nvSpPr>
          <p:cNvPr id="6" name="Content Placeholder 5">
            <a:extLst>
              <a:ext uri="{FF2B5EF4-FFF2-40B4-BE49-F238E27FC236}">
                <a16:creationId xmlns:a16="http://schemas.microsoft.com/office/drawing/2014/main" id="{BDD9523A-9639-7F4D-BC4A-CB4CFE231D8C}"/>
              </a:ext>
            </a:extLst>
          </p:cNvPr>
          <p:cNvSpPr>
            <a:spLocks noGrp="1"/>
          </p:cNvSpPr>
          <p:nvPr>
            <p:ph idx="1"/>
          </p:nvPr>
        </p:nvSpPr>
        <p:spPr/>
        <p:txBody>
          <a:bodyPr/>
          <a:lstStyle/>
          <a:p>
            <a:r>
              <a:rPr lang="en-US" dirty="0"/>
              <a:t>Vitamin D</a:t>
            </a:r>
          </a:p>
          <a:p>
            <a:r>
              <a:rPr lang="en-US" dirty="0"/>
              <a:t>Calcium</a:t>
            </a:r>
          </a:p>
          <a:p>
            <a:r>
              <a:rPr lang="en-US" dirty="0"/>
              <a:t>Vitamin B 12</a:t>
            </a:r>
          </a:p>
          <a:p>
            <a:r>
              <a:rPr lang="en-US" dirty="0"/>
              <a:t>Iron</a:t>
            </a:r>
          </a:p>
          <a:p>
            <a:r>
              <a:rPr lang="en-US" dirty="0"/>
              <a:t>Vitamins A, B1, C, E</a:t>
            </a:r>
          </a:p>
          <a:p>
            <a:r>
              <a:rPr lang="en-US" dirty="0"/>
              <a:t>Mega B complex</a:t>
            </a:r>
          </a:p>
        </p:txBody>
      </p:sp>
      <p:pic>
        <p:nvPicPr>
          <p:cNvPr id="2" name="Picture 1">
            <a:extLst>
              <a:ext uri="{FF2B5EF4-FFF2-40B4-BE49-F238E27FC236}">
                <a16:creationId xmlns:a16="http://schemas.microsoft.com/office/drawing/2014/main" id="{60C1F3ED-9D4C-4742-960C-D1DDCFEA54C6}"/>
              </a:ext>
            </a:extLst>
          </p:cNvPr>
          <p:cNvPicPr>
            <a:picLocks noChangeAspect="1"/>
          </p:cNvPicPr>
          <p:nvPr/>
        </p:nvPicPr>
        <p:blipFill>
          <a:blip r:embed="rId3"/>
          <a:stretch>
            <a:fillRect/>
          </a:stretch>
        </p:blipFill>
        <p:spPr>
          <a:xfrm>
            <a:off x="5546785" y="2361372"/>
            <a:ext cx="5287780" cy="3659866"/>
          </a:xfrm>
          <a:prstGeom prst="rect">
            <a:avLst/>
          </a:prstGeom>
        </p:spPr>
      </p:pic>
    </p:spTree>
    <p:extLst>
      <p:ext uri="{BB962C8B-B14F-4D97-AF65-F5344CB8AC3E}">
        <p14:creationId xmlns:p14="http://schemas.microsoft.com/office/powerpoint/2010/main" val="80590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9195-98BB-B442-B330-701181C7AF7D}"/>
              </a:ext>
            </a:extLst>
          </p:cNvPr>
          <p:cNvSpPr>
            <a:spLocks noGrp="1"/>
          </p:cNvSpPr>
          <p:nvPr>
            <p:ph type="title"/>
          </p:nvPr>
        </p:nvSpPr>
        <p:spPr/>
        <p:txBody>
          <a:bodyPr/>
          <a:lstStyle/>
          <a:p>
            <a:r>
              <a:rPr lang="en-US" dirty="0"/>
              <a:t>Fatigue</a:t>
            </a:r>
          </a:p>
        </p:txBody>
      </p:sp>
      <p:sp>
        <p:nvSpPr>
          <p:cNvPr id="3" name="Content Placeholder 2">
            <a:extLst>
              <a:ext uri="{FF2B5EF4-FFF2-40B4-BE49-F238E27FC236}">
                <a16:creationId xmlns:a16="http://schemas.microsoft.com/office/drawing/2014/main" id="{AD53070E-90E2-0848-83C5-5D7CC515D54B}"/>
              </a:ext>
            </a:extLst>
          </p:cNvPr>
          <p:cNvSpPr>
            <a:spLocks noGrp="1"/>
          </p:cNvSpPr>
          <p:nvPr>
            <p:ph sz="half" idx="1"/>
          </p:nvPr>
        </p:nvSpPr>
        <p:spPr/>
        <p:txBody>
          <a:bodyPr>
            <a:normAutofit/>
          </a:bodyPr>
          <a:lstStyle/>
          <a:p>
            <a:r>
              <a:rPr lang="en-US" dirty="0"/>
              <a:t>Mindfulness based cognitive therapy (MBCT)</a:t>
            </a:r>
          </a:p>
          <a:p>
            <a:r>
              <a:rPr lang="en-US" dirty="0"/>
              <a:t>Cognitive behavioral therapy</a:t>
            </a:r>
          </a:p>
          <a:p>
            <a:r>
              <a:rPr lang="en-US" dirty="0"/>
              <a:t>Activity</a:t>
            </a:r>
          </a:p>
          <a:p>
            <a:pPr lvl="1"/>
            <a:r>
              <a:rPr lang="en-US" dirty="0"/>
              <a:t>PT</a:t>
            </a:r>
          </a:p>
          <a:p>
            <a:pPr lvl="1"/>
            <a:r>
              <a:rPr lang="en-US" dirty="0"/>
              <a:t>Exercise</a:t>
            </a:r>
          </a:p>
          <a:p>
            <a:endParaRPr lang="en-US" dirty="0"/>
          </a:p>
        </p:txBody>
      </p:sp>
      <p:sp>
        <p:nvSpPr>
          <p:cNvPr id="4" name="Content Placeholder 3">
            <a:extLst>
              <a:ext uri="{FF2B5EF4-FFF2-40B4-BE49-F238E27FC236}">
                <a16:creationId xmlns:a16="http://schemas.microsoft.com/office/drawing/2014/main" id="{3DE19406-2E8B-4CB4-9765-E0D6D9A653ED}"/>
              </a:ext>
            </a:extLst>
          </p:cNvPr>
          <p:cNvSpPr>
            <a:spLocks noGrp="1"/>
          </p:cNvSpPr>
          <p:nvPr>
            <p:ph sz="half" idx="2"/>
          </p:nvPr>
        </p:nvSpPr>
        <p:spPr/>
        <p:txBody>
          <a:bodyPr/>
          <a:lstStyle/>
          <a:p>
            <a:r>
              <a:rPr lang="en-US" dirty="0"/>
              <a:t>Gingko biloba</a:t>
            </a:r>
          </a:p>
          <a:p>
            <a:r>
              <a:rPr lang="en-US" dirty="0"/>
              <a:t>Valerian root</a:t>
            </a:r>
          </a:p>
          <a:p>
            <a:r>
              <a:rPr lang="en-US" dirty="0"/>
              <a:t>Dandelion</a:t>
            </a:r>
          </a:p>
          <a:p>
            <a:r>
              <a:rPr lang="en-US" dirty="0"/>
              <a:t>Melatonin</a:t>
            </a:r>
          </a:p>
          <a:p>
            <a:r>
              <a:rPr lang="en-US" dirty="0"/>
              <a:t>CoQ10</a:t>
            </a:r>
          </a:p>
          <a:p>
            <a:endParaRPr lang="en-US" dirty="0"/>
          </a:p>
        </p:txBody>
      </p:sp>
    </p:spTree>
    <p:extLst>
      <p:ext uri="{BB962C8B-B14F-4D97-AF65-F5344CB8AC3E}">
        <p14:creationId xmlns:p14="http://schemas.microsoft.com/office/powerpoint/2010/main" val="321312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1985554" y="1035844"/>
            <a:ext cx="8247018" cy="4793456"/>
          </a:xfrm>
        </p:spPr>
        <p:txBody>
          <a:bodyPr anchor="ctr"/>
          <a:lstStyle/>
          <a:p>
            <a:pPr marL="34289" indent="0" algn="ctr">
              <a:lnSpc>
                <a:spcPct val="100000"/>
              </a:lnSpc>
              <a:buNone/>
            </a:pPr>
            <a:r>
              <a:rPr lang="en-US" sz="44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200" dirty="0">
                <a:solidFill>
                  <a:schemeClr val="tx2"/>
                </a:solidFill>
              </a:rPr>
              <a:t>At the conclusion of the webinar, please complete the program survey in TMS or TRAIN. This must be completed within </a:t>
            </a:r>
            <a:r>
              <a:rPr lang="en-US" sz="3200" b="1" dirty="0">
                <a:solidFill>
                  <a:schemeClr val="accent3"/>
                </a:solidFill>
              </a:rPr>
              <a:t>15 days </a:t>
            </a:r>
            <a:r>
              <a:rPr lang="en-US" sz="3200" dirty="0">
                <a:solidFill>
                  <a:schemeClr val="tx2"/>
                </a:solidFill>
              </a:rPr>
              <a:t>of the live program for CME/CEU credit.</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271083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17CB-AC2F-9C4C-AA52-B90BB4B8C557}"/>
              </a:ext>
            </a:extLst>
          </p:cNvPr>
          <p:cNvSpPr>
            <a:spLocks noGrp="1"/>
          </p:cNvSpPr>
          <p:nvPr>
            <p:ph type="title"/>
          </p:nvPr>
        </p:nvSpPr>
        <p:spPr/>
        <p:txBody>
          <a:bodyPr/>
          <a:lstStyle/>
          <a:p>
            <a:r>
              <a:rPr lang="en-US" dirty="0"/>
              <a:t>Pain</a:t>
            </a:r>
          </a:p>
        </p:txBody>
      </p:sp>
      <p:sp>
        <p:nvSpPr>
          <p:cNvPr id="3" name="Content Placeholder 2">
            <a:extLst>
              <a:ext uri="{FF2B5EF4-FFF2-40B4-BE49-F238E27FC236}">
                <a16:creationId xmlns:a16="http://schemas.microsoft.com/office/drawing/2014/main" id="{FFFC98E4-0485-6B41-91CF-9A2874CCD9A5}"/>
              </a:ext>
            </a:extLst>
          </p:cNvPr>
          <p:cNvSpPr>
            <a:spLocks noGrp="1"/>
          </p:cNvSpPr>
          <p:nvPr>
            <p:ph idx="1"/>
          </p:nvPr>
        </p:nvSpPr>
        <p:spPr/>
        <p:txBody>
          <a:bodyPr>
            <a:normAutofit/>
          </a:bodyPr>
          <a:lstStyle/>
          <a:p>
            <a:pPr lvl="1">
              <a:lnSpc>
                <a:spcPct val="107000"/>
              </a:lnSpc>
              <a:spcBef>
                <a:spcPts val="0"/>
              </a:spcBef>
              <a:spcAft>
                <a:spcPts val="600"/>
              </a:spcAf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Cannabinoids for spasticity, pain</a:t>
            </a:r>
          </a:p>
          <a:p>
            <a:pPr lvl="1">
              <a:lnSpc>
                <a:spcPct val="107000"/>
              </a:lnSpc>
              <a:spcBef>
                <a:spcPts val="0"/>
              </a:spcBef>
              <a:spcAft>
                <a:spcPts val="600"/>
              </a:spcAft>
            </a:pPr>
            <a:r>
              <a:rPr lang="en-US" sz="2400" kern="0" dirty="0">
                <a:latin typeface="Calibri" panose="020F0502020204030204" pitchFamily="34" charset="0"/>
                <a:ea typeface="Calibri" panose="020F0502020204030204" pitchFamily="34" charset="0"/>
                <a:cs typeface="Calibri" panose="020F0502020204030204" pitchFamily="34" charset="0"/>
              </a:rPr>
              <a:t>Ginger</a:t>
            </a:r>
          </a:p>
          <a:p>
            <a:pPr lvl="1">
              <a:lnSpc>
                <a:spcPct val="107000"/>
              </a:lnSpc>
              <a:spcBef>
                <a:spcPts val="0"/>
              </a:spcBef>
              <a:spcAft>
                <a:spcPts val="6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Massage</a:t>
            </a:r>
          </a:p>
          <a:p>
            <a:pPr lvl="1">
              <a:lnSpc>
                <a:spcPct val="107000"/>
              </a:lnSpc>
              <a:spcBef>
                <a:spcPts val="0"/>
              </a:spcBef>
              <a:spcAft>
                <a:spcPts val="600"/>
              </a:spcAft>
            </a:pPr>
            <a:r>
              <a:rPr lang="en-US" sz="2400" kern="0" dirty="0">
                <a:latin typeface="Calibri" panose="020F0502020204030204" pitchFamily="34" charset="0"/>
                <a:ea typeface="Calibri" panose="020F0502020204030204" pitchFamily="34" charset="0"/>
                <a:cs typeface="Calibri" panose="020F0502020204030204" pitchFamily="34" charset="0"/>
              </a:rPr>
              <a:t>Acupuncture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Reflexology for </a:t>
            </a:r>
            <a:r>
              <a:rPr lang="en-US" sz="2400" kern="0" dirty="0" err="1">
                <a:effectLst/>
                <a:latin typeface="Calibri" panose="020F0502020204030204" pitchFamily="34" charset="0"/>
                <a:ea typeface="Times New Roman" panose="02020603050405020304" pitchFamily="18" charset="0"/>
                <a:cs typeface="Calibri" panose="020F0502020204030204" pitchFamily="34" charset="0"/>
              </a:rPr>
              <a:t>paresthesias</a:t>
            </a:r>
            <a:endParaRPr lang="en-US" sz="2400" kern="0" dirty="0">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0"/>
              </a:spcBef>
              <a:spcAft>
                <a:spcPts val="6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96686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8B9A-CEBE-43AA-B0E8-1C73B6871209}"/>
              </a:ext>
            </a:extLst>
          </p:cNvPr>
          <p:cNvSpPr>
            <a:spLocks noGrp="1"/>
          </p:cNvSpPr>
          <p:nvPr>
            <p:ph type="title"/>
          </p:nvPr>
        </p:nvSpPr>
        <p:spPr/>
        <p:txBody>
          <a:bodyPr/>
          <a:lstStyle/>
          <a:p>
            <a:r>
              <a:rPr lang="en-US" dirty="0"/>
              <a:t>Pain- evidence based management with cam</a:t>
            </a:r>
          </a:p>
        </p:txBody>
      </p:sp>
      <p:pic>
        <p:nvPicPr>
          <p:cNvPr id="4" name="Content Placeholder 10">
            <a:extLst>
              <a:ext uri="{FF2B5EF4-FFF2-40B4-BE49-F238E27FC236}">
                <a16:creationId xmlns:a16="http://schemas.microsoft.com/office/drawing/2014/main" id="{1FE63FD8-A7C1-4C3D-AE37-DF626DF2E964}"/>
              </a:ext>
            </a:extLst>
          </p:cNvPr>
          <p:cNvPicPr>
            <a:picLocks noGrp="1" noChangeAspect="1"/>
          </p:cNvPicPr>
          <p:nvPr>
            <p:ph idx="1"/>
          </p:nvPr>
        </p:nvPicPr>
        <p:blipFill rotWithShape="1">
          <a:blip r:embed="rId2"/>
          <a:srcRect b="47432"/>
          <a:stretch/>
        </p:blipFill>
        <p:spPr>
          <a:xfrm>
            <a:off x="2019355" y="2132929"/>
            <a:ext cx="8153289" cy="4276497"/>
          </a:xfrm>
        </p:spPr>
      </p:pic>
    </p:spTree>
    <p:extLst>
      <p:ext uri="{BB962C8B-B14F-4D97-AF65-F5344CB8AC3E}">
        <p14:creationId xmlns:p14="http://schemas.microsoft.com/office/powerpoint/2010/main" val="82891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2B46-AA86-0746-8025-C926C594D8E9}"/>
              </a:ext>
            </a:extLst>
          </p:cNvPr>
          <p:cNvSpPr>
            <a:spLocks noGrp="1"/>
          </p:cNvSpPr>
          <p:nvPr>
            <p:ph type="title"/>
          </p:nvPr>
        </p:nvSpPr>
        <p:spPr/>
        <p:txBody>
          <a:bodyPr/>
          <a:lstStyle/>
          <a:p>
            <a:r>
              <a:rPr lang="en-US" dirty="0"/>
              <a:t>Cognition</a:t>
            </a:r>
          </a:p>
        </p:txBody>
      </p:sp>
      <p:sp>
        <p:nvSpPr>
          <p:cNvPr id="3" name="Content Placeholder 2">
            <a:extLst>
              <a:ext uri="{FF2B5EF4-FFF2-40B4-BE49-F238E27FC236}">
                <a16:creationId xmlns:a16="http://schemas.microsoft.com/office/drawing/2014/main" id="{DBB38A4B-76CE-2141-8DAC-3E86F07EFF31}"/>
              </a:ext>
            </a:extLst>
          </p:cNvPr>
          <p:cNvSpPr>
            <a:spLocks noGrp="1"/>
          </p:cNvSpPr>
          <p:nvPr>
            <p:ph idx="1"/>
          </p:nvPr>
        </p:nvSpPr>
        <p:spPr/>
        <p:txBody>
          <a:bodyPr/>
          <a:lstStyle/>
          <a:p>
            <a:r>
              <a:rPr lang="en-US" dirty="0"/>
              <a:t>Insufficient evidence</a:t>
            </a:r>
          </a:p>
          <a:p>
            <a:r>
              <a:rPr lang="en-US" dirty="0"/>
              <a:t>Look for treatable causes</a:t>
            </a:r>
          </a:p>
          <a:p>
            <a:r>
              <a:rPr lang="en-US" dirty="0"/>
              <a:t>Stay active</a:t>
            </a:r>
          </a:p>
          <a:p>
            <a:r>
              <a:rPr lang="en-US" dirty="0"/>
              <a:t>B12 supplementation</a:t>
            </a:r>
          </a:p>
          <a:p>
            <a:r>
              <a:rPr lang="en-US" dirty="0"/>
              <a:t>Treat depression</a:t>
            </a:r>
          </a:p>
          <a:p>
            <a:endParaRPr lang="en-US" dirty="0"/>
          </a:p>
        </p:txBody>
      </p:sp>
    </p:spTree>
    <p:extLst>
      <p:ext uri="{BB962C8B-B14F-4D97-AF65-F5344CB8AC3E}">
        <p14:creationId xmlns:p14="http://schemas.microsoft.com/office/powerpoint/2010/main" val="250142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6B0A-13C9-B948-836B-A711B077EB7E}"/>
              </a:ext>
            </a:extLst>
          </p:cNvPr>
          <p:cNvSpPr>
            <a:spLocks noGrp="1"/>
          </p:cNvSpPr>
          <p:nvPr>
            <p:ph type="title"/>
          </p:nvPr>
        </p:nvSpPr>
        <p:spPr/>
        <p:txBody>
          <a:bodyPr/>
          <a:lstStyle/>
          <a:p>
            <a:r>
              <a:rPr lang="en-US" dirty="0"/>
              <a:t>Supplements shown to not help</a:t>
            </a:r>
          </a:p>
        </p:txBody>
      </p:sp>
      <p:sp>
        <p:nvSpPr>
          <p:cNvPr id="3" name="Content Placeholder 2">
            <a:extLst>
              <a:ext uri="{FF2B5EF4-FFF2-40B4-BE49-F238E27FC236}">
                <a16:creationId xmlns:a16="http://schemas.microsoft.com/office/drawing/2014/main" id="{5272B3AD-0BD2-444E-884B-53C51FB1C688}"/>
              </a:ext>
            </a:extLst>
          </p:cNvPr>
          <p:cNvSpPr>
            <a:spLocks noGrp="1"/>
          </p:cNvSpPr>
          <p:nvPr>
            <p:ph idx="1"/>
          </p:nvPr>
        </p:nvSpPr>
        <p:spPr/>
        <p:txBody>
          <a:bodyPr>
            <a:normAutofit fontScale="92500" lnSpcReduction="10000"/>
          </a:bodyPr>
          <a:lstStyle/>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Bee Venom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Biofeedback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Music 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Hippotherapy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Hypnosis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Hyperbaric oxygen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600"/>
              </a:spcBef>
              <a:spcAft>
                <a:spcPts val="6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Massage 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5A98117-7263-4667-855D-169CC3329751}"/>
              </a:ext>
            </a:extLst>
          </p:cNvPr>
          <p:cNvPicPr>
            <a:picLocks noChangeAspect="1"/>
          </p:cNvPicPr>
          <p:nvPr/>
        </p:nvPicPr>
        <p:blipFill>
          <a:blip r:embed="rId2"/>
          <a:stretch>
            <a:fillRect/>
          </a:stretch>
        </p:blipFill>
        <p:spPr>
          <a:xfrm>
            <a:off x="3648726" y="1906436"/>
            <a:ext cx="3594057" cy="4779034"/>
          </a:xfrm>
          <a:prstGeom prst="rect">
            <a:avLst/>
          </a:prstGeom>
        </p:spPr>
      </p:pic>
      <p:pic>
        <p:nvPicPr>
          <p:cNvPr id="7" name="Picture 6">
            <a:extLst>
              <a:ext uri="{FF2B5EF4-FFF2-40B4-BE49-F238E27FC236}">
                <a16:creationId xmlns:a16="http://schemas.microsoft.com/office/drawing/2014/main" id="{8E0785C5-F33A-4D0E-99A2-B92D15642576}"/>
              </a:ext>
            </a:extLst>
          </p:cNvPr>
          <p:cNvPicPr>
            <a:picLocks noChangeAspect="1"/>
          </p:cNvPicPr>
          <p:nvPr/>
        </p:nvPicPr>
        <p:blipFill>
          <a:blip r:embed="rId3"/>
          <a:stretch>
            <a:fillRect/>
          </a:stretch>
        </p:blipFill>
        <p:spPr>
          <a:xfrm>
            <a:off x="6124407" y="2846629"/>
            <a:ext cx="5486400" cy="2898648"/>
          </a:xfrm>
          <a:prstGeom prst="rect">
            <a:avLst/>
          </a:prstGeom>
        </p:spPr>
      </p:pic>
    </p:spTree>
    <p:extLst>
      <p:ext uri="{BB962C8B-B14F-4D97-AF65-F5344CB8AC3E}">
        <p14:creationId xmlns:p14="http://schemas.microsoft.com/office/powerpoint/2010/main" val="36220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05AC-F9EB-CC46-8051-0DFC8C02DCAC}"/>
              </a:ext>
            </a:extLst>
          </p:cNvPr>
          <p:cNvSpPr>
            <a:spLocks noGrp="1"/>
          </p:cNvSpPr>
          <p:nvPr>
            <p:ph type="title"/>
          </p:nvPr>
        </p:nvSpPr>
        <p:spPr/>
        <p:txBody>
          <a:bodyPr/>
          <a:lstStyle/>
          <a:p>
            <a:r>
              <a:rPr lang="en-US" dirty="0"/>
              <a:t>What is available through the VA</a:t>
            </a:r>
          </a:p>
        </p:txBody>
      </p:sp>
      <p:sp>
        <p:nvSpPr>
          <p:cNvPr id="3" name="Content Placeholder 2">
            <a:extLst>
              <a:ext uri="{FF2B5EF4-FFF2-40B4-BE49-F238E27FC236}">
                <a16:creationId xmlns:a16="http://schemas.microsoft.com/office/drawing/2014/main" id="{EC29289C-75AF-4C4D-BAAB-619B25747DD5}"/>
              </a:ext>
            </a:extLst>
          </p:cNvPr>
          <p:cNvSpPr>
            <a:spLocks noGrp="1"/>
          </p:cNvSpPr>
          <p:nvPr>
            <p:ph idx="1"/>
          </p:nvPr>
        </p:nvSpPr>
        <p:spPr/>
        <p:txBody>
          <a:bodyPr>
            <a:normAutofit/>
          </a:bodyPr>
          <a:lstStyle/>
          <a:p>
            <a:pPr lvl="1">
              <a:lnSpc>
                <a:spcPct val="107000"/>
              </a:lnSpc>
              <a:spcBef>
                <a:spcPts val="0"/>
              </a:spcBef>
              <a:spcAft>
                <a:spcPts val="600"/>
              </a:spcAft>
            </a:pPr>
            <a:r>
              <a:rPr lang="en-US" sz="3200" kern="0" dirty="0">
                <a:effectLst/>
                <a:latin typeface="Calibri" panose="020F0502020204030204" pitchFamily="34" charset="0"/>
                <a:ea typeface="Times New Roman" panose="02020603050405020304" pitchFamily="18" charset="0"/>
                <a:cs typeface="Calibri" panose="020F0502020204030204" pitchFamily="34" charset="0"/>
              </a:rPr>
              <a:t>CITC Acupuncture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3200" kern="0" dirty="0">
                <a:effectLst/>
                <a:latin typeface="Calibri" panose="020F0502020204030204" pitchFamily="34" charset="0"/>
                <a:ea typeface="Times New Roman" panose="02020603050405020304" pitchFamily="18" charset="0"/>
                <a:cs typeface="Calibri" panose="020F0502020204030204" pitchFamily="34" charset="0"/>
              </a:rPr>
              <a:t>CITC Chiropractic care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pPr>
            <a:r>
              <a:rPr lang="en-US" sz="3200" kern="0" dirty="0">
                <a:effectLst/>
                <a:latin typeface="Calibri" panose="020F0502020204030204" pitchFamily="34" charset="0"/>
                <a:ea typeface="Times New Roman" panose="02020603050405020304" pitchFamily="18" charset="0"/>
                <a:cs typeface="Calibri" panose="020F0502020204030204" pitchFamily="34" charset="0"/>
              </a:rPr>
              <a:t>Physical therapy for home exercise plan</a:t>
            </a:r>
          </a:p>
          <a:p>
            <a:pPr lvl="1">
              <a:lnSpc>
                <a:spcPct val="107000"/>
              </a:lnSpc>
              <a:spcBef>
                <a:spcPts val="0"/>
              </a:spcBef>
              <a:spcAft>
                <a:spcPts val="600"/>
              </a:spcAft>
            </a:pPr>
            <a:r>
              <a:rPr lang="en-US" sz="3200" kern="0" dirty="0">
                <a:latin typeface="Calibri" panose="020F0502020204030204" pitchFamily="34" charset="0"/>
                <a:ea typeface="Calibri" panose="020F0502020204030204" pitchFamily="34" charset="0"/>
                <a:cs typeface="Calibri" panose="020F0502020204030204" pitchFamily="34" charset="0"/>
              </a:rPr>
              <a:t>Support group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193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B48C-91FC-4BCD-BAA3-A299E4EFC47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82EC090-CA31-4FFD-80F1-D779B60A56A3}"/>
              </a:ext>
            </a:extLst>
          </p:cNvPr>
          <p:cNvSpPr>
            <a:spLocks noGrp="1"/>
          </p:cNvSpPr>
          <p:nvPr>
            <p:ph idx="1"/>
          </p:nvPr>
        </p:nvSpPr>
        <p:spPr>
          <a:xfrm>
            <a:off x="581192" y="2180496"/>
            <a:ext cx="3930423" cy="3678303"/>
          </a:xfrm>
        </p:spPr>
        <p:txBody>
          <a:bodyPr/>
          <a:lstStyle/>
          <a:p>
            <a:r>
              <a:rPr lang="en-US" dirty="0"/>
              <a:t>The National Center for Complementary and Integrative Health (NCCIH)</a:t>
            </a:r>
          </a:p>
          <a:p>
            <a:endParaRPr lang="en-US" dirty="0"/>
          </a:p>
          <a:p>
            <a:endParaRPr lang="en-US" dirty="0"/>
          </a:p>
        </p:txBody>
      </p:sp>
      <p:pic>
        <p:nvPicPr>
          <p:cNvPr id="4" name="Picture 3">
            <a:extLst>
              <a:ext uri="{FF2B5EF4-FFF2-40B4-BE49-F238E27FC236}">
                <a16:creationId xmlns:a16="http://schemas.microsoft.com/office/drawing/2014/main" id="{A9F288AD-03A9-4829-A65B-E22D62A80BFC}"/>
              </a:ext>
            </a:extLst>
          </p:cNvPr>
          <p:cNvPicPr>
            <a:picLocks noChangeAspect="1"/>
          </p:cNvPicPr>
          <p:nvPr/>
        </p:nvPicPr>
        <p:blipFill>
          <a:blip r:embed="rId2"/>
          <a:stretch>
            <a:fillRect/>
          </a:stretch>
        </p:blipFill>
        <p:spPr>
          <a:xfrm>
            <a:off x="5227979" y="1979500"/>
            <a:ext cx="6382829" cy="4477109"/>
          </a:xfrm>
          <a:prstGeom prst="rect">
            <a:avLst/>
          </a:prstGeom>
        </p:spPr>
      </p:pic>
    </p:spTree>
    <p:extLst>
      <p:ext uri="{BB962C8B-B14F-4D97-AF65-F5344CB8AC3E}">
        <p14:creationId xmlns:p14="http://schemas.microsoft.com/office/powerpoint/2010/main" val="348143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6205-4390-4795-9DF7-6FB49D850392}"/>
              </a:ext>
            </a:extLst>
          </p:cNvPr>
          <p:cNvSpPr>
            <a:spLocks noGrp="1"/>
          </p:cNvSpPr>
          <p:nvPr>
            <p:ph type="title"/>
          </p:nvPr>
        </p:nvSpPr>
        <p:spPr/>
        <p:txBody>
          <a:bodyPr/>
          <a:lstStyle/>
          <a:p>
            <a:r>
              <a:rPr lang="en-US" dirty="0"/>
              <a:t>resources</a:t>
            </a:r>
          </a:p>
        </p:txBody>
      </p:sp>
      <p:pic>
        <p:nvPicPr>
          <p:cNvPr id="4" name="Content Placeholder 3">
            <a:extLst>
              <a:ext uri="{FF2B5EF4-FFF2-40B4-BE49-F238E27FC236}">
                <a16:creationId xmlns:a16="http://schemas.microsoft.com/office/drawing/2014/main" id="{D82C395B-CE75-4091-8F79-8C89FB0447EF}"/>
              </a:ext>
            </a:extLst>
          </p:cNvPr>
          <p:cNvPicPr>
            <a:picLocks noGrp="1" noChangeAspect="1"/>
          </p:cNvPicPr>
          <p:nvPr>
            <p:ph sz="half" idx="1"/>
          </p:nvPr>
        </p:nvPicPr>
        <p:blipFill>
          <a:blip r:embed="rId2"/>
          <a:stretch>
            <a:fillRect/>
          </a:stretch>
        </p:blipFill>
        <p:spPr>
          <a:xfrm>
            <a:off x="878223" y="1958196"/>
            <a:ext cx="4700192" cy="4753909"/>
          </a:xfrm>
          <a:prstGeom prst="rect">
            <a:avLst/>
          </a:prstGeom>
        </p:spPr>
      </p:pic>
      <p:sp>
        <p:nvSpPr>
          <p:cNvPr id="6" name="Content Placeholder 5">
            <a:extLst>
              <a:ext uri="{FF2B5EF4-FFF2-40B4-BE49-F238E27FC236}">
                <a16:creationId xmlns:a16="http://schemas.microsoft.com/office/drawing/2014/main" id="{D0D0363D-730E-4756-B858-CE14AB1CE567}"/>
              </a:ext>
            </a:extLst>
          </p:cNvPr>
          <p:cNvSpPr>
            <a:spLocks noGrp="1"/>
          </p:cNvSpPr>
          <p:nvPr>
            <p:ph sz="half" idx="2"/>
          </p:nvPr>
        </p:nvSpPr>
        <p:spPr/>
        <p:txBody>
          <a:bodyPr/>
          <a:lstStyle/>
          <a:p>
            <a:r>
              <a:rPr lang="en-US" dirty="0"/>
              <a:t>NMSS Integrative medicine website</a:t>
            </a:r>
          </a:p>
        </p:txBody>
      </p:sp>
    </p:spTree>
    <p:extLst>
      <p:ext uri="{BB962C8B-B14F-4D97-AF65-F5344CB8AC3E}">
        <p14:creationId xmlns:p14="http://schemas.microsoft.com/office/powerpoint/2010/main" val="367160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9B2E-DFD5-4F0B-B8FB-2AD695AED190}"/>
              </a:ext>
            </a:extLst>
          </p:cNvPr>
          <p:cNvSpPr>
            <a:spLocks noGrp="1"/>
          </p:cNvSpPr>
          <p:nvPr>
            <p:ph type="title"/>
          </p:nvPr>
        </p:nvSpPr>
        <p:spPr/>
        <p:txBody>
          <a:bodyPr/>
          <a:lstStyle/>
          <a:p>
            <a:r>
              <a:rPr lang="en-US" dirty="0"/>
              <a:t>Veteran/patient facing resources</a:t>
            </a:r>
          </a:p>
        </p:txBody>
      </p:sp>
      <p:sp>
        <p:nvSpPr>
          <p:cNvPr id="3" name="Content Placeholder 2">
            <a:extLst>
              <a:ext uri="{FF2B5EF4-FFF2-40B4-BE49-F238E27FC236}">
                <a16:creationId xmlns:a16="http://schemas.microsoft.com/office/drawing/2014/main" id="{309247A2-9BF3-4D34-BF2D-860F9F8F600E}"/>
              </a:ext>
            </a:extLst>
          </p:cNvPr>
          <p:cNvSpPr>
            <a:spLocks noGrp="1"/>
          </p:cNvSpPr>
          <p:nvPr>
            <p:ph idx="1"/>
          </p:nvPr>
        </p:nvSpPr>
        <p:spPr/>
        <p:txBody>
          <a:bodyPr/>
          <a:lstStyle/>
          <a:p>
            <a:r>
              <a:rPr lang="en-US" dirty="0"/>
              <a:t>MyPlate</a:t>
            </a:r>
          </a:p>
          <a:p>
            <a:r>
              <a:rPr lang="en-US" dirty="0"/>
              <a:t>National MS Society Integrative Medicine website</a:t>
            </a:r>
          </a:p>
          <a:p>
            <a:endParaRPr lang="en-US" dirty="0"/>
          </a:p>
        </p:txBody>
      </p:sp>
      <p:pic>
        <p:nvPicPr>
          <p:cNvPr id="4" name="Picture 3">
            <a:extLst>
              <a:ext uri="{FF2B5EF4-FFF2-40B4-BE49-F238E27FC236}">
                <a16:creationId xmlns:a16="http://schemas.microsoft.com/office/drawing/2014/main" id="{BD3DCF4D-51BE-4CF0-8384-EB24C4CFEB8C}"/>
              </a:ext>
            </a:extLst>
          </p:cNvPr>
          <p:cNvPicPr>
            <a:picLocks noChangeAspect="1"/>
          </p:cNvPicPr>
          <p:nvPr/>
        </p:nvPicPr>
        <p:blipFill>
          <a:blip r:embed="rId2"/>
          <a:stretch>
            <a:fillRect/>
          </a:stretch>
        </p:blipFill>
        <p:spPr>
          <a:xfrm>
            <a:off x="7558232" y="1992702"/>
            <a:ext cx="4052576" cy="3243532"/>
          </a:xfrm>
          <a:prstGeom prst="rect">
            <a:avLst/>
          </a:prstGeom>
        </p:spPr>
      </p:pic>
    </p:spTree>
    <p:extLst>
      <p:ext uri="{BB962C8B-B14F-4D97-AF65-F5344CB8AC3E}">
        <p14:creationId xmlns:p14="http://schemas.microsoft.com/office/powerpoint/2010/main" val="69250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B7E1-5F35-4642-95E4-21623C403261}"/>
              </a:ext>
            </a:extLst>
          </p:cNvPr>
          <p:cNvSpPr>
            <a:spLocks noGrp="1"/>
          </p:cNvSpPr>
          <p:nvPr>
            <p:ph type="title"/>
          </p:nvPr>
        </p:nvSpPr>
        <p:spPr/>
        <p:txBody>
          <a:bodyPr/>
          <a:lstStyle/>
          <a:p>
            <a:r>
              <a:rPr lang="en-US" dirty="0"/>
              <a:t>Example discussion with a veteran</a:t>
            </a:r>
          </a:p>
        </p:txBody>
      </p:sp>
      <p:sp>
        <p:nvSpPr>
          <p:cNvPr id="3" name="Content Placeholder 2">
            <a:extLst>
              <a:ext uri="{FF2B5EF4-FFF2-40B4-BE49-F238E27FC236}">
                <a16:creationId xmlns:a16="http://schemas.microsoft.com/office/drawing/2014/main" id="{ADC9879E-1815-415C-9663-3EEEE0CAC202}"/>
              </a:ext>
            </a:extLst>
          </p:cNvPr>
          <p:cNvSpPr>
            <a:spLocks noGrp="1"/>
          </p:cNvSpPr>
          <p:nvPr>
            <p:ph sz="half" idx="1"/>
          </p:nvPr>
        </p:nvSpPr>
        <p:spPr/>
        <p:txBody>
          <a:bodyPr/>
          <a:lstStyle/>
          <a:p>
            <a:r>
              <a:rPr lang="en-US" dirty="0"/>
              <a:t>38</a:t>
            </a:r>
          </a:p>
          <a:p>
            <a:r>
              <a:rPr lang="en-US" dirty="0"/>
              <a:t>Diagnosed 2 years prior</a:t>
            </a:r>
          </a:p>
          <a:p>
            <a:r>
              <a:rPr lang="en-US" dirty="0"/>
              <a:t>Stable on treatment with every 6 month infusions</a:t>
            </a:r>
          </a:p>
          <a:p>
            <a:r>
              <a:rPr lang="en-US" dirty="0"/>
              <a:t>MRIs are unchanged</a:t>
            </a:r>
          </a:p>
          <a:p>
            <a:endParaRPr lang="en-US" dirty="0"/>
          </a:p>
        </p:txBody>
      </p:sp>
      <p:sp>
        <p:nvSpPr>
          <p:cNvPr id="4" name="Content Placeholder 3">
            <a:extLst>
              <a:ext uri="{FF2B5EF4-FFF2-40B4-BE49-F238E27FC236}">
                <a16:creationId xmlns:a16="http://schemas.microsoft.com/office/drawing/2014/main" id="{17DAD53F-9291-45CA-BA05-2F5FA2B31FDB}"/>
              </a:ext>
            </a:extLst>
          </p:cNvPr>
          <p:cNvSpPr>
            <a:spLocks noGrp="1"/>
          </p:cNvSpPr>
          <p:nvPr>
            <p:ph sz="half" idx="2"/>
          </p:nvPr>
        </p:nvSpPr>
        <p:spPr/>
        <p:txBody>
          <a:bodyPr/>
          <a:lstStyle/>
          <a:p>
            <a:r>
              <a:rPr lang="en-US" dirty="0"/>
              <a:t>Main symptoms are:</a:t>
            </a:r>
          </a:p>
          <a:p>
            <a:pPr lvl="1"/>
            <a:r>
              <a:rPr lang="en-US" dirty="0"/>
              <a:t>Fatigue</a:t>
            </a:r>
          </a:p>
          <a:p>
            <a:pPr lvl="1"/>
            <a:r>
              <a:rPr lang="en-US" dirty="0"/>
              <a:t>heat sensitivity</a:t>
            </a:r>
          </a:p>
          <a:p>
            <a:pPr lvl="1"/>
            <a:r>
              <a:rPr lang="en-US" dirty="0"/>
              <a:t>Cognitive fog</a:t>
            </a:r>
          </a:p>
          <a:p>
            <a:pPr lvl="1"/>
            <a:r>
              <a:rPr lang="en-US" dirty="0"/>
              <a:t>Spasticity</a:t>
            </a:r>
          </a:p>
          <a:p>
            <a:pPr lvl="1"/>
            <a:r>
              <a:rPr lang="en-US" dirty="0"/>
              <a:t>depression</a:t>
            </a:r>
          </a:p>
        </p:txBody>
      </p:sp>
    </p:spTree>
    <p:extLst>
      <p:ext uri="{BB962C8B-B14F-4D97-AF65-F5344CB8AC3E}">
        <p14:creationId xmlns:p14="http://schemas.microsoft.com/office/powerpoint/2010/main" val="264272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5A25-1087-D848-9750-8BDFB121C92A}"/>
              </a:ext>
            </a:extLst>
          </p:cNvPr>
          <p:cNvSpPr>
            <a:spLocks noGrp="1"/>
          </p:cNvSpPr>
          <p:nvPr>
            <p:ph type="title"/>
          </p:nvPr>
        </p:nvSpPr>
        <p:spPr/>
        <p:txBody>
          <a:bodyPr/>
          <a:lstStyle/>
          <a:p>
            <a:r>
              <a:rPr lang="en-US" dirty="0"/>
              <a:t>Takeaway Points</a:t>
            </a:r>
          </a:p>
        </p:txBody>
      </p:sp>
      <p:sp>
        <p:nvSpPr>
          <p:cNvPr id="3" name="Content Placeholder 2">
            <a:extLst>
              <a:ext uri="{FF2B5EF4-FFF2-40B4-BE49-F238E27FC236}">
                <a16:creationId xmlns:a16="http://schemas.microsoft.com/office/drawing/2014/main" id="{1859A1DD-5A35-C640-BA10-A6BD591105DB}"/>
              </a:ext>
            </a:extLst>
          </p:cNvPr>
          <p:cNvSpPr>
            <a:spLocks noGrp="1"/>
          </p:cNvSpPr>
          <p:nvPr>
            <p:ph idx="1"/>
          </p:nvPr>
        </p:nvSpPr>
        <p:spPr/>
        <p:txBody>
          <a:bodyPr>
            <a:normAutofit/>
          </a:bodyPr>
          <a:lstStyle/>
          <a:p>
            <a:pPr lvl="1">
              <a:lnSpc>
                <a:spcPct val="107000"/>
              </a:lnSpc>
              <a:spcBef>
                <a:spcPts val="0"/>
              </a:spcBef>
              <a:spcAft>
                <a:spcPts val="6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Encourage </a:t>
            </a:r>
            <a:r>
              <a:rPr lang="en-US" sz="3200" kern="100" dirty="0">
                <a:latin typeface="Calibri" panose="020F0502020204030204" pitchFamily="34" charset="0"/>
                <a:ea typeface="Calibri" panose="020F0502020204030204" pitchFamily="34" charset="0"/>
                <a:cs typeface="Calibri" panose="020F0502020204030204" pitchFamily="34" charset="0"/>
              </a:rPr>
              <a:t>open communication about questions</a:t>
            </a:r>
          </a:p>
          <a:p>
            <a:pPr lvl="1">
              <a:lnSpc>
                <a:spcPct val="107000"/>
              </a:lnSpc>
              <a:spcBef>
                <a:spcPts val="0"/>
              </a:spcBef>
              <a:spcAft>
                <a:spcPts val="6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Inquire about herbs and supplements at intake</a:t>
            </a:r>
          </a:p>
          <a:p>
            <a:pPr lvl="1">
              <a:lnSpc>
                <a:spcPct val="107000"/>
              </a:lnSpc>
              <a:spcBef>
                <a:spcPts val="0"/>
              </a:spcBef>
              <a:spcAft>
                <a:spcPts val="6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Encourage symptom diary</a:t>
            </a:r>
          </a:p>
          <a:p>
            <a:pPr lvl="1">
              <a:lnSpc>
                <a:spcPct val="107000"/>
              </a:lnSpc>
              <a:spcBef>
                <a:spcPts val="0"/>
              </a:spcBef>
              <a:spcAft>
                <a:spcPts val="600"/>
              </a:spcAft>
            </a:pPr>
            <a:r>
              <a:rPr lang="en-US" sz="3200" kern="100" dirty="0">
                <a:latin typeface="Calibri" panose="020F0502020204030204" pitchFamily="34" charset="0"/>
                <a:ea typeface="Calibri" panose="020F0502020204030204" pitchFamily="34" charset="0"/>
                <a:cs typeface="Calibri" panose="020F0502020204030204" pitchFamily="34" charset="0"/>
              </a:rPr>
              <a:t>Many supplements take several weeks for discernible efficacy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16246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449376-A51C-0BC7-723F-2F5395A3EE90}"/>
              </a:ext>
            </a:extLst>
          </p:cNvPr>
          <p:cNvSpPr>
            <a:spLocks noGrp="1"/>
          </p:cNvSpPr>
          <p:nvPr>
            <p:ph type="body" sz="half" idx="2"/>
          </p:nvPr>
        </p:nvSpPr>
        <p:spPr>
          <a:xfrm>
            <a:off x="3727269" y="668101"/>
            <a:ext cx="8014157" cy="5497567"/>
          </a:xfrm>
        </p:spPr>
        <p:txBody>
          <a:bodyPr anchor="ctr">
            <a:normAutofit fontScale="92500"/>
          </a:bodyPr>
          <a:lstStyle/>
          <a:p>
            <a:pPr marL="0" marR="0">
              <a:spcBef>
                <a:spcPts val="0"/>
              </a:spcBef>
              <a:spcAft>
                <a:spcPts val="1200"/>
              </a:spcAft>
            </a:pPr>
            <a:r>
              <a:rPr lang="en-US" sz="2400" dirty="0">
                <a:solidFill>
                  <a:srgbClr val="000000"/>
                </a:solidFill>
                <a:effectLst/>
                <a:ea typeface="Times New Roman" panose="02020603050405020304" pitchFamily="18" charset="0"/>
              </a:rPr>
              <a:t>Suma Shah, MD, is an Associate Professor of Neurology at Duke University School of Medicine and cares for MS patients both at Duke Health and the Durham VA Hospital. In addition to her clinical practice, she holds several leadership roles including serving as the Program Director of the Neurology Residency Program at Duke and the Associate Director for Clinical Care for the VA MS Centers of Excellence.</a:t>
            </a:r>
            <a:endParaRPr lang="en-US" sz="2400" dirty="0">
              <a:effectLst/>
              <a:ea typeface="Calibri" panose="020F0502020204030204" pitchFamily="34" charset="0"/>
            </a:endParaRPr>
          </a:p>
          <a:p>
            <a:pPr marL="0" marR="0">
              <a:spcBef>
                <a:spcPts val="0"/>
              </a:spcBef>
              <a:spcAft>
                <a:spcPts val="1200"/>
              </a:spcAft>
            </a:pPr>
            <a:r>
              <a:rPr lang="en-US" sz="2400" dirty="0">
                <a:solidFill>
                  <a:srgbClr val="000000"/>
                </a:solidFill>
                <a:effectLst/>
                <a:ea typeface="Times New Roman" panose="02020603050405020304" pitchFamily="18" charset="0"/>
              </a:rPr>
              <a:t>Dr. Shah is actively involved in Duke Neurology's educational mission, teaching and mentoring multiple learners and trainees. Her research interests include the intersection of women's health and MS, MOG-antibody disease, as well as </a:t>
            </a:r>
            <a:r>
              <a:rPr lang="en-US" sz="2400" dirty="0" err="1">
                <a:solidFill>
                  <a:srgbClr val="000000"/>
                </a:solidFill>
                <a:effectLst/>
                <a:ea typeface="Times New Roman" panose="02020603050405020304" pitchFamily="18" charset="0"/>
              </a:rPr>
              <a:t>neurosarcoidosis</a:t>
            </a:r>
            <a:r>
              <a:rPr lang="en-US" sz="2400" dirty="0">
                <a:solidFill>
                  <a:srgbClr val="000000"/>
                </a:solidFill>
                <a:effectLst/>
                <a:ea typeface="Times New Roman" panose="02020603050405020304" pitchFamily="18" charset="0"/>
              </a:rPr>
              <a:t>.</a:t>
            </a:r>
            <a:endParaRPr lang="en-US" sz="2400" dirty="0">
              <a:effectLst/>
              <a:ea typeface="Calibri" panose="020F0502020204030204" pitchFamily="34" charset="0"/>
            </a:endParaRPr>
          </a:p>
          <a:p>
            <a:pPr marL="0" marR="0">
              <a:spcBef>
                <a:spcPts val="0"/>
              </a:spcBef>
              <a:spcAft>
                <a:spcPts val="1200"/>
              </a:spcAft>
            </a:pPr>
            <a:r>
              <a:rPr lang="en-US" sz="2400" dirty="0">
                <a:solidFill>
                  <a:srgbClr val="000000"/>
                </a:solidFill>
                <a:effectLst/>
                <a:ea typeface="Times New Roman" panose="02020603050405020304" pitchFamily="18" charset="0"/>
              </a:rPr>
              <a:t>She joined the faculty in 2018 after completing medical school at Upstate Medical University in Syracuse, NY, Neurology residency at Duke, and a fellowship in MS/Neuroimmunology at Duke.</a:t>
            </a:r>
            <a:endParaRPr lang="en-US" sz="2400" dirty="0">
              <a:effectLst/>
              <a:ea typeface="Calibri" panose="020F0502020204030204" pitchFamily="34" charset="0"/>
            </a:endParaRPr>
          </a:p>
        </p:txBody>
      </p:sp>
      <p:pic>
        <p:nvPicPr>
          <p:cNvPr id="2" name="Picture 1">
            <a:extLst>
              <a:ext uri="{FF2B5EF4-FFF2-40B4-BE49-F238E27FC236}">
                <a16:creationId xmlns:a16="http://schemas.microsoft.com/office/drawing/2014/main" id="{49D59358-9E09-3786-7113-F77C13853F05}"/>
              </a:ext>
            </a:extLst>
          </p:cNvPr>
          <p:cNvPicPr>
            <a:picLocks noChangeAspect="1"/>
          </p:cNvPicPr>
          <p:nvPr/>
        </p:nvPicPr>
        <p:blipFill>
          <a:blip r:embed="rId2"/>
          <a:stretch>
            <a:fillRect/>
          </a:stretch>
        </p:blipFill>
        <p:spPr>
          <a:xfrm>
            <a:off x="637766" y="683341"/>
            <a:ext cx="2716031" cy="4080248"/>
          </a:xfrm>
          <a:prstGeom prst="rect">
            <a:avLst/>
          </a:prstGeom>
        </p:spPr>
      </p:pic>
    </p:spTree>
    <p:extLst>
      <p:ext uri="{BB962C8B-B14F-4D97-AF65-F5344CB8AC3E}">
        <p14:creationId xmlns:p14="http://schemas.microsoft.com/office/powerpoint/2010/main" val="385236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612747" y="695890"/>
            <a:ext cx="7103048" cy="4793456"/>
          </a:xfrm>
        </p:spPr>
        <p:txBody>
          <a:bodyPr anchor="ctr"/>
          <a:lstStyle/>
          <a:p>
            <a:pPr marL="34289" indent="0" algn="ctr">
              <a:lnSpc>
                <a:spcPct val="100000"/>
              </a:lnSpc>
              <a:buNone/>
            </a:pPr>
            <a:r>
              <a:rPr lang="en-US" sz="4400" b="1" dirty="0">
                <a:solidFill>
                  <a:schemeClr val="accent3"/>
                </a:solidFill>
              </a:rPr>
              <a:t>Survey Reminder</a:t>
            </a:r>
          </a:p>
          <a:p>
            <a:pPr marL="34289" indent="0" algn="ctr">
              <a:lnSpc>
                <a:spcPct val="100000"/>
              </a:lnSpc>
              <a:buNone/>
            </a:pPr>
            <a:endParaRPr lang="en-US" sz="1100" dirty="0">
              <a:solidFill>
                <a:schemeClr val="tx1"/>
              </a:solidFill>
            </a:endParaRPr>
          </a:p>
          <a:p>
            <a:pPr marL="34289" indent="0" algn="ctr">
              <a:lnSpc>
                <a:spcPct val="100000"/>
              </a:lnSpc>
              <a:buNone/>
            </a:pPr>
            <a:r>
              <a:rPr lang="en-US" sz="3600" dirty="0">
                <a:solidFill>
                  <a:schemeClr val="tx2"/>
                </a:solidFill>
              </a:rPr>
              <a:t>Please complete the webinar survey in the TRAIN or TMS websites within </a:t>
            </a:r>
            <a:r>
              <a:rPr lang="en-US" sz="3600" b="1" dirty="0">
                <a:solidFill>
                  <a:schemeClr val="accent3"/>
                </a:solidFill>
              </a:rPr>
              <a:t>15</a:t>
            </a:r>
            <a:r>
              <a:rPr lang="en-US" sz="3600" dirty="0">
                <a:solidFill>
                  <a:schemeClr val="accent3"/>
                </a:solidFill>
              </a:rPr>
              <a:t> </a:t>
            </a:r>
            <a:r>
              <a:rPr lang="en-US" sz="3600" b="1" dirty="0">
                <a:solidFill>
                  <a:schemeClr val="accent3"/>
                </a:solidFill>
              </a:rPr>
              <a:t>days</a:t>
            </a:r>
            <a:r>
              <a:rPr lang="en-US" sz="3600" dirty="0">
                <a:solidFill>
                  <a:schemeClr val="tx2"/>
                </a:solidFill>
              </a:rPr>
              <a:t>. This will give you access to your CME/CE certificate.</a:t>
            </a:r>
            <a:endParaRPr lang="en-US" sz="2700" dirty="0">
              <a:solidFill>
                <a:schemeClr val="tx2"/>
              </a:solidFill>
            </a:endParaRPr>
          </a:p>
          <a:p>
            <a:pPr marL="34289" indent="0" algn="ctr">
              <a:buNone/>
            </a:pPr>
            <a:endParaRPr lang="en-US" sz="2700" dirty="0">
              <a:solidFill>
                <a:schemeClr val="tx2"/>
              </a:solidFill>
            </a:endParaRPr>
          </a:p>
        </p:txBody>
      </p:sp>
      <p:pic>
        <p:nvPicPr>
          <p:cNvPr id="3" name="Picture 2">
            <a:extLst>
              <a:ext uri="{FF2B5EF4-FFF2-40B4-BE49-F238E27FC236}">
                <a16:creationId xmlns:a16="http://schemas.microsoft.com/office/drawing/2014/main" id="{11CE5CAA-6A5A-6C9E-1F4E-B6E86AD35CC1}"/>
              </a:ext>
            </a:extLst>
          </p:cNvPr>
          <p:cNvPicPr>
            <a:picLocks noChangeAspect="1"/>
          </p:cNvPicPr>
          <p:nvPr/>
        </p:nvPicPr>
        <p:blipFill>
          <a:blip r:embed="rId2"/>
          <a:stretch>
            <a:fillRect/>
          </a:stretch>
        </p:blipFill>
        <p:spPr>
          <a:xfrm flipH="1">
            <a:off x="8509799" y="1402080"/>
            <a:ext cx="2947534" cy="4213190"/>
          </a:xfrm>
          <a:prstGeom prst="rect">
            <a:avLst/>
          </a:prstGeom>
        </p:spPr>
      </p:pic>
    </p:spTree>
    <p:extLst>
      <p:ext uri="{BB962C8B-B14F-4D97-AF65-F5344CB8AC3E}">
        <p14:creationId xmlns:p14="http://schemas.microsoft.com/office/powerpoint/2010/main" val="75669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50F989D-43B9-409C-AB67-55F360424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id="{4B4892EF-BE30-49C0-ADF8-32A7C8831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034">
            <a:extLst>
              <a:ext uri="{FF2B5EF4-FFF2-40B4-BE49-F238E27FC236}">
                <a16:creationId xmlns:a16="http://schemas.microsoft.com/office/drawing/2014/main" id="{72FB293E-C84E-4A67-ABF8-FCC566F38C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3E244793-D7D5-4408-9DDA-4B86B007A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47B12A1B-B776-4272-8F77-DF9A7A3FC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1" name="Straight Connector 1040">
            <a:extLst>
              <a:ext uri="{FF2B5EF4-FFF2-40B4-BE49-F238E27FC236}">
                <a16:creationId xmlns:a16="http://schemas.microsoft.com/office/drawing/2014/main" id="{372C50CB-883F-45C6-9205-1B196523F6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600" b="1" cap="all">
                <a:ln w="15875">
                  <a:solidFill>
                    <a:sysClr val="window" lastClr="FFFFFF"/>
                  </a:solidFill>
                </a:ln>
                <a:effectLst>
                  <a:outerShdw dist="38100" dir="2700000" algn="tl" rotWithShape="0">
                    <a:srgbClr val="DF5327"/>
                  </a:outerShdw>
                </a:effectLst>
                <a:ea typeface="+mn-ea"/>
                <a:cs typeface="+mn-cs"/>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1524000" y="5596128"/>
            <a:ext cx="9144000" cy="1005332"/>
          </a:xfrm>
        </p:spPr>
        <p:txBody>
          <a:bodyPr vert="horz" lIns="91440" tIns="45720" rIns="91440" bIns="45720" rtlCol="0">
            <a:normAutofit/>
          </a:bodyPr>
          <a:lstStyle/>
          <a:p>
            <a:pPr marL="0" indent="0" algn="ctr">
              <a:lnSpc>
                <a:spcPct val="100000"/>
              </a:lnSpc>
              <a:buNone/>
            </a:pPr>
            <a:r>
              <a:rPr lang="en-US" sz="2800" dirty="0">
                <a:solidFill>
                  <a:schemeClr val="tx1"/>
                </a:solidFill>
              </a:rPr>
              <a:t>Please type your question into the </a:t>
            </a:r>
            <a:r>
              <a:rPr lang="en-US" sz="2800" dirty="0">
                <a:sym typeface="Webdings" panose="05030102010509060703" pitchFamily="18" charset="2"/>
              </a:rPr>
              <a:t></a:t>
            </a:r>
            <a:r>
              <a:rPr lang="en-US" sz="2800" b="1" dirty="0"/>
              <a:t>Chat </a:t>
            </a:r>
            <a:r>
              <a:rPr lang="en-US" sz="2800" dirty="0">
                <a:solidFill>
                  <a:schemeClr val="tx1"/>
                </a:solidFill>
              </a:rPr>
              <a:t>area.</a:t>
            </a:r>
          </a:p>
        </p:txBody>
      </p:sp>
      <p:pic>
        <p:nvPicPr>
          <p:cNvPr id="1026" name="Picture 2" descr="As A Leader, Are You Asking The Right Questions?">
            <a:extLst>
              <a:ext uri="{FF2B5EF4-FFF2-40B4-BE49-F238E27FC236}">
                <a16:creationId xmlns:a16="http://schemas.microsoft.com/office/drawing/2014/main" id="{A26B9FE3-BB62-3EC0-0A03-C159E0322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069" r="1" b="29386"/>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E2A85F-0B83-4A8B-A184-832D11B35C29}"/>
              </a:ext>
            </a:extLst>
          </p:cNvPr>
          <p:cNvSpPr>
            <a:spLocks noGrp="1"/>
          </p:cNvSpPr>
          <p:nvPr>
            <p:ph type="body" idx="1"/>
          </p:nvPr>
        </p:nvSpPr>
        <p:spPr>
          <a:xfrm>
            <a:off x="165464" y="157163"/>
            <a:ext cx="5832112" cy="823912"/>
          </a:xfrm>
          <a:solidFill>
            <a:schemeClr val="accent5"/>
          </a:solidFill>
        </p:spPr>
        <p:txBody>
          <a:bodyPr anchor="ctr">
            <a:normAutofit/>
          </a:bodyPr>
          <a:lstStyle/>
          <a:p>
            <a:pPr algn="ctr"/>
            <a:r>
              <a:rPr lang="en-US" sz="2800" dirty="0">
                <a:solidFill>
                  <a:schemeClr val="bg1"/>
                </a:solidFill>
              </a:rPr>
              <a:t>VA MS Centers of Excellence</a:t>
            </a:r>
          </a:p>
        </p:txBody>
      </p:sp>
      <p:sp>
        <p:nvSpPr>
          <p:cNvPr id="6" name="Content Placeholder 5">
            <a:extLst>
              <a:ext uri="{FF2B5EF4-FFF2-40B4-BE49-F238E27FC236}">
                <a16:creationId xmlns:a16="http://schemas.microsoft.com/office/drawing/2014/main" id="{ADADC12A-C8F9-4A2B-B86B-AF885A07D1DB}"/>
              </a:ext>
            </a:extLst>
          </p:cNvPr>
          <p:cNvSpPr>
            <a:spLocks noGrp="1"/>
          </p:cNvSpPr>
          <p:nvPr>
            <p:ph sz="half" idx="2"/>
          </p:nvPr>
        </p:nvSpPr>
        <p:spPr>
          <a:xfrm>
            <a:off x="165464" y="990600"/>
            <a:ext cx="5832112" cy="5710237"/>
          </a:xfrm>
          <a:solidFill>
            <a:schemeClr val="accent5">
              <a:lumMod val="20000"/>
              <a:lumOff val="80000"/>
            </a:schemeClr>
          </a:solidFill>
        </p:spPr>
        <p:txBody>
          <a:bodyPr>
            <a:normAutofit/>
          </a:bodyPr>
          <a:lstStyle/>
          <a:p>
            <a:pPr>
              <a:lnSpc>
                <a:spcPct val="110000"/>
              </a:lnSpc>
              <a:spcBef>
                <a:spcPts val="0"/>
              </a:spcBef>
              <a:spcAft>
                <a:spcPts val="300"/>
              </a:spcAft>
            </a:pPr>
            <a:r>
              <a:rPr lang="en-US" sz="2400" b="1" dirty="0"/>
              <a:t>Website:</a:t>
            </a:r>
            <a:r>
              <a:rPr lang="en-US" sz="2400" dirty="0"/>
              <a:t> www.va.gov/MS</a:t>
            </a:r>
          </a:p>
          <a:p>
            <a:pPr>
              <a:lnSpc>
                <a:spcPct val="110000"/>
              </a:lnSpc>
              <a:spcBef>
                <a:spcPts val="0"/>
              </a:spcBef>
              <a:spcAft>
                <a:spcPts val="300"/>
              </a:spcAft>
            </a:pPr>
            <a:r>
              <a:rPr lang="en-US" sz="2400" dirty="0"/>
              <a:t>Remote clinical consults within VA </a:t>
            </a:r>
          </a:p>
          <a:p>
            <a:pPr>
              <a:lnSpc>
                <a:spcPct val="110000"/>
              </a:lnSpc>
              <a:spcBef>
                <a:spcPts val="0"/>
              </a:spcBef>
              <a:spcAft>
                <a:spcPts val="300"/>
              </a:spcAft>
            </a:pPr>
            <a:r>
              <a:rPr lang="en-US" sz="2400" dirty="0"/>
              <a:t>Clinical and DMT guidelines</a:t>
            </a:r>
          </a:p>
          <a:p>
            <a:pPr>
              <a:lnSpc>
                <a:spcPct val="110000"/>
              </a:lnSpc>
              <a:spcBef>
                <a:spcPts val="0"/>
              </a:spcBef>
              <a:spcAft>
                <a:spcPts val="300"/>
              </a:spcAft>
            </a:pPr>
            <a:r>
              <a:rPr lang="en-US" sz="2400" dirty="0"/>
              <a:t>Educational opportunities</a:t>
            </a:r>
          </a:p>
          <a:p>
            <a:pPr marL="457200" lvl="1" indent="0">
              <a:lnSpc>
                <a:spcPct val="110000"/>
              </a:lnSpc>
              <a:spcBef>
                <a:spcPts val="0"/>
              </a:spcBef>
              <a:spcAft>
                <a:spcPts val="300"/>
              </a:spcAft>
              <a:buNone/>
            </a:pPr>
            <a:r>
              <a:rPr lang="en-US" sz="2200" b="1" dirty="0"/>
              <a:t>Healthcare Professional</a:t>
            </a:r>
          </a:p>
          <a:p>
            <a:pPr marL="801688" lvl="1">
              <a:lnSpc>
                <a:spcPct val="110000"/>
              </a:lnSpc>
              <a:spcBef>
                <a:spcPts val="0"/>
              </a:spcBef>
              <a:spcAft>
                <a:spcPts val="300"/>
              </a:spcAft>
            </a:pPr>
            <a:r>
              <a:rPr lang="en-US" sz="2200" dirty="0"/>
              <a:t>Monthly clinical e-newsletter</a:t>
            </a:r>
          </a:p>
          <a:p>
            <a:pPr marL="801688" lvl="1">
              <a:lnSpc>
                <a:spcPct val="110000"/>
              </a:lnSpc>
              <a:spcBef>
                <a:spcPts val="0"/>
              </a:spcBef>
              <a:spcAft>
                <a:spcPts val="300"/>
              </a:spcAft>
            </a:pPr>
            <a:r>
              <a:rPr lang="en-US" sz="2200" dirty="0"/>
              <a:t>Monthly webinars </a:t>
            </a:r>
          </a:p>
          <a:p>
            <a:pPr marL="801688" lvl="1">
              <a:lnSpc>
                <a:spcPct val="110000"/>
              </a:lnSpc>
              <a:spcBef>
                <a:spcPts val="0"/>
              </a:spcBef>
              <a:spcAft>
                <a:spcPts val="300"/>
              </a:spcAft>
            </a:pPr>
            <a:r>
              <a:rPr lang="en-US" sz="2200" dirty="0"/>
              <a:t>Conference presentations</a:t>
            </a:r>
          </a:p>
          <a:p>
            <a:pPr marL="801688" lvl="1">
              <a:lnSpc>
                <a:spcPct val="110000"/>
              </a:lnSpc>
              <a:spcBef>
                <a:spcPts val="0"/>
              </a:spcBef>
              <a:spcAft>
                <a:spcPts val="300"/>
              </a:spcAft>
            </a:pPr>
            <a:r>
              <a:rPr lang="en-US" sz="2200" dirty="0"/>
              <a:t>Annual network meetings</a:t>
            </a:r>
          </a:p>
          <a:p>
            <a:pPr marL="457200" lvl="1" indent="0">
              <a:lnSpc>
                <a:spcPct val="110000"/>
              </a:lnSpc>
              <a:spcBef>
                <a:spcPts val="0"/>
              </a:spcBef>
              <a:spcAft>
                <a:spcPts val="300"/>
              </a:spcAft>
              <a:buNone/>
            </a:pPr>
            <a:r>
              <a:rPr lang="en-US" sz="2200" b="1" dirty="0"/>
              <a:t>Veteran</a:t>
            </a:r>
          </a:p>
          <a:p>
            <a:pPr marL="801688" lvl="1">
              <a:lnSpc>
                <a:spcPct val="110000"/>
              </a:lnSpc>
              <a:spcBef>
                <a:spcPts val="0"/>
              </a:spcBef>
              <a:spcAft>
                <a:spcPts val="300"/>
              </a:spcAft>
            </a:pPr>
            <a:r>
              <a:rPr lang="en-US" sz="2200" dirty="0"/>
              <a:t>Monthly podcast</a:t>
            </a:r>
          </a:p>
          <a:p>
            <a:pPr marL="801688" lvl="1">
              <a:lnSpc>
                <a:spcPct val="110000"/>
              </a:lnSpc>
              <a:spcBef>
                <a:spcPts val="0"/>
              </a:spcBef>
              <a:spcAft>
                <a:spcPts val="300"/>
              </a:spcAft>
            </a:pPr>
            <a:r>
              <a:rPr lang="en-US" sz="2200" dirty="0"/>
              <a:t>Quarterly e-newsletter</a:t>
            </a:r>
          </a:p>
          <a:p>
            <a:pPr marL="801688" lvl="1">
              <a:lnSpc>
                <a:spcPct val="110000"/>
              </a:lnSpc>
              <a:spcBef>
                <a:spcPts val="0"/>
              </a:spcBef>
              <a:spcAft>
                <a:spcPts val="300"/>
              </a:spcAft>
            </a:pPr>
            <a:r>
              <a:rPr lang="en-US" sz="2200" dirty="0"/>
              <a:t>Webinars</a:t>
            </a:r>
          </a:p>
        </p:txBody>
      </p:sp>
      <p:sp>
        <p:nvSpPr>
          <p:cNvPr id="7" name="Text Placeholder 6">
            <a:extLst>
              <a:ext uri="{FF2B5EF4-FFF2-40B4-BE49-F238E27FC236}">
                <a16:creationId xmlns:a16="http://schemas.microsoft.com/office/drawing/2014/main" id="{E3C14289-2E1B-471B-978D-086E82C20704}"/>
              </a:ext>
            </a:extLst>
          </p:cNvPr>
          <p:cNvSpPr>
            <a:spLocks noGrp="1"/>
          </p:cNvSpPr>
          <p:nvPr>
            <p:ph type="body" sz="quarter" idx="3"/>
          </p:nvPr>
        </p:nvSpPr>
        <p:spPr>
          <a:xfrm>
            <a:off x="6194426" y="166688"/>
            <a:ext cx="5832111" cy="823912"/>
          </a:xfrm>
          <a:solidFill>
            <a:schemeClr val="accent2"/>
          </a:solidFill>
        </p:spPr>
        <p:txBody>
          <a:bodyPr anchor="ctr">
            <a:normAutofit/>
          </a:bodyPr>
          <a:lstStyle/>
          <a:p>
            <a:pPr algn="ctr"/>
            <a:r>
              <a:rPr lang="en-US" sz="2800" dirty="0">
                <a:solidFill>
                  <a:schemeClr val="bg1"/>
                </a:solidFill>
              </a:rPr>
              <a:t>National MS Society </a:t>
            </a:r>
          </a:p>
        </p:txBody>
      </p:sp>
      <p:sp>
        <p:nvSpPr>
          <p:cNvPr id="8" name="Content Placeholder 7">
            <a:extLst>
              <a:ext uri="{FF2B5EF4-FFF2-40B4-BE49-F238E27FC236}">
                <a16:creationId xmlns:a16="http://schemas.microsoft.com/office/drawing/2014/main" id="{61240B63-327D-4D9E-A110-D6D8B31EEF78}"/>
              </a:ext>
            </a:extLst>
          </p:cNvPr>
          <p:cNvSpPr>
            <a:spLocks noGrp="1"/>
          </p:cNvSpPr>
          <p:nvPr>
            <p:ph sz="quarter" idx="4"/>
          </p:nvPr>
        </p:nvSpPr>
        <p:spPr>
          <a:xfrm>
            <a:off x="6194426" y="990600"/>
            <a:ext cx="5832110" cy="5710237"/>
          </a:xfrm>
          <a:solidFill>
            <a:schemeClr val="accent2">
              <a:lumMod val="20000"/>
              <a:lumOff val="80000"/>
            </a:schemeClr>
          </a:solidFill>
        </p:spPr>
        <p:txBody>
          <a:bodyPr>
            <a:normAutofit/>
          </a:bodyPr>
          <a:lstStyle/>
          <a:p>
            <a:pPr defTabSz="993775">
              <a:lnSpc>
                <a:spcPct val="100000"/>
              </a:lnSpc>
              <a:spcBef>
                <a:spcPts val="0"/>
              </a:spcBef>
              <a:spcAft>
                <a:spcPts val="300"/>
              </a:spcAft>
            </a:pPr>
            <a:r>
              <a:rPr lang="en-US" sz="2400" b="1" dirty="0"/>
              <a:t>Website: </a:t>
            </a:r>
            <a:r>
              <a:rPr lang="en-US" sz="2400" dirty="0"/>
              <a:t>www.nationalmssociety.org</a:t>
            </a:r>
          </a:p>
          <a:p>
            <a:pPr>
              <a:lnSpc>
                <a:spcPct val="100000"/>
              </a:lnSpc>
              <a:spcBef>
                <a:spcPts val="0"/>
              </a:spcBef>
              <a:spcAft>
                <a:spcPts val="300"/>
              </a:spcAft>
            </a:pPr>
            <a:r>
              <a:rPr lang="en-US" sz="2400" dirty="0"/>
              <a:t>Professional Resource Center</a:t>
            </a:r>
          </a:p>
          <a:p>
            <a:pPr>
              <a:lnSpc>
                <a:spcPct val="100000"/>
              </a:lnSpc>
              <a:spcBef>
                <a:spcPts val="0"/>
              </a:spcBef>
              <a:spcAft>
                <a:spcPts val="300"/>
              </a:spcAft>
            </a:pPr>
            <a:r>
              <a:rPr lang="en-US" sz="2400" dirty="0"/>
              <a:t>Support</a:t>
            </a:r>
          </a:p>
          <a:p>
            <a:pPr lvl="1">
              <a:lnSpc>
                <a:spcPct val="100000"/>
              </a:lnSpc>
              <a:spcBef>
                <a:spcPts val="0"/>
              </a:spcBef>
              <a:spcAft>
                <a:spcPts val="300"/>
              </a:spcAft>
            </a:pPr>
            <a:r>
              <a:rPr lang="en-US" sz="2200" dirty="0"/>
              <a:t>MS Navigator</a:t>
            </a:r>
          </a:p>
          <a:p>
            <a:pPr lvl="1">
              <a:lnSpc>
                <a:spcPct val="100000"/>
              </a:lnSpc>
              <a:spcBef>
                <a:spcPts val="0"/>
              </a:spcBef>
              <a:spcAft>
                <a:spcPts val="300"/>
              </a:spcAft>
            </a:pPr>
            <a:r>
              <a:rPr lang="en-US" sz="2200" dirty="0"/>
              <a:t>Self-help groups</a:t>
            </a:r>
          </a:p>
          <a:p>
            <a:pPr lvl="1">
              <a:lnSpc>
                <a:spcPct val="100000"/>
              </a:lnSpc>
              <a:spcBef>
                <a:spcPts val="0"/>
              </a:spcBef>
              <a:spcAft>
                <a:spcPts val="300"/>
              </a:spcAft>
            </a:pPr>
            <a:r>
              <a:rPr lang="en-US" sz="2200" dirty="0" err="1"/>
              <a:t>MSFriends</a:t>
            </a:r>
            <a:endParaRPr lang="en-US" sz="2200" dirty="0"/>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200" b="1" dirty="0"/>
              <a:t>Healthcare Professional</a:t>
            </a:r>
          </a:p>
          <a:p>
            <a:pPr marL="801688" lvl="1">
              <a:lnSpc>
                <a:spcPct val="100000"/>
              </a:lnSpc>
              <a:spcBef>
                <a:spcPts val="0"/>
              </a:spcBef>
              <a:spcAft>
                <a:spcPts val="300"/>
              </a:spcAft>
            </a:pPr>
            <a:r>
              <a:rPr lang="en-US" sz="2200" dirty="0"/>
              <a:t>Webinars</a:t>
            </a:r>
          </a:p>
          <a:p>
            <a:pPr marL="801688" lvl="1">
              <a:lnSpc>
                <a:spcPct val="100000"/>
              </a:lnSpc>
              <a:spcBef>
                <a:spcPts val="0"/>
              </a:spcBef>
              <a:spcAft>
                <a:spcPts val="300"/>
              </a:spcAft>
            </a:pPr>
            <a:r>
              <a:rPr lang="en-US" sz="2200" dirty="0"/>
              <a:t>National and local e-newsletters</a:t>
            </a:r>
          </a:p>
          <a:p>
            <a:pPr marL="801688" lvl="1">
              <a:lnSpc>
                <a:spcPct val="100000"/>
              </a:lnSpc>
              <a:spcBef>
                <a:spcPts val="0"/>
              </a:spcBef>
              <a:spcAft>
                <a:spcPts val="300"/>
              </a:spcAft>
            </a:pPr>
            <a:r>
              <a:rPr lang="en-US" sz="2200" dirty="0"/>
              <a:t>Fellowships and mentoring</a:t>
            </a:r>
          </a:p>
          <a:p>
            <a:pPr marL="457200" lvl="1" indent="0">
              <a:lnSpc>
                <a:spcPct val="100000"/>
              </a:lnSpc>
              <a:spcBef>
                <a:spcPts val="0"/>
              </a:spcBef>
              <a:spcAft>
                <a:spcPts val="300"/>
              </a:spcAft>
              <a:buNone/>
            </a:pPr>
            <a:r>
              <a:rPr lang="en-US" sz="2200" b="1" dirty="0"/>
              <a:t>Patient</a:t>
            </a:r>
          </a:p>
          <a:p>
            <a:pPr marL="801688" lvl="1">
              <a:lnSpc>
                <a:spcPct val="100000"/>
              </a:lnSpc>
              <a:spcBef>
                <a:spcPts val="0"/>
              </a:spcBef>
              <a:spcAft>
                <a:spcPts val="300"/>
              </a:spcAft>
            </a:pPr>
            <a:r>
              <a:rPr lang="en-US" sz="2200" dirty="0"/>
              <a:t>Ask an MS Expert series</a:t>
            </a:r>
          </a:p>
          <a:p>
            <a:pPr marL="801688" lvl="1">
              <a:lnSpc>
                <a:spcPct val="100000"/>
              </a:lnSpc>
              <a:spcBef>
                <a:spcPts val="0"/>
              </a:spcBef>
              <a:spcAft>
                <a:spcPts val="300"/>
              </a:spcAft>
            </a:pPr>
            <a:r>
              <a:rPr lang="en-US" sz="2200" dirty="0"/>
              <a:t>Virtual Programs</a:t>
            </a:r>
          </a:p>
        </p:txBody>
      </p:sp>
    </p:spTree>
    <p:extLst>
      <p:ext uri="{BB962C8B-B14F-4D97-AF65-F5344CB8AC3E}">
        <p14:creationId xmlns:p14="http://schemas.microsoft.com/office/powerpoint/2010/main" val="115684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39" y="609600"/>
            <a:ext cx="11721737" cy="1436914"/>
          </a:xfrm>
        </p:spPr>
        <p:txBody>
          <a:bodyPr>
            <a:noAutofit/>
          </a:bodyPr>
          <a:lstStyle/>
          <a:p>
            <a:pPr algn="ctr">
              <a:lnSpc>
                <a:spcPct val="100000"/>
              </a:lnSpc>
            </a:pPr>
            <a:r>
              <a:rPr lang="en-US" sz="4000" b="1" dirty="0">
                <a:solidFill>
                  <a:schemeClr val="accent3"/>
                </a:solidFill>
                <a:latin typeface="+mn-lt"/>
              </a:rPr>
              <a:t>Thank you and please </a:t>
            </a:r>
            <a:r>
              <a:rPr lang="en-US" sz="4000" b="1" dirty="0">
                <a:solidFill>
                  <a:schemeClr val="tx2"/>
                </a:solidFill>
                <a:latin typeface="+mn-lt"/>
              </a:rPr>
              <a:t>SAVE THE DATES </a:t>
            </a:r>
            <a:br>
              <a:rPr lang="en-US" sz="4000" b="1" dirty="0">
                <a:solidFill>
                  <a:schemeClr val="tx2"/>
                </a:solidFill>
                <a:latin typeface="+mn-lt"/>
              </a:rPr>
            </a:br>
            <a:r>
              <a:rPr lang="en-US" sz="4000" b="1" dirty="0">
                <a:solidFill>
                  <a:schemeClr val="accent3"/>
                </a:solidFill>
                <a:latin typeface="+mn-lt"/>
              </a:rPr>
              <a:t>for our FY25 webinars!</a:t>
            </a:r>
          </a:p>
        </p:txBody>
      </p:sp>
      <p:sp>
        <p:nvSpPr>
          <p:cNvPr id="7" name="Content Placeholder 6"/>
          <p:cNvSpPr>
            <a:spLocks noGrp="1"/>
          </p:cNvSpPr>
          <p:nvPr>
            <p:ph idx="1"/>
          </p:nvPr>
        </p:nvSpPr>
        <p:spPr>
          <a:xfrm>
            <a:off x="596537" y="2177143"/>
            <a:ext cx="10998926" cy="4136571"/>
          </a:xfrm>
        </p:spPr>
        <p:txBody>
          <a:bodyPr anchor="ctr">
            <a:noAutofit/>
          </a:bodyPr>
          <a:lstStyle/>
          <a:p>
            <a:pPr marL="457200" indent="-457200">
              <a:lnSpc>
                <a:spcPct val="100000"/>
              </a:lnSpc>
              <a:spcBef>
                <a:spcPts val="0"/>
              </a:spcBef>
              <a:spcAft>
                <a:spcPts val="1200"/>
              </a:spcAft>
            </a:pPr>
            <a:r>
              <a:rPr lang="en-US" sz="2800" dirty="0">
                <a:solidFill>
                  <a:schemeClr val="tx2"/>
                </a:solidFill>
              </a:rPr>
              <a:t>May 7, 2025 (12 pm ET): </a:t>
            </a:r>
            <a:r>
              <a:rPr lang="en-US" sz="2800" b="1" dirty="0"/>
              <a:t>Health Disparities</a:t>
            </a:r>
            <a:r>
              <a:rPr lang="en-US" sz="2800" dirty="0"/>
              <a:t> </a:t>
            </a:r>
            <a:r>
              <a:rPr lang="en-US" sz="2800" dirty="0">
                <a:solidFill>
                  <a:schemeClr val="tx2"/>
                </a:solidFill>
              </a:rPr>
              <a:t>– Lilyana Amezcua, MD</a:t>
            </a:r>
          </a:p>
          <a:p>
            <a:pPr marL="457200" indent="-457200">
              <a:lnSpc>
                <a:spcPct val="100000"/>
              </a:lnSpc>
              <a:spcBef>
                <a:spcPts val="0"/>
              </a:spcBef>
              <a:spcAft>
                <a:spcPts val="1200"/>
              </a:spcAft>
            </a:pPr>
            <a:r>
              <a:rPr lang="en-US" sz="2800" dirty="0">
                <a:solidFill>
                  <a:schemeClr val="tx2"/>
                </a:solidFill>
              </a:rPr>
              <a:t>Aug 12, 2025 (2 pm ET): </a:t>
            </a:r>
            <a:r>
              <a:rPr lang="en-US" sz="2800" b="1" dirty="0"/>
              <a:t>Sexual Intimacy </a:t>
            </a:r>
            <a:r>
              <a:rPr lang="en-US" sz="2800" dirty="0">
                <a:solidFill>
                  <a:schemeClr val="tx2"/>
                </a:solidFill>
              </a:rPr>
              <a:t>– Nina Davis, MD</a:t>
            </a:r>
          </a:p>
          <a:p>
            <a:pPr marL="0" indent="0" algn="ctr">
              <a:lnSpc>
                <a:spcPct val="100000"/>
              </a:lnSpc>
              <a:spcBef>
                <a:spcPts val="0"/>
              </a:spcBef>
              <a:spcAft>
                <a:spcPts val="1200"/>
              </a:spcAft>
              <a:buNone/>
            </a:pPr>
            <a:endParaRPr lang="en-US" sz="600" dirty="0">
              <a:solidFill>
                <a:schemeClr val="tx1"/>
              </a:solidFill>
            </a:endParaRPr>
          </a:p>
          <a:p>
            <a:pPr marL="0" indent="0" algn="ctr">
              <a:lnSpc>
                <a:spcPct val="100000"/>
              </a:lnSpc>
              <a:spcBef>
                <a:spcPts val="0"/>
              </a:spcBef>
              <a:spcAft>
                <a:spcPts val="1200"/>
              </a:spcAft>
              <a:buNone/>
            </a:pPr>
            <a:endParaRPr lang="en-US" sz="6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www.va.gov/MS/RESOURCES/CME_Webinar_index.asp</a:t>
            </a:r>
          </a:p>
        </p:txBody>
      </p:sp>
    </p:spTree>
    <p:extLst>
      <p:ext uri="{BB962C8B-B14F-4D97-AF65-F5344CB8AC3E}">
        <p14:creationId xmlns:p14="http://schemas.microsoft.com/office/powerpoint/2010/main" val="254916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C6EF-EDE1-9E43-845F-2235EABBED99}"/>
              </a:ext>
            </a:extLst>
          </p:cNvPr>
          <p:cNvSpPr>
            <a:spLocks noGrp="1"/>
          </p:cNvSpPr>
          <p:nvPr>
            <p:ph type="ctrTitle"/>
          </p:nvPr>
        </p:nvSpPr>
        <p:spPr/>
        <p:txBody>
          <a:bodyPr/>
          <a:lstStyle/>
          <a:p>
            <a:r>
              <a:rPr lang="en-US" dirty="0"/>
              <a:t>Complementary and Alternative Medicine and MS</a:t>
            </a:r>
          </a:p>
        </p:txBody>
      </p:sp>
      <p:sp>
        <p:nvSpPr>
          <p:cNvPr id="3" name="Subtitle 2">
            <a:extLst>
              <a:ext uri="{FF2B5EF4-FFF2-40B4-BE49-F238E27FC236}">
                <a16:creationId xmlns:a16="http://schemas.microsoft.com/office/drawing/2014/main" id="{1AA8D7AE-CADA-2841-9EF3-12983C7377E6}"/>
              </a:ext>
            </a:extLst>
          </p:cNvPr>
          <p:cNvSpPr>
            <a:spLocks noGrp="1"/>
          </p:cNvSpPr>
          <p:nvPr>
            <p:ph type="subTitle" idx="1"/>
          </p:nvPr>
        </p:nvSpPr>
        <p:spPr/>
        <p:txBody>
          <a:bodyPr/>
          <a:lstStyle/>
          <a:p>
            <a:r>
              <a:rPr lang="en-US" dirty="0"/>
              <a:t>Suma Shah, MD</a:t>
            </a:r>
          </a:p>
        </p:txBody>
      </p:sp>
    </p:spTree>
    <p:extLst>
      <p:ext uri="{BB962C8B-B14F-4D97-AF65-F5344CB8AC3E}">
        <p14:creationId xmlns:p14="http://schemas.microsoft.com/office/powerpoint/2010/main" val="143233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E3A0-1C3A-D341-ACCE-705C322B9077}"/>
              </a:ext>
            </a:extLst>
          </p:cNvPr>
          <p:cNvSpPr>
            <a:spLocks noGrp="1"/>
          </p:cNvSpPr>
          <p:nvPr>
            <p:ph type="title"/>
          </p:nvPr>
        </p:nvSpPr>
        <p:spPr/>
        <p:txBody>
          <a:bodyPr/>
          <a:lstStyle/>
          <a:p>
            <a:r>
              <a:rPr lang="en-US" dirty="0"/>
              <a:t>Veteran Story</a:t>
            </a:r>
          </a:p>
        </p:txBody>
      </p:sp>
      <p:sp>
        <p:nvSpPr>
          <p:cNvPr id="3" name="Content Placeholder 2">
            <a:extLst>
              <a:ext uri="{FF2B5EF4-FFF2-40B4-BE49-F238E27FC236}">
                <a16:creationId xmlns:a16="http://schemas.microsoft.com/office/drawing/2014/main" id="{6656B6BF-D8C0-BA4D-83B2-EBFBDF17C455}"/>
              </a:ext>
            </a:extLst>
          </p:cNvPr>
          <p:cNvSpPr>
            <a:spLocks noGrp="1"/>
          </p:cNvSpPr>
          <p:nvPr>
            <p:ph idx="1"/>
          </p:nvPr>
        </p:nvSpPr>
        <p:spPr/>
        <p:txBody>
          <a:bodyPr>
            <a:normAutofit/>
          </a:bodyPr>
          <a:lstStyle/>
          <a:p>
            <a:pPr marL="0" indent="0" algn="ctr">
              <a:buNone/>
            </a:pPr>
            <a:r>
              <a:rPr lang="en-US" sz="2800" dirty="0"/>
              <a:t>“Hey doc, I don’t want to put any chemicals in my body. I have a couple buddies on a social media group who have told me about the benefits of curcumin, ashwagandha, and valerian root. What do you know about these things and can you tell me how much I should take”</a:t>
            </a:r>
          </a:p>
        </p:txBody>
      </p:sp>
    </p:spTree>
    <p:extLst>
      <p:ext uri="{BB962C8B-B14F-4D97-AF65-F5344CB8AC3E}">
        <p14:creationId xmlns:p14="http://schemas.microsoft.com/office/powerpoint/2010/main" val="203566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42AA-2977-D24C-9054-8C29DB3034D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65AB67C-78BD-064A-B9CD-94342D1001B2}"/>
              </a:ext>
            </a:extLst>
          </p:cNvPr>
          <p:cNvSpPr>
            <a:spLocks noGrp="1"/>
          </p:cNvSpPr>
          <p:nvPr>
            <p:ph idx="1"/>
          </p:nvPr>
        </p:nvSpPr>
        <p:spPr/>
        <p:txBody>
          <a:bodyPr/>
          <a:lstStyle/>
          <a:p>
            <a:r>
              <a:rPr lang="en-US" dirty="0"/>
              <a:t>Definitions</a:t>
            </a:r>
          </a:p>
          <a:p>
            <a:r>
              <a:rPr lang="en-US" dirty="0"/>
              <a:t>Ways to assess</a:t>
            </a:r>
          </a:p>
          <a:p>
            <a:r>
              <a:rPr lang="en-US" dirty="0"/>
              <a:t>Questions to consider</a:t>
            </a:r>
          </a:p>
          <a:p>
            <a:r>
              <a:rPr lang="en-US" dirty="0"/>
              <a:t>Treatments and interventions</a:t>
            </a:r>
          </a:p>
          <a:p>
            <a:pPr lvl="1"/>
            <a:r>
              <a:rPr lang="en-US" dirty="0"/>
              <a:t>Diets</a:t>
            </a:r>
          </a:p>
          <a:p>
            <a:pPr lvl="1"/>
            <a:r>
              <a:rPr lang="en-US" dirty="0"/>
              <a:t>Supplements</a:t>
            </a:r>
          </a:p>
          <a:p>
            <a:pPr lvl="1"/>
            <a:r>
              <a:rPr lang="en-US" dirty="0"/>
              <a:t>Evidenced based CAM symptomatic therapies</a:t>
            </a:r>
          </a:p>
          <a:p>
            <a:r>
              <a:rPr lang="en-US" dirty="0"/>
              <a:t>Resources</a:t>
            </a:r>
          </a:p>
          <a:p>
            <a:endParaRPr lang="en-US" dirty="0"/>
          </a:p>
          <a:p>
            <a:endParaRPr lang="en-US" dirty="0"/>
          </a:p>
        </p:txBody>
      </p:sp>
    </p:spTree>
    <p:extLst>
      <p:ext uri="{BB962C8B-B14F-4D97-AF65-F5344CB8AC3E}">
        <p14:creationId xmlns:p14="http://schemas.microsoft.com/office/powerpoint/2010/main" val="356561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201DAB-EAD1-452C-9F98-C5BA1169E9D0}"/>
              </a:ext>
            </a:extLst>
          </p:cNvPr>
          <p:cNvPicPr>
            <a:picLocks noGrp="1" noChangeAspect="1"/>
          </p:cNvPicPr>
          <p:nvPr>
            <p:ph idx="1"/>
          </p:nvPr>
        </p:nvPicPr>
        <p:blipFill>
          <a:blip r:embed="rId2"/>
          <a:stretch>
            <a:fillRect/>
          </a:stretch>
        </p:blipFill>
        <p:spPr>
          <a:xfrm>
            <a:off x="1548101" y="2181225"/>
            <a:ext cx="9095797" cy="3678238"/>
          </a:xfrm>
          <a:prstGeom prst="rect">
            <a:avLst/>
          </a:prstGeom>
        </p:spPr>
      </p:pic>
    </p:spTree>
    <p:extLst>
      <p:ext uri="{BB962C8B-B14F-4D97-AF65-F5344CB8AC3E}">
        <p14:creationId xmlns:p14="http://schemas.microsoft.com/office/powerpoint/2010/main" val="112803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33C3-46B0-4ECE-9ED6-FC7926585312}"/>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23444A74-7451-4449-8D31-945BFA81AE35}"/>
              </a:ext>
            </a:extLst>
          </p:cNvPr>
          <p:cNvSpPr>
            <a:spLocks noGrp="1"/>
          </p:cNvSpPr>
          <p:nvPr>
            <p:ph idx="1"/>
          </p:nvPr>
        </p:nvSpPr>
        <p:spPr/>
        <p:txBody>
          <a:bodyPr/>
          <a:lstStyle/>
          <a:p>
            <a:r>
              <a:rPr lang="en-US" dirty="0"/>
              <a:t>Of the 733 surveys distributed to veterans, 134 (18%) responses were received. </a:t>
            </a:r>
          </a:p>
          <a:p>
            <a:r>
              <a:rPr lang="en-US" dirty="0"/>
              <a:t>More than 60% of the respondents had tried a CAM technique, higher rates than reported by most other CAM utilization studies: U.S. prevalence studies range from 29% to 42% of respondents having tried some CAM technique, and studies of veterans or military personnel range from 37% to 50% having tried CAM</a:t>
            </a:r>
          </a:p>
          <a:p>
            <a:r>
              <a:rPr lang="en-US" dirty="0"/>
              <a:t>Many also reported interest in trying at least 1 practice (n = 73; 55%) or learning more about at least 1 practice (n = 71; 53%) either on their own or with an instructor. </a:t>
            </a:r>
          </a:p>
          <a:p>
            <a:pPr lvl="1"/>
            <a:r>
              <a:rPr lang="en-US" dirty="0"/>
              <a:t>More veterans indicated they would prefer to try the techniques with an instructor (n = 61; 46%) rather than on their own (n = 26; 19%)</a:t>
            </a:r>
          </a:p>
        </p:txBody>
      </p:sp>
    </p:spTree>
    <p:extLst>
      <p:ext uri="{BB962C8B-B14F-4D97-AF65-F5344CB8AC3E}">
        <p14:creationId xmlns:p14="http://schemas.microsoft.com/office/powerpoint/2010/main" val="43992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8A58-3CA0-49BD-9CA1-C0308579F54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1B7D9E5C-A4BE-4971-8116-455BD80685BE}"/>
              </a:ext>
            </a:extLst>
          </p:cNvPr>
          <p:cNvSpPr>
            <a:spLocks noGrp="1"/>
          </p:cNvSpPr>
          <p:nvPr>
            <p:ph sz="half" idx="1"/>
          </p:nvPr>
        </p:nvSpPr>
        <p:spPr/>
        <p:txBody>
          <a:bodyPr>
            <a:normAutofit/>
          </a:bodyPr>
          <a:lstStyle/>
          <a:p>
            <a:pPr marL="0">
              <a:spcBef>
                <a:spcPts val="600"/>
              </a:spcBef>
            </a:pPr>
            <a:r>
              <a:rPr lang="en-US" dirty="0"/>
              <a:t>Complementary</a:t>
            </a:r>
          </a:p>
          <a:p>
            <a:pPr marL="457200" lvl="1">
              <a:spcBef>
                <a:spcPts val="600"/>
              </a:spcBef>
            </a:pPr>
            <a:r>
              <a:rPr lang="en-US" kern="100" dirty="0">
                <a:latin typeface="Calibri" panose="020F0502020204030204" pitchFamily="34" charset="0"/>
                <a:ea typeface="Calibri" panose="020F0502020204030204" pitchFamily="34" charset="0"/>
                <a:cs typeface="Calibri" panose="020F0502020204030204" pitchFamily="34" charset="0"/>
              </a:rPr>
              <a:t>When used in combination with conventional medicines, these interventions are “complementary”</a:t>
            </a:r>
          </a:p>
          <a:p>
            <a:pPr>
              <a:lnSpc>
                <a:spcPct val="100000"/>
              </a:lnSpc>
            </a:pPr>
            <a:endParaRPr lang="en-US" dirty="0"/>
          </a:p>
          <a:p>
            <a:pPr>
              <a:lnSpc>
                <a:spcPct val="100000"/>
              </a:lnSpc>
            </a:pPr>
            <a:r>
              <a:rPr lang="en-US" dirty="0"/>
              <a:t>Alternative</a:t>
            </a:r>
          </a:p>
          <a:p>
            <a:pPr lvl="1">
              <a:lnSpc>
                <a:spcPct val="100000"/>
              </a:lnSpc>
            </a:pPr>
            <a:r>
              <a:rPr lang="en-US" kern="100" dirty="0">
                <a:latin typeface="Calibri" panose="020F0502020204030204" pitchFamily="34" charset="0"/>
                <a:ea typeface="Calibri" panose="020F0502020204030204" pitchFamily="34" charset="0"/>
                <a:cs typeface="Calibri" panose="020F0502020204030204" pitchFamily="34" charset="0"/>
              </a:rPr>
              <a:t>If used instead of traditional medicine, they can be referred to as alternative</a:t>
            </a:r>
          </a:p>
          <a:p>
            <a:pPr marL="457200" lvl="1">
              <a:spcBef>
                <a:spcPts val="60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9E23ACF-D01F-4C02-A22C-40093A20DEFE}"/>
              </a:ext>
            </a:extLst>
          </p:cNvPr>
          <p:cNvSpPr>
            <a:spLocks noGrp="1"/>
          </p:cNvSpPr>
          <p:nvPr>
            <p:ph sz="half" idx="2"/>
          </p:nvPr>
        </p:nvSpPr>
        <p:spPr/>
        <p:txBody>
          <a:bodyPr>
            <a:normAutofit/>
          </a:bodyPr>
          <a:lstStyle/>
          <a:p>
            <a:pPr>
              <a:lnSpc>
                <a:spcPct val="100000"/>
              </a:lnSpc>
            </a:pPr>
            <a:endParaRPr lang="en-US" dirty="0"/>
          </a:p>
          <a:p>
            <a:r>
              <a:rPr lang="en-US" dirty="0"/>
              <a:t>Integrative medicine</a:t>
            </a:r>
          </a:p>
          <a:p>
            <a:pPr lvl="1"/>
            <a:r>
              <a:rPr lang="en-US" dirty="0"/>
              <a:t>An approach to medical care that recognizes the benefit of combining conventional (standard) therapies (such as drugs and surgery) with complementary therapies (such as acupuncture and yoga) that have been shown to be safe and effective.</a:t>
            </a:r>
          </a:p>
          <a:p>
            <a:pPr lvl="1">
              <a:lnSpc>
                <a:spcPct val="100000"/>
              </a:lnSpc>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dirty="0"/>
              <a:t>Lifestyle medicine</a:t>
            </a:r>
          </a:p>
          <a:p>
            <a:pPr lvl="1"/>
            <a:r>
              <a:rPr lang="en-US" dirty="0"/>
              <a:t>The therapeutic use of lifestyle change as the foundation of health care.</a:t>
            </a:r>
          </a:p>
          <a:p>
            <a:endParaRPr lang="en-US" dirty="0"/>
          </a:p>
        </p:txBody>
      </p:sp>
    </p:spTree>
    <p:extLst>
      <p:ext uri="{BB962C8B-B14F-4D97-AF65-F5344CB8AC3E}">
        <p14:creationId xmlns:p14="http://schemas.microsoft.com/office/powerpoint/2010/main" val="1366084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c377c69a-c1ab-45bf-b74a-5540100893e7"/>
  <p:tag name="SLIDO_EVENT_SECTION_UUID" val="42da28c8-93c3-40c4-a32f-407a17cdafb1"/>
</p:tagLst>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f98844-4daf-4f28-a01a-1bcf01f5ba64" xsi:nil="true"/>
    <lcf76f155ced4ddcb4097134ff3c332f xmlns="2c04d4b1-7a5e-4575-b6a3-29f7253cf522">
      <Terms xmlns="http://schemas.microsoft.com/office/infopath/2007/PartnerControls"/>
    </lcf76f155ced4ddcb4097134ff3c332f>
    <SharedWithUsers xmlns="8a9688af-b70f-40bb-9617-17e5a1647d6e">
      <UserInfo>
        <DisplayName>Jill Petersen</DisplayName>
        <AccountId>478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8CC72631FCDC43AC04C8CC6A8CB0D9" ma:contentTypeVersion="16" ma:contentTypeDescription="Create a new document." ma:contentTypeScope="" ma:versionID="399e20c2e185542fa3155091108be9ff">
  <xsd:schema xmlns:xsd="http://www.w3.org/2001/XMLSchema" xmlns:xs="http://www.w3.org/2001/XMLSchema" xmlns:p="http://schemas.microsoft.com/office/2006/metadata/properties" xmlns:ns2="2c04d4b1-7a5e-4575-b6a3-29f7253cf522" xmlns:ns3="8a9688af-b70f-40bb-9617-17e5a1647d6e" xmlns:ns4="b4f98844-4daf-4f28-a01a-1bcf01f5ba64" targetNamespace="http://schemas.microsoft.com/office/2006/metadata/properties" ma:root="true" ma:fieldsID="7e499e61af3c85a6e5e52e35dc6024da" ns2:_="" ns3:_="" ns4:_="">
    <xsd:import namespace="2c04d4b1-7a5e-4575-b6a3-29f7253cf522"/>
    <xsd:import namespace="8a9688af-b70f-40bb-9617-17e5a1647d6e"/>
    <xsd:import namespace="b4f98844-4daf-4f28-a01a-1bcf01f5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4d4b1-7a5e-4575-b6a3-29f7253cf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107af4-119d-4e47-b97c-f15ecd375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9688af-b70f-40bb-9617-17e5a1647d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98844-4daf-4f28-a01a-1bcf01f5ba6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0e82c6c-6221-4fc0-b782-0afc0ec880df}" ma:internalName="TaxCatchAll" ma:showField="CatchAllData" ma:web="8a9688af-b70f-40bb-9617-17e5a1647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5AD86-3BF7-472A-B482-66A365C236E6}">
  <ds:schemaRefs>
    <ds:schemaRef ds:uri="http://www.w3.org/XML/1998/namespace"/>
    <ds:schemaRef ds:uri="b4f98844-4daf-4f28-a01a-1bcf01f5ba64"/>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8a9688af-b70f-40bb-9617-17e5a1647d6e"/>
    <ds:schemaRef ds:uri="2c04d4b1-7a5e-4575-b6a3-29f7253cf522"/>
    <ds:schemaRef ds:uri="http://purl.org/dc/dcmitype/"/>
  </ds:schemaRefs>
</ds:datastoreItem>
</file>

<file path=customXml/itemProps2.xml><?xml version="1.0" encoding="utf-8"?>
<ds:datastoreItem xmlns:ds="http://schemas.openxmlformats.org/officeDocument/2006/customXml" ds:itemID="{688902AF-B618-4C6E-8E0A-C4CB3AEC8452}">
  <ds:schemaRefs>
    <ds:schemaRef ds:uri="http://schemas.microsoft.com/sharepoint/v3/contenttype/forms"/>
  </ds:schemaRefs>
</ds:datastoreItem>
</file>

<file path=customXml/itemProps3.xml><?xml version="1.0" encoding="utf-8"?>
<ds:datastoreItem xmlns:ds="http://schemas.openxmlformats.org/officeDocument/2006/customXml" ds:itemID="{FB58FF7B-1233-4483-95CA-98C785A9CC43}">
  <ds:schemaRefs>
    <ds:schemaRef ds:uri="2c04d4b1-7a5e-4575-b6a3-29f7253cf522"/>
    <ds:schemaRef ds:uri="8a9688af-b70f-40bb-9617-17e5a1647d6e"/>
    <ds:schemaRef ds:uri="b4f98844-4daf-4f28-a01a-1bcf01f5ba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10600d-23bd-4cc1-93cd-ca1eceb3c58a}" enabled="0" method="" siteId="{fa10600d-23bd-4cc1-93cd-ca1eceb3c58a}" removed="1"/>
</clbl:labelList>
</file>

<file path=docProps/app.xml><?xml version="1.0" encoding="utf-8"?>
<Properties xmlns="http://schemas.openxmlformats.org/officeDocument/2006/extended-properties" xmlns:vt="http://schemas.openxmlformats.org/officeDocument/2006/docPropsVTypes">
  <TotalTime>23523</TotalTime>
  <Words>1630</Words>
  <Application>Microsoft Office PowerPoint</Application>
  <PresentationFormat>Widescreen</PresentationFormat>
  <Paragraphs>202</Paragraphs>
  <Slides>33</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Arial</vt:lpstr>
      <vt:lpstr>Calibri</vt:lpstr>
      <vt:lpstr>Calibri Light</vt:lpstr>
      <vt:lpstr>Corbel</vt:lpstr>
      <vt:lpstr>Gill Sans MT</vt:lpstr>
      <vt:lpstr>Times New Roman</vt:lpstr>
      <vt:lpstr>Webdings</vt:lpstr>
      <vt:lpstr>Wingdings 2</vt:lpstr>
      <vt:lpstr>Basis</vt:lpstr>
      <vt:lpstr>3_Office Theme</vt:lpstr>
      <vt:lpstr>16-9 White Backgroud</vt:lpstr>
      <vt:lpstr>Dividend</vt:lpstr>
      <vt:lpstr>The CME program will start on the hour.</vt:lpstr>
      <vt:lpstr>PowerPoint Presentation</vt:lpstr>
      <vt:lpstr>PowerPoint Presentation</vt:lpstr>
      <vt:lpstr>Complementary and Alternative Medicine and MS</vt:lpstr>
      <vt:lpstr>Veteran Story</vt:lpstr>
      <vt:lpstr>Outline</vt:lpstr>
      <vt:lpstr>PowerPoint Presentation</vt:lpstr>
      <vt:lpstr>Key points</vt:lpstr>
      <vt:lpstr>Definitions</vt:lpstr>
      <vt:lpstr>Complementary medicine</vt:lpstr>
      <vt:lpstr>Questions to consider</vt:lpstr>
      <vt:lpstr>How do we assess efficacy?</vt:lpstr>
      <vt:lpstr>Cultural awareness</vt:lpstr>
      <vt:lpstr>Treatments and interventions</vt:lpstr>
      <vt:lpstr>Evidence based approach in ms care</vt:lpstr>
      <vt:lpstr>Diet</vt:lpstr>
      <vt:lpstr>Diet</vt:lpstr>
      <vt:lpstr>Dietary supplements</vt:lpstr>
      <vt:lpstr>Fatigue</vt:lpstr>
      <vt:lpstr>Pain</vt:lpstr>
      <vt:lpstr>Pain- evidence based management with cam</vt:lpstr>
      <vt:lpstr>Cognition</vt:lpstr>
      <vt:lpstr>Supplements shown to not help</vt:lpstr>
      <vt:lpstr>What is available through the VA</vt:lpstr>
      <vt:lpstr>Resources</vt:lpstr>
      <vt:lpstr>resources</vt:lpstr>
      <vt:lpstr>Veteran/patient facing resources</vt:lpstr>
      <vt:lpstr>Example discussion with a veteran</vt:lpstr>
      <vt:lpstr>Takeaway Points</vt:lpstr>
      <vt:lpstr>PowerPoint Presentation</vt:lpstr>
      <vt:lpstr>What’s On Your Mind?</vt:lpstr>
      <vt:lpstr>PowerPoint Presentation</vt:lpstr>
      <vt:lpstr>Thank you and please SAVE THE DATES  for our FY25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Geiger Wooten</dc:creator>
  <cp:lastModifiedBy>Vicki Kowal</cp:lastModifiedBy>
  <cp:revision>53</cp:revision>
  <dcterms:created xsi:type="dcterms:W3CDTF">2021-01-06T00:19:33Z</dcterms:created>
  <dcterms:modified xsi:type="dcterms:W3CDTF">2025-02-04T22:13:44Z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ContentTypeId">
    <vt:lpwstr>0x010100748CC72631FCDC43AC04C8CC6A8CB0D9</vt:lpwstr>
  </property>
  <property fmtid="{D5CDD505-2E9C-101B-9397-08002B2CF9AE}" pid="4" name="MediaServiceImageTags">
    <vt:lpwstr/>
  </property>
</Properties>
</file>