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0" r:id="rId4"/>
    <p:sldMasterId id="2147484189" r:id="rId5"/>
  </p:sldMasterIdLst>
  <p:notesMasterIdLst>
    <p:notesMasterId r:id="rId55"/>
  </p:notesMasterIdLst>
  <p:sldIdLst>
    <p:sldId id="7654" r:id="rId6"/>
    <p:sldId id="7661" r:id="rId7"/>
    <p:sldId id="7659" r:id="rId8"/>
    <p:sldId id="256" r:id="rId9"/>
    <p:sldId id="325" r:id="rId10"/>
    <p:sldId id="387" r:id="rId11"/>
    <p:sldId id="313" r:id="rId12"/>
    <p:sldId id="415" r:id="rId13"/>
    <p:sldId id="410" r:id="rId14"/>
    <p:sldId id="412" r:id="rId15"/>
    <p:sldId id="409" r:id="rId16"/>
    <p:sldId id="331" r:id="rId17"/>
    <p:sldId id="393" r:id="rId18"/>
    <p:sldId id="394" r:id="rId19"/>
    <p:sldId id="330" r:id="rId20"/>
    <p:sldId id="405" r:id="rId21"/>
    <p:sldId id="378" r:id="rId22"/>
    <p:sldId id="333" r:id="rId23"/>
    <p:sldId id="334" r:id="rId24"/>
    <p:sldId id="376" r:id="rId25"/>
    <p:sldId id="413" r:id="rId26"/>
    <p:sldId id="374" r:id="rId27"/>
    <p:sldId id="395" r:id="rId28"/>
    <p:sldId id="342" r:id="rId29"/>
    <p:sldId id="316" r:id="rId30"/>
    <p:sldId id="343" r:id="rId31"/>
    <p:sldId id="345" r:id="rId32"/>
    <p:sldId id="346" r:id="rId33"/>
    <p:sldId id="347" r:id="rId34"/>
    <p:sldId id="350" r:id="rId35"/>
    <p:sldId id="411" r:id="rId36"/>
    <p:sldId id="351" r:id="rId37"/>
    <p:sldId id="353" r:id="rId38"/>
    <p:sldId id="355" r:id="rId39"/>
    <p:sldId id="358" r:id="rId40"/>
    <p:sldId id="359" r:id="rId41"/>
    <p:sldId id="360" r:id="rId42"/>
    <p:sldId id="291" r:id="rId43"/>
    <p:sldId id="288" r:id="rId44"/>
    <p:sldId id="285" r:id="rId45"/>
    <p:sldId id="289" r:id="rId46"/>
    <p:sldId id="290" r:id="rId47"/>
    <p:sldId id="398" r:id="rId48"/>
    <p:sldId id="386" r:id="rId49"/>
    <p:sldId id="321" r:id="rId50"/>
    <p:sldId id="7655" r:id="rId51"/>
    <p:sldId id="7653" r:id="rId52"/>
    <p:sldId id="7658" r:id="rId53"/>
    <p:sldId id="348"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69735-FD23-4E8D-BC32-72360E482D5C}" name="Sarah Anderson" initials="SA" userId="S::Sarah.Anderson@nmss.org::5937264f-d196-4393-ae78-ca0672793bf7" providerId="AD"/>
  <p188:author id="{F04CDF41-C365-072B-47A2-4226EE1CD22F}" name="Andreina Barnola" initials="AB" userId="S::andreina.barnola@nmss.org::3e866c0f-f975-4eee-8ea5-746863b39e43" providerId="AD"/>
  <p188:author id="{B403B6AA-6570-587F-E111-B1FFD3D85304}" name="Vicki Kowal" initials="VK" userId="S::Vicki.Kowal@nmss.org::723f9e21-9ebb-4e8b-bb0c-9d1199ea4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1"/>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5D26-D1DE-4F9C-8D2A-49DBB887899E}" type="datetimeFigureOut">
              <a:rPr lang="en-US" smtClean="0"/>
              <a:t>8/19/2025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ECF40-F046-4224-AF2B-3FC673E26586}" type="slidenum">
              <a:rPr lang="en-US" smtClean="0"/>
              <a:t>‹#›</a:t>
            </a:fld>
            <a:endParaRPr lang="en-US" dirty="0"/>
          </a:p>
        </p:txBody>
      </p:sp>
    </p:spTree>
    <p:extLst>
      <p:ext uri="{BB962C8B-B14F-4D97-AF65-F5344CB8AC3E}">
        <p14:creationId xmlns:p14="http://schemas.microsoft.com/office/powerpoint/2010/main" val="13551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A0171-D25C-5145-B6A9-5F74730821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49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A0171-D25C-5145-B6A9-5F74730821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62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A0171-D25C-5145-B6A9-5F74730821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9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B5C49E-A487-F540-862A-A81A4369AAB7}" type="slidenum">
              <a:rPr kumimoji="0" lang="en-US" sz="1200" b="0" i="0" u="none" strike="noStrike" kern="1200" cap="none" spc="0" normalizeH="0" baseline="0" noProof="0">
                <a:ln>
                  <a:noFill/>
                </a:ln>
                <a:solidFill>
                  <a:prstClr val="black"/>
                </a:solidFill>
                <a:effectLst/>
                <a:uLnTx/>
                <a:uFillTx/>
                <a:latin typeface="Arial" charset="0"/>
                <a:ea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B24B2-BE94-EB42-B728-51CBF2AE9D95}" type="slidenum">
              <a:rPr kumimoji="0" lang="en-US" sz="1200" b="0" i="0" u="none" strike="noStrike" kern="1200" cap="none" spc="0" normalizeH="0" baseline="0" noProof="0">
                <a:ln>
                  <a:noFill/>
                </a:ln>
                <a:solidFill>
                  <a:prstClr val="black"/>
                </a:solidFill>
                <a:effectLst/>
                <a:uLnTx/>
                <a:uFillTx/>
                <a:latin typeface="Arial" charset="0"/>
                <a:ea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3992563"/>
          </a:xfrm>
          <a:noFill/>
          <a:ln/>
        </p:spPr>
        <p:txBody>
          <a:bodyPr/>
          <a:lstStyle/>
          <a:p>
            <a:pPr algn="ctr" eaLnBrk="1" hangingPunct="1"/>
            <a:r>
              <a:rPr lang="en-US" b="1" dirty="0">
                <a:latin typeface="Arial" charset="0"/>
                <a:ea typeface="ＭＳ Ｐゴシック" charset="-128"/>
                <a:cs typeface="ＭＳ Ｐゴシック" charset="-128"/>
              </a:rPr>
              <a:t>Penile Erection </a:t>
            </a:r>
            <a:br>
              <a:rPr lang="en-US" b="1" dirty="0">
                <a:latin typeface="Arial" charset="0"/>
                <a:ea typeface="ＭＳ Ｐゴシック" charset="-128"/>
                <a:cs typeface="ＭＳ Ｐゴシック" charset="-128"/>
              </a:rPr>
            </a:br>
            <a:r>
              <a:rPr lang="en-US" b="1" i="1" dirty="0">
                <a:latin typeface="Arial" charset="0"/>
                <a:ea typeface="ＭＳ Ｐゴシック" charset="-128"/>
                <a:cs typeface="ＭＳ Ｐゴシック" charset="-128"/>
              </a:rPr>
              <a:t>Anatomy and Mechanism</a:t>
            </a:r>
            <a:endParaRPr lang="en-US" sz="1000" i="1" dirty="0">
              <a:latin typeface="Arial" charset="0"/>
              <a:ea typeface="ＭＳ Ｐゴシック" charset="-128"/>
              <a:cs typeface="ＭＳ Ｐゴシック" charset="-128"/>
            </a:endParaRPr>
          </a:p>
          <a:p>
            <a:pPr algn="ctr" eaLnBrk="1" hangingPunct="1"/>
            <a:endParaRPr lang="en-US" sz="1000" i="1" dirty="0">
              <a:latin typeface="Arial" charset="0"/>
              <a:ea typeface="ＭＳ Ｐゴシック" charset="-128"/>
              <a:cs typeface="ＭＳ Ｐゴシック" charset="-128"/>
            </a:endParaRPr>
          </a:p>
          <a:p>
            <a:pPr eaLnBrk="1" hangingPunct="1"/>
            <a:r>
              <a:rPr lang="en-US" sz="1000" dirty="0">
                <a:latin typeface="Arial" charset="0"/>
                <a:ea typeface="ＭＳ Ｐゴシック" charset="-128"/>
                <a:cs typeface="ＭＳ Ｐゴシック" charset="-128"/>
              </a:rPr>
              <a:t>Peripherally, the balance between contractant and relaxant factors controls the degree of contraction of the smooth muscle of the corpora cavernosa and determines the functional state of the penis. Noradrenaline contracts both corpus cavernosum and penile vessels via stimulation of alpha(1)-adrenoceptors. Neurogenic NO is considered the most important factor for relaxation of penile vessels and corpus cavernosum. The role of other mediators released  from nerves or endothelium has not been definitely established.</a:t>
            </a:r>
          </a:p>
          <a:p>
            <a:pPr eaLnBrk="1" hangingPunct="1"/>
            <a:r>
              <a:rPr lang="en-US" sz="1000" dirty="0">
                <a:latin typeface="Arial" charset="0"/>
                <a:ea typeface="ＭＳ Ｐゴシック" charset="-128"/>
                <a:cs typeface="ＭＳ Ｐゴシック" charset="-128"/>
              </a:rPr>
              <a:t>The caverous nerves (autonomic),which travel posterolaterally to the prostate,enter the corpora caverosa and corpus spongiosum to regulate penile blood flow during erection and detumescence.The dorsal nerves (somatic),which are branches of the pudendal nerves,are primarily responsible for penile sensation.The mechanisms of erection and flaccidity are shown in the upper and lower inserts, respectively. During erection,relaxation of the trabecular smooth muscle and vasodilatation of the arterioles results in a severalfold increase in blood flow,which expands the sinusoidal spaces to lengthen and enlarge the penis.The expansion of the sinusoids compresses the subtunical venular plexus against the tunica albuginea. In addition,stretching of the tunica compresses the emissary veins, thus reducing the outflow of blood to a minimum. In the flaccid state, inflow through the constricted and tortuous helicine arteries is minimal, and there is free outflow via the subtunical venular plexus.</a:t>
            </a:r>
            <a:endParaRPr lang="en-US" sz="1000" i="1" dirty="0">
              <a:latin typeface="Arial" charset="0"/>
              <a:ea typeface="ＭＳ Ｐゴシック" charset="-128"/>
              <a:cs typeface="ＭＳ Ｐゴシック" charset="-128"/>
            </a:endParaRPr>
          </a:p>
          <a:p>
            <a:pPr eaLnBrk="1" hangingPunct="1"/>
            <a:r>
              <a:rPr lang="en-US" sz="1000" dirty="0">
                <a:latin typeface="Arial" charset="0"/>
                <a:ea typeface="ＭＳ Ｐゴシック" charset="-128"/>
                <a:cs typeface="ＭＳ Ｐゴシック" charset="-128"/>
              </a:rPr>
              <a:t>From: Lue </a:t>
            </a:r>
            <a:r>
              <a:rPr lang="en-US" sz="1000" i="1" dirty="0">
                <a:latin typeface="Arial" charset="0"/>
                <a:ea typeface="ＭＳ Ｐゴシック" charset="-128"/>
                <a:cs typeface="ＭＳ Ｐゴシック" charset="-128"/>
              </a:rPr>
              <a:t>JAMA</a:t>
            </a:r>
            <a:r>
              <a:rPr lang="en-US" sz="1000" dirty="0">
                <a:latin typeface="Arial" charset="0"/>
                <a:ea typeface="ＭＳ Ｐゴシック" charset="-128"/>
                <a:cs typeface="ＭＳ Ｐゴシック" charset="-128"/>
              </a:rPr>
              <a:t> 2000:</a:t>
            </a:r>
            <a:r>
              <a:rPr lang="en-US" sz="1000" u="sng" dirty="0">
                <a:latin typeface="Arial" charset="0"/>
                <a:ea typeface="ＭＳ Ｐゴシック" charset="-128"/>
                <a:cs typeface="ＭＳ Ｐゴシック" charset="-128"/>
              </a:rPr>
              <a:t>342</a:t>
            </a:r>
            <a:r>
              <a:rPr lang="en-US" sz="1000" dirty="0">
                <a:latin typeface="Arial" charset="0"/>
                <a:ea typeface="ＭＳ Ｐゴシック" charset="-128"/>
                <a:cs typeface="ＭＳ Ｐゴシック" charset="-128"/>
              </a:rPr>
              <a:t>:1802</a:t>
            </a:r>
          </a:p>
          <a:p>
            <a:pPr eaLnBrk="1" hangingPunct="1"/>
            <a:endParaRPr lang="en-US" sz="1000" i="1"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A0171-D25C-5145-B6A9-5F74730821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90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D1AE8D-C8D7-B740-A6D3-C4FE700603A0}" type="slidenum">
              <a:rPr kumimoji="0" lang="en-US" sz="1200" b="0" i="0" u="none" strike="noStrike" kern="1200" cap="none" spc="0" normalizeH="0" baseline="0" noProof="0">
                <a:ln>
                  <a:noFill/>
                </a:ln>
                <a:solidFill>
                  <a:prstClr val="black"/>
                </a:solidFill>
                <a:effectLst/>
                <a:uLnTx/>
                <a:uFillTx/>
                <a:latin typeface="Arial" charset="0"/>
                <a:ea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A0171-D25C-5145-B6A9-5F74730821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73F6D2-6E67-6949-B217-69609019E449}" type="slidenum">
              <a:rPr kumimoji="0" lang="en-US" sz="1200" b="0" i="0" u="none" strike="noStrike" kern="1200" cap="none" spc="0" normalizeH="0" baseline="0" noProof="0">
                <a:ln>
                  <a:noFill/>
                </a:ln>
                <a:solidFill>
                  <a:prstClr val="black"/>
                </a:solidFill>
                <a:effectLst/>
                <a:uLnTx/>
                <a:uFillTx/>
                <a:latin typeface="Arial" charset="0"/>
                <a:ea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8/19/2025</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93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69439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4687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0EF-7613-4E78-8AD5-A17A79FC9E46}"/>
              </a:ext>
            </a:extLst>
          </p:cNvPr>
          <p:cNvSpPr>
            <a:spLocks noGrp="1"/>
          </p:cNvSpPr>
          <p:nvPr>
            <p:ph type="title"/>
          </p:nvPr>
        </p:nvSpPr>
        <p:spPr>
          <a:xfrm>
            <a:off x="609600" y="286603"/>
            <a:ext cx="10971842" cy="145370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D37B490-0E99-4D8F-A029-B6DCAB8D1371}"/>
              </a:ext>
            </a:extLst>
          </p:cNvPr>
          <p:cNvSpPr>
            <a:spLocks noGrp="1"/>
          </p:cNvSpPr>
          <p:nvPr>
            <p:ph type="dt" sz="half" idx="10"/>
          </p:nvPr>
        </p:nvSpPr>
        <p:spPr/>
        <p:txBody>
          <a:bodyPr/>
          <a:lstStyle/>
          <a:p>
            <a:fld id="{C21FDEFC-2B73-413E-B14D-4A5C3A0E54B5}" type="datetime1">
              <a:rPr lang="en-US" smtClean="0"/>
              <a:t>8/19/2025</a:t>
            </a:fld>
            <a:endParaRPr lang="en-US" dirty="0"/>
          </a:p>
        </p:txBody>
      </p:sp>
      <p:sp>
        <p:nvSpPr>
          <p:cNvPr id="4" name="Footer Placeholder 3">
            <a:extLst>
              <a:ext uri="{FF2B5EF4-FFF2-40B4-BE49-F238E27FC236}">
                <a16:creationId xmlns:a16="http://schemas.microsoft.com/office/drawing/2014/main" id="{1C72BB07-8218-440F-B530-876CD4B57BCB}"/>
              </a:ext>
            </a:extLst>
          </p:cNvPr>
          <p:cNvSpPr>
            <a:spLocks noGrp="1"/>
          </p:cNvSpPr>
          <p:nvPr>
            <p:ph type="ftr" sz="quarter" idx="11"/>
          </p:nvPr>
        </p:nvSpPr>
        <p:spPr/>
        <p:txBody>
          <a:bodyPr/>
          <a:lstStyle/>
          <a:p>
            <a:r>
              <a:rPr lang="en-US" dirty="0"/>
              <a:t>Kansas City, MO - Feb 3, 2021</a:t>
            </a:r>
          </a:p>
        </p:txBody>
      </p:sp>
      <p:sp>
        <p:nvSpPr>
          <p:cNvPr id="5" name="Slide Number Placeholder 4">
            <a:extLst>
              <a:ext uri="{FF2B5EF4-FFF2-40B4-BE49-F238E27FC236}">
                <a16:creationId xmlns:a16="http://schemas.microsoft.com/office/drawing/2014/main" id="{9D52D477-B992-42ED-918A-2C1009475540}"/>
              </a:ext>
            </a:extLst>
          </p:cNvPr>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399796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A92B-D1C7-4DA6-B20B-522B6B1BAFA9}" type="datetime1">
              <a:rPr lang="en-US" smtClean="0"/>
              <a:t>8/19/2025</a:t>
            </a:fld>
            <a:endParaRPr lang="en-US" dirty="0"/>
          </a:p>
        </p:txBody>
      </p:sp>
      <p:sp>
        <p:nvSpPr>
          <p:cNvPr id="6" name="Footer Placeholder 5"/>
          <p:cNvSpPr>
            <a:spLocks noGrp="1"/>
          </p:cNvSpPr>
          <p:nvPr>
            <p:ph type="ftr" sz="quarter" idx="11"/>
          </p:nvPr>
        </p:nvSpPr>
        <p:spPr/>
        <p:txBody>
          <a:bodyPr/>
          <a:lstStyle/>
          <a:p>
            <a:r>
              <a:rPr lang="en-US" dirty="0"/>
              <a:t>Kansas City, MO - Feb 3, 2021</a:t>
            </a:r>
          </a:p>
        </p:txBody>
      </p:sp>
      <p:sp>
        <p:nvSpPr>
          <p:cNvPr id="7" name="Slide Number Placeholder 6"/>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82492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57614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Date Placeholder 6"/>
          <p:cNvSpPr>
            <a:spLocks noGrp="1"/>
          </p:cNvSpPr>
          <p:nvPr>
            <p:ph type="dt" sz="half" idx="10"/>
          </p:nvPr>
        </p:nvSpPr>
        <p:spPr/>
        <p:txBody>
          <a:bodyPr/>
          <a:lstStyle/>
          <a:p>
            <a:fld id="{72AB9F51-C26B-4644-AC7E-A618488A626A}" type="datetimeFigureOut">
              <a:rPr lang="en-US" smtClean="0"/>
              <a:pPr/>
              <a:t>8/19/2025</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1AF2B4D-6B12-4EDF-87BB-2B55CECB6611}"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1085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172608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908681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425211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86008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058681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411245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Date Placeholder 1"/>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6BE7E-574D-C84C-A781-D7FB749D9F5C}"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18278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1066488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lstStyle>
          <a:p>
            <a:r>
              <a:rPr kumimoji="0" lang="en-US"/>
              <a:t>Click to edit Master title style</a:t>
            </a:r>
          </a:p>
        </p:txBody>
      </p:sp>
      <p:sp>
        <p:nvSpPr>
          <p:cNvPr id="5" name="Date Placeholder 4"/>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6BE7E-574D-C84C-A781-D7FB749D9F5C}"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lstStyle>
          <a:p>
            <a:pPr marL="0" algn="l" eaLnBrk="1" latinLnBrk="0" hangingPunct="1"/>
            <a:r>
              <a:rPr kumimoji="0" lang="en-US" dirty="0"/>
              <a:t>Click icon to add picture</a:t>
            </a:r>
          </a:p>
        </p:txBody>
      </p:sp>
      <p:sp>
        <p:nvSpPr>
          <p:cNvPr id="9" name="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89278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46661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B63338-0D78-E943-BF3F-C029B528DF5F}"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6BE7E-574D-C84C-A781-D7FB749D9F5C}" type="slidenum">
              <a:rPr lang="en-US" smtClean="0"/>
              <a:pPr/>
              <a:t>‹#›</a:t>
            </a:fld>
            <a:endParaRPr lang="en-US" dirty="0"/>
          </a:p>
        </p:txBody>
      </p:sp>
    </p:spTree>
    <p:extLst>
      <p:ext uri="{BB962C8B-B14F-4D97-AF65-F5344CB8AC3E}">
        <p14:creationId xmlns:p14="http://schemas.microsoft.com/office/powerpoint/2010/main" val="372217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5733" y="150813"/>
            <a:ext cx="10972800" cy="611187"/>
          </a:xfrm>
        </p:spPr>
        <p:txBody>
          <a:bodyPr/>
          <a:lstStyle/>
          <a:p>
            <a:r>
              <a:rPr lang="en-US"/>
              <a:t>Click to edit Master title style</a:t>
            </a:r>
          </a:p>
        </p:txBody>
      </p:sp>
      <p:sp>
        <p:nvSpPr>
          <p:cNvPr id="3" name="Content Placeholder 2"/>
          <p:cNvSpPr>
            <a:spLocks noGrp="1"/>
          </p:cNvSpPr>
          <p:nvPr>
            <p:ph sz="half" idx="1"/>
          </p:nvPr>
        </p:nvSpPr>
        <p:spPr>
          <a:xfrm>
            <a:off x="571500" y="1828801"/>
            <a:ext cx="5384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59500" y="1828801"/>
            <a:ext cx="5384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B346842-5D6E-A64C-B415-3DACF8C99F23}" type="slidenum">
              <a:rPr lang="en-US"/>
              <a:pPr>
                <a:defRPr/>
              </a:pPr>
              <a:t>‹#›</a:t>
            </a:fld>
            <a:endParaRPr lang="en-US" dirty="0"/>
          </a:p>
        </p:txBody>
      </p:sp>
    </p:spTree>
    <p:extLst>
      <p:ext uri="{BB962C8B-B14F-4D97-AF65-F5344CB8AC3E}">
        <p14:creationId xmlns:p14="http://schemas.microsoft.com/office/powerpoint/2010/main" val="184772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7919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67660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156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1369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38610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32401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8/19/2025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285458952"/>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86" r:id="rId12"/>
    <p:sldLayoutId id="2147484187" r:id="rId13"/>
    <p:sldLayoutId id="2147484188" r:id="rId1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69B63338-0D78-E943-BF3F-C029B528DF5F}" type="datetimeFigureOut">
              <a:rPr lang="en-US" smtClean="0"/>
              <a:pPr/>
              <a:t>8/19/2025</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2576BE7E-574D-C84C-A781-D7FB749D9F5C}"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69825744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mc/articles/PMC7331774/table/table7-1756286420936166/?report=objectonly#table-fn9-1756286420936166" TargetMode="External"/><Relationship Id="rId2" Type="http://schemas.openxmlformats.org/officeDocument/2006/relationships/hyperlink" Target="https://www.ncbi.nlm.nih.gov/pmc/articles/PMC7331774/table/table7-1756286420936166/?report=objectonly#table-fn8-1756286420936166"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vagov.sharepoint.com/sites/%20VHANeurology/MS" TargetMode="External"/><Relationship Id="rId2" Type="http://schemas.openxmlformats.org/officeDocument/2006/relationships/hyperlink" Target="http://www.va.gov/MS"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391886" y="1600200"/>
            <a:ext cx="11346024" cy="2884714"/>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6000" b="1" dirty="0">
                <a:solidFill>
                  <a:schemeClr val="accent3"/>
                </a:solidFill>
              </a:rPr>
              <a:t>Sexual Dysfunction and</a:t>
            </a:r>
            <a:br>
              <a:rPr lang="en-US" sz="6000" b="1" dirty="0">
                <a:solidFill>
                  <a:schemeClr val="accent3"/>
                </a:solidFill>
              </a:rPr>
            </a:br>
            <a:r>
              <a:rPr lang="en-US" sz="6000" b="1" dirty="0">
                <a:solidFill>
                  <a:schemeClr val="accent3"/>
                </a:solidFill>
              </a:rPr>
              <a:t>Multiple Sclerosis</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DBCB-48BF-18A4-6F98-970BFCF3DFD6}"/>
              </a:ext>
            </a:extLst>
          </p:cNvPr>
          <p:cNvSpPr>
            <a:spLocks noGrp="1"/>
          </p:cNvSpPr>
          <p:nvPr>
            <p:ph type="title"/>
          </p:nvPr>
        </p:nvSpPr>
        <p:spPr>
          <a:xfrm>
            <a:off x="1541929" y="0"/>
            <a:ext cx="9997440" cy="1604682"/>
          </a:xfrm>
        </p:spPr>
        <p:txBody>
          <a:bodyPr>
            <a:normAutofit/>
          </a:bodyPr>
          <a:lstStyle/>
          <a:p>
            <a:r>
              <a:rPr lang="en-GB" sz="4400" dirty="0"/>
              <a:t>General Diagnostic Evaluation</a:t>
            </a:r>
          </a:p>
        </p:txBody>
      </p:sp>
      <p:sp>
        <p:nvSpPr>
          <p:cNvPr id="3" name="Content Placeholder 2">
            <a:extLst>
              <a:ext uri="{FF2B5EF4-FFF2-40B4-BE49-F238E27FC236}">
                <a16:creationId xmlns:a16="http://schemas.microsoft.com/office/drawing/2014/main" id="{0A5E1551-047F-3BBC-80D1-8CAAC6A688A4}"/>
              </a:ext>
            </a:extLst>
          </p:cNvPr>
          <p:cNvSpPr>
            <a:spLocks noGrp="1"/>
          </p:cNvSpPr>
          <p:nvPr>
            <p:ph idx="1"/>
          </p:nvPr>
        </p:nvSpPr>
        <p:spPr>
          <a:xfrm>
            <a:off x="1541929" y="1604682"/>
            <a:ext cx="10067365" cy="5029200"/>
          </a:xfrm>
        </p:spPr>
        <p:txBody>
          <a:bodyPr>
            <a:normAutofit/>
          </a:bodyPr>
          <a:lstStyle/>
          <a:p>
            <a:r>
              <a:rPr lang="en-GB" dirty="0"/>
              <a:t>Screening tools including determination of interest in sexual information and management. Patients reticent, so need to address subject early on.</a:t>
            </a:r>
          </a:p>
          <a:p>
            <a:r>
              <a:rPr lang="en-GB" dirty="0"/>
              <a:t>Detailed sexual history</a:t>
            </a:r>
          </a:p>
          <a:p>
            <a:pPr lvl="1">
              <a:spcBef>
                <a:spcPts val="600"/>
              </a:spcBef>
            </a:pPr>
            <a:r>
              <a:rPr lang="en-GB" dirty="0"/>
              <a:t>Risk factors</a:t>
            </a:r>
          </a:p>
          <a:p>
            <a:pPr lvl="2">
              <a:spcBef>
                <a:spcPts val="600"/>
              </a:spcBef>
            </a:pPr>
            <a:r>
              <a:rPr lang="en-GB" dirty="0"/>
              <a:t>Men: DM, PVD, CVD, HTN, smoking, meds, surgeries</a:t>
            </a:r>
          </a:p>
          <a:p>
            <a:pPr lvl="2">
              <a:spcBef>
                <a:spcPts val="600"/>
              </a:spcBef>
            </a:pPr>
            <a:r>
              <a:rPr lang="en-GB" dirty="0"/>
              <a:t>Women: DM, meds, surgeries</a:t>
            </a:r>
          </a:p>
          <a:p>
            <a:pPr lvl="1">
              <a:spcBef>
                <a:spcPts val="600"/>
              </a:spcBef>
            </a:pPr>
            <a:r>
              <a:rPr lang="en-GB" dirty="0"/>
              <a:t>Level of function/impairments</a:t>
            </a:r>
          </a:p>
          <a:p>
            <a:pPr lvl="1">
              <a:spcBef>
                <a:spcPts val="600"/>
              </a:spcBef>
            </a:pPr>
            <a:r>
              <a:rPr lang="en-GB" dirty="0"/>
              <a:t>Relationship issues</a:t>
            </a:r>
          </a:p>
          <a:p>
            <a:pPr lvl="1"/>
            <a:endParaRPr lang="en-GB" dirty="0"/>
          </a:p>
          <a:p>
            <a:pPr lvl="1"/>
            <a:endParaRPr lang="en-GB" dirty="0"/>
          </a:p>
        </p:txBody>
      </p:sp>
    </p:spTree>
    <p:extLst>
      <p:ext uri="{BB962C8B-B14F-4D97-AF65-F5344CB8AC3E}">
        <p14:creationId xmlns:p14="http://schemas.microsoft.com/office/powerpoint/2010/main" val="357692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BC66-190F-F252-9E39-629F2757E90B}"/>
              </a:ext>
            </a:extLst>
          </p:cNvPr>
          <p:cNvSpPr>
            <a:spLocks noGrp="1"/>
          </p:cNvSpPr>
          <p:nvPr>
            <p:ph type="title"/>
          </p:nvPr>
        </p:nvSpPr>
        <p:spPr>
          <a:xfrm>
            <a:off x="1523999" y="0"/>
            <a:ext cx="9997440" cy="1604682"/>
          </a:xfrm>
        </p:spPr>
        <p:txBody>
          <a:bodyPr>
            <a:normAutofit/>
          </a:bodyPr>
          <a:lstStyle/>
          <a:p>
            <a:r>
              <a:rPr lang="en-GB" sz="4400" dirty="0"/>
              <a:t>Screening and Assessment Tools</a:t>
            </a:r>
          </a:p>
        </p:txBody>
      </p:sp>
      <p:sp>
        <p:nvSpPr>
          <p:cNvPr id="3" name="Content Placeholder 2">
            <a:extLst>
              <a:ext uri="{FF2B5EF4-FFF2-40B4-BE49-F238E27FC236}">
                <a16:creationId xmlns:a16="http://schemas.microsoft.com/office/drawing/2014/main" id="{0C6B3C7A-7BDA-BD73-69EB-67AE29AA3693}"/>
              </a:ext>
            </a:extLst>
          </p:cNvPr>
          <p:cNvSpPr>
            <a:spLocks noGrp="1"/>
          </p:cNvSpPr>
          <p:nvPr>
            <p:ph idx="1"/>
          </p:nvPr>
        </p:nvSpPr>
        <p:spPr>
          <a:xfrm>
            <a:off x="1523999" y="1604682"/>
            <a:ext cx="10067365" cy="4572000"/>
          </a:xfrm>
        </p:spPr>
        <p:txBody>
          <a:bodyPr>
            <a:normAutofit fontScale="25000" lnSpcReduction="20000"/>
          </a:bodyPr>
          <a:lstStyle/>
          <a:p>
            <a:pPr>
              <a:lnSpc>
                <a:spcPct val="110000"/>
              </a:lnSpc>
            </a:pPr>
            <a:r>
              <a:rPr lang="en-GB" sz="9600" dirty="0"/>
              <a:t>QUESTIONNAIRES</a:t>
            </a:r>
            <a:endParaRPr lang="en-GB" sz="6200" dirty="0"/>
          </a:p>
          <a:p>
            <a:pPr>
              <a:lnSpc>
                <a:spcPct val="110000"/>
              </a:lnSpc>
            </a:pPr>
            <a:r>
              <a:rPr lang="en-GB" sz="7200" dirty="0"/>
              <a:t>SEA-MS-F (Sexual Dysfunction Management and Expectations Assessment in Multiple Sclerosis-Female</a:t>
            </a:r>
          </a:p>
          <a:p>
            <a:pPr lvl="1" fontAlgn="ctr">
              <a:lnSpc>
                <a:spcPct val="110000"/>
              </a:lnSpc>
            </a:pPr>
            <a:r>
              <a:rPr lang="en-US" sz="6400" dirty="0"/>
              <a:t>The first questionnaire specifically validated for this purpose in women with MS. The questionnaire explores patients' expectations about information, treatment, and overall management of sexual dysfunction, aiming to improve communication and treatment strategies.</a:t>
            </a:r>
          </a:p>
          <a:p>
            <a:pPr lvl="2">
              <a:lnSpc>
                <a:spcPct val="110000"/>
              </a:lnSpc>
            </a:pPr>
            <a:r>
              <a:rPr lang="en-GB" sz="6400" dirty="0"/>
              <a:t>Interest appears to decline after menopause</a:t>
            </a:r>
          </a:p>
          <a:p>
            <a:pPr lvl="2">
              <a:lnSpc>
                <a:spcPct val="110000"/>
              </a:lnSpc>
            </a:pPr>
            <a:r>
              <a:rPr lang="en-GB" sz="6400" dirty="0"/>
              <a:t>Interest also less in patients with EDSS &gt; 6</a:t>
            </a:r>
          </a:p>
          <a:p>
            <a:pPr lvl="2">
              <a:lnSpc>
                <a:spcPct val="110000"/>
              </a:lnSpc>
            </a:pPr>
            <a:r>
              <a:rPr lang="en-GB" sz="6400" dirty="0"/>
              <a:t>Lack of interest only found in patients with progressive forms of MS</a:t>
            </a:r>
          </a:p>
          <a:p>
            <a:pPr marL="658368" lvl="2" indent="0" fontAlgn="ctr">
              <a:lnSpc>
                <a:spcPct val="110000"/>
              </a:lnSpc>
              <a:buNone/>
            </a:pPr>
            <a:endParaRPr lang="en-GB" sz="2000" dirty="0"/>
          </a:p>
          <a:p>
            <a:pPr>
              <a:lnSpc>
                <a:spcPct val="110000"/>
              </a:lnSpc>
            </a:pPr>
            <a:r>
              <a:rPr lang="en-GB" sz="7200" dirty="0"/>
              <a:t>MSISQ-19 (Multiple Sclerosis Intimacy and Sexuality Questionnaire - 19)</a:t>
            </a:r>
          </a:p>
          <a:p>
            <a:pPr lvl="1">
              <a:lnSpc>
                <a:spcPct val="110000"/>
              </a:lnSpc>
            </a:pPr>
            <a:r>
              <a:rPr lang="en-GB" sz="6400" dirty="0"/>
              <a:t>Dual gender self-administered questionnaire</a:t>
            </a:r>
          </a:p>
          <a:p>
            <a:pPr lvl="1">
              <a:lnSpc>
                <a:spcPct val="110000"/>
              </a:lnSpc>
            </a:pPr>
            <a:r>
              <a:rPr lang="en-GB" sz="6400" dirty="0"/>
              <a:t>Intended to identify factors that may interfere with sexual activity or satisfaction</a:t>
            </a:r>
          </a:p>
          <a:p>
            <a:pPr lvl="1">
              <a:lnSpc>
                <a:spcPct val="110000"/>
              </a:lnSpc>
            </a:pPr>
            <a:r>
              <a:rPr lang="en-GB" sz="6400" dirty="0"/>
              <a:t>Problematic because levels of clinical significance have not been defined</a:t>
            </a:r>
          </a:p>
          <a:p>
            <a:pPr marL="402336" lvl="1" indent="0">
              <a:lnSpc>
                <a:spcPct val="110000"/>
              </a:lnSpc>
              <a:buNone/>
            </a:pPr>
            <a:endParaRPr lang="en-GB" sz="2000" dirty="0"/>
          </a:p>
          <a:p>
            <a:pPr>
              <a:lnSpc>
                <a:spcPct val="110000"/>
              </a:lnSpc>
            </a:pPr>
            <a:r>
              <a:rPr lang="en-GB" sz="7200" dirty="0"/>
              <a:t>FSFI (Female Sexual Function Index)</a:t>
            </a:r>
          </a:p>
          <a:p>
            <a:pPr marL="82296" indent="0">
              <a:lnSpc>
                <a:spcPct val="110000"/>
              </a:lnSpc>
              <a:buNone/>
            </a:pPr>
            <a:endParaRPr lang="en-GB" sz="2000" dirty="0"/>
          </a:p>
          <a:p>
            <a:pPr>
              <a:lnSpc>
                <a:spcPct val="110000"/>
              </a:lnSpc>
            </a:pPr>
            <a:r>
              <a:rPr lang="en-GB" sz="7200" dirty="0"/>
              <a:t>IIEF (International Index of Erectile Function)</a:t>
            </a:r>
          </a:p>
          <a:p>
            <a:pPr marL="82296" indent="0">
              <a:lnSpc>
                <a:spcPct val="110000"/>
              </a:lnSpc>
              <a:buNone/>
            </a:pPr>
            <a:endParaRPr lang="en-GB" sz="2000" dirty="0"/>
          </a:p>
          <a:p>
            <a:pPr marL="82296" indent="0">
              <a:lnSpc>
                <a:spcPct val="110000"/>
              </a:lnSpc>
              <a:buNone/>
            </a:pPr>
            <a:r>
              <a:rPr lang="en-GB" sz="3700" dirty="0"/>
              <a:t>Brouchet M </a:t>
            </a:r>
            <a:r>
              <a:rPr lang="en-GB" sz="3700" i="1" dirty="0"/>
              <a:t>et al. MS Rel Dis </a:t>
            </a:r>
            <a:r>
              <a:rPr lang="en-GB" sz="3700" dirty="0"/>
              <a:t>2023; 79:104950.; Bisseriex H </a:t>
            </a:r>
            <a:r>
              <a:rPr lang="en-GB" sz="3700" i="1" dirty="0"/>
              <a:t>et al. J Sex Med </a:t>
            </a:r>
            <a:r>
              <a:rPr lang="en-GB" sz="3700" dirty="0"/>
              <a:t>2014; 11:2955</a:t>
            </a:r>
            <a:r>
              <a:rPr lang="en-GB" sz="3700" i="1" dirty="0"/>
              <a:t>.; </a:t>
            </a:r>
            <a:r>
              <a:rPr lang="en-GB" sz="3700" dirty="0"/>
              <a:t>Schreiber-Bontemps A </a:t>
            </a:r>
            <a:r>
              <a:rPr lang="en-GB" sz="3700" i="1" dirty="0"/>
              <a:t>et al. Sex Med </a:t>
            </a:r>
            <a:r>
              <a:rPr lang="en-GB" sz="3700" dirty="0"/>
              <a:t>2022; 10:100502.; Petracca M et al. Mult Scler Rel Dis 2023; 78:104907.</a:t>
            </a:r>
          </a:p>
        </p:txBody>
      </p:sp>
    </p:spTree>
    <p:extLst>
      <p:ext uri="{BB962C8B-B14F-4D97-AF65-F5344CB8AC3E}">
        <p14:creationId xmlns:p14="http://schemas.microsoft.com/office/powerpoint/2010/main" val="254819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9FA9-A872-C0B9-3129-D8A6557EC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3D3DB-119A-25FF-1030-3825EF716AFA}"/>
              </a:ext>
            </a:extLst>
          </p:cNvPr>
          <p:cNvSpPr>
            <a:spLocks noGrp="1"/>
          </p:cNvSpPr>
          <p:nvPr>
            <p:ph type="title"/>
          </p:nvPr>
        </p:nvSpPr>
        <p:spPr>
          <a:xfrm>
            <a:off x="1524000" y="274638"/>
            <a:ext cx="10058400" cy="1330044"/>
          </a:xfrm>
        </p:spPr>
        <p:txBody>
          <a:bodyPr>
            <a:normAutofit/>
          </a:bodyPr>
          <a:lstStyle/>
          <a:p>
            <a:r>
              <a:rPr lang="en-US" sz="4400" dirty="0"/>
              <a:t>Female Sexual Function</a:t>
            </a:r>
          </a:p>
        </p:txBody>
      </p:sp>
      <p:pic>
        <p:nvPicPr>
          <p:cNvPr id="12" name="Picture 11" descr="Graphical user interface, text, application&#10;&#10;Description automatically generated">
            <a:extLst>
              <a:ext uri="{FF2B5EF4-FFF2-40B4-BE49-F238E27FC236}">
                <a16:creationId xmlns:a16="http://schemas.microsoft.com/office/drawing/2014/main" id="{8314FD23-1361-6A36-F5A0-BF1D3F27812D}"/>
              </a:ext>
            </a:extLst>
          </p:cNvPr>
          <p:cNvPicPr>
            <a:picLocks noChangeAspect="1"/>
          </p:cNvPicPr>
          <p:nvPr/>
        </p:nvPicPr>
        <p:blipFill>
          <a:blip r:embed="rId2">
            <a:extLst>
              <a:ext uri="{28A0092B-C50C-407E-A947-70E740481C1C}">
                <a14:useLocalDpi xmlns:a14="http://schemas.microsoft.com/office/drawing/2010/main" val="0"/>
              </a:ext>
            </a:extLst>
          </a:blip>
          <a:srcRect t="3176" b="21491"/>
          <a:stretch/>
        </p:blipFill>
        <p:spPr>
          <a:xfrm>
            <a:off x="1524000" y="1537448"/>
            <a:ext cx="8596663" cy="5169588"/>
          </a:xfrm>
          <a:prstGeom prst="rect">
            <a:avLst/>
          </a:prstGeom>
        </p:spPr>
      </p:pic>
      <p:pic>
        <p:nvPicPr>
          <p:cNvPr id="11" name="Content Placeholder 10" descr="A painting of a person with three eyes&#10;&#10;AI-generated content may be incorrect.">
            <a:extLst>
              <a:ext uri="{FF2B5EF4-FFF2-40B4-BE49-F238E27FC236}">
                <a16:creationId xmlns:a16="http://schemas.microsoft.com/office/drawing/2014/main" id="{33B3BFC9-77D1-8C3C-2CEF-2BE19ABCBDE0}"/>
              </a:ext>
            </a:extLst>
          </p:cNvPr>
          <p:cNvPicPr>
            <a:picLocks noGrp="1" noChangeAspect="1"/>
          </p:cNvPicPr>
          <p:nvPr>
            <p:ph idx="1"/>
          </p:nvPr>
        </p:nvPicPr>
        <p:blipFill>
          <a:blip r:embed="rId3"/>
          <a:stretch>
            <a:fillRect/>
          </a:stretch>
        </p:blipFill>
        <p:spPr>
          <a:xfrm>
            <a:off x="9426323" y="2770093"/>
            <a:ext cx="2156077" cy="2946341"/>
          </a:xfrm>
        </p:spPr>
      </p:pic>
    </p:spTree>
    <p:extLst>
      <p:ext uri="{BB962C8B-B14F-4D97-AF65-F5344CB8AC3E}">
        <p14:creationId xmlns:p14="http://schemas.microsoft.com/office/powerpoint/2010/main" val="280616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BB0C-ECDD-424C-BC4E-80AB92A95FE4}"/>
              </a:ext>
            </a:extLst>
          </p:cNvPr>
          <p:cNvSpPr>
            <a:spLocks noGrp="1"/>
          </p:cNvSpPr>
          <p:nvPr>
            <p:ph type="title"/>
          </p:nvPr>
        </p:nvSpPr>
        <p:spPr>
          <a:xfrm>
            <a:off x="1558961" y="0"/>
            <a:ext cx="9997440" cy="1604682"/>
          </a:xfrm>
        </p:spPr>
        <p:txBody>
          <a:bodyPr>
            <a:normAutofit/>
          </a:bodyPr>
          <a:lstStyle/>
          <a:p>
            <a:r>
              <a:rPr lang="en-GB" sz="4400" dirty="0"/>
              <a:t>Female Sexual Dysfunction*</a:t>
            </a:r>
          </a:p>
        </p:txBody>
      </p:sp>
      <p:sp>
        <p:nvSpPr>
          <p:cNvPr id="6" name="Content Placeholder 5">
            <a:extLst>
              <a:ext uri="{FF2B5EF4-FFF2-40B4-BE49-F238E27FC236}">
                <a16:creationId xmlns:a16="http://schemas.microsoft.com/office/drawing/2014/main" id="{4C6B6D38-AF3A-1D4D-98E9-43DC2E5E563D}"/>
              </a:ext>
            </a:extLst>
          </p:cNvPr>
          <p:cNvSpPr>
            <a:spLocks noGrp="1"/>
          </p:cNvSpPr>
          <p:nvPr>
            <p:ph idx="1"/>
          </p:nvPr>
        </p:nvSpPr>
        <p:spPr>
          <a:xfrm>
            <a:off x="1523999" y="1604682"/>
            <a:ext cx="10067365" cy="5083501"/>
          </a:xfrm>
        </p:spPr>
        <p:txBody>
          <a:bodyPr>
            <a:normAutofit fontScale="25000" lnSpcReduction="20000"/>
          </a:bodyPr>
          <a:lstStyle/>
          <a:p>
            <a:r>
              <a:rPr lang="en-GB" sz="8000" dirty="0"/>
              <a:t>Hypoactive Sexual Desire Disorder (HSDD)</a:t>
            </a:r>
          </a:p>
          <a:p>
            <a:pPr lvl="1"/>
            <a:r>
              <a:rPr lang="en-GB" sz="6400" dirty="0"/>
              <a:t>lack of motivation for sexual activity; loss of desire to initiate or participate in sexual activity</a:t>
            </a:r>
          </a:p>
          <a:p>
            <a:pPr lvl="2"/>
            <a:r>
              <a:rPr lang="en-GB" sz="6400" dirty="0"/>
              <a:t>Absent desire</a:t>
            </a:r>
          </a:p>
          <a:p>
            <a:pPr lvl="2"/>
            <a:r>
              <a:rPr lang="en-GB" sz="6400" dirty="0"/>
              <a:t>Lack of response to erotic cues or stimulation</a:t>
            </a:r>
          </a:p>
          <a:p>
            <a:pPr lvl="2"/>
            <a:r>
              <a:rPr lang="en-GB" sz="6400" dirty="0"/>
              <a:t>Inability to maintain interest through sexual activity</a:t>
            </a:r>
          </a:p>
          <a:p>
            <a:r>
              <a:rPr lang="en-GB" sz="8000" dirty="0"/>
              <a:t>Female Sexual Arousal Disorder (FSAD)</a:t>
            </a:r>
          </a:p>
          <a:p>
            <a:pPr lvl="1"/>
            <a:r>
              <a:rPr lang="en-GB" sz="6400" dirty="0"/>
              <a:t>Physical state arising from an interaction between genital response , CNS activity and information processing of sexual stimuli</a:t>
            </a:r>
          </a:p>
          <a:p>
            <a:pPr lvl="1"/>
            <a:r>
              <a:rPr lang="en-GB" sz="6400" dirty="0"/>
              <a:t>Subjective and genital arousal may not match</a:t>
            </a:r>
          </a:p>
          <a:p>
            <a:r>
              <a:rPr lang="en-GB" sz="8000" dirty="0"/>
              <a:t>Female Orgasmic Disorder</a:t>
            </a:r>
          </a:p>
          <a:p>
            <a:pPr lvl="1"/>
            <a:r>
              <a:rPr lang="en-GB" sz="6400" dirty="0"/>
              <a:t>Diminished frequency, intensity, timing of orgasm</a:t>
            </a:r>
          </a:p>
          <a:p>
            <a:pPr lvl="1"/>
            <a:r>
              <a:rPr lang="en-GB" sz="6400" dirty="0"/>
              <a:t>Anorgasmia/Muted orgasm/Delayed orgasm/anhedonic orgasm</a:t>
            </a:r>
          </a:p>
          <a:p>
            <a:r>
              <a:rPr lang="en-GB" sz="8000" dirty="0"/>
              <a:t>Dyspareunia</a:t>
            </a:r>
          </a:p>
          <a:p>
            <a:pPr lvl="1"/>
            <a:r>
              <a:rPr lang="en-GB" sz="6400" dirty="0"/>
              <a:t>Painful intercourse including painful penetration</a:t>
            </a:r>
          </a:p>
          <a:p>
            <a:pPr lvl="1"/>
            <a:r>
              <a:rPr lang="en-GB" sz="6400" dirty="0"/>
              <a:t>Most often related to hypertonicity of the pelvic floor</a:t>
            </a:r>
          </a:p>
          <a:p>
            <a:endParaRPr lang="en-GB" sz="4200" dirty="0"/>
          </a:p>
          <a:p>
            <a:r>
              <a:rPr lang="en-GB" sz="8000" dirty="0"/>
              <a:t>All must be associated with PERSONAL DISTRESS</a:t>
            </a:r>
          </a:p>
          <a:p>
            <a:pPr marL="82296" indent="0">
              <a:buNone/>
            </a:pPr>
            <a:endParaRPr lang="en-GB" sz="4200" dirty="0"/>
          </a:p>
          <a:p>
            <a:pPr marL="82296" indent="0">
              <a:buNone/>
            </a:pPr>
            <a:r>
              <a:rPr lang="en-GB" sz="4200" dirty="0"/>
              <a:t>*These diagnoses do not correspond to the latest DSM-5 classification, but are more useful  because descriptive information is inherent in the nomenclature.</a:t>
            </a:r>
          </a:p>
          <a:p>
            <a:pPr marL="82296" indent="0">
              <a:buNone/>
            </a:pPr>
            <a:endParaRPr lang="en-GB" dirty="0"/>
          </a:p>
          <a:p>
            <a:endParaRPr lang="en-GB" dirty="0"/>
          </a:p>
          <a:p>
            <a:endParaRPr lang="en-GB" dirty="0"/>
          </a:p>
          <a:p>
            <a:pPr marL="82296" indent="0">
              <a:buNone/>
            </a:pPr>
            <a:endParaRPr lang="en-GB" dirty="0"/>
          </a:p>
        </p:txBody>
      </p:sp>
    </p:spTree>
    <p:extLst>
      <p:ext uri="{BB962C8B-B14F-4D97-AF65-F5344CB8AC3E}">
        <p14:creationId xmlns:p14="http://schemas.microsoft.com/office/powerpoint/2010/main" val="146157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CE8F-BAAD-6443-8EA3-E5745FB08EFF}"/>
              </a:ext>
            </a:extLst>
          </p:cNvPr>
          <p:cNvSpPr>
            <a:spLocks noGrp="1"/>
          </p:cNvSpPr>
          <p:nvPr>
            <p:ph type="title"/>
          </p:nvPr>
        </p:nvSpPr>
        <p:spPr>
          <a:xfrm>
            <a:off x="1523999" y="0"/>
            <a:ext cx="10067364" cy="1595717"/>
          </a:xfrm>
        </p:spPr>
        <p:txBody>
          <a:bodyPr>
            <a:normAutofit/>
          </a:bodyPr>
          <a:lstStyle/>
          <a:p>
            <a:r>
              <a:rPr lang="en-GB" sz="4400" dirty="0"/>
              <a:t>Risk Factors for FSD in Patients with MS</a:t>
            </a:r>
          </a:p>
        </p:txBody>
      </p:sp>
      <p:sp>
        <p:nvSpPr>
          <p:cNvPr id="7" name="Content Placeholder 6">
            <a:extLst>
              <a:ext uri="{FF2B5EF4-FFF2-40B4-BE49-F238E27FC236}">
                <a16:creationId xmlns:a16="http://schemas.microsoft.com/office/drawing/2014/main" id="{48B6B430-8D78-1448-A8AD-ADF471F2441B}"/>
              </a:ext>
            </a:extLst>
          </p:cNvPr>
          <p:cNvSpPr>
            <a:spLocks noGrp="1"/>
          </p:cNvSpPr>
          <p:nvPr>
            <p:ph idx="1"/>
          </p:nvPr>
        </p:nvSpPr>
        <p:spPr>
          <a:xfrm>
            <a:off x="1523999" y="1595717"/>
            <a:ext cx="10067365" cy="5144399"/>
          </a:xfrm>
        </p:spPr>
        <p:txBody>
          <a:bodyPr>
            <a:normAutofit fontScale="25000" lnSpcReduction="20000"/>
          </a:bodyPr>
          <a:lstStyle/>
          <a:p>
            <a:pPr>
              <a:lnSpc>
                <a:spcPct val="120000"/>
              </a:lnSpc>
            </a:pPr>
            <a:r>
              <a:rPr lang="en-GB" sz="11200" dirty="0"/>
              <a:t>“Female sexuality is multifaceted and MS can impact it at every level.”</a:t>
            </a:r>
            <a:r>
              <a:rPr lang="en-GB" sz="11200" baseline="30000" dirty="0"/>
              <a:t>*</a:t>
            </a:r>
          </a:p>
          <a:p>
            <a:pPr lvl="1">
              <a:lnSpc>
                <a:spcPct val="120000"/>
              </a:lnSpc>
            </a:pPr>
            <a:r>
              <a:rPr lang="en-GB" sz="12400" baseline="30000" dirty="0"/>
              <a:t>Damage to brain and SC can reduce desire, decrease vaginal sensation and lubrication, impair orgasm and contribute to pain with coitus.</a:t>
            </a:r>
          </a:p>
          <a:p>
            <a:pPr lvl="1">
              <a:lnSpc>
                <a:spcPct val="120000"/>
              </a:lnSpc>
            </a:pPr>
            <a:r>
              <a:rPr lang="en-GB" sz="12400" baseline="30000" dirty="0"/>
              <a:t>Physical impairment such as bladder and bowel dysfunction,  fatigue, weakness and spasticity can interfere with patients’ desire or ability to engage in intercourse.</a:t>
            </a:r>
          </a:p>
          <a:p>
            <a:pPr lvl="1">
              <a:lnSpc>
                <a:spcPct val="120000"/>
              </a:lnSpc>
            </a:pPr>
            <a:r>
              <a:rPr lang="en-GB" sz="12400" baseline="30000" dirty="0"/>
              <a:t>Cognitive dysfunction or depression may reduce sexual interest.</a:t>
            </a:r>
          </a:p>
          <a:p>
            <a:pPr lvl="1">
              <a:lnSpc>
                <a:spcPct val="120000"/>
              </a:lnSpc>
            </a:pPr>
            <a:r>
              <a:rPr lang="en-GB" sz="12400" baseline="30000" dirty="0"/>
              <a:t>The domains most affected by MS are desire, arousal and orgasm **</a:t>
            </a:r>
          </a:p>
          <a:p>
            <a:pPr lvl="2">
              <a:lnSpc>
                <a:spcPct val="120000"/>
              </a:lnSpc>
            </a:pPr>
            <a:r>
              <a:rPr lang="en-GB" sz="12000" baseline="30000" dirty="0"/>
              <a:t>Decreased lubrication 32%</a:t>
            </a:r>
          </a:p>
          <a:p>
            <a:pPr lvl="2">
              <a:lnSpc>
                <a:spcPct val="120000"/>
              </a:lnSpc>
            </a:pPr>
            <a:r>
              <a:rPr lang="en-GB" sz="12000" baseline="30000" dirty="0"/>
              <a:t>Anorgasmia 29%</a:t>
            </a:r>
          </a:p>
          <a:p>
            <a:pPr lvl="2">
              <a:lnSpc>
                <a:spcPct val="120000"/>
              </a:lnSpc>
            </a:pPr>
            <a:r>
              <a:rPr lang="en-GB" sz="12000" baseline="30000" dirty="0"/>
              <a:t>Diminished libido 48%</a:t>
            </a:r>
          </a:p>
          <a:p>
            <a:pPr lvl="2">
              <a:lnSpc>
                <a:spcPct val="120000"/>
              </a:lnSpc>
            </a:pPr>
            <a:r>
              <a:rPr lang="en-GB" sz="12000" baseline="30000" dirty="0"/>
              <a:t>Arousal difficulties 40% ***   </a:t>
            </a:r>
            <a:endParaRPr lang="en-GB" sz="9600" baseline="30000" dirty="0"/>
          </a:p>
          <a:p>
            <a:pPr marL="82296" indent="0">
              <a:buNone/>
            </a:pPr>
            <a:r>
              <a:rPr lang="en-GB" sz="5600" baseline="30000" dirty="0"/>
              <a:t>*Krysko KM </a:t>
            </a:r>
            <a:r>
              <a:rPr lang="en-GB" sz="5600" i="1" baseline="30000" dirty="0"/>
              <a:t>et al.  Ther Adv </a:t>
            </a:r>
            <a:r>
              <a:rPr lang="en-GB" sz="5600" i="1" baseline="30000" dirty="0" err="1"/>
              <a:t>Neurol</a:t>
            </a:r>
            <a:r>
              <a:rPr lang="en-GB" sz="5600" i="1" baseline="30000" dirty="0"/>
              <a:t> </a:t>
            </a:r>
            <a:r>
              <a:rPr lang="en-GB" sz="5600" i="1" baseline="30000" dirty="0" err="1"/>
              <a:t>Disord</a:t>
            </a:r>
            <a:r>
              <a:rPr lang="en-GB" sz="5600" i="1" baseline="30000" dirty="0"/>
              <a:t> 2020; 13: 1756286420936166. </a:t>
            </a:r>
            <a:r>
              <a:rPr lang="en-GB" sz="5600" i="1" baseline="30000" dirty="0" err="1"/>
              <a:t>doi</a:t>
            </a:r>
            <a:r>
              <a:rPr lang="en-GB" sz="5600" i="1" baseline="30000" dirty="0"/>
              <a:t>: 10.1177/1756286420936166.  </a:t>
            </a:r>
          </a:p>
          <a:p>
            <a:pPr marL="82296" indent="0">
              <a:buNone/>
            </a:pPr>
            <a:r>
              <a:rPr lang="en-GB" sz="5600" baseline="30000" dirty="0"/>
              <a:t>**Mahmoudi R </a:t>
            </a:r>
            <a:r>
              <a:rPr lang="en-GB" sz="5600" i="1" baseline="30000" dirty="0"/>
              <a:t>et al.  Prog </a:t>
            </a:r>
            <a:r>
              <a:rPr lang="en-GB" sz="5600" i="1" baseline="30000" dirty="0" err="1"/>
              <a:t>Urol</a:t>
            </a:r>
            <a:r>
              <a:rPr lang="en-GB" sz="5600" baseline="30000" dirty="0"/>
              <a:t> 2018; 11:530-535.</a:t>
            </a:r>
          </a:p>
          <a:p>
            <a:pPr marL="82296" indent="0">
              <a:buNone/>
            </a:pPr>
            <a:r>
              <a:rPr lang="en-GB" sz="5600" i="1" baseline="30000" dirty="0"/>
              <a:t>***</a:t>
            </a:r>
            <a:r>
              <a:rPr lang="en-GB" sz="5600" baseline="30000" dirty="0"/>
              <a:t>Yazdani A </a:t>
            </a:r>
            <a:r>
              <a:rPr lang="en-GB" sz="5600" i="1" baseline="30000" dirty="0"/>
              <a:t>et al. BMC </a:t>
            </a:r>
            <a:r>
              <a:rPr lang="en-GB" sz="5600" i="1" baseline="30000" dirty="0" err="1"/>
              <a:t>Womens</a:t>
            </a:r>
            <a:r>
              <a:rPr lang="en-GB" sz="5600" i="1" baseline="30000" dirty="0"/>
              <a:t> Health </a:t>
            </a:r>
            <a:r>
              <a:rPr lang="en-GB" sz="5600" baseline="30000" dirty="0"/>
              <a:t>2023; 23:352.</a:t>
            </a:r>
            <a:endParaRPr lang="en-GB" sz="9600" baseline="30000" dirty="0"/>
          </a:p>
          <a:p>
            <a:pPr marL="82296" indent="0">
              <a:buNone/>
            </a:pPr>
            <a:endParaRPr lang="en-GB" sz="6000" baseline="30000" dirty="0"/>
          </a:p>
          <a:p>
            <a:pPr marL="82296" indent="0">
              <a:buNone/>
            </a:pPr>
            <a:endParaRPr lang="en-GB" sz="6000" baseline="30000" dirty="0"/>
          </a:p>
          <a:p>
            <a:pPr marL="82296" indent="0">
              <a:buNone/>
            </a:pPr>
            <a:endParaRPr lang="en-GB" baseline="30000" dirty="0"/>
          </a:p>
          <a:p>
            <a:pPr marL="82296" indent="0">
              <a:buNone/>
            </a:pPr>
            <a:endParaRPr lang="en-GB" baseline="30000" dirty="0"/>
          </a:p>
          <a:p>
            <a:pPr marL="82296" indent="0">
              <a:buNone/>
            </a:pPr>
            <a:endParaRPr lang="en-GB" sz="2400" i="1" baseline="30000" dirty="0"/>
          </a:p>
        </p:txBody>
      </p:sp>
    </p:spTree>
    <p:extLst>
      <p:ext uri="{BB962C8B-B14F-4D97-AF65-F5344CB8AC3E}">
        <p14:creationId xmlns:p14="http://schemas.microsoft.com/office/powerpoint/2010/main" val="23648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8662" y="0"/>
            <a:ext cx="9997440" cy="1605897"/>
          </a:xfrm>
        </p:spPr>
        <p:txBody>
          <a:bodyPr>
            <a:normAutofit/>
          </a:bodyPr>
          <a:lstStyle/>
          <a:p>
            <a:pPr>
              <a:defRPr/>
            </a:pPr>
            <a:r>
              <a:rPr lang="en-US" sz="4400" dirty="0">
                <a:ea typeface="+mj-ea"/>
                <a:cs typeface="+mj-cs"/>
              </a:rPr>
              <a:t>Evaluation of FSD</a:t>
            </a:r>
          </a:p>
        </p:txBody>
      </p:sp>
      <p:sp>
        <p:nvSpPr>
          <p:cNvPr id="24579" name="Rectangle 3"/>
          <p:cNvSpPr>
            <a:spLocks noGrp="1" noChangeArrowheads="1"/>
          </p:cNvSpPr>
          <p:nvPr>
            <p:ph type="body" idx="1"/>
          </p:nvPr>
        </p:nvSpPr>
        <p:spPr>
          <a:xfrm>
            <a:off x="1528662" y="1605897"/>
            <a:ext cx="10107526" cy="4554423"/>
          </a:xfrm>
        </p:spPr>
        <p:txBody>
          <a:bodyPr>
            <a:normAutofit/>
          </a:bodyPr>
          <a:lstStyle/>
          <a:p>
            <a:pPr>
              <a:defRPr/>
            </a:pPr>
            <a:r>
              <a:rPr lang="en-US" dirty="0"/>
              <a:t>Patients are often too embarrassed to bring up, so need to ask.  Making this a standard part of interaction will show interest and increase patient comfort.</a:t>
            </a:r>
          </a:p>
          <a:p>
            <a:pPr>
              <a:defRPr/>
            </a:pPr>
            <a:r>
              <a:rPr lang="en-US" dirty="0"/>
              <a:t>Medical/surgical history</a:t>
            </a:r>
          </a:p>
          <a:p>
            <a:pPr>
              <a:defRPr/>
            </a:pPr>
            <a:r>
              <a:rPr lang="en-US" dirty="0">
                <a:ea typeface="+mn-ea"/>
                <a:cs typeface="+mn-cs"/>
              </a:rPr>
              <a:t>Sexual history</a:t>
            </a:r>
          </a:p>
          <a:p>
            <a:pPr lvl="1">
              <a:defRPr/>
            </a:pPr>
            <a:r>
              <a:rPr lang="en-US" dirty="0"/>
              <a:t>Incorporate questions about sexual activity with GU history-taking</a:t>
            </a:r>
            <a:endParaRPr lang="en-US" dirty="0">
              <a:ea typeface="+mn-ea"/>
              <a:cs typeface="+mn-cs"/>
            </a:endParaRPr>
          </a:p>
          <a:p>
            <a:pPr>
              <a:defRPr/>
            </a:pPr>
            <a:r>
              <a:rPr lang="en-US" dirty="0">
                <a:ea typeface="+mn-ea"/>
                <a:cs typeface="+mn-cs"/>
              </a:rPr>
              <a:t>Urine check for glucose or infection</a:t>
            </a:r>
          </a:p>
          <a:p>
            <a:pPr marL="82296" indent="0">
              <a:buNone/>
              <a:defRPr/>
            </a:pPr>
            <a:endParaRPr lang="en-US" dirty="0">
              <a:ea typeface="+mn-ea"/>
              <a:cs typeface="+mn-cs"/>
            </a:endParaRPr>
          </a:p>
          <a:p>
            <a:pPr marL="402336" lvl="1" indent="0">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6F4F-AC96-1BA5-B53F-B267D8957E9D}"/>
              </a:ext>
            </a:extLst>
          </p:cNvPr>
          <p:cNvSpPr>
            <a:spLocks noGrp="1"/>
          </p:cNvSpPr>
          <p:nvPr>
            <p:ph type="title"/>
          </p:nvPr>
        </p:nvSpPr>
        <p:spPr>
          <a:xfrm>
            <a:off x="1528662" y="0"/>
            <a:ext cx="9997440" cy="1596932"/>
          </a:xfrm>
        </p:spPr>
        <p:txBody>
          <a:bodyPr>
            <a:normAutofit/>
          </a:bodyPr>
          <a:lstStyle/>
          <a:p>
            <a:r>
              <a:rPr lang="en-GB" sz="4400" dirty="0"/>
              <a:t>Basic Treatments for FSD</a:t>
            </a:r>
          </a:p>
        </p:txBody>
      </p:sp>
      <p:sp>
        <p:nvSpPr>
          <p:cNvPr id="3" name="Content Placeholder 2">
            <a:extLst>
              <a:ext uri="{FF2B5EF4-FFF2-40B4-BE49-F238E27FC236}">
                <a16:creationId xmlns:a16="http://schemas.microsoft.com/office/drawing/2014/main" id="{1E97A437-EFAC-104D-16C6-9AF7207ED5C2}"/>
              </a:ext>
            </a:extLst>
          </p:cNvPr>
          <p:cNvSpPr>
            <a:spLocks noGrp="1"/>
          </p:cNvSpPr>
          <p:nvPr>
            <p:ph idx="1"/>
          </p:nvPr>
        </p:nvSpPr>
        <p:spPr>
          <a:xfrm>
            <a:off x="1528662" y="1596932"/>
            <a:ext cx="10071667" cy="4651468"/>
          </a:xfrm>
        </p:spPr>
        <p:txBody>
          <a:bodyPr>
            <a:normAutofit fontScale="92500" lnSpcReduction="10000"/>
          </a:bodyPr>
          <a:lstStyle/>
          <a:p>
            <a:r>
              <a:rPr lang="en-GB" dirty="0"/>
              <a:t>Education about the normal sexual response and effects of aging, side effects of medication, etc.</a:t>
            </a:r>
          </a:p>
          <a:p>
            <a:r>
              <a:rPr lang="en-GB" dirty="0"/>
              <a:t>Personal lubricants, “warm oils” and local hormone therapy for dryness/dyspareunia due to GSM</a:t>
            </a:r>
          </a:p>
          <a:p>
            <a:r>
              <a:rPr lang="en-GB" dirty="0"/>
              <a:t>4% aqueous lidocaine solution on cotton ball to vestibule 5 minutes before coitus to reduce pain of intromission</a:t>
            </a:r>
          </a:p>
          <a:p>
            <a:r>
              <a:rPr lang="en-GB" dirty="0"/>
              <a:t>Importance of foreplay, non-penetrative sexual activity, use of vibrators and other sex toys</a:t>
            </a:r>
          </a:p>
          <a:p>
            <a:r>
              <a:rPr lang="en-GB" dirty="0"/>
              <a:t>Coaching regarding interpersonal communication with partner</a:t>
            </a:r>
          </a:p>
          <a:p>
            <a:endParaRPr lang="en-GB" dirty="0"/>
          </a:p>
          <a:p>
            <a:endParaRPr lang="en-GB" dirty="0"/>
          </a:p>
        </p:txBody>
      </p:sp>
    </p:spTree>
    <p:extLst>
      <p:ext uri="{BB962C8B-B14F-4D97-AF65-F5344CB8AC3E}">
        <p14:creationId xmlns:p14="http://schemas.microsoft.com/office/powerpoint/2010/main" val="200133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591" y="0"/>
            <a:ext cx="9997440" cy="1605897"/>
          </a:xfrm>
        </p:spPr>
        <p:txBody>
          <a:bodyPr>
            <a:normAutofit/>
          </a:bodyPr>
          <a:lstStyle/>
          <a:p>
            <a:r>
              <a:rPr lang="en-US" sz="4400" dirty="0"/>
              <a:t>A Holistic Option for Treatment of FSD</a:t>
            </a:r>
          </a:p>
        </p:txBody>
      </p:sp>
      <p:sp>
        <p:nvSpPr>
          <p:cNvPr id="3" name="Content Placeholder 2"/>
          <p:cNvSpPr>
            <a:spLocks noGrp="1"/>
          </p:cNvSpPr>
          <p:nvPr>
            <p:ph idx="1"/>
          </p:nvPr>
        </p:nvSpPr>
        <p:spPr>
          <a:xfrm>
            <a:off x="1546591" y="1605897"/>
            <a:ext cx="9997440" cy="5090994"/>
          </a:xfrm>
        </p:spPr>
        <p:txBody>
          <a:bodyPr>
            <a:normAutofit/>
          </a:bodyPr>
          <a:lstStyle/>
          <a:p>
            <a:r>
              <a:rPr lang="en-US" dirty="0"/>
              <a:t>Multiple studies suggest that women with MS who have sexual dysfunction may benefit from the following form of physical therapy:</a:t>
            </a:r>
          </a:p>
          <a:p>
            <a:pPr lvl="1"/>
            <a:r>
              <a:rPr lang="en-US" dirty="0"/>
              <a:t>Pelvic floor muscle training with EMG + </a:t>
            </a:r>
            <a:r>
              <a:rPr lang="en-US" dirty="0" err="1"/>
              <a:t>intravaginal</a:t>
            </a:r>
            <a:r>
              <a:rPr lang="en-US" dirty="0"/>
              <a:t> neuromuscular </a:t>
            </a:r>
            <a:r>
              <a:rPr lang="en-US" dirty="0" err="1"/>
              <a:t>electrostimulation</a:t>
            </a:r>
            <a:endParaRPr lang="en-US" dirty="0"/>
          </a:p>
          <a:p>
            <a:pPr lvl="1"/>
            <a:r>
              <a:rPr lang="en-US" dirty="0"/>
              <a:t>Improvement noted in arousal, lubrication and satisfaction as well as pelvic floor health</a:t>
            </a:r>
          </a:p>
          <a:p>
            <a:pPr marL="402336" lvl="1" indent="0">
              <a:buNone/>
            </a:pPr>
            <a:r>
              <a:rPr lang="en-US" sz="1800" dirty="0"/>
              <a:t>		Lucio A et al</a:t>
            </a:r>
            <a:r>
              <a:rPr lang="en-US" sz="1800" i="1" dirty="0"/>
              <a:t>. </a:t>
            </a:r>
            <a:r>
              <a:rPr lang="en-US" sz="1800" i="1" dirty="0" err="1"/>
              <a:t>Mult</a:t>
            </a:r>
            <a:r>
              <a:rPr lang="en-US" sz="1800" i="1" dirty="0"/>
              <a:t> </a:t>
            </a:r>
            <a:r>
              <a:rPr lang="en-US" sz="1800" i="1" dirty="0" err="1"/>
              <a:t>Scler</a:t>
            </a:r>
            <a:r>
              <a:rPr lang="en-US" sz="1800" i="1" dirty="0"/>
              <a:t>,</a:t>
            </a:r>
            <a:r>
              <a:rPr lang="en-US" sz="1800" dirty="0"/>
              <a:t> 2014</a:t>
            </a:r>
          </a:p>
          <a:p>
            <a:pPr marL="402336" lvl="1" indent="0">
              <a:buNone/>
            </a:pPr>
            <a:r>
              <a:rPr lang="en-US" sz="1800" dirty="0"/>
              <a:t>		Gopal A et al. </a:t>
            </a:r>
            <a:r>
              <a:rPr lang="en-US" sz="1800" i="1" dirty="0"/>
              <a:t>Int J MS Care, 2021</a:t>
            </a:r>
          </a:p>
          <a:p>
            <a:pPr marL="402336" lvl="1" indent="0">
              <a:buNone/>
            </a:pPr>
            <a:r>
              <a:rPr lang="en-US" sz="1800" dirty="0"/>
              <a:t>		</a:t>
            </a:r>
            <a:r>
              <a:rPr lang="en-GB" sz="1800" dirty="0" err="1"/>
              <a:t>Yavas</a:t>
            </a:r>
            <a:r>
              <a:rPr lang="en-GB" sz="1800" dirty="0"/>
              <a:t> I, </a:t>
            </a:r>
            <a:r>
              <a:rPr lang="en-GB" sz="1800" dirty="0" err="1"/>
              <a:t>Emuk</a:t>
            </a:r>
            <a:r>
              <a:rPr lang="en-GB" sz="1800" dirty="0"/>
              <a:t> Y, Kahraman T. </a:t>
            </a:r>
            <a:r>
              <a:rPr lang="en-GB" sz="1800" i="1" dirty="0"/>
              <a:t>MS </a:t>
            </a:r>
            <a:r>
              <a:rPr lang="en-GB" sz="1800" i="1" dirty="0" err="1"/>
              <a:t>Relat</a:t>
            </a:r>
            <a:r>
              <a:rPr lang="en-GB" sz="1800" i="1" dirty="0"/>
              <a:t> </a:t>
            </a:r>
            <a:r>
              <a:rPr lang="en-GB" sz="1800" i="1" dirty="0" err="1"/>
              <a:t>Disord</a:t>
            </a:r>
            <a:r>
              <a:rPr lang="en-GB" sz="1800" i="1" dirty="0"/>
              <a:t> , 2022</a:t>
            </a:r>
            <a:endParaRPr lang="en-US" sz="1800" dirty="0"/>
          </a:p>
          <a:p>
            <a:pPr marL="1947672" lvl="8" indent="0">
              <a:buNone/>
            </a:pPr>
            <a:endParaRPr lang="en-US" dirty="0"/>
          </a:p>
        </p:txBody>
      </p:sp>
    </p:spTree>
    <p:extLst>
      <p:ext uri="{BB962C8B-B14F-4D97-AF65-F5344CB8AC3E}">
        <p14:creationId xmlns:p14="http://schemas.microsoft.com/office/powerpoint/2010/main" val="399709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8662" y="0"/>
            <a:ext cx="9997440" cy="1590120"/>
          </a:xfrm>
        </p:spPr>
        <p:txBody>
          <a:bodyPr>
            <a:normAutofit/>
          </a:bodyPr>
          <a:lstStyle/>
          <a:p>
            <a:pPr>
              <a:defRPr/>
            </a:pPr>
            <a:r>
              <a:rPr lang="en-US" sz="4400" dirty="0">
                <a:ea typeface="+mj-ea"/>
                <a:cs typeface="+mj-cs"/>
              </a:rPr>
              <a:t>Hormonal </a:t>
            </a:r>
            <a:r>
              <a:rPr lang="en-US" sz="4400" dirty="0"/>
              <a:t>Treatment of FSD</a:t>
            </a:r>
            <a:endParaRPr lang="en-US" sz="4400" dirty="0">
              <a:ea typeface="+mj-ea"/>
              <a:cs typeface="+mj-cs"/>
            </a:endParaRPr>
          </a:p>
        </p:txBody>
      </p:sp>
      <p:sp>
        <p:nvSpPr>
          <p:cNvPr id="52227" name="Rectangle 3"/>
          <p:cNvSpPr>
            <a:spLocks noGrp="1" noChangeArrowheads="1"/>
          </p:cNvSpPr>
          <p:nvPr>
            <p:ph type="body" idx="1"/>
          </p:nvPr>
        </p:nvSpPr>
        <p:spPr>
          <a:xfrm>
            <a:off x="1528661" y="1590120"/>
            <a:ext cx="10062703" cy="4820760"/>
          </a:xfrm>
        </p:spPr>
        <p:txBody>
          <a:bodyPr>
            <a:normAutofit fontScale="92500" lnSpcReduction="10000"/>
          </a:bodyPr>
          <a:lstStyle/>
          <a:p>
            <a:pPr>
              <a:defRPr/>
            </a:pPr>
            <a:r>
              <a:rPr lang="en-US" dirty="0">
                <a:ea typeface="+mn-ea"/>
                <a:cs typeface="+mn-cs"/>
              </a:rPr>
              <a:t>Estrogen replacement </a:t>
            </a:r>
          </a:p>
          <a:p>
            <a:pPr lvl="1">
              <a:defRPr/>
            </a:pPr>
            <a:r>
              <a:rPr lang="en-US" dirty="0">
                <a:ea typeface="+mn-ea"/>
                <a:cs typeface="+mn-cs"/>
              </a:rPr>
              <a:t>*vaginal estrogen is considered essential in postmenopausal women with SD and voiding dysfunction</a:t>
            </a:r>
          </a:p>
          <a:p>
            <a:pPr lvl="2">
              <a:defRPr/>
            </a:pPr>
            <a:r>
              <a:rPr lang="en-US" dirty="0">
                <a:ea typeface="+mn-ea"/>
                <a:cs typeface="+mn-cs"/>
              </a:rPr>
              <a:t>Estradiol cream </a:t>
            </a:r>
            <a:r>
              <a:rPr lang="en-US" dirty="0" err="1">
                <a:ea typeface="+mn-ea"/>
                <a:cs typeface="+mn-cs"/>
              </a:rPr>
              <a:t>qMWF</a:t>
            </a:r>
            <a:r>
              <a:rPr lang="en-US" dirty="0">
                <a:ea typeface="+mn-ea"/>
                <a:cs typeface="+mn-cs"/>
              </a:rPr>
              <a:t>; </a:t>
            </a:r>
            <a:r>
              <a:rPr lang="en-US" dirty="0" err="1">
                <a:ea typeface="+mn-ea"/>
                <a:cs typeface="+mn-cs"/>
              </a:rPr>
              <a:t>Vagifem</a:t>
            </a:r>
            <a:r>
              <a:rPr lang="en-US" baseline="30000" dirty="0"/>
              <a:t>®</a:t>
            </a:r>
            <a:r>
              <a:rPr lang="en-US" dirty="0">
                <a:ea typeface="+mn-ea"/>
                <a:cs typeface="+mn-cs"/>
              </a:rPr>
              <a:t> or </a:t>
            </a:r>
            <a:r>
              <a:rPr lang="en-US" dirty="0" err="1">
                <a:ea typeface="+mn-ea"/>
                <a:cs typeface="+mn-cs"/>
              </a:rPr>
              <a:t>Yuvafem</a:t>
            </a:r>
            <a:r>
              <a:rPr lang="en-US" baseline="30000" dirty="0"/>
              <a:t>®</a:t>
            </a:r>
            <a:r>
              <a:rPr lang="en-US" dirty="0">
                <a:ea typeface="+mn-ea"/>
                <a:cs typeface="+mn-cs"/>
              </a:rPr>
              <a:t> 10 mcg vaginal suppository 2X/week; </a:t>
            </a:r>
            <a:r>
              <a:rPr lang="en-US" dirty="0" err="1">
                <a:ea typeface="+mn-ea"/>
                <a:cs typeface="+mn-cs"/>
              </a:rPr>
              <a:t>Estring</a:t>
            </a:r>
            <a:r>
              <a:rPr lang="en-US" baseline="30000" dirty="0">
                <a:ea typeface="+mn-ea"/>
                <a:cs typeface="+mn-cs"/>
              </a:rPr>
              <a:t>®</a:t>
            </a:r>
            <a:r>
              <a:rPr lang="en-US" dirty="0">
                <a:ea typeface="+mn-ea"/>
                <a:cs typeface="+mn-cs"/>
              </a:rPr>
              <a:t> every 3 months</a:t>
            </a:r>
          </a:p>
          <a:p>
            <a:pPr lvl="2">
              <a:defRPr/>
            </a:pPr>
            <a:r>
              <a:rPr lang="en-US" dirty="0" err="1">
                <a:ea typeface="+mn-ea"/>
                <a:cs typeface="+mn-cs"/>
              </a:rPr>
              <a:t>Hx</a:t>
            </a:r>
            <a:r>
              <a:rPr lang="en-US" dirty="0">
                <a:ea typeface="+mn-ea"/>
                <a:cs typeface="+mn-cs"/>
              </a:rPr>
              <a:t> breast </a:t>
            </a:r>
            <a:r>
              <a:rPr lang="en-US" dirty="0"/>
              <a:t>or GYN cancer is not a contraindication</a:t>
            </a:r>
            <a:endParaRPr lang="en-US" dirty="0">
              <a:ea typeface="+mn-ea"/>
              <a:cs typeface="+mn-cs"/>
            </a:endParaRPr>
          </a:p>
          <a:p>
            <a:pPr lvl="1">
              <a:defRPr/>
            </a:pPr>
            <a:r>
              <a:rPr lang="en-US" dirty="0"/>
              <a:t>Indicated for surgical or natural menopause</a:t>
            </a:r>
          </a:p>
          <a:p>
            <a:pPr lvl="1">
              <a:defRPr/>
            </a:pPr>
            <a:r>
              <a:rPr lang="en-US" dirty="0"/>
              <a:t>Decreases vaginal dryness, improves clitoral sensitivity, decreases pain with intercourse, ?increases libido</a:t>
            </a:r>
          </a:p>
          <a:p>
            <a:pPr lvl="1">
              <a:defRPr/>
            </a:pPr>
            <a:r>
              <a:rPr lang="en-US" dirty="0"/>
              <a:t>Oral:  estrogen +/- progestin </a:t>
            </a:r>
          </a:p>
          <a:p>
            <a:pPr lvl="1">
              <a:defRPr/>
            </a:pPr>
            <a:r>
              <a:rPr lang="en-US" dirty="0"/>
              <a:t>Topical:  skin gel, patch, oral</a:t>
            </a:r>
            <a:endParaRPr lang="en-US" baseline="30000" dirty="0"/>
          </a:p>
          <a:p>
            <a:pPr lvl="1">
              <a:defRPr/>
            </a:pPr>
            <a:endParaRPr lang="en-US" baseline="30000" dirty="0"/>
          </a:p>
          <a:p>
            <a:pPr lvl="1">
              <a:defRPr/>
            </a:pPr>
            <a:endParaRPr lang="en-US" baseline="30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46591" y="0"/>
            <a:ext cx="9997440" cy="1585002"/>
          </a:xfrm>
        </p:spPr>
        <p:txBody>
          <a:bodyPr>
            <a:normAutofit/>
          </a:bodyPr>
          <a:lstStyle/>
          <a:p>
            <a:pPr>
              <a:defRPr/>
            </a:pPr>
            <a:r>
              <a:rPr lang="en-US" sz="4400" dirty="0">
                <a:ea typeface="+mj-ea"/>
                <a:cs typeface="+mj-cs"/>
              </a:rPr>
              <a:t>Hormonal </a:t>
            </a:r>
            <a:r>
              <a:rPr lang="en-US" sz="4400" dirty="0"/>
              <a:t>Treatment</a:t>
            </a:r>
            <a:r>
              <a:rPr lang="en-US" sz="4400" dirty="0">
                <a:ea typeface="+mj-ea"/>
                <a:cs typeface="+mj-cs"/>
              </a:rPr>
              <a:t> of FSD</a:t>
            </a:r>
          </a:p>
        </p:txBody>
      </p:sp>
      <p:sp>
        <p:nvSpPr>
          <p:cNvPr id="41987" name="Rectangle 3"/>
          <p:cNvSpPr>
            <a:spLocks noGrp="1" noChangeArrowheads="1"/>
          </p:cNvSpPr>
          <p:nvPr>
            <p:ph type="body" idx="1"/>
          </p:nvPr>
        </p:nvSpPr>
        <p:spPr>
          <a:xfrm>
            <a:off x="1546590" y="1585002"/>
            <a:ext cx="9997440" cy="4799958"/>
          </a:xfrm>
        </p:spPr>
        <p:txBody>
          <a:bodyPr>
            <a:normAutofit/>
          </a:bodyPr>
          <a:lstStyle/>
          <a:p>
            <a:pPr>
              <a:defRPr/>
            </a:pPr>
            <a:r>
              <a:rPr lang="en-US" dirty="0">
                <a:ea typeface="+mn-ea"/>
                <a:cs typeface="+mn-cs"/>
              </a:rPr>
              <a:t>Role of TESTOSTERONE</a:t>
            </a:r>
          </a:p>
          <a:p>
            <a:pPr lvl="1">
              <a:defRPr/>
            </a:pPr>
            <a:r>
              <a:rPr lang="en-US" dirty="0"/>
              <a:t>Appears to be correlated with libido and well-being</a:t>
            </a:r>
          </a:p>
          <a:p>
            <a:pPr lvl="1">
              <a:defRPr/>
            </a:pPr>
            <a:r>
              <a:rPr lang="en-US" dirty="0"/>
              <a:t>Indications = ovarian failure, androgen deficiency, symptomatic menopausal deficiency, ?premenopausal low libido</a:t>
            </a:r>
          </a:p>
          <a:p>
            <a:pPr lvl="1">
              <a:defRPr/>
            </a:pPr>
            <a:endParaRPr lang="en-US" dirty="0"/>
          </a:p>
          <a:p>
            <a:r>
              <a:rPr lang="en-US" dirty="0"/>
              <a:t>Prasterone (</a:t>
            </a:r>
            <a:r>
              <a:rPr lang="en-US" dirty="0" err="1"/>
              <a:t>Intrarosa</a:t>
            </a:r>
            <a:r>
              <a:rPr lang="en-US" baseline="30000" dirty="0"/>
              <a:t>®</a:t>
            </a:r>
            <a:r>
              <a:rPr lang="en-US" dirty="0"/>
              <a:t>) in postmenopausal female</a:t>
            </a:r>
          </a:p>
          <a:p>
            <a:pPr lvl="1"/>
            <a:r>
              <a:rPr lang="en-US" dirty="0"/>
              <a:t>DHEA</a:t>
            </a:r>
            <a:r>
              <a:rPr lang="en-US" b="1" dirty="0"/>
              <a:t> </a:t>
            </a:r>
            <a:r>
              <a:rPr lang="en-US" dirty="0"/>
              <a:t>vaginal suppository: </a:t>
            </a:r>
            <a:r>
              <a:rPr lang="en-US" dirty="0" err="1"/>
              <a:t>dehydroepiandosterone</a:t>
            </a:r>
            <a:r>
              <a:rPr lang="en-US" dirty="0"/>
              <a:t> is a metabolically active steroid (precursor to T) </a:t>
            </a:r>
          </a:p>
          <a:p>
            <a:pPr lvl="1"/>
            <a:r>
              <a:rPr lang="en-US" dirty="0"/>
              <a:t>Eases vaginal dryness and decreases dyspareunia</a:t>
            </a:r>
          </a:p>
          <a:p>
            <a:pPr marL="402336" lvl="1" inden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1518081" y="1035843"/>
            <a:ext cx="9161755" cy="5125259"/>
          </a:xfrm>
        </p:spPr>
        <p:txBody>
          <a:bodyPr anchor="ctr"/>
          <a:lstStyle/>
          <a:p>
            <a:pPr marL="34289" indent="0" algn="ctr">
              <a:lnSpc>
                <a:spcPct val="100000"/>
              </a:lnSpc>
              <a:buNone/>
            </a:pPr>
            <a:r>
              <a:rPr lang="en-US" sz="44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600" dirty="0">
                <a:solidFill>
                  <a:schemeClr val="tx2"/>
                </a:solidFill>
              </a:rPr>
              <a:t>At the conclusion of the webinar, please complete the program survey in TMS or TRAIN. This must be completed within </a:t>
            </a:r>
            <a:r>
              <a:rPr lang="en-US" sz="3600" b="1" dirty="0">
                <a:solidFill>
                  <a:srgbClr val="00B0F0"/>
                </a:solidFill>
              </a:rPr>
              <a:t>15 days </a:t>
            </a:r>
            <a:r>
              <a:rPr lang="en-US" sz="3600" dirty="0">
                <a:solidFill>
                  <a:schemeClr val="tx2"/>
                </a:solidFill>
              </a:rPr>
              <a:t>of the live program for CME/CEU credit.</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271083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32965" y="0"/>
            <a:ext cx="9997440" cy="1622612"/>
          </a:xfrm>
        </p:spPr>
        <p:txBody>
          <a:bodyPr>
            <a:normAutofit/>
          </a:bodyPr>
          <a:lstStyle/>
          <a:p>
            <a:pPr>
              <a:defRPr/>
            </a:pPr>
            <a:r>
              <a:rPr lang="en-US" sz="4400" dirty="0">
                <a:ea typeface="+mj-ea"/>
                <a:cs typeface="+mj-cs"/>
              </a:rPr>
              <a:t>Hormonal </a:t>
            </a:r>
            <a:r>
              <a:rPr lang="en-US" sz="4400" dirty="0"/>
              <a:t>Treatment</a:t>
            </a:r>
            <a:r>
              <a:rPr lang="en-US" sz="4400" dirty="0">
                <a:ea typeface="+mj-ea"/>
                <a:cs typeface="+mj-cs"/>
              </a:rPr>
              <a:t> FSD</a:t>
            </a:r>
          </a:p>
        </p:txBody>
      </p:sp>
      <p:sp>
        <p:nvSpPr>
          <p:cNvPr id="45059" name="Rectangle 3"/>
          <p:cNvSpPr>
            <a:spLocks noGrp="1" noChangeArrowheads="1"/>
          </p:cNvSpPr>
          <p:nvPr>
            <p:ph type="body" idx="1"/>
          </p:nvPr>
        </p:nvSpPr>
        <p:spPr>
          <a:xfrm>
            <a:off x="1532965" y="1622612"/>
            <a:ext cx="9997440" cy="4853647"/>
          </a:xfrm>
        </p:spPr>
        <p:txBody>
          <a:bodyPr>
            <a:normAutofit fontScale="92500" lnSpcReduction="20000"/>
          </a:bodyPr>
          <a:lstStyle/>
          <a:p>
            <a:pPr>
              <a:defRPr/>
            </a:pPr>
            <a:r>
              <a:rPr lang="en-US" dirty="0">
                <a:ea typeface="+mn-ea"/>
                <a:cs typeface="+mn-cs"/>
              </a:rPr>
              <a:t>Testosterone (T) administration</a:t>
            </a:r>
          </a:p>
          <a:p>
            <a:pPr lvl="1">
              <a:defRPr/>
            </a:pPr>
            <a:r>
              <a:rPr lang="en-US" dirty="0"/>
              <a:t>No FDA-approved preparation for women</a:t>
            </a:r>
            <a:endParaRPr lang="en-US" dirty="0">
              <a:ea typeface="+mn-ea"/>
              <a:cs typeface="+mn-cs"/>
            </a:endParaRPr>
          </a:p>
          <a:p>
            <a:pPr lvl="1">
              <a:defRPr/>
            </a:pPr>
            <a:r>
              <a:rPr lang="en-US" dirty="0"/>
              <a:t>Usually oral or applied to the skin</a:t>
            </a:r>
          </a:p>
          <a:p>
            <a:pPr lvl="1">
              <a:defRPr/>
            </a:pPr>
            <a:r>
              <a:rPr lang="en-US" dirty="0"/>
              <a:t>Methyl testosterone + estrogen (</a:t>
            </a:r>
            <a:r>
              <a:rPr lang="en-US" dirty="0" err="1"/>
              <a:t>Covaryx</a:t>
            </a:r>
            <a:r>
              <a:rPr lang="en-US" dirty="0"/>
              <a:t> HS</a:t>
            </a:r>
            <a:r>
              <a:rPr lang="en-US" baseline="30000" dirty="0"/>
              <a:t>®</a:t>
            </a:r>
            <a:r>
              <a:rPr lang="en-US" dirty="0"/>
              <a:t> or </a:t>
            </a:r>
            <a:r>
              <a:rPr lang="en-US" dirty="0" err="1"/>
              <a:t>Covaryx</a:t>
            </a:r>
            <a:r>
              <a:rPr lang="en-US" baseline="30000" dirty="0"/>
              <a:t>®️</a:t>
            </a:r>
            <a:r>
              <a:rPr lang="en-US" dirty="0"/>
              <a:t>) </a:t>
            </a:r>
          </a:p>
          <a:p>
            <a:pPr lvl="2">
              <a:defRPr/>
            </a:pPr>
            <a:r>
              <a:rPr lang="en-US" dirty="0">
                <a:solidFill>
                  <a:srgbClr val="FF0000"/>
                </a:solidFill>
              </a:rPr>
              <a:t>contraindicated with amifampridine</a:t>
            </a:r>
          </a:p>
          <a:p>
            <a:pPr lvl="2">
              <a:defRPr/>
            </a:pPr>
            <a:r>
              <a:rPr lang="en-US" dirty="0"/>
              <a:t>taken once daily on demand</a:t>
            </a:r>
          </a:p>
          <a:p>
            <a:pPr lvl="1">
              <a:defRPr/>
            </a:pPr>
            <a:r>
              <a:rPr lang="en-US" dirty="0"/>
              <a:t>Topical testosterone 1-2%, 1-3X/week</a:t>
            </a:r>
          </a:p>
          <a:p>
            <a:pPr lvl="2">
              <a:defRPr/>
            </a:pPr>
            <a:r>
              <a:rPr lang="en-US" dirty="0"/>
              <a:t>many different preparations and regimens</a:t>
            </a:r>
          </a:p>
          <a:p>
            <a:pPr lvl="1">
              <a:defRPr/>
            </a:pPr>
            <a:r>
              <a:rPr lang="en-US" dirty="0"/>
              <a:t>Adverse effects = acne, hair growth, weight gain, clitoral enlargement, elevated cholesterol level</a:t>
            </a:r>
          </a:p>
          <a:p>
            <a:pPr lvl="1">
              <a:defRPr/>
            </a:pPr>
            <a:r>
              <a:rPr lang="en-US" dirty="0"/>
              <a:t>Supplement DHEA (weaker than testosterone)</a:t>
            </a:r>
          </a:p>
          <a:p>
            <a:pPr lvl="2">
              <a:defRPr/>
            </a:pPr>
            <a:r>
              <a:rPr lang="en-US" dirty="0"/>
              <a:t>fewer side effects</a:t>
            </a:r>
          </a:p>
          <a:p>
            <a:pPr lvl="1">
              <a:buFontTx/>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94F6-D608-D46C-AFC0-4BE730791E38}"/>
              </a:ext>
            </a:extLst>
          </p:cNvPr>
          <p:cNvSpPr>
            <a:spLocks noGrp="1"/>
          </p:cNvSpPr>
          <p:nvPr>
            <p:ph type="title"/>
          </p:nvPr>
        </p:nvSpPr>
        <p:spPr>
          <a:xfrm>
            <a:off x="1523999" y="0"/>
            <a:ext cx="10067365" cy="1604682"/>
          </a:xfrm>
        </p:spPr>
        <p:txBody>
          <a:bodyPr>
            <a:normAutofit/>
          </a:bodyPr>
          <a:lstStyle/>
          <a:p>
            <a:r>
              <a:rPr lang="en-GB" dirty="0"/>
              <a:t> </a:t>
            </a:r>
            <a:r>
              <a:rPr lang="en-GB" sz="4400" dirty="0"/>
              <a:t>Medications for Premenopausal FSD</a:t>
            </a:r>
            <a:endParaRPr lang="en-GB" dirty="0"/>
          </a:p>
        </p:txBody>
      </p:sp>
      <p:sp>
        <p:nvSpPr>
          <p:cNvPr id="3" name="Content Placeholder 2">
            <a:extLst>
              <a:ext uri="{FF2B5EF4-FFF2-40B4-BE49-F238E27FC236}">
                <a16:creationId xmlns:a16="http://schemas.microsoft.com/office/drawing/2014/main" id="{49572746-3244-4355-1499-BB85EE2A7D2C}"/>
              </a:ext>
            </a:extLst>
          </p:cNvPr>
          <p:cNvSpPr>
            <a:spLocks noGrp="1"/>
          </p:cNvSpPr>
          <p:nvPr>
            <p:ph idx="1"/>
          </p:nvPr>
        </p:nvSpPr>
        <p:spPr>
          <a:xfrm>
            <a:off x="1523999" y="1604682"/>
            <a:ext cx="10067365" cy="5253318"/>
          </a:xfrm>
        </p:spPr>
        <p:txBody>
          <a:bodyPr>
            <a:normAutofit/>
          </a:bodyPr>
          <a:lstStyle/>
          <a:p>
            <a:r>
              <a:rPr lang="en-GB" b="1" dirty="0" err="1"/>
              <a:t>Flibanserin</a:t>
            </a:r>
            <a:r>
              <a:rPr lang="en-GB" b="1" dirty="0"/>
              <a:t> (</a:t>
            </a:r>
            <a:r>
              <a:rPr lang="en-GB" b="1" dirty="0" err="1"/>
              <a:t>Addyi</a:t>
            </a:r>
            <a:r>
              <a:rPr lang="en-GB" b="1" baseline="30000" dirty="0"/>
              <a:t>®</a:t>
            </a:r>
            <a:r>
              <a:rPr lang="en-GB" b="1" dirty="0"/>
              <a:t>)</a:t>
            </a:r>
          </a:p>
          <a:p>
            <a:pPr lvl="1"/>
            <a:r>
              <a:rPr lang="en-GB" dirty="0"/>
              <a:t>Daily medication to increase sex drive in premenopausal females (take at HS)</a:t>
            </a:r>
          </a:p>
          <a:p>
            <a:pPr lvl="1"/>
            <a:r>
              <a:rPr lang="en-GB" dirty="0"/>
              <a:t>ADEs = hypotension, fatigue, dizziness, nausea, syncope</a:t>
            </a:r>
          </a:p>
          <a:p>
            <a:r>
              <a:rPr lang="en-US" b="1" i="0" dirty="0">
                <a:solidFill>
                  <a:srgbClr val="080808"/>
                </a:solidFill>
                <a:effectLst/>
                <a:latin typeface="mayo-sans"/>
              </a:rPr>
              <a:t>Bremelanotide (</a:t>
            </a:r>
            <a:r>
              <a:rPr lang="en-US" b="1" i="0" dirty="0" err="1">
                <a:solidFill>
                  <a:srgbClr val="080808"/>
                </a:solidFill>
                <a:effectLst/>
                <a:latin typeface="mayo-sans"/>
              </a:rPr>
              <a:t>Vyleesi</a:t>
            </a:r>
            <a:r>
              <a:rPr lang="en-US" b="1" baseline="30000" dirty="0"/>
              <a:t>®</a:t>
            </a:r>
            <a:r>
              <a:rPr lang="en-US" b="1" i="0" dirty="0">
                <a:solidFill>
                  <a:srgbClr val="080808"/>
                </a:solidFill>
                <a:effectLst/>
                <a:latin typeface="mayo-sans"/>
              </a:rPr>
              <a:t>)</a:t>
            </a:r>
          </a:p>
          <a:p>
            <a:pPr lvl="1"/>
            <a:r>
              <a:rPr lang="en-US" i="0" dirty="0">
                <a:solidFill>
                  <a:srgbClr val="080808"/>
                </a:solidFill>
                <a:effectLst/>
                <a:latin typeface="mayo-sans"/>
              </a:rPr>
              <a:t>Subcutaneous injection in abdomen or thigh self-administered before coitus</a:t>
            </a:r>
          </a:p>
          <a:p>
            <a:pPr lvl="1"/>
            <a:r>
              <a:rPr lang="en-US" i="0" dirty="0">
                <a:solidFill>
                  <a:srgbClr val="080808"/>
                </a:solidFill>
                <a:effectLst/>
                <a:latin typeface="mayo-sans"/>
              </a:rPr>
              <a:t>Indication is decreased sexual desire in premenopausal females</a:t>
            </a:r>
          </a:p>
          <a:p>
            <a:pPr lvl="1"/>
            <a:r>
              <a:rPr lang="en-US" i="0" dirty="0">
                <a:solidFill>
                  <a:srgbClr val="080808"/>
                </a:solidFill>
                <a:effectLst/>
                <a:latin typeface="mayo-sans"/>
              </a:rPr>
              <a:t>ADEs =N/V, H/A, flushing, skin reaction</a:t>
            </a:r>
            <a:endParaRPr lang="en-US" b="1" dirty="0">
              <a:solidFill>
                <a:srgbClr val="080808"/>
              </a:solidFill>
              <a:latin typeface="mayo-sans"/>
            </a:endParaRP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51619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32965" y="0"/>
            <a:ext cx="9997440" cy="1604682"/>
          </a:xfrm>
        </p:spPr>
        <p:txBody>
          <a:bodyPr>
            <a:normAutofit/>
          </a:bodyPr>
          <a:lstStyle/>
          <a:p>
            <a:pPr>
              <a:defRPr/>
            </a:pPr>
            <a:r>
              <a:rPr lang="en-US" sz="4400" dirty="0">
                <a:ea typeface="+mj-ea"/>
                <a:cs typeface="+mj-cs"/>
              </a:rPr>
              <a:t>Depression and FSD</a:t>
            </a:r>
          </a:p>
        </p:txBody>
      </p:sp>
      <p:sp>
        <p:nvSpPr>
          <p:cNvPr id="55299" name="Rectangle 3"/>
          <p:cNvSpPr>
            <a:spLocks noGrp="1" noChangeArrowheads="1"/>
          </p:cNvSpPr>
          <p:nvPr>
            <p:ph type="body" idx="1"/>
          </p:nvPr>
        </p:nvSpPr>
        <p:spPr>
          <a:xfrm>
            <a:off x="1532965" y="1604682"/>
            <a:ext cx="9997440" cy="4676598"/>
          </a:xfrm>
        </p:spPr>
        <p:txBody>
          <a:bodyPr>
            <a:normAutofit fontScale="92500" lnSpcReduction="10000"/>
          </a:bodyPr>
          <a:lstStyle/>
          <a:p>
            <a:pPr>
              <a:defRPr/>
            </a:pPr>
            <a:r>
              <a:rPr lang="en-US" dirty="0">
                <a:ea typeface="+mn-ea"/>
                <a:cs typeface="+mn-cs"/>
              </a:rPr>
              <a:t>Depression is commonly associated with FSD in general and SD due to MS</a:t>
            </a:r>
          </a:p>
          <a:p>
            <a:pPr lvl="1">
              <a:defRPr/>
            </a:pPr>
            <a:r>
              <a:rPr lang="en-US" dirty="0"/>
              <a:t>in desire disorders, must R/O depression</a:t>
            </a:r>
          </a:p>
          <a:p>
            <a:pPr lvl="1">
              <a:defRPr/>
            </a:pPr>
            <a:r>
              <a:rPr lang="en-US" dirty="0"/>
              <a:t>SNRIs or SSRIs can cause global FSD</a:t>
            </a:r>
          </a:p>
          <a:p>
            <a:pPr lvl="1">
              <a:defRPr/>
            </a:pPr>
            <a:r>
              <a:rPr lang="en-US" dirty="0"/>
              <a:t>offenders = paroxetine, fluoxetine, sertraline</a:t>
            </a:r>
          </a:p>
          <a:p>
            <a:pPr lvl="1">
              <a:defRPr/>
            </a:pPr>
            <a:r>
              <a:rPr lang="en-US" dirty="0"/>
              <a:t>substitutes = </a:t>
            </a:r>
            <a:r>
              <a:rPr lang="en-GB" dirty="0"/>
              <a:t>meds with fewest sexual ADEs are bupropion, mirtazapine, vilazodone, vortioxetine, duloxetine, desvenlafaxine, </a:t>
            </a:r>
            <a:r>
              <a:rPr lang="en-US" dirty="0" err="1"/>
              <a:t>levomilnacipran</a:t>
            </a:r>
            <a:endParaRPr lang="en-US" dirty="0"/>
          </a:p>
          <a:p>
            <a:pPr>
              <a:defRPr/>
            </a:pPr>
            <a:r>
              <a:rPr lang="en-US" dirty="0"/>
              <a:t>A referral to a mental health practitioner or sexual therapist may be necessary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3C70-30E5-C143-A1B1-4ED5C163AE18}"/>
              </a:ext>
            </a:extLst>
          </p:cNvPr>
          <p:cNvSpPr>
            <a:spLocks noGrp="1"/>
          </p:cNvSpPr>
          <p:nvPr>
            <p:ph type="title"/>
          </p:nvPr>
        </p:nvSpPr>
        <p:spPr>
          <a:xfrm>
            <a:off x="1541929" y="0"/>
            <a:ext cx="10031506" cy="1604682"/>
          </a:xfrm>
        </p:spPr>
        <p:txBody>
          <a:bodyPr>
            <a:normAutofit/>
          </a:bodyPr>
          <a:lstStyle/>
          <a:p>
            <a:r>
              <a:rPr lang="en-GB" sz="4400" dirty="0"/>
              <a:t>Summary: Contributors to FSD in MS and Management Options</a:t>
            </a:r>
          </a:p>
        </p:txBody>
      </p:sp>
      <p:graphicFrame>
        <p:nvGraphicFramePr>
          <p:cNvPr id="4" name="Content Placeholder 3">
            <a:extLst>
              <a:ext uri="{FF2B5EF4-FFF2-40B4-BE49-F238E27FC236}">
                <a16:creationId xmlns:a16="http://schemas.microsoft.com/office/drawing/2014/main" id="{8E2EE0AA-6947-4F4C-BE19-E405D133C619}"/>
              </a:ext>
            </a:extLst>
          </p:cNvPr>
          <p:cNvGraphicFramePr>
            <a:graphicFrameLocks noGrp="1"/>
          </p:cNvGraphicFramePr>
          <p:nvPr>
            <p:ph idx="1"/>
            <p:extLst>
              <p:ext uri="{D42A27DB-BD31-4B8C-83A1-F6EECF244321}">
                <p14:modId xmlns:p14="http://schemas.microsoft.com/office/powerpoint/2010/main" val="3785045092"/>
              </p:ext>
            </p:extLst>
          </p:nvPr>
        </p:nvGraphicFramePr>
        <p:xfrm>
          <a:off x="2528046" y="1625038"/>
          <a:ext cx="7894072" cy="5050116"/>
        </p:xfrm>
        <a:graphic>
          <a:graphicData uri="http://schemas.openxmlformats.org/drawingml/2006/table">
            <a:tbl>
              <a:tblPr/>
              <a:tblGrid>
                <a:gridCol w="2011680">
                  <a:extLst>
                    <a:ext uri="{9D8B030D-6E8A-4147-A177-3AD203B41FA5}">
                      <a16:colId xmlns:a16="http://schemas.microsoft.com/office/drawing/2014/main" val="2439375953"/>
                    </a:ext>
                  </a:extLst>
                </a:gridCol>
                <a:gridCol w="5882392">
                  <a:extLst>
                    <a:ext uri="{9D8B030D-6E8A-4147-A177-3AD203B41FA5}">
                      <a16:colId xmlns:a16="http://schemas.microsoft.com/office/drawing/2014/main" val="3224030956"/>
                    </a:ext>
                  </a:extLst>
                </a:gridCol>
              </a:tblGrid>
              <a:tr h="287616">
                <a:tc>
                  <a:txBody>
                    <a:bodyPr/>
                    <a:lstStyle/>
                    <a:p>
                      <a:pPr algn="l" fontAlgn="t"/>
                      <a:r>
                        <a:rPr lang="en-US" sz="1600" dirty="0">
                          <a:effectLst/>
                        </a:rPr>
                        <a:t>Contributing factors</a:t>
                      </a:r>
                    </a:p>
                  </a:txBody>
                  <a:tcPr marL="38100" marR="38100" marT="19050" marB="19050">
                    <a:lnL>
                      <a:noFill/>
                    </a:lnL>
                    <a:lnR>
                      <a:noFill/>
                    </a:lnR>
                    <a:lnT>
                      <a:noFill/>
                    </a:lnT>
                    <a:lnB>
                      <a:noFill/>
                    </a:lnB>
                  </a:tcPr>
                </a:tc>
                <a:tc>
                  <a:txBody>
                    <a:bodyPr/>
                    <a:lstStyle/>
                    <a:p>
                      <a:pPr algn="l" fontAlgn="t"/>
                      <a:r>
                        <a:rPr lang="en-US" sz="1600" dirty="0">
                          <a:effectLst/>
                        </a:rPr>
                        <a:t>Management options</a:t>
                      </a:r>
                    </a:p>
                  </a:txBody>
                  <a:tcPr marL="38100" marR="38100" marT="19050" marB="19050">
                    <a:lnL>
                      <a:noFill/>
                    </a:lnL>
                    <a:lnR>
                      <a:noFill/>
                    </a:lnR>
                    <a:lnT>
                      <a:noFill/>
                    </a:lnT>
                    <a:lnB>
                      <a:noFill/>
                    </a:lnB>
                  </a:tcPr>
                </a:tc>
                <a:extLst>
                  <a:ext uri="{0D108BD9-81ED-4DB2-BD59-A6C34878D82A}">
                    <a16:rowId xmlns:a16="http://schemas.microsoft.com/office/drawing/2014/main" val="3364743749"/>
                  </a:ext>
                </a:extLst>
              </a:tr>
              <a:tr h="0">
                <a:tc>
                  <a:txBody>
                    <a:bodyPr/>
                    <a:lstStyle/>
                    <a:p>
                      <a:pPr fontAlgn="t"/>
                      <a:r>
                        <a:rPr lang="en-US" sz="1400" dirty="0">
                          <a:effectLst/>
                        </a:rPr>
                        <a:t>Pain</a:t>
                      </a:r>
                    </a:p>
                  </a:txBody>
                  <a:tcPr marL="38100" marR="38100" marT="19050" marB="19050">
                    <a:lnL>
                      <a:noFill/>
                    </a:lnL>
                    <a:lnR>
                      <a:noFill/>
                    </a:lnR>
                    <a:lnT>
                      <a:noFill/>
                    </a:lnT>
                    <a:lnB>
                      <a:noFill/>
                    </a:lnB>
                    <a:solidFill>
                      <a:schemeClr val="bg1">
                        <a:lumMod val="95000"/>
                      </a:schemeClr>
                    </a:solidFill>
                  </a:tcPr>
                </a:tc>
                <a:tc>
                  <a:txBody>
                    <a:bodyPr/>
                    <a:lstStyle/>
                    <a:p>
                      <a:pPr fontAlgn="t"/>
                      <a:r>
                        <a:rPr lang="en-US" sz="1200" dirty="0">
                          <a:effectLst/>
                        </a:rPr>
                        <a:t>Vaginal lubricant/moisturizers</a:t>
                      </a:r>
                      <a:br>
                        <a:rPr lang="en-US" sz="1200" dirty="0">
                          <a:effectLst/>
                        </a:rPr>
                      </a:br>
                      <a:r>
                        <a:rPr lang="en-US" sz="1200" dirty="0">
                          <a:effectLst/>
                        </a:rPr>
                        <a:t>Low-dose vaginal estrogen</a:t>
                      </a:r>
                      <a:br>
                        <a:rPr lang="en-US" sz="1200" dirty="0">
                          <a:effectLst/>
                        </a:rPr>
                      </a:br>
                      <a:r>
                        <a:rPr lang="en-US" sz="1200" dirty="0">
                          <a:effectLst/>
                        </a:rPr>
                        <a:t>Intra-vaginal DHEA</a:t>
                      </a:r>
                      <a:br>
                        <a:rPr lang="en-US" sz="1200" dirty="0">
                          <a:effectLst/>
                        </a:rPr>
                      </a:br>
                      <a:r>
                        <a:rPr lang="en-US" sz="1200" dirty="0">
                          <a:effectLst/>
                        </a:rPr>
                        <a:t>Laser treatment for vaginal atrophy</a:t>
                      </a:r>
                      <a:br>
                        <a:rPr lang="en-US" sz="1200" dirty="0">
                          <a:effectLst/>
                        </a:rPr>
                      </a:br>
                      <a:r>
                        <a:rPr lang="en-US" sz="1200" dirty="0">
                          <a:effectLst/>
                        </a:rPr>
                        <a:t>Pelvic floor physical therapy</a:t>
                      </a:r>
                    </a:p>
                  </a:txBody>
                  <a:tcPr marL="38100" marR="38100" marT="19050" marB="19050">
                    <a:lnL>
                      <a:noFill/>
                    </a:lnL>
                    <a:lnR>
                      <a:noFill/>
                    </a:lnR>
                    <a:lnT>
                      <a:noFill/>
                    </a:lnT>
                    <a:lnB>
                      <a:noFill/>
                    </a:lnB>
                    <a:solidFill>
                      <a:schemeClr val="bg1">
                        <a:lumMod val="95000"/>
                      </a:schemeClr>
                    </a:solidFill>
                  </a:tcPr>
                </a:tc>
                <a:extLst>
                  <a:ext uri="{0D108BD9-81ED-4DB2-BD59-A6C34878D82A}">
                    <a16:rowId xmlns:a16="http://schemas.microsoft.com/office/drawing/2014/main" val="500069128"/>
                  </a:ext>
                </a:extLst>
              </a:tr>
              <a:tr h="0">
                <a:tc>
                  <a:txBody>
                    <a:bodyPr/>
                    <a:lstStyle/>
                    <a:p>
                      <a:pPr fontAlgn="t"/>
                      <a:r>
                        <a:rPr lang="en-US" sz="1400" dirty="0">
                          <a:effectLst/>
                        </a:rPr>
                        <a:t>Comorbid medical problems (e.g., diabetes, obesity)</a:t>
                      </a:r>
                    </a:p>
                  </a:txBody>
                  <a:tcPr marL="38100" marR="38100" marT="19050" marB="19050">
                    <a:lnL>
                      <a:noFill/>
                    </a:lnL>
                    <a:lnR>
                      <a:noFill/>
                    </a:lnR>
                    <a:lnT>
                      <a:noFill/>
                    </a:lnT>
                    <a:lnB>
                      <a:noFill/>
                    </a:lnB>
                  </a:tcPr>
                </a:tc>
                <a:tc>
                  <a:txBody>
                    <a:bodyPr/>
                    <a:lstStyle/>
                    <a:p>
                      <a:pPr fontAlgn="t"/>
                      <a:r>
                        <a:rPr lang="en-US" sz="1200" dirty="0">
                          <a:effectLst/>
                        </a:rPr>
                        <a:t>Treatment of gynecologic disorders, bladder and bowel incontinence</a:t>
                      </a:r>
                      <a:br>
                        <a:rPr lang="en-US" sz="1200" dirty="0">
                          <a:effectLst/>
                        </a:rPr>
                      </a:br>
                      <a:r>
                        <a:rPr lang="en-US" sz="1200" dirty="0">
                          <a:effectLst/>
                        </a:rPr>
                        <a:t>Diagnosis and management of sleep disorders</a:t>
                      </a:r>
                      <a:br>
                        <a:rPr lang="en-US" sz="1200" dirty="0">
                          <a:effectLst/>
                        </a:rPr>
                      </a:br>
                      <a:r>
                        <a:rPr lang="en-US" sz="1200" dirty="0">
                          <a:effectLst/>
                        </a:rPr>
                        <a:t>Depression management</a:t>
                      </a:r>
                      <a:br>
                        <a:rPr lang="en-US" sz="1200" dirty="0">
                          <a:effectLst/>
                        </a:rPr>
                      </a:br>
                      <a:r>
                        <a:rPr lang="en-US" sz="1200" dirty="0">
                          <a:effectLst/>
                        </a:rPr>
                        <a:t>Weight loss</a:t>
                      </a:r>
                      <a:br>
                        <a:rPr lang="en-US" sz="1200" dirty="0">
                          <a:effectLst/>
                        </a:rPr>
                      </a:br>
                      <a:r>
                        <a:rPr lang="en-US" sz="1200" dirty="0">
                          <a:effectLst/>
                        </a:rPr>
                        <a:t>Systemic hormones for menopause, when appropriate</a:t>
                      </a:r>
                    </a:p>
                  </a:txBody>
                  <a:tcPr marL="38100" marR="38100" marT="19050" marB="19050">
                    <a:lnL>
                      <a:noFill/>
                    </a:lnL>
                    <a:lnR>
                      <a:noFill/>
                    </a:lnR>
                    <a:lnT>
                      <a:noFill/>
                    </a:lnT>
                    <a:lnB>
                      <a:noFill/>
                    </a:lnB>
                  </a:tcPr>
                </a:tc>
                <a:extLst>
                  <a:ext uri="{0D108BD9-81ED-4DB2-BD59-A6C34878D82A}">
                    <a16:rowId xmlns:a16="http://schemas.microsoft.com/office/drawing/2014/main" val="2521951414"/>
                  </a:ext>
                </a:extLst>
              </a:tr>
              <a:tr h="0">
                <a:tc>
                  <a:txBody>
                    <a:bodyPr/>
                    <a:lstStyle/>
                    <a:p>
                      <a:pPr fontAlgn="t"/>
                      <a:r>
                        <a:rPr lang="en-US" sz="1400" dirty="0">
                          <a:effectLst/>
                        </a:rPr>
                        <a:t>Medication side effects</a:t>
                      </a:r>
                    </a:p>
                  </a:txBody>
                  <a:tcPr marL="38100" marR="38100" marT="19050" marB="19050">
                    <a:lnL>
                      <a:noFill/>
                    </a:lnL>
                    <a:lnR>
                      <a:noFill/>
                    </a:lnR>
                    <a:lnT>
                      <a:noFill/>
                    </a:lnT>
                    <a:lnB>
                      <a:noFill/>
                    </a:lnB>
                    <a:solidFill>
                      <a:schemeClr val="bg1">
                        <a:lumMod val="95000"/>
                      </a:schemeClr>
                    </a:solidFill>
                  </a:tcPr>
                </a:tc>
                <a:tc>
                  <a:txBody>
                    <a:bodyPr/>
                    <a:lstStyle/>
                    <a:p>
                      <a:pPr fontAlgn="t"/>
                      <a:r>
                        <a:rPr lang="en-US" sz="1200" dirty="0">
                          <a:effectLst/>
                        </a:rPr>
                        <a:t>Manage anti-depressant associated sexual dysfunction</a:t>
                      </a:r>
                      <a:br>
                        <a:rPr lang="en-US" sz="1200" dirty="0">
                          <a:effectLst/>
                        </a:rPr>
                      </a:br>
                      <a:r>
                        <a:rPr lang="en-US" sz="1200" dirty="0">
                          <a:effectLst/>
                        </a:rPr>
                        <a:t>Behavioral (exercise, vibratory stimulation, scheduling sexual activity)</a:t>
                      </a:r>
                      <a:br>
                        <a:rPr lang="en-US" sz="1200" dirty="0">
                          <a:effectLst/>
                        </a:rPr>
                      </a:br>
                      <a:r>
                        <a:rPr lang="en-US" sz="1200" dirty="0">
                          <a:effectLst/>
                        </a:rPr>
                        <a:t>Acupuncture</a:t>
                      </a:r>
                      <a:br>
                        <a:rPr lang="en-US" sz="1200" dirty="0">
                          <a:effectLst/>
                        </a:rPr>
                      </a:br>
                      <a:r>
                        <a:rPr lang="en-US" sz="1200" dirty="0">
                          <a:effectLst/>
                        </a:rPr>
                        <a:t>Pharmacologic (bupropion, sildenafil, cyproheptadine)</a:t>
                      </a:r>
                      <a:br>
                        <a:rPr lang="en-US" sz="1200" dirty="0">
                          <a:effectLst/>
                        </a:rPr>
                      </a:br>
                      <a:r>
                        <a:rPr lang="en-US" sz="1200" dirty="0">
                          <a:effectLst/>
                        </a:rPr>
                        <a:t>Modification of medications</a:t>
                      </a:r>
                    </a:p>
                  </a:txBody>
                  <a:tcPr marL="38100" marR="38100" marT="19050" marB="19050">
                    <a:lnL>
                      <a:noFill/>
                    </a:lnL>
                    <a:lnR>
                      <a:noFill/>
                    </a:lnR>
                    <a:lnT>
                      <a:noFill/>
                    </a:lnT>
                    <a:lnB>
                      <a:noFill/>
                    </a:lnB>
                    <a:solidFill>
                      <a:schemeClr val="bg1">
                        <a:lumMod val="95000"/>
                      </a:schemeClr>
                    </a:solidFill>
                  </a:tcPr>
                </a:tc>
                <a:extLst>
                  <a:ext uri="{0D108BD9-81ED-4DB2-BD59-A6C34878D82A}">
                    <a16:rowId xmlns:a16="http://schemas.microsoft.com/office/drawing/2014/main" val="2996204094"/>
                  </a:ext>
                </a:extLst>
              </a:tr>
              <a:tr h="0">
                <a:tc>
                  <a:txBody>
                    <a:bodyPr/>
                    <a:lstStyle/>
                    <a:p>
                      <a:pPr fontAlgn="t"/>
                      <a:r>
                        <a:rPr lang="en-US" sz="1400">
                          <a:effectLst/>
                        </a:rPr>
                        <a:t>Psychologic factors</a:t>
                      </a:r>
                    </a:p>
                  </a:txBody>
                  <a:tcPr marL="38100" marR="38100" marT="19050" marB="19050">
                    <a:lnL>
                      <a:noFill/>
                    </a:lnL>
                    <a:lnR>
                      <a:noFill/>
                    </a:lnR>
                    <a:lnT>
                      <a:noFill/>
                    </a:lnT>
                    <a:lnB>
                      <a:noFill/>
                    </a:lnB>
                  </a:tcPr>
                </a:tc>
                <a:tc>
                  <a:txBody>
                    <a:bodyPr/>
                    <a:lstStyle/>
                    <a:p>
                      <a:pPr fontAlgn="t"/>
                      <a:r>
                        <a:rPr lang="en-US" sz="1200" dirty="0">
                          <a:effectLst/>
                        </a:rPr>
                        <a:t>Psychotherapy, CBT, individual/couples therapy</a:t>
                      </a:r>
                      <a:br>
                        <a:rPr lang="en-US" sz="1200" dirty="0">
                          <a:effectLst/>
                        </a:rPr>
                      </a:br>
                      <a:r>
                        <a:rPr lang="en-US" sz="1200" dirty="0">
                          <a:effectLst/>
                        </a:rPr>
                        <a:t>Stress management</a:t>
                      </a:r>
                    </a:p>
                  </a:txBody>
                  <a:tcPr marL="38100" marR="38100" marT="19050" marB="19050">
                    <a:lnL>
                      <a:noFill/>
                    </a:lnL>
                    <a:lnR>
                      <a:noFill/>
                    </a:lnR>
                    <a:lnT>
                      <a:noFill/>
                    </a:lnT>
                    <a:lnB>
                      <a:noFill/>
                    </a:lnB>
                  </a:tcPr>
                </a:tc>
                <a:extLst>
                  <a:ext uri="{0D108BD9-81ED-4DB2-BD59-A6C34878D82A}">
                    <a16:rowId xmlns:a16="http://schemas.microsoft.com/office/drawing/2014/main" val="2949158964"/>
                  </a:ext>
                </a:extLst>
              </a:tr>
              <a:tr h="0">
                <a:tc>
                  <a:txBody>
                    <a:bodyPr/>
                    <a:lstStyle/>
                    <a:p>
                      <a:pPr fontAlgn="t"/>
                      <a:r>
                        <a:rPr lang="en-US" sz="1400" dirty="0">
                          <a:effectLst/>
                        </a:rPr>
                        <a:t>Hypoactive desire</a:t>
                      </a:r>
                    </a:p>
                  </a:txBody>
                  <a:tcPr marL="38100" marR="38100" marT="19050" marB="19050">
                    <a:lnL>
                      <a:noFill/>
                    </a:lnL>
                    <a:lnR>
                      <a:noFill/>
                    </a:lnR>
                    <a:lnT>
                      <a:noFill/>
                    </a:lnT>
                    <a:lnB>
                      <a:noFill/>
                    </a:lnB>
                    <a:solidFill>
                      <a:schemeClr val="bg1">
                        <a:lumMod val="95000"/>
                      </a:schemeClr>
                    </a:solidFill>
                  </a:tcPr>
                </a:tc>
                <a:tc>
                  <a:txBody>
                    <a:bodyPr/>
                    <a:lstStyle/>
                    <a:p>
                      <a:pPr fontAlgn="t"/>
                      <a:r>
                        <a:rPr lang="en-US" sz="1200" dirty="0">
                          <a:effectLst/>
                        </a:rPr>
                        <a:t>Education</a:t>
                      </a:r>
                      <a:br>
                        <a:rPr lang="en-US" sz="1200" dirty="0">
                          <a:effectLst/>
                        </a:rPr>
                      </a:br>
                      <a:r>
                        <a:rPr lang="en-US" sz="1200" dirty="0">
                          <a:effectLst/>
                        </a:rPr>
                        <a:t>Books: “Better Sex through Mindfulness” (Lori Brotto), “Mating in Captivity” (Esther Perel), “Come As You Are” (Emily </a:t>
                      </a:r>
                      <a:r>
                        <a:rPr lang="en-US" sz="1200" dirty="0" err="1">
                          <a:effectLst/>
                        </a:rPr>
                        <a:t>Nagoski</a:t>
                      </a:r>
                      <a:r>
                        <a:rPr lang="en-US" sz="1200" dirty="0">
                          <a:effectLst/>
                        </a:rPr>
                        <a:t>)</a:t>
                      </a:r>
                      <a:br>
                        <a:rPr lang="en-US" sz="1200" dirty="0">
                          <a:effectLst/>
                        </a:rPr>
                      </a:br>
                      <a:r>
                        <a:rPr lang="en-US" sz="1200" dirty="0">
                          <a:effectLst/>
                        </a:rPr>
                        <a:t>Apps: Meet Rosy, </a:t>
                      </a:r>
                      <a:r>
                        <a:rPr lang="en-US" sz="1200" dirty="0" err="1">
                          <a:effectLst/>
                        </a:rPr>
                        <a:t>OMGYes</a:t>
                      </a:r>
                      <a:br>
                        <a:rPr lang="en-US" sz="1200" dirty="0">
                          <a:effectLst/>
                        </a:rPr>
                      </a:br>
                      <a:r>
                        <a:rPr lang="en-US" sz="1200" dirty="0">
                          <a:effectLst/>
                        </a:rPr>
                        <a:t>Sex therapy (may include behavioral, CBT, mindfulness therapy)</a:t>
                      </a:r>
                      <a:br>
                        <a:rPr lang="en-US" sz="1200" dirty="0">
                          <a:effectLst/>
                        </a:rPr>
                      </a:br>
                      <a:r>
                        <a:rPr lang="en-US" sz="1200" dirty="0">
                          <a:effectLst/>
                        </a:rPr>
                        <a:t>CNS medications (</a:t>
                      </a:r>
                      <a:r>
                        <a:rPr lang="en-US" sz="1200" dirty="0" err="1">
                          <a:effectLst/>
                        </a:rPr>
                        <a:t>flibanserin</a:t>
                      </a:r>
                      <a:r>
                        <a:rPr lang="en-US" sz="1200" dirty="0">
                          <a:effectLst/>
                        </a:rPr>
                        <a:t>, bupropion</a:t>
                      </a:r>
                      <a:r>
                        <a:rPr lang="en-US" sz="1200" baseline="30000" dirty="0">
                          <a:solidFill>
                            <a:srgbClr val="2F4A8B"/>
                          </a:solidFill>
                          <a:effectLst/>
                          <a:hlinkClick r:id="rId2"/>
                        </a:rPr>
                        <a:t>†</a:t>
                      </a:r>
                      <a:r>
                        <a:rPr lang="en-US" sz="1200" dirty="0">
                          <a:effectLst/>
                        </a:rPr>
                        <a:t>, buspirone</a:t>
                      </a:r>
                      <a:r>
                        <a:rPr lang="en-US" sz="1200" baseline="30000" dirty="0">
                          <a:solidFill>
                            <a:srgbClr val="2F4A8B"/>
                          </a:solidFill>
                          <a:effectLst/>
                          <a:hlinkClick r:id="rId2"/>
                        </a:rPr>
                        <a:t>†</a:t>
                      </a:r>
                      <a:r>
                        <a:rPr lang="en-US" sz="1200" dirty="0">
                          <a:effectLst/>
                        </a:rPr>
                        <a:t>)</a:t>
                      </a:r>
                      <a:br>
                        <a:rPr lang="en-US" sz="1200" dirty="0">
                          <a:effectLst/>
                        </a:rPr>
                      </a:br>
                      <a:r>
                        <a:rPr lang="en-US" sz="1200" dirty="0">
                          <a:effectLst/>
                        </a:rPr>
                        <a:t>Hormone therapy (transdermal testosterone</a:t>
                      </a:r>
                      <a:r>
                        <a:rPr lang="en-US" sz="1200" baseline="30000" dirty="0">
                          <a:solidFill>
                            <a:srgbClr val="2F4A8B"/>
                          </a:solidFill>
                          <a:effectLst/>
                          <a:hlinkClick r:id="rId2"/>
                        </a:rPr>
                        <a:t>†</a:t>
                      </a:r>
                      <a:r>
                        <a:rPr lang="en-US" sz="1200" baseline="30000" dirty="0">
                          <a:effectLst/>
                        </a:rPr>
                        <a:t>, </a:t>
                      </a:r>
                      <a:r>
                        <a:rPr lang="en-US" sz="1200" baseline="30000" dirty="0">
                          <a:solidFill>
                            <a:srgbClr val="2F4A8B"/>
                          </a:solidFill>
                          <a:effectLst/>
                          <a:hlinkClick r:id="rId3"/>
                        </a:rPr>
                        <a:t>‡</a:t>
                      </a:r>
                      <a:r>
                        <a:rPr lang="en-US" sz="1200" dirty="0">
                          <a:effectLst/>
                        </a:rPr>
                        <a:t>)</a:t>
                      </a:r>
                      <a:br>
                        <a:rPr lang="en-US" sz="1200" dirty="0">
                          <a:effectLst/>
                        </a:rPr>
                      </a:br>
                      <a:r>
                        <a:rPr lang="en-US" sz="1200" dirty="0">
                          <a:effectLst/>
                        </a:rPr>
                        <a:t>Behavioral modifications (exercise, erotica, vibratory or clitoral vacuum stimulation)</a:t>
                      </a:r>
                    </a:p>
                  </a:txBody>
                  <a:tcPr marL="38100" marR="38100" marT="19050" marB="19050">
                    <a:lnL>
                      <a:noFill/>
                    </a:lnL>
                    <a:lnR>
                      <a:noFill/>
                    </a:lnR>
                    <a:lnT>
                      <a:noFill/>
                    </a:lnT>
                    <a:lnB>
                      <a:noFill/>
                    </a:lnB>
                    <a:solidFill>
                      <a:schemeClr val="bg1">
                        <a:lumMod val="95000"/>
                      </a:schemeClr>
                    </a:solidFill>
                  </a:tcPr>
                </a:tc>
                <a:extLst>
                  <a:ext uri="{0D108BD9-81ED-4DB2-BD59-A6C34878D82A}">
                    <a16:rowId xmlns:a16="http://schemas.microsoft.com/office/drawing/2014/main" val="4115005317"/>
                  </a:ext>
                </a:extLst>
              </a:tr>
            </a:tbl>
          </a:graphicData>
        </a:graphic>
      </p:graphicFrame>
      <p:sp>
        <p:nvSpPr>
          <p:cNvPr id="5" name="Rectangle 1">
            <a:extLst>
              <a:ext uri="{FF2B5EF4-FFF2-40B4-BE49-F238E27FC236}">
                <a16:creationId xmlns:a16="http://schemas.microsoft.com/office/drawing/2014/main" id="{8FCB83DA-023B-5443-ABF4-FC237D8FDB30}"/>
              </a:ext>
            </a:extLst>
          </p:cNvPr>
          <p:cNvSpPr>
            <a:spLocks noChangeArrowheads="1"/>
          </p:cNvSpPr>
          <p:nvPr/>
        </p:nvSpPr>
        <p:spPr bwMode="auto">
          <a:xfrm>
            <a:off x="10668000" y="4680518"/>
            <a:ext cx="1264023" cy="18004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aseline="30000" dirty="0">
                <a:solidFill>
                  <a:srgbClr val="000000"/>
                </a:solidFill>
                <a:latin typeface="Times New Roman" panose="02020603050405020304" pitchFamily="18" charset="0"/>
              </a:rPr>
              <a:t>†</a:t>
            </a:r>
            <a:r>
              <a:rPr lang="en-US" altLang="en-US" sz="900" dirty="0">
                <a:solidFill>
                  <a:srgbClr val="000000"/>
                </a:solidFill>
                <a:latin typeface="Times New Roman" panose="02020603050405020304" pitchFamily="18" charset="0"/>
              </a:rPr>
              <a:t>Limited evidence exists to support these treatment options; these medications are not FDA-approved for hypoactive sexual desire in women.</a:t>
            </a:r>
          </a:p>
          <a:p>
            <a:r>
              <a:rPr lang="en-US" altLang="en-US" sz="900" baseline="30000" dirty="0">
                <a:solidFill>
                  <a:srgbClr val="000000"/>
                </a:solidFill>
                <a:latin typeface="Times New Roman" panose="02020603050405020304" pitchFamily="18" charset="0"/>
              </a:rPr>
              <a:t>‡</a:t>
            </a:r>
            <a:r>
              <a:rPr lang="en-US" altLang="en-US" sz="900" dirty="0">
                <a:solidFill>
                  <a:srgbClr val="000000"/>
                </a:solidFill>
                <a:latin typeface="Times New Roman" panose="02020603050405020304" pitchFamily="18" charset="0"/>
              </a:rPr>
              <a:t>Safety is incompletely understood in this population so risks and benefits should be considered.</a:t>
            </a:r>
            <a:endParaRPr lang="en-US" altLang="en-US" sz="900" dirty="0">
              <a:solidFill>
                <a:prstClr val="black"/>
              </a:solidFill>
            </a:endParaRPr>
          </a:p>
        </p:txBody>
      </p:sp>
    </p:spTree>
    <p:extLst>
      <p:ext uri="{BB962C8B-B14F-4D97-AF65-F5344CB8AC3E}">
        <p14:creationId xmlns:p14="http://schemas.microsoft.com/office/powerpoint/2010/main" val="51732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190" y="0"/>
            <a:ext cx="8026811" cy="1604682"/>
          </a:xfrm>
        </p:spPr>
        <p:txBody>
          <a:bodyPr>
            <a:normAutofit/>
          </a:bodyPr>
          <a:lstStyle/>
          <a:p>
            <a:r>
              <a:rPr lang="en-US" dirty="0"/>
              <a:t>ERECTILE DYSFUNCTION</a:t>
            </a:r>
          </a:p>
        </p:txBody>
      </p:sp>
      <p:pic>
        <p:nvPicPr>
          <p:cNvPr id="10" name="Content Placeholder 9" descr="ed_stock.jpg"/>
          <p:cNvPicPr>
            <a:picLocks noGrp="1" noChangeAspect="1"/>
          </p:cNvPicPr>
          <p:nvPr>
            <p:ph sz="half" idx="1"/>
          </p:nvPr>
        </p:nvPicPr>
        <p:blipFill>
          <a:blip r:embed="rId2"/>
          <a:srcRect l="-21952" r="-21952"/>
          <a:stretch>
            <a:fillRect/>
          </a:stretch>
        </p:blipFill>
        <p:spPr/>
      </p:pic>
      <p:sp>
        <p:nvSpPr>
          <p:cNvPr id="11" name="Text Placeholder 10"/>
          <p:cNvSpPr>
            <a:spLocks noGrp="1"/>
          </p:cNvSpPr>
          <p:nvPr>
            <p:ph type="body" sz="half" idx="2"/>
          </p:nvPr>
        </p:nvSpPr>
        <p:spPr>
          <a:xfrm>
            <a:off x="5567360" y="1604682"/>
            <a:ext cx="6053139" cy="4521482"/>
          </a:xfrm>
        </p:spPr>
        <p:txBody>
          <a:bodyPr>
            <a:normAutofit/>
          </a:bodyPr>
          <a:lstStyle/>
          <a:p>
            <a:r>
              <a:rPr lang="en-US" dirty="0"/>
              <a:t>Definition of ED</a:t>
            </a:r>
          </a:p>
          <a:p>
            <a:pPr lvl="1"/>
            <a:r>
              <a:rPr lang="en-US" dirty="0"/>
              <a:t>The inability to obtain or maintain an erection sufficient for satisfactory intercourse</a:t>
            </a:r>
          </a:p>
          <a:p>
            <a:r>
              <a:rPr lang="en-US" dirty="0"/>
              <a:t>Prevalence is age-related</a:t>
            </a:r>
          </a:p>
          <a:p>
            <a:pPr lvl="1"/>
            <a:r>
              <a:rPr lang="en-US" dirty="0"/>
              <a:t>2-9% in men age 40-49 </a:t>
            </a:r>
          </a:p>
          <a:p>
            <a:pPr lvl="1"/>
            <a:r>
              <a:rPr lang="en-US" dirty="0"/>
              <a:t>20-40% age 60-69</a:t>
            </a:r>
          </a:p>
          <a:p>
            <a:pPr lvl="1"/>
            <a:r>
              <a:rPr lang="en-US" dirty="0"/>
              <a:t>&gt;70 </a:t>
            </a:r>
            <a:r>
              <a:rPr lang="en-US" dirty="0" err="1"/>
              <a:t>yo</a:t>
            </a:r>
            <a:r>
              <a:rPr lang="en-US" dirty="0"/>
              <a:t>, 50-100%</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26" y="0"/>
            <a:ext cx="9997440" cy="1595719"/>
          </a:xfrm>
        </p:spPr>
        <p:txBody>
          <a:bodyPr>
            <a:noAutofit/>
          </a:bodyPr>
          <a:lstStyle/>
          <a:p>
            <a:r>
              <a:rPr lang="en-US" sz="4400" dirty="0"/>
              <a:t>Types of Male Sexual Dysfunction in MS</a:t>
            </a:r>
          </a:p>
        </p:txBody>
      </p:sp>
      <p:sp>
        <p:nvSpPr>
          <p:cNvPr id="3" name="Content Placeholder 2"/>
          <p:cNvSpPr>
            <a:spLocks noGrp="1"/>
          </p:cNvSpPr>
          <p:nvPr>
            <p:ph idx="1"/>
          </p:nvPr>
        </p:nvSpPr>
        <p:spPr>
          <a:xfrm>
            <a:off x="1537625" y="1595719"/>
            <a:ext cx="9997439" cy="4987643"/>
          </a:xfrm>
        </p:spPr>
        <p:txBody>
          <a:bodyPr/>
          <a:lstStyle/>
          <a:p>
            <a:r>
              <a:rPr lang="en-US" dirty="0"/>
              <a:t>Male MS patients</a:t>
            </a:r>
          </a:p>
          <a:p>
            <a:pPr lvl="1"/>
            <a:r>
              <a:rPr lang="en-US" dirty="0"/>
              <a:t>Erectile dysfunction  (most frequent)</a:t>
            </a:r>
          </a:p>
          <a:p>
            <a:pPr lvl="1"/>
            <a:r>
              <a:rPr lang="en-US" dirty="0"/>
              <a:t>Diminished sensation</a:t>
            </a:r>
          </a:p>
          <a:p>
            <a:pPr lvl="1"/>
            <a:r>
              <a:rPr lang="en-US" dirty="0"/>
              <a:t>Fatigue/Diminished energy</a:t>
            </a:r>
          </a:p>
          <a:p>
            <a:pPr lvl="1"/>
            <a:r>
              <a:rPr lang="en-US" dirty="0"/>
              <a:t>Diminished libido</a:t>
            </a:r>
          </a:p>
          <a:p>
            <a:pPr lvl="1"/>
            <a:r>
              <a:rPr lang="en-US" dirty="0"/>
              <a:t>Orgasmic dysfunction</a:t>
            </a:r>
          </a:p>
          <a:p>
            <a:pPr lvl="1"/>
            <a:r>
              <a:rPr lang="en-US" dirty="0"/>
              <a:t>Ejaculatory dysfunction</a:t>
            </a:r>
          </a:p>
          <a:p>
            <a:pPr lvl="1"/>
            <a:endParaRPr lang="en-US" dirty="0"/>
          </a:p>
          <a:p>
            <a:pPr marL="402336" lvl="1" indent="0">
              <a:buNone/>
            </a:pPr>
            <a:r>
              <a:rPr lang="en-US" sz="1400" dirty="0"/>
              <a:t>Moussa M </a:t>
            </a:r>
            <a:r>
              <a:rPr lang="en-US" sz="1400" i="1" dirty="0"/>
              <a:t>et al.  Intractable Rare Dis Res. </a:t>
            </a:r>
            <a:r>
              <a:rPr lang="en-US" sz="1400" dirty="0"/>
              <a:t>2021; 10: 62.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28662" y="0"/>
            <a:ext cx="9997440" cy="1605897"/>
          </a:xfrm>
        </p:spPr>
        <p:txBody>
          <a:bodyPr>
            <a:normAutofit/>
          </a:bodyPr>
          <a:lstStyle/>
          <a:p>
            <a:pPr eaLnBrk="1" hangingPunct="1"/>
            <a:r>
              <a:rPr lang="en-US" sz="4400" dirty="0"/>
              <a:t>Risk Factors for Erectile Dysfunction</a:t>
            </a:r>
          </a:p>
        </p:txBody>
      </p:sp>
      <p:sp>
        <p:nvSpPr>
          <p:cNvPr id="120835" name="Rectangle 3"/>
          <p:cNvSpPr>
            <a:spLocks noGrp="1" noChangeArrowheads="1"/>
          </p:cNvSpPr>
          <p:nvPr>
            <p:ph type="body" idx="1"/>
          </p:nvPr>
        </p:nvSpPr>
        <p:spPr>
          <a:xfrm>
            <a:off x="1528662" y="1605896"/>
            <a:ext cx="10382922" cy="4642503"/>
          </a:xfrm>
        </p:spPr>
        <p:txBody>
          <a:bodyPr>
            <a:normAutofit/>
          </a:bodyPr>
          <a:lstStyle/>
          <a:p>
            <a:pPr eaLnBrk="1" hangingPunct="1"/>
            <a:r>
              <a:rPr lang="en-US" dirty="0"/>
              <a:t>Diabetes mellitus</a:t>
            </a:r>
          </a:p>
          <a:p>
            <a:pPr eaLnBrk="1" hangingPunct="1"/>
            <a:r>
              <a:rPr lang="en-US" dirty="0"/>
              <a:t>Heart disease*</a:t>
            </a:r>
          </a:p>
          <a:p>
            <a:r>
              <a:rPr lang="en-US" dirty="0"/>
              <a:t>Peripheral vascular disease</a:t>
            </a:r>
          </a:p>
          <a:p>
            <a:pPr eaLnBrk="1" hangingPunct="1"/>
            <a:r>
              <a:rPr lang="en-US" dirty="0"/>
              <a:t>Hypertension</a:t>
            </a:r>
          </a:p>
          <a:p>
            <a:pPr eaLnBrk="1" hangingPunct="1"/>
            <a:r>
              <a:rPr lang="en-US" dirty="0"/>
              <a:t>Hypercholesterolemia</a:t>
            </a:r>
          </a:p>
          <a:p>
            <a:pPr eaLnBrk="1" hangingPunct="1"/>
            <a:r>
              <a:rPr lang="en-US" dirty="0"/>
              <a:t>Smoking</a:t>
            </a:r>
          </a:p>
          <a:p>
            <a:pPr eaLnBrk="1" hangingPunct="1"/>
            <a:r>
              <a:rPr lang="en-US" dirty="0"/>
              <a:t>Obesity</a:t>
            </a:r>
          </a:p>
          <a:p>
            <a:pPr eaLnBrk="1" hangingPunct="1"/>
            <a:r>
              <a:rPr lang="en-US" dirty="0"/>
              <a:t>Depression</a:t>
            </a:r>
          </a:p>
          <a:p>
            <a:pPr marL="82296" indent="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8661" y="0"/>
            <a:ext cx="9997440" cy="1604765"/>
          </a:xfrm>
        </p:spPr>
        <p:txBody>
          <a:bodyPr>
            <a:normAutofit/>
          </a:bodyPr>
          <a:lstStyle/>
          <a:p>
            <a:pPr eaLnBrk="1" hangingPunct="1"/>
            <a:r>
              <a:rPr lang="en-US" sz="4400" dirty="0"/>
              <a:t>Penile Erection </a:t>
            </a:r>
            <a:br>
              <a:rPr lang="en-US" sz="4400" dirty="0"/>
            </a:br>
            <a:r>
              <a:rPr lang="en-US" sz="3200" i="1" dirty="0"/>
              <a:t>Anatomy and Mechanism</a:t>
            </a:r>
            <a:endParaRPr lang="en-US" sz="4400" dirty="0"/>
          </a:p>
        </p:txBody>
      </p:sp>
      <p:sp>
        <p:nvSpPr>
          <p:cNvPr id="118787" name="Text Box 3"/>
          <p:cNvSpPr txBox="1">
            <a:spLocks noChangeArrowheads="1"/>
          </p:cNvSpPr>
          <p:nvPr/>
        </p:nvSpPr>
        <p:spPr bwMode="auto">
          <a:xfrm>
            <a:off x="6987975" y="6550224"/>
            <a:ext cx="3326727" cy="307777"/>
          </a:xfrm>
          <a:prstGeom prst="rect">
            <a:avLst/>
          </a:prstGeom>
          <a:noFill/>
          <a:ln w="9525">
            <a:noFill/>
            <a:miter lim="800000"/>
            <a:headEnd/>
            <a:tailEnd/>
          </a:ln>
        </p:spPr>
        <p:txBody>
          <a:bodyPr wrap="none" anchor="b">
            <a:prstTxWarp prst="textNoShape">
              <a:avLst/>
            </a:prstTxWarp>
            <a:spAutoFit/>
          </a:bodyPr>
          <a:lstStyle/>
          <a:p>
            <a:pPr defTabSz="457200" eaLnBrk="0" hangingPunct="0"/>
            <a:r>
              <a:rPr lang="en-US" sz="1400" b="1" dirty="0">
                <a:solidFill>
                  <a:prstClr val="black"/>
                </a:solidFill>
                <a:latin typeface="Gill Sans MT"/>
              </a:rPr>
              <a:t>Lue T. </a:t>
            </a:r>
            <a:r>
              <a:rPr lang="en-US" sz="1400" b="1" i="1" dirty="0">
                <a:solidFill>
                  <a:prstClr val="black"/>
                </a:solidFill>
                <a:latin typeface="Gill Sans MT"/>
              </a:rPr>
              <a:t>New  Eng. J. Med</a:t>
            </a:r>
            <a:r>
              <a:rPr lang="en-US" sz="1400" b="1" dirty="0">
                <a:solidFill>
                  <a:prstClr val="black"/>
                </a:solidFill>
                <a:latin typeface="Gill Sans MT"/>
              </a:rPr>
              <a:t>, 2000, </a:t>
            </a:r>
            <a:r>
              <a:rPr lang="en-US" sz="1400" b="1" u="sng" dirty="0">
                <a:solidFill>
                  <a:prstClr val="black"/>
                </a:solidFill>
                <a:latin typeface="Gill Sans MT"/>
              </a:rPr>
              <a:t>342</a:t>
            </a:r>
            <a:r>
              <a:rPr lang="en-US" sz="1400" b="1" dirty="0">
                <a:solidFill>
                  <a:prstClr val="black"/>
                </a:solidFill>
                <a:latin typeface="Gill Sans MT"/>
              </a:rPr>
              <a:t>:1802</a:t>
            </a:r>
          </a:p>
        </p:txBody>
      </p:sp>
      <p:pic>
        <p:nvPicPr>
          <p:cNvPr id="118788" name="Picture 4" descr="Lue_image"/>
          <p:cNvPicPr>
            <a:picLocks noChangeAspect="1" noChangeArrowheads="1"/>
          </p:cNvPicPr>
          <p:nvPr/>
        </p:nvPicPr>
        <p:blipFill>
          <a:blip r:embed="rId3"/>
          <a:srcRect/>
          <a:stretch>
            <a:fillRect/>
          </a:stretch>
        </p:blipFill>
        <p:spPr bwMode="auto">
          <a:xfrm>
            <a:off x="2713231" y="1709738"/>
            <a:ext cx="7391400" cy="4735513"/>
          </a:xfrm>
          <a:prstGeom prst="rect">
            <a:avLst/>
          </a:prstGeom>
          <a:noFill/>
          <a:ln w="9525">
            <a:noFill/>
            <a:miter lim="800000"/>
            <a:headEnd/>
            <a:tailEnd/>
          </a:ln>
        </p:spPr>
      </p:pic>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0"/>
            <a:ext cx="9997440" cy="1604682"/>
          </a:xfrm>
        </p:spPr>
        <p:txBody>
          <a:bodyPr>
            <a:noAutofit/>
          </a:bodyPr>
          <a:lstStyle/>
          <a:p>
            <a:r>
              <a:rPr lang="en-US" sz="4400" dirty="0"/>
              <a:t>Approach Toward the Patient with Erectile Dysfunction</a:t>
            </a:r>
          </a:p>
        </p:txBody>
      </p:sp>
      <p:sp>
        <p:nvSpPr>
          <p:cNvPr id="3" name="Content Placeholder 2"/>
          <p:cNvSpPr>
            <a:spLocks noGrp="1"/>
          </p:cNvSpPr>
          <p:nvPr>
            <p:ph idx="1"/>
          </p:nvPr>
        </p:nvSpPr>
        <p:spPr>
          <a:xfrm>
            <a:off x="1554480" y="1604682"/>
            <a:ext cx="9997440" cy="5253319"/>
          </a:xfrm>
        </p:spPr>
        <p:txBody>
          <a:bodyPr>
            <a:normAutofit/>
          </a:bodyPr>
          <a:lstStyle/>
          <a:p>
            <a:pPr lvl="1"/>
            <a:r>
              <a:rPr lang="en-US" dirty="0"/>
              <a:t>Patient-centered approach</a:t>
            </a:r>
          </a:p>
          <a:p>
            <a:pPr lvl="1"/>
            <a:r>
              <a:rPr lang="en-US" dirty="0"/>
              <a:t>Evaluation is minimal</a:t>
            </a:r>
          </a:p>
          <a:p>
            <a:pPr lvl="2"/>
            <a:r>
              <a:rPr lang="en-US" dirty="0"/>
              <a:t>Routine evaluation with emphasis on medical history, comorbidities and medications</a:t>
            </a:r>
          </a:p>
          <a:p>
            <a:pPr lvl="1"/>
            <a:r>
              <a:rPr lang="en-US" dirty="0"/>
              <a:t>Testing is kept to a minimum</a:t>
            </a:r>
          </a:p>
          <a:p>
            <a:pPr lvl="1"/>
            <a:r>
              <a:rPr lang="en-US" dirty="0"/>
              <a:t>Goal is to get patient treated at time of diagnosis of erectile dysfunction</a:t>
            </a:r>
          </a:p>
          <a:p>
            <a:pPr lvl="1"/>
            <a:r>
              <a:rPr lang="en-US" dirty="0"/>
              <a:t>Because treatments are nonspecific, do not need to define the pathology</a:t>
            </a:r>
          </a:p>
          <a:p>
            <a:pPr marL="402336" lvl="1" indent="0">
              <a:buNone/>
            </a:pPr>
            <a:endParaRPr lang="en-US" dirty="0"/>
          </a:p>
          <a:p>
            <a:pPr lvl="1"/>
            <a:endParaRPr lang="en-US" dirty="0"/>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708392" cy="1591374"/>
          </a:xfrm>
        </p:spPr>
        <p:txBody>
          <a:bodyPr>
            <a:noAutofit/>
          </a:bodyPr>
          <a:lstStyle/>
          <a:p>
            <a:r>
              <a:rPr lang="en-US" sz="4400" dirty="0"/>
              <a:t>Evaluation of the Male with ED</a:t>
            </a:r>
          </a:p>
        </p:txBody>
      </p:sp>
      <p:sp>
        <p:nvSpPr>
          <p:cNvPr id="3" name="Content Placeholder 2"/>
          <p:cNvSpPr>
            <a:spLocks noGrp="1"/>
          </p:cNvSpPr>
          <p:nvPr>
            <p:ph idx="1"/>
          </p:nvPr>
        </p:nvSpPr>
        <p:spPr>
          <a:xfrm>
            <a:off x="1524000" y="1591374"/>
            <a:ext cx="10079736" cy="4991988"/>
          </a:xfrm>
        </p:spPr>
        <p:txBody>
          <a:bodyPr>
            <a:normAutofit fontScale="92500" lnSpcReduction="10000"/>
          </a:bodyPr>
          <a:lstStyle/>
          <a:p>
            <a:r>
              <a:rPr lang="en-US" dirty="0"/>
              <a:t>It is beneficial to see patient and partner together</a:t>
            </a:r>
          </a:p>
          <a:p>
            <a:pPr lvl="1"/>
            <a:r>
              <a:rPr lang="en-US" dirty="0"/>
              <a:t>Sexual history</a:t>
            </a:r>
          </a:p>
          <a:p>
            <a:pPr lvl="2"/>
            <a:r>
              <a:rPr lang="en-US" dirty="0"/>
              <a:t>50% ejaculatory or orgasmic dysfunction</a:t>
            </a:r>
          </a:p>
          <a:p>
            <a:pPr lvl="2"/>
            <a:r>
              <a:rPr lang="en-US" dirty="0"/>
              <a:t>40-75% erectile dysfunction</a:t>
            </a:r>
          </a:p>
          <a:p>
            <a:pPr lvl="2"/>
            <a:r>
              <a:rPr lang="en-US" dirty="0"/>
              <a:t>12% premature ejaculation</a:t>
            </a:r>
          </a:p>
          <a:p>
            <a:pPr lvl="1"/>
            <a:r>
              <a:rPr lang="en-US" dirty="0"/>
              <a:t>Medical/surgical history</a:t>
            </a:r>
          </a:p>
          <a:p>
            <a:pPr lvl="1"/>
            <a:r>
              <a:rPr lang="en-US" dirty="0"/>
              <a:t>Physical examination</a:t>
            </a:r>
          </a:p>
          <a:p>
            <a:pPr lvl="1"/>
            <a:r>
              <a:rPr lang="en-US" dirty="0"/>
              <a:t>Urinalysis (glucosuria)</a:t>
            </a:r>
          </a:p>
          <a:p>
            <a:pPr lvl="1"/>
            <a:r>
              <a:rPr lang="en-US" dirty="0"/>
              <a:t>Testosterone panel </a:t>
            </a:r>
          </a:p>
          <a:p>
            <a:pPr lvl="2"/>
            <a:r>
              <a:rPr lang="en-US" dirty="0"/>
              <a:t>Blood draw about 8 am if possible</a:t>
            </a:r>
          </a:p>
          <a:p>
            <a:pPr marL="658368" lvl="2" indent="0">
              <a:buNone/>
            </a:pPr>
            <a:endParaRPr lang="en-US" dirty="0"/>
          </a:p>
          <a:p>
            <a:pPr marL="658368" lvl="2" indent="0">
              <a:buNone/>
            </a:pPr>
            <a:r>
              <a:rPr lang="en-US" sz="1200" dirty="0"/>
              <a:t>Toljan K and Briggs FBS. </a:t>
            </a:r>
            <a:r>
              <a:rPr lang="en-US" sz="1200" i="1" dirty="0"/>
              <a:t>J Neurol </a:t>
            </a:r>
            <a:r>
              <a:rPr lang="en-US" sz="1200" dirty="0"/>
              <a:t>2024; 271:2169.</a:t>
            </a:r>
          </a:p>
          <a:p>
            <a:pPr marL="658368" lvl="2" indent="0">
              <a:buNone/>
            </a:pPr>
            <a:r>
              <a:rPr lang="en-US" sz="1200" dirty="0"/>
              <a:t>Adamec I </a:t>
            </a:r>
            <a:r>
              <a:rPr lang="en-US" sz="1200" i="1" dirty="0"/>
              <a:t>et al. MS Rel Dis </a:t>
            </a:r>
            <a:r>
              <a:rPr lang="en-US" sz="1200" dirty="0"/>
              <a:t>2024; 85: 105531</a:t>
            </a:r>
          </a:p>
          <a:p>
            <a:pPr lvl="2"/>
            <a:endParaRPr lang="en-US" dirty="0"/>
          </a:p>
          <a:p>
            <a:pPr marL="402336" lvl="1" indent="0">
              <a:buNone/>
            </a:pPr>
            <a:endParaRPr lang="en-US" dirty="0"/>
          </a:p>
        </p:txBody>
      </p:sp>
      <p:sp>
        <p:nvSpPr>
          <p:cNvPr id="4" name="Rectangle 3"/>
          <p:cNvSpPr/>
          <p:nvPr/>
        </p:nvSpPr>
        <p:spPr>
          <a:xfrm>
            <a:off x="12344143" y="4960729"/>
            <a:ext cx="2300546" cy="523220"/>
          </a:xfrm>
          <a:prstGeom prst="rect">
            <a:avLst/>
          </a:prstGeom>
        </p:spPr>
        <p:txBody>
          <a:bodyPr wrap="square">
            <a:spAutoFit/>
          </a:bodyPr>
          <a:lstStyle/>
          <a:p>
            <a:pPr marL="640080" lvl="1" indent="-237744">
              <a:spcBef>
                <a:spcPts val="550"/>
              </a:spcBef>
              <a:buClr>
                <a:srgbClr val="3891A7"/>
              </a:buClr>
              <a:buFont typeface="Verdana"/>
              <a:buChar char="◦"/>
              <a:defRPr/>
            </a:pPr>
            <a:endParaRPr lang="en-US" sz="2800" dirty="0">
              <a:solidFill>
                <a:prstClr val="black"/>
              </a:solidFill>
              <a:latin typeface="Gill Sans MT"/>
            </a:endParaRPr>
          </a:p>
        </p:txBody>
      </p:sp>
    </p:spTree>
    <p:extLst>
      <p:ext uri="{BB962C8B-B14F-4D97-AF65-F5344CB8AC3E}">
        <p14:creationId xmlns:p14="http://schemas.microsoft.com/office/powerpoint/2010/main" val="300816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449376-A51C-0BC7-723F-2F5395A3EE90}"/>
              </a:ext>
            </a:extLst>
          </p:cNvPr>
          <p:cNvSpPr>
            <a:spLocks noGrp="1"/>
          </p:cNvSpPr>
          <p:nvPr>
            <p:ph type="body" sz="half" idx="2"/>
          </p:nvPr>
        </p:nvSpPr>
        <p:spPr>
          <a:xfrm>
            <a:off x="3272118" y="394447"/>
            <a:ext cx="8319248" cy="6096000"/>
          </a:xfrm>
        </p:spPr>
        <p:txBody>
          <a:bodyPr anchor="ctr">
            <a:normAutofit fontScale="70000" lnSpcReduction="20000"/>
          </a:bodyPr>
          <a:lstStyle/>
          <a:p>
            <a:pPr>
              <a:lnSpc>
                <a:spcPts val="2400"/>
              </a:lnSpc>
              <a:spcBef>
                <a:spcPts val="0"/>
              </a:spcBef>
              <a:spcAft>
                <a:spcPts val="1200"/>
              </a:spcAft>
            </a:pPr>
            <a:r>
              <a:rPr lang="en-US" sz="2400" dirty="0">
                <a:solidFill>
                  <a:schemeClr val="tx1"/>
                </a:solidFill>
                <a:effectLst/>
                <a:ea typeface="Calibri" panose="020F0502020204030204" pitchFamily="34" charset="0"/>
              </a:rPr>
              <a:t>Dr. Nina Davis is a Pennsylvania native who went to Mt. Holyoke College for undergraduate study, majoring in Biochemistry and English Literature. She was accepted into the US Navy’s Health Professions Scholarship Program, completing medical school at the University of Rochester in upstate NY, and then paying back her Navy obligation as a flight surgeon. She left the Navy, returning to the University of Rochester for Urology Residency.</a:t>
            </a:r>
          </a:p>
          <a:p>
            <a:pPr>
              <a:lnSpc>
                <a:spcPts val="2400"/>
              </a:lnSpc>
              <a:spcBef>
                <a:spcPts val="0"/>
              </a:spcBef>
              <a:spcAft>
                <a:spcPts val="1200"/>
              </a:spcAft>
            </a:pPr>
            <a:r>
              <a:rPr lang="en-US" sz="2400" dirty="0">
                <a:solidFill>
                  <a:schemeClr val="tx1"/>
                </a:solidFill>
                <a:effectLst/>
                <a:ea typeface="Calibri" panose="020F0502020204030204" pitchFamily="34" charset="0"/>
              </a:rPr>
              <a:t>Dr. Davis has completed 2 fellowships – Male Infertility at The Cleveland Clinic and Female Urology  and Voiding Dysfunction at Medical College of Pennsylvania, now Drexel University. Following training, she joined the faculty of the University of Cincinnati where she became Urology Residency Director and ascended to the rank of Associate Professor. </a:t>
            </a:r>
          </a:p>
          <a:p>
            <a:pPr>
              <a:lnSpc>
                <a:spcPts val="2400"/>
              </a:lnSpc>
              <a:spcBef>
                <a:spcPts val="0"/>
              </a:spcBef>
              <a:spcAft>
                <a:spcPts val="1200"/>
              </a:spcAft>
            </a:pPr>
            <a:r>
              <a:rPr lang="en-US" sz="2400" dirty="0">
                <a:solidFill>
                  <a:schemeClr val="tx1"/>
                </a:solidFill>
                <a:effectLst/>
                <a:ea typeface="Calibri" panose="020F0502020204030204" pitchFamily="34" charset="0"/>
              </a:rPr>
              <a:t>After a brief stint in a group practice in Washington State, she happily returned to academia, joining the faculty at Oregon Health and Science University and the Portland VA. Over the past 24 years she has been in Portland, Oregon where she has particularly enjoyed working closely with the VA’s MS Centers of Excellence and  caring for patients with MS for which her strong Neurourology training at the University of Rochester prepared her well. It is a true privilege for her to be able to focus on our shared patient population and contribute substantially to their care.  </a:t>
            </a:r>
          </a:p>
          <a:p>
            <a:pPr>
              <a:lnSpc>
                <a:spcPts val="2400"/>
              </a:lnSpc>
              <a:spcBef>
                <a:spcPts val="0"/>
              </a:spcBef>
              <a:spcAft>
                <a:spcPts val="1200"/>
              </a:spcAft>
            </a:pPr>
            <a:r>
              <a:rPr lang="en-US" sz="2400" dirty="0">
                <a:solidFill>
                  <a:schemeClr val="tx1"/>
                </a:solidFill>
                <a:effectLst/>
                <a:ea typeface="Calibri" panose="020F0502020204030204" pitchFamily="34" charset="0"/>
              </a:rPr>
              <a:t>And today, she is most  grateful for the opportunity to share her knowledge and experience addressing the sexual dysfunction that is, sadly, so prevalent in our patients with MS. </a:t>
            </a:r>
          </a:p>
        </p:txBody>
      </p:sp>
      <p:pic>
        <p:nvPicPr>
          <p:cNvPr id="3" name="Picture 2" descr="A person smiling for the camera&#10;&#10;AI-generated content may be incorrect.">
            <a:extLst>
              <a:ext uri="{FF2B5EF4-FFF2-40B4-BE49-F238E27FC236}">
                <a16:creationId xmlns:a16="http://schemas.microsoft.com/office/drawing/2014/main" id="{D01F7D90-C493-34E5-F096-741C34B08532}"/>
              </a:ext>
            </a:extLst>
          </p:cNvPr>
          <p:cNvPicPr>
            <a:picLocks noChangeAspect="1"/>
          </p:cNvPicPr>
          <p:nvPr/>
        </p:nvPicPr>
        <p:blipFill>
          <a:blip r:embed="rId2"/>
          <a:stretch>
            <a:fillRect/>
          </a:stretch>
        </p:blipFill>
        <p:spPr>
          <a:xfrm>
            <a:off x="523688" y="569489"/>
            <a:ext cx="2484834" cy="3715640"/>
          </a:xfrm>
          <a:prstGeom prst="rect">
            <a:avLst/>
          </a:prstGeom>
        </p:spPr>
      </p:pic>
    </p:spTree>
    <p:extLst>
      <p:ext uri="{BB962C8B-B14F-4D97-AF65-F5344CB8AC3E}">
        <p14:creationId xmlns:p14="http://schemas.microsoft.com/office/powerpoint/2010/main" val="385236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591" y="0"/>
            <a:ext cx="9997440" cy="1605897"/>
          </a:xfrm>
        </p:spPr>
        <p:txBody>
          <a:bodyPr>
            <a:normAutofit/>
          </a:bodyPr>
          <a:lstStyle/>
          <a:p>
            <a:r>
              <a:rPr lang="en-US" sz="4400" dirty="0"/>
              <a:t>Guidance for Male Patients</a:t>
            </a:r>
          </a:p>
        </p:txBody>
      </p:sp>
      <p:sp>
        <p:nvSpPr>
          <p:cNvPr id="3" name="Content Placeholder 2"/>
          <p:cNvSpPr>
            <a:spLocks noGrp="1"/>
          </p:cNvSpPr>
          <p:nvPr>
            <p:ph idx="1"/>
          </p:nvPr>
        </p:nvSpPr>
        <p:spPr>
          <a:xfrm>
            <a:off x="1546591" y="1605896"/>
            <a:ext cx="10364993" cy="4642503"/>
          </a:xfrm>
        </p:spPr>
        <p:txBody>
          <a:bodyPr>
            <a:normAutofit/>
          </a:bodyPr>
          <a:lstStyle/>
          <a:p>
            <a:r>
              <a:rPr lang="en-US" dirty="0"/>
              <a:t>“If it is good for your heart, it is good for your penis.”</a:t>
            </a:r>
          </a:p>
          <a:p>
            <a:r>
              <a:rPr lang="en-US" dirty="0"/>
              <a:t>Interventions that promote normal erectile function</a:t>
            </a:r>
          </a:p>
          <a:p>
            <a:pPr lvl="1"/>
            <a:r>
              <a:rPr lang="en-US" dirty="0"/>
              <a:t>Eat a heart-healthy diet</a:t>
            </a:r>
          </a:p>
          <a:p>
            <a:pPr lvl="1"/>
            <a:r>
              <a:rPr lang="en-US" dirty="0"/>
              <a:t>Lose weight</a:t>
            </a:r>
          </a:p>
          <a:p>
            <a:pPr lvl="2"/>
            <a:r>
              <a:rPr lang="en-US" dirty="0"/>
              <a:t>Mulcahy:  “one inch = 35 pounds”</a:t>
            </a:r>
          </a:p>
          <a:p>
            <a:pPr lvl="1"/>
            <a:r>
              <a:rPr lang="en-US" dirty="0"/>
              <a:t>Strict control blood sugar levels if diabetic</a:t>
            </a:r>
          </a:p>
          <a:p>
            <a:pPr lvl="1"/>
            <a:r>
              <a:rPr lang="en-US" dirty="0"/>
              <a:t>Reduce cholesterol levels</a:t>
            </a:r>
          </a:p>
          <a:p>
            <a:pPr lvl="1"/>
            <a:r>
              <a:rPr lang="en-US" dirty="0"/>
              <a:t>Stop smoking</a:t>
            </a:r>
          </a:p>
          <a:p>
            <a:pPr lvl="1"/>
            <a:r>
              <a:rPr lang="en-US" dirty="0"/>
              <a:t>Increase exercise</a:t>
            </a:r>
          </a:p>
        </p:txBody>
      </p:sp>
    </p:spTree>
    <p:extLst>
      <p:ext uri="{BB962C8B-B14F-4D97-AF65-F5344CB8AC3E}">
        <p14:creationId xmlns:p14="http://schemas.microsoft.com/office/powerpoint/2010/main" val="258811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DA48-3327-8640-4822-68C44BD8E7E3}"/>
              </a:ext>
            </a:extLst>
          </p:cNvPr>
          <p:cNvSpPr>
            <a:spLocks noGrp="1"/>
          </p:cNvSpPr>
          <p:nvPr>
            <p:ph type="title"/>
          </p:nvPr>
        </p:nvSpPr>
        <p:spPr>
          <a:xfrm>
            <a:off x="1515035" y="1"/>
            <a:ext cx="10076330" cy="1604682"/>
          </a:xfrm>
        </p:spPr>
        <p:txBody>
          <a:bodyPr>
            <a:noAutofit/>
          </a:bodyPr>
          <a:lstStyle/>
          <a:p>
            <a:r>
              <a:rPr lang="en-GB" sz="4400" dirty="0"/>
              <a:t>Interventions to Mitigate MS Effects on Sexual Function (Update)</a:t>
            </a:r>
          </a:p>
        </p:txBody>
      </p:sp>
      <p:sp>
        <p:nvSpPr>
          <p:cNvPr id="3" name="Content Placeholder 2">
            <a:extLst>
              <a:ext uri="{FF2B5EF4-FFF2-40B4-BE49-F238E27FC236}">
                <a16:creationId xmlns:a16="http://schemas.microsoft.com/office/drawing/2014/main" id="{0A14C872-6CCD-6A1A-E063-B9BDFA961D5E}"/>
              </a:ext>
            </a:extLst>
          </p:cNvPr>
          <p:cNvSpPr>
            <a:spLocks noGrp="1"/>
          </p:cNvSpPr>
          <p:nvPr>
            <p:ph idx="1"/>
          </p:nvPr>
        </p:nvSpPr>
        <p:spPr>
          <a:xfrm>
            <a:off x="1515035" y="1604684"/>
            <a:ext cx="10396549" cy="4643716"/>
          </a:xfrm>
        </p:spPr>
        <p:txBody>
          <a:bodyPr>
            <a:normAutofit/>
          </a:bodyPr>
          <a:lstStyle/>
          <a:p>
            <a:r>
              <a:rPr lang="en-GB" dirty="0"/>
              <a:t>Providing adaptive coping strategies to patients with negative illness perception</a:t>
            </a:r>
          </a:p>
          <a:p>
            <a:r>
              <a:rPr lang="en-GB" dirty="0"/>
              <a:t>Treat depression</a:t>
            </a:r>
          </a:p>
          <a:p>
            <a:r>
              <a:rPr lang="en-US" dirty="0"/>
              <a:t>Exercise training</a:t>
            </a:r>
          </a:p>
          <a:p>
            <a:pPr marL="82296" indent="0">
              <a:buNone/>
            </a:pPr>
            <a:endParaRPr lang="en-GB" dirty="0"/>
          </a:p>
          <a:p>
            <a:pPr marL="82296" indent="0">
              <a:buNone/>
            </a:pPr>
            <a:r>
              <a:rPr lang="en-GB" sz="1200" dirty="0"/>
              <a:t>Scandurra et al. </a:t>
            </a:r>
            <a:r>
              <a:rPr lang="en-GB" sz="1200" i="1" dirty="0"/>
              <a:t>J Clin Med. </a:t>
            </a:r>
            <a:r>
              <a:rPr lang="en-GB" sz="1200" dirty="0"/>
              <a:t>2023;12(6):2215.</a:t>
            </a:r>
          </a:p>
          <a:p>
            <a:pPr marL="82296" indent="0">
              <a:buNone/>
            </a:pPr>
            <a:r>
              <a:rPr lang="en-GB" sz="1200" dirty="0"/>
              <a:t>Bahmani DS and Motl RW. 2021;51:102878.</a:t>
            </a:r>
          </a:p>
        </p:txBody>
      </p:sp>
    </p:spTree>
    <p:extLst>
      <p:ext uri="{BB962C8B-B14F-4D97-AF65-F5344CB8AC3E}">
        <p14:creationId xmlns:p14="http://schemas.microsoft.com/office/powerpoint/2010/main" val="949465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662" y="0"/>
            <a:ext cx="9997440" cy="1596932"/>
          </a:xfrm>
        </p:spPr>
        <p:txBody>
          <a:bodyPr>
            <a:normAutofit/>
          </a:bodyPr>
          <a:lstStyle/>
          <a:p>
            <a:r>
              <a:rPr lang="en-US" sz="4400" dirty="0"/>
              <a:t>Treatment Options for ED</a:t>
            </a:r>
          </a:p>
        </p:txBody>
      </p:sp>
      <p:sp>
        <p:nvSpPr>
          <p:cNvPr id="3" name="Content Placeholder 2"/>
          <p:cNvSpPr>
            <a:spLocks noGrp="1"/>
          </p:cNvSpPr>
          <p:nvPr>
            <p:ph idx="1"/>
          </p:nvPr>
        </p:nvSpPr>
        <p:spPr>
          <a:xfrm>
            <a:off x="1528662" y="1596932"/>
            <a:ext cx="10382922" cy="4651468"/>
          </a:xfrm>
        </p:spPr>
        <p:txBody>
          <a:bodyPr/>
          <a:lstStyle/>
          <a:p>
            <a:r>
              <a:rPr lang="en-US" dirty="0"/>
              <a:t>Hormonal replacement +/-</a:t>
            </a:r>
          </a:p>
          <a:p>
            <a:r>
              <a:rPr lang="en-US" dirty="0"/>
              <a:t>PDE-5 inhibitors</a:t>
            </a:r>
          </a:p>
          <a:p>
            <a:r>
              <a:rPr lang="en-US" dirty="0"/>
              <a:t>The Vacuum Erection Device (VED)</a:t>
            </a:r>
          </a:p>
          <a:p>
            <a:pPr lvl="1"/>
            <a:r>
              <a:rPr lang="en-US" dirty="0"/>
              <a:t>Many models are available online without a Rx</a:t>
            </a:r>
          </a:p>
          <a:p>
            <a:pPr lvl="1"/>
            <a:r>
              <a:rPr lang="en-US" dirty="0"/>
              <a:t>Manual or battery-operated</a:t>
            </a:r>
          </a:p>
          <a:p>
            <a:r>
              <a:rPr lang="en-US" dirty="0"/>
              <a:t>Intracorporal injections</a:t>
            </a:r>
          </a:p>
          <a:p>
            <a:r>
              <a:rPr lang="en-US" dirty="0"/>
              <a:t>Penile implants</a:t>
            </a:r>
          </a:p>
          <a:p>
            <a:endParaRPr lang="en-US" dirty="0"/>
          </a:p>
          <a:p>
            <a:pPr marL="402336" lvl="1" inden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19697" y="0"/>
            <a:ext cx="9997440" cy="1609370"/>
          </a:xfrm>
        </p:spPr>
        <p:txBody>
          <a:bodyPr>
            <a:normAutofit/>
          </a:bodyPr>
          <a:lstStyle/>
          <a:p>
            <a:pPr eaLnBrk="1" hangingPunct="1"/>
            <a:r>
              <a:rPr lang="en-US" sz="4400" dirty="0"/>
              <a:t>Testosterone Therapy</a:t>
            </a:r>
          </a:p>
        </p:txBody>
      </p:sp>
      <p:sp>
        <p:nvSpPr>
          <p:cNvPr id="122883" name="Rectangle 3"/>
          <p:cNvSpPr>
            <a:spLocks noGrp="1" noChangeArrowheads="1"/>
          </p:cNvSpPr>
          <p:nvPr>
            <p:ph type="body" idx="1"/>
          </p:nvPr>
        </p:nvSpPr>
        <p:spPr>
          <a:xfrm>
            <a:off x="1519697" y="1609370"/>
            <a:ext cx="9997440" cy="4944448"/>
          </a:xfrm>
        </p:spPr>
        <p:txBody>
          <a:bodyPr>
            <a:normAutofit/>
          </a:bodyPr>
          <a:lstStyle/>
          <a:p>
            <a:pPr marL="533400" indent="-533400"/>
            <a:r>
              <a:rPr lang="en-US" sz="2800" dirty="0"/>
              <a:t>Treatment based on testosterone level</a:t>
            </a:r>
          </a:p>
          <a:p>
            <a:pPr marL="533400" indent="-533400"/>
            <a:r>
              <a:rPr lang="en-US" sz="2800" dirty="0"/>
              <a:t>Testosterone replacement for LOW levels only</a:t>
            </a:r>
          </a:p>
          <a:p>
            <a:pPr marL="914400" lvl="1" indent="-457200"/>
            <a:r>
              <a:rPr lang="en-US" sz="2400" dirty="0"/>
              <a:t>testosterone gel (Testim/Androgel/Vogelxo)</a:t>
            </a:r>
          </a:p>
          <a:p>
            <a:pPr marL="914400" lvl="1" indent="-457200"/>
            <a:r>
              <a:rPr lang="en-US" sz="2400" dirty="0"/>
              <a:t>intramuscular injection every 2 weeks (T cypionate, T enanthate)</a:t>
            </a:r>
          </a:p>
          <a:p>
            <a:pPr marL="914400" lvl="1" indent="-457200"/>
            <a:r>
              <a:rPr lang="en-US" sz="2400" dirty="0"/>
              <a:t>testosterone pellets</a:t>
            </a:r>
          </a:p>
          <a:p>
            <a:pPr marL="914400" lvl="1" indent="-457200"/>
            <a:r>
              <a:rPr lang="en-US" sz="2400" dirty="0"/>
              <a:t>oral methyl testosterone approved by FDA, but not used</a:t>
            </a:r>
          </a:p>
          <a:p>
            <a:pPr marL="533400" indent="-533400"/>
            <a:r>
              <a:rPr lang="en-US" sz="2800" dirty="0"/>
              <a:t>Only improves mild erectile dysfunction</a:t>
            </a:r>
          </a:p>
          <a:p>
            <a:pPr marL="533400" indent="-533400"/>
            <a:r>
              <a:rPr lang="en-US" sz="2800" dirty="0"/>
              <a:t>Enables function of the PDE-5 inhibitors</a:t>
            </a:r>
          </a:p>
          <a:p>
            <a:pPr marL="533400" indent="-533400">
              <a:lnSpc>
                <a:spcPct val="80000"/>
              </a:lnSpc>
            </a:pPr>
            <a:endParaRPr lang="en-US" sz="2800" dirty="0"/>
          </a:p>
          <a:p>
            <a:pPr marL="2171700" lvl="4" indent="-342900">
              <a:lnSpc>
                <a:spcPct val="80000"/>
              </a:lnSpc>
              <a:buNone/>
            </a:pPr>
            <a:r>
              <a:rPr lang="en-US" sz="1800" dirty="0"/>
              <a:t>		</a:t>
            </a:r>
            <a:r>
              <a:rPr lang="en-US" dirty="0"/>
              <a:t> 	</a:t>
            </a:r>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27" y="0"/>
            <a:ext cx="9997440" cy="1605897"/>
          </a:xfrm>
        </p:spPr>
        <p:txBody>
          <a:bodyPr>
            <a:normAutofit/>
          </a:bodyPr>
          <a:lstStyle/>
          <a:p>
            <a:r>
              <a:rPr lang="en-US" sz="4400" dirty="0"/>
              <a:t>Available PDE-5 Inhibitors</a:t>
            </a:r>
          </a:p>
        </p:txBody>
      </p:sp>
      <p:sp>
        <p:nvSpPr>
          <p:cNvPr id="3" name="Content Placeholder 2"/>
          <p:cNvSpPr>
            <a:spLocks noGrp="1"/>
          </p:cNvSpPr>
          <p:nvPr>
            <p:ph idx="1"/>
          </p:nvPr>
        </p:nvSpPr>
        <p:spPr>
          <a:xfrm>
            <a:off x="1537627" y="1605896"/>
            <a:ext cx="9997440" cy="5252103"/>
          </a:xfrm>
        </p:spPr>
        <p:txBody>
          <a:bodyPr>
            <a:normAutofit lnSpcReduction="10000"/>
          </a:bodyPr>
          <a:lstStyle/>
          <a:p>
            <a:r>
              <a:rPr lang="en-US" sz="2400" dirty="0"/>
              <a:t>Viagra</a:t>
            </a:r>
            <a:r>
              <a:rPr lang="en-US" sz="2400" baseline="30000" dirty="0"/>
              <a:t>®</a:t>
            </a:r>
            <a:r>
              <a:rPr lang="en-US" sz="2400" dirty="0"/>
              <a:t> = sildenafil (25, 50, 100 mg)</a:t>
            </a:r>
          </a:p>
          <a:p>
            <a:pPr lvl="1"/>
            <a:r>
              <a:rPr lang="en-US" sz="2400" dirty="0"/>
              <a:t>most sensitive to food: avoid fatty meals</a:t>
            </a:r>
          </a:p>
          <a:p>
            <a:pPr lvl="1"/>
            <a:r>
              <a:rPr lang="en-US" sz="2400" dirty="0"/>
              <a:t>one study found sildenafil ineffective in men with MS*</a:t>
            </a:r>
          </a:p>
          <a:p>
            <a:r>
              <a:rPr lang="en-US" sz="2400" dirty="0"/>
              <a:t>Levitra</a:t>
            </a:r>
            <a:r>
              <a:rPr lang="en-US" sz="2400" baseline="30000" dirty="0"/>
              <a:t>®</a:t>
            </a:r>
            <a:r>
              <a:rPr lang="en-US" sz="2400" dirty="0"/>
              <a:t> = vardenafil (2.5,5, 10, 20 mg)</a:t>
            </a:r>
          </a:p>
          <a:p>
            <a:r>
              <a:rPr lang="en-US" sz="2400" dirty="0"/>
              <a:t>Cialis</a:t>
            </a:r>
            <a:r>
              <a:rPr lang="en-US" sz="2400" baseline="30000" dirty="0"/>
              <a:t>®</a:t>
            </a:r>
            <a:r>
              <a:rPr lang="en-US" sz="2400" dirty="0"/>
              <a:t> = tadalafil (5, 10, 20 mg)</a:t>
            </a:r>
          </a:p>
          <a:p>
            <a:r>
              <a:rPr lang="en-US" sz="2400" dirty="0"/>
              <a:t>Stendra</a:t>
            </a:r>
            <a:r>
              <a:rPr lang="en-US" sz="2400" baseline="30000" dirty="0"/>
              <a:t>®</a:t>
            </a:r>
            <a:r>
              <a:rPr lang="en-US" sz="2400" dirty="0"/>
              <a:t> = avanafil (50, 100, 200 mg)</a:t>
            </a:r>
          </a:p>
          <a:p>
            <a:pPr lvl="1"/>
            <a:r>
              <a:rPr lang="en-US" sz="2400" dirty="0"/>
              <a:t>only need to take 30 minutes before intercourse</a:t>
            </a:r>
          </a:p>
          <a:p>
            <a:r>
              <a:rPr lang="en-US" sz="2400" dirty="0"/>
              <a:t>Decision-making regarding dosing depends on duration and severity of ED</a:t>
            </a:r>
          </a:p>
          <a:p>
            <a:r>
              <a:rPr lang="en-US" sz="2400" dirty="0"/>
              <a:t>Tadalafil 5 mg daily (FDA-approved for LUTs) was found to improve erectile function</a:t>
            </a:r>
            <a:r>
              <a:rPr lang="en-US" dirty="0"/>
              <a:t>.*  </a:t>
            </a:r>
          </a:p>
          <a:p>
            <a:pPr marL="82296" indent="0">
              <a:buNone/>
            </a:pPr>
            <a:r>
              <a:rPr lang="en-US" sz="1400" dirty="0"/>
              <a:t>*Safarinejad MR </a:t>
            </a:r>
            <a:r>
              <a:rPr lang="en-US" sz="1400" i="1" dirty="0"/>
              <a:t>J Urol, 2009.</a:t>
            </a:r>
            <a:r>
              <a:rPr lang="en-US" dirty="0"/>
              <a:t> </a:t>
            </a:r>
          </a:p>
          <a:p>
            <a:pPr marL="82296" indent="0">
              <a:buNone/>
            </a:pPr>
            <a:r>
              <a:rPr lang="en-US" sz="1400" dirty="0"/>
              <a:t>*Francomano et al. </a:t>
            </a:r>
            <a:r>
              <a:rPr lang="en-US" sz="1400" i="1" dirty="0"/>
              <a:t>J Endocrinol Invest, 2017.</a:t>
            </a:r>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515035" y="0"/>
            <a:ext cx="9997440" cy="1595718"/>
          </a:xfrm>
        </p:spPr>
        <p:txBody>
          <a:bodyPr>
            <a:normAutofit/>
          </a:bodyPr>
          <a:lstStyle/>
          <a:p>
            <a:pPr eaLnBrk="1" hangingPunct="1"/>
            <a:r>
              <a:rPr lang="en-US" sz="4400" dirty="0"/>
              <a:t>Side Effects – PDE-5 Inhibitors</a:t>
            </a:r>
          </a:p>
        </p:txBody>
      </p:sp>
      <p:sp>
        <p:nvSpPr>
          <p:cNvPr id="131075" name="Rectangle 3"/>
          <p:cNvSpPr>
            <a:spLocks noGrp="1" noChangeArrowheads="1"/>
          </p:cNvSpPr>
          <p:nvPr>
            <p:ph type="body" idx="1"/>
          </p:nvPr>
        </p:nvSpPr>
        <p:spPr>
          <a:xfrm>
            <a:off x="1515035" y="1595718"/>
            <a:ext cx="10396549" cy="4652682"/>
          </a:xfrm>
        </p:spPr>
        <p:txBody>
          <a:bodyPr>
            <a:normAutofit/>
          </a:bodyPr>
          <a:lstStyle/>
          <a:p>
            <a:pPr eaLnBrk="1" hangingPunct="1"/>
            <a:r>
              <a:rPr lang="en-US" dirty="0"/>
              <a:t>Headache</a:t>
            </a:r>
          </a:p>
          <a:p>
            <a:pPr eaLnBrk="1" hangingPunct="1"/>
            <a:r>
              <a:rPr lang="en-US" dirty="0"/>
              <a:t>Visual changes: NAION!</a:t>
            </a:r>
          </a:p>
          <a:p>
            <a:pPr lvl="1" eaLnBrk="1" hangingPunct="1">
              <a:buFontTx/>
              <a:buNone/>
            </a:pPr>
            <a:r>
              <a:rPr lang="en-US" sz="2000" dirty="0"/>
              <a:t>(nonarterial anterior ischemic optic neuropathy)</a:t>
            </a:r>
          </a:p>
          <a:p>
            <a:pPr eaLnBrk="1" hangingPunct="1"/>
            <a:r>
              <a:rPr lang="en-US" dirty="0"/>
              <a:t>Stomach upset</a:t>
            </a:r>
          </a:p>
          <a:p>
            <a:pPr eaLnBrk="1" hangingPunct="1"/>
            <a:r>
              <a:rPr lang="en-US" dirty="0"/>
              <a:t>Flushing</a:t>
            </a:r>
          </a:p>
          <a:p>
            <a:pPr eaLnBrk="1" hangingPunct="1"/>
            <a:r>
              <a:rPr lang="en-US" dirty="0"/>
              <a:t>Rhinitis </a:t>
            </a:r>
          </a:p>
          <a:p>
            <a:pPr eaLnBrk="1" hangingPunct="1"/>
            <a:r>
              <a:rPr lang="en-US" dirty="0"/>
              <a:t>Muscle pain (tadalafil)</a:t>
            </a:r>
          </a:p>
          <a:p>
            <a:pPr eaLnBrk="1" hangingPunct="1"/>
            <a:r>
              <a:rPr lang="en-US" dirty="0"/>
              <a:t>With NITRATES may cause life-threatening hypotension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Sex and Aging\25.jpg"/>
          <p:cNvPicPr>
            <a:picLocks noChangeAspect="1" noChangeArrowheads="1"/>
          </p:cNvPicPr>
          <p:nvPr/>
        </p:nvPicPr>
        <p:blipFill>
          <a:blip r:embed="rId2"/>
          <a:srcRect/>
          <a:stretch>
            <a:fillRect/>
          </a:stretch>
        </p:blipFill>
        <p:spPr bwMode="auto">
          <a:xfrm>
            <a:off x="2506867" y="552799"/>
            <a:ext cx="8161133" cy="558908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Sex and Aging\26.jpg"/>
          <p:cNvPicPr>
            <a:picLocks noChangeAspect="1" noChangeArrowheads="1"/>
          </p:cNvPicPr>
          <p:nvPr/>
        </p:nvPicPr>
        <p:blipFill>
          <a:blip r:embed="rId2"/>
          <a:srcRect/>
          <a:stretch>
            <a:fillRect/>
          </a:stretch>
        </p:blipFill>
        <p:spPr bwMode="auto">
          <a:xfrm>
            <a:off x="2592519" y="670112"/>
            <a:ext cx="8129270" cy="569589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997440" cy="1604682"/>
          </a:xfrm>
        </p:spPr>
        <p:txBody>
          <a:bodyPr>
            <a:normAutofit/>
          </a:bodyPr>
          <a:lstStyle/>
          <a:p>
            <a:r>
              <a:rPr lang="en-US" sz="4400" dirty="0"/>
              <a:t>Problems with the VED</a:t>
            </a:r>
          </a:p>
        </p:txBody>
      </p:sp>
      <p:sp>
        <p:nvSpPr>
          <p:cNvPr id="3" name="Content Placeholder 2"/>
          <p:cNvSpPr>
            <a:spLocks noGrp="1"/>
          </p:cNvSpPr>
          <p:nvPr>
            <p:ph idx="1"/>
          </p:nvPr>
        </p:nvSpPr>
        <p:spPr>
          <a:xfrm>
            <a:off x="1523999" y="1604682"/>
            <a:ext cx="10067365" cy="4978680"/>
          </a:xfrm>
        </p:spPr>
        <p:txBody>
          <a:bodyPr>
            <a:normAutofit lnSpcReduction="10000"/>
          </a:bodyPr>
          <a:lstStyle/>
          <a:p>
            <a:r>
              <a:rPr lang="en-US" dirty="0"/>
              <a:t>mechanical nature of the device</a:t>
            </a:r>
          </a:p>
          <a:p>
            <a:r>
              <a:rPr lang="en-US" dirty="0"/>
              <a:t>hairs catch in ring</a:t>
            </a:r>
          </a:p>
          <a:p>
            <a:r>
              <a:rPr lang="en-US" dirty="0"/>
              <a:t>tightness of ring causes pain</a:t>
            </a:r>
          </a:p>
          <a:p>
            <a:r>
              <a:rPr lang="en-US" dirty="0"/>
              <a:t>penis is blue and cold – not natural</a:t>
            </a:r>
          </a:p>
          <a:p>
            <a:r>
              <a:rPr lang="en-US" dirty="0"/>
              <a:t>petechiae can develop on the penis</a:t>
            </a:r>
          </a:p>
          <a:p>
            <a:r>
              <a:rPr lang="en-US" dirty="0"/>
              <a:t>unstable erection</a:t>
            </a:r>
          </a:p>
          <a:p>
            <a:r>
              <a:rPr lang="en-US" dirty="0"/>
              <a:t>BUT, no long-term complications if ring worn </a:t>
            </a:r>
            <a:r>
              <a:rPr lang="en-US" u="sng" dirty="0"/>
              <a:t>&lt;</a:t>
            </a:r>
            <a:r>
              <a:rPr lang="en-US" dirty="0"/>
              <a:t> 30 minutes</a:t>
            </a:r>
          </a:p>
          <a:p>
            <a:r>
              <a:rPr lang="en-US" dirty="0"/>
              <a:t>In MwMS, manual dexterity may be problematic</a:t>
            </a:r>
          </a:p>
          <a:p>
            <a:endParaRPr lang="en-US" dirty="0"/>
          </a:p>
          <a:p>
            <a:pPr>
              <a:buNone/>
            </a:pP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Sex and Aging\30.jpg"/>
          <p:cNvPicPr>
            <a:picLocks noChangeAspect="1" noChangeArrowheads="1"/>
          </p:cNvPicPr>
          <p:nvPr/>
        </p:nvPicPr>
        <p:blipFill>
          <a:blip r:embed="rId2"/>
          <a:srcRect/>
          <a:stretch>
            <a:fillRect/>
          </a:stretch>
        </p:blipFill>
        <p:spPr bwMode="auto">
          <a:xfrm>
            <a:off x="2906319" y="1146574"/>
            <a:ext cx="7500425" cy="536704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629" y="0"/>
            <a:ext cx="6400799" cy="2652458"/>
          </a:xfrm>
        </p:spPr>
        <p:txBody>
          <a:bodyPr>
            <a:noAutofit/>
          </a:bodyPr>
          <a:lstStyle/>
          <a:p>
            <a:r>
              <a:rPr lang="en-US" sz="4400" dirty="0"/>
              <a:t>Sexual Dysfunction and Multiple Sclerosis</a:t>
            </a:r>
          </a:p>
        </p:txBody>
      </p:sp>
      <p:sp>
        <p:nvSpPr>
          <p:cNvPr id="3" name="Subtitle 2"/>
          <p:cNvSpPr>
            <a:spLocks noGrp="1"/>
          </p:cNvSpPr>
          <p:nvPr>
            <p:ph type="subTitle" idx="1"/>
          </p:nvPr>
        </p:nvSpPr>
        <p:spPr>
          <a:xfrm>
            <a:off x="2509935" y="3501176"/>
            <a:ext cx="5509857" cy="2652457"/>
          </a:xfrm>
        </p:spPr>
        <p:txBody>
          <a:bodyPr>
            <a:normAutofit/>
          </a:bodyPr>
          <a:lstStyle/>
          <a:p>
            <a:r>
              <a:rPr lang="en-US" sz="2400" dirty="0"/>
              <a:t>Nina S. Davis, M.D</a:t>
            </a:r>
            <a:r>
              <a:rPr lang="en-US" sz="2400"/>
              <a:t>., FACS</a:t>
            </a:r>
            <a:br>
              <a:rPr lang="en-US" sz="2400"/>
            </a:br>
            <a:r>
              <a:rPr lang="en-US" sz="2400"/>
              <a:t>Professor </a:t>
            </a:r>
            <a:br>
              <a:rPr lang="en-US" sz="2400"/>
            </a:br>
            <a:r>
              <a:rPr lang="en-US" sz="2400"/>
              <a:t>Urology/Urogynecology</a:t>
            </a:r>
            <a:br>
              <a:rPr lang="en-US" sz="2400"/>
            </a:br>
            <a:r>
              <a:rPr lang="en-US" sz="2400"/>
              <a:t>OHSU</a:t>
            </a:r>
            <a:endParaRPr lang="en-US" sz="2400" dirty="0"/>
          </a:p>
          <a:p>
            <a:r>
              <a:rPr lang="en-US" sz="2400" dirty="0"/>
              <a:t>August 12, 2025</a:t>
            </a:r>
          </a:p>
        </p:txBody>
      </p:sp>
      <p:pic>
        <p:nvPicPr>
          <p:cNvPr id="6" name="Picture 5"/>
          <p:cNvPicPr>
            <a:picLocks noChangeAspect="1"/>
          </p:cNvPicPr>
          <p:nvPr/>
        </p:nvPicPr>
        <p:blipFill>
          <a:blip r:embed="rId2"/>
          <a:stretch>
            <a:fillRect/>
          </a:stretch>
        </p:blipFill>
        <p:spPr>
          <a:xfrm>
            <a:off x="8659958" y="867707"/>
            <a:ext cx="2493234" cy="56263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8229600" cy="1634660"/>
          </a:xfrm>
        </p:spPr>
        <p:txBody>
          <a:bodyPr>
            <a:normAutofit/>
          </a:bodyPr>
          <a:lstStyle/>
          <a:p>
            <a:r>
              <a:rPr lang="en-US" sz="4400" dirty="0"/>
              <a:t>Prostaglandin E1 (Alprostadil)</a:t>
            </a:r>
          </a:p>
        </p:txBody>
      </p:sp>
      <p:sp>
        <p:nvSpPr>
          <p:cNvPr id="6" name="Content Placeholder 5"/>
          <p:cNvSpPr>
            <a:spLocks noGrp="1"/>
          </p:cNvSpPr>
          <p:nvPr>
            <p:ph sz="half" idx="1"/>
          </p:nvPr>
        </p:nvSpPr>
        <p:spPr>
          <a:xfrm>
            <a:off x="1523999" y="1634660"/>
            <a:ext cx="4953001" cy="4559952"/>
          </a:xfrm>
        </p:spPr>
        <p:txBody>
          <a:bodyPr>
            <a:normAutofit/>
          </a:bodyPr>
          <a:lstStyle/>
          <a:p>
            <a:r>
              <a:rPr lang="en-US" dirty="0"/>
              <a:t>Alprostadil is now only used for penile injection</a:t>
            </a:r>
          </a:p>
          <a:p>
            <a:pPr lvl="1"/>
            <a:r>
              <a:rPr lang="en-US" sz="2100" dirty="0"/>
              <a:t>May be compounded 	</a:t>
            </a:r>
          </a:p>
          <a:p>
            <a:pPr lvl="2"/>
            <a:r>
              <a:rPr lang="en-US" sz="1800" dirty="0"/>
              <a:t>papaverine</a:t>
            </a:r>
          </a:p>
          <a:p>
            <a:pPr lvl="2"/>
            <a:r>
              <a:rPr lang="en-US" sz="1800" dirty="0"/>
              <a:t>Phentolamine</a:t>
            </a:r>
          </a:p>
          <a:p>
            <a:pPr marL="82296" indent="0">
              <a:buNone/>
            </a:pPr>
            <a:endParaRPr lang="en-US" dirty="0"/>
          </a:p>
          <a:p>
            <a:r>
              <a:rPr lang="en-US" dirty="0"/>
              <a:t>Mechanism of Action</a:t>
            </a:r>
          </a:p>
          <a:p>
            <a:pPr lvl="1"/>
            <a:r>
              <a:rPr lang="en-US" dirty="0"/>
              <a:t>Secondary erectile pathway</a:t>
            </a:r>
          </a:p>
          <a:p>
            <a:pPr marL="82296" indent="0">
              <a:buNone/>
            </a:pPr>
            <a:endParaRPr lang="en-US" sz="2600" dirty="0"/>
          </a:p>
        </p:txBody>
      </p:sp>
      <p:sp>
        <p:nvSpPr>
          <p:cNvPr id="7" name="Content Placeholder 6"/>
          <p:cNvSpPr>
            <a:spLocks noGrp="1"/>
          </p:cNvSpPr>
          <p:nvPr>
            <p:ph sz="half" idx="2"/>
          </p:nvPr>
        </p:nvSpPr>
        <p:spPr>
          <a:xfrm>
            <a:off x="2640964" y="5124450"/>
            <a:ext cx="7953884" cy="1657351"/>
          </a:xfrm>
        </p:spPr>
        <p:txBody>
          <a:bodyPr>
            <a:normAutofit/>
          </a:bodyPr>
          <a:lstStyle/>
          <a:p>
            <a:pPr lvl="1"/>
            <a:endParaRPr lang="en-US" dirty="0"/>
          </a:p>
          <a:p>
            <a:pPr lvl="1"/>
            <a:endParaRPr lang="en-US" dirty="0"/>
          </a:p>
        </p:txBody>
      </p:sp>
      <p:sp>
        <p:nvSpPr>
          <p:cNvPr id="5" name="Slide Number Placeholder 4"/>
          <p:cNvSpPr>
            <a:spLocks noGrp="1"/>
          </p:cNvSpPr>
          <p:nvPr>
            <p:ph type="sldNum" sz="quarter" idx="12"/>
          </p:nvPr>
        </p:nvSpPr>
        <p:spPr/>
        <p:txBody>
          <a:bodyPr/>
          <a:lstStyle/>
          <a:p>
            <a:pPr defTabSz="457200"/>
            <a:fld id="{63762E2D-4CCE-41BC-A218-3F2D169BC238}" type="slidenum">
              <a:rPr lang="en-US">
                <a:solidFill>
                  <a:srgbClr val="E7DEC9">
                    <a:shade val="50000"/>
                    <a:satMod val="200000"/>
                  </a:srgbClr>
                </a:solidFill>
                <a:latin typeface="Gill Sans MT"/>
              </a:rPr>
              <a:pPr defTabSz="457200"/>
              <a:t>40</a:t>
            </a:fld>
            <a:endParaRPr lang="en-US" dirty="0">
              <a:solidFill>
                <a:srgbClr val="E7DEC9">
                  <a:shade val="50000"/>
                  <a:satMod val="200000"/>
                </a:srgbClr>
              </a:solidFill>
              <a:latin typeface="Gill Sans MT"/>
            </a:endParaRPr>
          </a:p>
        </p:txBody>
      </p:sp>
      <p:pic>
        <p:nvPicPr>
          <p:cNvPr id="8" name="Picture 7"/>
          <p:cNvPicPr>
            <a:picLocks noChangeAspect="1"/>
          </p:cNvPicPr>
          <p:nvPr/>
        </p:nvPicPr>
        <p:blipFill>
          <a:blip r:embed="rId2"/>
          <a:stretch>
            <a:fillRect/>
          </a:stretch>
        </p:blipFill>
        <p:spPr>
          <a:xfrm>
            <a:off x="6692217" y="1733550"/>
            <a:ext cx="4792647" cy="4748212"/>
          </a:xfrm>
          <a:prstGeom prst="rect">
            <a:avLst/>
          </a:prstGeom>
        </p:spPr>
      </p:pic>
    </p:spTree>
    <p:extLst>
      <p:ext uri="{BB962C8B-B14F-4D97-AF65-F5344CB8AC3E}">
        <p14:creationId xmlns:p14="http://schemas.microsoft.com/office/powerpoint/2010/main" val="599848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0"/>
            <a:ext cx="9997440" cy="1614861"/>
          </a:xfrm>
        </p:spPr>
        <p:txBody>
          <a:bodyPr>
            <a:normAutofit/>
          </a:bodyPr>
          <a:lstStyle/>
          <a:p>
            <a:r>
              <a:rPr lang="en-US" sz="4400" dirty="0"/>
              <a:t>Intracavernosal Injection - ADEs</a:t>
            </a:r>
          </a:p>
        </p:txBody>
      </p:sp>
      <p:sp>
        <p:nvSpPr>
          <p:cNvPr id="3" name="Content Placeholder 2"/>
          <p:cNvSpPr>
            <a:spLocks noGrp="1"/>
          </p:cNvSpPr>
          <p:nvPr>
            <p:ph idx="1"/>
          </p:nvPr>
        </p:nvSpPr>
        <p:spPr>
          <a:xfrm>
            <a:off x="1554480" y="1614861"/>
            <a:ext cx="9997440" cy="4968501"/>
          </a:xfrm>
        </p:spPr>
        <p:txBody>
          <a:bodyPr>
            <a:normAutofit/>
          </a:bodyPr>
          <a:lstStyle/>
          <a:p>
            <a:r>
              <a:rPr lang="en-US" dirty="0"/>
              <a:t>Priapism (prolonged painful erection)</a:t>
            </a:r>
          </a:p>
          <a:p>
            <a:r>
              <a:rPr lang="en-US" dirty="0"/>
              <a:t>Penile pain at injection site</a:t>
            </a:r>
          </a:p>
          <a:p>
            <a:pPr lvl="1"/>
            <a:r>
              <a:rPr lang="en-US" dirty="0"/>
              <a:t>Diabetics</a:t>
            </a:r>
          </a:p>
          <a:p>
            <a:pPr lvl="1"/>
            <a:r>
              <a:rPr lang="en-US" dirty="0"/>
              <a:t>Men with history of radical prostatectomy</a:t>
            </a:r>
          </a:p>
          <a:p>
            <a:r>
              <a:rPr lang="en-US" dirty="0"/>
              <a:t>Hematoma</a:t>
            </a:r>
          </a:p>
          <a:p>
            <a:r>
              <a:rPr lang="en-US" dirty="0"/>
              <a:t>Urethral injury</a:t>
            </a:r>
          </a:p>
          <a:p>
            <a:r>
              <a:rPr lang="en-US" dirty="0"/>
              <a:t>Scarring/Fibrosis</a:t>
            </a:r>
          </a:p>
          <a:p>
            <a:r>
              <a:rPr lang="en-US" dirty="0"/>
              <a:t>In MwMS, manual dexterity may be problematic and partner may need to administer</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591" y="0"/>
            <a:ext cx="9997440" cy="1605579"/>
          </a:xfrm>
        </p:spPr>
        <p:txBody>
          <a:bodyPr>
            <a:normAutofit/>
          </a:bodyPr>
          <a:lstStyle/>
          <a:p>
            <a:r>
              <a:rPr lang="en-US" sz="4400" dirty="0"/>
              <a:t>Implantable Penile Prosthesis</a:t>
            </a:r>
          </a:p>
        </p:txBody>
      </p:sp>
      <p:sp>
        <p:nvSpPr>
          <p:cNvPr id="3" name="Content Placeholder 2"/>
          <p:cNvSpPr>
            <a:spLocks noGrp="1"/>
          </p:cNvSpPr>
          <p:nvPr>
            <p:ph sz="half" idx="1"/>
          </p:nvPr>
        </p:nvSpPr>
        <p:spPr>
          <a:xfrm>
            <a:off x="1546591" y="1605579"/>
            <a:ext cx="5302444" cy="3846293"/>
          </a:xfrm>
        </p:spPr>
        <p:txBody>
          <a:bodyPr>
            <a:normAutofit/>
          </a:bodyPr>
          <a:lstStyle/>
          <a:p>
            <a:r>
              <a:rPr lang="en-US" dirty="0"/>
              <a:t> Two main types of implants</a:t>
            </a:r>
          </a:p>
          <a:p>
            <a:pPr lvl="1"/>
            <a:r>
              <a:rPr lang="en-US" dirty="0"/>
              <a:t>Malleable (best for MS patient)</a:t>
            </a:r>
          </a:p>
          <a:p>
            <a:pPr lvl="1"/>
            <a:r>
              <a:rPr lang="en-US" dirty="0"/>
              <a:t>Inflatable (2-piece or 3-piece)</a:t>
            </a:r>
          </a:p>
          <a:p>
            <a:r>
              <a:rPr lang="en-US" dirty="0"/>
              <a:t>Requires surgery and one night in the hospital</a:t>
            </a:r>
          </a:p>
          <a:p>
            <a:r>
              <a:rPr lang="en-US" dirty="0"/>
              <a:t>Recuperative period = 6 weeks</a:t>
            </a:r>
          </a:p>
          <a:p>
            <a:endParaRPr lang="en-US" dirty="0"/>
          </a:p>
        </p:txBody>
      </p:sp>
      <p:pic>
        <p:nvPicPr>
          <p:cNvPr id="5" name="Picture 4"/>
          <p:cNvPicPr>
            <a:picLocks noChangeAspect="1"/>
          </p:cNvPicPr>
          <p:nvPr/>
        </p:nvPicPr>
        <p:blipFill>
          <a:blip r:embed="rId2"/>
          <a:stretch>
            <a:fillRect/>
          </a:stretch>
        </p:blipFill>
        <p:spPr>
          <a:xfrm>
            <a:off x="7241588" y="2338086"/>
            <a:ext cx="4302443" cy="356560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997440" cy="1595718"/>
          </a:xfrm>
        </p:spPr>
        <p:txBody>
          <a:bodyPr>
            <a:normAutofit/>
          </a:bodyPr>
          <a:lstStyle/>
          <a:p>
            <a:r>
              <a:rPr lang="en-US" sz="4400" dirty="0"/>
              <a:t>The Downside of Penile Implants</a:t>
            </a:r>
          </a:p>
        </p:txBody>
      </p:sp>
      <p:sp>
        <p:nvSpPr>
          <p:cNvPr id="3" name="Content Placeholder 2"/>
          <p:cNvSpPr>
            <a:spLocks noGrp="1"/>
          </p:cNvSpPr>
          <p:nvPr>
            <p:ph idx="1"/>
          </p:nvPr>
        </p:nvSpPr>
        <p:spPr>
          <a:xfrm>
            <a:off x="1524000" y="1595718"/>
            <a:ext cx="10387584" cy="4652682"/>
          </a:xfrm>
        </p:spPr>
        <p:txBody>
          <a:bodyPr>
            <a:normAutofit/>
          </a:bodyPr>
          <a:lstStyle/>
          <a:p>
            <a:r>
              <a:rPr lang="en-US" dirty="0"/>
              <a:t>Requires surgery</a:t>
            </a:r>
          </a:p>
          <a:p>
            <a:r>
              <a:rPr lang="en-US" dirty="0"/>
              <a:t>Mechanical nature of device</a:t>
            </a:r>
          </a:p>
          <a:p>
            <a:pPr lvl="1"/>
            <a:r>
              <a:rPr lang="en-US" dirty="0"/>
              <a:t>Not natural</a:t>
            </a:r>
          </a:p>
          <a:p>
            <a:pPr lvl="1"/>
            <a:r>
              <a:rPr lang="en-US" dirty="0"/>
              <a:t>Inflatable device requires manual dexterity</a:t>
            </a:r>
          </a:p>
          <a:p>
            <a:r>
              <a:rPr lang="en-US" dirty="0"/>
              <a:t>Penile length and girth cannot be restored</a:t>
            </a:r>
          </a:p>
          <a:p>
            <a:r>
              <a:rPr lang="en-US" dirty="0"/>
              <a:t>Infection, early and late, especially in diabetics</a:t>
            </a:r>
          </a:p>
          <a:p>
            <a:r>
              <a:rPr lang="en-US" dirty="0"/>
              <a:t>Mechanical failure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16" y="0"/>
            <a:ext cx="9997440" cy="1592130"/>
          </a:xfrm>
        </p:spPr>
        <p:txBody>
          <a:bodyPr>
            <a:normAutofit/>
          </a:bodyPr>
          <a:lstStyle/>
          <a:p>
            <a:r>
              <a:rPr lang="en-US" sz="4400" dirty="0"/>
              <a:t>Special Considerations</a:t>
            </a:r>
          </a:p>
        </p:txBody>
      </p:sp>
      <p:sp>
        <p:nvSpPr>
          <p:cNvPr id="3" name="Content Placeholder 2"/>
          <p:cNvSpPr>
            <a:spLocks noGrp="1"/>
          </p:cNvSpPr>
          <p:nvPr>
            <p:ph idx="1"/>
          </p:nvPr>
        </p:nvSpPr>
        <p:spPr>
          <a:xfrm>
            <a:off x="1523999" y="1592130"/>
            <a:ext cx="10387585" cy="4656270"/>
          </a:xfrm>
        </p:spPr>
        <p:txBody>
          <a:bodyPr/>
          <a:lstStyle/>
          <a:p>
            <a:r>
              <a:rPr lang="en-US" dirty="0"/>
              <a:t>Romance and intimacy can </a:t>
            </a:r>
            <a:br>
              <a:rPr lang="en-US" dirty="0"/>
            </a:br>
            <a:r>
              <a:rPr lang="en-US" dirty="0"/>
              <a:t>take many forms</a:t>
            </a:r>
          </a:p>
          <a:p>
            <a:endParaRPr lang="en-US" dirty="0"/>
          </a:p>
          <a:p>
            <a:r>
              <a:rPr lang="en-US" dirty="0"/>
              <a:t>Each couple finds their </a:t>
            </a:r>
          </a:p>
          <a:p>
            <a:pPr marL="82296" indent="0">
              <a:buNone/>
            </a:pPr>
            <a:r>
              <a:rPr lang="en-US" dirty="0"/>
              <a:t>   own way</a:t>
            </a:r>
          </a:p>
        </p:txBody>
      </p:sp>
      <p:pic>
        <p:nvPicPr>
          <p:cNvPr id="4" name="Picture 3"/>
          <p:cNvPicPr>
            <a:picLocks noChangeAspect="1"/>
          </p:cNvPicPr>
          <p:nvPr/>
        </p:nvPicPr>
        <p:blipFill>
          <a:blip r:embed="rId2"/>
          <a:srcRect t="29264" b="29281"/>
          <a:stretch/>
        </p:blipFill>
        <p:spPr>
          <a:xfrm>
            <a:off x="3901250" y="3988337"/>
            <a:ext cx="4594101" cy="2555065"/>
          </a:xfrm>
          <a:prstGeom prst="rect">
            <a:avLst/>
          </a:prstGeom>
        </p:spPr>
      </p:pic>
      <p:pic>
        <p:nvPicPr>
          <p:cNvPr id="5" name="Picture 4"/>
          <p:cNvPicPr>
            <a:picLocks noChangeAspect="1"/>
          </p:cNvPicPr>
          <p:nvPr/>
        </p:nvPicPr>
        <p:blipFill>
          <a:blip r:embed="rId3"/>
          <a:stretch>
            <a:fillRect/>
          </a:stretch>
        </p:blipFill>
        <p:spPr>
          <a:xfrm>
            <a:off x="6879618" y="1796784"/>
            <a:ext cx="4038600" cy="2019300"/>
          </a:xfrm>
          <a:prstGeom prst="rect">
            <a:avLst/>
          </a:prstGeom>
        </p:spPr>
      </p:pic>
    </p:spTree>
    <p:extLst>
      <p:ext uri="{BB962C8B-B14F-4D97-AF65-F5344CB8AC3E}">
        <p14:creationId xmlns:p14="http://schemas.microsoft.com/office/powerpoint/2010/main" val="1710195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E:\Genitourinary Disorders\63.jpg"/>
          <p:cNvPicPr>
            <a:picLocks noChangeAspect="1" noChangeArrowheads="1"/>
          </p:cNvPicPr>
          <p:nvPr/>
        </p:nvPicPr>
        <p:blipFill>
          <a:blip r:embed="rId2"/>
          <a:srcRect/>
          <a:stretch>
            <a:fillRect/>
          </a:stretch>
        </p:blipFill>
        <p:spPr bwMode="auto">
          <a:xfrm>
            <a:off x="3829050" y="0"/>
            <a:ext cx="455295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612747" y="695890"/>
            <a:ext cx="7103048" cy="4793456"/>
          </a:xfrm>
        </p:spPr>
        <p:txBody>
          <a:bodyPr anchor="ctr"/>
          <a:lstStyle/>
          <a:p>
            <a:pPr marL="34289" indent="0" algn="ctr">
              <a:lnSpc>
                <a:spcPct val="100000"/>
              </a:lnSpc>
              <a:buNone/>
            </a:pPr>
            <a:r>
              <a:rPr lang="en-US" sz="4400" b="1" dirty="0">
                <a:solidFill>
                  <a:schemeClr val="accent3"/>
                </a:solidFill>
              </a:rPr>
              <a:t>Survey Reminder</a:t>
            </a:r>
          </a:p>
          <a:p>
            <a:pPr marL="34289" indent="0" algn="ctr">
              <a:lnSpc>
                <a:spcPct val="100000"/>
              </a:lnSpc>
              <a:buNone/>
            </a:pPr>
            <a:endParaRPr lang="en-US" sz="1100" dirty="0">
              <a:solidFill>
                <a:schemeClr val="tx1"/>
              </a:solidFill>
            </a:endParaRPr>
          </a:p>
          <a:p>
            <a:pPr marL="34289" indent="0" algn="ctr">
              <a:lnSpc>
                <a:spcPct val="100000"/>
              </a:lnSpc>
              <a:buNone/>
            </a:pPr>
            <a:r>
              <a:rPr lang="en-US" sz="3600" dirty="0">
                <a:solidFill>
                  <a:schemeClr val="tx2"/>
                </a:solidFill>
              </a:rPr>
              <a:t>Please complete the webinar survey in the TRAIN or TMS websites within </a:t>
            </a:r>
            <a:r>
              <a:rPr lang="en-US" sz="3600" b="1" dirty="0">
                <a:solidFill>
                  <a:srgbClr val="00B0F0"/>
                </a:solidFill>
              </a:rPr>
              <a:t>15</a:t>
            </a:r>
            <a:r>
              <a:rPr lang="en-US" sz="3600" dirty="0">
                <a:solidFill>
                  <a:srgbClr val="00B0F0"/>
                </a:solidFill>
              </a:rPr>
              <a:t> </a:t>
            </a:r>
            <a:r>
              <a:rPr lang="en-US" sz="3600" b="1" dirty="0">
                <a:solidFill>
                  <a:srgbClr val="00B0F0"/>
                </a:solidFill>
              </a:rPr>
              <a:t>days</a:t>
            </a:r>
            <a:r>
              <a:rPr lang="en-US" sz="3600" dirty="0">
                <a:solidFill>
                  <a:schemeClr val="tx2"/>
                </a:solidFill>
              </a:rPr>
              <a:t>. This will give you access to your CME/CE certificate.</a:t>
            </a:r>
            <a:endParaRPr lang="en-US" sz="2700" dirty="0">
              <a:solidFill>
                <a:schemeClr val="tx2"/>
              </a:solidFill>
            </a:endParaRPr>
          </a:p>
          <a:p>
            <a:pPr marL="34289" indent="0" algn="ctr">
              <a:buNone/>
            </a:pPr>
            <a:endParaRPr lang="en-US" sz="2700" dirty="0">
              <a:solidFill>
                <a:schemeClr val="tx2"/>
              </a:solidFill>
            </a:endParaRPr>
          </a:p>
        </p:txBody>
      </p:sp>
      <p:pic>
        <p:nvPicPr>
          <p:cNvPr id="3" name="Picture 2">
            <a:extLst>
              <a:ext uri="{FF2B5EF4-FFF2-40B4-BE49-F238E27FC236}">
                <a16:creationId xmlns:a16="http://schemas.microsoft.com/office/drawing/2014/main" id="{11CE5CAA-6A5A-6C9E-1F4E-B6E86AD35CC1}"/>
              </a:ext>
            </a:extLst>
          </p:cNvPr>
          <p:cNvPicPr>
            <a:picLocks noChangeAspect="1"/>
          </p:cNvPicPr>
          <p:nvPr/>
        </p:nvPicPr>
        <p:blipFill>
          <a:blip r:embed="rId2"/>
          <a:stretch>
            <a:fillRect/>
          </a:stretch>
        </p:blipFill>
        <p:spPr>
          <a:xfrm flipH="1">
            <a:off x="8509799" y="1402080"/>
            <a:ext cx="2947534" cy="4213190"/>
          </a:xfrm>
          <a:prstGeom prst="rect">
            <a:avLst/>
          </a:prstGeom>
        </p:spPr>
      </p:pic>
    </p:spTree>
    <p:extLst>
      <p:ext uri="{BB962C8B-B14F-4D97-AF65-F5344CB8AC3E}">
        <p14:creationId xmlns:p14="http://schemas.microsoft.com/office/powerpoint/2010/main" val="756695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50F989D-43B9-409C-AB67-55F360424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33" name="Rectangle 1032">
            <a:extLst>
              <a:ext uri="{FF2B5EF4-FFF2-40B4-BE49-F238E27FC236}">
                <a16:creationId xmlns:a16="http://schemas.microsoft.com/office/drawing/2014/main" id="{4B4892EF-BE30-49C0-ADF8-32A7C8831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035" name="Straight Connector 1034">
            <a:extLst>
              <a:ext uri="{FF2B5EF4-FFF2-40B4-BE49-F238E27FC236}">
                <a16:creationId xmlns:a16="http://schemas.microsoft.com/office/drawing/2014/main" id="{72FB293E-C84E-4A67-ABF8-FCC566F38C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3E244793-D7D5-4408-9DDA-4B86B007A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47B12A1B-B776-4272-8F77-DF9A7A3FC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041" name="Straight Connector 1040">
            <a:extLst>
              <a:ext uri="{FF2B5EF4-FFF2-40B4-BE49-F238E27FC236}">
                <a16:creationId xmlns:a16="http://schemas.microsoft.com/office/drawing/2014/main" id="{372C50CB-883F-45C6-9205-1B196523F6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600" b="1" cap="all" dirty="0">
                <a:ln w="15875">
                  <a:solidFill>
                    <a:sysClr val="window" lastClr="FFFFFF"/>
                  </a:solidFill>
                </a:ln>
                <a:effectLst>
                  <a:outerShdw dist="38100" dir="2700000" algn="tl" rotWithShape="0">
                    <a:srgbClr val="DF5327"/>
                  </a:outerShdw>
                </a:effectLst>
                <a:ea typeface="+mn-ea"/>
                <a:cs typeface="+mn-cs"/>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1524000" y="5596128"/>
            <a:ext cx="9144000" cy="1005332"/>
          </a:xfrm>
        </p:spPr>
        <p:txBody>
          <a:bodyPr vert="horz" lIns="91440" tIns="45720" rIns="91440" bIns="45720" rtlCol="0">
            <a:normAutofit/>
          </a:bodyPr>
          <a:lstStyle/>
          <a:p>
            <a:pPr marL="0" indent="0" algn="ctr">
              <a:lnSpc>
                <a:spcPct val="100000"/>
              </a:lnSpc>
              <a:buNone/>
            </a:pPr>
            <a:r>
              <a:rPr lang="en-US" sz="2800" dirty="0">
                <a:solidFill>
                  <a:schemeClr val="tx1"/>
                </a:solidFill>
              </a:rPr>
              <a:t>Please type your question into the </a:t>
            </a:r>
            <a:r>
              <a:rPr lang="en-US" sz="2800" dirty="0">
                <a:sym typeface="Webdings" panose="05030102010509060703" pitchFamily="18" charset="2"/>
              </a:rPr>
              <a:t>chat </a:t>
            </a:r>
            <a:r>
              <a:rPr lang="en-US" sz="2800" dirty="0">
                <a:solidFill>
                  <a:schemeClr val="tx1"/>
                </a:solidFill>
              </a:rPr>
              <a:t>area.</a:t>
            </a:r>
          </a:p>
        </p:txBody>
      </p:sp>
      <p:pic>
        <p:nvPicPr>
          <p:cNvPr id="1026" name="Picture 2" descr="As A Leader, Are You Asking The Right Questions?">
            <a:extLst>
              <a:ext uri="{FF2B5EF4-FFF2-40B4-BE49-F238E27FC236}">
                <a16:creationId xmlns:a16="http://schemas.microsoft.com/office/drawing/2014/main" id="{A26B9FE3-BB62-3EC0-0A03-C159E032203C}"/>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E2A85F-0B83-4A8B-A184-832D11B35C29}"/>
              </a:ext>
            </a:extLst>
          </p:cNvPr>
          <p:cNvSpPr>
            <a:spLocks noGrp="1"/>
          </p:cNvSpPr>
          <p:nvPr>
            <p:ph type="body" idx="1"/>
          </p:nvPr>
        </p:nvSpPr>
        <p:spPr>
          <a:xfrm>
            <a:off x="293781" y="310825"/>
            <a:ext cx="5703793" cy="823912"/>
          </a:xfrm>
          <a:solidFill>
            <a:schemeClr val="accent5"/>
          </a:solidFill>
        </p:spPr>
        <p:txBody>
          <a:bodyPr anchor="ctr">
            <a:normAutofit/>
          </a:bodyPr>
          <a:lstStyle/>
          <a:p>
            <a:pPr algn="ctr"/>
            <a:r>
              <a:rPr lang="en-US" sz="2800" dirty="0">
                <a:solidFill>
                  <a:schemeClr val="bg1"/>
                </a:solidFill>
              </a:rPr>
              <a:t>VA MS Centers of Excellence</a:t>
            </a:r>
          </a:p>
        </p:txBody>
      </p:sp>
      <p:sp>
        <p:nvSpPr>
          <p:cNvPr id="6" name="Content Placeholder 5">
            <a:extLst>
              <a:ext uri="{FF2B5EF4-FFF2-40B4-BE49-F238E27FC236}">
                <a16:creationId xmlns:a16="http://schemas.microsoft.com/office/drawing/2014/main" id="{ADADC12A-C8F9-4A2B-B86B-AF885A07D1DB}"/>
              </a:ext>
            </a:extLst>
          </p:cNvPr>
          <p:cNvSpPr>
            <a:spLocks noGrp="1"/>
          </p:cNvSpPr>
          <p:nvPr>
            <p:ph sz="half" idx="2"/>
          </p:nvPr>
        </p:nvSpPr>
        <p:spPr>
          <a:xfrm>
            <a:off x="293782" y="1134737"/>
            <a:ext cx="5703793" cy="5464368"/>
          </a:xfrm>
          <a:solidFill>
            <a:schemeClr val="accent5">
              <a:lumMod val="20000"/>
              <a:lumOff val="80000"/>
            </a:schemeClr>
          </a:solidFill>
        </p:spPr>
        <p:txBody>
          <a:bodyPr>
            <a:noAutofit/>
          </a:bodyPr>
          <a:lstStyle/>
          <a:p>
            <a:pPr>
              <a:lnSpc>
                <a:spcPct val="110000"/>
              </a:lnSpc>
              <a:spcBef>
                <a:spcPts val="0"/>
              </a:spcBef>
              <a:spcAft>
                <a:spcPts val="300"/>
              </a:spcAft>
            </a:pPr>
            <a:r>
              <a:rPr lang="en-US" sz="2000" b="1" dirty="0"/>
              <a:t>Website:</a:t>
            </a:r>
            <a:r>
              <a:rPr lang="en-US" sz="2000" dirty="0"/>
              <a:t> </a:t>
            </a:r>
            <a:r>
              <a:rPr lang="en-US" sz="2000" dirty="0">
                <a:hlinkClick r:id="rId2"/>
              </a:rPr>
              <a:t>www.va.gov/MS</a:t>
            </a:r>
            <a:endParaRPr lang="en-US" sz="2000" dirty="0"/>
          </a:p>
          <a:p>
            <a:pPr>
              <a:lnSpc>
                <a:spcPct val="110000"/>
              </a:lnSpc>
              <a:spcBef>
                <a:spcPts val="0"/>
              </a:spcBef>
              <a:spcAft>
                <a:spcPts val="300"/>
              </a:spcAft>
            </a:pPr>
            <a:r>
              <a:rPr lang="en-US" sz="2000" b="1" dirty="0"/>
              <a:t>VA SharePoint: </a:t>
            </a:r>
            <a:r>
              <a:rPr lang="en-US" sz="2000" dirty="0">
                <a:hlinkClick r:id="rId3"/>
              </a:rPr>
              <a:t>https://dvagov.sharepoint. com/sites/ VHANeurology/MS</a:t>
            </a:r>
            <a:endParaRPr lang="en-US" sz="2000" dirty="0"/>
          </a:p>
          <a:p>
            <a:pPr>
              <a:lnSpc>
                <a:spcPct val="110000"/>
              </a:lnSpc>
              <a:spcBef>
                <a:spcPts val="0"/>
              </a:spcBef>
              <a:spcAft>
                <a:spcPts val="300"/>
              </a:spcAft>
            </a:pPr>
            <a:r>
              <a:rPr lang="en-US" sz="2000" dirty="0"/>
              <a:t>Remote clinical consults within VA </a:t>
            </a:r>
          </a:p>
          <a:p>
            <a:pPr>
              <a:lnSpc>
                <a:spcPct val="110000"/>
              </a:lnSpc>
              <a:spcBef>
                <a:spcPts val="0"/>
              </a:spcBef>
              <a:spcAft>
                <a:spcPts val="300"/>
              </a:spcAft>
            </a:pPr>
            <a:r>
              <a:rPr lang="en-US" sz="2000" dirty="0"/>
              <a:t>Clinical and DMT guidelines</a:t>
            </a:r>
          </a:p>
          <a:p>
            <a:pPr>
              <a:lnSpc>
                <a:spcPct val="110000"/>
              </a:lnSpc>
              <a:spcBef>
                <a:spcPts val="0"/>
              </a:spcBef>
              <a:spcAft>
                <a:spcPts val="300"/>
              </a:spcAft>
            </a:pPr>
            <a:r>
              <a:rPr lang="en-US" sz="2000" dirty="0"/>
              <a:t>Educational opportunities</a:t>
            </a:r>
          </a:p>
          <a:p>
            <a:pPr marL="457200" lvl="1" indent="0">
              <a:lnSpc>
                <a:spcPct val="110000"/>
              </a:lnSpc>
              <a:spcBef>
                <a:spcPts val="0"/>
              </a:spcBef>
              <a:spcAft>
                <a:spcPts val="300"/>
              </a:spcAft>
              <a:buNone/>
            </a:pPr>
            <a:r>
              <a:rPr lang="en-US" b="1" dirty="0"/>
              <a:t>Healthcare Professional</a:t>
            </a:r>
          </a:p>
          <a:p>
            <a:pPr marL="801688" lvl="1">
              <a:lnSpc>
                <a:spcPct val="110000"/>
              </a:lnSpc>
              <a:spcBef>
                <a:spcPts val="0"/>
              </a:spcBef>
              <a:spcAft>
                <a:spcPts val="300"/>
              </a:spcAft>
            </a:pPr>
            <a:r>
              <a:rPr lang="en-US" dirty="0"/>
              <a:t>E-newsletter</a:t>
            </a:r>
          </a:p>
          <a:p>
            <a:pPr marL="801688" lvl="1">
              <a:lnSpc>
                <a:spcPct val="110000"/>
              </a:lnSpc>
              <a:spcBef>
                <a:spcPts val="0"/>
              </a:spcBef>
              <a:spcAft>
                <a:spcPts val="300"/>
              </a:spcAft>
            </a:pPr>
            <a:r>
              <a:rPr lang="en-US" dirty="0"/>
              <a:t>Webinars </a:t>
            </a:r>
          </a:p>
          <a:p>
            <a:pPr marL="801688" lvl="1">
              <a:lnSpc>
                <a:spcPct val="110000"/>
              </a:lnSpc>
              <a:spcBef>
                <a:spcPts val="0"/>
              </a:spcBef>
              <a:spcAft>
                <a:spcPts val="300"/>
              </a:spcAft>
            </a:pPr>
            <a:r>
              <a:rPr lang="en-US" dirty="0"/>
              <a:t>Conference presentations</a:t>
            </a:r>
          </a:p>
          <a:p>
            <a:pPr marL="457200" lvl="1" indent="0">
              <a:lnSpc>
                <a:spcPct val="110000"/>
              </a:lnSpc>
              <a:spcBef>
                <a:spcPts val="0"/>
              </a:spcBef>
              <a:spcAft>
                <a:spcPts val="300"/>
              </a:spcAft>
              <a:buNone/>
            </a:pPr>
            <a:r>
              <a:rPr lang="en-US" b="1" dirty="0"/>
              <a:t>Veteran</a:t>
            </a:r>
          </a:p>
          <a:p>
            <a:pPr marL="801688" lvl="1">
              <a:lnSpc>
                <a:spcPct val="110000"/>
              </a:lnSpc>
              <a:spcBef>
                <a:spcPts val="0"/>
              </a:spcBef>
              <a:spcAft>
                <a:spcPts val="300"/>
              </a:spcAft>
            </a:pPr>
            <a:r>
              <a:rPr lang="en-US" dirty="0"/>
              <a:t>E-newsletter</a:t>
            </a:r>
          </a:p>
          <a:p>
            <a:pPr marL="801688" lvl="1">
              <a:lnSpc>
                <a:spcPct val="110000"/>
              </a:lnSpc>
              <a:spcBef>
                <a:spcPts val="0"/>
              </a:spcBef>
              <a:spcAft>
                <a:spcPts val="300"/>
              </a:spcAft>
            </a:pPr>
            <a:r>
              <a:rPr lang="en-US" dirty="0"/>
              <a:t>Webinars</a:t>
            </a:r>
          </a:p>
          <a:p>
            <a:pPr marL="801688" lvl="1">
              <a:lnSpc>
                <a:spcPct val="110000"/>
              </a:lnSpc>
              <a:spcBef>
                <a:spcPts val="0"/>
              </a:spcBef>
              <a:spcAft>
                <a:spcPts val="300"/>
              </a:spcAft>
            </a:pPr>
            <a:r>
              <a:rPr lang="en-US" dirty="0"/>
              <a:t>Podcast</a:t>
            </a:r>
          </a:p>
        </p:txBody>
      </p:sp>
      <p:sp>
        <p:nvSpPr>
          <p:cNvPr id="7" name="Text Placeholder 6">
            <a:extLst>
              <a:ext uri="{FF2B5EF4-FFF2-40B4-BE49-F238E27FC236}">
                <a16:creationId xmlns:a16="http://schemas.microsoft.com/office/drawing/2014/main" id="{E3C14289-2E1B-471B-978D-086E82C20704}"/>
              </a:ext>
            </a:extLst>
          </p:cNvPr>
          <p:cNvSpPr>
            <a:spLocks noGrp="1"/>
          </p:cNvSpPr>
          <p:nvPr>
            <p:ph type="body" sz="quarter" idx="3"/>
          </p:nvPr>
        </p:nvSpPr>
        <p:spPr>
          <a:xfrm>
            <a:off x="6194426" y="310825"/>
            <a:ext cx="5703791" cy="823912"/>
          </a:xfrm>
          <a:solidFill>
            <a:schemeClr val="accent2"/>
          </a:solidFill>
        </p:spPr>
        <p:txBody>
          <a:bodyPr anchor="ctr">
            <a:normAutofit/>
          </a:bodyPr>
          <a:lstStyle/>
          <a:p>
            <a:pPr algn="ctr"/>
            <a:r>
              <a:rPr lang="en-US" sz="2800" dirty="0">
                <a:solidFill>
                  <a:schemeClr val="bg1"/>
                </a:solidFill>
              </a:rPr>
              <a:t>National MS Society </a:t>
            </a:r>
          </a:p>
        </p:txBody>
      </p:sp>
      <p:sp>
        <p:nvSpPr>
          <p:cNvPr id="8" name="Content Placeholder 7">
            <a:extLst>
              <a:ext uri="{FF2B5EF4-FFF2-40B4-BE49-F238E27FC236}">
                <a16:creationId xmlns:a16="http://schemas.microsoft.com/office/drawing/2014/main" id="{61240B63-327D-4D9E-A110-D6D8B31EEF78}"/>
              </a:ext>
            </a:extLst>
          </p:cNvPr>
          <p:cNvSpPr>
            <a:spLocks noGrp="1"/>
          </p:cNvSpPr>
          <p:nvPr>
            <p:ph sz="quarter" idx="4"/>
          </p:nvPr>
        </p:nvSpPr>
        <p:spPr>
          <a:xfrm>
            <a:off x="6194426" y="1134737"/>
            <a:ext cx="5703791" cy="5464368"/>
          </a:xfrm>
          <a:solidFill>
            <a:schemeClr val="accent2">
              <a:lumMod val="20000"/>
              <a:lumOff val="80000"/>
            </a:schemeClr>
          </a:solidFill>
        </p:spPr>
        <p:txBody>
          <a:bodyPr>
            <a:normAutofit/>
          </a:bodyPr>
          <a:lstStyle/>
          <a:p>
            <a:pPr defTabSz="993775">
              <a:lnSpc>
                <a:spcPct val="100000"/>
              </a:lnSpc>
              <a:spcBef>
                <a:spcPts val="0"/>
              </a:spcBef>
              <a:spcAft>
                <a:spcPts val="300"/>
              </a:spcAft>
            </a:pPr>
            <a:r>
              <a:rPr lang="en-US" sz="2000" b="1" dirty="0"/>
              <a:t>Website: </a:t>
            </a:r>
            <a:r>
              <a:rPr lang="en-US" sz="2000" dirty="0"/>
              <a:t>www.nationalmssociety.org</a:t>
            </a:r>
          </a:p>
          <a:p>
            <a:pPr>
              <a:lnSpc>
                <a:spcPct val="100000"/>
              </a:lnSpc>
              <a:spcBef>
                <a:spcPts val="0"/>
              </a:spcBef>
              <a:spcAft>
                <a:spcPts val="300"/>
              </a:spcAft>
            </a:pPr>
            <a:r>
              <a:rPr lang="en-US" sz="2000" dirty="0"/>
              <a:t>Professional Resource Center</a:t>
            </a:r>
          </a:p>
          <a:p>
            <a:pPr>
              <a:lnSpc>
                <a:spcPct val="100000"/>
              </a:lnSpc>
              <a:spcBef>
                <a:spcPts val="0"/>
              </a:spcBef>
              <a:spcAft>
                <a:spcPts val="300"/>
              </a:spcAft>
            </a:pPr>
            <a:r>
              <a:rPr lang="en-US" sz="2000" dirty="0"/>
              <a:t>Support</a:t>
            </a:r>
          </a:p>
          <a:p>
            <a:pPr lvl="1">
              <a:lnSpc>
                <a:spcPct val="100000"/>
              </a:lnSpc>
              <a:spcBef>
                <a:spcPts val="0"/>
              </a:spcBef>
              <a:spcAft>
                <a:spcPts val="300"/>
              </a:spcAft>
            </a:pPr>
            <a:r>
              <a:rPr lang="en-US" dirty="0"/>
              <a:t>MS Navigator</a:t>
            </a:r>
          </a:p>
          <a:p>
            <a:pPr lvl="1">
              <a:lnSpc>
                <a:spcPct val="100000"/>
              </a:lnSpc>
              <a:spcBef>
                <a:spcPts val="0"/>
              </a:spcBef>
              <a:spcAft>
                <a:spcPts val="300"/>
              </a:spcAft>
            </a:pPr>
            <a:r>
              <a:rPr lang="en-US" dirty="0"/>
              <a:t>Self-help groups</a:t>
            </a:r>
          </a:p>
          <a:p>
            <a:pPr lvl="1">
              <a:lnSpc>
                <a:spcPct val="100000"/>
              </a:lnSpc>
              <a:spcBef>
                <a:spcPts val="0"/>
              </a:spcBef>
              <a:spcAft>
                <a:spcPts val="300"/>
              </a:spcAft>
            </a:pPr>
            <a:r>
              <a:rPr lang="en-US" dirty="0"/>
              <a:t>MSFriends</a:t>
            </a:r>
          </a:p>
          <a:p>
            <a:pPr>
              <a:lnSpc>
                <a:spcPct val="100000"/>
              </a:lnSpc>
              <a:spcBef>
                <a:spcPts val="0"/>
              </a:spcBef>
              <a:spcAft>
                <a:spcPts val="300"/>
              </a:spcAft>
            </a:pPr>
            <a:r>
              <a:rPr lang="en-US" sz="2000" dirty="0"/>
              <a:t>Educational Opportunities</a:t>
            </a:r>
          </a:p>
          <a:p>
            <a:pPr marL="457200" lvl="1" indent="0">
              <a:lnSpc>
                <a:spcPct val="100000"/>
              </a:lnSpc>
              <a:spcBef>
                <a:spcPts val="0"/>
              </a:spcBef>
              <a:spcAft>
                <a:spcPts val="300"/>
              </a:spcAft>
              <a:buNone/>
            </a:pPr>
            <a:r>
              <a:rPr lang="en-US" b="1" dirty="0"/>
              <a:t>Healthcare Professional</a:t>
            </a:r>
          </a:p>
          <a:p>
            <a:pPr marL="801688" lvl="1">
              <a:lnSpc>
                <a:spcPct val="100000"/>
              </a:lnSpc>
              <a:spcBef>
                <a:spcPts val="0"/>
              </a:spcBef>
              <a:spcAft>
                <a:spcPts val="300"/>
              </a:spcAft>
            </a:pPr>
            <a:r>
              <a:rPr lang="en-US" dirty="0"/>
              <a:t>Webinars</a:t>
            </a:r>
          </a:p>
          <a:p>
            <a:pPr marL="801688" lvl="1">
              <a:lnSpc>
                <a:spcPct val="100000"/>
              </a:lnSpc>
              <a:spcBef>
                <a:spcPts val="0"/>
              </a:spcBef>
              <a:spcAft>
                <a:spcPts val="300"/>
              </a:spcAft>
            </a:pPr>
            <a:r>
              <a:rPr lang="en-US" dirty="0"/>
              <a:t>National and local e-newsletters</a:t>
            </a:r>
          </a:p>
          <a:p>
            <a:pPr marL="801688" lvl="1">
              <a:lnSpc>
                <a:spcPct val="100000"/>
              </a:lnSpc>
              <a:spcBef>
                <a:spcPts val="0"/>
              </a:spcBef>
              <a:spcAft>
                <a:spcPts val="300"/>
              </a:spcAft>
            </a:pPr>
            <a:r>
              <a:rPr lang="en-US" dirty="0"/>
              <a:t>Fellowships and mentoring</a:t>
            </a:r>
          </a:p>
          <a:p>
            <a:pPr marL="457200" lvl="1" indent="0">
              <a:lnSpc>
                <a:spcPct val="100000"/>
              </a:lnSpc>
              <a:spcBef>
                <a:spcPts val="0"/>
              </a:spcBef>
              <a:spcAft>
                <a:spcPts val="300"/>
              </a:spcAft>
              <a:buNone/>
            </a:pPr>
            <a:r>
              <a:rPr lang="en-US" b="1" dirty="0"/>
              <a:t>Patient</a:t>
            </a:r>
          </a:p>
          <a:p>
            <a:pPr marL="801688" lvl="1">
              <a:lnSpc>
                <a:spcPct val="100000"/>
              </a:lnSpc>
              <a:spcBef>
                <a:spcPts val="0"/>
              </a:spcBef>
              <a:spcAft>
                <a:spcPts val="300"/>
              </a:spcAft>
            </a:pPr>
            <a:r>
              <a:rPr lang="en-US" dirty="0"/>
              <a:t>Ask an MS Expert series</a:t>
            </a:r>
          </a:p>
          <a:p>
            <a:pPr marL="801688" lvl="1">
              <a:lnSpc>
                <a:spcPct val="100000"/>
              </a:lnSpc>
              <a:spcBef>
                <a:spcPts val="0"/>
              </a:spcBef>
              <a:spcAft>
                <a:spcPts val="300"/>
              </a:spcAft>
            </a:pPr>
            <a:r>
              <a:rPr lang="en-US" dirty="0"/>
              <a:t>Virtual Programs</a:t>
            </a:r>
          </a:p>
        </p:txBody>
      </p:sp>
    </p:spTree>
    <p:extLst>
      <p:ext uri="{BB962C8B-B14F-4D97-AF65-F5344CB8AC3E}">
        <p14:creationId xmlns:p14="http://schemas.microsoft.com/office/powerpoint/2010/main" val="1156846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39" y="609600"/>
            <a:ext cx="11721737" cy="1436914"/>
          </a:xfrm>
        </p:spPr>
        <p:txBody>
          <a:bodyPr>
            <a:noAutofit/>
          </a:bodyPr>
          <a:lstStyle/>
          <a:p>
            <a:pPr algn="ctr">
              <a:lnSpc>
                <a:spcPct val="100000"/>
              </a:lnSpc>
            </a:pPr>
            <a:r>
              <a:rPr lang="en-US" sz="4000" b="1" dirty="0">
                <a:solidFill>
                  <a:schemeClr val="accent3"/>
                </a:solidFill>
                <a:latin typeface="+mn-lt"/>
              </a:rPr>
              <a:t>Thank you and please </a:t>
            </a:r>
            <a:r>
              <a:rPr lang="en-US" sz="4000" b="1" dirty="0">
                <a:solidFill>
                  <a:schemeClr val="tx2"/>
                </a:solidFill>
                <a:latin typeface="+mn-lt"/>
              </a:rPr>
              <a:t>SAVE THE DATE </a:t>
            </a:r>
            <a:br>
              <a:rPr lang="en-US" sz="4000" b="1" dirty="0">
                <a:solidFill>
                  <a:schemeClr val="tx2"/>
                </a:solidFill>
                <a:latin typeface="+mn-lt"/>
              </a:rPr>
            </a:br>
            <a:r>
              <a:rPr lang="en-US" sz="4000" b="1" dirty="0">
                <a:solidFill>
                  <a:schemeClr val="accent3"/>
                </a:solidFill>
                <a:latin typeface="+mn-lt"/>
              </a:rPr>
              <a:t>for our FY26 webinars, topic and </a:t>
            </a:r>
            <a:br>
              <a:rPr lang="en-US" sz="4000" b="1" dirty="0">
                <a:solidFill>
                  <a:schemeClr val="accent3"/>
                </a:solidFill>
                <a:latin typeface="+mn-lt"/>
              </a:rPr>
            </a:br>
            <a:r>
              <a:rPr lang="en-US" sz="4000" b="1" dirty="0">
                <a:solidFill>
                  <a:schemeClr val="accent3"/>
                </a:solidFill>
                <a:latin typeface="+mn-lt"/>
              </a:rPr>
              <a:t>speaker information coming soon!</a:t>
            </a:r>
          </a:p>
        </p:txBody>
      </p:sp>
      <p:sp>
        <p:nvSpPr>
          <p:cNvPr id="7" name="Content Placeholder 6"/>
          <p:cNvSpPr>
            <a:spLocks noGrp="1"/>
          </p:cNvSpPr>
          <p:nvPr>
            <p:ph idx="1"/>
          </p:nvPr>
        </p:nvSpPr>
        <p:spPr>
          <a:xfrm>
            <a:off x="1524001" y="2474259"/>
            <a:ext cx="9135034" cy="3839455"/>
          </a:xfrm>
        </p:spPr>
        <p:txBody>
          <a:bodyPr anchor="t">
            <a:noAutofit/>
          </a:bodyPr>
          <a:lstStyle/>
          <a:p>
            <a:pPr marL="0" lvl="1" indent="0" algn="ctr">
              <a:lnSpc>
                <a:spcPct val="100000"/>
              </a:lnSpc>
              <a:spcBef>
                <a:spcPts val="0"/>
              </a:spcBef>
              <a:spcAft>
                <a:spcPts val="600"/>
              </a:spcAft>
              <a:buNone/>
            </a:pPr>
            <a:r>
              <a:rPr lang="en-US" sz="2800" dirty="0">
                <a:solidFill>
                  <a:schemeClr val="tx2"/>
                </a:solidFill>
              </a:rPr>
              <a:t>November 5, 2025</a:t>
            </a:r>
            <a:br>
              <a:rPr lang="en-US" sz="2800" dirty="0">
                <a:solidFill>
                  <a:schemeClr val="tx2"/>
                </a:solidFill>
              </a:rPr>
            </a:br>
            <a:r>
              <a:rPr lang="en-US" sz="2800" dirty="0">
                <a:solidFill>
                  <a:schemeClr val="tx2"/>
                </a:solidFill>
              </a:rPr>
              <a:t>January 7, 2026</a:t>
            </a:r>
            <a:br>
              <a:rPr lang="en-US" sz="2800" dirty="0">
                <a:solidFill>
                  <a:schemeClr val="tx2"/>
                </a:solidFill>
              </a:rPr>
            </a:br>
            <a:r>
              <a:rPr lang="en-US" sz="2800" dirty="0">
                <a:solidFill>
                  <a:schemeClr val="tx2"/>
                </a:solidFill>
              </a:rPr>
              <a:t>March 4, 2026</a:t>
            </a:r>
            <a:br>
              <a:rPr lang="en-US" sz="2800" dirty="0">
                <a:solidFill>
                  <a:schemeClr val="tx2"/>
                </a:solidFill>
              </a:rPr>
            </a:br>
            <a:r>
              <a:rPr lang="en-US" sz="2800" dirty="0">
                <a:solidFill>
                  <a:schemeClr val="tx2"/>
                </a:solidFill>
              </a:rPr>
              <a:t>May 6, 2026</a:t>
            </a:r>
            <a:br>
              <a:rPr lang="en-US" sz="2800" dirty="0">
                <a:solidFill>
                  <a:schemeClr val="tx2"/>
                </a:solidFill>
              </a:rPr>
            </a:br>
            <a:r>
              <a:rPr lang="en-US" sz="2800" dirty="0">
                <a:solidFill>
                  <a:schemeClr val="tx2"/>
                </a:solidFill>
              </a:rPr>
              <a:t>July 8, 2026 </a:t>
            </a:r>
            <a:br>
              <a:rPr lang="en-US" sz="2800" dirty="0">
                <a:solidFill>
                  <a:schemeClr val="tx2"/>
                </a:solidFill>
              </a:rPr>
            </a:br>
            <a:r>
              <a:rPr lang="en-US" sz="2800" dirty="0">
                <a:solidFill>
                  <a:schemeClr val="tx2"/>
                </a:solidFill>
              </a:rPr>
              <a:t>September 9, 2026</a:t>
            </a:r>
            <a:endParaRPr lang="en-US" sz="2800" dirty="0">
              <a:solidFill>
                <a:schemeClr val="tx1"/>
              </a:solidFill>
            </a:endParaRPr>
          </a:p>
          <a:p>
            <a:pPr marL="0" indent="0" algn="ctr">
              <a:lnSpc>
                <a:spcPct val="100000"/>
              </a:lnSpc>
              <a:spcBef>
                <a:spcPts val="0"/>
              </a:spcBef>
              <a:spcAft>
                <a:spcPts val="1200"/>
              </a:spcAft>
              <a:buNone/>
            </a:pPr>
            <a:endParaRPr lang="en-US" sz="6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www.va.gov/MS/RESOURCES/CME_Webinar_index.asp</a:t>
            </a:r>
          </a:p>
        </p:txBody>
      </p:sp>
    </p:spTree>
    <p:extLst>
      <p:ext uri="{BB962C8B-B14F-4D97-AF65-F5344CB8AC3E}">
        <p14:creationId xmlns:p14="http://schemas.microsoft.com/office/powerpoint/2010/main" val="254916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0"/>
            <a:ext cx="9997440" cy="1632473"/>
          </a:xfrm>
        </p:spPr>
        <p:txBody>
          <a:bodyPr>
            <a:normAutofit/>
          </a:bodyPr>
          <a:lstStyle/>
          <a:p>
            <a:r>
              <a:rPr lang="en-US" sz="4400" dirty="0"/>
              <a:t>Disclosures</a:t>
            </a:r>
          </a:p>
        </p:txBody>
      </p:sp>
      <p:sp>
        <p:nvSpPr>
          <p:cNvPr id="3" name="Content Placeholder 2"/>
          <p:cNvSpPr>
            <a:spLocks noGrp="1"/>
          </p:cNvSpPr>
          <p:nvPr>
            <p:ph sz="half" idx="1"/>
          </p:nvPr>
        </p:nvSpPr>
        <p:spPr>
          <a:xfrm>
            <a:off x="1567543" y="1632472"/>
            <a:ext cx="5666975" cy="4554967"/>
          </a:xfrm>
        </p:spPr>
        <p:txBody>
          <a:bodyPr>
            <a:normAutofit/>
          </a:bodyPr>
          <a:lstStyle/>
          <a:p>
            <a:pPr>
              <a:spcAft>
                <a:spcPts val="600"/>
              </a:spcAft>
            </a:pPr>
            <a:r>
              <a:rPr lang="en-US" dirty="0"/>
              <a:t>Member of the Medical Education Speakers Network</a:t>
            </a:r>
          </a:p>
          <a:p>
            <a:pPr>
              <a:spcAft>
                <a:spcPts val="600"/>
              </a:spcAft>
            </a:pPr>
            <a:r>
              <a:rPr lang="en-US" dirty="0"/>
              <a:t>Member, International Society for the Study of Women’s Sexual Health (ISSWSH). Slides used with permission.</a:t>
            </a:r>
          </a:p>
          <a:p>
            <a:pPr>
              <a:spcAft>
                <a:spcPts val="600"/>
              </a:spcAft>
            </a:pPr>
            <a:r>
              <a:rPr lang="en-US" dirty="0"/>
              <a:t>I will be discussing off-label use of medications.</a:t>
            </a:r>
          </a:p>
          <a:p>
            <a:endParaRPr lang="en-US" dirty="0"/>
          </a:p>
          <a:p>
            <a:endParaRPr lang="en-US" dirty="0"/>
          </a:p>
          <a:p>
            <a:pPr marL="82296" indent="0">
              <a:buNone/>
            </a:pPr>
            <a:endParaRPr lang="en-US" dirty="0"/>
          </a:p>
        </p:txBody>
      </p:sp>
      <p:pic>
        <p:nvPicPr>
          <p:cNvPr id="5" name="Picture 4" descr="A close-up of a lizard&#10;&#10;Description automatically generated with low confidence">
            <a:extLst>
              <a:ext uri="{FF2B5EF4-FFF2-40B4-BE49-F238E27FC236}">
                <a16:creationId xmlns:a16="http://schemas.microsoft.com/office/drawing/2014/main" id="{9AE1A783-C777-584A-AEF4-AEA0312388AC}"/>
              </a:ext>
            </a:extLst>
          </p:cNvPr>
          <p:cNvPicPr>
            <a:picLocks noChangeAspect="1"/>
          </p:cNvPicPr>
          <p:nvPr/>
        </p:nvPicPr>
        <p:blipFill>
          <a:blip r:embed="rId2"/>
          <a:stretch>
            <a:fillRect/>
          </a:stretch>
        </p:blipFill>
        <p:spPr>
          <a:xfrm>
            <a:off x="7571015" y="976898"/>
            <a:ext cx="3993968" cy="5325291"/>
          </a:xfrm>
          <a:prstGeom prst="rect">
            <a:avLst/>
          </a:prstGeom>
        </p:spPr>
      </p:pic>
    </p:spTree>
    <p:extLst>
      <p:ext uri="{BB962C8B-B14F-4D97-AF65-F5344CB8AC3E}">
        <p14:creationId xmlns:p14="http://schemas.microsoft.com/office/powerpoint/2010/main" val="35063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16-929D-8C43-9273-B34796E8FE15}"/>
              </a:ext>
            </a:extLst>
          </p:cNvPr>
          <p:cNvSpPr>
            <a:spLocks noGrp="1"/>
          </p:cNvSpPr>
          <p:nvPr>
            <p:ph type="title"/>
          </p:nvPr>
        </p:nvSpPr>
        <p:spPr>
          <a:xfrm>
            <a:off x="1524000" y="0"/>
            <a:ext cx="9997440" cy="1604682"/>
          </a:xfrm>
        </p:spPr>
        <p:txBody>
          <a:bodyPr>
            <a:normAutofit/>
          </a:bodyPr>
          <a:lstStyle/>
          <a:p>
            <a:r>
              <a:rPr lang="en-GB" sz="4400" dirty="0"/>
              <a:t>Objectives</a:t>
            </a:r>
          </a:p>
        </p:txBody>
      </p:sp>
      <p:sp>
        <p:nvSpPr>
          <p:cNvPr id="3" name="Content Placeholder 2">
            <a:extLst>
              <a:ext uri="{FF2B5EF4-FFF2-40B4-BE49-F238E27FC236}">
                <a16:creationId xmlns:a16="http://schemas.microsoft.com/office/drawing/2014/main" id="{F0FDA933-9008-C245-BBD8-341EEEC6DEEA}"/>
              </a:ext>
            </a:extLst>
          </p:cNvPr>
          <p:cNvSpPr>
            <a:spLocks noGrp="1"/>
          </p:cNvSpPr>
          <p:nvPr>
            <p:ph idx="1"/>
          </p:nvPr>
        </p:nvSpPr>
        <p:spPr>
          <a:xfrm>
            <a:off x="1524000" y="1604682"/>
            <a:ext cx="10387584" cy="4643718"/>
          </a:xfrm>
        </p:spPr>
        <p:txBody>
          <a:bodyPr>
            <a:normAutofit/>
          </a:bodyPr>
          <a:lstStyle/>
          <a:p>
            <a:pPr>
              <a:spcAft>
                <a:spcPts val="600"/>
              </a:spcAft>
            </a:pPr>
            <a:r>
              <a:rPr lang="en-GB" dirty="0"/>
              <a:t>To review the physiology of the male and female sexual response</a:t>
            </a:r>
          </a:p>
          <a:p>
            <a:pPr>
              <a:spcAft>
                <a:spcPts val="600"/>
              </a:spcAft>
            </a:pPr>
            <a:r>
              <a:rPr lang="en-GB" dirty="0"/>
              <a:t>To discuss the epidemiology, manifestations and evaluation of sexual dysfunction encountered in patients with MS (PwMS)</a:t>
            </a:r>
          </a:p>
          <a:p>
            <a:pPr>
              <a:spcAft>
                <a:spcPts val="600"/>
              </a:spcAft>
            </a:pPr>
            <a:r>
              <a:rPr lang="en-GB" dirty="0"/>
              <a:t>To provide interventions that neurologic practitioners can provide to their MS patients who are experiencing sexual dysfunction</a:t>
            </a:r>
          </a:p>
        </p:txBody>
      </p:sp>
    </p:spTree>
    <p:extLst>
      <p:ext uri="{BB962C8B-B14F-4D97-AF65-F5344CB8AC3E}">
        <p14:creationId xmlns:p14="http://schemas.microsoft.com/office/powerpoint/2010/main" val="154538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965" y="461682"/>
            <a:ext cx="10067363" cy="1143000"/>
          </a:xfrm>
        </p:spPr>
        <p:txBody>
          <a:bodyPr>
            <a:normAutofit/>
          </a:bodyPr>
          <a:lstStyle/>
          <a:p>
            <a:r>
              <a:rPr lang="en-US" sz="4400" dirty="0"/>
              <a:t>Scope of the Problem</a:t>
            </a:r>
          </a:p>
        </p:txBody>
      </p:sp>
      <p:sp>
        <p:nvSpPr>
          <p:cNvPr id="3" name="Content Placeholder 2"/>
          <p:cNvSpPr>
            <a:spLocks noGrp="1"/>
          </p:cNvSpPr>
          <p:nvPr>
            <p:ph idx="1"/>
          </p:nvPr>
        </p:nvSpPr>
        <p:spPr>
          <a:xfrm>
            <a:off x="1532965" y="1604682"/>
            <a:ext cx="10067363" cy="5020236"/>
          </a:xfrm>
        </p:spPr>
        <p:txBody>
          <a:bodyPr>
            <a:normAutofit fontScale="92500" lnSpcReduction="20000"/>
          </a:bodyPr>
          <a:lstStyle/>
          <a:p>
            <a:pPr marL="341313" indent="-282575"/>
            <a:r>
              <a:rPr lang="en-US" dirty="0"/>
              <a:t>Prevalence of sexual dysfunction is HIGH in MS patients: (5X &gt; than general population)</a:t>
            </a:r>
          </a:p>
          <a:p>
            <a:pPr lvl="1"/>
            <a:r>
              <a:rPr lang="en-US" dirty="0"/>
              <a:t>Women 40-80%</a:t>
            </a:r>
          </a:p>
          <a:p>
            <a:pPr lvl="1"/>
            <a:r>
              <a:rPr lang="en-US" dirty="0"/>
              <a:t>Men 50-90%</a:t>
            </a:r>
          </a:p>
          <a:p>
            <a:r>
              <a:rPr lang="en-US" dirty="0"/>
              <a:t>Multiple factors affect dysfunction</a:t>
            </a:r>
          </a:p>
          <a:p>
            <a:pPr lvl="1"/>
            <a:r>
              <a:rPr lang="en-US" dirty="0"/>
              <a:t>Neurologic*</a:t>
            </a:r>
          </a:p>
          <a:p>
            <a:pPr lvl="1"/>
            <a:r>
              <a:rPr lang="en-US" dirty="0"/>
              <a:t>Psychologic (body image)</a:t>
            </a:r>
          </a:p>
          <a:p>
            <a:pPr lvl="1"/>
            <a:r>
              <a:rPr lang="en-US" dirty="0"/>
              <a:t>Side effects of medication</a:t>
            </a:r>
          </a:p>
          <a:p>
            <a:pPr lvl="1"/>
            <a:r>
              <a:rPr lang="en-US" dirty="0"/>
              <a:t>Depression</a:t>
            </a:r>
          </a:p>
          <a:p>
            <a:pPr lvl="1"/>
            <a:r>
              <a:rPr lang="en-US" dirty="0"/>
              <a:t>Fatigue </a:t>
            </a:r>
          </a:p>
          <a:p>
            <a:pPr lvl="1"/>
            <a:r>
              <a:rPr lang="en-US" dirty="0"/>
              <a:t>Muscle weakness	</a:t>
            </a:r>
          </a:p>
          <a:p>
            <a:pPr marL="402336" lvl="1" indent="0">
              <a:buNone/>
            </a:pPr>
            <a:endParaRPr lang="en-US" sz="1400" dirty="0"/>
          </a:p>
          <a:p>
            <a:pPr marL="402336" lvl="1" indent="0">
              <a:buNone/>
            </a:pPr>
            <a:r>
              <a:rPr lang="en-US" sz="1400" dirty="0"/>
              <a:t>Bahmani DS and Motl RW. 2021; 51:102878.</a:t>
            </a:r>
            <a:endParaRPr lang="en-US" dirty="0"/>
          </a:p>
          <a:p>
            <a:pPr marL="82296"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7592-EB02-A04E-DEA7-E4E8F451C581}"/>
              </a:ext>
            </a:extLst>
          </p:cNvPr>
          <p:cNvSpPr>
            <a:spLocks noGrp="1"/>
          </p:cNvSpPr>
          <p:nvPr>
            <p:ph type="title"/>
          </p:nvPr>
        </p:nvSpPr>
        <p:spPr>
          <a:xfrm>
            <a:off x="1523999" y="0"/>
            <a:ext cx="9997440" cy="1595718"/>
          </a:xfrm>
        </p:spPr>
        <p:txBody>
          <a:bodyPr>
            <a:normAutofit/>
          </a:bodyPr>
          <a:lstStyle/>
          <a:p>
            <a:r>
              <a:rPr lang="en-GB" sz="4400" dirty="0"/>
              <a:t>What about Diversity?</a:t>
            </a:r>
          </a:p>
        </p:txBody>
      </p:sp>
      <p:sp>
        <p:nvSpPr>
          <p:cNvPr id="3" name="Content Placeholder 2">
            <a:extLst>
              <a:ext uri="{FF2B5EF4-FFF2-40B4-BE49-F238E27FC236}">
                <a16:creationId xmlns:a16="http://schemas.microsoft.com/office/drawing/2014/main" id="{F12F5ACF-9247-03E8-378B-8C9184C69013}"/>
              </a:ext>
            </a:extLst>
          </p:cNvPr>
          <p:cNvSpPr>
            <a:spLocks noGrp="1"/>
          </p:cNvSpPr>
          <p:nvPr>
            <p:ph idx="1"/>
          </p:nvPr>
        </p:nvSpPr>
        <p:spPr>
          <a:xfrm>
            <a:off x="1523999" y="1595718"/>
            <a:ext cx="10076329" cy="5070258"/>
          </a:xfrm>
        </p:spPr>
        <p:txBody>
          <a:bodyPr>
            <a:normAutofit/>
          </a:bodyPr>
          <a:lstStyle/>
          <a:p>
            <a:pPr marL="82296" indent="0">
              <a:spcAft>
                <a:spcPts val="600"/>
              </a:spcAft>
              <a:buNone/>
            </a:pPr>
            <a:r>
              <a:rPr lang="en-GB" dirty="0"/>
              <a:t>Though SD is common in the MS population, regarding literature exploring diversity in MS patients experiencing sexual dysfunction. </a:t>
            </a:r>
          </a:p>
          <a:p>
            <a:pPr marL="82296" indent="0">
              <a:spcAft>
                <a:spcPts val="600"/>
              </a:spcAft>
              <a:buNone/>
            </a:pPr>
            <a:r>
              <a:rPr lang="en-GB" dirty="0"/>
              <a:t>There is NONE! </a:t>
            </a:r>
          </a:p>
          <a:p>
            <a:pPr marL="82296" indent="0">
              <a:spcAft>
                <a:spcPts val="600"/>
              </a:spcAft>
              <a:buNone/>
            </a:pPr>
            <a:r>
              <a:rPr lang="en-GB" dirty="0"/>
              <a:t>In a recent systemic review (Zaloum SA </a:t>
            </a:r>
            <a:r>
              <a:rPr lang="en-GB" i="1" dirty="0"/>
              <a:t>et al. MSARD </a:t>
            </a:r>
            <a:r>
              <a:rPr lang="en-GB" dirty="0"/>
              <a:t>2024;89:105767), 204 studies with 77,902 participants were reviewed.  Only females and/or male subjects were studied.</a:t>
            </a:r>
          </a:p>
        </p:txBody>
      </p:sp>
    </p:spTree>
    <p:extLst>
      <p:ext uri="{BB962C8B-B14F-4D97-AF65-F5344CB8AC3E}">
        <p14:creationId xmlns:p14="http://schemas.microsoft.com/office/powerpoint/2010/main" val="277097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53B-8CD3-51E5-6B4E-2D0ABBE58449}"/>
              </a:ext>
            </a:extLst>
          </p:cNvPr>
          <p:cNvSpPr>
            <a:spLocks noGrp="1"/>
          </p:cNvSpPr>
          <p:nvPr>
            <p:ph type="title"/>
          </p:nvPr>
        </p:nvSpPr>
        <p:spPr>
          <a:xfrm>
            <a:off x="1524000" y="0"/>
            <a:ext cx="9997440" cy="1604682"/>
          </a:xfrm>
        </p:spPr>
        <p:txBody>
          <a:bodyPr>
            <a:normAutofit/>
          </a:bodyPr>
          <a:lstStyle/>
          <a:p>
            <a:r>
              <a:rPr lang="en-GB" sz="4400" dirty="0"/>
              <a:t>MS-Related Correlates of SD</a:t>
            </a:r>
          </a:p>
        </p:txBody>
      </p:sp>
      <p:sp>
        <p:nvSpPr>
          <p:cNvPr id="3" name="Content Placeholder 2">
            <a:extLst>
              <a:ext uri="{FF2B5EF4-FFF2-40B4-BE49-F238E27FC236}">
                <a16:creationId xmlns:a16="http://schemas.microsoft.com/office/drawing/2014/main" id="{46F8FAAE-C408-8F72-A07D-8735F37CF848}"/>
              </a:ext>
            </a:extLst>
          </p:cNvPr>
          <p:cNvSpPr>
            <a:spLocks noGrp="1"/>
          </p:cNvSpPr>
          <p:nvPr>
            <p:ph idx="1"/>
          </p:nvPr>
        </p:nvSpPr>
        <p:spPr>
          <a:xfrm>
            <a:off x="1524000" y="1604682"/>
            <a:ext cx="10130118" cy="5020236"/>
          </a:xfrm>
        </p:spPr>
        <p:txBody>
          <a:bodyPr>
            <a:normAutofit fontScale="92500" lnSpcReduction="10000"/>
          </a:bodyPr>
          <a:lstStyle/>
          <a:p>
            <a:pPr>
              <a:lnSpc>
                <a:spcPct val="110000"/>
              </a:lnSpc>
            </a:pPr>
            <a:r>
              <a:rPr lang="en-GB" dirty="0"/>
              <a:t>Disease severity</a:t>
            </a:r>
          </a:p>
          <a:p>
            <a:pPr>
              <a:lnSpc>
                <a:spcPct val="110000"/>
              </a:lnSpc>
            </a:pPr>
            <a:r>
              <a:rPr lang="en-GB" dirty="0"/>
              <a:t>Perception of illness (more pronounced effect in patients with mild disability)</a:t>
            </a:r>
          </a:p>
          <a:p>
            <a:pPr>
              <a:lnSpc>
                <a:spcPct val="110000"/>
              </a:lnSpc>
            </a:pPr>
            <a:r>
              <a:rPr lang="en-GB" dirty="0"/>
              <a:t>Depression/Anxiety</a:t>
            </a:r>
          </a:p>
          <a:p>
            <a:pPr>
              <a:lnSpc>
                <a:spcPct val="110000"/>
              </a:lnSpc>
            </a:pPr>
            <a:r>
              <a:rPr lang="en-GB" dirty="0"/>
              <a:t>Fatigue		</a:t>
            </a:r>
          </a:p>
          <a:p>
            <a:pPr marL="82296" indent="0">
              <a:lnSpc>
                <a:spcPct val="110000"/>
              </a:lnSpc>
              <a:buNone/>
            </a:pPr>
            <a:r>
              <a:rPr lang="en-GB" dirty="0"/>
              <a:t>LACK OF CORRELATION :</a:t>
            </a:r>
          </a:p>
          <a:p>
            <a:pPr>
              <a:lnSpc>
                <a:spcPct val="110000"/>
              </a:lnSpc>
            </a:pPr>
            <a:r>
              <a:rPr lang="en-GB" dirty="0"/>
              <a:t>No correlation with MRI findings</a:t>
            </a:r>
          </a:p>
          <a:p>
            <a:pPr>
              <a:lnSpc>
                <a:spcPct val="110000"/>
              </a:lnSpc>
            </a:pPr>
            <a:r>
              <a:rPr lang="en-GB" dirty="0"/>
              <a:t>No correlation with DMT</a:t>
            </a:r>
          </a:p>
          <a:p>
            <a:endParaRPr lang="en-GB" sz="1400" dirty="0"/>
          </a:p>
          <a:p>
            <a:pPr marL="82296" indent="0">
              <a:buNone/>
            </a:pPr>
            <a:r>
              <a:rPr lang="en-GB" sz="1400" dirty="0"/>
              <a:t>Seyman E </a:t>
            </a:r>
            <a:r>
              <a:rPr lang="en-GB" sz="1400" i="1" dirty="0"/>
              <a:t>et al. Mult Scler J Exp Transl Clin </a:t>
            </a:r>
            <a:r>
              <a:rPr lang="en-GB" sz="1400" dirty="0"/>
              <a:t>2022; 8:20552173221132170</a:t>
            </a:r>
          </a:p>
          <a:p>
            <a:endParaRPr lang="en-GB" dirty="0"/>
          </a:p>
        </p:txBody>
      </p:sp>
    </p:spTree>
    <p:extLst>
      <p:ext uri="{BB962C8B-B14F-4D97-AF65-F5344CB8AC3E}">
        <p14:creationId xmlns:p14="http://schemas.microsoft.com/office/powerpoint/2010/main" val="1460062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c377c69a-c1ab-45bf-b74a-5540100893e7"/>
  <p:tag name="SLIDO_EVENT_SECTION_UUID" val="42da28c8-93c3-40c4-a32f-407a17cdafb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f98844-4daf-4f28-a01a-1bcf01f5ba64" xsi:nil="true"/>
    <lcf76f155ced4ddcb4097134ff3c332f xmlns="2c04d4b1-7a5e-4575-b6a3-29f7253cf522">
      <Terms xmlns="http://schemas.microsoft.com/office/infopath/2007/PartnerControls"/>
    </lcf76f155ced4ddcb4097134ff3c332f>
    <SharedWithUsers xmlns="8a9688af-b70f-40bb-9617-17e5a1647d6e">
      <UserInfo>
        <DisplayName>Jill Petersen</DisplayName>
        <AccountId>478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8CC72631FCDC43AC04C8CC6A8CB0D9" ma:contentTypeVersion="16" ma:contentTypeDescription="Create a new document." ma:contentTypeScope="" ma:versionID="399e20c2e185542fa3155091108be9ff">
  <xsd:schema xmlns:xsd="http://www.w3.org/2001/XMLSchema" xmlns:xs="http://www.w3.org/2001/XMLSchema" xmlns:p="http://schemas.microsoft.com/office/2006/metadata/properties" xmlns:ns2="2c04d4b1-7a5e-4575-b6a3-29f7253cf522" xmlns:ns3="8a9688af-b70f-40bb-9617-17e5a1647d6e" xmlns:ns4="b4f98844-4daf-4f28-a01a-1bcf01f5ba64" targetNamespace="http://schemas.microsoft.com/office/2006/metadata/properties" ma:root="true" ma:fieldsID="7e499e61af3c85a6e5e52e35dc6024da" ns2:_="" ns3:_="" ns4:_="">
    <xsd:import namespace="2c04d4b1-7a5e-4575-b6a3-29f7253cf522"/>
    <xsd:import namespace="8a9688af-b70f-40bb-9617-17e5a1647d6e"/>
    <xsd:import namespace="b4f98844-4daf-4f28-a01a-1bcf01f5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4d4b1-7a5e-4575-b6a3-29f7253cf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107af4-119d-4e47-b97c-f15ecd375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9688af-b70f-40bb-9617-17e5a1647d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98844-4daf-4f28-a01a-1bcf01f5ba6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0e82c6c-6221-4fc0-b782-0afc0ec880df}" ma:internalName="TaxCatchAll" ma:showField="CatchAllData" ma:web="8a9688af-b70f-40bb-9617-17e5a1647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5AD86-3BF7-472A-B482-66A365C236E6}">
  <ds:schemaRefs>
    <ds:schemaRef ds:uri="http://www.w3.org/XML/1998/namespace"/>
    <ds:schemaRef ds:uri="b4f98844-4daf-4f28-a01a-1bcf01f5ba64"/>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8a9688af-b70f-40bb-9617-17e5a1647d6e"/>
    <ds:schemaRef ds:uri="2c04d4b1-7a5e-4575-b6a3-29f7253cf522"/>
    <ds:schemaRef ds:uri="http://purl.org/dc/dcmitype/"/>
  </ds:schemaRefs>
</ds:datastoreItem>
</file>

<file path=customXml/itemProps2.xml><?xml version="1.0" encoding="utf-8"?>
<ds:datastoreItem xmlns:ds="http://schemas.openxmlformats.org/officeDocument/2006/customXml" ds:itemID="{688902AF-B618-4C6E-8E0A-C4CB3AEC8452}">
  <ds:schemaRefs>
    <ds:schemaRef ds:uri="http://schemas.microsoft.com/sharepoint/v3/contenttype/forms"/>
  </ds:schemaRefs>
</ds:datastoreItem>
</file>

<file path=customXml/itemProps3.xml><?xml version="1.0" encoding="utf-8"?>
<ds:datastoreItem xmlns:ds="http://schemas.openxmlformats.org/officeDocument/2006/customXml" ds:itemID="{FB58FF7B-1233-4483-95CA-98C785A9CC43}">
  <ds:schemaRefs>
    <ds:schemaRef ds:uri="2c04d4b1-7a5e-4575-b6a3-29f7253cf522"/>
    <ds:schemaRef ds:uri="8a9688af-b70f-40bb-9617-17e5a1647d6e"/>
    <ds:schemaRef ds:uri="b4f98844-4daf-4f28-a01a-1bcf01f5ba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23627</TotalTime>
  <Words>3370</Words>
  <Application>Microsoft Office PowerPoint</Application>
  <PresentationFormat>Widescreen</PresentationFormat>
  <Paragraphs>402</Paragraphs>
  <Slides>49</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Corbel</vt:lpstr>
      <vt:lpstr>Gill Sans MT</vt:lpstr>
      <vt:lpstr>mayo-sans</vt:lpstr>
      <vt:lpstr>Times New Roman</vt:lpstr>
      <vt:lpstr>Verdana</vt:lpstr>
      <vt:lpstr>Webdings</vt:lpstr>
      <vt:lpstr>Wingdings 2</vt:lpstr>
      <vt:lpstr>Basis</vt:lpstr>
      <vt:lpstr>Solstice</vt:lpstr>
      <vt:lpstr>The CME program will start on the hour.</vt:lpstr>
      <vt:lpstr>PowerPoint Presentation</vt:lpstr>
      <vt:lpstr>PowerPoint Presentation</vt:lpstr>
      <vt:lpstr>Sexual Dysfunction and Multiple Sclerosis</vt:lpstr>
      <vt:lpstr>Disclosures</vt:lpstr>
      <vt:lpstr>Objectives</vt:lpstr>
      <vt:lpstr>Scope of the Problem</vt:lpstr>
      <vt:lpstr>What about Diversity?</vt:lpstr>
      <vt:lpstr>MS-Related Correlates of SD</vt:lpstr>
      <vt:lpstr>General Diagnostic Evaluation</vt:lpstr>
      <vt:lpstr>Screening and Assessment Tools</vt:lpstr>
      <vt:lpstr>Female Sexual Function</vt:lpstr>
      <vt:lpstr>Female Sexual Dysfunction*</vt:lpstr>
      <vt:lpstr>Risk Factors for FSD in Patients with MS</vt:lpstr>
      <vt:lpstr>Evaluation of FSD</vt:lpstr>
      <vt:lpstr>Basic Treatments for FSD</vt:lpstr>
      <vt:lpstr>A Holistic Option for Treatment of FSD</vt:lpstr>
      <vt:lpstr>Hormonal Treatment of FSD</vt:lpstr>
      <vt:lpstr>Hormonal Treatment of FSD</vt:lpstr>
      <vt:lpstr>Hormonal Treatment FSD</vt:lpstr>
      <vt:lpstr> Medications for Premenopausal FSD</vt:lpstr>
      <vt:lpstr>Depression and FSD</vt:lpstr>
      <vt:lpstr>Summary: Contributors to FSD in MS and Management Options</vt:lpstr>
      <vt:lpstr>ERECTILE DYSFUNCTION</vt:lpstr>
      <vt:lpstr>Types of Male Sexual Dysfunction in MS</vt:lpstr>
      <vt:lpstr>Risk Factors for Erectile Dysfunction</vt:lpstr>
      <vt:lpstr>Penile Erection  Anatomy and Mechanism</vt:lpstr>
      <vt:lpstr>Approach Toward the Patient with Erectile Dysfunction</vt:lpstr>
      <vt:lpstr>Evaluation of the Male with ED</vt:lpstr>
      <vt:lpstr>Guidance for Male Patients</vt:lpstr>
      <vt:lpstr>Interventions to Mitigate MS Effects on Sexual Function (Update)</vt:lpstr>
      <vt:lpstr>Treatment Options for ED</vt:lpstr>
      <vt:lpstr>Testosterone Therapy</vt:lpstr>
      <vt:lpstr>Available PDE-5 Inhibitors</vt:lpstr>
      <vt:lpstr>Side Effects – PDE-5 Inhibitors</vt:lpstr>
      <vt:lpstr>PowerPoint Presentation</vt:lpstr>
      <vt:lpstr>PowerPoint Presentation</vt:lpstr>
      <vt:lpstr>Problems with the VED</vt:lpstr>
      <vt:lpstr>PowerPoint Presentation</vt:lpstr>
      <vt:lpstr>Prostaglandin E1 (Alprostadil)</vt:lpstr>
      <vt:lpstr>Intracavernosal Injection - ADEs</vt:lpstr>
      <vt:lpstr>Implantable Penile Prosthesis</vt:lpstr>
      <vt:lpstr>The Downside of Penile Implants</vt:lpstr>
      <vt:lpstr>Special Considerations</vt:lpstr>
      <vt:lpstr>PowerPoint Presentation</vt:lpstr>
      <vt:lpstr>PowerPoint Presentation</vt:lpstr>
      <vt:lpstr>What’s On Your Mind?</vt:lpstr>
      <vt:lpstr>PowerPoint Presentation</vt:lpstr>
      <vt:lpstr>Thank you and please SAVE THE DATE  for our FY26 webinars, topic and  speaker information 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Geiger Wooten</dc:creator>
  <cp:lastModifiedBy>Megan Woltring</cp:lastModifiedBy>
  <cp:revision>60</cp:revision>
  <dcterms:created xsi:type="dcterms:W3CDTF">2021-01-06T00:19:33Z</dcterms:created>
  <dcterms:modified xsi:type="dcterms:W3CDTF">2025-08-19T20:52:48Z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ContentTypeId">
    <vt:lpwstr>0x010100748CC72631FCDC43AC04C8CC6A8CB0D9</vt:lpwstr>
  </property>
  <property fmtid="{D5CDD505-2E9C-101B-9397-08002B2CF9AE}" pid="4" name="MediaServiceImageTags">
    <vt:lpwstr/>
  </property>
</Properties>
</file>