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50" r:id="rId4"/>
    <p:sldMasterId id="2147484189" r:id="rId5"/>
    <p:sldMasterId id="2147484201" r:id="rId6"/>
  </p:sldMasterIdLst>
  <p:notesMasterIdLst>
    <p:notesMasterId r:id="rId60"/>
  </p:notesMasterIdLst>
  <p:sldIdLst>
    <p:sldId id="7654" r:id="rId7"/>
    <p:sldId id="7661" r:id="rId8"/>
    <p:sldId id="7659" r:id="rId9"/>
    <p:sldId id="256" r:id="rId10"/>
    <p:sldId id="292" r:id="rId11"/>
    <p:sldId id="257" r:id="rId12"/>
    <p:sldId id="291" r:id="rId13"/>
    <p:sldId id="2147473226" r:id="rId14"/>
    <p:sldId id="259" r:id="rId15"/>
    <p:sldId id="293" r:id="rId16"/>
    <p:sldId id="374" r:id="rId17"/>
    <p:sldId id="294" r:id="rId18"/>
    <p:sldId id="2147473227" r:id="rId19"/>
    <p:sldId id="296" r:id="rId20"/>
    <p:sldId id="2032092761" r:id="rId21"/>
    <p:sldId id="2147473228" r:id="rId22"/>
    <p:sldId id="2147473216" r:id="rId23"/>
    <p:sldId id="2147473218" r:id="rId24"/>
    <p:sldId id="2147473217" r:id="rId25"/>
    <p:sldId id="2147473219" r:id="rId26"/>
    <p:sldId id="2032092763" r:id="rId27"/>
    <p:sldId id="2147473229" r:id="rId28"/>
    <p:sldId id="2147473220" r:id="rId29"/>
    <p:sldId id="2147473222" r:id="rId30"/>
    <p:sldId id="265" r:id="rId31"/>
    <p:sldId id="2147473221" r:id="rId32"/>
    <p:sldId id="264" r:id="rId33"/>
    <p:sldId id="262" r:id="rId34"/>
    <p:sldId id="268" r:id="rId35"/>
    <p:sldId id="273" r:id="rId36"/>
    <p:sldId id="2032092770" r:id="rId37"/>
    <p:sldId id="2032092769" r:id="rId38"/>
    <p:sldId id="270" r:id="rId39"/>
    <p:sldId id="271" r:id="rId40"/>
    <p:sldId id="2032092766" r:id="rId41"/>
    <p:sldId id="261" r:id="rId42"/>
    <p:sldId id="2147473223" r:id="rId43"/>
    <p:sldId id="2147473232" r:id="rId44"/>
    <p:sldId id="2147473230" r:id="rId45"/>
    <p:sldId id="2147473224" r:id="rId46"/>
    <p:sldId id="289" r:id="rId47"/>
    <p:sldId id="375" r:id="rId48"/>
    <p:sldId id="290" r:id="rId49"/>
    <p:sldId id="2147473231" r:id="rId50"/>
    <p:sldId id="2147473225" r:id="rId51"/>
    <p:sldId id="283" r:id="rId52"/>
    <p:sldId id="2147473215" r:id="rId53"/>
    <p:sldId id="2147473206" r:id="rId54"/>
    <p:sldId id="285" r:id="rId55"/>
    <p:sldId id="7655" r:id="rId56"/>
    <p:sldId id="7653" r:id="rId57"/>
    <p:sldId id="7658" r:id="rId58"/>
    <p:sldId id="348" r:id="rId59"/>
  </p:sldIdLst>
  <p:sldSz cx="12192000" cy="6858000"/>
  <p:notesSz cx="6858000" cy="9144000"/>
  <p:custDataLst>
    <p:tags r:id="rId6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F69735-FD23-4E8D-BC32-72360E482D5C}" name="Sarah Anderson" initials="SA" userId="S::Sarah.Anderson@nmss.org::5937264f-d196-4393-ae78-ca0672793bf7" providerId="AD"/>
  <p188:author id="{F04CDF41-C365-072B-47A2-4226EE1CD22F}" name="Andreina Barnola" initials="AB" userId="S::andreina.barnola@nmss.org::3e866c0f-f975-4eee-8ea5-746863b39e43" providerId="AD"/>
  <p188:author id="{B403B6AA-6570-587F-E111-B1FFD3D85304}" name="Vicki Kowal" initials="VK" userId="S::Vicki.Kowal@nmss.org::723f9e21-9ebb-4e8b-bb0c-9d1199ea4d0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481"/>
    <a:srgbClr val="F580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357" autoAdjust="0"/>
  </p:normalViewPr>
  <p:slideViewPr>
    <p:cSldViewPr snapToGrid="0">
      <p:cViewPr varScale="1">
        <p:scale>
          <a:sx n="108" d="100"/>
          <a:sy n="108" d="100"/>
        </p:scale>
        <p:origin x="63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tags" Target="tags/tag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1B696D-57BA-4E5E-ABDF-19903805EE74}"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D2009CCC-4756-498A-8276-97F30EDC0F91}">
      <dgm:prSet/>
      <dgm:spPr/>
      <dgm:t>
        <a:bodyPr/>
        <a:lstStyle/>
        <a:p>
          <a:r>
            <a:rPr lang="en-US" dirty="0"/>
            <a:t>Part I: Case of a Rural Vet with MS</a:t>
          </a:r>
        </a:p>
      </dgm:t>
    </dgm:pt>
    <dgm:pt modelId="{685B4A28-1603-4C20-8C56-10EAEBD5C772}" type="parTrans" cxnId="{D3708D87-787C-4308-93BA-094D8817667C}">
      <dgm:prSet/>
      <dgm:spPr/>
      <dgm:t>
        <a:bodyPr/>
        <a:lstStyle/>
        <a:p>
          <a:endParaRPr lang="en-US"/>
        </a:p>
      </dgm:t>
    </dgm:pt>
    <dgm:pt modelId="{43B6CD03-9DE5-424F-808F-CBA5AA18AD9F}" type="sibTrans" cxnId="{D3708D87-787C-4308-93BA-094D8817667C}">
      <dgm:prSet/>
      <dgm:spPr/>
      <dgm:t>
        <a:bodyPr/>
        <a:lstStyle/>
        <a:p>
          <a:endParaRPr lang="en-US"/>
        </a:p>
      </dgm:t>
    </dgm:pt>
    <dgm:pt modelId="{80C04919-E0E4-4EB8-87B6-92AEA8D1A756}">
      <dgm:prSet/>
      <dgm:spPr/>
      <dgm:t>
        <a:bodyPr/>
        <a:lstStyle/>
        <a:p>
          <a:r>
            <a:rPr lang="en-US" dirty="0"/>
            <a:t>Part II: Landscape of Neurology Care in US</a:t>
          </a:r>
        </a:p>
      </dgm:t>
    </dgm:pt>
    <dgm:pt modelId="{FE8C1BE0-CCDD-4ABA-A89F-29C6ED3E5C32}" type="parTrans" cxnId="{A2009F07-2C89-45FD-9607-83AF04FC52BB}">
      <dgm:prSet/>
      <dgm:spPr/>
      <dgm:t>
        <a:bodyPr/>
        <a:lstStyle/>
        <a:p>
          <a:endParaRPr lang="en-US"/>
        </a:p>
      </dgm:t>
    </dgm:pt>
    <dgm:pt modelId="{EB335858-C410-43FF-B818-4492B1B55B30}" type="sibTrans" cxnId="{A2009F07-2C89-45FD-9607-83AF04FC52BB}">
      <dgm:prSet/>
      <dgm:spPr/>
      <dgm:t>
        <a:bodyPr/>
        <a:lstStyle/>
        <a:p>
          <a:endParaRPr lang="en-US"/>
        </a:p>
      </dgm:t>
    </dgm:pt>
    <dgm:pt modelId="{8385C1B1-0359-4EC5-BC75-5F6F4CB6B779}">
      <dgm:prSet/>
      <dgm:spPr/>
      <dgm:t>
        <a:bodyPr/>
        <a:lstStyle/>
        <a:p>
          <a:r>
            <a:rPr lang="en-US" dirty="0"/>
            <a:t>Part III: Rurality in the VA</a:t>
          </a:r>
        </a:p>
      </dgm:t>
    </dgm:pt>
    <dgm:pt modelId="{2C81BDCA-03CA-4D95-8D22-8EB6D25EC0CC}" type="parTrans" cxnId="{823FBB6E-8A1C-453B-9985-230AF9A2246E}">
      <dgm:prSet/>
      <dgm:spPr/>
      <dgm:t>
        <a:bodyPr/>
        <a:lstStyle/>
        <a:p>
          <a:endParaRPr lang="en-US"/>
        </a:p>
      </dgm:t>
    </dgm:pt>
    <dgm:pt modelId="{7401C325-6209-4FA7-95BE-76CF4C640873}" type="sibTrans" cxnId="{823FBB6E-8A1C-453B-9985-230AF9A2246E}">
      <dgm:prSet/>
      <dgm:spPr/>
      <dgm:t>
        <a:bodyPr/>
        <a:lstStyle/>
        <a:p>
          <a:endParaRPr lang="en-US"/>
        </a:p>
      </dgm:t>
    </dgm:pt>
    <dgm:pt modelId="{2321F39E-0E17-4574-AA2D-551CC3C6872D}">
      <dgm:prSet/>
      <dgm:spPr/>
      <dgm:t>
        <a:bodyPr/>
        <a:lstStyle/>
        <a:p>
          <a:r>
            <a:rPr lang="en-US" dirty="0"/>
            <a:t>Part IV: Virtual care models in VA</a:t>
          </a:r>
        </a:p>
      </dgm:t>
    </dgm:pt>
    <dgm:pt modelId="{AAB3D473-9627-401F-9609-CEB55D1B0636}" type="parTrans" cxnId="{F76C9561-7F84-49BE-9585-D54A386481C7}">
      <dgm:prSet/>
      <dgm:spPr/>
      <dgm:t>
        <a:bodyPr/>
        <a:lstStyle/>
        <a:p>
          <a:endParaRPr lang="en-US"/>
        </a:p>
      </dgm:t>
    </dgm:pt>
    <dgm:pt modelId="{4E07EC0B-B128-46A5-8302-252ED3BCA63C}" type="sibTrans" cxnId="{F76C9561-7F84-49BE-9585-D54A386481C7}">
      <dgm:prSet/>
      <dgm:spPr/>
      <dgm:t>
        <a:bodyPr/>
        <a:lstStyle/>
        <a:p>
          <a:endParaRPr lang="en-US"/>
        </a:p>
      </dgm:t>
    </dgm:pt>
    <dgm:pt modelId="{9BB5BEDB-2E53-43EE-BAE2-7F8C1C2FDFD3}">
      <dgm:prSet/>
      <dgm:spPr/>
      <dgm:t>
        <a:bodyPr/>
        <a:lstStyle/>
        <a:p>
          <a:r>
            <a:rPr lang="en-US" dirty="0"/>
            <a:t>Part IV: Management in rural settings</a:t>
          </a:r>
        </a:p>
      </dgm:t>
    </dgm:pt>
    <dgm:pt modelId="{357FEE92-65C3-4AA5-8C0A-15B13C531690}" type="parTrans" cxnId="{7EFDFC69-046D-4620-91AB-86FE872CA1C1}">
      <dgm:prSet/>
      <dgm:spPr/>
      <dgm:t>
        <a:bodyPr/>
        <a:lstStyle/>
        <a:p>
          <a:endParaRPr lang="en-US"/>
        </a:p>
      </dgm:t>
    </dgm:pt>
    <dgm:pt modelId="{5E635ECD-3585-46F2-A880-50D7787A1C76}" type="sibTrans" cxnId="{7EFDFC69-046D-4620-91AB-86FE872CA1C1}">
      <dgm:prSet/>
      <dgm:spPr/>
      <dgm:t>
        <a:bodyPr/>
        <a:lstStyle/>
        <a:p>
          <a:endParaRPr lang="en-US"/>
        </a:p>
      </dgm:t>
    </dgm:pt>
    <dgm:pt modelId="{876E6E0F-6442-4DC4-BBC2-FBB2E3B167A9}">
      <dgm:prSet/>
      <dgm:spPr/>
      <dgm:t>
        <a:bodyPr/>
        <a:lstStyle/>
        <a:p>
          <a:r>
            <a:rPr lang="en-US"/>
            <a:t>Part V: Resources </a:t>
          </a:r>
        </a:p>
      </dgm:t>
    </dgm:pt>
    <dgm:pt modelId="{E0D4E9FD-84C3-4711-B1C4-8CD803F52AC8}" type="parTrans" cxnId="{32D21671-6080-487C-AA91-158DB827F375}">
      <dgm:prSet/>
      <dgm:spPr/>
      <dgm:t>
        <a:bodyPr/>
        <a:lstStyle/>
        <a:p>
          <a:endParaRPr lang="en-US"/>
        </a:p>
      </dgm:t>
    </dgm:pt>
    <dgm:pt modelId="{F1935450-C95E-4E96-A4FD-A5CDB31E335C}" type="sibTrans" cxnId="{32D21671-6080-487C-AA91-158DB827F375}">
      <dgm:prSet/>
      <dgm:spPr/>
      <dgm:t>
        <a:bodyPr/>
        <a:lstStyle/>
        <a:p>
          <a:endParaRPr lang="en-US"/>
        </a:p>
      </dgm:t>
    </dgm:pt>
    <dgm:pt modelId="{E7DFC8B0-7857-4987-B0A8-9C436A6A7AB3}" type="pres">
      <dgm:prSet presAssocID="{BD1B696D-57BA-4E5E-ABDF-19903805EE74}" presName="vert0" presStyleCnt="0">
        <dgm:presLayoutVars>
          <dgm:dir/>
          <dgm:animOne val="branch"/>
          <dgm:animLvl val="lvl"/>
        </dgm:presLayoutVars>
      </dgm:prSet>
      <dgm:spPr/>
    </dgm:pt>
    <dgm:pt modelId="{36ADFCD8-6808-4B88-8FC3-F77E86E0A144}" type="pres">
      <dgm:prSet presAssocID="{D2009CCC-4756-498A-8276-97F30EDC0F91}" presName="thickLine" presStyleLbl="alignNode1" presStyleIdx="0" presStyleCnt="6"/>
      <dgm:spPr/>
    </dgm:pt>
    <dgm:pt modelId="{46E7C74B-F2F0-493D-9E54-67E0D84066B9}" type="pres">
      <dgm:prSet presAssocID="{D2009CCC-4756-498A-8276-97F30EDC0F91}" presName="horz1" presStyleCnt="0"/>
      <dgm:spPr/>
    </dgm:pt>
    <dgm:pt modelId="{A21A5CFD-F27C-4E57-A275-35871CA37727}" type="pres">
      <dgm:prSet presAssocID="{D2009CCC-4756-498A-8276-97F30EDC0F91}" presName="tx1" presStyleLbl="revTx" presStyleIdx="0" presStyleCnt="6"/>
      <dgm:spPr/>
    </dgm:pt>
    <dgm:pt modelId="{1906AC60-14A5-4935-A942-59B7B65A7CBA}" type="pres">
      <dgm:prSet presAssocID="{D2009CCC-4756-498A-8276-97F30EDC0F91}" presName="vert1" presStyleCnt="0"/>
      <dgm:spPr/>
    </dgm:pt>
    <dgm:pt modelId="{E95689B0-CF6D-400F-8688-3F2344D079B0}" type="pres">
      <dgm:prSet presAssocID="{80C04919-E0E4-4EB8-87B6-92AEA8D1A756}" presName="thickLine" presStyleLbl="alignNode1" presStyleIdx="1" presStyleCnt="6"/>
      <dgm:spPr/>
    </dgm:pt>
    <dgm:pt modelId="{89AEC46E-EC52-40AA-AC36-68F39F21286C}" type="pres">
      <dgm:prSet presAssocID="{80C04919-E0E4-4EB8-87B6-92AEA8D1A756}" presName="horz1" presStyleCnt="0"/>
      <dgm:spPr/>
    </dgm:pt>
    <dgm:pt modelId="{6EFB4F4B-35F1-4ECF-A79E-B8F68BE2BEEA}" type="pres">
      <dgm:prSet presAssocID="{80C04919-E0E4-4EB8-87B6-92AEA8D1A756}" presName="tx1" presStyleLbl="revTx" presStyleIdx="1" presStyleCnt="6"/>
      <dgm:spPr/>
    </dgm:pt>
    <dgm:pt modelId="{97BF28DB-57C0-46CA-86EC-09AA38457776}" type="pres">
      <dgm:prSet presAssocID="{80C04919-E0E4-4EB8-87B6-92AEA8D1A756}" presName="vert1" presStyleCnt="0"/>
      <dgm:spPr/>
    </dgm:pt>
    <dgm:pt modelId="{093FD670-9010-4A55-A305-EBDBDFFF6C90}" type="pres">
      <dgm:prSet presAssocID="{8385C1B1-0359-4EC5-BC75-5F6F4CB6B779}" presName="thickLine" presStyleLbl="alignNode1" presStyleIdx="2" presStyleCnt="6"/>
      <dgm:spPr/>
    </dgm:pt>
    <dgm:pt modelId="{87B89D36-61CE-428C-88C4-673522223096}" type="pres">
      <dgm:prSet presAssocID="{8385C1B1-0359-4EC5-BC75-5F6F4CB6B779}" presName="horz1" presStyleCnt="0"/>
      <dgm:spPr/>
    </dgm:pt>
    <dgm:pt modelId="{FDE75674-5D52-4FA4-AD06-1A024E0B96AE}" type="pres">
      <dgm:prSet presAssocID="{8385C1B1-0359-4EC5-BC75-5F6F4CB6B779}" presName="tx1" presStyleLbl="revTx" presStyleIdx="2" presStyleCnt="6"/>
      <dgm:spPr/>
    </dgm:pt>
    <dgm:pt modelId="{A90518BD-52B0-49AE-BD39-A937F0B445F1}" type="pres">
      <dgm:prSet presAssocID="{8385C1B1-0359-4EC5-BC75-5F6F4CB6B779}" presName="vert1" presStyleCnt="0"/>
      <dgm:spPr/>
    </dgm:pt>
    <dgm:pt modelId="{06132E67-E59E-4834-93EC-E3CC464D5E53}" type="pres">
      <dgm:prSet presAssocID="{2321F39E-0E17-4574-AA2D-551CC3C6872D}" presName="thickLine" presStyleLbl="alignNode1" presStyleIdx="3" presStyleCnt="6"/>
      <dgm:spPr/>
    </dgm:pt>
    <dgm:pt modelId="{30A00DFA-029A-4CEE-81A7-CCEB07AC892D}" type="pres">
      <dgm:prSet presAssocID="{2321F39E-0E17-4574-AA2D-551CC3C6872D}" presName="horz1" presStyleCnt="0"/>
      <dgm:spPr/>
    </dgm:pt>
    <dgm:pt modelId="{2C523FCF-5632-403F-80E9-75A129F17240}" type="pres">
      <dgm:prSet presAssocID="{2321F39E-0E17-4574-AA2D-551CC3C6872D}" presName="tx1" presStyleLbl="revTx" presStyleIdx="3" presStyleCnt="6"/>
      <dgm:spPr/>
    </dgm:pt>
    <dgm:pt modelId="{CD70AB77-8A46-474A-BB15-300BFAC270B7}" type="pres">
      <dgm:prSet presAssocID="{2321F39E-0E17-4574-AA2D-551CC3C6872D}" presName="vert1" presStyleCnt="0"/>
      <dgm:spPr/>
    </dgm:pt>
    <dgm:pt modelId="{4C6C4B3A-76BD-467B-9004-1B58C6766B8E}" type="pres">
      <dgm:prSet presAssocID="{9BB5BEDB-2E53-43EE-BAE2-7F8C1C2FDFD3}" presName="thickLine" presStyleLbl="alignNode1" presStyleIdx="4" presStyleCnt="6"/>
      <dgm:spPr/>
    </dgm:pt>
    <dgm:pt modelId="{CE649F3A-9F09-408B-BBF6-0CB417CB78AE}" type="pres">
      <dgm:prSet presAssocID="{9BB5BEDB-2E53-43EE-BAE2-7F8C1C2FDFD3}" presName="horz1" presStyleCnt="0"/>
      <dgm:spPr/>
    </dgm:pt>
    <dgm:pt modelId="{02CC98E7-074F-4B3E-90CC-1A60D2247012}" type="pres">
      <dgm:prSet presAssocID="{9BB5BEDB-2E53-43EE-BAE2-7F8C1C2FDFD3}" presName="tx1" presStyleLbl="revTx" presStyleIdx="4" presStyleCnt="6"/>
      <dgm:spPr/>
    </dgm:pt>
    <dgm:pt modelId="{E58C7067-90C0-419E-A3C2-5928051C73BF}" type="pres">
      <dgm:prSet presAssocID="{9BB5BEDB-2E53-43EE-BAE2-7F8C1C2FDFD3}" presName="vert1" presStyleCnt="0"/>
      <dgm:spPr/>
    </dgm:pt>
    <dgm:pt modelId="{4CD5628D-7525-4E01-8BA7-5BF517EFDF0C}" type="pres">
      <dgm:prSet presAssocID="{876E6E0F-6442-4DC4-BBC2-FBB2E3B167A9}" presName="thickLine" presStyleLbl="alignNode1" presStyleIdx="5" presStyleCnt="6"/>
      <dgm:spPr/>
    </dgm:pt>
    <dgm:pt modelId="{39F1471E-80A1-4577-A105-C3565A7CAAAE}" type="pres">
      <dgm:prSet presAssocID="{876E6E0F-6442-4DC4-BBC2-FBB2E3B167A9}" presName="horz1" presStyleCnt="0"/>
      <dgm:spPr/>
    </dgm:pt>
    <dgm:pt modelId="{CA98F960-FB45-4662-B4BC-96BBA0A0A082}" type="pres">
      <dgm:prSet presAssocID="{876E6E0F-6442-4DC4-BBC2-FBB2E3B167A9}" presName="tx1" presStyleLbl="revTx" presStyleIdx="5" presStyleCnt="6"/>
      <dgm:spPr/>
    </dgm:pt>
    <dgm:pt modelId="{41321ACB-A625-4975-8908-C20623BEED36}" type="pres">
      <dgm:prSet presAssocID="{876E6E0F-6442-4DC4-BBC2-FBB2E3B167A9}" presName="vert1" presStyleCnt="0"/>
      <dgm:spPr/>
    </dgm:pt>
  </dgm:ptLst>
  <dgm:cxnLst>
    <dgm:cxn modelId="{C9296500-EA6C-4AFA-BBB5-6280E7C559BF}" type="presOf" srcId="{2321F39E-0E17-4574-AA2D-551CC3C6872D}" destId="{2C523FCF-5632-403F-80E9-75A129F17240}" srcOrd="0" destOrd="0" presId="urn:microsoft.com/office/officeart/2008/layout/LinedList"/>
    <dgm:cxn modelId="{A2009F07-2C89-45FD-9607-83AF04FC52BB}" srcId="{BD1B696D-57BA-4E5E-ABDF-19903805EE74}" destId="{80C04919-E0E4-4EB8-87B6-92AEA8D1A756}" srcOrd="1" destOrd="0" parTransId="{FE8C1BE0-CCDD-4ABA-A89F-29C6ED3E5C32}" sibTransId="{EB335858-C410-43FF-B818-4492B1B55B30}"/>
    <dgm:cxn modelId="{4135151E-D23A-4B84-ACFA-684EE239C15A}" type="presOf" srcId="{BD1B696D-57BA-4E5E-ABDF-19903805EE74}" destId="{E7DFC8B0-7857-4987-B0A8-9C436A6A7AB3}" srcOrd="0" destOrd="0" presId="urn:microsoft.com/office/officeart/2008/layout/LinedList"/>
    <dgm:cxn modelId="{05F26529-2CF2-4E79-B31C-39FFCC714E45}" type="presOf" srcId="{8385C1B1-0359-4EC5-BC75-5F6F4CB6B779}" destId="{FDE75674-5D52-4FA4-AD06-1A024E0B96AE}" srcOrd="0" destOrd="0" presId="urn:microsoft.com/office/officeart/2008/layout/LinedList"/>
    <dgm:cxn modelId="{9555913B-AF52-4A9C-B987-093D24EC8DE4}" type="presOf" srcId="{876E6E0F-6442-4DC4-BBC2-FBB2E3B167A9}" destId="{CA98F960-FB45-4662-B4BC-96BBA0A0A082}" srcOrd="0" destOrd="0" presId="urn:microsoft.com/office/officeart/2008/layout/LinedList"/>
    <dgm:cxn modelId="{F76C9561-7F84-49BE-9585-D54A386481C7}" srcId="{BD1B696D-57BA-4E5E-ABDF-19903805EE74}" destId="{2321F39E-0E17-4574-AA2D-551CC3C6872D}" srcOrd="3" destOrd="0" parTransId="{AAB3D473-9627-401F-9609-CEB55D1B0636}" sibTransId="{4E07EC0B-B128-46A5-8302-252ED3BCA63C}"/>
    <dgm:cxn modelId="{7EFDFC69-046D-4620-91AB-86FE872CA1C1}" srcId="{BD1B696D-57BA-4E5E-ABDF-19903805EE74}" destId="{9BB5BEDB-2E53-43EE-BAE2-7F8C1C2FDFD3}" srcOrd="4" destOrd="0" parTransId="{357FEE92-65C3-4AA5-8C0A-15B13C531690}" sibTransId="{5E635ECD-3585-46F2-A880-50D7787A1C76}"/>
    <dgm:cxn modelId="{823FBB6E-8A1C-453B-9985-230AF9A2246E}" srcId="{BD1B696D-57BA-4E5E-ABDF-19903805EE74}" destId="{8385C1B1-0359-4EC5-BC75-5F6F4CB6B779}" srcOrd="2" destOrd="0" parTransId="{2C81BDCA-03CA-4D95-8D22-8EB6D25EC0CC}" sibTransId="{7401C325-6209-4FA7-95BE-76CF4C640873}"/>
    <dgm:cxn modelId="{32D21671-6080-487C-AA91-158DB827F375}" srcId="{BD1B696D-57BA-4E5E-ABDF-19903805EE74}" destId="{876E6E0F-6442-4DC4-BBC2-FBB2E3B167A9}" srcOrd="5" destOrd="0" parTransId="{E0D4E9FD-84C3-4711-B1C4-8CD803F52AC8}" sibTransId="{F1935450-C95E-4E96-A4FD-A5CDB31E335C}"/>
    <dgm:cxn modelId="{D3708D87-787C-4308-93BA-094D8817667C}" srcId="{BD1B696D-57BA-4E5E-ABDF-19903805EE74}" destId="{D2009CCC-4756-498A-8276-97F30EDC0F91}" srcOrd="0" destOrd="0" parTransId="{685B4A28-1603-4C20-8C56-10EAEBD5C772}" sibTransId="{43B6CD03-9DE5-424F-808F-CBA5AA18AD9F}"/>
    <dgm:cxn modelId="{903A199F-7F6A-4333-A195-9068A34A2D9A}" type="presOf" srcId="{D2009CCC-4756-498A-8276-97F30EDC0F91}" destId="{A21A5CFD-F27C-4E57-A275-35871CA37727}" srcOrd="0" destOrd="0" presId="urn:microsoft.com/office/officeart/2008/layout/LinedList"/>
    <dgm:cxn modelId="{0A5A87B6-01A0-4E63-8268-FABF771B013A}" type="presOf" srcId="{9BB5BEDB-2E53-43EE-BAE2-7F8C1C2FDFD3}" destId="{02CC98E7-074F-4B3E-90CC-1A60D2247012}" srcOrd="0" destOrd="0" presId="urn:microsoft.com/office/officeart/2008/layout/LinedList"/>
    <dgm:cxn modelId="{DD65F5F1-CCCE-4097-8C5D-BD26009AB8B3}" type="presOf" srcId="{80C04919-E0E4-4EB8-87B6-92AEA8D1A756}" destId="{6EFB4F4B-35F1-4ECF-A79E-B8F68BE2BEEA}" srcOrd="0" destOrd="0" presId="urn:microsoft.com/office/officeart/2008/layout/LinedList"/>
    <dgm:cxn modelId="{51380162-4860-49E8-BBDC-834AA55D4432}" type="presParOf" srcId="{E7DFC8B0-7857-4987-B0A8-9C436A6A7AB3}" destId="{36ADFCD8-6808-4B88-8FC3-F77E86E0A144}" srcOrd="0" destOrd="0" presId="urn:microsoft.com/office/officeart/2008/layout/LinedList"/>
    <dgm:cxn modelId="{E799BB4E-370A-4B97-A462-598957D365F3}" type="presParOf" srcId="{E7DFC8B0-7857-4987-B0A8-9C436A6A7AB3}" destId="{46E7C74B-F2F0-493D-9E54-67E0D84066B9}" srcOrd="1" destOrd="0" presId="urn:microsoft.com/office/officeart/2008/layout/LinedList"/>
    <dgm:cxn modelId="{697DD43A-514D-4C36-987A-B79DB7E9C980}" type="presParOf" srcId="{46E7C74B-F2F0-493D-9E54-67E0D84066B9}" destId="{A21A5CFD-F27C-4E57-A275-35871CA37727}" srcOrd="0" destOrd="0" presId="urn:microsoft.com/office/officeart/2008/layout/LinedList"/>
    <dgm:cxn modelId="{55CADDE4-7537-4CCF-9FC2-93599D3ACC62}" type="presParOf" srcId="{46E7C74B-F2F0-493D-9E54-67E0D84066B9}" destId="{1906AC60-14A5-4935-A942-59B7B65A7CBA}" srcOrd="1" destOrd="0" presId="urn:microsoft.com/office/officeart/2008/layout/LinedList"/>
    <dgm:cxn modelId="{D2085210-B64C-401E-A70E-AAB152094887}" type="presParOf" srcId="{E7DFC8B0-7857-4987-B0A8-9C436A6A7AB3}" destId="{E95689B0-CF6D-400F-8688-3F2344D079B0}" srcOrd="2" destOrd="0" presId="urn:microsoft.com/office/officeart/2008/layout/LinedList"/>
    <dgm:cxn modelId="{AF25E298-6236-4258-BE41-A9F6F134DB1D}" type="presParOf" srcId="{E7DFC8B0-7857-4987-B0A8-9C436A6A7AB3}" destId="{89AEC46E-EC52-40AA-AC36-68F39F21286C}" srcOrd="3" destOrd="0" presId="urn:microsoft.com/office/officeart/2008/layout/LinedList"/>
    <dgm:cxn modelId="{E8398B3B-154F-4A5B-BDD6-171B56BAB16B}" type="presParOf" srcId="{89AEC46E-EC52-40AA-AC36-68F39F21286C}" destId="{6EFB4F4B-35F1-4ECF-A79E-B8F68BE2BEEA}" srcOrd="0" destOrd="0" presId="urn:microsoft.com/office/officeart/2008/layout/LinedList"/>
    <dgm:cxn modelId="{E88075C2-058A-427A-AF74-535462D47F72}" type="presParOf" srcId="{89AEC46E-EC52-40AA-AC36-68F39F21286C}" destId="{97BF28DB-57C0-46CA-86EC-09AA38457776}" srcOrd="1" destOrd="0" presId="urn:microsoft.com/office/officeart/2008/layout/LinedList"/>
    <dgm:cxn modelId="{39D33753-348B-4F80-A0A2-503228A8E316}" type="presParOf" srcId="{E7DFC8B0-7857-4987-B0A8-9C436A6A7AB3}" destId="{093FD670-9010-4A55-A305-EBDBDFFF6C90}" srcOrd="4" destOrd="0" presId="urn:microsoft.com/office/officeart/2008/layout/LinedList"/>
    <dgm:cxn modelId="{DB00238A-61B6-4D74-8D81-FDD9509C6D07}" type="presParOf" srcId="{E7DFC8B0-7857-4987-B0A8-9C436A6A7AB3}" destId="{87B89D36-61CE-428C-88C4-673522223096}" srcOrd="5" destOrd="0" presId="urn:microsoft.com/office/officeart/2008/layout/LinedList"/>
    <dgm:cxn modelId="{37C21014-3950-43B1-9C3D-20E6BD6E5903}" type="presParOf" srcId="{87B89D36-61CE-428C-88C4-673522223096}" destId="{FDE75674-5D52-4FA4-AD06-1A024E0B96AE}" srcOrd="0" destOrd="0" presId="urn:microsoft.com/office/officeart/2008/layout/LinedList"/>
    <dgm:cxn modelId="{1E68C9D4-68C5-46BD-9342-26B42CD883C2}" type="presParOf" srcId="{87B89D36-61CE-428C-88C4-673522223096}" destId="{A90518BD-52B0-49AE-BD39-A937F0B445F1}" srcOrd="1" destOrd="0" presId="urn:microsoft.com/office/officeart/2008/layout/LinedList"/>
    <dgm:cxn modelId="{BE020C12-7102-4498-A4F2-6A33140F20A7}" type="presParOf" srcId="{E7DFC8B0-7857-4987-B0A8-9C436A6A7AB3}" destId="{06132E67-E59E-4834-93EC-E3CC464D5E53}" srcOrd="6" destOrd="0" presId="urn:microsoft.com/office/officeart/2008/layout/LinedList"/>
    <dgm:cxn modelId="{77C80024-9E50-4DA6-9858-0AF830F434DE}" type="presParOf" srcId="{E7DFC8B0-7857-4987-B0A8-9C436A6A7AB3}" destId="{30A00DFA-029A-4CEE-81A7-CCEB07AC892D}" srcOrd="7" destOrd="0" presId="urn:microsoft.com/office/officeart/2008/layout/LinedList"/>
    <dgm:cxn modelId="{788E351E-0505-46D0-A8A3-2B919973BF5C}" type="presParOf" srcId="{30A00DFA-029A-4CEE-81A7-CCEB07AC892D}" destId="{2C523FCF-5632-403F-80E9-75A129F17240}" srcOrd="0" destOrd="0" presId="urn:microsoft.com/office/officeart/2008/layout/LinedList"/>
    <dgm:cxn modelId="{E21AE9AA-661F-429D-A16E-9E953E9CFB8E}" type="presParOf" srcId="{30A00DFA-029A-4CEE-81A7-CCEB07AC892D}" destId="{CD70AB77-8A46-474A-BB15-300BFAC270B7}" srcOrd="1" destOrd="0" presId="urn:microsoft.com/office/officeart/2008/layout/LinedList"/>
    <dgm:cxn modelId="{1B9CA424-461B-4AB6-A8FF-148C9E3BD93D}" type="presParOf" srcId="{E7DFC8B0-7857-4987-B0A8-9C436A6A7AB3}" destId="{4C6C4B3A-76BD-467B-9004-1B58C6766B8E}" srcOrd="8" destOrd="0" presId="urn:microsoft.com/office/officeart/2008/layout/LinedList"/>
    <dgm:cxn modelId="{6A07F1C2-442D-41FB-A447-18D905B2FA08}" type="presParOf" srcId="{E7DFC8B0-7857-4987-B0A8-9C436A6A7AB3}" destId="{CE649F3A-9F09-408B-BBF6-0CB417CB78AE}" srcOrd="9" destOrd="0" presId="urn:microsoft.com/office/officeart/2008/layout/LinedList"/>
    <dgm:cxn modelId="{09F2B9F7-10CF-45BA-839E-CB3C51E75D07}" type="presParOf" srcId="{CE649F3A-9F09-408B-BBF6-0CB417CB78AE}" destId="{02CC98E7-074F-4B3E-90CC-1A60D2247012}" srcOrd="0" destOrd="0" presId="urn:microsoft.com/office/officeart/2008/layout/LinedList"/>
    <dgm:cxn modelId="{76EF8504-5F9B-477B-AE1C-6A58485014FA}" type="presParOf" srcId="{CE649F3A-9F09-408B-BBF6-0CB417CB78AE}" destId="{E58C7067-90C0-419E-A3C2-5928051C73BF}" srcOrd="1" destOrd="0" presId="urn:microsoft.com/office/officeart/2008/layout/LinedList"/>
    <dgm:cxn modelId="{DAAD85F5-0448-48FF-B6E6-BEFF02E664EA}" type="presParOf" srcId="{E7DFC8B0-7857-4987-B0A8-9C436A6A7AB3}" destId="{4CD5628D-7525-4E01-8BA7-5BF517EFDF0C}" srcOrd="10" destOrd="0" presId="urn:microsoft.com/office/officeart/2008/layout/LinedList"/>
    <dgm:cxn modelId="{28C4D863-A188-4C07-9B27-1E9F837E1DB7}" type="presParOf" srcId="{E7DFC8B0-7857-4987-B0A8-9C436A6A7AB3}" destId="{39F1471E-80A1-4577-A105-C3565A7CAAAE}" srcOrd="11" destOrd="0" presId="urn:microsoft.com/office/officeart/2008/layout/LinedList"/>
    <dgm:cxn modelId="{5CB33F6B-973B-4FD7-B88E-0B7F979AFF5D}" type="presParOf" srcId="{39F1471E-80A1-4577-A105-C3565A7CAAAE}" destId="{CA98F960-FB45-4662-B4BC-96BBA0A0A082}" srcOrd="0" destOrd="0" presId="urn:microsoft.com/office/officeart/2008/layout/LinedList"/>
    <dgm:cxn modelId="{D67D2660-5CD8-4486-877C-05051064A6FA}" type="presParOf" srcId="{39F1471E-80A1-4577-A105-C3565A7CAAAE}" destId="{41321ACB-A625-4975-8908-C20623BEED3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1B696D-57BA-4E5E-ABDF-19903805EE74}"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D2009CCC-4756-498A-8276-97F30EDC0F91}">
      <dgm:prSet/>
      <dgm:spPr/>
      <dgm:t>
        <a:bodyPr/>
        <a:lstStyle/>
        <a:p>
          <a:r>
            <a:rPr lang="en-US" dirty="0"/>
            <a:t>Part I: Case of a Rural Vet with MS</a:t>
          </a:r>
        </a:p>
      </dgm:t>
    </dgm:pt>
    <dgm:pt modelId="{685B4A28-1603-4C20-8C56-10EAEBD5C772}" type="parTrans" cxnId="{D3708D87-787C-4308-93BA-094D8817667C}">
      <dgm:prSet/>
      <dgm:spPr/>
      <dgm:t>
        <a:bodyPr/>
        <a:lstStyle/>
        <a:p>
          <a:endParaRPr lang="en-US"/>
        </a:p>
      </dgm:t>
    </dgm:pt>
    <dgm:pt modelId="{43B6CD03-9DE5-424F-808F-CBA5AA18AD9F}" type="sibTrans" cxnId="{D3708D87-787C-4308-93BA-094D8817667C}">
      <dgm:prSet/>
      <dgm:spPr/>
      <dgm:t>
        <a:bodyPr/>
        <a:lstStyle/>
        <a:p>
          <a:endParaRPr lang="en-US"/>
        </a:p>
      </dgm:t>
    </dgm:pt>
    <dgm:pt modelId="{80C04919-E0E4-4EB8-87B6-92AEA8D1A756}">
      <dgm:prSet/>
      <dgm:spPr/>
      <dgm:t>
        <a:bodyPr/>
        <a:lstStyle/>
        <a:p>
          <a:r>
            <a:rPr lang="en-US" dirty="0"/>
            <a:t>Part II: Landscape of Neurology Care in US</a:t>
          </a:r>
        </a:p>
      </dgm:t>
    </dgm:pt>
    <dgm:pt modelId="{FE8C1BE0-CCDD-4ABA-A89F-29C6ED3E5C32}" type="parTrans" cxnId="{A2009F07-2C89-45FD-9607-83AF04FC52BB}">
      <dgm:prSet/>
      <dgm:spPr/>
      <dgm:t>
        <a:bodyPr/>
        <a:lstStyle/>
        <a:p>
          <a:endParaRPr lang="en-US"/>
        </a:p>
      </dgm:t>
    </dgm:pt>
    <dgm:pt modelId="{EB335858-C410-43FF-B818-4492B1B55B30}" type="sibTrans" cxnId="{A2009F07-2C89-45FD-9607-83AF04FC52BB}">
      <dgm:prSet/>
      <dgm:spPr/>
      <dgm:t>
        <a:bodyPr/>
        <a:lstStyle/>
        <a:p>
          <a:endParaRPr lang="en-US"/>
        </a:p>
      </dgm:t>
    </dgm:pt>
    <dgm:pt modelId="{8385C1B1-0359-4EC5-BC75-5F6F4CB6B779}">
      <dgm:prSet/>
      <dgm:spPr/>
      <dgm:t>
        <a:bodyPr/>
        <a:lstStyle/>
        <a:p>
          <a:r>
            <a:rPr lang="en-US" dirty="0"/>
            <a:t>Part III: Rurality in the VA</a:t>
          </a:r>
        </a:p>
      </dgm:t>
    </dgm:pt>
    <dgm:pt modelId="{2C81BDCA-03CA-4D95-8D22-8EB6D25EC0CC}" type="parTrans" cxnId="{823FBB6E-8A1C-453B-9985-230AF9A2246E}">
      <dgm:prSet/>
      <dgm:spPr/>
      <dgm:t>
        <a:bodyPr/>
        <a:lstStyle/>
        <a:p>
          <a:endParaRPr lang="en-US"/>
        </a:p>
      </dgm:t>
    </dgm:pt>
    <dgm:pt modelId="{7401C325-6209-4FA7-95BE-76CF4C640873}" type="sibTrans" cxnId="{823FBB6E-8A1C-453B-9985-230AF9A2246E}">
      <dgm:prSet/>
      <dgm:spPr/>
      <dgm:t>
        <a:bodyPr/>
        <a:lstStyle/>
        <a:p>
          <a:endParaRPr lang="en-US"/>
        </a:p>
      </dgm:t>
    </dgm:pt>
    <dgm:pt modelId="{2321F39E-0E17-4574-AA2D-551CC3C6872D}">
      <dgm:prSet/>
      <dgm:spPr/>
      <dgm:t>
        <a:bodyPr/>
        <a:lstStyle/>
        <a:p>
          <a:r>
            <a:rPr lang="en-US" dirty="0"/>
            <a:t>Part IV: Virtual care models in VA</a:t>
          </a:r>
        </a:p>
      </dgm:t>
    </dgm:pt>
    <dgm:pt modelId="{AAB3D473-9627-401F-9609-CEB55D1B0636}" type="parTrans" cxnId="{F76C9561-7F84-49BE-9585-D54A386481C7}">
      <dgm:prSet/>
      <dgm:spPr/>
      <dgm:t>
        <a:bodyPr/>
        <a:lstStyle/>
        <a:p>
          <a:endParaRPr lang="en-US"/>
        </a:p>
      </dgm:t>
    </dgm:pt>
    <dgm:pt modelId="{4E07EC0B-B128-46A5-8302-252ED3BCA63C}" type="sibTrans" cxnId="{F76C9561-7F84-49BE-9585-D54A386481C7}">
      <dgm:prSet/>
      <dgm:spPr/>
      <dgm:t>
        <a:bodyPr/>
        <a:lstStyle/>
        <a:p>
          <a:endParaRPr lang="en-US"/>
        </a:p>
      </dgm:t>
    </dgm:pt>
    <dgm:pt modelId="{9BB5BEDB-2E53-43EE-BAE2-7F8C1C2FDFD3}">
      <dgm:prSet/>
      <dgm:spPr/>
      <dgm:t>
        <a:bodyPr/>
        <a:lstStyle/>
        <a:p>
          <a:r>
            <a:rPr lang="en-US" dirty="0"/>
            <a:t>Part IV: Management in rural settings</a:t>
          </a:r>
        </a:p>
      </dgm:t>
    </dgm:pt>
    <dgm:pt modelId="{357FEE92-65C3-4AA5-8C0A-15B13C531690}" type="parTrans" cxnId="{7EFDFC69-046D-4620-91AB-86FE872CA1C1}">
      <dgm:prSet/>
      <dgm:spPr/>
      <dgm:t>
        <a:bodyPr/>
        <a:lstStyle/>
        <a:p>
          <a:endParaRPr lang="en-US"/>
        </a:p>
      </dgm:t>
    </dgm:pt>
    <dgm:pt modelId="{5E635ECD-3585-46F2-A880-50D7787A1C76}" type="sibTrans" cxnId="{7EFDFC69-046D-4620-91AB-86FE872CA1C1}">
      <dgm:prSet/>
      <dgm:spPr/>
      <dgm:t>
        <a:bodyPr/>
        <a:lstStyle/>
        <a:p>
          <a:endParaRPr lang="en-US"/>
        </a:p>
      </dgm:t>
    </dgm:pt>
    <dgm:pt modelId="{876E6E0F-6442-4DC4-BBC2-FBB2E3B167A9}">
      <dgm:prSet/>
      <dgm:spPr/>
      <dgm:t>
        <a:bodyPr/>
        <a:lstStyle/>
        <a:p>
          <a:r>
            <a:rPr lang="en-US"/>
            <a:t>Part V: Resources </a:t>
          </a:r>
        </a:p>
      </dgm:t>
    </dgm:pt>
    <dgm:pt modelId="{E0D4E9FD-84C3-4711-B1C4-8CD803F52AC8}" type="parTrans" cxnId="{32D21671-6080-487C-AA91-158DB827F375}">
      <dgm:prSet/>
      <dgm:spPr/>
      <dgm:t>
        <a:bodyPr/>
        <a:lstStyle/>
        <a:p>
          <a:endParaRPr lang="en-US"/>
        </a:p>
      </dgm:t>
    </dgm:pt>
    <dgm:pt modelId="{F1935450-C95E-4E96-A4FD-A5CDB31E335C}" type="sibTrans" cxnId="{32D21671-6080-487C-AA91-158DB827F375}">
      <dgm:prSet/>
      <dgm:spPr/>
      <dgm:t>
        <a:bodyPr/>
        <a:lstStyle/>
        <a:p>
          <a:endParaRPr lang="en-US"/>
        </a:p>
      </dgm:t>
    </dgm:pt>
    <dgm:pt modelId="{E7DFC8B0-7857-4987-B0A8-9C436A6A7AB3}" type="pres">
      <dgm:prSet presAssocID="{BD1B696D-57BA-4E5E-ABDF-19903805EE74}" presName="vert0" presStyleCnt="0">
        <dgm:presLayoutVars>
          <dgm:dir/>
          <dgm:animOne val="branch"/>
          <dgm:animLvl val="lvl"/>
        </dgm:presLayoutVars>
      </dgm:prSet>
      <dgm:spPr/>
    </dgm:pt>
    <dgm:pt modelId="{36ADFCD8-6808-4B88-8FC3-F77E86E0A144}" type="pres">
      <dgm:prSet presAssocID="{D2009CCC-4756-498A-8276-97F30EDC0F91}" presName="thickLine" presStyleLbl="alignNode1" presStyleIdx="0" presStyleCnt="6"/>
      <dgm:spPr/>
    </dgm:pt>
    <dgm:pt modelId="{46E7C74B-F2F0-493D-9E54-67E0D84066B9}" type="pres">
      <dgm:prSet presAssocID="{D2009CCC-4756-498A-8276-97F30EDC0F91}" presName="horz1" presStyleCnt="0"/>
      <dgm:spPr/>
    </dgm:pt>
    <dgm:pt modelId="{A21A5CFD-F27C-4E57-A275-35871CA37727}" type="pres">
      <dgm:prSet presAssocID="{D2009CCC-4756-498A-8276-97F30EDC0F91}" presName="tx1" presStyleLbl="revTx" presStyleIdx="0" presStyleCnt="6"/>
      <dgm:spPr/>
    </dgm:pt>
    <dgm:pt modelId="{1906AC60-14A5-4935-A942-59B7B65A7CBA}" type="pres">
      <dgm:prSet presAssocID="{D2009CCC-4756-498A-8276-97F30EDC0F91}" presName="vert1" presStyleCnt="0"/>
      <dgm:spPr/>
    </dgm:pt>
    <dgm:pt modelId="{E95689B0-CF6D-400F-8688-3F2344D079B0}" type="pres">
      <dgm:prSet presAssocID="{80C04919-E0E4-4EB8-87B6-92AEA8D1A756}" presName="thickLine" presStyleLbl="alignNode1" presStyleIdx="1" presStyleCnt="6"/>
      <dgm:spPr/>
    </dgm:pt>
    <dgm:pt modelId="{89AEC46E-EC52-40AA-AC36-68F39F21286C}" type="pres">
      <dgm:prSet presAssocID="{80C04919-E0E4-4EB8-87B6-92AEA8D1A756}" presName="horz1" presStyleCnt="0"/>
      <dgm:spPr/>
    </dgm:pt>
    <dgm:pt modelId="{6EFB4F4B-35F1-4ECF-A79E-B8F68BE2BEEA}" type="pres">
      <dgm:prSet presAssocID="{80C04919-E0E4-4EB8-87B6-92AEA8D1A756}" presName="tx1" presStyleLbl="revTx" presStyleIdx="1" presStyleCnt="6"/>
      <dgm:spPr/>
    </dgm:pt>
    <dgm:pt modelId="{97BF28DB-57C0-46CA-86EC-09AA38457776}" type="pres">
      <dgm:prSet presAssocID="{80C04919-E0E4-4EB8-87B6-92AEA8D1A756}" presName="vert1" presStyleCnt="0"/>
      <dgm:spPr/>
    </dgm:pt>
    <dgm:pt modelId="{093FD670-9010-4A55-A305-EBDBDFFF6C90}" type="pres">
      <dgm:prSet presAssocID="{8385C1B1-0359-4EC5-BC75-5F6F4CB6B779}" presName="thickLine" presStyleLbl="alignNode1" presStyleIdx="2" presStyleCnt="6"/>
      <dgm:spPr/>
    </dgm:pt>
    <dgm:pt modelId="{87B89D36-61CE-428C-88C4-673522223096}" type="pres">
      <dgm:prSet presAssocID="{8385C1B1-0359-4EC5-BC75-5F6F4CB6B779}" presName="horz1" presStyleCnt="0"/>
      <dgm:spPr/>
    </dgm:pt>
    <dgm:pt modelId="{FDE75674-5D52-4FA4-AD06-1A024E0B96AE}" type="pres">
      <dgm:prSet presAssocID="{8385C1B1-0359-4EC5-BC75-5F6F4CB6B779}" presName="tx1" presStyleLbl="revTx" presStyleIdx="2" presStyleCnt="6"/>
      <dgm:spPr/>
    </dgm:pt>
    <dgm:pt modelId="{A90518BD-52B0-49AE-BD39-A937F0B445F1}" type="pres">
      <dgm:prSet presAssocID="{8385C1B1-0359-4EC5-BC75-5F6F4CB6B779}" presName="vert1" presStyleCnt="0"/>
      <dgm:spPr/>
    </dgm:pt>
    <dgm:pt modelId="{06132E67-E59E-4834-93EC-E3CC464D5E53}" type="pres">
      <dgm:prSet presAssocID="{2321F39E-0E17-4574-AA2D-551CC3C6872D}" presName="thickLine" presStyleLbl="alignNode1" presStyleIdx="3" presStyleCnt="6"/>
      <dgm:spPr/>
    </dgm:pt>
    <dgm:pt modelId="{30A00DFA-029A-4CEE-81A7-CCEB07AC892D}" type="pres">
      <dgm:prSet presAssocID="{2321F39E-0E17-4574-AA2D-551CC3C6872D}" presName="horz1" presStyleCnt="0"/>
      <dgm:spPr/>
    </dgm:pt>
    <dgm:pt modelId="{2C523FCF-5632-403F-80E9-75A129F17240}" type="pres">
      <dgm:prSet presAssocID="{2321F39E-0E17-4574-AA2D-551CC3C6872D}" presName="tx1" presStyleLbl="revTx" presStyleIdx="3" presStyleCnt="6"/>
      <dgm:spPr/>
    </dgm:pt>
    <dgm:pt modelId="{CD70AB77-8A46-474A-BB15-300BFAC270B7}" type="pres">
      <dgm:prSet presAssocID="{2321F39E-0E17-4574-AA2D-551CC3C6872D}" presName="vert1" presStyleCnt="0"/>
      <dgm:spPr/>
    </dgm:pt>
    <dgm:pt modelId="{4C6C4B3A-76BD-467B-9004-1B58C6766B8E}" type="pres">
      <dgm:prSet presAssocID="{9BB5BEDB-2E53-43EE-BAE2-7F8C1C2FDFD3}" presName="thickLine" presStyleLbl="alignNode1" presStyleIdx="4" presStyleCnt="6"/>
      <dgm:spPr/>
    </dgm:pt>
    <dgm:pt modelId="{CE649F3A-9F09-408B-BBF6-0CB417CB78AE}" type="pres">
      <dgm:prSet presAssocID="{9BB5BEDB-2E53-43EE-BAE2-7F8C1C2FDFD3}" presName="horz1" presStyleCnt="0"/>
      <dgm:spPr/>
    </dgm:pt>
    <dgm:pt modelId="{02CC98E7-074F-4B3E-90CC-1A60D2247012}" type="pres">
      <dgm:prSet presAssocID="{9BB5BEDB-2E53-43EE-BAE2-7F8C1C2FDFD3}" presName="tx1" presStyleLbl="revTx" presStyleIdx="4" presStyleCnt="6"/>
      <dgm:spPr/>
    </dgm:pt>
    <dgm:pt modelId="{E58C7067-90C0-419E-A3C2-5928051C73BF}" type="pres">
      <dgm:prSet presAssocID="{9BB5BEDB-2E53-43EE-BAE2-7F8C1C2FDFD3}" presName="vert1" presStyleCnt="0"/>
      <dgm:spPr/>
    </dgm:pt>
    <dgm:pt modelId="{4CD5628D-7525-4E01-8BA7-5BF517EFDF0C}" type="pres">
      <dgm:prSet presAssocID="{876E6E0F-6442-4DC4-BBC2-FBB2E3B167A9}" presName="thickLine" presStyleLbl="alignNode1" presStyleIdx="5" presStyleCnt="6"/>
      <dgm:spPr/>
    </dgm:pt>
    <dgm:pt modelId="{39F1471E-80A1-4577-A105-C3565A7CAAAE}" type="pres">
      <dgm:prSet presAssocID="{876E6E0F-6442-4DC4-BBC2-FBB2E3B167A9}" presName="horz1" presStyleCnt="0"/>
      <dgm:spPr/>
    </dgm:pt>
    <dgm:pt modelId="{CA98F960-FB45-4662-B4BC-96BBA0A0A082}" type="pres">
      <dgm:prSet presAssocID="{876E6E0F-6442-4DC4-BBC2-FBB2E3B167A9}" presName="tx1" presStyleLbl="revTx" presStyleIdx="5" presStyleCnt="6"/>
      <dgm:spPr/>
    </dgm:pt>
    <dgm:pt modelId="{41321ACB-A625-4975-8908-C20623BEED36}" type="pres">
      <dgm:prSet presAssocID="{876E6E0F-6442-4DC4-BBC2-FBB2E3B167A9}" presName="vert1" presStyleCnt="0"/>
      <dgm:spPr/>
    </dgm:pt>
  </dgm:ptLst>
  <dgm:cxnLst>
    <dgm:cxn modelId="{C9296500-EA6C-4AFA-BBB5-6280E7C559BF}" type="presOf" srcId="{2321F39E-0E17-4574-AA2D-551CC3C6872D}" destId="{2C523FCF-5632-403F-80E9-75A129F17240}" srcOrd="0" destOrd="0" presId="urn:microsoft.com/office/officeart/2008/layout/LinedList"/>
    <dgm:cxn modelId="{A2009F07-2C89-45FD-9607-83AF04FC52BB}" srcId="{BD1B696D-57BA-4E5E-ABDF-19903805EE74}" destId="{80C04919-E0E4-4EB8-87B6-92AEA8D1A756}" srcOrd="1" destOrd="0" parTransId="{FE8C1BE0-CCDD-4ABA-A89F-29C6ED3E5C32}" sibTransId="{EB335858-C410-43FF-B818-4492B1B55B30}"/>
    <dgm:cxn modelId="{4135151E-D23A-4B84-ACFA-684EE239C15A}" type="presOf" srcId="{BD1B696D-57BA-4E5E-ABDF-19903805EE74}" destId="{E7DFC8B0-7857-4987-B0A8-9C436A6A7AB3}" srcOrd="0" destOrd="0" presId="urn:microsoft.com/office/officeart/2008/layout/LinedList"/>
    <dgm:cxn modelId="{05F26529-2CF2-4E79-B31C-39FFCC714E45}" type="presOf" srcId="{8385C1B1-0359-4EC5-BC75-5F6F4CB6B779}" destId="{FDE75674-5D52-4FA4-AD06-1A024E0B96AE}" srcOrd="0" destOrd="0" presId="urn:microsoft.com/office/officeart/2008/layout/LinedList"/>
    <dgm:cxn modelId="{9555913B-AF52-4A9C-B987-093D24EC8DE4}" type="presOf" srcId="{876E6E0F-6442-4DC4-BBC2-FBB2E3B167A9}" destId="{CA98F960-FB45-4662-B4BC-96BBA0A0A082}" srcOrd="0" destOrd="0" presId="urn:microsoft.com/office/officeart/2008/layout/LinedList"/>
    <dgm:cxn modelId="{F76C9561-7F84-49BE-9585-D54A386481C7}" srcId="{BD1B696D-57BA-4E5E-ABDF-19903805EE74}" destId="{2321F39E-0E17-4574-AA2D-551CC3C6872D}" srcOrd="3" destOrd="0" parTransId="{AAB3D473-9627-401F-9609-CEB55D1B0636}" sibTransId="{4E07EC0B-B128-46A5-8302-252ED3BCA63C}"/>
    <dgm:cxn modelId="{7EFDFC69-046D-4620-91AB-86FE872CA1C1}" srcId="{BD1B696D-57BA-4E5E-ABDF-19903805EE74}" destId="{9BB5BEDB-2E53-43EE-BAE2-7F8C1C2FDFD3}" srcOrd="4" destOrd="0" parTransId="{357FEE92-65C3-4AA5-8C0A-15B13C531690}" sibTransId="{5E635ECD-3585-46F2-A880-50D7787A1C76}"/>
    <dgm:cxn modelId="{823FBB6E-8A1C-453B-9985-230AF9A2246E}" srcId="{BD1B696D-57BA-4E5E-ABDF-19903805EE74}" destId="{8385C1B1-0359-4EC5-BC75-5F6F4CB6B779}" srcOrd="2" destOrd="0" parTransId="{2C81BDCA-03CA-4D95-8D22-8EB6D25EC0CC}" sibTransId="{7401C325-6209-4FA7-95BE-76CF4C640873}"/>
    <dgm:cxn modelId="{32D21671-6080-487C-AA91-158DB827F375}" srcId="{BD1B696D-57BA-4E5E-ABDF-19903805EE74}" destId="{876E6E0F-6442-4DC4-BBC2-FBB2E3B167A9}" srcOrd="5" destOrd="0" parTransId="{E0D4E9FD-84C3-4711-B1C4-8CD803F52AC8}" sibTransId="{F1935450-C95E-4E96-A4FD-A5CDB31E335C}"/>
    <dgm:cxn modelId="{D3708D87-787C-4308-93BA-094D8817667C}" srcId="{BD1B696D-57BA-4E5E-ABDF-19903805EE74}" destId="{D2009CCC-4756-498A-8276-97F30EDC0F91}" srcOrd="0" destOrd="0" parTransId="{685B4A28-1603-4C20-8C56-10EAEBD5C772}" sibTransId="{43B6CD03-9DE5-424F-808F-CBA5AA18AD9F}"/>
    <dgm:cxn modelId="{903A199F-7F6A-4333-A195-9068A34A2D9A}" type="presOf" srcId="{D2009CCC-4756-498A-8276-97F30EDC0F91}" destId="{A21A5CFD-F27C-4E57-A275-35871CA37727}" srcOrd="0" destOrd="0" presId="urn:microsoft.com/office/officeart/2008/layout/LinedList"/>
    <dgm:cxn modelId="{0A5A87B6-01A0-4E63-8268-FABF771B013A}" type="presOf" srcId="{9BB5BEDB-2E53-43EE-BAE2-7F8C1C2FDFD3}" destId="{02CC98E7-074F-4B3E-90CC-1A60D2247012}" srcOrd="0" destOrd="0" presId="urn:microsoft.com/office/officeart/2008/layout/LinedList"/>
    <dgm:cxn modelId="{DD65F5F1-CCCE-4097-8C5D-BD26009AB8B3}" type="presOf" srcId="{80C04919-E0E4-4EB8-87B6-92AEA8D1A756}" destId="{6EFB4F4B-35F1-4ECF-A79E-B8F68BE2BEEA}" srcOrd="0" destOrd="0" presId="urn:microsoft.com/office/officeart/2008/layout/LinedList"/>
    <dgm:cxn modelId="{51380162-4860-49E8-BBDC-834AA55D4432}" type="presParOf" srcId="{E7DFC8B0-7857-4987-B0A8-9C436A6A7AB3}" destId="{36ADFCD8-6808-4B88-8FC3-F77E86E0A144}" srcOrd="0" destOrd="0" presId="urn:microsoft.com/office/officeart/2008/layout/LinedList"/>
    <dgm:cxn modelId="{E799BB4E-370A-4B97-A462-598957D365F3}" type="presParOf" srcId="{E7DFC8B0-7857-4987-B0A8-9C436A6A7AB3}" destId="{46E7C74B-F2F0-493D-9E54-67E0D84066B9}" srcOrd="1" destOrd="0" presId="urn:microsoft.com/office/officeart/2008/layout/LinedList"/>
    <dgm:cxn modelId="{697DD43A-514D-4C36-987A-B79DB7E9C980}" type="presParOf" srcId="{46E7C74B-F2F0-493D-9E54-67E0D84066B9}" destId="{A21A5CFD-F27C-4E57-A275-35871CA37727}" srcOrd="0" destOrd="0" presId="urn:microsoft.com/office/officeart/2008/layout/LinedList"/>
    <dgm:cxn modelId="{55CADDE4-7537-4CCF-9FC2-93599D3ACC62}" type="presParOf" srcId="{46E7C74B-F2F0-493D-9E54-67E0D84066B9}" destId="{1906AC60-14A5-4935-A942-59B7B65A7CBA}" srcOrd="1" destOrd="0" presId="urn:microsoft.com/office/officeart/2008/layout/LinedList"/>
    <dgm:cxn modelId="{D2085210-B64C-401E-A70E-AAB152094887}" type="presParOf" srcId="{E7DFC8B0-7857-4987-B0A8-9C436A6A7AB3}" destId="{E95689B0-CF6D-400F-8688-3F2344D079B0}" srcOrd="2" destOrd="0" presId="urn:microsoft.com/office/officeart/2008/layout/LinedList"/>
    <dgm:cxn modelId="{AF25E298-6236-4258-BE41-A9F6F134DB1D}" type="presParOf" srcId="{E7DFC8B0-7857-4987-B0A8-9C436A6A7AB3}" destId="{89AEC46E-EC52-40AA-AC36-68F39F21286C}" srcOrd="3" destOrd="0" presId="urn:microsoft.com/office/officeart/2008/layout/LinedList"/>
    <dgm:cxn modelId="{E8398B3B-154F-4A5B-BDD6-171B56BAB16B}" type="presParOf" srcId="{89AEC46E-EC52-40AA-AC36-68F39F21286C}" destId="{6EFB4F4B-35F1-4ECF-A79E-B8F68BE2BEEA}" srcOrd="0" destOrd="0" presId="urn:microsoft.com/office/officeart/2008/layout/LinedList"/>
    <dgm:cxn modelId="{E88075C2-058A-427A-AF74-535462D47F72}" type="presParOf" srcId="{89AEC46E-EC52-40AA-AC36-68F39F21286C}" destId="{97BF28DB-57C0-46CA-86EC-09AA38457776}" srcOrd="1" destOrd="0" presId="urn:microsoft.com/office/officeart/2008/layout/LinedList"/>
    <dgm:cxn modelId="{39D33753-348B-4F80-A0A2-503228A8E316}" type="presParOf" srcId="{E7DFC8B0-7857-4987-B0A8-9C436A6A7AB3}" destId="{093FD670-9010-4A55-A305-EBDBDFFF6C90}" srcOrd="4" destOrd="0" presId="urn:microsoft.com/office/officeart/2008/layout/LinedList"/>
    <dgm:cxn modelId="{DB00238A-61B6-4D74-8D81-FDD9509C6D07}" type="presParOf" srcId="{E7DFC8B0-7857-4987-B0A8-9C436A6A7AB3}" destId="{87B89D36-61CE-428C-88C4-673522223096}" srcOrd="5" destOrd="0" presId="urn:microsoft.com/office/officeart/2008/layout/LinedList"/>
    <dgm:cxn modelId="{37C21014-3950-43B1-9C3D-20E6BD6E5903}" type="presParOf" srcId="{87B89D36-61CE-428C-88C4-673522223096}" destId="{FDE75674-5D52-4FA4-AD06-1A024E0B96AE}" srcOrd="0" destOrd="0" presId="urn:microsoft.com/office/officeart/2008/layout/LinedList"/>
    <dgm:cxn modelId="{1E68C9D4-68C5-46BD-9342-26B42CD883C2}" type="presParOf" srcId="{87B89D36-61CE-428C-88C4-673522223096}" destId="{A90518BD-52B0-49AE-BD39-A937F0B445F1}" srcOrd="1" destOrd="0" presId="urn:microsoft.com/office/officeart/2008/layout/LinedList"/>
    <dgm:cxn modelId="{BE020C12-7102-4498-A4F2-6A33140F20A7}" type="presParOf" srcId="{E7DFC8B0-7857-4987-B0A8-9C436A6A7AB3}" destId="{06132E67-E59E-4834-93EC-E3CC464D5E53}" srcOrd="6" destOrd="0" presId="urn:microsoft.com/office/officeart/2008/layout/LinedList"/>
    <dgm:cxn modelId="{77C80024-9E50-4DA6-9858-0AF830F434DE}" type="presParOf" srcId="{E7DFC8B0-7857-4987-B0A8-9C436A6A7AB3}" destId="{30A00DFA-029A-4CEE-81A7-CCEB07AC892D}" srcOrd="7" destOrd="0" presId="urn:microsoft.com/office/officeart/2008/layout/LinedList"/>
    <dgm:cxn modelId="{788E351E-0505-46D0-A8A3-2B919973BF5C}" type="presParOf" srcId="{30A00DFA-029A-4CEE-81A7-CCEB07AC892D}" destId="{2C523FCF-5632-403F-80E9-75A129F17240}" srcOrd="0" destOrd="0" presId="urn:microsoft.com/office/officeart/2008/layout/LinedList"/>
    <dgm:cxn modelId="{E21AE9AA-661F-429D-A16E-9E953E9CFB8E}" type="presParOf" srcId="{30A00DFA-029A-4CEE-81A7-CCEB07AC892D}" destId="{CD70AB77-8A46-474A-BB15-300BFAC270B7}" srcOrd="1" destOrd="0" presId="urn:microsoft.com/office/officeart/2008/layout/LinedList"/>
    <dgm:cxn modelId="{1B9CA424-461B-4AB6-A8FF-148C9E3BD93D}" type="presParOf" srcId="{E7DFC8B0-7857-4987-B0A8-9C436A6A7AB3}" destId="{4C6C4B3A-76BD-467B-9004-1B58C6766B8E}" srcOrd="8" destOrd="0" presId="urn:microsoft.com/office/officeart/2008/layout/LinedList"/>
    <dgm:cxn modelId="{6A07F1C2-442D-41FB-A447-18D905B2FA08}" type="presParOf" srcId="{E7DFC8B0-7857-4987-B0A8-9C436A6A7AB3}" destId="{CE649F3A-9F09-408B-BBF6-0CB417CB78AE}" srcOrd="9" destOrd="0" presId="urn:microsoft.com/office/officeart/2008/layout/LinedList"/>
    <dgm:cxn modelId="{09F2B9F7-10CF-45BA-839E-CB3C51E75D07}" type="presParOf" srcId="{CE649F3A-9F09-408B-BBF6-0CB417CB78AE}" destId="{02CC98E7-074F-4B3E-90CC-1A60D2247012}" srcOrd="0" destOrd="0" presId="urn:microsoft.com/office/officeart/2008/layout/LinedList"/>
    <dgm:cxn modelId="{76EF8504-5F9B-477B-AE1C-6A58485014FA}" type="presParOf" srcId="{CE649F3A-9F09-408B-BBF6-0CB417CB78AE}" destId="{E58C7067-90C0-419E-A3C2-5928051C73BF}" srcOrd="1" destOrd="0" presId="urn:microsoft.com/office/officeart/2008/layout/LinedList"/>
    <dgm:cxn modelId="{DAAD85F5-0448-48FF-B6E6-BEFF02E664EA}" type="presParOf" srcId="{E7DFC8B0-7857-4987-B0A8-9C436A6A7AB3}" destId="{4CD5628D-7525-4E01-8BA7-5BF517EFDF0C}" srcOrd="10" destOrd="0" presId="urn:microsoft.com/office/officeart/2008/layout/LinedList"/>
    <dgm:cxn modelId="{28C4D863-A188-4C07-9B27-1E9F837E1DB7}" type="presParOf" srcId="{E7DFC8B0-7857-4987-B0A8-9C436A6A7AB3}" destId="{39F1471E-80A1-4577-A105-C3565A7CAAAE}" srcOrd="11" destOrd="0" presId="urn:microsoft.com/office/officeart/2008/layout/LinedList"/>
    <dgm:cxn modelId="{5CB33F6B-973B-4FD7-B88E-0B7F979AFF5D}" type="presParOf" srcId="{39F1471E-80A1-4577-A105-C3565A7CAAAE}" destId="{CA98F960-FB45-4662-B4BC-96BBA0A0A082}" srcOrd="0" destOrd="0" presId="urn:microsoft.com/office/officeart/2008/layout/LinedList"/>
    <dgm:cxn modelId="{D67D2660-5CD8-4486-877C-05051064A6FA}" type="presParOf" srcId="{39F1471E-80A1-4577-A105-C3565A7CAAAE}" destId="{41321ACB-A625-4975-8908-C20623BEED3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1B696D-57BA-4E5E-ABDF-19903805EE74}"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D2009CCC-4756-498A-8276-97F30EDC0F91}">
      <dgm:prSet/>
      <dgm:spPr/>
      <dgm:t>
        <a:bodyPr/>
        <a:lstStyle/>
        <a:p>
          <a:r>
            <a:rPr lang="en-US" dirty="0"/>
            <a:t>Part I: Case of a Rural Vet with MS</a:t>
          </a:r>
        </a:p>
      </dgm:t>
    </dgm:pt>
    <dgm:pt modelId="{685B4A28-1603-4C20-8C56-10EAEBD5C772}" type="parTrans" cxnId="{D3708D87-787C-4308-93BA-094D8817667C}">
      <dgm:prSet/>
      <dgm:spPr/>
      <dgm:t>
        <a:bodyPr/>
        <a:lstStyle/>
        <a:p>
          <a:endParaRPr lang="en-US"/>
        </a:p>
      </dgm:t>
    </dgm:pt>
    <dgm:pt modelId="{43B6CD03-9DE5-424F-808F-CBA5AA18AD9F}" type="sibTrans" cxnId="{D3708D87-787C-4308-93BA-094D8817667C}">
      <dgm:prSet/>
      <dgm:spPr/>
      <dgm:t>
        <a:bodyPr/>
        <a:lstStyle/>
        <a:p>
          <a:endParaRPr lang="en-US"/>
        </a:p>
      </dgm:t>
    </dgm:pt>
    <dgm:pt modelId="{80C04919-E0E4-4EB8-87B6-92AEA8D1A756}">
      <dgm:prSet/>
      <dgm:spPr/>
      <dgm:t>
        <a:bodyPr/>
        <a:lstStyle/>
        <a:p>
          <a:r>
            <a:rPr lang="en-US" dirty="0"/>
            <a:t>Part II: Landscape of Neurology Care in US</a:t>
          </a:r>
        </a:p>
      </dgm:t>
    </dgm:pt>
    <dgm:pt modelId="{FE8C1BE0-CCDD-4ABA-A89F-29C6ED3E5C32}" type="parTrans" cxnId="{A2009F07-2C89-45FD-9607-83AF04FC52BB}">
      <dgm:prSet/>
      <dgm:spPr/>
      <dgm:t>
        <a:bodyPr/>
        <a:lstStyle/>
        <a:p>
          <a:endParaRPr lang="en-US"/>
        </a:p>
      </dgm:t>
    </dgm:pt>
    <dgm:pt modelId="{EB335858-C410-43FF-B818-4492B1B55B30}" type="sibTrans" cxnId="{A2009F07-2C89-45FD-9607-83AF04FC52BB}">
      <dgm:prSet/>
      <dgm:spPr/>
      <dgm:t>
        <a:bodyPr/>
        <a:lstStyle/>
        <a:p>
          <a:endParaRPr lang="en-US"/>
        </a:p>
      </dgm:t>
    </dgm:pt>
    <dgm:pt modelId="{8385C1B1-0359-4EC5-BC75-5F6F4CB6B779}">
      <dgm:prSet/>
      <dgm:spPr/>
      <dgm:t>
        <a:bodyPr/>
        <a:lstStyle/>
        <a:p>
          <a:r>
            <a:rPr lang="en-US" dirty="0"/>
            <a:t>Part III: Rurality in the VA</a:t>
          </a:r>
        </a:p>
      </dgm:t>
    </dgm:pt>
    <dgm:pt modelId="{2C81BDCA-03CA-4D95-8D22-8EB6D25EC0CC}" type="parTrans" cxnId="{823FBB6E-8A1C-453B-9985-230AF9A2246E}">
      <dgm:prSet/>
      <dgm:spPr/>
      <dgm:t>
        <a:bodyPr/>
        <a:lstStyle/>
        <a:p>
          <a:endParaRPr lang="en-US"/>
        </a:p>
      </dgm:t>
    </dgm:pt>
    <dgm:pt modelId="{7401C325-6209-4FA7-95BE-76CF4C640873}" type="sibTrans" cxnId="{823FBB6E-8A1C-453B-9985-230AF9A2246E}">
      <dgm:prSet/>
      <dgm:spPr/>
      <dgm:t>
        <a:bodyPr/>
        <a:lstStyle/>
        <a:p>
          <a:endParaRPr lang="en-US"/>
        </a:p>
      </dgm:t>
    </dgm:pt>
    <dgm:pt modelId="{2321F39E-0E17-4574-AA2D-551CC3C6872D}">
      <dgm:prSet/>
      <dgm:spPr/>
      <dgm:t>
        <a:bodyPr/>
        <a:lstStyle/>
        <a:p>
          <a:r>
            <a:rPr lang="en-US" dirty="0"/>
            <a:t>Part IV: Virtual care models in VA</a:t>
          </a:r>
        </a:p>
      </dgm:t>
    </dgm:pt>
    <dgm:pt modelId="{AAB3D473-9627-401F-9609-CEB55D1B0636}" type="parTrans" cxnId="{F76C9561-7F84-49BE-9585-D54A386481C7}">
      <dgm:prSet/>
      <dgm:spPr/>
      <dgm:t>
        <a:bodyPr/>
        <a:lstStyle/>
        <a:p>
          <a:endParaRPr lang="en-US"/>
        </a:p>
      </dgm:t>
    </dgm:pt>
    <dgm:pt modelId="{4E07EC0B-B128-46A5-8302-252ED3BCA63C}" type="sibTrans" cxnId="{F76C9561-7F84-49BE-9585-D54A386481C7}">
      <dgm:prSet/>
      <dgm:spPr/>
      <dgm:t>
        <a:bodyPr/>
        <a:lstStyle/>
        <a:p>
          <a:endParaRPr lang="en-US"/>
        </a:p>
      </dgm:t>
    </dgm:pt>
    <dgm:pt modelId="{9BB5BEDB-2E53-43EE-BAE2-7F8C1C2FDFD3}">
      <dgm:prSet/>
      <dgm:spPr/>
      <dgm:t>
        <a:bodyPr/>
        <a:lstStyle/>
        <a:p>
          <a:r>
            <a:rPr lang="en-US" dirty="0"/>
            <a:t>Part IV: Management in rural settings</a:t>
          </a:r>
        </a:p>
      </dgm:t>
    </dgm:pt>
    <dgm:pt modelId="{357FEE92-65C3-4AA5-8C0A-15B13C531690}" type="parTrans" cxnId="{7EFDFC69-046D-4620-91AB-86FE872CA1C1}">
      <dgm:prSet/>
      <dgm:spPr/>
      <dgm:t>
        <a:bodyPr/>
        <a:lstStyle/>
        <a:p>
          <a:endParaRPr lang="en-US"/>
        </a:p>
      </dgm:t>
    </dgm:pt>
    <dgm:pt modelId="{5E635ECD-3585-46F2-A880-50D7787A1C76}" type="sibTrans" cxnId="{7EFDFC69-046D-4620-91AB-86FE872CA1C1}">
      <dgm:prSet/>
      <dgm:spPr/>
      <dgm:t>
        <a:bodyPr/>
        <a:lstStyle/>
        <a:p>
          <a:endParaRPr lang="en-US"/>
        </a:p>
      </dgm:t>
    </dgm:pt>
    <dgm:pt modelId="{876E6E0F-6442-4DC4-BBC2-FBB2E3B167A9}">
      <dgm:prSet/>
      <dgm:spPr/>
      <dgm:t>
        <a:bodyPr/>
        <a:lstStyle/>
        <a:p>
          <a:r>
            <a:rPr lang="en-US"/>
            <a:t>Part V: Resources </a:t>
          </a:r>
        </a:p>
      </dgm:t>
    </dgm:pt>
    <dgm:pt modelId="{E0D4E9FD-84C3-4711-B1C4-8CD803F52AC8}" type="parTrans" cxnId="{32D21671-6080-487C-AA91-158DB827F375}">
      <dgm:prSet/>
      <dgm:spPr/>
      <dgm:t>
        <a:bodyPr/>
        <a:lstStyle/>
        <a:p>
          <a:endParaRPr lang="en-US"/>
        </a:p>
      </dgm:t>
    </dgm:pt>
    <dgm:pt modelId="{F1935450-C95E-4E96-A4FD-A5CDB31E335C}" type="sibTrans" cxnId="{32D21671-6080-487C-AA91-158DB827F375}">
      <dgm:prSet/>
      <dgm:spPr/>
      <dgm:t>
        <a:bodyPr/>
        <a:lstStyle/>
        <a:p>
          <a:endParaRPr lang="en-US"/>
        </a:p>
      </dgm:t>
    </dgm:pt>
    <dgm:pt modelId="{E7DFC8B0-7857-4987-B0A8-9C436A6A7AB3}" type="pres">
      <dgm:prSet presAssocID="{BD1B696D-57BA-4E5E-ABDF-19903805EE74}" presName="vert0" presStyleCnt="0">
        <dgm:presLayoutVars>
          <dgm:dir/>
          <dgm:animOne val="branch"/>
          <dgm:animLvl val="lvl"/>
        </dgm:presLayoutVars>
      </dgm:prSet>
      <dgm:spPr/>
    </dgm:pt>
    <dgm:pt modelId="{36ADFCD8-6808-4B88-8FC3-F77E86E0A144}" type="pres">
      <dgm:prSet presAssocID="{D2009CCC-4756-498A-8276-97F30EDC0F91}" presName="thickLine" presStyleLbl="alignNode1" presStyleIdx="0" presStyleCnt="6"/>
      <dgm:spPr/>
    </dgm:pt>
    <dgm:pt modelId="{46E7C74B-F2F0-493D-9E54-67E0D84066B9}" type="pres">
      <dgm:prSet presAssocID="{D2009CCC-4756-498A-8276-97F30EDC0F91}" presName="horz1" presStyleCnt="0"/>
      <dgm:spPr/>
    </dgm:pt>
    <dgm:pt modelId="{A21A5CFD-F27C-4E57-A275-35871CA37727}" type="pres">
      <dgm:prSet presAssocID="{D2009CCC-4756-498A-8276-97F30EDC0F91}" presName="tx1" presStyleLbl="revTx" presStyleIdx="0" presStyleCnt="6"/>
      <dgm:spPr/>
    </dgm:pt>
    <dgm:pt modelId="{1906AC60-14A5-4935-A942-59B7B65A7CBA}" type="pres">
      <dgm:prSet presAssocID="{D2009CCC-4756-498A-8276-97F30EDC0F91}" presName="vert1" presStyleCnt="0"/>
      <dgm:spPr/>
    </dgm:pt>
    <dgm:pt modelId="{E95689B0-CF6D-400F-8688-3F2344D079B0}" type="pres">
      <dgm:prSet presAssocID="{80C04919-E0E4-4EB8-87B6-92AEA8D1A756}" presName="thickLine" presStyleLbl="alignNode1" presStyleIdx="1" presStyleCnt="6"/>
      <dgm:spPr/>
    </dgm:pt>
    <dgm:pt modelId="{89AEC46E-EC52-40AA-AC36-68F39F21286C}" type="pres">
      <dgm:prSet presAssocID="{80C04919-E0E4-4EB8-87B6-92AEA8D1A756}" presName="horz1" presStyleCnt="0"/>
      <dgm:spPr/>
    </dgm:pt>
    <dgm:pt modelId="{6EFB4F4B-35F1-4ECF-A79E-B8F68BE2BEEA}" type="pres">
      <dgm:prSet presAssocID="{80C04919-E0E4-4EB8-87B6-92AEA8D1A756}" presName="tx1" presStyleLbl="revTx" presStyleIdx="1" presStyleCnt="6"/>
      <dgm:spPr/>
    </dgm:pt>
    <dgm:pt modelId="{97BF28DB-57C0-46CA-86EC-09AA38457776}" type="pres">
      <dgm:prSet presAssocID="{80C04919-E0E4-4EB8-87B6-92AEA8D1A756}" presName="vert1" presStyleCnt="0"/>
      <dgm:spPr/>
    </dgm:pt>
    <dgm:pt modelId="{093FD670-9010-4A55-A305-EBDBDFFF6C90}" type="pres">
      <dgm:prSet presAssocID="{8385C1B1-0359-4EC5-BC75-5F6F4CB6B779}" presName="thickLine" presStyleLbl="alignNode1" presStyleIdx="2" presStyleCnt="6"/>
      <dgm:spPr/>
    </dgm:pt>
    <dgm:pt modelId="{87B89D36-61CE-428C-88C4-673522223096}" type="pres">
      <dgm:prSet presAssocID="{8385C1B1-0359-4EC5-BC75-5F6F4CB6B779}" presName="horz1" presStyleCnt="0"/>
      <dgm:spPr/>
    </dgm:pt>
    <dgm:pt modelId="{FDE75674-5D52-4FA4-AD06-1A024E0B96AE}" type="pres">
      <dgm:prSet presAssocID="{8385C1B1-0359-4EC5-BC75-5F6F4CB6B779}" presName="tx1" presStyleLbl="revTx" presStyleIdx="2" presStyleCnt="6"/>
      <dgm:spPr/>
    </dgm:pt>
    <dgm:pt modelId="{A90518BD-52B0-49AE-BD39-A937F0B445F1}" type="pres">
      <dgm:prSet presAssocID="{8385C1B1-0359-4EC5-BC75-5F6F4CB6B779}" presName="vert1" presStyleCnt="0"/>
      <dgm:spPr/>
    </dgm:pt>
    <dgm:pt modelId="{06132E67-E59E-4834-93EC-E3CC464D5E53}" type="pres">
      <dgm:prSet presAssocID="{2321F39E-0E17-4574-AA2D-551CC3C6872D}" presName="thickLine" presStyleLbl="alignNode1" presStyleIdx="3" presStyleCnt="6"/>
      <dgm:spPr/>
    </dgm:pt>
    <dgm:pt modelId="{30A00DFA-029A-4CEE-81A7-CCEB07AC892D}" type="pres">
      <dgm:prSet presAssocID="{2321F39E-0E17-4574-AA2D-551CC3C6872D}" presName="horz1" presStyleCnt="0"/>
      <dgm:spPr/>
    </dgm:pt>
    <dgm:pt modelId="{2C523FCF-5632-403F-80E9-75A129F17240}" type="pres">
      <dgm:prSet presAssocID="{2321F39E-0E17-4574-AA2D-551CC3C6872D}" presName="tx1" presStyleLbl="revTx" presStyleIdx="3" presStyleCnt="6"/>
      <dgm:spPr/>
    </dgm:pt>
    <dgm:pt modelId="{CD70AB77-8A46-474A-BB15-300BFAC270B7}" type="pres">
      <dgm:prSet presAssocID="{2321F39E-0E17-4574-AA2D-551CC3C6872D}" presName="vert1" presStyleCnt="0"/>
      <dgm:spPr/>
    </dgm:pt>
    <dgm:pt modelId="{4C6C4B3A-76BD-467B-9004-1B58C6766B8E}" type="pres">
      <dgm:prSet presAssocID="{9BB5BEDB-2E53-43EE-BAE2-7F8C1C2FDFD3}" presName="thickLine" presStyleLbl="alignNode1" presStyleIdx="4" presStyleCnt="6"/>
      <dgm:spPr/>
    </dgm:pt>
    <dgm:pt modelId="{CE649F3A-9F09-408B-BBF6-0CB417CB78AE}" type="pres">
      <dgm:prSet presAssocID="{9BB5BEDB-2E53-43EE-BAE2-7F8C1C2FDFD3}" presName="horz1" presStyleCnt="0"/>
      <dgm:spPr/>
    </dgm:pt>
    <dgm:pt modelId="{02CC98E7-074F-4B3E-90CC-1A60D2247012}" type="pres">
      <dgm:prSet presAssocID="{9BB5BEDB-2E53-43EE-BAE2-7F8C1C2FDFD3}" presName="tx1" presStyleLbl="revTx" presStyleIdx="4" presStyleCnt="6"/>
      <dgm:spPr/>
    </dgm:pt>
    <dgm:pt modelId="{E58C7067-90C0-419E-A3C2-5928051C73BF}" type="pres">
      <dgm:prSet presAssocID="{9BB5BEDB-2E53-43EE-BAE2-7F8C1C2FDFD3}" presName="vert1" presStyleCnt="0"/>
      <dgm:spPr/>
    </dgm:pt>
    <dgm:pt modelId="{4CD5628D-7525-4E01-8BA7-5BF517EFDF0C}" type="pres">
      <dgm:prSet presAssocID="{876E6E0F-6442-4DC4-BBC2-FBB2E3B167A9}" presName="thickLine" presStyleLbl="alignNode1" presStyleIdx="5" presStyleCnt="6"/>
      <dgm:spPr/>
    </dgm:pt>
    <dgm:pt modelId="{39F1471E-80A1-4577-A105-C3565A7CAAAE}" type="pres">
      <dgm:prSet presAssocID="{876E6E0F-6442-4DC4-BBC2-FBB2E3B167A9}" presName="horz1" presStyleCnt="0"/>
      <dgm:spPr/>
    </dgm:pt>
    <dgm:pt modelId="{CA98F960-FB45-4662-B4BC-96BBA0A0A082}" type="pres">
      <dgm:prSet presAssocID="{876E6E0F-6442-4DC4-BBC2-FBB2E3B167A9}" presName="tx1" presStyleLbl="revTx" presStyleIdx="5" presStyleCnt="6"/>
      <dgm:spPr/>
    </dgm:pt>
    <dgm:pt modelId="{41321ACB-A625-4975-8908-C20623BEED36}" type="pres">
      <dgm:prSet presAssocID="{876E6E0F-6442-4DC4-BBC2-FBB2E3B167A9}" presName="vert1" presStyleCnt="0"/>
      <dgm:spPr/>
    </dgm:pt>
  </dgm:ptLst>
  <dgm:cxnLst>
    <dgm:cxn modelId="{C9296500-EA6C-4AFA-BBB5-6280E7C559BF}" type="presOf" srcId="{2321F39E-0E17-4574-AA2D-551CC3C6872D}" destId="{2C523FCF-5632-403F-80E9-75A129F17240}" srcOrd="0" destOrd="0" presId="urn:microsoft.com/office/officeart/2008/layout/LinedList"/>
    <dgm:cxn modelId="{A2009F07-2C89-45FD-9607-83AF04FC52BB}" srcId="{BD1B696D-57BA-4E5E-ABDF-19903805EE74}" destId="{80C04919-E0E4-4EB8-87B6-92AEA8D1A756}" srcOrd="1" destOrd="0" parTransId="{FE8C1BE0-CCDD-4ABA-A89F-29C6ED3E5C32}" sibTransId="{EB335858-C410-43FF-B818-4492B1B55B30}"/>
    <dgm:cxn modelId="{4135151E-D23A-4B84-ACFA-684EE239C15A}" type="presOf" srcId="{BD1B696D-57BA-4E5E-ABDF-19903805EE74}" destId="{E7DFC8B0-7857-4987-B0A8-9C436A6A7AB3}" srcOrd="0" destOrd="0" presId="urn:microsoft.com/office/officeart/2008/layout/LinedList"/>
    <dgm:cxn modelId="{05F26529-2CF2-4E79-B31C-39FFCC714E45}" type="presOf" srcId="{8385C1B1-0359-4EC5-BC75-5F6F4CB6B779}" destId="{FDE75674-5D52-4FA4-AD06-1A024E0B96AE}" srcOrd="0" destOrd="0" presId="urn:microsoft.com/office/officeart/2008/layout/LinedList"/>
    <dgm:cxn modelId="{9555913B-AF52-4A9C-B987-093D24EC8DE4}" type="presOf" srcId="{876E6E0F-6442-4DC4-BBC2-FBB2E3B167A9}" destId="{CA98F960-FB45-4662-B4BC-96BBA0A0A082}" srcOrd="0" destOrd="0" presId="urn:microsoft.com/office/officeart/2008/layout/LinedList"/>
    <dgm:cxn modelId="{F76C9561-7F84-49BE-9585-D54A386481C7}" srcId="{BD1B696D-57BA-4E5E-ABDF-19903805EE74}" destId="{2321F39E-0E17-4574-AA2D-551CC3C6872D}" srcOrd="3" destOrd="0" parTransId="{AAB3D473-9627-401F-9609-CEB55D1B0636}" sibTransId="{4E07EC0B-B128-46A5-8302-252ED3BCA63C}"/>
    <dgm:cxn modelId="{7EFDFC69-046D-4620-91AB-86FE872CA1C1}" srcId="{BD1B696D-57BA-4E5E-ABDF-19903805EE74}" destId="{9BB5BEDB-2E53-43EE-BAE2-7F8C1C2FDFD3}" srcOrd="4" destOrd="0" parTransId="{357FEE92-65C3-4AA5-8C0A-15B13C531690}" sibTransId="{5E635ECD-3585-46F2-A880-50D7787A1C76}"/>
    <dgm:cxn modelId="{823FBB6E-8A1C-453B-9985-230AF9A2246E}" srcId="{BD1B696D-57BA-4E5E-ABDF-19903805EE74}" destId="{8385C1B1-0359-4EC5-BC75-5F6F4CB6B779}" srcOrd="2" destOrd="0" parTransId="{2C81BDCA-03CA-4D95-8D22-8EB6D25EC0CC}" sibTransId="{7401C325-6209-4FA7-95BE-76CF4C640873}"/>
    <dgm:cxn modelId="{32D21671-6080-487C-AA91-158DB827F375}" srcId="{BD1B696D-57BA-4E5E-ABDF-19903805EE74}" destId="{876E6E0F-6442-4DC4-BBC2-FBB2E3B167A9}" srcOrd="5" destOrd="0" parTransId="{E0D4E9FD-84C3-4711-B1C4-8CD803F52AC8}" sibTransId="{F1935450-C95E-4E96-A4FD-A5CDB31E335C}"/>
    <dgm:cxn modelId="{D3708D87-787C-4308-93BA-094D8817667C}" srcId="{BD1B696D-57BA-4E5E-ABDF-19903805EE74}" destId="{D2009CCC-4756-498A-8276-97F30EDC0F91}" srcOrd="0" destOrd="0" parTransId="{685B4A28-1603-4C20-8C56-10EAEBD5C772}" sibTransId="{43B6CD03-9DE5-424F-808F-CBA5AA18AD9F}"/>
    <dgm:cxn modelId="{903A199F-7F6A-4333-A195-9068A34A2D9A}" type="presOf" srcId="{D2009CCC-4756-498A-8276-97F30EDC0F91}" destId="{A21A5CFD-F27C-4E57-A275-35871CA37727}" srcOrd="0" destOrd="0" presId="urn:microsoft.com/office/officeart/2008/layout/LinedList"/>
    <dgm:cxn modelId="{0A5A87B6-01A0-4E63-8268-FABF771B013A}" type="presOf" srcId="{9BB5BEDB-2E53-43EE-BAE2-7F8C1C2FDFD3}" destId="{02CC98E7-074F-4B3E-90CC-1A60D2247012}" srcOrd="0" destOrd="0" presId="urn:microsoft.com/office/officeart/2008/layout/LinedList"/>
    <dgm:cxn modelId="{DD65F5F1-CCCE-4097-8C5D-BD26009AB8B3}" type="presOf" srcId="{80C04919-E0E4-4EB8-87B6-92AEA8D1A756}" destId="{6EFB4F4B-35F1-4ECF-A79E-B8F68BE2BEEA}" srcOrd="0" destOrd="0" presId="urn:microsoft.com/office/officeart/2008/layout/LinedList"/>
    <dgm:cxn modelId="{51380162-4860-49E8-BBDC-834AA55D4432}" type="presParOf" srcId="{E7DFC8B0-7857-4987-B0A8-9C436A6A7AB3}" destId="{36ADFCD8-6808-4B88-8FC3-F77E86E0A144}" srcOrd="0" destOrd="0" presId="urn:microsoft.com/office/officeart/2008/layout/LinedList"/>
    <dgm:cxn modelId="{E799BB4E-370A-4B97-A462-598957D365F3}" type="presParOf" srcId="{E7DFC8B0-7857-4987-B0A8-9C436A6A7AB3}" destId="{46E7C74B-F2F0-493D-9E54-67E0D84066B9}" srcOrd="1" destOrd="0" presId="urn:microsoft.com/office/officeart/2008/layout/LinedList"/>
    <dgm:cxn modelId="{697DD43A-514D-4C36-987A-B79DB7E9C980}" type="presParOf" srcId="{46E7C74B-F2F0-493D-9E54-67E0D84066B9}" destId="{A21A5CFD-F27C-4E57-A275-35871CA37727}" srcOrd="0" destOrd="0" presId="urn:microsoft.com/office/officeart/2008/layout/LinedList"/>
    <dgm:cxn modelId="{55CADDE4-7537-4CCF-9FC2-93599D3ACC62}" type="presParOf" srcId="{46E7C74B-F2F0-493D-9E54-67E0D84066B9}" destId="{1906AC60-14A5-4935-A942-59B7B65A7CBA}" srcOrd="1" destOrd="0" presId="urn:microsoft.com/office/officeart/2008/layout/LinedList"/>
    <dgm:cxn modelId="{D2085210-B64C-401E-A70E-AAB152094887}" type="presParOf" srcId="{E7DFC8B0-7857-4987-B0A8-9C436A6A7AB3}" destId="{E95689B0-CF6D-400F-8688-3F2344D079B0}" srcOrd="2" destOrd="0" presId="urn:microsoft.com/office/officeart/2008/layout/LinedList"/>
    <dgm:cxn modelId="{AF25E298-6236-4258-BE41-A9F6F134DB1D}" type="presParOf" srcId="{E7DFC8B0-7857-4987-B0A8-9C436A6A7AB3}" destId="{89AEC46E-EC52-40AA-AC36-68F39F21286C}" srcOrd="3" destOrd="0" presId="urn:microsoft.com/office/officeart/2008/layout/LinedList"/>
    <dgm:cxn modelId="{E8398B3B-154F-4A5B-BDD6-171B56BAB16B}" type="presParOf" srcId="{89AEC46E-EC52-40AA-AC36-68F39F21286C}" destId="{6EFB4F4B-35F1-4ECF-A79E-B8F68BE2BEEA}" srcOrd="0" destOrd="0" presId="urn:microsoft.com/office/officeart/2008/layout/LinedList"/>
    <dgm:cxn modelId="{E88075C2-058A-427A-AF74-535462D47F72}" type="presParOf" srcId="{89AEC46E-EC52-40AA-AC36-68F39F21286C}" destId="{97BF28DB-57C0-46CA-86EC-09AA38457776}" srcOrd="1" destOrd="0" presId="urn:microsoft.com/office/officeart/2008/layout/LinedList"/>
    <dgm:cxn modelId="{39D33753-348B-4F80-A0A2-503228A8E316}" type="presParOf" srcId="{E7DFC8B0-7857-4987-B0A8-9C436A6A7AB3}" destId="{093FD670-9010-4A55-A305-EBDBDFFF6C90}" srcOrd="4" destOrd="0" presId="urn:microsoft.com/office/officeart/2008/layout/LinedList"/>
    <dgm:cxn modelId="{DB00238A-61B6-4D74-8D81-FDD9509C6D07}" type="presParOf" srcId="{E7DFC8B0-7857-4987-B0A8-9C436A6A7AB3}" destId="{87B89D36-61CE-428C-88C4-673522223096}" srcOrd="5" destOrd="0" presId="urn:microsoft.com/office/officeart/2008/layout/LinedList"/>
    <dgm:cxn modelId="{37C21014-3950-43B1-9C3D-20E6BD6E5903}" type="presParOf" srcId="{87B89D36-61CE-428C-88C4-673522223096}" destId="{FDE75674-5D52-4FA4-AD06-1A024E0B96AE}" srcOrd="0" destOrd="0" presId="urn:microsoft.com/office/officeart/2008/layout/LinedList"/>
    <dgm:cxn modelId="{1E68C9D4-68C5-46BD-9342-26B42CD883C2}" type="presParOf" srcId="{87B89D36-61CE-428C-88C4-673522223096}" destId="{A90518BD-52B0-49AE-BD39-A937F0B445F1}" srcOrd="1" destOrd="0" presId="urn:microsoft.com/office/officeart/2008/layout/LinedList"/>
    <dgm:cxn modelId="{BE020C12-7102-4498-A4F2-6A33140F20A7}" type="presParOf" srcId="{E7DFC8B0-7857-4987-B0A8-9C436A6A7AB3}" destId="{06132E67-E59E-4834-93EC-E3CC464D5E53}" srcOrd="6" destOrd="0" presId="urn:microsoft.com/office/officeart/2008/layout/LinedList"/>
    <dgm:cxn modelId="{77C80024-9E50-4DA6-9858-0AF830F434DE}" type="presParOf" srcId="{E7DFC8B0-7857-4987-B0A8-9C436A6A7AB3}" destId="{30A00DFA-029A-4CEE-81A7-CCEB07AC892D}" srcOrd="7" destOrd="0" presId="urn:microsoft.com/office/officeart/2008/layout/LinedList"/>
    <dgm:cxn modelId="{788E351E-0505-46D0-A8A3-2B919973BF5C}" type="presParOf" srcId="{30A00DFA-029A-4CEE-81A7-CCEB07AC892D}" destId="{2C523FCF-5632-403F-80E9-75A129F17240}" srcOrd="0" destOrd="0" presId="urn:microsoft.com/office/officeart/2008/layout/LinedList"/>
    <dgm:cxn modelId="{E21AE9AA-661F-429D-A16E-9E953E9CFB8E}" type="presParOf" srcId="{30A00DFA-029A-4CEE-81A7-CCEB07AC892D}" destId="{CD70AB77-8A46-474A-BB15-300BFAC270B7}" srcOrd="1" destOrd="0" presId="urn:microsoft.com/office/officeart/2008/layout/LinedList"/>
    <dgm:cxn modelId="{1B9CA424-461B-4AB6-A8FF-148C9E3BD93D}" type="presParOf" srcId="{E7DFC8B0-7857-4987-B0A8-9C436A6A7AB3}" destId="{4C6C4B3A-76BD-467B-9004-1B58C6766B8E}" srcOrd="8" destOrd="0" presId="urn:microsoft.com/office/officeart/2008/layout/LinedList"/>
    <dgm:cxn modelId="{6A07F1C2-442D-41FB-A447-18D905B2FA08}" type="presParOf" srcId="{E7DFC8B0-7857-4987-B0A8-9C436A6A7AB3}" destId="{CE649F3A-9F09-408B-BBF6-0CB417CB78AE}" srcOrd="9" destOrd="0" presId="urn:microsoft.com/office/officeart/2008/layout/LinedList"/>
    <dgm:cxn modelId="{09F2B9F7-10CF-45BA-839E-CB3C51E75D07}" type="presParOf" srcId="{CE649F3A-9F09-408B-BBF6-0CB417CB78AE}" destId="{02CC98E7-074F-4B3E-90CC-1A60D2247012}" srcOrd="0" destOrd="0" presId="urn:microsoft.com/office/officeart/2008/layout/LinedList"/>
    <dgm:cxn modelId="{76EF8504-5F9B-477B-AE1C-6A58485014FA}" type="presParOf" srcId="{CE649F3A-9F09-408B-BBF6-0CB417CB78AE}" destId="{E58C7067-90C0-419E-A3C2-5928051C73BF}" srcOrd="1" destOrd="0" presId="urn:microsoft.com/office/officeart/2008/layout/LinedList"/>
    <dgm:cxn modelId="{DAAD85F5-0448-48FF-B6E6-BEFF02E664EA}" type="presParOf" srcId="{E7DFC8B0-7857-4987-B0A8-9C436A6A7AB3}" destId="{4CD5628D-7525-4E01-8BA7-5BF517EFDF0C}" srcOrd="10" destOrd="0" presId="urn:microsoft.com/office/officeart/2008/layout/LinedList"/>
    <dgm:cxn modelId="{28C4D863-A188-4C07-9B27-1E9F837E1DB7}" type="presParOf" srcId="{E7DFC8B0-7857-4987-B0A8-9C436A6A7AB3}" destId="{39F1471E-80A1-4577-A105-C3565A7CAAAE}" srcOrd="11" destOrd="0" presId="urn:microsoft.com/office/officeart/2008/layout/LinedList"/>
    <dgm:cxn modelId="{5CB33F6B-973B-4FD7-B88E-0B7F979AFF5D}" type="presParOf" srcId="{39F1471E-80A1-4577-A105-C3565A7CAAAE}" destId="{CA98F960-FB45-4662-B4BC-96BBA0A0A082}" srcOrd="0" destOrd="0" presId="urn:microsoft.com/office/officeart/2008/layout/LinedList"/>
    <dgm:cxn modelId="{D67D2660-5CD8-4486-877C-05051064A6FA}" type="presParOf" srcId="{39F1471E-80A1-4577-A105-C3565A7CAAAE}" destId="{41321ACB-A625-4975-8908-C20623BEED3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D1B696D-57BA-4E5E-ABDF-19903805EE74}"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D2009CCC-4756-498A-8276-97F30EDC0F91}">
      <dgm:prSet/>
      <dgm:spPr/>
      <dgm:t>
        <a:bodyPr/>
        <a:lstStyle/>
        <a:p>
          <a:r>
            <a:rPr lang="en-US" dirty="0"/>
            <a:t>Part I: Case of a Rural Vet with MS</a:t>
          </a:r>
        </a:p>
      </dgm:t>
    </dgm:pt>
    <dgm:pt modelId="{685B4A28-1603-4C20-8C56-10EAEBD5C772}" type="parTrans" cxnId="{D3708D87-787C-4308-93BA-094D8817667C}">
      <dgm:prSet/>
      <dgm:spPr/>
      <dgm:t>
        <a:bodyPr/>
        <a:lstStyle/>
        <a:p>
          <a:endParaRPr lang="en-US"/>
        </a:p>
      </dgm:t>
    </dgm:pt>
    <dgm:pt modelId="{43B6CD03-9DE5-424F-808F-CBA5AA18AD9F}" type="sibTrans" cxnId="{D3708D87-787C-4308-93BA-094D8817667C}">
      <dgm:prSet/>
      <dgm:spPr/>
      <dgm:t>
        <a:bodyPr/>
        <a:lstStyle/>
        <a:p>
          <a:endParaRPr lang="en-US"/>
        </a:p>
      </dgm:t>
    </dgm:pt>
    <dgm:pt modelId="{80C04919-E0E4-4EB8-87B6-92AEA8D1A756}">
      <dgm:prSet/>
      <dgm:spPr/>
      <dgm:t>
        <a:bodyPr/>
        <a:lstStyle/>
        <a:p>
          <a:r>
            <a:rPr lang="en-US" dirty="0"/>
            <a:t>Part II: Landscape of Neurology Care in US</a:t>
          </a:r>
        </a:p>
      </dgm:t>
    </dgm:pt>
    <dgm:pt modelId="{FE8C1BE0-CCDD-4ABA-A89F-29C6ED3E5C32}" type="parTrans" cxnId="{A2009F07-2C89-45FD-9607-83AF04FC52BB}">
      <dgm:prSet/>
      <dgm:spPr/>
      <dgm:t>
        <a:bodyPr/>
        <a:lstStyle/>
        <a:p>
          <a:endParaRPr lang="en-US"/>
        </a:p>
      </dgm:t>
    </dgm:pt>
    <dgm:pt modelId="{EB335858-C410-43FF-B818-4492B1B55B30}" type="sibTrans" cxnId="{A2009F07-2C89-45FD-9607-83AF04FC52BB}">
      <dgm:prSet/>
      <dgm:spPr/>
      <dgm:t>
        <a:bodyPr/>
        <a:lstStyle/>
        <a:p>
          <a:endParaRPr lang="en-US"/>
        </a:p>
      </dgm:t>
    </dgm:pt>
    <dgm:pt modelId="{8385C1B1-0359-4EC5-BC75-5F6F4CB6B779}">
      <dgm:prSet/>
      <dgm:spPr/>
      <dgm:t>
        <a:bodyPr/>
        <a:lstStyle/>
        <a:p>
          <a:r>
            <a:rPr lang="en-US" dirty="0"/>
            <a:t>Part III: Rurality in the VA</a:t>
          </a:r>
        </a:p>
      </dgm:t>
    </dgm:pt>
    <dgm:pt modelId="{2C81BDCA-03CA-4D95-8D22-8EB6D25EC0CC}" type="parTrans" cxnId="{823FBB6E-8A1C-453B-9985-230AF9A2246E}">
      <dgm:prSet/>
      <dgm:spPr/>
      <dgm:t>
        <a:bodyPr/>
        <a:lstStyle/>
        <a:p>
          <a:endParaRPr lang="en-US"/>
        </a:p>
      </dgm:t>
    </dgm:pt>
    <dgm:pt modelId="{7401C325-6209-4FA7-95BE-76CF4C640873}" type="sibTrans" cxnId="{823FBB6E-8A1C-453B-9985-230AF9A2246E}">
      <dgm:prSet/>
      <dgm:spPr/>
      <dgm:t>
        <a:bodyPr/>
        <a:lstStyle/>
        <a:p>
          <a:endParaRPr lang="en-US"/>
        </a:p>
      </dgm:t>
    </dgm:pt>
    <dgm:pt modelId="{2321F39E-0E17-4574-AA2D-551CC3C6872D}">
      <dgm:prSet/>
      <dgm:spPr/>
      <dgm:t>
        <a:bodyPr/>
        <a:lstStyle/>
        <a:p>
          <a:r>
            <a:rPr lang="en-US" dirty="0"/>
            <a:t>Part IV: Virtual care models in VA</a:t>
          </a:r>
        </a:p>
      </dgm:t>
    </dgm:pt>
    <dgm:pt modelId="{AAB3D473-9627-401F-9609-CEB55D1B0636}" type="parTrans" cxnId="{F76C9561-7F84-49BE-9585-D54A386481C7}">
      <dgm:prSet/>
      <dgm:spPr/>
      <dgm:t>
        <a:bodyPr/>
        <a:lstStyle/>
        <a:p>
          <a:endParaRPr lang="en-US"/>
        </a:p>
      </dgm:t>
    </dgm:pt>
    <dgm:pt modelId="{4E07EC0B-B128-46A5-8302-252ED3BCA63C}" type="sibTrans" cxnId="{F76C9561-7F84-49BE-9585-D54A386481C7}">
      <dgm:prSet/>
      <dgm:spPr/>
      <dgm:t>
        <a:bodyPr/>
        <a:lstStyle/>
        <a:p>
          <a:endParaRPr lang="en-US"/>
        </a:p>
      </dgm:t>
    </dgm:pt>
    <dgm:pt modelId="{9BB5BEDB-2E53-43EE-BAE2-7F8C1C2FDFD3}">
      <dgm:prSet/>
      <dgm:spPr/>
      <dgm:t>
        <a:bodyPr/>
        <a:lstStyle/>
        <a:p>
          <a:r>
            <a:rPr lang="en-US" dirty="0"/>
            <a:t>Part IV: Management in rural settings</a:t>
          </a:r>
        </a:p>
      </dgm:t>
    </dgm:pt>
    <dgm:pt modelId="{357FEE92-65C3-4AA5-8C0A-15B13C531690}" type="parTrans" cxnId="{7EFDFC69-046D-4620-91AB-86FE872CA1C1}">
      <dgm:prSet/>
      <dgm:spPr/>
      <dgm:t>
        <a:bodyPr/>
        <a:lstStyle/>
        <a:p>
          <a:endParaRPr lang="en-US"/>
        </a:p>
      </dgm:t>
    </dgm:pt>
    <dgm:pt modelId="{5E635ECD-3585-46F2-A880-50D7787A1C76}" type="sibTrans" cxnId="{7EFDFC69-046D-4620-91AB-86FE872CA1C1}">
      <dgm:prSet/>
      <dgm:spPr/>
      <dgm:t>
        <a:bodyPr/>
        <a:lstStyle/>
        <a:p>
          <a:endParaRPr lang="en-US"/>
        </a:p>
      </dgm:t>
    </dgm:pt>
    <dgm:pt modelId="{876E6E0F-6442-4DC4-BBC2-FBB2E3B167A9}">
      <dgm:prSet/>
      <dgm:spPr/>
      <dgm:t>
        <a:bodyPr/>
        <a:lstStyle/>
        <a:p>
          <a:r>
            <a:rPr lang="en-US"/>
            <a:t>Part V: Resources </a:t>
          </a:r>
        </a:p>
      </dgm:t>
    </dgm:pt>
    <dgm:pt modelId="{E0D4E9FD-84C3-4711-B1C4-8CD803F52AC8}" type="parTrans" cxnId="{32D21671-6080-487C-AA91-158DB827F375}">
      <dgm:prSet/>
      <dgm:spPr/>
      <dgm:t>
        <a:bodyPr/>
        <a:lstStyle/>
        <a:p>
          <a:endParaRPr lang="en-US"/>
        </a:p>
      </dgm:t>
    </dgm:pt>
    <dgm:pt modelId="{F1935450-C95E-4E96-A4FD-A5CDB31E335C}" type="sibTrans" cxnId="{32D21671-6080-487C-AA91-158DB827F375}">
      <dgm:prSet/>
      <dgm:spPr/>
      <dgm:t>
        <a:bodyPr/>
        <a:lstStyle/>
        <a:p>
          <a:endParaRPr lang="en-US"/>
        </a:p>
      </dgm:t>
    </dgm:pt>
    <dgm:pt modelId="{E7DFC8B0-7857-4987-B0A8-9C436A6A7AB3}" type="pres">
      <dgm:prSet presAssocID="{BD1B696D-57BA-4E5E-ABDF-19903805EE74}" presName="vert0" presStyleCnt="0">
        <dgm:presLayoutVars>
          <dgm:dir/>
          <dgm:animOne val="branch"/>
          <dgm:animLvl val="lvl"/>
        </dgm:presLayoutVars>
      </dgm:prSet>
      <dgm:spPr/>
    </dgm:pt>
    <dgm:pt modelId="{36ADFCD8-6808-4B88-8FC3-F77E86E0A144}" type="pres">
      <dgm:prSet presAssocID="{D2009CCC-4756-498A-8276-97F30EDC0F91}" presName="thickLine" presStyleLbl="alignNode1" presStyleIdx="0" presStyleCnt="6"/>
      <dgm:spPr/>
    </dgm:pt>
    <dgm:pt modelId="{46E7C74B-F2F0-493D-9E54-67E0D84066B9}" type="pres">
      <dgm:prSet presAssocID="{D2009CCC-4756-498A-8276-97F30EDC0F91}" presName="horz1" presStyleCnt="0"/>
      <dgm:spPr/>
    </dgm:pt>
    <dgm:pt modelId="{A21A5CFD-F27C-4E57-A275-35871CA37727}" type="pres">
      <dgm:prSet presAssocID="{D2009CCC-4756-498A-8276-97F30EDC0F91}" presName="tx1" presStyleLbl="revTx" presStyleIdx="0" presStyleCnt="6"/>
      <dgm:spPr/>
    </dgm:pt>
    <dgm:pt modelId="{1906AC60-14A5-4935-A942-59B7B65A7CBA}" type="pres">
      <dgm:prSet presAssocID="{D2009CCC-4756-498A-8276-97F30EDC0F91}" presName="vert1" presStyleCnt="0"/>
      <dgm:spPr/>
    </dgm:pt>
    <dgm:pt modelId="{E95689B0-CF6D-400F-8688-3F2344D079B0}" type="pres">
      <dgm:prSet presAssocID="{80C04919-E0E4-4EB8-87B6-92AEA8D1A756}" presName="thickLine" presStyleLbl="alignNode1" presStyleIdx="1" presStyleCnt="6"/>
      <dgm:spPr/>
    </dgm:pt>
    <dgm:pt modelId="{89AEC46E-EC52-40AA-AC36-68F39F21286C}" type="pres">
      <dgm:prSet presAssocID="{80C04919-E0E4-4EB8-87B6-92AEA8D1A756}" presName="horz1" presStyleCnt="0"/>
      <dgm:spPr/>
    </dgm:pt>
    <dgm:pt modelId="{6EFB4F4B-35F1-4ECF-A79E-B8F68BE2BEEA}" type="pres">
      <dgm:prSet presAssocID="{80C04919-E0E4-4EB8-87B6-92AEA8D1A756}" presName="tx1" presStyleLbl="revTx" presStyleIdx="1" presStyleCnt="6"/>
      <dgm:spPr/>
    </dgm:pt>
    <dgm:pt modelId="{97BF28DB-57C0-46CA-86EC-09AA38457776}" type="pres">
      <dgm:prSet presAssocID="{80C04919-E0E4-4EB8-87B6-92AEA8D1A756}" presName="vert1" presStyleCnt="0"/>
      <dgm:spPr/>
    </dgm:pt>
    <dgm:pt modelId="{093FD670-9010-4A55-A305-EBDBDFFF6C90}" type="pres">
      <dgm:prSet presAssocID="{8385C1B1-0359-4EC5-BC75-5F6F4CB6B779}" presName="thickLine" presStyleLbl="alignNode1" presStyleIdx="2" presStyleCnt="6"/>
      <dgm:spPr/>
    </dgm:pt>
    <dgm:pt modelId="{87B89D36-61CE-428C-88C4-673522223096}" type="pres">
      <dgm:prSet presAssocID="{8385C1B1-0359-4EC5-BC75-5F6F4CB6B779}" presName="horz1" presStyleCnt="0"/>
      <dgm:spPr/>
    </dgm:pt>
    <dgm:pt modelId="{FDE75674-5D52-4FA4-AD06-1A024E0B96AE}" type="pres">
      <dgm:prSet presAssocID="{8385C1B1-0359-4EC5-BC75-5F6F4CB6B779}" presName="tx1" presStyleLbl="revTx" presStyleIdx="2" presStyleCnt="6"/>
      <dgm:spPr/>
    </dgm:pt>
    <dgm:pt modelId="{A90518BD-52B0-49AE-BD39-A937F0B445F1}" type="pres">
      <dgm:prSet presAssocID="{8385C1B1-0359-4EC5-BC75-5F6F4CB6B779}" presName="vert1" presStyleCnt="0"/>
      <dgm:spPr/>
    </dgm:pt>
    <dgm:pt modelId="{06132E67-E59E-4834-93EC-E3CC464D5E53}" type="pres">
      <dgm:prSet presAssocID="{2321F39E-0E17-4574-AA2D-551CC3C6872D}" presName="thickLine" presStyleLbl="alignNode1" presStyleIdx="3" presStyleCnt="6"/>
      <dgm:spPr/>
    </dgm:pt>
    <dgm:pt modelId="{30A00DFA-029A-4CEE-81A7-CCEB07AC892D}" type="pres">
      <dgm:prSet presAssocID="{2321F39E-0E17-4574-AA2D-551CC3C6872D}" presName="horz1" presStyleCnt="0"/>
      <dgm:spPr/>
    </dgm:pt>
    <dgm:pt modelId="{2C523FCF-5632-403F-80E9-75A129F17240}" type="pres">
      <dgm:prSet presAssocID="{2321F39E-0E17-4574-AA2D-551CC3C6872D}" presName="tx1" presStyleLbl="revTx" presStyleIdx="3" presStyleCnt="6"/>
      <dgm:spPr/>
    </dgm:pt>
    <dgm:pt modelId="{CD70AB77-8A46-474A-BB15-300BFAC270B7}" type="pres">
      <dgm:prSet presAssocID="{2321F39E-0E17-4574-AA2D-551CC3C6872D}" presName="vert1" presStyleCnt="0"/>
      <dgm:spPr/>
    </dgm:pt>
    <dgm:pt modelId="{4C6C4B3A-76BD-467B-9004-1B58C6766B8E}" type="pres">
      <dgm:prSet presAssocID="{9BB5BEDB-2E53-43EE-BAE2-7F8C1C2FDFD3}" presName="thickLine" presStyleLbl="alignNode1" presStyleIdx="4" presStyleCnt="6"/>
      <dgm:spPr/>
    </dgm:pt>
    <dgm:pt modelId="{CE649F3A-9F09-408B-BBF6-0CB417CB78AE}" type="pres">
      <dgm:prSet presAssocID="{9BB5BEDB-2E53-43EE-BAE2-7F8C1C2FDFD3}" presName="horz1" presStyleCnt="0"/>
      <dgm:spPr/>
    </dgm:pt>
    <dgm:pt modelId="{02CC98E7-074F-4B3E-90CC-1A60D2247012}" type="pres">
      <dgm:prSet presAssocID="{9BB5BEDB-2E53-43EE-BAE2-7F8C1C2FDFD3}" presName="tx1" presStyleLbl="revTx" presStyleIdx="4" presStyleCnt="6"/>
      <dgm:spPr/>
    </dgm:pt>
    <dgm:pt modelId="{E58C7067-90C0-419E-A3C2-5928051C73BF}" type="pres">
      <dgm:prSet presAssocID="{9BB5BEDB-2E53-43EE-BAE2-7F8C1C2FDFD3}" presName="vert1" presStyleCnt="0"/>
      <dgm:spPr/>
    </dgm:pt>
    <dgm:pt modelId="{4CD5628D-7525-4E01-8BA7-5BF517EFDF0C}" type="pres">
      <dgm:prSet presAssocID="{876E6E0F-6442-4DC4-BBC2-FBB2E3B167A9}" presName="thickLine" presStyleLbl="alignNode1" presStyleIdx="5" presStyleCnt="6"/>
      <dgm:spPr/>
    </dgm:pt>
    <dgm:pt modelId="{39F1471E-80A1-4577-A105-C3565A7CAAAE}" type="pres">
      <dgm:prSet presAssocID="{876E6E0F-6442-4DC4-BBC2-FBB2E3B167A9}" presName="horz1" presStyleCnt="0"/>
      <dgm:spPr/>
    </dgm:pt>
    <dgm:pt modelId="{CA98F960-FB45-4662-B4BC-96BBA0A0A082}" type="pres">
      <dgm:prSet presAssocID="{876E6E0F-6442-4DC4-BBC2-FBB2E3B167A9}" presName="tx1" presStyleLbl="revTx" presStyleIdx="5" presStyleCnt="6"/>
      <dgm:spPr/>
    </dgm:pt>
    <dgm:pt modelId="{41321ACB-A625-4975-8908-C20623BEED36}" type="pres">
      <dgm:prSet presAssocID="{876E6E0F-6442-4DC4-BBC2-FBB2E3B167A9}" presName="vert1" presStyleCnt="0"/>
      <dgm:spPr/>
    </dgm:pt>
  </dgm:ptLst>
  <dgm:cxnLst>
    <dgm:cxn modelId="{C9296500-EA6C-4AFA-BBB5-6280E7C559BF}" type="presOf" srcId="{2321F39E-0E17-4574-AA2D-551CC3C6872D}" destId="{2C523FCF-5632-403F-80E9-75A129F17240}" srcOrd="0" destOrd="0" presId="urn:microsoft.com/office/officeart/2008/layout/LinedList"/>
    <dgm:cxn modelId="{A2009F07-2C89-45FD-9607-83AF04FC52BB}" srcId="{BD1B696D-57BA-4E5E-ABDF-19903805EE74}" destId="{80C04919-E0E4-4EB8-87B6-92AEA8D1A756}" srcOrd="1" destOrd="0" parTransId="{FE8C1BE0-CCDD-4ABA-A89F-29C6ED3E5C32}" sibTransId="{EB335858-C410-43FF-B818-4492B1B55B30}"/>
    <dgm:cxn modelId="{4135151E-D23A-4B84-ACFA-684EE239C15A}" type="presOf" srcId="{BD1B696D-57BA-4E5E-ABDF-19903805EE74}" destId="{E7DFC8B0-7857-4987-B0A8-9C436A6A7AB3}" srcOrd="0" destOrd="0" presId="urn:microsoft.com/office/officeart/2008/layout/LinedList"/>
    <dgm:cxn modelId="{05F26529-2CF2-4E79-B31C-39FFCC714E45}" type="presOf" srcId="{8385C1B1-0359-4EC5-BC75-5F6F4CB6B779}" destId="{FDE75674-5D52-4FA4-AD06-1A024E0B96AE}" srcOrd="0" destOrd="0" presId="urn:microsoft.com/office/officeart/2008/layout/LinedList"/>
    <dgm:cxn modelId="{9555913B-AF52-4A9C-B987-093D24EC8DE4}" type="presOf" srcId="{876E6E0F-6442-4DC4-BBC2-FBB2E3B167A9}" destId="{CA98F960-FB45-4662-B4BC-96BBA0A0A082}" srcOrd="0" destOrd="0" presId="urn:microsoft.com/office/officeart/2008/layout/LinedList"/>
    <dgm:cxn modelId="{F76C9561-7F84-49BE-9585-D54A386481C7}" srcId="{BD1B696D-57BA-4E5E-ABDF-19903805EE74}" destId="{2321F39E-0E17-4574-AA2D-551CC3C6872D}" srcOrd="3" destOrd="0" parTransId="{AAB3D473-9627-401F-9609-CEB55D1B0636}" sibTransId="{4E07EC0B-B128-46A5-8302-252ED3BCA63C}"/>
    <dgm:cxn modelId="{7EFDFC69-046D-4620-91AB-86FE872CA1C1}" srcId="{BD1B696D-57BA-4E5E-ABDF-19903805EE74}" destId="{9BB5BEDB-2E53-43EE-BAE2-7F8C1C2FDFD3}" srcOrd="4" destOrd="0" parTransId="{357FEE92-65C3-4AA5-8C0A-15B13C531690}" sibTransId="{5E635ECD-3585-46F2-A880-50D7787A1C76}"/>
    <dgm:cxn modelId="{823FBB6E-8A1C-453B-9985-230AF9A2246E}" srcId="{BD1B696D-57BA-4E5E-ABDF-19903805EE74}" destId="{8385C1B1-0359-4EC5-BC75-5F6F4CB6B779}" srcOrd="2" destOrd="0" parTransId="{2C81BDCA-03CA-4D95-8D22-8EB6D25EC0CC}" sibTransId="{7401C325-6209-4FA7-95BE-76CF4C640873}"/>
    <dgm:cxn modelId="{32D21671-6080-487C-AA91-158DB827F375}" srcId="{BD1B696D-57BA-4E5E-ABDF-19903805EE74}" destId="{876E6E0F-6442-4DC4-BBC2-FBB2E3B167A9}" srcOrd="5" destOrd="0" parTransId="{E0D4E9FD-84C3-4711-B1C4-8CD803F52AC8}" sibTransId="{F1935450-C95E-4E96-A4FD-A5CDB31E335C}"/>
    <dgm:cxn modelId="{D3708D87-787C-4308-93BA-094D8817667C}" srcId="{BD1B696D-57BA-4E5E-ABDF-19903805EE74}" destId="{D2009CCC-4756-498A-8276-97F30EDC0F91}" srcOrd="0" destOrd="0" parTransId="{685B4A28-1603-4C20-8C56-10EAEBD5C772}" sibTransId="{43B6CD03-9DE5-424F-808F-CBA5AA18AD9F}"/>
    <dgm:cxn modelId="{903A199F-7F6A-4333-A195-9068A34A2D9A}" type="presOf" srcId="{D2009CCC-4756-498A-8276-97F30EDC0F91}" destId="{A21A5CFD-F27C-4E57-A275-35871CA37727}" srcOrd="0" destOrd="0" presId="urn:microsoft.com/office/officeart/2008/layout/LinedList"/>
    <dgm:cxn modelId="{0A5A87B6-01A0-4E63-8268-FABF771B013A}" type="presOf" srcId="{9BB5BEDB-2E53-43EE-BAE2-7F8C1C2FDFD3}" destId="{02CC98E7-074F-4B3E-90CC-1A60D2247012}" srcOrd="0" destOrd="0" presId="urn:microsoft.com/office/officeart/2008/layout/LinedList"/>
    <dgm:cxn modelId="{DD65F5F1-CCCE-4097-8C5D-BD26009AB8B3}" type="presOf" srcId="{80C04919-E0E4-4EB8-87B6-92AEA8D1A756}" destId="{6EFB4F4B-35F1-4ECF-A79E-B8F68BE2BEEA}" srcOrd="0" destOrd="0" presId="urn:microsoft.com/office/officeart/2008/layout/LinedList"/>
    <dgm:cxn modelId="{51380162-4860-49E8-BBDC-834AA55D4432}" type="presParOf" srcId="{E7DFC8B0-7857-4987-B0A8-9C436A6A7AB3}" destId="{36ADFCD8-6808-4B88-8FC3-F77E86E0A144}" srcOrd="0" destOrd="0" presId="urn:microsoft.com/office/officeart/2008/layout/LinedList"/>
    <dgm:cxn modelId="{E799BB4E-370A-4B97-A462-598957D365F3}" type="presParOf" srcId="{E7DFC8B0-7857-4987-B0A8-9C436A6A7AB3}" destId="{46E7C74B-F2F0-493D-9E54-67E0D84066B9}" srcOrd="1" destOrd="0" presId="urn:microsoft.com/office/officeart/2008/layout/LinedList"/>
    <dgm:cxn modelId="{697DD43A-514D-4C36-987A-B79DB7E9C980}" type="presParOf" srcId="{46E7C74B-F2F0-493D-9E54-67E0D84066B9}" destId="{A21A5CFD-F27C-4E57-A275-35871CA37727}" srcOrd="0" destOrd="0" presId="urn:microsoft.com/office/officeart/2008/layout/LinedList"/>
    <dgm:cxn modelId="{55CADDE4-7537-4CCF-9FC2-93599D3ACC62}" type="presParOf" srcId="{46E7C74B-F2F0-493D-9E54-67E0D84066B9}" destId="{1906AC60-14A5-4935-A942-59B7B65A7CBA}" srcOrd="1" destOrd="0" presId="urn:microsoft.com/office/officeart/2008/layout/LinedList"/>
    <dgm:cxn modelId="{D2085210-B64C-401E-A70E-AAB152094887}" type="presParOf" srcId="{E7DFC8B0-7857-4987-B0A8-9C436A6A7AB3}" destId="{E95689B0-CF6D-400F-8688-3F2344D079B0}" srcOrd="2" destOrd="0" presId="urn:microsoft.com/office/officeart/2008/layout/LinedList"/>
    <dgm:cxn modelId="{AF25E298-6236-4258-BE41-A9F6F134DB1D}" type="presParOf" srcId="{E7DFC8B0-7857-4987-B0A8-9C436A6A7AB3}" destId="{89AEC46E-EC52-40AA-AC36-68F39F21286C}" srcOrd="3" destOrd="0" presId="urn:microsoft.com/office/officeart/2008/layout/LinedList"/>
    <dgm:cxn modelId="{E8398B3B-154F-4A5B-BDD6-171B56BAB16B}" type="presParOf" srcId="{89AEC46E-EC52-40AA-AC36-68F39F21286C}" destId="{6EFB4F4B-35F1-4ECF-A79E-B8F68BE2BEEA}" srcOrd="0" destOrd="0" presId="urn:microsoft.com/office/officeart/2008/layout/LinedList"/>
    <dgm:cxn modelId="{E88075C2-058A-427A-AF74-535462D47F72}" type="presParOf" srcId="{89AEC46E-EC52-40AA-AC36-68F39F21286C}" destId="{97BF28DB-57C0-46CA-86EC-09AA38457776}" srcOrd="1" destOrd="0" presId="urn:microsoft.com/office/officeart/2008/layout/LinedList"/>
    <dgm:cxn modelId="{39D33753-348B-4F80-A0A2-503228A8E316}" type="presParOf" srcId="{E7DFC8B0-7857-4987-B0A8-9C436A6A7AB3}" destId="{093FD670-9010-4A55-A305-EBDBDFFF6C90}" srcOrd="4" destOrd="0" presId="urn:microsoft.com/office/officeart/2008/layout/LinedList"/>
    <dgm:cxn modelId="{DB00238A-61B6-4D74-8D81-FDD9509C6D07}" type="presParOf" srcId="{E7DFC8B0-7857-4987-B0A8-9C436A6A7AB3}" destId="{87B89D36-61CE-428C-88C4-673522223096}" srcOrd="5" destOrd="0" presId="urn:microsoft.com/office/officeart/2008/layout/LinedList"/>
    <dgm:cxn modelId="{37C21014-3950-43B1-9C3D-20E6BD6E5903}" type="presParOf" srcId="{87B89D36-61CE-428C-88C4-673522223096}" destId="{FDE75674-5D52-4FA4-AD06-1A024E0B96AE}" srcOrd="0" destOrd="0" presId="urn:microsoft.com/office/officeart/2008/layout/LinedList"/>
    <dgm:cxn modelId="{1E68C9D4-68C5-46BD-9342-26B42CD883C2}" type="presParOf" srcId="{87B89D36-61CE-428C-88C4-673522223096}" destId="{A90518BD-52B0-49AE-BD39-A937F0B445F1}" srcOrd="1" destOrd="0" presId="urn:microsoft.com/office/officeart/2008/layout/LinedList"/>
    <dgm:cxn modelId="{BE020C12-7102-4498-A4F2-6A33140F20A7}" type="presParOf" srcId="{E7DFC8B0-7857-4987-B0A8-9C436A6A7AB3}" destId="{06132E67-E59E-4834-93EC-E3CC464D5E53}" srcOrd="6" destOrd="0" presId="urn:microsoft.com/office/officeart/2008/layout/LinedList"/>
    <dgm:cxn modelId="{77C80024-9E50-4DA6-9858-0AF830F434DE}" type="presParOf" srcId="{E7DFC8B0-7857-4987-B0A8-9C436A6A7AB3}" destId="{30A00DFA-029A-4CEE-81A7-CCEB07AC892D}" srcOrd="7" destOrd="0" presId="urn:microsoft.com/office/officeart/2008/layout/LinedList"/>
    <dgm:cxn modelId="{788E351E-0505-46D0-A8A3-2B919973BF5C}" type="presParOf" srcId="{30A00DFA-029A-4CEE-81A7-CCEB07AC892D}" destId="{2C523FCF-5632-403F-80E9-75A129F17240}" srcOrd="0" destOrd="0" presId="urn:microsoft.com/office/officeart/2008/layout/LinedList"/>
    <dgm:cxn modelId="{E21AE9AA-661F-429D-A16E-9E953E9CFB8E}" type="presParOf" srcId="{30A00DFA-029A-4CEE-81A7-CCEB07AC892D}" destId="{CD70AB77-8A46-474A-BB15-300BFAC270B7}" srcOrd="1" destOrd="0" presId="urn:microsoft.com/office/officeart/2008/layout/LinedList"/>
    <dgm:cxn modelId="{1B9CA424-461B-4AB6-A8FF-148C9E3BD93D}" type="presParOf" srcId="{E7DFC8B0-7857-4987-B0A8-9C436A6A7AB3}" destId="{4C6C4B3A-76BD-467B-9004-1B58C6766B8E}" srcOrd="8" destOrd="0" presId="urn:microsoft.com/office/officeart/2008/layout/LinedList"/>
    <dgm:cxn modelId="{6A07F1C2-442D-41FB-A447-18D905B2FA08}" type="presParOf" srcId="{E7DFC8B0-7857-4987-B0A8-9C436A6A7AB3}" destId="{CE649F3A-9F09-408B-BBF6-0CB417CB78AE}" srcOrd="9" destOrd="0" presId="urn:microsoft.com/office/officeart/2008/layout/LinedList"/>
    <dgm:cxn modelId="{09F2B9F7-10CF-45BA-839E-CB3C51E75D07}" type="presParOf" srcId="{CE649F3A-9F09-408B-BBF6-0CB417CB78AE}" destId="{02CC98E7-074F-4B3E-90CC-1A60D2247012}" srcOrd="0" destOrd="0" presId="urn:microsoft.com/office/officeart/2008/layout/LinedList"/>
    <dgm:cxn modelId="{76EF8504-5F9B-477B-AE1C-6A58485014FA}" type="presParOf" srcId="{CE649F3A-9F09-408B-BBF6-0CB417CB78AE}" destId="{E58C7067-90C0-419E-A3C2-5928051C73BF}" srcOrd="1" destOrd="0" presId="urn:microsoft.com/office/officeart/2008/layout/LinedList"/>
    <dgm:cxn modelId="{DAAD85F5-0448-48FF-B6E6-BEFF02E664EA}" type="presParOf" srcId="{E7DFC8B0-7857-4987-B0A8-9C436A6A7AB3}" destId="{4CD5628D-7525-4E01-8BA7-5BF517EFDF0C}" srcOrd="10" destOrd="0" presId="urn:microsoft.com/office/officeart/2008/layout/LinedList"/>
    <dgm:cxn modelId="{28C4D863-A188-4C07-9B27-1E9F837E1DB7}" type="presParOf" srcId="{E7DFC8B0-7857-4987-B0A8-9C436A6A7AB3}" destId="{39F1471E-80A1-4577-A105-C3565A7CAAAE}" srcOrd="11" destOrd="0" presId="urn:microsoft.com/office/officeart/2008/layout/LinedList"/>
    <dgm:cxn modelId="{5CB33F6B-973B-4FD7-B88E-0B7F979AFF5D}" type="presParOf" srcId="{39F1471E-80A1-4577-A105-C3565A7CAAAE}" destId="{CA98F960-FB45-4662-B4BC-96BBA0A0A082}" srcOrd="0" destOrd="0" presId="urn:microsoft.com/office/officeart/2008/layout/LinedList"/>
    <dgm:cxn modelId="{D67D2660-5CD8-4486-877C-05051064A6FA}" type="presParOf" srcId="{39F1471E-80A1-4577-A105-C3565A7CAAAE}" destId="{41321ACB-A625-4975-8908-C20623BEED3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D1B696D-57BA-4E5E-ABDF-19903805EE74}"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D2009CCC-4756-498A-8276-97F30EDC0F91}">
      <dgm:prSet/>
      <dgm:spPr/>
      <dgm:t>
        <a:bodyPr/>
        <a:lstStyle/>
        <a:p>
          <a:r>
            <a:rPr lang="en-US" dirty="0"/>
            <a:t>Part I: Case of a Rural Vet with MS</a:t>
          </a:r>
        </a:p>
      </dgm:t>
    </dgm:pt>
    <dgm:pt modelId="{685B4A28-1603-4C20-8C56-10EAEBD5C772}" type="parTrans" cxnId="{D3708D87-787C-4308-93BA-094D8817667C}">
      <dgm:prSet/>
      <dgm:spPr/>
      <dgm:t>
        <a:bodyPr/>
        <a:lstStyle/>
        <a:p>
          <a:endParaRPr lang="en-US"/>
        </a:p>
      </dgm:t>
    </dgm:pt>
    <dgm:pt modelId="{43B6CD03-9DE5-424F-808F-CBA5AA18AD9F}" type="sibTrans" cxnId="{D3708D87-787C-4308-93BA-094D8817667C}">
      <dgm:prSet/>
      <dgm:spPr/>
      <dgm:t>
        <a:bodyPr/>
        <a:lstStyle/>
        <a:p>
          <a:endParaRPr lang="en-US"/>
        </a:p>
      </dgm:t>
    </dgm:pt>
    <dgm:pt modelId="{80C04919-E0E4-4EB8-87B6-92AEA8D1A756}">
      <dgm:prSet/>
      <dgm:spPr/>
      <dgm:t>
        <a:bodyPr/>
        <a:lstStyle/>
        <a:p>
          <a:r>
            <a:rPr lang="en-US" dirty="0"/>
            <a:t>Part II: Landscape of Neurology Care in US</a:t>
          </a:r>
        </a:p>
      </dgm:t>
    </dgm:pt>
    <dgm:pt modelId="{FE8C1BE0-CCDD-4ABA-A89F-29C6ED3E5C32}" type="parTrans" cxnId="{A2009F07-2C89-45FD-9607-83AF04FC52BB}">
      <dgm:prSet/>
      <dgm:spPr/>
      <dgm:t>
        <a:bodyPr/>
        <a:lstStyle/>
        <a:p>
          <a:endParaRPr lang="en-US"/>
        </a:p>
      </dgm:t>
    </dgm:pt>
    <dgm:pt modelId="{EB335858-C410-43FF-B818-4492B1B55B30}" type="sibTrans" cxnId="{A2009F07-2C89-45FD-9607-83AF04FC52BB}">
      <dgm:prSet/>
      <dgm:spPr/>
      <dgm:t>
        <a:bodyPr/>
        <a:lstStyle/>
        <a:p>
          <a:endParaRPr lang="en-US"/>
        </a:p>
      </dgm:t>
    </dgm:pt>
    <dgm:pt modelId="{8385C1B1-0359-4EC5-BC75-5F6F4CB6B779}">
      <dgm:prSet/>
      <dgm:spPr/>
      <dgm:t>
        <a:bodyPr/>
        <a:lstStyle/>
        <a:p>
          <a:r>
            <a:rPr lang="en-US" dirty="0"/>
            <a:t>Part III: Rurality in the VA</a:t>
          </a:r>
        </a:p>
      </dgm:t>
    </dgm:pt>
    <dgm:pt modelId="{2C81BDCA-03CA-4D95-8D22-8EB6D25EC0CC}" type="parTrans" cxnId="{823FBB6E-8A1C-453B-9985-230AF9A2246E}">
      <dgm:prSet/>
      <dgm:spPr/>
      <dgm:t>
        <a:bodyPr/>
        <a:lstStyle/>
        <a:p>
          <a:endParaRPr lang="en-US"/>
        </a:p>
      </dgm:t>
    </dgm:pt>
    <dgm:pt modelId="{7401C325-6209-4FA7-95BE-76CF4C640873}" type="sibTrans" cxnId="{823FBB6E-8A1C-453B-9985-230AF9A2246E}">
      <dgm:prSet/>
      <dgm:spPr/>
      <dgm:t>
        <a:bodyPr/>
        <a:lstStyle/>
        <a:p>
          <a:endParaRPr lang="en-US"/>
        </a:p>
      </dgm:t>
    </dgm:pt>
    <dgm:pt modelId="{2321F39E-0E17-4574-AA2D-551CC3C6872D}">
      <dgm:prSet/>
      <dgm:spPr/>
      <dgm:t>
        <a:bodyPr/>
        <a:lstStyle/>
        <a:p>
          <a:r>
            <a:rPr lang="en-US" dirty="0"/>
            <a:t>Part IV: Virtual care models in VA</a:t>
          </a:r>
        </a:p>
      </dgm:t>
    </dgm:pt>
    <dgm:pt modelId="{AAB3D473-9627-401F-9609-CEB55D1B0636}" type="parTrans" cxnId="{F76C9561-7F84-49BE-9585-D54A386481C7}">
      <dgm:prSet/>
      <dgm:spPr/>
      <dgm:t>
        <a:bodyPr/>
        <a:lstStyle/>
        <a:p>
          <a:endParaRPr lang="en-US"/>
        </a:p>
      </dgm:t>
    </dgm:pt>
    <dgm:pt modelId="{4E07EC0B-B128-46A5-8302-252ED3BCA63C}" type="sibTrans" cxnId="{F76C9561-7F84-49BE-9585-D54A386481C7}">
      <dgm:prSet/>
      <dgm:spPr/>
      <dgm:t>
        <a:bodyPr/>
        <a:lstStyle/>
        <a:p>
          <a:endParaRPr lang="en-US"/>
        </a:p>
      </dgm:t>
    </dgm:pt>
    <dgm:pt modelId="{9BB5BEDB-2E53-43EE-BAE2-7F8C1C2FDFD3}">
      <dgm:prSet/>
      <dgm:spPr/>
      <dgm:t>
        <a:bodyPr/>
        <a:lstStyle/>
        <a:p>
          <a:r>
            <a:rPr lang="en-US" dirty="0"/>
            <a:t>Part IV: Management in rural settings</a:t>
          </a:r>
        </a:p>
      </dgm:t>
    </dgm:pt>
    <dgm:pt modelId="{357FEE92-65C3-4AA5-8C0A-15B13C531690}" type="parTrans" cxnId="{7EFDFC69-046D-4620-91AB-86FE872CA1C1}">
      <dgm:prSet/>
      <dgm:spPr/>
      <dgm:t>
        <a:bodyPr/>
        <a:lstStyle/>
        <a:p>
          <a:endParaRPr lang="en-US"/>
        </a:p>
      </dgm:t>
    </dgm:pt>
    <dgm:pt modelId="{5E635ECD-3585-46F2-A880-50D7787A1C76}" type="sibTrans" cxnId="{7EFDFC69-046D-4620-91AB-86FE872CA1C1}">
      <dgm:prSet/>
      <dgm:spPr/>
      <dgm:t>
        <a:bodyPr/>
        <a:lstStyle/>
        <a:p>
          <a:endParaRPr lang="en-US"/>
        </a:p>
      </dgm:t>
    </dgm:pt>
    <dgm:pt modelId="{876E6E0F-6442-4DC4-BBC2-FBB2E3B167A9}">
      <dgm:prSet/>
      <dgm:spPr/>
      <dgm:t>
        <a:bodyPr/>
        <a:lstStyle/>
        <a:p>
          <a:r>
            <a:rPr lang="en-US"/>
            <a:t>Part V: Resources </a:t>
          </a:r>
        </a:p>
      </dgm:t>
    </dgm:pt>
    <dgm:pt modelId="{E0D4E9FD-84C3-4711-B1C4-8CD803F52AC8}" type="parTrans" cxnId="{32D21671-6080-487C-AA91-158DB827F375}">
      <dgm:prSet/>
      <dgm:spPr/>
      <dgm:t>
        <a:bodyPr/>
        <a:lstStyle/>
        <a:p>
          <a:endParaRPr lang="en-US"/>
        </a:p>
      </dgm:t>
    </dgm:pt>
    <dgm:pt modelId="{F1935450-C95E-4E96-A4FD-A5CDB31E335C}" type="sibTrans" cxnId="{32D21671-6080-487C-AA91-158DB827F375}">
      <dgm:prSet/>
      <dgm:spPr/>
      <dgm:t>
        <a:bodyPr/>
        <a:lstStyle/>
        <a:p>
          <a:endParaRPr lang="en-US"/>
        </a:p>
      </dgm:t>
    </dgm:pt>
    <dgm:pt modelId="{E7DFC8B0-7857-4987-B0A8-9C436A6A7AB3}" type="pres">
      <dgm:prSet presAssocID="{BD1B696D-57BA-4E5E-ABDF-19903805EE74}" presName="vert0" presStyleCnt="0">
        <dgm:presLayoutVars>
          <dgm:dir/>
          <dgm:animOne val="branch"/>
          <dgm:animLvl val="lvl"/>
        </dgm:presLayoutVars>
      </dgm:prSet>
      <dgm:spPr/>
    </dgm:pt>
    <dgm:pt modelId="{36ADFCD8-6808-4B88-8FC3-F77E86E0A144}" type="pres">
      <dgm:prSet presAssocID="{D2009CCC-4756-498A-8276-97F30EDC0F91}" presName="thickLine" presStyleLbl="alignNode1" presStyleIdx="0" presStyleCnt="6"/>
      <dgm:spPr/>
    </dgm:pt>
    <dgm:pt modelId="{46E7C74B-F2F0-493D-9E54-67E0D84066B9}" type="pres">
      <dgm:prSet presAssocID="{D2009CCC-4756-498A-8276-97F30EDC0F91}" presName="horz1" presStyleCnt="0"/>
      <dgm:spPr/>
    </dgm:pt>
    <dgm:pt modelId="{A21A5CFD-F27C-4E57-A275-35871CA37727}" type="pres">
      <dgm:prSet presAssocID="{D2009CCC-4756-498A-8276-97F30EDC0F91}" presName="tx1" presStyleLbl="revTx" presStyleIdx="0" presStyleCnt="6"/>
      <dgm:spPr/>
    </dgm:pt>
    <dgm:pt modelId="{1906AC60-14A5-4935-A942-59B7B65A7CBA}" type="pres">
      <dgm:prSet presAssocID="{D2009CCC-4756-498A-8276-97F30EDC0F91}" presName="vert1" presStyleCnt="0"/>
      <dgm:spPr/>
    </dgm:pt>
    <dgm:pt modelId="{E95689B0-CF6D-400F-8688-3F2344D079B0}" type="pres">
      <dgm:prSet presAssocID="{80C04919-E0E4-4EB8-87B6-92AEA8D1A756}" presName="thickLine" presStyleLbl="alignNode1" presStyleIdx="1" presStyleCnt="6"/>
      <dgm:spPr/>
    </dgm:pt>
    <dgm:pt modelId="{89AEC46E-EC52-40AA-AC36-68F39F21286C}" type="pres">
      <dgm:prSet presAssocID="{80C04919-E0E4-4EB8-87B6-92AEA8D1A756}" presName="horz1" presStyleCnt="0"/>
      <dgm:spPr/>
    </dgm:pt>
    <dgm:pt modelId="{6EFB4F4B-35F1-4ECF-A79E-B8F68BE2BEEA}" type="pres">
      <dgm:prSet presAssocID="{80C04919-E0E4-4EB8-87B6-92AEA8D1A756}" presName="tx1" presStyleLbl="revTx" presStyleIdx="1" presStyleCnt="6"/>
      <dgm:spPr/>
    </dgm:pt>
    <dgm:pt modelId="{97BF28DB-57C0-46CA-86EC-09AA38457776}" type="pres">
      <dgm:prSet presAssocID="{80C04919-E0E4-4EB8-87B6-92AEA8D1A756}" presName="vert1" presStyleCnt="0"/>
      <dgm:spPr/>
    </dgm:pt>
    <dgm:pt modelId="{093FD670-9010-4A55-A305-EBDBDFFF6C90}" type="pres">
      <dgm:prSet presAssocID="{8385C1B1-0359-4EC5-BC75-5F6F4CB6B779}" presName="thickLine" presStyleLbl="alignNode1" presStyleIdx="2" presStyleCnt="6"/>
      <dgm:spPr/>
    </dgm:pt>
    <dgm:pt modelId="{87B89D36-61CE-428C-88C4-673522223096}" type="pres">
      <dgm:prSet presAssocID="{8385C1B1-0359-4EC5-BC75-5F6F4CB6B779}" presName="horz1" presStyleCnt="0"/>
      <dgm:spPr/>
    </dgm:pt>
    <dgm:pt modelId="{FDE75674-5D52-4FA4-AD06-1A024E0B96AE}" type="pres">
      <dgm:prSet presAssocID="{8385C1B1-0359-4EC5-BC75-5F6F4CB6B779}" presName="tx1" presStyleLbl="revTx" presStyleIdx="2" presStyleCnt="6"/>
      <dgm:spPr/>
    </dgm:pt>
    <dgm:pt modelId="{A90518BD-52B0-49AE-BD39-A937F0B445F1}" type="pres">
      <dgm:prSet presAssocID="{8385C1B1-0359-4EC5-BC75-5F6F4CB6B779}" presName="vert1" presStyleCnt="0"/>
      <dgm:spPr/>
    </dgm:pt>
    <dgm:pt modelId="{06132E67-E59E-4834-93EC-E3CC464D5E53}" type="pres">
      <dgm:prSet presAssocID="{2321F39E-0E17-4574-AA2D-551CC3C6872D}" presName="thickLine" presStyleLbl="alignNode1" presStyleIdx="3" presStyleCnt="6"/>
      <dgm:spPr/>
    </dgm:pt>
    <dgm:pt modelId="{30A00DFA-029A-4CEE-81A7-CCEB07AC892D}" type="pres">
      <dgm:prSet presAssocID="{2321F39E-0E17-4574-AA2D-551CC3C6872D}" presName="horz1" presStyleCnt="0"/>
      <dgm:spPr/>
    </dgm:pt>
    <dgm:pt modelId="{2C523FCF-5632-403F-80E9-75A129F17240}" type="pres">
      <dgm:prSet presAssocID="{2321F39E-0E17-4574-AA2D-551CC3C6872D}" presName="tx1" presStyleLbl="revTx" presStyleIdx="3" presStyleCnt="6"/>
      <dgm:spPr/>
    </dgm:pt>
    <dgm:pt modelId="{CD70AB77-8A46-474A-BB15-300BFAC270B7}" type="pres">
      <dgm:prSet presAssocID="{2321F39E-0E17-4574-AA2D-551CC3C6872D}" presName="vert1" presStyleCnt="0"/>
      <dgm:spPr/>
    </dgm:pt>
    <dgm:pt modelId="{4C6C4B3A-76BD-467B-9004-1B58C6766B8E}" type="pres">
      <dgm:prSet presAssocID="{9BB5BEDB-2E53-43EE-BAE2-7F8C1C2FDFD3}" presName="thickLine" presStyleLbl="alignNode1" presStyleIdx="4" presStyleCnt="6"/>
      <dgm:spPr/>
    </dgm:pt>
    <dgm:pt modelId="{CE649F3A-9F09-408B-BBF6-0CB417CB78AE}" type="pres">
      <dgm:prSet presAssocID="{9BB5BEDB-2E53-43EE-BAE2-7F8C1C2FDFD3}" presName="horz1" presStyleCnt="0"/>
      <dgm:spPr/>
    </dgm:pt>
    <dgm:pt modelId="{02CC98E7-074F-4B3E-90CC-1A60D2247012}" type="pres">
      <dgm:prSet presAssocID="{9BB5BEDB-2E53-43EE-BAE2-7F8C1C2FDFD3}" presName="tx1" presStyleLbl="revTx" presStyleIdx="4" presStyleCnt="6"/>
      <dgm:spPr/>
    </dgm:pt>
    <dgm:pt modelId="{E58C7067-90C0-419E-A3C2-5928051C73BF}" type="pres">
      <dgm:prSet presAssocID="{9BB5BEDB-2E53-43EE-BAE2-7F8C1C2FDFD3}" presName="vert1" presStyleCnt="0"/>
      <dgm:spPr/>
    </dgm:pt>
    <dgm:pt modelId="{4CD5628D-7525-4E01-8BA7-5BF517EFDF0C}" type="pres">
      <dgm:prSet presAssocID="{876E6E0F-6442-4DC4-BBC2-FBB2E3B167A9}" presName="thickLine" presStyleLbl="alignNode1" presStyleIdx="5" presStyleCnt="6"/>
      <dgm:spPr/>
    </dgm:pt>
    <dgm:pt modelId="{39F1471E-80A1-4577-A105-C3565A7CAAAE}" type="pres">
      <dgm:prSet presAssocID="{876E6E0F-6442-4DC4-BBC2-FBB2E3B167A9}" presName="horz1" presStyleCnt="0"/>
      <dgm:spPr/>
    </dgm:pt>
    <dgm:pt modelId="{CA98F960-FB45-4662-B4BC-96BBA0A0A082}" type="pres">
      <dgm:prSet presAssocID="{876E6E0F-6442-4DC4-BBC2-FBB2E3B167A9}" presName="tx1" presStyleLbl="revTx" presStyleIdx="5" presStyleCnt="6"/>
      <dgm:spPr/>
    </dgm:pt>
    <dgm:pt modelId="{41321ACB-A625-4975-8908-C20623BEED36}" type="pres">
      <dgm:prSet presAssocID="{876E6E0F-6442-4DC4-BBC2-FBB2E3B167A9}" presName="vert1" presStyleCnt="0"/>
      <dgm:spPr/>
    </dgm:pt>
  </dgm:ptLst>
  <dgm:cxnLst>
    <dgm:cxn modelId="{C9296500-EA6C-4AFA-BBB5-6280E7C559BF}" type="presOf" srcId="{2321F39E-0E17-4574-AA2D-551CC3C6872D}" destId="{2C523FCF-5632-403F-80E9-75A129F17240}" srcOrd="0" destOrd="0" presId="urn:microsoft.com/office/officeart/2008/layout/LinedList"/>
    <dgm:cxn modelId="{A2009F07-2C89-45FD-9607-83AF04FC52BB}" srcId="{BD1B696D-57BA-4E5E-ABDF-19903805EE74}" destId="{80C04919-E0E4-4EB8-87B6-92AEA8D1A756}" srcOrd="1" destOrd="0" parTransId="{FE8C1BE0-CCDD-4ABA-A89F-29C6ED3E5C32}" sibTransId="{EB335858-C410-43FF-B818-4492B1B55B30}"/>
    <dgm:cxn modelId="{4135151E-D23A-4B84-ACFA-684EE239C15A}" type="presOf" srcId="{BD1B696D-57BA-4E5E-ABDF-19903805EE74}" destId="{E7DFC8B0-7857-4987-B0A8-9C436A6A7AB3}" srcOrd="0" destOrd="0" presId="urn:microsoft.com/office/officeart/2008/layout/LinedList"/>
    <dgm:cxn modelId="{05F26529-2CF2-4E79-B31C-39FFCC714E45}" type="presOf" srcId="{8385C1B1-0359-4EC5-BC75-5F6F4CB6B779}" destId="{FDE75674-5D52-4FA4-AD06-1A024E0B96AE}" srcOrd="0" destOrd="0" presId="urn:microsoft.com/office/officeart/2008/layout/LinedList"/>
    <dgm:cxn modelId="{9555913B-AF52-4A9C-B987-093D24EC8DE4}" type="presOf" srcId="{876E6E0F-6442-4DC4-BBC2-FBB2E3B167A9}" destId="{CA98F960-FB45-4662-B4BC-96BBA0A0A082}" srcOrd="0" destOrd="0" presId="urn:microsoft.com/office/officeart/2008/layout/LinedList"/>
    <dgm:cxn modelId="{F76C9561-7F84-49BE-9585-D54A386481C7}" srcId="{BD1B696D-57BA-4E5E-ABDF-19903805EE74}" destId="{2321F39E-0E17-4574-AA2D-551CC3C6872D}" srcOrd="3" destOrd="0" parTransId="{AAB3D473-9627-401F-9609-CEB55D1B0636}" sibTransId="{4E07EC0B-B128-46A5-8302-252ED3BCA63C}"/>
    <dgm:cxn modelId="{7EFDFC69-046D-4620-91AB-86FE872CA1C1}" srcId="{BD1B696D-57BA-4E5E-ABDF-19903805EE74}" destId="{9BB5BEDB-2E53-43EE-BAE2-7F8C1C2FDFD3}" srcOrd="4" destOrd="0" parTransId="{357FEE92-65C3-4AA5-8C0A-15B13C531690}" sibTransId="{5E635ECD-3585-46F2-A880-50D7787A1C76}"/>
    <dgm:cxn modelId="{823FBB6E-8A1C-453B-9985-230AF9A2246E}" srcId="{BD1B696D-57BA-4E5E-ABDF-19903805EE74}" destId="{8385C1B1-0359-4EC5-BC75-5F6F4CB6B779}" srcOrd="2" destOrd="0" parTransId="{2C81BDCA-03CA-4D95-8D22-8EB6D25EC0CC}" sibTransId="{7401C325-6209-4FA7-95BE-76CF4C640873}"/>
    <dgm:cxn modelId="{32D21671-6080-487C-AA91-158DB827F375}" srcId="{BD1B696D-57BA-4E5E-ABDF-19903805EE74}" destId="{876E6E0F-6442-4DC4-BBC2-FBB2E3B167A9}" srcOrd="5" destOrd="0" parTransId="{E0D4E9FD-84C3-4711-B1C4-8CD803F52AC8}" sibTransId="{F1935450-C95E-4E96-A4FD-A5CDB31E335C}"/>
    <dgm:cxn modelId="{D3708D87-787C-4308-93BA-094D8817667C}" srcId="{BD1B696D-57BA-4E5E-ABDF-19903805EE74}" destId="{D2009CCC-4756-498A-8276-97F30EDC0F91}" srcOrd="0" destOrd="0" parTransId="{685B4A28-1603-4C20-8C56-10EAEBD5C772}" sibTransId="{43B6CD03-9DE5-424F-808F-CBA5AA18AD9F}"/>
    <dgm:cxn modelId="{903A199F-7F6A-4333-A195-9068A34A2D9A}" type="presOf" srcId="{D2009CCC-4756-498A-8276-97F30EDC0F91}" destId="{A21A5CFD-F27C-4E57-A275-35871CA37727}" srcOrd="0" destOrd="0" presId="urn:microsoft.com/office/officeart/2008/layout/LinedList"/>
    <dgm:cxn modelId="{0A5A87B6-01A0-4E63-8268-FABF771B013A}" type="presOf" srcId="{9BB5BEDB-2E53-43EE-BAE2-7F8C1C2FDFD3}" destId="{02CC98E7-074F-4B3E-90CC-1A60D2247012}" srcOrd="0" destOrd="0" presId="urn:microsoft.com/office/officeart/2008/layout/LinedList"/>
    <dgm:cxn modelId="{DD65F5F1-CCCE-4097-8C5D-BD26009AB8B3}" type="presOf" srcId="{80C04919-E0E4-4EB8-87B6-92AEA8D1A756}" destId="{6EFB4F4B-35F1-4ECF-A79E-B8F68BE2BEEA}" srcOrd="0" destOrd="0" presId="urn:microsoft.com/office/officeart/2008/layout/LinedList"/>
    <dgm:cxn modelId="{51380162-4860-49E8-BBDC-834AA55D4432}" type="presParOf" srcId="{E7DFC8B0-7857-4987-B0A8-9C436A6A7AB3}" destId="{36ADFCD8-6808-4B88-8FC3-F77E86E0A144}" srcOrd="0" destOrd="0" presId="urn:microsoft.com/office/officeart/2008/layout/LinedList"/>
    <dgm:cxn modelId="{E799BB4E-370A-4B97-A462-598957D365F3}" type="presParOf" srcId="{E7DFC8B0-7857-4987-B0A8-9C436A6A7AB3}" destId="{46E7C74B-F2F0-493D-9E54-67E0D84066B9}" srcOrd="1" destOrd="0" presId="urn:microsoft.com/office/officeart/2008/layout/LinedList"/>
    <dgm:cxn modelId="{697DD43A-514D-4C36-987A-B79DB7E9C980}" type="presParOf" srcId="{46E7C74B-F2F0-493D-9E54-67E0D84066B9}" destId="{A21A5CFD-F27C-4E57-A275-35871CA37727}" srcOrd="0" destOrd="0" presId="urn:microsoft.com/office/officeart/2008/layout/LinedList"/>
    <dgm:cxn modelId="{55CADDE4-7537-4CCF-9FC2-93599D3ACC62}" type="presParOf" srcId="{46E7C74B-F2F0-493D-9E54-67E0D84066B9}" destId="{1906AC60-14A5-4935-A942-59B7B65A7CBA}" srcOrd="1" destOrd="0" presId="urn:microsoft.com/office/officeart/2008/layout/LinedList"/>
    <dgm:cxn modelId="{D2085210-B64C-401E-A70E-AAB152094887}" type="presParOf" srcId="{E7DFC8B0-7857-4987-B0A8-9C436A6A7AB3}" destId="{E95689B0-CF6D-400F-8688-3F2344D079B0}" srcOrd="2" destOrd="0" presId="urn:microsoft.com/office/officeart/2008/layout/LinedList"/>
    <dgm:cxn modelId="{AF25E298-6236-4258-BE41-A9F6F134DB1D}" type="presParOf" srcId="{E7DFC8B0-7857-4987-B0A8-9C436A6A7AB3}" destId="{89AEC46E-EC52-40AA-AC36-68F39F21286C}" srcOrd="3" destOrd="0" presId="urn:microsoft.com/office/officeart/2008/layout/LinedList"/>
    <dgm:cxn modelId="{E8398B3B-154F-4A5B-BDD6-171B56BAB16B}" type="presParOf" srcId="{89AEC46E-EC52-40AA-AC36-68F39F21286C}" destId="{6EFB4F4B-35F1-4ECF-A79E-B8F68BE2BEEA}" srcOrd="0" destOrd="0" presId="urn:microsoft.com/office/officeart/2008/layout/LinedList"/>
    <dgm:cxn modelId="{E88075C2-058A-427A-AF74-535462D47F72}" type="presParOf" srcId="{89AEC46E-EC52-40AA-AC36-68F39F21286C}" destId="{97BF28DB-57C0-46CA-86EC-09AA38457776}" srcOrd="1" destOrd="0" presId="urn:microsoft.com/office/officeart/2008/layout/LinedList"/>
    <dgm:cxn modelId="{39D33753-348B-4F80-A0A2-503228A8E316}" type="presParOf" srcId="{E7DFC8B0-7857-4987-B0A8-9C436A6A7AB3}" destId="{093FD670-9010-4A55-A305-EBDBDFFF6C90}" srcOrd="4" destOrd="0" presId="urn:microsoft.com/office/officeart/2008/layout/LinedList"/>
    <dgm:cxn modelId="{DB00238A-61B6-4D74-8D81-FDD9509C6D07}" type="presParOf" srcId="{E7DFC8B0-7857-4987-B0A8-9C436A6A7AB3}" destId="{87B89D36-61CE-428C-88C4-673522223096}" srcOrd="5" destOrd="0" presId="urn:microsoft.com/office/officeart/2008/layout/LinedList"/>
    <dgm:cxn modelId="{37C21014-3950-43B1-9C3D-20E6BD6E5903}" type="presParOf" srcId="{87B89D36-61CE-428C-88C4-673522223096}" destId="{FDE75674-5D52-4FA4-AD06-1A024E0B96AE}" srcOrd="0" destOrd="0" presId="urn:microsoft.com/office/officeart/2008/layout/LinedList"/>
    <dgm:cxn modelId="{1E68C9D4-68C5-46BD-9342-26B42CD883C2}" type="presParOf" srcId="{87B89D36-61CE-428C-88C4-673522223096}" destId="{A90518BD-52B0-49AE-BD39-A937F0B445F1}" srcOrd="1" destOrd="0" presId="urn:microsoft.com/office/officeart/2008/layout/LinedList"/>
    <dgm:cxn modelId="{BE020C12-7102-4498-A4F2-6A33140F20A7}" type="presParOf" srcId="{E7DFC8B0-7857-4987-B0A8-9C436A6A7AB3}" destId="{06132E67-E59E-4834-93EC-E3CC464D5E53}" srcOrd="6" destOrd="0" presId="urn:microsoft.com/office/officeart/2008/layout/LinedList"/>
    <dgm:cxn modelId="{77C80024-9E50-4DA6-9858-0AF830F434DE}" type="presParOf" srcId="{E7DFC8B0-7857-4987-B0A8-9C436A6A7AB3}" destId="{30A00DFA-029A-4CEE-81A7-CCEB07AC892D}" srcOrd="7" destOrd="0" presId="urn:microsoft.com/office/officeart/2008/layout/LinedList"/>
    <dgm:cxn modelId="{788E351E-0505-46D0-A8A3-2B919973BF5C}" type="presParOf" srcId="{30A00DFA-029A-4CEE-81A7-CCEB07AC892D}" destId="{2C523FCF-5632-403F-80E9-75A129F17240}" srcOrd="0" destOrd="0" presId="urn:microsoft.com/office/officeart/2008/layout/LinedList"/>
    <dgm:cxn modelId="{E21AE9AA-661F-429D-A16E-9E953E9CFB8E}" type="presParOf" srcId="{30A00DFA-029A-4CEE-81A7-CCEB07AC892D}" destId="{CD70AB77-8A46-474A-BB15-300BFAC270B7}" srcOrd="1" destOrd="0" presId="urn:microsoft.com/office/officeart/2008/layout/LinedList"/>
    <dgm:cxn modelId="{1B9CA424-461B-4AB6-A8FF-148C9E3BD93D}" type="presParOf" srcId="{E7DFC8B0-7857-4987-B0A8-9C436A6A7AB3}" destId="{4C6C4B3A-76BD-467B-9004-1B58C6766B8E}" srcOrd="8" destOrd="0" presId="urn:microsoft.com/office/officeart/2008/layout/LinedList"/>
    <dgm:cxn modelId="{6A07F1C2-442D-41FB-A447-18D905B2FA08}" type="presParOf" srcId="{E7DFC8B0-7857-4987-B0A8-9C436A6A7AB3}" destId="{CE649F3A-9F09-408B-BBF6-0CB417CB78AE}" srcOrd="9" destOrd="0" presId="urn:microsoft.com/office/officeart/2008/layout/LinedList"/>
    <dgm:cxn modelId="{09F2B9F7-10CF-45BA-839E-CB3C51E75D07}" type="presParOf" srcId="{CE649F3A-9F09-408B-BBF6-0CB417CB78AE}" destId="{02CC98E7-074F-4B3E-90CC-1A60D2247012}" srcOrd="0" destOrd="0" presId="urn:microsoft.com/office/officeart/2008/layout/LinedList"/>
    <dgm:cxn modelId="{76EF8504-5F9B-477B-AE1C-6A58485014FA}" type="presParOf" srcId="{CE649F3A-9F09-408B-BBF6-0CB417CB78AE}" destId="{E58C7067-90C0-419E-A3C2-5928051C73BF}" srcOrd="1" destOrd="0" presId="urn:microsoft.com/office/officeart/2008/layout/LinedList"/>
    <dgm:cxn modelId="{DAAD85F5-0448-48FF-B6E6-BEFF02E664EA}" type="presParOf" srcId="{E7DFC8B0-7857-4987-B0A8-9C436A6A7AB3}" destId="{4CD5628D-7525-4E01-8BA7-5BF517EFDF0C}" srcOrd="10" destOrd="0" presId="urn:microsoft.com/office/officeart/2008/layout/LinedList"/>
    <dgm:cxn modelId="{28C4D863-A188-4C07-9B27-1E9F837E1DB7}" type="presParOf" srcId="{E7DFC8B0-7857-4987-B0A8-9C436A6A7AB3}" destId="{39F1471E-80A1-4577-A105-C3565A7CAAAE}" srcOrd="11" destOrd="0" presId="urn:microsoft.com/office/officeart/2008/layout/LinedList"/>
    <dgm:cxn modelId="{5CB33F6B-973B-4FD7-B88E-0B7F979AFF5D}" type="presParOf" srcId="{39F1471E-80A1-4577-A105-C3565A7CAAAE}" destId="{CA98F960-FB45-4662-B4BC-96BBA0A0A082}" srcOrd="0" destOrd="0" presId="urn:microsoft.com/office/officeart/2008/layout/LinedList"/>
    <dgm:cxn modelId="{D67D2660-5CD8-4486-877C-05051064A6FA}" type="presParOf" srcId="{39F1471E-80A1-4577-A105-C3565A7CAAAE}" destId="{41321ACB-A625-4975-8908-C20623BEED3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D1B696D-57BA-4E5E-ABDF-19903805EE74}"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D2009CCC-4756-498A-8276-97F30EDC0F91}">
      <dgm:prSet/>
      <dgm:spPr/>
      <dgm:t>
        <a:bodyPr/>
        <a:lstStyle/>
        <a:p>
          <a:r>
            <a:rPr lang="en-US" dirty="0"/>
            <a:t>Part I: Case of a Rural Vet with MS</a:t>
          </a:r>
        </a:p>
      </dgm:t>
    </dgm:pt>
    <dgm:pt modelId="{685B4A28-1603-4C20-8C56-10EAEBD5C772}" type="parTrans" cxnId="{D3708D87-787C-4308-93BA-094D8817667C}">
      <dgm:prSet/>
      <dgm:spPr/>
      <dgm:t>
        <a:bodyPr/>
        <a:lstStyle/>
        <a:p>
          <a:endParaRPr lang="en-US"/>
        </a:p>
      </dgm:t>
    </dgm:pt>
    <dgm:pt modelId="{43B6CD03-9DE5-424F-808F-CBA5AA18AD9F}" type="sibTrans" cxnId="{D3708D87-787C-4308-93BA-094D8817667C}">
      <dgm:prSet/>
      <dgm:spPr/>
      <dgm:t>
        <a:bodyPr/>
        <a:lstStyle/>
        <a:p>
          <a:endParaRPr lang="en-US"/>
        </a:p>
      </dgm:t>
    </dgm:pt>
    <dgm:pt modelId="{80C04919-E0E4-4EB8-87B6-92AEA8D1A756}">
      <dgm:prSet/>
      <dgm:spPr/>
      <dgm:t>
        <a:bodyPr/>
        <a:lstStyle/>
        <a:p>
          <a:r>
            <a:rPr lang="en-US" dirty="0"/>
            <a:t>Part II: Landscape of Neurology Care in US</a:t>
          </a:r>
        </a:p>
      </dgm:t>
    </dgm:pt>
    <dgm:pt modelId="{FE8C1BE0-CCDD-4ABA-A89F-29C6ED3E5C32}" type="parTrans" cxnId="{A2009F07-2C89-45FD-9607-83AF04FC52BB}">
      <dgm:prSet/>
      <dgm:spPr/>
      <dgm:t>
        <a:bodyPr/>
        <a:lstStyle/>
        <a:p>
          <a:endParaRPr lang="en-US"/>
        </a:p>
      </dgm:t>
    </dgm:pt>
    <dgm:pt modelId="{EB335858-C410-43FF-B818-4492B1B55B30}" type="sibTrans" cxnId="{A2009F07-2C89-45FD-9607-83AF04FC52BB}">
      <dgm:prSet/>
      <dgm:spPr/>
      <dgm:t>
        <a:bodyPr/>
        <a:lstStyle/>
        <a:p>
          <a:endParaRPr lang="en-US"/>
        </a:p>
      </dgm:t>
    </dgm:pt>
    <dgm:pt modelId="{8385C1B1-0359-4EC5-BC75-5F6F4CB6B779}">
      <dgm:prSet/>
      <dgm:spPr/>
      <dgm:t>
        <a:bodyPr/>
        <a:lstStyle/>
        <a:p>
          <a:r>
            <a:rPr lang="en-US" dirty="0"/>
            <a:t>Part III: Rurality in the VA</a:t>
          </a:r>
        </a:p>
      </dgm:t>
    </dgm:pt>
    <dgm:pt modelId="{2C81BDCA-03CA-4D95-8D22-8EB6D25EC0CC}" type="parTrans" cxnId="{823FBB6E-8A1C-453B-9985-230AF9A2246E}">
      <dgm:prSet/>
      <dgm:spPr/>
      <dgm:t>
        <a:bodyPr/>
        <a:lstStyle/>
        <a:p>
          <a:endParaRPr lang="en-US"/>
        </a:p>
      </dgm:t>
    </dgm:pt>
    <dgm:pt modelId="{7401C325-6209-4FA7-95BE-76CF4C640873}" type="sibTrans" cxnId="{823FBB6E-8A1C-453B-9985-230AF9A2246E}">
      <dgm:prSet/>
      <dgm:spPr/>
      <dgm:t>
        <a:bodyPr/>
        <a:lstStyle/>
        <a:p>
          <a:endParaRPr lang="en-US"/>
        </a:p>
      </dgm:t>
    </dgm:pt>
    <dgm:pt modelId="{2321F39E-0E17-4574-AA2D-551CC3C6872D}">
      <dgm:prSet/>
      <dgm:spPr/>
      <dgm:t>
        <a:bodyPr/>
        <a:lstStyle/>
        <a:p>
          <a:r>
            <a:rPr lang="en-US" dirty="0"/>
            <a:t>Part IV: Virtual care models in VA</a:t>
          </a:r>
        </a:p>
      </dgm:t>
    </dgm:pt>
    <dgm:pt modelId="{AAB3D473-9627-401F-9609-CEB55D1B0636}" type="parTrans" cxnId="{F76C9561-7F84-49BE-9585-D54A386481C7}">
      <dgm:prSet/>
      <dgm:spPr/>
      <dgm:t>
        <a:bodyPr/>
        <a:lstStyle/>
        <a:p>
          <a:endParaRPr lang="en-US"/>
        </a:p>
      </dgm:t>
    </dgm:pt>
    <dgm:pt modelId="{4E07EC0B-B128-46A5-8302-252ED3BCA63C}" type="sibTrans" cxnId="{F76C9561-7F84-49BE-9585-D54A386481C7}">
      <dgm:prSet/>
      <dgm:spPr/>
      <dgm:t>
        <a:bodyPr/>
        <a:lstStyle/>
        <a:p>
          <a:endParaRPr lang="en-US"/>
        </a:p>
      </dgm:t>
    </dgm:pt>
    <dgm:pt modelId="{9BB5BEDB-2E53-43EE-BAE2-7F8C1C2FDFD3}">
      <dgm:prSet/>
      <dgm:spPr/>
      <dgm:t>
        <a:bodyPr/>
        <a:lstStyle/>
        <a:p>
          <a:r>
            <a:rPr lang="en-US" dirty="0"/>
            <a:t>Part IV: Management in rural settings</a:t>
          </a:r>
        </a:p>
      </dgm:t>
    </dgm:pt>
    <dgm:pt modelId="{357FEE92-65C3-4AA5-8C0A-15B13C531690}" type="parTrans" cxnId="{7EFDFC69-046D-4620-91AB-86FE872CA1C1}">
      <dgm:prSet/>
      <dgm:spPr/>
      <dgm:t>
        <a:bodyPr/>
        <a:lstStyle/>
        <a:p>
          <a:endParaRPr lang="en-US"/>
        </a:p>
      </dgm:t>
    </dgm:pt>
    <dgm:pt modelId="{5E635ECD-3585-46F2-A880-50D7787A1C76}" type="sibTrans" cxnId="{7EFDFC69-046D-4620-91AB-86FE872CA1C1}">
      <dgm:prSet/>
      <dgm:spPr/>
      <dgm:t>
        <a:bodyPr/>
        <a:lstStyle/>
        <a:p>
          <a:endParaRPr lang="en-US"/>
        </a:p>
      </dgm:t>
    </dgm:pt>
    <dgm:pt modelId="{876E6E0F-6442-4DC4-BBC2-FBB2E3B167A9}">
      <dgm:prSet/>
      <dgm:spPr/>
      <dgm:t>
        <a:bodyPr/>
        <a:lstStyle/>
        <a:p>
          <a:r>
            <a:rPr lang="en-US"/>
            <a:t>Part V: Resources </a:t>
          </a:r>
        </a:p>
      </dgm:t>
    </dgm:pt>
    <dgm:pt modelId="{E0D4E9FD-84C3-4711-B1C4-8CD803F52AC8}" type="parTrans" cxnId="{32D21671-6080-487C-AA91-158DB827F375}">
      <dgm:prSet/>
      <dgm:spPr/>
      <dgm:t>
        <a:bodyPr/>
        <a:lstStyle/>
        <a:p>
          <a:endParaRPr lang="en-US"/>
        </a:p>
      </dgm:t>
    </dgm:pt>
    <dgm:pt modelId="{F1935450-C95E-4E96-A4FD-A5CDB31E335C}" type="sibTrans" cxnId="{32D21671-6080-487C-AA91-158DB827F375}">
      <dgm:prSet/>
      <dgm:spPr/>
      <dgm:t>
        <a:bodyPr/>
        <a:lstStyle/>
        <a:p>
          <a:endParaRPr lang="en-US"/>
        </a:p>
      </dgm:t>
    </dgm:pt>
    <dgm:pt modelId="{E7DFC8B0-7857-4987-B0A8-9C436A6A7AB3}" type="pres">
      <dgm:prSet presAssocID="{BD1B696D-57BA-4E5E-ABDF-19903805EE74}" presName="vert0" presStyleCnt="0">
        <dgm:presLayoutVars>
          <dgm:dir/>
          <dgm:animOne val="branch"/>
          <dgm:animLvl val="lvl"/>
        </dgm:presLayoutVars>
      </dgm:prSet>
      <dgm:spPr/>
    </dgm:pt>
    <dgm:pt modelId="{36ADFCD8-6808-4B88-8FC3-F77E86E0A144}" type="pres">
      <dgm:prSet presAssocID="{D2009CCC-4756-498A-8276-97F30EDC0F91}" presName="thickLine" presStyleLbl="alignNode1" presStyleIdx="0" presStyleCnt="6"/>
      <dgm:spPr/>
    </dgm:pt>
    <dgm:pt modelId="{46E7C74B-F2F0-493D-9E54-67E0D84066B9}" type="pres">
      <dgm:prSet presAssocID="{D2009CCC-4756-498A-8276-97F30EDC0F91}" presName="horz1" presStyleCnt="0"/>
      <dgm:spPr/>
    </dgm:pt>
    <dgm:pt modelId="{A21A5CFD-F27C-4E57-A275-35871CA37727}" type="pres">
      <dgm:prSet presAssocID="{D2009CCC-4756-498A-8276-97F30EDC0F91}" presName="tx1" presStyleLbl="revTx" presStyleIdx="0" presStyleCnt="6"/>
      <dgm:spPr/>
    </dgm:pt>
    <dgm:pt modelId="{1906AC60-14A5-4935-A942-59B7B65A7CBA}" type="pres">
      <dgm:prSet presAssocID="{D2009CCC-4756-498A-8276-97F30EDC0F91}" presName="vert1" presStyleCnt="0"/>
      <dgm:spPr/>
    </dgm:pt>
    <dgm:pt modelId="{E95689B0-CF6D-400F-8688-3F2344D079B0}" type="pres">
      <dgm:prSet presAssocID="{80C04919-E0E4-4EB8-87B6-92AEA8D1A756}" presName="thickLine" presStyleLbl="alignNode1" presStyleIdx="1" presStyleCnt="6"/>
      <dgm:spPr/>
    </dgm:pt>
    <dgm:pt modelId="{89AEC46E-EC52-40AA-AC36-68F39F21286C}" type="pres">
      <dgm:prSet presAssocID="{80C04919-E0E4-4EB8-87B6-92AEA8D1A756}" presName="horz1" presStyleCnt="0"/>
      <dgm:spPr/>
    </dgm:pt>
    <dgm:pt modelId="{6EFB4F4B-35F1-4ECF-A79E-B8F68BE2BEEA}" type="pres">
      <dgm:prSet presAssocID="{80C04919-E0E4-4EB8-87B6-92AEA8D1A756}" presName="tx1" presStyleLbl="revTx" presStyleIdx="1" presStyleCnt="6"/>
      <dgm:spPr/>
    </dgm:pt>
    <dgm:pt modelId="{97BF28DB-57C0-46CA-86EC-09AA38457776}" type="pres">
      <dgm:prSet presAssocID="{80C04919-E0E4-4EB8-87B6-92AEA8D1A756}" presName="vert1" presStyleCnt="0"/>
      <dgm:spPr/>
    </dgm:pt>
    <dgm:pt modelId="{093FD670-9010-4A55-A305-EBDBDFFF6C90}" type="pres">
      <dgm:prSet presAssocID="{8385C1B1-0359-4EC5-BC75-5F6F4CB6B779}" presName="thickLine" presStyleLbl="alignNode1" presStyleIdx="2" presStyleCnt="6"/>
      <dgm:spPr/>
    </dgm:pt>
    <dgm:pt modelId="{87B89D36-61CE-428C-88C4-673522223096}" type="pres">
      <dgm:prSet presAssocID="{8385C1B1-0359-4EC5-BC75-5F6F4CB6B779}" presName="horz1" presStyleCnt="0"/>
      <dgm:spPr/>
    </dgm:pt>
    <dgm:pt modelId="{FDE75674-5D52-4FA4-AD06-1A024E0B96AE}" type="pres">
      <dgm:prSet presAssocID="{8385C1B1-0359-4EC5-BC75-5F6F4CB6B779}" presName="tx1" presStyleLbl="revTx" presStyleIdx="2" presStyleCnt="6"/>
      <dgm:spPr/>
    </dgm:pt>
    <dgm:pt modelId="{A90518BD-52B0-49AE-BD39-A937F0B445F1}" type="pres">
      <dgm:prSet presAssocID="{8385C1B1-0359-4EC5-BC75-5F6F4CB6B779}" presName="vert1" presStyleCnt="0"/>
      <dgm:spPr/>
    </dgm:pt>
    <dgm:pt modelId="{06132E67-E59E-4834-93EC-E3CC464D5E53}" type="pres">
      <dgm:prSet presAssocID="{2321F39E-0E17-4574-AA2D-551CC3C6872D}" presName="thickLine" presStyleLbl="alignNode1" presStyleIdx="3" presStyleCnt="6"/>
      <dgm:spPr/>
    </dgm:pt>
    <dgm:pt modelId="{30A00DFA-029A-4CEE-81A7-CCEB07AC892D}" type="pres">
      <dgm:prSet presAssocID="{2321F39E-0E17-4574-AA2D-551CC3C6872D}" presName="horz1" presStyleCnt="0"/>
      <dgm:spPr/>
    </dgm:pt>
    <dgm:pt modelId="{2C523FCF-5632-403F-80E9-75A129F17240}" type="pres">
      <dgm:prSet presAssocID="{2321F39E-0E17-4574-AA2D-551CC3C6872D}" presName="tx1" presStyleLbl="revTx" presStyleIdx="3" presStyleCnt="6"/>
      <dgm:spPr/>
    </dgm:pt>
    <dgm:pt modelId="{CD70AB77-8A46-474A-BB15-300BFAC270B7}" type="pres">
      <dgm:prSet presAssocID="{2321F39E-0E17-4574-AA2D-551CC3C6872D}" presName="vert1" presStyleCnt="0"/>
      <dgm:spPr/>
    </dgm:pt>
    <dgm:pt modelId="{4C6C4B3A-76BD-467B-9004-1B58C6766B8E}" type="pres">
      <dgm:prSet presAssocID="{9BB5BEDB-2E53-43EE-BAE2-7F8C1C2FDFD3}" presName="thickLine" presStyleLbl="alignNode1" presStyleIdx="4" presStyleCnt="6"/>
      <dgm:spPr/>
    </dgm:pt>
    <dgm:pt modelId="{CE649F3A-9F09-408B-BBF6-0CB417CB78AE}" type="pres">
      <dgm:prSet presAssocID="{9BB5BEDB-2E53-43EE-BAE2-7F8C1C2FDFD3}" presName="horz1" presStyleCnt="0"/>
      <dgm:spPr/>
    </dgm:pt>
    <dgm:pt modelId="{02CC98E7-074F-4B3E-90CC-1A60D2247012}" type="pres">
      <dgm:prSet presAssocID="{9BB5BEDB-2E53-43EE-BAE2-7F8C1C2FDFD3}" presName="tx1" presStyleLbl="revTx" presStyleIdx="4" presStyleCnt="6"/>
      <dgm:spPr/>
    </dgm:pt>
    <dgm:pt modelId="{E58C7067-90C0-419E-A3C2-5928051C73BF}" type="pres">
      <dgm:prSet presAssocID="{9BB5BEDB-2E53-43EE-BAE2-7F8C1C2FDFD3}" presName="vert1" presStyleCnt="0"/>
      <dgm:spPr/>
    </dgm:pt>
    <dgm:pt modelId="{4CD5628D-7525-4E01-8BA7-5BF517EFDF0C}" type="pres">
      <dgm:prSet presAssocID="{876E6E0F-6442-4DC4-BBC2-FBB2E3B167A9}" presName="thickLine" presStyleLbl="alignNode1" presStyleIdx="5" presStyleCnt="6"/>
      <dgm:spPr/>
    </dgm:pt>
    <dgm:pt modelId="{39F1471E-80A1-4577-A105-C3565A7CAAAE}" type="pres">
      <dgm:prSet presAssocID="{876E6E0F-6442-4DC4-BBC2-FBB2E3B167A9}" presName="horz1" presStyleCnt="0"/>
      <dgm:spPr/>
    </dgm:pt>
    <dgm:pt modelId="{CA98F960-FB45-4662-B4BC-96BBA0A0A082}" type="pres">
      <dgm:prSet presAssocID="{876E6E0F-6442-4DC4-BBC2-FBB2E3B167A9}" presName="tx1" presStyleLbl="revTx" presStyleIdx="5" presStyleCnt="6"/>
      <dgm:spPr/>
    </dgm:pt>
    <dgm:pt modelId="{41321ACB-A625-4975-8908-C20623BEED36}" type="pres">
      <dgm:prSet presAssocID="{876E6E0F-6442-4DC4-BBC2-FBB2E3B167A9}" presName="vert1" presStyleCnt="0"/>
      <dgm:spPr/>
    </dgm:pt>
  </dgm:ptLst>
  <dgm:cxnLst>
    <dgm:cxn modelId="{C9296500-EA6C-4AFA-BBB5-6280E7C559BF}" type="presOf" srcId="{2321F39E-0E17-4574-AA2D-551CC3C6872D}" destId="{2C523FCF-5632-403F-80E9-75A129F17240}" srcOrd="0" destOrd="0" presId="urn:microsoft.com/office/officeart/2008/layout/LinedList"/>
    <dgm:cxn modelId="{A2009F07-2C89-45FD-9607-83AF04FC52BB}" srcId="{BD1B696D-57BA-4E5E-ABDF-19903805EE74}" destId="{80C04919-E0E4-4EB8-87B6-92AEA8D1A756}" srcOrd="1" destOrd="0" parTransId="{FE8C1BE0-CCDD-4ABA-A89F-29C6ED3E5C32}" sibTransId="{EB335858-C410-43FF-B818-4492B1B55B30}"/>
    <dgm:cxn modelId="{4135151E-D23A-4B84-ACFA-684EE239C15A}" type="presOf" srcId="{BD1B696D-57BA-4E5E-ABDF-19903805EE74}" destId="{E7DFC8B0-7857-4987-B0A8-9C436A6A7AB3}" srcOrd="0" destOrd="0" presId="urn:microsoft.com/office/officeart/2008/layout/LinedList"/>
    <dgm:cxn modelId="{05F26529-2CF2-4E79-B31C-39FFCC714E45}" type="presOf" srcId="{8385C1B1-0359-4EC5-BC75-5F6F4CB6B779}" destId="{FDE75674-5D52-4FA4-AD06-1A024E0B96AE}" srcOrd="0" destOrd="0" presId="urn:microsoft.com/office/officeart/2008/layout/LinedList"/>
    <dgm:cxn modelId="{9555913B-AF52-4A9C-B987-093D24EC8DE4}" type="presOf" srcId="{876E6E0F-6442-4DC4-BBC2-FBB2E3B167A9}" destId="{CA98F960-FB45-4662-B4BC-96BBA0A0A082}" srcOrd="0" destOrd="0" presId="urn:microsoft.com/office/officeart/2008/layout/LinedList"/>
    <dgm:cxn modelId="{F76C9561-7F84-49BE-9585-D54A386481C7}" srcId="{BD1B696D-57BA-4E5E-ABDF-19903805EE74}" destId="{2321F39E-0E17-4574-AA2D-551CC3C6872D}" srcOrd="3" destOrd="0" parTransId="{AAB3D473-9627-401F-9609-CEB55D1B0636}" sibTransId="{4E07EC0B-B128-46A5-8302-252ED3BCA63C}"/>
    <dgm:cxn modelId="{7EFDFC69-046D-4620-91AB-86FE872CA1C1}" srcId="{BD1B696D-57BA-4E5E-ABDF-19903805EE74}" destId="{9BB5BEDB-2E53-43EE-BAE2-7F8C1C2FDFD3}" srcOrd="4" destOrd="0" parTransId="{357FEE92-65C3-4AA5-8C0A-15B13C531690}" sibTransId="{5E635ECD-3585-46F2-A880-50D7787A1C76}"/>
    <dgm:cxn modelId="{823FBB6E-8A1C-453B-9985-230AF9A2246E}" srcId="{BD1B696D-57BA-4E5E-ABDF-19903805EE74}" destId="{8385C1B1-0359-4EC5-BC75-5F6F4CB6B779}" srcOrd="2" destOrd="0" parTransId="{2C81BDCA-03CA-4D95-8D22-8EB6D25EC0CC}" sibTransId="{7401C325-6209-4FA7-95BE-76CF4C640873}"/>
    <dgm:cxn modelId="{32D21671-6080-487C-AA91-158DB827F375}" srcId="{BD1B696D-57BA-4E5E-ABDF-19903805EE74}" destId="{876E6E0F-6442-4DC4-BBC2-FBB2E3B167A9}" srcOrd="5" destOrd="0" parTransId="{E0D4E9FD-84C3-4711-B1C4-8CD803F52AC8}" sibTransId="{F1935450-C95E-4E96-A4FD-A5CDB31E335C}"/>
    <dgm:cxn modelId="{D3708D87-787C-4308-93BA-094D8817667C}" srcId="{BD1B696D-57BA-4E5E-ABDF-19903805EE74}" destId="{D2009CCC-4756-498A-8276-97F30EDC0F91}" srcOrd="0" destOrd="0" parTransId="{685B4A28-1603-4C20-8C56-10EAEBD5C772}" sibTransId="{43B6CD03-9DE5-424F-808F-CBA5AA18AD9F}"/>
    <dgm:cxn modelId="{903A199F-7F6A-4333-A195-9068A34A2D9A}" type="presOf" srcId="{D2009CCC-4756-498A-8276-97F30EDC0F91}" destId="{A21A5CFD-F27C-4E57-A275-35871CA37727}" srcOrd="0" destOrd="0" presId="urn:microsoft.com/office/officeart/2008/layout/LinedList"/>
    <dgm:cxn modelId="{0A5A87B6-01A0-4E63-8268-FABF771B013A}" type="presOf" srcId="{9BB5BEDB-2E53-43EE-BAE2-7F8C1C2FDFD3}" destId="{02CC98E7-074F-4B3E-90CC-1A60D2247012}" srcOrd="0" destOrd="0" presId="urn:microsoft.com/office/officeart/2008/layout/LinedList"/>
    <dgm:cxn modelId="{DD65F5F1-CCCE-4097-8C5D-BD26009AB8B3}" type="presOf" srcId="{80C04919-E0E4-4EB8-87B6-92AEA8D1A756}" destId="{6EFB4F4B-35F1-4ECF-A79E-B8F68BE2BEEA}" srcOrd="0" destOrd="0" presId="urn:microsoft.com/office/officeart/2008/layout/LinedList"/>
    <dgm:cxn modelId="{51380162-4860-49E8-BBDC-834AA55D4432}" type="presParOf" srcId="{E7DFC8B0-7857-4987-B0A8-9C436A6A7AB3}" destId="{36ADFCD8-6808-4B88-8FC3-F77E86E0A144}" srcOrd="0" destOrd="0" presId="urn:microsoft.com/office/officeart/2008/layout/LinedList"/>
    <dgm:cxn modelId="{E799BB4E-370A-4B97-A462-598957D365F3}" type="presParOf" srcId="{E7DFC8B0-7857-4987-B0A8-9C436A6A7AB3}" destId="{46E7C74B-F2F0-493D-9E54-67E0D84066B9}" srcOrd="1" destOrd="0" presId="urn:microsoft.com/office/officeart/2008/layout/LinedList"/>
    <dgm:cxn modelId="{697DD43A-514D-4C36-987A-B79DB7E9C980}" type="presParOf" srcId="{46E7C74B-F2F0-493D-9E54-67E0D84066B9}" destId="{A21A5CFD-F27C-4E57-A275-35871CA37727}" srcOrd="0" destOrd="0" presId="urn:microsoft.com/office/officeart/2008/layout/LinedList"/>
    <dgm:cxn modelId="{55CADDE4-7537-4CCF-9FC2-93599D3ACC62}" type="presParOf" srcId="{46E7C74B-F2F0-493D-9E54-67E0D84066B9}" destId="{1906AC60-14A5-4935-A942-59B7B65A7CBA}" srcOrd="1" destOrd="0" presId="urn:microsoft.com/office/officeart/2008/layout/LinedList"/>
    <dgm:cxn modelId="{D2085210-B64C-401E-A70E-AAB152094887}" type="presParOf" srcId="{E7DFC8B0-7857-4987-B0A8-9C436A6A7AB3}" destId="{E95689B0-CF6D-400F-8688-3F2344D079B0}" srcOrd="2" destOrd="0" presId="urn:microsoft.com/office/officeart/2008/layout/LinedList"/>
    <dgm:cxn modelId="{AF25E298-6236-4258-BE41-A9F6F134DB1D}" type="presParOf" srcId="{E7DFC8B0-7857-4987-B0A8-9C436A6A7AB3}" destId="{89AEC46E-EC52-40AA-AC36-68F39F21286C}" srcOrd="3" destOrd="0" presId="urn:microsoft.com/office/officeart/2008/layout/LinedList"/>
    <dgm:cxn modelId="{E8398B3B-154F-4A5B-BDD6-171B56BAB16B}" type="presParOf" srcId="{89AEC46E-EC52-40AA-AC36-68F39F21286C}" destId="{6EFB4F4B-35F1-4ECF-A79E-B8F68BE2BEEA}" srcOrd="0" destOrd="0" presId="urn:microsoft.com/office/officeart/2008/layout/LinedList"/>
    <dgm:cxn modelId="{E88075C2-058A-427A-AF74-535462D47F72}" type="presParOf" srcId="{89AEC46E-EC52-40AA-AC36-68F39F21286C}" destId="{97BF28DB-57C0-46CA-86EC-09AA38457776}" srcOrd="1" destOrd="0" presId="urn:microsoft.com/office/officeart/2008/layout/LinedList"/>
    <dgm:cxn modelId="{39D33753-348B-4F80-A0A2-503228A8E316}" type="presParOf" srcId="{E7DFC8B0-7857-4987-B0A8-9C436A6A7AB3}" destId="{093FD670-9010-4A55-A305-EBDBDFFF6C90}" srcOrd="4" destOrd="0" presId="urn:microsoft.com/office/officeart/2008/layout/LinedList"/>
    <dgm:cxn modelId="{DB00238A-61B6-4D74-8D81-FDD9509C6D07}" type="presParOf" srcId="{E7DFC8B0-7857-4987-B0A8-9C436A6A7AB3}" destId="{87B89D36-61CE-428C-88C4-673522223096}" srcOrd="5" destOrd="0" presId="urn:microsoft.com/office/officeart/2008/layout/LinedList"/>
    <dgm:cxn modelId="{37C21014-3950-43B1-9C3D-20E6BD6E5903}" type="presParOf" srcId="{87B89D36-61CE-428C-88C4-673522223096}" destId="{FDE75674-5D52-4FA4-AD06-1A024E0B96AE}" srcOrd="0" destOrd="0" presId="urn:microsoft.com/office/officeart/2008/layout/LinedList"/>
    <dgm:cxn modelId="{1E68C9D4-68C5-46BD-9342-26B42CD883C2}" type="presParOf" srcId="{87B89D36-61CE-428C-88C4-673522223096}" destId="{A90518BD-52B0-49AE-BD39-A937F0B445F1}" srcOrd="1" destOrd="0" presId="urn:microsoft.com/office/officeart/2008/layout/LinedList"/>
    <dgm:cxn modelId="{BE020C12-7102-4498-A4F2-6A33140F20A7}" type="presParOf" srcId="{E7DFC8B0-7857-4987-B0A8-9C436A6A7AB3}" destId="{06132E67-E59E-4834-93EC-E3CC464D5E53}" srcOrd="6" destOrd="0" presId="urn:microsoft.com/office/officeart/2008/layout/LinedList"/>
    <dgm:cxn modelId="{77C80024-9E50-4DA6-9858-0AF830F434DE}" type="presParOf" srcId="{E7DFC8B0-7857-4987-B0A8-9C436A6A7AB3}" destId="{30A00DFA-029A-4CEE-81A7-CCEB07AC892D}" srcOrd="7" destOrd="0" presId="urn:microsoft.com/office/officeart/2008/layout/LinedList"/>
    <dgm:cxn modelId="{788E351E-0505-46D0-A8A3-2B919973BF5C}" type="presParOf" srcId="{30A00DFA-029A-4CEE-81A7-CCEB07AC892D}" destId="{2C523FCF-5632-403F-80E9-75A129F17240}" srcOrd="0" destOrd="0" presId="urn:microsoft.com/office/officeart/2008/layout/LinedList"/>
    <dgm:cxn modelId="{E21AE9AA-661F-429D-A16E-9E953E9CFB8E}" type="presParOf" srcId="{30A00DFA-029A-4CEE-81A7-CCEB07AC892D}" destId="{CD70AB77-8A46-474A-BB15-300BFAC270B7}" srcOrd="1" destOrd="0" presId="urn:microsoft.com/office/officeart/2008/layout/LinedList"/>
    <dgm:cxn modelId="{1B9CA424-461B-4AB6-A8FF-148C9E3BD93D}" type="presParOf" srcId="{E7DFC8B0-7857-4987-B0A8-9C436A6A7AB3}" destId="{4C6C4B3A-76BD-467B-9004-1B58C6766B8E}" srcOrd="8" destOrd="0" presId="urn:microsoft.com/office/officeart/2008/layout/LinedList"/>
    <dgm:cxn modelId="{6A07F1C2-442D-41FB-A447-18D905B2FA08}" type="presParOf" srcId="{E7DFC8B0-7857-4987-B0A8-9C436A6A7AB3}" destId="{CE649F3A-9F09-408B-BBF6-0CB417CB78AE}" srcOrd="9" destOrd="0" presId="urn:microsoft.com/office/officeart/2008/layout/LinedList"/>
    <dgm:cxn modelId="{09F2B9F7-10CF-45BA-839E-CB3C51E75D07}" type="presParOf" srcId="{CE649F3A-9F09-408B-BBF6-0CB417CB78AE}" destId="{02CC98E7-074F-4B3E-90CC-1A60D2247012}" srcOrd="0" destOrd="0" presId="urn:microsoft.com/office/officeart/2008/layout/LinedList"/>
    <dgm:cxn modelId="{76EF8504-5F9B-477B-AE1C-6A58485014FA}" type="presParOf" srcId="{CE649F3A-9F09-408B-BBF6-0CB417CB78AE}" destId="{E58C7067-90C0-419E-A3C2-5928051C73BF}" srcOrd="1" destOrd="0" presId="urn:microsoft.com/office/officeart/2008/layout/LinedList"/>
    <dgm:cxn modelId="{DAAD85F5-0448-48FF-B6E6-BEFF02E664EA}" type="presParOf" srcId="{E7DFC8B0-7857-4987-B0A8-9C436A6A7AB3}" destId="{4CD5628D-7525-4E01-8BA7-5BF517EFDF0C}" srcOrd="10" destOrd="0" presId="urn:microsoft.com/office/officeart/2008/layout/LinedList"/>
    <dgm:cxn modelId="{28C4D863-A188-4C07-9B27-1E9F837E1DB7}" type="presParOf" srcId="{E7DFC8B0-7857-4987-B0A8-9C436A6A7AB3}" destId="{39F1471E-80A1-4577-A105-C3565A7CAAAE}" srcOrd="11" destOrd="0" presId="urn:microsoft.com/office/officeart/2008/layout/LinedList"/>
    <dgm:cxn modelId="{5CB33F6B-973B-4FD7-B88E-0B7F979AFF5D}" type="presParOf" srcId="{39F1471E-80A1-4577-A105-C3565A7CAAAE}" destId="{CA98F960-FB45-4662-B4BC-96BBA0A0A082}" srcOrd="0" destOrd="0" presId="urn:microsoft.com/office/officeart/2008/layout/LinedList"/>
    <dgm:cxn modelId="{D67D2660-5CD8-4486-877C-05051064A6FA}" type="presParOf" srcId="{39F1471E-80A1-4577-A105-C3565A7CAAAE}" destId="{41321ACB-A625-4975-8908-C20623BEED3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D1B696D-57BA-4E5E-ABDF-19903805EE74}"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D2009CCC-4756-498A-8276-97F30EDC0F91}">
      <dgm:prSet/>
      <dgm:spPr/>
      <dgm:t>
        <a:bodyPr/>
        <a:lstStyle/>
        <a:p>
          <a:r>
            <a:rPr lang="en-US" dirty="0"/>
            <a:t>Part I: Case of a Rural Vet with MS</a:t>
          </a:r>
        </a:p>
      </dgm:t>
    </dgm:pt>
    <dgm:pt modelId="{685B4A28-1603-4C20-8C56-10EAEBD5C772}" type="parTrans" cxnId="{D3708D87-787C-4308-93BA-094D8817667C}">
      <dgm:prSet/>
      <dgm:spPr/>
      <dgm:t>
        <a:bodyPr/>
        <a:lstStyle/>
        <a:p>
          <a:endParaRPr lang="en-US"/>
        </a:p>
      </dgm:t>
    </dgm:pt>
    <dgm:pt modelId="{43B6CD03-9DE5-424F-808F-CBA5AA18AD9F}" type="sibTrans" cxnId="{D3708D87-787C-4308-93BA-094D8817667C}">
      <dgm:prSet/>
      <dgm:spPr/>
      <dgm:t>
        <a:bodyPr/>
        <a:lstStyle/>
        <a:p>
          <a:endParaRPr lang="en-US"/>
        </a:p>
      </dgm:t>
    </dgm:pt>
    <dgm:pt modelId="{80C04919-E0E4-4EB8-87B6-92AEA8D1A756}">
      <dgm:prSet/>
      <dgm:spPr/>
      <dgm:t>
        <a:bodyPr/>
        <a:lstStyle/>
        <a:p>
          <a:r>
            <a:rPr lang="en-US" dirty="0"/>
            <a:t>Part II: Landscape of Neurology Care in US</a:t>
          </a:r>
        </a:p>
      </dgm:t>
    </dgm:pt>
    <dgm:pt modelId="{FE8C1BE0-CCDD-4ABA-A89F-29C6ED3E5C32}" type="parTrans" cxnId="{A2009F07-2C89-45FD-9607-83AF04FC52BB}">
      <dgm:prSet/>
      <dgm:spPr/>
      <dgm:t>
        <a:bodyPr/>
        <a:lstStyle/>
        <a:p>
          <a:endParaRPr lang="en-US"/>
        </a:p>
      </dgm:t>
    </dgm:pt>
    <dgm:pt modelId="{EB335858-C410-43FF-B818-4492B1B55B30}" type="sibTrans" cxnId="{A2009F07-2C89-45FD-9607-83AF04FC52BB}">
      <dgm:prSet/>
      <dgm:spPr/>
      <dgm:t>
        <a:bodyPr/>
        <a:lstStyle/>
        <a:p>
          <a:endParaRPr lang="en-US"/>
        </a:p>
      </dgm:t>
    </dgm:pt>
    <dgm:pt modelId="{8385C1B1-0359-4EC5-BC75-5F6F4CB6B779}">
      <dgm:prSet/>
      <dgm:spPr/>
      <dgm:t>
        <a:bodyPr/>
        <a:lstStyle/>
        <a:p>
          <a:r>
            <a:rPr lang="en-US" dirty="0"/>
            <a:t>Part III: Rurality in the VA</a:t>
          </a:r>
        </a:p>
      </dgm:t>
    </dgm:pt>
    <dgm:pt modelId="{2C81BDCA-03CA-4D95-8D22-8EB6D25EC0CC}" type="parTrans" cxnId="{823FBB6E-8A1C-453B-9985-230AF9A2246E}">
      <dgm:prSet/>
      <dgm:spPr/>
      <dgm:t>
        <a:bodyPr/>
        <a:lstStyle/>
        <a:p>
          <a:endParaRPr lang="en-US"/>
        </a:p>
      </dgm:t>
    </dgm:pt>
    <dgm:pt modelId="{7401C325-6209-4FA7-95BE-76CF4C640873}" type="sibTrans" cxnId="{823FBB6E-8A1C-453B-9985-230AF9A2246E}">
      <dgm:prSet/>
      <dgm:spPr/>
      <dgm:t>
        <a:bodyPr/>
        <a:lstStyle/>
        <a:p>
          <a:endParaRPr lang="en-US"/>
        </a:p>
      </dgm:t>
    </dgm:pt>
    <dgm:pt modelId="{2321F39E-0E17-4574-AA2D-551CC3C6872D}">
      <dgm:prSet/>
      <dgm:spPr/>
      <dgm:t>
        <a:bodyPr/>
        <a:lstStyle/>
        <a:p>
          <a:r>
            <a:rPr lang="en-US" dirty="0"/>
            <a:t>Part IV: Virtual care models in VA</a:t>
          </a:r>
        </a:p>
      </dgm:t>
    </dgm:pt>
    <dgm:pt modelId="{AAB3D473-9627-401F-9609-CEB55D1B0636}" type="parTrans" cxnId="{F76C9561-7F84-49BE-9585-D54A386481C7}">
      <dgm:prSet/>
      <dgm:spPr/>
      <dgm:t>
        <a:bodyPr/>
        <a:lstStyle/>
        <a:p>
          <a:endParaRPr lang="en-US"/>
        </a:p>
      </dgm:t>
    </dgm:pt>
    <dgm:pt modelId="{4E07EC0B-B128-46A5-8302-252ED3BCA63C}" type="sibTrans" cxnId="{F76C9561-7F84-49BE-9585-D54A386481C7}">
      <dgm:prSet/>
      <dgm:spPr/>
      <dgm:t>
        <a:bodyPr/>
        <a:lstStyle/>
        <a:p>
          <a:endParaRPr lang="en-US"/>
        </a:p>
      </dgm:t>
    </dgm:pt>
    <dgm:pt modelId="{9BB5BEDB-2E53-43EE-BAE2-7F8C1C2FDFD3}">
      <dgm:prSet/>
      <dgm:spPr/>
      <dgm:t>
        <a:bodyPr/>
        <a:lstStyle/>
        <a:p>
          <a:r>
            <a:rPr lang="en-US" dirty="0"/>
            <a:t>Part IV: Management in rural settings</a:t>
          </a:r>
        </a:p>
      </dgm:t>
    </dgm:pt>
    <dgm:pt modelId="{357FEE92-65C3-4AA5-8C0A-15B13C531690}" type="parTrans" cxnId="{7EFDFC69-046D-4620-91AB-86FE872CA1C1}">
      <dgm:prSet/>
      <dgm:spPr/>
      <dgm:t>
        <a:bodyPr/>
        <a:lstStyle/>
        <a:p>
          <a:endParaRPr lang="en-US"/>
        </a:p>
      </dgm:t>
    </dgm:pt>
    <dgm:pt modelId="{5E635ECD-3585-46F2-A880-50D7787A1C76}" type="sibTrans" cxnId="{7EFDFC69-046D-4620-91AB-86FE872CA1C1}">
      <dgm:prSet/>
      <dgm:spPr/>
      <dgm:t>
        <a:bodyPr/>
        <a:lstStyle/>
        <a:p>
          <a:endParaRPr lang="en-US"/>
        </a:p>
      </dgm:t>
    </dgm:pt>
    <dgm:pt modelId="{876E6E0F-6442-4DC4-BBC2-FBB2E3B167A9}">
      <dgm:prSet/>
      <dgm:spPr/>
      <dgm:t>
        <a:bodyPr/>
        <a:lstStyle/>
        <a:p>
          <a:r>
            <a:rPr lang="en-US"/>
            <a:t>Part V: Resources </a:t>
          </a:r>
        </a:p>
      </dgm:t>
    </dgm:pt>
    <dgm:pt modelId="{E0D4E9FD-84C3-4711-B1C4-8CD803F52AC8}" type="parTrans" cxnId="{32D21671-6080-487C-AA91-158DB827F375}">
      <dgm:prSet/>
      <dgm:spPr/>
      <dgm:t>
        <a:bodyPr/>
        <a:lstStyle/>
        <a:p>
          <a:endParaRPr lang="en-US"/>
        </a:p>
      </dgm:t>
    </dgm:pt>
    <dgm:pt modelId="{F1935450-C95E-4E96-A4FD-A5CDB31E335C}" type="sibTrans" cxnId="{32D21671-6080-487C-AA91-158DB827F375}">
      <dgm:prSet/>
      <dgm:spPr/>
      <dgm:t>
        <a:bodyPr/>
        <a:lstStyle/>
        <a:p>
          <a:endParaRPr lang="en-US"/>
        </a:p>
      </dgm:t>
    </dgm:pt>
    <dgm:pt modelId="{E7DFC8B0-7857-4987-B0A8-9C436A6A7AB3}" type="pres">
      <dgm:prSet presAssocID="{BD1B696D-57BA-4E5E-ABDF-19903805EE74}" presName="vert0" presStyleCnt="0">
        <dgm:presLayoutVars>
          <dgm:dir/>
          <dgm:animOne val="branch"/>
          <dgm:animLvl val="lvl"/>
        </dgm:presLayoutVars>
      </dgm:prSet>
      <dgm:spPr/>
    </dgm:pt>
    <dgm:pt modelId="{36ADFCD8-6808-4B88-8FC3-F77E86E0A144}" type="pres">
      <dgm:prSet presAssocID="{D2009CCC-4756-498A-8276-97F30EDC0F91}" presName="thickLine" presStyleLbl="alignNode1" presStyleIdx="0" presStyleCnt="6"/>
      <dgm:spPr/>
    </dgm:pt>
    <dgm:pt modelId="{46E7C74B-F2F0-493D-9E54-67E0D84066B9}" type="pres">
      <dgm:prSet presAssocID="{D2009CCC-4756-498A-8276-97F30EDC0F91}" presName="horz1" presStyleCnt="0"/>
      <dgm:spPr/>
    </dgm:pt>
    <dgm:pt modelId="{A21A5CFD-F27C-4E57-A275-35871CA37727}" type="pres">
      <dgm:prSet presAssocID="{D2009CCC-4756-498A-8276-97F30EDC0F91}" presName="tx1" presStyleLbl="revTx" presStyleIdx="0" presStyleCnt="6"/>
      <dgm:spPr/>
    </dgm:pt>
    <dgm:pt modelId="{1906AC60-14A5-4935-A942-59B7B65A7CBA}" type="pres">
      <dgm:prSet presAssocID="{D2009CCC-4756-498A-8276-97F30EDC0F91}" presName="vert1" presStyleCnt="0"/>
      <dgm:spPr/>
    </dgm:pt>
    <dgm:pt modelId="{E95689B0-CF6D-400F-8688-3F2344D079B0}" type="pres">
      <dgm:prSet presAssocID="{80C04919-E0E4-4EB8-87B6-92AEA8D1A756}" presName="thickLine" presStyleLbl="alignNode1" presStyleIdx="1" presStyleCnt="6"/>
      <dgm:spPr/>
    </dgm:pt>
    <dgm:pt modelId="{89AEC46E-EC52-40AA-AC36-68F39F21286C}" type="pres">
      <dgm:prSet presAssocID="{80C04919-E0E4-4EB8-87B6-92AEA8D1A756}" presName="horz1" presStyleCnt="0"/>
      <dgm:spPr/>
    </dgm:pt>
    <dgm:pt modelId="{6EFB4F4B-35F1-4ECF-A79E-B8F68BE2BEEA}" type="pres">
      <dgm:prSet presAssocID="{80C04919-E0E4-4EB8-87B6-92AEA8D1A756}" presName="tx1" presStyleLbl="revTx" presStyleIdx="1" presStyleCnt="6"/>
      <dgm:spPr/>
    </dgm:pt>
    <dgm:pt modelId="{97BF28DB-57C0-46CA-86EC-09AA38457776}" type="pres">
      <dgm:prSet presAssocID="{80C04919-E0E4-4EB8-87B6-92AEA8D1A756}" presName="vert1" presStyleCnt="0"/>
      <dgm:spPr/>
    </dgm:pt>
    <dgm:pt modelId="{093FD670-9010-4A55-A305-EBDBDFFF6C90}" type="pres">
      <dgm:prSet presAssocID="{8385C1B1-0359-4EC5-BC75-5F6F4CB6B779}" presName="thickLine" presStyleLbl="alignNode1" presStyleIdx="2" presStyleCnt="6"/>
      <dgm:spPr/>
    </dgm:pt>
    <dgm:pt modelId="{87B89D36-61CE-428C-88C4-673522223096}" type="pres">
      <dgm:prSet presAssocID="{8385C1B1-0359-4EC5-BC75-5F6F4CB6B779}" presName="horz1" presStyleCnt="0"/>
      <dgm:spPr/>
    </dgm:pt>
    <dgm:pt modelId="{FDE75674-5D52-4FA4-AD06-1A024E0B96AE}" type="pres">
      <dgm:prSet presAssocID="{8385C1B1-0359-4EC5-BC75-5F6F4CB6B779}" presName="tx1" presStyleLbl="revTx" presStyleIdx="2" presStyleCnt="6"/>
      <dgm:spPr/>
    </dgm:pt>
    <dgm:pt modelId="{A90518BD-52B0-49AE-BD39-A937F0B445F1}" type="pres">
      <dgm:prSet presAssocID="{8385C1B1-0359-4EC5-BC75-5F6F4CB6B779}" presName="vert1" presStyleCnt="0"/>
      <dgm:spPr/>
    </dgm:pt>
    <dgm:pt modelId="{06132E67-E59E-4834-93EC-E3CC464D5E53}" type="pres">
      <dgm:prSet presAssocID="{2321F39E-0E17-4574-AA2D-551CC3C6872D}" presName="thickLine" presStyleLbl="alignNode1" presStyleIdx="3" presStyleCnt="6"/>
      <dgm:spPr/>
    </dgm:pt>
    <dgm:pt modelId="{30A00DFA-029A-4CEE-81A7-CCEB07AC892D}" type="pres">
      <dgm:prSet presAssocID="{2321F39E-0E17-4574-AA2D-551CC3C6872D}" presName="horz1" presStyleCnt="0"/>
      <dgm:spPr/>
    </dgm:pt>
    <dgm:pt modelId="{2C523FCF-5632-403F-80E9-75A129F17240}" type="pres">
      <dgm:prSet presAssocID="{2321F39E-0E17-4574-AA2D-551CC3C6872D}" presName="tx1" presStyleLbl="revTx" presStyleIdx="3" presStyleCnt="6"/>
      <dgm:spPr/>
    </dgm:pt>
    <dgm:pt modelId="{CD70AB77-8A46-474A-BB15-300BFAC270B7}" type="pres">
      <dgm:prSet presAssocID="{2321F39E-0E17-4574-AA2D-551CC3C6872D}" presName="vert1" presStyleCnt="0"/>
      <dgm:spPr/>
    </dgm:pt>
    <dgm:pt modelId="{4C6C4B3A-76BD-467B-9004-1B58C6766B8E}" type="pres">
      <dgm:prSet presAssocID="{9BB5BEDB-2E53-43EE-BAE2-7F8C1C2FDFD3}" presName="thickLine" presStyleLbl="alignNode1" presStyleIdx="4" presStyleCnt="6"/>
      <dgm:spPr/>
    </dgm:pt>
    <dgm:pt modelId="{CE649F3A-9F09-408B-BBF6-0CB417CB78AE}" type="pres">
      <dgm:prSet presAssocID="{9BB5BEDB-2E53-43EE-BAE2-7F8C1C2FDFD3}" presName="horz1" presStyleCnt="0"/>
      <dgm:spPr/>
    </dgm:pt>
    <dgm:pt modelId="{02CC98E7-074F-4B3E-90CC-1A60D2247012}" type="pres">
      <dgm:prSet presAssocID="{9BB5BEDB-2E53-43EE-BAE2-7F8C1C2FDFD3}" presName="tx1" presStyleLbl="revTx" presStyleIdx="4" presStyleCnt="6"/>
      <dgm:spPr/>
    </dgm:pt>
    <dgm:pt modelId="{E58C7067-90C0-419E-A3C2-5928051C73BF}" type="pres">
      <dgm:prSet presAssocID="{9BB5BEDB-2E53-43EE-BAE2-7F8C1C2FDFD3}" presName="vert1" presStyleCnt="0"/>
      <dgm:spPr/>
    </dgm:pt>
    <dgm:pt modelId="{4CD5628D-7525-4E01-8BA7-5BF517EFDF0C}" type="pres">
      <dgm:prSet presAssocID="{876E6E0F-6442-4DC4-BBC2-FBB2E3B167A9}" presName="thickLine" presStyleLbl="alignNode1" presStyleIdx="5" presStyleCnt="6"/>
      <dgm:spPr/>
    </dgm:pt>
    <dgm:pt modelId="{39F1471E-80A1-4577-A105-C3565A7CAAAE}" type="pres">
      <dgm:prSet presAssocID="{876E6E0F-6442-4DC4-BBC2-FBB2E3B167A9}" presName="horz1" presStyleCnt="0"/>
      <dgm:spPr/>
    </dgm:pt>
    <dgm:pt modelId="{CA98F960-FB45-4662-B4BC-96BBA0A0A082}" type="pres">
      <dgm:prSet presAssocID="{876E6E0F-6442-4DC4-BBC2-FBB2E3B167A9}" presName="tx1" presStyleLbl="revTx" presStyleIdx="5" presStyleCnt="6"/>
      <dgm:spPr/>
    </dgm:pt>
    <dgm:pt modelId="{41321ACB-A625-4975-8908-C20623BEED36}" type="pres">
      <dgm:prSet presAssocID="{876E6E0F-6442-4DC4-BBC2-FBB2E3B167A9}" presName="vert1" presStyleCnt="0"/>
      <dgm:spPr/>
    </dgm:pt>
  </dgm:ptLst>
  <dgm:cxnLst>
    <dgm:cxn modelId="{C9296500-EA6C-4AFA-BBB5-6280E7C559BF}" type="presOf" srcId="{2321F39E-0E17-4574-AA2D-551CC3C6872D}" destId="{2C523FCF-5632-403F-80E9-75A129F17240}" srcOrd="0" destOrd="0" presId="urn:microsoft.com/office/officeart/2008/layout/LinedList"/>
    <dgm:cxn modelId="{A2009F07-2C89-45FD-9607-83AF04FC52BB}" srcId="{BD1B696D-57BA-4E5E-ABDF-19903805EE74}" destId="{80C04919-E0E4-4EB8-87B6-92AEA8D1A756}" srcOrd="1" destOrd="0" parTransId="{FE8C1BE0-CCDD-4ABA-A89F-29C6ED3E5C32}" sibTransId="{EB335858-C410-43FF-B818-4492B1B55B30}"/>
    <dgm:cxn modelId="{4135151E-D23A-4B84-ACFA-684EE239C15A}" type="presOf" srcId="{BD1B696D-57BA-4E5E-ABDF-19903805EE74}" destId="{E7DFC8B0-7857-4987-B0A8-9C436A6A7AB3}" srcOrd="0" destOrd="0" presId="urn:microsoft.com/office/officeart/2008/layout/LinedList"/>
    <dgm:cxn modelId="{05F26529-2CF2-4E79-B31C-39FFCC714E45}" type="presOf" srcId="{8385C1B1-0359-4EC5-BC75-5F6F4CB6B779}" destId="{FDE75674-5D52-4FA4-AD06-1A024E0B96AE}" srcOrd="0" destOrd="0" presId="urn:microsoft.com/office/officeart/2008/layout/LinedList"/>
    <dgm:cxn modelId="{9555913B-AF52-4A9C-B987-093D24EC8DE4}" type="presOf" srcId="{876E6E0F-6442-4DC4-BBC2-FBB2E3B167A9}" destId="{CA98F960-FB45-4662-B4BC-96BBA0A0A082}" srcOrd="0" destOrd="0" presId="urn:microsoft.com/office/officeart/2008/layout/LinedList"/>
    <dgm:cxn modelId="{F76C9561-7F84-49BE-9585-D54A386481C7}" srcId="{BD1B696D-57BA-4E5E-ABDF-19903805EE74}" destId="{2321F39E-0E17-4574-AA2D-551CC3C6872D}" srcOrd="3" destOrd="0" parTransId="{AAB3D473-9627-401F-9609-CEB55D1B0636}" sibTransId="{4E07EC0B-B128-46A5-8302-252ED3BCA63C}"/>
    <dgm:cxn modelId="{7EFDFC69-046D-4620-91AB-86FE872CA1C1}" srcId="{BD1B696D-57BA-4E5E-ABDF-19903805EE74}" destId="{9BB5BEDB-2E53-43EE-BAE2-7F8C1C2FDFD3}" srcOrd="4" destOrd="0" parTransId="{357FEE92-65C3-4AA5-8C0A-15B13C531690}" sibTransId="{5E635ECD-3585-46F2-A880-50D7787A1C76}"/>
    <dgm:cxn modelId="{823FBB6E-8A1C-453B-9985-230AF9A2246E}" srcId="{BD1B696D-57BA-4E5E-ABDF-19903805EE74}" destId="{8385C1B1-0359-4EC5-BC75-5F6F4CB6B779}" srcOrd="2" destOrd="0" parTransId="{2C81BDCA-03CA-4D95-8D22-8EB6D25EC0CC}" sibTransId="{7401C325-6209-4FA7-95BE-76CF4C640873}"/>
    <dgm:cxn modelId="{32D21671-6080-487C-AA91-158DB827F375}" srcId="{BD1B696D-57BA-4E5E-ABDF-19903805EE74}" destId="{876E6E0F-6442-4DC4-BBC2-FBB2E3B167A9}" srcOrd="5" destOrd="0" parTransId="{E0D4E9FD-84C3-4711-B1C4-8CD803F52AC8}" sibTransId="{F1935450-C95E-4E96-A4FD-A5CDB31E335C}"/>
    <dgm:cxn modelId="{D3708D87-787C-4308-93BA-094D8817667C}" srcId="{BD1B696D-57BA-4E5E-ABDF-19903805EE74}" destId="{D2009CCC-4756-498A-8276-97F30EDC0F91}" srcOrd="0" destOrd="0" parTransId="{685B4A28-1603-4C20-8C56-10EAEBD5C772}" sibTransId="{43B6CD03-9DE5-424F-808F-CBA5AA18AD9F}"/>
    <dgm:cxn modelId="{903A199F-7F6A-4333-A195-9068A34A2D9A}" type="presOf" srcId="{D2009CCC-4756-498A-8276-97F30EDC0F91}" destId="{A21A5CFD-F27C-4E57-A275-35871CA37727}" srcOrd="0" destOrd="0" presId="urn:microsoft.com/office/officeart/2008/layout/LinedList"/>
    <dgm:cxn modelId="{0A5A87B6-01A0-4E63-8268-FABF771B013A}" type="presOf" srcId="{9BB5BEDB-2E53-43EE-BAE2-7F8C1C2FDFD3}" destId="{02CC98E7-074F-4B3E-90CC-1A60D2247012}" srcOrd="0" destOrd="0" presId="urn:microsoft.com/office/officeart/2008/layout/LinedList"/>
    <dgm:cxn modelId="{DD65F5F1-CCCE-4097-8C5D-BD26009AB8B3}" type="presOf" srcId="{80C04919-E0E4-4EB8-87B6-92AEA8D1A756}" destId="{6EFB4F4B-35F1-4ECF-A79E-B8F68BE2BEEA}" srcOrd="0" destOrd="0" presId="urn:microsoft.com/office/officeart/2008/layout/LinedList"/>
    <dgm:cxn modelId="{51380162-4860-49E8-BBDC-834AA55D4432}" type="presParOf" srcId="{E7DFC8B0-7857-4987-B0A8-9C436A6A7AB3}" destId="{36ADFCD8-6808-4B88-8FC3-F77E86E0A144}" srcOrd="0" destOrd="0" presId="urn:microsoft.com/office/officeart/2008/layout/LinedList"/>
    <dgm:cxn modelId="{E799BB4E-370A-4B97-A462-598957D365F3}" type="presParOf" srcId="{E7DFC8B0-7857-4987-B0A8-9C436A6A7AB3}" destId="{46E7C74B-F2F0-493D-9E54-67E0D84066B9}" srcOrd="1" destOrd="0" presId="urn:microsoft.com/office/officeart/2008/layout/LinedList"/>
    <dgm:cxn modelId="{697DD43A-514D-4C36-987A-B79DB7E9C980}" type="presParOf" srcId="{46E7C74B-F2F0-493D-9E54-67E0D84066B9}" destId="{A21A5CFD-F27C-4E57-A275-35871CA37727}" srcOrd="0" destOrd="0" presId="urn:microsoft.com/office/officeart/2008/layout/LinedList"/>
    <dgm:cxn modelId="{55CADDE4-7537-4CCF-9FC2-93599D3ACC62}" type="presParOf" srcId="{46E7C74B-F2F0-493D-9E54-67E0D84066B9}" destId="{1906AC60-14A5-4935-A942-59B7B65A7CBA}" srcOrd="1" destOrd="0" presId="urn:microsoft.com/office/officeart/2008/layout/LinedList"/>
    <dgm:cxn modelId="{D2085210-B64C-401E-A70E-AAB152094887}" type="presParOf" srcId="{E7DFC8B0-7857-4987-B0A8-9C436A6A7AB3}" destId="{E95689B0-CF6D-400F-8688-3F2344D079B0}" srcOrd="2" destOrd="0" presId="urn:microsoft.com/office/officeart/2008/layout/LinedList"/>
    <dgm:cxn modelId="{AF25E298-6236-4258-BE41-A9F6F134DB1D}" type="presParOf" srcId="{E7DFC8B0-7857-4987-B0A8-9C436A6A7AB3}" destId="{89AEC46E-EC52-40AA-AC36-68F39F21286C}" srcOrd="3" destOrd="0" presId="urn:microsoft.com/office/officeart/2008/layout/LinedList"/>
    <dgm:cxn modelId="{E8398B3B-154F-4A5B-BDD6-171B56BAB16B}" type="presParOf" srcId="{89AEC46E-EC52-40AA-AC36-68F39F21286C}" destId="{6EFB4F4B-35F1-4ECF-A79E-B8F68BE2BEEA}" srcOrd="0" destOrd="0" presId="urn:microsoft.com/office/officeart/2008/layout/LinedList"/>
    <dgm:cxn modelId="{E88075C2-058A-427A-AF74-535462D47F72}" type="presParOf" srcId="{89AEC46E-EC52-40AA-AC36-68F39F21286C}" destId="{97BF28DB-57C0-46CA-86EC-09AA38457776}" srcOrd="1" destOrd="0" presId="urn:microsoft.com/office/officeart/2008/layout/LinedList"/>
    <dgm:cxn modelId="{39D33753-348B-4F80-A0A2-503228A8E316}" type="presParOf" srcId="{E7DFC8B0-7857-4987-B0A8-9C436A6A7AB3}" destId="{093FD670-9010-4A55-A305-EBDBDFFF6C90}" srcOrd="4" destOrd="0" presId="urn:microsoft.com/office/officeart/2008/layout/LinedList"/>
    <dgm:cxn modelId="{DB00238A-61B6-4D74-8D81-FDD9509C6D07}" type="presParOf" srcId="{E7DFC8B0-7857-4987-B0A8-9C436A6A7AB3}" destId="{87B89D36-61CE-428C-88C4-673522223096}" srcOrd="5" destOrd="0" presId="urn:microsoft.com/office/officeart/2008/layout/LinedList"/>
    <dgm:cxn modelId="{37C21014-3950-43B1-9C3D-20E6BD6E5903}" type="presParOf" srcId="{87B89D36-61CE-428C-88C4-673522223096}" destId="{FDE75674-5D52-4FA4-AD06-1A024E0B96AE}" srcOrd="0" destOrd="0" presId="urn:microsoft.com/office/officeart/2008/layout/LinedList"/>
    <dgm:cxn modelId="{1E68C9D4-68C5-46BD-9342-26B42CD883C2}" type="presParOf" srcId="{87B89D36-61CE-428C-88C4-673522223096}" destId="{A90518BD-52B0-49AE-BD39-A937F0B445F1}" srcOrd="1" destOrd="0" presId="urn:microsoft.com/office/officeart/2008/layout/LinedList"/>
    <dgm:cxn modelId="{BE020C12-7102-4498-A4F2-6A33140F20A7}" type="presParOf" srcId="{E7DFC8B0-7857-4987-B0A8-9C436A6A7AB3}" destId="{06132E67-E59E-4834-93EC-E3CC464D5E53}" srcOrd="6" destOrd="0" presId="urn:microsoft.com/office/officeart/2008/layout/LinedList"/>
    <dgm:cxn modelId="{77C80024-9E50-4DA6-9858-0AF830F434DE}" type="presParOf" srcId="{E7DFC8B0-7857-4987-B0A8-9C436A6A7AB3}" destId="{30A00DFA-029A-4CEE-81A7-CCEB07AC892D}" srcOrd="7" destOrd="0" presId="urn:microsoft.com/office/officeart/2008/layout/LinedList"/>
    <dgm:cxn modelId="{788E351E-0505-46D0-A8A3-2B919973BF5C}" type="presParOf" srcId="{30A00DFA-029A-4CEE-81A7-CCEB07AC892D}" destId="{2C523FCF-5632-403F-80E9-75A129F17240}" srcOrd="0" destOrd="0" presId="urn:microsoft.com/office/officeart/2008/layout/LinedList"/>
    <dgm:cxn modelId="{E21AE9AA-661F-429D-A16E-9E953E9CFB8E}" type="presParOf" srcId="{30A00DFA-029A-4CEE-81A7-CCEB07AC892D}" destId="{CD70AB77-8A46-474A-BB15-300BFAC270B7}" srcOrd="1" destOrd="0" presId="urn:microsoft.com/office/officeart/2008/layout/LinedList"/>
    <dgm:cxn modelId="{1B9CA424-461B-4AB6-A8FF-148C9E3BD93D}" type="presParOf" srcId="{E7DFC8B0-7857-4987-B0A8-9C436A6A7AB3}" destId="{4C6C4B3A-76BD-467B-9004-1B58C6766B8E}" srcOrd="8" destOrd="0" presId="urn:microsoft.com/office/officeart/2008/layout/LinedList"/>
    <dgm:cxn modelId="{6A07F1C2-442D-41FB-A447-18D905B2FA08}" type="presParOf" srcId="{E7DFC8B0-7857-4987-B0A8-9C436A6A7AB3}" destId="{CE649F3A-9F09-408B-BBF6-0CB417CB78AE}" srcOrd="9" destOrd="0" presId="urn:microsoft.com/office/officeart/2008/layout/LinedList"/>
    <dgm:cxn modelId="{09F2B9F7-10CF-45BA-839E-CB3C51E75D07}" type="presParOf" srcId="{CE649F3A-9F09-408B-BBF6-0CB417CB78AE}" destId="{02CC98E7-074F-4B3E-90CC-1A60D2247012}" srcOrd="0" destOrd="0" presId="urn:microsoft.com/office/officeart/2008/layout/LinedList"/>
    <dgm:cxn modelId="{76EF8504-5F9B-477B-AE1C-6A58485014FA}" type="presParOf" srcId="{CE649F3A-9F09-408B-BBF6-0CB417CB78AE}" destId="{E58C7067-90C0-419E-A3C2-5928051C73BF}" srcOrd="1" destOrd="0" presId="urn:microsoft.com/office/officeart/2008/layout/LinedList"/>
    <dgm:cxn modelId="{DAAD85F5-0448-48FF-B6E6-BEFF02E664EA}" type="presParOf" srcId="{E7DFC8B0-7857-4987-B0A8-9C436A6A7AB3}" destId="{4CD5628D-7525-4E01-8BA7-5BF517EFDF0C}" srcOrd="10" destOrd="0" presId="urn:microsoft.com/office/officeart/2008/layout/LinedList"/>
    <dgm:cxn modelId="{28C4D863-A188-4C07-9B27-1E9F837E1DB7}" type="presParOf" srcId="{E7DFC8B0-7857-4987-B0A8-9C436A6A7AB3}" destId="{39F1471E-80A1-4577-A105-C3565A7CAAAE}" srcOrd="11" destOrd="0" presId="urn:microsoft.com/office/officeart/2008/layout/LinedList"/>
    <dgm:cxn modelId="{5CB33F6B-973B-4FD7-B88E-0B7F979AFF5D}" type="presParOf" srcId="{39F1471E-80A1-4577-A105-C3565A7CAAAE}" destId="{CA98F960-FB45-4662-B4BC-96BBA0A0A082}" srcOrd="0" destOrd="0" presId="urn:microsoft.com/office/officeart/2008/layout/LinedList"/>
    <dgm:cxn modelId="{D67D2660-5CD8-4486-877C-05051064A6FA}" type="presParOf" srcId="{39F1471E-80A1-4577-A105-C3565A7CAAAE}" destId="{41321ACB-A625-4975-8908-C20623BEED3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ADFCD8-6808-4B88-8FC3-F77E86E0A144}">
      <dsp:nvSpPr>
        <dsp:cNvPr id="0" name=""/>
        <dsp:cNvSpPr/>
      </dsp:nvSpPr>
      <dsp:spPr>
        <a:xfrm>
          <a:off x="0" y="2758"/>
          <a:ext cx="6797675"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1A5CFD-F27C-4E57-A275-35871CA37727}">
      <dsp:nvSpPr>
        <dsp:cNvPr id="0" name=""/>
        <dsp:cNvSpPr/>
      </dsp:nvSpPr>
      <dsp:spPr>
        <a:xfrm>
          <a:off x="0" y="2758"/>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Part I: Case of a Rural Vet with MS</a:t>
          </a:r>
        </a:p>
      </dsp:txBody>
      <dsp:txXfrm>
        <a:off x="0" y="2758"/>
        <a:ext cx="6797675" cy="940732"/>
      </dsp:txXfrm>
    </dsp:sp>
    <dsp:sp modelId="{E95689B0-CF6D-400F-8688-3F2344D079B0}">
      <dsp:nvSpPr>
        <dsp:cNvPr id="0" name=""/>
        <dsp:cNvSpPr/>
      </dsp:nvSpPr>
      <dsp:spPr>
        <a:xfrm>
          <a:off x="0" y="943491"/>
          <a:ext cx="6797675"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FB4F4B-35F1-4ECF-A79E-B8F68BE2BEEA}">
      <dsp:nvSpPr>
        <dsp:cNvPr id="0" name=""/>
        <dsp:cNvSpPr/>
      </dsp:nvSpPr>
      <dsp:spPr>
        <a:xfrm>
          <a:off x="0" y="943491"/>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Part II: Landscape of Neurology Care in US</a:t>
          </a:r>
        </a:p>
      </dsp:txBody>
      <dsp:txXfrm>
        <a:off x="0" y="943491"/>
        <a:ext cx="6797675" cy="940732"/>
      </dsp:txXfrm>
    </dsp:sp>
    <dsp:sp modelId="{093FD670-9010-4A55-A305-EBDBDFFF6C90}">
      <dsp:nvSpPr>
        <dsp:cNvPr id="0" name=""/>
        <dsp:cNvSpPr/>
      </dsp:nvSpPr>
      <dsp:spPr>
        <a:xfrm>
          <a:off x="0" y="1884223"/>
          <a:ext cx="6797675"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E75674-5D52-4FA4-AD06-1A024E0B96AE}">
      <dsp:nvSpPr>
        <dsp:cNvPr id="0" name=""/>
        <dsp:cNvSpPr/>
      </dsp:nvSpPr>
      <dsp:spPr>
        <a:xfrm>
          <a:off x="0" y="1884223"/>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Part III: Rurality in the VA</a:t>
          </a:r>
        </a:p>
      </dsp:txBody>
      <dsp:txXfrm>
        <a:off x="0" y="1884223"/>
        <a:ext cx="6797675" cy="940732"/>
      </dsp:txXfrm>
    </dsp:sp>
    <dsp:sp modelId="{06132E67-E59E-4834-93EC-E3CC464D5E53}">
      <dsp:nvSpPr>
        <dsp:cNvPr id="0" name=""/>
        <dsp:cNvSpPr/>
      </dsp:nvSpPr>
      <dsp:spPr>
        <a:xfrm>
          <a:off x="0" y="2824955"/>
          <a:ext cx="6797675" cy="0"/>
        </a:xfrm>
        <a:prstGeom prst="line">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523FCF-5632-403F-80E9-75A129F17240}">
      <dsp:nvSpPr>
        <dsp:cNvPr id="0" name=""/>
        <dsp:cNvSpPr/>
      </dsp:nvSpPr>
      <dsp:spPr>
        <a:xfrm>
          <a:off x="0" y="2824956"/>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Part IV: Virtual care models in VA</a:t>
          </a:r>
        </a:p>
      </dsp:txBody>
      <dsp:txXfrm>
        <a:off x="0" y="2824956"/>
        <a:ext cx="6797675" cy="940732"/>
      </dsp:txXfrm>
    </dsp:sp>
    <dsp:sp modelId="{4C6C4B3A-76BD-467B-9004-1B58C6766B8E}">
      <dsp:nvSpPr>
        <dsp:cNvPr id="0" name=""/>
        <dsp:cNvSpPr/>
      </dsp:nvSpPr>
      <dsp:spPr>
        <a:xfrm>
          <a:off x="0" y="3765688"/>
          <a:ext cx="6797675" cy="0"/>
        </a:xfrm>
        <a:prstGeom prst="line">
          <a:avLst/>
        </a:prstGeom>
        <a:solidFill>
          <a:schemeClr val="accent6">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CC98E7-074F-4B3E-90CC-1A60D2247012}">
      <dsp:nvSpPr>
        <dsp:cNvPr id="0" name=""/>
        <dsp:cNvSpPr/>
      </dsp:nvSpPr>
      <dsp:spPr>
        <a:xfrm>
          <a:off x="0" y="3765688"/>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Part IV: Management in rural settings</a:t>
          </a:r>
        </a:p>
      </dsp:txBody>
      <dsp:txXfrm>
        <a:off x="0" y="3765688"/>
        <a:ext cx="6797675" cy="940732"/>
      </dsp:txXfrm>
    </dsp:sp>
    <dsp:sp modelId="{4CD5628D-7525-4E01-8BA7-5BF517EFDF0C}">
      <dsp:nvSpPr>
        <dsp:cNvPr id="0" name=""/>
        <dsp:cNvSpPr/>
      </dsp:nvSpPr>
      <dsp:spPr>
        <a:xfrm>
          <a:off x="0" y="4706420"/>
          <a:ext cx="6797675"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98F960-FB45-4662-B4BC-96BBA0A0A082}">
      <dsp:nvSpPr>
        <dsp:cNvPr id="0" name=""/>
        <dsp:cNvSpPr/>
      </dsp:nvSpPr>
      <dsp:spPr>
        <a:xfrm>
          <a:off x="0" y="4706420"/>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Part V: Resources </a:t>
          </a:r>
        </a:p>
      </dsp:txBody>
      <dsp:txXfrm>
        <a:off x="0" y="4706420"/>
        <a:ext cx="6797675" cy="9407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ADFCD8-6808-4B88-8FC3-F77E86E0A144}">
      <dsp:nvSpPr>
        <dsp:cNvPr id="0" name=""/>
        <dsp:cNvSpPr/>
      </dsp:nvSpPr>
      <dsp:spPr>
        <a:xfrm>
          <a:off x="0" y="2758"/>
          <a:ext cx="6797675"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1A5CFD-F27C-4E57-A275-35871CA37727}">
      <dsp:nvSpPr>
        <dsp:cNvPr id="0" name=""/>
        <dsp:cNvSpPr/>
      </dsp:nvSpPr>
      <dsp:spPr>
        <a:xfrm>
          <a:off x="0" y="2758"/>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Part I: Case of a Rural Vet with MS</a:t>
          </a:r>
        </a:p>
      </dsp:txBody>
      <dsp:txXfrm>
        <a:off x="0" y="2758"/>
        <a:ext cx="6797675" cy="940732"/>
      </dsp:txXfrm>
    </dsp:sp>
    <dsp:sp modelId="{E95689B0-CF6D-400F-8688-3F2344D079B0}">
      <dsp:nvSpPr>
        <dsp:cNvPr id="0" name=""/>
        <dsp:cNvSpPr/>
      </dsp:nvSpPr>
      <dsp:spPr>
        <a:xfrm>
          <a:off x="0" y="943491"/>
          <a:ext cx="6797675"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FB4F4B-35F1-4ECF-A79E-B8F68BE2BEEA}">
      <dsp:nvSpPr>
        <dsp:cNvPr id="0" name=""/>
        <dsp:cNvSpPr/>
      </dsp:nvSpPr>
      <dsp:spPr>
        <a:xfrm>
          <a:off x="0" y="943491"/>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Part II: Landscape of Neurology Care in US</a:t>
          </a:r>
        </a:p>
      </dsp:txBody>
      <dsp:txXfrm>
        <a:off x="0" y="943491"/>
        <a:ext cx="6797675" cy="940732"/>
      </dsp:txXfrm>
    </dsp:sp>
    <dsp:sp modelId="{093FD670-9010-4A55-A305-EBDBDFFF6C90}">
      <dsp:nvSpPr>
        <dsp:cNvPr id="0" name=""/>
        <dsp:cNvSpPr/>
      </dsp:nvSpPr>
      <dsp:spPr>
        <a:xfrm>
          <a:off x="0" y="1884223"/>
          <a:ext cx="6797675"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E75674-5D52-4FA4-AD06-1A024E0B96AE}">
      <dsp:nvSpPr>
        <dsp:cNvPr id="0" name=""/>
        <dsp:cNvSpPr/>
      </dsp:nvSpPr>
      <dsp:spPr>
        <a:xfrm>
          <a:off x="0" y="1884223"/>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Part III: Rurality in the VA</a:t>
          </a:r>
        </a:p>
      </dsp:txBody>
      <dsp:txXfrm>
        <a:off x="0" y="1884223"/>
        <a:ext cx="6797675" cy="940732"/>
      </dsp:txXfrm>
    </dsp:sp>
    <dsp:sp modelId="{06132E67-E59E-4834-93EC-E3CC464D5E53}">
      <dsp:nvSpPr>
        <dsp:cNvPr id="0" name=""/>
        <dsp:cNvSpPr/>
      </dsp:nvSpPr>
      <dsp:spPr>
        <a:xfrm>
          <a:off x="0" y="2824955"/>
          <a:ext cx="6797675" cy="0"/>
        </a:xfrm>
        <a:prstGeom prst="line">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523FCF-5632-403F-80E9-75A129F17240}">
      <dsp:nvSpPr>
        <dsp:cNvPr id="0" name=""/>
        <dsp:cNvSpPr/>
      </dsp:nvSpPr>
      <dsp:spPr>
        <a:xfrm>
          <a:off x="0" y="2824956"/>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Part IV: Virtual care models in VA</a:t>
          </a:r>
        </a:p>
      </dsp:txBody>
      <dsp:txXfrm>
        <a:off x="0" y="2824956"/>
        <a:ext cx="6797675" cy="940732"/>
      </dsp:txXfrm>
    </dsp:sp>
    <dsp:sp modelId="{4C6C4B3A-76BD-467B-9004-1B58C6766B8E}">
      <dsp:nvSpPr>
        <dsp:cNvPr id="0" name=""/>
        <dsp:cNvSpPr/>
      </dsp:nvSpPr>
      <dsp:spPr>
        <a:xfrm>
          <a:off x="0" y="3765688"/>
          <a:ext cx="6797675" cy="0"/>
        </a:xfrm>
        <a:prstGeom prst="line">
          <a:avLst/>
        </a:prstGeom>
        <a:solidFill>
          <a:schemeClr val="accent6">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CC98E7-074F-4B3E-90CC-1A60D2247012}">
      <dsp:nvSpPr>
        <dsp:cNvPr id="0" name=""/>
        <dsp:cNvSpPr/>
      </dsp:nvSpPr>
      <dsp:spPr>
        <a:xfrm>
          <a:off x="0" y="3765688"/>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Part IV: Management in rural settings</a:t>
          </a:r>
        </a:p>
      </dsp:txBody>
      <dsp:txXfrm>
        <a:off x="0" y="3765688"/>
        <a:ext cx="6797675" cy="940732"/>
      </dsp:txXfrm>
    </dsp:sp>
    <dsp:sp modelId="{4CD5628D-7525-4E01-8BA7-5BF517EFDF0C}">
      <dsp:nvSpPr>
        <dsp:cNvPr id="0" name=""/>
        <dsp:cNvSpPr/>
      </dsp:nvSpPr>
      <dsp:spPr>
        <a:xfrm>
          <a:off x="0" y="4706420"/>
          <a:ext cx="6797675"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98F960-FB45-4662-B4BC-96BBA0A0A082}">
      <dsp:nvSpPr>
        <dsp:cNvPr id="0" name=""/>
        <dsp:cNvSpPr/>
      </dsp:nvSpPr>
      <dsp:spPr>
        <a:xfrm>
          <a:off x="0" y="4706420"/>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Part V: Resources </a:t>
          </a:r>
        </a:p>
      </dsp:txBody>
      <dsp:txXfrm>
        <a:off x="0" y="4706420"/>
        <a:ext cx="6797675" cy="9407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ADFCD8-6808-4B88-8FC3-F77E86E0A144}">
      <dsp:nvSpPr>
        <dsp:cNvPr id="0" name=""/>
        <dsp:cNvSpPr/>
      </dsp:nvSpPr>
      <dsp:spPr>
        <a:xfrm>
          <a:off x="0" y="2758"/>
          <a:ext cx="6797675"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1A5CFD-F27C-4E57-A275-35871CA37727}">
      <dsp:nvSpPr>
        <dsp:cNvPr id="0" name=""/>
        <dsp:cNvSpPr/>
      </dsp:nvSpPr>
      <dsp:spPr>
        <a:xfrm>
          <a:off x="0" y="2758"/>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Part I: Case of a Rural Vet with MS</a:t>
          </a:r>
        </a:p>
      </dsp:txBody>
      <dsp:txXfrm>
        <a:off x="0" y="2758"/>
        <a:ext cx="6797675" cy="940732"/>
      </dsp:txXfrm>
    </dsp:sp>
    <dsp:sp modelId="{E95689B0-CF6D-400F-8688-3F2344D079B0}">
      <dsp:nvSpPr>
        <dsp:cNvPr id="0" name=""/>
        <dsp:cNvSpPr/>
      </dsp:nvSpPr>
      <dsp:spPr>
        <a:xfrm>
          <a:off x="0" y="943491"/>
          <a:ext cx="6797675"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FB4F4B-35F1-4ECF-A79E-B8F68BE2BEEA}">
      <dsp:nvSpPr>
        <dsp:cNvPr id="0" name=""/>
        <dsp:cNvSpPr/>
      </dsp:nvSpPr>
      <dsp:spPr>
        <a:xfrm>
          <a:off x="0" y="943491"/>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Part II: Landscape of Neurology Care in US</a:t>
          </a:r>
        </a:p>
      </dsp:txBody>
      <dsp:txXfrm>
        <a:off x="0" y="943491"/>
        <a:ext cx="6797675" cy="940732"/>
      </dsp:txXfrm>
    </dsp:sp>
    <dsp:sp modelId="{093FD670-9010-4A55-A305-EBDBDFFF6C90}">
      <dsp:nvSpPr>
        <dsp:cNvPr id="0" name=""/>
        <dsp:cNvSpPr/>
      </dsp:nvSpPr>
      <dsp:spPr>
        <a:xfrm>
          <a:off x="0" y="1884223"/>
          <a:ext cx="6797675"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E75674-5D52-4FA4-AD06-1A024E0B96AE}">
      <dsp:nvSpPr>
        <dsp:cNvPr id="0" name=""/>
        <dsp:cNvSpPr/>
      </dsp:nvSpPr>
      <dsp:spPr>
        <a:xfrm>
          <a:off x="0" y="1884223"/>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Part III: Rurality in the VA</a:t>
          </a:r>
        </a:p>
      </dsp:txBody>
      <dsp:txXfrm>
        <a:off x="0" y="1884223"/>
        <a:ext cx="6797675" cy="940732"/>
      </dsp:txXfrm>
    </dsp:sp>
    <dsp:sp modelId="{06132E67-E59E-4834-93EC-E3CC464D5E53}">
      <dsp:nvSpPr>
        <dsp:cNvPr id="0" name=""/>
        <dsp:cNvSpPr/>
      </dsp:nvSpPr>
      <dsp:spPr>
        <a:xfrm>
          <a:off x="0" y="2824955"/>
          <a:ext cx="6797675" cy="0"/>
        </a:xfrm>
        <a:prstGeom prst="line">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523FCF-5632-403F-80E9-75A129F17240}">
      <dsp:nvSpPr>
        <dsp:cNvPr id="0" name=""/>
        <dsp:cNvSpPr/>
      </dsp:nvSpPr>
      <dsp:spPr>
        <a:xfrm>
          <a:off x="0" y="2824956"/>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Part IV: Virtual care models in VA</a:t>
          </a:r>
        </a:p>
      </dsp:txBody>
      <dsp:txXfrm>
        <a:off x="0" y="2824956"/>
        <a:ext cx="6797675" cy="940732"/>
      </dsp:txXfrm>
    </dsp:sp>
    <dsp:sp modelId="{4C6C4B3A-76BD-467B-9004-1B58C6766B8E}">
      <dsp:nvSpPr>
        <dsp:cNvPr id="0" name=""/>
        <dsp:cNvSpPr/>
      </dsp:nvSpPr>
      <dsp:spPr>
        <a:xfrm>
          <a:off x="0" y="3765688"/>
          <a:ext cx="6797675" cy="0"/>
        </a:xfrm>
        <a:prstGeom prst="line">
          <a:avLst/>
        </a:prstGeom>
        <a:solidFill>
          <a:schemeClr val="accent6">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CC98E7-074F-4B3E-90CC-1A60D2247012}">
      <dsp:nvSpPr>
        <dsp:cNvPr id="0" name=""/>
        <dsp:cNvSpPr/>
      </dsp:nvSpPr>
      <dsp:spPr>
        <a:xfrm>
          <a:off x="0" y="3765688"/>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Part IV: Management in rural settings</a:t>
          </a:r>
        </a:p>
      </dsp:txBody>
      <dsp:txXfrm>
        <a:off x="0" y="3765688"/>
        <a:ext cx="6797675" cy="940732"/>
      </dsp:txXfrm>
    </dsp:sp>
    <dsp:sp modelId="{4CD5628D-7525-4E01-8BA7-5BF517EFDF0C}">
      <dsp:nvSpPr>
        <dsp:cNvPr id="0" name=""/>
        <dsp:cNvSpPr/>
      </dsp:nvSpPr>
      <dsp:spPr>
        <a:xfrm>
          <a:off x="0" y="4706420"/>
          <a:ext cx="6797675"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98F960-FB45-4662-B4BC-96BBA0A0A082}">
      <dsp:nvSpPr>
        <dsp:cNvPr id="0" name=""/>
        <dsp:cNvSpPr/>
      </dsp:nvSpPr>
      <dsp:spPr>
        <a:xfrm>
          <a:off x="0" y="4706420"/>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Part V: Resources </a:t>
          </a:r>
        </a:p>
      </dsp:txBody>
      <dsp:txXfrm>
        <a:off x="0" y="4706420"/>
        <a:ext cx="6797675" cy="9407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ADFCD8-6808-4B88-8FC3-F77E86E0A144}">
      <dsp:nvSpPr>
        <dsp:cNvPr id="0" name=""/>
        <dsp:cNvSpPr/>
      </dsp:nvSpPr>
      <dsp:spPr>
        <a:xfrm>
          <a:off x="0" y="2758"/>
          <a:ext cx="6797675"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1A5CFD-F27C-4E57-A275-35871CA37727}">
      <dsp:nvSpPr>
        <dsp:cNvPr id="0" name=""/>
        <dsp:cNvSpPr/>
      </dsp:nvSpPr>
      <dsp:spPr>
        <a:xfrm>
          <a:off x="0" y="2758"/>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Part I: Case of a Rural Vet with MS</a:t>
          </a:r>
        </a:p>
      </dsp:txBody>
      <dsp:txXfrm>
        <a:off x="0" y="2758"/>
        <a:ext cx="6797675" cy="940732"/>
      </dsp:txXfrm>
    </dsp:sp>
    <dsp:sp modelId="{E95689B0-CF6D-400F-8688-3F2344D079B0}">
      <dsp:nvSpPr>
        <dsp:cNvPr id="0" name=""/>
        <dsp:cNvSpPr/>
      </dsp:nvSpPr>
      <dsp:spPr>
        <a:xfrm>
          <a:off x="0" y="943491"/>
          <a:ext cx="6797675"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FB4F4B-35F1-4ECF-A79E-B8F68BE2BEEA}">
      <dsp:nvSpPr>
        <dsp:cNvPr id="0" name=""/>
        <dsp:cNvSpPr/>
      </dsp:nvSpPr>
      <dsp:spPr>
        <a:xfrm>
          <a:off x="0" y="943491"/>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Part II: Landscape of Neurology Care in US</a:t>
          </a:r>
        </a:p>
      </dsp:txBody>
      <dsp:txXfrm>
        <a:off x="0" y="943491"/>
        <a:ext cx="6797675" cy="940732"/>
      </dsp:txXfrm>
    </dsp:sp>
    <dsp:sp modelId="{093FD670-9010-4A55-A305-EBDBDFFF6C90}">
      <dsp:nvSpPr>
        <dsp:cNvPr id="0" name=""/>
        <dsp:cNvSpPr/>
      </dsp:nvSpPr>
      <dsp:spPr>
        <a:xfrm>
          <a:off x="0" y="1884223"/>
          <a:ext cx="6797675"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E75674-5D52-4FA4-AD06-1A024E0B96AE}">
      <dsp:nvSpPr>
        <dsp:cNvPr id="0" name=""/>
        <dsp:cNvSpPr/>
      </dsp:nvSpPr>
      <dsp:spPr>
        <a:xfrm>
          <a:off x="0" y="1884223"/>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Part III: Rurality in the VA</a:t>
          </a:r>
        </a:p>
      </dsp:txBody>
      <dsp:txXfrm>
        <a:off x="0" y="1884223"/>
        <a:ext cx="6797675" cy="940732"/>
      </dsp:txXfrm>
    </dsp:sp>
    <dsp:sp modelId="{06132E67-E59E-4834-93EC-E3CC464D5E53}">
      <dsp:nvSpPr>
        <dsp:cNvPr id="0" name=""/>
        <dsp:cNvSpPr/>
      </dsp:nvSpPr>
      <dsp:spPr>
        <a:xfrm>
          <a:off x="0" y="2824955"/>
          <a:ext cx="6797675" cy="0"/>
        </a:xfrm>
        <a:prstGeom prst="line">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523FCF-5632-403F-80E9-75A129F17240}">
      <dsp:nvSpPr>
        <dsp:cNvPr id="0" name=""/>
        <dsp:cNvSpPr/>
      </dsp:nvSpPr>
      <dsp:spPr>
        <a:xfrm>
          <a:off x="0" y="2824956"/>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Part IV: Virtual care models in VA</a:t>
          </a:r>
        </a:p>
      </dsp:txBody>
      <dsp:txXfrm>
        <a:off x="0" y="2824956"/>
        <a:ext cx="6797675" cy="940732"/>
      </dsp:txXfrm>
    </dsp:sp>
    <dsp:sp modelId="{4C6C4B3A-76BD-467B-9004-1B58C6766B8E}">
      <dsp:nvSpPr>
        <dsp:cNvPr id="0" name=""/>
        <dsp:cNvSpPr/>
      </dsp:nvSpPr>
      <dsp:spPr>
        <a:xfrm>
          <a:off x="0" y="3765688"/>
          <a:ext cx="6797675" cy="0"/>
        </a:xfrm>
        <a:prstGeom prst="line">
          <a:avLst/>
        </a:prstGeom>
        <a:solidFill>
          <a:schemeClr val="accent6">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CC98E7-074F-4B3E-90CC-1A60D2247012}">
      <dsp:nvSpPr>
        <dsp:cNvPr id="0" name=""/>
        <dsp:cNvSpPr/>
      </dsp:nvSpPr>
      <dsp:spPr>
        <a:xfrm>
          <a:off x="0" y="3765688"/>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Part IV: Management in rural settings</a:t>
          </a:r>
        </a:p>
      </dsp:txBody>
      <dsp:txXfrm>
        <a:off x="0" y="3765688"/>
        <a:ext cx="6797675" cy="940732"/>
      </dsp:txXfrm>
    </dsp:sp>
    <dsp:sp modelId="{4CD5628D-7525-4E01-8BA7-5BF517EFDF0C}">
      <dsp:nvSpPr>
        <dsp:cNvPr id="0" name=""/>
        <dsp:cNvSpPr/>
      </dsp:nvSpPr>
      <dsp:spPr>
        <a:xfrm>
          <a:off x="0" y="4706420"/>
          <a:ext cx="6797675"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98F960-FB45-4662-B4BC-96BBA0A0A082}">
      <dsp:nvSpPr>
        <dsp:cNvPr id="0" name=""/>
        <dsp:cNvSpPr/>
      </dsp:nvSpPr>
      <dsp:spPr>
        <a:xfrm>
          <a:off x="0" y="4706420"/>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Part V: Resources </a:t>
          </a:r>
        </a:p>
      </dsp:txBody>
      <dsp:txXfrm>
        <a:off x="0" y="4706420"/>
        <a:ext cx="6797675" cy="9407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ADFCD8-6808-4B88-8FC3-F77E86E0A144}">
      <dsp:nvSpPr>
        <dsp:cNvPr id="0" name=""/>
        <dsp:cNvSpPr/>
      </dsp:nvSpPr>
      <dsp:spPr>
        <a:xfrm>
          <a:off x="0" y="2758"/>
          <a:ext cx="6797675"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1A5CFD-F27C-4E57-A275-35871CA37727}">
      <dsp:nvSpPr>
        <dsp:cNvPr id="0" name=""/>
        <dsp:cNvSpPr/>
      </dsp:nvSpPr>
      <dsp:spPr>
        <a:xfrm>
          <a:off x="0" y="2758"/>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Part I: Case of a Rural Vet with MS</a:t>
          </a:r>
        </a:p>
      </dsp:txBody>
      <dsp:txXfrm>
        <a:off x="0" y="2758"/>
        <a:ext cx="6797675" cy="940732"/>
      </dsp:txXfrm>
    </dsp:sp>
    <dsp:sp modelId="{E95689B0-CF6D-400F-8688-3F2344D079B0}">
      <dsp:nvSpPr>
        <dsp:cNvPr id="0" name=""/>
        <dsp:cNvSpPr/>
      </dsp:nvSpPr>
      <dsp:spPr>
        <a:xfrm>
          <a:off x="0" y="943491"/>
          <a:ext cx="6797675"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FB4F4B-35F1-4ECF-A79E-B8F68BE2BEEA}">
      <dsp:nvSpPr>
        <dsp:cNvPr id="0" name=""/>
        <dsp:cNvSpPr/>
      </dsp:nvSpPr>
      <dsp:spPr>
        <a:xfrm>
          <a:off x="0" y="943491"/>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Part II: Landscape of Neurology Care in US</a:t>
          </a:r>
        </a:p>
      </dsp:txBody>
      <dsp:txXfrm>
        <a:off x="0" y="943491"/>
        <a:ext cx="6797675" cy="940732"/>
      </dsp:txXfrm>
    </dsp:sp>
    <dsp:sp modelId="{093FD670-9010-4A55-A305-EBDBDFFF6C90}">
      <dsp:nvSpPr>
        <dsp:cNvPr id="0" name=""/>
        <dsp:cNvSpPr/>
      </dsp:nvSpPr>
      <dsp:spPr>
        <a:xfrm>
          <a:off x="0" y="1884223"/>
          <a:ext cx="6797675"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E75674-5D52-4FA4-AD06-1A024E0B96AE}">
      <dsp:nvSpPr>
        <dsp:cNvPr id="0" name=""/>
        <dsp:cNvSpPr/>
      </dsp:nvSpPr>
      <dsp:spPr>
        <a:xfrm>
          <a:off x="0" y="1884223"/>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Part III: Rurality in the VA</a:t>
          </a:r>
        </a:p>
      </dsp:txBody>
      <dsp:txXfrm>
        <a:off x="0" y="1884223"/>
        <a:ext cx="6797675" cy="940732"/>
      </dsp:txXfrm>
    </dsp:sp>
    <dsp:sp modelId="{06132E67-E59E-4834-93EC-E3CC464D5E53}">
      <dsp:nvSpPr>
        <dsp:cNvPr id="0" name=""/>
        <dsp:cNvSpPr/>
      </dsp:nvSpPr>
      <dsp:spPr>
        <a:xfrm>
          <a:off x="0" y="2824955"/>
          <a:ext cx="6797675" cy="0"/>
        </a:xfrm>
        <a:prstGeom prst="line">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523FCF-5632-403F-80E9-75A129F17240}">
      <dsp:nvSpPr>
        <dsp:cNvPr id="0" name=""/>
        <dsp:cNvSpPr/>
      </dsp:nvSpPr>
      <dsp:spPr>
        <a:xfrm>
          <a:off x="0" y="2824956"/>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Part IV: Virtual care models in VA</a:t>
          </a:r>
        </a:p>
      </dsp:txBody>
      <dsp:txXfrm>
        <a:off x="0" y="2824956"/>
        <a:ext cx="6797675" cy="940732"/>
      </dsp:txXfrm>
    </dsp:sp>
    <dsp:sp modelId="{4C6C4B3A-76BD-467B-9004-1B58C6766B8E}">
      <dsp:nvSpPr>
        <dsp:cNvPr id="0" name=""/>
        <dsp:cNvSpPr/>
      </dsp:nvSpPr>
      <dsp:spPr>
        <a:xfrm>
          <a:off x="0" y="3765688"/>
          <a:ext cx="6797675" cy="0"/>
        </a:xfrm>
        <a:prstGeom prst="line">
          <a:avLst/>
        </a:prstGeom>
        <a:solidFill>
          <a:schemeClr val="accent6">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CC98E7-074F-4B3E-90CC-1A60D2247012}">
      <dsp:nvSpPr>
        <dsp:cNvPr id="0" name=""/>
        <dsp:cNvSpPr/>
      </dsp:nvSpPr>
      <dsp:spPr>
        <a:xfrm>
          <a:off x="0" y="3765688"/>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Part IV: Management in rural settings</a:t>
          </a:r>
        </a:p>
      </dsp:txBody>
      <dsp:txXfrm>
        <a:off x="0" y="3765688"/>
        <a:ext cx="6797675" cy="940732"/>
      </dsp:txXfrm>
    </dsp:sp>
    <dsp:sp modelId="{4CD5628D-7525-4E01-8BA7-5BF517EFDF0C}">
      <dsp:nvSpPr>
        <dsp:cNvPr id="0" name=""/>
        <dsp:cNvSpPr/>
      </dsp:nvSpPr>
      <dsp:spPr>
        <a:xfrm>
          <a:off x="0" y="4706420"/>
          <a:ext cx="6797675"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98F960-FB45-4662-B4BC-96BBA0A0A082}">
      <dsp:nvSpPr>
        <dsp:cNvPr id="0" name=""/>
        <dsp:cNvSpPr/>
      </dsp:nvSpPr>
      <dsp:spPr>
        <a:xfrm>
          <a:off x="0" y="4706420"/>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Part V: Resources </a:t>
          </a:r>
        </a:p>
      </dsp:txBody>
      <dsp:txXfrm>
        <a:off x="0" y="4706420"/>
        <a:ext cx="6797675" cy="94073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ADFCD8-6808-4B88-8FC3-F77E86E0A144}">
      <dsp:nvSpPr>
        <dsp:cNvPr id="0" name=""/>
        <dsp:cNvSpPr/>
      </dsp:nvSpPr>
      <dsp:spPr>
        <a:xfrm>
          <a:off x="0" y="2758"/>
          <a:ext cx="6797675"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1A5CFD-F27C-4E57-A275-35871CA37727}">
      <dsp:nvSpPr>
        <dsp:cNvPr id="0" name=""/>
        <dsp:cNvSpPr/>
      </dsp:nvSpPr>
      <dsp:spPr>
        <a:xfrm>
          <a:off x="0" y="2758"/>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Part I: Case of a Rural Vet with MS</a:t>
          </a:r>
        </a:p>
      </dsp:txBody>
      <dsp:txXfrm>
        <a:off x="0" y="2758"/>
        <a:ext cx="6797675" cy="940732"/>
      </dsp:txXfrm>
    </dsp:sp>
    <dsp:sp modelId="{E95689B0-CF6D-400F-8688-3F2344D079B0}">
      <dsp:nvSpPr>
        <dsp:cNvPr id="0" name=""/>
        <dsp:cNvSpPr/>
      </dsp:nvSpPr>
      <dsp:spPr>
        <a:xfrm>
          <a:off x="0" y="943491"/>
          <a:ext cx="6797675"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FB4F4B-35F1-4ECF-A79E-B8F68BE2BEEA}">
      <dsp:nvSpPr>
        <dsp:cNvPr id="0" name=""/>
        <dsp:cNvSpPr/>
      </dsp:nvSpPr>
      <dsp:spPr>
        <a:xfrm>
          <a:off x="0" y="943491"/>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Part II: Landscape of Neurology Care in US</a:t>
          </a:r>
        </a:p>
      </dsp:txBody>
      <dsp:txXfrm>
        <a:off x="0" y="943491"/>
        <a:ext cx="6797675" cy="940732"/>
      </dsp:txXfrm>
    </dsp:sp>
    <dsp:sp modelId="{093FD670-9010-4A55-A305-EBDBDFFF6C90}">
      <dsp:nvSpPr>
        <dsp:cNvPr id="0" name=""/>
        <dsp:cNvSpPr/>
      </dsp:nvSpPr>
      <dsp:spPr>
        <a:xfrm>
          <a:off x="0" y="1884223"/>
          <a:ext cx="6797675"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E75674-5D52-4FA4-AD06-1A024E0B96AE}">
      <dsp:nvSpPr>
        <dsp:cNvPr id="0" name=""/>
        <dsp:cNvSpPr/>
      </dsp:nvSpPr>
      <dsp:spPr>
        <a:xfrm>
          <a:off x="0" y="1884223"/>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Part III: Rurality in the VA</a:t>
          </a:r>
        </a:p>
      </dsp:txBody>
      <dsp:txXfrm>
        <a:off x="0" y="1884223"/>
        <a:ext cx="6797675" cy="940732"/>
      </dsp:txXfrm>
    </dsp:sp>
    <dsp:sp modelId="{06132E67-E59E-4834-93EC-E3CC464D5E53}">
      <dsp:nvSpPr>
        <dsp:cNvPr id="0" name=""/>
        <dsp:cNvSpPr/>
      </dsp:nvSpPr>
      <dsp:spPr>
        <a:xfrm>
          <a:off x="0" y="2824955"/>
          <a:ext cx="6797675" cy="0"/>
        </a:xfrm>
        <a:prstGeom prst="line">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523FCF-5632-403F-80E9-75A129F17240}">
      <dsp:nvSpPr>
        <dsp:cNvPr id="0" name=""/>
        <dsp:cNvSpPr/>
      </dsp:nvSpPr>
      <dsp:spPr>
        <a:xfrm>
          <a:off x="0" y="2824956"/>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Part IV: Virtual care models in VA</a:t>
          </a:r>
        </a:p>
      </dsp:txBody>
      <dsp:txXfrm>
        <a:off x="0" y="2824956"/>
        <a:ext cx="6797675" cy="940732"/>
      </dsp:txXfrm>
    </dsp:sp>
    <dsp:sp modelId="{4C6C4B3A-76BD-467B-9004-1B58C6766B8E}">
      <dsp:nvSpPr>
        <dsp:cNvPr id="0" name=""/>
        <dsp:cNvSpPr/>
      </dsp:nvSpPr>
      <dsp:spPr>
        <a:xfrm>
          <a:off x="0" y="3765688"/>
          <a:ext cx="6797675" cy="0"/>
        </a:xfrm>
        <a:prstGeom prst="line">
          <a:avLst/>
        </a:prstGeom>
        <a:solidFill>
          <a:schemeClr val="accent6">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CC98E7-074F-4B3E-90CC-1A60D2247012}">
      <dsp:nvSpPr>
        <dsp:cNvPr id="0" name=""/>
        <dsp:cNvSpPr/>
      </dsp:nvSpPr>
      <dsp:spPr>
        <a:xfrm>
          <a:off x="0" y="3765688"/>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Part IV: Management in rural settings</a:t>
          </a:r>
        </a:p>
      </dsp:txBody>
      <dsp:txXfrm>
        <a:off x="0" y="3765688"/>
        <a:ext cx="6797675" cy="940732"/>
      </dsp:txXfrm>
    </dsp:sp>
    <dsp:sp modelId="{4CD5628D-7525-4E01-8BA7-5BF517EFDF0C}">
      <dsp:nvSpPr>
        <dsp:cNvPr id="0" name=""/>
        <dsp:cNvSpPr/>
      </dsp:nvSpPr>
      <dsp:spPr>
        <a:xfrm>
          <a:off x="0" y="4706420"/>
          <a:ext cx="6797675"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98F960-FB45-4662-B4BC-96BBA0A0A082}">
      <dsp:nvSpPr>
        <dsp:cNvPr id="0" name=""/>
        <dsp:cNvSpPr/>
      </dsp:nvSpPr>
      <dsp:spPr>
        <a:xfrm>
          <a:off x="0" y="4706420"/>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Part V: Resources </a:t>
          </a:r>
        </a:p>
      </dsp:txBody>
      <dsp:txXfrm>
        <a:off x="0" y="4706420"/>
        <a:ext cx="6797675" cy="94073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ADFCD8-6808-4B88-8FC3-F77E86E0A144}">
      <dsp:nvSpPr>
        <dsp:cNvPr id="0" name=""/>
        <dsp:cNvSpPr/>
      </dsp:nvSpPr>
      <dsp:spPr>
        <a:xfrm>
          <a:off x="0" y="2758"/>
          <a:ext cx="6797675"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1A5CFD-F27C-4E57-A275-35871CA37727}">
      <dsp:nvSpPr>
        <dsp:cNvPr id="0" name=""/>
        <dsp:cNvSpPr/>
      </dsp:nvSpPr>
      <dsp:spPr>
        <a:xfrm>
          <a:off x="0" y="2758"/>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Part I: Case of a Rural Vet with MS</a:t>
          </a:r>
        </a:p>
      </dsp:txBody>
      <dsp:txXfrm>
        <a:off x="0" y="2758"/>
        <a:ext cx="6797675" cy="940732"/>
      </dsp:txXfrm>
    </dsp:sp>
    <dsp:sp modelId="{E95689B0-CF6D-400F-8688-3F2344D079B0}">
      <dsp:nvSpPr>
        <dsp:cNvPr id="0" name=""/>
        <dsp:cNvSpPr/>
      </dsp:nvSpPr>
      <dsp:spPr>
        <a:xfrm>
          <a:off x="0" y="943491"/>
          <a:ext cx="6797675"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FB4F4B-35F1-4ECF-A79E-B8F68BE2BEEA}">
      <dsp:nvSpPr>
        <dsp:cNvPr id="0" name=""/>
        <dsp:cNvSpPr/>
      </dsp:nvSpPr>
      <dsp:spPr>
        <a:xfrm>
          <a:off x="0" y="943491"/>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Part II: Landscape of Neurology Care in US</a:t>
          </a:r>
        </a:p>
      </dsp:txBody>
      <dsp:txXfrm>
        <a:off x="0" y="943491"/>
        <a:ext cx="6797675" cy="940732"/>
      </dsp:txXfrm>
    </dsp:sp>
    <dsp:sp modelId="{093FD670-9010-4A55-A305-EBDBDFFF6C90}">
      <dsp:nvSpPr>
        <dsp:cNvPr id="0" name=""/>
        <dsp:cNvSpPr/>
      </dsp:nvSpPr>
      <dsp:spPr>
        <a:xfrm>
          <a:off x="0" y="1884223"/>
          <a:ext cx="6797675"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E75674-5D52-4FA4-AD06-1A024E0B96AE}">
      <dsp:nvSpPr>
        <dsp:cNvPr id="0" name=""/>
        <dsp:cNvSpPr/>
      </dsp:nvSpPr>
      <dsp:spPr>
        <a:xfrm>
          <a:off x="0" y="1884223"/>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Part III: Rurality in the VA</a:t>
          </a:r>
        </a:p>
      </dsp:txBody>
      <dsp:txXfrm>
        <a:off x="0" y="1884223"/>
        <a:ext cx="6797675" cy="940732"/>
      </dsp:txXfrm>
    </dsp:sp>
    <dsp:sp modelId="{06132E67-E59E-4834-93EC-E3CC464D5E53}">
      <dsp:nvSpPr>
        <dsp:cNvPr id="0" name=""/>
        <dsp:cNvSpPr/>
      </dsp:nvSpPr>
      <dsp:spPr>
        <a:xfrm>
          <a:off x="0" y="2824955"/>
          <a:ext cx="6797675" cy="0"/>
        </a:xfrm>
        <a:prstGeom prst="line">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523FCF-5632-403F-80E9-75A129F17240}">
      <dsp:nvSpPr>
        <dsp:cNvPr id="0" name=""/>
        <dsp:cNvSpPr/>
      </dsp:nvSpPr>
      <dsp:spPr>
        <a:xfrm>
          <a:off x="0" y="2824956"/>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Part IV: Virtual care models in VA</a:t>
          </a:r>
        </a:p>
      </dsp:txBody>
      <dsp:txXfrm>
        <a:off x="0" y="2824956"/>
        <a:ext cx="6797675" cy="940732"/>
      </dsp:txXfrm>
    </dsp:sp>
    <dsp:sp modelId="{4C6C4B3A-76BD-467B-9004-1B58C6766B8E}">
      <dsp:nvSpPr>
        <dsp:cNvPr id="0" name=""/>
        <dsp:cNvSpPr/>
      </dsp:nvSpPr>
      <dsp:spPr>
        <a:xfrm>
          <a:off x="0" y="3765688"/>
          <a:ext cx="6797675" cy="0"/>
        </a:xfrm>
        <a:prstGeom prst="line">
          <a:avLst/>
        </a:prstGeom>
        <a:solidFill>
          <a:schemeClr val="accent6">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CC98E7-074F-4B3E-90CC-1A60D2247012}">
      <dsp:nvSpPr>
        <dsp:cNvPr id="0" name=""/>
        <dsp:cNvSpPr/>
      </dsp:nvSpPr>
      <dsp:spPr>
        <a:xfrm>
          <a:off x="0" y="3765688"/>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Part IV: Management in rural settings</a:t>
          </a:r>
        </a:p>
      </dsp:txBody>
      <dsp:txXfrm>
        <a:off x="0" y="3765688"/>
        <a:ext cx="6797675" cy="940732"/>
      </dsp:txXfrm>
    </dsp:sp>
    <dsp:sp modelId="{4CD5628D-7525-4E01-8BA7-5BF517EFDF0C}">
      <dsp:nvSpPr>
        <dsp:cNvPr id="0" name=""/>
        <dsp:cNvSpPr/>
      </dsp:nvSpPr>
      <dsp:spPr>
        <a:xfrm>
          <a:off x="0" y="4706420"/>
          <a:ext cx="6797675"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98F960-FB45-4662-B4BC-96BBA0A0A082}">
      <dsp:nvSpPr>
        <dsp:cNvPr id="0" name=""/>
        <dsp:cNvSpPr/>
      </dsp:nvSpPr>
      <dsp:spPr>
        <a:xfrm>
          <a:off x="0" y="4706420"/>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Part V: Resources </a:t>
          </a:r>
        </a:p>
      </dsp:txBody>
      <dsp:txXfrm>
        <a:off x="0" y="4706420"/>
        <a:ext cx="6797675" cy="94073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EF5D26-D1DE-4F9C-8D2A-49DBB887899E}" type="datetimeFigureOut">
              <a:rPr lang="en-US" smtClean="0"/>
              <a:t>4/23/2025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ECF40-F046-4224-AF2B-3FC673E26586}" type="slidenum">
              <a:rPr lang="en-US" smtClean="0"/>
              <a:t>‹#›</a:t>
            </a:fld>
            <a:endParaRPr lang="en-US"/>
          </a:p>
        </p:txBody>
      </p:sp>
    </p:spTree>
    <p:extLst>
      <p:ext uri="{BB962C8B-B14F-4D97-AF65-F5344CB8AC3E}">
        <p14:creationId xmlns:p14="http://schemas.microsoft.com/office/powerpoint/2010/main" val="1355119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hsrd.research.va.gov/impacts/va-teleneurology-program.cfm"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ationalmssociety.org/About-the-Society/News/Landmark-Study-Estimates-Nearly%C2%A01-Million-in-the-U"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0CAA9D-3B10-457A-B53C-D8EC0E2704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4572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Outpatient general neurology care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F0C4B3-6D12-4BF5-A243-BD24F164E5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5975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Number of Veterans referred to NEXT for MS consult FY24: 44</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F0C4B3-6D12-4BF5-A243-BD24F164E5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341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VA </a:t>
            </a:r>
            <a:r>
              <a:rPr lang="en-US" dirty="0" err="1">
                <a:hlinkClick r:id="rId3"/>
              </a:rPr>
              <a:t>TeleNeurology</a:t>
            </a:r>
            <a:r>
              <a:rPr lang="en-US" dirty="0">
                <a:hlinkClick r:id="rId3"/>
              </a:rPr>
              <a:t> Program Helps Compensate for Shortage of Neurology Specialists</a:t>
            </a:r>
            <a:br>
              <a:rPr lang="en-US" dirty="0"/>
            </a:br>
            <a:r>
              <a:rPr lang="en-US" dirty="0"/>
              <a:t>Map courtesy NTNP</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398316-33DD-4B90-9B55-E99E61F3CE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6605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CCN = community care neurology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BC5942C-5B1E-47F2-B302-BD802F660D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606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398316-33DD-4B90-9B55-E99E61F3CE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70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 through WEBVRAM, documents at both SF and spoke site, places orders at local site, follows up</a:t>
            </a:r>
            <a:br>
              <a:rPr lang="en-US" dirty="0"/>
            </a:br>
            <a:r>
              <a:rPr lang="en-US" dirty="0"/>
              <a:t>Schedule is mixed from different sites </a:t>
            </a:r>
          </a:p>
          <a:p>
            <a:r>
              <a:rPr lang="en-US" dirty="0"/>
              <a:t>Sarah triages consults, meets with sites once a month to address concerns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398316-33DD-4B90-9B55-E99E61F3CE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2200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3. </a:t>
            </a:r>
            <a:r>
              <a:rPr lang="en-US" altLang="en-US">
                <a:latin typeface="Arial" pitchFamily="34" charset="0"/>
                <a:ea typeface="Arial" pitchFamily="34" charset="0"/>
              </a:rPr>
              <a:t>Organization of the ECoE. The ECoE Executive Board liaises with the National Neurology Directors and the National Peer Review Committee to coordinate the functioning of the ECoE regions/sites, the ECoE councils/committees, and the special emphasis programs. The U.S. map shows the 4 regions (Northeast, Southeast, Southwest, and Northwest) and the individual ECoE sites/site directors. Figure adapted from the FY23 ECoE annual report.16
</a:t>
            </a:r>
          </a:p>
          <a:p>
            <a:pPr marL="0" lvl="0" indent="0"/>
            <a:r>
              <a:rPr lang="en-US" altLang="en-US">
                <a:latin typeface="Arial" pitchFamily="34" charset="0"/>
                <a:ea typeface="Arial" pitchFamily="34" charset="0"/>
              </a:rPr>
              <a:t>Unless provided in the caption above, the following copyright applies to the content of this slide: Published by Oxford University Press on behalf of the Association of Military Surgeons of the United States 2024. This work is written by (a) US Government employee(s) and is in the public domain in the US.This work is written by (a) US Government employee(s) and is in the public domain in the US.</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marR="0" lvl="0" indent="0" algn="r" defTabSz="914400" rtl="0" eaLnBrk="1" fontAlgn="base" latinLnBrk="0" hangingPunct="1">
              <a:lnSpc>
                <a:spcPct val="100000"/>
              </a:lnSpc>
              <a:spcBef>
                <a:spcPct val="0"/>
              </a:spcBef>
              <a:spcAft>
                <a:spcPct val="0"/>
              </a:spcAft>
              <a:buClrTx/>
              <a:buSzTx/>
              <a:buFontTx/>
              <a:buNone/>
              <a:tabLst/>
              <a:defRPr/>
            </a:pPr>
            <a:fld id="{44509024-7184-4D29-87FB-E921F310F7A8}" type="slidenum">
              <a:rPr kumimoji="0" lang="en-US" alt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Coordination of labs, imaging </a:t>
            </a:r>
          </a:p>
          <a:p>
            <a:r>
              <a:rPr lang="en-US" dirty="0"/>
              <a:t>Multiple messages, nursing communications updating regarding coordination of MRIs</a:t>
            </a:r>
          </a:p>
          <a:p>
            <a:r>
              <a:rPr lang="en-US" dirty="0"/>
              <a:t>Counseling regarding medication administration</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BC5942C-5B1E-47F2-B302-BD802F660D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930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Published 2020: Two phase 3 double-blind, double-dummy randomized controlled trials </a:t>
            </a:r>
          </a:p>
          <a:p>
            <a:r>
              <a:rPr lang="en-US" dirty="0"/>
              <a:t>Ofatumumab 20mg vs teriflunomide in relapsing multiple sclerosis</a:t>
            </a:r>
          </a:p>
          <a:p>
            <a:r>
              <a:rPr lang="en-US" dirty="0"/>
              <a:t>IgG</a:t>
            </a:r>
          </a:p>
          <a:p>
            <a:r>
              <a:rPr lang="en-US" dirty="0"/>
              <a:t>Variable domain / constant domains; heavy and light chains</a:t>
            </a:r>
          </a:p>
          <a:p>
            <a:r>
              <a:rPr lang="en-US" dirty="0"/>
              <a:t>CDR = Complimentary determining regions</a:t>
            </a:r>
          </a:p>
          <a:p>
            <a:r>
              <a:rPr lang="en-US" dirty="0"/>
              <a:t>Chimeric: variable regions are murine, otherwise human</a:t>
            </a:r>
          </a:p>
          <a:p>
            <a:r>
              <a:rPr lang="en-US" dirty="0"/>
              <a:t>Humanized: only hypervariable segments are murine, otherwise human</a:t>
            </a:r>
          </a:p>
          <a:p>
            <a:endParaRPr lang="en-US" dirty="0"/>
          </a:p>
          <a:p>
            <a:r>
              <a:rPr lang="en-US" dirty="0"/>
              <a:t>(Ocrelizumab in RRMS was compared to </a:t>
            </a:r>
            <a:r>
              <a:rPr lang="en-US" b="0" i="0" dirty="0">
                <a:solidFill>
                  <a:srgbClr val="4D4D4D"/>
                </a:solidFill>
                <a:effectLst/>
                <a:latin typeface="ff-quadraat-web-pro"/>
              </a:rPr>
              <a:t>interferon beta-1a at a dose of 44 </a:t>
            </a:r>
            <a:r>
              <a:rPr lang="en-US" b="0" i="0" dirty="0" err="1">
                <a:solidFill>
                  <a:srgbClr val="4D4D4D"/>
                </a:solidFill>
                <a:effectLst/>
                <a:latin typeface="ff-quadraat-web-pro"/>
              </a:rPr>
              <a:t>μg</a:t>
            </a:r>
            <a:r>
              <a:rPr lang="en-US" b="0" i="0" dirty="0">
                <a:solidFill>
                  <a:srgbClr val="4D4D4D"/>
                </a:solidFill>
                <a:effectLst/>
                <a:latin typeface="ff-quadraat-web-pro"/>
              </a:rPr>
              <a:t> three times weekly)</a:t>
            </a:r>
          </a:p>
          <a:p>
            <a:r>
              <a:rPr lang="en-US" b="0" i="0" dirty="0">
                <a:solidFill>
                  <a:srgbClr val="4D4D4D"/>
                </a:solidFill>
                <a:effectLst/>
                <a:latin typeface="ff-quadraat-web-pro"/>
              </a:rPr>
              <a:t>(</a:t>
            </a:r>
            <a:r>
              <a:rPr lang="en-US" b="0" i="0" dirty="0" err="1">
                <a:solidFill>
                  <a:srgbClr val="4D4D4D"/>
                </a:solidFill>
                <a:effectLst/>
                <a:latin typeface="ff-quadraat-web-pro"/>
              </a:rPr>
              <a:t>Ublituximab</a:t>
            </a:r>
            <a:r>
              <a:rPr lang="en-US" b="0" i="0" dirty="0">
                <a:solidFill>
                  <a:srgbClr val="4D4D4D"/>
                </a:solidFill>
                <a:effectLst/>
                <a:latin typeface="ff-quadraat-web-pro"/>
              </a:rPr>
              <a:t> in RRMS was compared to teriflunomide)</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F0C4B3-6D12-4BF5-A243-BD24F164E5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093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(1250mg prednisone = 25 pills of pred 50mg)</a:t>
            </a:r>
          </a:p>
          <a:p>
            <a:r>
              <a:rPr lang="en-US"/>
              <a:t>ONTT: Beck et al</a:t>
            </a:r>
          </a:p>
          <a:p>
            <a:r>
              <a:rPr lang="en-US"/>
              <a:t>Oral corticosteroids for multiple sclerosis relapses</a:t>
            </a:r>
          </a:p>
          <a:p>
            <a:pPr eaLnBrk="1">
              <a:spcBef>
                <a:spcPct val="0"/>
              </a:spcBef>
              <a:tabLst>
                <a:tab pos="723900" algn="l"/>
                <a:tab pos="1447800" algn="l"/>
                <a:tab pos="2171700" algn="l"/>
                <a:tab pos="2895600" algn="l"/>
                <a:tab pos="3619500" algn="l"/>
                <a:tab pos="4343400" algn="l"/>
                <a:tab pos="5067300" algn="l"/>
              </a:tabLst>
            </a:pPr>
            <a:r>
              <a:rPr lang="en-US" altLang="en-US" sz="1200">
                <a:latin typeface="Arial Unicode MS" panose="020B0604020202020204" pitchFamily="34" charset="-128"/>
                <a:cs typeface="Arial Unicode MS" panose="020B0604020202020204" pitchFamily="34" charset="-128"/>
              </a:rPr>
              <a:t>Alternative: Dexamethasone 160mg daily, +/- taper</a:t>
            </a:r>
          </a:p>
          <a:p>
            <a:pPr eaLnBrk="1">
              <a:spcBef>
                <a:spcPct val="0"/>
              </a:spcBef>
              <a:tabLst>
                <a:tab pos="723900" algn="l"/>
                <a:tab pos="1447800" algn="l"/>
                <a:tab pos="2171700" algn="l"/>
                <a:tab pos="2895600" algn="l"/>
                <a:tab pos="3619500" algn="l"/>
                <a:tab pos="4343400" algn="l"/>
                <a:tab pos="5067300" algn="l"/>
              </a:tabLst>
            </a:pPr>
            <a:r>
              <a:rPr lang="en-US" altLang="en-US" sz="1200">
                <a:latin typeface="Arial Unicode MS" panose="020B0604020202020204" pitchFamily="34" charset="-128"/>
                <a:cs typeface="Arial Unicode MS" panose="020B0604020202020204" pitchFamily="34" charset="-128"/>
              </a:rPr>
              <a:t>Cautions:</a:t>
            </a:r>
          </a:p>
          <a:p>
            <a:pPr marL="171450" indent="-171450" eaLnBrk="1">
              <a:spcBef>
                <a:spcPct val="0"/>
              </a:spcBef>
              <a:buFontTx/>
              <a:buChar char="-"/>
              <a:tabLst>
                <a:tab pos="723900" algn="l"/>
                <a:tab pos="1447800" algn="l"/>
                <a:tab pos="2171700" algn="l"/>
                <a:tab pos="2895600" algn="l"/>
                <a:tab pos="3619500" algn="l"/>
                <a:tab pos="4343400" algn="l"/>
                <a:tab pos="5067300" algn="l"/>
              </a:tabLst>
            </a:pPr>
            <a:r>
              <a:rPr lang="en-US" altLang="en-US" sz="1200">
                <a:latin typeface="Arial Unicode MS" panose="020B0604020202020204" pitchFamily="34" charset="-128"/>
                <a:cs typeface="Arial Unicode MS" panose="020B0604020202020204" pitchFamily="34" charset="-128"/>
              </a:rPr>
              <a:t>Hyperglycemia</a:t>
            </a:r>
          </a:p>
          <a:p>
            <a:pPr marL="171450" indent="-171450" eaLnBrk="1">
              <a:spcBef>
                <a:spcPct val="0"/>
              </a:spcBef>
              <a:buFontTx/>
              <a:buChar char="-"/>
              <a:tabLst>
                <a:tab pos="723900" algn="l"/>
                <a:tab pos="1447800" algn="l"/>
                <a:tab pos="2171700" algn="l"/>
                <a:tab pos="2895600" algn="l"/>
                <a:tab pos="3619500" algn="l"/>
                <a:tab pos="4343400" algn="l"/>
                <a:tab pos="5067300" algn="l"/>
              </a:tabLst>
            </a:pPr>
            <a:r>
              <a:rPr lang="en-US" altLang="en-US" sz="1200">
                <a:latin typeface="Arial Unicode MS" panose="020B0604020202020204" pitchFamily="34" charset="-128"/>
                <a:cs typeface="Arial Unicode MS" panose="020B0604020202020204" pitchFamily="34" charset="-128"/>
              </a:rPr>
              <a:t>GI bleeding (PPIs not always needed): mechanism unclear but may be related to impact on tissue repair (not contact with stomach)</a:t>
            </a:r>
          </a:p>
          <a:p>
            <a:pPr marL="171450" indent="-171450" eaLnBrk="1">
              <a:spcBef>
                <a:spcPct val="0"/>
              </a:spcBef>
              <a:buFontTx/>
              <a:buChar char="-"/>
              <a:tabLst>
                <a:tab pos="723900" algn="l"/>
                <a:tab pos="1447800" algn="l"/>
                <a:tab pos="2171700" algn="l"/>
                <a:tab pos="2895600" algn="l"/>
                <a:tab pos="3619500" algn="l"/>
                <a:tab pos="4343400" algn="l"/>
                <a:tab pos="5067300" algn="l"/>
              </a:tabLst>
            </a:pPr>
            <a:r>
              <a:rPr lang="en-US" altLang="en-US" sz="1200">
                <a:latin typeface="Arial Unicode MS" panose="020B0604020202020204" pitchFamily="34" charset="-128"/>
                <a:cs typeface="Arial Unicode MS" panose="020B0604020202020204" pitchFamily="34" charset="-128"/>
              </a:rPr>
              <a:t>Short/long-term:</a:t>
            </a:r>
            <a:r>
              <a:rPr lang="en-US" altLang="en-US" sz="1200" baseline="0">
                <a:latin typeface="Arial Unicode MS" panose="020B0604020202020204" pitchFamily="34" charset="-128"/>
                <a:cs typeface="Arial Unicode MS" panose="020B0604020202020204" pitchFamily="34" charset="-128"/>
              </a:rPr>
              <a:t> Insomnia, mood, AVN, osteopenia/osteoporosis, hyperglycemia, gastritis/ulcer (</a:t>
            </a:r>
            <a:r>
              <a:rPr lang="en-US" altLang="en-US" sz="1200" baseline="0" err="1">
                <a:latin typeface="Arial Unicode MS" panose="020B0604020202020204" pitchFamily="34" charset="-128"/>
                <a:cs typeface="Arial Unicode MS" panose="020B0604020202020204" pitchFamily="34" charset="-128"/>
              </a:rPr>
              <a:t>esp</a:t>
            </a:r>
            <a:r>
              <a:rPr lang="en-US" altLang="en-US" sz="1200" baseline="0">
                <a:latin typeface="Arial Unicode MS" panose="020B0604020202020204" pitchFamily="34" charset="-128"/>
                <a:cs typeface="Arial Unicode MS" panose="020B0604020202020204" pitchFamily="34" charset="-128"/>
              </a:rPr>
              <a:t> w NSAIDS), </a:t>
            </a:r>
            <a:r>
              <a:rPr lang="en-US" altLang="en-US" sz="1200" baseline="0" err="1">
                <a:latin typeface="Arial Unicode MS" panose="020B0604020202020204" pitchFamily="34" charset="-128"/>
                <a:cs typeface="Arial Unicode MS" panose="020B0604020202020204" pitchFamily="34" charset="-128"/>
              </a:rPr>
              <a:t>wt</a:t>
            </a:r>
            <a:r>
              <a:rPr lang="en-US" altLang="en-US" sz="1200" baseline="0">
                <a:latin typeface="Arial Unicode MS" panose="020B0604020202020204" pitchFamily="34" charset="-128"/>
                <a:cs typeface="Arial Unicode MS" panose="020B0604020202020204" pitchFamily="34" charset="-128"/>
              </a:rPr>
              <a:t> gain, fluid retention</a:t>
            </a:r>
            <a:endParaRPr lang="en-US" altLang="en-US" sz="1200">
              <a:latin typeface="Arial Unicode MS" panose="020B0604020202020204" pitchFamily="34" charset="-128"/>
              <a:cs typeface="Arial Unicode MS" panose="020B0604020202020204" pitchFamily="34" charset="-128"/>
            </a:endParaRPr>
          </a:p>
          <a:p>
            <a:pPr marL="171450" indent="-171450" eaLnBrk="1">
              <a:spcBef>
                <a:spcPct val="0"/>
              </a:spcBef>
              <a:buFontTx/>
              <a:buChar char="-"/>
              <a:tabLst>
                <a:tab pos="723900" algn="l"/>
                <a:tab pos="1447800" algn="l"/>
                <a:tab pos="2171700" algn="l"/>
                <a:tab pos="2895600" algn="l"/>
                <a:tab pos="3619500" algn="l"/>
                <a:tab pos="4343400" algn="l"/>
                <a:tab pos="5067300" algn="l"/>
              </a:tabLst>
            </a:pPr>
            <a:r>
              <a:rPr lang="en-US" altLang="en-US" sz="1200">
                <a:latin typeface="Arial Unicode MS" panose="020B0604020202020204" pitchFamily="34" charset="-128"/>
                <a:cs typeface="Arial Unicode MS" panose="020B0604020202020204" pitchFamily="34" charset="-128"/>
              </a:rPr>
              <a:t>Chronic: Skin changes,</a:t>
            </a:r>
            <a:r>
              <a:rPr lang="en-US" altLang="en-US" sz="1200" baseline="0">
                <a:latin typeface="Arial Unicode MS" panose="020B0604020202020204" pitchFamily="34" charset="-128"/>
                <a:cs typeface="Arial Unicode MS" panose="020B0604020202020204" pitchFamily="34" charset="-128"/>
              </a:rPr>
              <a:t> increased infectious risk, cushingoid, menstrual irregularities, myopathy, cataracts, cardiovascular disease, glaucoma</a:t>
            </a:r>
            <a:endParaRPr lang="en-US" altLang="en-US" sz="1200">
              <a:latin typeface="Arial Unicode MS" panose="020B0604020202020204" pitchFamily="34" charset="-128"/>
              <a:cs typeface="Arial Unicode MS" panose="020B0604020202020204" pitchFamily="34" charset="-128"/>
            </a:endParaRPr>
          </a:p>
          <a:p>
            <a:pPr marL="171450" indent="-171450" eaLnBrk="1">
              <a:spcBef>
                <a:spcPct val="0"/>
              </a:spcBef>
              <a:buFontTx/>
              <a:buChar char="-"/>
              <a:tabLst>
                <a:tab pos="723900" algn="l"/>
                <a:tab pos="1447800" algn="l"/>
                <a:tab pos="2171700" algn="l"/>
                <a:tab pos="2895600" algn="l"/>
                <a:tab pos="3619500" algn="l"/>
                <a:tab pos="4343400" algn="l"/>
                <a:tab pos="5067300" algn="l"/>
              </a:tabLst>
            </a:pPr>
            <a:r>
              <a:rPr lang="en-US" altLang="en-US" sz="1200">
                <a:latin typeface="Arial Unicode MS" panose="020B0604020202020204" pitchFamily="34" charset="-128"/>
                <a:cs typeface="Arial Unicode MS" panose="020B0604020202020204" pitchFamily="34" charset="-128"/>
              </a:rPr>
              <a:t>Use valacyclovir</a:t>
            </a:r>
            <a:r>
              <a:rPr lang="en-US" altLang="en-US" sz="1200" baseline="0">
                <a:latin typeface="Arial Unicode MS" panose="020B0604020202020204" pitchFamily="34" charset="-128"/>
                <a:cs typeface="Arial Unicode MS" panose="020B0604020202020204" pitchFamily="34" charset="-128"/>
              </a:rPr>
              <a:t> in patients with fingolimod</a:t>
            </a:r>
            <a:endParaRPr lang="en-US" altLang="en-US" sz="1200">
              <a:latin typeface="Arial Unicode MS" panose="020B0604020202020204" pitchFamily="34" charset="-128"/>
              <a:cs typeface="Arial Unicode MS" panose="020B0604020202020204" pitchFamily="34" charset="-128"/>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F0C4B3-6D12-4BF5-A243-BD24F164E5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291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t>Ophtho</a:t>
            </a:r>
            <a:r>
              <a:rPr lang="en-US" sz="1200" dirty="0"/>
              <a:t> exam 7/2023:</a:t>
            </a:r>
          </a:p>
          <a:p>
            <a:r>
              <a:rPr lang="pt-BR" sz="1200" dirty="0"/>
              <a:t>VA 20/20 +PH OU, no APD, temporal pallor OS</a:t>
            </a:r>
          </a:p>
          <a:p>
            <a:r>
              <a:rPr lang="en-US" sz="1200" dirty="0"/>
              <a:t>RNFL: Avg 90 OD, 80 OS with temporal predominant thinning OS.</a:t>
            </a:r>
          </a:p>
          <a:p>
            <a:r>
              <a:rPr lang="en-US" sz="1200" dirty="0"/>
              <a:t>HVF: mild residual central defect OU consistent with history of optic neuritis</a:t>
            </a:r>
          </a:p>
          <a:p>
            <a:r>
              <a:rPr lang="en-US" sz="1200" dirty="0"/>
              <a:t>Glaucoma suspect with cupping but normal IOPs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BC5942C-5B1E-47F2-B302-BD802F660D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7805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Coordination of labs, imaging </a:t>
            </a:r>
          </a:p>
          <a:p>
            <a:r>
              <a:rPr lang="en-US" dirty="0"/>
              <a:t>Multiple messages, nursing communications updating regarding coordination of MRIs</a:t>
            </a:r>
          </a:p>
          <a:p>
            <a:r>
              <a:rPr lang="en-US" dirty="0"/>
              <a:t>Counseling regarding medication administration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F0C4B3-6D12-4BF5-A243-BD24F164E5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73251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MS Navigators are compassionate highly trained professionals who can provide information, resources, and support to individuals living with MS and their care partners. Patients can connect with an MS Navigator though the QR code provided here and the options listed below the QR code.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BC5942C-5B1E-47F2-B302-BD802F660D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74766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Additionally Healthcare Professionals who are working with patients with MS can scan this QR code and can access the online Healthcare Provider referral form. The referral will be securely sent to the MS Navigator team, and they will outreach the referred patients. The MS Navigator will send a case narrative to the clinician when the case is closed.</a:t>
            </a:r>
            <a:endParaRPr lang="en-US">
              <a:effectLst/>
            </a:endParaRPr>
          </a:p>
          <a:p>
            <a:endParaRPr lang="en-US">
              <a:effectLs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BC5942C-5B1E-47F2-B302-BD802F660D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7136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Live questions</a:t>
            </a:r>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0895FAB0-0293-4380-A3A4-79C6B974942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536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Thank you for your participation today and special thanks to Dr. Casperson for the great presentation. This webinar is recorded and I will posting the recording and the slides on the webpage listed on the screen. Don’t forget, there’s another Current Topics webinar on September 16 on Medical Marijuana for MS Symptom Management presented by Dr. Michelle Cameron. You can register online for this webinar on our website noted on the screen.  Thank you all for attending today and have a great rest of your day.</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5D26AE-23E1-40C5-BBBF-85A31FEE46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625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Active: Licensed MD or DO, working &gt;20hrs / week</a:t>
            </a:r>
          </a:p>
          <a:p>
            <a:r>
              <a:rPr lang="en-US"/>
              <a:t>Population data per US Census </a:t>
            </a:r>
            <a:r>
              <a:rPr lang="en-US" err="1"/>
              <a:t>beureau</a:t>
            </a:r>
            <a:r>
              <a:rPr lang="en-US"/>
              <a:t> </a:t>
            </a:r>
          </a:p>
          <a:p>
            <a:r>
              <a:rPr lang="en-US"/>
              <a:t>Subcategories broken out by “</a:t>
            </a:r>
            <a:r>
              <a:rPr lang="en-US" b="1"/>
              <a:t>Major Professional Activity</a:t>
            </a:r>
            <a:r>
              <a:rPr lang="en-US"/>
              <a:t>”</a:t>
            </a:r>
            <a:br>
              <a:rPr lang="en-US"/>
            </a:br>
            <a:r>
              <a:rPr lang="en-US"/>
              <a:t>Other: Physicians whose self-designated major professional activity was Administration / Not Classified / Other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F0C4B3-6D12-4BF5-A243-BD24F164E5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638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(Total active neurologists: 13,853)</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F0C4B3-6D12-4BF5-A243-BD24F164E5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973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1.1 = urban</a:t>
            </a:r>
          </a:p>
          <a:p>
            <a:r>
              <a:rPr lang="en-US" dirty="0"/>
              <a:t>2 – 9, 10.1 – 10.3 = rural</a:t>
            </a:r>
          </a:p>
          <a:p>
            <a:r>
              <a:rPr lang="en-US" dirty="0"/>
              <a:t>10.0 = highly rural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BC5942C-5B1E-47F2-B302-BD802F660D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99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rPr>
              <a:t>(~30%)</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BC5942C-5B1E-47F2-B302-BD802F660D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061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Nearly 1million adults in the US living with MS, (data published 2019)</a:t>
            </a:r>
          </a:p>
          <a:p>
            <a:r>
              <a:rPr lang="en-US"/>
              <a:t>18-20k vets receive regular neurologic care for multiple sclerosis through the VA</a:t>
            </a:r>
          </a:p>
          <a:p>
            <a:endParaRPr lang="en-US"/>
          </a:p>
          <a:p>
            <a:r>
              <a:rPr lang="en-US"/>
              <a:t>From NMSS:</a:t>
            </a:r>
          </a:p>
          <a:p>
            <a:pPr algn="l"/>
            <a:r>
              <a:rPr lang="en-US" b="0" i="0">
                <a:solidFill>
                  <a:srgbClr val="544D46"/>
                </a:solidFill>
                <a:effectLst/>
                <a:latin typeface="Source Sans Pro" panose="020B0503030403020204" pitchFamily="34" charset="0"/>
              </a:rPr>
              <a:t>The Society funded a </a:t>
            </a:r>
            <a:r>
              <a:rPr lang="en-US" b="0" i="0" u="none" strike="noStrike">
                <a:solidFill>
                  <a:srgbClr val="CC3F10"/>
                </a:solidFill>
                <a:effectLst/>
                <a:latin typeface="Source Sans Pro" panose="020B0503030403020204" pitchFamily="34" charset="0"/>
                <a:hlinkClick r:id="rId3"/>
              </a:rPr>
              <a:t>comprehensive study</a:t>
            </a:r>
            <a:r>
              <a:rPr lang="en-US" b="0" i="0">
                <a:solidFill>
                  <a:srgbClr val="544D46"/>
                </a:solidFill>
                <a:effectLst/>
                <a:latin typeface="Source Sans Pro" panose="020B0503030403020204" pitchFamily="34" charset="0"/>
              </a:rPr>
              <a:t>, published in the </a:t>
            </a:r>
            <a:r>
              <a:rPr lang="en-US" b="1" i="0">
                <a:solidFill>
                  <a:srgbClr val="544D46"/>
                </a:solidFill>
                <a:effectLst/>
                <a:latin typeface="Source Sans Pro" panose="020B0503030403020204" pitchFamily="34" charset="0"/>
              </a:rPr>
              <a:t>February 15, 2019</a:t>
            </a:r>
            <a:r>
              <a:rPr lang="en-US" b="0" i="0">
                <a:solidFill>
                  <a:srgbClr val="544D46"/>
                </a:solidFill>
                <a:effectLst/>
                <a:latin typeface="Source Sans Pro" panose="020B0503030403020204" pitchFamily="34" charset="0"/>
              </a:rPr>
              <a:t>, online issue of Neurology, to address a longstanding need to have a more accurate estimate of the number of people over the age of 18 with MS in the U.S. The study brought together some of the best experts in neurology, epidemiology and statistics.</a:t>
            </a:r>
            <a:br>
              <a:rPr lang="en-US" b="0" i="0">
                <a:solidFill>
                  <a:srgbClr val="544D46"/>
                </a:solidFill>
                <a:effectLst/>
                <a:latin typeface="Source Sans Pro" panose="020B0503030403020204" pitchFamily="34" charset="0"/>
              </a:rPr>
            </a:br>
            <a:br>
              <a:rPr lang="en-US" b="0" i="0">
                <a:solidFill>
                  <a:srgbClr val="544D46"/>
                </a:solidFill>
                <a:effectLst/>
                <a:latin typeface="Source Sans Pro" panose="020B0503030403020204" pitchFamily="34" charset="0"/>
              </a:rPr>
            </a:br>
            <a:r>
              <a:rPr lang="en-US" b="0" i="0">
                <a:solidFill>
                  <a:srgbClr val="544D46"/>
                </a:solidFill>
                <a:effectLst/>
                <a:latin typeface="Source Sans Pro" panose="020B0503030403020204" pitchFamily="34" charset="0"/>
              </a:rPr>
              <a:t>The study estimates that up to 913,925 adults are living with MS in the U.S. This is two times the number previously reported in a 1975 national study and subsequent updates. In the general U.S. population, the risk of developing MS is about 1 in 333.</a:t>
            </a:r>
          </a:p>
          <a:p>
            <a:pPr algn="l"/>
            <a:r>
              <a:rPr lang="en-US" b="0" i="0">
                <a:solidFill>
                  <a:srgbClr val="544D46"/>
                </a:solidFill>
                <a:effectLst/>
                <a:latin typeface="Source Sans Pro" panose="020B0503030403020204" pitchFamily="34" charset="0"/>
              </a:rPr>
              <a:t>This breakthrough — a pivotal moment in the MS movement — helps us better understand the impact of the disease in the U.S.</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F0C4B3-6D12-4BF5-A243-BD24F164E5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894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8316-33DD-4B90-9B55-E99E61F3CE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5522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Funded by the Office of Rural Health starting in FY2020</a:t>
            </a:r>
          </a:p>
          <a:p>
            <a:r>
              <a:rPr lang="en-US" dirty="0"/>
              <a:t>Started at 12 VAMCs, starting with seven neurologists</a:t>
            </a:r>
          </a:p>
          <a:p>
            <a:r>
              <a:rPr lang="en-US" dirty="0"/>
              <a:t>Synchronous telehealth visits: either VVC or CVT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F0C4B3-6D12-4BF5-A243-BD24F164E5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293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accent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solidFill>
              </a:defRPr>
            </a:lvl1pPr>
          </a:lstStyle>
          <a:p>
            <a:fld id="{EF0F41C4-32BF-4CDE-BB11-670C57DB2DD5}" type="datetimeFigureOut">
              <a:rPr lang="en-US" smtClean="0"/>
              <a:t>4/23/2025</a:t>
            </a:fld>
            <a:endParaRPr lang="en-US" dirty="0"/>
          </a:p>
        </p:txBody>
      </p:sp>
      <p:sp>
        <p:nvSpPr>
          <p:cNvPr id="5" name="Footer Placeholder 4"/>
          <p:cNvSpPr>
            <a:spLocks noGrp="1"/>
          </p:cNvSpPr>
          <p:nvPr>
            <p:ph type="ftr" sz="quarter" idx="11"/>
          </p:nvPr>
        </p:nvSpPr>
        <p:spPr/>
        <p:txBody>
          <a:bodyPr/>
          <a:lstStyle>
            <a:lvl1pPr>
              <a:defRPr>
                <a:solidFill>
                  <a:schemeClr val="accent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E77AC9AD-14DE-4F64-B5DE-E3C9FC65AB46}" type="slidenum">
              <a:rPr lang="en-US" smtClean="0"/>
              <a:t>‹#›</a:t>
            </a:fld>
            <a:endParaRPr lang="en-US" dirty="0"/>
          </a:p>
        </p:txBody>
      </p:sp>
      <p:cxnSp>
        <p:nvCxnSpPr>
          <p:cNvPr id="8" name="Straight Connector 7"/>
          <p:cNvCxnSpPr/>
          <p:nvPr/>
        </p:nvCxnSpPr>
        <p:spPr>
          <a:xfrm>
            <a:off x="1978660" y="3733800"/>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0936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0F41C4-32BF-4CDE-BB11-670C57DB2DD5}" type="datetimeFigureOut">
              <a:rPr lang="en-US" smtClean="0"/>
              <a:t>4/23/2025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7AC9AD-14DE-4F64-B5DE-E3C9FC65AB46}" type="slidenum">
              <a:rPr lang="en-US" smtClean="0"/>
              <a:t>‹#›</a:t>
            </a:fld>
            <a:endParaRPr lang="en-US" dirty="0"/>
          </a:p>
        </p:txBody>
      </p:sp>
    </p:spTree>
    <p:extLst>
      <p:ext uri="{BB962C8B-B14F-4D97-AF65-F5344CB8AC3E}">
        <p14:creationId xmlns:p14="http://schemas.microsoft.com/office/powerpoint/2010/main" val="2694395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0F41C4-32BF-4CDE-BB11-670C57DB2DD5}" type="datetimeFigureOut">
              <a:rPr lang="en-US" smtClean="0"/>
              <a:t>4/23/2025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7AC9AD-14DE-4F64-B5DE-E3C9FC65AB46}" type="slidenum">
              <a:rPr lang="en-US" smtClean="0"/>
              <a:t>‹#›</a:t>
            </a:fld>
            <a:endParaRPr lang="en-US" dirty="0"/>
          </a:p>
        </p:txBody>
      </p:sp>
    </p:spTree>
    <p:extLst>
      <p:ext uri="{BB962C8B-B14F-4D97-AF65-F5344CB8AC3E}">
        <p14:creationId xmlns:p14="http://schemas.microsoft.com/office/powerpoint/2010/main" val="29468744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FF0EF-7613-4E78-8AD5-A17A79FC9E46}"/>
              </a:ext>
            </a:extLst>
          </p:cNvPr>
          <p:cNvSpPr>
            <a:spLocks noGrp="1"/>
          </p:cNvSpPr>
          <p:nvPr>
            <p:ph type="title"/>
          </p:nvPr>
        </p:nvSpPr>
        <p:spPr>
          <a:xfrm>
            <a:off x="609600" y="286603"/>
            <a:ext cx="10971842" cy="1453707"/>
          </a:xfrm>
        </p:spPr>
        <p:txBody>
          <a:bodyPr/>
          <a:lstStyle/>
          <a:p>
            <a:r>
              <a:rPr lang="en-US"/>
              <a:t>Click to edit Master title style</a:t>
            </a:r>
          </a:p>
        </p:txBody>
      </p:sp>
      <p:sp>
        <p:nvSpPr>
          <p:cNvPr id="3" name="Date Placeholder 2">
            <a:extLst>
              <a:ext uri="{FF2B5EF4-FFF2-40B4-BE49-F238E27FC236}">
                <a16:creationId xmlns:a16="http://schemas.microsoft.com/office/drawing/2014/main" id="{5D37B490-0E99-4D8F-A029-B6DCAB8D1371}"/>
              </a:ext>
            </a:extLst>
          </p:cNvPr>
          <p:cNvSpPr>
            <a:spLocks noGrp="1"/>
          </p:cNvSpPr>
          <p:nvPr>
            <p:ph type="dt" sz="half" idx="10"/>
          </p:nvPr>
        </p:nvSpPr>
        <p:spPr/>
        <p:txBody>
          <a:bodyPr/>
          <a:lstStyle/>
          <a:p>
            <a:fld id="{C21FDEFC-2B73-413E-B14D-4A5C3A0E54B5}" type="datetime1">
              <a:rPr lang="en-US" smtClean="0"/>
              <a:t>4/23/2025</a:t>
            </a:fld>
            <a:endParaRPr lang="en-US" dirty="0"/>
          </a:p>
        </p:txBody>
      </p:sp>
      <p:sp>
        <p:nvSpPr>
          <p:cNvPr id="4" name="Footer Placeholder 3">
            <a:extLst>
              <a:ext uri="{FF2B5EF4-FFF2-40B4-BE49-F238E27FC236}">
                <a16:creationId xmlns:a16="http://schemas.microsoft.com/office/drawing/2014/main" id="{1C72BB07-8218-440F-B530-876CD4B57BCB}"/>
              </a:ext>
            </a:extLst>
          </p:cNvPr>
          <p:cNvSpPr>
            <a:spLocks noGrp="1"/>
          </p:cNvSpPr>
          <p:nvPr>
            <p:ph type="ftr" sz="quarter" idx="11"/>
          </p:nvPr>
        </p:nvSpPr>
        <p:spPr/>
        <p:txBody>
          <a:bodyPr/>
          <a:lstStyle/>
          <a:p>
            <a:r>
              <a:rPr lang="en-US"/>
              <a:t>Kansas City, MO - Feb 3, 2021</a:t>
            </a:r>
            <a:endParaRPr lang="en-US" dirty="0"/>
          </a:p>
        </p:txBody>
      </p:sp>
      <p:sp>
        <p:nvSpPr>
          <p:cNvPr id="5" name="Slide Number Placeholder 4">
            <a:extLst>
              <a:ext uri="{FF2B5EF4-FFF2-40B4-BE49-F238E27FC236}">
                <a16:creationId xmlns:a16="http://schemas.microsoft.com/office/drawing/2014/main" id="{9D52D477-B992-42ED-918A-2C1009475540}"/>
              </a:ext>
            </a:extLst>
          </p:cNvPr>
          <p:cNvSpPr>
            <a:spLocks noGrp="1"/>
          </p:cNvSpPr>
          <p:nvPr>
            <p:ph type="sldNum" sz="quarter" idx="12"/>
          </p:nvPr>
        </p:nvSpPr>
        <p:spPr/>
        <p:txBody>
          <a:bodyPr/>
          <a:lstStyle/>
          <a:p>
            <a:fld id="{0DC923A4-B56F-420B-BEFB-F7211496F904}" type="slidenum">
              <a:rPr lang="en-US" smtClean="0"/>
              <a:t>‹#›</a:t>
            </a:fld>
            <a:endParaRPr lang="en-US" dirty="0"/>
          </a:p>
        </p:txBody>
      </p:sp>
    </p:spTree>
    <p:extLst>
      <p:ext uri="{BB962C8B-B14F-4D97-AF65-F5344CB8AC3E}">
        <p14:creationId xmlns:p14="http://schemas.microsoft.com/office/powerpoint/2010/main" val="39979650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CF9A92B-D1C7-4DA6-B20B-522B6B1BAFA9}" type="datetime1">
              <a:rPr lang="en-US" smtClean="0"/>
              <a:t>4/23/2025</a:t>
            </a:fld>
            <a:endParaRPr lang="en-US" dirty="0"/>
          </a:p>
        </p:txBody>
      </p:sp>
      <p:sp>
        <p:nvSpPr>
          <p:cNvPr id="6" name="Footer Placeholder 5"/>
          <p:cNvSpPr>
            <a:spLocks noGrp="1"/>
          </p:cNvSpPr>
          <p:nvPr>
            <p:ph type="ftr" sz="quarter" idx="11"/>
          </p:nvPr>
        </p:nvSpPr>
        <p:spPr/>
        <p:txBody>
          <a:bodyPr/>
          <a:lstStyle/>
          <a:p>
            <a:r>
              <a:rPr lang="en-US"/>
              <a:t>Kansas City, MO - Feb 3, 2021</a:t>
            </a:r>
            <a:endParaRPr lang="en-US" dirty="0"/>
          </a:p>
        </p:txBody>
      </p:sp>
      <p:sp>
        <p:nvSpPr>
          <p:cNvPr id="7" name="Slide Number Placeholder 6"/>
          <p:cNvSpPr>
            <a:spLocks noGrp="1"/>
          </p:cNvSpPr>
          <p:nvPr>
            <p:ph type="sldNum" sz="quarter" idx="12"/>
          </p:nvPr>
        </p:nvSpPr>
        <p:spPr/>
        <p:txBody>
          <a:bodyPr/>
          <a:lstStyle/>
          <a:p>
            <a:fld id="{0DC923A4-B56F-420B-BEFB-F7211496F904}" type="slidenum">
              <a:rPr lang="en-US" smtClean="0"/>
              <a:t>‹#›</a:t>
            </a:fld>
            <a:endParaRPr lang="en-US" dirty="0"/>
          </a:p>
        </p:txBody>
      </p:sp>
    </p:spTree>
    <p:extLst>
      <p:ext uri="{BB962C8B-B14F-4D97-AF65-F5344CB8AC3E}">
        <p14:creationId xmlns:p14="http://schemas.microsoft.com/office/powerpoint/2010/main" val="824927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05761469"/>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9C4D7959-2DA1-4193-839E-C815520F3264}" type="datetimeFigureOut">
              <a:rPr lang="en-US" smtClean="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A78B67-467E-4308-AD32-ECC695042FC7}"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0503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4D7959-2DA1-4193-839E-C815520F3264}" type="datetimeFigureOut">
              <a:rPr lang="en-US" smtClean="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A78B67-467E-4308-AD32-ECC695042FC7}" type="slidenum">
              <a:rPr lang="en-US" smtClean="0"/>
              <a:t>‹#›</a:t>
            </a:fld>
            <a:endParaRPr lang="en-US"/>
          </a:p>
        </p:txBody>
      </p:sp>
    </p:spTree>
    <p:extLst>
      <p:ext uri="{BB962C8B-B14F-4D97-AF65-F5344CB8AC3E}">
        <p14:creationId xmlns:p14="http://schemas.microsoft.com/office/powerpoint/2010/main" val="20581497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4D7959-2DA1-4193-839E-C815520F3264}" type="datetimeFigureOut">
              <a:rPr lang="en-US" smtClean="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A78B67-467E-4308-AD32-ECC695042FC7}"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65604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C4D7959-2DA1-4193-839E-C815520F3264}" type="datetimeFigureOut">
              <a:rPr lang="en-US" smtClean="0"/>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A78B67-467E-4308-AD32-ECC695042FC7}" type="slidenum">
              <a:rPr lang="en-US" smtClean="0"/>
              <a:t>‹#›</a:t>
            </a:fld>
            <a:endParaRPr lang="en-US"/>
          </a:p>
        </p:txBody>
      </p:sp>
    </p:spTree>
    <p:extLst>
      <p:ext uri="{BB962C8B-B14F-4D97-AF65-F5344CB8AC3E}">
        <p14:creationId xmlns:p14="http://schemas.microsoft.com/office/powerpoint/2010/main" val="8082804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C4D7959-2DA1-4193-839E-C815520F3264}" type="datetimeFigureOut">
              <a:rPr lang="en-US" smtClean="0"/>
              <a:t>4/23/2025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A78B67-467E-4308-AD32-ECC695042FC7}" type="slidenum">
              <a:rPr lang="en-US" smtClean="0"/>
              <a:t>‹#›</a:t>
            </a:fld>
            <a:endParaRPr lang="en-US"/>
          </a:p>
        </p:txBody>
      </p:sp>
    </p:spTree>
    <p:extLst>
      <p:ext uri="{BB962C8B-B14F-4D97-AF65-F5344CB8AC3E}">
        <p14:creationId xmlns:p14="http://schemas.microsoft.com/office/powerpoint/2010/main" val="3667037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0F41C4-32BF-4CDE-BB11-670C57DB2DD5}" type="datetimeFigureOut">
              <a:rPr lang="en-US" smtClean="0"/>
              <a:t>4/23/2025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7AC9AD-14DE-4F64-B5DE-E3C9FC65AB46}" type="slidenum">
              <a:rPr lang="en-US" smtClean="0"/>
              <a:t>‹#›</a:t>
            </a:fld>
            <a:endParaRPr lang="en-US" dirty="0"/>
          </a:p>
        </p:txBody>
      </p:sp>
    </p:spTree>
    <p:extLst>
      <p:ext uri="{BB962C8B-B14F-4D97-AF65-F5344CB8AC3E}">
        <p14:creationId xmlns:p14="http://schemas.microsoft.com/office/powerpoint/2010/main" val="3058681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C4D7959-2DA1-4193-839E-C815520F3264}" type="datetimeFigureOut">
              <a:rPr lang="en-US" smtClean="0"/>
              <a:t>4/23/2025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A78B67-467E-4308-AD32-ECC695042FC7}" type="slidenum">
              <a:rPr lang="en-US" smtClean="0"/>
              <a:t>‹#›</a:t>
            </a:fld>
            <a:endParaRPr lang="en-US"/>
          </a:p>
        </p:txBody>
      </p:sp>
    </p:spTree>
    <p:extLst>
      <p:ext uri="{BB962C8B-B14F-4D97-AF65-F5344CB8AC3E}">
        <p14:creationId xmlns:p14="http://schemas.microsoft.com/office/powerpoint/2010/main" val="30889427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C4D7959-2DA1-4193-839E-C815520F3264}" type="datetimeFigureOut">
              <a:rPr lang="en-US" smtClean="0"/>
              <a:t>4/23/2025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9BA78B67-467E-4308-AD32-ECC695042FC7}" type="slidenum">
              <a:rPr lang="en-US" smtClean="0"/>
              <a:t>‹#›</a:t>
            </a:fld>
            <a:endParaRPr lang="en-US"/>
          </a:p>
        </p:txBody>
      </p:sp>
    </p:spTree>
    <p:extLst>
      <p:ext uri="{BB962C8B-B14F-4D97-AF65-F5344CB8AC3E}">
        <p14:creationId xmlns:p14="http://schemas.microsoft.com/office/powerpoint/2010/main" val="1415536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C4D7959-2DA1-4193-839E-C815520F3264}" type="datetimeFigureOut">
              <a:rPr lang="en-US" smtClean="0"/>
              <a:t>4/23/2025</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BA78B67-467E-4308-AD32-ECC695042FC7}" type="slidenum">
              <a:rPr lang="en-US" smtClean="0"/>
              <a:t>‹#›</a:t>
            </a:fld>
            <a:endParaRPr lang="en-US"/>
          </a:p>
        </p:txBody>
      </p:sp>
    </p:spTree>
    <p:extLst>
      <p:ext uri="{BB962C8B-B14F-4D97-AF65-F5344CB8AC3E}">
        <p14:creationId xmlns:p14="http://schemas.microsoft.com/office/powerpoint/2010/main" val="12262957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4D7959-2DA1-4193-839E-C815520F3264}" type="datetimeFigureOut">
              <a:rPr lang="en-US" smtClean="0"/>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A78B67-467E-4308-AD32-ECC695042FC7}" type="slidenum">
              <a:rPr lang="en-US" smtClean="0"/>
              <a:t>‹#›</a:t>
            </a:fld>
            <a:endParaRPr lang="en-US"/>
          </a:p>
        </p:txBody>
      </p:sp>
    </p:spTree>
    <p:extLst>
      <p:ext uri="{BB962C8B-B14F-4D97-AF65-F5344CB8AC3E}">
        <p14:creationId xmlns:p14="http://schemas.microsoft.com/office/powerpoint/2010/main" val="40508044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4D7959-2DA1-4193-839E-C815520F3264}" type="datetimeFigureOut">
              <a:rPr lang="en-US" smtClean="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A78B67-467E-4308-AD32-ECC695042FC7}" type="slidenum">
              <a:rPr lang="en-US" smtClean="0"/>
              <a:t>‹#›</a:t>
            </a:fld>
            <a:endParaRPr lang="en-US"/>
          </a:p>
        </p:txBody>
      </p:sp>
    </p:spTree>
    <p:extLst>
      <p:ext uri="{BB962C8B-B14F-4D97-AF65-F5344CB8AC3E}">
        <p14:creationId xmlns:p14="http://schemas.microsoft.com/office/powerpoint/2010/main" val="2779476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4D7959-2DA1-4193-839E-C815520F3264}" type="datetimeFigureOut">
              <a:rPr lang="en-US" smtClean="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A78B67-467E-4308-AD32-ECC695042FC7}" type="slidenum">
              <a:rPr lang="en-US" smtClean="0"/>
              <a:t>‹#›</a:t>
            </a:fld>
            <a:endParaRPr lang="en-US"/>
          </a:p>
        </p:txBody>
      </p:sp>
    </p:spTree>
    <p:extLst>
      <p:ext uri="{BB962C8B-B14F-4D97-AF65-F5344CB8AC3E}">
        <p14:creationId xmlns:p14="http://schemas.microsoft.com/office/powerpoint/2010/main" val="7856525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0A355-D3D5-C62D-EB54-84F3D991F1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2975DBD-55A8-A600-38DF-53657DBC0A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23D3C7-75A2-A451-E955-60E40336E0E8}"/>
              </a:ext>
            </a:extLst>
          </p:cNvPr>
          <p:cNvSpPr>
            <a:spLocks noGrp="1"/>
          </p:cNvSpPr>
          <p:nvPr>
            <p:ph type="dt" sz="half" idx="10"/>
          </p:nvPr>
        </p:nvSpPr>
        <p:spPr/>
        <p:txBody>
          <a:bodyPr/>
          <a:lstStyle/>
          <a:p>
            <a:fld id="{58F77ADB-C71C-4BAB-A205-25F88853D372}" type="datetimeFigureOut">
              <a:rPr lang="en-US" smtClean="0"/>
              <a:t>4/23/2025</a:t>
            </a:fld>
            <a:endParaRPr lang="en-US"/>
          </a:p>
        </p:txBody>
      </p:sp>
      <p:sp>
        <p:nvSpPr>
          <p:cNvPr id="5" name="Footer Placeholder 4">
            <a:extLst>
              <a:ext uri="{FF2B5EF4-FFF2-40B4-BE49-F238E27FC236}">
                <a16:creationId xmlns:a16="http://schemas.microsoft.com/office/drawing/2014/main" id="{454BB7A8-DF2F-939C-6178-3F3FB8500C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BD54E7-3461-5610-C350-3974B488161D}"/>
              </a:ext>
            </a:extLst>
          </p:cNvPr>
          <p:cNvSpPr>
            <a:spLocks noGrp="1"/>
          </p:cNvSpPr>
          <p:nvPr>
            <p:ph type="sldNum" sz="quarter" idx="12"/>
          </p:nvPr>
        </p:nvSpPr>
        <p:spPr/>
        <p:txBody>
          <a:bodyPr/>
          <a:lstStyle/>
          <a:p>
            <a:fld id="{4E4BC055-42EF-4FB7-A37F-B6F680F37CC6}" type="slidenum">
              <a:rPr lang="en-US" smtClean="0"/>
              <a:t>‹#›</a:t>
            </a:fld>
            <a:endParaRPr lang="en-US"/>
          </a:p>
        </p:txBody>
      </p:sp>
    </p:spTree>
    <p:extLst>
      <p:ext uri="{BB962C8B-B14F-4D97-AF65-F5344CB8AC3E}">
        <p14:creationId xmlns:p14="http://schemas.microsoft.com/office/powerpoint/2010/main" val="5354877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50218-491D-8B45-E4FA-E47277D579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18A9EF-14CF-0ADB-27F1-DC234D3AB6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9F995E-7692-D24D-86BB-BC45326006C7}"/>
              </a:ext>
            </a:extLst>
          </p:cNvPr>
          <p:cNvSpPr>
            <a:spLocks noGrp="1"/>
          </p:cNvSpPr>
          <p:nvPr>
            <p:ph type="dt" sz="half" idx="10"/>
          </p:nvPr>
        </p:nvSpPr>
        <p:spPr/>
        <p:txBody>
          <a:bodyPr/>
          <a:lstStyle/>
          <a:p>
            <a:fld id="{58F77ADB-C71C-4BAB-A205-25F88853D372}" type="datetimeFigureOut">
              <a:rPr lang="en-US" smtClean="0"/>
              <a:t>4/23/2025</a:t>
            </a:fld>
            <a:endParaRPr lang="en-US"/>
          </a:p>
        </p:txBody>
      </p:sp>
      <p:sp>
        <p:nvSpPr>
          <p:cNvPr id="5" name="Footer Placeholder 4">
            <a:extLst>
              <a:ext uri="{FF2B5EF4-FFF2-40B4-BE49-F238E27FC236}">
                <a16:creationId xmlns:a16="http://schemas.microsoft.com/office/drawing/2014/main" id="{ACEE4853-5862-8229-2893-5F03F809E4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0F3E2D-5590-D975-D876-75D2262DB8A5}"/>
              </a:ext>
            </a:extLst>
          </p:cNvPr>
          <p:cNvSpPr>
            <a:spLocks noGrp="1"/>
          </p:cNvSpPr>
          <p:nvPr>
            <p:ph type="sldNum" sz="quarter" idx="12"/>
          </p:nvPr>
        </p:nvSpPr>
        <p:spPr/>
        <p:txBody>
          <a:bodyPr/>
          <a:lstStyle/>
          <a:p>
            <a:fld id="{4E4BC055-42EF-4FB7-A37F-B6F680F37CC6}" type="slidenum">
              <a:rPr lang="en-US" smtClean="0"/>
              <a:t>‹#›</a:t>
            </a:fld>
            <a:endParaRPr lang="en-US"/>
          </a:p>
        </p:txBody>
      </p:sp>
    </p:spTree>
    <p:extLst>
      <p:ext uri="{BB962C8B-B14F-4D97-AF65-F5344CB8AC3E}">
        <p14:creationId xmlns:p14="http://schemas.microsoft.com/office/powerpoint/2010/main" val="27202230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A68D5-0A5B-4686-03BD-A6BF21D833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408CBB-6141-A414-F2B5-4B5C53EAB1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43F2A1-3EB7-4704-E9F5-163C9A0EED70}"/>
              </a:ext>
            </a:extLst>
          </p:cNvPr>
          <p:cNvSpPr>
            <a:spLocks noGrp="1"/>
          </p:cNvSpPr>
          <p:nvPr>
            <p:ph type="dt" sz="half" idx="10"/>
          </p:nvPr>
        </p:nvSpPr>
        <p:spPr/>
        <p:txBody>
          <a:bodyPr/>
          <a:lstStyle/>
          <a:p>
            <a:fld id="{58F77ADB-C71C-4BAB-A205-25F88853D372}" type="datetimeFigureOut">
              <a:rPr lang="en-US" smtClean="0"/>
              <a:t>4/23/2025</a:t>
            </a:fld>
            <a:endParaRPr lang="en-US"/>
          </a:p>
        </p:txBody>
      </p:sp>
      <p:sp>
        <p:nvSpPr>
          <p:cNvPr id="5" name="Footer Placeholder 4">
            <a:extLst>
              <a:ext uri="{FF2B5EF4-FFF2-40B4-BE49-F238E27FC236}">
                <a16:creationId xmlns:a16="http://schemas.microsoft.com/office/drawing/2014/main" id="{5FE8C3CF-D64F-7F18-491C-D563FA915E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775E51-BF73-1E9F-C44F-60E827CCAF6B}"/>
              </a:ext>
            </a:extLst>
          </p:cNvPr>
          <p:cNvSpPr>
            <a:spLocks noGrp="1"/>
          </p:cNvSpPr>
          <p:nvPr>
            <p:ph type="sldNum" sz="quarter" idx="12"/>
          </p:nvPr>
        </p:nvSpPr>
        <p:spPr/>
        <p:txBody>
          <a:bodyPr/>
          <a:lstStyle/>
          <a:p>
            <a:fld id="{4E4BC055-42EF-4FB7-A37F-B6F680F37CC6}" type="slidenum">
              <a:rPr lang="en-US" smtClean="0"/>
              <a:t>‹#›</a:t>
            </a:fld>
            <a:endParaRPr lang="en-US"/>
          </a:p>
        </p:txBody>
      </p:sp>
    </p:spTree>
    <p:extLst>
      <p:ext uri="{BB962C8B-B14F-4D97-AF65-F5344CB8AC3E}">
        <p14:creationId xmlns:p14="http://schemas.microsoft.com/office/powerpoint/2010/main" val="4983178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E19EC-841B-5686-09CF-3A42F5CDDD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49EA60-51E9-1269-4F3B-5B297EF1A0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2CEEC0-BEF3-5EE1-3D01-71D0B3CC59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581F97-33D0-02C2-180E-01A499312780}"/>
              </a:ext>
            </a:extLst>
          </p:cNvPr>
          <p:cNvSpPr>
            <a:spLocks noGrp="1"/>
          </p:cNvSpPr>
          <p:nvPr>
            <p:ph type="dt" sz="half" idx="10"/>
          </p:nvPr>
        </p:nvSpPr>
        <p:spPr/>
        <p:txBody>
          <a:bodyPr/>
          <a:lstStyle/>
          <a:p>
            <a:fld id="{58F77ADB-C71C-4BAB-A205-25F88853D372}" type="datetimeFigureOut">
              <a:rPr lang="en-US" smtClean="0"/>
              <a:t>4/23/2025</a:t>
            </a:fld>
            <a:endParaRPr lang="en-US"/>
          </a:p>
        </p:txBody>
      </p:sp>
      <p:sp>
        <p:nvSpPr>
          <p:cNvPr id="6" name="Footer Placeholder 5">
            <a:extLst>
              <a:ext uri="{FF2B5EF4-FFF2-40B4-BE49-F238E27FC236}">
                <a16:creationId xmlns:a16="http://schemas.microsoft.com/office/drawing/2014/main" id="{53316E06-22B7-7230-0FCC-EBCEC2E2E3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AE4B48-3CC7-1628-6532-1B0CF5EFE246}"/>
              </a:ext>
            </a:extLst>
          </p:cNvPr>
          <p:cNvSpPr>
            <a:spLocks noGrp="1"/>
          </p:cNvSpPr>
          <p:nvPr>
            <p:ph type="sldNum" sz="quarter" idx="12"/>
          </p:nvPr>
        </p:nvSpPr>
        <p:spPr/>
        <p:txBody>
          <a:bodyPr/>
          <a:lstStyle/>
          <a:p>
            <a:fld id="{4E4BC055-42EF-4FB7-A37F-B6F680F37CC6}" type="slidenum">
              <a:rPr lang="en-US" smtClean="0"/>
              <a:t>‹#›</a:t>
            </a:fld>
            <a:endParaRPr lang="en-US"/>
          </a:p>
        </p:txBody>
      </p:sp>
    </p:spTree>
    <p:extLst>
      <p:ext uri="{BB962C8B-B14F-4D97-AF65-F5344CB8AC3E}">
        <p14:creationId xmlns:p14="http://schemas.microsoft.com/office/powerpoint/2010/main" val="3672631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marL="0" algn="ctr" defTabSz="914400" rtl="0" eaLnBrk="1" latinLnBrk="0" hangingPunct="1">
              <a:lnSpc>
                <a:spcPct val="85000"/>
              </a:lnSpc>
              <a:spcBef>
                <a:spcPct val="0"/>
              </a:spcBef>
              <a:buNone/>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Corbel" pitchFamily="34" charset="0"/>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0F41C4-32BF-4CDE-BB11-670C57DB2DD5}" type="datetimeFigureOut">
              <a:rPr lang="en-US" smtClean="0"/>
              <a:t>4/23/2025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7AC9AD-14DE-4F64-B5DE-E3C9FC65AB46}" type="slidenum">
              <a:rPr lang="en-US" smtClean="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0154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4B8AD-B742-3F6B-FA16-415B9F2AF7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1DC4BC-C2DB-302E-87E5-708C5187CF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9C81BF-DAAE-355C-D6E1-FFDA3102A4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6C5394-4FD9-9ADD-E486-FFDB4095E1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90FDD4-7DBA-E548-C7F4-4797616C1C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ACA45D-03E9-9F2C-40E0-9450CF34EC5F}"/>
              </a:ext>
            </a:extLst>
          </p:cNvPr>
          <p:cNvSpPr>
            <a:spLocks noGrp="1"/>
          </p:cNvSpPr>
          <p:nvPr>
            <p:ph type="dt" sz="half" idx="10"/>
          </p:nvPr>
        </p:nvSpPr>
        <p:spPr/>
        <p:txBody>
          <a:bodyPr/>
          <a:lstStyle/>
          <a:p>
            <a:fld id="{58F77ADB-C71C-4BAB-A205-25F88853D372}" type="datetimeFigureOut">
              <a:rPr lang="en-US" smtClean="0"/>
              <a:t>4/23/2025</a:t>
            </a:fld>
            <a:endParaRPr lang="en-US"/>
          </a:p>
        </p:txBody>
      </p:sp>
      <p:sp>
        <p:nvSpPr>
          <p:cNvPr id="8" name="Footer Placeholder 7">
            <a:extLst>
              <a:ext uri="{FF2B5EF4-FFF2-40B4-BE49-F238E27FC236}">
                <a16:creationId xmlns:a16="http://schemas.microsoft.com/office/drawing/2014/main" id="{5F956E59-FCFD-51C4-1020-854F87E126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6CF9B7-FA0F-EDE9-DFF5-03B00EDE395C}"/>
              </a:ext>
            </a:extLst>
          </p:cNvPr>
          <p:cNvSpPr>
            <a:spLocks noGrp="1"/>
          </p:cNvSpPr>
          <p:nvPr>
            <p:ph type="sldNum" sz="quarter" idx="12"/>
          </p:nvPr>
        </p:nvSpPr>
        <p:spPr/>
        <p:txBody>
          <a:bodyPr/>
          <a:lstStyle/>
          <a:p>
            <a:fld id="{4E4BC055-42EF-4FB7-A37F-B6F680F37CC6}" type="slidenum">
              <a:rPr lang="en-US" smtClean="0"/>
              <a:t>‹#›</a:t>
            </a:fld>
            <a:endParaRPr lang="en-US"/>
          </a:p>
        </p:txBody>
      </p:sp>
    </p:spTree>
    <p:extLst>
      <p:ext uri="{BB962C8B-B14F-4D97-AF65-F5344CB8AC3E}">
        <p14:creationId xmlns:p14="http://schemas.microsoft.com/office/powerpoint/2010/main" val="6968153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4B997-B424-F262-24B6-7D6D3E4D92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058963-A889-F70F-77CC-996461CFA661}"/>
              </a:ext>
            </a:extLst>
          </p:cNvPr>
          <p:cNvSpPr>
            <a:spLocks noGrp="1"/>
          </p:cNvSpPr>
          <p:nvPr>
            <p:ph type="dt" sz="half" idx="10"/>
          </p:nvPr>
        </p:nvSpPr>
        <p:spPr/>
        <p:txBody>
          <a:bodyPr/>
          <a:lstStyle/>
          <a:p>
            <a:fld id="{58F77ADB-C71C-4BAB-A205-25F88853D372}" type="datetimeFigureOut">
              <a:rPr lang="en-US" smtClean="0"/>
              <a:t>4/23/2025</a:t>
            </a:fld>
            <a:endParaRPr lang="en-US"/>
          </a:p>
        </p:txBody>
      </p:sp>
      <p:sp>
        <p:nvSpPr>
          <p:cNvPr id="4" name="Footer Placeholder 3">
            <a:extLst>
              <a:ext uri="{FF2B5EF4-FFF2-40B4-BE49-F238E27FC236}">
                <a16:creationId xmlns:a16="http://schemas.microsoft.com/office/drawing/2014/main" id="{813B5332-B5D8-3F28-E4C7-7B1FD805B5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DBE81A-A46B-D525-B506-9A9D6D3B10EF}"/>
              </a:ext>
            </a:extLst>
          </p:cNvPr>
          <p:cNvSpPr>
            <a:spLocks noGrp="1"/>
          </p:cNvSpPr>
          <p:nvPr>
            <p:ph type="sldNum" sz="quarter" idx="12"/>
          </p:nvPr>
        </p:nvSpPr>
        <p:spPr/>
        <p:txBody>
          <a:bodyPr/>
          <a:lstStyle/>
          <a:p>
            <a:fld id="{4E4BC055-42EF-4FB7-A37F-B6F680F37CC6}" type="slidenum">
              <a:rPr lang="en-US" smtClean="0"/>
              <a:t>‹#›</a:t>
            </a:fld>
            <a:endParaRPr lang="en-US"/>
          </a:p>
        </p:txBody>
      </p:sp>
    </p:spTree>
    <p:extLst>
      <p:ext uri="{BB962C8B-B14F-4D97-AF65-F5344CB8AC3E}">
        <p14:creationId xmlns:p14="http://schemas.microsoft.com/office/powerpoint/2010/main" val="23129747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83DECD-300B-D262-8989-2F86F12DC45F}"/>
              </a:ext>
            </a:extLst>
          </p:cNvPr>
          <p:cNvSpPr>
            <a:spLocks noGrp="1"/>
          </p:cNvSpPr>
          <p:nvPr>
            <p:ph type="dt" sz="half" idx="10"/>
          </p:nvPr>
        </p:nvSpPr>
        <p:spPr/>
        <p:txBody>
          <a:bodyPr/>
          <a:lstStyle/>
          <a:p>
            <a:fld id="{58F77ADB-C71C-4BAB-A205-25F88853D372}" type="datetimeFigureOut">
              <a:rPr lang="en-US" smtClean="0"/>
              <a:t>4/23/2025</a:t>
            </a:fld>
            <a:endParaRPr lang="en-US"/>
          </a:p>
        </p:txBody>
      </p:sp>
      <p:sp>
        <p:nvSpPr>
          <p:cNvPr id="3" name="Footer Placeholder 2">
            <a:extLst>
              <a:ext uri="{FF2B5EF4-FFF2-40B4-BE49-F238E27FC236}">
                <a16:creationId xmlns:a16="http://schemas.microsoft.com/office/drawing/2014/main" id="{9F191D96-AD61-FE60-D5A8-C6AD926317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732B5C-1CC9-855A-41A6-A1FF01A93D0C}"/>
              </a:ext>
            </a:extLst>
          </p:cNvPr>
          <p:cNvSpPr>
            <a:spLocks noGrp="1"/>
          </p:cNvSpPr>
          <p:nvPr>
            <p:ph type="sldNum" sz="quarter" idx="12"/>
          </p:nvPr>
        </p:nvSpPr>
        <p:spPr/>
        <p:txBody>
          <a:bodyPr/>
          <a:lstStyle/>
          <a:p>
            <a:fld id="{4E4BC055-42EF-4FB7-A37F-B6F680F37CC6}" type="slidenum">
              <a:rPr lang="en-US" smtClean="0"/>
              <a:t>‹#›</a:t>
            </a:fld>
            <a:endParaRPr lang="en-US"/>
          </a:p>
        </p:txBody>
      </p:sp>
    </p:spTree>
    <p:extLst>
      <p:ext uri="{BB962C8B-B14F-4D97-AF65-F5344CB8AC3E}">
        <p14:creationId xmlns:p14="http://schemas.microsoft.com/office/powerpoint/2010/main" val="2587608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E082A-5529-EB7A-A9D4-4E800CE334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5D6EEB-F2B2-4483-2FFA-94CF865572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DFE5F5-3478-51F6-C421-B0997807B2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2749F7-CB57-BBCD-F48A-6F0E9008F897}"/>
              </a:ext>
            </a:extLst>
          </p:cNvPr>
          <p:cNvSpPr>
            <a:spLocks noGrp="1"/>
          </p:cNvSpPr>
          <p:nvPr>
            <p:ph type="dt" sz="half" idx="10"/>
          </p:nvPr>
        </p:nvSpPr>
        <p:spPr/>
        <p:txBody>
          <a:bodyPr/>
          <a:lstStyle/>
          <a:p>
            <a:fld id="{58F77ADB-C71C-4BAB-A205-25F88853D372}" type="datetimeFigureOut">
              <a:rPr lang="en-US" smtClean="0"/>
              <a:t>4/23/2025</a:t>
            </a:fld>
            <a:endParaRPr lang="en-US"/>
          </a:p>
        </p:txBody>
      </p:sp>
      <p:sp>
        <p:nvSpPr>
          <p:cNvPr id="6" name="Footer Placeholder 5">
            <a:extLst>
              <a:ext uri="{FF2B5EF4-FFF2-40B4-BE49-F238E27FC236}">
                <a16:creationId xmlns:a16="http://schemas.microsoft.com/office/drawing/2014/main" id="{9A1AA4FF-2378-3B98-D993-DA983B1CAE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17D16A-EDAE-DD72-021B-FAA8FF2D1FBF}"/>
              </a:ext>
            </a:extLst>
          </p:cNvPr>
          <p:cNvSpPr>
            <a:spLocks noGrp="1"/>
          </p:cNvSpPr>
          <p:nvPr>
            <p:ph type="sldNum" sz="quarter" idx="12"/>
          </p:nvPr>
        </p:nvSpPr>
        <p:spPr/>
        <p:txBody>
          <a:bodyPr/>
          <a:lstStyle/>
          <a:p>
            <a:fld id="{4E4BC055-42EF-4FB7-A37F-B6F680F37CC6}" type="slidenum">
              <a:rPr lang="en-US" smtClean="0"/>
              <a:t>‹#›</a:t>
            </a:fld>
            <a:endParaRPr lang="en-US"/>
          </a:p>
        </p:txBody>
      </p:sp>
    </p:spTree>
    <p:extLst>
      <p:ext uri="{BB962C8B-B14F-4D97-AF65-F5344CB8AC3E}">
        <p14:creationId xmlns:p14="http://schemas.microsoft.com/office/powerpoint/2010/main" val="24094345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7FF70-40A4-F45A-A19F-771FAEEB8A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74C141-B7A4-007E-8BC8-7F8AC69471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2D7CA7-C13B-57EF-7151-37B61DFAE5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087E6B-7354-2B14-A4A6-8BEC174F6159}"/>
              </a:ext>
            </a:extLst>
          </p:cNvPr>
          <p:cNvSpPr>
            <a:spLocks noGrp="1"/>
          </p:cNvSpPr>
          <p:nvPr>
            <p:ph type="dt" sz="half" idx="10"/>
          </p:nvPr>
        </p:nvSpPr>
        <p:spPr/>
        <p:txBody>
          <a:bodyPr/>
          <a:lstStyle/>
          <a:p>
            <a:fld id="{58F77ADB-C71C-4BAB-A205-25F88853D372}" type="datetimeFigureOut">
              <a:rPr lang="en-US" smtClean="0"/>
              <a:t>4/23/2025</a:t>
            </a:fld>
            <a:endParaRPr lang="en-US"/>
          </a:p>
        </p:txBody>
      </p:sp>
      <p:sp>
        <p:nvSpPr>
          <p:cNvPr id="6" name="Footer Placeholder 5">
            <a:extLst>
              <a:ext uri="{FF2B5EF4-FFF2-40B4-BE49-F238E27FC236}">
                <a16:creationId xmlns:a16="http://schemas.microsoft.com/office/drawing/2014/main" id="{002DF11A-C811-0F2E-8D2C-03E4A6E8D6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CA2F14-DAD7-9471-2B8B-1C61E81A4B28}"/>
              </a:ext>
            </a:extLst>
          </p:cNvPr>
          <p:cNvSpPr>
            <a:spLocks noGrp="1"/>
          </p:cNvSpPr>
          <p:nvPr>
            <p:ph type="sldNum" sz="quarter" idx="12"/>
          </p:nvPr>
        </p:nvSpPr>
        <p:spPr/>
        <p:txBody>
          <a:bodyPr/>
          <a:lstStyle/>
          <a:p>
            <a:fld id="{4E4BC055-42EF-4FB7-A37F-B6F680F37CC6}" type="slidenum">
              <a:rPr lang="en-US" smtClean="0"/>
              <a:t>‹#›</a:t>
            </a:fld>
            <a:endParaRPr lang="en-US"/>
          </a:p>
        </p:txBody>
      </p:sp>
    </p:spTree>
    <p:extLst>
      <p:ext uri="{BB962C8B-B14F-4D97-AF65-F5344CB8AC3E}">
        <p14:creationId xmlns:p14="http://schemas.microsoft.com/office/powerpoint/2010/main" val="18696661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75D2C-335D-3965-9451-C2C588333F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AB1340-0514-9840-E25A-358F8A6BFB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14EE84-C25E-BE6A-90F5-5E348B79539E}"/>
              </a:ext>
            </a:extLst>
          </p:cNvPr>
          <p:cNvSpPr>
            <a:spLocks noGrp="1"/>
          </p:cNvSpPr>
          <p:nvPr>
            <p:ph type="dt" sz="half" idx="10"/>
          </p:nvPr>
        </p:nvSpPr>
        <p:spPr/>
        <p:txBody>
          <a:bodyPr/>
          <a:lstStyle/>
          <a:p>
            <a:fld id="{58F77ADB-C71C-4BAB-A205-25F88853D372}" type="datetimeFigureOut">
              <a:rPr lang="en-US" smtClean="0"/>
              <a:t>4/23/2025</a:t>
            </a:fld>
            <a:endParaRPr lang="en-US"/>
          </a:p>
        </p:txBody>
      </p:sp>
      <p:sp>
        <p:nvSpPr>
          <p:cNvPr id="5" name="Footer Placeholder 4">
            <a:extLst>
              <a:ext uri="{FF2B5EF4-FFF2-40B4-BE49-F238E27FC236}">
                <a16:creationId xmlns:a16="http://schemas.microsoft.com/office/drawing/2014/main" id="{2F46B332-60FB-B496-CEAB-21EE419C70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CAFC13-2A5A-D782-29F0-6D0C45F7C798}"/>
              </a:ext>
            </a:extLst>
          </p:cNvPr>
          <p:cNvSpPr>
            <a:spLocks noGrp="1"/>
          </p:cNvSpPr>
          <p:nvPr>
            <p:ph type="sldNum" sz="quarter" idx="12"/>
          </p:nvPr>
        </p:nvSpPr>
        <p:spPr/>
        <p:txBody>
          <a:bodyPr/>
          <a:lstStyle/>
          <a:p>
            <a:fld id="{4E4BC055-42EF-4FB7-A37F-B6F680F37CC6}" type="slidenum">
              <a:rPr lang="en-US" smtClean="0"/>
              <a:t>‹#›</a:t>
            </a:fld>
            <a:endParaRPr lang="en-US"/>
          </a:p>
        </p:txBody>
      </p:sp>
    </p:spTree>
    <p:extLst>
      <p:ext uri="{BB962C8B-B14F-4D97-AF65-F5344CB8AC3E}">
        <p14:creationId xmlns:p14="http://schemas.microsoft.com/office/powerpoint/2010/main" val="11184488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0B3F1D-5923-53A0-D069-F8A807CE9D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DB3D9B-0559-74B1-07D0-B42763E24C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5F9535-6C42-3751-F3E2-108134CF7991}"/>
              </a:ext>
            </a:extLst>
          </p:cNvPr>
          <p:cNvSpPr>
            <a:spLocks noGrp="1"/>
          </p:cNvSpPr>
          <p:nvPr>
            <p:ph type="dt" sz="half" idx="10"/>
          </p:nvPr>
        </p:nvSpPr>
        <p:spPr/>
        <p:txBody>
          <a:bodyPr/>
          <a:lstStyle/>
          <a:p>
            <a:fld id="{58F77ADB-C71C-4BAB-A205-25F88853D372}" type="datetimeFigureOut">
              <a:rPr lang="en-US" smtClean="0"/>
              <a:t>4/23/2025</a:t>
            </a:fld>
            <a:endParaRPr lang="en-US"/>
          </a:p>
        </p:txBody>
      </p:sp>
      <p:sp>
        <p:nvSpPr>
          <p:cNvPr id="5" name="Footer Placeholder 4">
            <a:extLst>
              <a:ext uri="{FF2B5EF4-FFF2-40B4-BE49-F238E27FC236}">
                <a16:creationId xmlns:a16="http://schemas.microsoft.com/office/drawing/2014/main" id="{20FE2348-168A-4192-B6CC-CF4BAEDEEA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2562AE-3322-1729-7C22-54546CF806B8}"/>
              </a:ext>
            </a:extLst>
          </p:cNvPr>
          <p:cNvSpPr>
            <a:spLocks noGrp="1"/>
          </p:cNvSpPr>
          <p:nvPr>
            <p:ph type="sldNum" sz="quarter" idx="12"/>
          </p:nvPr>
        </p:nvSpPr>
        <p:spPr/>
        <p:txBody>
          <a:bodyPr/>
          <a:lstStyle/>
          <a:p>
            <a:fld id="{4E4BC055-42EF-4FB7-A37F-B6F680F37CC6}" type="slidenum">
              <a:rPr lang="en-US" smtClean="0"/>
              <a:t>‹#›</a:t>
            </a:fld>
            <a:endParaRPr lang="en-US"/>
          </a:p>
        </p:txBody>
      </p:sp>
    </p:spTree>
    <p:extLst>
      <p:ext uri="{BB962C8B-B14F-4D97-AF65-F5344CB8AC3E}">
        <p14:creationId xmlns:p14="http://schemas.microsoft.com/office/powerpoint/2010/main" val="18276708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342900"/>
            <a:fld id="{D983F1FA-211D-3044-9E35-958DFBC26156}" type="slidenum">
              <a:rPr lang="en-US" smtClean="0">
                <a:solidFill>
                  <a:prstClr val="white"/>
                </a:solidFill>
              </a:rPr>
              <a:pPr defTabSz="342900"/>
              <a:t>‹#›</a:t>
            </a:fld>
            <a:endParaRPr lang="en-US">
              <a:solidFill>
                <a:prstClr val="white"/>
              </a:solidFill>
            </a:endParaRPr>
          </a:p>
        </p:txBody>
      </p:sp>
      <p:sp>
        <p:nvSpPr>
          <p:cNvPr id="4" name="Rectangle 3"/>
          <p:cNvSpPr/>
          <p:nvPr userDrawn="1"/>
        </p:nvSpPr>
        <p:spPr>
          <a:xfrm>
            <a:off x="0" y="-76200"/>
            <a:ext cx="12192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342900"/>
            <a:endParaRPr lang="en-US" sz="1350">
              <a:solidFill>
                <a:prstClr val="white"/>
              </a:solidFill>
            </a:endParaRPr>
          </a:p>
        </p:txBody>
      </p:sp>
      <p:sp>
        <p:nvSpPr>
          <p:cNvPr id="5" name="Title 1"/>
          <p:cNvSpPr>
            <a:spLocks noGrp="1"/>
          </p:cNvSpPr>
          <p:nvPr>
            <p:ph type="title" hasCustomPrompt="1"/>
          </p:nvPr>
        </p:nvSpPr>
        <p:spPr>
          <a:xfrm>
            <a:off x="0" y="-76200"/>
            <a:ext cx="12192000" cy="731520"/>
          </a:xfrm>
        </p:spPr>
        <p:txBody>
          <a:bodyPr>
            <a:normAutofit/>
          </a:bodyPr>
          <a:lstStyle>
            <a:lvl1pPr>
              <a:defRPr b="1" baseline="0">
                <a:solidFill>
                  <a:schemeClr val="bg1"/>
                </a:solidFill>
              </a:defRPr>
            </a:lvl1pPr>
          </a:lstStyle>
          <a:p>
            <a:r>
              <a:rPr lang="en-US" sz="2700"/>
              <a:t>Click to edit Slide Maser Style</a:t>
            </a:r>
            <a:endParaRPr lang="en-US" sz="2700" u="sng"/>
          </a:p>
        </p:txBody>
      </p:sp>
    </p:spTree>
    <p:extLst>
      <p:ext uri="{BB962C8B-B14F-4D97-AF65-F5344CB8AC3E}">
        <p14:creationId xmlns:p14="http://schemas.microsoft.com/office/powerpoint/2010/main" val="851378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0F41C4-32BF-4CDE-BB11-670C57DB2DD5}" type="datetimeFigureOut">
              <a:rPr lang="en-US" smtClean="0"/>
              <a:t>4/23/2025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7AC9AD-14DE-4F64-B5DE-E3C9FC65AB46}" type="slidenum">
              <a:rPr lang="en-US" smtClean="0"/>
              <a:t>‹#›</a:t>
            </a:fld>
            <a:endParaRPr lang="en-US" dirty="0"/>
          </a:p>
        </p:txBody>
      </p:sp>
    </p:spTree>
    <p:extLst>
      <p:ext uri="{BB962C8B-B14F-4D97-AF65-F5344CB8AC3E}">
        <p14:creationId xmlns:p14="http://schemas.microsoft.com/office/powerpoint/2010/main" val="2479190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0F41C4-32BF-4CDE-BB11-670C57DB2DD5}" type="datetimeFigureOut">
              <a:rPr lang="en-US" smtClean="0"/>
              <a:t>4/23/2025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77AC9AD-14DE-4F64-B5DE-E3C9FC65AB46}" type="slidenum">
              <a:rPr lang="en-US" smtClean="0"/>
              <a:t>‹#›</a:t>
            </a:fld>
            <a:endParaRPr lang="en-US" dirty="0"/>
          </a:p>
        </p:txBody>
      </p:sp>
    </p:spTree>
    <p:extLst>
      <p:ext uri="{BB962C8B-B14F-4D97-AF65-F5344CB8AC3E}">
        <p14:creationId xmlns:p14="http://schemas.microsoft.com/office/powerpoint/2010/main" val="676603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0F41C4-32BF-4CDE-BB11-670C57DB2DD5}" type="datetimeFigureOut">
              <a:rPr lang="en-US" smtClean="0"/>
              <a:t>4/23/2025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77AC9AD-14DE-4F64-B5DE-E3C9FC65AB46}" type="slidenum">
              <a:rPr lang="en-US" smtClean="0"/>
              <a:t>‹#›</a:t>
            </a:fld>
            <a:endParaRPr lang="en-US" dirty="0"/>
          </a:p>
        </p:txBody>
      </p:sp>
    </p:spTree>
    <p:extLst>
      <p:ext uri="{BB962C8B-B14F-4D97-AF65-F5344CB8AC3E}">
        <p14:creationId xmlns:p14="http://schemas.microsoft.com/office/powerpoint/2010/main" val="341568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0F41C4-32BF-4CDE-BB11-670C57DB2DD5}" type="datetimeFigureOut">
              <a:rPr lang="en-US" smtClean="0"/>
              <a:t>4/23/2025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77AC9AD-14DE-4F64-B5DE-E3C9FC65AB46}" type="slidenum">
              <a:rPr lang="en-US" smtClean="0"/>
              <a:t>‹#›</a:t>
            </a:fld>
            <a:endParaRPr lang="en-US" dirty="0"/>
          </a:p>
        </p:txBody>
      </p:sp>
    </p:spTree>
    <p:extLst>
      <p:ext uri="{BB962C8B-B14F-4D97-AF65-F5344CB8AC3E}">
        <p14:creationId xmlns:p14="http://schemas.microsoft.com/office/powerpoint/2010/main" val="1713691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0F41C4-32BF-4CDE-BB11-670C57DB2DD5}" type="datetimeFigureOut">
              <a:rPr lang="en-US" smtClean="0"/>
              <a:t>4/23/2025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7AC9AD-14DE-4F64-B5DE-E3C9FC65AB46}" type="slidenum">
              <a:rPr lang="en-US" smtClean="0"/>
              <a:t>‹#›</a:t>
            </a:fld>
            <a:endParaRPr lang="en-US" dirty="0"/>
          </a:p>
        </p:txBody>
      </p:sp>
    </p:spTree>
    <p:extLst>
      <p:ext uri="{BB962C8B-B14F-4D97-AF65-F5344CB8AC3E}">
        <p14:creationId xmlns:p14="http://schemas.microsoft.com/office/powerpoint/2010/main" val="1386104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0F41C4-32BF-4CDE-BB11-670C57DB2DD5}" type="datetimeFigureOut">
              <a:rPr lang="en-US" smtClean="0"/>
              <a:t>4/23/2025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7AC9AD-14DE-4F64-B5DE-E3C9FC65AB46}" type="slidenum">
              <a:rPr lang="en-US" smtClean="0"/>
              <a:t>‹#›</a:t>
            </a:fld>
            <a:endParaRPr lang="en-US" dirty="0"/>
          </a:p>
        </p:txBody>
      </p:sp>
    </p:spTree>
    <p:extLst>
      <p:ext uri="{BB962C8B-B14F-4D97-AF65-F5344CB8AC3E}">
        <p14:creationId xmlns:p14="http://schemas.microsoft.com/office/powerpoint/2010/main" val="2324019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dirty="0"/>
              <a:pPr/>
              <a:t>4/23/2025</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sz="675"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185ABD63-C6C9-FA47-A146-4725B0A9A3AA}" type="slidenum">
              <a:rPr lang="en-US" smtClean="0"/>
              <a:pPr/>
              <a:t>‹#›</a:t>
            </a:fld>
            <a:endParaRPr lang="en-US" sz="675" dirty="0"/>
          </a:p>
        </p:txBody>
      </p:sp>
    </p:spTree>
    <p:extLst>
      <p:ext uri="{BB962C8B-B14F-4D97-AF65-F5344CB8AC3E}">
        <p14:creationId xmlns:p14="http://schemas.microsoft.com/office/powerpoint/2010/main" val="3285458952"/>
      </p:ext>
    </p:extLst>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 id="2147484161" r:id="rId11"/>
    <p:sldLayoutId id="2147484186" r:id="rId12"/>
    <p:sldLayoutId id="2147484187" r:id="rId13"/>
    <p:sldLayoutId id="2147484188" r:id="rId14"/>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C4D7959-2DA1-4193-839E-C815520F3264}" type="datetimeFigureOut">
              <a:rPr lang="en-US" smtClean="0"/>
              <a:t>4/23/2025</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9BA78B67-467E-4308-AD32-ECC695042FC7}"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9106928"/>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59D415-6C96-93F2-CA3C-16B4ECCECE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291FB9-E2D4-BE99-973E-82D07729F5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0CD239-5E0A-B422-6C20-A59C499680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F77ADB-C71C-4BAB-A205-25F88853D372}" type="datetimeFigureOut">
              <a:rPr lang="en-US" smtClean="0"/>
              <a:t>4/23/2025</a:t>
            </a:fld>
            <a:endParaRPr lang="en-US"/>
          </a:p>
        </p:txBody>
      </p:sp>
      <p:sp>
        <p:nvSpPr>
          <p:cNvPr id="5" name="Footer Placeholder 4">
            <a:extLst>
              <a:ext uri="{FF2B5EF4-FFF2-40B4-BE49-F238E27FC236}">
                <a16:creationId xmlns:a16="http://schemas.microsoft.com/office/drawing/2014/main" id="{E0308952-D48B-8D75-7C1E-58086A2431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2D8444-59E3-8B95-64D2-A749EB4662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4BC055-42EF-4FB7-A37F-B6F680F37CC6}" type="slidenum">
              <a:rPr lang="en-US" smtClean="0"/>
              <a:t>‹#›</a:t>
            </a:fld>
            <a:endParaRPr lang="en-US"/>
          </a:p>
        </p:txBody>
      </p:sp>
    </p:spTree>
    <p:extLst>
      <p:ext uri="{BB962C8B-B14F-4D97-AF65-F5344CB8AC3E}">
        <p14:creationId xmlns:p14="http://schemas.microsoft.com/office/powerpoint/2010/main" val="2325909003"/>
      </p:ext>
    </p:extLst>
  </p:cSld>
  <p:clrMap bg1="lt1" tx1="dk1" bg2="lt2" tx2="dk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 id="2147484210" r:id="rId9"/>
    <p:sldLayoutId id="2147484211" r:id="rId10"/>
    <p:sldLayoutId id="2147484212" r:id="rId11"/>
    <p:sldLayoutId id="214748421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flickr.com/photos/54591706@N02/34740785445" TargetMode="External"/><Relationship Id="rId2" Type="http://schemas.openxmlformats.org/officeDocument/2006/relationships/image" Target="../media/image7.jpg"/><Relationship Id="rId1" Type="http://schemas.openxmlformats.org/officeDocument/2006/relationships/slideLayout" Target="../slideLayouts/slideLayout16.xml"/><Relationship Id="rId4" Type="http://schemas.openxmlformats.org/officeDocument/2006/relationships/hyperlink" Target="https://creativecommons.org/licenses/by/3.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hyperlink" Target="https://www.aamc.org/data-reports/workforce/report/physician-specialty-data-report" TargetMode="External"/><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13.png"/><Relationship Id="rId4" Type="http://schemas.openxmlformats.org/officeDocument/2006/relationships/hyperlink" Target="https://fineartamerica.com/featured/mechanic-repairing-brain-ikon-ikon-images.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hyperlink" Target="https://www.ruralhealth.va.gov/aboutus/ruralvets.asp" TargetMode="External"/><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hyperlink" Target="https://www.nationalmssociety.org/What-is-MS/Who-Gets-MS/How-Many-People" TargetMode="Externa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3" Type="http://schemas.openxmlformats.org/officeDocument/2006/relationships/hyperlink" Target="https://veterans.house.gov/uploadedfiles/va_mission_act_summary.pdf" TargetMode="External"/><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hyperlink" Target="https://veterans.house.gov/uploadedfiles/va_mission_act_summary.pdf" TargetMode="External"/><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hyperlink" Target="https://www.psqh.com/news/va-forges-ahead-with-expanded-telehealth-access-for-veterans/" TargetMode="External"/><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hyperlink" Target="https://www.hsrd.research.va.gov/impacts/va-teleneurology-program.cf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hyperlink" Target="https://department.va.gov/integrated-service-networks/visn-21/"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hyperlink" Target="https://doi.org/10.1093/milmed/usae526" TargetMode="External"/><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42.png"/><Relationship Id="rId5" Type="http://schemas.openxmlformats.org/officeDocument/2006/relationships/hyperlink" Target="mailto:ContactUsNMSS@nmss.org" TargetMode="External"/><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40.png"/><Relationship Id="rId5" Type="http://schemas.openxmlformats.org/officeDocument/2006/relationships/hyperlink" Target="mailto:ContactUsNMSS@nmss.org" TargetMode="External"/><Relationship Id="rId4" Type="http://schemas.openxmlformats.org/officeDocument/2006/relationships/image" Target="../media/image4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hyperlink" Target="https://pixabay.com/en/baptismal-font-baptism-protestant-319954/" TargetMode="External"/><Relationship Id="rId2" Type="http://schemas.openxmlformats.org/officeDocument/2006/relationships/image" Target="../media/image45.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dvagov.sharepoint.com/sites/%20VHANeurology/MS" TargetMode="External"/><Relationship Id="rId2" Type="http://schemas.openxmlformats.org/officeDocument/2006/relationships/hyperlink" Target="http://www.va.gov/MS" TargetMode="Externa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6FE91-03AE-47C3-9243-4927196877F5}"/>
              </a:ext>
            </a:extLst>
          </p:cNvPr>
          <p:cNvSpPr>
            <a:spLocks noGrp="1"/>
          </p:cNvSpPr>
          <p:nvPr>
            <p:ph type="title"/>
          </p:nvPr>
        </p:nvSpPr>
        <p:spPr>
          <a:xfrm>
            <a:off x="2384584" y="422400"/>
            <a:ext cx="7406640" cy="1356360"/>
          </a:xfrm>
        </p:spPr>
        <p:txBody>
          <a:bodyPr>
            <a:normAutofit/>
          </a:bodyPr>
          <a:lstStyle/>
          <a:p>
            <a:pPr algn="ctr"/>
            <a:r>
              <a:rPr lang="en-US" sz="3200" dirty="0"/>
              <a:t>The CME program will start on the hour.</a:t>
            </a:r>
          </a:p>
        </p:txBody>
      </p:sp>
      <p:sp>
        <p:nvSpPr>
          <p:cNvPr id="4" name="Content Placeholder 3">
            <a:extLst>
              <a:ext uri="{FF2B5EF4-FFF2-40B4-BE49-F238E27FC236}">
                <a16:creationId xmlns:a16="http://schemas.microsoft.com/office/drawing/2014/main" id="{B4C83E11-AEAA-48E8-BB0F-EC90A1D4D104}"/>
              </a:ext>
            </a:extLst>
          </p:cNvPr>
          <p:cNvSpPr txBox="1">
            <a:spLocks noGrp="1"/>
          </p:cNvSpPr>
          <p:nvPr>
            <p:ph idx="1"/>
          </p:nvPr>
        </p:nvSpPr>
        <p:spPr>
          <a:xfrm>
            <a:off x="391886" y="1600200"/>
            <a:ext cx="11346024" cy="2884714"/>
          </a:xfrm>
          <a:prstGeom prst="rect">
            <a:avLst/>
          </a:prstGeom>
          <a:noFill/>
        </p:spPr>
        <p:txBody>
          <a:bodyPr wrap="square" rtlCol="0" anchor="ctr">
            <a:noAutofit/>
          </a:bodyPr>
          <a:lstStyle/>
          <a:p>
            <a:pPr marL="34289" indent="0" algn="ctr">
              <a:lnSpc>
                <a:spcPct val="100000"/>
              </a:lnSpc>
              <a:spcBef>
                <a:spcPts val="0"/>
              </a:spcBef>
              <a:spcAft>
                <a:spcPts val="900"/>
              </a:spcAft>
              <a:buNone/>
            </a:pPr>
            <a:r>
              <a:rPr lang="en-US" sz="6000" b="1" dirty="0">
                <a:solidFill>
                  <a:schemeClr val="accent3"/>
                </a:solidFill>
              </a:rPr>
              <a:t>Care of Rural Veterans with </a:t>
            </a:r>
            <a:br>
              <a:rPr lang="en-US" sz="6000" b="1" dirty="0">
                <a:solidFill>
                  <a:schemeClr val="accent3"/>
                </a:solidFill>
              </a:rPr>
            </a:br>
            <a:r>
              <a:rPr lang="en-US" sz="6000" b="1" dirty="0">
                <a:solidFill>
                  <a:schemeClr val="accent3"/>
                </a:solidFill>
              </a:rPr>
              <a:t>Multiple Sclerosis</a:t>
            </a:r>
          </a:p>
        </p:txBody>
      </p:sp>
      <p:pic>
        <p:nvPicPr>
          <p:cNvPr id="5" name="Picture 4" descr="Logo, company name&#10;&#10;Description automatically generated">
            <a:extLst>
              <a:ext uri="{FF2B5EF4-FFF2-40B4-BE49-F238E27FC236}">
                <a16:creationId xmlns:a16="http://schemas.microsoft.com/office/drawing/2014/main" id="{3FDB836B-0B6B-4C7F-9963-904A363B032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802109" y="5020302"/>
            <a:ext cx="1706166" cy="1415298"/>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AF074A1F-DF81-407D-A4C7-BCD82F82676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561806" y="5195903"/>
            <a:ext cx="2674620" cy="1064096"/>
          </a:xfrm>
          <a:prstGeom prst="rect">
            <a:avLst/>
          </a:prstGeom>
        </p:spPr>
      </p:pic>
    </p:spTree>
    <p:extLst>
      <p:ext uri="{BB962C8B-B14F-4D97-AF65-F5344CB8AC3E}">
        <p14:creationId xmlns:p14="http://schemas.microsoft.com/office/powerpoint/2010/main" val="1152386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E3448-7FD4-CAC7-CCC2-00F5080A931C}"/>
              </a:ext>
            </a:extLst>
          </p:cNvPr>
          <p:cNvSpPr>
            <a:spLocks noGrp="1"/>
          </p:cNvSpPr>
          <p:nvPr>
            <p:ph type="title"/>
          </p:nvPr>
        </p:nvSpPr>
        <p:spPr/>
        <p:txBody>
          <a:bodyPr/>
          <a:lstStyle/>
          <a:p>
            <a:r>
              <a:rPr lang="en-US" dirty="0"/>
              <a:t>Treatment history</a:t>
            </a:r>
          </a:p>
        </p:txBody>
      </p:sp>
      <p:sp>
        <p:nvSpPr>
          <p:cNvPr id="3" name="Content Placeholder 2">
            <a:extLst>
              <a:ext uri="{FF2B5EF4-FFF2-40B4-BE49-F238E27FC236}">
                <a16:creationId xmlns:a16="http://schemas.microsoft.com/office/drawing/2014/main" id="{46367113-C9F1-8E3F-D620-35C8339DEDEC}"/>
              </a:ext>
            </a:extLst>
          </p:cNvPr>
          <p:cNvSpPr>
            <a:spLocks noGrp="1"/>
          </p:cNvSpPr>
          <p:nvPr>
            <p:ph idx="1"/>
          </p:nvPr>
        </p:nvSpPr>
        <p:spPr>
          <a:xfrm>
            <a:off x="1189747" y="2277248"/>
            <a:ext cx="10058400" cy="4023360"/>
          </a:xfrm>
        </p:spPr>
        <p:txBody>
          <a:bodyPr>
            <a:normAutofit lnSpcReduction="10000"/>
          </a:bodyPr>
          <a:lstStyle/>
          <a:p>
            <a:pPr marL="0" indent="0">
              <a:buNone/>
            </a:pPr>
            <a:r>
              <a:rPr lang="en-US" sz="2000" b="1" dirty="0"/>
              <a:t>2014 – 2017: </a:t>
            </a:r>
            <a:r>
              <a:rPr lang="en-US" sz="2000" dirty="0"/>
              <a:t>Fingolimod </a:t>
            </a:r>
          </a:p>
          <a:p>
            <a:pPr>
              <a:buFontTx/>
              <a:buChar char="-"/>
            </a:pPr>
            <a:r>
              <a:rPr lang="en-US" sz="2000" dirty="0"/>
              <a:t>Discontinued due to leukopenia and concern about PML risk</a:t>
            </a:r>
          </a:p>
          <a:p>
            <a:pPr marL="0" indent="0">
              <a:buNone/>
            </a:pPr>
            <a:endParaRPr lang="en-US" sz="1100" dirty="0"/>
          </a:p>
          <a:p>
            <a:pPr marL="0" indent="0">
              <a:buNone/>
            </a:pPr>
            <a:r>
              <a:rPr lang="en-US" sz="2000" b="1" dirty="0"/>
              <a:t>2017 x3 months: </a:t>
            </a:r>
            <a:r>
              <a:rPr lang="en-US" sz="2000" dirty="0"/>
              <a:t>Glatiramer acetate</a:t>
            </a:r>
          </a:p>
          <a:p>
            <a:pPr marL="0" indent="0">
              <a:buNone/>
            </a:pPr>
            <a:r>
              <a:rPr lang="en-US" sz="2000" dirty="0"/>
              <a:t>- Discontinued due to dysuria / hematuria</a:t>
            </a:r>
          </a:p>
          <a:p>
            <a:pPr marL="0" indent="0">
              <a:buNone/>
            </a:pPr>
            <a:endParaRPr lang="en-US" sz="1100" dirty="0"/>
          </a:p>
          <a:p>
            <a:pPr marL="0" indent="0">
              <a:buNone/>
            </a:pPr>
            <a:r>
              <a:rPr lang="en-US" sz="2000" b="1" dirty="0"/>
              <a:t>2017 x 2 months: </a:t>
            </a:r>
            <a:r>
              <a:rPr lang="en-US" sz="2000" dirty="0"/>
              <a:t>Dimethyl fumarate x months </a:t>
            </a:r>
          </a:p>
          <a:p>
            <a:pPr>
              <a:buFontTx/>
              <a:buChar char="-"/>
            </a:pPr>
            <a:r>
              <a:rPr lang="en-US" sz="2000" dirty="0"/>
              <a:t>Discontinued due to side effects (not sure which)</a:t>
            </a:r>
          </a:p>
          <a:p>
            <a:pPr marL="0" indent="0">
              <a:buNone/>
            </a:pPr>
            <a:endParaRPr lang="en-US" sz="1100" dirty="0"/>
          </a:p>
          <a:p>
            <a:pPr marL="0" indent="0">
              <a:buNone/>
            </a:pPr>
            <a:r>
              <a:rPr lang="en-US" sz="2000" b="1" dirty="0">
                <a:solidFill>
                  <a:srgbClr val="FF0000"/>
                </a:solidFill>
              </a:rPr>
              <a:t>Off DMT since ~2017</a:t>
            </a:r>
          </a:p>
          <a:p>
            <a:pPr marL="0" indent="0">
              <a:buNone/>
            </a:pPr>
            <a:endParaRPr lang="en-US" dirty="0"/>
          </a:p>
        </p:txBody>
      </p:sp>
      <p:pic>
        <p:nvPicPr>
          <p:cNvPr id="4" name="Picture 3" descr="A picture containing indoor&#10;&#10;Description automatically generated">
            <a:extLst>
              <a:ext uri="{FF2B5EF4-FFF2-40B4-BE49-F238E27FC236}">
                <a16:creationId xmlns:a16="http://schemas.microsoft.com/office/drawing/2014/main" id="{A3538434-0196-E326-893F-1383CE97D35E}"/>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7952509" y="2161310"/>
            <a:ext cx="3707327" cy="2780495"/>
          </a:xfrm>
          <a:prstGeom prst="rect">
            <a:avLst/>
          </a:prstGeom>
        </p:spPr>
      </p:pic>
      <p:sp>
        <p:nvSpPr>
          <p:cNvPr id="6" name="TextBox 5">
            <a:extLst>
              <a:ext uri="{FF2B5EF4-FFF2-40B4-BE49-F238E27FC236}">
                <a16:creationId xmlns:a16="http://schemas.microsoft.com/office/drawing/2014/main" id="{3EDF08F7-F811-B4B3-DA55-E8EBB3463BB6}"/>
              </a:ext>
            </a:extLst>
          </p:cNvPr>
          <p:cNvSpPr txBox="1"/>
          <p:nvPr/>
        </p:nvSpPr>
        <p:spPr>
          <a:xfrm>
            <a:off x="7980217" y="4992947"/>
            <a:ext cx="3679619"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a:ea typeface="+mn-ea"/>
                <a:cs typeface="+mn-cs"/>
                <a:hlinkClick r:id="rId3" tooltip="https://www.flickr.com/photos/54591706@N02/34740785445"/>
              </a:rPr>
              <a:t>This Photo</a:t>
            </a:r>
            <a:r>
              <a:rPr kumimoji="0" lang="en-US" sz="900" b="0" i="0" u="none" strike="noStrike" kern="1200" cap="none" spc="0" normalizeH="0" baseline="0" noProof="0">
                <a:ln>
                  <a:noFill/>
                </a:ln>
                <a:solidFill>
                  <a:srgbClr val="000000"/>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srgbClr val="000000"/>
                </a:solidFill>
                <a:effectLst/>
                <a:uLnTx/>
                <a:uFillTx/>
                <a:latin typeface="Calibri" panose="020F0502020204030204"/>
                <a:ea typeface="+mn-ea"/>
                <a:cs typeface="+mn-cs"/>
                <a:hlinkClick r:id="rId4" tooltip="https://creativecommons.org/licenses/by/3.0/"/>
              </a:rPr>
              <a:t>CC BY</a:t>
            </a:r>
            <a:endParaRPr kumimoji="0" lang="en-US"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990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D8358B-B74B-F872-9DCE-DAAD63906907}"/>
              </a:ext>
            </a:extLst>
          </p:cNvPr>
          <p:cNvSpPr txBox="1"/>
          <p:nvPr/>
        </p:nvSpPr>
        <p:spPr>
          <a:xfrm>
            <a:off x="733926" y="1985211"/>
            <a:ext cx="7736306" cy="36933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2017: MR brain with new, active lesions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2018: MR brain with new, active lesions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2021: Multifocal relapse, post-partum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Required a wheelchair at peak of symptoms but recovered well enough to be able to walk again over the ensuing months.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Residual symptoms: </a:t>
            </a:r>
          </a:p>
          <a:p>
            <a:pPr marL="914400" marR="0" lvl="2"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Weakness of her right hand</a:t>
            </a:r>
          </a:p>
          <a:p>
            <a:pPr marL="914400" marR="0" lvl="2"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Urinary urgency and retention </a:t>
            </a:r>
          </a:p>
          <a:p>
            <a:pPr marL="914400" marR="0" lvl="2"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Concerns about her cognition</a:t>
            </a:r>
          </a:p>
          <a:p>
            <a:pPr marL="914400" marR="0" lvl="2"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Fatigue</a:t>
            </a:r>
          </a:p>
          <a:p>
            <a:pPr marL="914400" marR="0" lvl="2"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Abnormal gait</a:t>
            </a:r>
          </a:p>
          <a:p>
            <a:pPr marL="914400" marR="0" lvl="2"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Current Estimated EDSS: 3.5 - 4.5</a:t>
            </a:r>
          </a:p>
        </p:txBody>
      </p:sp>
      <p:pic>
        <p:nvPicPr>
          <p:cNvPr id="3" name="Picture 4" descr="Schematic representation of the expanded disability status scale (EDSS). ">
            <a:extLst>
              <a:ext uri="{FF2B5EF4-FFF2-40B4-BE49-F238E27FC236}">
                <a16:creationId xmlns:a16="http://schemas.microsoft.com/office/drawing/2014/main" id="{BDE986B4-35C1-916E-DDBF-FA7BC552F90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02913" y="3429000"/>
            <a:ext cx="5679003" cy="225155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F35EDA9-8914-9139-160D-F553BC758708}"/>
              </a:ext>
            </a:extLst>
          </p:cNvPr>
          <p:cNvSpPr/>
          <p:nvPr/>
        </p:nvSpPr>
        <p:spPr>
          <a:xfrm>
            <a:off x="7428015" y="3609316"/>
            <a:ext cx="706582" cy="222068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B781224-5E74-D4D1-D76A-CC2594712C39}"/>
              </a:ext>
            </a:extLst>
          </p:cNvPr>
          <p:cNvSpPr txBox="1"/>
          <p:nvPr/>
        </p:nvSpPr>
        <p:spPr>
          <a:xfrm>
            <a:off x="486181" y="6427113"/>
            <a:ext cx="10932534"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Image source: Buzzard, Katherine A., Simon A. Broadley, and Helmut </a:t>
            </a:r>
            <a:r>
              <a:rPr kumimoji="0" lang="en-US" sz="11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Butzkueven</a:t>
            </a:r>
            <a:r>
              <a:rPr kumimoji="0" lang="en-US" sz="11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"What do effective treatments for multiple sclerosis tell us about the molecular mechanisms involved in pathogenesis?." </a:t>
            </a:r>
            <a:r>
              <a:rPr kumimoji="0" lang="en-US" sz="11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International journal of molecular sciences</a:t>
            </a:r>
            <a:r>
              <a:rPr kumimoji="0" lang="en-US" sz="11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13.10 (2012): 12665-12709.</a:t>
            </a:r>
            <a:endPar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81C0EB6-C9CB-ECCB-4209-BF4AE147D3C0}"/>
              </a:ext>
            </a:extLst>
          </p:cNvPr>
          <p:cNvSpPr txBox="1"/>
          <p:nvPr/>
        </p:nvSpPr>
        <p:spPr>
          <a:xfrm>
            <a:off x="733926" y="972601"/>
            <a:ext cx="10299032"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libri Light" panose="020F0302020204030204"/>
                <a:ea typeface="+mn-ea"/>
                <a:cs typeface="+mn-cs"/>
              </a:rPr>
              <a:t>Subsequent Disease Course</a:t>
            </a:r>
          </a:p>
        </p:txBody>
      </p:sp>
    </p:spTree>
    <p:extLst>
      <p:ext uri="{BB962C8B-B14F-4D97-AF65-F5344CB8AC3E}">
        <p14:creationId xmlns:p14="http://schemas.microsoft.com/office/powerpoint/2010/main" val="1802959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6FDE4-B6F9-DA8B-39A2-472EBC024929}"/>
              </a:ext>
            </a:extLst>
          </p:cNvPr>
          <p:cNvSpPr>
            <a:spLocks noGrp="1"/>
          </p:cNvSpPr>
          <p:nvPr>
            <p:ph type="title"/>
          </p:nvPr>
        </p:nvSpPr>
        <p:spPr/>
        <p:txBody>
          <a:bodyPr/>
          <a:lstStyle/>
          <a:p>
            <a:r>
              <a:rPr lang="en-US" dirty="0"/>
              <a:t>MRIs from 2021 relapse</a:t>
            </a:r>
          </a:p>
        </p:txBody>
      </p:sp>
      <p:pic>
        <p:nvPicPr>
          <p:cNvPr id="12" name="Picture 11">
            <a:extLst>
              <a:ext uri="{FF2B5EF4-FFF2-40B4-BE49-F238E27FC236}">
                <a16:creationId xmlns:a16="http://schemas.microsoft.com/office/drawing/2014/main" id="{08F23A8D-1CB3-1AC4-7320-804275515F6A}"/>
              </a:ext>
            </a:extLst>
          </p:cNvPr>
          <p:cNvPicPr>
            <a:picLocks noChangeAspect="1"/>
          </p:cNvPicPr>
          <p:nvPr/>
        </p:nvPicPr>
        <p:blipFill>
          <a:blip r:embed="rId3"/>
          <a:stretch>
            <a:fillRect/>
          </a:stretch>
        </p:blipFill>
        <p:spPr>
          <a:xfrm>
            <a:off x="7693078" y="2021326"/>
            <a:ext cx="2151566" cy="3233393"/>
          </a:xfrm>
          <a:prstGeom prst="rect">
            <a:avLst/>
          </a:prstGeom>
        </p:spPr>
      </p:pic>
      <p:pic>
        <p:nvPicPr>
          <p:cNvPr id="13" name="Picture 12">
            <a:extLst>
              <a:ext uri="{FF2B5EF4-FFF2-40B4-BE49-F238E27FC236}">
                <a16:creationId xmlns:a16="http://schemas.microsoft.com/office/drawing/2014/main" id="{4F1B82FE-BF4C-72B6-272E-897616CBB408}"/>
              </a:ext>
            </a:extLst>
          </p:cNvPr>
          <p:cNvPicPr>
            <a:picLocks noChangeAspect="1"/>
          </p:cNvPicPr>
          <p:nvPr/>
        </p:nvPicPr>
        <p:blipFill>
          <a:blip r:embed="rId4"/>
          <a:stretch>
            <a:fillRect/>
          </a:stretch>
        </p:blipFill>
        <p:spPr>
          <a:xfrm>
            <a:off x="9379058" y="3722398"/>
            <a:ext cx="1974741" cy="2260043"/>
          </a:xfrm>
          <a:prstGeom prst="rect">
            <a:avLst/>
          </a:prstGeom>
        </p:spPr>
      </p:pic>
      <p:pic>
        <p:nvPicPr>
          <p:cNvPr id="14" name="Picture 13">
            <a:extLst>
              <a:ext uri="{FF2B5EF4-FFF2-40B4-BE49-F238E27FC236}">
                <a16:creationId xmlns:a16="http://schemas.microsoft.com/office/drawing/2014/main" id="{650B895F-81F4-7680-6775-9C5E33AB3B4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371600" y="1999466"/>
            <a:ext cx="2870718" cy="3066792"/>
          </a:xfrm>
          <a:prstGeom prst="rect">
            <a:avLst/>
          </a:prstGeom>
        </p:spPr>
      </p:pic>
      <p:pic>
        <p:nvPicPr>
          <p:cNvPr id="15" name="Picture 14">
            <a:extLst>
              <a:ext uri="{FF2B5EF4-FFF2-40B4-BE49-F238E27FC236}">
                <a16:creationId xmlns:a16="http://schemas.microsoft.com/office/drawing/2014/main" id="{D920594C-AA52-F3A5-4469-65B301756097}"/>
              </a:ext>
            </a:extLst>
          </p:cNvPr>
          <p:cNvPicPr>
            <a:picLocks noChangeAspect="1"/>
          </p:cNvPicPr>
          <p:nvPr/>
        </p:nvPicPr>
        <p:blipFill>
          <a:blip r:embed="rId6"/>
          <a:stretch>
            <a:fillRect/>
          </a:stretch>
        </p:blipFill>
        <p:spPr>
          <a:xfrm>
            <a:off x="4050401" y="3669111"/>
            <a:ext cx="2560983" cy="3021809"/>
          </a:xfrm>
          <a:prstGeom prst="rect">
            <a:avLst/>
          </a:prstGeom>
        </p:spPr>
      </p:pic>
    </p:spTree>
    <p:extLst>
      <p:ext uri="{BB962C8B-B14F-4D97-AF65-F5344CB8AC3E}">
        <p14:creationId xmlns:p14="http://schemas.microsoft.com/office/powerpoint/2010/main" val="1742910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F26B994-C078-D95A-DBCA-4B86D4559A49}"/>
              </a:ext>
            </a:extLst>
          </p:cNvPr>
          <p:cNvSpPr>
            <a:spLocks noGrp="1"/>
          </p:cNvSpPr>
          <p:nvPr>
            <p:ph type="title"/>
          </p:nvPr>
        </p:nvSpPr>
        <p:spPr>
          <a:xfrm>
            <a:off x="492370" y="516835"/>
            <a:ext cx="3084844" cy="5772840"/>
          </a:xfrm>
        </p:spPr>
        <p:txBody>
          <a:bodyPr anchor="ctr">
            <a:normAutofit/>
          </a:bodyPr>
          <a:lstStyle/>
          <a:p>
            <a:r>
              <a:rPr lang="en-US" sz="3600">
                <a:solidFill>
                  <a:srgbClr val="FFFFFF"/>
                </a:solidFill>
              </a:rPr>
              <a:t>Overview</a:t>
            </a:r>
          </a:p>
        </p:txBody>
      </p:sp>
      <p:sp>
        <p:nvSpPr>
          <p:cNvPr id="13" name="Rectangle 12">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3467132A-AEA1-B51A-7B46-B30F33EF2FE4}"/>
              </a:ext>
            </a:extLst>
          </p:cNvPr>
          <p:cNvGraphicFramePr>
            <a:graphicFrameLocks noGrp="1"/>
          </p:cNvGraphicFramePr>
          <p:nvPr>
            <p:ph idx="1"/>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Arrow: Pentagon 2">
            <a:extLst>
              <a:ext uri="{FF2B5EF4-FFF2-40B4-BE49-F238E27FC236}">
                <a16:creationId xmlns:a16="http://schemas.microsoft.com/office/drawing/2014/main" id="{18E98C9C-3F49-89F4-5091-B76FE7ACB484}"/>
              </a:ext>
            </a:extLst>
          </p:cNvPr>
          <p:cNvSpPr/>
          <p:nvPr/>
        </p:nvSpPr>
        <p:spPr>
          <a:xfrm>
            <a:off x="4359284" y="1747777"/>
            <a:ext cx="308759" cy="300942"/>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4271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A29F0-420B-9707-AAFF-9DA5A05C420C}"/>
              </a:ext>
            </a:extLst>
          </p:cNvPr>
          <p:cNvSpPr>
            <a:spLocks noGrp="1"/>
          </p:cNvSpPr>
          <p:nvPr>
            <p:ph type="title"/>
          </p:nvPr>
        </p:nvSpPr>
        <p:spPr/>
        <p:txBody>
          <a:bodyPr anchor="ctr">
            <a:normAutofit/>
          </a:bodyPr>
          <a:lstStyle/>
          <a:p>
            <a:r>
              <a:rPr lang="en-US" sz="4400"/>
              <a:t>Shortage of Neurologists in the United States</a:t>
            </a:r>
          </a:p>
        </p:txBody>
      </p:sp>
      <p:sp>
        <p:nvSpPr>
          <p:cNvPr id="3" name="Content Placeholder 2">
            <a:extLst>
              <a:ext uri="{FF2B5EF4-FFF2-40B4-BE49-F238E27FC236}">
                <a16:creationId xmlns:a16="http://schemas.microsoft.com/office/drawing/2014/main" id="{997D9BC7-9954-F524-6775-0E5519EB1A5C}"/>
              </a:ext>
            </a:extLst>
          </p:cNvPr>
          <p:cNvSpPr>
            <a:spLocks noGrp="1"/>
          </p:cNvSpPr>
          <p:nvPr>
            <p:ph idx="1"/>
          </p:nvPr>
        </p:nvSpPr>
        <p:spPr>
          <a:xfrm>
            <a:off x="665206" y="1915296"/>
            <a:ext cx="5257800" cy="3890963"/>
          </a:xfrm>
        </p:spPr>
        <p:txBody>
          <a:bodyPr/>
          <a:lstStyle/>
          <a:p>
            <a:r>
              <a:rPr lang="en-US"/>
              <a:t>Total active neurologists: 13,853</a:t>
            </a:r>
          </a:p>
          <a:p>
            <a:pPr lvl="1"/>
            <a:r>
              <a:rPr lang="en-US"/>
              <a:t>Patient Care: 11,684</a:t>
            </a:r>
          </a:p>
          <a:p>
            <a:pPr lvl="1"/>
            <a:r>
              <a:rPr lang="en-US"/>
              <a:t>Teaching: 235</a:t>
            </a:r>
          </a:p>
          <a:p>
            <a:pPr lvl="1"/>
            <a:r>
              <a:rPr lang="en-US"/>
              <a:t>Research: 622</a:t>
            </a:r>
          </a:p>
          <a:p>
            <a:pPr lvl="1"/>
            <a:r>
              <a:rPr lang="en-US"/>
              <a:t>Other: 1,312</a:t>
            </a:r>
          </a:p>
          <a:p>
            <a:pPr marL="457200" lvl="1" indent="0">
              <a:buNone/>
            </a:pPr>
            <a:endParaRPr lang="en-US"/>
          </a:p>
          <a:p>
            <a:r>
              <a:rPr lang="en-US"/>
              <a:t>Number of people per active neurologist: 23,574</a:t>
            </a:r>
          </a:p>
        </p:txBody>
      </p:sp>
      <p:sp>
        <p:nvSpPr>
          <p:cNvPr id="4" name="TextBox 3">
            <a:extLst>
              <a:ext uri="{FF2B5EF4-FFF2-40B4-BE49-F238E27FC236}">
                <a16:creationId xmlns:a16="http://schemas.microsoft.com/office/drawing/2014/main" id="{034DB659-2E63-9BFE-703D-7042D9E89464}"/>
              </a:ext>
            </a:extLst>
          </p:cNvPr>
          <p:cNvSpPr txBox="1"/>
          <p:nvPr/>
        </p:nvSpPr>
        <p:spPr>
          <a:xfrm>
            <a:off x="295881" y="6292436"/>
            <a:ext cx="11600238" cy="6001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Guardian TextSans Web"/>
                <a:ea typeface="+mn-ea"/>
                <a:cs typeface="+mn-cs"/>
              </a:rPr>
              <a:t>Source: Association of American Medical Colleges. Physician specialty data report. </a:t>
            </a: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Physician Specialty Data Report | AAMC</a:t>
            </a: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Guardian TextSans Web"/>
                <a:ea typeface="+mn-ea"/>
                <a:cs typeface="+mn-cs"/>
              </a:rPr>
              <a:t>Image Source: </a:t>
            </a:r>
            <a:r>
              <a:rPr kumimoji="0" lang="en-US" sz="1100" b="0" i="1" u="none" strike="noStrike" kern="1200" cap="none" spc="0" normalizeH="0" baseline="0" noProof="0">
                <a:ln>
                  <a:noFill/>
                </a:ln>
                <a:solidFill>
                  <a:srgbClr val="000000"/>
                </a:solidFill>
                <a:effectLst/>
                <a:uLnTx/>
                <a:uFillTx/>
                <a:latin typeface="arial" panose="020B0604020202020204" pitchFamily="34" charset="0"/>
                <a:ea typeface="+mn-ea"/>
                <a:cs typeface="+mn-cs"/>
              </a:rPr>
              <a:t>Mechanic Repairing Brain</a:t>
            </a:r>
            <a:r>
              <a:rPr kumimoji="0" 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is a photograph by Ikon </a:t>
            </a:r>
            <a:r>
              <a:rPr kumimoji="0" lang="en-US" sz="1100" b="0" i="0" u="none" strike="noStrike" kern="1200" cap="none" spc="0" normalizeH="0" baseline="0" noProof="0" err="1">
                <a:ln>
                  <a:noFill/>
                </a:ln>
                <a:solidFill>
                  <a:srgbClr val="000000"/>
                </a:solidFill>
                <a:effectLst/>
                <a:uLnTx/>
                <a:uFillTx/>
                <a:latin typeface="arial" panose="020B0604020202020204" pitchFamily="34" charset="0"/>
                <a:ea typeface="+mn-ea"/>
                <a:cs typeface="+mn-cs"/>
              </a:rPr>
              <a:t>Ikon</a:t>
            </a:r>
            <a:r>
              <a:rPr kumimoji="0" 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Images which was uploaded on September 18th, 2018. </a:t>
            </a: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Mechanic Repairing Brain Photograph by Ikon </a:t>
            </a:r>
            <a:r>
              <a:rPr kumimoji="0" lang="en-US" sz="1100" b="0" i="0" u="none" strike="noStrike" kern="1200" cap="none" spc="0" normalizeH="0" baseline="0" noProof="0" err="1">
                <a:ln>
                  <a:noFill/>
                </a:ln>
                <a:solidFill>
                  <a:srgbClr val="000000"/>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Ikon</a:t>
            </a: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Images - Fine Art America</a:t>
            </a:r>
            <a:r>
              <a:rPr kumimoji="0" lang="en-US" sz="1100" b="0" i="0" u="none" strike="noStrike" kern="1200" cap="none" spc="0" normalizeH="0" baseline="0" noProof="0">
                <a:ln>
                  <a:noFill/>
                </a:ln>
                <a:solidFill>
                  <a:srgbClr val="000000"/>
                </a:solidFill>
                <a:effectLst/>
                <a:uLnTx/>
                <a:uFillTx/>
                <a:latin typeface="Guardian TextSans Web"/>
                <a:ea typeface="+mn-ea"/>
                <a:cs typeface="+mn-cs"/>
              </a:rPr>
              <a:t>  </a:t>
            </a: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541AD2F-0E58-5195-BB50-19AD946AAC13}"/>
              </a:ext>
            </a:extLst>
          </p:cNvPr>
          <p:cNvPicPr>
            <a:picLocks noChangeAspect="1"/>
          </p:cNvPicPr>
          <p:nvPr/>
        </p:nvPicPr>
        <p:blipFill>
          <a:blip r:embed="rId5"/>
          <a:stretch>
            <a:fillRect/>
          </a:stretch>
        </p:blipFill>
        <p:spPr>
          <a:xfrm>
            <a:off x="6268996" y="2177841"/>
            <a:ext cx="5148077" cy="3087895"/>
          </a:xfrm>
          <a:prstGeom prst="rect">
            <a:avLst/>
          </a:prstGeom>
        </p:spPr>
      </p:pic>
    </p:spTree>
    <p:extLst>
      <p:ext uri="{BB962C8B-B14F-4D97-AF65-F5344CB8AC3E}">
        <p14:creationId xmlns:p14="http://schemas.microsoft.com/office/powerpoint/2010/main" val="80158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D3D83-79E7-6369-F6B6-BB201394EAD5}"/>
              </a:ext>
            </a:extLst>
          </p:cNvPr>
          <p:cNvSpPr>
            <a:spLocks noGrp="1"/>
          </p:cNvSpPr>
          <p:nvPr>
            <p:ph type="title"/>
          </p:nvPr>
        </p:nvSpPr>
        <p:spPr/>
        <p:txBody>
          <a:bodyPr/>
          <a:lstStyle/>
          <a:p>
            <a:r>
              <a:rPr lang="en-US"/>
              <a:t>Geographic Disparity In Neurology Care</a:t>
            </a:r>
          </a:p>
        </p:txBody>
      </p:sp>
      <p:sp>
        <p:nvSpPr>
          <p:cNvPr id="3" name="Content Placeholder 2">
            <a:extLst>
              <a:ext uri="{FF2B5EF4-FFF2-40B4-BE49-F238E27FC236}">
                <a16:creationId xmlns:a16="http://schemas.microsoft.com/office/drawing/2014/main" id="{9B05E4BF-1FAF-23C3-BD72-37596683A177}"/>
              </a:ext>
            </a:extLst>
          </p:cNvPr>
          <p:cNvSpPr>
            <a:spLocks noGrp="1"/>
          </p:cNvSpPr>
          <p:nvPr>
            <p:ph idx="1"/>
          </p:nvPr>
        </p:nvSpPr>
        <p:spPr>
          <a:xfrm>
            <a:off x="5706318" y="1899984"/>
            <a:ext cx="5761877" cy="4023360"/>
          </a:xfrm>
        </p:spPr>
        <p:txBody>
          <a:bodyPr>
            <a:normAutofit lnSpcReduction="10000"/>
          </a:bodyPr>
          <a:lstStyle/>
          <a:p>
            <a:pPr marL="0" indent="0">
              <a:buNone/>
            </a:pPr>
            <a:endParaRPr lang="en-US" sz="1400"/>
          </a:p>
          <a:p>
            <a:pPr marL="0" indent="0">
              <a:buNone/>
            </a:pPr>
            <a:r>
              <a:rPr lang="en-US" sz="2400" b="1"/>
              <a:t>15 – 20% </a:t>
            </a:r>
            <a:r>
              <a:rPr lang="en-US" sz="2400"/>
              <a:t>of US population is classified as rural</a:t>
            </a:r>
          </a:p>
          <a:p>
            <a:endParaRPr lang="en-US"/>
          </a:p>
          <a:p>
            <a:r>
              <a:rPr lang="en-US"/>
              <a:t>Neurologists and neurology advanced practice providers, September 2021:</a:t>
            </a:r>
          </a:p>
          <a:p>
            <a:r>
              <a:rPr lang="en-US"/>
              <a:t>- </a:t>
            </a:r>
            <a:r>
              <a:rPr lang="en-US" sz="2400" b="1"/>
              <a:t>24,658 providers </a:t>
            </a:r>
            <a:r>
              <a:rPr lang="en-US"/>
              <a:t>listed in NPI registry</a:t>
            </a:r>
          </a:p>
          <a:p>
            <a:r>
              <a:rPr lang="en-US"/>
              <a:t>- Of those, </a:t>
            </a:r>
            <a:r>
              <a:rPr lang="en-US" sz="2400" b="1"/>
              <a:t>776 neurologists (3.1%)</a:t>
            </a:r>
            <a:r>
              <a:rPr lang="en-US" b="1"/>
              <a:t> </a:t>
            </a:r>
            <a:r>
              <a:rPr lang="en-US"/>
              <a:t>had a primary practice location in a rural county</a:t>
            </a:r>
          </a:p>
          <a:p>
            <a:r>
              <a:rPr lang="en-US"/>
              <a:t>- Of 2,014 rural counties in the US, </a:t>
            </a:r>
            <a:r>
              <a:rPr lang="en-US" sz="2400" b="1"/>
              <a:t>337 (20%) </a:t>
            </a:r>
            <a:r>
              <a:rPr lang="en-US"/>
              <a:t>had at least one neurologist</a:t>
            </a:r>
          </a:p>
          <a:p>
            <a:endParaRPr lang="en-US"/>
          </a:p>
        </p:txBody>
      </p:sp>
      <p:sp>
        <p:nvSpPr>
          <p:cNvPr id="4" name="TextBox 3">
            <a:extLst>
              <a:ext uri="{FF2B5EF4-FFF2-40B4-BE49-F238E27FC236}">
                <a16:creationId xmlns:a16="http://schemas.microsoft.com/office/drawing/2014/main" id="{C30C0526-4309-FA35-4D2F-447668BAACF1}"/>
              </a:ext>
            </a:extLst>
          </p:cNvPr>
          <p:cNvSpPr txBox="1"/>
          <p:nvPr/>
        </p:nvSpPr>
        <p:spPr>
          <a:xfrm>
            <a:off x="1097280" y="6493397"/>
            <a:ext cx="10961225"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mn-cs"/>
              </a:rPr>
              <a:t>Owens, Micaela, Jasmine Owens, and Christopher Whiting. "Geographic distribution of neurologists in rural areas (S28. 008)." (2022).</a:t>
            </a: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6" name="Picture 5" descr="Elevated view of marsh and tidelands at dusk">
            <a:extLst>
              <a:ext uri="{FF2B5EF4-FFF2-40B4-BE49-F238E27FC236}">
                <a16:creationId xmlns:a16="http://schemas.microsoft.com/office/drawing/2014/main" id="{88FDE61D-68BD-29B4-6969-C0C4EBBFDC5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8629" y="2210763"/>
            <a:ext cx="5418275" cy="3611301"/>
          </a:xfrm>
          <a:prstGeom prst="rect">
            <a:avLst/>
          </a:prstGeom>
        </p:spPr>
      </p:pic>
    </p:spTree>
    <p:extLst>
      <p:ext uri="{BB962C8B-B14F-4D97-AF65-F5344CB8AC3E}">
        <p14:creationId xmlns:p14="http://schemas.microsoft.com/office/powerpoint/2010/main" val="750556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F26B994-C078-D95A-DBCA-4B86D4559A49}"/>
              </a:ext>
            </a:extLst>
          </p:cNvPr>
          <p:cNvSpPr>
            <a:spLocks noGrp="1"/>
          </p:cNvSpPr>
          <p:nvPr>
            <p:ph type="title"/>
          </p:nvPr>
        </p:nvSpPr>
        <p:spPr>
          <a:xfrm>
            <a:off x="492370" y="516835"/>
            <a:ext cx="3084844" cy="5772840"/>
          </a:xfrm>
        </p:spPr>
        <p:txBody>
          <a:bodyPr anchor="ctr">
            <a:normAutofit/>
          </a:bodyPr>
          <a:lstStyle/>
          <a:p>
            <a:r>
              <a:rPr lang="en-US" sz="3600">
                <a:solidFill>
                  <a:srgbClr val="FFFFFF"/>
                </a:solidFill>
              </a:rPr>
              <a:t>Overview</a:t>
            </a:r>
          </a:p>
        </p:txBody>
      </p:sp>
      <p:sp>
        <p:nvSpPr>
          <p:cNvPr id="13" name="Rectangle 12">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3467132A-AEA1-B51A-7B46-B30F33EF2FE4}"/>
              </a:ext>
            </a:extLst>
          </p:cNvPr>
          <p:cNvGraphicFramePr>
            <a:graphicFrameLocks noGrp="1"/>
          </p:cNvGraphicFramePr>
          <p:nvPr>
            <p:ph idx="1"/>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Arrow: Pentagon 2">
            <a:extLst>
              <a:ext uri="{FF2B5EF4-FFF2-40B4-BE49-F238E27FC236}">
                <a16:creationId xmlns:a16="http://schemas.microsoft.com/office/drawing/2014/main" id="{18E98C9C-3F49-89F4-5091-B76FE7ACB484}"/>
              </a:ext>
            </a:extLst>
          </p:cNvPr>
          <p:cNvSpPr/>
          <p:nvPr/>
        </p:nvSpPr>
        <p:spPr>
          <a:xfrm>
            <a:off x="4359284" y="2662177"/>
            <a:ext cx="308759" cy="300942"/>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5058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908A1-A80A-7071-AE12-C19D5E6C7544}"/>
              </a:ext>
            </a:extLst>
          </p:cNvPr>
          <p:cNvSpPr>
            <a:spLocks noGrp="1"/>
          </p:cNvSpPr>
          <p:nvPr>
            <p:ph type="title"/>
          </p:nvPr>
        </p:nvSpPr>
        <p:spPr>
          <a:xfrm>
            <a:off x="1097280" y="286603"/>
            <a:ext cx="10350082" cy="1450757"/>
          </a:xfrm>
        </p:spPr>
        <p:txBody>
          <a:bodyPr/>
          <a:lstStyle/>
          <a:p>
            <a:r>
              <a:rPr lang="en-US" dirty="0"/>
              <a:t>Defining Rurality in the VA: Veterans</a:t>
            </a:r>
          </a:p>
        </p:txBody>
      </p:sp>
      <p:sp>
        <p:nvSpPr>
          <p:cNvPr id="3" name="Content Placeholder 2">
            <a:extLst>
              <a:ext uri="{FF2B5EF4-FFF2-40B4-BE49-F238E27FC236}">
                <a16:creationId xmlns:a16="http://schemas.microsoft.com/office/drawing/2014/main" id="{869E632B-DD24-F120-9374-D52C32F2C9C2}"/>
              </a:ext>
            </a:extLst>
          </p:cNvPr>
          <p:cNvSpPr>
            <a:spLocks noGrp="1"/>
          </p:cNvSpPr>
          <p:nvPr>
            <p:ph idx="1"/>
          </p:nvPr>
        </p:nvSpPr>
        <p:spPr>
          <a:xfrm>
            <a:off x="1097280" y="1845734"/>
            <a:ext cx="10058400" cy="4390608"/>
          </a:xfrm>
        </p:spPr>
        <p:txBody>
          <a:bodyPr/>
          <a:lstStyle/>
          <a:p>
            <a:pPr>
              <a:buFont typeface="Arial" panose="020B0604020202020204" pitchFamily="34" charset="0"/>
              <a:buChar char="•"/>
            </a:pPr>
            <a:r>
              <a:rPr lang="en-US" b="1" dirty="0"/>
              <a:t>Office of Rural Health (ORH) </a:t>
            </a:r>
            <a:r>
              <a:rPr lang="en-US" dirty="0"/>
              <a:t>uses rural-urban commuting area (RUCA) codes</a:t>
            </a:r>
          </a:p>
          <a:p>
            <a:pPr>
              <a:buFont typeface="Arial" panose="020B0604020202020204" pitchFamily="34" charset="0"/>
              <a:buChar char="•"/>
            </a:pPr>
            <a:r>
              <a:rPr lang="en-US" dirty="0"/>
              <a:t>Developed by USDA and DHHS, based on how the US Census Bureau counts citizens</a:t>
            </a:r>
          </a:p>
          <a:p>
            <a:pPr>
              <a:buFont typeface="Arial" panose="020B0604020202020204" pitchFamily="34" charset="0"/>
              <a:buChar char="•"/>
            </a:pPr>
            <a:r>
              <a:rPr lang="en-US" dirty="0"/>
              <a:t>Considerations:</a:t>
            </a:r>
            <a:br>
              <a:rPr lang="en-US" dirty="0"/>
            </a:br>
            <a:r>
              <a:rPr lang="en-US" dirty="0"/>
              <a:t>- Population density</a:t>
            </a:r>
            <a:br>
              <a:rPr lang="en-US" dirty="0"/>
            </a:br>
            <a:r>
              <a:rPr lang="en-US" dirty="0"/>
              <a:t>- How closely a community is linked to a larger urban center</a:t>
            </a:r>
          </a:p>
        </p:txBody>
      </p:sp>
      <p:pic>
        <p:nvPicPr>
          <p:cNvPr id="6" name="Picture 5">
            <a:extLst>
              <a:ext uri="{FF2B5EF4-FFF2-40B4-BE49-F238E27FC236}">
                <a16:creationId xmlns:a16="http://schemas.microsoft.com/office/drawing/2014/main" id="{901EB40A-57AA-AD11-7145-EE7999F22A79}"/>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846548" y="3669175"/>
            <a:ext cx="8283977" cy="2567167"/>
          </a:xfrm>
          <a:prstGeom prst="rect">
            <a:avLst/>
          </a:prstGeom>
        </p:spPr>
      </p:pic>
      <p:sp>
        <p:nvSpPr>
          <p:cNvPr id="7" name="TextBox 6">
            <a:extLst>
              <a:ext uri="{FF2B5EF4-FFF2-40B4-BE49-F238E27FC236}">
                <a16:creationId xmlns:a16="http://schemas.microsoft.com/office/drawing/2014/main" id="{0C07A59F-25CB-C861-8872-75DC1B6E8DCD}"/>
              </a:ext>
            </a:extLst>
          </p:cNvPr>
          <p:cNvSpPr txBox="1"/>
          <p:nvPr/>
        </p:nvSpPr>
        <p:spPr>
          <a:xfrm>
            <a:off x="266218" y="6458673"/>
            <a:ext cx="1165570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Source: https://www.ruralhealth.va.gov/docs/ORH_RuralityFactSheet_508.pdf</a:t>
            </a:r>
          </a:p>
        </p:txBody>
      </p:sp>
    </p:spTree>
    <p:extLst>
      <p:ext uri="{BB962C8B-B14F-4D97-AF65-F5344CB8AC3E}">
        <p14:creationId xmlns:p14="http://schemas.microsoft.com/office/powerpoint/2010/main" val="3145471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49167-0835-2992-A77C-1348A682EB53}"/>
              </a:ext>
            </a:extLst>
          </p:cNvPr>
          <p:cNvSpPr>
            <a:spLocks noGrp="1"/>
          </p:cNvSpPr>
          <p:nvPr>
            <p:ph type="title"/>
          </p:nvPr>
        </p:nvSpPr>
        <p:spPr/>
        <p:txBody>
          <a:bodyPr/>
          <a:lstStyle/>
          <a:p>
            <a:r>
              <a:rPr lang="en-US" dirty="0"/>
              <a:t>Defining Rurality in the VA: VA Facilities</a:t>
            </a:r>
          </a:p>
        </p:txBody>
      </p:sp>
      <p:sp>
        <p:nvSpPr>
          <p:cNvPr id="3" name="Content Placeholder 2">
            <a:extLst>
              <a:ext uri="{FF2B5EF4-FFF2-40B4-BE49-F238E27FC236}">
                <a16:creationId xmlns:a16="http://schemas.microsoft.com/office/drawing/2014/main" id="{A04B46CB-73E2-B1CD-F90E-D7A501A55494}"/>
              </a:ext>
            </a:extLst>
          </p:cNvPr>
          <p:cNvSpPr>
            <a:spLocks noGrp="1"/>
          </p:cNvSpPr>
          <p:nvPr>
            <p:ph idx="1"/>
          </p:nvPr>
        </p:nvSpPr>
        <p:spPr>
          <a:xfrm>
            <a:off x="3414532" y="1845734"/>
            <a:ext cx="7741148" cy="4023360"/>
          </a:xfrm>
        </p:spPr>
        <p:txBody>
          <a:bodyPr/>
          <a:lstStyle/>
          <a:p>
            <a:r>
              <a:rPr lang="en-US" b="1" dirty="0"/>
              <a:t>VA Site Tracking System (VAST) </a:t>
            </a:r>
            <a:r>
              <a:rPr lang="en-US" dirty="0"/>
              <a:t>assigns level of rurality to VA facilities</a:t>
            </a:r>
          </a:p>
          <a:p>
            <a:r>
              <a:rPr lang="en-US" dirty="0"/>
              <a:t>Based on census tract </a:t>
            </a:r>
            <a:r>
              <a:rPr lang="en-US" b="1" dirty="0">
                <a:solidFill>
                  <a:schemeClr val="accent1"/>
                </a:solidFill>
              </a:rPr>
              <a:t>location</a:t>
            </a:r>
          </a:p>
          <a:p>
            <a:pPr lvl="1"/>
            <a:r>
              <a:rPr lang="en-US" dirty="0"/>
              <a:t>Two step process:</a:t>
            </a:r>
          </a:p>
          <a:p>
            <a:pPr lvl="1"/>
            <a:r>
              <a:rPr lang="en-US" dirty="0"/>
              <a:t>1. Geocode precise coordinates of site street address</a:t>
            </a:r>
          </a:p>
          <a:p>
            <a:pPr lvl="1"/>
            <a:r>
              <a:rPr lang="en-US" dirty="0"/>
              <a:t>2. Pace the coordinates on the rurality map layer</a:t>
            </a:r>
          </a:p>
          <a:p>
            <a:r>
              <a:rPr lang="en-US" dirty="0"/>
              <a:t>Based on </a:t>
            </a:r>
            <a:r>
              <a:rPr lang="en-US" b="1" dirty="0">
                <a:solidFill>
                  <a:schemeClr val="accent1"/>
                </a:solidFill>
              </a:rPr>
              <a:t>proportion of Veterans served who are classified as rural</a:t>
            </a:r>
          </a:p>
          <a:p>
            <a:endParaRPr lang="en-US" dirty="0"/>
          </a:p>
          <a:p>
            <a:r>
              <a:rPr lang="en-US" sz="2800" b="1" dirty="0">
                <a:solidFill>
                  <a:schemeClr val="accent1"/>
                </a:solidFill>
              </a:rPr>
              <a:t>Rurality Calculator: </a:t>
            </a:r>
            <a:r>
              <a:rPr lang="en-US" dirty="0"/>
              <a:t>Guide for ORH funding</a:t>
            </a:r>
          </a:p>
        </p:txBody>
      </p:sp>
      <p:sp>
        <p:nvSpPr>
          <p:cNvPr id="4" name="TextBox 3">
            <a:extLst>
              <a:ext uri="{FF2B5EF4-FFF2-40B4-BE49-F238E27FC236}">
                <a16:creationId xmlns:a16="http://schemas.microsoft.com/office/drawing/2014/main" id="{D0BF2BC6-2358-DE66-F910-E15B601519F4}"/>
              </a:ext>
            </a:extLst>
          </p:cNvPr>
          <p:cNvSpPr txBox="1"/>
          <p:nvPr/>
        </p:nvSpPr>
        <p:spPr>
          <a:xfrm>
            <a:off x="578734" y="6488668"/>
            <a:ext cx="947966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Source: https://www.ruralhealth.va.gov/docs/ORH_RuralityFactSheet_508.pdf</a:t>
            </a:r>
          </a:p>
        </p:txBody>
      </p:sp>
      <p:pic>
        <p:nvPicPr>
          <p:cNvPr id="6" name="Picture 5" descr="Person doing calculations illustration">
            <a:extLst>
              <a:ext uri="{FF2B5EF4-FFF2-40B4-BE49-F238E27FC236}">
                <a16:creationId xmlns:a16="http://schemas.microsoft.com/office/drawing/2014/main" id="{31140BEF-DF89-B4DF-BC9D-32E6BF86DF8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69489" y="1845734"/>
            <a:ext cx="2672171" cy="4023361"/>
          </a:xfrm>
          <a:prstGeom prst="rect">
            <a:avLst/>
          </a:prstGeom>
        </p:spPr>
      </p:pic>
    </p:spTree>
    <p:extLst>
      <p:ext uri="{BB962C8B-B14F-4D97-AF65-F5344CB8AC3E}">
        <p14:creationId xmlns:p14="http://schemas.microsoft.com/office/powerpoint/2010/main" val="2372837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7BE82-C2B7-5ECD-0BAD-450276DA2AB5}"/>
              </a:ext>
            </a:extLst>
          </p:cNvPr>
          <p:cNvSpPr>
            <a:spLocks noGrp="1"/>
          </p:cNvSpPr>
          <p:nvPr>
            <p:ph type="title"/>
          </p:nvPr>
        </p:nvSpPr>
        <p:spPr/>
        <p:txBody>
          <a:bodyPr/>
          <a:lstStyle/>
          <a:p>
            <a:r>
              <a:rPr lang="en-US" dirty="0"/>
              <a:t>Demographics of Rural Veterans</a:t>
            </a:r>
          </a:p>
        </p:txBody>
      </p:sp>
      <p:sp>
        <p:nvSpPr>
          <p:cNvPr id="3" name="Content Placeholder 2">
            <a:extLst>
              <a:ext uri="{FF2B5EF4-FFF2-40B4-BE49-F238E27FC236}">
                <a16:creationId xmlns:a16="http://schemas.microsoft.com/office/drawing/2014/main" id="{B46AF692-1129-E983-FC9B-B4A9BDF58ACF}"/>
              </a:ext>
            </a:extLst>
          </p:cNvPr>
          <p:cNvSpPr>
            <a:spLocks noGrp="1"/>
          </p:cNvSpPr>
          <p:nvPr>
            <p:ph idx="1"/>
          </p:nvPr>
        </p:nvSpPr>
        <p:spPr/>
        <p:txBody>
          <a:bodyPr>
            <a:normAutofit/>
          </a:bodyPr>
          <a:lstStyle/>
          <a:p>
            <a:pPr algn="l"/>
            <a:r>
              <a:rPr lang="en-US" b="0" i="0" dirty="0">
                <a:solidFill>
                  <a:srgbClr val="444444"/>
                </a:solidFill>
                <a:effectLst/>
              </a:rPr>
              <a:t>Of </a:t>
            </a:r>
            <a:r>
              <a:rPr lang="en-US" sz="3600" b="1" i="0" dirty="0">
                <a:solidFill>
                  <a:schemeClr val="accent1"/>
                </a:solidFill>
                <a:effectLst/>
              </a:rPr>
              <a:t>8.5 million </a:t>
            </a:r>
            <a:r>
              <a:rPr lang="en-US" b="0" i="0" dirty="0">
                <a:solidFill>
                  <a:srgbClr val="444444"/>
                </a:solidFill>
                <a:effectLst/>
              </a:rPr>
              <a:t>Veterans enrolled in VHA:</a:t>
            </a:r>
          </a:p>
          <a:p>
            <a:pPr algn="l"/>
            <a:r>
              <a:rPr lang="en-US" sz="3600" b="1" i="0" dirty="0">
                <a:solidFill>
                  <a:schemeClr val="accent1"/>
                </a:solidFill>
                <a:effectLst/>
              </a:rPr>
              <a:t>2.7 million </a:t>
            </a:r>
            <a:r>
              <a:rPr lang="en-US" i="0" dirty="0">
                <a:solidFill>
                  <a:schemeClr val="tx1"/>
                </a:solidFill>
                <a:effectLst/>
              </a:rPr>
              <a:t>are rural </a:t>
            </a:r>
            <a:r>
              <a:rPr lang="en-US" b="0" i="0" dirty="0">
                <a:solidFill>
                  <a:srgbClr val="444444"/>
                </a:solidFill>
                <a:effectLst/>
              </a:rPr>
              <a:t>/ highly rural</a:t>
            </a:r>
          </a:p>
          <a:p>
            <a:pPr algn="l"/>
            <a:r>
              <a:rPr lang="en-US" dirty="0">
                <a:solidFill>
                  <a:srgbClr val="444444"/>
                </a:solidFill>
              </a:rPr>
              <a:t>- 54% are &gt;/= 65yo</a:t>
            </a:r>
          </a:p>
          <a:p>
            <a:pPr algn="l"/>
            <a:endParaRPr lang="en-US" b="0" i="0" dirty="0">
              <a:solidFill>
                <a:srgbClr val="444444"/>
              </a:solidFill>
              <a:effectLst/>
            </a:endParaRPr>
          </a:p>
          <a:p>
            <a:pPr algn="l"/>
            <a:endParaRPr lang="en-US" dirty="0">
              <a:solidFill>
                <a:srgbClr val="444444"/>
              </a:solidFill>
            </a:endParaRPr>
          </a:p>
          <a:p>
            <a:endParaRPr lang="en-US" dirty="0"/>
          </a:p>
        </p:txBody>
      </p:sp>
      <p:sp>
        <p:nvSpPr>
          <p:cNvPr id="4" name="TextBox 3">
            <a:extLst>
              <a:ext uri="{FF2B5EF4-FFF2-40B4-BE49-F238E27FC236}">
                <a16:creationId xmlns:a16="http://schemas.microsoft.com/office/drawing/2014/main" id="{9C1250F2-2D50-FD8D-498C-BD577FBECAD8}"/>
              </a:ext>
            </a:extLst>
          </p:cNvPr>
          <p:cNvSpPr txBox="1"/>
          <p:nvPr/>
        </p:nvSpPr>
        <p:spPr>
          <a:xfrm>
            <a:off x="231494" y="6470248"/>
            <a:ext cx="9282896"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rPr>
              <a:t>Data source: </a:t>
            </a:r>
            <a:r>
              <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hlinkClick r:id="rId3"/>
              </a:rPr>
              <a:t>https://www.ruralhealth.va.gov/aboutus/ruralvets.asp</a:t>
            </a:r>
            <a:endPar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rPr>
              <a:t>Map: https://dvagov.sharepoint.com/sites/VHARuralHealth/SitePages/Rurality.aspx</a:t>
            </a:r>
          </a:p>
        </p:txBody>
      </p:sp>
      <p:pic>
        <p:nvPicPr>
          <p:cNvPr id="6" name="Picture 5">
            <a:extLst>
              <a:ext uri="{FF2B5EF4-FFF2-40B4-BE49-F238E27FC236}">
                <a16:creationId xmlns:a16="http://schemas.microsoft.com/office/drawing/2014/main" id="{FE788D6C-2B77-59E8-0B0A-47B4472352EB}"/>
              </a:ext>
            </a:extLst>
          </p:cNvPr>
          <p:cNvPicPr>
            <a:picLocks noChangeAspect="1"/>
          </p:cNvPicPr>
          <p:nvPr/>
        </p:nvPicPr>
        <p:blipFill>
          <a:blip r:embed="rId4"/>
          <a:stretch>
            <a:fillRect/>
          </a:stretch>
        </p:blipFill>
        <p:spPr>
          <a:xfrm>
            <a:off x="5939601" y="2402112"/>
            <a:ext cx="5991036" cy="3767559"/>
          </a:xfrm>
          <a:prstGeom prst="rect">
            <a:avLst/>
          </a:prstGeom>
        </p:spPr>
      </p:pic>
      <p:pic>
        <p:nvPicPr>
          <p:cNvPr id="8" name="Picture 7">
            <a:extLst>
              <a:ext uri="{FF2B5EF4-FFF2-40B4-BE49-F238E27FC236}">
                <a16:creationId xmlns:a16="http://schemas.microsoft.com/office/drawing/2014/main" id="{07F581C2-CA5A-043D-43F9-E1FE52981729}"/>
              </a:ext>
            </a:extLst>
          </p:cNvPr>
          <p:cNvPicPr>
            <a:picLocks noChangeAspect="1"/>
          </p:cNvPicPr>
          <p:nvPr/>
        </p:nvPicPr>
        <p:blipFill>
          <a:blip r:embed="rId5"/>
          <a:stretch>
            <a:fillRect/>
          </a:stretch>
        </p:blipFill>
        <p:spPr>
          <a:xfrm>
            <a:off x="3829954" y="4636146"/>
            <a:ext cx="2085975" cy="1533525"/>
          </a:xfrm>
          <a:prstGeom prst="rect">
            <a:avLst/>
          </a:prstGeom>
        </p:spPr>
      </p:pic>
    </p:spTree>
    <p:extLst>
      <p:ext uri="{BB962C8B-B14F-4D97-AF65-F5344CB8AC3E}">
        <p14:creationId xmlns:p14="http://schemas.microsoft.com/office/powerpoint/2010/main" val="3242996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0D77ACC-565B-498E-9654-2275B19DE561}"/>
              </a:ext>
            </a:extLst>
          </p:cNvPr>
          <p:cNvSpPr>
            <a:spLocks noGrp="1"/>
          </p:cNvSpPr>
          <p:nvPr>
            <p:ph sz="half" idx="1"/>
          </p:nvPr>
        </p:nvSpPr>
        <p:spPr>
          <a:xfrm>
            <a:off x="1518081" y="1035843"/>
            <a:ext cx="9161755" cy="5125259"/>
          </a:xfrm>
        </p:spPr>
        <p:txBody>
          <a:bodyPr anchor="ctr"/>
          <a:lstStyle/>
          <a:p>
            <a:pPr marL="34289" indent="0" algn="ctr">
              <a:lnSpc>
                <a:spcPct val="100000"/>
              </a:lnSpc>
              <a:buNone/>
            </a:pPr>
            <a:r>
              <a:rPr lang="en-US" sz="4400" b="1" dirty="0">
                <a:solidFill>
                  <a:schemeClr val="accent3"/>
                </a:solidFill>
              </a:rPr>
              <a:t>Your feedback is important to us!</a:t>
            </a:r>
          </a:p>
          <a:p>
            <a:pPr marL="34289" indent="0" algn="ctr">
              <a:lnSpc>
                <a:spcPct val="100000"/>
              </a:lnSpc>
              <a:buNone/>
            </a:pPr>
            <a:endParaRPr lang="en-US" sz="2700" dirty="0">
              <a:solidFill>
                <a:schemeClr val="tx1"/>
              </a:solidFill>
            </a:endParaRPr>
          </a:p>
          <a:p>
            <a:pPr marL="34289" indent="0" algn="ctr">
              <a:lnSpc>
                <a:spcPct val="100000"/>
              </a:lnSpc>
              <a:buNone/>
            </a:pPr>
            <a:r>
              <a:rPr lang="en-US" sz="3600" dirty="0">
                <a:solidFill>
                  <a:schemeClr val="tx2"/>
                </a:solidFill>
              </a:rPr>
              <a:t>At the conclusion of the webinar, please complete the program survey in TMS or TRAIN. This must be completed within </a:t>
            </a:r>
            <a:r>
              <a:rPr lang="en-US" sz="3600" b="1" dirty="0">
                <a:solidFill>
                  <a:srgbClr val="00B0F0"/>
                </a:solidFill>
              </a:rPr>
              <a:t>15 days </a:t>
            </a:r>
            <a:r>
              <a:rPr lang="en-US" sz="3600" dirty="0">
                <a:solidFill>
                  <a:schemeClr val="tx2"/>
                </a:solidFill>
              </a:rPr>
              <a:t>of the live program for CME/CEU credit.</a:t>
            </a:r>
          </a:p>
          <a:p>
            <a:pPr marL="34289" indent="0" algn="ctr">
              <a:buNone/>
            </a:pPr>
            <a:endParaRPr lang="en-US" sz="3000" dirty="0">
              <a:solidFill>
                <a:schemeClr val="tx2"/>
              </a:solidFill>
            </a:endParaRPr>
          </a:p>
          <a:p>
            <a:pPr marL="34289" indent="0" algn="ctr">
              <a:buNone/>
            </a:pPr>
            <a:endParaRPr lang="en-US" sz="3000" dirty="0">
              <a:solidFill>
                <a:schemeClr val="tx2"/>
              </a:solidFill>
            </a:endParaRPr>
          </a:p>
        </p:txBody>
      </p:sp>
    </p:spTree>
    <p:extLst>
      <p:ext uri="{BB962C8B-B14F-4D97-AF65-F5344CB8AC3E}">
        <p14:creationId xmlns:p14="http://schemas.microsoft.com/office/powerpoint/2010/main" val="27108325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96DE1-F849-0182-F744-639DD87D7A7D}"/>
              </a:ext>
            </a:extLst>
          </p:cNvPr>
          <p:cNvSpPr>
            <a:spLocks noGrp="1"/>
          </p:cNvSpPr>
          <p:nvPr>
            <p:ph type="title"/>
          </p:nvPr>
        </p:nvSpPr>
        <p:spPr/>
        <p:txBody>
          <a:bodyPr/>
          <a:lstStyle/>
          <a:p>
            <a:r>
              <a:rPr lang="en-US" dirty="0"/>
              <a:t>Neurologists are in Shortage in VHA</a:t>
            </a:r>
          </a:p>
        </p:txBody>
      </p:sp>
      <p:sp>
        <p:nvSpPr>
          <p:cNvPr id="3" name="Content Placeholder 2">
            <a:extLst>
              <a:ext uri="{FF2B5EF4-FFF2-40B4-BE49-F238E27FC236}">
                <a16:creationId xmlns:a16="http://schemas.microsoft.com/office/drawing/2014/main" id="{5538894F-19EC-832E-D7E5-E7E9708CFCD0}"/>
              </a:ext>
            </a:extLst>
          </p:cNvPr>
          <p:cNvSpPr>
            <a:spLocks noGrp="1"/>
          </p:cNvSpPr>
          <p:nvPr>
            <p:ph idx="1"/>
          </p:nvPr>
        </p:nvSpPr>
        <p:spPr>
          <a:xfrm>
            <a:off x="1097280" y="1845734"/>
            <a:ext cx="2097333" cy="4023360"/>
          </a:xfrm>
        </p:spPr>
        <p:txBody>
          <a:bodyPr/>
          <a:lstStyle/>
          <a:p>
            <a:r>
              <a:rPr lang="en-US" dirty="0"/>
              <a:t>OIG analysis of VHA facilities’ responses to OIG FY 2024 staffing survey:</a:t>
            </a:r>
          </a:p>
          <a:p>
            <a:r>
              <a:rPr lang="en-US" sz="2800" b="1" dirty="0">
                <a:solidFill>
                  <a:schemeClr val="accent1"/>
                </a:solidFill>
              </a:rPr>
              <a:t>20%</a:t>
            </a:r>
            <a:r>
              <a:rPr lang="en-US" dirty="0"/>
              <a:t> of VHA facilities identified neurology as a severe shortage</a:t>
            </a:r>
          </a:p>
          <a:p>
            <a:endParaRPr lang="en-US" dirty="0"/>
          </a:p>
          <a:p>
            <a:endParaRPr lang="en-US" dirty="0"/>
          </a:p>
        </p:txBody>
      </p:sp>
      <p:sp>
        <p:nvSpPr>
          <p:cNvPr id="4" name="TextBox 3">
            <a:extLst>
              <a:ext uri="{FF2B5EF4-FFF2-40B4-BE49-F238E27FC236}">
                <a16:creationId xmlns:a16="http://schemas.microsoft.com/office/drawing/2014/main" id="{D5D3F425-236E-7662-2742-45A735AB4188}"/>
              </a:ext>
            </a:extLst>
          </p:cNvPr>
          <p:cNvSpPr txBox="1"/>
          <p:nvPr/>
        </p:nvSpPr>
        <p:spPr>
          <a:xfrm>
            <a:off x="520861" y="6481823"/>
            <a:ext cx="1052138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Source: https://www.vaoig.gov/sites/default/files/reports/2024-08/vaoig-24-00803-222.pdf</a:t>
            </a:r>
          </a:p>
        </p:txBody>
      </p:sp>
      <p:graphicFrame>
        <p:nvGraphicFramePr>
          <p:cNvPr id="5" name="Table 4">
            <a:extLst>
              <a:ext uri="{FF2B5EF4-FFF2-40B4-BE49-F238E27FC236}">
                <a16:creationId xmlns:a16="http://schemas.microsoft.com/office/drawing/2014/main" id="{8DF15E12-8A1C-7F91-88EA-48A79062CF5C}"/>
              </a:ext>
            </a:extLst>
          </p:cNvPr>
          <p:cNvGraphicFramePr>
            <a:graphicFrameLocks noGrp="1"/>
          </p:cNvGraphicFramePr>
          <p:nvPr/>
        </p:nvGraphicFramePr>
        <p:xfrm>
          <a:off x="3617732" y="1845734"/>
          <a:ext cx="8127999" cy="42468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144297982"/>
                    </a:ext>
                  </a:extLst>
                </a:gridCol>
                <a:gridCol w="2709333">
                  <a:extLst>
                    <a:ext uri="{9D8B030D-6E8A-4147-A177-3AD203B41FA5}">
                      <a16:colId xmlns:a16="http://schemas.microsoft.com/office/drawing/2014/main" val="1888726628"/>
                    </a:ext>
                  </a:extLst>
                </a:gridCol>
                <a:gridCol w="2709333">
                  <a:extLst>
                    <a:ext uri="{9D8B030D-6E8A-4147-A177-3AD203B41FA5}">
                      <a16:colId xmlns:a16="http://schemas.microsoft.com/office/drawing/2014/main" val="3376305662"/>
                    </a:ext>
                  </a:extLst>
                </a:gridCol>
              </a:tblGrid>
              <a:tr h="370840">
                <a:tc>
                  <a:txBody>
                    <a:bodyPr/>
                    <a:lstStyle/>
                    <a:p>
                      <a:r>
                        <a:rPr lang="en-US" dirty="0"/>
                        <a:t>Occupation: Clinical, </a:t>
                      </a:r>
                    </a:p>
                    <a:p>
                      <a:r>
                        <a:rPr lang="en-US" dirty="0"/>
                        <a:t>Title 38 (excluding hybrid)</a:t>
                      </a:r>
                    </a:p>
                  </a:txBody>
                  <a:tcPr/>
                </a:tc>
                <a:tc>
                  <a:txBody>
                    <a:bodyPr/>
                    <a:lstStyle/>
                    <a:p>
                      <a:r>
                        <a:rPr lang="en-US" dirty="0"/>
                        <a:t>Number of facilities reporting severe shortage</a:t>
                      </a:r>
                    </a:p>
                  </a:txBody>
                  <a:tcPr/>
                </a:tc>
                <a:tc>
                  <a:txBody>
                    <a:bodyPr/>
                    <a:lstStyle/>
                    <a:p>
                      <a:r>
                        <a:rPr lang="en-US" dirty="0"/>
                        <a:t>% of facilities reporting severe shortage</a:t>
                      </a:r>
                    </a:p>
                  </a:txBody>
                  <a:tcPr/>
                </a:tc>
                <a:extLst>
                  <a:ext uri="{0D108BD9-81ED-4DB2-BD59-A6C34878D82A}">
                    <a16:rowId xmlns:a16="http://schemas.microsoft.com/office/drawing/2014/main" val="297276954"/>
                  </a:ext>
                </a:extLst>
              </a:tr>
              <a:tr h="370840">
                <a:tc>
                  <a:txBody>
                    <a:bodyPr/>
                    <a:lstStyle/>
                    <a:p>
                      <a:r>
                        <a:rPr lang="en-US" dirty="0"/>
                        <a:t>Psychiatry</a:t>
                      </a:r>
                    </a:p>
                  </a:txBody>
                  <a:tcPr/>
                </a:tc>
                <a:tc>
                  <a:txBody>
                    <a:bodyPr/>
                    <a:lstStyle/>
                    <a:p>
                      <a:r>
                        <a:rPr lang="en-US" dirty="0"/>
                        <a:t>66</a:t>
                      </a:r>
                    </a:p>
                  </a:txBody>
                  <a:tcPr/>
                </a:tc>
                <a:tc>
                  <a:txBody>
                    <a:bodyPr/>
                    <a:lstStyle/>
                    <a:p>
                      <a:r>
                        <a:rPr lang="en-US" dirty="0"/>
                        <a:t>47</a:t>
                      </a:r>
                    </a:p>
                  </a:txBody>
                  <a:tcPr/>
                </a:tc>
                <a:extLst>
                  <a:ext uri="{0D108BD9-81ED-4DB2-BD59-A6C34878D82A}">
                    <a16:rowId xmlns:a16="http://schemas.microsoft.com/office/drawing/2014/main" val="454091842"/>
                  </a:ext>
                </a:extLst>
              </a:tr>
              <a:tr h="370840">
                <a:tc>
                  <a:txBody>
                    <a:bodyPr/>
                    <a:lstStyle/>
                    <a:p>
                      <a:r>
                        <a:rPr lang="en-US" dirty="0"/>
                        <a:t>Primary Care</a:t>
                      </a:r>
                    </a:p>
                  </a:txBody>
                  <a:tcPr/>
                </a:tc>
                <a:tc>
                  <a:txBody>
                    <a:bodyPr/>
                    <a:lstStyle/>
                    <a:p>
                      <a:r>
                        <a:rPr lang="en-US" dirty="0"/>
                        <a:t>62</a:t>
                      </a:r>
                    </a:p>
                  </a:txBody>
                  <a:tcPr/>
                </a:tc>
                <a:tc>
                  <a:txBody>
                    <a:bodyPr/>
                    <a:lstStyle/>
                    <a:p>
                      <a:r>
                        <a:rPr lang="en-US" dirty="0"/>
                        <a:t>45</a:t>
                      </a:r>
                    </a:p>
                  </a:txBody>
                  <a:tcPr/>
                </a:tc>
                <a:extLst>
                  <a:ext uri="{0D108BD9-81ED-4DB2-BD59-A6C34878D82A}">
                    <a16:rowId xmlns:a16="http://schemas.microsoft.com/office/drawing/2014/main" val="3167617287"/>
                  </a:ext>
                </a:extLst>
              </a:tr>
              <a:tr h="370840">
                <a:tc>
                  <a:txBody>
                    <a:bodyPr/>
                    <a:lstStyle/>
                    <a:p>
                      <a:r>
                        <a:rPr lang="en-US" dirty="0"/>
                        <a:t>RN Staff Nurse – Inpatient</a:t>
                      </a:r>
                    </a:p>
                  </a:txBody>
                  <a:tcPr/>
                </a:tc>
                <a:tc>
                  <a:txBody>
                    <a:bodyPr/>
                    <a:lstStyle/>
                    <a:p>
                      <a:r>
                        <a:rPr lang="en-US" dirty="0"/>
                        <a:t>52</a:t>
                      </a:r>
                    </a:p>
                  </a:txBody>
                  <a:tcPr/>
                </a:tc>
                <a:tc>
                  <a:txBody>
                    <a:bodyPr/>
                    <a:lstStyle/>
                    <a:p>
                      <a:r>
                        <a:rPr lang="en-US" dirty="0"/>
                        <a:t>37</a:t>
                      </a:r>
                    </a:p>
                  </a:txBody>
                  <a:tcPr/>
                </a:tc>
                <a:extLst>
                  <a:ext uri="{0D108BD9-81ED-4DB2-BD59-A6C34878D82A}">
                    <a16:rowId xmlns:a16="http://schemas.microsoft.com/office/drawing/2014/main" val="68297103"/>
                  </a:ext>
                </a:extLst>
              </a:tr>
              <a:tr h="370840">
                <a:tc>
                  <a:txBody>
                    <a:bodyPr/>
                    <a:lstStyle/>
                    <a:p>
                      <a:r>
                        <a:rPr lang="en-US" dirty="0"/>
                        <a:t>Gastroenterology</a:t>
                      </a:r>
                    </a:p>
                  </a:txBody>
                  <a:tcPr/>
                </a:tc>
                <a:tc>
                  <a:txBody>
                    <a:bodyPr/>
                    <a:lstStyle/>
                    <a:p>
                      <a:r>
                        <a:rPr lang="en-US" dirty="0"/>
                        <a:t>49</a:t>
                      </a:r>
                    </a:p>
                  </a:txBody>
                  <a:tcPr/>
                </a:tc>
                <a:tc>
                  <a:txBody>
                    <a:bodyPr/>
                    <a:lstStyle/>
                    <a:p>
                      <a:r>
                        <a:rPr lang="en-US" dirty="0"/>
                        <a:t>35</a:t>
                      </a:r>
                    </a:p>
                  </a:txBody>
                  <a:tcPr/>
                </a:tc>
                <a:extLst>
                  <a:ext uri="{0D108BD9-81ED-4DB2-BD59-A6C34878D82A}">
                    <a16:rowId xmlns:a16="http://schemas.microsoft.com/office/drawing/2014/main" val="3035858951"/>
                  </a:ext>
                </a:extLst>
              </a:tr>
              <a:tr h="370840">
                <a:tc>
                  <a:txBody>
                    <a:bodyPr/>
                    <a:lstStyle/>
                    <a:p>
                      <a:r>
                        <a:rPr lang="en-US" dirty="0"/>
                        <a:t>RN/Staff-Inpatient Community Living Center</a:t>
                      </a:r>
                    </a:p>
                  </a:txBody>
                  <a:tcPr/>
                </a:tc>
                <a:tc>
                  <a:txBody>
                    <a:bodyPr/>
                    <a:lstStyle/>
                    <a:p>
                      <a:r>
                        <a:rPr lang="en-US" dirty="0"/>
                        <a:t>37</a:t>
                      </a:r>
                    </a:p>
                  </a:txBody>
                  <a:tcPr/>
                </a:tc>
                <a:tc>
                  <a:txBody>
                    <a:bodyPr/>
                    <a:lstStyle/>
                    <a:p>
                      <a:r>
                        <a:rPr lang="en-US" dirty="0"/>
                        <a:t>27</a:t>
                      </a:r>
                    </a:p>
                  </a:txBody>
                  <a:tcPr/>
                </a:tc>
                <a:extLst>
                  <a:ext uri="{0D108BD9-81ED-4DB2-BD59-A6C34878D82A}">
                    <a16:rowId xmlns:a16="http://schemas.microsoft.com/office/drawing/2014/main" val="88435833"/>
                  </a:ext>
                </a:extLst>
              </a:tr>
              <a:tr h="370840">
                <a:tc>
                  <a:txBody>
                    <a:bodyPr/>
                    <a:lstStyle/>
                    <a:p>
                      <a:r>
                        <a:rPr lang="en-US" dirty="0"/>
                        <a:t>Anesthesiology</a:t>
                      </a:r>
                    </a:p>
                  </a:txBody>
                  <a:tcPr/>
                </a:tc>
                <a:tc>
                  <a:txBody>
                    <a:bodyPr/>
                    <a:lstStyle/>
                    <a:p>
                      <a:r>
                        <a:rPr lang="en-US" dirty="0"/>
                        <a:t>31</a:t>
                      </a:r>
                    </a:p>
                  </a:txBody>
                  <a:tcPr/>
                </a:tc>
                <a:tc>
                  <a:txBody>
                    <a:bodyPr/>
                    <a:lstStyle/>
                    <a:p>
                      <a:r>
                        <a:rPr lang="en-US" dirty="0"/>
                        <a:t>22</a:t>
                      </a:r>
                    </a:p>
                  </a:txBody>
                  <a:tcPr/>
                </a:tc>
                <a:extLst>
                  <a:ext uri="{0D108BD9-81ED-4DB2-BD59-A6C34878D82A}">
                    <a16:rowId xmlns:a16="http://schemas.microsoft.com/office/drawing/2014/main" val="2039655239"/>
                  </a:ext>
                </a:extLst>
              </a:tr>
              <a:tr h="370840">
                <a:tc>
                  <a:txBody>
                    <a:bodyPr/>
                    <a:lstStyle/>
                    <a:p>
                      <a:r>
                        <a:rPr lang="en-US" dirty="0"/>
                        <a:t>Urology</a:t>
                      </a:r>
                    </a:p>
                  </a:txBody>
                  <a:tcPr/>
                </a:tc>
                <a:tc>
                  <a:txBody>
                    <a:bodyPr/>
                    <a:lstStyle/>
                    <a:p>
                      <a:r>
                        <a:rPr lang="en-US" dirty="0"/>
                        <a:t>30</a:t>
                      </a:r>
                    </a:p>
                  </a:txBody>
                  <a:tcPr/>
                </a:tc>
                <a:tc>
                  <a:txBody>
                    <a:bodyPr/>
                    <a:lstStyle/>
                    <a:p>
                      <a:r>
                        <a:rPr lang="en-US" dirty="0"/>
                        <a:t>22</a:t>
                      </a:r>
                    </a:p>
                  </a:txBody>
                  <a:tcPr/>
                </a:tc>
                <a:extLst>
                  <a:ext uri="{0D108BD9-81ED-4DB2-BD59-A6C34878D82A}">
                    <a16:rowId xmlns:a16="http://schemas.microsoft.com/office/drawing/2014/main" val="2949360547"/>
                  </a:ext>
                </a:extLst>
              </a:tr>
              <a:tr h="370840">
                <a:tc>
                  <a:txBody>
                    <a:bodyPr/>
                    <a:lstStyle/>
                    <a:p>
                      <a:r>
                        <a:rPr lang="en-US" dirty="0"/>
                        <a:t>CM RN Staff-Critical Care</a:t>
                      </a:r>
                    </a:p>
                  </a:txBody>
                  <a:tcPr/>
                </a:tc>
                <a:tc>
                  <a:txBody>
                    <a:bodyPr/>
                    <a:lstStyle/>
                    <a:p>
                      <a:r>
                        <a:rPr lang="en-US" dirty="0"/>
                        <a:t>29</a:t>
                      </a:r>
                    </a:p>
                  </a:txBody>
                  <a:tcPr/>
                </a:tc>
                <a:tc>
                  <a:txBody>
                    <a:bodyPr/>
                    <a:lstStyle/>
                    <a:p>
                      <a:r>
                        <a:rPr lang="en-US" dirty="0"/>
                        <a:t>21</a:t>
                      </a:r>
                    </a:p>
                  </a:txBody>
                  <a:tcPr/>
                </a:tc>
                <a:extLst>
                  <a:ext uri="{0D108BD9-81ED-4DB2-BD59-A6C34878D82A}">
                    <a16:rowId xmlns:a16="http://schemas.microsoft.com/office/drawing/2014/main" val="3424740345"/>
                  </a:ext>
                </a:extLst>
              </a:tr>
              <a:tr h="370840">
                <a:tc>
                  <a:txBody>
                    <a:bodyPr/>
                    <a:lstStyle/>
                    <a:p>
                      <a:r>
                        <a:rPr lang="en-US" dirty="0"/>
                        <a:t>Neurology</a:t>
                      </a:r>
                    </a:p>
                  </a:txBody>
                  <a:tcPr/>
                </a:tc>
                <a:tc>
                  <a:txBody>
                    <a:bodyPr/>
                    <a:lstStyle/>
                    <a:p>
                      <a:r>
                        <a:rPr lang="en-US" dirty="0"/>
                        <a:t>28</a:t>
                      </a:r>
                    </a:p>
                  </a:txBody>
                  <a:tcPr/>
                </a:tc>
                <a:tc>
                  <a:txBody>
                    <a:bodyPr/>
                    <a:lstStyle/>
                    <a:p>
                      <a:r>
                        <a:rPr lang="en-US" dirty="0"/>
                        <a:t>20</a:t>
                      </a:r>
                    </a:p>
                  </a:txBody>
                  <a:tcPr/>
                </a:tc>
                <a:extLst>
                  <a:ext uri="{0D108BD9-81ED-4DB2-BD59-A6C34878D82A}">
                    <a16:rowId xmlns:a16="http://schemas.microsoft.com/office/drawing/2014/main" val="2609460022"/>
                  </a:ext>
                </a:extLst>
              </a:tr>
            </a:tbl>
          </a:graphicData>
        </a:graphic>
      </p:graphicFrame>
    </p:spTree>
    <p:extLst>
      <p:ext uri="{BB962C8B-B14F-4D97-AF65-F5344CB8AC3E}">
        <p14:creationId xmlns:p14="http://schemas.microsoft.com/office/powerpoint/2010/main" val="8987780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0C939-3E04-603C-6F3D-195C92F85A9A}"/>
              </a:ext>
            </a:extLst>
          </p:cNvPr>
          <p:cNvSpPr>
            <a:spLocks noGrp="1"/>
          </p:cNvSpPr>
          <p:nvPr>
            <p:ph type="title"/>
          </p:nvPr>
        </p:nvSpPr>
        <p:spPr>
          <a:xfrm>
            <a:off x="8209305" y="1993326"/>
            <a:ext cx="3401961" cy="3686015"/>
          </a:xfrm>
        </p:spPr>
        <p:txBody>
          <a:bodyPr vert="horz" lIns="91440" tIns="45720" rIns="91440" bIns="45720" rtlCol="0" anchor="b">
            <a:normAutofit/>
          </a:bodyPr>
          <a:lstStyle/>
          <a:p>
            <a:r>
              <a:rPr lang="en-US" sz="4600">
                <a:solidFill>
                  <a:schemeClr val="tx1">
                    <a:lumMod val="85000"/>
                    <a:lumOff val="15000"/>
                  </a:schemeClr>
                </a:solidFill>
              </a:rPr>
              <a:t>Multiple Sclerosis Is More Common than We Thought</a:t>
            </a:r>
          </a:p>
        </p:txBody>
      </p:sp>
      <p:pic>
        <p:nvPicPr>
          <p:cNvPr id="2050" name="Picture 2">
            <a:extLst>
              <a:ext uri="{FF2B5EF4-FFF2-40B4-BE49-F238E27FC236}">
                <a16:creationId xmlns:a16="http://schemas.microsoft.com/office/drawing/2014/main" id="{7132D35E-E54B-CE6D-0FB2-CEEC07D2B0CE}"/>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290368" y="715662"/>
            <a:ext cx="7628570" cy="49636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312B39C-44AB-3446-E9FE-CABD249855AF}"/>
              </a:ext>
            </a:extLst>
          </p:cNvPr>
          <p:cNvSpPr txBox="1"/>
          <p:nvPr/>
        </p:nvSpPr>
        <p:spPr>
          <a:xfrm>
            <a:off x="881042" y="6477900"/>
            <a:ext cx="7328263" cy="389658"/>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200"/>
              </a:spcBef>
              <a:spcAft>
                <a:spcPts val="200"/>
              </a:spcAft>
              <a:buClr>
                <a:srgbClr val="E48312"/>
              </a:buClr>
              <a:buSzPct val="100000"/>
              <a:buFontTx/>
              <a:buNone/>
              <a:tabLst/>
              <a:defRPr/>
            </a:pPr>
            <a:r>
              <a:rPr kumimoji="0" lang="en-US" sz="1100" b="0" i="0" u="none" strike="noStrike" kern="1200" cap="all" spc="200" normalizeH="0" baseline="0" noProof="0">
                <a:ln>
                  <a:noFill/>
                </a:ln>
                <a:solidFill>
                  <a:srgbClr val="000000"/>
                </a:solidFill>
                <a:effectLst/>
                <a:uLnTx/>
                <a:uFillTx/>
                <a:latin typeface="Calibri Light" panose="020F0302020204030204"/>
                <a:ea typeface="+mn-ea"/>
                <a:cs typeface="+mn-cs"/>
              </a:rPr>
              <a:t>Available: </a:t>
            </a:r>
            <a:r>
              <a:rPr kumimoji="0" lang="en-US" sz="1100" b="0" i="0" u="none" strike="noStrike" kern="1200" cap="all" spc="200" normalizeH="0" baseline="0" noProof="0">
                <a:ln>
                  <a:noFill/>
                </a:ln>
                <a:solidFill>
                  <a:srgbClr val="000000"/>
                </a:solidFill>
                <a:effectLst/>
                <a:uLnTx/>
                <a:uFillTx/>
                <a:latin typeface="Calibri Light" panose="020F0302020204030204"/>
                <a:ea typeface="+mn-ea"/>
                <a:cs typeface="+mn-cs"/>
                <a:hlinkClick r:id="rId4">
                  <a:extLst>
                    <a:ext uri="{A12FA001-AC4F-418D-AE19-62706E023703}">
                      <ahyp:hlinkClr xmlns:ahyp="http://schemas.microsoft.com/office/drawing/2018/hyperlinkcolor" val="tx"/>
                    </a:ext>
                  </a:extLst>
                </a:hlinkClick>
              </a:rPr>
              <a:t>How Common is Multiple Sclerosis? | National MS Society</a:t>
            </a:r>
            <a:endParaRPr kumimoji="0" lang="en-US" sz="1100" b="0" i="0" u="none" strike="noStrike" kern="1200" cap="all" spc="200" normalizeH="0" baseline="0" noProof="0">
              <a:ln>
                <a:noFill/>
              </a:ln>
              <a:solidFill>
                <a:srgbClr val="00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7612352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F26B994-C078-D95A-DBCA-4B86D4559A49}"/>
              </a:ext>
            </a:extLst>
          </p:cNvPr>
          <p:cNvSpPr>
            <a:spLocks noGrp="1"/>
          </p:cNvSpPr>
          <p:nvPr>
            <p:ph type="title"/>
          </p:nvPr>
        </p:nvSpPr>
        <p:spPr>
          <a:xfrm>
            <a:off x="492370" y="516835"/>
            <a:ext cx="3084844" cy="5772840"/>
          </a:xfrm>
        </p:spPr>
        <p:txBody>
          <a:bodyPr anchor="ctr">
            <a:normAutofit/>
          </a:bodyPr>
          <a:lstStyle/>
          <a:p>
            <a:r>
              <a:rPr lang="en-US" sz="3600">
                <a:solidFill>
                  <a:srgbClr val="FFFFFF"/>
                </a:solidFill>
              </a:rPr>
              <a:t>Overview</a:t>
            </a:r>
          </a:p>
        </p:txBody>
      </p:sp>
      <p:sp>
        <p:nvSpPr>
          <p:cNvPr id="13" name="Rectangle 12">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3467132A-AEA1-B51A-7B46-B30F33EF2FE4}"/>
              </a:ext>
            </a:extLst>
          </p:cNvPr>
          <p:cNvGraphicFramePr>
            <a:graphicFrameLocks noGrp="1"/>
          </p:cNvGraphicFramePr>
          <p:nvPr>
            <p:ph idx="1"/>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Arrow: Pentagon 2">
            <a:extLst>
              <a:ext uri="{FF2B5EF4-FFF2-40B4-BE49-F238E27FC236}">
                <a16:creationId xmlns:a16="http://schemas.microsoft.com/office/drawing/2014/main" id="{18E98C9C-3F49-89F4-5091-B76FE7ACB484}"/>
              </a:ext>
            </a:extLst>
          </p:cNvPr>
          <p:cNvSpPr/>
          <p:nvPr/>
        </p:nvSpPr>
        <p:spPr>
          <a:xfrm>
            <a:off x="4388781" y="3634451"/>
            <a:ext cx="308759" cy="300942"/>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40493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A9B8A-6504-0F32-0776-6E0206EAC9F7}"/>
              </a:ext>
            </a:extLst>
          </p:cNvPr>
          <p:cNvSpPr>
            <a:spLocks noGrp="1"/>
          </p:cNvSpPr>
          <p:nvPr>
            <p:ph type="title"/>
          </p:nvPr>
        </p:nvSpPr>
        <p:spPr/>
        <p:txBody>
          <a:bodyPr/>
          <a:lstStyle/>
          <a:p>
            <a:r>
              <a:rPr lang="en-US" dirty="0"/>
              <a:t>Solution: Community Care</a:t>
            </a:r>
          </a:p>
        </p:txBody>
      </p:sp>
      <p:pic>
        <p:nvPicPr>
          <p:cNvPr id="4" name="Picture 3">
            <a:extLst>
              <a:ext uri="{FF2B5EF4-FFF2-40B4-BE49-F238E27FC236}">
                <a16:creationId xmlns:a16="http://schemas.microsoft.com/office/drawing/2014/main" id="{D354CE72-DC9A-FAF8-E640-85D6D86419B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44134" y="1940203"/>
            <a:ext cx="5451627" cy="3838168"/>
          </a:xfrm>
          <a:prstGeom prst="rect">
            <a:avLst/>
          </a:prstGeom>
        </p:spPr>
      </p:pic>
      <p:sp>
        <p:nvSpPr>
          <p:cNvPr id="5" name="Content Placeholder 2">
            <a:extLst>
              <a:ext uri="{FF2B5EF4-FFF2-40B4-BE49-F238E27FC236}">
                <a16:creationId xmlns:a16="http://schemas.microsoft.com/office/drawing/2014/main" id="{7E776E63-ED4B-B6CD-4EC3-698F66408AED}"/>
              </a:ext>
            </a:extLst>
          </p:cNvPr>
          <p:cNvSpPr>
            <a:spLocks noGrp="1"/>
          </p:cNvSpPr>
          <p:nvPr>
            <p:ph idx="1"/>
          </p:nvPr>
        </p:nvSpPr>
        <p:spPr>
          <a:xfrm>
            <a:off x="6608453" y="2302701"/>
            <a:ext cx="5127172" cy="3334899"/>
          </a:xfrm>
        </p:spPr>
        <p:txBody>
          <a:bodyPr>
            <a:normAutofit/>
          </a:bodyPr>
          <a:lstStyle/>
          <a:p>
            <a:pPr marL="0" indent="0">
              <a:buNone/>
            </a:pPr>
            <a:r>
              <a:rPr lang="en-US" sz="2800" b="1" dirty="0"/>
              <a:t>MISSION Act: 2018</a:t>
            </a:r>
          </a:p>
          <a:p>
            <a:pPr marL="0" indent="0">
              <a:buNone/>
            </a:pPr>
            <a:r>
              <a:rPr lang="en-US" i="1" dirty="0"/>
              <a:t>Community care for eligible Veterans</a:t>
            </a:r>
          </a:p>
          <a:p>
            <a:pPr lvl="1"/>
            <a:r>
              <a:rPr lang="en-US" dirty="0"/>
              <a:t>Drive time &gt;60min</a:t>
            </a:r>
          </a:p>
          <a:p>
            <a:pPr lvl="1"/>
            <a:r>
              <a:rPr lang="en-US" dirty="0"/>
              <a:t>Wait time &gt;28 days from date of appointment request</a:t>
            </a:r>
          </a:p>
          <a:p>
            <a:pPr marL="0" indent="0">
              <a:buNone/>
            </a:pPr>
            <a:endParaRPr lang="en-US" dirty="0"/>
          </a:p>
        </p:txBody>
      </p:sp>
      <p:sp>
        <p:nvSpPr>
          <p:cNvPr id="6" name="TextBox 5">
            <a:extLst>
              <a:ext uri="{FF2B5EF4-FFF2-40B4-BE49-F238E27FC236}">
                <a16:creationId xmlns:a16="http://schemas.microsoft.com/office/drawing/2014/main" id="{BAAD9EC1-C89C-171A-7D9C-CDC71516CF5C}"/>
              </a:ext>
            </a:extLst>
          </p:cNvPr>
          <p:cNvSpPr txBox="1"/>
          <p:nvPr/>
        </p:nvSpPr>
        <p:spPr>
          <a:xfrm>
            <a:off x="447271" y="6571397"/>
            <a:ext cx="9153143"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rPr>
              <a:t>Source: </a:t>
            </a:r>
            <a:r>
              <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hlinkClick r:id="rId3"/>
              </a:rPr>
              <a:t>va_mission_act_summary.pdf</a:t>
            </a:r>
            <a:endPar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60054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A9B8A-6504-0F32-0776-6E0206EAC9F7}"/>
              </a:ext>
            </a:extLst>
          </p:cNvPr>
          <p:cNvSpPr>
            <a:spLocks noGrp="1"/>
          </p:cNvSpPr>
          <p:nvPr>
            <p:ph type="title"/>
          </p:nvPr>
        </p:nvSpPr>
        <p:spPr/>
        <p:txBody>
          <a:bodyPr/>
          <a:lstStyle/>
          <a:p>
            <a:r>
              <a:rPr lang="en-US" dirty="0"/>
              <a:t>Solution: Virtual Care</a:t>
            </a:r>
          </a:p>
        </p:txBody>
      </p:sp>
      <p:pic>
        <p:nvPicPr>
          <p:cNvPr id="4" name="Picture 3">
            <a:extLst>
              <a:ext uri="{FF2B5EF4-FFF2-40B4-BE49-F238E27FC236}">
                <a16:creationId xmlns:a16="http://schemas.microsoft.com/office/drawing/2014/main" id="{D354CE72-DC9A-FAF8-E640-85D6D86419B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44134" y="1940203"/>
            <a:ext cx="5451627" cy="3838168"/>
          </a:xfrm>
          <a:prstGeom prst="rect">
            <a:avLst/>
          </a:prstGeom>
        </p:spPr>
      </p:pic>
      <p:sp>
        <p:nvSpPr>
          <p:cNvPr id="5" name="Content Placeholder 2">
            <a:extLst>
              <a:ext uri="{FF2B5EF4-FFF2-40B4-BE49-F238E27FC236}">
                <a16:creationId xmlns:a16="http://schemas.microsoft.com/office/drawing/2014/main" id="{7E776E63-ED4B-B6CD-4EC3-698F66408AED}"/>
              </a:ext>
            </a:extLst>
          </p:cNvPr>
          <p:cNvSpPr>
            <a:spLocks noGrp="1"/>
          </p:cNvSpPr>
          <p:nvPr>
            <p:ph idx="1"/>
          </p:nvPr>
        </p:nvSpPr>
        <p:spPr>
          <a:xfrm>
            <a:off x="6608453" y="2302701"/>
            <a:ext cx="5127172" cy="3334899"/>
          </a:xfrm>
        </p:spPr>
        <p:txBody>
          <a:bodyPr>
            <a:normAutofit fontScale="92500" lnSpcReduction="20000"/>
          </a:bodyPr>
          <a:lstStyle/>
          <a:p>
            <a:pPr marL="0" indent="0">
              <a:buNone/>
            </a:pPr>
            <a:r>
              <a:rPr lang="en-US" sz="2800" dirty="0">
                <a:effectLst/>
                <a:ea typeface="Calibri" panose="020F0502020204030204" pitchFamily="34" charset="0"/>
                <a:cs typeface="Times New Roman" panose="02020603050405020304" pitchFamily="18" charset="0"/>
              </a:rPr>
              <a:t>Mandates VHA to establish an </a:t>
            </a:r>
            <a:r>
              <a:rPr lang="en-US" sz="2800" b="1" dirty="0">
                <a:effectLst/>
                <a:ea typeface="Calibri" panose="020F0502020204030204" pitchFamily="34" charset="0"/>
                <a:cs typeface="Times New Roman" panose="02020603050405020304" pitchFamily="18" charset="0"/>
              </a:rPr>
              <a:t>“Anywhere to Anywhere” </a:t>
            </a:r>
            <a:r>
              <a:rPr lang="en-US" sz="2800" dirty="0">
                <a:effectLst/>
                <a:ea typeface="Calibri" panose="020F0502020204030204" pitchFamily="34" charset="0"/>
                <a:cs typeface="Times New Roman" panose="02020603050405020304" pitchFamily="18" charset="0"/>
              </a:rPr>
              <a:t>telehealth network.</a:t>
            </a:r>
          </a:p>
          <a:p>
            <a:pPr marL="0" indent="0">
              <a:buNone/>
            </a:pPr>
            <a:br>
              <a:rPr lang="en-US" sz="2800" dirty="0">
                <a:effectLst/>
                <a:ea typeface="Calibri" panose="020F0502020204030204" pitchFamily="34" charset="0"/>
                <a:cs typeface="Times New Roman" panose="02020603050405020304" pitchFamily="18" charset="0"/>
              </a:rPr>
            </a:br>
            <a:r>
              <a:rPr lang="en-US" sz="2800" dirty="0">
                <a:effectLst/>
                <a:ea typeface="Calibri" panose="020F0502020204030204" pitchFamily="34" charset="0"/>
                <a:cs typeface="Times New Roman" panose="02020603050405020304" pitchFamily="18" charset="0"/>
              </a:rPr>
              <a:t>Goal: By 2021, 100% of </a:t>
            </a:r>
            <a:r>
              <a:rPr lang="en-US" sz="2800" dirty="0">
                <a:ea typeface="Calibri" panose="020F0502020204030204" pitchFamily="34" charset="0"/>
                <a:cs typeface="Times New Roman" panose="02020603050405020304" pitchFamily="18" charset="0"/>
              </a:rPr>
              <a:t>VH</a:t>
            </a:r>
            <a:r>
              <a:rPr lang="en-US" sz="2800" dirty="0">
                <a:effectLst/>
                <a:ea typeface="Calibri" panose="020F0502020204030204" pitchFamily="34" charset="0"/>
                <a:cs typeface="Times New Roman" panose="02020603050405020304" pitchFamily="18" charset="0"/>
              </a:rPr>
              <a:t>A providers in outpatient Mental Health and Primary Care service lines nationwide will be both capable and experienced with providing VVC to non-VA locations.</a:t>
            </a:r>
            <a:endParaRPr lang="en-US" sz="2800" dirty="0"/>
          </a:p>
          <a:p>
            <a:pPr marL="0" indent="0">
              <a:buNone/>
            </a:pPr>
            <a:endParaRPr lang="en-US" dirty="0"/>
          </a:p>
        </p:txBody>
      </p:sp>
      <p:sp>
        <p:nvSpPr>
          <p:cNvPr id="3" name="TextBox 2">
            <a:extLst>
              <a:ext uri="{FF2B5EF4-FFF2-40B4-BE49-F238E27FC236}">
                <a16:creationId xmlns:a16="http://schemas.microsoft.com/office/drawing/2014/main" id="{179AB7F9-0A89-2233-595C-482118072645}"/>
              </a:ext>
            </a:extLst>
          </p:cNvPr>
          <p:cNvSpPr txBox="1"/>
          <p:nvPr/>
        </p:nvSpPr>
        <p:spPr>
          <a:xfrm>
            <a:off x="250501" y="6581006"/>
            <a:ext cx="9153143"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rPr>
              <a:t>Source: </a:t>
            </a:r>
            <a:r>
              <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hlinkClick r:id="rId3"/>
              </a:rPr>
              <a:t>va_mission_act_summary.pdf</a:t>
            </a:r>
            <a:endPar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48001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C8FE4E1-9393-0635-87FE-8FDBCEDF339F}"/>
              </a:ext>
            </a:extLst>
          </p:cNvPr>
          <p:cNvSpPr>
            <a:spLocks noGrp="1"/>
          </p:cNvSpPr>
          <p:nvPr>
            <p:ph type="title"/>
          </p:nvPr>
        </p:nvSpPr>
        <p:spPr>
          <a:xfrm>
            <a:off x="1245072" y="1289765"/>
            <a:ext cx="3651101" cy="4270963"/>
          </a:xfrm>
        </p:spPr>
        <p:txBody>
          <a:bodyPr anchor="ctr">
            <a:normAutofit/>
          </a:bodyPr>
          <a:lstStyle/>
          <a:p>
            <a:pPr algn="ctr"/>
            <a:r>
              <a:rPr lang="en-US" sz="5600">
                <a:solidFill>
                  <a:srgbClr val="FFFFFF"/>
                </a:solidFill>
              </a:rPr>
              <a:t>VHA is the largest telehealth provider in the US</a:t>
            </a:r>
          </a:p>
        </p:txBody>
      </p:sp>
      <p:sp>
        <p:nvSpPr>
          <p:cNvPr id="3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C152013-39AF-6918-9D8E-E8DFBF810AE1}"/>
              </a:ext>
            </a:extLst>
          </p:cNvPr>
          <p:cNvSpPr>
            <a:spLocks noGrp="1"/>
          </p:cNvSpPr>
          <p:nvPr>
            <p:ph idx="1"/>
          </p:nvPr>
        </p:nvSpPr>
        <p:spPr>
          <a:xfrm>
            <a:off x="6297233" y="518400"/>
            <a:ext cx="4771607" cy="5837949"/>
          </a:xfrm>
        </p:spPr>
        <p:txBody>
          <a:bodyPr anchor="ctr">
            <a:normAutofit/>
          </a:bodyPr>
          <a:lstStyle/>
          <a:p>
            <a:pPr marL="0" indent="0">
              <a:buNone/>
            </a:pPr>
            <a:r>
              <a:rPr lang="en-US" sz="2000">
                <a:solidFill>
                  <a:schemeClr val="tx1">
                    <a:alpha val="80000"/>
                  </a:schemeClr>
                </a:solidFill>
              </a:rPr>
              <a:t>In FY 2023:</a:t>
            </a:r>
          </a:p>
          <a:p>
            <a:pPr>
              <a:buFontTx/>
              <a:buChar char="-"/>
            </a:pPr>
            <a:r>
              <a:rPr lang="en-US" sz="2000">
                <a:solidFill>
                  <a:schemeClr val="tx1">
                    <a:alpha val="80000"/>
                  </a:schemeClr>
                </a:solidFill>
              </a:rPr>
              <a:t>11.6 million virtual care encounters</a:t>
            </a:r>
          </a:p>
          <a:p>
            <a:pPr>
              <a:buFontTx/>
              <a:buChar char="-"/>
            </a:pPr>
            <a:r>
              <a:rPr lang="en-US" sz="2000">
                <a:solidFill>
                  <a:schemeClr val="tx1">
                    <a:alpha val="80000"/>
                  </a:schemeClr>
                </a:solidFill>
              </a:rPr>
              <a:t>&gt;2.4 million unique Veterans (40% of all Veterans receiving care at VA)</a:t>
            </a:r>
          </a:p>
          <a:p>
            <a:pPr>
              <a:buFontTx/>
              <a:buChar char="-"/>
            </a:pPr>
            <a:r>
              <a:rPr lang="en-US" sz="2000">
                <a:solidFill>
                  <a:schemeClr val="tx1">
                    <a:alpha val="80000"/>
                  </a:schemeClr>
                </a:solidFill>
              </a:rPr>
              <a:t>9.4 million VVC visits</a:t>
            </a:r>
            <a:endParaRPr lang="en-US" sz="2000" dirty="0">
              <a:solidFill>
                <a:schemeClr val="tx1">
                  <a:alpha val="80000"/>
                </a:schemeClr>
              </a:solidFill>
            </a:endParaRPr>
          </a:p>
        </p:txBody>
      </p:sp>
      <p:sp>
        <p:nvSpPr>
          <p:cNvPr id="31"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3" name="Straight Connector 3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40C52D5-0082-0833-5E5B-340DC9D6DE45}"/>
              </a:ext>
            </a:extLst>
          </p:cNvPr>
          <p:cNvSpPr txBox="1"/>
          <p:nvPr/>
        </p:nvSpPr>
        <p:spPr>
          <a:xfrm>
            <a:off x="707654" y="6427076"/>
            <a:ext cx="1122533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Source: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VA Forges Ahead With Expanded Telehealth Access for Veterans - Patient Safety &amp; Quality Healthcare</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3350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69E51-B95A-5627-4D92-751901988499}"/>
              </a:ext>
            </a:extLst>
          </p:cNvPr>
          <p:cNvSpPr>
            <a:spLocks noGrp="1"/>
          </p:cNvSpPr>
          <p:nvPr>
            <p:ph type="title"/>
          </p:nvPr>
        </p:nvSpPr>
        <p:spPr/>
        <p:txBody>
          <a:bodyPr/>
          <a:lstStyle/>
          <a:p>
            <a:r>
              <a:rPr lang="en-US" dirty="0"/>
              <a:t>Veterans with MS use virtual care</a:t>
            </a:r>
          </a:p>
        </p:txBody>
      </p:sp>
      <p:pic>
        <p:nvPicPr>
          <p:cNvPr id="4" name="Picture 3">
            <a:extLst>
              <a:ext uri="{FF2B5EF4-FFF2-40B4-BE49-F238E27FC236}">
                <a16:creationId xmlns:a16="http://schemas.microsoft.com/office/drawing/2014/main" id="{D58E78D5-2595-F78A-3FF4-2A2F10C5D7DF}"/>
              </a:ext>
            </a:extLst>
          </p:cNvPr>
          <p:cNvPicPr>
            <a:picLocks noChangeAspect="1"/>
          </p:cNvPicPr>
          <p:nvPr/>
        </p:nvPicPr>
        <p:blipFill>
          <a:blip r:embed="rId2"/>
          <a:stretch>
            <a:fillRect/>
          </a:stretch>
        </p:blipFill>
        <p:spPr>
          <a:xfrm>
            <a:off x="0" y="1849950"/>
            <a:ext cx="5898726" cy="4290022"/>
          </a:xfrm>
          <a:prstGeom prst="rect">
            <a:avLst/>
          </a:prstGeom>
        </p:spPr>
      </p:pic>
      <p:sp>
        <p:nvSpPr>
          <p:cNvPr id="5" name="TextBox 4">
            <a:extLst>
              <a:ext uri="{FF2B5EF4-FFF2-40B4-BE49-F238E27FC236}">
                <a16:creationId xmlns:a16="http://schemas.microsoft.com/office/drawing/2014/main" id="{38C97A88-87A1-3AD1-8F1B-D889CF26B861}"/>
              </a:ext>
            </a:extLst>
          </p:cNvPr>
          <p:cNvSpPr txBox="1"/>
          <p:nvPr/>
        </p:nvSpPr>
        <p:spPr>
          <a:xfrm>
            <a:off x="6055672" y="5316446"/>
            <a:ext cx="6014467" cy="923108"/>
          </a:xfrm>
          <a:prstGeom prst="rect">
            <a:avLst/>
          </a:prstGeom>
        </p:spPr>
        <p:txBody>
          <a:bodyPr vert="horz" lIns="0" tIns="45720" rIns="0" bIns="45720" rtlCol="0">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Figure 3. Spatial Patterning of Number of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Telemedicine Utilization Encounters by State Among Multiple Sclerosis Cases and Controls in the US Veterans Health Administration: 2010, 2016, 2020.</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p:txBody>
      </p:sp>
      <p:pic>
        <p:nvPicPr>
          <p:cNvPr id="6" name="Picture 5">
            <a:extLst>
              <a:ext uri="{FF2B5EF4-FFF2-40B4-BE49-F238E27FC236}">
                <a16:creationId xmlns:a16="http://schemas.microsoft.com/office/drawing/2014/main" id="{23F94256-3093-BF88-FF6F-77B7A389A346}"/>
              </a:ext>
            </a:extLst>
          </p:cNvPr>
          <p:cNvPicPr>
            <a:picLocks noChangeAspect="1"/>
          </p:cNvPicPr>
          <p:nvPr/>
        </p:nvPicPr>
        <p:blipFill>
          <a:blip r:embed="rId3"/>
          <a:stretch>
            <a:fillRect/>
          </a:stretch>
        </p:blipFill>
        <p:spPr>
          <a:xfrm>
            <a:off x="5933813" y="2291787"/>
            <a:ext cx="6258187" cy="2024288"/>
          </a:xfrm>
          <a:prstGeom prst="rect">
            <a:avLst/>
          </a:prstGeom>
        </p:spPr>
      </p:pic>
      <p:sp>
        <p:nvSpPr>
          <p:cNvPr id="8" name="TextBox 7">
            <a:extLst>
              <a:ext uri="{FF2B5EF4-FFF2-40B4-BE49-F238E27FC236}">
                <a16:creationId xmlns:a16="http://schemas.microsoft.com/office/drawing/2014/main" id="{21CDF065-2FC0-D7C8-4523-9BCA18C9D184}"/>
              </a:ext>
            </a:extLst>
          </p:cNvPr>
          <p:cNvSpPr txBox="1"/>
          <p:nvPr/>
        </p:nvSpPr>
        <p:spPr>
          <a:xfrm>
            <a:off x="509286" y="6458673"/>
            <a:ext cx="10058400"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Abdel Magid, Hoda S., Shan Jin, William J. Culpepper, Lorene M. Nelson, and Mitchell Wallin. "Telemedicine utilization among patients with multiple sclerosis in the US veterans health administration, 2010–2020." </a:t>
            </a:r>
            <a:r>
              <a:rPr kumimoji="0" lang="en-US" sz="11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Neurology: Clinical Practice</a:t>
            </a:r>
            <a:r>
              <a:rPr kumimoji="0" lang="en-US" sz="11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12, no. 6 (2022): e133-e142.</a:t>
            </a:r>
            <a:endPar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0539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A5D1C-D2B5-D02A-4BE6-007BF3343B41}"/>
              </a:ext>
            </a:extLst>
          </p:cNvPr>
          <p:cNvSpPr>
            <a:spLocks noGrp="1"/>
          </p:cNvSpPr>
          <p:nvPr>
            <p:ph type="title"/>
          </p:nvPr>
        </p:nvSpPr>
        <p:spPr>
          <a:xfrm>
            <a:off x="916309" y="520531"/>
            <a:ext cx="9942716" cy="1554480"/>
          </a:xfrm>
        </p:spPr>
        <p:txBody>
          <a:bodyPr anchor="ctr">
            <a:normAutofit/>
          </a:bodyPr>
          <a:lstStyle/>
          <a:p>
            <a:r>
              <a:rPr lang="en-US" sz="4800" dirty="0"/>
              <a:t>VHA Partners in National Telehealth</a:t>
            </a:r>
          </a:p>
        </p:txBody>
      </p:sp>
      <p:sp>
        <p:nvSpPr>
          <p:cNvPr id="3" name="Content Placeholder 2">
            <a:extLst>
              <a:ext uri="{FF2B5EF4-FFF2-40B4-BE49-F238E27FC236}">
                <a16:creationId xmlns:a16="http://schemas.microsoft.com/office/drawing/2014/main" id="{5C40684E-D445-511E-EC66-2FBD12F4AFF6}"/>
              </a:ext>
            </a:extLst>
          </p:cNvPr>
          <p:cNvSpPr>
            <a:spLocks noGrp="1"/>
          </p:cNvSpPr>
          <p:nvPr>
            <p:ph idx="1"/>
          </p:nvPr>
        </p:nvSpPr>
        <p:spPr>
          <a:xfrm>
            <a:off x="1043631" y="2266802"/>
            <a:ext cx="10515600" cy="3937228"/>
          </a:xfrm>
        </p:spPr>
        <p:txBody>
          <a:bodyPr anchor="ctr">
            <a:normAutofit fontScale="92500" lnSpcReduction="20000"/>
          </a:bodyPr>
          <a:lstStyle/>
          <a:p>
            <a:pPr marL="0" indent="0">
              <a:buNone/>
            </a:pPr>
            <a:r>
              <a:rPr lang="en-US" sz="2600" b="1" dirty="0">
                <a:solidFill>
                  <a:schemeClr val="accent1"/>
                </a:solidFill>
              </a:rPr>
              <a:t>Office of Rural Health</a:t>
            </a:r>
            <a:r>
              <a:rPr lang="en-US" sz="2600" b="1" dirty="0">
                <a:solidFill>
                  <a:srgbClr val="FFC000"/>
                </a:solidFill>
              </a:rPr>
              <a:t>: </a:t>
            </a:r>
            <a:r>
              <a:rPr lang="en-US" sz="2600" dirty="0"/>
              <a:t>Promotes and disseminates research and programs to benefit rural Veterans</a:t>
            </a:r>
          </a:p>
          <a:p>
            <a:pPr>
              <a:buFontTx/>
              <a:buChar char="-"/>
            </a:pPr>
            <a:r>
              <a:rPr lang="en-US" sz="1700" dirty="0"/>
              <a:t>Clinical Resource Hubs</a:t>
            </a:r>
          </a:p>
          <a:p>
            <a:pPr>
              <a:buFontTx/>
              <a:buChar char="-"/>
            </a:pPr>
            <a:r>
              <a:rPr lang="en-US" sz="1700" dirty="0"/>
              <a:t>NTNP</a:t>
            </a:r>
          </a:p>
          <a:p>
            <a:pPr marL="0" indent="0">
              <a:buNone/>
            </a:pPr>
            <a:endParaRPr lang="en-US" sz="1700" dirty="0"/>
          </a:p>
          <a:p>
            <a:pPr marL="0" indent="0">
              <a:buNone/>
            </a:pPr>
            <a:r>
              <a:rPr lang="en-US" sz="2600" b="1" dirty="0">
                <a:solidFill>
                  <a:schemeClr val="accent1"/>
                </a:solidFill>
              </a:rPr>
              <a:t>Office of Connected Care: </a:t>
            </a:r>
            <a:r>
              <a:rPr lang="en-US" sz="2600" dirty="0"/>
              <a:t>Promotes access to health care for Veterans</a:t>
            </a:r>
          </a:p>
          <a:p>
            <a:pPr>
              <a:buFontTx/>
              <a:buChar char="-"/>
            </a:pPr>
            <a:r>
              <a:rPr lang="en-US" sz="1700" dirty="0"/>
              <a:t>My Health </a:t>
            </a:r>
            <a:r>
              <a:rPr lang="en-US" sz="1700" dirty="0" err="1"/>
              <a:t>eVet</a:t>
            </a:r>
            <a:endParaRPr lang="en-US" sz="1700" dirty="0"/>
          </a:p>
          <a:p>
            <a:pPr>
              <a:buFontTx/>
              <a:buChar char="-"/>
            </a:pPr>
            <a:r>
              <a:rPr lang="en-US" sz="1700" dirty="0"/>
              <a:t>VA Apps: VA VVC, Annie App, Doximity</a:t>
            </a:r>
          </a:p>
          <a:p>
            <a:pPr>
              <a:buFontTx/>
              <a:buChar char="-"/>
            </a:pPr>
            <a:r>
              <a:rPr lang="en-US" sz="1700" dirty="0"/>
              <a:t>VA Telehealth</a:t>
            </a:r>
          </a:p>
          <a:p>
            <a:pPr lvl="1"/>
            <a:r>
              <a:rPr lang="en-US" sz="1300" b="1" i="1" dirty="0">
                <a:solidFill>
                  <a:schemeClr val="accent1"/>
                </a:solidFill>
              </a:rPr>
              <a:t>At Home: </a:t>
            </a:r>
            <a:r>
              <a:rPr lang="en-US" sz="1300" dirty="0"/>
              <a:t>Meet with VA care team virtually, securely send health data from home.  Includes remote monitoring devices and tools such as VA Video Connect</a:t>
            </a:r>
          </a:p>
          <a:p>
            <a:pPr lvl="1"/>
            <a:r>
              <a:rPr lang="en-US" sz="1300" b="1" i="1" dirty="0">
                <a:solidFill>
                  <a:schemeClr val="accent1"/>
                </a:solidFill>
              </a:rPr>
              <a:t>In the Clinic: </a:t>
            </a:r>
            <a:r>
              <a:rPr lang="en-US" sz="1300" dirty="0"/>
              <a:t>CVT, store and forward </a:t>
            </a:r>
          </a:p>
          <a:p>
            <a:pPr lvl="1"/>
            <a:r>
              <a:rPr lang="en-US" sz="1300" b="1" i="1" dirty="0">
                <a:solidFill>
                  <a:schemeClr val="accent1"/>
                </a:solidFill>
              </a:rPr>
              <a:t>In the Hospital: </a:t>
            </a:r>
            <a:r>
              <a:rPr lang="en-US" sz="1300" dirty="0"/>
              <a:t>Virtual collaboration of inpatient providers</a:t>
            </a:r>
          </a:p>
          <a:p>
            <a:endParaRPr lang="en-US" sz="1500" dirty="0"/>
          </a:p>
        </p:txBody>
      </p:sp>
    </p:spTree>
    <p:extLst>
      <p:ext uri="{BB962C8B-B14F-4D97-AF65-F5344CB8AC3E}">
        <p14:creationId xmlns:p14="http://schemas.microsoft.com/office/powerpoint/2010/main" val="25729381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BBDAA-6C1C-82F2-FC14-73B07843AE2A}"/>
              </a:ext>
            </a:extLst>
          </p:cNvPr>
          <p:cNvSpPr>
            <a:spLocks noGrp="1"/>
          </p:cNvSpPr>
          <p:nvPr>
            <p:ph type="title"/>
          </p:nvPr>
        </p:nvSpPr>
        <p:spPr>
          <a:xfrm>
            <a:off x="1175657" y="419357"/>
            <a:ext cx="10058400" cy="1219419"/>
          </a:xfrm>
        </p:spPr>
        <p:txBody>
          <a:bodyPr/>
          <a:lstStyle/>
          <a:p>
            <a:pPr algn="ctr"/>
            <a:r>
              <a:rPr lang="en-US" dirty="0"/>
              <a:t>National Tele-Neurology Program (NTNP)</a:t>
            </a:r>
          </a:p>
        </p:txBody>
      </p:sp>
      <p:sp>
        <p:nvSpPr>
          <p:cNvPr id="4" name="Content Placeholder 4">
            <a:extLst>
              <a:ext uri="{FF2B5EF4-FFF2-40B4-BE49-F238E27FC236}">
                <a16:creationId xmlns:a16="http://schemas.microsoft.com/office/drawing/2014/main" id="{0B63576A-6EC1-1A06-6DE3-627E10459705}"/>
              </a:ext>
            </a:extLst>
          </p:cNvPr>
          <p:cNvSpPr>
            <a:spLocks noGrp="1"/>
          </p:cNvSpPr>
          <p:nvPr>
            <p:ph idx="1"/>
          </p:nvPr>
        </p:nvSpPr>
        <p:spPr>
          <a:xfrm>
            <a:off x="838200" y="2402541"/>
            <a:ext cx="10515600" cy="3774422"/>
          </a:xfrm>
        </p:spPr>
        <p:txBody>
          <a:bodyPr/>
          <a:lstStyle/>
          <a:p>
            <a:pPr marL="0" indent="0" algn="ctr" rtl="0" fontAlgn="base">
              <a:buNone/>
            </a:pPr>
            <a:r>
              <a:rPr lang="en-US" b="0" i="1" u="none" strike="noStrike" dirty="0">
                <a:effectLst/>
                <a:latin typeface="Arial" panose="020B0604020202020204" pitchFamily="34" charset="0"/>
              </a:rPr>
              <a:t>Mission Statement</a:t>
            </a:r>
            <a:r>
              <a:rPr lang="en-US" b="0" i="0" dirty="0">
                <a:effectLst/>
                <a:latin typeface="Arial" panose="020B0604020202020204" pitchFamily="34" charset="0"/>
              </a:rPr>
              <a:t>​</a:t>
            </a:r>
            <a:endParaRPr lang="en-US" b="0" i="0" dirty="0">
              <a:effectLst/>
              <a:latin typeface="Segoe UI" panose="020B0502040204020203" pitchFamily="34" charset="0"/>
            </a:endParaRPr>
          </a:p>
          <a:p>
            <a:pPr marL="0" indent="0" algn="ctr" rtl="0" fontAlgn="base">
              <a:buNone/>
            </a:pPr>
            <a:r>
              <a:rPr lang="en-US" b="0" i="0" u="none" strike="noStrike" dirty="0">
                <a:effectLst/>
                <a:latin typeface="Arial" panose="020B0604020202020204" pitchFamily="34" charset="0"/>
              </a:rPr>
              <a:t>Breaking down the walls of traditional neurological care to reduce disparities and giving all Veterans access to the highest quality, patient-centered, innovative neurologic care. </a:t>
            </a:r>
            <a:r>
              <a:rPr lang="en-US" b="0" i="0" dirty="0">
                <a:effectLst/>
                <a:latin typeface="Arial" panose="020B0604020202020204" pitchFamily="34" charset="0"/>
              </a:rPr>
              <a:t>​</a:t>
            </a:r>
            <a:endParaRPr lang="en-US" b="0" i="0" dirty="0">
              <a:effectLst/>
              <a:latin typeface="Segoe UI" panose="020B0502040204020203" pitchFamily="34" charset="0"/>
            </a:endParaRPr>
          </a:p>
          <a:p>
            <a:pPr marL="0" indent="0" algn="l" rtl="0" fontAlgn="base">
              <a:buNone/>
            </a:pPr>
            <a:endParaRPr lang="en-US" b="0" i="0" dirty="0">
              <a:effectLst/>
              <a:latin typeface="Arial" panose="020B0604020202020204" pitchFamily="34" charset="0"/>
            </a:endParaRPr>
          </a:p>
          <a:p>
            <a:pPr marL="0" indent="0" algn="ctr" rtl="0" fontAlgn="base">
              <a:buNone/>
            </a:pPr>
            <a:r>
              <a:rPr lang="en-US" b="0" i="1" u="none" strike="noStrike" dirty="0">
                <a:effectLst/>
                <a:latin typeface="Arial" panose="020B0604020202020204" pitchFamily="34" charset="0"/>
              </a:rPr>
              <a:t>Vision Statement </a:t>
            </a:r>
            <a:r>
              <a:rPr lang="en-US" b="0" i="0" dirty="0">
                <a:effectLst/>
                <a:latin typeface="Arial" panose="020B0604020202020204" pitchFamily="34" charset="0"/>
              </a:rPr>
              <a:t>​</a:t>
            </a:r>
            <a:endParaRPr lang="en-US" dirty="0">
              <a:latin typeface="Segoe UI" panose="020B0502040204020203" pitchFamily="34" charset="0"/>
            </a:endParaRPr>
          </a:p>
          <a:p>
            <a:pPr marL="0" indent="0" algn="ctr" rtl="0" fontAlgn="base">
              <a:buNone/>
            </a:pPr>
            <a:r>
              <a:rPr lang="en-US" b="0" i="0" u="none" strike="noStrike" dirty="0">
                <a:effectLst/>
                <a:latin typeface="Arial" panose="020B0604020202020204" pitchFamily="34" charset="0"/>
              </a:rPr>
              <a:t>Honor and serve Veterans by providing quality virtual neurological care</a:t>
            </a:r>
            <a:r>
              <a:rPr lang="en-US" b="0" i="0" dirty="0">
                <a:effectLst/>
                <a:latin typeface="Arial" panose="020B0604020202020204" pitchFamily="34" charset="0"/>
              </a:rPr>
              <a:t>​</a:t>
            </a:r>
            <a:endParaRPr lang="en-US" b="0" i="0" dirty="0">
              <a:effectLst/>
              <a:latin typeface="Segoe UI" panose="020B0502040204020203" pitchFamily="34" charset="0"/>
            </a:endParaRPr>
          </a:p>
          <a:p>
            <a:pPr marL="0" indent="0">
              <a:buNone/>
            </a:pPr>
            <a:endParaRPr lang="en-US" dirty="0"/>
          </a:p>
        </p:txBody>
      </p:sp>
      <p:sp>
        <p:nvSpPr>
          <p:cNvPr id="5" name="TextBox 4">
            <a:extLst>
              <a:ext uri="{FF2B5EF4-FFF2-40B4-BE49-F238E27FC236}">
                <a16:creationId xmlns:a16="http://schemas.microsoft.com/office/drawing/2014/main" id="{AFAED213-944F-5C50-58AE-5E8E269B52D5}"/>
              </a:ext>
            </a:extLst>
          </p:cNvPr>
          <p:cNvSpPr txBox="1"/>
          <p:nvPr/>
        </p:nvSpPr>
        <p:spPr>
          <a:xfrm>
            <a:off x="838200" y="1725097"/>
            <a:ext cx="1039585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alibri" panose="020F0502020204030204"/>
                <a:ea typeface="+mn-ea"/>
                <a:cs typeface="+mn-cs"/>
              </a:rPr>
              <a:t>NTNP is funded by the Office of Rural Health to provide neurological care to rural Veterans utilizing Telehealth</a:t>
            </a:r>
          </a:p>
        </p:txBody>
      </p:sp>
      <p:pic>
        <p:nvPicPr>
          <p:cNvPr id="6" name="Picture 5">
            <a:extLst>
              <a:ext uri="{FF2B5EF4-FFF2-40B4-BE49-F238E27FC236}">
                <a16:creationId xmlns:a16="http://schemas.microsoft.com/office/drawing/2014/main" id="{9F17EC14-CDC2-12E5-F38F-5BCC6C0788F1}"/>
              </a:ext>
            </a:extLst>
          </p:cNvPr>
          <p:cNvPicPr>
            <a:picLocks noChangeAspect="1"/>
          </p:cNvPicPr>
          <p:nvPr/>
        </p:nvPicPr>
        <p:blipFill>
          <a:blip r:embed="rId3"/>
          <a:stretch>
            <a:fillRect/>
          </a:stretch>
        </p:blipFill>
        <p:spPr>
          <a:xfrm>
            <a:off x="5260526" y="4806502"/>
            <a:ext cx="1888662" cy="1498385"/>
          </a:xfrm>
          <a:prstGeom prst="rect">
            <a:avLst/>
          </a:prstGeom>
        </p:spPr>
      </p:pic>
    </p:spTree>
    <p:extLst>
      <p:ext uri="{BB962C8B-B14F-4D97-AF65-F5344CB8AC3E}">
        <p14:creationId xmlns:p14="http://schemas.microsoft.com/office/powerpoint/2010/main" val="15656854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96A6E-AD96-0CEB-5229-DAAB6BF7D3D0}"/>
              </a:ext>
            </a:extLst>
          </p:cNvPr>
          <p:cNvSpPr>
            <a:spLocks noGrp="1"/>
          </p:cNvSpPr>
          <p:nvPr>
            <p:ph type="title"/>
          </p:nvPr>
        </p:nvSpPr>
        <p:spPr>
          <a:xfrm>
            <a:off x="838200" y="365126"/>
            <a:ext cx="10515600" cy="1024288"/>
          </a:xfrm>
        </p:spPr>
        <p:txBody>
          <a:bodyPr/>
          <a:lstStyle/>
          <a:p>
            <a:r>
              <a:rPr lang="en-US" dirty="0"/>
              <a:t>NTNP: A Virtual Neurology Clinic</a:t>
            </a:r>
          </a:p>
        </p:txBody>
      </p:sp>
      <p:pic>
        <p:nvPicPr>
          <p:cNvPr id="9" name="Picture 8">
            <a:extLst>
              <a:ext uri="{FF2B5EF4-FFF2-40B4-BE49-F238E27FC236}">
                <a16:creationId xmlns:a16="http://schemas.microsoft.com/office/drawing/2014/main" id="{EE210580-FF96-89CC-3B2E-04A317374DB9}"/>
              </a:ext>
            </a:extLst>
          </p:cNvPr>
          <p:cNvPicPr>
            <a:picLocks noChangeAspect="1"/>
          </p:cNvPicPr>
          <p:nvPr/>
        </p:nvPicPr>
        <p:blipFill>
          <a:blip r:embed="rId3"/>
          <a:stretch>
            <a:fillRect/>
          </a:stretch>
        </p:blipFill>
        <p:spPr>
          <a:xfrm>
            <a:off x="10194331" y="2447521"/>
            <a:ext cx="1408850" cy="1891780"/>
          </a:xfrm>
          <a:prstGeom prst="rect">
            <a:avLst/>
          </a:prstGeom>
        </p:spPr>
      </p:pic>
      <p:sp>
        <p:nvSpPr>
          <p:cNvPr id="10" name="TextBox 9">
            <a:extLst>
              <a:ext uri="{FF2B5EF4-FFF2-40B4-BE49-F238E27FC236}">
                <a16:creationId xmlns:a16="http://schemas.microsoft.com/office/drawing/2014/main" id="{84C5CB62-A37D-DC19-BD95-EAD773071C3B}"/>
              </a:ext>
            </a:extLst>
          </p:cNvPr>
          <p:cNvSpPr txBox="1"/>
          <p:nvPr/>
        </p:nvSpPr>
        <p:spPr>
          <a:xfrm>
            <a:off x="9890432" y="4339301"/>
            <a:ext cx="230156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Jayne R Wilkinson, MD MSCE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Associate Professor of Neurology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Corporal Michael J </a:t>
            </a:r>
            <a:r>
              <a:rPr kumimoji="0" lang="en-US" sz="1200" b="0" i="0" u="none" strike="noStrike" kern="1200" cap="none" spc="0" normalizeH="0" baseline="0" noProof="0" dirty="0" err="1">
                <a:ln>
                  <a:noFill/>
                </a:ln>
                <a:solidFill>
                  <a:srgbClr val="000000"/>
                </a:solidFill>
                <a:effectLst/>
                <a:uLnTx/>
                <a:uFillTx/>
                <a:latin typeface="Calibri" panose="020F0502020204030204"/>
                <a:ea typeface="+mn-ea"/>
                <a:cs typeface="+mn-cs"/>
              </a:rPr>
              <a:t>Crescenz</a:t>
            </a: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 VA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Philadelphia, PA</a:t>
            </a:r>
          </a:p>
        </p:txBody>
      </p:sp>
      <p:sp>
        <p:nvSpPr>
          <p:cNvPr id="12" name="TextBox 11">
            <a:extLst>
              <a:ext uri="{FF2B5EF4-FFF2-40B4-BE49-F238E27FC236}">
                <a16:creationId xmlns:a16="http://schemas.microsoft.com/office/drawing/2014/main" id="{1191596D-E1FF-D706-DA2F-C8A2ABA5DAA5}"/>
              </a:ext>
            </a:extLst>
          </p:cNvPr>
          <p:cNvSpPr txBox="1"/>
          <p:nvPr/>
        </p:nvSpPr>
        <p:spPr>
          <a:xfrm>
            <a:off x="974096" y="1894113"/>
            <a:ext cx="5515196" cy="4247317"/>
          </a:xfrm>
          <a:prstGeom prst="rect">
            <a:avLst/>
          </a:prstGeom>
          <a:noFill/>
        </p:spPr>
        <p:txBody>
          <a:bodyPr wrap="square">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Multidisciplinary Care</a:t>
            </a:r>
          </a:p>
          <a:p>
            <a:pPr marL="742950" marR="0" lvl="1"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Neurologists (20+)</a:t>
            </a:r>
          </a:p>
          <a:p>
            <a:pPr marL="742950" marR="0" lvl="1"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Nurses (working in Nurse-Physician dyads)</a:t>
            </a:r>
          </a:p>
          <a:p>
            <a:pPr marL="742950" marR="0" lvl="1"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Neurology Clinical Pharmacy Practitioner</a:t>
            </a:r>
          </a:p>
          <a:p>
            <a:pPr marL="742950" marR="0" lvl="1"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Social worker – liaison to spoke site teams</a:t>
            </a:r>
          </a:p>
          <a:p>
            <a:pPr marL="742950" marR="0" lvl="1"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Neuropsychologists</a:t>
            </a:r>
          </a:p>
          <a:p>
            <a:pPr marL="457200" marR="0" lvl="1" indent="0" algn="l" defTabSz="457200"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Education</a:t>
            </a:r>
          </a:p>
          <a:p>
            <a:pPr marL="742950" marR="0" lvl="1"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Nursing education consults for headache</a:t>
            </a:r>
          </a:p>
          <a:p>
            <a:pPr marL="742950" marR="0" lvl="1"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After visit summaries</a:t>
            </a:r>
          </a:p>
          <a:p>
            <a:pPr marL="742950" marR="0" lvl="1"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Development of suicide prevention processes</a:t>
            </a:r>
          </a:p>
          <a:p>
            <a:pPr marL="457200" marR="0" lvl="1" indent="0" algn="l" defTabSz="457200"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Integration of Technology</a:t>
            </a:r>
          </a:p>
          <a:p>
            <a:pPr marL="742950" marR="0" lvl="1"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Annie App: Headache, Epilepsy</a:t>
            </a:r>
          </a:p>
          <a:p>
            <a:pPr marL="742950" marR="0" lvl="1"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Personal Kinetograph (PKG) for remote PD monitoring</a:t>
            </a:r>
          </a:p>
          <a:p>
            <a:pPr marL="742950" marR="0" lvl="1"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Tele-ambulatory EEG</a:t>
            </a:r>
          </a:p>
        </p:txBody>
      </p:sp>
      <p:sp>
        <p:nvSpPr>
          <p:cNvPr id="3" name="TextBox 2">
            <a:extLst>
              <a:ext uri="{FF2B5EF4-FFF2-40B4-BE49-F238E27FC236}">
                <a16:creationId xmlns:a16="http://schemas.microsoft.com/office/drawing/2014/main" id="{338BC468-4079-74FF-D6CE-8F60BE062429}"/>
              </a:ext>
            </a:extLst>
          </p:cNvPr>
          <p:cNvSpPr txBox="1"/>
          <p:nvPr/>
        </p:nvSpPr>
        <p:spPr>
          <a:xfrm>
            <a:off x="5830785" y="1894113"/>
            <a:ext cx="3736002" cy="36317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Services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Outpatient general neurology virtual clinic: Hub and spoke model</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Consultations, as well as ongoing/follow care, routine care</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CVT, VVC and E-consults</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Calibri"/>
              </a:rPr>
              <a:t>Providers document in spoke CPRS, write orders and manage patients </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Calibri"/>
              </a:rPr>
              <a:t>Work closely with any internal neurologists and primary care to ensure smooth, safe and efficient care coordination; become part of a virtual team; spoke visits possible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1536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B449376-A51C-0BC7-723F-2F5395A3EE90}"/>
              </a:ext>
            </a:extLst>
          </p:cNvPr>
          <p:cNvSpPr>
            <a:spLocks noGrp="1"/>
          </p:cNvSpPr>
          <p:nvPr>
            <p:ph type="body" sz="half" idx="2"/>
          </p:nvPr>
        </p:nvSpPr>
        <p:spPr>
          <a:xfrm>
            <a:off x="3727269" y="668101"/>
            <a:ext cx="8014157" cy="5497567"/>
          </a:xfrm>
        </p:spPr>
        <p:txBody>
          <a:bodyPr anchor="ctr">
            <a:normAutofit/>
          </a:bodyPr>
          <a:lstStyle/>
          <a:p>
            <a:pPr>
              <a:spcBef>
                <a:spcPts val="0"/>
              </a:spcBef>
              <a:spcAft>
                <a:spcPts val="1200"/>
              </a:spcAft>
            </a:pPr>
            <a:r>
              <a:rPr lang="en-US" sz="2400" dirty="0">
                <a:solidFill>
                  <a:srgbClr val="000000"/>
                </a:solidFill>
                <a:effectLst/>
                <a:ea typeface="Times New Roman" panose="02020603050405020304" pitchFamily="18" charset="0"/>
              </a:rPr>
              <a:t>Dr. Carolyn Bevan, MD is Associate Director of Clinical Care for the VA’s MS Center of Excellence West and Director for the Chicago VA Medical Center’s MS Regional Specialty Program.</a:t>
            </a:r>
            <a:r>
              <a:rPr lang="en-US" sz="2400" dirty="0">
                <a:solidFill>
                  <a:srgbClr val="000000"/>
                </a:solidFill>
                <a:ea typeface="Times New Roman" panose="02020603050405020304" pitchFamily="18" charset="0"/>
              </a:rPr>
              <a:t> </a:t>
            </a:r>
            <a:r>
              <a:rPr lang="en-US" sz="2400" dirty="0">
                <a:solidFill>
                  <a:srgbClr val="000000"/>
                </a:solidFill>
                <a:effectLst/>
                <a:ea typeface="Times New Roman" panose="02020603050405020304" pitchFamily="18" charset="0"/>
              </a:rPr>
              <a:t>She is Associate Director for Subspecialty Care for the VA National Tele-Neurology Program. In this role she works to expand access to subspecialty neurology care for Veterans living in rural and underserved areas. </a:t>
            </a:r>
            <a:r>
              <a:rPr lang="en-US" sz="2400" dirty="0">
                <a:solidFill>
                  <a:srgbClr val="000000"/>
                </a:solidFill>
                <a:ea typeface="Times New Roman" panose="02020603050405020304" pitchFamily="18" charset="0"/>
              </a:rPr>
              <a:t>She </a:t>
            </a:r>
            <a:r>
              <a:rPr lang="en-US" sz="2400" dirty="0">
                <a:solidFill>
                  <a:srgbClr val="000000"/>
                </a:solidFill>
                <a:effectLst/>
                <a:ea typeface="Times New Roman" panose="02020603050405020304" pitchFamily="18" charset="0"/>
              </a:rPr>
              <a:t>maintains an academic affiliation with Northwestern University and University of Illinois Chicago.</a:t>
            </a:r>
          </a:p>
          <a:p>
            <a:pPr>
              <a:spcBef>
                <a:spcPts val="0"/>
              </a:spcBef>
              <a:spcAft>
                <a:spcPts val="1200"/>
              </a:spcAft>
            </a:pPr>
            <a:r>
              <a:rPr lang="en-US" sz="2400" dirty="0">
                <a:solidFill>
                  <a:srgbClr val="000000"/>
                </a:solidFill>
                <a:effectLst/>
                <a:ea typeface="Times New Roman" panose="02020603050405020304" pitchFamily="18" charset="0"/>
              </a:rPr>
              <a:t>She received her medical degree from Dartmouth Geisel School of Medicine, then completed her neurology residency at Columbia University followed by fellowship in MS and Clinical Neuroimmunology at the University of California San Francisco. </a:t>
            </a:r>
            <a:endParaRPr lang="en-US" sz="2400" dirty="0">
              <a:effectLst/>
              <a:ea typeface="Calibri" panose="020F0502020204030204" pitchFamily="34" charset="0"/>
            </a:endParaRPr>
          </a:p>
        </p:txBody>
      </p:sp>
      <p:pic>
        <p:nvPicPr>
          <p:cNvPr id="1026" name="Picture 2" descr="Carolyn Bevan">
            <a:extLst>
              <a:ext uri="{FF2B5EF4-FFF2-40B4-BE49-F238E27FC236}">
                <a16:creationId xmlns:a16="http://schemas.microsoft.com/office/drawing/2014/main" id="{FE35D7F5-EF23-CE3F-D294-668B32A3632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5929" y="692333"/>
            <a:ext cx="2888150" cy="288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3652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3E6A2-236F-C224-299F-38AA46B4DE3E}"/>
              </a:ext>
            </a:extLst>
          </p:cNvPr>
          <p:cNvSpPr>
            <a:spLocks noGrp="1"/>
          </p:cNvSpPr>
          <p:nvPr>
            <p:ph type="title"/>
          </p:nvPr>
        </p:nvSpPr>
        <p:spPr>
          <a:xfrm>
            <a:off x="4441548" y="263528"/>
            <a:ext cx="7469403" cy="1450757"/>
          </a:xfrm>
        </p:spPr>
        <p:txBody>
          <a:bodyPr>
            <a:normAutofit/>
          </a:bodyPr>
          <a:lstStyle/>
          <a:p>
            <a:r>
              <a:rPr lang="en-US" sz="3200" dirty="0"/>
              <a:t>A Step Further: Subspecialty Care </a:t>
            </a:r>
            <a:r>
              <a:rPr lang="en-US" sz="3200" dirty="0" err="1"/>
              <a:t>eConsults</a:t>
            </a:r>
            <a:endParaRPr lang="en-US" sz="3200" dirty="0"/>
          </a:p>
        </p:txBody>
      </p:sp>
      <p:pic>
        <p:nvPicPr>
          <p:cNvPr id="4" name="Picture 3" descr="Stepping stone bridge">
            <a:extLst>
              <a:ext uri="{FF2B5EF4-FFF2-40B4-BE49-F238E27FC236}">
                <a16:creationId xmlns:a16="http://schemas.microsoft.com/office/drawing/2014/main" id="{70F79704-00B1-4419-2CA7-272736C0D89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81049" y="634946"/>
            <a:ext cx="4001315" cy="5314406"/>
          </a:xfrm>
          <a:prstGeom prst="rect">
            <a:avLst/>
          </a:prstGeom>
        </p:spPr>
      </p:pic>
      <p:sp>
        <p:nvSpPr>
          <p:cNvPr id="26" name="Content Placeholder 2">
            <a:extLst>
              <a:ext uri="{FF2B5EF4-FFF2-40B4-BE49-F238E27FC236}">
                <a16:creationId xmlns:a16="http://schemas.microsoft.com/office/drawing/2014/main" id="{9EBC1840-AD98-6560-C929-B6B22FF53D04}"/>
              </a:ext>
            </a:extLst>
          </p:cNvPr>
          <p:cNvSpPr>
            <a:spLocks noGrp="1"/>
          </p:cNvSpPr>
          <p:nvPr>
            <p:ph idx="1"/>
          </p:nvPr>
        </p:nvSpPr>
        <p:spPr>
          <a:xfrm>
            <a:off x="4974769" y="3028208"/>
            <a:ext cx="6936182" cy="2840885"/>
          </a:xfrm>
        </p:spPr>
        <p:txBody>
          <a:bodyPr numCol="2">
            <a:normAutofit/>
          </a:bodyPr>
          <a:lstStyle/>
          <a:p>
            <a:pPr marL="0" indent="0" rtl="0" fontAlgn="base">
              <a:buNone/>
            </a:pPr>
            <a:r>
              <a:rPr lang="en-US" dirty="0">
                <a:latin typeface="Arial" panose="020B0604020202020204" pitchFamily="34" charset="0"/>
              </a:rPr>
              <a:t>Movement Disorders</a:t>
            </a:r>
          </a:p>
          <a:p>
            <a:pPr marL="0" indent="0" rtl="0" fontAlgn="base">
              <a:buNone/>
            </a:pPr>
            <a:r>
              <a:rPr lang="en-US" dirty="0">
                <a:latin typeface="Arial" panose="020B0604020202020204" pitchFamily="34" charset="0"/>
              </a:rPr>
              <a:t>Neuro-COVID</a:t>
            </a:r>
          </a:p>
          <a:p>
            <a:pPr marL="0" indent="0" rtl="0" fontAlgn="base">
              <a:buNone/>
            </a:pPr>
            <a:r>
              <a:rPr lang="en-US" b="1" dirty="0">
                <a:solidFill>
                  <a:srgbClr val="FF0000"/>
                </a:solidFill>
                <a:latin typeface="Arial" panose="020B0604020202020204" pitchFamily="34" charset="0"/>
              </a:rPr>
              <a:t>Multiple Sclerosis</a:t>
            </a:r>
          </a:p>
          <a:p>
            <a:pPr marL="0" indent="0" rtl="0" fontAlgn="base">
              <a:buNone/>
            </a:pPr>
            <a:r>
              <a:rPr lang="en-US" dirty="0">
                <a:latin typeface="Arial" panose="020B0604020202020204" pitchFamily="34" charset="0"/>
              </a:rPr>
              <a:t>Epilepsy</a:t>
            </a:r>
          </a:p>
          <a:p>
            <a:pPr marL="0" indent="0" rtl="0" fontAlgn="base">
              <a:buNone/>
            </a:pPr>
            <a:r>
              <a:rPr lang="en-US" dirty="0">
                <a:latin typeface="Arial" panose="020B0604020202020204" pitchFamily="34" charset="0"/>
              </a:rPr>
              <a:t>Sleep and Circadian Rhythm Disturbances</a:t>
            </a:r>
          </a:p>
          <a:p>
            <a:pPr marL="0" indent="0" rtl="0" fontAlgn="base">
              <a:buNone/>
            </a:pPr>
            <a:r>
              <a:rPr lang="en-US" dirty="0">
                <a:latin typeface="Arial" panose="020B0604020202020204" pitchFamily="34" charset="0"/>
              </a:rPr>
              <a:t>Cognitive Neurology</a:t>
            </a:r>
          </a:p>
          <a:p>
            <a:pPr marL="0" indent="0" rtl="0" fontAlgn="base">
              <a:buNone/>
            </a:pPr>
            <a:r>
              <a:rPr lang="en-US" dirty="0">
                <a:latin typeface="Arial" panose="020B0604020202020204" pitchFamily="34" charset="0"/>
              </a:rPr>
              <a:t>Neuromuscular</a:t>
            </a:r>
          </a:p>
          <a:p>
            <a:pPr marL="0" indent="0" rtl="0" fontAlgn="base">
              <a:buNone/>
            </a:pPr>
            <a:r>
              <a:rPr lang="en-US" dirty="0">
                <a:latin typeface="Arial" panose="020B0604020202020204" pitchFamily="34" charset="0"/>
              </a:rPr>
              <a:t>Headache</a:t>
            </a:r>
          </a:p>
          <a:p>
            <a:pPr marL="0" indent="0" rtl="0" fontAlgn="base">
              <a:buNone/>
            </a:pPr>
            <a:r>
              <a:rPr lang="en-US" dirty="0">
                <a:latin typeface="Arial" panose="020B0604020202020204" pitchFamily="34" charset="0"/>
              </a:rPr>
              <a:t>Neurosurgery</a:t>
            </a:r>
          </a:p>
          <a:p>
            <a:pPr marL="0" indent="0" rtl="0" fontAlgn="base">
              <a:buNone/>
            </a:pPr>
            <a:r>
              <a:rPr lang="en-US" dirty="0">
                <a:latin typeface="Arial" panose="020B0604020202020204" pitchFamily="34" charset="0"/>
              </a:rPr>
              <a:t>ALS</a:t>
            </a:r>
          </a:p>
          <a:p>
            <a:pPr marL="0" indent="0" rtl="0" fontAlgn="base">
              <a:buNone/>
            </a:pPr>
            <a:r>
              <a:rPr lang="en-US" dirty="0">
                <a:latin typeface="Arial" panose="020B0604020202020204" pitchFamily="34" charset="0"/>
              </a:rPr>
              <a:t>Stroke</a:t>
            </a:r>
          </a:p>
        </p:txBody>
      </p:sp>
      <p:sp>
        <p:nvSpPr>
          <p:cNvPr id="5" name="TextBox 4">
            <a:extLst>
              <a:ext uri="{FF2B5EF4-FFF2-40B4-BE49-F238E27FC236}">
                <a16:creationId xmlns:a16="http://schemas.microsoft.com/office/drawing/2014/main" id="{82AC46FF-7DBC-9636-E38C-378732E6CE24}"/>
              </a:ext>
            </a:extLst>
          </p:cNvPr>
          <p:cNvSpPr txBox="1"/>
          <p:nvPr/>
        </p:nvSpPr>
        <p:spPr>
          <a:xfrm>
            <a:off x="4974769" y="2268187"/>
            <a:ext cx="589115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0000"/>
                </a:solidFill>
                <a:effectLst/>
                <a:uLnTx/>
                <a:uFillTx/>
                <a:latin typeface="Arial" panose="020B0604020202020204" pitchFamily="34" charset="0"/>
                <a:ea typeface="+mn-ea"/>
                <a:cs typeface="+mn-cs"/>
              </a:rPr>
              <a:t>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eurology </a:t>
            </a:r>
            <a:r>
              <a:rPr kumimoji="0" lang="en-US" sz="2400" b="1" i="0" u="sng" strike="noStrike" kern="1200" cap="none" spc="0" normalizeH="0" baseline="0" noProof="0" dirty="0">
                <a:ln>
                  <a:noFill/>
                </a:ln>
                <a:solidFill>
                  <a:srgbClr val="000000"/>
                </a:solidFill>
                <a:effectLst/>
                <a:uLnTx/>
                <a:uFillTx/>
                <a:latin typeface="Arial" panose="020B0604020202020204" pitchFamily="34" charset="0"/>
                <a:ea typeface="+mn-ea"/>
                <a:cs typeface="+mn-cs"/>
              </a:rPr>
              <a:t>Ex</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pertise </a:t>
            </a:r>
            <a:r>
              <a:rPr kumimoji="0" lang="en-US" sz="2400" b="1" i="0" u="sng" strike="noStrike" kern="1200" cap="none" spc="0" normalizeH="0" baseline="0" noProof="0" dirty="0">
                <a:ln>
                  <a:noFill/>
                </a:ln>
                <a:solidFill>
                  <a:srgbClr val="000000"/>
                </a:solidFill>
                <a:effectLst/>
                <a:uLnTx/>
                <a:uFillTx/>
                <a:latin typeface="Arial" panose="020B0604020202020204" pitchFamily="34" charset="0"/>
                <a:ea typeface="+mn-ea"/>
                <a:cs typeface="+mn-cs"/>
              </a:rPr>
              <a:t>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elemedicine: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NExT</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3938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A80A-AAAD-2E29-B185-DCA53438D19C}"/>
              </a:ext>
            </a:extLst>
          </p:cNvPr>
          <p:cNvSpPr>
            <a:spLocks noGrp="1"/>
          </p:cNvSpPr>
          <p:nvPr>
            <p:ph type="title"/>
          </p:nvPr>
        </p:nvSpPr>
        <p:spPr>
          <a:xfrm>
            <a:off x="761840" y="1138265"/>
            <a:ext cx="5569512" cy="828983"/>
          </a:xfrm>
        </p:spPr>
        <p:txBody>
          <a:bodyPr anchor="t">
            <a:normAutofit/>
          </a:bodyPr>
          <a:lstStyle/>
          <a:p>
            <a:r>
              <a:rPr lang="en-US" sz="3200" dirty="0"/>
              <a:t>NTNP FY24</a:t>
            </a:r>
          </a:p>
        </p:txBody>
      </p:sp>
      <p:sp>
        <p:nvSpPr>
          <p:cNvPr id="3" name="Content Placeholder 2">
            <a:extLst>
              <a:ext uri="{FF2B5EF4-FFF2-40B4-BE49-F238E27FC236}">
                <a16:creationId xmlns:a16="http://schemas.microsoft.com/office/drawing/2014/main" id="{820E3505-2832-9528-5ED9-1434E3A0FD90}"/>
              </a:ext>
            </a:extLst>
          </p:cNvPr>
          <p:cNvSpPr>
            <a:spLocks noGrp="1"/>
          </p:cNvSpPr>
          <p:nvPr>
            <p:ph idx="1"/>
          </p:nvPr>
        </p:nvSpPr>
        <p:spPr>
          <a:xfrm>
            <a:off x="761840" y="2551176"/>
            <a:ext cx="4544762" cy="3602935"/>
          </a:xfrm>
        </p:spPr>
        <p:txBody>
          <a:bodyPr>
            <a:normAutofit/>
          </a:bodyPr>
          <a:lstStyle/>
          <a:p>
            <a:pPr marL="0" indent="0">
              <a:buNone/>
            </a:pPr>
            <a:r>
              <a:rPr lang="en-US" sz="2000" dirty="0"/>
              <a:t>FY24:</a:t>
            </a:r>
            <a:br>
              <a:rPr lang="en-US" sz="2000" dirty="0"/>
            </a:br>
            <a:r>
              <a:rPr lang="en-US" sz="2000" dirty="0"/>
              <a:t>- </a:t>
            </a:r>
            <a:r>
              <a:rPr lang="en-US" sz="2000" b="1" dirty="0"/>
              <a:t>2,524</a:t>
            </a:r>
            <a:r>
              <a:rPr lang="en-US" sz="2000" dirty="0"/>
              <a:t> new patient neurology consultations</a:t>
            </a:r>
          </a:p>
          <a:p>
            <a:pPr marL="0" indent="0">
              <a:buNone/>
            </a:pPr>
            <a:r>
              <a:rPr lang="en-US" sz="2000" dirty="0"/>
              <a:t>- </a:t>
            </a:r>
            <a:r>
              <a:rPr lang="en-US" sz="2000" b="1" dirty="0"/>
              <a:t>8,340</a:t>
            </a:r>
            <a:r>
              <a:rPr lang="en-US" sz="2000" dirty="0"/>
              <a:t> total (new and follow-up) patient encounters</a:t>
            </a:r>
          </a:p>
          <a:p>
            <a:pPr>
              <a:buFontTx/>
              <a:buChar char="-"/>
            </a:pPr>
            <a:r>
              <a:rPr lang="en-US" sz="2000" b="1" dirty="0"/>
              <a:t>2,466</a:t>
            </a:r>
            <a:r>
              <a:rPr lang="en-US" sz="2000" dirty="0"/>
              <a:t> unique Veterans (66% rural)</a:t>
            </a:r>
          </a:p>
          <a:p>
            <a:pPr>
              <a:buFontTx/>
              <a:buChar char="-"/>
            </a:pPr>
            <a:r>
              <a:rPr lang="en-US" sz="2000" b="1" dirty="0"/>
              <a:t>18</a:t>
            </a:r>
            <a:r>
              <a:rPr lang="en-US" sz="2000" dirty="0"/>
              <a:t> VAMCs</a:t>
            </a:r>
          </a:p>
        </p:txBody>
      </p:sp>
      <p:pic>
        <p:nvPicPr>
          <p:cNvPr id="1026" name="Picture 2">
            <a:extLst>
              <a:ext uri="{FF2B5EF4-FFF2-40B4-BE49-F238E27FC236}">
                <a16:creationId xmlns:a16="http://schemas.microsoft.com/office/drawing/2014/main" id="{04077108-DB18-D8CE-8C04-01F6464B2F43}"/>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6096000" y="2148950"/>
            <a:ext cx="5334160" cy="37072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DBFE6B5-77FE-1DD4-C213-6C3F84C59991}"/>
              </a:ext>
            </a:extLst>
          </p:cNvPr>
          <p:cNvSpPr txBox="1"/>
          <p:nvPr/>
        </p:nvSpPr>
        <p:spPr>
          <a:xfrm>
            <a:off x="396240" y="6390200"/>
            <a:ext cx="11795760"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hlinkClick r:id="rId4"/>
              </a:rPr>
              <a:t>VA </a:t>
            </a:r>
            <a:r>
              <a:rPr kumimoji="0" lang="en-US" sz="1100" b="0" i="0" u="none" strike="noStrike" kern="1200" cap="none" spc="0" normalizeH="0" baseline="0" noProof="0" dirty="0" err="1">
                <a:ln>
                  <a:noFill/>
                </a:ln>
                <a:solidFill>
                  <a:srgbClr val="000000"/>
                </a:solidFill>
                <a:effectLst/>
                <a:uLnTx/>
                <a:uFillTx/>
                <a:latin typeface="Calibri" panose="020F0502020204030204"/>
                <a:ea typeface="+mn-ea"/>
                <a:cs typeface="+mn-cs"/>
                <a:hlinkClick r:id="rId4"/>
              </a:rPr>
              <a:t>TeleNeurology</a:t>
            </a:r>
            <a:r>
              <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hlinkClick r:id="rId4"/>
              </a:rPr>
              <a:t> Program Helps Compensate for Shortage of Neurology Specialists</a:t>
            </a:r>
            <a:br>
              <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rPr>
              <a:t>Map courtesy NTNP</a:t>
            </a:r>
          </a:p>
        </p:txBody>
      </p:sp>
    </p:spTree>
    <p:extLst>
      <p:ext uri="{BB962C8B-B14F-4D97-AF65-F5344CB8AC3E}">
        <p14:creationId xmlns:p14="http://schemas.microsoft.com/office/powerpoint/2010/main" val="12050079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80213F-1DB0-6975-327F-C7D04E7C3883}"/>
              </a:ext>
            </a:extLst>
          </p:cNvPr>
          <p:cNvPicPr>
            <a:picLocks noChangeAspect="1"/>
          </p:cNvPicPr>
          <p:nvPr/>
        </p:nvPicPr>
        <p:blipFill>
          <a:blip r:embed="rId3"/>
          <a:stretch>
            <a:fillRect/>
          </a:stretch>
        </p:blipFill>
        <p:spPr>
          <a:xfrm>
            <a:off x="217821" y="876300"/>
            <a:ext cx="7553325" cy="5105400"/>
          </a:xfrm>
          <a:prstGeom prst="rect">
            <a:avLst/>
          </a:prstGeom>
        </p:spPr>
      </p:pic>
      <p:sp>
        <p:nvSpPr>
          <p:cNvPr id="6" name="TextBox 5">
            <a:extLst>
              <a:ext uri="{FF2B5EF4-FFF2-40B4-BE49-F238E27FC236}">
                <a16:creationId xmlns:a16="http://schemas.microsoft.com/office/drawing/2014/main" id="{6FF49A02-9D4C-F9B7-F2DF-F9B79B5272A8}"/>
              </a:ext>
            </a:extLst>
          </p:cNvPr>
          <p:cNvSpPr txBox="1"/>
          <p:nvPr/>
        </p:nvSpPr>
        <p:spPr>
          <a:xfrm>
            <a:off x="7636042" y="1155032"/>
            <a:ext cx="3882190" cy="480131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NTNP consult time: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To schedule:</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NTNP site:   10.1 days</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Control site: 29.0 days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To completion:</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NTNP site: 44.0 days</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Control site: 96.9 days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CCN volume: </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Remained stable at NTNP sites</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Accelerated at control sites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Veteran Satisfaction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(N=259)</a:t>
            </a:r>
            <a:b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Overall satisfaction score 6.3 (1.2) on a 7-point Likert Scale</a:t>
            </a:r>
          </a:p>
        </p:txBody>
      </p:sp>
      <p:sp>
        <p:nvSpPr>
          <p:cNvPr id="7" name="Arrow: Down 6">
            <a:extLst>
              <a:ext uri="{FF2B5EF4-FFF2-40B4-BE49-F238E27FC236}">
                <a16:creationId xmlns:a16="http://schemas.microsoft.com/office/drawing/2014/main" id="{A45AD5D1-5502-42E7-F80E-C30202A008E8}"/>
              </a:ext>
            </a:extLst>
          </p:cNvPr>
          <p:cNvSpPr/>
          <p:nvPr/>
        </p:nvSpPr>
        <p:spPr>
          <a:xfrm>
            <a:off x="4210050" y="1457325"/>
            <a:ext cx="209550" cy="107632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8158129-1585-9315-100F-52F27358094B}"/>
              </a:ext>
            </a:extLst>
          </p:cNvPr>
          <p:cNvSpPr txBox="1"/>
          <p:nvPr/>
        </p:nvSpPr>
        <p:spPr>
          <a:xfrm>
            <a:off x="3148012" y="666750"/>
            <a:ext cx="2543175" cy="646331"/>
          </a:xfrm>
          <a:prstGeom prst="rect">
            <a:avLst/>
          </a:prstGeom>
          <a:solidFill>
            <a:schemeClr val="bg1"/>
          </a:solidFill>
          <a:ln w="25400">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Week 14: First NTNP site active for one month</a:t>
            </a:r>
          </a:p>
        </p:txBody>
      </p:sp>
      <p:sp>
        <p:nvSpPr>
          <p:cNvPr id="9" name="TextBox 8">
            <a:extLst>
              <a:ext uri="{FF2B5EF4-FFF2-40B4-BE49-F238E27FC236}">
                <a16:creationId xmlns:a16="http://schemas.microsoft.com/office/drawing/2014/main" id="{E9EE4246-0954-B193-486D-BFCB98570A34}"/>
              </a:ext>
            </a:extLst>
          </p:cNvPr>
          <p:cNvSpPr txBox="1"/>
          <p:nvPr/>
        </p:nvSpPr>
        <p:spPr>
          <a:xfrm>
            <a:off x="342900" y="6334125"/>
            <a:ext cx="10229850"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Wilkinson, Jayne, et al. "The VA National </a:t>
            </a:r>
            <a:r>
              <a:rPr kumimoji="0" lang="en-US" sz="11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Teleneurology</a:t>
            </a:r>
            <a:r>
              <a:rPr kumimoji="0" lang="en-US" sz="11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Program (NTNP): implementing </a:t>
            </a:r>
            <a:r>
              <a:rPr kumimoji="0" lang="en-US" sz="11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teleneurology</a:t>
            </a:r>
            <a:r>
              <a:rPr kumimoji="0" lang="en-US" sz="11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to improve equitable access to outpatient neurology care." </a:t>
            </a:r>
            <a:r>
              <a:rPr kumimoji="0" lang="en-US" sz="11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Journal of General Internal Medicine</a:t>
            </a:r>
            <a:r>
              <a:rPr kumimoji="0" lang="en-US" sz="11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38.Suppl 3 (2023): 887-893.</a:t>
            </a:r>
            <a:endPar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6698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C66DB-55A3-B0AB-D004-BF18624F2075}"/>
              </a:ext>
            </a:extLst>
          </p:cNvPr>
          <p:cNvSpPr>
            <a:spLocks noGrp="1"/>
          </p:cNvSpPr>
          <p:nvPr>
            <p:ph type="title"/>
          </p:nvPr>
        </p:nvSpPr>
        <p:spPr>
          <a:xfrm>
            <a:off x="955027" y="598377"/>
            <a:ext cx="8073226" cy="1027234"/>
          </a:xfrm>
        </p:spPr>
        <p:txBody>
          <a:bodyPr anchor="b">
            <a:normAutofit/>
          </a:bodyPr>
          <a:lstStyle/>
          <a:p>
            <a:r>
              <a:rPr lang="en-US" sz="4200" dirty="0"/>
              <a:t>Clinical Resource Hubs</a:t>
            </a:r>
          </a:p>
        </p:txBody>
      </p:sp>
      <p:sp>
        <p:nvSpPr>
          <p:cNvPr id="3" name="Content Placeholder 2">
            <a:extLst>
              <a:ext uri="{FF2B5EF4-FFF2-40B4-BE49-F238E27FC236}">
                <a16:creationId xmlns:a16="http://schemas.microsoft.com/office/drawing/2014/main" id="{CE3517B0-DF6A-A93C-C562-8A5CEC8A8B7D}"/>
              </a:ext>
            </a:extLst>
          </p:cNvPr>
          <p:cNvSpPr>
            <a:spLocks noGrp="1"/>
          </p:cNvSpPr>
          <p:nvPr>
            <p:ph idx="1"/>
          </p:nvPr>
        </p:nvSpPr>
        <p:spPr>
          <a:xfrm>
            <a:off x="758257" y="2215051"/>
            <a:ext cx="3604180" cy="3410712"/>
          </a:xfrm>
        </p:spPr>
        <p:txBody>
          <a:bodyPr anchor="t">
            <a:normAutofit/>
          </a:bodyPr>
          <a:lstStyle/>
          <a:p>
            <a:r>
              <a:rPr lang="en-US" sz="1700" dirty="0"/>
              <a:t>2018: One CRH established in every VISN</a:t>
            </a:r>
          </a:p>
          <a:p>
            <a:r>
              <a:rPr lang="en-US" sz="1700" dirty="0"/>
              <a:t>2019: Established CRH telemedicine initiative</a:t>
            </a:r>
          </a:p>
          <a:p>
            <a:r>
              <a:rPr lang="en-US" sz="1700" dirty="0"/>
              <a:t>Staffing:</a:t>
            </a:r>
          </a:p>
          <a:p>
            <a:pPr lvl="1"/>
            <a:r>
              <a:rPr lang="en-US" sz="1700" dirty="0"/>
              <a:t>Primary care providers</a:t>
            </a:r>
            <a:br>
              <a:rPr lang="en-US" sz="1700" dirty="0"/>
            </a:br>
            <a:r>
              <a:rPr lang="en-US" sz="1700" dirty="0"/>
              <a:t>Registered nursing care managers</a:t>
            </a:r>
          </a:p>
          <a:p>
            <a:pPr lvl="1"/>
            <a:r>
              <a:rPr lang="en-US" sz="1700" dirty="0"/>
              <a:t>Clinical pharmacists</a:t>
            </a:r>
          </a:p>
          <a:p>
            <a:pPr lvl="1"/>
            <a:r>
              <a:rPr lang="en-US" sz="1700" dirty="0"/>
              <a:t>Behavioral health clinicians</a:t>
            </a:r>
          </a:p>
          <a:p>
            <a:pPr lvl="1"/>
            <a:r>
              <a:rPr lang="en-US" sz="1700" dirty="0"/>
              <a:t>Other support staff</a:t>
            </a:r>
          </a:p>
          <a:p>
            <a:pPr lvl="1"/>
            <a:endParaRPr lang="en-US" sz="1700" dirty="0"/>
          </a:p>
          <a:p>
            <a:endParaRPr lang="en-US" sz="1700" dirty="0"/>
          </a:p>
        </p:txBody>
      </p:sp>
      <p:pic>
        <p:nvPicPr>
          <p:cNvPr id="4" name="Picture 3" descr="Diagram&#10;&#10;Description automatically generated">
            <a:extLst>
              <a:ext uri="{FF2B5EF4-FFF2-40B4-BE49-F238E27FC236}">
                <a16:creationId xmlns:a16="http://schemas.microsoft.com/office/drawing/2014/main" id="{0D1C478E-01DF-0FA1-C350-6AEAC87C0036}"/>
              </a:ext>
            </a:extLst>
          </p:cNvPr>
          <p:cNvPicPr>
            <a:picLocks noChangeAspect="1"/>
          </p:cNvPicPr>
          <p:nvPr/>
        </p:nvPicPr>
        <p:blipFill>
          <a:blip r:embed="rId2"/>
          <a:stretch>
            <a:fillRect/>
          </a:stretch>
        </p:blipFill>
        <p:spPr>
          <a:xfrm>
            <a:off x="4654296" y="1927441"/>
            <a:ext cx="6903720" cy="3003117"/>
          </a:xfrm>
          <a:prstGeom prst="rect">
            <a:avLst/>
          </a:prstGeom>
        </p:spPr>
      </p:pic>
      <p:sp>
        <p:nvSpPr>
          <p:cNvPr id="5" name="TextBox 4">
            <a:extLst>
              <a:ext uri="{FF2B5EF4-FFF2-40B4-BE49-F238E27FC236}">
                <a16:creationId xmlns:a16="http://schemas.microsoft.com/office/drawing/2014/main" id="{FEA304DB-14BC-63CB-5BA8-140EC52482D0}"/>
              </a:ext>
            </a:extLst>
          </p:cNvPr>
          <p:cNvSpPr txBox="1"/>
          <p:nvPr/>
        </p:nvSpPr>
        <p:spPr>
          <a:xfrm>
            <a:off x="390525" y="6320968"/>
            <a:ext cx="11391900"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Burnett, Kedron, et al. "The Clinical Resource Hub initiative: first-year implementation of the veterans health administration regional telehealth contingency staffing program." </a:t>
            </a:r>
            <a:r>
              <a:rPr kumimoji="0" lang="en-US" sz="11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The Journal of ambulatory care management</a:t>
            </a:r>
            <a:r>
              <a:rPr kumimoji="0" lang="en-US" sz="11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46.3 (2023): 228-239.</a:t>
            </a:r>
            <a:endPar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5484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67808-D6E7-4CDB-BEA4-E7E517673473}"/>
              </a:ext>
            </a:extLst>
          </p:cNvPr>
          <p:cNvSpPr>
            <a:spLocks noGrp="1"/>
          </p:cNvSpPr>
          <p:nvPr>
            <p:ph type="title"/>
          </p:nvPr>
        </p:nvSpPr>
        <p:spPr>
          <a:xfrm>
            <a:off x="630936" y="26185"/>
            <a:ext cx="3429000" cy="1719072"/>
          </a:xfrm>
        </p:spPr>
        <p:txBody>
          <a:bodyPr anchor="b">
            <a:normAutofit/>
          </a:bodyPr>
          <a:lstStyle/>
          <a:p>
            <a:r>
              <a:rPr lang="en-US" sz="3400" dirty="0"/>
              <a:t>CRH Model: VA Sierra Pacific Network / VISN 21</a:t>
            </a:r>
          </a:p>
        </p:txBody>
      </p:sp>
      <p:sp>
        <p:nvSpPr>
          <p:cNvPr id="3" name="Content Placeholder 2">
            <a:extLst>
              <a:ext uri="{FF2B5EF4-FFF2-40B4-BE49-F238E27FC236}">
                <a16:creationId xmlns:a16="http://schemas.microsoft.com/office/drawing/2014/main" id="{B9B59B8F-E56C-6CFB-9DFA-DD99CD502722}"/>
              </a:ext>
            </a:extLst>
          </p:cNvPr>
          <p:cNvSpPr>
            <a:spLocks noGrp="1"/>
          </p:cNvSpPr>
          <p:nvPr>
            <p:ph idx="1"/>
          </p:nvPr>
        </p:nvSpPr>
        <p:spPr>
          <a:xfrm>
            <a:off x="630936" y="2807208"/>
            <a:ext cx="3429000" cy="3410712"/>
          </a:xfrm>
        </p:spPr>
        <p:txBody>
          <a:bodyPr anchor="t">
            <a:normAutofit/>
          </a:bodyPr>
          <a:lstStyle/>
          <a:p>
            <a:pPr marL="0" indent="0">
              <a:buNone/>
            </a:pPr>
            <a:r>
              <a:rPr lang="en-US" sz="2200" dirty="0"/>
              <a:t>Hub: San Francisco</a:t>
            </a:r>
          </a:p>
          <a:p>
            <a:pPr marL="0" indent="0">
              <a:buNone/>
            </a:pPr>
            <a:r>
              <a:rPr lang="en-US" sz="2200" dirty="0"/>
              <a:t>Model: IFC+2 way TSA</a:t>
            </a:r>
          </a:p>
        </p:txBody>
      </p:sp>
      <p:pic>
        <p:nvPicPr>
          <p:cNvPr id="1026" name="Picture 2" descr="Includes portions of American Samoa, California, Guam, Hawaii, Nevada, Northern Mariana Islands, and the Philippines.">
            <a:extLst>
              <a:ext uri="{FF2B5EF4-FFF2-40B4-BE49-F238E27FC236}">
                <a16:creationId xmlns:a16="http://schemas.microsoft.com/office/drawing/2014/main" id="{2B36D568-4FA1-9E06-5910-552491338CDF}"/>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tretch>
            <a:fillRect/>
          </a:stretch>
        </p:blipFill>
        <p:spPr bwMode="auto">
          <a:xfrm>
            <a:off x="4654296" y="805587"/>
            <a:ext cx="6903720" cy="52468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8152205-1B22-FE30-4D3A-023AB920ADF2}"/>
              </a:ext>
            </a:extLst>
          </p:cNvPr>
          <p:cNvSpPr txBox="1"/>
          <p:nvPr/>
        </p:nvSpPr>
        <p:spPr>
          <a:xfrm>
            <a:off x="372533" y="6457244"/>
            <a:ext cx="10058400"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rPr>
              <a:t>Source: </a:t>
            </a:r>
            <a:r>
              <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hlinkClick r:id="rId4"/>
              </a:rPr>
              <a:t>VISN 21 - Veterans Integrated Service Networks</a:t>
            </a:r>
            <a:endPar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06949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876D7-3FC7-5EA4-CE7D-8B375D129AAB}"/>
              </a:ext>
            </a:extLst>
          </p:cNvPr>
          <p:cNvSpPr>
            <a:spLocks noGrp="1"/>
          </p:cNvSpPr>
          <p:nvPr>
            <p:ph type="title"/>
          </p:nvPr>
        </p:nvSpPr>
        <p:spPr>
          <a:xfrm>
            <a:off x="838200" y="365125"/>
            <a:ext cx="10515600" cy="1325563"/>
          </a:xfrm>
        </p:spPr>
        <p:txBody>
          <a:bodyPr>
            <a:normAutofit/>
          </a:bodyPr>
          <a:lstStyle/>
          <a:p>
            <a:r>
              <a:rPr lang="en-US" dirty="0"/>
              <a:t>CRH Model: VISN 21 Sierra Pacific Network</a:t>
            </a:r>
          </a:p>
        </p:txBody>
      </p:sp>
      <p:sp>
        <p:nvSpPr>
          <p:cNvPr id="3" name="Content Placeholder 2">
            <a:extLst>
              <a:ext uri="{FF2B5EF4-FFF2-40B4-BE49-F238E27FC236}">
                <a16:creationId xmlns:a16="http://schemas.microsoft.com/office/drawing/2014/main" id="{910CBA68-39F1-6BE6-B95D-4D34BBE1F54A}"/>
              </a:ext>
            </a:extLst>
          </p:cNvPr>
          <p:cNvSpPr>
            <a:spLocks noGrp="1"/>
          </p:cNvSpPr>
          <p:nvPr>
            <p:ph idx="1"/>
          </p:nvPr>
        </p:nvSpPr>
        <p:spPr>
          <a:xfrm>
            <a:off x="838201" y="2013625"/>
            <a:ext cx="5105399" cy="4163337"/>
          </a:xfrm>
        </p:spPr>
        <p:txBody>
          <a:bodyPr>
            <a:normAutofit/>
          </a:bodyPr>
          <a:lstStyle/>
          <a:p>
            <a:pPr marL="0" indent="0">
              <a:buNone/>
            </a:pPr>
            <a:r>
              <a:rPr lang="en-US" sz="2000" dirty="0"/>
              <a:t>Director: Sarah Corbridge, MD</a:t>
            </a:r>
          </a:p>
          <a:p>
            <a:pPr marL="0" indent="0">
              <a:buNone/>
            </a:pPr>
            <a:endParaRPr lang="en-US" sz="2000" dirty="0"/>
          </a:p>
          <a:p>
            <a:pPr>
              <a:buFontTx/>
              <a:buChar char="-"/>
            </a:pPr>
            <a:r>
              <a:rPr lang="en-US" sz="2000" dirty="0"/>
              <a:t>Three neurologists</a:t>
            </a:r>
          </a:p>
          <a:p>
            <a:pPr>
              <a:buFontTx/>
              <a:buChar char="-"/>
            </a:pPr>
            <a:r>
              <a:rPr lang="en-US" sz="2000" dirty="0"/>
              <a:t>Nurse, MSAs, Clinical Pharmacist</a:t>
            </a:r>
          </a:p>
          <a:p>
            <a:pPr>
              <a:buFontTx/>
              <a:buChar char="-"/>
            </a:pPr>
            <a:r>
              <a:rPr lang="en-US" sz="2000" dirty="0"/>
              <a:t>Telephone, VVC, starting CVT</a:t>
            </a:r>
          </a:p>
          <a:p>
            <a:pPr>
              <a:buFontTx/>
              <a:buChar char="-"/>
            </a:pPr>
            <a:r>
              <a:rPr lang="en-US" sz="2000" dirty="0"/>
              <a:t>Offering inpatient consults at Reno site</a:t>
            </a:r>
          </a:p>
          <a:p>
            <a:pPr>
              <a:buFontTx/>
              <a:buChar char="-"/>
            </a:pPr>
            <a:r>
              <a:rPr lang="en-US" sz="2000" dirty="0"/>
              <a:t>Interest from other VISNs </a:t>
            </a:r>
          </a:p>
          <a:p>
            <a:pPr>
              <a:buFontTx/>
              <a:buChar char="-"/>
            </a:pPr>
            <a:endParaRPr lang="en-US" sz="2000" dirty="0"/>
          </a:p>
        </p:txBody>
      </p:sp>
      <p:pic>
        <p:nvPicPr>
          <p:cNvPr id="4" name="Picture 3" descr="A person smiling in front of a flag&#10;&#10;Description automatically generated with medium confidence">
            <a:extLst>
              <a:ext uri="{FF2B5EF4-FFF2-40B4-BE49-F238E27FC236}">
                <a16:creationId xmlns:a16="http://schemas.microsoft.com/office/drawing/2014/main" id="{8AAF5D55-A8B2-BE30-15F4-B7E12D5B6B87}"/>
              </a:ext>
            </a:extLst>
          </p:cNvPr>
          <p:cNvPicPr>
            <a:picLocks noChangeAspect="1"/>
          </p:cNvPicPr>
          <p:nvPr/>
        </p:nvPicPr>
        <p:blipFill>
          <a:blip r:embed="rId3" cstate="hqprint">
            <a:extLst>
              <a:ext uri="{28A0092B-C50C-407E-A947-70E740481C1C}">
                <a14:useLocalDpi xmlns:a14="http://schemas.microsoft.com/office/drawing/2010/main"/>
              </a:ext>
            </a:extLst>
          </a:blip>
          <a:srcRect r="-1" b="-1"/>
          <a:stretch/>
        </p:blipFill>
        <p:spPr>
          <a:xfrm>
            <a:off x="7455346" y="2766817"/>
            <a:ext cx="2751667" cy="2751667"/>
          </a:xfrm>
          <a:prstGeom prst="rect">
            <a:avLst/>
          </a:prstGeom>
        </p:spPr>
      </p:pic>
    </p:spTree>
    <p:extLst>
      <p:ext uri="{BB962C8B-B14F-4D97-AF65-F5344CB8AC3E}">
        <p14:creationId xmlns:p14="http://schemas.microsoft.com/office/powerpoint/2010/main" val="18886831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1027406" y="6183313"/>
            <a:ext cx="7677150" cy="863600"/>
          </a:xfrm>
          <a:prstGeom prst="rect">
            <a:avLst/>
          </a:prstGeom>
          <a:noFill/>
          <a:ln>
            <a:noFill/>
            <a:miter lim="800000"/>
          </a:ln>
        </p:spPr>
        <p:txBody>
          <a:bodyPr vert="horz" lIns="180000" tIns="0" rIns="180000" bIns="0" rtlCol="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ts val="600"/>
              </a:spcAft>
              <a:buClrTx/>
              <a:buSzTx/>
              <a:buFont typeface="Arial" pitchFamily="34" charset="0"/>
              <a:buNone/>
              <a:tabLst/>
              <a:defRPr/>
            </a:pPr>
            <a:r>
              <a:rPr kumimoji="0" lang="en-US" altLang="en-US" sz="1000" b="0" i="1" u="none" strike="noStrike" kern="1200" cap="none" spc="0" normalizeH="0" baseline="0" noProof="0" dirty="0">
                <a:ln>
                  <a:noFill/>
                </a:ln>
                <a:solidFill>
                  <a:srgbClr val="333333"/>
                </a:solidFill>
                <a:effectLst/>
                <a:uLnTx/>
                <a:uFillTx/>
                <a:latin typeface="Calibri" panose="020F0502020204030204"/>
                <a:ea typeface="+mn-ea"/>
                <a:cs typeface="+mn-cs"/>
              </a:rPr>
              <a:t>Mil Med</a:t>
            </a:r>
            <a:r>
              <a:rPr kumimoji="0" lang="en-US" altLang="en-US" sz="1000" b="0" i="0" u="none" strike="noStrike" kern="1200" cap="none" spc="0" normalizeH="0" baseline="0" noProof="0" dirty="0">
                <a:ln>
                  <a:noFill/>
                </a:ln>
                <a:solidFill>
                  <a:srgbClr val="333333"/>
                </a:solidFill>
                <a:effectLst/>
                <a:uLnTx/>
                <a:uFillTx/>
                <a:latin typeface="Calibri" panose="020F0502020204030204"/>
                <a:ea typeface="+mn-ea"/>
                <a:cs typeface="+mn-cs"/>
              </a:rPr>
              <a:t>, usae526, </a:t>
            </a:r>
            <a:r>
              <a:rPr kumimoji="0" lang="en-US" altLang="en-US" sz="1000" b="0" i="0" u="none" strike="noStrike" kern="1200" cap="none" spc="0" normalizeH="0" baseline="0" noProof="0" dirty="0">
                <a:ln>
                  <a:noFill/>
                </a:ln>
                <a:solidFill>
                  <a:srgbClr val="333333"/>
                </a:solidFill>
                <a:effectLst/>
                <a:uLnTx/>
                <a:uFillTx/>
                <a:latin typeface="Calibri" panose="020F0502020204030204"/>
                <a:ea typeface="+mn-ea"/>
                <a:cs typeface="+mn-cs"/>
                <a:hlinkClick r:id="rId3"/>
              </a:rPr>
              <a:t>https://doi.org/10.1093/milmed/usae526</a:t>
            </a:r>
            <a:endParaRPr kumimoji="0" lang="en-US" altLang="en-US" sz="1000" b="0" i="0" u="none" strike="noStrike" kern="1200" cap="none" spc="0" normalizeH="0" baseline="0" noProof="0" dirty="0">
              <a:ln>
                <a:noFill/>
              </a:ln>
              <a:solidFill>
                <a:srgbClr val="333333"/>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ct val="0"/>
              </a:spcBef>
              <a:spcAft>
                <a:spcPts val="600"/>
              </a:spcAft>
              <a:buClrTx/>
              <a:buSzTx/>
              <a:buFont typeface="Arial" pitchFamily="34" charset="0"/>
              <a:buNone/>
              <a:tabLst/>
              <a:defRPr/>
            </a:pPr>
            <a:r>
              <a:rPr kumimoji="0" lang="en-US" altLang="en-US" sz="800" b="0" i="0" u="none" strike="noStrike" kern="1200" cap="none" spc="0" normalizeH="0" baseline="0" noProof="0" dirty="0">
                <a:ln>
                  <a:noFill/>
                </a:ln>
                <a:solidFill>
                  <a:srgbClr val="2A2A2A"/>
                </a:solidFill>
                <a:effectLst/>
                <a:uLnTx/>
                <a:uFillTx/>
                <a:latin typeface="Calibri" panose="020F0502020204030204"/>
                <a:ea typeface="+mn-ea"/>
                <a:cs typeface="+mn-cs"/>
              </a:rPr>
              <a:t>The content of this slide may be subject to copyright: please see the slide notes for details.</a:t>
            </a:r>
            <a:endParaRPr kumimoji="0" lang="en-US" altLang="en-US" sz="800" b="0" i="0" u="none" strike="noStrike" kern="1200" cap="none" spc="0" normalizeH="0" baseline="0" noProof="0" dirty="0">
              <a:ln>
                <a:noFill/>
              </a:ln>
              <a:solidFill>
                <a:srgbClr val="333333"/>
              </a:solidFill>
              <a:effectLst/>
              <a:uLnTx/>
              <a:uFillTx/>
              <a:latin typeface="Calibri" panose="020F0502020204030204"/>
              <a:ea typeface="+mn-ea"/>
              <a:cs typeface="+mn-cs"/>
            </a:endParaRPr>
          </a:p>
        </p:txBody>
      </p:sp>
      <p:pic>
        <p:nvPicPr>
          <p:cNvPr id="5124" name="Picture 4" descr="Oxford University Press"/>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609138" y="6492876"/>
            <a:ext cx="1058862" cy="244475"/>
          </a:xfrm>
          <a:prstGeom prst="rect">
            <a:avLst/>
          </a:prstGeom>
          <a:noFill/>
          <a:ln>
            <a:noFill/>
            <a:miter lim="800000"/>
          </a:ln>
        </p:spPr>
      </p:pic>
      <p:pic>
        <p:nvPicPr>
          <p:cNvPr id="5125" name="New picture"/>
          <p:cNvPicPr/>
          <p:nvPr/>
        </p:nvPicPr>
        <p:blipFill>
          <a:blip r:embed="rId5"/>
          <a:stretch>
            <a:fillRect/>
          </a:stretch>
        </p:blipFill>
        <p:spPr>
          <a:xfrm>
            <a:off x="5362575" y="365124"/>
            <a:ext cx="5991225" cy="5629275"/>
          </a:xfrm>
          <a:prstGeom prst="rect">
            <a:avLst/>
          </a:prstGeom>
        </p:spPr>
      </p:pic>
      <p:sp>
        <p:nvSpPr>
          <p:cNvPr id="3" name="Title 2">
            <a:extLst>
              <a:ext uri="{FF2B5EF4-FFF2-40B4-BE49-F238E27FC236}">
                <a16:creationId xmlns:a16="http://schemas.microsoft.com/office/drawing/2014/main" id="{48881744-B292-C733-1277-7E9B88BA885C}"/>
              </a:ext>
            </a:extLst>
          </p:cNvPr>
          <p:cNvSpPr>
            <a:spLocks noGrp="1"/>
          </p:cNvSpPr>
          <p:nvPr>
            <p:ph type="title"/>
          </p:nvPr>
        </p:nvSpPr>
        <p:spPr>
          <a:xfrm>
            <a:off x="704636" y="490556"/>
            <a:ext cx="3924869" cy="1325563"/>
          </a:xfrm>
        </p:spPr>
        <p:txBody>
          <a:bodyPr/>
          <a:lstStyle/>
          <a:p>
            <a:r>
              <a:rPr lang="en-US" dirty="0"/>
              <a:t>VA </a:t>
            </a:r>
            <a:r>
              <a:rPr lang="en-US" dirty="0" err="1"/>
              <a:t>ECoE</a:t>
            </a:r>
            <a:endParaRPr lang="en-US" dirty="0"/>
          </a:p>
        </p:txBody>
      </p:sp>
      <p:pic>
        <p:nvPicPr>
          <p:cNvPr id="1026" name="Picture 2" descr="epilepsy head picture">
            <a:extLst>
              <a:ext uri="{FF2B5EF4-FFF2-40B4-BE49-F238E27FC236}">
                <a16:creationId xmlns:a16="http://schemas.microsoft.com/office/drawing/2014/main" id="{727826F9-732A-AA1B-6B96-412F305D890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04636" y="1816119"/>
            <a:ext cx="4161345" cy="3664985"/>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6E299992-F9D9-D6C6-6D17-AC6109BDA9D1}"/>
              </a:ext>
            </a:extLst>
          </p:cNvPr>
          <p:cNvSpPr/>
          <p:nvPr/>
        </p:nvSpPr>
        <p:spPr>
          <a:xfrm>
            <a:off x="5137267" y="733778"/>
            <a:ext cx="2042466" cy="187395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E39D1-3971-230D-EA1C-7CE076C19F8B}"/>
              </a:ext>
            </a:extLst>
          </p:cNvPr>
          <p:cNvSpPr>
            <a:spLocks noGrp="1"/>
          </p:cNvSpPr>
          <p:nvPr>
            <p:ph type="title"/>
          </p:nvPr>
        </p:nvSpPr>
        <p:spPr>
          <a:xfrm>
            <a:off x="904733" y="508957"/>
            <a:ext cx="10878294" cy="1554480"/>
          </a:xfrm>
        </p:spPr>
        <p:txBody>
          <a:bodyPr anchor="ctr">
            <a:normAutofit/>
          </a:bodyPr>
          <a:lstStyle/>
          <a:p>
            <a:r>
              <a:rPr lang="en-US" dirty="0"/>
              <a:t>VA National Tele-EEG and Epilepsy Program</a:t>
            </a:r>
          </a:p>
        </p:txBody>
      </p:sp>
      <p:sp>
        <p:nvSpPr>
          <p:cNvPr id="3" name="Content Placeholder 2">
            <a:extLst>
              <a:ext uri="{FF2B5EF4-FFF2-40B4-BE49-F238E27FC236}">
                <a16:creationId xmlns:a16="http://schemas.microsoft.com/office/drawing/2014/main" id="{A803A267-A259-C14A-FB0F-A9E2AA906CC4}"/>
              </a:ext>
            </a:extLst>
          </p:cNvPr>
          <p:cNvSpPr>
            <a:spLocks noGrp="1"/>
          </p:cNvSpPr>
          <p:nvPr>
            <p:ph idx="1"/>
          </p:nvPr>
        </p:nvSpPr>
        <p:spPr>
          <a:xfrm>
            <a:off x="1021879" y="2253593"/>
            <a:ext cx="9941319" cy="3124658"/>
          </a:xfrm>
        </p:spPr>
        <p:txBody>
          <a:bodyPr anchor="ctr">
            <a:normAutofit lnSpcReduction="10000"/>
          </a:bodyPr>
          <a:lstStyle/>
          <a:p>
            <a:pPr marL="0" indent="0">
              <a:buNone/>
            </a:pPr>
            <a:r>
              <a:rPr lang="en-US" sz="2400" b="1" dirty="0"/>
              <a:t>A Nationally Designated Telehealth Hub </a:t>
            </a:r>
            <a:br>
              <a:rPr lang="en-US" sz="2400" b="1" dirty="0"/>
            </a:br>
            <a:r>
              <a:rPr lang="en-US" sz="2400" dirty="0"/>
              <a:t>Host Facility: VISN 1 Boston VAMC</a:t>
            </a:r>
            <a:endParaRPr lang="en-US" sz="2400" b="1" dirty="0"/>
          </a:p>
          <a:p>
            <a:pPr marL="0" indent="0">
              <a:buNone/>
            </a:pPr>
            <a:endParaRPr lang="en-US" sz="2400" b="1" dirty="0"/>
          </a:p>
          <a:p>
            <a:pPr marL="0" indent="0">
              <a:buNone/>
            </a:pPr>
            <a:r>
              <a:rPr lang="en-US" sz="2400" b="1" dirty="0"/>
              <a:t>Mission</a:t>
            </a:r>
            <a:r>
              <a:rPr lang="en-US" sz="2400" dirty="0"/>
              <a:t>: To provide nationwide coverage of EEG service and expert epilepsy consultation to Veterans through a telehealth platform utilizing hub-spoke methodology and leveraging a central data repository framework.</a:t>
            </a:r>
            <a:br>
              <a:rPr lang="en-US" sz="2400" dirty="0"/>
            </a:br>
            <a:endParaRPr lang="en-US" sz="2400" dirty="0"/>
          </a:p>
          <a:p>
            <a:pPr marL="0" indent="0">
              <a:buNone/>
            </a:pPr>
            <a:r>
              <a:rPr lang="en-US" sz="2400" dirty="0"/>
              <a:t>Offers standalone consults, with option to reconsult if needed</a:t>
            </a:r>
          </a:p>
        </p:txBody>
      </p:sp>
    </p:spTree>
    <p:extLst>
      <p:ext uri="{BB962C8B-B14F-4D97-AF65-F5344CB8AC3E}">
        <p14:creationId xmlns:p14="http://schemas.microsoft.com/office/powerpoint/2010/main" val="38641341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E39D1-3971-230D-EA1C-7CE076C19F8B}"/>
              </a:ext>
            </a:extLst>
          </p:cNvPr>
          <p:cNvSpPr>
            <a:spLocks noGrp="1"/>
          </p:cNvSpPr>
          <p:nvPr>
            <p:ph type="title"/>
          </p:nvPr>
        </p:nvSpPr>
        <p:spPr>
          <a:xfrm>
            <a:off x="904733" y="508957"/>
            <a:ext cx="10878294" cy="1554480"/>
          </a:xfrm>
        </p:spPr>
        <p:txBody>
          <a:bodyPr anchor="ctr">
            <a:normAutofit/>
          </a:bodyPr>
          <a:lstStyle/>
          <a:p>
            <a:r>
              <a:rPr lang="en-US" dirty="0"/>
              <a:t>VA National Tele-EEG and Epilepsy Program</a:t>
            </a:r>
          </a:p>
        </p:txBody>
      </p:sp>
      <p:sp>
        <p:nvSpPr>
          <p:cNvPr id="3" name="Content Placeholder 2">
            <a:extLst>
              <a:ext uri="{FF2B5EF4-FFF2-40B4-BE49-F238E27FC236}">
                <a16:creationId xmlns:a16="http://schemas.microsoft.com/office/drawing/2014/main" id="{A803A267-A259-C14A-FB0F-A9E2AA906CC4}"/>
              </a:ext>
            </a:extLst>
          </p:cNvPr>
          <p:cNvSpPr>
            <a:spLocks noGrp="1"/>
          </p:cNvSpPr>
          <p:nvPr>
            <p:ph idx="1"/>
          </p:nvPr>
        </p:nvSpPr>
        <p:spPr>
          <a:xfrm>
            <a:off x="1021879" y="2253593"/>
            <a:ext cx="9941319" cy="3124658"/>
          </a:xfrm>
        </p:spPr>
        <p:txBody>
          <a:bodyPr anchor="ctr">
            <a:normAutofit lnSpcReduction="10000"/>
          </a:bodyPr>
          <a:lstStyle/>
          <a:p>
            <a:pPr marL="0" indent="0">
              <a:buNone/>
            </a:pPr>
            <a:r>
              <a:rPr lang="en-US" sz="2400" b="1" dirty="0"/>
              <a:t>A Nationally Designated Telehealth Hub </a:t>
            </a:r>
            <a:br>
              <a:rPr lang="en-US" sz="2400" b="1" dirty="0"/>
            </a:br>
            <a:r>
              <a:rPr lang="en-US" sz="2400" dirty="0"/>
              <a:t>Host Facility: VISN 1 Boston VAMC</a:t>
            </a:r>
            <a:endParaRPr lang="en-US" sz="2400" b="1" dirty="0"/>
          </a:p>
          <a:p>
            <a:pPr marL="0" indent="0">
              <a:buNone/>
            </a:pPr>
            <a:endParaRPr lang="en-US" sz="2400" b="1" dirty="0"/>
          </a:p>
          <a:p>
            <a:pPr marL="0" indent="0">
              <a:buNone/>
            </a:pPr>
            <a:r>
              <a:rPr lang="en-US" sz="2400" b="1" dirty="0"/>
              <a:t>Mission</a:t>
            </a:r>
            <a:r>
              <a:rPr lang="en-US" sz="2400" dirty="0"/>
              <a:t>: To provide nationwide coverage of EEG service and expert epilepsy consultation to Veterans through a telehealth platform utilizing hub-spoke methodology and leveraging a central data repository framework.</a:t>
            </a:r>
            <a:br>
              <a:rPr lang="en-US" sz="2400" dirty="0"/>
            </a:br>
            <a:endParaRPr lang="en-US" sz="2400" dirty="0"/>
          </a:p>
          <a:p>
            <a:pPr marL="0" indent="0">
              <a:buNone/>
            </a:pPr>
            <a:r>
              <a:rPr lang="en-US" sz="2400" dirty="0"/>
              <a:t>Offers standalone consults, with option to reconsult if needed</a:t>
            </a:r>
          </a:p>
        </p:txBody>
      </p:sp>
      <p:sp>
        <p:nvSpPr>
          <p:cNvPr id="4" name="TextBox 3">
            <a:extLst>
              <a:ext uri="{FF2B5EF4-FFF2-40B4-BE49-F238E27FC236}">
                <a16:creationId xmlns:a16="http://schemas.microsoft.com/office/drawing/2014/main" id="{CFCAA56A-C14F-365A-B398-55F8A4E7C327}"/>
              </a:ext>
            </a:extLst>
          </p:cNvPr>
          <p:cNvSpPr txBox="1"/>
          <p:nvPr/>
        </p:nvSpPr>
        <p:spPr>
          <a:xfrm>
            <a:off x="390391" y="3029423"/>
            <a:ext cx="11204294" cy="707886"/>
          </a:xfrm>
          <a:prstGeom prst="rect">
            <a:avLst/>
          </a:prstGeom>
          <a:solidFill>
            <a:schemeClr val="bg2">
              <a:lumMod val="75000"/>
            </a:schemeClr>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COMING SOON: </a:t>
            </a:r>
            <a:r>
              <a:rPr kumimoji="0" lang="en-US" sz="4000" b="0" i="0" u="none" strike="noStrike" kern="1200" cap="none" spc="0" normalizeH="0" baseline="0" noProof="0" dirty="0">
                <a:ln>
                  <a:noFill/>
                </a:ln>
                <a:solidFill>
                  <a:srgbClr val="000000"/>
                </a:solidFill>
                <a:effectLst/>
                <a:uLnTx/>
                <a:uFillTx/>
                <a:latin typeface="Calibri" panose="020F0502020204030204"/>
                <a:ea typeface="+mn-ea"/>
                <a:cs typeface="+mn-cs"/>
              </a:rPr>
              <a:t>MSCoE National eConsult Service</a:t>
            </a:r>
          </a:p>
        </p:txBody>
      </p:sp>
    </p:spTree>
    <p:extLst>
      <p:ext uri="{BB962C8B-B14F-4D97-AF65-F5344CB8AC3E}">
        <p14:creationId xmlns:p14="http://schemas.microsoft.com/office/powerpoint/2010/main" val="14504696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F26B994-C078-D95A-DBCA-4B86D4559A49}"/>
              </a:ext>
            </a:extLst>
          </p:cNvPr>
          <p:cNvSpPr>
            <a:spLocks noGrp="1"/>
          </p:cNvSpPr>
          <p:nvPr>
            <p:ph type="title"/>
          </p:nvPr>
        </p:nvSpPr>
        <p:spPr>
          <a:xfrm>
            <a:off x="492370" y="516835"/>
            <a:ext cx="3084844" cy="5772840"/>
          </a:xfrm>
        </p:spPr>
        <p:txBody>
          <a:bodyPr anchor="ctr">
            <a:normAutofit/>
          </a:bodyPr>
          <a:lstStyle/>
          <a:p>
            <a:r>
              <a:rPr lang="en-US" sz="3600">
                <a:solidFill>
                  <a:srgbClr val="FFFFFF"/>
                </a:solidFill>
              </a:rPr>
              <a:t>Overview</a:t>
            </a:r>
          </a:p>
        </p:txBody>
      </p:sp>
      <p:sp>
        <p:nvSpPr>
          <p:cNvPr id="13" name="Rectangle 12">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3467132A-AEA1-B51A-7B46-B30F33EF2FE4}"/>
              </a:ext>
            </a:extLst>
          </p:cNvPr>
          <p:cNvGraphicFramePr>
            <a:graphicFrameLocks noGrp="1"/>
          </p:cNvGraphicFramePr>
          <p:nvPr>
            <p:ph idx="1"/>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Arrow: Pentagon 2">
            <a:extLst>
              <a:ext uri="{FF2B5EF4-FFF2-40B4-BE49-F238E27FC236}">
                <a16:creationId xmlns:a16="http://schemas.microsoft.com/office/drawing/2014/main" id="{18E98C9C-3F49-89F4-5091-B76FE7ACB484}"/>
              </a:ext>
            </a:extLst>
          </p:cNvPr>
          <p:cNvSpPr/>
          <p:nvPr/>
        </p:nvSpPr>
        <p:spPr>
          <a:xfrm>
            <a:off x="4433104" y="4583574"/>
            <a:ext cx="308759" cy="300942"/>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4998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5" name="Picture 4" descr="Summer meadow in the backlight">
            <a:extLst>
              <a:ext uri="{FF2B5EF4-FFF2-40B4-BE49-F238E27FC236}">
                <a16:creationId xmlns:a16="http://schemas.microsoft.com/office/drawing/2014/main" id="{22609C67-488E-B608-864C-088EF055CF47}"/>
              </a:ext>
            </a:extLst>
          </p:cNvPr>
          <p:cNvPicPr>
            <a:picLocks noChangeAspect="1"/>
          </p:cNvPicPr>
          <p:nvPr/>
        </p:nvPicPr>
        <p:blipFill>
          <a:blip r:embed="rId2" cstate="hqprint">
            <a:alphaModFix amt="55000"/>
            <a:extLst>
              <a:ext uri="{BEBA8EAE-BF5A-486C-A8C5-ECC9F3942E4B}">
                <a14:imgProps xmlns:a14="http://schemas.microsoft.com/office/drawing/2010/main">
                  <a14:imgLayer r:embed="rId3">
                    <a14:imgEffect>
                      <a14:colorTemperature colorTemp="6433"/>
                    </a14:imgEffect>
                    <a14:imgEffect>
                      <a14:saturation sat="249000"/>
                    </a14:imgEffect>
                  </a14:imgLayer>
                </a14:imgProps>
              </a:ex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497230EE-1197-8A59-06E0-DE76F0782D51}"/>
              </a:ext>
            </a:extLst>
          </p:cNvPr>
          <p:cNvSpPr>
            <a:spLocks noGrp="1"/>
          </p:cNvSpPr>
          <p:nvPr>
            <p:ph type="ctrTitle"/>
          </p:nvPr>
        </p:nvSpPr>
        <p:spPr>
          <a:xfrm>
            <a:off x="1097280" y="758952"/>
            <a:ext cx="10058400" cy="3566160"/>
          </a:xfrm>
        </p:spPr>
        <p:txBody>
          <a:bodyPr>
            <a:normAutofit/>
          </a:bodyPr>
          <a:lstStyle/>
          <a:p>
            <a:r>
              <a:rPr lang="en-US" dirty="0">
                <a:solidFill>
                  <a:srgbClr val="FFFFFF"/>
                </a:solidFill>
              </a:rPr>
              <a:t>Care of Rural Veterans with Multiple Sclerosis</a:t>
            </a:r>
          </a:p>
        </p:txBody>
      </p:sp>
      <p:sp>
        <p:nvSpPr>
          <p:cNvPr id="3" name="Subtitle 2">
            <a:extLst>
              <a:ext uri="{FF2B5EF4-FFF2-40B4-BE49-F238E27FC236}">
                <a16:creationId xmlns:a16="http://schemas.microsoft.com/office/drawing/2014/main" id="{8ED41E2A-BB83-0585-133E-09D4B6B8778F}"/>
              </a:ext>
            </a:extLst>
          </p:cNvPr>
          <p:cNvSpPr>
            <a:spLocks noGrp="1"/>
          </p:cNvSpPr>
          <p:nvPr>
            <p:ph type="subTitle" idx="1"/>
          </p:nvPr>
        </p:nvSpPr>
        <p:spPr>
          <a:xfrm>
            <a:off x="1100051" y="4455620"/>
            <a:ext cx="10058400" cy="1143000"/>
          </a:xfrm>
        </p:spPr>
        <p:txBody>
          <a:bodyPr>
            <a:normAutofit/>
          </a:bodyPr>
          <a:lstStyle/>
          <a:p>
            <a:r>
              <a:rPr lang="en-US" sz="1100" dirty="0">
                <a:solidFill>
                  <a:srgbClr val="FFFFFF"/>
                </a:solidFill>
              </a:rPr>
              <a:t>Carolyn J Bevan, MD</a:t>
            </a:r>
          </a:p>
          <a:p>
            <a:endParaRPr lang="en-US" sz="1100" dirty="0">
              <a:solidFill>
                <a:srgbClr val="FFFFFF"/>
              </a:solidFill>
            </a:endParaRPr>
          </a:p>
          <a:p>
            <a:r>
              <a:rPr lang="en-US" sz="1100" dirty="0">
                <a:solidFill>
                  <a:srgbClr val="FFFFFF"/>
                </a:solidFill>
              </a:rPr>
              <a:t>National Multiple Sclerosis Society</a:t>
            </a:r>
            <a:br>
              <a:rPr lang="en-US" sz="1100" dirty="0">
                <a:solidFill>
                  <a:srgbClr val="FFFFFF"/>
                </a:solidFill>
              </a:rPr>
            </a:br>
            <a:r>
              <a:rPr lang="en-US" sz="1100" dirty="0">
                <a:solidFill>
                  <a:srgbClr val="FFFFFF"/>
                </a:solidFill>
              </a:rPr>
              <a:t>VA Multiple Sclerosis Centers of Excellence</a:t>
            </a:r>
          </a:p>
        </p:txBody>
      </p:sp>
      <p:cxnSp>
        <p:nvCxnSpPr>
          <p:cNvPr id="30" name="Straight Connector 29">
            <a:extLst>
              <a:ext uri="{FF2B5EF4-FFF2-40B4-BE49-F238E27FC236}">
                <a16:creationId xmlns:a16="http://schemas.microsoft.com/office/drawing/2014/main" id="{4071767D-5FF7-4508-B8B7-BB60FF3AB2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C4E89C94-E462-4566-A15A-32835FD68B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E25F4A20-71FB-4A26-92E2-89DED4926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9688994"/>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9D7F7-7A0B-6A2B-CCAA-1B833C3250F7}"/>
              </a:ext>
            </a:extLst>
          </p:cNvPr>
          <p:cNvSpPr>
            <a:spLocks noGrp="1"/>
          </p:cNvSpPr>
          <p:nvPr>
            <p:ph type="title"/>
          </p:nvPr>
        </p:nvSpPr>
        <p:spPr/>
        <p:txBody>
          <a:bodyPr/>
          <a:lstStyle/>
          <a:p>
            <a:r>
              <a:rPr lang="en-US" sz="4800" dirty="0"/>
              <a:t>Back to Maria…</a:t>
            </a:r>
            <a:endParaRPr lang="en-US" dirty="0"/>
          </a:p>
        </p:txBody>
      </p:sp>
      <p:sp>
        <p:nvSpPr>
          <p:cNvPr id="3" name="Content Placeholder 2">
            <a:extLst>
              <a:ext uri="{FF2B5EF4-FFF2-40B4-BE49-F238E27FC236}">
                <a16:creationId xmlns:a16="http://schemas.microsoft.com/office/drawing/2014/main" id="{06E6EDD2-08D5-3E6F-ACE4-F432E070FCA3}"/>
              </a:ext>
            </a:extLst>
          </p:cNvPr>
          <p:cNvSpPr>
            <a:spLocks noGrp="1"/>
          </p:cNvSpPr>
          <p:nvPr>
            <p:ph idx="1"/>
          </p:nvPr>
        </p:nvSpPr>
        <p:spPr>
          <a:xfrm>
            <a:off x="958384" y="1737360"/>
            <a:ext cx="10685748" cy="4725664"/>
          </a:xfrm>
        </p:spPr>
        <p:txBody>
          <a:bodyPr>
            <a:normAutofit fontScale="70000" lnSpcReduction="20000"/>
          </a:bodyPr>
          <a:lstStyle/>
          <a:p>
            <a:endParaRPr lang="en-US" dirty="0"/>
          </a:p>
          <a:p>
            <a:r>
              <a:rPr lang="en-US" sz="2600" b="1" dirty="0"/>
              <a:t>February 27, 2023: </a:t>
            </a:r>
          </a:p>
          <a:p>
            <a:pPr marL="285750" indent="-285750">
              <a:buFontTx/>
              <a:buChar char="-"/>
            </a:pPr>
            <a:r>
              <a:rPr lang="en-US" sz="2600" b="1" dirty="0">
                <a:solidFill>
                  <a:srgbClr val="FF0000"/>
                </a:solidFill>
              </a:rPr>
              <a:t>Established care with NTNP neurologist.  </a:t>
            </a:r>
          </a:p>
          <a:p>
            <a:pPr marL="285750" indent="-285750">
              <a:buFontTx/>
              <a:buChar char="-"/>
            </a:pPr>
            <a:r>
              <a:rPr lang="en-US" sz="2600" dirty="0"/>
              <a:t>Chose to remain off DMT in favor of dietary approach.</a:t>
            </a:r>
          </a:p>
          <a:p>
            <a:endParaRPr lang="en-US" sz="2600" dirty="0"/>
          </a:p>
          <a:p>
            <a:r>
              <a:rPr lang="en-US" sz="2600" b="1" dirty="0"/>
              <a:t>July 28, 2023: </a:t>
            </a:r>
          </a:p>
          <a:p>
            <a:pPr marL="285750" indent="-285750">
              <a:buFontTx/>
              <a:buChar char="-"/>
            </a:pPr>
            <a:r>
              <a:rPr lang="en-US" sz="2600" dirty="0"/>
              <a:t>At NTNP follow-up visit, reported </a:t>
            </a:r>
            <a:r>
              <a:rPr lang="en-US" sz="2600" b="1" dirty="0">
                <a:solidFill>
                  <a:srgbClr val="FF0000"/>
                </a:solidFill>
              </a:rPr>
              <a:t>new left hemisensory symptoms, change in bowel / bladder function.  </a:t>
            </a:r>
          </a:p>
          <a:p>
            <a:pPr marL="285750" indent="-285750">
              <a:buFontTx/>
              <a:buChar char="-"/>
            </a:pPr>
            <a:r>
              <a:rPr lang="en-US" sz="2600" dirty="0"/>
              <a:t>Went to local ED, received two doses of IVSM but </a:t>
            </a:r>
            <a:r>
              <a:rPr lang="en-US" sz="2600" u="sng" dirty="0"/>
              <a:t>the local ED had no other doses of IVSM </a:t>
            </a:r>
            <a:r>
              <a:rPr lang="en-US" sz="2600" dirty="0"/>
              <a:t>due to local drug shortages, so she was discharged.  </a:t>
            </a:r>
          </a:p>
          <a:p>
            <a:pPr marL="285750" indent="-285750">
              <a:buFontTx/>
              <a:buChar char="-"/>
            </a:pPr>
            <a:r>
              <a:rPr lang="en-US" sz="2600" b="1" dirty="0">
                <a:solidFill>
                  <a:srgbClr val="FF0000"/>
                </a:solidFill>
              </a:rPr>
              <a:t>Discussed oral pulsed corticosteroid, starting ofatumumab</a:t>
            </a:r>
            <a:r>
              <a:rPr lang="en-US" sz="2600" dirty="0"/>
              <a:t>.  </a:t>
            </a:r>
          </a:p>
          <a:p>
            <a:pPr marL="285750" indent="-285750">
              <a:buFontTx/>
              <a:buChar char="-"/>
            </a:pPr>
            <a:r>
              <a:rPr lang="en-US" sz="2600" dirty="0"/>
              <a:t>The patient elected to pay out of pocket to see a neurologist in the community for a second opinion.  (Notes never sent to VA)</a:t>
            </a:r>
          </a:p>
          <a:p>
            <a:pPr marL="285750" indent="-285750">
              <a:buFontTx/>
              <a:buChar char="-"/>
            </a:pPr>
            <a:r>
              <a:rPr lang="en-US" sz="2600" dirty="0"/>
              <a:t>NTNP neurologist requested subspecialty eConsult regarding MS management.</a:t>
            </a:r>
          </a:p>
          <a:p>
            <a:endParaRPr lang="en-US" dirty="0"/>
          </a:p>
        </p:txBody>
      </p:sp>
    </p:spTree>
    <p:extLst>
      <p:ext uri="{BB962C8B-B14F-4D97-AF65-F5344CB8AC3E}">
        <p14:creationId xmlns:p14="http://schemas.microsoft.com/office/powerpoint/2010/main" val="15390706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4515DD-4A94-57BC-D4C6-6804DB5D85AE}"/>
              </a:ext>
            </a:extLst>
          </p:cNvPr>
          <p:cNvPicPr>
            <a:picLocks noChangeAspect="1"/>
          </p:cNvPicPr>
          <p:nvPr/>
        </p:nvPicPr>
        <p:blipFill>
          <a:blip r:embed="rId3"/>
          <a:stretch>
            <a:fillRect/>
          </a:stretch>
        </p:blipFill>
        <p:spPr>
          <a:xfrm>
            <a:off x="3396343" y="1291675"/>
            <a:ext cx="6443031" cy="4274649"/>
          </a:xfrm>
          <a:prstGeom prst="rect">
            <a:avLst/>
          </a:prstGeom>
        </p:spPr>
      </p:pic>
      <p:sp>
        <p:nvSpPr>
          <p:cNvPr id="6" name="TextBox 5">
            <a:extLst>
              <a:ext uri="{FF2B5EF4-FFF2-40B4-BE49-F238E27FC236}">
                <a16:creationId xmlns:a16="http://schemas.microsoft.com/office/drawing/2014/main" id="{FEDF6626-F27E-10CE-80CC-4D5F2C29CCA6}"/>
              </a:ext>
            </a:extLst>
          </p:cNvPr>
          <p:cNvSpPr txBox="1"/>
          <p:nvPr/>
        </p:nvSpPr>
        <p:spPr>
          <a:xfrm>
            <a:off x="387532" y="6329059"/>
            <a:ext cx="11542816" cy="6001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Hauser, Stephen L., et al. "Ofatumumab versus teriflunomide in multiple sclerosis." </a:t>
            </a:r>
            <a:r>
              <a:rPr kumimoji="0" lang="en-US" sz="1100" b="0"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New England Journal of Medicine</a:t>
            </a: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383.6 (2020): 546-557.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Image sources: Lu, </a:t>
            </a:r>
            <a:r>
              <a:rPr kumimoji="0" lang="en-US"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Ruei</a:t>
            </a: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-Min, et al. "Development of therapeutic antibodies for the treatment of diseases." </a:t>
            </a:r>
            <a:r>
              <a:rPr kumimoji="0" lang="en-US" sz="1100" b="0"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Journal of biomedical science</a:t>
            </a: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27.1 (2020): 1-30; kesimpta.com; Stathopoulos, </a:t>
            </a:r>
            <a:r>
              <a:rPr kumimoji="0" lang="en-US"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Panos</a:t>
            </a: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and </a:t>
            </a:r>
            <a:r>
              <a:rPr kumimoji="0" lang="en-US"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Marinos</a:t>
            </a: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C. </a:t>
            </a:r>
            <a:r>
              <a:rPr kumimoji="0" lang="en-US"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Dalakas</a:t>
            </a: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"Evolution of anti-B cell therapeutics in autoimmune neurological diseases." </a:t>
            </a:r>
            <a:r>
              <a:rPr kumimoji="0" lang="en-US" sz="1100" b="0"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Neurotherapeutics</a:t>
            </a: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19.3 (2022): 691-710..</a:t>
            </a: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F1F2B45-B720-5AE0-0DD4-E855EDFD819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337147" y="4949234"/>
            <a:ext cx="3593201" cy="1075891"/>
          </a:xfrm>
          <a:prstGeom prst="rect">
            <a:avLst/>
          </a:prstGeom>
        </p:spPr>
      </p:pic>
      <p:pic>
        <p:nvPicPr>
          <p:cNvPr id="10" name="Picture 9">
            <a:extLst>
              <a:ext uri="{FF2B5EF4-FFF2-40B4-BE49-F238E27FC236}">
                <a16:creationId xmlns:a16="http://schemas.microsoft.com/office/drawing/2014/main" id="{A6512AEA-5A08-EAFC-EC98-B206A6137F4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0306050" y="2368956"/>
            <a:ext cx="1047750" cy="2068317"/>
          </a:xfrm>
          <a:prstGeom prst="rect">
            <a:avLst/>
          </a:prstGeom>
        </p:spPr>
      </p:pic>
      <p:pic>
        <p:nvPicPr>
          <p:cNvPr id="11" name="Picture 10">
            <a:extLst>
              <a:ext uri="{FF2B5EF4-FFF2-40B4-BE49-F238E27FC236}">
                <a16:creationId xmlns:a16="http://schemas.microsoft.com/office/drawing/2014/main" id="{535F508C-F67F-532C-1037-B91BCEAD0F84}"/>
              </a:ext>
            </a:extLst>
          </p:cNvPr>
          <p:cNvPicPr>
            <a:picLocks noChangeAspect="1"/>
          </p:cNvPicPr>
          <p:nvPr/>
        </p:nvPicPr>
        <p:blipFill>
          <a:blip r:embed="rId6"/>
          <a:stretch>
            <a:fillRect/>
          </a:stretch>
        </p:blipFill>
        <p:spPr>
          <a:xfrm>
            <a:off x="666212" y="1169099"/>
            <a:ext cx="2435757" cy="2748672"/>
          </a:xfrm>
          <a:prstGeom prst="rect">
            <a:avLst/>
          </a:prstGeom>
        </p:spPr>
      </p:pic>
      <p:pic>
        <p:nvPicPr>
          <p:cNvPr id="12" name="Picture 11">
            <a:extLst>
              <a:ext uri="{FF2B5EF4-FFF2-40B4-BE49-F238E27FC236}">
                <a16:creationId xmlns:a16="http://schemas.microsoft.com/office/drawing/2014/main" id="{16B43DCC-387A-9B0A-BCF5-A6FC77C8FCCE}"/>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47576" y="4092108"/>
            <a:ext cx="4287238" cy="2115780"/>
          </a:xfrm>
          <a:prstGeom prst="rect">
            <a:avLst/>
          </a:prstGeom>
        </p:spPr>
      </p:pic>
      <p:sp>
        <p:nvSpPr>
          <p:cNvPr id="15" name="Title 1">
            <a:extLst>
              <a:ext uri="{FF2B5EF4-FFF2-40B4-BE49-F238E27FC236}">
                <a16:creationId xmlns:a16="http://schemas.microsoft.com/office/drawing/2014/main" id="{05C1866A-65F4-5CE2-61B6-79ACC191F1AA}"/>
              </a:ext>
            </a:extLst>
          </p:cNvPr>
          <p:cNvSpPr>
            <a:spLocks noGrp="1"/>
          </p:cNvSpPr>
          <p:nvPr>
            <p:ph type="title"/>
          </p:nvPr>
        </p:nvSpPr>
        <p:spPr>
          <a:xfrm>
            <a:off x="901140" y="134352"/>
            <a:ext cx="10515600" cy="913576"/>
          </a:xfrm>
        </p:spPr>
        <p:txBody>
          <a:bodyPr>
            <a:normAutofit/>
          </a:bodyPr>
          <a:lstStyle/>
          <a:p>
            <a:pPr algn="ctr"/>
            <a:r>
              <a:rPr lang="en-US" sz="4000" dirty="0"/>
              <a:t>Ofatumumab in Relapsing Multiple Sclerosis</a:t>
            </a:r>
          </a:p>
        </p:txBody>
      </p:sp>
    </p:spTree>
    <p:extLst>
      <p:ext uri="{BB962C8B-B14F-4D97-AF65-F5344CB8AC3E}">
        <p14:creationId xmlns:p14="http://schemas.microsoft.com/office/powerpoint/2010/main" val="20293295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DCA6F-9B89-B8A5-F103-9CAB46025F20}"/>
              </a:ext>
            </a:extLst>
          </p:cNvPr>
          <p:cNvSpPr>
            <a:spLocks noGrp="1"/>
          </p:cNvSpPr>
          <p:nvPr>
            <p:ph type="title"/>
          </p:nvPr>
        </p:nvSpPr>
        <p:spPr>
          <a:xfrm>
            <a:off x="796511" y="145507"/>
            <a:ext cx="10515600" cy="913576"/>
          </a:xfrm>
        </p:spPr>
        <p:txBody>
          <a:bodyPr>
            <a:normAutofit/>
          </a:bodyPr>
          <a:lstStyle/>
          <a:p>
            <a:pPr algn="ctr"/>
            <a:r>
              <a:rPr lang="en-US" sz="4000"/>
              <a:t>Treatment: MS Relapse</a:t>
            </a:r>
          </a:p>
        </p:txBody>
      </p:sp>
      <p:sp>
        <p:nvSpPr>
          <p:cNvPr id="4" name="Content Placeholder 2">
            <a:extLst>
              <a:ext uri="{FF2B5EF4-FFF2-40B4-BE49-F238E27FC236}">
                <a16:creationId xmlns:a16="http://schemas.microsoft.com/office/drawing/2014/main" id="{B442CA71-047C-7FD4-78FB-B2D77D303B59}"/>
              </a:ext>
            </a:extLst>
          </p:cNvPr>
          <p:cNvSpPr>
            <a:spLocks noGrp="1"/>
          </p:cNvSpPr>
          <p:nvPr>
            <p:ph idx="1"/>
          </p:nvPr>
        </p:nvSpPr>
        <p:spPr>
          <a:xfrm>
            <a:off x="525570" y="986459"/>
            <a:ext cx="5354033" cy="3862593"/>
          </a:xfrm>
          <a:solidFill>
            <a:schemeClr val="bg1"/>
          </a:solidFill>
        </p:spPr>
        <p:txBody>
          <a:bodyPr>
            <a:normAutofit fontScale="77500" lnSpcReduction="20000"/>
          </a:bodyPr>
          <a:lstStyle/>
          <a:p>
            <a:pPr marL="0" indent="0">
              <a:lnSpc>
                <a:spcPct val="100000"/>
              </a:lnSpc>
              <a:buNone/>
            </a:pPr>
            <a:r>
              <a:rPr lang="en-US" sz="2600"/>
              <a:t>ONTT (1992)</a:t>
            </a:r>
          </a:p>
          <a:p>
            <a:pPr>
              <a:lnSpc>
                <a:spcPct val="100000"/>
              </a:lnSpc>
            </a:pPr>
            <a:r>
              <a:rPr lang="en-US" sz="1700"/>
              <a:t>457 patients with ON</a:t>
            </a:r>
          </a:p>
          <a:p>
            <a:pPr>
              <a:lnSpc>
                <a:spcPct val="100000"/>
              </a:lnSpc>
            </a:pPr>
            <a:r>
              <a:rPr lang="en-US" sz="1700"/>
              <a:t>Double blind RCT (except IVSM group)</a:t>
            </a:r>
          </a:p>
          <a:p>
            <a:pPr marL="0" indent="0">
              <a:lnSpc>
                <a:spcPct val="100000"/>
              </a:lnSpc>
              <a:buNone/>
            </a:pPr>
            <a:r>
              <a:rPr lang="en-US" sz="1700" u="sng"/>
              <a:t>Intervention</a:t>
            </a:r>
          </a:p>
          <a:p>
            <a:pPr>
              <a:lnSpc>
                <a:spcPct val="100000"/>
              </a:lnSpc>
            </a:pPr>
            <a:r>
              <a:rPr lang="en-US" sz="1700" b="1"/>
              <a:t>IVSM 1g x3d (250mg q6hrs) + 11 day taper</a:t>
            </a:r>
          </a:p>
          <a:p>
            <a:pPr>
              <a:lnSpc>
                <a:spcPct val="100000"/>
              </a:lnSpc>
            </a:pPr>
            <a:r>
              <a:rPr lang="en-US" sz="1700"/>
              <a:t>Oral prednisone 1mg/kg/day x14 days</a:t>
            </a:r>
          </a:p>
          <a:p>
            <a:pPr>
              <a:lnSpc>
                <a:spcPct val="100000"/>
              </a:lnSpc>
            </a:pPr>
            <a:r>
              <a:rPr lang="en-US" sz="1700"/>
              <a:t>Placebo</a:t>
            </a:r>
          </a:p>
          <a:p>
            <a:pPr marL="0" indent="0">
              <a:lnSpc>
                <a:spcPct val="100000"/>
              </a:lnSpc>
              <a:buNone/>
            </a:pPr>
            <a:r>
              <a:rPr lang="en-US" sz="1700" u="sng"/>
              <a:t>Outcome</a:t>
            </a:r>
          </a:p>
          <a:p>
            <a:pPr>
              <a:lnSpc>
                <a:spcPct val="100000"/>
              </a:lnSpc>
            </a:pPr>
            <a:r>
              <a:rPr lang="en-US" sz="1700"/>
              <a:t>Faster recovery at 6 months in IVSM group</a:t>
            </a:r>
          </a:p>
          <a:p>
            <a:pPr>
              <a:lnSpc>
                <a:spcPct val="100000"/>
              </a:lnSpc>
            </a:pPr>
            <a:r>
              <a:rPr lang="en-US" sz="1700"/>
              <a:t>Oral dose </a:t>
            </a:r>
            <a:r>
              <a:rPr lang="en-US" sz="1700">
                <a:sym typeface="Wingdings"/>
              </a:rPr>
              <a:t> increased risk of subsequent episodes of ON</a:t>
            </a:r>
          </a:p>
          <a:p>
            <a:pPr marL="0" indent="0">
              <a:lnSpc>
                <a:spcPct val="100000"/>
              </a:lnSpc>
              <a:buNone/>
            </a:pPr>
            <a:r>
              <a:rPr lang="en-US" sz="1700">
                <a:sym typeface="Wingdings"/>
              </a:rPr>
              <a:t> …. </a:t>
            </a:r>
            <a:r>
              <a:rPr lang="en-US" sz="1700" i="1">
                <a:sym typeface="Wingdings"/>
              </a:rPr>
              <a:t>Followed for 15 years</a:t>
            </a:r>
            <a:endParaRPr lang="en-US" sz="1700"/>
          </a:p>
          <a:p>
            <a:pPr lvl="1"/>
            <a:endParaRPr lang="en-US"/>
          </a:p>
          <a:p>
            <a:pPr marL="201168" lvl="1" indent="0">
              <a:buNone/>
            </a:pPr>
            <a:endParaRPr lang="en-US"/>
          </a:p>
          <a:p>
            <a:pPr lvl="1"/>
            <a:endParaRPr lang="en-US"/>
          </a:p>
        </p:txBody>
      </p:sp>
      <p:sp>
        <p:nvSpPr>
          <p:cNvPr id="6" name="Content Placeholder 3">
            <a:extLst>
              <a:ext uri="{FF2B5EF4-FFF2-40B4-BE49-F238E27FC236}">
                <a16:creationId xmlns:a16="http://schemas.microsoft.com/office/drawing/2014/main" id="{A9036A2A-FFE7-5529-3F19-DD0B1C18F0F2}"/>
              </a:ext>
            </a:extLst>
          </p:cNvPr>
          <p:cNvSpPr txBox="1">
            <a:spLocks/>
          </p:cNvSpPr>
          <p:nvPr/>
        </p:nvSpPr>
        <p:spPr>
          <a:xfrm>
            <a:off x="6559204" y="1059083"/>
            <a:ext cx="5554027" cy="4261983"/>
          </a:xfrm>
          <a:prstGeom prst="rect">
            <a:avLst/>
          </a:prstGeom>
          <a:solidFill>
            <a:schemeClr val="bg1"/>
          </a:solidFill>
        </p:spPr>
        <p:txBody>
          <a:bodyPr>
            <a:normAutofit fontScale="77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en-US" sz="2400" b="1"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OMEGA trial (2014)</a:t>
            </a:r>
          </a:p>
          <a:p>
            <a:pPr marL="91440" marR="0" lvl="0" indent="-91440" algn="l" defTabSz="914400" rtl="0" eaLnBrk="1" fontAlgn="auto" latinLnBrk="0" hangingPunct="1">
              <a:lnSpc>
                <a:spcPct val="90000"/>
              </a:lnSpc>
              <a:spcBef>
                <a:spcPts val="1200"/>
              </a:spcBef>
              <a:spcAft>
                <a:spcPts val="200"/>
              </a:spcAft>
              <a:buClr>
                <a:srgbClr val="E48312"/>
              </a:buClr>
              <a:buSzPct val="100000"/>
              <a:buFontTx/>
              <a:buChar char="-"/>
              <a:tabLst/>
              <a:defRPr/>
            </a:pPr>
            <a:r>
              <a:rPr kumimoji="0" lang="en-US" sz="2000" b="0"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  Double blind RCT: 49 patients, MS relapses</a:t>
            </a:r>
          </a:p>
          <a:p>
            <a:pPr marL="91440" marR="0" lvl="0" indent="-91440" algn="l" defTabSz="914400" rtl="0" eaLnBrk="1" fontAlgn="auto" latinLnBrk="0" hangingPunct="1">
              <a:lnSpc>
                <a:spcPct val="90000"/>
              </a:lnSpc>
              <a:spcBef>
                <a:spcPts val="1200"/>
              </a:spcBef>
              <a:spcAft>
                <a:spcPts val="200"/>
              </a:spcAft>
              <a:buClr>
                <a:srgbClr val="E48312"/>
              </a:buClr>
              <a:buSzPct val="100000"/>
              <a:buFontTx/>
              <a:buChar char="-"/>
              <a:tabLst/>
              <a:defRPr/>
            </a:pPr>
            <a:r>
              <a:rPr kumimoji="0" lang="en-US" sz="2000" b="0"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  </a:t>
            </a:r>
            <a:r>
              <a:rPr kumimoji="0" lang="en-US" sz="2000" b="1"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1250mg prednisone x3d </a:t>
            </a:r>
          </a:p>
          <a:p>
            <a:pPr marL="91440" marR="0" lvl="0" indent="-91440" algn="l" defTabSz="914400" rtl="0" eaLnBrk="1" fontAlgn="auto" latinLnBrk="0" hangingPunct="1">
              <a:lnSpc>
                <a:spcPct val="90000"/>
              </a:lnSpc>
              <a:spcBef>
                <a:spcPts val="1200"/>
              </a:spcBef>
              <a:spcAft>
                <a:spcPts val="200"/>
              </a:spcAft>
              <a:buClr>
                <a:srgbClr val="E48312"/>
              </a:buClr>
              <a:buSzPct val="100000"/>
              <a:buFontTx/>
              <a:buChar char="-"/>
              <a:tabLst/>
              <a:defRPr/>
            </a:pPr>
            <a:r>
              <a:rPr kumimoji="0" lang="en-US" sz="2000" b="0"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Noninferior, similar rates of adverse events</a:t>
            </a:r>
          </a:p>
          <a:p>
            <a:pPr marL="0" marR="0" lvl="0" indent="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en-US" sz="2400" b="1"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COPOUSEP trial (2015)</a:t>
            </a:r>
          </a:p>
          <a:p>
            <a:pPr marL="91440" marR="0" lvl="0" indent="-91440" algn="l" defTabSz="914400" rtl="0" eaLnBrk="1" fontAlgn="auto" latinLnBrk="0" hangingPunct="1">
              <a:lnSpc>
                <a:spcPct val="90000"/>
              </a:lnSpc>
              <a:spcBef>
                <a:spcPts val="1200"/>
              </a:spcBef>
              <a:spcAft>
                <a:spcPts val="200"/>
              </a:spcAft>
              <a:buClr>
                <a:srgbClr val="E48312"/>
              </a:buClr>
              <a:buSzPct val="100000"/>
              <a:buFontTx/>
              <a:buChar char="-"/>
              <a:tabLst/>
              <a:defRPr/>
            </a:pPr>
            <a:r>
              <a:rPr kumimoji="0" lang="en-US" sz="2000" b="0"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  Double blind RCT: 199 patients, MS relapses</a:t>
            </a:r>
          </a:p>
          <a:p>
            <a:pPr marL="91440" marR="0" lvl="0" indent="-91440" algn="l" defTabSz="914400" rtl="0" eaLnBrk="1" fontAlgn="auto" latinLnBrk="0" hangingPunct="1">
              <a:lnSpc>
                <a:spcPct val="90000"/>
              </a:lnSpc>
              <a:spcBef>
                <a:spcPts val="1200"/>
              </a:spcBef>
              <a:spcAft>
                <a:spcPts val="200"/>
              </a:spcAft>
              <a:buClr>
                <a:srgbClr val="E48312"/>
              </a:buClr>
              <a:buSzPct val="100000"/>
              <a:buFontTx/>
              <a:buChar char="-"/>
              <a:tabLst/>
              <a:defRPr/>
            </a:pPr>
            <a:r>
              <a:rPr kumimoji="0" lang="en-US" sz="2000" b="0"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  </a:t>
            </a:r>
            <a:r>
              <a:rPr kumimoji="0" lang="en-US" sz="2000" b="1"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1000mg oral methylprednisolone</a:t>
            </a:r>
          </a:p>
          <a:p>
            <a:pPr marL="91440" marR="0" lvl="0" indent="-91440" algn="l" defTabSz="914400" rtl="0" eaLnBrk="1" fontAlgn="auto" latinLnBrk="0" hangingPunct="1">
              <a:lnSpc>
                <a:spcPct val="90000"/>
              </a:lnSpc>
              <a:spcBef>
                <a:spcPts val="1200"/>
              </a:spcBef>
              <a:spcAft>
                <a:spcPts val="200"/>
              </a:spcAft>
              <a:buClr>
                <a:srgbClr val="E48312"/>
              </a:buClr>
              <a:buSzPct val="100000"/>
              <a:buFontTx/>
              <a:buChar char="-"/>
              <a:tabLst/>
              <a:defRPr/>
            </a:pPr>
            <a:r>
              <a:rPr kumimoji="0" lang="en-US" sz="2000" b="0"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  Noninferior, similar rates of adverse events</a:t>
            </a:r>
          </a:p>
          <a:p>
            <a:pPr marL="0" marR="0" lvl="0" indent="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en-US" sz="2400" b="1"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Oral Steroids for ON (2018)</a:t>
            </a:r>
          </a:p>
          <a:p>
            <a:pPr marL="91440" marR="0" lvl="0" indent="-91440" algn="l" defTabSz="914400" rtl="0" eaLnBrk="1" fontAlgn="auto" latinLnBrk="0" hangingPunct="1">
              <a:lnSpc>
                <a:spcPct val="90000"/>
              </a:lnSpc>
              <a:spcBef>
                <a:spcPts val="1200"/>
              </a:spcBef>
              <a:spcAft>
                <a:spcPts val="200"/>
              </a:spcAft>
              <a:buClr>
                <a:srgbClr val="E48312"/>
              </a:buClr>
              <a:buSzPct val="100000"/>
              <a:buFontTx/>
              <a:buChar char="-"/>
              <a:tabLst/>
              <a:defRPr/>
            </a:pPr>
            <a:r>
              <a:rPr kumimoji="0" lang="en-US" sz="2000" b="0"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  Single blind RCT: 45 patients: RMS, CIS, 1st demyelinating</a:t>
            </a:r>
          </a:p>
          <a:p>
            <a:pPr marL="91440" marR="0" lvl="0" indent="-91440" algn="l" defTabSz="914400" rtl="0" eaLnBrk="1" fontAlgn="auto" latinLnBrk="0" hangingPunct="1">
              <a:lnSpc>
                <a:spcPct val="90000"/>
              </a:lnSpc>
              <a:spcBef>
                <a:spcPts val="1200"/>
              </a:spcBef>
              <a:spcAft>
                <a:spcPts val="200"/>
              </a:spcAft>
              <a:buClr>
                <a:srgbClr val="E48312"/>
              </a:buClr>
              <a:buSzPct val="100000"/>
              <a:buFontTx/>
              <a:buChar char="-"/>
              <a:tabLst/>
              <a:defRPr/>
            </a:pPr>
            <a:r>
              <a:rPr kumimoji="0" lang="en-US" sz="2000" b="0"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  </a:t>
            </a:r>
            <a:r>
              <a:rPr kumimoji="0" lang="en-US" sz="2000" b="1"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prednisone 1250mg x3d</a:t>
            </a:r>
          </a:p>
          <a:p>
            <a:pPr marL="91440" marR="0" lvl="0" indent="-91440" algn="l" defTabSz="914400" rtl="0" eaLnBrk="1" fontAlgn="auto" latinLnBrk="0" hangingPunct="1">
              <a:lnSpc>
                <a:spcPct val="90000"/>
              </a:lnSpc>
              <a:spcBef>
                <a:spcPts val="1200"/>
              </a:spcBef>
              <a:spcAft>
                <a:spcPts val="200"/>
              </a:spcAft>
              <a:buClr>
                <a:srgbClr val="E48312"/>
              </a:buClr>
              <a:buSzPct val="100000"/>
              <a:buFontTx/>
              <a:buChar char="-"/>
              <a:tabLst/>
              <a:defRPr/>
            </a:pPr>
            <a:r>
              <a:rPr kumimoji="0" lang="en-US" sz="2000" b="0"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  Non-inferior, similar rates of adverse events</a:t>
            </a:r>
          </a:p>
          <a:p>
            <a:pPr marL="91440" marR="0" lvl="0" indent="-9144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Char char=" "/>
              <a:tabLst/>
              <a:defRPr/>
            </a:pPr>
            <a:endParaRPr kumimoji="0" lang="en-US" sz="2000" b="0"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4EEC4B0-0673-38FD-2887-3181D2CD044C}"/>
              </a:ext>
            </a:extLst>
          </p:cNvPr>
          <p:cNvSpPr txBox="1"/>
          <p:nvPr/>
        </p:nvSpPr>
        <p:spPr>
          <a:xfrm>
            <a:off x="216391" y="5319197"/>
            <a:ext cx="1219200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srgbClr val="000000"/>
                </a:solidFill>
                <a:effectLst/>
                <a:uLnTx/>
                <a:uFillTx/>
                <a:latin typeface="Arial" panose="020B0604020202020204" pitchFamily="34" charset="0"/>
                <a:ea typeface="+mn-ea"/>
                <a:cs typeface="+mn-cs"/>
              </a:rPr>
              <a:t>Ramo</a:t>
            </a:r>
            <a:r>
              <a:rPr kumimoji="0" 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-Tello, C., et al. "A randomized clinical trial of oral versus intravenous methylprednisolone for relapse of MS." </a:t>
            </a:r>
            <a:r>
              <a:rPr kumimoji="0" lang="en-US" sz="1100" b="0" i="1" u="none" strike="noStrike" kern="1200" cap="none" spc="0" normalizeH="0" baseline="0" noProof="0">
                <a:ln>
                  <a:noFill/>
                </a:ln>
                <a:solidFill>
                  <a:srgbClr val="000000"/>
                </a:solidFill>
                <a:effectLst/>
                <a:uLnTx/>
                <a:uFillTx/>
                <a:latin typeface="Arial" panose="020B0604020202020204" pitchFamily="34" charset="0"/>
                <a:ea typeface="+mn-ea"/>
                <a:cs typeface="+mn-cs"/>
              </a:rPr>
              <a:t>Multiple Sclerosis Journal</a:t>
            </a:r>
            <a:r>
              <a:rPr kumimoji="0" 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20.6 (2014): 717-725.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mn-cs"/>
              </a:rPr>
              <a:t>Le Page, Emmanuelle, et al. "Oral versus intravenous high-dose methylprednisolone for treatment of relapses in patients with multiple sclerosis (COPOUSEP): a </a:t>
            </a:r>
            <a:r>
              <a:rPr kumimoji="0" lang="en-US" sz="1100" b="0" i="0" u="none" strike="noStrike" kern="1200" cap="none" spc="0" normalizeH="0" baseline="0" noProof="0" err="1">
                <a:ln>
                  <a:noFill/>
                </a:ln>
                <a:solidFill>
                  <a:srgbClr val="000000"/>
                </a:solidFill>
                <a:effectLst/>
                <a:uLnTx/>
                <a:uFillTx/>
                <a:latin typeface="Arial" panose="020B0604020202020204" pitchFamily="34" charset="0"/>
                <a:ea typeface="+mn-ea"/>
                <a:cs typeface="+mn-cs"/>
              </a:rPr>
              <a:t>randomised</a:t>
            </a:r>
            <a:r>
              <a:rPr kumimoji="0" 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controlled, double-blind, non-inferiority trial." </a:t>
            </a:r>
            <a:r>
              <a:rPr kumimoji="0" lang="en-US" sz="1100" b="0" i="1" u="none" strike="noStrike" kern="1200" cap="none" spc="0" normalizeH="0" baseline="0" noProof="0">
                <a:ln>
                  <a:noFill/>
                </a:ln>
                <a:solidFill>
                  <a:srgbClr val="000000"/>
                </a:solidFill>
                <a:effectLst/>
                <a:uLnTx/>
                <a:uFillTx/>
                <a:latin typeface="Arial" panose="020B0604020202020204" pitchFamily="34" charset="0"/>
                <a:ea typeface="+mn-ea"/>
                <a:cs typeface="+mn-cs"/>
              </a:rPr>
              <a:t>The Lancet</a:t>
            </a:r>
            <a:r>
              <a:rPr kumimoji="0" 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386.9997 (2015): 974-981.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Morrow, Sarah A., et al. "Effect of treating acute optic neuritis with bioequivalent oral vs intravenous corticosteroids: a randomized clinical trial." </a:t>
            </a:r>
            <a:r>
              <a:rPr kumimoji="0" lang="en-US" sz="1100" b="0" i="1" u="none" strike="noStrike" kern="1200" cap="none" spc="0" normalizeH="0" baseline="0" noProof="0">
                <a:ln>
                  <a:noFill/>
                </a:ln>
                <a:solidFill>
                  <a:srgbClr val="000000"/>
                </a:solidFill>
                <a:effectLst/>
                <a:uLnTx/>
                <a:uFillTx/>
                <a:latin typeface="Arial" panose="020B0604020202020204" pitchFamily="34" charset="0"/>
                <a:ea typeface="+mn-ea"/>
                <a:cs typeface="+mn-cs"/>
              </a:rPr>
              <a:t>JAMA neurology</a:t>
            </a:r>
            <a:r>
              <a:rPr kumimoji="0" 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75.6 (2018): 690-696.</a:t>
            </a: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B5CB7BA1-1D94-775A-6FFA-4C21C0FE5202}"/>
              </a:ext>
            </a:extLst>
          </p:cNvPr>
          <p:cNvCxnSpPr/>
          <p:nvPr/>
        </p:nvCxnSpPr>
        <p:spPr>
          <a:xfrm>
            <a:off x="6312391" y="1327984"/>
            <a:ext cx="0" cy="3862593"/>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4721E1B-1A75-9099-1A44-9FB81549C5EF}"/>
              </a:ext>
            </a:extLst>
          </p:cNvPr>
          <p:cNvSpPr txBox="1"/>
          <p:nvPr/>
        </p:nvSpPr>
        <p:spPr>
          <a:xfrm>
            <a:off x="501111" y="4784284"/>
            <a:ext cx="5402949" cy="430887"/>
          </a:xfrm>
          <a:prstGeom prst="rect">
            <a:avLst/>
          </a:prstGeom>
          <a:no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22222"/>
                </a:solidFill>
                <a:effectLst/>
                <a:uLnTx/>
                <a:uFillTx/>
                <a:latin typeface="Arial" panose="020B0604020202020204" pitchFamily="34" charset="0"/>
                <a:ea typeface="+mn-ea"/>
                <a:cs typeface="+mn-cs"/>
              </a:rPr>
              <a:t>Beck, Roy W., et al. "A randomized, controlled trial of corticosteroids in the treatment of acute optic neuritis." </a:t>
            </a:r>
            <a:r>
              <a:rPr kumimoji="0" lang="en-US" sz="1100" b="0" i="1" u="none" strike="noStrike" kern="1200" cap="none" spc="0" normalizeH="0" baseline="0" noProof="0">
                <a:ln>
                  <a:noFill/>
                </a:ln>
                <a:solidFill>
                  <a:srgbClr val="222222"/>
                </a:solidFill>
                <a:effectLst/>
                <a:uLnTx/>
                <a:uFillTx/>
                <a:latin typeface="Arial" panose="020B0604020202020204" pitchFamily="34" charset="0"/>
                <a:ea typeface="+mn-ea"/>
                <a:cs typeface="+mn-cs"/>
              </a:rPr>
              <a:t>New England Journal of Medicine</a:t>
            </a:r>
            <a:r>
              <a:rPr kumimoji="0" lang="en-US" sz="11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326.9 (1992): 581-588.</a:t>
            </a: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 name="Octagon 7">
            <a:extLst>
              <a:ext uri="{FF2B5EF4-FFF2-40B4-BE49-F238E27FC236}">
                <a16:creationId xmlns:a16="http://schemas.microsoft.com/office/drawing/2014/main" id="{8F5B5D2B-B190-63D6-FB46-D645C4B59770}"/>
              </a:ext>
            </a:extLst>
          </p:cNvPr>
          <p:cNvSpPr/>
          <p:nvPr/>
        </p:nvSpPr>
        <p:spPr>
          <a:xfrm>
            <a:off x="4303811" y="1392514"/>
            <a:ext cx="1805650" cy="1678329"/>
          </a:xfrm>
          <a:prstGeom prst="oct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B2955E7-85E2-ED92-F85C-B7349F2BD3DA}"/>
              </a:ext>
            </a:extLst>
          </p:cNvPr>
          <p:cNvSpPr txBox="1"/>
          <p:nvPr/>
        </p:nvSpPr>
        <p:spPr>
          <a:xfrm>
            <a:off x="4556192" y="1730408"/>
            <a:ext cx="1470991"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Non-FDA approved use</a:t>
            </a:r>
          </a:p>
        </p:txBody>
      </p:sp>
    </p:spTree>
    <p:extLst>
      <p:ext uri="{BB962C8B-B14F-4D97-AF65-F5344CB8AC3E}">
        <p14:creationId xmlns:p14="http://schemas.microsoft.com/office/powerpoint/2010/main" val="245692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0A282C-56B0-EB5B-4750-947E74E0FA37}"/>
              </a:ext>
            </a:extLst>
          </p:cNvPr>
          <p:cNvSpPr txBox="1"/>
          <p:nvPr/>
        </p:nvSpPr>
        <p:spPr>
          <a:xfrm>
            <a:off x="1294410" y="1180032"/>
            <a:ext cx="9919855" cy="4862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Maria’s Treatment Plan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August 4, 2023: </a:t>
            </a:r>
          </a:p>
          <a:p>
            <a:pPr marL="342900" marR="0" lvl="0" indent="-342900" algn="l" defTabSz="457200" rtl="0" eaLnBrk="1" fontAlgn="auto" latinLnBrk="0" hangingPunct="1">
              <a:lnSpc>
                <a:spcPct val="100000"/>
              </a:lnSpc>
              <a:spcBef>
                <a:spcPts val="0"/>
              </a:spcBef>
              <a:spcAft>
                <a:spcPts val="0"/>
              </a:spcAft>
              <a:buClrTx/>
              <a:buSzTx/>
              <a:buFontTx/>
              <a:buChar char="-"/>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Met with NTNP pharmacist to discuss ofatumumab start.  </a:t>
            </a:r>
          </a:p>
          <a:p>
            <a:pPr marL="342900" marR="0" lvl="0" indent="-342900" algn="l" defTabSz="4572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The patient requested serum JCV Ab, which needed to be drawn through community care.</a:t>
            </a:r>
          </a:p>
          <a:p>
            <a:pPr marL="342900" marR="0" lvl="0" indent="-342900" algn="l" defTabSz="4572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NTNP nursing team coordinated with local lab.</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August 31, 2023: </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Community Care lab JC virus Ab test result negative.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September 6, 2023: </a:t>
            </a:r>
          </a:p>
          <a:p>
            <a:pPr marL="342900" marR="0" lvl="0" indent="-342900" algn="l" defTabSz="4572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Developed right arm and chest numbness and burning pain.  </a:t>
            </a:r>
          </a:p>
          <a:p>
            <a:pPr marL="342900" marR="0" lvl="0" indent="-342900" algn="l" defTabSz="457200" rtl="0" eaLnBrk="1" fontAlgn="auto" latinLnBrk="0" hangingPunct="1">
              <a:lnSpc>
                <a:spcPct val="100000"/>
              </a:lnSpc>
              <a:spcBef>
                <a:spcPts val="0"/>
              </a:spcBef>
              <a:spcAft>
                <a:spcPts val="0"/>
              </a:spcAft>
              <a:buClrTx/>
              <a:buSzTx/>
              <a:buFontTx/>
              <a:buChar char="-"/>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MRI obtained in community revealed new enhancing cord lesions. </a:t>
            </a:r>
          </a:p>
          <a:p>
            <a:pPr marL="342900" marR="0" lvl="0" indent="-342900" algn="l" defTabSz="4572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Prescribed oral pulsed corticosteroids with taper.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September 18, 2023: </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Received first dose of ofatumumab.</a:t>
            </a:r>
          </a:p>
        </p:txBody>
      </p:sp>
    </p:spTree>
    <p:extLst>
      <p:ext uri="{BB962C8B-B14F-4D97-AF65-F5344CB8AC3E}">
        <p14:creationId xmlns:p14="http://schemas.microsoft.com/office/powerpoint/2010/main" val="18037436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F26B994-C078-D95A-DBCA-4B86D4559A49}"/>
              </a:ext>
            </a:extLst>
          </p:cNvPr>
          <p:cNvSpPr>
            <a:spLocks noGrp="1"/>
          </p:cNvSpPr>
          <p:nvPr>
            <p:ph type="title"/>
          </p:nvPr>
        </p:nvSpPr>
        <p:spPr>
          <a:xfrm>
            <a:off x="492370" y="516835"/>
            <a:ext cx="3084844" cy="5772840"/>
          </a:xfrm>
        </p:spPr>
        <p:txBody>
          <a:bodyPr anchor="ctr">
            <a:normAutofit/>
          </a:bodyPr>
          <a:lstStyle/>
          <a:p>
            <a:r>
              <a:rPr lang="en-US" sz="3600">
                <a:solidFill>
                  <a:srgbClr val="FFFFFF"/>
                </a:solidFill>
              </a:rPr>
              <a:t>Overview</a:t>
            </a:r>
          </a:p>
        </p:txBody>
      </p:sp>
      <p:sp>
        <p:nvSpPr>
          <p:cNvPr id="13" name="Rectangle 12">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3467132A-AEA1-B51A-7B46-B30F33EF2FE4}"/>
              </a:ext>
            </a:extLst>
          </p:cNvPr>
          <p:cNvGraphicFramePr>
            <a:graphicFrameLocks noGrp="1"/>
          </p:cNvGraphicFramePr>
          <p:nvPr>
            <p:ph idx="1"/>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Arrow: Pentagon 2">
            <a:extLst>
              <a:ext uri="{FF2B5EF4-FFF2-40B4-BE49-F238E27FC236}">
                <a16:creationId xmlns:a16="http://schemas.microsoft.com/office/drawing/2014/main" id="{18E98C9C-3F49-89F4-5091-B76FE7ACB484}"/>
              </a:ext>
            </a:extLst>
          </p:cNvPr>
          <p:cNvSpPr/>
          <p:nvPr/>
        </p:nvSpPr>
        <p:spPr>
          <a:xfrm>
            <a:off x="4433104" y="5486400"/>
            <a:ext cx="308759" cy="300942"/>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58476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FFEEA-EC64-1A7A-C830-ECD5305FEBBA}"/>
              </a:ext>
            </a:extLst>
          </p:cNvPr>
          <p:cNvSpPr>
            <a:spLocks noGrp="1"/>
          </p:cNvSpPr>
          <p:nvPr>
            <p:ph type="title"/>
          </p:nvPr>
        </p:nvSpPr>
        <p:spPr/>
        <p:txBody>
          <a:bodyPr/>
          <a:lstStyle/>
          <a:p>
            <a:r>
              <a:rPr lang="en-US" dirty="0"/>
              <a:t>Resources: VA MS Centers of Excellence</a:t>
            </a:r>
          </a:p>
        </p:txBody>
      </p:sp>
      <p:pic>
        <p:nvPicPr>
          <p:cNvPr id="6" name="Picture 5">
            <a:extLst>
              <a:ext uri="{FF2B5EF4-FFF2-40B4-BE49-F238E27FC236}">
                <a16:creationId xmlns:a16="http://schemas.microsoft.com/office/drawing/2014/main" id="{D18A991C-9B7C-3E36-4295-8B821B28EDBF}"/>
              </a:ext>
            </a:extLst>
          </p:cNvPr>
          <p:cNvPicPr>
            <a:picLocks noChangeAspect="1"/>
          </p:cNvPicPr>
          <p:nvPr/>
        </p:nvPicPr>
        <p:blipFill>
          <a:blip r:embed="rId2"/>
          <a:stretch>
            <a:fillRect/>
          </a:stretch>
        </p:blipFill>
        <p:spPr>
          <a:xfrm>
            <a:off x="7245748" y="1832001"/>
            <a:ext cx="4379091" cy="2906044"/>
          </a:xfrm>
          <a:prstGeom prst="rect">
            <a:avLst/>
          </a:prstGeom>
        </p:spPr>
      </p:pic>
      <p:sp>
        <p:nvSpPr>
          <p:cNvPr id="7" name="TextBox 6">
            <a:extLst>
              <a:ext uri="{FF2B5EF4-FFF2-40B4-BE49-F238E27FC236}">
                <a16:creationId xmlns:a16="http://schemas.microsoft.com/office/drawing/2014/main" id="{489497BE-7F20-30DB-B7AE-4B6DFEF7EA61}"/>
              </a:ext>
            </a:extLst>
          </p:cNvPr>
          <p:cNvSpPr txBox="1"/>
          <p:nvPr/>
        </p:nvSpPr>
        <p:spPr>
          <a:xfrm>
            <a:off x="416689" y="6493397"/>
            <a:ext cx="1091492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Source: https://dvagov.sharepoint.com/sites/VHANeurology/MS?spStartSource=spappbar</a:t>
            </a:r>
          </a:p>
        </p:txBody>
      </p:sp>
      <p:sp>
        <p:nvSpPr>
          <p:cNvPr id="8" name="TextBox 7">
            <a:extLst>
              <a:ext uri="{FF2B5EF4-FFF2-40B4-BE49-F238E27FC236}">
                <a16:creationId xmlns:a16="http://schemas.microsoft.com/office/drawing/2014/main" id="{40ECD7A0-F1E5-0C51-8A40-729BA1D4AE9D}"/>
              </a:ext>
            </a:extLst>
          </p:cNvPr>
          <p:cNvSpPr txBox="1"/>
          <p:nvPr/>
        </p:nvSpPr>
        <p:spPr>
          <a:xfrm>
            <a:off x="898963" y="1992361"/>
            <a:ext cx="6346785"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23130"/>
                </a:solidFill>
                <a:effectLst/>
                <a:uLnTx/>
                <a:uFillTx/>
                <a:latin typeface="Segoe UI" panose="020B0502040204020203" pitchFamily="34" charset="0"/>
                <a:ea typeface="+mn-ea"/>
                <a:cs typeface="+mn-cs"/>
              </a:rPr>
              <a:t>National MSCoE Coordinating Centers:</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800" b="1" i="0" u="none" strike="noStrike" kern="1200" cap="none" spc="0" normalizeH="0" baseline="0" noProof="0" dirty="0">
                <a:ln>
                  <a:noFill/>
                </a:ln>
                <a:solidFill>
                  <a:srgbClr val="323130"/>
                </a:solidFill>
                <a:effectLst/>
                <a:uLnTx/>
                <a:uFillTx/>
                <a:latin typeface="Segoe UI" panose="020B0502040204020203" pitchFamily="34" charset="0"/>
                <a:ea typeface="+mn-ea"/>
                <a:cs typeface="+mn-cs"/>
              </a:rPr>
              <a:t>MSCoE East</a:t>
            </a:r>
            <a:r>
              <a:rPr kumimoji="0" lang="en-US" sz="1800" b="0" i="0" u="none" strike="noStrike" kern="1200" cap="none" spc="0" normalizeH="0" baseline="0" noProof="0" dirty="0">
                <a:ln>
                  <a:noFill/>
                </a:ln>
                <a:solidFill>
                  <a:srgbClr val="323130"/>
                </a:solidFill>
                <a:effectLst/>
                <a:uLnTx/>
                <a:uFillTx/>
                <a:latin typeface="Segoe UI" panose="020B0502040204020203" pitchFamily="34" charset="0"/>
                <a:ea typeface="+mn-ea"/>
                <a:cs typeface="+mn-cs"/>
              </a:rPr>
              <a:t>: jointly located in Baltimore, MD and Washington, DC</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800" b="1" i="0" u="none" strike="noStrike" kern="1200" cap="none" spc="0" normalizeH="0" baseline="0" noProof="0" dirty="0">
                <a:ln>
                  <a:noFill/>
                </a:ln>
                <a:solidFill>
                  <a:srgbClr val="323130"/>
                </a:solidFill>
                <a:effectLst/>
                <a:uLnTx/>
                <a:uFillTx/>
                <a:latin typeface="Segoe UI" panose="020B0502040204020203" pitchFamily="34" charset="0"/>
                <a:ea typeface="+mn-ea"/>
                <a:cs typeface="+mn-cs"/>
              </a:rPr>
              <a:t>MSCoE West</a:t>
            </a:r>
            <a:r>
              <a:rPr kumimoji="0" lang="en-US" sz="1800" b="0" i="0" u="none" strike="noStrike" kern="1200" cap="none" spc="0" normalizeH="0" baseline="0" noProof="0" dirty="0">
                <a:ln>
                  <a:noFill/>
                </a:ln>
                <a:solidFill>
                  <a:srgbClr val="323130"/>
                </a:solidFill>
                <a:effectLst/>
                <a:uLnTx/>
                <a:uFillTx/>
                <a:latin typeface="Segoe UI" panose="020B0502040204020203" pitchFamily="34" charset="0"/>
                <a:ea typeface="+mn-ea"/>
                <a:cs typeface="+mn-cs"/>
              </a:rPr>
              <a:t>: jointly located in Seattle, WA and Portland, OR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23130"/>
              </a:solidFill>
              <a:effectLst/>
              <a:uLnTx/>
              <a:uFillTx/>
              <a:latin typeface="Segoe UI" panose="020B0502040204020203"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23130"/>
                </a:solidFill>
                <a:effectLst/>
                <a:uLnTx/>
                <a:uFillTx/>
                <a:latin typeface="Segoe UI" panose="020B0502040204020203" pitchFamily="34" charset="0"/>
                <a:ea typeface="+mn-ea"/>
                <a:cs typeface="+mn-cs"/>
              </a:rPr>
              <a:t>MS Regional Specialty Programs: 37 </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323130"/>
                </a:solidFill>
                <a:effectLst/>
                <a:uLnTx/>
                <a:uFillTx/>
                <a:latin typeface="Segoe UI" panose="020B0502040204020203" pitchFamily="34" charset="0"/>
                <a:ea typeface="+mn-ea"/>
                <a:cs typeface="+mn-cs"/>
              </a:rPr>
              <a:t>At least one in each VISN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3104247-C7A3-7ACA-BC1B-914D1FC73184}"/>
              </a:ext>
            </a:extLst>
          </p:cNvPr>
          <p:cNvSpPr txBox="1"/>
          <p:nvPr/>
        </p:nvSpPr>
        <p:spPr>
          <a:xfrm>
            <a:off x="567161" y="4577684"/>
            <a:ext cx="10914926"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Mission:</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3130"/>
                </a:solidFill>
                <a:effectLst/>
                <a:uLnTx/>
                <a:uFillTx/>
                <a:latin typeface="var(--fontFamilyCustomFont900, var(--fontFamilyBase))"/>
                <a:ea typeface="+mn-ea"/>
                <a:cs typeface="+mn-cs"/>
              </a:rPr>
              <a:t>Improve the quality and consistency of health care services delivered to Veterans with MS across the country.</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3130"/>
                </a:solidFill>
                <a:effectLst/>
                <a:uLnTx/>
                <a:uFillTx/>
                <a:latin typeface="var(--fontFamilyCustomFont900, var(--fontFamilyBase))"/>
                <a:ea typeface="+mn-ea"/>
                <a:cs typeface="+mn-cs"/>
              </a:rPr>
              <a:t>Expand care coordination between VA medical facilities through the development of a national network of MS providers within the VHA.</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3130"/>
                </a:solidFill>
                <a:effectLst/>
                <a:uLnTx/>
                <a:uFillTx/>
                <a:latin typeface="var(--fontFamilyCustomFont900, var(--fontFamilyBase))"/>
                <a:ea typeface="+mn-ea"/>
                <a:cs typeface="+mn-cs"/>
              </a:rPr>
              <a:t>Provide resources to VA providers through a collaborative approach to clinical care, education, research, and informatics.</a:t>
            </a:r>
          </a:p>
        </p:txBody>
      </p:sp>
    </p:spTree>
    <p:extLst>
      <p:ext uri="{BB962C8B-B14F-4D97-AF65-F5344CB8AC3E}">
        <p14:creationId xmlns:p14="http://schemas.microsoft.com/office/powerpoint/2010/main" val="29343467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A3933-DA49-3008-E352-D63139FB403D}"/>
              </a:ext>
            </a:extLst>
          </p:cNvPr>
          <p:cNvSpPr>
            <a:spLocks noGrp="1"/>
          </p:cNvSpPr>
          <p:nvPr>
            <p:ph type="title"/>
          </p:nvPr>
        </p:nvSpPr>
        <p:spPr>
          <a:xfrm>
            <a:off x="1924492" y="362240"/>
            <a:ext cx="9231187" cy="1051130"/>
          </a:xfrm>
        </p:spPr>
        <p:txBody>
          <a:bodyPr/>
          <a:lstStyle/>
          <a:p>
            <a:pPr algn="ctr"/>
            <a:r>
              <a:rPr lang="en-US"/>
              <a:t>Resources for Patients</a:t>
            </a:r>
          </a:p>
        </p:txBody>
      </p:sp>
      <p:pic>
        <p:nvPicPr>
          <p:cNvPr id="6146" name="Picture 2" descr="National Multiple Sclerosis Society">
            <a:extLst>
              <a:ext uri="{FF2B5EF4-FFF2-40B4-BE49-F238E27FC236}">
                <a16:creationId xmlns:a16="http://schemas.microsoft.com/office/drawing/2014/main" id="{856D7147-8697-2875-7DAB-2AF198F23F8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0597" y="362240"/>
            <a:ext cx="1553895" cy="12443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040E545-5E0B-EBE6-36BD-FF80E30E138D}"/>
              </a:ext>
            </a:extLst>
          </p:cNvPr>
          <p:cNvSpPr txBox="1"/>
          <p:nvPr/>
        </p:nvSpPr>
        <p:spPr>
          <a:xfrm>
            <a:off x="3508259" y="1966490"/>
            <a:ext cx="6326506" cy="424731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Calibri" panose="020F0502020204030204"/>
                <a:ea typeface="+mn-ea"/>
                <a:cs typeface="+mn-cs"/>
              </a:rPr>
              <a:t>Understanding MS:</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Great information for newly diagnosed patients</a:t>
            </a:r>
            <a:endParaRPr kumimoji="0" lang="en-US" sz="1800" b="1" i="1" u="none" strike="noStrike" kern="1200" cap="none" spc="0" normalizeH="0" baseline="0" noProof="0">
              <a:ln>
                <a:noFill/>
              </a:ln>
              <a:solidFill>
                <a:srgbClr val="000000"/>
              </a:solidFill>
              <a:effectLst/>
              <a:uLnTx/>
              <a:uFillTx/>
              <a:latin typeface="Calibri" panose="020F0502020204030204"/>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Calibri" panose="020F0502020204030204"/>
                <a:ea typeface="+mn-ea"/>
                <a:cs typeface="+mn-cs"/>
              </a:rPr>
              <a:t>Managing MS:</a:t>
            </a:r>
            <a:endParaRPr kumimoji="0" lang="en-US" sz="1800" b="1" i="1" u="none" strike="noStrike" kern="1200" cap="none" spc="0" normalizeH="0" baseline="0" noProof="0">
              <a:ln>
                <a:noFill/>
              </a:ln>
              <a:solidFill>
                <a:srgbClr val="000000"/>
              </a:solidFill>
              <a:effectLst/>
              <a:uLnTx/>
              <a:uFillTx/>
              <a:latin typeface="Calibri" panose="020F0502020204030204"/>
              <a:ea typeface="Calibri"/>
              <a:cs typeface="Calibri"/>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Disease modifying therapies</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Symptom management</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Information for patients and care partners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Resources:</a:t>
            </a:r>
            <a:endParaRPr kumimoji="0" lang="en-US" sz="1800" b="1" i="0" u="none" strike="noStrike" kern="1200" cap="none" spc="0" normalizeH="0" baseline="0" noProof="0">
              <a:ln>
                <a:noFill/>
              </a:ln>
              <a:solidFill>
                <a:srgbClr val="000000"/>
              </a:solidFill>
              <a:effectLst/>
              <a:uLnTx/>
              <a:uFillTx/>
              <a:latin typeface="Calibri" panose="020F0502020204030204"/>
              <a:ea typeface="Calibri"/>
              <a:cs typeface="Calibri"/>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MS Navigator</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Calibri"/>
                <a:cs typeface="Calibri"/>
              </a:rPr>
              <a:t>Ask an MS Expert (General Program – weekly; Spanish Speaking – monthly; Veterans – quarterly)</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Finding doctors and resources</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Finding support groups and connection programs</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Educational programs and library</a:t>
            </a:r>
            <a:endParaRPr kumimoji="0" lang="en-US" sz="1800"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FB0D9389-2B85-53A1-C4E1-E3AE6E8C0962}"/>
              </a:ext>
            </a:extLst>
          </p:cNvPr>
          <p:cNvSpPr txBox="1"/>
          <p:nvPr/>
        </p:nvSpPr>
        <p:spPr>
          <a:xfrm>
            <a:off x="8468232" y="2087634"/>
            <a:ext cx="3508259" cy="584775"/>
          </a:xfrm>
          <a:prstGeom prst="rect">
            <a:avLst/>
          </a:prstGeom>
          <a:noFill/>
        </p:spPr>
        <p:txBody>
          <a:bodyPr wrap="square">
            <a:spAutoFit/>
          </a:bodyPr>
          <a:lstStyle/>
          <a:p>
            <a:pPr marL="5715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48312"/>
                </a:solidFill>
                <a:effectLst/>
                <a:uLnTx/>
                <a:uFillTx/>
                <a:latin typeface="Calibri" panose="020F0502020204030204"/>
                <a:ea typeface="+mn-ea"/>
                <a:cs typeface="+mn-cs"/>
              </a:rPr>
              <a:t>For additional information or to talk with an MS Navigator via web chat:</a:t>
            </a:r>
          </a:p>
        </p:txBody>
      </p:sp>
      <p:pic>
        <p:nvPicPr>
          <p:cNvPr id="29" name="Picture 28" descr="A qr code on a white background&#10;&#10;Description automatically generated">
            <a:extLst>
              <a:ext uri="{FF2B5EF4-FFF2-40B4-BE49-F238E27FC236}">
                <a16:creationId xmlns:a16="http://schemas.microsoft.com/office/drawing/2014/main" id="{1D696B45-DB31-9E01-B0C4-F04841CCE5F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511886" y="2794565"/>
            <a:ext cx="1647647" cy="1607178"/>
          </a:xfrm>
          <a:prstGeom prst="rect">
            <a:avLst/>
          </a:prstGeom>
        </p:spPr>
      </p:pic>
      <p:sp>
        <p:nvSpPr>
          <p:cNvPr id="33" name="TextBox 32">
            <a:extLst>
              <a:ext uri="{FF2B5EF4-FFF2-40B4-BE49-F238E27FC236}">
                <a16:creationId xmlns:a16="http://schemas.microsoft.com/office/drawing/2014/main" id="{BA2F2D47-367B-D08E-B577-7AA9E7F06B2C}"/>
              </a:ext>
            </a:extLst>
          </p:cNvPr>
          <p:cNvSpPr txBox="1"/>
          <p:nvPr/>
        </p:nvSpPr>
        <p:spPr>
          <a:xfrm>
            <a:off x="8249994" y="4523899"/>
            <a:ext cx="4171430" cy="1323439"/>
          </a:xfrm>
          <a:prstGeom prst="rect">
            <a:avLst/>
          </a:prstGeom>
          <a:noFill/>
        </p:spPr>
        <p:txBody>
          <a:bodyPr wrap="square">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48312"/>
              </a:solidFill>
              <a:effectLst/>
              <a:uLnTx/>
              <a:uFillTx/>
              <a:latin typeface="Calibri" panose="020F0502020204030204"/>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E48312"/>
                </a:solidFill>
                <a:effectLst/>
                <a:uLnTx/>
                <a:uFillTx/>
                <a:latin typeface="Calibri" panose="020F0502020204030204"/>
                <a:ea typeface="+mn-ea"/>
                <a:cs typeface="+mn-cs"/>
              </a:rPr>
              <a:t>Phone: 1-800-344-4867</a:t>
            </a: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sng" strike="noStrike" kern="1200" cap="none" spc="0" normalizeH="0" baseline="0" noProof="0">
                <a:ln>
                  <a:noFill/>
                </a:ln>
                <a:solidFill>
                  <a:srgbClr val="E48312"/>
                </a:solidFill>
                <a:effectLst/>
                <a:uLnTx/>
                <a:uFillTx/>
                <a:latin typeface="Calibri" panose="020F0502020204030204"/>
                <a:ea typeface="+mn-ea"/>
                <a:cs typeface="+mn-cs"/>
              </a:rPr>
              <a:t>Hours: 7:00AM – 5:00PM MT (M – F)</a:t>
            </a:r>
          </a:p>
          <a:p>
            <a:pPr marL="457200" marR="0" lvl="1" indent="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E48312"/>
                </a:solidFill>
                <a:effectLst/>
                <a:uLnTx/>
                <a:uFillTx/>
                <a:latin typeface="Calibri" panose="020F0502020204030204"/>
                <a:ea typeface="+mn-ea"/>
                <a:cs typeface="+mn-cs"/>
              </a:rPr>
              <a:t>    </a:t>
            </a:r>
            <a:r>
              <a:rPr kumimoji="0" lang="en-US" sz="1600" b="0" i="0" u="sng" strike="noStrike" kern="1200" cap="none" spc="0" normalizeH="0" baseline="0" noProof="0">
                <a:ln>
                  <a:noFill/>
                </a:ln>
                <a:solidFill>
                  <a:srgbClr val="E48312"/>
                </a:solidFill>
                <a:effectLst/>
                <a:uLnTx/>
                <a:uFillTx/>
                <a:latin typeface="Calibri" panose="020F0502020204030204"/>
                <a:ea typeface="+mn-ea"/>
                <a:cs typeface="+mn-cs"/>
              </a:rPr>
              <a:t>Email: </a:t>
            </a:r>
            <a:r>
              <a:rPr kumimoji="0" lang="en-US" sz="1600" b="0" i="0" u="sng" strike="noStrike" kern="1200" cap="none" spc="0" normalizeH="0" baseline="0" noProof="0">
                <a:ln>
                  <a:noFill/>
                </a:ln>
                <a:solidFill>
                  <a:srgbClr val="E48312"/>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ContactUsNMSS</a:t>
            </a:r>
            <a:r>
              <a:rPr kumimoji="0" lang="en-US" sz="1600" b="0" i="0" u="none" strike="noStrike" kern="1200" cap="none" spc="0" normalizeH="0" baseline="0" noProof="0">
                <a:ln>
                  <a:noFill/>
                </a:ln>
                <a:solidFill>
                  <a:srgbClr val="E48312"/>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@nmss.org</a:t>
            </a:r>
            <a:endParaRPr kumimoji="0" lang="en-US" sz="1600" b="0" i="0" u="none" strike="noStrike" kern="1200" cap="none" spc="0" normalizeH="0" baseline="0" noProof="0">
              <a:ln>
                <a:noFill/>
              </a:ln>
              <a:solidFill>
                <a:srgbClr val="E48312"/>
              </a:solidFill>
              <a:effectLst/>
              <a:uLnTx/>
              <a:uFillTx/>
              <a:latin typeface="Calibri" panose="020F0502020204030204"/>
              <a:ea typeface="+mn-ea"/>
              <a:cs typeface="+mn-cs"/>
            </a:endParaRPr>
          </a:p>
          <a:p>
            <a:pPr marL="457200" marR="0" lvl="1" indent="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E48312"/>
                </a:solidFill>
                <a:effectLst/>
                <a:uLnTx/>
                <a:uFillTx/>
                <a:latin typeface="Calibri" panose="020F0502020204030204"/>
                <a:ea typeface="+mn-ea"/>
                <a:cs typeface="+mn-cs"/>
              </a:rPr>
              <a:t>    Webchat: nmss.org</a:t>
            </a:r>
          </a:p>
        </p:txBody>
      </p:sp>
      <p:pic>
        <p:nvPicPr>
          <p:cNvPr id="34" name="Picture 33">
            <a:extLst>
              <a:ext uri="{FF2B5EF4-FFF2-40B4-BE49-F238E27FC236}">
                <a16:creationId xmlns:a16="http://schemas.microsoft.com/office/drawing/2014/main" id="{D7794704-6016-57E6-535C-AF60BA09991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70597" y="2274838"/>
            <a:ext cx="2844859" cy="3313192"/>
          </a:xfrm>
          <a:prstGeom prst="rect">
            <a:avLst/>
          </a:prstGeom>
          <a:no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381413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6F801-6749-A502-AED6-9982C64BAF0A}"/>
              </a:ext>
            </a:extLst>
          </p:cNvPr>
          <p:cNvSpPr>
            <a:spLocks noGrp="1"/>
          </p:cNvSpPr>
          <p:nvPr>
            <p:ph type="title"/>
          </p:nvPr>
        </p:nvSpPr>
        <p:spPr>
          <a:xfrm>
            <a:off x="1914054" y="277135"/>
            <a:ext cx="9471268" cy="1440319"/>
          </a:xfrm>
        </p:spPr>
        <p:txBody>
          <a:bodyPr/>
          <a:lstStyle/>
          <a:p>
            <a:pPr algn="ctr"/>
            <a:r>
              <a:rPr lang="en-US"/>
              <a:t>Resources for Healthcare Professionals</a:t>
            </a:r>
            <a:endParaRPr lang="en-US">
              <a:ea typeface="Calibri Light"/>
              <a:cs typeface="Calibri Light"/>
            </a:endParaRPr>
          </a:p>
        </p:txBody>
      </p:sp>
      <p:pic>
        <p:nvPicPr>
          <p:cNvPr id="26" name="Content Placeholder 25">
            <a:extLst>
              <a:ext uri="{FF2B5EF4-FFF2-40B4-BE49-F238E27FC236}">
                <a16:creationId xmlns:a16="http://schemas.microsoft.com/office/drawing/2014/main" id="{16C81A50-46D2-92C8-64E3-62E58E211D64}"/>
              </a:ext>
            </a:extLst>
          </p:cNvPr>
          <p:cNvPicPr>
            <a:picLocks noGrp="1"/>
          </p:cNvPicPr>
          <p:nvPr>
            <p:ph idx="1"/>
          </p:nvPr>
        </p:nvPicPr>
        <p:blipFill>
          <a:blip r:embed="rId3"/>
          <a:stretch>
            <a:fillRect/>
          </a:stretch>
        </p:blipFill>
        <p:spPr>
          <a:xfrm>
            <a:off x="708838" y="1988288"/>
            <a:ext cx="3182678" cy="4019107"/>
          </a:xfrm>
          <a:prstGeom prst="rect">
            <a:avLst/>
          </a:prstGeom>
        </p:spPr>
      </p:pic>
      <p:sp>
        <p:nvSpPr>
          <p:cNvPr id="5" name="TextBox 4">
            <a:extLst>
              <a:ext uri="{FF2B5EF4-FFF2-40B4-BE49-F238E27FC236}">
                <a16:creationId xmlns:a16="http://schemas.microsoft.com/office/drawing/2014/main" id="{CC4C1977-6961-2DF6-C8B1-6DDA2829AEEC}"/>
              </a:ext>
            </a:extLst>
          </p:cNvPr>
          <p:cNvSpPr txBox="1"/>
          <p:nvPr/>
        </p:nvSpPr>
        <p:spPr>
          <a:xfrm>
            <a:off x="7600735" y="2532091"/>
            <a:ext cx="3968602" cy="671915"/>
          </a:xfrm>
          <a:prstGeom prst="rect">
            <a:avLst/>
          </a:prstGeom>
          <a:noFill/>
        </p:spPr>
        <p:txBody>
          <a:bodyPr wrap="square" lIns="91440" tIns="45720" rIns="91440" bIns="45720" anchor="t">
            <a:sp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1800" b="0" i="0" u="none" strike="noStrike" kern="100" cap="none" spc="0" normalizeH="0" baseline="0" noProof="0">
                <a:ln>
                  <a:noFill/>
                </a:ln>
                <a:solidFill>
                  <a:srgbClr val="E48312"/>
                </a:solidFill>
                <a:effectLst/>
                <a:uLnTx/>
                <a:uFillTx/>
                <a:latin typeface="Calibri"/>
                <a:ea typeface="Calibri"/>
                <a:cs typeface="Calibri"/>
              </a:rPr>
              <a:t>Submit</a:t>
            </a:r>
            <a:r>
              <a:rPr kumimoji="0" lang="en-US" sz="1800" b="0" i="0" u="none" strike="noStrike" kern="100" cap="none" spc="-90" normalizeH="0" baseline="0" noProof="0">
                <a:ln>
                  <a:noFill/>
                </a:ln>
                <a:solidFill>
                  <a:srgbClr val="E48312"/>
                </a:solidFill>
                <a:effectLst/>
                <a:uLnTx/>
                <a:uFillTx/>
                <a:latin typeface="Calibri"/>
                <a:ea typeface="Calibri"/>
                <a:cs typeface="Calibri"/>
              </a:rPr>
              <a:t> </a:t>
            </a:r>
            <a:r>
              <a:rPr kumimoji="0" lang="en-US" sz="1800" b="0" i="0" u="none" strike="noStrike" kern="100" cap="none" spc="0" normalizeH="0" baseline="0" noProof="0">
                <a:ln>
                  <a:noFill/>
                </a:ln>
                <a:solidFill>
                  <a:srgbClr val="E48312"/>
                </a:solidFill>
                <a:effectLst/>
                <a:uLnTx/>
                <a:uFillTx/>
                <a:latin typeface="Calibri"/>
                <a:ea typeface="Calibri"/>
                <a:cs typeface="Calibri"/>
              </a:rPr>
              <a:t>an</a:t>
            </a:r>
            <a:r>
              <a:rPr kumimoji="0" lang="en-US" sz="1800" b="0" i="0" u="none" strike="noStrike" kern="100" cap="none" spc="-90" normalizeH="0" baseline="0" noProof="0">
                <a:ln>
                  <a:noFill/>
                </a:ln>
                <a:solidFill>
                  <a:srgbClr val="E48312"/>
                </a:solidFill>
                <a:effectLst/>
                <a:uLnTx/>
                <a:uFillTx/>
                <a:latin typeface="Calibri"/>
                <a:ea typeface="Calibri"/>
                <a:cs typeface="Calibri"/>
              </a:rPr>
              <a:t> </a:t>
            </a:r>
            <a:r>
              <a:rPr kumimoji="0" lang="en-US" sz="1800" b="0" i="0" u="none" strike="noStrike" kern="100" cap="none" spc="0" normalizeH="0" baseline="0" noProof="0">
                <a:ln>
                  <a:noFill/>
                </a:ln>
                <a:solidFill>
                  <a:srgbClr val="E48312"/>
                </a:solidFill>
                <a:effectLst/>
                <a:uLnTx/>
                <a:uFillTx/>
                <a:latin typeface="Calibri"/>
                <a:ea typeface="Calibri"/>
                <a:cs typeface="Calibri"/>
              </a:rPr>
              <a:t>MS</a:t>
            </a:r>
            <a:r>
              <a:rPr kumimoji="0" lang="en-US" sz="1800" b="0" i="0" u="none" strike="noStrike" kern="100" cap="none" spc="-90" normalizeH="0" baseline="0" noProof="0">
                <a:ln>
                  <a:noFill/>
                </a:ln>
                <a:solidFill>
                  <a:srgbClr val="E48312"/>
                </a:solidFill>
                <a:effectLst/>
                <a:uLnTx/>
                <a:uFillTx/>
                <a:latin typeface="Calibri"/>
                <a:ea typeface="Calibri"/>
                <a:cs typeface="Calibri"/>
              </a:rPr>
              <a:t> </a:t>
            </a:r>
            <a:r>
              <a:rPr kumimoji="0" lang="en-US" sz="1800" b="0" i="0" u="none" strike="noStrike" kern="100" cap="none" spc="0" normalizeH="0" baseline="0" noProof="0">
                <a:ln>
                  <a:noFill/>
                </a:ln>
                <a:solidFill>
                  <a:srgbClr val="E48312"/>
                </a:solidFill>
                <a:effectLst/>
                <a:uLnTx/>
                <a:uFillTx/>
                <a:latin typeface="Calibri"/>
                <a:ea typeface="Calibri"/>
                <a:cs typeface="Calibri"/>
              </a:rPr>
              <a:t>Navigator online Healthcare Professionals referral form at</a:t>
            </a:r>
          </a:p>
        </p:txBody>
      </p:sp>
      <p:pic>
        <p:nvPicPr>
          <p:cNvPr id="12" name="Picture 11">
            <a:extLst>
              <a:ext uri="{FF2B5EF4-FFF2-40B4-BE49-F238E27FC236}">
                <a16:creationId xmlns:a16="http://schemas.microsoft.com/office/drawing/2014/main" id="{5609B906-A3D4-5295-0F49-661971940409}"/>
              </a:ext>
            </a:extLst>
          </p:cNvPr>
          <p:cNvPicPr/>
          <p:nvPr/>
        </p:nvPicPr>
        <p:blipFill>
          <a:blip r:embed="rId4"/>
          <a:stretch>
            <a:fillRect/>
          </a:stretch>
        </p:blipFill>
        <p:spPr>
          <a:xfrm>
            <a:off x="8691310" y="3170197"/>
            <a:ext cx="1787453" cy="1582555"/>
          </a:xfrm>
          <a:prstGeom prst="rect">
            <a:avLst/>
          </a:prstGeom>
        </p:spPr>
      </p:pic>
      <p:sp>
        <p:nvSpPr>
          <p:cNvPr id="7" name="TextBox 6">
            <a:extLst>
              <a:ext uri="{FF2B5EF4-FFF2-40B4-BE49-F238E27FC236}">
                <a16:creationId xmlns:a16="http://schemas.microsoft.com/office/drawing/2014/main" id="{87122E0A-7AD2-D968-0C10-A7BD20C6680F}"/>
              </a:ext>
            </a:extLst>
          </p:cNvPr>
          <p:cNvSpPr txBox="1"/>
          <p:nvPr/>
        </p:nvSpPr>
        <p:spPr>
          <a:xfrm>
            <a:off x="8106794" y="4752752"/>
            <a:ext cx="3182678" cy="375552"/>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800" b="0" i="0" u="none" strike="noStrike" kern="100" cap="none" spc="0" normalizeH="0" baseline="0" noProof="0">
                <a:ln>
                  <a:noFill/>
                </a:ln>
                <a:solidFill>
                  <a:srgbClr val="E48312"/>
                </a:solidFill>
                <a:effectLst/>
                <a:uLnTx/>
                <a:uFillTx/>
                <a:latin typeface="Calibri" panose="020F0502020204030204" pitchFamily="34" charset="0"/>
                <a:ea typeface="Calibri" panose="020F0502020204030204" pitchFamily="34" charset="0"/>
                <a:cs typeface="+mn-cs"/>
              </a:rPr>
              <a:t>nationalMSsociety.org/referral</a:t>
            </a:r>
          </a:p>
        </p:txBody>
      </p:sp>
      <p:sp>
        <p:nvSpPr>
          <p:cNvPr id="9" name="TextBox 8">
            <a:extLst>
              <a:ext uri="{FF2B5EF4-FFF2-40B4-BE49-F238E27FC236}">
                <a16:creationId xmlns:a16="http://schemas.microsoft.com/office/drawing/2014/main" id="{24EEC072-9F53-6418-3982-586481392983}"/>
              </a:ext>
            </a:extLst>
          </p:cNvPr>
          <p:cNvSpPr txBox="1"/>
          <p:nvPr/>
        </p:nvSpPr>
        <p:spPr>
          <a:xfrm>
            <a:off x="7087013" y="5130109"/>
            <a:ext cx="4202459" cy="923330"/>
          </a:xfrm>
          <a:prstGeom prst="rect">
            <a:avLst/>
          </a:prstGeom>
          <a:noFill/>
        </p:spPr>
        <p:txBody>
          <a:bodyPr wrap="square">
            <a:spAutoFit/>
          </a:bodyPr>
          <a:lstStyle/>
          <a:p>
            <a:pPr marL="457200" marR="0" lvl="1" indent="0" algn="ctr"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F5822A"/>
                </a:solidFill>
                <a:effectLst/>
                <a:uLnTx/>
                <a:uFillTx/>
                <a:latin typeface="Calibri" panose="020F0502020204030204"/>
                <a:ea typeface="+mn-ea"/>
                <a:cs typeface="+mn-cs"/>
              </a:rPr>
              <a:t>Phone:1-800-344-4867</a:t>
            </a:r>
          </a:p>
          <a:p>
            <a:pPr marL="457200" marR="0" lvl="1" indent="0" algn="ctr"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7:00AM – 5:00PM MT (M – F)</a:t>
            </a:r>
          </a:p>
          <a:p>
            <a:pPr marL="457200" marR="0" lvl="1" indent="0" algn="ctr"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F5822A"/>
                </a:solidFill>
                <a:effectLst/>
                <a:uLnTx/>
                <a:uFillTx/>
                <a:latin typeface="Calibri" panose="020F0502020204030204"/>
                <a:ea typeface="+mn-ea"/>
                <a:cs typeface="+mn-cs"/>
              </a:rPr>
              <a:t>Email: </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hlinkClick r:id="rId5"/>
              </a:rPr>
              <a:t>ContactUsNMSS@nmss.org</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A346EA6-C3EA-BEA8-6AF6-1D3EF0BFBE10}"/>
              </a:ext>
            </a:extLst>
          </p:cNvPr>
          <p:cNvSpPr txBox="1"/>
          <p:nvPr/>
        </p:nvSpPr>
        <p:spPr>
          <a:xfrm>
            <a:off x="8103186" y="2225561"/>
            <a:ext cx="2876639" cy="375552"/>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800" b="1" i="0" u="none" strike="noStrike" kern="100" cap="none" spc="0" normalizeH="0" baseline="0" noProof="0">
                <a:ln>
                  <a:noFill/>
                </a:ln>
                <a:solidFill>
                  <a:srgbClr val="E48312"/>
                </a:solidFill>
                <a:effectLst/>
                <a:uLnTx/>
                <a:uFillTx/>
                <a:latin typeface="Calibri" panose="020F0502020204030204" pitchFamily="34" charset="0"/>
                <a:ea typeface="Calibri" panose="020F0502020204030204" pitchFamily="34" charset="0"/>
                <a:cs typeface="+mn-cs"/>
              </a:rPr>
              <a:t>Connect</a:t>
            </a:r>
            <a:r>
              <a:rPr kumimoji="0" lang="en-US" sz="1800" b="1" i="0" u="none" strike="noStrike" kern="100" cap="none" spc="-100" normalizeH="0" baseline="0" noProof="0">
                <a:ln>
                  <a:noFill/>
                </a:ln>
                <a:solidFill>
                  <a:srgbClr val="E48312"/>
                </a:solidFill>
                <a:effectLst/>
                <a:uLnTx/>
                <a:uFillTx/>
                <a:latin typeface="Calibri" panose="020F0502020204030204" pitchFamily="34" charset="0"/>
                <a:ea typeface="Calibri" panose="020F0502020204030204" pitchFamily="34" charset="0"/>
                <a:cs typeface="+mn-cs"/>
              </a:rPr>
              <a:t> </a:t>
            </a:r>
            <a:r>
              <a:rPr kumimoji="0" lang="en-US" sz="1600" b="1" i="0" u="none" strike="noStrike" kern="100" cap="none" spc="0" normalizeH="0" baseline="0" noProof="0">
                <a:ln>
                  <a:noFill/>
                </a:ln>
                <a:solidFill>
                  <a:srgbClr val="E48312"/>
                </a:solidFill>
                <a:effectLst/>
                <a:uLnTx/>
                <a:uFillTx/>
                <a:latin typeface="Calibri" panose="020F0502020204030204" pitchFamily="34" charset="0"/>
                <a:ea typeface="Calibri" panose="020F0502020204030204" pitchFamily="34" charset="0"/>
                <a:cs typeface="+mn-cs"/>
              </a:rPr>
              <a:t>Your</a:t>
            </a:r>
            <a:r>
              <a:rPr kumimoji="0" lang="en-US" sz="1800" b="1" i="0" u="none" strike="noStrike" kern="100" cap="none" spc="-100" normalizeH="0" baseline="0" noProof="0">
                <a:ln>
                  <a:noFill/>
                </a:ln>
                <a:solidFill>
                  <a:srgbClr val="E48312"/>
                </a:solidFill>
                <a:effectLst/>
                <a:uLnTx/>
                <a:uFillTx/>
                <a:latin typeface="Calibri" panose="020F0502020204030204" pitchFamily="34" charset="0"/>
                <a:ea typeface="Calibri" panose="020F0502020204030204" pitchFamily="34" charset="0"/>
                <a:cs typeface="+mn-cs"/>
              </a:rPr>
              <a:t> </a:t>
            </a:r>
            <a:r>
              <a:rPr kumimoji="0" lang="en-US" sz="1800" b="1" i="0" u="none" strike="noStrike" kern="100" cap="none" spc="0" normalizeH="0" baseline="0" noProof="0">
                <a:ln>
                  <a:noFill/>
                </a:ln>
                <a:solidFill>
                  <a:srgbClr val="E48312"/>
                </a:solidFill>
                <a:effectLst/>
                <a:uLnTx/>
                <a:uFillTx/>
                <a:latin typeface="Calibri" panose="020F0502020204030204" pitchFamily="34" charset="0"/>
                <a:ea typeface="Calibri" panose="020F0502020204030204" pitchFamily="34" charset="0"/>
                <a:cs typeface="+mn-cs"/>
              </a:rPr>
              <a:t>Patients</a:t>
            </a:r>
            <a:r>
              <a:rPr kumimoji="0" lang="en-US" sz="1800" b="1" i="0" u="none" strike="noStrike" kern="100" cap="none" spc="-100" normalizeH="0" baseline="0" noProof="0">
                <a:ln>
                  <a:noFill/>
                </a:ln>
                <a:solidFill>
                  <a:srgbClr val="E48312"/>
                </a:solidFill>
                <a:effectLst/>
                <a:uLnTx/>
                <a:uFillTx/>
                <a:latin typeface="Calibri" panose="020F0502020204030204" pitchFamily="34" charset="0"/>
                <a:ea typeface="Calibri" panose="020F0502020204030204" pitchFamily="34" charset="0"/>
                <a:cs typeface="+mn-cs"/>
              </a:rPr>
              <a:t> </a:t>
            </a:r>
            <a:r>
              <a:rPr kumimoji="0" lang="en-US" sz="1800" b="1" i="0" u="none" strike="noStrike" kern="100" cap="none" spc="0" normalizeH="0" baseline="0" noProof="0">
                <a:ln>
                  <a:noFill/>
                </a:ln>
                <a:solidFill>
                  <a:srgbClr val="E48312"/>
                </a:solidFill>
                <a:effectLst/>
                <a:uLnTx/>
                <a:uFillTx/>
                <a:latin typeface="Calibri" panose="020F0502020204030204" pitchFamily="34" charset="0"/>
                <a:ea typeface="Calibri" panose="020F0502020204030204" pitchFamily="34" charset="0"/>
                <a:cs typeface="+mn-cs"/>
              </a:rPr>
              <a:t>Easily</a:t>
            </a:r>
            <a:endParaRPr kumimoji="0" lang="en-US" sz="1200" b="0" i="0" u="none" strike="noStrike" kern="100" cap="none" spc="0" normalizeH="0" baseline="0" noProof="0">
              <a:ln>
                <a:noFill/>
              </a:ln>
              <a:solidFill>
                <a:srgbClr val="E48312"/>
              </a:solidFill>
              <a:effectLst/>
              <a:uLnTx/>
              <a:uFillTx/>
              <a:latin typeface="Calibri" panose="020F0502020204030204" pitchFamily="34" charset="0"/>
              <a:ea typeface="Calibri" panose="020F0502020204030204" pitchFamily="34" charset="0"/>
              <a:cs typeface="+mn-cs"/>
            </a:endParaRPr>
          </a:p>
        </p:txBody>
      </p:sp>
      <p:pic>
        <p:nvPicPr>
          <p:cNvPr id="13" name="Picture 2" descr="National Multiple Sclerosis Society">
            <a:extLst>
              <a:ext uri="{FF2B5EF4-FFF2-40B4-BE49-F238E27FC236}">
                <a16:creationId xmlns:a16="http://schemas.microsoft.com/office/drawing/2014/main" id="{FAE81176-A87D-63C6-3330-E774F9EBD71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70597" y="411978"/>
            <a:ext cx="1553895" cy="129878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89F5A0C-CF3C-8698-244B-4802130AD7C5}"/>
              </a:ext>
            </a:extLst>
          </p:cNvPr>
          <p:cNvSpPr txBox="1"/>
          <p:nvPr/>
        </p:nvSpPr>
        <p:spPr>
          <a:xfrm>
            <a:off x="4467446" y="2234184"/>
            <a:ext cx="3046228" cy="2031325"/>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For Healthcare Professionals:</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General information on MS</a:t>
            </a:r>
            <a:endParaRPr kumimoji="0" lang="en-US" sz="1800"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Diagnosing MS</a:t>
            </a:r>
            <a:endParaRPr kumimoji="0" lang="en-US" sz="1800"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Management and clinical practice tools</a:t>
            </a:r>
            <a:endParaRPr kumimoji="0" lang="en-US" sz="1800"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Professional education resources</a:t>
            </a:r>
            <a:endParaRPr kumimoji="0" lang="en-US" sz="1800" b="0" i="0" u="none" strike="noStrike" kern="1200" cap="none" spc="0" normalizeH="0" baseline="0" noProof="0">
              <a:ln>
                <a:noFill/>
              </a:ln>
              <a:solidFill>
                <a:srgbClr val="000000"/>
              </a:solidFill>
              <a:effectLst/>
              <a:uLnTx/>
              <a:uFillTx/>
              <a:latin typeface="Calibri" panose="020F0502020204030204"/>
              <a:ea typeface="Calibri"/>
              <a:cs typeface="Calibri"/>
            </a:endParaRPr>
          </a:p>
        </p:txBody>
      </p:sp>
    </p:spTree>
    <p:extLst>
      <p:ext uri="{BB962C8B-B14F-4D97-AF65-F5344CB8AC3E}">
        <p14:creationId xmlns:p14="http://schemas.microsoft.com/office/powerpoint/2010/main" val="7688197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1AE8C6-3F90-8E40-3ACF-2B42582B5447}"/>
              </a:ext>
            </a:extLst>
          </p:cNvPr>
          <p:cNvSpPr>
            <a:spLocks noGrp="1"/>
          </p:cNvSpPr>
          <p:nvPr>
            <p:ph type="title"/>
          </p:nvPr>
        </p:nvSpPr>
        <p:spPr>
          <a:xfrm>
            <a:off x="492370" y="605896"/>
            <a:ext cx="3084844" cy="5646208"/>
          </a:xfrm>
        </p:spPr>
        <p:txBody>
          <a:bodyPr anchor="ctr">
            <a:normAutofit/>
          </a:bodyPr>
          <a:lstStyle/>
          <a:p>
            <a:r>
              <a:rPr lang="en-US" sz="3600">
                <a:solidFill>
                  <a:srgbClr val="FFFFFF"/>
                </a:solidFill>
              </a:rPr>
              <a:t>Learning Objectives</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23EF7AB-11DF-B8A1-28CD-9F0587F8B118}"/>
              </a:ext>
            </a:extLst>
          </p:cNvPr>
          <p:cNvSpPr>
            <a:spLocks noGrp="1"/>
          </p:cNvSpPr>
          <p:nvPr>
            <p:ph idx="1"/>
          </p:nvPr>
        </p:nvSpPr>
        <p:spPr>
          <a:xfrm>
            <a:off x="4742016" y="605896"/>
            <a:ext cx="6413663" cy="5646208"/>
          </a:xfrm>
        </p:spPr>
        <p:txBody>
          <a:bodyPr anchor="ctr">
            <a:normAutofit/>
          </a:bodyPr>
          <a:lstStyle/>
          <a:p>
            <a:r>
              <a:rPr lang="en-US" dirty="0"/>
              <a:t>Understand gaps in neurology care, nationally and in VA</a:t>
            </a:r>
          </a:p>
          <a:p>
            <a:r>
              <a:rPr lang="en-US" dirty="0"/>
              <a:t>Define rural landscape in VA</a:t>
            </a:r>
          </a:p>
          <a:p>
            <a:r>
              <a:rPr lang="en-US" dirty="0"/>
              <a:t>Identify different models of extending care to Veterans in rural areas</a:t>
            </a:r>
          </a:p>
          <a:p>
            <a:r>
              <a:rPr lang="en-US" dirty="0"/>
              <a:t>Explore evidence base of treatment approaches in rural settings</a:t>
            </a:r>
          </a:p>
          <a:p>
            <a:r>
              <a:rPr lang="en-US" dirty="0"/>
              <a:t>Describe MS care resources available to patients and providers from VA MSCoE and NMSS</a:t>
            </a:r>
          </a:p>
          <a:p>
            <a:endParaRPr lang="en-US" dirty="0"/>
          </a:p>
        </p:txBody>
      </p:sp>
    </p:spTree>
    <p:extLst>
      <p:ext uri="{BB962C8B-B14F-4D97-AF65-F5344CB8AC3E}">
        <p14:creationId xmlns:p14="http://schemas.microsoft.com/office/powerpoint/2010/main" val="26145224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4" name="Rectangle 43">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15653EA-C409-195B-5196-4B70C61C7ED5}"/>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5400">
                <a:solidFill>
                  <a:schemeClr val="tx1">
                    <a:lumMod val="85000"/>
                    <a:lumOff val="15000"/>
                  </a:schemeClr>
                </a:solidFill>
              </a:rPr>
              <a:t>Thank you!</a:t>
            </a:r>
          </a:p>
        </p:txBody>
      </p:sp>
      <p:pic>
        <p:nvPicPr>
          <p:cNvPr id="5" name="Content Placeholder 4" descr="A picture containing sunset, sky, outdoor, sun&#10;&#10;Description automatically generated">
            <a:extLst>
              <a:ext uri="{FF2B5EF4-FFF2-40B4-BE49-F238E27FC236}">
                <a16:creationId xmlns:a16="http://schemas.microsoft.com/office/drawing/2014/main" id="{45B81F28-E865-DE5D-D2BE-B9B276C621FD}"/>
              </a:ext>
            </a:extLst>
          </p:cNvPr>
          <p:cNvPicPr>
            <a:picLocks noGrp="1" noChangeAspect="1"/>
          </p:cNvPicPr>
          <p:nvPr>
            <p:ph idx="1"/>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633999" y="863087"/>
            <a:ext cx="6912217" cy="4608144"/>
          </a:xfrm>
          <a:prstGeom prst="rect">
            <a:avLst/>
          </a:prstGeom>
        </p:spPr>
      </p:pic>
      <p:cxnSp>
        <p:nvCxnSpPr>
          <p:cNvPr id="45" name="Straight Connector 44">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142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2C8DCAB-B75B-3EA2-C5C2-B98D86683DEE}"/>
              </a:ext>
            </a:extLst>
          </p:cNvPr>
          <p:cNvSpPr>
            <a:spLocks noGrp="1"/>
          </p:cNvSpPr>
          <p:nvPr>
            <p:ph type="title"/>
          </p:nvPr>
        </p:nvSpPr>
        <p:spPr>
          <a:xfrm>
            <a:off x="492370" y="605896"/>
            <a:ext cx="3084844" cy="5646208"/>
          </a:xfrm>
        </p:spPr>
        <p:txBody>
          <a:bodyPr anchor="ctr">
            <a:normAutofit/>
          </a:bodyPr>
          <a:lstStyle/>
          <a:p>
            <a:r>
              <a:rPr lang="en-US" sz="3600">
                <a:solidFill>
                  <a:srgbClr val="FFFFFF"/>
                </a:solidFill>
              </a:rPr>
              <a:t>Disclosures</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71A9648-18C8-4169-F36A-032234308681}"/>
              </a:ext>
            </a:extLst>
          </p:cNvPr>
          <p:cNvSpPr>
            <a:spLocks noGrp="1"/>
          </p:cNvSpPr>
          <p:nvPr>
            <p:ph idx="1"/>
          </p:nvPr>
        </p:nvSpPr>
        <p:spPr>
          <a:xfrm>
            <a:off x="4742016" y="605896"/>
            <a:ext cx="6413663" cy="5646208"/>
          </a:xfrm>
        </p:spPr>
        <p:txBody>
          <a:bodyPr anchor="ctr">
            <a:normAutofit/>
          </a:bodyPr>
          <a:lstStyle/>
          <a:p>
            <a:r>
              <a:rPr lang="en-US"/>
              <a:t>Carolyn Bevan, MD has received compensation for participation in ad-boards from Genentech.</a:t>
            </a:r>
          </a:p>
          <a:p>
            <a:r>
              <a:rPr lang="en-US"/>
              <a:t>Disclosure will be made when a product is discussed for an unapproved use.</a:t>
            </a:r>
          </a:p>
          <a:p>
            <a:endParaRPr lang="en-US"/>
          </a:p>
        </p:txBody>
      </p:sp>
    </p:spTree>
    <p:extLst>
      <p:ext uri="{BB962C8B-B14F-4D97-AF65-F5344CB8AC3E}">
        <p14:creationId xmlns:p14="http://schemas.microsoft.com/office/powerpoint/2010/main" val="41174475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0D77ACC-565B-498E-9654-2275B19DE561}"/>
              </a:ext>
            </a:extLst>
          </p:cNvPr>
          <p:cNvSpPr>
            <a:spLocks noGrp="1"/>
          </p:cNvSpPr>
          <p:nvPr>
            <p:ph sz="half" idx="1"/>
          </p:nvPr>
        </p:nvSpPr>
        <p:spPr>
          <a:xfrm>
            <a:off x="612747" y="695890"/>
            <a:ext cx="7103048" cy="4793456"/>
          </a:xfrm>
        </p:spPr>
        <p:txBody>
          <a:bodyPr anchor="ctr"/>
          <a:lstStyle/>
          <a:p>
            <a:pPr marL="34289" indent="0" algn="ctr">
              <a:lnSpc>
                <a:spcPct val="100000"/>
              </a:lnSpc>
              <a:buNone/>
            </a:pPr>
            <a:r>
              <a:rPr lang="en-US" sz="4400" b="1" dirty="0">
                <a:solidFill>
                  <a:schemeClr val="accent3"/>
                </a:solidFill>
              </a:rPr>
              <a:t>Survey Reminder</a:t>
            </a:r>
          </a:p>
          <a:p>
            <a:pPr marL="34289" indent="0" algn="ctr">
              <a:lnSpc>
                <a:spcPct val="100000"/>
              </a:lnSpc>
              <a:buNone/>
            </a:pPr>
            <a:endParaRPr lang="en-US" sz="1100" dirty="0">
              <a:solidFill>
                <a:schemeClr val="tx1"/>
              </a:solidFill>
            </a:endParaRPr>
          </a:p>
          <a:p>
            <a:pPr marL="34289" indent="0" algn="ctr">
              <a:lnSpc>
                <a:spcPct val="100000"/>
              </a:lnSpc>
              <a:buNone/>
            </a:pPr>
            <a:r>
              <a:rPr lang="en-US" sz="3600" dirty="0">
                <a:solidFill>
                  <a:schemeClr val="tx2"/>
                </a:solidFill>
              </a:rPr>
              <a:t>Please complete the webinar survey in the TRAIN or TMS websites within </a:t>
            </a:r>
            <a:r>
              <a:rPr lang="en-US" sz="3600" b="1" dirty="0">
                <a:solidFill>
                  <a:srgbClr val="00B0F0"/>
                </a:solidFill>
              </a:rPr>
              <a:t>15</a:t>
            </a:r>
            <a:r>
              <a:rPr lang="en-US" sz="3600" dirty="0">
                <a:solidFill>
                  <a:srgbClr val="00B0F0"/>
                </a:solidFill>
              </a:rPr>
              <a:t> </a:t>
            </a:r>
            <a:r>
              <a:rPr lang="en-US" sz="3600" b="1" dirty="0">
                <a:solidFill>
                  <a:srgbClr val="00B0F0"/>
                </a:solidFill>
              </a:rPr>
              <a:t>days</a:t>
            </a:r>
            <a:r>
              <a:rPr lang="en-US" sz="3600" dirty="0">
                <a:solidFill>
                  <a:schemeClr val="tx2"/>
                </a:solidFill>
              </a:rPr>
              <a:t>. This will give you access to your CME/CE certificate.</a:t>
            </a:r>
            <a:endParaRPr lang="en-US" sz="2700" dirty="0">
              <a:solidFill>
                <a:schemeClr val="tx2"/>
              </a:solidFill>
            </a:endParaRPr>
          </a:p>
          <a:p>
            <a:pPr marL="34289" indent="0" algn="ctr">
              <a:buNone/>
            </a:pPr>
            <a:endParaRPr lang="en-US" sz="2700" dirty="0">
              <a:solidFill>
                <a:schemeClr val="tx2"/>
              </a:solidFill>
            </a:endParaRPr>
          </a:p>
        </p:txBody>
      </p:sp>
      <p:pic>
        <p:nvPicPr>
          <p:cNvPr id="3" name="Picture 2">
            <a:extLst>
              <a:ext uri="{FF2B5EF4-FFF2-40B4-BE49-F238E27FC236}">
                <a16:creationId xmlns:a16="http://schemas.microsoft.com/office/drawing/2014/main" id="{11CE5CAA-6A5A-6C9E-1F4E-B6E86AD35CC1}"/>
              </a:ext>
            </a:extLst>
          </p:cNvPr>
          <p:cNvPicPr>
            <a:picLocks noChangeAspect="1"/>
          </p:cNvPicPr>
          <p:nvPr/>
        </p:nvPicPr>
        <p:blipFill>
          <a:blip r:embed="rId2"/>
          <a:stretch>
            <a:fillRect/>
          </a:stretch>
        </p:blipFill>
        <p:spPr>
          <a:xfrm flipH="1">
            <a:off x="8509799" y="1402080"/>
            <a:ext cx="2947534" cy="4213190"/>
          </a:xfrm>
          <a:prstGeom prst="rect">
            <a:avLst/>
          </a:prstGeom>
        </p:spPr>
      </p:pic>
    </p:spTree>
    <p:extLst>
      <p:ext uri="{BB962C8B-B14F-4D97-AF65-F5344CB8AC3E}">
        <p14:creationId xmlns:p14="http://schemas.microsoft.com/office/powerpoint/2010/main" val="7566953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150F989D-43B9-409C-AB67-55F360424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33" name="Rectangle 1032">
            <a:extLst>
              <a:ext uri="{FF2B5EF4-FFF2-40B4-BE49-F238E27FC236}">
                <a16:creationId xmlns:a16="http://schemas.microsoft.com/office/drawing/2014/main" id="{4B4892EF-BE30-49C0-ADF8-32A7C8831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035" name="Straight Connector 1034">
            <a:extLst>
              <a:ext uri="{FF2B5EF4-FFF2-40B4-BE49-F238E27FC236}">
                <a16:creationId xmlns:a16="http://schemas.microsoft.com/office/drawing/2014/main" id="{72FB293E-C84E-4A67-ABF8-FCC566F38C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37" name="Rectangle 1036">
            <a:extLst>
              <a:ext uri="{FF2B5EF4-FFF2-40B4-BE49-F238E27FC236}">
                <a16:creationId xmlns:a16="http://schemas.microsoft.com/office/drawing/2014/main" id="{3E244793-D7D5-4408-9DDA-4B86B007A8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47B12A1B-B776-4272-8F77-DF9A7A3FC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041" name="Straight Connector 1040">
            <a:extLst>
              <a:ext uri="{FF2B5EF4-FFF2-40B4-BE49-F238E27FC236}">
                <a16:creationId xmlns:a16="http://schemas.microsoft.com/office/drawing/2014/main" id="{372C50CB-883F-45C6-9205-1B196523F6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5896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95AEDD1-2F94-9944-918A-167395B866FE}"/>
              </a:ext>
            </a:extLst>
          </p:cNvPr>
          <p:cNvSpPr>
            <a:spLocks noGrp="1"/>
          </p:cNvSpPr>
          <p:nvPr>
            <p:ph type="title"/>
          </p:nvPr>
        </p:nvSpPr>
        <p:spPr>
          <a:xfrm>
            <a:off x="1109980" y="4206240"/>
            <a:ext cx="9966960" cy="1325880"/>
          </a:xfrm>
        </p:spPr>
        <p:txBody>
          <a:bodyPr vert="horz" lIns="91440" tIns="45720" rIns="91440" bIns="45720" rtlCol="0" anchor="b">
            <a:normAutofit/>
          </a:bodyPr>
          <a:lstStyle/>
          <a:p>
            <a:pPr algn="ctr">
              <a:lnSpc>
                <a:spcPct val="85000"/>
              </a:lnSpc>
            </a:pPr>
            <a:r>
              <a:rPr lang="en-US" sz="6600" b="1" cap="all">
                <a:ln w="15875">
                  <a:solidFill>
                    <a:sysClr val="window" lastClr="FFFFFF"/>
                  </a:solidFill>
                </a:ln>
                <a:effectLst>
                  <a:outerShdw dist="38100" dir="2700000" algn="tl" rotWithShape="0">
                    <a:srgbClr val="DF5327"/>
                  </a:outerShdw>
                </a:effectLst>
                <a:ea typeface="+mn-ea"/>
                <a:cs typeface="+mn-cs"/>
              </a:rPr>
              <a:t>What’s On Your Mind?</a:t>
            </a:r>
          </a:p>
        </p:txBody>
      </p:sp>
      <p:sp>
        <p:nvSpPr>
          <p:cNvPr id="9" name="Content Placeholder 8">
            <a:extLst>
              <a:ext uri="{FF2B5EF4-FFF2-40B4-BE49-F238E27FC236}">
                <a16:creationId xmlns:a16="http://schemas.microsoft.com/office/drawing/2014/main" id="{E5578629-384E-3B4F-A25C-B3A15F3F111A}"/>
              </a:ext>
            </a:extLst>
          </p:cNvPr>
          <p:cNvSpPr>
            <a:spLocks noGrp="1"/>
          </p:cNvSpPr>
          <p:nvPr>
            <p:ph idx="1"/>
          </p:nvPr>
        </p:nvSpPr>
        <p:spPr>
          <a:xfrm>
            <a:off x="1524000" y="5596128"/>
            <a:ext cx="9144000" cy="1005332"/>
          </a:xfrm>
        </p:spPr>
        <p:txBody>
          <a:bodyPr vert="horz" lIns="91440" tIns="45720" rIns="91440" bIns="45720" rtlCol="0">
            <a:normAutofit/>
          </a:bodyPr>
          <a:lstStyle/>
          <a:p>
            <a:pPr marL="0" indent="0" algn="ctr">
              <a:lnSpc>
                <a:spcPct val="100000"/>
              </a:lnSpc>
              <a:buNone/>
            </a:pPr>
            <a:r>
              <a:rPr lang="en-US" sz="2800" dirty="0">
                <a:solidFill>
                  <a:schemeClr val="tx1"/>
                </a:solidFill>
              </a:rPr>
              <a:t>Please type your question into the </a:t>
            </a:r>
            <a:r>
              <a:rPr lang="en-US" sz="2800" dirty="0">
                <a:sym typeface="Webdings" panose="05030102010509060703" pitchFamily="18" charset="2"/>
              </a:rPr>
              <a:t>chat </a:t>
            </a:r>
            <a:r>
              <a:rPr lang="en-US" sz="2800" dirty="0">
                <a:solidFill>
                  <a:schemeClr val="tx1"/>
                </a:solidFill>
              </a:rPr>
              <a:t>area.</a:t>
            </a:r>
          </a:p>
        </p:txBody>
      </p:sp>
      <p:pic>
        <p:nvPicPr>
          <p:cNvPr id="1026" name="Picture 2" descr="As A Leader, Are You Asking The Right Questions?">
            <a:extLst>
              <a:ext uri="{FF2B5EF4-FFF2-40B4-BE49-F238E27FC236}">
                <a16:creationId xmlns:a16="http://schemas.microsoft.com/office/drawing/2014/main" id="{A26B9FE3-BB62-3EC0-0A03-C159E032203C}"/>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p:blipFill>
        <p:spPr bwMode="auto">
          <a:xfrm>
            <a:off x="243840" y="256540"/>
            <a:ext cx="11704320" cy="3764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03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FE2A85F-0B83-4A8B-A184-832D11B35C29}"/>
              </a:ext>
            </a:extLst>
          </p:cNvPr>
          <p:cNvSpPr>
            <a:spLocks noGrp="1"/>
          </p:cNvSpPr>
          <p:nvPr>
            <p:ph type="body" idx="1"/>
          </p:nvPr>
        </p:nvSpPr>
        <p:spPr>
          <a:xfrm>
            <a:off x="293781" y="310825"/>
            <a:ext cx="5703793" cy="823912"/>
          </a:xfrm>
          <a:solidFill>
            <a:schemeClr val="accent5"/>
          </a:solidFill>
        </p:spPr>
        <p:txBody>
          <a:bodyPr anchor="ctr">
            <a:normAutofit/>
          </a:bodyPr>
          <a:lstStyle/>
          <a:p>
            <a:pPr algn="ctr"/>
            <a:r>
              <a:rPr lang="en-US" sz="2800" dirty="0">
                <a:solidFill>
                  <a:schemeClr val="bg1"/>
                </a:solidFill>
              </a:rPr>
              <a:t>VA MS Centers of Excellence</a:t>
            </a:r>
          </a:p>
        </p:txBody>
      </p:sp>
      <p:sp>
        <p:nvSpPr>
          <p:cNvPr id="6" name="Content Placeholder 5">
            <a:extLst>
              <a:ext uri="{FF2B5EF4-FFF2-40B4-BE49-F238E27FC236}">
                <a16:creationId xmlns:a16="http://schemas.microsoft.com/office/drawing/2014/main" id="{ADADC12A-C8F9-4A2B-B86B-AF885A07D1DB}"/>
              </a:ext>
            </a:extLst>
          </p:cNvPr>
          <p:cNvSpPr>
            <a:spLocks noGrp="1"/>
          </p:cNvSpPr>
          <p:nvPr>
            <p:ph sz="half" idx="2"/>
          </p:nvPr>
        </p:nvSpPr>
        <p:spPr>
          <a:xfrm>
            <a:off x="293782" y="1134737"/>
            <a:ext cx="5703793" cy="5464368"/>
          </a:xfrm>
          <a:solidFill>
            <a:schemeClr val="accent5">
              <a:lumMod val="20000"/>
              <a:lumOff val="80000"/>
            </a:schemeClr>
          </a:solidFill>
        </p:spPr>
        <p:txBody>
          <a:bodyPr>
            <a:noAutofit/>
          </a:bodyPr>
          <a:lstStyle/>
          <a:p>
            <a:pPr>
              <a:lnSpc>
                <a:spcPct val="110000"/>
              </a:lnSpc>
              <a:spcBef>
                <a:spcPts val="0"/>
              </a:spcBef>
              <a:spcAft>
                <a:spcPts val="300"/>
              </a:spcAft>
            </a:pPr>
            <a:r>
              <a:rPr lang="en-US" sz="2000" b="1" dirty="0"/>
              <a:t>Website:</a:t>
            </a:r>
            <a:r>
              <a:rPr lang="en-US" sz="2000" dirty="0"/>
              <a:t> </a:t>
            </a:r>
            <a:r>
              <a:rPr lang="en-US" sz="2000" dirty="0">
                <a:hlinkClick r:id="rId2"/>
              </a:rPr>
              <a:t>www.va.gov/MS</a:t>
            </a:r>
            <a:endParaRPr lang="en-US" sz="2000" dirty="0"/>
          </a:p>
          <a:p>
            <a:pPr>
              <a:lnSpc>
                <a:spcPct val="110000"/>
              </a:lnSpc>
              <a:spcBef>
                <a:spcPts val="0"/>
              </a:spcBef>
              <a:spcAft>
                <a:spcPts val="300"/>
              </a:spcAft>
            </a:pPr>
            <a:r>
              <a:rPr lang="en-US" sz="2000" b="1" dirty="0"/>
              <a:t>VA SharePoint: </a:t>
            </a:r>
            <a:r>
              <a:rPr lang="en-US" sz="2000" dirty="0">
                <a:hlinkClick r:id="rId3"/>
              </a:rPr>
              <a:t>https://dvagov.sharepoint. com/sites/ </a:t>
            </a:r>
            <a:r>
              <a:rPr lang="en-US" sz="2000" dirty="0" err="1">
                <a:hlinkClick r:id="rId3"/>
              </a:rPr>
              <a:t>VHANeurology</a:t>
            </a:r>
            <a:r>
              <a:rPr lang="en-US" sz="2000" dirty="0">
                <a:hlinkClick r:id="rId3"/>
              </a:rPr>
              <a:t>/MS</a:t>
            </a:r>
            <a:endParaRPr lang="en-US" sz="2000" dirty="0"/>
          </a:p>
          <a:p>
            <a:pPr>
              <a:lnSpc>
                <a:spcPct val="110000"/>
              </a:lnSpc>
              <a:spcBef>
                <a:spcPts val="0"/>
              </a:spcBef>
              <a:spcAft>
                <a:spcPts val="300"/>
              </a:spcAft>
            </a:pPr>
            <a:r>
              <a:rPr lang="en-US" sz="2000" dirty="0"/>
              <a:t>Remote clinical consults within VA </a:t>
            </a:r>
          </a:p>
          <a:p>
            <a:pPr>
              <a:lnSpc>
                <a:spcPct val="110000"/>
              </a:lnSpc>
              <a:spcBef>
                <a:spcPts val="0"/>
              </a:spcBef>
              <a:spcAft>
                <a:spcPts val="300"/>
              </a:spcAft>
            </a:pPr>
            <a:r>
              <a:rPr lang="en-US" sz="2000" dirty="0"/>
              <a:t>Clinical and DMT guidelines</a:t>
            </a:r>
          </a:p>
          <a:p>
            <a:pPr>
              <a:lnSpc>
                <a:spcPct val="110000"/>
              </a:lnSpc>
              <a:spcBef>
                <a:spcPts val="0"/>
              </a:spcBef>
              <a:spcAft>
                <a:spcPts val="300"/>
              </a:spcAft>
            </a:pPr>
            <a:r>
              <a:rPr lang="en-US" sz="2000" dirty="0"/>
              <a:t>Educational opportunities</a:t>
            </a:r>
          </a:p>
          <a:p>
            <a:pPr marL="457200" lvl="1" indent="0">
              <a:lnSpc>
                <a:spcPct val="110000"/>
              </a:lnSpc>
              <a:spcBef>
                <a:spcPts val="0"/>
              </a:spcBef>
              <a:spcAft>
                <a:spcPts val="300"/>
              </a:spcAft>
              <a:buNone/>
            </a:pPr>
            <a:r>
              <a:rPr lang="en-US" b="1" dirty="0"/>
              <a:t>Healthcare Professional</a:t>
            </a:r>
          </a:p>
          <a:p>
            <a:pPr marL="801688" lvl="1">
              <a:lnSpc>
                <a:spcPct val="110000"/>
              </a:lnSpc>
              <a:spcBef>
                <a:spcPts val="0"/>
              </a:spcBef>
              <a:spcAft>
                <a:spcPts val="300"/>
              </a:spcAft>
            </a:pPr>
            <a:r>
              <a:rPr lang="en-US" dirty="0"/>
              <a:t>E-newsletter</a:t>
            </a:r>
          </a:p>
          <a:p>
            <a:pPr marL="801688" lvl="1">
              <a:lnSpc>
                <a:spcPct val="110000"/>
              </a:lnSpc>
              <a:spcBef>
                <a:spcPts val="0"/>
              </a:spcBef>
              <a:spcAft>
                <a:spcPts val="300"/>
              </a:spcAft>
            </a:pPr>
            <a:r>
              <a:rPr lang="en-US" dirty="0"/>
              <a:t>Webinars </a:t>
            </a:r>
          </a:p>
          <a:p>
            <a:pPr marL="801688" lvl="1">
              <a:lnSpc>
                <a:spcPct val="110000"/>
              </a:lnSpc>
              <a:spcBef>
                <a:spcPts val="0"/>
              </a:spcBef>
              <a:spcAft>
                <a:spcPts val="300"/>
              </a:spcAft>
            </a:pPr>
            <a:r>
              <a:rPr lang="en-US" dirty="0"/>
              <a:t>Conference presentations</a:t>
            </a:r>
          </a:p>
          <a:p>
            <a:pPr marL="457200" lvl="1" indent="0">
              <a:lnSpc>
                <a:spcPct val="110000"/>
              </a:lnSpc>
              <a:spcBef>
                <a:spcPts val="0"/>
              </a:spcBef>
              <a:spcAft>
                <a:spcPts val="300"/>
              </a:spcAft>
              <a:buNone/>
            </a:pPr>
            <a:r>
              <a:rPr lang="en-US" b="1" dirty="0"/>
              <a:t>Veteran</a:t>
            </a:r>
          </a:p>
          <a:p>
            <a:pPr marL="801688" lvl="1">
              <a:lnSpc>
                <a:spcPct val="110000"/>
              </a:lnSpc>
              <a:spcBef>
                <a:spcPts val="0"/>
              </a:spcBef>
              <a:spcAft>
                <a:spcPts val="300"/>
              </a:spcAft>
            </a:pPr>
            <a:r>
              <a:rPr lang="en-US" dirty="0"/>
              <a:t>E-newsletter</a:t>
            </a:r>
          </a:p>
          <a:p>
            <a:pPr marL="801688" lvl="1">
              <a:lnSpc>
                <a:spcPct val="110000"/>
              </a:lnSpc>
              <a:spcBef>
                <a:spcPts val="0"/>
              </a:spcBef>
              <a:spcAft>
                <a:spcPts val="300"/>
              </a:spcAft>
            </a:pPr>
            <a:r>
              <a:rPr lang="en-US" dirty="0"/>
              <a:t>Webinars</a:t>
            </a:r>
          </a:p>
          <a:p>
            <a:pPr marL="801688" lvl="1">
              <a:lnSpc>
                <a:spcPct val="110000"/>
              </a:lnSpc>
              <a:spcBef>
                <a:spcPts val="0"/>
              </a:spcBef>
              <a:spcAft>
                <a:spcPts val="300"/>
              </a:spcAft>
            </a:pPr>
            <a:r>
              <a:rPr lang="en-US" dirty="0"/>
              <a:t>Podcast</a:t>
            </a:r>
          </a:p>
        </p:txBody>
      </p:sp>
      <p:sp>
        <p:nvSpPr>
          <p:cNvPr id="7" name="Text Placeholder 6">
            <a:extLst>
              <a:ext uri="{FF2B5EF4-FFF2-40B4-BE49-F238E27FC236}">
                <a16:creationId xmlns:a16="http://schemas.microsoft.com/office/drawing/2014/main" id="{E3C14289-2E1B-471B-978D-086E82C20704}"/>
              </a:ext>
            </a:extLst>
          </p:cNvPr>
          <p:cNvSpPr>
            <a:spLocks noGrp="1"/>
          </p:cNvSpPr>
          <p:nvPr>
            <p:ph type="body" sz="quarter" idx="3"/>
          </p:nvPr>
        </p:nvSpPr>
        <p:spPr>
          <a:xfrm>
            <a:off x="6194426" y="310825"/>
            <a:ext cx="5703791" cy="823912"/>
          </a:xfrm>
          <a:solidFill>
            <a:schemeClr val="accent2"/>
          </a:solidFill>
        </p:spPr>
        <p:txBody>
          <a:bodyPr anchor="ctr">
            <a:normAutofit/>
          </a:bodyPr>
          <a:lstStyle/>
          <a:p>
            <a:pPr algn="ctr"/>
            <a:r>
              <a:rPr lang="en-US" sz="2800" dirty="0">
                <a:solidFill>
                  <a:schemeClr val="bg1"/>
                </a:solidFill>
              </a:rPr>
              <a:t>National MS Society </a:t>
            </a:r>
          </a:p>
        </p:txBody>
      </p:sp>
      <p:sp>
        <p:nvSpPr>
          <p:cNvPr id="8" name="Content Placeholder 7">
            <a:extLst>
              <a:ext uri="{FF2B5EF4-FFF2-40B4-BE49-F238E27FC236}">
                <a16:creationId xmlns:a16="http://schemas.microsoft.com/office/drawing/2014/main" id="{61240B63-327D-4D9E-A110-D6D8B31EEF78}"/>
              </a:ext>
            </a:extLst>
          </p:cNvPr>
          <p:cNvSpPr>
            <a:spLocks noGrp="1"/>
          </p:cNvSpPr>
          <p:nvPr>
            <p:ph sz="quarter" idx="4"/>
          </p:nvPr>
        </p:nvSpPr>
        <p:spPr>
          <a:xfrm>
            <a:off x="6194426" y="1134737"/>
            <a:ext cx="5703791" cy="5464368"/>
          </a:xfrm>
          <a:solidFill>
            <a:schemeClr val="accent2">
              <a:lumMod val="20000"/>
              <a:lumOff val="80000"/>
            </a:schemeClr>
          </a:solidFill>
        </p:spPr>
        <p:txBody>
          <a:bodyPr>
            <a:normAutofit/>
          </a:bodyPr>
          <a:lstStyle/>
          <a:p>
            <a:pPr defTabSz="993775">
              <a:lnSpc>
                <a:spcPct val="100000"/>
              </a:lnSpc>
              <a:spcBef>
                <a:spcPts val="0"/>
              </a:spcBef>
              <a:spcAft>
                <a:spcPts val="300"/>
              </a:spcAft>
            </a:pPr>
            <a:r>
              <a:rPr lang="en-US" sz="2000" b="1" dirty="0"/>
              <a:t>Website: </a:t>
            </a:r>
            <a:r>
              <a:rPr lang="en-US" sz="2000" dirty="0"/>
              <a:t>www.nationalmssociety.org</a:t>
            </a:r>
          </a:p>
          <a:p>
            <a:pPr>
              <a:lnSpc>
                <a:spcPct val="100000"/>
              </a:lnSpc>
              <a:spcBef>
                <a:spcPts val="0"/>
              </a:spcBef>
              <a:spcAft>
                <a:spcPts val="300"/>
              </a:spcAft>
            </a:pPr>
            <a:r>
              <a:rPr lang="en-US" sz="2000" dirty="0"/>
              <a:t>Professional Resource Center</a:t>
            </a:r>
          </a:p>
          <a:p>
            <a:pPr>
              <a:lnSpc>
                <a:spcPct val="100000"/>
              </a:lnSpc>
              <a:spcBef>
                <a:spcPts val="0"/>
              </a:spcBef>
              <a:spcAft>
                <a:spcPts val="300"/>
              </a:spcAft>
            </a:pPr>
            <a:r>
              <a:rPr lang="en-US" sz="2000" dirty="0"/>
              <a:t>Support</a:t>
            </a:r>
          </a:p>
          <a:p>
            <a:pPr lvl="1">
              <a:lnSpc>
                <a:spcPct val="100000"/>
              </a:lnSpc>
              <a:spcBef>
                <a:spcPts val="0"/>
              </a:spcBef>
              <a:spcAft>
                <a:spcPts val="300"/>
              </a:spcAft>
            </a:pPr>
            <a:r>
              <a:rPr lang="en-US" dirty="0"/>
              <a:t>MS Navigator</a:t>
            </a:r>
          </a:p>
          <a:p>
            <a:pPr lvl="1">
              <a:lnSpc>
                <a:spcPct val="100000"/>
              </a:lnSpc>
              <a:spcBef>
                <a:spcPts val="0"/>
              </a:spcBef>
              <a:spcAft>
                <a:spcPts val="300"/>
              </a:spcAft>
            </a:pPr>
            <a:r>
              <a:rPr lang="en-US" dirty="0"/>
              <a:t>Self-help groups</a:t>
            </a:r>
          </a:p>
          <a:p>
            <a:pPr lvl="1">
              <a:lnSpc>
                <a:spcPct val="100000"/>
              </a:lnSpc>
              <a:spcBef>
                <a:spcPts val="0"/>
              </a:spcBef>
              <a:spcAft>
                <a:spcPts val="300"/>
              </a:spcAft>
            </a:pPr>
            <a:r>
              <a:rPr lang="en-US" dirty="0" err="1"/>
              <a:t>MSFriends</a:t>
            </a:r>
            <a:endParaRPr lang="en-US" dirty="0"/>
          </a:p>
          <a:p>
            <a:pPr>
              <a:lnSpc>
                <a:spcPct val="100000"/>
              </a:lnSpc>
              <a:spcBef>
                <a:spcPts val="0"/>
              </a:spcBef>
              <a:spcAft>
                <a:spcPts val="300"/>
              </a:spcAft>
            </a:pPr>
            <a:r>
              <a:rPr lang="en-US" sz="2000" dirty="0"/>
              <a:t>Educational Opportunities</a:t>
            </a:r>
          </a:p>
          <a:p>
            <a:pPr marL="457200" lvl="1" indent="0">
              <a:lnSpc>
                <a:spcPct val="100000"/>
              </a:lnSpc>
              <a:spcBef>
                <a:spcPts val="0"/>
              </a:spcBef>
              <a:spcAft>
                <a:spcPts val="300"/>
              </a:spcAft>
              <a:buNone/>
            </a:pPr>
            <a:r>
              <a:rPr lang="en-US" b="1" dirty="0"/>
              <a:t>Healthcare Professional</a:t>
            </a:r>
          </a:p>
          <a:p>
            <a:pPr marL="801688" lvl="1">
              <a:lnSpc>
                <a:spcPct val="100000"/>
              </a:lnSpc>
              <a:spcBef>
                <a:spcPts val="0"/>
              </a:spcBef>
              <a:spcAft>
                <a:spcPts val="300"/>
              </a:spcAft>
            </a:pPr>
            <a:r>
              <a:rPr lang="en-US" dirty="0"/>
              <a:t>Webinars</a:t>
            </a:r>
          </a:p>
          <a:p>
            <a:pPr marL="801688" lvl="1">
              <a:lnSpc>
                <a:spcPct val="100000"/>
              </a:lnSpc>
              <a:spcBef>
                <a:spcPts val="0"/>
              </a:spcBef>
              <a:spcAft>
                <a:spcPts val="300"/>
              </a:spcAft>
            </a:pPr>
            <a:r>
              <a:rPr lang="en-US" dirty="0"/>
              <a:t>National and local e-newsletters</a:t>
            </a:r>
          </a:p>
          <a:p>
            <a:pPr marL="801688" lvl="1">
              <a:lnSpc>
                <a:spcPct val="100000"/>
              </a:lnSpc>
              <a:spcBef>
                <a:spcPts val="0"/>
              </a:spcBef>
              <a:spcAft>
                <a:spcPts val="300"/>
              </a:spcAft>
            </a:pPr>
            <a:r>
              <a:rPr lang="en-US" dirty="0"/>
              <a:t>Fellowships and mentoring</a:t>
            </a:r>
          </a:p>
          <a:p>
            <a:pPr marL="457200" lvl="1" indent="0">
              <a:lnSpc>
                <a:spcPct val="100000"/>
              </a:lnSpc>
              <a:spcBef>
                <a:spcPts val="0"/>
              </a:spcBef>
              <a:spcAft>
                <a:spcPts val="300"/>
              </a:spcAft>
              <a:buNone/>
            </a:pPr>
            <a:r>
              <a:rPr lang="en-US" b="1" dirty="0"/>
              <a:t>Patient</a:t>
            </a:r>
          </a:p>
          <a:p>
            <a:pPr marL="801688" lvl="1">
              <a:lnSpc>
                <a:spcPct val="100000"/>
              </a:lnSpc>
              <a:spcBef>
                <a:spcPts val="0"/>
              </a:spcBef>
              <a:spcAft>
                <a:spcPts val="300"/>
              </a:spcAft>
            </a:pPr>
            <a:r>
              <a:rPr lang="en-US" dirty="0"/>
              <a:t>Ask an MS Expert series</a:t>
            </a:r>
          </a:p>
          <a:p>
            <a:pPr marL="801688" lvl="1">
              <a:lnSpc>
                <a:spcPct val="100000"/>
              </a:lnSpc>
              <a:spcBef>
                <a:spcPts val="0"/>
              </a:spcBef>
              <a:spcAft>
                <a:spcPts val="300"/>
              </a:spcAft>
            </a:pPr>
            <a:r>
              <a:rPr lang="en-US" dirty="0"/>
              <a:t>Virtual Programs</a:t>
            </a:r>
          </a:p>
        </p:txBody>
      </p:sp>
    </p:spTree>
    <p:extLst>
      <p:ext uri="{BB962C8B-B14F-4D97-AF65-F5344CB8AC3E}">
        <p14:creationId xmlns:p14="http://schemas.microsoft.com/office/powerpoint/2010/main" val="11568466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43839" y="609600"/>
            <a:ext cx="11721737" cy="1436914"/>
          </a:xfrm>
        </p:spPr>
        <p:txBody>
          <a:bodyPr>
            <a:noAutofit/>
          </a:bodyPr>
          <a:lstStyle/>
          <a:p>
            <a:pPr algn="ctr">
              <a:lnSpc>
                <a:spcPct val="100000"/>
              </a:lnSpc>
            </a:pPr>
            <a:r>
              <a:rPr lang="en-US" sz="4000" b="1" dirty="0">
                <a:solidFill>
                  <a:schemeClr val="accent3"/>
                </a:solidFill>
                <a:latin typeface="+mn-lt"/>
              </a:rPr>
              <a:t>Thank you and please </a:t>
            </a:r>
            <a:r>
              <a:rPr lang="en-US" sz="4000" b="1" dirty="0">
                <a:solidFill>
                  <a:schemeClr val="tx2"/>
                </a:solidFill>
                <a:latin typeface="+mn-lt"/>
              </a:rPr>
              <a:t>SAVE THE DATE </a:t>
            </a:r>
            <a:br>
              <a:rPr lang="en-US" sz="4000" b="1" dirty="0">
                <a:solidFill>
                  <a:schemeClr val="tx2"/>
                </a:solidFill>
                <a:latin typeface="+mn-lt"/>
              </a:rPr>
            </a:br>
            <a:r>
              <a:rPr lang="en-US" sz="4000" b="1" dirty="0">
                <a:solidFill>
                  <a:schemeClr val="accent3"/>
                </a:solidFill>
                <a:latin typeface="+mn-lt"/>
              </a:rPr>
              <a:t>for our final FY25 webinar!</a:t>
            </a:r>
          </a:p>
        </p:txBody>
      </p:sp>
      <p:sp>
        <p:nvSpPr>
          <p:cNvPr id="7" name="Content Placeholder 6"/>
          <p:cNvSpPr>
            <a:spLocks noGrp="1"/>
          </p:cNvSpPr>
          <p:nvPr>
            <p:ph idx="1"/>
          </p:nvPr>
        </p:nvSpPr>
        <p:spPr>
          <a:xfrm>
            <a:off x="596537" y="2177143"/>
            <a:ext cx="10998926" cy="4136571"/>
          </a:xfrm>
        </p:spPr>
        <p:txBody>
          <a:bodyPr anchor="ctr">
            <a:noAutofit/>
          </a:bodyPr>
          <a:lstStyle/>
          <a:p>
            <a:pPr marL="0" indent="0" algn="ctr">
              <a:lnSpc>
                <a:spcPct val="100000"/>
              </a:lnSpc>
              <a:spcBef>
                <a:spcPts val="0"/>
              </a:spcBef>
              <a:spcAft>
                <a:spcPts val="1200"/>
              </a:spcAft>
              <a:buNone/>
            </a:pPr>
            <a:r>
              <a:rPr lang="en-US" sz="3600" dirty="0">
                <a:solidFill>
                  <a:schemeClr val="tx2"/>
                </a:solidFill>
              </a:rPr>
              <a:t>August 12, 2025 (2 pm ET)</a:t>
            </a:r>
            <a:br>
              <a:rPr lang="en-US" sz="3600" dirty="0">
                <a:solidFill>
                  <a:schemeClr val="tx2"/>
                </a:solidFill>
              </a:rPr>
            </a:br>
            <a:r>
              <a:rPr lang="en-US" sz="3600" b="1" dirty="0"/>
              <a:t>Sexual Intimacy</a:t>
            </a:r>
            <a:br>
              <a:rPr lang="en-US" sz="3600" b="1" dirty="0"/>
            </a:br>
            <a:r>
              <a:rPr lang="en-US" sz="3600" dirty="0">
                <a:solidFill>
                  <a:schemeClr val="tx2"/>
                </a:solidFill>
              </a:rPr>
              <a:t>Nina Davis, MD</a:t>
            </a:r>
          </a:p>
          <a:p>
            <a:pPr marL="0" indent="0" algn="ctr">
              <a:lnSpc>
                <a:spcPct val="100000"/>
              </a:lnSpc>
              <a:spcBef>
                <a:spcPts val="0"/>
              </a:spcBef>
              <a:spcAft>
                <a:spcPts val="1200"/>
              </a:spcAft>
              <a:buNone/>
            </a:pPr>
            <a:endParaRPr lang="en-US" sz="600" dirty="0">
              <a:solidFill>
                <a:schemeClr val="tx1"/>
              </a:solidFill>
            </a:endParaRPr>
          </a:p>
          <a:p>
            <a:pPr marL="0" indent="0" algn="ctr">
              <a:lnSpc>
                <a:spcPct val="100000"/>
              </a:lnSpc>
              <a:spcBef>
                <a:spcPts val="0"/>
              </a:spcBef>
              <a:spcAft>
                <a:spcPts val="1200"/>
              </a:spcAft>
              <a:buNone/>
            </a:pPr>
            <a:endParaRPr lang="en-US" sz="600" dirty="0">
              <a:solidFill>
                <a:schemeClr val="tx1"/>
              </a:solidFill>
            </a:endParaRPr>
          </a:p>
          <a:p>
            <a:pPr marL="0" indent="0" algn="ctr">
              <a:lnSpc>
                <a:spcPct val="100000"/>
              </a:lnSpc>
              <a:spcBef>
                <a:spcPts val="0"/>
              </a:spcBef>
              <a:spcAft>
                <a:spcPts val="1200"/>
              </a:spcAft>
              <a:buNone/>
            </a:pPr>
            <a:r>
              <a:rPr lang="en-US" sz="2400" dirty="0">
                <a:solidFill>
                  <a:schemeClr val="tx1"/>
                </a:solidFill>
              </a:rPr>
              <a:t>www.nationalMSsociety.org/currenttopics</a:t>
            </a:r>
            <a:br>
              <a:rPr lang="en-US" sz="2400" dirty="0">
                <a:solidFill>
                  <a:schemeClr val="tx1"/>
                </a:solidFill>
              </a:rPr>
            </a:br>
            <a:r>
              <a:rPr lang="en-US" sz="2400" dirty="0">
                <a:solidFill>
                  <a:schemeClr val="tx1"/>
                </a:solidFill>
              </a:rPr>
              <a:t>www.va.gov/MS/RESOURCES/CME_Webinar_index.asp</a:t>
            </a:r>
          </a:p>
        </p:txBody>
      </p:sp>
    </p:spTree>
    <p:extLst>
      <p:ext uri="{BB962C8B-B14F-4D97-AF65-F5344CB8AC3E}">
        <p14:creationId xmlns:p14="http://schemas.microsoft.com/office/powerpoint/2010/main" val="2549163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1AE8C6-3F90-8E40-3ACF-2B42582B5447}"/>
              </a:ext>
            </a:extLst>
          </p:cNvPr>
          <p:cNvSpPr>
            <a:spLocks noGrp="1"/>
          </p:cNvSpPr>
          <p:nvPr>
            <p:ph type="title"/>
          </p:nvPr>
        </p:nvSpPr>
        <p:spPr>
          <a:xfrm>
            <a:off x="492370" y="605896"/>
            <a:ext cx="3084844" cy="5646208"/>
          </a:xfrm>
        </p:spPr>
        <p:txBody>
          <a:bodyPr anchor="ctr">
            <a:normAutofit/>
          </a:bodyPr>
          <a:lstStyle/>
          <a:p>
            <a:r>
              <a:rPr lang="en-US" sz="3600">
                <a:solidFill>
                  <a:srgbClr val="FFFFFF"/>
                </a:solidFill>
              </a:rPr>
              <a:t>Learning Objectives</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23EF7AB-11DF-B8A1-28CD-9F0587F8B118}"/>
              </a:ext>
            </a:extLst>
          </p:cNvPr>
          <p:cNvSpPr>
            <a:spLocks noGrp="1"/>
          </p:cNvSpPr>
          <p:nvPr>
            <p:ph idx="1"/>
          </p:nvPr>
        </p:nvSpPr>
        <p:spPr>
          <a:xfrm>
            <a:off x="4742016" y="605896"/>
            <a:ext cx="6413663" cy="5646208"/>
          </a:xfrm>
        </p:spPr>
        <p:txBody>
          <a:bodyPr anchor="ctr">
            <a:normAutofit/>
          </a:bodyPr>
          <a:lstStyle/>
          <a:p>
            <a:r>
              <a:rPr lang="en-US" dirty="0"/>
              <a:t>Understand gaps in neurology care, nationally and in VA</a:t>
            </a:r>
          </a:p>
          <a:p>
            <a:r>
              <a:rPr lang="en-US" dirty="0"/>
              <a:t>Define rural landscape in VA</a:t>
            </a:r>
          </a:p>
          <a:p>
            <a:r>
              <a:rPr lang="en-US" dirty="0"/>
              <a:t>Identify different models of extending care to Veterans in rural areas</a:t>
            </a:r>
          </a:p>
          <a:p>
            <a:r>
              <a:rPr lang="en-US" dirty="0"/>
              <a:t>Explore evidence base of treatment approaches in rural settings</a:t>
            </a:r>
          </a:p>
          <a:p>
            <a:r>
              <a:rPr lang="en-US" dirty="0"/>
              <a:t>Describe MS care resources available to patients and providers from VA MSCoE and NMSS</a:t>
            </a:r>
          </a:p>
        </p:txBody>
      </p:sp>
    </p:spTree>
    <p:extLst>
      <p:ext uri="{BB962C8B-B14F-4D97-AF65-F5344CB8AC3E}">
        <p14:creationId xmlns:p14="http://schemas.microsoft.com/office/powerpoint/2010/main" val="3652503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F26B994-C078-D95A-DBCA-4B86D4559A49}"/>
              </a:ext>
            </a:extLst>
          </p:cNvPr>
          <p:cNvSpPr>
            <a:spLocks noGrp="1"/>
          </p:cNvSpPr>
          <p:nvPr>
            <p:ph type="title"/>
          </p:nvPr>
        </p:nvSpPr>
        <p:spPr>
          <a:xfrm>
            <a:off x="492370" y="516835"/>
            <a:ext cx="3084844" cy="5772840"/>
          </a:xfrm>
        </p:spPr>
        <p:txBody>
          <a:bodyPr anchor="ctr">
            <a:normAutofit/>
          </a:bodyPr>
          <a:lstStyle/>
          <a:p>
            <a:r>
              <a:rPr lang="en-US" sz="3600">
                <a:solidFill>
                  <a:srgbClr val="FFFFFF"/>
                </a:solidFill>
              </a:rPr>
              <a:t>Overview</a:t>
            </a:r>
          </a:p>
        </p:txBody>
      </p:sp>
      <p:sp>
        <p:nvSpPr>
          <p:cNvPr id="13" name="Rectangle 12">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3467132A-AEA1-B51A-7B46-B30F33EF2FE4}"/>
              </a:ext>
            </a:extLst>
          </p:cNvPr>
          <p:cNvGraphicFramePr>
            <a:graphicFrameLocks noGrp="1"/>
          </p:cNvGraphicFramePr>
          <p:nvPr>
            <p:ph idx="1"/>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58619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F26B994-C078-D95A-DBCA-4B86D4559A49}"/>
              </a:ext>
            </a:extLst>
          </p:cNvPr>
          <p:cNvSpPr>
            <a:spLocks noGrp="1"/>
          </p:cNvSpPr>
          <p:nvPr>
            <p:ph type="title"/>
          </p:nvPr>
        </p:nvSpPr>
        <p:spPr>
          <a:xfrm>
            <a:off x="492370" y="516835"/>
            <a:ext cx="3084844" cy="5772840"/>
          </a:xfrm>
        </p:spPr>
        <p:txBody>
          <a:bodyPr anchor="ctr">
            <a:normAutofit/>
          </a:bodyPr>
          <a:lstStyle/>
          <a:p>
            <a:r>
              <a:rPr lang="en-US" sz="3600">
                <a:solidFill>
                  <a:srgbClr val="FFFFFF"/>
                </a:solidFill>
              </a:rPr>
              <a:t>Overview</a:t>
            </a:r>
          </a:p>
        </p:txBody>
      </p:sp>
      <p:sp>
        <p:nvSpPr>
          <p:cNvPr id="13" name="Rectangle 12">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3467132A-AEA1-B51A-7B46-B30F33EF2FE4}"/>
              </a:ext>
            </a:extLst>
          </p:cNvPr>
          <p:cNvGraphicFramePr>
            <a:graphicFrameLocks noGrp="1"/>
          </p:cNvGraphicFramePr>
          <p:nvPr>
            <p:ph idx="1"/>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Arrow: Pentagon 2">
            <a:extLst>
              <a:ext uri="{FF2B5EF4-FFF2-40B4-BE49-F238E27FC236}">
                <a16:creationId xmlns:a16="http://schemas.microsoft.com/office/drawing/2014/main" id="{18E98C9C-3F49-89F4-5091-B76FE7ACB484}"/>
              </a:ext>
            </a:extLst>
          </p:cNvPr>
          <p:cNvSpPr/>
          <p:nvPr/>
        </p:nvSpPr>
        <p:spPr>
          <a:xfrm>
            <a:off x="4407548" y="868101"/>
            <a:ext cx="308759" cy="300942"/>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824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5CF81D86-BDBA-477C-B7DD-8D359BB9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F5D1828-CE33-E8C3-9A53-E8166F6F74AE}"/>
              </a:ext>
            </a:extLst>
          </p:cNvPr>
          <p:cNvSpPr>
            <a:spLocks noGrp="1"/>
          </p:cNvSpPr>
          <p:nvPr>
            <p:ph type="title"/>
          </p:nvPr>
        </p:nvSpPr>
        <p:spPr>
          <a:xfrm>
            <a:off x="4974771" y="634946"/>
            <a:ext cx="6574972" cy="1450757"/>
          </a:xfrm>
        </p:spPr>
        <p:txBody>
          <a:bodyPr>
            <a:normAutofit/>
          </a:bodyPr>
          <a:lstStyle/>
          <a:p>
            <a:r>
              <a:rPr lang="en-US" dirty="0"/>
              <a:t>To start, a patient story</a:t>
            </a:r>
          </a:p>
        </p:txBody>
      </p:sp>
      <p:pic>
        <p:nvPicPr>
          <p:cNvPr id="4" name="Picture 3" descr="A close-up of a fetus&#10;&#10;AI-generated content may be incorrect.">
            <a:extLst>
              <a:ext uri="{FF2B5EF4-FFF2-40B4-BE49-F238E27FC236}">
                <a16:creationId xmlns:a16="http://schemas.microsoft.com/office/drawing/2014/main" id="{CE8138E8-8911-7477-FB32-8168A51371E0}"/>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633999" y="640081"/>
            <a:ext cx="4001315" cy="5314406"/>
          </a:xfrm>
          <a:prstGeom prst="rect">
            <a:avLst/>
          </a:prstGeom>
        </p:spPr>
      </p:pic>
      <p:cxnSp>
        <p:nvCxnSpPr>
          <p:cNvPr id="37" name="Straight Connector 36">
            <a:extLst>
              <a:ext uri="{FF2B5EF4-FFF2-40B4-BE49-F238E27FC236}">
                <a16:creationId xmlns:a16="http://schemas.microsoft.com/office/drawing/2014/main" id="{C65F3E9C-EF11-4F8F-A621-399C7A3E64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602B4ED-B55A-3150-DFD2-A6C24FFDDDA4}"/>
              </a:ext>
            </a:extLst>
          </p:cNvPr>
          <p:cNvSpPr>
            <a:spLocks noGrp="1"/>
          </p:cNvSpPr>
          <p:nvPr>
            <p:ph idx="1"/>
          </p:nvPr>
        </p:nvSpPr>
        <p:spPr>
          <a:xfrm>
            <a:off x="4974769" y="2198914"/>
            <a:ext cx="6574973" cy="3670180"/>
          </a:xfrm>
        </p:spPr>
        <p:txBody>
          <a:bodyPr>
            <a:normAutofit fontScale="25000" lnSpcReduction="20000"/>
          </a:bodyPr>
          <a:lstStyle/>
          <a:p>
            <a:r>
              <a:rPr lang="en-US" sz="6400" dirty="0"/>
              <a:t>Maria*: 32yo woman with relapsing multiple sclerosis, living in a rural area</a:t>
            </a:r>
          </a:p>
          <a:p>
            <a:endParaRPr lang="en-US" sz="6400" dirty="0"/>
          </a:p>
          <a:p>
            <a:r>
              <a:rPr lang="en-US" sz="6400" b="1" dirty="0"/>
              <a:t>Year diagnosed: </a:t>
            </a:r>
            <a:r>
              <a:rPr lang="en-US" sz="6400" dirty="0"/>
              <a:t>2014</a:t>
            </a:r>
            <a:endParaRPr lang="en-US" sz="6400" b="1" dirty="0"/>
          </a:p>
          <a:p>
            <a:r>
              <a:rPr lang="en-US" sz="6400" b="1" dirty="0"/>
              <a:t>Presenting symptom: </a:t>
            </a:r>
            <a:r>
              <a:rPr lang="en-US" sz="6400" b="1" dirty="0">
                <a:solidFill>
                  <a:srgbClr val="FF0000"/>
                </a:solidFill>
              </a:rPr>
              <a:t>optic neuritis OS, numbness/tingling both hands</a:t>
            </a:r>
          </a:p>
          <a:p>
            <a:r>
              <a:rPr lang="en-US" sz="6400" b="1" dirty="0"/>
              <a:t>MRIs:</a:t>
            </a:r>
            <a:br>
              <a:rPr lang="en-US" sz="6400" b="1" dirty="0"/>
            </a:br>
            <a:r>
              <a:rPr lang="en-US" sz="6400" dirty="0"/>
              <a:t>Brain: </a:t>
            </a:r>
            <a:r>
              <a:rPr lang="en-US" sz="6400" b="1" dirty="0">
                <a:solidFill>
                  <a:srgbClr val="FF0000"/>
                </a:solidFill>
              </a:rPr>
              <a:t>Enhancing and non-enhancing lesions, involving PV, JC, IT and optic nerve</a:t>
            </a:r>
            <a:br>
              <a:rPr lang="en-US" sz="6400" dirty="0"/>
            </a:br>
            <a:r>
              <a:rPr lang="it-IT" sz="6400" dirty="0"/>
              <a:t>C /T spine: No cord lesions</a:t>
            </a:r>
            <a:endParaRPr lang="en-US" sz="6400" dirty="0"/>
          </a:p>
          <a:p>
            <a:pPr marL="285750" indent="-285750">
              <a:buFontTx/>
              <a:buChar char="-"/>
            </a:pPr>
            <a:endParaRPr lang="en-US" sz="6400" dirty="0"/>
          </a:p>
          <a:p>
            <a:r>
              <a:rPr lang="en-US" sz="6400" b="1" dirty="0"/>
              <a:t>Serology: </a:t>
            </a:r>
            <a:r>
              <a:rPr lang="en-US" sz="6400" dirty="0"/>
              <a:t>ACE normal, ANA 1:40 speckled, </a:t>
            </a:r>
            <a:r>
              <a:rPr lang="en-US" sz="6400" dirty="0" err="1"/>
              <a:t>lyme</a:t>
            </a:r>
            <a:r>
              <a:rPr lang="en-US" sz="6400" dirty="0"/>
              <a:t> negative, B12 337, HIV negative, HCV negative, JCV Ab indeterminate --&gt; negative on reflex inhibition assay</a:t>
            </a:r>
          </a:p>
          <a:p>
            <a:r>
              <a:rPr lang="en-US" sz="6400" b="1" dirty="0"/>
              <a:t>CSF: </a:t>
            </a:r>
            <a:r>
              <a:rPr lang="en-US" sz="6400" dirty="0"/>
              <a:t>WBC4, RBC 0, protein 34, glucose 55, IgG Index 0.6 (normal), zero oligoclonal bands in CSF</a:t>
            </a:r>
          </a:p>
          <a:p>
            <a:endParaRPr lang="en-US" sz="6400" dirty="0"/>
          </a:p>
          <a:p>
            <a:pPr marL="0" indent="0">
              <a:buNone/>
            </a:pPr>
            <a:endParaRPr lang="en-US" dirty="0"/>
          </a:p>
        </p:txBody>
      </p:sp>
      <p:sp>
        <p:nvSpPr>
          <p:cNvPr id="38" name="Rectangle 37">
            <a:extLst>
              <a:ext uri="{FF2B5EF4-FFF2-40B4-BE49-F238E27FC236}">
                <a16:creationId xmlns:a16="http://schemas.microsoft.com/office/drawing/2014/main" id="{88AA064E-5F6E-4024-BC28-EDDC3DFC7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03B29638-4838-4B9B-B9DB-96E542BAF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66C4542-12B1-AD3A-0497-A79D8B9652BD}"/>
              </a:ext>
            </a:extLst>
          </p:cNvPr>
          <p:cNvSpPr txBox="1"/>
          <p:nvPr/>
        </p:nvSpPr>
        <p:spPr>
          <a:xfrm>
            <a:off x="9023684" y="6521116"/>
            <a:ext cx="299586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Name has been changed</a:t>
            </a:r>
          </a:p>
        </p:txBody>
      </p:sp>
    </p:spTree>
    <p:extLst>
      <p:ext uri="{BB962C8B-B14F-4D97-AF65-F5344CB8AC3E}">
        <p14:creationId xmlns:p14="http://schemas.microsoft.com/office/powerpoint/2010/main" val="24492723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0.21.0.2123"/>
  <p:tag name="SLIDO_PRESENTATION_ID" val="00000000-0000-0000-0000-000000000000"/>
  <p:tag name="SLIDO_EVENT_UUID" val="c377c69a-c1ab-45bf-b74a-5540100893e7"/>
  <p:tag name="SLIDO_EVENT_SECTION_UUID" val="42da28c8-93c3-40c4-a32f-407a17cdafb1"/>
</p:tagLst>
</file>

<file path=ppt/theme/theme1.xml><?xml version="1.0" encoding="utf-8"?>
<a:theme xmlns:a="http://schemas.openxmlformats.org/drawingml/2006/main" name="Basis">
  <a:themeElements>
    <a:clrScheme name="Basis">
      <a:dk1>
        <a:sysClr val="windowText" lastClr="000000"/>
      </a:dk1>
      <a:lt1>
        <a:sysClr val="window" lastClr="FFFFFF"/>
      </a:lt1>
      <a:dk2>
        <a:srgbClr val="505046"/>
      </a:dk2>
      <a:lt2>
        <a:srgbClr val="EEECE1"/>
      </a:lt2>
      <a:accent1>
        <a:srgbClr val="DF5327"/>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63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446C221D-F63F-4DD8-B509-CFE168687BF2}"/>
    </a:ext>
  </a:ext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48CC72631FCDC43AC04C8CC6A8CB0D9" ma:contentTypeVersion="16" ma:contentTypeDescription="Create a new document." ma:contentTypeScope="" ma:versionID="399e20c2e185542fa3155091108be9ff">
  <xsd:schema xmlns:xsd="http://www.w3.org/2001/XMLSchema" xmlns:xs="http://www.w3.org/2001/XMLSchema" xmlns:p="http://schemas.microsoft.com/office/2006/metadata/properties" xmlns:ns2="2c04d4b1-7a5e-4575-b6a3-29f7253cf522" xmlns:ns3="8a9688af-b70f-40bb-9617-17e5a1647d6e" xmlns:ns4="b4f98844-4daf-4f28-a01a-1bcf01f5ba64" targetNamespace="http://schemas.microsoft.com/office/2006/metadata/properties" ma:root="true" ma:fieldsID="7e499e61af3c85a6e5e52e35dc6024da" ns2:_="" ns3:_="" ns4:_="">
    <xsd:import namespace="2c04d4b1-7a5e-4575-b6a3-29f7253cf522"/>
    <xsd:import namespace="8a9688af-b70f-40bb-9617-17e5a1647d6e"/>
    <xsd:import namespace="b4f98844-4daf-4f28-a01a-1bcf01f5ba6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04d4b1-7a5e-4575-b6a3-29f7253cf5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2107af4-119d-4e47-b97c-f15ecd375f9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a9688af-b70f-40bb-9617-17e5a1647d6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4f98844-4daf-4f28-a01a-1bcf01f5ba64"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80e82c6c-6221-4fc0-b782-0afc0ec880df}" ma:internalName="TaxCatchAll" ma:showField="CatchAllData" ma:web="8a9688af-b70f-40bb-9617-17e5a1647d6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4f98844-4daf-4f28-a01a-1bcf01f5ba64" xsi:nil="true"/>
    <lcf76f155ced4ddcb4097134ff3c332f xmlns="2c04d4b1-7a5e-4575-b6a3-29f7253cf522">
      <Terms xmlns="http://schemas.microsoft.com/office/infopath/2007/PartnerControls"/>
    </lcf76f155ced4ddcb4097134ff3c332f>
    <SharedWithUsers xmlns="8a9688af-b70f-40bb-9617-17e5a1647d6e">
      <UserInfo>
        <DisplayName>Jill Petersen</DisplayName>
        <AccountId>478</AccountId>
        <AccountType/>
      </UserInfo>
    </SharedWithUsers>
  </documentManagement>
</p:properties>
</file>

<file path=customXml/itemProps1.xml><?xml version="1.0" encoding="utf-8"?>
<ds:datastoreItem xmlns:ds="http://schemas.openxmlformats.org/officeDocument/2006/customXml" ds:itemID="{FB58FF7B-1233-4483-95CA-98C785A9CC43}">
  <ds:schemaRefs>
    <ds:schemaRef ds:uri="2c04d4b1-7a5e-4575-b6a3-29f7253cf522"/>
    <ds:schemaRef ds:uri="8a9688af-b70f-40bb-9617-17e5a1647d6e"/>
    <ds:schemaRef ds:uri="b4f98844-4daf-4f28-a01a-1bcf01f5ba6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88902AF-B618-4C6E-8E0A-C4CB3AEC8452}">
  <ds:schemaRefs>
    <ds:schemaRef ds:uri="http://schemas.microsoft.com/sharepoint/v3/contenttype/forms"/>
  </ds:schemaRefs>
</ds:datastoreItem>
</file>

<file path=customXml/itemProps3.xml><?xml version="1.0" encoding="utf-8"?>
<ds:datastoreItem xmlns:ds="http://schemas.openxmlformats.org/officeDocument/2006/customXml" ds:itemID="{D3C5AD86-3BF7-472A-B482-66A365C236E6}">
  <ds:schemaRefs>
    <ds:schemaRef ds:uri="http://www.w3.org/XML/1998/namespace"/>
    <ds:schemaRef ds:uri="b4f98844-4daf-4f28-a01a-1bcf01f5ba64"/>
    <ds:schemaRef ds:uri="http://schemas.openxmlformats.org/package/2006/metadata/core-properties"/>
    <ds:schemaRef ds:uri="http://schemas.microsoft.com/office/2006/metadata/properties"/>
    <ds:schemaRef ds:uri="http://purl.org/dc/elements/1.1/"/>
    <ds:schemaRef ds:uri="http://schemas.microsoft.com/office/2006/documentManagement/types"/>
    <ds:schemaRef ds:uri="http://schemas.microsoft.com/office/infopath/2007/PartnerControls"/>
    <ds:schemaRef ds:uri="http://purl.org/dc/terms/"/>
    <ds:schemaRef ds:uri="8a9688af-b70f-40bb-9617-17e5a1647d6e"/>
    <ds:schemaRef ds:uri="2c04d4b1-7a5e-4575-b6a3-29f7253cf522"/>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23551</TotalTime>
  <Words>4714</Words>
  <Application>Microsoft Office PowerPoint</Application>
  <PresentationFormat>Widescreen</PresentationFormat>
  <Paragraphs>553</Paragraphs>
  <Slides>53</Slides>
  <Notes>24</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53</vt:i4>
      </vt:variant>
    </vt:vector>
  </HeadingPairs>
  <TitlesOfParts>
    <vt:vector size="70" baseType="lpstr">
      <vt:lpstr>Arial Unicode MS</vt:lpstr>
      <vt:lpstr>arial</vt:lpstr>
      <vt:lpstr>arial</vt:lpstr>
      <vt:lpstr>Calibri</vt:lpstr>
      <vt:lpstr>Calibri Light</vt:lpstr>
      <vt:lpstr>Corbel</vt:lpstr>
      <vt:lpstr>ff-quadraat-web-pro</vt:lpstr>
      <vt:lpstr>Guardian TextSans Web</vt:lpstr>
      <vt:lpstr>Segoe UI</vt:lpstr>
      <vt:lpstr>Source Sans Pro</vt:lpstr>
      <vt:lpstr>Times New Roman</vt:lpstr>
      <vt:lpstr>var(--fontFamilyCustomFont900, var(--fontFamilyBase))</vt:lpstr>
      <vt:lpstr>Webdings</vt:lpstr>
      <vt:lpstr>Wingdings</vt:lpstr>
      <vt:lpstr>Basis</vt:lpstr>
      <vt:lpstr>Retrospect</vt:lpstr>
      <vt:lpstr>Office Theme</vt:lpstr>
      <vt:lpstr>The CME program will start on the hour.</vt:lpstr>
      <vt:lpstr>PowerPoint Presentation</vt:lpstr>
      <vt:lpstr>PowerPoint Presentation</vt:lpstr>
      <vt:lpstr>Care of Rural Veterans with Multiple Sclerosis</vt:lpstr>
      <vt:lpstr>Disclosures</vt:lpstr>
      <vt:lpstr>Learning Objectives</vt:lpstr>
      <vt:lpstr>Overview</vt:lpstr>
      <vt:lpstr>Overview</vt:lpstr>
      <vt:lpstr>To start, a patient story</vt:lpstr>
      <vt:lpstr>Treatment history</vt:lpstr>
      <vt:lpstr>PowerPoint Presentation</vt:lpstr>
      <vt:lpstr>MRIs from 2021 relapse</vt:lpstr>
      <vt:lpstr>Overview</vt:lpstr>
      <vt:lpstr>Shortage of Neurologists in the United States</vt:lpstr>
      <vt:lpstr>Geographic Disparity In Neurology Care</vt:lpstr>
      <vt:lpstr>Overview</vt:lpstr>
      <vt:lpstr>Defining Rurality in the VA: Veterans</vt:lpstr>
      <vt:lpstr>Defining Rurality in the VA: VA Facilities</vt:lpstr>
      <vt:lpstr>Demographics of Rural Veterans</vt:lpstr>
      <vt:lpstr>Neurologists are in Shortage in VHA</vt:lpstr>
      <vt:lpstr>Multiple Sclerosis Is More Common than We Thought</vt:lpstr>
      <vt:lpstr>Overview</vt:lpstr>
      <vt:lpstr>Solution: Community Care</vt:lpstr>
      <vt:lpstr>Solution: Virtual Care</vt:lpstr>
      <vt:lpstr>VHA is the largest telehealth provider in the US</vt:lpstr>
      <vt:lpstr>Veterans with MS use virtual care</vt:lpstr>
      <vt:lpstr>VHA Partners in National Telehealth</vt:lpstr>
      <vt:lpstr>National Tele-Neurology Program (NTNP)</vt:lpstr>
      <vt:lpstr>NTNP: A Virtual Neurology Clinic</vt:lpstr>
      <vt:lpstr>A Step Further: Subspecialty Care eConsults</vt:lpstr>
      <vt:lpstr>NTNP FY24</vt:lpstr>
      <vt:lpstr>PowerPoint Presentation</vt:lpstr>
      <vt:lpstr>Clinical Resource Hubs</vt:lpstr>
      <vt:lpstr>CRH Model: VA Sierra Pacific Network / VISN 21</vt:lpstr>
      <vt:lpstr>CRH Model: VISN 21 Sierra Pacific Network</vt:lpstr>
      <vt:lpstr>VA ECoE</vt:lpstr>
      <vt:lpstr>VA National Tele-EEG and Epilepsy Program</vt:lpstr>
      <vt:lpstr>VA National Tele-EEG and Epilepsy Program</vt:lpstr>
      <vt:lpstr>Overview</vt:lpstr>
      <vt:lpstr>Back to Maria…</vt:lpstr>
      <vt:lpstr>Ofatumumab in Relapsing Multiple Sclerosis</vt:lpstr>
      <vt:lpstr>Treatment: MS Relapse</vt:lpstr>
      <vt:lpstr>PowerPoint Presentation</vt:lpstr>
      <vt:lpstr>Overview</vt:lpstr>
      <vt:lpstr>Resources: VA MS Centers of Excellence</vt:lpstr>
      <vt:lpstr>Resources for Patients</vt:lpstr>
      <vt:lpstr>Resources for Healthcare Professionals</vt:lpstr>
      <vt:lpstr>Learning Objectives</vt:lpstr>
      <vt:lpstr>Thank you!</vt:lpstr>
      <vt:lpstr>PowerPoint Presentation</vt:lpstr>
      <vt:lpstr>What’s On Your Mind?</vt:lpstr>
      <vt:lpstr>PowerPoint Presentation</vt:lpstr>
      <vt:lpstr>Thank you and please SAVE THE DATE  for our final FY25 webinar!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Nancy Geiger Wooten</dc:creator>
  <cp:lastModifiedBy>Henry, Jaimie M. (Portland)</cp:lastModifiedBy>
  <cp:revision>55</cp:revision>
  <dcterms:created xsi:type="dcterms:W3CDTF">2021-01-06T00:19:33Z</dcterms:created>
  <dcterms:modified xsi:type="dcterms:W3CDTF">2025-04-23T16:23:20Z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0.21.0.2123</vt:lpwstr>
  </property>
  <property fmtid="{D5CDD505-2E9C-101B-9397-08002B2CF9AE}" pid="3" name="ContentTypeId">
    <vt:lpwstr>0x010100748CC72631FCDC43AC04C8CC6A8CB0D9</vt:lpwstr>
  </property>
  <property fmtid="{D5CDD505-2E9C-101B-9397-08002B2CF9AE}" pid="4" name="MediaServiceImageTags">
    <vt:lpwstr/>
  </property>
</Properties>
</file>