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heme/themeOverride1.xml" ContentType="application/vnd.openxmlformats-officedocument.themeOverr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86" r:id="rId5"/>
    <p:sldId id="425" r:id="rId6"/>
    <p:sldId id="446" r:id="rId7"/>
    <p:sldId id="393" r:id="rId8"/>
    <p:sldId id="436" r:id="rId9"/>
    <p:sldId id="440" r:id="rId10"/>
    <p:sldId id="408" r:id="rId11"/>
    <p:sldId id="445" r:id="rId12"/>
    <p:sldId id="447" r:id="rId13"/>
    <p:sldId id="439" r:id="rId14"/>
    <p:sldId id="414" r:id="rId15"/>
    <p:sldId id="438" r:id="rId16"/>
    <p:sldId id="309" r:id="rId17"/>
    <p:sldId id="28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inal Slide" id="{8BEB4D66-B2DD-4B36-B0EE-CB3720D2DC23}">
          <p14:sldIdLst>
            <p14:sldId id="286"/>
            <p14:sldId id="425"/>
            <p14:sldId id="446"/>
            <p14:sldId id="393"/>
            <p14:sldId id="436"/>
            <p14:sldId id="440"/>
            <p14:sldId id="408"/>
            <p14:sldId id="445"/>
            <p14:sldId id="447"/>
            <p14:sldId id="439"/>
            <p14:sldId id="414"/>
            <p14:sldId id="438"/>
            <p14:sldId id="309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2168"/>
    <a:srgbClr val="ED5B89"/>
    <a:srgbClr val="001F3E"/>
    <a:srgbClr val="107C42"/>
    <a:srgbClr val="0663BD"/>
    <a:srgbClr val="E5EFFD"/>
    <a:srgbClr val="804148"/>
    <a:srgbClr val="F0F7EF"/>
    <a:srgbClr val="F1F8EE"/>
    <a:srgbClr val="EE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242" y="45"/>
      </p:cViewPr>
      <p:guideLst>
        <p:guide orient="horz" pos="4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dang Poddar" userId="db7cd9a2-6584-4ffe-b5dc-9b2c028584de" providerId="ADAL" clId="{0AF36B87-8C6F-4169-9758-9DF6326E56DD}"/>
    <pc:docChg chg="undo custSel modSld">
      <pc:chgData name="Vedang Poddar" userId="db7cd9a2-6584-4ffe-b5dc-9b2c028584de" providerId="ADAL" clId="{0AF36B87-8C6F-4169-9758-9DF6326E56DD}" dt="2025-12-16T11:58:00.800" v="9" actId="478"/>
      <pc:docMkLst>
        <pc:docMk/>
      </pc:docMkLst>
      <pc:sldChg chg="addSp delSp modSp mod">
        <pc:chgData name="Vedang Poddar" userId="db7cd9a2-6584-4ffe-b5dc-9b2c028584de" providerId="ADAL" clId="{0AF36B87-8C6F-4169-9758-9DF6326E56DD}" dt="2025-12-16T11:58:00.800" v="9" actId="478"/>
        <pc:sldMkLst>
          <pc:docMk/>
          <pc:sldMk cId="3630001392" sldId="286"/>
        </pc:sldMkLst>
        <pc:spChg chg="mod">
          <ac:chgData name="Vedang Poddar" userId="db7cd9a2-6584-4ffe-b5dc-9b2c028584de" providerId="ADAL" clId="{0AF36B87-8C6F-4169-9758-9DF6326E56DD}" dt="2025-12-16T11:57:57.364" v="5" actId="1076"/>
          <ac:spMkLst>
            <pc:docMk/>
            <pc:sldMk cId="3630001392" sldId="286"/>
            <ac:spMk id="3" creationId="{5C755549-7792-1E84-3DFD-DBACEB1B5D87}"/>
          </ac:spMkLst>
        </pc:spChg>
        <pc:grpChg chg="add del">
          <ac:chgData name="Vedang Poddar" userId="db7cd9a2-6584-4ffe-b5dc-9b2c028584de" providerId="ADAL" clId="{0AF36B87-8C6F-4169-9758-9DF6326E56DD}" dt="2025-12-16T11:58:00.800" v="9" actId="478"/>
          <ac:grpSpMkLst>
            <pc:docMk/>
            <pc:sldMk cId="3630001392" sldId="286"/>
            <ac:grpSpMk id="8" creationId="{5BBCA179-B437-962A-5642-9B1A1AA1E8DD}"/>
          </ac:grpSpMkLst>
        </pc:grpChg>
        <pc:grpChg chg="add del">
          <ac:chgData name="Vedang Poddar" userId="db7cd9a2-6584-4ffe-b5dc-9b2c028584de" providerId="ADAL" clId="{0AF36B87-8C6F-4169-9758-9DF6326E56DD}" dt="2025-12-16T11:58:00.800" v="9" actId="478"/>
          <ac:grpSpMkLst>
            <pc:docMk/>
            <pc:sldMk cId="3630001392" sldId="286"/>
            <ac:grpSpMk id="9" creationId="{2AF87CE6-1634-54FF-2B0D-D4EB425EE563}"/>
          </ac:grpSpMkLst>
        </pc:grpChg>
        <pc:grpChg chg="add del">
          <ac:chgData name="Vedang Poddar" userId="db7cd9a2-6584-4ffe-b5dc-9b2c028584de" providerId="ADAL" clId="{0AF36B87-8C6F-4169-9758-9DF6326E56DD}" dt="2025-12-16T11:58:00.800" v="9" actId="478"/>
          <ac:grpSpMkLst>
            <pc:docMk/>
            <pc:sldMk cId="3630001392" sldId="286"/>
            <ac:grpSpMk id="10" creationId="{96C3F04F-5900-F64E-8AB3-4069C4A761D6}"/>
          </ac:grpSpMkLst>
        </pc:grpChg>
        <pc:picChg chg="mod">
          <ac:chgData name="Vedang Poddar" userId="db7cd9a2-6584-4ffe-b5dc-9b2c028584de" providerId="ADAL" clId="{0AF36B87-8C6F-4169-9758-9DF6326E56DD}" dt="2025-12-16T11:58:00.490" v="8" actId="1076"/>
          <ac:picMkLst>
            <pc:docMk/>
            <pc:sldMk cId="3630001392" sldId="286"/>
            <ac:picMk id="6" creationId="{ECD17206-8FA7-AB2D-847B-F60E663F765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rey\Downloads\Brandstorm\L'Or&#233;al%20ManStorm_Primary%20Researc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rey\Downloads\Brandstorm\L'Or&#233;al%20ManStorm_Primary%20Researc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bitsom-my.sharepoint.com/personal/vedang_poddar2026_bitsom_edu_in/Documents/BITSoM%20Official/Competitions/Loreal/Market%20Sizing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bitsom-my.sharepoint.com/personal/vedang_poddar2026_bitsom_edu_in/Documents/BITSoM%20Official/Competitions/Loreal/Market%20Sizing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E92168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7D4E-4927-99A5-959846FA8373}"/>
              </c:ext>
            </c:extLst>
          </c:dPt>
          <c:dPt>
            <c:idx val="1"/>
            <c:bubble3D val="0"/>
            <c:spPr>
              <a:solidFill>
                <a:srgbClr val="001F3E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7D4E-4927-99A5-959846FA837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6E4CF5B-2394-4585-AC8A-741198577EB1}" type="VALUE">
                      <a:rPr lang="en-US" sz="1000" smtClean="0"/>
                      <a:pPr/>
                      <a:t>[VALUE]</a:t>
                    </a:fld>
                    <a:br>
                      <a:rPr lang="en-US" sz="1000"/>
                    </a:br>
                    <a:r>
                      <a:rPr lang="en-US" sz="1000"/>
                      <a:t>Yes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4E-4927-99A5-959846FA83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2CB89DF-65E4-4D3A-BC30-A113A8BFB8A6}" type="VALUE">
                      <a:rPr lang="en-US" sz="1000" smtClean="0"/>
                      <a:pPr/>
                      <a:t>[VALUE]</a:t>
                    </a:fld>
                    <a:br>
                      <a:rPr lang="en-US" sz="1000"/>
                    </a:br>
                    <a:r>
                      <a:rPr lang="en-US" sz="1000"/>
                      <a:t>No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4E-4927-99A5-959846FA83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Sheet2!$A$11:$A$12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Sheet2!$B$11:$B$12</c:f>
              <c:numCache>
                <c:formatCode>0%</c:formatCode>
                <c:ptCount val="2"/>
                <c:pt idx="0">
                  <c:v>0.26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4E-4927-99A5-959846FA83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21204174460035"/>
          <c:y val="0.2014675863336767"/>
          <c:w val="0.51659821357792191"/>
          <c:h val="0.65960028734578824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E92168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09F3-4FFE-8E0C-640DB1A449AB}"/>
              </c:ext>
            </c:extLst>
          </c:dPt>
          <c:dPt>
            <c:idx val="1"/>
            <c:bubble3D val="0"/>
            <c:spPr>
              <a:solidFill>
                <a:srgbClr val="001F3E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09F3-4FFE-8E0C-640DB1A449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Sheet2!$B$15:$B$16</c:f>
              <c:numCache>
                <c:formatCode>0%</c:formatCode>
                <c:ptCount val="2"/>
                <c:pt idx="0">
                  <c:v>0.11</c:v>
                </c:pt>
                <c:pt idx="1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F3-4FFE-8E0C-640DB1A449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29969973650677"/>
          <c:y val="4.7723600367187209E-2"/>
          <c:w val="0.71428869712543741"/>
          <c:h val="0.6713395965808549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Data!$L$60</c:f>
              <c:strCache>
                <c:ptCount val="1"/>
                <c:pt idx="0">
                  <c:v>Operating Profit (€mn) (LHS)</c:v>
                </c:pt>
              </c:strCache>
            </c:strRef>
          </c:tx>
          <c:spPr>
            <a:solidFill>
              <a:srgbClr val="92D050">
                <a:alpha val="50196"/>
              </a:srgbClr>
            </a:solidFill>
            <a:ln>
              <a:noFill/>
            </a:ln>
            <a:effectLst/>
          </c:spPr>
          <c:invertIfNegative val="1"/>
          <c:dPt>
            <c:idx val="0"/>
            <c:invertIfNegative val="1"/>
            <c:bubble3D val="0"/>
            <c:spPr>
              <a:solidFill>
                <a:srgbClr val="92D050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D5-4E40-A756-A37F68B3A0EB}"/>
              </c:ext>
            </c:extLst>
          </c:dPt>
          <c:dPt>
            <c:idx val="1"/>
            <c:invertIfNegative val="1"/>
            <c:bubble3D val="0"/>
            <c:spPr>
              <a:solidFill>
                <a:srgbClr val="92D050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D5-4E40-A756-A37F68B3A0EB}"/>
              </c:ext>
            </c:extLst>
          </c:dPt>
          <c:dPt>
            <c:idx val="2"/>
            <c:invertIfNegative val="1"/>
            <c:bubble3D val="0"/>
            <c:spPr>
              <a:solidFill>
                <a:srgbClr val="92D050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C31-4373-A935-66E9D7CEE1BF}"/>
              </c:ext>
            </c:extLst>
          </c:dPt>
          <c:dPt>
            <c:idx val="3"/>
            <c:invertIfNegative val="1"/>
            <c:bubble3D val="0"/>
            <c:spPr>
              <a:solidFill>
                <a:srgbClr val="92D050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C31-4373-A935-66E9D7CEE1BF}"/>
              </c:ext>
            </c:extLst>
          </c:dPt>
          <c:dPt>
            <c:idx val="4"/>
            <c:invertIfNegative val="1"/>
            <c:bubble3D val="0"/>
            <c:spPr>
              <a:solidFill>
                <a:srgbClr val="92D050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C31-4373-A935-66E9D7CEE1BF}"/>
              </c:ext>
            </c:extLst>
          </c:dPt>
          <c:dPt>
            <c:idx val="5"/>
            <c:invertIfNegative val="1"/>
            <c:bubble3D val="0"/>
            <c:spPr>
              <a:solidFill>
                <a:srgbClr val="92D050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31-4373-A935-66E9D7CEE1BF}"/>
              </c:ext>
            </c:extLst>
          </c:dPt>
          <c:dPt>
            <c:idx val="6"/>
            <c:invertIfNegative val="1"/>
            <c:bubble3D val="0"/>
            <c:spPr>
              <a:solidFill>
                <a:srgbClr val="92D050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C31-4373-A935-66E9D7CEE1BF}"/>
              </c:ext>
            </c:extLst>
          </c:dPt>
          <c:cat>
            <c:numRef>
              <c:f>Data!$M$58:$S$58</c:f>
              <c:numCache>
                <c:formatCode>General</c:formatCode>
                <c:ptCount val="7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</c:numCache>
            </c:numRef>
          </c:cat>
          <c:val>
            <c:numRef>
              <c:f>Data!$M$60:$S$60</c:f>
              <c:numCache>
                <c:formatCode>#,##0_);\(#,##0\);\-\ </c:formatCode>
                <c:ptCount val="7"/>
                <c:pt idx="0">
                  <c:v>-11.101472718749994</c:v>
                </c:pt>
                <c:pt idx="1">
                  <c:v>-11.062062490598436</c:v>
                </c:pt>
                <c:pt idx="2">
                  <c:v>4.259501864511738</c:v>
                </c:pt>
                <c:pt idx="3">
                  <c:v>10.154253116696202</c:v>
                </c:pt>
                <c:pt idx="4">
                  <c:v>37.453160969372149</c:v>
                </c:pt>
                <c:pt idx="5">
                  <c:v>61.167289523488108</c:v>
                </c:pt>
                <c:pt idx="6">
                  <c:v>78.587733579777534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0000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4-08D5-4E40-A756-A37F68B3A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04411760"/>
        <c:axId val="950212864"/>
      </c:barChart>
      <c:lineChart>
        <c:grouping val="standard"/>
        <c:varyColors val="0"/>
        <c:ser>
          <c:idx val="0"/>
          <c:order val="0"/>
          <c:tx>
            <c:strRef>
              <c:f>Data!$L$59</c:f>
              <c:strCache>
                <c:ptCount val="1"/>
                <c:pt idx="0">
                  <c:v>Operating Margin (%) (RHS)</c:v>
                </c:pt>
              </c:strCache>
            </c:strRef>
          </c:tx>
          <c:spPr>
            <a:ln w="12700" cap="rnd">
              <a:solidFill>
                <a:srgbClr val="001F3E">
                  <a:alpha val="69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Data!$M$58:$S$58</c:f>
              <c:numCache>
                <c:formatCode>General</c:formatCode>
                <c:ptCount val="7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  <c:pt idx="5">
                  <c:v>2031</c:v>
                </c:pt>
                <c:pt idx="6">
                  <c:v>2032</c:v>
                </c:pt>
              </c:numCache>
            </c:numRef>
          </c:cat>
          <c:val>
            <c:numRef>
              <c:f>Data!$M$59:$S$59</c:f>
              <c:numCache>
                <c:formatCode>0%_);\(0%\)</c:formatCode>
                <c:ptCount val="7"/>
                <c:pt idx="0">
                  <c:v>-0.14999999999999991</c:v>
                </c:pt>
                <c:pt idx="1">
                  <c:v>-0.10499999999999998</c:v>
                </c:pt>
                <c:pt idx="2">
                  <c:v>2.9999999999999916E-2</c:v>
                </c:pt>
                <c:pt idx="3">
                  <c:v>5.4999999999999938E-2</c:v>
                </c:pt>
                <c:pt idx="4">
                  <c:v>0.16000000000000003</c:v>
                </c:pt>
                <c:pt idx="5">
                  <c:v>0.21000000000000008</c:v>
                </c:pt>
                <c:pt idx="6">
                  <c:v>0.22000000000000008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8D5-4E40-A756-A37F68B3A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0212384"/>
        <c:axId val="950215264"/>
      </c:lineChart>
      <c:catAx>
        <c:axId val="90441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0212864"/>
        <c:crosses val="autoZero"/>
        <c:auto val="1"/>
        <c:lblAlgn val="ctr"/>
        <c:lblOffset val="300"/>
        <c:noMultiLvlLbl val="0"/>
      </c:catAx>
      <c:valAx>
        <c:axId val="950212864"/>
        <c:scaling>
          <c:orientation val="minMax"/>
          <c:max val="80"/>
        </c:scaling>
        <c:delete val="0"/>
        <c:axPos val="l"/>
        <c:numFmt formatCode="#,##0_);\(#,##0\);\-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11760"/>
        <c:crosses val="autoZero"/>
        <c:crossBetween val="between"/>
      </c:valAx>
      <c:valAx>
        <c:axId val="950215264"/>
        <c:scaling>
          <c:orientation val="minMax"/>
        </c:scaling>
        <c:delete val="0"/>
        <c:axPos val="r"/>
        <c:numFmt formatCode="0%_);\(0%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0212384"/>
        <c:crosses val="max"/>
        <c:crossBetween val="between"/>
      </c:valAx>
      <c:catAx>
        <c:axId val="950212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02152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232301795353696E-3"/>
          <c:y val="0.75715556670363815"/>
          <c:w val="0.99797676982046468"/>
          <c:h val="0.121666109374263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317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985286724664221E-2"/>
          <c:y val="0"/>
          <c:w val="0.8757651047763011"/>
          <c:h val="0.75729512592228865"/>
        </c:manualLayout>
      </c:layout>
      <c:areaChart>
        <c:grouping val="stacked"/>
        <c:varyColors val="0"/>
        <c:ser>
          <c:idx val="0"/>
          <c:order val="0"/>
          <c:spPr>
            <a:gradFill>
              <a:gsLst>
                <a:gs pos="27000">
                  <a:srgbClr val="E1EEDC"/>
                </a:gs>
                <a:gs pos="100000">
                  <a:srgbClr val="FAE4E4"/>
                </a:gs>
              </a:gsLst>
              <a:lin ang="5400000" scaled="1"/>
            </a:gradFill>
            <a:ln>
              <a:solidFill>
                <a:srgbClr val="001F3E"/>
              </a:solidFill>
            </a:ln>
            <a:effectLst/>
          </c:spPr>
          <c:cat>
            <c:numRef>
              <c:f>Data!$C$87:$J$87</c:f>
              <c:numCache>
                <c:formatCode>General</c:formatCode>
                <c:ptCount val="8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</c:numCache>
            </c:numRef>
          </c:cat>
          <c:val>
            <c:numRef>
              <c:f>Data!$C$88:$J$88</c:f>
              <c:numCache>
                <c:formatCode>#,##0.0_);\(#,##0.0\);\-\ </c:formatCode>
                <c:ptCount val="8"/>
                <c:pt idx="0">
                  <c:v>-49</c:v>
                </c:pt>
                <c:pt idx="1">
                  <c:v>-60.101472718749996</c:v>
                </c:pt>
                <c:pt idx="2">
                  <c:v>-71.163535209348424</c:v>
                </c:pt>
                <c:pt idx="3">
                  <c:v>-66.904033344836691</c:v>
                </c:pt>
                <c:pt idx="4">
                  <c:v>-56.749780228140487</c:v>
                </c:pt>
                <c:pt idx="5">
                  <c:v>-19.296619258768338</c:v>
                </c:pt>
                <c:pt idx="6">
                  <c:v>41.87067026471977</c:v>
                </c:pt>
                <c:pt idx="7">
                  <c:v>120.4584038444973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82-449C-AA7A-7C04C44BC9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6472160"/>
        <c:axId val="1786471200"/>
      </c:areaChart>
      <c:catAx>
        <c:axId val="1786472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6471200"/>
        <c:crosses val="autoZero"/>
        <c:auto val="1"/>
        <c:lblAlgn val="ctr"/>
        <c:lblOffset val="1000"/>
        <c:noMultiLvlLbl val="0"/>
      </c:catAx>
      <c:valAx>
        <c:axId val="1786471200"/>
        <c:scaling>
          <c:orientation val="minMax"/>
        </c:scaling>
        <c:delete val="1"/>
        <c:axPos val="l"/>
        <c:numFmt formatCode="#,##0.0_);\(#,##0.0\);\-\ " sourceLinked="1"/>
        <c:majorTickMark val="none"/>
        <c:minorTickMark val="none"/>
        <c:tickLblPos val="nextTo"/>
        <c:crossAx val="1786472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317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D6E3D8-EB50-4346-B8BF-9E030A40D7C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EFCBF8A-6ECD-40E5-B309-C8B7E97B7D35}">
      <dgm:prSet custT="1"/>
      <dgm:spPr>
        <a:solidFill>
          <a:srgbClr val="001F3F"/>
        </a:solidFill>
        <a:effectLst>
          <a:glow rad="63500">
            <a:srgbClr val="001F3F">
              <a:alpha val="40000"/>
            </a:srgbClr>
          </a:glow>
        </a:effectLst>
      </dgm:spPr>
      <dgm:t>
        <a:bodyPr/>
        <a:lstStyle/>
        <a:p>
          <a:pPr>
            <a:lnSpc>
              <a:spcPct val="100000"/>
            </a:lnSpc>
          </a:pPr>
          <a:r>
            <a:rPr lang="en-US" sz="1400" b="1"/>
            <a:t>Stress</a:t>
          </a:r>
          <a:br>
            <a:rPr lang="en-US" sz="1000" b="1"/>
          </a:br>
          <a:r>
            <a:rPr lang="en-US" sz="1000" b="0" i="1"/>
            <a:t>Work pressure, bad sleep, unhealthy diet</a:t>
          </a:r>
          <a:endParaRPr lang="en-IN" sz="1000" b="0" i="1"/>
        </a:p>
      </dgm:t>
    </dgm:pt>
    <dgm:pt modelId="{2AF9A89B-C6D2-4D08-B1D0-BE09F46138D1}" type="parTrans" cxnId="{E0545476-430C-4762-A44C-53C567FAA832}">
      <dgm:prSet/>
      <dgm:spPr/>
      <dgm:t>
        <a:bodyPr/>
        <a:lstStyle/>
        <a:p>
          <a:endParaRPr lang="en-IN"/>
        </a:p>
      </dgm:t>
    </dgm:pt>
    <dgm:pt modelId="{97136C61-E1C7-4CB7-A2B6-D0C3D978383A}" type="sibTrans" cxnId="{E0545476-430C-4762-A44C-53C567FAA832}">
      <dgm:prSet/>
      <dgm:spPr>
        <a:solidFill>
          <a:srgbClr val="E92068"/>
        </a:solidFill>
      </dgm:spPr>
      <dgm:t>
        <a:bodyPr/>
        <a:lstStyle/>
        <a:p>
          <a:endParaRPr lang="en-IN"/>
        </a:p>
      </dgm:t>
    </dgm:pt>
    <dgm:pt modelId="{105616C3-5EA3-4ADF-ABCF-6AB3EB38A836}">
      <dgm:prSet custT="1"/>
      <dgm:spPr>
        <a:solidFill>
          <a:srgbClr val="001F3F"/>
        </a:solidFill>
        <a:effectLst>
          <a:glow rad="63500">
            <a:srgbClr val="001F3F">
              <a:alpha val="40000"/>
            </a:srgbClr>
          </a:glow>
        </a:effectLst>
      </dgm:spPr>
      <dgm:t>
        <a:bodyPr/>
        <a:lstStyle/>
        <a:p>
          <a:pPr>
            <a:lnSpc>
              <a:spcPct val="100000"/>
            </a:lnSpc>
          </a:pPr>
          <a:r>
            <a:rPr lang="en-IN" sz="1400" b="1" kern="1200"/>
            <a:t>Skin Backlash</a:t>
          </a:r>
          <a:r>
            <a:rPr lang="en-IN" sz="1500" b="1" kern="1200"/>
            <a:t> </a:t>
          </a:r>
          <a:br>
            <a:rPr lang="en-IN" sz="700" b="1" kern="1200"/>
          </a:br>
          <a:r>
            <a:rPr lang="en-IN" sz="1050" b="0" i="1" kern="120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Early Aging</a:t>
          </a:r>
          <a:r>
            <a:rPr lang="en-IN" sz="1050" b="0" i="1" kern="1200"/>
            <a:t>, acne and wrinkles</a:t>
          </a:r>
        </a:p>
      </dgm:t>
    </dgm:pt>
    <dgm:pt modelId="{645556DC-51B9-4830-A308-607F0A18494E}" type="parTrans" cxnId="{701E8E05-8BAE-4AC2-AB01-ED234AA33FBB}">
      <dgm:prSet/>
      <dgm:spPr/>
      <dgm:t>
        <a:bodyPr/>
        <a:lstStyle/>
        <a:p>
          <a:endParaRPr lang="en-IN"/>
        </a:p>
      </dgm:t>
    </dgm:pt>
    <dgm:pt modelId="{8DD5EF0E-1DA4-49E3-B3C4-43A609D04B00}" type="sibTrans" cxnId="{701E8E05-8BAE-4AC2-AB01-ED234AA33FBB}">
      <dgm:prSet/>
      <dgm:spPr/>
      <dgm:t>
        <a:bodyPr/>
        <a:lstStyle/>
        <a:p>
          <a:endParaRPr lang="en-IN"/>
        </a:p>
      </dgm:t>
    </dgm:pt>
    <dgm:pt modelId="{A806F06B-D919-4824-B0A2-9E88333BEEB7}">
      <dgm:prSet custT="1"/>
      <dgm:spPr>
        <a:solidFill>
          <a:srgbClr val="001F3F"/>
        </a:solidFill>
        <a:effectLst>
          <a:glow rad="63500">
            <a:srgbClr val="001F3F">
              <a:alpha val="40000"/>
            </a:srgbClr>
          </a:glow>
        </a:effectLst>
      </dgm:spPr>
      <dgm:t>
        <a:bodyPr/>
        <a:lstStyle/>
        <a:p>
          <a:pPr>
            <a:lnSpc>
              <a:spcPct val="100000"/>
            </a:lnSpc>
          </a:pPr>
          <a:r>
            <a:rPr lang="en-IN" sz="1400" b="1"/>
            <a:t>Inaction</a:t>
          </a:r>
          <a:r>
            <a:rPr lang="en-IN" sz="1000" b="1"/>
            <a:t> </a:t>
          </a:r>
          <a:br>
            <a:rPr lang="en-IN" sz="700" b="1"/>
          </a:br>
          <a:r>
            <a:rPr lang="en-IN" sz="1050" b="0" i="1"/>
            <a:t>Men don’t notice </a:t>
          </a:r>
          <a:br>
            <a:rPr lang="en-IN" sz="1050" b="0" i="1"/>
          </a:br>
          <a:r>
            <a:rPr lang="en-IN" sz="1050" b="1" i="1"/>
            <a:t>-</a:t>
          </a:r>
          <a:r>
            <a:rPr lang="en-IN" sz="1050" b="0" i="1"/>
            <a:t> until it’s too late</a:t>
          </a:r>
        </a:p>
      </dgm:t>
    </dgm:pt>
    <dgm:pt modelId="{82A595C9-DB23-4725-A471-84D8C133CB40}" type="parTrans" cxnId="{A63A6BE1-1096-4B5F-9177-A940C22EDDDE}">
      <dgm:prSet/>
      <dgm:spPr/>
      <dgm:t>
        <a:bodyPr/>
        <a:lstStyle/>
        <a:p>
          <a:endParaRPr lang="en-IN"/>
        </a:p>
      </dgm:t>
    </dgm:pt>
    <dgm:pt modelId="{E9FDB5E7-E8E8-47DE-A339-17B7AF81AE2E}" type="sibTrans" cxnId="{A63A6BE1-1096-4B5F-9177-A940C22EDDDE}">
      <dgm:prSet/>
      <dgm:spPr/>
      <dgm:t>
        <a:bodyPr/>
        <a:lstStyle/>
        <a:p>
          <a:endParaRPr lang="en-IN"/>
        </a:p>
      </dgm:t>
    </dgm:pt>
    <dgm:pt modelId="{FB20F50E-EDB2-47B8-AC71-C39F3C64ADF8}" type="pres">
      <dgm:prSet presAssocID="{8CD6E3D8-EB50-4346-B8BF-9E030A40D7C8}" presName="Name0" presStyleCnt="0">
        <dgm:presLayoutVars>
          <dgm:dir/>
          <dgm:resizeHandles val="exact"/>
        </dgm:presLayoutVars>
      </dgm:prSet>
      <dgm:spPr/>
    </dgm:pt>
    <dgm:pt modelId="{375F16B9-0537-4214-821F-DA5C5379B011}" type="pres">
      <dgm:prSet presAssocID="{8CD6E3D8-EB50-4346-B8BF-9E030A40D7C8}" presName="cycle" presStyleCnt="0"/>
      <dgm:spPr/>
    </dgm:pt>
    <dgm:pt modelId="{63A7DA16-D59C-4938-AA74-F10C173CA085}" type="pres">
      <dgm:prSet presAssocID="{9EFCBF8A-6ECD-40E5-B309-C8B7E97B7D35}" presName="nodeFirstNode" presStyleLbl="node1" presStyleIdx="0" presStyleCnt="3">
        <dgm:presLayoutVars>
          <dgm:bulletEnabled val="1"/>
        </dgm:presLayoutVars>
      </dgm:prSet>
      <dgm:spPr/>
    </dgm:pt>
    <dgm:pt modelId="{3E99A313-2338-4C18-8E43-D8D206C41758}" type="pres">
      <dgm:prSet presAssocID="{97136C61-E1C7-4CB7-A2B6-D0C3D978383A}" presName="sibTransFirstNode" presStyleLbl="bgShp" presStyleIdx="0" presStyleCnt="1"/>
      <dgm:spPr/>
    </dgm:pt>
    <dgm:pt modelId="{139293BD-2DFD-4C80-935C-3A983E081D15}" type="pres">
      <dgm:prSet presAssocID="{105616C3-5EA3-4ADF-ABCF-6AB3EB38A836}" presName="nodeFollowingNodes" presStyleLbl="node1" presStyleIdx="1" presStyleCnt="3">
        <dgm:presLayoutVars>
          <dgm:bulletEnabled val="1"/>
        </dgm:presLayoutVars>
      </dgm:prSet>
      <dgm:spPr/>
    </dgm:pt>
    <dgm:pt modelId="{DF9EC475-94B3-4915-9D02-AC99335CCDDD}" type="pres">
      <dgm:prSet presAssocID="{A806F06B-D919-4824-B0A2-9E88333BEEB7}" presName="nodeFollowingNodes" presStyleLbl="node1" presStyleIdx="2" presStyleCnt="3">
        <dgm:presLayoutVars>
          <dgm:bulletEnabled val="1"/>
        </dgm:presLayoutVars>
      </dgm:prSet>
      <dgm:spPr/>
    </dgm:pt>
  </dgm:ptLst>
  <dgm:cxnLst>
    <dgm:cxn modelId="{701E8E05-8BAE-4AC2-AB01-ED234AA33FBB}" srcId="{8CD6E3D8-EB50-4346-B8BF-9E030A40D7C8}" destId="{105616C3-5EA3-4ADF-ABCF-6AB3EB38A836}" srcOrd="1" destOrd="0" parTransId="{645556DC-51B9-4830-A308-607F0A18494E}" sibTransId="{8DD5EF0E-1DA4-49E3-B3C4-43A609D04B00}"/>
    <dgm:cxn modelId="{FCA4B43C-561C-4DB7-B61D-042BBC6CD385}" type="presOf" srcId="{9EFCBF8A-6ECD-40E5-B309-C8B7E97B7D35}" destId="{63A7DA16-D59C-4938-AA74-F10C173CA085}" srcOrd="0" destOrd="0" presId="urn:microsoft.com/office/officeart/2005/8/layout/cycle3"/>
    <dgm:cxn modelId="{E439C666-3F3A-4F60-B8F4-D021B99A142F}" type="presOf" srcId="{105616C3-5EA3-4ADF-ABCF-6AB3EB38A836}" destId="{139293BD-2DFD-4C80-935C-3A983E081D15}" srcOrd="0" destOrd="0" presId="urn:microsoft.com/office/officeart/2005/8/layout/cycle3"/>
    <dgm:cxn modelId="{03C81B4B-6EB1-48FE-841B-F3AA6FCA18B7}" type="presOf" srcId="{A806F06B-D919-4824-B0A2-9E88333BEEB7}" destId="{DF9EC475-94B3-4915-9D02-AC99335CCDDD}" srcOrd="0" destOrd="0" presId="urn:microsoft.com/office/officeart/2005/8/layout/cycle3"/>
    <dgm:cxn modelId="{9B74296D-6C37-4F04-B9D1-2C3325D86E82}" type="presOf" srcId="{8CD6E3D8-EB50-4346-B8BF-9E030A40D7C8}" destId="{FB20F50E-EDB2-47B8-AC71-C39F3C64ADF8}" srcOrd="0" destOrd="0" presId="urn:microsoft.com/office/officeart/2005/8/layout/cycle3"/>
    <dgm:cxn modelId="{E0545476-430C-4762-A44C-53C567FAA832}" srcId="{8CD6E3D8-EB50-4346-B8BF-9E030A40D7C8}" destId="{9EFCBF8A-6ECD-40E5-B309-C8B7E97B7D35}" srcOrd="0" destOrd="0" parTransId="{2AF9A89B-C6D2-4D08-B1D0-BE09F46138D1}" sibTransId="{97136C61-E1C7-4CB7-A2B6-D0C3D978383A}"/>
    <dgm:cxn modelId="{04D27EBE-8B29-4E25-BAF0-8664906B6D91}" type="presOf" srcId="{97136C61-E1C7-4CB7-A2B6-D0C3D978383A}" destId="{3E99A313-2338-4C18-8E43-D8D206C41758}" srcOrd="0" destOrd="0" presId="urn:microsoft.com/office/officeart/2005/8/layout/cycle3"/>
    <dgm:cxn modelId="{A63A6BE1-1096-4B5F-9177-A940C22EDDDE}" srcId="{8CD6E3D8-EB50-4346-B8BF-9E030A40D7C8}" destId="{A806F06B-D919-4824-B0A2-9E88333BEEB7}" srcOrd="2" destOrd="0" parTransId="{82A595C9-DB23-4725-A471-84D8C133CB40}" sibTransId="{E9FDB5E7-E8E8-47DE-A339-17B7AF81AE2E}"/>
    <dgm:cxn modelId="{F78FEEB6-6F67-45AE-B0A7-0A27DDFAF990}" type="presParOf" srcId="{FB20F50E-EDB2-47B8-AC71-C39F3C64ADF8}" destId="{375F16B9-0537-4214-821F-DA5C5379B011}" srcOrd="0" destOrd="0" presId="urn:microsoft.com/office/officeart/2005/8/layout/cycle3"/>
    <dgm:cxn modelId="{7641275A-0F36-4029-AA77-6BE1A14260C9}" type="presParOf" srcId="{375F16B9-0537-4214-821F-DA5C5379B011}" destId="{63A7DA16-D59C-4938-AA74-F10C173CA085}" srcOrd="0" destOrd="0" presId="urn:microsoft.com/office/officeart/2005/8/layout/cycle3"/>
    <dgm:cxn modelId="{6A6AD534-C633-47BF-903F-182F8D4B9155}" type="presParOf" srcId="{375F16B9-0537-4214-821F-DA5C5379B011}" destId="{3E99A313-2338-4C18-8E43-D8D206C41758}" srcOrd="1" destOrd="0" presId="urn:microsoft.com/office/officeart/2005/8/layout/cycle3"/>
    <dgm:cxn modelId="{C9393B28-0CE9-4A61-A54C-42ED2A40A840}" type="presParOf" srcId="{375F16B9-0537-4214-821F-DA5C5379B011}" destId="{139293BD-2DFD-4C80-935C-3A983E081D15}" srcOrd="2" destOrd="0" presId="urn:microsoft.com/office/officeart/2005/8/layout/cycle3"/>
    <dgm:cxn modelId="{2B8723CD-C6BA-41D0-83F3-33B1078EB293}" type="presParOf" srcId="{375F16B9-0537-4214-821F-DA5C5379B011}" destId="{DF9EC475-94B3-4915-9D02-AC99335CCDDD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2D6E6F-F69F-4190-8902-B60DF03A3BBD}" type="doc">
      <dgm:prSet loTypeId="urn:microsoft.com/office/officeart/2005/8/layout/venn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E469DAB-0AAB-466E-8C35-582329D6322F}">
      <dgm:prSet/>
      <dgm:spPr>
        <a:solidFill>
          <a:srgbClr val="F194AA"/>
        </a:solidFill>
      </dgm:spPr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9BCD921A-A56D-4C68-8257-B073A46BE96A}" type="parTrans" cxnId="{9BA4E78B-FC41-474A-9351-CD07DECCA22F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AEE7C0AE-FD49-4D46-AB18-E7848576B0A0}" type="sibTrans" cxnId="{9BA4E78B-FC41-474A-9351-CD07DECCA22F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677CD39A-1F92-425B-88F0-143FFC1EDB86}">
      <dgm:prSet/>
      <dgm:spPr>
        <a:solidFill>
          <a:srgbClr val="E92168">
            <a:alpha val="50000"/>
          </a:srgbClr>
        </a:solidFill>
      </dgm:spPr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3B4233F0-775D-456C-B7F3-39E7613BD259}" type="parTrans" cxnId="{4B8AA34A-469B-4539-AD56-C970E4DA2ED1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BA037112-DB59-4EBD-807A-19778177782A}" type="sibTrans" cxnId="{4B8AA34A-469B-4539-AD56-C970E4DA2ED1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3308C406-3DDF-40FF-93F6-D6D1F4DEA844}">
      <dgm:prSet/>
      <dgm:spPr>
        <a:solidFill>
          <a:srgbClr val="E92068">
            <a:alpha val="50000"/>
          </a:srgbClr>
        </a:solidFill>
      </dgm:spPr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6AAA5639-285B-43C4-A0BB-67327DE0A86C}" type="parTrans" cxnId="{18A03804-730A-4CA6-8208-2F0C7AA63C5B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82D308A5-18E8-42D8-8EC2-931A2318DC77}" type="sibTrans" cxnId="{18A03804-730A-4CA6-8208-2F0C7AA63C5B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28A81CFE-B6B4-462A-B6A5-8B52E3ABA54C}" type="pres">
      <dgm:prSet presAssocID="{072D6E6F-F69F-4190-8902-B60DF03A3BBD}" presName="compositeShape" presStyleCnt="0">
        <dgm:presLayoutVars>
          <dgm:chMax val="7"/>
          <dgm:dir/>
          <dgm:resizeHandles val="exact"/>
        </dgm:presLayoutVars>
      </dgm:prSet>
      <dgm:spPr/>
    </dgm:pt>
    <dgm:pt modelId="{5F3F1410-E57B-4F4D-87D0-E252C659BB99}" type="pres">
      <dgm:prSet presAssocID="{CE469DAB-0AAB-466E-8C35-582329D6322F}" presName="circ1" presStyleLbl="vennNode1" presStyleIdx="0" presStyleCnt="3"/>
      <dgm:spPr/>
    </dgm:pt>
    <dgm:pt modelId="{BAC7C8BA-F8D2-4649-BF44-38F8B16DBC35}" type="pres">
      <dgm:prSet presAssocID="{CE469DAB-0AAB-466E-8C35-582329D6322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E331859-65E2-4FFA-8904-2D4320CCADB2}" type="pres">
      <dgm:prSet presAssocID="{677CD39A-1F92-425B-88F0-143FFC1EDB86}" presName="circ2" presStyleLbl="vennNode1" presStyleIdx="1" presStyleCnt="3" custScaleY="100021"/>
      <dgm:spPr/>
    </dgm:pt>
    <dgm:pt modelId="{E081F3B9-108A-4D2C-A53F-360F7BBBFBA8}" type="pres">
      <dgm:prSet presAssocID="{677CD39A-1F92-425B-88F0-143FFC1EDB8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FEE6FE-9656-4F76-A345-631C1382051F}" type="pres">
      <dgm:prSet presAssocID="{3308C406-3DDF-40FF-93F6-D6D1F4DEA844}" presName="circ3" presStyleLbl="vennNode1" presStyleIdx="2" presStyleCnt="3" custScaleY="100021"/>
      <dgm:spPr/>
    </dgm:pt>
    <dgm:pt modelId="{3A1B741D-5E10-4936-8719-5E0723428A38}" type="pres">
      <dgm:prSet presAssocID="{3308C406-3DDF-40FF-93F6-D6D1F4DEA84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8A03804-730A-4CA6-8208-2F0C7AA63C5B}" srcId="{072D6E6F-F69F-4190-8902-B60DF03A3BBD}" destId="{3308C406-3DDF-40FF-93F6-D6D1F4DEA844}" srcOrd="2" destOrd="0" parTransId="{6AAA5639-285B-43C4-A0BB-67327DE0A86C}" sibTransId="{82D308A5-18E8-42D8-8EC2-931A2318DC77}"/>
    <dgm:cxn modelId="{7A5B202A-5AAC-4539-A630-13A0B19F79EF}" type="presOf" srcId="{677CD39A-1F92-425B-88F0-143FFC1EDB86}" destId="{DE331859-65E2-4FFA-8904-2D4320CCADB2}" srcOrd="0" destOrd="0" presId="urn:microsoft.com/office/officeart/2005/8/layout/venn1"/>
    <dgm:cxn modelId="{07C5932D-6EA5-4CF4-8898-15B5B0C5B751}" type="presOf" srcId="{CE469DAB-0AAB-466E-8C35-582329D6322F}" destId="{5F3F1410-E57B-4F4D-87D0-E252C659BB99}" srcOrd="0" destOrd="0" presId="urn:microsoft.com/office/officeart/2005/8/layout/venn1"/>
    <dgm:cxn modelId="{4B8AA34A-469B-4539-AD56-C970E4DA2ED1}" srcId="{072D6E6F-F69F-4190-8902-B60DF03A3BBD}" destId="{677CD39A-1F92-425B-88F0-143FFC1EDB86}" srcOrd="1" destOrd="0" parTransId="{3B4233F0-775D-456C-B7F3-39E7613BD259}" sibTransId="{BA037112-DB59-4EBD-807A-19778177782A}"/>
    <dgm:cxn modelId="{C0960A50-A8EF-4A91-8E3D-7BB253AAD8AC}" type="presOf" srcId="{3308C406-3DDF-40FF-93F6-D6D1F4DEA844}" destId="{3A1B741D-5E10-4936-8719-5E0723428A38}" srcOrd="1" destOrd="0" presId="urn:microsoft.com/office/officeart/2005/8/layout/venn1"/>
    <dgm:cxn modelId="{9BA4E78B-FC41-474A-9351-CD07DECCA22F}" srcId="{072D6E6F-F69F-4190-8902-B60DF03A3BBD}" destId="{CE469DAB-0AAB-466E-8C35-582329D6322F}" srcOrd="0" destOrd="0" parTransId="{9BCD921A-A56D-4C68-8257-B073A46BE96A}" sibTransId="{AEE7C0AE-FD49-4D46-AB18-E7848576B0A0}"/>
    <dgm:cxn modelId="{15599A8C-9074-46A5-A521-DEF4E2121832}" type="presOf" srcId="{072D6E6F-F69F-4190-8902-B60DF03A3BBD}" destId="{28A81CFE-B6B4-462A-B6A5-8B52E3ABA54C}" srcOrd="0" destOrd="0" presId="urn:microsoft.com/office/officeart/2005/8/layout/venn1"/>
    <dgm:cxn modelId="{5112DBDB-B9E7-4637-BC2A-F2B0AA1C1544}" type="presOf" srcId="{677CD39A-1F92-425B-88F0-143FFC1EDB86}" destId="{E081F3B9-108A-4D2C-A53F-360F7BBBFBA8}" srcOrd="1" destOrd="0" presId="urn:microsoft.com/office/officeart/2005/8/layout/venn1"/>
    <dgm:cxn modelId="{0671FAE7-A4B7-4245-A5D0-649C7B12889A}" type="presOf" srcId="{3308C406-3DDF-40FF-93F6-D6D1F4DEA844}" destId="{4AFEE6FE-9656-4F76-A345-631C1382051F}" srcOrd="0" destOrd="0" presId="urn:microsoft.com/office/officeart/2005/8/layout/venn1"/>
    <dgm:cxn modelId="{E1FA2DE8-3C95-4404-9AB3-03B96EA3A33F}" type="presOf" srcId="{CE469DAB-0AAB-466E-8C35-582329D6322F}" destId="{BAC7C8BA-F8D2-4649-BF44-38F8B16DBC35}" srcOrd="1" destOrd="0" presId="urn:microsoft.com/office/officeart/2005/8/layout/venn1"/>
    <dgm:cxn modelId="{0D78250C-7F1E-4587-98F9-4BF5FC1EBC26}" type="presParOf" srcId="{28A81CFE-B6B4-462A-B6A5-8B52E3ABA54C}" destId="{5F3F1410-E57B-4F4D-87D0-E252C659BB99}" srcOrd="0" destOrd="0" presId="urn:microsoft.com/office/officeart/2005/8/layout/venn1"/>
    <dgm:cxn modelId="{93B0B44A-33F7-42E6-B08A-70B81EB7182A}" type="presParOf" srcId="{28A81CFE-B6B4-462A-B6A5-8B52E3ABA54C}" destId="{BAC7C8BA-F8D2-4649-BF44-38F8B16DBC35}" srcOrd="1" destOrd="0" presId="urn:microsoft.com/office/officeart/2005/8/layout/venn1"/>
    <dgm:cxn modelId="{D017A14E-42A2-4538-9FAD-B922E59AC4B4}" type="presParOf" srcId="{28A81CFE-B6B4-462A-B6A5-8B52E3ABA54C}" destId="{DE331859-65E2-4FFA-8904-2D4320CCADB2}" srcOrd="2" destOrd="0" presId="urn:microsoft.com/office/officeart/2005/8/layout/venn1"/>
    <dgm:cxn modelId="{F4C1373A-50E8-47FE-B744-0D8FA97864EA}" type="presParOf" srcId="{28A81CFE-B6B4-462A-B6A5-8B52E3ABA54C}" destId="{E081F3B9-108A-4D2C-A53F-360F7BBBFBA8}" srcOrd="3" destOrd="0" presId="urn:microsoft.com/office/officeart/2005/8/layout/venn1"/>
    <dgm:cxn modelId="{5792DA06-3AC2-48C4-BFC1-F9FF78CDEAFC}" type="presParOf" srcId="{28A81CFE-B6B4-462A-B6A5-8B52E3ABA54C}" destId="{4AFEE6FE-9656-4F76-A345-631C1382051F}" srcOrd="4" destOrd="0" presId="urn:microsoft.com/office/officeart/2005/8/layout/venn1"/>
    <dgm:cxn modelId="{8B383DBB-B62C-4CC0-AB3C-F1C7E897390E}" type="presParOf" srcId="{28A81CFE-B6B4-462A-B6A5-8B52E3ABA54C}" destId="{3A1B741D-5E10-4936-8719-5E0723428A38}" srcOrd="5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5B8E40-C4D5-4EDD-9B5A-1459EA0B94CD}" type="doc">
      <dgm:prSet loTypeId="urn:microsoft.com/office/officeart/2005/8/layout/vList3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098D48B-A428-4709-91DB-D1310845CCE4}">
      <dgm:prSet custT="1"/>
      <dgm:spPr>
        <a:noFill/>
        <a:ln w="6350">
          <a:solidFill>
            <a:srgbClr val="001F3F"/>
          </a:solidFill>
        </a:ln>
      </dgm:spPr>
      <dgm:t>
        <a:bodyPr/>
        <a:lstStyle/>
        <a:p>
          <a:pPr algn="just">
            <a:spcBef>
              <a:spcPts val="1000"/>
            </a:spcBef>
            <a:spcAft>
              <a:spcPts val="0"/>
            </a:spcAft>
          </a:pPr>
          <a:r>
            <a:rPr lang="en-US" sz="1200" b="0" i="1">
              <a:solidFill>
                <a:srgbClr val="001F3F"/>
              </a:solidFill>
            </a:rPr>
            <a:t>“</a:t>
          </a:r>
          <a:r>
            <a:rPr lang="en-US" sz="1200" b="1" i="1">
              <a:solidFill>
                <a:srgbClr val="E92168"/>
              </a:solidFill>
            </a:rPr>
            <a:t>Too many steps, too much effort</a:t>
          </a:r>
          <a:r>
            <a:rPr lang="en-US" sz="1200" b="0" i="1">
              <a:solidFill>
                <a:srgbClr val="001F3F"/>
              </a:solidFill>
            </a:rPr>
            <a:t> – I just want something simple.”</a:t>
          </a:r>
        </a:p>
        <a:p>
          <a:pPr algn="just">
            <a:spcBef>
              <a:spcPts val="300"/>
            </a:spcBef>
            <a:spcAft>
              <a:spcPts val="0"/>
            </a:spcAft>
          </a:pPr>
          <a:r>
            <a:rPr lang="en-US" sz="1200" b="0" i="1">
              <a:solidFill>
                <a:srgbClr val="001F3F"/>
              </a:solidFill>
            </a:rPr>
            <a:t>“</a:t>
          </a:r>
          <a:r>
            <a:rPr lang="en-US" sz="1200" b="1" i="1">
              <a:solidFill>
                <a:srgbClr val="E92168"/>
              </a:solidFill>
            </a:rPr>
            <a:t>Skincare feels like a gimmick</a:t>
          </a:r>
          <a:r>
            <a:rPr lang="en-US" sz="1200" b="1" i="1">
              <a:solidFill>
                <a:srgbClr val="001F3F"/>
              </a:solidFill>
            </a:rPr>
            <a:t> </a:t>
          </a:r>
          <a:r>
            <a:rPr lang="en-US" sz="1200" b="0" i="1">
              <a:solidFill>
                <a:srgbClr val="001F3F"/>
              </a:solidFill>
            </a:rPr>
            <a:t>– I need real, science-backed proof.”</a:t>
          </a:r>
          <a:endParaRPr lang="en-IN" sz="1200" b="0" i="1">
            <a:solidFill>
              <a:srgbClr val="001F3F"/>
            </a:solidFill>
          </a:endParaRPr>
        </a:p>
      </dgm:t>
    </dgm:pt>
    <dgm:pt modelId="{AE8ECB01-9F10-407A-84E1-699E9EDCCD7A}" type="parTrans" cxnId="{7ED8C193-9EC0-42B1-A986-6C70D412C65F}">
      <dgm:prSet/>
      <dgm:spPr/>
      <dgm:t>
        <a:bodyPr/>
        <a:lstStyle/>
        <a:p>
          <a:endParaRPr lang="en-IN"/>
        </a:p>
      </dgm:t>
    </dgm:pt>
    <dgm:pt modelId="{6A361CCE-0C2F-49CB-A991-9C4F210F4334}" type="sibTrans" cxnId="{7ED8C193-9EC0-42B1-A986-6C70D412C65F}">
      <dgm:prSet/>
      <dgm:spPr/>
      <dgm:t>
        <a:bodyPr/>
        <a:lstStyle/>
        <a:p>
          <a:endParaRPr lang="en-IN"/>
        </a:p>
      </dgm:t>
    </dgm:pt>
    <dgm:pt modelId="{357E211F-4F30-4C05-BA32-89FD57A17513}" type="pres">
      <dgm:prSet presAssocID="{325B8E40-C4D5-4EDD-9B5A-1459EA0B94CD}" presName="linearFlow" presStyleCnt="0">
        <dgm:presLayoutVars>
          <dgm:dir/>
          <dgm:resizeHandles val="exact"/>
        </dgm:presLayoutVars>
      </dgm:prSet>
      <dgm:spPr/>
    </dgm:pt>
    <dgm:pt modelId="{7E08323C-F17A-46A5-A7C0-9035F72DFE88}" type="pres">
      <dgm:prSet presAssocID="{4098D48B-A428-4709-91DB-D1310845CCE4}" presName="composite" presStyleCnt="0"/>
      <dgm:spPr/>
    </dgm:pt>
    <dgm:pt modelId="{D57A0A14-0E6D-43AF-BD07-92E76F766469}" type="pres">
      <dgm:prSet presAssocID="{4098D48B-A428-4709-91DB-D1310845CCE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>
          <a:solidFill>
            <a:srgbClr val="001F3F"/>
          </a:solidFill>
        </a:ln>
      </dgm:spPr>
    </dgm:pt>
    <dgm:pt modelId="{59271567-0E85-4677-8885-3555C99F8C50}" type="pres">
      <dgm:prSet presAssocID="{4098D48B-A428-4709-91DB-D1310845CCE4}" presName="txShp" presStyleLbl="node1" presStyleIdx="0" presStyleCnt="1" custScaleX="113943" custLinFactNeighborX="1009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AFFC0287-F54E-4D1E-8FE3-6788C4DDA747}" type="presOf" srcId="{325B8E40-C4D5-4EDD-9B5A-1459EA0B94CD}" destId="{357E211F-4F30-4C05-BA32-89FD57A17513}" srcOrd="0" destOrd="0" presId="urn:microsoft.com/office/officeart/2005/8/layout/vList3"/>
    <dgm:cxn modelId="{7ED8C193-9EC0-42B1-A986-6C70D412C65F}" srcId="{325B8E40-C4D5-4EDD-9B5A-1459EA0B94CD}" destId="{4098D48B-A428-4709-91DB-D1310845CCE4}" srcOrd="0" destOrd="0" parTransId="{AE8ECB01-9F10-407A-84E1-699E9EDCCD7A}" sibTransId="{6A361CCE-0C2F-49CB-A991-9C4F210F4334}"/>
    <dgm:cxn modelId="{887338B5-24A5-44FA-8A63-E3935E147AD0}" type="presOf" srcId="{4098D48B-A428-4709-91DB-D1310845CCE4}" destId="{59271567-0E85-4677-8885-3555C99F8C50}" srcOrd="0" destOrd="0" presId="urn:microsoft.com/office/officeart/2005/8/layout/vList3"/>
    <dgm:cxn modelId="{8B3A2B67-4A3B-48BA-90C1-5667772FF63C}" type="presParOf" srcId="{357E211F-4F30-4C05-BA32-89FD57A17513}" destId="{7E08323C-F17A-46A5-A7C0-9035F72DFE88}" srcOrd="0" destOrd="0" presId="urn:microsoft.com/office/officeart/2005/8/layout/vList3"/>
    <dgm:cxn modelId="{CF900E26-39C8-4C53-A5E5-0FF53140613B}" type="presParOf" srcId="{7E08323C-F17A-46A5-A7C0-9035F72DFE88}" destId="{D57A0A14-0E6D-43AF-BD07-92E76F766469}" srcOrd="0" destOrd="0" presId="urn:microsoft.com/office/officeart/2005/8/layout/vList3"/>
    <dgm:cxn modelId="{4E74A6BE-A4B8-4AEB-817F-C35AAB034671}" type="presParOf" srcId="{7E08323C-F17A-46A5-A7C0-9035F72DFE88}" destId="{59271567-0E85-4677-8885-3555C99F8C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5B8E40-C4D5-4EDD-9B5A-1459EA0B94CD}" type="doc">
      <dgm:prSet loTypeId="urn:microsoft.com/office/officeart/2005/8/layout/vList3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098D48B-A428-4709-91DB-D1310845CCE4}">
      <dgm:prSet custT="1"/>
      <dgm:spPr>
        <a:noFill/>
        <a:ln w="6350">
          <a:solidFill>
            <a:srgbClr val="001F3F"/>
          </a:solidFill>
        </a:ln>
      </dgm:spPr>
      <dgm:t>
        <a:bodyPr/>
        <a:lstStyle/>
        <a:p>
          <a:pPr algn="just">
            <a:spcBef>
              <a:spcPts val="300"/>
            </a:spcBef>
            <a:spcAft>
              <a:spcPts val="0"/>
            </a:spcAft>
          </a:pPr>
          <a:r>
            <a:rPr lang="en-US" sz="1200" b="0" i="1">
              <a:solidFill>
                <a:srgbClr val="001F3F"/>
              </a:solidFill>
            </a:rPr>
            <a:t>"</a:t>
          </a:r>
          <a:r>
            <a:rPr lang="en-US" sz="1200" b="1" i="1">
              <a:solidFill>
                <a:srgbClr val="E92168"/>
              </a:solidFill>
            </a:rPr>
            <a:t>I start but never stick to it </a:t>
          </a:r>
          <a:r>
            <a:rPr lang="en-US" sz="1200" b="0" i="1">
              <a:solidFill>
                <a:srgbClr val="001F3F"/>
              </a:solidFill>
            </a:rPr>
            <a:t>– no visible progress, no motivation."</a:t>
          </a:r>
          <a:endParaRPr lang="en-IN" sz="1200" b="0" i="1">
            <a:solidFill>
              <a:srgbClr val="001F3F"/>
            </a:solidFill>
          </a:endParaRPr>
        </a:p>
        <a:p>
          <a:pPr>
            <a:spcBef>
              <a:spcPts val="300"/>
            </a:spcBef>
          </a:pPr>
          <a:r>
            <a:rPr lang="en-US" sz="1200" b="0" i="1">
              <a:solidFill>
                <a:srgbClr val="001F3F"/>
              </a:solidFill>
            </a:rPr>
            <a:t>"</a:t>
          </a:r>
          <a:r>
            <a:rPr lang="en-US" sz="1200" b="1" i="1">
              <a:solidFill>
                <a:srgbClr val="E92168"/>
              </a:solidFill>
            </a:rPr>
            <a:t>I hate the greasy, sticky feeling</a:t>
          </a:r>
          <a:r>
            <a:rPr lang="en-US" sz="1200" b="0" i="1">
              <a:solidFill>
                <a:srgbClr val="001F3F"/>
              </a:solidFill>
            </a:rPr>
            <a:t> – it makes me avoid skincare."</a:t>
          </a:r>
          <a:endParaRPr lang="en-IN" sz="1200" b="0" i="1">
            <a:solidFill>
              <a:srgbClr val="001F3F"/>
            </a:solidFill>
          </a:endParaRPr>
        </a:p>
      </dgm:t>
    </dgm:pt>
    <dgm:pt modelId="{AE8ECB01-9F10-407A-84E1-699E9EDCCD7A}" type="parTrans" cxnId="{7ED8C193-9EC0-42B1-A986-6C70D412C65F}">
      <dgm:prSet/>
      <dgm:spPr/>
      <dgm:t>
        <a:bodyPr/>
        <a:lstStyle/>
        <a:p>
          <a:endParaRPr lang="en-IN"/>
        </a:p>
      </dgm:t>
    </dgm:pt>
    <dgm:pt modelId="{6A361CCE-0C2F-49CB-A991-9C4F210F4334}" type="sibTrans" cxnId="{7ED8C193-9EC0-42B1-A986-6C70D412C65F}">
      <dgm:prSet/>
      <dgm:spPr/>
      <dgm:t>
        <a:bodyPr/>
        <a:lstStyle/>
        <a:p>
          <a:endParaRPr lang="en-IN"/>
        </a:p>
      </dgm:t>
    </dgm:pt>
    <dgm:pt modelId="{357E211F-4F30-4C05-BA32-89FD57A17513}" type="pres">
      <dgm:prSet presAssocID="{325B8E40-C4D5-4EDD-9B5A-1459EA0B94CD}" presName="linearFlow" presStyleCnt="0">
        <dgm:presLayoutVars>
          <dgm:dir/>
          <dgm:resizeHandles val="exact"/>
        </dgm:presLayoutVars>
      </dgm:prSet>
      <dgm:spPr/>
    </dgm:pt>
    <dgm:pt modelId="{7E08323C-F17A-46A5-A7C0-9035F72DFE88}" type="pres">
      <dgm:prSet presAssocID="{4098D48B-A428-4709-91DB-D1310845CCE4}" presName="composite" presStyleCnt="0"/>
      <dgm:spPr/>
    </dgm:pt>
    <dgm:pt modelId="{D57A0A14-0E6D-43AF-BD07-92E76F766469}" type="pres">
      <dgm:prSet presAssocID="{4098D48B-A428-4709-91DB-D1310845CCE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>
          <a:solidFill>
            <a:srgbClr val="001F3F"/>
          </a:solidFill>
        </a:ln>
      </dgm:spPr>
    </dgm:pt>
    <dgm:pt modelId="{59271567-0E85-4677-8885-3555C99F8C50}" type="pres">
      <dgm:prSet presAssocID="{4098D48B-A428-4709-91DB-D1310845CCE4}" presName="txShp" presStyleLbl="node1" presStyleIdx="0" presStyleCnt="1" custScaleX="113943" custLinFactNeighborX="1009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AFFC0287-F54E-4D1E-8FE3-6788C4DDA747}" type="presOf" srcId="{325B8E40-C4D5-4EDD-9B5A-1459EA0B94CD}" destId="{357E211F-4F30-4C05-BA32-89FD57A17513}" srcOrd="0" destOrd="0" presId="urn:microsoft.com/office/officeart/2005/8/layout/vList3"/>
    <dgm:cxn modelId="{7ED8C193-9EC0-42B1-A986-6C70D412C65F}" srcId="{325B8E40-C4D5-4EDD-9B5A-1459EA0B94CD}" destId="{4098D48B-A428-4709-91DB-D1310845CCE4}" srcOrd="0" destOrd="0" parTransId="{AE8ECB01-9F10-407A-84E1-699E9EDCCD7A}" sibTransId="{6A361CCE-0C2F-49CB-A991-9C4F210F4334}"/>
    <dgm:cxn modelId="{887338B5-24A5-44FA-8A63-E3935E147AD0}" type="presOf" srcId="{4098D48B-A428-4709-91DB-D1310845CCE4}" destId="{59271567-0E85-4677-8885-3555C99F8C50}" srcOrd="0" destOrd="0" presId="urn:microsoft.com/office/officeart/2005/8/layout/vList3"/>
    <dgm:cxn modelId="{8B3A2B67-4A3B-48BA-90C1-5667772FF63C}" type="presParOf" srcId="{357E211F-4F30-4C05-BA32-89FD57A17513}" destId="{7E08323C-F17A-46A5-A7C0-9035F72DFE88}" srcOrd="0" destOrd="0" presId="urn:microsoft.com/office/officeart/2005/8/layout/vList3"/>
    <dgm:cxn modelId="{CF900E26-39C8-4C53-A5E5-0FF53140613B}" type="presParOf" srcId="{7E08323C-F17A-46A5-A7C0-9035F72DFE88}" destId="{D57A0A14-0E6D-43AF-BD07-92E76F766469}" srcOrd="0" destOrd="0" presId="urn:microsoft.com/office/officeart/2005/8/layout/vList3"/>
    <dgm:cxn modelId="{4E74A6BE-A4B8-4AEB-817F-C35AAB034671}" type="presParOf" srcId="{7E08323C-F17A-46A5-A7C0-9035F72DFE88}" destId="{59271567-0E85-4677-8885-3555C99F8C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D6E3D8-EB50-4346-B8BF-9E030A40D7C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EFCBF8A-6ECD-40E5-B309-C8B7E97B7D35}">
      <dgm:prSet custT="1"/>
      <dgm:spPr>
        <a:solidFill>
          <a:srgbClr val="001F3F"/>
        </a:solidFill>
        <a:effectLst>
          <a:glow rad="63500">
            <a:srgbClr val="001F3F">
              <a:alpha val="40000"/>
            </a:srgbClr>
          </a:glow>
        </a:effectLst>
      </dgm:spPr>
      <dgm:t>
        <a:bodyPr/>
        <a:lstStyle/>
        <a:p>
          <a:pPr>
            <a:lnSpc>
              <a:spcPct val="100000"/>
            </a:lnSpc>
          </a:pPr>
          <a:r>
            <a:rPr lang="en-US" sz="1400" b="1"/>
            <a:t>Insert</a:t>
          </a:r>
          <a:br>
            <a:rPr lang="en-US" sz="1000" b="1"/>
          </a:br>
          <a:r>
            <a:rPr lang="en-US" sz="1100" b="0" i="1"/>
            <a:t>Snap the cartridge into place</a:t>
          </a:r>
          <a:endParaRPr lang="en-IN" sz="1050" b="0" i="1"/>
        </a:p>
      </dgm:t>
    </dgm:pt>
    <dgm:pt modelId="{2AF9A89B-C6D2-4D08-B1D0-BE09F46138D1}" type="parTrans" cxnId="{E0545476-430C-4762-A44C-53C567FAA832}">
      <dgm:prSet/>
      <dgm:spPr/>
      <dgm:t>
        <a:bodyPr/>
        <a:lstStyle/>
        <a:p>
          <a:endParaRPr lang="en-IN"/>
        </a:p>
      </dgm:t>
    </dgm:pt>
    <dgm:pt modelId="{97136C61-E1C7-4CB7-A2B6-D0C3D978383A}" type="sibTrans" cxnId="{E0545476-430C-4762-A44C-53C567FAA832}">
      <dgm:prSet/>
      <dgm:spPr>
        <a:solidFill>
          <a:srgbClr val="E92068"/>
        </a:solidFill>
      </dgm:spPr>
      <dgm:t>
        <a:bodyPr/>
        <a:lstStyle/>
        <a:p>
          <a:endParaRPr lang="en-IN"/>
        </a:p>
      </dgm:t>
    </dgm:pt>
    <dgm:pt modelId="{105616C3-5EA3-4ADF-ABCF-6AB3EB38A836}">
      <dgm:prSet custT="1"/>
      <dgm:spPr>
        <a:solidFill>
          <a:srgbClr val="001F3F"/>
        </a:solidFill>
        <a:effectLst>
          <a:glow rad="63500">
            <a:srgbClr val="001F3F">
              <a:alpha val="40000"/>
            </a:srgbClr>
          </a:glow>
        </a:effectLst>
      </dgm:spPr>
      <dgm:t>
        <a:bodyPr/>
        <a:lstStyle/>
        <a:p>
          <a:pPr>
            <a:lnSpc>
              <a:spcPct val="100000"/>
            </a:lnSpc>
          </a:pPr>
          <a:r>
            <a:rPr lang="en-IN" sz="1400" b="1" kern="1200"/>
            <a:t>Lock</a:t>
          </a:r>
          <a:r>
            <a:rPr lang="en-IN" sz="1500" b="1" kern="1200"/>
            <a:t> </a:t>
          </a:r>
          <a:br>
            <a:rPr lang="en-IN" sz="700" b="1" kern="1200"/>
          </a:br>
          <a:r>
            <a:rPr lang="en-IN" sz="1100" b="0" i="1" kern="120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Twist or push to secur</a:t>
          </a:r>
          <a:r>
            <a:rPr lang="en-IN" sz="1050" b="0" i="1" kern="120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e</a:t>
          </a:r>
          <a:endParaRPr lang="en-IN" sz="1050" b="0" i="1" kern="1200"/>
        </a:p>
      </dgm:t>
    </dgm:pt>
    <dgm:pt modelId="{645556DC-51B9-4830-A308-607F0A18494E}" type="parTrans" cxnId="{701E8E05-8BAE-4AC2-AB01-ED234AA33FBB}">
      <dgm:prSet/>
      <dgm:spPr/>
      <dgm:t>
        <a:bodyPr/>
        <a:lstStyle/>
        <a:p>
          <a:endParaRPr lang="en-IN"/>
        </a:p>
      </dgm:t>
    </dgm:pt>
    <dgm:pt modelId="{8DD5EF0E-1DA4-49E3-B3C4-43A609D04B00}" type="sibTrans" cxnId="{701E8E05-8BAE-4AC2-AB01-ED234AA33FBB}">
      <dgm:prSet/>
      <dgm:spPr/>
      <dgm:t>
        <a:bodyPr/>
        <a:lstStyle/>
        <a:p>
          <a:endParaRPr lang="en-IN"/>
        </a:p>
      </dgm:t>
    </dgm:pt>
    <dgm:pt modelId="{A806F06B-D919-4824-B0A2-9E88333BEEB7}">
      <dgm:prSet custT="1"/>
      <dgm:spPr>
        <a:solidFill>
          <a:srgbClr val="001F3F"/>
        </a:solidFill>
        <a:effectLst>
          <a:glow rad="63500">
            <a:srgbClr val="001F3F">
              <a:alpha val="40000"/>
            </a:srgbClr>
          </a:glow>
        </a:effectLst>
      </dgm:spPr>
      <dgm:t>
        <a:bodyPr/>
        <a:lstStyle/>
        <a:p>
          <a:pPr>
            <a:lnSpc>
              <a:spcPct val="100000"/>
            </a:lnSpc>
          </a:pPr>
          <a:r>
            <a:rPr lang="en-IN" sz="1400" b="1"/>
            <a:t>Replace</a:t>
          </a:r>
          <a:r>
            <a:rPr lang="en-IN" sz="1000" b="1"/>
            <a:t> </a:t>
          </a:r>
          <a:br>
            <a:rPr lang="en-IN" sz="700" b="1"/>
          </a:br>
          <a:r>
            <a:rPr lang="en-US" sz="1100" b="0" i="1"/>
            <a:t>Swap with a new cartridge</a:t>
          </a:r>
          <a:endParaRPr lang="en-IN" sz="1050" b="0" i="1"/>
        </a:p>
      </dgm:t>
    </dgm:pt>
    <dgm:pt modelId="{82A595C9-DB23-4725-A471-84D8C133CB40}" type="parTrans" cxnId="{A63A6BE1-1096-4B5F-9177-A940C22EDDDE}">
      <dgm:prSet/>
      <dgm:spPr/>
      <dgm:t>
        <a:bodyPr/>
        <a:lstStyle/>
        <a:p>
          <a:endParaRPr lang="en-IN"/>
        </a:p>
      </dgm:t>
    </dgm:pt>
    <dgm:pt modelId="{E9FDB5E7-E8E8-47DE-A339-17B7AF81AE2E}" type="sibTrans" cxnId="{A63A6BE1-1096-4B5F-9177-A940C22EDDDE}">
      <dgm:prSet/>
      <dgm:spPr/>
      <dgm:t>
        <a:bodyPr/>
        <a:lstStyle/>
        <a:p>
          <a:endParaRPr lang="en-IN"/>
        </a:p>
      </dgm:t>
    </dgm:pt>
    <dgm:pt modelId="{FB20F50E-EDB2-47B8-AC71-C39F3C64ADF8}" type="pres">
      <dgm:prSet presAssocID="{8CD6E3D8-EB50-4346-B8BF-9E030A40D7C8}" presName="Name0" presStyleCnt="0">
        <dgm:presLayoutVars>
          <dgm:dir/>
          <dgm:resizeHandles val="exact"/>
        </dgm:presLayoutVars>
      </dgm:prSet>
      <dgm:spPr/>
    </dgm:pt>
    <dgm:pt modelId="{375F16B9-0537-4214-821F-DA5C5379B011}" type="pres">
      <dgm:prSet presAssocID="{8CD6E3D8-EB50-4346-B8BF-9E030A40D7C8}" presName="cycle" presStyleCnt="0"/>
      <dgm:spPr/>
    </dgm:pt>
    <dgm:pt modelId="{63A7DA16-D59C-4938-AA74-F10C173CA085}" type="pres">
      <dgm:prSet presAssocID="{9EFCBF8A-6ECD-40E5-B309-C8B7E97B7D35}" presName="nodeFirstNode" presStyleLbl="node1" presStyleIdx="0" presStyleCnt="3">
        <dgm:presLayoutVars>
          <dgm:bulletEnabled val="1"/>
        </dgm:presLayoutVars>
      </dgm:prSet>
      <dgm:spPr/>
    </dgm:pt>
    <dgm:pt modelId="{3E99A313-2338-4C18-8E43-D8D206C41758}" type="pres">
      <dgm:prSet presAssocID="{97136C61-E1C7-4CB7-A2B6-D0C3D978383A}" presName="sibTransFirstNode" presStyleLbl="bgShp" presStyleIdx="0" presStyleCnt="1"/>
      <dgm:spPr/>
    </dgm:pt>
    <dgm:pt modelId="{139293BD-2DFD-4C80-935C-3A983E081D15}" type="pres">
      <dgm:prSet presAssocID="{105616C3-5EA3-4ADF-ABCF-6AB3EB38A836}" presName="nodeFollowingNodes" presStyleLbl="node1" presStyleIdx="1" presStyleCnt="3">
        <dgm:presLayoutVars>
          <dgm:bulletEnabled val="1"/>
        </dgm:presLayoutVars>
      </dgm:prSet>
      <dgm:spPr/>
    </dgm:pt>
    <dgm:pt modelId="{DF9EC475-94B3-4915-9D02-AC99335CCDDD}" type="pres">
      <dgm:prSet presAssocID="{A806F06B-D919-4824-B0A2-9E88333BEEB7}" presName="nodeFollowingNodes" presStyleLbl="node1" presStyleIdx="2" presStyleCnt="3">
        <dgm:presLayoutVars>
          <dgm:bulletEnabled val="1"/>
        </dgm:presLayoutVars>
      </dgm:prSet>
      <dgm:spPr/>
    </dgm:pt>
  </dgm:ptLst>
  <dgm:cxnLst>
    <dgm:cxn modelId="{701E8E05-8BAE-4AC2-AB01-ED234AA33FBB}" srcId="{8CD6E3D8-EB50-4346-B8BF-9E030A40D7C8}" destId="{105616C3-5EA3-4ADF-ABCF-6AB3EB38A836}" srcOrd="1" destOrd="0" parTransId="{645556DC-51B9-4830-A308-607F0A18494E}" sibTransId="{8DD5EF0E-1DA4-49E3-B3C4-43A609D04B00}"/>
    <dgm:cxn modelId="{FCA4B43C-561C-4DB7-B61D-042BBC6CD385}" type="presOf" srcId="{9EFCBF8A-6ECD-40E5-B309-C8B7E97B7D35}" destId="{63A7DA16-D59C-4938-AA74-F10C173CA085}" srcOrd="0" destOrd="0" presId="urn:microsoft.com/office/officeart/2005/8/layout/cycle3"/>
    <dgm:cxn modelId="{E439C666-3F3A-4F60-B8F4-D021B99A142F}" type="presOf" srcId="{105616C3-5EA3-4ADF-ABCF-6AB3EB38A836}" destId="{139293BD-2DFD-4C80-935C-3A983E081D15}" srcOrd="0" destOrd="0" presId="urn:microsoft.com/office/officeart/2005/8/layout/cycle3"/>
    <dgm:cxn modelId="{03C81B4B-6EB1-48FE-841B-F3AA6FCA18B7}" type="presOf" srcId="{A806F06B-D919-4824-B0A2-9E88333BEEB7}" destId="{DF9EC475-94B3-4915-9D02-AC99335CCDDD}" srcOrd="0" destOrd="0" presId="urn:microsoft.com/office/officeart/2005/8/layout/cycle3"/>
    <dgm:cxn modelId="{9B74296D-6C37-4F04-B9D1-2C3325D86E82}" type="presOf" srcId="{8CD6E3D8-EB50-4346-B8BF-9E030A40D7C8}" destId="{FB20F50E-EDB2-47B8-AC71-C39F3C64ADF8}" srcOrd="0" destOrd="0" presId="urn:microsoft.com/office/officeart/2005/8/layout/cycle3"/>
    <dgm:cxn modelId="{E0545476-430C-4762-A44C-53C567FAA832}" srcId="{8CD6E3D8-EB50-4346-B8BF-9E030A40D7C8}" destId="{9EFCBF8A-6ECD-40E5-B309-C8B7E97B7D35}" srcOrd="0" destOrd="0" parTransId="{2AF9A89B-C6D2-4D08-B1D0-BE09F46138D1}" sibTransId="{97136C61-E1C7-4CB7-A2B6-D0C3D978383A}"/>
    <dgm:cxn modelId="{04D27EBE-8B29-4E25-BAF0-8664906B6D91}" type="presOf" srcId="{97136C61-E1C7-4CB7-A2B6-D0C3D978383A}" destId="{3E99A313-2338-4C18-8E43-D8D206C41758}" srcOrd="0" destOrd="0" presId="urn:microsoft.com/office/officeart/2005/8/layout/cycle3"/>
    <dgm:cxn modelId="{A63A6BE1-1096-4B5F-9177-A940C22EDDDE}" srcId="{8CD6E3D8-EB50-4346-B8BF-9E030A40D7C8}" destId="{A806F06B-D919-4824-B0A2-9E88333BEEB7}" srcOrd="2" destOrd="0" parTransId="{82A595C9-DB23-4725-A471-84D8C133CB40}" sibTransId="{E9FDB5E7-E8E8-47DE-A339-17B7AF81AE2E}"/>
    <dgm:cxn modelId="{F78FEEB6-6F67-45AE-B0A7-0A27DDFAF990}" type="presParOf" srcId="{FB20F50E-EDB2-47B8-AC71-C39F3C64ADF8}" destId="{375F16B9-0537-4214-821F-DA5C5379B011}" srcOrd="0" destOrd="0" presId="urn:microsoft.com/office/officeart/2005/8/layout/cycle3"/>
    <dgm:cxn modelId="{7641275A-0F36-4029-AA77-6BE1A14260C9}" type="presParOf" srcId="{375F16B9-0537-4214-821F-DA5C5379B011}" destId="{63A7DA16-D59C-4938-AA74-F10C173CA085}" srcOrd="0" destOrd="0" presId="urn:microsoft.com/office/officeart/2005/8/layout/cycle3"/>
    <dgm:cxn modelId="{6A6AD534-C633-47BF-903F-182F8D4B9155}" type="presParOf" srcId="{375F16B9-0537-4214-821F-DA5C5379B011}" destId="{3E99A313-2338-4C18-8E43-D8D206C41758}" srcOrd="1" destOrd="0" presId="urn:microsoft.com/office/officeart/2005/8/layout/cycle3"/>
    <dgm:cxn modelId="{C9393B28-0CE9-4A61-A54C-42ED2A40A840}" type="presParOf" srcId="{375F16B9-0537-4214-821F-DA5C5379B011}" destId="{139293BD-2DFD-4C80-935C-3A983E081D15}" srcOrd="2" destOrd="0" presId="urn:microsoft.com/office/officeart/2005/8/layout/cycle3"/>
    <dgm:cxn modelId="{2B8723CD-C6BA-41D0-83F3-33B1078EB293}" type="presParOf" srcId="{375F16B9-0537-4214-821F-DA5C5379B011}" destId="{DF9EC475-94B3-4915-9D02-AC99335CCDDD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60C15C-9BCE-4428-B490-9D4C48695AF3}" type="doc">
      <dgm:prSet loTypeId="urn:microsoft.com/office/officeart/2011/layout/RadialPictureList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14CF8A0-7888-49C9-B3E6-DEB37AECC002}">
      <dgm:prSet custT="1"/>
      <dgm:spPr/>
      <dgm:t>
        <a:bodyPr/>
        <a:lstStyle/>
        <a:p>
          <a:pPr algn="ctr"/>
          <a:r>
            <a:rPr lang="en-IN" sz="1050" b="1">
              <a:solidFill>
                <a:srgbClr val="001F3F"/>
              </a:solidFill>
            </a:rPr>
            <a:t>Kiosk &amp; QR Challenge</a:t>
          </a:r>
          <a:br>
            <a:rPr lang="en-IN" sz="1050" b="1">
              <a:solidFill>
                <a:srgbClr val="001F3F"/>
              </a:solidFill>
            </a:rPr>
          </a:br>
          <a:r>
            <a:rPr lang="en-IN" sz="1050" b="1">
              <a:solidFill>
                <a:srgbClr val="E92168"/>
              </a:solidFill>
            </a:rPr>
            <a:t>(</a:t>
          </a:r>
          <a:r>
            <a:rPr lang="en-IN" sz="1050" b="1" i="1">
              <a:solidFill>
                <a:srgbClr val="E92168"/>
              </a:solidFill>
            </a:rPr>
            <a:t>Mall, gym &amp; </a:t>
          </a:r>
          <a:br>
            <a:rPr lang="en-IN" sz="1050" b="1" i="1">
              <a:solidFill>
                <a:srgbClr val="E92168"/>
              </a:solidFill>
            </a:rPr>
          </a:br>
          <a:r>
            <a:rPr lang="en-IN" sz="1050" b="1" i="1">
              <a:solidFill>
                <a:srgbClr val="E92168"/>
              </a:solidFill>
            </a:rPr>
            <a:t>wellness)</a:t>
          </a:r>
          <a:endParaRPr lang="en-IN" sz="1050"/>
        </a:p>
      </dgm:t>
    </dgm:pt>
    <dgm:pt modelId="{B87F7346-4213-4647-97B0-7D6028DCA298}" type="parTrans" cxnId="{DF0AFC49-484A-4270-AD37-C18DEAAF1E1F}">
      <dgm:prSet/>
      <dgm:spPr/>
      <dgm:t>
        <a:bodyPr/>
        <a:lstStyle/>
        <a:p>
          <a:endParaRPr lang="en-IN"/>
        </a:p>
      </dgm:t>
    </dgm:pt>
    <dgm:pt modelId="{C09E7D7B-F811-4A96-85C7-9BDFF609EA5B}" type="sibTrans" cxnId="{DF0AFC49-484A-4270-AD37-C18DEAAF1E1F}">
      <dgm:prSet/>
      <dgm:spPr/>
      <dgm:t>
        <a:bodyPr/>
        <a:lstStyle/>
        <a:p>
          <a:endParaRPr lang="en-IN"/>
        </a:p>
      </dgm:t>
    </dgm:pt>
    <dgm:pt modelId="{39B3393B-60E4-4D3A-9DAF-0A169BB99A5E}">
      <dgm:prSet custT="1"/>
      <dgm:spPr/>
      <dgm:t>
        <a:bodyPr/>
        <a:lstStyle/>
        <a:p>
          <a:pPr algn="ctr"/>
          <a:r>
            <a:rPr lang="en-IN" sz="1050" b="1">
              <a:solidFill>
                <a:srgbClr val="001F3F"/>
              </a:solidFill>
            </a:rPr>
            <a:t>Corporate </a:t>
          </a:r>
          <a:br>
            <a:rPr lang="en-IN" sz="1050" b="1">
              <a:solidFill>
                <a:srgbClr val="001F3F"/>
              </a:solidFill>
            </a:rPr>
          </a:br>
          <a:r>
            <a:rPr lang="en-IN" sz="1050" b="1">
              <a:solidFill>
                <a:srgbClr val="E92168"/>
              </a:solidFill>
            </a:rPr>
            <a:t>Wellness </a:t>
          </a:r>
          <a:br>
            <a:rPr lang="en-IN" sz="1050" b="1">
              <a:solidFill>
                <a:srgbClr val="E92168"/>
              </a:solidFill>
            </a:rPr>
          </a:br>
          <a:r>
            <a:rPr lang="en-IN" sz="1050" b="1">
              <a:solidFill>
                <a:srgbClr val="E92168"/>
              </a:solidFill>
            </a:rPr>
            <a:t>Programs</a:t>
          </a:r>
          <a:endParaRPr lang="en-IN" sz="1050"/>
        </a:p>
      </dgm:t>
    </dgm:pt>
    <dgm:pt modelId="{0A132450-90B0-46F0-8BB7-49F6122220DC}" type="parTrans" cxnId="{4C3B48EC-933C-4629-B4AA-E61F8B2122AB}">
      <dgm:prSet/>
      <dgm:spPr/>
      <dgm:t>
        <a:bodyPr/>
        <a:lstStyle/>
        <a:p>
          <a:endParaRPr lang="en-IN"/>
        </a:p>
      </dgm:t>
    </dgm:pt>
    <dgm:pt modelId="{11685754-6444-4C83-A85F-8DB653332792}" type="sibTrans" cxnId="{4C3B48EC-933C-4629-B4AA-E61F8B2122AB}">
      <dgm:prSet/>
      <dgm:spPr/>
      <dgm:t>
        <a:bodyPr/>
        <a:lstStyle/>
        <a:p>
          <a:endParaRPr lang="en-IN"/>
        </a:p>
      </dgm:t>
    </dgm:pt>
    <dgm:pt modelId="{A5A876F4-1D51-4697-976B-D860C43D749B}">
      <dgm:prSet custT="1"/>
      <dgm:spPr/>
      <dgm:t>
        <a:bodyPr/>
        <a:lstStyle/>
        <a:p>
          <a:pPr algn="ctr"/>
          <a:r>
            <a:rPr lang="en-IN" sz="1050" b="1" i="1">
              <a:solidFill>
                <a:srgbClr val="001F3F"/>
              </a:solidFill>
            </a:rPr>
            <a:t>Couple-driven </a:t>
          </a:r>
          <a:br>
            <a:rPr lang="en-IN" sz="1050" b="1" i="1">
              <a:solidFill>
                <a:srgbClr val="001F3F"/>
              </a:solidFill>
            </a:rPr>
          </a:br>
          <a:r>
            <a:rPr lang="en-IN" sz="1050" b="1" i="1">
              <a:solidFill>
                <a:srgbClr val="001F3F"/>
              </a:solidFill>
            </a:rPr>
            <a:t>workshops </a:t>
          </a:r>
          <a:br>
            <a:rPr lang="en-IN" sz="1050" b="1" i="1">
              <a:solidFill>
                <a:srgbClr val="001F3F"/>
              </a:solidFill>
            </a:rPr>
          </a:br>
          <a:r>
            <a:rPr lang="en-IN" sz="1050" b="1" i="1">
              <a:solidFill>
                <a:srgbClr val="E92168"/>
              </a:solidFill>
            </a:rPr>
            <a:t>for c</a:t>
          </a:r>
          <a:r>
            <a:rPr lang="en-IN" sz="1050" b="1">
              <a:solidFill>
                <a:srgbClr val="E92168"/>
              </a:solidFill>
            </a:rPr>
            <a:t>ommunity building </a:t>
          </a:r>
          <a:endParaRPr lang="en-IN" sz="1050"/>
        </a:p>
      </dgm:t>
    </dgm:pt>
    <dgm:pt modelId="{E796C034-A27F-4E7B-8930-8436AD1172CA}" type="parTrans" cxnId="{64391178-562C-4399-BFD4-70E5ECE35A9D}">
      <dgm:prSet/>
      <dgm:spPr/>
      <dgm:t>
        <a:bodyPr/>
        <a:lstStyle/>
        <a:p>
          <a:endParaRPr lang="en-IN"/>
        </a:p>
      </dgm:t>
    </dgm:pt>
    <dgm:pt modelId="{DCB20E73-E022-44AC-B9CE-0D1C47C3EEF7}" type="sibTrans" cxnId="{64391178-562C-4399-BFD4-70E5ECE35A9D}">
      <dgm:prSet/>
      <dgm:spPr/>
      <dgm:t>
        <a:bodyPr/>
        <a:lstStyle/>
        <a:p>
          <a:endParaRPr lang="en-IN"/>
        </a:p>
      </dgm:t>
    </dgm:pt>
    <dgm:pt modelId="{89F101EA-4041-4094-B843-3D8E9CD47F76}">
      <dgm:prSet custT="1"/>
      <dgm:spPr/>
      <dgm:t>
        <a:bodyPr/>
        <a:lstStyle/>
        <a:p>
          <a:pPr algn="ctr"/>
          <a:r>
            <a:rPr lang="en-IN" sz="1050" b="1">
              <a:solidFill>
                <a:srgbClr val="001F3F"/>
              </a:solidFill>
            </a:rPr>
            <a:t>Expert </a:t>
          </a:r>
          <a:br>
            <a:rPr lang="en-IN" sz="1050" b="1">
              <a:solidFill>
                <a:srgbClr val="001F3F"/>
              </a:solidFill>
            </a:rPr>
          </a:br>
          <a:r>
            <a:rPr lang="en-IN" sz="1050" b="1">
              <a:solidFill>
                <a:srgbClr val="001F3F"/>
              </a:solidFill>
            </a:rPr>
            <a:t>Endorsements </a:t>
          </a:r>
          <a:r>
            <a:rPr lang="en-IN" sz="1050" b="1">
              <a:solidFill>
                <a:srgbClr val="E92168"/>
              </a:solidFill>
            </a:rPr>
            <a:t>to build credibility</a:t>
          </a:r>
          <a:endParaRPr lang="en-IN" sz="1050"/>
        </a:p>
      </dgm:t>
    </dgm:pt>
    <dgm:pt modelId="{79467228-23D0-4389-83E4-DCBF0D007E0E}" type="parTrans" cxnId="{FE5B9E55-4647-43CF-AB3F-9E4A2421F45C}">
      <dgm:prSet/>
      <dgm:spPr/>
      <dgm:t>
        <a:bodyPr/>
        <a:lstStyle/>
        <a:p>
          <a:endParaRPr lang="en-IN"/>
        </a:p>
      </dgm:t>
    </dgm:pt>
    <dgm:pt modelId="{BC4BB24D-9AC4-4D02-AF1B-38AC8D6F3FA7}" type="sibTrans" cxnId="{FE5B9E55-4647-43CF-AB3F-9E4A2421F45C}">
      <dgm:prSet/>
      <dgm:spPr/>
      <dgm:t>
        <a:bodyPr/>
        <a:lstStyle/>
        <a:p>
          <a:endParaRPr lang="en-IN"/>
        </a:p>
      </dgm:t>
    </dgm:pt>
    <dgm:pt modelId="{C761124F-DC93-4D19-A16F-2545A1AD4E03}">
      <dgm:prSet custT="1"/>
      <dgm:spPr/>
      <dgm:t>
        <a:bodyPr/>
        <a:lstStyle/>
        <a:p>
          <a:r>
            <a:rPr lang="en-IN" sz="1050"/>
            <a:t>Offline</a:t>
          </a:r>
        </a:p>
      </dgm:t>
    </dgm:pt>
    <dgm:pt modelId="{AA935A81-184C-4878-A70D-9AC694B36BD3}" type="sibTrans" cxnId="{16566D71-8184-492D-A965-0A8499AF0D55}">
      <dgm:prSet/>
      <dgm:spPr/>
      <dgm:t>
        <a:bodyPr/>
        <a:lstStyle/>
        <a:p>
          <a:endParaRPr lang="en-IN"/>
        </a:p>
      </dgm:t>
    </dgm:pt>
    <dgm:pt modelId="{86B0BDB2-9212-4461-AD2A-C28B814B5568}" type="parTrans" cxnId="{16566D71-8184-492D-A965-0A8499AF0D55}">
      <dgm:prSet/>
      <dgm:spPr/>
      <dgm:t>
        <a:bodyPr/>
        <a:lstStyle/>
        <a:p>
          <a:endParaRPr lang="en-IN"/>
        </a:p>
      </dgm:t>
    </dgm:pt>
    <dgm:pt modelId="{1229592F-C9C6-44F2-A99B-3F3D9A5FC429}">
      <dgm:prSet/>
      <dgm:spPr>
        <a:prstGeom prst="ellipse">
          <a:avLst/>
        </a:prstGeom>
      </dgm:spPr>
      <dgm:t>
        <a:bodyPr/>
        <a:lstStyle/>
        <a:p>
          <a:endParaRPr lang="en-IN" sz="1050"/>
        </a:p>
      </dgm:t>
    </dgm:pt>
    <dgm:pt modelId="{711CC9DF-31B6-4495-809C-255E092BD985}" type="parTrans" cxnId="{9D3C98B8-ECC1-4C86-849C-C7EA5128B4C4}">
      <dgm:prSet/>
      <dgm:spPr/>
      <dgm:t>
        <a:bodyPr/>
        <a:lstStyle/>
        <a:p>
          <a:endParaRPr lang="en-IN"/>
        </a:p>
      </dgm:t>
    </dgm:pt>
    <dgm:pt modelId="{28240C00-324B-4E1F-8F64-775A2459011F}" type="sibTrans" cxnId="{9D3C98B8-ECC1-4C86-849C-C7EA5128B4C4}">
      <dgm:prSet/>
      <dgm:spPr/>
      <dgm:t>
        <a:bodyPr/>
        <a:lstStyle/>
        <a:p>
          <a:endParaRPr lang="en-IN"/>
        </a:p>
      </dgm:t>
    </dgm:pt>
    <dgm:pt modelId="{C9027BB7-3173-46A5-BE32-7E944D5822F3}" type="pres">
      <dgm:prSet presAssocID="{9260C15C-9BCE-4428-B490-9D4C48695AF3}" presName="Name0" presStyleCnt="0">
        <dgm:presLayoutVars>
          <dgm:chMax val="1"/>
          <dgm:chPref val="1"/>
          <dgm:dir val="rev"/>
          <dgm:resizeHandles/>
        </dgm:presLayoutVars>
      </dgm:prSet>
      <dgm:spPr/>
    </dgm:pt>
    <dgm:pt modelId="{85438F9A-6E7C-4F10-8A1F-68F4C4ABBA6B}" type="pres">
      <dgm:prSet presAssocID="{C761124F-DC93-4D19-A16F-2545A1AD4E03}" presName="Parent" presStyleLbl="node1" presStyleIdx="0" presStyleCnt="2" custScaleX="62093" custScaleY="62093">
        <dgm:presLayoutVars>
          <dgm:chMax val="4"/>
          <dgm:chPref val="3"/>
        </dgm:presLayoutVars>
      </dgm:prSet>
      <dgm:spPr/>
    </dgm:pt>
    <dgm:pt modelId="{8AF6556F-EAAC-4517-A0F7-96E8B42A343C}" type="pres">
      <dgm:prSet presAssocID="{814CF8A0-7888-49C9-B3E6-DEB37AECC002}" presName="Accent" presStyleLbl="node1" presStyleIdx="1" presStyleCnt="2"/>
      <dgm:spPr>
        <a:solidFill>
          <a:srgbClr val="E92168"/>
        </a:solidFill>
      </dgm:spPr>
    </dgm:pt>
    <dgm:pt modelId="{2C453373-B911-42C3-80F7-EB467BF05950}" type="pres">
      <dgm:prSet presAssocID="{814CF8A0-7888-49C9-B3E6-DEB37AECC002}" presName="Image1" presStyleLbl="fgImgPlace1" presStyleIdx="0" presStyleCnt="4"/>
      <dgm:spPr>
        <a:solidFill>
          <a:srgbClr val="001F3F"/>
        </a:solidFill>
      </dgm:spPr>
    </dgm:pt>
    <dgm:pt modelId="{A11980E9-2BDB-4DE5-AE45-FB13B7DBD44C}" type="pres">
      <dgm:prSet presAssocID="{814CF8A0-7888-49C9-B3E6-DEB37AECC002}" presName="Child1" presStyleLbl="revTx" presStyleIdx="0" presStyleCnt="4" custScaleX="122112">
        <dgm:presLayoutVars>
          <dgm:chMax val="0"/>
          <dgm:chPref val="0"/>
          <dgm:bulletEnabled val="1"/>
        </dgm:presLayoutVars>
      </dgm:prSet>
      <dgm:spPr/>
    </dgm:pt>
    <dgm:pt modelId="{7F8B2EDB-0E20-4CBA-B047-579A8626A65D}" type="pres">
      <dgm:prSet presAssocID="{39B3393B-60E4-4D3A-9DAF-0A169BB99A5E}" presName="Image2" presStyleCnt="0"/>
      <dgm:spPr/>
    </dgm:pt>
    <dgm:pt modelId="{0C47800C-3971-41B5-A4B1-B80523283801}" type="pres">
      <dgm:prSet presAssocID="{39B3393B-60E4-4D3A-9DAF-0A169BB99A5E}" presName="Image" presStyleLbl="fgImgPlace1" presStyleIdx="1" presStyleCnt="4" custLinFactNeighborY="2739"/>
      <dgm:spPr>
        <a:solidFill>
          <a:srgbClr val="001F3F"/>
        </a:solidFill>
      </dgm:spPr>
    </dgm:pt>
    <dgm:pt modelId="{815F0120-8345-43B5-9925-0C555F31FA80}" type="pres">
      <dgm:prSet presAssocID="{39B3393B-60E4-4D3A-9DAF-0A169BB99A5E}" presName="Child2" presStyleLbl="revTx" presStyleIdx="1" presStyleCnt="4" custScaleX="126047" custLinFactNeighborX="6823" custLinFactNeighborY="2829">
        <dgm:presLayoutVars>
          <dgm:chMax val="0"/>
          <dgm:chPref val="0"/>
          <dgm:bulletEnabled val="1"/>
        </dgm:presLayoutVars>
      </dgm:prSet>
      <dgm:spPr/>
    </dgm:pt>
    <dgm:pt modelId="{3EC74466-F215-4FE1-8633-A87F2F3A3C18}" type="pres">
      <dgm:prSet presAssocID="{A5A876F4-1D51-4697-976B-D860C43D749B}" presName="Image3" presStyleCnt="0"/>
      <dgm:spPr/>
    </dgm:pt>
    <dgm:pt modelId="{1DFE72E3-E5CB-4185-98E9-3627B0D89D46}" type="pres">
      <dgm:prSet presAssocID="{A5A876F4-1D51-4697-976B-D860C43D749B}" presName="Image" presStyleLbl="fgImgPlace1" presStyleIdx="2" presStyleCnt="4" custLinFactNeighborY="-4930"/>
      <dgm:spPr>
        <a:solidFill>
          <a:srgbClr val="001F3F"/>
        </a:solidFill>
      </dgm:spPr>
    </dgm:pt>
    <dgm:pt modelId="{B459F6C8-D2A9-4058-95D1-CD63DD428356}" type="pres">
      <dgm:prSet presAssocID="{A5A876F4-1D51-4697-976B-D860C43D749B}" presName="Child3" presStyleLbl="revTx" presStyleIdx="2" presStyleCnt="4" custScaleX="113023" custLinFactNeighborX="2728" custLinFactNeighborY="-5090">
        <dgm:presLayoutVars>
          <dgm:chMax val="0"/>
          <dgm:chPref val="0"/>
          <dgm:bulletEnabled val="1"/>
        </dgm:presLayoutVars>
      </dgm:prSet>
      <dgm:spPr/>
    </dgm:pt>
    <dgm:pt modelId="{BDD362AD-14C1-4BCB-8481-05A9EF286DC3}" type="pres">
      <dgm:prSet presAssocID="{89F101EA-4041-4094-B843-3D8E9CD47F76}" presName="Image4" presStyleCnt="0"/>
      <dgm:spPr/>
    </dgm:pt>
    <dgm:pt modelId="{6EADF639-70F2-4A4E-A35C-3DCF681222E8}" type="pres">
      <dgm:prSet presAssocID="{89F101EA-4041-4094-B843-3D8E9CD47F76}" presName="Image" presStyleLbl="fgImgPlace1" presStyleIdx="3" presStyleCnt="4"/>
      <dgm:spPr>
        <a:solidFill>
          <a:srgbClr val="001F3F"/>
        </a:solidFill>
      </dgm:spPr>
    </dgm:pt>
    <dgm:pt modelId="{0DA66A90-CF8B-4731-94B0-47A10753A463}" type="pres">
      <dgm:prSet presAssocID="{89F101EA-4041-4094-B843-3D8E9CD47F76}" presName="Child4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A06FE2A-C2E8-4B3E-8949-F506773A7BE4}" type="presOf" srcId="{A5A876F4-1D51-4697-976B-D860C43D749B}" destId="{B459F6C8-D2A9-4058-95D1-CD63DD428356}" srcOrd="0" destOrd="0" presId="urn:microsoft.com/office/officeart/2011/layout/RadialPictureList"/>
    <dgm:cxn modelId="{3439C52B-1883-4531-ACEF-E203608D088F}" type="presOf" srcId="{39B3393B-60E4-4D3A-9DAF-0A169BB99A5E}" destId="{815F0120-8345-43B5-9925-0C555F31FA80}" srcOrd="0" destOrd="0" presId="urn:microsoft.com/office/officeart/2011/layout/RadialPictureList"/>
    <dgm:cxn modelId="{DF0AFC49-484A-4270-AD37-C18DEAAF1E1F}" srcId="{C761124F-DC93-4D19-A16F-2545A1AD4E03}" destId="{814CF8A0-7888-49C9-B3E6-DEB37AECC002}" srcOrd="0" destOrd="0" parTransId="{B87F7346-4213-4647-97B0-7D6028DCA298}" sibTransId="{C09E7D7B-F811-4A96-85C7-9BDFF609EA5B}"/>
    <dgm:cxn modelId="{16566D71-8184-492D-A965-0A8499AF0D55}" srcId="{9260C15C-9BCE-4428-B490-9D4C48695AF3}" destId="{C761124F-DC93-4D19-A16F-2545A1AD4E03}" srcOrd="0" destOrd="0" parTransId="{86B0BDB2-9212-4461-AD2A-C28B814B5568}" sibTransId="{AA935A81-184C-4878-A70D-9AC694B36BD3}"/>
    <dgm:cxn modelId="{FE5B9E55-4647-43CF-AB3F-9E4A2421F45C}" srcId="{C761124F-DC93-4D19-A16F-2545A1AD4E03}" destId="{89F101EA-4041-4094-B843-3D8E9CD47F76}" srcOrd="3" destOrd="0" parTransId="{79467228-23D0-4389-83E4-DCBF0D007E0E}" sibTransId="{BC4BB24D-9AC4-4D02-AF1B-38AC8D6F3FA7}"/>
    <dgm:cxn modelId="{64391178-562C-4399-BFD4-70E5ECE35A9D}" srcId="{C761124F-DC93-4D19-A16F-2545A1AD4E03}" destId="{A5A876F4-1D51-4697-976B-D860C43D749B}" srcOrd="2" destOrd="0" parTransId="{E796C034-A27F-4E7B-8930-8436AD1172CA}" sibTransId="{DCB20E73-E022-44AC-B9CE-0D1C47C3EEF7}"/>
    <dgm:cxn modelId="{DA91C49D-D9C5-40C5-B5EB-B675D0B078F9}" type="presOf" srcId="{89F101EA-4041-4094-B843-3D8E9CD47F76}" destId="{0DA66A90-CF8B-4731-94B0-47A10753A463}" srcOrd="0" destOrd="0" presId="urn:microsoft.com/office/officeart/2011/layout/RadialPictureList"/>
    <dgm:cxn modelId="{49C48FA6-7705-479A-9405-582A946B2C32}" type="presOf" srcId="{C761124F-DC93-4D19-A16F-2545A1AD4E03}" destId="{85438F9A-6E7C-4F10-8A1F-68F4C4ABBA6B}" srcOrd="0" destOrd="0" presId="urn:microsoft.com/office/officeart/2011/layout/RadialPictureList"/>
    <dgm:cxn modelId="{9D3C98B8-ECC1-4C86-849C-C7EA5128B4C4}" srcId="{9260C15C-9BCE-4428-B490-9D4C48695AF3}" destId="{1229592F-C9C6-44F2-A99B-3F3D9A5FC429}" srcOrd="1" destOrd="0" parTransId="{711CC9DF-31B6-4495-809C-255E092BD985}" sibTransId="{28240C00-324B-4E1F-8F64-775A2459011F}"/>
    <dgm:cxn modelId="{4C3B48EC-933C-4629-B4AA-E61F8B2122AB}" srcId="{C761124F-DC93-4D19-A16F-2545A1AD4E03}" destId="{39B3393B-60E4-4D3A-9DAF-0A169BB99A5E}" srcOrd="1" destOrd="0" parTransId="{0A132450-90B0-46F0-8BB7-49F6122220DC}" sibTransId="{11685754-6444-4C83-A85F-8DB653332792}"/>
    <dgm:cxn modelId="{E7680CF2-1726-4792-A57C-6E5489605437}" type="presOf" srcId="{814CF8A0-7888-49C9-B3E6-DEB37AECC002}" destId="{A11980E9-2BDB-4DE5-AE45-FB13B7DBD44C}" srcOrd="0" destOrd="0" presId="urn:microsoft.com/office/officeart/2011/layout/RadialPictureList"/>
    <dgm:cxn modelId="{0FCC78FF-A528-47BA-A8C5-3DBAC71F393A}" type="presOf" srcId="{9260C15C-9BCE-4428-B490-9D4C48695AF3}" destId="{C9027BB7-3173-46A5-BE32-7E944D5822F3}" srcOrd="0" destOrd="0" presId="urn:microsoft.com/office/officeart/2011/layout/RadialPictureList"/>
    <dgm:cxn modelId="{F5BE73B3-3A16-4FB8-9BBC-945B1EB7DCDB}" type="presParOf" srcId="{C9027BB7-3173-46A5-BE32-7E944D5822F3}" destId="{85438F9A-6E7C-4F10-8A1F-68F4C4ABBA6B}" srcOrd="0" destOrd="0" presId="urn:microsoft.com/office/officeart/2011/layout/RadialPictureList"/>
    <dgm:cxn modelId="{37D30D44-8A94-48F0-B2F4-8D0CFD90DACA}" type="presParOf" srcId="{C9027BB7-3173-46A5-BE32-7E944D5822F3}" destId="{8AF6556F-EAAC-4517-A0F7-96E8B42A343C}" srcOrd="1" destOrd="0" presId="urn:microsoft.com/office/officeart/2011/layout/RadialPictureList"/>
    <dgm:cxn modelId="{EBF1275D-34E3-40C9-89B2-E2D1B06E20F7}" type="presParOf" srcId="{C9027BB7-3173-46A5-BE32-7E944D5822F3}" destId="{2C453373-B911-42C3-80F7-EB467BF05950}" srcOrd="2" destOrd="0" presId="urn:microsoft.com/office/officeart/2011/layout/RadialPictureList"/>
    <dgm:cxn modelId="{E365F307-0125-4AF6-B28A-BEC245BA66E3}" type="presParOf" srcId="{C9027BB7-3173-46A5-BE32-7E944D5822F3}" destId="{A11980E9-2BDB-4DE5-AE45-FB13B7DBD44C}" srcOrd="3" destOrd="0" presId="urn:microsoft.com/office/officeart/2011/layout/RadialPictureList"/>
    <dgm:cxn modelId="{75BBD52E-F8AA-48A8-A7E5-D4F07843C55C}" type="presParOf" srcId="{C9027BB7-3173-46A5-BE32-7E944D5822F3}" destId="{7F8B2EDB-0E20-4CBA-B047-579A8626A65D}" srcOrd="4" destOrd="0" presId="urn:microsoft.com/office/officeart/2011/layout/RadialPictureList"/>
    <dgm:cxn modelId="{396E0896-1695-44BE-942C-6D06143F9170}" type="presParOf" srcId="{7F8B2EDB-0E20-4CBA-B047-579A8626A65D}" destId="{0C47800C-3971-41B5-A4B1-B80523283801}" srcOrd="0" destOrd="0" presId="urn:microsoft.com/office/officeart/2011/layout/RadialPictureList"/>
    <dgm:cxn modelId="{599AEDA3-2619-434F-AD83-B2E0317C0FD2}" type="presParOf" srcId="{C9027BB7-3173-46A5-BE32-7E944D5822F3}" destId="{815F0120-8345-43B5-9925-0C555F31FA80}" srcOrd="5" destOrd="0" presId="urn:microsoft.com/office/officeart/2011/layout/RadialPictureList"/>
    <dgm:cxn modelId="{E60EE77D-9315-485F-B0C6-CB8CE1571AC9}" type="presParOf" srcId="{C9027BB7-3173-46A5-BE32-7E944D5822F3}" destId="{3EC74466-F215-4FE1-8633-A87F2F3A3C18}" srcOrd="6" destOrd="0" presId="urn:microsoft.com/office/officeart/2011/layout/RadialPictureList"/>
    <dgm:cxn modelId="{DEF6F018-1F27-4A93-9F4B-4CE8852FBA77}" type="presParOf" srcId="{3EC74466-F215-4FE1-8633-A87F2F3A3C18}" destId="{1DFE72E3-E5CB-4185-98E9-3627B0D89D46}" srcOrd="0" destOrd="0" presId="urn:microsoft.com/office/officeart/2011/layout/RadialPictureList"/>
    <dgm:cxn modelId="{18901C10-5F76-4BBC-9424-4F0EB86FE4B5}" type="presParOf" srcId="{C9027BB7-3173-46A5-BE32-7E944D5822F3}" destId="{B459F6C8-D2A9-4058-95D1-CD63DD428356}" srcOrd="7" destOrd="0" presId="urn:microsoft.com/office/officeart/2011/layout/RadialPictureList"/>
    <dgm:cxn modelId="{8294F242-B035-44CB-9ADE-F05950CD3E50}" type="presParOf" srcId="{C9027BB7-3173-46A5-BE32-7E944D5822F3}" destId="{BDD362AD-14C1-4BCB-8481-05A9EF286DC3}" srcOrd="8" destOrd="0" presId="urn:microsoft.com/office/officeart/2011/layout/RadialPictureList"/>
    <dgm:cxn modelId="{D92DBB64-FD10-447A-A148-2E9EE70EFFD0}" type="presParOf" srcId="{BDD362AD-14C1-4BCB-8481-05A9EF286DC3}" destId="{6EADF639-70F2-4A4E-A35C-3DCF681222E8}" srcOrd="0" destOrd="0" presId="urn:microsoft.com/office/officeart/2011/layout/RadialPictureList"/>
    <dgm:cxn modelId="{6C5BCF53-4989-4150-8B1E-BE96F47AC351}" type="presParOf" srcId="{C9027BB7-3173-46A5-BE32-7E944D5822F3}" destId="{0DA66A90-CF8B-4731-94B0-47A10753A463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60C15C-9BCE-4428-B490-9D4C48695AF3}" type="doc">
      <dgm:prSet loTypeId="urn:microsoft.com/office/officeart/2011/layout/RadialPictureList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14CF8A0-7888-49C9-B3E6-DEB37AECC002}">
      <dgm:prSet custT="1"/>
      <dgm:spPr/>
      <dgm:t>
        <a:bodyPr/>
        <a:lstStyle/>
        <a:p>
          <a:pPr algn="ctr"/>
          <a:r>
            <a:rPr lang="en-US" sz="1050" b="1">
              <a:solidFill>
                <a:srgbClr val="001F3F"/>
              </a:solidFill>
            </a:rPr>
            <a:t>Social </a:t>
          </a:r>
          <a:br>
            <a:rPr lang="en-US" sz="1050" b="1">
              <a:solidFill>
                <a:srgbClr val="001F3F"/>
              </a:solidFill>
            </a:rPr>
          </a:br>
          <a:r>
            <a:rPr lang="en-US" sz="1050" b="1">
              <a:solidFill>
                <a:srgbClr val="001F3F"/>
              </a:solidFill>
            </a:rPr>
            <a:t>Influencer </a:t>
          </a:r>
          <a:r>
            <a:rPr lang="en-US" sz="1050" b="1">
              <a:solidFill>
                <a:srgbClr val="FF0000"/>
              </a:solidFill>
            </a:rPr>
            <a:t>M</a:t>
          </a:r>
          <a:r>
            <a:rPr lang="en-US" sz="1050" b="1">
              <a:solidFill>
                <a:srgbClr val="E92168"/>
              </a:solidFill>
            </a:rPr>
            <a:t>arketing</a:t>
          </a:r>
          <a:endParaRPr lang="en-IN" sz="1050"/>
        </a:p>
      </dgm:t>
    </dgm:pt>
    <dgm:pt modelId="{B87F7346-4213-4647-97B0-7D6028DCA298}" type="parTrans" cxnId="{DF0AFC49-484A-4270-AD37-C18DEAAF1E1F}">
      <dgm:prSet/>
      <dgm:spPr/>
      <dgm:t>
        <a:bodyPr/>
        <a:lstStyle/>
        <a:p>
          <a:endParaRPr lang="en-IN"/>
        </a:p>
      </dgm:t>
    </dgm:pt>
    <dgm:pt modelId="{C09E7D7B-F811-4A96-85C7-9BDFF609EA5B}" type="sibTrans" cxnId="{DF0AFC49-484A-4270-AD37-C18DEAAF1E1F}">
      <dgm:prSet/>
      <dgm:spPr/>
      <dgm:t>
        <a:bodyPr/>
        <a:lstStyle/>
        <a:p>
          <a:endParaRPr lang="en-IN"/>
        </a:p>
      </dgm:t>
    </dgm:pt>
    <dgm:pt modelId="{39B3393B-60E4-4D3A-9DAF-0A169BB99A5E}">
      <dgm:prSet custT="1"/>
      <dgm:spPr/>
      <dgm:t>
        <a:bodyPr/>
        <a:lstStyle/>
        <a:p>
          <a:pPr algn="ctr"/>
          <a:r>
            <a:rPr lang="en-US" sz="1050" b="1">
              <a:solidFill>
                <a:srgbClr val="001F3F"/>
              </a:solidFill>
            </a:rPr>
            <a:t>Event-Based </a:t>
          </a:r>
          <a:br>
            <a:rPr lang="en-US" sz="1050" b="1">
              <a:solidFill>
                <a:srgbClr val="001F3F"/>
              </a:solidFill>
            </a:rPr>
          </a:br>
          <a:r>
            <a:rPr lang="en-US" sz="1050" b="1">
              <a:solidFill>
                <a:srgbClr val="001F3F"/>
              </a:solidFill>
            </a:rPr>
            <a:t>promotions </a:t>
          </a:r>
          <a:br>
            <a:rPr lang="en-US" sz="1050" b="1">
              <a:solidFill>
                <a:srgbClr val="001F3F"/>
              </a:solidFill>
            </a:rPr>
          </a:br>
          <a:r>
            <a:rPr lang="en-US" sz="1050" b="1">
              <a:solidFill>
                <a:srgbClr val="E92168"/>
              </a:solidFill>
            </a:rPr>
            <a:t>such as </a:t>
          </a:r>
          <a:br>
            <a:rPr lang="en-US" sz="1050" b="1">
              <a:solidFill>
                <a:srgbClr val="E92168"/>
              </a:solidFill>
            </a:rPr>
          </a:br>
          <a:r>
            <a:rPr lang="en-US" sz="1050" b="1">
              <a:solidFill>
                <a:srgbClr val="E92168"/>
              </a:solidFill>
            </a:rPr>
            <a:t>Valentine’s </a:t>
          </a:r>
          <a:endParaRPr lang="en-IN" sz="1050"/>
        </a:p>
      </dgm:t>
    </dgm:pt>
    <dgm:pt modelId="{0A132450-90B0-46F0-8BB7-49F6122220DC}" type="parTrans" cxnId="{4C3B48EC-933C-4629-B4AA-E61F8B2122AB}">
      <dgm:prSet/>
      <dgm:spPr/>
      <dgm:t>
        <a:bodyPr/>
        <a:lstStyle/>
        <a:p>
          <a:endParaRPr lang="en-IN"/>
        </a:p>
      </dgm:t>
    </dgm:pt>
    <dgm:pt modelId="{11685754-6444-4C83-A85F-8DB653332792}" type="sibTrans" cxnId="{4C3B48EC-933C-4629-B4AA-E61F8B2122AB}">
      <dgm:prSet/>
      <dgm:spPr/>
      <dgm:t>
        <a:bodyPr/>
        <a:lstStyle/>
        <a:p>
          <a:endParaRPr lang="en-IN"/>
        </a:p>
      </dgm:t>
    </dgm:pt>
    <dgm:pt modelId="{A5A876F4-1D51-4697-976B-D860C43D749B}">
      <dgm:prSet custT="1"/>
      <dgm:spPr/>
      <dgm:t>
        <a:bodyPr/>
        <a:lstStyle/>
        <a:p>
          <a:pPr algn="ctr"/>
          <a:r>
            <a:rPr lang="en-US" sz="1050" b="1">
              <a:solidFill>
                <a:srgbClr val="001F3F"/>
              </a:solidFill>
            </a:rPr>
            <a:t>Fitness Apps</a:t>
          </a:r>
          <a:br>
            <a:rPr lang="en-US" sz="1050" b="1">
              <a:solidFill>
                <a:srgbClr val="E92168"/>
              </a:solidFill>
            </a:rPr>
          </a:br>
          <a:r>
            <a:rPr lang="en-US" sz="1050" b="1">
              <a:solidFill>
                <a:srgbClr val="E92168"/>
              </a:solidFill>
            </a:rPr>
            <a:t>“</a:t>
          </a:r>
          <a:r>
            <a:rPr lang="en-US" sz="1050" b="1" err="1">
              <a:solidFill>
                <a:srgbClr val="E92168"/>
              </a:solidFill>
            </a:rPr>
            <a:t>MyFitnesPal</a:t>
          </a:r>
          <a:r>
            <a:rPr lang="en-US" sz="1050" b="1">
              <a:solidFill>
                <a:srgbClr val="E92168"/>
              </a:solidFill>
            </a:rPr>
            <a:t>” </a:t>
          </a:r>
          <a:endParaRPr lang="en-IN" sz="1050"/>
        </a:p>
      </dgm:t>
    </dgm:pt>
    <dgm:pt modelId="{E796C034-A27F-4E7B-8930-8436AD1172CA}" type="parTrans" cxnId="{64391178-562C-4399-BFD4-70E5ECE35A9D}">
      <dgm:prSet/>
      <dgm:spPr/>
      <dgm:t>
        <a:bodyPr/>
        <a:lstStyle/>
        <a:p>
          <a:endParaRPr lang="en-IN"/>
        </a:p>
      </dgm:t>
    </dgm:pt>
    <dgm:pt modelId="{DCB20E73-E022-44AC-B9CE-0D1C47C3EEF7}" type="sibTrans" cxnId="{64391178-562C-4399-BFD4-70E5ECE35A9D}">
      <dgm:prSet/>
      <dgm:spPr/>
      <dgm:t>
        <a:bodyPr/>
        <a:lstStyle/>
        <a:p>
          <a:endParaRPr lang="en-IN"/>
        </a:p>
      </dgm:t>
    </dgm:pt>
    <dgm:pt modelId="{89F101EA-4041-4094-B843-3D8E9CD47F76}">
      <dgm:prSet custT="1"/>
      <dgm:spPr/>
      <dgm:t>
        <a:bodyPr/>
        <a:lstStyle/>
        <a:p>
          <a:pPr algn="ctr"/>
          <a:r>
            <a:rPr lang="en-US" sz="1050" b="1">
              <a:solidFill>
                <a:srgbClr val="001F3F"/>
              </a:solidFill>
            </a:rPr>
            <a:t>Dating app partnerships </a:t>
          </a:r>
          <a:r>
            <a:rPr lang="en-US" sz="1050" b="1">
              <a:solidFill>
                <a:srgbClr val="E92168"/>
              </a:solidFill>
            </a:rPr>
            <a:t>with Bumble &amp; Hinge</a:t>
          </a:r>
          <a:endParaRPr lang="en-IN" sz="1050"/>
        </a:p>
      </dgm:t>
    </dgm:pt>
    <dgm:pt modelId="{79467228-23D0-4389-83E4-DCBF0D007E0E}" type="parTrans" cxnId="{FE5B9E55-4647-43CF-AB3F-9E4A2421F45C}">
      <dgm:prSet/>
      <dgm:spPr/>
      <dgm:t>
        <a:bodyPr/>
        <a:lstStyle/>
        <a:p>
          <a:endParaRPr lang="en-IN"/>
        </a:p>
      </dgm:t>
    </dgm:pt>
    <dgm:pt modelId="{BC4BB24D-9AC4-4D02-AF1B-38AC8D6F3FA7}" type="sibTrans" cxnId="{FE5B9E55-4647-43CF-AB3F-9E4A2421F45C}">
      <dgm:prSet/>
      <dgm:spPr/>
      <dgm:t>
        <a:bodyPr/>
        <a:lstStyle/>
        <a:p>
          <a:endParaRPr lang="en-IN"/>
        </a:p>
      </dgm:t>
    </dgm:pt>
    <dgm:pt modelId="{C761124F-DC93-4D19-A16F-2545A1AD4E03}">
      <dgm:prSet custT="1"/>
      <dgm:spPr/>
      <dgm:t>
        <a:bodyPr/>
        <a:lstStyle/>
        <a:p>
          <a:r>
            <a:rPr lang="en-IN" sz="1050"/>
            <a:t>Offline</a:t>
          </a:r>
        </a:p>
      </dgm:t>
    </dgm:pt>
    <dgm:pt modelId="{AA935A81-184C-4878-A70D-9AC694B36BD3}" type="sibTrans" cxnId="{16566D71-8184-492D-A965-0A8499AF0D55}">
      <dgm:prSet/>
      <dgm:spPr/>
      <dgm:t>
        <a:bodyPr/>
        <a:lstStyle/>
        <a:p>
          <a:endParaRPr lang="en-IN"/>
        </a:p>
      </dgm:t>
    </dgm:pt>
    <dgm:pt modelId="{86B0BDB2-9212-4461-AD2A-C28B814B5568}" type="parTrans" cxnId="{16566D71-8184-492D-A965-0A8499AF0D55}">
      <dgm:prSet/>
      <dgm:spPr/>
      <dgm:t>
        <a:bodyPr/>
        <a:lstStyle/>
        <a:p>
          <a:endParaRPr lang="en-IN"/>
        </a:p>
      </dgm:t>
    </dgm:pt>
    <dgm:pt modelId="{1229592F-C9C6-44F2-A99B-3F3D9A5FC429}">
      <dgm:prSet/>
      <dgm:spPr>
        <a:prstGeom prst="ellipse">
          <a:avLst/>
        </a:prstGeom>
      </dgm:spPr>
      <dgm:t>
        <a:bodyPr/>
        <a:lstStyle/>
        <a:p>
          <a:endParaRPr lang="en-IN" sz="1050"/>
        </a:p>
      </dgm:t>
    </dgm:pt>
    <dgm:pt modelId="{711CC9DF-31B6-4495-809C-255E092BD985}" type="parTrans" cxnId="{9D3C98B8-ECC1-4C86-849C-C7EA5128B4C4}">
      <dgm:prSet/>
      <dgm:spPr/>
      <dgm:t>
        <a:bodyPr/>
        <a:lstStyle/>
        <a:p>
          <a:endParaRPr lang="en-IN"/>
        </a:p>
      </dgm:t>
    </dgm:pt>
    <dgm:pt modelId="{28240C00-324B-4E1F-8F64-775A2459011F}" type="sibTrans" cxnId="{9D3C98B8-ECC1-4C86-849C-C7EA5128B4C4}">
      <dgm:prSet/>
      <dgm:spPr/>
      <dgm:t>
        <a:bodyPr/>
        <a:lstStyle/>
        <a:p>
          <a:endParaRPr lang="en-IN"/>
        </a:p>
      </dgm:t>
    </dgm:pt>
    <dgm:pt modelId="{C9027BB7-3173-46A5-BE32-7E944D5822F3}" type="pres">
      <dgm:prSet presAssocID="{9260C15C-9BCE-4428-B490-9D4C48695AF3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85438F9A-6E7C-4F10-8A1F-68F4C4ABBA6B}" type="pres">
      <dgm:prSet presAssocID="{C761124F-DC93-4D19-A16F-2545A1AD4E03}" presName="Parent" presStyleLbl="node1" presStyleIdx="0" presStyleCnt="2" custScaleX="62093" custScaleY="62093">
        <dgm:presLayoutVars>
          <dgm:chMax val="4"/>
          <dgm:chPref val="3"/>
        </dgm:presLayoutVars>
      </dgm:prSet>
      <dgm:spPr/>
    </dgm:pt>
    <dgm:pt modelId="{8AF6556F-EAAC-4517-A0F7-96E8B42A343C}" type="pres">
      <dgm:prSet presAssocID="{814CF8A0-7888-49C9-B3E6-DEB37AECC002}" presName="Accent" presStyleLbl="node1" presStyleIdx="1" presStyleCnt="2"/>
      <dgm:spPr>
        <a:solidFill>
          <a:srgbClr val="E92168"/>
        </a:solidFill>
      </dgm:spPr>
    </dgm:pt>
    <dgm:pt modelId="{2C453373-B911-42C3-80F7-EB467BF05950}" type="pres">
      <dgm:prSet presAssocID="{814CF8A0-7888-49C9-B3E6-DEB37AECC002}" presName="Image1" presStyleLbl="fgImgPlace1" presStyleIdx="0" presStyleCnt="4"/>
      <dgm:spPr>
        <a:solidFill>
          <a:srgbClr val="001F3F"/>
        </a:solidFill>
      </dgm:spPr>
    </dgm:pt>
    <dgm:pt modelId="{A11980E9-2BDB-4DE5-AE45-FB13B7DBD44C}" type="pres">
      <dgm:prSet presAssocID="{814CF8A0-7888-49C9-B3E6-DEB37AECC002}" presName="Child1" presStyleLbl="revTx" presStyleIdx="0" presStyleCnt="4" custScaleX="96698">
        <dgm:presLayoutVars>
          <dgm:chMax val="0"/>
          <dgm:chPref val="0"/>
          <dgm:bulletEnabled val="1"/>
        </dgm:presLayoutVars>
      </dgm:prSet>
      <dgm:spPr/>
    </dgm:pt>
    <dgm:pt modelId="{7F8B2EDB-0E20-4CBA-B047-579A8626A65D}" type="pres">
      <dgm:prSet presAssocID="{39B3393B-60E4-4D3A-9DAF-0A169BB99A5E}" presName="Image2" presStyleCnt="0"/>
      <dgm:spPr/>
    </dgm:pt>
    <dgm:pt modelId="{0C47800C-3971-41B5-A4B1-B80523283801}" type="pres">
      <dgm:prSet presAssocID="{39B3393B-60E4-4D3A-9DAF-0A169BB99A5E}" presName="Image" presStyleLbl="fgImgPlace1" presStyleIdx="1" presStyleCnt="4"/>
      <dgm:spPr>
        <a:solidFill>
          <a:srgbClr val="001F3F"/>
        </a:solidFill>
      </dgm:spPr>
    </dgm:pt>
    <dgm:pt modelId="{815F0120-8345-43B5-9925-0C555F31FA80}" type="pres">
      <dgm:prSet presAssocID="{39B3393B-60E4-4D3A-9DAF-0A169BB99A5E}" presName="Child2" presStyleLbl="revTx" presStyleIdx="1" presStyleCnt="4" custScaleX="126047" custLinFactNeighborX="-4092">
        <dgm:presLayoutVars>
          <dgm:chMax val="0"/>
          <dgm:chPref val="0"/>
          <dgm:bulletEnabled val="1"/>
        </dgm:presLayoutVars>
      </dgm:prSet>
      <dgm:spPr/>
    </dgm:pt>
    <dgm:pt modelId="{3EC74466-F215-4FE1-8633-A87F2F3A3C18}" type="pres">
      <dgm:prSet presAssocID="{A5A876F4-1D51-4697-976B-D860C43D749B}" presName="Image3" presStyleCnt="0"/>
      <dgm:spPr/>
    </dgm:pt>
    <dgm:pt modelId="{1DFE72E3-E5CB-4185-98E9-3627B0D89D46}" type="pres">
      <dgm:prSet presAssocID="{A5A876F4-1D51-4697-976B-D860C43D749B}" presName="Image" presStyleLbl="fgImgPlace1" presStyleIdx="2" presStyleCnt="4" custLinFactNeighborY="-5478"/>
      <dgm:spPr>
        <a:solidFill>
          <a:srgbClr val="001F3F"/>
        </a:solidFill>
      </dgm:spPr>
    </dgm:pt>
    <dgm:pt modelId="{B459F6C8-D2A9-4058-95D1-CD63DD428356}" type="pres">
      <dgm:prSet presAssocID="{A5A876F4-1D51-4697-976B-D860C43D749B}" presName="Child3" presStyleLbl="revTx" presStyleIdx="2" presStyleCnt="4" custScaleX="96032" custScaleY="42410" custLinFactNeighborX="-10946" custLinFactNeighborY="-3622">
        <dgm:presLayoutVars>
          <dgm:chMax val="0"/>
          <dgm:chPref val="0"/>
          <dgm:bulletEnabled val="1"/>
        </dgm:presLayoutVars>
      </dgm:prSet>
      <dgm:spPr/>
    </dgm:pt>
    <dgm:pt modelId="{BDD362AD-14C1-4BCB-8481-05A9EF286DC3}" type="pres">
      <dgm:prSet presAssocID="{89F101EA-4041-4094-B843-3D8E9CD47F76}" presName="Image4" presStyleCnt="0"/>
      <dgm:spPr/>
    </dgm:pt>
    <dgm:pt modelId="{6EADF639-70F2-4A4E-A35C-3DCF681222E8}" type="pres">
      <dgm:prSet presAssocID="{89F101EA-4041-4094-B843-3D8E9CD47F76}" presName="Image" presStyleLbl="fgImgPlace1" presStyleIdx="3" presStyleCnt="4"/>
      <dgm:spPr>
        <a:solidFill>
          <a:srgbClr val="001F3F"/>
        </a:solidFill>
      </dgm:spPr>
    </dgm:pt>
    <dgm:pt modelId="{0DA66A90-CF8B-4731-94B0-47A10753A463}" type="pres">
      <dgm:prSet presAssocID="{89F101EA-4041-4094-B843-3D8E9CD47F76}" presName="Child4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A06FE2A-C2E8-4B3E-8949-F506773A7BE4}" type="presOf" srcId="{A5A876F4-1D51-4697-976B-D860C43D749B}" destId="{B459F6C8-D2A9-4058-95D1-CD63DD428356}" srcOrd="0" destOrd="0" presId="urn:microsoft.com/office/officeart/2011/layout/RadialPictureList"/>
    <dgm:cxn modelId="{3439C52B-1883-4531-ACEF-E203608D088F}" type="presOf" srcId="{39B3393B-60E4-4D3A-9DAF-0A169BB99A5E}" destId="{815F0120-8345-43B5-9925-0C555F31FA80}" srcOrd="0" destOrd="0" presId="urn:microsoft.com/office/officeart/2011/layout/RadialPictureList"/>
    <dgm:cxn modelId="{DF0AFC49-484A-4270-AD37-C18DEAAF1E1F}" srcId="{C761124F-DC93-4D19-A16F-2545A1AD4E03}" destId="{814CF8A0-7888-49C9-B3E6-DEB37AECC002}" srcOrd="0" destOrd="0" parTransId="{B87F7346-4213-4647-97B0-7D6028DCA298}" sibTransId="{C09E7D7B-F811-4A96-85C7-9BDFF609EA5B}"/>
    <dgm:cxn modelId="{16566D71-8184-492D-A965-0A8499AF0D55}" srcId="{9260C15C-9BCE-4428-B490-9D4C48695AF3}" destId="{C761124F-DC93-4D19-A16F-2545A1AD4E03}" srcOrd="0" destOrd="0" parTransId="{86B0BDB2-9212-4461-AD2A-C28B814B5568}" sibTransId="{AA935A81-184C-4878-A70D-9AC694B36BD3}"/>
    <dgm:cxn modelId="{FE5B9E55-4647-43CF-AB3F-9E4A2421F45C}" srcId="{C761124F-DC93-4D19-A16F-2545A1AD4E03}" destId="{89F101EA-4041-4094-B843-3D8E9CD47F76}" srcOrd="3" destOrd="0" parTransId="{79467228-23D0-4389-83E4-DCBF0D007E0E}" sibTransId="{BC4BB24D-9AC4-4D02-AF1B-38AC8D6F3FA7}"/>
    <dgm:cxn modelId="{64391178-562C-4399-BFD4-70E5ECE35A9D}" srcId="{C761124F-DC93-4D19-A16F-2545A1AD4E03}" destId="{A5A876F4-1D51-4697-976B-D860C43D749B}" srcOrd="2" destOrd="0" parTransId="{E796C034-A27F-4E7B-8930-8436AD1172CA}" sibTransId="{DCB20E73-E022-44AC-B9CE-0D1C47C3EEF7}"/>
    <dgm:cxn modelId="{DA91C49D-D9C5-40C5-B5EB-B675D0B078F9}" type="presOf" srcId="{89F101EA-4041-4094-B843-3D8E9CD47F76}" destId="{0DA66A90-CF8B-4731-94B0-47A10753A463}" srcOrd="0" destOrd="0" presId="urn:microsoft.com/office/officeart/2011/layout/RadialPictureList"/>
    <dgm:cxn modelId="{49C48FA6-7705-479A-9405-582A946B2C32}" type="presOf" srcId="{C761124F-DC93-4D19-A16F-2545A1AD4E03}" destId="{85438F9A-6E7C-4F10-8A1F-68F4C4ABBA6B}" srcOrd="0" destOrd="0" presId="urn:microsoft.com/office/officeart/2011/layout/RadialPictureList"/>
    <dgm:cxn modelId="{9D3C98B8-ECC1-4C86-849C-C7EA5128B4C4}" srcId="{9260C15C-9BCE-4428-B490-9D4C48695AF3}" destId="{1229592F-C9C6-44F2-A99B-3F3D9A5FC429}" srcOrd="1" destOrd="0" parTransId="{711CC9DF-31B6-4495-809C-255E092BD985}" sibTransId="{28240C00-324B-4E1F-8F64-775A2459011F}"/>
    <dgm:cxn modelId="{4C3B48EC-933C-4629-B4AA-E61F8B2122AB}" srcId="{C761124F-DC93-4D19-A16F-2545A1AD4E03}" destId="{39B3393B-60E4-4D3A-9DAF-0A169BB99A5E}" srcOrd="1" destOrd="0" parTransId="{0A132450-90B0-46F0-8BB7-49F6122220DC}" sibTransId="{11685754-6444-4C83-A85F-8DB653332792}"/>
    <dgm:cxn modelId="{E7680CF2-1726-4792-A57C-6E5489605437}" type="presOf" srcId="{814CF8A0-7888-49C9-B3E6-DEB37AECC002}" destId="{A11980E9-2BDB-4DE5-AE45-FB13B7DBD44C}" srcOrd="0" destOrd="0" presId="urn:microsoft.com/office/officeart/2011/layout/RadialPictureList"/>
    <dgm:cxn modelId="{0FCC78FF-A528-47BA-A8C5-3DBAC71F393A}" type="presOf" srcId="{9260C15C-9BCE-4428-B490-9D4C48695AF3}" destId="{C9027BB7-3173-46A5-BE32-7E944D5822F3}" srcOrd="0" destOrd="0" presId="urn:microsoft.com/office/officeart/2011/layout/RadialPictureList"/>
    <dgm:cxn modelId="{F5BE73B3-3A16-4FB8-9BBC-945B1EB7DCDB}" type="presParOf" srcId="{C9027BB7-3173-46A5-BE32-7E944D5822F3}" destId="{85438F9A-6E7C-4F10-8A1F-68F4C4ABBA6B}" srcOrd="0" destOrd="0" presId="urn:microsoft.com/office/officeart/2011/layout/RadialPictureList"/>
    <dgm:cxn modelId="{37D30D44-8A94-48F0-B2F4-8D0CFD90DACA}" type="presParOf" srcId="{C9027BB7-3173-46A5-BE32-7E944D5822F3}" destId="{8AF6556F-EAAC-4517-A0F7-96E8B42A343C}" srcOrd="1" destOrd="0" presId="urn:microsoft.com/office/officeart/2011/layout/RadialPictureList"/>
    <dgm:cxn modelId="{EBF1275D-34E3-40C9-89B2-E2D1B06E20F7}" type="presParOf" srcId="{C9027BB7-3173-46A5-BE32-7E944D5822F3}" destId="{2C453373-B911-42C3-80F7-EB467BF05950}" srcOrd="2" destOrd="0" presId="urn:microsoft.com/office/officeart/2011/layout/RadialPictureList"/>
    <dgm:cxn modelId="{E365F307-0125-4AF6-B28A-BEC245BA66E3}" type="presParOf" srcId="{C9027BB7-3173-46A5-BE32-7E944D5822F3}" destId="{A11980E9-2BDB-4DE5-AE45-FB13B7DBD44C}" srcOrd="3" destOrd="0" presId="urn:microsoft.com/office/officeart/2011/layout/RadialPictureList"/>
    <dgm:cxn modelId="{75BBD52E-F8AA-48A8-A7E5-D4F07843C55C}" type="presParOf" srcId="{C9027BB7-3173-46A5-BE32-7E944D5822F3}" destId="{7F8B2EDB-0E20-4CBA-B047-579A8626A65D}" srcOrd="4" destOrd="0" presId="urn:microsoft.com/office/officeart/2011/layout/RadialPictureList"/>
    <dgm:cxn modelId="{396E0896-1695-44BE-942C-6D06143F9170}" type="presParOf" srcId="{7F8B2EDB-0E20-4CBA-B047-579A8626A65D}" destId="{0C47800C-3971-41B5-A4B1-B80523283801}" srcOrd="0" destOrd="0" presId="urn:microsoft.com/office/officeart/2011/layout/RadialPictureList"/>
    <dgm:cxn modelId="{599AEDA3-2619-434F-AD83-B2E0317C0FD2}" type="presParOf" srcId="{C9027BB7-3173-46A5-BE32-7E944D5822F3}" destId="{815F0120-8345-43B5-9925-0C555F31FA80}" srcOrd="5" destOrd="0" presId="urn:microsoft.com/office/officeart/2011/layout/RadialPictureList"/>
    <dgm:cxn modelId="{E60EE77D-9315-485F-B0C6-CB8CE1571AC9}" type="presParOf" srcId="{C9027BB7-3173-46A5-BE32-7E944D5822F3}" destId="{3EC74466-F215-4FE1-8633-A87F2F3A3C18}" srcOrd="6" destOrd="0" presId="urn:microsoft.com/office/officeart/2011/layout/RadialPictureList"/>
    <dgm:cxn modelId="{DEF6F018-1F27-4A93-9F4B-4CE8852FBA77}" type="presParOf" srcId="{3EC74466-F215-4FE1-8633-A87F2F3A3C18}" destId="{1DFE72E3-E5CB-4185-98E9-3627B0D89D46}" srcOrd="0" destOrd="0" presId="urn:microsoft.com/office/officeart/2011/layout/RadialPictureList"/>
    <dgm:cxn modelId="{18901C10-5F76-4BBC-9424-4F0EB86FE4B5}" type="presParOf" srcId="{C9027BB7-3173-46A5-BE32-7E944D5822F3}" destId="{B459F6C8-D2A9-4058-95D1-CD63DD428356}" srcOrd="7" destOrd="0" presId="urn:microsoft.com/office/officeart/2011/layout/RadialPictureList"/>
    <dgm:cxn modelId="{8294F242-B035-44CB-9ADE-F05950CD3E50}" type="presParOf" srcId="{C9027BB7-3173-46A5-BE32-7E944D5822F3}" destId="{BDD362AD-14C1-4BCB-8481-05A9EF286DC3}" srcOrd="8" destOrd="0" presId="urn:microsoft.com/office/officeart/2011/layout/RadialPictureList"/>
    <dgm:cxn modelId="{D92DBB64-FD10-447A-A148-2E9EE70EFFD0}" type="presParOf" srcId="{BDD362AD-14C1-4BCB-8481-05A9EF286DC3}" destId="{6EADF639-70F2-4A4E-A35C-3DCF681222E8}" srcOrd="0" destOrd="0" presId="urn:microsoft.com/office/officeart/2011/layout/RadialPictureList"/>
    <dgm:cxn modelId="{6C5BCF53-4989-4150-8B1E-BE96F47AC351}" type="presParOf" srcId="{C9027BB7-3173-46A5-BE32-7E944D5822F3}" destId="{0DA66A90-CF8B-4731-94B0-47A10753A463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60C15C-9BCE-4428-B490-9D4C48695AF3}" type="doc">
      <dgm:prSet loTypeId="urn:microsoft.com/office/officeart/2011/layout/RadialPictureList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14CF8A0-7888-49C9-B3E6-DEB37AECC002}">
      <dgm:prSet custT="1"/>
      <dgm:spPr/>
      <dgm:t>
        <a:bodyPr/>
        <a:lstStyle/>
        <a:p>
          <a:pPr algn="ctr"/>
          <a:r>
            <a:rPr lang="en-IN" sz="1050" b="1">
              <a:solidFill>
                <a:srgbClr val="001F3F"/>
              </a:solidFill>
            </a:rPr>
            <a:t>Kiosk &amp; QR Challenge</a:t>
          </a:r>
          <a:br>
            <a:rPr lang="en-IN" sz="1050" b="1">
              <a:solidFill>
                <a:srgbClr val="001F3F"/>
              </a:solidFill>
            </a:rPr>
          </a:br>
          <a:r>
            <a:rPr lang="en-IN" sz="1050" b="1">
              <a:solidFill>
                <a:srgbClr val="E92168"/>
              </a:solidFill>
            </a:rPr>
            <a:t>(</a:t>
          </a:r>
          <a:r>
            <a:rPr lang="en-IN" sz="1050" b="1" i="1">
              <a:solidFill>
                <a:srgbClr val="E92168"/>
              </a:solidFill>
            </a:rPr>
            <a:t>Mall, gym &amp; </a:t>
          </a:r>
          <a:br>
            <a:rPr lang="en-IN" sz="1050" b="1" i="1">
              <a:solidFill>
                <a:srgbClr val="E92168"/>
              </a:solidFill>
            </a:rPr>
          </a:br>
          <a:r>
            <a:rPr lang="en-IN" sz="1050" b="1" i="1">
              <a:solidFill>
                <a:srgbClr val="E92168"/>
              </a:solidFill>
            </a:rPr>
            <a:t>wellness)</a:t>
          </a:r>
          <a:endParaRPr lang="en-IN" sz="1050"/>
        </a:p>
      </dgm:t>
    </dgm:pt>
    <dgm:pt modelId="{B87F7346-4213-4647-97B0-7D6028DCA298}" type="parTrans" cxnId="{DF0AFC49-484A-4270-AD37-C18DEAAF1E1F}">
      <dgm:prSet/>
      <dgm:spPr/>
      <dgm:t>
        <a:bodyPr/>
        <a:lstStyle/>
        <a:p>
          <a:endParaRPr lang="en-IN"/>
        </a:p>
      </dgm:t>
    </dgm:pt>
    <dgm:pt modelId="{C09E7D7B-F811-4A96-85C7-9BDFF609EA5B}" type="sibTrans" cxnId="{DF0AFC49-484A-4270-AD37-C18DEAAF1E1F}">
      <dgm:prSet/>
      <dgm:spPr/>
      <dgm:t>
        <a:bodyPr/>
        <a:lstStyle/>
        <a:p>
          <a:endParaRPr lang="en-IN"/>
        </a:p>
      </dgm:t>
    </dgm:pt>
    <dgm:pt modelId="{39B3393B-60E4-4D3A-9DAF-0A169BB99A5E}">
      <dgm:prSet custT="1"/>
      <dgm:spPr/>
      <dgm:t>
        <a:bodyPr/>
        <a:lstStyle/>
        <a:p>
          <a:pPr algn="ctr"/>
          <a:r>
            <a:rPr lang="en-IN" sz="1050" b="1">
              <a:solidFill>
                <a:srgbClr val="001F3F"/>
              </a:solidFill>
            </a:rPr>
            <a:t>Corporate </a:t>
          </a:r>
          <a:br>
            <a:rPr lang="en-IN" sz="1050" b="1">
              <a:solidFill>
                <a:srgbClr val="001F3F"/>
              </a:solidFill>
            </a:rPr>
          </a:br>
          <a:r>
            <a:rPr lang="en-IN" sz="1050" b="1">
              <a:solidFill>
                <a:srgbClr val="E92168"/>
              </a:solidFill>
            </a:rPr>
            <a:t>Wellness </a:t>
          </a:r>
          <a:br>
            <a:rPr lang="en-IN" sz="1050" b="1">
              <a:solidFill>
                <a:srgbClr val="E92168"/>
              </a:solidFill>
            </a:rPr>
          </a:br>
          <a:r>
            <a:rPr lang="en-IN" sz="1050" b="1">
              <a:solidFill>
                <a:srgbClr val="E92168"/>
              </a:solidFill>
            </a:rPr>
            <a:t>Programs</a:t>
          </a:r>
          <a:endParaRPr lang="en-IN" sz="1050"/>
        </a:p>
      </dgm:t>
    </dgm:pt>
    <dgm:pt modelId="{0A132450-90B0-46F0-8BB7-49F6122220DC}" type="parTrans" cxnId="{4C3B48EC-933C-4629-B4AA-E61F8B2122AB}">
      <dgm:prSet/>
      <dgm:spPr/>
      <dgm:t>
        <a:bodyPr/>
        <a:lstStyle/>
        <a:p>
          <a:endParaRPr lang="en-IN"/>
        </a:p>
      </dgm:t>
    </dgm:pt>
    <dgm:pt modelId="{11685754-6444-4C83-A85F-8DB653332792}" type="sibTrans" cxnId="{4C3B48EC-933C-4629-B4AA-E61F8B2122AB}">
      <dgm:prSet/>
      <dgm:spPr/>
      <dgm:t>
        <a:bodyPr/>
        <a:lstStyle/>
        <a:p>
          <a:endParaRPr lang="en-IN"/>
        </a:p>
      </dgm:t>
    </dgm:pt>
    <dgm:pt modelId="{A5A876F4-1D51-4697-976B-D860C43D749B}">
      <dgm:prSet custT="1"/>
      <dgm:spPr/>
      <dgm:t>
        <a:bodyPr/>
        <a:lstStyle/>
        <a:p>
          <a:pPr algn="ctr"/>
          <a:r>
            <a:rPr lang="en-IN" sz="1050" b="1" i="1">
              <a:solidFill>
                <a:srgbClr val="001F3F"/>
              </a:solidFill>
            </a:rPr>
            <a:t>Couple-driven </a:t>
          </a:r>
          <a:br>
            <a:rPr lang="en-IN" sz="1050" b="1" i="1">
              <a:solidFill>
                <a:srgbClr val="001F3F"/>
              </a:solidFill>
            </a:rPr>
          </a:br>
          <a:r>
            <a:rPr lang="en-IN" sz="1050" b="1" i="1">
              <a:solidFill>
                <a:srgbClr val="001F3F"/>
              </a:solidFill>
            </a:rPr>
            <a:t>workshops </a:t>
          </a:r>
          <a:br>
            <a:rPr lang="en-IN" sz="1050" b="1" i="1">
              <a:solidFill>
                <a:srgbClr val="001F3F"/>
              </a:solidFill>
            </a:rPr>
          </a:br>
          <a:r>
            <a:rPr lang="en-IN" sz="1050" b="1" i="1">
              <a:solidFill>
                <a:srgbClr val="E92168"/>
              </a:solidFill>
            </a:rPr>
            <a:t>for c</a:t>
          </a:r>
          <a:r>
            <a:rPr lang="en-IN" sz="1050" b="1">
              <a:solidFill>
                <a:srgbClr val="E92168"/>
              </a:solidFill>
            </a:rPr>
            <a:t>ommunity building </a:t>
          </a:r>
          <a:endParaRPr lang="en-IN" sz="1050"/>
        </a:p>
      </dgm:t>
    </dgm:pt>
    <dgm:pt modelId="{E796C034-A27F-4E7B-8930-8436AD1172CA}" type="parTrans" cxnId="{64391178-562C-4399-BFD4-70E5ECE35A9D}">
      <dgm:prSet/>
      <dgm:spPr/>
      <dgm:t>
        <a:bodyPr/>
        <a:lstStyle/>
        <a:p>
          <a:endParaRPr lang="en-IN"/>
        </a:p>
      </dgm:t>
    </dgm:pt>
    <dgm:pt modelId="{DCB20E73-E022-44AC-B9CE-0D1C47C3EEF7}" type="sibTrans" cxnId="{64391178-562C-4399-BFD4-70E5ECE35A9D}">
      <dgm:prSet/>
      <dgm:spPr/>
      <dgm:t>
        <a:bodyPr/>
        <a:lstStyle/>
        <a:p>
          <a:endParaRPr lang="en-IN"/>
        </a:p>
      </dgm:t>
    </dgm:pt>
    <dgm:pt modelId="{89F101EA-4041-4094-B843-3D8E9CD47F76}">
      <dgm:prSet custT="1"/>
      <dgm:spPr/>
      <dgm:t>
        <a:bodyPr/>
        <a:lstStyle/>
        <a:p>
          <a:pPr algn="ctr"/>
          <a:r>
            <a:rPr lang="en-IN" sz="1050" b="1">
              <a:solidFill>
                <a:srgbClr val="001F3F"/>
              </a:solidFill>
            </a:rPr>
            <a:t>Expert </a:t>
          </a:r>
          <a:br>
            <a:rPr lang="en-IN" sz="1050" b="1">
              <a:solidFill>
                <a:srgbClr val="001F3F"/>
              </a:solidFill>
            </a:rPr>
          </a:br>
          <a:r>
            <a:rPr lang="en-IN" sz="1050" b="1">
              <a:solidFill>
                <a:srgbClr val="001F3F"/>
              </a:solidFill>
            </a:rPr>
            <a:t>Endorsements </a:t>
          </a:r>
          <a:r>
            <a:rPr lang="en-IN" sz="1050" b="1">
              <a:solidFill>
                <a:srgbClr val="E92168"/>
              </a:solidFill>
            </a:rPr>
            <a:t>to build credibility</a:t>
          </a:r>
          <a:endParaRPr lang="en-IN" sz="1050"/>
        </a:p>
      </dgm:t>
    </dgm:pt>
    <dgm:pt modelId="{79467228-23D0-4389-83E4-DCBF0D007E0E}" type="parTrans" cxnId="{FE5B9E55-4647-43CF-AB3F-9E4A2421F45C}">
      <dgm:prSet/>
      <dgm:spPr/>
      <dgm:t>
        <a:bodyPr/>
        <a:lstStyle/>
        <a:p>
          <a:endParaRPr lang="en-IN"/>
        </a:p>
      </dgm:t>
    </dgm:pt>
    <dgm:pt modelId="{BC4BB24D-9AC4-4D02-AF1B-38AC8D6F3FA7}" type="sibTrans" cxnId="{FE5B9E55-4647-43CF-AB3F-9E4A2421F45C}">
      <dgm:prSet/>
      <dgm:spPr/>
      <dgm:t>
        <a:bodyPr/>
        <a:lstStyle/>
        <a:p>
          <a:endParaRPr lang="en-IN"/>
        </a:p>
      </dgm:t>
    </dgm:pt>
    <dgm:pt modelId="{C761124F-DC93-4D19-A16F-2545A1AD4E03}">
      <dgm:prSet custT="1"/>
      <dgm:spPr/>
      <dgm:t>
        <a:bodyPr/>
        <a:lstStyle/>
        <a:p>
          <a:r>
            <a:rPr lang="en-IN" sz="1050"/>
            <a:t>Offline</a:t>
          </a:r>
        </a:p>
      </dgm:t>
    </dgm:pt>
    <dgm:pt modelId="{AA935A81-184C-4878-A70D-9AC694B36BD3}" type="sibTrans" cxnId="{16566D71-8184-492D-A965-0A8499AF0D55}">
      <dgm:prSet/>
      <dgm:spPr/>
      <dgm:t>
        <a:bodyPr/>
        <a:lstStyle/>
        <a:p>
          <a:endParaRPr lang="en-IN"/>
        </a:p>
      </dgm:t>
    </dgm:pt>
    <dgm:pt modelId="{86B0BDB2-9212-4461-AD2A-C28B814B5568}" type="parTrans" cxnId="{16566D71-8184-492D-A965-0A8499AF0D55}">
      <dgm:prSet/>
      <dgm:spPr/>
      <dgm:t>
        <a:bodyPr/>
        <a:lstStyle/>
        <a:p>
          <a:endParaRPr lang="en-IN"/>
        </a:p>
      </dgm:t>
    </dgm:pt>
    <dgm:pt modelId="{1229592F-C9C6-44F2-A99B-3F3D9A5FC429}">
      <dgm:prSet/>
      <dgm:spPr>
        <a:prstGeom prst="ellipse">
          <a:avLst/>
        </a:prstGeom>
      </dgm:spPr>
      <dgm:t>
        <a:bodyPr/>
        <a:lstStyle/>
        <a:p>
          <a:endParaRPr lang="en-IN" sz="1050"/>
        </a:p>
      </dgm:t>
    </dgm:pt>
    <dgm:pt modelId="{711CC9DF-31B6-4495-809C-255E092BD985}" type="parTrans" cxnId="{9D3C98B8-ECC1-4C86-849C-C7EA5128B4C4}">
      <dgm:prSet/>
      <dgm:spPr/>
      <dgm:t>
        <a:bodyPr/>
        <a:lstStyle/>
        <a:p>
          <a:endParaRPr lang="en-IN"/>
        </a:p>
      </dgm:t>
    </dgm:pt>
    <dgm:pt modelId="{28240C00-324B-4E1F-8F64-775A2459011F}" type="sibTrans" cxnId="{9D3C98B8-ECC1-4C86-849C-C7EA5128B4C4}">
      <dgm:prSet/>
      <dgm:spPr/>
      <dgm:t>
        <a:bodyPr/>
        <a:lstStyle/>
        <a:p>
          <a:endParaRPr lang="en-IN"/>
        </a:p>
      </dgm:t>
    </dgm:pt>
    <dgm:pt modelId="{C9027BB7-3173-46A5-BE32-7E944D5822F3}" type="pres">
      <dgm:prSet presAssocID="{9260C15C-9BCE-4428-B490-9D4C48695AF3}" presName="Name0" presStyleCnt="0">
        <dgm:presLayoutVars>
          <dgm:chMax val="1"/>
          <dgm:chPref val="1"/>
          <dgm:dir val="rev"/>
          <dgm:resizeHandles/>
        </dgm:presLayoutVars>
      </dgm:prSet>
      <dgm:spPr/>
    </dgm:pt>
    <dgm:pt modelId="{85438F9A-6E7C-4F10-8A1F-68F4C4ABBA6B}" type="pres">
      <dgm:prSet presAssocID="{C761124F-DC93-4D19-A16F-2545A1AD4E03}" presName="Parent" presStyleLbl="node1" presStyleIdx="0" presStyleCnt="2" custScaleX="62093" custScaleY="62093">
        <dgm:presLayoutVars>
          <dgm:chMax val="4"/>
          <dgm:chPref val="3"/>
        </dgm:presLayoutVars>
      </dgm:prSet>
      <dgm:spPr/>
    </dgm:pt>
    <dgm:pt modelId="{8AF6556F-EAAC-4517-A0F7-96E8B42A343C}" type="pres">
      <dgm:prSet presAssocID="{814CF8A0-7888-49C9-B3E6-DEB37AECC002}" presName="Accent" presStyleLbl="node1" presStyleIdx="1" presStyleCnt="2"/>
      <dgm:spPr>
        <a:solidFill>
          <a:srgbClr val="E92168"/>
        </a:solidFill>
      </dgm:spPr>
    </dgm:pt>
    <dgm:pt modelId="{2C453373-B911-42C3-80F7-EB467BF05950}" type="pres">
      <dgm:prSet presAssocID="{814CF8A0-7888-49C9-B3E6-DEB37AECC002}" presName="Image1" presStyleLbl="fgImgPlace1" presStyleIdx="0" presStyleCnt="4"/>
      <dgm:spPr>
        <a:solidFill>
          <a:srgbClr val="001F3F"/>
        </a:solidFill>
      </dgm:spPr>
    </dgm:pt>
    <dgm:pt modelId="{A11980E9-2BDB-4DE5-AE45-FB13B7DBD44C}" type="pres">
      <dgm:prSet presAssocID="{814CF8A0-7888-49C9-B3E6-DEB37AECC002}" presName="Child1" presStyleLbl="revTx" presStyleIdx="0" presStyleCnt="4" custScaleX="122112">
        <dgm:presLayoutVars>
          <dgm:chMax val="0"/>
          <dgm:chPref val="0"/>
          <dgm:bulletEnabled val="1"/>
        </dgm:presLayoutVars>
      </dgm:prSet>
      <dgm:spPr/>
    </dgm:pt>
    <dgm:pt modelId="{7F8B2EDB-0E20-4CBA-B047-579A8626A65D}" type="pres">
      <dgm:prSet presAssocID="{39B3393B-60E4-4D3A-9DAF-0A169BB99A5E}" presName="Image2" presStyleCnt="0"/>
      <dgm:spPr/>
    </dgm:pt>
    <dgm:pt modelId="{0C47800C-3971-41B5-A4B1-B80523283801}" type="pres">
      <dgm:prSet presAssocID="{39B3393B-60E4-4D3A-9DAF-0A169BB99A5E}" presName="Image" presStyleLbl="fgImgPlace1" presStyleIdx="1" presStyleCnt="4" custLinFactNeighborY="2739"/>
      <dgm:spPr>
        <a:solidFill>
          <a:srgbClr val="001F3F"/>
        </a:solidFill>
      </dgm:spPr>
    </dgm:pt>
    <dgm:pt modelId="{815F0120-8345-43B5-9925-0C555F31FA80}" type="pres">
      <dgm:prSet presAssocID="{39B3393B-60E4-4D3A-9DAF-0A169BB99A5E}" presName="Child2" presStyleLbl="revTx" presStyleIdx="1" presStyleCnt="4" custScaleX="126047" custLinFactNeighborX="6823" custLinFactNeighborY="2829">
        <dgm:presLayoutVars>
          <dgm:chMax val="0"/>
          <dgm:chPref val="0"/>
          <dgm:bulletEnabled val="1"/>
        </dgm:presLayoutVars>
      </dgm:prSet>
      <dgm:spPr/>
    </dgm:pt>
    <dgm:pt modelId="{3EC74466-F215-4FE1-8633-A87F2F3A3C18}" type="pres">
      <dgm:prSet presAssocID="{A5A876F4-1D51-4697-976B-D860C43D749B}" presName="Image3" presStyleCnt="0"/>
      <dgm:spPr/>
    </dgm:pt>
    <dgm:pt modelId="{1DFE72E3-E5CB-4185-98E9-3627B0D89D46}" type="pres">
      <dgm:prSet presAssocID="{A5A876F4-1D51-4697-976B-D860C43D749B}" presName="Image" presStyleLbl="fgImgPlace1" presStyleIdx="2" presStyleCnt="4" custLinFactNeighborY="-4930"/>
      <dgm:spPr>
        <a:solidFill>
          <a:srgbClr val="001F3F"/>
        </a:solidFill>
      </dgm:spPr>
    </dgm:pt>
    <dgm:pt modelId="{B459F6C8-D2A9-4058-95D1-CD63DD428356}" type="pres">
      <dgm:prSet presAssocID="{A5A876F4-1D51-4697-976B-D860C43D749B}" presName="Child3" presStyleLbl="revTx" presStyleIdx="2" presStyleCnt="4" custScaleX="113023" custLinFactNeighborX="2728" custLinFactNeighborY="-5090">
        <dgm:presLayoutVars>
          <dgm:chMax val="0"/>
          <dgm:chPref val="0"/>
          <dgm:bulletEnabled val="1"/>
        </dgm:presLayoutVars>
      </dgm:prSet>
      <dgm:spPr/>
    </dgm:pt>
    <dgm:pt modelId="{BDD362AD-14C1-4BCB-8481-05A9EF286DC3}" type="pres">
      <dgm:prSet presAssocID="{89F101EA-4041-4094-B843-3D8E9CD47F76}" presName="Image4" presStyleCnt="0"/>
      <dgm:spPr/>
    </dgm:pt>
    <dgm:pt modelId="{6EADF639-70F2-4A4E-A35C-3DCF681222E8}" type="pres">
      <dgm:prSet presAssocID="{89F101EA-4041-4094-B843-3D8E9CD47F76}" presName="Image" presStyleLbl="fgImgPlace1" presStyleIdx="3" presStyleCnt="4"/>
      <dgm:spPr>
        <a:solidFill>
          <a:srgbClr val="001F3F"/>
        </a:solidFill>
      </dgm:spPr>
    </dgm:pt>
    <dgm:pt modelId="{0DA66A90-CF8B-4731-94B0-47A10753A463}" type="pres">
      <dgm:prSet presAssocID="{89F101EA-4041-4094-B843-3D8E9CD47F76}" presName="Child4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A06FE2A-C2E8-4B3E-8949-F506773A7BE4}" type="presOf" srcId="{A5A876F4-1D51-4697-976B-D860C43D749B}" destId="{B459F6C8-D2A9-4058-95D1-CD63DD428356}" srcOrd="0" destOrd="0" presId="urn:microsoft.com/office/officeart/2011/layout/RadialPictureList"/>
    <dgm:cxn modelId="{3439C52B-1883-4531-ACEF-E203608D088F}" type="presOf" srcId="{39B3393B-60E4-4D3A-9DAF-0A169BB99A5E}" destId="{815F0120-8345-43B5-9925-0C555F31FA80}" srcOrd="0" destOrd="0" presId="urn:microsoft.com/office/officeart/2011/layout/RadialPictureList"/>
    <dgm:cxn modelId="{DF0AFC49-484A-4270-AD37-C18DEAAF1E1F}" srcId="{C761124F-DC93-4D19-A16F-2545A1AD4E03}" destId="{814CF8A0-7888-49C9-B3E6-DEB37AECC002}" srcOrd="0" destOrd="0" parTransId="{B87F7346-4213-4647-97B0-7D6028DCA298}" sibTransId="{C09E7D7B-F811-4A96-85C7-9BDFF609EA5B}"/>
    <dgm:cxn modelId="{16566D71-8184-492D-A965-0A8499AF0D55}" srcId="{9260C15C-9BCE-4428-B490-9D4C48695AF3}" destId="{C761124F-DC93-4D19-A16F-2545A1AD4E03}" srcOrd="0" destOrd="0" parTransId="{86B0BDB2-9212-4461-AD2A-C28B814B5568}" sibTransId="{AA935A81-184C-4878-A70D-9AC694B36BD3}"/>
    <dgm:cxn modelId="{FE5B9E55-4647-43CF-AB3F-9E4A2421F45C}" srcId="{C761124F-DC93-4D19-A16F-2545A1AD4E03}" destId="{89F101EA-4041-4094-B843-3D8E9CD47F76}" srcOrd="3" destOrd="0" parTransId="{79467228-23D0-4389-83E4-DCBF0D007E0E}" sibTransId="{BC4BB24D-9AC4-4D02-AF1B-38AC8D6F3FA7}"/>
    <dgm:cxn modelId="{64391178-562C-4399-BFD4-70E5ECE35A9D}" srcId="{C761124F-DC93-4D19-A16F-2545A1AD4E03}" destId="{A5A876F4-1D51-4697-976B-D860C43D749B}" srcOrd="2" destOrd="0" parTransId="{E796C034-A27F-4E7B-8930-8436AD1172CA}" sibTransId="{DCB20E73-E022-44AC-B9CE-0D1C47C3EEF7}"/>
    <dgm:cxn modelId="{DA91C49D-D9C5-40C5-B5EB-B675D0B078F9}" type="presOf" srcId="{89F101EA-4041-4094-B843-3D8E9CD47F76}" destId="{0DA66A90-CF8B-4731-94B0-47A10753A463}" srcOrd="0" destOrd="0" presId="urn:microsoft.com/office/officeart/2011/layout/RadialPictureList"/>
    <dgm:cxn modelId="{49C48FA6-7705-479A-9405-582A946B2C32}" type="presOf" srcId="{C761124F-DC93-4D19-A16F-2545A1AD4E03}" destId="{85438F9A-6E7C-4F10-8A1F-68F4C4ABBA6B}" srcOrd="0" destOrd="0" presId="urn:microsoft.com/office/officeart/2011/layout/RadialPictureList"/>
    <dgm:cxn modelId="{9D3C98B8-ECC1-4C86-849C-C7EA5128B4C4}" srcId="{9260C15C-9BCE-4428-B490-9D4C48695AF3}" destId="{1229592F-C9C6-44F2-A99B-3F3D9A5FC429}" srcOrd="1" destOrd="0" parTransId="{711CC9DF-31B6-4495-809C-255E092BD985}" sibTransId="{28240C00-324B-4E1F-8F64-775A2459011F}"/>
    <dgm:cxn modelId="{4C3B48EC-933C-4629-B4AA-E61F8B2122AB}" srcId="{C761124F-DC93-4D19-A16F-2545A1AD4E03}" destId="{39B3393B-60E4-4D3A-9DAF-0A169BB99A5E}" srcOrd="1" destOrd="0" parTransId="{0A132450-90B0-46F0-8BB7-49F6122220DC}" sibTransId="{11685754-6444-4C83-A85F-8DB653332792}"/>
    <dgm:cxn modelId="{E7680CF2-1726-4792-A57C-6E5489605437}" type="presOf" srcId="{814CF8A0-7888-49C9-B3E6-DEB37AECC002}" destId="{A11980E9-2BDB-4DE5-AE45-FB13B7DBD44C}" srcOrd="0" destOrd="0" presId="urn:microsoft.com/office/officeart/2011/layout/RadialPictureList"/>
    <dgm:cxn modelId="{0FCC78FF-A528-47BA-A8C5-3DBAC71F393A}" type="presOf" srcId="{9260C15C-9BCE-4428-B490-9D4C48695AF3}" destId="{C9027BB7-3173-46A5-BE32-7E944D5822F3}" srcOrd="0" destOrd="0" presId="urn:microsoft.com/office/officeart/2011/layout/RadialPictureList"/>
    <dgm:cxn modelId="{F5BE73B3-3A16-4FB8-9BBC-945B1EB7DCDB}" type="presParOf" srcId="{C9027BB7-3173-46A5-BE32-7E944D5822F3}" destId="{85438F9A-6E7C-4F10-8A1F-68F4C4ABBA6B}" srcOrd="0" destOrd="0" presId="urn:microsoft.com/office/officeart/2011/layout/RadialPictureList"/>
    <dgm:cxn modelId="{37D30D44-8A94-48F0-B2F4-8D0CFD90DACA}" type="presParOf" srcId="{C9027BB7-3173-46A5-BE32-7E944D5822F3}" destId="{8AF6556F-EAAC-4517-A0F7-96E8B42A343C}" srcOrd="1" destOrd="0" presId="urn:microsoft.com/office/officeart/2011/layout/RadialPictureList"/>
    <dgm:cxn modelId="{EBF1275D-34E3-40C9-89B2-E2D1B06E20F7}" type="presParOf" srcId="{C9027BB7-3173-46A5-BE32-7E944D5822F3}" destId="{2C453373-B911-42C3-80F7-EB467BF05950}" srcOrd="2" destOrd="0" presId="urn:microsoft.com/office/officeart/2011/layout/RadialPictureList"/>
    <dgm:cxn modelId="{E365F307-0125-4AF6-B28A-BEC245BA66E3}" type="presParOf" srcId="{C9027BB7-3173-46A5-BE32-7E944D5822F3}" destId="{A11980E9-2BDB-4DE5-AE45-FB13B7DBD44C}" srcOrd="3" destOrd="0" presId="urn:microsoft.com/office/officeart/2011/layout/RadialPictureList"/>
    <dgm:cxn modelId="{75BBD52E-F8AA-48A8-A7E5-D4F07843C55C}" type="presParOf" srcId="{C9027BB7-3173-46A5-BE32-7E944D5822F3}" destId="{7F8B2EDB-0E20-4CBA-B047-579A8626A65D}" srcOrd="4" destOrd="0" presId="urn:microsoft.com/office/officeart/2011/layout/RadialPictureList"/>
    <dgm:cxn modelId="{396E0896-1695-44BE-942C-6D06143F9170}" type="presParOf" srcId="{7F8B2EDB-0E20-4CBA-B047-579A8626A65D}" destId="{0C47800C-3971-41B5-A4B1-B80523283801}" srcOrd="0" destOrd="0" presId="urn:microsoft.com/office/officeart/2011/layout/RadialPictureList"/>
    <dgm:cxn modelId="{599AEDA3-2619-434F-AD83-B2E0317C0FD2}" type="presParOf" srcId="{C9027BB7-3173-46A5-BE32-7E944D5822F3}" destId="{815F0120-8345-43B5-9925-0C555F31FA80}" srcOrd="5" destOrd="0" presId="urn:microsoft.com/office/officeart/2011/layout/RadialPictureList"/>
    <dgm:cxn modelId="{E60EE77D-9315-485F-B0C6-CB8CE1571AC9}" type="presParOf" srcId="{C9027BB7-3173-46A5-BE32-7E944D5822F3}" destId="{3EC74466-F215-4FE1-8633-A87F2F3A3C18}" srcOrd="6" destOrd="0" presId="urn:microsoft.com/office/officeart/2011/layout/RadialPictureList"/>
    <dgm:cxn modelId="{DEF6F018-1F27-4A93-9F4B-4CE8852FBA77}" type="presParOf" srcId="{3EC74466-F215-4FE1-8633-A87F2F3A3C18}" destId="{1DFE72E3-E5CB-4185-98E9-3627B0D89D46}" srcOrd="0" destOrd="0" presId="urn:microsoft.com/office/officeart/2011/layout/RadialPictureList"/>
    <dgm:cxn modelId="{18901C10-5F76-4BBC-9424-4F0EB86FE4B5}" type="presParOf" srcId="{C9027BB7-3173-46A5-BE32-7E944D5822F3}" destId="{B459F6C8-D2A9-4058-95D1-CD63DD428356}" srcOrd="7" destOrd="0" presId="urn:microsoft.com/office/officeart/2011/layout/RadialPictureList"/>
    <dgm:cxn modelId="{8294F242-B035-44CB-9ADE-F05950CD3E50}" type="presParOf" srcId="{C9027BB7-3173-46A5-BE32-7E944D5822F3}" destId="{BDD362AD-14C1-4BCB-8481-05A9EF286DC3}" srcOrd="8" destOrd="0" presId="urn:microsoft.com/office/officeart/2011/layout/RadialPictureList"/>
    <dgm:cxn modelId="{D92DBB64-FD10-447A-A148-2E9EE70EFFD0}" type="presParOf" srcId="{BDD362AD-14C1-4BCB-8481-05A9EF286DC3}" destId="{6EADF639-70F2-4A4E-A35C-3DCF681222E8}" srcOrd="0" destOrd="0" presId="urn:microsoft.com/office/officeart/2011/layout/RadialPictureList"/>
    <dgm:cxn modelId="{6C5BCF53-4989-4150-8B1E-BE96F47AC351}" type="presParOf" srcId="{C9027BB7-3173-46A5-BE32-7E944D5822F3}" destId="{0DA66A90-CF8B-4731-94B0-47A10753A463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60C15C-9BCE-4428-B490-9D4C48695AF3}" type="doc">
      <dgm:prSet loTypeId="urn:microsoft.com/office/officeart/2011/layout/RadialPictureList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14CF8A0-7888-49C9-B3E6-DEB37AECC002}">
      <dgm:prSet custT="1"/>
      <dgm:spPr/>
      <dgm:t>
        <a:bodyPr/>
        <a:lstStyle/>
        <a:p>
          <a:pPr algn="ctr"/>
          <a:r>
            <a:rPr lang="en-US" sz="1050" b="1">
              <a:solidFill>
                <a:srgbClr val="001F3F"/>
              </a:solidFill>
            </a:rPr>
            <a:t>Social </a:t>
          </a:r>
          <a:br>
            <a:rPr lang="en-US" sz="1050" b="1">
              <a:solidFill>
                <a:srgbClr val="001F3F"/>
              </a:solidFill>
            </a:rPr>
          </a:br>
          <a:r>
            <a:rPr lang="en-US" sz="1050" b="1">
              <a:solidFill>
                <a:srgbClr val="001F3F"/>
              </a:solidFill>
            </a:rPr>
            <a:t>Influencer </a:t>
          </a:r>
          <a:r>
            <a:rPr lang="en-US" sz="1050" b="1">
              <a:solidFill>
                <a:srgbClr val="FF0000"/>
              </a:solidFill>
            </a:rPr>
            <a:t>M</a:t>
          </a:r>
          <a:r>
            <a:rPr lang="en-US" sz="1050" b="1">
              <a:solidFill>
                <a:srgbClr val="E92168"/>
              </a:solidFill>
            </a:rPr>
            <a:t>arketing</a:t>
          </a:r>
          <a:endParaRPr lang="en-IN" sz="1050"/>
        </a:p>
      </dgm:t>
    </dgm:pt>
    <dgm:pt modelId="{B87F7346-4213-4647-97B0-7D6028DCA298}" type="parTrans" cxnId="{DF0AFC49-484A-4270-AD37-C18DEAAF1E1F}">
      <dgm:prSet/>
      <dgm:spPr/>
      <dgm:t>
        <a:bodyPr/>
        <a:lstStyle/>
        <a:p>
          <a:endParaRPr lang="en-IN"/>
        </a:p>
      </dgm:t>
    </dgm:pt>
    <dgm:pt modelId="{C09E7D7B-F811-4A96-85C7-9BDFF609EA5B}" type="sibTrans" cxnId="{DF0AFC49-484A-4270-AD37-C18DEAAF1E1F}">
      <dgm:prSet/>
      <dgm:spPr/>
      <dgm:t>
        <a:bodyPr/>
        <a:lstStyle/>
        <a:p>
          <a:endParaRPr lang="en-IN"/>
        </a:p>
      </dgm:t>
    </dgm:pt>
    <dgm:pt modelId="{39B3393B-60E4-4D3A-9DAF-0A169BB99A5E}">
      <dgm:prSet custT="1"/>
      <dgm:spPr/>
      <dgm:t>
        <a:bodyPr/>
        <a:lstStyle/>
        <a:p>
          <a:pPr algn="ctr"/>
          <a:r>
            <a:rPr lang="en-US" sz="1050" b="1">
              <a:solidFill>
                <a:srgbClr val="001F3F"/>
              </a:solidFill>
            </a:rPr>
            <a:t>Event-Based </a:t>
          </a:r>
          <a:br>
            <a:rPr lang="en-US" sz="1050" b="1">
              <a:solidFill>
                <a:srgbClr val="001F3F"/>
              </a:solidFill>
            </a:rPr>
          </a:br>
          <a:r>
            <a:rPr lang="en-US" sz="1050" b="1">
              <a:solidFill>
                <a:srgbClr val="001F3F"/>
              </a:solidFill>
            </a:rPr>
            <a:t>promotions </a:t>
          </a:r>
          <a:br>
            <a:rPr lang="en-US" sz="1050" b="1">
              <a:solidFill>
                <a:srgbClr val="001F3F"/>
              </a:solidFill>
            </a:rPr>
          </a:br>
          <a:r>
            <a:rPr lang="en-US" sz="1050" b="1">
              <a:solidFill>
                <a:srgbClr val="E92168"/>
              </a:solidFill>
            </a:rPr>
            <a:t>such as </a:t>
          </a:r>
          <a:br>
            <a:rPr lang="en-US" sz="1050" b="1">
              <a:solidFill>
                <a:srgbClr val="E92168"/>
              </a:solidFill>
            </a:rPr>
          </a:br>
          <a:r>
            <a:rPr lang="en-US" sz="1050" b="1">
              <a:solidFill>
                <a:srgbClr val="E92168"/>
              </a:solidFill>
            </a:rPr>
            <a:t>Valentine’s </a:t>
          </a:r>
          <a:endParaRPr lang="en-IN" sz="1050"/>
        </a:p>
      </dgm:t>
    </dgm:pt>
    <dgm:pt modelId="{0A132450-90B0-46F0-8BB7-49F6122220DC}" type="parTrans" cxnId="{4C3B48EC-933C-4629-B4AA-E61F8B2122AB}">
      <dgm:prSet/>
      <dgm:spPr/>
      <dgm:t>
        <a:bodyPr/>
        <a:lstStyle/>
        <a:p>
          <a:endParaRPr lang="en-IN"/>
        </a:p>
      </dgm:t>
    </dgm:pt>
    <dgm:pt modelId="{11685754-6444-4C83-A85F-8DB653332792}" type="sibTrans" cxnId="{4C3B48EC-933C-4629-B4AA-E61F8B2122AB}">
      <dgm:prSet/>
      <dgm:spPr/>
      <dgm:t>
        <a:bodyPr/>
        <a:lstStyle/>
        <a:p>
          <a:endParaRPr lang="en-IN"/>
        </a:p>
      </dgm:t>
    </dgm:pt>
    <dgm:pt modelId="{A5A876F4-1D51-4697-976B-D860C43D749B}">
      <dgm:prSet custT="1"/>
      <dgm:spPr/>
      <dgm:t>
        <a:bodyPr/>
        <a:lstStyle/>
        <a:p>
          <a:pPr algn="ctr"/>
          <a:r>
            <a:rPr lang="en-US" sz="1050" b="1">
              <a:solidFill>
                <a:srgbClr val="001F3F"/>
              </a:solidFill>
            </a:rPr>
            <a:t>In-App </a:t>
          </a:r>
          <a:br>
            <a:rPr lang="en-US" sz="1050" b="1">
              <a:solidFill>
                <a:srgbClr val="001F3F"/>
              </a:solidFill>
            </a:rPr>
          </a:br>
          <a:r>
            <a:rPr lang="en-US" sz="1050" b="1">
              <a:solidFill>
                <a:srgbClr val="E92168"/>
              </a:solidFill>
            </a:rPr>
            <a:t>Engagement</a:t>
          </a:r>
          <a:br>
            <a:rPr lang="en-US" sz="1050" b="1">
              <a:solidFill>
                <a:srgbClr val="E92168"/>
              </a:solidFill>
            </a:rPr>
          </a:br>
          <a:r>
            <a:rPr lang="en-US" sz="1050" b="1" err="1">
              <a:solidFill>
                <a:srgbClr val="E92168"/>
              </a:solidFill>
            </a:rPr>
            <a:t>SmartX</a:t>
          </a:r>
          <a:r>
            <a:rPr lang="en-US" sz="1050" b="1">
              <a:solidFill>
                <a:srgbClr val="E92168"/>
              </a:solidFill>
            </a:rPr>
            <a:t> </a:t>
          </a:r>
          <a:endParaRPr lang="en-IN" sz="1050"/>
        </a:p>
      </dgm:t>
    </dgm:pt>
    <dgm:pt modelId="{E796C034-A27F-4E7B-8930-8436AD1172CA}" type="parTrans" cxnId="{64391178-562C-4399-BFD4-70E5ECE35A9D}">
      <dgm:prSet/>
      <dgm:spPr/>
      <dgm:t>
        <a:bodyPr/>
        <a:lstStyle/>
        <a:p>
          <a:endParaRPr lang="en-IN"/>
        </a:p>
      </dgm:t>
    </dgm:pt>
    <dgm:pt modelId="{DCB20E73-E022-44AC-B9CE-0D1C47C3EEF7}" type="sibTrans" cxnId="{64391178-562C-4399-BFD4-70E5ECE35A9D}">
      <dgm:prSet/>
      <dgm:spPr/>
      <dgm:t>
        <a:bodyPr/>
        <a:lstStyle/>
        <a:p>
          <a:endParaRPr lang="en-IN"/>
        </a:p>
      </dgm:t>
    </dgm:pt>
    <dgm:pt modelId="{89F101EA-4041-4094-B843-3D8E9CD47F76}">
      <dgm:prSet custT="1"/>
      <dgm:spPr/>
      <dgm:t>
        <a:bodyPr/>
        <a:lstStyle/>
        <a:p>
          <a:pPr algn="ctr"/>
          <a:r>
            <a:rPr lang="en-US" sz="1050" b="1">
              <a:solidFill>
                <a:srgbClr val="001F3F"/>
              </a:solidFill>
            </a:rPr>
            <a:t>Dating app partnerships </a:t>
          </a:r>
          <a:r>
            <a:rPr lang="en-US" sz="1050" b="1">
              <a:solidFill>
                <a:srgbClr val="E92168"/>
              </a:solidFill>
            </a:rPr>
            <a:t>with Bumble &amp; Hinge</a:t>
          </a:r>
          <a:endParaRPr lang="en-IN" sz="1050"/>
        </a:p>
      </dgm:t>
    </dgm:pt>
    <dgm:pt modelId="{79467228-23D0-4389-83E4-DCBF0D007E0E}" type="parTrans" cxnId="{FE5B9E55-4647-43CF-AB3F-9E4A2421F45C}">
      <dgm:prSet/>
      <dgm:spPr/>
      <dgm:t>
        <a:bodyPr/>
        <a:lstStyle/>
        <a:p>
          <a:endParaRPr lang="en-IN"/>
        </a:p>
      </dgm:t>
    </dgm:pt>
    <dgm:pt modelId="{BC4BB24D-9AC4-4D02-AF1B-38AC8D6F3FA7}" type="sibTrans" cxnId="{FE5B9E55-4647-43CF-AB3F-9E4A2421F45C}">
      <dgm:prSet/>
      <dgm:spPr/>
      <dgm:t>
        <a:bodyPr/>
        <a:lstStyle/>
        <a:p>
          <a:endParaRPr lang="en-IN"/>
        </a:p>
      </dgm:t>
    </dgm:pt>
    <dgm:pt modelId="{C761124F-DC93-4D19-A16F-2545A1AD4E03}">
      <dgm:prSet custT="1"/>
      <dgm:spPr/>
      <dgm:t>
        <a:bodyPr/>
        <a:lstStyle/>
        <a:p>
          <a:r>
            <a:rPr lang="en-IN" sz="1050"/>
            <a:t>Offline</a:t>
          </a:r>
        </a:p>
      </dgm:t>
    </dgm:pt>
    <dgm:pt modelId="{AA935A81-184C-4878-A70D-9AC694B36BD3}" type="sibTrans" cxnId="{16566D71-8184-492D-A965-0A8499AF0D55}">
      <dgm:prSet/>
      <dgm:spPr/>
      <dgm:t>
        <a:bodyPr/>
        <a:lstStyle/>
        <a:p>
          <a:endParaRPr lang="en-IN"/>
        </a:p>
      </dgm:t>
    </dgm:pt>
    <dgm:pt modelId="{86B0BDB2-9212-4461-AD2A-C28B814B5568}" type="parTrans" cxnId="{16566D71-8184-492D-A965-0A8499AF0D55}">
      <dgm:prSet/>
      <dgm:spPr/>
      <dgm:t>
        <a:bodyPr/>
        <a:lstStyle/>
        <a:p>
          <a:endParaRPr lang="en-IN"/>
        </a:p>
      </dgm:t>
    </dgm:pt>
    <dgm:pt modelId="{1229592F-C9C6-44F2-A99B-3F3D9A5FC429}">
      <dgm:prSet/>
      <dgm:spPr>
        <a:prstGeom prst="ellipse">
          <a:avLst/>
        </a:prstGeom>
      </dgm:spPr>
      <dgm:t>
        <a:bodyPr/>
        <a:lstStyle/>
        <a:p>
          <a:endParaRPr lang="en-IN" sz="1050"/>
        </a:p>
      </dgm:t>
    </dgm:pt>
    <dgm:pt modelId="{711CC9DF-31B6-4495-809C-255E092BD985}" type="parTrans" cxnId="{9D3C98B8-ECC1-4C86-849C-C7EA5128B4C4}">
      <dgm:prSet/>
      <dgm:spPr/>
      <dgm:t>
        <a:bodyPr/>
        <a:lstStyle/>
        <a:p>
          <a:endParaRPr lang="en-IN"/>
        </a:p>
      </dgm:t>
    </dgm:pt>
    <dgm:pt modelId="{28240C00-324B-4E1F-8F64-775A2459011F}" type="sibTrans" cxnId="{9D3C98B8-ECC1-4C86-849C-C7EA5128B4C4}">
      <dgm:prSet/>
      <dgm:spPr/>
      <dgm:t>
        <a:bodyPr/>
        <a:lstStyle/>
        <a:p>
          <a:endParaRPr lang="en-IN"/>
        </a:p>
      </dgm:t>
    </dgm:pt>
    <dgm:pt modelId="{C9027BB7-3173-46A5-BE32-7E944D5822F3}" type="pres">
      <dgm:prSet presAssocID="{9260C15C-9BCE-4428-B490-9D4C48695AF3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85438F9A-6E7C-4F10-8A1F-68F4C4ABBA6B}" type="pres">
      <dgm:prSet presAssocID="{C761124F-DC93-4D19-A16F-2545A1AD4E03}" presName="Parent" presStyleLbl="node1" presStyleIdx="0" presStyleCnt="2" custScaleX="62093" custScaleY="62093">
        <dgm:presLayoutVars>
          <dgm:chMax val="4"/>
          <dgm:chPref val="3"/>
        </dgm:presLayoutVars>
      </dgm:prSet>
      <dgm:spPr/>
    </dgm:pt>
    <dgm:pt modelId="{8AF6556F-EAAC-4517-A0F7-96E8B42A343C}" type="pres">
      <dgm:prSet presAssocID="{814CF8A0-7888-49C9-B3E6-DEB37AECC002}" presName="Accent" presStyleLbl="node1" presStyleIdx="1" presStyleCnt="2"/>
      <dgm:spPr>
        <a:solidFill>
          <a:srgbClr val="E92168"/>
        </a:solidFill>
      </dgm:spPr>
    </dgm:pt>
    <dgm:pt modelId="{2C453373-B911-42C3-80F7-EB467BF05950}" type="pres">
      <dgm:prSet presAssocID="{814CF8A0-7888-49C9-B3E6-DEB37AECC002}" presName="Image1" presStyleLbl="fgImgPlace1" presStyleIdx="0" presStyleCnt="4"/>
      <dgm:spPr>
        <a:solidFill>
          <a:srgbClr val="001F3F"/>
        </a:solidFill>
      </dgm:spPr>
    </dgm:pt>
    <dgm:pt modelId="{A11980E9-2BDB-4DE5-AE45-FB13B7DBD44C}" type="pres">
      <dgm:prSet presAssocID="{814CF8A0-7888-49C9-B3E6-DEB37AECC002}" presName="Child1" presStyleLbl="revTx" presStyleIdx="0" presStyleCnt="4" custScaleX="127129">
        <dgm:presLayoutVars>
          <dgm:chMax val="0"/>
          <dgm:chPref val="0"/>
          <dgm:bulletEnabled val="1"/>
        </dgm:presLayoutVars>
      </dgm:prSet>
      <dgm:spPr/>
    </dgm:pt>
    <dgm:pt modelId="{7F8B2EDB-0E20-4CBA-B047-579A8626A65D}" type="pres">
      <dgm:prSet presAssocID="{39B3393B-60E4-4D3A-9DAF-0A169BB99A5E}" presName="Image2" presStyleCnt="0"/>
      <dgm:spPr/>
    </dgm:pt>
    <dgm:pt modelId="{0C47800C-3971-41B5-A4B1-B80523283801}" type="pres">
      <dgm:prSet presAssocID="{39B3393B-60E4-4D3A-9DAF-0A169BB99A5E}" presName="Image" presStyleLbl="fgImgPlace1" presStyleIdx="1" presStyleCnt="4"/>
      <dgm:spPr>
        <a:solidFill>
          <a:srgbClr val="001F3F"/>
        </a:solidFill>
      </dgm:spPr>
    </dgm:pt>
    <dgm:pt modelId="{815F0120-8345-43B5-9925-0C555F31FA80}" type="pres">
      <dgm:prSet presAssocID="{39B3393B-60E4-4D3A-9DAF-0A169BB99A5E}" presName="Child2" presStyleLbl="revTx" presStyleIdx="1" presStyleCnt="4" custScaleX="126047" custLinFactNeighborX="-4092">
        <dgm:presLayoutVars>
          <dgm:chMax val="0"/>
          <dgm:chPref val="0"/>
          <dgm:bulletEnabled val="1"/>
        </dgm:presLayoutVars>
      </dgm:prSet>
      <dgm:spPr/>
    </dgm:pt>
    <dgm:pt modelId="{3EC74466-F215-4FE1-8633-A87F2F3A3C18}" type="pres">
      <dgm:prSet presAssocID="{A5A876F4-1D51-4697-976B-D860C43D749B}" presName="Image3" presStyleCnt="0"/>
      <dgm:spPr/>
    </dgm:pt>
    <dgm:pt modelId="{1DFE72E3-E5CB-4185-98E9-3627B0D89D46}" type="pres">
      <dgm:prSet presAssocID="{A5A876F4-1D51-4697-976B-D860C43D749B}" presName="Image" presStyleLbl="fgImgPlace1" presStyleIdx="2" presStyleCnt="4" custLinFactNeighborY="-5478"/>
      <dgm:spPr>
        <a:solidFill>
          <a:srgbClr val="001F3F"/>
        </a:solidFill>
      </dgm:spPr>
    </dgm:pt>
    <dgm:pt modelId="{B459F6C8-D2A9-4058-95D1-CD63DD428356}" type="pres">
      <dgm:prSet presAssocID="{A5A876F4-1D51-4697-976B-D860C43D749B}" presName="Child3" presStyleLbl="revTx" presStyleIdx="2" presStyleCnt="4" custScaleX="96032" custScaleY="42410" custLinFactNeighborX="-10946" custLinFactNeighborY="-3622">
        <dgm:presLayoutVars>
          <dgm:chMax val="0"/>
          <dgm:chPref val="0"/>
          <dgm:bulletEnabled val="1"/>
        </dgm:presLayoutVars>
      </dgm:prSet>
      <dgm:spPr/>
    </dgm:pt>
    <dgm:pt modelId="{BDD362AD-14C1-4BCB-8481-05A9EF286DC3}" type="pres">
      <dgm:prSet presAssocID="{89F101EA-4041-4094-B843-3D8E9CD47F76}" presName="Image4" presStyleCnt="0"/>
      <dgm:spPr/>
    </dgm:pt>
    <dgm:pt modelId="{6EADF639-70F2-4A4E-A35C-3DCF681222E8}" type="pres">
      <dgm:prSet presAssocID="{89F101EA-4041-4094-B843-3D8E9CD47F76}" presName="Image" presStyleLbl="fgImgPlace1" presStyleIdx="3" presStyleCnt="4"/>
      <dgm:spPr>
        <a:solidFill>
          <a:srgbClr val="001F3F"/>
        </a:solidFill>
      </dgm:spPr>
    </dgm:pt>
    <dgm:pt modelId="{0DA66A90-CF8B-4731-94B0-47A10753A463}" type="pres">
      <dgm:prSet presAssocID="{89F101EA-4041-4094-B843-3D8E9CD47F76}" presName="Child4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A06FE2A-C2E8-4B3E-8949-F506773A7BE4}" type="presOf" srcId="{A5A876F4-1D51-4697-976B-D860C43D749B}" destId="{B459F6C8-D2A9-4058-95D1-CD63DD428356}" srcOrd="0" destOrd="0" presId="urn:microsoft.com/office/officeart/2011/layout/RadialPictureList"/>
    <dgm:cxn modelId="{3439C52B-1883-4531-ACEF-E203608D088F}" type="presOf" srcId="{39B3393B-60E4-4D3A-9DAF-0A169BB99A5E}" destId="{815F0120-8345-43B5-9925-0C555F31FA80}" srcOrd="0" destOrd="0" presId="urn:microsoft.com/office/officeart/2011/layout/RadialPictureList"/>
    <dgm:cxn modelId="{DF0AFC49-484A-4270-AD37-C18DEAAF1E1F}" srcId="{C761124F-DC93-4D19-A16F-2545A1AD4E03}" destId="{814CF8A0-7888-49C9-B3E6-DEB37AECC002}" srcOrd="0" destOrd="0" parTransId="{B87F7346-4213-4647-97B0-7D6028DCA298}" sibTransId="{C09E7D7B-F811-4A96-85C7-9BDFF609EA5B}"/>
    <dgm:cxn modelId="{16566D71-8184-492D-A965-0A8499AF0D55}" srcId="{9260C15C-9BCE-4428-B490-9D4C48695AF3}" destId="{C761124F-DC93-4D19-A16F-2545A1AD4E03}" srcOrd="0" destOrd="0" parTransId="{86B0BDB2-9212-4461-AD2A-C28B814B5568}" sibTransId="{AA935A81-184C-4878-A70D-9AC694B36BD3}"/>
    <dgm:cxn modelId="{FE5B9E55-4647-43CF-AB3F-9E4A2421F45C}" srcId="{C761124F-DC93-4D19-A16F-2545A1AD4E03}" destId="{89F101EA-4041-4094-B843-3D8E9CD47F76}" srcOrd="3" destOrd="0" parTransId="{79467228-23D0-4389-83E4-DCBF0D007E0E}" sibTransId="{BC4BB24D-9AC4-4D02-AF1B-38AC8D6F3FA7}"/>
    <dgm:cxn modelId="{64391178-562C-4399-BFD4-70E5ECE35A9D}" srcId="{C761124F-DC93-4D19-A16F-2545A1AD4E03}" destId="{A5A876F4-1D51-4697-976B-D860C43D749B}" srcOrd="2" destOrd="0" parTransId="{E796C034-A27F-4E7B-8930-8436AD1172CA}" sibTransId="{DCB20E73-E022-44AC-B9CE-0D1C47C3EEF7}"/>
    <dgm:cxn modelId="{DA91C49D-D9C5-40C5-B5EB-B675D0B078F9}" type="presOf" srcId="{89F101EA-4041-4094-B843-3D8E9CD47F76}" destId="{0DA66A90-CF8B-4731-94B0-47A10753A463}" srcOrd="0" destOrd="0" presId="urn:microsoft.com/office/officeart/2011/layout/RadialPictureList"/>
    <dgm:cxn modelId="{49C48FA6-7705-479A-9405-582A946B2C32}" type="presOf" srcId="{C761124F-DC93-4D19-A16F-2545A1AD4E03}" destId="{85438F9A-6E7C-4F10-8A1F-68F4C4ABBA6B}" srcOrd="0" destOrd="0" presId="urn:microsoft.com/office/officeart/2011/layout/RadialPictureList"/>
    <dgm:cxn modelId="{9D3C98B8-ECC1-4C86-849C-C7EA5128B4C4}" srcId="{9260C15C-9BCE-4428-B490-9D4C48695AF3}" destId="{1229592F-C9C6-44F2-A99B-3F3D9A5FC429}" srcOrd="1" destOrd="0" parTransId="{711CC9DF-31B6-4495-809C-255E092BD985}" sibTransId="{28240C00-324B-4E1F-8F64-775A2459011F}"/>
    <dgm:cxn modelId="{4C3B48EC-933C-4629-B4AA-E61F8B2122AB}" srcId="{C761124F-DC93-4D19-A16F-2545A1AD4E03}" destId="{39B3393B-60E4-4D3A-9DAF-0A169BB99A5E}" srcOrd="1" destOrd="0" parTransId="{0A132450-90B0-46F0-8BB7-49F6122220DC}" sibTransId="{11685754-6444-4C83-A85F-8DB653332792}"/>
    <dgm:cxn modelId="{E7680CF2-1726-4792-A57C-6E5489605437}" type="presOf" srcId="{814CF8A0-7888-49C9-B3E6-DEB37AECC002}" destId="{A11980E9-2BDB-4DE5-AE45-FB13B7DBD44C}" srcOrd="0" destOrd="0" presId="urn:microsoft.com/office/officeart/2011/layout/RadialPictureList"/>
    <dgm:cxn modelId="{0FCC78FF-A528-47BA-A8C5-3DBAC71F393A}" type="presOf" srcId="{9260C15C-9BCE-4428-B490-9D4C48695AF3}" destId="{C9027BB7-3173-46A5-BE32-7E944D5822F3}" srcOrd="0" destOrd="0" presId="urn:microsoft.com/office/officeart/2011/layout/RadialPictureList"/>
    <dgm:cxn modelId="{F5BE73B3-3A16-4FB8-9BBC-945B1EB7DCDB}" type="presParOf" srcId="{C9027BB7-3173-46A5-BE32-7E944D5822F3}" destId="{85438F9A-6E7C-4F10-8A1F-68F4C4ABBA6B}" srcOrd="0" destOrd="0" presId="urn:microsoft.com/office/officeart/2011/layout/RadialPictureList"/>
    <dgm:cxn modelId="{37D30D44-8A94-48F0-B2F4-8D0CFD90DACA}" type="presParOf" srcId="{C9027BB7-3173-46A5-BE32-7E944D5822F3}" destId="{8AF6556F-EAAC-4517-A0F7-96E8B42A343C}" srcOrd="1" destOrd="0" presId="urn:microsoft.com/office/officeart/2011/layout/RadialPictureList"/>
    <dgm:cxn modelId="{EBF1275D-34E3-40C9-89B2-E2D1B06E20F7}" type="presParOf" srcId="{C9027BB7-3173-46A5-BE32-7E944D5822F3}" destId="{2C453373-B911-42C3-80F7-EB467BF05950}" srcOrd="2" destOrd="0" presId="urn:microsoft.com/office/officeart/2011/layout/RadialPictureList"/>
    <dgm:cxn modelId="{E365F307-0125-4AF6-B28A-BEC245BA66E3}" type="presParOf" srcId="{C9027BB7-3173-46A5-BE32-7E944D5822F3}" destId="{A11980E9-2BDB-4DE5-AE45-FB13B7DBD44C}" srcOrd="3" destOrd="0" presId="urn:microsoft.com/office/officeart/2011/layout/RadialPictureList"/>
    <dgm:cxn modelId="{75BBD52E-F8AA-48A8-A7E5-D4F07843C55C}" type="presParOf" srcId="{C9027BB7-3173-46A5-BE32-7E944D5822F3}" destId="{7F8B2EDB-0E20-4CBA-B047-579A8626A65D}" srcOrd="4" destOrd="0" presId="urn:microsoft.com/office/officeart/2011/layout/RadialPictureList"/>
    <dgm:cxn modelId="{396E0896-1695-44BE-942C-6D06143F9170}" type="presParOf" srcId="{7F8B2EDB-0E20-4CBA-B047-579A8626A65D}" destId="{0C47800C-3971-41B5-A4B1-B80523283801}" srcOrd="0" destOrd="0" presId="urn:microsoft.com/office/officeart/2011/layout/RadialPictureList"/>
    <dgm:cxn modelId="{599AEDA3-2619-434F-AD83-B2E0317C0FD2}" type="presParOf" srcId="{C9027BB7-3173-46A5-BE32-7E944D5822F3}" destId="{815F0120-8345-43B5-9925-0C555F31FA80}" srcOrd="5" destOrd="0" presId="urn:microsoft.com/office/officeart/2011/layout/RadialPictureList"/>
    <dgm:cxn modelId="{E60EE77D-9315-485F-B0C6-CB8CE1571AC9}" type="presParOf" srcId="{C9027BB7-3173-46A5-BE32-7E944D5822F3}" destId="{3EC74466-F215-4FE1-8633-A87F2F3A3C18}" srcOrd="6" destOrd="0" presId="urn:microsoft.com/office/officeart/2011/layout/RadialPictureList"/>
    <dgm:cxn modelId="{DEF6F018-1F27-4A93-9F4B-4CE8852FBA77}" type="presParOf" srcId="{3EC74466-F215-4FE1-8633-A87F2F3A3C18}" destId="{1DFE72E3-E5CB-4185-98E9-3627B0D89D46}" srcOrd="0" destOrd="0" presId="urn:microsoft.com/office/officeart/2011/layout/RadialPictureList"/>
    <dgm:cxn modelId="{18901C10-5F76-4BBC-9424-4F0EB86FE4B5}" type="presParOf" srcId="{C9027BB7-3173-46A5-BE32-7E944D5822F3}" destId="{B459F6C8-D2A9-4058-95D1-CD63DD428356}" srcOrd="7" destOrd="0" presId="urn:microsoft.com/office/officeart/2011/layout/RadialPictureList"/>
    <dgm:cxn modelId="{8294F242-B035-44CB-9ADE-F05950CD3E50}" type="presParOf" srcId="{C9027BB7-3173-46A5-BE32-7E944D5822F3}" destId="{BDD362AD-14C1-4BCB-8481-05A9EF286DC3}" srcOrd="8" destOrd="0" presId="urn:microsoft.com/office/officeart/2011/layout/RadialPictureList"/>
    <dgm:cxn modelId="{D92DBB64-FD10-447A-A148-2E9EE70EFFD0}" type="presParOf" srcId="{BDD362AD-14C1-4BCB-8481-05A9EF286DC3}" destId="{6EADF639-70F2-4A4E-A35C-3DCF681222E8}" srcOrd="0" destOrd="0" presId="urn:microsoft.com/office/officeart/2011/layout/RadialPictureList"/>
    <dgm:cxn modelId="{6C5BCF53-4989-4150-8B1E-BE96F47AC351}" type="presParOf" srcId="{C9027BB7-3173-46A5-BE32-7E944D5822F3}" destId="{0DA66A90-CF8B-4731-94B0-47A10753A463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9A313-2338-4C18-8E43-D8D206C41758}">
      <dsp:nvSpPr>
        <dsp:cNvPr id="0" name=""/>
        <dsp:cNvSpPr/>
      </dsp:nvSpPr>
      <dsp:spPr>
        <a:xfrm>
          <a:off x="503808" y="-76778"/>
          <a:ext cx="2108107" cy="2108107"/>
        </a:xfrm>
        <a:prstGeom prst="circularArrow">
          <a:avLst>
            <a:gd name="adj1" fmla="val 5689"/>
            <a:gd name="adj2" fmla="val 340510"/>
            <a:gd name="adj3" fmla="val 12791993"/>
            <a:gd name="adj4" fmla="val 18011646"/>
            <a:gd name="adj5" fmla="val 5908"/>
          </a:avLst>
        </a:prstGeom>
        <a:solidFill>
          <a:srgbClr val="E9206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7DA16-D59C-4938-AA74-F10C173CA085}">
      <dsp:nvSpPr>
        <dsp:cNvPr id="0" name=""/>
        <dsp:cNvSpPr/>
      </dsp:nvSpPr>
      <dsp:spPr>
        <a:xfrm>
          <a:off x="877058" y="651"/>
          <a:ext cx="1361608" cy="680804"/>
        </a:xfrm>
        <a:prstGeom prst="roundRect">
          <a:avLst/>
        </a:prstGeom>
        <a:solidFill>
          <a:srgbClr val="001F3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63500">
            <a:srgbClr val="001F3F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Stress</a:t>
          </a:r>
          <a:br>
            <a:rPr lang="en-US" sz="1000" b="1" kern="1200"/>
          </a:br>
          <a:r>
            <a:rPr lang="en-US" sz="1000" b="0" i="1" kern="1200"/>
            <a:t>Work pressure, bad sleep, unhealthy diet</a:t>
          </a:r>
          <a:endParaRPr lang="en-IN" sz="1000" b="0" i="1" kern="1200"/>
        </a:p>
      </dsp:txBody>
      <dsp:txXfrm>
        <a:off x="910292" y="33885"/>
        <a:ext cx="1295140" cy="614336"/>
      </dsp:txXfrm>
    </dsp:sp>
    <dsp:sp modelId="{139293BD-2DFD-4C80-935C-3A983E081D15}">
      <dsp:nvSpPr>
        <dsp:cNvPr id="0" name=""/>
        <dsp:cNvSpPr/>
      </dsp:nvSpPr>
      <dsp:spPr>
        <a:xfrm>
          <a:off x="1676040" y="1384529"/>
          <a:ext cx="1361608" cy="680804"/>
        </a:xfrm>
        <a:prstGeom prst="roundRect">
          <a:avLst/>
        </a:prstGeom>
        <a:solidFill>
          <a:srgbClr val="001F3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63500">
            <a:srgbClr val="001F3F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/>
            <a:t>Skin Backlash</a:t>
          </a:r>
          <a:r>
            <a:rPr lang="en-IN" sz="1500" b="1" kern="1200"/>
            <a:t> </a:t>
          </a:r>
          <a:br>
            <a:rPr lang="en-IN" sz="700" b="1" kern="1200"/>
          </a:br>
          <a:r>
            <a:rPr lang="en-IN" sz="1050" b="0" i="1" kern="120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Early Aging</a:t>
          </a:r>
          <a:r>
            <a:rPr lang="en-IN" sz="1050" b="0" i="1" kern="1200"/>
            <a:t>, acne and wrinkles</a:t>
          </a:r>
        </a:p>
      </dsp:txBody>
      <dsp:txXfrm>
        <a:off x="1709274" y="1417763"/>
        <a:ext cx="1295140" cy="614336"/>
      </dsp:txXfrm>
    </dsp:sp>
    <dsp:sp modelId="{DF9EC475-94B3-4915-9D02-AC99335CCDDD}">
      <dsp:nvSpPr>
        <dsp:cNvPr id="0" name=""/>
        <dsp:cNvSpPr/>
      </dsp:nvSpPr>
      <dsp:spPr>
        <a:xfrm>
          <a:off x="78076" y="1384529"/>
          <a:ext cx="1361608" cy="680804"/>
        </a:xfrm>
        <a:prstGeom prst="roundRect">
          <a:avLst/>
        </a:prstGeom>
        <a:solidFill>
          <a:srgbClr val="001F3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63500">
            <a:srgbClr val="001F3F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/>
            <a:t>Inaction</a:t>
          </a:r>
          <a:r>
            <a:rPr lang="en-IN" sz="1000" b="1" kern="1200"/>
            <a:t> </a:t>
          </a:r>
          <a:br>
            <a:rPr lang="en-IN" sz="700" b="1" kern="1200"/>
          </a:br>
          <a:r>
            <a:rPr lang="en-IN" sz="1050" b="0" i="1" kern="1200"/>
            <a:t>Men don’t notice </a:t>
          </a:r>
          <a:br>
            <a:rPr lang="en-IN" sz="1050" b="0" i="1" kern="1200"/>
          </a:br>
          <a:r>
            <a:rPr lang="en-IN" sz="1050" b="1" i="1" kern="1200"/>
            <a:t>-</a:t>
          </a:r>
          <a:r>
            <a:rPr lang="en-IN" sz="1050" b="0" i="1" kern="1200"/>
            <a:t> until it’s too late</a:t>
          </a:r>
        </a:p>
      </dsp:txBody>
      <dsp:txXfrm>
        <a:off x="111310" y="1417763"/>
        <a:ext cx="1295140" cy="614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F1410-E57B-4F4D-87D0-E252C659BB99}">
      <dsp:nvSpPr>
        <dsp:cNvPr id="0" name=""/>
        <dsp:cNvSpPr/>
      </dsp:nvSpPr>
      <dsp:spPr>
        <a:xfrm>
          <a:off x="1226468" y="36126"/>
          <a:ext cx="1738432" cy="1738432"/>
        </a:xfrm>
        <a:prstGeom prst="ellipse">
          <a:avLst/>
        </a:prstGeom>
        <a:solidFill>
          <a:srgbClr val="F194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500" kern="1200">
            <a:solidFill>
              <a:schemeClr val="tx1"/>
            </a:solidFill>
          </a:endParaRPr>
        </a:p>
      </dsp:txBody>
      <dsp:txXfrm>
        <a:off x="1458259" y="340351"/>
        <a:ext cx="1274850" cy="782294"/>
      </dsp:txXfrm>
    </dsp:sp>
    <dsp:sp modelId="{DE331859-65E2-4FFA-8904-2D4320CCADB2}">
      <dsp:nvSpPr>
        <dsp:cNvPr id="0" name=""/>
        <dsp:cNvSpPr/>
      </dsp:nvSpPr>
      <dsp:spPr>
        <a:xfrm>
          <a:off x="1853753" y="1122464"/>
          <a:ext cx="1738432" cy="1738797"/>
        </a:xfrm>
        <a:prstGeom prst="ellipse">
          <a:avLst/>
        </a:prstGeom>
        <a:solidFill>
          <a:srgbClr val="E92168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500" kern="1200">
            <a:solidFill>
              <a:schemeClr val="tx1"/>
            </a:solidFill>
          </a:endParaRPr>
        </a:p>
      </dsp:txBody>
      <dsp:txXfrm>
        <a:off x="2385423" y="1571653"/>
        <a:ext cx="1043059" cy="956338"/>
      </dsp:txXfrm>
    </dsp:sp>
    <dsp:sp modelId="{4AFEE6FE-9656-4F76-A345-631C1382051F}">
      <dsp:nvSpPr>
        <dsp:cNvPr id="0" name=""/>
        <dsp:cNvSpPr/>
      </dsp:nvSpPr>
      <dsp:spPr>
        <a:xfrm>
          <a:off x="599184" y="1122464"/>
          <a:ext cx="1738432" cy="1738797"/>
        </a:xfrm>
        <a:prstGeom prst="ellipse">
          <a:avLst/>
        </a:prstGeom>
        <a:solidFill>
          <a:srgbClr val="E92068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500" kern="1200">
            <a:solidFill>
              <a:schemeClr val="tx1"/>
            </a:solidFill>
          </a:endParaRPr>
        </a:p>
      </dsp:txBody>
      <dsp:txXfrm>
        <a:off x="762886" y="1571653"/>
        <a:ext cx="1043059" cy="9563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71567-0E85-4677-8885-3555C99F8C50}">
      <dsp:nvSpPr>
        <dsp:cNvPr id="0" name=""/>
        <dsp:cNvSpPr/>
      </dsp:nvSpPr>
      <dsp:spPr>
        <a:xfrm rot="10800000">
          <a:off x="867992" y="381"/>
          <a:ext cx="3088570" cy="780239"/>
        </a:xfrm>
        <a:prstGeom prst="roundRect">
          <a:avLst/>
        </a:prstGeom>
        <a:noFill/>
        <a:ln w="6350" cap="flat" cmpd="sng" algn="ctr">
          <a:solidFill>
            <a:srgbClr val="001F3F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4064" tIns="45720" rIns="85344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ts val="1000"/>
            </a:spcBef>
            <a:spcAft>
              <a:spcPts val="0"/>
            </a:spcAft>
            <a:buNone/>
          </a:pPr>
          <a:r>
            <a:rPr lang="en-US" sz="1200" b="0" i="1" kern="1200">
              <a:solidFill>
                <a:srgbClr val="001F3F"/>
              </a:solidFill>
            </a:rPr>
            <a:t>“</a:t>
          </a:r>
          <a:r>
            <a:rPr lang="en-US" sz="1200" b="1" i="1" kern="1200">
              <a:solidFill>
                <a:srgbClr val="E92168"/>
              </a:solidFill>
            </a:rPr>
            <a:t>Too many steps, too much effort</a:t>
          </a:r>
          <a:r>
            <a:rPr lang="en-US" sz="1200" b="0" i="1" kern="1200">
              <a:solidFill>
                <a:srgbClr val="001F3F"/>
              </a:solidFill>
            </a:rPr>
            <a:t> – I just want something simple.”</a:t>
          </a:r>
        </a:p>
        <a:p>
          <a:pPr marL="0" lvl="0" indent="0" algn="just" defTabSz="533400">
            <a:lnSpc>
              <a:spcPct val="90000"/>
            </a:lnSpc>
            <a:spcBef>
              <a:spcPts val="300"/>
            </a:spcBef>
            <a:spcAft>
              <a:spcPts val="0"/>
            </a:spcAft>
            <a:buNone/>
          </a:pPr>
          <a:r>
            <a:rPr lang="en-US" sz="1200" b="0" i="1" kern="1200">
              <a:solidFill>
                <a:srgbClr val="001F3F"/>
              </a:solidFill>
            </a:rPr>
            <a:t>“</a:t>
          </a:r>
          <a:r>
            <a:rPr lang="en-US" sz="1200" b="1" i="1" kern="1200">
              <a:solidFill>
                <a:srgbClr val="E92168"/>
              </a:solidFill>
            </a:rPr>
            <a:t>Skincare feels like a gimmick</a:t>
          </a:r>
          <a:r>
            <a:rPr lang="en-US" sz="1200" b="1" i="1" kern="1200">
              <a:solidFill>
                <a:srgbClr val="001F3F"/>
              </a:solidFill>
            </a:rPr>
            <a:t> </a:t>
          </a:r>
          <a:r>
            <a:rPr lang="en-US" sz="1200" b="0" i="1" kern="1200">
              <a:solidFill>
                <a:srgbClr val="001F3F"/>
              </a:solidFill>
            </a:rPr>
            <a:t>– I need real, science-backed proof.”</a:t>
          </a:r>
          <a:endParaRPr lang="en-IN" sz="1200" b="0" i="1" kern="1200">
            <a:solidFill>
              <a:srgbClr val="001F3F"/>
            </a:solidFill>
          </a:endParaRPr>
        </a:p>
      </dsp:txBody>
      <dsp:txXfrm rot="10800000">
        <a:off x="906080" y="38469"/>
        <a:ext cx="3012394" cy="704063"/>
      </dsp:txXfrm>
    </dsp:sp>
    <dsp:sp modelId="{D57A0A14-0E6D-43AF-BD07-92E76F766469}">
      <dsp:nvSpPr>
        <dsp:cNvPr id="0" name=""/>
        <dsp:cNvSpPr/>
      </dsp:nvSpPr>
      <dsp:spPr>
        <a:xfrm>
          <a:off x="393206" y="381"/>
          <a:ext cx="780239" cy="7802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rgbClr val="001F3F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71567-0E85-4677-8885-3555C99F8C50}">
      <dsp:nvSpPr>
        <dsp:cNvPr id="0" name=""/>
        <dsp:cNvSpPr/>
      </dsp:nvSpPr>
      <dsp:spPr>
        <a:xfrm rot="10800000">
          <a:off x="867992" y="381"/>
          <a:ext cx="3088570" cy="780239"/>
        </a:xfrm>
        <a:prstGeom prst="roundRect">
          <a:avLst/>
        </a:prstGeom>
        <a:noFill/>
        <a:ln w="6350" cap="flat" cmpd="sng" algn="ctr">
          <a:solidFill>
            <a:srgbClr val="001F3F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4064" tIns="45720" rIns="85344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ts val="300"/>
            </a:spcBef>
            <a:spcAft>
              <a:spcPts val="0"/>
            </a:spcAft>
            <a:buNone/>
          </a:pPr>
          <a:r>
            <a:rPr lang="en-US" sz="1200" b="0" i="1" kern="1200">
              <a:solidFill>
                <a:srgbClr val="001F3F"/>
              </a:solidFill>
            </a:rPr>
            <a:t>"</a:t>
          </a:r>
          <a:r>
            <a:rPr lang="en-US" sz="1200" b="1" i="1" kern="1200">
              <a:solidFill>
                <a:srgbClr val="E92168"/>
              </a:solidFill>
            </a:rPr>
            <a:t>I start but never stick to it </a:t>
          </a:r>
          <a:r>
            <a:rPr lang="en-US" sz="1200" b="0" i="1" kern="1200">
              <a:solidFill>
                <a:srgbClr val="001F3F"/>
              </a:solidFill>
            </a:rPr>
            <a:t>– no visible progress, no motivation."</a:t>
          </a:r>
          <a:endParaRPr lang="en-IN" sz="1200" b="0" i="1" kern="1200">
            <a:solidFill>
              <a:srgbClr val="001F3F"/>
            </a:solidFill>
          </a:endParaRPr>
        </a:p>
        <a:p>
          <a:pPr marL="0" lvl="0" indent="0" defTabSz="533400">
            <a:lnSpc>
              <a:spcPct val="90000"/>
            </a:lnSpc>
            <a:spcBef>
              <a:spcPts val="300"/>
            </a:spcBef>
            <a:buNone/>
          </a:pPr>
          <a:r>
            <a:rPr lang="en-US" sz="1200" b="0" i="1" kern="1200">
              <a:solidFill>
                <a:srgbClr val="001F3F"/>
              </a:solidFill>
            </a:rPr>
            <a:t>"</a:t>
          </a:r>
          <a:r>
            <a:rPr lang="en-US" sz="1200" b="1" i="1" kern="1200">
              <a:solidFill>
                <a:srgbClr val="E92168"/>
              </a:solidFill>
            </a:rPr>
            <a:t>I hate the greasy, sticky feeling</a:t>
          </a:r>
          <a:r>
            <a:rPr lang="en-US" sz="1200" b="0" i="1" kern="1200">
              <a:solidFill>
                <a:srgbClr val="001F3F"/>
              </a:solidFill>
            </a:rPr>
            <a:t> – it makes me avoid skincare."</a:t>
          </a:r>
          <a:endParaRPr lang="en-IN" sz="1200" b="0" i="1" kern="1200">
            <a:solidFill>
              <a:srgbClr val="001F3F"/>
            </a:solidFill>
          </a:endParaRPr>
        </a:p>
      </dsp:txBody>
      <dsp:txXfrm rot="10800000">
        <a:off x="906080" y="38469"/>
        <a:ext cx="3012394" cy="704063"/>
      </dsp:txXfrm>
    </dsp:sp>
    <dsp:sp modelId="{D57A0A14-0E6D-43AF-BD07-92E76F766469}">
      <dsp:nvSpPr>
        <dsp:cNvPr id="0" name=""/>
        <dsp:cNvSpPr/>
      </dsp:nvSpPr>
      <dsp:spPr>
        <a:xfrm>
          <a:off x="393206" y="381"/>
          <a:ext cx="780239" cy="7802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rgbClr val="001F3F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9A313-2338-4C18-8E43-D8D206C41758}">
      <dsp:nvSpPr>
        <dsp:cNvPr id="0" name=""/>
        <dsp:cNvSpPr/>
      </dsp:nvSpPr>
      <dsp:spPr>
        <a:xfrm>
          <a:off x="503808" y="-76778"/>
          <a:ext cx="2108107" cy="2108107"/>
        </a:xfrm>
        <a:prstGeom prst="circularArrow">
          <a:avLst>
            <a:gd name="adj1" fmla="val 5689"/>
            <a:gd name="adj2" fmla="val 340510"/>
            <a:gd name="adj3" fmla="val 12791993"/>
            <a:gd name="adj4" fmla="val 18011646"/>
            <a:gd name="adj5" fmla="val 5908"/>
          </a:avLst>
        </a:prstGeom>
        <a:solidFill>
          <a:srgbClr val="E9206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7DA16-D59C-4938-AA74-F10C173CA085}">
      <dsp:nvSpPr>
        <dsp:cNvPr id="0" name=""/>
        <dsp:cNvSpPr/>
      </dsp:nvSpPr>
      <dsp:spPr>
        <a:xfrm>
          <a:off x="877058" y="651"/>
          <a:ext cx="1361608" cy="680804"/>
        </a:xfrm>
        <a:prstGeom prst="roundRect">
          <a:avLst/>
        </a:prstGeom>
        <a:solidFill>
          <a:srgbClr val="001F3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63500">
            <a:srgbClr val="001F3F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Insert</a:t>
          </a:r>
          <a:br>
            <a:rPr lang="en-US" sz="1000" b="1" kern="1200"/>
          </a:br>
          <a:r>
            <a:rPr lang="en-US" sz="1100" b="0" i="1" kern="1200"/>
            <a:t>Snap the cartridge into place</a:t>
          </a:r>
          <a:endParaRPr lang="en-IN" sz="1050" b="0" i="1" kern="1200"/>
        </a:p>
      </dsp:txBody>
      <dsp:txXfrm>
        <a:off x="910292" y="33885"/>
        <a:ext cx="1295140" cy="614336"/>
      </dsp:txXfrm>
    </dsp:sp>
    <dsp:sp modelId="{139293BD-2DFD-4C80-935C-3A983E081D15}">
      <dsp:nvSpPr>
        <dsp:cNvPr id="0" name=""/>
        <dsp:cNvSpPr/>
      </dsp:nvSpPr>
      <dsp:spPr>
        <a:xfrm>
          <a:off x="1676040" y="1384529"/>
          <a:ext cx="1361608" cy="680804"/>
        </a:xfrm>
        <a:prstGeom prst="roundRect">
          <a:avLst/>
        </a:prstGeom>
        <a:solidFill>
          <a:srgbClr val="001F3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63500">
            <a:srgbClr val="001F3F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/>
            <a:t>Lock</a:t>
          </a:r>
          <a:r>
            <a:rPr lang="en-IN" sz="1500" b="1" kern="1200"/>
            <a:t> </a:t>
          </a:r>
          <a:br>
            <a:rPr lang="en-IN" sz="700" b="1" kern="1200"/>
          </a:br>
          <a:r>
            <a:rPr lang="en-IN" sz="1100" b="0" i="1" kern="120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Twist or push to secur</a:t>
          </a:r>
          <a:r>
            <a:rPr lang="en-IN" sz="1050" b="0" i="1" kern="120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e</a:t>
          </a:r>
          <a:endParaRPr lang="en-IN" sz="1050" b="0" i="1" kern="1200"/>
        </a:p>
      </dsp:txBody>
      <dsp:txXfrm>
        <a:off x="1709274" y="1417763"/>
        <a:ext cx="1295140" cy="614336"/>
      </dsp:txXfrm>
    </dsp:sp>
    <dsp:sp modelId="{DF9EC475-94B3-4915-9D02-AC99335CCDDD}">
      <dsp:nvSpPr>
        <dsp:cNvPr id="0" name=""/>
        <dsp:cNvSpPr/>
      </dsp:nvSpPr>
      <dsp:spPr>
        <a:xfrm>
          <a:off x="78076" y="1384529"/>
          <a:ext cx="1361608" cy="680804"/>
        </a:xfrm>
        <a:prstGeom prst="roundRect">
          <a:avLst/>
        </a:prstGeom>
        <a:solidFill>
          <a:srgbClr val="001F3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63500">
            <a:srgbClr val="001F3F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/>
            <a:t>Replace</a:t>
          </a:r>
          <a:r>
            <a:rPr lang="en-IN" sz="1000" b="1" kern="1200"/>
            <a:t> </a:t>
          </a:r>
          <a:br>
            <a:rPr lang="en-IN" sz="700" b="1" kern="1200"/>
          </a:br>
          <a:r>
            <a:rPr lang="en-US" sz="1100" b="0" i="1" kern="1200"/>
            <a:t>Swap with a new cartridge</a:t>
          </a:r>
          <a:endParaRPr lang="en-IN" sz="1050" b="0" i="1" kern="1200"/>
        </a:p>
      </dsp:txBody>
      <dsp:txXfrm>
        <a:off x="111310" y="1417763"/>
        <a:ext cx="1295140" cy="6143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38F9A-6E7C-4F10-8A1F-68F4C4ABBA6B}">
      <dsp:nvSpPr>
        <dsp:cNvPr id="0" name=""/>
        <dsp:cNvSpPr/>
      </dsp:nvSpPr>
      <dsp:spPr>
        <a:xfrm>
          <a:off x="2420903" y="1397034"/>
          <a:ext cx="907366" cy="9072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kern="1200"/>
            <a:t>Offline</a:t>
          </a:r>
        </a:p>
      </dsp:txBody>
      <dsp:txXfrm>
        <a:off x="2553784" y="1529903"/>
        <a:ext cx="641604" cy="641546"/>
      </dsp:txXfrm>
    </dsp:sp>
    <dsp:sp modelId="{8AF6556F-EAAC-4517-A0F7-96E8B42A343C}">
      <dsp:nvSpPr>
        <dsp:cNvPr id="0" name=""/>
        <dsp:cNvSpPr/>
      </dsp:nvSpPr>
      <dsp:spPr>
        <a:xfrm rot="10800000">
          <a:off x="1413284" y="307550"/>
          <a:ext cx="2945342" cy="3070228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rgbClr val="E921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453373-B911-42C3-80F7-EB467BF05950}">
      <dsp:nvSpPr>
        <dsp:cNvPr id="0" name=""/>
        <dsp:cNvSpPr/>
      </dsp:nvSpPr>
      <dsp:spPr>
        <a:xfrm>
          <a:off x="1752224" y="187038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1980E9-2BDB-4DE5-AE45-FB13B7DBD44C}">
      <dsp:nvSpPr>
        <dsp:cNvPr id="0" name=""/>
        <dsp:cNvSpPr/>
      </dsp:nvSpPr>
      <dsp:spPr>
        <a:xfrm>
          <a:off x="528567" y="197053"/>
          <a:ext cx="1279903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1050" b="1" kern="1200">
              <a:solidFill>
                <a:srgbClr val="001F3F"/>
              </a:solidFill>
            </a:rPr>
            <a:t>Kiosk &amp; QR Challenge</a:t>
          </a:r>
          <a:br>
            <a:rPr lang="en-IN" sz="1050" b="1" kern="1200">
              <a:solidFill>
                <a:srgbClr val="001F3F"/>
              </a:solidFill>
            </a:rPr>
          </a:br>
          <a:r>
            <a:rPr lang="en-IN" sz="1050" b="1" kern="1200">
              <a:solidFill>
                <a:srgbClr val="E92168"/>
              </a:solidFill>
            </a:rPr>
            <a:t>(</a:t>
          </a:r>
          <a:r>
            <a:rPr lang="en-IN" sz="1050" b="1" i="1" kern="1200">
              <a:solidFill>
                <a:srgbClr val="E92168"/>
              </a:solidFill>
            </a:rPr>
            <a:t>Mall, gym &amp; </a:t>
          </a:r>
          <a:br>
            <a:rPr lang="en-IN" sz="1050" b="1" i="1" kern="1200">
              <a:solidFill>
                <a:srgbClr val="E92168"/>
              </a:solidFill>
            </a:rPr>
          </a:br>
          <a:r>
            <a:rPr lang="en-IN" sz="1050" b="1" i="1" kern="1200">
              <a:solidFill>
                <a:srgbClr val="E92168"/>
              </a:solidFill>
            </a:rPr>
            <a:t>wellness)</a:t>
          </a:r>
          <a:endParaRPr lang="en-IN" sz="1050" kern="1200"/>
        </a:p>
      </dsp:txBody>
      <dsp:txXfrm>
        <a:off x="528567" y="197053"/>
        <a:ext cx="1279903" cy="757792"/>
      </dsp:txXfrm>
    </dsp:sp>
    <dsp:sp modelId="{0C47800C-3971-41B5-A4B1-B80523283801}">
      <dsp:nvSpPr>
        <dsp:cNvPr id="0" name=""/>
        <dsp:cNvSpPr/>
      </dsp:nvSpPr>
      <dsp:spPr>
        <a:xfrm>
          <a:off x="1173881" y="937563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5F0120-8345-43B5-9925-0C555F31FA80}">
      <dsp:nvSpPr>
        <dsp:cNvPr id="0" name=""/>
        <dsp:cNvSpPr/>
      </dsp:nvSpPr>
      <dsp:spPr>
        <a:xfrm>
          <a:off x="3262" y="951246"/>
          <a:ext cx="1321147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1050" b="1" kern="1200">
              <a:solidFill>
                <a:srgbClr val="001F3F"/>
              </a:solidFill>
            </a:rPr>
            <a:t>Corporate </a:t>
          </a:r>
          <a:br>
            <a:rPr lang="en-IN" sz="1050" b="1" kern="1200">
              <a:solidFill>
                <a:srgbClr val="001F3F"/>
              </a:solidFill>
            </a:rPr>
          </a:br>
          <a:r>
            <a:rPr lang="en-IN" sz="1050" b="1" kern="1200">
              <a:solidFill>
                <a:srgbClr val="E92168"/>
              </a:solidFill>
            </a:rPr>
            <a:t>Wellness </a:t>
          </a:r>
          <a:br>
            <a:rPr lang="en-IN" sz="1050" b="1" kern="1200">
              <a:solidFill>
                <a:srgbClr val="E92168"/>
              </a:solidFill>
            </a:rPr>
          </a:br>
          <a:r>
            <a:rPr lang="en-IN" sz="1050" b="1" kern="1200">
              <a:solidFill>
                <a:srgbClr val="E92168"/>
              </a:solidFill>
            </a:rPr>
            <a:t>Programs</a:t>
          </a:r>
          <a:endParaRPr lang="en-IN" sz="1050" kern="1200"/>
        </a:p>
      </dsp:txBody>
      <dsp:txXfrm>
        <a:off x="3262" y="951246"/>
        <a:ext cx="1321147" cy="757792"/>
      </dsp:txXfrm>
    </dsp:sp>
    <dsp:sp modelId="{1DFE72E3-E5CB-4185-98E9-3627B0D89D46}">
      <dsp:nvSpPr>
        <dsp:cNvPr id="0" name=""/>
        <dsp:cNvSpPr/>
      </dsp:nvSpPr>
      <dsp:spPr>
        <a:xfrm>
          <a:off x="1176885" y="1949454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59F6C8-D2A9-4058-95D1-CD63DD428356}">
      <dsp:nvSpPr>
        <dsp:cNvPr id="0" name=""/>
        <dsp:cNvSpPr/>
      </dsp:nvSpPr>
      <dsp:spPr>
        <a:xfrm>
          <a:off x="28595" y="1962161"/>
          <a:ext cx="1184637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1050" b="1" i="1" kern="1200">
              <a:solidFill>
                <a:srgbClr val="001F3F"/>
              </a:solidFill>
            </a:rPr>
            <a:t>Couple-driven </a:t>
          </a:r>
          <a:br>
            <a:rPr lang="en-IN" sz="1050" b="1" i="1" kern="1200">
              <a:solidFill>
                <a:srgbClr val="001F3F"/>
              </a:solidFill>
            </a:rPr>
          </a:br>
          <a:r>
            <a:rPr lang="en-IN" sz="1050" b="1" i="1" kern="1200">
              <a:solidFill>
                <a:srgbClr val="001F3F"/>
              </a:solidFill>
            </a:rPr>
            <a:t>workshops </a:t>
          </a:r>
          <a:br>
            <a:rPr lang="en-IN" sz="1050" b="1" i="1" kern="1200">
              <a:solidFill>
                <a:srgbClr val="001F3F"/>
              </a:solidFill>
            </a:rPr>
          </a:br>
          <a:r>
            <a:rPr lang="en-IN" sz="1050" b="1" i="1" kern="1200">
              <a:solidFill>
                <a:srgbClr val="E92168"/>
              </a:solidFill>
            </a:rPr>
            <a:t>for c</a:t>
          </a:r>
          <a:r>
            <a:rPr lang="en-IN" sz="1050" b="1" kern="1200">
              <a:solidFill>
                <a:srgbClr val="E92168"/>
              </a:solidFill>
            </a:rPr>
            <a:t>ommunity building </a:t>
          </a:r>
          <a:endParaRPr lang="en-IN" sz="1050" kern="1200"/>
        </a:p>
      </dsp:txBody>
      <dsp:txXfrm>
        <a:off x="28595" y="1962161"/>
        <a:ext cx="1184637" cy="757792"/>
      </dsp:txXfrm>
    </dsp:sp>
    <dsp:sp modelId="{6EADF639-70F2-4A4E-A35C-3DCF681222E8}">
      <dsp:nvSpPr>
        <dsp:cNvPr id="0" name=""/>
        <dsp:cNvSpPr/>
      </dsp:nvSpPr>
      <dsp:spPr>
        <a:xfrm>
          <a:off x="1752224" y="2742501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A66A90-CF8B-4731-94B0-47A10753A463}">
      <dsp:nvSpPr>
        <dsp:cNvPr id="0" name=""/>
        <dsp:cNvSpPr/>
      </dsp:nvSpPr>
      <dsp:spPr>
        <a:xfrm>
          <a:off x="644449" y="2758525"/>
          <a:ext cx="1048138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1050" b="1" kern="1200">
              <a:solidFill>
                <a:srgbClr val="001F3F"/>
              </a:solidFill>
            </a:rPr>
            <a:t>Expert </a:t>
          </a:r>
          <a:br>
            <a:rPr lang="en-IN" sz="1050" b="1" kern="1200">
              <a:solidFill>
                <a:srgbClr val="001F3F"/>
              </a:solidFill>
            </a:rPr>
          </a:br>
          <a:r>
            <a:rPr lang="en-IN" sz="1050" b="1" kern="1200">
              <a:solidFill>
                <a:srgbClr val="001F3F"/>
              </a:solidFill>
            </a:rPr>
            <a:t>Endorsements </a:t>
          </a:r>
          <a:r>
            <a:rPr lang="en-IN" sz="1050" b="1" kern="1200">
              <a:solidFill>
                <a:srgbClr val="E92168"/>
              </a:solidFill>
            </a:rPr>
            <a:t>to build credibility</a:t>
          </a:r>
          <a:endParaRPr lang="en-IN" sz="1050" kern="1200"/>
        </a:p>
      </dsp:txBody>
      <dsp:txXfrm>
        <a:off x="644449" y="2758525"/>
        <a:ext cx="1048138" cy="7577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38F9A-6E7C-4F10-8A1F-68F4C4ABBA6B}">
      <dsp:nvSpPr>
        <dsp:cNvPr id="0" name=""/>
        <dsp:cNvSpPr/>
      </dsp:nvSpPr>
      <dsp:spPr>
        <a:xfrm>
          <a:off x="962105" y="1397034"/>
          <a:ext cx="907366" cy="9072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kern="1200"/>
            <a:t>Offline</a:t>
          </a:r>
        </a:p>
      </dsp:txBody>
      <dsp:txXfrm>
        <a:off x="1094986" y="1529903"/>
        <a:ext cx="641604" cy="641546"/>
      </dsp:txXfrm>
    </dsp:sp>
    <dsp:sp modelId="{8AF6556F-EAAC-4517-A0F7-96E8B42A343C}">
      <dsp:nvSpPr>
        <dsp:cNvPr id="0" name=""/>
        <dsp:cNvSpPr/>
      </dsp:nvSpPr>
      <dsp:spPr>
        <a:xfrm>
          <a:off x="-68252" y="307550"/>
          <a:ext cx="2945342" cy="3070228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rgbClr val="E921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453373-B911-42C3-80F7-EB467BF05950}">
      <dsp:nvSpPr>
        <dsp:cNvPr id="0" name=""/>
        <dsp:cNvSpPr/>
      </dsp:nvSpPr>
      <dsp:spPr>
        <a:xfrm>
          <a:off x="1755157" y="187038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1980E9-2BDB-4DE5-AE45-FB13B7DBD44C}">
      <dsp:nvSpPr>
        <dsp:cNvPr id="0" name=""/>
        <dsp:cNvSpPr/>
      </dsp:nvSpPr>
      <dsp:spPr>
        <a:xfrm>
          <a:off x="2615091" y="197053"/>
          <a:ext cx="1013529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50" b="1" kern="1200">
              <a:solidFill>
                <a:srgbClr val="001F3F"/>
              </a:solidFill>
            </a:rPr>
            <a:t>Social </a:t>
          </a:r>
          <a:br>
            <a:rPr lang="en-US" sz="1050" b="1" kern="1200">
              <a:solidFill>
                <a:srgbClr val="001F3F"/>
              </a:solidFill>
            </a:rPr>
          </a:br>
          <a:r>
            <a:rPr lang="en-US" sz="1050" b="1" kern="1200">
              <a:solidFill>
                <a:srgbClr val="001F3F"/>
              </a:solidFill>
            </a:rPr>
            <a:t>Influencer </a:t>
          </a:r>
          <a:r>
            <a:rPr lang="en-US" sz="1050" b="1" kern="1200">
              <a:solidFill>
                <a:srgbClr val="FF0000"/>
              </a:solidFill>
            </a:rPr>
            <a:t>M</a:t>
          </a:r>
          <a:r>
            <a:rPr lang="en-US" sz="1050" b="1" kern="1200">
              <a:solidFill>
                <a:srgbClr val="E92168"/>
              </a:solidFill>
            </a:rPr>
            <a:t>arketing</a:t>
          </a:r>
          <a:endParaRPr lang="en-IN" sz="1050" kern="1200"/>
        </a:p>
      </dsp:txBody>
      <dsp:txXfrm>
        <a:off x="2615091" y="197053"/>
        <a:ext cx="1013529" cy="757792"/>
      </dsp:txXfrm>
    </dsp:sp>
    <dsp:sp modelId="{0C47800C-3971-41B5-A4B1-B80523283801}">
      <dsp:nvSpPr>
        <dsp:cNvPr id="0" name=""/>
        <dsp:cNvSpPr/>
      </dsp:nvSpPr>
      <dsp:spPr>
        <a:xfrm>
          <a:off x="2333499" y="916121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5F0120-8345-43B5-9925-0C555F31FA80}">
      <dsp:nvSpPr>
        <dsp:cNvPr id="0" name=""/>
        <dsp:cNvSpPr/>
      </dsp:nvSpPr>
      <dsp:spPr>
        <a:xfrm>
          <a:off x="2994590" y="929808"/>
          <a:ext cx="1321147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50" b="1" kern="1200">
              <a:solidFill>
                <a:srgbClr val="001F3F"/>
              </a:solidFill>
            </a:rPr>
            <a:t>Event-Based </a:t>
          </a:r>
          <a:br>
            <a:rPr lang="en-US" sz="1050" b="1" kern="1200">
              <a:solidFill>
                <a:srgbClr val="001F3F"/>
              </a:solidFill>
            </a:rPr>
          </a:br>
          <a:r>
            <a:rPr lang="en-US" sz="1050" b="1" kern="1200">
              <a:solidFill>
                <a:srgbClr val="001F3F"/>
              </a:solidFill>
            </a:rPr>
            <a:t>promotions </a:t>
          </a:r>
          <a:br>
            <a:rPr lang="en-US" sz="1050" b="1" kern="1200">
              <a:solidFill>
                <a:srgbClr val="001F3F"/>
              </a:solidFill>
            </a:rPr>
          </a:br>
          <a:r>
            <a:rPr lang="en-US" sz="1050" b="1" kern="1200">
              <a:solidFill>
                <a:srgbClr val="E92168"/>
              </a:solidFill>
            </a:rPr>
            <a:t>such as </a:t>
          </a:r>
          <a:br>
            <a:rPr lang="en-US" sz="1050" b="1" kern="1200">
              <a:solidFill>
                <a:srgbClr val="E92168"/>
              </a:solidFill>
            </a:rPr>
          </a:br>
          <a:r>
            <a:rPr lang="en-US" sz="1050" b="1" kern="1200">
              <a:solidFill>
                <a:srgbClr val="E92168"/>
              </a:solidFill>
            </a:rPr>
            <a:t>Valentine’s </a:t>
          </a:r>
          <a:endParaRPr lang="en-IN" sz="1050" kern="1200"/>
        </a:p>
      </dsp:txBody>
      <dsp:txXfrm>
        <a:off x="2994590" y="929808"/>
        <a:ext cx="1321147" cy="757792"/>
      </dsp:txXfrm>
    </dsp:sp>
    <dsp:sp modelId="{1DFE72E3-E5CB-4185-98E9-3627B0D89D46}">
      <dsp:nvSpPr>
        <dsp:cNvPr id="0" name=""/>
        <dsp:cNvSpPr/>
      </dsp:nvSpPr>
      <dsp:spPr>
        <a:xfrm>
          <a:off x="2330496" y="1945164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59F6C8-D2A9-4058-95D1-CD63DD428356}">
      <dsp:nvSpPr>
        <dsp:cNvPr id="0" name=""/>
        <dsp:cNvSpPr/>
      </dsp:nvSpPr>
      <dsp:spPr>
        <a:xfrm>
          <a:off x="3080050" y="2191492"/>
          <a:ext cx="1006548" cy="321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50" b="1" kern="1200">
              <a:solidFill>
                <a:srgbClr val="001F3F"/>
              </a:solidFill>
            </a:rPr>
            <a:t>Fitness Apps</a:t>
          </a:r>
          <a:br>
            <a:rPr lang="en-US" sz="1050" b="1" kern="1200">
              <a:solidFill>
                <a:srgbClr val="E92168"/>
              </a:solidFill>
            </a:rPr>
          </a:br>
          <a:r>
            <a:rPr lang="en-US" sz="1050" b="1" kern="1200">
              <a:solidFill>
                <a:srgbClr val="E92168"/>
              </a:solidFill>
            </a:rPr>
            <a:t>“</a:t>
          </a:r>
          <a:r>
            <a:rPr lang="en-US" sz="1050" b="1" kern="1200" err="1">
              <a:solidFill>
                <a:srgbClr val="E92168"/>
              </a:solidFill>
            </a:rPr>
            <a:t>MyFitnesPal</a:t>
          </a:r>
          <a:r>
            <a:rPr lang="en-US" sz="1050" b="1" kern="1200">
              <a:solidFill>
                <a:srgbClr val="E92168"/>
              </a:solidFill>
            </a:rPr>
            <a:t>” </a:t>
          </a:r>
          <a:endParaRPr lang="en-IN" sz="1050" kern="1200"/>
        </a:p>
      </dsp:txBody>
      <dsp:txXfrm>
        <a:off x="3080050" y="2191492"/>
        <a:ext cx="1006548" cy="321379"/>
      </dsp:txXfrm>
    </dsp:sp>
    <dsp:sp modelId="{6EADF639-70F2-4A4E-A35C-3DCF681222E8}">
      <dsp:nvSpPr>
        <dsp:cNvPr id="0" name=""/>
        <dsp:cNvSpPr/>
      </dsp:nvSpPr>
      <dsp:spPr>
        <a:xfrm>
          <a:off x="1755157" y="2742501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A66A90-CF8B-4731-94B0-47A10753A463}">
      <dsp:nvSpPr>
        <dsp:cNvPr id="0" name=""/>
        <dsp:cNvSpPr/>
      </dsp:nvSpPr>
      <dsp:spPr>
        <a:xfrm>
          <a:off x="2597786" y="2758525"/>
          <a:ext cx="1048138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50" b="1" kern="1200">
              <a:solidFill>
                <a:srgbClr val="001F3F"/>
              </a:solidFill>
            </a:rPr>
            <a:t>Dating app partnerships </a:t>
          </a:r>
          <a:r>
            <a:rPr lang="en-US" sz="1050" b="1" kern="1200">
              <a:solidFill>
                <a:srgbClr val="E92168"/>
              </a:solidFill>
            </a:rPr>
            <a:t>with Bumble &amp; Hinge</a:t>
          </a:r>
          <a:endParaRPr lang="en-IN" sz="1050" kern="1200"/>
        </a:p>
      </dsp:txBody>
      <dsp:txXfrm>
        <a:off x="2597786" y="2758525"/>
        <a:ext cx="1048138" cy="7577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38F9A-6E7C-4F10-8A1F-68F4C4ABBA6B}">
      <dsp:nvSpPr>
        <dsp:cNvPr id="0" name=""/>
        <dsp:cNvSpPr/>
      </dsp:nvSpPr>
      <dsp:spPr>
        <a:xfrm>
          <a:off x="2420903" y="1397034"/>
          <a:ext cx="907366" cy="9072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kern="1200"/>
            <a:t>Offline</a:t>
          </a:r>
        </a:p>
      </dsp:txBody>
      <dsp:txXfrm>
        <a:off x="2553784" y="1529903"/>
        <a:ext cx="641604" cy="641546"/>
      </dsp:txXfrm>
    </dsp:sp>
    <dsp:sp modelId="{8AF6556F-EAAC-4517-A0F7-96E8B42A343C}">
      <dsp:nvSpPr>
        <dsp:cNvPr id="0" name=""/>
        <dsp:cNvSpPr/>
      </dsp:nvSpPr>
      <dsp:spPr>
        <a:xfrm rot="10800000">
          <a:off x="1413284" y="307550"/>
          <a:ext cx="2945342" cy="3070228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rgbClr val="E921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453373-B911-42C3-80F7-EB467BF05950}">
      <dsp:nvSpPr>
        <dsp:cNvPr id="0" name=""/>
        <dsp:cNvSpPr/>
      </dsp:nvSpPr>
      <dsp:spPr>
        <a:xfrm>
          <a:off x="1752224" y="187038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1980E9-2BDB-4DE5-AE45-FB13B7DBD44C}">
      <dsp:nvSpPr>
        <dsp:cNvPr id="0" name=""/>
        <dsp:cNvSpPr/>
      </dsp:nvSpPr>
      <dsp:spPr>
        <a:xfrm>
          <a:off x="528567" y="197053"/>
          <a:ext cx="1279903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1050" b="1" kern="1200">
              <a:solidFill>
                <a:srgbClr val="001F3F"/>
              </a:solidFill>
            </a:rPr>
            <a:t>Kiosk &amp; QR Challenge</a:t>
          </a:r>
          <a:br>
            <a:rPr lang="en-IN" sz="1050" b="1" kern="1200">
              <a:solidFill>
                <a:srgbClr val="001F3F"/>
              </a:solidFill>
            </a:rPr>
          </a:br>
          <a:r>
            <a:rPr lang="en-IN" sz="1050" b="1" kern="1200">
              <a:solidFill>
                <a:srgbClr val="E92168"/>
              </a:solidFill>
            </a:rPr>
            <a:t>(</a:t>
          </a:r>
          <a:r>
            <a:rPr lang="en-IN" sz="1050" b="1" i="1" kern="1200">
              <a:solidFill>
                <a:srgbClr val="E92168"/>
              </a:solidFill>
            </a:rPr>
            <a:t>Mall, gym &amp; </a:t>
          </a:r>
          <a:br>
            <a:rPr lang="en-IN" sz="1050" b="1" i="1" kern="1200">
              <a:solidFill>
                <a:srgbClr val="E92168"/>
              </a:solidFill>
            </a:rPr>
          </a:br>
          <a:r>
            <a:rPr lang="en-IN" sz="1050" b="1" i="1" kern="1200">
              <a:solidFill>
                <a:srgbClr val="E92168"/>
              </a:solidFill>
            </a:rPr>
            <a:t>wellness)</a:t>
          </a:r>
          <a:endParaRPr lang="en-IN" sz="1050" kern="1200"/>
        </a:p>
      </dsp:txBody>
      <dsp:txXfrm>
        <a:off x="528567" y="197053"/>
        <a:ext cx="1279903" cy="757792"/>
      </dsp:txXfrm>
    </dsp:sp>
    <dsp:sp modelId="{0C47800C-3971-41B5-A4B1-B80523283801}">
      <dsp:nvSpPr>
        <dsp:cNvPr id="0" name=""/>
        <dsp:cNvSpPr/>
      </dsp:nvSpPr>
      <dsp:spPr>
        <a:xfrm>
          <a:off x="1173881" y="937563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5F0120-8345-43B5-9925-0C555F31FA80}">
      <dsp:nvSpPr>
        <dsp:cNvPr id="0" name=""/>
        <dsp:cNvSpPr/>
      </dsp:nvSpPr>
      <dsp:spPr>
        <a:xfrm>
          <a:off x="3262" y="951246"/>
          <a:ext cx="1321147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1050" b="1" kern="1200">
              <a:solidFill>
                <a:srgbClr val="001F3F"/>
              </a:solidFill>
            </a:rPr>
            <a:t>Corporate </a:t>
          </a:r>
          <a:br>
            <a:rPr lang="en-IN" sz="1050" b="1" kern="1200">
              <a:solidFill>
                <a:srgbClr val="001F3F"/>
              </a:solidFill>
            </a:rPr>
          </a:br>
          <a:r>
            <a:rPr lang="en-IN" sz="1050" b="1" kern="1200">
              <a:solidFill>
                <a:srgbClr val="E92168"/>
              </a:solidFill>
            </a:rPr>
            <a:t>Wellness </a:t>
          </a:r>
          <a:br>
            <a:rPr lang="en-IN" sz="1050" b="1" kern="1200">
              <a:solidFill>
                <a:srgbClr val="E92168"/>
              </a:solidFill>
            </a:rPr>
          </a:br>
          <a:r>
            <a:rPr lang="en-IN" sz="1050" b="1" kern="1200">
              <a:solidFill>
                <a:srgbClr val="E92168"/>
              </a:solidFill>
            </a:rPr>
            <a:t>Programs</a:t>
          </a:r>
          <a:endParaRPr lang="en-IN" sz="1050" kern="1200"/>
        </a:p>
      </dsp:txBody>
      <dsp:txXfrm>
        <a:off x="3262" y="951246"/>
        <a:ext cx="1321147" cy="757792"/>
      </dsp:txXfrm>
    </dsp:sp>
    <dsp:sp modelId="{1DFE72E3-E5CB-4185-98E9-3627B0D89D46}">
      <dsp:nvSpPr>
        <dsp:cNvPr id="0" name=""/>
        <dsp:cNvSpPr/>
      </dsp:nvSpPr>
      <dsp:spPr>
        <a:xfrm>
          <a:off x="1176885" y="1949454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59F6C8-D2A9-4058-95D1-CD63DD428356}">
      <dsp:nvSpPr>
        <dsp:cNvPr id="0" name=""/>
        <dsp:cNvSpPr/>
      </dsp:nvSpPr>
      <dsp:spPr>
        <a:xfrm>
          <a:off x="28595" y="1962161"/>
          <a:ext cx="1184637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1050" b="1" i="1" kern="1200">
              <a:solidFill>
                <a:srgbClr val="001F3F"/>
              </a:solidFill>
            </a:rPr>
            <a:t>Couple-driven </a:t>
          </a:r>
          <a:br>
            <a:rPr lang="en-IN" sz="1050" b="1" i="1" kern="1200">
              <a:solidFill>
                <a:srgbClr val="001F3F"/>
              </a:solidFill>
            </a:rPr>
          </a:br>
          <a:r>
            <a:rPr lang="en-IN" sz="1050" b="1" i="1" kern="1200">
              <a:solidFill>
                <a:srgbClr val="001F3F"/>
              </a:solidFill>
            </a:rPr>
            <a:t>workshops </a:t>
          </a:r>
          <a:br>
            <a:rPr lang="en-IN" sz="1050" b="1" i="1" kern="1200">
              <a:solidFill>
                <a:srgbClr val="001F3F"/>
              </a:solidFill>
            </a:rPr>
          </a:br>
          <a:r>
            <a:rPr lang="en-IN" sz="1050" b="1" i="1" kern="1200">
              <a:solidFill>
                <a:srgbClr val="E92168"/>
              </a:solidFill>
            </a:rPr>
            <a:t>for c</a:t>
          </a:r>
          <a:r>
            <a:rPr lang="en-IN" sz="1050" b="1" kern="1200">
              <a:solidFill>
                <a:srgbClr val="E92168"/>
              </a:solidFill>
            </a:rPr>
            <a:t>ommunity building </a:t>
          </a:r>
          <a:endParaRPr lang="en-IN" sz="1050" kern="1200"/>
        </a:p>
      </dsp:txBody>
      <dsp:txXfrm>
        <a:off x="28595" y="1962161"/>
        <a:ext cx="1184637" cy="757792"/>
      </dsp:txXfrm>
    </dsp:sp>
    <dsp:sp modelId="{6EADF639-70F2-4A4E-A35C-3DCF681222E8}">
      <dsp:nvSpPr>
        <dsp:cNvPr id="0" name=""/>
        <dsp:cNvSpPr/>
      </dsp:nvSpPr>
      <dsp:spPr>
        <a:xfrm>
          <a:off x="1752224" y="2742501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A66A90-CF8B-4731-94B0-47A10753A463}">
      <dsp:nvSpPr>
        <dsp:cNvPr id="0" name=""/>
        <dsp:cNvSpPr/>
      </dsp:nvSpPr>
      <dsp:spPr>
        <a:xfrm>
          <a:off x="644449" y="2758525"/>
          <a:ext cx="1048138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1050" b="1" kern="1200">
              <a:solidFill>
                <a:srgbClr val="001F3F"/>
              </a:solidFill>
            </a:rPr>
            <a:t>Expert </a:t>
          </a:r>
          <a:br>
            <a:rPr lang="en-IN" sz="1050" b="1" kern="1200">
              <a:solidFill>
                <a:srgbClr val="001F3F"/>
              </a:solidFill>
            </a:rPr>
          </a:br>
          <a:r>
            <a:rPr lang="en-IN" sz="1050" b="1" kern="1200">
              <a:solidFill>
                <a:srgbClr val="001F3F"/>
              </a:solidFill>
            </a:rPr>
            <a:t>Endorsements </a:t>
          </a:r>
          <a:r>
            <a:rPr lang="en-IN" sz="1050" b="1" kern="1200">
              <a:solidFill>
                <a:srgbClr val="E92168"/>
              </a:solidFill>
            </a:rPr>
            <a:t>to build credibility</a:t>
          </a:r>
          <a:endParaRPr lang="en-IN" sz="1050" kern="1200"/>
        </a:p>
      </dsp:txBody>
      <dsp:txXfrm>
        <a:off x="644449" y="2758525"/>
        <a:ext cx="1048138" cy="7577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38F9A-6E7C-4F10-8A1F-68F4C4ABBA6B}">
      <dsp:nvSpPr>
        <dsp:cNvPr id="0" name=""/>
        <dsp:cNvSpPr/>
      </dsp:nvSpPr>
      <dsp:spPr>
        <a:xfrm>
          <a:off x="962105" y="1397034"/>
          <a:ext cx="907366" cy="9072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50" kern="1200"/>
            <a:t>Offline</a:t>
          </a:r>
        </a:p>
      </dsp:txBody>
      <dsp:txXfrm>
        <a:off x="1094986" y="1529903"/>
        <a:ext cx="641604" cy="641546"/>
      </dsp:txXfrm>
    </dsp:sp>
    <dsp:sp modelId="{8AF6556F-EAAC-4517-A0F7-96E8B42A343C}">
      <dsp:nvSpPr>
        <dsp:cNvPr id="0" name=""/>
        <dsp:cNvSpPr/>
      </dsp:nvSpPr>
      <dsp:spPr>
        <a:xfrm>
          <a:off x="-68252" y="307550"/>
          <a:ext cx="2945342" cy="3070228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rgbClr val="E921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453373-B911-42C3-80F7-EB467BF05950}">
      <dsp:nvSpPr>
        <dsp:cNvPr id="0" name=""/>
        <dsp:cNvSpPr/>
      </dsp:nvSpPr>
      <dsp:spPr>
        <a:xfrm>
          <a:off x="1755157" y="187038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1980E9-2BDB-4DE5-AE45-FB13B7DBD44C}">
      <dsp:nvSpPr>
        <dsp:cNvPr id="0" name=""/>
        <dsp:cNvSpPr/>
      </dsp:nvSpPr>
      <dsp:spPr>
        <a:xfrm>
          <a:off x="2455612" y="197053"/>
          <a:ext cx="1332488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50" b="1" kern="1200">
              <a:solidFill>
                <a:srgbClr val="001F3F"/>
              </a:solidFill>
            </a:rPr>
            <a:t>Social </a:t>
          </a:r>
          <a:br>
            <a:rPr lang="en-US" sz="1050" b="1" kern="1200">
              <a:solidFill>
                <a:srgbClr val="001F3F"/>
              </a:solidFill>
            </a:rPr>
          </a:br>
          <a:r>
            <a:rPr lang="en-US" sz="1050" b="1" kern="1200">
              <a:solidFill>
                <a:srgbClr val="001F3F"/>
              </a:solidFill>
            </a:rPr>
            <a:t>Influencer </a:t>
          </a:r>
          <a:r>
            <a:rPr lang="en-US" sz="1050" b="1" kern="1200">
              <a:solidFill>
                <a:srgbClr val="FF0000"/>
              </a:solidFill>
            </a:rPr>
            <a:t>M</a:t>
          </a:r>
          <a:r>
            <a:rPr lang="en-US" sz="1050" b="1" kern="1200">
              <a:solidFill>
                <a:srgbClr val="E92168"/>
              </a:solidFill>
            </a:rPr>
            <a:t>arketing</a:t>
          </a:r>
          <a:endParaRPr lang="en-IN" sz="1050" kern="1200"/>
        </a:p>
      </dsp:txBody>
      <dsp:txXfrm>
        <a:off x="2455612" y="197053"/>
        <a:ext cx="1332488" cy="757792"/>
      </dsp:txXfrm>
    </dsp:sp>
    <dsp:sp modelId="{0C47800C-3971-41B5-A4B1-B80523283801}">
      <dsp:nvSpPr>
        <dsp:cNvPr id="0" name=""/>
        <dsp:cNvSpPr/>
      </dsp:nvSpPr>
      <dsp:spPr>
        <a:xfrm>
          <a:off x="2333499" y="916121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5F0120-8345-43B5-9925-0C555F31FA80}">
      <dsp:nvSpPr>
        <dsp:cNvPr id="0" name=""/>
        <dsp:cNvSpPr/>
      </dsp:nvSpPr>
      <dsp:spPr>
        <a:xfrm>
          <a:off x="2994590" y="929808"/>
          <a:ext cx="1321147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50" b="1" kern="1200">
              <a:solidFill>
                <a:srgbClr val="001F3F"/>
              </a:solidFill>
            </a:rPr>
            <a:t>Event-Based </a:t>
          </a:r>
          <a:br>
            <a:rPr lang="en-US" sz="1050" b="1" kern="1200">
              <a:solidFill>
                <a:srgbClr val="001F3F"/>
              </a:solidFill>
            </a:rPr>
          </a:br>
          <a:r>
            <a:rPr lang="en-US" sz="1050" b="1" kern="1200">
              <a:solidFill>
                <a:srgbClr val="001F3F"/>
              </a:solidFill>
            </a:rPr>
            <a:t>promotions </a:t>
          </a:r>
          <a:br>
            <a:rPr lang="en-US" sz="1050" b="1" kern="1200">
              <a:solidFill>
                <a:srgbClr val="001F3F"/>
              </a:solidFill>
            </a:rPr>
          </a:br>
          <a:r>
            <a:rPr lang="en-US" sz="1050" b="1" kern="1200">
              <a:solidFill>
                <a:srgbClr val="E92168"/>
              </a:solidFill>
            </a:rPr>
            <a:t>such as </a:t>
          </a:r>
          <a:br>
            <a:rPr lang="en-US" sz="1050" b="1" kern="1200">
              <a:solidFill>
                <a:srgbClr val="E92168"/>
              </a:solidFill>
            </a:rPr>
          </a:br>
          <a:r>
            <a:rPr lang="en-US" sz="1050" b="1" kern="1200">
              <a:solidFill>
                <a:srgbClr val="E92168"/>
              </a:solidFill>
            </a:rPr>
            <a:t>Valentine’s </a:t>
          </a:r>
          <a:endParaRPr lang="en-IN" sz="1050" kern="1200"/>
        </a:p>
      </dsp:txBody>
      <dsp:txXfrm>
        <a:off x="2994590" y="929808"/>
        <a:ext cx="1321147" cy="757792"/>
      </dsp:txXfrm>
    </dsp:sp>
    <dsp:sp modelId="{1DFE72E3-E5CB-4185-98E9-3627B0D89D46}">
      <dsp:nvSpPr>
        <dsp:cNvPr id="0" name=""/>
        <dsp:cNvSpPr/>
      </dsp:nvSpPr>
      <dsp:spPr>
        <a:xfrm>
          <a:off x="2330496" y="1945164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59F6C8-D2A9-4058-95D1-CD63DD428356}">
      <dsp:nvSpPr>
        <dsp:cNvPr id="0" name=""/>
        <dsp:cNvSpPr/>
      </dsp:nvSpPr>
      <dsp:spPr>
        <a:xfrm>
          <a:off x="3080050" y="2191492"/>
          <a:ext cx="1006548" cy="321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50" b="1" kern="1200">
              <a:solidFill>
                <a:srgbClr val="001F3F"/>
              </a:solidFill>
            </a:rPr>
            <a:t>In-App </a:t>
          </a:r>
          <a:br>
            <a:rPr lang="en-US" sz="1050" b="1" kern="1200">
              <a:solidFill>
                <a:srgbClr val="001F3F"/>
              </a:solidFill>
            </a:rPr>
          </a:br>
          <a:r>
            <a:rPr lang="en-US" sz="1050" b="1" kern="1200">
              <a:solidFill>
                <a:srgbClr val="E92168"/>
              </a:solidFill>
            </a:rPr>
            <a:t>Engagement</a:t>
          </a:r>
          <a:br>
            <a:rPr lang="en-US" sz="1050" b="1" kern="1200">
              <a:solidFill>
                <a:srgbClr val="E92168"/>
              </a:solidFill>
            </a:rPr>
          </a:br>
          <a:r>
            <a:rPr lang="en-US" sz="1050" b="1" kern="1200" err="1">
              <a:solidFill>
                <a:srgbClr val="E92168"/>
              </a:solidFill>
            </a:rPr>
            <a:t>SmartX</a:t>
          </a:r>
          <a:r>
            <a:rPr lang="en-US" sz="1050" b="1" kern="1200">
              <a:solidFill>
                <a:srgbClr val="E92168"/>
              </a:solidFill>
            </a:rPr>
            <a:t> </a:t>
          </a:r>
          <a:endParaRPr lang="en-IN" sz="1050" kern="1200"/>
        </a:p>
      </dsp:txBody>
      <dsp:txXfrm>
        <a:off x="3080050" y="2191492"/>
        <a:ext cx="1006548" cy="321379"/>
      </dsp:txXfrm>
    </dsp:sp>
    <dsp:sp modelId="{6EADF639-70F2-4A4E-A35C-3DCF681222E8}">
      <dsp:nvSpPr>
        <dsp:cNvPr id="0" name=""/>
        <dsp:cNvSpPr/>
      </dsp:nvSpPr>
      <dsp:spPr>
        <a:xfrm>
          <a:off x="1755157" y="2742501"/>
          <a:ext cx="782993" cy="782829"/>
        </a:xfrm>
        <a:prstGeom prst="ellipse">
          <a:avLst/>
        </a:prstGeom>
        <a:solidFill>
          <a:srgbClr val="001F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A66A90-CF8B-4731-94B0-47A10753A463}">
      <dsp:nvSpPr>
        <dsp:cNvPr id="0" name=""/>
        <dsp:cNvSpPr/>
      </dsp:nvSpPr>
      <dsp:spPr>
        <a:xfrm>
          <a:off x="2597786" y="2758525"/>
          <a:ext cx="1048138" cy="75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50" b="1" kern="1200">
              <a:solidFill>
                <a:srgbClr val="001F3F"/>
              </a:solidFill>
            </a:rPr>
            <a:t>Dating app partnerships </a:t>
          </a:r>
          <a:r>
            <a:rPr lang="en-US" sz="1050" b="1" kern="1200">
              <a:solidFill>
                <a:srgbClr val="E92168"/>
              </a:solidFill>
            </a:rPr>
            <a:t>with Bumble &amp; Hinge</a:t>
          </a:r>
          <a:endParaRPr lang="en-IN" sz="1050" kern="1200"/>
        </a:p>
      </dsp:txBody>
      <dsp:txXfrm>
        <a:off x="2597786" y="2758525"/>
        <a:ext cx="1048138" cy="757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0.13046</cdr:x>
      <cdr:y>0.00884</cdr:y>
    </cdr:from>
    <cdr:to>
      <cdr:x>0.79293</cdr:x>
      <cdr:y>0.28741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EAA2C8FD-4665-BDA7-34D8-9655819D7F3C}"/>
            </a:ext>
          </a:extLst>
        </cdr:cNvPr>
        <cdr:cNvSpPr txBox="1"/>
      </cdr:nvSpPr>
      <cdr:spPr>
        <a:xfrm xmlns:a="http://schemas.openxmlformats.org/drawingml/2006/main">
          <a:off x="476778" y="19050"/>
          <a:ext cx="2420992" cy="6001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">
          <a:noFill/>
        </a:ln>
      </cdr:spPr>
      <cdr:txBody>
        <a:bodyPr xmlns:a="http://schemas.openxmlformats.org/drawingml/2006/main" wrap="square" lIns="36000" rIns="3600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i="1" dirty="0">
              <a:solidFill>
                <a:srgbClr val="141D26"/>
              </a:solidFill>
            </a:rPr>
            <a:t>Projecting a  </a:t>
          </a:r>
          <a:r>
            <a:rPr lang="en-US" sz="1100" i="1" dirty="0">
              <a:solidFill>
                <a:srgbClr val="E92168"/>
              </a:solidFill>
            </a:rPr>
            <a:t>22% operating margin by 2032</a:t>
          </a:r>
          <a:r>
            <a:rPr lang="en-US" sz="1100" i="1" dirty="0">
              <a:solidFill>
                <a:srgbClr val="141D26"/>
              </a:solidFill>
            </a:rPr>
            <a:t>, signaling strong long-term financial viability</a:t>
          </a:r>
          <a:endParaRPr lang="en-IN" sz="1100" i="1" dirty="0">
            <a:solidFill>
              <a:srgbClr val="141D26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0.6373</cdr:x>
      <cdr:y>0.63867</cdr:y>
    </cdr:from>
    <cdr:to>
      <cdr:x>0.92846</cdr:x>
      <cdr:y>0.79449</cdr:y>
    </cdr:to>
    <cdr:sp macro="" textlink="">
      <cdr:nvSpPr>
        <cdr:cNvPr id="2" name="TextBox 107">
          <a:extLst xmlns:a="http://schemas.openxmlformats.org/drawingml/2006/main">
            <a:ext uri="{FF2B5EF4-FFF2-40B4-BE49-F238E27FC236}">
              <a16:creationId xmlns:a16="http://schemas.microsoft.com/office/drawing/2014/main" id="{2B28CE50-35B2-C3D5-58C6-514F708843C1}"/>
            </a:ext>
          </a:extLst>
        </cdr:cNvPr>
        <cdr:cNvSpPr txBox="1"/>
      </cdr:nvSpPr>
      <cdr:spPr>
        <a:xfrm xmlns:a="http://schemas.openxmlformats.org/drawingml/2006/main">
          <a:off x="2343971" y="1140705"/>
          <a:ext cx="1070878" cy="2783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r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N" sz="1100" b="1" dirty="0">
              <a:solidFill>
                <a:srgbClr val="E92168"/>
              </a:solidFill>
            </a:rPr>
            <a:t>Breakeven-Point</a:t>
          </a:r>
        </a:p>
      </cdr:txBody>
    </cdr:sp>
  </cdr:relSizeAnchor>
  <cdr:relSizeAnchor xmlns:cdr="http://schemas.openxmlformats.org/drawingml/2006/chartDrawing">
    <cdr:from>
      <cdr:x>0.7227</cdr:x>
      <cdr:y>0.51806</cdr:y>
    </cdr:from>
    <cdr:to>
      <cdr:x>0.78288</cdr:x>
      <cdr:y>0.63867</cdr:y>
    </cdr:to>
    <cdr:cxnSp macro="">
      <cdr:nvCxnSpPr>
        <cdr:cNvPr id="3" name="Connector: Curved 2">
          <a:extLst xmlns:a="http://schemas.openxmlformats.org/drawingml/2006/main">
            <a:ext uri="{FF2B5EF4-FFF2-40B4-BE49-F238E27FC236}">
              <a16:creationId xmlns:a16="http://schemas.microsoft.com/office/drawing/2014/main" id="{F2682FB4-BE9A-E5BF-72D7-57F3087E2C40}"/>
            </a:ext>
          </a:extLst>
        </cdr:cNvPr>
        <cdr:cNvCxnSpPr>
          <a:cxnSpLocks xmlns:a="http://schemas.openxmlformats.org/drawingml/2006/main"/>
          <a:endCxn xmlns:a="http://schemas.openxmlformats.org/drawingml/2006/main" id="2" idx="0"/>
        </cdr:cNvCxnSpPr>
      </cdr:nvCxnSpPr>
      <cdr:spPr>
        <a:xfrm xmlns:a="http://schemas.openxmlformats.org/drawingml/2006/main" rot="16200000" flipH="1">
          <a:off x="2661032" y="922327"/>
          <a:ext cx="215417" cy="221340"/>
        </a:xfrm>
        <a:prstGeom xmlns:a="http://schemas.openxmlformats.org/drawingml/2006/main" prst="curvedConnector3">
          <a:avLst>
            <a:gd name="adj1" fmla="val 50000"/>
          </a:avLst>
        </a:prstGeom>
        <a:ln xmlns:a="http://schemas.openxmlformats.org/drawingml/2006/main">
          <a:solidFill>
            <a:srgbClr val="001F3F"/>
          </a:solidFill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60591-63D1-47C1-8C83-F1A2BE9DDA7F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2A509-EE3E-4CA1-BA66-CECB141F75B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6289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8CA19-A122-279F-CFB1-9EC651BD8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A953CA-57C3-AAA5-1573-E175AE6076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684DF5-296F-00D3-A880-90B778B10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DE3B4-ED4B-3AA9-008E-BF666B31C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2A509-EE3E-4CA1-BA66-CECB141F75B2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58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ABFF9-7E62-E2C3-14EC-CDAF1636A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838B2E-0E56-C82F-096D-87F2F6848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94595-FB10-1B0F-423A-9C84D2A29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B828F-7109-2188-4D9C-89151FDA0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2A509-EE3E-4CA1-BA66-CECB141F75B2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3228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B0A51-9CE7-E0C2-D476-3A5DE0F33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83669-C331-131F-CDA7-DD26A43AB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6E11DF-C537-4F69-468A-B9CDAB3FC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7BE8E-FE93-F422-B575-60E6EDF20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2A509-EE3E-4CA1-BA66-CECB141F75B2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498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91E58-8FAC-C7FD-2880-533AE6D80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1E356-6FDF-F834-A3C4-7ED355886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F82041-4478-EBAD-0D41-FC1DAE8BB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CC66F-0FD7-6453-AB46-BEAD9BDD34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2A509-EE3E-4CA1-BA66-CECB141F75B2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564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49A8E-DDC8-F199-DAB4-3CE56010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C2E1A9-D91A-2A79-90B4-A54285470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47F8F-B7D7-CD9E-6BC5-875E7BD36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9D0E8-2B71-9794-11E7-5F085A91F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2A509-EE3E-4CA1-BA66-CECB141F75B2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25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DD61B-3E86-BECF-161B-3BB60ACEB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14CF7-212B-D755-88C7-D4D1E53E3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E7FBDF-80AD-8E02-C4BA-FB0ECB287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5CCE9-8CBE-C148-1F0E-10E0E887F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2A509-EE3E-4CA1-BA66-CECB141F75B2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2234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2A509-EE3E-4CA1-BA66-CECB141F75B2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8515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6C639-1198-C7CF-A1C2-148CC40D2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69F7E-CC1E-438F-52E0-020F48933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72D55-01C1-FB4C-F314-1CFBE9EE8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78236-EFC5-60A4-1475-DA58BB8C0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2A509-EE3E-4CA1-BA66-CECB141F75B2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766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86296-ABAA-EA44-EA25-00C384AC9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B4AF5-49D8-A7E0-1C24-D110216AB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B30A3-711E-5829-39E0-B79CDE92D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65D57-DC32-991E-0512-95CDD3335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2A509-EE3E-4CA1-BA66-CECB141F75B2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97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BFCB-084D-0419-BAB5-2D8CD1DB5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0AD3AB-07D7-77B7-8B32-77CDF434E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2BF63-9970-D47B-CA5A-3E46C9E91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43510-AF1E-4D57-A263-084F26CA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0E697-2375-C71B-DAFC-2AD32305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623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gradFill>
          <a:gsLst>
            <a:gs pos="0">
              <a:srgbClr val="FAE4E4"/>
            </a:gs>
            <a:gs pos="55000">
              <a:srgbClr val="F3F9EB"/>
            </a:gs>
            <a:gs pos="100000">
              <a:srgbClr val="E4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65FC-0B37-7DE3-9999-BA6B33EAF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941169-6244-68CF-4698-E97FB6281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5E1BE-2ACC-4A06-BEF5-0644FCF6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11FA5-29D1-C492-3ACD-D708BB5F1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052B7-C929-F070-712F-09B429EA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619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gradFill>
          <a:gsLst>
            <a:gs pos="0">
              <a:srgbClr val="FAE4E4"/>
            </a:gs>
            <a:gs pos="55000">
              <a:srgbClr val="F3F9EB"/>
            </a:gs>
            <a:gs pos="100000">
              <a:srgbClr val="E4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0C3490-8B28-DF71-FCA3-2295D49D27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DEEF6-6F36-6E3F-06AE-06FF34685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C0867-D55E-FA0F-E605-098D7ADC4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81BD0-2C3D-BBDC-DC83-A9FD601C8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8B665-1D94-7179-630C-1E011113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373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rgbClr val="FAE4E4"/>
            </a:gs>
            <a:gs pos="55000">
              <a:srgbClr val="F3F9EB"/>
            </a:gs>
            <a:gs pos="100000">
              <a:srgbClr val="E4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E2E4-1CB6-5EAE-3DDB-30509A9F3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818CF-D4CA-EE51-5572-00E56290F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AF6C3-C4A8-6266-93CC-63666F0A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0CAD0-3A03-13E8-26CC-0C2C5256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50C7-D932-0705-5401-952FC195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096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0">
              <a:srgbClr val="FAE4E4"/>
            </a:gs>
            <a:gs pos="55000">
              <a:srgbClr val="F3F9EB"/>
            </a:gs>
            <a:gs pos="100000">
              <a:srgbClr val="E4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D232-33A9-A075-0A17-8569A140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281B9-A1BC-FA90-BFD6-C4C9729BE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FA0DE-5401-C735-27A0-4959FB3F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CD097-EF99-6123-A7D1-07E9DDFA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3F55C-125F-7BCD-D6D8-25691CF0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858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0">
              <a:srgbClr val="FAE4E4"/>
            </a:gs>
            <a:gs pos="55000">
              <a:srgbClr val="F3F9EB"/>
            </a:gs>
            <a:gs pos="100000">
              <a:srgbClr val="E4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951E-190F-CF49-3024-6341761E2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CEF01-A549-C097-37C2-0EC2085AE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D2273-E930-203D-B1D2-E61C14AE3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62E6D-BACD-B2E9-4E56-99ACA33B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5F01B-1307-1C91-8155-D138791F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4AFF5-913B-A19F-A7C4-8705AAA9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236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rgbClr val="FAE4E4"/>
            </a:gs>
            <a:gs pos="55000">
              <a:srgbClr val="F3F9EB"/>
            </a:gs>
            <a:gs pos="100000">
              <a:srgbClr val="E4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62DA0-EE85-0104-9BF4-9A11E542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614CC-9FBB-5850-04DD-82A2C3386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923AB-FE99-C3BC-DDC3-A0602C3E0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50F9DD-AC01-4047-CBF7-521A1398E9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3C07C-1390-A6A9-C0CA-84BF96B82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492052-DA96-49EB-842D-511B7773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1C41A3-8651-37DF-FE16-B0696932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87793-BD11-8BBA-204C-1D0F648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6586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FAE4E4"/>
            </a:gs>
            <a:gs pos="55000">
              <a:srgbClr val="F3F9EB"/>
            </a:gs>
            <a:gs pos="100000">
              <a:srgbClr val="E4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30973-C5F4-FA1E-C068-4093E6D0C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59D868-3F08-1B11-E728-6357F1395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3E1D2-C29E-4416-3654-5A07BB06A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D4C6D-F060-6FCA-3F47-8E8A89DA4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389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0">
              <a:srgbClr val="FAE4E4"/>
            </a:gs>
            <a:gs pos="55000">
              <a:srgbClr val="F3F9EB"/>
            </a:gs>
            <a:gs pos="100000">
              <a:srgbClr val="E4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332D7E-3545-E528-7C4B-3C0873693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6A604-8C28-BB93-97EF-9CAA2775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6B347-B089-3B5B-5C07-F9C9E65E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195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gradFill>
          <a:gsLst>
            <a:gs pos="0">
              <a:srgbClr val="FAE4E4"/>
            </a:gs>
            <a:gs pos="55000">
              <a:srgbClr val="F3F9EB"/>
            </a:gs>
            <a:gs pos="100000">
              <a:srgbClr val="E4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6C17-02FB-803A-1F98-B370FFD23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DF299-8CD9-2443-9D1E-71DDF0FE6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51E3D-83FF-D7DF-D85D-D4EE8AC64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5FF36-CC07-D655-CDC2-ECB4E6329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89744-7F91-D917-0F4A-F5DD24EEC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3347C-EECA-9569-92F6-7E7DBC4E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050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gradFill>
          <a:gsLst>
            <a:gs pos="0">
              <a:srgbClr val="FAE4E4"/>
            </a:gs>
            <a:gs pos="55000">
              <a:srgbClr val="F3F9EB"/>
            </a:gs>
            <a:gs pos="100000">
              <a:srgbClr val="E4E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81840-5E1B-F9D3-2393-2760769C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E2F0D-22FF-A280-79ED-114420DC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F1EA9-CED5-4632-9801-3458AF92C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1B1FD-CCBB-C291-961D-BF3EE505B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40BBB-65C9-435B-FFBF-BFE8951A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6CB4A-B006-1A90-2066-E8812DD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976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95F7A2E-D618-2829-F235-6BD0D5E944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028252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05" imgH="405" progId="TCLayout.ActiveDocument.1">
                  <p:embed/>
                </p:oleObj>
              </mc:Choice>
              <mc:Fallback>
                <p:oleObj name="think-cell Slide" r:id="rId14" imgW="405" imgH="40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5F7A2E-D618-2829-F235-6BD0D5E944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3A033-8C88-3039-1BFB-EAAB4BEC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21DA2-95AA-4F4E-C8A5-7FD011F69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143A1-77C6-B41F-9FFD-6C7B3389B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9E9D63-5A83-4CE8-8362-00A66F2A0D38}" type="datetimeFigureOut">
              <a:rPr lang="en-IN" smtClean="0"/>
              <a:t>16-12-2025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D63AB-0050-86C4-36B0-D15318326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8AFFC-21AB-65CD-613A-563C6DB39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771A95-CFD9-467D-AE23-E853F1D5AA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239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hyperlink" Target="https://bitsom-my.sharepoint.com/:x:/g/personal/vedang_poddar2026_bitsom_edu_in/EQGZr1MCZzJKgUpbrxkqGiYBsAdIW4gZT63w761QxwpxeQ?e=7x3sKg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emf"/><Relationship Id="rId12" Type="http://schemas.openxmlformats.org/officeDocument/2006/relationships/image" Target="../media/image128.svg"/><Relationship Id="rId2" Type="http://schemas.openxmlformats.org/officeDocument/2006/relationships/tags" Target="../tags/tag10.xml"/><Relationship Id="rId16" Type="http://schemas.openxmlformats.org/officeDocument/2006/relationships/image" Target="../media/image6.png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27.png"/><Relationship Id="rId5" Type="http://schemas.openxmlformats.org/officeDocument/2006/relationships/chart" Target="../charts/chart3.xml"/><Relationship Id="rId15" Type="http://schemas.openxmlformats.org/officeDocument/2006/relationships/hyperlink" Target="https://id.wikipedia.org/wiki/Microsoft_Excel" TargetMode="External"/><Relationship Id="rId10" Type="http://schemas.openxmlformats.org/officeDocument/2006/relationships/chart" Target="../charts/chart4.xml"/><Relationship Id="rId4" Type="http://schemas.openxmlformats.org/officeDocument/2006/relationships/notesSlide" Target="../notesSlides/notesSlide7.xml"/><Relationship Id="rId9" Type="http://schemas.openxmlformats.org/officeDocument/2006/relationships/hyperlink" Target="https://freepngimg.com/png/81937-blue-world-globe-map-free-hq-image" TargetMode="External"/><Relationship Id="rId14" Type="http://schemas.openxmlformats.org/officeDocument/2006/relationships/image" Target="../media/image1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1.png"/><Relationship Id="rId12" Type="http://schemas.openxmlformats.org/officeDocument/2006/relationships/image" Target="../media/image1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5" Type="http://schemas.openxmlformats.org/officeDocument/2006/relationships/image" Target="../media/image1.emf"/><Relationship Id="rId10" Type="http://schemas.openxmlformats.org/officeDocument/2006/relationships/image" Target="../media/image134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33.jpeg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45.svg"/><Relationship Id="rId18" Type="http://schemas.microsoft.com/office/2007/relationships/hdphoto" Target="../media/hdphoto9.wdp"/><Relationship Id="rId3" Type="http://schemas.openxmlformats.org/officeDocument/2006/relationships/oleObject" Target="../embeddings/oleObject11.bin"/><Relationship Id="rId21" Type="http://schemas.openxmlformats.org/officeDocument/2006/relationships/image" Target="../media/image30.png"/><Relationship Id="rId7" Type="http://schemas.openxmlformats.org/officeDocument/2006/relationships/image" Target="../media/image140.png"/><Relationship Id="rId12" Type="http://schemas.openxmlformats.org/officeDocument/2006/relationships/image" Target="../media/image144.png"/><Relationship Id="rId17" Type="http://schemas.openxmlformats.org/officeDocument/2006/relationships/image" Target="../media/image148.png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8.wdp"/><Relationship Id="rId20" Type="http://schemas.openxmlformats.org/officeDocument/2006/relationships/image" Target="../media/image149.png"/><Relationship Id="rId1" Type="http://schemas.openxmlformats.org/officeDocument/2006/relationships/tags" Target="../tags/tag12.xml"/><Relationship Id="rId6" Type="http://schemas.openxmlformats.org/officeDocument/2006/relationships/image" Target="../media/image139.png"/><Relationship Id="rId11" Type="http://schemas.openxmlformats.org/officeDocument/2006/relationships/image" Target="../media/image143.png"/><Relationship Id="rId24" Type="http://schemas.openxmlformats.org/officeDocument/2006/relationships/image" Target="../media/image151.svg"/><Relationship Id="rId5" Type="http://schemas.openxmlformats.org/officeDocument/2006/relationships/image" Target="../media/image138.png"/><Relationship Id="rId15" Type="http://schemas.openxmlformats.org/officeDocument/2006/relationships/image" Target="../media/image147.png"/><Relationship Id="rId23" Type="http://schemas.openxmlformats.org/officeDocument/2006/relationships/image" Target="../media/image150.png"/><Relationship Id="rId10" Type="http://schemas.openxmlformats.org/officeDocument/2006/relationships/hyperlink" Target="https://openclipart.org/detail/191963/handicapped-accessible-sing" TargetMode="External"/><Relationship Id="rId19" Type="http://schemas.openxmlformats.org/officeDocument/2006/relationships/hyperlink" Target="https://stellarix.com/insights/articles/digital-skin-twin-advancements-and-challenges/" TargetMode="External"/><Relationship Id="rId4" Type="http://schemas.openxmlformats.org/officeDocument/2006/relationships/image" Target="../media/image1.emf"/><Relationship Id="rId9" Type="http://schemas.openxmlformats.org/officeDocument/2006/relationships/image" Target="../media/image142.png"/><Relationship Id="rId14" Type="http://schemas.openxmlformats.org/officeDocument/2006/relationships/image" Target="../media/image146.png"/><Relationship Id="rId22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svg"/><Relationship Id="rId4" Type="http://schemas.openxmlformats.org/officeDocument/2006/relationships/image" Target="../media/image1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imesofindia.indiatimes.com/life-style/health-fitness/de-stress/the-surprising-link-between-stress-and-skin-problems/articleshow/73249819.cms" TargetMode="External"/><Relationship Id="rId13" Type="http://schemas.openxmlformats.org/officeDocument/2006/relationships/hyperlink" Target="https://straitsresearch.com/report/mens-skincare-products-market?utm" TargetMode="External"/><Relationship Id="rId18" Type="http://schemas.openxmlformats.org/officeDocument/2006/relationships/hyperlink" Target="https://www.precedenceresearch.com/men-skin-care-products-market/" TargetMode="External"/><Relationship Id="rId3" Type="http://schemas.openxmlformats.org/officeDocument/2006/relationships/hyperlink" Target="https://pmc.ncbi.nlm.nih.gov/articles/PMC5628357/#:~:text=Ginseng%20effectively%20regulates%20the%20immune,prevents%20stress%2Dassociated%20physiological%20diseases" TargetMode="External"/><Relationship Id="rId7" Type="http://schemas.openxmlformats.org/officeDocument/2006/relationships/hyperlink" Target="https://www.apa.org/pi/health-equity/resources/stress-report.pdf" TargetMode="External"/><Relationship Id="rId12" Type="http://schemas.openxmlformats.org/officeDocument/2006/relationships/hyperlink" Target="https://www.mdpi.com/2079-9284/9/4/78?utm" TargetMode="External"/><Relationship Id="rId17" Type="http://schemas.openxmlformats.org/officeDocument/2006/relationships/hyperlink" Target="https://pmc.ncbi.nlm.nih.gov/articles/PMC2613964/" TargetMode="External"/><Relationship Id="rId2" Type="http://schemas.openxmlformats.org/officeDocument/2006/relationships/hyperlink" Target="https://pmc.ncbi.nlm.nih.gov/articles/PMC5758347/#:~:text=Panax%20ginseng%20and%20ginsenosides%20have,unfermented%20red%20ginseng%20%5B105%5D" TargetMode="External"/><Relationship Id="rId16" Type="http://schemas.openxmlformats.org/officeDocument/2006/relationships/hyperlink" Target="https://www.cosmeticsandtoiletries.com/research/literature-data/article/21836451/the-ins-and-outs-of-aging-intrinsicextrinsic-factors-and-nutricosmetic-fixes?utm" TargetMode="Externa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mc.ncbi.nlm.nih.gov/articles/PMC8480446/" TargetMode="External"/><Relationship Id="rId11" Type="http://schemas.openxmlformats.org/officeDocument/2006/relationships/hyperlink" Target="https://www.forbes.com/sites/richardkestenbaum/2022/03/22/how-mens-attitude-towards-grooming-and-cosmetics-is-changing/?utm" TargetMode="External"/><Relationship Id="rId5" Type="http://schemas.openxmlformats.org/officeDocument/2006/relationships/hyperlink" Target="https://www.belogical.in/blogs/news/how-stress-is-driving-the-need-for-skincare-solutions?srsltid=AfmBOorl0ABASuO_Ea_u2bJj3GPpVq8PZaHBBkzh3F7-r-K3eP5ZANWd" TargetMode="External"/><Relationship Id="rId15" Type="http://schemas.openxmlformats.org/officeDocument/2006/relationships/hyperlink" Target="https://www.forbes.com/sites/celiashatzman/2024/06/10/new-research-shows-the-surprising-link-between-skin-and-emotional-wellness/" TargetMode="External"/><Relationship Id="rId10" Type="http://schemas.openxmlformats.org/officeDocument/2006/relationships/hyperlink" Target="https://www.inklingsnews.com/opinions/2021/11/24/stigma-around-mens-skincare-must-be-upended/?utm" TargetMode="External"/><Relationship Id="rId19" Type="http://schemas.openxmlformats.org/officeDocument/2006/relationships/hyperlink" Target="https://wellconnected.murad.com/how-to-reverse-stress-induced-aging" TargetMode="External"/><Relationship Id="rId4" Type="http://schemas.openxmlformats.org/officeDocument/2006/relationships/hyperlink" Target="https://healthcare.utah.edu/healthfeed/2024/01/stressed-out-skin-link-between-stress-and-skin-health" TargetMode="External"/><Relationship Id="rId9" Type="http://schemas.openxmlformats.org/officeDocument/2006/relationships/hyperlink" Target="https://www.harpersbazaar.com/uk/beauty/skincare/a33008631/skincare-routine-reduce-stress/" TargetMode="External"/><Relationship Id="rId14" Type="http://schemas.openxmlformats.org/officeDocument/2006/relationships/hyperlink" Target="https://www.liquid-land.com/the-importance-of-skincare-in-mental-health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diagramColors" Target="../diagrams/colors1.xml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svg"/><Relationship Id="rId7" Type="http://schemas.openxmlformats.org/officeDocument/2006/relationships/hyperlink" Target="https://www.pngall.com/stress-png/download/37295" TargetMode="External"/><Relationship Id="rId12" Type="http://schemas.openxmlformats.org/officeDocument/2006/relationships/diagramQuickStyle" Target="../diagrams/quickStyle1.xml"/><Relationship Id="rId17" Type="http://schemas.openxmlformats.org/officeDocument/2006/relationships/image" Target="../media/image14.svg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diagramLayout" Target="../diagrams/layout1.xml"/><Relationship Id="rId24" Type="http://schemas.openxmlformats.org/officeDocument/2006/relationships/image" Target="../media/image21.svg"/><Relationship Id="rId5" Type="http://schemas.openxmlformats.org/officeDocument/2006/relationships/image" Target="../media/image1.emf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diagramData" Target="../diagrams/data1.xml"/><Relationship Id="rId19" Type="http://schemas.openxmlformats.org/officeDocument/2006/relationships/image" Target="../media/image16.sv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.svg"/><Relationship Id="rId14" Type="http://schemas.microsoft.com/office/2007/relationships/diagramDrawing" Target="../diagrams/drawing1.xml"/><Relationship Id="rId22" Type="http://schemas.openxmlformats.org/officeDocument/2006/relationships/image" Target="../media/image19.png"/><Relationship Id="rId27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11" Type="http://schemas.openxmlformats.org/officeDocument/2006/relationships/hyperlink" Target="https://www.vectorstock.com/royalty-free-vector/scan-qr-code-flat-icon-with-phone-barcode-vector-28695773" TargetMode="External"/><Relationship Id="rId5" Type="http://schemas.openxmlformats.org/officeDocument/2006/relationships/image" Target="../media/image1.emf"/><Relationship Id="rId1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oleObject" Target="../embeddings/oleObject4.bin"/><Relationship Id="rId9" Type="http://schemas.openxmlformats.org/officeDocument/2006/relationships/image" Target="../media/image25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.emf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26" Type="http://schemas.openxmlformats.org/officeDocument/2006/relationships/image" Target="../media/image62.svg"/><Relationship Id="rId39" Type="http://schemas.openxmlformats.org/officeDocument/2006/relationships/image" Target="../media/image6.png"/><Relationship Id="rId21" Type="http://schemas.openxmlformats.org/officeDocument/2006/relationships/image" Target="../media/image57.png"/><Relationship Id="rId34" Type="http://schemas.openxmlformats.org/officeDocument/2006/relationships/image" Target="../media/image70.svg"/><Relationship Id="rId7" Type="http://schemas.openxmlformats.org/officeDocument/2006/relationships/image" Target="../media/image44.jpe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svg"/><Relationship Id="rId20" Type="http://schemas.openxmlformats.org/officeDocument/2006/relationships/hyperlink" Target="https://freepngimg.com/png/81937-blue-world-globe-map-free-hq-image" TargetMode="External"/><Relationship Id="rId29" Type="http://schemas.openxmlformats.org/officeDocument/2006/relationships/image" Target="../media/image65.png"/><Relationship Id="rId1" Type="http://schemas.openxmlformats.org/officeDocument/2006/relationships/tags" Target="../tags/tag7.xml"/><Relationship Id="rId6" Type="http://schemas.openxmlformats.org/officeDocument/2006/relationships/chart" Target="../charts/chart2.xml"/><Relationship Id="rId11" Type="http://schemas.openxmlformats.org/officeDocument/2006/relationships/image" Target="../media/image48.png"/><Relationship Id="rId24" Type="http://schemas.openxmlformats.org/officeDocument/2006/relationships/image" Target="../media/image60.svg"/><Relationship Id="rId32" Type="http://schemas.openxmlformats.org/officeDocument/2006/relationships/image" Target="../media/image68.svg"/><Relationship Id="rId37" Type="http://schemas.openxmlformats.org/officeDocument/2006/relationships/image" Target="../media/image73.png"/><Relationship Id="rId5" Type="http://schemas.openxmlformats.org/officeDocument/2006/relationships/image" Target="../media/image1.emf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28" Type="http://schemas.openxmlformats.org/officeDocument/2006/relationships/image" Target="../media/image64.svg"/><Relationship Id="rId36" Type="http://schemas.openxmlformats.org/officeDocument/2006/relationships/image" Target="../media/image72.sv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67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svg"/><Relationship Id="rId35" Type="http://schemas.openxmlformats.org/officeDocument/2006/relationships/image" Target="../media/image71.png"/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2.xml"/><Relationship Id="rId18" Type="http://schemas.openxmlformats.org/officeDocument/2006/relationships/diagramLayout" Target="../diagrams/layout3.xml"/><Relationship Id="rId26" Type="http://schemas.microsoft.com/office/2007/relationships/diagramDrawing" Target="../diagrams/drawing4.xml"/><Relationship Id="rId21" Type="http://schemas.microsoft.com/office/2007/relationships/diagramDrawing" Target="../diagrams/drawing3.xml"/><Relationship Id="rId34" Type="http://schemas.microsoft.com/office/2007/relationships/hdphoto" Target="../media/hdphoto6.wdp"/><Relationship Id="rId7" Type="http://schemas.microsoft.com/office/2007/relationships/hdphoto" Target="../media/hdphoto5.wdp"/><Relationship Id="rId12" Type="http://schemas.openxmlformats.org/officeDocument/2006/relationships/diagramData" Target="../diagrams/data2.xml"/><Relationship Id="rId17" Type="http://schemas.openxmlformats.org/officeDocument/2006/relationships/diagramData" Target="../diagrams/data3.xml"/><Relationship Id="rId25" Type="http://schemas.openxmlformats.org/officeDocument/2006/relationships/diagramColors" Target="../diagrams/colors4.xml"/><Relationship Id="rId33" Type="http://schemas.openxmlformats.org/officeDocument/2006/relationships/image" Target="../media/image79.png"/><Relationship Id="rId38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microsoft.com/office/2007/relationships/diagramDrawing" Target="../diagrams/drawing2.xml"/><Relationship Id="rId20" Type="http://schemas.openxmlformats.org/officeDocument/2006/relationships/diagramColors" Target="../diagrams/colors3.xml"/><Relationship Id="rId29" Type="http://schemas.openxmlformats.org/officeDocument/2006/relationships/diagramQuickStyle" Target="../diagrams/quickStyle5.xml"/><Relationship Id="rId1" Type="http://schemas.openxmlformats.org/officeDocument/2006/relationships/tags" Target="../tags/tag8.xml"/><Relationship Id="rId6" Type="http://schemas.openxmlformats.org/officeDocument/2006/relationships/image" Target="../media/image75.png"/><Relationship Id="rId11" Type="http://schemas.openxmlformats.org/officeDocument/2006/relationships/image" Target="../media/image39.png"/><Relationship Id="rId24" Type="http://schemas.openxmlformats.org/officeDocument/2006/relationships/diagramQuickStyle" Target="../diagrams/quickStyle4.xml"/><Relationship Id="rId32" Type="http://schemas.openxmlformats.org/officeDocument/2006/relationships/image" Target="../media/image78.png"/><Relationship Id="rId37" Type="http://schemas.microsoft.com/office/2007/relationships/hdphoto" Target="../media/hdphoto7.wdp"/><Relationship Id="rId5" Type="http://schemas.openxmlformats.org/officeDocument/2006/relationships/image" Target="../media/image1.emf"/><Relationship Id="rId15" Type="http://schemas.openxmlformats.org/officeDocument/2006/relationships/diagramColors" Target="../diagrams/colors2.xml"/><Relationship Id="rId23" Type="http://schemas.openxmlformats.org/officeDocument/2006/relationships/diagramLayout" Target="../diagrams/layout4.xml"/><Relationship Id="rId28" Type="http://schemas.openxmlformats.org/officeDocument/2006/relationships/diagramLayout" Target="../diagrams/layout5.xml"/><Relationship Id="rId36" Type="http://schemas.openxmlformats.org/officeDocument/2006/relationships/image" Target="../media/image81.png"/><Relationship Id="rId10" Type="http://schemas.openxmlformats.org/officeDocument/2006/relationships/image" Target="../media/image38.png"/><Relationship Id="rId19" Type="http://schemas.openxmlformats.org/officeDocument/2006/relationships/diagramQuickStyle" Target="../diagrams/quickStyle3.xml"/><Relationship Id="rId31" Type="http://schemas.microsoft.com/office/2007/relationships/diagramDrawing" Target="../diagrams/drawing5.xml"/><Relationship Id="rId4" Type="http://schemas.openxmlformats.org/officeDocument/2006/relationships/oleObject" Target="../embeddings/oleObject7.bin"/><Relationship Id="rId9" Type="http://schemas.openxmlformats.org/officeDocument/2006/relationships/image" Target="../media/image37.png"/><Relationship Id="rId14" Type="http://schemas.openxmlformats.org/officeDocument/2006/relationships/diagramQuickStyle" Target="../diagrams/quickStyle2.xml"/><Relationship Id="rId22" Type="http://schemas.openxmlformats.org/officeDocument/2006/relationships/diagramData" Target="../diagrams/data4.xml"/><Relationship Id="rId27" Type="http://schemas.openxmlformats.org/officeDocument/2006/relationships/diagramData" Target="../diagrams/data5.xml"/><Relationship Id="rId30" Type="http://schemas.openxmlformats.org/officeDocument/2006/relationships/diagramColors" Target="../diagrams/colors5.xml"/><Relationship Id="rId35" Type="http://schemas.openxmlformats.org/officeDocument/2006/relationships/image" Target="../media/image80.png"/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sv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17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2.png"/><Relationship Id="rId20" Type="http://schemas.openxmlformats.org/officeDocument/2006/relationships/image" Target="../media/image96.svg"/><Relationship Id="rId1" Type="http://schemas.openxmlformats.org/officeDocument/2006/relationships/tags" Target="../tags/tag9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1.emf"/><Relationship Id="rId15" Type="http://schemas.openxmlformats.org/officeDocument/2006/relationships/image" Target="../media/image91.jpeg"/><Relationship Id="rId23" Type="http://schemas.openxmlformats.org/officeDocument/2006/relationships/image" Target="../media/image6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85.png"/><Relationship Id="rId14" Type="http://schemas.openxmlformats.org/officeDocument/2006/relationships/image" Target="../media/image90.jpeg"/><Relationship Id="rId22" Type="http://schemas.openxmlformats.org/officeDocument/2006/relationships/image" Target="../media/image98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svg"/><Relationship Id="rId18" Type="http://schemas.openxmlformats.org/officeDocument/2006/relationships/diagramLayout" Target="../diagrams/layout7.xml"/><Relationship Id="rId26" Type="http://schemas.openxmlformats.org/officeDocument/2006/relationships/image" Target="../media/image111.png"/><Relationship Id="rId39" Type="http://schemas.openxmlformats.org/officeDocument/2006/relationships/image" Target="../media/image123.png"/><Relationship Id="rId21" Type="http://schemas.microsoft.com/office/2007/relationships/diagramDrawing" Target="../diagrams/drawing7.xml"/><Relationship Id="rId34" Type="http://schemas.openxmlformats.org/officeDocument/2006/relationships/image" Target="../media/image118.png"/><Relationship Id="rId42" Type="http://schemas.openxmlformats.org/officeDocument/2006/relationships/image" Target="../media/image126.svg"/><Relationship Id="rId7" Type="http://schemas.openxmlformats.org/officeDocument/2006/relationships/diagramLayout" Target="../diagrams/layout6.xml"/><Relationship Id="rId2" Type="http://schemas.openxmlformats.org/officeDocument/2006/relationships/image" Target="../media/image99.jpeg"/><Relationship Id="rId16" Type="http://schemas.openxmlformats.org/officeDocument/2006/relationships/image" Target="../media/image108.png"/><Relationship Id="rId20" Type="http://schemas.openxmlformats.org/officeDocument/2006/relationships/diagramColors" Target="../diagrams/colors7.xml"/><Relationship Id="rId29" Type="http://schemas.openxmlformats.org/officeDocument/2006/relationships/image" Target="../media/image113.jpeg"/><Relationship Id="rId41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11" Type="http://schemas.openxmlformats.org/officeDocument/2006/relationships/image" Target="../media/image103.png"/><Relationship Id="rId24" Type="http://schemas.openxmlformats.org/officeDocument/2006/relationships/image" Target="../media/image110.png"/><Relationship Id="rId32" Type="http://schemas.openxmlformats.org/officeDocument/2006/relationships/image" Target="../media/image116.png"/><Relationship Id="rId37" Type="http://schemas.openxmlformats.org/officeDocument/2006/relationships/image" Target="../media/image121.png"/><Relationship Id="rId40" Type="http://schemas.openxmlformats.org/officeDocument/2006/relationships/image" Target="../media/image124.png"/><Relationship Id="rId5" Type="http://schemas.openxmlformats.org/officeDocument/2006/relationships/image" Target="../media/image102.png"/><Relationship Id="rId15" Type="http://schemas.openxmlformats.org/officeDocument/2006/relationships/image" Target="../media/image107.svg"/><Relationship Id="rId23" Type="http://schemas.openxmlformats.org/officeDocument/2006/relationships/image" Target="../media/image34.png"/><Relationship Id="rId28" Type="http://schemas.openxmlformats.org/officeDocument/2006/relationships/image" Target="../media/image112.png"/><Relationship Id="rId36" Type="http://schemas.openxmlformats.org/officeDocument/2006/relationships/image" Target="../media/image120.png"/><Relationship Id="rId10" Type="http://schemas.microsoft.com/office/2007/relationships/diagramDrawing" Target="../diagrams/drawing6.xml"/><Relationship Id="rId19" Type="http://schemas.openxmlformats.org/officeDocument/2006/relationships/diagramQuickStyle" Target="../diagrams/quickStyle7.xml"/><Relationship Id="rId31" Type="http://schemas.openxmlformats.org/officeDocument/2006/relationships/image" Target="../media/image115.png"/><Relationship Id="rId4" Type="http://schemas.openxmlformats.org/officeDocument/2006/relationships/image" Target="../media/image101.jpeg"/><Relationship Id="rId9" Type="http://schemas.openxmlformats.org/officeDocument/2006/relationships/diagramColors" Target="../diagrams/colors6.xml"/><Relationship Id="rId14" Type="http://schemas.openxmlformats.org/officeDocument/2006/relationships/image" Target="../media/image106.png"/><Relationship Id="rId22" Type="http://schemas.openxmlformats.org/officeDocument/2006/relationships/image" Target="../media/image109.png"/><Relationship Id="rId27" Type="http://schemas.openxmlformats.org/officeDocument/2006/relationships/hyperlink" Target="https://pngtree.com/freepng/blue-ribbon-with-the-text-upcoming-events_7910505.html" TargetMode="External"/><Relationship Id="rId30" Type="http://schemas.openxmlformats.org/officeDocument/2006/relationships/image" Target="../media/image114.png"/><Relationship Id="rId35" Type="http://schemas.openxmlformats.org/officeDocument/2006/relationships/image" Target="../media/image119.jpeg"/><Relationship Id="rId43" Type="http://schemas.openxmlformats.org/officeDocument/2006/relationships/image" Target="../media/image6.png"/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00.jpeg"/><Relationship Id="rId12" Type="http://schemas.openxmlformats.org/officeDocument/2006/relationships/image" Target="../media/image104.png"/><Relationship Id="rId17" Type="http://schemas.openxmlformats.org/officeDocument/2006/relationships/diagramData" Target="../diagrams/data7.xml"/><Relationship Id="rId25" Type="http://schemas.openxmlformats.org/officeDocument/2006/relationships/hyperlink" Target="https://droptillyadance.blogspot.com/2021/06/bumble-dating-app-logo-png-tinder-logos.html" TargetMode="External"/><Relationship Id="rId33" Type="http://schemas.openxmlformats.org/officeDocument/2006/relationships/image" Target="../media/image117.svg"/><Relationship Id="rId38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svg"/><Relationship Id="rId18" Type="http://schemas.openxmlformats.org/officeDocument/2006/relationships/diagramLayout" Target="../diagrams/layout9.xml"/><Relationship Id="rId26" Type="http://schemas.openxmlformats.org/officeDocument/2006/relationships/image" Target="../media/image111.png"/><Relationship Id="rId39" Type="http://schemas.openxmlformats.org/officeDocument/2006/relationships/image" Target="../media/image123.png"/><Relationship Id="rId21" Type="http://schemas.microsoft.com/office/2007/relationships/diagramDrawing" Target="../diagrams/drawing9.xml"/><Relationship Id="rId34" Type="http://schemas.openxmlformats.org/officeDocument/2006/relationships/image" Target="../media/image118.png"/><Relationship Id="rId42" Type="http://schemas.openxmlformats.org/officeDocument/2006/relationships/image" Target="../media/image126.svg"/><Relationship Id="rId7" Type="http://schemas.openxmlformats.org/officeDocument/2006/relationships/diagramLayout" Target="../diagrams/layout8.xml"/><Relationship Id="rId2" Type="http://schemas.openxmlformats.org/officeDocument/2006/relationships/image" Target="../media/image99.jpeg"/><Relationship Id="rId16" Type="http://schemas.openxmlformats.org/officeDocument/2006/relationships/image" Target="../media/image108.png"/><Relationship Id="rId20" Type="http://schemas.openxmlformats.org/officeDocument/2006/relationships/diagramColors" Target="../diagrams/colors9.xml"/><Relationship Id="rId29" Type="http://schemas.openxmlformats.org/officeDocument/2006/relationships/image" Target="../media/image113.jpeg"/><Relationship Id="rId41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11" Type="http://schemas.openxmlformats.org/officeDocument/2006/relationships/image" Target="../media/image103.png"/><Relationship Id="rId24" Type="http://schemas.openxmlformats.org/officeDocument/2006/relationships/image" Target="../media/image110.png"/><Relationship Id="rId32" Type="http://schemas.openxmlformats.org/officeDocument/2006/relationships/image" Target="../media/image116.png"/><Relationship Id="rId37" Type="http://schemas.openxmlformats.org/officeDocument/2006/relationships/image" Target="../media/image121.png"/><Relationship Id="rId40" Type="http://schemas.openxmlformats.org/officeDocument/2006/relationships/image" Target="../media/image124.png"/><Relationship Id="rId5" Type="http://schemas.openxmlformats.org/officeDocument/2006/relationships/image" Target="../media/image102.png"/><Relationship Id="rId15" Type="http://schemas.openxmlformats.org/officeDocument/2006/relationships/image" Target="../media/image107.svg"/><Relationship Id="rId23" Type="http://schemas.openxmlformats.org/officeDocument/2006/relationships/image" Target="../media/image34.png"/><Relationship Id="rId28" Type="http://schemas.openxmlformats.org/officeDocument/2006/relationships/image" Target="../media/image112.png"/><Relationship Id="rId36" Type="http://schemas.openxmlformats.org/officeDocument/2006/relationships/image" Target="../media/image120.png"/><Relationship Id="rId10" Type="http://schemas.microsoft.com/office/2007/relationships/diagramDrawing" Target="../diagrams/drawing8.xml"/><Relationship Id="rId19" Type="http://schemas.openxmlformats.org/officeDocument/2006/relationships/diagramQuickStyle" Target="../diagrams/quickStyle9.xml"/><Relationship Id="rId31" Type="http://schemas.openxmlformats.org/officeDocument/2006/relationships/image" Target="../media/image115.png"/><Relationship Id="rId4" Type="http://schemas.openxmlformats.org/officeDocument/2006/relationships/image" Target="../media/image101.jpeg"/><Relationship Id="rId9" Type="http://schemas.openxmlformats.org/officeDocument/2006/relationships/diagramColors" Target="../diagrams/colors8.xml"/><Relationship Id="rId14" Type="http://schemas.openxmlformats.org/officeDocument/2006/relationships/image" Target="../media/image106.png"/><Relationship Id="rId22" Type="http://schemas.openxmlformats.org/officeDocument/2006/relationships/image" Target="../media/image109.png"/><Relationship Id="rId27" Type="http://schemas.openxmlformats.org/officeDocument/2006/relationships/hyperlink" Target="https://pngtree.com/freepng/blue-ribbon-with-the-text-upcoming-events_7910505.html" TargetMode="External"/><Relationship Id="rId30" Type="http://schemas.openxmlformats.org/officeDocument/2006/relationships/image" Target="../media/image114.png"/><Relationship Id="rId35" Type="http://schemas.openxmlformats.org/officeDocument/2006/relationships/image" Target="../media/image119.jpeg"/><Relationship Id="rId43" Type="http://schemas.openxmlformats.org/officeDocument/2006/relationships/image" Target="../media/image6.png"/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100.jpeg"/><Relationship Id="rId12" Type="http://schemas.openxmlformats.org/officeDocument/2006/relationships/image" Target="../media/image104.png"/><Relationship Id="rId17" Type="http://schemas.openxmlformats.org/officeDocument/2006/relationships/diagramData" Target="../diagrams/data9.xml"/><Relationship Id="rId25" Type="http://schemas.openxmlformats.org/officeDocument/2006/relationships/hyperlink" Target="https://droptillyadance.blogspot.com/2021/06/bumble-dating-app-logo-png-tinder-logos.html" TargetMode="External"/><Relationship Id="rId33" Type="http://schemas.openxmlformats.org/officeDocument/2006/relationships/image" Target="../media/image117.svg"/><Relationship Id="rId38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D6DF026E-031A-6C97-99C4-EA677ACB8D1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56343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5" imgH="405" progId="TCLayout.ActiveDocument.1">
                  <p:embed/>
                </p:oleObj>
              </mc:Choice>
              <mc:Fallback>
                <p:oleObj name="think-cell Slide" r:id="rId3" imgW="405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DF026E-031A-6C97-99C4-EA677ACB8D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CD17206-8FA7-AB2D-847B-F60E663F7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t="42968" r="15515" b="43043"/>
          <a:stretch/>
        </p:blipFill>
        <p:spPr>
          <a:xfrm>
            <a:off x="7396708" y="471523"/>
            <a:ext cx="3728492" cy="959344"/>
          </a:xfrm>
          <a:prstGeom prst="rect">
            <a:avLst/>
          </a:prstGeom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E676A135-6B02-D754-43BE-5A0558A91B30}"/>
              </a:ext>
            </a:extLst>
          </p:cNvPr>
          <p:cNvSpPr/>
          <p:nvPr/>
        </p:nvSpPr>
        <p:spPr>
          <a:xfrm flipV="1">
            <a:off x="-7564299" y="-197595"/>
            <a:ext cx="14432648" cy="8288490"/>
          </a:xfrm>
          <a:prstGeom prst="triangle">
            <a:avLst>
              <a:gd name="adj" fmla="val 71892"/>
            </a:avLst>
          </a:prstGeom>
          <a:gradFill>
            <a:gsLst>
              <a:gs pos="69000">
                <a:srgbClr val="F3F9EB"/>
              </a:gs>
              <a:gs pos="32000">
                <a:srgbClr val="E4EEFF"/>
              </a:gs>
              <a:gs pos="100000">
                <a:srgbClr val="FAE4E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E8C74A97-4497-DF17-AB0A-54039B521CCB}"/>
              </a:ext>
            </a:extLst>
          </p:cNvPr>
          <p:cNvCxnSpPr>
            <a:cxnSpLocks/>
            <a:endCxn id="65" idx="1"/>
          </p:cNvCxnSpPr>
          <p:nvPr/>
        </p:nvCxnSpPr>
        <p:spPr>
          <a:xfrm rot="16200000" flipH="1">
            <a:off x="-234088" y="2576156"/>
            <a:ext cx="2396076" cy="1524058"/>
          </a:xfrm>
          <a:prstGeom prst="curvedConnector2">
            <a:avLst/>
          </a:prstGeom>
          <a:ln w="38100">
            <a:solidFill>
              <a:srgbClr val="001F3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C3F04F-5900-F64E-8AB3-4069C4A761D6}"/>
              </a:ext>
            </a:extLst>
          </p:cNvPr>
          <p:cNvGrpSpPr/>
          <p:nvPr/>
        </p:nvGrpSpPr>
        <p:grpSpPr>
          <a:xfrm>
            <a:off x="6445990" y="1825434"/>
            <a:ext cx="1547395" cy="2207843"/>
            <a:chOff x="6445990" y="1825434"/>
            <a:chExt cx="1547395" cy="2207843"/>
          </a:xfrm>
        </p:grpSpPr>
        <p:grpSp>
          <p:nvGrpSpPr>
            <p:cNvPr id="45" name="Group 6">
              <a:extLst>
                <a:ext uri="{FF2B5EF4-FFF2-40B4-BE49-F238E27FC236}">
                  <a16:creationId xmlns:a16="http://schemas.microsoft.com/office/drawing/2014/main" id="{9C8D9FEF-4356-98F5-1F6F-0DF2ABD3E881}"/>
                </a:ext>
              </a:extLst>
            </p:cNvPr>
            <p:cNvGrpSpPr/>
            <p:nvPr/>
          </p:nvGrpSpPr>
          <p:grpSpPr>
            <a:xfrm>
              <a:off x="6484537" y="1825434"/>
              <a:ext cx="1470301" cy="1470301"/>
              <a:chOff x="0" y="0"/>
              <a:chExt cx="812800" cy="812800"/>
            </a:xfrm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grpSpPr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6D20D037-DAFE-3354-7FDC-87FAFD9DF19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4275" r="-8551" b="-4275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 sz="1200"/>
              </a:p>
            </p:txBody>
          </p:sp>
        </p:grpSp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701A69F7-65B6-134F-47E8-B3FBDACACD4A}"/>
                </a:ext>
              </a:extLst>
            </p:cNvPr>
            <p:cNvSpPr txBox="1"/>
            <p:nvPr/>
          </p:nvSpPr>
          <p:spPr>
            <a:xfrm>
              <a:off x="6484536" y="3385790"/>
              <a:ext cx="1470300" cy="246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en-US" sz="1533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Shreyas Puri</a:t>
              </a:r>
            </a:p>
          </p:txBody>
        </p:sp>
        <p:sp>
          <p:nvSpPr>
            <p:cNvPr id="47" name="TextBox 13">
              <a:extLst>
                <a:ext uri="{FF2B5EF4-FFF2-40B4-BE49-F238E27FC236}">
                  <a16:creationId xmlns:a16="http://schemas.microsoft.com/office/drawing/2014/main" id="{2F03E33F-57EC-F3C7-F401-242142143E66}"/>
                </a:ext>
              </a:extLst>
            </p:cNvPr>
            <p:cNvSpPr txBox="1"/>
            <p:nvPr/>
          </p:nvSpPr>
          <p:spPr>
            <a:xfrm>
              <a:off x="6445990" y="3664393"/>
              <a:ext cx="1547395" cy="368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5"/>
                </a:lnSpc>
              </a:pPr>
              <a:r>
                <a:rPr lang="en-US" sz="1104" b="1" i="1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Summer Intern at PwC</a:t>
              </a:r>
            </a:p>
            <a:p>
              <a:pPr algn="ctr">
                <a:lnSpc>
                  <a:spcPts val="1545"/>
                </a:lnSpc>
              </a:pPr>
              <a:r>
                <a:rPr lang="en-US" sz="1104" b="1" i="1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Consulting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AF87CE6-1634-54FF-2B0D-D4EB425EE563}"/>
              </a:ext>
            </a:extLst>
          </p:cNvPr>
          <p:cNvGrpSpPr/>
          <p:nvPr/>
        </p:nvGrpSpPr>
        <p:grpSpPr>
          <a:xfrm>
            <a:off x="8158252" y="1825434"/>
            <a:ext cx="2205405" cy="2207843"/>
            <a:chOff x="8164388" y="1825434"/>
            <a:chExt cx="2205405" cy="2207843"/>
          </a:xfrm>
        </p:grpSpPr>
        <p:grpSp>
          <p:nvGrpSpPr>
            <p:cNvPr id="50" name="Group 8">
              <a:extLst>
                <a:ext uri="{FF2B5EF4-FFF2-40B4-BE49-F238E27FC236}">
                  <a16:creationId xmlns:a16="http://schemas.microsoft.com/office/drawing/2014/main" id="{F3819415-00DF-8357-86A6-DAFDE3255B42}"/>
                </a:ext>
              </a:extLst>
            </p:cNvPr>
            <p:cNvGrpSpPr/>
            <p:nvPr/>
          </p:nvGrpSpPr>
          <p:grpSpPr>
            <a:xfrm>
              <a:off x="8516433" y="1825434"/>
              <a:ext cx="1467250" cy="1467251"/>
              <a:chOff x="0" y="0"/>
              <a:chExt cx="788195" cy="788195"/>
            </a:xfrm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grpSpPr>
          <p:sp>
            <p:nvSpPr>
              <p:cNvPr id="53" name="Freeform 9">
                <a:extLst>
                  <a:ext uri="{FF2B5EF4-FFF2-40B4-BE49-F238E27FC236}">
                    <a16:creationId xmlns:a16="http://schemas.microsoft.com/office/drawing/2014/main" id="{C7F75B28-915C-B398-990F-2A52B0D61586}"/>
                  </a:ext>
                </a:extLst>
              </p:cNvPr>
              <p:cNvSpPr/>
              <p:nvPr/>
            </p:nvSpPr>
            <p:spPr>
              <a:xfrm>
                <a:off x="0" y="0"/>
                <a:ext cx="788195" cy="788195"/>
              </a:xfrm>
              <a:custGeom>
                <a:avLst/>
                <a:gdLst/>
                <a:ahLst/>
                <a:cxnLst/>
                <a:rect l="l" t="t" r="r" b="b"/>
                <a:pathLst>
                  <a:path w="788195" h="788195">
                    <a:moveTo>
                      <a:pt x="394098" y="0"/>
                    </a:moveTo>
                    <a:cubicBezTo>
                      <a:pt x="176443" y="0"/>
                      <a:pt x="0" y="176443"/>
                      <a:pt x="0" y="394098"/>
                    </a:cubicBezTo>
                    <a:cubicBezTo>
                      <a:pt x="0" y="611752"/>
                      <a:pt x="176443" y="788195"/>
                      <a:pt x="394098" y="788195"/>
                    </a:cubicBezTo>
                    <a:cubicBezTo>
                      <a:pt x="611752" y="788195"/>
                      <a:pt x="788195" y="611752"/>
                      <a:pt x="788195" y="394098"/>
                    </a:cubicBezTo>
                    <a:cubicBezTo>
                      <a:pt x="788195" y="176443"/>
                      <a:pt x="611752" y="0"/>
                      <a:pt x="394098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44" t="-3656" b="-28726"/>
                </a:stretch>
              </a:blipFill>
              <a:ln w="9525" cap="sq">
                <a:solidFill>
                  <a:srgbClr val="100F0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 sz="1200"/>
              </a:p>
            </p:txBody>
          </p:sp>
        </p:grpSp>
        <p:sp>
          <p:nvSpPr>
            <p:cNvPr id="51" name="TextBox 14">
              <a:extLst>
                <a:ext uri="{FF2B5EF4-FFF2-40B4-BE49-F238E27FC236}">
                  <a16:creationId xmlns:a16="http://schemas.microsoft.com/office/drawing/2014/main" id="{11A27943-164B-9A98-7806-0C3F9F982DED}"/>
                </a:ext>
              </a:extLst>
            </p:cNvPr>
            <p:cNvSpPr txBox="1"/>
            <p:nvPr/>
          </p:nvSpPr>
          <p:spPr>
            <a:xfrm>
              <a:off x="8164388" y="3385827"/>
              <a:ext cx="2205405" cy="246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49"/>
                </a:lnSpc>
              </a:pPr>
              <a:r>
                <a:rPr lang="en-US" sz="1535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Kanupriya Chhabra </a:t>
              </a:r>
            </a:p>
          </p:txBody>
        </p:sp>
        <p:sp>
          <p:nvSpPr>
            <p:cNvPr id="52" name="TextBox 15">
              <a:extLst>
                <a:ext uri="{FF2B5EF4-FFF2-40B4-BE49-F238E27FC236}">
                  <a16:creationId xmlns:a16="http://schemas.microsoft.com/office/drawing/2014/main" id="{A9A19F28-0E5D-F6B1-83DB-02028B91B4F0}"/>
                </a:ext>
              </a:extLst>
            </p:cNvPr>
            <p:cNvSpPr txBox="1"/>
            <p:nvPr/>
          </p:nvSpPr>
          <p:spPr>
            <a:xfrm>
              <a:off x="8296680" y="3664393"/>
              <a:ext cx="1906757" cy="368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5"/>
                </a:lnSpc>
              </a:pPr>
              <a:r>
                <a:rPr lang="en-US" sz="1104" b="1" i="1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Summer Intern at HT Media</a:t>
              </a:r>
            </a:p>
            <a:p>
              <a:pPr algn="ctr">
                <a:lnSpc>
                  <a:spcPts val="1545"/>
                </a:lnSpc>
              </a:pPr>
              <a:r>
                <a:rPr lang="en-US" sz="1104" b="1" i="1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Marketing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BCA179-B437-962A-5642-9B1A1AA1E8DD}"/>
              </a:ext>
            </a:extLst>
          </p:cNvPr>
          <p:cNvGrpSpPr/>
          <p:nvPr/>
        </p:nvGrpSpPr>
        <p:grpSpPr>
          <a:xfrm>
            <a:off x="10369793" y="1825434"/>
            <a:ext cx="1735894" cy="2207843"/>
            <a:chOff x="10369793" y="1825434"/>
            <a:chExt cx="1735894" cy="2207843"/>
          </a:xfrm>
        </p:grpSpPr>
        <p:grpSp>
          <p:nvGrpSpPr>
            <p:cNvPr id="55" name="Group 10">
              <a:extLst>
                <a:ext uri="{FF2B5EF4-FFF2-40B4-BE49-F238E27FC236}">
                  <a16:creationId xmlns:a16="http://schemas.microsoft.com/office/drawing/2014/main" id="{B7E299C5-AA26-9890-F7DA-3428D23DA724}"/>
                </a:ext>
              </a:extLst>
            </p:cNvPr>
            <p:cNvGrpSpPr/>
            <p:nvPr/>
          </p:nvGrpSpPr>
          <p:grpSpPr>
            <a:xfrm>
              <a:off x="10502590" y="1825434"/>
              <a:ext cx="1470301" cy="1470301"/>
              <a:chOff x="0" y="0"/>
              <a:chExt cx="812800" cy="812800"/>
            </a:xfrm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462A4ED3-9699-ADA4-5098-90047EB968F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6456" t="-10913" r="-11073" b="-65852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 sz="1200"/>
              </a:p>
            </p:txBody>
          </p:sp>
        </p:grpSp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495D3FC2-5547-64C5-5312-22E9EDBE4D00}"/>
                </a:ext>
              </a:extLst>
            </p:cNvPr>
            <p:cNvSpPr txBox="1"/>
            <p:nvPr/>
          </p:nvSpPr>
          <p:spPr>
            <a:xfrm>
              <a:off x="10369793" y="3381540"/>
              <a:ext cx="1735894" cy="25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en-US" sz="1533" b="1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Vedang</a:t>
              </a:r>
              <a:r>
                <a:rPr lang="en-US" sz="1533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Poddar</a:t>
              </a:r>
            </a:p>
          </p:txBody>
        </p:sp>
        <p:sp>
          <p:nvSpPr>
            <p:cNvPr id="57" name="TextBox 17">
              <a:extLst>
                <a:ext uri="{FF2B5EF4-FFF2-40B4-BE49-F238E27FC236}">
                  <a16:creationId xmlns:a16="http://schemas.microsoft.com/office/drawing/2014/main" id="{9DAAF613-5E33-211A-8784-EFCCBF173EB2}"/>
                </a:ext>
              </a:extLst>
            </p:cNvPr>
            <p:cNvSpPr txBox="1"/>
            <p:nvPr/>
          </p:nvSpPr>
          <p:spPr>
            <a:xfrm>
              <a:off x="10430469" y="3664393"/>
              <a:ext cx="1675218" cy="368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5"/>
                </a:lnSpc>
              </a:pPr>
              <a:r>
                <a:rPr lang="en-US" sz="1104" b="1" i="1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Summer Intern at Cipla</a:t>
              </a:r>
            </a:p>
            <a:p>
              <a:pPr algn="ctr">
                <a:lnSpc>
                  <a:spcPts val="1545"/>
                </a:lnSpc>
              </a:pPr>
              <a:r>
                <a:rPr lang="en-US" sz="1104" b="1" i="1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Finance</a:t>
              </a:r>
            </a:p>
          </p:txBody>
        </p:sp>
      </p:grpSp>
      <p:sp>
        <p:nvSpPr>
          <p:cNvPr id="59" name="Freeform 18">
            <a:extLst>
              <a:ext uri="{FF2B5EF4-FFF2-40B4-BE49-F238E27FC236}">
                <a16:creationId xmlns:a16="http://schemas.microsoft.com/office/drawing/2014/main" id="{64059C2A-0C96-456C-6759-7AC4683BFD7E}"/>
              </a:ext>
            </a:extLst>
          </p:cNvPr>
          <p:cNvSpPr/>
          <p:nvPr/>
        </p:nvSpPr>
        <p:spPr>
          <a:xfrm>
            <a:off x="11137211" y="-23559"/>
            <a:ext cx="1080659" cy="380867"/>
          </a:xfrm>
          <a:custGeom>
            <a:avLst/>
            <a:gdLst/>
            <a:ahLst/>
            <a:cxnLst/>
            <a:rect l="l" t="t" r="r" b="b"/>
            <a:pathLst>
              <a:path w="1620989" h="571300">
                <a:moveTo>
                  <a:pt x="0" y="0"/>
                </a:moveTo>
                <a:lnTo>
                  <a:pt x="1620989" y="0"/>
                </a:lnTo>
                <a:lnTo>
                  <a:pt x="1620989" y="571300"/>
                </a:lnTo>
                <a:lnTo>
                  <a:pt x="0" y="5713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N" sz="12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A5E173-0136-5BF2-4A5B-E480973A00C4}"/>
              </a:ext>
            </a:extLst>
          </p:cNvPr>
          <p:cNvGrpSpPr/>
          <p:nvPr/>
        </p:nvGrpSpPr>
        <p:grpSpPr>
          <a:xfrm>
            <a:off x="4216098" y="5009826"/>
            <a:ext cx="8003118" cy="1807741"/>
            <a:chOff x="4216098" y="5009826"/>
            <a:chExt cx="8003118" cy="1807741"/>
          </a:xfrm>
        </p:grpSpPr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864164B8-E4F1-5FFD-D2FD-A0D3C313782C}"/>
                </a:ext>
              </a:extLst>
            </p:cNvPr>
            <p:cNvSpPr/>
            <p:nvPr/>
          </p:nvSpPr>
          <p:spPr>
            <a:xfrm>
              <a:off x="4216098" y="5009826"/>
              <a:ext cx="8003118" cy="1807741"/>
            </a:xfrm>
            <a:custGeom>
              <a:avLst/>
              <a:gdLst/>
              <a:ahLst/>
              <a:cxnLst/>
              <a:rect l="l" t="t" r="r" b="b"/>
              <a:pathLst>
                <a:path w="13354024" h="2711611">
                  <a:moveTo>
                    <a:pt x="0" y="0"/>
                  </a:moveTo>
                  <a:lnTo>
                    <a:pt x="13354024" y="0"/>
                  </a:lnTo>
                  <a:lnTo>
                    <a:pt x="13354024" y="2711611"/>
                  </a:lnTo>
                  <a:lnTo>
                    <a:pt x="0" y="2711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0622" r="-10604"/>
              </a:stretch>
            </a:blipFill>
          </p:spPr>
          <p:txBody>
            <a:bodyPr/>
            <a:lstStyle/>
            <a:p>
              <a:endParaRPr lang="en-IN" sz="1200">
                <a:ln w="0"/>
                <a:solidFill>
                  <a:srgbClr val="D2E2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EA04BF-51D3-D8C7-9B87-7B7A2D37598F}"/>
                </a:ext>
              </a:extLst>
            </p:cNvPr>
            <p:cNvGrpSpPr/>
            <p:nvPr/>
          </p:nvGrpSpPr>
          <p:grpSpPr>
            <a:xfrm>
              <a:off x="4577414" y="5222418"/>
              <a:ext cx="7428921" cy="1421240"/>
              <a:chOff x="4569249" y="4991409"/>
              <a:chExt cx="7428921" cy="142124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E4738C6-8EDB-FF5A-0F9A-FF81D7B42D97}"/>
                  </a:ext>
                </a:extLst>
              </p:cNvPr>
              <p:cNvGrpSpPr/>
              <p:nvPr/>
            </p:nvGrpSpPr>
            <p:grpSpPr>
              <a:xfrm>
                <a:off x="4569249" y="4991409"/>
                <a:ext cx="1116508" cy="1421240"/>
                <a:chOff x="4635832" y="5162859"/>
                <a:chExt cx="1106778" cy="1421240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B49C38F-8EC4-4E14-1FDF-ABD3E299F805}"/>
                    </a:ext>
                  </a:extLst>
                </p:cNvPr>
                <p:cNvSpPr txBox="1"/>
                <p:nvPr/>
              </p:nvSpPr>
              <p:spPr>
                <a:xfrm>
                  <a:off x="4692732" y="5162859"/>
                  <a:ext cx="9929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Problem</a:t>
                  </a:r>
                  <a:endParaRPr lang="en-IN" b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B56878D-C59D-5598-6CC3-C7BD120BE242}"/>
                    </a:ext>
                  </a:extLst>
                </p:cNvPr>
                <p:cNvSpPr txBox="1"/>
                <p:nvPr/>
              </p:nvSpPr>
              <p:spPr>
                <a:xfrm>
                  <a:off x="4699332" y="5690614"/>
                  <a:ext cx="9797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Solution</a:t>
                  </a:r>
                  <a:endParaRPr lang="en-IN" b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E17CC74-F1AA-F579-AECD-84F2D5BF55FA}"/>
                    </a:ext>
                  </a:extLst>
                </p:cNvPr>
                <p:cNvSpPr txBox="1"/>
                <p:nvPr/>
              </p:nvSpPr>
              <p:spPr>
                <a:xfrm>
                  <a:off x="4635832" y="6214767"/>
                  <a:ext cx="11067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Approach</a:t>
                  </a:r>
                  <a:endParaRPr lang="en-IN" b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1" name="TextBox 24">
                <a:extLst>
                  <a:ext uri="{FF2B5EF4-FFF2-40B4-BE49-F238E27FC236}">
                    <a16:creationId xmlns:a16="http://schemas.microsoft.com/office/drawing/2014/main" id="{66A4EC2F-83DC-444B-A513-B969470E988F}"/>
                  </a:ext>
                </a:extLst>
              </p:cNvPr>
              <p:cNvSpPr txBox="1"/>
              <p:nvPr/>
            </p:nvSpPr>
            <p:spPr>
              <a:xfrm>
                <a:off x="5960534" y="5000934"/>
                <a:ext cx="6037635" cy="38472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1467"/>
                  </a:lnSpc>
                </a:pPr>
                <a:r>
                  <a:rPr lang="en-US" sz="1300" i="1" spc="-13">
                    <a:solidFill>
                      <a:srgbClr val="804148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Men’s beauty must go beyond products—creating awareness, ease, digital experiences, and measurable outcome to drive engagement</a:t>
                </a:r>
              </a:p>
            </p:txBody>
          </p:sp>
          <p:sp>
            <p:nvSpPr>
              <p:cNvPr id="62" name="TextBox 25">
                <a:extLst>
                  <a:ext uri="{FF2B5EF4-FFF2-40B4-BE49-F238E27FC236}">
                    <a16:creationId xmlns:a16="http://schemas.microsoft.com/office/drawing/2014/main" id="{DDCBA58F-4873-FE99-D10D-48CB8DF425A4}"/>
                  </a:ext>
                </a:extLst>
              </p:cNvPr>
              <p:cNvSpPr txBox="1"/>
              <p:nvPr/>
            </p:nvSpPr>
            <p:spPr>
              <a:xfrm>
                <a:off x="5960534" y="5547723"/>
                <a:ext cx="6037636" cy="33573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1320"/>
                  </a:lnSpc>
                </a:pPr>
                <a:r>
                  <a:rPr lang="en-US" sz="1300" b="1" i="1">
                    <a:solidFill>
                      <a:srgbClr val="107C4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 (MS) Bold"/>
                  </a:rPr>
                  <a:t>L’Oréal</a:t>
                </a:r>
                <a:r>
                  <a:rPr lang="en-US" sz="1200" b="1">
                    <a:solidFill>
                      <a:srgbClr val="00000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 </a:t>
                </a:r>
                <a:r>
                  <a:rPr lang="en-US" sz="1300" b="1" i="1">
                    <a:solidFill>
                      <a:srgbClr val="107C4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SmartSkinX </a:t>
                </a:r>
                <a:r>
                  <a:rPr lang="en-US" sz="1300" i="1">
                    <a:solidFill>
                      <a:srgbClr val="107C4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–</a:t>
                </a:r>
                <a:r>
                  <a:rPr lang="en-US" sz="1300" i="1">
                    <a:solidFill>
                      <a:srgbClr val="107C4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AI-powered ecosystem that addresses aging and skincare, simplifying men’s skincare routine with a smart roller, real-time tracking &amp; habit-forming engagement</a:t>
                </a:r>
                <a:endParaRPr lang="en-US" sz="1300" i="1">
                  <a:solidFill>
                    <a:srgbClr val="107C4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 (MS) Italics"/>
                </a:endParaRPr>
              </a:p>
            </p:txBody>
          </p:sp>
          <p:sp>
            <p:nvSpPr>
              <p:cNvPr id="63" name="TextBox 26">
                <a:extLst>
                  <a:ext uri="{FF2B5EF4-FFF2-40B4-BE49-F238E27FC236}">
                    <a16:creationId xmlns:a16="http://schemas.microsoft.com/office/drawing/2014/main" id="{754F528D-983C-C308-5FF6-FC4E41E2D89B}"/>
                  </a:ext>
                </a:extLst>
              </p:cNvPr>
              <p:cNvSpPr txBox="1"/>
              <p:nvPr/>
            </p:nvSpPr>
            <p:spPr>
              <a:xfrm>
                <a:off x="5960534" y="6069772"/>
                <a:ext cx="6037635" cy="33573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1320"/>
                  </a:lnSpc>
                </a:pPr>
                <a:r>
                  <a:rPr lang="en-US" sz="1300" i="1">
                    <a:solidFill>
                      <a:srgbClr val="0663BD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Tech-driven, omnichannel strategy combining AI-powered kiosks, gamified digital experiences, and e-commerce-first sales</a:t>
                </a: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DB92736-832C-0C63-7A2A-8BD91D546554}"/>
              </a:ext>
            </a:extLst>
          </p:cNvPr>
          <p:cNvSpPr txBox="1"/>
          <p:nvPr/>
        </p:nvSpPr>
        <p:spPr>
          <a:xfrm>
            <a:off x="3043179" y="464449"/>
            <a:ext cx="3349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What if we told you that this is a picture of a </a:t>
            </a:r>
            <a:r>
              <a:rPr lang="en-US" sz="2000" b="1" i="1"/>
              <a:t>27-year-old male</a:t>
            </a:r>
            <a:r>
              <a:rPr lang="en-US" sz="2000" i="1"/>
              <a:t>? </a:t>
            </a:r>
            <a:endParaRPr lang="en-IN" sz="2000" i="1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0D6309-7F92-BE35-E063-9880BAE2AB2D}"/>
              </a:ext>
            </a:extLst>
          </p:cNvPr>
          <p:cNvSpPr txBox="1"/>
          <p:nvPr/>
        </p:nvSpPr>
        <p:spPr>
          <a:xfrm>
            <a:off x="1725979" y="4028391"/>
            <a:ext cx="3241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i="1"/>
              <a:t>What if we told you - your </a:t>
            </a:r>
            <a:r>
              <a:rPr lang="en-IN" sz="2000" b="1" i="1"/>
              <a:t>skin is much older </a:t>
            </a:r>
            <a:r>
              <a:rPr lang="en-IN" sz="2000" i="1"/>
              <a:t>than your </a:t>
            </a:r>
            <a:r>
              <a:rPr lang="en-IN" sz="2000" b="1" i="1"/>
              <a:t>biological age</a:t>
            </a:r>
            <a:r>
              <a:rPr lang="en-IN" sz="2000" i="1"/>
              <a:t>?</a:t>
            </a:r>
            <a:endParaRPr lang="en-IN" sz="2000" b="1" i="1">
              <a:highlight>
                <a:srgbClr val="FFFF00"/>
              </a:highlight>
            </a:endParaRPr>
          </a:p>
        </p:txBody>
      </p: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90C09DCE-5A4A-F352-3A5B-EEDF568F92F8}"/>
              </a:ext>
            </a:extLst>
          </p:cNvPr>
          <p:cNvCxnSpPr>
            <a:cxnSpLocks/>
            <a:endCxn id="64" idx="1"/>
          </p:cNvCxnSpPr>
          <p:nvPr/>
        </p:nvCxnSpPr>
        <p:spPr>
          <a:xfrm rot="5400000" flipH="1" flipV="1">
            <a:off x="1350956" y="1370294"/>
            <a:ext cx="2090236" cy="1294210"/>
          </a:xfrm>
          <a:prstGeom prst="curvedConnector2">
            <a:avLst/>
          </a:prstGeom>
          <a:ln w="38100">
            <a:solidFill>
              <a:srgbClr val="001F3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CE3A0F4-8EBB-BD3C-4CD3-D2B99A4692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79" b="23911"/>
          <a:stretch/>
        </p:blipFill>
        <p:spPr>
          <a:xfrm>
            <a:off x="-381" y="-1389"/>
            <a:ext cx="2968425" cy="68815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755549-7792-1E84-3DFD-DBACEB1B5D87}"/>
              </a:ext>
            </a:extLst>
          </p:cNvPr>
          <p:cNvSpPr/>
          <p:nvPr/>
        </p:nvSpPr>
        <p:spPr>
          <a:xfrm>
            <a:off x="6907920" y="4275374"/>
            <a:ext cx="48285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dirty="0">
                <a:ln w="0"/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Team - L'Oréal </a:t>
            </a:r>
            <a:r>
              <a:rPr lang="en-US" sz="3200" b="1" i="1" dirty="0" err="1">
                <a:ln w="0"/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ManStorm</a:t>
            </a:r>
            <a:endParaRPr lang="en-US" sz="3200" b="1" i="1" dirty="0">
              <a:ln w="0"/>
              <a:effectLst>
                <a:glow rad="63500">
                  <a:schemeClr val="bg1"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001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E4E4"/>
            </a:gs>
            <a:gs pos="55000">
              <a:srgbClr val="F3F9EB"/>
            </a:gs>
            <a:gs pos="100000">
              <a:srgbClr val="E4EEFF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975E5D-03EF-E3CA-4152-AC75B8B2E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D512F925-EB01-3112-981D-626196506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4844588"/>
              </p:ext>
            </p:extLst>
          </p:nvPr>
        </p:nvGraphicFramePr>
        <p:xfrm>
          <a:off x="8453262" y="4840296"/>
          <a:ext cx="3654505" cy="2154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0" name="think-cell data - do not delete" hidden="1">
            <a:extLst>
              <a:ext uri="{FF2B5EF4-FFF2-40B4-BE49-F238E27FC236}">
                <a16:creationId xmlns:a16="http://schemas.microsoft.com/office/drawing/2014/main" id="{3885F16E-7467-F630-8DAA-E73E70D1F40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05" imgH="405" progId="TCLayout.ActiveDocument.1">
                  <p:embed/>
                </p:oleObj>
              </mc:Choice>
              <mc:Fallback>
                <p:oleObj name="think-cell Slide" r:id="rId6" imgW="405" imgH="405" progId="TCLayout.ActiveDocument.1">
                  <p:embed/>
                  <p:pic>
                    <p:nvPicPr>
                      <p:cNvPr id="15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885F16E-7467-F630-8DAA-E73E70D1F4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" name="Picture 92" descr="A map of the world">
            <a:extLst>
              <a:ext uri="{FF2B5EF4-FFF2-40B4-BE49-F238E27FC236}">
                <a16:creationId xmlns:a16="http://schemas.microsoft.com/office/drawing/2014/main" id="{447F0220-38A9-8BFB-A75C-EDD3B7184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62576" y="928298"/>
            <a:ext cx="5015697" cy="331936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EE1320DE-3ED4-EE7D-FC74-EDEB86243731}"/>
              </a:ext>
            </a:extLst>
          </p:cNvPr>
          <p:cNvSpPr txBox="1"/>
          <p:nvPr/>
        </p:nvSpPr>
        <p:spPr>
          <a:xfrm>
            <a:off x="245745" y="995978"/>
            <a:ext cx="3141616" cy="430887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r>
              <a:rPr lang="en-US" sz="1100" b="1" i="1">
                <a:solidFill>
                  <a:srgbClr val="001E3F"/>
                </a:solidFill>
              </a:rPr>
              <a:t>From niche to necessity</a:t>
            </a:r>
            <a:r>
              <a:rPr lang="en-US" sz="1100" i="1">
                <a:solidFill>
                  <a:srgbClr val="001E3F"/>
                </a:solidFill>
              </a:rPr>
              <a:t>- SmartSkinX is redefining the men’s SkinTech market with </a:t>
            </a:r>
            <a:r>
              <a:rPr lang="en-US" sz="1100" b="1" i="1">
                <a:solidFill>
                  <a:srgbClr val="001E3F"/>
                </a:solidFill>
              </a:rPr>
              <a:t>scalable growth</a:t>
            </a:r>
            <a:r>
              <a:rPr lang="en-US" sz="1100" i="1">
                <a:solidFill>
                  <a:srgbClr val="001E3F"/>
                </a:solidFill>
              </a:rPr>
              <a:t>.</a:t>
            </a:r>
            <a:endParaRPr lang="en-IN" sz="1100" i="1">
              <a:solidFill>
                <a:srgbClr val="001E3F"/>
              </a:solidFill>
            </a:endParaRPr>
          </a:p>
        </p:txBody>
      </p:sp>
      <p:grpSp>
        <p:nvGrpSpPr>
          <p:cNvPr id="145" name="Group 123">
            <a:extLst>
              <a:ext uri="{FF2B5EF4-FFF2-40B4-BE49-F238E27FC236}">
                <a16:creationId xmlns:a16="http://schemas.microsoft.com/office/drawing/2014/main" id="{BEBFED3B-5F13-DD18-CC21-2D819A527C09}"/>
              </a:ext>
            </a:extLst>
          </p:cNvPr>
          <p:cNvGrpSpPr/>
          <p:nvPr/>
        </p:nvGrpSpPr>
        <p:grpSpPr>
          <a:xfrm>
            <a:off x="-21599" y="297083"/>
            <a:ext cx="12235199" cy="431921"/>
            <a:chOff x="0" y="-38100"/>
            <a:chExt cx="4833659" cy="170636"/>
          </a:xfrm>
        </p:grpSpPr>
        <p:sp>
          <p:nvSpPr>
            <p:cNvPr id="146" name="Freeform 124">
              <a:extLst>
                <a:ext uri="{FF2B5EF4-FFF2-40B4-BE49-F238E27FC236}">
                  <a16:creationId xmlns:a16="http://schemas.microsoft.com/office/drawing/2014/main" id="{D40D7AA2-07E2-A4A9-25FF-7601D549B8A8}"/>
                </a:ext>
              </a:extLst>
            </p:cNvPr>
            <p:cNvSpPr/>
            <p:nvPr/>
          </p:nvSpPr>
          <p:spPr>
            <a:xfrm>
              <a:off x="0" y="0"/>
              <a:ext cx="4833659" cy="132536"/>
            </a:xfrm>
            <a:custGeom>
              <a:avLst/>
              <a:gdLst/>
              <a:ahLst/>
              <a:cxnLst/>
              <a:rect l="l" t="t" r="r" b="b"/>
              <a:pathLst>
                <a:path w="4833659" h="132536">
                  <a:moveTo>
                    <a:pt x="0" y="0"/>
                  </a:moveTo>
                  <a:lnTo>
                    <a:pt x="4833659" y="0"/>
                  </a:lnTo>
                  <a:lnTo>
                    <a:pt x="4833659" y="132536"/>
                  </a:lnTo>
                  <a:lnTo>
                    <a:pt x="0" y="132536"/>
                  </a:lnTo>
                  <a:close/>
                </a:path>
              </a:pathLst>
            </a:custGeom>
            <a:solidFill>
              <a:srgbClr val="001F3F"/>
            </a:solidFill>
          </p:spPr>
          <p:txBody>
            <a:bodyPr anchor="ctr"/>
            <a:lstStyle/>
            <a:p>
              <a:pPr algn="ctr"/>
              <a:r>
                <a:rPr lang="en-US" sz="1200" b="1" i="1">
                  <a:solidFill>
                    <a:schemeClr val="bg1"/>
                  </a:solidFill>
                </a:rPr>
                <a:t>A first-mover in the €1.7bn SkinTech market, SmartSkinX leverages a scalable model with 30% Revenue  CAGR and 62% contribution margin, achieving breakeven by 2030.</a:t>
              </a:r>
            </a:p>
          </p:txBody>
        </p:sp>
        <p:sp>
          <p:nvSpPr>
            <p:cNvPr id="147" name="TextBox 125">
              <a:extLst>
                <a:ext uri="{FF2B5EF4-FFF2-40B4-BE49-F238E27FC236}">
                  <a16:creationId xmlns:a16="http://schemas.microsoft.com/office/drawing/2014/main" id="{401985EA-3BAE-9832-50AC-E0A61B11D3BE}"/>
                </a:ext>
              </a:extLst>
            </p:cNvPr>
            <p:cNvSpPr txBox="1"/>
            <p:nvPr/>
          </p:nvSpPr>
          <p:spPr>
            <a:xfrm>
              <a:off x="0" y="-38100"/>
              <a:ext cx="4833659" cy="1706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45"/>
                </a:lnSpc>
              </a:pPr>
              <a:endParaRPr sz="1200">
                <a:latin typeface="Aptos" panose="020B0004020202020204" pitchFamily="34" charset="0"/>
              </a:endParaRPr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AAC19D7E-124D-8F51-E51C-18953120CE7C}"/>
              </a:ext>
            </a:extLst>
          </p:cNvPr>
          <p:cNvSpPr txBox="1"/>
          <p:nvPr/>
        </p:nvSpPr>
        <p:spPr>
          <a:xfrm>
            <a:off x="8809390" y="995978"/>
            <a:ext cx="3141616" cy="430887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r>
              <a:rPr lang="en-US" sz="1100" b="1" i="1">
                <a:solidFill>
                  <a:srgbClr val="001E3F"/>
                </a:solidFill>
              </a:rPr>
              <a:t>From niche to necessity</a:t>
            </a:r>
            <a:r>
              <a:rPr lang="en-US" sz="1100" i="1">
                <a:solidFill>
                  <a:srgbClr val="001E3F"/>
                </a:solidFill>
              </a:rPr>
              <a:t>- SmartSkinX is redefining the men’s SkinTech market with </a:t>
            </a:r>
            <a:r>
              <a:rPr lang="en-US" sz="1100" b="1" i="1">
                <a:solidFill>
                  <a:srgbClr val="001E3F"/>
                </a:solidFill>
              </a:rPr>
              <a:t>scalable growth</a:t>
            </a:r>
            <a:r>
              <a:rPr lang="en-US" sz="1100" i="1">
                <a:solidFill>
                  <a:srgbClr val="001E3F"/>
                </a:solidFill>
              </a:rPr>
              <a:t>.</a:t>
            </a:r>
            <a:endParaRPr lang="en-IN" sz="1100" i="1">
              <a:solidFill>
                <a:srgbClr val="001E3F"/>
              </a:solidFill>
            </a:endParaRP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3CF2F10A-4600-DC1B-4805-3E8BD080E1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2488561"/>
              </p:ext>
            </p:extLst>
          </p:nvPr>
        </p:nvGraphicFramePr>
        <p:xfrm>
          <a:off x="8487356" y="3048473"/>
          <a:ext cx="3677971" cy="178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4620501-40BB-CF5D-7505-2FBA82BD0C49}"/>
              </a:ext>
            </a:extLst>
          </p:cNvPr>
          <p:cNvSpPr>
            <a:spLocks/>
          </p:cNvSpPr>
          <p:nvPr/>
        </p:nvSpPr>
        <p:spPr>
          <a:xfrm>
            <a:off x="8579595" y="2870038"/>
            <a:ext cx="3547946" cy="1895494"/>
          </a:xfrm>
          <a:custGeom>
            <a:avLst/>
            <a:gdLst>
              <a:gd name="connsiteX0" fmla="*/ 0 w 3760138"/>
              <a:gd name="connsiteY0" fmla="*/ 67881 h 678810"/>
              <a:gd name="connsiteX1" fmla="*/ 67881 w 3760138"/>
              <a:gd name="connsiteY1" fmla="*/ 0 h 678810"/>
              <a:gd name="connsiteX2" fmla="*/ 3692257 w 3760138"/>
              <a:gd name="connsiteY2" fmla="*/ 0 h 678810"/>
              <a:gd name="connsiteX3" fmla="*/ 3760138 w 3760138"/>
              <a:gd name="connsiteY3" fmla="*/ 67881 h 678810"/>
              <a:gd name="connsiteX4" fmla="*/ 3760138 w 3760138"/>
              <a:gd name="connsiteY4" fmla="*/ 610929 h 678810"/>
              <a:gd name="connsiteX5" fmla="*/ 3692257 w 3760138"/>
              <a:gd name="connsiteY5" fmla="*/ 678810 h 678810"/>
              <a:gd name="connsiteX6" fmla="*/ 67881 w 3760138"/>
              <a:gd name="connsiteY6" fmla="*/ 678810 h 678810"/>
              <a:gd name="connsiteX7" fmla="*/ 0 w 3760138"/>
              <a:gd name="connsiteY7" fmla="*/ 610929 h 678810"/>
              <a:gd name="connsiteX8" fmla="*/ 0 w 3760138"/>
              <a:gd name="connsiteY8" fmla="*/ 67881 h 67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0138" h="678810">
                <a:moveTo>
                  <a:pt x="0" y="67881"/>
                </a:moveTo>
                <a:cubicBezTo>
                  <a:pt x="0" y="30391"/>
                  <a:pt x="30391" y="0"/>
                  <a:pt x="67881" y="0"/>
                </a:cubicBezTo>
                <a:lnTo>
                  <a:pt x="3692257" y="0"/>
                </a:lnTo>
                <a:cubicBezTo>
                  <a:pt x="3729747" y="0"/>
                  <a:pt x="3760138" y="30391"/>
                  <a:pt x="3760138" y="67881"/>
                </a:cubicBezTo>
                <a:lnTo>
                  <a:pt x="3760138" y="610929"/>
                </a:lnTo>
                <a:cubicBezTo>
                  <a:pt x="3760138" y="648419"/>
                  <a:pt x="3729747" y="678810"/>
                  <a:pt x="3692257" y="678810"/>
                </a:cubicBezTo>
                <a:lnTo>
                  <a:pt x="67881" y="678810"/>
                </a:lnTo>
                <a:cubicBezTo>
                  <a:pt x="30391" y="678810"/>
                  <a:pt x="0" y="648419"/>
                  <a:pt x="0" y="610929"/>
                </a:cubicBezTo>
                <a:lnTo>
                  <a:pt x="0" y="67881"/>
                </a:lnTo>
                <a:close/>
              </a:path>
            </a:pathLst>
          </a:custGeom>
          <a:noFill/>
          <a:ln w="3175"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36000" rIns="108000" bIns="61792" numCol="1" spcCol="1270" anchor="ctr" anchorCtr="1">
            <a:noAutofit/>
          </a:bodyPr>
          <a:lstStyle/>
          <a:p>
            <a:pPr algn="ctr"/>
            <a:endParaRPr lang="en-IN" sz="1400" b="1">
              <a:solidFill>
                <a:srgbClr val="E92168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FBAE7E6-86FF-5EFB-7F57-B38895E22568}"/>
              </a:ext>
            </a:extLst>
          </p:cNvPr>
          <p:cNvGrpSpPr/>
          <p:nvPr/>
        </p:nvGrpSpPr>
        <p:grpSpPr>
          <a:xfrm>
            <a:off x="169787" y="1504587"/>
            <a:ext cx="3336653" cy="2379507"/>
            <a:chOff x="1214662" y="1079950"/>
            <a:chExt cx="3336653" cy="2379507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E0C723E-A095-9EDA-A103-6C6436D028EC}"/>
                </a:ext>
              </a:extLst>
            </p:cNvPr>
            <p:cNvGrpSpPr/>
            <p:nvPr/>
          </p:nvGrpSpPr>
          <p:grpSpPr>
            <a:xfrm>
              <a:off x="1214662" y="1079950"/>
              <a:ext cx="3336653" cy="2379507"/>
              <a:chOff x="1214662" y="1079950"/>
              <a:chExt cx="3336653" cy="2379507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39EC987-D60D-C5FE-A888-24D0FD6B823E}"/>
                  </a:ext>
                </a:extLst>
              </p:cNvPr>
              <p:cNvSpPr/>
              <p:nvPr/>
            </p:nvSpPr>
            <p:spPr>
              <a:xfrm>
                <a:off x="1214662" y="3103307"/>
                <a:ext cx="3336653" cy="356150"/>
              </a:xfrm>
              <a:custGeom>
                <a:avLst/>
                <a:gdLst>
                  <a:gd name="connsiteX0" fmla="*/ 0 w 2681572"/>
                  <a:gd name="connsiteY0" fmla="*/ 0 h 537316"/>
                  <a:gd name="connsiteX1" fmla="*/ 2681572 w 2681572"/>
                  <a:gd name="connsiteY1" fmla="*/ 0 h 537316"/>
                  <a:gd name="connsiteX2" fmla="*/ 2681572 w 2681572"/>
                  <a:gd name="connsiteY2" fmla="*/ 537316 h 537316"/>
                  <a:gd name="connsiteX3" fmla="*/ 0 w 2681572"/>
                  <a:gd name="connsiteY3" fmla="*/ 537316 h 537316"/>
                  <a:gd name="connsiteX4" fmla="*/ 0 w 2681572"/>
                  <a:gd name="connsiteY4" fmla="*/ 0 h 537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1572" h="537316">
                    <a:moveTo>
                      <a:pt x="0" y="0"/>
                    </a:moveTo>
                    <a:lnTo>
                      <a:pt x="2681572" y="0"/>
                    </a:lnTo>
                    <a:lnTo>
                      <a:pt x="2681572" y="537316"/>
                    </a:lnTo>
                    <a:lnTo>
                      <a:pt x="0" y="5373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36000" rIns="0" bIns="3600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>
                    <a:solidFill>
                      <a:schemeClr val="tx1"/>
                    </a:solidFill>
                  </a:rPr>
                  <a:t>At </a:t>
                </a:r>
                <a:r>
                  <a:rPr lang="en-US" sz="1100" b="1" kern="1200">
                    <a:solidFill>
                      <a:schemeClr val="tx1"/>
                    </a:solidFill>
                  </a:rPr>
                  <a:t>10% penetration</a:t>
                </a:r>
                <a:r>
                  <a:rPr lang="en-US" sz="1100" kern="1200">
                    <a:solidFill>
                      <a:schemeClr val="tx1"/>
                    </a:solidFill>
                  </a:rPr>
                  <a:t>, </a:t>
                </a:r>
                <a:r>
                  <a:rPr lang="en-IN" sz="1100" kern="1200">
                    <a:solidFill>
                      <a:schemeClr val="tx1"/>
                    </a:solidFill>
                  </a:rPr>
                  <a:t>L'Oréal can achieve </a:t>
                </a:r>
                <a:r>
                  <a:rPr lang="en-IN" sz="1100" b="1" kern="1200">
                    <a:solidFill>
                      <a:schemeClr val="tx1"/>
                    </a:solidFill>
                  </a:rPr>
                  <a:t>~€98mn revenue </a:t>
                </a:r>
                <a:r>
                  <a:rPr lang="en-IN" sz="1100" kern="1200">
                    <a:solidFill>
                      <a:schemeClr val="tx1"/>
                    </a:solidFill>
                  </a:rPr>
                  <a:t>in </a:t>
                </a:r>
                <a:r>
                  <a:rPr lang="en-IN" sz="1100" b="1" kern="1200">
                    <a:solidFill>
                      <a:schemeClr val="tx1"/>
                    </a:solidFill>
                  </a:rPr>
                  <a:t>2026</a:t>
                </a:r>
              </a:p>
            </p:txBody>
          </p:sp>
          <p:sp>
            <p:nvSpPr>
              <p:cNvPr id="80" name="Shape 79">
                <a:extLst>
                  <a:ext uri="{FF2B5EF4-FFF2-40B4-BE49-F238E27FC236}">
                    <a16:creationId xmlns:a16="http://schemas.microsoft.com/office/drawing/2014/main" id="{1B04A0BF-07C4-31D3-38D5-14EC683CE35D}"/>
                  </a:ext>
                </a:extLst>
              </p:cNvPr>
              <p:cNvSpPr/>
              <p:nvPr/>
            </p:nvSpPr>
            <p:spPr>
              <a:xfrm>
                <a:off x="1467007" y="1079950"/>
                <a:ext cx="2693128" cy="2005980"/>
              </a:xfrm>
              <a:prstGeom prst="funnel">
                <a:avLst/>
              </a:prstGeom>
              <a:solidFill>
                <a:srgbClr val="001F3E"/>
              </a:solidFill>
              <a:ln>
                <a:solidFill>
                  <a:srgbClr val="001E3F"/>
                </a:solidFill>
              </a:ln>
            </p:spPr>
            <p:style>
              <a:lnRef idx="1">
                <a:scrgbClr r="0" g="0" b="0"/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78" name="Arrow: Down 77">
                <a:extLst>
                  <a:ext uri="{FF2B5EF4-FFF2-40B4-BE49-F238E27FC236}">
                    <a16:creationId xmlns:a16="http://schemas.microsoft.com/office/drawing/2014/main" id="{7AE7A2B9-3101-1B86-0EBD-63CBB69B2CB5}"/>
                  </a:ext>
                </a:extLst>
              </p:cNvPr>
              <p:cNvSpPr/>
              <p:nvPr/>
            </p:nvSpPr>
            <p:spPr>
              <a:xfrm>
                <a:off x="2628544" y="2729777"/>
                <a:ext cx="370054" cy="315225"/>
              </a:xfrm>
              <a:prstGeom prst="downArrow">
                <a:avLst/>
              </a:prstGeom>
              <a:solidFill>
                <a:srgbClr val="001E3F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681AAF3-786C-E828-CC77-7027AF15627B}"/>
                </a:ext>
              </a:extLst>
            </p:cNvPr>
            <p:cNvSpPr/>
            <p:nvPr/>
          </p:nvSpPr>
          <p:spPr>
            <a:xfrm>
              <a:off x="1573444" y="1178458"/>
              <a:ext cx="2491953" cy="802392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 useBgFill="1"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0508E7B-037D-4344-592E-125D4E82B0A6}"/>
                </a:ext>
              </a:extLst>
            </p:cNvPr>
            <p:cNvSpPr/>
            <p:nvPr/>
          </p:nvSpPr>
          <p:spPr>
            <a:xfrm>
              <a:off x="1709534" y="1378694"/>
              <a:ext cx="2101721" cy="378000"/>
            </a:xfrm>
            <a:prstGeom prst="roundRect">
              <a:avLst/>
            </a:prstGeom>
            <a:ln w="12700">
              <a:solidFill>
                <a:schemeClr val="accent1">
                  <a:shade val="15000"/>
                  <a:alpha val="68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IN" sz="1100" b="1">
                  <a:solidFill>
                    <a:srgbClr val="001E3F"/>
                  </a:solidFill>
                </a:rPr>
                <a:t>Total Skincare (2026) :</a:t>
              </a:r>
              <a:r>
                <a:rPr lang="en-IN" sz="1100"/>
                <a:t> </a:t>
              </a:r>
              <a:br>
                <a:rPr lang="en-IN" sz="1100"/>
              </a:br>
              <a:r>
                <a:rPr lang="en-IN" sz="1100" b="1">
                  <a:solidFill>
                    <a:srgbClr val="E92168"/>
                  </a:solidFill>
                </a:rPr>
                <a:t>€129bn</a:t>
              </a:r>
            </a:p>
          </p:txBody>
        </p:sp>
        <p:sp useBgFill="1"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FBBE6F9-3E5D-1E11-BD89-580790B1727F}"/>
                </a:ext>
              </a:extLst>
            </p:cNvPr>
            <p:cNvSpPr/>
            <p:nvPr/>
          </p:nvSpPr>
          <p:spPr>
            <a:xfrm>
              <a:off x="1985972" y="1806357"/>
              <a:ext cx="1579054" cy="378000"/>
            </a:xfrm>
            <a:prstGeom prst="roundRect">
              <a:avLst/>
            </a:prstGeom>
            <a:ln w="12700">
              <a:solidFill>
                <a:schemeClr val="accent1">
                  <a:shade val="15000"/>
                  <a:alpha val="68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IN" sz="1100" b="1">
                  <a:solidFill>
                    <a:srgbClr val="001E3F"/>
                  </a:solidFill>
                </a:rPr>
                <a:t>Men’s Skincare:</a:t>
              </a:r>
              <a:r>
                <a:rPr lang="en-IN" sz="1100"/>
                <a:t> </a:t>
              </a:r>
              <a:r>
                <a:rPr lang="en-IN" sz="1100" b="1">
                  <a:solidFill>
                    <a:srgbClr val="E92168"/>
                  </a:solidFill>
                </a:rPr>
                <a:t>€15.5bn</a:t>
              </a:r>
            </a:p>
          </p:txBody>
        </p:sp>
        <p:sp useBgFill="1"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D9B4482-C168-58EB-F487-6D1A1F39AC6E}"/>
                </a:ext>
              </a:extLst>
            </p:cNvPr>
            <p:cNvSpPr/>
            <p:nvPr/>
          </p:nvSpPr>
          <p:spPr>
            <a:xfrm>
              <a:off x="2200310" y="2238595"/>
              <a:ext cx="1230843" cy="378000"/>
            </a:xfrm>
            <a:prstGeom prst="roundRect">
              <a:avLst/>
            </a:prstGeom>
            <a:ln w="12700">
              <a:solidFill>
                <a:schemeClr val="accent1">
                  <a:shade val="15000"/>
                  <a:alpha val="68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IN" sz="1100" b="1">
                  <a:solidFill>
                    <a:srgbClr val="001E3F"/>
                  </a:solidFill>
                </a:rPr>
                <a:t>Men’s SkinTech:</a:t>
              </a:r>
              <a:r>
                <a:rPr lang="en-IN" sz="1100"/>
                <a:t> </a:t>
              </a:r>
              <a:r>
                <a:rPr lang="en-IN" sz="1100" b="1">
                  <a:solidFill>
                    <a:srgbClr val="E92168"/>
                  </a:solidFill>
                </a:rPr>
                <a:t>€0.8bn</a:t>
              </a:r>
            </a:p>
          </p:txBody>
        </p:sp>
      </p:grpSp>
      <p:sp useBgFill="1">
        <p:nvSpPr>
          <p:cNvPr id="136" name="Freeform: Shape 135">
            <a:extLst>
              <a:ext uri="{FF2B5EF4-FFF2-40B4-BE49-F238E27FC236}">
                <a16:creationId xmlns:a16="http://schemas.microsoft.com/office/drawing/2014/main" id="{5D4E4FA2-1787-6BF4-EC23-EF6780F3C4CF}"/>
              </a:ext>
            </a:extLst>
          </p:cNvPr>
          <p:cNvSpPr/>
          <p:nvPr/>
        </p:nvSpPr>
        <p:spPr>
          <a:xfrm>
            <a:off x="169787" y="4029654"/>
            <a:ext cx="3293531" cy="307777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ln>
            <a:gradFill flip="none" rotWithShape="1">
              <a:gsLst>
                <a:gs pos="0">
                  <a:srgbClr val="EE8CA9"/>
                </a:gs>
                <a:gs pos="96000">
                  <a:srgbClr val="F1F8EF"/>
                </a:gs>
              </a:gsLst>
              <a:lin ang="16200000" scaled="1"/>
              <a:tileRect/>
            </a:gra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1400" b="1">
                <a:solidFill>
                  <a:srgbClr val="E92168"/>
                </a:solidFill>
              </a:rPr>
              <a:t>Future Market </a:t>
            </a:r>
            <a:r>
              <a:rPr lang="en-US" sz="1400" b="1">
                <a:solidFill>
                  <a:srgbClr val="001E3F"/>
                </a:solidFill>
              </a:rPr>
              <a:t>and Assumptions</a:t>
            </a:r>
            <a:endParaRPr lang="en-IN" sz="1400" b="1">
              <a:solidFill>
                <a:srgbClr val="001E3F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8A9315B-945F-16C3-DF7B-A45D83FAA7EB}"/>
              </a:ext>
            </a:extLst>
          </p:cNvPr>
          <p:cNvCxnSpPr>
            <a:cxnSpLocks/>
          </p:cNvCxnSpPr>
          <p:nvPr/>
        </p:nvCxnSpPr>
        <p:spPr>
          <a:xfrm flipV="1">
            <a:off x="8397856" y="964070"/>
            <a:ext cx="20808" cy="5782655"/>
          </a:xfrm>
          <a:prstGeom prst="line">
            <a:avLst/>
          </a:prstGeom>
          <a:ln w="3175" cap="flat" cmpd="sng" algn="ctr">
            <a:solidFill>
              <a:srgbClr val="001F3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ACF98412-9C16-DAEF-550F-4065A6EB2429}"/>
              </a:ext>
            </a:extLst>
          </p:cNvPr>
          <p:cNvSpPr txBox="1"/>
          <p:nvPr/>
        </p:nvSpPr>
        <p:spPr>
          <a:xfrm>
            <a:off x="7181107" y="5048209"/>
            <a:ext cx="13791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>
                <a:solidFill>
                  <a:srgbClr val="001E3F"/>
                </a:solidFill>
              </a:rPr>
              <a:t>SAF Sensors: </a:t>
            </a:r>
            <a:r>
              <a:rPr lang="en-IN" sz="1300" i="1">
                <a:solidFill>
                  <a:srgbClr val="E92168"/>
                </a:solidFill>
              </a:rPr>
              <a:t>€16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8E1CE03-4ED6-8BBC-1480-1DDB8AEA1400}"/>
              </a:ext>
            </a:extLst>
          </p:cNvPr>
          <p:cNvGrpSpPr/>
          <p:nvPr/>
        </p:nvGrpSpPr>
        <p:grpSpPr>
          <a:xfrm>
            <a:off x="4107413" y="1829275"/>
            <a:ext cx="4002368" cy="1315450"/>
            <a:chOff x="3925461" y="1747116"/>
            <a:chExt cx="4002368" cy="139250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B289234-8B1D-CCDC-C50E-4EAAA508108A}"/>
                </a:ext>
              </a:extLst>
            </p:cNvPr>
            <p:cNvSpPr/>
            <p:nvPr/>
          </p:nvSpPr>
          <p:spPr>
            <a:xfrm>
              <a:off x="3925461" y="1810946"/>
              <a:ext cx="787603" cy="228652"/>
            </a:xfrm>
            <a:prstGeom prst="roundRect">
              <a:avLst/>
            </a:prstGeom>
            <a:gradFill>
              <a:gsLst>
                <a:gs pos="0">
                  <a:srgbClr val="FAE4E4"/>
                </a:gs>
                <a:gs pos="55000">
                  <a:srgbClr val="F3F9EB"/>
                </a:gs>
                <a:gs pos="100000">
                  <a:srgbClr val="E4EEFF"/>
                </a:gs>
              </a:gsLst>
              <a:lin ang="5400000" scaled="1"/>
            </a:gra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>
                  <a:solidFill>
                    <a:srgbClr val="001E3F"/>
                  </a:solidFill>
                </a:rPr>
                <a:t>NA: </a:t>
              </a:r>
              <a:r>
                <a:rPr lang="en-IN" sz="1100" b="1">
                  <a:solidFill>
                    <a:srgbClr val="E92168"/>
                  </a:solidFill>
                </a:rPr>
                <a:t>€139m</a:t>
              </a:r>
              <a:r>
                <a:rPr lang="en-US" sz="1100"/>
                <a:t> </a:t>
              </a:r>
              <a:endParaRPr lang="en-IN" sz="110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4A244CD3-BAB6-08D2-D2E2-3E8B3993B8C8}"/>
                </a:ext>
              </a:extLst>
            </p:cNvPr>
            <p:cNvSpPr/>
            <p:nvPr/>
          </p:nvSpPr>
          <p:spPr>
            <a:xfrm>
              <a:off x="5337789" y="1747116"/>
              <a:ext cx="787603" cy="228652"/>
            </a:xfrm>
            <a:prstGeom prst="roundRect">
              <a:avLst/>
            </a:prstGeom>
            <a:gradFill>
              <a:gsLst>
                <a:gs pos="0">
                  <a:srgbClr val="FAE4E4"/>
                </a:gs>
                <a:gs pos="55000">
                  <a:srgbClr val="F3F9EB"/>
                </a:gs>
                <a:gs pos="100000">
                  <a:srgbClr val="E4EEFF"/>
                </a:gs>
              </a:gsLst>
              <a:lin ang="5400000" scaled="1"/>
            </a:gra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>
                  <a:solidFill>
                    <a:srgbClr val="001E3F"/>
                  </a:solidFill>
                </a:rPr>
                <a:t>EU: </a:t>
              </a:r>
              <a:r>
                <a:rPr lang="en-IN" sz="1100" b="1">
                  <a:solidFill>
                    <a:srgbClr val="E92168"/>
                  </a:solidFill>
                </a:rPr>
                <a:t>€149m</a:t>
              </a:r>
              <a:r>
                <a:rPr lang="en-US" sz="1100"/>
                <a:t> </a:t>
              </a:r>
              <a:endParaRPr lang="en-IN" sz="1100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29F2B88-C29B-300E-2B68-D5B54737FAB6}"/>
                </a:ext>
              </a:extLst>
            </p:cNvPr>
            <p:cNvSpPr/>
            <p:nvPr/>
          </p:nvSpPr>
          <p:spPr>
            <a:xfrm>
              <a:off x="4391713" y="2910966"/>
              <a:ext cx="1070372" cy="228652"/>
            </a:xfrm>
            <a:prstGeom prst="roundRect">
              <a:avLst/>
            </a:prstGeom>
            <a:gradFill>
              <a:gsLst>
                <a:gs pos="0">
                  <a:srgbClr val="FAE4E4"/>
                </a:gs>
                <a:gs pos="55000">
                  <a:srgbClr val="F3F9EB"/>
                </a:gs>
                <a:gs pos="100000">
                  <a:srgbClr val="E4EEFF"/>
                </a:gs>
              </a:gsLst>
              <a:lin ang="5400000" scaled="1"/>
            </a:gra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>
                  <a:solidFill>
                    <a:srgbClr val="001E3F"/>
                  </a:solidFill>
                </a:rPr>
                <a:t>LATAM: </a:t>
              </a:r>
              <a:r>
                <a:rPr lang="en-IN" sz="1100" b="1">
                  <a:solidFill>
                    <a:srgbClr val="E92168"/>
                  </a:solidFill>
                </a:rPr>
                <a:t>€79m</a:t>
              </a:r>
              <a:r>
                <a:rPr lang="en-US" sz="1100"/>
                <a:t> </a:t>
              </a:r>
              <a:endParaRPr lang="en-IN" sz="110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B3030375-371E-59FF-8691-1AAC8BF8B04C}"/>
                </a:ext>
              </a:extLst>
            </p:cNvPr>
            <p:cNvSpPr/>
            <p:nvPr/>
          </p:nvSpPr>
          <p:spPr>
            <a:xfrm>
              <a:off x="5839584" y="2566481"/>
              <a:ext cx="1919623" cy="228652"/>
            </a:xfrm>
            <a:prstGeom prst="roundRect">
              <a:avLst/>
            </a:prstGeom>
            <a:gradFill>
              <a:gsLst>
                <a:gs pos="0">
                  <a:srgbClr val="FAE4E4"/>
                </a:gs>
                <a:gs pos="55000">
                  <a:srgbClr val="F3F9EB"/>
                </a:gs>
                <a:gs pos="100000">
                  <a:srgbClr val="E4EEFF"/>
                </a:gs>
              </a:gsLst>
              <a:lin ang="5400000" scaled="1"/>
            </a:gra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>
                  <a:solidFill>
                    <a:srgbClr val="001E3F"/>
                  </a:solidFill>
                </a:rPr>
                <a:t>Africa, ME, SE Asia: </a:t>
              </a:r>
              <a:r>
                <a:rPr lang="en-IN" sz="1100" b="1">
                  <a:solidFill>
                    <a:srgbClr val="E92168"/>
                  </a:solidFill>
                </a:rPr>
                <a:t>€69m</a:t>
              </a:r>
              <a:r>
                <a:rPr lang="en-US" sz="1100"/>
                <a:t> </a:t>
              </a:r>
              <a:endParaRPr lang="en-IN" sz="1100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CFFE75B4-CE30-E569-DFCE-4DDD04F56351}"/>
                </a:ext>
              </a:extLst>
            </p:cNvPr>
            <p:cNvSpPr/>
            <p:nvPr/>
          </p:nvSpPr>
          <p:spPr>
            <a:xfrm>
              <a:off x="6610185" y="1952889"/>
              <a:ext cx="1317644" cy="228652"/>
            </a:xfrm>
            <a:prstGeom prst="roundRect">
              <a:avLst/>
            </a:prstGeom>
            <a:gradFill>
              <a:gsLst>
                <a:gs pos="0">
                  <a:srgbClr val="FAE4E4"/>
                </a:gs>
                <a:gs pos="55000">
                  <a:srgbClr val="F3F9EB"/>
                </a:gs>
                <a:gs pos="100000">
                  <a:srgbClr val="E4EEFF"/>
                </a:gs>
              </a:gsLst>
              <a:lin ang="5400000" scaled="1"/>
            </a:gra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>
                  <a:solidFill>
                    <a:srgbClr val="001E3F"/>
                  </a:solidFill>
                </a:rPr>
                <a:t>North Asia: </a:t>
              </a:r>
              <a:r>
                <a:rPr lang="en-IN" sz="1100" b="1">
                  <a:solidFill>
                    <a:srgbClr val="E92168"/>
                  </a:solidFill>
                </a:rPr>
                <a:t>€129m</a:t>
              </a:r>
              <a:r>
                <a:rPr lang="en-US" sz="1100"/>
                <a:t> </a:t>
              </a:r>
              <a:endParaRPr lang="en-IN" sz="110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0E4CBE5-2067-5DAE-D9C1-81194EC4ACFD}"/>
              </a:ext>
            </a:extLst>
          </p:cNvPr>
          <p:cNvSpPr txBox="1"/>
          <p:nvPr/>
        </p:nvSpPr>
        <p:spPr>
          <a:xfrm>
            <a:off x="3788589" y="995978"/>
            <a:ext cx="4396019" cy="430887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algn="ctr"/>
            <a:r>
              <a:rPr lang="en-US" sz="1100" b="1" i="1">
                <a:solidFill>
                  <a:srgbClr val="001E3F"/>
                </a:solidFill>
              </a:rPr>
              <a:t>Optimizing Market Accessibility</a:t>
            </a:r>
            <a:r>
              <a:rPr lang="en-US" sz="1100" i="1">
                <a:solidFill>
                  <a:srgbClr val="001E3F"/>
                </a:solidFill>
              </a:rPr>
              <a:t> &amp; </a:t>
            </a:r>
            <a:r>
              <a:rPr lang="en-US" sz="1100" b="1" i="1">
                <a:solidFill>
                  <a:srgbClr val="001E3F"/>
                </a:solidFill>
              </a:rPr>
              <a:t>Maximizing Profitability </a:t>
            </a:r>
            <a:r>
              <a:rPr lang="en-US" sz="1100" i="1">
                <a:solidFill>
                  <a:srgbClr val="001E3F"/>
                </a:solidFill>
              </a:rPr>
              <a:t>through Purchasing Power Parity (PPP) &amp; Regional Demand Elasticity</a:t>
            </a:r>
            <a:endParaRPr lang="en-IN" sz="1100" i="1">
              <a:solidFill>
                <a:srgbClr val="001E3F"/>
              </a:solidFill>
            </a:endParaRPr>
          </a:p>
        </p:txBody>
      </p:sp>
      <p:sp useBgFill="1">
        <p:nvSpPr>
          <p:cNvPr id="91" name="Oval 90">
            <a:extLst>
              <a:ext uri="{FF2B5EF4-FFF2-40B4-BE49-F238E27FC236}">
                <a16:creationId xmlns:a16="http://schemas.microsoft.com/office/drawing/2014/main" id="{F9C29F68-4F03-05D1-69EF-D43DF540C4FC}"/>
              </a:ext>
            </a:extLst>
          </p:cNvPr>
          <p:cNvSpPr/>
          <p:nvPr/>
        </p:nvSpPr>
        <p:spPr>
          <a:xfrm>
            <a:off x="3958282" y="3469345"/>
            <a:ext cx="4056632" cy="476071"/>
          </a:xfrm>
          <a:prstGeom prst="ellipse">
            <a:avLst/>
          </a:prstGeom>
          <a:ln w="12700">
            <a:gradFill>
              <a:gsLst>
                <a:gs pos="0">
                  <a:srgbClr val="E92168">
                    <a:alpha val="50000"/>
                  </a:srgbClr>
                </a:gs>
                <a:gs pos="100000">
                  <a:srgbClr val="001E3F"/>
                </a:gs>
              </a:gsLst>
              <a:lin ang="5400000" scaled="1"/>
            </a:gra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1400" b="1">
                <a:solidFill>
                  <a:srgbClr val="001E3F"/>
                </a:solidFill>
              </a:rPr>
              <a:t>Blended Price: </a:t>
            </a:r>
            <a:r>
              <a:rPr lang="en-IN" sz="1600" b="1">
                <a:solidFill>
                  <a:srgbClr val="E92168"/>
                </a:solidFill>
              </a:rPr>
              <a:t>€129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E565F75-677D-B3BA-39BC-7549D8F3BCEA}"/>
              </a:ext>
            </a:extLst>
          </p:cNvPr>
          <p:cNvSpPr txBox="1"/>
          <p:nvPr/>
        </p:nvSpPr>
        <p:spPr>
          <a:xfrm>
            <a:off x="7181107" y="5367178"/>
            <a:ext cx="1298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>
                <a:solidFill>
                  <a:srgbClr val="001E3F"/>
                </a:solidFill>
              </a:rPr>
              <a:t>Housing and</a:t>
            </a:r>
          </a:p>
          <a:p>
            <a:r>
              <a:rPr lang="en-US" sz="1100" i="1">
                <a:solidFill>
                  <a:srgbClr val="001E3F"/>
                </a:solidFill>
              </a:rPr>
              <a:t>Electronics: </a:t>
            </a:r>
            <a:r>
              <a:rPr lang="en-IN" sz="1300" i="1">
                <a:solidFill>
                  <a:srgbClr val="E92168"/>
                </a:solidFill>
              </a:rPr>
              <a:t>€11</a:t>
            </a:r>
          </a:p>
        </p:txBody>
      </p:sp>
      <p:sp useBgFill="1">
        <p:nvSpPr>
          <p:cNvPr id="98" name="Freeform: Shape 97">
            <a:extLst>
              <a:ext uri="{FF2B5EF4-FFF2-40B4-BE49-F238E27FC236}">
                <a16:creationId xmlns:a16="http://schemas.microsoft.com/office/drawing/2014/main" id="{061CFD13-24BE-F64F-CC23-4B7B28B8902E}"/>
              </a:ext>
            </a:extLst>
          </p:cNvPr>
          <p:cNvSpPr/>
          <p:nvPr/>
        </p:nvSpPr>
        <p:spPr>
          <a:xfrm>
            <a:off x="3700556" y="4029654"/>
            <a:ext cx="4528570" cy="307777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ln>
            <a:gradFill flip="none" rotWithShape="1">
              <a:gsLst>
                <a:gs pos="0">
                  <a:srgbClr val="EE8CA9"/>
                </a:gs>
                <a:gs pos="96000">
                  <a:srgbClr val="F1F8EF"/>
                </a:gs>
              </a:gsLst>
              <a:lin ang="16200000" scaled="1"/>
              <a:tileRect/>
            </a:gra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1400" b="1">
                <a:solidFill>
                  <a:srgbClr val="E92168"/>
                </a:solidFill>
              </a:rPr>
              <a:t>Unit </a:t>
            </a:r>
            <a:r>
              <a:rPr lang="en-US" sz="1400" b="1">
                <a:solidFill>
                  <a:srgbClr val="001F3F"/>
                </a:solidFill>
              </a:rPr>
              <a:t>Economics and </a:t>
            </a:r>
            <a:r>
              <a:rPr lang="en-US" sz="1400" b="1">
                <a:solidFill>
                  <a:srgbClr val="E92168"/>
                </a:solidFill>
              </a:rPr>
              <a:t>Device</a:t>
            </a:r>
            <a:r>
              <a:rPr lang="en-US" sz="1400" b="1">
                <a:solidFill>
                  <a:srgbClr val="001F3F"/>
                </a:solidFill>
              </a:rPr>
              <a:t> Breakdown</a:t>
            </a:r>
            <a:endParaRPr lang="en-IN" sz="1400" b="1">
              <a:solidFill>
                <a:srgbClr val="001F3F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B37294-3695-6A27-15C6-3CB07D5A6322}"/>
              </a:ext>
            </a:extLst>
          </p:cNvPr>
          <p:cNvSpPr txBox="1"/>
          <p:nvPr/>
        </p:nvSpPr>
        <p:spPr>
          <a:xfrm>
            <a:off x="4410343" y="6513238"/>
            <a:ext cx="145380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i="1">
                <a:solidFill>
                  <a:srgbClr val="001E3F"/>
                </a:solidFill>
              </a:rPr>
              <a:t>Variable Cost: </a:t>
            </a:r>
            <a:r>
              <a:rPr lang="en-IN" sz="1300" i="1">
                <a:solidFill>
                  <a:srgbClr val="E92168"/>
                </a:solidFill>
              </a:rPr>
              <a:t>€49</a:t>
            </a:r>
          </a:p>
        </p:txBody>
      </p:sp>
      <p:cxnSp>
        <p:nvCxnSpPr>
          <p:cNvPr id="105" name="Connector: Curved 104">
            <a:extLst>
              <a:ext uri="{FF2B5EF4-FFF2-40B4-BE49-F238E27FC236}">
                <a16:creationId xmlns:a16="http://schemas.microsoft.com/office/drawing/2014/main" id="{4D0F0EB2-5A62-DA3C-5089-B2BF85167AC2}"/>
              </a:ext>
            </a:extLst>
          </p:cNvPr>
          <p:cNvCxnSpPr>
            <a:cxnSpLocks/>
            <a:endCxn id="104" idx="1"/>
          </p:cNvCxnSpPr>
          <p:nvPr/>
        </p:nvCxnSpPr>
        <p:spPr>
          <a:xfrm rot="16200000" flipH="1">
            <a:off x="4196131" y="6445219"/>
            <a:ext cx="291073" cy="137352"/>
          </a:xfrm>
          <a:prstGeom prst="curvedConnector2">
            <a:avLst/>
          </a:prstGeom>
          <a:ln>
            <a:solidFill>
              <a:srgbClr val="001F3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E1185ED7-E9DA-26F3-EEE4-6D466636A62D}"/>
              </a:ext>
            </a:extLst>
          </p:cNvPr>
          <p:cNvSpPr txBox="1"/>
          <p:nvPr/>
        </p:nvSpPr>
        <p:spPr>
          <a:xfrm>
            <a:off x="7181107" y="6343670"/>
            <a:ext cx="1219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>
                <a:solidFill>
                  <a:srgbClr val="001E3F"/>
                </a:solidFill>
              </a:rPr>
              <a:t>Rolling </a:t>
            </a:r>
          </a:p>
          <a:p>
            <a:r>
              <a:rPr lang="en-US" sz="1100" i="1">
                <a:solidFill>
                  <a:srgbClr val="001E3F"/>
                </a:solidFill>
              </a:rPr>
              <a:t>Mechanism: </a:t>
            </a:r>
            <a:r>
              <a:rPr lang="en-IN" sz="1300" i="1">
                <a:solidFill>
                  <a:srgbClr val="E92168"/>
                </a:solidFill>
              </a:rPr>
              <a:t>€5</a:t>
            </a:r>
          </a:p>
        </p:txBody>
      </p:sp>
      <p:cxnSp>
        <p:nvCxnSpPr>
          <p:cNvPr id="112" name="Connector: Curved 111">
            <a:extLst>
              <a:ext uri="{FF2B5EF4-FFF2-40B4-BE49-F238E27FC236}">
                <a16:creationId xmlns:a16="http://schemas.microsoft.com/office/drawing/2014/main" id="{BC4AA557-584B-ECFE-2292-59C3C867B86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756091" y="5513104"/>
            <a:ext cx="577782" cy="93337"/>
          </a:xfrm>
          <a:prstGeom prst="curvedConnector3">
            <a:avLst>
              <a:gd name="adj1" fmla="val 50000"/>
            </a:avLst>
          </a:prstGeom>
          <a:ln>
            <a:solidFill>
              <a:srgbClr val="001F3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3A5659BF-B582-F236-C3D0-1BB45271C1A0}"/>
              </a:ext>
            </a:extLst>
          </p:cNvPr>
          <p:cNvSpPr txBox="1"/>
          <p:nvPr/>
        </p:nvSpPr>
        <p:spPr>
          <a:xfrm>
            <a:off x="7181107" y="5855424"/>
            <a:ext cx="1298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>
                <a:solidFill>
                  <a:srgbClr val="001E3F"/>
                </a:solidFill>
              </a:rPr>
              <a:t>Interchangeable </a:t>
            </a:r>
          </a:p>
          <a:p>
            <a:r>
              <a:rPr lang="en-US" sz="1100" i="1">
                <a:solidFill>
                  <a:srgbClr val="001E3F"/>
                </a:solidFill>
              </a:rPr>
              <a:t>Cartridge: </a:t>
            </a:r>
            <a:r>
              <a:rPr lang="en-IN" sz="1300" i="1">
                <a:solidFill>
                  <a:srgbClr val="E92168"/>
                </a:solidFill>
              </a:rPr>
              <a:t>€9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BD37898-B5E2-7BFE-0A3F-46B78979D7E8}"/>
              </a:ext>
            </a:extLst>
          </p:cNvPr>
          <p:cNvSpPr txBox="1"/>
          <p:nvPr/>
        </p:nvSpPr>
        <p:spPr>
          <a:xfrm>
            <a:off x="7181107" y="4559963"/>
            <a:ext cx="1029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>
                <a:solidFill>
                  <a:srgbClr val="001E3F"/>
                </a:solidFill>
              </a:rPr>
              <a:t>Contribution Margin: </a:t>
            </a:r>
            <a:r>
              <a:rPr lang="en-IN" sz="1300" i="1">
                <a:solidFill>
                  <a:srgbClr val="E92168"/>
                </a:solidFill>
              </a:rPr>
              <a:t>€80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4D0F0EB2-5A62-DA3C-5089-B2BF85167AC2}"/>
              </a:ext>
            </a:extLst>
          </p:cNvPr>
          <p:cNvCxnSpPr>
            <a:cxnSpLocks/>
            <a:endCxn id="104" idx="1"/>
          </p:cNvCxnSpPr>
          <p:nvPr/>
        </p:nvCxnSpPr>
        <p:spPr>
          <a:xfrm rot="16200000" flipH="1">
            <a:off x="4196137" y="6445225"/>
            <a:ext cx="291079" cy="137334"/>
          </a:xfrm>
          <a:prstGeom prst="curvedConnector2">
            <a:avLst/>
          </a:prstGeom>
          <a:ln>
            <a:solidFill>
              <a:srgbClr val="001F3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2EB4F0-60FA-2380-B7EA-A75A21F2B435}"/>
              </a:ext>
            </a:extLst>
          </p:cNvPr>
          <p:cNvCxnSpPr>
            <a:cxnSpLocks/>
          </p:cNvCxnSpPr>
          <p:nvPr/>
        </p:nvCxnSpPr>
        <p:spPr>
          <a:xfrm flipV="1">
            <a:off x="3593094" y="964070"/>
            <a:ext cx="20808" cy="5782655"/>
          </a:xfrm>
          <a:prstGeom prst="line">
            <a:avLst/>
          </a:prstGeom>
          <a:ln w="3175" cap="flat" cmpd="sng" algn="ctr">
            <a:solidFill>
              <a:srgbClr val="001F3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0637847-BCEB-39D7-0EE8-F7B37A9042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77558" y="4544229"/>
            <a:ext cx="3003142" cy="20020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5DC3F8-3105-9929-7F78-FC6A324B9DB8}"/>
              </a:ext>
            </a:extLst>
          </p:cNvPr>
          <p:cNvSpPr txBox="1"/>
          <p:nvPr/>
        </p:nvSpPr>
        <p:spPr>
          <a:xfrm rot="16200000">
            <a:off x="2867145" y="5392646"/>
            <a:ext cx="193109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i="1">
                <a:solidFill>
                  <a:srgbClr val="E92168"/>
                </a:solidFill>
              </a:rPr>
              <a:t>Blended  Price: </a:t>
            </a:r>
            <a:r>
              <a:rPr lang="en-IN" sz="1100" i="1">
                <a:solidFill>
                  <a:srgbClr val="001E3F"/>
                </a:solidFill>
              </a:rPr>
              <a:t>€129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3F0A1FD-6A70-B121-6216-8CFACAC0ABD1}"/>
              </a:ext>
            </a:extLst>
          </p:cNvPr>
          <p:cNvSpPr>
            <a:spLocks/>
          </p:cNvSpPr>
          <p:nvPr/>
        </p:nvSpPr>
        <p:spPr>
          <a:xfrm>
            <a:off x="8595592" y="2147696"/>
            <a:ext cx="3532855" cy="267078"/>
          </a:xfrm>
          <a:custGeom>
            <a:avLst/>
            <a:gdLst>
              <a:gd name="connsiteX0" fmla="*/ 0 w 3760138"/>
              <a:gd name="connsiteY0" fmla="*/ 67881 h 678810"/>
              <a:gd name="connsiteX1" fmla="*/ 67881 w 3760138"/>
              <a:gd name="connsiteY1" fmla="*/ 0 h 678810"/>
              <a:gd name="connsiteX2" fmla="*/ 3692257 w 3760138"/>
              <a:gd name="connsiteY2" fmla="*/ 0 h 678810"/>
              <a:gd name="connsiteX3" fmla="*/ 3760138 w 3760138"/>
              <a:gd name="connsiteY3" fmla="*/ 67881 h 678810"/>
              <a:gd name="connsiteX4" fmla="*/ 3760138 w 3760138"/>
              <a:gd name="connsiteY4" fmla="*/ 610929 h 678810"/>
              <a:gd name="connsiteX5" fmla="*/ 3692257 w 3760138"/>
              <a:gd name="connsiteY5" fmla="*/ 678810 h 678810"/>
              <a:gd name="connsiteX6" fmla="*/ 67881 w 3760138"/>
              <a:gd name="connsiteY6" fmla="*/ 678810 h 678810"/>
              <a:gd name="connsiteX7" fmla="*/ 0 w 3760138"/>
              <a:gd name="connsiteY7" fmla="*/ 610929 h 678810"/>
              <a:gd name="connsiteX8" fmla="*/ 0 w 3760138"/>
              <a:gd name="connsiteY8" fmla="*/ 67881 h 67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0138" h="678810">
                <a:moveTo>
                  <a:pt x="0" y="67881"/>
                </a:moveTo>
                <a:cubicBezTo>
                  <a:pt x="0" y="30391"/>
                  <a:pt x="30391" y="0"/>
                  <a:pt x="67881" y="0"/>
                </a:cubicBezTo>
                <a:lnTo>
                  <a:pt x="3692257" y="0"/>
                </a:lnTo>
                <a:cubicBezTo>
                  <a:pt x="3729747" y="0"/>
                  <a:pt x="3760138" y="30391"/>
                  <a:pt x="3760138" y="67881"/>
                </a:cubicBezTo>
                <a:lnTo>
                  <a:pt x="3760138" y="610929"/>
                </a:lnTo>
                <a:cubicBezTo>
                  <a:pt x="3760138" y="648419"/>
                  <a:pt x="3729747" y="678810"/>
                  <a:pt x="3692257" y="678810"/>
                </a:cubicBezTo>
                <a:lnTo>
                  <a:pt x="67881" y="678810"/>
                </a:lnTo>
                <a:cubicBezTo>
                  <a:pt x="30391" y="678810"/>
                  <a:pt x="0" y="648419"/>
                  <a:pt x="0" y="610929"/>
                </a:cubicBezTo>
                <a:lnTo>
                  <a:pt x="0" y="67881"/>
                </a:ln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spcFirstLastPara="0" vert="horz" wrap="square" lIns="72000" tIns="36000" rIns="108000" bIns="61792" numCol="1" spcCol="1270" anchor="ctr" anchorCtr="1">
            <a:noAutofit/>
          </a:bodyPr>
          <a:lstStyle/>
          <a:p>
            <a:pPr algn="ctr"/>
            <a:r>
              <a:rPr lang="en-IN" sz="1200" b="1">
                <a:solidFill>
                  <a:srgbClr val="001F3F"/>
                </a:solidFill>
              </a:rPr>
              <a:t>Contribution Margin: </a:t>
            </a:r>
            <a:r>
              <a:rPr lang="en-IN" sz="1200" b="1">
                <a:solidFill>
                  <a:srgbClr val="E92168"/>
                </a:solidFill>
              </a:rPr>
              <a:t>62%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ACF86DE-0172-F3E8-DB82-F037A431F946}"/>
              </a:ext>
            </a:extLst>
          </p:cNvPr>
          <p:cNvSpPr>
            <a:spLocks/>
          </p:cNvSpPr>
          <p:nvPr/>
        </p:nvSpPr>
        <p:spPr>
          <a:xfrm>
            <a:off x="8595592" y="2505412"/>
            <a:ext cx="3532855" cy="267078"/>
          </a:xfrm>
          <a:custGeom>
            <a:avLst/>
            <a:gdLst>
              <a:gd name="connsiteX0" fmla="*/ 0 w 3760138"/>
              <a:gd name="connsiteY0" fmla="*/ 67881 h 678810"/>
              <a:gd name="connsiteX1" fmla="*/ 67881 w 3760138"/>
              <a:gd name="connsiteY1" fmla="*/ 0 h 678810"/>
              <a:gd name="connsiteX2" fmla="*/ 3692257 w 3760138"/>
              <a:gd name="connsiteY2" fmla="*/ 0 h 678810"/>
              <a:gd name="connsiteX3" fmla="*/ 3760138 w 3760138"/>
              <a:gd name="connsiteY3" fmla="*/ 67881 h 678810"/>
              <a:gd name="connsiteX4" fmla="*/ 3760138 w 3760138"/>
              <a:gd name="connsiteY4" fmla="*/ 610929 h 678810"/>
              <a:gd name="connsiteX5" fmla="*/ 3692257 w 3760138"/>
              <a:gd name="connsiteY5" fmla="*/ 678810 h 678810"/>
              <a:gd name="connsiteX6" fmla="*/ 67881 w 3760138"/>
              <a:gd name="connsiteY6" fmla="*/ 678810 h 678810"/>
              <a:gd name="connsiteX7" fmla="*/ 0 w 3760138"/>
              <a:gd name="connsiteY7" fmla="*/ 610929 h 678810"/>
              <a:gd name="connsiteX8" fmla="*/ 0 w 3760138"/>
              <a:gd name="connsiteY8" fmla="*/ 67881 h 67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0138" h="678810">
                <a:moveTo>
                  <a:pt x="0" y="67881"/>
                </a:moveTo>
                <a:cubicBezTo>
                  <a:pt x="0" y="30391"/>
                  <a:pt x="30391" y="0"/>
                  <a:pt x="67881" y="0"/>
                </a:cubicBezTo>
                <a:lnTo>
                  <a:pt x="3692257" y="0"/>
                </a:lnTo>
                <a:cubicBezTo>
                  <a:pt x="3729747" y="0"/>
                  <a:pt x="3760138" y="30391"/>
                  <a:pt x="3760138" y="67881"/>
                </a:cubicBezTo>
                <a:lnTo>
                  <a:pt x="3760138" y="610929"/>
                </a:lnTo>
                <a:cubicBezTo>
                  <a:pt x="3760138" y="648419"/>
                  <a:pt x="3729747" y="678810"/>
                  <a:pt x="3692257" y="678810"/>
                </a:cubicBezTo>
                <a:lnTo>
                  <a:pt x="67881" y="678810"/>
                </a:lnTo>
                <a:cubicBezTo>
                  <a:pt x="30391" y="678810"/>
                  <a:pt x="0" y="648419"/>
                  <a:pt x="0" y="610929"/>
                </a:cubicBezTo>
                <a:lnTo>
                  <a:pt x="0" y="67881"/>
                </a:ln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spcFirstLastPara="0" vert="horz" wrap="square" lIns="72000" tIns="36000" rIns="108000" bIns="61792" numCol="1" spcCol="1270" anchor="ctr" anchorCtr="1">
            <a:noAutofit/>
          </a:bodyPr>
          <a:lstStyle/>
          <a:p>
            <a:pPr algn="ctr"/>
            <a:r>
              <a:rPr lang="en-IN" sz="1200" b="1">
                <a:solidFill>
                  <a:srgbClr val="001F3F"/>
                </a:solidFill>
              </a:rPr>
              <a:t>6Y Project IRR:</a:t>
            </a:r>
            <a:r>
              <a:rPr lang="en-IN" sz="1200" b="1">
                <a:solidFill>
                  <a:srgbClr val="E92168"/>
                </a:solidFill>
              </a:rPr>
              <a:t> ~20%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2DFCDE7-A9CE-DE1F-7174-33B1072B0BEF}"/>
              </a:ext>
            </a:extLst>
          </p:cNvPr>
          <p:cNvSpPr>
            <a:spLocks/>
          </p:cNvSpPr>
          <p:nvPr/>
        </p:nvSpPr>
        <p:spPr>
          <a:xfrm>
            <a:off x="8595592" y="1432266"/>
            <a:ext cx="3532855" cy="267078"/>
          </a:xfrm>
          <a:custGeom>
            <a:avLst/>
            <a:gdLst>
              <a:gd name="connsiteX0" fmla="*/ 0 w 3760138"/>
              <a:gd name="connsiteY0" fmla="*/ 67881 h 678810"/>
              <a:gd name="connsiteX1" fmla="*/ 67881 w 3760138"/>
              <a:gd name="connsiteY1" fmla="*/ 0 h 678810"/>
              <a:gd name="connsiteX2" fmla="*/ 3692257 w 3760138"/>
              <a:gd name="connsiteY2" fmla="*/ 0 h 678810"/>
              <a:gd name="connsiteX3" fmla="*/ 3760138 w 3760138"/>
              <a:gd name="connsiteY3" fmla="*/ 67881 h 678810"/>
              <a:gd name="connsiteX4" fmla="*/ 3760138 w 3760138"/>
              <a:gd name="connsiteY4" fmla="*/ 610929 h 678810"/>
              <a:gd name="connsiteX5" fmla="*/ 3692257 w 3760138"/>
              <a:gd name="connsiteY5" fmla="*/ 678810 h 678810"/>
              <a:gd name="connsiteX6" fmla="*/ 67881 w 3760138"/>
              <a:gd name="connsiteY6" fmla="*/ 678810 h 678810"/>
              <a:gd name="connsiteX7" fmla="*/ 0 w 3760138"/>
              <a:gd name="connsiteY7" fmla="*/ 610929 h 678810"/>
              <a:gd name="connsiteX8" fmla="*/ 0 w 3760138"/>
              <a:gd name="connsiteY8" fmla="*/ 67881 h 67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0138" h="678810">
                <a:moveTo>
                  <a:pt x="0" y="67881"/>
                </a:moveTo>
                <a:cubicBezTo>
                  <a:pt x="0" y="30391"/>
                  <a:pt x="30391" y="0"/>
                  <a:pt x="67881" y="0"/>
                </a:cubicBezTo>
                <a:lnTo>
                  <a:pt x="3692257" y="0"/>
                </a:lnTo>
                <a:cubicBezTo>
                  <a:pt x="3729747" y="0"/>
                  <a:pt x="3760138" y="30391"/>
                  <a:pt x="3760138" y="67881"/>
                </a:cubicBezTo>
                <a:lnTo>
                  <a:pt x="3760138" y="610929"/>
                </a:lnTo>
                <a:cubicBezTo>
                  <a:pt x="3760138" y="648419"/>
                  <a:pt x="3729747" y="678810"/>
                  <a:pt x="3692257" y="678810"/>
                </a:cubicBezTo>
                <a:lnTo>
                  <a:pt x="67881" y="678810"/>
                </a:lnTo>
                <a:cubicBezTo>
                  <a:pt x="30391" y="678810"/>
                  <a:pt x="0" y="648419"/>
                  <a:pt x="0" y="610929"/>
                </a:cubicBezTo>
                <a:lnTo>
                  <a:pt x="0" y="67881"/>
                </a:ln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spcFirstLastPara="0" vert="horz" wrap="square" lIns="72000" tIns="36000" rIns="108000" bIns="61792" numCol="1" spcCol="1270" anchor="ctr" anchorCtr="1">
            <a:noAutofit/>
          </a:bodyPr>
          <a:lstStyle/>
          <a:p>
            <a:pPr algn="ctr"/>
            <a:r>
              <a:rPr lang="en-IN" sz="1200" b="1">
                <a:solidFill>
                  <a:srgbClr val="001F3F"/>
                </a:solidFill>
              </a:rPr>
              <a:t>Initial Investment: </a:t>
            </a:r>
            <a:r>
              <a:rPr lang="en-IN" sz="1200" b="1">
                <a:solidFill>
                  <a:srgbClr val="E92168"/>
                </a:solidFill>
              </a:rPr>
              <a:t>&lt;€50m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571D918-D4A9-A7F5-4009-D07963DDA0F7}"/>
              </a:ext>
            </a:extLst>
          </p:cNvPr>
          <p:cNvSpPr>
            <a:spLocks/>
          </p:cNvSpPr>
          <p:nvPr/>
        </p:nvSpPr>
        <p:spPr>
          <a:xfrm>
            <a:off x="8595592" y="1789981"/>
            <a:ext cx="3532855" cy="267078"/>
          </a:xfrm>
          <a:custGeom>
            <a:avLst/>
            <a:gdLst>
              <a:gd name="connsiteX0" fmla="*/ 0 w 3760138"/>
              <a:gd name="connsiteY0" fmla="*/ 67881 h 678810"/>
              <a:gd name="connsiteX1" fmla="*/ 67881 w 3760138"/>
              <a:gd name="connsiteY1" fmla="*/ 0 h 678810"/>
              <a:gd name="connsiteX2" fmla="*/ 3692257 w 3760138"/>
              <a:gd name="connsiteY2" fmla="*/ 0 h 678810"/>
              <a:gd name="connsiteX3" fmla="*/ 3760138 w 3760138"/>
              <a:gd name="connsiteY3" fmla="*/ 67881 h 678810"/>
              <a:gd name="connsiteX4" fmla="*/ 3760138 w 3760138"/>
              <a:gd name="connsiteY4" fmla="*/ 610929 h 678810"/>
              <a:gd name="connsiteX5" fmla="*/ 3692257 w 3760138"/>
              <a:gd name="connsiteY5" fmla="*/ 678810 h 678810"/>
              <a:gd name="connsiteX6" fmla="*/ 67881 w 3760138"/>
              <a:gd name="connsiteY6" fmla="*/ 678810 h 678810"/>
              <a:gd name="connsiteX7" fmla="*/ 0 w 3760138"/>
              <a:gd name="connsiteY7" fmla="*/ 610929 h 678810"/>
              <a:gd name="connsiteX8" fmla="*/ 0 w 3760138"/>
              <a:gd name="connsiteY8" fmla="*/ 67881 h 67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0138" h="678810">
                <a:moveTo>
                  <a:pt x="0" y="67881"/>
                </a:moveTo>
                <a:cubicBezTo>
                  <a:pt x="0" y="30391"/>
                  <a:pt x="30391" y="0"/>
                  <a:pt x="67881" y="0"/>
                </a:cubicBezTo>
                <a:lnTo>
                  <a:pt x="3692257" y="0"/>
                </a:lnTo>
                <a:cubicBezTo>
                  <a:pt x="3729747" y="0"/>
                  <a:pt x="3760138" y="30391"/>
                  <a:pt x="3760138" y="67881"/>
                </a:cubicBezTo>
                <a:lnTo>
                  <a:pt x="3760138" y="610929"/>
                </a:lnTo>
                <a:cubicBezTo>
                  <a:pt x="3760138" y="648419"/>
                  <a:pt x="3729747" y="678810"/>
                  <a:pt x="3692257" y="678810"/>
                </a:cubicBezTo>
                <a:lnTo>
                  <a:pt x="67881" y="678810"/>
                </a:lnTo>
                <a:cubicBezTo>
                  <a:pt x="30391" y="678810"/>
                  <a:pt x="0" y="648419"/>
                  <a:pt x="0" y="610929"/>
                </a:cubicBezTo>
                <a:lnTo>
                  <a:pt x="0" y="67881"/>
                </a:ln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spcFirstLastPara="0" vert="horz" wrap="square" lIns="72000" tIns="36000" rIns="108000" bIns="61792" numCol="1" spcCol="1270" anchor="ctr" anchorCtr="1">
            <a:noAutofit/>
          </a:bodyPr>
          <a:lstStyle/>
          <a:p>
            <a:pPr algn="ctr"/>
            <a:r>
              <a:rPr lang="en-IN" sz="1200" b="1">
                <a:solidFill>
                  <a:srgbClr val="001F3F"/>
                </a:solidFill>
              </a:rPr>
              <a:t>6Y Revenue CAGR: </a:t>
            </a:r>
            <a:r>
              <a:rPr lang="en-IN" sz="1200" b="1">
                <a:solidFill>
                  <a:srgbClr val="E92168"/>
                </a:solidFill>
              </a:rPr>
              <a:t>30%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21EFFE2-AAD3-D0B6-5276-A0803E8734DB}"/>
              </a:ext>
            </a:extLst>
          </p:cNvPr>
          <p:cNvCxnSpPr>
            <a:cxnSpLocks/>
          </p:cNvCxnSpPr>
          <p:nvPr/>
        </p:nvCxnSpPr>
        <p:spPr>
          <a:xfrm>
            <a:off x="10362019" y="1700727"/>
            <a:ext cx="0" cy="87666"/>
          </a:xfrm>
          <a:prstGeom prst="straightConnector1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244EC7-B914-97BE-0261-CA356060AEE3}"/>
              </a:ext>
            </a:extLst>
          </p:cNvPr>
          <p:cNvCxnSpPr>
            <a:cxnSpLocks/>
          </p:cNvCxnSpPr>
          <p:nvPr/>
        </p:nvCxnSpPr>
        <p:spPr>
          <a:xfrm>
            <a:off x="10362019" y="2060030"/>
            <a:ext cx="0" cy="87666"/>
          </a:xfrm>
          <a:prstGeom prst="straightConnector1">
            <a:avLst/>
          </a:prstGeom>
          <a:ln w="3175">
            <a:solidFill>
              <a:srgbClr val="001E3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697D78-9A6C-FD58-808B-4F91F76F712C}"/>
              </a:ext>
            </a:extLst>
          </p:cNvPr>
          <p:cNvCxnSpPr>
            <a:cxnSpLocks/>
          </p:cNvCxnSpPr>
          <p:nvPr/>
        </p:nvCxnSpPr>
        <p:spPr>
          <a:xfrm>
            <a:off x="10367188" y="2417746"/>
            <a:ext cx="0" cy="87666"/>
          </a:xfrm>
          <a:prstGeom prst="straightConnector1">
            <a:avLst/>
          </a:prstGeom>
          <a:ln w="3175">
            <a:solidFill>
              <a:srgbClr val="001E3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46D8062-76F7-E055-9C81-670B408B44C0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0" y="884514"/>
            <a:ext cx="653602" cy="0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4" name="TextBox 101">
            <a:extLst>
              <a:ext uri="{FF2B5EF4-FFF2-40B4-BE49-F238E27FC236}">
                <a16:creationId xmlns:a16="http://schemas.microsoft.com/office/drawing/2014/main" id="{0C0AA1D7-07C7-26C9-D180-C43FF2C2E94F}"/>
              </a:ext>
            </a:extLst>
          </p:cNvPr>
          <p:cNvSpPr txBox="1"/>
          <p:nvPr/>
        </p:nvSpPr>
        <p:spPr>
          <a:xfrm>
            <a:off x="4469383" y="776514"/>
            <a:ext cx="3257974" cy="21600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>
                <a:solidFill>
                  <a:srgbClr val="001E3F"/>
                </a:solidFill>
                <a:ea typeface="Canva Sans Bold Italics"/>
                <a:cs typeface="Canva Sans Bold Italics"/>
                <a:sym typeface="Canva Sans Bold Italics"/>
              </a:rPr>
              <a:t>GEOGRAPHY BASED </a:t>
            </a:r>
            <a:r>
              <a:rPr lang="en-US" sz="1500" b="1">
                <a:solidFill>
                  <a:srgbClr val="E92168"/>
                </a:solidFill>
                <a:ea typeface="Canva Sans Bold Italics"/>
                <a:cs typeface="Canva Sans Bold Italics"/>
                <a:sym typeface="Canva Sans Bold Italics"/>
              </a:rPr>
              <a:t>PRICING</a:t>
            </a:r>
            <a:endParaRPr lang="en-US" sz="1200" b="1" i="1">
              <a:solidFill>
                <a:srgbClr val="E92168"/>
              </a:solidFill>
              <a:latin typeface="+mj-lt"/>
              <a:ea typeface="Canva Sans Bold Italics"/>
              <a:cs typeface="Canva Sans Bold Italics"/>
              <a:sym typeface="Canva Sans Bold Italics"/>
            </a:endParaRPr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0A08B300-20D2-B0EE-5861-AA5ECD9EDD98}"/>
              </a:ext>
            </a:extLst>
          </p:cNvPr>
          <p:cNvSpPr/>
          <p:nvPr/>
        </p:nvSpPr>
        <p:spPr>
          <a:xfrm>
            <a:off x="653602" y="776514"/>
            <a:ext cx="2389219" cy="216000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1F3E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SKIN-TECH </a:t>
            </a:r>
            <a:r>
              <a:rPr lang="en-US" sz="1500" b="1">
                <a:solidFill>
                  <a:srgbClr val="E92168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MARKET SIZE</a:t>
            </a:r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2B3472A5-88FB-D4B3-4386-09A68B472222}"/>
              </a:ext>
            </a:extLst>
          </p:cNvPr>
          <p:cNvSpPr/>
          <p:nvPr/>
        </p:nvSpPr>
        <p:spPr>
          <a:xfrm>
            <a:off x="9144060" y="776514"/>
            <a:ext cx="2389219" cy="216000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1F3F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FINANCIAL </a:t>
            </a:r>
            <a:r>
              <a:rPr lang="en-US" sz="1500" b="1">
                <a:solidFill>
                  <a:srgbClr val="E92168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FEASIBILITY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8BD402-DABD-DC39-1221-E242A95081CE}"/>
              </a:ext>
            </a:extLst>
          </p:cNvPr>
          <p:cNvGrpSpPr/>
          <p:nvPr/>
        </p:nvGrpSpPr>
        <p:grpSpPr>
          <a:xfrm>
            <a:off x="-54964" y="4412230"/>
            <a:ext cx="3707003" cy="2341947"/>
            <a:chOff x="-137260" y="4439662"/>
            <a:chExt cx="3707003" cy="2341947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B9B68EE-0CEA-14DE-A48E-D690581DC384}"/>
                </a:ext>
              </a:extLst>
            </p:cNvPr>
            <p:cNvSpPr/>
            <p:nvPr/>
          </p:nvSpPr>
          <p:spPr>
            <a:xfrm>
              <a:off x="724375" y="4688701"/>
              <a:ext cx="1983732" cy="198373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982372" y="939952"/>
                  </a:moveTo>
                  <a:arcTo wR="991866" hR="991866" stAng="21419987" swAng="2196094"/>
                </a:path>
              </a:pathLst>
            </a:custGeom>
            <a:solidFill>
              <a:srgbClr val="E92168"/>
            </a:solidFill>
            <a:ln w="127000">
              <a:solidFill>
                <a:srgbClr val="E92168"/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20446E6-6474-5263-824B-F9F2162FC876}"/>
                </a:ext>
              </a:extLst>
            </p:cNvPr>
            <p:cNvSpPr/>
            <p:nvPr/>
          </p:nvSpPr>
          <p:spPr>
            <a:xfrm>
              <a:off x="724375" y="4688701"/>
              <a:ext cx="1983732" cy="198373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72485" y="432926"/>
                  </a:moveTo>
                  <a:arcTo wR="991866" hR="991866" stAng="12857989" swAng="1737953"/>
                </a:path>
              </a:pathLst>
            </a:custGeom>
            <a:solidFill>
              <a:srgbClr val="E92168"/>
            </a:solidFill>
            <a:ln w="127000">
              <a:solidFill>
                <a:srgbClr val="E92168"/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AD9F6A8-5E9F-EA6A-67E2-25863D92E4ED}"/>
                </a:ext>
              </a:extLst>
            </p:cNvPr>
            <p:cNvSpPr/>
            <p:nvPr/>
          </p:nvSpPr>
          <p:spPr>
            <a:xfrm>
              <a:off x="724375" y="4688701"/>
              <a:ext cx="1983732" cy="198373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65732" y="1540775"/>
                  </a:moveTo>
                  <a:arcTo wR="991866" hR="991866" stAng="8783920" swAng="2196094"/>
                </a:path>
              </a:pathLst>
            </a:custGeom>
            <a:solidFill>
              <a:srgbClr val="E92168"/>
            </a:solidFill>
            <a:ln w="127000">
              <a:solidFill>
                <a:srgbClr val="E92168"/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ACD695CC-4FB1-3A71-9793-AC7F33DC05D8}"/>
                </a:ext>
              </a:extLst>
            </p:cNvPr>
            <p:cNvSpPr/>
            <p:nvPr/>
          </p:nvSpPr>
          <p:spPr>
            <a:xfrm>
              <a:off x="724375" y="4688701"/>
              <a:ext cx="1983732" cy="198373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438060" y="106028"/>
                  </a:moveTo>
                  <a:arcTo wR="991866" hR="991866" stAng="17804058" swAng="1737953"/>
                </a:path>
              </a:pathLst>
            </a:custGeom>
            <a:noFill/>
            <a:ln w="127000">
              <a:solidFill>
                <a:srgbClr val="E92168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4F902D76-B15E-E095-9BFB-7F62B62CB321}"/>
                </a:ext>
              </a:extLst>
            </p:cNvPr>
            <p:cNvSpPr/>
            <p:nvPr/>
          </p:nvSpPr>
          <p:spPr>
            <a:xfrm>
              <a:off x="-137260" y="4439662"/>
              <a:ext cx="3707003" cy="2325223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32B3A54-95D8-71D6-92C6-08BC935025A6}"/>
                </a:ext>
              </a:extLst>
            </p:cNvPr>
            <p:cNvSpPr/>
            <p:nvPr/>
          </p:nvSpPr>
          <p:spPr>
            <a:xfrm>
              <a:off x="1202605" y="4453153"/>
              <a:ext cx="1059411" cy="563786"/>
            </a:xfrm>
            <a:custGeom>
              <a:avLst/>
              <a:gdLst>
                <a:gd name="connsiteX0" fmla="*/ 0 w 883341"/>
                <a:gd name="connsiteY0" fmla="*/ 82751 h 496499"/>
                <a:gd name="connsiteX1" fmla="*/ 82751 w 883341"/>
                <a:gd name="connsiteY1" fmla="*/ 0 h 496499"/>
                <a:gd name="connsiteX2" fmla="*/ 800590 w 883341"/>
                <a:gd name="connsiteY2" fmla="*/ 0 h 496499"/>
                <a:gd name="connsiteX3" fmla="*/ 883341 w 883341"/>
                <a:gd name="connsiteY3" fmla="*/ 82751 h 496499"/>
                <a:gd name="connsiteX4" fmla="*/ 883341 w 883341"/>
                <a:gd name="connsiteY4" fmla="*/ 413748 h 496499"/>
                <a:gd name="connsiteX5" fmla="*/ 800590 w 883341"/>
                <a:gd name="connsiteY5" fmla="*/ 496499 h 496499"/>
                <a:gd name="connsiteX6" fmla="*/ 82751 w 883341"/>
                <a:gd name="connsiteY6" fmla="*/ 496499 h 496499"/>
                <a:gd name="connsiteX7" fmla="*/ 0 w 883341"/>
                <a:gd name="connsiteY7" fmla="*/ 413748 h 496499"/>
                <a:gd name="connsiteX8" fmla="*/ 0 w 883341"/>
                <a:gd name="connsiteY8" fmla="*/ 82751 h 49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341" h="496499">
                  <a:moveTo>
                    <a:pt x="0" y="82751"/>
                  </a:moveTo>
                  <a:cubicBezTo>
                    <a:pt x="0" y="37049"/>
                    <a:pt x="37049" y="0"/>
                    <a:pt x="82751" y="0"/>
                  </a:cubicBezTo>
                  <a:lnTo>
                    <a:pt x="800590" y="0"/>
                  </a:lnTo>
                  <a:cubicBezTo>
                    <a:pt x="846292" y="0"/>
                    <a:pt x="883341" y="37049"/>
                    <a:pt x="883341" y="82751"/>
                  </a:cubicBezTo>
                  <a:lnTo>
                    <a:pt x="883341" y="413748"/>
                  </a:lnTo>
                  <a:cubicBezTo>
                    <a:pt x="883341" y="459450"/>
                    <a:pt x="846292" y="496499"/>
                    <a:pt x="800590" y="496499"/>
                  </a:cubicBezTo>
                  <a:lnTo>
                    <a:pt x="82751" y="496499"/>
                  </a:lnTo>
                  <a:cubicBezTo>
                    <a:pt x="37049" y="496499"/>
                    <a:pt x="0" y="459450"/>
                    <a:pt x="0" y="413748"/>
                  </a:cubicBezTo>
                  <a:lnTo>
                    <a:pt x="0" y="82751"/>
                  </a:lnTo>
                  <a:close/>
                </a:path>
              </a:pathLst>
            </a:custGeom>
            <a:solidFill>
              <a:srgbClr val="001F3F"/>
            </a:solidFill>
            <a:ln w="1905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>
              <a:glow rad="63500">
                <a:srgbClr val="001F3F">
                  <a:alpha val="40000"/>
                </a:srgbClr>
              </a:glow>
            </a:effectLst>
          </p:spPr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Market Penetration: </a:t>
              </a:r>
              <a:r>
                <a:rPr lang="en-US" sz="1000" b="1">
                  <a:solidFill>
                    <a:schemeClr val="bg1"/>
                  </a:solidFill>
                </a:rPr>
                <a:t>28%</a:t>
              </a:r>
              <a:endParaRPr lang="en-IN" sz="1000" b="1">
                <a:solidFill>
                  <a:schemeClr val="bg1"/>
                </a:solidFill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0E45F07-405D-9076-8F61-7FF85ECE52F5}"/>
                </a:ext>
              </a:extLst>
            </p:cNvPr>
            <p:cNvSpPr/>
            <p:nvPr/>
          </p:nvSpPr>
          <p:spPr>
            <a:xfrm>
              <a:off x="2355476" y="5079248"/>
              <a:ext cx="1059411" cy="563786"/>
            </a:xfrm>
            <a:custGeom>
              <a:avLst/>
              <a:gdLst>
                <a:gd name="connsiteX0" fmla="*/ 0 w 883341"/>
                <a:gd name="connsiteY0" fmla="*/ 82751 h 496499"/>
                <a:gd name="connsiteX1" fmla="*/ 82751 w 883341"/>
                <a:gd name="connsiteY1" fmla="*/ 0 h 496499"/>
                <a:gd name="connsiteX2" fmla="*/ 800590 w 883341"/>
                <a:gd name="connsiteY2" fmla="*/ 0 h 496499"/>
                <a:gd name="connsiteX3" fmla="*/ 883341 w 883341"/>
                <a:gd name="connsiteY3" fmla="*/ 82751 h 496499"/>
                <a:gd name="connsiteX4" fmla="*/ 883341 w 883341"/>
                <a:gd name="connsiteY4" fmla="*/ 413748 h 496499"/>
                <a:gd name="connsiteX5" fmla="*/ 800590 w 883341"/>
                <a:gd name="connsiteY5" fmla="*/ 496499 h 496499"/>
                <a:gd name="connsiteX6" fmla="*/ 82751 w 883341"/>
                <a:gd name="connsiteY6" fmla="*/ 496499 h 496499"/>
                <a:gd name="connsiteX7" fmla="*/ 0 w 883341"/>
                <a:gd name="connsiteY7" fmla="*/ 413748 h 496499"/>
                <a:gd name="connsiteX8" fmla="*/ 0 w 883341"/>
                <a:gd name="connsiteY8" fmla="*/ 82751 h 49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341" h="496499">
                  <a:moveTo>
                    <a:pt x="0" y="82751"/>
                  </a:moveTo>
                  <a:cubicBezTo>
                    <a:pt x="0" y="37049"/>
                    <a:pt x="37049" y="0"/>
                    <a:pt x="82751" y="0"/>
                  </a:cubicBezTo>
                  <a:lnTo>
                    <a:pt x="800590" y="0"/>
                  </a:lnTo>
                  <a:cubicBezTo>
                    <a:pt x="846292" y="0"/>
                    <a:pt x="883341" y="37049"/>
                    <a:pt x="883341" y="82751"/>
                  </a:cubicBezTo>
                  <a:lnTo>
                    <a:pt x="883341" y="413748"/>
                  </a:lnTo>
                  <a:cubicBezTo>
                    <a:pt x="883341" y="459450"/>
                    <a:pt x="846292" y="496499"/>
                    <a:pt x="800590" y="496499"/>
                  </a:cubicBezTo>
                  <a:lnTo>
                    <a:pt x="82751" y="496499"/>
                  </a:lnTo>
                  <a:cubicBezTo>
                    <a:pt x="37049" y="496499"/>
                    <a:pt x="0" y="459450"/>
                    <a:pt x="0" y="413748"/>
                  </a:cubicBezTo>
                  <a:lnTo>
                    <a:pt x="0" y="82751"/>
                  </a:lnTo>
                  <a:close/>
                </a:path>
              </a:pathLst>
            </a:custGeom>
            <a:solidFill>
              <a:srgbClr val="001F3F"/>
            </a:solidFill>
            <a:ln w="1905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>
              <a:glow rad="63500">
                <a:srgbClr val="001F3F">
                  <a:alpha val="40000"/>
                </a:srgbClr>
              </a:glow>
            </a:effectLst>
          </p:spPr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Revenue: </a:t>
              </a:r>
              <a:r>
                <a:rPr lang="en-US" sz="1000" b="1">
                  <a:solidFill>
                    <a:schemeClr val="bg1"/>
                  </a:solidFill>
                </a:rPr>
                <a:t>30% CAGR</a:t>
              </a:r>
              <a:endParaRPr lang="en-IN" sz="1000" b="1">
                <a:solidFill>
                  <a:schemeClr val="bg1"/>
                </a:solidFill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980487E-6168-99AF-8000-A97A7E80B59D}"/>
                </a:ext>
              </a:extLst>
            </p:cNvPr>
            <p:cNvSpPr/>
            <p:nvPr/>
          </p:nvSpPr>
          <p:spPr>
            <a:xfrm>
              <a:off x="724375" y="4688701"/>
              <a:ext cx="1983732" cy="198373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30401" y="1974010"/>
                  </a:moveTo>
                  <a:arcTo wR="991866" hR="991866" stAng="4918270" swAng="963460"/>
                </a:path>
              </a:pathLst>
            </a:custGeom>
            <a:noFill/>
            <a:ln w="127000">
              <a:solidFill>
                <a:srgbClr val="E92168"/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C94DA9E-2320-9648-E580-55FED94851A1}"/>
                </a:ext>
              </a:extLst>
            </p:cNvPr>
            <p:cNvSpPr/>
            <p:nvPr/>
          </p:nvSpPr>
          <p:spPr>
            <a:xfrm>
              <a:off x="526469" y="6217823"/>
              <a:ext cx="1059411" cy="563786"/>
            </a:xfrm>
            <a:custGeom>
              <a:avLst/>
              <a:gdLst>
                <a:gd name="connsiteX0" fmla="*/ 0 w 883341"/>
                <a:gd name="connsiteY0" fmla="*/ 82751 h 496499"/>
                <a:gd name="connsiteX1" fmla="*/ 82751 w 883341"/>
                <a:gd name="connsiteY1" fmla="*/ 0 h 496499"/>
                <a:gd name="connsiteX2" fmla="*/ 800590 w 883341"/>
                <a:gd name="connsiteY2" fmla="*/ 0 h 496499"/>
                <a:gd name="connsiteX3" fmla="*/ 883341 w 883341"/>
                <a:gd name="connsiteY3" fmla="*/ 82751 h 496499"/>
                <a:gd name="connsiteX4" fmla="*/ 883341 w 883341"/>
                <a:gd name="connsiteY4" fmla="*/ 413748 h 496499"/>
                <a:gd name="connsiteX5" fmla="*/ 800590 w 883341"/>
                <a:gd name="connsiteY5" fmla="*/ 496499 h 496499"/>
                <a:gd name="connsiteX6" fmla="*/ 82751 w 883341"/>
                <a:gd name="connsiteY6" fmla="*/ 496499 h 496499"/>
                <a:gd name="connsiteX7" fmla="*/ 0 w 883341"/>
                <a:gd name="connsiteY7" fmla="*/ 413748 h 496499"/>
                <a:gd name="connsiteX8" fmla="*/ 0 w 883341"/>
                <a:gd name="connsiteY8" fmla="*/ 82751 h 49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341" h="496499">
                  <a:moveTo>
                    <a:pt x="0" y="82751"/>
                  </a:moveTo>
                  <a:cubicBezTo>
                    <a:pt x="0" y="37049"/>
                    <a:pt x="37049" y="0"/>
                    <a:pt x="82751" y="0"/>
                  </a:cubicBezTo>
                  <a:lnTo>
                    <a:pt x="800590" y="0"/>
                  </a:lnTo>
                  <a:cubicBezTo>
                    <a:pt x="846292" y="0"/>
                    <a:pt x="883341" y="37049"/>
                    <a:pt x="883341" y="82751"/>
                  </a:cubicBezTo>
                  <a:lnTo>
                    <a:pt x="883341" y="413748"/>
                  </a:lnTo>
                  <a:cubicBezTo>
                    <a:pt x="883341" y="459450"/>
                    <a:pt x="846292" y="496499"/>
                    <a:pt x="800590" y="496499"/>
                  </a:cubicBezTo>
                  <a:lnTo>
                    <a:pt x="82751" y="496499"/>
                  </a:lnTo>
                  <a:cubicBezTo>
                    <a:pt x="37049" y="496499"/>
                    <a:pt x="0" y="459450"/>
                    <a:pt x="0" y="413748"/>
                  </a:cubicBezTo>
                  <a:lnTo>
                    <a:pt x="0" y="82751"/>
                  </a:lnTo>
                  <a:close/>
                </a:path>
              </a:pathLst>
            </a:custGeom>
            <a:solidFill>
              <a:srgbClr val="001F3F"/>
            </a:solidFill>
            <a:ln w="1905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>
              <a:glow rad="63500">
                <a:srgbClr val="001F3F">
                  <a:alpha val="40000"/>
                </a:srgbClr>
              </a:glow>
            </a:effectLst>
          </p:spPr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2031 Target GP: </a:t>
              </a:r>
              <a:r>
                <a:rPr lang="en-US" sz="1000" b="1">
                  <a:solidFill>
                    <a:schemeClr val="bg1"/>
                  </a:solidFill>
                </a:rPr>
                <a:t>67%</a:t>
              </a:r>
              <a:endParaRPr lang="en-IN" sz="1000" b="1">
                <a:solidFill>
                  <a:schemeClr val="bg1"/>
                </a:solidFill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1553613-CB13-FD81-301D-CFCDE8BA7D37}"/>
                </a:ext>
              </a:extLst>
            </p:cNvPr>
            <p:cNvSpPr/>
            <p:nvPr/>
          </p:nvSpPr>
          <p:spPr>
            <a:xfrm>
              <a:off x="37034" y="5079248"/>
              <a:ext cx="1059411" cy="563786"/>
            </a:xfrm>
            <a:custGeom>
              <a:avLst/>
              <a:gdLst>
                <a:gd name="connsiteX0" fmla="*/ 0 w 883341"/>
                <a:gd name="connsiteY0" fmla="*/ 82751 h 496499"/>
                <a:gd name="connsiteX1" fmla="*/ 82751 w 883341"/>
                <a:gd name="connsiteY1" fmla="*/ 0 h 496499"/>
                <a:gd name="connsiteX2" fmla="*/ 800590 w 883341"/>
                <a:gd name="connsiteY2" fmla="*/ 0 h 496499"/>
                <a:gd name="connsiteX3" fmla="*/ 883341 w 883341"/>
                <a:gd name="connsiteY3" fmla="*/ 82751 h 496499"/>
                <a:gd name="connsiteX4" fmla="*/ 883341 w 883341"/>
                <a:gd name="connsiteY4" fmla="*/ 413748 h 496499"/>
                <a:gd name="connsiteX5" fmla="*/ 800590 w 883341"/>
                <a:gd name="connsiteY5" fmla="*/ 496499 h 496499"/>
                <a:gd name="connsiteX6" fmla="*/ 82751 w 883341"/>
                <a:gd name="connsiteY6" fmla="*/ 496499 h 496499"/>
                <a:gd name="connsiteX7" fmla="*/ 0 w 883341"/>
                <a:gd name="connsiteY7" fmla="*/ 413748 h 496499"/>
                <a:gd name="connsiteX8" fmla="*/ 0 w 883341"/>
                <a:gd name="connsiteY8" fmla="*/ 82751 h 49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341" h="496499">
                  <a:moveTo>
                    <a:pt x="0" y="82751"/>
                  </a:moveTo>
                  <a:cubicBezTo>
                    <a:pt x="0" y="37049"/>
                    <a:pt x="37049" y="0"/>
                    <a:pt x="82751" y="0"/>
                  </a:cubicBezTo>
                  <a:lnTo>
                    <a:pt x="800590" y="0"/>
                  </a:lnTo>
                  <a:cubicBezTo>
                    <a:pt x="846292" y="0"/>
                    <a:pt x="883341" y="37049"/>
                    <a:pt x="883341" y="82751"/>
                  </a:cubicBezTo>
                  <a:lnTo>
                    <a:pt x="883341" y="413748"/>
                  </a:lnTo>
                  <a:cubicBezTo>
                    <a:pt x="883341" y="459450"/>
                    <a:pt x="846292" y="496499"/>
                    <a:pt x="800590" y="496499"/>
                  </a:cubicBezTo>
                  <a:lnTo>
                    <a:pt x="82751" y="496499"/>
                  </a:lnTo>
                  <a:cubicBezTo>
                    <a:pt x="37049" y="496499"/>
                    <a:pt x="0" y="459450"/>
                    <a:pt x="0" y="413748"/>
                  </a:cubicBezTo>
                  <a:lnTo>
                    <a:pt x="0" y="82751"/>
                  </a:lnTo>
                  <a:close/>
                </a:path>
              </a:pathLst>
            </a:custGeom>
            <a:solidFill>
              <a:srgbClr val="001F3F"/>
            </a:solidFill>
            <a:ln w="1905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>
              <a:glow rad="63500">
                <a:srgbClr val="001F3F">
                  <a:alpha val="40000"/>
                </a:srgbClr>
              </a:glow>
            </a:effectLst>
          </p:spPr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Market Growth: </a:t>
              </a:r>
              <a:r>
                <a:rPr lang="en-US" sz="1000" b="1">
                  <a:solidFill>
                    <a:schemeClr val="bg1"/>
                  </a:solidFill>
                </a:rPr>
                <a:t>9.5% CAGR</a:t>
              </a:r>
              <a:endParaRPr lang="en-IN" sz="1000" b="1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F1660A-2BA2-F420-DD37-5248FD3DAC69}"/>
                </a:ext>
              </a:extLst>
            </p:cNvPr>
            <p:cNvSpPr txBox="1"/>
            <p:nvPr/>
          </p:nvSpPr>
          <p:spPr>
            <a:xfrm>
              <a:off x="983762" y="5197291"/>
              <a:ext cx="149372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b="1" u="sng">
                  <a:solidFill>
                    <a:srgbClr val="001E3F"/>
                  </a:solidFill>
                </a:rPr>
                <a:t>2031 Figures </a:t>
              </a:r>
            </a:p>
            <a:p>
              <a:pPr algn="ctr"/>
              <a:r>
                <a:rPr lang="en-IN" sz="1000" b="1" err="1">
                  <a:solidFill>
                    <a:srgbClr val="001E3F"/>
                  </a:solidFill>
                </a:rPr>
                <a:t>SkinTech</a:t>
              </a:r>
              <a:r>
                <a:rPr lang="en-IN" sz="1000" b="1">
                  <a:solidFill>
                    <a:srgbClr val="001E3F"/>
                  </a:solidFill>
                </a:rPr>
                <a:t> Market: </a:t>
              </a:r>
              <a:r>
                <a:rPr lang="en-IN" sz="1000" b="1">
                  <a:solidFill>
                    <a:srgbClr val="E92168"/>
                  </a:solidFill>
                </a:rPr>
                <a:t>€1.7bn</a:t>
              </a:r>
            </a:p>
            <a:p>
              <a:pPr algn="ctr"/>
              <a:r>
                <a:rPr lang="en-IN" sz="1000" b="1">
                  <a:solidFill>
                    <a:srgbClr val="001E3F"/>
                  </a:solidFill>
                </a:rPr>
                <a:t>SmartSkinX Revenue:</a:t>
              </a:r>
              <a:br>
                <a:rPr lang="en-IN" sz="1000" b="1">
                  <a:solidFill>
                    <a:srgbClr val="E92168"/>
                  </a:solidFill>
                </a:rPr>
              </a:br>
              <a:r>
                <a:rPr lang="en-IN" sz="1000" b="1">
                  <a:solidFill>
                    <a:srgbClr val="E92168"/>
                  </a:solidFill>
                </a:rPr>
                <a:t>€0.4bn</a:t>
              </a: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A51BBEC-BB78-CCD9-D345-9DB4D6BCA6D5}"/>
                </a:ext>
              </a:extLst>
            </p:cNvPr>
            <p:cNvSpPr/>
            <p:nvPr/>
          </p:nvSpPr>
          <p:spPr>
            <a:xfrm>
              <a:off x="1823709" y="6213592"/>
              <a:ext cx="1059411" cy="563786"/>
            </a:xfrm>
            <a:custGeom>
              <a:avLst/>
              <a:gdLst>
                <a:gd name="connsiteX0" fmla="*/ 0 w 883341"/>
                <a:gd name="connsiteY0" fmla="*/ 82751 h 496499"/>
                <a:gd name="connsiteX1" fmla="*/ 82751 w 883341"/>
                <a:gd name="connsiteY1" fmla="*/ 0 h 496499"/>
                <a:gd name="connsiteX2" fmla="*/ 800590 w 883341"/>
                <a:gd name="connsiteY2" fmla="*/ 0 h 496499"/>
                <a:gd name="connsiteX3" fmla="*/ 883341 w 883341"/>
                <a:gd name="connsiteY3" fmla="*/ 82751 h 496499"/>
                <a:gd name="connsiteX4" fmla="*/ 883341 w 883341"/>
                <a:gd name="connsiteY4" fmla="*/ 413748 h 496499"/>
                <a:gd name="connsiteX5" fmla="*/ 800590 w 883341"/>
                <a:gd name="connsiteY5" fmla="*/ 496499 h 496499"/>
                <a:gd name="connsiteX6" fmla="*/ 82751 w 883341"/>
                <a:gd name="connsiteY6" fmla="*/ 496499 h 496499"/>
                <a:gd name="connsiteX7" fmla="*/ 0 w 883341"/>
                <a:gd name="connsiteY7" fmla="*/ 413748 h 496499"/>
                <a:gd name="connsiteX8" fmla="*/ 0 w 883341"/>
                <a:gd name="connsiteY8" fmla="*/ 82751 h 49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3341" h="496499">
                  <a:moveTo>
                    <a:pt x="0" y="82751"/>
                  </a:moveTo>
                  <a:cubicBezTo>
                    <a:pt x="0" y="37049"/>
                    <a:pt x="37049" y="0"/>
                    <a:pt x="82751" y="0"/>
                  </a:cubicBezTo>
                  <a:lnTo>
                    <a:pt x="800590" y="0"/>
                  </a:lnTo>
                  <a:cubicBezTo>
                    <a:pt x="846292" y="0"/>
                    <a:pt x="883341" y="37049"/>
                    <a:pt x="883341" y="82751"/>
                  </a:cubicBezTo>
                  <a:lnTo>
                    <a:pt x="883341" y="413748"/>
                  </a:lnTo>
                  <a:cubicBezTo>
                    <a:pt x="883341" y="459450"/>
                    <a:pt x="846292" y="496499"/>
                    <a:pt x="800590" y="496499"/>
                  </a:cubicBezTo>
                  <a:lnTo>
                    <a:pt x="82751" y="496499"/>
                  </a:lnTo>
                  <a:cubicBezTo>
                    <a:pt x="37049" y="496499"/>
                    <a:pt x="0" y="459450"/>
                    <a:pt x="0" y="413748"/>
                  </a:cubicBezTo>
                  <a:lnTo>
                    <a:pt x="0" y="82751"/>
                  </a:lnTo>
                  <a:close/>
                </a:path>
              </a:pathLst>
            </a:custGeom>
            <a:solidFill>
              <a:srgbClr val="001F3F"/>
            </a:solidFill>
            <a:ln w="1905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>
              <a:glow rad="63500">
                <a:srgbClr val="001F3F">
                  <a:alpha val="40000"/>
                </a:srgbClr>
              </a:glow>
            </a:effectLst>
          </p:spPr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2031 EBIT Margin: </a:t>
              </a:r>
              <a:r>
                <a:rPr lang="en-US" sz="1000" b="1">
                  <a:solidFill>
                    <a:schemeClr val="bg1"/>
                  </a:solidFill>
                </a:rPr>
                <a:t>22%</a:t>
              </a:r>
              <a:endParaRPr lang="en-IN" sz="1000" b="1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 descr="A green box with a white x on i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76A711C3-BE21-F3DC-9D19-64E4664A15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23034" y="6447883"/>
            <a:ext cx="300964" cy="253238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CB7435F-6851-A2E2-E7FE-AF8E1E7F7ED4}"/>
              </a:ext>
            </a:extLst>
          </p:cNvPr>
          <p:cNvSpPr>
            <a:spLocks/>
          </p:cNvSpPr>
          <p:nvPr/>
        </p:nvSpPr>
        <p:spPr>
          <a:xfrm>
            <a:off x="8452257" y="4810688"/>
            <a:ext cx="3698355" cy="1926290"/>
          </a:xfrm>
          <a:custGeom>
            <a:avLst/>
            <a:gdLst>
              <a:gd name="connsiteX0" fmla="*/ 0 w 3760138"/>
              <a:gd name="connsiteY0" fmla="*/ 67881 h 678810"/>
              <a:gd name="connsiteX1" fmla="*/ 67881 w 3760138"/>
              <a:gd name="connsiteY1" fmla="*/ 0 h 678810"/>
              <a:gd name="connsiteX2" fmla="*/ 3692257 w 3760138"/>
              <a:gd name="connsiteY2" fmla="*/ 0 h 678810"/>
              <a:gd name="connsiteX3" fmla="*/ 3760138 w 3760138"/>
              <a:gd name="connsiteY3" fmla="*/ 67881 h 678810"/>
              <a:gd name="connsiteX4" fmla="*/ 3760138 w 3760138"/>
              <a:gd name="connsiteY4" fmla="*/ 610929 h 678810"/>
              <a:gd name="connsiteX5" fmla="*/ 3692257 w 3760138"/>
              <a:gd name="connsiteY5" fmla="*/ 678810 h 678810"/>
              <a:gd name="connsiteX6" fmla="*/ 67881 w 3760138"/>
              <a:gd name="connsiteY6" fmla="*/ 678810 h 678810"/>
              <a:gd name="connsiteX7" fmla="*/ 0 w 3760138"/>
              <a:gd name="connsiteY7" fmla="*/ 610929 h 678810"/>
              <a:gd name="connsiteX8" fmla="*/ 0 w 3760138"/>
              <a:gd name="connsiteY8" fmla="*/ 67881 h 67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0138" h="678810">
                <a:moveTo>
                  <a:pt x="0" y="67881"/>
                </a:moveTo>
                <a:cubicBezTo>
                  <a:pt x="0" y="30391"/>
                  <a:pt x="30391" y="0"/>
                  <a:pt x="67881" y="0"/>
                </a:cubicBezTo>
                <a:lnTo>
                  <a:pt x="3692257" y="0"/>
                </a:lnTo>
                <a:cubicBezTo>
                  <a:pt x="3729747" y="0"/>
                  <a:pt x="3760138" y="30391"/>
                  <a:pt x="3760138" y="67881"/>
                </a:cubicBezTo>
                <a:lnTo>
                  <a:pt x="3760138" y="610929"/>
                </a:lnTo>
                <a:cubicBezTo>
                  <a:pt x="3760138" y="648419"/>
                  <a:pt x="3729747" y="678810"/>
                  <a:pt x="3692257" y="678810"/>
                </a:cubicBezTo>
                <a:lnTo>
                  <a:pt x="67881" y="678810"/>
                </a:lnTo>
                <a:cubicBezTo>
                  <a:pt x="30391" y="678810"/>
                  <a:pt x="0" y="648419"/>
                  <a:pt x="0" y="610929"/>
                </a:cubicBezTo>
                <a:lnTo>
                  <a:pt x="0" y="67881"/>
                </a:ln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spcFirstLastPara="0" vert="horz" wrap="square" lIns="72000" tIns="36000" rIns="108000" bIns="61792" numCol="1" spcCol="1270" anchor="ctr" anchorCtr="1">
            <a:noAutofit/>
          </a:bodyPr>
          <a:lstStyle/>
          <a:p>
            <a:pPr algn="ctr"/>
            <a:endParaRPr lang="en-IN" sz="1200" b="1">
              <a:solidFill>
                <a:srgbClr val="E92168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05AA2844-3481-0533-F1FA-C9A95474DEA6}"/>
              </a:ext>
            </a:extLst>
          </p:cNvPr>
          <p:cNvSpPr>
            <a:spLocks/>
          </p:cNvSpPr>
          <p:nvPr/>
        </p:nvSpPr>
        <p:spPr>
          <a:xfrm>
            <a:off x="8600760" y="2859137"/>
            <a:ext cx="3532855" cy="267078"/>
          </a:xfrm>
          <a:custGeom>
            <a:avLst/>
            <a:gdLst>
              <a:gd name="connsiteX0" fmla="*/ 0 w 3760138"/>
              <a:gd name="connsiteY0" fmla="*/ 67881 h 678810"/>
              <a:gd name="connsiteX1" fmla="*/ 67881 w 3760138"/>
              <a:gd name="connsiteY1" fmla="*/ 0 h 678810"/>
              <a:gd name="connsiteX2" fmla="*/ 3692257 w 3760138"/>
              <a:gd name="connsiteY2" fmla="*/ 0 h 678810"/>
              <a:gd name="connsiteX3" fmla="*/ 3760138 w 3760138"/>
              <a:gd name="connsiteY3" fmla="*/ 67881 h 678810"/>
              <a:gd name="connsiteX4" fmla="*/ 3760138 w 3760138"/>
              <a:gd name="connsiteY4" fmla="*/ 610929 h 678810"/>
              <a:gd name="connsiteX5" fmla="*/ 3692257 w 3760138"/>
              <a:gd name="connsiteY5" fmla="*/ 678810 h 678810"/>
              <a:gd name="connsiteX6" fmla="*/ 67881 w 3760138"/>
              <a:gd name="connsiteY6" fmla="*/ 678810 h 678810"/>
              <a:gd name="connsiteX7" fmla="*/ 0 w 3760138"/>
              <a:gd name="connsiteY7" fmla="*/ 610929 h 678810"/>
              <a:gd name="connsiteX8" fmla="*/ 0 w 3760138"/>
              <a:gd name="connsiteY8" fmla="*/ 67881 h 67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0138" h="678810">
                <a:moveTo>
                  <a:pt x="0" y="67881"/>
                </a:moveTo>
                <a:cubicBezTo>
                  <a:pt x="0" y="30391"/>
                  <a:pt x="30391" y="0"/>
                  <a:pt x="67881" y="0"/>
                </a:cubicBezTo>
                <a:lnTo>
                  <a:pt x="3692257" y="0"/>
                </a:lnTo>
                <a:cubicBezTo>
                  <a:pt x="3729747" y="0"/>
                  <a:pt x="3760138" y="30391"/>
                  <a:pt x="3760138" y="67881"/>
                </a:cubicBezTo>
                <a:lnTo>
                  <a:pt x="3760138" y="610929"/>
                </a:lnTo>
                <a:cubicBezTo>
                  <a:pt x="3760138" y="648419"/>
                  <a:pt x="3729747" y="678810"/>
                  <a:pt x="3692257" y="678810"/>
                </a:cubicBezTo>
                <a:lnTo>
                  <a:pt x="67881" y="678810"/>
                </a:lnTo>
                <a:cubicBezTo>
                  <a:pt x="30391" y="678810"/>
                  <a:pt x="0" y="648419"/>
                  <a:pt x="0" y="610929"/>
                </a:cubicBezTo>
                <a:lnTo>
                  <a:pt x="0" y="67881"/>
                </a:ln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spcFirstLastPara="0" vert="horz" wrap="square" lIns="72000" tIns="36000" rIns="108000" bIns="61792" numCol="1" spcCol="1270" anchor="ctr" anchorCtr="1">
            <a:noAutofit/>
          </a:bodyPr>
          <a:lstStyle/>
          <a:p>
            <a:pPr algn="ctr" rtl="0"/>
            <a:r>
              <a:rPr lang="en-IN" sz="1200" b="1">
                <a:solidFill>
                  <a:srgbClr val="001F3F"/>
                </a:solidFill>
              </a:rPr>
              <a:t>CLTV:</a:t>
            </a:r>
            <a:r>
              <a:rPr lang="en-IN" sz="1200" b="1">
                <a:solidFill>
                  <a:srgbClr val="E92168"/>
                </a:solidFill>
              </a:rPr>
              <a:t> </a:t>
            </a:r>
            <a:r>
              <a:rPr lang="en-IN" sz="1200" b="1" i="0" u="none" strike="noStrike" kern="1200" baseline="0">
                <a:solidFill>
                  <a:srgbClr val="E92168"/>
                </a:solidFill>
                <a:latin typeface="Aptos" panose="020B0004020202020204" pitchFamily="34" charset="0"/>
              </a:rPr>
              <a:t>€98 </a:t>
            </a:r>
            <a:r>
              <a:rPr lang="en-IN" sz="1200" b="1">
                <a:solidFill>
                  <a:srgbClr val="141D26"/>
                </a:solidFill>
                <a:latin typeface="Aptos" panose="020B0004020202020204" pitchFamily="34" charset="0"/>
              </a:rPr>
              <a:t>/</a:t>
            </a:r>
            <a:r>
              <a:rPr lang="en-IN" sz="1200" b="1">
                <a:solidFill>
                  <a:srgbClr val="E92168"/>
                </a:solidFill>
                <a:latin typeface="Aptos" panose="020B0004020202020204" pitchFamily="34" charset="0"/>
              </a:rPr>
              <a:t> </a:t>
            </a:r>
            <a:r>
              <a:rPr lang="en-IN" sz="1200" b="1">
                <a:solidFill>
                  <a:srgbClr val="141D26"/>
                </a:solidFill>
                <a:latin typeface="Aptos" panose="020B0004020202020204" pitchFamily="34" charset="0"/>
              </a:rPr>
              <a:t>CAC:</a:t>
            </a:r>
            <a:r>
              <a:rPr lang="en-IN" sz="1200" b="1">
                <a:solidFill>
                  <a:srgbClr val="E92168"/>
                </a:solidFill>
                <a:latin typeface="Aptos" panose="020B0004020202020204" pitchFamily="34" charset="0"/>
              </a:rPr>
              <a:t> </a:t>
            </a:r>
            <a:r>
              <a:rPr lang="en-IN" sz="1200" b="1" i="0" u="none" strike="noStrike" kern="1200" baseline="0">
                <a:solidFill>
                  <a:srgbClr val="E92168"/>
                </a:solidFill>
                <a:latin typeface="Aptos" panose="020B0004020202020204" pitchFamily="34" charset="0"/>
              </a:rPr>
              <a:t>€24 </a:t>
            </a:r>
            <a:r>
              <a:rPr lang="en-IN" sz="1200" b="1" i="0" u="none" strike="noStrike" kern="1200" baseline="0">
                <a:solidFill>
                  <a:srgbClr val="141D26"/>
                </a:solidFill>
                <a:latin typeface="Aptos" panose="020B0004020202020204" pitchFamily="34" charset="0"/>
              </a:rPr>
              <a:t>=</a:t>
            </a:r>
            <a:r>
              <a:rPr lang="en-IN" sz="1200" b="1" i="0" u="none" strike="noStrike" kern="1200" baseline="0">
                <a:solidFill>
                  <a:srgbClr val="E92168"/>
                </a:solidFill>
                <a:latin typeface="Aptos" panose="020B0004020202020204" pitchFamily="34" charset="0"/>
              </a:rPr>
              <a:t> 4:1 </a:t>
            </a:r>
            <a:r>
              <a:rPr lang="en-IN" sz="1200" b="1" i="0" u="none" strike="noStrike" kern="1200" baseline="0">
                <a:solidFill>
                  <a:srgbClr val="141D26"/>
                </a:solidFill>
                <a:latin typeface="Aptos" panose="020B0004020202020204" pitchFamily="34" charset="0"/>
              </a:rPr>
              <a:t>LTV:CAC Ratio</a:t>
            </a:r>
            <a:endParaRPr lang="en-IN" sz="1200" b="0" i="0" u="none" strike="noStrike" kern="1200" baseline="0">
              <a:solidFill>
                <a:srgbClr val="141D26"/>
              </a:solidFill>
              <a:latin typeface="Aptos" panose="020B0004020202020204" pitchFamily="34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5F277DE-05B6-D364-BAE2-26BDF2BE79A7}"/>
              </a:ext>
            </a:extLst>
          </p:cNvPr>
          <p:cNvCxnSpPr>
            <a:cxnSpLocks/>
          </p:cNvCxnSpPr>
          <p:nvPr/>
        </p:nvCxnSpPr>
        <p:spPr>
          <a:xfrm>
            <a:off x="10372356" y="2771471"/>
            <a:ext cx="0" cy="87666"/>
          </a:xfrm>
          <a:prstGeom prst="straightConnector1">
            <a:avLst/>
          </a:prstGeom>
          <a:ln w="3175">
            <a:solidFill>
              <a:srgbClr val="001E3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AA2C8FD-4665-BDA7-34D8-9655819D7F3C}"/>
              </a:ext>
            </a:extLst>
          </p:cNvPr>
          <p:cNvSpPr txBox="1"/>
          <p:nvPr/>
        </p:nvSpPr>
        <p:spPr>
          <a:xfrm>
            <a:off x="8837811" y="3297761"/>
            <a:ext cx="2420992" cy="600164"/>
          </a:xfrm>
          <a:prstGeom prst="rect">
            <a:avLst/>
          </a:prstGeom>
          <a:noFill/>
          <a:ln w="3175">
            <a:noFill/>
          </a:ln>
        </p:spPr>
        <p:txBody>
          <a:bodyPr wrap="square" lIns="36000" rIns="36000" rtlCol="0">
            <a:spAutoFit/>
          </a:bodyPr>
          <a:lstStyle/>
          <a:p>
            <a:r>
              <a:rPr lang="en-IN" sz="1100" b="1" i="1">
                <a:solidFill>
                  <a:srgbClr val="E92168"/>
                </a:solidFill>
              </a:rPr>
              <a:t>Cumulative BEP:</a:t>
            </a:r>
            <a:r>
              <a:rPr lang="en-IN" sz="1100" b="1" i="1">
                <a:solidFill>
                  <a:srgbClr val="001F3E"/>
                </a:solidFill>
              </a:rPr>
              <a:t> </a:t>
            </a:r>
            <a:r>
              <a:rPr lang="en-IN" sz="1100" i="1">
                <a:solidFill>
                  <a:srgbClr val="001F3E"/>
                </a:solidFill>
              </a:rPr>
              <a:t>SmartSkinX will </a:t>
            </a:r>
            <a:r>
              <a:rPr lang="en-IN" sz="1100" b="1" i="1">
                <a:solidFill>
                  <a:srgbClr val="001F3E"/>
                </a:solidFill>
              </a:rPr>
              <a:t>return </a:t>
            </a:r>
            <a:r>
              <a:rPr lang="en-IN" sz="1100" i="1">
                <a:solidFill>
                  <a:srgbClr val="001F3E"/>
                </a:solidFill>
              </a:rPr>
              <a:t>the initial capex by</a:t>
            </a:r>
            <a:r>
              <a:rPr lang="en-IN" sz="1100" b="1" i="1">
                <a:solidFill>
                  <a:srgbClr val="001F3E"/>
                </a:solidFill>
              </a:rPr>
              <a:t> </a:t>
            </a:r>
            <a:r>
              <a:rPr lang="en-IN" sz="1100" b="1" i="1">
                <a:solidFill>
                  <a:srgbClr val="E92168"/>
                </a:solidFill>
              </a:rPr>
              <a:t>2030</a:t>
            </a:r>
            <a:r>
              <a:rPr lang="en-IN" sz="1100" i="1">
                <a:solidFill>
                  <a:srgbClr val="001F3E"/>
                </a:solidFill>
              </a:rPr>
              <a:t>, i.e. within </a:t>
            </a:r>
            <a:r>
              <a:rPr lang="en-IN" sz="1100" b="1" i="1">
                <a:solidFill>
                  <a:srgbClr val="E92168"/>
                </a:solidFill>
              </a:rPr>
              <a:t>5 years of launch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4AF507-050E-C066-2299-A2116103C917}"/>
              </a:ext>
            </a:extLst>
          </p:cNvPr>
          <p:cNvCxnSpPr>
            <a:cxnSpLocks/>
            <a:stCxn id="64" idx="1"/>
            <a:endCxn id="65" idx="3"/>
          </p:cNvCxnSpPr>
          <p:nvPr/>
        </p:nvCxnSpPr>
        <p:spPr>
          <a:xfrm flipH="1">
            <a:off x="3042821" y="884514"/>
            <a:ext cx="1426562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E92168"/>
                </a:gs>
                <a:gs pos="100000">
                  <a:srgbClr val="001F3E"/>
                </a:gs>
              </a:gsLst>
              <a:lin ang="10800000" scaled="1"/>
              <a:tileRect/>
            </a:gra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CBEE37-1EAF-67A7-F06F-6CEB536816B2}"/>
              </a:ext>
            </a:extLst>
          </p:cNvPr>
          <p:cNvCxnSpPr>
            <a:cxnSpLocks/>
            <a:stCxn id="66" idx="1"/>
            <a:endCxn id="64" idx="3"/>
          </p:cNvCxnSpPr>
          <p:nvPr/>
        </p:nvCxnSpPr>
        <p:spPr>
          <a:xfrm flipH="1">
            <a:off x="7727357" y="884514"/>
            <a:ext cx="1416703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E92168"/>
                </a:gs>
                <a:gs pos="100000">
                  <a:srgbClr val="001F3E"/>
                </a:gs>
              </a:gsLst>
              <a:lin ang="10800000" scaled="1"/>
              <a:tileRect/>
            </a:gra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E5C269-9B5F-0E69-874E-D9C187DACD81}"/>
              </a:ext>
            </a:extLst>
          </p:cNvPr>
          <p:cNvCxnSpPr>
            <a:cxnSpLocks/>
            <a:endCxn id="66" idx="3"/>
          </p:cNvCxnSpPr>
          <p:nvPr/>
        </p:nvCxnSpPr>
        <p:spPr>
          <a:xfrm flipH="1" flipV="1">
            <a:off x="11533279" y="884514"/>
            <a:ext cx="658721" cy="6551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C91404-236E-5ECB-05FA-9763DA9AD360}"/>
              </a:ext>
            </a:extLst>
          </p:cNvPr>
          <p:cNvGrpSpPr/>
          <p:nvPr/>
        </p:nvGrpSpPr>
        <p:grpSpPr>
          <a:xfrm>
            <a:off x="2" y="-23559"/>
            <a:ext cx="12217868" cy="380867"/>
            <a:chOff x="2" y="-23559"/>
            <a:chExt cx="12217868" cy="380867"/>
          </a:xfrm>
        </p:grpSpPr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id="{DC9675E2-EAAE-5ADA-78DD-3130B9C89E19}"/>
                </a:ext>
              </a:extLst>
            </p:cNvPr>
            <p:cNvSpPr/>
            <p:nvPr/>
          </p:nvSpPr>
          <p:spPr>
            <a:xfrm>
              <a:off x="2" y="-4583"/>
              <a:ext cx="2923852" cy="359105"/>
            </a:xfrm>
            <a:custGeom>
              <a:avLst/>
              <a:gdLst/>
              <a:ahLst/>
              <a:cxnLst/>
              <a:rect l="l" t="t" r="r" b="b"/>
              <a:pathLst>
                <a:path w="1535358" h="141869">
                  <a:moveTo>
                    <a:pt x="1332158" y="0"/>
                  </a:moveTo>
                  <a:lnTo>
                    <a:pt x="0" y="0"/>
                  </a:lnTo>
                  <a:lnTo>
                    <a:pt x="0" y="141869"/>
                  </a:lnTo>
                  <a:lnTo>
                    <a:pt x="1332158" y="141869"/>
                  </a:lnTo>
                  <a:lnTo>
                    <a:pt x="1535358" y="70934"/>
                  </a:lnTo>
                  <a:lnTo>
                    <a:pt x="1332158" y="0"/>
                  </a:lnTo>
                  <a:close/>
                </a:path>
              </a:pathLst>
            </a:custGeom>
            <a:solidFill>
              <a:srgbClr val="001F3E"/>
            </a:solidFill>
            <a:ln cap="sq">
              <a:noFill/>
              <a:prstDash val="solid"/>
              <a:miter/>
            </a:ln>
          </p:spPr>
          <p:txBody>
            <a:bodyPr rIns="9000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 Overview</a:t>
              </a:r>
              <a:endParaRPr lang="en-IN" sz="10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8" name="Freeform 56">
              <a:extLst>
                <a:ext uri="{FF2B5EF4-FFF2-40B4-BE49-F238E27FC236}">
                  <a16:creationId xmlns:a16="http://schemas.microsoft.com/office/drawing/2014/main" id="{43099842-8B54-9773-6693-2485FB83EF2D}"/>
                </a:ext>
              </a:extLst>
            </p:cNvPr>
            <p:cNvSpPr/>
            <p:nvPr/>
          </p:nvSpPr>
          <p:spPr>
            <a:xfrm>
              <a:off x="2583076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L'Oréal </a:t>
              </a:r>
              <a:r>
                <a:rPr lang="en-IN" sz="1600" b="1" err="1">
                  <a:solidFill>
                    <a:schemeClr val="bg1"/>
                  </a:solidFill>
                  <a:latin typeface="Aptos" panose="020B0004020202020204" pitchFamily="34" charset="0"/>
                </a:rPr>
                <a:t>SmartSkinX</a:t>
              </a:r>
              <a:endParaRPr lang="en-IN" sz="16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2" name="Freeform 59">
              <a:extLst>
                <a:ext uri="{FF2B5EF4-FFF2-40B4-BE49-F238E27FC236}">
                  <a16:creationId xmlns:a16="http://schemas.microsoft.com/office/drawing/2014/main" id="{4897F675-E5B7-E58D-4540-5C1B2B393807}"/>
                </a:ext>
              </a:extLst>
            </p:cNvPr>
            <p:cNvSpPr/>
            <p:nvPr/>
          </p:nvSpPr>
          <p:spPr>
            <a:xfrm>
              <a:off x="5349203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2168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Financial Feasibility </a:t>
              </a:r>
              <a:r>
                <a:rPr lang="en-IN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(2/2)</a:t>
              </a:r>
            </a:p>
          </p:txBody>
        </p:sp>
        <p:sp>
          <p:nvSpPr>
            <p:cNvPr id="23" name="Freeform 59">
              <a:extLst>
                <a:ext uri="{FF2B5EF4-FFF2-40B4-BE49-F238E27FC236}">
                  <a16:creationId xmlns:a16="http://schemas.microsoft.com/office/drawing/2014/main" id="{1919D331-8EA4-D665-D83F-DC0FA0300025}"/>
                </a:ext>
              </a:extLst>
            </p:cNvPr>
            <p:cNvSpPr/>
            <p:nvPr/>
          </p:nvSpPr>
          <p:spPr>
            <a:xfrm>
              <a:off x="8115331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Execution and Growth</a:t>
              </a: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4B89DD1-D61D-371D-3C95-ECA85EE847A2}"/>
                </a:ext>
              </a:extLst>
            </p:cNvPr>
            <p:cNvSpPr/>
            <p:nvPr/>
          </p:nvSpPr>
          <p:spPr>
            <a:xfrm>
              <a:off x="11137211" y="-23559"/>
              <a:ext cx="1080659" cy="380867"/>
            </a:xfrm>
            <a:custGeom>
              <a:avLst/>
              <a:gdLst/>
              <a:ahLst/>
              <a:cxnLst/>
              <a:rect l="l" t="t" r="r" b="b"/>
              <a:pathLst>
                <a:path w="1620989" h="571300">
                  <a:moveTo>
                    <a:pt x="0" y="0"/>
                  </a:moveTo>
                  <a:lnTo>
                    <a:pt x="1620989" y="0"/>
                  </a:lnTo>
                  <a:lnTo>
                    <a:pt x="1620989" y="571300"/>
                  </a:lnTo>
                  <a:lnTo>
                    <a:pt x="0" y="57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</p:spTree>
    <p:extLst>
      <p:ext uri="{BB962C8B-B14F-4D97-AF65-F5344CB8AC3E}">
        <p14:creationId xmlns:p14="http://schemas.microsoft.com/office/powerpoint/2010/main" val="798090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B484D-DCCC-97FD-C7EF-A628E0CAE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" name="think-cell data - do not delete" hidden="1">
            <a:extLst>
              <a:ext uri="{FF2B5EF4-FFF2-40B4-BE49-F238E27FC236}">
                <a16:creationId xmlns:a16="http://schemas.microsoft.com/office/drawing/2014/main" id="{330B4313-B25E-BDE6-E961-5AE339361F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14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0B4313-B25E-BDE6-E961-5AE339361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125">
            <a:extLst>
              <a:ext uri="{FF2B5EF4-FFF2-40B4-BE49-F238E27FC236}">
                <a16:creationId xmlns:a16="http://schemas.microsoft.com/office/drawing/2014/main" id="{B8C3E2E8-4A02-069C-1C3C-7574A06C91BE}"/>
              </a:ext>
            </a:extLst>
          </p:cNvPr>
          <p:cNvSpPr txBox="1"/>
          <p:nvPr/>
        </p:nvSpPr>
        <p:spPr>
          <a:xfrm>
            <a:off x="-21599" y="297083"/>
            <a:ext cx="12235199" cy="43192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545"/>
              </a:lnSpc>
            </a:pPr>
            <a:endParaRPr sz="1200">
              <a:latin typeface="Aptos" panose="020B0004020202020204" pitchFamily="34" charset="0"/>
            </a:endParaRPr>
          </a:p>
        </p:txBody>
      </p:sp>
      <p:sp>
        <p:nvSpPr>
          <p:cNvPr id="1075" name="Rectangle: Rounded Corners 12">
            <a:extLst>
              <a:ext uri="{FF2B5EF4-FFF2-40B4-BE49-F238E27FC236}">
                <a16:creationId xmlns:a16="http://schemas.microsoft.com/office/drawing/2014/main" id="{8DF45489-7182-24F3-6579-73E788E292FA}"/>
              </a:ext>
            </a:extLst>
          </p:cNvPr>
          <p:cNvSpPr>
            <a:spLocks/>
          </p:cNvSpPr>
          <p:nvPr/>
        </p:nvSpPr>
        <p:spPr>
          <a:xfrm>
            <a:off x="7863496" y="3708973"/>
            <a:ext cx="3169620" cy="587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100" b="1">
              <a:solidFill>
                <a:srgbClr val="0663BD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BE3B91-EC98-FE10-0896-4FB48214B7C9}"/>
              </a:ext>
            </a:extLst>
          </p:cNvPr>
          <p:cNvGrpSpPr/>
          <p:nvPr/>
        </p:nvGrpSpPr>
        <p:grpSpPr>
          <a:xfrm>
            <a:off x="9256341" y="4217362"/>
            <a:ext cx="2751861" cy="2538327"/>
            <a:chOff x="9256341" y="4079479"/>
            <a:chExt cx="2751861" cy="2538327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D7788B61-9F09-3F01-46E6-847CFC4A93C9}"/>
                </a:ext>
              </a:extLst>
            </p:cNvPr>
            <p:cNvGrpSpPr/>
            <p:nvPr/>
          </p:nvGrpSpPr>
          <p:grpSpPr>
            <a:xfrm>
              <a:off x="9256341" y="4464173"/>
              <a:ext cx="2751861" cy="2153633"/>
              <a:chOff x="9256341" y="4464173"/>
              <a:chExt cx="2751861" cy="2153633"/>
            </a:xfrm>
          </p:grpSpPr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B60AB547-D6EB-EB66-A76D-6503961A254E}"/>
                  </a:ext>
                </a:extLst>
              </p:cNvPr>
              <p:cNvSpPr/>
              <p:nvPr/>
            </p:nvSpPr>
            <p:spPr>
              <a:xfrm>
                <a:off x="9256341" y="4464173"/>
                <a:ext cx="1350511" cy="2153633"/>
              </a:xfrm>
              <a:custGeom>
                <a:avLst/>
                <a:gdLst>
                  <a:gd name="connsiteX0" fmla="*/ 0 w 1350511"/>
                  <a:gd name="connsiteY0" fmla="*/ 135051 h 2153633"/>
                  <a:gd name="connsiteX1" fmla="*/ 135051 w 1350511"/>
                  <a:gd name="connsiteY1" fmla="*/ 0 h 2153633"/>
                  <a:gd name="connsiteX2" fmla="*/ 1215460 w 1350511"/>
                  <a:gd name="connsiteY2" fmla="*/ 0 h 2153633"/>
                  <a:gd name="connsiteX3" fmla="*/ 1350511 w 1350511"/>
                  <a:gd name="connsiteY3" fmla="*/ 135051 h 2153633"/>
                  <a:gd name="connsiteX4" fmla="*/ 1350511 w 1350511"/>
                  <a:gd name="connsiteY4" fmla="*/ 2018582 h 2153633"/>
                  <a:gd name="connsiteX5" fmla="*/ 1215460 w 1350511"/>
                  <a:gd name="connsiteY5" fmla="*/ 2153633 h 2153633"/>
                  <a:gd name="connsiteX6" fmla="*/ 135051 w 1350511"/>
                  <a:gd name="connsiteY6" fmla="*/ 2153633 h 2153633"/>
                  <a:gd name="connsiteX7" fmla="*/ 0 w 1350511"/>
                  <a:gd name="connsiteY7" fmla="*/ 2018582 h 2153633"/>
                  <a:gd name="connsiteX8" fmla="*/ 0 w 1350511"/>
                  <a:gd name="connsiteY8" fmla="*/ 135051 h 215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511" h="2153633">
                    <a:moveTo>
                      <a:pt x="0" y="135051"/>
                    </a:moveTo>
                    <a:cubicBezTo>
                      <a:pt x="0" y="60464"/>
                      <a:pt x="60464" y="0"/>
                      <a:pt x="135051" y="0"/>
                    </a:cubicBezTo>
                    <a:lnTo>
                      <a:pt x="1215460" y="0"/>
                    </a:lnTo>
                    <a:cubicBezTo>
                      <a:pt x="1290047" y="0"/>
                      <a:pt x="1350511" y="60464"/>
                      <a:pt x="1350511" y="135051"/>
                    </a:cubicBezTo>
                    <a:lnTo>
                      <a:pt x="1350511" y="2018582"/>
                    </a:lnTo>
                    <a:cubicBezTo>
                      <a:pt x="1350511" y="2093169"/>
                      <a:pt x="1290047" y="2153633"/>
                      <a:pt x="1215460" y="2153633"/>
                    </a:cubicBezTo>
                    <a:lnTo>
                      <a:pt x="135051" y="2153633"/>
                    </a:lnTo>
                    <a:cubicBezTo>
                      <a:pt x="60464" y="2153633"/>
                      <a:pt x="0" y="2093169"/>
                      <a:pt x="0" y="2018582"/>
                    </a:cubicBezTo>
                    <a:lnTo>
                      <a:pt x="0" y="135051"/>
                    </a:lnTo>
                    <a:close/>
                  </a:path>
                </a:pathLst>
              </a:custGeom>
              <a:noFill/>
              <a:ln w="28575">
                <a:solidFill>
                  <a:srgbClr val="E92168">
                    <a:alpha val="5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232" tIns="939685" rIns="78232" bIns="50895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E92168"/>
                    </a:solidFill>
                  </a:rPr>
                  <a:t>High kiosk </a:t>
                </a:r>
                <a:br>
                  <a:rPr lang="en-GB" sz="1100" b="1" i="1">
                    <a:solidFill>
                      <a:srgbClr val="E92168"/>
                    </a:solidFill>
                    <a:highlight>
                      <a:srgbClr val="FFFF00"/>
                    </a:highlight>
                  </a:rPr>
                </a:br>
                <a:r>
                  <a:rPr lang="en-GB" sz="1100" b="1" i="1">
                    <a:solidFill>
                      <a:srgbClr val="E92168"/>
                    </a:solidFill>
                  </a:rPr>
                  <a:t>set-up costs</a:t>
                </a:r>
              </a:p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E92168"/>
                    </a:solidFill>
                  </a:rPr>
                  <a:t>Risk in Global expansion</a:t>
                </a:r>
              </a:p>
            </p:txBody>
          </p:sp>
          <p:sp>
            <p:nvSpPr>
              <p:cNvPr id="1055" name="Oval 1054">
                <a:extLst>
                  <a:ext uri="{FF2B5EF4-FFF2-40B4-BE49-F238E27FC236}">
                    <a16:creationId xmlns:a16="http://schemas.microsoft.com/office/drawing/2014/main" id="{4C18F9B3-BC84-A9AF-69B8-4ECE3C799EA7}"/>
                  </a:ext>
                </a:extLst>
              </p:cNvPr>
              <p:cNvSpPr/>
              <p:nvPr/>
            </p:nvSpPr>
            <p:spPr>
              <a:xfrm>
                <a:off x="9573017" y="4593390"/>
                <a:ext cx="717159" cy="717159"/>
              </a:xfrm>
              <a:prstGeom prst="ellipse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3">
                <a:scrgbClr r="0" g="0" b="0"/>
              </a:lnRef>
              <a:fillRef idx="1">
                <a:scrgbClr r="0" g="0" b="0"/>
              </a:fillRef>
              <a:effectRef idx="1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056" name="Freeform: Shape 1055">
                <a:extLst>
                  <a:ext uri="{FF2B5EF4-FFF2-40B4-BE49-F238E27FC236}">
                    <a16:creationId xmlns:a16="http://schemas.microsoft.com/office/drawing/2014/main" id="{079F812C-06C0-6C16-11C5-740C41C4AE32}"/>
                  </a:ext>
                </a:extLst>
              </p:cNvPr>
              <p:cNvSpPr/>
              <p:nvPr/>
            </p:nvSpPr>
            <p:spPr>
              <a:xfrm>
                <a:off x="10657691" y="4464173"/>
                <a:ext cx="1350511" cy="2153633"/>
              </a:xfrm>
              <a:custGeom>
                <a:avLst/>
                <a:gdLst>
                  <a:gd name="connsiteX0" fmla="*/ 0 w 1350511"/>
                  <a:gd name="connsiteY0" fmla="*/ 135051 h 2153633"/>
                  <a:gd name="connsiteX1" fmla="*/ 135051 w 1350511"/>
                  <a:gd name="connsiteY1" fmla="*/ 0 h 2153633"/>
                  <a:gd name="connsiteX2" fmla="*/ 1215460 w 1350511"/>
                  <a:gd name="connsiteY2" fmla="*/ 0 h 2153633"/>
                  <a:gd name="connsiteX3" fmla="*/ 1350511 w 1350511"/>
                  <a:gd name="connsiteY3" fmla="*/ 135051 h 2153633"/>
                  <a:gd name="connsiteX4" fmla="*/ 1350511 w 1350511"/>
                  <a:gd name="connsiteY4" fmla="*/ 2018582 h 2153633"/>
                  <a:gd name="connsiteX5" fmla="*/ 1215460 w 1350511"/>
                  <a:gd name="connsiteY5" fmla="*/ 2153633 h 2153633"/>
                  <a:gd name="connsiteX6" fmla="*/ 135051 w 1350511"/>
                  <a:gd name="connsiteY6" fmla="*/ 2153633 h 2153633"/>
                  <a:gd name="connsiteX7" fmla="*/ 0 w 1350511"/>
                  <a:gd name="connsiteY7" fmla="*/ 2018582 h 2153633"/>
                  <a:gd name="connsiteX8" fmla="*/ 0 w 1350511"/>
                  <a:gd name="connsiteY8" fmla="*/ 135051 h 215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511" h="2153633">
                    <a:moveTo>
                      <a:pt x="0" y="135051"/>
                    </a:moveTo>
                    <a:cubicBezTo>
                      <a:pt x="0" y="60464"/>
                      <a:pt x="60464" y="0"/>
                      <a:pt x="135051" y="0"/>
                    </a:cubicBezTo>
                    <a:lnTo>
                      <a:pt x="1215460" y="0"/>
                    </a:lnTo>
                    <a:cubicBezTo>
                      <a:pt x="1290047" y="0"/>
                      <a:pt x="1350511" y="60464"/>
                      <a:pt x="1350511" y="135051"/>
                    </a:cubicBezTo>
                    <a:lnTo>
                      <a:pt x="1350511" y="2018582"/>
                    </a:lnTo>
                    <a:cubicBezTo>
                      <a:pt x="1350511" y="2093169"/>
                      <a:pt x="1290047" y="2153633"/>
                      <a:pt x="1215460" y="2153633"/>
                    </a:cubicBezTo>
                    <a:lnTo>
                      <a:pt x="135051" y="2153633"/>
                    </a:lnTo>
                    <a:cubicBezTo>
                      <a:pt x="60464" y="2153633"/>
                      <a:pt x="0" y="2093169"/>
                      <a:pt x="0" y="2018582"/>
                    </a:cubicBezTo>
                    <a:lnTo>
                      <a:pt x="0" y="135051"/>
                    </a:lnTo>
                    <a:close/>
                  </a:path>
                </a:pathLst>
              </a:custGeom>
              <a:noFill/>
              <a:ln w="28575">
                <a:solidFill>
                  <a:srgbClr val="0E7C42">
                    <a:alpha val="5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939685" rIns="78232" bIns="50895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0E7C42"/>
                    </a:solidFill>
                  </a:rPr>
                  <a:t>Phased </a:t>
                </a:r>
                <a:br>
                  <a:rPr lang="en-GB" sz="1100" b="1" i="1">
                    <a:solidFill>
                      <a:srgbClr val="0E7C42"/>
                    </a:solidFill>
                  </a:rPr>
                </a:br>
                <a:r>
                  <a:rPr lang="en-GB" sz="1100" b="1" i="1">
                    <a:solidFill>
                      <a:srgbClr val="0E7C42"/>
                    </a:solidFill>
                  </a:rPr>
                  <a:t>Rollout</a:t>
                </a:r>
              </a:p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0E7C42"/>
                    </a:solidFill>
                  </a:rPr>
                  <a:t>Start with flagship locations</a:t>
                </a:r>
              </a:p>
            </p:txBody>
          </p:sp>
          <p:sp>
            <p:nvSpPr>
              <p:cNvPr id="1057" name="Oval 1056">
                <a:extLst>
                  <a:ext uri="{FF2B5EF4-FFF2-40B4-BE49-F238E27FC236}">
                    <a16:creationId xmlns:a16="http://schemas.microsoft.com/office/drawing/2014/main" id="{D33BB8A7-E9B8-A9D5-7D7A-80A540589E3A}"/>
                  </a:ext>
                </a:extLst>
              </p:cNvPr>
              <p:cNvSpPr/>
              <p:nvPr/>
            </p:nvSpPr>
            <p:spPr>
              <a:xfrm>
                <a:off x="10973188" y="4593390"/>
                <a:ext cx="717159" cy="717159"/>
              </a:xfrm>
              <a:prstGeom prst="ellipse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5000" r="-5000"/>
                </a:stretch>
              </a:blipFill>
              <a:ln>
                <a:noFill/>
              </a:ln>
            </p:spPr>
            <p:style>
              <a:lnRef idx="3">
                <a:scrgbClr r="0" g="0" b="0"/>
              </a:lnRef>
              <a:fillRef idx="1">
                <a:scrgbClr r="0" g="0" b="0"/>
              </a:fillRef>
              <a:effectRef idx="1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058" name="Arrow: Left-Right 1057">
                <a:extLst>
                  <a:ext uri="{FF2B5EF4-FFF2-40B4-BE49-F238E27FC236}">
                    <a16:creationId xmlns:a16="http://schemas.microsoft.com/office/drawing/2014/main" id="{DE7B8905-F32F-D9FD-C2B9-F831C5EDC293}"/>
                  </a:ext>
                </a:extLst>
              </p:cNvPr>
              <p:cNvSpPr/>
              <p:nvPr/>
            </p:nvSpPr>
            <p:spPr>
              <a:xfrm>
                <a:off x="9374061" y="6187079"/>
                <a:ext cx="2524385" cy="323044"/>
              </a:xfrm>
              <a:prstGeom prst="leftRightArrow">
                <a:avLst/>
              </a:prstGeom>
              <a:gradFill flip="none" rotWithShape="1">
                <a:gsLst>
                  <a:gs pos="0">
                    <a:srgbClr val="E92168"/>
                  </a:gs>
                  <a:gs pos="100000">
                    <a:srgbClr val="0E7C42">
                      <a:alpha val="5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</p:grpSp>
        <p:sp useBgFill="1">
          <p:nvSpPr>
            <p:cNvPr id="1053" name="Freeform: Shape 80">
              <a:extLst>
                <a:ext uri="{FF2B5EF4-FFF2-40B4-BE49-F238E27FC236}">
                  <a16:creationId xmlns:a16="http://schemas.microsoft.com/office/drawing/2014/main" id="{C5F4F09A-DC14-E43D-5E7D-5D9E35BDB0BE}"/>
                </a:ext>
              </a:extLst>
            </p:cNvPr>
            <p:cNvSpPr/>
            <p:nvPr/>
          </p:nvSpPr>
          <p:spPr>
            <a:xfrm>
              <a:off x="9305177" y="4079479"/>
              <a:ext cx="2654188" cy="338554"/>
            </a:xfrm>
            <a:custGeom>
              <a:avLst/>
              <a:gdLst>
                <a:gd name="connsiteX0" fmla="*/ 0 w 1047046"/>
                <a:gd name="connsiteY0" fmla="*/ 0 h 650603"/>
                <a:gd name="connsiteX1" fmla="*/ 1047046 w 1047046"/>
                <a:gd name="connsiteY1" fmla="*/ 0 h 650603"/>
                <a:gd name="connsiteX2" fmla="*/ 1047046 w 1047046"/>
                <a:gd name="connsiteY2" fmla="*/ 650603 h 650603"/>
                <a:gd name="connsiteX3" fmla="*/ 0 w 1047046"/>
                <a:gd name="connsiteY3" fmla="*/ 650603 h 650603"/>
                <a:gd name="connsiteX4" fmla="*/ 0 w 1047046"/>
                <a:gd name="connsiteY4" fmla="*/ 0 h 65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046" h="650603">
                  <a:moveTo>
                    <a:pt x="0" y="0"/>
                  </a:moveTo>
                  <a:lnTo>
                    <a:pt x="1047046" y="0"/>
                  </a:lnTo>
                  <a:lnTo>
                    <a:pt x="1047046" y="650603"/>
                  </a:lnTo>
                  <a:lnTo>
                    <a:pt x="0" y="650603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001E3F"/>
                  </a:solidFill>
                </a:rPr>
                <a:t>Distribution and Execution</a:t>
              </a:r>
              <a:endParaRPr lang="en-IN" sz="1600" b="1">
                <a:solidFill>
                  <a:srgbClr val="001E3F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65FADC-E59D-671C-AD35-803F7152FCFE}"/>
              </a:ext>
            </a:extLst>
          </p:cNvPr>
          <p:cNvGrpSpPr/>
          <p:nvPr/>
        </p:nvGrpSpPr>
        <p:grpSpPr>
          <a:xfrm>
            <a:off x="3166458" y="4217362"/>
            <a:ext cx="2751373" cy="2538327"/>
            <a:chOff x="3592315" y="4079479"/>
            <a:chExt cx="2751373" cy="2538327"/>
          </a:xfrm>
        </p:grpSpPr>
        <p:grpSp>
          <p:nvGrpSpPr>
            <p:cNvPr id="1193" name="Group 1192">
              <a:extLst>
                <a:ext uri="{FF2B5EF4-FFF2-40B4-BE49-F238E27FC236}">
                  <a16:creationId xmlns:a16="http://schemas.microsoft.com/office/drawing/2014/main" id="{18BD3FAF-484A-8D98-D29D-EDCB1C5B8B81}"/>
                </a:ext>
              </a:extLst>
            </p:cNvPr>
            <p:cNvGrpSpPr/>
            <p:nvPr/>
          </p:nvGrpSpPr>
          <p:grpSpPr>
            <a:xfrm>
              <a:off x="3592315" y="4464173"/>
              <a:ext cx="2751373" cy="2153633"/>
              <a:chOff x="3288000" y="4464173"/>
              <a:chExt cx="2751373" cy="2153633"/>
            </a:xfrm>
          </p:grpSpPr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4FE572E1-FEBA-58C3-023C-4653B5E54229}"/>
                  </a:ext>
                </a:extLst>
              </p:cNvPr>
              <p:cNvSpPr/>
              <p:nvPr/>
            </p:nvSpPr>
            <p:spPr>
              <a:xfrm>
                <a:off x="4688862" y="4464173"/>
                <a:ext cx="1350511" cy="2153633"/>
              </a:xfrm>
              <a:custGeom>
                <a:avLst/>
                <a:gdLst>
                  <a:gd name="connsiteX0" fmla="*/ 0 w 1350511"/>
                  <a:gd name="connsiteY0" fmla="*/ 135051 h 2153633"/>
                  <a:gd name="connsiteX1" fmla="*/ 135051 w 1350511"/>
                  <a:gd name="connsiteY1" fmla="*/ 0 h 2153633"/>
                  <a:gd name="connsiteX2" fmla="*/ 1215460 w 1350511"/>
                  <a:gd name="connsiteY2" fmla="*/ 0 h 2153633"/>
                  <a:gd name="connsiteX3" fmla="*/ 1350511 w 1350511"/>
                  <a:gd name="connsiteY3" fmla="*/ 135051 h 2153633"/>
                  <a:gd name="connsiteX4" fmla="*/ 1350511 w 1350511"/>
                  <a:gd name="connsiteY4" fmla="*/ 2018582 h 2153633"/>
                  <a:gd name="connsiteX5" fmla="*/ 1215460 w 1350511"/>
                  <a:gd name="connsiteY5" fmla="*/ 2153633 h 2153633"/>
                  <a:gd name="connsiteX6" fmla="*/ 135051 w 1350511"/>
                  <a:gd name="connsiteY6" fmla="*/ 2153633 h 2153633"/>
                  <a:gd name="connsiteX7" fmla="*/ 0 w 1350511"/>
                  <a:gd name="connsiteY7" fmla="*/ 2018582 h 2153633"/>
                  <a:gd name="connsiteX8" fmla="*/ 0 w 1350511"/>
                  <a:gd name="connsiteY8" fmla="*/ 135051 h 215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511" h="2153633">
                    <a:moveTo>
                      <a:pt x="0" y="135051"/>
                    </a:moveTo>
                    <a:cubicBezTo>
                      <a:pt x="0" y="60464"/>
                      <a:pt x="60464" y="0"/>
                      <a:pt x="135051" y="0"/>
                    </a:cubicBezTo>
                    <a:lnTo>
                      <a:pt x="1215460" y="0"/>
                    </a:lnTo>
                    <a:cubicBezTo>
                      <a:pt x="1290047" y="0"/>
                      <a:pt x="1350511" y="60464"/>
                      <a:pt x="1350511" y="135051"/>
                    </a:cubicBezTo>
                    <a:lnTo>
                      <a:pt x="1350511" y="2018582"/>
                    </a:lnTo>
                    <a:cubicBezTo>
                      <a:pt x="1350511" y="2093169"/>
                      <a:pt x="1290047" y="2153633"/>
                      <a:pt x="1215460" y="2153633"/>
                    </a:cubicBezTo>
                    <a:lnTo>
                      <a:pt x="135051" y="2153633"/>
                    </a:lnTo>
                    <a:cubicBezTo>
                      <a:pt x="60464" y="2153633"/>
                      <a:pt x="0" y="2093169"/>
                      <a:pt x="0" y="2018582"/>
                    </a:cubicBezTo>
                    <a:lnTo>
                      <a:pt x="0" y="135051"/>
                    </a:lnTo>
                    <a:close/>
                  </a:path>
                </a:pathLst>
              </a:custGeom>
              <a:noFill/>
              <a:ln w="28575">
                <a:solidFill>
                  <a:srgbClr val="0E7C42">
                    <a:alpha val="5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939685" rIns="78232" bIns="50895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0E7C42"/>
                    </a:solidFill>
                  </a:rPr>
                  <a:t>3-Factor Authentication</a:t>
                </a:r>
              </a:p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0E7C42"/>
                    </a:solidFill>
                  </a:rPr>
                  <a:t>Clinically backed claims</a:t>
                </a:r>
              </a:p>
            </p:txBody>
          </p:sp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E23901B5-CC47-B52E-A8F0-3AB521ED5B34}"/>
                  </a:ext>
                </a:extLst>
              </p:cNvPr>
              <p:cNvSpPr/>
              <p:nvPr/>
            </p:nvSpPr>
            <p:spPr>
              <a:xfrm>
                <a:off x="3288000" y="4464173"/>
                <a:ext cx="1350511" cy="2153633"/>
              </a:xfrm>
              <a:custGeom>
                <a:avLst/>
                <a:gdLst>
                  <a:gd name="connsiteX0" fmla="*/ 0 w 1350511"/>
                  <a:gd name="connsiteY0" fmla="*/ 135051 h 2153633"/>
                  <a:gd name="connsiteX1" fmla="*/ 135051 w 1350511"/>
                  <a:gd name="connsiteY1" fmla="*/ 0 h 2153633"/>
                  <a:gd name="connsiteX2" fmla="*/ 1215460 w 1350511"/>
                  <a:gd name="connsiteY2" fmla="*/ 0 h 2153633"/>
                  <a:gd name="connsiteX3" fmla="*/ 1350511 w 1350511"/>
                  <a:gd name="connsiteY3" fmla="*/ 135051 h 2153633"/>
                  <a:gd name="connsiteX4" fmla="*/ 1350511 w 1350511"/>
                  <a:gd name="connsiteY4" fmla="*/ 2018582 h 2153633"/>
                  <a:gd name="connsiteX5" fmla="*/ 1215460 w 1350511"/>
                  <a:gd name="connsiteY5" fmla="*/ 2153633 h 2153633"/>
                  <a:gd name="connsiteX6" fmla="*/ 135051 w 1350511"/>
                  <a:gd name="connsiteY6" fmla="*/ 2153633 h 2153633"/>
                  <a:gd name="connsiteX7" fmla="*/ 0 w 1350511"/>
                  <a:gd name="connsiteY7" fmla="*/ 2018582 h 2153633"/>
                  <a:gd name="connsiteX8" fmla="*/ 0 w 1350511"/>
                  <a:gd name="connsiteY8" fmla="*/ 135051 h 215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511" h="2153633">
                    <a:moveTo>
                      <a:pt x="0" y="135051"/>
                    </a:moveTo>
                    <a:cubicBezTo>
                      <a:pt x="0" y="60464"/>
                      <a:pt x="60464" y="0"/>
                      <a:pt x="135051" y="0"/>
                    </a:cubicBezTo>
                    <a:lnTo>
                      <a:pt x="1215460" y="0"/>
                    </a:lnTo>
                    <a:cubicBezTo>
                      <a:pt x="1290047" y="0"/>
                      <a:pt x="1350511" y="60464"/>
                      <a:pt x="1350511" y="135051"/>
                    </a:cubicBezTo>
                    <a:lnTo>
                      <a:pt x="1350511" y="2018582"/>
                    </a:lnTo>
                    <a:cubicBezTo>
                      <a:pt x="1350511" y="2093169"/>
                      <a:pt x="1290047" y="2153633"/>
                      <a:pt x="1215460" y="2153633"/>
                    </a:cubicBezTo>
                    <a:lnTo>
                      <a:pt x="135051" y="2153633"/>
                    </a:lnTo>
                    <a:cubicBezTo>
                      <a:pt x="60464" y="2153633"/>
                      <a:pt x="0" y="2093169"/>
                      <a:pt x="0" y="2018582"/>
                    </a:cubicBezTo>
                    <a:lnTo>
                      <a:pt x="0" y="135051"/>
                    </a:lnTo>
                    <a:close/>
                  </a:path>
                </a:pathLst>
              </a:custGeom>
              <a:noFill/>
              <a:ln w="28575">
                <a:solidFill>
                  <a:srgbClr val="E92168">
                    <a:alpha val="5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232" tIns="939685" rIns="78232" bIns="50895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b="1" i="1">
                    <a:solidFill>
                      <a:srgbClr val="E92168"/>
                    </a:solidFill>
                  </a:rPr>
                  <a:t>Data Privacy concerns</a:t>
                </a:r>
              </a:p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E92168"/>
                    </a:solidFill>
                  </a:rPr>
                  <a:t>Overpromising benefits</a:t>
                </a:r>
              </a:p>
            </p:txBody>
          </p:sp>
          <p:sp>
            <p:nvSpPr>
              <p:cNvPr id="1049" name="Oval 1048">
                <a:extLst>
                  <a:ext uri="{FF2B5EF4-FFF2-40B4-BE49-F238E27FC236}">
                    <a16:creationId xmlns:a16="http://schemas.microsoft.com/office/drawing/2014/main" id="{BD016BAA-5630-EFAF-83DD-444780DB8026}"/>
                  </a:ext>
                </a:extLst>
              </p:cNvPr>
              <p:cNvSpPr/>
              <p:nvPr/>
            </p:nvSpPr>
            <p:spPr>
              <a:xfrm>
                <a:off x="3604676" y="4593390"/>
                <a:ext cx="717159" cy="717159"/>
              </a:xfrm>
              <a:prstGeom prst="ellipse">
                <a:avLst/>
              </a:prstGeom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37000" r="-37000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050" name="Oval 1049">
                <a:extLst>
                  <a:ext uri="{FF2B5EF4-FFF2-40B4-BE49-F238E27FC236}">
                    <a16:creationId xmlns:a16="http://schemas.microsoft.com/office/drawing/2014/main" id="{F4EA83E6-1329-49D9-B377-DAD4D7959F10}"/>
                  </a:ext>
                </a:extLst>
              </p:cNvPr>
              <p:cNvSpPr/>
              <p:nvPr/>
            </p:nvSpPr>
            <p:spPr>
              <a:xfrm>
                <a:off x="5004847" y="4593390"/>
                <a:ext cx="717159" cy="717159"/>
              </a:xfrm>
              <a:prstGeom prst="ellipse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61000" r="-61000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051" name="Arrow: Left-Right 1050">
                <a:extLst>
                  <a:ext uri="{FF2B5EF4-FFF2-40B4-BE49-F238E27FC236}">
                    <a16:creationId xmlns:a16="http://schemas.microsoft.com/office/drawing/2014/main" id="{731D2C80-E6E7-0BF7-B9C3-E7C46261C9FA}"/>
                  </a:ext>
                </a:extLst>
              </p:cNvPr>
              <p:cNvSpPr/>
              <p:nvPr/>
            </p:nvSpPr>
            <p:spPr>
              <a:xfrm>
                <a:off x="3405720" y="6187079"/>
                <a:ext cx="2524385" cy="323044"/>
              </a:xfrm>
              <a:prstGeom prst="leftRightArrow">
                <a:avLst/>
              </a:prstGeom>
              <a:gradFill flip="none" rotWithShape="1">
                <a:gsLst>
                  <a:gs pos="0">
                    <a:srgbClr val="E92168"/>
                  </a:gs>
                  <a:gs pos="100000">
                    <a:srgbClr val="0E7C42">
                      <a:alpha val="5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</p:grpSp>
        <p:sp useBgFill="1">
          <p:nvSpPr>
            <p:cNvPr id="1046" name="Freeform: Shape 80">
              <a:extLst>
                <a:ext uri="{FF2B5EF4-FFF2-40B4-BE49-F238E27FC236}">
                  <a16:creationId xmlns:a16="http://schemas.microsoft.com/office/drawing/2014/main" id="{2636E1B5-9705-06EF-8C55-CCB9CDFFC05D}"/>
                </a:ext>
              </a:extLst>
            </p:cNvPr>
            <p:cNvSpPr/>
            <p:nvPr/>
          </p:nvSpPr>
          <p:spPr>
            <a:xfrm>
              <a:off x="3764210" y="4079479"/>
              <a:ext cx="2407582" cy="338554"/>
            </a:xfrm>
            <a:custGeom>
              <a:avLst/>
              <a:gdLst>
                <a:gd name="connsiteX0" fmla="*/ 0 w 1047046"/>
                <a:gd name="connsiteY0" fmla="*/ 0 h 650603"/>
                <a:gd name="connsiteX1" fmla="*/ 1047046 w 1047046"/>
                <a:gd name="connsiteY1" fmla="*/ 0 h 650603"/>
                <a:gd name="connsiteX2" fmla="*/ 1047046 w 1047046"/>
                <a:gd name="connsiteY2" fmla="*/ 650603 h 650603"/>
                <a:gd name="connsiteX3" fmla="*/ 0 w 1047046"/>
                <a:gd name="connsiteY3" fmla="*/ 650603 h 650603"/>
                <a:gd name="connsiteX4" fmla="*/ 0 w 1047046"/>
                <a:gd name="connsiteY4" fmla="*/ 0 h 65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046" h="650603">
                  <a:moveTo>
                    <a:pt x="0" y="0"/>
                  </a:moveTo>
                  <a:lnTo>
                    <a:pt x="1047046" y="0"/>
                  </a:lnTo>
                  <a:lnTo>
                    <a:pt x="1047046" y="650603"/>
                  </a:lnTo>
                  <a:lnTo>
                    <a:pt x="0" y="650603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none" rtlCol="0">
              <a:spAutoFit/>
            </a:bodyPr>
            <a:lstStyle/>
            <a:p>
              <a:r>
                <a:rPr lang="en-IN" sz="1600" b="1">
                  <a:solidFill>
                    <a:srgbClr val="001E3F"/>
                  </a:solidFill>
                </a:rPr>
                <a:t>Regulations and Privacy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763CC08-28B6-33AE-FF6B-3D88869041A3}"/>
              </a:ext>
            </a:extLst>
          </p:cNvPr>
          <p:cNvGrpSpPr/>
          <p:nvPr/>
        </p:nvGrpSpPr>
        <p:grpSpPr>
          <a:xfrm>
            <a:off x="6206584" y="4217362"/>
            <a:ext cx="2761005" cy="2538327"/>
            <a:chOff x="6419512" y="4079479"/>
            <a:chExt cx="2761005" cy="2538327"/>
          </a:xfrm>
        </p:grpSpPr>
        <p:grpSp>
          <p:nvGrpSpPr>
            <p:cNvPr id="1194" name="Group 1193">
              <a:extLst>
                <a:ext uri="{FF2B5EF4-FFF2-40B4-BE49-F238E27FC236}">
                  <a16:creationId xmlns:a16="http://schemas.microsoft.com/office/drawing/2014/main" id="{0C91A777-EB02-C989-AEF4-26E733924600}"/>
                </a:ext>
              </a:extLst>
            </p:cNvPr>
            <p:cNvGrpSpPr/>
            <p:nvPr/>
          </p:nvGrpSpPr>
          <p:grpSpPr>
            <a:xfrm>
              <a:off x="6419512" y="4464173"/>
              <a:ext cx="2761005" cy="2153633"/>
              <a:chOff x="6217293" y="4464173"/>
              <a:chExt cx="2761005" cy="2153633"/>
            </a:xfrm>
          </p:grpSpPr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6AC4A5B7-8457-175E-645E-C858A4EDDEB5}"/>
                  </a:ext>
                </a:extLst>
              </p:cNvPr>
              <p:cNvSpPr/>
              <p:nvPr/>
            </p:nvSpPr>
            <p:spPr>
              <a:xfrm>
                <a:off x="6217293" y="4464173"/>
                <a:ext cx="1350511" cy="2153633"/>
              </a:xfrm>
              <a:custGeom>
                <a:avLst/>
                <a:gdLst>
                  <a:gd name="connsiteX0" fmla="*/ 0 w 1350511"/>
                  <a:gd name="connsiteY0" fmla="*/ 135051 h 2153633"/>
                  <a:gd name="connsiteX1" fmla="*/ 135051 w 1350511"/>
                  <a:gd name="connsiteY1" fmla="*/ 0 h 2153633"/>
                  <a:gd name="connsiteX2" fmla="*/ 1215460 w 1350511"/>
                  <a:gd name="connsiteY2" fmla="*/ 0 h 2153633"/>
                  <a:gd name="connsiteX3" fmla="*/ 1350511 w 1350511"/>
                  <a:gd name="connsiteY3" fmla="*/ 135051 h 2153633"/>
                  <a:gd name="connsiteX4" fmla="*/ 1350511 w 1350511"/>
                  <a:gd name="connsiteY4" fmla="*/ 2018582 h 2153633"/>
                  <a:gd name="connsiteX5" fmla="*/ 1215460 w 1350511"/>
                  <a:gd name="connsiteY5" fmla="*/ 2153633 h 2153633"/>
                  <a:gd name="connsiteX6" fmla="*/ 135051 w 1350511"/>
                  <a:gd name="connsiteY6" fmla="*/ 2153633 h 2153633"/>
                  <a:gd name="connsiteX7" fmla="*/ 0 w 1350511"/>
                  <a:gd name="connsiteY7" fmla="*/ 2018582 h 2153633"/>
                  <a:gd name="connsiteX8" fmla="*/ 0 w 1350511"/>
                  <a:gd name="connsiteY8" fmla="*/ 135051 h 215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511" h="2153633">
                    <a:moveTo>
                      <a:pt x="0" y="135051"/>
                    </a:moveTo>
                    <a:cubicBezTo>
                      <a:pt x="0" y="60464"/>
                      <a:pt x="60464" y="0"/>
                      <a:pt x="135051" y="0"/>
                    </a:cubicBezTo>
                    <a:lnTo>
                      <a:pt x="1215460" y="0"/>
                    </a:lnTo>
                    <a:cubicBezTo>
                      <a:pt x="1290047" y="0"/>
                      <a:pt x="1350511" y="60464"/>
                      <a:pt x="1350511" y="135051"/>
                    </a:cubicBezTo>
                    <a:lnTo>
                      <a:pt x="1350511" y="2018582"/>
                    </a:lnTo>
                    <a:cubicBezTo>
                      <a:pt x="1350511" y="2093169"/>
                      <a:pt x="1290047" y="2153633"/>
                      <a:pt x="1215460" y="2153633"/>
                    </a:cubicBezTo>
                    <a:lnTo>
                      <a:pt x="135051" y="2153633"/>
                    </a:lnTo>
                    <a:cubicBezTo>
                      <a:pt x="60464" y="2153633"/>
                      <a:pt x="0" y="2093169"/>
                      <a:pt x="0" y="2018582"/>
                    </a:cubicBezTo>
                    <a:lnTo>
                      <a:pt x="0" y="135051"/>
                    </a:lnTo>
                    <a:close/>
                  </a:path>
                </a:pathLst>
              </a:custGeom>
              <a:noFill/>
              <a:ln w="28575">
                <a:solidFill>
                  <a:srgbClr val="E92168">
                    <a:alpha val="5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232" tIns="939685" rIns="78232" bIns="50895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E92168"/>
                    </a:solidFill>
                  </a:rPr>
                  <a:t>Application</a:t>
                </a:r>
                <a:br>
                  <a:rPr lang="en-GB" sz="1100" b="1" i="1">
                    <a:solidFill>
                      <a:srgbClr val="E92168"/>
                    </a:solidFill>
                  </a:rPr>
                </a:br>
                <a:r>
                  <a:rPr lang="en-GB" sz="1100" b="1" i="1">
                    <a:solidFill>
                      <a:srgbClr val="E92168"/>
                    </a:solidFill>
                  </a:rPr>
                  <a:t>fatigue</a:t>
                </a:r>
              </a:p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E92168"/>
                    </a:solidFill>
                  </a:rPr>
                  <a:t>Copycat</a:t>
                </a:r>
                <a:br>
                  <a:rPr lang="en-GB" sz="1100" b="1" i="1">
                    <a:solidFill>
                      <a:srgbClr val="E92168"/>
                    </a:solidFill>
                  </a:rPr>
                </a:br>
                <a:r>
                  <a:rPr lang="en-GB" sz="1100" b="1" i="1">
                    <a:solidFill>
                      <a:srgbClr val="E92168"/>
                    </a:solidFill>
                  </a:rPr>
                  <a:t>brands</a:t>
                </a:r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A2507941-8284-2F9E-B9F6-C9B32A3A7442}"/>
                  </a:ext>
                </a:extLst>
              </p:cNvPr>
              <p:cNvSpPr/>
              <p:nvPr/>
            </p:nvSpPr>
            <p:spPr>
              <a:xfrm>
                <a:off x="6533969" y="4593390"/>
                <a:ext cx="717159" cy="717159"/>
              </a:xfrm>
              <a:prstGeom prst="ellipse">
                <a:avLst/>
              </a:prstGeom>
              <a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39000" r="-39000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043" name="Freeform: Shape 1042">
                <a:extLst>
                  <a:ext uri="{FF2B5EF4-FFF2-40B4-BE49-F238E27FC236}">
                    <a16:creationId xmlns:a16="http://schemas.microsoft.com/office/drawing/2014/main" id="{0631B76C-CB2B-0FC8-44B3-DEA0C80D17E5}"/>
                  </a:ext>
                </a:extLst>
              </p:cNvPr>
              <p:cNvSpPr/>
              <p:nvPr/>
            </p:nvSpPr>
            <p:spPr>
              <a:xfrm>
                <a:off x="7627787" y="4464173"/>
                <a:ext cx="1350511" cy="2153633"/>
              </a:xfrm>
              <a:custGeom>
                <a:avLst/>
                <a:gdLst>
                  <a:gd name="connsiteX0" fmla="*/ 0 w 1350511"/>
                  <a:gd name="connsiteY0" fmla="*/ 135051 h 2153633"/>
                  <a:gd name="connsiteX1" fmla="*/ 135051 w 1350511"/>
                  <a:gd name="connsiteY1" fmla="*/ 0 h 2153633"/>
                  <a:gd name="connsiteX2" fmla="*/ 1215460 w 1350511"/>
                  <a:gd name="connsiteY2" fmla="*/ 0 h 2153633"/>
                  <a:gd name="connsiteX3" fmla="*/ 1350511 w 1350511"/>
                  <a:gd name="connsiteY3" fmla="*/ 135051 h 2153633"/>
                  <a:gd name="connsiteX4" fmla="*/ 1350511 w 1350511"/>
                  <a:gd name="connsiteY4" fmla="*/ 2018582 h 2153633"/>
                  <a:gd name="connsiteX5" fmla="*/ 1215460 w 1350511"/>
                  <a:gd name="connsiteY5" fmla="*/ 2153633 h 2153633"/>
                  <a:gd name="connsiteX6" fmla="*/ 135051 w 1350511"/>
                  <a:gd name="connsiteY6" fmla="*/ 2153633 h 2153633"/>
                  <a:gd name="connsiteX7" fmla="*/ 0 w 1350511"/>
                  <a:gd name="connsiteY7" fmla="*/ 2018582 h 2153633"/>
                  <a:gd name="connsiteX8" fmla="*/ 0 w 1350511"/>
                  <a:gd name="connsiteY8" fmla="*/ 135051 h 215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511" h="2153633">
                    <a:moveTo>
                      <a:pt x="0" y="135051"/>
                    </a:moveTo>
                    <a:cubicBezTo>
                      <a:pt x="0" y="60464"/>
                      <a:pt x="60464" y="0"/>
                      <a:pt x="135051" y="0"/>
                    </a:cubicBezTo>
                    <a:lnTo>
                      <a:pt x="1215460" y="0"/>
                    </a:lnTo>
                    <a:cubicBezTo>
                      <a:pt x="1290047" y="0"/>
                      <a:pt x="1350511" y="60464"/>
                      <a:pt x="1350511" y="135051"/>
                    </a:cubicBezTo>
                    <a:lnTo>
                      <a:pt x="1350511" y="2018582"/>
                    </a:lnTo>
                    <a:cubicBezTo>
                      <a:pt x="1350511" y="2093169"/>
                      <a:pt x="1290047" y="2153633"/>
                      <a:pt x="1215460" y="2153633"/>
                    </a:cubicBezTo>
                    <a:lnTo>
                      <a:pt x="135051" y="2153633"/>
                    </a:lnTo>
                    <a:cubicBezTo>
                      <a:pt x="60464" y="2153633"/>
                      <a:pt x="0" y="2093169"/>
                      <a:pt x="0" y="2018582"/>
                    </a:cubicBezTo>
                    <a:lnTo>
                      <a:pt x="0" y="135051"/>
                    </a:lnTo>
                    <a:close/>
                  </a:path>
                </a:pathLst>
              </a:custGeom>
              <a:noFill/>
              <a:ln w="28575">
                <a:solidFill>
                  <a:srgbClr val="0E7C42">
                    <a:alpha val="5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939685" rIns="78232" bIns="50895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0E7C42"/>
                    </a:solidFill>
                  </a:rPr>
                  <a:t>Gamify </a:t>
                </a:r>
                <a:br>
                  <a:rPr lang="en-GB" sz="1100" b="1" i="1">
                    <a:solidFill>
                      <a:srgbClr val="0E7C42"/>
                    </a:solidFill>
                  </a:rPr>
                </a:br>
                <a:r>
                  <a:rPr lang="en-GB" sz="1100" b="1" i="1">
                    <a:solidFill>
                      <a:srgbClr val="0E7C42"/>
                    </a:solidFill>
                  </a:rPr>
                  <a:t>experience </a:t>
                </a:r>
              </a:p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0E7C42"/>
                    </a:solidFill>
                  </a:rPr>
                  <a:t>Secure Patent &amp; trademark</a:t>
                </a:r>
              </a:p>
            </p:txBody>
          </p: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D76E3D99-7058-6C5A-E1B1-ACEA4AB6F160}"/>
                  </a:ext>
                </a:extLst>
              </p:cNvPr>
              <p:cNvSpPr/>
              <p:nvPr/>
            </p:nvSpPr>
            <p:spPr>
              <a:xfrm>
                <a:off x="7943284" y="4593390"/>
                <a:ext cx="717159" cy="717159"/>
              </a:xfrm>
              <a:prstGeom prst="ellipse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1000" r="-11000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045" name="Arrow: Left-Right 1044">
                <a:extLst>
                  <a:ext uri="{FF2B5EF4-FFF2-40B4-BE49-F238E27FC236}">
                    <a16:creationId xmlns:a16="http://schemas.microsoft.com/office/drawing/2014/main" id="{6121D9EF-C7A1-8690-3B0F-A05E34D3100B}"/>
                  </a:ext>
                </a:extLst>
              </p:cNvPr>
              <p:cNvSpPr/>
              <p:nvPr/>
            </p:nvSpPr>
            <p:spPr>
              <a:xfrm>
                <a:off x="6335013" y="6187079"/>
                <a:ext cx="2524385" cy="323044"/>
              </a:xfrm>
              <a:prstGeom prst="leftRightArrow">
                <a:avLst/>
              </a:prstGeom>
              <a:gradFill flip="none" rotWithShape="1">
                <a:gsLst>
                  <a:gs pos="0">
                    <a:srgbClr val="E92168"/>
                  </a:gs>
                  <a:gs pos="100000">
                    <a:srgbClr val="0E7C42">
                      <a:alpha val="5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</p:grpSp>
        <p:sp useBgFill="1">
          <p:nvSpPr>
            <p:cNvPr id="1039" name="Freeform: Shape 80">
              <a:extLst>
                <a:ext uri="{FF2B5EF4-FFF2-40B4-BE49-F238E27FC236}">
                  <a16:creationId xmlns:a16="http://schemas.microsoft.com/office/drawing/2014/main" id="{9985001C-3548-77ED-58FB-B437E1A9CF88}"/>
                </a:ext>
              </a:extLst>
            </p:cNvPr>
            <p:cNvSpPr/>
            <p:nvPr/>
          </p:nvSpPr>
          <p:spPr>
            <a:xfrm>
              <a:off x="6552461" y="4079479"/>
              <a:ext cx="2495107" cy="338554"/>
            </a:xfrm>
            <a:custGeom>
              <a:avLst/>
              <a:gdLst>
                <a:gd name="connsiteX0" fmla="*/ 0 w 1047046"/>
                <a:gd name="connsiteY0" fmla="*/ 0 h 650603"/>
                <a:gd name="connsiteX1" fmla="*/ 1047046 w 1047046"/>
                <a:gd name="connsiteY1" fmla="*/ 0 h 650603"/>
                <a:gd name="connsiteX2" fmla="*/ 1047046 w 1047046"/>
                <a:gd name="connsiteY2" fmla="*/ 650603 h 650603"/>
                <a:gd name="connsiteX3" fmla="*/ 0 w 1047046"/>
                <a:gd name="connsiteY3" fmla="*/ 650603 h 650603"/>
                <a:gd name="connsiteX4" fmla="*/ 0 w 1047046"/>
                <a:gd name="connsiteY4" fmla="*/ 0 h 65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046" h="650603">
                  <a:moveTo>
                    <a:pt x="0" y="0"/>
                  </a:moveTo>
                  <a:lnTo>
                    <a:pt x="1047046" y="0"/>
                  </a:lnTo>
                  <a:lnTo>
                    <a:pt x="1047046" y="650603"/>
                  </a:lnTo>
                  <a:lnTo>
                    <a:pt x="0" y="650603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001E3F"/>
                  </a:solidFill>
                </a:rPr>
                <a:t>Technology  and  Product</a:t>
              </a:r>
              <a:endParaRPr lang="en-IN" sz="1600" b="1">
                <a:solidFill>
                  <a:srgbClr val="001E3F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0F7F1B-5C8E-BB4A-EAEF-E55F4E7CE2EF}"/>
              </a:ext>
            </a:extLst>
          </p:cNvPr>
          <p:cNvGrpSpPr/>
          <p:nvPr/>
        </p:nvGrpSpPr>
        <p:grpSpPr>
          <a:xfrm>
            <a:off x="116700" y="4202410"/>
            <a:ext cx="2761005" cy="2538327"/>
            <a:chOff x="116700" y="4064527"/>
            <a:chExt cx="2761005" cy="2538327"/>
          </a:xfrm>
        </p:grpSpPr>
        <p:grpSp>
          <p:nvGrpSpPr>
            <p:cNvPr id="1192" name="Group 1191">
              <a:extLst>
                <a:ext uri="{FF2B5EF4-FFF2-40B4-BE49-F238E27FC236}">
                  <a16:creationId xmlns:a16="http://schemas.microsoft.com/office/drawing/2014/main" id="{567D0C2D-2F10-296A-25AF-38A61DAA605F}"/>
                </a:ext>
              </a:extLst>
            </p:cNvPr>
            <p:cNvGrpSpPr/>
            <p:nvPr/>
          </p:nvGrpSpPr>
          <p:grpSpPr>
            <a:xfrm>
              <a:off x="116700" y="4449221"/>
              <a:ext cx="2761005" cy="2153633"/>
              <a:chOff x="248951" y="4464173"/>
              <a:chExt cx="2761005" cy="2153633"/>
            </a:xfrm>
          </p:grpSpPr>
          <p:sp>
            <p:nvSpPr>
              <p:cNvPr id="1034" name="Freeform: Shape 1033">
                <a:extLst>
                  <a:ext uri="{FF2B5EF4-FFF2-40B4-BE49-F238E27FC236}">
                    <a16:creationId xmlns:a16="http://schemas.microsoft.com/office/drawing/2014/main" id="{2C7891A0-E437-EEC7-F734-8D9D0E6A6D5D}"/>
                  </a:ext>
                </a:extLst>
              </p:cNvPr>
              <p:cNvSpPr/>
              <p:nvPr/>
            </p:nvSpPr>
            <p:spPr>
              <a:xfrm>
                <a:off x="248951" y="4464173"/>
                <a:ext cx="1350511" cy="2153633"/>
              </a:xfrm>
              <a:custGeom>
                <a:avLst/>
                <a:gdLst>
                  <a:gd name="connsiteX0" fmla="*/ 0 w 1350511"/>
                  <a:gd name="connsiteY0" fmla="*/ 135051 h 2153633"/>
                  <a:gd name="connsiteX1" fmla="*/ 135051 w 1350511"/>
                  <a:gd name="connsiteY1" fmla="*/ 0 h 2153633"/>
                  <a:gd name="connsiteX2" fmla="*/ 1215460 w 1350511"/>
                  <a:gd name="connsiteY2" fmla="*/ 0 h 2153633"/>
                  <a:gd name="connsiteX3" fmla="*/ 1350511 w 1350511"/>
                  <a:gd name="connsiteY3" fmla="*/ 135051 h 2153633"/>
                  <a:gd name="connsiteX4" fmla="*/ 1350511 w 1350511"/>
                  <a:gd name="connsiteY4" fmla="*/ 2018582 h 2153633"/>
                  <a:gd name="connsiteX5" fmla="*/ 1215460 w 1350511"/>
                  <a:gd name="connsiteY5" fmla="*/ 2153633 h 2153633"/>
                  <a:gd name="connsiteX6" fmla="*/ 135051 w 1350511"/>
                  <a:gd name="connsiteY6" fmla="*/ 2153633 h 2153633"/>
                  <a:gd name="connsiteX7" fmla="*/ 0 w 1350511"/>
                  <a:gd name="connsiteY7" fmla="*/ 2018582 h 2153633"/>
                  <a:gd name="connsiteX8" fmla="*/ 0 w 1350511"/>
                  <a:gd name="connsiteY8" fmla="*/ 135051 h 215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511" h="2153633">
                    <a:moveTo>
                      <a:pt x="0" y="135051"/>
                    </a:moveTo>
                    <a:cubicBezTo>
                      <a:pt x="0" y="60464"/>
                      <a:pt x="60464" y="0"/>
                      <a:pt x="135051" y="0"/>
                    </a:cubicBezTo>
                    <a:lnTo>
                      <a:pt x="1215460" y="0"/>
                    </a:lnTo>
                    <a:cubicBezTo>
                      <a:pt x="1290047" y="0"/>
                      <a:pt x="1350511" y="60464"/>
                      <a:pt x="1350511" y="135051"/>
                    </a:cubicBezTo>
                    <a:lnTo>
                      <a:pt x="1350511" y="2018582"/>
                    </a:lnTo>
                    <a:cubicBezTo>
                      <a:pt x="1350511" y="2093169"/>
                      <a:pt x="1290047" y="2153633"/>
                      <a:pt x="1215460" y="2153633"/>
                    </a:cubicBezTo>
                    <a:lnTo>
                      <a:pt x="135051" y="2153633"/>
                    </a:lnTo>
                    <a:cubicBezTo>
                      <a:pt x="60464" y="2153633"/>
                      <a:pt x="0" y="2093169"/>
                      <a:pt x="0" y="2018582"/>
                    </a:cubicBezTo>
                    <a:lnTo>
                      <a:pt x="0" y="135051"/>
                    </a:lnTo>
                    <a:close/>
                  </a:path>
                </a:pathLst>
              </a:custGeom>
              <a:noFill/>
              <a:ln w="28575">
                <a:solidFill>
                  <a:srgbClr val="E92168">
                    <a:alpha val="5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232" tIns="939685" rIns="78232" bIns="508959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E92168"/>
                    </a:solidFill>
                  </a:rPr>
                  <a:t>Scanner accuracy concerns</a:t>
                </a:r>
              </a:p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100" b="1" i="1">
                    <a:solidFill>
                      <a:srgbClr val="E92168"/>
                    </a:solidFill>
                  </a:rPr>
                  <a:t>Price </a:t>
                </a:r>
                <a:br>
                  <a:rPr lang="en-GB" sz="1100" b="1" i="1">
                    <a:solidFill>
                      <a:srgbClr val="E92168"/>
                    </a:solidFill>
                  </a:rPr>
                </a:br>
                <a:r>
                  <a:rPr lang="en-GB" sz="1100" b="1" i="1">
                    <a:solidFill>
                      <a:srgbClr val="E92168"/>
                    </a:solidFill>
                  </a:rPr>
                  <a:t>sensitivity</a:t>
                </a:r>
              </a:p>
            </p:txBody>
          </p: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631BFA16-96DF-BC95-B849-9FF62B0C8812}"/>
                  </a:ext>
                </a:extLst>
              </p:cNvPr>
              <p:cNvSpPr/>
              <p:nvPr/>
            </p:nvSpPr>
            <p:spPr>
              <a:xfrm>
                <a:off x="565627" y="4593390"/>
                <a:ext cx="717159" cy="717159"/>
              </a:xfrm>
              <a:prstGeom prst="ellipse">
                <a:avLst/>
              </a:prstGeom>
              <a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1000" r="-21000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F8F5C597-E976-0FB9-1482-0B02CCE301D8}"/>
                  </a:ext>
                </a:extLst>
              </p:cNvPr>
              <p:cNvSpPr/>
              <p:nvPr/>
            </p:nvSpPr>
            <p:spPr>
              <a:xfrm>
                <a:off x="1659445" y="4464173"/>
                <a:ext cx="1350511" cy="2153633"/>
              </a:xfrm>
              <a:custGeom>
                <a:avLst/>
                <a:gdLst>
                  <a:gd name="connsiteX0" fmla="*/ 0 w 1350511"/>
                  <a:gd name="connsiteY0" fmla="*/ 135051 h 2153633"/>
                  <a:gd name="connsiteX1" fmla="*/ 135051 w 1350511"/>
                  <a:gd name="connsiteY1" fmla="*/ 0 h 2153633"/>
                  <a:gd name="connsiteX2" fmla="*/ 1215460 w 1350511"/>
                  <a:gd name="connsiteY2" fmla="*/ 0 h 2153633"/>
                  <a:gd name="connsiteX3" fmla="*/ 1350511 w 1350511"/>
                  <a:gd name="connsiteY3" fmla="*/ 135051 h 2153633"/>
                  <a:gd name="connsiteX4" fmla="*/ 1350511 w 1350511"/>
                  <a:gd name="connsiteY4" fmla="*/ 2018582 h 2153633"/>
                  <a:gd name="connsiteX5" fmla="*/ 1215460 w 1350511"/>
                  <a:gd name="connsiteY5" fmla="*/ 2153633 h 2153633"/>
                  <a:gd name="connsiteX6" fmla="*/ 135051 w 1350511"/>
                  <a:gd name="connsiteY6" fmla="*/ 2153633 h 2153633"/>
                  <a:gd name="connsiteX7" fmla="*/ 0 w 1350511"/>
                  <a:gd name="connsiteY7" fmla="*/ 2018582 h 2153633"/>
                  <a:gd name="connsiteX8" fmla="*/ 0 w 1350511"/>
                  <a:gd name="connsiteY8" fmla="*/ 135051 h 215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511" h="2153633">
                    <a:moveTo>
                      <a:pt x="0" y="135051"/>
                    </a:moveTo>
                    <a:cubicBezTo>
                      <a:pt x="0" y="60464"/>
                      <a:pt x="60464" y="0"/>
                      <a:pt x="135051" y="0"/>
                    </a:cubicBezTo>
                    <a:lnTo>
                      <a:pt x="1215460" y="0"/>
                    </a:lnTo>
                    <a:cubicBezTo>
                      <a:pt x="1290047" y="0"/>
                      <a:pt x="1350511" y="60464"/>
                      <a:pt x="1350511" y="135051"/>
                    </a:cubicBezTo>
                    <a:lnTo>
                      <a:pt x="1350511" y="2018582"/>
                    </a:lnTo>
                    <a:cubicBezTo>
                      <a:pt x="1350511" y="2093169"/>
                      <a:pt x="1290047" y="2153633"/>
                      <a:pt x="1215460" y="2153633"/>
                    </a:cubicBezTo>
                    <a:lnTo>
                      <a:pt x="135051" y="2153633"/>
                    </a:lnTo>
                    <a:cubicBezTo>
                      <a:pt x="60464" y="2153633"/>
                      <a:pt x="0" y="2093169"/>
                      <a:pt x="0" y="2018582"/>
                    </a:cubicBezTo>
                    <a:lnTo>
                      <a:pt x="0" y="135051"/>
                    </a:lnTo>
                    <a:close/>
                  </a:path>
                </a:pathLst>
              </a:custGeom>
              <a:noFill/>
              <a:ln w="28575">
                <a:solidFill>
                  <a:srgbClr val="0E7C42">
                    <a:alpha val="5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939685" rIns="78232" bIns="508959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100" b="1" i="1" kern="1200">
                    <a:solidFill>
                      <a:srgbClr val="0E7C42"/>
                    </a:solidFill>
                  </a:rPr>
                  <a:t>C</a:t>
                </a:r>
                <a:r>
                  <a:rPr lang="en-IN" sz="1100" b="1" i="1" kern="1200">
                    <a:solidFill>
                      <a:srgbClr val="0E7C42"/>
                    </a:solidFill>
                    <a:effectLst/>
                  </a:rPr>
                  <a:t>onduct clinical  validation</a:t>
                </a:r>
                <a:endParaRPr lang="en-IN" sz="1100" b="1" i="1" kern="1200">
                  <a:solidFill>
                    <a:srgbClr val="0E7C42"/>
                  </a:solidFill>
                </a:endParaRPr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100" b="1" i="1" kern="1200">
                    <a:solidFill>
                      <a:srgbClr val="0E7C42"/>
                    </a:solidFill>
                  </a:rPr>
                  <a:t>R</a:t>
                </a:r>
                <a:r>
                  <a:rPr lang="en-IN" sz="1100" b="1" i="1" kern="1200">
                    <a:solidFill>
                      <a:srgbClr val="0E7C42"/>
                    </a:solidFill>
                    <a:effectLst/>
                  </a:rPr>
                  <a:t>egion based pricing </a:t>
                </a:r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A99017FF-F19C-6231-BEC0-24DF7939D5F8}"/>
                  </a:ext>
                </a:extLst>
              </p:cNvPr>
              <p:cNvSpPr/>
              <p:nvPr/>
            </p:nvSpPr>
            <p:spPr>
              <a:xfrm>
                <a:off x="1974942" y="4593390"/>
                <a:ext cx="717159" cy="717159"/>
              </a:xfrm>
              <a:prstGeom prst="ellipse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44000" r="-44000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038" name="Arrow: Left-Right 1037">
                <a:extLst>
                  <a:ext uri="{FF2B5EF4-FFF2-40B4-BE49-F238E27FC236}">
                    <a16:creationId xmlns:a16="http://schemas.microsoft.com/office/drawing/2014/main" id="{1C9BAA23-F627-E4A6-5671-2D1CD9501D28}"/>
                  </a:ext>
                </a:extLst>
              </p:cNvPr>
              <p:cNvSpPr/>
              <p:nvPr/>
            </p:nvSpPr>
            <p:spPr>
              <a:xfrm>
                <a:off x="366671" y="6187079"/>
                <a:ext cx="2524385" cy="323044"/>
              </a:xfrm>
              <a:prstGeom prst="leftRightArrow">
                <a:avLst/>
              </a:prstGeom>
              <a:gradFill flip="none" rotWithShape="1">
                <a:gsLst>
                  <a:gs pos="0">
                    <a:srgbClr val="E92168"/>
                  </a:gs>
                  <a:gs pos="100000">
                    <a:srgbClr val="0E7C42">
                      <a:alpha val="5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</p:grpSp>
        <p:sp useBgFill="1">
          <p:nvSpPr>
            <p:cNvPr id="1033" name="TextBox 1032">
              <a:extLst>
                <a:ext uri="{FF2B5EF4-FFF2-40B4-BE49-F238E27FC236}">
                  <a16:creationId xmlns:a16="http://schemas.microsoft.com/office/drawing/2014/main" id="{180D35E0-EFF3-22E3-1BB3-13374E893CF4}"/>
                </a:ext>
              </a:extLst>
            </p:cNvPr>
            <p:cNvSpPr txBox="1"/>
            <p:nvPr/>
          </p:nvSpPr>
          <p:spPr>
            <a:xfrm>
              <a:off x="373946" y="4064527"/>
              <a:ext cx="2246512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IN" sz="1600" b="1">
                  <a:solidFill>
                    <a:srgbClr val="001E3F"/>
                  </a:solidFill>
                </a:rPr>
                <a:t>Market and Consumer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251E468-3DD7-0419-24B1-F10C88CCF55A}"/>
              </a:ext>
            </a:extLst>
          </p:cNvPr>
          <p:cNvCxnSpPr>
            <a:cxnSpLocks/>
            <a:stCxn id="1196" idx="1"/>
          </p:cNvCxnSpPr>
          <p:nvPr/>
        </p:nvCxnSpPr>
        <p:spPr>
          <a:xfrm flipH="1">
            <a:off x="-21599" y="4126766"/>
            <a:ext cx="4946970" cy="2842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196" name="Rectangle 1195">
            <a:extLst>
              <a:ext uri="{FF2B5EF4-FFF2-40B4-BE49-F238E27FC236}">
                <a16:creationId xmlns:a16="http://schemas.microsoft.com/office/drawing/2014/main" id="{EB992C2B-2B71-9EE8-E99D-3E6224A2D2AA}"/>
              </a:ext>
            </a:extLst>
          </p:cNvPr>
          <p:cNvSpPr/>
          <p:nvPr/>
        </p:nvSpPr>
        <p:spPr>
          <a:xfrm>
            <a:off x="4925371" y="4005453"/>
            <a:ext cx="2341259" cy="242625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E92168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RISKS &amp;</a:t>
            </a:r>
            <a:r>
              <a:rPr lang="en-US" b="1">
                <a:solidFill>
                  <a:srgbClr val="001F3F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 </a:t>
            </a:r>
            <a:r>
              <a:rPr lang="en-US" b="1">
                <a:solidFill>
                  <a:srgbClr val="0E7C42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MITIGATION</a:t>
            </a:r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F660CA3F-B9C3-EFE1-C702-E47042592E26}"/>
              </a:ext>
            </a:extLst>
          </p:cNvPr>
          <p:cNvSpPr/>
          <p:nvPr/>
        </p:nvSpPr>
        <p:spPr>
          <a:xfrm>
            <a:off x="2344335" y="707602"/>
            <a:ext cx="414235" cy="232269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b="1">
                <a:solidFill>
                  <a:srgbClr val="001F3E"/>
                </a:solidFill>
                <a:latin typeface="+mj-lt"/>
              </a:rPr>
              <a:t>Q1</a:t>
            </a:r>
            <a:endParaRPr lang="en-IN" b="1">
              <a:solidFill>
                <a:srgbClr val="001F3E"/>
              </a:solidFill>
              <a:latin typeface="+mj-lt"/>
            </a:endParaRPr>
          </a:p>
        </p:txBody>
      </p:sp>
      <p:sp>
        <p:nvSpPr>
          <p:cNvPr id="7" name="Rectangle: Top Corners Rounded 25">
            <a:extLst>
              <a:ext uri="{FF2B5EF4-FFF2-40B4-BE49-F238E27FC236}">
                <a16:creationId xmlns:a16="http://schemas.microsoft.com/office/drawing/2014/main" id="{D1EEE531-1E31-3472-B686-AFA220B75A9A}"/>
              </a:ext>
            </a:extLst>
          </p:cNvPr>
          <p:cNvSpPr/>
          <p:nvPr/>
        </p:nvSpPr>
        <p:spPr>
          <a:xfrm>
            <a:off x="5005120" y="707602"/>
            <a:ext cx="414235" cy="232269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b="1">
                <a:solidFill>
                  <a:srgbClr val="001F3E"/>
                </a:solidFill>
                <a:latin typeface="+mj-lt"/>
              </a:rPr>
              <a:t>Q2</a:t>
            </a:r>
            <a:endParaRPr lang="en-IN" b="1">
              <a:solidFill>
                <a:srgbClr val="001F3E"/>
              </a:solidFill>
              <a:latin typeface="+mj-lt"/>
            </a:endParaRPr>
          </a:p>
        </p:txBody>
      </p:sp>
      <p:sp>
        <p:nvSpPr>
          <p:cNvPr id="9" name="Rectangle: Top Corners Rounded 25">
            <a:extLst>
              <a:ext uri="{FF2B5EF4-FFF2-40B4-BE49-F238E27FC236}">
                <a16:creationId xmlns:a16="http://schemas.microsoft.com/office/drawing/2014/main" id="{9C481A61-E677-C560-4AEA-09290A41BB29}"/>
              </a:ext>
            </a:extLst>
          </p:cNvPr>
          <p:cNvSpPr/>
          <p:nvPr/>
        </p:nvSpPr>
        <p:spPr>
          <a:xfrm>
            <a:off x="7665905" y="707602"/>
            <a:ext cx="414235" cy="232269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b="1">
                <a:solidFill>
                  <a:srgbClr val="001F3E"/>
                </a:solidFill>
                <a:latin typeface="+mj-lt"/>
              </a:rPr>
              <a:t>Q3</a:t>
            </a:r>
            <a:endParaRPr lang="en-IN" b="1">
              <a:solidFill>
                <a:srgbClr val="001F3E"/>
              </a:solidFill>
              <a:latin typeface="+mj-lt"/>
            </a:endParaRPr>
          </a:p>
        </p:txBody>
      </p:sp>
      <p:sp>
        <p:nvSpPr>
          <p:cNvPr id="10" name="Rectangle: Top Corners Rounded 25">
            <a:extLst>
              <a:ext uri="{FF2B5EF4-FFF2-40B4-BE49-F238E27FC236}">
                <a16:creationId xmlns:a16="http://schemas.microsoft.com/office/drawing/2014/main" id="{84278371-58A2-3E7E-6690-32079BAA1123}"/>
              </a:ext>
            </a:extLst>
          </p:cNvPr>
          <p:cNvSpPr/>
          <p:nvPr/>
        </p:nvSpPr>
        <p:spPr>
          <a:xfrm>
            <a:off x="10326689" y="707602"/>
            <a:ext cx="414235" cy="232269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b="1">
                <a:solidFill>
                  <a:srgbClr val="001F3E"/>
                </a:solidFill>
                <a:latin typeface="+mj-lt"/>
              </a:rPr>
              <a:t>Q4</a:t>
            </a:r>
            <a:endParaRPr lang="en-IN" b="1">
              <a:solidFill>
                <a:srgbClr val="001F3E"/>
              </a:solidFill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3C9AB13-C763-98D7-8D7C-5A279A25EC9A}"/>
              </a:ext>
            </a:extLst>
          </p:cNvPr>
          <p:cNvSpPr/>
          <p:nvPr/>
        </p:nvSpPr>
        <p:spPr>
          <a:xfrm>
            <a:off x="770791" y="2031959"/>
            <a:ext cx="11237411" cy="831600"/>
          </a:xfrm>
          <a:prstGeom prst="roundRect">
            <a:avLst/>
          </a:prstGeom>
          <a:solidFill>
            <a:srgbClr val="E1EEDC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: Rounded Corners 12">
            <a:extLst>
              <a:ext uri="{FF2B5EF4-FFF2-40B4-BE49-F238E27FC236}">
                <a16:creationId xmlns:a16="http://schemas.microsoft.com/office/drawing/2014/main" id="{6299EDBE-DE14-4C59-E783-12AC94079415}"/>
              </a:ext>
            </a:extLst>
          </p:cNvPr>
          <p:cNvSpPr>
            <a:spLocks/>
          </p:cNvSpPr>
          <p:nvPr/>
        </p:nvSpPr>
        <p:spPr>
          <a:xfrm>
            <a:off x="1159853" y="2117115"/>
            <a:ext cx="2991256" cy="295200"/>
          </a:xfrm>
          <a:prstGeom prst="roundRect">
            <a:avLst/>
          </a:prstGeom>
          <a:solidFill>
            <a:srgbClr val="E1EEDC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>
                <a:solidFill>
                  <a:srgbClr val="107C42"/>
                </a:solidFill>
              </a:rPr>
              <a:t>Launch SmartSkinX North America &amp; EU</a:t>
            </a:r>
          </a:p>
        </p:txBody>
      </p:sp>
      <p:sp>
        <p:nvSpPr>
          <p:cNvPr id="15" name="Rectangle: Rounded Corners 12">
            <a:extLst>
              <a:ext uri="{FF2B5EF4-FFF2-40B4-BE49-F238E27FC236}">
                <a16:creationId xmlns:a16="http://schemas.microsoft.com/office/drawing/2014/main" id="{E3ABAFFA-09A4-1B58-2DB5-D62528233DEE}"/>
              </a:ext>
            </a:extLst>
          </p:cNvPr>
          <p:cNvSpPr>
            <a:spLocks/>
          </p:cNvSpPr>
          <p:nvPr/>
        </p:nvSpPr>
        <p:spPr>
          <a:xfrm>
            <a:off x="8570133" y="2117115"/>
            <a:ext cx="3370760" cy="295200"/>
          </a:xfrm>
          <a:prstGeom prst="roundRect">
            <a:avLst/>
          </a:prstGeom>
          <a:solidFill>
            <a:srgbClr val="E1EEDC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>
                <a:solidFill>
                  <a:srgbClr val="107C42"/>
                </a:solidFill>
              </a:rPr>
              <a:t>Growth groundwork for China, Japan, &amp; Korea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6DBFF9FE-6716-F033-26C3-8B67322A75D0}"/>
              </a:ext>
            </a:extLst>
          </p:cNvPr>
          <p:cNvSpPr>
            <a:spLocks/>
          </p:cNvSpPr>
          <p:nvPr/>
        </p:nvSpPr>
        <p:spPr>
          <a:xfrm>
            <a:off x="1159853" y="2505471"/>
            <a:ext cx="3677190" cy="295200"/>
          </a:xfrm>
          <a:prstGeom prst="roundRect">
            <a:avLst/>
          </a:prstGeom>
          <a:solidFill>
            <a:srgbClr val="E1EEDC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107C42"/>
                </a:solidFill>
              </a:rPr>
              <a:t>100+ kiosks in malls, gyms airports in Tier-1 cities</a:t>
            </a:r>
            <a:endParaRPr lang="en-IN" sz="1200" b="1">
              <a:solidFill>
                <a:srgbClr val="107C42"/>
              </a:solidFill>
            </a:endParaRPr>
          </a:p>
        </p:txBody>
      </p:sp>
      <p:sp>
        <p:nvSpPr>
          <p:cNvPr id="30" name="Rectangle: Rounded Corners 12">
            <a:extLst>
              <a:ext uri="{FF2B5EF4-FFF2-40B4-BE49-F238E27FC236}">
                <a16:creationId xmlns:a16="http://schemas.microsoft.com/office/drawing/2014/main" id="{349981AF-D059-BB7D-CF3D-F0F2FD6F5DF7}"/>
              </a:ext>
            </a:extLst>
          </p:cNvPr>
          <p:cNvSpPr>
            <a:spLocks/>
          </p:cNvSpPr>
          <p:nvPr/>
        </p:nvSpPr>
        <p:spPr>
          <a:xfrm>
            <a:off x="4265350" y="2117115"/>
            <a:ext cx="1805462" cy="295200"/>
          </a:xfrm>
          <a:prstGeom prst="roundRect">
            <a:avLst/>
          </a:prstGeom>
          <a:solidFill>
            <a:srgbClr val="E1EEDC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>
                <a:solidFill>
                  <a:srgbClr val="107C42"/>
                </a:solidFill>
              </a:rPr>
              <a:t>Expand retail presence</a:t>
            </a:r>
          </a:p>
        </p:txBody>
      </p:sp>
      <p:sp>
        <p:nvSpPr>
          <p:cNvPr id="31" name="Rectangle: Rounded Corners 12">
            <a:extLst>
              <a:ext uri="{FF2B5EF4-FFF2-40B4-BE49-F238E27FC236}">
                <a16:creationId xmlns:a16="http://schemas.microsoft.com/office/drawing/2014/main" id="{BB3D24A7-7443-CF01-0553-19DE32820ED0}"/>
              </a:ext>
            </a:extLst>
          </p:cNvPr>
          <p:cNvSpPr>
            <a:spLocks/>
          </p:cNvSpPr>
          <p:nvPr/>
        </p:nvSpPr>
        <p:spPr>
          <a:xfrm>
            <a:off x="4958652" y="2505471"/>
            <a:ext cx="3226623" cy="295200"/>
          </a:xfrm>
          <a:prstGeom prst="roundRect">
            <a:avLst/>
          </a:prstGeom>
          <a:solidFill>
            <a:srgbClr val="E1EEDC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>
                <a:solidFill>
                  <a:srgbClr val="107C42"/>
                </a:solidFill>
              </a:rPr>
              <a:t>Influencer &amp; targeted digital campaigns</a:t>
            </a:r>
          </a:p>
        </p:txBody>
      </p:sp>
      <p:sp>
        <p:nvSpPr>
          <p:cNvPr id="63" name="Rectangle: Rounded Corners 12">
            <a:extLst>
              <a:ext uri="{FF2B5EF4-FFF2-40B4-BE49-F238E27FC236}">
                <a16:creationId xmlns:a16="http://schemas.microsoft.com/office/drawing/2014/main" id="{1167248C-7DB9-1A36-3EDC-F4C9408AF6F7}"/>
              </a:ext>
            </a:extLst>
          </p:cNvPr>
          <p:cNvSpPr>
            <a:spLocks/>
          </p:cNvSpPr>
          <p:nvPr/>
        </p:nvSpPr>
        <p:spPr>
          <a:xfrm>
            <a:off x="8306885" y="2505471"/>
            <a:ext cx="3642720" cy="295200"/>
          </a:xfrm>
          <a:prstGeom prst="roundRect">
            <a:avLst/>
          </a:prstGeom>
          <a:solidFill>
            <a:srgbClr val="E1EEDC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107C42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Corporate Wellness Programs in Fortune 500 Cos.</a:t>
            </a:r>
            <a:endParaRPr lang="en-IN" sz="1200" b="1">
              <a:solidFill>
                <a:srgbClr val="107C42"/>
              </a:solidFill>
              <a:highlight>
                <a:srgbClr val="FFFF00"/>
              </a:highlight>
            </a:endParaRPr>
          </a:p>
        </p:txBody>
      </p:sp>
      <p:sp>
        <p:nvSpPr>
          <p:cNvPr id="132" name="Rectangle: Rounded Corners 12">
            <a:extLst>
              <a:ext uri="{FF2B5EF4-FFF2-40B4-BE49-F238E27FC236}">
                <a16:creationId xmlns:a16="http://schemas.microsoft.com/office/drawing/2014/main" id="{13FE7750-481F-C697-3F35-302DA06773A7}"/>
              </a:ext>
            </a:extLst>
          </p:cNvPr>
          <p:cNvSpPr>
            <a:spLocks/>
          </p:cNvSpPr>
          <p:nvPr/>
        </p:nvSpPr>
        <p:spPr>
          <a:xfrm>
            <a:off x="6180976" y="2117115"/>
            <a:ext cx="2267240" cy="295200"/>
          </a:xfrm>
          <a:prstGeom prst="roundRect">
            <a:avLst/>
          </a:prstGeom>
          <a:solidFill>
            <a:srgbClr val="E1EEDC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>
                <a:solidFill>
                  <a:srgbClr val="107C42"/>
                </a:solidFill>
              </a:rPr>
              <a:t>Launch on Amazon &amp; D2C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FAB3CF-4677-77DE-7862-E2AA968C77D8}"/>
              </a:ext>
            </a:extLst>
          </p:cNvPr>
          <p:cNvSpPr/>
          <p:nvPr/>
        </p:nvSpPr>
        <p:spPr>
          <a:xfrm rot="16200000">
            <a:off x="-115873" y="2208781"/>
            <a:ext cx="949798" cy="477957"/>
          </a:xfrm>
          <a:prstGeom prst="rect">
            <a:avLst/>
          </a:prstGeom>
          <a:solidFill>
            <a:srgbClr val="107C42"/>
          </a:solidFill>
          <a:ln w="9525">
            <a:noFill/>
          </a:ln>
          <a:effectLst>
            <a:glow rad="63500">
              <a:srgbClr val="0E7C42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sym typeface="Canva Sans Bold"/>
              </a:rPr>
              <a:t>Growth &amp;</a:t>
            </a:r>
            <a:br>
              <a:rPr lang="en-US" sz="1200" b="1">
                <a:solidFill>
                  <a:schemeClr val="bg1"/>
                </a:solidFill>
                <a:sym typeface="Canva Sans Bold"/>
              </a:rPr>
            </a:br>
            <a:r>
              <a:rPr lang="en-US" sz="1200" b="1">
                <a:solidFill>
                  <a:schemeClr val="bg1"/>
                </a:solidFill>
                <a:sym typeface="Canva Sans Bold"/>
              </a:rPr>
              <a:t>Expansion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DB6A6FB-17E6-948B-B538-E88ABB027BF0}"/>
              </a:ext>
            </a:extLst>
          </p:cNvPr>
          <p:cNvSpPr/>
          <p:nvPr/>
        </p:nvSpPr>
        <p:spPr>
          <a:xfrm rot="16200000">
            <a:off x="-115874" y="1173907"/>
            <a:ext cx="949801" cy="477957"/>
          </a:xfrm>
          <a:prstGeom prst="rect">
            <a:avLst/>
          </a:prstGeom>
          <a:solidFill>
            <a:srgbClr val="804148"/>
          </a:solidFill>
          <a:ln w="9525">
            <a:noFill/>
          </a:ln>
          <a:effectLst>
            <a:glow rad="63500">
              <a:srgbClr val="804148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lt1"/>
                </a:solidFill>
                <a:sym typeface="Canva Sans Bold"/>
              </a:rPr>
              <a:t>Entry &amp;</a:t>
            </a:r>
            <a:br>
              <a:rPr lang="en-US" sz="1200" b="1">
                <a:solidFill>
                  <a:schemeClr val="lt1"/>
                </a:solidFill>
                <a:sym typeface="Canva Sans Bold"/>
              </a:rPr>
            </a:br>
            <a:r>
              <a:rPr lang="en-US" sz="1200" b="1">
                <a:solidFill>
                  <a:schemeClr val="lt1"/>
                </a:solidFill>
                <a:sym typeface="Canva Sans Bold"/>
              </a:rPr>
              <a:t>Stabilize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A024A0-A078-A884-FEE8-873987D61640}"/>
              </a:ext>
            </a:extLst>
          </p:cNvPr>
          <p:cNvSpPr/>
          <p:nvPr/>
        </p:nvSpPr>
        <p:spPr>
          <a:xfrm>
            <a:off x="759384" y="992054"/>
            <a:ext cx="11238493" cy="841662"/>
          </a:xfrm>
          <a:prstGeom prst="roundRect">
            <a:avLst/>
          </a:prstGeom>
          <a:solidFill>
            <a:srgbClr val="EFD7D7"/>
          </a:solidFill>
          <a:ln>
            <a:noFill/>
          </a:ln>
          <a:effectLst>
            <a:glow rad="63500">
              <a:srgbClr val="804148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80414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F72C33-E03E-C0F8-680F-8A75BF5FADF0}"/>
              </a:ext>
            </a:extLst>
          </p:cNvPr>
          <p:cNvSpPr/>
          <p:nvPr/>
        </p:nvSpPr>
        <p:spPr>
          <a:xfrm rot="16200000">
            <a:off x="-115875" y="3243657"/>
            <a:ext cx="949802" cy="477957"/>
          </a:xfrm>
          <a:prstGeom prst="rect">
            <a:avLst/>
          </a:prstGeom>
          <a:solidFill>
            <a:srgbClr val="0663BD"/>
          </a:solidFill>
          <a:ln w="9525">
            <a:noFill/>
          </a:ln>
          <a:effectLst>
            <a:glow rad="63500">
              <a:srgbClr val="0663BD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sym typeface="Canva Sans Bold"/>
              </a:rPr>
              <a:t>Future</a:t>
            </a:r>
            <a:br>
              <a:rPr lang="en-US" sz="1200" b="1">
                <a:solidFill>
                  <a:schemeClr val="bg1"/>
                </a:solidFill>
                <a:sym typeface="Canva Sans Bold"/>
              </a:rPr>
            </a:br>
            <a:r>
              <a:rPr lang="en-US" sz="1200" b="1">
                <a:solidFill>
                  <a:schemeClr val="bg1"/>
                </a:solidFill>
                <a:sym typeface="Canva Sans Bold"/>
              </a:rPr>
              <a:t>Goals</a:t>
            </a:r>
          </a:p>
        </p:txBody>
      </p:sp>
      <p:sp>
        <p:nvSpPr>
          <p:cNvPr id="1082" name="Freeform: Shape 256">
            <a:extLst>
              <a:ext uri="{FF2B5EF4-FFF2-40B4-BE49-F238E27FC236}">
                <a16:creationId xmlns:a16="http://schemas.microsoft.com/office/drawing/2014/main" id="{19C6BE0E-1E26-AA70-98C5-502BB1FF5F57}"/>
              </a:ext>
            </a:extLst>
          </p:cNvPr>
          <p:cNvSpPr/>
          <p:nvPr/>
        </p:nvSpPr>
        <p:spPr>
          <a:xfrm rot="10800000">
            <a:off x="755036" y="3063265"/>
            <a:ext cx="3643952" cy="831600"/>
          </a:xfrm>
          <a:prstGeom prst="roundRect">
            <a:avLst/>
          </a:prstGeom>
          <a:solidFill>
            <a:srgbClr val="D3E2F6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6021" tIns="54863" rIns="71119" bIns="1122956" numCol="1" spcCol="1270" anchor="t" anchorCtr="0">
            <a:noAutofit/>
          </a:bodyPr>
          <a:lstStyle/>
          <a:p>
            <a:pPr marL="0" lvl="0" indent="0" algn="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600" b="1" kern="1200">
              <a:solidFill>
                <a:srgbClr val="001E3F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85" name="Isosceles Triangle 35">
            <a:extLst>
              <a:ext uri="{FF2B5EF4-FFF2-40B4-BE49-F238E27FC236}">
                <a16:creationId xmlns:a16="http://schemas.microsoft.com/office/drawing/2014/main" id="{4C97B099-7206-431E-F6FA-387DA88FA26A}"/>
              </a:ext>
            </a:extLst>
          </p:cNvPr>
          <p:cNvSpPr/>
          <p:nvPr/>
        </p:nvSpPr>
        <p:spPr>
          <a:xfrm rot="5400000">
            <a:off x="955679" y="3402237"/>
            <a:ext cx="446167" cy="137870"/>
          </a:xfrm>
          <a:prstGeom prst="triangle">
            <a:avLst/>
          </a:prstGeom>
          <a:solidFill>
            <a:srgbClr val="0663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86" name="Rectangle: Top Corners Rounded 31">
            <a:extLst>
              <a:ext uri="{FF2B5EF4-FFF2-40B4-BE49-F238E27FC236}">
                <a16:creationId xmlns:a16="http://schemas.microsoft.com/office/drawing/2014/main" id="{3D559597-A889-3D0B-C3AD-2B16B6286D17}"/>
              </a:ext>
            </a:extLst>
          </p:cNvPr>
          <p:cNvSpPr/>
          <p:nvPr/>
        </p:nvSpPr>
        <p:spPr>
          <a:xfrm rot="16200000">
            <a:off x="560764" y="3320424"/>
            <a:ext cx="752631" cy="311130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663BD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2027</a:t>
            </a:r>
            <a:endParaRPr lang="en-IN" b="1">
              <a:solidFill>
                <a:srgbClr val="0663BD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084" name="Rectangle: Rounded Corners 12">
            <a:extLst>
              <a:ext uri="{FF2B5EF4-FFF2-40B4-BE49-F238E27FC236}">
                <a16:creationId xmlns:a16="http://schemas.microsoft.com/office/drawing/2014/main" id="{D79D6073-34C2-C72B-9228-A161F5EF1C16}"/>
              </a:ext>
            </a:extLst>
          </p:cNvPr>
          <p:cNvSpPr>
            <a:spLocks/>
          </p:cNvSpPr>
          <p:nvPr/>
        </p:nvSpPr>
        <p:spPr>
          <a:xfrm>
            <a:off x="1270298" y="3281573"/>
            <a:ext cx="3095479" cy="427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200">
              <a:solidFill>
                <a:srgbClr val="0663BD"/>
              </a:solidFill>
            </a:endParaRPr>
          </a:p>
        </p:txBody>
      </p:sp>
      <p:sp>
        <p:nvSpPr>
          <p:cNvPr id="1081" name="Rectangle: Rounded Corners 12">
            <a:extLst>
              <a:ext uri="{FF2B5EF4-FFF2-40B4-BE49-F238E27FC236}">
                <a16:creationId xmlns:a16="http://schemas.microsoft.com/office/drawing/2014/main" id="{2FCC8151-83E8-094A-7E3E-4C6465DD686E}"/>
              </a:ext>
            </a:extLst>
          </p:cNvPr>
          <p:cNvSpPr>
            <a:spLocks/>
          </p:cNvSpPr>
          <p:nvPr/>
        </p:nvSpPr>
        <p:spPr>
          <a:xfrm>
            <a:off x="1193116" y="3129429"/>
            <a:ext cx="3284518" cy="702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>
                <a:solidFill>
                  <a:srgbClr val="0663BD"/>
                </a:solidFill>
              </a:rPr>
              <a:t>Global Expansion in</a:t>
            </a:r>
            <a:r>
              <a:rPr lang="en-IN" sz="1200" b="1">
                <a:solidFill>
                  <a:srgbClr val="0663BD"/>
                </a:solidFill>
              </a:rPr>
              <a:t> Oceania, India, SE Asia &amp; LATAM</a:t>
            </a:r>
          </a:p>
          <a:p>
            <a:r>
              <a:rPr lang="en-US" sz="1200" b="1">
                <a:solidFill>
                  <a:srgbClr val="0663BD"/>
                </a:solidFill>
              </a:rPr>
              <a:t>First LTV Optimization Campaign: </a:t>
            </a:r>
            <a:r>
              <a:rPr lang="en-US" sz="1200">
                <a:solidFill>
                  <a:srgbClr val="0663BD"/>
                </a:solidFill>
              </a:rPr>
              <a:t>Maximize refill retention</a:t>
            </a:r>
            <a:endParaRPr lang="en-IN" sz="1200">
              <a:solidFill>
                <a:srgbClr val="0663BD"/>
              </a:solidFill>
              <a:highlight>
                <a:srgbClr val="FFFF00"/>
              </a:highlight>
            </a:endParaRPr>
          </a:p>
        </p:txBody>
      </p:sp>
      <p:sp>
        <p:nvSpPr>
          <p:cNvPr id="1154" name="Freeform: Shape 256">
            <a:extLst>
              <a:ext uri="{FF2B5EF4-FFF2-40B4-BE49-F238E27FC236}">
                <a16:creationId xmlns:a16="http://schemas.microsoft.com/office/drawing/2014/main" id="{10B295EE-BC15-775D-B67E-6A423AC4D3AF}"/>
              </a:ext>
            </a:extLst>
          </p:cNvPr>
          <p:cNvSpPr/>
          <p:nvPr/>
        </p:nvSpPr>
        <p:spPr>
          <a:xfrm rot="10800000">
            <a:off x="4548742" y="3070405"/>
            <a:ext cx="3643952" cy="831600"/>
          </a:xfrm>
          <a:prstGeom prst="roundRect">
            <a:avLst/>
          </a:prstGeom>
          <a:solidFill>
            <a:srgbClr val="D3E2F6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6021" tIns="54863" rIns="71119" bIns="1122956" numCol="1" spcCol="1270" anchor="t" anchorCtr="0">
            <a:noAutofit/>
          </a:bodyPr>
          <a:lstStyle/>
          <a:p>
            <a:pPr marL="0" lvl="0" indent="0" algn="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600" b="1" kern="1200">
              <a:solidFill>
                <a:srgbClr val="001E3F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57" name="Isosceles Triangle 35">
            <a:extLst>
              <a:ext uri="{FF2B5EF4-FFF2-40B4-BE49-F238E27FC236}">
                <a16:creationId xmlns:a16="http://schemas.microsoft.com/office/drawing/2014/main" id="{878B35A8-80A6-F9F5-57F4-0B1A07C06AD5}"/>
              </a:ext>
            </a:extLst>
          </p:cNvPr>
          <p:cNvSpPr/>
          <p:nvPr/>
        </p:nvSpPr>
        <p:spPr>
          <a:xfrm rot="5400000">
            <a:off x="4731072" y="3409376"/>
            <a:ext cx="446167" cy="137870"/>
          </a:xfrm>
          <a:prstGeom prst="triangle">
            <a:avLst/>
          </a:prstGeom>
          <a:solidFill>
            <a:srgbClr val="0663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58" name="Rectangle: Top Corners Rounded 31">
            <a:extLst>
              <a:ext uri="{FF2B5EF4-FFF2-40B4-BE49-F238E27FC236}">
                <a16:creationId xmlns:a16="http://schemas.microsoft.com/office/drawing/2014/main" id="{2993C879-DE7D-A97A-E576-570D3D0AD436}"/>
              </a:ext>
            </a:extLst>
          </p:cNvPr>
          <p:cNvSpPr/>
          <p:nvPr/>
        </p:nvSpPr>
        <p:spPr>
          <a:xfrm rot="16200000">
            <a:off x="4336156" y="3255367"/>
            <a:ext cx="752631" cy="455527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663BD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2028</a:t>
            </a:r>
            <a:endParaRPr lang="en-IN" b="1">
              <a:solidFill>
                <a:srgbClr val="0663BD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156" name="Rectangle: Rounded Corners 12">
            <a:extLst>
              <a:ext uri="{FF2B5EF4-FFF2-40B4-BE49-F238E27FC236}">
                <a16:creationId xmlns:a16="http://schemas.microsoft.com/office/drawing/2014/main" id="{976E0CB3-7699-B27E-950B-F4A41AA5BF8E}"/>
              </a:ext>
            </a:extLst>
          </p:cNvPr>
          <p:cNvSpPr>
            <a:spLocks/>
          </p:cNvSpPr>
          <p:nvPr/>
        </p:nvSpPr>
        <p:spPr>
          <a:xfrm>
            <a:off x="5045674" y="3288713"/>
            <a:ext cx="3095479" cy="427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200">
              <a:solidFill>
                <a:srgbClr val="0663BD"/>
              </a:solidFill>
            </a:endParaRPr>
          </a:p>
        </p:txBody>
      </p:sp>
      <p:sp>
        <p:nvSpPr>
          <p:cNvPr id="1153" name="Rectangle: Rounded Corners 12">
            <a:extLst>
              <a:ext uri="{FF2B5EF4-FFF2-40B4-BE49-F238E27FC236}">
                <a16:creationId xmlns:a16="http://schemas.microsoft.com/office/drawing/2014/main" id="{A36C537D-D608-25DA-9F9D-1407DF5B4495}"/>
              </a:ext>
            </a:extLst>
          </p:cNvPr>
          <p:cNvSpPr>
            <a:spLocks/>
          </p:cNvSpPr>
          <p:nvPr/>
        </p:nvSpPr>
        <p:spPr>
          <a:xfrm>
            <a:off x="5008603" y="3179445"/>
            <a:ext cx="3220464" cy="427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200">
              <a:solidFill>
                <a:srgbClr val="0663BD"/>
              </a:solidFill>
            </a:endParaRPr>
          </a:p>
          <a:p>
            <a:r>
              <a:rPr lang="en-IN" sz="1200">
                <a:solidFill>
                  <a:srgbClr val="0663BD"/>
                </a:solidFill>
              </a:rPr>
              <a:t>Develop </a:t>
            </a:r>
            <a:r>
              <a:rPr lang="en-IN" sz="1200" b="1">
                <a:solidFill>
                  <a:srgbClr val="0663BD"/>
                </a:solidFill>
              </a:rPr>
              <a:t>SmartSkinX 2.0</a:t>
            </a:r>
            <a:r>
              <a:rPr lang="en-IN" sz="1200">
                <a:solidFill>
                  <a:srgbClr val="0663BD"/>
                </a:solidFill>
              </a:rPr>
              <a:t> with </a:t>
            </a:r>
            <a:r>
              <a:rPr lang="en-IN" sz="1200" b="1">
                <a:solidFill>
                  <a:srgbClr val="0663BD"/>
                </a:solidFill>
              </a:rPr>
              <a:t>multi-cartridge dispensing</a:t>
            </a:r>
            <a:r>
              <a:rPr lang="en-IN" sz="1200">
                <a:solidFill>
                  <a:srgbClr val="0663BD"/>
                </a:solidFill>
              </a:rPr>
              <a:t> </a:t>
            </a:r>
          </a:p>
          <a:p>
            <a:endParaRPr lang="en-IN" sz="200">
              <a:solidFill>
                <a:srgbClr val="0663BD"/>
              </a:solidFill>
            </a:endParaRPr>
          </a:p>
          <a:p>
            <a:r>
              <a:rPr lang="en-IN" sz="1200" b="1">
                <a:solidFill>
                  <a:srgbClr val="0663BD"/>
                </a:solidFill>
              </a:rPr>
              <a:t>Ginseng-infused</a:t>
            </a:r>
            <a:r>
              <a:rPr lang="en-IN" sz="1200">
                <a:solidFill>
                  <a:srgbClr val="0663BD"/>
                </a:solidFill>
              </a:rPr>
              <a:t> skincare (mental health focus)</a:t>
            </a:r>
          </a:p>
        </p:txBody>
      </p:sp>
      <p:sp>
        <p:nvSpPr>
          <p:cNvPr id="1164" name="Rectangle: Rounded Corners 12">
            <a:extLst>
              <a:ext uri="{FF2B5EF4-FFF2-40B4-BE49-F238E27FC236}">
                <a16:creationId xmlns:a16="http://schemas.microsoft.com/office/drawing/2014/main" id="{C7A76097-23EA-0980-A180-BEC78AD36D2F}"/>
              </a:ext>
            </a:extLst>
          </p:cNvPr>
          <p:cNvSpPr>
            <a:spLocks/>
          </p:cNvSpPr>
          <p:nvPr/>
        </p:nvSpPr>
        <p:spPr>
          <a:xfrm>
            <a:off x="8907224" y="3285107"/>
            <a:ext cx="3095479" cy="427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200">
              <a:solidFill>
                <a:srgbClr val="0663BD"/>
              </a:solidFill>
            </a:endParaRPr>
          </a:p>
        </p:txBody>
      </p:sp>
      <p:sp>
        <p:nvSpPr>
          <p:cNvPr id="1162" name="Freeform: Shape 256">
            <a:extLst>
              <a:ext uri="{FF2B5EF4-FFF2-40B4-BE49-F238E27FC236}">
                <a16:creationId xmlns:a16="http://schemas.microsoft.com/office/drawing/2014/main" id="{1D621CED-550C-77B5-B19B-56DD6271A70E}"/>
              </a:ext>
            </a:extLst>
          </p:cNvPr>
          <p:cNvSpPr/>
          <p:nvPr/>
        </p:nvSpPr>
        <p:spPr>
          <a:xfrm rot="10800000">
            <a:off x="8364250" y="3066799"/>
            <a:ext cx="3643952" cy="831600"/>
          </a:xfrm>
          <a:prstGeom prst="roundRect">
            <a:avLst/>
          </a:prstGeom>
          <a:solidFill>
            <a:srgbClr val="D3E2F6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6021" tIns="54863" rIns="71119" bIns="1122956" numCol="1" spcCol="1270" anchor="t" anchorCtr="0">
            <a:noAutofit/>
          </a:bodyPr>
          <a:lstStyle/>
          <a:p>
            <a:pPr marL="0" lvl="0" indent="0" algn="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600" b="1" kern="1200">
              <a:solidFill>
                <a:srgbClr val="001E3F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66" name="Isosceles Triangle 35">
            <a:extLst>
              <a:ext uri="{FF2B5EF4-FFF2-40B4-BE49-F238E27FC236}">
                <a16:creationId xmlns:a16="http://schemas.microsoft.com/office/drawing/2014/main" id="{48E12A5C-27D0-CC4C-E22B-2F0BC48994C6}"/>
              </a:ext>
            </a:extLst>
          </p:cNvPr>
          <p:cNvSpPr/>
          <p:nvPr/>
        </p:nvSpPr>
        <p:spPr>
          <a:xfrm rot="5400000">
            <a:off x="8546580" y="3405770"/>
            <a:ext cx="446167" cy="137870"/>
          </a:xfrm>
          <a:prstGeom prst="triangle">
            <a:avLst/>
          </a:prstGeom>
          <a:solidFill>
            <a:srgbClr val="0663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67" name="Rectangle: Top Corners Rounded 31">
            <a:extLst>
              <a:ext uri="{FF2B5EF4-FFF2-40B4-BE49-F238E27FC236}">
                <a16:creationId xmlns:a16="http://schemas.microsoft.com/office/drawing/2014/main" id="{0C436C5F-7F3D-809F-13B6-4D98526D09EF}"/>
              </a:ext>
            </a:extLst>
          </p:cNvPr>
          <p:cNvSpPr/>
          <p:nvPr/>
        </p:nvSpPr>
        <p:spPr>
          <a:xfrm rot="16200000">
            <a:off x="8151664" y="3251761"/>
            <a:ext cx="752631" cy="455527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663BD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2029</a:t>
            </a:r>
            <a:endParaRPr lang="en-IN" b="1">
              <a:solidFill>
                <a:srgbClr val="0663BD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161" name="Rectangle: Rounded Corners 12">
            <a:extLst>
              <a:ext uri="{FF2B5EF4-FFF2-40B4-BE49-F238E27FC236}">
                <a16:creationId xmlns:a16="http://schemas.microsoft.com/office/drawing/2014/main" id="{E36B0FDB-E1B2-F3CB-8B02-C3F0D9A22868}"/>
              </a:ext>
            </a:extLst>
          </p:cNvPr>
          <p:cNvSpPr>
            <a:spLocks/>
          </p:cNvSpPr>
          <p:nvPr/>
        </p:nvSpPr>
        <p:spPr>
          <a:xfrm>
            <a:off x="8828926" y="3261077"/>
            <a:ext cx="3095479" cy="427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rgbClr val="0663BD"/>
                </a:solidFill>
              </a:rPr>
              <a:t>Launch Global Skin Health Index: </a:t>
            </a:r>
            <a:r>
              <a:rPr lang="en-US" sz="1200">
                <a:solidFill>
                  <a:srgbClr val="0663BD"/>
                </a:solidFill>
              </a:rPr>
              <a:t>Data-backed consumer insights</a:t>
            </a:r>
            <a:endParaRPr lang="en-IN" sz="1200">
              <a:solidFill>
                <a:srgbClr val="0663BD"/>
              </a:solidFill>
            </a:endParaRPr>
          </a:p>
          <a:p>
            <a:endParaRPr lang="en-IN" sz="200">
              <a:solidFill>
                <a:srgbClr val="0663BD"/>
              </a:solidFill>
              <a:highlight>
                <a:srgbClr val="FFFF00"/>
              </a:highlight>
            </a:endParaRPr>
          </a:p>
          <a:p>
            <a:r>
              <a:rPr lang="en-IN" sz="1200">
                <a:solidFill>
                  <a:srgbClr val="0663BD"/>
                </a:solidFill>
              </a:rPr>
              <a:t>Sustainability Innovation: Exploring </a:t>
            </a:r>
            <a:r>
              <a:rPr lang="en-IN" sz="1200" b="1">
                <a:solidFill>
                  <a:srgbClr val="0663BD"/>
                </a:solidFill>
              </a:rPr>
              <a:t>refillable solid skincare formats</a:t>
            </a:r>
          </a:p>
        </p:txBody>
      </p:sp>
      <p:sp>
        <p:nvSpPr>
          <p:cNvPr id="39" name="Rectangle: Top Corners Rounded 31">
            <a:extLst>
              <a:ext uri="{FF2B5EF4-FFF2-40B4-BE49-F238E27FC236}">
                <a16:creationId xmlns:a16="http://schemas.microsoft.com/office/drawing/2014/main" id="{419A204D-990F-5A78-AA78-406D0C3D855B}"/>
              </a:ext>
            </a:extLst>
          </p:cNvPr>
          <p:cNvSpPr/>
          <p:nvPr/>
        </p:nvSpPr>
        <p:spPr>
          <a:xfrm rot="16200000">
            <a:off x="549522" y="2308765"/>
            <a:ext cx="831601" cy="274753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E7C4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2026</a:t>
            </a:r>
            <a:endParaRPr lang="en-IN" b="1">
              <a:solidFill>
                <a:srgbClr val="0E7C42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90BBFAC0-60D7-BE5F-1314-C2345531FAC4}"/>
              </a:ext>
            </a:extLst>
          </p:cNvPr>
          <p:cNvSpPr/>
          <p:nvPr/>
        </p:nvSpPr>
        <p:spPr>
          <a:xfrm rot="16200000">
            <a:off x="596457" y="1259196"/>
            <a:ext cx="728639" cy="281046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804148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2025</a:t>
            </a:r>
            <a:endParaRPr lang="en-IN" b="1">
              <a:solidFill>
                <a:srgbClr val="804148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8EE796-B9D2-B823-3B2D-77E3575AB3FE}"/>
              </a:ext>
            </a:extLst>
          </p:cNvPr>
          <p:cNvGrpSpPr/>
          <p:nvPr/>
        </p:nvGrpSpPr>
        <p:grpSpPr>
          <a:xfrm>
            <a:off x="1170390" y="1459718"/>
            <a:ext cx="10776866" cy="295200"/>
            <a:chOff x="1170390" y="1224768"/>
            <a:chExt cx="10776866" cy="2952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7D92C3-BF79-25BD-AFFE-8701A42B2951}"/>
                </a:ext>
              </a:extLst>
            </p:cNvPr>
            <p:cNvSpPr/>
            <p:nvPr/>
          </p:nvSpPr>
          <p:spPr>
            <a:xfrm>
              <a:off x="9210397" y="1224768"/>
              <a:ext cx="2736859" cy="295200"/>
            </a:xfrm>
            <a:prstGeom prst="roundRect">
              <a:avLst/>
            </a:prstGeom>
            <a:solidFill>
              <a:srgbClr val="EFD7D7"/>
            </a:solidFill>
            <a:ln>
              <a:noFill/>
            </a:ln>
            <a:effectLst>
              <a:glow rad="63500">
                <a:srgbClr val="804148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200" b="1">
                  <a:solidFill>
                    <a:srgbClr val="804148"/>
                  </a:solidFill>
                </a:rPr>
                <a:t>Finalize Kiosk and Product MVP</a:t>
              </a:r>
            </a:p>
          </p:txBody>
        </p:sp>
        <p:sp>
          <p:nvSpPr>
            <p:cNvPr id="43" name="Rectangle: Rounded Corners 12">
              <a:extLst>
                <a:ext uri="{FF2B5EF4-FFF2-40B4-BE49-F238E27FC236}">
                  <a16:creationId xmlns:a16="http://schemas.microsoft.com/office/drawing/2014/main" id="{67CC4FDA-C67A-AFD9-0801-5F0950ECD583}"/>
                </a:ext>
              </a:extLst>
            </p:cNvPr>
            <p:cNvSpPr>
              <a:spLocks/>
            </p:cNvSpPr>
            <p:nvPr/>
          </p:nvSpPr>
          <p:spPr>
            <a:xfrm>
              <a:off x="1170390" y="1224768"/>
              <a:ext cx="2982024" cy="295200"/>
            </a:xfrm>
            <a:prstGeom prst="roundRect">
              <a:avLst/>
            </a:prstGeom>
            <a:solidFill>
              <a:srgbClr val="EFD7D7"/>
            </a:solidFill>
            <a:ln>
              <a:noFill/>
            </a:ln>
            <a:effectLst>
              <a:glow rad="63500">
                <a:srgbClr val="804148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200" b="1">
                  <a:solidFill>
                    <a:srgbClr val="804148"/>
                  </a:solidFill>
                </a:rPr>
                <a:t>Market Research &amp;  Consumer Insights</a:t>
              </a:r>
            </a:p>
          </p:txBody>
        </p:sp>
        <p:sp>
          <p:nvSpPr>
            <p:cNvPr id="45" name="Rectangle: Rounded Corners 12">
              <a:extLst>
                <a:ext uri="{FF2B5EF4-FFF2-40B4-BE49-F238E27FC236}">
                  <a16:creationId xmlns:a16="http://schemas.microsoft.com/office/drawing/2014/main" id="{91FCBC08-7E14-23EC-1DBA-D9920C30E11E}"/>
                </a:ext>
              </a:extLst>
            </p:cNvPr>
            <p:cNvSpPr>
              <a:spLocks/>
            </p:cNvSpPr>
            <p:nvPr/>
          </p:nvSpPr>
          <p:spPr>
            <a:xfrm>
              <a:off x="4258392" y="1224768"/>
              <a:ext cx="2458263" cy="295200"/>
            </a:xfrm>
            <a:prstGeom prst="roundRect">
              <a:avLst/>
            </a:prstGeom>
            <a:solidFill>
              <a:srgbClr val="EFD7D7"/>
            </a:solidFill>
            <a:ln>
              <a:noFill/>
            </a:ln>
            <a:effectLst>
              <a:glow rad="63500">
                <a:srgbClr val="804148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200" b="1">
                  <a:solidFill>
                    <a:srgbClr val="804148"/>
                  </a:solidFill>
                </a:rPr>
                <a:t>Material Sourcing</a:t>
              </a:r>
            </a:p>
          </p:txBody>
        </p:sp>
        <p:sp>
          <p:nvSpPr>
            <p:cNvPr id="5" name="Rectangle: Rounded Corners 12">
              <a:extLst>
                <a:ext uri="{FF2B5EF4-FFF2-40B4-BE49-F238E27FC236}">
                  <a16:creationId xmlns:a16="http://schemas.microsoft.com/office/drawing/2014/main" id="{4F2B34E3-B48C-5CAB-5A16-E069D8C799EB}"/>
                </a:ext>
              </a:extLst>
            </p:cNvPr>
            <p:cNvSpPr/>
            <p:nvPr/>
          </p:nvSpPr>
          <p:spPr>
            <a:xfrm>
              <a:off x="6822633" y="1224768"/>
              <a:ext cx="2281787" cy="295200"/>
            </a:xfrm>
            <a:prstGeom prst="roundRect">
              <a:avLst/>
            </a:prstGeom>
            <a:solidFill>
              <a:srgbClr val="EFD7D7"/>
            </a:solidFill>
            <a:ln>
              <a:noFill/>
            </a:ln>
            <a:effectLst>
              <a:glow rad="63500">
                <a:srgbClr val="804148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200" b="1">
                  <a:solidFill>
                    <a:srgbClr val="804148"/>
                  </a:solidFill>
                </a:rPr>
                <a:t>App Integration &amp; Finalisation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543FEC-2511-9E91-4029-2039154830C2}"/>
              </a:ext>
            </a:extLst>
          </p:cNvPr>
          <p:cNvGrpSpPr/>
          <p:nvPr/>
        </p:nvGrpSpPr>
        <p:grpSpPr>
          <a:xfrm>
            <a:off x="1176569" y="1069937"/>
            <a:ext cx="10770687" cy="295200"/>
            <a:chOff x="1170390" y="834987"/>
            <a:chExt cx="10770687" cy="295200"/>
          </a:xfrm>
        </p:grpSpPr>
        <p:sp>
          <p:nvSpPr>
            <p:cNvPr id="44" name="Rectangle: Rounded Corners 12">
              <a:extLst>
                <a:ext uri="{FF2B5EF4-FFF2-40B4-BE49-F238E27FC236}">
                  <a16:creationId xmlns:a16="http://schemas.microsoft.com/office/drawing/2014/main" id="{B2948E63-E8D8-425D-9D7F-15B88CB1A66C}"/>
                </a:ext>
              </a:extLst>
            </p:cNvPr>
            <p:cNvSpPr>
              <a:spLocks/>
            </p:cNvSpPr>
            <p:nvPr/>
          </p:nvSpPr>
          <p:spPr>
            <a:xfrm>
              <a:off x="6204548" y="834987"/>
              <a:ext cx="2813148" cy="295200"/>
            </a:xfrm>
            <a:prstGeom prst="roundRect">
              <a:avLst/>
            </a:prstGeom>
            <a:solidFill>
              <a:srgbClr val="EFD7D7"/>
            </a:solidFill>
            <a:ln>
              <a:noFill/>
            </a:ln>
            <a:effectLst>
              <a:glow rad="63500">
                <a:srgbClr val="804148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200" b="1">
                  <a:solidFill>
                    <a:srgbClr val="804148"/>
                  </a:solidFill>
                </a:rPr>
                <a:t>Manufacturing Partner Selection</a:t>
              </a:r>
            </a:p>
          </p:txBody>
        </p:sp>
        <p:sp>
          <p:nvSpPr>
            <p:cNvPr id="61" name="Rectangle: Rounded Corners 12">
              <a:extLst>
                <a:ext uri="{FF2B5EF4-FFF2-40B4-BE49-F238E27FC236}">
                  <a16:creationId xmlns:a16="http://schemas.microsoft.com/office/drawing/2014/main" id="{C501107A-6CFF-B8E8-A1DA-56C849BEAF51}"/>
                </a:ext>
              </a:extLst>
            </p:cNvPr>
            <p:cNvSpPr>
              <a:spLocks/>
            </p:cNvSpPr>
            <p:nvPr/>
          </p:nvSpPr>
          <p:spPr>
            <a:xfrm>
              <a:off x="3687469" y="834987"/>
              <a:ext cx="2428533" cy="295200"/>
            </a:xfrm>
            <a:prstGeom prst="roundRect">
              <a:avLst/>
            </a:prstGeom>
            <a:solidFill>
              <a:srgbClr val="EFD7D7"/>
            </a:solidFill>
            <a:ln>
              <a:noFill/>
            </a:ln>
            <a:effectLst>
              <a:glow rad="63500">
                <a:srgbClr val="804148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200" b="1">
                  <a:solidFill>
                    <a:srgbClr val="804148"/>
                  </a:solidFill>
                </a:rPr>
                <a:t>Prototype Design &amp; Testing</a:t>
              </a:r>
            </a:p>
          </p:txBody>
        </p:sp>
        <p:sp>
          <p:nvSpPr>
            <p:cNvPr id="62" name="Rectangle: Rounded Corners 12">
              <a:extLst>
                <a:ext uri="{FF2B5EF4-FFF2-40B4-BE49-F238E27FC236}">
                  <a16:creationId xmlns:a16="http://schemas.microsoft.com/office/drawing/2014/main" id="{31C04002-3006-9887-6AC5-25A074A8E049}"/>
                </a:ext>
              </a:extLst>
            </p:cNvPr>
            <p:cNvSpPr/>
            <p:nvPr/>
          </p:nvSpPr>
          <p:spPr>
            <a:xfrm>
              <a:off x="9106242" y="834987"/>
              <a:ext cx="2834835" cy="295200"/>
            </a:xfrm>
            <a:prstGeom prst="roundRect">
              <a:avLst/>
            </a:prstGeom>
            <a:solidFill>
              <a:srgbClr val="EFD7D7"/>
            </a:solidFill>
            <a:ln>
              <a:noFill/>
            </a:ln>
            <a:effectLst>
              <a:glow rad="63500">
                <a:srgbClr val="804148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200" b="1">
                  <a:solidFill>
                    <a:srgbClr val="804148"/>
                  </a:solidFill>
                </a:rPr>
                <a:t>Pilot Launch and Refinement</a:t>
              </a: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B493ABCF-D9A9-439F-03E6-49A66A44BEE8}"/>
                </a:ext>
              </a:extLst>
            </p:cNvPr>
            <p:cNvSpPr>
              <a:spLocks/>
            </p:cNvSpPr>
            <p:nvPr/>
          </p:nvSpPr>
          <p:spPr>
            <a:xfrm>
              <a:off x="1170390" y="834987"/>
              <a:ext cx="2428533" cy="295200"/>
            </a:xfrm>
            <a:prstGeom prst="roundRect">
              <a:avLst/>
            </a:prstGeom>
            <a:solidFill>
              <a:srgbClr val="EFD7D7"/>
            </a:solidFill>
            <a:ln>
              <a:noFill/>
            </a:ln>
            <a:effectLst>
              <a:glow rad="63500">
                <a:srgbClr val="804148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200" b="1">
                  <a:solidFill>
                    <a:srgbClr val="804148"/>
                  </a:solidFill>
                </a:rPr>
                <a:t>Willingness-to-Pay Studies </a:t>
              </a:r>
            </a:p>
          </p:txBody>
        </p:sp>
      </p:grpSp>
      <p:sp>
        <p:nvSpPr>
          <p:cNvPr id="35" name="Freeform 124">
            <a:extLst>
              <a:ext uri="{FF2B5EF4-FFF2-40B4-BE49-F238E27FC236}">
                <a16:creationId xmlns:a16="http://schemas.microsoft.com/office/drawing/2014/main" id="{4C90CA17-41DC-4D28-9EE5-52FD4774ABC8}"/>
              </a:ext>
            </a:extLst>
          </p:cNvPr>
          <p:cNvSpPr/>
          <p:nvPr/>
        </p:nvSpPr>
        <p:spPr>
          <a:xfrm>
            <a:off x="-2001" y="378352"/>
            <a:ext cx="12235199" cy="335481"/>
          </a:xfrm>
          <a:custGeom>
            <a:avLst/>
            <a:gdLst/>
            <a:ahLst/>
            <a:cxnLst/>
            <a:rect l="l" t="t" r="r" b="b"/>
            <a:pathLst>
              <a:path w="4833659" h="132536">
                <a:moveTo>
                  <a:pt x="0" y="0"/>
                </a:moveTo>
                <a:lnTo>
                  <a:pt x="4833659" y="0"/>
                </a:lnTo>
                <a:lnTo>
                  <a:pt x="4833659" y="132536"/>
                </a:lnTo>
                <a:lnTo>
                  <a:pt x="0" y="132536"/>
                </a:lnTo>
                <a:close/>
              </a:path>
            </a:pathLst>
          </a:custGeom>
          <a:solidFill>
            <a:srgbClr val="001F3F"/>
          </a:solidFill>
        </p:spPr>
        <p:txBody>
          <a:bodyPr anchor="ctr"/>
          <a:lstStyle/>
          <a:p>
            <a:pPr algn="ctr"/>
            <a:r>
              <a:rPr lang="en-US" sz="1200" b="1" i="1">
                <a:solidFill>
                  <a:schemeClr val="bg1"/>
                </a:solidFill>
              </a:rPr>
              <a:t>By aligning strategic execution with robust risk mitigation, SmartSkinX accelerates from prototype to global expansion—securing market leadership in SkinTech</a:t>
            </a:r>
          </a:p>
        </p:txBody>
      </p:sp>
      <p:sp>
        <p:nvSpPr>
          <p:cNvPr id="36" name="TextBox 125">
            <a:extLst>
              <a:ext uri="{FF2B5EF4-FFF2-40B4-BE49-F238E27FC236}">
                <a16:creationId xmlns:a16="http://schemas.microsoft.com/office/drawing/2014/main" id="{53417782-5A51-CCB9-8D10-73DBC8A51D32}"/>
              </a:ext>
            </a:extLst>
          </p:cNvPr>
          <p:cNvSpPr txBox="1"/>
          <p:nvPr/>
        </p:nvSpPr>
        <p:spPr>
          <a:xfrm>
            <a:off x="150400" y="475610"/>
            <a:ext cx="12235199" cy="43192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545"/>
              </a:lnSpc>
            </a:pPr>
            <a:endParaRPr sz="1200">
              <a:latin typeface="Aptos" panose="020B00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8FCC42-6934-D53A-D57C-0C2BC9AB36A4}"/>
              </a:ext>
            </a:extLst>
          </p:cNvPr>
          <p:cNvCxnSpPr>
            <a:cxnSpLocks/>
            <a:endCxn id="1196" idx="3"/>
          </p:cNvCxnSpPr>
          <p:nvPr/>
        </p:nvCxnSpPr>
        <p:spPr>
          <a:xfrm flipH="1">
            <a:off x="7266630" y="4126766"/>
            <a:ext cx="4946970" cy="0"/>
          </a:xfrm>
          <a:prstGeom prst="line">
            <a:avLst/>
          </a:prstGeom>
          <a:ln w="12700">
            <a:solidFill>
              <a:srgbClr val="107C4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27B2C43-A615-7EDB-7C20-3E586E7BCAA3}"/>
              </a:ext>
            </a:extLst>
          </p:cNvPr>
          <p:cNvGrpSpPr/>
          <p:nvPr/>
        </p:nvGrpSpPr>
        <p:grpSpPr>
          <a:xfrm>
            <a:off x="2" y="-23559"/>
            <a:ext cx="12217868" cy="380867"/>
            <a:chOff x="2" y="-23559"/>
            <a:chExt cx="12217868" cy="380867"/>
          </a:xfrm>
        </p:grpSpPr>
        <p:sp>
          <p:nvSpPr>
            <p:cNvPr id="28" name="Freeform 53">
              <a:extLst>
                <a:ext uri="{FF2B5EF4-FFF2-40B4-BE49-F238E27FC236}">
                  <a16:creationId xmlns:a16="http://schemas.microsoft.com/office/drawing/2014/main" id="{68CE4DD3-5497-FADB-B344-EC90724AE30A}"/>
                </a:ext>
              </a:extLst>
            </p:cNvPr>
            <p:cNvSpPr/>
            <p:nvPr/>
          </p:nvSpPr>
          <p:spPr>
            <a:xfrm>
              <a:off x="2" y="-4583"/>
              <a:ext cx="2923852" cy="359105"/>
            </a:xfrm>
            <a:custGeom>
              <a:avLst/>
              <a:gdLst/>
              <a:ahLst/>
              <a:cxnLst/>
              <a:rect l="l" t="t" r="r" b="b"/>
              <a:pathLst>
                <a:path w="1535358" h="141869">
                  <a:moveTo>
                    <a:pt x="1332158" y="0"/>
                  </a:moveTo>
                  <a:lnTo>
                    <a:pt x="0" y="0"/>
                  </a:lnTo>
                  <a:lnTo>
                    <a:pt x="0" y="141869"/>
                  </a:lnTo>
                  <a:lnTo>
                    <a:pt x="1332158" y="141869"/>
                  </a:lnTo>
                  <a:lnTo>
                    <a:pt x="1535358" y="70934"/>
                  </a:lnTo>
                  <a:lnTo>
                    <a:pt x="1332158" y="0"/>
                  </a:lnTo>
                  <a:close/>
                </a:path>
              </a:pathLst>
            </a:custGeom>
            <a:solidFill>
              <a:srgbClr val="001F3E"/>
            </a:solidFill>
            <a:ln cap="sq">
              <a:noFill/>
              <a:prstDash val="solid"/>
              <a:miter/>
            </a:ln>
          </p:spPr>
          <p:txBody>
            <a:bodyPr rIns="9000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 Overview</a:t>
              </a:r>
              <a:endParaRPr lang="en-IN" sz="10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E9879E3D-19F6-8125-1066-ED82C073455F}"/>
                </a:ext>
              </a:extLst>
            </p:cNvPr>
            <p:cNvSpPr/>
            <p:nvPr/>
          </p:nvSpPr>
          <p:spPr>
            <a:xfrm>
              <a:off x="2583076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L'Oréal </a:t>
              </a:r>
              <a:r>
                <a:rPr lang="en-IN" sz="1600" b="1" err="1">
                  <a:solidFill>
                    <a:schemeClr val="bg1"/>
                  </a:solidFill>
                  <a:latin typeface="Aptos" panose="020B0004020202020204" pitchFamily="34" charset="0"/>
                </a:rPr>
                <a:t>SmartSkinX</a:t>
              </a:r>
              <a:endParaRPr lang="en-IN" sz="16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3" name="Freeform 59">
              <a:extLst>
                <a:ext uri="{FF2B5EF4-FFF2-40B4-BE49-F238E27FC236}">
                  <a16:creationId xmlns:a16="http://schemas.microsoft.com/office/drawing/2014/main" id="{19D22E46-5E9B-99F1-A6B7-88BC3F8D5CF7}"/>
                </a:ext>
              </a:extLst>
            </p:cNvPr>
            <p:cNvSpPr/>
            <p:nvPr/>
          </p:nvSpPr>
          <p:spPr>
            <a:xfrm>
              <a:off x="5349203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Marketing and Financials</a:t>
              </a:r>
            </a:p>
          </p:txBody>
        </p:sp>
        <p:sp>
          <p:nvSpPr>
            <p:cNvPr id="37" name="Freeform 59">
              <a:extLst>
                <a:ext uri="{FF2B5EF4-FFF2-40B4-BE49-F238E27FC236}">
                  <a16:creationId xmlns:a16="http://schemas.microsoft.com/office/drawing/2014/main" id="{FB402369-441E-CFC5-1615-6A814625C206}"/>
                </a:ext>
              </a:extLst>
            </p:cNvPr>
            <p:cNvSpPr/>
            <p:nvPr/>
          </p:nvSpPr>
          <p:spPr>
            <a:xfrm>
              <a:off x="8115331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2168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Execution </a:t>
              </a:r>
              <a:r>
                <a:rPr lang="en-IN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(1/2)</a:t>
              </a:r>
              <a:endParaRPr lang="en-IN" sz="16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A319EB63-E2D6-AC57-8E84-D8A869172513}"/>
                </a:ext>
              </a:extLst>
            </p:cNvPr>
            <p:cNvSpPr/>
            <p:nvPr/>
          </p:nvSpPr>
          <p:spPr>
            <a:xfrm>
              <a:off x="11137211" y="-23559"/>
              <a:ext cx="1080659" cy="380867"/>
            </a:xfrm>
            <a:custGeom>
              <a:avLst/>
              <a:gdLst/>
              <a:ahLst/>
              <a:cxnLst/>
              <a:rect l="l" t="t" r="r" b="b"/>
              <a:pathLst>
                <a:path w="1620989" h="571300">
                  <a:moveTo>
                    <a:pt x="0" y="0"/>
                  </a:moveTo>
                  <a:lnTo>
                    <a:pt x="1620989" y="0"/>
                  </a:lnTo>
                  <a:lnTo>
                    <a:pt x="1620989" y="571300"/>
                  </a:lnTo>
                  <a:lnTo>
                    <a:pt x="0" y="57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</p:spTree>
    <p:extLst>
      <p:ext uri="{BB962C8B-B14F-4D97-AF65-F5344CB8AC3E}">
        <p14:creationId xmlns:p14="http://schemas.microsoft.com/office/powerpoint/2010/main" val="470039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753E7-2F5F-48A3-55FD-4379AF096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" name="think-cell data - do not delete" hidden="1">
            <a:extLst>
              <a:ext uri="{FF2B5EF4-FFF2-40B4-BE49-F238E27FC236}">
                <a16:creationId xmlns:a16="http://schemas.microsoft.com/office/drawing/2014/main" id="{2B3B8AFF-EA4F-2C07-20F8-C5D8DF9490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0499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5" imgH="405" progId="TCLayout.ActiveDocument.1">
                  <p:embed/>
                </p:oleObj>
              </mc:Choice>
              <mc:Fallback>
                <p:oleObj name="think-cell Slide" r:id="rId3" imgW="405" imgH="405" progId="TCLayout.ActiveDocument.1">
                  <p:embed/>
                  <p:pic>
                    <p:nvPicPr>
                      <p:cNvPr id="17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B3B8AFF-EA4F-2C07-20F8-C5D8DF9490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Box 2">
            <a:extLst>
              <a:ext uri="{FF2B5EF4-FFF2-40B4-BE49-F238E27FC236}">
                <a16:creationId xmlns:a16="http://schemas.microsoft.com/office/drawing/2014/main" id="{33458A37-4FB9-4E88-AEE8-D1A9C4D21FDA}"/>
              </a:ext>
            </a:extLst>
          </p:cNvPr>
          <p:cNvSpPr txBox="1">
            <a:spLocks noChangeAspect="1"/>
          </p:cNvSpPr>
          <p:nvPr/>
        </p:nvSpPr>
        <p:spPr>
          <a:xfrm>
            <a:off x="5926716" y="408870"/>
            <a:ext cx="2983607" cy="2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466725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 sz="1050" b="1">
                <a:solidFill>
                  <a:srgbClr val="001F3F"/>
                </a:solidFill>
                <a:latin typeface="Aptos" panose="02110004020202020204"/>
              </a:defRPr>
            </a:lvl1pPr>
          </a:lstStyle>
          <a:p>
            <a:pPr algn="just"/>
            <a:endParaRPr lang="en-US" sz="1000" b="1">
              <a:solidFill>
                <a:srgbClr val="0663BD"/>
              </a:solidFill>
            </a:endParaRPr>
          </a:p>
        </p:txBody>
      </p:sp>
      <p:grpSp>
        <p:nvGrpSpPr>
          <p:cNvPr id="44" name="Group 123">
            <a:extLst>
              <a:ext uri="{FF2B5EF4-FFF2-40B4-BE49-F238E27FC236}">
                <a16:creationId xmlns:a16="http://schemas.microsoft.com/office/drawing/2014/main" id="{C0457D7F-5A62-B49C-1BD4-D9730ADE7B04}"/>
              </a:ext>
            </a:extLst>
          </p:cNvPr>
          <p:cNvGrpSpPr/>
          <p:nvPr/>
        </p:nvGrpSpPr>
        <p:grpSpPr>
          <a:xfrm>
            <a:off x="-21599" y="297083"/>
            <a:ext cx="12235199" cy="431921"/>
            <a:chOff x="0" y="-38100"/>
            <a:chExt cx="4833659" cy="170636"/>
          </a:xfrm>
        </p:grpSpPr>
        <p:sp>
          <p:nvSpPr>
            <p:cNvPr id="45" name="Freeform 124">
              <a:extLst>
                <a:ext uri="{FF2B5EF4-FFF2-40B4-BE49-F238E27FC236}">
                  <a16:creationId xmlns:a16="http://schemas.microsoft.com/office/drawing/2014/main" id="{C1DABBB1-5CA5-F98D-9C3A-8B64DE95A7EF}"/>
                </a:ext>
              </a:extLst>
            </p:cNvPr>
            <p:cNvSpPr/>
            <p:nvPr/>
          </p:nvSpPr>
          <p:spPr>
            <a:xfrm>
              <a:off x="0" y="0"/>
              <a:ext cx="4833659" cy="132536"/>
            </a:xfrm>
            <a:custGeom>
              <a:avLst/>
              <a:gdLst/>
              <a:ahLst/>
              <a:cxnLst/>
              <a:rect l="l" t="t" r="r" b="b"/>
              <a:pathLst>
                <a:path w="4833659" h="132536">
                  <a:moveTo>
                    <a:pt x="0" y="0"/>
                  </a:moveTo>
                  <a:lnTo>
                    <a:pt x="4833659" y="0"/>
                  </a:lnTo>
                  <a:lnTo>
                    <a:pt x="4833659" y="132536"/>
                  </a:lnTo>
                  <a:lnTo>
                    <a:pt x="0" y="132536"/>
                  </a:lnTo>
                  <a:close/>
                </a:path>
              </a:pathLst>
            </a:custGeom>
            <a:solidFill>
              <a:srgbClr val="001F3F"/>
            </a:solidFill>
          </p:spPr>
          <p:txBody>
            <a:bodyPr anchor="ctr"/>
            <a:lstStyle/>
            <a:p>
              <a:pPr algn="ctr"/>
              <a:r>
                <a:rPr lang="en-US" sz="1200" b="1" i="1">
                  <a:solidFill>
                    <a:schemeClr val="bg1"/>
                  </a:solidFill>
                </a:rPr>
                <a:t>Beyond anti-aging—SmartSkinX will offer multi-cartridge personalization, neuro-cosmetic mental wellness, all while being  inclusive and sustainable</a:t>
              </a:r>
            </a:p>
          </p:txBody>
        </p:sp>
        <p:sp>
          <p:nvSpPr>
            <p:cNvPr id="46" name="TextBox 125">
              <a:extLst>
                <a:ext uri="{FF2B5EF4-FFF2-40B4-BE49-F238E27FC236}">
                  <a16:creationId xmlns:a16="http://schemas.microsoft.com/office/drawing/2014/main" id="{2C856837-6608-D899-B0F9-37206CF10BF9}"/>
                </a:ext>
              </a:extLst>
            </p:cNvPr>
            <p:cNvSpPr txBox="1"/>
            <p:nvPr/>
          </p:nvSpPr>
          <p:spPr>
            <a:xfrm>
              <a:off x="0" y="-38100"/>
              <a:ext cx="4833659" cy="1706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45"/>
                </a:lnSpc>
              </a:pPr>
              <a:endParaRPr sz="1200">
                <a:latin typeface="Aptos" panose="020B0004020202020204" pitchFamily="34" charset="0"/>
              </a:endParaRPr>
            </a:p>
          </p:txBody>
        </p:sp>
      </p:grpSp>
      <p:sp>
        <p:nvSpPr>
          <p:cNvPr id="11" name="TextBox 78">
            <a:extLst>
              <a:ext uri="{FF2B5EF4-FFF2-40B4-BE49-F238E27FC236}">
                <a16:creationId xmlns:a16="http://schemas.microsoft.com/office/drawing/2014/main" id="{ABEFB295-3EB1-E4CC-156A-E0EB96B4B138}"/>
              </a:ext>
            </a:extLst>
          </p:cNvPr>
          <p:cNvSpPr txBox="1"/>
          <p:nvPr/>
        </p:nvSpPr>
        <p:spPr>
          <a:xfrm>
            <a:off x="665022" y="1867142"/>
            <a:ext cx="2369391" cy="16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IN" sz="105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32E423-121F-2509-0530-F251E29F833D}"/>
              </a:ext>
            </a:extLst>
          </p:cNvPr>
          <p:cNvGrpSpPr/>
          <p:nvPr/>
        </p:nvGrpSpPr>
        <p:grpSpPr>
          <a:xfrm>
            <a:off x="6012524" y="4215876"/>
            <a:ext cx="5998892" cy="2433244"/>
            <a:chOff x="6442073" y="104548"/>
            <a:chExt cx="5619350" cy="23761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CB8177-FEEB-0526-C3D2-8BE283DD89A4}"/>
                </a:ext>
              </a:extLst>
            </p:cNvPr>
            <p:cNvGrpSpPr/>
            <p:nvPr/>
          </p:nvGrpSpPr>
          <p:grpSpPr>
            <a:xfrm>
              <a:off x="6591572" y="273507"/>
              <a:ext cx="5469851" cy="2207228"/>
              <a:chOff x="6591572" y="273507"/>
              <a:chExt cx="5469851" cy="2207228"/>
            </a:xfrm>
          </p:grpSpPr>
          <p:sp>
            <p:nvSpPr>
              <p:cNvPr id="49" name="Flowchart: Alternate Process 8">
                <a:extLst>
                  <a:ext uri="{FF2B5EF4-FFF2-40B4-BE49-F238E27FC236}">
                    <a16:creationId xmlns:a16="http://schemas.microsoft.com/office/drawing/2014/main" id="{466B4BD2-F75B-DE95-1DEF-12E4DAD52754}"/>
                  </a:ext>
                </a:extLst>
              </p:cNvPr>
              <p:cNvSpPr/>
              <p:nvPr/>
            </p:nvSpPr>
            <p:spPr>
              <a:xfrm>
                <a:off x="6591572" y="273507"/>
                <a:ext cx="5469851" cy="2207228"/>
              </a:xfrm>
              <a:prstGeom prst="round2DiagRect">
                <a:avLst/>
              </a:prstGeom>
              <a:solidFill>
                <a:srgbClr val="E1EEDC"/>
              </a:solidFill>
              <a:ln w="6350">
                <a:solidFill>
                  <a:schemeClr val="bg1"/>
                </a:solidFill>
              </a:ln>
              <a:effectLst>
                <a:glow rad="63500">
                  <a:srgbClr val="107C42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IN" sz="1000" i="1">
                  <a:solidFill>
                    <a:srgbClr val="107C42"/>
                  </a:solidFill>
                </a:endParaRPr>
              </a:p>
            </p:txBody>
          </p:sp>
          <p:sp>
            <p:nvSpPr>
              <p:cNvPr id="50" name="Rectangle: Rounded Corners 23">
                <a:extLst>
                  <a:ext uri="{FF2B5EF4-FFF2-40B4-BE49-F238E27FC236}">
                    <a16:creationId xmlns:a16="http://schemas.microsoft.com/office/drawing/2014/main" id="{3496E684-4FEB-3EAD-B040-46A5CC9047E4}"/>
                  </a:ext>
                </a:extLst>
              </p:cNvPr>
              <p:cNvSpPr/>
              <p:nvPr/>
            </p:nvSpPr>
            <p:spPr>
              <a:xfrm>
                <a:off x="9433457" y="703107"/>
                <a:ext cx="2431298" cy="325153"/>
              </a:xfrm>
              <a:prstGeom prst="round2DiagRect">
                <a:avLst/>
              </a:prstGeom>
              <a:noFill/>
              <a:ln w="12700">
                <a:gradFill flip="none" rotWithShape="1">
                  <a:gsLst>
                    <a:gs pos="0">
                      <a:srgbClr val="E1EDDC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sz="1100" b="1" u="none" strike="noStrike">
                    <a:solidFill>
                      <a:srgbClr val="107C42"/>
                    </a:solidFill>
                    <a:effectLst/>
                  </a:rPr>
                  <a:t>100% </a:t>
                </a:r>
                <a:r>
                  <a:rPr lang="en-US" sz="1100" u="none" strike="noStrike">
                    <a:solidFill>
                      <a:srgbClr val="107C42"/>
                    </a:solidFill>
                    <a:effectLst/>
                  </a:rPr>
                  <a:t>of plastic packaging recyclable, refillable, or bio-based by </a:t>
                </a:r>
                <a:r>
                  <a:rPr lang="en-US" sz="1100" b="1" u="none" strike="noStrike" kern="1200">
                    <a:solidFill>
                      <a:srgbClr val="107C42"/>
                    </a:solidFill>
                    <a:effectLst/>
                  </a:rPr>
                  <a:t>2025</a:t>
                </a:r>
                <a:endParaRPr lang="en-IN" sz="1100">
                  <a:solidFill>
                    <a:srgbClr val="107C42"/>
                  </a:solidFill>
                </a:endParaRPr>
              </a:p>
            </p:txBody>
          </p:sp>
          <p:sp>
            <p:nvSpPr>
              <p:cNvPr id="51" name="Rectangle: Rounded Corners 24">
                <a:extLst>
                  <a:ext uri="{FF2B5EF4-FFF2-40B4-BE49-F238E27FC236}">
                    <a16:creationId xmlns:a16="http://schemas.microsoft.com/office/drawing/2014/main" id="{EFDB3E4C-E037-33F8-F07F-4A08C6FB4E69}"/>
                  </a:ext>
                </a:extLst>
              </p:cNvPr>
              <p:cNvSpPr/>
              <p:nvPr/>
            </p:nvSpPr>
            <p:spPr>
              <a:xfrm>
                <a:off x="6718081" y="703107"/>
                <a:ext cx="2431298" cy="325153"/>
              </a:xfrm>
              <a:prstGeom prst="round2DiagRect">
                <a:avLst/>
              </a:prstGeom>
              <a:noFill/>
              <a:ln w="12700">
                <a:gradFill flip="none" rotWithShape="1">
                  <a:gsLst>
                    <a:gs pos="0">
                      <a:srgbClr val="E1EDDC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sz="1100" b="1">
                    <a:solidFill>
                      <a:srgbClr val="107C42"/>
                    </a:solidFill>
                  </a:rPr>
                  <a:t>Biodegradable PLA lines </a:t>
                </a:r>
                <a:r>
                  <a:rPr lang="en-US" sz="1100" u="none" strike="noStrike">
                    <a:solidFill>
                      <a:srgbClr val="107C42"/>
                    </a:solidFill>
                    <a:effectLst/>
                  </a:rPr>
                  <a:t>and </a:t>
                </a:r>
                <a:r>
                  <a:rPr lang="en-US" sz="1100" b="1">
                    <a:solidFill>
                      <a:srgbClr val="107C42"/>
                    </a:solidFill>
                  </a:rPr>
                  <a:t>50% PCR </a:t>
                </a:r>
                <a:r>
                  <a:rPr lang="en-US" sz="1100" u="none" strike="noStrike">
                    <a:solidFill>
                      <a:srgbClr val="107C42"/>
                    </a:solidFill>
                    <a:effectLst/>
                  </a:rPr>
                  <a:t>plastic in cartridges</a:t>
                </a:r>
                <a:endParaRPr lang="en-IN" sz="1100">
                  <a:solidFill>
                    <a:srgbClr val="107C42"/>
                  </a:solidFill>
                </a:endParaRPr>
              </a:p>
            </p:txBody>
          </p:sp>
          <p:sp>
            <p:nvSpPr>
              <p:cNvPr id="54" name="Rectangle: Rounded Corners 25">
                <a:extLst>
                  <a:ext uri="{FF2B5EF4-FFF2-40B4-BE49-F238E27FC236}">
                    <a16:creationId xmlns:a16="http://schemas.microsoft.com/office/drawing/2014/main" id="{A1B67F2F-9CF2-0175-946D-6E7EB7C3B7ED}"/>
                  </a:ext>
                </a:extLst>
              </p:cNvPr>
              <p:cNvSpPr/>
              <p:nvPr/>
            </p:nvSpPr>
            <p:spPr>
              <a:xfrm>
                <a:off x="9433457" y="1089957"/>
                <a:ext cx="2431298" cy="325153"/>
              </a:xfrm>
              <a:prstGeom prst="round2DiagRect">
                <a:avLst/>
              </a:prstGeom>
              <a:noFill/>
              <a:ln w="12700">
                <a:gradFill flip="none" rotWithShape="1">
                  <a:gsLst>
                    <a:gs pos="0">
                      <a:srgbClr val="E1EDDC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 fontAlgn="ctr"/>
                <a:r>
                  <a:rPr lang="en-US" sz="1100" b="1" u="none" strike="noStrike" kern="1200">
                    <a:solidFill>
                      <a:srgbClr val="107C42"/>
                    </a:solidFill>
                    <a:effectLst/>
                    <a:latin typeface="+mn-lt"/>
                    <a:ea typeface="+mn-ea"/>
                    <a:cs typeface="+mn-cs"/>
                  </a:rPr>
                  <a:t>100% </a:t>
                </a:r>
                <a:r>
                  <a:rPr lang="en-US" sz="1100" u="none" strike="noStrike">
                    <a:solidFill>
                      <a:srgbClr val="107C42"/>
                    </a:solidFill>
                    <a:effectLst/>
                  </a:rPr>
                  <a:t>of plastic packaging from </a:t>
                </a:r>
                <a:r>
                  <a:rPr lang="en-US" sz="1100">
                    <a:solidFill>
                      <a:srgbClr val="107C42"/>
                    </a:solidFill>
                  </a:rPr>
                  <a:t>recycled or bio-based </a:t>
                </a:r>
                <a:r>
                  <a:rPr lang="en-US" sz="1100" u="none" strike="noStrike">
                    <a:solidFill>
                      <a:srgbClr val="107C42"/>
                    </a:solidFill>
                    <a:effectLst/>
                  </a:rPr>
                  <a:t>sources by </a:t>
                </a:r>
                <a:r>
                  <a:rPr lang="en-US" sz="1100" b="1" u="none" strike="noStrike" kern="1200">
                    <a:solidFill>
                      <a:srgbClr val="107C42"/>
                    </a:solidFill>
                    <a:effectLst/>
                  </a:rPr>
                  <a:t>2030</a:t>
                </a:r>
                <a:endParaRPr lang="en-IN" sz="1100">
                  <a:solidFill>
                    <a:srgbClr val="107C42"/>
                  </a:solidFill>
                </a:endParaRPr>
              </a:p>
            </p:txBody>
          </p:sp>
          <p:sp>
            <p:nvSpPr>
              <p:cNvPr id="55" name="Rectangle: Rounded Corners 26">
                <a:extLst>
                  <a:ext uri="{FF2B5EF4-FFF2-40B4-BE49-F238E27FC236}">
                    <a16:creationId xmlns:a16="http://schemas.microsoft.com/office/drawing/2014/main" id="{C78177E9-74FD-5054-B5C1-44065A2405B5}"/>
                  </a:ext>
                </a:extLst>
              </p:cNvPr>
              <p:cNvSpPr/>
              <p:nvPr/>
            </p:nvSpPr>
            <p:spPr>
              <a:xfrm>
                <a:off x="6718081" y="1089957"/>
                <a:ext cx="2431298" cy="325153"/>
              </a:xfrm>
              <a:prstGeom prst="round2DiagRect">
                <a:avLst/>
              </a:prstGeom>
              <a:noFill/>
              <a:ln w="12700">
                <a:gradFill flip="none" rotWithShape="1">
                  <a:gsLst>
                    <a:gs pos="0">
                      <a:srgbClr val="E1EDDC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sz="1100" u="none" strike="noStrike" err="1">
                    <a:solidFill>
                      <a:srgbClr val="107C42"/>
                    </a:solidFill>
                    <a:effectLst/>
                  </a:rPr>
                  <a:t>SmartSkinX</a:t>
                </a:r>
                <a:r>
                  <a:rPr lang="en-US" sz="1100" u="none" strike="noStrike">
                    <a:solidFill>
                      <a:srgbClr val="107C42"/>
                    </a:solidFill>
                    <a:effectLst/>
                  </a:rPr>
                  <a:t> uses </a:t>
                </a:r>
                <a:r>
                  <a:rPr lang="en-US" sz="1100" b="1">
                    <a:solidFill>
                      <a:srgbClr val="107C42"/>
                    </a:solidFill>
                  </a:rPr>
                  <a:t>50% recycled ABS</a:t>
                </a:r>
                <a:r>
                  <a:rPr lang="en-US" sz="1100" u="none" strike="noStrike">
                    <a:solidFill>
                      <a:srgbClr val="107C42"/>
                    </a:solidFill>
                    <a:effectLst/>
                  </a:rPr>
                  <a:t> &amp; </a:t>
                </a:r>
                <a:r>
                  <a:rPr lang="en-US" sz="1100" b="1">
                    <a:solidFill>
                      <a:srgbClr val="107C42"/>
                    </a:solidFill>
                  </a:rPr>
                  <a:t>bio-based </a:t>
                </a:r>
                <a:r>
                  <a:rPr lang="en-US" sz="1100">
                    <a:solidFill>
                      <a:srgbClr val="107C42"/>
                    </a:solidFill>
                  </a:rPr>
                  <a:t>polycarbonate</a:t>
                </a:r>
                <a:endParaRPr lang="en-IN" sz="1100">
                  <a:solidFill>
                    <a:srgbClr val="107C42"/>
                  </a:solidFill>
                </a:endParaRPr>
              </a:p>
            </p:txBody>
          </p:sp>
          <p:sp>
            <p:nvSpPr>
              <p:cNvPr id="56" name="Rectangle: Rounded Corners 27">
                <a:extLst>
                  <a:ext uri="{FF2B5EF4-FFF2-40B4-BE49-F238E27FC236}">
                    <a16:creationId xmlns:a16="http://schemas.microsoft.com/office/drawing/2014/main" id="{3E9D7D6F-7375-5BDC-BC41-F7C7E92A1D1D}"/>
                  </a:ext>
                </a:extLst>
              </p:cNvPr>
              <p:cNvSpPr/>
              <p:nvPr/>
            </p:nvSpPr>
            <p:spPr>
              <a:xfrm>
                <a:off x="9433457" y="1476807"/>
                <a:ext cx="2431298" cy="325153"/>
              </a:xfrm>
              <a:prstGeom prst="round2DiagRect">
                <a:avLst/>
              </a:prstGeom>
              <a:noFill/>
              <a:ln w="12700">
                <a:gradFill flip="none" rotWithShape="1">
                  <a:gsLst>
                    <a:gs pos="0">
                      <a:srgbClr val="E1EDDC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US" sz="1100" b="1" u="none" strike="noStrike">
                    <a:solidFill>
                      <a:srgbClr val="107C42"/>
                    </a:solidFill>
                    <a:effectLst/>
                  </a:rPr>
                  <a:t>20% </a:t>
                </a:r>
                <a:r>
                  <a:rPr lang="en-US" sz="1100" u="none" strike="noStrike">
                    <a:solidFill>
                      <a:srgbClr val="107C42"/>
                    </a:solidFill>
                    <a:effectLst/>
                  </a:rPr>
                  <a:t>reduction in packaging intensity by </a:t>
                </a:r>
                <a:r>
                  <a:rPr lang="en-US" sz="1100" b="1">
                    <a:solidFill>
                      <a:srgbClr val="107C42"/>
                    </a:solidFill>
                  </a:rPr>
                  <a:t>2030</a:t>
                </a:r>
                <a:endParaRPr lang="en-IN" sz="1100" b="1">
                  <a:solidFill>
                    <a:srgbClr val="107C42"/>
                  </a:solidFill>
                </a:endParaRPr>
              </a:p>
            </p:txBody>
          </p:sp>
          <p:sp>
            <p:nvSpPr>
              <p:cNvPr id="57" name="Rectangle: Rounded Corners 28">
                <a:extLst>
                  <a:ext uri="{FF2B5EF4-FFF2-40B4-BE49-F238E27FC236}">
                    <a16:creationId xmlns:a16="http://schemas.microsoft.com/office/drawing/2014/main" id="{CEB8CA4A-948B-B3BE-FBFC-266B1C45A325}"/>
                  </a:ext>
                </a:extLst>
              </p:cNvPr>
              <p:cNvSpPr/>
              <p:nvPr/>
            </p:nvSpPr>
            <p:spPr>
              <a:xfrm>
                <a:off x="6718081" y="1476807"/>
                <a:ext cx="2431298" cy="325153"/>
              </a:xfrm>
              <a:prstGeom prst="round2DiagRect">
                <a:avLst/>
              </a:prstGeom>
              <a:noFill/>
              <a:ln w="12700">
                <a:gradFill flip="none" rotWithShape="1">
                  <a:gsLst>
                    <a:gs pos="0">
                      <a:srgbClr val="E1EDDC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US" sz="1100" b="1">
                    <a:solidFill>
                      <a:srgbClr val="107C42"/>
                    </a:solidFill>
                  </a:rPr>
                  <a:t>Recyclable cartridges </a:t>
                </a:r>
                <a:r>
                  <a:rPr lang="en-US" sz="1100" u="none" strike="noStrike">
                    <a:solidFill>
                      <a:srgbClr val="107C42"/>
                    </a:solidFill>
                    <a:effectLst/>
                  </a:rPr>
                  <a:t>cut packaging waste by </a:t>
                </a:r>
                <a:r>
                  <a:rPr lang="en-US" sz="1100" b="1">
                    <a:solidFill>
                      <a:srgbClr val="107C42"/>
                    </a:solidFill>
                  </a:rPr>
                  <a:t>30% per user</a:t>
                </a:r>
                <a:endParaRPr lang="en-IN" sz="1100">
                  <a:solidFill>
                    <a:srgbClr val="107C42"/>
                  </a:solidFill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C81634FC-6FBC-18AC-E2AA-467551F8D906}"/>
                  </a:ext>
                </a:extLst>
              </p:cNvPr>
              <p:cNvCxnSpPr>
                <a:stCxn id="51" idx="3"/>
                <a:endCxn id="50" idx="1"/>
              </p:cNvCxnSpPr>
              <p:nvPr/>
            </p:nvCxnSpPr>
            <p:spPr>
              <a:xfrm>
                <a:off x="9149379" y="865684"/>
                <a:ext cx="284078" cy="0"/>
              </a:xfrm>
              <a:prstGeom prst="straightConnector1">
                <a:avLst/>
              </a:prstGeom>
              <a:ln w="15875">
                <a:solidFill>
                  <a:srgbClr val="001F3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C7071F8D-AF75-C356-9EF0-DF3B1835CA3B}"/>
                  </a:ext>
                </a:extLst>
              </p:cNvPr>
              <p:cNvCxnSpPr>
                <a:stCxn id="55" idx="3"/>
                <a:endCxn id="54" idx="1"/>
              </p:cNvCxnSpPr>
              <p:nvPr/>
            </p:nvCxnSpPr>
            <p:spPr>
              <a:xfrm>
                <a:off x="9149379" y="1252534"/>
                <a:ext cx="284078" cy="0"/>
              </a:xfrm>
              <a:prstGeom prst="straightConnector1">
                <a:avLst/>
              </a:prstGeom>
              <a:ln w="15875">
                <a:solidFill>
                  <a:srgbClr val="001F3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FDFF5D9-3DD6-A4E0-F46D-31606CC113DE}"/>
                  </a:ext>
                </a:extLst>
              </p:cNvPr>
              <p:cNvCxnSpPr>
                <a:stCxn id="57" idx="3"/>
                <a:endCxn id="56" idx="1"/>
              </p:cNvCxnSpPr>
              <p:nvPr/>
            </p:nvCxnSpPr>
            <p:spPr>
              <a:xfrm>
                <a:off x="9149379" y="1639383"/>
                <a:ext cx="284078" cy="0"/>
              </a:xfrm>
              <a:prstGeom prst="straightConnector1">
                <a:avLst/>
              </a:prstGeom>
              <a:ln w="15875">
                <a:solidFill>
                  <a:srgbClr val="001F3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10231FB-1569-4FDD-3323-535C8F5E42F5}"/>
                  </a:ext>
                </a:extLst>
              </p:cNvPr>
              <p:cNvSpPr txBox="1"/>
              <p:nvPr/>
            </p:nvSpPr>
            <p:spPr>
              <a:xfrm>
                <a:off x="6710645" y="285250"/>
                <a:ext cx="5146675" cy="349161"/>
              </a:xfrm>
              <a:prstGeom prst="round2Diag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500" b="1">
                    <a:solidFill>
                      <a:srgbClr val="107C42"/>
                    </a:solidFill>
                  </a:rPr>
                  <a:t>SmartSkinX</a:t>
                </a:r>
                <a:r>
                  <a:rPr lang="en-IN" sz="1500">
                    <a:solidFill>
                      <a:srgbClr val="107C42"/>
                    </a:solidFill>
                  </a:rPr>
                  <a:t> aligns with </a:t>
                </a:r>
                <a:r>
                  <a:rPr lang="en-IN" sz="1500" b="1">
                    <a:solidFill>
                      <a:srgbClr val="107C42"/>
                    </a:solidFill>
                  </a:rPr>
                  <a:t>L'Oréal’s</a:t>
                </a:r>
                <a:r>
                  <a:rPr lang="en-IN" sz="1500">
                    <a:solidFill>
                      <a:srgbClr val="107C42"/>
                    </a:solidFill>
                  </a:rPr>
                  <a:t> </a:t>
                </a:r>
                <a:r>
                  <a:rPr lang="en-IN" sz="1500" b="1">
                    <a:solidFill>
                      <a:srgbClr val="107C42"/>
                    </a:solidFill>
                  </a:rPr>
                  <a:t>Sustainability Goals</a:t>
                </a:r>
              </a:p>
            </p:txBody>
          </p:sp>
          <p:sp>
            <p:nvSpPr>
              <p:cNvPr id="62" name="Rectangle: Top Corners Rounded 33">
                <a:extLst>
                  <a:ext uri="{FF2B5EF4-FFF2-40B4-BE49-F238E27FC236}">
                    <a16:creationId xmlns:a16="http://schemas.microsoft.com/office/drawing/2014/main" id="{90C8F76C-A7B6-A45A-FFF9-356C4D451ECA}"/>
                  </a:ext>
                </a:extLst>
              </p:cNvPr>
              <p:cNvSpPr/>
              <p:nvPr/>
            </p:nvSpPr>
            <p:spPr>
              <a:xfrm rot="10800000">
                <a:off x="6718078" y="1905917"/>
                <a:ext cx="5146673" cy="483272"/>
              </a:xfrm>
              <a:prstGeom prst="round2DiagRect">
                <a:avLst/>
              </a:prstGeom>
              <a:noFill/>
              <a:ln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rgbClr val="E1EDDC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rgbClr val="107C42"/>
                  </a:solidFill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E412467-85A3-8164-12EC-04069D496A87}"/>
                  </a:ext>
                </a:extLst>
              </p:cNvPr>
              <p:cNvSpPr txBox="1"/>
              <p:nvPr/>
            </p:nvSpPr>
            <p:spPr>
              <a:xfrm>
                <a:off x="6718078" y="1905917"/>
                <a:ext cx="4319682" cy="465547"/>
              </a:xfrm>
              <a:prstGeom prst="round2Diag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107C42"/>
                    </a:solidFill>
                  </a:rPr>
                  <a:t>L'Oréal can </a:t>
                </a:r>
                <a:r>
                  <a:rPr lang="en-US" sz="1100" b="1">
                    <a:solidFill>
                      <a:srgbClr val="107C42"/>
                    </a:solidFill>
                  </a:rPr>
                  <a:t>leverage </a:t>
                </a:r>
                <a:r>
                  <a:rPr lang="en-US" sz="1100">
                    <a:solidFill>
                      <a:srgbClr val="107C42"/>
                    </a:solidFill>
                  </a:rPr>
                  <a:t>its recent </a:t>
                </a:r>
                <a:r>
                  <a:rPr lang="en-US" sz="1100" b="1">
                    <a:solidFill>
                      <a:srgbClr val="107C42"/>
                    </a:solidFill>
                  </a:rPr>
                  <a:t>tri-party agreement with Evonik </a:t>
                </a:r>
                <a:r>
                  <a:rPr lang="en-US" sz="1100">
                    <a:solidFill>
                      <a:srgbClr val="107C42"/>
                    </a:solidFill>
                  </a:rPr>
                  <a:t>and </a:t>
                </a:r>
                <a:r>
                  <a:rPr lang="en-US" sz="1100" b="1" err="1">
                    <a:solidFill>
                      <a:srgbClr val="107C42"/>
                    </a:solidFill>
                  </a:rPr>
                  <a:t>Abolis</a:t>
                </a:r>
                <a:r>
                  <a:rPr lang="en-US" sz="1100" b="1">
                    <a:solidFill>
                      <a:srgbClr val="107C42"/>
                    </a:solidFill>
                  </a:rPr>
                  <a:t> </a:t>
                </a:r>
                <a:r>
                  <a:rPr lang="en-US" sz="1100">
                    <a:solidFill>
                      <a:srgbClr val="107C42"/>
                    </a:solidFill>
                  </a:rPr>
                  <a:t>to </a:t>
                </a:r>
                <a:r>
                  <a:rPr lang="en-US" sz="1100" b="1">
                    <a:solidFill>
                      <a:srgbClr val="107C42"/>
                    </a:solidFill>
                  </a:rPr>
                  <a:t>develop bio-based materials </a:t>
                </a:r>
                <a:r>
                  <a:rPr lang="en-US" sz="1100">
                    <a:solidFill>
                      <a:srgbClr val="107C42"/>
                    </a:solidFill>
                  </a:rPr>
                  <a:t>for </a:t>
                </a:r>
                <a:r>
                  <a:rPr lang="en-US" sz="1100" err="1">
                    <a:solidFill>
                      <a:srgbClr val="107C42"/>
                    </a:solidFill>
                  </a:rPr>
                  <a:t>SmartSkinX</a:t>
                </a:r>
                <a:endParaRPr lang="en-IN" sz="1100">
                  <a:solidFill>
                    <a:srgbClr val="107C42"/>
                  </a:solidFill>
                </a:endParaRPr>
              </a:p>
            </p:txBody>
          </p:sp>
          <p:pic>
            <p:nvPicPr>
              <p:cNvPr id="68" name="Picture 67" descr="A black background with blue text&#10;&#10;AI-generated content may be incorrect.">
                <a:extLst>
                  <a:ext uri="{FF2B5EF4-FFF2-40B4-BE49-F238E27FC236}">
                    <a16:creationId xmlns:a16="http://schemas.microsoft.com/office/drawing/2014/main" id="{3391EFF5-6B50-1BFA-932A-B3DF93463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28" t="31878" r="27142" b="43679"/>
              <a:stretch/>
            </p:blipFill>
            <p:spPr>
              <a:xfrm>
                <a:off x="11037760" y="2159547"/>
                <a:ext cx="653462" cy="180230"/>
              </a:xfrm>
              <a:prstGeom prst="round2DiagRect">
                <a:avLst/>
              </a:prstGeom>
            </p:spPr>
          </p:pic>
          <p:pic>
            <p:nvPicPr>
              <p:cNvPr id="69" name="Picture 4">
                <a:extLst>
                  <a:ext uri="{FF2B5EF4-FFF2-40B4-BE49-F238E27FC236}">
                    <a16:creationId xmlns:a16="http://schemas.microsoft.com/office/drawing/2014/main" id="{83B09BAB-7012-B229-1DC3-6091BD0E7B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47093" y="1928093"/>
                <a:ext cx="834796" cy="219460"/>
              </a:xfrm>
              <a:prstGeom prst="round2Diag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8" name="Graphic 47" descr="Sustainability with solid fill">
              <a:extLst>
                <a:ext uri="{FF2B5EF4-FFF2-40B4-BE49-F238E27FC236}">
                  <a16:creationId xmlns:a16="http://schemas.microsoft.com/office/drawing/2014/main" id="{7BD90CCB-914C-CF07-8D4E-AABA65FD4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1700966">
              <a:off x="6442073" y="104548"/>
              <a:ext cx="410485" cy="430524"/>
            </a:xfrm>
            <a:prstGeom prst="round2DiagRect">
              <a:avLst/>
            </a:prstGeom>
          </p:spPr>
        </p:pic>
      </p:grpSp>
      <p:sp>
        <p:nvSpPr>
          <p:cNvPr id="7" name="Flowchart: Alternate Process 8">
            <a:extLst>
              <a:ext uri="{FF2B5EF4-FFF2-40B4-BE49-F238E27FC236}">
                <a16:creationId xmlns:a16="http://schemas.microsoft.com/office/drawing/2014/main" id="{67CCDB24-B6C2-72AF-518F-3A3C24A12F62}"/>
              </a:ext>
            </a:extLst>
          </p:cNvPr>
          <p:cNvSpPr/>
          <p:nvPr/>
        </p:nvSpPr>
        <p:spPr>
          <a:xfrm>
            <a:off x="273136" y="4416324"/>
            <a:ext cx="5707895" cy="2207228"/>
          </a:xfrm>
          <a:prstGeom prst="round2DiagRect">
            <a:avLst/>
          </a:prstGeom>
          <a:solidFill>
            <a:srgbClr val="D3E2F6"/>
          </a:solidFill>
          <a:ln w="6350">
            <a:solidFill>
              <a:schemeClr val="bg1"/>
            </a:solidFill>
          </a:ln>
          <a:effectLst>
            <a:glow rad="63500">
              <a:srgbClr val="0663BD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sz="1000" i="1">
              <a:solidFill>
                <a:srgbClr val="0663BD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E7E924C-3FDF-EA2C-7D44-B797600D4412}"/>
              </a:ext>
            </a:extLst>
          </p:cNvPr>
          <p:cNvSpPr/>
          <p:nvPr/>
        </p:nvSpPr>
        <p:spPr>
          <a:xfrm>
            <a:off x="3309753" y="4869299"/>
            <a:ext cx="2537107" cy="325153"/>
          </a:xfrm>
          <a:prstGeom prst="roundRect">
            <a:avLst/>
          </a:prstGeom>
          <a:noFill/>
          <a:ln w="12700">
            <a:gradFill flip="none" rotWithShape="1">
              <a:gsLst>
                <a:gs pos="0">
                  <a:srgbClr val="D3E2F6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100" u="none" strike="noStrike">
                <a:solidFill>
                  <a:srgbClr val="0663BD"/>
                </a:solidFill>
                <a:effectLst/>
              </a:rPr>
              <a:t>L'Oréal’s </a:t>
            </a:r>
            <a:r>
              <a:rPr lang="en-US" sz="1100" b="1" u="none" strike="noStrike">
                <a:solidFill>
                  <a:srgbClr val="0663BD"/>
                </a:solidFill>
                <a:effectLst/>
              </a:rPr>
              <a:t>Accessible Beauty </a:t>
            </a:r>
            <a:r>
              <a:rPr lang="en-US" sz="1100" u="none" strike="noStrike">
                <a:solidFill>
                  <a:srgbClr val="0663BD"/>
                </a:solidFill>
                <a:effectLst/>
              </a:rPr>
              <a:t>Innovation for physical accessibility</a:t>
            </a:r>
            <a:endParaRPr lang="en-IN" sz="1100">
              <a:solidFill>
                <a:srgbClr val="0663BD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F08345EB-1898-CFB9-2005-D90DF90DD38E}"/>
              </a:ext>
            </a:extLst>
          </p:cNvPr>
          <p:cNvSpPr/>
          <p:nvPr/>
        </p:nvSpPr>
        <p:spPr>
          <a:xfrm>
            <a:off x="558419" y="4865117"/>
            <a:ext cx="2537107" cy="325153"/>
          </a:xfrm>
          <a:prstGeom prst="roundRect">
            <a:avLst/>
          </a:prstGeom>
          <a:noFill/>
          <a:ln w="12700">
            <a:gradFill flip="none" rotWithShape="1">
              <a:gsLst>
                <a:gs pos="0">
                  <a:srgbClr val="D3E2F6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ctr"/>
            <a:r>
              <a:rPr lang="en-US" sz="1050" b="1">
                <a:solidFill>
                  <a:srgbClr val="0663BD"/>
                </a:solidFill>
              </a:rPr>
              <a:t>"Your Skin, Your Story"</a:t>
            </a:r>
            <a:r>
              <a:rPr lang="en-US" sz="1050">
                <a:solidFill>
                  <a:srgbClr val="0663BD"/>
                </a:solidFill>
              </a:rPr>
              <a:t> spread diversity with 16 individuals of varying skin tones</a:t>
            </a:r>
            <a:endParaRPr lang="en-IN" sz="1050">
              <a:solidFill>
                <a:srgbClr val="0663BD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2C3BFB-5761-D1A6-6733-8287A08CFE51}"/>
              </a:ext>
            </a:extLst>
          </p:cNvPr>
          <p:cNvSpPr txBox="1"/>
          <p:nvPr/>
        </p:nvSpPr>
        <p:spPr>
          <a:xfrm>
            <a:off x="468447" y="4451442"/>
            <a:ext cx="5370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>
                <a:solidFill>
                  <a:srgbClr val="0663BD"/>
                </a:solidFill>
              </a:rPr>
              <a:t>SmartSkinX &amp; L'Oréal: Inclusive Innovation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EE5F26AA-0413-7AFA-DFA2-34D57F979774}"/>
              </a:ext>
            </a:extLst>
          </p:cNvPr>
          <p:cNvSpPr/>
          <p:nvPr/>
        </p:nvSpPr>
        <p:spPr>
          <a:xfrm rot="10800000">
            <a:off x="476203" y="6072109"/>
            <a:ext cx="5370653" cy="483272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gradFill>
              <a:gsLst>
                <a:gs pos="0">
                  <a:srgbClr val="001F3F"/>
                </a:gs>
                <a:gs pos="100000">
                  <a:srgbClr val="D3E2F6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663BD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0544CC3-1EFB-24F3-00C4-D79AA88B990E}"/>
              </a:ext>
            </a:extLst>
          </p:cNvPr>
          <p:cNvSpPr/>
          <p:nvPr/>
        </p:nvSpPr>
        <p:spPr>
          <a:xfrm>
            <a:off x="468447" y="5298300"/>
            <a:ext cx="2537107" cy="69205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1C3325-1BFF-CBC9-EFDC-8C2D84ED5382}"/>
              </a:ext>
            </a:extLst>
          </p:cNvPr>
          <p:cNvSpPr txBox="1"/>
          <p:nvPr/>
        </p:nvSpPr>
        <p:spPr>
          <a:xfrm>
            <a:off x="476203" y="6107439"/>
            <a:ext cx="5257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663BD"/>
                </a:solidFill>
              </a:rPr>
              <a:t>SmartSkinX aligns </a:t>
            </a:r>
            <a:r>
              <a:rPr lang="en-US" sz="1100">
                <a:solidFill>
                  <a:srgbClr val="0663BD"/>
                </a:solidFill>
              </a:rPr>
              <a:t>with </a:t>
            </a:r>
            <a:r>
              <a:rPr lang="en-US" sz="1100" b="1">
                <a:solidFill>
                  <a:srgbClr val="0663BD"/>
                </a:solidFill>
              </a:rPr>
              <a:t>L'Oréal's mission </a:t>
            </a:r>
            <a:r>
              <a:rPr lang="en-US" sz="1100">
                <a:solidFill>
                  <a:srgbClr val="0663BD"/>
                </a:solidFill>
              </a:rPr>
              <a:t>of </a:t>
            </a:r>
            <a:r>
              <a:rPr lang="en-US" sz="1100" b="1">
                <a:solidFill>
                  <a:srgbClr val="0663BD"/>
                </a:solidFill>
              </a:rPr>
              <a:t>inclusivity </a:t>
            </a:r>
            <a:r>
              <a:rPr lang="en-US" sz="1100">
                <a:solidFill>
                  <a:srgbClr val="0663BD"/>
                </a:solidFill>
              </a:rPr>
              <a:t>by </a:t>
            </a:r>
            <a:r>
              <a:rPr lang="en-US" sz="1100" b="1">
                <a:solidFill>
                  <a:srgbClr val="0663BD"/>
                </a:solidFill>
              </a:rPr>
              <a:t>providing personalized skincare solutions </a:t>
            </a:r>
            <a:r>
              <a:rPr lang="en-US" sz="1100">
                <a:solidFill>
                  <a:srgbClr val="0663BD"/>
                </a:solidFill>
              </a:rPr>
              <a:t>for </a:t>
            </a:r>
            <a:r>
              <a:rPr lang="en-US" sz="1100" b="1">
                <a:solidFill>
                  <a:srgbClr val="0663BD"/>
                </a:solidFill>
              </a:rPr>
              <a:t>all skin types </a:t>
            </a:r>
            <a:r>
              <a:rPr lang="en-US" sz="1100">
                <a:solidFill>
                  <a:srgbClr val="0663BD"/>
                </a:solidFill>
              </a:rPr>
              <a:t>and </a:t>
            </a:r>
            <a:r>
              <a:rPr lang="en-US" sz="1100" b="1">
                <a:solidFill>
                  <a:srgbClr val="0663BD"/>
                </a:solidFill>
              </a:rPr>
              <a:t>tones</a:t>
            </a:r>
            <a:r>
              <a:rPr lang="en-US" sz="1100">
                <a:solidFill>
                  <a:srgbClr val="0663BD"/>
                </a:solidFill>
              </a:rPr>
              <a:t>.</a:t>
            </a:r>
            <a:endParaRPr lang="en-IN" sz="1100">
              <a:solidFill>
                <a:srgbClr val="0663BD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C8315A-98A7-0831-F869-30D602037637}"/>
              </a:ext>
            </a:extLst>
          </p:cNvPr>
          <p:cNvGrpSpPr/>
          <p:nvPr/>
        </p:nvGrpSpPr>
        <p:grpSpPr>
          <a:xfrm>
            <a:off x="563755" y="5314296"/>
            <a:ext cx="5058460" cy="691379"/>
            <a:chOff x="563755" y="5247621"/>
            <a:chExt cx="5058460" cy="69137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2CE0480-4377-DD59-381C-C4FF62CB373D}"/>
                </a:ext>
              </a:extLst>
            </p:cNvPr>
            <p:cNvGrpSpPr/>
            <p:nvPr/>
          </p:nvGrpSpPr>
          <p:grpSpPr>
            <a:xfrm>
              <a:off x="3228552" y="5247710"/>
              <a:ext cx="2393663" cy="691200"/>
              <a:chOff x="3228552" y="5239958"/>
              <a:chExt cx="2393663" cy="691200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FCD2916C-C4BC-5F10-95F5-D765C12FC0F1}"/>
                  </a:ext>
                </a:extLst>
              </p:cNvPr>
              <p:cNvSpPr/>
              <p:nvPr/>
            </p:nvSpPr>
            <p:spPr>
              <a:xfrm>
                <a:off x="3593440" y="5261829"/>
                <a:ext cx="2028775" cy="597600"/>
              </a:xfrm>
              <a:custGeom>
                <a:avLst/>
                <a:gdLst>
                  <a:gd name="connsiteX0" fmla="*/ 0 w 5405120"/>
                  <a:gd name="connsiteY0" fmla="*/ 0 h 2722880"/>
                  <a:gd name="connsiteX1" fmla="*/ 4043680 w 5405120"/>
                  <a:gd name="connsiteY1" fmla="*/ 0 h 2722880"/>
                  <a:gd name="connsiteX2" fmla="*/ 5405120 w 5405120"/>
                  <a:gd name="connsiteY2" fmla="*/ 1361440 h 2722880"/>
                  <a:gd name="connsiteX3" fmla="*/ 4043680 w 5405120"/>
                  <a:gd name="connsiteY3" fmla="*/ 2722880 h 2722880"/>
                  <a:gd name="connsiteX4" fmla="*/ 0 w 5405120"/>
                  <a:gd name="connsiteY4" fmla="*/ 2722880 h 2722880"/>
                  <a:gd name="connsiteX5" fmla="*/ 0 w 5405120"/>
                  <a:gd name="connsiteY5" fmla="*/ 0 h 272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05120" h="2722880">
                    <a:moveTo>
                      <a:pt x="5405120" y="2722880"/>
                    </a:moveTo>
                    <a:lnTo>
                      <a:pt x="1361440" y="2722880"/>
                    </a:lnTo>
                    <a:lnTo>
                      <a:pt x="0" y="1361440"/>
                    </a:lnTo>
                    <a:lnTo>
                      <a:pt x="1361440" y="0"/>
                    </a:lnTo>
                    <a:lnTo>
                      <a:pt x="5405120" y="0"/>
                    </a:lnTo>
                    <a:lnTo>
                      <a:pt x="5405120" y="2722880"/>
                    </a:ln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50000">
                      <a:schemeClr val="tx2">
                        <a:lumMod val="75000"/>
                        <a:lumOff val="25000"/>
                      </a:schemeClr>
                    </a:gs>
                    <a:gs pos="100000">
                      <a:srgbClr val="D2E2F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96000" tIns="41910" rIns="0" bIns="41911" numCol="1" spcCol="1270" anchor="t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IN" sz="1050" b="1">
                    <a:solidFill>
                      <a:srgbClr val="0663BD"/>
                    </a:solidFill>
                  </a:rPr>
                  <a:t>Accessibility-First</a:t>
                </a:r>
              </a:p>
              <a:p>
                <a:pPr marL="57150" lvl="1" indent="-57150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IN" sz="1050" b="1">
                    <a:solidFill>
                      <a:srgbClr val="0663BD"/>
                    </a:solidFill>
                  </a:rPr>
                  <a:t>Ergonomic Design </a:t>
                </a:r>
                <a:r>
                  <a:rPr lang="en-IN" sz="1050">
                    <a:solidFill>
                      <a:srgbClr val="0663BD"/>
                    </a:solidFill>
                  </a:rPr>
                  <a:t>&amp; </a:t>
                </a:r>
                <a:r>
                  <a:rPr lang="en-IN" sz="1050" b="1">
                    <a:solidFill>
                      <a:srgbClr val="0663BD"/>
                    </a:solidFill>
                  </a:rPr>
                  <a:t>voice enabled UX/UI </a:t>
                </a:r>
                <a:r>
                  <a:rPr lang="en-IN" sz="1050">
                    <a:solidFill>
                      <a:srgbClr val="0663BD"/>
                    </a:solidFill>
                  </a:rPr>
                  <a:t>in the app</a:t>
                </a:r>
              </a:p>
            </p:txBody>
          </p:sp>
          <p:pic>
            <p:nvPicPr>
              <p:cNvPr id="78" name="Picture 77" descr="A blue sign with white symbols&#10;&#10;AI-generated content may be incorrect.">
                <a:extLst>
                  <a:ext uri="{FF2B5EF4-FFF2-40B4-BE49-F238E27FC236}">
                    <a16:creationId xmlns:a16="http://schemas.microsoft.com/office/drawing/2014/main" id="{E085907E-C125-FBA5-F8C3-0BB87E17F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0"/>
                  </a:ext>
                </a:extLst>
              </a:blip>
              <a:stretch>
                <a:fillRect/>
              </a:stretch>
            </p:blipFill>
            <p:spPr>
              <a:xfrm>
                <a:off x="3228552" y="5239958"/>
                <a:ext cx="700584" cy="691200"/>
              </a:xfrm>
              <a:prstGeom prst="flowChartConnector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49BD7E2-F951-DC32-500C-3F131635CEE3}"/>
                </a:ext>
              </a:extLst>
            </p:cNvPr>
            <p:cNvGrpSpPr/>
            <p:nvPr/>
          </p:nvGrpSpPr>
          <p:grpSpPr>
            <a:xfrm>
              <a:off x="563755" y="5247621"/>
              <a:ext cx="2414732" cy="691379"/>
              <a:chOff x="563755" y="5255283"/>
              <a:chExt cx="2414732" cy="691379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3ABEA0E-12EA-0F54-3D29-03500E799EA7}"/>
                  </a:ext>
                </a:extLst>
              </p:cNvPr>
              <p:cNvSpPr/>
              <p:nvPr/>
            </p:nvSpPr>
            <p:spPr>
              <a:xfrm>
                <a:off x="949712" y="5302172"/>
                <a:ext cx="2028775" cy="597600"/>
              </a:xfrm>
              <a:custGeom>
                <a:avLst/>
                <a:gdLst>
                  <a:gd name="connsiteX0" fmla="*/ 0 w 5405120"/>
                  <a:gd name="connsiteY0" fmla="*/ 0 h 2722880"/>
                  <a:gd name="connsiteX1" fmla="*/ 4043680 w 5405120"/>
                  <a:gd name="connsiteY1" fmla="*/ 0 h 2722880"/>
                  <a:gd name="connsiteX2" fmla="*/ 5405120 w 5405120"/>
                  <a:gd name="connsiteY2" fmla="*/ 1361440 h 2722880"/>
                  <a:gd name="connsiteX3" fmla="*/ 4043680 w 5405120"/>
                  <a:gd name="connsiteY3" fmla="*/ 2722880 h 2722880"/>
                  <a:gd name="connsiteX4" fmla="*/ 0 w 5405120"/>
                  <a:gd name="connsiteY4" fmla="*/ 2722880 h 2722880"/>
                  <a:gd name="connsiteX5" fmla="*/ 0 w 5405120"/>
                  <a:gd name="connsiteY5" fmla="*/ 0 h 272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05120" h="2722880">
                    <a:moveTo>
                      <a:pt x="5405120" y="2722880"/>
                    </a:moveTo>
                    <a:lnTo>
                      <a:pt x="1361440" y="2722880"/>
                    </a:lnTo>
                    <a:lnTo>
                      <a:pt x="0" y="1361440"/>
                    </a:lnTo>
                    <a:lnTo>
                      <a:pt x="1361440" y="0"/>
                    </a:lnTo>
                    <a:lnTo>
                      <a:pt x="5405120" y="0"/>
                    </a:lnTo>
                    <a:lnTo>
                      <a:pt x="5405120" y="2722880"/>
                    </a:ln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50000">
                      <a:schemeClr val="tx2">
                        <a:lumMod val="75000"/>
                        <a:lumOff val="25000"/>
                      </a:schemeClr>
                    </a:gs>
                    <a:gs pos="100000">
                      <a:srgbClr val="D2E2F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96000" tIns="41910" rIns="0" bIns="41911" numCol="1" spcCol="1270" anchor="t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IN" sz="1050" b="1">
                    <a:solidFill>
                      <a:srgbClr val="0663BD"/>
                    </a:solidFill>
                  </a:rPr>
                  <a:t>Accessibility-First</a:t>
                </a:r>
              </a:p>
              <a:p>
                <a:pPr marL="57150" lvl="1" indent="-57150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IN" sz="1050" b="1">
                    <a:solidFill>
                      <a:srgbClr val="0663BD"/>
                    </a:solidFill>
                  </a:rPr>
                  <a:t>Ergonomic Design </a:t>
                </a:r>
                <a:r>
                  <a:rPr lang="en-IN" sz="1050">
                    <a:solidFill>
                      <a:srgbClr val="0663BD"/>
                    </a:solidFill>
                  </a:rPr>
                  <a:t>&amp; </a:t>
                </a:r>
                <a:r>
                  <a:rPr lang="en-IN" sz="1050" b="1">
                    <a:solidFill>
                      <a:srgbClr val="0663BD"/>
                    </a:solidFill>
                  </a:rPr>
                  <a:t>voice enabled UX/UI </a:t>
                </a:r>
                <a:r>
                  <a:rPr lang="en-IN" sz="1050">
                    <a:solidFill>
                      <a:srgbClr val="0663BD"/>
                    </a:solidFill>
                  </a:rPr>
                  <a:t>in the app</a:t>
                </a:r>
              </a:p>
            </p:txBody>
          </p:sp>
          <p:sp>
            <p:nvSpPr>
              <p:cNvPr id="16" name="Oval 50">
                <a:extLst>
                  <a:ext uri="{FF2B5EF4-FFF2-40B4-BE49-F238E27FC236}">
                    <a16:creationId xmlns:a16="http://schemas.microsoft.com/office/drawing/2014/main" id="{75FFD8F0-7D67-F210-8E86-3E19A0CDDAF9}"/>
                  </a:ext>
                </a:extLst>
              </p:cNvPr>
              <p:cNvSpPr/>
              <p:nvPr/>
            </p:nvSpPr>
            <p:spPr>
              <a:xfrm rot="21345452">
                <a:off x="563755" y="5255283"/>
                <a:ext cx="700766" cy="691379"/>
              </a:xfrm>
              <a:prstGeom prst="round2Diag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7000" r="-17000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</p:grpSp>
      </p:grpSp>
      <p:sp useBgFill="1">
        <p:nvSpPr>
          <p:cNvPr id="29" name="TextBox 28">
            <a:extLst>
              <a:ext uri="{FF2B5EF4-FFF2-40B4-BE49-F238E27FC236}">
                <a16:creationId xmlns:a16="http://schemas.microsoft.com/office/drawing/2014/main" id="{A35790B9-AF9E-92C8-F3F0-1F96E8181FB9}"/>
              </a:ext>
            </a:extLst>
          </p:cNvPr>
          <p:cNvSpPr txBox="1"/>
          <p:nvPr/>
        </p:nvSpPr>
        <p:spPr>
          <a:xfrm>
            <a:off x="4796163" y="724229"/>
            <a:ext cx="25996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>
                <a:solidFill>
                  <a:srgbClr val="001F3E"/>
                </a:solidFill>
              </a:rPr>
              <a:t>The Future of </a:t>
            </a:r>
            <a:r>
              <a:rPr lang="en-US" sz="1500" b="1">
                <a:solidFill>
                  <a:srgbClr val="E92168"/>
                </a:solidFill>
              </a:rPr>
              <a:t>SmartSkinX</a:t>
            </a:r>
            <a:endParaRPr lang="en-IN" sz="1500" b="1">
              <a:solidFill>
                <a:srgbClr val="E92168"/>
              </a:solidFill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D4045EC-D42A-FF2F-F60B-7349E888DBB9}"/>
              </a:ext>
            </a:extLst>
          </p:cNvPr>
          <p:cNvGrpSpPr/>
          <p:nvPr/>
        </p:nvGrpSpPr>
        <p:grpSpPr>
          <a:xfrm>
            <a:off x="156362" y="1000726"/>
            <a:ext cx="12892455" cy="3222328"/>
            <a:chOff x="191334" y="997457"/>
            <a:chExt cx="12892455" cy="322232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5B85C13-FF24-97CC-A09F-6E39107E2BB1}"/>
                </a:ext>
              </a:extLst>
            </p:cNvPr>
            <p:cNvGrpSpPr/>
            <p:nvPr/>
          </p:nvGrpSpPr>
          <p:grpSpPr>
            <a:xfrm>
              <a:off x="191334" y="997457"/>
              <a:ext cx="12892455" cy="3222328"/>
              <a:chOff x="191334" y="997457"/>
              <a:chExt cx="12892455" cy="3222328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F01425C3-9C81-4D74-C7EF-97E449B6005D}"/>
                  </a:ext>
                </a:extLst>
              </p:cNvPr>
              <p:cNvGrpSpPr/>
              <p:nvPr/>
            </p:nvGrpSpPr>
            <p:grpSpPr>
              <a:xfrm>
                <a:off x="191334" y="997457"/>
                <a:ext cx="12892455" cy="3212803"/>
                <a:chOff x="191334" y="1006982"/>
                <a:chExt cx="12892455" cy="3212803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49C8B9FF-8005-57EB-72DA-E1C9009C22EE}"/>
                    </a:ext>
                  </a:extLst>
                </p:cNvPr>
                <p:cNvGrpSpPr/>
                <p:nvPr/>
              </p:nvGrpSpPr>
              <p:grpSpPr>
                <a:xfrm>
                  <a:off x="191334" y="1006982"/>
                  <a:ext cx="12892455" cy="3212803"/>
                  <a:chOff x="324684" y="1006982"/>
                  <a:chExt cx="12892455" cy="3212803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3037E9AE-5375-B0FE-2F3C-E988FDC24D84}"/>
                      </a:ext>
                    </a:extLst>
                  </p:cNvPr>
                  <p:cNvGrpSpPr/>
                  <p:nvPr/>
                </p:nvGrpSpPr>
                <p:grpSpPr>
                  <a:xfrm>
                    <a:off x="324684" y="1006982"/>
                    <a:ext cx="12892455" cy="3212803"/>
                    <a:chOff x="324684" y="1006982"/>
                    <a:chExt cx="12892455" cy="3212803"/>
                  </a:xfrm>
                </p:grpSpPr>
                <p:grpSp>
                  <p:nvGrpSpPr>
                    <p:cNvPr id="5" name="Group 4">
                      <a:extLst>
                        <a:ext uri="{FF2B5EF4-FFF2-40B4-BE49-F238E27FC236}">
                          <a16:creationId xmlns:a16="http://schemas.microsoft.com/office/drawing/2014/main" id="{964733E5-833E-6A7C-234D-C4F40C3EAB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4684" y="1826170"/>
                      <a:ext cx="12744335" cy="2279512"/>
                      <a:chOff x="169152" y="1183201"/>
                      <a:chExt cx="12646613" cy="2898759"/>
                    </a:xfrm>
                  </p:grpSpPr>
                  <p:grpSp>
                    <p:nvGrpSpPr>
                      <p:cNvPr id="19" name="Group 18">
                        <a:extLst>
                          <a:ext uri="{FF2B5EF4-FFF2-40B4-BE49-F238E27FC236}">
                            <a16:creationId xmlns:a16="http://schemas.microsoft.com/office/drawing/2014/main" id="{73E2CB39-25BF-FDAE-8753-3C55895DCA0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2346" y="1183201"/>
                        <a:ext cx="12343419" cy="2829207"/>
                        <a:chOff x="7286957" y="763614"/>
                        <a:chExt cx="5198796" cy="1626748"/>
                      </a:xfrm>
                    </p:grpSpPr>
                    <p:sp>
                      <p:nvSpPr>
                        <p:cNvPr id="13" name="Freeform 18">
                          <a:extLst>
                            <a:ext uri="{FF2B5EF4-FFF2-40B4-BE49-F238E27FC236}">
                              <a16:creationId xmlns:a16="http://schemas.microsoft.com/office/drawing/2014/main" id="{E9D81195-680A-292B-C928-45D58AB770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86957" y="763614"/>
                          <a:ext cx="5198796" cy="152577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2392089" h="3051552">
                              <a:moveTo>
                                <a:pt x="0" y="0"/>
                              </a:moveTo>
                              <a:lnTo>
                                <a:pt x="12392089" y="0"/>
                              </a:lnTo>
                              <a:lnTo>
                                <a:pt x="12392089" y="3051552"/>
                              </a:lnTo>
                              <a:lnTo>
                                <a:pt x="0" y="305155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blipFill>
                          <a:blip r:embed="rId12">
                            <a:extLst>
                              <a:ext uri="{96DAC541-7B7A-43D3-8B79-37D633B846F1}">
                                <asvg:svgBlip xmlns:asvg="http://schemas.microsoft.com/office/drawing/2016/SVG/main" r:embed="rId13"/>
                              </a:ext>
                            </a:extLst>
                          </a:blip>
                          <a:stretch>
                            <a:fillRect l="-23471"/>
                          </a:stretch>
                        </a:blipFill>
                        <a:ln cap="sq">
                          <a:noFill/>
                          <a:prstDash val="solid"/>
                          <a:miter/>
                        </a:ln>
                      </p:spPr>
                      <p:txBody>
                        <a:bodyPr/>
                        <a:lstStyle/>
                        <a:p>
                          <a:endParaRPr lang="en-US" sz="1200"/>
                        </a:p>
                      </p:txBody>
                    </p:sp>
                    <p:sp>
                      <p:nvSpPr>
                        <p:cNvPr id="8" name="TextBox 24">
                          <a:extLst>
                            <a:ext uri="{FF2B5EF4-FFF2-40B4-BE49-F238E27FC236}">
                              <a16:creationId xmlns:a16="http://schemas.microsoft.com/office/drawing/2014/main" id="{5A677CF5-D571-990B-A14A-239989510DF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905191" y="1899242"/>
                          <a:ext cx="464329" cy="491120"/>
                        </a:xfrm>
                        <a:prstGeom prst="rect">
                          <a:avLst/>
                        </a:prstGeom>
                      </p:spPr>
                      <p:txBody>
                        <a:bodyPr lIns="33867" tIns="33867" rIns="33867" bIns="33867" rtlCol="0" anchor="ctr"/>
                        <a:lstStyle/>
                        <a:p>
                          <a:pPr algn="ctr">
                            <a:lnSpc>
                              <a:spcPts val="2239"/>
                            </a:lnSpc>
                            <a:spcBef>
                              <a:spcPct val="0"/>
                            </a:spcBef>
                          </a:pPr>
                          <a:endParaRPr sz="1200"/>
                        </a:p>
                      </p:txBody>
                    </p:sp>
                    <p:sp>
                      <p:nvSpPr>
                        <p:cNvPr id="6" name="TextBox 27">
                          <a:extLst>
                            <a:ext uri="{FF2B5EF4-FFF2-40B4-BE49-F238E27FC236}">
                              <a16:creationId xmlns:a16="http://schemas.microsoft.com/office/drawing/2014/main" id="{41DEAE34-9B1B-B782-CE31-179A81AB16B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081381" y="1795462"/>
                          <a:ext cx="464329" cy="491120"/>
                        </a:xfrm>
                        <a:prstGeom prst="rect">
                          <a:avLst/>
                        </a:prstGeom>
                      </p:spPr>
                      <p:txBody>
                        <a:bodyPr lIns="33867" tIns="33867" rIns="33867" bIns="33867" rtlCol="0" anchor="ctr"/>
                        <a:lstStyle/>
                        <a:p>
                          <a:pPr algn="ctr">
                            <a:lnSpc>
                              <a:spcPts val="2239"/>
                            </a:lnSpc>
                            <a:spcBef>
                              <a:spcPct val="0"/>
                            </a:spcBef>
                          </a:pPr>
                          <a:endParaRPr sz="1200"/>
                        </a:p>
                      </p:txBody>
                    </p:sp>
                    <p:sp>
                      <p:nvSpPr>
                        <p:cNvPr id="4" name="TextBox 30">
                          <a:extLst>
                            <a:ext uri="{FF2B5EF4-FFF2-40B4-BE49-F238E27FC236}">
                              <a16:creationId xmlns:a16="http://schemas.microsoft.com/office/drawing/2014/main" id="{3F220E26-16C6-C4F6-BF19-CB01B9E83A7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168725" y="1553289"/>
                          <a:ext cx="464329" cy="491120"/>
                        </a:xfrm>
                        <a:prstGeom prst="rect">
                          <a:avLst/>
                        </a:prstGeom>
                      </p:spPr>
                      <p:txBody>
                        <a:bodyPr lIns="33867" tIns="33867" rIns="33867" bIns="33867" rtlCol="0" anchor="ctr"/>
                        <a:lstStyle/>
                        <a:p>
                          <a:pPr algn="ctr">
                            <a:lnSpc>
                              <a:spcPts val="2239"/>
                            </a:lnSpc>
                            <a:spcBef>
                              <a:spcPct val="0"/>
                            </a:spcBef>
                          </a:pPr>
                          <a:endParaRPr sz="1200"/>
                        </a:p>
                      </p:txBody>
                    </p:sp>
                    <p:sp>
                      <p:nvSpPr>
                        <p:cNvPr id="2" name="TextBox 33">
                          <a:extLst>
                            <a:ext uri="{FF2B5EF4-FFF2-40B4-BE49-F238E27FC236}">
                              <a16:creationId xmlns:a16="http://schemas.microsoft.com/office/drawing/2014/main" id="{F22E0999-9453-43D1-AC2B-4C152B1601E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1324159" y="1076938"/>
                          <a:ext cx="464329" cy="491121"/>
                        </a:xfrm>
                        <a:prstGeom prst="rect">
                          <a:avLst/>
                        </a:prstGeom>
                      </p:spPr>
                      <p:txBody>
                        <a:bodyPr lIns="33867" tIns="33867" rIns="33867" bIns="33867" rtlCol="0" anchor="ctr"/>
                        <a:lstStyle/>
                        <a:p>
                          <a:pPr algn="ctr">
                            <a:lnSpc>
                              <a:spcPts val="2239"/>
                            </a:lnSpc>
                            <a:spcBef>
                              <a:spcPct val="0"/>
                            </a:spcBef>
                          </a:pPr>
                          <a:endParaRPr sz="1200"/>
                        </a:p>
                      </p:txBody>
                    </p:sp>
                  </p:grpSp>
                  <p:sp>
                    <p:nvSpPr>
                      <p:cNvPr id="64" name="TextBox 3">
                        <a:extLst>
                          <a:ext uri="{FF2B5EF4-FFF2-40B4-BE49-F238E27FC236}">
                            <a16:creationId xmlns:a16="http://schemas.microsoft.com/office/drawing/2014/main" id="{92F4AB19-7153-7BE8-07AE-B9B18FECAC3A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-124612" y="3295752"/>
                        <a:ext cx="1079972" cy="492443"/>
                      </a:xfrm>
                      <a:prstGeom prst="rect">
                        <a:avLst/>
                      </a:prstGeom>
                      <a:solidFill>
                        <a:srgbClr val="001F3F"/>
                      </a:solidFill>
                      <a:ln w="3175">
                        <a:noFill/>
                      </a:ln>
                      <a:effectLst>
                        <a:glow rad="101600">
                          <a:srgbClr val="001F3F">
                            <a:alpha val="60000"/>
                          </a:srgbClr>
                        </a:glow>
                        <a:outerShdw blurRad="44450" dist="27940" dir="5400000" algn="ctr">
                          <a:srgbClr val="000000">
                            <a:alpha val="32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>
                          <a:rot lat="0" lon="0" rev="8700000"/>
                        </a:lightRig>
                      </a:scene3d>
                      <a:sp3d>
                        <a:bevelT w="190500" h="38100"/>
                      </a:sp3d>
                    </p:spPr>
                    <p:txBody>
                      <a:bodyPr wrap="square" lIns="0" tIns="0" rIns="0" bIns="0" rtlCol="0" anchor="ctr">
                        <a:spAutoFit/>
                      </a:bodyPr>
                      <a:lstStyle/>
                      <a:p>
                        <a:pPr algn="ctr">
                          <a:spcBef>
                            <a:spcPct val="0"/>
                          </a:spcBef>
                        </a:pPr>
                        <a:r>
                          <a:rPr lang="en-US" sz="1600" b="1">
                            <a:solidFill>
                              <a:schemeClr val="bg1"/>
                            </a:solidFill>
                            <a:ea typeface="Garamond Bold"/>
                            <a:cs typeface="Garamond Bold"/>
                            <a:sym typeface="Garamond Bold"/>
                          </a:rPr>
                          <a:t>Future Growth</a:t>
                        </a:r>
                      </a:p>
                    </p:txBody>
                  </p:sp>
                </p:grpSp>
                <p:grpSp>
                  <p:nvGrpSpPr>
                    <p:cNvPr id="52" name="Group 51">
                      <a:extLst>
                        <a:ext uri="{FF2B5EF4-FFF2-40B4-BE49-F238E27FC236}">
                          <a16:creationId xmlns:a16="http://schemas.microsoft.com/office/drawing/2014/main" id="{4D1BA0F6-47DE-F748-AE17-2875268F6F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77451" y="3139785"/>
                      <a:ext cx="1080000" cy="1080000"/>
                      <a:chOff x="2071151" y="2676165"/>
                      <a:chExt cx="1080000" cy="1080000"/>
                    </a:xfrm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</p:grpSpPr>
                  <p:sp>
                    <p:nvSpPr>
                      <p:cNvPr id="65" name="Oval 64">
                        <a:extLst>
                          <a:ext uri="{FF2B5EF4-FFF2-40B4-BE49-F238E27FC236}">
                            <a16:creationId xmlns:a16="http://schemas.microsoft.com/office/drawing/2014/main" id="{B983F60C-A9B4-9138-8554-889F8B1BD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71151" y="2676165"/>
                        <a:ext cx="1080000" cy="1080000"/>
                      </a:xfrm>
                      <a:prstGeom prst="ellipse">
                        <a:avLst/>
                      </a:prstGeom>
                      <a:solidFill>
                        <a:srgbClr val="001F3F"/>
                      </a:solidFill>
                      <a:ln>
                        <a:noFill/>
                      </a:ln>
                      <a:effectLst>
                        <a:glow rad="63500">
                          <a:schemeClr val="tx1">
                            <a:lumMod val="75000"/>
                            <a:lumOff val="25000"/>
                            <a:alpha val="40000"/>
                          </a:schemeClr>
                        </a:glow>
                        <a:outerShdw blurRad="44450" dist="27940" dir="5400000" algn="ctr">
                          <a:srgbClr val="000000">
                            <a:alpha val="32000"/>
                          </a:srgbClr>
                        </a:outerShdw>
                      </a:effectLst>
                      <a:sp3d>
                        <a:bevelT w="190500" h="38100"/>
                      </a:sp3d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b="1"/>
                      </a:p>
                    </p:txBody>
                  </p:sp>
                  <p:pic>
                    <p:nvPicPr>
                      <p:cNvPr id="1026" name="Picture 2">
                        <a:extLst>
                          <a:ext uri="{FF2B5EF4-FFF2-40B4-BE49-F238E27FC236}">
                            <a16:creationId xmlns:a16="http://schemas.microsoft.com/office/drawing/2014/main" id="{8223AF5B-B100-E2B7-B7D4-3FB6B5CDE3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3874" y="2706633"/>
                        <a:ext cx="850802" cy="97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44450" dist="27940" dir="5400000" algn="ctr">
                          <a:srgbClr val="000000">
                            <a:alpha val="32000"/>
                          </a:srgbClr>
                        </a:outerShdw>
                      </a:effectLst>
                      <a:sp3d>
                        <a:bevelT w="190500" h="381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C1B92B5B-74BC-511E-FA29-599433201C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1412" y="2660811"/>
                      <a:ext cx="1080000" cy="1080000"/>
                      <a:chOff x="4812828" y="2525742"/>
                      <a:chExt cx="1080000" cy="1080000"/>
                    </a:xfrm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</p:grpSpPr>
                  <p:sp>
                    <p:nvSpPr>
                      <p:cNvPr id="66" name="Oval 65">
                        <a:extLst>
                          <a:ext uri="{FF2B5EF4-FFF2-40B4-BE49-F238E27FC236}">
                            <a16:creationId xmlns:a16="http://schemas.microsoft.com/office/drawing/2014/main" id="{17747A62-BB6F-79E3-FABE-856C3088D8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12828" y="2525742"/>
                        <a:ext cx="1080000" cy="1080000"/>
                      </a:xfrm>
                      <a:prstGeom prst="ellipse">
                        <a:avLst/>
                      </a:prstGeom>
                      <a:solidFill>
                        <a:srgbClr val="001F3F"/>
                      </a:solidFill>
                      <a:ln>
                        <a:noFill/>
                      </a:ln>
                      <a:effectLst>
                        <a:glow rad="63500">
                          <a:schemeClr val="tx1">
                            <a:lumMod val="75000"/>
                            <a:lumOff val="25000"/>
                            <a:alpha val="40000"/>
                          </a:schemeClr>
                        </a:glow>
                        <a:outerShdw blurRad="44450" dist="27940" dir="5400000" algn="ctr">
                          <a:srgbClr val="000000">
                            <a:alpha val="32000"/>
                          </a:srgbClr>
                        </a:outerShdw>
                      </a:effectLst>
                      <a:sp3d>
                        <a:bevelT w="190500" h="38100"/>
                      </a:sp3d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b="1"/>
                      </a:p>
                    </p:txBody>
                  </p:sp>
                  <p:pic>
                    <p:nvPicPr>
                      <p:cNvPr id="1028" name="Picture 4">
                        <a:extLst>
                          <a:ext uri="{FF2B5EF4-FFF2-40B4-BE49-F238E27FC236}">
                            <a16:creationId xmlns:a16="http://schemas.microsoft.com/office/drawing/2014/main" id="{FFF90023-9FF4-5EBC-7545-470EAE9E8A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6">
                                <a14:imgEffect>
                                  <a14:backgroundRemoval t="10000" b="90000" l="10000" r="90000">
                                    <a14:foregroundMark x1="43137" y1="24978" x2="49333" y2="11111"/>
                                    <a14:foregroundMark x1="49333" y1="11111" x2="57737" y2="27219"/>
                                    <a14:backgroundMark x1="58667" y1="27111" x2="64000" y2="72889"/>
                                    <a14:backgroundMark x1="64000" y1="72889" x2="80000" y2="76000"/>
                                    <a14:backgroundMark x1="40444" y1="24889" x2="39556" y2="51556"/>
                                    <a14:backgroundMark x1="39556" y1="51556" x2="16444" y2="58222"/>
                                    <a14:backgroundMark x1="16444" y1="58222" x2="24889" y2="71111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7826" y="2595730"/>
                        <a:ext cx="883233" cy="883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44450" dist="27940" dir="5400000" algn="ctr">
                          <a:srgbClr val="000000">
                            <a:alpha val="32000"/>
                          </a:srgbClr>
                        </a:outerShdw>
                      </a:effectLst>
                      <a:sp3d>
                        <a:bevelT w="190500" h="38100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grpSp>
                  <p:nvGrpSpPr>
                    <p:cNvPr id="14" name="Group 13">
                      <a:extLst>
                        <a:ext uri="{FF2B5EF4-FFF2-40B4-BE49-F238E27FC236}">
                          <a16:creationId xmlns:a16="http://schemas.microsoft.com/office/drawing/2014/main" id="{4897F113-A815-4703-3EFC-38C82C1C69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00843" y="2138319"/>
                      <a:ext cx="1359288" cy="1080000"/>
                      <a:chOff x="9903991" y="1605632"/>
                      <a:chExt cx="1359288" cy="1080000"/>
                    </a:xfrm>
                  </p:grpSpPr>
                  <p:sp>
                    <p:nvSpPr>
                      <p:cNvPr id="47" name="Oval 46">
                        <a:extLst>
                          <a:ext uri="{FF2B5EF4-FFF2-40B4-BE49-F238E27FC236}">
                            <a16:creationId xmlns:a16="http://schemas.microsoft.com/office/drawing/2014/main" id="{5278B9E6-00DC-60E5-EB08-4770DB260C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84125" y="1605632"/>
                        <a:ext cx="1080000" cy="1080000"/>
                      </a:xfrm>
                      <a:prstGeom prst="ellipse">
                        <a:avLst/>
                      </a:prstGeom>
                      <a:solidFill>
                        <a:srgbClr val="001F3F"/>
                      </a:solidFill>
                      <a:ln>
                        <a:noFill/>
                      </a:ln>
                      <a:effectLst>
                        <a:glow rad="63500">
                          <a:schemeClr val="tx1">
                            <a:lumMod val="75000"/>
                            <a:lumOff val="25000"/>
                            <a:alpha val="40000"/>
                          </a:schemeClr>
                        </a:glow>
                        <a:outerShdw blurRad="44450" dist="27940" dir="5400000" algn="ctr">
                          <a:srgbClr val="000000">
                            <a:alpha val="32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>
                          <a:rot lat="0" lon="0" rev="8700000"/>
                        </a:lightRig>
                      </a:scene3d>
                      <a:sp3d>
                        <a:bevelT w="190500" h="38100"/>
                      </a:sp3d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b="1"/>
                      </a:p>
                    </p:txBody>
                  </p:sp>
                  <p:pic>
                    <p:nvPicPr>
                      <p:cNvPr id="21" name="Picture 20" descr="A person with a laser beam&#10;&#10;AI-generated content may be incorrect.">
                        <a:extLst>
                          <a:ext uri="{FF2B5EF4-FFF2-40B4-BE49-F238E27FC236}">
                            <a16:creationId xmlns:a16="http://schemas.microsoft.com/office/drawing/2014/main" id="{F0566796-0256-50DB-2FB2-84A1B1C8F5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8">
                                <a14:imgEffect>
                                  <a14:backgroundRemoval t="10000" b="90000" l="10000" r="90000"/>
                                </a14:imgEffect>
                                <a14:imgEffect>
                                  <a14:sharpenSoften amount="5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1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903991" y="1694015"/>
                        <a:ext cx="1359288" cy="888505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1BD5D9D8-F7AD-58A1-06F9-88A39485CF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38590" y="2991353"/>
                      <a:ext cx="1080000" cy="1080000"/>
                      <a:chOff x="4828061" y="2852739"/>
                      <a:chExt cx="1080000" cy="1080000"/>
                    </a:xfrm>
                  </p:grpSpPr>
                  <p:sp>
                    <p:nvSpPr>
                      <p:cNvPr id="9" name="Oval 8">
                        <a:extLst>
                          <a:ext uri="{FF2B5EF4-FFF2-40B4-BE49-F238E27FC236}">
                            <a16:creationId xmlns:a16="http://schemas.microsoft.com/office/drawing/2014/main" id="{68E01860-7776-5072-BB72-922FB27F77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28061" y="2852739"/>
                        <a:ext cx="1080000" cy="1080000"/>
                      </a:xfrm>
                      <a:prstGeom prst="ellipse">
                        <a:avLst/>
                      </a:prstGeom>
                      <a:solidFill>
                        <a:srgbClr val="001F3F"/>
                      </a:solidFill>
                      <a:ln>
                        <a:noFill/>
                      </a:ln>
                      <a:effectLst>
                        <a:glow rad="63500">
                          <a:schemeClr val="tx1">
                            <a:lumMod val="75000"/>
                            <a:lumOff val="25000"/>
                            <a:alpha val="40000"/>
                          </a:schemeClr>
                        </a:glow>
                        <a:outerShdw blurRad="44450" dist="27940" dir="5400000" algn="ctr">
                          <a:srgbClr val="000000">
                            <a:alpha val="32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>
                          <a:rot lat="0" lon="0" rev="8700000"/>
                        </a:lightRig>
                      </a:scene3d>
                      <a:sp3d>
                        <a:bevelT w="190500" h="38100"/>
                      </a:sp3d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b="1"/>
                      </a:p>
                    </p:txBody>
                  </p:sp>
                  <p:pic>
                    <p:nvPicPr>
                      <p:cNvPr id="36" name="Picture 35" descr="A smart watch and a smart phone&#10;&#10;AI-generated content may be incorrect.">
                        <a:extLst>
                          <a:ext uri="{FF2B5EF4-FFF2-40B4-BE49-F238E27FC236}">
                            <a16:creationId xmlns:a16="http://schemas.microsoft.com/office/drawing/2014/main" id="{F718DBC0-E152-1252-EB6B-3CA1D4C9705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902411" y="2925864"/>
                        <a:ext cx="986642" cy="98073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3" name="TextBox 73">
                      <a:extLst>
                        <a:ext uri="{FF2B5EF4-FFF2-40B4-BE49-F238E27FC236}">
                          <a16:creationId xmlns:a16="http://schemas.microsoft.com/office/drawing/2014/main" id="{8632CF21-00B0-D3B2-107E-4E28FD0E6F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43071" y="1340232"/>
                      <a:ext cx="2369391" cy="1000274"/>
                    </a:xfrm>
                    <a:prstGeom prst="rect">
                      <a:avLst/>
                    </a:prstGeom>
                    <a:gradFill>
                      <a:gsLst>
                        <a:gs pos="43010">
                          <a:srgbClr val="F5F4E9"/>
                        </a:gs>
                        <a:gs pos="0">
                          <a:srgbClr val="FAE4E4"/>
                        </a:gs>
                        <a:gs pos="55000">
                          <a:srgbClr val="F3F9EB"/>
                        </a:gs>
                        <a:gs pos="100000">
                          <a:srgbClr val="E4EEFF"/>
                        </a:gs>
                      </a:gsLst>
                      <a:lin ang="5400000" scaled="1"/>
                    </a:gradFill>
                    <a:ln w="3175">
                      <a:solidFill>
                        <a:schemeClr val="bg1"/>
                      </a:solidFill>
                    </a:ln>
                    <a:effectLst>
                      <a:glow rad="63500">
                        <a:srgbClr val="001F3F">
                          <a:alpha val="40000"/>
                        </a:srgbClr>
                      </a:glow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1050" b="1">
                          <a:solidFill>
                            <a:srgbClr val="001F3F"/>
                          </a:solidFill>
                        </a:defRPr>
                      </a:lvl1pPr>
                    </a:lstStyle>
                    <a:p>
                      <a:r>
                        <a:rPr lang="en-US" sz="1400">
                          <a:sym typeface="Inter Bold"/>
                        </a:rPr>
                        <a:t>Skincare X </a:t>
                      </a:r>
                      <a:r>
                        <a:rPr lang="en-US" sz="1400">
                          <a:solidFill>
                            <a:srgbClr val="E92168"/>
                          </a:solidFill>
                          <a:sym typeface="Inter Bold"/>
                        </a:rPr>
                        <a:t>Mental Care</a:t>
                      </a:r>
                      <a:endParaRPr lang="en-US" sz="1100">
                        <a:solidFill>
                          <a:srgbClr val="E92168"/>
                        </a:solidFill>
                        <a:sym typeface="Inter Bold"/>
                      </a:endParaRPr>
                    </a:p>
                    <a:p>
                      <a:pPr algn="just"/>
                      <a:endParaRPr lang="en-US" sz="100" b="0"/>
                    </a:p>
                    <a:p>
                      <a:pPr algn="just"/>
                      <a:r>
                        <a:rPr lang="en-US" sz="1100" b="0"/>
                        <a:t>Expand into the </a:t>
                      </a:r>
                      <a:r>
                        <a:rPr lang="en-US" sz="1100"/>
                        <a:t>neuro-cosmetics segment </a:t>
                      </a:r>
                      <a:r>
                        <a:rPr lang="en-US" sz="1100" b="0"/>
                        <a:t>by </a:t>
                      </a:r>
                      <a:r>
                        <a:rPr lang="en-US" sz="1100"/>
                        <a:t>integrating skincare </a:t>
                      </a:r>
                      <a:r>
                        <a:rPr lang="en-US" sz="1100" b="0"/>
                        <a:t>with </a:t>
                      </a:r>
                      <a:r>
                        <a:rPr lang="en-US" sz="1100"/>
                        <a:t>mood-enhancers </a:t>
                      </a:r>
                      <a:r>
                        <a:rPr lang="en-IN" sz="1100" b="0"/>
                        <a:t>like </a:t>
                      </a:r>
                      <a:r>
                        <a:rPr lang="en-IN" sz="1100"/>
                        <a:t>Ginseng </a:t>
                      </a:r>
                      <a:r>
                        <a:rPr lang="en-IN" sz="1100" b="0"/>
                        <a:t>to </a:t>
                      </a:r>
                      <a:r>
                        <a:rPr lang="en-IN" sz="1100"/>
                        <a:t>further reduce </a:t>
                      </a:r>
                      <a:r>
                        <a:rPr lang="en-IN" sz="1100" b="0"/>
                        <a:t>the </a:t>
                      </a:r>
                      <a:r>
                        <a:rPr lang="en-IN" sz="1100"/>
                        <a:t>stress levels</a:t>
                      </a:r>
                    </a:p>
                  </p:txBody>
                </p:sp>
                <p:sp>
                  <p:nvSpPr>
                    <p:cNvPr id="10" name="TextBox 73">
                      <a:extLst>
                        <a:ext uri="{FF2B5EF4-FFF2-40B4-BE49-F238E27FC236}">
                          <a16:creationId xmlns:a16="http://schemas.microsoft.com/office/drawing/2014/main" id="{43F85825-674E-ED37-1697-FAFF5718B4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6019" y="2032227"/>
                      <a:ext cx="2514105" cy="1000274"/>
                    </a:xfrm>
                    <a:prstGeom prst="rect">
                      <a:avLst/>
                    </a:prstGeom>
                    <a:gradFill>
                      <a:gsLst>
                        <a:gs pos="43010">
                          <a:srgbClr val="F5F4E9"/>
                        </a:gs>
                        <a:gs pos="0">
                          <a:srgbClr val="FAE4E4"/>
                        </a:gs>
                        <a:gs pos="55000">
                          <a:srgbClr val="F3F9EB"/>
                        </a:gs>
                        <a:gs pos="100000">
                          <a:srgbClr val="E4EEFF"/>
                        </a:gs>
                      </a:gsLst>
                      <a:lin ang="5400000" scaled="1"/>
                    </a:gradFill>
                    <a:ln w="3175">
                      <a:solidFill>
                        <a:schemeClr val="bg1"/>
                      </a:solidFill>
                    </a:ln>
                    <a:effectLst>
                      <a:glow rad="63500">
                        <a:srgbClr val="001F3F">
                          <a:alpha val="40000"/>
                        </a:srgbClr>
                      </a:glow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1050" b="1">
                          <a:solidFill>
                            <a:srgbClr val="001F3F"/>
                          </a:solidFill>
                        </a:defRPr>
                      </a:lvl1pPr>
                    </a:lstStyle>
                    <a:p>
                      <a:r>
                        <a:rPr lang="en-US" sz="1400">
                          <a:solidFill>
                            <a:srgbClr val="E92168"/>
                          </a:solidFill>
                          <a:sym typeface="Inter Bold"/>
                        </a:rPr>
                        <a:t>Multi-Cartridge </a:t>
                      </a:r>
                      <a:r>
                        <a:rPr lang="en-US" sz="1400">
                          <a:sym typeface="Inter Bold"/>
                        </a:rPr>
                        <a:t>Expansion</a:t>
                      </a:r>
                    </a:p>
                    <a:p>
                      <a:endParaRPr lang="en-US" sz="100">
                        <a:sym typeface="Inter Bold"/>
                      </a:endParaRPr>
                    </a:p>
                    <a:p>
                      <a:pPr algn="just"/>
                      <a:r>
                        <a:rPr lang="en-IN" sz="1100"/>
                        <a:t>Launch </a:t>
                      </a:r>
                      <a:r>
                        <a:rPr lang="en-IN" sz="1100" err="1"/>
                        <a:t>SmartSkinX</a:t>
                      </a:r>
                      <a:r>
                        <a:rPr lang="en-IN" sz="1100"/>
                        <a:t>  2.0 </a:t>
                      </a:r>
                      <a:r>
                        <a:rPr lang="en-IN" sz="1100" b="0"/>
                        <a:t>with </a:t>
                      </a:r>
                      <a:r>
                        <a:rPr lang="en-IN" sz="1100"/>
                        <a:t>multiple cartridges </a:t>
                      </a:r>
                      <a:r>
                        <a:rPr lang="en-IN" sz="1100" b="0"/>
                        <a:t>for </a:t>
                      </a:r>
                      <a:r>
                        <a:rPr lang="en-IN" sz="1100"/>
                        <a:t>different use cases </a:t>
                      </a:r>
                      <a:r>
                        <a:rPr lang="en-IN" sz="1100" b="0"/>
                        <a:t>such as sebum control, hydration, sun-protection etc</a:t>
                      </a:r>
                      <a:endParaRPr lang="en-US" sz="1100" b="0">
                        <a:sym typeface="Inter Bold"/>
                      </a:endParaRPr>
                    </a:p>
                  </p:txBody>
                </p:sp>
                <p:sp>
                  <p:nvSpPr>
                    <p:cNvPr id="12" name="TextBox 73">
                      <a:extLst>
                        <a:ext uri="{FF2B5EF4-FFF2-40B4-BE49-F238E27FC236}">
                          <a16:creationId xmlns:a16="http://schemas.microsoft.com/office/drawing/2014/main" id="{3433D5EB-CFC6-6262-5776-DCAC5E8594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92782" y="1670841"/>
                      <a:ext cx="2514105" cy="1031051"/>
                    </a:xfrm>
                    <a:prstGeom prst="rect">
                      <a:avLst/>
                    </a:prstGeom>
                    <a:gradFill>
                      <a:gsLst>
                        <a:gs pos="43010">
                          <a:srgbClr val="F5F4E9"/>
                        </a:gs>
                        <a:gs pos="0">
                          <a:srgbClr val="FAE4E4"/>
                        </a:gs>
                        <a:gs pos="55000">
                          <a:srgbClr val="F3F9EB"/>
                        </a:gs>
                        <a:gs pos="100000">
                          <a:srgbClr val="E4EEFF"/>
                        </a:gs>
                      </a:gsLst>
                      <a:lin ang="5400000" scaled="1"/>
                    </a:gradFill>
                    <a:ln w="3175">
                      <a:solidFill>
                        <a:schemeClr val="bg1"/>
                      </a:solidFill>
                    </a:ln>
                    <a:effectLst>
                      <a:glow rad="63500">
                        <a:srgbClr val="001F3F">
                          <a:alpha val="40000"/>
                        </a:srgbClr>
                      </a:glow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1050" b="1">
                          <a:solidFill>
                            <a:srgbClr val="001F3F"/>
                          </a:solidFill>
                        </a:defRPr>
                      </a:lvl1pPr>
                    </a:lstStyle>
                    <a:p>
                      <a:r>
                        <a:rPr lang="en-US" sz="1400">
                          <a:sym typeface="Inter Bold"/>
                        </a:rPr>
                        <a:t>SmartSkinX </a:t>
                      </a:r>
                      <a:r>
                        <a:rPr lang="en-US" sz="1400">
                          <a:solidFill>
                            <a:srgbClr val="E92168"/>
                          </a:solidFill>
                          <a:sym typeface="Inter Bold"/>
                        </a:rPr>
                        <a:t>Ecosystem</a:t>
                      </a:r>
                      <a:endParaRPr lang="en-US" sz="1100">
                        <a:solidFill>
                          <a:srgbClr val="E92168"/>
                        </a:solidFill>
                        <a:sym typeface="Inter Bold"/>
                      </a:endParaRPr>
                    </a:p>
                    <a:p>
                      <a:pPr algn="just"/>
                      <a:endParaRPr lang="en-US" sz="100" b="0"/>
                    </a:p>
                    <a:p>
                      <a:pPr algn="just"/>
                      <a:r>
                        <a:rPr lang="en-US" sz="1100"/>
                        <a:t>Sync SmartSkinX </a:t>
                      </a:r>
                      <a:r>
                        <a:rPr lang="en-US" sz="1100" b="0"/>
                        <a:t>with </a:t>
                      </a:r>
                      <a:r>
                        <a:rPr lang="en-US" sz="1100"/>
                        <a:t>wearables </a:t>
                      </a:r>
                      <a:r>
                        <a:rPr lang="en-US" sz="1100" b="0"/>
                        <a:t>and </a:t>
                      </a:r>
                      <a:r>
                        <a:rPr lang="en-US" sz="1100"/>
                        <a:t>smart home devices</a:t>
                      </a:r>
                      <a:r>
                        <a:rPr lang="en-US" sz="1100" b="0"/>
                        <a:t>, ensuring  skin health tracking alongside fitness and wellness routines</a:t>
                      </a:r>
                      <a:endParaRPr lang="en-IN" sz="1100" b="0"/>
                    </a:p>
                  </p:txBody>
                </p:sp>
                <p:sp useBgFill="1"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86659F51-0E52-2EB9-4D80-EBFF321BC756}"/>
                        </a:ext>
                      </a:extLst>
                    </p:cNvPr>
                    <p:cNvSpPr/>
                    <p:nvPr/>
                  </p:nvSpPr>
                  <p:spPr>
                    <a:xfrm rot="20806067">
                      <a:off x="11918847" y="1703439"/>
                      <a:ext cx="1298292" cy="90854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" name="TextBox 75">
                      <a:extLst>
                        <a:ext uri="{FF2B5EF4-FFF2-40B4-BE49-F238E27FC236}">
                          <a16:creationId xmlns:a16="http://schemas.microsoft.com/office/drawing/2014/main" id="{3B1C49B7-D616-4976-7061-8849CEC925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88638" y="1006982"/>
                      <a:ext cx="2369392" cy="1031051"/>
                    </a:xfrm>
                    <a:prstGeom prst="rect">
                      <a:avLst/>
                    </a:prstGeom>
                    <a:gradFill>
                      <a:gsLst>
                        <a:gs pos="43010">
                          <a:srgbClr val="F5F4E9"/>
                        </a:gs>
                        <a:gs pos="0">
                          <a:srgbClr val="FAE4E4"/>
                        </a:gs>
                        <a:gs pos="55000">
                          <a:srgbClr val="F3F9EB"/>
                        </a:gs>
                        <a:gs pos="100000">
                          <a:srgbClr val="E4EEFF"/>
                        </a:gs>
                      </a:gsLst>
                      <a:lin ang="5400000" scaled="1"/>
                    </a:gradFill>
                    <a:ln w="3175">
                      <a:solidFill>
                        <a:schemeClr val="bg1"/>
                      </a:solidFill>
                    </a:ln>
                    <a:effectLst>
                      <a:glow rad="63500">
                        <a:srgbClr val="001F3F">
                          <a:alpha val="40000"/>
                        </a:srgbClr>
                      </a:glow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1050" b="1">
                          <a:solidFill>
                            <a:srgbClr val="001F3F"/>
                          </a:solidFill>
                        </a:defRPr>
                      </a:lvl1pPr>
                    </a:lstStyle>
                    <a:p>
                      <a:r>
                        <a:rPr lang="en-US" sz="1400">
                          <a:solidFill>
                            <a:srgbClr val="E92168"/>
                          </a:solidFill>
                          <a:sym typeface="Inter Bold"/>
                        </a:rPr>
                        <a:t>Skin Twin </a:t>
                      </a:r>
                      <a:r>
                        <a:rPr lang="en-US" sz="1400">
                          <a:sym typeface="Inter Bold"/>
                        </a:rPr>
                        <a:t>Simulation</a:t>
                      </a:r>
                    </a:p>
                    <a:p>
                      <a:pPr algn="just"/>
                      <a:endParaRPr lang="en-US" sz="100" b="0">
                        <a:sym typeface="Inter"/>
                      </a:endParaRPr>
                    </a:p>
                    <a:p>
                      <a:pPr algn="just"/>
                      <a:r>
                        <a:rPr lang="en-US" sz="1100">
                          <a:sym typeface="Inter"/>
                        </a:rPr>
                        <a:t>Leverage AI/ML </a:t>
                      </a:r>
                      <a:r>
                        <a:rPr lang="en-US" sz="1100" b="0">
                          <a:sym typeface="Inter"/>
                        </a:rPr>
                        <a:t>to create a </a:t>
                      </a:r>
                      <a:r>
                        <a:rPr lang="en-US" sz="1100">
                          <a:sym typeface="Inter"/>
                        </a:rPr>
                        <a:t>virtual twin </a:t>
                      </a:r>
                      <a:r>
                        <a:rPr lang="en-US" sz="1100" b="0">
                          <a:sym typeface="Inter"/>
                        </a:rPr>
                        <a:t>of </a:t>
                      </a:r>
                      <a:r>
                        <a:rPr lang="en-US" sz="1100">
                          <a:sym typeface="Inter"/>
                        </a:rPr>
                        <a:t>user’s skin</a:t>
                      </a:r>
                      <a:r>
                        <a:rPr lang="en-US" sz="1100" b="0">
                          <a:sym typeface="Inter"/>
                        </a:rPr>
                        <a:t>, showing </a:t>
                      </a:r>
                      <a:r>
                        <a:rPr lang="en-US" sz="1100">
                          <a:sym typeface="Inter"/>
                        </a:rPr>
                        <a:t>how their skin </a:t>
                      </a:r>
                      <a:r>
                        <a:rPr lang="en-US" sz="1100" b="0">
                          <a:sym typeface="Inter"/>
                        </a:rPr>
                        <a:t>will </a:t>
                      </a:r>
                      <a:r>
                        <a:rPr lang="en-US" sz="1100">
                          <a:sym typeface="Inter"/>
                        </a:rPr>
                        <a:t>age basis current habits </a:t>
                      </a:r>
                      <a:r>
                        <a:rPr lang="en-US" sz="1100" b="0">
                          <a:sym typeface="Inter"/>
                        </a:rPr>
                        <a:t>vs how SmartSkinX can help</a:t>
                      </a:r>
                    </a:p>
                  </p:txBody>
                </p:sp>
              </p:grpSp>
              <p:sp>
                <p:nvSpPr>
                  <p:cNvPr id="32" name="Freeform 4">
                    <a:extLst>
                      <a:ext uri="{FF2B5EF4-FFF2-40B4-BE49-F238E27FC236}">
                        <a16:creationId xmlns:a16="http://schemas.microsoft.com/office/drawing/2014/main" id="{2D025E8A-9645-CE92-3D73-D9634888060E}"/>
                      </a:ext>
                    </a:extLst>
                  </p:cNvPr>
                  <p:cNvSpPr/>
                  <p:nvPr/>
                </p:nvSpPr>
                <p:spPr>
                  <a:xfrm rot="20149376">
                    <a:off x="11684175" y="1923780"/>
                    <a:ext cx="535231" cy="842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669" h="1459377">
                        <a:moveTo>
                          <a:pt x="0" y="0"/>
                        </a:moveTo>
                        <a:lnTo>
                          <a:pt x="1300669" y="0"/>
                        </a:lnTo>
                        <a:lnTo>
                          <a:pt x="1300669" y="1459377"/>
                        </a:lnTo>
                        <a:lnTo>
                          <a:pt x="0" y="145937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21">
                      <a:extLst>
                        <a:ext uri="{96DAC541-7B7A-43D3-8B79-37D633B846F1}">
                          <asvg:svgBlip xmlns:asvg="http://schemas.microsoft.com/office/drawing/2016/SVG/main" r:embed="rId22"/>
                        </a:ext>
                      </a:extLst>
                    </a:blip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IN" sz="1200"/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964733E5-833E-6A7C-234D-C4F40C3EAB99}"/>
                    </a:ext>
                  </a:extLst>
                </p:cNvPr>
                <p:cNvGrpSpPr/>
                <p:nvPr/>
              </p:nvGrpSpPr>
              <p:grpSpPr>
                <a:xfrm>
                  <a:off x="191334" y="2254687"/>
                  <a:ext cx="11076030" cy="1850997"/>
                  <a:chOff x="169152" y="1728128"/>
                  <a:chExt cx="10991100" cy="2353832"/>
                </a:xfrm>
              </p:grpSpPr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73E2CB39-25BF-FDAE-8753-3C55895DCA00}"/>
                      </a:ext>
                    </a:extLst>
                  </p:cNvPr>
                  <p:cNvGrpSpPr/>
                  <p:nvPr/>
                </p:nvGrpSpPr>
                <p:grpSpPr>
                  <a:xfrm>
                    <a:off x="1940203" y="1728128"/>
                    <a:ext cx="9220049" cy="2284280"/>
                    <a:chOff x="7905191" y="1076938"/>
                    <a:chExt cx="3883297" cy="1313424"/>
                  </a:xfrm>
                </p:grpSpPr>
                <p:sp>
                  <p:nvSpPr>
                    <p:cNvPr id="63" name="TextBox 24">
                      <a:extLst>
                        <a:ext uri="{FF2B5EF4-FFF2-40B4-BE49-F238E27FC236}">
                          <a16:creationId xmlns:a16="http://schemas.microsoft.com/office/drawing/2014/main" id="{5A677CF5-D571-990B-A14A-239989510D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05191" y="1899242"/>
                      <a:ext cx="464329" cy="491120"/>
                    </a:xfrm>
                    <a:prstGeom prst="rect">
                      <a:avLst/>
                    </a:prstGeom>
                  </p:spPr>
                  <p:txBody>
                    <a:bodyPr lIns="33867" tIns="33867" rIns="33867" bIns="33867" rtlCol="0" anchor="ctr"/>
                    <a:lstStyle/>
                    <a:p>
                      <a:pPr algn="ctr">
                        <a:lnSpc>
                          <a:spcPts val="2239"/>
                        </a:lnSpc>
                        <a:spcBef>
                          <a:spcPct val="0"/>
                        </a:spcBef>
                      </a:pPr>
                      <a:endParaRPr sz="1200"/>
                    </a:p>
                  </p:txBody>
                </p:sp>
                <p:sp>
                  <p:nvSpPr>
                    <p:cNvPr id="37" name="TextBox 27">
                      <a:extLst>
                        <a:ext uri="{FF2B5EF4-FFF2-40B4-BE49-F238E27FC236}">
                          <a16:creationId xmlns:a16="http://schemas.microsoft.com/office/drawing/2014/main" id="{41DEAE34-9B1B-B782-CE31-179A81AB16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81381" y="1795462"/>
                      <a:ext cx="464329" cy="491120"/>
                    </a:xfrm>
                    <a:prstGeom prst="rect">
                      <a:avLst/>
                    </a:prstGeom>
                  </p:spPr>
                  <p:txBody>
                    <a:bodyPr lIns="33867" tIns="33867" rIns="33867" bIns="33867" rtlCol="0" anchor="ctr"/>
                    <a:lstStyle/>
                    <a:p>
                      <a:pPr algn="ctr">
                        <a:lnSpc>
                          <a:spcPts val="2239"/>
                        </a:lnSpc>
                        <a:spcBef>
                          <a:spcPct val="0"/>
                        </a:spcBef>
                      </a:pPr>
                      <a:endParaRPr sz="1200"/>
                    </a:p>
                  </p:txBody>
                </p:sp>
                <p:sp>
                  <p:nvSpPr>
                    <p:cNvPr id="30" name="TextBox 30">
                      <a:extLst>
                        <a:ext uri="{FF2B5EF4-FFF2-40B4-BE49-F238E27FC236}">
                          <a16:creationId xmlns:a16="http://schemas.microsoft.com/office/drawing/2014/main" id="{3F220E26-16C6-C4F6-BF19-CB01B9E83A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68725" y="1553289"/>
                      <a:ext cx="464329" cy="491120"/>
                    </a:xfrm>
                    <a:prstGeom prst="rect">
                      <a:avLst/>
                    </a:prstGeom>
                  </p:spPr>
                  <p:txBody>
                    <a:bodyPr lIns="33867" tIns="33867" rIns="33867" bIns="33867" rtlCol="0" anchor="ctr"/>
                    <a:lstStyle/>
                    <a:p>
                      <a:pPr algn="ctr">
                        <a:lnSpc>
                          <a:spcPts val="2239"/>
                        </a:lnSpc>
                        <a:spcBef>
                          <a:spcPct val="0"/>
                        </a:spcBef>
                      </a:pPr>
                      <a:endParaRPr sz="1200"/>
                    </a:p>
                  </p:txBody>
                </p:sp>
                <p:sp>
                  <p:nvSpPr>
                    <p:cNvPr id="22" name="TextBox 33">
                      <a:extLst>
                        <a:ext uri="{FF2B5EF4-FFF2-40B4-BE49-F238E27FC236}">
                          <a16:creationId xmlns:a16="http://schemas.microsoft.com/office/drawing/2014/main" id="{F22E0999-9453-43D1-AC2B-4C152B1601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24159" y="1076938"/>
                      <a:ext cx="464329" cy="491121"/>
                    </a:xfrm>
                    <a:prstGeom prst="rect">
                      <a:avLst/>
                    </a:prstGeom>
                  </p:spPr>
                  <p:txBody>
                    <a:bodyPr lIns="33867" tIns="33867" rIns="33867" bIns="33867" rtlCol="0" anchor="ctr"/>
                    <a:lstStyle/>
                    <a:p>
                      <a:pPr algn="ctr">
                        <a:lnSpc>
                          <a:spcPts val="2239"/>
                        </a:lnSpc>
                        <a:spcBef>
                          <a:spcPct val="0"/>
                        </a:spcBef>
                      </a:pPr>
                      <a:endParaRPr sz="1200"/>
                    </a:p>
                  </p:txBody>
                </p:sp>
              </p:grpSp>
              <p:sp>
                <p:nvSpPr>
                  <p:cNvPr id="90" name="TextBox 3">
                    <a:extLst>
                      <a:ext uri="{FF2B5EF4-FFF2-40B4-BE49-F238E27FC236}">
                        <a16:creationId xmlns:a16="http://schemas.microsoft.com/office/drawing/2014/main" id="{92F4AB19-7153-7BE8-07AE-B9B18FECAC3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124612" y="3295752"/>
                    <a:ext cx="1079972" cy="492443"/>
                  </a:xfrm>
                  <a:prstGeom prst="rect">
                    <a:avLst/>
                  </a:prstGeom>
                  <a:solidFill>
                    <a:srgbClr val="001F3F"/>
                  </a:solidFill>
                  <a:ln w="3175">
                    <a:noFill/>
                  </a:ln>
                  <a:effectLst>
                    <a:glow rad="101600">
                      <a:srgbClr val="001F3F">
                        <a:alpha val="60000"/>
                      </a:srgbClr>
                    </a:glow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>
                      <a:spcBef>
                        <a:spcPct val="0"/>
                      </a:spcBef>
                    </a:pPr>
                    <a:r>
                      <a:rPr lang="en-US" sz="1600" b="1">
                        <a:solidFill>
                          <a:schemeClr val="bg1"/>
                        </a:solidFill>
                        <a:ea typeface="Garamond Bold"/>
                        <a:cs typeface="Garamond Bold"/>
                        <a:sym typeface="Garamond Bold"/>
                      </a:rPr>
                      <a:t>Future Growth</a:t>
                    </a:r>
                  </a:p>
                </p:txBody>
              </p:sp>
            </p:grp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4D1BA0F6-47DE-F748-AE17-2875268F6FCB}"/>
                  </a:ext>
                </a:extLst>
              </p:cNvPr>
              <p:cNvGrpSpPr/>
              <p:nvPr/>
            </p:nvGrpSpPr>
            <p:grpSpPr>
              <a:xfrm>
                <a:off x="2044101" y="3139785"/>
                <a:ext cx="1080000" cy="1080000"/>
                <a:chOff x="2071151" y="2676165"/>
                <a:chExt cx="1080000" cy="1080000"/>
              </a:xfrm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B983F60C-A9B4-9138-8554-889F8B1BDC68}"/>
                    </a:ext>
                  </a:extLst>
                </p:cNvPr>
                <p:cNvSpPr/>
                <p:nvPr/>
              </p:nvSpPr>
              <p:spPr>
                <a:xfrm>
                  <a:off x="2071151" y="2676165"/>
                  <a:ext cx="1080000" cy="1080000"/>
                </a:xfrm>
                <a:prstGeom prst="ellipse">
                  <a:avLst/>
                </a:prstGeom>
                <a:solidFill>
                  <a:srgbClr val="001F3F"/>
                </a:solidFill>
                <a:ln>
                  <a:noFill/>
                </a:ln>
                <a:effectLst>
                  <a:glow rad="63500">
                    <a:schemeClr val="tx1">
                      <a:lumMod val="75000"/>
                      <a:lumOff val="25000"/>
                      <a:alpha val="40000"/>
                    </a:schemeClr>
                  </a:glow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b="1"/>
                </a:p>
              </p:txBody>
            </p:sp>
            <p:pic>
              <p:nvPicPr>
                <p:cNvPr id="98" name="Picture 2">
                  <a:extLst>
                    <a:ext uri="{FF2B5EF4-FFF2-40B4-BE49-F238E27FC236}">
                      <a16:creationId xmlns:a16="http://schemas.microsoft.com/office/drawing/2014/main" id="{8223AF5B-B100-E2B7-B7D4-3FB6B5CDE3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3874" y="2706633"/>
                  <a:ext cx="850802" cy="97078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C1B92B5B-74BC-511E-FA29-599433201C57}"/>
                  </a:ext>
                </a:extLst>
              </p:cNvPr>
              <p:cNvGrpSpPr/>
              <p:nvPr/>
            </p:nvGrpSpPr>
            <p:grpSpPr>
              <a:xfrm>
                <a:off x="7698062" y="2660811"/>
                <a:ext cx="1080000" cy="1080000"/>
                <a:chOff x="4812828" y="2525742"/>
                <a:chExt cx="1080000" cy="1080000"/>
              </a:xfrm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17747A62-BB6F-79E3-FABE-856C3088D82E}"/>
                    </a:ext>
                  </a:extLst>
                </p:cNvPr>
                <p:cNvSpPr/>
                <p:nvPr/>
              </p:nvSpPr>
              <p:spPr>
                <a:xfrm>
                  <a:off x="4812828" y="2525742"/>
                  <a:ext cx="1080000" cy="1080000"/>
                </a:xfrm>
                <a:prstGeom prst="ellipse">
                  <a:avLst/>
                </a:prstGeom>
                <a:solidFill>
                  <a:srgbClr val="001F3F"/>
                </a:solidFill>
                <a:ln>
                  <a:noFill/>
                </a:ln>
                <a:effectLst>
                  <a:glow rad="63500">
                    <a:schemeClr val="tx1">
                      <a:lumMod val="75000"/>
                      <a:lumOff val="25000"/>
                      <a:alpha val="40000"/>
                    </a:schemeClr>
                  </a:glow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b="1"/>
                </a:p>
              </p:txBody>
            </p:sp>
            <p:pic>
              <p:nvPicPr>
                <p:cNvPr id="99" name="Picture 4">
                  <a:extLst>
                    <a:ext uri="{FF2B5EF4-FFF2-40B4-BE49-F238E27FC236}">
                      <a16:creationId xmlns:a16="http://schemas.microsoft.com/office/drawing/2014/main" id="{FFF90023-9FF4-5EBC-7545-470EAE9E8A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10000" b="90000" l="10000" r="90000">
                              <a14:foregroundMark x1="43137" y1="24978" x2="49333" y2="11111"/>
                              <a14:foregroundMark x1="49333" y1="11111" x2="57737" y2="27219"/>
                              <a14:backgroundMark x1="58667" y1="27111" x2="64000" y2="72889"/>
                              <a14:backgroundMark x1="64000" y1="72889" x2="80000" y2="76000"/>
                              <a14:backgroundMark x1="40444" y1="24889" x2="39556" y2="51556"/>
                              <a14:backgroundMark x1="39556" y1="51556" x2="16444" y2="58222"/>
                              <a14:backgroundMark x1="16444" y1="58222" x2="24889" y2="711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7826" y="2595730"/>
                  <a:ext cx="883233" cy="88323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897F113-A815-4703-3EFC-38C82C1C697E}"/>
                  </a:ext>
                </a:extLst>
              </p:cNvPr>
              <p:cNvGrpSpPr/>
              <p:nvPr/>
            </p:nvGrpSpPr>
            <p:grpSpPr>
              <a:xfrm>
                <a:off x="10067493" y="2138319"/>
                <a:ext cx="1359288" cy="1080000"/>
                <a:chOff x="9903991" y="1605632"/>
                <a:chExt cx="1359288" cy="1080000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278B9E6-00DC-60E5-EB08-4770DB260C71}"/>
                    </a:ext>
                  </a:extLst>
                </p:cNvPr>
                <p:cNvSpPr/>
                <p:nvPr/>
              </p:nvSpPr>
              <p:spPr>
                <a:xfrm>
                  <a:off x="9984125" y="1605632"/>
                  <a:ext cx="1080000" cy="1080000"/>
                </a:xfrm>
                <a:prstGeom prst="ellipse">
                  <a:avLst/>
                </a:prstGeom>
                <a:solidFill>
                  <a:srgbClr val="001F3F"/>
                </a:solidFill>
                <a:ln>
                  <a:noFill/>
                </a:ln>
                <a:effectLst>
                  <a:glow rad="63500">
                    <a:schemeClr val="tx1">
                      <a:lumMod val="75000"/>
                      <a:lumOff val="25000"/>
                      <a:alpha val="40000"/>
                    </a:schemeClr>
                  </a:glow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b="1"/>
                </a:p>
              </p:txBody>
            </p:sp>
            <p:pic>
              <p:nvPicPr>
                <p:cNvPr id="91" name="Picture 90" descr="A person with a laser beam&#10;&#10;AI-generated content may be incorrect.">
                  <a:extLst>
                    <a:ext uri="{FF2B5EF4-FFF2-40B4-BE49-F238E27FC236}">
                      <a16:creationId xmlns:a16="http://schemas.microsoft.com/office/drawing/2014/main" id="{F0566796-0256-50DB-2FB2-84A1B1C8F5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10000" r="90000"/>
                          </a14:imgEffect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3991" y="1694015"/>
                  <a:ext cx="1359288" cy="888505"/>
                </a:xfrm>
                <a:prstGeom prst="rect">
                  <a:avLst/>
                </a:prstGeom>
              </p:spPr>
            </p:pic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1BD5D9D8-F7AD-58A1-06F9-88A39485CF09}"/>
                  </a:ext>
                </a:extLst>
              </p:cNvPr>
              <p:cNvGrpSpPr/>
              <p:nvPr/>
            </p:nvGrpSpPr>
            <p:grpSpPr>
              <a:xfrm>
                <a:off x="5005240" y="2991353"/>
                <a:ext cx="1080000" cy="1080000"/>
                <a:chOff x="4828061" y="2852739"/>
                <a:chExt cx="1080000" cy="1080000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68E01860-7776-5072-BB72-922FB27F77AD}"/>
                    </a:ext>
                  </a:extLst>
                </p:cNvPr>
                <p:cNvSpPr/>
                <p:nvPr/>
              </p:nvSpPr>
              <p:spPr>
                <a:xfrm>
                  <a:off x="4828061" y="2852739"/>
                  <a:ext cx="1080000" cy="1080000"/>
                </a:xfrm>
                <a:prstGeom prst="ellipse">
                  <a:avLst/>
                </a:prstGeom>
                <a:solidFill>
                  <a:srgbClr val="001F3F"/>
                </a:solidFill>
                <a:ln>
                  <a:noFill/>
                </a:ln>
                <a:effectLst>
                  <a:glow rad="63500">
                    <a:schemeClr val="tx1">
                      <a:lumMod val="75000"/>
                      <a:lumOff val="25000"/>
                      <a:alpha val="40000"/>
                    </a:schemeClr>
                  </a:glow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b="1"/>
                </a:p>
              </p:txBody>
            </p:sp>
            <p:pic>
              <p:nvPicPr>
                <p:cNvPr id="97" name="Picture 96" descr="A smart watch and a smart phone&#10;&#10;AI-generated content may be incorrect.">
                  <a:extLst>
                    <a:ext uri="{FF2B5EF4-FFF2-40B4-BE49-F238E27FC236}">
                      <a16:creationId xmlns:a16="http://schemas.microsoft.com/office/drawing/2014/main" id="{F718DBC0-E152-1252-EB6B-3CA1D4C970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02411" y="2925864"/>
                  <a:ext cx="986642" cy="980734"/>
                </a:xfrm>
                <a:prstGeom prst="rect">
                  <a:avLst/>
                </a:prstGeom>
              </p:spPr>
            </p:pic>
          </p:grpSp>
        </p:grpSp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2D025E8A-9645-CE92-3D73-D9634888060E}"/>
                </a:ext>
              </a:extLst>
            </p:cNvPr>
            <p:cNvSpPr/>
            <p:nvPr/>
          </p:nvSpPr>
          <p:spPr>
            <a:xfrm rot="20149376">
              <a:off x="11550825" y="1923780"/>
              <a:ext cx="535231" cy="842567"/>
            </a:xfrm>
            <a:custGeom>
              <a:avLst/>
              <a:gdLst/>
              <a:ahLst/>
              <a:cxnLst/>
              <a:rect l="l" t="t" r="r" b="b"/>
              <a:pathLst>
                <a:path w="1300669" h="1459377">
                  <a:moveTo>
                    <a:pt x="0" y="0"/>
                  </a:moveTo>
                  <a:lnTo>
                    <a:pt x="1300669" y="0"/>
                  </a:lnTo>
                  <a:lnTo>
                    <a:pt x="1300669" y="1459377"/>
                  </a:lnTo>
                  <a:lnTo>
                    <a:pt x="0" y="1459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  <p:pic>
        <p:nvPicPr>
          <p:cNvPr id="96" name="Graphic 95" descr="Dove with solid fill">
            <a:extLst>
              <a:ext uri="{FF2B5EF4-FFF2-40B4-BE49-F238E27FC236}">
                <a16:creationId xmlns:a16="http://schemas.microsoft.com/office/drawing/2014/main" id="{7ADD3B50-BCC7-5546-B3D8-DB91177EE54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6362" y="4188194"/>
            <a:ext cx="574509" cy="60255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4EC4799C-9901-A31E-1152-CE727E609B8C}"/>
              </a:ext>
            </a:extLst>
          </p:cNvPr>
          <p:cNvSpPr txBox="1"/>
          <p:nvPr/>
        </p:nvSpPr>
        <p:spPr>
          <a:xfrm>
            <a:off x="108944" y="900402"/>
            <a:ext cx="38155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E92168"/>
                </a:solidFill>
              </a:rPr>
              <a:t>Skincare meets cutting-edge innovation:</a:t>
            </a:r>
            <a:br>
              <a:rPr lang="en-US" sz="1400" b="1"/>
            </a:br>
            <a:r>
              <a:rPr lang="en-US" sz="1400"/>
              <a:t>SmartSkinX evolves beyond anti-aging into a tech-driven, personalized wellness ecosystem</a:t>
            </a:r>
            <a:endParaRPr lang="en-IN" sz="1400"/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F843B87-226A-EE19-6F1A-E76B9ACD97CE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-12194" y="882447"/>
            <a:ext cx="4808357" cy="3365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779CD075-0457-78C0-21B2-7D9BC4F945B0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7395838" y="865178"/>
            <a:ext cx="4796162" cy="20634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55F18C-8D41-5EAD-DC3A-D745DF08F280}"/>
              </a:ext>
            </a:extLst>
          </p:cNvPr>
          <p:cNvGrpSpPr/>
          <p:nvPr/>
        </p:nvGrpSpPr>
        <p:grpSpPr>
          <a:xfrm>
            <a:off x="2" y="-23559"/>
            <a:ext cx="12217868" cy="380867"/>
            <a:chOff x="2" y="-23559"/>
            <a:chExt cx="12217868" cy="380867"/>
          </a:xfrm>
        </p:grpSpPr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1833116A-771B-C0C0-C64E-A06419F9DB48}"/>
                </a:ext>
              </a:extLst>
            </p:cNvPr>
            <p:cNvSpPr/>
            <p:nvPr/>
          </p:nvSpPr>
          <p:spPr>
            <a:xfrm>
              <a:off x="2" y="-4583"/>
              <a:ext cx="2923852" cy="359105"/>
            </a:xfrm>
            <a:custGeom>
              <a:avLst/>
              <a:gdLst/>
              <a:ahLst/>
              <a:cxnLst/>
              <a:rect l="l" t="t" r="r" b="b"/>
              <a:pathLst>
                <a:path w="1535358" h="141869">
                  <a:moveTo>
                    <a:pt x="1332158" y="0"/>
                  </a:moveTo>
                  <a:lnTo>
                    <a:pt x="0" y="0"/>
                  </a:lnTo>
                  <a:lnTo>
                    <a:pt x="0" y="141869"/>
                  </a:lnTo>
                  <a:lnTo>
                    <a:pt x="1332158" y="141869"/>
                  </a:lnTo>
                  <a:lnTo>
                    <a:pt x="1535358" y="70934"/>
                  </a:lnTo>
                  <a:lnTo>
                    <a:pt x="1332158" y="0"/>
                  </a:lnTo>
                  <a:close/>
                </a:path>
              </a:pathLst>
            </a:custGeom>
            <a:solidFill>
              <a:srgbClr val="001F3E"/>
            </a:solidFill>
            <a:ln cap="sq">
              <a:noFill/>
              <a:prstDash val="solid"/>
              <a:miter/>
            </a:ln>
          </p:spPr>
          <p:txBody>
            <a:bodyPr rIns="9000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 Overview</a:t>
              </a:r>
              <a:endParaRPr lang="en-IN" sz="10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22794894-CA6A-4668-46F5-61A101B114EA}"/>
                </a:ext>
              </a:extLst>
            </p:cNvPr>
            <p:cNvSpPr/>
            <p:nvPr/>
          </p:nvSpPr>
          <p:spPr>
            <a:xfrm>
              <a:off x="2583076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L'Oréal </a:t>
              </a:r>
              <a:r>
                <a:rPr lang="en-IN" sz="1600" b="1" err="1">
                  <a:solidFill>
                    <a:schemeClr val="bg1"/>
                  </a:solidFill>
                  <a:latin typeface="Aptos" panose="020B0004020202020204" pitchFamily="34" charset="0"/>
                </a:rPr>
                <a:t>SmartSkinX</a:t>
              </a:r>
              <a:endParaRPr lang="en-IN" sz="16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E315E66F-14DD-BAEC-0A53-735499C0D14A}"/>
                </a:ext>
              </a:extLst>
            </p:cNvPr>
            <p:cNvSpPr/>
            <p:nvPr/>
          </p:nvSpPr>
          <p:spPr>
            <a:xfrm>
              <a:off x="5349203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Marketing and Financials</a:t>
              </a:r>
            </a:p>
          </p:txBody>
        </p:sp>
        <p:sp>
          <p:nvSpPr>
            <p:cNvPr id="85" name="Freeform 59">
              <a:extLst>
                <a:ext uri="{FF2B5EF4-FFF2-40B4-BE49-F238E27FC236}">
                  <a16:creationId xmlns:a16="http://schemas.microsoft.com/office/drawing/2014/main" id="{41DE012C-40BF-2EA1-904B-ABB3B63DE63D}"/>
                </a:ext>
              </a:extLst>
            </p:cNvPr>
            <p:cNvSpPr/>
            <p:nvPr/>
          </p:nvSpPr>
          <p:spPr>
            <a:xfrm>
              <a:off x="8115331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2168"/>
            </a:solidFill>
            <a:ln cap="sq">
              <a:noFill/>
              <a:prstDash val="solid"/>
              <a:miter/>
            </a:ln>
          </p:spPr>
          <p:txBody>
            <a:bodyPr lIns="162000"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Future Growth &amp; Goals </a:t>
              </a:r>
              <a:r>
                <a:rPr lang="en-IN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(2/2)</a:t>
              </a:r>
              <a:endParaRPr lang="en-IN" sz="16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FE627B56-4DE2-3B68-E539-6227477E80BF}"/>
                </a:ext>
              </a:extLst>
            </p:cNvPr>
            <p:cNvSpPr/>
            <p:nvPr/>
          </p:nvSpPr>
          <p:spPr>
            <a:xfrm>
              <a:off x="11137211" y="-23559"/>
              <a:ext cx="1080659" cy="380867"/>
            </a:xfrm>
            <a:custGeom>
              <a:avLst/>
              <a:gdLst/>
              <a:ahLst/>
              <a:cxnLst/>
              <a:rect l="l" t="t" r="r" b="b"/>
              <a:pathLst>
                <a:path w="1620989" h="571300">
                  <a:moveTo>
                    <a:pt x="0" y="0"/>
                  </a:moveTo>
                  <a:lnTo>
                    <a:pt x="1620989" y="0"/>
                  </a:lnTo>
                  <a:lnTo>
                    <a:pt x="1620989" y="571300"/>
                  </a:lnTo>
                  <a:lnTo>
                    <a:pt x="0" y="57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</p:spTree>
    <p:extLst>
      <p:ext uri="{BB962C8B-B14F-4D97-AF65-F5344CB8AC3E}">
        <p14:creationId xmlns:p14="http://schemas.microsoft.com/office/powerpoint/2010/main" val="1629725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2E4FE-CCB8-3E16-8B18-2596C0BA3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1">
            <a:extLst>
              <a:ext uri="{FF2B5EF4-FFF2-40B4-BE49-F238E27FC236}">
                <a16:creationId xmlns:a16="http://schemas.microsoft.com/office/drawing/2014/main" id="{98D93ACF-D556-A4C7-F6F1-402B65D244D9}"/>
              </a:ext>
            </a:extLst>
          </p:cNvPr>
          <p:cNvSpPr/>
          <p:nvPr/>
        </p:nvSpPr>
        <p:spPr>
          <a:xfrm>
            <a:off x="11137211" y="-23559"/>
            <a:ext cx="1080659" cy="380867"/>
          </a:xfrm>
          <a:custGeom>
            <a:avLst/>
            <a:gdLst/>
            <a:ahLst/>
            <a:cxnLst/>
            <a:rect l="l" t="t" r="r" b="b"/>
            <a:pathLst>
              <a:path w="1620989" h="571300">
                <a:moveTo>
                  <a:pt x="0" y="0"/>
                </a:moveTo>
                <a:lnTo>
                  <a:pt x="1620989" y="0"/>
                </a:lnTo>
                <a:lnTo>
                  <a:pt x="1620989" y="571300"/>
                </a:lnTo>
                <a:lnTo>
                  <a:pt x="0" y="571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 sz="1200">
              <a:latin typeface="Aptos" panose="020B000402020202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0CE352CA-C0A6-D78E-53EF-3C0DC3232C7C}"/>
              </a:ext>
            </a:extLst>
          </p:cNvPr>
          <p:cNvSpPr/>
          <p:nvPr/>
        </p:nvSpPr>
        <p:spPr>
          <a:xfrm>
            <a:off x="3027248" y="1439694"/>
            <a:ext cx="5636150" cy="4332559"/>
          </a:xfrm>
          <a:custGeom>
            <a:avLst/>
            <a:gdLst/>
            <a:ahLst/>
            <a:cxnLst/>
            <a:rect l="l" t="t" r="r" b="b"/>
            <a:pathLst>
              <a:path w="9198742" h="7337786">
                <a:moveTo>
                  <a:pt x="0" y="0"/>
                </a:moveTo>
                <a:lnTo>
                  <a:pt x="9198742" y="0"/>
                </a:lnTo>
                <a:lnTo>
                  <a:pt x="9198742" y="7337786"/>
                </a:lnTo>
                <a:lnTo>
                  <a:pt x="0" y="7337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691" b="-3820"/>
            </a:stretch>
          </a:blipFill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609022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BC8AB-A506-49CE-E5DE-7638E3FCC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DCB339D-383F-0387-1045-6C2D374F39C2}"/>
              </a:ext>
            </a:extLst>
          </p:cNvPr>
          <p:cNvSpPr txBox="1"/>
          <p:nvPr/>
        </p:nvSpPr>
        <p:spPr>
          <a:xfrm>
            <a:off x="412971" y="620945"/>
            <a:ext cx="11366057" cy="354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 Bold Italics"/>
                <a:cs typeface="Canva Sans Bold Italics"/>
                <a:sym typeface="Canva Sans Bold Italics"/>
                <a:hlinkClick r:id="rId2"/>
              </a:rPr>
              <a:t>https://pmc.ncbi.nlm.nih.gov/articles/PMC5758347/#:~:text=Panax%20ginseng%20and%20ginsenosides%20have,unfermented%20red%20ginseng%20%5B105%5D</a:t>
            </a:r>
            <a:endParaRPr lang="en-US" sz="1000" b="1" i="1">
              <a:solidFill>
                <a:srgbClr val="001F3F"/>
              </a:solidFill>
              <a:ea typeface="Canva Sans Bold Italics"/>
              <a:cs typeface="Canva Sans Bold Italics"/>
              <a:sym typeface="Canva Sans Bold Italic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 Bold Italics"/>
                <a:cs typeface="Canva Sans Bold Italics"/>
                <a:sym typeface="Canva Sans Bold Italics"/>
                <a:hlinkClick r:id="rId3"/>
              </a:rPr>
              <a:t>https://pmc.ncbi.nlm.nih.gov/articles/PMC5628357/#:~:text=Ginseng%20effectively%20regulates%20the%20immune,prevents%20stress%2Dassociated%20physiological%20diseases</a:t>
            </a:r>
            <a:endParaRPr lang="en-US" sz="1000" b="1" i="1">
              <a:solidFill>
                <a:srgbClr val="001F3F"/>
              </a:solidFill>
              <a:ea typeface="Canva Sans Bold Italics"/>
              <a:cs typeface="Canva Sans Bold Italics"/>
              <a:sym typeface="Canva Sans Bold Italic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 Bold Italics"/>
                <a:cs typeface="Canva Sans Bold Italics"/>
                <a:sym typeface="Canva Sans Bold Italics"/>
                <a:hlinkClick r:id="rId4"/>
              </a:rPr>
              <a:t>https://healthcare.utah.edu/healthfeed/2024/01/stressed-out-skin-link-between-stress-and-skin-health</a:t>
            </a:r>
            <a:endParaRPr lang="en-US" sz="1000" b="1" i="1">
              <a:solidFill>
                <a:srgbClr val="001F3F"/>
              </a:solidFill>
              <a:ea typeface="Canva Sans Bold Italics"/>
              <a:cs typeface="Canva Sans Bold Italics"/>
              <a:sym typeface="Canva Sans Bold Italic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 Bold Italics"/>
                <a:cs typeface="Canva Sans Bold Italics"/>
                <a:sym typeface="Canva Sans Bold Italics"/>
                <a:hlinkClick r:id="rId5"/>
              </a:rPr>
              <a:t>https://www.belogical.in/blogs/news/how-stress-is-driving-the-need-for-skincare-solutions?srsltid=AfmBOorl0ABASuO_Ea_u2bJj3GPpVq8PZaHBBkzh3F7-r-K3eP5ZANWd</a:t>
            </a:r>
            <a:endParaRPr lang="en-US" sz="1000" b="1" i="1">
              <a:solidFill>
                <a:srgbClr val="001F3F"/>
              </a:solidFill>
              <a:ea typeface="Canva Sans Bold Italics"/>
              <a:cs typeface="Canva Sans Bold Italics"/>
              <a:sym typeface="Canva Sans Bold Italic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 Bold Italics"/>
                <a:cs typeface="Canva Sans Bold Italics"/>
                <a:sym typeface="Canva Sans Bold Italics"/>
                <a:hlinkClick r:id="rId6"/>
              </a:rPr>
              <a:t>https://pmc.ncbi.nlm.nih.gov/articles/PMC8480446/</a:t>
            </a:r>
            <a:endParaRPr lang="en-US" sz="1000" b="1" i="1">
              <a:solidFill>
                <a:srgbClr val="001F3F"/>
              </a:solidFill>
              <a:ea typeface="Canva Sans Bold Italics"/>
              <a:cs typeface="Canva Sans Bold Italics"/>
              <a:sym typeface="Canva Sans Bold Italic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 Bold Italics"/>
                <a:cs typeface="Canva Sans Bold Italics"/>
                <a:sym typeface="Canva Sans Bold Italics"/>
                <a:hlinkClick r:id="rId7"/>
              </a:rPr>
              <a:t>https://www.apa.org/pi/health-equity/resources/stress-report.pdf</a:t>
            </a:r>
            <a:endParaRPr lang="en-US" sz="1000" b="1" i="1">
              <a:solidFill>
                <a:srgbClr val="001F3F"/>
              </a:solidFill>
              <a:ea typeface="Canva Sans Bold Italics"/>
              <a:cs typeface="Canva Sans Bold Italics"/>
              <a:sym typeface="Canva Sans Bold Italic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 Bold Italics"/>
                <a:cs typeface="Canva Sans Bold Italics"/>
                <a:sym typeface="Canva Sans Bold Italics"/>
                <a:hlinkClick r:id="rId8"/>
              </a:rPr>
              <a:t>https://timesofindia.indiatimes.com/life-style/health-fitness/de-stress/the-surprising-link-between-stress-and-skin-problems/articleshow/73249819.cms</a:t>
            </a:r>
            <a:endParaRPr lang="en-US" sz="1000" b="1" i="1">
              <a:solidFill>
                <a:srgbClr val="001F3F"/>
              </a:solidFill>
              <a:ea typeface="Canva Sans Bold Italics"/>
              <a:cs typeface="Canva Sans Bold Italics"/>
              <a:sym typeface="Canva Sans Bold Italic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 Bold Italics"/>
                <a:cs typeface="Canva Sans Bold Italics"/>
                <a:sym typeface="Canva Sans Bold Italics"/>
                <a:hlinkClick r:id="rId9"/>
              </a:rPr>
              <a:t>https://www.harpersbazaar.com/uk/beauty/skincare/a33008631/skincare-routine-reduce-stress/</a:t>
            </a:r>
            <a:endParaRPr lang="en-US" sz="1000" b="1" i="1">
              <a:solidFill>
                <a:srgbClr val="001F3F"/>
              </a:solidFill>
              <a:ea typeface="Canva Sans Bold Italics"/>
              <a:cs typeface="Canva Sans Bold Italics"/>
              <a:sym typeface="Canva Sans Bold Italic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"/>
                <a:cs typeface="Canva Sans"/>
                <a:sym typeface="Canva Sans"/>
                <a:hlinkClick r:id="rId10"/>
              </a:rPr>
              <a:t>https://www.inklingsnews.com/opinions/2021/11/24/stigma-around-mens-skincare-must-be-upended/?utm</a:t>
            </a:r>
            <a:endParaRPr lang="en-US" sz="1000" b="1" i="1">
              <a:solidFill>
                <a:srgbClr val="001F3F"/>
              </a:solidFill>
              <a:ea typeface="Canva Sans"/>
              <a:cs typeface="Canva Sans"/>
              <a:sym typeface="Canva San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"/>
                <a:cs typeface="Canva Sans"/>
                <a:sym typeface="Canva Sans"/>
                <a:hlinkClick r:id="rId11"/>
              </a:rPr>
              <a:t>https://www.forbes.com/sites/richardkestenbaum/2022/03/22/how-mens-attitude-towards-grooming-and-cosmetics-is-changing/?utm</a:t>
            </a:r>
            <a:endParaRPr lang="en-US" sz="1000" b="1" i="1">
              <a:solidFill>
                <a:srgbClr val="001F3F"/>
              </a:solidFill>
              <a:ea typeface="Canva Sans"/>
              <a:cs typeface="Canva Sans"/>
              <a:sym typeface="Canva San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"/>
                <a:cs typeface="Canva Sans"/>
                <a:sym typeface="Canva Sans"/>
                <a:hlinkClick r:id="rId12"/>
              </a:rPr>
              <a:t>https://www.mdpi.com/2079-9284/9/4/78?utm</a:t>
            </a:r>
            <a:endParaRPr lang="en-US" sz="1000" b="1" i="1">
              <a:solidFill>
                <a:srgbClr val="001F3F"/>
              </a:solidFill>
              <a:ea typeface="Canva Sans"/>
              <a:cs typeface="Canva Sans"/>
              <a:sym typeface="Canva San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"/>
                <a:cs typeface="Canva Sans"/>
                <a:sym typeface="Canva Sans"/>
                <a:hlinkClick r:id="rId13"/>
              </a:rPr>
              <a:t>https://straitsresearch.com/report/mens-skincare-products-market?utm</a:t>
            </a:r>
            <a:endParaRPr lang="en-US" sz="1000" b="1" i="1">
              <a:solidFill>
                <a:srgbClr val="001F3F"/>
              </a:solidFill>
              <a:ea typeface="Canva Sans"/>
              <a:cs typeface="Canva Sans"/>
              <a:sym typeface="Canva San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"/>
                <a:cs typeface="Canva Sans"/>
                <a:sym typeface="Canva Sans"/>
                <a:hlinkClick r:id="rId14"/>
              </a:rPr>
              <a:t>https://www.liquid-land.com/the-importance-of-skincare-in-mental-health/</a:t>
            </a:r>
            <a:endParaRPr lang="en-US" sz="1000" b="1" i="1">
              <a:solidFill>
                <a:srgbClr val="001F3F"/>
              </a:solidFill>
              <a:ea typeface="Canva Sans"/>
              <a:cs typeface="Canva Sans"/>
              <a:sym typeface="Canva San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US" sz="1000" b="1" i="1">
                <a:solidFill>
                  <a:srgbClr val="001F3F"/>
                </a:solidFill>
                <a:ea typeface="Canva Sans Bold Italics"/>
                <a:cs typeface="Canva Sans Bold Italics"/>
                <a:sym typeface="Canva Sans Bold Italics"/>
                <a:hlinkClick r:id="rId15"/>
              </a:rPr>
              <a:t>https://www.forbes.com/sites/celiashatzman/2024/06/10/new-research-shows-the-surprising-link-between-skin-and-emotional-wellness/</a:t>
            </a:r>
            <a:endParaRPr lang="en-US" sz="1000" b="1" i="1">
              <a:solidFill>
                <a:srgbClr val="001F3F"/>
              </a:solidFill>
              <a:ea typeface="Canva Sans Bold Italics"/>
              <a:cs typeface="Canva Sans Bold Italics"/>
              <a:sym typeface="Canva Sans Bold Italics"/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IN" sz="1000" b="1" i="1">
                <a:solidFill>
                  <a:srgbClr val="001F3F"/>
                </a:solidFill>
                <a:hlinkClick r:id="rId16"/>
              </a:rPr>
              <a:t>https://www.cosmeticsandtoiletries.com/research/literature-data/article/21836451/the-ins-and-outs-of-aging-intrinsicextrinsic-factors-and-nutricosmetic-fixes?utm</a:t>
            </a:r>
            <a:endParaRPr lang="en-IN" sz="1000" b="1" i="1">
              <a:solidFill>
                <a:srgbClr val="001F3F"/>
              </a:solidFill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IN" sz="1000" b="1" i="1">
                <a:solidFill>
                  <a:srgbClr val="001F3F"/>
                </a:solidFill>
                <a:hlinkClick r:id="rId17"/>
              </a:rPr>
              <a:t>https://pmc.ncbi.nlm.nih.gov/articles/PMC2613964/</a:t>
            </a:r>
            <a:endParaRPr lang="en-IN" sz="1000" b="1" i="1">
              <a:solidFill>
                <a:srgbClr val="001F3F"/>
              </a:solidFill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IN" sz="1000" b="1" i="1">
                <a:solidFill>
                  <a:srgbClr val="001F3F"/>
                </a:solidFill>
                <a:hlinkClick r:id="rId18"/>
              </a:rPr>
              <a:t>https://www.precedenceresearch.com/men-skin-care-products-market/</a:t>
            </a:r>
            <a:endParaRPr lang="en-IN" sz="1000" b="1" i="1">
              <a:solidFill>
                <a:srgbClr val="001F3F"/>
              </a:solidFill>
            </a:endParaRPr>
          </a:p>
          <a:p>
            <a:pPr>
              <a:lnSpc>
                <a:spcPts val="1545"/>
              </a:lnSpc>
              <a:spcBef>
                <a:spcPct val="0"/>
              </a:spcBef>
            </a:pPr>
            <a:r>
              <a:rPr lang="en-IN" sz="1000" b="1" i="1">
                <a:solidFill>
                  <a:srgbClr val="001F3F"/>
                </a:solidFill>
                <a:hlinkClick r:id="rId19"/>
              </a:rPr>
              <a:t>https://wellconnected.murad.com/how-to-reverse-stress-induced-aging</a:t>
            </a:r>
            <a:endParaRPr lang="en-IN" sz="1000" b="1" i="1">
              <a:solidFill>
                <a:srgbClr val="001F3F"/>
              </a:solidFill>
            </a:endParaRPr>
          </a:p>
        </p:txBody>
      </p:sp>
      <p:sp>
        <p:nvSpPr>
          <p:cNvPr id="15" name="Freeform 53">
            <a:extLst>
              <a:ext uri="{FF2B5EF4-FFF2-40B4-BE49-F238E27FC236}">
                <a16:creationId xmlns:a16="http://schemas.microsoft.com/office/drawing/2014/main" id="{E08DBF11-B403-61EE-EFC2-FE1AE0DCEF5C}"/>
              </a:ext>
            </a:extLst>
          </p:cNvPr>
          <p:cNvSpPr/>
          <p:nvPr/>
        </p:nvSpPr>
        <p:spPr>
          <a:xfrm>
            <a:off x="2" y="-4583"/>
            <a:ext cx="11137210" cy="359105"/>
          </a:xfrm>
          <a:prstGeom prst="rect">
            <a:avLst/>
          </a:prstGeom>
          <a:solidFill>
            <a:srgbClr val="001F3E"/>
          </a:solidFill>
          <a:ln cap="sq">
            <a:noFill/>
            <a:prstDash val="solid"/>
            <a:miter/>
          </a:ln>
        </p:spPr>
        <p:txBody>
          <a:bodyPr rIns="90000"/>
          <a:lstStyle/>
          <a:p>
            <a:pPr algn="ctr"/>
            <a:r>
              <a:rPr lang="en-IN" sz="1600" b="1">
                <a:solidFill>
                  <a:schemeClr val="bg1"/>
                </a:solidFill>
                <a:latin typeface="Aptos" panose="020B0004020202020204" pitchFamily="34" charset="0"/>
              </a:rPr>
              <a:t>Appendix</a:t>
            </a:r>
            <a:endParaRPr lang="en-IN" sz="10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2C60F611-3346-695C-6CCC-6A3EE8409E27}"/>
              </a:ext>
            </a:extLst>
          </p:cNvPr>
          <p:cNvSpPr/>
          <p:nvPr/>
        </p:nvSpPr>
        <p:spPr>
          <a:xfrm>
            <a:off x="11137211" y="-23559"/>
            <a:ext cx="1080659" cy="380867"/>
          </a:xfrm>
          <a:custGeom>
            <a:avLst/>
            <a:gdLst/>
            <a:ahLst/>
            <a:cxnLst/>
            <a:rect l="l" t="t" r="r" b="b"/>
            <a:pathLst>
              <a:path w="1620989" h="571300">
                <a:moveTo>
                  <a:pt x="0" y="0"/>
                </a:moveTo>
                <a:lnTo>
                  <a:pt x="1620989" y="0"/>
                </a:lnTo>
                <a:lnTo>
                  <a:pt x="1620989" y="571300"/>
                </a:lnTo>
                <a:lnTo>
                  <a:pt x="0" y="5713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IN" sz="1200"/>
          </a:p>
        </p:txBody>
      </p:sp>
    </p:spTree>
    <p:extLst>
      <p:ext uri="{BB962C8B-B14F-4D97-AF65-F5344CB8AC3E}">
        <p14:creationId xmlns:p14="http://schemas.microsoft.com/office/powerpoint/2010/main" val="333266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B3F29-7A4E-3739-DDAF-3245BD8A5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A8D1A42-438E-3F25-AF5F-AB5C002C414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70108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8D1A42-438E-3F25-AF5F-AB5C002C41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1" name="Group 90">
            <a:extLst>
              <a:ext uri="{FF2B5EF4-FFF2-40B4-BE49-F238E27FC236}">
                <a16:creationId xmlns:a16="http://schemas.microsoft.com/office/drawing/2014/main" id="{7988BA31-72E4-2875-90B4-52C5872EC911}"/>
              </a:ext>
            </a:extLst>
          </p:cNvPr>
          <p:cNvGrpSpPr/>
          <p:nvPr/>
        </p:nvGrpSpPr>
        <p:grpSpPr>
          <a:xfrm>
            <a:off x="-1289778" y="4039518"/>
            <a:ext cx="5086420" cy="2833618"/>
            <a:chOff x="-1377857" y="3676253"/>
            <a:chExt cx="5776691" cy="3177181"/>
          </a:xfrm>
        </p:grpSpPr>
        <p:pic>
          <p:nvPicPr>
            <p:cNvPr id="68" name="Picture 67" descr="A silhouette of a person&#10;&#10;AI-generated content may be incorrect.">
              <a:extLst>
                <a:ext uri="{FF2B5EF4-FFF2-40B4-BE49-F238E27FC236}">
                  <a16:creationId xmlns:a16="http://schemas.microsoft.com/office/drawing/2014/main" id="{BD761E4C-35E0-9E09-6013-31EE2A2B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-1377857" y="3676253"/>
              <a:ext cx="5776691" cy="3177181"/>
            </a:xfrm>
            <a:prstGeom prst="rect">
              <a:avLst/>
            </a:prstGeom>
          </p:spPr>
        </p:pic>
        <p:pic>
          <p:nvPicPr>
            <p:cNvPr id="39" name="Graphic 38" descr="Brain with solid fill">
              <a:extLst>
                <a:ext uri="{FF2B5EF4-FFF2-40B4-BE49-F238E27FC236}">
                  <a16:creationId xmlns:a16="http://schemas.microsoft.com/office/drawing/2014/main" id="{C8DBA98F-50AA-D8F3-A45E-17A29894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178182" flipH="1">
              <a:off x="954722" y="4183778"/>
              <a:ext cx="1194464" cy="1194464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E654D24-2EB5-72B8-4E00-6EC6D35F06F4}"/>
                </a:ext>
              </a:extLst>
            </p:cNvPr>
            <p:cNvSpPr/>
            <p:nvPr/>
          </p:nvSpPr>
          <p:spPr>
            <a:xfrm rot="1718887">
              <a:off x="1003709" y="4908269"/>
              <a:ext cx="495241" cy="427077"/>
            </a:xfrm>
            <a:prstGeom prst="rect">
              <a:avLst/>
            </a:prstGeom>
            <a:solidFill>
              <a:srgbClr val="1E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23" name="Group 123">
            <a:extLst>
              <a:ext uri="{FF2B5EF4-FFF2-40B4-BE49-F238E27FC236}">
                <a16:creationId xmlns:a16="http://schemas.microsoft.com/office/drawing/2014/main" id="{BCE94AE5-EF8B-A03F-44B3-7B250423D8B0}"/>
              </a:ext>
            </a:extLst>
          </p:cNvPr>
          <p:cNvGrpSpPr/>
          <p:nvPr/>
        </p:nvGrpSpPr>
        <p:grpSpPr>
          <a:xfrm>
            <a:off x="-21599" y="297083"/>
            <a:ext cx="12235199" cy="431921"/>
            <a:chOff x="0" y="-38100"/>
            <a:chExt cx="4833659" cy="170636"/>
          </a:xfrm>
        </p:grpSpPr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EDB7991F-59F6-5270-A4B1-C12DE40901E9}"/>
                </a:ext>
              </a:extLst>
            </p:cNvPr>
            <p:cNvSpPr/>
            <p:nvPr/>
          </p:nvSpPr>
          <p:spPr>
            <a:xfrm>
              <a:off x="0" y="0"/>
              <a:ext cx="4833659" cy="132536"/>
            </a:xfrm>
            <a:custGeom>
              <a:avLst/>
              <a:gdLst/>
              <a:ahLst/>
              <a:cxnLst/>
              <a:rect l="l" t="t" r="r" b="b"/>
              <a:pathLst>
                <a:path w="4833659" h="132536">
                  <a:moveTo>
                    <a:pt x="0" y="0"/>
                  </a:moveTo>
                  <a:lnTo>
                    <a:pt x="4833659" y="0"/>
                  </a:lnTo>
                  <a:lnTo>
                    <a:pt x="4833659" y="132536"/>
                  </a:lnTo>
                  <a:lnTo>
                    <a:pt x="0" y="132536"/>
                  </a:lnTo>
                  <a:close/>
                </a:path>
              </a:pathLst>
            </a:custGeom>
            <a:solidFill>
              <a:srgbClr val="001F3F"/>
            </a:solidFill>
          </p:spPr>
          <p:txBody>
            <a:bodyPr anchor="ctr"/>
            <a:lstStyle/>
            <a:p>
              <a:pPr algn="ctr"/>
              <a:r>
                <a:rPr lang="en-US" sz="1200" b="1" i="1">
                  <a:solidFill>
                    <a:schemeClr val="bg1"/>
                  </a:solidFill>
                </a:rPr>
                <a:t>Men are unaware of stress accelerating skin aging, —bridging science and convenience can unlock a </a:t>
              </a:r>
              <a:r>
                <a:rPr lang="en-US" sz="1200" b="1" spc="4">
                  <a:solidFill>
                    <a:srgbClr val="FFFFFF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 (MS) Bold"/>
                  <a:sym typeface="Calibri (MS) Bold"/>
                </a:rPr>
                <a:t>€15.5bn</a:t>
              </a:r>
              <a:r>
                <a:rPr lang="en-US" sz="1200" b="1" i="1">
                  <a:solidFill>
                    <a:schemeClr val="bg1"/>
                  </a:solidFill>
                </a:rPr>
                <a:t> high-growth SkinTech market</a:t>
              </a:r>
              <a:endParaRPr lang="en-IN" sz="1200" b="1" i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5" name="TextBox 125">
              <a:extLst>
                <a:ext uri="{FF2B5EF4-FFF2-40B4-BE49-F238E27FC236}">
                  <a16:creationId xmlns:a16="http://schemas.microsoft.com/office/drawing/2014/main" id="{7F1B77F5-2885-485B-3F6F-DBE903390BBB}"/>
                </a:ext>
              </a:extLst>
            </p:cNvPr>
            <p:cNvSpPr txBox="1"/>
            <p:nvPr/>
          </p:nvSpPr>
          <p:spPr>
            <a:xfrm>
              <a:off x="0" y="-38100"/>
              <a:ext cx="4833659" cy="1706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45"/>
                </a:lnSpc>
              </a:pPr>
              <a:endParaRPr sz="1200">
                <a:latin typeface="Aptos" panose="020B00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6CAE22-88E6-4FDF-92E3-FD002B8802C2}"/>
              </a:ext>
            </a:extLst>
          </p:cNvPr>
          <p:cNvGrpSpPr/>
          <p:nvPr/>
        </p:nvGrpSpPr>
        <p:grpSpPr>
          <a:xfrm>
            <a:off x="127246" y="1034040"/>
            <a:ext cx="3115725" cy="2065986"/>
            <a:chOff x="4329362" y="1160711"/>
            <a:chExt cx="3533274" cy="1845974"/>
          </a:xfrm>
        </p:grpSpPr>
        <p:graphicFrame>
          <p:nvGraphicFramePr>
            <p:cNvPr id="27" name="Diagram 26">
              <a:extLst>
                <a:ext uri="{FF2B5EF4-FFF2-40B4-BE49-F238E27FC236}">
                  <a16:creationId xmlns:a16="http://schemas.microsoft.com/office/drawing/2014/main" id="{00139D4D-3902-3E28-ABEC-FCC075CA2BE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19287154"/>
                </p:ext>
              </p:extLst>
            </p:nvPr>
          </p:nvGraphicFramePr>
          <p:xfrm>
            <a:off x="4329362" y="1160711"/>
            <a:ext cx="3533274" cy="1845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412606-EE34-54C9-F753-2597D4A0E622}"/>
                </a:ext>
              </a:extLst>
            </p:cNvPr>
            <p:cNvSpPr txBox="1"/>
            <p:nvPr/>
          </p:nvSpPr>
          <p:spPr>
            <a:xfrm>
              <a:off x="5185236" y="1852998"/>
              <a:ext cx="1821529" cy="41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200" b="1">
                  <a:solidFill>
                    <a:srgbClr val="001F3F"/>
                  </a:solidFill>
                </a:rPr>
                <a:t>The Silent </a:t>
              </a:r>
            </a:p>
            <a:p>
              <a:pPr algn="ctr"/>
              <a:r>
                <a:rPr lang="en-IN" sz="1200" b="1">
                  <a:solidFill>
                    <a:srgbClr val="001F3F"/>
                  </a:solidFill>
                </a:rPr>
                <a:t>Stress-Ageing Loop</a:t>
              </a:r>
            </a:p>
          </p:txBody>
        </p:sp>
      </p:grp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3B002849-E065-1355-75C9-51BF4B87E0D6}"/>
              </a:ext>
            </a:extLst>
          </p:cNvPr>
          <p:cNvCxnSpPr>
            <a:cxnSpLocks/>
            <a:stCxn id="172" idx="1"/>
          </p:cNvCxnSpPr>
          <p:nvPr/>
        </p:nvCxnSpPr>
        <p:spPr>
          <a:xfrm flipH="1">
            <a:off x="28156" y="3874987"/>
            <a:ext cx="3261780" cy="0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9F9ADFE7-621A-FB54-31ED-BD72D35882ED}"/>
              </a:ext>
            </a:extLst>
          </p:cNvPr>
          <p:cNvSpPr/>
          <p:nvPr/>
        </p:nvSpPr>
        <p:spPr>
          <a:xfrm>
            <a:off x="3289936" y="3733932"/>
            <a:ext cx="5612129" cy="282109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SCIENTIFIC LINK BETWEEN </a:t>
            </a:r>
            <a:r>
              <a:rPr lang="en-US" sz="1500" b="1">
                <a:solidFill>
                  <a:srgbClr val="E92168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STRESS AND ACCELERATED AGING</a:t>
            </a: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9B2331B9-F768-752F-4671-8783EA5C5426}"/>
              </a:ext>
            </a:extLst>
          </p:cNvPr>
          <p:cNvCxnSpPr>
            <a:cxnSpLocks/>
            <a:endCxn id="172" idx="3"/>
          </p:cNvCxnSpPr>
          <p:nvPr/>
        </p:nvCxnSpPr>
        <p:spPr>
          <a:xfrm flipH="1">
            <a:off x="8902065" y="3874987"/>
            <a:ext cx="3306869" cy="0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F65F552-717B-81E9-2618-0E9692D19938}"/>
              </a:ext>
            </a:extLst>
          </p:cNvPr>
          <p:cNvCxnSpPr>
            <a:cxnSpLocks/>
            <a:stCxn id="169" idx="1"/>
          </p:cNvCxnSpPr>
          <p:nvPr/>
        </p:nvCxnSpPr>
        <p:spPr>
          <a:xfrm flipH="1">
            <a:off x="-12194" y="885228"/>
            <a:ext cx="3780238" cy="3718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55CA568C-76C7-B1D3-CF63-F666AFC5DF97}"/>
              </a:ext>
            </a:extLst>
          </p:cNvPr>
          <p:cNvSpPr/>
          <p:nvPr/>
        </p:nvSpPr>
        <p:spPr>
          <a:xfrm>
            <a:off x="3768044" y="744173"/>
            <a:ext cx="4655913" cy="282109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SECONDARY RESEARCH </a:t>
            </a:r>
            <a:r>
              <a:rPr lang="en-US" sz="1500" b="1">
                <a:solidFill>
                  <a:srgbClr val="E92068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AND INDUSTRY ANALYSIS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4AC36DA7-EB49-5CB9-71A4-2B3E6C36AA82}"/>
              </a:ext>
            </a:extLst>
          </p:cNvPr>
          <p:cNvCxnSpPr>
            <a:cxnSpLocks/>
            <a:endCxn id="169" idx="3"/>
          </p:cNvCxnSpPr>
          <p:nvPr/>
        </p:nvCxnSpPr>
        <p:spPr>
          <a:xfrm flipH="1">
            <a:off x="8423957" y="868246"/>
            <a:ext cx="3784977" cy="16982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DBA6D43-12DD-5CB2-16C5-C7F8E14AC9C6}"/>
              </a:ext>
            </a:extLst>
          </p:cNvPr>
          <p:cNvGrpSpPr/>
          <p:nvPr/>
        </p:nvGrpSpPr>
        <p:grpSpPr>
          <a:xfrm>
            <a:off x="3379915" y="712372"/>
            <a:ext cx="2428331" cy="2043887"/>
            <a:chOff x="3744338" y="607030"/>
            <a:chExt cx="2428331" cy="2043887"/>
          </a:xfrm>
        </p:grpSpPr>
        <p:sp>
          <p:nvSpPr>
            <p:cNvPr id="151" name="Freeform 112">
              <a:extLst>
                <a:ext uri="{FF2B5EF4-FFF2-40B4-BE49-F238E27FC236}">
                  <a16:creationId xmlns:a16="http://schemas.microsoft.com/office/drawing/2014/main" id="{6560FCEF-A9AE-3E18-C2F3-0860DEE9CC2E}"/>
                </a:ext>
              </a:extLst>
            </p:cNvPr>
            <p:cNvSpPr/>
            <p:nvPr/>
          </p:nvSpPr>
          <p:spPr>
            <a:xfrm rot="16200000">
              <a:off x="3936560" y="414808"/>
              <a:ext cx="2043887" cy="2428331"/>
            </a:xfrm>
            <a:custGeom>
              <a:avLst/>
              <a:gdLst/>
              <a:ahLst/>
              <a:cxnLst/>
              <a:rect l="l" t="t" r="r" b="b"/>
              <a:pathLst>
                <a:path w="3065830" h="3642497">
                  <a:moveTo>
                    <a:pt x="0" y="0"/>
                  </a:moveTo>
                  <a:lnTo>
                    <a:pt x="3065829" y="0"/>
                  </a:lnTo>
                  <a:lnTo>
                    <a:pt x="3065829" y="3642497"/>
                  </a:lnTo>
                  <a:lnTo>
                    <a:pt x="0" y="3642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152" name="TextBox 127">
              <a:extLst>
                <a:ext uri="{FF2B5EF4-FFF2-40B4-BE49-F238E27FC236}">
                  <a16:creationId xmlns:a16="http://schemas.microsoft.com/office/drawing/2014/main" id="{75F25E42-9D16-3921-0573-9551D2059F45}"/>
                </a:ext>
              </a:extLst>
            </p:cNvPr>
            <p:cNvSpPr txBox="1"/>
            <p:nvPr/>
          </p:nvSpPr>
          <p:spPr>
            <a:xfrm>
              <a:off x="4072986" y="1184329"/>
              <a:ext cx="548289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400" b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85%</a:t>
              </a:r>
              <a:br>
                <a:rPr lang="en-US" sz="1400" b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</a:br>
              <a:r>
                <a:rPr lang="en-US" sz="900" b="1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Extrinsic</a:t>
              </a:r>
              <a:br>
                <a:rPr lang="en-US" sz="900" b="1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</a:br>
              <a:r>
                <a:rPr lang="en-US" sz="900" b="1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Factors</a:t>
              </a:r>
            </a:p>
          </p:txBody>
        </p:sp>
        <p:sp>
          <p:nvSpPr>
            <p:cNvPr id="153" name="TextBox 128">
              <a:extLst>
                <a:ext uri="{FF2B5EF4-FFF2-40B4-BE49-F238E27FC236}">
                  <a16:creationId xmlns:a16="http://schemas.microsoft.com/office/drawing/2014/main" id="{C62F7F41-C7EB-8B20-3C6F-E8D9FB5556F2}"/>
                </a:ext>
              </a:extLst>
            </p:cNvPr>
            <p:cNvSpPr txBox="1"/>
            <p:nvPr/>
          </p:nvSpPr>
          <p:spPr>
            <a:xfrm>
              <a:off x="5342034" y="1267975"/>
              <a:ext cx="570450" cy="3622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50"/>
                </a:lnSpc>
              </a:pPr>
              <a:r>
                <a:rPr lang="en-US" sz="1333" b="1">
                  <a:solidFill>
                    <a:srgbClr val="000000"/>
                  </a:solidFill>
                  <a:latin typeface="Garamond Bold"/>
                  <a:ea typeface="Garamond Bold"/>
                  <a:cs typeface="Garamond Bold"/>
                  <a:sym typeface="Garamond Bold"/>
                </a:rPr>
                <a:t>Skin</a:t>
              </a:r>
              <a:br>
                <a:rPr lang="en-US" sz="1333" b="1">
                  <a:solidFill>
                    <a:srgbClr val="000000"/>
                  </a:solidFill>
                  <a:latin typeface="Garamond Bold"/>
                  <a:ea typeface="Garamond Bold"/>
                  <a:cs typeface="Garamond Bold"/>
                  <a:sym typeface="Garamond Bold"/>
                </a:rPr>
              </a:br>
              <a:r>
                <a:rPr lang="en-US" sz="1333" b="1">
                  <a:solidFill>
                    <a:srgbClr val="000000"/>
                  </a:solidFill>
                  <a:latin typeface="Garamond Bold"/>
                  <a:ea typeface="Garamond Bold"/>
                  <a:cs typeface="Garamond Bold"/>
                  <a:sym typeface="Garamond Bold"/>
                </a:rPr>
                <a:t>Aging</a:t>
              </a:r>
            </a:p>
          </p:txBody>
        </p:sp>
        <p:sp>
          <p:nvSpPr>
            <p:cNvPr id="154" name="TextBox 127">
              <a:extLst>
                <a:ext uri="{FF2B5EF4-FFF2-40B4-BE49-F238E27FC236}">
                  <a16:creationId xmlns:a16="http://schemas.microsoft.com/office/drawing/2014/main" id="{E7B90FE9-1F0B-86B6-1671-3CB24B7DBD6E}"/>
                </a:ext>
              </a:extLst>
            </p:cNvPr>
            <p:cNvSpPr txBox="1"/>
            <p:nvPr/>
          </p:nvSpPr>
          <p:spPr>
            <a:xfrm>
              <a:off x="4667428" y="1564242"/>
              <a:ext cx="632949" cy="49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400" b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15%</a:t>
              </a:r>
              <a:br>
                <a:rPr lang="en-US" sz="1100" b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</a:br>
              <a:r>
                <a:rPr lang="en-US" sz="900" b="1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Intrinsic</a:t>
              </a:r>
              <a:br>
                <a:rPr lang="en-US" sz="900" b="1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</a:br>
              <a:r>
                <a:rPr lang="en-US" sz="900" b="1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Factors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9F374D-76E7-E87E-2D38-A19B17048166}"/>
              </a:ext>
            </a:extLst>
          </p:cNvPr>
          <p:cNvGrpSpPr/>
          <p:nvPr/>
        </p:nvGrpSpPr>
        <p:grpSpPr>
          <a:xfrm>
            <a:off x="3405141" y="2472546"/>
            <a:ext cx="2457675" cy="1149006"/>
            <a:chOff x="3510975" y="2501421"/>
            <a:chExt cx="2457675" cy="1149006"/>
          </a:xfrm>
        </p:grpSpPr>
        <p:sp>
          <p:nvSpPr>
            <p:cNvPr id="184" name="Flowchart: Alternate Process 183">
              <a:extLst>
                <a:ext uri="{FF2B5EF4-FFF2-40B4-BE49-F238E27FC236}">
                  <a16:creationId xmlns:a16="http://schemas.microsoft.com/office/drawing/2014/main" id="{6D93658A-8E80-0355-0430-1716EEC3D21C}"/>
                </a:ext>
              </a:extLst>
            </p:cNvPr>
            <p:cNvSpPr/>
            <p:nvPr/>
          </p:nvSpPr>
          <p:spPr>
            <a:xfrm>
              <a:off x="3510975" y="2501421"/>
              <a:ext cx="2427629" cy="521472"/>
            </a:xfrm>
            <a:prstGeom prst="flowChartAlternateProcess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000" b="1" i="1">
                  <a:solidFill>
                    <a:srgbClr val="001F3F"/>
                  </a:solidFill>
                </a:rPr>
                <a:t>Extrinsic </a:t>
              </a:r>
              <a:r>
                <a:rPr lang="en-US" sz="1000" i="1">
                  <a:solidFill>
                    <a:srgbClr val="001F3F"/>
                  </a:solidFill>
                </a:rPr>
                <a:t>aging from lifestyle </a:t>
              </a:r>
              <a:r>
                <a:rPr lang="en-US" sz="1000" b="1" i="1">
                  <a:solidFill>
                    <a:srgbClr val="001F3F"/>
                  </a:solidFill>
                </a:rPr>
                <a:t>outweighs intrinsic </a:t>
              </a:r>
              <a:r>
                <a:rPr lang="en-US" sz="1000" i="1">
                  <a:solidFill>
                    <a:srgbClr val="001F3F"/>
                  </a:solidFill>
                </a:rPr>
                <a:t>aging, making your </a:t>
              </a:r>
              <a:r>
                <a:rPr lang="en-US" sz="1000" b="1" i="1">
                  <a:solidFill>
                    <a:srgbClr val="001F3F"/>
                  </a:solidFill>
                </a:rPr>
                <a:t>skin </a:t>
              </a:r>
              <a:r>
                <a:rPr lang="en-US" sz="1000" i="1">
                  <a:solidFill>
                    <a:srgbClr val="001F3F"/>
                  </a:solidFill>
                </a:rPr>
                <a:t>likely to </a:t>
              </a:r>
              <a:r>
                <a:rPr lang="en-US" sz="1000" b="1" i="1">
                  <a:solidFill>
                    <a:srgbClr val="001F3F"/>
                  </a:solidFill>
                </a:rPr>
                <a:t>age faster than </a:t>
              </a:r>
              <a:r>
                <a:rPr lang="en-US" sz="1000" i="1">
                  <a:solidFill>
                    <a:srgbClr val="001F3F"/>
                  </a:solidFill>
                </a:rPr>
                <a:t>your </a:t>
              </a:r>
              <a:r>
                <a:rPr lang="en-US" sz="1000" b="1" i="1">
                  <a:solidFill>
                    <a:srgbClr val="001F3F"/>
                  </a:solidFill>
                </a:rPr>
                <a:t>biological age</a:t>
              </a:r>
              <a:endParaRPr lang="en-IN" sz="100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45A76D-6781-3466-2B6F-B55B5A4657DF}"/>
                </a:ext>
              </a:extLst>
            </p:cNvPr>
            <p:cNvGrpSpPr/>
            <p:nvPr/>
          </p:nvGrpSpPr>
          <p:grpSpPr>
            <a:xfrm>
              <a:off x="3510975" y="3128955"/>
              <a:ext cx="2457675" cy="521472"/>
              <a:chOff x="3510975" y="3128955"/>
              <a:chExt cx="2457675" cy="521472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37AF55FC-5053-C1D5-EBF4-A6BC02061909}"/>
                  </a:ext>
                </a:extLst>
              </p:cNvPr>
              <p:cNvSpPr/>
              <p:nvPr/>
            </p:nvSpPr>
            <p:spPr>
              <a:xfrm>
                <a:off x="4056699" y="3202916"/>
                <a:ext cx="1911951" cy="3597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r>
                  <a:rPr lang="en-IN" sz="1000" b="1" i="1">
                    <a:solidFill>
                      <a:srgbClr val="001F3F"/>
                    </a:solidFill>
                  </a:rPr>
                  <a:t>The approximate age at which loss of skin elasticity starts</a:t>
                </a:r>
                <a:endParaRPr lang="en-IN" sz="1000" b="1" i="1">
                  <a:solidFill>
                    <a:srgbClr val="E92068"/>
                  </a:solidFill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A09BD5EB-DE3A-D373-CEA7-5386123ABDD3}"/>
                  </a:ext>
                </a:extLst>
              </p:cNvPr>
              <p:cNvSpPr/>
              <p:nvPr/>
            </p:nvSpPr>
            <p:spPr>
              <a:xfrm>
                <a:off x="3548587" y="3205033"/>
                <a:ext cx="640904" cy="3597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r>
                  <a:rPr lang="en-IN" sz="2000" b="1">
                    <a:solidFill>
                      <a:srgbClr val="E92068"/>
                    </a:solidFill>
                  </a:rPr>
                  <a:t>22Y</a:t>
                </a:r>
              </a:p>
            </p:txBody>
          </p:sp>
          <p:sp>
            <p:nvSpPr>
              <p:cNvPr id="187" name="Flowchart: Alternate Process 186">
                <a:extLst>
                  <a:ext uri="{FF2B5EF4-FFF2-40B4-BE49-F238E27FC236}">
                    <a16:creationId xmlns:a16="http://schemas.microsoft.com/office/drawing/2014/main" id="{9B1DF1A7-DEB8-64B6-C254-E604281C6583}"/>
                  </a:ext>
                </a:extLst>
              </p:cNvPr>
              <p:cNvSpPr/>
              <p:nvPr/>
            </p:nvSpPr>
            <p:spPr>
              <a:xfrm>
                <a:off x="3510975" y="3128955"/>
                <a:ext cx="2427629" cy="521472"/>
              </a:xfrm>
              <a:prstGeom prst="flowChartAlternateProcess">
                <a:avLst/>
              </a:pr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IN" sz="1000"/>
              </a:p>
            </p:txBody>
          </p:sp>
        </p:grp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C3BD6C51-4669-9D94-1CE2-6781F2A7671A}"/>
                </a:ext>
              </a:extLst>
            </p:cNvPr>
            <p:cNvCxnSpPr>
              <a:cxnSpLocks/>
            </p:cNvCxnSpPr>
            <p:nvPr/>
          </p:nvCxnSpPr>
          <p:spPr>
            <a:xfrm>
              <a:off x="4699914" y="3022190"/>
              <a:ext cx="0" cy="10227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1EF5C8C-C2FB-B575-1206-76885291E9BA}"/>
              </a:ext>
            </a:extLst>
          </p:cNvPr>
          <p:cNvGrpSpPr/>
          <p:nvPr/>
        </p:nvGrpSpPr>
        <p:grpSpPr>
          <a:xfrm>
            <a:off x="8974105" y="1000262"/>
            <a:ext cx="1157377" cy="1738975"/>
            <a:chOff x="8974105" y="1086622"/>
            <a:chExt cx="1157377" cy="1738975"/>
          </a:xfrm>
        </p:grpSpPr>
        <p:sp>
          <p:nvSpPr>
            <p:cNvPr id="5" name="Freeform 42">
              <a:extLst>
                <a:ext uri="{FF2B5EF4-FFF2-40B4-BE49-F238E27FC236}">
                  <a16:creationId xmlns:a16="http://schemas.microsoft.com/office/drawing/2014/main" id="{E5349985-F359-0BBC-C5CF-641441E1D0FE}"/>
                </a:ext>
              </a:extLst>
            </p:cNvPr>
            <p:cNvSpPr/>
            <p:nvPr/>
          </p:nvSpPr>
          <p:spPr>
            <a:xfrm>
              <a:off x="9671953" y="1373317"/>
              <a:ext cx="459529" cy="1431184"/>
            </a:xfrm>
            <a:custGeom>
              <a:avLst/>
              <a:gdLst/>
              <a:ahLst/>
              <a:cxnLst/>
              <a:rect l="l" t="t" r="r" b="b"/>
              <a:pathLst>
                <a:path w="562560" h="1814709">
                  <a:moveTo>
                    <a:pt x="0" y="0"/>
                  </a:moveTo>
                  <a:lnTo>
                    <a:pt x="562560" y="0"/>
                  </a:lnTo>
                  <a:lnTo>
                    <a:pt x="562560" y="1814709"/>
                  </a:lnTo>
                  <a:lnTo>
                    <a:pt x="0" y="1814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Freeform 42">
              <a:extLst>
                <a:ext uri="{FF2B5EF4-FFF2-40B4-BE49-F238E27FC236}">
                  <a16:creationId xmlns:a16="http://schemas.microsoft.com/office/drawing/2014/main" id="{D08ED053-C74E-676F-DC23-55954EA7F9F9}"/>
                </a:ext>
              </a:extLst>
            </p:cNvPr>
            <p:cNvSpPr/>
            <p:nvPr/>
          </p:nvSpPr>
          <p:spPr>
            <a:xfrm>
              <a:off x="9224177" y="1817710"/>
              <a:ext cx="367322" cy="982964"/>
            </a:xfrm>
            <a:custGeom>
              <a:avLst/>
              <a:gdLst/>
              <a:ahLst/>
              <a:cxnLst/>
              <a:rect l="l" t="t" r="r" b="b"/>
              <a:pathLst>
                <a:path w="562560" h="1814709">
                  <a:moveTo>
                    <a:pt x="0" y="0"/>
                  </a:moveTo>
                  <a:lnTo>
                    <a:pt x="562560" y="0"/>
                  </a:lnTo>
                  <a:lnTo>
                    <a:pt x="562560" y="1814709"/>
                  </a:lnTo>
                  <a:lnTo>
                    <a:pt x="0" y="1814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/>
            <a:lstStyle/>
            <a:p>
              <a:endParaRPr lang="en-IN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D208066-D2C8-F8B6-D8C8-00162C031161}"/>
                </a:ext>
              </a:extLst>
            </p:cNvPr>
            <p:cNvGrpSpPr/>
            <p:nvPr/>
          </p:nvGrpSpPr>
          <p:grpSpPr>
            <a:xfrm>
              <a:off x="8974105" y="1086622"/>
              <a:ext cx="1012566" cy="1738975"/>
              <a:chOff x="10081631" y="1181767"/>
              <a:chExt cx="990261" cy="1762872"/>
            </a:xfrm>
          </p:grpSpPr>
          <p:sp>
            <p:nvSpPr>
              <p:cNvPr id="166" name="Freeform 72">
                <a:extLst>
                  <a:ext uri="{FF2B5EF4-FFF2-40B4-BE49-F238E27FC236}">
                    <a16:creationId xmlns:a16="http://schemas.microsoft.com/office/drawing/2014/main" id="{6F382FAB-7F2C-CCDA-6543-821CDC70AECF}"/>
                  </a:ext>
                </a:extLst>
              </p:cNvPr>
              <p:cNvSpPr/>
              <p:nvPr/>
            </p:nvSpPr>
            <p:spPr>
              <a:xfrm>
                <a:off x="10254573" y="1396637"/>
                <a:ext cx="326278" cy="238732"/>
              </a:xfrm>
              <a:custGeom>
                <a:avLst/>
                <a:gdLst/>
                <a:ahLst/>
                <a:cxnLst/>
                <a:rect l="l" t="t" r="r" b="b"/>
                <a:pathLst>
                  <a:path w="504479" h="407997">
                    <a:moveTo>
                      <a:pt x="0" y="0"/>
                    </a:moveTo>
                    <a:lnTo>
                      <a:pt x="504479" y="0"/>
                    </a:lnTo>
                    <a:lnTo>
                      <a:pt x="504479" y="407997"/>
                    </a:lnTo>
                    <a:lnTo>
                      <a:pt x="0" y="4079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IN" sz="1200"/>
              </a:p>
            </p:txBody>
          </p:sp>
          <p:sp>
            <p:nvSpPr>
              <p:cNvPr id="183" name="TextBox 99">
                <a:extLst>
                  <a:ext uri="{FF2B5EF4-FFF2-40B4-BE49-F238E27FC236}">
                    <a16:creationId xmlns:a16="http://schemas.microsoft.com/office/drawing/2014/main" id="{8A4081BA-C13F-C46A-DE1A-2BBC75F98393}"/>
                  </a:ext>
                </a:extLst>
              </p:cNvPr>
              <p:cNvSpPr txBox="1"/>
              <p:nvPr/>
            </p:nvSpPr>
            <p:spPr>
              <a:xfrm>
                <a:off x="10197449" y="1610226"/>
                <a:ext cx="389769" cy="26917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231"/>
                  </a:lnSpc>
                </a:pPr>
                <a:r>
                  <a:rPr lang="en-US" sz="1593" b="1">
                    <a:solidFill>
                      <a:srgbClr val="001F3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16.5</a:t>
                </a:r>
              </a:p>
            </p:txBody>
          </p:sp>
          <p:sp>
            <p:nvSpPr>
              <p:cNvPr id="188" name="TextBox 103">
                <a:extLst>
                  <a:ext uri="{FF2B5EF4-FFF2-40B4-BE49-F238E27FC236}">
                    <a16:creationId xmlns:a16="http://schemas.microsoft.com/office/drawing/2014/main" id="{1890B6D4-47F2-9166-12E2-4DD13D7BF432}"/>
                  </a:ext>
                </a:extLst>
              </p:cNvPr>
              <p:cNvSpPr txBox="1"/>
              <p:nvPr/>
            </p:nvSpPr>
            <p:spPr>
              <a:xfrm rot="16200000">
                <a:off x="9898112" y="2645704"/>
                <a:ext cx="482454" cy="1154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929"/>
                  </a:lnSpc>
                </a:pPr>
                <a:r>
                  <a:rPr lang="en-US" sz="929" b="1" i="1">
                    <a:solidFill>
                      <a:srgbClr val="001F3F">
                        <a:alpha val="94902"/>
                      </a:srgbClr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(in €Bn)</a:t>
                </a:r>
              </a:p>
            </p:txBody>
          </p:sp>
          <p:sp>
            <p:nvSpPr>
              <p:cNvPr id="190" name="TextBox 102">
                <a:extLst>
                  <a:ext uri="{FF2B5EF4-FFF2-40B4-BE49-F238E27FC236}">
                    <a16:creationId xmlns:a16="http://schemas.microsoft.com/office/drawing/2014/main" id="{53B2D48C-CC54-17BF-99E0-BE9C552A638A}"/>
                  </a:ext>
                </a:extLst>
              </p:cNvPr>
              <p:cNvSpPr txBox="1"/>
              <p:nvPr/>
            </p:nvSpPr>
            <p:spPr>
              <a:xfrm>
                <a:off x="10661551" y="1181767"/>
                <a:ext cx="410341" cy="26917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231"/>
                  </a:lnSpc>
                </a:pPr>
                <a:r>
                  <a:rPr lang="en-US" sz="1593" b="1">
                    <a:solidFill>
                      <a:srgbClr val="001F3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28.7</a:t>
                </a:r>
              </a:p>
            </p:txBody>
          </p:sp>
          <p:sp>
            <p:nvSpPr>
              <p:cNvPr id="194" name="TextBox 123">
                <a:extLst>
                  <a:ext uri="{FF2B5EF4-FFF2-40B4-BE49-F238E27FC236}">
                    <a16:creationId xmlns:a16="http://schemas.microsoft.com/office/drawing/2014/main" id="{81E50340-D9E0-C735-718A-318EECA8455A}"/>
                  </a:ext>
                </a:extLst>
              </p:cNvPr>
              <p:cNvSpPr txBox="1"/>
              <p:nvPr/>
            </p:nvSpPr>
            <p:spPr>
              <a:xfrm rot="16041780">
                <a:off x="10671928" y="2293332"/>
                <a:ext cx="569986" cy="2166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859"/>
                  </a:lnSpc>
                </a:pPr>
                <a:r>
                  <a:rPr lang="en-US" sz="1328" b="1">
                    <a:solidFill>
                      <a:srgbClr val="F7F7F7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2034 F</a:t>
                </a:r>
              </a:p>
            </p:txBody>
          </p:sp>
          <p:sp>
            <p:nvSpPr>
              <p:cNvPr id="195" name="TextBox 100">
                <a:extLst>
                  <a:ext uri="{FF2B5EF4-FFF2-40B4-BE49-F238E27FC236}">
                    <a16:creationId xmlns:a16="http://schemas.microsoft.com/office/drawing/2014/main" id="{4D6A0E31-A361-3858-D073-D6A90D5214E7}"/>
                  </a:ext>
                </a:extLst>
              </p:cNvPr>
              <p:cNvSpPr txBox="1"/>
              <p:nvPr/>
            </p:nvSpPr>
            <p:spPr>
              <a:xfrm rot="15917811">
                <a:off x="10253185" y="2432747"/>
                <a:ext cx="458339" cy="22267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859"/>
                  </a:lnSpc>
                </a:pPr>
                <a:r>
                  <a:rPr lang="en-US" sz="1328" b="1">
                    <a:solidFill>
                      <a:srgbClr val="F7F7F7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2025</a:t>
                </a:r>
              </a:p>
            </p:txBody>
          </p:sp>
        </p:grpSp>
      </p:grp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66EDABE5-DBE6-87E6-4E3D-05F79FD2E60E}"/>
              </a:ext>
            </a:extLst>
          </p:cNvPr>
          <p:cNvSpPr/>
          <p:nvPr/>
        </p:nvSpPr>
        <p:spPr>
          <a:xfrm>
            <a:off x="8993164" y="2839348"/>
            <a:ext cx="1177284" cy="316147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300" b="1">
                <a:solidFill>
                  <a:srgbClr val="001F3F"/>
                </a:solidFill>
              </a:rPr>
              <a:t>CAGR 6.37%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FE93545A-C244-772A-07A3-B880ED387380}"/>
              </a:ext>
            </a:extLst>
          </p:cNvPr>
          <p:cNvSpPr txBox="1"/>
          <p:nvPr/>
        </p:nvSpPr>
        <p:spPr>
          <a:xfrm>
            <a:off x="7051355" y="3231680"/>
            <a:ext cx="4254430" cy="48474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sz="1050" b="1" i="1">
                <a:solidFill>
                  <a:srgbClr val="001F3F"/>
                </a:solidFill>
              </a:rPr>
              <a:t>Men’s interest in skincare far exceeds actual purchases, revealing a </a:t>
            </a:r>
            <a:br>
              <a:rPr lang="en-US" sz="1050" b="1" i="1">
                <a:solidFill>
                  <a:srgbClr val="001F3F"/>
                </a:solidFill>
              </a:rPr>
            </a:br>
            <a:r>
              <a:rPr lang="en-US" sz="1500" b="1" i="1">
                <a:solidFill>
                  <a:srgbClr val="E92068"/>
                </a:solidFill>
              </a:rPr>
              <a:t>major untapped market</a:t>
            </a:r>
            <a:endParaRPr lang="en-IN" sz="1500" b="1" i="1">
              <a:solidFill>
                <a:srgbClr val="E92068"/>
              </a:solidFill>
            </a:endParaRP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B0BEFDA1-DFC6-7552-75DB-888BDDB81C18}"/>
              </a:ext>
            </a:extLst>
          </p:cNvPr>
          <p:cNvGrpSpPr/>
          <p:nvPr/>
        </p:nvGrpSpPr>
        <p:grpSpPr>
          <a:xfrm>
            <a:off x="6253707" y="1145024"/>
            <a:ext cx="2596642" cy="2039481"/>
            <a:chOff x="7773619" y="1254013"/>
            <a:chExt cx="2596642" cy="2329794"/>
          </a:xfrm>
        </p:grpSpPr>
        <p:sp>
          <p:nvSpPr>
            <p:cNvPr id="244" name="Flowchart: Alternate Process 243">
              <a:extLst>
                <a:ext uri="{FF2B5EF4-FFF2-40B4-BE49-F238E27FC236}">
                  <a16:creationId xmlns:a16="http://schemas.microsoft.com/office/drawing/2014/main" id="{1084F6AE-A57A-385C-DAAD-6034A4937EA0}"/>
                </a:ext>
              </a:extLst>
            </p:cNvPr>
            <p:cNvSpPr/>
            <p:nvPr/>
          </p:nvSpPr>
          <p:spPr>
            <a:xfrm>
              <a:off x="7773619" y="1254013"/>
              <a:ext cx="2564899" cy="681789"/>
            </a:xfrm>
            <a:prstGeom prst="flowChartAlternateProcess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sz="1000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5CE03AF5-8D8F-73D3-48A6-8832E06F23E0}"/>
                </a:ext>
              </a:extLst>
            </p:cNvPr>
            <p:cNvSpPr/>
            <p:nvPr/>
          </p:nvSpPr>
          <p:spPr>
            <a:xfrm>
              <a:off x="8420057" y="2172554"/>
              <a:ext cx="1918461" cy="47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marL="0" algn="just" rtl="0" eaLnBrk="1" latinLnBrk="0" hangingPunct="1"/>
              <a:r>
                <a:rPr lang="en-US" sz="1050" i="1" kern="1200">
                  <a:solidFill>
                    <a:srgbClr val="001F3F"/>
                  </a:solidFill>
                  <a:effectLst/>
                  <a:ea typeface="+mn-ea"/>
                  <a:cs typeface="+mn-cs"/>
                </a:rPr>
                <a:t>U.S. men use </a:t>
              </a:r>
              <a:r>
                <a:rPr lang="en-US" sz="1050" b="1" i="1" kern="1200">
                  <a:solidFill>
                    <a:srgbClr val="001F3F"/>
                  </a:solidFill>
                  <a:effectLst/>
                  <a:ea typeface="+mn-ea"/>
                  <a:cs typeface="+mn-cs"/>
                </a:rPr>
                <a:t>grooming products </a:t>
              </a:r>
              <a:r>
                <a:rPr lang="en-US" sz="1050" i="1" kern="1200">
                  <a:solidFill>
                    <a:srgbClr val="001F3F"/>
                  </a:solidFill>
                  <a:effectLst/>
                  <a:ea typeface="+mn-ea"/>
                  <a:cs typeface="+mn-cs"/>
                </a:rPr>
                <a:t>beyond hygiene, </a:t>
              </a:r>
              <a:r>
                <a:rPr lang="en-US" sz="1050" b="1" i="1" kern="1200">
                  <a:solidFill>
                    <a:srgbClr val="001F3F"/>
                  </a:solidFill>
                  <a:effectLst/>
                  <a:ea typeface="+mn-ea"/>
                  <a:cs typeface="+mn-cs"/>
                </a:rPr>
                <a:t>signaling evolving routines</a:t>
              </a:r>
              <a:endParaRPr lang="en-IN" sz="1050" b="1">
                <a:effectLst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F6838C33-E619-C6CA-EF21-BC0B24DDC44A}"/>
                </a:ext>
              </a:extLst>
            </p:cNvPr>
            <p:cNvSpPr/>
            <p:nvPr/>
          </p:nvSpPr>
          <p:spPr>
            <a:xfrm>
              <a:off x="7824292" y="2172554"/>
              <a:ext cx="691409" cy="47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IN" sz="2000" b="1" kern="1200">
                  <a:solidFill>
                    <a:srgbClr val="E92068"/>
                  </a:solidFill>
                  <a:effectLst/>
                  <a:ea typeface="+mn-ea"/>
                  <a:cs typeface="+mn-cs"/>
                </a:rPr>
                <a:t>67%</a:t>
              </a:r>
              <a:endParaRPr lang="en-IN" sz="2400">
                <a:effectLst/>
              </a:endParaRPr>
            </a:p>
          </p:txBody>
        </p:sp>
        <p:sp>
          <p:nvSpPr>
            <p:cNvPr id="247" name="Flowchart: Alternate Process 246">
              <a:extLst>
                <a:ext uri="{FF2B5EF4-FFF2-40B4-BE49-F238E27FC236}">
                  <a16:creationId xmlns:a16="http://schemas.microsoft.com/office/drawing/2014/main" id="{2591E48E-89D0-3400-C12D-C6719750047B}"/>
                </a:ext>
              </a:extLst>
            </p:cNvPr>
            <p:cNvSpPr/>
            <p:nvPr/>
          </p:nvSpPr>
          <p:spPr>
            <a:xfrm>
              <a:off x="7773619" y="2074470"/>
              <a:ext cx="2564899" cy="681789"/>
            </a:xfrm>
            <a:prstGeom prst="flowChartAlternateProcess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IN" sz="1000"/>
            </a:p>
          </p:txBody>
        </p: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112F41E1-B717-C787-756E-56C690398F34}"/>
                </a:ext>
              </a:extLst>
            </p:cNvPr>
            <p:cNvCxnSpPr>
              <a:cxnSpLocks/>
            </p:cNvCxnSpPr>
            <p:nvPr/>
          </p:nvCxnSpPr>
          <p:spPr>
            <a:xfrm>
              <a:off x="9029786" y="1934883"/>
              <a:ext cx="0" cy="13371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230AD61D-B95D-4E01-C47E-05B45C96ECEC}"/>
                </a:ext>
              </a:extLst>
            </p:cNvPr>
            <p:cNvSpPr/>
            <p:nvPr/>
          </p:nvSpPr>
          <p:spPr>
            <a:xfrm>
              <a:off x="8420057" y="1357241"/>
              <a:ext cx="1918461" cy="47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just"/>
              <a:r>
                <a:rPr lang="en-IN" sz="1000" b="1" i="1">
                  <a:solidFill>
                    <a:srgbClr val="001F3F"/>
                  </a:solidFill>
                </a:rPr>
                <a:t>Growth</a:t>
              </a:r>
              <a:r>
                <a:rPr lang="en-IN" sz="1000" i="1">
                  <a:solidFill>
                    <a:srgbClr val="001F3F"/>
                  </a:solidFill>
                </a:rPr>
                <a:t> in </a:t>
              </a:r>
              <a:r>
                <a:rPr lang="en-US" sz="1000" b="1" i="1">
                  <a:solidFill>
                    <a:srgbClr val="001F3F"/>
                  </a:solidFill>
                </a:rPr>
                <a:t>gender-neutral skincare products</a:t>
              </a:r>
              <a:r>
                <a:rPr lang="en-US" sz="1000" i="1">
                  <a:solidFill>
                    <a:srgbClr val="001F3F"/>
                  </a:solidFill>
                </a:rPr>
                <a:t>, </a:t>
              </a:r>
              <a:r>
                <a:rPr lang="en-US" sz="1000" b="1" i="1">
                  <a:solidFill>
                    <a:srgbClr val="001F3F"/>
                  </a:solidFill>
                </a:rPr>
                <a:t>reflecting increasing male participation</a:t>
              </a:r>
              <a:endParaRPr lang="en-IN" sz="1000" b="1" i="1">
                <a:solidFill>
                  <a:srgbClr val="E92068"/>
                </a:solidFill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1CB2136A-FEC4-71FD-78E9-851A38AFC31C}"/>
                </a:ext>
              </a:extLst>
            </p:cNvPr>
            <p:cNvSpPr/>
            <p:nvPr/>
          </p:nvSpPr>
          <p:spPr>
            <a:xfrm>
              <a:off x="8451800" y="1275264"/>
              <a:ext cx="1918461" cy="6704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endParaRPr lang="en-IN" sz="1000" b="1" i="1">
                <a:solidFill>
                  <a:srgbClr val="001F3F"/>
                </a:solidFill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2935E563-DBDD-7EB0-64ED-49892E91C21F}"/>
                </a:ext>
              </a:extLst>
            </p:cNvPr>
            <p:cNvSpPr/>
            <p:nvPr/>
          </p:nvSpPr>
          <p:spPr>
            <a:xfrm>
              <a:off x="7810437" y="1275264"/>
              <a:ext cx="797242" cy="6704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endParaRPr lang="en-IN" sz="2000" b="1">
                <a:solidFill>
                  <a:srgbClr val="E92068"/>
                </a:solidFill>
              </a:endParaRPr>
            </a:p>
          </p:txBody>
        </p:sp>
        <p:sp>
          <p:nvSpPr>
            <p:cNvPr id="252" name="Flowchart: Alternate Process 251">
              <a:extLst>
                <a:ext uri="{FF2B5EF4-FFF2-40B4-BE49-F238E27FC236}">
                  <a16:creationId xmlns:a16="http://schemas.microsoft.com/office/drawing/2014/main" id="{9A09D7D2-CE3E-7049-A85D-4E13DD811AC5}"/>
                </a:ext>
              </a:extLst>
            </p:cNvPr>
            <p:cNvSpPr/>
            <p:nvPr/>
          </p:nvSpPr>
          <p:spPr>
            <a:xfrm>
              <a:off x="7784822" y="2902018"/>
              <a:ext cx="2564899" cy="681789"/>
            </a:xfrm>
            <a:prstGeom prst="flowChartAlternateProcess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IN" sz="1000"/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9A722DB2-1695-6146-CABC-A97B1E2EDD99}"/>
                </a:ext>
              </a:extLst>
            </p:cNvPr>
            <p:cNvCxnSpPr>
              <a:cxnSpLocks/>
            </p:cNvCxnSpPr>
            <p:nvPr/>
          </p:nvCxnSpPr>
          <p:spPr>
            <a:xfrm>
              <a:off x="9040989" y="2762431"/>
              <a:ext cx="0" cy="13371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BD625222-DA96-4CEB-3AEC-B0E92D43383C}"/>
                </a:ext>
              </a:extLst>
            </p:cNvPr>
            <p:cNvSpPr/>
            <p:nvPr/>
          </p:nvSpPr>
          <p:spPr>
            <a:xfrm>
              <a:off x="7791013" y="1360009"/>
              <a:ext cx="757967" cy="47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IN" sz="2000" b="1">
                  <a:solidFill>
                    <a:srgbClr val="E92068"/>
                  </a:solidFill>
                </a:rPr>
                <a:t>8.4%</a:t>
              </a: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A3F7D9C-5EB4-5DE0-4341-3B4AC8322467}"/>
                </a:ext>
              </a:extLst>
            </p:cNvPr>
            <p:cNvSpPr/>
            <p:nvPr/>
          </p:nvSpPr>
          <p:spPr>
            <a:xfrm>
              <a:off x="8420057" y="3015181"/>
              <a:ext cx="1918461" cy="47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marL="0" algn="just" rtl="0" eaLnBrk="1" latinLnBrk="0" hangingPunct="1"/>
              <a:r>
                <a:rPr lang="en-US" sz="1050" i="1">
                  <a:solidFill>
                    <a:srgbClr val="001F3F"/>
                  </a:solidFill>
                </a:rPr>
                <a:t>Gen Z men (18-24) are </a:t>
              </a:r>
              <a:r>
                <a:rPr lang="en-US" sz="1050" b="1" i="1">
                  <a:solidFill>
                    <a:srgbClr val="001F3F"/>
                  </a:solidFill>
                </a:rPr>
                <a:t>open to facial makeup</a:t>
              </a:r>
              <a:r>
                <a:rPr lang="en-US" sz="1050" i="1">
                  <a:solidFill>
                    <a:srgbClr val="001F3F"/>
                  </a:solidFill>
                </a:rPr>
                <a:t>, </a:t>
              </a:r>
              <a:r>
                <a:rPr lang="en-US" sz="1050" b="1" i="1">
                  <a:solidFill>
                    <a:srgbClr val="001F3F"/>
                  </a:solidFill>
                </a:rPr>
                <a:t>expanding </a:t>
              </a:r>
              <a:r>
                <a:rPr lang="en-US" sz="1050" i="1">
                  <a:solidFill>
                    <a:srgbClr val="001F3F"/>
                  </a:solidFill>
                </a:rPr>
                <a:t>the </a:t>
              </a:r>
              <a:r>
                <a:rPr lang="en-US" sz="1050" b="1" i="1">
                  <a:solidFill>
                    <a:srgbClr val="001F3F"/>
                  </a:solidFill>
                </a:rPr>
                <a:t>male skincare market</a:t>
              </a:r>
              <a:endParaRPr lang="en-IN" sz="1050" b="1" i="1">
                <a:solidFill>
                  <a:srgbClr val="001F3F"/>
                </a:solidFill>
                <a:effectLst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D2E2268E-4124-B5A0-59BE-3CDE6533ED19}"/>
                </a:ext>
              </a:extLst>
            </p:cNvPr>
            <p:cNvSpPr/>
            <p:nvPr/>
          </p:nvSpPr>
          <p:spPr>
            <a:xfrm>
              <a:off x="7833192" y="3000613"/>
              <a:ext cx="673609" cy="47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IN" sz="2000" b="1" kern="1200">
                  <a:solidFill>
                    <a:srgbClr val="E92068"/>
                  </a:solidFill>
                  <a:effectLst/>
                  <a:ea typeface="+mn-ea"/>
                  <a:cs typeface="+mn-cs"/>
                </a:rPr>
                <a:t>50%</a:t>
              </a:r>
              <a:endParaRPr lang="en-IN" sz="2400">
                <a:effectLst/>
              </a:endParaRPr>
            </a:p>
          </p:txBody>
        </p: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750F5053-2895-7519-C003-19D26618B098}"/>
              </a:ext>
            </a:extLst>
          </p:cNvPr>
          <p:cNvCxnSpPr>
            <a:cxnSpLocks/>
          </p:cNvCxnSpPr>
          <p:nvPr/>
        </p:nvCxnSpPr>
        <p:spPr>
          <a:xfrm flipH="1" flipV="1">
            <a:off x="6095649" y="1076328"/>
            <a:ext cx="702" cy="2516149"/>
          </a:xfrm>
          <a:prstGeom prst="line">
            <a:avLst/>
          </a:prstGeom>
          <a:ln w="3175" cap="flat" cmpd="sng" algn="ctr">
            <a:solidFill>
              <a:srgbClr val="80414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49849DB9-A92C-BBE4-77A3-C8E769BD4E6F}"/>
              </a:ext>
            </a:extLst>
          </p:cNvPr>
          <p:cNvSpPr txBox="1"/>
          <p:nvPr/>
        </p:nvSpPr>
        <p:spPr>
          <a:xfrm>
            <a:off x="168129" y="3231680"/>
            <a:ext cx="305089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/>
              <a:t>High-stress lifestyle can make you look up to</a:t>
            </a:r>
            <a:br>
              <a:rPr lang="en-US" sz="1050" i="1"/>
            </a:br>
            <a:r>
              <a:rPr lang="en-US" sz="1050" i="1"/>
              <a:t> </a:t>
            </a:r>
            <a:r>
              <a:rPr lang="en-US" sz="1500" b="1" i="1">
                <a:solidFill>
                  <a:srgbClr val="E92068"/>
                </a:solidFill>
              </a:rPr>
              <a:t>3.5 years older </a:t>
            </a:r>
            <a:r>
              <a:rPr lang="en-US" sz="1050" b="1" i="1"/>
              <a:t>than your biological age</a:t>
            </a:r>
            <a:endParaRPr lang="en-IN" sz="1050" b="1"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BE9025-6D64-79F2-34BE-027667371DA1}"/>
              </a:ext>
            </a:extLst>
          </p:cNvPr>
          <p:cNvGrpSpPr/>
          <p:nvPr/>
        </p:nvGrpSpPr>
        <p:grpSpPr>
          <a:xfrm>
            <a:off x="10183807" y="901828"/>
            <a:ext cx="2080710" cy="1980000"/>
            <a:chOff x="10177964" y="1020379"/>
            <a:chExt cx="2080710" cy="1980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0DEA4F-DC56-E4B0-159A-EE88D441903B}"/>
                </a:ext>
              </a:extLst>
            </p:cNvPr>
            <p:cNvGrpSpPr/>
            <p:nvPr/>
          </p:nvGrpSpPr>
          <p:grpSpPr>
            <a:xfrm>
              <a:off x="10195797" y="1020379"/>
              <a:ext cx="1980000" cy="1980000"/>
              <a:chOff x="9589641" y="1152151"/>
              <a:chExt cx="2362099" cy="2303844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C89363CE-C7B6-37BA-8F85-EDFC12B94D20}"/>
                  </a:ext>
                </a:extLst>
              </p:cNvPr>
              <p:cNvSpPr/>
              <p:nvPr/>
            </p:nvSpPr>
            <p:spPr>
              <a:xfrm>
                <a:off x="9589641" y="1152151"/>
                <a:ext cx="2362099" cy="2303844"/>
              </a:xfrm>
              <a:custGeom>
                <a:avLst/>
                <a:gdLst/>
                <a:ahLst/>
                <a:cxnLst/>
                <a:rect l="l" t="t" r="r" b="b"/>
                <a:pathLst>
                  <a:path w="4724197" h="4607685">
                    <a:moveTo>
                      <a:pt x="0" y="0"/>
                    </a:moveTo>
                    <a:lnTo>
                      <a:pt x="4724197" y="0"/>
                    </a:lnTo>
                    <a:lnTo>
                      <a:pt x="4724197" y="4607685"/>
                    </a:lnTo>
                    <a:lnTo>
                      <a:pt x="0" y="46076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 l="-3474" t="-5305" r="-3763" b="-2968"/>
                </a:stretch>
              </a:blipFill>
            </p:spPr>
            <p:txBody>
              <a:bodyPr/>
              <a:lstStyle/>
              <a:p>
                <a:endParaRPr lang="en-IN" sz="1200">
                  <a:latin typeface="Aptos" panose="020B0004020202020204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1479764-FF45-E07E-D9C2-82DE28C82DD2}"/>
                  </a:ext>
                </a:extLst>
              </p:cNvPr>
              <p:cNvGrpSpPr/>
              <p:nvPr/>
            </p:nvGrpSpPr>
            <p:grpSpPr>
              <a:xfrm>
                <a:off x="9753064" y="1218122"/>
                <a:ext cx="2028606" cy="2188025"/>
                <a:chOff x="9753064" y="1218122"/>
                <a:chExt cx="2028606" cy="2188025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90F12794-4A9A-B3CA-28B6-B000175F2E4B}"/>
                    </a:ext>
                  </a:extLst>
                </p:cNvPr>
                <p:cNvSpPr/>
                <p:nvPr/>
              </p:nvSpPr>
              <p:spPr>
                <a:xfrm>
                  <a:off x="9836377" y="1565991"/>
                  <a:ext cx="1868627" cy="18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7254" h="3680310">
                      <a:moveTo>
                        <a:pt x="0" y="0"/>
                      </a:moveTo>
                      <a:lnTo>
                        <a:pt x="3737255" y="0"/>
                      </a:lnTo>
                      <a:lnTo>
                        <a:pt x="3737255" y="3680310"/>
                      </a:lnTo>
                      <a:lnTo>
                        <a:pt x="0" y="36803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IN" sz="1200">
                    <a:latin typeface="Aptos" panose="020B0004020202020204" pitchFamily="34" charset="0"/>
                  </a:endParaRP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2E7EB440-8CCE-98C1-4DE5-E9E64C955570}"/>
                    </a:ext>
                  </a:extLst>
                </p:cNvPr>
                <p:cNvGrpSpPr/>
                <p:nvPr/>
              </p:nvGrpSpPr>
              <p:grpSpPr>
                <a:xfrm>
                  <a:off x="9753064" y="1218122"/>
                  <a:ext cx="2028606" cy="2072557"/>
                  <a:chOff x="9753064" y="1218122"/>
                  <a:chExt cx="2028606" cy="2072557"/>
                </a:xfrm>
              </p:grpSpPr>
              <p:grpSp>
                <p:nvGrpSpPr>
                  <p:cNvPr id="11" name="Group 7">
                    <a:extLst>
                      <a:ext uri="{FF2B5EF4-FFF2-40B4-BE49-F238E27FC236}">
                        <a16:creationId xmlns:a16="http://schemas.microsoft.com/office/drawing/2014/main" id="{9515E823-8BFC-721F-0C0F-8794A3304736}"/>
                      </a:ext>
                    </a:extLst>
                  </p:cNvPr>
                  <p:cNvGrpSpPr/>
                  <p:nvPr/>
                </p:nvGrpSpPr>
                <p:grpSpPr>
                  <a:xfrm>
                    <a:off x="9753064" y="1218122"/>
                    <a:ext cx="2028606" cy="2072557"/>
                    <a:chOff x="0" y="-9525"/>
                    <a:chExt cx="804887" cy="822325"/>
                  </a:xfrm>
                </p:grpSpPr>
                <p:sp>
                  <p:nvSpPr>
                    <p:cNvPr id="25" name="Freeform 8">
                      <a:extLst>
                        <a:ext uri="{FF2B5EF4-FFF2-40B4-BE49-F238E27FC236}">
                          <a16:creationId xmlns:a16="http://schemas.microsoft.com/office/drawing/2014/main" id="{4EEABAD9-A87D-8261-6C08-B6946210F9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804887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4887" h="812800">
                          <a:moveTo>
                            <a:pt x="402443" y="0"/>
                          </a:moveTo>
                          <a:cubicBezTo>
                            <a:pt x="180180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0180" y="812800"/>
                            <a:pt x="402443" y="812800"/>
                          </a:cubicBezTo>
                          <a:cubicBezTo>
                            <a:pt x="624707" y="812800"/>
                            <a:pt x="804887" y="630849"/>
                            <a:pt x="804887" y="406400"/>
                          </a:cubicBezTo>
                          <a:cubicBezTo>
                            <a:pt x="804887" y="181951"/>
                            <a:pt x="624707" y="0"/>
                            <a:pt x="402443" y="0"/>
                          </a:cubicBezTo>
                          <a:close/>
                        </a:path>
                      </a:pathLst>
                    </a:custGeom>
                    <a:solidFill>
                      <a:srgbClr val="001F3F"/>
                    </a:solidFill>
                  </p:spPr>
                  <p:txBody>
                    <a:bodyPr/>
                    <a:lstStyle/>
                    <a:p>
                      <a:endParaRPr lang="en-IN" sz="1200">
                        <a:latin typeface="Aptos" panose="020B0004020202020204" pitchFamily="34" charset="0"/>
                      </a:endParaRPr>
                    </a:p>
                  </p:txBody>
                </p:sp>
                <p:sp>
                  <p:nvSpPr>
                    <p:cNvPr id="26" name="TextBox 9">
                      <a:extLst>
                        <a:ext uri="{FF2B5EF4-FFF2-40B4-BE49-F238E27FC236}">
                          <a16:creationId xmlns:a16="http://schemas.microsoft.com/office/drawing/2014/main" id="{7DA2762D-D599-5F36-EE34-6615BAA49F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458" y="-9525"/>
                      <a:ext cx="653971" cy="746125"/>
                    </a:xfrm>
                    <a:prstGeom prst="rect">
                      <a:avLst/>
                    </a:prstGeom>
                  </p:spPr>
                  <p:txBody>
                    <a:bodyPr lIns="37304" tIns="37304" rIns="37304" bIns="37304" rtlCol="0" anchor="ctr"/>
                    <a:lstStyle/>
                    <a:p>
                      <a:pPr algn="ctr">
                        <a:lnSpc>
                          <a:spcPts val="2240"/>
                        </a:lnSpc>
                      </a:pPr>
                      <a:endParaRPr sz="1200">
                        <a:latin typeface="Aptos" panose="020B0004020202020204" pitchFamily="34" charset="0"/>
                      </a:endParaRPr>
                    </a:p>
                  </p:txBody>
                </p:sp>
              </p:grp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C0F2742-93E5-2052-FC6C-19C98EF03623}"/>
                      </a:ext>
                    </a:extLst>
                  </p:cNvPr>
                  <p:cNvSpPr/>
                  <p:nvPr/>
                </p:nvSpPr>
                <p:spPr>
                  <a:xfrm>
                    <a:off x="10037667" y="1787226"/>
                    <a:ext cx="1467890" cy="1397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35779" h="2795372">
                        <a:moveTo>
                          <a:pt x="0" y="0"/>
                        </a:moveTo>
                        <a:lnTo>
                          <a:pt x="2935779" y="0"/>
                        </a:lnTo>
                        <a:lnTo>
                          <a:pt x="2935779" y="2795372"/>
                        </a:lnTo>
                        <a:lnTo>
                          <a:pt x="0" y="279537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23">
                      <a:extLst>
                        <a:ext uri="{96DAC541-7B7A-43D3-8B79-37D633B846F1}">
                          <asvg:svgBlip xmlns:asvg="http://schemas.microsoft.com/office/drawing/2016/SVG/main" r:embed="rId24"/>
                        </a:ext>
                      </a:extLst>
                    </a:blip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IN" sz="1200">
                      <a:latin typeface="Aptos" panose="020B0004020202020204" pitchFamily="34" charset="0"/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113856B-D787-C17D-B3A8-49E7248A49FE}"/>
                      </a:ext>
                    </a:extLst>
                  </p:cNvPr>
                  <p:cNvSpPr/>
                  <p:nvPr/>
                </p:nvSpPr>
                <p:spPr>
                  <a:xfrm>
                    <a:off x="10236332" y="2198886"/>
                    <a:ext cx="1068718" cy="1052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7436" h="2104868">
                        <a:moveTo>
                          <a:pt x="0" y="0"/>
                        </a:moveTo>
                        <a:lnTo>
                          <a:pt x="2137435" y="0"/>
                        </a:lnTo>
                        <a:lnTo>
                          <a:pt x="2137435" y="2104868"/>
                        </a:lnTo>
                        <a:lnTo>
                          <a:pt x="0" y="21048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IN" sz="1200">
                      <a:latin typeface="Aptos" panose="020B0004020202020204" pitchFamily="34" charset="0"/>
                    </a:endParaRPr>
                  </a:p>
                </p:txBody>
              </p:sp>
              <p:grpSp>
                <p:nvGrpSpPr>
                  <p:cNvPr id="17" name="Group 14">
                    <a:extLst>
                      <a:ext uri="{FF2B5EF4-FFF2-40B4-BE49-F238E27FC236}">
                        <a16:creationId xmlns:a16="http://schemas.microsoft.com/office/drawing/2014/main" id="{1A96BB72-055E-963F-6F36-3999976E1847}"/>
                      </a:ext>
                    </a:extLst>
                  </p:cNvPr>
                  <p:cNvGrpSpPr/>
                  <p:nvPr/>
                </p:nvGrpSpPr>
                <p:grpSpPr>
                  <a:xfrm>
                    <a:off x="10354340" y="2301291"/>
                    <a:ext cx="810589" cy="820088"/>
                    <a:chOff x="0" y="-9525"/>
                    <a:chExt cx="812800" cy="822325"/>
                  </a:xfrm>
                </p:grpSpPr>
                <p:sp>
                  <p:nvSpPr>
                    <p:cNvPr id="23" name="Freeform 15">
                      <a:extLst>
                        <a:ext uri="{FF2B5EF4-FFF2-40B4-BE49-F238E27FC236}">
                          <a16:creationId xmlns:a16="http://schemas.microsoft.com/office/drawing/2014/main" id="{2127610B-1573-73B6-69C8-35B61A858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001F3F"/>
                    </a:solidFill>
                  </p:spPr>
                  <p:txBody>
                    <a:bodyPr/>
                    <a:lstStyle/>
                    <a:p>
                      <a:endParaRPr lang="en-IN" sz="1200">
                        <a:latin typeface="Aptos" panose="020B0004020202020204" pitchFamily="34" charset="0"/>
                      </a:endParaRPr>
                    </a:p>
                  </p:txBody>
                </p:sp>
                <p:sp>
                  <p:nvSpPr>
                    <p:cNvPr id="24" name="TextBox 16">
                      <a:extLst>
                        <a:ext uri="{FF2B5EF4-FFF2-40B4-BE49-F238E27FC236}">
                          <a16:creationId xmlns:a16="http://schemas.microsoft.com/office/drawing/2014/main" id="{0BA8AAA1-46E8-3D8D-52E1-0C2C9CF3EA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200" y="-9525"/>
                      <a:ext cx="660400" cy="746125"/>
                    </a:xfrm>
                    <a:prstGeom prst="rect">
                      <a:avLst/>
                    </a:prstGeom>
                  </p:spPr>
                  <p:txBody>
                    <a:bodyPr lIns="37304" tIns="37304" rIns="37304" bIns="37304" rtlCol="0" anchor="ctr"/>
                    <a:lstStyle/>
                    <a:p>
                      <a:pPr algn="ctr">
                        <a:lnSpc>
                          <a:spcPts val="2240"/>
                        </a:lnSpc>
                      </a:pPr>
                      <a:endParaRPr sz="1200">
                        <a:latin typeface="Aptos" panose="020B0004020202020204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12040A76-7F55-B2C6-031D-92223226F33E}"/>
                </a:ext>
              </a:extLst>
            </p:cNvPr>
            <p:cNvSpPr txBox="1"/>
            <p:nvPr/>
          </p:nvSpPr>
          <p:spPr>
            <a:xfrm>
              <a:off x="10177964" y="1438221"/>
              <a:ext cx="2080710" cy="1317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05"/>
                </a:lnSpc>
              </a:pPr>
              <a:r>
                <a:rPr lang="en-US" sz="1000" i="1">
                  <a:solidFill>
                    <a:srgbClr val="FFFFFF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 (MS) Italics"/>
                  <a:sym typeface="Calibri (MS) Italics"/>
                </a:rPr>
                <a:t>TAM Men’s Skincare</a:t>
              </a:r>
            </a:p>
          </p:txBody>
        </p:sp>
        <p:sp>
          <p:nvSpPr>
            <p:cNvPr id="32" name="TextBox 21">
              <a:extLst>
                <a:ext uri="{FF2B5EF4-FFF2-40B4-BE49-F238E27FC236}">
                  <a16:creationId xmlns:a16="http://schemas.microsoft.com/office/drawing/2014/main" id="{60AAF5E1-61A4-524A-E4E7-5C523B8B41E8}"/>
                </a:ext>
              </a:extLst>
            </p:cNvPr>
            <p:cNvSpPr txBox="1"/>
            <p:nvPr/>
          </p:nvSpPr>
          <p:spPr>
            <a:xfrm>
              <a:off x="10815154" y="1040505"/>
              <a:ext cx="740894" cy="3861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0"/>
                </a:lnSpc>
              </a:pPr>
              <a:r>
                <a:rPr lang="en-US" sz="1395" b="1" spc="4">
                  <a:solidFill>
                    <a:srgbClr val="FFFFFF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 (MS) Bold"/>
                  <a:sym typeface="Calibri (MS) Bold"/>
                </a:rPr>
                <a:t>€15.5bn</a:t>
              </a:r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EF16C553-D8DB-DB32-7B11-1DECA2BA774F}"/>
                </a:ext>
              </a:extLst>
            </p:cNvPr>
            <p:cNvSpPr txBox="1"/>
            <p:nvPr/>
          </p:nvSpPr>
          <p:spPr>
            <a:xfrm>
              <a:off x="10657128" y="1881894"/>
              <a:ext cx="1056945" cy="1036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53"/>
                </a:lnSpc>
              </a:pPr>
              <a:r>
                <a:rPr lang="en-US" sz="750" b="1" i="1">
                  <a:solidFill>
                    <a:srgbClr val="FBFEFF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 (MS) Italics"/>
                  <a:sym typeface="Calibri (MS) Italics"/>
                </a:rPr>
                <a:t>SAM Premium SkinTech</a:t>
              </a:r>
            </a:p>
          </p:txBody>
        </p:sp>
        <p:sp>
          <p:nvSpPr>
            <p:cNvPr id="34" name="TextBox 19">
              <a:extLst>
                <a:ext uri="{FF2B5EF4-FFF2-40B4-BE49-F238E27FC236}">
                  <a16:creationId xmlns:a16="http://schemas.microsoft.com/office/drawing/2014/main" id="{69FA6C15-DD43-630D-F68B-6D69CA9DB7CA}"/>
                </a:ext>
              </a:extLst>
            </p:cNvPr>
            <p:cNvSpPr txBox="1"/>
            <p:nvPr/>
          </p:nvSpPr>
          <p:spPr>
            <a:xfrm>
              <a:off x="10892296" y="1535903"/>
              <a:ext cx="586608" cy="342786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3141"/>
                </a:lnSpc>
              </a:pPr>
              <a:r>
                <a:rPr lang="en-US" sz="1256" b="1" spc="3">
                  <a:solidFill>
                    <a:srgbClr val="FFFFFF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 (MS) Bold"/>
                  <a:sym typeface="Calibri (MS) Bold"/>
                </a:rPr>
                <a:t>€978mn</a:t>
              </a:r>
            </a:p>
          </p:txBody>
        </p:sp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A87F81FE-12DE-4E06-299D-FFDC0197FC6D}"/>
                </a:ext>
              </a:extLst>
            </p:cNvPr>
            <p:cNvSpPr txBox="1"/>
            <p:nvPr/>
          </p:nvSpPr>
          <p:spPr>
            <a:xfrm>
              <a:off x="10924177" y="2019607"/>
              <a:ext cx="522850" cy="3089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91"/>
                </a:lnSpc>
              </a:pPr>
              <a:r>
                <a:rPr lang="en-US" sz="1117" b="1" spc="3">
                  <a:solidFill>
                    <a:srgbClr val="FFFFFF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 (MS) Bold"/>
                  <a:sym typeface="Calibri (MS) Bold"/>
                </a:rPr>
                <a:t>€103mn</a:t>
              </a:r>
            </a:p>
          </p:txBody>
        </p:sp>
        <p:sp>
          <p:nvSpPr>
            <p:cNvPr id="45" name="TextBox 22">
              <a:extLst>
                <a:ext uri="{FF2B5EF4-FFF2-40B4-BE49-F238E27FC236}">
                  <a16:creationId xmlns:a16="http://schemas.microsoft.com/office/drawing/2014/main" id="{EECF4849-1013-D370-682B-8B3D9137FEAA}"/>
                </a:ext>
              </a:extLst>
            </p:cNvPr>
            <p:cNvSpPr txBox="1"/>
            <p:nvPr/>
          </p:nvSpPr>
          <p:spPr>
            <a:xfrm>
              <a:off x="10879437" y="2349479"/>
              <a:ext cx="612330" cy="107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3"/>
                </a:lnSpc>
              </a:pPr>
              <a:r>
                <a:rPr lang="en-US" sz="800" i="1">
                  <a:solidFill>
                    <a:srgbClr val="FFFFFF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 (MS) Italics"/>
                  <a:sym typeface="Calibri (MS) Italics"/>
                </a:rPr>
                <a:t>SOM</a:t>
              </a:r>
            </a:p>
          </p:txBody>
        </p:sp>
        <p:sp>
          <p:nvSpPr>
            <p:cNvPr id="46" name="TextBox 22">
              <a:extLst>
                <a:ext uri="{FF2B5EF4-FFF2-40B4-BE49-F238E27FC236}">
                  <a16:creationId xmlns:a16="http://schemas.microsoft.com/office/drawing/2014/main" id="{A41D91D1-3EC3-3E8E-4C4B-56754B0D401D}"/>
                </a:ext>
              </a:extLst>
            </p:cNvPr>
            <p:cNvSpPr txBox="1"/>
            <p:nvPr/>
          </p:nvSpPr>
          <p:spPr>
            <a:xfrm>
              <a:off x="10955576" y="2518813"/>
              <a:ext cx="460053" cy="115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3"/>
                </a:lnSpc>
              </a:pPr>
              <a:r>
                <a:rPr lang="en-US" sz="1100" b="1" i="1">
                  <a:solidFill>
                    <a:srgbClr val="FFFFFF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 (MS) Italics"/>
                  <a:sym typeface="Calibri (MS) Italics"/>
                </a:rPr>
                <a:t>2026</a:t>
              </a:r>
              <a:endParaRPr lang="en-US" sz="800" b="1" i="1">
                <a:solidFill>
                  <a:srgbClr val="FFFFF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 (MS) Italics"/>
                <a:sym typeface="Calibri (MS) Italics"/>
              </a:endParaRP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DC45753-919E-8887-AB62-687FDA6300C0}"/>
              </a:ext>
            </a:extLst>
          </p:cNvPr>
          <p:cNvSpPr/>
          <p:nvPr/>
        </p:nvSpPr>
        <p:spPr>
          <a:xfrm>
            <a:off x="10368873" y="2839348"/>
            <a:ext cx="1760812" cy="316147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800" b="1" i="1">
                <a:solidFill>
                  <a:srgbClr val="001F3F"/>
                </a:solidFill>
                <a:ea typeface="Canva Sans Bold Italics"/>
                <a:cs typeface="Canva Sans Bold Italics"/>
                <a:sym typeface="Canva Sans Bold Italics"/>
              </a:rPr>
              <a:t>We aim to capture ~11% of SkinTech Market in 2026 (SOM)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29C531F-C227-C8D9-B313-40A5BD293670}"/>
              </a:ext>
            </a:extLst>
          </p:cNvPr>
          <p:cNvSpPr/>
          <p:nvPr/>
        </p:nvSpPr>
        <p:spPr>
          <a:xfrm>
            <a:off x="520873" y="3970992"/>
            <a:ext cx="6603622" cy="2721206"/>
          </a:xfrm>
          <a:prstGeom prst="rect">
            <a:avLst/>
          </a:prstGeom>
          <a:noFill/>
        </p:spPr>
        <p:txBody>
          <a:bodyPr/>
          <a:lstStyle/>
          <a:p>
            <a:endParaRPr lang="en-IN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9B3BB16-3168-4DE1-357D-6711D65A89FA}"/>
              </a:ext>
            </a:extLst>
          </p:cNvPr>
          <p:cNvSpPr/>
          <p:nvPr/>
        </p:nvSpPr>
        <p:spPr>
          <a:xfrm>
            <a:off x="1786585" y="4570397"/>
            <a:ext cx="5412438" cy="342000"/>
          </a:xfrm>
          <a:custGeom>
            <a:avLst/>
            <a:gdLst>
              <a:gd name="connsiteX0" fmla="*/ 0 w 5084788"/>
              <a:gd name="connsiteY0" fmla="*/ 48982 h 489821"/>
              <a:gd name="connsiteX1" fmla="*/ 48982 w 5084788"/>
              <a:gd name="connsiteY1" fmla="*/ 0 h 489821"/>
              <a:gd name="connsiteX2" fmla="*/ 5035806 w 5084788"/>
              <a:gd name="connsiteY2" fmla="*/ 0 h 489821"/>
              <a:gd name="connsiteX3" fmla="*/ 5084788 w 5084788"/>
              <a:gd name="connsiteY3" fmla="*/ 48982 h 489821"/>
              <a:gd name="connsiteX4" fmla="*/ 5084788 w 5084788"/>
              <a:gd name="connsiteY4" fmla="*/ 440839 h 489821"/>
              <a:gd name="connsiteX5" fmla="*/ 5035806 w 5084788"/>
              <a:gd name="connsiteY5" fmla="*/ 489821 h 489821"/>
              <a:gd name="connsiteX6" fmla="*/ 48982 w 5084788"/>
              <a:gd name="connsiteY6" fmla="*/ 489821 h 489821"/>
              <a:gd name="connsiteX7" fmla="*/ 0 w 5084788"/>
              <a:gd name="connsiteY7" fmla="*/ 440839 h 489821"/>
              <a:gd name="connsiteX8" fmla="*/ 0 w 5084788"/>
              <a:gd name="connsiteY8" fmla="*/ 48982 h 48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4788" h="489821">
                <a:moveTo>
                  <a:pt x="0" y="48982"/>
                </a:moveTo>
                <a:cubicBezTo>
                  <a:pt x="0" y="21930"/>
                  <a:pt x="21930" y="0"/>
                  <a:pt x="48982" y="0"/>
                </a:cubicBezTo>
                <a:lnTo>
                  <a:pt x="5035806" y="0"/>
                </a:lnTo>
                <a:cubicBezTo>
                  <a:pt x="5062858" y="0"/>
                  <a:pt x="5084788" y="21930"/>
                  <a:pt x="5084788" y="48982"/>
                </a:cubicBezTo>
                <a:lnTo>
                  <a:pt x="5084788" y="440839"/>
                </a:lnTo>
                <a:cubicBezTo>
                  <a:pt x="5084788" y="467891"/>
                  <a:pt x="5062858" y="489821"/>
                  <a:pt x="5035806" y="489821"/>
                </a:cubicBezTo>
                <a:lnTo>
                  <a:pt x="48982" y="489821"/>
                </a:lnTo>
                <a:cubicBezTo>
                  <a:pt x="21930" y="489821"/>
                  <a:pt x="0" y="467891"/>
                  <a:pt x="0" y="440839"/>
                </a:cubicBezTo>
                <a:lnTo>
                  <a:pt x="0" y="48982"/>
                </a:lnTo>
                <a:close/>
              </a:path>
            </a:pathLst>
          </a:custGeom>
          <a:gradFill>
            <a:gsLst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  <a:ln w="6350">
            <a:solidFill>
              <a:schemeClr val="tx1">
                <a:alpha val="50000"/>
              </a:schemeClr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000" tIns="14346" rIns="36000" bIns="14346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100" b="1" i="1" kern="1200">
                <a:solidFill>
                  <a:srgbClr val="E92168"/>
                </a:solidFill>
              </a:rPr>
              <a:t>Brain detects stress </a:t>
            </a:r>
            <a:r>
              <a:rPr lang="en-IN" sz="1100" i="1" kern="1200">
                <a:solidFill>
                  <a:srgbClr val="001E3F"/>
                </a:solidFill>
              </a:rPr>
              <a:t>→ Activates </a:t>
            </a:r>
            <a:r>
              <a:rPr lang="en-IN" sz="1100" b="1" i="1" kern="1200">
                <a:solidFill>
                  <a:srgbClr val="001E3F"/>
                </a:solidFill>
              </a:rPr>
              <a:t>HPA </a:t>
            </a:r>
            <a:r>
              <a:rPr lang="en-IN" sz="1100" i="1" kern="1200">
                <a:solidFill>
                  <a:srgbClr val="001E3F"/>
                </a:solidFill>
              </a:rPr>
              <a:t>→ </a:t>
            </a:r>
            <a:r>
              <a:rPr lang="en-IN" sz="1100" b="1" i="1" kern="1200">
                <a:solidFill>
                  <a:srgbClr val="001E3F"/>
                </a:solidFill>
              </a:rPr>
              <a:t>Skin </a:t>
            </a:r>
            <a:r>
              <a:rPr lang="en-IN" sz="1100" i="1" kern="1200">
                <a:solidFill>
                  <a:srgbClr val="001E3F"/>
                </a:solidFill>
              </a:rPr>
              <a:t>senses </a:t>
            </a:r>
            <a:r>
              <a:rPr lang="en-IN" sz="1100" b="1" i="1" kern="1200">
                <a:solidFill>
                  <a:srgbClr val="001E3F"/>
                </a:solidFill>
              </a:rPr>
              <a:t>stress </a:t>
            </a:r>
            <a:r>
              <a:rPr lang="en-IN" sz="1100" i="1" kern="1200">
                <a:solidFill>
                  <a:srgbClr val="001E3F"/>
                </a:solidFill>
              </a:rPr>
              <a:t>via </a:t>
            </a:r>
            <a:r>
              <a:rPr lang="en-IN" sz="1100" b="1" i="1">
                <a:solidFill>
                  <a:srgbClr val="E92168"/>
                </a:solidFill>
              </a:rPr>
              <a:t>C</a:t>
            </a:r>
            <a:r>
              <a:rPr lang="en-IN" sz="1100" b="1" i="1" kern="1200">
                <a:solidFill>
                  <a:srgbClr val="E92168"/>
                </a:solidFill>
              </a:rPr>
              <a:t>ortisol </a:t>
            </a:r>
            <a:r>
              <a:rPr lang="en-IN" sz="1100" b="1" i="1">
                <a:solidFill>
                  <a:srgbClr val="E92168"/>
                </a:solidFill>
              </a:rPr>
              <a:t>R</a:t>
            </a:r>
            <a:r>
              <a:rPr lang="en-IN" sz="1100" b="1" i="1" kern="1200">
                <a:solidFill>
                  <a:srgbClr val="E92168"/>
                </a:solidFill>
              </a:rPr>
              <a:t>eceptors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5A16BE4-CF3B-CCCC-84B0-7BC11A538BE9}"/>
              </a:ext>
            </a:extLst>
          </p:cNvPr>
          <p:cNvSpPr/>
          <p:nvPr/>
        </p:nvSpPr>
        <p:spPr>
          <a:xfrm>
            <a:off x="1936740" y="5020227"/>
            <a:ext cx="5412438" cy="342000"/>
          </a:xfrm>
          <a:custGeom>
            <a:avLst/>
            <a:gdLst>
              <a:gd name="connsiteX0" fmla="*/ 0 w 5084788"/>
              <a:gd name="connsiteY0" fmla="*/ 48982 h 489821"/>
              <a:gd name="connsiteX1" fmla="*/ 48982 w 5084788"/>
              <a:gd name="connsiteY1" fmla="*/ 0 h 489821"/>
              <a:gd name="connsiteX2" fmla="*/ 5035806 w 5084788"/>
              <a:gd name="connsiteY2" fmla="*/ 0 h 489821"/>
              <a:gd name="connsiteX3" fmla="*/ 5084788 w 5084788"/>
              <a:gd name="connsiteY3" fmla="*/ 48982 h 489821"/>
              <a:gd name="connsiteX4" fmla="*/ 5084788 w 5084788"/>
              <a:gd name="connsiteY4" fmla="*/ 440839 h 489821"/>
              <a:gd name="connsiteX5" fmla="*/ 5035806 w 5084788"/>
              <a:gd name="connsiteY5" fmla="*/ 489821 h 489821"/>
              <a:gd name="connsiteX6" fmla="*/ 48982 w 5084788"/>
              <a:gd name="connsiteY6" fmla="*/ 489821 h 489821"/>
              <a:gd name="connsiteX7" fmla="*/ 0 w 5084788"/>
              <a:gd name="connsiteY7" fmla="*/ 440839 h 489821"/>
              <a:gd name="connsiteX8" fmla="*/ 0 w 5084788"/>
              <a:gd name="connsiteY8" fmla="*/ 48982 h 48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4788" h="489821">
                <a:moveTo>
                  <a:pt x="0" y="48982"/>
                </a:moveTo>
                <a:cubicBezTo>
                  <a:pt x="0" y="21930"/>
                  <a:pt x="21930" y="0"/>
                  <a:pt x="48982" y="0"/>
                </a:cubicBezTo>
                <a:lnTo>
                  <a:pt x="5035806" y="0"/>
                </a:lnTo>
                <a:cubicBezTo>
                  <a:pt x="5062858" y="0"/>
                  <a:pt x="5084788" y="21930"/>
                  <a:pt x="5084788" y="48982"/>
                </a:cubicBezTo>
                <a:lnTo>
                  <a:pt x="5084788" y="440839"/>
                </a:lnTo>
                <a:cubicBezTo>
                  <a:pt x="5084788" y="467891"/>
                  <a:pt x="5062858" y="489821"/>
                  <a:pt x="5035806" y="489821"/>
                </a:cubicBezTo>
                <a:lnTo>
                  <a:pt x="48982" y="489821"/>
                </a:lnTo>
                <a:cubicBezTo>
                  <a:pt x="21930" y="489821"/>
                  <a:pt x="0" y="467891"/>
                  <a:pt x="0" y="440839"/>
                </a:cubicBezTo>
                <a:lnTo>
                  <a:pt x="0" y="48982"/>
                </a:lnTo>
                <a:close/>
              </a:path>
            </a:pathLst>
          </a:custGeom>
          <a:gradFill>
            <a:gsLst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  <a:ln w="6350">
            <a:solidFill>
              <a:schemeClr val="tx1">
                <a:alpha val="50000"/>
              </a:schemeClr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000" tIns="14346" rIns="36000" bIns="14346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100" b="1" i="1" kern="1200">
                <a:solidFill>
                  <a:srgbClr val="001E3F"/>
                </a:solidFill>
              </a:rPr>
              <a:t>Hypothalamus</a:t>
            </a:r>
            <a:r>
              <a:rPr lang="en-IN" sz="1100" i="1" kern="1200">
                <a:solidFill>
                  <a:srgbClr val="001E3F"/>
                </a:solidFill>
              </a:rPr>
              <a:t> (Command Centre) </a:t>
            </a:r>
            <a:r>
              <a:rPr lang="en-IN" sz="1100" b="1" i="1" kern="1200">
                <a:solidFill>
                  <a:srgbClr val="001E3F"/>
                </a:solidFill>
              </a:rPr>
              <a:t>releases CRH </a:t>
            </a:r>
            <a:r>
              <a:rPr lang="en-IN" sz="1100" i="1" kern="1200">
                <a:solidFill>
                  <a:srgbClr val="001E3F"/>
                </a:solidFill>
              </a:rPr>
              <a:t>→ Activates </a:t>
            </a:r>
            <a:r>
              <a:rPr lang="en-IN" sz="1100" b="1" i="1">
                <a:solidFill>
                  <a:srgbClr val="001E3F"/>
                </a:solidFill>
              </a:rPr>
              <a:t>P</a:t>
            </a:r>
            <a:r>
              <a:rPr lang="en-IN" sz="1100" b="1" i="1" kern="1200">
                <a:solidFill>
                  <a:srgbClr val="001E3F"/>
                </a:solidFill>
              </a:rPr>
              <a:t>ituitary</a:t>
            </a:r>
            <a:r>
              <a:rPr lang="en-IN" sz="1100" i="1" kern="1200">
                <a:solidFill>
                  <a:srgbClr val="001E3F"/>
                </a:solidFill>
              </a:rPr>
              <a:t> </a:t>
            </a:r>
            <a:r>
              <a:rPr lang="en-IN" sz="1100" b="1" i="1" kern="1200">
                <a:solidFill>
                  <a:srgbClr val="001E3F"/>
                </a:solidFill>
              </a:rPr>
              <a:t>gland</a:t>
            </a:r>
            <a:r>
              <a:rPr lang="en-IN" sz="1100" i="1" kern="1200">
                <a:solidFill>
                  <a:srgbClr val="001E3F"/>
                </a:solidFill>
              </a:rPr>
              <a:t>.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E98A429F-69C4-B1D6-B9BA-E04E6932C47D}"/>
              </a:ext>
            </a:extLst>
          </p:cNvPr>
          <p:cNvSpPr/>
          <p:nvPr/>
        </p:nvSpPr>
        <p:spPr>
          <a:xfrm>
            <a:off x="2086895" y="5470057"/>
            <a:ext cx="5412438" cy="342000"/>
          </a:xfrm>
          <a:custGeom>
            <a:avLst/>
            <a:gdLst>
              <a:gd name="connsiteX0" fmla="*/ 0 w 5084788"/>
              <a:gd name="connsiteY0" fmla="*/ 48982 h 489821"/>
              <a:gd name="connsiteX1" fmla="*/ 48982 w 5084788"/>
              <a:gd name="connsiteY1" fmla="*/ 0 h 489821"/>
              <a:gd name="connsiteX2" fmla="*/ 5035806 w 5084788"/>
              <a:gd name="connsiteY2" fmla="*/ 0 h 489821"/>
              <a:gd name="connsiteX3" fmla="*/ 5084788 w 5084788"/>
              <a:gd name="connsiteY3" fmla="*/ 48982 h 489821"/>
              <a:gd name="connsiteX4" fmla="*/ 5084788 w 5084788"/>
              <a:gd name="connsiteY4" fmla="*/ 440839 h 489821"/>
              <a:gd name="connsiteX5" fmla="*/ 5035806 w 5084788"/>
              <a:gd name="connsiteY5" fmla="*/ 489821 h 489821"/>
              <a:gd name="connsiteX6" fmla="*/ 48982 w 5084788"/>
              <a:gd name="connsiteY6" fmla="*/ 489821 h 489821"/>
              <a:gd name="connsiteX7" fmla="*/ 0 w 5084788"/>
              <a:gd name="connsiteY7" fmla="*/ 440839 h 489821"/>
              <a:gd name="connsiteX8" fmla="*/ 0 w 5084788"/>
              <a:gd name="connsiteY8" fmla="*/ 48982 h 48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4788" h="489821">
                <a:moveTo>
                  <a:pt x="0" y="48982"/>
                </a:moveTo>
                <a:cubicBezTo>
                  <a:pt x="0" y="21930"/>
                  <a:pt x="21930" y="0"/>
                  <a:pt x="48982" y="0"/>
                </a:cubicBezTo>
                <a:lnTo>
                  <a:pt x="5035806" y="0"/>
                </a:lnTo>
                <a:cubicBezTo>
                  <a:pt x="5062858" y="0"/>
                  <a:pt x="5084788" y="21930"/>
                  <a:pt x="5084788" y="48982"/>
                </a:cubicBezTo>
                <a:lnTo>
                  <a:pt x="5084788" y="440839"/>
                </a:lnTo>
                <a:cubicBezTo>
                  <a:pt x="5084788" y="467891"/>
                  <a:pt x="5062858" y="489821"/>
                  <a:pt x="5035806" y="489821"/>
                </a:cubicBezTo>
                <a:lnTo>
                  <a:pt x="48982" y="489821"/>
                </a:lnTo>
                <a:cubicBezTo>
                  <a:pt x="21930" y="489821"/>
                  <a:pt x="0" y="467891"/>
                  <a:pt x="0" y="440839"/>
                </a:cubicBezTo>
                <a:lnTo>
                  <a:pt x="0" y="48982"/>
                </a:lnTo>
                <a:close/>
              </a:path>
            </a:pathLst>
          </a:custGeom>
          <a:gradFill>
            <a:gsLst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  <a:ln w="6350">
            <a:solidFill>
              <a:schemeClr val="tx1">
                <a:alpha val="50000"/>
              </a:schemeClr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000" tIns="14346" rIns="36000" bIns="14346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100" i="1" kern="1200">
                <a:solidFill>
                  <a:srgbClr val="001E3F"/>
                </a:solidFill>
              </a:rPr>
              <a:t>Pituitary Gland </a:t>
            </a:r>
            <a:r>
              <a:rPr lang="en-IN" sz="1100" i="1">
                <a:solidFill>
                  <a:srgbClr val="001E3F"/>
                </a:solidFill>
              </a:rPr>
              <a:t>r</a:t>
            </a:r>
            <a:r>
              <a:rPr lang="en-IN" sz="1100" i="1" kern="1200">
                <a:solidFill>
                  <a:srgbClr val="001E3F"/>
                </a:solidFill>
              </a:rPr>
              <a:t>eleases </a:t>
            </a:r>
            <a:r>
              <a:rPr lang="en-IN" sz="1100" b="1" i="1" kern="1200">
                <a:solidFill>
                  <a:srgbClr val="001E3F"/>
                </a:solidFill>
              </a:rPr>
              <a:t>ACTH </a:t>
            </a:r>
            <a:r>
              <a:rPr lang="en-IN" sz="1100" i="1" kern="1200">
                <a:solidFill>
                  <a:srgbClr val="001E3F"/>
                </a:solidFill>
              </a:rPr>
              <a:t>→ ACTH </a:t>
            </a:r>
            <a:r>
              <a:rPr lang="en-IN" sz="1100" i="1">
                <a:solidFill>
                  <a:srgbClr val="001E3F"/>
                </a:solidFill>
              </a:rPr>
              <a:t>s</a:t>
            </a:r>
            <a:r>
              <a:rPr lang="en-IN" sz="1100" i="1" kern="1200">
                <a:solidFill>
                  <a:srgbClr val="001E3F"/>
                </a:solidFill>
              </a:rPr>
              <a:t>timulates </a:t>
            </a:r>
            <a:r>
              <a:rPr lang="en-IN" sz="1100" b="1" i="1" kern="1200">
                <a:solidFill>
                  <a:srgbClr val="001E3F"/>
                </a:solidFill>
              </a:rPr>
              <a:t>adrenal glands </a:t>
            </a:r>
            <a:r>
              <a:rPr lang="en-IN" sz="1100" i="1" kern="1200">
                <a:solidFill>
                  <a:srgbClr val="001E3F"/>
                </a:solidFill>
              </a:rPr>
              <a:t>→ </a:t>
            </a:r>
            <a:r>
              <a:rPr lang="en-IN" sz="1100" b="1" i="1" kern="1200">
                <a:solidFill>
                  <a:srgbClr val="E92168"/>
                </a:solidFill>
              </a:rPr>
              <a:t>Releases Cortisol </a:t>
            </a: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532DCA68-39EB-E92E-91BE-5C076C408975}"/>
              </a:ext>
            </a:extLst>
          </p:cNvPr>
          <p:cNvSpPr/>
          <p:nvPr/>
        </p:nvSpPr>
        <p:spPr>
          <a:xfrm>
            <a:off x="2237050" y="5919887"/>
            <a:ext cx="5412438" cy="342000"/>
          </a:xfrm>
          <a:custGeom>
            <a:avLst/>
            <a:gdLst>
              <a:gd name="connsiteX0" fmla="*/ 0 w 5084788"/>
              <a:gd name="connsiteY0" fmla="*/ 48982 h 489821"/>
              <a:gd name="connsiteX1" fmla="*/ 48982 w 5084788"/>
              <a:gd name="connsiteY1" fmla="*/ 0 h 489821"/>
              <a:gd name="connsiteX2" fmla="*/ 5035806 w 5084788"/>
              <a:gd name="connsiteY2" fmla="*/ 0 h 489821"/>
              <a:gd name="connsiteX3" fmla="*/ 5084788 w 5084788"/>
              <a:gd name="connsiteY3" fmla="*/ 48982 h 489821"/>
              <a:gd name="connsiteX4" fmla="*/ 5084788 w 5084788"/>
              <a:gd name="connsiteY4" fmla="*/ 440839 h 489821"/>
              <a:gd name="connsiteX5" fmla="*/ 5035806 w 5084788"/>
              <a:gd name="connsiteY5" fmla="*/ 489821 h 489821"/>
              <a:gd name="connsiteX6" fmla="*/ 48982 w 5084788"/>
              <a:gd name="connsiteY6" fmla="*/ 489821 h 489821"/>
              <a:gd name="connsiteX7" fmla="*/ 0 w 5084788"/>
              <a:gd name="connsiteY7" fmla="*/ 440839 h 489821"/>
              <a:gd name="connsiteX8" fmla="*/ 0 w 5084788"/>
              <a:gd name="connsiteY8" fmla="*/ 48982 h 48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4788" h="489821">
                <a:moveTo>
                  <a:pt x="0" y="48982"/>
                </a:moveTo>
                <a:cubicBezTo>
                  <a:pt x="0" y="21930"/>
                  <a:pt x="21930" y="0"/>
                  <a:pt x="48982" y="0"/>
                </a:cubicBezTo>
                <a:lnTo>
                  <a:pt x="5035806" y="0"/>
                </a:lnTo>
                <a:cubicBezTo>
                  <a:pt x="5062858" y="0"/>
                  <a:pt x="5084788" y="21930"/>
                  <a:pt x="5084788" y="48982"/>
                </a:cubicBezTo>
                <a:lnTo>
                  <a:pt x="5084788" y="440839"/>
                </a:lnTo>
                <a:cubicBezTo>
                  <a:pt x="5084788" y="467891"/>
                  <a:pt x="5062858" y="489821"/>
                  <a:pt x="5035806" y="489821"/>
                </a:cubicBezTo>
                <a:lnTo>
                  <a:pt x="48982" y="489821"/>
                </a:lnTo>
                <a:cubicBezTo>
                  <a:pt x="21930" y="489821"/>
                  <a:pt x="0" y="467891"/>
                  <a:pt x="0" y="440839"/>
                </a:cubicBezTo>
                <a:lnTo>
                  <a:pt x="0" y="48982"/>
                </a:lnTo>
                <a:close/>
              </a:path>
            </a:pathLst>
          </a:custGeom>
          <a:gradFill>
            <a:gsLst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  <a:ln w="6350">
            <a:solidFill>
              <a:schemeClr val="tx1">
                <a:alpha val="50000"/>
              </a:schemeClr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000" tIns="14346" rIns="36000" bIns="14346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i="1" kern="1200">
                <a:solidFill>
                  <a:srgbClr val="001E3F"/>
                </a:solidFill>
              </a:rPr>
              <a:t>High Cortisol signals HPA </a:t>
            </a:r>
            <a:r>
              <a:rPr lang="en-US" sz="1100" i="1" kern="1200">
                <a:solidFill>
                  <a:srgbClr val="001E3F"/>
                </a:solidFill>
              </a:rPr>
              <a:t>and </a:t>
            </a:r>
            <a:r>
              <a:rPr lang="en-US" sz="1100" b="1" i="1" kern="1200">
                <a:solidFill>
                  <a:srgbClr val="001E3F"/>
                </a:solidFill>
              </a:rPr>
              <a:t>pituitary gland to stop </a:t>
            </a:r>
            <a:r>
              <a:rPr lang="en-US" sz="1100" i="1" kern="1200">
                <a:solidFill>
                  <a:srgbClr val="001E3F"/>
                </a:solidFill>
              </a:rPr>
              <a:t>CRH &amp; ACTH, </a:t>
            </a:r>
            <a:r>
              <a:rPr lang="en-US" sz="1100" b="1" i="1" kern="1200">
                <a:solidFill>
                  <a:srgbClr val="001E3F"/>
                </a:solidFill>
              </a:rPr>
              <a:t>restoring balance</a:t>
            </a:r>
            <a:endParaRPr lang="en-IN" sz="1100" b="1" i="1" kern="1200">
              <a:solidFill>
                <a:srgbClr val="001E3F"/>
              </a:solidFill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5251BB6-B8BD-BBA9-02DE-8D055DA111E3}"/>
              </a:ext>
            </a:extLst>
          </p:cNvPr>
          <p:cNvSpPr/>
          <p:nvPr/>
        </p:nvSpPr>
        <p:spPr>
          <a:xfrm>
            <a:off x="2387204" y="6369719"/>
            <a:ext cx="5412438" cy="342000"/>
          </a:xfrm>
          <a:custGeom>
            <a:avLst/>
            <a:gdLst>
              <a:gd name="connsiteX0" fmla="*/ 0 w 5084788"/>
              <a:gd name="connsiteY0" fmla="*/ 48982 h 489821"/>
              <a:gd name="connsiteX1" fmla="*/ 48982 w 5084788"/>
              <a:gd name="connsiteY1" fmla="*/ 0 h 489821"/>
              <a:gd name="connsiteX2" fmla="*/ 5035806 w 5084788"/>
              <a:gd name="connsiteY2" fmla="*/ 0 h 489821"/>
              <a:gd name="connsiteX3" fmla="*/ 5084788 w 5084788"/>
              <a:gd name="connsiteY3" fmla="*/ 48982 h 489821"/>
              <a:gd name="connsiteX4" fmla="*/ 5084788 w 5084788"/>
              <a:gd name="connsiteY4" fmla="*/ 440839 h 489821"/>
              <a:gd name="connsiteX5" fmla="*/ 5035806 w 5084788"/>
              <a:gd name="connsiteY5" fmla="*/ 489821 h 489821"/>
              <a:gd name="connsiteX6" fmla="*/ 48982 w 5084788"/>
              <a:gd name="connsiteY6" fmla="*/ 489821 h 489821"/>
              <a:gd name="connsiteX7" fmla="*/ 0 w 5084788"/>
              <a:gd name="connsiteY7" fmla="*/ 440839 h 489821"/>
              <a:gd name="connsiteX8" fmla="*/ 0 w 5084788"/>
              <a:gd name="connsiteY8" fmla="*/ 48982 h 48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4788" h="489821">
                <a:moveTo>
                  <a:pt x="0" y="48982"/>
                </a:moveTo>
                <a:cubicBezTo>
                  <a:pt x="0" y="21930"/>
                  <a:pt x="21930" y="0"/>
                  <a:pt x="48982" y="0"/>
                </a:cubicBezTo>
                <a:lnTo>
                  <a:pt x="5035806" y="0"/>
                </a:lnTo>
                <a:cubicBezTo>
                  <a:pt x="5062858" y="0"/>
                  <a:pt x="5084788" y="21930"/>
                  <a:pt x="5084788" y="48982"/>
                </a:cubicBezTo>
                <a:lnTo>
                  <a:pt x="5084788" y="440839"/>
                </a:lnTo>
                <a:cubicBezTo>
                  <a:pt x="5084788" y="467891"/>
                  <a:pt x="5062858" y="489821"/>
                  <a:pt x="5035806" y="489821"/>
                </a:cubicBezTo>
                <a:lnTo>
                  <a:pt x="48982" y="489821"/>
                </a:lnTo>
                <a:cubicBezTo>
                  <a:pt x="21930" y="489821"/>
                  <a:pt x="0" y="467891"/>
                  <a:pt x="0" y="440839"/>
                </a:cubicBezTo>
                <a:lnTo>
                  <a:pt x="0" y="48982"/>
                </a:lnTo>
                <a:close/>
              </a:path>
            </a:pathLst>
          </a:custGeom>
          <a:gradFill>
            <a:gsLst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  <a:ln w="6350">
            <a:solidFill>
              <a:schemeClr val="tx1">
                <a:alpha val="50000"/>
              </a:schemeClr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000" tIns="14346" rIns="36000" bIns="14346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100" b="1" i="1" kern="1200">
                <a:solidFill>
                  <a:srgbClr val="E92168"/>
                </a:solidFill>
              </a:rPr>
              <a:t>Chronic Stress </a:t>
            </a:r>
            <a:r>
              <a:rPr lang="en-IN" sz="1100" i="1">
                <a:solidFill>
                  <a:srgbClr val="001F3E"/>
                </a:solidFill>
              </a:rPr>
              <a:t>d</a:t>
            </a:r>
            <a:r>
              <a:rPr lang="en-IN" sz="1100" i="1" kern="1200">
                <a:solidFill>
                  <a:srgbClr val="001F3E"/>
                </a:solidFill>
              </a:rPr>
              <a:t>isrupts feedback </a:t>
            </a:r>
            <a:r>
              <a:rPr lang="en-IN" sz="1100" i="1" kern="1200">
                <a:solidFill>
                  <a:srgbClr val="001E3F"/>
                </a:solidFill>
              </a:rPr>
              <a:t>loop keeping </a:t>
            </a:r>
            <a:r>
              <a:rPr lang="en-IN" sz="1100" b="1" i="1" kern="1200">
                <a:solidFill>
                  <a:srgbClr val="001E3F"/>
                </a:solidFill>
              </a:rPr>
              <a:t>Cortisol </a:t>
            </a:r>
            <a:r>
              <a:rPr lang="en-IN" sz="1100" i="1">
                <a:solidFill>
                  <a:srgbClr val="001E3F"/>
                </a:solidFill>
              </a:rPr>
              <a:t>consistently </a:t>
            </a:r>
            <a:r>
              <a:rPr lang="en-IN" sz="1100" b="1" i="1">
                <a:solidFill>
                  <a:srgbClr val="001E3F"/>
                </a:solidFill>
              </a:rPr>
              <a:t>high </a:t>
            </a:r>
            <a:r>
              <a:rPr lang="en-IN" sz="1100" i="1">
                <a:solidFill>
                  <a:srgbClr val="001E3F"/>
                </a:solidFill>
              </a:rPr>
              <a:t>→ </a:t>
            </a:r>
            <a:r>
              <a:rPr lang="en-IN" sz="1100" b="1" i="1">
                <a:solidFill>
                  <a:srgbClr val="E92168"/>
                </a:solidFill>
              </a:rPr>
              <a:t>Skin Aging</a:t>
            </a: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F692D8E7-97B4-5171-1762-85753AEA4579}"/>
              </a:ext>
            </a:extLst>
          </p:cNvPr>
          <p:cNvSpPr/>
          <p:nvPr/>
        </p:nvSpPr>
        <p:spPr>
          <a:xfrm>
            <a:off x="1636430" y="4120567"/>
            <a:ext cx="5412438" cy="342000"/>
          </a:xfrm>
          <a:custGeom>
            <a:avLst/>
            <a:gdLst>
              <a:gd name="connsiteX0" fmla="*/ 0 w 5084788"/>
              <a:gd name="connsiteY0" fmla="*/ 48982 h 489821"/>
              <a:gd name="connsiteX1" fmla="*/ 48982 w 5084788"/>
              <a:gd name="connsiteY1" fmla="*/ 0 h 489821"/>
              <a:gd name="connsiteX2" fmla="*/ 5035806 w 5084788"/>
              <a:gd name="connsiteY2" fmla="*/ 0 h 489821"/>
              <a:gd name="connsiteX3" fmla="*/ 5084788 w 5084788"/>
              <a:gd name="connsiteY3" fmla="*/ 48982 h 489821"/>
              <a:gd name="connsiteX4" fmla="*/ 5084788 w 5084788"/>
              <a:gd name="connsiteY4" fmla="*/ 440839 h 489821"/>
              <a:gd name="connsiteX5" fmla="*/ 5035806 w 5084788"/>
              <a:gd name="connsiteY5" fmla="*/ 489821 h 489821"/>
              <a:gd name="connsiteX6" fmla="*/ 48982 w 5084788"/>
              <a:gd name="connsiteY6" fmla="*/ 489821 h 489821"/>
              <a:gd name="connsiteX7" fmla="*/ 0 w 5084788"/>
              <a:gd name="connsiteY7" fmla="*/ 440839 h 489821"/>
              <a:gd name="connsiteX8" fmla="*/ 0 w 5084788"/>
              <a:gd name="connsiteY8" fmla="*/ 48982 h 48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4788" h="489821">
                <a:moveTo>
                  <a:pt x="0" y="48982"/>
                </a:moveTo>
                <a:cubicBezTo>
                  <a:pt x="0" y="21930"/>
                  <a:pt x="21930" y="0"/>
                  <a:pt x="48982" y="0"/>
                </a:cubicBezTo>
                <a:lnTo>
                  <a:pt x="5035806" y="0"/>
                </a:lnTo>
                <a:cubicBezTo>
                  <a:pt x="5062858" y="0"/>
                  <a:pt x="5084788" y="21930"/>
                  <a:pt x="5084788" y="48982"/>
                </a:cubicBezTo>
                <a:lnTo>
                  <a:pt x="5084788" y="440839"/>
                </a:lnTo>
                <a:cubicBezTo>
                  <a:pt x="5084788" y="467891"/>
                  <a:pt x="5062858" y="489821"/>
                  <a:pt x="5035806" y="489821"/>
                </a:cubicBezTo>
                <a:lnTo>
                  <a:pt x="48982" y="489821"/>
                </a:lnTo>
                <a:cubicBezTo>
                  <a:pt x="21930" y="489821"/>
                  <a:pt x="0" y="467891"/>
                  <a:pt x="0" y="440839"/>
                </a:cubicBezTo>
                <a:lnTo>
                  <a:pt x="0" y="48982"/>
                </a:lnTo>
                <a:close/>
              </a:path>
            </a:pathLst>
          </a:custGeom>
          <a:gradFill>
            <a:gsLst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  <a:ln w="6350">
            <a:solidFill>
              <a:schemeClr val="tx1">
                <a:alpha val="50000"/>
              </a:schemeClr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000" tIns="14346" rIns="36000" bIns="14346" numCol="1" spcCol="1270" anchor="ctr" anchorCtr="0">
            <a:noAutofit/>
          </a:bodyPr>
          <a:lstStyle/>
          <a:p>
            <a:r>
              <a:rPr lang="en-IN" sz="1100" b="1" i="1">
                <a:solidFill>
                  <a:srgbClr val="E92168"/>
                </a:solidFill>
              </a:rPr>
              <a:t>Stress Activation</a:t>
            </a:r>
            <a:r>
              <a:rPr lang="en-IN" sz="1100" b="1" i="1">
                <a:solidFill>
                  <a:srgbClr val="001F3E"/>
                </a:solidFill>
              </a:rPr>
              <a:t> </a:t>
            </a:r>
            <a:r>
              <a:rPr lang="en-IN" sz="1100" i="1">
                <a:solidFill>
                  <a:srgbClr val="001F3E"/>
                </a:solidFill>
              </a:rPr>
              <a:t>(Trigger) </a:t>
            </a:r>
            <a:r>
              <a:rPr lang="en-IN" sz="1100" i="1" kern="1200">
                <a:solidFill>
                  <a:srgbClr val="001E3F"/>
                </a:solidFill>
              </a:rPr>
              <a:t>→</a:t>
            </a:r>
            <a:r>
              <a:rPr lang="en-IN" sz="1100" i="1">
                <a:solidFill>
                  <a:srgbClr val="001F3E"/>
                </a:solidFill>
              </a:rPr>
              <a:t> </a:t>
            </a:r>
            <a:r>
              <a:rPr lang="en-US" sz="1100" i="1">
                <a:solidFill>
                  <a:srgbClr val="001F3E"/>
                </a:solidFill>
                <a:effectLst/>
              </a:rPr>
              <a:t>Extrinsic (UV/pollution) or </a:t>
            </a:r>
            <a:r>
              <a:rPr lang="en-US" sz="1100" i="1">
                <a:solidFill>
                  <a:srgbClr val="001F3E"/>
                </a:solidFill>
              </a:rPr>
              <a:t>I</a:t>
            </a:r>
            <a:r>
              <a:rPr lang="en-US" sz="1100" i="1">
                <a:solidFill>
                  <a:srgbClr val="001F3E"/>
                </a:solidFill>
                <a:effectLst/>
              </a:rPr>
              <a:t>ntrinsic (anxiety/work stress)</a:t>
            </a:r>
          </a:p>
        </p:txBody>
      </p:sp>
      <p:cxnSp>
        <p:nvCxnSpPr>
          <p:cNvPr id="89" name="Connector: Curved 88">
            <a:extLst>
              <a:ext uri="{FF2B5EF4-FFF2-40B4-BE49-F238E27FC236}">
                <a16:creationId xmlns:a16="http://schemas.microsoft.com/office/drawing/2014/main" id="{883178FE-9D30-1967-4552-DC74A8B31C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47498" y="4438447"/>
            <a:ext cx="134597" cy="85577"/>
          </a:xfrm>
          <a:prstGeom prst="curvedConnector3">
            <a:avLst>
              <a:gd name="adj1" fmla="val -4254"/>
            </a:avLst>
          </a:prstGeom>
          <a:ln>
            <a:solidFill>
              <a:srgbClr val="E9216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FAAFF59C-C327-12B1-DF48-675365F16FF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02066" y="4887467"/>
            <a:ext cx="134597" cy="85577"/>
          </a:xfrm>
          <a:prstGeom prst="curvedConnector3">
            <a:avLst>
              <a:gd name="adj1" fmla="val -4254"/>
            </a:avLst>
          </a:prstGeom>
          <a:ln>
            <a:solidFill>
              <a:srgbClr val="E9216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DF57232E-300B-5CF4-8DC8-2E6C09C859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48387" y="5343743"/>
            <a:ext cx="134597" cy="85577"/>
          </a:xfrm>
          <a:prstGeom prst="curvedConnector3">
            <a:avLst>
              <a:gd name="adj1" fmla="val -4254"/>
            </a:avLst>
          </a:prstGeom>
          <a:ln>
            <a:solidFill>
              <a:srgbClr val="E9216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20E262BC-61AB-040A-79A4-0A6E076930D3}"/>
              </a:ext>
            </a:extLst>
          </p:cNvPr>
          <p:cNvCxnSpPr>
            <a:cxnSpLocks/>
          </p:cNvCxnSpPr>
          <p:nvPr/>
        </p:nvCxnSpPr>
        <p:spPr>
          <a:xfrm rot="16200000" flipH="1">
            <a:off x="7497696" y="5800275"/>
            <a:ext cx="134597" cy="85577"/>
          </a:xfrm>
          <a:prstGeom prst="curvedConnector3">
            <a:avLst>
              <a:gd name="adj1" fmla="val -4254"/>
            </a:avLst>
          </a:prstGeom>
          <a:ln>
            <a:solidFill>
              <a:srgbClr val="E9216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644870BB-B7AD-599C-92DE-3C0A005392E9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40853" y="6250107"/>
            <a:ext cx="134597" cy="85577"/>
          </a:xfrm>
          <a:prstGeom prst="curvedConnector3">
            <a:avLst>
              <a:gd name="adj1" fmla="val -4254"/>
            </a:avLst>
          </a:prstGeom>
          <a:ln>
            <a:solidFill>
              <a:srgbClr val="E9216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F68D4E56-8BE8-DCC4-F60C-BD6A4A9FDCD2}"/>
              </a:ext>
            </a:extLst>
          </p:cNvPr>
          <p:cNvCxnSpPr>
            <a:cxnSpLocks/>
            <a:stCxn id="43" idx="1"/>
          </p:cNvCxnSpPr>
          <p:nvPr/>
        </p:nvCxnSpPr>
        <p:spPr>
          <a:xfrm rot="10800000">
            <a:off x="463128" y="4548534"/>
            <a:ext cx="370773" cy="675694"/>
          </a:xfrm>
          <a:prstGeom prst="curvedConnector2">
            <a:avLst/>
          </a:prstGeom>
          <a:ln>
            <a:solidFill>
              <a:srgbClr val="001F3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445BF3-E816-DC22-E54F-E19EB0E3E0EC}"/>
              </a:ext>
            </a:extLst>
          </p:cNvPr>
          <p:cNvGrpSpPr/>
          <p:nvPr/>
        </p:nvGrpSpPr>
        <p:grpSpPr>
          <a:xfrm>
            <a:off x="7224629" y="4092853"/>
            <a:ext cx="803734" cy="719422"/>
            <a:chOff x="7301429" y="4035703"/>
            <a:chExt cx="803734" cy="71942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397892-9CE0-D575-0DD2-6242E1A03920}"/>
                </a:ext>
              </a:extLst>
            </p:cNvPr>
            <p:cNvSpPr/>
            <p:nvPr/>
          </p:nvSpPr>
          <p:spPr>
            <a:xfrm>
              <a:off x="7341595" y="4035703"/>
              <a:ext cx="735791" cy="719422"/>
            </a:xfrm>
            <a:prstGeom prst="ellipse">
              <a:avLst/>
            </a:prstGeom>
            <a:solidFill>
              <a:srgbClr val="001F3F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100" b="1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FF3F572-041B-C866-6053-824C389D9046}"/>
                </a:ext>
              </a:extLst>
            </p:cNvPr>
            <p:cNvSpPr txBox="1"/>
            <p:nvPr/>
          </p:nvSpPr>
          <p:spPr>
            <a:xfrm>
              <a:off x="7301429" y="4063225"/>
              <a:ext cx="803734" cy="6771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950" b="1">
                  <a:solidFill>
                    <a:schemeClr val="bg1"/>
                  </a:solidFill>
                </a:rPr>
                <a:t>C-SAC</a:t>
              </a:r>
              <a:br>
                <a:rPr lang="en-IN" sz="950">
                  <a:solidFill>
                    <a:schemeClr val="bg1"/>
                  </a:solidFill>
                </a:rPr>
              </a:br>
              <a:r>
                <a:rPr lang="en-IN" sz="950" i="1">
                  <a:solidFill>
                    <a:schemeClr val="bg1"/>
                  </a:solidFill>
                </a:rPr>
                <a:t>(Cortisol-Skin Aging Cycle)</a:t>
              </a:r>
              <a:endParaRPr lang="en-IN" sz="950" b="1" i="1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522888F-D8DA-E784-E885-A11F7F8F72EF}"/>
              </a:ext>
            </a:extLst>
          </p:cNvPr>
          <p:cNvGrpSpPr/>
          <p:nvPr/>
        </p:nvGrpSpPr>
        <p:grpSpPr>
          <a:xfrm>
            <a:off x="8275495" y="4087578"/>
            <a:ext cx="3861714" cy="705673"/>
            <a:chOff x="7023754" y="4058969"/>
            <a:chExt cx="3706410" cy="705673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03AF179-9F2F-CE1B-5945-5EB041B0547E}"/>
                </a:ext>
              </a:extLst>
            </p:cNvPr>
            <p:cNvSpPr/>
            <p:nvPr/>
          </p:nvSpPr>
          <p:spPr>
            <a:xfrm flipH="1">
              <a:off x="7023754" y="4058969"/>
              <a:ext cx="3348918" cy="705673"/>
            </a:xfrm>
            <a:custGeom>
              <a:avLst/>
              <a:gdLst>
                <a:gd name="connsiteX0" fmla="*/ 0 w 3088570"/>
                <a:gd name="connsiteY0" fmla="*/ 130170 h 781002"/>
                <a:gd name="connsiteX1" fmla="*/ 130170 w 3088570"/>
                <a:gd name="connsiteY1" fmla="*/ 0 h 781002"/>
                <a:gd name="connsiteX2" fmla="*/ 2958400 w 3088570"/>
                <a:gd name="connsiteY2" fmla="*/ 0 h 781002"/>
                <a:gd name="connsiteX3" fmla="*/ 3088570 w 3088570"/>
                <a:gd name="connsiteY3" fmla="*/ 130170 h 781002"/>
                <a:gd name="connsiteX4" fmla="*/ 3088570 w 3088570"/>
                <a:gd name="connsiteY4" fmla="*/ 650832 h 781002"/>
                <a:gd name="connsiteX5" fmla="*/ 2958400 w 3088570"/>
                <a:gd name="connsiteY5" fmla="*/ 781002 h 781002"/>
                <a:gd name="connsiteX6" fmla="*/ 130170 w 3088570"/>
                <a:gd name="connsiteY6" fmla="*/ 781002 h 781002"/>
                <a:gd name="connsiteX7" fmla="*/ 0 w 3088570"/>
                <a:gd name="connsiteY7" fmla="*/ 650832 h 781002"/>
                <a:gd name="connsiteX8" fmla="*/ 0 w 3088570"/>
                <a:gd name="connsiteY8" fmla="*/ 130170 h 78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8570" h="781002">
                  <a:moveTo>
                    <a:pt x="3088570" y="650831"/>
                  </a:moveTo>
                  <a:cubicBezTo>
                    <a:pt x="3088570" y="722722"/>
                    <a:pt x="3030291" y="781001"/>
                    <a:pt x="2958400" y="781001"/>
                  </a:cubicBezTo>
                  <a:lnTo>
                    <a:pt x="130170" y="781001"/>
                  </a:lnTo>
                  <a:cubicBezTo>
                    <a:pt x="58279" y="781001"/>
                    <a:pt x="0" y="722722"/>
                    <a:pt x="0" y="650831"/>
                  </a:cubicBezTo>
                  <a:lnTo>
                    <a:pt x="0" y="130171"/>
                  </a:lnTo>
                  <a:cubicBezTo>
                    <a:pt x="0" y="58280"/>
                    <a:pt x="58279" y="1"/>
                    <a:pt x="130170" y="1"/>
                  </a:cubicBezTo>
                  <a:lnTo>
                    <a:pt x="2958400" y="1"/>
                  </a:lnTo>
                  <a:cubicBezTo>
                    <a:pt x="3030291" y="1"/>
                    <a:pt x="3088570" y="58280"/>
                    <a:pt x="3088570" y="130171"/>
                  </a:cubicBezTo>
                  <a:lnTo>
                    <a:pt x="3088570" y="650831"/>
                  </a:lnTo>
                  <a:close/>
                </a:path>
              </a:pathLst>
            </a:custGeom>
            <a:noFill/>
            <a:ln w="6350">
              <a:solidFill>
                <a:srgbClr val="001F3F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83846" rIns="432000" bIns="83846" numCol="1" spcCol="1270" anchor="ctr" anchorCtr="0">
              <a:noAutofit/>
            </a:bodyPr>
            <a:lstStyle/>
            <a:p>
              <a:pPr marL="0" lvl="0" indent="0" algn="just" defTabSz="53340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IN" sz="1200" b="1" i="1" kern="1200">
                  <a:solidFill>
                    <a:srgbClr val="001E3F"/>
                  </a:solidFill>
                </a:rPr>
                <a:t>Ideal World:</a:t>
              </a:r>
              <a:r>
                <a:rPr lang="en-IN" sz="1200" i="1" kern="1200">
                  <a:solidFill>
                    <a:srgbClr val="001E3F"/>
                  </a:solidFill>
                </a:rPr>
                <a:t> Cortisol level would normalize to the baseline when stress is resolved</a:t>
              </a:r>
              <a:endParaRPr lang="en-IN" sz="1200" b="0" i="1" kern="1200">
                <a:solidFill>
                  <a:srgbClr val="001E3F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7BBFCC4-C14C-0F91-E9F5-BFA55EBCC7F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060195" y="4067196"/>
              <a:ext cx="669969" cy="669969"/>
            </a:xfrm>
            <a:prstGeom prst="ellipse">
              <a:avLst/>
            </a:prstGeom>
            <a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rgbClr val="001F3F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F75D42B-D579-1DBF-F606-E8AF2564FA22}"/>
              </a:ext>
            </a:extLst>
          </p:cNvPr>
          <p:cNvGrpSpPr/>
          <p:nvPr/>
        </p:nvGrpSpPr>
        <p:grpSpPr>
          <a:xfrm>
            <a:off x="8289739" y="4875042"/>
            <a:ext cx="3834326" cy="704984"/>
            <a:chOff x="7049381" y="4730932"/>
            <a:chExt cx="3680122" cy="704984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2A3511B-A1B5-F1F5-42A8-D8B1F6198FCB}"/>
                </a:ext>
              </a:extLst>
            </p:cNvPr>
            <p:cNvSpPr/>
            <p:nvPr/>
          </p:nvSpPr>
          <p:spPr>
            <a:xfrm flipH="1">
              <a:off x="7049381" y="4730932"/>
              <a:ext cx="3415829" cy="704984"/>
            </a:xfrm>
            <a:custGeom>
              <a:avLst/>
              <a:gdLst>
                <a:gd name="connsiteX0" fmla="*/ 0 w 3088570"/>
                <a:gd name="connsiteY0" fmla="*/ 130042 h 780239"/>
                <a:gd name="connsiteX1" fmla="*/ 130042 w 3088570"/>
                <a:gd name="connsiteY1" fmla="*/ 0 h 780239"/>
                <a:gd name="connsiteX2" fmla="*/ 2958528 w 3088570"/>
                <a:gd name="connsiteY2" fmla="*/ 0 h 780239"/>
                <a:gd name="connsiteX3" fmla="*/ 3088570 w 3088570"/>
                <a:gd name="connsiteY3" fmla="*/ 130042 h 780239"/>
                <a:gd name="connsiteX4" fmla="*/ 3088570 w 3088570"/>
                <a:gd name="connsiteY4" fmla="*/ 650197 h 780239"/>
                <a:gd name="connsiteX5" fmla="*/ 2958528 w 3088570"/>
                <a:gd name="connsiteY5" fmla="*/ 780239 h 780239"/>
                <a:gd name="connsiteX6" fmla="*/ 130042 w 3088570"/>
                <a:gd name="connsiteY6" fmla="*/ 780239 h 780239"/>
                <a:gd name="connsiteX7" fmla="*/ 0 w 3088570"/>
                <a:gd name="connsiteY7" fmla="*/ 650197 h 780239"/>
                <a:gd name="connsiteX8" fmla="*/ 0 w 3088570"/>
                <a:gd name="connsiteY8" fmla="*/ 130042 h 78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8570" h="780239">
                  <a:moveTo>
                    <a:pt x="3088570" y="650196"/>
                  </a:moveTo>
                  <a:cubicBezTo>
                    <a:pt x="3088570" y="722016"/>
                    <a:pt x="3030348" y="780238"/>
                    <a:pt x="2958528" y="780238"/>
                  </a:cubicBezTo>
                  <a:lnTo>
                    <a:pt x="130042" y="780238"/>
                  </a:lnTo>
                  <a:cubicBezTo>
                    <a:pt x="58222" y="780238"/>
                    <a:pt x="0" y="722016"/>
                    <a:pt x="0" y="650196"/>
                  </a:cubicBezTo>
                  <a:lnTo>
                    <a:pt x="0" y="130043"/>
                  </a:lnTo>
                  <a:cubicBezTo>
                    <a:pt x="0" y="58223"/>
                    <a:pt x="58222" y="1"/>
                    <a:pt x="130042" y="1"/>
                  </a:cubicBezTo>
                  <a:lnTo>
                    <a:pt x="2958528" y="1"/>
                  </a:lnTo>
                  <a:cubicBezTo>
                    <a:pt x="3030348" y="1"/>
                    <a:pt x="3088570" y="58223"/>
                    <a:pt x="3088570" y="130043"/>
                  </a:cubicBezTo>
                  <a:lnTo>
                    <a:pt x="3088570" y="650196"/>
                  </a:lnTo>
                  <a:close/>
                </a:path>
              </a:pathLst>
            </a:custGeom>
            <a:noFill/>
            <a:ln w="6350">
              <a:solidFill>
                <a:srgbClr val="001F3F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83809" rIns="432000" bIns="83809" numCol="1" spcCol="1270" anchor="ctr" anchorCtr="0">
              <a:noAutofit/>
            </a:bodyPr>
            <a:lstStyle/>
            <a:p>
              <a:pPr marL="0" lvl="0" indent="0" algn="just" defTabSz="53340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en-US" sz="1200" b="1" i="1" kern="1200">
                  <a:solidFill>
                    <a:srgbClr val="001F3F"/>
                  </a:solidFill>
                </a:rPr>
                <a:t>R</a:t>
              </a:r>
              <a:r>
                <a:rPr lang="en-IN" sz="1200" b="1" i="1" kern="1200">
                  <a:solidFill>
                    <a:srgbClr val="001E3F"/>
                  </a:solidFill>
                </a:rPr>
                <a:t>eal-World:</a:t>
              </a:r>
              <a:r>
                <a:rPr lang="en-IN" sz="1200" i="1" kern="1200">
                  <a:solidFill>
                    <a:srgbClr val="001E3F"/>
                  </a:solidFill>
                </a:rPr>
                <a:t> Consistent stress keeps cortisol elevated, leading to collagen degradation, slow cell renewal, and premature aging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81B0A64-3B6A-26BB-6ACE-D3B301FC3A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060189" y="4748767"/>
              <a:ext cx="669314" cy="669314"/>
            </a:xfrm>
            <a:prstGeom prst="ellipse">
              <a:avLst/>
            </a:prstGeom>
            <a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rgbClr val="001F3F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28219D73-26B5-0DDF-FDB9-C706595A8CD0}"/>
              </a:ext>
            </a:extLst>
          </p:cNvPr>
          <p:cNvSpPr txBox="1"/>
          <p:nvPr/>
        </p:nvSpPr>
        <p:spPr>
          <a:xfrm>
            <a:off x="28156" y="4077709"/>
            <a:ext cx="995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b="1" i="1"/>
              <a:t>Stressed Individual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8F3BB32-B44F-BC78-D38B-BD017D7DB73E}"/>
              </a:ext>
            </a:extLst>
          </p:cNvPr>
          <p:cNvSpPr/>
          <p:nvPr/>
        </p:nvSpPr>
        <p:spPr>
          <a:xfrm>
            <a:off x="8306753" y="5988162"/>
            <a:ext cx="3696016" cy="705600"/>
          </a:xfrm>
          <a:prstGeom prst="roundRect">
            <a:avLst/>
          </a:prstGeom>
          <a:solidFill>
            <a:srgbClr val="ED5B89"/>
          </a:solidFill>
          <a:ln w="3175">
            <a:solidFill>
              <a:srgbClr val="001F3E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18" tIns="55018" rIns="55018" bIns="55018" numCol="1" spcCol="1270" anchor="ctr" anchorCtr="0">
            <a:noAutofit/>
          </a:bodyPr>
          <a:lstStyle/>
          <a:p>
            <a:pPr algn="just" defTabSz="400050">
              <a:spcBef>
                <a:spcPct val="0"/>
              </a:spcBef>
              <a:spcAft>
                <a:spcPts val="341"/>
              </a:spcAft>
            </a:pPr>
            <a:r>
              <a:rPr lang="en-US" sz="1050" b="1" i="1">
                <a:solidFill>
                  <a:schemeClr val="bg1"/>
                </a:solidFill>
              </a:rPr>
              <a:t>Research shows that a consistent skincare routine can actively reduce cortisol levels by up to 83%, </a:t>
            </a:r>
            <a:r>
              <a:rPr lang="en-US" sz="1050" i="1">
                <a:solidFill>
                  <a:schemeClr val="bg1"/>
                </a:solidFill>
              </a:rPr>
              <a:t>making skincare not just cosmetic but a science-backed tool to slow aging and protect skin health.</a:t>
            </a: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B445A32-DE5E-90E6-0B8A-87A30E940E4E}"/>
              </a:ext>
            </a:extLst>
          </p:cNvPr>
          <p:cNvSpPr/>
          <p:nvPr/>
        </p:nvSpPr>
        <p:spPr>
          <a:xfrm rot="10800000">
            <a:off x="8324343" y="5739752"/>
            <a:ext cx="3712516" cy="141223"/>
          </a:xfrm>
          <a:prstGeom prst="triangle">
            <a:avLst/>
          </a:prstGeom>
          <a:solidFill>
            <a:srgbClr val="001F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0461F7CB-1767-CD3C-CBAD-1CD14B087184}"/>
              </a:ext>
            </a:extLst>
          </p:cNvPr>
          <p:cNvSpPr/>
          <p:nvPr/>
        </p:nvSpPr>
        <p:spPr>
          <a:xfrm>
            <a:off x="7977454" y="4110066"/>
            <a:ext cx="253435" cy="2589051"/>
          </a:xfrm>
          <a:prstGeom prst="rightBrace">
            <a:avLst>
              <a:gd name="adj1" fmla="val 87309"/>
              <a:gd name="adj2" fmla="val 28098"/>
            </a:avLst>
          </a:prstGeom>
          <a:ln w="3175">
            <a:solidFill>
              <a:srgbClr val="0663B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1F3E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C0DD3BB-E3AB-1D21-2A8C-3D38AB70703F}"/>
              </a:ext>
            </a:extLst>
          </p:cNvPr>
          <p:cNvGrpSpPr/>
          <p:nvPr/>
        </p:nvGrpSpPr>
        <p:grpSpPr>
          <a:xfrm>
            <a:off x="2" y="-23559"/>
            <a:ext cx="12217868" cy="380867"/>
            <a:chOff x="2" y="-23559"/>
            <a:chExt cx="12217868" cy="380867"/>
          </a:xfrm>
        </p:grpSpPr>
        <p:sp>
          <p:nvSpPr>
            <p:cNvPr id="48" name="Freeform 53">
              <a:extLst>
                <a:ext uri="{FF2B5EF4-FFF2-40B4-BE49-F238E27FC236}">
                  <a16:creationId xmlns:a16="http://schemas.microsoft.com/office/drawing/2014/main" id="{19B76646-7DE4-8313-D013-B23E81E0792C}"/>
                </a:ext>
              </a:extLst>
            </p:cNvPr>
            <p:cNvSpPr/>
            <p:nvPr/>
          </p:nvSpPr>
          <p:spPr>
            <a:xfrm>
              <a:off x="2" y="-4583"/>
              <a:ext cx="2923852" cy="359105"/>
            </a:xfrm>
            <a:custGeom>
              <a:avLst/>
              <a:gdLst/>
              <a:ahLst/>
              <a:cxnLst/>
              <a:rect l="l" t="t" r="r" b="b"/>
              <a:pathLst>
                <a:path w="1535358" h="141869">
                  <a:moveTo>
                    <a:pt x="1332158" y="0"/>
                  </a:moveTo>
                  <a:lnTo>
                    <a:pt x="0" y="0"/>
                  </a:lnTo>
                  <a:lnTo>
                    <a:pt x="0" y="141869"/>
                  </a:lnTo>
                  <a:lnTo>
                    <a:pt x="1332158" y="141869"/>
                  </a:lnTo>
                  <a:lnTo>
                    <a:pt x="1535358" y="70934"/>
                  </a:lnTo>
                  <a:lnTo>
                    <a:pt x="1332158" y="0"/>
                  </a:lnTo>
                  <a:close/>
                </a:path>
              </a:pathLst>
            </a:custGeom>
            <a:solidFill>
              <a:srgbClr val="E92168"/>
            </a:solidFill>
            <a:ln cap="sq">
              <a:noFill/>
              <a:prstDash val="solid"/>
              <a:miter/>
            </a:ln>
          </p:spPr>
          <p:txBody>
            <a:bodyPr rIns="9000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 Overview </a:t>
              </a:r>
              <a:r>
                <a:rPr lang="en-IN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(1/2)</a:t>
              </a:r>
            </a:p>
          </p:txBody>
        </p:sp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E0FC6780-5510-8EE5-4274-CC61F69A038D}"/>
                </a:ext>
              </a:extLst>
            </p:cNvPr>
            <p:cNvSpPr/>
            <p:nvPr/>
          </p:nvSpPr>
          <p:spPr>
            <a:xfrm>
              <a:off x="2583076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L'Oréal </a:t>
              </a:r>
              <a:r>
                <a:rPr lang="en-IN" sz="1600" b="1" err="1">
                  <a:solidFill>
                    <a:schemeClr val="bg1"/>
                  </a:solidFill>
                  <a:latin typeface="Aptos" panose="020B0004020202020204" pitchFamily="34" charset="0"/>
                </a:rPr>
                <a:t>SmartSkinX</a:t>
              </a:r>
              <a:endParaRPr lang="en-IN" sz="16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" name="Freeform 59">
              <a:extLst>
                <a:ext uri="{FF2B5EF4-FFF2-40B4-BE49-F238E27FC236}">
                  <a16:creationId xmlns:a16="http://schemas.microsoft.com/office/drawing/2014/main" id="{0F43BBF0-E593-DEA5-43C5-D1AD60E9FC09}"/>
                </a:ext>
              </a:extLst>
            </p:cNvPr>
            <p:cNvSpPr/>
            <p:nvPr/>
          </p:nvSpPr>
          <p:spPr>
            <a:xfrm>
              <a:off x="5349203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Marketing and Financials</a:t>
              </a:r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5D237089-F08B-22F7-0BCE-BD8F94FC42FE}"/>
                </a:ext>
              </a:extLst>
            </p:cNvPr>
            <p:cNvSpPr/>
            <p:nvPr/>
          </p:nvSpPr>
          <p:spPr>
            <a:xfrm>
              <a:off x="8115331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Execution and Growth</a:t>
              </a:r>
            </a:p>
          </p:txBody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B540A52E-0DE2-FF21-653B-C01878422DED}"/>
                </a:ext>
              </a:extLst>
            </p:cNvPr>
            <p:cNvSpPr/>
            <p:nvPr/>
          </p:nvSpPr>
          <p:spPr>
            <a:xfrm>
              <a:off x="11137211" y="-23559"/>
              <a:ext cx="1080659" cy="380867"/>
            </a:xfrm>
            <a:custGeom>
              <a:avLst/>
              <a:gdLst/>
              <a:ahLst/>
              <a:cxnLst/>
              <a:rect l="l" t="t" r="r" b="b"/>
              <a:pathLst>
                <a:path w="1620989" h="571300">
                  <a:moveTo>
                    <a:pt x="0" y="0"/>
                  </a:moveTo>
                  <a:lnTo>
                    <a:pt x="1620989" y="0"/>
                  </a:lnTo>
                  <a:lnTo>
                    <a:pt x="1620989" y="571300"/>
                  </a:lnTo>
                  <a:lnTo>
                    <a:pt x="0" y="57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</p:spTree>
    <p:extLst>
      <p:ext uri="{BB962C8B-B14F-4D97-AF65-F5344CB8AC3E}">
        <p14:creationId xmlns:p14="http://schemas.microsoft.com/office/powerpoint/2010/main" val="2205176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C8ACF-3250-B441-ED7F-F825BF14D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82D1DEF-DB72-F2B2-AA5F-F28840DE43C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5967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82D1DEF-DB72-F2B2-AA5F-F28840DE43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" name="Picture 81" descr="A person with his hands in his pockets&#10;&#10;Description automatically generated">
            <a:extLst>
              <a:ext uri="{FF2B5EF4-FFF2-40B4-BE49-F238E27FC236}">
                <a16:creationId xmlns:a16="http://schemas.microsoft.com/office/drawing/2014/main" id="{3FEA6456-FA1D-08A9-25DC-7FB391FF3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36" b="89869" l="9813" r="89953">
                        <a14:foregroundMark x1="48598" y1="11438" x2="55607" y2="6536"/>
                        <a14:foregroundMark x1="55607" y1="6536" x2="60514" y2="12092"/>
                        <a14:foregroundMark x1="60514" y1="12092" x2="60280" y2="12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45" t="4697" r="25205" b="40697"/>
          <a:stretch/>
        </p:blipFill>
        <p:spPr>
          <a:xfrm flipH="1">
            <a:off x="3827532" y="3839268"/>
            <a:ext cx="1568671" cy="3065926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BA3207A0-DE3F-552D-F5FD-27C8905743B6}"/>
              </a:ext>
            </a:extLst>
          </p:cNvPr>
          <p:cNvGrpSpPr/>
          <p:nvPr/>
        </p:nvGrpSpPr>
        <p:grpSpPr>
          <a:xfrm>
            <a:off x="7196253" y="3665269"/>
            <a:ext cx="3677715" cy="2335052"/>
            <a:chOff x="1947111" y="-1729164"/>
            <a:chExt cx="3058302" cy="1697722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23404185-EA0A-BA90-1A8E-ABFA879228C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78445822"/>
                </p:ext>
              </p:extLst>
            </p:nvPr>
          </p:nvGraphicFramePr>
          <p:xfrm>
            <a:off x="1947111" y="-1729164"/>
            <a:ext cx="3058302" cy="169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EF9132-2A02-14DF-D457-10B42F80D16A}"/>
                </a:ext>
              </a:extLst>
            </p:cNvPr>
            <p:cNvSpPr txBox="1"/>
            <p:nvPr/>
          </p:nvSpPr>
          <p:spPr>
            <a:xfrm>
              <a:off x="3164046" y="-1053893"/>
              <a:ext cx="647689" cy="41852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00" b="1" i="1"/>
                <a:t>People aware about stress induced skin damage</a:t>
              </a:r>
              <a:endParaRPr lang="en-IN" sz="900" b="1" i="1"/>
            </a:p>
          </p:txBody>
        </p:sp>
      </p:grpSp>
      <p:sp useBgFill="1">
        <p:nvSpPr>
          <p:cNvPr id="48" name="Freeform: Shape 48">
            <a:extLst>
              <a:ext uri="{FF2B5EF4-FFF2-40B4-BE49-F238E27FC236}">
                <a16:creationId xmlns:a16="http://schemas.microsoft.com/office/drawing/2014/main" id="{8F3A71DA-1764-26BA-3A87-2B6ABDD449E0}"/>
              </a:ext>
            </a:extLst>
          </p:cNvPr>
          <p:cNvSpPr/>
          <p:nvPr/>
        </p:nvSpPr>
        <p:spPr>
          <a:xfrm>
            <a:off x="6256968" y="1094444"/>
            <a:ext cx="5779669" cy="291161"/>
          </a:xfrm>
          <a:custGeom>
            <a:avLst/>
            <a:gdLst>
              <a:gd name="connsiteX0" fmla="*/ 0 w 1231387"/>
              <a:gd name="connsiteY0" fmla="*/ 61569 h 615693"/>
              <a:gd name="connsiteX1" fmla="*/ 61569 w 1231387"/>
              <a:gd name="connsiteY1" fmla="*/ 0 h 615693"/>
              <a:gd name="connsiteX2" fmla="*/ 1169818 w 1231387"/>
              <a:gd name="connsiteY2" fmla="*/ 0 h 615693"/>
              <a:gd name="connsiteX3" fmla="*/ 1231387 w 1231387"/>
              <a:gd name="connsiteY3" fmla="*/ 61569 h 615693"/>
              <a:gd name="connsiteX4" fmla="*/ 1231387 w 1231387"/>
              <a:gd name="connsiteY4" fmla="*/ 554124 h 615693"/>
              <a:gd name="connsiteX5" fmla="*/ 1169818 w 1231387"/>
              <a:gd name="connsiteY5" fmla="*/ 615693 h 615693"/>
              <a:gd name="connsiteX6" fmla="*/ 61569 w 1231387"/>
              <a:gd name="connsiteY6" fmla="*/ 615693 h 615693"/>
              <a:gd name="connsiteX7" fmla="*/ 0 w 1231387"/>
              <a:gd name="connsiteY7" fmla="*/ 554124 h 615693"/>
              <a:gd name="connsiteX8" fmla="*/ 0 w 1231387"/>
              <a:gd name="connsiteY8" fmla="*/ 61569 h 61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1387" h="615693">
                <a:moveTo>
                  <a:pt x="0" y="61569"/>
                </a:moveTo>
                <a:cubicBezTo>
                  <a:pt x="0" y="27565"/>
                  <a:pt x="27565" y="0"/>
                  <a:pt x="61569" y="0"/>
                </a:cubicBezTo>
                <a:lnTo>
                  <a:pt x="1169818" y="0"/>
                </a:lnTo>
                <a:cubicBezTo>
                  <a:pt x="1203822" y="0"/>
                  <a:pt x="1231387" y="27565"/>
                  <a:pt x="1231387" y="61569"/>
                </a:cubicBezTo>
                <a:lnTo>
                  <a:pt x="1231387" y="554124"/>
                </a:lnTo>
                <a:cubicBezTo>
                  <a:pt x="1231387" y="588128"/>
                  <a:pt x="1203822" y="615693"/>
                  <a:pt x="1169818" y="615693"/>
                </a:cubicBezTo>
                <a:lnTo>
                  <a:pt x="61569" y="615693"/>
                </a:lnTo>
                <a:cubicBezTo>
                  <a:pt x="27565" y="615693"/>
                  <a:pt x="0" y="588128"/>
                  <a:pt x="0" y="554124"/>
                </a:cubicBezTo>
                <a:lnTo>
                  <a:pt x="0" y="61569"/>
                </a:lnTo>
                <a:close/>
              </a:path>
            </a:pathLst>
          </a:custGeom>
          <a:ln>
            <a:gradFill>
              <a:gsLst>
                <a:gs pos="0">
                  <a:srgbClr val="FAE4E4">
                    <a:alpha val="50000"/>
                  </a:srgbClr>
                </a:gs>
                <a:gs pos="100000">
                  <a:srgbClr val="001F3E"/>
                </a:gs>
              </a:gsLst>
              <a:lin ang="5400000" scaled="1"/>
            </a:gra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988" tIns="32003" rIns="38988" bIns="32003" numCol="1" spcCol="1270" anchor="ctr" anchorCtr="0">
            <a:noAutofit/>
          </a:bodyPr>
          <a:lstStyle/>
          <a:p>
            <a:pPr marL="0" lvl="0" indent="0"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200" b="1" kern="1200">
              <a:solidFill>
                <a:srgbClr val="E92168"/>
              </a:solidFill>
            </a:endParaRPr>
          </a:p>
        </p:txBody>
      </p:sp>
      <p:grpSp>
        <p:nvGrpSpPr>
          <p:cNvPr id="123" name="Group 123">
            <a:extLst>
              <a:ext uri="{FF2B5EF4-FFF2-40B4-BE49-F238E27FC236}">
                <a16:creationId xmlns:a16="http://schemas.microsoft.com/office/drawing/2014/main" id="{D915F8CA-0CB2-3603-2739-EFE501EBA882}"/>
              </a:ext>
            </a:extLst>
          </p:cNvPr>
          <p:cNvGrpSpPr/>
          <p:nvPr/>
        </p:nvGrpSpPr>
        <p:grpSpPr>
          <a:xfrm>
            <a:off x="-21599" y="297083"/>
            <a:ext cx="12235199" cy="431921"/>
            <a:chOff x="0" y="-38100"/>
            <a:chExt cx="4833659" cy="170636"/>
          </a:xfrm>
        </p:grpSpPr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059DBCF9-FCB1-854F-79AC-05D80570F2DC}"/>
                </a:ext>
              </a:extLst>
            </p:cNvPr>
            <p:cNvSpPr/>
            <p:nvPr/>
          </p:nvSpPr>
          <p:spPr>
            <a:xfrm>
              <a:off x="0" y="0"/>
              <a:ext cx="4833659" cy="132536"/>
            </a:xfrm>
            <a:custGeom>
              <a:avLst/>
              <a:gdLst/>
              <a:ahLst/>
              <a:cxnLst/>
              <a:rect l="l" t="t" r="r" b="b"/>
              <a:pathLst>
                <a:path w="4833659" h="132536">
                  <a:moveTo>
                    <a:pt x="0" y="0"/>
                  </a:moveTo>
                  <a:lnTo>
                    <a:pt x="4833659" y="0"/>
                  </a:lnTo>
                  <a:lnTo>
                    <a:pt x="4833659" y="132536"/>
                  </a:lnTo>
                  <a:lnTo>
                    <a:pt x="0" y="132536"/>
                  </a:lnTo>
                  <a:close/>
                </a:path>
              </a:pathLst>
            </a:custGeom>
            <a:solidFill>
              <a:srgbClr val="001F3F"/>
            </a:solidFill>
          </p:spPr>
          <p:txBody>
            <a:bodyPr anchor="ctr"/>
            <a:lstStyle/>
            <a:p>
              <a:pPr algn="ctr"/>
              <a:r>
                <a:rPr lang="en-US" sz="1200" b="1" i="1">
                  <a:solidFill>
                    <a:schemeClr val="bg1"/>
                  </a:solidFill>
                </a:rPr>
                <a:t>Men perceive skincare as unnecessary and complex, yet they care about looking good and ageing well —bridging this gap requires a science-backed, effortless solution</a:t>
              </a:r>
              <a:endParaRPr lang="en-IN" sz="1200" b="1" i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5" name="TextBox 125">
              <a:extLst>
                <a:ext uri="{FF2B5EF4-FFF2-40B4-BE49-F238E27FC236}">
                  <a16:creationId xmlns:a16="http://schemas.microsoft.com/office/drawing/2014/main" id="{AB65F501-A692-CC19-AE0C-A49B3EFEFB7C}"/>
                </a:ext>
              </a:extLst>
            </p:cNvPr>
            <p:cNvSpPr txBox="1"/>
            <p:nvPr/>
          </p:nvSpPr>
          <p:spPr>
            <a:xfrm>
              <a:off x="0" y="-38100"/>
              <a:ext cx="4833659" cy="1706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45"/>
                </a:lnSpc>
              </a:pPr>
              <a:endParaRPr sz="1200">
                <a:latin typeface="Aptos" panose="020B0004020202020204" pitchFamily="34" charset="0"/>
              </a:endParaRPr>
            </a:p>
          </p:txBody>
        </p:sp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A1B31CE-8C53-3FBD-6443-96C50A0B205C}"/>
              </a:ext>
            </a:extLst>
          </p:cNvPr>
          <p:cNvCxnSpPr>
            <a:cxnSpLocks/>
            <a:stCxn id="169" idx="1"/>
          </p:cNvCxnSpPr>
          <p:nvPr/>
        </p:nvCxnSpPr>
        <p:spPr>
          <a:xfrm flipH="1">
            <a:off x="-12194" y="885228"/>
            <a:ext cx="4359166" cy="3718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B0AA5335-AFBD-433B-3603-A9A2149D913F}"/>
              </a:ext>
            </a:extLst>
          </p:cNvPr>
          <p:cNvSpPr/>
          <p:nvPr/>
        </p:nvSpPr>
        <p:spPr>
          <a:xfrm>
            <a:off x="4346972" y="744173"/>
            <a:ext cx="3498056" cy="282109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PRIMARY RESEARCH </a:t>
            </a:r>
            <a:r>
              <a:rPr lang="en-US" sz="1500" b="1">
                <a:solidFill>
                  <a:srgbClr val="E92068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(SAMPLE SIZE)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94F53CA-0722-DCA8-6106-60842F96618A}"/>
              </a:ext>
            </a:extLst>
          </p:cNvPr>
          <p:cNvCxnSpPr>
            <a:cxnSpLocks/>
            <a:endCxn id="169" idx="3"/>
          </p:cNvCxnSpPr>
          <p:nvPr/>
        </p:nvCxnSpPr>
        <p:spPr>
          <a:xfrm flipH="1">
            <a:off x="7845028" y="868246"/>
            <a:ext cx="4363906" cy="16982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D86F6969-A1A5-98E3-D3D4-0C42F5D6A1D1}"/>
              </a:ext>
            </a:extLst>
          </p:cNvPr>
          <p:cNvCxnSpPr>
            <a:cxnSpLocks/>
            <a:stCxn id="148" idx="1"/>
          </p:cNvCxnSpPr>
          <p:nvPr/>
        </p:nvCxnSpPr>
        <p:spPr>
          <a:xfrm flipH="1">
            <a:off x="8246" y="3701932"/>
            <a:ext cx="2809834" cy="0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12B650A-4130-79ED-250C-1ABCD59F8021}"/>
              </a:ext>
            </a:extLst>
          </p:cNvPr>
          <p:cNvCxnSpPr>
            <a:cxnSpLocks/>
            <a:endCxn id="148" idx="3"/>
          </p:cNvCxnSpPr>
          <p:nvPr/>
        </p:nvCxnSpPr>
        <p:spPr>
          <a:xfrm flipH="1">
            <a:off x="5079581" y="3701932"/>
            <a:ext cx="3520209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E92168"/>
                </a:gs>
                <a:gs pos="100000">
                  <a:srgbClr val="001F3E"/>
                </a:gs>
              </a:gsLst>
              <a:lin ang="10800000" scaled="1"/>
              <a:tileRect/>
            </a:gra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Right Brace 149">
            <a:extLst>
              <a:ext uri="{FF2B5EF4-FFF2-40B4-BE49-F238E27FC236}">
                <a16:creationId xmlns:a16="http://schemas.microsoft.com/office/drawing/2014/main" id="{6208A707-3F4A-13E4-8688-A2626F3842C1}"/>
              </a:ext>
            </a:extLst>
          </p:cNvPr>
          <p:cNvSpPr/>
          <p:nvPr/>
        </p:nvSpPr>
        <p:spPr>
          <a:xfrm>
            <a:off x="7840294" y="3918718"/>
            <a:ext cx="253435" cy="2746531"/>
          </a:xfrm>
          <a:prstGeom prst="rightBrace">
            <a:avLst>
              <a:gd name="adj1" fmla="val 109358"/>
              <a:gd name="adj2" fmla="val 50000"/>
            </a:avLst>
          </a:prstGeom>
          <a:ln w="6350">
            <a:solidFill>
              <a:srgbClr val="0663B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2E20E84F-D918-706C-D52A-BBB0FE09F347}"/>
              </a:ext>
            </a:extLst>
          </p:cNvPr>
          <p:cNvSpPr/>
          <p:nvPr/>
        </p:nvSpPr>
        <p:spPr>
          <a:xfrm>
            <a:off x="5809262" y="1055150"/>
            <a:ext cx="253435" cy="2405996"/>
          </a:xfrm>
          <a:prstGeom prst="rightBrace">
            <a:avLst>
              <a:gd name="adj1" fmla="val 93523"/>
              <a:gd name="adj2" fmla="val 50000"/>
            </a:avLst>
          </a:prstGeom>
          <a:ln w="6350">
            <a:solidFill>
              <a:srgbClr val="804148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8D85948-F8EC-BC49-DCFD-F7BFD79CD614}"/>
              </a:ext>
            </a:extLst>
          </p:cNvPr>
          <p:cNvGrpSpPr/>
          <p:nvPr/>
        </p:nvGrpSpPr>
        <p:grpSpPr>
          <a:xfrm>
            <a:off x="6436709" y="1023851"/>
            <a:ext cx="1473433" cy="353943"/>
            <a:chOff x="6470574" y="901086"/>
            <a:chExt cx="1473433" cy="353943"/>
          </a:xfrm>
        </p:grpSpPr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C8B3A4D8-77BE-B60A-C808-E269C2DB1969}"/>
                </a:ext>
              </a:extLst>
            </p:cNvPr>
            <p:cNvSpPr txBox="1"/>
            <p:nvPr/>
          </p:nvSpPr>
          <p:spPr>
            <a:xfrm>
              <a:off x="7046702" y="996506"/>
              <a:ext cx="897305" cy="184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>
                  <a:latin typeface="Aptos" panose="020B0004020202020204" pitchFamily="34" charset="0"/>
                  <a:ea typeface="Calibri" panose="020F0502020204030204" pitchFamily="34" charset="0"/>
                  <a:cs typeface="Calibri (MS) Italics"/>
                  <a:sym typeface="Calibri (MS) Italics"/>
                </a:rPr>
                <a:t>RESPONSES</a:t>
              </a:r>
            </a:p>
          </p:txBody>
        </p:sp>
        <p:sp>
          <p:nvSpPr>
            <p:cNvPr id="22" name="TextBox 71">
              <a:extLst>
                <a:ext uri="{FF2B5EF4-FFF2-40B4-BE49-F238E27FC236}">
                  <a16:creationId xmlns:a16="http://schemas.microsoft.com/office/drawing/2014/main" id="{444ED8AE-C1D3-E881-EEDC-947D2C452BAD}"/>
                </a:ext>
              </a:extLst>
            </p:cNvPr>
            <p:cNvSpPr txBox="1"/>
            <p:nvPr/>
          </p:nvSpPr>
          <p:spPr>
            <a:xfrm>
              <a:off x="6470574" y="901086"/>
              <a:ext cx="558551" cy="353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IN" sz="2300" b="1">
                  <a:solidFill>
                    <a:srgbClr val="E92168"/>
                  </a:solidFill>
                  <a:latin typeface="Amasis MT Pro" panose="020F0502020204030204" pitchFamily="34" charset="0"/>
                  <a:cs typeface="Amasis MT Pro" panose="020F0502020204030204" pitchFamily="34" charset="0"/>
                </a:rPr>
                <a:t>105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BC2CDF0-310A-1835-CCF9-BD95A8D49D98}"/>
              </a:ext>
            </a:extLst>
          </p:cNvPr>
          <p:cNvGrpSpPr/>
          <p:nvPr/>
        </p:nvGrpSpPr>
        <p:grpSpPr>
          <a:xfrm>
            <a:off x="8129210" y="1017744"/>
            <a:ext cx="1167290" cy="353943"/>
            <a:chOff x="8233334" y="892618"/>
            <a:chExt cx="1167290" cy="353943"/>
          </a:xfrm>
        </p:grpSpPr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D61C3EF6-72D0-9E62-10FE-A73154EE9CD0}"/>
                </a:ext>
              </a:extLst>
            </p:cNvPr>
            <p:cNvSpPr txBox="1"/>
            <p:nvPr/>
          </p:nvSpPr>
          <p:spPr>
            <a:xfrm>
              <a:off x="8491458" y="996506"/>
              <a:ext cx="909166" cy="184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>
                  <a:latin typeface="Aptos" panose="020B0004020202020204" pitchFamily="34" charset="0"/>
                  <a:ea typeface="Calibri" panose="020F0502020204030204" pitchFamily="34" charset="0"/>
                  <a:cs typeface="Calibri (MS) Italics"/>
                  <a:sym typeface="Calibri (MS) Italics"/>
                </a:rPr>
                <a:t>INTERVIEWS</a:t>
              </a:r>
            </a:p>
          </p:txBody>
        </p:sp>
        <p:sp>
          <p:nvSpPr>
            <p:cNvPr id="17" name="TextBox 71">
              <a:extLst>
                <a:ext uri="{FF2B5EF4-FFF2-40B4-BE49-F238E27FC236}">
                  <a16:creationId xmlns:a16="http://schemas.microsoft.com/office/drawing/2014/main" id="{B6B9FCB7-3539-1018-6A66-057205BD371E}"/>
                </a:ext>
              </a:extLst>
            </p:cNvPr>
            <p:cNvSpPr txBox="1"/>
            <p:nvPr/>
          </p:nvSpPr>
          <p:spPr>
            <a:xfrm>
              <a:off x="8233334" y="892618"/>
              <a:ext cx="271453" cy="353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IN" sz="2300" b="1">
                  <a:solidFill>
                    <a:srgbClr val="E92168"/>
                  </a:solidFill>
                  <a:latin typeface="Amasis MT Pro" panose="02040504050005020304" pitchFamily="18" charset="0"/>
                  <a:cs typeface="AkayaKanadaka" panose="02010502080401010103" pitchFamily="2" charset="77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4B69FBC-A050-9870-83DD-66BA5AE7AECF}"/>
              </a:ext>
            </a:extLst>
          </p:cNvPr>
          <p:cNvGrpSpPr/>
          <p:nvPr/>
        </p:nvGrpSpPr>
        <p:grpSpPr>
          <a:xfrm>
            <a:off x="9602882" y="1013349"/>
            <a:ext cx="696552" cy="353943"/>
            <a:chOff x="9562663" y="892617"/>
            <a:chExt cx="696552" cy="353943"/>
          </a:xfrm>
        </p:grpSpPr>
        <p:sp>
          <p:nvSpPr>
            <p:cNvPr id="24" name="TextBox 71">
              <a:extLst>
                <a:ext uri="{FF2B5EF4-FFF2-40B4-BE49-F238E27FC236}">
                  <a16:creationId xmlns:a16="http://schemas.microsoft.com/office/drawing/2014/main" id="{C2B606B9-55D3-A279-17B0-AA33C250916B}"/>
                </a:ext>
              </a:extLst>
            </p:cNvPr>
            <p:cNvSpPr txBox="1"/>
            <p:nvPr/>
          </p:nvSpPr>
          <p:spPr>
            <a:xfrm>
              <a:off x="9562663" y="892617"/>
              <a:ext cx="264250" cy="353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IN" sz="2300" b="1">
                  <a:solidFill>
                    <a:srgbClr val="E92168"/>
                  </a:solidFill>
                  <a:latin typeface="Amasis MT Pro" panose="02040504050005020304" pitchFamily="18" charset="77"/>
                  <a:cs typeface="AkayaKanadaka" panose="02010502080401010103" pitchFamily="2" charset="77"/>
                </a:rPr>
                <a:t>2</a:t>
              </a:r>
            </a:p>
          </p:txBody>
        </p: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46B19934-16BD-5AA5-C7CB-5D800F8966E2}"/>
                </a:ext>
              </a:extLst>
            </p:cNvPr>
            <p:cNvSpPr txBox="1"/>
            <p:nvPr/>
          </p:nvSpPr>
          <p:spPr>
            <a:xfrm>
              <a:off x="9798756" y="996506"/>
              <a:ext cx="460459" cy="184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>
                  <a:latin typeface="Aptos" panose="020B0004020202020204" pitchFamily="34" charset="0"/>
                  <a:ea typeface="Calibri" panose="020F0502020204030204" pitchFamily="34" charset="0"/>
                  <a:cs typeface="Calibri (MS) Italics"/>
                  <a:sym typeface="Calibri (MS) Italics"/>
                </a:rPr>
                <a:t>FGDs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457A9B-517B-0571-F544-2CED17D193E0}"/>
              </a:ext>
            </a:extLst>
          </p:cNvPr>
          <p:cNvGrpSpPr/>
          <p:nvPr/>
        </p:nvGrpSpPr>
        <p:grpSpPr>
          <a:xfrm>
            <a:off x="6171180" y="1486806"/>
            <a:ext cx="6040260" cy="2019099"/>
            <a:chOff x="6171180" y="1461405"/>
            <a:chExt cx="6040260" cy="2019099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68F1F7B1-7EDF-9B14-64C1-1BC4D26D1B9F}"/>
                </a:ext>
              </a:extLst>
            </p:cNvPr>
            <p:cNvSpPr/>
            <p:nvPr/>
          </p:nvSpPr>
          <p:spPr>
            <a:xfrm>
              <a:off x="6171180" y="3194969"/>
              <a:ext cx="5923020" cy="28553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42447C5-AE43-29DC-AF58-9809398C23B4}"/>
                </a:ext>
              </a:extLst>
            </p:cNvPr>
            <p:cNvGrpSpPr/>
            <p:nvPr/>
          </p:nvGrpSpPr>
          <p:grpSpPr>
            <a:xfrm>
              <a:off x="6171180" y="1461405"/>
              <a:ext cx="6040260" cy="2014491"/>
              <a:chOff x="6171180" y="1461405"/>
              <a:chExt cx="6040260" cy="2014491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E454885F-2ED8-1B97-1183-8E1B5ED2FF16}"/>
                  </a:ext>
                </a:extLst>
              </p:cNvPr>
              <p:cNvSpPr/>
              <p:nvPr/>
            </p:nvSpPr>
            <p:spPr>
              <a:xfrm>
                <a:off x="8610104" y="2137851"/>
                <a:ext cx="1872000" cy="275917"/>
              </a:xfrm>
              <a:prstGeom prst="roundRect">
                <a:avLst/>
              </a:prstGeom>
              <a:solidFill>
                <a:srgbClr val="001F3F"/>
              </a:solidFill>
              <a:ln w="12700">
                <a:solidFill>
                  <a:srgbClr val="001F3F"/>
                </a:solidFill>
              </a:ln>
            </p:spPr>
            <p:txBody>
              <a:bodyPr anchor="ctr"/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  <a:sym typeface="Canva Sans Bold"/>
                  </a:rPr>
                  <a:t>OBSERVATION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C6E8EB52-F175-3163-D581-14B0C38E287C}"/>
                  </a:ext>
                </a:extLst>
              </p:cNvPr>
              <p:cNvSpPr/>
              <p:nvPr/>
            </p:nvSpPr>
            <p:spPr>
              <a:xfrm>
                <a:off x="7214083" y="2836304"/>
                <a:ext cx="4880117" cy="27591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164AEA24-F707-0B07-4B90-5110AE32335D}"/>
                  </a:ext>
                </a:extLst>
              </p:cNvPr>
              <p:cNvSpPr/>
              <p:nvPr/>
            </p:nvSpPr>
            <p:spPr>
              <a:xfrm>
                <a:off x="7999577" y="2483781"/>
                <a:ext cx="4094623" cy="27591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E80AED89-C1D7-709E-1E3A-F5056E2F8F05}"/>
                  </a:ext>
                </a:extLst>
              </p:cNvPr>
              <p:cNvSpPr/>
              <p:nvPr/>
            </p:nvSpPr>
            <p:spPr>
              <a:xfrm>
                <a:off x="8608564" y="2135320"/>
                <a:ext cx="3485636" cy="27591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B4E43E87-B8D1-0F24-F122-345FFD49B6B0}"/>
                  </a:ext>
                </a:extLst>
              </p:cNvPr>
              <p:cNvSpPr/>
              <p:nvPr/>
            </p:nvSpPr>
            <p:spPr>
              <a:xfrm>
                <a:off x="8010712" y="2483167"/>
                <a:ext cx="1872000" cy="275917"/>
              </a:xfrm>
              <a:prstGeom prst="roundRect">
                <a:avLst/>
              </a:prstGeom>
              <a:solidFill>
                <a:srgbClr val="E92068"/>
              </a:solidFill>
              <a:ln w="12700">
                <a:solidFill>
                  <a:srgbClr val="001F3F"/>
                </a:solidFill>
              </a:ln>
            </p:spPr>
            <p:txBody>
              <a:bodyPr anchor="ctr"/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ISSUE</a:t>
                </a:r>
              </a:p>
            </p:txBody>
          </p:sp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9434408E-9153-98C9-0214-1DE577180087}"/>
                  </a:ext>
                </a:extLst>
              </p:cNvPr>
              <p:cNvSpPr/>
              <p:nvPr/>
            </p:nvSpPr>
            <p:spPr>
              <a:xfrm>
                <a:off x="7214083" y="2835689"/>
                <a:ext cx="1881700" cy="275917"/>
              </a:xfrm>
              <a:prstGeom prst="roundRect">
                <a:avLst/>
              </a:prstGeom>
              <a:solidFill>
                <a:srgbClr val="001F3F"/>
              </a:solidFill>
              <a:ln w="12700">
                <a:solidFill>
                  <a:srgbClr val="001F3F"/>
                </a:solidFill>
              </a:ln>
            </p:spPr>
            <p:txBody>
              <a:bodyPr anchor="ctr"/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DEEPER CONCERN</a:t>
                </a:r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F44FC37F-55FC-AF0F-05F7-B9164834FF7C}"/>
                  </a:ext>
                </a:extLst>
              </p:cNvPr>
              <p:cNvSpPr/>
              <p:nvPr/>
            </p:nvSpPr>
            <p:spPr>
              <a:xfrm>
                <a:off x="6171180" y="3199979"/>
                <a:ext cx="1872988" cy="275917"/>
              </a:xfrm>
              <a:prstGeom prst="roundRect">
                <a:avLst/>
              </a:prstGeom>
              <a:solidFill>
                <a:srgbClr val="E92068"/>
              </a:solidFill>
              <a:ln w="12700">
                <a:solidFill>
                  <a:srgbClr val="001F3F"/>
                </a:solidFill>
              </a:ln>
            </p:spPr>
            <p:txBody>
              <a:bodyPr anchor="ctr"/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BREAKTHROUGH INSIGHT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7ED7883-0D67-AB14-F3A2-EF9D2DD7EB04}"/>
                  </a:ext>
                </a:extLst>
              </p:cNvPr>
              <p:cNvSpPr txBox="1"/>
              <p:nvPr/>
            </p:nvSpPr>
            <p:spPr>
              <a:xfrm>
                <a:off x="10398673" y="2144006"/>
                <a:ext cx="175338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100" b="1"/>
                  <a:t>Men don’t use skincare</a:t>
                </a:r>
                <a:endParaRPr lang="en-US" sz="1100" b="1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35BBD4-9FE2-B140-676F-37CFAC717E51}"/>
                  </a:ext>
                </a:extLst>
              </p:cNvPr>
              <p:cNvSpPr txBox="1"/>
              <p:nvPr/>
            </p:nvSpPr>
            <p:spPr>
              <a:xfrm>
                <a:off x="10094493" y="2496838"/>
                <a:ext cx="2089225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100" b="1"/>
                  <a:t>They think it’s unnecessary</a:t>
                </a:r>
                <a:endParaRPr lang="en-US" sz="1100" b="1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C3FFB5-5722-0D3F-6711-53C3DE4E9B46}"/>
                  </a:ext>
                </a:extLst>
              </p:cNvPr>
              <p:cNvSpPr txBox="1"/>
              <p:nvPr/>
            </p:nvSpPr>
            <p:spPr>
              <a:xfrm>
                <a:off x="9010783" y="2852144"/>
                <a:ext cx="316630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100" b="1"/>
                  <a:t>They do care about looking good &amp; aging well</a:t>
                </a:r>
                <a:endParaRPr lang="en-US" sz="1100" b="1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5AB8531-01E7-7326-29E0-E199F0FCBA87}"/>
                  </a:ext>
                </a:extLst>
              </p:cNvPr>
              <p:cNvSpPr txBox="1"/>
              <p:nvPr/>
            </p:nvSpPr>
            <p:spPr>
              <a:xfrm>
                <a:off x="7986581" y="3208328"/>
                <a:ext cx="422485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100" b="1"/>
                  <a:t>If skincare is science backed and effortless, they might use it</a:t>
                </a:r>
                <a:endParaRPr lang="en-US" sz="1100" b="1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E5D9A4-2F9C-076C-3E42-82BCA16C7DB0}"/>
                  </a:ext>
                </a:extLst>
              </p:cNvPr>
              <p:cNvSpPr txBox="1"/>
              <p:nvPr/>
            </p:nvSpPr>
            <p:spPr>
              <a:xfrm>
                <a:off x="9022759" y="1461405"/>
                <a:ext cx="3121854" cy="630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IN" sz="1400" b="1"/>
                  <a:t>Laddering Analysis</a:t>
                </a:r>
              </a:p>
              <a:p>
                <a:pPr algn="r"/>
                <a:r>
                  <a:rPr lang="en-IN" sz="1050" b="0" i="1">
                    <a:effectLst/>
                  </a:rPr>
                  <a:t>Asking a series of "why" questions to </a:t>
                </a:r>
              </a:p>
              <a:p>
                <a:pPr algn="r"/>
                <a:r>
                  <a:rPr lang="en-IN" sz="1050" b="0" i="1">
                    <a:effectLst/>
                  </a:rPr>
                  <a:t>uncover the underlying motivations and values</a:t>
                </a:r>
                <a:endParaRPr lang="en-US" sz="1050" b="1" i="1"/>
              </a:p>
            </p:txBody>
          </p:sp>
        </p:grpSp>
      </p:grpSp>
      <p:pic>
        <p:nvPicPr>
          <p:cNvPr id="79" name="Picture 78" descr="A hand holding a phone with a qr code&#10;&#10;AI-generated content may be incorrect.">
            <a:extLst>
              <a:ext uri="{FF2B5EF4-FFF2-40B4-BE49-F238E27FC236}">
                <a16:creationId xmlns:a16="http://schemas.microsoft.com/office/drawing/2014/main" id="{B2A61B08-14C8-D8B5-C16D-66F77C8C68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200" y1="34074" x2="25000" y2="27593"/>
                        <a14:foregroundMark x1="25000" y1="27593" x2="30200" y2="19907"/>
                        <a14:foregroundMark x1="30200" y1="19907" x2="36000" y2="14815"/>
                        <a14:foregroundMark x1="36000" y1="14815" x2="45000" y2="14907"/>
                        <a14:foregroundMark x1="45000" y1="14907" x2="54700" y2="14815"/>
                        <a14:foregroundMark x1="54700" y1="14815" x2="60900" y2="20741"/>
                        <a14:foregroundMark x1="60900" y1="20741" x2="62500" y2="29907"/>
                        <a14:foregroundMark x1="62500" y1="29907" x2="70100" y2="36852"/>
                        <a14:foregroundMark x1="70100" y1="36852" x2="75500" y2="67500"/>
                        <a14:foregroundMark x1="75500" y1="67500" x2="58500" y2="78981"/>
                        <a14:foregroundMark x1="58500" y1="78981" x2="33400" y2="66204"/>
                        <a14:foregroundMark x1="33400" y1="66204" x2="27100" y2="57500"/>
                        <a14:foregroundMark x1="27100" y1="57500" x2="26800" y2="42315"/>
                        <a14:foregroundMark x1="26800" y1="42315" x2="24500" y2="35370"/>
                        <a14:foregroundMark x1="24500" y1="35370" x2="31100" y2="33981"/>
                        <a14:foregroundMark x1="32600" y1="63241" x2="45200" y2="63056"/>
                        <a14:foregroundMark x1="45200" y1="63056" x2="55300" y2="63981"/>
                        <a14:foregroundMark x1="55300" y1="63981" x2="61900" y2="50278"/>
                        <a14:foregroundMark x1="61900" y1="50278" x2="60800" y2="24352"/>
                        <a14:foregroundMark x1="60800" y1="24352" x2="55100" y2="16944"/>
                        <a14:foregroundMark x1="55100" y1="16944" x2="46500" y2="15926"/>
                        <a14:foregroundMark x1="46500" y1="15926" x2="38500" y2="16852"/>
                        <a14:foregroundMark x1="38500" y1="16852" x2="30700" y2="20833"/>
                        <a14:foregroundMark x1="30700" y1="20833" x2="28000" y2="51852"/>
                        <a14:foregroundMark x1="28000" y1="51852" x2="29500" y2="60093"/>
                        <a14:foregroundMark x1="29500" y1="60093" x2="34300" y2="63611"/>
                        <a14:foregroundMark x1="46400" y1="65093" x2="59900" y2="57222"/>
                        <a14:foregroundMark x1="59900" y1="57222" x2="60600" y2="32407"/>
                        <a14:foregroundMark x1="60600" y1="32407" x2="53900" y2="19722"/>
                        <a14:foregroundMark x1="53900" y1="19722" x2="44300" y2="19722"/>
                        <a14:foregroundMark x1="44300" y1="19722" x2="33600" y2="35741"/>
                        <a14:foregroundMark x1="33600" y1="35741" x2="39800" y2="58704"/>
                        <a14:foregroundMark x1="39800" y1="58704" x2="52800" y2="62778"/>
                        <a14:foregroundMark x1="52800" y1="62778" x2="37800" y2="51852"/>
                        <a14:foregroundMark x1="37800" y1="51852" x2="37500" y2="32870"/>
                        <a14:foregroundMark x1="37500" y1="32870" x2="50500" y2="26389"/>
                        <a14:foregroundMark x1="50500" y1="26389" x2="60900" y2="32222"/>
                        <a14:foregroundMark x1="60900" y1="32222" x2="61100" y2="43519"/>
                        <a14:foregroundMark x1="61100" y1="43519" x2="56500" y2="63056"/>
                        <a14:foregroundMark x1="56500" y1="63056" x2="52700" y2="62778"/>
                        <a14:foregroundMark x1="53500" y1="42407" x2="49600" y2="32315"/>
                        <a14:foregroundMark x1="49600" y1="32315" x2="40700" y2="43611"/>
                        <a14:foregroundMark x1="40700" y1="43611" x2="55200" y2="58889"/>
                        <a14:foregroundMark x1="55200" y1="58889" x2="57300" y2="45370"/>
                        <a14:foregroundMark x1="57300" y1="45370" x2="52300" y2="39907"/>
                        <a14:foregroundMark x1="52300" y1="39907" x2="51600" y2="39815"/>
                        <a14:foregroundMark x1="41600" y1="41667" x2="45800" y2="48148"/>
                        <a14:foregroundMark x1="45800" y1="48148" x2="50700" y2="39722"/>
                        <a14:foregroundMark x1="50700" y1="39722" x2="43600" y2="43611"/>
                        <a14:foregroundMark x1="43600" y1="43611" x2="43200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5931576" y="1255178"/>
            <a:ext cx="1972066" cy="2129832"/>
          </a:xfrm>
          <a:prstGeom prst="rect">
            <a:avLst/>
          </a:prstGeom>
        </p:spPr>
      </p:pic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5FC345C-EC7D-B105-E00C-56EADC5223EC}"/>
              </a:ext>
            </a:extLst>
          </p:cNvPr>
          <p:cNvGrpSpPr/>
          <p:nvPr/>
        </p:nvGrpSpPr>
        <p:grpSpPr>
          <a:xfrm>
            <a:off x="-51463" y="1024560"/>
            <a:ext cx="6275407" cy="2559103"/>
            <a:chOff x="-51463" y="1024560"/>
            <a:chExt cx="6275407" cy="2559103"/>
          </a:xfrm>
        </p:grpSpPr>
        <p:pic>
          <p:nvPicPr>
            <p:cNvPr id="117" name="Picture 2">
              <a:extLst>
                <a:ext uri="{FF2B5EF4-FFF2-40B4-BE49-F238E27FC236}">
                  <a16:creationId xmlns:a16="http://schemas.microsoft.com/office/drawing/2014/main" id="{4C35A184-7CAD-2DDD-8C0E-FF2F15F34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1463" y="1024560"/>
              <a:ext cx="2092348" cy="2559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5DB8B8C6-EB77-B309-AE01-B755F2E137E2}"/>
                </a:ext>
              </a:extLst>
            </p:cNvPr>
            <p:cNvGrpSpPr/>
            <p:nvPr/>
          </p:nvGrpSpPr>
          <p:grpSpPr>
            <a:xfrm>
              <a:off x="184715" y="1068968"/>
              <a:ext cx="6039229" cy="2397358"/>
              <a:chOff x="184715" y="1068968"/>
              <a:chExt cx="6039229" cy="2397358"/>
            </a:xfrm>
          </p:grpSpPr>
          <p:sp>
            <p:nvSpPr>
              <p:cNvPr id="119" name="TextBox 71">
                <a:extLst>
                  <a:ext uri="{FF2B5EF4-FFF2-40B4-BE49-F238E27FC236}">
                    <a16:creationId xmlns:a16="http://schemas.microsoft.com/office/drawing/2014/main" id="{530587F9-1219-8762-6739-4ABA52583BEB}"/>
                  </a:ext>
                </a:extLst>
              </p:cNvPr>
              <p:cNvSpPr txBox="1"/>
              <p:nvPr/>
            </p:nvSpPr>
            <p:spPr>
              <a:xfrm>
                <a:off x="184715" y="1762327"/>
                <a:ext cx="146494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IN" sz="1400" b="1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WHAT OUR CUSTOMERS..</a:t>
                </a:r>
                <a:endParaRPr lang="en-IN" sz="1400" b="1"/>
              </a:p>
            </p:txBody>
          </p:sp>
          <p:sp>
            <p:nvSpPr>
              <p:cNvPr id="120" name="TextBox 71">
                <a:extLst>
                  <a:ext uri="{FF2B5EF4-FFF2-40B4-BE49-F238E27FC236}">
                    <a16:creationId xmlns:a16="http://schemas.microsoft.com/office/drawing/2014/main" id="{E1FC36B2-98C8-C32B-528F-4DA6564A372E}"/>
                  </a:ext>
                </a:extLst>
              </p:cNvPr>
              <p:cNvSpPr txBox="1"/>
              <p:nvPr/>
            </p:nvSpPr>
            <p:spPr>
              <a:xfrm>
                <a:off x="2050023" y="1177594"/>
                <a:ext cx="868080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IN" sz="1500"/>
                  <a:t>💬 </a:t>
                </a:r>
                <a:r>
                  <a:rPr lang="en-IN" sz="1500" b="1"/>
                  <a:t>SAY</a:t>
                </a:r>
              </a:p>
            </p:txBody>
          </p: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F4473624-0654-ED26-E897-6633A8BA9A3A}"/>
                  </a:ext>
                </a:extLst>
              </p:cNvPr>
              <p:cNvGrpSpPr/>
              <p:nvPr/>
            </p:nvGrpSpPr>
            <p:grpSpPr>
              <a:xfrm>
                <a:off x="2979002" y="1114492"/>
                <a:ext cx="3244942" cy="379045"/>
                <a:chOff x="2979002" y="1114492"/>
                <a:chExt cx="3244942" cy="379045"/>
              </a:xfrm>
            </p:grpSpPr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EF133A60-194D-3FBF-1BD8-61467DC6241B}"/>
                    </a:ext>
                  </a:extLst>
                </p:cNvPr>
                <p:cNvSpPr txBox="1"/>
                <p:nvPr/>
              </p:nvSpPr>
              <p:spPr>
                <a:xfrm>
                  <a:off x="2996250" y="1114492"/>
                  <a:ext cx="3227694" cy="176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1150" i="1"/>
                    <a:t>“Men </a:t>
                  </a:r>
                  <a:r>
                    <a:rPr lang="en-US" sz="1150" b="1" i="1"/>
                    <a:t>don’t need skincare</a:t>
                  </a:r>
                  <a:r>
                    <a:rPr lang="en-US" sz="1150" i="1"/>
                    <a:t>, right?”</a:t>
                  </a:r>
                  <a:endParaRPr lang="en-IN" sz="1150" b="1" i="1"/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67B679B3-B74D-D8AB-DCFA-9442208AA1B0}"/>
                    </a:ext>
                  </a:extLst>
                </p:cNvPr>
                <p:cNvSpPr txBox="1"/>
                <p:nvPr/>
              </p:nvSpPr>
              <p:spPr>
                <a:xfrm>
                  <a:off x="2979002" y="1316565"/>
                  <a:ext cx="3227694" cy="176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1150" i="1"/>
                    <a:t>“I </a:t>
                  </a:r>
                  <a:r>
                    <a:rPr lang="en-US" sz="1150" b="1" i="1"/>
                    <a:t>don’t want to touch </a:t>
                  </a:r>
                  <a:r>
                    <a:rPr lang="en-US" sz="1150" i="1"/>
                    <a:t>something </a:t>
                  </a:r>
                  <a:r>
                    <a:rPr lang="en-US" sz="1150" b="1" i="1"/>
                    <a:t>greasy</a:t>
                  </a:r>
                  <a:r>
                    <a:rPr lang="en-US" sz="1150" i="1"/>
                    <a:t>.”</a:t>
                  </a:r>
                  <a:endParaRPr lang="en-IN" sz="1150" b="1" i="1"/>
                </a:p>
              </p:txBody>
            </p:sp>
          </p:grpSp>
          <p:sp>
            <p:nvSpPr>
              <p:cNvPr id="122" name="Callout: Line 121">
                <a:extLst>
                  <a:ext uri="{FF2B5EF4-FFF2-40B4-BE49-F238E27FC236}">
                    <a16:creationId xmlns:a16="http://schemas.microsoft.com/office/drawing/2014/main" id="{F94D953E-0253-683F-80C5-038F462211AA}"/>
                  </a:ext>
                </a:extLst>
              </p:cNvPr>
              <p:cNvSpPr/>
              <p:nvPr/>
            </p:nvSpPr>
            <p:spPr>
              <a:xfrm>
                <a:off x="1936777" y="1068968"/>
                <a:ext cx="3796980" cy="446218"/>
              </a:xfrm>
              <a:prstGeom prst="borderCallout1">
                <a:avLst>
                  <a:gd name="adj1" fmla="val 50627"/>
                  <a:gd name="adj2" fmla="val 230"/>
                  <a:gd name="adj3" fmla="val 71515"/>
                  <a:gd name="adj4" fmla="val -11575"/>
                </a:avLst>
              </a:prstGeom>
              <a:noFill/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6" name="TextBox 71">
                <a:extLst>
                  <a:ext uri="{FF2B5EF4-FFF2-40B4-BE49-F238E27FC236}">
                    <a16:creationId xmlns:a16="http://schemas.microsoft.com/office/drawing/2014/main" id="{74C3E1AF-EF3F-0530-425D-9B902994ECD9}"/>
                  </a:ext>
                </a:extLst>
              </p:cNvPr>
              <p:cNvSpPr txBox="1"/>
              <p:nvPr/>
            </p:nvSpPr>
            <p:spPr>
              <a:xfrm>
                <a:off x="2050023" y="2467403"/>
                <a:ext cx="86808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IN" sz="1600"/>
                  <a:t>❤️‍🔥</a:t>
                </a:r>
                <a:r>
                  <a:rPr lang="en-IN" sz="1500"/>
                  <a:t> </a:t>
                </a:r>
                <a:r>
                  <a:rPr lang="en-IN" sz="1500" b="1"/>
                  <a:t>FEEL</a:t>
                </a: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45931386-C2FD-160E-DC6E-8C1F9F678F6D}"/>
                  </a:ext>
                </a:extLst>
              </p:cNvPr>
              <p:cNvGrpSpPr/>
              <p:nvPr/>
            </p:nvGrpSpPr>
            <p:grpSpPr>
              <a:xfrm>
                <a:off x="2979002" y="2404301"/>
                <a:ext cx="2910238" cy="379045"/>
                <a:chOff x="2861296" y="979588"/>
                <a:chExt cx="2103530" cy="379045"/>
              </a:xfrm>
            </p:grpSpPr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40F94B46-A374-5E28-826A-99018280E66E}"/>
                    </a:ext>
                  </a:extLst>
                </p:cNvPr>
                <p:cNvSpPr txBox="1"/>
                <p:nvPr/>
              </p:nvSpPr>
              <p:spPr>
                <a:xfrm>
                  <a:off x="2872477" y="979588"/>
                  <a:ext cx="2092349" cy="176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1150" i="1"/>
                    <a:t>“</a:t>
                  </a:r>
                  <a:r>
                    <a:rPr lang="en-US" sz="1150" b="1" i="1"/>
                    <a:t>Does skincare </a:t>
                  </a:r>
                  <a:r>
                    <a:rPr lang="en-US" sz="1150" i="1"/>
                    <a:t>even </a:t>
                  </a:r>
                  <a:r>
                    <a:rPr lang="en-US" sz="1150" b="1" i="1"/>
                    <a:t>work</a:t>
                  </a:r>
                  <a:r>
                    <a:rPr lang="en-US" sz="1150" i="1"/>
                    <a:t>?”</a:t>
                  </a:r>
                  <a:endParaRPr lang="en-IN" sz="1150" b="1" i="1"/>
                </a:p>
              </p:txBody>
            </p:sp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030E90E1-5743-B438-04F8-95578B2CFE2C}"/>
                    </a:ext>
                  </a:extLst>
                </p:cNvPr>
                <p:cNvSpPr txBox="1"/>
                <p:nvPr/>
              </p:nvSpPr>
              <p:spPr>
                <a:xfrm>
                  <a:off x="2861296" y="1181661"/>
                  <a:ext cx="2092349" cy="176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1150" i="1"/>
                    <a:t>“I </a:t>
                  </a:r>
                  <a:r>
                    <a:rPr lang="en-US" sz="1150" b="1" i="1"/>
                    <a:t>can’t commit </a:t>
                  </a:r>
                  <a:r>
                    <a:rPr lang="en-US" sz="1150" i="1"/>
                    <a:t>to </a:t>
                  </a:r>
                  <a:r>
                    <a:rPr lang="en-US" sz="1150" b="1" i="1"/>
                    <a:t>a 5-step routine</a:t>
                  </a:r>
                  <a:r>
                    <a:rPr lang="en-US" sz="1150" i="1"/>
                    <a:t>.”</a:t>
                  </a:r>
                  <a:endParaRPr lang="en-IN" sz="1150" b="1" i="1"/>
                </a:p>
              </p:txBody>
            </p:sp>
          </p:grpSp>
          <p:sp>
            <p:nvSpPr>
              <p:cNvPr id="128" name="Callout: Line 127">
                <a:extLst>
                  <a:ext uri="{FF2B5EF4-FFF2-40B4-BE49-F238E27FC236}">
                    <a16:creationId xmlns:a16="http://schemas.microsoft.com/office/drawing/2014/main" id="{160936FC-6711-272F-C55B-02CDDADDF5BF}"/>
                  </a:ext>
                </a:extLst>
              </p:cNvPr>
              <p:cNvSpPr/>
              <p:nvPr/>
            </p:nvSpPr>
            <p:spPr>
              <a:xfrm>
                <a:off x="1953923" y="2362511"/>
                <a:ext cx="3796976" cy="446218"/>
              </a:xfrm>
              <a:prstGeom prst="borderCallout1">
                <a:avLst>
                  <a:gd name="adj1" fmla="val 46390"/>
                  <a:gd name="adj2" fmla="val 280"/>
                  <a:gd name="adj3" fmla="val 50717"/>
                  <a:gd name="adj4" fmla="val -7775"/>
                </a:avLst>
              </a:prstGeom>
              <a:noFill/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9" name="TextBox 71">
                <a:extLst>
                  <a:ext uri="{FF2B5EF4-FFF2-40B4-BE49-F238E27FC236}">
                    <a16:creationId xmlns:a16="http://schemas.microsoft.com/office/drawing/2014/main" id="{A5B05CBA-D79A-271F-83BC-07580B1DCFF2}"/>
                  </a:ext>
                </a:extLst>
              </p:cNvPr>
              <p:cNvSpPr txBox="1"/>
              <p:nvPr/>
            </p:nvSpPr>
            <p:spPr>
              <a:xfrm>
                <a:off x="2157962" y="3112437"/>
                <a:ext cx="65220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IN" sz="1600"/>
                  <a:t>💡</a:t>
                </a:r>
                <a:r>
                  <a:rPr lang="en-IN" sz="1500"/>
                  <a:t> </a:t>
                </a:r>
                <a:r>
                  <a:rPr lang="en-IN" sz="1500" b="1"/>
                  <a:t>DO</a:t>
                </a:r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1324D95-F50C-FDF7-2EF5-592AA38E5A9F}"/>
                  </a:ext>
                </a:extLst>
              </p:cNvPr>
              <p:cNvGrpSpPr/>
              <p:nvPr/>
            </p:nvGrpSpPr>
            <p:grpSpPr>
              <a:xfrm>
                <a:off x="2979002" y="3049335"/>
                <a:ext cx="2605932" cy="379045"/>
                <a:chOff x="2995555" y="3049335"/>
                <a:chExt cx="2605932" cy="379045"/>
              </a:xfrm>
            </p:grpSpPr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E7049AB8-3E92-0270-20BA-C786F8FF631D}"/>
                    </a:ext>
                  </a:extLst>
                </p:cNvPr>
                <p:cNvSpPr txBox="1"/>
                <p:nvPr/>
              </p:nvSpPr>
              <p:spPr>
                <a:xfrm>
                  <a:off x="2999354" y="3049335"/>
                  <a:ext cx="2168268" cy="176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1150" i="1"/>
                    <a:t>“Use </a:t>
                  </a:r>
                  <a:r>
                    <a:rPr lang="en-US" sz="1150" b="1" i="1"/>
                    <a:t>minimal</a:t>
                  </a:r>
                  <a:r>
                    <a:rPr lang="en-US" sz="1150" i="1"/>
                    <a:t> or </a:t>
                  </a:r>
                  <a:r>
                    <a:rPr lang="en-US" sz="1150" b="1" i="1"/>
                    <a:t>no</a:t>
                  </a:r>
                  <a:r>
                    <a:rPr lang="en-US" sz="1150" i="1"/>
                    <a:t> </a:t>
                  </a:r>
                  <a:r>
                    <a:rPr lang="en-US" sz="1150" b="1" i="1"/>
                    <a:t>skincare”</a:t>
                  </a:r>
                  <a:endParaRPr lang="en-IN" sz="1150" b="1" i="1"/>
                </a:p>
              </p:txBody>
            </p: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77EFE465-9F2C-0DC5-E004-A0B33494272C}"/>
                    </a:ext>
                  </a:extLst>
                </p:cNvPr>
                <p:cNvSpPr txBox="1"/>
                <p:nvPr/>
              </p:nvSpPr>
              <p:spPr>
                <a:xfrm>
                  <a:off x="2995555" y="3251408"/>
                  <a:ext cx="2605932" cy="176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IN" sz="1150" i="1"/>
                    <a:t>“Choose </a:t>
                  </a:r>
                  <a:r>
                    <a:rPr lang="en-IN" sz="1150" b="1" i="1"/>
                    <a:t>convenience</a:t>
                  </a:r>
                  <a:r>
                    <a:rPr lang="en-IN" sz="1150" i="1"/>
                    <a:t> over complexity”</a:t>
                  </a:r>
                  <a:endParaRPr lang="en-IN" sz="1150" b="1" i="1"/>
                </a:p>
              </p:txBody>
            </p:sp>
          </p:grpSp>
          <p:sp>
            <p:nvSpPr>
              <p:cNvPr id="131" name="Callout: Line 130">
                <a:extLst>
                  <a:ext uri="{FF2B5EF4-FFF2-40B4-BE49-F238E27FC236}">
                    <a16:creationId xmlns:a16="http://schemas.microsoft.com/office/drawing/2014/main" id="{7811B294-336F-3820-5E40-6CCF42FC71D2}"/>
                  </a:ext>
                </a:extLst>
              </p:cNvPr>
              <p:cNvSpPr/>
              <p:nvPr/>
            </p:nvSpPr>
            <p:spPr>
              <a:xfrm>
                <a:off x="1953924" y="3020108"/>
                <a:ext cx="3796978" cy="446218"/>
              </a:xfrm>
              <a:prstGeom prst="borderCallout1">
                <a:avLst>
                  <a:gd name="adj1" fmla="val 46390"/>
                  <a:gd name="adj2" fmla="val 280"/>
                  <a:gd name="adj3" fmla="val 10634"/>
                  <a:gd name="adj4" fmla="val -8157"/>
                </a:avLst>
              </a:prstGeom>
              <a:noFill/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34" name="TextBox 71">
                <a:extLst>
                  <a:ext uri="{FF2B5EF4-FFF2-40B4-BE49-F238E27FC236}">
                    <a16:creationId xmlns:a16="http://schemas.microsoft.com/office/drawing/2014/main" id="{75543FD0-B5C3-A6B7-48D2-60DF12C0E6D2}"/>
                  </a:ext>
                </a:extLst>
              </p:cNvPr>
              <p:cNvSpPr txBox="1"/>
              <p:nvPr/>
            </p:nvSpPr>
            <p:spPr>
              <a:xfrm>
                <a:off x="2050023" y="1789830"/>
                <a:ext cx="86808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IN" sz="1600"/>
                  <a:t>🧠</a:t>
                </a:r>
                <a:r>
                  <a:rPr lang="en-IN" sz="1500"/>
                  <a:t> </a:t>
                </a:r>
                <a:r>
                  <a:rPr lang="en-IN" sz="1500" b="1"/>
                  <a:t>THINK</a:t>
                </a:r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AD2F1DDF-9F88-6DA8-741E-7AAE2AEA9599}"/>
                  </a:ext>
                </a:extLst>
              </p:cNvPr>
              <p:cNvGrpSpPr/>
              <p:nvPr/>
            </p:nvGrpSpPr>
            <p:grpSpPr>
              <a:xfrm>
                <a:off x="2979002" y="1745978"/>
                <a:ext cx="2567986" cy="379045"/>
                <a:chOff x="2751138" y="979588"/>
                <a:chExt cx="2103530" cy="379045"/>
              </a:xfrm>
            </p:grpSpPr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D256F0A4-1F74-4C2E-470D-BED8113AE2BB}"/>
                    </a:ext>
                  </a:extLst>
                </p:cNvPr>
                <p:cNvSpPr txBox="1"/>
                <p:nvPr/>
              </p:nvSpPr>
              <p:spPr>
                <a:xfrm>
                  <a:off x="2762319" y="979588"/>
                  <a:ext cx="2092349" cy="176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1150" i="1"/>
                    <a:t>“I don’t need skincare; </a:t>
                  </a:r>
                  <a:r>
                    <a:rPr lang="en-US" sz="1150" b="1" i="1"/>
                    <a:t>my skin is fine</a:t>
                  </a:r>
                  <a:r>
                    <a:rPr lang="en-US" sz="1150" i="1"/>
                    <a:t>.”</a:t>
                  </a:r>
                  <a:endParaRPr lang="en-IN" sz="1150" b="1" i="1"/>
                </a:p>
              </p:txBody>
            </p:sp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6C385348-9F8B-0812-57E9-69680168E016}"/>
                    </a:ext>
                  </a:extLst>
                </p:cNvPr>
                <p:cNvSpPr txBox="1"/>
                <p:nvPr/>
              </p:nvSpPr>
              <p:spPr>
                <a:xfrm>
                  <a:off x="2751138" y="1181661"/>
                  <a:ext cx="2092349" cy="176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r>
                    <a:rPr lang="en-US" sz="1150" i="1"/>
                    <a:t>“</a:t>
                  </a:r>
                  <a:r>
                    <a:rPr lang="en-US" sz="1150" b="1" i="1"/>
                    <a:t>Skincare </a:t>
                  </a:r>
                  <a:r>
                    <a:rPr lang="en-US" sz="1150" i="1"/>
                    <a:t>is too </a:t>
                  </a:r>
                  <a:r>
                    <a:rPr lang="en-US" sz="1150" b="1" i="1"/>
                    <a:t>complicated</a:t>
                  </a:r>
                  <a:r>
                    <a:rPr lang="en-US" sz="1150" i="1"/>
                    <a:t>”</a:t>
                  </a:r>
                  <a:endParaRPr lang="en-IN" sz="1150" b="1" i="1"/>
                </a:p>
              </p:txBody>
            </p:sp>
          </p:grpSp>
          <p:sp>
            <p:nvSpPr>
              <p:cNvPr id="138" name="Callout: Line 137">
                <a:extLst>
                  <a:ext uri="{FF2B5EF4-FFF2-40B4-BE49-F238E27FC236}">
                    <a16:creationId xmlns:a16="http://schemas.microsoft.com/office/drawing/2014/main" id="{F6847763-0FFC-D1D8-5465-F16F05588EA3}"/>
                  </a:ext>
                </a:extLst>
              </p:cNvPr>
              <p:cNvSpPr/>
              <p:nvPr/>
            </p:nvSpPr>
            <p:spPr>
              <a:xfrm>
                <a:off x="1936777" y="1704915"/>
                <a:ext cx="3796978" cy="446218"/>
              </a:xfrm>
              <a:prstGeom prst="borderCallout1">
                <a:avLst>
                  <a:gd name="adj1" fmla="val 46390"/>
                  <a:gd name="adj2" fmla="val 280"/>
                  <a:gd name="adj3" fmla="val 46922"/>
                  <a:gd name="adj4" fmla="val -4979"/>
                </a:avLst>
              </a:prstGeom>
              <a:noFill/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6C16BAB7-C6F1-F4F4-DA4B-C624AF0AB778}"/>
              </a:ext>
            </a:extLst>
          </p:cNvPr>
          <p:cNvGrpSpPr/>
          <p:nvPr/>
        </p:nvGrpSpPr>
        <p:grpSpPr>
          <a:xfrm>
            <a:off x="9768696" y="3800442"/>
            <a:ext cx="2428608" cy="1894262"/>
            <a:chOff x="9796128" y="3858874"/>
            <a:chExt cx="2428608" cy="1894262"/>
          </a:xfrm>
        </p:grpSpPr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60E1FD3A-900D-7B16-4B27-53AD707159A0}"/>
                </a:ext>
              </a:extLst>
            </p:cNvPr>
            <p:cNvGrpSpPr/>
            <p:nvPr/>
          </p:nvGrpSpPr>
          <p:grpSpPr>
            <a:xfrm>
              <a:off x="10163116" y="4060324"/>
              <a:ext cx="1985386" cy="197104"/>
              <a:chOff x="10163116" y="3882525"/>
              <a:chExt cx="1985386" cy="197104"/>
            </a:xfrm>
          </p:grpSpPr>
          <p:sp>
            <p:nvSpPr>
              <p:cNvPr id="190" name="Rounded Rectangle 40">
                <a:extLst>
                  <a:ext uri="{FF2B5EF4-FFF2-40B4-BE49-F238E27FC236}">
                    <a16:creationId xmlns:a16="http://schemas.microsoft.com/office/drawing/2014/main" id="{CB889BA0-37CE-6CE6-6F1A-6DE66BFB87C3}"/>
                  </a:ext>
                </a:extLst>
              </p:cNvPr>
              <p:cNvSpPr/>
              <p:nvPr/>
            </p:nvSpPr>
            <p:spPr>
              <a:xfrm>
                <a:off x="10163116" y="3884385"/>
                <a:ext cx="1985100" cy="195244"/>
              </a:xfrm>
              <a:prstGeom prst="roundRect">
                <a:avLst/>
              </a:prstGeom>
              <a:solidFill>
                <a:srgbClr val="001F3F"/>
              </a:solidFill>
              <a:ln w="12700">
                <a:solidFill>
                  <a:srgbClr val="001F3F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anchor="ctr"/>
              <a:lstStyle/>
              <a:p>
                <a:pPr algn="ctr"/>
                <a:endParaRPr lang="en-US" sz="1100" b="1">
                  <a:solidFill>
                    <a:schemeClr val="bg1"/>
                  </a:solidFill>
                  <a:sym typeface="Canva Sans Bold"/>
                </a:endParaRPr>
              </a:p>
            </p:txBody>
          </p:sp>
          <p:sp>
            <p:nvSpPr>
              <p:cNvPr id="1030" name="Rounded Rectangle 41">
                <a:extLst>
                  <a:ext uri="{FF2B5EF4-FFF2-40B4-BE49-F238E27FC236}">
                    <a16:creationId xmlns:a16="http://schemas.microsoft.com/office/drawing/2014/main" id="{0A484A10-897D-F418-B5B4-F64DF1DF10F2}"/>
                  </a:ext>
                </a:extLst>
              </p:cNvPr>
              <p:cNvSpPr/>
              <p:nvPr/>
            </p:nvSpPr>
            <p:spPr>
              <a:xfrm>
                <a:off x="11492328" y="3882525"/>
                <a:ext cx="656174" cy="195244"/>
              </a:xfrm>
              <a:prstGeom prst="roundRect">
                <a:avLst/>
              </a:prstGeom>
              <a:solidFill>
                <a:srgbClr val="E92068"/>
              </a:solidFill>
              <a:ln w="12700">
                <a:solidFill>
                  <a:srgbClr val="001F3F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anchor="ctr"/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27%</a:t>
                </a:r>
              </a:p>
            </p:txBody>
          </p: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C2F3B3E9-2F04-3810-5445-74C6532215C3}"/>
                </a:ext>
              </a:extLst>
            </p:cNvPr>
            <p:cNvGrpSpPr/>
            <p:nvPr/>
          </p:nvGrpSpPr>
          <p:grpSpPr>
            <a:xfrm>
              <a:off x="10162324" y="4434542"/>
              <a:ext cx="1989738" cy="195245"/>
              <a:chOff x="10162324" y="4256743"/>
              <a:chExt cx="1989738" cy="195245"/>
            </a:xfrm>
          </p:grpSpPr>
          <p:sp>
            <p:nvSpPr>
              <p:cNvPr id="1024" name="Rounded Rectangle 40">
                <a:extLst>
                  <a:ext uri="{FF2B5EF4-FFF2-40B4-BE49-F238E27FC236}">
                    <a16:creationId xmlns:a16="http://schemas.microsoft.com/office/drawing/2014/main" id="{55EC71F5-77BB-71ED-006F-A8A2E803894F}"/>
                  </a:ext>
                </a:extLst>
              </p:cNvPr>
              <p:cNvSpPr/>
              <p:nvPr/>
            </p:nvSpPr>
            <p:spPr>
              <a:xfrm>
                <a:off x="10162324" y="4256744"/>
                <a:ext cx="1985099" cy="195244"/>
              </a:xfrm>
              <a:prstGeom prst="roundRect">
                <a:avLst/>
              </a:prstGeom>
              <a:solidFill>
                <a:srgbClr val="001F3F"/>
              </a:solidFill>
              <a:ln w="12700">
                <a:solidFill>
                  <a:srgbClr val="001F3F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anchor="ctr"/>
              <a:lstStyle/>
              <a:p>
                <a:pPr algn="ctr"/>
                <a:endParaRPr lang="en-US" sz="1100" b="1">
                  <a:solidFill>
                    <a:schemeClr val="bg1"/>
                  </a:solidFill>
                  <a:sym typeface="Canva Sans Bold"/>
                </a:endParaRPr>
              </a:p>
            </p:txBody>
          </p:sp>
          <p:sp>
            <p:nvSpPr>
              <p:cNvPr id="1031" name="Rounded Rectangle 41">
                <a:extLst>
                  <a:ext uri="{FF2B5EF4-FFF2-40B4-BE49-F238E27FC236}">
                    <a16:creationId xmlns:a16="http://schemas.microsoft.com/office/drawing/2014/main" id="{31DDE88E-EB10-43D4-F8E9-52F467D3EBD4}"/>
                  </a:ext>
                </a:extLst>
              </p:cNvPr>
              <p:cNvSpPr/>
              <p:nvPr/>
            </p:nvSpPr>
            <p:spPr>
              <a:xfrm>
                <a:off x="11634340" y="4256743"/>
                <a:ext cx="517722" cy="195244"/>
              </a:xfrm>
              <a:prstGeom prst="roundRect">
                <a:avLst/>
              </a:prstGeom>
              <a:solidFill>
                <a:srgbClr val="E92068"/>
              </a:solidFill>
              <a:ln w="12700">
                <a:solidFill>
                  <a:srgbClr val="001F3F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anchor="ctr"/>
              <a:lstStyle/>
              <a:p>
                <a:pPr algn="ctr"/>
                <a:r>
                  <a:rPr lang="en-US" sz="1200" b="1">
                    <a:solidFill>
                      <a:schemeClr val="bg1"/>
                    </a:solidFill>
                  </a:rPr>
                  <a:t>18%</a:t>
                </a:r>
              </a:p>
            </p:txBody>
          </p:sp>
        </p:grp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BAE95958-72B3-5CC1-1B3F-E16F5A776705}"/>
                </a:ext>
              </a:extLst>
            </p:cNvPr>
            <p:cNvGrpSpPr/>
            <p:nvPr/>
          </p:nvGrpSpPr>
          <p:grpSpPr>
            <a:xfrm>
              <a:off x="10162933" y="4806901"/>
              <a:ext cx="1986394" cy="195245"/>
              <a:chOff x="10162933" y="4629102"/>
              <a:chExt cx="1986394" cy="195245"/>
            </a:xfrm>
          </p:grpSpPr>
          <p:sp>
            <p:nvSpPr>
              <p:cNvPr id="1025" name="Rounded Rectangle 40">
                <a:extLst>
                  <a:ext uri="{FF2B5EF4-FFF2-40B4-BE49-F238E27FC236}">
                    <a16:creationId xmlns:a16="http://schemas.microsoft.com/office/drawing/2014/main" id="{FE644321-76C3-5056-D2B9-8B55AB8267C5}"/>
                  </a:ext>
                </a:extLst>
              </p:cNvPr>
              <p:cNvSpPr/>
              <p:nvPr/>
            </p:nvSpPr>
            <p:spPr>
              <a:xfrm>
                <a:off x="10162933" y="4629103"/>
                <a:ext cx="1985100" cy="195244"/>
              </a:xfrm>
              <a:prstGeom prst="roundRect">
                <a:avLst/>
              </a:prstGeom>
              <a:solidFill>
                <a:srgbClr val="001F3F"/>
              </a:solidFill>
              <a:ln w="12700">
                <a:solidFill>
                  <a:srgbClr val="001F3F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anchor="ctr"/>
              <a:lstStyle/>
              <a:p>
                <a:pPr algn="ctr"/>
                <a:endParaRPr lang="en-US" sz="1100" b="1">
                  <a:solidFill>
                    <a:schemeClr val="bg1"/>
                  </a:solidFill>
                  <a:sym typeface="Canva Sans Bold"/>
                </a:endParaRPr>
              </a:p>
            </p:txBody>
          </p:sp>
          <p:sp>
            <p:nvSpPr>
              <p:cNvPr id="1032" name="Rounded Rectangle 41">
                <a:extLst>
                  <a:ext uri="{FF2B5EF4-FFF2-40B4-BE49-F238E27FC236}">
                    <a16:creationId xmlns:a16="http://schemas.microsoft.com/office/drawing/2014/main" id="{7BCB9B98-F320-512F-6A7B-48D7388C5329}"/>
                  </a:ext>
                </a:extLst>
              </p:cNvPr>
              <p:cNvSpPr/>
              <p:nvPr/>
            </p:nvSpPr>
            <p:spPr>
              <a:xfrm>
                <a:off x="11631605" y="4629102"/>
                <a:ext cx="517722" cy="195244"/>
              </a:xfrm>
              <a:prstGeom prst="roundRect">
                <a:avLst/>
              </a:prstGeom>
              <a:solidFill>
                <a:srgbClr val="E92068"/>
              </a:solidFill>
              <a:ln w="12700">
                <a:solidFill>
                  <a:srgbClr val="001F3F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anchor="ctr"/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18%</a:t>
                </a:r>
              </a:p>
            </p:txBody>
          </p:sp>
        </p:grpSp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576260C1-AAE3-9924-BFA9-EB4C13E6E40B}"/>
                </a:ext>
              </a:extLst>
            </p:cNvPr>
            <p:cNvGrpSpPr/>
            <p:nvPr/>
          </p:nvGrpSpPr>
          <p:grpSpPr>
            <a:xfrm>
              <a:off x="10163168" y="5179260"/>
              <a:ext cx="1985100" cy="198380"/>
              <a:chOff x="10163168" y="5001461"/>
              <a:chExt cx="1985100" cy="198380"/>
            </a:xfrm>
          </p:grpSpPr>
          <p:sp>
            <p:nvSpPr>
              <p:cNvPr id="1027" name="Rounded Rectangle 40">
                <a:extLst>
                  <a:ext uri="{FF2B5EF4-FFF2-40B4-BE49-F238E27FC236}">
                    <a16:creationId xmlns:a16="http://schemas.microsoft.com/office/drawing/2014/main" id="{7F5B7BA4-E30F-DEEC-722C-C1CEFA3A3C5D}"/>
                  </a:ext>
                </a:extLst>
              </p:cNvPr>
              <p:cNvSpPr/>
              <p:nvPr/>
            </p:nvSpPr>
            <p:spPr>
              <a:xfrm>
                <a:off x="10163168" y="5004597"/>
                <a:ext cx="1985100" cy="195244"/>
              </a:xfrm>
              <a:prstGeom prst="roundRect">
                <a:avLst/>
              </a:prstGeom>
              <a:solidFill>
                <a:srgbClr val="001F3F"/>
              </a:solidFill>
              <a:ln w="12700">
                <a:solidFill>
                  <a:srgbClr val="001F3F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anchor="ctr"/>
              <a:lstStyle/>
              <a:p>
                <a:pPr algn="ctr"/>
                <a:endParaRPr lang="en-US" sz="1100" b="1">
                  <a:solidFill>
                    <a:schemeClr val="bg1"/>
                  </a:solidFill>
                  <a:sym typeface="Canva Sans Bold"/>
                </a:endParaRPr>
              </a:p>
            </p:txBody>
          </p:sp>
          <p:sp>
            <p:nvSpPr>
              <p:cNvPr id="1033" name="Rounded Rectangle 41">
                <a:extLst>
                  <a:ext uri="{FF2B5EF4-FFF2-40B4-BE49-F238E27FC236}">
                    <a16:creationId xmlns:a16="http://schemas.microsoft.com/office/drawing/2014/main" id="{C4E52077-0929-C6AE-0398-D65C6A75415B}"/>
                  </a:ext>
                </a:extLst>
              </p:cNvPr>
              <p:cNvSpPr/>
              <p:nvPr/>
            </p:nvSpPr>
            <p:spPr>
              <a:xfrm>
                <a:off x="11663144" y="5001461"/>
                <a:ext cx="483631" cy="195244"/>
              </a:xfrm>
              <a:prstGeom prst="roundRect">
                <a:avLst/>
              </a:prstGeom>
              <a:solidFill>
                <a:srgbClr val="E92068"/>
              </a:solidFill>
              <a:ln w="12700">
                <a:solidFill>
                  <a:srgbClr val="001F3F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anchor="ctr"/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16%</a:t>
                </a:r>
              </a:p>
            </p:txBody>
          </p:sp>
        </p:grpSp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DF3301C5-4384-FBE2-E0D8-59D359A2BB33}"/>
                </a:ext>
              </a:extLst>
            </p:cNvPr>
            <p:cNvGrpSpPr/>
            <p:nvPr/>
          </p:nvGrpSpPr>
          <p:grpSpPr>
            <a:xfrm>
              <a:off x="10163168" y="5554756"/>
              <a:ext cx="1985100" cy="198380"/>
              <a:chOff x="10163168" y="5376957"/>
              <a:chExt cx="1985100" cy="198380"/>
            </a:xfrm>
          </p:grpSpPr>
          <p:sp>
            <p:nvSpPr>
              <p:cNvPr id="1034" name="Rounded Rectangle 40">
                <a:extLst>
                  <a:ext uri="{FF2B5EF4-FFF2-40B4-BE49-F238E27FC236}">
                    <a16:creationId xmlns:a16="http://schemas.microsoft.com/office/drawing/2014/main" id="{9E7F8D58-70BE-B186-8768-97B4645B5E05}"/>
                  </a:ext>
                </a:extLst>
              </p:cNvPr>
              <p:cNvSpPr/>
              <p:nvPr/>
            </p:nvSpPr>
            <p:spPr>
              <a:xfrm>
                <a:off x="10163168" y="5380093"/>
                <a:ext cx="1985100" cy="195244"/>
              </a:xfrm>
              <a:prstGeom prst="roundRect">
                <a:avLst/>
              </a:prstGeom>
              <a:solidFill>
                <a:srgbClr val="001F3F"/>
              </a:solidFill>
              <a:ln w="12700">
                <a:solidFill>
                  <a:srgbClr val="001F3F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anchor="ctr"/>
              <a:lstStyle/>
              <a:p>
                <a:pPr algn="ctr"/>
                <a:endParaRPr lang="en-US" sz="1100" b="1">
                  <a:solidFill>
                    <a:schemeClr val="bg1"/>
                  </a:solidFill>
                  <a:sym typeface="Canva Sans Bold"/>
                </a:endParaRPr>
              </a:p>
            </p:txBody>
          </p:sp>
          <p:sp>
            <p:nvSpPr>
              <p:cNvPr id="1035" name="Rounded Rectangle 41">
                <a:extLst>
                  <a:ext uri="{FF2B5EF4-FFF2-40B4-BE49-F238E27FC236}">
                    <a16:creationId xmlns:a16="http://schemas.microsoft.com/office/drawing/2014/main" id="{A890A051-556A-CB0A-C03B-58482950A5EC}"/>
                  </a:ext>
                </a:extLst>
              </p:cNvPr>
              <p:cNvSpPr/>
              <p:nvPr/>
            </p:nvSpPr>
            <p:spPr>
              <a:xfrm>
                <a:off x="11616316" y="5376957"/>
                <a:ext cx="531952" cy="195244"/>
              </a:xfrm>
              <a:prstGeom prst="roundRect">
                <a:avLst/>
              </a:prstGeom>
              <a:solidFill>
                <a:srgbClr val="E92068"/>
              </a:solidFill>
              <a:ln w="12700">
                <a:solidFill>
                  <a:srgbClr val="001F3F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anchor="ctr"/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21%</a:t>
                </a:r>
              </a:p>
            </p:txBody>
          </p:sp>
        </p:grp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146D8430-3D08-1974-DA1E-ABC0C9B12196}"/>
                </a:ext>
              </a:extLst>
            </p:cNvPr>
            <p:cNvSpPr txBox="1"/>
            <p:nvPr/>
          </p:nvSpPr>
          <p:spPr>
            <a:xfrm>
              <a:off x="10188187" y="3858874"/>
              <a:ext cx="1998268" cy="246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-IN" sz="1000" i="1"/>
                <a:t>Anti-aging &amp; reducing wrinkles</a:t>
              </a:r>
              <a:endParaRPr lang="en-US" sz="1000" i="1"/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80F31187-69A1-F94A-7047-A947DF9D8E75}"/>
                </a:ext>
              </a:extLst>
            </p:cNvPr>
            <p:cNvSpPr txBox="1"/>
            <p:nvPr/>
          </p:nvSpPr>
          <p:spPr>
            <a:xfrm>
              <a:off x="9796128" y="4222909"/>
              <a:ext cx="2417905" cy="246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-US" sz="1000" i="1"/>
                <a:t>Sun protection &amp; preventing damage</a:t>
              </a: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0837120A-6D2C-9FA1-9CDB-42FE9E04C1EE}"/>
                </a:ext>
              </a:extLst>
            </p:cNvPr>
            <p:cNvSpPr txBox="1"/>
            <p:nvPr/>
          </p:nvSpPr>
          <p:spPr>
            <a:xfrm>
              <a:off x="10222235" y="4592062"/>
              <a:ext cx="1998268" cy="246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-IN" sz="1000" i="1"/>
                <a:t>Improving overall confidence</a:t>
              </a:r>
              <a:endParaRPr lang="en-US" sz="1000" i="1"/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7F6ACD5F-7C57-D93F-4BA7-4F29BD1FB83C}"/>
                </a:ext>
              </a:extLst>
            </p:cNvPr>
            <p:cNvSpPr txBox="1"/>
            <p:nvPr/>
          </p:nvSpPr>
          <p:spPr>
            <a:xfrm>
              <a:off x="10559725" y="4963895"/>
              <a:ext cx="1651461" cy="246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-IN" sz="1000" i="1"/>
                <a:t>Hydration &amp; smooth skin</a:t>
              </a:r>
              <a:endParaRPr lang="en-US" sz="1000" i="1"/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CEC5A023-D883-A5C8-7CA0-51C9A47CD0C9}"/>
                </a:ext>
              </a:extLst>
            </p:cNvPr>
            <p:cNvSpPr txBox="1"/>
            <p:nvPr/>
          </p:nvSpPr>
          <p:spPr>
            <a:xfrm>
              <a:off x="10226468" y="5355924"/>
              <a:ext cx="1998268" cy="246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-IN" sz="1000" i="1"/>
                <a:t>Preventing acne &amp; breakouts</a:t>
              </a:r>
              <a:endParaRPr lang="en-US" sz="1000" i="1"/>
            </a:p>
          </p:txBody>
        </p:sp>
      </p:grp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B0BC267-648A-521B-5B7F-716B1339A738}"/>
              </a:ext>
            </a:extLst>
          </p:cNvPr>
          <p:cNvSpPr/>
          <p:nvPr/>
        </p:nvSpPr>
        <p:spPr>
          <a:xfrm rot="10800000">
            <a:off x="8243911" y="5786316"/>
            <a:ext cx="3712516" cy="141223"/>
          </a:xfrm>
          <a:prstGeom prst="triangle">
            <a:avLst/>
          </a:prstGeom>
          <a:solidFill>
            <a:srgbClr val="001F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D9EFA7-8766-FBBC-D7A1-428BBBD2FF42}"/>
              </a:ext>
            </a:extLst>
          </p:cNvPr>
          <p:cNvSpPr/>
          <p:nvPr/>
        </p:nvSpPr>
        <p:spPr>
          <a:xfrm>
            <a:off x="8067360" y="5988162"/>
            <a:ext cx="4065619" cy="705600"/>
          </a:xfrm>
          <a:prstGeom prst="roundRect">
            <a:avLst/>
          </a:prstGeom>
          <a:solidFill>
            <a:srgbClr val="ED5B89"/>
          </a:solidFill>
          <a:ln w="3175">
            <a:solidFill>
              <a:srgbClr val="001F3E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18" tIns="55018" rIns="55018" bIns="55018" numCol="1" spcCol="1270" anchor="ctr" anchorCtr="0">
            <a:noAutofit/>
          </a:bodyPr>
          <a:lstStyle/>
          <a:p>
            <a:pPr algn="just" defTabSz="400050">
              <a:spcBef>
                <a:spcPct val="0"/>
              </a:spcBef>
              <a:spcAft>
                <a:spcPts val="341"/>
              </a:spcAft>
            </a:pPr>
            <a:r>
              <a:rPr lang="en-US" sz="1050" i="1">
                <a:solidFill>
                  <a:schemeClr val="bg1"/>
                </a:solidFill>
              </a:rPr>
              <a:t>With 74% of men unaware of stress-induced skin damage yet 27% prioritizing anti-aging in skincare, </a:t>
            </a:r>
            <a:r>
              <a:rPr lang="en-US" sz="1050" b="1" i="1">
                <a:solidFill>
                  <a:schemeClr val="bg1"/>
                </a:solidFill>
              </a:rPr>
              <a:t>the gap between awareness and action is clear</a:t>
            </a:r>
            <a:r>
              <a:rPr lang="en-US" sz="1050" i="1">
                <a:solidFill>
                  <a:schemeClr val="bg1"/>
                </a:solidFill>
              </a:rPr>
              <a:t> – SmartSkinX perfectly balances this need </a:t>
            </a:r>
            <a:r>
              <a:rPr lang="en-US" sz="1050" b="1" i="1">
                <a:solidFill>
                  <a:schemeClr val="bg1"/>
                </a:solidFill>
              </a:rPr>
              <a:t>by combining tech-driven diagnostics and habit building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FBF78E-DEAC-1E38-5A47-3BC07F84430E}"/>
              </a:ext>
            </a:extLst>
          </p:cNvPr>
          <p:cNvGrpSpPr/>
          <p:nvPr/>
        </p:nvGrpSpPr>
        <p:grpSpPr>
          <a:xfrm>
            <a:off x="10514315" y="1019780"/>
            <a:ext cx="1302055" cy="353943"/>
            <a:chOff x="9562663" y="892617"/>
            <a:chExt cx="1302055" cy="353943"/>
          </a:xfrm>
        </p:grpSpPr>
        <p:sp>
          <p:nvSpPr>
            <p:cNvPr id="6" name="TextBox 71">
              <a:extLst>
                <a:ext uri="{FF2B5EF4-FFF2-40B4-BE49-F238E27FC236}">
                  <a16:creationId xmlns:a16="http://schemas.microsoft.com/office/drawing/2014/main" id="{BB447467-7538-6999-831B-B333FB3B417D}"/>
                </a:ext>
              </a:extLst>
            </p:cNvPr>
            <p:cNvSpPr txBox="1"/>
            <p:nvPr/>
          </p:nvSpPr>
          <p:spPr>
            <a:xfrm>
              <a:off x="9562663" y="892617"/>
              <a:ext cx="264250" cy="353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IN" sz="2300" b="1">
                  <a:solidFill>
                    <a:srgbClr val="E92168"/>
                  </a:solidFill>
                  <a:latin typeface="Amasis MT Pro" panose="02040504050005020304" pitchFamily="18" charset="77"/>
                  <a:cs typeface="AkayaKanadaka" panose="02010502080401010103" pitchFamily="2" charset="77"/>
                </a:rPr>
                <a:t>1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AD104D45-F356-FEC6-B981-1A2E0C07327A}"/>
                </a:ext>
              </a:extLst>
            </p:cNvPr>
            <p:cNvSpPr txBox="1"/>
            <p:nvPr/>
          </p:nvSpPr>
          <p:spPr>
            <a:xfrm>
              <a:off x="9778977" y="996506"/>
              <a:ext cx="1085741" cy="184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b="1">
                  <a:latin typeface="Aptos" panose="020B0004020202020204" pitchFamily="34" charset="0"/>
                  <a:ea typeface="Calibri" panose="020F0502020204030204" pitchFamily="34" charset="0"/>
                  <a:cs typeface="Calibri (MS) Italics"/>
                  <a:sym typeface="Calibri (MS) Italics"/>
                </a:rPr>
                <a:t>Dermatologist</a:t>
              </a:r>
            </a:p>
          </p:txBody>
        </p:sp>
      </p:grpSp>
      <p:pic>
        <p:nvPicPr>
          <p:cNvPr id="11" name="Picture 10" descr="A person holding glasses in his hand&#10;&#10;Description automatically generated">
            <a:extLst>
              <a:ext uri="{FF2B5EF4-FFF2-40B4-BE49-F238E27FC236}">
                <a16:creationId xmlns:a16="http://schemas.microsoft.com/office/drawing/2014/main" id="{371527C6-5056-A6A4-DAA1-8566CFCD15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35" b="99898" l="9939" r="91514">
                        <a14:foregroundMark x1="39679" y1="13724" x2="40749" y2="6327"/>
                        <a14:foregroundMark x1="40749" y1="6327" x2="52829" y2="1582"/>
                        <a14:foregroundMark x1="52829" y1="1582" x2="63991" y2="4235"/>
                        <a14:foregroundMark x1="63991" y1="4235" x2="65749" y2="10612"/>
                        <a14:foregroundMark x1="90138" y1="48418" x2="94113" y2="64796"/>
                        <a14:foregroundMark x1="94113" y1="64796" x2="91514" y2="72857"/>
                        <a14:foregroundMark x1="91514" y1="72857" x2="88532" y2="55408"/>
                        <a14:foregroundMark x1="88532" y1="55408" x2="89297" y2="54745"/>
                        <a14:foregroundMark x1="22630" y1="90816" x2="32034" y2="99388"/>
                        <a14:foregroundMark x1="32034" y1="99388" x2="49541" y2="99490"/>
                        <a14:foregroundMark x1="49541" y1="99490" x2="62997" y2="99286"/>
                        <a14:foregroundMark x1="62997" y1="99286" x2="73089" y2="95918"/>
                        <a14:foregroundMark x1="73089" y1="95918" x2="71254" y2="88929"/>
                        <a14:foregroundMark x1="71254" y1="88929" x2="59557" y2="87398"/>
                        <a14:foregroundMark x1="59557" y1="87398" x2="25688" y2="93776"/>
                        <a14:foregroundMark x1="25688" y1="93776" x2="27523" y2="86735"/>
                        <a14:foregroundMark x1="27523" y1="86735" x2="30810" y2="89286"/>
                        <a14:foregroundMark x1="25765" y1="99388" x2="62538" y2="89439"/>
                        <a14:foregroundMark x1="62538" y1="89439" x2="71330" y2="97194"/>
                        <a14:foregroundMark x1="71330" y1="97194" x2="33639" y2="99898"/>
                        <a14:foregroundMark x1="33639" y1="99898" x2="25535" y2="98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8843" y="3898791"/>
            <a:ext cx="1982418" cy="29705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0AA5A5-29A4-EF58-BDF6-9B0990C7155B}"/>
              </a:ext>
            </a:extLst>
          </p:cNvPr>
          <p:cNvSpPr txBox="1"/>
          <p:nvPr/>
        </p:nvSpPr>
        <p:spPr>
          <a:xfrm rot="20138655">
            <a:off x="-143272" y="5549321"/>
            <a:ext cx="1540070" cy="415498"/>
          </a:xfrm>
          <a:prstGeom prst="rect">
            <a:avLst/>
          </a:prstGeom>
          <a:gradFill>
            <a:gsLst>
              <a:gs pos="43010">
                <a:srgbClr val="F5F4E9"/>
              </a:gs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</p:spPr>
        <p:txBody>
          <a:bodyPr wrap="square" rtlCol="0" anchor="ctr">
            <a:spAutoFit/>
          </a:bodyPr>
          <a:lstStyle/>
          <a:p>
            <a:pPr algn="ctr"/>
            <a:r>
              <a:rPr lang="en-IN" sz="1050" b="1" i="1">
                <a:solidFill>
                  <a:srgbClr val="001F3F"/>
                </a:solidFill>
              </a:rPr>
              <a:t>Harry Barreto, 35 y/o </a:t>
            </a:r>
            <a:br>
              <a:rPr lang="en-IN" sz="1050" b="1" i="1">
                <a:solidFill>
                  <a:srgbClr val="001F3F"/>
                </a:solidFill>
              </a:rPr>
            </a:br>
            <a:r>
              <a:rPr lang="en-IN" sz="1050" b="1" i="1">
                <a:solidFill>
                  <a:srgbClr val="001F3F"/>
                </a:solidFill>
              </a:rPr>
              <a:t>Bangalore</a:t>
            </a:r>
            <a:endParaRPr lang="en-IN" sz="1050" i="1">
              <a:solidFill>
                <a:srgbClr val="001F3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49DBF2-8CC6-A9CB-772C-04DF9B72B324}"/>
              </a:ext>
            </a:extLst>
          </p:cNvPr>
          <p:cNvSpPr txBox="1"/>
          <p:nvPr/>
        </p:nvSpPr>
        <p:spPr>
          <a:xfrm rot="20138655" flipH="1">
            <a:off x="3840890" y="5527986"/>
            <a:ext cx="1436604" cy="415498"/>
          </a:xfrm>
          <a:prstGeom prst="rect">
            <a:avLst/>
          </a:prstGeom>
          <a:gradFill>
            <a:gsLst>
              <a:gs pos="43010">
                <a:srgbClr val="F5F4E9"/>
              </a:gs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</p:spPr>
        <p:txBody>
          <a:bodyPr wrap="square" rtlCol="0" anchor="ctr">
            <a:spAutoFit/>
          </a:bodyPr>
          <a:lstStyle/>
          <a:p>
            <a:pPr algn="ctr"/>
            <a:r>
              <a:rPr lang="en-IN" sz="1050" b="1" i="1">
                <a:solidFill>
                  <a:srgbClr val="001F3F"/>
                </a:solidFill>
              </a:rPr>
              <a:t>Larry Peter, 26 y/o</a:t>
            </a:r>
            <a:br>
              <a:rPr lang="en-IN" sz="1050" b="1" i="1">
                <a:solidFill>
                  <a:srgbClr val="001F3F"/>
                </a:solidFill>
              </a:rPr>
            </a:br>
            <a:r>
              <a:rPr lang="en-IN" sz="1050" b="1" i="1">
                <a:solidFill>
                  <a:srgbClr val="001F3F"/>
                </a:solidFill>
              </a:rPr>
              <a:t>New York</a:t>
            </a:r>
            <a:endParaRPr lang="en-IN" sz="1050" i="1">
              <a:solidFill>
                <a:srgbClr val="001F3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D0056A-A706-2794-FC29-7C0B5B6BB9BB}"/>
              </a:ext>
            </a:extLst>
          </p:cNvPr>
          <p:cNvSpPr txBox="1"/>
          <p:nvPr/>
        </p:nvSpPr>
        <p:spPr>
          <a:xfrm>
            <a:off x="1296536" y="4039367"/>
            <a:ext cx="1285248" cy="438582"/>
          </a:xfrm>
          <a:prstGeom prst="rect">
            <a:avLst/>
          </a:prstGeom>
          <a:gradFill>
            <a:gsLst>
              <a:gs pos="43010">
                <a:srgbClr val="F5F4E9"/>
              </a:gs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  <a:ln w="3175">
            <a:solidFill>
              <a:schemeClr val="bg1"/>
            </a:solidFill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1050" b="1">
                <a:solidFill>
                  <a:srgbClr val="001F3F"/>
                </a:solidFill>
              </a:rPr>
              <a:t>👔 Profession</a:t>
            </a:r>
            <a:endParaRPr lang="en-IN" sz="1050">
              <a:solidFill>
                <a:srgbClr val="001F3F"/>
              </a:solidFill>
            </a:endParaRPr>
          </a:p>
          <a:p>
            <a:pPr algn="ctr"/>
            <a:r>
              <a:rPr lang="en-IN" sz="1200" b="1" i="1">
                <a:solidFill>
                  <a:srgbClr val="001F3F"/>
                </a:solidFill>
              </a:rPr>
              <a:t>IT Consultant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276279-1DD5-4C3D-7401-5829B07E13DF}"/>
              </a:ext>
            </a:extLst>
          </p:cNvPr>
          <p:cNvSpPr txBox="1"/>
          <p:nvPr/>
        </p:nvSpPr>
        <p:spPr>
          <a:xfrm>
            <a:off x="2644922" y="4039367"/>
            <a:ext cx="1213111" cy="438582"/>
          </a:xfrm>
          <a:prstGeom prst="rect">
            <a:avLst/>
          </a:prstGeom>
          <a:gradFill>
            <a:gsLst>
              <a:gs pos="43010">
                <a:srgbClr val="F5F4E9"/>
              </a:gs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  <a:ln w="3175">
            <a:solidFill>
              <a:schemeClr val="bg1"/>
            </a:solidFill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1050" b="1">
                <a:solidFill>
                  <a:srgbClr val="001F3F"/>
                </a:solidFill>
              </a:rPr>
              <a:t>💰 Income</a:t>
            </a:r>
          </a:p>
          <a:p>
            <a:pPr algn="ctr"/>
            <a:r>
              <a:rPr lang="en-IN" sz="1200" b="1" i="1">
                <a:solidFill>
                  <a:srgbClr val="001F3F"/>
                </a:solidFill>
              </a:rPr>
              <a:t>₹18 LPA ($22K)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96B3C8-0566-9368-B31A-D8F1E1315C28}"/>
              </a:ext>
            </a:extLst>
          </p:cNvPr>
          <p:cNvGrpSpPr/>
          <p:nvPr/>
        </p:nvGrpSpPr>
        <p:grpSpPr>
          <a:xfrm flipH="1">
            <a:off x="5241201" y="4680430"/>
            <a:ext cx="2558311" cy="1900606"/>
            <a:chOff x="1296536" y="4887472"/>
            <a:chExt cx="2561497" cy="190060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897A3E7-7C95-A9E8-A682-05D954EF3CE4}"/>
                </a:ext>
              </a:extLst>
            </p:cNvPr>
            <p:cNvGrpSpPr/>
            <p:nvPr/>
          </p:nvGrpSpPr>
          <p:grpSpPr>
            <a:xfrm>
              <a:off x="1296536" y="4887472"/>
              <a:ext cx="2561497" cy="644120"/>
              <a:chOff x="8019931" y="5469065"/>
              <a:chExt cx="2561497" cy="644120"/>
            </a:xfrm>
          </p:grpSpPr>
          <p:sp>
            <p:nvSpPr>
              <p:cNvPr id="45" name="Flowchart: Alternate Process 183">
                <a:extLst>
                  <a:ext uri="{FF2B5EF4-FFF2-40B4-BE49-F238E27FC236}">
                    <a16:creationId xmlns:a16="http://schemas.microsoft.com/office/drawing/2014/main" id="{298BF070-9B9C-5BBD-8B39-206AAB904475}"/>
                  </a:ext>
                </a:extLst>
              </p:cNvPr>
              <p:cNvSpPr/>
              <p:nvPr/>
            </p:nvSpPr>
            <p:spPr>
              <a:xfrm>
                <a:off x="8019931" y="5693460"/>
                <a:ext cx="2561497" cy="419725"/>
              </a:xfrm>
              <a:prstGeom prst="flowChartAlternateProcess">
                <a:avLst/>
              </a:pr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1050" b="1">
                    <a:solidFill>
                      <a:srgbClr val="001F3F"/>
                    </a:solidFill>
                  </a:rPr>
                  <a:t>Oily skin, </a:t>
                </a:r>
                <a:r>
                  <a:rPr lang="en-US" sz="1050">
                    <a:solidFill>
                      <a:srgbClr val="001F3F"/>
                    </a:solidFill>
                  </a:rPr>
                  <a:t>breakouts, </a:t>
                </a:r>
                <a:r>
                  <a:rPr lang="en-US" sz="1050" b="1">
                    <a:solidFill>
                      <a:srgbClr val="001F3F"/>
                    </a:solidFill>
                  </a:rPr>
                  <a:t>skeptical </a:t>
                </a:r>
                <a:r>
                  <a:rPr lang="en-US" sz="1050">
                    <a:solidFill>
                      <a:srgbClr val="001F3F"/>
                    </a:solidFill>
                  </a:rPr>
                  <a:t>of </a:t>
                </a:r>
                <a:r>
                  <a:rPr lang="en-US" sz="1050" b="1">
                    <a:solidFill>
                      <a:srgbClr val="001F3F"/>
                    </a:solidFill>
                  </a:rPr>
                  <a:t>beauty marketing, </a:t>
                </a:r>
                <a:r>
                  <a:rPr lang="en-IN" sz="1050" b="1">
                    <a:solidFill>
                      <a:srgbClr val="001F3F"/>
                    </a:solidFill>
                  </a:rPr>
                  <a:t>wants a quick-fix</a:t>
                </a:r>
              </a:p>
            </p:txBody>
          </p:sp>
          <p:sp>
            <p:nvSpPr>
              <p:cNvPr id="47" name="Freeform 80">
                <a:extLst>
                  <a:ext uri="{FF2B5EF4-FFF2-40B4-BE49-F238E27FC236}">
                    <a16:creationId xmlns:a16="http://schemas.microsoft.com/office/drawing/2014/main" id="{C9F79C51-D37B-2B21-FA30-AAC6D445F2B4}"/>
                  </a:ext>
                </a:extLst>
              </p:cNvPr>
              <p:cNvSpPr/>
              <p:nvPr/>
            </p:nvSpPr>
            <p:spPr>
              <a:xfrm>
                <a:off x="8679645" y="5469065"/>
                <a:ext cx="1280797" cy="259331"/>
              </a:xfrm>
              <a:custGeom>
                <a:avLst/>
                <a:gdLst/>
                <a:ahLst/>
                <a:cxnLst/>
                <a:rect l="l" t="t" r="r" b="b"/>
                <a:pathLst>
                  <a:path w="566552" h="126415">
                    <a:moveTo>
                      <a:pt x="44041" y="0"/>
                    </a:moveTo>
                    <a:lnTo>
                      <a:pt x="522511" y="0"/>
                    </a:lnTo>
                    <a:cubicBezTo>
                      <a:pt x="534192" y="0"/>
                      <a:pt x="545394" y="4640"/>
                      <a:pt x="553653" y="12899"/>
                    </a:cubicBezTo>
                    <a:cubicBezTo>
                      <a:pt x="561912" y="21159"/>
                      <a:pt x="566552" y="32361"/>
                      <a:pt x="566552" y="44041"/>
                    </a:cubicBezTo>
                    <a:lnTo>
                      <a:pt x="566552" y="82374"/>
                    </a:lnTo>
                    <a:cubicBezTo>
                      <a:pt x="566552" y="94054"/>
                      <a:pt x="561912" y="105257"/>
                      <a:pt x="553653" y="113516"/>
                    </a:cubicBezTo>
                    <a:cubicBezTo>
                      <a:pt x="545394" y="121775"/>
                      <a:pt x="534192" y="126415"/>
                      <a:pt x="522511" y="126415"/>
                    </a:cubicBezTo>
                    <a:lnTo>
                      <a:pt x="44041" y="126415"/>
                    </a:lnTo>
                    <a:cubicBezTo>
                      <a:pt x="32361" y="126415"/>
                      <a:pt x="21159" y="121775"/>
                      <a:pt x="12899" y="113516"/>
                    </a:cubicBezTo>
                    <a:cubicBezTo>
                      <a:pt x="4640" y="105257"/>
                      <a:pt x="0" y="94054"/>
                      <a:pt x="0" y="82374"/>
                    </a:cubicBezTo>
                    <a:lnTo>
                      <a:pt x="0" y="44041"/>
                    </a:lnTo>
                    <a:cubicBezTo>
                      <a:pt x="0" y="32361"/>
                      <a:pt x="4640" y="21159"/>
                      <a:pt x="12899" y="12899"/>
                    </a:cubicBezTo>
                    <a:cubicBezTo>
                      <a:pt x="21159" y="4640"/>
                      <a:pt x="32361" y="0"/>
                      <a:pt x="44041" y="0"/>
                    </a:cubicBezTo>
                    <a:close/>
                  </a:path>
                </a:pathLst>
              </a:custGeom>
              <a:solidFill>
                <a:srgbClr val="001F3F"/>
              </a:solidFill>
              <a:ln w="12700">
                <a:solidFill>
                  <a:srgbClr val="001F3F"/>
                </a:solidFill>
              </a:ln>
            </p:spPr>
            <p:txBody>
              <a:bodyPr/>
              <a:lstStyle/>
              <a:p>
                <a:pPr algn="ctr"/>
                <a:r>
                  <a:rPr lang="en-IN" sz="1100" b="1">
                    <a:solidFill>
                      <a:schemeClr val="bg1"/>
                    </a:solidFill>
                  </a:rPr>
                  <a:t>Pain</a:t>
                </a:r>
                <a:r>
                  <a:rPr lang="en-IN" sz="1100" b="1">
                    <a:solidFill>
                      <a:schemeClr val="bg1"/>
                    </a:solidFill>
                    <a:latin typeface="Aptos" panose="020B0004020202020204" pitchFamily="34" charset="0"/>
                  </a:rPr>
                  <a:t> </a:t>
                </a:r>
                <a:r>
                  <a:rPr lang="en-IN" sz="1100" b="1">
                    <a:solidFill>
                      <a:schemeClr val="bg1"/>
                    </a:solidFill>
                  </a:rPr>
                  <a:t>Points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691577C-E667-B100-A2FF-5494647CFD3D}"/>
                </a:ext>
              </a:extLst>
            </p:cNvPr>
            <p:cNvGrpSpPr/>
            <p:nvPr/>
          </p:nvGrpSpPr>
          <p:grpSpPr>
            <a:xfrm>
              <a:off x="1296536" y="5509443"/>
              <a:ext cx="2561497" cy="644120"/>
              <a:chOff x="7918328" y="4859462"/>
              <a:chExt cx="2561497" cy="644120"/>
            </a:xfrm>
          </p:grpSpPr>
          <p:sp>
            <p:nvSpPr>
              <p:cNvPr id="39" name="Flowchart: Alternate Process 183">
                <a:extLst>
                  <a:ext uri="{FF2B5EF4-FFF2-40B4-BE49-F238E27FC236}">
                    <a16:creationId xmlns:a16="http://schemas.microsoft.com/office/drawing/2014/main" id="{F008CBE9-3E63-87E0-64F8-889A28AEFF5C}"/>
                  </a:ext>
                </a:extLst>
              </p:cNvPr>
              <p:cNvSpPr/>
              <p:nvPr/>
            </p:nvSpPr>
            <p:spPr>
              <a:xfrm>
                <a:off x="7918328" y="5083857"/>
                <a:ext cx="2561497" cy="419725"/>
              </a:xfrm>
              <a:prstGeom prst="flowChartAlternateProcess">
                <a:avLst/>
              </a:pr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1000">
                    <a:solidFill>
                      <a:srgbClr val="001F3F"/>
                    </a:solidFill>
                  </a:rPr>
                  <a:t>Trend-conscious, values </a:t>
                </a:r>
                <a:r>
                  <a:rPr lang="en-US" sz="1000" b="1">
                    <a:solidFill>
                      <a:srgbClr val="001F3F"/>
                    </a:solidFill>
                  </a:rPr>
                  <a:t>self-care &amp; tech-solutions</a:t>
                </a:r>
                <a:r>
                  <a:rPr lang="en-US" sz="1000">
                    <a:solidFill>
                      <a:srgbClr val="001F3F"/>
                    </a:solidFill>
                  </a:rPr>
                  <a:t>. Overwhelmed by many </a:t>
                </a:r>
                <a:r>
                  <a:rPr lang="en-US" sz="1000" b="1">
                    <a:solidFill>
                      <a:srgbClr val="001F3F"/>
                    </a:solidFill>
                  </a:rPr>
                  <a:t>choices</a:t>
                </a:r>
                <a:endParaRPr lang="en-IN" sz="1000">
                  <a:solidFill>
                    <a:srgbClr val="001F3F"/>
                  </a:solidFill>
                </a:endParaRPr>
              </a:p>
            </p:txBody>
          </p:sp>
          <p:sp>
            <p:nvSpPr>
              <p:cNvPr id="40" name="Freeform 80">
                <a:extLst>
                  <a:ext uri="{FF2B5EF4-FFF2-40B4-BE49-F238E27FC236}">
                    <a16:creationId xmlns:a16="http://schemas.microsoft.com/office/drawing/2014/main" id="{1B347E80-7036-D4BE-703F-ED1B7238CA62}"/>
                  </a:ext>
                </a:extLst>
              </p:cNvPr>
              <p:cNvSpPr/>
              <p:nvPr/>
            </p:nvSpPr>
            <p:spPr>
              <a:xfrm>
                <a:off x="8558678" y="4859462"/>
                <a:ext cx="1280797" cy="259331"/>
              </a:xfrm>
              <a:custGeom>
                <a:avLst/>
                <a:gdLst/>
                <a:ahLst/>
                <a:cxnLst/>
                <a:rect l="l" t="t" r="r" b="b"/>
                <a:pathLst>
                  <a:path w="566552" h="126415">
                    <a:moveTo>
                      <a:pt x="44041" y="0"/>
                    </a:moveTo>
                    <a:lnTo>
                      <a:pt x="522511" y="0"/>
                    </a:lnTo>
                    <a:cubicBezTo>
                      <a:pt x="534192" y="0"/>
                      <a:pt x="545394" y="4640"/>
                      <a:pt x="553653" y="12899"/>
                    </a:cubicBezTo>
                    <a:cubicBezTo>
                      <a:pt x="561912" y="21159"/>
                      <a:pt x="566552" y="32361"/>
                      <a:pt x="566552" y="44041"/>
                    </a:cubicBezTo>
                    <a:lnTo>
                      <a:pt x="566552" y="82374"/>
                    </a:lnTo>
                    <a:cubicBezTo>
                      <a:pt x="566552" y="94054"/>
                      <a:pt x="561912" y="105257"/>
                      <a:pt x="553653" y="113516"/>
                    </a:cubicBezTo>
                    <a:cubicBezTo>
                      <a:pt x="545394" y="121775"/>
                      <a:pt x="534192" y="126415"/>
                      <a:pt x="522511" y="126415"/>
                    </a:cubicBezTo>
                    <a:lnTo>
                      <a:pt x="44041" y="126415"/>
                    </a:lnTo>
                    <a:cubicBezTo>
                      <a:pt x="32361" y="126415"/>
                      <a:pt x="21159" y="121775"/>
                      <a:pt x="12899" y="113516"/>
                    </a:cubicBezTo>
                    <a:cubicBezTo>
                      <a:pt x="4640" y="105257"/>
                      <a:pt x="0" y="94054"/>
                      <a:pt x="0" y="82374"/>
                    </a:cubicBezTo>
                    <a:lnTo>
                      <a:pt x="0" y="44041"/>
                    </a:lnTo>
                    <a:cubicBezTo>
                      <a:pt x="0" y="32361"/>
                      <a:pt x="4640" y="21159"/>
                      <a:pt x="12899" y="12899"/>
                    </a:cubicBezTo>
                    <a:cubicBezTo>
                      <a:pt x="21159" y="4640"/>
                      <a:pt x="32361" y="0"/>
                      <a:pt x="44041" y="0"/>
                    </a:cubicBezTo>
                    <a:close/>
                  </a:path>
                </a:pathLst>
              </a:custGeom>
              <a:solidFill>
                <a:srgbClr val="E92068"/>
              </a:solidFill>
              <a:ln w="12700">
                <a:solidFill>
                  <a:srgbClr val="001F3F"/>
                </a:solidFill>
              </a:ln>
            </p:spPr>
            <p:txBody>
              <a:bodyPr/>
              <a:lstStyle/>
              <a:p>
                <a:pPr algn="ctr"/>
                <a:r>
                  <a:rPr lang="en-IN" sz="1100" b="1">
                    <a:solidFill>
                      <a:schemeClr val="bg1"/>
                    </a:solidFill>
                  </a:rPr>
                  <a:t>Psychographic</a:t>
                </a:r>
                <a:endParaRPr lang="en-IN" sz="1200" b="1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6D1F5D1-1D1C-E458-AC52-532850260F22}"/>
                </a:ext>
              </a:extLst>
            </p:cNvPr>
            <p:cNvGrpSpPr/>
            <p:nvPr/>
          </p:nvGrpSpPr>
          <p:grpSpPr>
            <a:xfrm>
              <a:off x="1296536" y="6143958"/>
              <a:ext cx="2561497" cy="644120"/>
              <a:chOff x="7939877" y="5696130"/>
              <a:chExt cx="2561497" cy="644120"/>
            </a:xfrm>
          </p:grpSpPr>
          <p:sp>
            <p:nvSpPr>
              <p:cNvPr id="36" name="Flowchart: Alternate Process 183">
                <a:extLst>
                  <a:ext uri="{FF2B5EF4-FFF2-40B4-BE49-F238E27FC236}">
                    <a16:creationId xmlns:a16="http://schemas.microsoft.com/office/drawing/2014/main" id="{9CFA8509-4908-C192-2C16-157CB0E0DB2F}"/>
                  </a:ext>
                </a:extLst>
              </p:cNvPr>
              <p:cNvSpPr/>
              <p:nvPr/>
            </p:nvSpPr>
            <p:spPr>
              <a:xfrm>
                <a:off x="7939877" y="5920525"/>
                <a:ext cx="2561497" cy="419725"/>
              </a:xfrm>
              <a:prstGeom prst="flowChartAlternateProcess">
                <a:avLst/>
              </a:pr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1000">
                    <a:solidFill>
                      <a:srgbClr val="001F3F"/>
                    </a:solidFill>
                  </a:rPr>
                  <a:t>Notices </a:t>
                </a:r>
                <a:r>
                  <a:rPr lang="en-US" sz="1000" b="1">
                    <a:solidFill>
                      <a:srgbClr val="001F3F"/>
                    </a:solidFill>
                  </a:rPr>
                  <a:t>aging signs</a:t>
                </a:r>
                <a:r>
                  <a:rPr lang="en-US" sz="1000">
                    <a:solidFill>
                      <a:srgbClr val="001F3F"/>
                    </a:solidFill>
                  </a:rPr>
                  <a:t>, has </a:t>
                </a:r>
                <a:r>
                  <a:rPr lang="en-IN" sz="1000">
                    <a:solidFill>
                      <a:srgbClr val="001F3F"/>
                    </a:solidFill>
                  </a:rPr>
                  <a:t>social media influence, wants </a:t>
                </a:r>
                <a:r>
                  <a:rPr lang="en-IN" sz="1000" b="1">
                    <a:solidFill>
                      <a:srgbClr val="001F3F"/>
                    </a:solidFill>
                  </a:rPr>
                  <a:t>effective premium </a:t>
                </a:r>
                <a:r>
                  <a:rPr lang="en-IN" sz="1000">
                    <a:solidFill>
                      <a:srgbClr val="001F3F"/>
                    </a:solidFill>
                  </a:rPr>
                  <a:t>care</a:t>
                </a:r>
              </a:p>
            </p:txBody>
          </p:sp>
          <p:sp>
            <p:nvSpPr>
              <p:cNvPr id="37" name="Freeform 80">
                <a:extLst>
                  <a:ext uri="{FF2B5EF4-FFF2-40B4-BE49-F238E27FC236}">
                    <a16:creationId xmlns:a16="http://schemas.microsoft.com/office/drawing/2014/main" id="{9BCF55DB-AEFE-09FA-EEB0-3CCAB8878B39}"/>
                  </a:ext>
                </a:extLst>
              </p:cNvPr>
              <p:cNvSpPr/>
              <p:nvPr/>
            </p:nvSpPr>
            <p:spPr>
              <a:xfrm>
                <a:off x="8580227" y="5696130"/>
                <a:ext cx="1280797" cy="259331"/>
              </a:xfrm>
              <a:custGeom>
                <a:avLst/>
                <a:gdLst/>
                <a:ahLst/>
                <a:cxnLst/>
                <a:rect l="l" t="t" r="r" b="b"/>
                <a:pathLst>
                  <a:path w="566552" h="126415">
                    <a:moveTo>
                      <a:pt x="44041" y="0"/>
                    </a:moveTo>
                    <a:lnTo>
                      <a:pt x="522511" y="0"/>
                    </a:lnTo>
                    <a:cubicBezTo>
                      <a:pt x="534192" y="0"/>
                      <a:pt x="545394" y="4640"/>
                      <a:pt x="553653" y="12899"/>
                    </a:cubicBezTo>
                    <a:cubicBezTo>
                      <a:pt x="561912" y="21159"/>
                      <a:pt x="566552" y="32361"/>
                      <a:pt x="566552" y="44041"/>
                    </a:cubicBezTo>
                    <a:lnTo>
                      <a:pt x="566552" y="82374"/>
                    </a:lnTo>
                    <a:cubicBezTo>
                      <a:pt x="566552" y="94054"/>
                      <a:pt x="561912" y="105257"/>
                      <a:pt x="553653" y="113516"/>
                    </a:cubicBezTo>
                    <a:cubicBezTo>
                      <a:pt x="545394" y="121775"/>
                      <a:pt x="534192" y="126415"/>
                      <a:pt x="522511" y="126415"/>
                    </a:cubicBezTo>
                    <a:lnTo>
                      <a:pt x="44041" y="126415"/>
                    </a:lnTo>
                    <a:cubicBezTo>
                      <a:pt x="32361" y="126415"/>
                      <a:pt x="21159" y="121775"/>
                      <a:pt x="12899" y="113516"/>
                    </a:cubicBezTo>
                    <a:cubicBezTo>
                      <a:pt x="4640" y="105257"/>
                      <a:pt x="0" y="94054"/>
                      <a:pt x="0" y="82374"/>
                    </a:cubicBezTo>
                    <a:lnTo>
                      <a:pt x="0" y="44041"/>
                    </a:lnTo>
                    <a:cubicBezTo>
                      <a:pt x="0" y="32361"/>
                      <a:pt x="4640" y="21159"/>
                      <a:pt x="12899" y="12899"/>
                    </a:cubicBezTo>
                    <a:cubicBezTo>
                      <a:pt x="21159" y="4640"/>
                      <a:pt x="32361" y="0"/>
                      <a:pt x="44041" y="0"/>
                    </a:cubicBezTo>
                    <a:close/>
                  </a:path>
                </a:pathLst>
              </a:custGeom>
              <a:solidFill>
                <a:srgbClr val="001F3F"/>
              </a:solidFill>
              <a:ln w="12700">
                <a:solidFill>
                  <a:srgbClr val="001F3F"/>
                </a:solidFill>
              </a:ln>
            </p:spPr>
            <p:txBody>
              <a:bodyPr/>
              <a:lstStyle/>
              <a:p>
                <a:pPr algn="ctr"/>
                <a:r>
                  <a:rPr lang="en-IN" sz="1100" b="1">
                    <a:solidFill>
                      <a:schemeClr val="bg1"/>
                    </a:solidFill>
                  </a:rPr>
                  <a:t>Purchase Trigger</a:t>
                </a:r>
                <a:endParaRPr lang="en-IN" sz="1100" b="1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FA1512E-A607-9A55-E05C-4E56A7370574}"/>
              </a:ext>
            </a:extLst>
          </p:cNvPr>
          <p:cNvSpPr txBox="1"/>
          <p:nvPr/>
        </p:nvSpPr>
        <p:spPr>
          <a:xfrm>
            <a:off x="5238016" y="4039367"/>
            <a:ext cx="1285248" cy="438582"/>
          </a:xfrm>
          <a:prstGeom prst="rect">
            <a:avLst/>
          </a:prstGeom>
          <a:gradFill>
            <a:gsLst>
              <a:gs pos="43010">
                <a:srgbClr val="F5F4E9"/>
              </a:gs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  <a:ln w="3175">
            <a:solidFill>
              <a:schemeClr val="bg1"/>
            </a:solidFill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1050" b="1">
                <a:solidFill>
                  <a:srgbClr val="001F3F"/>
                </a:solidFill>
              </a:rPr>
              <a:t>👔 Profession</a:t>
            </a:r>
          </a:p>
          <a:p>
            <a:pPr algn="ctr"/>
            <a:r>
              <a:rPr lang="en-IN" sz="1200" b="1">
                <a:solidFill>
                  <a:srgbClr val="001F3F"/>
                </a:solidFill>
              </a:rPr>
              <a:t>CEO, Startup</a:t>
            </a:r>
            <a:endParaRPr lang="en-IN" sz="1050">
              <a:solidFill>
                <a:srgbClr val="001F3F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8EBEA2-266F-B653-2772-B943B29839DC}"/>
              </a:ext>
            </a:extLst>
          </p:cNvPr>
          <p:cNvSpPr txBox="1"/>
          <p:nvPr/>
        </p:nvSpPr>
        <p:spPr>
          <a:xfrm>
            <a:off x="6586402" y="4039367"/>
            <a:ext cx="1213111" cy="438582"/>
          </a:xfrm>
          <a:prstGeom prst="rect">
            <a:avLst/>
          </a:prstGeom>
          <a:gradFill>
            <a:gsLst>
              <a:gs pos="43010">
                <a:srgbClr val="F5F4E9"/>
              </a:gs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</a:gradFill>
          <a:ln w="3175">
            <a:solidFill>
              <a:schemeClr val="bg1"/>
            </a:solidFill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1050" b="1">
                <a:solidFill>
                  <a:srgbClr val="001F3F"/>
                </a:solidFill>
              </a:rPr>
              <a:t>💰 Income</a:t>
            </a:r>
          </a:p>
          <a:p>
            <a:pPr algn="ctr"/>
            <a:r>
              <a:rPr lang="en-US" sz="1200" b="1" i="1">
                <a:solidFill>
                  <a:srgbClr val="001F3F"/>
                </a:solidFill>
              </a:rPr>
              <a:t>$120K/year</a:t>
            </a:r>
            <a:endParaRPr lang="en-IN" sz="1200" b="1" i="1">
              <a:solidFill>
                <a:srgbClr val="001F3F"/>
              </a:solidFill>
            </a:endParaRPr>
          </a:p>
        </p:txBody>
      </p:sp>
      <p:sp>
        <p:nvSpPr>
          <p:cNvPr id="81" name="TextBox 12">
            <a:extLst>
              <a:ext uri="{FF2B5EF4-FFF2-40B4-BE49-F238E27FC236}">
                <a16:creationId xmlns:a16="http://schemas.microsoft.com/office/drawing/2014/main" id="{5EBB87DF-B6C7-D783-354D-1F67126CF5AC}"/>
              </a:ext>
            </a:extLst>
          </p:cNvPr>
          <p:cNvSpPr txBox="1"/>
          <p:nvPr/>
        </p:nvSpPr>
        <p:spPr>
          <a:xfrm>
            <a:off x="5425440" y="6700067"/>
            <a:ext cx="2174240" cy="103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"/>
              </a:lnSpc>
            </a:pPr>
            <a:r>
              <a:rPr lang="en-US" sz="750" b="1" i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 (MS) Italics"/>
                <a:sym typeface="Calibri (MS) Italics"/>
              </a:rPr>
              <a:t>*Based on 105 responses, 9 interviews and 2 FGDs</a:t>
            </a:r>
          </a:p>
        </p:txBody>
      </p:sp>
      <p:sp>
        <p:nvSpPr>
          <p:cNvPr id="78" name="Flowchart: Alternate Process 183">
            <a:extLst>
              <a:ext uri="{FF2B5EF4-FFF2-40B4-BE49-F238E27FC236}">
                <a16:creationId xmlns:a16="http://schemas.microsoft.com/office/drawing/2014/main" id="{DE9CE9A4-332F-B63B-63F4-B25432908BC8}"/>
              </a:ext>
            </a:extLst>
          </p:cNvPr>
          <p:cNvSpPr/>
          <p:nvPr/>
        </p:nvSpPr>
        <p:spPr>
          <a:xfrm>
            <a:off x="1296536" y="4904825"/>
            <a:ext cx="2561497" cy="419725"/>
          </a:xfrm>
          <a:prstGeom prst="flowChartAlternateProcess">
            <a:avLst/>
          </a:prstGeom>
          <a:noFill/>
          <a:ln w="6350">
            <a:solidFill>
              <a:srgbClr val="001F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050">
                <a:solidFill>
                  <a:srgbClr val="001F3F"/>
                </a:solidFill>
              </a:rPr>
              <a:t>Doesn't know </a:t>
            </a:r>
            <a:r>
              <a:rPr lang="en-US" sz="1050" b="1">
                <a:solidFill>
                  <a:srgbClr val="001F3F"/>
                </a:solidFill>
              </a:rPr>
              <a:t>what to buy</a:t>
            </a:r>
            <a:r>
              <a:rPr lang="en-US" sz="1050">
                <a:solidFill>
                  <a:srgbClr val="001F3F"/>
                </a:solidFill>
              </a:rPr>
              <a:t>, hates </a:t>
            </a:r>
            <a:r>
              <a:rPr lang="en-US" sz="1050" b="1">
                <a:solidFill>
                  <a:srgbClr val="001F3F"/>
                </a:solidFill>
              </a:rPr>
              <a:t>multi-step routines</a:t>
            </a:r>
            <a:r>
              <a:rPr lang="en-US" sz="1050">
                <a:solidFill>
                  <a:srgbClr val="001F3F"/>
                </a:solidFill>
              </a:rPr>
              <a:t>, seeks ease-of-use</a:t>
            </a:r>
            <a:endParaRPr lang="en-IN" sz="1050">
              <a:solidFill>
                <a:srgbClr val="001F3F"/>
              </a:solidFill>
            </a:endParaRPr>
          </a:p>
        </p:txBody>
      </p:sp>
      <p:sp>
        <p:nvSpPr>
          <p:cNvPr id="80" name="Freeform 80">
            <a:extLst>
              <a:ext uri="{FF2B5EF4-FFF2-40B4-BE49-F238E27FC236}">
                <a16:creationId xmlns:a16="http://schemas.microsoft.com/office/drawing/2014/main" id="{A787B0FD-5305-A5BF-EA96-8F8B8DC3851D}"/>
              </a:ext>
            </a:extLst>
          </p:cNvPr>
          <p:cNvSpPr/>
          <p:nvPr/>
        </p:nvSpPr>
        <p:spPr>
          <a:xfrm>
            <a:off x="1956250" y="4680430"/>
            <a:ext cx="1280797" cy="259331"/>
          </a:xfrm>
          <a:custGeom>
            <a:avLst/>
            <a:gdLst/>
            <a:ahLst/>
            <a:cxnLst/>
            <a:rect l="l" t="t" r="r" b="b"/>
            <a:pathLst>
              <a:path w="566552" h="126415">
                <a:moveTo>
                  <a:pt x="44041" y="0"/>
                </a:moveTo>
                <a:lnTo>
                  <a:pt x="522511" y="0"/>
                </a:lnTo>
                <a:cubicBezTo>
                  <a:pt x="534192" y="0"/>
                  <a:pt x="545394" y="4640"/>
                  <a:pt x="553653" y="12899"/>
                </a:cubicBezTo>
                <a:cubicBezTo>
                  <a:pt x="561912" y="21159"/>
                  <a:pt x="566552" y="32361"/>
                  <a:pt x="566552" y="44041"/>
                </a:cubicBezTo>
                <a:lnTo>
                  <a:pt x="566552" y="82374"/>
                </a:lnTo>
                <a:cubicBezTo>
                  <a:pt x="566552" y="94054"/>
                  <a:pt x="561912" y="105257"/>
                  <a:pt x="553653" y="113516"/>
                </a:cubicBezTo>
                <a:cubicBezTo>
                  <a:pt x="545394" y="121775"/>
                  <a:pt x="534192" y="126415"/>
                  <a:pt x="522511" y="126415"/>
                </a:cubicBezTo>
                <a:lnTo>
                  <a:pt x="44041" y="126415"/>
                </a:lnTo>
                <a:cubicBezTo>
                  <a:pt x="32361" y="126415"/>
                  <a:pt x="21159" y="121775"/>
                  <a:pt x="12899" y="113516"/>
                </a:cubicBezTo>
                <a:cubicBezTo>
                  <a:pt x="4640" y="105257"/>
                  <a:pt x="0" y="94054"/>
                  <a:pt x="0" y="82374"/>
                </a:cubicBezTo>
                <a:lnTo>
                  <a:pt x="0" y="44041"/>
                </a:lnTo>
                <a:cubicBezTo>
                  <a:pt x="0" y="32361"/>
                  <a:pt x="4640" y="21159"/>
                  <a:pt x="12899" y="12899"/>
                </a:cubicBezTo>
                <a:cubicBezTo>
                  <a:pt x="21159" y="4640"/>
                  <a:pt x="32361" y="0"/>
                  <a:pt x="44041" y="0"/>
                </a:cubicBezTo>
                <a:close/>
              </a:path>
            </a:pathLst>
          </a:custGeom>
          <a:solidFill>
            <a:srgbClr val="001F3F"/>
          </a:solidFill>
          <a:ln w="12700">
            <a:solidFill>
              <a:srgbClr val="001F3F"/>
            </a:solidFill>
          </a:ln>
        </p:spPr>
        <p:txBody>
          <a:bodyPr/>
          <a:lstStyle/>
          <a:p>
            <a:pPr algn="ctr"/>
            <a:r>
              <a:rPr lang="en-IN" sz="1100" b="1">
                <a:solidFill>
                  <a:schemeClr val="bg1"/>
                </a:solidFill>
              </a:rPr>
              <a:t>Pain</a:t>
            </a:r>
            <a:r>
              <a:rPr lang="en-IN" sz="11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IN" sz="1100" b="1">
                <a:solidFill>
                  <a:schemeClr val="bg1"/>
                </a:solidFill>
              </a:rPr>
              <a:t>Points</a:t>
            </a:r>
          </a:p>
        </p:txBody>
      </p:sp>
      <p:sp>
        <p:nvSpPr>
          <p:cNvPr id="77" name="Flowchart: Alternate Process 183">
            <a:extLst>
              <a:ext uri="{FF2B5EF4-FFF2-40B4-BE49-F238E27FC236}">
                <a16:creationId xmlns:a16="http://schemas.microsoft.com/office/drawing/2014/main" id="{1AD63461-42B6-85B3-52E4-DC6D55004C8A}"/>
              </a:ext>
            </a:extLst>
          </p:cNvPr>
          <p:cNvSpPr/>
          <p:nvPr/>
        </p:nvSpPr>
        <p:spPr>
          <a:xfrm>
            <a:off x="1296536" y="5526796"/>
            <a:ext cx="2561497" cy="419725"/>
          </a:xfrm>
          <a:prstGeom prst="flowChartAlternateProcess">
            <a:avLst/>
          </a:prstGeom>
          <a:noFill/>
          <a:ln w="6350">
            <a:solidFill>
              <a:srgbClr val="001F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050">
                <a:solidFill>
                  <a:srgbClr val="001F3F"/>
                </a:solidFill>
              </a:rPr>
              <a:t>Career-driven and </a:t>
            </a:r>
            <a:r>
              <a:rPr lang="en-US" sz="1050" b="1">
                <a:solidFill>
                  <a:srgbClr val="001F3F"/>
                </a:solidFill>
              </a:rPr>
              <a:t>time-conscious </a:t>
            </a:r>
            <a:r>
              <a:rPr lang="en-US" sz="1050">
                <a:solidFill>
                  <a:srgbClr val="001F3F"/>
                </a:solidFill>
              </a:rPr>
              <a:t>but unaware of </a:t>
            </a:r>
            <a:r>
              <a:rPr lang="en-US" sz="1050" b="1">
                <a:solidFill>
                  <a:srgbClr val="001F3F"/>
                </a:solidFill>
              </a:rPr>
              <a:t>skincare essentials </a:t>
            </a:r>
            <a:r>
              <a:rPr lang="en-US" sz="1050">
                <a:solidFill>
                  <a:srgbClr val="001F3F"/>
                </a:solidFill>
              </a:rPr>
              <a:t>routine</a:t>
            </a:r>
            <a:endParaRPr lang="en-IN" sz="1050">
              <a:solidFill>
                <a:srgbClr val="001F3F"/>
              </a:solidFill>
            </a:endParaRPr>
          </a:p>
        </p:txBody>
      </p:sp>
      <p:sp>
        <p:nvSpPr>
          <p:cNvPr id="74" name="Flowchart: Alternate Process 183">
            <a:extLst>
              <a:ext uri="{FF2B5EF4-FFF2-40B4-BE49-F238E27FC236}">
                <a16:creationId xmlns:a16="http://schemas.microsoft.com/office/drawing/2014/main" id="{8666D77A-F218-E8A4-1CBA-B7EFE643661E}"/>
              </a:ext>
            </a:extLst>
          </p:cNvPr>
          <p:cNvSpPr/>
          <p:nvPr/>
        </p:nvSpPr>
        <p:spPr>
          <a:xfrm>
            <a:off x="1296536" y="6161311"/>
            <a:ext cx="2561497" cy="419725"/>
          </a:xfrm>
          <a:prstGeom prst="flowChartAlternateProcess">
            <a:avLst/>
          </a:prstGeom>
          <a:noFill/>
          <a:ln w="6350">
            <a:solidFill>
              <a:srgbClr val="001F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000">
                <a:solidFill>
                  <a:srgbClr val="001F3F"/>
                </a:solidFill>
              </a:rPr>
              <a:t>Needs </a:t>
            </a:r>
            <a:r>
              <a:rPr lang="en-US" sz="1000" b="1">
                <a:solidFill>
                  <a:srgbClr val="001F3F"/>
                </a:solidFill>
              </a:rPr>
              <a:t>simple skincare solutions</a:t>
            </a:r>
            <a:r>
              <a:rPr lang="en-US" sz="1000">
                <a:solidFill>
                  <a:srgbClr val="001F3F"/>
                </a:solidFill>
              </a:rPr>
              <a:t>, avoids </a:t>
            </a:r>
            <a:r>
              <a:rPr lang="en-US" sz="1000" b="1">
                <a:solidFill>
                  <a:srgbClr val="001F3F"/>
                </a:solidFill>
              </a:rPr>
              <a:t>complex routines</a:t>
            </a:r>
            <a:r>
              <a:rPr lang="en-US" sz="1000">
                <a:solidFill>
                  <a:srgbClr val="001F3F"/>
                </a:solidFill>
              </a:rPr>
              <a:t>, </a:t>
            </a:r>
            <a:r>
              <a:rPr lang="en-US" sz="1000" b="1">
                <a:solidFill>
                  <a:srgbClr val="001F3F"/>
                </a:solidFill>
              </a:rPr>
              <a:t>wants visible results</a:t>
            </a:r>
            <a:endParaRPr lang="en-IN" sz="1000">
              <a:solidFill>
                <a:srgbClr val="001F3F"/>
              </a:solidFill>
            </a:endParaRPr>
          </a:p>
        </p:txBody>
      </p:sp>
      <p:sp>
        <p:nvSpPr>
          <p:cNvPr id="75" name="Freeform 80">
            <a:extLst>
              <a:ext uri="{FF2B5EF4-FFF2-40B4-BE49-F238E27FC236}">
                <a16:creationId xmlns:a16="http://schemas.microsoft.com/office/drawing/2014/main" id="{EE3814C7-D0FE-E22A-43DC-2EF06A06907E}"/>
              </a:ext>
            </a:extLst>
          </p:cNvPr>
          <p:cNvSpPr/>
          <p:nvPr/>
        </p:nvSpPr>
        <p:spPr>
          <a:xfrm>
            <a:off x="1936886" y="5936916"/>
            <a:ext cx="1280797" cy="259331"/>
          </a:xfrm>
          <a:custGeom>
            <a:avLst/>
            <a:gdLst/>
            <a:ahLst/>
            <a:cxnLst/>
            <a:rect l="l" t="t" r="r" b="b"/>
            <a:pathLst>
              <a:path w="566552" h="126415">
                <a:moveTo>
                  <a:pt x="44041" y="0"/>
                </a:moveTo>
                <a:lnTo>
                  <a:pt x="522511" y="0"/>
                </a:lnTo>
                <a:cubicBezTo>
                  <a:pt x="534192" y="0"/>
                  <a:pt x="545394" y="4640"/>
                  <a:pt x="553653" y="12899"/>
                </a:cubicBezTo>
                <a:cubicBezTo>
                  <a:pt x="561912" y="21159"/>
                  <a:pt x="566552" y="32361"/>
                  <a:pt x="566552" y="44041"/>
                </a:cubicBezTo>
                <a:lnTo>
                  <a:pt x="566552" y="82374"/>
                </a:lnTo>
                <a:cubicBezTo>
                  <a:pt x="566552" y="94054"/>
                  <a:pt x="561912" y="105257"/>
                  <a:pt x="553653" y="113516"/>
                </a:cubicBezTo>
                <a:cubicBezTo>
                  <a:pt x="545394" y="121775"/>
                  <a:pt x="534192" y="126415"/>
                  <a:pt x="522511" y="126415"/>
                </a:cubicBezTo>
                <a:lnTo>
                  <a:pt x="44041" y="126415"/>
                </a:lnTo>
                <a:cubicBezTo>
                  <a:pt x="32361" y="126415"/>
                  <a:pt x="21159" y="121775"/>
                  <a:pt x="12899" y="113516"/>
                </a:cubicBezTo>
                <a:cubicBezTo>
                  <a:pt x="4640" y="105257"/>
                  <a:pt x="0" y="94054"/>
                  <a:pt x="0" y="82374"/>
                </a:cubicBezTo>
                <a:lnTo>
                  <a:pt x="0" y="44041"/>
                </a:lnTo>
                <a:cubicBezTo>
                  <a:pt x="0" y="32361"/>
                  <a:pt x="4640" y="21159"/>
                  <a:pt x="12899" y="12899"/>
                </a:cubicBezTo>
                <a:cubicBezTo>
                  <a:pt x="21159" y="4640"/>
                  <a:pt x="32361" y="0"/>
                  <a:pt x="44041" y="0"/>
                </a:cubicBezTo>
                <a:close/>
              </a:path>
            </a:pathLst>
          </a:custGeom>
          <a:solidFill>
            <a:srgbClr val="001F3F"/>
          </a:solidFill>
          <a:ln w="12700">
            <a:solidFill>
              <a:srgbClr val="001F3F"/>
            </a:solidFill>
          </a:ln>
        </p:spPr>
        <p:txBody>
          <a:bodyPr/>
          <a:lstStyle/>
          <a:p>
            <a:pPr algn="ctr"/>
            <a:r>
              <a:rPr lang="en-IN" sz="1100" b="1">
                <a:solidFill>
                  <a:schemeClr val="bg1"/>
                </a:solidFill>
              </a:rPr>
              <a:t>Purchase Trigger</a:t>
            </a:r>
            <a:endParaRPr lang="en-IN" sz="11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6" name="Freeform 80">
            <a:extLst>
              <a:ext uri="{FF2B5EF4-FFF2-40B4-BE49-F238E27FC236}">
                <a16:creationId xmlns:a16="http://schemas.microsoft.com/office/drawing/2014/main" id="{E656CBB8-731F-DAF5-9F70-30BA279C87EC}"/>
              </a:ext>
            </a:extLst>
          </p:cNvPr>
          <p:cNvSpPr/>
          <p:nvPr/>
        </p:nvSpPr>
        <p:spPr>
          <a:xfrm>
            <a:off x="1936886" y="5302401"/>
            <a:ext cx="1280797" cy="259331"/>
          </a:xfrm>
          <a:custGeom>
            <a:avLst/>
            <a:gdLst/>
            <a:ahLst/>
            <a:cxnLst/>
            <a:rect l="l" t="t" r="r" b="b"/>
            <a:pathLst>
              <a:path w="566552" h="126415">
                <a:moveTo>
                  <a:pt x="44041" y="0"/>
                </a:moveTo>
                <a:lnTo>
                  <a:pt x="522511" y="0"/>
                </a:lnTo>
                <a:cubicBezTo>
                  <a:pt x="534192" y="0"/>
                  <a:pt x="545394" y="4640"/>
                  <a:pt x="553653" y="12899"/>
                </a:cubicBezTo>
                <a:cubicBezTo>
                  <a:pt x="561912" y="21159"/>
                  <a:pt x="566552" y="32361"/>
                  <a:pt x="566552" y="44041"/>
                </a:cubicBezTo>
                <a:lnTo>
                  <a:pt x="566552" y="82374"/>
                </a:lnTo>
                <a:cubicBezTo>
                  <a:pt x="566552" y="94054"/>
                  <a:pt x="561912" y="105257"/>
                  <a:pt x="553653" y="113516"/>
                </a:cubicBezTo>
                <a:cubicBezTo>
                  <a:pt x="545394" y="121775"/>
                  <a:pt x="534192" y="126415"/>
                  <a:pt x="522511" y="126415"/>
                </a:cubicBezTo>
                <a:lnTo>
                  <a:pt x="44041" y="126415"/>
                </a:lnTo>
                <a:cubicBezTo>
                  <a:pt x="32361" y="126415"/>
                  <a:pt x="21159" y="121775"/>
                  <a:pt x="12899" y="113516"/>
                </a:cubicBezTo>
                <a:cubicBezTo>
                  <a:pt x="4640" y="105257"/>
                  <a:pt x="0" y="94054"/>
                  <a:pt x="0" y="82374"/>
                </a:cubicBezTo>
                <a:lnTo>
                  <a:pt x="0" y="44041"/>
                </a:lnTo>
                <a:cubicBezTo>
                  <a:pt x="0" y="32361"/>
                  <a:pt x="4640" y="21159"/>
                  <a:pt x="12899" y="12899"/>
                </a:cubicBezTo>
                <a:cubicBezTo>
                  <a:pt x="21159" y="4640"/>
                  <a:pt x="32361" y="0"/>
                  <a:pt x="44041" y="0"/>
                </a:cubicBezTo>
                <a:close/>
              </a:path>
            </a:pathLst>
          </a:custGeom>
          <a:solidFill>
            <a:srgbClr val="E92068"/>
          </a:solidFill>
          <a:ln w="12700">
            <a:solidFill>
              <a:srgbClr val="001F3F"/>
            </a:solidFill>
          </a:ln>
        </p:spPr>
        <p:txBody>
          <a:bodyPr/>
          <a:lstStyle/>
          <a:p>
            <a:pPr algn="ctr"/>
            <a:r>
              <a:rPr lang="en-IN" sz="1100" b="1">
                <a:solidFill>
                  <a:schemeClr val="bg1"/>
                </a:solidFill>
              </a:rPr>
              <a:t>Psychographic</a:t>
            </a:r>
            <a:endParaRPr lang="en-IN" sz="12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1068C9A3-F659-DD46-24C1-E1CDB54C5A77}"/>
              </a:ext>
            </a:extLst>
          </p:cNvPr>
          <p:cNvSpPr/>
          <p:nvPr/>
        </p:nvSpPr>
        <p:spPr>
          <a:xfrm>
            <a:off x="8599790" y="3560877"/>
            <a:ext cx="2926361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1F3E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MEN’s SKINCARE </a:t>
            </a:r>
            <a:r>
              <a:rPr lang="en-US" sz="1500" b="1">
                <a:solidFill>
                  <a:srgbClr val="E92168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AWARENESS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F06F14-489D-0762-B7EC-3B3DBF8F7071}"/>
              </a:ext>
            </a:extLst>
          </p:cNvPr>
          <p:cNvSpPr txBox="1"/>
          <p:nvPr/>
        </p:nvSpPr>
        <p:spPr>
          <a:xfrm>
            <a:off x="11301813" y="3514024"/>
            <a:ext cx="264869" cy="2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>
                <a:solidFill>
                  <a:srgbClr val="E92168"/>
                </a:solidFill>
              </a:rPr>
              <a:t>*</a:t>
            </a:r>
          </a:p>
        </p:txBody>
      </p:sp>
      <p:sp useBgFill="1">
        <p:nvSpPr>
          <p:cNvPr id="148" name="Rectangle 147">
            <a:extLst>
              <a:ext uri="{FF2B5EF4-FFF2-40B4-BE49-F238E27FC236}">
                <a16:creationId xmlns:a16="http://schemas.microsoft.com/office/drawing/2014/main" id="{1CF72C10-4541-C72D-EF96-F41BAA6D8AD8}"/>
              </a:ext>
            </a:extLst>
          </p:cNvPr>
          <p:cNvSpPr/>
          <p:nvPr/>
        </p:nvSpPr>
        <p:spPr>
          <a:xfrm>
            <a:off x="2818080" y="3560877"/>
            <a:ext cx="2261501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CONSUMER </a:t>
            </a:r>
            <a:r>
              <a:rPr lang="en-US" sz="1500" b="1">
                <a:solidFill>
                  <a:srgbClr val="E92168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DD6AE6-8342-AD37-46F6-FE5C43663336}"/>
              </a:ext>
            </a:extLst>
          </p:cNvPr>
          <p:cNvCxnSpPr>
            <a:cxnSpLocks/>
          </p:cNvCxnSpPr>
          <p:nvPr/>
        </p:nvCxnSpPr>
        <p:spPr>
          <a:xfrm flipH="1">
            <a:off x="11617325" y="3701931"/>
            <a:ext cx="574675" cy="0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8E8B085-EB81-458A-82E7-6110F493D619}"/>
              </a:ext>
            </a:extLst>
          </p:cNvPr>
          <p:cNvGrpSpPr/>
          <p:nvPr/>
        </p:nvGrpSpPr>
        <p:grpSpPr>
          <a:xfrm>
            <a:off x="2" y="-23559"/>
            <a:ext cx="12217868" cy="380867"/>
            <a:chOff x="2" y="-23559"/>
            <a:chExt cx="12217868" cy="380867"/>
          </a:xfrm>
        </p:grpSpPr>
        <p:sp>
          <p:nvSpPr>
            <p:cNvPr id="91" name="Freeform 53">
              <a:extLst>
                <a:ext uri="{FF2B5EF4-FFF2-40B4-BE49-F238E27FC236}">
                  <a16:creationId xmlns:a16="http://schemas.microsoft.com/office/drawing/2014/main" id="{E70CEF39-9745-5E89-C850-B9BA4C758611}"/>
                </a:ext>
              </a:extLst>
            </p:cNvPr>
            <p:cNvSpPr/>
            <p:nvPr/>
          </p:nvSpPr>
          <p:spPr>
            <a:xfrm>
              <a:off x="2" y="-4583"/>
              <a:ext cx="2923852" cy="359105"/>
            </a:xfrm>
            <a:custGeom>
              <a:avLst/>
              <a:gdLst/>
              <a:ahLst/>
              <a:cxnLst/>
              <a:rect l="l" t="t" r="r" b="b"/>
              <a:pathLst>
                <a:path w="1535358" h="141869">
                  <a:moveTo>
                    <a:pt x="1332158" y="0"/>
                  </a:moveTo>
                  <a:lnTo>
                    <a:pt x="0" y="0"/>
                  </a:lnTo>
                  <a:lnTo>
                    <a:pt x="0" y="141869"/>
                  </a:lnTo>
                  <a:lnTo>
                    <a:pt x="1332158" y="141869"/>
                  </a:lnTo>
                  <a:lnTo>
                    <a:pt x="1535358" y="70934"/>
                  </a:lnTo>
                  <a:lnTo>
                    <a:pt x="1332158" y="0"/>
                  </a:lnTo>
                  <a:close/>
                </a:path>
              </a:pathLst>
            </a:custGeom>
            <a:solidFill>
              <a:srgbClr val="E92168"/>
            </a:solidFill>
            <a:ln cap="sq">
              <a:noFill/>
              <a:prstDash val="solid"/>
              <a:miter/>
            </a:ln>
          </p:spPr>
          <p:txBody>
            <a:bodyPr lIns="90000" rIns="9000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Decoding Consumers </a:t>
              </a:r>
              <a:r>
                <a:rPr lang="en-IN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(2/2)</a:t>
              </a:r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346AD520-D5EB-0649-C6EB-D0C73EEFE3FA}"/>
                </a:ext>
              </a:extLst>
            </p:cNvPr>
            <p:cNvSpPr/>
            <p:nvPr/>
          </p:nvSpPr>
          <p:spPr>
            <a:xfrm>
              <a:off x="2583076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L'Oréal </a:t>
              </a:r>
              <a:r>
                <a:rPr lang="en-IN" sz="1600" b="1" err="1">
                  <a:solidFill>
                    <a:schemeClr val="bg1"/>
                  </a:solidFill>
                  <a:latin typeface="Aptos" panose="020B0004020202020204" pitchFamily="34" charset="0"/>
                </a:rPr>
                <a:t>SmartSkinX</a:t>
              </a:r>
              <a:endParaRPr lang="en-IN" sz="16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1067B93A-0363-9966-3E97-EADD591E467E}"/>
                </a:ext>
              </a:extLst>
            </p:cNvPr>
            <p:cNvSpPr/>
            <p:nvPr/>
          </p:nvSpPr>
          <p:spPr>
            <a:xfrm>
              <a:off x="5349203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Marketing and Financials</a:t>
              </a:r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E68A5422-F432-CC3D-2976-7DA3EA8B891B}"/>
                </a:ext>
              </a:extLst>
            </p:cNvPr>
            <p:cNvSpPr/>
            <p:nvPr/>
          </p:nvSpPr>
          <p:spPr>
            <a:xfrm>
              <a:off x="8115331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Execution and Growth</a:t>
              </a:r>
            </a:p>
          </p:txBody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6D440F30-0332-E49C-D2C1-7DEF4FA81D1C}"/>
                </a:ext>
              </a:extLst>
            </p:cNvPr>
            <p:cNvSpPr/>
            <p:nvPr/>
          </p:nvSpPr>
          <p:spPr>
            <a:xfrm>
              <a:off x="11137211" y="-23559"/>
              <a:ext cx="1080659" cy="380867"/>
            </a:xfrm>
            <a:custGeom>
              <a:avLst/>
              <a:gdLst/>
              <a:ahLst/>
              <a:cxnLst/>
              <a:rect l="l" t="t" r="r" b="b"/>
              <a:pathLst>
                <a:path w="1620989" h="571300">
                  <a:moveTo>
                    <a:pt x="0" y="0"/>
                  </a:moveTo>
                  <a:lnTo>
                    <a:pt x="1620989" y="0"/>
                  </a:lnTo>
                  <a:lnTo>
                    <a:pt x="1620989" y="571300"/>
                  </a:lnTo>
                  <a:lnTo>
                    <a:pt x="0" y="57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</p:spTree>
    <p:extLst>
      <p:ext uri="{BB962C8B-B14F-4D97-AF65-F5344CB8AC3E}">
        <p14:creationId xmlns:p14="http://schemas.microsoft.com/office/powerpoint/2010/main" val="505845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49D82-D275-FC8D-4FB5-9A3F5DE30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think-cell data - do not delete" hidden="1">
            <a:extLst>
              <a:ext uri="{FF2B5EF4-FFF2-40B4-BE49-F238E27FC236}">
                <a16:creationId xmlns:a16="http://schemas.microsoft.com/office/drawing/2014/main" id="{C7B00DFA-8F10-866F-6641-547DD4E1BB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5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7B00DFA-8F10-866F-6641-547DD4E1BB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6DD7D8EC-0878-723B-098E-87B3F9B0F775}"/>
              </a:ext>
            </a:extLst>
          </p:cNvPr>
          <p:cNvGrpSpPr/>
          <p:nvPr/>
        </p:nvGrpSpPr>
        <p:grpSpPr>
          <a:xfrm rot="514650">
            <a:off x="1305887" y="15527"/>
            <a:ext cx="7931931" cy="7121022"/>
            <a:chOff x="1479734" y="-556607"/>
            <a:chExt cx="8329342" cy="7121022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DBBF23DF-B647-144D-5473-20ED4482F2A7}"/>
                </a:ext>
              </a:extLst>
            </p:cNvPr>
            <p:cNvSpPr/>
            <p:nvPr/>
          </p:nvSpPr>
          <p:spPr>
            <a:xfrm rot="2102134">
              <a:off x="1479734" y="-556607"/>
              <a:ext cx="6713337" cy="7121022"/>
            </a:xfrm>
            <a:custGeom>
              <a:avLst/>
              <a:gdLst/>
              <a:ahLst/>
              <a:cxnLst/>
              <a:rect l="l" t="t" r="r" b="b"/>
              <a:pathLst>
                <a:path w="13426675" h="14242044">
                  <a:moveTo>
                    <a:pt x="0" y="0"/>
                  </a:moveTo>
                  <a:lnTo>
                    <a:pt x="13426675" y="0"/>
                  </a:lnTo>
                  <a:lnTo>
                    <a:pt x="13426675" y="14242044"/>
                  </a:lnTo>
                  <a:lnTo>
                    <a:pt x="0" y="14242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8992" r="-15611"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FF6EFD8-9C46-1766-345C-72DADFCCE91D}"/>
                </a:ext>
              </a:extLst>
            </p:cNvPr>
            <p:cNvSpPr/>
            <p:nvPr/>
          </p:nvSpPr>
          <p:spPr>
            <a:xfrm rot="485056">
              <a:off x="9440277" y="1692774"/>
              <a:ext cx="368799" cy="623327"/>
            </a:xfrm>
            <a:custGeom>
              <a:avLst/>
              <a:gdLst/>
              <a:ahLst/>
              <a:cxnLst/>
              <a:rect l="l" t="t" r="r" b="b"/>
              <a:pathLst>
                <a:path w="1300669" h="1459377">
                  <a:moveTo>
                    <a:pt x="0" y="0"/>
                  </a:moveTo>
                  <a:lnTo>
                    <a:pt x="1300669" y="0"/>
                  </a:lnTo>
                  <a:lnTo>
                    <a:pt x="1300669" y="1459377"/>
                  </a:lnTo>
                  <a:lnTo>
                    <a:pt x="0" y="1459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DF7600-D5F9-EA7D-42C4-D2843DD050FE}"/>
              </a:ext>
            </a:extLst>
          </p:cNvPr>
          <p:cNvGrpSpPr/>
          <p:nvPr/>
        </p:nvGrpSpPr>
        <p:grpSpPr>
          <a:xfrm>
            <a:off x="0" y="958253"/>
            <a:ext cx="2949252" cy="4599626"/>
            <a:chOff x="0" y="865116"/>
            <a:chExt cx="2949252" cy="4599626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36B4F6C-CE95-42D0-BF07-5F16933B87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0023" y="1794781"/>
              <a:ext cx="1958198" cy="2782351"/>
              <a:chOff x="381000" y="1553611"/>
              <a:chExt cx="1766983" cy="2510659"/>
            </a:xfrm>
            <a:effectLst/>
          </p:grpSpPr>
          <p:sp>
            <p:nvSpPr>
              <p:cNvPr id="19" name="Freeform 96">
                <a:extLst>
                  <a:ext uri="{FF2B5EF4-FFF2-40B4-BE49-F238E27FC236}">
                    <a16:creationId xmlns:a16="http://schemas.microsoft.com/office/drawing/2014/main" id="{0D9036F6-B604-2E30-269B-5DC24D8C20F3}"/>
                  </a:ext>
                </a:extLst>
              </p:cNvPr>
              <p:cNvSpPr/>
              <p:nvPr/>
            </p:nvSpPr>
            <p:spPr>
              <a:xfrm>
                <a:off x="381000" y="1553611"/>
                <a:ext cx="1766983" cy="2510659"/>
              </a:xfrm>
              <a:custGeom>
                <a:avLst/>
                <a:gdLst/>
                <a:ahLst/>
                <a:cxnLst/>
                <a:rect l="l" t="t" r="r" b="b"/>
                <a:pathLst>
                  <a:path w="3018619" h="3739391">
                    <a:moveTo>
                      <a:pt x="0" y="0"/>
                    </a:moveTo>
                    <a:lnTo>
                      <a:pt x="3018619" y="0"/>
                    </a:lnTo>
                    <a:lnTo>
                      <a:pt x="3018619" y="3739391"/>
                    </a:lnTo>
                    <a:lnTo>
                      <a:pt x="0" y="37393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19863" t="-5415" r="-20061"/>
                </a:stretch>
              </a:blipFill>
              <a:ln w="12700" cap="sq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 sz="1200"/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8E1381E2-2683-2505-4C37-49A909003873}"/>
                  </a:ext>
                </a:extLst>
              </p:cNvPr>
              <p:cNvSpPr txBox="1"/>
              <p:nvPr/>
            </p:nvSpPr>
            <p:spPr>
              <a:xfrm>
                <a:off x="541756" y="2349866"/>
                <a:ext cx="144546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b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IN" sz="800" b="1">
                    <a:ln w="0"/>
                    <a:effectLst>
                      <a:glow rad="63500">
                        <a:srgbClr val="ECDACF">
                          <a:alpha val="40000"/>
                        </a:srgb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KNOW YOUR SKIN AGE</a:t>
                </a:r>
              </a:p>
            </p:txBody>
          </p:sp>
        </p:grpSp>
        <p:sp>
          <p:nvSpPr>
            <p:cNvPr id="5" name="TextBox 98">
              <a:extLst>
                <a:ext uri="{FF2B5EF4-FFF2-40B4-BE49-F238E27FC236}">
                  <a16:creationId xmlns:a16="http://schemas.microsoft.com/office/drawing/2014/main" id="{2A752FDF-9525-3985-7BEA-782871D01133}"/>
                </a:ext>
              </a:extLst>
            </p:cNvPr>
            <p:cNvSpPr txBox="1"/>
            <p:nvPr/>
          </p:nvSpPr>
          <p:spPr>
            <a:xfrm>
              <a:off x="0" y="4679912"/>
              <a:ext cx="2949252" cy="784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500" b="1" i="1">
                  <a:solidFill>
                    <a:srgbClr val="E92168"/>
                  </a:solidFill>
                  <a:ea typeface="Canva Sans"/>
                  <a:cs typeface="Canva Sans"/>
                  <a:sym typeface="Canva Sans"/>
                </a:rPr>
                <a:t>“Know Your Skin Age” kiosk;</a:t>
              </a:r>
            </a:p>
            <a:p>
              <a:pPr algn="ctr">
                <a:spcBef>
                  <a:spcPct val="0"/>
                </a:spcBef>
              </a:pPr>
              <a:r>
                <a:rPr lang="en-US" sz="1500" b="1" i="1">
                  <a:solidFill>
                    <a:srgbClr val="E92168"/>
                  </a:solidFill>
                  <a:ea typeface="Canva Sans"/>
                  <a:cs typeface="Canva Sans"/>
                  <a:sym typeface="Canva Sans"/>
                </a:rPr>
                <a:t>where awareness sparks action</a:t>
              </a:r>
            </a:p>
            <a:p>
              <a:pPr algn="ctr">
                <a:spcBef>
                  <a:spcPct val="0"/>
                </a:spcBef>
              </a:pPr>
              <a:r>
                <a:rPr lang="en-US" sz="1000" i="1">
                  <a:solidFill>
                    <a:srgbClr val="001F3F"/>
                  </a:solidFill>
                  <a:ea typeface="Canva Sans"/>
                  <a:cs typeface="Canva Sans"/>
                  <a:sym typeface="Canva Sans"/>
                </a:rPr>
                <a:t>Interactive </a:t>
              </a:r>
              <a:r>
                <a:rPr lang="en-US" sz="1000" b="1" i="1">
                  <a:solidFill>
                    <a:srgbClr val="001F3F"/>
                  </a:solidFill>
                  <a:ea typeface="Canva Sans"/>
                  <a:cs typeface="Canva Sans"/>
                  <a:sym typeface="Canva Sans"/>
                </a:rPr>
                <a:t>AI-Powered Kiosks </a:t>
              </a:r>
              <a:r>
                <a:rPr lang="en-US" sz="1000" i="1">
                  <a:solidFill>
                    <a:srgbClr val="001F3F"/>
                  </a:solidFill>
                  <a:ea typeface="Canva Sans"/>
                  <a:cs typeface="Canva Sans"/>
                  <a:sym typeface="Canva Sans"/>
                </a:rPr>
                <a:t>at </a:t>
              </a:r>
              <a:r>
                <a:rPr lang="en-US" sz="1000" b="1" i="1">
                  <a:solidFill>
                    <a:srgbClr val="001F3F"/>
                  </a:solidFill>
                  <a:ea typeface="Canva Sans"/>
                  <a:cs typeface="Canva Sans"/>
                  <a:sym typeface="Canva Sans"/>
                </a:rPr>
                <a:t>Malls </a:t>
              </a:r>
              <a:br>
                <a:rPr lang="en-US" sz="1000" b="1" i="1">
                  <a:solidFill>
                    <a:srgbClr val="001F3F"/>
                  </a:solidFill>
                  <a:ea typeface="Canva Sans"/>
                  <a:cs typeface="Canva Sans"/>
                  <a:sym typeface="Canva Sans"/>
                </a:rPr>
              </a:br>
              <a:r>
                <a:rPr lang="en-US" sz="1000" i="1">
                  <a:solidFill>
                    <a:srgbClr val="001F3F"/>
                  </a:solidFill>
                  <a:ea typeface="Canva Sans"/>
                  <a:cs typeface="Canva Sans"/>
                  <a:sym typeface="Canva Sans"/>
                </a:rPr>
                <a:t>and </a:t>
              </a:r>
              <a:r>
                <a:rPr lang="en-US" sz="1000" b="1" i="1">
                  <a:solidFill>
                    <a:srgbClr val="001F3F"/>
                  </a:solidFill>
                  <a:ea typeface="Canva Sans"/>
                  <a:cs typeface="Canva Sans"/>
                  <a:sym typeface="Canva Sans"/>
                </a:rPr>
                <a:t>L’Oréal Partner Salons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E043B5D-1263-F42E-B90D-E0333E675BC6}"/>
                </a:ext>
              </a:extLst>
            </p:cNvPr>
            <p:cNvGrpSpPr/>
            <p:nvPr/>
          </p:nvGrpSpPr>
          <p:grpSpPr>
            <a:xfrm>
              <a:off x="157192" y="865116"/>
              <a:ext cx="2457749" cy="861774"/>
              <a:chOff x="174126" y="758775"/>
              <a:chExt cx="2457749" cy="861774"/>
            </a:xfrm>
          </p:grpSpPr>
          <p:sp>
            <p:nvSpPr>
              <p:cNvPr id="130" name="TextBox 100">
                <a:extLst>
                  <a:ext uri="{FF2B5EF4-FFF2-40B4-BE49-F238E27FC236}">
                    <a16:creationId xmlns:a16="http://schemas.microsoft.com/office/drawing/2014/main" id="{E70B4AE1-4330-A16C-A8EB-DEFC39862C0F}"/>
                  </a:ext>
                </a:extLst>
              </p:cNvPr>
              <p:cNvSpPr txBox="1"/>
              <p:nvPr/>
            </p:nvSpPr>
            <p:spPr>
              <a:xfrm>
                <a:off x="218028" y="758775"/>
                <a:ext cx="2413847" cy="86177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b="1" i="1">
                    <a:solidFill>
                      <a:srgbClr val="E92168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AI powered Kiosk</a:t>
                </a:r>
              </a:p>
              <a:p>
                <a:pPr algn="ctr"/>
                <a:r>
                  <a:rPr lang="en-US" sz="1400" b="1" i="1">
                    <a:solidFill>
                      <a:srgbClr val="001F3F"/>
                    </a:solidFill>
                    <a:latin typeface="+mj-lt"/>
                    <a:sym typeface="Canva Sans Bold"/>
                  </a:rPr>
                  <a:t>Awakening the Need</a:t>
                </a:r>
                <a:endParaRPr lang="en-US" sz="1400" b="1" i="1">
                  <a:solidFill>
                    <a:srgbClr val="001F3F"/>
                  </a:solidFill>
                  <a:latin typeface="+mj-lt"/>
                  <a:ea typeface="Canva Sans Bold Italics"/>
                  <a:cs typeface="Canva Sans Bold Italics"/>
                  <a:sym typeface="Canva Sans Bold Italics"/>
                </a:endParaRPr>
              </a:p>
              <a:p>
                <a:pPr algn="ctr"/>
                <a:r>
                  <a:rPr lang="en-US" sz="1000" b="1" i="1">
                    <a:solidFill>
                      <a:srgbClr val="001F3F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Find Out Instantly! </a:t>
                </a:r>
                <a:br>
                  <a:rPr lang="en-US" sz="1000" b="1" i="1">
                    <a:solidFill>
                      <a:srgbClr val="001F3F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</a:br>
                <a:r>
                  <a:rPr lang="en-US" sz="1400" b="1" i="1">
                    <a:solidFill>
                      <a:srgbClr val="E92068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- </a:t>
                </a:r>
                <a:r>
                  <a:rPr lang="en-US" sz="1400" b="1" i="1">
                    <a:solidFill>
                      <a:srgbClr val="E92168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Your Skin Age vs. Real Age </a:t>
                </a:r>
                <a:endParaRPr lang="en-US" sz="1400" b="1" i="1">
                  <a:solidFill>
                    <a:srgbClr val="E92068"/>
                  </a:solidFill>
                  <a:latin typeface="+mj-lt"/>
                  <a:ea typeface="Canva Sans Bold Italics"/>
                  <a:cs typeface="Canva Sans Bold Italics"/>
                  <a:sym typeface="Canva Sans Bold Italics"/>
                </a:endParaRPr>
              </a:p>
            </p:txBody>
          </p:sp>
          <p:sp>
            <p:nvSpPr>
              <p:cNvPr id="54" name="Freeform 61">
                <a:extLst>
                  <a:ext uri="{FF2B5EF4-FFF2-40B4-BE49-F238E27FC236}">
                    <a16:creationId xmlns:a16="http://schemas.microsoft.com/office/drawing/2014/main" id="{384C2383-19FF-7E36-BE0D-D79AA9554995}"/>
                  </a:ext>
                </a:extLst>
              </p:cNvPr>
              <p:cNvSpPr/>
              <p:nvPr/>
            </p:nvSpPr>
            <p:spPr>
              <a:xfrm rot="19908030">
                <a:off x="174126" y="965979"/>
                <a:ext cx="373667" cy="411609"/>
              </a:xfrm>
              <a:custGeom>
                <a:avLst/>
                <a:gdLst/>
                <a:ahLst/>
                <a:cxnLst/>
                <a:rect l="l" t="t" r="r" b="b"/>
                <a:pathLst>
                  <a:path w="200053" h="296374">
                    <a:moveTo>
                      <a:pt x="0" y="0"/>
                    </a:moveTo>
                    <a:lnTo>
                      <a:pt x="200052" y="0"/>
                    </a:lnTo>
                    <a:lnTo>
                      <a:pt x="200052" y="296374"/>
                    </a:lnTo>
                    <a:lnTo>
                      <a:pt x="0" y="2963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IN" sz="1200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A159EB-97C7-C9AA-A306-9F0CAB106E50}"/>
              </a:ext>
            </a:extLst>
          </p:cNvPr>
          <p:cNvGrpSpPr/>
          <p:nvPr/>
        </p:nvGrpSpPr>
        <p:grpSpPr>
          <a:xfrm>
            <a:off x="6493145" y="674706"/>
            <a:ext cx="2820711" cy="4364489"/>
            <a:chOff x="6222206" y="581569"/>
            <a:chExt cx="2820711" cy="4364489"/>
          </a:xfrm>
        </p:grpSpPr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909E184D-9DD1-AC8C-E9D5-2EC23A10A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84" t="13405" r="29771" b="48343"/>
            <a:stretch/>
          </p:blipFill>
          <p:spPr>
            <a:xfrm>
              <a:off x="6587799" y="1499694"/>
              <a:ext cx="1879117" cy="2601039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33">
              <a:extLst>
                <a:ext uri="{FF2B5EF4-FFF2-40B4-BE49-F238E27FC236}">
                  <a16:creationId xmlns:a16="http://schemas.microsoft.com/office/drawing/2014/main" id="{9C314CD3-905A-061E-7E38-61CABABBF3CE}"/>
                </a:ext>
              </a:extLst>
            </p:cNvPr>
            <p:cNvSpPr txBox="1"/>
            <p:nvPr/>
          </p:nvSpPr>
          <p:spPr>
            <a:xfrm>
              <a:off x="6222206" y="4145839"/>
              <a:ext cx="2820711" cy="800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b="1" i="1">
                  <a:solidFill>
                    <a:srgbClr val="E92168"/>
                  </a:solidFill>
                  <a:ea typeface="Garamond Bold"/>
                  <a:cs typeface="Garamond Bold"/>
                  <a:sym typeface="Garamond Bold"/>
                </a:rPr>
                <a:t>Your gym has trainer, your skin deserves one too!</a:t>
              </a:r>
            </a:p>
            <a:p>
              <a:pPr algn="ctr">
                <a:spcBef>
                  <a:spcPct val="0"/>
                </a:spcBef>
              </a:pPr>
              <a:r>
                <a:rPr lang="en-US" sz="1000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Your </a:t>
              </a:r>
              <a:r>
                <a:rPr lang="en-US" sz="1000" b="1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digital skincare </a:t>
              </a:r>
              <a:r>
                <a:rPr lang="en-US" sz="1000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guide to </a:t>
              </a:r>
              <a:r>
                <a:rPr lang="en-US" sz="1000" b="1" i="1" err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analyse</a:t>
              </a:r>
              <a:r>
                <a:rPr lang="en-US" sz="1000" b="1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 your skin </a:t>
              </a:r>
              <a:r>
                <a:rPr lang="en-US" sz="1000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daily, </a:t>
              </a:r>
              <a:r>
                <a:rPr lang="en-US" sz="1000" b="1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set milestones</a:t>
              </a:r>
              <a:r>
                <a:rPr lang="en-US" sz="1000" i="1">
                  <a:solidFill>
                    <a:srgbClr val="000000"/>
                  </a:solidFill>
                  <a:ea typeface="Garamond Bold"/>
                  <a:cs typeface="Garamond Bold"/>
                  <a:sym typeface="Garamond Bold"/>
                </a:rPr>
                <a:t>, &amp; help you achieve results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379ED9C-7B1B-A3F5-4C61-1A7DDEB36D7A}"/>
                </a:ext>
              </a:extLst>
            </p:cNvPr>
            <p:cNvGrpSpPr/>
            <p:nvPr/>
          </p:nvGrpSpPr>
          <p:grpSpPr>
            <a:xfrm>
              <a:off x="6274973" y="581569"/>
              <a:ext cx="2524360" cy="879728"/>
              <a:chOff x="6274973" y="463229"/>
              <a:chExt cx="2524360" cy="879728"/>
            </a:xfrm>
          </p:grpSpPr>
          <p:sp>
            <p:nvSpPr>
              <p:cNvPr id="132" name="TextBox 102">
                <a:extLst>
                  <a:ext uri="{FF2B5EF4-FFF2-40B4-BE49-F238E27FC236}">
                    <a16:creationId xmlns:a16="http://schemas.microsoft.com/office/drawing/2014/main" id="{15053124-1E65-CAA5-DE0C-37ADA903A5EB}"/>
                  </a:ext>
                </a:extLst>
              </p:cNvPr>
              <p:cNvSpPr txBox="1"/>
              <p:nvPr/>
            </p:nvSpPr>
            <p:spPr>
              <a:xfrm>
                <a:off x="6385486" y="463229"/>
                <a:ext cx="2413847" cy="8797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333"/>
                  </a:lnSpc>
                </a:pPr>
                <a:r>
                  <a:rPr lang="en-US" b="1" i="1">
                    <a:solidFill>
                      <a:srgbClr val="E92168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L’Oréal SmartX App</a:t>
                </a:r>
                <a:endParaRPr lang="en-US" b="1">
                  <a:solidFill>
                    <a:srgbClr val="001F3F"/>
                  </a:solidFill>
                  <a:latin typeface="Garamond" panose="02020404030301010803" pitchFamily="18" charset="0"/>
                  <a:ea typeface="Canva Sans Bold"/>
                  <a:cs typeface="Canva Sans Bold"/>
                  <a:sym typeface="Canva Sans Bold"/>
                </a:endParaRPr>
              </a:p>
              <a:p>
                <a:pPr algn="ctr"/>
                <a:r>
                  <a:rPr lang="en-US" sz="1400" b="1" i="1">
                    <a:solidFill>
                      <a:srgbClr val="001F3F"/>
                    </a:solidFill>
                    <a:latin typeface="+mj-lt"/>
                    <a:sym typeface="Canva Sans Bold"/>
                  </a:rPr>
                  <a:t>Track, Improve, Dominate</a:t>
                </a:r>
              </a:p>
              <a:p>
                <a:pPr algn="ctr"/>
                <a:r>
                  <a:rPr lang="en-US" sz="1400" b="1" i="1">
                    <a:solidFill>
                      <a:srgbClr val="E92068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App-Driven Skincare</a:t>
                </a:r>
                <a:r>
                  <a:rPr lang="en-US" sz="1000" b="1" i="1">
                    <a:solidFill>
                      <a:srgbClr val="E92068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 </a:t>
                </a:r>
                <a:r>
                  <a:rPr lang="en-US" sz="1000" b="1" i="1">
                    <a:solidFill>
                      <a:srgbClr val="001F3F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that works like  a fitness plan for your skin</a:t>
                </a:r>
              </a:p>
            </p:txBody>
          </p:sp>
          <p:sp>
            <p:nvSpPr>
              <p:cNvPr id="56" name="Freeform 70">
                <a:extLst>
                  <a:ext uri="{FF2B5EF4-FFF2-40B4-BE49-F238E27FC236}">
                    <a16:creationId xmlns:a16="http://schemas.microsoft.com/office/drawing/2014/main" id="{7DA52E30-31BF-8568-B292-D558967AF9DA}"/>
                  </a:ext>
                </a:extLst>
              </p:cNvPr>
              <p:cNvSpPr/>
              <p:nvPr/>
            </p:nvSpPr>
            <p:spPr>
              <a:xfrm rot="20842245">
                <a:off x="6274973" y="476781"/>
                <a:ext cx="261289" cy="460865"/>
              </a:xfrm>
              <a:custGeom>
                <a:avLst/>
                <a:gdLst/>
                <a:ahLst/>
                <a:cxnLst/>
                <a:rect l="l" t="t" r="r" b="b"/>
                <a:pathLst>
                  <a:path w="214052" h="328066">
                    <a:moveTo>
                      <a:pt x="0" y="0"/>
                    </a:moveTo>
                    <a:lnTo>
                      <a:pt x="214052" y="0"/>
                    </a:lnTo>
                    <a:lnTo>
                      <a:pt x="214052" y="328066"/>
                    </a:lnTo>
                    <a:lnTo>
                      <a:pt x="0" y="32806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1918" r="-1918"/>
                </a:stretch>
              </a:blipFill>
            </p:spPr>
            <p:txBody>
              <a:bodyPr/>
              <a:lstStyle/>
              <a:p>
                <a:endParaRPr lang="en-IN" sz="120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27294A-6752-6FEB-F741-E0738559EF48}"/>
              </a:ext>
            </a:extLst>
          </p:cNvPr>
          <p:cNvGrpSpPr/>
          <p:nvPr/>
        </p:nvGrpSpPr>
        <p:grpSpPr>
          <a:xfrm>
            <a:off x="2928483" y="750543"/>
            <a:ext cx="3330761" cy="4617325"/>
            <a:chOff x="2785640" y="699741"/>
            <a:chExt cx="3330761" cy="4617325"/>
          </a:xfrm>
        </p:grpSpPr>
        <p:sp>
          <p:nvSpPr>
            <p:cNvPr id="138" name="TextBox 31">
              <a:extLst>
                <a:ext uri="{FF2B5EF4-FFF2-40B4-BE49-F238E27FC236}">
                  <a16:creationId xmlns:a16="http://schemas.microsoft.com/office/drawing/2014/main" id="{C456F634-86EE-FAC7-A543-56A35900E69D}"/>
                </a:ext>
              </a:extLst>
            </p:cNvPr>
            <p:cNvSpPr txBox="1"/>
            <p:nvPr/>
          </p:nvSpPr>
          <p:spPr>
            <a:xfrm>
              <a:off x="3161724" y="4372036"/>
              <a:ext cx="2590471" cy="800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b="1" i="1">
                  <a:solidFill>
                    <a:srgbClr val="E92168"/>
                  </a:solidFill>
                  <a:ea typeface="Garamond Bold"/>
                  <a:cs typeface="Garamond Bold"/>
                  <a:sym typeface="Garamond Bold"/>
                </a:rPr>
                <a:t>3 problems 1 solution cause you’re worth it! </a:t>
              </a:r>
              <a:br>
                <a:rPr lang="en-US" sz="1000" b="1" i="1">
                  <a:solidFill>
                    <a:srgbClr val="E92168"/>
                  </a:solidFill>
                  <a:ea typeface="Garamond Bold"/>
                  <a:cs typeface="Garamond Bold"/>
                  <a:sym typeface="Garamond Bold"/>
                </a:rPr>
              </a:br>
              <a:r>
                <a:rPr lang="en-US" sz="1000" i="1">
                  <a:solidFill>
                    <a:srgbClr val="001F3F"/>
                  </a:solidFill>
                  <a:ea typeface="Garamond Bold"/>
                  <a:cs typeface="Garamond Bold"/>
                  <a:sym typeface="Garamond Bold"/>
                </a:rPr>
                <a:t>A </a:t>
              </a:r>
              <a:r>
                <a:rPr lang="en-US" sz="1000" b="1" i="1">
                  <a:solidFill>
                    <a:srgbClr val="001F3F"/>
                  </a:solidFill>
                  <a:ea typeface="Garamond Bold"/>
                  <a:cs typeface="Garamond Bold"/>
                  <a:sym typeface="Garamond Bold"/>
                </a:rPr>
                <a:t>premium smart skincare </a:t>
              </a:r>
              <a:r>
                <a:rPr lang="en-US" sz="1000" i="1">
                  <a:solidFill>
                    <a:srgbClr val="001F3F"/>
                  </a:solidFill>
                  <a:ea typeface="Garamond Bold"/>
                  <a:cs typeface="Garamond Bold"/>
                  <a:sym typeface="Garamond Bold"/>
                </a:rPr>
                <a:t>device to give you a </a:t>
              </a:r>
              <a:r>
                <a:rPr lang="en-US" sz="1000" b="1" i="1">
                  <a:solidFill>
                    <a:srgbClr val="001F3F"/>
                  </a:solidFill>
                  <a:ea typeface="Garamond Bold"/>
                  <a:cs typeface="Garamond Bold"/>
                  <a:sym typeface="Garamond Bold"/>
                </a:rPr>
                <a:t>skincare routine </a:t>
              </a:r>
              <a:r>
                <a:rPr lang="en-US" sz="1000" i="1">
                  <a:solidFill>
                    <a:srgbClr val="001F3F"/>
                  </a:solidFill>
                  <a:ea typeface="Garamond Bold"/>
                  <a:cs typeface="Garamond Bold"/>
                  <a:sym typeface="Garamond Bold"/>
                </a:rPr>
                <a:t>in </a:t>
              </a:r>
              <a:r>
                <a:rPr lang="en-US" sz="1000" b="1" i="1">
                  <a:solidFill>
                    <a:srgbClr val="001F3F"/>
                  </a:solidFill>
                  <a:ea typeface="Garamond Bold"/>
                  <a:cs typeface="Garamond Bold"/>
                  <a:sym typeface="Garamond Bold"/>
                </a:rPr>
                <a:t>just 60 seconds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3A5F3A4A-3509-9814-2E0E-1A1831CA1F3E}"/>
                </a:ext>
              </a:extLst>
            </p:cNvPr>
            <p:cNvSpPr txBox="1"/>
            <p:nvPr/>
          </p:nvSpPr>
          <p:spPr>
            <a:xfrm>
              <a:off x="5094710" y="3659739"/>
              <a:ext cx="71256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800" b="1" i="1"/>
                <a:t>Smart Skin </a:t>
              </a:r>
              <a:br>
                <a:rPr lang="en-IN" sz="800" b="1" i="1"/>
              </a:br>
              <a:r>
                <a:rPr lang="en-IN" sz="800" b="1" i="1"/>
                <a:t>Scanner</a:t>
              </a: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8949CC-FD82-809E-239C-250E8604B1F6}"/>
                </a:ext>
              </a:extLst>
            </p:cNvPr>
            <p:cNvCxnSpPr>
              <a:cxnSpLocks/>
            </p:cNvCxnSpPr>
            <p:nvPr/>
          </p:nvCxnSpPr>
          <p:spPr>
            <a:xfrm>
              <a:off x="4784003" y="4005873"/>
              <a:ext cx="97665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651DAF37-05A4-36B3-8511-0330C80FA79F}"/>
                </a:ext>
              </a:extLst>
            </p:cNvPr>
            <p:cNvSpPr txBox="1"/>
            <p:nvPr/>
          </p:nvSpPr>
          <p:spPr>
            <a:xfrm>
              <a:off x="5068785" y="1819297"/>
              <a:ext cx="104761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800" b="1" i="1"/>
                <a:t>Automatic Cream</a:t>
              </a:r>
              <a:br>
                <a:rPr lang="en-IN" sz="800" b="1" i="1"/>
              </a:br>
              <a:r>
                <a:rPr lang="en-IN" sz="800" b="1" i="1"/>
                <a:t> Dispenser</a:t>
              </a:r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E316384-D0CF-0601-D93F-51CF5CED4A18}"/>
                </a:ext>
              </a:extLst>
            </p:cNvPr>
            <p:cNvCxnSpPr>
              <a:cxnSpLocks/>
            </p:cNvCxnSpPr>
            <p:nvPr/>
          </p:nvCxnSpPr>
          <p:spPr>
            <a:xfrm>
              <a:off x="4916196" y="2146969"/>
              <a:ext cx="113840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86D30345-A55C-A2F2-C81D-7EB1777DF8D8}"/>
                </a:ext>
              </a:extLst>
            </p:cNvPr>
            <p:cNvSpPr txBox="1"/>
            <p:nvPr/>
          </p:nvSpPr>
          <p:spPr>
            <a:xfrm>
              <a:off x="2785640" y="2261701"/>
              <a:ext cx="100581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800" b="1" i="1"/>
                <a:t>Refillable </a:t>
              </a:r>
              <a:br>
                <a:rPr lang="en-IN" sz="800" b="1" i="1"/>
              </a:br>
              <a:r>
                <a:rPr lang="en-IN" sz="800" b="1" i="1"/>
                <a:t>Cream Cartridge</a:t>
              </a:r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800F18E4-0CF0-5DC3-888E-FC13C955E02E}"/>
                </a:ext>
              </a:extLst>
            </p:cNvPr>
            <p:cNvCxnSpPr>
              <a:cxnSpLocks/>
            </p:cNvCxnSpPr>
            <p:nvPr/>
          </p:nvCxnSpPr>
          <p:spPr>
            <a:xfrm>
              <a:off x="2840222" y="2600255"/>
              <a:ext cx="963420" cy="87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E93E5C2-983E-7D42-C120-27AAF14A1643}"/>
                </a:ext>
              </a:extLst>
            </p:cNvPr>
            <p:cNvSpPr txBox="1"/>
            <p:nvPr/>
          </p:nvSpPr>
          <p:spPr>
            <a:xfrm>
              <a:off x="3064622" y="1753821"/>
              <a:ext cx="67068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800" b="1" i="1"/>
                <a:t>Integrated </a:t>
              </a:r>
              <a:br>
                <a:rPr lang="en-IN" sz="800" b="1" i="1"/>
              </a:br>
              <a:r>
                <a:rPr lang="en-IN" sz="800" b="1" i="1"/>
                <a:t>Roller</a:t>
              </a:r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EC231A44-7065-718D-A420-DDC5A2A258B2}"/>
                </a:ext>
              </a:extLst>
            </p:cNvPr>
            <p:cNvCxnSpPr>
              <a:cxnSpLocks/>
            </p:cNvCxnSpPr>
            <p:nvPr/>
          </p:nvCxnSpPr>
          <p:spPr>
            <a:xfrm>
              <a:off x="3037080" y="2085855"/>
              <a:ext cx="6650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B8C2C45-322C-A2BD-7D5A-48D371433D22}"/>
                </a:ext>
              </a:extLst>
            </p:cNvPr>
            <p:cNvGrpSpPr/>
            <p:nvPr/>
          </p:nvGrpSpPr>
          <p:grpSpPr>
            <a:xfrm>
              <a:off x="3526136" y="1867093"/>
              <a:ext cx="1683573" cy="2354900"/>
              <a:chOff x="3599288" y="1611061"/>
              <a:chExt cx="1683573" cy="235490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69ECDE2-69B0-6D3B-11D3-3EAE3C6B17FC}"/>
                  </a:ext>
                </a:extLst>
              </p:cNvPr>
              <p:cNvGrpSpPr/>
              <p:nvPr/>
            </p:nvGrpSpPr>
            <p:grpSpPr>
              <a:xfrm>
                <a:off x="3599288" y="1611061"/>
                <a:ext cx="1683573" cy="2354900"/>
                <a:chOff x="3514621" y="1445961"/>
                <a:chExt cx="1683573" cy="2354900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EC34346C-8E58-41AD-23B9-D1B4C01699B4}"/>
                    </a:ext>
                  </a:extLst>
                </p:cNvPr>
                <p:cNvGrpSpPr/>
                <p:nvPr/>
              </p:nvGrpSpPr>
              <p:grpSpPr>
                <a:xfrm>
                  <a:off x="4232607" y="1513852"/>
                  <a:ext cx="965587" cy="2233911"/>
                  <a:chOff x="4537412" y="1252891"/>
                  <a:chExt cx="965587" cy="2233911"/>
                </a:xfrm>
              </p:grpSpPr>
              <p:pic>
                <p:nvPicPr>
                  <p:cNvPr id="32" name="Picture 31" descr="A black device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8159EA34-93D9-5A66-96DF-E38176238D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184" t="5075" r="57624" b="5739"/>
                  <a:stretch/>
                </p:blipFill>
                <p:spPr>
                  <a:xfrm>
                    <a:off x="4537412" y="1252891"/>
                    <a:ext cx="965587" cy="2233911"/>
                  </a:xfrm>
                  <a:prstGeom prst="rect">
                    <a:avLst/>
                  </a:prstGeom>
                </p:spPr>
              </p:pic>
              <p:pic>
                <p:nvPicPr>
                  <p:cNvPr id="173" name="Picture 172" descr="A black device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2F12327B-DD2E-6A93-EA92-77E74703A5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725" t="58060" r="49360" b="38799"/>
                  <a:stretch/>
                </p:blipFill>
                <p:spPr>
                  <a:xfrm>
                    <a:off x="4925221" y="3239986"/>
                    <a:ext cx="184816" cy="170585"/>
                  </a:xfrm>
                  <a:prstGeom prst="ellipse">
                    <a:avLst/>
                  </a:prstGeom>
                </p:spPr>
              </p:pic>
            </p:grp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589FB479-57B7-6F6A-0CD3-909E6D9417AE}"/>
                    </a:ext>
                  </a:extLst>
                </p:cNvPr>
                <p:cNvGrpSpPr/>
                <p:nvPr/>
              </p:nvGrpSpPr>
              <p:grpSpPr>
                <a:xfrm>
                  <a:off x="3514621" y="1445961"/>
                  <a:ext cx="999683" cy="2354900"/>
                  <a:chOff x="3819426" y="1185000"/>
                  <a:chExt cx="999683" cy="2354900"/>
                </a:xfrm>
              </p:grpSpPr>
              <p:pic>
                <p:nvPicPr>
                  <p:cNvPr id="34" name="Picture 33" descr="A black device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941A9645-37D4-9F09-4BFA-AE42AB72FA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50" t="4331" r="38320" b="10007"/>
                  <a:stretch/>
                </p:blipFill>
                <p:spPr>
                  <a:xfrm>
                    <a:off x="3819426" y="1185000"/>
                    <a:ext cx="999683" cy="2354900"/>
                  </a:xfrm>
                  <a:prstGeom prst="rect">
                    <a:avLst/>
                  </a:prstGeom>
                </p:spPr>
              </p:pic>
              <p:pic>
                <p:nvPicPr>
                  <p:cNvPr id="171" name="Picture 170" descr="A black device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26619531-4E92-1F6F-6658-FFFEB3B864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780" t="64781" r="49431" b="32034"/>
                  <a:stretch/>
                </p:blipFill>
                <p:spPr>
                  <a:xfrm>
                    <a:off x="4105118" y="2498550"/>
                    <a:ext cx="152702" cy="152817"/>
                  </a:xfrm>
                  <a:prstGeom prst="ellipse">
                    <a:avLst/>
                  </a:prstGeom>
                </p:spPr>
              </p:pic>
            </p:grpSp>
          </p:grp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2820AFA7-57B7-3398-16CF-381E072264FC}"/>
                  </a:ext>
                </a:extLst>
              </p:cNvPr>
              <p:cNvSpPr/>
              <p:nvPr/>
            </p:nvSpPr>
            <p:spPr>
              <a:xfrm>
                <a:off x="3883989" y="2270418"/>
                <a:ext cx="413305" cy="8893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0A1B9D6-3C16-A7D5-5113-4248E51CCA67}"/>
                </a:ext>
              </a:extLst>
            </p:cNvPr>
            <p:cNvGrpSpPr/>
            <p:nvPr/>
          </p:nvGrpSpPr>
          <p:grpSpPr>
            <a:xfrm>
              <a:off x="3050105" y="835006"/>
              <a:ext cx="2609531" cy="676852"/>
              <a:chOff x="3153189" y="578974"/>
              <a:chExt cx="2609531" cy="676852"/>
            </a:xfrm>
          </p:grpSpPr>
          <p:sp>
            <p:nvSpPr>
              <p:cNvPr id="131" name="TextBox 101">
                <a:extLst>
                  <a:ext uri="{FF2B5EF4-FFF2-40B4-BE49-F238E27FC236}">
                    <a16:creationId xmlns:a16="http://schemas.microsoft.com/office/drawing/2014/main" id="{DE4B0741-61FA-3D36-2F4F-2F93780DB42D}"/>
                  </a:ext>
                </a:extLst>
              </p:cNvPr>
              <p:cNvSpPr txBox="1"/>
              <p:nvPr/>
            </p:nvSpPr>
            <p:spPr>
              <a:xfrm>
                <a:off x="3348873" y="578974"/>
                <a:ext cx="2413847" cy="676852"/>
              </a:xfrm>
              <a:prstGeom prst="rect">
                <a:avLst/>
              </a:prstGeom>
            </p:spPr>
            <p:txBody>
              <a:bodyPr lIns="0" tIns="0" rIns="0" bIns="0" rtlCol="0" anchor="ctr">
                <a:spAutoFit/>
              </a:bodyPr>
              <a:lstStyle/>
              <a:p>
                <a:pPr algn="ctr"/>
                <a:r>
                  <a:rPr lang="en-US" b="1" i="1">
                    <a:solidFill>
                      <a:srgbClr val="E92168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L’Oréal </a:t>
                </a:r>
                <a:r>
                  <a:rPr lang="en-US" b="1" i="1" err="1">
                    <a:solidFill>
                      <a:srgbClr val="E92168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SmartSkinX</a:t>
                </a:r>
                <a:br>
                  <a:rPr lang="en-US" b="1" i="1">
                    <a:solidFill>
                      <a:srgbClr val="E92168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</a:br>
                <a:r>
                  <a:rPr lang="en-US" sz="1400" b="1" i="1">
                    <a:solidFill>
                      <a:srgbClr val="001F3F"/>
                    </a:solidFill>
                    <a:latin typeface="+mj-lt"/>
                    <a:sym typeface="Canva Sans Bold"/>
                  </a:rPr>
                  <a:t>Confidence, Delivered </a:t>
                </a:r>
                <a:endParaRPr lang="en-US" sz="1600" b="1" i="1">
                  <a:solidFill>
                    <a:srgbClr val="001F3F"/>
                  </a:solidFill>
                  <a:latin typeface="+mj-lt"/>
                  <a:sym typeface="Canva Sans Bold"/>
                </a:endParaRPr>
              </a:p>
              <a:p>
                <a:pPr algn="ctr">
                  <a:lnSpc>
                    <a:spcPts val="1400"/>
                  </a:lnSpc>
                </a:pPr>
                <a:r>
                  <a:rPr lang="en-US" sz="1000" b="1" i="1">
                    <a:solidFill>
                      <a:srgbClr val="001F3F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One Device, </a:t>
                </a:r>
                <a:r>
                  <a:rPr lang="en-US" sz="1400" b="1" i="1">
                    <a:solidFill>
                      <a:srgbClr val="E92168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One Minute</a:t>
                </a:r>
                <a:r>
                  <a:rPr lang="en-US" sz="1000" b="1" i="1">
                    <a:solidFill>
                      <a:srgbClr val="001F3F"/>
                    </a:solidFill>
                    <a:latin typeface="+mj-lt"/>
                    <a:ea typeface="Canva Sans Bold Italics"/>
                    <a:cs typeface="Canva Sans Bold Italics"/>
                    <a:sym typeface="Canva Sans Bold Italics"/>
                  </a:rPr>
                  <a:t>, Zero Hassle</a:t>
                </a:r>
              </a:p>
            </p:txBody>
          </p:sp>
          <p:sp>
            <p:nvSpPr>
              <p:cNvPr id="55" name="Freeform 74">
                <a:extLst>
                  <a:ext uri="{FF2B5EF4-FFF2-40B4-BE49-F238E27FC236}">
                    <a16:creationId xmlns:a16="http://schemas.microsoft.com/office/drawing/2014/main" id="{074719DB-30C4-04CC-A861-DC14DC545EBA}"/>
                  </a:ext>
                </a:extLst>
              </p:cNvPr>
              <p:cNvSpPr/>
              <p:nvPr/>
            </p:nvSpPr>
            <p:spPr>
              <a:xfrm rot="20335431">
                <a:off x="3153189" y="643882"/>
                <a:ext cx="324133" cy="462365"/>
              </a:xfrm>
              <a:custGeom>
                <a:avLst/>
                <a:gdLst/>
                <a:ahLst/>
                <a:cxnLst/>
                <a:rect l="l" t="t" r="r" b="b"/>
                <a:pathLst>
                  <a:path w="246719" h="349383">
                    <a:moveTo>
                      <a:pt x="0" y="0"/>
                    </a:moveTo>
                    <a:lnTo>
                      <a:pt x="246720" y="0"/>
                    </a:lnTo>
                    <a:lnTo>
                      <a:pt x="246720" y="349383"/>
                    </a:lnTo>
                    <a:lnTo>
                      <a:pt x="0" y="3493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IN" sz="1200"/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DC6BF45-40D4-BF76-C30E-5A683E4A3BFA}"/>
                </a:ext>
              </a:extLst>
            </p:cNvPr>
            <p:cNvSpPr/>
            <p:nvPr/>
          </p:nvSpPr>
          <p:spPr>
            <a:xfrm>
              <a:off x="2840222" y="699741"/>
              <a:ext cx="3267288" cy="4617325"/>
            </a:xfrm>
            <a:prstGeom prst="rect">
              <a:avLst/>
            </a:prstGeom>
            <a:noFill/>
            <a:ln w="3175"/>
            <a:effectLst>
              <a:outerShdw blurRad="50800" dist="38100" dir="13500000" algn="br" rotWithShape="0">
                <a:prstClr val="black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82ADE54-9E42-046A-E2DF-94352C2B7428}"/>
              </a:ext>
            </a:extLst>
          </p:cNvPr>
          <p:cNvGrpSpPr>
            <a:grpSpLocks/>
          </p:cNvGrpSpPr>
          <p:nvPr/>
        </p:nvGrpSpPr>
        <p:grpSpPr>
          <a:xfrm>
            <a:off x="9121496" y="2008340"/>
            <a:ext cx="2931746" cy="2803061"/>
            <a:chOff x="9057488" y="1741946"/>
            <a:chExt cx="2931746" cy="280306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4182CFA-8312-5168-8495-D8105D72A7FB}"/>
                </a:ext>
              </a:extLst>
            </p:cNvPr>
            <p:cNvGrpSpPr>
              <a:grpSpLocks/>
            </p:cNvGrpSpPr>
            <p:nvPr/>
          </p:nvGrpSpPr>
          <p:grpSpPr>
            <a:xfrm>
              <a:off x="9339439" y="1857390"/>
              <a:ext cx="2649795" cy="2687617"/>
              <a:chOff x="8845933" y="4278140"/>
              <a:chExt cx="2649795" cy="268761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8AF6C1F-104C-0F29-B6FC-55005098E04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90255" y="4456514"/>
                <a:ext cx="2361150" cy="2330868"/>
                <a:chOff x="3275282" y="859188"/>
                <a:chExt cx="4043629" cy="3991768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53A753F9-1A84-8C4E-3E70-D4BE1A8F146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75282" y="859188"/>
                  <a:ext cx="4043629" cy="3991768"/>
                </a:xfrm>
                <a:prstGeom prst="ellipse">
                  <a:avLst/>
                </a:prstGeom>
                <a:no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pic>
              <p:nvPicPr>
                <p:cNvPr id="48" name="Picture 47" descr="A person's face with a comparison of the same face&#10;&#10;AI-generated content may be incorrect.">
                  <a:extLst>
                    <a:ext uri="{FF2B5EF4-FFF2-40B4-BE49-F238E27FC236}">
                      <a16:creationId xmlns:a16="http://schemas.microsoft.com/office/drawing/2014/main" id="{75C54BCB-BBD2-9EE2-C0D1-AAE7E906ED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448" t="5826" r="33524" b="21365"/>
                <a:stretch/>
              </p:blipFill>
              <p:spPr>
                <a:xfrm>
                  <a:off x="4079390" y="924779"/>
                  <a:ext cx="2435411" cy="3690348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11FD8DF-EA5F-D387-C608-04F04E1CE94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845933" y="4278140"/>
                <a:ext cx="2649795" cy="268761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5BF3A05-0A38-9CC2-9BB1-4CD8AE318C16}"/>
                </a:ext>
              </a:extLst>
            </p:cNvPr>
            <p:cNvSpPr>
              <a:spLocks/>
            </p:cNvSpPr>
            <p:nvPr/>
          </p:nvSpPr>
          <p:spPr>
            <a:xfrm>
              <a:off x="10114445" y="2092375"/>
              <a:ext cx="1099344" cy="553678"/>
            </a:xfrm>
            <a:custGeom>
              <a:avLst/>
              <a:gdLst>
                <a:gd name="connsiteX0" fmla="*/ 0 w 1265395"/>
                <a:gd name="connsiteY0" fmla="*/ 137087 h 822506"/>
                <a:gd name="connsiteX1" fmla="*/ 137087 w 1265395"/>
                <a:gd name="connsiteY1" fmla="*/ 0 h 822506"/>
                <a:gd name="connsiteX2" fmla="*/ 1128308 w 1265395"/>
                <a:gd name="connsiteY2" fmla="*/ 0 h 822506"/>
                <a:gd name="connsiteX3" fmla="*/ 1265395 w 1265395"/>
                <a:gd name="connsiteY3" fmla="*/ 137087 h 822506"/>
                <a:gd name="connsiteX4" fmla="*/ 1265395 w 1265395"/>
                <a:gd name="connsiteY4" fmla="*/ 685419 h 822506"/>
                <a:gd name="connsiteX5" fmla="*/ 1128308 w 1265395"/>
                <a:gd name="connsiteY5" fmla="*/ 822506 h 822506"/>
                <a:gd name="connsiteX6" fmla="*/ 137087 w 1265395"/>
                <a:gd name="connsiteY6" fmla="*/ 822506 h 822506"/>
                <a:gd name="connsiteX7" fmla="*/ 0 w 1265395"/>
                <a:gd name="connsiteY7" fmla="*/ 685419 h 822506"/>
                <a:gd name="connsiteX8" fmla="*/ 0 w 1265395"/>
                <a:gd name="connsiteY8" fmla="*/ 137087 h 82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5395" h="822506">
                  <a:moveTo>
                    <a:pt x="0" y="137087"/>
                  </a:moveTo>
                  <a:cubicBezTo>
                    <a:pt x="0" y="61376"/>
                    <a:pt x="61376" y="0"/>
                    <a:pt x="137087" y="0"/>
                  </a:cubicBezTo>
                  <a:lnTo>
                    <a:pt x="1128308" y="0"/>
                  </a:lnTo>
                  <a:cubicBezTo>
                    <a:pt x="1204019" y="0"/>
                    <a:pt x="1265395" y="61376"/>
                    <a:pt x="1265395" y="137087"/>
                  </a:cubicBezTo>
                  <a:lnTo>
                    <a:pt x="1265395" y="685419"/>
                  </a:lnTo>
                  <a:cubicBezTo>
                    <a:pt x="1265395" y="761130"/>
                    <a:pt x="1204019" y="822506"/>
                    <a:pt x="1128308" y="822506"/>
                  </a:cubicBezTo>
                  <a:lnTo>
                    <a:pt x="137087" y="822506"/>
                  </a:lnTo>
                  <a:cubicBezTo>
                    <a:pt x="61376" y="822506"/>
                    <a:pt x="0" y="761130"/>
                    <a:pt x="0" y="685419"/>
                  </a:cubicBezTo>
                  <a:lnTo>
                    <a:pt x="0" y="13708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491" tIns="93491" rIns="93491" bIns="93491" numCol="1" spcCol="1270" anchor="ctr" anchorCtr="0">
              <a:prstTxWarp prst="textArchUp">
                <a:avLst>
                  <a:gd name="adj" fmla="val 6425091"/>
                </a:avLst>
              </a:prstTxWarp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300" b="1" kern="1200">
                  <a:solidFill>
                    <a:srgbClr val="001F3F"/>
                  </a:solidFill>
                </a:rPr>
                <a:t>Better Skin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3943039-70B5-1977-5066-F6077D4F4C86}"/>
                </a:ext>
              </a:extLst>
            </p:cNvPr>
            <p:cNvSpPr>
              <a:spLocks/>
            </p:cNvSpPr>
            <p:nvPr/>
          </p:nvSpPr>
          <p:spPr>
            <a:xfrm rot="21438454">
              <a:off x="9057488" y="1916572"/>
              <a:ext cx="2361150" cy="23611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66278" y="265858"/>
                  </a:moveTo>
                  <a:arcTo wR="1358895" hR="1358895" stAng="18387111" swAng="163374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3100615-58B4-227F-1998-65C043544EC3}"/>
                </a:ext>
              </a:extLst>
            </p:cNvPr>
            <p:cNvSpPr>
              <a:spLocks/>
            </p:cNvSpPr>
            <p:nvPr/>
          </p:nvSpPr>
          <p:spPr>
            <a:xfrm>
              <a:off x="9154690" y="1741946"/>
              <a:ext cx="2361150" cy="23611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576925" y="1961388"/>
                  </a:moveTo>
                  <a:arcTo wR="1358895" hR="1358895" stAng="1579146" swAng="163374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00D3102-9B43-DA64-2D48-BDF48D4B5960}"/>
                </a:ext>
              </a:extLst>
            </p:cNvPr>
            <p:cNvSpPr>
              <a:spLocks/>
            </p:cNvSpPr>
            <p:nvPr/>
          </p:nvSpPr>
          <p:spPr>
            <a:xfrm rot="21436450">
              <a:off x="10071406" y="4139207"/>
              <a:ext cx="1282467" cy="321571"/>
            </a:xfrm>
            <a:custGeom>
              <a:avLst/>
              <a:gdLst>
                <a:gd name="connsiteX0" fmla="*/ 0 w 1265395"/>
                <a:gd name="connsiteY0" fmla="*/ 137087 h 822506"/>
                <a:gd name="connsiteX1" fmla="*/ 137087 w 1265395"/>
                <a:gd name="connsiteY1" fmla="*/ 0 h 822506"/>
                <a:gd name="connsiteX2" fmla="*/ 1128308 w 1265395"/>
                <a:gd name="connsiteY2" fmla="*/ 0 h 822506"/>
                <a:gd name="connsiteX3" fmla="*/ 1265395 w 1265395"/>
                <a:gd name="connsiteY3" fmla="*/ 137087 h 822506"/>
                <a:gd name="connsiteX4" fmla="*/ 1265395 w 1265395"/>
                <a:gd name="connsiteY4" fmla="*/ 685419 h 822506"/>
                <a:gd name="connsiteX5" fmla="*/ 1128308 w 1265395"/>
                <a:gd name="connsiteY5" fmla="*/ 822506 h 822506"/>
                <a:gd name="connsiteX6" fmla="*/ 137087 w 1265395"/>
                <a:gd name="connsiteY6" fmla="*/ 822506 h 822506"/>
                <a:gd name="connsiteX7" fmla="*/ 0 w 1265395"/>
                <a:gd name="connsiteY7" fmla="*/ 685419 h 822506"/>
                <a:gd name="connsiteX8" fmla="*/ 0 w 1265395"/>
                <a:gd name="connsiteY8" fmla="*/ 137087 h 82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5395" h="822506">
                  <a:moveTo>
                    <a:pt x="0" y="137087"/>
                  </a:moveTo>
                  <a:cubicBezTo>
                    <a:pt x="0" y="61376"/>
                    <a:pt x="61376" y="0"/>
                    <a:pt x="137087" y="0"/>
                  </a:cubicBezTo>
                  <a:lnTo>
                    <a:pt x="1128308" y="0"/>
                  </a:lnTo>
                  <a:cubicBezTo>
                    <a:pt x="1204019" y="0"/>
                    <a:pt x="1265395" y="61376"/>
                    <a:pt x="1265395" y="137087"/>
                  </a:cubicBezTo>
                  <a:lnTo>
                    <a:pt x="1265395" y="685419"/>
                  </a:lnTo>
                  <a:cubicBezTo>
                    <a:pt x="1265395" y="761130"/>
                    <a:pt x="1204019" y="822506"/>
                    <a:pt x="1128308" y="822506"/>
                  </a:cubicBezTo>
                  <a:lnTo>
                    <a:pt x="137087" y="822506"/>
                  </a:lnTo>
                  <a:cubicBezTo>
                    <a:pt x="61376" y="822506"/>
                    <a:pt x="0" y="761130"/>
                    <a:pt x="0" y="685419"/>
                  </a:cubicBezTo>
                  <a:lnTo>
                    <a:pt x="0" y="13708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491" tIns="93491" rIns="93491" bIns="93491" numCol="1" spcCol="1270" anchor="ctr" anchorCtr="0">
              <a:prstTxWarp prst="textArchDown">
                <a:avLst>
                  <a:gd name="adj" fmla="val 20139432"/>
                </a:avLst>
              </a:prstTxWarp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300" b="1" kern="1200">
                  <a:solidFill>
                    <a:srgbClr val="001F3F"/>
                  </a:solidFill>
                </a:rPr>
                <a:t>Reduced Stress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DF3249A-A182-1770-933A-30A51FAF9FBE}"/>
                </a:ext>
              </a:extLst>
            </p:cNvPr>
            <p:cNvSpPr>
              <a:spLocks/>
            </p:cNvSpPr>
            <p:nvPr/>
          </p:nvSpPr>
          <p:spPr>
            <a:xfrm rot="21383243">
              <a:off x="9436163" y="1754591"/>
              <a:ext cx="2361150" cy="23611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51511" y="2451931"/>
                  </a:moveTo>
                  <a:arcTo wR="1358895" hR="1358895" stAng="7587111" swAng="163374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BA4D208-90F4-FE6A-919C-9C019369A5F0}"/>
                </a:ext>
              </a:extLst>
            </p:cNvPr>
            <p:cNvSpPr>
              <a:spLocks/>
            </p:cNvSpPr>
            <p:nvPr/>
          </p:nvSpPr>
          <p:spPr>
            <a:xfrm rot="16200000">
              <a:off x="9149188" y="2937057"/>
              <a:ext cx="1655553" cy="563801"/>
            </a:xfrm>
            <a:custGeom>
              <a:avLst/>
              <a:gdLst>
                <a:gd name="connsiteX0" fmla="*/ 0 w 1265395"/>
                <a:gd name="connsiteY0" fmla="*/ 137087 h 822506"/>
                <a:gd name="connsiteX1" fmla="*/ 137087 w 1265395"/>
                <a:gd name="connsiteY1" fmla="*/ 0 h 822506"/>
                <a:gd name="connsiteX2" fmla="*/ 1128308 w 1265395"/>
                <a:gd name="connsiteY2" fmla="*/ 0 h 822506"/>
                <a:gd name="connsiteX3" fmla="*/ 1265395 w 1265395"/>
                <a:gd name="connsiteY3" fmla="*/ 137087 h 822506"/>
                <a:gd name="connsiteX4" fmla="*/ 1265395 w 1265395"/>
                <a:gd name="connsiteY4" fmla="*/ 685419 h 822506"/>
                <a:gd name="connsiteX5" fmla="*/ 1128308 w 1265395"/>
                <a:gd name="connsiteY5" fmla="*/ 822506 h 822506"/>
                <a:gd name="connsiteX6" fmla="*/ 137087 w 1265395"/>
                <a:gd name="connsiteY6" fmla="*/ 822506 h 822506"/>
                <a:gd name="connsiteX7" fmla="*/ 0 w 1265395"/>
                <a:gd name="connsiteY7" fmla="*/ 685419 h 822506"/>
                <a:gd name="connsiteX8" fmla="*/ 0 w 1265395"/>
                <a:gd name="connsiteY8" fmla="*/ 137087 h 82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5395" h="822506">
                  <a:moveTo>
                    <a:pt x="0" y="137087"/>
                  </a:moveTo>
                  <a:cubicBezTo>
                    <a:pt x="0" y="61376"/>
                    <a:pt x="61376" y="0"/>
                    <a:pt x="137087" y="0"/>
                  </a:cubicBezTo>
                  <a:lnTo>
                    <a:pt x="1128308" y="0"/>
                  </a:lnTo>
                  <a:cubicBezTo>
                    <a:pt x="1204019" y="0"/>
                    <a:pt x="1265395" y="61376"/>
                    <a:pt x="1265395" y="137087"/>
                  </a:cubicBezTo>
                  <a:lnTo>
                    <a:pt x="1265395" y="685419"/>
                  </a:lnTo>
                  <a:cubicBezTo>
                    <a:pt x="1265395" y="761130"/>
                    <a:pt x="1204019" y="822506"/>
                    <a:pt x="1128308" y="822506"/>
                  </a:cubicBezTo>
                  <a:lnTo>
                    <a:pt x="137087" y="822506"/>
                  </a:lnTo>
                  <a:cubicBezTo>
                    <a:pt x="61376" y="822506"/>
                    <a:pt x="0" y="761130"/>
                    <a:pt x="0" y="685419"/>
                  </a:cubicBezTo>
                  <a:lnTo>
                    <a:pt x="0" y="13708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491" tIns="93491" rIns="93491" bIns="93491" numCol="1" spcCol="1270" anchor="ctr" anchorCtr="0">
              <a:prstTxWarp prst="textArchUp">
                <a:avLst>
                  <a:gd name="adj" fmla="val 9750255"/>
                </a:avLst>
              </a:prstTxWarp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IN" sz="1250" b="1">
                  <a:solidFill>
                    <a:srgbClr val="E92168"/>
                  </a:solidFill>
                </a:rPr>
                <a:t>Commitment</a:t>
              </a:r>
              <a:br>
                <a:rPr lang="en-IN" sz="1250" b="1">
                  <a:solidFill>
                    <a:srgbClr val="E92168"/>
                  </a:solidFill>
                </a:rPr>
              </a:br>
              <a:r>
                <a:rPr lang="en-IN" sz="1250" b="1">
                  <a:solidFill>
                    <a:srgbClr val="E92168"/>
                  </a:solidFill>
                </a:rPr>
                <a:t>to Skincare</a:t>
              </a:r>
              <a:endParaRPr lang="en-IN" sz="1250" b="1" kern="1200">
                <a:solidFill>
                  <a:srgbClr val="E92168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E51EE8-44E3-D2D4-86B1-72BB1DB9B365}"/>
                </a:ext>
              </a:extLst>
            </p:cNvPr>
            <p:cNvSpPr>
              <a:spLocks/>
            </p:cNvSpPr>
            <p:nvPr/>
          </p:nvSpPr>
          <p:spPr>
            <a:xfrm rot="21426896">
              <a:off x="9518553" y="1913840"/>
              <a:ext cx="2361150" cy="23611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40864" y="756401"/>
                  </a:moveTo>
                  <a:arcTo wR="1358895" hR="1358895" stAng="12379146" swAng="163374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2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1623D3D-4E02-2D70-76E2-A41B50D19F8A}"/>
                </a:ext>
              </a:extLst>
            </p:cNvPr>
            <p:cNvSpPr>
              <a:spLocks/>
            </p:cNvSpPr>
            <p:nvPr/>
          </p:nvSpPr>
          <p:spPr>
            <a:xfrm rot="5400000">
              <a:off x="10534592" y="2878514"/>
              <a:ext cx="1655553" cy="563801"/>
            </a:xfrm>
            <a:custGeom>
              <a:avLst/>
              <a:gdLst>
                <a:gd name="connsiteX0" fmla="*/ 0 w 1265395"/>
                <a:gd name="connsiteY0" fmla="*/ 137087 h 822506"/>
                <a:gd name="connsiteX1" fmla="*/ 137087 w 1265395"/>
                <a:gd name="connsiteY1" fmla="*/ 0 h 822506"/>
                <a:gd name="connsiteX2" fmla="*/ 1128308 w 1265395"/>
                <a:gd name="connsiteY2" fmla="*/ 0 h 822506"/>
                <a:gd name="connsiteX3" fmla="*/ 1265395 w 1265395"/>
                <a:gd name="connsiteY3" fmla="*/ 137087 h 822506"/>
                <a:gd name="connsiteX4" fmla="*/ 1265395 w 1265395"/>
                <a:gd name="connsiteY4" fmla="*/ 685419 h 822506"/>
                <a:gd name="connsiteX5" fmla="*/ 1128308 w 1265395"/>
                <a:gd name="connsiteY5" fmla="*/ 822506 h 822506"/>
                <a:gd name="connsiteX6" fmla="*/ 137087 w 1265395"/>
                <a:gd name="connsiteY6" fmla="*/ 822506 h 822506"/>
                <a:gd name="connsiteX7" fmla="*/ 0 w 1265395"/>
                <a:gd name="connsiteY7" fmla="*/ 685419 h 822506"/>
                <a:gd name="connsiteX8" fmla="*/ 0 w 1265395"/>
                <a:gd name="connsiteY8" fmla="*/ 137087 h 82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5395" h="822506">
                  <a:moveTo>
                    <a:pt x="0" y="137087"/>
                  </a:moveTo>
                  <a:cubicBezTo>
                    <a:pt x="0" y="61376"/>
                    <a:pt x="61376" y="0"/>
                    <a:pt x="137087" y="0"/>
                  </a:cubicBezTo>
                  <a:lnTo>
                    <a:pt x="1128308" y="0"/>
                  </a:lnTo>
                  <a:cubicBezTo>
                    <a:pt x="1204019" y="0"/>
                    <a:pt x="1265395" y="61376"/>
                    <a:pt x="1265395" y="137087"/>
                  </a:cubicBezTo>
                  <a:lnTo>
                    <a:pt x="1265395" y="685419"/>
                  </a:lnTo>
                  <a:cubicBezTo>
                    <a:pt x="1265395" y="761130"/>
                    <a:pt x="1204019" y="822506"/>
                    <a:pt x="1128308" y="822506"/>
                  </a:cubicBezTo>
                  <a:lnTo>
                    <a:pt x="137087" y="822506"/>
                  </a:lnTo>
                  <a:cubicBezTo>
                    <a:pt x="61376" y="822506"/>
                    <a:pt x="0" y="761130"/>
                    <a:pt x="0" y="685419"/>
                  </a:cubicBezTo>
                  <a:lnTo>
                    <a:pt x="0" y="13708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491" tIns="93491" rIns="93491" bIns="93491" numCol="1" spcCol="1270" anchor="ctr" anchorCtr="0">
              <a:prstTxWarp prst="textArchUp">
                <a:avLst>
                  <a:gd name="adj" fmla="val 9750255"/>
                </a:avLst>
              </a:prstTxWarp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IN" sz="1300" b="1" kern="1200">
                  <a:solidFill>
                    <a:srgbClr val="001F3F"/>
                  </a:solidFill>
                </a:rPr>
                <a:t>More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IN" sz="1300" b="1">
                  <a:solidFill>
                    <a:srgbClr val="001F3F"/>
                  </a:solidFill>
                </a:rPr>
                <a:t>Confidence</a:t>
              </a:r>
              <a:endParaRPr lang="en-IN" sz="1300" b="1" kern="1200">
                <a:solidFill>
                  <a:srgbClr val="001F3F"/>
                </a:solidFill>
              </a:endParaRPr>
            </a:p>
          </p:txBody>
        </p:sp>
      </p:grp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F0F337E9-3BB0-21F5-F0B9-FC3EF663E81A}"/>
              </a:ext>
            </a:extLst>
          </p:cNvPr>
          <p:cNvSpPr/>
          <p:nvPr/>
        </p:nvSpPr>
        <p:spPr>
          <a:xfrm>
            <a:off x="244571" y="5754232"/>
            <a:ext cx="10393774" cy="718021"/>
          </a:xfrm>
          <a:prstGeom prst="rightArrow">
            <a:avLst>
              <a:gd name="adj1" fmla="val 50000"/>
              <a:gd name="adj2" fmla="val 48555"/>
            </a:avLst>
          </a:prstGeom>
          <a:solidFill>
            <a:srgbClr val="D2E2F6"/>
          </a:solidFill>
          <a:ln w="635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251" tIns="64251" rIns="64251" bIns="64251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N" sz="1050" b="1" i="1">
              <a:solidFill>
                <a:schemeClr val="tx2">
                  <a:lumMod val="90000"/>
                  <a:lumOff val="10000"/>
                </a:schemeClr>
              </a:solidFill>
              <a:latin typeface="Aptos" panose="0211000402020202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A71FA2-304B-BBEC-231D-742D9A24C894}"/>
              </a:ext>
            </a:extLst>
          </p:cNvPr>
          <p:cNvGrpSpPr/>
          <p:nvPr/>
        </p:nvGrpSpPr>
        <p:grpSpPr>
          <a:xfrm>
            <a:off x="61691" y="6066378"/>
            <a:ext cx="10110583" cy="467458"/>
            <a:chOff x="89123" y="6118996"/>
            <a:chExt cx="10110583" cy="350831"/>
          </a:xfrm>
        </p:grpSpPr>
        <p:sp useBgFill="1">
          <p:nvSpPr>
            <p:cNvPr id="78" name="Freeform: Shape 77">
              <a:extLst>
                <a:ext uri="{FF2B5EF4-FFF2-40B4-BE49-F238E27FC236}">
                  <a16:creationId xmlns:a16="http://schemas.microsoft.com/office/drawing/2014/main" id="{6380D89D-43C4-6D7D-9A55-EEC76B4DAB60}"/>
                </a:ext>
              </a:extLst>
            </p:cNvPr>
            <p:cNvSpPr/>
            <p:nvPr/>
          </p:nvSpPr>
          <p:spPr>
            <a:xfrm>
              <a:off x="89123" y="6118996"/>
              <a:ext cx="1331556" cy="350831"/>
            </a:xfrm>
            <a:custGeom>
              <a:avLst/>
              <a:gdLst>
                <a:gd name="connsiteX0" fmla="*/ 0 w 1331556"/>
                <a:gd name="connsiteY0" fmla="*/ 126305 h 757812"/>
                <a:gd name="connsiteX1" fmla="*/ 126305 w 1331556"/>
                <a:gd name="connsiteY1" fmla="*/ 0 h 757812"/>
                <a:gd name="connsiteX2" fmla="*/ 1205251 w 1331556"/>
                <a:gd name="connsiteY2" fmla="*/ 0 h 757812"/>
                <a:gd name="connsiteX3" fmla="*/ 1331556 w 1331556"/>
                <a:gd name="connsiteY3" fmla="*/ 126305 h 757812"/>
                <a:gd name="connsiteX4" fmla="*/ 1331556 w 1331556"/>
                <a:gd name="connsiteY4" fmla="*/ 631507 h 757812"/>
                <a:gd name="connsiteX5" fmla="*/ 1205251 w 1331556"/>
                <a:gd name="connsiteY5" fmla="*/ 757812 h 757812"/>
                <a:gd name="connsiteX6" fmla="*/ 126305 w 1331556"/>
                <a:gd name="connsiteY6" fmla="*/ 757812 h 757812"/>
                <a:gd name="connsiteX7" fmla="*/ 0 w 1331556"/>
                <a:gd name="connsiteY7" fmla="*/ 631507 h 757812"/>
                <a:gd name="connsiteX8" fmla="*/ 0 w 1331556"/>
                <a:gd name="connsiteY8" fmla="*/ 126305 h 75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1556" h="757812">
                  <a:moveTo>
                    <a:pt x="0" y="126305"/>
                  </a:moveTo>
                  <a:cubicBezTo>
                    <a:pt x="0" y="56549"/>
                    <a:pt x="56549" y="0"/>
                    <a:pt x="126305" y="0"/>
                  </a:cubicBezTo>
                  <a:lnTo>
                    <a:pt x="1205251" y="0"/>
                  </a:lnTo>
                  <a:cubicBezTo>
                    <a:pt x="1275007" y="0"/>
                    <a:pt x="1331556" y="56549"/>
                    <a:pt x="1331556" y="126305"/>
                  </a:cubicBezTo>
                  <a:lnTo>
                    <a:pt x="1331556" y="631507"/>
                  </a:lnTo>
                  <a:cubicBezTo>
                    <a:pt x="1331556" y="701263"/>
                    <a:pt x="1275007" y="757812"/>
                    <a:pt x="1205251" y="757812"/>
                  </a:cubicBezTo>
                  <a:lnTo>
                    <a:pt x="126305" y="757812"/>
                  </a:lnTo>
                  <a:cubicBezTo>
                    <a:pt x="56549" y="757812"/>
                    <a:pt x="0" y="701263"/>
                    <a:pt x="0" y="631507"/>
                  </a:cubicBezTo>
                  <a:lnTo>
                    <a:pt x="0" y="126305"/>
                  </a:lnTo>
                  <a:close/>
                </a:path>
              </a:pathLst>
            </a:custGeom>
            <a:ln w="19050"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251" tIns="64251" rIns="64251" bIns="64251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050" b="1" i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110004020202020204"/>
                </a:rPr>
                <a:t>Walks into a Mall </a:t>
              </a:r>
              <a:r>
                <a:rPr lang="en-US" sz="1050" b="1" i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110004020202020204"/>
                </a:rPr>
                <a:t>Notices the Kiosk</a:t>
              </a:r>
              <a:endParaRPr lang="en-IN" sz="1050" b="1" i="1">
                <a:solidFill>
                  <a:schemeClr val="tx2">
                    <a:lumMod val="90000"/>
                    <a:lumOff val="10000"/>
                  </a:schemeClr>
                </a:solidFill>
                <a:latin typeface="Aptos" panose="02110004020202020204"/>
              </a:endParaRPr>
            </a:p>
          </p:txBody>
        </p:sp>
        <p:sp useBgFill="1">
          <p:nvSpPr>
            <p:cNvPr id="79" name="Freeform: Shape 78">
              <a:extLst>
                <a:ext uri="{FF2B5EF4-FFF2-40B4-BE49-F238E27FC236}">
                  <a16:creationId xmlns:a16="http://schemas.microsoft.com/office/drawing/2014/main" id="{61871E5F-D600-02B9-B0CD-8314E0AE74D6}"/>
                </a:ext>
              </a:extLst>
            </p:cNvPr>
            <p:cNvSpPr/>
            <p:nvPr/>
          </p:nvSpPr>
          <p:spPr>
            <a:xfrm>
              <a:off x="1552294" y="6118996"/>
              <a:ext cx="1331556" cy="350831"/>
            </a:xfrm>
            <a:custGeom>
              <a:avLst/>
              <a:gdLst>
                <a:gd name="connsiteX0" fmla="*/ 0 w 1331556"/>
                <a:gd name="connsiteY0" fmla="*/ 126305 h 757812"/>
                <a:gd name="connsiteX1" fmla="*/ 126305 w 1331556"/>
                <a:gd name="connsiteY1" fmla="*/ 0 h 757812"/>
                <a:gd name="connsiteX2" fmla="*/ 1205251 w 1331556"/>
                <a:gd name="connsiteY2" fmla="*/ 0 h 757812"/>
                <a:gd name="connsiteX3" fmla="*/ 1331556 w 1331556"/>
                <a:gd name="connsiteY3" fmla="*/ 126305 h 757812"/>
                <a:gd name="connsiteX4" fmla="*/ 1331556 w 1331556"/>
                <a:gd name="connsiteY4" fmla="*/ 631507 h 757812"/>
                <a:gd name="connsiteX5" fmla="*/ 1205251 w 1331556"/>
                <a:gd name="connsiteY5" fmla="*/ 757812 h 757812"/>
                <a:gd name="connsiteX6" fmla="*/ 126305 w 1331556"/>
                <a:gd name="connsiteY6" fmla="*/ 757812 h 757812"/>
                <a:gd name="connsiteX7" fmla="*/ 0 w 1331556"/>
                <a:gd name="connsiteY7" fmla="*/ 631507 h 757812"/>
                <a:gd name="connsiteX8" fmla="*/ 0 w 1331556"/>
                <a:gd name="connsiteY8" fmla="*/ 126305 h 75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1556" h="757812">
                  <a:moveTo>
                    <a:pt x="0" y="126305"/>
                  </a:moveTo>
                  <a:cubicBezTo>
                    <a:pt x="0" y="56549"/>
                    <a:pt x="56549" y="0"/>
                    <a:pt x="126305" y="0"/>
                  </a:cubicBezTo>
                  <a:lnTo>
                    <a:pt x="1205251" y="0"/>
                  </a:lnTo>
                  <a:cubicBezTo>
                    <a:pt x="1275007" y="0"/>
                    <a:pt x="1331556" y="56549"/>
                    <a:pt x="1331556" y="126305"/>
                  </a:cubicBezTo>
                  <a:lnTo>
                    <a:pt x="1331556" y="631507"/>
                  </a:lnTo>
                  <a:cubicBezTo>
                    <a:pt x="1331556" y="701263"/>
                    <a:pt x="1275007" y="757812"/>
                    <a:pt x="1205251" y="757812"/>
                  </a:cubicBezTo>
                  <a:lnTo>
                    <a:pt x="126305" y="757812"/>
                  </a:lnTo>
                  <a:cubicBezTo>
                    <a:pt x="56549" y="757812"/>
                    <a:pt x="0" y="701263"/>
                    <a:pt x="0" y="631507"/>
                  </a:cubicBezTo>
                  <a:lnTo>
                    <a:pt x="0" y="126305"/>
                  </a:lnTo>
                  <a:close/>
                </a:path>
              </a:pathLst>
            </a:custGeom>
            <a:ln w="19050"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251" tIns="64251" rIns="64251" bIns="64251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050" b="1" i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110004020202020204"/>
                </a:rPr>
                <a:t>Scans Skin</a:t>
              </a:r>
              <a:br>
                <a:rPr lang="en-IN" sz="1050" b="1" i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110004020202020204"/>
                </a:rPr>
              </a:br>
              <a:r>
                <a:rPr lang="en-US" sz="1050" b="1" i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110004020202020204"/>
                </a:rPr>
                <a:t>to check skin age</a:t>
              </a:r>
              <a:endParaRPr lang="en-IN" sz="1050" b="1" i="1">
                <a:solidFill>
                  <a:schemeClr val="tx2">
                    <a:lumMod val="90000"/>
                    <a:lumOff val="10000"/>
                  </a:schemeClr>
                </a:solidFill>
                <a:latin typeface="Aptos" panose="02110004020202020204"/>
              </a:endParaRPr>
            </a:p>
          </p:txBody>
        </p:sp>
        <p:sp useBgFill="1">
          <p:nvSpPr>
            <p:cNvPr id="80" name="Freeform: Shape 79">
              <a:extLst>
                <a:ext uri="{FF2B5EF4-FFF2-40B4-BE49-F238E27FC236}">
                  <a16:creationId xmlns:a16="http://schemas.microsoft.com/office/drawing/2014/main" id="{C4079D09-426C-4035-D336-8A66E402AF53}"/>
                </a:ext>
              </a:extLst>
            </p:cNvPr>
            <p:cNvSpPr/>
            <p:nvPr/>
          </p:nvSpPr>
          <p:spPr>
            <a:xfrm>
              <a:off x="3015465" y="6118996"/>
              <a:ext cx="1331556" cy="350831"/>
            </a:xfrm>
            <a:custGeom>
              <a:avLst/>
              <a:gdLst>
                <a:gd name="connsiteX0" fmla="*/ 0 w 1331556"/>
                <a:gd name="connsiteY0" fmla="*/ 126305 h 757812"/>
                <a:gd name="connsiteX1" fmla="*/ 126305 w 1331556"/>
                <a:gd name="connsiteY1" fmla="*/ 0 h 757812"/>
                <a:gd name="connsiteX2" fmla="*/ 1205251 w 1331556"/>
                <a:gd name="connsiteY2" fmla="*/ 0 h 757812"/>
                <a:gd name="connsiteX3" fmla="*/ 1331556 w 1331556"/>
                <a:gd name="connsiteY3" fmla="*/ 126305 h 757812"/>
                <a:gd name="connsiteX4" fmla="*/ 1331556 w 1331556"/>
                <a:gd name="connsiteY4" fmla="*/ 631507 h 757812"/>
                <a:gd name="connsiteX5" fmla="*/ 1205251 w 1331556"/>
                <a:gd name="connsiteY5" fmla="*/ 757812 h 757812"/>
                <a:gd name="connsiteX6" fmla="*/ 126305 w 1331556"/>
                <a:gd name="connsiteY6" fmla="*/ 757812 h 757812"/>
                <a:gd name="connsiteX7" fmla="*/ 0 w 1331556"/>
                <a:gd name="connsiteY7" fmla="*/ 631507 h 757812"/>
                <a:gd name="connsiteX8" fmla="*/ 0 w 1331556"/>
                <a:gd name="connsiteY8" fmla="*/ 126305 h 75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1556" h="757812">
                  <a:moveTo>
                    <a:pt x="0" y="126305"/>
                  </a:moveTo>
                  <a:cubicBezTo>
                    <a:pt x="0" y="56549"/>
                    <a:pt x="56549" y="0"/>
                    <a:pt x="126305" y="0"/>
                  </a:cubicBezTo>
                  <a:lnTo>
                    <a:pt x="1205251" y="0"/>
                  </a:lnTo>
                  <a:cubicBezTo>
                    <a:pt x="1275007" y="0"/>
                    <a:pt x="1331556" y="56549"/>
                    <a:pt x="1331556" y="126305"/>
                  </a:cubicBezTo>
                  <a:lnTo>
                    <a:pt x="1331556" y="631507"/>
                  </a:lnTo>
                  <a:cubicBezTo>
                    <a:pt x="1331556" y="701263"/>
                    <a:pt x="1275007" y="757812"/>
                    <a:pt x="1205251" y="757812"/>
                  </a:cubicBezTo>
                  <a:lnTo>
                    <a:pt x="126305" y="757812"/>
                  </a:lnTo>
                  <a:cubicBezTo>
                    <a:pt x="56549" y="757812"/>
                    <a:pt x="0" y="701263"/>
                    <a:pt x="0" y="631507"/>
                  </a:cubicBezTo>
                  <a:lnTo>
                    <a:pt x="0" y="126305"/>
                  </a:lnTo>
                  <a:close/>
                </a:path>
              </a:pathLst>
            </a:custGeom>
            <a:ln w="19050"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251" tIns="64251" rIns="64251" bIns="64251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b="1" i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110004020202020204"/>
                </a:rPr>
                <a:t>Receives Skin Age analysis</a:t>
              </a:r>
              <a:endParaRPr lang="en-IN" sz="1050" b="1" i="1">
                <a:solidFill>
                  <a:schemeClr val="tx2">
                    <a:lumMod val="90000"/>
                    <a:lumOff val="10000"/>
                  </a:schemeClr>
                </a:solidFill>
                <a:latin typeface="Aptos" panose="02110004020202020204"/>
              </a:endParaRPr>
            </a:p>
          </p:txBody>
        </p:sp>
        <p:sp useBgFill="1">
          <p:nvSpPr>
            <p:cNvPr id="81" name="Freeform: Shape 80">
              <a:extLst>
                <a:ext uri="{FF2B5EF4-FFF2-40B4-BE49-F238E27FC236}">
                  <a16:creationId xmlns:a16="http://schemas.microsoft.com/office/drawing/2014/main" id="{C71A008C-1B70-5FED-44A4-B9B50A6D0B83}"/>
                </a:ext>
              </a:extLst>
            </p:cNvPr>
            <p:cNvSpPr/>
            <p:nvPr/>
          </p:nvSpPr>
          <p:spPr>
            <a:xfrm>
              <a:off x="4478636" y="6118996"/>
              <a:ext cx="1331556" cy="350831"/>
            </a:xfrm>
            <a:custGeom>
              <a:avLst/>
              <a:gdLst>
                <a:gd name="connsiteX0" fmla="*/ 0 w 1331556"/>
                <a:gd name="connsiteY0" fmla="*/ 126305 h 757812"/>
                <a:gd name="connsiteX1" fmla="*/ 126305 w 1331556"/>
                <a:gd name="connsiteY1" fmla="*/ 0 h 757812"/>
                <a:gd name="connsiteX2" fmla="*/ 1205251 w 1331556"/>
                <a:gd name="connsiteY2" fmla="*/ 0 h 757812"/>
                <a:gd name="connsiteX3" fmla="*/ 1331556 w 1331556"/>
                <a:gd name="connsiteY3" fmla="*/ 126305 h 757812"/>
                <a:gd name="connsiteX4" fmla="*/ 1331556 w 1331556"/>
                <a:gd name="connsiteY4" fmla="*/ 631507 h 757812"/>
                <a:gd name="connsiteX5" fmla="*/ 1205251 w 1331556"/>
                <a:gd name="connsiteY5" fmla="*/ 757812 h 757812"/>
                <a:gd name="connsiteX6" fmla="*/ 126305 w 1331556"/>
                <a:gd name="connsiteY6" fmla="*/ 757812 h 757812"/>
                <a:gd name="connsiteX7" fmla="*/ 0 w 1331556"/>
                <a:gd name="connsiteY7" fmla="*/ 631507 h 757812"/>
                <a:gd name="connsiteX8" fmla="*/ 0 w 1331556"/>
                <a:gd name="connsiteY8" fmla="*/ 126305 h 75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1556" h="757812">
                  <a:moveTo>
                    <a:pt x="0" y="126305"/>
                  </a:moveTo>
                  <a:cubicBezTo>
                    <a:pt x="0" y="56549"/>
                    <a:pt x="56549" y="0"/>
                    <a:pt x="126305" y="0"/>
                  </a:cubicBezTo>
                  <a:lnTo>
                    <a:pt x="1205251" y="0"/>
                  </a:lnTo>
                  <a:cubicBezTo>
                    <a:pt x="1275007" y="0"/>
                    <a:pt x="1331556" y="56549"/>
                    <a:pt x="1331556" y="126305"/>
                  </a:cubicBezTo>
                  <a:lnTo>
                    <a:pt x="1331556" y="631507"/>
                  </a:lnTo>
                  <a:cubicBezTo>
                    <a:pt x="1331556" y="701263"/>
                    <a:pt x="1275007" y="757812"/>
                    <a:pt x="1205251" y="757812"/>
                  </a:cubicBezTo>
                  <a:lnTo>
                    <a:pt x="126305" y="757812"/>
                  </a:lnTo>
                  <a:cubicBezTo>
                    <a:pt x="56549" y="757812"/>
                    <a:pt x="0" y="701263"/>
                    <a:pt x="0" y="631507"/>
                  </a:cubicBezTo>
                  <a:lnTo>
                    <a:pt x="0" y="126305"/>
                  </a:lnTo>
                  <a:close/>
                </a:path>
              </a:pathLst>
            </a:custGeom>
            <a:ln w="19050"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251" tIns="64251" rIns="64251" bIns="64251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050" b="1" i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110004020202020204"/>
                </a:rPr>
                <a:t>SmartSkinX is Introduced</a:t>
              </a:r>
            </a:p>
          </p:txBody>
        </p:sp>
        <p:sp useBgFill="1">
          <p:nvSpPr>
            <p:cNvPr id="82" name="Freeform: Shape 81">
              <a:extLst>
                <a:ext uri="{FF2B5EF4-FFF2-40B4-BE49-F238E27FC236}">
                  <a16:creationId xmlns:a16="http://schemas.microsoft.com/office/drawing/2014/main" id="{EAD23D0F-0B34-1060-3CFD-5F27125DF9A5}"/>
                </a:ext>
              </a:extLst>
            </p:cNvPr>
            <p:cNvSpPr/>
            <p:nvPr/>
          </p:nvSpPr>
          <p:spPr>
            <a:xfrm>
              <a:off x="5941807" y="6118996"/>
              <a:ext cx="1331556" cy="350831"/>
            </a:xfrm>
            <a:custGeom>
              <a:avLst/>
              <a:gdLst>
                <a:gd name="connsiteX0" fmla="*/ 0 w 1331556"/>
                <a:gd name="connsiteY0" fmla="*/ 126305 h 757812"/>
                <a:gd name="connsiteX1" fmla="*/ 126305 w 1331556"/>
                <a:gd name="connsiteY1" fmla="*/ 0 h 757812"/>
                <a:gd name="connsiteX2" fmla="*/ 1205251 w 1331556"/>
                <a:gd name="connsiteY2" fmla="*/ 0 h 757812"/>
                <a:gd name="connsiteX3" fmla="*/ 1331556 w 1331556"/>
                <a:gd name="connsiteY3" fmla="*/ 126305 h 757812"/>
                <a:gd name="connsiteX4" fmla="*/ 1331556 w 1331556"/>
                <a:gd name="connsiteY4" fmla="*/ 631507 h 757812"/>
                <a:gd name="connsiteX5" fmla="*/ 1205251 w 1331556"/>
                <a:gd name="connsiteY5" fmla="*/ 757812 h 757812"/>
                <a:gd name="connsiteX6" fmla="*/ 126305 w 1331556"/>
                <a:gd name="connsiteY6" fmla="*/ 757812 h 757812"/>
                <a:gd name="connsiteX7" fmla="*/ 0 w 1331556"/>
                <a:gd name="connsiteY7" fmla="*/ 631507 h 757812"/>
                <a:gd name="connsiteX8" fmla="*/ 0 w 1331556"/>
                <a:gd name="connsiteY8" fmla="*/ 126305 h 75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1556" h="757812">
                  <a:moveTo>
                    <a:pt x="0" y="126305"/>
                  </a:moveTo>
                  <a:cubicBezTo>
                    <a:pt x="0" y="56549"/>
                    <a:pt x="56549" y="0"/>
                    <a:pt x="126305" y="0"/>
                  </a:cubicBezTo>
                  <a:lnTo>
                    <a:pt x="1205251" y="0"/>
                  </a:lnTo>
                  <a:cubicBezTo>
                    <a:pt x="1275007" y="0"/>
                    <a:pt x="1331556" y="56549"/>
                    <a:pt x="1331556" y="126305"/>
                  </a:cubicBezTo>
                  <a:lnTo>
                    <a:pt x="1331556" y="631507"/>
                  </a:lnTo>
                  <a:cubicBezTo>
                    <a:pt x="1331556" y="701263"/>
                    <a:pt x="1275007" y="757812"/>
                    <a:pt x="1205251" y="757812"/>
                  </a:cubicBezTo>
                  <a:lnTo>
                    <a:pt x="126305" y="757812"/>
                  </a:lnTo>
                  <a:cubicBezTo>
                    <a:pt x="56549" y="757812"/>
                    <a:pt x="0" y="701263"/>
                    <a:pt x="0" y="631507"/>
                  </a:cubicBezTo>
                  <a:lnTo>
                    <a:pt x="0" y="126305"/>
                  </a:lnTo>
                  <a:close/>
                </a:path>
              </a:pathLst>
            </a:custGeom>
            <a:ln w="19050"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251" tIns="64251" rIns="64251" bIns="64251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b="1" i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110004020202020204"/>
                </a:rPr>
                <a:t>Sets Up SmartX App</a:t>
              </a:r>
              <a:endParaRPr lang="en-IN" sz="1050" b="1" i="1">
                <a:solidFill>
                  <a:schemeClr val="tx2">
                    <a:lumMod val="90000"/>
                    <a:lumOff val="10000"/>
                  </a:schemeClr>
                </a:solidFill>
                <a:latin typeface="Aptos" panose="02110004020202020204"/>
              </a:endParaRPr>
            </a:p>
          </p:txBody>
        </p:sp>
        <p:sp useBgFill="1">
          <p:nvSpPr>
            <p:cNvPr id="83" name="Freeform: Shape 82">
              <a:extLst>
                <a:ext uri="{FF2B5EF4-FFF2-40B4-BE49-F238E27FC236}">
                  <a16:creationId xmlns:a16="http://schemas.microsoft.com/office/drawing/2014/main" id="{F0DC8C0B-7AE3-F38B-6C14-4CB9F49F57CA}"/>
                </a:ext>
              </a:extLst>
            </p:cNvPr>
            <p:cNvSpPr/>
            <p:nvPr/>
          </p:nvSpPr>
          <p:spPr>
            <a:xfrm>
              <a:off x="7404978" y="6118996"/>
              <a:ext cx="1331556" cy="350831"/>
            </a:xfrm>
            <a:custGeom>
              <a:avLst/>
              <a:gdLst>
                <a:gd name="connsiteX0" fmla="*/ 0 w 1331556"/>
                <a:gd name="connsiteY0" fmla="*/ 126305 h 757812"/>
                <a:gd name="connsiteX1" fmla="*/ 126305 w 1331556"/>
                <a:gd name="connsiteY1" fmla="*/ 0 h 757812"/>
                <a:gd name="connsiteX2" fmla="*/ 1205251 w 1331556"/>
                <a:gd name="connsiteY2" fmla="*/ 0 h 757812"/>
                <a:gd name="connsiteX3" fmla="*/ 1331556 w 1331556"/>
                <a:gd name="connsiteY3" fmla="*/ 126305 h 757812"/>
                <a:gd name="connsiteX4" fmla="*/ 1331556 w 1331556"/>
                <a:gd name="connsiteY4" fmla="*/ 631507 h 757812"/>
                <a:gd name="connsiteX5" fmla="*/ 1205251 w 1331556"/>
                <a:gd name="connsiteY5" fmla="*/ 757812 h 757812"/>
                <a:gd name="connsiteX6" fmla="*/ 126305 w 1331556"/>
                <a:gd name="connsiteY6" fmla="*/ 757812 h 757812"/>
                <a:gd name="connsiteX7" fmla="*/ 0 w 1331556"/>
                <a:gd name="connsiteY7" fmla="*/ 631507 h 757812"/>
                <a:gd name="connsiteX8" fmla="*/ 0 w 1331556"/>
                <a:gd name="connsiteY8" fmla="*/ 126305 h 75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1556" h="757812">
                  <a:moveTo>
                    <a:pt x="0" y="126305"/>
                  </a:moveTo>
                  <a:cubicBezTo>
                    <a:pt x="0" y="56549"/>
                    <a:pt x="56549" y="0"/>
                    <a:pt x="126305" y="0"/>
                  </a:cubicBezTo>
                  <a:lnTo>
                    <a:pt x="1205251" y="0"/>
                  </a:lnTo>
                  <a:cubicBezTo>
                    <a:pt x="1275007" y="0"/>
                    <a:pt x="1331556" y="56549"/>
                    <a:pt x="1331556" y="126305"/>
                  </a:cubicBezTo>
                  <a:lnTo>
                    <a:pt x="1331556" y="631507"/>
                  </a:lnTo>
                  <a:cubicBezTo>
                    <a:pt x="1331556" y="701263"/>
                    <a:pt x="1275007" y="757812"/>
                    <a:pt x="1205251" y="757812"/>
                  </a:cubicBezTo>
                  <a:lnTo>
                    <a:pt x="126305" y="757812"/>
                  </a:lnTo>
                  <a:cubicBezTo>
                    <a:pt x="56549" y="757812"/>
                    <a:pt x="0" y="701263"/>
                    <a:pt x="0" y="631507"/>
                  </a:cubicBezTo>
                  <a:lnTo>
                    <a:pt x="0" y="126305"/>
                  </a:lnTo>
                  <a:close/>
                </a:path>
              </a:pathLst>
            </a:custGeom>
            <a:ln w="19050"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251" tIns="64251" rIns="64251" bIns="64251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050" b="1" i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110004020202020204"/>
                </a:rPr>
                <a:t>Starts Routine - </a:t>
              </a:r>
              <a:r>
                <a:rPr lang="en-US" sz="1050" b="1" i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110004020202020204"/>
                </a:rPr>
                <a:t>Apply, Scan &amp; Track</a:t>
              </a:r>
              <a:endParaRPr lang="en-IN" sz="1050" b="1" i="1">
                <a:solidFill>
                  <a:schemeClr val="tx2">
                    <a:lumMod val="90000"/>
                    <a:lumOff val="10000"/>
                  </a:schemeClr>
                </a:solidFill>
                <a:latin typeface="Aptos" panose="02110004020202020204"/>
              </a:endParaRPr>
            </a:p>
          </p:txBody>
        </p:sp>
        <p:sp useBgFill="1">
          <p:nvSpPr>
            <p:cNvPr id="84" name="Freeform: Shape 83">
              <a:extLst>
                <a:ext uri="{FF2B5EF4-FFF2-40B4-BE49-F238E27FC236}">
                  <a16:creationId xmlns:a16="http://schemas.microsoft.com/office/drawing/2014/main" id="{7B5C2904-4ECC-2E73-124A-A777568B66B7}"/>
                </a:ext>
              </a:extLst>
            </p:cNvPr>
            <p:cNvSpPr/>
            <p:nvPr/>
          </p:nvSpPr>
          <p:spPr>
            <a:xfrm>
              <a:off x="8868150" y="6118996"/>
              <a:ext cx="1331556" cy="350831"/>
            </a:xfrm>
            <a:custGeom>
              <a:avLst/>
              <a:gdLst>
                <a:gd name="connsiteX0" fmla="*/ 0 w 1331556"/>
                <a:gd name="connsiteY0" fmla="*/ 126305 h 757812"/>
                <a:gd name="connsiteX1" fmla="*/ 126305 w 1331556"/>
                <a:gd name="connsiteY1" fmla="*/ 0 h 757812"/>
                <a:gd name="connsiteX2" fmla="*/ 1205251 w 1331556"/>
                <a:gd name="connsiteY2" fmla="*/ 0 h 757812"/>
                <a:gd name="connsiteX3" fmla="*/ 1331556 w 1331556"/>
                <a:gd name="connsiteY3" fmla="*/ 126305 h 757812"/>
                <a:gd name="connsiteX4" fmla="*/ 1331556 w 1331556"/>
                <a:gd name="connsiteY4" fmla="*/ 631507 h 757812"/>
                <a:gd name="connsiteX5" fmla="*/ 1205251 w 1331556"/>
                <a:gd name="connsiteY5" fmla="*/ 757812 h 757812"/>
                <a:gd name="connsiteX6" fmla="*/ 126305 w 1331556"/>
                <a:gd name="connsiteY6" fmla="*/ 757812 h 757812"/>
                <a:gd name="connsiteX7" fmla="*/ 0 w 1331556"/>
                <a:gd name="connsiteY7" fmla="*/ 631507 h 757812"/>
                <a:gd name="connsiteX8" fmla="*/ 0 w 1331556"/>
                <a:gd name="connsiteY8" fmla="*/ 126305 h 75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1556" h="757812">
                  <a:moveTo>
                    <a:pt x="0" y="126305"/>
                  </a:moveTo>
                  <a:cubicBezTo>
                    <a:pt x="0" y="56549"/>
                    <a:pt x="56549" y="0"/>
                    <a:pt x="126305" y="0"/>
                  </a:cubicBezTo>
                  <a:lnTo>
                    <a:pt x="1205251" y="0"/>
                  </a:lnTo>
                  <a:cubicBezTo>
                    <a:pt x="1275007" y="0"/>
                    <a:pt x="1331556" y="56549"/>
                    <a:pt x="1331556" y="126305"/>
                  </a:cubicBezTo>
                  <a:lnTo>
                    <a:pt x="1331556" y="631507"/>
                  </a:lnTo>
                  <a:cubicBezTo>
                    <a:pt x="1331556" y="701263"/>
                    <a:pt x="1275007" y="757812"/>
                    <a:pt x="1205251" y="757812"/>
                  </a:cubicBezTo>
                  <a:lnTo>
                    <a:pt x="126305" y="757812"/>
                  </a:lnTo>
                  <a:cubicBezTo>
                    <a:pt x="56549" y="757812"/>
                    <a:pt x="0" y="701263"/>
                    <a:pt x="0" y="631507"/>
                  </a:cubicBezTo>
                  <a:lnTo>
                    <a:pt x="0" y="126305"/>
                  </a:lnTo>
                  <a:close/>
                </a:path>
              </a:pathLst>
            </a:custGeom>
            <a:ln w="19050"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251" tIns="64251" rIns="64251" bIns="64251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050" b="1" i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ptos" panose="02110004020202020204"/>
                </a:rPr>
                <a:t>Refill renewal &amp; subscription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897BDFE-B86F-323F-97FF-CCA63BEF341A}"/>
              </a:ext>
            </a:extLst>
          </p:cNvPr>
          <p:cNvGrpSpPr/>
          <p:nvPr/>
        </p:nvGrpSpPr>
        <p:grpSpPr>
          <a:xfrm>
            <a:off x="10759024" y="5450192"/>
            <a:ext cx="1331556" cy="1289524"/>
            <a:chOff x="10735029" y="5419114"/>
            <a:chExt cx="1320765" cy="1315218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88C0561-1095-B2D5-F8FF-AEDDE28C09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39798" y="5419114"/>
              <a:ext cx="1315996" cy="13152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>
              <a:glow rad="63500">
                <a:srgbClr val="0663B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2FECBD7-24BF-917C-A494-78B9E741987D}"/>
                </a:ext>
              </a:extLst>
            </p:cNvPr>
            <p:cNvSpPr txBox="1"/>
            <p:nvPr/>
          </p:nvSpPr>
          <p:spPr>
            <a:xfrm>
              <a:off x="10735029" y="5612636"/>
              <a:ext cx="1315996" cy="918184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pPr algn="ctr"/>
              <a:r>
                <a:rPr lang="en-IN" sz="1050" b="1" i="1" kern="1200">
                  <a:solidFill>
                    <a:schemeClr val="bg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Cross buys </a:t>
              </a:r>
              <a:r>
                <a:rPr lang="en-US" sz="1050" b="1" i="1" kern="1200">
                  <a:solidFill>
                    <a:schemeClr val="bg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advanced anti-aging serums, SPF, night creams</a:t>
              </a:r>
              <a:r>
                <a:rPr lang="en-US" sz="1050" b="1" i="1">
                  <a:solidFill>
                    <a:schemeClr val="bg1"/>
                  </a:solidFill>
                  <a:latin typeface="Aptos" panose="020B0004020202020204" pitchFamily="34" charset="0"/>
                </a:rPr>
                <a:t> </a:t>
              </a:r>
              <a:r>
                <a:rPr lang="en-US" sz="1050" b="1" i="1" kern="1200">
                  <a:solidFill>
                    <a:schemeClr val="bg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and eye care</a:t>
              </a:r>
              <a:endParaRPr lang="en-IN" sz="105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11446EC-AFAA-6D4C-FD4F-1A926A1BE3F1}"/>
              </a:ext>
            </a:extLst>
          </p:cNvPr>
          <p:cNvGrpSpPr/>
          <p:nvPr/>
        </p:nvGrpSpPr>
        <p:grpSpPr>
          <a:xfrm>
            <a:off x="9206782" y="511953"/>
            <a:ext cx="2846460" cy="1108917"/>
            <a:chOff x="9206782" y="511953"/>
            <a:chExt cx="2846460" cy="1108917"/>
          </a:xfrm>
        </p:grpSpPr>
        <p:sp useBgFill="1">
          <p:nvSpPr>
            <p:cNvPr id="7" name="Flowchart: Alternate Process 8">
              <a:extLst>
                <a:ext uri="{FF2B5EF4-FFF2-40B4-BE49-F238E27FC236}">
                  <a16:creationId xmlns:a16="http://schemas.microsoft.com/office/drawing/2014/main" id="{EFB54FC3-1EB8-C501-243E-94CEE16E08FA}"/>
                </a:ext>
              </a:extLst>
            </p:cNvPr>
            <p:cNvSpPr/>
            <p:nvPr/>
          </p:nvSpPr>
          <p:spPr>
            <a:xfrm>
              <a:off x="9479450" y="848302"/>
              <a:ext cx="2573792" cy="772568"/>
            </a:xfrm>
            <a:prstGeom prst="flowChartAlternateProcess">
              <a:avLst/>
            </a:prstGeom>
            <a:ln>
              <a:solidFill>
                <a:schemeClr val="bg1"/>
              </a:solidFill>
            </a:ln>
            <a:effectLst>
              <a:glow rad="63500">
                <a:srgbClr val="804148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en-US" sz="1100" i="1">
                  <a:solidFill>
                    <a:srgbClr val="804148"/>
                  </a:solidFill>
                </a:rPr>
                <a:t>Aligned with L’Oréal’s </a:t>
              </a:r>
              <a:r>
                <a:rPr lang="en-US" sz="1100" b="1" i="1">
                  <a:solidFill>
                    <a:srgbClr val="804148"/>
                  </a:solidFill>
                </a:rPr>
                <a:t>“Never Alone” </a:t>
              </a:r>
              <a:r>
                <a:rPr lang="en-US" sz="1100" i="1">
                  <a:solidFill>
                    <a:srgbClr val="804148"/>
                  </a:solidFill>
                </a:rPr>
                <a:t>initiative, SmartSkinX recognizes the </a:t>
              </a:r>
              <a:r>
                <a:rPr lang="en-US" sz="1100" b="1" i="1">
                  <a:solidFill>
                    <a:srgbClr val="804148"/>
                  </a:solidFill>
                </a:rPr>
                <a:t>mental </a:t>
              </a:r>
              <a:r>
                <a:rPr lang="en-US" sz="1100" i="1">
                  <a:solidFill>
                    <a:srgbClr val="804148"/>
                  </a:solidFill>
                </a:rPr>
                <a:t>stress due to bad skin and </a:t>
              </a:r>
              <a:r>
                <a:rPr lang="en-US" sz="1100" b="1" i="1">
                  <a:solidFill>
                    <a:srgbClr val="804148"/>
                  </a:solidFill>
                </a:rPr>
                <a:t>promotes self-care</a:t>
              </a:r>
              <a:endParaRPr lang="en-IN" sz="1100" i="1">
                <a:solidFill>
                  <a:srgbClr val="804148"/>
                </a:solidFill>
              </a:endParaRPr>
            </a:p>
          </p:txBody>
        </p:sp>
        <p:pic>
          <p:nvPicPr>
            <p:cNvPr id="8" name="Graphic 7" descr="Dove with solid fill">
              <a:extLst>
                <a:ext uri="{FF2B5EF4-FFF2-40B4-BE49-F238E27FC236}">
                  <a16:creationId xmlns:a16="http://schemas.microsoft.com/office/drawing/2014/main" id="{86EDE2EC-FF79-03A6-9145-803EF31FE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206782" y="511953"/>
              <a:ext cx="574509" cy="602557"/>
            </a:xfrm>
            <a:prstGeom prst="rect">
              <a:avLst/>
            </a:prstGeom>
            <a:effectLst>
              <a:glow rad="63500">
                <a:srgbClr val="804148"/>
              </a:glo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43281F6-7EE1-3FF1-F379-2DCB8CF53E13}"/>
              </a:ext>
            </a:extLst>
          </p:cNvPr>
          <p:cNvGrpSpPr/>
          <p:nvPr/>
        </p:nvGrpSpPr>
        <p:grpSpPr>
          <a:xfrm>
            <a:off x="2" y="-23559"/>
            <a:ext cx="12217868" cy="380867"/>
            <a:chOff x="2" y="-23559"/>
            <a:chExt cx="12217868" cy="380867"/>
          </a:xfrm>
        </p:grpSpPr>
        <p:sp>
          <p:nvSpPr>
            <p:cNvPr id="4" name="Freeform 53">
              <a:extLst>
                <a:ext uri="{FF2B5EF4-FFF2-40B4-BE49-F238E27FC236}">
                  <a16:creationId xmlns:a16="http://schemas.microsoft.com/office/drawing/2014/main" id="{2C3B5A71-FBD3-8F64-2F21-59C79F62A167}"/>
                </a:ext>
              </a:extLst>
            </p:cNvPr>
            <p:cNvSpPr/>
            <p:nvPr/>
          </p:nvSpPr>
          <p:spPr>
            <a:xfrm>
              <a:off x="2" y="-4583"/>
              <a:ext cx="2923852" cy="359105"/>
            </a:xfrm>
            <a:custGeom>
              <a:avLst/>
              <a:gdLst/>
              <a:ahLst/>
              <a:cxnLst/>
              <a:rect l="l" t="t" r="r" b="b"/>
              <a:pathLst>
                <a:path w="1535358" h="141869">
                  <a:moveTo>
                    <a:pt x="1332158" y="0"/>
                  </a:moveTo>
                  <a:lnTo>
                    <a:pt x="0" y="0"/>
                  </a:lnTo>
                  <a:lnTo>
                    <a:pt x="0" y="141869"/>
                  </a:lnTo>
                  <a:lnTo>
                    <a:pt x="1332158" y="141869"/>
                  </a:lnTo>
                  <a:lnTo>
                    <a:pt x="1535358" y="70934"/>
                  </a:lnTo>
                  <a:lnTo>
                    <a:pt x="1332158" y="0"/>
                  </a:lnTo>
                  <a:close/>
                </a:path>
              </a:pathLst>
            </a:custGeom>
            <a:solidFill>
              <a:srgbClr val="001F3E"/>
            </a:solidFill>
            <a:ln cap="sq">
              <a:noFill/>
              <a:prstDash val="solid"/>
              <a:miter/>
            </a:ln>
          </p:spPr>
          <p:txBody>
            <a:bodyPr rIns="9000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 Overview</a:t>
              </a:r>
            </a:p>
          </p:txBody>
        </p:sp>
        <p:sp>
          <p:nvSpPr>
            <p:cNvPr id="6" name="Freeform 56">
              <a:extLst>
                <a:ext uri="{FF2B5EF4-FFF2-40B4-BE49-F238E27FC236}">
                  <a16:creationId xmlns:a16="http://schemas.microsoft.com/office/drawing/2014/main" id="{2A54C79D-2692-39DF-CE0D-EC37DC0CEFF6}"/>
                </a:ext>
              </a:extLst>
            </p:cNvPr>
            <p:cNvSpPr/>
            <p:nvPr/>
          </p:nvSpPr>
          <p:spPr>
            <a:xfrm>
              <a:off x="2583076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2168"/>
            </a:solidFill>
            <a:ln cap="sq">
              <a:noFill/>
              <a:prstDash val="solid"/>
              <a:miter/>
            </a:ln>
          </p:spPr>
          <p:txBody>
            <a:bodyPr lIns="162000"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Transformation Journey </a:t>
              </a:r>
              <a:r>
                <a:rPr lang="en-IN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(1/4)</a:t>
              </a:r>
            </a:p>
          </p:txBody>
        </p:sp>
        <p:sp>
          <p:nvSpPr>
            <p:cNvPr id="9" name="Freeform 59">
              <a:extLst>
                <a:ext uri="{FF2B5EF4-FFF2-40B4-BE49-F238E27FC236}">
                  <a16:creationId xmlns:a16="http://schemas.microsoft.com/office/drawing/2014/main" id="{4B1FF612-E3C3-7A5A-6CAC-B3398282656C}"/>
                </a:ext>
              </a:extLst>
            </p:cNvPr>
            <p:cNvSpPr/>
            <p:nvPr/>
          </p:nvSpPr>
          <p:spPr>
            <a:xfrm>
              <a:off x="5349203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Marketing and Financials</a:t>
              </a:r>
            </a:p>
          </p:txBody>
        </p:sp>
        <p:sp>
          <p:nvSpPr>
            <p:cNvPr id="14" name="Freeform 59">
              <a:extLst>
                <a:ext uri="{FF2B5EF4-FFF2-40B4-BE49-F238E27FC236}">
                  <a16:creationId xmlns:a16="http://schemas.microsoft.com/office/drawing/2014/main" id="{C3FACD60-90B8-99FD-A0FD-66A896B00110}"/>
                </a:ext>
              </a:extLst>
            </p:cNvPr>
            <p:cNvSpPr/>
            <p:nvPr/>
          </p:nvSpPr>
          <p:spPr>
            <a:xfrm>
              <a:off x="8115331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Execution and Growth</a:t>
              </a: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31BE188A-FDD6-0B2A-F7D0-0B2D661CD709}"/>
                </a:ext>
              </a:extLst>
            </p:cNvPr>
            <p:cNvSpPr/>
            <p:nvPr/>
          </p:nvSpPr>
          <p:spPr>
            <a:xfrm>
              <a:off x="11137211" y="-23559"/>
              <a:ext cx="1080659" cy="380867"/>
            </a:xfrm>
            <a:custGeom>
              <a:avLst/>
              <a:gdLst/>
              <a:ahLst/>
              <a:cxnLst/>
              <a:rect l="l" t="t" r="r" b="b"/>
              <a:pathLst>
                <a:path w="1620989" h="571300">
                  <a:moveTo>
                    <a:pt x="0" y="0"/>
                  </a:moveTo>
                  <a:lnTo>
                    <a:pt x="1620989" y="0"/>
                  </a:lnTo>
                  <a:lnTo>
                    <a:pt x="1620989" y="571300"/>
                  </a:lnTo>
                  <a:lnTo>
                    <a:pt x="0" y="57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</p:spTree>
    <p:extLst>
      <p:ext uri="{BB962C8B-B14F-4D97-AF65-F5344CB8AC3E}">
        <p14:creationId xmlns:p14="http://schemas.microsoft.com/office/powerpoint/2010/main" val="816032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09FDB-41D1-D3AD-1C50-EDFE3AD10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" name="think-cell data - do not delete" hidden="1">
            <a:extLst>
              <a:ext uri="{FF2B5EF4-FFF2-40B4-BE49-F238E27FC236}">
                <a16:creationId xmlns:a16="http://schemas.microsoft.com/office/drawing/2014/main" id="{A08FDC27-90E6-EB8A-C1B1-FAB74021DC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5965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16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8FDC27-90E6-EB8A-C1B1-FAB74021DC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39" name="Flowchart: Alternate Process 8">
            <a:extLst>
              <a:ext uri="{FF2B5EF4-FFF2-40B4-BE49-F238E27FC236}">
                <a16:creationId xmlns:a16="http://schemas.microsoft.com/office/drawing/2014/main" id="{03B03182-08A7-AED9-CE44-F07D85676C74}"/>
              </a:ext>
            </a:extLst>
          </p:cNvPr>
          <p:cNvSpPr/>
          <p:nvPr/>
        </p:nvSpPr>
        <p:spPr>
          <a:xfrm rot="5400000">
            <a:off x="9036558" y="3856852"/>
            <a:ext cx="658898" cy="5071574"/>
          </a:xfrm>
          <a:prstGeom prst="flowChartAlternateProcess">
            <a:avLst/>
          </a:prstGeom>
          <a:ln w="6350">
            <a:solidFill>
              <a:schemeClr val="bg1"/>
            </a:solidFill>
          </a:ln>
          <a:effectLst>
            <a:glow rad="63500">
              <a:schemeClr val="tx1">
                <a:lumMod val="75000"/>
                <a:lumOff val="2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IN" sz="1000" i="1">
              <a:solidFill>
                <a:srgbClr val="001F3E"/>
              </a:solidFill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5543DB83-FA5D-7961-F5C6-9A0CA27EB0C1}"/>
              </a:ext>
            </a:extLst>
          </p:cNvPr>
          <p:cNvSpPr/>
          <p:nvPr/>
        </p:nvSpPr>
        <p:spPr>
          <a:xfrm>
            <a:off x="3311836" y="670917"/>
            <a:ext cx="281061" cy="3638144"/>
          </a:xfrm>
          <a:prstGeom prst="rightBrace">
            <a:avLst>
              <a:gd name="adj1" fmla="val 85880"/>
              <a:gd name="adj2" fmla="val 50000"/>
            </a:avLst>
          </a:prstGeom>
          <a:ln w="3175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4031FDD6-B9B7-EF90-EC82-DC8CC5B8039B}"/>
              </a:ext>
            </a:extLst>
          </p:cNvPr>
          <p:cNvSpPr/>
          <p:nvPr/>
        </p:nvSpPr>
        <p:spPr>
          <a:xfrm>
            <a:off x="68102" y="3706350"/>
            <a:ext cx="3181150" cy="541308"/>
          </a:xfrm>
          <a:prstGeom prst="roundRect">
            <a:avLst/>
          </a:prstGeom>
          <a:solidFill>
            <a:srgbClr val="ED5B89"/>
          </a:solidFill>
          <a:ln w="6350">
            <a:solidFill>
              <a:srgbClr val="001F3E">
                <a:alpha val="50000"/>
              </a:srgbClr>
            </a:solidFill>
          </a:ln>
          <a:effectLst/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14346" rIns="36000" bIns="14346" numCol="1" spcCol="1270" anchor="ctr" anchorCtr="0">
            <a:noAutofit/>
          </a:bodyPr>
          <a:lstStyle/>
          <a:p>
            <a:pPr algn="just"/>
            <a:r>
              <a:rPr lang="en-US" sz="1050" i="1">
                <a:solidFill>
                  <a:schemeClr val="bg1"/>
                </a:solidFill>
              </a:rPr>
              <a:t>Concrete messaging drives stronger engagement and behavior change, </a:t>
            </a:r>
            <a:r>
              <a:rPr lang="en-US" sz="1050" b="1" i="1">
                <a:solidFill>
                  <a:schemeClr val="bg1"/>
                </a:solidFill>
              </a:rPr>
              <a:t>increasing kiosk interactions, app sign-ups, &amp;SmartSkinX adoption.</a:t>
            </a:r>
          </a:p>
        </p:txBody>
      </p:sp>
      <p:sp>
        <p:nvSpPr>
          <p:cNvPr id="32" name="Isosceles Triangle 164">
            <a:extLst>
              <a:ext uri="{FF2B5EF4-FFF2-40B4-BE49-F238E27FC236}">
                <a16:creationId xmlns:a16="http://schemas.microsoft.com/office/drawing/2014/main" id="{39696D72-BA69-0F3B-2CAA-23FBF00B3E0D}"/>
              </a:ext>
            </a:extLst>
          </p:cNvPr>
          <p:cNvSpPr/>
          <p:nvPr/>
        </p:nvSpPr>
        <p:spPr>
          <a:xfrm rot="10800000">
            <a:off x="73680" y="3469538"/>
            <a:ext cx="3040094" cy="158640"/>
          </a:xfrm>
          <a:prstGeom prst="triangle">
            <a:avLst/>
          </a:prstGeom>
          <a:solidFill>
            <a:srgbClr val="001F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ACA9E71-0D5A-CB37-D749-0743F431FA40}"/>
              </a:ext>
            </a:extLst>
          </p:cNvPr>
          <p:cNvGrpSpPr/>
          <p:nvPr/>
        </p:nvGrpSpPr>
        <p:grpSpPr>
          <a:xfrm>
            <a:off x="1638752" y="2374123"/>
            <a:ext cx="1419784" cy="648403"/>
            <a:chOff x="6278395" y="788284"/>
            <a:chExt cx="1378029" cy="648403"/>
          </a:xfrm>
        </p:grpSpPr>
        <p:sp>
          <p:nvSpPr>
            <p:cNvPr id="154" name="TextBox 71">
              <a:extLst>
                <a:ext uri="{FF2B5EF4-FFF2-40B4-BE49-F238E27FC236}">
                  <a16:creationId xmlns:a16="http://schemas.microsoft.com/office/drawing/2014/main" id="{7210F992-C594-DDB2-D9A5-82842782900D}"/>
                </a:ext>
              </a:extLst>
            </p:cNvPr>
            <p:cNvSpPr txBox="1"/>
            <p:nvPr/>
          </p:nvSpPr>
          <p:spPr>
            <a:xfrm>
              <a:off x="6278395" y="1113522"/>
              <a:ext cx="1378029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IN" sz="1050" b="1" i="1">
                  <a:solidFill>
                    <a:srgbClr val="001F3E"/>
                  </a:solidFill>
                </a:rPr>
                <a:t>Favourable responses</a:t>
              </a:r>
              <a:r>
                <a:rPr lang="en-IN" sz="800" b="1" i="1">
                  <a:solidFill>
                    <a:srgbClr val="001F3E"/>
                  </a:solidFill>
                </a:rPr>
                <a:t>*</a:t>
              </a:r>
              <a:r>
                <a:rPr lang="en-IN" sz="1050" b="1" i="1">
                  <a:solidFill>
                    <a:srgbClr val="001F3E"/>
                  </a:solidFill>
                </a:rPr>
                <a:t> to concrete messaging</a:t>
              </a:r>
            </a:p>
          </p:txBody>
        </p:sp>
        <p:sp>
          <p:nvSpPr>
            <p:cNvPr id="162" name="TextBox 71">
              <a:extLst>
                <a:ext uri="{FF2B5EF4-FFF2-40B4-BE49-F238E27FC236}">
                  <a16:creationId xmlns:a16="http://schemas.microsoft.com/office/drawing/2014/main" id="{73777777-FB42-866E-FAF4-78186903D97B}"/>
                </a:ext>
              </a:extLst>
            </p:cNvPr>
            <p:cNvSpPr txBox="1"/>
            <p:nvPr/>
          </p:nvSpPr>
          <p:spPr>
            <a:xfrm>
              <a:off x="6654387" y="788284"/>
              <a:ext cx="626044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IN" sz="2400" b="1">
                  <a:solidFill>
                    <a:srgbClr val="E92168"/>
                  </a:solidFill>
                  <a:latin typeface="Amasis MT Pro" panose="02040504050005020304" pitchFamily="18" charset="0"/>
                  <a:cs typeface="Algerian" panose="020F0502020204030204" pitchFamily="34" charset="0"/>
                </a:rPr>
                <a:t>89% </a:t>
              </a:r>
            </a:p>
          </p:txBody>
        </p:sp>
      </p:grp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EBE6090D-EE07-5677-CAE6-71A2188E40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6485467"/>
              </p:ext>
            </p:extLst>
          </p:nvPr>
        </p:nvGraphicFramePr>
        <p:xfrm>
          <a:off x="-271563" y="1813471"/>
          <a:ext cx="2333715" cy="1827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DF2ACAAE-EEB3-6003-D890-6359F016EB07}"/>
              </a:ext>
            </a:extLst>
          </p:cNvPr>
          <p:cNvGrpSpPr/>
          <p:nvPr/>
        </p:nvGrpSpPr>
        <p:grpSpPr>
          <a:xfrm>
            <a:off x="280207" y="4748673"/>
            <a:ext cx="6131043" cy="1522960"/>
            <a:chOff x="729596" y="4713599"/>
            <a:chExt cx="6266810" cy="1620000"/>
          </a:xfrm>
        </p:grpSpPr>
        <p:pic>
          <p:nvPicPr>
            <p:cNvPr id="137" name="Picture 136" descr="A person in a suit looking at a display&#10;&#10;AI-generated content may be incorrect.">
              <a:extLst>
                <a:ext uri="{FF2B5EF4-FFF2-40B4-BE49-F238E27FC236}">
                  <a16:creationId xmlns:a16="http://schemas.microsoft.com/office/drawing/2014/main" id="{D6516268-552E-EC98-DDD6-96BD207C9F9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96" y="4713599"/>
              <a:ext cx="1440000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D37E6490-9BED-0A2F-0C22-937598B07B8F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3341" y="4713599"/>
              <a:ext cx="1440001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040E593-780A-D827-1D34-3A73103ED4B9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56406" y="4713599"/>
              <a:ext cx="1440000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4" name="Picture 143" descr="A person looking at a screen&#10;&#10;AI-generated content may be incorrect.">
              <a:extLst>
                <a:ext uri="{FF2B5EF4-FFF2-40B4-BE49-F238E27FC236}">
                  <a16:creationId xmlns:a16="http://schemas.microsoft.com/office/drawing/2014/main" id="{B680E9F6-3F7C-07A6-58D3-2105B0A23D3C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083" y="4713599"/>
              <a:ext cx="1440001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38EB50B-A450-6560-D959-C3734AF496F1}"/>
              </a:ext>
            </a:extLst>
          </p:cNvPr>
          <p:cNvGrpSpPr/>
          <p:nvPr/>
        </p:nvGrpSpPr>
        <p:grpSpPr>
          <a:xfrm>
            <a:off x="-2762" y="6347496"/>
            <a:ext cx="6448481" cy="428095"/>
            <a:chOff x="1965532" y="5986810"/>
            <a:chExt cx="6448481" cy="428095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ED093FC-6A3A-E59D-19FE-1BF98D255312}"/>
                </a:ext>
              </a:extLst>
            </p:cNvPr>
            <p:cNvSpPr/>
            <p:nvPr/>
          </p:nvSpPr>
          <p:spPr>
            <a:xfrm>
              <a:off x="3785672" y="5986810"/>
              <a:ext cx="1464549" cy="424611"/>
            </a:xfrm>
            <a:custGeom>
              <a:avLst/>
              <a:gdLst>
                <a:gd name="connsiteX0" fmla="*/ 0 w 1364128"/>
                <a:gd name="connsiteY0" fmla="*/ 70770 h 424611"/>
                <a:gd name="connsiteX1" fmla="*/ 70770 w 1364128"/>
                <a:gd name="connsiteY1" fmla="*/ 0 h 424611"/>
                <a:gd name="connsiteX2" fmla="*/ 1293358 w 1364128"/>
                <a:gd name="connsiteY2" fmla="*/ 0 h 424611"/>
                <a:gd name="connsiteX3" fmla="*/ 1364128 w 1364128"/>
                <a:gd name="connsiteY3" fmla="*/ 70770 h 424611"/>
                <a:gd name="connsiteX4" fmla="*/ 1364128 w 1364128"/>
                <a:gd name="connsiteY4" fmla="*/ 353841 h 424611"/>
                <a:gd name="connsiteX5" fmla="*/ 1293358 w 1364128"/>
                <a:gd name="connsiteY5" fmla="*/ 424611 h 424611"/>
                <a:gd name="connsiteX6" fmla="*/ 70770 w 1364128"/>
                <a:gd name="connsiteY6" fmla="*/ 424611 h 424611"/>
                <a:gd name="connsiteX7" fmla="*/ 0 w 1364128"/>
                <a:gd name="connsiteY7" fmla="*/ 353841 h 424611"/>
                <a:gd name="connsiteX8" fmla="*/ 0 w 1364128"/>
                <a:gd name="connsiteY8" fmla="*/ 70770 h 42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4128" h="424611">
                  <a:moveTo>
                    <a:pt x="0" y="70770"/>
                  </a:moveTo>
                  <a:cubicBezTo>
                    <a:pt x="0" y="31685"/>
                    <a:pt x="31685" y="0"/>
                    <a:pt x="70770" y="0"/>
                  </a:cubicBezTo>
                  <a:lnTo>
                    <a:pt x="1293358" y="0"/>
                  </a:lnTo>
                  <a:cubicBezTo>
                    <a:pt x="1332443" y="0"/>
                    <a:pt x="1364128" y="31685"/>
                    <a:pt x="1364128" y="70770"/>
                  </a:cubicBezTo>
                  <a:lnTo>
                    <a:pt x="1364128" y="353841"/>
                  </a:lnTo>
                  <a:cubicBezTo>
                    <a:pt x="1364128" y="392926"/>
                    <a:pt x="1332443" y="424611"/>
                    <a:pt x="1293358" y="424611"/>
                  </a:cubicBezTo>
                  <a:lnTo>
                    <a:pt x="70770" y="424611"/>
                  </a:lnTo>
                  <a:cubicBezTo>
                    <a:pt x="31685" y="424611"/>
                    <a:pt x="0" y="392926"/>
                    <a:pt x="0" y="353841"/>
                  </a:cubicBezTo>
                  <a:lnTo>
                    <a:pt x="0" y="70770"/>
                  </a:lnTo>
                  <a:close/>
                </a:path>
              </a:pathLst>
            </a:custGeom>
            <a:solidFill>
              <a:srgbClr val="E5EFFD"/>
            </a:solidFill>
            <a:ln w="3175"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18" tIns="55018" rIns="55018" bIns="55018" numCol="1" spcCol="1270" anchor="ctr" anchorCtr="0">
              <a:noAutofit/>
            </a:bodyPr>
            <a:lstStyle/>
            <a:p>
              <a:pPr algn="ctr" defTabSz="400050">
                <a:spcBef>
                  <a:spcPct val="0"/>
                </a:spcBef>
                <a:spcAft>
                  <a:spcPts val="341"/>
                </a:spcAft>
              </a:pPr>
              <a:r>
                <a:rPr lang="en-US" sz="1050" i="1" dirty="0" err="1">
                  <a:solidFill>
                    <a:srgbClr val="0663BD"/>
                  </a:solidFill>
                </a:rPr>
                <a:t>Analyse</a:t>
              </a:r>
              <a:r>
                <a:rPr lang="en-US" sz="1050" i="1" dirty="0">
                  <a:solidFill>
                    <a:srgbClr val="0663BD"/>
                  </a:solidFill>
                </a:rPr>
                <a:t> skin age through the scanner</a:t>
              </a:r>
              <a:endParaRPr lang="en-IN" sz="1050" i="1" dirty="0">
                <a:solidFill>
                  <a:srgbClr val="0663BD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24407D7-A3BF-B112-1F3A-A3909A9C7740}"/>
                </a:ext>
              </a:extLst>
            </p:cNvPr>
            <p:cNvSpPr/>
            <p:nvPr/>
          </p:nvSpPr>
          <p:spPr>
            <a:xfrm>
              <a:off x="5373508" y="5986810"/>
              <a:ext cx="1464549" cy="424611"/>
            </a:xfrm>
            <a:custGeom>
              <a:avLst/>
              <a:gdLst>
                <a:gd name="connsiteX0" fmla="*/ 0 w 1364128"/>
                <a:gd name="connsiteY0" fmla="*/ 70770 h 424611"/>
                <a:gd name="connsiteX1" fmla="*/ 70770 w 1364128"/>
                <a:gd name="connsiteY1" fmla="*/ 0 h 424611"/>
                <a:gd name="connsiteX2" fmla="*/ 1293358 w 1364128"/>
                <a:gd name="connsiteY2" fmla="*/ 0 h 424611"/>
                <a:gd name="connsiteX3" fmla="*/ 1364128 w 1364128"/>
                <a:gd name="connsiteY3" fmla="*/ 70770 h 424611"/>
                <a:gd name="connsiteX4" fmla="*/ 1364128 w 1364128"/>
                <a:gd name="connsiteY4" fmla="*/ 353841 h 424611"/>
                <a:gd name="connsiteX5" fmla="*/ 1293358 w 1364128"/>
                <a:gd name="connsiteY5" fmla="*/ 424611 h 424611"/>
                <a:gd name="connsiteX6" fmla="*/ 70770 w 1364128"/>
                <a:gd name="connsiteY6" fmla="*/ 424611 h 424611"/>
                <a:gd name="connsiteX7" fmla="*/ 0 w 1364128"/>
                <a:gd name="connsiteY7" fmla="*/ 353841 h 424611"/>
                <a:gd name="connsiteX8" fmla="*/ 0 w 1364128"/>
                <a:gd name="connsiteY8" fmla="*/ 70770 h 42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4128" h="424611">
                  <a:moveTo>
                    <a:pt x="0" y="70770"/>
                  </a:moveTo>
                  <a:cubicBezTo>
                    <a:pt x="0" y="31685"/>
                    <a:pt x="31685" y="0"/>
                    <a:pt x="70770" y="0"/>
                  </a:cubicBezTo>
                  <a:lnTo>
                    <a:pt x="1293358" y="0"/>
                  </a:lnTo>
                  <a:cubicBezTo>
                    <a:pt x="1332443" y="0"/>
                    <a:pt x="1364128" y="31685"/>
                    <a:pt x="1364128" y="70770"/>
                  </a:cubicBezTo>
                  <a:lnTo>
                    <a:pt x="1364128" y="353841"/>
                  </a:lnTo>
                  <a:cubicBezTo>
                    <a:pt x="1364128" y="392926"/>
                    <a:pt x="1332443" y="424611"/>
                    <a:pt x="1293358" y="424611"/>
                  </a:cubicBezTo>
                  <a:lnTo>
                    <a:pt x="70770" y="424611"/>
                  </a:lnTo>
                  <a:cubicBezTo>
                    <a:pt x="31685" y="424611"/>
                    <a:pt x="0" y="392926"/>
                    <a:pt x="0" y="353841"/>
                  </a:cubicBezTo>
                  <a:lnTo>
                    <a:pt x="0" y="70770"/>
                  </a:lnTo>
                  <a:close/>
                </a:path>
              </a:pathLst>
            </a:custGeom>
            <a:solidFill>
              <a:srgbClr val="E5EFFD"/>
            </a:solidFill>
            <a:ln w="3175"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18" tIns="55018" rIns="55018" bIns="55018" numCol="1" spcCol="1270" anchor="ctr" anchorCtr="0">
              <a:noAutofit/>
            </a:bodyPr>
            <a:lstStyle/>
            <a:p>
              <a:pPr algn="ctr" defTabSz="400050">
                <a:spcBef>
                  <a:spcPct val="0"/>
                </a:spcBef>
                <a:spcAft>
                  <a:spcPts val="341"/>
                </a:spcAft>
              </a:pPr>
              <a:r>
                <a:rPr lang="en-US" sz="1050" i="1">
                  <a:solidFill>
                    <a:srgbClr val="0663BD"/>
                  </a:solidFill>
                </a:rPr>
                <a:t>The screen reveals shocking skin insights</a:t>
              </a:r>
              <a:endParaRPr lang="en-IN" sz="1050" i="1">
                <a:solidFill>
                  <a:srgbClr val="0663BD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FE6E95-7E43-7978-B898-8BF83736CE5E}"/>
                </a:ext>
              </a:extLst>
            </p:cNvPr>
            <p:cNvSpPr/>
            <p:nvPr/>
          </p:nvSpPr>
          <p:spPr>
            <a:xfrm>
              <a:off x="6949464" y="5986810"/>
              <a:ext cx="1464549" cy="424611"/>
            </a:xfrm>
            <a:custGeom>
              <a:avLst/>
              <a:gdLst>
                <a:gd name="connsiteX0" fmla="*/ 0 w 1364128"/>
                <a:gd name="connsiteY0" fmla="*/ 70770 h 424611"/>
                <a:gd name="connsiteX1" fmla="*/ 70770 w 1364128"/>
                <a:gd name="connsiteY1" fmla="*/ 0 h 424611"/>
                <a:gd name="connsiteX2" fmla="*/ 1293358 w 1364128"/>
                <a:gd name="connsiteY2" fmla="*/ 0 h 424611"/>
                <a:gd name="connsiteX3" fmla="*/ 1364128 w 1364128"/>
                <a:gd name="connsiteY3" fmla="*/ 70770 h 424611"/>
                <a:gd name="connsiteX4" fmla="*/ 1364128 w 1364128"/>
                <a:gd name="connsiteY4" fmla="*/ 353841 h 424611"/>
                <a:gd name="connsiteX5" fmla="*/ 1293358 w 1364128"/>
                <a:gd name="connsiteY5" fmla="*/ 424611 h 424611"/>
                <a:gd name="connsiteX6" fmla="*/ 70770 w 1364128"/>
                <a:gd name="connsiteY6" fmla="*/ 424611 h 424611"/>
                <a:gd name="connsiteX7" fmla="*/ 0 w 1364128"/>
                <a:gd name="connsiteY7" fmla="*/ 353841 h 424611"/>
                <a:gd name="connsiteX8" fmla="*/ 0 w 1364128"/>
                <a:gd name="connsiteY8" fmla="*/ 70770 h 42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4128" h="424611">
                  <a:moveTo>
                    <a:pt x="0" y="70770"/>
                  </a:moveTo>
                  <a:cubicBezTo>
                    <a:pt x="0" y="31685"/>
                    <a:pt x="31685" y="0"/>
                    <a:pt x="70770" y="0"/>
                  </a:cubicBezTo>
                  <a:lnTo>
                    <a:pt x="1293358" y="0"/>
                  </a:lnTo>
                  <a:cubicBezTo>
                    <a:pt x="1332443" y="0"/>
                    <a:pt x="1364128" y="31685"/>
                    <a:pt x="1364128" y="70770"/>
                  </a:cubicBezTo>
                  <a:lnTo>
                    <a:pt x="1364128" y="353841"/>
                  </a:lnTo>
                  <a:cubicBezTo>
                    <a:pt x="1364128" y="392926"/>
                    <a:pt x="1332443" y="424611"/>
                    <a:pt x="1293358" y="424611"/>
                  </a:cubicBezTo>
                  <a:lnTo>
                    <a:pt x="70770" y="424611"/>
                  </a:lnTo>
                  <a:cubicBezTo>
                    <a:pt x="31685" y="424611"/>
                    <a:pt x="0" y="392926"/>
                    <a:pt x="0" y="353841"/>
                  </a:cubicBezTo>
                  <a:lnTo>
                    <a:pt x="0" y="70770"/>
                  </a:lnTo>
                  <a:close/>
                </a:path>
              </a:pathLst>
            </a:custGeom>
            <a:solidFill>
              <a:srgbClr val="E5EFFD"/>
            </a:solidFill>
            <a:ln w="3175"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18" tIns="55018" rIns="55018" bIns="55018" numCol="1" spcCol="1270" anchor="ctr" anchorCtr="0">
              <a:noAutofit/>
            </a:bodyPr>
            <a:lstStyle/>
            <a:p>
              <a:pPr algn="ctr" defTabSz="400050">
                <a:spcBef>
                  <a:spcPct val="0"/>
                </a:spcBef>
                <a:spcAft>
                  <a:spcPts val="341"/>
                </a:spcAft>
              </a:pPr>
              <a:r>
                <a:rPr lang="en-US" sz="1050" i="1">
                  <a:solidFill>
                    <a:srgbClr val="0663BD"/>
                  </a:solidFill>
                </a:rPr>
                <a:t>These insights compel him to buy </a:t>
              </a:r>
              <a:r>
                <a:rPr lang="en-US" sz="1050" i="1" err="1">
                  <a:solidFill>
                    <a:srgbClr val="0663BD"/>
                  </a:solidFill>
                </a:rPr>
                <a:t>SmartSkinX</a:t>
              </a:r>
              <a:endParaRPr lang="en-IN" sz="1050" i="1">
                <a:solidFill>
                  <a:srgbClr val="0663BD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F5944FC-55F1-91D3-0052-F5EF857CB2DF}"/>
                </a:ext>
              </a:extLst>
            </p:cNvPr>
            <p:cNvSpPr/>
            <p:nvPr/>
          </p:nvSpPr>
          <p:spPr>
            <a:xfrm>
              <a:off x="2222013" y="5990294"/>
              <a:ext cx="1464549" cy="424611"/>
            </a:xfrm>
            <a:custGeom>
              <a:avLst/>
              <a:gdLst>
                <a:gd name="connsiteX0" fmla="*/ 0 w 1364128"/>
                <a:gd name="connsiteY0" fmla="*/ 70770 h 424611"/>
                <a:gd name="connsiteX1" fmla="*/ 70770 w 1364128"/>
                <a:gd name="connsiteY1" fmla="*/ 0 h 424611"/>
                <a:gd name="connsiteX2" fmla="*/ 1293358 w 1364128"/>
                <a:gd name="connsiteY2" fmla="*/ 0 h 424611"/>
                <a:gd name="connsiteX3" fmla="*/ 1364128 w 1364128"/>
                <a:gd name="connsiteY3" fmla="*/ 70770 h 424611"/>
                <a:gd name="connsiteX4" fmla="*/ 1364128 w 1364128"/>
                <a:gd name="connsiteY4" fmla="*/ 353841 h 424611"/>
                <a:gd name="connsiteX5" fmla="*/ 1293358 w 1364128"/>
                <a:gd name="connsiteY5" fmla="*/ 424611 h 424611"/>
                <a:gd name="connsiteX6" fmla="*/ 70770 w 1364128"/>
                <a:gd name="connsiteY6" fmla="*/ 424611 h 424611"/>
                <a:gd name="connsiteX7" fmla="*/ 0 w 1364128"/>
                <a:gd name="connsiteY7" fmla="*/ 353841 h 424611"/>
                <a:gd name="connsiteX8" fmla="*/ 0 w 1364128"/>
                <a:gd name="connsiteY8" fmla="*/ 70770 h 42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4128" h="424611">
                  <a:moveTo>
                    <a:pt x="0" y="70770"/>
                  </a:moveTo>
                  <a:cubicBezTo>
                    <a:pt x="0" y="31685"/>
                    <a:pt x="31685" y="0"/>
                    <a:pt x="70770" y="0"/>
                  </a:cubicBezTo>
                  <a:lnTo>
                    <a:pt x="1293358" y="0"/>
                  </a:lnTo>
                  <a:cubicBezTo>
                    <a:pt x="1332443" y="0"/>
                    <a:pt x="1364128" y="31685"/>
                    <a:pt x="1364128" y="70770"/>
                  </a:cubicBezTo>
                  <a:lnTo>
                    <a:pt x="1364128" y="353841"/>
                  </a:lnTo>
                  <a:cubicBezTo>
                    <a:pt x="1364128" y="392926"/>
                    <a:pt x="1332443" y="424611"/>
                    <a:pt x="1293358" y="424611"/>
                  </a:cubicBezTo>
                  <a:lnTo>
                    <a:pt x="70770" y="424611"/>
                  </a:lnTo>
                  <a:cubicBezTo>
                    <a:pt x="31685" y="424611"/>
                    <a:pt x="0" y="392926"/>
                    <a:pt x="0" y="353841"/>
                  </a:cubicBezTo>
                  <a:lnTo>
                    <a:pt x="0" y="70770"/>
                  </a:lnTo>
                  <a:close/>
                </a:path>
              </a:pathLst>
            </a:custGeom>
            <a:solidFill>
              <a:srgbClr val="E5EFFD"/>
            </a:solidFill>
            <a:ln w="3175"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18" tIns="55018" rIns="55018" bIns="55018" numCol="1" spcCol="1270" anchor="ctr" anchorCtr="0">
              <a:noAutofit/>
            </a:bodyPr>
            <a:lstStyle/>
            <a:p>
              <a:pPr algn="ctr" defTabSz="400050">
                <a:spcBef>
                  <a:spcPct val="0"/>
                </a:spcBef>
                <a:spcAft>
                  <a:spcPts val="341"/>
                </a:spcAft>
              </a:pPr>
              <a:r>
                <a:rPr lang="en-US" sz="1050" i="1">
                  <a:solidFill>
                    <a:srgbClr val="0663BD"/>
                  </a:solidFill>
                </a:rPr>
                <a:t>Intrigued by the kiosk, he steps closer to scan</a:t>
              </a:r>
              <a:endParaRPr lang="en-IN" sz="1050" i="1">
                <a:solidFill>
                  <a:srgbClr val="0663BD"/>
                </a:solidFill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D24903F-3294-4DE8-3A41-17B2F56A9D66}"/>
                </a:ext>
              </a:extLst>
            </p:cNvPr>
            <p:cNvGrpSpPr/>
            <p:nvPr/>
          </p:nvGrpSpPr>
          <p:grpSpPr>
            <a:xfrm>
              <a:off x="1965532" y="6017553"/>
              <a:ext cx="5116696" cy="360000"/>
              <a:chOff x="1965532" y="6017553"/>
              <a:chExt cx="5116696" cy="360000"/>
            </a:xfrm>
          </p:grpSpPr>
          <p:pic>
            <p:nvPicPr>
              <p:cNvPr id="62" name="Graphic 61" descr="Badge 4 with solid fill">
                <a:extLst>
                  <a:ext uri="{FF2B5EF4-FFF2-40B4-BE49-F238E27FC236}">
                    <a16:creationId xmlns:a16="http://schemas.microsoft.com/office/drawing/2014/main" id="{7F6889DA-9F56-3D57-EDAF-95A75576B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722228" y="6017553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130" name="Graphic 129" descr="Badge 3 with solid fill">
                <a:extLst>
                  <a:ext uri="{FF2B5EF4-FFF2-40B4-BE49-F238E27FC236}">
                    <a16:creationId xmlns:a16="http://schemas.microsoft.com/office/drawing/2014/main" id="{E2ABD78F-37BD-EBF2-E88E-154B066A5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127015" y="6017553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132" name="Graphic 131" descr="Badge with solid fill">
                <a:extLst>
                  <a:ext uri="{FF2B5EF4-FFF2-40B4-BE49-F238E27FC236}">
                    <a16:creationId xmlns:a16="http://schemas.microsoft.com/office/drawing/2014/main" id="{C0DA0C91-2BBF-4D78-35B5-CE92A808E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556117" y="6017553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136" name="Graphic 135" descr="Badge 1 with solid fill">
                <a:extLst>
                  <a:ext uri="{FF2B5EF4-FFF2-40B4-BE49-F238E27FC236}">
                    <a16:creationId xmlns:a16="http://schemas.microsoft.com/office/drawing/2014/main" id="{5301638F-D443-1393-35BC-8ADC12CFD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965532" y="6017553"/>
                <a:ext cx="360000" cy="360000"/>
              </a:xfrm>
              <a:prstGeom prst="rect">
                <a:avLst/>
              </a:prstGeom>
            </p:spPr>
          </p:pic>
        </p:grpSp>
      </p:grpSp>
      <p:sp>
        <p:nvSpPr>
          <p:cNvPr id="164" name="TextBox 71">
            <a:extLst>
              <a:ext uri="{FF2B5EF4-FFF2-40B4-BE49-F238E27FC236}">
                <a16:creationId xmlns:a16="http://schemas.microsoft.com/office/drawing/2014/main" id="{486E5449-498C-A3B0-C33F-3B28BBAA34E6}"/>
              </a:ext>
            </a:extLst>
          </p:cNvPr>
          <p:cNvSpPr txBox="1"/>
          <p:nvPr/>
        </p:nvSpPr>
        <p:spPr>
          <a:xfrm>
            <a:off x="1934585" y="3122974"/>
            <a:ext cx="1107511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IN" sz="700" b="1" i="1">
                <a:solidFill>
                  <a:srgbClr val="001F3E"/>
                </a:solidFill>
              </a:rPr>
              <a:t>*</a:t>
            </a:r>
            <a:r>
              <a:rPr lang="en-IN" sz="800" b="1" i="1">
                <a:solidFill>
                  <a:srgbClr val="001F3E"/>
                </a:solidFill>
              </a:rPr>
              <a:t>based on </a:t>
            </a:r>
            <a:r>
              <a:rPr lang="en-IN" sz="800" b="1" i="1">
                <a:solidFill>
                  <a:srgbClr val="E92168"/>
                </a:solidFill>
              </a:rPr>
              <a:t>73</a:t>
            </a:r>
            <a:r>
              <a:rPr lang="en-IN" sz="800" b="1" i="1">
                <a:solidFill>
                  <a:srgbClr val="001F3E"/>
                </a:solidFill>
              </a:rPr>
              <a:t> responses</a:t>
            </a:r>
          </a:p>
        </p:txBody>
      </p:sp>
      <p:sp useBgFill="1">
        <p:nvSpPr>
          <p:cNvPr id="34" name="Stored Data 41">
            <a:extLst>
              <a:ext uri="{FF2B5EF4-FFF2-40B4-BE49-F238E27FC236}">
                <a16:creationId xmlns:a16="http://schemas.microsoft.com/office/drawing/2014/main" id="{82F645C7-A2EF-CB12-FE89-1E35F7680A5A}"/>
              </a:ext>
            </a:extLst>
          </p:cNvPr>
          <p:cNvSpPr/>
          <p:nvPr/>
        </p:nvSpPr>
        <p:spPr>
          <a:xfrm>
            <a:off x="7880367" y="1401405"/>
            <a:ext cx="6013433" cy="2651706"/>
          </a:xfrm>
          <a:prstGeom prst="flowChartOnlineStorage">
            <a:avLst/>
          </a:prstGeom>
          <a:ln w="1270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map of the world">
            <a:extLst>
              <a:ext uri="{FF2B5EF4-FFF2-40B4-BE49-F238E27FC236}">
                <a16:creationId xmlns:a16="http://schemas.microsoft.com/office/drawing/2014/main" id="{585264DE-1780-1552-3727-7BD301D695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8080535" y="1191559"/>
            <a:ext cx="4821650" cy="3129687"/>
          </a:xfrm>
          <a:prstGeom prst="rect">
            <a:avLst/>
          </a:prstGeom>
        </p:spPr>
      </p:pic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82BF391A-EF64-F771-0A60-80AA7E7A4BA5}"/>
              </a:ext>
            </a:extLst>
          </p:cNvPr>
          <p:cNvSpPr txBox="1"/>
          <p:nvPr/>
        </p:nvSpPr>
        <p:spPr>
          <a:xfrm>
            <a:off x="10086577" y="1573031"/>
            <a:ext cx="1873087" cy="720704"/>
          </a:xfrm>
          <a:prstGeom prst="roundRect">
            <a:avLst/>
          </a:prstGeom>
          <a:ln>
            <a:solidFill>
              <a:srgbClr val="001F3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rgbClr val="E92168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PHASE 1</a:t>
            </a:r>
            <a:r>
              <a:rPr lang="en-US" sz="12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 ROLLOUT </a:t>
            </a:r>
          </a:p>
          <a:p>
            <a:r>
              <a:rPr lang="en-US" sz="11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(North America &amp; Europe)</a:t>
            </a:r>
          </a:p>
          <a:p>
            <a:r>
              <a:rPr lang="en-IN" sz="1000" i="1">
                <a:solidFill>
                  <a:srgbClr val="001F3E"/>
                </a:solidFill>
              </a:rPr>
              <a:t>Tech-forward and concerned premium consumers</a:t>
            </a:r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CD4AFA47-36A3-5226-BCDD-13E160829070}"/>
              </a:ext>
            </a:extLst>
          </p:cNvPr>
          <p:cNvSpPr txBox="1"/>
          <p:nvPr/>
        </p:nvSpPr>
        <p:spPr>
          <a:xfrm>
            <a:off x="8280175" y="2346979"/>
            <a:ext cx="1873087" cy="719562"/>
          </a:xfrm>
          <a:prstGeom prst="roundRect">
            <a:avLst/>
          </a:prstGeom>
          <a:ln>
            <a:solidFill>
              <a:srgbClr val="001F3F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pPr algn="just"/>
            <a:r>
              <a:rPr lang="en-US" sz="1200" b="1">
                <a:solidFill>
                  <a:srgbClr val="E92168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PHASE 2</a:t>
            </a:r>
            <a:r>
              <a:rPr lang="en-US" sz="12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 ROLLOUT </a:t>
            </a:r>
          </a:p>
          <a:p>
            <a:pPr algn="just"/>
            <a:r>
              <a:rPr lang="en-US" sz="11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(North Asia &amp; Australia)</a:t>
            </a:r>
          </a:p>
          <a:p>
            <a:pPr algn="just"/>
            <a:r>
              <a:rPr lang="en-IN" sz="1000">
                <a:solidFill>
                  <a:srgbClr val="001F3E"/>
                </a:solidFill>
              </a:rPr>
              <a:t>Grooming-conscious</a:t>
            </a:r>
            <a:r>
              <a:rPr lang="en-IN" sz="1000"/>
              <a:t> men open to high-tech beauty solutions</a:t>
            </a:r>
          </a:p>
        </p:txBody>
      </p:sp>
      <p:sp useBgFill="1">
        <p:nvSpPr>
          <p:cNvPr id="10" name="TextBox 9">
            <a:extLst>
              <a:ext uri="{FF2B5EF4-FFF2-40B4-BE49-F238E27FC236}">
                <a16:creationId xmlns:a16="http://schemas.microsoft.com/office/drawing/2014/main" id="{978E9913-CDE2-B328-F5AB-ABF363865946}"/>
              </a:ext>
            </a:extLst>
          </p:cNvPr>
          <p:cNvSpPr txBox="1"/>
          <p:nvPr/>
        </p:nvSpPr>
        <p:spPr>
          <a:xfrm>
            <a:off x="9964743" y="3138198"/>
            <a:ext cx="1873087" cy="720704"/>
          </a:xfrm>
          <a:prstGeom prst="roundRect">
            <a:avLst/>
          </a:prstGeom>
          <a:ln>
            <a:solidFill>
              <a:srgbClr val="001F3F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200" b="1">
                <a:solidFill>
                  <a:srgbClr val="E92168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PHASE 3</a:t>
            </a:r>
            <a:r>
              <a:rPr lang="en-US" sz="12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 ROLLOUT </a:t>
            </a:r>
          </a:p>
          <a:p>
            <a:pPr algn="just"/>
            <a:r>
              <a:rPr lang="en-US" sz="11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(India, SE Asia, LATAM)</a:t>
            </a:r>
          </a:p>
          <a:p>
            <a:pPr algn="just"/>
            <a:r>
              <a:rPr lang="en-IN" sz="1000"/>
              <a:t>Emerging markets with growing beauty adoption in men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B3D9C2-154F-7C63-C645-E76C29CC0DC1}"/>
              </a:ext>
            </a:extLst>
          </p:cNvPr>
          <p:cNvGrpSpPr/>
          <p:nvPr/>
        </p:nvGrpSpPr>
        <p:grpSpPr>
          <a:xfrm>
            <a:off x="3738234" y="454084"/>
            <a:ext cx="5553742" cy="695881"/>
            <a:chOff x="3738234" y="550336"/>
            <a:chExt cx="5553742" cy="695881"/>
          </a:xfrm>
        </p:grpSpPr>
        <p:sp useBgFill="1">
          <p:nvSpPr>
            <p:cNvPr id="5" name="TextBox 101">
              <a:extLst>
                <a:ext uri="{FF2B5EF4-FFF2-40B4-BE49-F238E27FC236}">
                  <a16:creationId xmlns:a16="http://schemas.microsoft.com/office/drawing/2014/main" id="{0D58CDD9-5A0E-4DBC-C2B0-886D9DAC75F4}"/>
                </a:ext>
              </a:extLst>
            </p:cNvPr>
            <p:cNvSpPr txBox="1"/>
            <p:nvPr/>
          </p:nvSpPr>
          <p:spPr>
            <a:xfrm>
              <a:off x="5856241" y="999996"/>
              <a:ext cx="3435735" cy="24622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i="1">
                  <a:solidFill>
                    <a:srgbClr val="E92168"/>
                  </a:solidFill>
                  <a:latin typeface="+mj-lt"/>
                  <a:sym typeface="Canva Sans Bold"/>
                </a:rPr>
                <a:t>- Sparking Action through Awareness</a:t>
              </a:r>
            </a:p>
          </p:txBody>
        </p: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97A82233-20E2-12FF-0192-4AA2FEB5B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738234" y="550336"/>
              <a:ext cx="4715533" cy="46679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E42C61-EFAE-4030-69D2-9E11DAF3E4E2}"/>
              </a:ext>
            </a:extLst>
          </p:cNvPr>
          <p:cNvGrpSpPr>
            <a:grpSpLocks noChangeAspect="1"/>
          </p:cNvGrpSpPr>
          <p:nvPr/>
        </p:nvGrpSpPr>
        <p:grpSpPr>
          <a:xfrm>
            <a:off x="3609388" y="812584"/>
            <a:ext cx="4129287" cy="3680235"/>
            <a:chOff x="3567040" y="950168"/>
            <a:chExt cx="4171635" cy="371797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94C9F18-BC7B-EEB7-21D1-A6AE7362C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0950" y="1510186"/>
              <a:ext cx="2630162" cy="2604044"/>
            </a:xfrm>
            <a:prstGeom prst="ellipse">
              <a:avLst/>
            </a:prstGeom>
            <a:noFill/>
            <a:ln w="127000">
              <a:solidFill>
                <a:srgbClr val="E9216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2CE5E72-BC42-D4C2-51BB-B8AF98BF73B0}"/>
                </a:ext>
              </a:extLst>
            </p:cNvPr>
            <p:cNvGrpSpPr/>
            <p:nvPr/>
          </p:nvGrpSpPr>
          <p:grpSpPr>
            <a:xfrm>
              <a:off x="6094939" y="1550818"/>
              <a:ext cx="1643736" cy="2400784"/>
              <a:chOff x="6094939" y="1550818"/>
              <a:chExt cx="1643736" cy="2400784"/>
            </a:xfrm>
          </p:grpSpPr>
          <p:sp>
            <p:nvSpPr>
              <p:cNvPr id="170" name="Rectangle: Rounded Corners 169">
                <a:extLst>
                  <a:ext uri="{FF2B5EF4-FFF2-40B4-BE49-F238E27FC236}">
                    <a16:creationId xmlns:a16="http://schemas.microsoft.com/office/drawing/2014/main" id="{78DC1C19-1BD3-03A6-93B7-65B2D15DC585}"/>
                  </a:ext>
                </a:extLst>
              </p:cNvPr>
              <p:cNvSpPr/>
              <p:nvPr/>
            </p:nvSpPr>
            <p:spPr>
              <a:xfrm>
                <a:off x="6398740" y="2827699"/>
                <a:ext cx="1339935" cy="463209"/>
              </a:xfrm>
              <a:prstGeom prst="roundRect">
                <a:avLst/>
              </a:prstGeom>
              <a:solidFill>
                <a:srgbClr val="001F3F"/>
              </a:solidFill>
              <a:ln w="6350">
                <a:solidFill>
                  <a:schemeClr val="bg1"/>
                </a:solidFill>
              </a:ln>
              <a:effectLst>
                <a:glow rad="63500">
                  <a:schemeClr val="tx1">
                    <a:lumMod val="75000"/>
                    <a:lumOff val="2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IN" sz="1200" b="1"/>
                  <a:t>SmartSkinX Purchase Enabler</a:t>
                </a:r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B721B45B-F80B-6DA5-CD46-3676A3D56556}"/>
                  </a:ext>
                </a:extLst>
              </p:cNvPr>
              <p:cNvSpPr/>
              <p:nvPr/>
            </p:nvSpPr>
            <p:spPr>
              <a:xfrm>
                <a:off x="6094939" y="1550818"/>
                <a:ext cx="1339935" cy="463209"/>
              </a:xfrm>
              <a:prstGeom prst="roundRect">
                <a:avLst/>
              </a:prstGeom>
              <a:solidFill>
                <a:srgbClr val="001F3F"/>
              </a:solidFill>
              <a:ln w="6350">
                <a:solidFill>
                  <a:schemeClr val="bg1"/>
                </a:solidFill>
              </a:ln>
              <a:effectLst>
                <a:glow rad="63500">
                  <a:schemeClr val="tx1">
                    <a:lumMod val="75000"/>
                    <a:lumOff val="2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IN" sz="1200" b="1"/>
                  <a:t>Skin Analysis </a:t>
                </a:r>
              </a:p>
              <a:p>
                <a:pPr algn="ctr"/>
                <a:r>
                  <a:rPr lang="en-IN" sz="1200" b="1"/>
                  <a:t>via SmartSkinX</a:t>
                </a:r>
              </a:p>
            </p:txBody>
          </p:sp>
          <p:sp>
            <p:nvSpPr>
              <p:cNvPr id="172" name="Rectangle: Rounded Corners 171">
                <a:extLst>
                  <a:ext uri="{FF2B5EF4-FFF2-40B4-BE49-F238E27FC236}">
                    <a16:creationId xmlns:a16="http://schemas.microsoft.com/office/drawing/2014/main" id="{60E7A5C3-1077-B241-E82D-6B4AE6189D78}"/>
                  </a:ext>
                </a:extLst>
              </p:cNvPr>
              <p:cNvSpPr/>
              <p:nvPr/>
            </p:nvSpPr>
            <p:spPr>
              <a:xfrm>
                <a:off x="6372582" y="2153128"/>
                <a:ext cx="1339935" cy="463209"/>
              </a:xfrm>
              <a:prstGeom prst="roundRect">
                <a:avLst/>
              </a:prstGeom>
              <a:solidFill>
                <a:srgbClr val="001F3F"/>
              </a:solidFill>
              <a:ln w="6350">
                <a:solidFill>
                  <a:schemeClr val="bg1"/>
                </a:solidFill>
              </a:ln>
              <a:effectLst>
                <a:glow rad="63500">
                  <a:schemeClr val="tx1">
                    <a:lumMod val="75000"/>
                    <a:lumOff val="2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US" sz="1200" b="1"/>
                  <a:t>Body vs Skin Age Insights</a:t>
                </a:r>
                <a:endParaRPr lang="en-IN" sz="1200" b="1"/>
              </a:p>
            </p:txBody>
          </p:sp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F7E19AC-E7CC-ABA9-50A8-65A4EC4F90A0}"/>
                  </a:ext>
                </a:extLst>
              </p:cNvPr>
              <p:cNvSpPr/>
              <p:nvPr/>
            </p:nvSpPr>
            <p:spPr>
              <a:xfrm>
                <a:off x="6147937" y="3488393"/>
                <a:ext cx="1339935" cy="463209"/>
              </a:xfrm>
              <a:prstGeom prst="roundRect">
                <a:avLst/>
              </a:prstGeom>
              <a:solidFill>
                <a:srgbClr val="001F3F"/>
              </a:solidFill>
              <a:ln w="6350">
                <a:solidFill>
                  <a:schemeClr val="bg1"/>
                </a:solidFill>
              </a:ln>
              <a:effectLst>
                <a:glow rad="63500">
                  <a:schemeClr val="tx1">
                    <a:lumMod val="75000"/>
                    <a:lumOff val="2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IN" sz="1200" b="1"/>
                  <a:t>Upsell other products</a:t>
                </a:r>
              </a:p>
            </p:txBody>
          </p:sp>
        </p:grp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D68D0074-64F9-ED89-9466-031ED1C55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040" y="950168"/>
              <a:ext cx="2630162" cy="3717978"/>
            </a:xfrm>
            <a:prstGeom prst="rect">
              <a:avLst/>
            </a:prstGeom>
            <a:effectLst>
              <a:glow rad="63500">
                <a:schemeClr val="bg2">
                  <a:lumMod val="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7D43C47-9076-0132-F944-E46D6B5CFA63}"/>
              </a:ext>
            </a:extLst>
          </p:cNvPr>
          <p:cNvSpPr/>
          <p:nvPr/>
        </p:nvSpPr>
        <p:spPr>
          <a:xfrm>
            <a:off x="8630568" y="5819324"/>
            <a:ext cx="1470879" cy="320492"/>
          </a:xfrm>
          <a:prstGeom prst="roundRect">
            <a:avLst/>
          </a:prstGeom>
          <a:solidFill>
            <a:srgbClr val="001F3F"/>
          </a:solidFill>
          <a:ln w="6350">
            <a:solidFill>
              <a:schemeClr val="bg1"/>
            </a:solidFill>
          </a:ln>
          <a:effectLst>
            <a:glow rad="63500">
              <a:schemeClr val="tx1">
                <a:lumMod val="75000"/>
                <a:lumOff val="2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/>
              <a:t>IMPACT METRICS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FCAE4BDB-1CC2-904C-C924-7ECA9E2E98CB}"/>
              </a:ext>
            </a:extLst>
          </p:cNvPr>
          <p:cNvGrpSpPr/>
          <p:nvPr/>
        </p:nvGrpSpPr>
        <p:grpSpPr>
          <a:xfrm>
            <a:off x="8390184" y="6193070"/>
            <a:ext cx="1045636" cy="437236"/>
            <a:chOff x="2975779" y="3794127"/>
            <a:chExt cx="1169307" cy="456117"/>
          </a:xfrm>
        </p:grpSpPr>
        <p:sp>
          <p:nvSpPr>
            <p:cNvPr id="185" name="TextBox 2">
              <a:extLst>
                <a:ext uri="{FF2B5EF4-FFF2-40B4-BE49-F238E27FC236}">
                  <a16:creationId xmlns:a16="http://schemas.microsoft.com/office/drawing/2014/main" id="{B768A12F-5530-271B-D880-37CA91993B64}"/>
                </a:ext>
              </a:extLst>
            </p:cNvPr>
            <p:cNvSpPr txBox="1"/>
            <p:nvPr/>
          </p:nvSpPr>
          <p:spPr>
            <a:xfrm rot="10800000" flipV="1">
              <a:off x="3383527" y="3794127"/>
              <a:ext cx="761559" cy="4561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defRPr sz="1050" b="1">
                  <a:solidFill>
                    <a:srgbClr val="001F3F"/>
                  </a:solidFill>
                  <a:latin typeface="Aptos" panose="02110004020202020204"/>
                </a:defRPr>
              </a:lvl1pPr>
            </a:lstStyle>
            <a:p>
              <a:r>
                <a:rPr lang="en-US">
                  <a:solidFill>
                    <a:srgbClr val="001F3E"/>
                  </a:solidFill>
                  <a:sym typeface="Canva Sans"/>
                </a:rPr>
                <a:t>Trial to </a:t>
              </a:r>
              <a:br>
                <a:rPr lang="en-US">
                  <a:solidFill>
                    <a:srgbClr val="001F3E"/>
                  </a:solidFill>
                  <a:sym typeface="Canva Sans"/>
                </a:rPr>
              </a:br>
              <a:r>
                <a:rPr lang="en-US">
                  <a:solidFill>
                    <a:srgbClr val="001F3E"/>
                  </a:solidFill>
                  <a:sym typeface="Canva Sans"/>
                </a:rPr>
                <a:t>Purchase rate</a:t>
              </a:r>
            </a:p>
          </p:txBody>
        </p:sp>
        <p:sp>
          <p:nvSpPr>
            <p:cNvPr id="186" name="Freeform 35">
              <a:extLst>
                <a:ext uri="{FF2B5EF4-FFF2-40B4-BE49-F238E27FC236}">
                  <a16:creationId xmlns:a16="http://schemas.microsoft.com/office/drawing/2014/main" id="{328370D3-AEB2-A93C-C192-6FB1DEA28A25}"/>
                </a:ext>
              </a:extLst>
            </p:cNvPr>
            <p:cNvSpPr/>
            <p:nvPr/>
          </p:nvSpPr>
          <p:spPr>
            <a:xfrm rot="10800000" flipV="1">
              <a:off x="2975779" y="3952214"/>
              <a:ext cx="388828" cy="230217"/>
            </a:xfrm>
            <a:custGeom>
              <a:avLst/>
              <a:gdLst/>
              <a:ahLst/>
              <a:cxnLst/>
              <a:rect l="l" t="t" r="r" b="b"/>
              <a:pathLst>
                <a:path w="2047989" h="1185273">
                  <a:moveTo>
                    <a:pt x="0" y="0"/>
                  </a:moveTo>
                  <a:lnTo>
                    <a:pt x="2047988" y="0"/>
                  </a:lnTo>
                  <a:lnTo>
                    <a:pt x="2047988" y="1185274"/>
                  </a:lnTo>
                  <a:lnTo>
                    <a:pt x="0" y="1185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>
                <a:solidFill>
                  <a:srgbClr val="001F3E"/>
                </a:solidFill>
              </a:endParaRP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F7B3D01-C10B-3928-67A9-F3F45F368DCC}"/>
              </a:ext>
            </a:extLst>
          </p:cNvPr>
          <p:cNvGrpSpPr/>
          <p:nvPr/>
        </p:nvGrpSpPr>
        <p:grpSpPr>
          <a:xfrm>
            <a:off x="7079108" y="6186720"/>
            <a:ext cx="1132407" cy="437236"/>
            <a:chOff x="1503034" y="3854802"/>
            <a:chExt cx="1172454" cy="437236"/>
          </a:xfrm>
        </p:grpSpPr>
        <p:sp>
          <p:nvSpPr>
            <p:cNvPr id="179" name="TextBox 2">
              <a:extLst>
                <a:ext uri="{FF2B5EF4-FFF2-40B4-BE49-F238E27FC236}">
                  <a16:creationId xmlns:a16="http://schemas.microsoft.com/office/drawing/2014/main" id="{3F275A90-A5C9-53AA-C1A4-601C13EED205}"/>
                </a:ext>
              </a:extLst>
            </p:cNvPr>
            <p:cNvSpPr txBox="1"/>
            <p:nvPr/>
          </p:nvSpPr>
          <p:spPr>
            <a:xfrm rot="10800000" flipV="1">
              <a:off x="1936894" y="3854802"/>
              <a:ext cx="738594" cy="4372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defRPr sz="1050" b="1">
                  <a:solidFill>
                    <a:srgbClr val="001F3F"/>
                  </a:solidFill>
                  <a:latin typeface="Aptos" panose="02110004020202020204"/>
                </a:defRPr>
              </a:lvl1pPr>
            </a:lstStyle>
            <a:p>
              <a:r>
                <a:rPr lang="en-US">
                  <a:solidFill>
                    <a:srgbClr val="001F3E"/>
                  </a:solidFill>
                  <a:sym typeface="Canva Sans"/>
                </a:rPr>
                <a:t>Kiosk Interaction </a:t>
              </a:r>
              <a:br>
                <a:rPr lang="en-US">
                  <a:solidFill>
                    <a:srgbClr val="001F3E"/>
                  </a:solidFill>
                  <a:sym typeface="Canva Sans"/>
                </a:rPr>
              </a:br>
              <a:r>
                <a:rPr lang="en-US">
                  <a:solidFill>
                    <a:srgbClr val="001F3E"/>
                  </a:solidFill>
                  <a:sym typeface="Canva Sans"/>
                </a:rPr>
                <a:t>rate</a:t>
              </a:r>
            </a:p>
          </p:txBody>
        </p:sp>
        <p:sp>
          <p:nvSpPr>
            <p:cNvPr id="180" name="Freeform 46">
              <a:extLst>
                <a:ext uri="{FF2B5EF4-FFF2-40B4-BE49-F238E27FC236}">
                  <a16:creationId xmlns:a16="http://schemas.microsoft.com/office/drawing/2014/main" id="{0FF0662E-286C-B409-B1D5-DF89C556B4D5}"/>
                </a:ext>
              </a:extLst>
            </p:cNvPr>
            <p:cNvSpPr/>
            <p:nvPr/>
          </p:nvSpPr>
          <p:spPr>
            <a:xfrm rot="10800000" flipV="1">
              <a:off x="1503034" y="3893419"/>
              <a:ext cx="360000" cy="360000"/>
            </a:xfrm>
            <a:custGeom>
              <a:avLst/>
              <a:gdLst/>
              <a:ahLst/>
              <a:cxnLst/>
              <a:rect l="l" t="t" r="r" b="b"/>
              <a:pathLst>
                <a:path w="1364191" h="1381459">
                  <a:moveTo>
                    <a:pt x="0" y="0"/>
                  </a:moveTo>
                  <a:lnTo>
                    <a:pt x="1364191" y="0"/>
                  </a:lnTo>
                  <a:lnTo>
                    <a:pt x="1364191" y="1381459"/>
                  </a:lnTo>
                  <a:lnTo>
                    <a:pt x="0" y="1381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>
                <a:solidFill>
                  <a:srgbClr val="001F3E"/>
                </a:solidFill>
              </a:endParaRP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84D51E1-9A97-D614-891E-21231773766D}"/>
              </a:ext>
            </a:extLst>
          </p:cNvPr>
          <p:cNvGrpSpPr/>
          <p:nvPr/>
        </p:nvGrpSpPr>
        <p:grpSpPr>
          <a:xfrm>
            <a:off x="9630854" y="6272133"/>
            <a:ext cx="816782" cy="291811"/>
            <a:chOff x="11671158" y="6197933"/>
            <a:chExt cx="988305" cy="291811"/>
          </a:xfrm>
        </p:grpSpPr>
        <p:sp>
          <p:nvSpPr>
            <p:cNvPr id="169" name="TextBox 2">
              <a:extLst>
                <a:ext uri="{FF2B5EF4-FFF2-40B4-BE49-F238E27FC236}">
                  <a16:creationId xmlns:a16="http://schemas.microsoft.com/office/drawing/2014/main" id="{5796DE12-4500-8280-7709-18827B2920FC}"/>
                </a:ext>
              </a:extLst>
            </p:cNvPr>
            <p:cNvSpPr txBox="1"/>
            <p:nvPr/>
          </p:nvSpPr>
          <p:spPr>
            <a:xfrm rot="10800000" flipV="1">
              <a:off x="12052091" y="6197933"/>
              <a:ext cx="607372" cy="291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defRPr sz="1050" b="1">
                  <a:solidFill>
                    <a:srgbClr val="001F3F"/>
                  </a:solidFill>
                  <a:latin typeface="Aptos" panose="02110004020202020204"/>
                </a:defRPr>
              </a:lvl1pPr>
            </a:lstStyle>
            <a:p>
              <a:r>
                <a:rPr lang="en-US">
                  <a:solidFill>
                    <a:srgbClr val="001F3E"/>
                  </a:solidFill>
                  <a:sym typeface="Canva Sans"/>
                </a:rPr>
                <a:t>Upsell</a:t>
              </a:r>
              <a:br>
                <a:rPr lang="en-US">
                  <a:solidFill>
                    <a:srgbClr val="001F3E"/>
                  </a:solidFill>
                  <a:sym typeface="Canva Sans"/>
                </a:rPr>
              </a:br>
              <a:r>
                <a:rPr lang="en-US">
                  <a:solidFill>
                    <a:srgbClr val="001F3E"/>
                  </a:solidFill>
                  <a:sym typeface="Canva Sans"/>
                </a:rPr>
                <a:t>Rate</a:t>
              </a:r>
            </a:p>
          </p:txBody>
        </p:sp>
        <p:sp>
          <p:nvSpPr>
            <p:cNvPr id="188" name="Freeform 72">
              <a:extLst>
                <a:ext uri="{FF2B5EF4-FFF2-40B4-BE49-F238E27FC236}">
                  <a16:creationId xmlns:a16="http://schemas.microsoft.com/office/drawing/2014/main" id="{657A2374-F7BD-F9EA-BF5D-55C775E11697}"/>
                </a:ext>
              </a:extLst>
            </p:cNvPr>
            <p:cNvSpPr/>
            <p:nvPr/>
          </p:nvSpPr>
          <p:spPr>
            <a:xfrm rot="20756534">
              <a:off x="11671158" y="6215769"/>
              <a:ext cx="333627" cy="235496"/>
            </a:xfrm>
            <a:custGeom>
              <a:avLst/>
              <a:gdLst/>
              <a:ahLst/>
              <a:cxnLst/>
              <a:rect l="l" t="t" r="r" b="b"/>
              <a:pathLst>
                <a:path w="504479" h="407997">
                  <a:moveTo>
                    <a:pt x="0" y="0"/>
                  </a:moveTo>
                  <a:lnTo>
                    <a:pt x="504479" y="0"/>
                  </a:lnTo>
                  <a:lnTo>
                    <a:pt x="504479" y="407997"/>
                  </a:lnTo>
                  <a:lnTo>
                    <a:pt x="0" y="407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F4339FE-B658-93E7-49CF-E80C2E084648}"/>
              </a:ext>
            </a:extLst>
          </p:cNvPr>
          <p:cNvGrpSpPr/>
          <p:nvPr/>
        </p:nvGrpSpPr>
        <p:grpSpPr>
          <a:xfrm>
            <a:off x="10673037" y="6170562"/>
            <a:ext cx="1201664" cy="469552"/>
            <a:chOff x="3526408" y="6215800"/>
            <a:chExt cx="1201664" cy="469552"/>
          </a:xfrm>
        </p:grpSpPr>
        <p:sp>
          <p:nvSpPr>
            <p:cNvPr id="191" name="TextBox 2">
              <a:extLst>
                <a:ext uri="{FF2B5EF4-FFF2-40B4-BE49-F238E27FC236}">
                  <a16:creationId xmlns:a16="http://schemas.microsoft.com/office/drawing/2014/main" id="{50DBF3E0-E5E2-B107-C7A1-36F28D36F8EE}"/>
                </a:ext>
              </a:extLst>
            </p:cNvPr>
            <p:cNvSpPr txBox="1"/>
            <p:nvPr/>
          </p:nvSpPr>
          <p:spPr>
            <a:xfrm rot="10800000" flipV="1">
              <a:off x="3919661" y="6215800"/>
              <a:ext cx="808411" cy="469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defRPr sz="1050" b="1">
                  <a:solidFill>
                    <a:srgbClr val="001F3F"/>
                  </a:solidFill>
                  <a:latin typeface="Aptos" panose="02110004020202020204"/>
                </a:defRPr>
              </a:lvl1pPr>
            </a:lstStyle>
            <a:p>
              <a:r>
                <a:rPr lang="en-US">
                  <a:solidFill>
                    <a:srgbClr val="001F3E"/>
                  </a:solidFill>
                  <a:sym typeface="Canva Sans"/>
                </a:rPr>
                <a:t>Average </a:t>
              </a:r>
            </a:p>
            <a:p>
              <a:r>
                <a:rPr lang="en-US">
                  <a:solidFill>
                    <a:srgbClr val="001F3E"/>
                  </a:solidFill>
                  <a:sym typeface="Canva Sans"/>
                </a:rPr>
                <a:t>Transaction </a:t>
              </a:r>
            </a:p>
            <a:p>
              <a:r>
                <a:rPr lang="en-US">
                  <a:solidFill>
                    <a:srgbClr val="001F3E"/>
                  </a:solidFill>
                  <a:sym typeface="Canva Sans"/>
                </a:rPr>
                <a:t>Value (ATV)</a:t>
              </a:r>
            </a:p>
          </p:txBody>
        </p:sp>
        <p:pic>
          <p:nvPicPr>
            <p:cNvPr id="192" name="Graphic 191" descr="Transfer with solid fill">
              <a:extLst>
                <a:ext uri="{FF2B5EF4-FFF2-40B4-BE49-F238E27FC236}">
                  <a16:creationId xmlns:a16="http://schemas.microsoft.com/office/drawing/2014/main" id="{4433EFB0-24B8-7F73-2F4B-842547B1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3526408" y="6270576"/>
              <a:ext cx="360000" cy="3600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7BC2B8-9006-9B3F-DC95-F128E4F0A962}"/>
              </a:ext>
            </a:extLst>
          </p:cNvPr>
          <p:cNvGrpSpPr/>
          <p:nvPr/>
        </p:nvGrpSpPr>
        <p:grpSpPr>
          <a:xfrm>
            <a:off x="88573" y="747932"/>
            <a:ext cx="3140208" cy="1341370"/>
            <a:chOff x="51193" y="811238"/>
            <a:chExt cx="3140208" cy="1341370"/>
          </a:xfrm>
        </p:grpSpPr>
        <p:sp>
          <p:nvSpPr>
            <p:cNvPr id="133" name="Double Brace 132">
              <a:extLst>
                <a:ext uri="{FF2B5EF4-FFF2-40B4-BE49-F238E27FC236}">
                  <a16:creationId xmlns:a16="http://schemas.microsoft.com/office/drawing/2014/main" id="{C207F507-5B20-7C20-D437-6742C45F2939}"/>
                </a:ext>
              </a:extLst>
            </p:cNvPr>
            <p:cNvSpPr/>
            <p:nvPr/>
          </p:nvSpPr>
          <p:spPr>
            <a:xfrm>
              <a:off x="51193" y="811238"/>
              <a:ext cx="3140208" cy="540946"/>
            </a:xfrm>
            <a:prstGeom prst="roundRect">
              <a:avLst/>
            </a:prstGeom>
            <a:ln w="6350">
              <a:solidFill>
                <a:srgbClr val="001E3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/>
              <a:r>
                <a:rPr lang="en-US" sz="1100" b="1" i="1" dirty="0">
                  <a:solidFill>
                    <a:srgbClr val="E92168"/>
                  </a:solidFill>
                  <a:ea typeface="Lato"/>
                  <a:cs typeface="Lato"/>
                  <a:sym typeface="Lato"/>
                </a:rPr>
                <a:t>Concrete:</a:t>
              </a:r>
              <a:r>
                <a:rPr lang="en-US" sz="1100" b="1" i="1" dirty="0">
                  <a:ea typeface="Lato"/>
                  <a:cs typeface="Lato"/>
                  <a:sym typeface="Lato"/>
                </a:rPr>
                <a:t> </a:t>
              </a:r>
              <a:r>
                <a:rPr lang="en-US" sz="1050" i="1" dirty="0">
                  <a:ea typeface="Lato"/>
                  <a:cs typeface="Lato"/>
                  <a:sym typeface="Lato"/>
                </a:rPr>
                <a:t>“Your skin age is </a:t>
              </a:r>
              <a:r>
                <a:rPr lang="en-US" sz="1050" b="1" i="1" dirty="0">
                  <a:ea typeface="Lato"/>
                  <a:cs typeface="Lato"/>
                  <a:sym typeface="Lato"/>
                </a:rPr>
                <a:t>3.5 years older </a:t>
              </a:r>
              <a:r>
                <a:rPr lang="en-US" sz="1050" i="1" dirty="0">
                  <a:ea typeface="Lato"/>
                  <a:cs typeface="Lato"/>
                  <a:sym typeface="Lato"/>
                </a:rPr>
                <a:t>than your biological age, implying </a:t>
              </a:r>
              <a:r>
                <a:rPr lang="en-US" sz="1050" b="1" i="1" dirty="0">
                  <a:ea typeface="Lato"/>
                  <a:cs typeface="Lato"/>
                  <a:sym typeface="Lato"/>
                </a:rPr>
                <a:t>skin elasticity has declined by 12%</a:t>
              </a:r>
              <a:r>
                <a:rPr lang="en-US" sz="1050" i="1" dirty="0">
                  <a:ea typeface="Lato"/>
                  <a:cs typeface="Lato"/>
                  <a:sym typeface="Lato"/>
                </a:rPr>
                <a:t> compared to optimal levels.”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D16D59-0B71-09AE-BB23-644FC5C8309E}"/>
                </a:ext>
              </a:extLst>
            </p:cNvPr>
            <p:cNvSpPr txBox="1"/>
            <p:nvPr/>
          </p:nvSpPr>
          <p:spPr>
            <a:xfrm>
              <a:off x="51193" y="1611662"/>
              <a:ext cx="3139200" cy="540946"/>
            </a:xfrm>
            <a:prstGeom prst="roundRect">
              <a:avLst/>
            </a:prstGeom>
            <a:ln w="6350">
              <a:solidFill>
                <a:srgbClr val="001E3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just">
                <a:defRPr sz="1100" b="1" i="1">
                  <a:solidFill>
                    <a:srgbClr val="E92168"/>
                  </a:solidFill>
                  <a:ea typeface="Lato"/>
                  <a:cs typeface="Lato"/>
                </a:defRPr>
              </a:lvl1pPr>
            </a:lstStyle>
            <a:p>
              <a:r>
                <a:rPr lang="en-US" dirty="0">
                  <a:sym typeface="Lato"/>
                </a:rPr>
                <a:t>Abstract: </a:t>
              </a:r>
              <a:r>
                <a:rPr lang="en-US" b="0" dirty="0">
                  <a:solidFill>
                    <a:srgbClr val="001F3E"/>
                  </a:solidFill>
                  <a:sym typeface="Lato"/>
                </a:rPr>
                <a:t>“Your skin may be </a:t>
              </a:r>
              <a:r>
                <a:rPr lang="en-US" dirty="0">
                  <a:solidFill>
                    <a:srgbClr val="001F3E"/>
                  </a:solidFill>
                  <a:sym typeface="Lato"/>
                </a:rPr>
                <a:t>aging faster </a:t>
              </a:r>
              <a:r>
                <a:rPr lang="en-US" b="0" dirty="0">
                  <a:solidFill>
                    <a:srgbClr val="001F3E"/>
                  </a:solidFill>
                  <a:sym typeface="Lato"/>
                </a:rPr>
                <a:t>than you think. You might not know what’s happening beneath the surface.”</a:t>
              </a:r>
            </a:p>
          </p:txBody>
        </p:sp>
        <p:sp>
          <p:nvSpPr>
            <p:cNvPr id="37" name="TextBox 71">
              <a:extLst>
                <a:ext uri="{FF2B5EF4-FFF2-40B4-BE49-F238E27FC236}">
                  <a16:creationId xmlns:a16="http://schemas.microsoft.com/office/drawing/2014/main" id="{DAC771AA-7E04-5207-74BC-BF82DBA9467F}"/>
                </a:ext>
              </a:extLst>
            </p:cNvPr>
            <p:cNvSpPr txBox="1"/>
            <p:nvPr/>
          </p:nvSpPr>
          <p:spPr>
            <a:xfrm>
              <a:off x="1510578" y="1389590"/>
              <a:ext cx="220429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IN" sz="1200" b="1">
                  <a:solidFill>
                    <a:srgbClr val="E92168"/>
                  </a:solidFill>
                  <a:cs typeface="Algerian" panose="020F0502020204030204" pitchFamily="34" charset="0"/>
                </a:rPr>
                <a:t>OR</a:t>
              </a:r>
            </a:p>
          </p:txBody>
        </p:sp>
      </p:grpSp>
      <p:sp useBgFill="1">
        <p:nvSpPr>
          <p:cNvPr id="215" name="Rectangle 214">
            <a:extLst>
              <a:ext uri="{FF2B5EF4-FFF2-40B4-BE49-F238E27FC236}">
                <a16:creationId xmlns:a16="http://schemas.microsoft.com/office/drawing/2014/main" id="{289A0DE6-CF43-DED1-F3EF-860697A9E358}"/>
              </a:ext>
            </a:extLst>
          </p:cNvPr>
          <p:cNvSpPr/>
          <p:nvPr/>
        </p:nvSpPr>
        <p:spPr>
          <a:xfrm>
            <a:off x="333479" y="454328"/>
            <a:ext cx="2715177" cy="192685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b="1">
                <a:solidFill>
                  <a:srgbClr val="001F3E"/>
                </a:solidFill>
              </a:rPr>
              <a:t>A/B TESTING </a:t>
            </a:r>
            <a:r>
              <a:rPr lang="en-IN" sz="1500" b="1">
                <a:solidFill>
                  <a:srgbClr val="E92168"/>
                </a:solidFill>
              </a:rPr>
              <a:t>THE MESSAGE</a:t>
            </a:r>
            <a:endParaRPr lang="en-US" sz="1500" b="1">
              <a:solidFill>
                <a:srgbClr val="E92168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A52C4D21-E82C-86F9-DAE6-C361C08855FD}"/>
              </a:ext>
            </a:extLst>
          </p:cNvPr>
          <p:cNvGrpSpPr/>
          <p:nvPr/>
        </p:nvGrpSpPr>
        <p:grpSpPr>
          <a:xfrm>
            <a:off x="6746848" y="4804055"/>
            <a:ext cx="5352868" cy="1076275"/>
            <a:chOff x="6746848" y="4737380"/>
            <a:chExt cx="5352868" cy="1076275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5D3C11FB-E15F-9687-8D3D-D3FA18293863}"/>
                </a:ext>
              </a:extLst>
            </p:cNvPr>
            <p:cNvGrpSpPr/>
            <p:nvPr/>
          </p:nvGrpSpPr>
          <p:grpSpPr>
            <a:xfrm>
              <a:off x="6746848" y="4737380"/>
              <a:ext cx="1215730" cy="1076275"/>
              <a:chOff x="6794473" y="4737380"/>
              <a:chExt cx="1215730" cy="1076275"/>
            </a:xfrm>
          </p:grpSpPr>
          <p:pic>
            <p:nvPicPr>
              <p:cNvPr id="228" name="Graphic 227" descr="Airplane with solid fill">
                <a:extLst>
                  <a:ext uri="{FF2B5EF4-FFF2-40B4-BE49-F238E27FC236}">
                    <a16:creationId xmlns:a16="http://schemas.microsoft.com/office/drawing/2014/main" id="{2E812EEC-1D56-BF15-ADD8-F9D144DC0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6826301" y="4737380"/>
                <a:ext cx="1183902" cy="1076275"/>
              </a:xfrm>
              <a:prstGeom prst="rect">
                <a:avLst/>
              </a:prstGeom>
            </p:spPr>
          </p:pic>
          <p:sp useBgFill="1"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id="{20492A11-CB83-D682-C934-00A9AE25195F}"/>
                  </a:ext>
                </a:extLst>
              </p:cNvPr>
              <p:cNvSpPr/>
              <p:nvPr/>
            </p:nvSpPr>
            <p:spPr>
              <a:xfrm>
                <a:off x="6794473" y="5066634"/>
                <a:ext cx="1178516" cy="383033"/>
              </a:xfrm>
              <a:prstGeom prst="roundRect">
                <a:avLst/>
              </a:prstGeom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IN" sz="1300" b="1">
                    <a:solidFill>
                      <a:srgbClr val="E92168"/>
                    </a:solidFill>
                  </a:rPr>
                  <a:t>25+</a:t>
                </a:r>
                <a:r>
                  <a:rPr lang="en-IN" sz="1150" b="1">
                    <a:solidFill>
                      <a:srgbClr val="E92168"/>
                    </a:solidFill>
                  </a:rPr>
                  <a:t> </a:t>
                </a:r>
                <a:r>
                  <a:rPr lang="en-IN" sz="1150" b="1">
                    <a:solidFill>
                      <a:srgbClr val="001F3E"/>
                    </a:solidFill>
                  </a:rPr>
                  <a:t>Airports</a:t>
                </a:r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BEC48DA6-47B8-EE2E-3ACE-8C0FCE1A6C97}"/>
                </a:ext>
              </a:extLst>
            </p:cNvPr>
            <p:cNvGrpSpPr/>
            <p:nvPr/>
          </p:nvGrpSpPr>
          <p:grpSpPr>
            <a:xfrm>
              <a:off x="10921200" y="4755929"/>
              <a:ext cx="1178516" cy="885857"/>
              <a:chOff x="11045025" y="4755929"/>
              <a:chExt cx="1178516" cy="885857"/>
            </a:xfrm>
          </p:grpSpPr>
          <p:pic>
            <p:nvPicPr>
              <p:cNvPr id="226" name="Graphic 225" descr="Shopping bag with solid fill">
                <a:extLst>
                  <a:ext uri="{FF2B5EF4-FFF2-40B4-BE49-F238E27FC236}">
                    <a16:creationId xmlns:a16="http://schemas.microsoft.com/office/drawing/2014/main" id="{9DA49394-FB6C-BE38-BD83-23CA9D472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11146946" y="4755929"/>
                <a:ext cx="974444" cy="885857"/>
              </a:xfrm>
              <a:prstGeom prst="rect">
                <a:avLst/>
              </a:prstGeom>
            </p:spPr>
          </p:pic>
          <p:sp useBgFill="1"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id="{134CCEF2-58E3-BEC2-5BEF-AB5DF1A90FF3}"/>
                  </a:ext>
                </a:extLst>
              </p:cNvPr>
              <p:cNvSpPr/>
              <p:nvPr/>
            </p:nvSpPr>
            <p:spPr>
              <a:xfrm>
                <a:off x="11045025" y="5066634"/>
                <a:ext cx="1178516" cy="383033"/>
              </a:xfrm>
              <a:prstGeom prst="roundRect">
                <a:avLst/>
              </a:prstGeom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IN" sz="1300" b="1">
                    <a:solidFill>
                      <a:srgbClr val="E92168"/>
                    </a:solidFill>
                  </a:rPr>
                  <a:t>150+</a:t>
                </a:r>
                <a:r>
                  <a:rPr lang="en-IN" sz="1300" b="1">
                    <a:solidFill>
                      <a:srgbClr val="001F3E"/>
                    </a:solidFill>
                  </a:rPr>
                  <a:t> </a:t>
                </a:r>
                <a:r>
                  <a:rPr lang="en-IN" sz="1150" b="1">
                    <a:solidFill>
                      <a:srgbClr val="001F3E"/>
                    </a:solidFill>
                  </a:rPr>
                  <a:t>Shopping Malls</a:t>
                </a:r>
              </a:p>
            </p:txBody>
          </p: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74FB7CFA-DA85-9AE5-13A3-CDF1357B8D8C}"/>
                </a:ext>
              </a:extLst>
            </p:cNvPr>
            <p:cNvGrpSpPr/>
            <p:nvPr/>
          </p:nvGrpSpPr>
          <p:grpSpPr>
            <a:xfrm>
              <a:off x="9541218" y="4813575"/>
              <a:ext cx="1179919" cy="831272"/>
              <a:chOff x="9544958" y="4813575"/>
              <a:chExt cx="1179919" cy="831272"/>
            </a:xfrm>
          </p:grpSpPr>
          <p:pic>
            <p:nvPicPr>
              <p:cNvPr id="224" name="Graphic 223" descr="Building with solid fill">
                <a:extLst>
                  <a:ext uri="{FF2B5EF4-FFF2-40B4-BE49-F238E27FC236}">
                    <a16:creationId xmlns:a16="http://schemas.microsoft.com/office/drawing/2014/main" id="{F9892E52-4AB5-D630-501C-8782C9DAE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9666488" y="4813575"/>
                <a:ext cx="914400" cy="831272"/>
              </a:xfrm>
              <a:prstGeom prst="rect">
                <a:avLst/>
              </a:prstGeom>
            </p:spPr>
          </p:pic>
          <p:sp useBgFill="1">
            <p:nvSpPr>
              <p:cNvPr id="225" name="Rectangle: Rounded Corners 224">
                <a:extLst>
                  <a:ext uri="{FF2B5EF4-FFF2-40B4-BE49-F238E27FC236}">
                    <a16:creationId xmlns:a16="http://schemas.microsoft.com/office/drawing/2014/main" id="{31C2B482-083A-736D-FF4F-064FF5CDAA47}"/>
                  </a:ext>
                </a:extLst>
              </p:cNvPr>
              <p:cNvSpPr/>
              <p:nvPr/>
            </p:nvSpPr>
            <p:spPr>
              <a:xfrm>
                <a:off x="9544958" y="5066634"/>
                <a:ext cx="1179919" cy="383033"/>
              </a:xfrm>
              <a:prstGeom prst="roundRect">
                <a:avLst/>
              </a:prstGeom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IN" sz="1300" b="1">
                    <a:solidFill>
                      <a:srgbClr val="E92168"/>
                    </a:solidFill>
                  </a:rPr>
                  <a:t>100+</a:t>
                </a:r>
                <a:r>
                  <a:rPr lang="en-IN" sz="1150" b="1">
                    <a:solidFill>
                      <a:srgbClr val="001F3E"/>
                    </a:solidFill>
                  </a:rPr>
                  <a:t> Corporate Parks</a:t>
                </a:r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CC693E7E-73D7-A36D-CF29-875DAB9E7058}"/>
                </a:ext>
              </a:extLst>
            </p:cNvPr>
            <p:cNvGrpSpPr/>
            <p:nvPr/>
          </p:nvGrpSpPr>
          <p:grpSpPr>
            <a:xfrm>
              <a:off x="8162640" y="4755532"/>
              <a:ext cx="1178516" cy="914400"/>
              <a:chOff x="8082342" y="4755532"/>
              <a:chExt cx="1178516" cy="914400"/>
            </a:xfrm>
          </p:grpSpPr>
          <p:pic>
            <p:nvPicPr>
              <p:cNvPr id="47" name="Graphic 46" descr="Confused person with solid fill">
                <a:extLst>
                  <a:ext uri="{FF2B5EF4-FFF2-40B4-BE49-F238E27FC236}">
                    <a16:creationId xmlns:a16="http://schemas.microsoft.com/office/drawing/2014/main" id="{A6C3D570-1B9A-9A17-514B-87A55EF8AE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8199877" y="4755532"/>
                <a:ext cx="914400" cy="914400"/>
              </a:xfrm>
              <a:prstGeom prst="rect">
                <a:avLst/>
              </a:prstGeom>
            </p:spPr>
          </p:pic>
          <p:sp useBgFill="1"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id="{C431B254-35E1-5957-D988-C90FCC679166}"/>
                  </a:ext>
                </a:extLst>
              </p:cNvPr>
              <p:cNvSpPr/>
              <p:nvPr/>
            </p:nvSpPr>
            <p:spPr>
              <a:xfrm>
                <a:off x="8082342" y="5066633"/>
                <a:ext cx="1178516" cy="383035"/>
              </a:xfrm>
              <a:prstGeom prst="roundRect">
                <a:avLst/>
              </a:prstGeom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IN" sz="1300" b="1">
                    <a:solidFill>
                      <a:srgbClr val="E92168"/>
                    </a:solidFill>
                  </a:rPr>
                  <a:t>250+</a:t>
                </a:r>
                <a:r>
                  <a:rPr lang="en-IN" sz="1150" b="1">
                    <a:solidFill>
                      <a:srgbClr val="001F3E"/>
                    </a:solidFill>
                  </a:rPr>
                  <a:t> Grooming Lounges</a:t>
                </a:r>
              </a:p>
            </p:txBody>
          </p:sp>
        </p:grpSp>
      </p:grp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F8CFD28B-ACC1-3A59-9337-869CCF91E383}"/>
              </a:ext>
            </a:extLst>
          </p:cNvPr>
          <p:cNvCxnSpPr>
            <a:cxnSpLocks/>
            <a:stCxn id="239" idx="1"/>
          </p:cNvCxnSpPr>
          <p:nvPr/>
        </p:nvCxnSpPr>
        <p:spPr>
          <a:xfrm flipH="1">
            <a:off x="-2762" y="4558578"/>
            <a:ext cx="448735" cy="5079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38" name="TextBox 101">
            <a:extLst>
              <a:ext uri="{FF2B5EF4-FFF2-40B4-BE49-F238E27FC236}">
                <a16:creationId xmlns:a16="http://schemas.microsoft.com/office/drawing/2014/main" id="{601C7F57-4E02-0D69-9806-88F707939C32}"/>
              </a:ext>
            </a:extLst>
          </p:cNvPr>
          <p:cNvSpPr txBox="1"/>
          <p:nvPr/>
        </p:nvSpPr>
        <p:spPr>
          <a:xfrm>
            <a:off x="7872982" y="4447281"/>
            <a:ext cx="3257976" cy="2308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lang="en-US" sz="1500" b="1">
              <a:solidFill>
                <a:srgbClr val="E92168"/>
              </a:solidFill>
              <a:ea typeface="Canva Sans Bold Italics"/>
              <a:cs typeface="Canva Sans Bold Italics"/>
              <a:sym typeface="Canva Sans Bold Italics"/>
            </a:endParaRPr>
          </a:p>
        </p:txBody>
      </p:sp>
      <p:sp useBgFill="1">
        <p:nvSpPr>
          <p:cNvPr id="239" name="Rectangle 238">
            <a:extLst>
              <a:ext uri="{FF2B5EF4-FFF2-40B4-BE49-F238E27FC236}">
                <a16:creationId xmlns:a16="http://schemas.microsoft.com/office/drawing/2014/main" id="{17823B0B-E6DA-C7B8-A051-CD82258CA8B2}"/>
              </a:ext>
            </a:extLst>
          </p:cNvPr>
          <p:cNvSpPr/>
          <p:nvPr/>
        </p:nvSpPr>
        <p:spPr>
          <a:xfrm>
            <a:off x="445973" y="4452601"/>
            <a:ext cx="5276691" cy="211954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>
                <a:solidFill>
                  <a:srgbClr val="001F3E"/>
                </a:solidFill>
              </a:rPr>
              <a:t>KIOSK EXPERIENCE: </a:t>
            </a:r>
            <a:r>
              <a:rPr lang="en-US" sz="1500" b="1">
                <a:solidFill>
                  <a:srgbClr val="E92168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FROM CURIOSITY TO CONVERSION</a:t>
            </a:r>
          </a:p>
        </p:txBody>
      </p:sp>
      <p:sp>
        <p:nvSpPr>
          <p:cNvPr id="248" name="Right Brace 247">
            <a:extLst>
              <a:ext uri="{FF2B5EF4-FFF2-40B4-BE49-F238E27FC236}">
                <a16:creationId xmlns:a16="http://schemas.microsoft.com/office/drawing/2014/main" id="{E74FF1A6-F436-58B2-1607-C458EDE377D5}"/>
              </a:ext>
            </a:extLst>
          </p:cNvPr>
          <p:cNvSpPr/>
          <p:nvPr/>
        </p:nvSpPr>
        <p:spPr>
          <a:xfrm>
            <a:off x="6505550" y="4563657"/>
            <a:ext cx="281061" cy="2217877"/>
          </a:xfrm>
          <a:prstGeom prst="rightBrace">
            <a:avLst>
              <a:gd name="adj1" fmla="val 95942"/>
              <a:gd name="adj2" fmla="val 50000"/>
            </a:avLst>
          </a:prstGeom>
          <a:ln w="3175">
            <a:solidFill>
              <a:srgbClr val="001F3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0" name="Freeform: Shape 249">
            <a:extLst>
              <a:ext uri="{FF2B5EF4-FFF2-40B4-BE49-F238E27FC236}">
                <a16:creationId xmlns:a16="http://schemas.microsoft.com/office/drawing/2014/main" id="{972D3F08-327F-4EC5-F758-B4DCE1E7EAE1}"/>
              </a:ext>
            </a:extLst>
          </p:cNvPr>
          <p:cNvSpPr/>
          <p:nvPr/>
        </p:nvSpPr>
        <p:spPr>
          <a:xfrm>
            <a:off x="7609838" y="4441174"/>
            <a:ext cx="3532854" cy="323165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ln w="19050">
            <a:gradFill flip="none" rotWithShape="1">
              <a:gsLst>
                <a:gs pos="0">
                  <a:srgbClr val="EE8CA9"/>
                </a:gs>
                <a:gs pos="100000">
                  <a:srgbClr val="F5F3E9">
                    <a:alpha val="0"/>
                  </a:srgbClr>
                </a:gs>
              </a:gsLst>
              <a:lin ang="16200000" scaled="1"/>
              <a:tileRect/>
            </a:gra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1500" b="1">
                <a:solidFill>
                  <a:srgbClr val="001F3E"/>
                </a:solidFill>
                <a:ea typeface="Canva Sans Bold Italics"/>
                <a:cs typeface="Canva Sans Bold Italics"/>
                <a:sym typeface="Canva Sans Bold Italics"/>
              </a:rPr>
              <a:t>INSTALL IN </a:t>
            </a:r>
            <a:r>
              <a:rPr lang="en-US" sz="1500" b="1">
                <a:solidFill>
                  <a:srgbClr val="E92168"/>
                </a:solidFill>
                <a:ea typeface="Canva Sans Bold Italics"/>
                <a:cs typeface="Canva Sans Bold Italics"/>
                <a:sym typeface="Canva Sans Bold Italics"/>
              </a:rPr>
              <a:t>HIGH FOOTFALL AREAS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7A1AA6-8A2E-0549-1962-1BEE221BC44D}"/>
              </a:ext>
            </a:extLst>
          </p:cNvPr>
          <p:cNvGrpSpPr/>
          <p:nvPr/>
        </p:nvGrpSpPr>
        <p:grpSpPr>
          <a:xfrm>
            <a:off x="9430015" y="489571"/>
            <a:ext cx="2439531" cy="677108"/>
            <a:chOff x="9366007" y="489571"/>
            <a:chExt cx="2439531" cy="677108"/>
          </a:xfrm>
        </p:grpSpPr>
        <p:sp>
          <p:nvSpPr>
            <p:cNvPr id="27" name="TextBox 100">
              <a:extLst>
                <a:ext uri="{FF2B5EF4-FFF2-40B4-BE49-F238E27FC236}">
                  <a16:creationId xmlns:a16="http://schemas.microsoft.com/office/drawing/2014/main" id="{3D036F28-E5BD-4ED5-16A9-D5A2C4A8BDB9}"/>
                </a:ext>
              </a:extLst>
            </p:cNvPr>
            <p:cNvSpPr txBox="1"/>
            <p:nvPr/>
          </p:nvSpPr>
          <p:spPr>
            <a:xfrm>
              <a:off x="9366007" y="489571"/>
              <a:ext cx="241384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200" b="1" i="1">
                  <a:solidFill>
                    <a:srgbClr val="001F3E"/>
                  </a:solidFill>
                  <a:latin typeface="+mj-lt"/>
                  <a:ea typeface="Canva Sans Bold Italics"/>
                  <a:cs typeface="Canva Sans Bold Italics"/>
                  <a:sym typeface="Canva Sans Bold Italics"/>
                </a:rPr>
                <a:t>Your </a:t>
              </a:r>
              <a:r>
                <a:rPr lang="en-US" sz="2200" b="1" i="1">
                  <a:solidFill>
                    <a:srgbClr val="E92168"/>
                  </a:solidFill>
                  <a:latin typeface="+mj-lt"/>
                  <a:ea typeface="Canva Sans Bold Italics"/>
                  <a:cs typeface="Canva Sans Bold Italics"/>
                  <a:sym typeface="Canva Sans Bold Italics"/>
                </a:rPr>
                <a:t>Skin Age </a:t>
              </a:r>
              <a:r>
                <a:rPr lang="en-US" sz="2200" b="1" i="1">
                  <a:solidFill>
                    <a:srgbClr val="001F3E"/>
                  </a:solidFill>
                  <a:latin typeface="+mj-lt"/>
                  <a:ea typeface="Canva Sans Bold Italics"/>
                  <a:cs typeface="Canva Sans Bold Italics"/>
                  <a:sym typeface="Canva Sans Bold Italics"/>
                </a:rPr>
                <a:t>vs </a:t>
              </a:r>
              <a:r>
                <a:rPr lang="en-US" sz="2200" b="1" i="1">
                  <a:solidFill>
                    <a:srgbClr val="E92168"/>
                  </a:solidFill>
                  <a:latin typeface="+mj-lt"/>
                  <a:ea typeface="Canva Sans Bold Italics"/>
                  <a:cs typeface="Canva Sans Bold Italics"/>
                  <a:sym typeface="Canva Sans Bold Italics"/>
                </a:rPr>
                <a:t>Biological Age  </a:t>
              </a:r>
            </a:p>
          </p:txBody>
        </p:sp>
        <p:sp>
          <p:nvSpPr>
            <p:cNvPr id="28" name="Double Brace 27">
              <a:extLst>
                <a:ext uri="{FF2B5EF4-FFF2-40B4-BE49-F238E27FC236}">
                  <a16:creationId xmlns:a16="http://schemas.microsoft.com/office/drawing/2014/main" id="{3829692C-63BA-0B51-3125-66A5A1903C7A}"/>
                </a:ext>
              </a:extLst>
            </p:cNvPr>
            <p:cNvSpPr/>
            <p:nvPr/>
          </p:nvSpPr>
          <p:spPr>
            <a:xfrm>
              <a:off x="9395127" y="502057"/>
              <a:ext cx="2410411" cy="637910"/>
            </a:xfrm>
            <a:prstGeom prst="bracePair">
              <a:avLst/>
            </a:prstGeom>
            <a:ln>
              <a:solidFill>
                <a:srgbClr val="001F3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3078A90-59A2-F5E2-24E1-6AC53E90ACB9}"/>
              </a:ext>
            </a:extLst>
          </p:cNvPr>
          <p:cNvGrpSpPr/>
          <p:nvPr/>
        </p:nvGrpSpPr>
        <p:grpSpPr>
          <a:xfrm>
            <a:off x="2" y="-23559"/>
            <a:ext cx="12217868" cy="380867"/>
            <a:chOff x="2" y="-23559"/>
            <a:chExt cx="12217868" cy="380867"/>
          </a:xfrm>
        </p:grpSpPr>
        <p:sp>
          <p:nvSpPr>
            <p:cNvPr id="7" name="Freeform 53">
              <a:extLst>
                <a:ext uri="{FF2B5EF4-FFF2-40B4-BE49-F238E27FC236}">
                  <a16:creationId xmlns:a16="http://schemas.microsoft.com/office/drawing/2014/main" id="{2BBF7B27-F0B8-42A6-717A-0CFE09CA7AD0}"/>
                </a:ext>
              </a:extLst>
            </p:cNvPr>
            <p:cNvSpPr/>
            <p:nvPr/>
          </p:nvSpPr>
          <p:spPr>
            <a:xfrm>
              <a:off x="2" y="-4583"/>
              <a:ext cx="2923852" cy="359105"/>
            </a:xfrm>
            <a:custGeom>
              <a:avLst/>
              <a:gdLst/>
              <a:ahLst/>
              <a:cxnLst/>
              <a:rect l="l" t="t" r="r" b="b"/>
              <a:pathLst>
                <a:path w="1535358" h="141869">
                  <a:moveTo>
                    <a:pt x="1332158" y="0"/>
                  </a:moveTo>
                  <a:lnTo>
                    <a:pt x="0" y="0"/>
                  </a:lnTo>
                  <a:lnTo>
                    <a:pt x="0" y="141869"/>
                  </a:lnTo>
                  <a:lnTo>
                    <a:pt x="1332158" y="141869"/>
                  </a:lnTo>
                  <a:lnTo>
                    <a:pt x="1535358" y="70934"/>
                  </a:lnTo>
                  <a:lnTo>
                    <a:pt x="1332158" y="0"/>
                  </a:lnTo>
                  <a:close/>
                </a:path>
              </a:pathLst>
            </a:custGeom>
            <a:solidFill>
              <a:srgbClr val="001F3E"/>
            </a:solidFill>
            <a:ln cap="sq">
              <a:noFill/>
              <a:prstDash val="solid"/>
              <a:miter/>
            </a:ln>
          </p:spPr>
          <p:txBody>
            <a:bodyPr rIns="9000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 Overview</a:t>
              </a:r>
            </a:p>
          </p:txBody>
        </p:sp>
        <p:sp>
          <p:nvSpPr>
            <p:cNvPr id="11" name="Freeform 56">
              <a:extLst>
                <a:ext uri="{FF2B5EF4-FFF2-40B4-BE49-F238E27FC236}">
                  <a16:creationId xmlns:a16="http://schemas.microsoft.com/office/drawing/2014/main" id="{0B56950A-7580-3A14-2B5E-10A173105D34}"/>
                </a:ext>
              </a:extLst>
            </p:cNvPr>
            <p:cNvSpPr/>
            <p:nvPr/>
          </p:nvSpPr>
          <p:spPr>
            <a:xfrm>
              <a:off x="2583076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2168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Initial Pull </a:t>
              </a:r>
              <a:r>
                <a:rPr lang="en-IN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(2/4)</a:t>
              </a:r>
            </a:p>
          </p:txBody>
        </p:sp>
        <p:sp>
          <p:nvSpPr>
            <p:cNvPr id="12" name="Freeform 59">
              <a:extLst>
                <a:ext uri="{FF2B5EF4-FFF2-40B4-BE49-F238E27FC236}">
                  <a16:creationId xmlns:a16="http://schemas.microsoft.com/office/drawing/2014/main" id="{03D62F4B-6CC0-4733-4B3B-BBCFD1496F31}"/>
                </a:ext>
              </a:extLst>
            </p:cNvPr>
            <p:cNvSpPr/>
            <p:nvPr/>
          </p:nvSpPr>
          <p:spPr>
            <a:xfrm>
              <a:off x="5349203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Marketing and Financials</a:t>
              </a:r>
            </a:p>
          </p:txBody>
        </p:sp>
        <p:sp>
          <p:nvSpPr>
            <p:cNvPr id="13" name="Freeform 59">
              <a:extLst>
                <a:ext uri="{FF2B5EF4-FFF2-40B4-BE49-F238E27FC236}">
                  <a16:creationId xmlns:a16="http://schemas.microsoft.com/office/drawing/2014/main" id="{28A8F58F-1D2A-C855-B37B-653258547B63}"/>
                </a:ext>
              </a:extLst>
            </p:cNvPr>
            <p:cNvSpPr/>
            <p:nvPr/>
          </p:nvSpPr>
          <p:spPr>
            <a:xfrm>
              <a:off x="8115331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Execution and Growth</a:t>
              </a: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81AE34D0-6F07-315B-C5DD-A912B746AAB2}"/>
                </a:ext>
              </a:extLst>
            </p:cNvPr>
            <p:cNvSpPr/>
            <p:nvPr/>
          </p:nvSpPr>
          <p:spPr>
            <a:xfrm>
              <a:off x="11137211" y="-23559"/>
              <a:ext cx="1080659" cy="380867"/>
            </a:xfrm>
            <a:custGeom>
              <a:avLst/>
              <a:gdLst/>
              <a:ahLst/>
              <a:cxnLst/>
              <a:rect l="l" t="t" r="r" b="b"/>
              <a:pathLst>
                <a:path w="1620989" h="571300">
                  <a:moveTo>
                    <a:pt x="0" y="0"/>
                  </a:moveTo>
                  <a:lnTo>
                    <a:pt x="1620989" y="0"/>
                  </a:lnTo>
                  <a:lnTo>
                    <a:pt x="1620989" y="571300"/>
                  </a:lnTo>
                  <a:lnTo>
                    <a:pt x="0" y="57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B379D5-1DD5-ECB0-F10D-C36C31A5E7F0}"/>
              </a:ext>
            </a:extLst>
          </p:cNvPr>
          <p:cNvCxnSpPr>
            <a:cxnSpLocks/>
            <a:endCxn id="239" idx="3"/>
          </p:cNvCxnSpPr>
          <p:nvPr/>
        </p:nvCxnSpPr>
        <p:spPr>
          <a:xfrm flipH="1">
            <a:off x="5722664" y="4556611"/>
            <a:ext cx="700176" cy="1967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130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C4F32-BE93-A99A-C7D4-DCE4432C0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think-cell data - do not delete" hidden="1">
            <a:extLst>
              <a:ext uri="{FF2B5EF4-FFF2-40B4-BE49-F238E27FC236}">
                <a16:creationId xmlns:a16="http://schemas.microsoft.com/office/drawing/2014/main" id="{75C0C062-A829-36A1-4294-281DCB479B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6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C0C062-A829-36A1-4294-281DCB479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9" name="Picture 188" descr="A rainbow colored hand with a fist raised&#10;&#10;Description automatically generated">
            <a:extLst>
              <a:ext uri="{FF2B5EF4-FFF2-40B4-BE49-F238E27FC236}">
                <a16:creationId xmlns:a16="http://schemas.microsoft.com/office/drawing/2014/main" id="{564FC4DE-E13F-0DBB-41C5-39C5A96F5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271">
            <a:off x="119278" y="5756811"/>
            <a:ext cx="340052" cy="407543"/>
          </a:xfrm>
          <a:prstGeom prst="rect">
            <a:avLst/>
          </a:prstGeom>
        </p:spPr>
      </p:pic>
      <p:sp useBgFill="1">
        <p:nvSpPr>
          <p:cNvPr id="94" name="TextBox 101">
            <a:extLst>
              <a:ext uri="{FF2B5EF4-FFF2-40B4-BE49-F238E27FC236}">
                <a16:creationId xmlns:a16="http://schemas.microsoft.com/office/drawing/2014/main" id="{244009FA-340D-7837-CF53-9C3EABF62E37}"/>
              </a:ext>
            </a:extLst>
          </p:cNvPr>
          <p:cNvSpPr txBox="1"/>
          <p:nvPr/>
        </p:nvSpPr>
        <p:spPr>
          <a:xfrm>
            <a:off x="4061232" y="858142"/>
            <a:ext cx="4157238" cy="2462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i="1">
                <a:solidFill>
                  <a:srgbClr val="E92168"/>
                </a:solidFill>
                <a:latin typeface="+mj-lt"/>
                <a:sym typeface="Canva Sans Bold"/>
              </a:rPr>
              <a:t>3 Problems 1 Solution cause you’re worth it! </a:t>
            </a:r>
            <a:endParaRPr lang="en-US" sz="1200" b="1" i="1">
              <a:solidFill>
                <a:srgbClr val="E92168"/>
              </a:solidFill>
              <a:latin typeface="+mj-lt"/>
              <a:ea typeface="Canva Sans Bold Italics"/>
              <a:cs typeface="Canva Sans Bold Italics"/>
              <a:sym typeface="Canva Sans Bold Italics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FEFEC82-FC21-749C-53C8-A5EC0C25E343}"/>
              </a:ext>
            </a:extLst>
          </p:cNvPr>
          <p:cNvGrpSpPr/>
          <p:nvPr/>
        </p:nvGrpSpPr>
        <p:grpSpPr>
          <a:xfrm>
            <a:off x="4047870" y="4772821"/>
            <a:ext cx="4549391" cy="1061528"/>
            <a:chOff x="3982504" y="4696063"/>
            <a:chExt cx="4238068" cy="1061528"/>
          </a:xfrm>
        </p:grpSpPr>
        <p:sp>
          <p:nvSpPr>
            <p:cNvPr id="39" name="TextBox 19">
              <a:extLst>
                <a:ext uri="{FF2B5EF4-FFF2-40B4-BE49-F238E27FC236}">
                  <a16:creationId xmlns:a16="http://schemas.microsoft.com/office/drawing/2014/main" id="{97486635-D1AE-336B-A75A-02F9E5818136}"/>
                </a:ext>
              </a:extLst>
            </p:cNvPr>
            <p:cNvSpPr txBox="1"/>
            <p:nvPr/>
          </p:nvSpPr>
          <p:spPr>
            <a:xfrm>
              <a:off x="4195145" y="5392363"/>
              <a:ext cx="3228763" cy="244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99"/>
                </a:lnSpc>
              </a:pPr>
              <a:r>
                <a:rPr lang="en-US" sz="1200" b="1" i="1" spc="-6">
                  <a:solidFill>
                    <a:srgbClr val="E92168"/>
                  </a:solidFill>
                  <a:ea typeface="IBM Plex Sans Bold"/>
                  <a:cs typeface="IBM Plex Sans Bold"/>
                  <a:sym typeface="IBM Plex Sans Bold"/>
                </a:rPr>
                <a:t>Easy 3-step routine delivered in just 1 minute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E3FD2676-C11E-154D-58E6-72C9C7B81767}"/>
                </a:ext>
              </a:extLst>
            </p:cNvPr>
            <p:cNvGrpSpPr/>
            <p:nvPr/>
          </p:nvGrpSpPr>
          <p:grpSpPr>
            <a:xfrm>
              <a:off x="3982504" y="4696063"/>
              <a:ext cx="4238068" cy="1061528"/>
              <a:chOff x="3982504" y="4696063"/>
              <a:chExt cx="4238068" cy="1061528"/>
            </a:xfrm>
          </p:grpSpPr>
          <p:sp>
            <p:nvSpPr>
              <p:cNvPr id="70" name="Arrow: Right 69">
                <a:extLst>
                  <a:ext uri="{FF2B5EF4-FFF2-40B4-BE49-F238E27FC236}">
                    <a16:creationId xmlns:a16="http://schemas.microsoft.com/office/drawing/2014/main" id="{0B9EACB1-4AAD-C9C8-EA74-A92886B8B940}"/>
                  </a:ext>
                </a:extLst>
              </p:cNvPr>
              <p:cNvSpPr/>
              <p:nvPr/>
            </p:nvSpPr>
            <p:spPr>
              <a:xfrm>
                <a:off x="4546050" y="4785393"/>
                <a:ext cx="3177885" cy="825598"/>
              </a:xfrm>
              <a:prstGeom prst="rightArrow">
                <a:avLst>
                  <a:gd name="adj1" fmla="val 50000"/>
                  <a:gd name="adj2" fmla="val 41618"/>
                </a:avLst>
              </a:prstGeom>
              <a:solidFill>
                <a:srgbClr val="E92168"/>
              </a:solidFill>
              <a:ln>
                <a:noFill/>
              </a:ln>
              <a:effectLst/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95582393-96D8-61F6-EAF1-D09EBD239C39}"/>
                  </a:ext>
                </a:extLst>
              </p:cNvPr>
              <p:cNvGrpSpPr/>
              <p:nvPr/>
            </p:nvGrpSpPr>
            <p:grpSpPr>
              <a:xfrm>
                <a:off x="3982504" y="4696063"/>
                <a:ext cx="4238068" cy="1061528"/>
                <a:chOff x="3982504" y="4696063"/>
                <a:chExt cx="4238068" cy="1061528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67AE90E-2D8D-7AED-8020-EA31653D7954}"/>
                    </a:ext>
                  </a:extLst>
                </p:cNvPr>
                <p:cNvSpPr/>
                <p:nvPr/>
              </p:nvSpPr>
              <p:spPr>
                <a:xfrm>
                  <a:off x="3982504" y="4696063"/>
                  <a:ext cx="4238068" cy="1061528"/>
                </a:xfrm>
                <a:prstGeom prst="rect">
                  <a:avLst/>
                </a:prstGeom>
                <a:noFill/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C5BF7C96-3C6A-7C12-3B0D-C6884842AF70}"/>
                    </a:ext>
                  </a:extLst>
                </p:cNvPr>
                <p:cNvSpPr/>
                <p:nvPr/>
              </p:nvSpPr>
              <p:spPr>
                <a:xfrm>
                  <a:off x="4169936" y="4994201"/>
                  <a:ext cx="1127215" cy="424611"/>
                </a:xfrm>
                <a:custGeom>
                  <a:avLst/>
                  <a:gdLst>
                    <a:gd name="connsiteX0" fmla="*/ 0 w 1364128"/>
                    <a:gd name="connsiteY0" fmla="*/ 70770 h 424611"/>
                    <a:gd name="connsiteX1" fmla="*/ 70770 w 1364128"/>
                    <a:gd name="connsiteY1" fmla="*/ 0 h 424611"/>
                    <a:gd name="connsiteX2" fmla="*/ 1293358 w 1364128"/>
                    <a:gd name="connsiteY2" fmla="*/ 0 h 424611"/>
                    <a:gd name="connsiteX3" fmla="*/ 1364128 w 1364128"/>
                    <a:gd name="connsiteY3" fmla="*/ 70770 h 424611"/>
                    <a:gd name="connsiteX4" fmla="*/ 1364128 w 1364128"/>
                    <a:gd name="connsiteY4" fmla="*/ 353841 h 424611"/>
                    <a:gd name="connsiteX5" fmla="*/ 1293358 w 1364128"/>
                    <a:gd name="connsiteY5" fmla="*/ 424611 h 424611"/>
                    <a:gd name="connsiteX6" fmla="*/ 70770 w 1364128"/>
                    <a:gd name="connsiteY6" fmla="*/ 424611 h 424611"/>
                    <a:gd name="connsiteX7" fmla="*/ 0 w 1364128"/>
                    <a:gd name="connsiteY7" fmla="*/ 353841 h 424611"/>
                    <a:gd name="connsiteX8" fmla="*/ 0 w 1364128"/>
                    <a:gd name="connsiteY8" fmla="*/ 70770 h 42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4128" h="424611">
                      <a:moveTo>
                        <a:pt x="0" y="70770"/>
                      </a:moveTo>
                      <a:cubicBezTo>
                        <a:pt x="0" y="31685"/>
                        <a:pt x="31685" y="0"/>
                        <a:pt x="70770" y="0"/>
                      </a:cubicBezTo>
                      <a:lnTo>
                        <a:pt x="1293358" y="0"/>
                      </a:lnTo>
                      <a:cubicBezTo>
                        <a:pt x="1332443" y="0"/>
                        <a:pt x="1364128" y="31685"/>
                        <a:pt x="1364128" y="70770"/>
                      </a:cubicBezTo>
                      <a:lnTo>
                        <a:pt x="1364128" y="353841"/>
                      </a:lnTo>
                      <a:cubicBezTo>
                        <a:pt x="1364128" y="392926"/>
                        <a:pt x="1332443" y="424611"/>
                        <a:pt x="1293358" y="424611"/>
                      </a:cubicBezTo>
                      <a:lnTo>
                        <a:pt x="70770" y="424611"/>
                      </a:lnTo>
                      <a:cubicBezTo>
                        <a:pt x="31685" y="424611"/>
                        <a:pt x="0" y="392926"/>
                        <a:pt x="0" y="353841"/>
                      </a:cubicBezTo>
                      <a:lnTo>
                        <a:pt x="0" y="70770"/>
                      </a:lnTo>
                      <a:close/>
                    </a:path>
                  </a:pathLst>
                </a:custGeom>
                <a:solidFill>
                  <a:srgbClr val="001F3E"/>
                </a:solidFill>
                <a:effectLst>
                  <a:glow rad="63500">
                    <a:srgbClr val="001E3F">
                      <a:alpha val="40000"/>
                    </a:srgbClr>
                  </a:glow>
                </a:effectLst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5018" tIns="55018" rIns="55018" bIns="55018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IN" sz="900" b="1" i="1" kern="1200">
                      <a:solidFill>
                        <a:schemeClr val="bg1"/>
                      </a:solidFill>
                    </a:rPr>
                    <a:t>Dispense the anti-ageing moisturiser</a:t>
                  </a:r>
                  <a:endParaRPr lang="en-GB" sz="900" kern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7C3BA12C-F989-681F-08A5-DA80861FFE32}"/>
                    </a:ext>
                  </a:extLst>
                </p:cNvPr>
                <p:cNvSpPr/>
                <p:nvPr/>
              </p:nvSpPr>
              <p:spPr>
                <a:xfrm>
                  <a:off x="5392041" y="4994201"/>
                  <a:ext cx="1127215" cy="424611"/>
                </a:xfrm>
                <a:custGeom>
                  <a:avLst/>
                  <a:gdLst>
                    <a:gd name="connsiteX0" fmla="*/ 0 w 1364128"/>
                    <a:gd name="connsiteY0" fmla="*/ 70770 h 424611"/>
                    <a:gd name="connsiteX1" fmla="*/ 70770 w 1364128"/>
                    <a:gd name="connsiteY1" fmla="*/ 0 h 424611"/>
                    <a:gd name="connsiteX2" fmla="*/ 1293358 w 1364128"/>
                    <a:gd name="connsiteY2" fmla="*/ 0 h 424611"/>
                    <a:gd name="connsiteX3" fmla="*/ 1364128 w 1364128"/>
                    <a:gd name="connsiteY3" fmla="*/ 70770 h 424611"/>
                    <a:gd name="connsiteX4" fmla="*/ 1364128 w 1364128"/>
                    <a:gd name="connsiteY4" fmla="*/ 353841 h 424611"/>
                    <a:gd name="connsiteX5" fmla="*/ 1293358 w 1364128"/>
                    <a:gd name="connsiteY5" fmla="*/ 424611 h 424611"/>
                    <a:gd name="connsiteX6" fmla="*/ 70770 w 1364128"/>
                    <a:gd name="connsiteY6" fmla="*/ 424611 h 424611"/>
                    <a:gd name="connsiteX7" fmla="*/ 0 w 1364128"/>
                    <a:gd name="connsiteY7" fmla="*/ 353841 h 424611"/>
                    <a:gd name="connsiteX8" fmla="*/ 0 w 1364128"/>
                    <a:gd name="connsiteY8" fmla="*/ 70770 h 42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4128" h="424611">
                      <a:moveTo>
                        <a:pt x="0" y="70770"/>
                      </a:moveTo>
                      <a:cubicBezTo>
                        <a:pt x="0" y="31685"/>
                        <a:pt x="31685" y="0"/>
                        <a:pt x="70770" y="0"/>
                      </a:cubicBezTo>
                      <a:lnTo>
                        <a:pt x="1293358" y="0"/>
                      </a:lnTo>
                      <a:cubicBezTo>
                        <a:pt x="1332443" y="0"/>
                        <a:pt x="1364128" y="31685"/>
                        <a:pt x="1364128" y="70770"/>
                      </a:cubicBezTo>
                      <a:lnTo>
                        <a:pt x="1364128" y="353841"/>
                      </a:lnTo>
                      <a:cubicBezTo>
                        <a:pt x="1364128" y="392926"/>
                        <a:pt x="1332443" y="424611"/>
                        <a:pt x="1293358" y="424611"/>
                      </a:cubicBezTo>
                      <a:lnTo>
                        <a:pt x="70770" y="424611"/>
                      </a:lnTo>
                      <a:cubicBezTo>
                        <a:pt x="31685" y="424611"/>
                        <a:pt x="0" y="392926"/>
                        <a:pt x="0" y="353841"/>
                      </a:cubicBezTo>
                      <a:lnTo>
                        <a:pt x="0" y="70770"/>
                      </a:lnTo>
                      <a:close/>
                    </a:path>
                  </a:pathLst>
                </a:custGeom>
                <a:solidFill>
                  <a:srgbClr val="001F3E"/>
                </a:solidFill>
                <a:effectLst>
                  <a:glow rad="63500">
                    <a:srgbClr val="001E3F">
                      <a:alpha val="40000"/>
                    </a:srgbClr>
                  </a:glow>
                </a:effectLst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5018" tIns="55018" rIns="55018" bIns="55018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IN" sz="900" b="1" i="1" kern="1200">
                      <a:solidFill>
                        <a:schemeClr val="bg1"/>
                      </a:solidFill>
                    </a:rPr>
                    <a:t>Hands-free application with  roller</a:t>
                  </a:r>
                  <a:endParaRPr lang="en-GB" sz="900" kern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0D3841AC-CF5A-11BF-F8F2-F9FD000D5945}"/>
                    </a:ext>
                  </a:extLst>
                </p:cNvPr>
                <p:cNvSpPr/>
                <p:nvPr/>
              </p:nvSpPr>
              <p:spPr>
                <a:xfrm>
                  <a:off x="6605003" y="4994201"/>
                  <a:ext cx="1127215" cy="424611"/>
                </a:xfrm>
                <a:custGeom>
                  <a:avLst/>
                  <a:gdLst>
                    <a:gd name="connsiteX0" fmla="*/ 0 w 1364128"/>
                    <a:gd name="connsiteY0" fmla="*/ 70770 h 424611"/>
                    <a:gd name="connsiteX1" fmla="*/ 70770 w 1364128"/>
                    <a:gd name="connsiteY1" fmla="*/ 0 h 424611"/>
                    <a:gd name="connsiteX2" fmla="*/ 1293358 w 1364128"/>
                    <a:gd name="connsiteY2" fmla="*/ 0 h 424611"/>
                    <a:gd name="connsiteX3" fmla="*/ 1364128 w 1364128"/>
                    <a:gd name="connsiteY3" fmla="*/ 70770 h 424611"/>
                    <a:gd name="connsiteX4" fmla="*/ 1364128 w 1364128"/>
                    <a:gd name="connsiteY4" fmla="*/ 353841 h 424611"/>
                    <a:gd name="connsiteX5" fmla="*/ 1293358 w 1364128"/>
                    <a:gd name="connsiteY5" fmla="*/ 424611 h 424611"/>
                    <a:gd name="connsiteX6" fmla="*/ 70770 w 1364128"/>
                    <a:gd name="connsiteY6" fmla="*/ 424611 h 424611"/>
                    <a:gd name="connsiteX7" fmla="*/ 0 w 1364128"/>
                    <a:gd name="connsiteY7" fmla="*/ 353841 h 424611"/>
                    <a:gd name="connsiteX8" fmla="*/ 0 w 1364128"/>
                    <a:gd name="connsiteY8" fmla="*/ 70770 h 42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4128" h="424611">
                      <a:moveTo>
                        <a:pt x="0" y="70770"/>
                      </a:moveTo>
                      <a:cubicBezTo>
                        <a:pt x="0" y="31685"/>
                        <a:pt x="31685" y="0"/>
                        <a:pt x="70770" y="0"/>
                      </a:cubicBezTo>
                      <a:lnTo>
                        <a:pt x="1293358" y="0"/>
                      </a:lnTo>
                      <a:cubicBezTo>
                        <a:pt x="1332443" y="0"/>
                        <a:pt x="1364128" y="31685"/>
                        <a:pt x="1364128" y="70770"/>
                      </a:cubicBezTo>
                      <a:lnTo>
                        <a:pt x="1364128" y="353841"/>
                      </a:lnTo>
                      <a:cubicBezTo>
                        <a:pt x="1364128" y="392926"/>
                        <a:pt x="1332443" y="424611"/>
                        <a:pt x="1293358" y="424611"/>
                      </a:cubicBezTo>
                      <a:lnTo>
                        <a:pt x="70770" y="424611"/>
                      </a:lnTo>
                      <a:cubicBezTo>
                        <a:pt x="31685" y="424611"/>
                        <a:pt x="0" y="392926"/>
                        <a:pt x="0" y="353841"/>
                      </a:cubicBezTo>
                      <a:lnTo>
                        <a:pt x="0" y="70770"/>
                      </a:lnTo>
                      <a:close/>
                    </a:path>
                  </a:pathLst>
                </a:custGeom>
                <a:solidFill>
                  <a:srgbClr val="001F3E"/>
                </a:solidFill>
                <a:effectLst>
                  <a:glow rad="63500">
                    <a:srgbClr val="001E3F">
                      <a:alpha val="40000"/>
                    </a:srgbClr>
                  </a:glow>
                </a:effectLst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5018" tIns="55018" rIns="55018" bIns="55018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IN" sz="900" b="1" i="1" kern="1200">
                      <a:solidFill>
                        <a:schemeClr val="bg1"/>
                      </a:solidFill>
                    </a:rPr>
                    <a:t>Scan to update your skin progress </a:t>
                  </a:r>
                  <a:endParaRPr lang="en-GB" sz="900" kern="120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868E3D0-295A-38C1-63E5-F08B1BFB77D0}"/>
              </a:ext>
            </a:extLst>
          </p:cNvPr>
          <p:cNvGrpSpPr/>
          <p:nvPr/>
        </p:nvGrpSpPr>
        <p:grpSpPr>
          <a:xfrm>
            <a:off x="3903173" y="1273419"/>
            <a:ext cx="4385655" cy="3764598"/>
            <a:chOff x="3903173" y="1115606"/>
            <a:chExt cx="4385655" cy="376459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879F5D-32B6-3565-07DA-F1D8B364F793}"/>
                </a:ext>
              </a:extLst>
            </p:cNvPr>
            <p:cNvSpPr txBox="1">
              <a:spLocks/>
            </p:cNvSpPr>
            <p:nvPr/>
          </p:nvSpPr>
          <p:spPr>
            <a:xfrm>
              <a:off x="7046280" y="4165075"/>
              <a:ext cx="1111541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1000" b="1" i="1"/>
                <a:t>Smart Skin </a:t>
              </a:r>
              <a:br>
                <a:rPr lang="en-IN" sz="1000" b="1" i="1"/>
              </a:br>
              <a:r>
                <a:rPr lang="en-IN" sz="1000" b="1" i="1"/>
                <a:t>Scanner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34243F-5013-59D3-9953-A459CF4F1777}"/>
                </a:ext>
              </a:extLst>
            </p:cNvPr>
            <p:cNvSpPr txBox="1">
              <a:spLocks/>
            </p:cNvSpPr>
            <p:nvPr/>
          </p:nvSpPr>
          <p:spPr>
            <a:xfrm>
              <a:off x="7061037" y="1178669"/>
              <a:ext cx="1227791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1000" b="1" i="1"/>
                <a:t>Automatic Cream</a:t>
              </a:r>
              <a:br>
                <a:rPr lang="en-IN" sz="1000" b="1" i="1"/>
              </a:br>
              <a:r>
                <a:rPr lang="en-IN" sz="1000" b="1" i="1"/>
                <a:t> Dispenser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2F5C55-CC9A-4741-4592-FA81A8A7AC0D}"/>
                </a:ext>
              </a:extLst>
            </p:cNvPr>
            <p:cNvCxnSpPr>
              <a:cxnSpLocks/>
            </p:cNvCxnSpPr>
            <p:nvPr/>
          </p:nvCxnSpPr>
          <p:spPr>
            <a:xfrm>
              <a:off x="6925210" y="1572864"/>
              <a:ext cx="1251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A821B8-784D-46A5-B77E-FE1ED41AD7A6}"/>
                </a:ext>
              </a:extLst>
            </p:cNvPr>
            <p:cNvSpPr txBox="1">
              <a:spLocks/>
            </p:cNvSpPr>
            <p:nvPr/>
          </p:nvSpPr>
          <p:spPr>
            <a:xfrm>
              <a:off x="3903173" y="1889681"/>
              <a:ext cx="1178796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1000" b="1" i="1"/>
                <a:t>Refillable </a:t>
              </a:r>
              <a:br>
                <a:rPr lang="en-IN" sz="1000" b="1" i="1"/>
              </a:br>
              <a:r>
                <a:rPr lang="en-IN" sz="1000" b="1" i="1"/>
                <a:t>Cream Cartridge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280825-82CB-FE22-47E9-F5B8FC08EB83}"/>
                </a:ext>
              </a:extLst>
            </p:cNvPr>
            <p:cNvSpPr txBox="1">
              <a:spLocks/>
            </p:cNvSpPr>
            <p:nvPr/>
          </p:nvSpPr>
          <p:spPr>
            <a:xfrm>
              <a:off x="4027256" y="1115606"/>
              <a:ext cx="1046214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1000" b="1" i="1"/>
                <a:t>Integrated </a:t>
              </a:r>
              <a:br>
                <a:rPr lang="en-IN" sz="1000" b="1" i="1"/>
              </a:br>
              <a:r>
                <a:rPr lang="en-IN" sz="1000" b="1" i="1"/>
                <a:t>Roller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300DA8-37AB-0D8F-DC0B-2812CFC4B4B1}"/>
                </a:ext>
              </a:extLst>
            </p:cNvPr>
            <p:cNvCxnSpPr>
              <a:cxnSpLocks/>
            </p:cNvCxnSpPr>
            <p:nvPr/>
          </p:nvCxnSpPr>
          <p:spPr>
            <a:xfrm>
              <a:off x="4087616" y="1478300"/>
              <a:ext cx="1037421" cy="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6FD600A-4156-C264-FD9B-7B1523E7FE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4650" y="1206765"/>
              <a:ext cx="2626228" cy="3673439"/>
              <a:chOff x="3599288" y="1611061"/>
              <a:chExt cx="1683573" cy="235490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9725538-8D3D-AFD9-BFF1-CD886FB7A87D}"/>
                  </a:ext>
                </a:extLst>
              </p:cNvPr>
              <p:cNvGrpSpPr/>
              <p:nvPr/>
            </p:nvGrpSpPr>
            <p:grpSpPr>
              <a:xfrm>
                <a:off x="3599288" y="1611061"/>
                <a:ext cx="1683573" cy="2354900"/>
                <a:chOff x="3514621" y="1445961"/>
                <a:chExt cx="1683573" cy="2354900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5F41A659-6955-A39F-1513-5CC99ADE6EF6}"/>
                    </a:ext>
                  </a:extLst>
                </p:cNvPr>
                <p:cNvGrpSpPr/>
                <p:nvPr/>
              </p:nvGrpSpPr>
              <p:grpSpPr>
                <a:xfrm>
                  <a:off x="4232607" y="1513852"/>
                  <a:ext cx="965587" cy="2233911"/>
                  <a:chOff x="4537412" y="1252891"/>
                  <a:chExt cx="965587" cy="2233911"/>
                </a:xfrm>
              </p:grpSpPr>
              <p:pic>
                <p:nvPicPr>
                  <p:cNvPr id="44" name="Picture 43" descr="A black device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C0495F04-0DB2-30EA-8FD3-1AACAC7A7C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184" t="5075" r="57624" b="5739"/>
                  <a:stretch/>
                </p:blipFill>
                <p:spPr>
                  <a:xfrm>
                    <a:off x="4537412" y="1252891"/>
                    <a:ext cx="965587" cy="2233911"/>
                  </a:xfrm>
                  <a:prstGeom prst="rect">
                    <a:avLst/>
                  </a:prstGeom>
                </p:spPr>
              </p:pic>
              <p:pic>
                <p:nvPicPr>
                  <p:cNvPr id="45" name="Picture 44" descr="A black device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5976CDF9-3B1E-F884-EA46-AA32818DD9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725" t="58060" r="49360" b="38799"/>
                  <a:stretch/>
                </p:blipFill>
                <p:spPr>
                  <a:xfrm>
                    <a:off x="4925221" y="3239986"/>
                    <a:ext cx="184816" cy="170585"/>
                  </a:xfrm>
                  <a:prstGeom prst="ellipse">
                    <a:avLst/>
                  </a:prstGeom>
                </p:spPr>
              </p:pic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4E52E0B7-EBE2-8BA5-9074-84A448004CF7}"/>
                    </a:ext>
                  </a:extLst>
                </p:cNvPr>
                <p:cNvGrpSpPr/>
                <p:nvPr/>
              </p:nvGrpSpPr>
              <p:grpSpPr>
                <a:xfrm>
                  <a:off x="3514621" y="1445961"/>
                  <a:ext cx="999683" cy="2354900"/>
                  <a:chOff x="3819426" y="1185000"/>
                  <a:chExt cx="999683" cy="2354900"/>
                </a:xfrm>
              </p:grpSpPr>
              <p:pic>
                <p:nvPicPr>
                  <p:cNvPr id="42" name="Picture 41" descr="A black device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2191E322-E7F2-024A-8875-B796E408A9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550" t="4331" r="38320" b="10007"/>
                  <a:stretch/>
                </p:blipFill>
                <p:spPr>
                  <a:xfrm>
                    <a:off x="3819426" y="1185000"/>
                    <a:ext cx="999683" cy="2354900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 descr="A black device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14D191D7-69B3-8996-D5B4-4EED16A87F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780" t="64781" r="49431" b="32034"/>
                  <a:stretch/>
                </p:blipFill>
                <p:spPr>
                  <a:xfrm>
                    <a:off x="4105118" y="2498550"/>
                    <a:ext cx="152702" cy="152817"/>
                  </a:xfrm>
                  <a:prstGeom prst="ellipse">
                    <a:avLst/>
                  </a:prstGeom>
                </p:spPr>
              </p:pic>
            </p:grpSp>
          </p:grp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74B1E3C1-2759-82C6-FEAB-FCAA6B810D29}"/>
                  </a:ext>
                </a:extLst>
              </p:cNvPr>
              <p:cNvSpPr/>
              <p:nvPr/>
            </p:nvSpPr>
            <p:spPr>
              <a:xfrm>
                <a:off x="3883989" y="2270418"/>
                <a:ext cx="413305" cy="8893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2249A70-97D4-5379-7510-10A858F5B220}"/>
                </a:ext>
              </a:extLst>
            </p:cNvPr>
            <p:cNvCxnSpPr>
              <a:cxnSpLocks/>
            </p:cNvCxnSpPr>
            <p:nvPr/>
          </p:nvCxnSpPr>
          <p:spPr>
            <a:xfrm>
              <a:off x="3990608" y="2287974"/>
              <a:ext cx="135551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8BB18B-7A0B-4418-3178-18B9F9DDB8FC}"/>
                </a:ext>
              </a:extLst>
            </p:cNvPr>
            <p:cNvCxnSpPr>
              <a:cxnSpLocks/>
            </p:cNvCxnSpPr>
            <p:nvPr/>
          </p:nvCxnSpPr>
          <p:spPr>
            <a:xfrm>
              <a:off x="6535230" y="4548235"/>
              <a:ext cx="1523499" cy="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1E735A6-51A5-BB7E-C62C-B7E251215BF5}"/>
              </a:ext>
            </a:extLst>
          </p:cNvPr>
          <p:cNvGrpSpPr>
            <a:grpSpLocks noChangeAspect="1"/>
          </p:cNvGrpSpPr>
          <p:nvPr/>
        </p:nvGrpSpPr>
        <p:grpSpPr>
          <a:xfrm>
            <a:off x="-225123" y="2888133"/>
            <a:ext cx="4191370" cy="2897388"/>
            <a:chOff x="-290145" y="3595517"/>
            <a:chExt cx="4305620" cy="2957362"/>
          </a:xfrm>
        </p:grpSpPr>
        <p:graphicFrame>
          <p:nvGraphicFramePr>
            <p:cNvPr id="184" name="Diagram 183">
              <a:extLst>
                <a:ext uri="{FF2B5EF4-FFF2-40B4-BE49-F238E27FC236}">
                  <a16:creationId xmlns:a16="http://schemas.microsoft.com/office/drawing/2014/main" id="{441A240F-EF7D-F333-192E-A6C300C1B33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8131588"/>
                </p:ext>
              </p:extLst>
            </p:nvPr>
          </p:nvGraphicFramePr>
          <p:xfrm>
            <a:off x="-290145" y="3595517"/>
            <a:ext cx="4305620" cy="29573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0CB59C50-89C4-B83A-80D9-B913925A0E2F}"/>
                </a:ext>
              </a:extLst>
            </p:cNvPr>
            <p:cNvGrpSpPr/>
            <p:nvPr/>
          </p:nvGrpSpPr>
          <p:grpSpPr>
            <a:xfrm>
              <a:off x="450622" y="3943575"/>
              <a:ext cx="2922818" cy="2084584"/>
              <a:chOff x="450622" y="3943575"/>
              <a:chExt cx="2922818" cy="2084584"/>
            </a:xfrm>
          </p:grpSpPr>
          <p:sp>
            <p:nvSpPr>
              <p:cNvPr id="186" name="TextBox 7">
                <a:extLst>
                  <a:ext uri="{FF2B5EF4-FFF2-40B4-BE49-F238E27FC236}">
                    <a16:creationId xmlns:a16="http://schemas.microsoft.com/office/drawing/2014/main" id="{8BC743F1-9E37-B8FB-0A33-659F3CEFF4B9}"/>
                  </a:ext>
                </a:extLst>
              </p:cNvPr>
              <p:cNvSpPr txBox="1"/>
              <p:nvPr/>
            </p:nvSpPr>
            <p:spPr>
              <a:xfrm>
                <a:off x="1216865" y="3943575"/>
                <a:ext cx="1319014" cy="691124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1100" i="1" spc="19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Men </a:t>
                </a:r>
                <a:r>
                  <a:rPr lang="en-US" sz="1100" b="1" i="1" spc="19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prioritize technology </a:t>
                </a:r>
                <a:r>
                  <a:rPr lang="en-US" sz="1100" i="1" spc="19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and </a:t>
                </a:r>
                <a:r>
                  <a:rPr lang="en-US" sz="1100" b="1" i="1" spc="19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proven results </a:t>
                </a:r>
                <a:r>
                  <a:rPr lang="en-US" sz="1100" i="1" spc="19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over beauty marketing </a:t>
                </a:r>
              </a:p>
            </p:txBody>
          </p:sp>
          <p:sp>
            <p:nvSpPr>
              <p:cNvPr id="187" name="TextBox 8">
                <a:extLst>
                  <a:ext uri="{FF2B5EF4-FFF2-40B4-BE49-F238E27FC236}">
                    <a16:creationId xmlns:a16="http://schemas.microsoft.com/office/drawing/2014/main" id="{8B912F02-C185-F649-9EBD-6784AAB7C509}"/>
                  </a:ext>
                </a:extLst>
              </p:cNvPr>
              <p:cNvSpPr txBox="1"/>
              <p:nvPr/>
            </p:nvSpPr>
            <p:spPr>
              <a:xfrm>
                <a:off x="2114114" y="5337035"/>
                <a:ext cx="1259326" cy="691124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1100" i="1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Men </a:t>
                </a:r>
                <a:r>
                  <a:rPr lang="en-US" sz="1100" b="1" i="1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don’t want 5-step routines </a:t>
                </a:r>
                <a:r>
                  <a:rPr lang="en-US" sz="1100" i="1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or high-maintenance solutions</a:t>
                </a:r>
              </a:p>
            </p:txBody>
          </p:sp>
          <p:sp>
            <p:nvSpPr>
              <p:cNvPr id="188" name="TextBox 9">
                <a:extLst>
                  <a:ext uri="{FF2B5EF4-FFF2-40B4-BE49-F238E27FC236}">
                    <a16:creationId xmlns:a16="http://schemas.microsoft.com/office/drawing/2014/main" id="{6EAC48B2-5AF2-8546-BB7F-CA548C483131}"/>
                  </a:ext>
                </a:extLst>
              </p:cNvPr>
              <p:cNvSpPr txBox="1"/>
              <p:nvPr/>
            </p:nvSpPr>
            <p:spPr>
              <a:xfrm>
                <a:off x="450622" y="5286475"/>
                <a:ext cx="1127456" cy="691124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1100" i="1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Men </a:t>
                </a:r>
                <a:r>
                  <a:rPr lang="en-US" sz="1100" b="1" i="1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require</a:t>
                </a:r>
                <a:r>
                  <a:rPr lang="en-US" sz="1100" i="1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 </a:t>
                </a:r>
                <a:br>
                  <a:rPr lang="en-US" sz="1100" i="1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</a:br>
                <a:r>
                  <a:rPr lang="en-US" sz="1100" b="1" i="1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visible progress </a:t>
                </a:r>
                <a:r>
                  <a:rPr lang="en-US" sz="1100" i="1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for motivation and </a:t>
                </a:r>
                <a:r>
                  <a:rPr lang="en-US" sz="1100" b="1" i="1">
                    <a:solidFill>
                      <a:srgbClr val="001F3F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Calibri (MS) Italics"/>
                  </a:rPr>
                  <a:t>consistency</a:t>
                </a:r>
              </a:p>
            </p:txBody>
          </p:sp>
        </p:grpSp>
      </p:grp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39647EB5-8ED6-A42D-B8D8-8C835B71C1F9}"/>
              </a:ext>
            </a:extLst>
          </p:cNvPr>
          <p:cNvCxnSpPr>
            <a:cxnSpLocks/>
          </p:cNvCxnSpPr>
          <p:nvPr/>
        </p:nvCxnSpPr>
        <p:spPr>
          <a:xfrm flipV="1">
            <a:off x="1883906" y="3355239"/>
            <a:ext cx="2553272" cy="1156549"/>
          </a:xfrm>
          <a:prstGeom prst="straightConnector1">
            <a:avLst/>
          </a:prstGeom>
          <a:ln w="6350">
            <a:solidFill>
              <a:srgbClr val="001F3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7D3FD13-0233-7BD9-F53D-9DFC090C24B5}"/>
              </a:ext>
            </a:extLst>
          </p:cNvPr>
          <p:cNvSpPr/>
          <p:nvPr/>
        </p:nvSpPr>
        <p:spPr>
          <a:xfrm>
            <a:off x="697040" y="2589097"/>
            <a:ext cx="2389219" cy="282109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>
              <a:solidFill>
                <a:srgbClr val="E92168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C0143E0-1140-1747-36CD-1D1DB5508070}"/>
              </a:ext>
            </a:extLst>
          </p:cNvPr>
          <p:cNvGrpSpPr/>
          <p:nvPr/>
        </p:nvGrpSpPr>
        <p:grpSpPr>
          <a:xfrm>
            <a:off x="-318012" y="749872"/>
            <a:ext cx="4084349" cy="1628174"/>
            <a:chOff x="-299780" y="1156656"/>
            <a:chExt cx="4084349" cy="1994360"/>
          </a:xfrm>
        </p:grpSpPr>
        <p:graphicFrame>
          <p:nvGraphicFramePr>
            <p:cNvPr id="118" name="Diagram 117">
              <a:extLst>
                <a:ext uri="{FF2B5EF4-FFF2-40B4-BE49-F238E27FC236}">
                  <a16:creationId xmlns:a16="http://schemas.microsoft.com/office/drawing/2014/main" id="{1FB28E98-95C2-3395-ECAA-13EC11E4EE8B}"/>
                </a:ext>
              </a:extLst>
            </p:cNvPr>
            <p:cNvGraphicFramePr/>
            <p:nvPr/>
          </p:nvGraphicFramePr>
          <p:xfrm>
            <a:off x="-299780" y="1156656"/>
            <a:ext cx="4076132" cy="9566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graphicFrame>
          <p:nvGraphicFramePr>
            <p:cNvPr id="119" name="Diagram 118">
              <a:extLst>
                <a:ext uri="{FF2B5EF4-FFF2-40B4-BE49-F238E27FC236}">
                  <a16:creationId xmlns:a16="http://schemas.microsoft.com/office/drawing/2014/main" id="{15CD9105-51B1-A5FF-CA60-A067F3432C13}"/>
                </a:ext>
              </a:extLst>
            </p:cNvPr>
            <p:cNvGraphicFramePr/>
            <p:nvPr/>
          </p:nvGraphicFramePr>
          <p:xfrm>
            <a:off x="-291563" y="2194362"/>
            <a:ext cx="4076132" cy="9566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2" r:lo="rId23" r:qs="rId24" r:cs="rId25"/>
            </a:graphicData>
          </a:graphic>
        </p:graphicFrame>
      </p:grp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E4F589C-4837-B546-7A3F-0323731B25B9}"/>
              </a:ext>
            </a:extLst>
          </p:cNvPr>
          <p:cNvSpPr/>
          <p:nvPr/>
        </p:nvSpPr>
        <p:spPr>
          <a:xfrm>
            <a:off x="704404" y="409616"/>
            <a:ext cx="2389219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CUSTOMER </a:t>
            </a:r>
            <a:r>
              <a:rPr lang="en-US" sz="1500" b="1">
                <a:solidFill>
                  <a:srgbClr val="E92168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PAIN POINTS</a:t>
            </a:r>
          </a:p>
        </p:txBody>
      </p:sp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75DEE226-84E4-4615-68F4-EAC56626E66D}"/>
              </a:ext>
            </a:extLst>
          </p:cNvPr>
          <p:cNvSpPr/>
          <p:nvPr/>
        </p:nvSpPr>
        <p:spPr>
          <a:xfrm>
            <a:off x="8461892" y="409616"/>
            <a:ext cx="3564061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1F3F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TECHNICAL </a:t>
            </a:r>
            <a:r>
              <a:rPr lang="en-US" sz="1500" b="1">
                <a:solidFill>
                  <a:srgbClr val="E92168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FEASIBILITY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2C1358B-93F7-509F-2AAE-19B3A20A68D2}"/>
              </a:ext>
            </a:extLst>
          </p:cNvPr>
          <p:cNvSpPr>
            <a:spLocks/>
          </p:cNvSpPr>
          <p:nvPr/>
        </p:nvSpPr>
        <p:spPr>
          <a:xfrm>
            <a:off x="8493098" y="2599781"/>
            <a:ext cx="3532855" cy="654054"/>
          </a:xfrm>
          <a:custGeom>
            <a:avLst/>
            <a:gdLst>
              <a:gd name="connsiteX0" fmla="*/ 0 w 3760138"/>
              <a:gd name="connsiteY0" fmla="*/ 67881 h 678810"/>
              <a:gd name="connsiteX1" fmla="*/ 67881 w 3760138"/>
              <a:gd name="connsiteY1" fmla="*/ 0 h 678810"/>
              <a:gd name="connsiteX2" fmla="*/ 3692257 w 3760138"/>
              <a:gd name="connsiteY2" fmla="*/ 0 h 678810"/>
              <a:gd name="connsiteX3" fmla="*/ 3760138 w 3760138"/>
              <a:gd name="connsiteY3" fmla="*/ 67881 h 678810"/>
              <a:gd name="connsiteX4" fmla="*/ 3760138 w 3760138"/>
              <a:gd name="connsiteY4" fmla="*/ 610929 h 678810"/>
              <a:gd name="connsiteX5" fmla="*/ 3692257 w 3760138"/>
              <a:gd name="connsiteY5" fmla="*/ 678810 h 678810"/>
              <a:gd name="connsiteX6" fmla="*/ 67881 w 3760138"/>
              <a:gd name="connsiteY6" fmla="*/ 678810 h 678810"/>
              <a:gd name="connsiteX7" fmla="*/ 0 w 3760138"/>
              <a:gd name="connsiteY7" fmla="*/ 610929 h 678810"/>
              <a:gd name="connsiteX8" fmla="*/ 0 w 3760138"/>
              <a:gd name="connsiteY8" fmla="*/ 67881 h 67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0138" h="678810">
                <a:moveTo>
                  <a:pt x="0" y="67881"/>
                </a:moveTo>
                <a:cubicBezTo>
                  <a:pt x="0" y="30391"/>
                  <a:pt x="30391" y="0"/>
                  <a:pt x="67881" y="0"/>
                </a:cubicBezTo>
                <a:lnTo>
                  <a:pt x="3692257" y="0"/>
                </a:lnTo>
                <a:cubicBezTo>
                  <a:pt x="3729747" y="0"/>
                  <a:pt x="3760138" y="30391"/>
                  <a:pt x="3760138" y="67881"/>
                </a:cubicBezTo>
                <a:lnTo>
                  <a:pt x="3760138" y="610929"/>
                </a:lnTo>
                <a:cubicBezTo>
                  <a:pt x="3760138" y="648419"/>
                  <a:pt x="3729747" y="678810"/>
                  <a:pt x="3692257" y="678810"/>
                </a:cubicBezTo>
                <a:lnTo>
                  <a:pt x="67881" y="678810"/>
                </a:lnTo>
                <a:cubicBezTo>
                  <a:pt x="30391" y="678810"/>
                  <a:pt x="0" y="648419"/>
                  <a:pt x="0" y="610929"/>
                </a:cubicBezTo>
                <a:lnTo>
                  <a:pt x="0" y="67881"/>
                </a:lnTo>
                <a:close/>
              </a:path>
            </a:pathLst>
          </a:custGeom>
          <a:ln w="3175">
            <a:solidFill>
              <a:srgbClr val="001E3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spcFirstLastPara="0" vert="horz" wrap="square" lIns="72000" tIns="36000" rIns="108000" bIns="61792" numCol="1" spcCol="127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</a:pPr>
            <a:r>
              <a:rPr lang="en-IN" sz="1400" b="1">
                <a:solidFill>
                  <a:srgbClr val="E92168"/>
                </a:solidFill>
              </a:rPr>
              <a:t>Optical</a:t>
            </a:r>
            <a:r>
              <a:rPr lang="en-IN" sz="1400" b="1">
                <a:solidFill>
                  <a:srgbClr val="001F3F"/>
                </a:solidFill>
              </a:rPr>
              <a:t> Detection</a:t>
            </a:r>
          </a:p>
          <a:p>
            <a:pPr marL="0" lvl="1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IN" sz="1100" kern="1200"/>
              <a:t>A </a:t>
            </a:r>
            <a:r>
              <a:rPr lang="en-IN" sz="1100" b="1" kern="1200"/>
              <a:t>photodetector captures the emitted fluorescence</a:t>
            </a:r>
            <a:r>
              <a:rPr lang="en-IN" sz="1100" kern="1200"/>
              <a:t>, converting it into measurable data.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0017A81-70E3-CC61-D238-520A17ADFCF1}"/>
              </a:ext>
            </a:extLst>
          </p:cNvPr>
          <p:cNvSpPr>
            <a:spLocks/>
          </p:cNvSpPr>
          <p:nvPr/>
        </p:nvSpPr>
        <p:spPr>
          <a:xfrm>
            <a:off x="8493098" y="1865607"/>
            <a:ext cx="3532855" cy="654054"/>
          </a:xfrm>
          <a:custGeom>
            <a:avLst/>
            <a:gdLst>
              <a:gd name="connsiteX0" fmla="*/ 0 w 3760138"/>
              <a:gd name="connsiteY0" fmla="*/ 67881 h 678810"/>
              <a:gd name="connsiteX1" fmla="*/ 67881 w 3760138"/>
              <a:gd name="connsiteY1" fmla="*/ 0 h 678810"/>
              <a:gd name="connsiteX2" fmla="*/ 3692257 w 3760138"/>
              <a:gd name="connsiteY2" fmla="*/ 0 h 678810"/>
              <a:gd name="connsiteX3" fmla="*/ 3760138 w 3760138"/>
              <a:gd name="connsiteY3" fmla="*/ 67881 h 678810"/>
              <a:gd name="connsiteX4" fmla="*/ 3760138 w 3760138"/>
              <a:gd name="connsiteY4" fmla="*/ 610929 h 678810"/>
              <a:gd name="connsiteX5" fmla="*/ 3692257 w 3760138"/>
              <a:gd name="connsiteY5" fmla="*/ 678810 h 678810"/>
              <a:gd name="connsiteX6" fmla="*/ 67881 w 3760138"/>
              <a:gd name="connsiteY6" fmla="*/ 678810 h 678810"/>
              <a:gd name="connsiteX7" fmla="*/ 0 w 3760138"/>
              <a:gd name="connsiteY7" fmla="*/ 610929 h 678810"/>
              <a:gd name="connsiteX8" fmla="*/ 0 w 3760138"/>
              <a:gd name="connsiteY8" fmla="*/ 67881 h 67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0138" h="678810">
                <a:moveTo>
                  <a:pt x="0" y="67881"/>
                </a:moveTo>
                <a:cubicBezTo>
                  <a:pt x="0" y="30391"/>
                  <a:pt x="30391" y="0"/>
                  <a:pt x="67881" y="0"/>
                </a:cubicBezTo>
                <a:lnTo>
                  <a:pt x="3692257" y="0"/>
                </a:lnTo>
                <a:cubicBezTo>
                  <a:pt x="3729747" y="0"/>
                  <a:pt x="3760138" y="30391"/>
                  <a:pt x="3760138" y="67881"/>
                </a:cubicBezTo>
                <a:lnTo>
                  <a:pt x="3760138" y="610929"/>
                </a:lnTo>
                <a:cubicBezTo>
                  <a:pt x="3760138" y="648419"/>
                  <a:pt x="3729747" y="678810"/>
                  <a:pt x="3692257" y="678810"/>
                </a:cubicBezTo>
                <a:lnTo>
                  <a:pt x="67881" y="678810"/>
                </a:lnTo>
                <a:cubicBezTo>
                  <a:pt x="30391" y="678810"/>
                  <a:pt x="0" y="648419"/>
                  <a:pt x="0" y="610929"/>
                </a:cubicBezTo>
                <a:lnTo>
                  <a:pt x="0" y="67881"/>
                </a:lnTo>
                <a:close/>
              </a:path>
            </a:pathLst>
          </a:custGeom>
          <a:ln w="3175">
            <a:solidFill>
              <a:srgbClr val="001E3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spcFirstLastPara="0" vert="horz" wrap="square" lIns="72000" tIns="36000" rIns="108000" bIns="61792" numCol="1" spcCol="127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</a:pPr>
            <a:r>
              <a:rPr lang="en-IN" sz="1400" b="1">
                <a:solidFill>
                  <a:srgbClr val="E92168"/>
                </a:solidFill>
              </a:rPr>
              <a:t>Fluorescence </a:t>
            </a:r>
            <a:r>
              <a:rPr lang="en-IN" sz="1400" b="1">
                <a:solidFill>
                  <a:srgbClr val="001F3F"/>
                </a:solidFill>
              </a:rPr>
              <a:t>Emission</a:t>
            </a:r>
          </a:p>
          <a:p>
            <a:pPr marL="0" lvl="1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IN" sz="1100" kern="1200"/>
              <a:t>The </a:t>
            </a:r>
            <a:r>
              <a:rPr lang="en-IN" sz="1100" b="1" kern="1200"/>
              <a:t>excited AGEs re-emit light at longer wavelengths</a:t>
            </a:r>
            <a:r>
              <a:rPr lang="en-IN" sz="1100" kern="1200"/>
              <a:t>, indicating their concentration in the skin.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87C7ED0-BDEF-6A67-35AF-E251A51CFB92}"/>
              </a:ext>
            </a:extLst>
          </p:cNvPr>
          <p:cNvSpPr>
            <a:spLocks/>
          </p:cNvSpPr>
          <p:nvPr/>
        </p:nvSpPr>
        <p:spPr>
          <a:xfrm>
            <a:off x="8493098" y="1135557"/>
            <a:ext cx="3532855" cy="654054"/>
          </a:xfrm>
          <a:custGeom>
            <a:avLst/>
            <a:gdLst>
              <a:gd name="connsiteX0" fmla="*/ 0 w 3760138"/>
              <a:gd name="connsiteY0" fmla="*/ 67881 h 678810"/>
              <a:gd name="connsiteX1" fmla="*/ 67881 w 3760138"/>
              <a:gd name="connsiteY1" fmla="*/ 0 h 678810"/>
              <a:gd name="connsiteX2" fmla="*/ 3692257 w 3760138"/>
              <a:gd name="connsiteY2" fmla="*/ 0 h 678810"/>
              <a:gd name="connsiteX3" fmla="*/ 3760138 w 3760138"/>
              <a:gd name="connsiteY3" fmla="*/ 67881 h 678810"/>
              <a:gd name="connsiteX4" fmla="*/ 3760138 w 3760138"/>
              <a:gd name="connsiteY4" fmla="*/ 610929 h 678810"/>
              <a:gd name="connsiteX5" fmla="*/ 3692257 w 3760138"/>
              <a:gd name="connsiteY5" fmla="*/ 678810 h 678810"/>
              <a:gd name="connsiteX6" fmla="*/ 67881 w 3760138"/>
              <a:gd name="connsiteY6" fmla="*/ 678810 h 678810"/>
              <a:gd name="connsiteX7" fmla="*/ 0 w 3760138"/>
              <a:gd name="connsiteY7" fmla="*/ 610929 h 678810"/>
              <a:gd name="connsiteX8" fmla="*/ 0 w 3760138"/>
              <a:gd name="connsiteY8" fmla="*/ 67881 h 67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0138" h="678810">
                <a:moveTo>
                  <a:pt x="0" y="67881"/>
                </a:moveTo>
                <a:cubicBezTo>
                  <a:pt x="0" y="30391"/>
                  <a:pt x="30391" y="0"/>
                  <a:pt x="67881" y="0"/>
                </a:cubicBezTo>
                <a:lnTo>
                  <a:pt x="3692257" y="0"/>
                </a:lnTo>
                <a:cubicBezTo>
                  <a:pt x="3729747" y="0"/>
                  <a:pt x="3760138" y="30391"/>
                  <a:pt x="3760138" y="67881"/>
                </a:cubicBezTo>
                <a:lnTo>
                  <a:pt x="3760138" y="610929"/>
                </a:lnTo>
                <a:cubicBezTo>
                  <a:pt x="3760138" y="648419"/>
                  <a:pt x="3729747" y="678810"/>
                  <a:pt x="3692257" y="678810"/>
                </a:cubicBezTo>
                <a:lnTo>
                  <a:pt x="67881" y="678810"/>
                </a:lnTo>
                <a:cubicBezTo>
                  <a:pt x="30391" y="678810"/>
                  <a:pt x="0" y="648419"/>
                  <a:pt x="0" y="610929"/>
                </a:cubicBezTo>
                <a:lnTo>
                  <a:pt x="0" y="67881"/>
                </a:lnTo>
                <a:close/>
              </a:path>
            </a:pathLst>
          </a:custGeom>
          <a:ln w="3175">
            <a:solidFill>
              <a:srgbClr val="001E3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spcFirstLastPara="0" vert="horz" wrap="square" lIns="72000" tIns="36000" rIns="108000" bIns="61792" numCol="1" spcCol="1270" anchor="ctr" anchorCtr="0">
            <a:noAutofit/>
          </a:bodyPr>
          <a:lstStyle/>
          <a:p>
            <a:pPr lvl="0" defTabSz="466725">
              <a:lnSpc>
                <a:spcPct val="90000"/>
              </a:lnSpc>
              <a:spcBef>
                <a:spcPct val="0"/>
              </a:spcBef>
            </a:pPr>
            <a:r>
              <a:rPr lang="en-IN" sz="1400" b="1" kern="1200">
                <a:solidFill>
                  <a:srgbClr val="001F3F"/>
                </a:solidFill>
              </a:rPr>
              <a:t>Targeted</a:t>
            </a:r>
            <a:r>
              <a:rPr lang="en-IN" sz="1400" b="1" kern="1200">
                <a:solidFill>
                  <a:srgbClr val="E92168"/>
                </a:solidFill>
              </a:rPr>
              <a:t> UV Light </a:t>
            </a:r>
            <a:r>
              <a:rPr lang="en-IN" sz="1400" b="1" kern="1200">
                <a:solidFill>
                  <a:srgbClr val="001F3F"/>
                </a:solidFill>
              </a:rPr>
              <a:t>Exposure</a:t>
            </a:r>
          </a:p>
          <a:p>
            <a:pPr marL="0" lvl="1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IN" sz="1100" kern="1200"/>
              <a:t>A 395 nm LED </a:t>
            </a:r>
            <a:r>
              <a:rPr lang="en-IN" sz="1100" b="1" kern="1200"/>
              <a:t>emits UV light onto the skin</a:t>
            </a:r>
            <a:r>
              <a:rPr lang="en-IN" sz="1100" kern="1200"/>
              <a:t>, exciting biomolecules like Advanced Glycation Ends (AGEs)</a:t>
            </a:r>
            <a:r>
              <a:rPr lang="en-IN" sz="1100"/>
              <a:t>.</a:t>
            </a:r>
            <a:endParaRPr lang="en-IN" sz="1100" kern="120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05B48C7-AA1D-F9CF-2E23-34D4C65CDD30}"/>
              </a:ext>
            </a:extLst>
          </p:cNvPr>
          <p:cNvCxnSpPr>
            <a:cxnSpLocks/>
          </p:cNvCxnSpPr>
          <p:nvPr/>
        </p:nvCxnSpPr>
        <p:spPr>
          <a:xfrm flipH="1" flipV="1">
            <a:off x="8373417" y="487250"/>
            <a:ext cx="67367" cy="6268028"/>
          </a:xfrm>
          <a:prstGeom prst="line">
            <a:avLst/>
          </a:prstGeom>
          <a:ln w="6350" cap="flat" cmpd="sng" algn="ctr">
            <a:solidFill>
              <a:srgbClr val="001F3E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4" name="Right Brace 83">
            <a:extLst>
              <a:ext uri="{FF2B5EF4-FFF2-40B4-BE49-F238E27FC236}">
                <a16:creationId xmlns:a16="http://schemas.microsoft.com/office/drawing/2014/main" id="{BE99E0AD-D8F0-41E3-7368-8BE07903BE1A}"/>
              </a:ext>
            </a:extLst>
          </p:cNvPr>
          <p:cNvSpPr/>
          <p:nvPr/>
        </p:nvSpPr>
        <p:spPr>
          <a:xfrm>
            <a:off x="3651317" y="507936"/>
            <a:ext cx="196526" cy="6189131"/>
          </a:xfrm>
          <a:prstGeom prst="rightBrace">
            <a:avLst>
              <a:gd name="adj1" fmla="val 85880"/>
              <a:gd name="adj2" fmla="val 50000"/>
            </a:avLst>
          </a:prstGeom>
          <a:ln w="6350">
            <a:solidFill>
              <a:srgbClr val="001F3E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3E68A66-6AD1-F4ED-8779-F5E40829B51E}"/>
              </a:ext>
            </a:extLst>
          </p:cNvPr>
          <p:cNvGrpSpPr/>
          <p:nvPr/>
        </p:nvGrpSpPr>
        <p:grpSpPr>
          <a:xfrm>
            <a:off x="8743564" y="3774358"/>
            <a:ext cx="3115725" cy="2065986"/>
            <a:chOff x="4329362" y="1160711"/>
            <a:chExt cx="3533274" cy="1845974"/>
          </a:xfrm>
        </p:grpSpPr>
        <p:graphicFrame>
          <p:nvGraphicFramePr>
            <p:cNvPr id="91" name="Diagram 90">
              <a:extLst>
                <a:ext uri="{FF2B5EF4-FFF2-40B4-BE49-F238E27FC236}">
                  <a16:creationId xmlns:a16="http://schemas.microsoft.com/office/drawing/2014/main" id="{03016E87-0406-45E2-C16C-CC5DFA80401B}"/>
                </a:ext>
              </a:extLst>
            </p:cNvPr>
            <p:cNvGraphicFramePr/>
            <p:nvPr/>
          </p:nvGraphicFramePr>
          <p:xfrm>
            <a:off x="4329362" y="1160711"/>
            <a:ext cx="3533274" cy="1845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7" r:lo="rId28" r:qs="rId29" r:cs="rId30"/>
            </a:graphicData>
          </a:graphic>
        </p:graphicFrame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FC1C168-C3CE-B798-3456-F1144DA4982D}"/>
                </a:ext>
              </a:extLst>
            </p:cNvPr>
            <p:cNvSpPr txBox="1"/>
            <p:nvPr/>
          </p:nvSpPr>
          <p:spPr>
            <a:xfrm>
              <a:off x="5033548" y="1863467"/>
              <a:ext cx="2124900" cy="371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E92168"/>
                  </a:solidFill>
                </a:rPr>
                <a:t>High-margin </a:t>
              </a:r>
              <a:r>
                <a:rPr lang="en-US" sz="1050">
                  <a:solidFill>
                    <a:srgbClr val="001E3F"/>
                  </a:solidFill>
                </a:rPr>
                <a:t>recurring revenue, driving </a:t>
              </a:r>
              <a:r>
                <a:rPr lang="en-US" sz="1050" b="1">
                  <a:solidFill>
                    <a:srgbClr val="E92168"/>
                  </a:solidFill>
                </a:rPr>
                <a:t>profitability</a:t>
              </a:r>
            </a:p>
          </p:txBody>
        </p:sp>
      </p:grpSp>
      <p:sp useBgFill="1">
        <p:nvSpPr>
          <p:cNvPr id="99" name="Freeform: Shape 98">
            <a:extLst>
              <a:ext uri="{FF2B5EF4-FFF2-40B4-BE49-F238E27FC236}">
                <a16:creationId xmlns:a16="http://schemas.microsoft.com/office/drawing/2014/main" id="{C494FD2A-A807-45DD-3F21-C8F956F9A409}"/>
              </a:ext>
            </a:extLst>
          </p:cNvPr>
          <p:cNvSpPr/>
          <p:nvPr/>
        </p:nvSpPr>
        <p:spPr>
          <a:xfrm>
            <a:off x="175241" y="2538049"/>
            <a:ext cx="3532854" cy="323165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ln w="19050">
            <a:gradFill flip="none" rotWithShape="1">
              <a:gsLst>
                <a:gs pos="0">
                  <a:srgbClr val="EE8CA9"/>
                </a:gs>
                <a:gs pos="100000">
                  <a:srgbClr val="F5F3E9">
                    <a:alpha val="0"/>
                  </a:srgbClr>
                </a:gs>
              </a:gsLst>
              <a:lin ang="16200000" scaled="1"/>
              <a:tileRect/>
            </a:gra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1500" b="1">
                <a:solidFill>
                  <a:srgbClr val="001F3F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SYNTHESIZED </a:t>
            </a:r>
            <a:r>
              <a:rPr lang="en-US" sz="1500" b="1">
                <a:solidFill>
                  <a:srgbClr val="E92168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INSIGHTS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807F4F00-90C7-850A-4C89-3152B945DDE8}"/>
              </a:ext>
            </a:extLst>
          </p:cNvPr>
          <p:cNvCxnSpPr>
            <a:cxnSpLocks/>
          </p:cNvCxnSpPr>
          <p:nvPr/>
        </p:nvCxnSpPr>
        <p:spPr>
          <a:xfrm>
            <a:off x="10276602" y="2514979"/>
            <a:ext cx="0" cy="85346"/>
          </a:xfrm>
          <a:prstGeom prst="straightConnector1">
            <a:avLst/>
          </a:prstGeom>
          <a:ln w="3175">
            <a:solidFill>
              <a:srgbClr val="001E3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 useBgFill="1">
        <p:nvSpPr>
          <p:cNvPr id="142" name="Freeform: Shape 141">
            <a:extLst>
              <a:ext uri="{FF2B5EF4-FFF2-40B4-BE49-F238E27FC236}">
                <a16:creationId xmlns:a16="http://schemas.microsoft.com/office/drawing/2014/main" id="{10D36A14-1B5A-ACCC-1954-EBF620403EF7}"/>
              </a:ext>
            </a:extLst>
          </p:cNvPr>
          <p:cNvSpPr/>
          <p:nvPr/>
        </p:nvSpPr>
        <p:spPr>
          <a:xfrm>
            <a:off x="8461892" y="3324210"/>
            <a:ext cx="3532854" cy="323165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ln w="19050">
            <a:gradFill flip="none" rotWithShape="1">
              <a:gsLst>
                <a:gs pos="0">
                  <a:srgbClr val="EE8CA9"/>
                </a:gs>
                <a:gs pos="100000">
                  <a:srgbClr val="F1F8EF"/>
                </a:gs>
              </a:gsLst>
              <a:lin ang="16200000" scaled="1"/>
              <a:tileRect/>
            </a:gra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1500" b="1">
                <a:solidFill>
                  <a:srgbClr val="E92168"/>
                </a:solidFill>
              </a:rPr>
              <a:t>Cartridge System </a:t>
            </a:r>
            <a:r>
              <a:rPr lang="en-US" sz="1500" b="1">
                <a:solidFill>
                  <a:srgbClr val="001E3F"/>
                </a:solidFill>
              </a:rPr>
              <a:t>Locks-in &amp; Dispenses</a:t>
            </a:r>
            <a:endParaRPr lang="en-IN" sz="1500" b="1">
              <a:solidFill>
                <a:srgbClr val="001E3F"/>
              </a:solidFill>
            </a:endParaRPr>
          </a:p>
        </p:txBody>
      </p:sp>
      <p:sp useBgFill="1">
        <p:nvSpPr>
          <p:cNvPr id="150" name="Freeform: Shape 149">
            <a:extLst>
              <a:ext uri="{FF2B5EF4-FFF2-40B4-BE49-F238E27FC236}">
                <a16:creationId xmlns:a16="http://schemas.microsoft.com/office/drawing/2014/main" id="{42DBB1B1-B4E2-7666-7D42-369B3E31BDF3}"/>
              </a:ext>
            </a:extLst>
          </p:cNvPr>
          <p:cNvSpPr/>
          <p:nvPr/>
        </p:nvSpPr>
        <p:spPr>
          <a:xfrm>
            <a:off x="8461892" y="707417"/>
            <a:ext cx="3532854" cy="323165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ln w="19050">
            <a:gradFill flip="none" rotWithShape="1">
              <a:gsLst>
                <a:gs pos="0">
                  <a:srgbClr val="EE8CA9"/>
                </a:gs>
                <a:gs pos="100000">
                  <a:srgbClr val="F8EAE6"/>
                </a:gs>
              </a:gsLst>
              <a:lin ang="16200000" scaled="1"/>
              <a:tileRect/>
            </a:gra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1500" b="1" spc="-6">
                <a:solidFill>
                  <a:srgbClr val="E92168"/>
                </a:solidFill>
                <a:ea typeface="IBM Plex Sans Bold"/>
                <a:cs typeface="IBM Plex Sans Bold"/>
                <a:sym typeface="IBM Plex Sans Bold"/>
              </a:rPr>
              <a:t>Skin Scanner </a:t>
            </a:r>
            <a:r>
              <a:rPr lang="en-US" sz="1500" b="1" spc="-6">
                <a:solidFill>
                  <a:srgbClr val="001F3F"/>
                </a:solidFill>
                <a:ea typeface="IBM Plex Sans Bold"/>
                <a:cs typeface="IBM Plex Sans Bold"/>
                <a:sym typeface="IBM Plex Sans Bold"/>
              </a:rPr>
              <a:t>Illuminates &amp; Measures</a:t>
            </a:r>
            <a:endParaRPr lang="en-US" sz="1500" b="1" spc="-6">
              <a:solidFill>
                <a:srgbClr val="E92168"/>
              </a:solidFill>
              <a:ea typeface="IBM Plex Sans Bold"/>
              <a:cs typeface="IBM Plex Sans Bold"/>
              <a:sym typeface="IBM Plex Sans Bold"/>
            </a:endParaRPr>
          </a:p>
        </p:txBody>
      </p:sp>
      <p:sp>
        <p:nvSpPr>
          <p:cNvPr id="190" name="Flowchart: Alternate Process 189">
            <a:extLst>
              <a:ext uri="{FF2B5EF4-FFF2-40B4-BE49-F238E27FC236}">
                <a16:creationId xmlns:a16="http://schemas.microsoft.com/office/drawing/2014/main" id="{299F67EB-DF79-8469-EA12-38B9CF1881F1}"/>
              </a:ext>
            </a:extLst>
          </p:cNvPr>
          <p:cNvSpPr/>
          <p:nvPr/>
        </p:nvSpPr>
        <p:spPr>
          <a:xfrm>
            <a:off x="243094" y="6046554"/>
            <a:ext cx="3323055" cy="658898"/>
          </a:xfrm>
          <a:prstGeom prst="flowChartAlternateProcess">
            <a:avLst/>
          </a:prstGeom>
          <a:noFill/>
          <a:ln w="6350">
            <a:solidFill>
              <a:srgbClr val="0663BD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18" tIns="55018" rIns="55018" bIns="55018" numCol="1" spcCol="1270" anchor="ctr" anchorCtr="0">
            <a:noAutofit/>
          </a:bodyPr>
          <a:lstStyle/>
          <a:p>
            <a:pPr algn="just" defTabSz="400050">
              <a:spcBef>
                <a:spcPct val="0"/>
              </a:spcBef>
              <a:spcAft>
                <a:spcPts val="341"/>
              </a:spcAft>
            </a:pPr>
            <a:r>
              <a:rPr lang="en-US" sz="1050" i="1">
                <a:solidFill>
                  <a:srgbClr val="001F3E"/>
                </a:solidFill>
              </a:rPr>
              <a:t>Built for </a:t>
            </a:r>
            <a:r>
              <a:rPr lang="en-US" sz="1050" b="1" i="1">
                <a:solidFill>
                  <a:srgbClr val="001F3E"/>
                </a:solidFill>
              </a:rPr>
              <a:t>all skin types</a:t>
            </a:r>
            <a:r>
              <a:rPr lang="en-US" sz="1050" i="1">
                <a:solidFill>
                  <a:srgbClr val="001F3E"/>
                </a:solidFill>
              </a:rPr>
              <a:t>, L’Oréal SmartSkinX </a:t>
            </a:r>
            <a:r>
              <a:rPr lang="en-US" sz="1050" b="1" i="1">
                <a:solidFill>
                  <a:srgbClr val="001F3E"/>
                </a:solidFill>
              </a:rPr>
              <a:t>embraces inclusivity </a:t>
            </a:r>
            <a:r>
              <a:rPr lang="en-US" sz="1050" i="1">
                <a:solidFill>
                  <a:srgbClr val="001F3E"/>
                </a:solidFill>
              </a:rPr>
              <a:t>by </a:t>
            </a:r>
            <a:r>
              <a:rPr lang="en-US" sz="1050" b="1" i="1">
                <a:solidFill>
                  <a:srgbClr val="001F3E"/>
                </a:solidFill>
              </a:rPr>
              <a:t>offering skincare solutions </a:t>
            </a:r>
            <a:r>
              <a:rPr lang="en-US" sz="1050" i="1">
                <a:solidFill>
                  <a:srgbClr val="001F3E"/>
                </a:solidFill>
              </a:rPr>
              <a:t>tailored to individual needs</a:t>
            </a:r>
            <a:endParaRPr lang="en-IN" sz="1050" i="1">
              <a:solidFill>
                <a:srgbClr val="001F3E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C96402-4545-A1AA-5900-C5BD6FF396B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356289" y="504918"/>
            <a:ext cx="3479422" cy="3448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1A8E791-7C4D-C741-FAFD-A3DBD4F6A7E0}"/>
              </a:ext>
            </a:extLst>
          </p:cNvPr>
          <p:cNvGrpSpPr/>
          <p:nvPr/>
        </p:nvGrpSpPr>
        <p:grpSpPr>
          <a:xfrm>
            <a:off x="3778815" y="4114313"/>
            <a:ext cx="993314" cy="639936"/>
            <a:chOff x="6262245" y="6168944"/>
            <a:chExt cx="885220" cy="63993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3BC3A4-6084-175B-7DAA-74E5EF018346}"/>
                </a:ext>
              </a:extLst>
            </p:cNvPr>
            <p:cNvSpPr txBox="1"/>
            <p:nvPr/>
          </p:nvSpPr>
          <p:spPr>
            <a:xfrm>
              <a:off x="6262245" y="6377993"/>
              <a:ext cx="88522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i="1">
                  <a:solidFill>
                    <a:srgbClr val="001F3F"/>
                  </a:solidFill>
                </a:rPr>
                <a:t>Blended Global Price</a:t>
              </a:r>
              <a:endParaRPr lang="en-IN" sz="1100" b="1" i="1">
                <a:solidFill>
                  <a:srgbClr val="001F3F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0A966C4-C15C-BD79-1652-C535BCBDC083}"/>
                </a:ext>
              </a:extLst>
            </p:cNvPr>
            <p:cNvGrpSpPr/>
            <p:nvPr/>
          </p:nvGrpSpPr>
          <p:grpSpPr>
            <a:xfrm>
              <a:off x="6340791" y="6168944"/>
              <a:ext cx="700147" cy="338554"/>
              <a:chOff x="6391217" y="6168944"/>
              <a:chExt cx="700147" cy="338554"/>
            </a:xfrm>
          </p:grpSpPr>
          <p:sp>
            <p:nvSpPr>
              <p:cNvPr id="23" name="Graphic 81" descr="Label with solid fill">
                <a:extLst>
                  <a:ext uri="{FF2B5EF4-FFF2-40B4-BE49-F238E27FC236}">
                    <a16:creationId xmlns:a16="http://schemas.microsoft.com/office/drawing/2014/main" id="{DC80AF62-B5A1-1DB7-F032-83F4A618BFA6}"/>
                  </a:ext>
                </a:extLst>
              </p:cNvPr>
              <p:cNvSpPr/>
              <p:nvPr/>
            </p:nvSpPr>
            <p:spPr>
              <a:xfrm>
                <a:off x="6884833" y="6220284"/>
                <a:ext cx="206531" cy="206442"/>
              </a:xfrm>
              <a:custGeom>
                <a:avLst/>
                <a:gdLst>
                  <a:gd name="connsiteX0" fmla="*/ 107648 w 206531"/>
                  <a:gd name="connsiteY0" fmla="*/ 174927 h 206442"/>
                  <a:gd name="connsiteX1" fmla="*/ 97733 w 206531"/>
                  <a:gd name="connsiteY1" fmla="*/ 165013 h 206442"/>
                  <a:gd name="connsiteX2" fmla="*/ 165013 w 206531"/>
                  <a:gd name="connsiteY2" fmla="*/ 97733 h 206442"/>
                  <a:gd name="connsiteX3" fmla="*/ 174927 w 206531"/>
                  <a:gd name="connsiteY3" fmla="*/ 107648 h 206442"/>
                  <a:gd name="connsiteX4" fmla="*/ 107648 w 206531"/>
                  <a:gd name="connsiteY4" fmla="*/ 174927 h 206442"/>
                  <a:gd name="connsiteX5" fmla="*/ 72945 w 206531"/>
                  <a:gd name="connsiteY5" fmla="*/ 140225 h 206442"/>
                  <a:gd name="connsiteX6" fmla="*/ 140225 w 206531"/>
                  <a:gd name="connsiteY6" fmla="*/ 72945 h 206442"/>
                  <a:gd name="connsiteX7" fmla="*/ 150140 w 206531"/>
                  <a:gd name="connsiteY7" fmla="*/ 82860 h 206442"/>
                  <a:gd name="connsiteX8" fmla="*/ 82860 w 206531"/>
                  <a:gd name="connsiteY8" fmla="*/ 150140 h 206442"/>
                  <a:gd name="connsiteX9" fmla="*/ 72945 w 206531"/>
                  <a:gd name="connsiteY9" fmla="*/ 140225 h 206442"/>
                  <a:gd name="connsiteX10" fmla="*/ 48158 w 206531"/>
                  <a:gd name="connsiteY10" fmla="*/ 115438 h 206442"/>
                  <a:gd name="connsiteX11" fmla="*/ 115438 w 206531"/>
                  <a:gd name="connsiteY11" fmla="*/ 48158 h 206442"/>
                  <a:gd name="connsiteX12" fmla="*/ 125353 w 206531"/>
                  <a:gd name="connsiteY12" fmla="*/ 58073 h 206442"/>
                  <a:gd name="connsiteX13" fmla="*/ 58073 w 206531"/>
                  <a:gd name="connsiteY13" fmla="*/ 125353 h 206442"/>
                  <a:gd name="connsiteX14" fmla="*/ 48158 w 206531"/>
                  <a:gd name="connsiteY14" fmla="*/ 115438 h 206442"/>
                  <a:gd name="connsiteX15" fmla="*/ 28328 w 206531"/>
                  <a:gd name="connsiteY15" fmla="*/ 42493 h 206442"/>
                  <a:gd name="connsiteX16" fmla="*/ 14164 w 206531"/>
                  <a:gd name="connsiteY16" fmla="*/ 28328 h 206442"/>
                  <a:gd name="connsiteX17" fmla="*/ 28328 w 206531"/>
                  <a:gd name="connsiteY17" fmla="*/ 14164 h 206442"/>
                  <a:gd name="connsiteX18" fmla="*/ 42493 w 206531"/>
                  <a:gd name="connsiteY18" fmla="*/ 28328 h 206442"/>
                  <a:gd name="connsiteX19" fmla="*/ 28328 w 206531"/>
                  <a:gd name="connsiteY19" fmla="*/ 42493 h 206442"/>
                  <a:gd name="connsiteX20" fmla="*/ 202548 w 206531"/>
                  <a:gd name="connsiteY20" fmla="*/ 103398 h 206442"/>
                  <a:gd name="connsiteX21" fmla="*/ 103398 w 206531"/>
                  <a:gd name="connsiteY21" fmla="*/ 4249 h 206442"/>
                  <a:gd name="connsiteX22" fmla="*/ 93484 w 206531"/>
                  <a:gd name="connsiteY22" fmla="*/ 0 h 206442"/>
                  <a:gd name="connsiteX23" fmla="*/ 28328 w 206531"/>
                  <a:gd name="connsiteY23" fmla="*/ 0 h 206442"/>
                  <a:gd name="connsiteX24" fmla="*/ 0 w 206531"/>
                  <a:gd name="connsiteY24" fmla="*/ 28328 h 206442"/>
                  <a:gd name="connsiteX25" fmla="*/ 0 w 206531"/>
                  <a:gd name="connsiteY25" fmla="*/ 93129 h 206442"/>
                  <a:gd name="connsiteX26" fmla="*/ 4249 w 206531"/>
                  <a:gd name="connsiteY26" fmla="*/ 103044 h 206442"/>
                  <a:gd name="connsiteX27" fmla="*/ 103398 w 206531"/>
                  <a:gd name="connsiteY27" fmla="*/ 202193 h 206442"/>
                  <a:gd name="connsiteX28" fmla="*/ 123582 w 206531"/>
                  <a:gd name="connsiteY28" fmla="*/ 202193 h 206442"/>
                  <a:gd name="connsiteX29" fmla="*/ 202548 w 206531"/>
                  <a:gd name="connsiteY29" fmla="*/ 123228 h 206442"/>
                  <a:gd name="connsiteX30" fmla="*/ 202548 w 206531"/>
                  <a:gd name="connsiteY30" fmla="*/ 103398 h 20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06531" h="206442">
                    <a:moveTo>
                      <a:pt x="107648" y="174927"/>
                    </a:moveTo>
                    <a:lnTo>
                      <a:pt x="97733" y="165013"/>
                    </a:lnTo>
                    <a:lnTo>
                      <a:pt x="165013" y="97733"/>
                    </a:lnTo>
                    <a:lnTo>
                      <a:pt x="174927" y="107648"/>
                    </a:lnTo>
                    <a:lnTo>
                      <a:pt x="107648" y="174927"/>
                    </a:lnTo>
                    <a:close/>
                    <a:moveTo>
                      <a:pt x="72945" y="140225"/>
                    </a:moveTo>
                    <a:lnTo>
                      <a:pt x="140225" y="72945"/>
                    </a:lnTo>
                    <a:lnTo>
                      <a:pt x="150140" y="82860"/>
                    </a:lnTo>
                    <a:lnTo>
                      <a:pt x="82860" y="150140"/>
                    </a:lnTo>
                    <a:lnTo>
                      <a:pt x="72945" y="140225"/>
                    </a:lnTo>
                    <a:close/>
                    <a:moveTo>
                      <a:pt x="48158" y="115438"/>
                    </a:moveTo>
                    <a:lnTo>
                      <a:pt x="115438" y="48158"/>
                    </a:lnTo>
                    <a:lnTo>
                      <a:pt x="125353" y="58073"/>
                    </a:lnTo>
                    <a:lnTo>
                      <a:pt x="58073" y="125353"/>
                    </a:lnTo>
                    <a:lnTo>
                      <a:pt x="48158" y="115438"/>
                    </a:lnTo>
                    <a:close/>
                    <a:moveTo>
                      <a:pt x="28328" y="42493"/>
                    </a:moveTo>
                    <a:cubicBezTo>
                      <a:pt x="20538" y="42493"/>
                      <a:pt x="14164" y="36119"/>
                      <a:pt x="14164" y="28328"/>
                    </a:cubicBezTo>
                    <a:cubicBezTo>
                      <a:pt x="14164" y="20538"/>
                      <a:pt x="20538" y="14164"/>
                      <a:pt x="28328" y="14164"/>
                    </a:cubicBezTo>
                    <a:cubicBezTo>
                      <a:pt x="36119" y="14164"/>
                      <a:pt x="42493" y="20538"/>
                      <a:pt x="42493" y="28328"/>
                    </a:cubicBezTo>
                    <a:cubicBezTo>
                      <a:pt x="42493" y="36119"/>
                      <a:pt x="36119" y="42493"/>
                      <a:pt x="28328" y="42493"/>
                    </a:cubicBezTo>
                    <a:close/>
                    <a:moveTo>
                      <a:pt x="202548" y="103398"/>
                    </a:moveTo>
                    <a:lnTo>
                      <a:pt x="103398" y="4249"/>
                    </a:lnTo>
                    <a:cubicBezTo>
                      <a:pt x="100566" y="1416"/>
                      <a:pt x="97025" y="0"/>
                      <a:pt x="93484" y="0"/>
                    </a:cubicBezTo>
                    <a:lnTo>
                      <a:pt x="28328" y="0"/>
                    </a:lnTo>
                    <a:cubicBezTo>
                      <a:pt x="12748" y="0"/>
                      <a:pt x="0" y="12748"/>
                      <a:pt x="0" y="28328"/>
                    </a:cubicBezTo>
                    <a:lnTo>
                      <a:pt x="0" y="93129"/>
                    </a:lnTo>
                    <a:cubicBezTo>
                      <a:pt x="0" y="97025"/>
                      <a:pt x="1416" y="100566"/>
                      <a:pt x="4249" y="103044"/>
                    </a:cubicBezTo>
                    <a:lnTo>
                      <a:pt x="103398" y="202193"/>
                    </a:lnTo>
                    <a:cubicBezTo>
                      <a:pt x="109064" y="207859"/>
                      <a:pt x="117917" y="207859"/>
                      <a:pt x="123582" y="202193"/>
                    </a:cubicBezTo>
                    <a:lnTo>
                      <a:pt x="202548" y="123228"/>
                    </a:lnTo>
                    <a:cubicBezTo>
                      <a:pt x="207859" y="117917"/>
                      <a:pt x="207859" y="108710"/>
                      <a:pt x="202548" y="103398"/>
                    </a:cubicBezTo>
                    <a:close/>
                  </a:path>
                </a:pathLst>
              </a:custGeom>
              <a:solidFill>
                <a:srgbClr val="001F3F"/>
              </a:solidFill>
              <a:ln w="3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b="1" i="1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EF20C3-20B0-38C4-D0E9-E4A0F2887120}"/>
                  </a:ext>
                </a:extLst>
              </p:cNvPr>
              <p:cNvSpPr txBox="1"/>
              <p:nvPr/>
            </p:nvSpPr>
            <p:spPr>
              <a:xfrm>
                <a:off x="6391217" y="6168944"/>
                <a:ext cx="59528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600" b="1" i="1">
                    <a:solidFill>
                      <a:srgbClr val="E92168"/>
                    </a:solidFill>
                  </a:rPr>
                  <a:t>€129</a:t>
                </a:r>
                <a:endParaRPr lang="en-IN" sz="1600" b="1" i="1">
                  <a:solidFill>
                    <a:srgbClr val="001F3F"/>
                  </a:solidFill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C211D63-9379-4181-095D-ECD76B2C550E}"/>
              </a:ext>
            </a:extLst>
          </p:cNvPr>
          <p:cNvGrpSpPr/>
          <p:nvPr/>
        </p:nvGrpSpPr>
        <p:grpSpPr>
          <a:xfrm>
            <a:off x="11012896" y="3773639"/>
            <a:ext cx="1023625" cy="646995"/>
            <a:chOff x="7124204" y="6194900"/>
            <a:chExt cx="912232" cy="64699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78895FB-A545-9704-ACF8-0DE8006AB487}"/>
                </a:ext>
              </a:extLst>
            </p:cNvPr>
            <p:cNvSpPr txBox="1"/>
            <p:nvPr/>
          </p:nvSpPr>
          <p:spPr>
            <a:xfrm>
              <a:off x="7140539" y="6411008"/>
              <a:ext cx="88522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>
                  <a:solidFill>
                    <a:srgbClr val="001F3F"/>
                  </a:solidFill>
                </a:rPr>
                <a:t>Cartridge cost</a:t>
              </a:r>
              <a:endParaRPr lang="en-IN" sz="1100" b="1">
                <a:solidFill>
                  <a:srgbClr val="001F3F"/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5DFD7F6-F588-76F1-BED0-1DAE45C9F590}"/>
                </a:ext>
              </a:extLst>
            </p:cNvPr>
            <p:cNvGrpSpPr/>
            <p:nvPr/>
          </p:nvGrpSpPr>
          <p:grpSpPr>
            <a:xfrm>
              <a:off x="7124204" y="6194900"/>
              <a:ext cx="912232" cy="292388"/>
              <a:chOff x="7499310" y="6174691"/>
              <a:chExt cx="912232" cy="292388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DADDB80-E4CA-8F97-A1A7-2F0DAEB63199}"/>
                  </a:ext>
                </a:extLst>
              </p:cNvPr>
              <p:cNvSpPr txBox="1"/>
              <p:nvPr/>
            </p:nvSpPr>
            <p:spPr>
              <a:xfrm>
                <a:off x="7499310" y="6174691"/>
                <a:ext cx="818222" cy="292388"/>
              </a:xfrm>
              <a:prstGeom prst="rect">
                <a:avLst/>
              </a:prstGeom>
              <a:noFill/>
            </p:spPr>
            <p:txBody>
              <a:bodyPr wrap="square" lIns="36000" rIns="36000">
                <a:spAutoFit/>
              </a:bodyPr>
              <a:lstStyle/>
              <a:p>
                <a:pPr algn="ctr"/>
                <a:r>
                  <a:rPr lang="en-IN" sz="1300" b="1">
                    <a:solidFill>
                      <a:srgbClr val="E92168"/>
                    </a:solidFill>
                  </a:rPr>
                  <a:t>€5 - €10</a:t>
                </a:r>
                <a:endParaRPr lang="en-IN" sz="1300" b="1">
                  <a:solidFill>
                    <a:srgbClr val="001F3F"/>
                  </a:solidFill>
                </a:endParaRPr>
              </a:p>
            </p:txBody>
          </p:sp>
          <p:sp>
            <p:nvSpPr>
              <p:cNvPr id="52" name="Graphic 81" descr="Label with solid fill">
                <a:extLst>
                  <a:ext uri="{FF2B5EF4-FFF2-40B4-BE49-F238E27FC236}">
                    <a16:creationId xmlns:a16="http://schemas.microsoft.com/office/drawing/2014/main" id="{2AA61475-3F5A-6CF1-5345-EFE5024D0B35}"/>
                  </a:ext>
                </a:extLst>
              </p:cNvPr>
              <p:cNvSpPr/>
              <p:nvPr/>
            </p:nvSpPr>
            <p:spPr>
              <a:xfrm>
                <a:off x="8205011" y="6185979"/>
                <a:ext cx="206531" cy="206442"/>
              </a:xfrm>
              <a:custGeom>
                <a:avLst/>
                <a:gdLst>
                  <a:gd name="connsiteX0" fmla="*/ 107648 w 206531"/>
                  <a:gd name="connsiteY0" fmla="*/ 174927 h 206442"/>
                  <a:gd name="connsiteX1" fmla="*/ 97733 w 206531"/>
                  <a:gd name="connsiteY1" fmla="*/ 165013 h 206442"/>
                  <a:gd name="connsiteX2" fmla="*/ 165013 w 206531"/>
                  <a:gd name="connsiteY2" fmla="*/ 97733 h 206442"/>
                  <a:gd name="connsiteX3" fmla="*/ 174927 w 206531"/>
                  <a:gd name="connsiteY3" fmla="*/ 107648 h 206442"/>
                  <a:gd name="connsiteX4" fmla="*/ 107648 w 206531"/>
                  <a:gd name="connsiteY4" fmla="*/ 174927 h 206442"/>
                  <a:gd name="connsiteX5" fmla="*/ 72945 w 206531"/>
                  <a:gd name="connsiteY5" fmla="*/ 140225 h 206442"/>
                  <a:gd name="connsiteX6" fmla="*/ 140225 w 206531"/>
                  <a:gd name="connsiteY6" fmla="*/ 72945 h 206442"/>
                  <a:gd name="connsiteX7" fmla="*/ 150140 w 206531"/>
                  <a:gd name="connsiteY7" fmla="*/ 82860 h 206442"/>
                  <a:gd name="connsiteX8" fmla="*/ 82860 w 206531"/>
                  <a:gd name="connsiteY8" fmla="*/ 150140 h 206442"/>
                  <a:gd name="connsiteX9" fmla="*/ 72945 w 206531"/>
                  <a:gd name="connsiteY9" fmla="*/ 140225 h 206442"/>
                  <a:gd name="connsiteX10" fmla="*/ 48158 w 206531"/>
                  <a:gd name="connsiteY10" fmla="*/ 115438 h 206442"/>
                  <a:gd name="connsiteX11" fmla="*/ 115438 w 206531"/>
                  <a:gd name="connsiteY11" fmla="*/ 48158 h 206442"/>
                  <a:gd name="connsiteX12" fmla="*/ 125353 w 206531"/>
                  <a:gd name="connsiteY12" fmla="*/ 58073 h 206442"/>
                  <a:gd name="connsiteX13" fmla="*/ 58073 w 206531"/>
                  <a:gd name="connsiteY13" fmla="*/ 125353 h 206442"/>
                  <a:gd name="connsiteX14" fmla="*/ 48158 w 206531"/>
                  <a:gd name="connsiteY14" fmla="*/ 115438 h 206442"/>
                  <a:gd name="connsiteX15" fmla="*/ 28328 w 206531"/>
                  <a:gd name="connsiteY15" fmla="*/ 42493 h 206442"/>
                  <a:gd name="connsiteX16" fmla="*/ 14164 w 206531"/>
                  <a:gd name="connsiteY16" fmla="*/ 28328 h 206442"/>
                  <a:gd name="connsiteX17" fmla="*/ 28328 w 206531"/>
                  <a:gd name="connsiteY17" fmla="*/ 14164 h 206442"/>
                  <a:gd name="connsiteX18" fmla="*/ 42493 w 206531"/>
                  <a:gd name="connsiteY18" fmla="*/ 28328 h 206442"/>
                  <a:gd name="connsiteX19" fmla="*/ 28328 w 206531"/>
                  <a:gd name="connsiteY19" fmla="*/ 42493 h 206442"/>
                  <a:gd name="connsiteX20" fmla="*/ 202548 w 206531"/>
                  <a:gd name="connsiteY20" fmla="*/ 103398 h 206442"/>
                  <a:gd name="connsiteX21" fmla="*/ 103398 w 206531"/>
                  <a:gd name="connsiteY21" fmla="*/ 4249 h 206442"/>
                  <a:gd name="connsiteX22" fmla="*/ 93484 w 206531"/>
                  <a:gd name="connsiteY22" fmla="*/ 0 h 206442"/>
                  <a:gd name="connsiteX23" fmla="*/ 28328 w 206531"/>
                  <a:gd name="connsiteY23" fmla="*/ 0 h 206442"/>
                  <a:gd name="connsiteX24" fmla="*/ 0 w 206531"/>
                  <a:gd name="connsiteY24" fmla="*/ 28328 h 206442"/>
                  <a:gd name="connsiteX25" fmla="*/ 0 w 206531"/>
                  <a:gd name="connsiteY25" fmla="*/ 93129 h 206442"/>
                  <a:gd name="connsiteX26" fmla="*/ 4249 w 206531"/>
                  <a:gd name="connsiteY26" fmla="*/ 103044 h 206442"/>
                  <a:gd name="connsiteX27" fmla="*/ 103398 w 206531"/>
                  <a:gd name="connsiteY27" fmla="*/ 202193 h 206442"/>
                  <a:gd name="connsiteX28" fmla="*/ 123582 w 206531"/>
                  <a:gd name="connsiteY28" fmla="*/ 202193 h 206442"/>
                  <a:gd name="connsiteX29" fmla="*/ 202548 w 206531"/>
                  <a:gd name="connsiteY29" fmla="*/ 123228 h 206442"/>
                  <a:gd name="connsiteX30" fmla="*/ 202548 w 206531"/>
                  <a:gd name="connsiteY30" fmla="*/ 103398 h 20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06531" h="206442">
                    <a:moveTo>
                      <a:pt x="107648" y="174927"/>
                    </a:moveTo>
                    <a:lnTo>
                      <a:pt x="97733" y="165013"/>
                    </a:lnTo>
                    <a:lnTo>
                      <a:pt x="165013" y="97733"/>
                    </a:lnTo>
                    <a:lnTo>
                      <a:pt x="174927" y="107648"/>
                    </a:lnTo>
                    <a:lnTo>
                      <a:pt x="107648" y="174927"/>
                    </a:lnTo>
                    <a:close/>
                    <a:moveTo>
                      <a:pt x="72945" y="140225"/>
                    </a:moveTo>
                    <a:lnTo>
                      <a:pt x="140225" y="72945"/>
                    </a:lnTo>
                    <a:lnTo>
                      <a:pt x="150140" y="82860"/>
                    </a:lnTo>
                    <a:lnTo>
                      <a:pt x="82860" y="150140"/>
                    </a:lnTo>
                    <a:lnTo>
                      <a:pt x="72945" y="140225"/>
                    </a:lnTo>
                    <a:close/>
                    <a:moveTo>
                      <a:pt x="48158" y="115438"/>
                    </a:moveTo>
                    <a:lnTo>
                      <a:pt x="115438" y="48158"/>
                    </a:lnTo>
                    <a:lnTo>
                      <a:pt x="125353" y="58073"/>
                    </a:lnTo>
                    <a:lnTo>
                      <a:pt x="58073" y="125353"/>
                    </a:lnTo>
                    <a:lnTo>
                      <a:pt x="48158" y="115438"/>
                    </a:lnTo>
                    <a:close/>
                    <a:moveTo>
                      <a:pt x="28328" y="42493"/>
                    </a:moveTo>
                    <a:cubicBezTo>
                      <a:pt x="20538" y="42493"/>
                      <a:pt x="14164" y="36119"/>
                      <a:pt x="14164" y="28328"/>
                    </a:cubicBezTo>
                    <a:cubicBezTo>
                      <a:pt x="14164" y="20538"/>
                      <a:pt x="20538" y="14164"/>
                      <a:pt x="28328" y="14164"/>
                    </a:cubicBezTo>
                    <a:cubicBezTo>
                      <a:pt x="36119" y="14164"/>
                      <a:pt x="42493" y="20538"/>
                      <a:pt x="42493" y="28328"/>
                    </a:cubicBezTo>
                    <a:cubicBezTo>
                      <a:pt x="42493" y="36119"/>
                      <a:pt x="36119" y="42493"/>
                      <a:pt x="28328" y="42493"/>
                    </a:cubicBezTo>
                    <a:close/>
                    <a:moveTo>
                      <a:pt x="202548" y="103398"/>
                    </a:moveTo>
                    <a:lnTo>
                      <a:pt x="103398" y="4249"/>
                    </a:lnTo>
                    <a:cubicBezTo>
                      <a:pt x="100566" y="1416"/>
                      <a:pt x="97025" y="0"/>
                      <a:pt x="93484" y="0"/>
                    </a:cubicBezTo>
                    <a:lnTo>
                      <a:pt x="28328" y="0"/>
                    </a:lnTo>
                    <a:cubicBezTo>
                      <a:pt x="12748" y="0"/>
                      <a:pt x="0" y="12748"/>
                      <a:pt x="0" y="28328"/>
                    </a:cubicBezTo>
                    <a:lnTo>
                      <a:pt x="0" y="93129"/>
                    </a:lnTo>
                    <a:cubicBezTo>
                      <a:pt x="0" y="97025"/>
                      <a:pt x="1416" y="100566"/>
                      <a:pt x="4249" y="103044"/>
                    </a:cubicBezTo>
                    <a:lnTo>
                      <a:pt x="103398" y="202193"/>
                    </a:lnTo>
                    <a:cubicBezTo>
                      <a:pt x="109064" y="207859"/>
                      <a:pt x="117917" y="207859"/>
                      <a:pt x="123582" y="202193"/>
                    </a:cubicBezTo>
                    <a:lnTo>
                      <a:pt x="202548" y="123228"/>
                    </a:lnTo>
                    <a:cubicBezTo>
                      <a:pt x="207859" y="117917"/>
                      <a:pt x="207859" y="108710"/>
                      <a:pt x="202548" y="103398"/>
                    </a:cubicBezTo>
                    <a:close/>
                  </a:path>
                </a:pathLst>
              </a:custGeom>
              <a:solidFill>
                <a:srgbClr val="001F3F"/>
              </a:solidFill>
              <a:ln w="3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b="1"/>
              </a:p>
            </p:txBody>
          </p:sp>
        </p:grpSp>
      </p:grp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3CAE8C3-54E3-EF4C-66FB-4FE684C384CE}"/>
              </a:ext>
            </a:extLst>
          </p:cNvPr>
          <p:cNvCxnSpPr>
            <a:cxnSpLocks/>
          </p:cNvCxnSpPr>
          <p:nvPr/>
        </p:nvCxnSpPr>
        <p:spPr>
          <a:xfrm>
            <a:off x="10276602" y="1789611"/>
            <a:ext cx="0" cy="77277"/>
          </a:xfrm>
          <a:prstGeom prst="straightConnector1">
            <a:avLst/>
          </a:prstGeom>
          <a:ln w="3175">
            <a:solidFill>
              <a:srgbClr val="001E3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89904078-B9D8-3230-F9CD-D83C644DABE7}"/>
              </a:ext>
            </a:extLst>
          </p:cNvPr>
          <p:cNvSpPr/>
          <p:nvPr/>
        </p:nvSpPr>
        <p:spPr>
          <a:xfrm>
            <a:off x="8550916" y="6033267"/>
            <a:ext cx="2313430" cy="190240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ln>
            <a:noFill/>
          </a:ln>
        </p:spPr>
        <p:txBody>
          <a:bodyPr wrap="square" lIns="0" tIns="0" rIns="0" bIns="36000">
            <a:spAutoFit/>
          </a:bodyPr>
          <a:lstStyle/>
          <a:p>
            <a:pPr algn="ctr"/>
            <a:endParaRPr lang="en-IN" sz="1000" b="1">
              <a:solidFill>
                <a:srgbClr val="001F3F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83AA7A5-614A-5235-CD78-30369F418EB4}"/>
              </a:ext>
            </a:extLst>
          </p:cNvPr>
          <p:cNvGrpSpPr/>
          <p:nvPr/>
        </p:nvGrpSpPr>
        <p:grpSpPr>
          <a:xfrm>
            <a:off x="10994714" y="5837393"/>
            <a:ext cx="1082228" cy="1014164"/>
            <a:chOff x="7026474" y="5867369"/>
            <a:chExt cx="1105796" cy="946651"/>
          </a:xfrm>
        </p:grpSpPr>
        <p:sp>
          <p:nvSpPr>
            <p:cNvPr id="79" name="Freeform 2">
              <a:extLst>
                <a:ext uri="{FF2B5EF4-FFF2-40B4-BE49-F238E27FC236}">
                  <a16:creationId xmlns:a16="http://schemas.microsoft.com/office/drawing/2014/main" id="{4BFA7D54-544A-1888-DDF9-697CEDF2C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6474" y="6014167"/>
              <a:ext cx="322895" cy="634293"/>
            </a:xfrm>
            <a:custGeom>
              <a:avLst/>
              <a:gdLst/>
              <a:ahLst/>
              <a:cxnLst/>
              <a:rect l="l" t="t" r="r" b="b"/>
              <a:pathLst>
                <a:path w="6928713" h="6928713">
                  <a:moveTo>
                    <a:pt x="0" y="0"/>
                  </a:moveTo>
                  <a:lnTo>
                    <a:pt x="6928713" y="0"/>
                  </a:lnTo>
                  <a:lnTo>
                    <a:pt x="6928713" y="6928713"/>
                  </a:lnTo>
                  <a:lnTo>
                    <a:pt x="0" y="6928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305" b="90348" l="9989" r="89899">
                            <a14:foregroundMark x1="67228" y1="90123" x2="40853" y2="90460"/>
                            <a14:foregroundMark x1="56453" y1="8642" x2="39731" y2="8305"/>
                            <a14:foregroundMark x1="42088" y1="50842" x2="50954" y2="56902"/>
                            <a14:foregroundMark x1="50954" y1="56902" x2="64646" y2="53648"/>
                            <a14:foregroundMark x1="64646" y1="53648" x2="53423" y2="57576"/>
                            <a14:foregroundMark x1="53423" y1="57576" x2="44444" y2="50954"/>
                            <a14:foregroundMark x1="44444" y1="50954" x2="43771" y2="5712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56397" t="-3663" r="-58301" b="-7655"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  <p:pic>
          <p:nvPicPr>
            <p:cNvPr id="80" name="Picture 2">
              <a:extLst>
                <a:ext uri="{FF2B5EF4-FFF2-40B4-BE49-F238E27FC236}">
                  <a16:creationId xmlns:a16="http://schemas.microsoft.com/office/drawing/2014/main" id="{A5533A98-9DCB-8B9B-BCE8-B7DCF7FBBC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1" t="1297" r="21958" b="1297"/>
            <a:stretch/>
          </p:blipFill>
          <p:spPr bwMode="auto">
            <a:xfrm>
              <a:off x="7785128" y="6048761"/>
              <a:ext cx="347142" cy="610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80" descr="A blue container with a black lid&#10;&#10;Description automatically generated">
              <a:extLst>
                <a:ext uri="{FF2B5EF4-FFF2-40B4-BE49-F238E27FC236}">
                  <a16:creationId xmlns:a16="http://schemas.microsoft.com/office/drawing/2014/main" id="{DAD2618B-FF30-5990-4C15-1A43A25D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625" y="5867369"/>
              <a:ext cx="929439" cy="946651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C97D5D4C-28AA-67D6-7924-F5A161428004}"/>
              </a:ext>
            </a:extLst>
          </p:cNvPr>
          <p:cNvSpPr txBox="1"/>
          <p:nvPr/>
        </p:nvSpPr>
        <p:spPr>
          <a:xfrm>
            <a:off x="8440704" y="6036429"/>
            <a:ext cx="2572192" cy="730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>
                <a:solidFill>
                  <a:srgbClr val="141D26"/>
                </a:solidFill>
              </a:rPr>
              <a:t>Current portfolio of </a:t>
            </a:r>
            <a:r>
              <a:rPr lang="en-US" sz="1050" b="1">
                <a:solidFill>
                  <a:srgbClr val="E92168"/>
                </a:solidFill>
              </a:rPr>
              <a:t>Anti-Ageing Lotions</a:t>
            </a:r>
          </a:p>
          <a:p>
            <a:pPr algn="just"/>
            <a:endParaRPr lang="en-IN" sz="100" b="1">
              <a:solidFill>
                <a:srgbClr val="001F3F"/>
              </a:solidFill>
            </a:endParaRPr>
          </a:p>
          <a:p>
            <a:pPr algn="just"/>
            <a:r>
              <a:rPr lang="en-IN" sz="1000" b="1" i="1">
                <a:solidFill>
                  <a:srgbClr val="001F3F"/>
                </a:solidFill>
              </a:rPr>
              <a:t>Sustainable Refillable cartridge </a:t>
            </a:r>
            <a:r>
              <a:rPr lang="en-IN" sz="1000" i="1">
                <a:solidFill>
                  <a:srgbClr val="001F3F"/>
                </a:solidFill>
              </a:rPr>
              <a:t>versions of  existing </a:t>
            </a:r>
            <a:r>
              <a:rPr lang="en-IN" sz="1000" b="1" i="1">
                <a:solidFill>
                  <a:srgbClr val="001F3F"/>
                </a:solidFill>
              </a:rPr>
              <a:t>Vine </a:t>
            </a:r>
            <a:r>
              <a:rPr lang="en-IN" sz="1000" i="1">
                <a:solidFill>
                  <a:srgbClr val="001F3F"/>
                </a:solidFill>
              </a:rPr>
              <a:t>and </a:t>
            </a:r>
            <a:r>
              <a:rPr lang="en-IN" sz="1000" b="1" i="1">
                <a:solidFill>
                  <a:srgbClr val="001F3F"/>
                </a:solidFill>
              </a:rPr>
              <a:t>Retinol </a:t>
            </a:r>
            <a:r>
              <a:rPr lang="en-IN" sz="1000" i="1">
                <a:solidFill>
                  <a:srgbClr val="001F3F"/>
                </a:solidFill>
              </a:rPr>
              <a:t>product-line for anti-ageing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1268E9-72A3-F213-1FA8-7BDFE618378B}"/>
              </a:ext>
            </a:extLst>
          </p:cNvPr>
          <p:cNvSpPr>
            <a:spLocks/>
          </p:cNvSpPr>
          <p:nvPr/>
        </p:nvSpPr>
        <p:spPr>
          <a:xfrm>
            <a:off x="3937247" y="6023027"/>
            <a:ext cx="4317505" cy="187297"/>
          </a:xfrm>
          <a:custGeom>
            <a:avLst/>
            <a:gdLst>
              <a:gd name="connsiteX0" fmla="*/ 0 w 3760138"/>
              <a:gd name="connsiteY0" fmla="*/ 67881 h 678810"/>
              <a:gd name="connsiteX1" fmla="*/ 67881 w 3760138"/>
              <a:gd name="connsiteY1" fmla="*/ 0 h 678810"/>
              <a:gd name="connsiteX2" fmla="*/ 3692257 w 3760138"/>
              <a:gd name="connsiteY2" fmla="*/ 0 h 678810"/>
              <a:gd name="connsiteX3" fmla="*/ 3760138 w 3760138"/>
              <a:gd name="connsiteY3" fmla="*/ 67881 h 678810"/>
              <a:gd name="connsiteX4" fmla="*/ 3760138 w 3760138"/>
              <a:gd name="connsiteY4" fmla="*/ 610929 h 678810"/>
              <a:gd name="connsiteX5" fmla="*/ 3692257 w 3760138"/>
              <a:gd name="connsiteY5" fmla="*/ 678810 h 678810"/>
              <a:gd name="connsiteX6" fmla="*/ 67881 w 3760138"/>
              <a:gd name="connsiteY6" fmla="*/ 678810 h 678810"/>
              <a:gd name="connsiteX7" fmla="*/ 0 w 3760138"/>
              <a:gd name="connsiteY7" fmla="*/ 610929 h 678810"/>
              <a:gd name="connsiteX8" fmla="*/ 0 w 3760138"/>
              <a:gd name="connsiteY8" fmla="*/ 67881 h 67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0138" h="678810">
                <a:moveTo>
                  <a:pt x="0" y="67881"/>
                </a:moveTo>
                <a:cubicBezTo>
                  <a:pt x="0" y="30391"/>
                  <a:pt x="30391" y="0"/>
                  <a:pt x="67881" y="0"/>
                </a:cubicBezTo>
                <a:lnTo>
                  <a:pt x="3692257" y="0"/>
                </a:lnTo>
                <a:cubicBezTo>
                  <a:pt x="3729747" y="0"/>
                  <a:pt x="3760138" y="30391"/>
                  <a:pt x="3760138" y="67881"/>
                </a:cubicBezTo>
                <a:lnTo>
                  <a:pt x="3760138" y="610929"/>
                </a:lnTo>
                <a:cubicBezTo>
                  <a:pt x="3760138" y="648419"/>
                  <a:pt x="3729747" y="678810"/>
                  <a:pt x="3692257" y="678810"/>
                </a:cubicBezTo>
                <a:lnTo>
                  <a:pt x="67881" y="678810"/>
                </a:lnTo>
                <a:cubicBezTo>
                  <a:pt x="30391" y="678810"/>
                  <a:pt x="0" y="648419"/>
                  <a:pt x="0" y="610929"/>
                </a:cubicBezTo>
                <a:lnTo>
                  <a:pt x="0" y="67881"/>
                </a:lnTo>
                <a:close/>
              </a:path>
            </a:pathLst>
          </a:custGeom>
          <a:noFill/>
          <a:ln w="3175"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</a:pPr>
            <a:r>
              <a:rPr lang="en-US" sz="1400" b="1">
                <a:solidFill>
                  <a:srgbClr val="141D26"/>
                </a:solidFill>
              </a:rPr>
              <a:t>Tracking Your </a:t>
            </a:r>
            <a:r>
              <a:rPr lang="en-US" sz="1400" b="1">
                <a:solidFill>
                  <a:srgbClr val="E92168"/>
                </a:solidFill>
              </a:rPr>
              <a:t>Skin’s Vital Signs</a:t>
            </a:r>
            <a:endParaRPr lang="en-IN" sz="1400" b="1">
              <a:solidFill>
                <a:srgbClr val="001F3F"/>
              </a:solidFill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AF8D67D7-6049-F63A-215E-86455B60A975}"/>
              </a:ext>
            </a:extLst>
          </p:cNvPr>
          <p:cNvSpPr/>
          <p:nvPr/>
        </p:nvSpPr>
        <p:spPr>
          <a:xfrm>
            <a:off x="3831061" y="6253861"/>
            <a:ext cx="2217600" cy="216000"/>
          </a:xfrm>
          <a:prstGeom prst="roundRect">
            <a:avLst/>
          </a:prstGeom>
          <a:solidFill>
            <a:srgbClr val="ED5B89"/>
          </a:solidFill>
          <a:ln w="3175">
            <a:solidFill>
              <a:srgbClr val="001F3E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18" tIns="55018" rIns="55018" bIns="55018" numCol="1" spcCol="1270" anchor="ctr" anchorCtr="0">
            <a:noAutofit/>
          </a:bodyPr>
          <a:lstStyle/>
          <a:p>
            <a:pPr algn="ctr" defTabSz="400050">
              <a:spcBef>
                <a:spcPct val="0"/>
              </a:spcBef>
              <a:spcAft>
                <a:spcPts val="341"/>
              </a:spcAft>
            </a:pPr>
            <a:r>
              <a:rPr lang="en-IN" sz="1050" b="1" i="1">
                <a:solidFill>
                  <a:schemeClr val="bg1"/>
                </a:solidFill>
              </a:rPr>
              <a:t>Skin aging markers (AGEs)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9F51C589-5171-B69E-BF77-BB9190B8CEF7}"/>
              </a:ext>
            </a:extLst>
          </p:cNvPr>
          <p:cNvSpPr/>
          <p:nvPr/>
        </p:nvSpPr>
        <p:spPr>
          <a:xfrm>
            <a:off x="3831061" y="6510364"/>
            <a:ext cx="2217600" cy="216000"/>
          </a:xfrm>
          <a:prstGeom prst="roundRect">
            <a:avLst/>
          </a:prstGeom>
          <a:solidFill>
            <a:srgbClr val="ED5B89"/>
          </a:solidFill>
          <a:ln w="3175">
            <a:solidFill>
              <a:srgbClr val="001F3E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18" tIns="55018" rIns="55018" bIns="55018" numCol="1" spcCol="1270" anchor="ctr" anchorCtr="0">
            <a:noAutofit/>
          </a:bodyPr>
          <a:lstStyle/>
          <a:p>
            <a:pPr algn="ctr" defTabSz="400050">
              <a:spcBef>
                <a:spcPct val="0"/>
              </a:spcBef>
              <a:spcAft>
                <a:spcPts val="341"/>
              </a:spcAft>
            </a:pPr>
            <a:r>
              <a:rPr lang="en-IN" sz="1050" b="1" i="1">
                <a:solidFill>
                  <a:schemeClr val="bg1"/>
                </a:solidFill>
              </a:rPr>
              <a:t>Hyperpigmentation &amp; sun damage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C594CCC6-7478-F2B3-E703-61820A8F3CE0}"/>
              </a:ext>
            </a:extLst>
          </p:cNvPr>
          <p:cNvSpPr/>
          <p:nvPr/>
        </p:nvSpPr>
        <p:spPr>
          <a:xfrm>
            <a:off x="6133547" y="6253861"/>
            <a:ext cx="2216138" cy="216000"/>
          </a:xfrm>
          <a:prstGeom prst="roundRect">
            <a:avLst/>
          </a:prstGeom>
          <a:solidFill>
            <a:srgbClr val="ED5B89"/>
          </a:solidFill>
          <a:ln w="3175">
            <a:solidFill>
              <a:srgbClr val="001F3E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018" rIns="0" bIns="55018" numCol="1" spcCol="1270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i="1">
                <a:solidFill>
                  <a:schemeClr val="bg1"/>
                </a:solidFill>
              </a:rPr>
              <a:t>Collagen degradation &amp; elasticity loss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25E8DE9-AEA0-C625-B434-4D8A810193D6}"/>
              </a:ext>
            </a:extLst>
          </p:cNvPr>
          <p:cNvSpPr/>
          <p:nvPr/>
        </p:nvSpPr>
        <p:spPr>
          <a:xfrm>
            <a:off x="6132085" y="6510364"/>
            <a:ext cx="2217600" cy="216000"/>
          </a:xfrm>
          <a:prstGeom prst="roundRect">
            <a:avLst/>
          </a:prstGeom>
          <a:solidFill>
            <a:srgbClr val="ED5B89"/>
          </a:solidFill>
          <a:ln w="3175">
            <a:solidFill>
              <a:srgbClr val="001F3E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18" tIns="55018" rIns="55018" bIns="55018" numCol="1" spcCol="1270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i="1">
                <a:solidFill>
                  <a:schemeClr val="bg1"/>
                </a:solidFill>
              </a:rPr>
              <a:t>Bacterial activity in acne-prone skin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B04FF9-0CEA-2DC7-3D16-54DC0FBD5987}"/>
              </a:ext>
            </a:extLst>
          </p:cNvPr>
          <p:cNvGrpSpPr/>
          <p:nvPr/>
        </p:nvGrpSpPr>
        <p:grpSpPr>
          <a:xfrm>
            <a:off x="2" y="-23559"/>
            <a:ext cx="12217868" cy="380867"/>
            <a:chOff x="2" y="-23559"/>
            <a:chExt cx="12217868" cy="380867"/>
          </a:xfrm>
        </p:grpSpPr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id="{D3CCA7F4-DE5F-926E-7B47-78288F40829F}"/>
                </a:ext>
              </a:extLst>
            </p:cNvPr>
            <p:cNvSpPr/>
            <p:nvPr/>
          </p:nvSpPr>
          <p:spPr>
            <a:xfrm>
              <a:off x="2" y="-4583"/>
              <a:ext cx="2923852" cy="359105"/>
            </a:xfrm>
            <a:custGeom>
              <a:avLst/>
              <a:gdLst/>
              <a:ahLst/>
              <a:cxnLst/>
              <a:rect l="l" t="t" r="r" b="b"/>
              <a:pathLst>
                <a:path w="1535358" h="141869">
                  <a:moveTo>
                    <a:pt x="1332158" y="0"/>
                  </a:moveTo>
                  <a:lnTo>
                    <a:pt x="0" y="0"/>
                  </a:lnTo>
                  <a:lnTo>
                    <a:pt x="0" y="141869"/>
                  </a:lnTo>
                  <a:lnTo>
                    <a:pt x="1332158" y="141869"/>
                  </a:lnTo>
                  <a:lnTo>
                    <a:pt x="1535358" y="70934"/>
                  </a:lnTo>
                  <a:lnTo>
                    <a:pt x="1332158" y="0"/>
                  </a:lnTo>
                  <a:close/>
                </a:path>
              </a:pathLst>
            </a:custGeom>
            <a:solidFill>
              <a:srgbClr val="001F3E"/>
            </a:solidFill>
            <a:ln cap="sq">
              <a:noFill/>
              <a:prstDash val="solid"/>
              <a:miter/>
            </a:ln>
          </p:spPr>
          <p:txBody>
            <a:bodyPr rIns="9000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 Overview</a:t>
              </a:r>
            </a:p>
          </p:txBody>
        </p:sp>
        <p:sp>
          <p:nvSpPr>
            <p:cNvPr id="17" name="Freeform 56">
              <a:extLst>
                <a:ext uri="{FF2B5EF4-FFF2-40B4-BE49-F238E27FC236}">
                  <a16:creationId xmlns:a16="http://schemas.microsoft.com/office/drawing/2014/main" id="{F1F0A6C5-C3DE-3AEC-B801-9EF78E570CE6}"/>
                </a:ext>
              </a:extLst>
            </p:cNvPr>
            <p:cNvSpPr/>
            <p:nvPr/>
          </p:nvSpPr>
          <p:spPr>
            <a:xfrm>
              <a:off x="2583076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2168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L'Oréal </a:t>
              </a:r>
              <a:r>
                <a:rPr lang="en-IN" sz="1600" b="1" err="1">
                  <a:solidFill>
                    <a:schemeClr val="bg1"/>
                  </a:solidFill>
                  <a:latin typeface="Aptos" panose="020B0004020202020204" pitchFamily="34" charset="0"/>
                </a:rPr>
                <a:t>SmartSkinX</a:t>
              </a:r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 </a:t>
              </a:r>
              <a:r>
                <a:rPr lang="en-IN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(3/4)</a:t>
              </a: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0DB1C1F-8CDB-382B-6157-9CD5922F218E}"/>
                </a:ext>
              </a:extLst>
            </p:cNvPr>
            <p:cNvSpPr/>
            <p:nvPr/>
          </p:nvSpPr>
          <p:spPr>
            <a:xfrm>
              <a:off x="5349203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Marketing and Financials</a:t>
              </a: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3D7B11A1-E8EE-BAA4-A2C0-2AE440BEB2E6}"/>
                </a:ext>
              </a:extLst>
            </p:cNvPr>
            <p:cNvSpPr/>
            <p:nvPr/>
          </p:nvSpPr>
          <p:spPr>
            <a:xfrm>
              <a:off x="8115331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Execution and Growth</a:t>
              </a:r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20EC007A-E749-EBE4-3C92-59BE3BC7E5A7}"/>
                </a:ext>
              </a:extLst>
            </p:cNvPr>
            <p:cNvSpPr/>
            <p:nvPr/>
          </p:nvSpPr>
          <p:spPr>
            <a:xfrm>
              <a:off x="11137211" y="-23559"/>
              <a:ext cx="1080659" cy="380867"/>
            </a:xfrm>
            <a:custGeom>
              <a:avLst/>
              <a:gdLst/>
              <a:ahLst/>
              <a:cxnLst/>
              <a:rect l="l" t="t" r="r" b="b"/>
              <a:pathLst>
                <a:path w="1620989" h="571300">
                  <a:moveTo>
                    <a:pt x="0" y="0"/>
                  </a:moveTo>
                  <a:lnTo>
                    <a:pt x="1620989" y="0"/>
                  </a:lnTo>
                  <a:lnTo>
                    <a:pt x="1620989" y="571300"/>
                  </a:lnTo>
                  <a:lnTo>
                    <a:pt x="0" y="57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</p:spTree>
    <p:extLst>
      <p:ext uri="{BB962C8B-B14F-4D97-AF65-F5344CB8AC3E}">
        <p14:creationId xmlns:p14="http://schemas.microsoft.com/office/powerpoint/2010/main" val="1621118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3BFDC-68B8-0369-BAB2-D7BC1E7FE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8AD6BE0C-6E50-2442-1270-C4C5F0CCF0F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945261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AD6BE0C-6E50-2442-1270-C4C5F0CCF0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34" name="Stored Data 41">
            <a:extLst>
              <a:ext uri="{FF2B5EF4-FFF2-40B4-BE49-F238E27FC236}">
                <a16:creationId xmlns:a16="http://schemas.microsoft.com/office/drawing/2014/main" id="{FD17C822-DA0D-98E8-8FC8-67A4AAA8F285}"/>
              </a:ext>
            </a:extLst>
          </p:cNvPr>
          <p:cNvSpPr/>
          <p:nvPr/>
        </p:nvSpPr>
        <p:spPr>
          <a:xfrm rot="16200000" flipH="1">
            <a:off x="4056562" y="-545911"/>
            <a:ext cx="4066685" cy="12204193"/>
          </a:xfrm>
          <a:prstGeom prst="flowChartOnlineStorage">
            <a:avLst/>
          </a:prstGeom>
          <a:ln w="12700">
            <a:solidFill>
              <a:schemeClr val="tx2">
                <a:lumMod val="90000"/>
                <a:lumOff val="1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71">
            <a:extLst>
              <a:ext uri="{FF2B5EF4-FFF2-40B4-BE49-F238E27FC236}">
                <a16:creationId xmlns:a16="http://schemas.microsoft.com/office/drawing/2014/main" id="{21DB4AEA-81AE-C4AA-BEFC-3B429701D211}"/>
              </a:ext>
            </a:extLst>
          </p:cNvPr>
          <p:cNvSpPr txBox="1"/>
          <p:nvPr/>
        </p:nvSpPr>
        <p:spPr>
          <a:xfrm>
            <a:off x="215646" y="4094414"/>
            <a:ext cx="2801875" cy="11541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IN" sz="1500" b="1">
                <a:solidFill>
                  <a:srgbClr val="001F3F"/>
                </a:solidFill>
              </a:rPr>
              <a:t>1. Discovery </a:t>
            </a:r>
            <a:r>
              <a:rPr lang="en-IN" sz="1500" b="1">
                <a:solidFill>
                  <a:srgbClr val="E92168"/>
                </a:solidFill>
              </a:rPr>
              <a:t>&amp; Onboarding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IN" sz="1200" b="1">
                <a:solidFill>
                  <a:srgbClr val="001F3F"/>
                </a:solidFill>
              </a:rPr>
              <a:t>User finds the app </a:t>
            </a:r>
            <a:r>
              <a:rPr lang="en-IN" sz="1200">
                <a:solidFill>
                  <a:srgbClr val="001F3F"/>
                </a:solidFill>
              </a:rPr>
              <a:t>via kiosk/product packaging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IN" sz="1200">
                <a:solidFill>
                  <a:srgbClr val="001F3F"/>
                </a:solidFill>
              </a:rPr>
              <a:t>Installs &amp; </a:t>
            </a:r>
            <a:r>
              <a:rPr lang="en-IN" sz="1200" b="1">
                <a:solidFill>
                  <a:srgbClr val="001F3F"/>
                </a:solidFill>
              </a:rPr>
              <a:t>sets up profile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IN" sz="1200" b="1">
                <a:solidFill>
                  <a:srgbClr val="001F3F"/>
                </a:solidFill>
              </a:rPr>
              <a:t>Syncs SmartSkinX </a:t>
            </a:r>
            <a:r>
              <a:rPr lang="en-IN" sz="1200">
                <a:solidFill>
                  <a:srgbClr val="001F3F"/>
                </a:solidFill>
              </a:rPr>
              <a:t>with </a:t>
            </a:r>
            <a:r>
              <a:rPr lang="en-IN" sz="1200" b="1">
                <a:solidFill>
                  <a:srgbClr val="001F3F"/>
                </a:solidFill>
              </a:rPr>
              <a:t>SmartX </a:t>
            </a:r>
            <a:r>
              <a:rPr lang="en-IN" sz="1200">
                <a:solidFill>
                  <a:srgbClr val="001F3F"/>
                </a:solidFill>
              </a:rPr>
              <a:t>app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IN" sz="1200" b="1">
                <a:solidFill>
                  <a:srgbClr val="001F3F"/>
                </a:solidFill>
              </a:rPr>
              <a:t>Tracking begins</a:t>
            </a:r>
          </a:p>
        </p:txBody>
      </p:sp>
      <p:sp>
        <p:nvSpPr>
          <p:cNvPr id="136" name="TextBox 71">
            <a:extLst>
              <a:ext uri="{FF2B5EF4-FFF2-40B4-BE49-F238E27FC236}">
                <a16:creationId xmlns:a16="http://schemas.microsoft.com/office/drawing/2014/main" id="{28467608-5ECB-BB10-03B3-ED8AB4F41405}"/>
              </a:ext>
            </a:extLst>
          </p:cNvPr>
          <p:cNvSpPr txBox="1"/>
          <p:nvPr/>
        </p:nvSpPr>
        <p:spPr>
          <a:xfrm>
            <a:off x="215646" y="5515201"/>
            <a:ext cx="2974619" cy="9694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IN" sz="1500" b="1">
                <a:solidFill>
                  <a:srgbClr val="001F3F"/>
                </a:solidFill>
              </a:rPr>
              <a:t>2. Daily Routine &amp; </a:t>
            </a:r>
            <a:r>
              <a:rPr lang="en-IN" sz="1500" b="1">
                <a:solidFill>
                  <a:srgbClr val="E92168"/>
                </a:solidFill>
              </a:rPr>
              <a:t>Habit Formation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IN" sz="1200">
                <a:solidFill>
                  <a:srgbClr val="001F3F"/>
                </a:solidFill>
              </a:rPr>
              <a:t>App sends </a:t>
            </a:r>
            <a:r>
              <a:rPr lang="en-IN" sz="1200" b="1">
                <a:solidFill>
                  <a:srgbClr val="001F3F"/>
                </a:solidFill>
              </a:rPr>
              <a:t>reminders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IN" sz="1200">
                <a:solidFill>
                  <a:srgbClr val="001F3F"/>
                </a:solidFill>
              </a:rPr>
              <a:t>User </a:t>
            </a:r>
            <a:r>
              <a:rPr lang="en-IN" sz="1200" b="1">
                <a:solidFill>
                  <a:srgbClr val="001F3F"/>
                </a:solidFill>
              </a:rPr>
              <a:t>scans </a:t>
            </a:r>
            <a:r>
              <a:rPr lang="en-IN" sz="1200">
                <a:solidFill>
                  <a:srgbClr val="001F3F"/>
                </a:solidFill>
              </a:rPr>
              <a:t>&amp; </a:t>
            </a:r>
            <a:r>
              <a:rPr lang="en-IN" sz="1200" b="1">
                <a:solidFill>
                  <a:srgbClr val="001F3F"/>
                </a:solidFill>
              </a:rPr>
              <a:t>applies </a:t>
            </a:r>
            <a:r>
              <a:rPr lang="en-IN" sz="1200">
                <a:solidFill>
                  <a:srgbClr val="001F3F"/>
                </a:solidFill>
              </a:rPr>
              <a:t>SmartSkinX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IN" sz="1200" b="1">
                <a:solidFill>
                  <a:srgbClr val="001F3F"/>
                </a:solidFill>
              </a:rPr>
              <a:t>Streaks &amp; milestone based rewards </a:t>
            </a:r>
            <a:r>
              <a:rPr lang="en-IN" sz="1200">
                <a:solidFill>
                  <a:srgbClr val="001F3F"/>
                </a:solidFill>
              </a:rPr>
              <a:t>to promote and encourage consistency</a:t>
            </a:r>
            <a:endParaRPr lang="en-US" sz="1200" b="1" spc="-6">
              <a:solidFill>
                <a:srgbClr val="001F3F"/>
              </a:solidFill>
              <a:latin typeface="+mj-lt"/>
              <a:ea typeface="IBM Plex Sans Bold"/>
              <a:cs typeface="APPLE CHANCERY" panose="03020702040506060504" pitchFamily="66" charset="-79"/>
              <a:sym typeface="IBM Plex Sans Bold"/>
            </a:endParaRPr>
          </a:p>
        </p:txBody>
      </p:sp>
      <p:sp>
        <p:nvSpPr>
          <p:cNvPr id="137" name="TextBox 71">
            <a:extLst>
              <a:ext uri="{FF2B5EF4-FFF2-40B4-BE49-F238E27FC236}">
                <a16:creationId xmlns:a16="http://schemas.microsoft.com/office/drawing/2014/main" id="{F518C45E-67CE-1D11-E5A9-C9F08DE68916}"/>
              </a:ext>
            </a:extLst>
          </p:cNvPr>
          <p:cNvSpPr txBox="1"/>
          <p:nvPr/>
        </p:nvSpPr>
        <p:spPr>
          <a:xfrm>
            <a:off x="9085595" y="4094414"/>
            <a:ext cx="2959539" cy="11541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IN" sz="1500" b="1">
                <a:solidFill>
                  <a:srgbClr val="001F3F"/>
                </a:solidFill>
              </a:rPr>
              <a:t>3. Progress &amp; </a:t>
            </a:r>
            <a:r>
              <a:rPr lang="en-IN" sz="1500" b="1">
                <a:solidFill>
                  <a:srgbClr val="E92168"/>
                </a:solidFill>
              </a:rPr>
              <a:t>Real-Time Insights</a:t>
            </a:r>
            <a:endParaRPr lang="en-IN" sz="1200" b="1">
              <a:solidFill>
                <a:srgbClr val="E92168"/>
              </a:solidFill>
            </a:endParaRPr>
          </a:p>
          <a:p>
            <a:r>
              <a:rPr lang="en-IN" sz="1200">
                <a:solidFill>
                  <a:srgbClr val="001F3F"/>
                </a:solidFill>
              </a:rPr>
              <a:t>User </a:t>
            </a:r>
            <a:r>
              <a:rPr lang="en-IN" sz="1200" b="1">
                <a:solidFill>
                  <a:srgbClr val="001F3F"/>
                </a:solidFill>
              </a:rPr>
              <a:t>tracks visible improvements </a:t>
            </a:r>
            <a:r>
              <a:rPr lang="en-IN" sz="1200">
                <a:solidFill>
                  <a:srgbClr val="001F3F"/>
                </a:solidFill>
              </a:rPr>
              <a:t>such as:</a:t>
            </a: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en-IN" sz="1200">
                <a:solidFill>
                  <a:srgbClr val="001F3F"/>
                </a:solidFill>
              </a:rPr>
              <a:t>Consistency</a:t>
            </a: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en-IN" sz="1200">
                <a:solidFill>
                  <a:srgbClr val="001F3F"/>
                </a:solidFill>
              </a:rPr>
              <a:t>Elasticity and wrinkles</a:t>
            </a: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en-IN" sz="1200">
                <a:solidFill>
                  <a:srgbClr val="001F3F"/>
                </a:solidFill>
              </a:rPr>
              <a:t>Hyperpigmentation</a:t>
            </a: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en-IN" sz="1200">
                <a:solidFill>
                  <a:srgbClr val="001F3F"/>
                </a:solidFill>
              </a:rPr>
              <a:t>UV damage</a:t>
            </a:r>
            <a:endParaRPr lang="en-US" sz="1200" b="1" spc="-6">
              <a:solidFill>
                <a:srgbClr val="001F3F"/>
              </a:solidFill>
              <a:latin typeface="+mj-lt"/>
              <a:ea typeface="IBM Plex Sans Bold"/>
              <a:cs typeface="APPLE CHANCERY" panose="03020702040506060504" pitchFamily="66" charset="-79"/>
              <a:sym typeface="IBM Plex Sans Bold"/>
            </a:endParaRPr>
          </a:p>
        </p:txBody>
      </p:sp>
      <p:sp>
        <p:nvSpPr>
          <p:cNvPr id="138" name="TextBox 71">
            <a:extLst>
              <a:ext uri="{FF2B5EF4-FFF2-40B4-BE49-F238E27FC236}">
                <a16:creationId xmlns:a16="http://schemas.microsoft.com/office/drawing/2014/main" id="{DE552B36-CF36-13C2-3007-F90CC41B1281}"/>
              </a:ext>
            </a:extLst>
          </p:cNvPr>
          <p:cNvSpPr txBox="1"/>
          <p:nvPr/>
        </p:nvSpPr>
        <p:spPr>
          <a:xfrm>
            <a:off x="9085595" y="5515201"/>
            <a:ext cx="2876406" cy="11541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IN" sz="1500" b="1">
                <a:solidFill>
                  <a:srgbClr val="001F3F"/>
                </a:solidFill>
              </a:rPr>
              <a:t>4. AI-Powered </a:t>
            </a:r>
            <a:r>
              <a:rPr lang="en-IN" sz="1500" b="1">
                <a:solidFill>
                  <a:srgbClr val="E92168"/>
                </a:solidFill>
              </a:rPr>
              <a:t>Recommendations</a:t>
            </a:r>
          </a:p>
          <a:p>
            <a:r>
              <a:rPr lang="en-IN" sz="1200">
                <a:solidFill>
                  <a:srgbClr val="001F3F"/>
                </a:solidFill>
              </a:rPr>
              <a:t>Based on the progress, </a:t>
            </a:r>
            <a:r>
              <a:rPr lang="en-IN" sz="1200" b="1">
                <a:solidFill>
                  <a:srgbClr val="001F3F"/>
                </a:solidFill>
              </a:rPr>
              <a:t>SmartX application suggests complementary products </a:t>
            </a:r>
            <a:r>
              <a:rPr lang="en-IN" sz="1200">
                <a:solidFill>
                  <a:srgbClr val="001F3F"/>
                </a:solidFill>
              </a:rPr>
              <a:t>like: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IN" sz="1200">
                <a:solidFill>
                  <a:srgbClr val="001F3F"/>
                </a:solidFill>
              </a:rPr>
              <a:t>Sunscreens 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IN" sz="1200">
                <a:solidFill>
                  <a:srgbClr val="001F3F"/>
                </a:solidFill>
              </a:rPr>
              <a:t>Acne Solutions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IN" sz="1200">
                <a:solidFill>
                  <a:srgbClr val="001F3F"/>
                </a:solidFill>
              </a:rPr>
              <a:t>Serums</a:t>
            </a:r>
            <a:endParaRPr lang="en-US" sz="1200" spc="-6">
              <a:solidFill>
                <a:srgbClr val="001F3F"/>
              </a:solidFill>
              <a:latin typeface="+mj-lt"/>
              <a:ea typeface="IBM Plex Sans Bold"/>
              <a:cs typeface="Apple Chancery" panose="03020702040506060504" pitchFamily="66" charset="-79"/>
              <a:sym typeface="IBM Plex Sans 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0DBE43-6EB2-4E8F-157C-710DEBFDBA80}"/>
              </a:ext>
            </a:extLst>
          </p:cNvPr>
          <p:cNvGrpSpPr/>
          <p:nvPr/>
        </p:nvGrpSpPr>
        <p:grpSpPr>
          <a:xfrm>
            <a:off x="3355390" y="2133433"/>
            <a:ext cx="2588352" cy="3600635"/>
            <a:chOff x="3355390" y="2133433"/>
            <a:chExt cx="2588352" cy="360063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9FC18B4-4DFD-5E5C-9E80-536861041D1C}"/>
                </a:ext>
              </a:extLst>
            </p:cNvPr>
            <p:cNvGrpSpPr/>
            <p:nvPr/>
          </p:nvGrpSpPr>
          <p:grpSpPr>
            <a:xfrm>
              <a:off x="3355390" y="2133433"/>
              <a:ext cx="1645939" cy="3255982"/>
              <a:chOff x="4165786" y="3376941"/>
              <a:chExt cx="1808288" cy="3577138"/>
            </a:xfrm>
          </p:grpSpPr>
          <p:grpSp>
            <p:nvGrpSpPr>
              <p:cNvPr id="186" name="Group 4">
                <a:extLst>
                  <a:ext uri="{FF2B5EF4-FFF2-40B4-BE49-F238E27FC236}">
                    <a16:creationId xmlns:a16="http://schemas.microsoft.com/office/drawing/2014/main" id="{50EF864F-2F41-A6BF-24BD-277D0635DBA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65786" y="3376941"/>
                <a:ext cx="1808288" cy="3577138"/>
                <a:chOff x="0" y="0"/>
                <a:chExt cx="2620010" cy="5182870"/>
              </a:xfrm>
            </p:grpSpPr>
            <p:sp>
              <p:nvSpPr>
                <p:cNvPr id="190" name="Freeform 5">
                  <a:extLst>
                    <a:ext uri="{FF2B5EF4-FFF2-40B4-BE49-F238E27FC236}">
                      <a16:creationId xmlns:a16="http://schemas.microsoft.com/office/drawing/2014/main" id="{2E0F0363-CB2A-2095-3F23-A229BA8A6F82}"/>
                    </a:ext>
                  </a:extLst>
                </p:cNvPr>
                <p:cNvSpPr/>
                <p:nvPr/>
              </p:nvSpPr>
              <p:spPr>
                <a:xfrm>
                  <a:off x="53340" y="25400"/>
                  <a:ext cx="2513330" cy="513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330" h="5132070">
                      <a:moveTo>
                        <a:pt x="2159000" y="0"/>
                      </a:moveTo>
                      <a:lnTo>
                        <a:pt x="354330" y="0"/>
                      </a:lnTo>
                      <a:cubicBezTo>
                        <a:pt x="158750" y="0"/>
                        <a:pt x="0" y="158750"/>
                        <a:pt x="0" y="354330"/>
                      </a:cubicBezTo>
                      <a:lnTo>
                        <a:pt x="0" y="4777740"/>
                      </a:lnTo>
                      <a:cubicBezTo>
                        <a:pt x="0" y="4973320"/>
                        <a:pt x="158750" y="5132070"/>
                        <a:pt x="354330" y="5132070"/>
                      </a:cubicBezTo>
                      <a:lnTo>
                        <a:pt x="2159000" y="5132070"/>
                      </a:lnTo>
                      <a:cubicBezTo>
                        <a:pt x="2354580" y="5132070"/>
                        <a:pt x="2513330" y="4973320"/>
                        <a:pt x="2513330" y="4777740"/>
                      </a:cubicBezTo>
                      <a:lnTo>
                        <a:pt x="2513330" y="354330"/>
                      </a:lnTo>
                      <a:cubicBezTo>
                        <a:pt x="2513330" y="158750"/>
                        <a:pt x="2354580" y="0"/>
                        <a:pt x="2159000" y="0"/>
                      </a:cubicBezTo>
                      <a:close/>
                      <a:moveTo>
                        <a:pt x="1558290" y="162560"/>
                      </a:moveTo>
                      <a:cubicBezTo>
                        <a:pt x="1576070" y="162560"/>
                        <a:pt x="1590040" y="176530"/>
                        <a:pt x="1590040" y="194310"/>
                      </a:cubicBezTo>
                      <a:cubicBezTo>
                        <a:pt x="1590040" y="212090"/>
                        <a:pt x="1576070" y="226060"/>
                        <a:pt x="1558290" y="226060"/>
                      </a:cubicBezTo>
                      <a:cubicBezTo>
                        <a:pt x="1540510" y="226060"/>
                        <a:pt x="1526540" y="212090"/>
                        <a:pt x="1526540" y="194310"/>
                      </a:cubicBezTo>
                      <a:cubicBezTo>
                        <a:pt x="1526540" y="176530"/>
                        <a:pt x="1541780" y="162560"/>
                        <a:pt x="1558290" y="162560"/>
                      </a:cubicBezTo>
                      <a:close/>
                      <a:moveTo>
                        <a:pt x="1089660" y="172720"/>
                      </a:moveTo>
                      <a:lnTo>
                        <a:pt x="1394460" y="172720"/>
                      </a:lnTo>
                      <a:cubicBezTo>
                        <a:pt x="1405890" y="172720"/>
                        <a:pt x="1416050" y="181610"/>
                        <a:pt x="1416050" y="194310"/>
                      </a:cubicBezTo>
                      <a:cubicBezTo>
                        <a:pt x="1416050" y="207010"/>
                        <a:pt x="1405890" y="215900"/>
                        <a:pt x="1394460" y="215900"/>
                      </a:cubicBezTo>
                      <a:lnTo>
                        <a:pt x="1089660" y="215900"/>
                      </a:lnTo>
                      <a:cubicBezTo>
                        <a:pt x="1078230" y="215900"/>
                        <a:pt x="1068070" y="207010"/>
                        <a:pt x="1068070" y="194310"/>
                      </a:cubicBezTo>
                      <a:cubicBezTo>
                        <a:pt x="1068070" y="181610"/>
                        <a:pt x="1078230" y="172720"/>
                        <a:pt x="1089660" y="172720"/>
                      </a:cubicBezTo>
                      <a:close/>
                      <a:moveTo>
                        <a:pt x="2383790" y="4798060"/>
                      </a:moveTo>
                      <a:cubicBezTo>
                        <a:pt x="2383790" y="4913630"/>
                        <a:pt x="2289810" y="5007610"/>
                        <a:pt x="2174240" y="5007610"/>
                      </a:cubicBezTo>
                      <a:lnTo>
                        <a:pt x="341630" y="5007610"/>
                      </a:lnTo>
                      <a:cubicBezTo>
                        <a:pt x="226060" y="5007610"/>
                        <a:pt x="132080" y="4913630"/>
                        <a:pt x="132080" y="4798060"/>
                      </a:cubicBezTo>
                      <a:lnTo>
                        <a:pt x="132080" y="340360"/>
                      </a:lnTo>
                      <a:cubicBezTo>
                        <a:pt x="132080" y="224790"/>
                        <a:pt x="226060" y="130810"/>
                        <a:pt x="341630" y="130810"/>
                      </a:cubicBezTo>
                      <a:lnTo>
                        <a:pt x="614680" y="130810"/>
                      </a:lnTo>
                      <a:lnTo>
                        <a:pt x="614680" y="187960"/>
                      </a:lnTo>
                      <a:cubicBezTo>
                        <a:pt x="614680" y="252730"/>
                        <a:pt x="668020" y="306070"/>
                        <a:pt x="732790" y="306070"/>
                      </a:cubicBezTo>
                      <a:lnTo>
                        <a:pt x="1783080" y="306070"/>
                      </a:lnTo>
                      <a:cubicBezTo>
                        <a:pt x="1847850" y="306070"/>
                        <a:pt x="1901190" y="252730"/>
                        <a:pt x="1901190" y="187960"/>
                      </a:cubicBezTo>
                      <a:lnTo>
                        <a:pt x="1901190" y="130810"/>
                      </a:lnTo>
                      <a:lnTo>
                        <a:pt x="2172970" y="130810"/>
                      </a:lnTo>
                      <a:cubicBezTo>
                        <a:pt x="2288540" y="130810"/>
                        <a:pt x="2382520" y="224790"/>
                        <a:pt x="2382520" y="340360"/>
                      </a:cubicBezTo>
                      <a:lnTo>
                        <a:pt x="2382520" y="4798060"/>
                      </a:lnTo>
                      <a:close/>
                    </a:path>
                  </a:pathLst>
                </a:custGeom>
                <a:solidFill>
                  <a:schemeClr val="tx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" name="Freeform 6">
                  <a:extLst>
                    <a:ext uri="{FF2B5EF4-FFF2-40B4-BE49-F238E27FC236}">
                      <a16:creationId xmlns:a16="http://schemas.microsoft.com/office/drawing/2014/main" id="{6043A7F7-17DF-4EE4-FFAE-4751F3B32FAD}"/>
                    </a:ext>
                  </a:extLst>
                </p:cNvPr>
                <p:cNvSpPr/>
                <p:nvPr/>
              </p:nvSpPr>
              <p:spPr>
                <a:xfrm>
                  <a:off x="185420" y="156210"/>
                  <a:ext cx="2251710" cy="48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1710" h="4876800">
                      <a:moveTo>
                        <a:pt x="2040890" y="0"/>
                      </a:moveTo>
                      <a:lnTo>
                        <a:pt x="1769110" y="0"/>
                      </a:lnTo>
                      <a:lnTo>
                        <a:pt x="1769110" y="57150"/>
                      </a:lnTo>
                      <a:cubicBezTo>
                        <a:pt x="1769110" y="121920"/>
                        <a:pt x="1715770" y="175260"/>
                        <a:pt x="1651000" y="175260"/>
                      </a:cubicBezTo>
                      <a:lnTo>
                        <a:pt x="601980" y="175260"/>
                      </a:lnTo>
                      <a:cubicBezTo>
                        <a:pt x="537210" y="175260"/>
                        <a:pt x="483870" y="121920"/>
                        <a:pt x="483870" y="57150"/>
                      </a:cubicBezTo>
                      <a:lnTo>
                        <a:pt x="483870" y="0"/>
                      </a:lnTo>
                      <a:lnTo>
                        <a:pt x="209550" y="0"/>
                      </a:lnTo>
                      <a:cubicBezTo>
                        <a:pt x="93980" y="0"/>
                        <a:pt x="0" y="93980"/>
                        <a:pt x="0" y="209550"/>
                      </a:cubicBezTo>
                      <a:lnTo>
                        <a:pt x="0" y="4667250"/>
                      </a:lnTo>
                      <a:cubicBezTo>
                        <a:pt x="0" y="4782820"/>
                        <a:pt x="93980" y="4876800"/>
                        <a:pt x="209550" y="4876800"/>
                      </a:cubicBezTo>
                      <a:lnTo>
                        <a:pt x="2040890" y="4876800"/>
                      </a:lnTo>
                      <a:cubicBezTo>
                        <a:pt x="2156460" y="4876800"/>
                        <a:pt x="2250440" y="4782820"/>
                        <a:pt x="2250440" y="4667250"/>
                      </a:cubicBezTo>
                      <a:lnTo>
                        <a:pt x="2250440" y="209550"/>
                      </a:lnTo>
                      <a:cubicBezTo>
                        <a:pt x="2251710" y="93980"/>
                        <a:pt x="2157730" y="0"/>
                        <a:pt x="204089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 l="-100488" r="-100488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Freeform 7">
                  <a:extLst>
                    <a:ext uri="{FF2B5EF4-FFF2-40B4-BE49-F238E27FC236}">
                      <a16:creationId xmlns:a16="http://schemas.microsoft.com/office/drawing/2014/main" id="{40F242F0-6A06-8056-5C58-420F83B28712}"/>
                    </a:ext>
                  </a:extLst>
                </p:cNvPr>
                <p:cNvSpPr/>
                <p:nvPr/>
              </p:nvSpPr>
              <p:spPr>
                <a:xfrm>
                  <a:off x="1121410" y="198120"/>
                  <a:ext cx="347980" cy="4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980" h="43180">
                      <a:moveTo>
                        <a:pt x="326390" y="0"/>
                      </a:moveTo>
                      <a:lnTo>
                        <a:pt x="21590" y="0"/>
                      </a:lnTo>
                      <a:cubicBezTo>
                        <a:pt x="10160" y="0"/>
                        <a:pt x="0" y="8890"/>
                        <a:pt x="0" y="21590"/>
                      </a:cubicBezTo>
                      <a:cubicBezTo>
                        <a:pt x="0" y="34290"/>
                        <a:pt x="10160" y="43180"/>
                        <a:pt x="21590" y="43180"/>
                      </a:cubicBezTo>
                      <a:lnTo>
                        <a:pt x="326390" y="43180"/>
                      </a:lnTo>
                      <a:cubicBezTo>
                        <a:pt x="337820" y="43180"/>
                        <a:pt x="347980" y="34290"/>
                        <a:pt x="347980" y="21590"/>
                      </a:cubicBezTo>
                      <a:cubicBezTo>
                        <a:pt x="347980" y="8890"/>
                        <a:pt x="337820" y="0"/>
                        <a:pt x="326390" y="0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" name="Freeform 8">
                  <a:extLst>
                    <a:ext uri="{FF2B5EF4-FFF2-40B4-BE49-F238E27FC236}">
                      <a16:creationId xmlns:a16="http://schemas.microsoft.com/office/drawing/2014/main" id="{B99A3074-6C2E-F98C-500A-8F86B71810C6}"/>
                    </a:ext>
                  </a:extLst>
                </p:cNvPr>
                <p:cNvSpPr/>
                <p:nvPr/>
              </p:nvSpPr>
              <p:spPr>
                <a:xfrm>
                  <a:off x="1578312" y="187909"/>
                  <a:ext cx="66636" cy="63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36" h="63602">
                      <a:moveTo>
                        <a:pt x="33318" y="51"/>
                      </a:moveTo>
                      <a:cubicBezTo>
                        <a:pt x="21941" y="0"/>
                        <a:pt x="11406" y="6040"/>
                        <a:pt x="5703" y="15885"/>
                      </a:cubicBezTo>
                      <a:cubicBezTo>
                        <a:pt x="0" y="25729"/>
                        <a:pt x="0" y="37873"/>
                        <a:pt x="5703" y="47717"/>
                      </a:cubicBezTo>
                      <a:cubicBezTo>
                        <a:pt x="11406" y="57562"/>
                        <a:pt x="21941" y="63602"/>
                        <a:pt x="33318" y="63551"/>
                      </a:cubicBezTo>
                      <a:cubicBezTo>
                        <a:pt x="44695" y="63602"/>
                        <a:pt x="55230" y="57562"/>
                        <a:pt x="60933" y="47717"/>
                      </a:cubicBezTo>
                      <a:cubicBezTo>
                        <a:pt x="66636" y="37873"/>
                        <a:pt x="66636" y="25729"/>
                        <a:pt x="60933" y="15885"/>
                      </a:cubicBezTo>
                      <a:cubicBezTo>
                        <a:pt x="55230" y="6040"/>
                        <a:pt x="44695" y="0"/>
                        <a:pt x="33318" y="51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Freeform 9">
                  <a:extLst>
                    <a:ext uri="{FF2B5EF4-FFF2-40B4-BE49-F238E27FC236}">
                      <a16:creationId xmlns:a16="http://schemas.microsoft.com/office/drawing/2014/main" id="{C49CFD38-041F-BB94-FF0C-C57027F22B2C}"/>
                    </a:ext>
                  </a:extLst>
                </p:cNvPr>
                <p:cNvSpPr/>
                <p:nvPr/>
              </p:nvSpPr>
              <p:spPr>
                <a:xfrm>
                  <a:off x="0" y="685800"/>
                  <a:ext cx="27940" cy="213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0" h="213360">
                      <a:moveTo>
                        <a:pt x="0" y="26670"/>
                      </a:moveTo>
                      <a:lnTo>
                        <a:pt x="0" y="185420"/>
                      </a:lnTo>
                      <a:cubicBezTo>
                        <a:pt x="0" y="200660"/>
                        <a:pt x="12700" y="213360"/>
                        <a:pt x="27940" y="213360"/>
                      </a:cubicBezTo>
                      <a:lnTo>
                        <a:pt x="27940" y="0"/>
                      </a:lnTo>
                      <a:cubicBezTo>
                        <a:pt x="12700" y="0"/>
                        <a:pt x="0" y="11430"/>
                        <a:pt x="0" y="2667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10">
                  <a:extLst>
                    <a:ext uri="{FF2B5EF4-FFF2-40B4-BE49-F238E27FC236}">
                      <a16:creationId xmlns:a16="http://schemas.microsoft.com/office/drawing/2014/main" id="{0F6ADECD-DAA6-21E1-BC83-E8FFDE668DC7}"/>
                    </a:ext>
                  </a:extLst>
                </p:cNvPr>
                <p:cNvSpPr/>
                <p:nvPr/>
              </p:nvSpPr>
              <p:spPr>
                <a:xfrm>
                  <a:off x="0" y="1057910"/>
                  <a:ext cx="27940" cy="384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0" h="384810">
                      <a:moveTo>
                        <a:pt x="0" y="26670"/>
                      </a:moveTo>
                      <a:lnTo>
                        <a:pt x="0" y="356870"/>
                      </a:lnTo>
                      <a:cubicBezTo>
                        <a:pt x="0" y="372110"/>
                        <a:pt x="12700" y="384810"/>
                        <a:pt x="27940" y="384810"/>
                      </a:cubicBezTo>
                      <a:lnTo>
                        <a:pt x="27940" y="0"/>
                      </a:lnTo>
                      <a:cubicBezTo>
                        <a:pt x="12700" y="0"/>
                        <a:pt x="0" y="11430"/>
                        <a:pt x="0" y="2667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Freeform 11">
                  <a:extLst>
                    <a:ext uri="{FF2B5EF4-FFF2-40B4-BE49-F238E27FC236}">
                      <a16:creationId xmlns:a16="http://schemas.microsoft.com/office/drawing/2014/main" id="{F5D449D9-7210-4802-1218-AD833FA8B98B}"/>
                    </a:ext>
                  </a:extLst>
                </p:cNvPr>
                <p:cNvSpPr/>
                <p:nvPr/>
              </p:nvSpPr>
              <p:spPr>
                <a:xfrm>
                  <a:off x="0" y="1526540"/>
                  <a:ext cx="27940" cy="386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0" h="386080">
                      <a:moveTo>
                        <a:pt x="0" y="27940"/>
                      </a:moveTo>
                      <a:lnTo>
                        <a:pt x="0" y="358140"/>
                      </a:lnTo>
                      <a:cubicBezTo>
                        <a:pt x="0" y="373380"/>
                        <a:pt x="12700" y="386080"/>
                        <a:pt x="27940" y="386080"/>
                      </a:cubicBezTo>
                      <a:lnTo>
                        <a:pt x="27940" y="0"/>
                      </a:lnTo>
                      <a:cubicBezTo>
                        <a:pt x="12700" y="0"/>
                        <a:pt x="0" y="12700"/>
                        <a:pt x="0" y="2794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12">
                  <a:extLst>
                    <a:ext uri="{FF2B5EF4-FFF2-40B4-BE49-F238E27FC236}">
                      <a16:creationId xmlns:a16="http://schemas.microsoft.com/office/drawing/2014/main" id="{BED1AB5E-21B1-210C-8979-E563B8313E65}"/>
                    </a:ext>
                  </a:extLst>
                </p:cNvPr>
                <p:cNvSpPr/>
                <p:nvPr/>
              </p:nvSpPr>
              <p:spPr>
                <a:xfrm>
                  <a:off x="2592070" y="1184910"/>
                  <a:ext cx="27940" cy="618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0" h="618490">
                      <a:moveTo>
                        <a:pt x="0" y="0"/>
                      </a:moveTo>
                      <a:lnTo>
                        <a:pt x="0" y="618490"/>
                      </a:lnTo>
                      <a:cubicBezTo>
                        <a:pt x="15240" y="618490"/>
                        <a:pt x="27940" y="605790"/>
                        <a:pt x="27940" y="590550"/>
                      </a:cubicBezTo>
                      <a:lnTo>
                        <a:pt x="27940" y="27940"/>
                      </a:lnTo>
                      <a:cubicBezTo>
                        <a:pt x="27940" y="12700"/>
                        <a:pt x="1524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13">
                  <a:extLst>
                    <a:ext uri="{FF2B5EF4-FFF2-40B4-BE49-F238E27FC236}">
                      <a16:creationId xmlns:a16="http://schemas.microsoft.com/office/drawing/2014/main" id="{2961F8DF-FFD8-D319-7D8F-07E62AC37F15}"/>
                    </a:ext>
                  </a:extLst>
                </p:cNvPr>
                <p:cNvSpPr/>
                <p:nvPr/>
              </p:nvSpPr>
              <p:spPr>
                <a:xfrm>
                  <a:off x="27940" y="0"/>
                  <a:ext cx="2564130" cy="5182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130" h="5182870">
                      <a:moveTo>
                        <a:pt x="2564130" y="1184910"/>
                      </a:moveTo>
                      <a:lnTo>
                        <a:pt x="2564130" y="379730"/>
                      </a:lnTo>
                      <a:cubicBezTo>
                        <a:pt x="2564130" y="353060"/>
                        <a:pt x="2561590" y="327660"/>
                        <a:pt x="2556510" y="303530"/>
                      </a:cubicBezTo>
                      <a:cubicBezTo>
                        <a:pt x="2553970" y="290830"/>
                        <a:pt x="2551430" y="279400"/>
                        <a:pt x="2547620" y="266700"/>
                      </a:cubicBezTo>
                      <a:cubicBezTo>
                        <a:pt x="2542540" y="248920"/>
                        <a:pt x="2534920" y="231140"/>
                        <a:pt x="2527300" y="214630"/>
                      </a:cubicBezTo>
                      <a:cubicBezTo>
                        <a:pt x="2522220" y="203200"/>
                        <a:pt x="2515870" y="193040"/>
                        <a:pt x="2509520" y="182880"/>
                      </a:cubicBezTo>
                      <a:cubicBezTo>
                        <a:pt x="2503170" y="172720"/>
                        <a:pt x="2496820" y="162560"/>
                        <a:pt x="2489200" y="152400"/>
                      </a:cubicBezTo>
                      <a:cubicBezTo>
                        <a:pt x="2477770" y="137160"/>
                        <a:pt x="2466340" y="124460"/>
                        <a:pt x="2453640" y="110490"/>
                      </a:cubicBezTo>
                      <a:cubicBezTo>
                        <a:pt x="2444750" y="101600"/>
                        <a:pt x="2435860" y="93980"/>
                        <a:pt x="2426970" y="86360"/>
                      </a:cubicBezTo>
                      <a:cubicBezTo>
                        <a:pt x="2360930" y="31750"/>
                        <a:pt x="2277110" y="0"/>
                        <a:pt x="2185670" y="0"/>
                      </a:cubicBezTo>
                      <a:lnTo>
                        <a:pt x="379730" y="0"/>
                      </a:lnTo>
                      <a:cubicBezTo>
                        <a:pt x="288290" y="0"/>
                        <a:pt x="203200" y="33020"/>
                        <a:pt x="138430" y="86360"/>
                      </a:cubicBezTo>
                      <a:cubicBezTo>
                        <a:pt x="129540" y="93980"/>
                        <a:pt x="120650" y="102870"/>
                        <a:pt x="111760" y="110490"/>
                      </a:cubicBezTo>
                      <a:cubicBezTo>
                        <a:pt x="99060" y="123190"/>
                        <a:pt x="86360" y="137160"/>
                        <a:pt x="76200" y="152400"/>
                      </a:cubicBezTo>
                      <a:cubicBezTo>
                        <a:pt x="68580" y="162560"/>
                        <a:pt x="62230" y="172720"/>
                        <a:pt x="55880" y="182880"/>
                      </a:cubicBezTo>
                      <a:cubicBezTo>
                        <a:pt x="49530" y="193040"/>
                        <a:pt x="43180" y="204470"/>
                        <a:pt x="38100" y="214630"/>
                      </a:cubicBezTo>
                      <a:cubicBezTo>
                        <a:pt x="29210" y="232410"/>
                        <a:pt x="22860" y="248920"/>
                        <a:pt x="16510" y="266700"/>
                      </a:cubicBezTo>
                      <a:cubicBezTo>
                        <a:pt x="12700" y="279400"/>
                        <a:pt x="10160" y="290830"/>
                        <a:pt x="7620" y="303530"/>
                      </a:cubicBezTo>
                      <a:cubicBezTo>
                        <a:pt x="2540" y="327660"/>
                        <a:pt x="0" y="354330"/>
                        <a:pt x="0" y="379730"/>
                      </a:cubicBezTo>
                      <a:lnTo>
                        <a:pt x="0" y="4803140"/>
                      </a:lnTo>
                      <a:cubicBezTo>
                        <a:pt x="0" y="5012690"/>
                        <a:pt x="170180" y="5182870"/>
                        <a:pt x="379730" y="5182870"/>
                      </a:cubicBezTo>
                      <a:lnTo>
                        <a:pt x="2184400" y="5182870"/>
                      </a:lnTo>
                      <a:cubicBezTo>
                        <a:pt x="2393950" y="5182870"/>
                        <a:pt x="2564130" y="5012690"/>
                        <a:pt x="2564130" y="4803140"/>
                      </a:cubicBezTo>
                      <a:lnTo>
                        <a:pt x="2564130" y="1184910"/>
                      </a:lnTo>
                      <a:close/>
                      <a:moveTo>
                        <a:pt x="2538730" y="1184910"/>
                      </a:moveTo>
                      <a:lnTo>
                        <a:pt x="2538730" y="4804410"/>
                      </a:lnTo>
                      <a:cubicBezTo>
                        <a:pt x="2538730" y="4999990"/>
                        <a:pt x="2379980" y="5158740"/>
                        <a:pt x="2184400" y="5158740"/>
                      </a:cubicBezTo>
                      <a:lnTo>
                        <a:pt x="379730" y="5158740"/>
                      </a:lnTo>
                      <a:cubicBezTo>
                        <a:pt x="184150" y="5158740"/>
                        <a:pt x="25400" y="4999990"/>
                        <a:pt x="25400" y="4804410"/>
                      </a:cubicBezTo>
                      <a:lnTo>
                        <a:pt x="25400" y="381000"/>
                      </a:lnTo>
                      <a:cubicBezTo>
                        <a:pt x="25400" y="184150"/>
                        <a:pt x="184150" y="25400"/>
                        <a:pt x="379730" y="25400"/>
                      </a:cubicBezTo>
                      <a:lnTo>
                        <a:pt x="2184400" y="25400"/>
                      </a:lnTo>
                      <a:cubicBezTo>
                        <a:pt x="2379980" y="25400"/>
                        <a:pt x="2538730" y="184150"/>
                        <a:pt x="2538730" y="379730"/>
                      </a:cubicBezTo>
                      <a:lnTo>
                        <a:pt x="2538730" y="1184910"/>
                      </a:lnTo>
                      <a:close/>
                    </a:path>
                  </a:pathLst>
                </a:custGeom>
                <a:solidFill>
                  <a:srgbClr val="55555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7" name="Freeform 14">
                <a:extLst>
                  <a:ext uri="{FF2B5EF4-FFF2-40B4-BE49-F238E27FC236}">
                    <a16:creationId xmlns:a16="http://schemas.microsoft.com/office/drawing/2014/main" id="{B4548AC7-7030-85F6-F292-909951DE4362}"/>
                  </a:ext>
                </a:extLst>
              </p:cNvPr>
              <p:cNvSpPr/>
              <p:nvPr/>
            </p:nvSpPr>
            <p:spPr>
              <a:xfrm>
                <a:off x="4584818" y="4600811"/>
                <a:ext cx="1049893" cy="370023"/>
              </a:xfrm>
              <a:custGeom>
                <a:avLst/>
                <a:gdLst/>
                <a:ahLst/>
                <a:cxnLst/>
                <a:rect l="l" t="t" r="r" b="b"/>
                <a:pathLst>
                  <a:path w="2052583" h="723410">
                    <a:moveTo>
                      <a:pt x="0" y="0"/>
                    </a:moveTo>
                    <a:lnTo>
                      <a:pt x="2052583" y="0"/>
                    </a:lnTo>
                    <a:lnTo>
                      <a:pt x="2052583" y="723410"/>
                    </a:lnTo>
                    <a:lnTo>
                      <a:pt x="0" y="7234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TextBox 15">
                <a:extLst>
                  <a:ext uri="{FF2B5EF4-FFF2-40B4-BE49-F238E27FC236}">
                    <a16:creationId xmlns:a16="http://schemas.microsoft.com/office/drawing/2014/main" id="{E92C2CFA-B3AA-4D99-A262-D1C0A2363EBA}"/>
                  </a:ext>
                </a:extLst>
              </p:cNvPr>
              <p:cNvSpPr txBox="1"/>
              <p:nvPr/>
            </p:nvSpPr>
            <p:spPr>
              <a:xfrm>
                <a:off x="4454101" y="5158714"/>
                <a:ext cx="1111423" cy="33592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030"/>
                  </a:lnSpc>
                </a:pPr>
                <a:r>
                  <a:rPr lang="en-US" sz="1400">
                    <a:solidFill>
                      <a:srgbClr val="000000"/>
                    </a:solidFill>
                    <a:latin typeface="Algerian" pitchFamily="82" charset="77"/>
                    <a:ea typeface="Alice Bold"/>
                    <a:cs typeface="Alice Bold"/>
                    <a:sym typeface="Alice Bold"/>
                  </a:rPr>
                  <a:t>SMARTSKIN</a:t>
                </a:r>
              </a:p>
            </p:txBody>
          </p:sp>
          <p:sp>
            <p:nvSpPr>
              <p:cNvPr id="189" name="TextBox 16">
                <a:extLst>
                  <a:ext uri="{FF2B5EF4-FFF2-40B4-BE49-F238E27FC236}">
                    <a16:creationId xmlns:a16="http://schemas.microsoft.com/office/drawing/2014/main" id="{91BA5693-0809-E47E-59E6-B0B83A712E91}"/>
                  </a:ext>
                </a:extLst>
              </p:cNvPr>
              <p:cNvSpPr txBox="1"/>
              <p:nvPr/>
            </p:nvSpPr>
            <p:spPr>
              <a:xfrm>
                <a:off x="5525409" y="5159622"/>
                <a:ext cx="126732" cy="2272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962"/>
                  </a:lnSpc>
                </a:pPr>
                <a:r>
                  <a:rPr lang="en-US" sz="2116" b="1">
                    <a:solidFill>
                      <a:srgbClr val="000000"/>
                    </a:solidFill>
                    <a:latin typeface="Playfair Display Bold"/>
                    <a:ea typeface="Playfair Display Bold"/>
                    <a:cs typeface="Playfair Display Bold"/>
                    <a:sym typeface="Playfair Display Bold"/>
                  </a:rPr>
                  <a:t>X</a:t>
                </a:r>
              </a:p>
            </p:txBody>
          </p:sp>
        </p:grpSp>
        <p:grpSp>
          <p:nvGrpSpPr>
            <p:cNvPr id="96" name="Group 37">
              <a:extLst>
                <a:ext uri="{FF2B5EF4-FFF2-40B4-BE49-F238E27FC236}">
                  <a16:creationId xmlns:a16="http://schemas.microsoft.com/office/drawing/2014/main" id="{FD50A6FB-D26F-1379-3661-699049BE9C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90405" y="2424739"/>
              <a:ext cx="1653337" cy="3309329"/>
              <a:chOff x="0" y="0"/>
              <a:chExt cx="2620010" cy="5182870"/>
            </a:xfrm>
          </p:grpSpPr>
          <p:sp>
            <p:nvSpPr>
              <p:cNvPr id="97" name="Freeform 38">
                <a:extLst>
                  <a:ext uri="{FF2B5EF4-FFF2-40B4-BE49-F238E27FC236}">
                    <a16:creationId xmlns:a16="http://schemas.microsoft.com/office/drawing/2014/main" id="{43F85CE8-165E-1C2E-5D83-4AB1B661FF31}"/>
                  </a:ext>
                </a:extLst>
              </p:cNvPr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39">
                <a:extLst>
                  <a:ext uri="{FF2B5EF4-FFF2-40B4-BE49-F238E27FC236}">
                    <a16:creationId xmlns:a16="http://schemas.microsoft.com/office/drawing/2014/main" id="{9707A052-59ED-FECD-F9C4-EA4DED5AD511}"/>
                  </a:ext>
                </a:extLst>
              </p:cNvPr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761" t="-950" r="-76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40">
                <a:extLst>
                  <a:ext uri="{FF2B5EF4-FFF2-40B4-BE49-F238E27FC236}">
                    <a16:creationId xmlns:a16="http://schemas.microsoft.com/office/drawing/2014/main" id="{1115B7B4-6FFE-7F92-EFFA-600F12C50952}"/>
                  </a:ext>
                </a:extLst>
              </p:cNvPr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41">
                <a:extLst>
                  <a:ext uri="{FF2B5EF4-FFF2-40B4-BE49-F238E27FC236}">
                    <a16:creationId xmlns:a16="http://schemas.microsoft.com/office/drawing/2014/main" id="{502E9B6D-1103-E938-41BA-FC1ED27DA80E}"/>
                  </a:ext>
                </a:extLst>
              </p:cNvPr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42">
                <a:extLst>
                  <a:ext uri="{FF2B5EF4-FFF2-40B4-BE49-F238E27FC236}">
                    <a16:creationId xmlns:a16="http://schemas.microsoft.com/office/drawing/2014/main" id="{7A3421F4-F062-39E4-2582-001EEE77233A}"/>
                  </a:ext>
                </a:extLst>
              </p:cNvPr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43">
                <a:extLst>
                  <a:ext uri="{FF2B5EF4-FFF2-40B4-BE49-F238E27FC236}">
                    <a16:creationId xmlns:a16="http://schemas.microsoft.com/office/drawing/2014/main" id="{3B9A9B9E-958A-6B8D-DEE9-0DDAEEC323B5}"/>
                  </a:ext>
                </a:extLst>
              </p:cNvPr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44">
                <a:extLst>
                  <a:ext uri="{FF2B5EF4-FFF2-40B4-BE49-F238E27FC236}">
                    <a16:creationId xmlns:a16="http://schemas.microsoft.com/office/drawing/2014/main" id="{1CB54C03-0979-F0AA-A458-A90C110EA170}"/>
                  </a:ext>
                </a:extLst>
              </p:cNvPr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45">
                <a:extLst>
                  <a:ext uri="{FF2B5EF4-FFF2-40B4-BE49-F238E27FC236}">
                    <a16:creationId xmlns:a16="http://schemas.microsoft.com/office/drawing/2014/main" id="{DE37504D-384F-8831-F093-379054152866}"/>
                  </a:ext>
                </a:extLst>
              </p:cNvPr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46">
                <a:extLst>
                  <a:ext uri="{FF2B5EF4-FFF2-40B4-BE49-F238E27FC236}">
                    <a16:creationId xmlns:a16="http://schemas.microsoft.com/office/drawing/2014/main" id="{994BD339-0844-0C35-7031-A97F73910D52}"/>
                  </a:ext>
                </a:extLst>
              </p:cNvPr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2B0A21-FDBE-2FF2-7549-8F539E8090BD}"/>
              </a:ext>
            </a:extLst>
          </p:cNvPr>
          <p:cNvGrpSpPr/>
          <p:nvPr/>
        </p:nvGrpSpPr>
        <p:grpSpPr>
          <a:xfrm>
            <a:off x="6045477" y="2123675"/>
            <a:ext cx="2791134" cy="3610394"/>
            <a:chOff x="6045477" y="2123675"/>
            <a:chExt cx="2791134" cy="3610394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78E385D-5F8D-7FB3-A8B5-164E208C47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44029" y="2123675"/>
              <a:ext cx="1692582" cy="3348235"/>
              <a:chOff x="0" y="0"/>
              <a:chExt cx="2620010" cy="5182870"/>
            </a:xfrm>
          </p:grpSpPr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15D09AC7-1F4F-5B56-B5E5-B39D818F0A28}"/>
                  </a:ext>
                </a:extLst>
              </p:cNvPr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75005831-063C-861A-B7E6-342427CA0C69}"/>
                  </a:ext>
                </a:extLst>
              </p:cNvPr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35" r="-23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ED8501E2-8570-86D0-456C-84674DDCBAF4}"/>
                  </a:ext>
                </a:extLst>
              </p:cNvPr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85D2BEDB-880B-A09F-3933-AC63BE42B071}"/>
                  </a:ext>
                </a:extLst>
              </p:cNvPr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87">
                <a:extLst>
                  <a:ext uri="{FF2B5EF4-FFF2-40B4-BE49-F238E27FC236}">
                    <a16:creationId xmlns:a16="http://schemas.microsoft.com/office/drawing/2014/main" id="{53DC7CB1-EF54-381F-9D5D-CDFBB0B5D27D}"/>
                  </a:ext>
                </a:extLst>
              </p:cNvPr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88">
                <a:extLst>
                  <a:ext uri="{FF2B5EF4-FFF2-40B4-BE49-F238E27FC236}">
                    <a16:creationId xmlns:a16="http://schemas.microsoft.com/office/drawing/2014/main" id="{F558512F-72A0-06F0-985B-0446C04D8C1F}"/>
                  </a:ext>
                </a:extLst>
              </p:cNvPr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89">
                <a:extLst>
                  <a:ext uri="{FF2B5EF4-FFF2-40B4-BE49-F238E27FC236}">
                    <a16:creationId xmlns:a16="http://schemas.microsoft.com/office/drawing/2014/main" id="{3BB4F210-DD32-A1B6-25AC-70665B2D0E6E}"/>
                  </a:ext>
                </a:extLst>
              </p:cNvPr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90">
                <a:extLst>
                  <a:ext uri="{FF2B5EF4-FFF2-40B4-BE49-F238E27FC236}">
                    <a16:creationId xmlns:a16="http://schemas.microsoft.com/office/drawing/2014/main" id="{48710238-AA40-D11E-91F7-F98135A2A0ED}"/>
                  </a:ext>
                </a:extLst>
              </p:cNvPr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91">
                <a:extLst>
                  <a:ext uri="{FF2B5EF4-FFF2-40B4-BE49-F238E27FC236}">
                    <a16:creationId xmlns:a16="http://schemas.microsoft.com/office/drawing/2014/main" id="{B411BDBC-E3B1-31B9-5980-BCF8FB59D5E1}"/>
                  </a:ext>
                </a:extLst>
              </p:cNvPr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6" name="Group 131">
              <a:extLst>
                <a:ext uri="{FF2B5EF4-FFF2-40B4-BE49-F238E27FC236}">
                  <a16:creationId xmlns:a16="http://schemas.microsoft.com/office/drawing/2014/main" id="{B8058AA3-436F-B2E4-094D-B1B458351C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45477" y="2408961"/>
              <a:ext cx="1680886" cy="3325108"/>
              <a:chOff x="0" y="0"/>
              <a:chExt cx="2620010" cy="5182870"/>
            </a:xfrm>
          </p:grpSpPr>
          <p:sp>
            <p:nvSpPr>
              <p:cNvPr id="107" name="Freeform 132">
                <a:extLst>
                  <a:ext uri="{FF2B5EF4-FFF2-40B4-BE49-F238E27FC236}">
                    <a16:creationId xmlns:a16="http://schemas.microsoft.com/office/drawing/2014/main" id="{438ACE42-D144-30EE-B3F6-10DF52828275}"/>
                  </a:ext>
                </a:extLst>
              </p:cNvPr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33">
                <a:extLst>
                  <a:ext uri="{FF2B5EF4-FFF2-40B4-BE49-F238E27FC236}">
                    <a16:creationId xmlns:a16="http://schemas.microsoft.com/office/drawing/2014/main" id="{A20FA457-3EB2-0637-D692-F203D38B39D4}"/>
                  </a:ext>
                </a:extLst>
              </p:cNvPr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112" r="-11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34">
                <a:extLst>
                  <a:ext uri="{FF2B5EF4-FFF2-40B4-BE49-F238E27FC236}">
                    <a16:creationId xmlns:a16="http://schemas.microsoft.com/office/drawing/2014/main" id="{D12F896B-A34A-8532-1057-4C93D5AE88D6}"/>
                  </a:ext>
                </a:extLst>
              </p:cNvPr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35">
                <a:extLst>
                  <a:ext uri="{FF2B5EF4-FFF2-40B4-BE49-F238E27FC236}">
                    <a16:creationId xmlns:a16="http://schemas.microsoft.com/office/drawing/2014/main" id="{FFC7491F-35C0-4034-C4E7-BF9D3F65BBF7}"/>
                  </a:ext>
                </a:extLst>
              </p:cNvPr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36">
                <a:extLst>
                  <a:ext uri="{FF2B5EF4-FFF2-40B4-BE49-F238E27FC236}">
                    <a16:creationId xmlns:a16="http://schemas.microsoft.com/office/drawing/2014/main" id="{ACBE4CD3-F330-C5C9-F4F8-55A83DA60F20}"/>
                  </a:ext>
                </a:extLst>
              </p:cNvPr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7">
                <a:extLst>
                  <a:ext uri="{FF2B5EF4-FFF2-40B4-BE49-F238E27FC236}">
                    <a16:creationId xmlns:a16="http://schemas.microsoft.com/office/drawing/2014/main" id="{A41D9176-A709-35AC-811E-ACDDCA28243A}"/>
                  </a:ext>
                </a:extLst>
              </p:cNvPr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8">
                <a:extLst>
                  <a:ext uri="{FF2B5EF4-FFF2-40B4-BE49-F238E27FC236}">
                    <a16:creationId xmlns:a16="http://schemas.microsoft.com/office/drawing/2014/main" id="{4FDF8CB3-ABD2-C9FC-1ECE-7FBE136ED4F2}"/>
                  </a:ext>
                </a:extLst>
              </p:cNvPr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9">
                <a:extLst>
                  <a:ext uri="{FF2B5EF4-FFF2-40B4-BE49-F238E27FC236}">
                    <a16:creationId xmlns:a16="http://schemas.microsoft.com/office/drawing/2014/main" id="{78C87FE8-A6E5-67FC-FAF6-0C4370D1693C}"/>
                  </a:ext>
                </a:extLst>
              </p:cNvPr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40">
                <a:extLst>
                  <a:ext uri="{FF2B5EF4-FFF2-40B4-BE49-F238E27FC236}">
                    <a16:creationId xmlns:a16="http://schemas.microsoft.com/office/drawing/2014/main" id="{D62F5252-DDE5-C7F5-E019-402C3730A108}"/>
                  </a:ext>
                </a:extLst>
              </p:cNvPr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9AB4CABC-F7F7-EE08-FDBE-F045BE78A950}"/>
              </a:ext>
            </a:extLst>
          </p:cNvPr>
          <p:cNvSpPr/>
          <p:nvPr/>
        </p:nvSpPr>
        <p:spPr>
          <a:xfrm>
            <a:off x="8724049" y="426589"/>
            <a:ext cx="3498056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>
              <a:solidFill>
                <a:srgbClr val="E92168"/>
              </a:solidFill>
              <a:highlight>
                <a:srgbClr val="FFFF00"/>
              </a:highlight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D6C1C4-DDBB-6468-56AC-C81196CB286F}"/>
              </a:ext>
            </a:extLst>
          </p:cNvPr>
          <p:cNvGrpSpPr/>
          <p:nvPr/>
        </p:nvGrpSpPr>
        <p:grpSpPr>
          <a:xfrm>
            <a:off x="8884528" y="726128"/>
            <a:ext cx="3260863" cy="2402285"/>
            <a:chOff x="402244" y="4806693"/>
            <a:chExt cx="2444044" cy="18710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35C60-6782-B8EA-4633-417945B2ADAB}"/>
                </a:ext>
              </a:extLst>
            </p:cNvPr>
            <p:cNvSpPr/>
            <p:nvPr/>
          </p:nvSpPr>
          <p:spPr>
            <a:xfrm flipH="1">
              <a:off x="957601" y="5352311"/>
              <a:ext cx="1368308" cy="765082"/>
            </a:xfrm>
            <a:prstGeom prst="rect">
              <a:avLst/>
            </a:prstGeom>
            <a:noFill/>
            <a:ln w="127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500" b="1">
                  <a:solidFill>
                    <a:srgbClr val="001F3E"/>
                  </a:solidFill>
                </a:rPr>
                <a:t>What’s </a:t>
              </a:r>
              <a:br>
                <a:rPr lang="en-IN" sz="1500" b="1">
                  <a:solidFill>
                    <a:srgbClr val="001F3E"/>
                  </a:solidFill>
                </a:rPr>
              </a:br>
              <a:r>
                <a:rPr lang="en-IN" sz="1500" b="1">
                  <a:solidFill>
                    <a:srgbClr val="001F3E"/>
                  </a:solidFill>
                </a:rPr>
                <a:t>In It for </a:t>
              </a:r>
              <a:br>
                <a:rPr lang="en-IN" sz="1500" b="1">
                  <a:solidFill>
                    <a:srgbClr val="001F3E"/>
                  </a:solidFill>
                </a:rPr>
              </a:br>
              <a:r>
                <a:rPr lang="en-IN" sz="1500" b="1">
                  <a:solidFill>
                    <a:srgbClr val="E92168"/>
                  </a:solidFill>
                </a:rPr>
                <a:t>L'Oréal?</a:t>
              </a:r>
              <a:endParaRPr lang="en-US" sz="1500" b="1">
                <a:solidFill>
                  <a:srgbClr val="E92168"/>
                </a:solidFill>
                <a:ea typeface="Calibri" panose="020F0502020204030204" pitchFamily="34" charset="0"/>
                <a:cs typeface="Calibri" panose="020F0502020204030204" pitchFamily="34" charset="0"/>
                <a:sym typeface="Canva Sans Bold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C78C2C-A705-7612-2AF4-91583A147984}"/>
                </a:ext>
              </a:extLst>
            </p:cNvPr>
            <p:cNvGrpSpPr/>
            <p:nvPr/>
          </p:nvGrpSpPr>
          <p:grpSpPr>
            <a:xfrm>
              <a:off x="402244" y="4806693"/>
              <a:ext cx="2444044" cy="1871048"/>
              <a:chOff x="452525" y="3692999"/>
              <a:chExt cx="2444044" cy="1836153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5EB8F8C-B82A-4724-8067-EEC5BBCF4883}"/>
                  </a:ext>
                </a:extLst>
              </p:cNvPr>
              <p:cNvSpPr/>
              <p:nvPr/>
            </p:nvSpPr>
            <p:spPr>
              <a:xfrm>
                <a:off x="947575" y="3879304"/>
                <a:ext cx="1440000" cy="1413145"/>
              </a:xfrm>
              <a:prstGeom prst="ellipse">
                <a:avLst/>
              </a:prstGeom>
              <a:noFill/>
              <a:ln w="127000">
                <a:solidFill>
                  <a:srgbClr val="E921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b="1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DC9C247-9128-F39A-0D93-C0E0290356D8}"/>
                  </a:ext>
                </a:extLst>
              </p:cNvPr>
              <p:cNvSpPr/>
              <p:nvPr/>
            </p:nvSpPr>
            <p:spPr>
              <a:xfrm>
                <a:off x="1187337" y="3692999"/>
                <a:ext cx="935365" cy="493145"/>
              </a:xfrm>
              <a:custGeom>
                <a:avLst/>
                <a:gdLst>
                  <a:gd name="connsiteX0" fmla="*/ 0 w 883341"/>
                  <a:gd name="connsiteY0" fmla="*/ 82751 h 496499"/>
                  <a:gd name="connsiteX1" fmla="*/ 82751 w 883341"/>
                  <a:gd name="connsiteY1" fmla="*/ 0 h 496499"/>
                  <a:gd name="connsiteX2" fmla="*/ 800590 w 883341"/>
                  <a:gd name="connsiteY2" fmla="*/ 0 h 496499"/>
                  <a:gd name="connsiteX3" fmla="*/ 883341 w 883341"/>
                  <a:gd name="connsiteY3" fmla="*/ 82751 h 496499"/>
                  <a:gd name="connsiteX4" fmla="*/ 883341 w 883341"/>
                  <a:gd name="connsiteY4" fmla="*/ 413748 h 496499"/>
                  <a:gd name="connsiteX5" fmla="*/ 800590 w 883341"/>
                  <a:gd name="connsiteY5" fmla="*/ 496499 h 496499"/>
                  <a:gd name="connsiteX6" fmla="*/ 82751 w 883341"/>
                  <a:gd name="connsiteY6" fmla="*/ 496499 h 496499"/>
                  <a:gd name="connsiteX7" fmla="*/ 0 w 883341"/>
                  <a:gd name="connsiteY7" fmla="*/ 413748 h 496499"/>
                  <a:gd name="connsiteX8" fmla="*/ 0 w 883341"/>
                  <a:gd name="connsiteY8" fmla="*/ 82751 h 49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3341" h="496499">
                    <a:moveTo>
                      <a:pt x="0" y="82751"/>
                    </a:moveTo>
                    <a:cubicBezTo>
                      <a:pt x="0" y="37049"/>
                      <a:pt x="37049" y="0"/>
                      <a:pt x="82751" y="0"/>
                    </a:cubicBezTo>
                    <a:lnTo>
                      <a:pt x="800590" y="0"/>
                    </a:lnTo>
                    <a:cubicBezTo>
                      <a:pt x="846292" y="0"/>
                      <a:pt x="883341" y="37049"/>
                      <a:pt x="883341" y="82751"/>
                    </a:cubicBezTo>
                    <a:lnTo>
                      <a:pt x="883341" y="413748"/>
                    </a:lnTo>
                    <a:cubicBezTo>
                      <a:pt x="883341" y="459450"/>
                      <a:pt x="846292" y="496499"/>
                      <a:pt x="800590" y="496499"/>
                    </a:cubicBezTo>
                    <a:lnTo>
                      <a:pt x="82751" y="496499"/>
                    </a:lnTo>
                    <a:cubicBezTo>
                      <a:pt x="37049" y="496499"/>
                      <a:pt x="0" y="459450"/>
                      <a:pt x="0" y="413748"/>
                    </a:cubicBezTo>
                    <a:lnTo>
                      <a:pt x="0" y="82751"/>
                    </a:lnTo>
                    <a:close/>
                  </a:path>
                </a:pathLst>
              </a:custGeom>
              <a:solidFill>
                <a:srgbClr val="001F3E"/>
              </a:solidFill>
              <a:ln w="6350">
                <a:solidFill>
                  <a:schemeClr val="bg1"/>
                </a:solidFill>
              </a:ln>
              <a:effectLst>
                <a:glow rad="63500">
                  <a:srgbClr val="001F3E">
                    <a:alpha val="40000"/>
                  </a:srgbClr>
                </a:glo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6147" tIns="66147" rIns="66147" bIns="66147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100" b="1">
                    <a:solidFill>
                      <a:schemeClr val="bg1"/>
                    </a:solidFill>
                  </a:rPr>
                  <a:t>High-Margin Recurring Revenue</a:t>
                </a:r>
                <a:endParaRPr lang="en-IN" sz="1100" b="1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1E0D92-A60A-B230-EA64-9BA3A6F48B60}"/>
                  </a:ext>
                </a:extLst>
              </p:cNvPr>
              <p:cNvSpPr/>
              <p:nvPr/>
            </p:nvSpPr>
            <p:spPr>
              <a:xfrm>
                <a:off x="2039447" y="4244181"/>
                <a:ext cx="857122" cy="493145"/>
              </a:xfrm>
              <a:custGeom>
                <a:avLst/>
                <a:gdLst>
                  <a:gd name="connsiteX0" fmla="*/ 0 w 883341"/>
                  <a:gd name="connsiteY0" fmla="*/ 82751 h 496499"/>
                  <a:gd name="connsiteX1" fmla="*/ 82751 w 883341"/>
                  <a:gd name="connsiteY1" fmla="*/ 0 h 496499"/>
                  <a:gd name="connsiteX2" fmla="*/ 800590 w 883341"/>
                  <a:gd name="connsiteY2" fmla="*/ 0 h 496499"/>
                  <a:gd name="connsiteX3" fmla="*/ 883341 w 883341"/>
                  <a:gd name="connsiteY3" fmla="*/ 82751 h 496499"/>
                  <a:gd name="connsiteX4" fmla="*/ 883341 w 883341"/>
                  <a:gd name="connsiteY4" fmla="*/ 413748 h 496499"/>
                  <a:gd name="connsiteX5" fmla="*/ 800590 w 883341"/>
                  <a:gd name="connsiteY5" fmla="*/ 496499 h 496499"/>
                  <a:gd name="connsiteX6" fmla="*/ 82751 w 883341"/>
                  <a:gd name="connsiteY6" fmla="*/ 496499 h 496499"/>
                  <a:gd name="connsiteX7" fmla="*/ 0 w 883341"/>
                  <a:gd name="connsiteY7" fmla="*/ 413748 h 496499"/>
                  <a:gd name="connsiteX8" fmla="*/ 0 w 883341"/>
                  <a:gd name="connsiteY8" fmla="*/ 82751 h 49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3341" h="496499">
                    <a:moveTo>
                      <a:pt x="0" y="82751"/>
                    </a:moveTo>
                    <a:cubicBezTo>
                      <a:pt x="0" y="37049"/>
                      <a:pt x="37049" y="0"/>
                      <a:pt x="82751" y="0"/>
                    </a:cubicBezTo>
                    <a:lnTo>
                      <a:pt x="800590" y="0"/>
                    </a:lnTo>
                    <a:cubicBezTo>
                      <a:pt x="846292" y="0"/>
                      <a:pt x="883341" y="37049"/>
                      <a:pt x="883341" y="82751"/>
                    </a:cubicBezTo>
                    <a:lnTo>
                      <a:pt x="883341" y="413748"/>
                    </a:lnTo>
                    <a:cubicBezTo>
                      <a:pt x="883341" y="459450"/>
                      <a:pt x="846292" y="496499"/>
                      <a:pt x="800590" y="496499"/>
                    </a:cubicBezTo>
                    <a:lnTo>
                      <a:pt x="82751" y="496499"/>
                    </a:lnTo>
                    <a:cubicBezTo>
                      <a:pt x="37049" y="496499"/>
                      <a:pt x="0" y="459450"/>
                      <a:pt x="0" y="413748"/>
                    </a:cubicBezTo>
                    <a:lnTo>
                      <a:pt x="0" y="82751"/>
                    </a:lnTo>
                    <a:close/>
                  </a:path>
                </a:pathLst>
              </a:custGeom>
              <a:solidFill>
                <a:srgbClr val="001F3E"/>
              </a:solidFill>
              <a:ln w="6350">
                <a:solidFill>
                  <a:schemeClr val="bg1"/>
                </a:solidFill>
              </a:ln>
              <a:effectLst>
                <a:glow rad="63500">
                  <a:srgbClr val="001F3E">
                    <a:alpha val="40000"/>
                  </a:srgbClr>
                </a:glo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6147" tIns="66147" rIns="66147" bIns="66147" numCol="1" spcCol="1270" anchor="ctr" anchorCtr="0">
                <a:noAutofit/>
              </a:bodyPr>
              <a:lstStyle/>
              <a:p>
                <a:pPr algn="ctr"/>
                <a:r>
                  <a:rPr lang="en-IN" sz="1100" b="1">
                    <a:solidFill>
                      <a:schemeClr val="bg1"/>
                    </a:solidFill>
                  </a:rPr>
                  <a:t>Cross-Selling</a:t>
                </a:r>
              </a:p>
              <a:p>
                <a:pPr algn="ctr"/>
                <a:r>
                  <a:rPr lang="en-IN" sz="1100" b="1">
                    <a:solidFill>
                      <a:schemeClr val="bg1"/>
                    </a:solidFill>
                  </a:rPr>
                  <a:t>Potential</a:t>
                </a: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211FCA4-5DB8-3F2D-9142-1EC9E785DB01}"/>
                  </a:ext>
                </a:extLst>
              </p:cNvPr>
              <p:cNvSpPr/>
              <p:nvPr/>
            </p:nvSpPr>
            <p:spPr>
              <a:xfrm>
                <a:off x="1797112" y="5036007"/>
                <a:ext cx="857122" cy="493145"/>
              </a:xfrm>
              <a:custGeom>
                <a:avLst/>
                <a:gdLst>
                  <a:gd name="connsiteX0" fmla="*/ 0 w 883341"/>
                  <a:gd name="connsiteY0" fmla="*/ 82751 h 496499"/>
                  <a:gd name="connsiteX1" fmla="*/ 82751 w 883341"/>
                  <a:gd name="connsiteY1" fmla="*/ 0 h 496499"/>
                  <a:gd name="connsiteX2" fmla="*/ 800590 w 883341"/>
                  <a:gd name="connsiteY2" fmla="*/ 0 h 496499"/>
                  <a:gd name="connsiteX3" fmla="*/ 883341 w 883341"/>
                  <a:gd name="connsiteY3" fmla="*/ 82751 h 496499"/>
                  <a:gd name="connsiteX4" fmla="*/ 883341 w 883341"/>
                  <a:gd name="connsiteY4" fmla="*/ 413748 h 496499"/>
                  <a:gd name="connsiteX5" fmla="*/ 800590 w 883341"/>
                  <a:gd name="connsiteY5" fmla="*/ 496499 h 496499"/>
                  <a:gd name="connsiteX6" fmla="*/ 82751 w 883341"/>
                  <a:gd name="connsiteY6" fmla="*/ 496499 h 496499"/>
                  <a:gd name="connsiteX7" fmla="*/ 0 w 883341"/>
                  <a:gd name="connsiteY7" fmla="*/ 413748 h 496499"/>
                  <a:gd name="connsiteX8" fmla="*/ 0 w 883341"/>
                  <a:gd name="connsiteY8" fmla="*/ 82751 h 49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3341" h="496499">
                    <a:moveTo>
                      <a:pt x="0" y="82751"/>
                    </a:moveTo>
                    <a:cubicBezTo>
                      <a:pt x="0" y="37049"/>
                      <a:pt x="37049" y="0"/>
                      <a:pt x="82751" y="0"/>
                    </a:cubicBezTo>
                    <a:lnTo>
                      <a:pt x="800590" y="0"/>
                    </a:lnTo>
                    <a:cubicBezTo>
                      <a:pt x="846292" y="0"/>
                      <a:pt x="883341" y="37049"/>
                      <a:pt x="883341" y="82751"/>
                    </a:cubicBezTo>
                    <a:lnTo>
                      <a:pt x="883341" y="413748"/>
                    </a:lnTo>
                    <a:cubicBezTo>
                      <a:pt x="883341" y="459450"/>
                      <a:pt x="846292" y="496499"/>
                      <a:pt x="800590" y="496499"/>
                    </a:cubicBezTo>
                    <a:lnTo>
                      <a:pt x="82751" y="496499"/>
                    </a:lnTo>
                    <a:cubicBezTo>
                      <a:pt x="37049" y="496499"/>
                      <a:pt x="0" y="459450"/>
                      <a:pt x="0" y="413748"/>
                    </a:cubicBezTo>
                    <a:lnTo>
                      <a:pt x="0" y="82751"/>
                    </a:lnTo>
                    <a:close/>
                  </a:path>
                </a:pathLst>
              </a:custGeom>
              <a:solidFill>
                <a:srgbClr val="001F3E"/>
              </a:solidFill>
              <a:ln w="6350">
                <a:solidFill>
                  <a:schemeClr val="bg1"/>
                </a:solidFill>
              </a:ln>
              <a:effectLst>
                <a:glow rad="63500">
                  <a:srgbClr val="001F3E">
                    <a:alpha val="40000"/>
                  </a:srgbClr>
                </a:glo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6147" tIns="66147" rIns="66147" bIns="66147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b="1" kern="1200">
                    <a:solidFill>
                      <a:schemeClr val="bg1"/>
                    </a:solidFill>
                  </a:rPr>
                  <a:t>Customer Data Goldmine</a:t>
                </a: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AF76984-A3EF-FE57-6347-4536016F4DE8}"/>
                  </a:ext>
                </a:extLst>
              </p:cNvPr>
              <p:cNvSpPr/>
              <p:nvPr/>
            </p:nvSpPr>
            <p:spPr>
              <a:xfrm>
                <a:off x="678035" y="5036007"/>
                <a:ext cx="857122" cy="493145"/>
              </a:xfrm>
              <a:custGeom>
                <a:avLst/>
                <a:gdLst>
                  <a:gd name="connsiteX0" fmla="*/ 0 w 883341"/>
                  <a:gd name="connsiteY0" fmla="*/ 82751 h 496499"/>
                  <a:gd name="connsiteX1" fmla="*/ 82751 w 883341"/>
                  <a:gd name="connsiteY1" fmla="*/ 0 h 496499"/>
                  <a:gd name="connsiteX2" fmla="*/ 800590 w 883341"/>
                  <a:gd name="connsiteY2" fmla="*/ 0 h 496499"/>
                  <a:gd name="connsiteX3" fmla="*/ 883341 w 883341"/>
                  <a:gd name="connsiteY3" fmla="*/ 82751 h 496499"/>
                  <a:gd name="connsiteX4" fmla="*/ 883341 w 883341"/>
                  <a:gd name="connsiteY4" fmla="*/ 413748 h 496499"/>
                  <a:gd name="connsiteX5" fmla="*/ 800590 w 883341"/>
                  <a:gd name="connsiteY5" fmla="*/ 496499 h 496499"/>
                  <a:gd name="connsiteX6" fmla="*/ 82751 w 883341"/>
                  <a:gd name="connsiteY6" fmla="*/ 496499 h 496499"/>
                  <a:gd name="connsiteX7" fmla="*/ 0 w 883341"/>
                  <a:gd name="connsiteY7" fmla="*/ 413748 h 496499"/>
                  <a:gd name="connsiteX8" fmla="*/ 0 w 883341"/>
                  <a:gd name="connsiteY8" fmla="*/ 82751 h 49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3341" h="496499">
                    <a:moveTo>
                      <a:pt x="0" y="82751"/>
                    </a:moveTo>
                    <a:cubicBezTo>
                      <a:pt x="0" y="37049"/>
                      <a:pt x="37049" y="0"/>
                      <a:pt x="82751" y="0"/>
                    </a:cubicBezTo>
                    <a:lnTo>
                      <a:pt x="800590" y="0"/>
                    </a:lnTo>
                    <a:cubicBezTo>
                      <a:pt x="846292" y="0"/>
                      <a:pt x="883341" y="37049"/>
                      <a:pt x="883341" y="82751"/>
                    </a:cubicBezTo>
                    <a:lnTo>
                      <a:pt x="883341" y="413748"/>
                    </a:lnTo>
                    <a:cubicBezTo>
                      <a:pt x="883341" y="459450"/>
                      <a:pt x="846292" y="496499"/>
                      <a:pt x="800590" y="496499"/>
                    </a:cubicBezTo>
                    <a:lnTo>
                      <a:pt x="82751" y="496499"/>
                    </a:lnTo>
                    <a:cubicBezTo>
                      <a:pt x="37049" y="496499"/>
                      <a:pt x="0" y="459450"/>
                      <a:pt x="0" y="413748"/>
                    </a:cubicBezTo>
                    <a:lnTo>
                      <a:pt x="0" y="82751"/>
                    </a:lnTo>
                    <a:close/>
                  </a:path>
                </a:pathLst>
              </a:custGeom>
              <a:solidFill>
                <a:srgbClr val="001F3E"/>
              </a:solidFill>
              <a:ln w="6350">
                <a:solidFill>
                  <a:schemeClr val="bg1"/>
                </a:solidFill>
              </a:ln>
              <a:effectLst>
                <a:glow rad="63500">
                  <a:srgbClr val="001F3E">
                    <a:alpha val="40000"/>
                  </a:srgbClr>
                </a:glo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6147" tIns="66147" rIns="66147" bIns="66147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b="1" kern="1200">
                    <a:solidFill>
                      <a:schemeClr val="bg1"/>
                    </a:solidFill>
                  </a:rPr>
                  <a:t>Loyalty &amp; Advocacy</a:t>
                </a: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A5217C-FE1F-B932-D0F5-B70F00FBCC30}"/>
                  </a:ext>
                </a:extLst>
              </p:cNvPr>
              <p:cNvSpPr/>
              <p:nvPr/>
            </p:nvSpPr>
            <p:spPr>
              <a:xfrm>
                <a:off x="452525" y="4244183"/>
                <a:ext cx="857122" cy="493145"/>
              </a:xfrm>
              <a:custGeom>
                <a:avLst/>
                <a:gdLst>
                  <a:gd name="connsiteX0" fmla="*/ 0 w 883341"/>
                  <a:gd name="connsiteY0" fmla="*/ 82751 h 496499"/>
                  <a:gd name="connsiteX1" fmla="*/ 82751 w 883341"/>
                  <a:gd name="connsiteY1" fmla="*/ 0 h 496499"/>
                  <a:gd name="connsiteX2" fmla="*/ 800590 w 883341"/>
                  <a:gd name="connsiteY2" fmla="*/ 0 h 496499"/>
                  <a:gd name="connsiteX3" fmla="*/ 883341 w 883341"/>
                  <a:gd name="connsiteY3" fmla="*/ 82751 h 496499"/>
                  <a:gd name="connsiteX4" fmla="*/ 883341 w 883341"/>
                  <a:gd name="connsiteY4" fmla="*/ 413748 h 496499"/>
                  <a:gd name="connsiteX5" fmla="*/ 800590 w 883341"/>
                  <a:gd name="connsiteY5" fmla="*/ 496499 h 496499"/>
                  <a:gd name="connsiteX6" fmla="*/ 82751 w 883341"/>
                  <a:gd name="connsiteY6" fmla="*/ 496499 h 496499"/>
                  <a:gd name="connsiteX7" fmla="*/ 0 w 883341"/>
                  <a:gd name="connsiteY7" fmla="*/ 413748 h 496499"/>
                  <a:gd name="connsiteX8" fmla="*/ 0 w 883341"/>
                  <a:gd name="connsiteY8" fmla="*/ 82751 h 49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3341" h="496499">
                    <a:moveTo>
                      <a:pt x="0" y="82751"/>
                    </a:moveTo>
                    <a:cubicBezTo>
                      <a:pt x="0" y="37049"/>
                      <a:pt x="37049" y="0"/>
                      <a:pt x="82751" y="0"/>
                    </a:cubicBezTo>
                    <a:lnTo>
                      <a:pt x="800590" y="0"/>
                    </a:lnTo>
                    <a:cubicBezTo>
                      <a:pt x="846292" y="0"/>
                      <a:pt x="883341" y="37049"/>
                      <a:pt x="883341" y="82751"/>
                    </a:cubicBezTo>
                    <a:lnTo>
                      <a:pt x="883341" y="413748"/>
                    </a:lnTo>
                    <a:cubicBezTo>
                      <a:pt x="883341" y="459450"/>
                      <a:pt x="846292" y="496499"/>
                      <a:pt x="800590" y="496499"/>
                    </a:cubicBezTo>
                    <a:lnTo>
                      <a:pt x="82751" y="496499"/>
                    </a:lnTo>
                    <a:cubicBezTo>
                      <a:pt x="37049" y="496499"/>
                      <a:pt x="0" y="459450"/>
                      <a:pt x="0" y="413748"/>
                    </a:cubicBezTo>
                    <a:lnTo>
                      <a:pt x="0" y="82751"/>
                    </a:lnTo>
                    <a:close/>
                  </a:path>
                </a:pathLst>
              </a:custGeom>
              <a:solidFill>
                <a:srgbClr val="001F3E"/>
              </a:solidFill>
              <a:ln w="6350">
                <a:solidFill>
                  <a:schemeClr val="bg1"/>
                </a:solidFill>
              </a:ln>
              <a:effectLst>
                <a:glow rad="63500">
                  <a:srgbClr val="001F3E">
                    <a:alpha val="40000"/>
                  </a:srgbClr>
                </a:glo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6147" tIns="66147" rIns="66147" bIns="66147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b="1" kern="1200">
                    <a:solidFill>
                      <a:schemeClr val="bg1"/>
                    </a:solidFill>
                  </a:rPr>
                  <a:t>Behavioral Loyalty Triggers </a:t>
                </a:r>
                <a:endParaRPr lang="en-IN" sz="1100" b="1">
                  <a:solidFill>
                    <a:schemeClr val="bg1"/>
                  </a:solidFill>
                </a:endParaRPr>
              </a:p>
            </p:txBody>
          </p:sp>
        </p:grpSp>
      </p:grpSp>
      <p:sp useBgFill="1">
        <p:nvSpPr>
          <p:cNvPr id="41" name="Flowchart: Alternate Process 8">
            <a:extLst>
              <a:ext uri="{FF2B5EF4-FFF2-40B4-BE49-F238E27FC236}">
                <a16:creationId xmlns:a16="http://schemas.microsoft.com/office/drawing/2014/main" id="{F69429C5-2FEE-F163-D630-3FADEFF8928C}"/>
              </a:ext>
            </a:extLst>
          </p:cNvPr>
          <p:cNvSpPr/>
          <p:nvPr/>
        </p:nvSpPr>
        <p:spPr>
          <a:xfrm rot="5400000">
            <a:off x="5779184" y="3715228"/>
            <a:ext cx="628756" cy="5417179"/>
          </a:xfrm>
          <a:prstGeom prst="flowChartAlternateProcess">
            <a:avLst/>
          </a:prstGeom>
          <a:ln w="6350">
            <a:solidFill>
              <a:schemeClr val="bg1"/>
            </a:solidFill>
          </a:ln>
          <a:effectLst>
            <a:glow rad="63500">
              <a:schemeClr val="tx1">
                <a:lumMod val="75000"/>
                <a:lumOff val="2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just"/>
            <a:endParaRPr lang="en-IN" sz="1000" i="1">
              <a:solidFill>
                <a:srgbClr val="804148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481766F-0799-FBC3-BC5A-E84A98B01996}"/>
              </a:ext>
            </a:extLst>
          </p:cNvPr>
          <p:cNvSpPr/>
          <p:nvPr/>
        </p:nvSpPr>
        <p:spPr>
          <a:xfrm>
            <a:off x="5357362" y="5860088"/>
            <a:ext cx="1472400" cy="320492"/>
          </a:xfrm>
          <a:prstGeom prst="roundRect">
            <a:avLst/>
          </a:prstGeom>
          <a:solidFill>
            <a:srgbClr val="001F3F"/>
          </a:solidFill>
          <a:ln w="6350">
            <a:solidFill>
              <a:schemeClr val="bg1"/>
            </a:solidFill>
          </a:ln>
          <a:effectLst>
            <a:glow rad="63500">
              <a:schemeClr val="tx1">
                <a:lumMod val="75000"/>
                <a:lumOff val="2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/>
              <a:t>IMPACT METRICS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81E951C-71D0-1C0E-FF53-1195335AF42C}"/>
              </a:ext>
            </a:extLst>
          </p:cNvPr>
          <p:cNvGrpSpPr/>
          <p:nvPr/>
        </p:nvGrpSpPr>
        <p:grpSpPr>
          <a:xfrm>
            <a:off x="7171849" y="6202024"/>
            <a:ext cx="1563256" cy="430887"/>
            <a:chOff x="7312585" y="6221094"/>
            <a:chExt cx="1563256" cy="43088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584D2FD-B531-EBFD-9478-A528CF93DD1B}"/>
                </a:ext>
              </a:extLst>
            </p:cNvPr>
            <p:cNvSpPr txBox="1"/>
            <p:nvPr/>
          </p:nvSpPr>
          <p:spPr>
            <a:xfrm>
              <a:off x="7566477" y="6221094"/>
              <a:ext cx="130936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N" sz="1100" b="1">
                  <a:solidFill>
                    <a:srgbClr val="001F3E"/>
                  </a:solidFill>
                </a:rPr>
                <a:t>Push Notification Response Rate</a:t>
              </a:r>
            </a:p>
          </p:txBody>
        </p:sp>
        <p:pic>
          <p:nvPicPr>
            <p:cNvPr id="63" name="Graphic 62" descr="Phone Vibration with solid fill">
              <a:extLst>
                <a:ext uri="{FF2B5EF4-FFF2-40B4-BE49-F238E27FC236}">
                  <a16:creationId xmlns:a16="http://schemas.microsoft.com/office/drawing/2014/main" id="{F8BD8CDC-E10B-3352-CAFA-B78FE7075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312585" y="6256537"/>
              <a:ext cx="360000" cy="360000"/>
            </a:xfrm>
            <a:prstGeom prst="rect">
              <a:avLst/>
            </a:prstGeom>
          </p:spPr>
        </p:pic>
      </p:grpSp>
      <p:pic>
        <p:nvPicPr>
          <p:cNvPr id="64" name="Picture 63" descr="A close up of a logo&#10;&#10;AI-generated content may be incorrect.">
            <a:extLst>
              <a:ext uri="{FF2B5EF4-FFF2-40B4-BE49-F238E27FC236}">
                <a16:creationId xmlns:a16="http://schemas.microsoft.com/office/drawing/2014/main" id="{D414E9EB-9CE2-8BAB-8D2A-D50F67D435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t="37325" r="11438" b="36029"/>
          <a:stretch/>
        </p:blipFill>
        <p:spPr>
          <a:xfrm>
            <a:off x="5052391" y="645592"/>
            <a:ext cx="2087219" cy="54426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DCF8076-5A45-BF00-54E7-21C9CD5CF046}"/>
              </a:ext>
            </a:extLst>
          </p:cNvPr>
          <p:cNvSpPr txBox="1"/>
          <p:nvPr/>
        </p:nvSpPr>
        <p:spPr>
          <a:xfrm>
            <a:off x="3663057" y="1113353"/>
            <a:ext cx="4865886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kern="1200">
                <a:solidFill>
                  <a:srgbClr val="E92168"/>
                </a:solidFill>
                <a:effectLst/>
                <a:latin typeface="Aptos" panose="020B0004020202020204" pitchFamily="34" charset="0"/>
                <a:ea typeface="Garamond Bold" panose="02020804030307010803" pitchFamily="18" charset="0"/>
                <a:cs typeface="Garamond Bold" panose="02020804030307010803" pitchFamily="18" charset="0"/>
              </a:rPr>
              <a:t>Your gym has trainer, your skin deserves one too!</a:t>
            </a:r>
            <a:endParaRPr lang="en-IN" sz="1000"/>
          </a:p>
        </p:txBody>
      </p:sp>
      <p:sp>
        <p:nvSpPr>
          <p:cNvPr id="68" name="Double Brace 67">
            <a:extLst>
              <a:ext uri="{FF2B5EF4-FFF2-40B4-BE49-F238E27FC236}">
                <a16:creationId xmlns:a16="http://schemas.microsoft.com/office/drawing/2014/main" id="{1F119A95-B199-3965-5F89-A93062B066DC}"/>
              </a:ext>
            </a:extLst>
          </p:cNvPr>
          <p:cNvSpPr/>
          <p:nvPr/>
        </p:nvSpPr>
        <p:spPr>
          <a:xfrm>
            <a:off x="3587230" y="1454910"/>
            <a:ext cx="5017540" cy="360595"/>
          </a:xfrm>
          <a:prstGeom prst="bracePair">
            <a:avLst/>
          </a:prstGeom>
          <a:ln>
            <a:solidFill>
              <a:srgbClr val="001F3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000" i="1"/>
              <a:t>“Users with skincare habits are 3X more likely to repurchase complementary products”</a:t>
            </a:r>
          </a:p>
          <a:p>
            <a:pPr algn="ctr"/>
            <a:r>
              <a:rPr lang="en-US" sz="1000" i="1"/>
              <a:t>“Habit-building apps can increase product engagement by 40%+”</a:t>
            </a:r>
            <a:endParaRPr lang="en-IN" sz="1000" i="1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285AE6DC-5996-D5AF-D548-7700CE52FAAA}"/>
              </a:ext>
            </a:extLst>
          </p:cNvPr>
          <p:cNvSpPr/>
          <p:nvPr/>
        </p:nvSpPr>
        <p:spPr>
          <a:xfrm>
            <a:off x="99607" y="426589"/>
            <a:ext cx="3285365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>
              <a:solidFill>
                <a:srgbClr val="E92168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A9A4F6-C282-2D8D-4D14-E56DDFD44F11}"/>
              </a:ext>
            </a:extLst>
          </p:cNvPr>
          <p:cNvGrpSpPr/>
          <p:nvPr/>
        </p:nvGrpSpPr>
        <p:grpSpPr>
          <a:xfrm>
            <a:off x="118518" y="2456870"/>
            <a:ext cx="3090418" cy="802841"/>
            <a:chOff x="131218" y="2508574"/>
            <a:chExt cx="3090418" cy="80284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E77E3A3-F134-CC7D-F4BA-4F79826F4EA8}"/>
                </a:ext>
              </a:extLst>
            </p:cNvPr>
            <p:cNvGrpSpPr/>
            <p:nvPr/>
          </p:nvGrpSpPr>
          <p:grpSpPr>
            <a:xfrm>
              <a:off x="615651" y="2538033"/>
              <a:ext cx="2605985" cy="712375"/>
              <a:chOff x="615651" y="812972"/>
              <a:chExt cx="2605985" cy="712375"/>
            </a:xfrm>
          </p:grpSpPr>
          <p:sp useBgFill="1"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35C69C5-2983-9D58-AF0A-1CA3DBE308F4}"/>
                  </a:ext>
                </a:extLst>
              </p:cNvPr>
              <p:cNvSpPr/>
              <p:nvPr/>
            </p:nvSpPr>
            <p:spPr>
              <a:xfrm>
                <a:off x="615651" y="842963"/>
                <a:ext cx="2605985" cy="654981"/>
              </a:xfrm>
              <a:custGeom>
                <a:avLst/>
                <a:gdLst>
                  <a:gd name="connsiteX0" fmla="*/ 133810 w 2599225"/>
                  <a:gd name="connsiteY0" fmla="*/ 0 h 802841"/>
                  <a:gd name="connsiteX1" fmla="*/ 2599225 w 2599225"/>
                  <a:gd name="connsiteY1" fmla="*/ 0 h 802841"/>
                  <a:gd name="connsiteX2" fmla="*/ 2599225 w 2599225"/>
                  <a:gd name="connsiteY2" fmla="*/ 0 h 802841"/>
                  <a:gd name="connsiteX3" fmla="*/ 2599225 w 2599225"/>
                  <a:gd name="connsiteY3" fmla="*/ 669031 h 802841"/>
                  <a:gd name="connsiteX4" fmla="*/ 2465415 w 2599225"/>
                  <a:gd name="connsiteY4" fmla="*/ 802841 h 802841"/>
                  <a:gd name="connsiteX5" fmla="*/ 0 w 2599225"/>
                  <a:gd name="connsiteY5" fmla="*/ 802841 h 802841"/>
                  <a:gd name="connsiteX6" fmla="*/ 0 w 2599225"/>
                  <a:gd name="connsiteY6" fmla="*/ 802841 h 802841"/>
                  <a:gd name="connsiteX7" fmla="*/ 0 w 2599225"/>
                  <a:gd name="connsiteY7" fmla="*/ 133810 h 802841"/>
                  <a:gd name="connsiteX8" fmla="*/ 133810 w 2599225"/>
                  <a:gd name="connsiteY8" fmla="*/ 0 h 80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99225" h="802841">
                    <a:moveTo>
                      <a:pt x="2465415" y="802840"/>
                    </a:moveTo>
                    <a:lnTo>
                      <a:pt x="0" y="802840"/>
                    </a:lnTo>
                    <a:lnTo>
                      <a:pt x="0" y="802840"/>
                    </a:lnTo>
                    <a:lnTo>
                      <a:pt x="0" y="133811"/>
                    </a:lnTo>
                    <a:cubicBezTo>
                      <a:pt x="0" y="59910"/>
                      <a:pt x="59909" y="1"/>
                      <a:pt x="133810" y="1"/>
                    </a:cubicBezTo>
                    <a:lnTo>
                      <a:pt x="2599225" y="1"/>
                    </a:lnTo>
                    <a:lnTo>
                      <a:pt x="2599225" y="1"/>
                    </a:lnTo>
                    <a:lnTo>
                      <a:pt x="2599225" y="669030"/>
                    </a:lnTo>
                    <a:cubicBezTo>
                      <a:pt x="2599225" y="742931"/>
                      <a:pt x="2539316" y="802840"/>
                      <a:pt x="2465415" y="802840"/>
                    </a:cubicBez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  <a:effectLst>
                <a:glow rad="63500">
                  <a:srgbClr val="804148">
                    <a:alpha val="40000"/>
                  </a:srgbClr>
                </a:glo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93222" tIns="81102" rIns="117423" bIns="81102" numCol="1" spcCol="1270" anchor="t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1000" b="0" kern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7B18FD1-AC17-2678-0BB6-349193C76085}"/>
                  </a:ext>
                </a:extLst>
              </p:cNvPr>
              <p:cNvSpPr txBox="1"/>
              <p:nvPr/>
            </p:nvSpPr>
            <p:spPr>
              <a:xfrm>
                <a:off x="934058" y="812972"/>
                <a:ext cx="2287577" cy="712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>
                  <a:lnSpc>
                    <a:spcPct val="90000"/>
                  </a:lnSpc>
                  <a:spcAft>
                    <a:spcPts val="180"/>
                  </a:spcAft>
                  <a:buNone/>
                </a:pPr>
                <a:r>
                  <a:rPr lang="en-IN" sz="1100" b="1">
                    <a:solidFill>
                      <a:srgbClr val="001F3E"/>
                    </a:solidFill>
                    <a:latin typeface="Aptos" panose="020B0004020202020204" pitchFamily="34" charset="0"/>
                  </a:rPr>
                  <a:t>Sceptical about results?</a:t>
                </a:r>
              </a:p>
              <a:p>
                <a:pPr algn="just">
                  <a:lnSpc>
                    <a:spcPct val="90000"/>
                  </a:lnSpc>
                  <a:spcAft>
                    <a:spcPts val="180"/>
                  </a:spcAft>
                  <a:buNone/>
                </a:pPr>
                <a:r>
                  <a:rPr lang="en-IN" sz="1000" b="1">
                    <a:solidFill>
                      <a:srgbClr val="001F3E"/>
                    </a:solidFill>
                    <a:latin typeface="Aptos" panose="020B0004020202020204" pitchFamily="34" charset="0"/>
                  </a:rPr>
                  <a:t>“See </a:t>
                </a:r>
                <a:r>
                  <a:rPr lang="en-IN" sz="1000" b="1" kern="1200">
                    <a:solidFill>
                      <a:srgbClr val="001F3E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rPr>
                  <a:t>it to believe it” </a:t>
                </a:r>
                <a:r>
                  <a:rPr lang="en-IN" sz="1000" b="0" kern="1200">
                    <a:solidFill>
                      <a:srgbClr val="001F3E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rPr>
                  <a:t>model</a:t>
                </a:r>
                <a:endParaRPr lang="en-IN" sz="1000">
                  <a:effectLst/>
                </a:endParaRPr>
              </a:p>
              <a:p>
                <a:pPr marL="0" algn="just" rtl="0" eaLnBrk="1" latinLnBrk="0" hangingPunct="1">
                  <a:lnSpc>
                    <a:spcPct val="90000"/>
                  </a:lnSpc>
                  <a:spcAft>
                    <a:spcPts val="180"/>
                  </a:spcAft>
                </a:pPr>
                <a:r>
                  <a:rPr lang="en-US" sz="1000" b="1" kern="1200">
                    <a:solidFill>
                      <a:srgbClr val="001F3E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rPr>
                  <a:t>Goal Gradient: </a:t>
                </a:r>
                <a:r>
                  <a:rPr lang="en-US" sz="1000" b="0" kern="1200">
                    <a:solidFill>
                      <a:srgbClr val="001F3E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rPr>
                  <a:t>Visual progress increases engagement</a:t>
                </a:r>
                <a:endParaRPr lang="en-IN" sz="1000" b="0" kern="120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440DB1E-035D-50BA-4397-FB4E21EEAE97}"/>
                </a:ext>
              </a:extLst>
            </p:cNvPr>
            <p:cNvSpPr/>
            <p:nvPr/>
          </p:nvSpPr>
          <p:spPr>
            <a:xfrm>
              <a:off x="131218" y="2508574"/>
              <a:ext cx="802841" cy="802841"/>
            </a:xfrm>
            <a:prstGeom prst="ellipse">
              <a:avLst/>
            </a:prstGeom>
            <a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6000" r="-46000"/>
              </a:stretch>
            </a:blipFill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9F7865-ABC3-747D-5C16-A16CF1866D98}"/>
              </a:ext>
            </a:extLst>
          </p:cNvPr>
          <p:cNvGrpSpPr/>
          <p:nvPr/>
        </p:nvGrpSpPr>
        <p:grpSpPr>
          <a:xfrm>
            <a:off x="118518" y="718871"/>
            <a:ext cx="3090418" cy="802841"/>
            <a:chOff x="131218" y="770575"/>
            <a:chExt cx="3090418" cy="8028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61BB05-06FC-92D0-3F82-29BA89B8CFC1}"/>
                </a:ext>
              </a:extLst>
            </p:cNvPr>
            <p:cNvGrpSpPr/>
            <p:nvPr/>
          </p:nvGrpSpPr>
          <p:grpSpPr>
            <a:xfrm>
              <a:off x="615651" y="800291"/>
              <a:ext cx="2605985" cy="709553"/>
              <a:chOff x="615651" y="812972"/>
              <a:chExt cx="2605985" cy="709553"/>
            </a:xfrm>
          </p:grpSpPr>
          <p:sp useBgFill="1"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999E5DD3-F5FD-697F-74CB-3E8F96C0573F}"/>
                  </a:ext>
                </a:extLst>
              </p:cNvPr>
              <p:cNvSpPr/>
              <p:nvPr/>
            </p:nvSpPr>
            <p:spPr>
              <a:xfrm>
                <a:off x="615651" y="842963"/>
                <a:ext cx="2605985" cy="654981"/>
              </a:xfrm>
              <a:custGeom>
                <a:avLst/>
                <a:gdLst>
                  <a:gd name="connsiteX0" fmla="*/ 133810 w 2599225"/>
                  <a:gd name="connsiteY0" fmla="*/ 0 h 802841"/>
                  <a:gd name="connsiteX1" fmla="*/ 2599225 w 2599225"/>
                  <a:gd name="connsiteY1" fmla="*/ 0 h 802841"/>
                  <a:gd name="connsiteX2" fmla="*/ 2599225 w 2599225"/>
                  <a:gd name="connsiteY2" fmla="*/ 0 h 802841"/>
                  <a:gd name="connsiteX3" fmla="*/ 2599225 w 2599225"/>
                  <a:gd name="connsiteY3" fmla="*/ 669031 h 802841"/>
                  <a:gd name="connsiteX4" fmla="*/ 2465415 w 2599225"/>
                  <a:gd name="connsiteY4" fmla="*/ 802841 h 802841"/>
                  <a:gd name="connsiteX5" fmla="*/ 0 w 2599225"/>
                  <a:gd name="connsiteY5" fmla="*/ 802841 h 802841"/>
                  <a:gd name="connsiteX6" fmla="*/ 0 w 2599225"/>
                  <a:gd name="connsiteY6" fmla="*/ 802841 h 802841"/>
                  <a:gd name="connsiteX7" fmla="*/ 0 w 2599225"/>
                  <a:gd name="connsiteY7" fmla="*/ 133810 h 802841"/>
                  <a:gd name="connsiteX8" fmla="*/ 133810 w 2599225"/>
                  <a:gd name="connsiteY8" fmla="*/ 0 h 80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99225" h="802841">
                    <a:moveTo>
                      <a:pt x="2465415" y="802840"/>
                    </a:moveTo>
                    <a:lnTo>
                      <a:pt x="0" y="802840"/>
                    </a:lnTo>
                    <a:lnTo>
                      <a:pt x="0" y="802840"/>
                    </a:lnTo>
                    <a:lnTo>
                      <a:pt x="0" y="133811"/>
                    </a:lnTo>
                    <a:cubicBezTo>
                      <a:pt x="0" y="59910"/>
                      <a:pt x="59909" y="1"/>
                      <a:pt x="133810" y="1"/>
                    </a:cubicBezTo>
                    <a:lnTo>
                      <a:pt x="2599225" y="1"/>
                    </a:lnTo>
                    <a:lnTo>
                      <a:pt x="2599225" y="1"/>
                    </a:lnTo>
                    <a:lnTo>
                      <a:pt x="2599225" y="669030"/>
                    </a:lnTo>
                    <a:cubicBezTo>
                      <a:pt x="2599225" y="742931"/>
                      <a:pt x="2539316" y="802840"/>
                      <a:pt x="2465415" y="802840"/>
                    </a:cubicBez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  <a:effectLst>
                <a:glow rad="63500">
                  <a:srgbClr val="804148">
                    <a:alpha val="40000"/>
                  </a:srgbClr>
                </a:glo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93222" tIns="81102" rIns="117423" bIns="81102" numCol="1" spcCol="1270" anchor="t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1000" b="0" kern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D1501D-BDCD-BD10-D2FB-BA920476CB2D}"/>
                  </a:ext>
                </a:extLst>
              </p:cNvPr>
              <p:cNvSpPr txBox="1"/>
              <p:nvPr/>
            </p:nvSpPr>
            <p:spPr>
              <a:xfrm>
                <a:off x="934058" y="812972"/>
                <a:ext cx="2287577" cy="709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</a:pPr>
                <a:r>
                  <a:rPr lang="en-IN" sz="1100" b="1">
                    <a:solidFill>
                      <a:sysClr val="windowText" lastClr="000000"/>
                    </a:solidFill>
                  </a:rPr>
                  <a:t>Lack of  Urgency?</a:t>
                </a:r>
              </a:p>
              <a:p>
                <a:pPr marL="0" lvl="1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IN" sz="1000" b="1">
                    <a:solidFill>
                      <a:sysClr val="windowText" lastClr="000000"/>
                    </a:solidFill>
                  </a:rPr>
                  <a:t>Skin age vs </a:t>
                </a:r>
                <a:r>
                  <a:rPr lang="en-IN" sz="1000" b="1" kern="1200">
                    <a:solidFill>
                      <a:sysClr val="windowText" lastClr="000000"/>
                    </a:solidFill>
                  </a:rPr>
                  <a:t>biological age </a:t>
                </a:r>
                <a:r>
                  <a:rPr lang="en-IN" sz="1000" b="0" kern="1200">
                    <a:solidFill>
                      <a:sysClr val="windowText" lastClr="000000"/>
                    </a:solidFill>
                  </a:rPr>
                  <a:t>tracker</a:t>
                </a:r>
              </a:p>
              <a:p>
                <a:pPr marL="0" lvl="1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IN" sz="1000" b="1" kern="1200">
                    <a:solidFill>
                      <a:sysClr val="windowText" lastClr="000000"/>
                    </a:solidFill>
                  </a:rPr>
                  <a:t>Fresh Start: </a:t>
                </a:r>
                <a:r>
                  <a:rPr lang="en-IN" sz="1000" b="0" kern="1200">
                    <a:solidFill>
                      <a:sysClr val="windowText" lastClr="000000"/>
                    </a:solidFill>
                  </a:rPr>
                  <a:t>More </a:t>
                </a:r>
                <a:r>
                  <a:rPr lang="en-IN" sz="1000" b="1" kern="1200">
                    <a:solidFill>
                      <a:sysClr val="windowText" lastClr="000000"/>
                    </a:solidFill>
                  </a:rPr>
                  <a:t>likely to adopt habits </a:t>
                </a:r>
                <a:r>
                  <a:rPr lang="en-IN" sz="1000" b="0" kern="1200">
                    <a:solidFill>
                      <a:sysClr val="windowText" lastClr="000000"/>
                    </a:solidFill>
                  </a:rPr>
                  <a:t>with a clear start </a:t>
                </a: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36FF5B1-98B5-ED49-90C4-3F02F694E441}"/>
                </a:ext>
              </a:extLst>
            </p:cNvPr>
            <p:cNvSpPr/>
            <p:nvPr/>
          </p:nvSpPr>
          <p:spPr>
            <a:xfrm>
              <a:off x="131218" y="770575"/>
              <a:ext cx="802841" cy="802841"/>
            </a:xfrm>
            <a:prstGeom prst="ellipse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B09F05-6051-11DD-ABB9-0E9C0144CA5F}"/>
              </a:ext>
            </a:extLst>
          </p:cNvPr>
          <p:cNvGrpSpPr/>
          <p:nvPr/>
        </p:nvGrpSpPr>
        <p:grpSpPr>
          <a:xfrm>
            <a:off x="118518" y="1587871"/>
            <a:ext cx="3090418" cy="802841"/>
            <a:chOff x="131218" y="1639575"/>
            <a:chExt cx="3090418" cy="80284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BF181D-0B25-E296-8DA6-7F30B9A95AD2}"/>
                </a:ext>
              </a:extLst>
            </p:cNvPr>
            <p:cNvGrpSpPr/>
            <p:nvPr/>
          </p:nvGrpSpPr>
          <p:grpSpPr>
            <a:xfrm>
              <a:off x="615651" y="1670034"/>
              <a:ext cx="2605985" cy="712375"/>
              <a:chOff x="615651" y="817434"/>
              <a:chExt cx="2605985" cy="712375"/>
            </a:xfrm>
          </p:grpSpPr>
          <p:sp useBgFill="1"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21976B5-428D-ED9D-C8F1-92E732BF2DE2}"/>
                  </a:ext>
                </a:extLst>
              </p:cNvPr>
              <p:cNvSpPr/>
              <p:nvPr/>
            </p:nvSpPr>
            <p:spPr>
              <a:xfrm>
                <a:off x="615651" y="842963"/>
                <a:ext cx="2605985" cy="654981"/>
              </a:xfrm>
              <a:custGeom>
                <a:avLst/>
                <a:gdLst>
                  <a:gd name="connsiteX0" fmla="*/ 133810 w 2599225"/>
                  <a:gd name="connsiteY0" fmla="*/ 0 h 802841"/>
                  <a:gd name="connsiteX1" fmla="*/ 2599225 w 2599225"/>
                  <a:gd name="connsiteY1" fmla="*/ 0 h 802841"/>
                  <a:gd name="connsiteX2" fmla="*/ 2599225 w 2599225"/>
                  <a:gd name="connsiteY2" fmla="*/ 0 h 802841"/>
                  <a:gd name="connsiteX3" fmla="*/ 2599225 w 2599225"/>
                  <a:gd name="connsiteY3" fmla="*/ 669031 h 802841"/>
                  <a:gd name="connsiteX4" fmla="*/ 2465415 w 2599225"/>
                  <a:gd name="connsiteY4" fmla="*/ 802841 h 802841"/>
                  <a:gd name="connsiteX5" fmla="*/ 0 w 2599225"/>
                  <a:gd name="connsiteY5" fmla="*/ 802841 h 802841"/>
                  <a:gd name="connsiteX6" fmla="*/ 0 w 2599225"/>
                  <a:gd name="connsiteY6" fmla="*/ 802841 h 802841"/>
                  <a:gd name="connsiteX7" fmla="*/ 0 w 2599225"/>
                  <a:gd name="connsiteY7" fmla="*/ 133810 h 802841"/>
                  <a:gd name="connsiteX8" fmla="*/ 133810 w 2599225"/>
                  <a:gd name="connsiteY8" fmla="*/ 0 h 80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99225" h="802841">
                    <a:moveTo>
                      <a:pt x="2465415" y="802840"/>
                    </a:moveTo>
                    <a:lnTo>
                      <a:pt x="0" y="802840"/>
                    </a:lnTo>
                    <a:lnTo>
                      <a:pt x="0" y="802840"/>
                    </a:lnTo>
                    <a:lnTo>
                      <a:pt x="0" y="133811"/>
                    </a:lnTo>
                    <a:cubicBezTo>
                      <a:pt x="0" y="59910"/>
                      <a:pt x="59909" y="1"/>
                      <a:pt x="133810" y="1"/>
                    </a:cubicBezTo>
                    <a:lnTo>
                      <a:pt x="2599225" y="1"/>
                    </a:lnTo>
                    <a:lnTo>
                      <a:pt x="2599225" y="1"/>
                    </a:lnTo>
                    <a:lnTo>
                      <a:pt x="2599225" y="669030"/>
                    </a:lnTo>
                    <a:cubicBezTo>
                      <a:pt x="2599225" y="742931"/>
                      <a:pt x="2539316" y="802840"/>
                      <a:pt x="2465415" y="802840"/>
                    </a:cubicBez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  <a:effectLst>
                <a:glow rad="63500">
                  <a:srgbClr val="804148">
                    <a:alpha val="40000"/>
                  </a:srgbClr>
                </a:glo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93222" tIns="81102" rIns="117423" bIns="81102" numCol="1" spcCol="1270" anchor="t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1000" b="0" kern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21FB199-2C43-1E7F-3743-E4C036F1933D}"/>
                  </a:ext>
                </a:extLst>
              </p:cNvPr>
              <p:cNvSpPr txBox="1"/>
              <p:nvPr/>
            </p:nvSpPr>
            <p:spPr>
              <a:xfrm>
                <a:off x="934058" y="817434"/>
                <a:ext cx="2287577" cy="712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>
                  <a:lnSpc>
                    <a:spcPct val="90000"/>
                  </a:lnSpc>
                  <a:spcAft>
                    <a:spcPts val="180"/>
                  </a:spcAft>
                  <a:buNone/>
                </a:pPr>
                <a:r>
                  <a:rPr lang="en-IN" sz="1100" b="1">
                    <a:solidFill>
                      <a:srgbClr val="001F3E"/>
                    </a:solidFill>
                    <a:latin typeface="Aptos" panose="020B0004020202020204" pitchFamily="34" charset="0"/>
                  </a:rPr>
                  <a:t>Not Consistent?</a:t>
                </a:r>
              </a:p>
              <a:p>
                <a:pPr algn="just">
                  <a:lnSpc>
                    <a:spcPct val="90000"/>
                  </a:lnSpc>
                  <a:spcAft>
                    <a:spcPts val="180"/>
                  </a:spcAft>
                  <a:buNone/>
                </a:pPr>
                <a:r>
                  <a:rPr lang="en-US" sz="1000" b="1">
                    <a:solidFill>
                      <a:srgbClr val="001F3E"/>
                    </a:solidFill>
                    <a:latin typeface="Aptos" panose="020B0004020202020204" pitchFamily="34" charset="0"/>
                  </a:rPr>
                  <a:t>Get streak reminders </a:t>
                </a:r>
                <a:r>
                  <a:rPr lang="en-US" sz="1000" b="0" kern="1200">
                    <a:solidFill>
                      <a:srgbClr val="001F3E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rPr>
                  <a:t>and </a:t>
                </a:r>
                <a:r>
                  <a:rPr lang="en-US" sz="1000" b="1" kern="1200">
                    <a:solidFill>
                      <a:srgbClr val="001F3E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rPr>
                  <a:t>rewards</a:t>
                </a:r>
                <a:endParaRPr lang="en-IN" sz="1000">
                  <a:effectLst/>
                </a:endParaRPr>
              </a:p>
              <a:p>
                <a:pPr marL="0" algn="just" rtl="0" eaLnBrk="1" latinLnBrk="0" hangingPunct="1">
                  <a:lnSpc>
                    <a:spcPct val="90000"/>
                  </a:lnSpc>
                  <a:spcAft>
                    <a:spcPts val="180"/>
                  </a:spcAft>
                </a:pPr>
                <a:r>
                  <a:rPr lang="en-US" sz="1000" b="1" kern="1200">
                    <a:solidFill>
                      <a:srgbClr val="001F3E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rPr>
                  <a:t>Operant Conditioning </a:t>
                </a:r>
                <a:r>
                  <a:rPr lang="en-US" sz="1000" b="0" kern="1200">
                    <a:solidFill>
                      <a:srgbClr val="001F3E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rPr>
                  <a:t>improves habit consistency</a:t>
                </a:r>
                <a:endParaRPr lang="en-IN" sz="1000" b="0" kern="120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BF744FD-C6B1-1789-5F4C-F29FC756644F}"/>
                </a:ext>
              </a:extLst>
            </p:cNvPr>
            <p:cNvSpPr/>
            <p:nvPr/>
          </p:nvSpPr>
          <p:spPr>
            <a:xfrm>
              <a:off x="131218" y="1639575"/>
              <a:ext cx="802841" cy="802841"/>
            </a:xfrm>
            <a:prstGeom prst="ellipse">
              <a:avLst/>
            </a:prstGeom>
            <a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13AB8A0-4AC9-85CA-2368-5FEFB5115CD4}"/>
              </a:ext>
            </a:extLst>
          </p:cNvPr>
          <p:cNvGrpSpPr/>
          <p:nvPr/>
        </p:nvGrpSpPr>
        <p:grpSpPr>
          <a:xfrm>
            <a:off x="3617539" y="6237467"/>
            <a:ext cx="914454" cy="360000"/>
            <a:chOff x="6639250" y="6555385"/>
            <a:chExt cx="946792" cy="360000"/>
          </a:xfrm>
        </p:grpSpPr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927E074E-BCCF-3096-B21E-487CF72CBFB8}"/>
                </a:ext>
              </a:extLst>
            </p:cNvPr>
            <p:cNvSpPr txBox="1"/>
            <p:nvPr/>
          </p:nvSpPr>
          <p:spPr>
            <a:xfrm>
              <a:off x="6962310" y="6635639"/>
              <a:ext cx="623732" cy="2230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defRPr sz="1050" b="1">
                  <a:solidFill>
                    <a:srgbClr val="001F3F"/>
                  </a:solidFill>
                  <a:latin typeface="Aptos" panose="02110004020202020204"/>
                </a:defRPr>
              </a:lvl1pPr>
            </a:lstStyle>
            <a:p>
              <a:r>
                <a:rPr lang="en-US" sz="1600">
                  <a:solidFill>
                    <a:srgbClr val="001F3E"/>
                  </a:solidFill>
                  <a:sym typeface="Canva Sans"/>
                </a:rPr>
                <a:t>DAU</a:t>
              </a:r>
            </a:p>
          </p:txBody>
        </p:sp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D7EA6F0E-ECD8-8A18-EF6F-5DB951697E90}"/>
                </a:ext>
              </a:extLst>
            </p:cNvPr>
            <p:cNvSpPr/>
            <p:nvPr/>
          </p:nvSpPr>
          <p:spPr>
            <a:xfrm>
              <a:off x="6639250" y="6555385"/>
              <a:ext cx="360000" cy="360000"/>
            </a:xfrm>
            <a:custGeom>
              <a:avLst/>
              <a:gdLst/>
              <a:ahLst/>
              <a:cxnLst/>
              <a:rect l="l" t="t" r="r" b="b"/>
              <a:pathLst>
                <a:path w="1432171" h="1617441">
                  <a:moveTo>
                    <a:pt x="0" y="0"/>
                  </a:moveTo>
                  <a:lnTo>
                    <a:pt x="1432171" y="0"/>
                  </a:lnTo>
                  <a:lnTo>
                    <a:pt x="1432171" y="1617441"/>
                  </a:lnTo>
                  <a:lnTo>
                    <a:pt x="0" y="1617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>
                <a:solidFill>
                  <a:srgbClr val="001F3E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0D5244-43A2-9D9F-E94C-C9BF3C91A906}"/>
              </a:ext>
            </a:extLst>
          </p:cNvPr>
          <p:cNvGrpSpPr/>
          <p:nvPr/>
        </p:nvGrpSpPr>
        <p:grpSpPr>
          <a:xfrm>
            <a:off x="6042847" y="6237467"/>
            <a:ext cx="987498" cy="360000"/>
            <a:chOff x="6635393" y="7736149"/>
            <a:chExt cx="1022417" cy="360000"/>
          </a:xfrm>
        </p:grpSpPr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28EC300F-0B81-1CEA-59FC-9811594C84A4}"/>
                </a:ext>
              </a:extLst>
            </p:cNvPr>
            <p:cNvSpPr txBox="1"/>
            <p:nvPr/>
          </p:nvSpPr>
          <p:spPr>
            <a:xfrm>
              <a:off x="7065480" y="7770243"/>
              <a:ext cx="592330" cy="291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defRPr sz="1050" b="1">
                  <a:solidFill>
                    <a:srgbClr val="001F3F"/>
                  </a:solidFill>
                  <a:latin typeface="Aptos" panose="02110004020202020204"/>
                </a:defRPr>
              </a:lvl1pPr>
            </a:lstStyle>
            <a:p>
              <a:r>
                <a:rPr lang="en-US">
                  <a:solidFill>
                    <a:srgbClr val="001F3E"/>
                  </a:solidFill>
                  <a:sym typeface="Canva Sans"/>
                </a:rPr>
                <a:t>Session Duration</a:t>
              </a:r>
            </a:p>
          </p:txBody>
        </p:sp>
        <p:sp>
          <p:nvSpPr>
            <p:cNvPr id="14" name="Freeform 38">
              <a:extLst>
                <a:ext uri="{FF2B5EF4-FFF2-40B4-BE49-F238E27FC236}">
                  <a16:creationId xmlns:a16="http://schemas.microsoft.com/office/drawing/2014/main" id="{A73A7303-C56A-1D46-6AD3-BCBAE16158AD}"/>
                </a:ext>
              </a:extLst>
            </p:cNvPr>
            <p:cNvSpPr/>
            <p:nvPr/>
          </p:nvSpPr>
          <p:spPr>
            <a:xfrm>
              <a:off x="6635393" y="7736149"/>
              <a:ext cx="403256" cy="360000"/>
            </a:xfrm>
            <a:custGeom>
              <a:avLst/>
              <a:gdLst/>
              <a:ahLst/>
              <a:cxnLst/>
              <a:rect l="l" t="t" r="r" b="b"/>
              <a:pathLst>
                <a:path w="1029896" h="932056">
                  <a:moveTo>
                    <a:pt x="0" y="0"/>
                  </a:moveTo>
                  <a:lnTo>
                    <a:pt x="1029897" y="0"/>
                  </a:lnTo>
                  <a:lnTo>
                    <a:pt x="1029897" y="932056"/>
                  </a:lnTo>
                  <a:lnTo>
                    <a:pt x="0" y="932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>
                <a:solidFill>
                  <a:srgbClr val="001F3E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F98E32-DF0B-3EC0-0868-D3993F766E44}"/>
              </a:ext>
            </a:extLst>
          </p:cNvPr>
          <p:cNvGrpSpPr/>
          <p:nvPr/>
        </p:nvGrpSpPr>
        <p:grpSpPr>
          <a:xfrm>
            <a:off x="4747994" y="6237467"/>
            <a:ext cx="1043007" cy="360000"/>
            <a:chOff x="6629124" y="7115788"/>
            <a:chExt cx="1121560" cy="360000"/>
          </a:xfrm>
        </p:grpSpPr>
        <p:sp>
          <p:nvSpPr>
            <p:cNvPr id="31" name="TextBox 2">
              <a:extLst>
                <a:ext uri="{FF2B5EF4-FFF2-40B4-BE49-F238E27FC236}">
                  <a16:creationId xmlns:a16="http://schemas.microsoft.com/office/drawing/2014/main" id="{783EBB3E-18B6-6194-999E-0B68B1216C02}"/>
                </a:ext>
              </a:extLst>
            </p:cNvPr>
            <p:cNvSpPr txBox="1"/>
            <p:nvPr/>
          </p:nvSpPr>
          <p:spPr>
            <a:xfrm>
              <a:off x="6989125" y="7149883"/>
              <a:ext cx="761559" cy="291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defRPr sz="1050" b="1">
                  <a:solidFill>
                    <a:srgbClr val="001F3F"/>
                  </a:solidFill>
                  <a:latin typeface="Aptos" panose="02110004020202020204"/>
                </a:defRPr>
              </a:lvl1pPr>
            </a:lstStyle>
            <a:p>
              <a:r>
                <a:rPr lang="en-US">
                  <a:solidFill>
                    <a:srgbClr val="001F3E"/>
                  </a:solidFill>
                  <a:sym typeface="Canva Sans"/>
                </a:rPr>
                <a:t>Streak Adherence</a:t>
              </a:r>
            </a:p>
          </p:txBody>
        </p:sp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BA0FB1DD-B103-D7B3-655E-4A0AE878E7CD}"/>
                </a:ext>
              </a:extLst>
            </p:cNvPr>
            <p:cNvSpPr/>
            <p:nvPr/>
          </p:nvSpPr>
          <p:spPr>
            <a:xfrm>
              <a:off x="6629124" y="7115788"/>
              <a:ext cx="297876" cy="360000"/>
            </a:xfrm>
            <a:custGeom>
              <a:avLst/>
              <a:gdLst/>
              <a:ahLst/>
              <a:cxnLst/>
              <a:rect l="l" t="t" r="r" b="b"/>
              <a:pathLst>
                <a:path w="862089" h="1172910">
                  <a:moveTo>
                    <a:pt x="0" y="0"/>
                  </a:moveTo>
                  <a:lnTo>
                    <a:pt x="862089" y="0"/>
                  </a:lnTo>
                  <a:lnTo>
                    <a:pt x="862089" y="1172911"/>
                  </a:lnTo>
                  <a:lnTo>
                    <a:pt x="0" y="1172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>
                <a:solidFill>
                  <a:srgbClr val="001F3E"/>
                </a:solidFill>
              </a:endParaRPr>
            </a:p>
          </p:txBody>
        </p:sp>
      </p:grp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4B7A2CC-2038-D5A8-2DE6-40285E162E4D}"/>
              </a:ext>
            </a:extLst>
          </p:cNvPr>
          <p:cNvSpPr/>
          <p:nvPr/>
        </p:nvSpPr>
        <p:spPr>
          <a:xfrm>
            <a:off x="48385" y="409616"/>
            <a:ext cx="3285365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b="1" dirty="0">
                <a:solidFill>
                  <a:srgbClr val="001F3E"/>
                </a:solidFill>
              </a:rPr>
              <a:t>PAIN POINTS TO </a:t>
            </a:r>
            <a:r>
              <a:rPr lang="en-IN" sz="1500" b="1" dirty="0">
                <a:solidFill>
                  <a:srgbClr val="E92168"/>
                </a:solidFill>
              </a:rPr>
              <a:t>SMART SOLUTIONS</a:t>
            </a:r>
            <a:endParaRPr lang="en-US" sz="1500" b="1" dirty="0">
              <a:solidFill>
                <a:srgbClr val="E92168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3B1B227-C6CC-DAB8-1C6D-313550A2FFED}"/>
              </a:ext>
            </a:extLst>
          </p:cNvPr>
          <p:cNvSpPr/>
          <p:nvPr/>
        </p:nvSpPr>
        <p:spPr>
          <a:xfrm>
            <a:off x="9590204" y="409616"/>
            <a:ext cx="1854503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b="1">
                <a:solidFill>
                  <a:schemeClr val="tx2">
                    <a:lumMod val="90000"/>
                    <a:lumOff val="10000"/>
                  </a:schemeClr>
                </a:solidFill>
              </a:rPr>
              <a:t>SCOPE FOR </a:t>
            </a:r>
            <a:r>
              <a:rPr lang="en-IN" sz="1500" b="1">
                <a:solidFill>
                  <a:srgbClr val="E92168"/>
                </a:solidFill>
              </a:rPr>
              <a:t>L'Oréal</a:t>
            </a:r>
            <a:endParaRPr lang="en-US" sz="1500" b="1">
              <a:solidFill>
                <a:srgbClr val="E92168"/>
              </a:solidFill>
              <a:highlight>
                <a:srgbClr val="FFFF00"/>
              </a:highlight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42A449-2B3A-A11B-226F-E3B808BC1538}"/>
              </a:ext>
            </a:extLst>
          </p:cNvPr>
          <p:cNvGrpSpPr/>
          <p:nvPr/>
        </p:nvGrpSpPr>
        <p:grpSpPr>
          <a:xfrm>
            <a:off x="2" y="-23559"/>
            <a:ext cx="12217868" cy="380867"/>
            <a:chOff x="2" y="-23559"/>
            <a:chExt cx="12217868" cy="380867"/>
          </a:xfrm>
        </p:grpSpPr>
        <p:sp>
          <p:nvSpPr>
            <p:cNvPr id="46" name="Freeform 53">
              <a:extLst>
                <a:ext uri="{FF2B5EF4-FFF2-40B4-BE49-F238E27FC236}">
                  <a16:creationId xmlns:a16="http://schemas.microsoft.com/office/drawing/2014/main" id="{E54612A6-520B-09C5-7D3A-45CBAC9D375D}"/>
                </a:ext>
              </a:extLst>
            </p:cNvPr>
            <p:cNvSpPr/>
            <p:nvPr/>
          </p:nvSpPr>
          <p:spPr>
            <a:xfrm>
              <a:off x="2" y="-4583"/>
              <a:ext cx="2923852" cy="359105"/>
            </a:xfrm>
            <a:custGeom>
              <a:avLst/>
              <a:gdLst/>
              <a:ahLst/>
              <a:cxnLst/>
              <a:rect l="l" t="t" r="r" b="b"/>
              <a:pathLst>
                <a:path w="1535358" h="141869">
                  <a:moveTo>
                    <a:pt x="1332158" y="0"/>
                  </a:moveTo>
                  <a:lnTo>
                    <a:pt x="0" y="0"/>
                  </a:lnTo>
                  <a:lnTo>
                    <a:pt x="0" y="141869"/>
                  </a:lnTo>
                  <a:lnTo>
                    <a:pt x="1332158" y="141869"/>
                  </a:lnTo>
                  <a:lnTo>
                    <a:pt x="1535358" y="70934"/>
                  </a:lnTo>
                  <a:lnTo>
                    <a:pt x="1332158" y="0"/>
                  </a:lnTo>
                  <a:close/>
                </a:path>
              </a:pathLst>
            </a:custGeom>
            <a:solidFill>
              <a:srgbClr val="001F3E"/>
            </a:solidFill>
            <a:ln cap="sq">
              <a:noFill/>
              <a:prstDash val="solid"/>
              <a:miter/>
            </a:ln>
          </p:spPr>
          <p:txBody>
            <a:bodyPr rIns="9000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 Overview</a:t>
              </a:r>
            </a:p>
          </p:txBody>
        </p:sp>
        <p:sp>
          <p:nvSpPr>
            <p:cNvPr id="50" name="Freeform 56">
              <a:extLst>
                <a:ext uri="{FF2B5EF4-FFF2-40B4-BE49-F238E27FC236}">
                  <a16:creationId xmlns:a16="http://schemas.microsoft.com/office/drawing/2014/main" id="{ECEC25EC-CAF1-59B8-BF4D-2B1A451B3040}"/>
                </a:ext>
              </a:extLst>
            </p:cNvPr>
            <p:cNvSpPr/>
            <p:nvPr/>
          </p:nvSpPr>
          <p:spPr>
            <a:xfrm>
              <a:off x="2583076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2168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L'Oréal SmartX App </a:t>
              </a:r>
              <a:r>
                <a:rPr lang="en-IN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(4/4)</a:t>
              </a:r>
            </a:p>
          </p:txBody>
        </p:sp>
        <p:sp>
          <p:nvSpPr>
            <p:cNvPr id="51" name="Freeform 59">
              <a:extLst>
                <a:ext uri="{FF2B5EF4-FFF2-40B4-BE49-F238E27FC236}">
                  <a16:creationId xmlns:a16="http://schemas.microsoft.com/office/drawing/2014/main" id="{98F67C90-766D-4CAA-5A48-DE2B0F797358}"/>
                </a:ext>
              </a:extLst>
            </p:cNvPr>
            <p:cNvSpPr/>
            <p:nvPr/>
          </p:nvSpPr>
          <p:spPr>
            <a:xfrm>
              <a:off x="5349203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Marketing and Financials</a:t>
              </a:r>
            </a:p>
          </p:txBody>
        </p:sp>
        <p:sp>
          <p:nvSpPr>
            <p:cNvPr id="52" name="Freeform 59">
              <a:extLst>
                <a:ext uri="{FF2B5EF4-FFF2-40B4-BE49-F238E27FC236}">
                  <a16:creationId xmlns:a16="http://schemas.microsoft.com/office/drawing/2014/main" id="{C17FE44B-7401-B35D-1410-83AA2C8F33AB}"/>
                </a:ext>
              </a:extLst>
            </p:cNvPr>
            <p:cNvSpPr/>
            <p:nvPr/>
          </p:nvSpPr>
          <p:spPr>
            <a:xfrm>
              <a:off x="8115331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Execution and Growth</a:t>
              </a:r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BFA16392-8BFC-DB9E-78CA-8DFE9AE59D50}"/>
                </a:ext>
              </a:extLst>
            </p:cNvPr>
            <p:cNvSpPr/>
            <p:nvPr/>
          </p:nvSpPr>
          <p:spPr>
            <a:xfrm>
              <a:off x="11137211" y="-23559"/>
              <a:ext cx="1080659" cy="380867"/>
            </a:xfrm>
            <a:custGeom>
              <a:avLst/>
              <a:gdLst/>
              <a:ahLst/>
              <a:cxnLst/>
              <a:rect l="l" t="t" r="r" b="b"/>
              <a:pathLst>
                <a:path w="1620989" h="571300">
                  <a:moveTo>
                    <a:pt x="0" y="0"/>
                  </a:moveTo>
                  <a:lnTo>
                    <a:pt x="1620989" y="0"/>
                  </a:lnTo>
                  <a:lnTo>
                    <a:pt x="1620989" y="571300"/>
                  </a:lnTo>
                  <a:lnTo>
                    <a:pt x="0" y="57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</p:spTree>
    <p:extLst>
      <p:ext uri="{BB962C8B-B14F-4D97-AF65-F5344CB8AC3E}">
        <p14:creationId xmlns:p14="http://schemas.microsoft.com/office/powerpoint/2010/main" val="199825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61407-3326-46B0-7282-DE06E9352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0F6756-DC6A-6466-91DD-FF8568DC7A20}"/>
              </a:ext>
            </a:extLst>
          </p:cNvPr>
          <p:cNvSpPr/>
          <p:nvPr/>
        </p:nvSpPr>
        <p:spPr>
          <a:xfrm>
            <a:off x="287773" y="1353599"/>
            <a:ext cx="6477387" cy="1260433"/>
          </a:xfrm>
          <a:prstGeom prst="roundRect">
            <a:avLst>
              <a:gd name="adj" fmla="val 10000"/>
            </a:avLst>
          </a:prstGeom>
          <a:solidFill>
            <a:srgbClr val="001F3E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5A32CA-258C-2ACC-D4DB-AD8C73418E4D}"/>
              </a:ext>
            </a:extLst>
          </p:cNvPr>
          <p:cNvSpPr/>
          <p:nvPr/>
        </p:nvSpPr>
        <p:spPr>
          <a:xfrm>
            <a:off x="340363" y="1408888"/>
            <a:ext cx="1466454" cy="1112004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000" r="-18000"/>
            </a:stretch>
          </a:blipFill>
          <a:ln>
            <a:solidFill>
              <a:srgbClr val="001F3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56299527-3F2C-FA1B-B03E-CD3125D76718}"/>
              </a:ext>
            </a:extLst>
          </p:cNvPr>
          <p:cNvSpPr/>
          <p:nvPr/>
        </p:nvSpPr>
        <p:spPr>
          <a:xfrm>
            <a:off x="310590" y="2607569"/>
            <a:ext cx="1525999" cy="1789777"/>
          </a:xfrm>
          <a:custGeom>
            <a:avLst/>
            <a:gdLst>
              <a:gd name="connsiteX0" fmla="*/ 153978 w 1466454"/>
              <a:gd name="connsiteY0" fmla="*/ 0 h 1853341"/>
              <a:gd name="connsiteX1" fmla="*/ 1312476 w 1466454"/>
              <a:gd name="connsiteY1" fmla="*/ 0 h 1853341"/>
              <a:gd name="connsiteX2" fmla="*/ 1466454 w 1466454"/>
              <a:gd name="connsiteY2" fmla="*/ 153978 h 1853341"/>
              <a:gd name="connsiteX3" fmla="*/ 1466454 w 1466454"/>
              <a:gd name="connsiteY3" fmla="*/ 1853341 h 1853341"/>
              <a:gd name="connsiteX4" fmla="*/ 1466454 w 1466454"/>
              <a:gd name="connsiteY4" fmla="*/ 1853341 h 1853341"/>
              <a:gd name="connsiteX5" fmla="*/ 0 w 1466454"/>
              <a:gd name="connsiteY5" fmla="*/ 1853341 h 1853341"/>
              <a:gd name="connsiteX6" fmla="*/ 0 w 1466454"/>
              <a:gd name="connsiteY6" fmla="*/ 1853341 h 1853341"/>
              <a:gd name="connsiteX7" fmla="*/ 0 w 1466454"/>
              <a:gd name="connsiteY7" fmla="*/ 153978 h 1853341"/>
              <a:gd name="connsiteX8" fmla="*/ 153978 w 1466454"/>
              <a:gd name="connsiteY8" fmla="*/ 0 h 185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454" h="1853341">
                <a:moveTo>
                  <a:pt x="1312476" y="1853341"/>
                </a:moveTo>
                <a:lnTo>
                  <a:pt x="153978" y="1853341"/>
                </a:lnTo>
                <a:cubicBezTo>
                  <a:pt x="68938" y="1853341"/>
                  <a:pt x="0" y="1784403"/>
                  <a:pt x="0" y="1699363"/>
                </a:cubicBezTo>
                <a:lnTo>
                  <a:pt x="0" y="0"/>
                </a:lnTo>
                <a:lnTo>
                  <a:pt x="0" y="0"/>
                </a:lnTo>
                <a:lnTo>
                  <a:pt x="1466454" y="0"/>
                </a:lnTo>
                <a:lnTo>
                  <a:pt x="1466454" y="0"/>
                </a:lnTo>
                <a:lnTo>
                  <a:pt x="1466454" y="1699363"/>
                </a:lnTo>
                <a:cubicBezTo>
                  <a:pt x="1466454" y="1784403"/>
                  <a:pt x="1397516" y="1853341"/>
                  <a:pt x="1312476" y="1853341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20" tIns="71120" rIns="116219" bIns="116219" numCol="1" spcCol="1270" anchor="t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000" b="1" i="1" kern="1200">
                <a:solidFill>
                  <a:schemeClr val="tx1"/>
                </a:solidFill>
              </a:rPr>
              <a:t>L'Oréal partner salons, </a:t>
            </a:r>
            <a:r>
              <a:rPr lang="en-IN" sz="1000" b="1" i="1" kern="1200">
                <a:solidFill>
                  <a:srgbClr val="E92168"/>
                </a:solidFill>
              </a:rPr>
              <a:t>Kaya Clinics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kern="1200">
              <a:solidFill>
                <a:schemeClr val="tx1"/>
              </a:solidFill>
            </a:endParaRPr>
          </a:p>
          <a:p>
            <a:pPr marL="0" lvl="0" indent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000" b="1" kern="120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63B9CBD-978F-55BD-8113-2F4571BF9774}"/>
              </a:ext>
            </a:extLst>
          </p:cNvPr>
          <p:cNvSpPr/>
          <p:nvPr/>
        </p:nvSpPr>
        <p:spPr>
          <a:xfrm>
            <a:off x="1953464" y="1408888"/>
            <a:ext cx="1466454" cy="1112004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000" r="-18000"/>
            </a:stretch>
          </a:blipFill>
          <a:ln>
            <a:solidFill>
              <a:srgbClr val="001F3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9900F534-3110-848D-1685-815DD90074F4}"/>
              </a:ext>
            </a:extLst>
          </p:cNvPr>
          <p:cNvSpPr/>
          <p:nvPr/>
        </p:nvSpPr>
        <p:spPr>
          <a:xfrm>
            <a:off x="1923692" y="2607568"/>
            <a:ext cx="1525999" cy="1789778"/>
          </a:xfrm>
          <a:custGeom>
            <a:avLst/>
            <a:gdLst>
              <a:gd name="connsiteX0" fmla="*/ 153978 w 1466454"/>
              <a:gd name="connsiteY0" fmla="*/ 0 h 1853341"/>
              <a:gd name="connsiteX1" fmla="*/ 1312476 w 1466454"/>
              <a:gd name="connsiteY1" fmla="*/ 0 h 1853341"/>
              <a:gd name="connsiteX2" fmla="*/ 1466454 w 1466454"/>
              <a:gd name="connsiteY2" fmla="*/ 153978 h 1853341"/>
              <a:gd name="connsiteX3" fmla="*/ 1466454 w 1466454"/>
              <a:gd name="connsiteY3" fmla="*/ 1853341 h 1853341"/>
              <a:gd name="connsiteX4" fmla="*/ 1466454 w 1466454"/>
              <a:gd name="connsiteY4" fmla="*/ 1853341 h 1853341"/>
              <a:gd name="connsiteX5" fmla="*/ 0 w 1466454"/>
              <a:gd name="connsiteY5" fmla="*/ 1853341 h 1853341"/>
              <a:gd name="connsiteX6" fmla="*/ 0 w 1466454"/>
              <a:gd name="connsiteY6" fmla="*/ 1853341 h 1853341"/>
              <a:gd name="connsiteX7" fmla="*/ 0 w 1466454"/>
              <a:gd name="connsiteY7" fmla="*/ 153978 h 1853341"/>
              <a:gd name="connsiteX8" fmla="*/ 153978 w 1466454"/>
              <a:gd name="connsiteY8" fmla="*/ 0 h 185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454" h="1853341">
                <a:moveTo>
                  <a:pt x="1312476" y="1853341"/>
                </a:moveTo>
                <a:lnTo>
                  <a:pt x="153978" y="1853341"/>
                </a:lnTo>
                <a:cubicBezTo>
                  <a:pt x="68938" y="1853341"/>
                  <a:pt x="0" y="1784403"/>
                  <a:pt x="0" y="1699363"/>
                </a:cubicBezTo>
                <a:lnTo>
                  <a:pt x="0" y="0"/>
                </a:lnTo>
                <a:lnTo>
                  <a:pt x="0" y="0"/>
                </a:lnTo>
                <a:lnTo>
                  <a:pt x="1466454" y="0"/>
                </a:lnTo>
                <a:lnTo>
                  <a:pt x="1466454" y="0"/>
                </a:lnTo>
                <a:lnTo>
                  <a:pt x="1466454" y="1699363"/>
                </a:lnTo>
                <a:cubicBezTo>
                  <a:pt x="1466454" y="1784403"/>
                  <a:pt x="1397516" y="1853341"/>
                  <a:pt x="1312476" y="1853341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19" tIns="71121" rIns="116220" bIns="116219" numCol="1" spcCol="1270" anchor="t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0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0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000" b="1" i="1" kern="1200">
                <a:solidFill>
                  <a:schemeClr val="tx1"/>
                </a:solidFill>
              </a:rPr>
              <a:t>Lifestyle, </a:t>
            </a:r>
            <a:r>
              <a:rPr lang="en-IN" sz="1000" b="1" i="1" kern="1200">
                <a:solidFill>
                  <a:srgbClr val="E92168"/>
                </a:solidFill>
              </a:rPr>
              <a:t>Shoppers Stop</a:t>
            </a:r>
            <a:r>
              <a:rPr lang="en-IN" sz="1000" b="1" i="1" kern="1200">
                <a:solidFill>
                  <a:schemeClr val="tx1"/>
                </a:solidFill>
              </a:rPr>
              <a:t>, etc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kern="1200">
              <a:solidFill>
                <a:schemeClr val="tx1"/>
              </a:solidFill>
            </a:endParaRPr>
          </a:p>
          <a:p>
            <a:pPr marL="0" lvl="0" indent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b="0" kern="1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14D3E02-33BA-55F2-2325-E77155B94E02}"/>
              </a:ext>
            </a:extLst>
          </p:cNvPr>
          <p:cNvSpPr/>
          <p:nvPr/>
        </p:nvSpPr>
        <p:spPr>
          <a:xfrm>
            <a:off x="3566564" y="1408888"/>
            <a:ext cx="1466454" cy="1112004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solidFill>
              <a:srgbClr val="001F3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78E2C3F5-F77B-77BA-0C9D-ADAF4A8115BC}"/>
              </a:ext>
            </a:extLst>
          </p:cNvPr>
          <p:cNvSpPr/>
          <p:nvPr/>
        </p:nvSpPr>
        <p:spPr>
          <a:xfrm>
            <a:off x="3536792" y="2607568"/>
            <a:ext cx="1525998" cy="1789778"/>
          </a:xfrm>
          <a:custGeom>
            <a:avLst/>
            <a:gdLst>
              <a:gd name="connsiteX0" fmla="*/ 153978 w 1466454"/>
              <a:gd name="connsiteY0" fmla="*/ 0 h 1853341"/>
              <a:gd name="connsiteX1" fmla="*/ 1312476 w 1466454"/>
              <a:gd name="connsiteY1" fmla="*/ 0 h 1853341"/>
              <a:gd name="connsiteX2" fmla="*/ 1466454 w 1466454"/>
              <a:gd name="connsiteY2" fmla="*/ 153978 h 1853341"/>
              <a:gd name="connsiteX3" fmla="*/ 1466454 w 1466454"/>
              <a:gd name="connsiteY3" fmla="*/ 1853341 h 1853341"/>
              <a:gd name="connsiteX4" fmla="*/ 1466454 w 1466454"/>
              <a:gd name="connsiteY4" fmla="*/ 1853341 h 1853341"/>
              <a:gd name="connsiteX5" fmla="*/ 0 w 1466454"/>
              <a:gd name="connsiteY5" fmla="*/ 1853341 h 1853341"/>
              <a:gd name="connsiteX6" fmla="*/ 0 w 1466454"/>
              <a:gd name="connsiteY6" fmla="*/ 1853341 h 1853341"/>
              <a:gd name="connsiteX7" fmla="*/ 0 w 1466454"/>
              <a:gd name="connsiteY7" fmla="*/ 153978 h 1853341"/>
              <a:gd name="connsiteX8" fmla="*/ 153978 w 1466454"/>
              <a:gd name="connsiteY8" fmla="*/ 0 h 185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454" h="1853341">
                <a:moveTo>
                  <a:pt x="1312476" y="1853341"/>
                </a:moveTo>
                <a:lnTo>
                  <a:pt x="153978" y="1853341"/>
                </a:lnTo>
                <a:cubicBezTo>
                  <a:pt x="68938" y="1853341"/>
                  <a:pt x="0" y="1784403"/>
                  <a:pt x="0" y="1699363"/>
                </a:cubicBezTo>
                <a:lnTo>
                  <a:pt x="0" y="0"/>
                </a:lnTo>
                <a:lnTo>
                  <a:pt x="0" y="0"/>
                </a:lnTo>
                <a:lnTo>
                  <a:pt x="1466454" y="0"/>
                </a:lnTo>
                <a:lnTo>
                  <a:pt x="1466454" y="0"/>
                </a:lnTo>
                <a:lnTo>
                  <a:pt x="1466454" y="1699363"/>
                </a:lnTo>
                <a:cubicBezTo>
                  <a:pt x="1466454" y="1784403"/>
                  <a:pt x="1397516" y="1853341"/>
                  <a:pt x="1312476" y="1853341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19" tIns="71121" rIns="116219" bIns="116219" numCol="1" spcCol="1270" anchor="t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000" b="1" i="1" kern="1200">
                <a:solidFill>
                  <a:schemeClr val="tx1"/>
                </a:solidFill>
              </a:rPr>
              <a:t>L'Oréal website, Amazon, </a:t>
            </a:r>
            <a:r>
              <a:rPr lang="en-IN" sz="1000" b="1" i="1" kern="1200">
                <a:solidFill>
                  <a:srgbClr val="E92168"/>
                </a:solidFill>
              </a:rPr>
              <a:t>Nykaa Man</a:t>
            </a:r>
            <a:endParaRPr lang="en-IN" sz="1000" b="1" kern="1200">
              <a:solidFill>
                <a:schemeClr val="tx1"/>
              </a:solidFill>
            </a:endParaRPr>
          </a:p>
          <a:p>
            <a:pPr marL="0" lvl="0" indent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000" kern="120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1B4A81D-B2BA-15E7-7FD6-19FDE497F86F}"/>
              </a:ext>
            </a:extLst>
          </p:cNvPr>
          <p:cNvSpPr/>
          <p:nvPr/>
        </p:nvSpPr>
        <p:spPr>
          <a:xfrm>
            <a:off x="5179664" y="1408888"/>
            <a:ext cx="1466454" cy="1112004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solidFill>
              <a:srgbClr val="001F3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CD647CF1-7AC1-9626-D947-0D5B6AC7C5A2}"/>
              </a:ext>
            </a:extLst>
          </p:cNvPr>
          <p:cNvSpPr/>
          <p:nvPr/>
        </p:nvSpPr>
        <p:spPr>
          <a:xfrm>
            <a:off x="5149892" y="2607569"/>
            <a:ext cx="1525998" cy="1789777"/>
          </a:xfrm>
          <a:custGeom>
            <a:avLst/>
            <a:gdLst>
              <a:gd name="connsiteX0" fmla="*/ 153978 w 1466454"/>
              <a:gd name="connsiteY0" fmla="*/ 0 h 1853341"/>
              <a:gd name="connsiteX1" fmla="*/ 1312476 w 1466454"/>
              <a:gd name="connsiteY1" fmla="*/ 0 h 1853341"/>
              <a:gd name="connsiteX2" fmla="*/ 1466454 w 1466454"/>
              <a:gd name="connsiteY2" fmla="*/ 153978 h 1853341"/>
              <a:gd name="connsiteX3" fmla="*/ 1466454 w 1466454"/>
              <a:gd name="connsiteY3" fmla="*/ 1853341 h 1853341"/>
              <a:gd name="connsiteX4" fmla="*/ 1466454 w 1466454"/>
              <a:gd name="connsiteY4" fmla="*/ 1853341 h 1853341"/>
              <a:gd name="connsiteX5" fmla="*/ 0 w 1466454"/>
              <a:gd name="connsiteY5" fmla="*/ 1853341 h 1853341"/>
              <a:gd name="connsiteX6" fmla="*/ 0 w 1466454"/>
              <a:gd name="connsiteY6" fmla="*/ 1853341 h 1853341"/>
              <a:gd name="connsiteX7" fmla="*/ 0 w 1466454"/>
              <a:gd name="connsiteY7" fmla="*/ 153978 h 1853341"/>
              <a:gd name="connsiteX8" fmla="*/ 153978 w 1466454"/>
              <a:gd name="connsiteY8" fmla="*/ 0 h 185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454" h="1853341">
                <a:moveTo>
                  <a:pt x="1312476" y="1853341"/>
                </a:moveTo>
                <a:lnTo>
                  <a:pt x="153978" y="1853341"/>
                </a:lnTo>
                <a:cubicBezTo>
                  <a:pt x="68938" y="1853341"/>
                  <a:pt x="0" y="1784403"/>
                  <a:pt x="0" y="1699363"/>
                </a:cubicBezTo>
                <a:lnTo>
                  <a:pt x="0" y="0"/>
                </a:lnTo>
                <a:lnTo>
                  <a:pt x="0" y="0"/>
                </a:lnTo>
                <a:lnTo>
                  <a:pt x="1466454" y="0"/>
                </a:lnTo>
                <a:lnTo>
                  <a:pt x="1466454" y="0"/>
                </a:lnTo>
                <a:lnTo>
                  <a:pt x="1466454" y="1699363"/>
                </a:lnTo>
                <a:cubicBezTo>
                  <a:pt x="1466454" y="1784403"/>
                  <a:pt x="1397516" y="1853341"/>
                  <a:pt x="1312476" y="1853341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19" tIns="71120" rIns="116219" bIns="116219" numCol="1" spcCol="1270" anchor="t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000" b="1" i="1" kern="1200">
                <a:solidFill>
                  <a:schemeClr val="tx1"/>
                </a:solidFill>
              </a:rPr>
              <a:t>Swiggy, Zepto, </a:t>
            </a:r>
            <a:r>
              <a:rPr lang="en-IN" sz="1000" b="1" i="1" kern="1200">
                <a:solidFill>
                  <a:srgbClr val="E92168"/>
                </a:solidFill>
              </a:rPr>
              <a:t>BlinkIt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000" kern="120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18C6DE-AA45-4230-A605-2989C37EC5E5}"/>
              </a:ext>
            </a:extLst>
          </p:cNvPr>
          <p:cNvGrpSpPr/>
          <p:nvPr/>
        </p:nvGrpSpPr>
        <p:grpSpPr>
          <a:xfrm>
            <a:off x="6599634" y="840464"/>
            <a:ext cx="5744466" cy="3715837"/>
            <a:chOff x="639084" y="696615"/>
            <a:chExt cx="6191772" cy="3719599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F8386216-9297-9C1C-73DC-D7DB21CA5759}"/>
                </a:ext>
              </a:extLst>
            </p:cNvPr>
            <p:cNvGraphicFramePr/>
            <p:nvPr/>
          </p:nvGraphicFramePr>
          <p:xfrm>
            <a:off x="639084" y="700086"/>
            <a:ext cx="4624455" cy="3716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1F725C9B-77C2-4C70-6D35-BCB484BB2A91}"/>
                </a:ext>
              </a:extLst>
            </p:cNvPr>
            <p:cNvSpPr/>
            <p:nvPr/>
          </p:nvSpPr>
          <p:spPr>
            <a:xfrm>
              <a:off x="2752821" y="914491"/>
              <a:ext cx="487768" cy="538881"/>
            </a:xfrm>
            <a:custGeom>
              <a:avLst/>
              <a:gdLst/>
              <a:ahLst/>
              <a:cxnLst/>
              <a:rect l="l" t="t" r="r" b="b"/>
              <a:pathLst>
                <a:path w="2937638" h="4046415">
                  <a:moveTo>
                    <a:pt x="0" y="0"/>
                  </a:moveTo>
                  <a:lnTo>
                    <a:pt x="2937638" y="0"/>
                  </a:lnTo>
                  <a:lnTo>
                    <a:pt x="2937638" y="4046414"/>
                  </a:lnTo>
                  <a:lnTo>
                    <a:pt x="0" y="4046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9468" b="-7618"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8F63E3-B60D-8EFF-15D0-8F03A7F86B8D}"/>
                </a:ext>
              </a:extLst>
            </p:cNvPr>
            <p:cNvGrpSpPr/>
            <p:nvPr/>
          </p:nvGrpSpPr>
          <p:grpSpPr>
            <a:xfrm>
              <a:off x="2048373" y="1710483"/>
              <a:ext cx="540000" cy="540000"/>
              <a:chOff x="2734534" y="5325612"/>
              <a:chExt cx="540000" cy="5400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452A3F1-D1A5-DEA7-99CD-A723B5E0173F}"/>
                  </a:ext>
                </a:extLst>
              </p:cNvPr>
              <p:cNvSpPr/>
              <p:nvPr/>
            </p:nvSpPr>
            <p:spPr>
              <a:xfrm>
                <a:off x="2839941" y="5451475"/>
                <a:ext cx="366809" cy="35431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9" name="Freeform 2">
                <a:extLst>
                  <a:ext uri="{FF2B5EF4-FFF2-40B4-BE49-F238E27FC236}">
                    <a16:creationId xmlns:a16="http://schemas.microsoft.com/office/drawing/2014/main" id="{B1C288FC-EB1B-EE78-E06F-0712A946018A}"/>
                  </a:ext>
                </a:extLst>
              </p:cNvPr>
              <p:cNvSpPr/>
              <p:nvPr/>
            </p:nvSpPr>
            <p:spPr>
              <a:xfrm>
                <a:off x="2734534" y="5325612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2427351" h="2470586">
                    <a:moveTo>
                      <a:pt x="0" y="0"/>
                    </a:moveTo>
                    <a:lnTo>
                      <a:pt x="2427351" y="0"/>
                    </a:lnTo>
                    <a:lnTo>
                      <a:pt x="2427351" y="2470586"/>
                    </a:lnTo>
                    <a:lnTo>
                      <a:pt x="0" y="24705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7B5D0F6-9D50-F034-6556-A83BDB5D8052}"/>
                </a:ext>
              </a:extLst>
            </p:cNvPr>
            <p:cNvSpPr/>
            <p:nvPr/>
          </p:nvSpPr>
          <p:spPr>
            <a:xfrm>
              <a:off x="2640615" y="3798742"/>
              <a:ext cx="619632" cy="287291"/>
            </a:xfrm>
            <a:custGeom>
              <a:avLst/>
              <a:gdLst/>
              <a:ahLst/>
              <a:cxnLst/>
              <a:rect l="l" t="t" r="r" b="b"/>
              <a:pathLst>
                <a:path w="1882178" h="766987">
                  <a:moveTo>
                    <a:pt x="0" y="0"/>
                  </a:moveTo>
                  <a:lnTo>
                    <a:pt x="1882177" y="0"/>
                  </a:lnTo>
                  <a:lnTo>
                    <a:pt x="1882177" y="766987"/>
                  </a:lnTo>
                  <a:lnTo>
                    <a:pt x="0" y="76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6128307F-DD64-4BFD-B564-BD81424A61FB}"/>
                </a:ext>
              </a:extLst>
            </p:cNvPr>
            <p:cNvSpPr/>
            <p:nvPr/>
          </p:nvSpPr>
          <p:spPr>
            <a:xfrm>
              <a:off x="1990617" y="2962628"/>
              <a:ext cx="659617" cy="287292"/>
            </a:xfrm>
            <a:custGeom>
              <a:avLst/>
              <a:gdLst/>
              <a:ahLst/>
              <a:cxnLst/>
              <a:rect l="l" t="t" r="r" b="b"/>
              <a:pathLst>
                <a:path w="7221900" h="3583868">
                  <a:moveTo>
                    <a:pt x="0" y="0"/>
                  </a:moveTo>
                  <a:lnTo>
                    <a:pt x="7221899" y="0"/>
                  </a:lnTo>
                  <a:lnTo>
                    <a:pt x="7221899" y="3583868"/>
                  </a:lnTo>
                  <a:lnTo>
                    <a:pt x="0" y="3583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0B9DA958-D8E8-18C0-B120-1219DAFB683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36345082"/>
                </p:ext>
              </p:extLst>
            </p:nvPr>
          </p:nvGraphicFramePr>
          <p:xfrm>
            <a:off x="2206401" y="696615"/>
            <a:ext cx="4624455" cy="3716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DFD475E-7553-5043-225A-904D80A46DCD}"/>
                </a:ext>
              </a:extLst>
            </p:cNvPr>
            <p:cNvSpPr/>
            <p:nvPr/>
          </p:nvSpPr>
          <p:spPr>
            <a:xfrm>
              <a:off x="4364577" y="943496"/>
              <a:ext cx="436348" cy="480870"/>
            </a:xfrm>
            <a:custGeom>
              <a:avLst/>
              <a:gdLst/>
              <a:ahLst/>
              <a:cxnLst/>
              <a:rect l="l" t="t" r="r" b="b"/>
              <a:pathLst>
                <a:path w="1245526" h="1433699">
                  <a:moveTo>
                    <a:pt x="0" y="0"/>
                  </a:moveTo>
                  <a:lnTo>
                    <a:pt x="1245527" y="0"/>
                  </a:lnTo>
                  <a:lnTo>
                    <a:pt x="1245527" y="1433699"/>
                  </a:lnTo>
                  <a:lnTo>
                    <a:pt x="0" y="14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B67893-3840-4B06-EA96-5F2C63885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90" t="21733" r="65598" b="43478"/>
            <a:stretch/>
          </p:blipFill>
          <p:spPr>
            <a:xfrm>
              <a:off x="4984781" y="2830656"/>
              <a:ext cx="355607" cy="508799"/>
            </a:xfrm>
            <a:prstGeom prst="rect">
              <a:avLst/>
            </a:prstGeom>
          </p:spPr>
        </p:pic>
        <p:pic>
          <p:nvPicPr>
            <p:cNvPr id="20" name="Picture 19" descr="A pink circle with a black background&#10;&#10;Description automatically generated">
              <a:extLst>
                <a:ext uri="{FF2B5EF4-FFF2-40B4-BE49-F238E27FC236}">
                  <a16:creationId xmlns:a16="http://schemas.microsoft.com/office/drawing/2014/main" id="{B3D6F92F-FB16-0F01-E269-12870DCDA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tretch>
              <a:fillRect/>
            </a:stretch>
          </p:blipFill>
          <p:spPr>
            <a:xfrm>
              <a:off x="4155613" y="3689521"/>
              <a:ext cx="726815" cy="484544"/>
            </a:xfrm>
            <a:prstGeom prst="rect">
              <a:avLst/>
            </a:prstGeom>
          </p:spPr>
        </p:pic>
        <p:pic>
          <p:nvPicPr>
            <p:cNvPr id="21" name="Picture 20" descr="A blue and red ribbon with white text&#10;&#10;Description automatically generated">
              <a:extLst>
                <a:ext uri="{FF2B5EF4-FFF2-40B4-BE49-F238E27FC236}">
                  <a16:creationId xmlns:a16="http://schemas.microsoft.com/office/drawing/2014/main" id="{E754FF16-5434-2A5F-FFA1-1C1250F71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tretch>
              <a:fillRect/>
            </a:stretch>
          </p:blipFill>
          <p:spPr>
            <a:xfrm>
              <a:off x="4787464" y="1600455"/>
              <a:ext cx="747225" cy="747225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A6BEFA3-66A7-2A55-C845-6009EFF57F26}"/>
                </a:ext>
              </a:extLst>
            </p:cNvPr>
            <p:cNvGrpSpPr/>
            <p:nvPr/>
          </p:nvGrpSpPr>
          <p:grpSpPr>
            <a:xfrm>
              <a:off x="2827517" y="1642722"/>
              <a:ext cx="1799999" cy="1800000"/>
              <a:chOff x="7165727" y="1843398"/>
              <a:chExt cx="1338272" cy="132985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2FEF120-A467-B3B3-1304-F8042518E181}"/>
                  </a:ext>
                </a:extLst>
              </p:cNvPr>
              <p:cNvSpPr/>
              <p:nvPr/>
            </p:nvSpPr>
            <p:spPr>
              <a:xfrm>
                <a:off x="7165727" y="1843398"/>
                <a:ext cx="1338272" cy="1329850"/>
              </a:xfrm>
              <a:prstGeom prst="ellipse">
                <a:avLst/>
              </a:prstGeom>
              <a:solidFill>
                <a:srgbClr val="001F3F"/>
              </a:solidFill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glow rad="63500">
                  <a:srgbClr val="001F3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6D5B33E-35B9-8D93-0522-F37AEBC7C1CD}"/>
                  </a:ext>
                </a:extLst>
              </p:cNvPr>
              <p:cNvSpPr/>
              <p:nvPr/>
            </p:nvSpPr>
            <p:spPr>
              <a:xfrm>
                <a:off x="7419445" y="2091610"/>
                <a:ext cx="836421" cy="831157"/>
              </a:xfrm>
              <a:prstGeom prst="ellipse">
                <a:avLst/>
              </a:prstGeom>
              <a:solidFill>
                <a:srgbClr val="F6F1E8"/>
              </a:solidFill>
              <a:ln w="9525">
                <a:solidFill>
                  <a:srgbClr val="001F3F"/>
                </a:solidFill>
              </a:ln>
              <a:effectLst>
                <a:glow rad="635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DEF45D-000A-6AC1-67E1-ADF77FC3B47A}"/>
                  </a:ext>
                </a:extLst>
              </p:cNvPr>
              <p:cNvSpPr txBox="1"/>
              <p:nvPr/>
            </p:nvSpPr>
            <p:spPr>
              <a:xfrm>
                <a:off x="7395559" y="2325352"/>
                <a:ext cx="950306" cy="334239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200" b="1" i="0">
                    <a:solidFill>
                      <a:srgbClr val="001D35"/>
                    </a:solidFill>
                    <a:effectLst/>
                  </a:rPr>
                  <a:t>INTEGRATED</a:t>
                </a:r>
                <a:br>
                  <a:rPr lang="en-IN" sz="1200" b="1" i="0">
                    <a:solidFill>
                      <a:srgbClr val="001D35"/>
                    </a:solidFill>
                    <a:effectLst/>
                  </a:rPr>
                </a:br>
                <a:r>
                  <a:rPr lang="en-IN" sz="1200" b="1" i="0">
                    <a:solidFill>
                      <a:srgbClr val="001D35"/>
                    </a:solidFill>
                    <a:effectLst/>
                  </a:rPr>
                  <a:t>MARKETING</a:t>
                </a:r>
                <a:endParaRPr lang="en-IN" sz="1200" b="1">
                  <a:effectLst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893819-EE45-CA67-3D66-8A8A3EE84E63}"/>
                  </a:ext>
                </a:extLst>
              </p:cNvPr>
              <p:cNvSpPr txBox="1"/>
              <p:nvPr/>
            </p:nvSpPr>
            <p:spPr>
              <a:xfrm rot="5400000">
                <a:off x="7848093" y="2290074"/>
                <a:ext cx="606933" cy="447424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>
                    <a:gd name="adj" fmla="val 8143122"/>
                  </a:avLst>
                </a:prstTxWarp>
                <a:spAutoFit/>
              </a:bodyPr>
              <a:lstStyle/>
              <a:p>
                <a:pPr algn="ctr"/>
                <a:r>
                  <a:rPr lang="en-IN" sz="1050" b="1">
                    <a:solidFill>
                      <a:schemeClr val="bg1"/>
                    </a:solidFill>
                    <a:effectLst/>
                  </a:rPr>
                  <a:t>ONLINE</a:t>
                </a:r>
                <a:endParaRPr lang="en-IN" sz="1100" b="1"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C7F32A1-1E05-947A-088C-2ADBEEF04DAB}"/>
                  </a:ext>
                </a:extLst>
              </p:cNvPr>
              <p:cNvSpPr txBox="1"/>
              <p:nvPr/>
            </p:nvSpPr>
            <p:spPr>
              <a:xfrm rot="16200000">
                <a:off x="7182293" y="2358220"/>
                <a:ext cx="534176" cy="268504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>
                    <a:gd name="adj" fmla="val 8143122"/>
                  </a:avLst>
                </a:prstTxWarp>
                <a:spAutoFit/>
              </a:bodyPr>
              <a:lstStyle/>
              <a:p>
                <a:pPr algn="ctr"/>
                <a:r>
                  <a:rPr lang="en-IN" sz="1050" b="1">
                    <a:solidFill>
                      <a:schemeClr val="bg1"/>
                    </a:solidFill>
                    <a:effectLst/>
                  </a:rPr>
                  <a:t>OFFLINE</a:t>
                </a: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9302FB6F-CEDD-ADB0-EBB8-A621A0E46BF8}"/>
              </a:ext>
            </a:extLst>
          </p:cNvPr>
          <p:cNvGrpSpPr/>
          <p:nvPr/>
        </p:nvGrpSpPr>
        <p:grpSpPr>
          <a:xfrm>
            <a:off x="256893" y="4807007"/>
            <a:ext cx="1439248" cy="2048449"/>
            <a:chOff x="256893" y="4807007"/>
            <a:chExt cx="1439248" cy="2048449"/>
          </a:xfrm>
        </p:grpSpPr>
        <p:sp>
          <p:nvSpPr>
            <p:cNvPr id="115" name="Freeform 8">
              <a:extLst>
                <a:ext uri="{FF2B5EF4-FFF2-40B4-BE49-F238E27FC236}">
                  <a16:creationId xmlns:a16="http://schemas.microsoft.com/office/drawing/2014/main" id="{B02C9E7F-3356-1476-A8A6-DD4D2E43FDBF}"/>
                </a:ext>
              </a:extLst>
            </p:cNvPr>
            <p:cNvSpPr/>
            <p:nvPr/>
          </p:nvSpPr>
          <p:spPr>
            <a:xfrm>
              <a:off x="256893" y="4807007"/>
              <a:ext cx="1439248" cy="2048449"/>
            </a:xfrm>
            <a:custGeom>
              <a:avLst/>
              <a:gdLst/>
              <a:ahLst/>
              <a:cxnLst/>
              <a:rect l="l" t="t" r="r" b="b"/>
              <a:pathLst>
                <a:path w="5430694" h="8241889">
                  <a:moveTo>
                    <a:pt x="0" y="0"/>
                  </a:moveTo>
                  <a:lnTo>
                    <a:pt x="5430694" y="0"/>
                  </a:lnTo>
                  <a:lnTo>
                    <a:pt x="5430694" y="8241889"/>
                  </a:lnTo>
                  <a:lnTo>
                    <a:pt x="0" y="8241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l="-92234" t="-2839" r="-85231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AAEE8EAB-0776-39C9-8960-1E16AF9F6541}"/>
                </a:ext>
              </a:extLst>
            </p:cNvPr>
            <p:cNvGrpSpPr/>
            <p:nvPr/>
          </p:nvGrpSpPr>
          <p:grpSpPr>
            <a:xfrm>
              <a:off x="348964" y="5203557"/>
              <a:ext cx="1123910" cy="1618419"/>
              <a:chOff x="346415" y="4984901"/>
              <a:chExt cx="1201124" cy="1844288"/>
            </a:xfrm>
          </p:grpSpPr>
          <p:grpSp>
            <p:nvGrpSpPr>
              <p:cNvPr id="116" name="Group 9">
                <a:extLst>
                  <a:ext uri="{FF2B5EF4-FFF2-40B4-BE49-F238E27FC236}">
                    <a16:creationId xmlns:a16="http://schemas.microsoft.com/office/drawing/2014/main" id="{D4A4DFE3-2B45-E928-90AE-4F731C2FE9D3}"/>
                  </a:ext>
                </a:extLst>
              </p:cNvPr>
              <p:cNvGrpSpPr/>
              <p:nvPr/>
            </p:nvGrpSpPr>
            <p:grpSpPr>
              <a:xfrm>
                <a:off x="388098" y="4984901"/>
                <a:ext cx="1159441" cy="1844288"/>
                <a:chOff x="0" y="-47625"/>
                <a:chExt cx="808625" cy="1286256"/>
              </a:xfrm>
            </p:grpSpPr>
            <p:sp>
              <p:nvSpPr>
                <p:cNvPr id="126" name="Freeform 10">
                  <a:extLst>
                    <a:ext uri="{FF2B5EF4-FFF2-40B4-BE49-F238E27FC236}">
                      <a16:creationId xmlns:a16="http://schemas.microsoft.com/office/drawing/2014/main" id="{6BF3E1F1-CC21-880D-5B87-53832DB6552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08625" cy="1238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625" h="1238631">
                      <a:moveTo>
                        <a:pt x="75648" y="0"/>
                      </a:moveTo>
                      <a:lnTo>
                        <a:pt x="732977" y="0"/>
                      </a:lnTo>
                      <a:cubicBezTo>
                        <a:pt x="774757" y="0"/>
                        <a:pt x="808625" y="33869"/>
                        <a:pt x="808625" y="75648"/>
                      </a:cubicBezTo>
                      <a:lnTo>
                        <a:pt x="808625" y="1162983"/>
                      </a:lnTo>
                      <a:cubicBezTo>
                        <a:pt x="808625" y="1183046"/>
                        <a:pt x="800655" y="1202287"/>
                        <a:pt x="786468" y="1216474"/>
                      </a:cubicBezTo>
                      <a:cubicBezTo>
                        <a:pt x="772282" y="1230661"/>
                        <a:pt x="753040" y="1238631"/>
                        <a:pt x="732977" y="1238631"/>
                      </a:cubicBezTo>
                      <a:lnTo>
                        <a:pt x="75648" y="1238631"/>
                      </a:lnTo>
                      <a:cubicBezTo>
                        <a:pt x="55585" y="1238631"/>
                        <a:pt x="36343" y="1230661"/>
                        <a:pt x="22157" y="1216474"/>
                      </a:cubicBezTo>
                      <a:cubicBezTo>
                        <a:pt x="7970" y="1202287"/>
                        <a:pt x="0" y="1183046"/>
                        <a:pt x="0" y="1162983"/>
                      </a:cubicBezTo>
                      <a:lnTo>
                        <a:pt x="0" y="75648"/>
                      </a:lnTo>
                      <a:cubicBezTo>
                        <a:pt x="0" y="55585"/>
                        <a:pt x="7970" y="36343"/>
                        <a:pt x="22157" y="22157"/>
                      </a:cubicBezTo>
                      <a:cubicBezTo>
                        <a:pt x="36343" y="7970"/>
                        <a:pt x="55585" y="0"/>
                        <a:pt x="75648" y="0"/>
                      </a:cubicBezTo>
                      <a:close/>
                    </a:path>
                  </a:pathLst>
                </a:custGeom>
                <a:solidFill>
                  <a:srgbClr val="FBC734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TextBox 11">
                  <a:extLst>
                    <a:ext uri="{FF2B5EF4-FFF2-40B4-BE49-F238E27FC236}">
                      <a16:creationId xmlns:a16="http://schemas.microsoft.com/office/drawing/2014/main" id="{2932729E-3902-F788-6A0B-D365B222EC31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08625" cy="128625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00"/>
                    </a:lnSpc>
                  </a:pPr>
                  <a:endParaRPr/>
                </a:p>
              </p:txBody>
            </p:sp>
          </p:grpSp>
          <p:grpSp>
            <p:nvGrpSpPr>
              <p:cNvPr id="117" name="Group 12">
                <a:extLst>
                  <a:ext uri="{FF2B5EF4-FFF2-40B4-BE49-F238E27FC236}">
                    <a16:creationId xmlns:a16="http://schemas.microsoft.com/office/drawing/2014/main" id="{5B69CDB0-F12E-4230-C843-6DF6B40580BD}"/>
                  </a:ext>
                </a:extLst>
              </p:cNvPr>
              <p:cNvGrpSpPr/>
              <p:nvPr/>
            </p:nvGrpSpPr>
            <p:grpSpPr>
              <a:xfrm rot="16200000">
                <a:off x="602957" y="6123521"/>
                <a:ext cx="300212" cy="813295"/>
                <a:chOff x="0" y="-47625"/>
                <a:chExt cx="343011" cy="929241"/>
              </a:xfrm>
            </p:grpSpPr>
            <p:sp>
              <p:nvSpPr>
                <p:cNvPr id="124" name="Freeform 13">
                  <a:extLst>
                    <a:ext uri="{FF2B5EF4-FFF2-40B4-BE49-F238E27FC236}">
                      <a16:creationId xmlns:a16="http://schemas.microsoft.com/office/drawing/2014/main" id="{23E75D41-C866-A982-133B-4D419231DC3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43011" cy="881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11" h="881616">
                      <a:moveTo>
                        <a:pt x="114399" y="862547"/>
                      </a:moveTo>
                      <a:cubicBezTo>
                        <a:pt x="131984" y="874061"/>
                        <a:pt x="151976" y="881616"/>
                        <a:pt x="171598" y="881616"/>
                      </a:cubicBezTo>
                      <a:cubicBezTo>
                        <a:pt x="191220" y="881616"/>
                        <a:pt x="210102" y="875139"/>
                        <a:pt x="227501" y="863625"/>
                      </a:cubicBezTo>
                      <a:cubicBezTo>
                        <a:pt x="227872" y="863266"/>
                        <a:pt x="228242" y="863266"/>
                        <a:pt x="228612" y="862906"/>
                      </a:cubicBezTo>
                      <a:cubicBezTo>
                        <a:pt x="293957" y="816851"/>
                        <a:pt x="342086" y="695237"/>
                        <a:pt x="343011" y="551585"/>
                      </a:cubicBezTo>
                      <a:lnTo>
                        <a:pt x="343011" y="0"/>
                      </a:lnTo>
                      <a:lnTo>
                        <a:pt x="0" y="0"/>
                      </a:lnTo>
                      <a:lnTo>
                        <a:pt x="0" y="551176"/>
                      </a:lnTo>
                      <a:cubicBezTo>
                        <a:pt x="926" y="695956"/>
                        <a:pt x="48314" y="817571"/>
                        <a:pt x="114399" y="862547"/>
                      </a:cubicBezTo>
                      <a:close/>
                    </a:path>
                  </a:pathLst>
                </a:custGeom>
                <a:solidFill>
                  <a:srgbClr val="4FC7F4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TextBox 14">
                  <a:extLst>
                    <a:ext uri="{FF2B5EF4-FFF2-40B4-BE49-F238E27FC236}">
                      <a16:creationId xmlns:a16="http://schemas.microsoft.com/office/drawing/2014/main" id="{CABB462B-8368-C371-3092-FFB1D90F06F1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343011" cy="802241"/>
                </a:xfrm>
                <a:prstGeom prst="rect">
                  <a:avLst/>
                </a:prstGeom>
              </p:spPr>
              <p:txBody>
                <a:bodyPr lIns="60238" tIns="60238" rIns="60238" bIns="60238" rtlCol="0" anchor="ctr"/>
                <a:lstStyle/>
                <a:p>
                  <a:pPr algn="ctr">
                    <a:lnSpc>
                      <a:spcPts val="2800"/>
                    </a:lnSpc>
                  </a:pPr>
                  <a:endParaRPr/>
                </a:p>
              </p:txBody>
            </p:sp>
          </p:grpSp>
          <p:sp>
            <p:nvSpPr>
              <p:cNvPr id="119" name="Freeform 16">
                <a:extLst>
                  <a:ext uri="{FF2B5EF4-FFF2-40B4-BE49-F238E27FC236}">
                    <a16:creationId xmlns:a16="http://schemas.microsoft.com/office/drawing/2014/main" id="{8D523A7A-4C7C-E0BC-7765-E149D45A2016}"/>
                  </a:ext>
                </a:extLst>
              </p:cNvPr>
              <p:cNvSpPr/>
              <p:nvPr/>
            </p:nvSpPr>
            <p:spPr>
              <a:xfrm>
                <a:off x="457733" y="5148186"/>
                <a:ext cx="1020170" cy="1095652"/>
              </a:xfrm>
              <a:custGeom>
                <a:avLst/>
                <a:gdLst/>
                <a:ahLst/>
                <a:cxnLst/>
                <a:rect l="l" t="t" r="r" b="b"/>
                <a:pathLst>
                  <a:path w="3601937" h="3868444">
                    <a:moveTo>
                      <a:pt x="0" y="0"/>
                    </a:moveTo>
                    <a:lnTo>
                      <a:pt x="3601938" y="0"/>
                    </a:lnTo>
                    <a:lnTo>
                      <a:pt x="3601938" y="3868443"/>
                    </a:lnTo>
                    <a:lnTo>
                      <a:pt x="0" y="38684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9"/>
                <a:stretch>
                  <a:fillRect r="-675" b="-547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7">
                <a:extLst>
                  <a:ext uri="{FF2B5EF4-FFF2-40B4-BE49-F238E27FC236}">
                    <a16:creationId xmlns:a16="http://schemas.microsoft.com/office/drawing/2014/main" id="{BB58F79C-2956-7FB2-654A-D25AE06B7FCA}"/>
                  </a:ext>
                </a:extLst>
              </p:cNvPr>
              <p:cNvSpPr/>
              <p:nvPr/>
            </p:nvSpPr>
            <p:spPr>
              <a:xfrm>
                <a:off x="1329166" y="6363389"/>
                <a:ext cx="145140" cy="335792"/>
              </a:xfrm>
              <a:custGeom>
                <a:avLst/>
                <a:gdLst/>
                <a:ahLst/>
                <a:cxnLst/>
                <a:rect l="l" t="t" r="r" b="b"/>
                <a:pathLst>
                  <a:path w="512451" h="1185588">
                    <a:moveTo>
                      <a:pt x="0" y="0"/>
                    </a:moveTo>
                    <a:lnTo>
                      <a:pt x="512451" y="0"/>
                    </a:lnTo>
                    <a:lnTo>
                      <a:pt x="512451" y="1185588"/>
                    </a:lnTo>
                    <a:lnTo>
                      <a:pt x="0" y="118558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8">
                <a:extLst>
                  <a:ext uri="{FF2B5EF4-FFF2-40B4-BE49-F238E27FC236}">
                    <a16:creationId xmlns:a16="http://schemas.microsoft.com/office/drawing/2014/main" id="{4BAC151B-1015-ADCE-3837-B8E250DFF8C6}"/>
                  </a:ext>
                </a:extLst>
              </p:cNvPr>
              <p:cNvSpPr/>
              <p:nvPr/>
            </p:nvSpPr>
            <p:spPr>
              <a:xfrm>
                <a:off x="1221251" y="6353175"/>
                <a:ext cx="150266" cy="353985"/>
              </a:xfrm>
              <a:custGeom>
                <a:avLst/>
                <a:gdLst/>
                <a:ahLst/>
                <a:cxnLst/>
                <a:rect l="l" t="t" r="r" b="b"/>
                <a:pathLst>
                  <a:path w="530548" h="1249823">
                    <a:moveTo>
                      <a:pt x="0" y="0"/>
                    </a:moveTo>
                    <a:lnTo>
                      <a:pt x="530548" y="0"/>
                    </a:lnTo>
                    <a:lnTo>
                      <a:pt x="530548" y="1249823"/>
                    </a:lnTo>
                    <a:lnTo>
                      <a:pt x="0" y="1249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9">
                <a:extLst>
                  <a:ext uri="{FF2B5EF4-FFF2-40B4-BE49-F238E27FC236}">
                    <a16:creationId xmlns:a16="http://schemas.microsoft.com/office/drawing/2014/main" id="{9BBCB054-BB08-473E-0A4B-581FB9699759}"/>
                  </a:ext>
                </a:extLst>
              </p:cNvPr>
              <p:cNvSpPr/>
              <p:nvPr/>
            </p:nvSpPr>
            <p:spPr>
              <a:xfrm>
                <a:off x="1159710" y="6541070"/>
                <a:ext cx="100900" cy="166090"/>
              </a:xfrm>
              <a:custGeom>
                <a:avLst/>
                <a:gdLst/>
                <a:ahLst/>
                <a:cxnLst/>
                <a:rect l="l" t="t" r="r" b="b"/>
                <a:pathLst>
                  <a:path w="356249" h="586417">
                    <a:moveTo>
                      <a:pt x="0" y="0"/>
                    </a:moveTo>
                    <a:lnTo>
                      <a:pt x="356248" y="0"/>
                    </a:lnTo>
                    <a:lnTo>
                      <a:pt x="356248" y="586417"/>
                    </a:lnTo>
                    <a:lnTo>
                      <a:pt x="0" y="5864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2">
                  <a:extLs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TextBox 20">
                <a:extLst>
                  <a:ext uri="{FF2B5EF4-FFF2-40B4-BE49-F238E27FC236}">
                    <a16:creationId xmlns:a16="http://schemas.microsoft.com/office/drawing/2014/main" id="{AA7423FC-F711-450B-CB4B-5111A312C3F1}"/>
                  </a:ext>
                </a:extLst>
              </p:cNvPr>
              <p:cNvSpPr txBox="1"/>
              <p:nvPr/>
            </p:nvSpPr>
            <p:spPr>
              <a:xfrm>
                <a:off x="530643" y="6541070"/>
                <a:ext cx="569309" cy="1052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600" b="1" i="1">
                    <a:solidFill>
                      <a:srgbClr val="000000"/>
                    </a:solidFill>
                    <a:latin typeface="Helvetica World Bold"/>
                    <a:ea typeface="Helvetica World Bold"/>
                    <a:cs typeface="Helvetica World Bold"/>
                    <a:sym typeface="Helvetica World Bold"/>
                  </a:rPr>
                  <a:t>W SmartSkinX</a:t>
                </a: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2AA7F76-269A-98B6-DD62-F3C952489AC0}"/>
              </a:ext>
            </a:extLst>
          </p:cNvPr>
          <p:cNvGrpSpPr>
            <a:grpSpLocks noChangeAspect="1"/>
          </p:cNvGrpSpPr>
          <p:nvPr/>
        </p:nvGrpSpPr>
        <p:grpSpPr>
          <a:xfrm>
            <a:off x="4232380" y="4722925"/>
            <a:ext cx="1439248" cy="2184274"/>
            <a:chOff x="5327115" y="1244483"/>
            <a:chExt cx="4073021" cy="6181421"/>
          </a:xfrm>
        </p:grpSpPr>
        <p:sp>
          <p:nvSpPr>
            <p:cNvPr id="129" name="Freeform 23">
              <a:extLst>
                <a:ext uri="{FF2B5EF4-FFF2-40B4-BE49-F238E27FC236}">
                  <a16:creationId xmlns:a16="http://schemas.microsoft.com/office/drawing/2014/main" id="{E29CE419-0AB5-42E0-9FCB-0EDCFD84261B}"/>
                </a:ext>
              </a:extLst>
            </p:cNvPr>
            <p:cNvSpPr/>
            <p:nvPr/>
          </p:nvSpPr>
          <p:spPr>
            <a:xfrm>
              <a:off x="5327115" y="1244483"/>
              <a:ext cx="4073021" cy="6181417"/>
            </a:xfrm>
            <a:custGeom>
              <a:avLst/>
              <a:gdLst/>
              <a:ahLst/>
              <a:cxnLst/>
              <a:rect l="l" t="t" r="r" b="b"/>
              <a:pathLst>
                <a:path w="5430694" h="8241889">
                  <a:moveTo>
                    <a:pt x="0" y="0"/>
                  </a:moveTo>
                  <a:lnTo>
                    <a:pt x="5430694" y="0"/>
                  </a:lnTo>
                  <a:lnTo>
                    <a:pt x="5430694" y="8241889"/>
                  </a:lnTo>
                  <a:lnTo>
                    <a:pt x="0" y="8241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l="-92234" t="-2839" r="-8523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24">
              <a:extLst>
                <a:ext uri="{FF2B5EF4-FFF2-40B4-BE49-F238E27FC236}">
                  <a16:creationId xmlns:a16="http://schemas.microsoft.com/office/drawing/2014/main" id="{25AC454E-F68B-9E70-9397-14E1832BCF04}"/>
                </a:ext>
              </a:extLst>
            </p:cNvPr>
            <p:cNvSpPr/>
            <p:nvPr/>
          </p:nvSpPr>
          <p:spPr>
            <a:xfrm>
              <a:off x="7741314" y="6561919"/>
              <a:ext cx="267187" cy="439813"/>
            </a:xfrm>
            <a:custGeom>
              <a:avLst/>
              <a:gdLst/>
              <a:ahLst/>
              <a:cxnLst/>
              <a:rect l="l" t="t" r="r" b="b"/>
              <a:pathLst>
                <a:path w="356249" h="586417">
                  <a:moveTo>
                    <a:pt x="0" y="0"/>
                  </a:moveTo>
                  <a:lnTo>
                    <a:pt x="356248" y="0"/>
                  </a:lnTo>
                  <a:lnTo>
                    <a:pt x="356248" y="586417"/>
                  </a:lnTo>
                  <a:lnTo>
                    <a:pt x="0" y="586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1" name="Group 25">
              <a:extLst>
                <a:ext uri="{FF2B5EF4-FFF2-40B4-BE49-F238E27FC236}">
                  <a16:creationId xmlns:a16="http://schemas.microsoft.com/office/drawing/2014/main" id="{32D0ACB4-AA34-5BE6-3A2B-F0DF807BBA07}"/>
                </a:ext>
              </a:extLst>
            </p:cNvPr>
            <p:cNvGrpSpPr/>
            <p:nvPr/>
          </p:nvGrpSpPr>
          <p:grpSpPr>
            <a:xfrm>
              <a:off x="5820575" y="1707989"/>
              <a:ext cx="2827065" cy="826051"/>
              <a:chOff x="0" y="-47625"/>
              <a:chExt cx="744577" cy="217561"/>
            </a:xfrm>
          </p:grpSpPr>
          <p:sp>
            <p:nvSpPr>
              <p:cNvPr id="141" name="Freeform 26">
                <a:extLst>
                  <a:ext uri="{FF2B5EF4-FFF2-40B4-BE49-F238E27FC236}">
                    <a16:creationId xmlns:a16="http://schemas.microsoft.com/office/drawing/2014/main" id="{B4D8640F-315E-17E0-891D-39841B49AC4C}"/>
                  </a:ext>
                </a:extLst>
              </p:cNvPr>
              <p:cNvSpPr/>
              <p:nvPr/>
            </p:nvSpPr>
            <p:spPr>
              <a:xfrm>
                <a:off x="0" y="0"/>
                <a:ext cx="744577" cy="169936"/>
              </a:xfrm>
              <a:custGeom>
                <a:avLst/>
                <a:gdLst/>
                <a:ahLst/>
                <a:cxnLst/>
                <a:rect l="l" t="t" r="r" b="b"/>
                <a:pathLst>
                  <a:path w="744577" h="169936">
                    <a:moveTo>
                      <a:pt x="0" y="0"/>
                    </a:moveTo>
                    <a:lnTo>
                      <a:pt x="744577" y="0"/>
                    </a:lnTo>
                    <a:lnTo>
                      <a:pt x="744577" y="169936"/>
                    </a:lnTo>
                    <a:lnTo>
                      <a:pt x="0" y="1699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TextBox 27">
                <a:extLst>
                  <a:ext uri="{FF2B5EF4-FFF2-40B4-BE49-F238E27FC236}">
                    <a16:creationId xmlns:a16="http://schemas.microsoft.com/office/drawing/2014/main" id="{D0CEF088-A87E-117F-A283-50A78069A92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44577" cy="217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32" name="Freeform 28">
              <a:extLst>
                <a:ext uri="{FF2B5EF4-FFF2-40B4-BE49-F238E27FC236}">
                  <a16:creationId xmlns:a16="http://schemas.microsoft.com/office/drawing/2014/main" id="{D04781A9-E1C2-8B07-46A7-EEF13317730C}"/>
                </a:ext>
              </a:extLst>
            </p:cNvPr>
            <p:cNvSpPr/>
            <p:nvPr/>
          </p:nvSpPr>
          <p:spPr>
            <a:xfrm>
              <a:off x="5698545" y="1888815"/>
              <a:ext cx="3034579" cy="775757"/>
            </a:xfrm>
            <a:custGeom>
              <a:avLst/>
              <a:gdLst/>
              <a:ahLst/>
              <a:cxnLst/>
              <a:rect l="l" t="t" r="r" b="b"/>
              <a:pathLst>
                <a:path w="4046105" h="1034343">
                  <a:moveTo>
                    <a:pt x="0" y="0"/>
                  </a:moveTo>
                  <a:lnTo>
                    <a:pt x="4046105" y="0"/>
                  </a:lnTo>
                  <a:lnTo>
                    <a:pt x="4046105" y="1034342"/>
                  </a:lnTo>
                  <a:lnTo>
                    <a:pt x="0" y="1034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" name="Group 29">
              <a:extLst>
                <a:ext uri="{FF2B5EF4-FFF2-40B4-BE49-F238E27FC236}">
                  <a16:creationId xmlns:a16="http://schemas.microsoft.com/office/drawing/2014/main" id="{FC2A6E8C-4331-FF5C-2D2A-259AA0F45DC4}"/>
                </a:ext>
              </a:extLst>
            </p:cNvPr>
            <p:cNvGrpSpPr/>
            <p:nvPr/>
          </p:nvGrpSpPr>
          <p:grpSpPr>
            <a:xfrm>
              <a:off x="5698545" y="2444193"/>
              <a:ext cx="3115188" cy="4981711"/>
              <a:chOff x="0" y="-47625"/>
              <a:chExt cx="820461" cy="1312055"/>
            </a:xfrm>
          </p:grpSpPr>
          <p:sp>
            <p:nvSpPr>
              <p:cNvPr id="139" name="Freeform 30">
                <a:extLst>
                  <a:ext uri="{FF2B5EF4-FFF2-40B4-BE49-F238E27FC236}">
                    <a16:creationId xmlns:a16="http://schemas.microsoft.com/office/drawing/2014/main" id="{AE9C01A0-63D2-FC99-1F8D-B0EF1354AF7E}"/>
                  </a:ext>
                </a:extLst>
              </p:cNvPr>
              <p:cNvSpPr/>
              <p:nvPr/>
            </p:nvSpPr>
            <p:spPr>
              <a:xfrm>
                <a:off x="0" y="0"/>
                <a:ext cx="820461" cy="1264430"/>
              </a:xfrm>
              <a:custGeom>
                <a:avLst/>
                <a:gdLst/>
                <a:ahLst/>
                <a:cxnLst/>
                <a:rect l="l" t="t" r="r" b="b"/>
                <a:pathLst>
                  <a:path w="820461" h="1264430">
                    <a:moveTo>
                      <a:pt x="126746" y="0"/>
                    </a:moveTo>
                    <a:lnTo>
                      <a:pt x="693715" y="0"/>
                    </a:lnTo>
                    <a:cubicBezTo>
                      <a:pt x="727330" y="0"/>
                      <a:pt x="759569" y="13354"/>
                      <a:pt x="783338" y="37123"/>
                    </a:cubicBezTo>
                    <a:cubicBezTo>
                      <a:pt x="807108" y="60893"/>
                      <a:pt x="820461" y="93131"/>
                      <a:pt x="820461" y="126746"/>
                    </a:cubicBezTo>
                    <a:lnTo>
                      <a:pt x="820461" y="1137683"/>
                    </a:lnTo>
                    <a:cubicBezTo>
                      <a:pt x="820461" y="1171299"/>
                      <a:pt x="807108" y="1203537"/>
                      <a:pt x="783338" y="1227306"/>
                    </a:cubicBezTo>
                    <a:cubicBezTo>
                      <a:pt x="759569" y="1251076"/>
                      <a:pt x="727330" y="1264430"/>
                      <a:pt x="693715" y="1264430"/>
                    </a:cubicBezTo>
                    <a:lnTo>
                      <a:pt x="126746" y="1264430"/>
                    </a:lnTo>
                    <a:cubicBezTo>
                      <a:pt x="93131" y="1264430"/>
                      <a:pt x="60893" y="1251076"/>
                      <a:pt x="37123" y="1227306"/>
                    </a:cubicBezTo>
                    <a:cubicBezTo>
                      <a:pt x="13354" y="1203537"/>
                      <a:pt x="0" y="1171299"/>
                      <a:pt x="0" y="1137683"/>
                    </a:cubicBezTo>
                    <a:lnTo>
                      <a:pt x="0" y="126746"/>
                    </a:lnTo>
                    <a:cubicBezTo>
                      <a:pt x="0" y="93131"/>
                      <a:pt x="13354" y="60893"/>
                      <a:pt x="37123" y="37123"/>
                    </a:cubicBezTo>
                    <a:cubicBezTo>
                      <a:pt x="60893" y="13354"/>
                      <a:pt x="93131" y="0"/>
                      <a:pt x="126746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TextBox 31">
                <a:extLst>
                  <a:ext uri="{FF2B5EF4-FFF2-40B4-BE49-F238E27FC236}">
                    <a16:creationId xmlns:a16="http://schemas.microsoft.com/office/drawing/2014/main" id="{E7EB7CF8-5C98-7356-7E90-2A75CE23A65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20461" cy="13120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34" name="Freeform 32">
              <a:extLst>
                <a:ext uri="{FF2B5EF4-FFF2-40B4-BE49-F238E27FC236}">
                  <a16:creationId xmlns:a16="http://schemas.microsoft.com/office/drawing/2014/main" id="{40B100B1-BDD9-3836-1759-578D5C33C584}"/>
                </a:ext>
              </a:extLst>
            </p:cNvPr>
            <p:cNvSpPr/>
            <p:nvPr/>
          </p:nvSpPr>
          <p:spPr>
            <a:xfrm>
              <a:off x="5816404" y="3138859"/>
              <a:ext cx="2917276" cy="3642966"/>
            </a:xfrm>
            <a:custGeom>
              <a:avLst/>
              <a:gdLst/>
              <a:ahLst/>
              <a:cxnLst/>
              <a:rect l="l" t="t" r="r" b="b"/>
              <a:pathLst>
                <a:path w="3889701" h="4857288">
                  <a:moveTo>
                    <a:pt x="0" y="0"/>
                  </a:moveTo>
                  <a:lnTo>
                    <a:pt x="3889701" y="0"/>
                  </a:lnTo>
                  <a:lnTo>
                    <a:pt x="3889701" y="4857288"/>
                  </a:lnTo>
                  <a:lnTo>
                    <a:pt x="0" y="4857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33">
              <a:extLst>
                <a:ext uri="{FF2B5EF4-FFF2-40B4-BE49-F238E27FC236}">
                  <a16:creationId xmlns:a16="http://schemas.microsoft.com/office/drawing/2014/main" id="{B26CC3DA-CF22-CCAA-DC2D-87FB8ED0EB5C}"/>
                </a:ext>
              </a:extLst>
            </p:cNvPr>
            <p:cNvSpPr/>
            <p:nvPr/>
          </p:nvSpPr>
          <p:spPr>
            <a:xfrm rot="20457839">
              <a:off x="7722852" y="4276475"/>
              <a:ext cx="602901" cy="1420267"/>
            </a:xfrm>
            <a:custGeom>
              <a:avLst/>
              <a:gdLst/>
              <a:ahLst/>
              <a:cxnLst/>
              <a:rect l="l" t="t" r="r" b="b"/>
              <a:pathLst>
                <a:path w="803868" h="1893689">
                  <a:moveTo>
                    <a:pt x="0" y="0"/>
                  </a:moveTo>
                  <a:lnTo>
                    <a:pt x="803868" y="0"/>
                  </a:lnTo>
                  <a:lnTo>
                    <a:pt x="803868" y="1893689"/>
                  </a:lnTo>
                  <a:lnTo>
                    <a:pt x="0" y="1893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34">
              <a:extLst>
                <a:ext uri="{FF2B5EF4-FFF2-40B4-BE49-F238E27FC236}">
                  <a16:creationId xmlns:a16="http://schemas.microsoft.com/office/drawing/2014/main" id="{6D89C00E-AC88-1FCE-819D-0D51D3A826FB}"/>
                </a:ext>
              </a:extLst>
            </p:cNvPr>
            <p:cNvSpPr/>
            <p:nvPr/>
          </p:nvSpPr>
          <p:spPr>
            <a:xfrm>
              <a:off x="5698545" y="2548819"/>
              <a:ext cx="3115188" cy="4376712"/>
            </a:xfrm>
            <a:custGeom>
              <a:avLst/>
              <a:gdLst/>
              <a:ahLst/>
              <a:cxnLst/>
              <a:rect l="l" t="t" r="r" b="b"/>
              <a:pathLst>
                <a:path w="4153584" h="5835616">
                  <a:moveTo>
                    <a:pt x="0" y="0"/>
                  </a:moveTo>
                  <a:lnTo>
                    <a:pt x="4153584" y="0"/>
                  </a:lnTo>
                  <a:lnTo>
                    <a:pt x="4153584" y="5835616"/>
                  </a:lnTo>
                  <a:lnTo>
                    <a:pt x="0" y="5835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 b="-18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35">
              <a:extLst>
                <a:ext uri="{FF2B5EF4-FFF2-40B4-BE49-F238E27FC236}">
                  <a16:creationId xmlns:a16="http://schemas.microsoft.com/office/drawing/2014/main" id="{2487E918-65D3-F7F6-E535-85A804F313F6}"/>
                </a:ext>
              </a:extLst>
            </p:cNvPr>
            <p:cNvSpPr/>
            <p:nvPr/>
          </p:nvSpPr>
          <p:spPr>
            <a:xfrm rot="20385269">
              <a:off x="8010957" y="3201676"/>
              <a:ext cx="482398" cy="1133516"/>
            </a:xfrm>
            <a:custGeom>
              <a:avLst/>
              <a:gdLst/>
              <a:ahLst/>
              <a:cxnLst/>
              <a:rect l="l" t="t" r="r" b="b"/>
              <a:pathLst>
                <a:path w="643197" h="1511355">
                  <a:moveTo>
                    <a:pt x="0" y="0"/>
                  </a:moveTo>
                  <a:lnTo>
                    <a:pt x="643197" y="0"/>
                  </a:lnTo>
                  <a:lnTo>
                    <a:pt x="643197" y="1511355"/>
                  </a:lnTo>
                  <a:lnTo>
                    <a:pt x="0" y="1511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 l="-22855" t="-2974" r="-254590" b="-40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TextBox 36">
              <a:extLst>
                <a:ext uri="{FF2B5EF4-FFF2-40B4-BE49-F238E27FC236}">
                  <a16:creationId xmlns:a16="http://schemas.microsoft.com/office/drawing/2014/main" id="{E1CFC59E-D10D-903B-29B4-DF44D62EC79A}"/>
                </a:ext>
              </a:extLst>
            </p:cNvPr>
            <p:cNvSpPr txBox="1"/>
            <p:nvPr/>
          </p:nvSpPr>
          <p:spPr>
            <a:xfrm>
              <a:off x="5904903" y="6451277"/>
              <a:ext cx="2347252" cy="522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400" b="1">
                  <a:solidFill>
                    <a:srgbClr val="FFFFFF"/>
                  </a:solidFill>
                  <a:ea typeface="Aileron Regular Bold"/>
                  <a:cs typeface="Aileron Regular Bold"/>
                  <a:sym typeface="Aileron Regular Bold"/>
                </a:rPr>
                <a:t>Ankush Bahuga uses SmartSkinX to apply, track and scan his skin effortlessly in one minute. Try now! </a:t>
              </a:r>
            </a:p>
          </p:txBody>
        </p:sp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DF628CFB-7662-0845-A2D5-994E843400BC}"/>
              </a:ext>
            </a:extLst>
          </p:cNvPr>
          <p:cNvCxnSpPr>
            <a:cxnSpLocks/>
            <a:stCxn id="160" idx="1"/>
          </p:cNvCxnSpPr>
          <p:nvPr/>
        </p:nvCxnSpPr>
        <p:spPr>
          <a:xfrm flipH="1">
            <a:off x="0" y="4626786"/>
            <a:ext cx="4621237" cy="687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03DB51B4-EC7E-CF95-7687-2D940867C170}"/>
              </a:ext>
            </a:extLst>
          </p:cNvPr>
          <p:cNvSpPr/>
          <p:nvPr/>
        </p:nvSpPr>
        <p:spPr>
          <a:xfrm>
            <a:off x="4621237" y="4471925"/>
            <a:ext cx="2617251" cy="309721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E92168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MARKETING </a:t>
            </a:r>
            <a:r>
              <a:rPr lang="en-US" sz="1500" b="1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CAMPAIGNS</a:t>
            </a:r>
            <a:endParaRPr lang="en-US" sz="1500" b="1">
              <a:solidFill>
                <a:srgbClr val="E92068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1D96669-B274-0D1F-312F-2703DF2D3F86}"/>
              </a:ext>
            </a:extLst>
          </p:cNvPr>
          <p:cNvCxnSpPr>
            <a:cxnSpLocks/>
          </p:cNvCxnSpPr>
          <p:nvPr/>
        </p:nvCxnSpPr>
        <p:spPr>
          <a:xfrm flipH="1" flipV="1">
            <a:off x="7238488" y="4624118"/>
            <a:ext cx="4948399" cy="5334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Rectangle: Rounded Corners 181">
            <a:extLst>
              <a:ext uri="{FF2B5EF4-FFF2-40B4-BE49-F238E27FC236}">
                <a16:creationId xmlns:a16="http://schemas.microsoft.com/office/drawing/2014/main" id="{086A4C84-D1CF-FC74-20D9-99C39A9D65BF}"/>
              </a:ext>
            </a:extLst>
          </p:cNvPr>
          <p:cNvSpPr/>
          <p:nvPr/>
        </p:nvSpPr>
        <p:spPr>
          <a:xfrm>
            <a:off x="1605639" y="4963683"/>
            <a:ext cx="2201778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>
                <a:solidFill>
                  <a:srgbClr val="001E3F"/>
                </a:solidFill>
                <a:latin typeface="Baguet Script" pitchFamily="2" charset="77"/>
                <a:cs typeface="APPLE CHANCERY" panose="03020702040506060504" pitchFamily="66" charset="-79"/>
              </a:rPr>
              <a:t>“Glow Together “ </a:t>
            </a:r>
            <a:r>
              <a:rPr lang="en-US" sz="1400" b="1" i="1">
                <a:solidFill>
                  <a:srgbClr val="001E3F"/>
                </a:solidFill>
                <a:cs typeface="APPLE CHANCERY" panose="03020702040506060504" pitchFamily="66" charset="-79"/>
              </a:rPr>
              <a:t>Campaign with bumble</a:t>
            </a:r>
            <a:endParaRPr lang="en-IN" sz="1400" b="1" i="1">
              <a:solidFill>
                <a:srgbClr val="E92168"/>
              </a:solidFill>
              <a:cs typeface="APPLE CHANCERY" panose="03020702040506060504" pitchFamily="66" charset="-79"/>
            </a:endParaRPr>
          </a:p>
        </p:txBody>
      </p:sp>
      <p:sp>
        <p:nvSpPr>
          <p:cNvPr id="166" name="Rectangle: Rounded Corners 181">
            <a:extLst>
              <a:ext uri="{FF2B5EF4-FFF2-40B4-BE49-F238E27FC236}">
                <a16:creationId xmlns:a16="http://schemas.microsoft.com/office/drawing/2014/main" id="{0F5C85D4-C844-A34D-4A27-89A163949792}"/>
              </a:ext>
            </a:extLst>
          </p:cNvPr>
          <p:cNvSpPr/>
          <p:nvPr/>
        </p:nvSpPr>
        <p:spPr>
          <a:xfrm>
            <a:off x="1527179" y="5490784"/>
            <a:ext cx="2451169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i="1">
                <a:solidFill>
                  <a:srgbClr val="001F3E"/>
                </a:solidFill>
                <a:cs typeface="APPLE CHANCERY" panose="03020702040506060504" pitchFamily="66" charset="-79"/>
              </a:rPr>
              <a:t>Position the campaign between swipe cards prompting user to</a:t>
            </a:r>
            <a:r>
              <a:rPr lang="en-IN" sz="1000" b="1" i="1">
                <a:solidFill>
                  <a:srgbClr val="E92168"/>
                </a:solidFill>
                <a:cs typeface="APPLE CHANCERY" panose="03020702040506060504" pitchFamily="66" charset="-79"/>
              </a:rPr>
              <a:t> </a:t>
            </a:r>
            <a:r>
              <a:rPr lang="en-IN" sz="1000" i="1">
                <a:solidFill>
                  <a:srgbClr val="001F3E"/>
                </a:solidFill>
                <a:cs typeface="APPLE CHANCERY" panose="03020702040506060504" pitchFamily="66" charset="-79"/>
              </a:rPr>
              <a:t>buy</a:t>
            </a:r>
            <a:r>
              <a:rPr lang="en-IN" sz="1000" b="1" i="1">
                <a:solidFill>
                  <a:srgbClr val="E92168"/>
                </a:solidFill>
                <a:cs typeface="APPLE CHANCERY" panose="03020702040506060504" pitchFamily="66" charset="-79"/>
              </a:rPr>
              <a:t> </a:t>
            </a:r>
            <a:r>
              <a:rPr lang="en-IN" sz="1000" b="1" i="1" err="1">
                <a:solidFill>
                  <a:srgbClr val="E92168"/>
                </a:solidFill>
              </a:rPr>
              <a:t>SmartSkinX</a:t>
            </a:r>
            <a:r>
              <a:rPr lang="en-IN" sz="1000" b="1" i="1">
                <a:solidFill>
                  <a:srgbClr val="E92168"/>
                </a:solidFill>
              </a:rPr>
              <a:t> &amp; age beautifully together</a:t>
            </a:r>
            <a:endParaRPr lang="en-IN" sz="1000" b="1" i="1">
              <a:solidFill>
                <a:srgbClr val="E92168"/>
              </a:solidFill>
              <a:cs typeface="APPLE CHANCERY" panose="03020702040506060504" pitchFamily="66" charset="-79"/>
            </a:endParaRPr>
          </a:p>
        </p:txBody>
      </p:sp>
      <p:sp>
        <p:nvSpPr>
          <p:cNvPr id="167" name="Rectangle: Rounded Corners 181">
            <a:extLst>
              <a:ext uri="{FF2B5EF4-FFF2-40B4-BE49-F238E27FC236}">
                <a16:creationId xmlns:a16="http://schemas.microsoft.com/office/drawing/2014/main" id="{F8707FC1-F74A-C5CC-572E-CC6B322F170F}"/>
              </a:ext>
            </a:extLst>
          </p:cNvPr>
          <p:cNvSpPr/>
          <p:nvPr/>
        </p:nvSpPr>
        <p:spPr>
          <a:xfrm>
            <a:off x="1665173" y="6351276"/>
            <a:ext cx="1084907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>
                <a:solidFill>
                  <a:schemeClr val="bg1"/>
                </a:solidFill>
              </a:rPr>
              <a:t>Brand Recall</a:t>
            </a:r>
          </a:p>
        </p:txBody>
      </p:sp>
      <p:sp>
        <p:nvSpPr>
          <p:cNvPr id="168" name="Rectangle: Rounded Corners 181">
            <a:extLst>
              <a:ext uri="{FF2B5EF4-FFF2-40B4-BE49-F238E27FC236}">
                <a16:creationId xmlns:a16="http://schemas.microsoft.com/office/drawing/2014/main" id="{BBBDD3A1-1A71-7B1B-180C-7F3FC4C5C9D6}"/>
              </a:ext>
            </a:extLst>
          </p:cNvPr>
          <p:cNvSpPr/>
          <p:nvPr/>
        </p:nvSpPr>
        <p:spPr>
          <a:xfrm>
            <a:off x="2874957" y="6351276"/>
            <a:ext cx="1084907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>
                <a:solidFill>
                  <a:schemeClr val="bg1"/>
                </a:solidFill>
              </a:rPr>
              <a:t>Sales Spike</a:t>
            </a:r>
          </a:p>
        </p:txBody>
      </p:sp>
      <p:sp>
        <p:nvSpPr>
          <p:cNvPr id="169" name="Up Arrow 168">
            <a:extLst>
              <a:ext uri="{FF2B5EF4-FFF2-40B4-BE49-F238E27FC236}">
                <a16:creationId xmlns:a16="http://schemas.microsoft.com/office/drawing/2014/main" id="{74EF40CA-7308-E269-C8D9-E823CFB808D1}"/>
              </a:ext>
            </a:extLst>
          </p:cNvPr>
          <p:cNvSpPr/>
          <p:nvPr/>
        </p:nvSpPr>
        <p:spPr>
          <a:xfrm>
            <a:off x="2538720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Up Arrow 169">
            <a:extLst>
              <a:ext uri="{FF2B5EF4-FFF2-40B4-BE49-F238E27FC236}">
                <a16:creationId xmlns:a16="http://schemas.microsoft.com/office/drawing/2014/main" id="{926137C2-E68F-F714-9D9B-F2B62D57B27F}"/>
              </a:ext>
            </a:extLst>
          </p:cNvPr>
          <p:cNvSpPr/>
          <p:nvPr/>
        </p:nvSpPr>
        <p:spPr>
          <a:xfrm>
            <a:off x="3676397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: Rounded Corners 181">
            <a:extLst>
              <a:ext uri="{FF2B5EF4-FFF2-40B4-BE49-F238E27FC236}">
                <a16:creationId xmlns:a16="http://schemas.microsoft.com/office/drawing/2014/main" id="{3FA3269B-F96D-1EB5-6C92-FC92355D22BB}"/>
              </a:ext>
            </a:extLst>
          </p:cNvPr>
          <p:cNvSpPr/>
          <p:nvPr/>
        </p:nvSpPr>
        <p:spPr>
          <a:xfrm>
            <a:off x="-23844952" y="4621207"/>
            <a:ext cx="2734486" cy="598006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“Age gracefully with Ankush“ </a:t>
            </a:r>
          </a:p>
          <a:p>
            <a:r>
              <a:rPr lang="en-US" sz="1400" b="1">
                <a:solidFill>
                  <a:schemeClr val="tx1"/>
                </a:solidFill>
              </a:rPr>
              <a:t>Campaign  with Ankush</a:t>
            </a:r>
            <a:endParaRPr lang="en-IN" sz="1400" b="1">
              <a:solidFill>
                <a:schemeClr val="tx1"/>
              </a:solidFill>
            </a:endParaRPr>
          </a:p>
        </p:txBody>
      </p:sp>
      <p:sp>
        <p:nvSpPr>
          <p:cNvPr id="174" name="Rectangle: Rounded Corners 181">
            <a:extLst>
              <a:ext uri="{FF2B5EF4-FFF2-40B4-BE49-F238E27FC236}">
                <a16:creationId xmlns:a16="http://schemas.microsoft.com/office/drawing/2014/main" id="{6CFA54C6-70A5-06D0-47CC-E974005EA388}"/>
              </a:ext>
            </a:extLst>
          </p:cNvPr>
          <p:cNvSpPr/>
          <p:nvPr/>
        </p:nvSpPr>
        <p:spPr>
          <a:xfrm>
            <a:off x="-44604731" y="5000914"/>
            <a:ext cx="2265359" cy="598006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r>
              <a:rPr lang="en-IN" sz="1400" b="1">
                <a:solidFill>
                  <a:schemeClr val="tx1"/>
                </a:solidFill>
              </a:rPr>
              <a:t>Placed between reels and stories, Ankush Bahuguna demonstrates the 1-min routine to age gracefully</a:t>
            </a:r>
          </a:p>
        </p:txBody>
      </p:sp>
      <p:sp>
        <p:nvSpPr>
          <p:cNvPr id="175" name="Rectangle: Rounded Corners 181">
            <a:extLst>
              <a:ext uri="{FF2B5EF4-FFF2-40B4-BE49-F238E27FC236}">
                <a16:creationId xmlns:a16="http://schemas.microsoft.com/office/drawing/2014/main" id="{CB2ABFA7-8282-CABE-AC0F-4D84BE138441}"/>
              </a:ext>
            </a:extLst>
          </p:cNvPr>
          <p:cNvSpPr/>
          <p:nvPr/>
        </p:nvSpPr>
        <p:spPr>
          <a:xfrm>
            <a:off x="5865807" y="6351276"/>
            <a:ext cx="1084907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>
                <a:solidFill>
                  <a:schemeClr val="bg1"/>
                </a:solidFill>
              </a:rPr>
              <a:t>Social proof</a:t>
            </a:r>
          </a:p>
        </p:txBody>
      </p:sp>
      <p:sp>
        <p:nvSpPr>
          <p:cNvPr id="176" name="Rectangle: Rounded Corners 181">
            <a:extLst>
              <a:ext uri="{FF2B5EF4-FFF2-40B4-BE49-F238E27FC236}">
                <a16:creationId xmlns:a16="http://schemas.microsoft.com/office/drawing/2014/main" id="{4825D1B9-A112-EE53-AEE5-BF64ACE2C035}"/>
              </a:ext>
            </a:extLst>
          </p:cNvPr>
          <p:cNvSpPr/>
          <p:nvPr/>
        </p:nvSpPr>
        <p:spPr>
          <a:xfrm>
            <a:off x="7075591" y="6351276"/>
            <a:ext cx="1147265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>
                <a:solidFill>
                  <a:schemeClr val="bg1"/>
                </a:solidFill>
              </a:rPr>
              <a:t>Purchase Intent</a:t>
            </a:r>
          </a:p>
        </p:txBody>
      </p:sp>
      <p:sp>
        <p:nvSpPr>
          <p:cNvPr id="177" name="Up Arrow 176">
            <a:extLst>
              <a:ext uri="{FF2B5EF4-FFF2-40B4-BE49-F238E27FC236}">
                <a16:creationId xmlns:a16="http://schemas.microsoft.com/office/drawing/2014/main" id="{DFC880DB-DBDA-BE77-0420-6E3F902012EF}"/>
              </a:ext>
            </a:extLst>
          </p:cNvPr>
          <p:cNvSpPr/>
          <p:nvPr/>
        </p:nvSpPr>
        <p:spPr>
          <a:xfrm>
            <a:off x="6739354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8" name="Up Arrow 177">
            <a:extLst>
              <a:ext uri="{FF2B5EF4-FFF2-40B4-BE49-F238E27FC236}">
                <a16:creationId xmlns:a16="http://schemas.microsoft.com/office/drawing/2014/main" id="{A96FB8C6-22E7-8EB1-8192-956ABACAA729}"/>
              </a:ext>
            </a:extLst>
          </p:cNvPr>
          <p:cNvSpPr/>
          <p:nvPr/>
        </p:nvSpPr>
        <p:spPr>
          <a:xfrm>
            <a:off x="7877031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B3C9C4F8-079E-1AE3-8C5D-5E2AAF5F16D7}"/>
              </a:ext>
            </a:extLst>
          </p:cNvPr>
          <p:cNvGrpSpPr>
            <a:grpSpLocks noChangeAspect="1"/>
          </p:cNvGrpSpPr>
          <p:nvPr/>
        </p:nvGrpSpPr>
        <p:grpSpPr>
          <a:xfrm>
            <a:off x="8347733" y="4704291"/>
            <a:ext cx="1433237" cy="2175151"/>
            <a:chOff x="9252353" y="1244483"/>
            <a:chExt cx="4073021" cy="6181417"/>
          </a:xfrm>
        </p:grpSpPr>
        <p:sp>
          <p:nvSpPr>
            <p:cNvPr id="202" name="Freeform 30">
              <a:extLst>
                <a:ext uri="{FF2B5EF4-FFF2-40B4-BE49-F238E27FC236}">
                  <a16:creationId xmlns:a16="http://schemas.microsoft.com/office/drawing/2014/main" id="{7B365A00-62E6-B4F5-3194-B26DA62441B0}"/>
                </a:ext>
              </a:extLst>
            </p:cNvPr>
            <p:cNvSpPr/>
            <p:nvPr/>
          </p:nvSpPr>
          <p:spPr>
            <a:xfrm>
              <a:off x="9252353" y="1244483"/>
              <a:ext cx="4073021" cy="6181417"/>
            </a:xfrm>
            <a:custGeom>
              <a:avLst/>
              <a:gdLst/>
              <a:ahLst/>
              <a:cxnLst/>
              <a:rect l="l" t="t" r="r" b="b"/>
              <a:pathLst>
                <a:path w="5430694" h="8241889">
                  <a:moveTo>
                    <a:pt x="0" y="0"/>
                  </a:moveTo>
                  <a:lnTo>
                    <a:pt x="5430694" y="0"/>
                  </a:lnTo>
                  <a:lnTo>
                    <a:pt x="5430694" y="8241889"/>
                  </a:lnTo>
                  <a:lnTo>
                    <a:pt x="0" y="8241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l="-92234" t="-2839" r="-85231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3459465E-1422-9117-F2E6-C87C5B0B227B}"/>
                </a:ext>
              </a:extLst>
            </p:cNvPr>
            <p:cNvGrpSpPr/>
            <p:nvPr/>
          </p:nvGrpSpPr>
          <p:grpSpPr>
            <a:xfrm>
              <a:off x="9616296" y="1707989"/>
              <a:ext cx="3157001" cy="5560442"/>
              <a:chOff x="9616296" y="1707989"/>
              <a:chExt cx="3157001" cy="5560442"/>
            </a:xfrm>
          </p:grpSpPr>
          <p:grpSp>
            <p:nvGrpSpPr>
              <p:cNvPr id="204" name="Group 31">
                <a:extLst>
                  <a:ext uri="{FF2B5EF4-FFF2-40B4-BE49-F238E27FC236}">
                    <a16:creationId xmlns:a16="http://schemas.microsoft.com/office/drawing/2014/main" id="{F236CCD5-835E-E62E-23E1-D2851F348F77}"/>
                  </a:ext>
                </a:extLst>
              </p:cNvPr>
              <p:cNvGrpSpPr/>
              <p:nvPr/>
            </p:nvGrpSpPr>
            <p:grpSpPr>
              <a:xfrm>
                <a:off x="9745813" y="1707989"/>
                <a:ext cx="2827065" cy="826051"/>
                <a:chOff x="0" y="-47625"/>
                <a:chExt cx="744577" cy="217561"/>
              </a:xfrm>
            </p:grpSpPr>
            <p:sp>
              <p:nvSpPr>
                <p:cNvPr id="218" name="Freeform 32">
                  <a:extLst>
                    <a:ext uri="{FF2B5EF4-FFF2-40B4-BE49-F238E27FC236}">
                      <a16:creationId xmlns:a16="http://schemas.microsoft.com/office/drawing/2014/main" id="{CAB51D1D-8A06-CEFE-0994-B391A18C07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44577" cy="16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577" h="169936">
                      <a:moveTo>
                        <a:pt x="0" y="0"/>
                      </a:moveTo>
                      <a:lnTo>
                        <a:pt x="744577" y="0"/>
                      </a:lnTo>
                      <a:lnTo>
                        <a:pt x="744577" y="169936"/>
                      </a:lnTo>
                      <a:lnTo>
                        <a:pt x="0" y="1699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TextBox 33">
                  <a:extLst>
                    <a:ext uri="{FF2B5EF4-FFF2-40B4-BE49-F238E27FC236}">
                      <a16:creationId xmlns:a16="http://schemas.microsoft.com/office/drawing/2014/main" id="{40E068F4-113A-5E40-3F8A-60D7242CD3FC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744577" cy="217561"/>
                </a:xfrm>
                <a:prstGeom prst="rect">
                  <a:avLst/>
                </a:prstGeom>
              </p:spPr>
              <p:txBody>
                <a:bodyPr lIns="83136" tIns="83136" rIns="83136" bIns="83136" rtlCol="0" anchor="ctr"/>
                <a:lstStyle/>
                <a:p>
                  <a:pPr algn="ctr">
                    <a:lnSpc>
                      <a:spcPts val="2800"/>
                    </a:lnSpc>
                  </a:pPr>
                  <a:endParaRPr/>
                </a:p>
              </p:txBody>
            </p:sp>
          </p:grpSp>
          <p:grpSp>
            <p:nvGrpSpPr>
              <p:cNvPr id="205" name="Group 34">
                <a:extLst>
                  <a:ext uri="{FF2B5EF4-FFF2-40B4-BE49-F238E27FC236}">
                    <a16:creationId xmlns:a16="http://schemas.microsoft.com/office/drawing/2014/main" id="{FBAFD50D-8A94-4E08-98E6-92CEFF2821C8}"/>
                  </a:ext>
                </a:extLst>
              </p:cNvPr>
              <p:cNvGrpSpPr/>
              <p:nvPr/>
            </p:nvGrpSpPr>
            <p:grpSpPr>
              <a:xfrm>
                <a:off x="9616296" y="2353213"/>
                <a:ext cx="3157001" cy="4915218"/>
                <a:chOff x="0" y="-47625"/>
                <a:chExt cx="831473" cy="1294543"/>
              </a:xfrm>
            </p:grpSpPr>
            <p:sp>
              <p:nvSpPr>
                <p:cNvPr id="216" name="Freeform 35">
                  <a:extLst>
                    <a:ext uri="{FF2B5EF4-FFF2-40B4-BE49-F238E27FC236}">
                      <a16:creationId xmlns:a16="http://schemas.microsoft.com/office/drawing/2014/main" id="{815DFED1-A0C3-5D50-1F9D-A0020DB53A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31473" cy="1246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473" h="1246918">
                      <a:moveTo>
                        <a:pt x="0" y="0"/>
                      </a:moveTo>
                      <a:lnTo>
                        <a:pt x="831473" y="0"/>
                      </a:lnTo>
                      <a:lnTo>
                        <a:pt x="831473" y="1246918"/>
                      </a:lnTo>
                      <a:lnTo>
                        <a:pt x="0" y="12469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TextBox 36">
                  <a:extLst>
                    <a:ext uri="{FF2B5EF4-FFF2-40B4-BE49-F238E27FC236}">
                      <a16:creationId xmlns:a16="http://schemas.microsoft.com/office/drawing/2014/main" id="{232C0978-2442-B074-8CF4-A745FDDA3BD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31472" cy="1294543"/>
                </a:xfrm>
                <a:prstGeom prst="rect">
                  <a:avLst/>
                </a:prstGeom>
              </p:spPr>
              <p:txBody>
                <a:bodyPr lIns="83136" tIns="83136" rIns="83136" bIns="83136" rtlCol="0" anchor="ctr"/>
                <a:lstStyle/>
                <a:p>
                  <a:pPr algn="ctr">
                    <a:lnSpc>
                      <a:spcPts val="2800"/>
                    </a:lnSpc>
                  </a:pPr>
                  <a:endParaRPr/>
                </a:p>
              </p:txBody>
            </p:sp>
          </p:grpSp>
          <p:sp>
            <p:nvSpPr>
              <p:cNvPr id="206" name="Freeform 37">
                <a:extLst>
                  <a:ext uri="{FF2B5EF4-FFF2-40B4-BE49-F238E27FC236}">
                    <a16:creationId xmlns:a16="http://schemas.microsoft.com/office/drawing/2014/main" id="{5E13E109-3D22-287D-D68C-E6E260AC7750}"/>
                  </a:ext>
                </a:extLst>
              </p:cNvPr>
              <p:cNvSpPr/>
              <p:nvPr/>
            </p:nvSpPr>
            <p:spPr>
              <a:xfrm>
                <a:off x="9745813" y="2071302"/>
                <a:ext cx="2690167" cy="462737"/>
              </a:xfrm>
              <a:custGeom>
                <a:avLst/>
                <a:gdLst/>
                <a:ahLst/>
                <a:cxnLst/>
                <a:rect l="l" t="t" r="r" b="b"/>
                <a:pathLst>
                  <a:path w="3586889" h="616983">
                    <a:moveTo>
                      <a:pt x="0" y="0"/>
                    </a:moveTo>
                    <a:lnTo>
                      <a:pt x="3586889" y="0"/>
                    </a:lnTo>
                    <a:lnTo>
                      <a:pt x="3586889" y="616983"/>
                    </a:lnTo>
                    <a:lnTo>
                      <a:pt x="0" y="616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8"/>
                <a:stretch>
                  <a:fillRect t="-97409" b="-9882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" name="Group 38">
                <a:extLst>
                  <a:ext uri="{FF2B5EF4-FFF2-40B4-BE49-F238E27FC236}">
                    <a16:creationId xmlns:a16="http://schemas.microsoft.com/office/drawing/2014/main" id="{A7E16446-50A9-C4F0-CB82-633E95DB0492}"/>
                  </a:ext>
                </a:extLst>
              </p:cNvPr>
              <p:cNvGrpSpPr/>
              <p:nvPr/>
            </p:nvGrpSpPr>
            <p:grpSpPr>
              <a:xfrm>
                <a:off x="9638241" y="2397164"/>
                <a:ext cx="3113106" cy="4827317"/>
                <a:chOff x="0" y="-47625"/>
                <a:chExt cx="819913" cy="1271392"/>
              </a:xfrm>
            </p:grpSpPr>
            <p:sp>
              <p:nvSpPr>
                <p:cNvPr id="214" name="Freeform 39">
                  <a:extLst>
                    <a:ext uri="{FF2B5EF4-FFF2-40B4-BE49-F238E27FC236}">
                      <a16:creationId xmlns:a16="http://schemas.microsoft.com/office/drawing/2014/main" id="{39A09D43-5B45-B171-6485-B6A6EAA75DA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9913" cy="1223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913" h="1223767">
                      <a:moveTo>
                        <a:pt x="45588" y="0"/>
                      </a:moveTo>
                      <a:lnTo>
                        <a:pt x="774325" y="0"/>
                      </a:lnTo>
                      <a:cubicBezTo>
                        <a:pt x="799502" y="0"/>
                        <a:pt x="819913" y="20410"/>
                        <a:pt x="819913" y="45588"/>
                      </a:cubicBezTo>
                      <a:lnTo>
                        <a:pt x="819913" y="1178179"/>
                      </a:lnTo>
                      <a:cubicBezTo>
                        <a:pt x="819913" y="1203357"/>
                        <a:pt x="799502" y="1223767"/>
                        <a:pt x="774325" y="1223767"/>
                      </a:cubicBezTo>
                      <a:lnTo>
                        <a:pt x="45588" y="1223767"/>
                      </a:lnTo>
                      <a:cubicBezTo>
                        <a:pt x="20410" y="1223767"/>
                        <a:pt x="0" y="1203357"/>
                        <a:pt x="0" y="1178179"/>
                      </a:cubicBezTo>
                      <a:lnTo>
                        <a:pt x="0" y="45588"/>
                      </a:lnTo>
                      <a:cubicBezTo>
                        <a:pt x="0" y="20410"/>
                        <a:pt x="20410" y="0"/>
                        <a:pt x="45588" y="0"/>
                      </a:cubicBezTo>
                      <a:close/>
                    </a:path>
                  </a:pathLst>
                </a:custGeom>
                <a:solidFill>
                  <a:srgbClr val="0470B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TextBox 40">
                  <a:extLst>
                    <a:ext uri="{FF2B5EF4-FFF2-40B4-BE49-F238E27FC236}">
                      <a16:creationId xmlns:a16="http://schemas.microsoft.com/office/drawing/2014/main" id="{13AC19EB-DFD3-3CEC-09A4-7297EF491088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9913" cy="1271392"/>
                </a:xfrm>
                <a:prstGeom prst="rect">
                  <a:avLst/>
                </a:prstGeom>
              </p:spPr>
              <p:txBody>
                <a:bodyPr lIns="83136" tIns="83136" rIns="83136" bIns="83136" rtlCol="0" anchor="ctr"/>
                <a:lstStyle/>
                <a:p>
                  <a:pPr algn="ctr">
                    <a:lnSpc>
                      <a:spcPts val="2800"/>
                    </a:lnSpc>
                  </a:pPr>
                  <a:endParaRPr/>
                </a:p>
              </p:txBody>
            </p:sp>
          </p:grpSp>
          <p:sp>
            <p:nvSpPr>
              <p:cNvPr id="208" name="Freeform 41">
                <a:extLst>
                  <a:ext uri="{FF2B5EF4-FFF2-40B4-BE49-F238E27FC236}">
                    <a16:creationId xmlns:a16="http://schemas.microsoft.com/office/drawing/2014/main" id="{103AA3D5-E097-C677-E953-B022A3CFCB93}"/>
                  </a:ext>
                </a:extLst>
              </p:cNvPr>
              <p:cNvSpPr/>
              <p:nvPr/>
            </p:nvSpPr>
            <p:spPr>
              <a:xfrm>
                <a:off x="10470480" y="3478700"/>
                <a:ext cx="885020" cy="2047550"/>
              </a:xfrm>
              <a:custGeom>
                <a:avLst/>
                <a:gdLst/>
                <a:ahLst/>
                <a:cxnLst/>
                <a:rect l="l" t="t" r="r" b="b"/>
                <a:pathLst>
                  <a:path w="1180026" h="2730066">
                    <a:moveTo>
                      <a:pt x="0" y="0"/>
                    </a:moveTo>
                    <a:lnTo>
                      <a:pt x="1180026" y="0"/>
                    </a:lnTo>
                    <a:lnTo>
                      <a:pt x="1180026" y="2730066"/>
                    </a:lnTo>
                    <a:lnTo>
                      <a:pt x="0" y="273006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42">
                <a:extLst>
                  <a:ext uri="{FF2B5EF4-FFF2-40B4-BE49-F238E27FC236}">
                    <a16:creationId xmlns:a16="http://schemas.microsoft.com/office/drawing/2014/main" id="{490556A6-597E-00FD-CEA2-C0D7FC3454F3}"/>
                  </a:ext>
                </a:extLst>
              </p:cNvPr>
              <p:cNvSpPr/>
              <p:nvPr/>
            </p:nvSpPr>
            <p:spPr>
              <a:xfrm>
                <a:off x="9812449" y="3416418"/>
                <a:ext cx="916274" cy="2158486"/>
              </a:xfrm>
              <a:custGeom>
                <a:avLst/>
                <a:gdLst/>
                <a:ahLst/>
                <a:cxnLst/>
                <a:rect l="l" t="t" r="r" b="b"/>
                <a:pathLst>
                  <a:path w="1221698" h="2877981">
                    <a:moveTo>
                      <a:pt x="0" y="0"/>
                    </a:moveTo>
                    <a:lnTo>
                      <a:pt x="1221698" y="0"/>
                    </a:lnTo>
                    <a:lnTo>
                      <a:pt x="1221698" y="2877981"/>
                    </a:lnTo>
                    <a:lnTo>
                      <a:pt x="0" y="28779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43">
                <a:extLst>
                  <a:ext uri="{FF2B5EF4-FFF2-40B4-BE49-F238E27FC236}">
                    <a16:creationId xmlns:a16="http://schemas.microsoft.com/office/drawing/2014/main" id="{14420E20-7874-CDBA-6A8C-6254597D0428}"/>
                  </a:ext>
                </a:extLst>
              </p:cNvPr>
              <p:cNvSpPr/>
              <p:nvPr/>
            </p:nvSpPr>
            <p:spPr>
              <a:xfrm>
                <a:off x="10295990" y="2722168"/>
                <a:ext cx="1726711" cy="656150"/>
              </a:xfrm>
              <a:custGeom>
                <a:avLst/>
                <a:gdLst/>
                <a:ahLst/>
                <a:cxnLst/>
                <a:rect l="l" t="t" r="r" b="b"/>
                <a:pathLst>
                  <a:path w="2302281" h="874867">
                    <a:moveTo>
                      <a:pt x="0" y="0"/>
                    </a:moveTo>
                    <a:lnTo>
                      <a:pt x="2302281" y="0"/>
                    </a:lnTo>
                    <a:lnTo>
                      <a:pt x="2302281" y="874867"/>
                    </a:lnTo>
                    <a:lnTo>
                      <a:pt x="0" y="87486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TextBox 44">
                <a:extLst>
                  <a:ext uri="{FF2B5EF4-FFF2-40B4-BE49-F238E27FC236}">
                    <a16:creationId xmlns:a16="http://schemas.microsoft.com/office/drawing/2014/main" id="{6368BB05-C270-C9DA-F9E8-2698DC436149}"/>
                  </a:ext>
                </a:extLst>
              </p:cNvPr>
              <p:cNvSpPr txBox="1"/>
              <p:nvPr/>
            </p:nvSpPr>
            <p:spPr>
              <a:xfrm>
                <a:off x="11279337" y="4392760"/>
                <a:ext cx="1275892" cy="8746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/>
                <a:r>
                  <a:rPr lang="en-US" sz="500" b="1" i="1">
                    <a:solidFill>
                      <a:srgbClr val="FFFFFF"/>
                    </a:solidFill>
                    <a:latin typeface="Aileron Regular Bold Italics"/>
                    <a:ea typeface="Aileron Regular Bold Italics"/>
                    <a:cs typeface="Aileron Regular Bold Italics"/>
                    <a:sym typeface="Aileron Regular Bold Italics"/>
                  </a:rPr>
                  <a:t>Your  fitness </a:t>
                </a:r>
              </a:p>
              <a:p>
                <a:pPr algn="r"/>
                <a:r>
                  <a:rPr lang="en-US" sz="500" b="1" i="1">
                    <a:solidFill>
                      <a:srgbClr val="FFFFFF"/>
                    </a:solidFill>
                    <a:latin typeface="Aileron Regular Bold Italics"/>
                    <a:ea typeface="Aileron Regular Bold Italics"/>
                    <a:cs typeface="Aileron Regular Bold Italics"/>
                    <a:sym typeface="Aileron Regular Bold Italics"/>
                  </a:rPr>
                  <a:t>has a tracker, your skin needs it too!</a:t>
                </a:r>
              </a:p>
            </p:txBody>
          </p:sp>
          <p:sp>
            <p:nvSpPr>
              <p:cNvPr id="212" name="TextBox 45">
                <a:extLst>
                  <a:ext uri="{FF2B5EF4-FFF2-40B4-BE49-F238E27FC236}">
                    <a16:creationId xmlns:a16="http://schemas.microsoft.com/office/drawing/2014/main" id="{79B03BE6-C2DB-EDB6-DA88-89A9F79DC00D}"/>
                  </a:ext>
                </a:extLst>
              </p:cNvPr>
              <p:cNvSpPr txBox="1"/>
              <p:nvPr/>
            </p:nvSpPr>
            <p:spPr>
              <a:xfrm>
                <a:off x="9853913" y="5469167"/>
                <a:ext cx="2681758" cy="6745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1000" b="1" i="1">
                    <a:solidFill>
                      <a:srgbClr val="FFFFFF"/>
                    </a:solidFill>
                    <a:latin typeface="Helvetica World Bold Italics"/>
                    <a:ea typeface="Helvetica World Bold Italics"/>
                    <a:cs typeface="Helvetica World Bold Italics"/>
                    <a:sym typeface="Helvetica World Bold Italics"/>
                  </a:rPr>
                  <a:t>SmartSkinX</a:t>
                </a:r>
              </a:p>
            </p:txBody>
          </p:sp>
          <p:sp>
            <p:nvSpPr>
              <p:cNvPr id="213" name="TextBox 46">
                <a:extLst>
                  <a:ext uri="{FF2B5EF4-FFF2-40B4-BE49-F238E27FC236}">
                    <a16:creationId xmlns:a16="http://schemas.microsoft.com/office/drawing/2014/main" id="{0CC1F213-59A7-6940-2E17-3643BCC8AC44}"/>
                  </a:ext>
                </a:extLst>
              </p:cNvPr>
              <p:cNvSpPr txBox="1"/>
              <p:nvPr/>
            </p:nvSpPr>
            <p:spPr>
              <a:xfrm>
                <a:off x="9719341" y="6210922"/>
                <a:ext cx="3053953" cy="4373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500" b="1" i="1" spc="18">
                    <a:solidFill>
                      <a:srgbClr val="EAF2FF"/>
                    </a:solidFill>
                    <a:latin typeface="IBM Plex Sans Condensed Bold Italics"/>
                    <a:ea typeface="IBM Plex Sans Condensed Bold Italics"/>
                    <a:cs typeface="IBM Plex Sans Condensed Bold Italics"/>
                    <a:sym typeface="IBM Plex Sans Condensed Bold Italics"/>
                  </a:rPr>
                  <a:t>Confidence, Delivered </a:t>
                </a:r>
              </a:p>
              <a:p>
                <a:pPr algn="ctr"/>
                <a:r>
                  <a:rPr lang="en-US" sz="500" b="1" i="1" spc="13">
                    <a:solidFill>
                      <a:srgbClr val="EAF2FF"/>
                    </a:solidFill>
                    <a:latin typeface="IBM Plex Sans Condensed Bold Italics"/>
                    <a:ea typeface="IBM Plex Sans Condensed Bold Italics"/>
                    <a:cs typeface="IBM Plex Sans Condensed Bold Italics"/>
                    <a:sym typeface="IBM Plex Sans Condensed Bold Italics"/>
                  </a:rPr>
                  <a:t>One Device, One Minute, Zero Hassle</a:t>
                </a:r>
              </a:p>
            </p:txBody>
          </p:sp>
        </p:grpSp>
      </p:grpSp>
      <p:sp>
        <p:nvSpPr>
          <p:cNvPr id="220" name="Rectangle: Rounded Corners 181">
            <a:extLst>
              <a:ext uri="{FF2B5EF4-FFF2-40B4-BE49-F238E27FC236}">
                <a16:creationId xmlns:a16="http://schemas.microsoft.com/office/drawing/2014/main" id="{7314A9B3-E6E7-B62C-7567-E008ADE4B7B9}"/>
              </a:ext>
            </a:extLst>
          </p:cNvPr>
          <p:cNvSpPr/>
          <p:nvPr/>
        </p:nvSpPr>
        <p:spPr>
          <a:xfrm>
            <a:off x="177817" y="6194576"/>
            <a:ext cx="1100226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i="1">
                <a:solidFill>
                  <a:srgbClr val="E92168"/>
                </a:solidFill>
                <a:latin typeface="Baguet Script" pitchFamily="2" charset="77"/>
                <a:cs typeface="APPLE CHANCERY" panose="03020702040506060504" pitchFamily="66" charset="-79"/>
              </a:rPr>
              <a:t>glow together</a:t>
            </a:r>
            <a:endParaRPr lang="en-IN" sz="800" b="1" i="1">
              <a:solidFill>
                <a:srgbClr val="E92168"/>
              </a:solidFill>
              <a:cs typeface="APPLE CHANCERY" panose="03020702040506060504" pitchFamily="66" charset="-79"/>
            </a:endParaRPr>
          </a:p>
        </p:txBody>
      </p:sp>
      <p:sp>
        <p:nvSpPr>
          <p:cNvPr id="222" name="Rectangle: Rounded Corners 181">
            <a:extLst>
              <a:ext uri="{FF2B5EF4-FFF2-40B4-BE49-F238E27FC236}">
                <a16:creationId xmlns:a16="http://schemas.microsoft.com/office/drawing/2014/main" id="{014A8782-7948-2468-58D4-7C3A7A2075BF}"/>
              </a:ext>
            </a:extLst>
          </p:cNvPr>
          <p:cNvSpPr/>
          <p:nvPr/>
        </p:nvSpPr>
        <p:spPr>
          <a:xfrm>
            <a:off x="9608044" y="4870557"/>
            <a:ext cx="2598431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i="1">
                <a:solidFill>
                  <a:schemeClr val="accent1">
                    <a:lumMod val="50000"/>
                  </a:schemeClr>
                </a:solidFill>
                <a:latin typeface="Baguet Script" pitchFamily="2" charset="77"/>
              </a:rPr>
              <a:t>“Track Beyond Fitness"</a:t>
            </a:r>
            <a:r>
              <a:rPr lang="en-IN" sz="1600" i="1">
                <a:solidFill>
                  <a:schemeClr val="accent1">
                    <a:lumMod val="50000"/>
                  </a:schemeClr>
                </a:solidFill>
                <a:latin typeface="Baguet Script" pitchFamily="2" charset="77"/>
              </a:rPr>
              <a:t> </a:t>
            </a:r>
            <a:r>
              <a:rPr lang="en-IN" sz="1400" b="1" i="1">
                <a:solidFill>
                  <a:schemeClr val="accent1">
                    <a:lumMod val="50000"/>
                  </a:schemeClr>
                </a:solidFill>
              </a:rPr>
              <a:t>Campaign with MyFitnessPal</a:t>
            </a:r>
            <a:endParaRPr lang="en-IN" sz="1400" b="1" i="1">
              <a:solidFill>
                <a:schemeClr val="accent1">
                  <a:lumMod val="50000"/>
                </a:schemeClr>
              </a:solidFill>
              <a:cs typeface="APPLE CHANCERY" panose="03020702040506060504" pitchFamily="66" charset="-79"/>
            </a:endParaRPr>
          </a:p>
        </p:txBody>
      </p:sp>
      <p:sp>
        <p:nvSpPr>
          <p:cNvPr id="223" name="Rectangle: Rounded Corners 181">
            <a:extLst>
              <a:ext uri="{FF2B5EF4-FFF2-40B4-BE49-F238E27FC236}">
                <a16:creationId xmlns:a16="http://schemas.microsoft.com/office/drawing/2014/main" id="{AD42B5DC-4124-168D-C8BD-F8310850465F}"/>
              </a:ext>
            </a:extLst>
          </p:cNvPr>
          <p:cNvSpPr/>
          <p:nvPr/>
        </p:nvSpPr>
        <p:spPr>
          <a:xfrm>
            <a:off x="9732342" y="5438584"/>
            <a:ext cx="2265359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50" i="1">
                <a:solidFill>
                  <a:srgbClr val="001F3E"/>
                </a:solidFill>
              </a:rPr>
              <a:t>Placed between </a:t>
            </a:r>
            <a:r>
              <a:rPr lang="en-IN" sz="1050" b="1" i="1">
                <a:solidFill>
                  <a:srgbClr val="E92168"/>
                </a:solidFill>
              </a:rPr>
              <a:t>meal logs/ workout tracking screens </a:t>
            </a:r>
            <a:r>
              <a:rPr lang="en-IN" sz="1050" i="1">
                <a:solidFill>
                  <a:srgbClr val="001F3E"/>
                </a:solidFill>
              </a:rPr>
              <a:t>nudging user to track skin with SmartSkinX</a:t>
            </a:r>
            <a:endParaRPr lang="en-IN" sz="1050" i="1">
              <a:solidFill>
                <a:srgbClr val="001F3E"/>
              </a:solidFill>
              <a:cs typeface="APPLE CHANCERY" panose="03020702040506060504" pitchFamily="66" charset="-79"/>
            </a:endParaRPr>
          </a:p>
        </p:txBody>
      </p:sp>
      <p:sp>
        <p:nvSpPr>
          <p:cNvPr id="224" name="Rectangle: Rounded Corners 181">
            <a:extLst>
              <a:ext uri="{FF2B5EF4-FFF2-40B4-BE49-F238E27FC236}">
                <a16:creationId xmlns:a16="http://schemas.microsoft.com/office/drawing/2014/main" id="{3E835FD6-31DF-1EE9-D2AC-550E8F474021}"/>
              </a:ext>
            </a:extLst>
          </p:cNvPr>
          <p:cNvSpPr/>
          <p:nvPr/>
        </p:nvSpPr>
        <p:spPr>
          <a:xfrm>
            <a:off x="9795272" y="6351276"/>
            <a:ext cx="1084907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>
                <a:solidFill>
                  <a:schemeClr val="bg1"/>
                </a:solidFill>
              </a:rPr>
              <a:t>Awareness</a:t>
            </a:r>
          </a:p>
        </p:txBody>
      </p:sp>
      <p:sp>
        <p:nvSpPr>
          <p:cNvPr id="225" name="Rectangle: Rounded Corners 181">
            <a:extLst>
              <a:ext uri="{FF2B5EF4-FFF2-40B4-BE49-F238E27FC236}">
                <a16:creationId xmlns:a16="http://schemas.microsoft.com/office/drawing/2014/main" id="{CCDDF04E-475D-7D13-C227-829CA9CD7929}"/>
              </a:ext>
            </a:extLst>
          </p:cNvPr>
          <p:cNvSpPr/>
          <p:nvPr/>
        </p:nvSpPr>
        <p:spPr>
          <a:xfrm>
            <a:off x="11005056" y="6351276"/>
            <a:ext cx="1084907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>
                <a:solidFill>
                  <a:schemeClr val="bg1"/>
                </a:solidFill>
              </a:rPr>
              <a:t>Conversions</a:t>
            </a:r>
          </a:p>
        </p:txBody>
      </p:sp>
      <p:sp>
        <p:nvSpPr>
          <p:cNvPr id="226" name="Up Arrow 225">
            <a:extLst>
              <a:ext uri="{FF2B5EF4-FFF2-40B4-BE49-F238E27FC236}">
                <a16:creationId xmlns:a16="http://schemas.microsoft.com/office/drawing/2014/main" id="{20159F09-08B6-1922-B1F1-E8BDC8D56C25}"/>
              </a:ext>
            </a:extLst>
          </p:cNvPr>
          <p:cNvSpPr/>
          <p:nvPr/>
        </p:nvSpPr>
        <p:spPr>
          <a:xfrm>
            <a:off x="10668819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Up Arrow 226">
            <a:extLst>
              <a:ext uri="{FF2B5EF4-FFF2-40B4-BE49-F238E27FC236}">
                <a16:creationId xmlns:a16="http://schemas.microsoft.com/office/drawing/2014/main" id="{D11FCB3A-28A5-A0FF-0E7F-7FDC6887D1CC}"/>
              </a:ext>
            </a:extLst>
          </p:cNvPr>
          <p:cNvSpPr/>
          <p:nvPr/>
        </p:nvSpPr>
        <p:spPr>
          <a:xfrm>
            <a:off x="11806496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Freeform: Shape 98">
            <a:extLst>
              <a:ext uri="{FF2B5EF4-FFF2-40B4-BE49-F238E27FC236}">
                <a16:creationId xmlns:a16="http://schemas.microsoft.com/office/drawing/2014/main" id="{A575A3F0-A961-56F8-6DA3-C3B05026F7A3}"/>
              </a:ext>
            </a:extLst>
          </p:cNvPr>
          <p:cNvSpPr/>
          <p:nvPr/>
        </p:nvSpPr>
        <p:spPr>
          <a:xfrm>
            <a:off x="7911689" y="385120"/>
            <a:ext cx="3142232" cy="307479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gradFill rotWithShape="0">
            <a:gsLst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  <a:tileRect l="-1473" t="-145198" r="-269628" b="-2185777"/>
          </a:gradFill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1F3E"/>
                </a:solidFill>
                <a:sym typeface="IBM Plex Sans Bold Italics"/>
              </a:rPr>
              <a:t>INTEGRATED MARKETING</a:t>
            </a:r>
          </a:p>
        </p:txBody>
      </p:sp>
      <p:sp useBgFill="1">
        <p:nvSpPr>
          <p:cNvPr id="52" name="Freeform: Shape 98">
            <a:extLst>
              <a:ext uri="{FF2B5EF4-FFF2-40B4-BE49-F238E27FC236}">
                <a16:creationId xmlns:a16="http://schemas.microsoft.com/office/drawing/2014/main" id="{7410B181-0F50-9D37-8CC3-E6BB65CFCFE0}"/>
              </a:ext>
            </a:extLst>
          </p:cNvPr>
          <p:cNvSpPr/>
          <p:nvPr/>
        </p:nvSpPr>
        <p:spPr>
          <a:xfrm>
            <a:off x="252132" y="1024788"/>
            <a:ext cx="3142232" cy="261034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ln w="19050">
            <a:gradFill flip="none" rotWithShape="1">
              <a:gsLst>
                <a:gs pos="0">
                  <a:srgbClr val="EE8CA9"/>
                </a:gs>
                <a:gs pos="100000">
                  <a:srgbClr val="F5F3E9">
                    <a:alpha val="0"/>
                  </a:srgbClr>
                </a:gs>
              </a:gsLst>
              <a:lin ang="16200000" scaled="1"/>
              <a:tileRect/>
            </a:gradFill>
          </a:ln>
        </p:spPr>
        <p:txBody>
          <a:bodyPr wrap="square" lIns="0" rIns="0">
            <a:spAutoFit/>
          </a:bodyPr>
          <a:lstStyle/>
          <a:p>
            <a:pPr algn="ctr">
              <a:lnSpc>
                <a:spcPts val="1234"/>
              </a:lnSpc>
            </a:pPr>
            <a:r>
              <a:rPr lang="en-US" sz="1500" b="1" spc="-4">
                <a:solidFill>
                  <a:srgbClr val="001F3E"/>
                </a:solidFill>
                <a:ea typeface="IBM Plex Sans Bold Italics"/>
                <a:cs typeface="IBM Plex Sans Bold Italics"/>
                <a:sym typeface="IBM Plex Sans Bold Italics"/>
              </a:rPr>
              <a:t>Offline Channels</a:t>
            </a:r>
          </a:p>
        </p:txBody>
      </p:sp>
      <p:sp useBgFill="1">
        <p:nvSpPr>
          <p:cNvPr id="55" name="Freeform: Shape 98">
            <a:extLst>
              <a:ext uri="{FF2B5EF4-FFF2-40B4-BE49-F238E27FC236}">
                <a16:creationId xmlns:a16="http://schemas.microsoft.com/office/drawing/2014/main" id="{2995E53D-098F-52BC-2AC5-F64AD0607EBE}"/>
              </a:ext>
            </a:extLst>
          </p:cNvPr>
          <p:cNvSpPr/>
          <p:nvPr/>
        </p:nvSpPr>
        <p:spPr>
          <a:xfrm>
            <a:off x="3506066" y="1022597"/>
            <a:ext cx="3142232" cy="261034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gradFill rotWithShape="0">
            <a:gsLst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  <a:tileRect l="-8024" t="-334701" r="-279980" b="-2217969"/>
          </a:gradFill>
          <a:ln w="19050">
            <a:gradFill flip="none" rotWithShape="1">
              <a:gsLst>
                <a:gs pos="0">
                  <a:srgbClr val="EE8CA9"/>
                </a:gs>
                <a:gs pos="100000">
                  <a:srgbClr val="F5F3E9">
                    <a:alpha val="0"/>
                  </a:srgbClr>
                </a:gs>
              </a:gsLst>
              <a:lin ang="16200000" scaled="1"/>
              <a:tileRect/>
            </a:gradFill>
          </a:ln>
        </p:spPr>
        <p:txBody>
          <a:bodyPr wrap="square" lIns="0" rIns="0">
            <a:spAutoFit/>
          </a:bodyPr>
          <a:lstStyle/>
          <a:p>
            <a:pPr algn="ctr">
              <a:lnSpc>
                <a:spcPts val="1234"/>
              </a:lnSpc>
            </a:pPr>
            <a:r>
              <a:rPr lang="en-US" sz="1500" b="1" spc="-4">
                <a:solidFill>
                  <a:srgbClr val="001F3E"/>
                </a:solidFill>
                <a:sym typeface="IBM Plex Sans Bold Italics"/>
              </a:rPr>
              <a:t>Online Channels</a:t>
            </a:r>
          </a:p>
        </p:txBody>
      </p:sp>
      <p:sp>
        <p:nvSpPr>
          <p:cNvPr id="57" name="Freeform 124">
            <a:extLst>
              <a:ext uri="{FF2B5EF4-FFF2-40B4-BE49-F238E27FC236}">
                <a16:creationId xmlns:a16="http://schemas.microsoft.com/office/drawing/2014/main" id="{80F2F125-B143-6427-8921-211DEA0B0CD2}"/>
              </a:ext>
            </a:extLst>
          </p:cNvPr>
          <p:cNvSpPr/>
          <p:nvPr/>
        </p:nvSpPr>
        <p:spPr>
          <a:xfrm>
            <a:off x="-2001" y="378352"/>
            <a:ext cx="12235199" cy="335481"/>
          </a:xfrm>
          <a:custGeom>
            <a:avLst/>
            <a:gdLst/>
            <a:ahLst/>
            <a:cxnLst/>
            <a:rect l="l" t="t" r="r" b="b"/>
            <a:pathLst>
              <a:path w="4833659" h="132536">
                <a:moveTo>
                  <a:pt x="0" y="0"/>
                </a:moveTo>
                <a:lnTo>
                  <a:pt x="4833659" y="0"/>
                </a:lnTo>
                <a:lnTo>
                  <a:pt x="4833659" y="132536"/>
                </a:lnTo>
                <a:lnTo>
                  <a:pt x="0" y="132536"/>
                </a:lnTo>
                <a:close/>
              </a:path>
            </a:pathLst>
          </a:custGeom>
          <a:solidFill>
            <a:srgbClr val="001F3F"/>
          </a:solidFill>
        </p:spPr>
        <p:txBody>
          <a:bodyPr anchor="ctr"/>
          <a:lstStyle/>
          <a:p>
            <a:pPr algn="ctr"/>
            <a:r>
              <a:rPr lang="en-US" sz="1200" b="1" i="1">
                <a:solidFill>
                  <a:schemeClr val="bg1"/>
                </a:solidFill>
              </a:rPr>
              <a:t>A multi-touchpoint strategy—spanning retail, e-commerce, and quick commerce—ensures SmartSkinX is always within a consumer’s reach.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0203C78-023D-63FA-4023-D8921263143A}"/>
              </a:ext>
            </a:extLst>
          </p:cNvPr>
          <p:cNvGrpSpPr/>
          <p:nvPr/>
        </p:nvGrpSpPr>
        <p:grpSpPr>
          <a:xfrm>
            <a:off x="2" y="-23559"/>
            <a:ext cx="12217868" cy="380867"/>
            <a:chOff x="2" y="-23559"/>
            <a:chExt cx="12217868" cy="380867"/>
          </a:xfrm>
        </p:grpSpPr>
        <p:sp>
          <p:nvSpPr>
            <p:cNvPr id="45" name="Freeform 53">
              <a:extLst>
                <a:ext uri="{FF2B5EF4-FFF2-40B4-BE49-F238E27FC236}">
                  <a16:creationId xmlns:a16="http://schemas.microsoft.com/office/drawing/2014/main" id="{86641AD6-8620-7620-FC8D-496B044D0E3F}"/>
                </a:ext>
              </a:extLst>
            </p:cNvPr>
            <p:cNvSpPr/>
            <p:nvPr/>
          </p:nvSpPr>
          <p:spPr>
            <a:xfrm>
              <a:off x="2" y="-4583"/>
              <a:ext cx="2923852" cy="359105"/>
            </a:xfrm>
            <a:custGeom>
              <a:avLst/>
              <a:gdLst/>
              <a:ahLst/>
              <a:cxnLst/>
              <a:rect l="l" t="t" r="r" b="b"/>
              <a:pathLst>
                <a:path w="1535358" h="141869">
                  <a:moveTo>
                    <a:pt x="1332158" y="0"/>
                  </a:moveTo>
                  <a:lnTo>
                    <a:pt x="0" y="0"/>
                  </a:lnTo>
                  <a:lnTo>
                    <a:pt x="0" y="141869"/>
                  </a:lnTo>
                  <a:lnTo>
                    <a:pt x="1332158" y="141869"/>
                  </a:lnTo>
                  <a:lnTo>
                    <a:pt x="1535358" y="70934"/>
                  </a:lnTo>
                  <a:lnTo>
                    <a:pt x="1332158" y="0"/>
                  </a:lnTo>
                  <a:close/>
                </a:path>
              </a:pathLst>
            </a:custGeom>
            <a:solidFill>
              <a:srgbClr val="001F3E"/>
            </a:solidFill>
            <a:ln cap="sq">
              <a:noFill/>
              <a:prstDash val="solid"/>
              <a:miter/>
            </a:ln>
          </p:spPr>
          <p:txBody>
            <a:bodyPr rIns="9000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 Overview</a:t>
              </a:r>
              <a:endParaRPr lang="en-IN" sz="10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Freeform 56">
              <a:extLst>
                <a:ext uri="{FF2B5EF4-FFF2-40B4-BE49-F238E27FC236}">
                  <a16:creationId xmlns:a16="http://schemas.microsoft.com/office/drawing/2014/main" id="{7AE5A4EE-8D8E-90AC-9ED3-094A462E668A}"/>
                </a:ext>
              </a:extLst>
            </p:cNvPr>
            <p:cNvSpPr/>
            <p:nvPr/>
          </p:nvSpPr>
          <p:spPr>
            <a:xfrm>
              <a:off x="2583076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L'Oréal SmartSkinX</a:t>
              </a:r>
            </a:p>
          </p:txBody>
        </p:sp>
        <p:sp>
          <p:nvSpPr>
            <p:cNvPr id="47" name="Freeform 59">
              <a:extLst>
                <a:ext uri="{FF2B5EF4-FFF2-40B4-BE49-F238E27FC236}">
                  <a16:creationId xmlns:a16="http://schemas.microsoft.com/office/drawing/2014/main" id="{64019E0E-0F14-D2FD-7B22-91EA7B573856}"/>
                </a:ext>
              </a:extLst>
            </p:cNvPr>
            <p:cNvSpPr/>
            <p:nvPr/>
          </p:nvSpPr>
          <p:spPr>
            <a:xfrm>
              <a:off x="5349203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2168"/>
            </a:solidFill>
            <a:ln cap="sq">
              <a:noFill/>
              <a:prstDash val="solid"/>
              <a:miter/>
            </a:ln>
          </p:spPr>
          <p:txBody>
            <a:bodyPr lIns="216000"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Distribution &amp; Marketing </a:t>
              </a:r>
              <a:r>
                <a:rPr lang="en-IN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(1/2)</a:t>
              </a:r>
            </a:p>
          </p:txBody>
        </p:sp>
        <p:sp>
          <p:nvSpPr>
            <p:cNvPr id="48" name="Freeform 59">
              <a:extLst>
                <a:ext uri="{FF2B5EF4-FFF2-40B4-BE49-F238E27FC236}">
                  <a16:creationId xmlns:a16="http://schemas.microsoft.com/office/drawing/2014/main" id="{055AB889-64DA-CCDE-E852-DCA728C66569}"/>
                </a:ext>
              </a:extLst>
            </p:cNvPr>
            <p:cNvSpPr/>
            <p:nvPr/>
          </p:nvSpPr>
          <p:spPr>
            <a:xfrm>
              <a:off x="8115331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Execution and Growth</a:t>
              </a: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57FAFCF-646D-F781-28E1-0B266DEBD545}"/>
                </a:ext>
              </a:extLst>
            </p:cNvPr>
            <p:cNvSpPr/>
            <p:nvPr/>
          </p:nvSpPr>
          <p:spPr>
            <a:xfrm>
              <a:off x="11137211" y="-23559"/>
              <a:ext cx="1080659" cy="380867"/>
            </a:xfrm>
            <a:custGeom>
              <a:avLst/>
              <a:gdLst/>
              <a:ahLst/>
              <a:cxnLst/>
              <a:rect l="l" t="t" r="r" b="b"/>
              <a:pathLst>
                <a:path w="1620989" h="571300">
                  <a:moveTo>
                    <a:pt x="0" y="0"/>
                  </a:moveTo>
                  <a:lnTo>
                    <a:pt x="1620989" y="0"/>
                  </a:lnTo>
                  <a:lnTo>
                    <a:pt x="1620989" y="571300"/>
                  </a:lnTo>
                  <a:lnTo>
                    <a:pt x="0" y="57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  <p:sp>
        <p:nvSpPr>
          <p:cNvPr id="62" name="Rectangle: Rounded Corners 181">
            <a:extLst>
              <a:ext uri="{FF2B5EF4-FFF2-40B4-BE49-F238E27FC236}">
                <a16:creationId xmlns:a16="http://schemas.microsoft.com/office/drawing/2014/main" id="{0880581B-7368-5E4A-2DB8-3FE3A85C4B4F}"/>
              </a:ext>
            </a:extLst>
          </p:cNvPr>
          <p:cNvSpPr/>
          <p:nvPr/>
        </p:nvSpPr>
        <p:spPr>
          <a:xfrm>
            <a:off x="5802877" y="5493058"/>
            <a:ext cx="2265359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 i="1">
                <a:solidFill>
                  <a:srgbClr val="001F3E"/>
                </a:solidFill>
              </a:rPr>
              <a:t>Placed between reels and stories, </a:t>
            </a:r>
            <a:r>
              <a:rPr lang="en-IN" sz="1000" b="1" i="1">
                <a:solidFill>
                  <a:srgbClr val="E92168"/>
                </a:solidFill>
              </a:rPr>
              <a:t>Ankush Bahuguna </a:t>
            </a:r>
            <a:r>
              <a:rPr lang="en-IN" sz="1000" i="1">
                <a:solidFill>
                  <a:srgbClr val="001F3E"/>
                </a:solidFill>
              </a:rPr>
              <a:t>demonstrates the </a:t>
            </a:r>
            <a:r>
              <a:rPr lang="en-IN" sz="1000" b="1" i="1">
                <a:solidFill>
                  <a:srgbClr val="E92168"/>
                </a:solidFill>
              </a:rPr>
              <a:t>1-min routine </a:t>
            </a:r>
            <a:r>
              <a:rPr lang="en-IN" sz="1000" i="1">
                <a:solidFill>
                  <a:srgbClr val="001F3E"/>
                </a:solidFill>
              </a:rPr>
              <a:t>to age gracefully</a:t>
            </a:r>
            <a:endParaRPr lang="en-IN" sz="1000" i="1">
              <a:solidFill>
                <a:srgbClr val="001F3E"/>
              </a:solidFill>
              <a:cs typeface="APPLE CHANCERY" panose="03020702040506060504" pitchFamily="66" charset="-79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F1F08B-00EE-C50F-287A-9B9B4BD5F931}"/>
              </a:ext>
            </a:extLst>
          </p:cNvPr>
          <p:cNvSpPr txBox="1"/>
          <p:nvPr/>
        </p:nvSpPr>
        <p:spPr>
          <a:xfrm>
            <a:off x="343969" y="3611051"/>
            <a:ext cx="1478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050" i="1">
                <a:solidFill>
                  <a:schemeClr val="tx1"/>
                </a:solidFill>
              </a:rPr>
              <a:t>A reliable sources where professionals recommend grooming and skincare solutions</a:t>
            </a:r>
            <a:endParaRPr lang="en-IN" sz="1050" i="1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8E0F88-EEE8-8645-4D68-D121DCCA2E98}"/>
              </a:ext>
            </a:extLst>
          </p:cNvPr>
          <p:cNvSpPr txBox="1"/>
          <p:nvPr/>
        </p:nvSpPr>
        <p:spPr>
          <a:xfrm>
            <a:off x="1918441" y="3611051"/>
            <a:ext cx="1478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50" b="0" i="1" kern="1200">
                <a:solidFill>
                  <a:schemeClr val="tx1"/>
                </a:solidFill>
              </a:rPr>
              <a:t>Easy to pick up  skincare essentials while shopping for other necessities</a:t>
            </a:r>
            <a:endParaRPr lang="en-IN" sz="1050" i="1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6469BCB-508D-BBB7-7637-6E9B8C3704E8}"/>
              </a:ext>
            </a:extLst>
          </p:cNvPr>
          <p:cNvSpPr txBox="1"/>
          <p:nvPr/>
        </p:nvSpPr>
        <p:spPr>
          <a:xfrm>
            <a:off x="3546759" y="3611051"/>
            <a:ext cx="1478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050" i="1">
                <a:solidFill>
                  <a:schemeClr val="tx1"/>
                </a:solidFill>
              </a:rPr>
              <a:t>Trusted platforms for easy product discovery and quick reordering</a:t>
            </a:r>
            <a:endParaRPr lang="en-IN" sz="1050" i="1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C152DE-6322-13E4-D4CA-A214758E906A}"/>
              </a:ext>
            </a:extLst>
          </p:cNvPr>
          <p:cNvSpPr txBox="1"/>
          <p:nvPr/>
        </p:nvSpPr>
        <p:spPr>
          <a:xfrm>
            <a:off x="5152508" y="3611051"/>
            <a:ext cx="14784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050" i="1">
                <a:solidFill>
                  <a:schemeClr val="tx1"/>
                </a:solidFill>
              </a:rPr>
              <a:t>To leverage Impulse buying &amp; last-minute purchases</a:t>
            </a:r>
            <a:endParaRPr lang="en-IN" sz="1050" i="1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5457E77-17BB-165C-F83A-BD5711549D36}"/>
              </a:ext>
            </a:extLst>
          </p:cNvPr>
          <p:cNvSpPr/>
          <p:nvPr/>
        </p:nvSpPr>
        <p:spPr>
          <a:xfrm>
            <a:off x="1853688" y="733175"/>
            <a:ext cx="3285365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b="1">
                <a:solidFill>
                  <a:schemeClr val="accent1">
                    <a:lumMod val="50000"/>
                  </a:schemeClr>
                </a:solidFill>
              </a:rPr>
              <a:t>DISTRIBUTION</a:t>
            </a:r>
            <a:r>
              <a:rPr lang="en-IN" sz="1500" b="1">
                <a:solidFill>
                  <a:srgbClr val="E92168"/>
                </a:solidFill>
              </a:rPr>
              <a:t> CHANNELS</a:t>
            </a:r>
            <a:endParaRPr lang="en-US" sz="1500" b="1">
              <a:solidFill>
                <a:srgbClr val="E92168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717B27-ABDB-374F-9B03-63F343396987}"/>
              </a:ext>
            </a:extLst>
          </p:cNvPr>
          <p:cNvSpPr txBox="1"/>
          <p:nvPr/>
        </p:nvSpPr>
        <p:spPr>
          <a:xfrm>
            <a:off x="307840" y="2614420"/>
            <a:ext cx="1512000" cy="397994"/>
          </a:xfrm>
          <a:prstGeom prst="rect">
            <a:avLst/>
          </a:prstGeom>
          <a:solidFill>
            <a:srgbClr val="ED5B8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100" b="1" kern="1200">
                <a:solidFill>
                  <a:schemeClr val="bg1"/>
                </a:solidFill>
              </a:rPr>
              <a:t>Salons and Dermatology clinics</a:t>
            </a:r>
            <a:endParaRPr lang="en-IN" sz="1100" b="0" kern="120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E785C18-73B0-3934-110E-82D82BE9433E}"/>
              </a:ext>
            </a:extLst>
          </p:cNvPr>
          <p:cNvSpPr txBox="1"/>
          <p:nvPr/>
        </p:nvSpPr>
        <p:spPr>
          <a:xfrm>
            <a:off x="1929281" y="2614420"/>
            <a:ext cx="1512000" cy="397994"/>
          </a:xfrm>
          <a:prstGeom prst="rect">
            <a:avLst/>
          </a:prstGeom>
          <a:solidFill>
            <a:srgbClr val="ED5B8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100" b="1" kern="1200">
                <a:solidFill>
                  <a:schemeClr val="bg1"/>
                </a:solidFill>
              </a:rPr>
              <a:t>Brick-and-Mortar Retail</a:t>
            </a:r>
            <a:endParaRPr lang="en-IN" sz="1100" b="0" kern="120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01C3CB8-A310-95B5-6311-24B2A5F94DD0}"/>
              </a:ext>
            </a:extLst>
          </p:cNvPr>
          <p:cNvSpPr txBox="1"/>
          <p:nvPr/>
        </p:nvSpPr>
        <p:spPr>
          <a:xfrm>
            <a:off x="3542519" y="2614420"/>
            <a:ext cx="1512000" cy="397994"/>
          </a:xfrm>
          <a:prstGeom prst="rect">
            <a:avLst/>
          </a:prstGeom>
          <a:solidFill>
            <a:srgbClr val="ED5B8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100" b="1">
                <a:solidFill>
                  <a:schemeClr val="bg1"/>
                </a:solidFill>
              </a:rPr>
              <a:t>Direct and e-Commerce 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CF8A27-D2BA-4D00-353B-1C4802C701AE}"/>
              </a:ext>
            </a:extLst>
          </p:cNvPr>
          <p:cNvSpPr/>
          <p:nvPr/>
        </p:nvSpPr>
        <p:spPr>
          <a:xfrm>
            <a:off x="8237696" y="733175"/>
            <a:ext cx="2468343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b="1">
                <a:solidFill>
                  <a:schemeClr val="accent1">
                    <a:lumMod val="50000"/>
                  </a:schemeClr>
                </a:solidFill>
              </a:rPr>
              <a:t>INTEGRATED</a:t>
            </a:r>
            <a:r>
              <a:rPr lang="en-IN" sz="1500" b="1">
                <a:solidFill>
                  <a:srgbClr val="E92168"/>
                </a:solidFill>
              </a:rPr>
              <a:t> MARKETING</a:t>
            </a:r>
            <a:endParaRPr lang="en-US" sz="1500" b="1">
              <a:solidFill>
                <a:srgbClr val="E92168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3DC9DE-A0E5-A64E-5632-6F9AA22CA6BB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0" y="874230"/>
            <a:ext cx="1853688" cy="2754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5D1715-F46F-B77D-E06C-A8EE59422A18}"/>
              </a:ext>
            </a:extLst>
          </p:cNvPr>
          <p:cNvCxnSpPr>
            <a:cxnSpLocks/>
            <a:stCxn id="12" idx="1"/>
            <a:endCxn id="11" idx="3"/>
          </p:cNvCxnSpPr>
          <p:nvPr/>
        </p:nvCxnSpPr>
        <p:spPr>
          <a:xfrm flipH="1">
            <a:off x="5139053" y="874230"/>
            <a:ext cx="3098643" cy="0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E5F18B4-61F0-6961-780C-D1E84772B0D3}"/>
              </a:ext>
            </a:extLst>
          </p:cNvPr>
          <p:cNvCxnSpPr>
            <a:cxnSpLocks/>
          </p:cNvCxnSpPr>
          <p:nvPr/>
        </p:nvCxnSpPr>
        <p:spPr>
          <a:xfrm flipH="1" flipV="1">
            <a:off x="11114550" y="866779"/>
            <a:ext cx="1072337" cy="10126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33EDE75-B7DA-4EED-2D5A-C0FDAD37574E}"/>
              </a:ext>
            </a:extLst>
          </p:cNvPr>
          <p:cNvSpPr txBox="1"/>
          <p:nvPr/>
        </p:nvSpPr>
        <p:spPr>
          <a:xfrm>
            <a:off x="5155758" y="2614420"/>
            <a:ext cx="1512000" cy="397994"/>
          </a:xfrm>
          <a:prstGeom prst="rect">
            <a:avLst/>
          </a:prstGeom>
          <a:solidFill>
            <a:srgbClr val="ED5B8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100" b="1">
                <a:solidFill>
                  <a:schemeClr val="bg1"/>
                </a:solidFill>
              </a:rPr>
              <a:t>Instant Delivery &amp; Quick Commerce</a:t>
            </a:r>
          </a:p>
        </p:txBody>
      </p:sp>
      <p:sp>
        <p:nvSpPr>
          <p:cNvPr id="59" name="Rectangle: Rounded Corners 181">
            <a:extLst>
              <a:ext uri="{FF2B5EF4-FFF2-40B4-BE49-F238E27FC236}">
                <a16:creationId xmlns:a16="http://schemas.microsoft.com/office/drawing/2014/main" id="{FD0A34DD-2688-1280-2521-C41090ACC4FA}"/>
              </a:ext>
            </a:extLst>
          </p:cNvPr>
          <p:cNvSpPr/>
          <p:nvPr/>
        </p:nvSpPr>
        <p:spPr>
          <a:xfrm>
            <a:off x="5559486" y="4908291"/>
            <a:ext cx="2734486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>
                <a:solidFill>
                  <a:srgbClr val="001E3F"/>
                </a:solidFill>
                <a:latin typeface="Baguet Script" pitchFamily="2" charset="77"/>
                <a:cs typeface="APPLE CHANCERY" panose="03020702040506060504" pitchFamily="66" charset="-79"/>
              </a:rPr>
              <a:t>“Age gracefully with Ankush“ </a:t>
            </a:r>
          </a:p>
          <a:p>
            <a:pPr algn="ctr"/>
            <a:r>
              <a:rPr lang="en-US" sz="1400" b="1" i="1">
                <a:solidFill>
                  <a:srgbClr val="001E3F"/>
                </a:solidFill>
                <a:cs typeface="APPLE CHANCERY" panose="03020702040506060504" pitchFamily="66" charset="-79"/>
              </a:rPr>
              <a:t>Campaign  with Ankush</a:t>
            </a:r>
            <a:endParaRPr lang="en-IN" sz="1400" b="1" i="1">
              <a:solidFill>
                <a:srgbClr val="E92168"/>
              </a:solidFill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2017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7C61407-3326-46B0-7282-DE06E9352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0F6756-DC6A-6466-91DD-FF8568DC7A20}"/>
              </a:ext>
            </a:extLst>
          </p:cNvPr>
          <p:cNvSpPr/>
          <p:nvPr/>
        </p:nvSpPr>
        <p:spPr>
          <a:xfrm>
            <a:off x="287773" y="1353599"/>
            <a:ext cx="6477387" cy="1260433"/>
          </a:xfrm>
          <a:prstGeom prst="roundRect">
            <a:avLst>
              <a:gd name="adj" fmla="val 10000"/>
            </a:avLst>
          </a:prstGeom>
          <a:solidFill>
            <a:srgbClr val="001F3E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5A32CA-258C-2ACC-D4DB-AD8C73418E4D}"/>
              </a:ext>
            </a:extLst>
          </p:cNvPr>
          <p:cNvSpPr/>
          <p:nvPr/>
        </p:nvSpPr>
        <p:spPr>
          <a:xfrm>
            <a:off x="340363" y="1408888"/>
            <a:ext cx="1466454" cy="1112004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000" r="-18000"/>
            </a:stretch>
          </a:blipFill>
          <a:ln>
            <a:solidFill>
              <a:srgbClr val="001F3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56299527-3F2C-FA1B-B03E-CD3125D76718}"/>
              </a:ext>
            </a:extLst>
          </p:cNvPr>
          <p:cNvSpPr/>
          <p:nvPr/>
        </p:nvSpPr>
        <p:spPr>
          <a:xfrm>
            <a:off x="310590" y="2607569"/>
            <a:ext cx="1525999" cy="1789777"/>
          </a:xfrm>
          <a:custGeom>
            <a:avLst/>
            <a:gdLst>
              <a:gd name="connsiteX0" fmla="*/ 153978 w 1466454"/>
              <a:gd name="connsiteY0" fmla="*/ 0 h 1853341"/>
              <a:gd name="connsiteX1" fmla="*/ 1312476 w 1466454"/>
              <a:gd name="connsiteY1" fmla="*/ 0 h 1853341"/>
              <a:gd name="connsiteX2" fmla="*/ 1466454 w 1466454"/>
              <a:gd name="connsiteY2" fmla="*/ 153978 h 1853341"/>
              <a:gd name="connsiteX3" fmla="*/ 1466454 w 1466454"/>
              <a:gd name="connsiteY3" fmla="*/ 1853341 h 1853341"/>
              <a:gd name="connsiteX4" fmla="*/ 1466454 w 1466454"/>
              <a:gd name="connsiteY4" fmla="*/ 1853341 h 1853341"/>
              <a:gd name="connsiteX5" fmla="*/ 0 w 1466454"/>
              <a:gd name="connsiteY5" fmla="*/ 1853341 h 1853341"/>
              <a:gd name="connsiteX6" fmla="*/ 0 w 1466454"/>
              <a:gd name="connsiteY6" fmla="*/ 1853341 h 1853341"/>
              <a:gd name="connsiteX7" fmla="*/ 0 w 1466454"/>
              <a:gd name="connsiteY7" fmla="*/ 153978 h 1853341"/>
              <a:gd name="connsiteX8" fmla="*/ 153978 w 1466454"/>
              <a:gd name="connsiteY8" fmla="*/ 0 h 185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454" h="1853341">
                <a:moveTo>
                  <a:pt x="1312476" y="1853341"/>
                </a:moveTo>
                <a:lnTo>
                  <a:pt x="153978" y="1853341"/>
                </a:lnTo>
                <a:cubicBezTo>
                  <a:pt x="68938" y="1853341"/>
                  <a:pt x="0" y="1784403"/>
                  <a:pt x="0" y="1699363"/>
                </a:cubicBezTo>
                <a:lnTo>
                  <a:pt x="0" y="0"/>
                </a:lnTo>
                <a:lnTo>
                  <a:pt x="0" y="0"/>
                </a:lnTo>
                <a:lnTo>
                  <a:pt x="1466454" y="0"/>
                </a:lnTo>
                <a:lnTo>
                  <a:pt x="1466454" y="0"/>
                </a:lnTo>
                <a:lnTo>
                  <a:pt x="1466454" y="1699363"/>
                </a:lnTo>
                <a:cubicBezTo>
                  <a:pt x="1466454" y="1784403"/>
                  <a:pt x="1397516" y="1853341"/>
                  <a:pt x="1312476" y="1853341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20" tIns="71120" rIns="116219" bIns="116219" numCol="1" spcCol="1270" anchor="t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000" b="1" i="1" kern="1200">
                <a:solidFill>
                  <a:schemeClr val="tx1"/>
                </a:solidFill>
              </a:rPr>
              <a:t>L'Oréal partner salons, </a:t>
            </a:r>
            <a:r>
              <a:rPr lang="en-IN" sz="1000" b="1" i="1" kern="1200">
                <a:solidFill>
                  <a:srgbClr val="E92168"/>
                </a:solidFill>
              </a:rPr>
              <a:t>Kaya Clinics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kern="1200">
              <a:solidFill>
                <a:schemeClr val="tx1"/>
              </a:solidFill>
            </a:endParaRPr>
          </a:p>
          <a:p>
            <a:pPr marL="0" lvl="0" indent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000" b="1" kern="1200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63B9CBD-978F-55BD-8113-2F4571BF9774}"/>
              </a:ext>
            </a:extLst>
          </p:cNvPr>
          <p:cNvSpPr/>
          <p:nvPr/>
        </p:nvSpPr>
        <p:spPr>
          <a:xfrm>
            <a:off x="1953464" y="1408888"/>
            <a:ext cx="1466454" cy="1112004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000" r="-18000"/>
            </a:stretch>
          </a:blipFill>
          <a:ln>
            <a:solidFill>
              <a:srgbClr val="001F3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9900F534-3110-848D-1685-815DD90074F4}"/>
              </a:ext>
            </a:extLst>
          </p:cNvPr>
          <p:cNvSpPr/>
          <p:nvPr/>
        </p:nvSpPr>
        <p:spPr>
          <a:xfrm>
            <a:off x="1923692" y="2607568"/>
            <a:ext cx="1525999" cy="1789778"/>
          </a:xfrm>
          <a:custGeom>
            <a:avLst/>
            <a:gdLst>
              <a:gd name="connsiteX0" fmla="*/ 153978 w 1466454"/>
              <a:gd name="connsiteY0" fmla="*/ 0 h 1853341"/>
              <a:gd name="connsiteX1" fmla="*/ 1312476 w 1466454"/>
              <a:gd name="connsiteY1" fmla="*/ 0 h 1853341"/>
              <a:gd name="connsiteX2" fmla="*/ 1466454 w 1466454"/>
              <a:gd name="connsiteY2" fmla="*/ 153978 h 1853341"/>
              <a:gd name="connsiteX3" fmla="*/ 1466454 w 1466454"/>
              <a:gd name="connsiteY3" fmla="*/ 1853341 h 1853341"/>
              <a:gd name="connsiteX4" fmla="*/ 1466454 w 1466454"/>
              <a:gd name="connsiteY4" fmla="*/ 1853341 h 1853341"/>
              <a:gd name="connsiteX5" fmla="*/ 0 w 1466454"/>
              <a:gd name="connsiteY5" fmla="*/ 1853341 h 1853341"/>
              <a:gd name="connsiteX6" fmla="*/ 0 w 1466454"/>
              <a:gd name="connsiteY6" fmla="*/ 1853341 h 1853341"/>
              <a:gd name="connsiteX7" fmla="*/ 0 w 1466454"/>
              <a:gd name="connsiteY7" fmla="*/ 153978 h 1853341"/>
              <a:gd name="connsiteX8" fmla="*/ 153978 w 1466454"/>
              <a:gd name="connsiteY8" fmla="*/ 0 h 185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454" h="1853341">
                <a:moveTo>
                  <a:pt x="1312476" y="1853341"/>
                </a:moveTo>
                <a:lnTo>
                  <a:pt x="153978" y="1853341"/>
                </a:lnTo>
                <a:cubicBezTo>
                  <a:pt x="68938" y="1853341"/>
                  <a:pt x="0" y="1784403"/>
                  <a:pt x="0" y="1699363"/>
                </a:cubicBezTo>
                <a:lnTo>
                  <a:pt x="0" y="0"/>
                </a:lnTo>
                <a:lnTo>
                  <a:pt x="0" y="0"/>
                </a:lnTo>
                <a:lnTo>
                  <a:pt x="1466454" y="0"/>
                </a:lnTo>
                <a:lnTo>
                  <a:pt x="1466454" y="0"/>
                </a:lnTo>
                <a:lnTo>
                  <a:pt x="1466454" y="1699363"/>
                </a:lnTo>
                <a:cubicBezTo>
                  <a:pt x="1466454" y="1784403"/>
                  <a:pt x="1397516" y="1853341"/>
                  <a:pt x="1312476" y="1853341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19" tIns="71121" rIns="116220" bIns="116219" numCol="1" spcCol="1270" anchor="t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0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0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000" b="1" i="1" kern="1200">
                <a:solidFill>
                  <a:schemeClr val="tx1"/>
                </a:solidFill>
              </a:rPr>
              <a:t>Lifestyle, </a:t>
            </a:r>
            <a:r>
              <a:rPr lang="en-IN" sz="1000" b="1" i="1" kern="1200">
                <a:solidFill>
                  <a:srgbClr val="E92168"/>
                </a:solidFill>
              </a:rPr>
              <a:t>Shoppers Stop</a:t>
            </a:r>
            <a:r>
              <a:rPr lang="en-IN" sz="1000" b="1" i="1" kern="1200">
                <a:solidFill>
                  <a:schemeClr val="tx1"/>
                </a:solidFill>
              </a:rPr>
              <a:t>, etc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kern="1200">
              <a:solidFill>
                <a:schemeClr val="tx1"/>
              </a:solidFill>
            </a:endParaRPr>
          </a:p>
          <a:p>
            <a:pPr marL="0" lvl="0" indent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b="0" kern="1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14D3E02-33BA-55F2-2325-E77155B94E02}"/>
              </a:ext>
            </a:extLst>
          </p:cNvPr>
          <p:cNvSpPr/>
          <p:nvPr/>
        </p:nvSpPr>
        <p:spPr>
          <a:xfrm>
            <a:off x="3566564" y="1408888"/>
            <a:ext cx="1466454" cy="1112004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solidFill>
              <a:srgbClr val="001F3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78E2C3F5-F77B-77BA-0C9D-ADAF4A8115BC}"/>
              </a:ext>
            </a:extLst>
          </p:cNvPr>
          <p:cNvSpPr/>
          <p:nvPr/>
        </p:nvSpPr>
        <p:spPr>
          <a:xfrm>
            <a:off x="3536792" y="2607568"/>
            <a:ext cx="1525998" cy="1789778"/>
          </a:xfrm>
          <a:custGeom>
            <a:avLst/>
            <a:gdLst>
              <a:gd name="connsiteX0" fmla="*/ 153978 w 1466454"/>
              <a:gd name="connsiteY0" fmla="*/ 0 h 1853341"/>
              <a:gd name="connsiteX1" fmla="*/ 1312476 w 1466454"/>
              <a:gd name="connsiteY1" fmla="*/ 0 h 1853341"/>
              <a:gd name="connsiteX2" fmla="*/ 1466454 w 1466454"/>
              <a:gd name="connsiteY2" fmla="*/ 153978 h 1853341"/>
              <a:gd name="connsiteX3" fmla="*/ 1466454 w 1466454"/>
              <a:gd name="connsiteY3" fmla="*/ 1853341 h 1853341"/>
              <a:gd name="connsiteX4" fmla="*/ 1466454 w 1466454"/>
              <a:gd name="connsiteY4" fmla="*/ 1853341 h 1853341"/>
              <a:gd name="connsiteX5" fmla="*/ 0 w 1466454"/>
              <a:gd name="connsiteY5" fmla="*/ 1853341 h 1853341"/>
              <a:gd name="connsiteX6" fmla="*/ 0 w 1466454"/>
              <a:gd name="connsiteY6" fmla="*/ 1853341 h 1853341"/>
              <a:gd name="connsiteX7" fmla="*/ 0 w 1466454"/>
              <a:gd name="connsiteY7" fmla="*/ 153978 h 1853341"/>
              <a:gd name="connsiteX8" fmla="*/ 153978 w 1466454"/>
              <a:gd name="connsiteY8" fmla="*/ 0 h 185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454" h="1853341">
                <a:moveTo>
                  <a:pt x="1312476" y="1853341"/>
                </a:moveTo>
                <a:lnTo>
                  <a:pt x="153978" y="1853341"/>
                </a:lnTo>
                <a:cubicBezTo>
                  <a:pt x="68938" y="1853341"/>
                  <a:pt x="0" y="1784403"/>
                  <a:pt x="0" y="1699363"/>
                </a:cubicBezTo>
                <a:lnTo>
                  <a:pt x="0" y="0"/>
                </a:lnTo>
                <a:lnTo>
                  <a:pt x="0" y="0"/>
                </a:lnTo>
                <a:lnTo>
                  <a:pt x="1466454" y="0"/>
                </a:lnTo>
                <a:lnTo>
                  <a:pt x="1466454" y="0"/>
                </a:lnTo>
                <a:lnTo>
                  <a:pt x="1466454" y="1699363"/>
                </a:lnTo>
                <a:cubicBezTo>
                  <a:pt x="1466454" y="1784403"/>
                  <a:pt x="1397516" y="1853341"/>
                  <a:pt x="1312476" y="1853341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19" tIns="71121" rIns="116219" bIns="116219" numCol="1" spcCol="1270" anchor="t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000" b="1" i="1" kern="1200">
                <a:solidFill>
                  <a:schemeClr val="tx1"/>
                </a:solidFill>
              </a:rPr>
              <a:t>L'Oréal</a:t>
            </a:r>
            <a:r>
              <a:rPr lang="en-IN" sz="1000" b="1" i="1" kern="1200" dirty="0">
                <a:solidFill>
                  <a:schemeClr val="tx1"/>
                </a:solidFill>
              </a:rPr>
              <a:t> website, Amazon, </a:t>
            </a:r>
            <a:r>
              <a:rPr lang="en-IN" sz="1000" b="1" i="1" kern="1200">
                <a:solidFill>
                  <a:srgbClr val="E92168"/>
                </a:solidFill>
              </a:rPr>
              <a:t>Nykaa</a:t>
            </a:r>
            <a:r>
              <a:rPr lang="en-IN" sz="1000" b="1" i="1" kern="1200" dirty="0">
                <a:solidFill>
                  <a:srgbClr val="E92168"/>
                </a:solidFill>
              </a:rPr>
              <a:t> Man</a:t>
            </a:r>
            <a:endParaRPr lang="en-IN" sz="1000" b="1" kern="1200" dirty="0">
              <a:solidFill>
                <a:schemeClr val="tx1"/>
              </a:solidFill>
            </a:endParaRPr>
          </a:p>
          <a:p>
            <a:pPr marL="0" lvl="0" indent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000" kern="1200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1B4A81D-B2BA-15E7-7FD6-19FDE497F86F}"/>
              </a:ext>
            </a:extLst>
          </p:cNvPr>
          <p:cNvSpPr/>
          <p:nvPr/>
        </p:nvSpPr>
        <p:spPr>
          <a:xfrm>
            <a:off x="5179664" y="1408888"/>
            <a:ext cx="1466454" cy="1112004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solidFill>
              <a:srgbClr val="001F3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CD647CF1-7AC1-9626-D947-0D5B6AC7C5A2}"/>
              </a:ext>
            </a:extLst>
          </p:cNvPr>
          <p:cNvSpPr/>
          <p:nvPr/>
        </p:nvSpPr>
        <p:spPr>
          <a:xfrm>
            <a:off x="5149892" y="2607569"/>
            <a:ext cx="1525998" cy="1789777"/>
          </a:xfrm>
          <a:custGeom>
            <a:avLst/>
            <a:gdLst>
              <a:gd name="connsiteX0" fmla="*/ 153978 w 1466454"/>
              <a:gd name="connsiteY0" fmla="*/ 0 h 1853341"/>
              <a:gd name="connsiteX1" fmla="*/ 1312476 w 1466454"/>
              <a:gd name="connsiteY1" fmla="*/ 0 h 1853341"/>
              <a:gd name="connsiteX2" fmla="*/ 1466454 w 1466454"/>
              <a:gd name="connsiteY2" fmla="*/ 153978 h 1853341"/>
              <a:gd name="connsiteX3" fmla="*/ 1466454 w 1466454"/>
              <a:gd name="connsiteY3" fmla="*/ 1853341 h 1853341"/>
              <a:gd name="connsiteX4" fmla="*/ 1466454 w 1466454"/>
              <a:gd name="connsiteY4" fmla="*/ 1853341 h 1853341"/>
              <a:gd name="connsiteX5" fmla="*/ 0 w 1466454"/>
              <a:gd name="connsiteY5" fmla="*/ 1853341 h 1853341"/>
              <a:gd name="connsiteX6" fmla="*/ 0 w 1466454"/>
              <a:gd name="connsiteY6" fmla="*/ 1853341 h 1853341"/>
              <a:gd name="connsiteX7" fmla="*/ 0 w 1466454"/>
              <a:gd name="connsiteY7" fmla="*/ 153978 h 1853341"/>
              <a:gd name="connsiteX8" fmla="*/ 153978 w 1466454"/>
              <a:gd name="connsiteY8" fmla="*/ 0 h 185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454" h="1853341">
                <a:moveTo>
                  <a:pt x="1312476" y="1853341"/>
                </a:moveTo>
                <a:lnTo>
                  <a:pt x="153978" y="1853341"/>
                </a:lnTo>
                <a:cubicBezTo>
                  <a:pt x="68938" y="1853341"/>
                  <a:pt x="0" y="1784403"/>
                  <a:pt x="0" y="1699363"/>
                </a:cubicBezTo>
                <a:lnTo>
                  <a:pt x="0" y="0"/>
                </a:lnTo>
                <a:lnTo>
                  <a:pt x="0" y="0"/>
                </a:lnTo>
                <a:lnTo>
                  <a:pt x="1466454" y="0"/>
                </a:lnTo>
                <a:lnTo>
                  <a:pt x="1466454" y="0"/>
                </a:lnTo>
                <a:lnTo>
                  <a:pt x="1466454" y="1699363"/>
                </a:lnTo>
                <a:cubicBezTo>
                  <a:pt x="1466454" y="1784403"/>
                  <a:pt x="1397516" y="1853341"/>
                  <a:pt x="1312476" y="1853341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19" tIns="71120" rIns="116219" bIns="116219" numCol="1" spcCol="1270" anchor="t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i="1" kern="120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000" b="1" i="1" kern="1200" dirty="0">
                <a:solidFill>
                  <a:schemeClr val="tx1"/>
                </a:solidFill>
              </a:rPr>
              <a:t>Swiggy, </a:t>
            </a:r>
            <a:r>
              <a:rPr lang="en-IN" sz="1000" b="1" i="1" kern="1200">
                <a:solidFill>
                  <a:schemeClr val="tx1"/>
                </a:solidFill>
              </a:rPr>
              <a:t>Zepto</a:t>
            </a:r>
            <a:r>
              <a:rPr lang="en-IN" sz="1000" b="1" i="1" kern="1200" dirty="0">
                <a:solidFill>
                  <a:schemeClr val="tx1"/>
                </a:solidFill>
              </a:rPr>
              <a:t>, </a:t>
            </a:r>
            <a:r>
              <a:rPr lang="en-IN" sz="1000" b="1" i="1" kern="1200">
                <a:solidFill>
                  <a:srgbClr val="E92168"/>
                </a:solidFill>
              </a:rPr>
              <a:t>BlinkIt</a:t>
            </a:r>
            <a:endParaRPr lang="en-IN" sz="1000" b="1" i="1" kern="1200" dirty="0">
              <a:solidFill>
                <a:srgbClr val="E92168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000" b="1" kern="1200" dirty="0">
              <a:solidFill>
                <a:schemeClr val="tx1"/>
              </a:solidFill>
            </a:endParaRP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000" kern="12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18C6DE-AA45-4230-A605-2989C37EC5E5}"/>
              </a:ext>
            </a:extLst>
          </p:cNvPr>
          <p:cNvGrpSpPr/>
          <p:nvPr/>
        </p:nvGrpSpPr>
        <p:grpSpPr>
          <a:xfrm>
            <a:off x="6599634" y="946339"/>
            <a:ext cx="5744466" cy="3715837"/>
            <a:chOff x="639084" y="696615"/>
            <a:chExt cx="6191772" cy="3719599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F8386216-9297-9C1C-73DC-D7DB21CA5759}"/>
                </a:ext>
              </a:extLst>
            </p:cNvPr>
            <p:cNvGraphicFramePr/>
            <p:nvPr/>
          </p:nvGraphicFramePr>
          <p:xfrm>
            <a:off x="639084" y="700086"/>
            <a:ext cx="4624455" cy="3716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1F725C9B-77C2-4C70-6D35-BCB484BB2A91}"/>
                </a:ext>
              </a:extLst>
            </p:cNvPr>
            <p:cNvSpPr/>
            <p:nvPr/>
          </p:nvSpPr>
          <p:spPr>
            <a:xfrm>
              <a:off x="2752821" y="914491"/>
              <a:ext cx="487768" cy="538881"/>
            </a:xfrm>
            <a:custGeom>
              <a:avLst/>
              <a:gdLst/>
              <a:ahLst/>
              <a:cxnLst/>
              <a:rect l="l" t="t" r="r" b="b"/>
              <a:pathLst>
                <a:path w="2937638" h="4046415">
                  <a:moveTo>
                    <a:pt x="0" y="0"/>
                  </a:moveTo>
                  <a:lnTo>
                    <a:pt x="2937638" y="0"/>
                  </a:lnTo>
                  <a:lnTo>
                    <a:pt x="2937638" y="4046414"/>
                  </a:lnTo>
                  <a:lnTo>
                    <a:pt x="0" y="4046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9468" b="-7618"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8F63E3-B60D-8EFF-15D0-8F03A7F86B8D}"/>
                </a:ext>
              </a:extLst>
            </p:cNvPr>
            <p:cNvGrpSpPr/>
            <p:nvPr/>
          </p:nvGrpSpPr>
          <p:grpSpPr>
            <a:xfrm>
              <a:off x="2048373" y="1710483"/>
              <a:ext cx="540000" cy="540000"/>
              <a:chOff x="2734534" y="5325612"/>
              <a:chExt cx="540000" cy="5400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452A3F1-D1A5-DEA7-99CD-A723B5E0173F}"/>
                  </a:ext>
                </a:extLst>
              </p:cNvPr>
              <p:cNvSpPr/>
              <p:nvPr/>
            </p:nvSpPr>
            <p:spPr>
              <a:xfrm>
                <a:off x="2839941" y="5451475"/>
                <a:ext cx="366809" cy="35431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9" name="Freeform 2">
                <a:extLst>
                  <a:ext uri="{FF2B5EF4-FFF2-40B4-BE49-F238E27FC236}">
                    <a16:creationId xmlns:a16="http://schemas.microsoft.com/office/drawing/2014/main" id="{B1C288FC-EB1B-EE78-E06F-0712A946018A}"/>
                  </a:ext>
                </a:extLst>
              </p:cNvPr>
              <p:cNvSpPr/>
              <p:nvPr/>
            </p:nvSpPr>
            <p:spPr>
              <a:xfrm>
                <a:off x="2734534" y="5325612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2427351" h="2470586">
                    <a:moveTo>
                      <a:pt x="0" y="0"/>
                    </a:moveTo>
                    <a:lnTo>
                      <a:pt x="2427351" y="0"/>
                    </a:lnTo>
                    <a:lnTo>
                      <a:pt x="2427351" y="2470586"/>
                    </a:lnTo>
                    <a:lnTo>
                      <a:pt x="0" y="24705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7B5D0F6-9D50-F034-6556-A83BDB5D8052}"/>
                </a:ext>
              </a:extLst>
            </p:cNvPr>
            <p:cNvSpPr/>
            <p:nvPr/>
          </p:nvSpPr>
          <p:spPr>
            <a:xfrm>
              <a:off x="2640615" y="3798742"/>
              <a:ext cx="619632" cy="287291"/>
            </a:xfrm>
            <a:custGeom>
              <a:avLst/>
              <a:gdLst/>
              <a:ahLst/>
              <a:cxnLst/>
              <a:rect l="l" t="t" r="r" b="b"/>
              <a:pathLst>
                <a:path w="1882178" h="766987">
                  <a:moveTo>
                    <a:pt x="0" y="0"/>
                  </a:moveTo>
                  <a:lnTo>
                    <a:pt x="1882177" y="0"/>
                  </a:lnTo>
                  <a:lnTo>
                    <a:pt x="1882177" y="766987"/>
                  </a:lnTo>
                  <a:lnTo>
                    <a:pt x="0" y="76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6128307F-DD64-4BFD-B564-BD81424A61FB}"/>
                </a:ext>
              </a:extLst>
            </p:cNvPr>
            <p:cNvSpPr/>
            <p:nvPr/>
          </p:nvSpPr>
          <p:spPr>
            <a:xfrm>
              <a:off x="1990617" y="2962628"/>
              <a:ext cx="659617" cy="287292"/>
            </a:xfrm>
            <a:custGeom>
              <a:avLst/>
              <a:gdLst/>
              <a:ahLst/>
              <a:cxnLst/>
              <a:rect l="l" t="t" r="r" b="b"/>
              <a:pathLst>
                <a:path w="7221900" h="3583868">
                  <a:moveTo>
                    <a:pt x="0" y="0"/>
                  </a:moveTo>
                  <a:lnTo>
                    <a:pt x="7221899" y="0"/>
                  </a:lnTo>
                  <a:lnTo>
                    <a:pt x="7221899" y="3583868"/>
                  </a:lnTo>
                  <a:lnTo>
                    <a:pt x="0" y="3583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0B9DA958-D8E8-18C0-B120-1219DAFB6835}"/>
                </a:ext>
              </a:extLst>
            </p:cNvPr>
            <p:cNvGraphicFramePr/>
            <p:nvPr/>
          </p:nvGraphicFramePr>
          <p:xfrm>
            <a:off x="2206401" y="696615"/>
            <a:ext cx="4624455" cy="3716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DFD475E-7553-5043-225A-904D80A46DCD}"/>
                </a:ext>
              </a:extLst>
            </p:cNvPr>
            <p:cNvSpPr/>
            <p:nvPr/>
          </p:nvSpPr>
          <p:spPr>
            <a:xfrm>
              <a:off x="4364577" y="943496"/>
              <a:ext cx="436348" cy="480870"/>
            </a:xfrm>
            <a:custGeom>
              <a:avLst/>
              <a:gdLst/>
              <a:ahLst/>
              <a:cxnLst/>
              <a:rect l="l" t="t" r="r" b="b"/>
              <a:pathLst>
                <a:path w="1245526" h="1433699">
                  <a:moveTo>
                    <a:pt x="0" y="0"/>
                  </a:moveTo>
                  <a:lnTo>
                    <a:pt x="1245527" y="0"/>
                  </a:lnTo>
                  <a:lnTo>
                    <a:pt x="1245527" y="1433699"/>
                  </a:lnTo>
                  <a:lnTo>
                    <a:pt x="0" y="14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B67893-3840-4B06-EA96-5F2C63885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90" t="21733" r="65598" b="43478"/>
            <a:stretch/>
          </p:blipFill>
          <p:spPr>
            <a:xfrm>
              <a:off x="4984781" y="2830656"/>
              <a:ext cx="355607" cy="508799"/>
            </a:xfrm>
            <a:prstGeom prst="rect">
              <a:avLst/>
            </a:prstGeom>
          </p:spPr>
        </p:pic>
        <p:pic>
          <p:nvPicPr>
            <p:cNvPr id="20" name="Picture 19" descr="A pink circle with a black background&#10;&#10;Description automatically generated">
              <a:extLst>
                <a:ext uri="{FF2B5EF4-FFF2-40B4-BE49-F238E27FC236}">
                  <a16:creationId xmlns:a16="http://schemas.microsoft.com/office/drawing/2014/main" id="{B3D6F92F-FB16-0F01-E269-12870DCDA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tretch>
              <a:fillRect/>
            </a:stretch>
          </p:blipFill>
          <p:spPr>
            <a:xfrm>
              <a:off x="4155613" y="3689521"/>
              <a:ext cx="726815" cy="484544"/>
            </a:xfrm>
            <a:prstGeom prst="rect">
              <a:avLst/>
            </a:prstGeom>
          </p:spPr>
        </p:pic>
        <p:pic>
          <p:nvPicPr>
            <p:cNvPr id="21" name="Picture 20" descr="A blue and red ribbon with white text&#10;&#10;Description automatically generated">
              <a:extLst>
                <a:ext uri="{FF2B5EF4-FFF2-40B4-BE49-F238E27FC236}">
                  <a16:creationId xmlns:a16="http://schemas.microsoft.com/office/drawing/2014/main" id="{E754FF16-5434-2A5F-FFA1-1C1250F71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tretch>
              <a:fillRect/>
            </a:stretch>
          </p:blipFill>
          <p:spPr>
            <a:xfrm>
              <a:off x="4787464" y="1600455"/>
              <a:ext cx="747225" cy="747225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A6BEFA3-66A7-2A55-C845-6009EFF57F26}"/>
                </a:ext>
              </a:extLst>
            </p:cNvPr>
            <p:cNvGrpSpPr/>
            <p:nvPr/>
          </p:nvGrpSpPr>
          <p:grpSpPr>
            <a:xfrm>
              <a:off x="2827517" y="1642722"/>
              <a:ext cx="1799999" cy="1800000"/>
              <a:chOff x="7165727" y="1843398"/>
              <a:chExt cx="1338272" cy="132985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2FEF120-A467-B3B3-1304-F8042518E181}"/>
                  </a:ext>
                </a:extLst>
              </p:cNvPr>
              <p:cNvSpPr/>
              <p:nvPr/>
            </p:nvSpPr>
            <p:spPr>
              <a:xfrm>
                <a:off x="7165727" y="1843398"/>
                <a:ext cx="1338272" cy="1329850"/>
              </a:xfrm>
              <a:prstGeom prst="ellipse">
                <a:avLst/>
              </a:prstGeom>
              <a:solidFill>
                <a:srgbClr val="001F3F"/>
              </a:solidFill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glow rad="63500">
                  <a:srgbClr val="001F3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6D5B33E-35B9-8D93-0522-F37AEBC7C1CD}"/>
                  </a:ext>
                </a:extLst>
              </p:cNvPr>
              <p:cNvSpPr/>
              <p:nvPr/>
            </p:nvSpPr>
            <p:spPr>
              <a:xfrm>
                <a:off x="7419445" y="2091610"/>
                <a:ext cx="836421" cy="831157"/>
              </a:xfrm>
              <a:prstGeom prst="ellipse">
                <a:avLst/>
              </a:prstGeom>
              <a:solidFill>
                <a:srgbClr val="F6F1E8"/>
              </a:solidFill>
              <a:ln w="9525">
                <a:solidFill>
                  <a:srgbClr val="001F3F"/>
                </a:solidFill>
              </a:ln>
              <a:effectLst>
                <a:glow rad="635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DEF45D-000A-6AC1-67E1-ADF77FC3B47A}"/>
                  </a:ext>
                </a:extLst>
              </p:cNvPr>
              <p:cNvSpPr txBox="1"/>
              <p:nvPr/>
            </p:nvSpPr>
            <p:spPr>
              <a:xfrm>
                <a:off x="7395559" y="2325352"/>
                <a:ext cx="950306" cy="334239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200" b="1" i="0">
                    <a:solidFill>
                      <a:srgbClr val="001D35"/>
                    </a:solidFill>
                    <a:effectLst/>
                  </a:rPr>
                  <a:t>INTEGRATED</a:t>
                </a:r>
                <a:br>
                  <a:rPr lang="en-IN" sz="1200" b="1" i="0">
                    <a:solidFill>
                      <a:srgbClr val="001D35"/>
                    </a:solidFill>
                    <a:effectLst/>
                  </a:rPr>
                </a:br>
                <a:r>
                  <a:rPr lang="en-IN" sz="1200" b="1" i="0">
                    <a:solidFill>
                      <a:srgbClr val="001D35"/>
                    </a:solidFill>
                    <a:effectLst/>
                  </a:rPr>
                  <a:t>MARKETING</a:t>
                </a:r>
                <a:endParaRPr lang="en-IN" sz="1200" b="1">
                  <a:effectLst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893819-EE45-CA67-3D66-8A8A3EE84E63}"/>
                  </a:ext>
                </a:extLst>
              </p:cNvPr>
              <p:cNvSpPr txBox="1"/>
              <p:nvPr/>
            </p:nvSpPr>
            <p:spPr>
              <a:xfrm rot="5400000">
                <a:off x="7848093" y="2290074"/>
                <a:ext cx="606933" cy="447424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>
                    <a:gd name="adj" fmla="val 8143122"/>
                  </a:avLst>
                </a:prstTxWarp>
                <a:spAutoFit/>
              </a:bodyPr>
              <a:lstStyle/>
              <a:p>
                <a:pPr algn="ctr"/>
                <a:r>
                  <a:rPr lang="en-IN" sz="1050" b="1">
                    <a:solidFill>
                      <a:schemeClr val="bg1"/>
                    </a:solidFill>
                    <a:effectLst/>
                  </a:rPr>
                  <a:t>ONLINE</a:t>
                </a:r>
                <a:endParaRPr lang="en-IN" sz="1100" b="1"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C7F32A1-1E05-947A-088C-2ADBEEF04DAB}"/>
                  </a:ext>
                </a:extLst>
              </p:cNvPr>
              <p:cNvSpPr txBox="1"/>
              <p:nvPr/>
            </p:nvSpPr>
            <p:spPr>
              <a:xfrm rot="16200000">
                <a:off x="7182293" y="2358220"/>
                <a:ext cx="534176" cy="268504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>
                    <a:gd name="adj" fmla="val 8143122"/>
                  </a:avLst>
                </a:prstTxWarp>
                <a:spAutoFit/>
              </a:bodyPr>
              <a:lstStyle/>
              <a:p>
                <a:pPr algn="ctr"/>
                <a:r>
                  <a:rPr lang="en-IN" sz="1050" b="1">
                    <a:solidFill>
                      <a:schemeClr val="bg1"/>
                    </a:solidFill>
                    <a:effectLst/>
                  </a:rPr>
                  <a:t>OFFLINE</a:t>
                </a: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9302FB6F-CEDD-ADB0-EBB8-A621A0E46BF8}"/>
              </a:ext>
            </a:extLst>
          </p:cNvPr>
          <p:cNvGrpSpPr/>
          <p:nvPr/>
        </p:nvGrpSpPr>
        <p:grpSpPr>
          <a:xfrm>
            <a:off x="256893" y="4807007"/>
            <a:ext cx="1439248" cy="2048449"/>
            <a:chOff x="256893" y="4807007"/>
            <a:chExt cx="1439248" cy="2048449"/>
          </a:xfrm>
        </p:grpSpPr>
        <p:sp>
          <p:nvSpPr>
            <p:cNvPr id="115" name="Freeform 8">
              <a:extLst>
                <a:ext uri="{FF2B5EF4-FFF2-40B4-BE49-F238E27FC236}">
                  <a16:creationId xmlns:a16="http://schemas.microsoft.com/office/drawing/2014/main" id="{B02C9E7F-3356-1476-A8A6-DD4D2E43FDBF}"/>
                </a:ext>
              </a:extLst>
            </p:cNvPr>
            <p:cNvSpPr/>
            <p:nvPr/>
          </p:nvSpPr>
          <p:spPr>
            <a:xfrm>
              <a:off x="256893" y="4807007"/>
              <a:ext cx="1439248" cy="2048449"/>
            </a:xfrm>
            <a:custGeom>
              <a:avLst/>
              <a:gdLst/>
              <a:ahLst/>
              <a:cxnLst/>
              <a:rect l="l" t="t" r="r" b="b"/>
              <a:pathLst>
                <a:path w="5430694" h="8241889">
                  <a:moveTo>
                    <a:pt x="0" y="0"/>
                  </a:moveTo>
                  <a:lnTo>
                    <a:pt x="5430694" y="0"/>
                  </a:lnTo>
                  <a:lnTo>
                    <a:pt x="5430694" y="8241889"/>
                  </a:lnTo>
                  <a:lnTo>
                    <a:pt x="0" y="8241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l="-92234" t="-2839" r="-85231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AAEE8EAB-0776-39C9-8960-1E16AF9F6541}"/>
                </a:ext>
              </a:extLst>
            </p:cNvPr>
            <p:cNvGrpSpPr/>
            <p:nvPr/>
          </p:nvGrpSpPr>
          <p:grpSpPr>
            <a:xfrm>
              <a:off x="348964" y="5203557"/>
              <a:ext cx="1123910" cy="1618419"/>
              <a:chOff x="346415" y="4984901"/>
              <a:chExt cx="1201124" cy="1844288"/>
            </a:xfrm>
          </p:grpSpPr>
          <p:grpSp>
            <p:nvGrpSpPr>
              <p:cNvPr id="116" name="Group 9">
                <a:extLst>
                  <a:ext uri="{FF2B5EF4-FFF2-40B4-BE49-F238E27FC236}">
                    <a16:creationId xmlns:a16="http://schemas.microsoft.com/office/drawing/2014/main" id="{D4A4DFE3-2B45-E928-90AE-4F731C2FE9D3}"/>
                  </a:ext>
                </a:extLst>
              </p:cNvPr>
              <p:cNvGrpSpPr/>
              <p:nvPr/>
            </p:nvGrpSpPr>
            <p:grpSpPr>
              <a:xfrm>
                <a:off x="388098" y="4984901"/>
                <a:ext cx="1159441" cy="1844288"/>
                <a:chOff x="0" y="-47625"/>
                <a:chExt cx="808625" cy="1286256"/>
              </a:xfrm>
            </p:grpSpPr>
            <p:sp>
              <p:nvSpPr>
                <p:cNvPr id="126" name="Freeform 10">
                  <a:extLst>
                    <a:ext uri="{FF2B5EF4-FFF2-40B4-BE49-F238E27FC236}">
                      <a16:creationId xmlns:a16="http://schemas.microsoft.com/office/drawing/2014/main" id="{6BF3E1F1-CC21-880D-5B87-53832DB6552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08625" cy="1238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625" h="1238631">
                      <a:moveTo>
                        <a:pt x="75648" y="0"/>
                      </a:moveTo>
                      <a:lnTo>
                        <a:pt x="732977" y="0"/>
                      </a:lnTo>
                      <a:cubicBezTo>
                        <a:pt x="774757" y="0"/>
                        <a:pt x="808625" y="33869"/>
                        <a:pt x="808625" y="75648"/>
                      </a:cubicBezTo>
                      <a:lnTo>
                        <a:pt x="808625" y="1162983"/>
                      </a:lnTo>
                      <a:cubicBezTo>
                        <a:pt x="808625" y="1183046"/>
                        <a:pt x="800655" y="1202287"/>
                        <a:pt x="786468" y="1216474"/>
                      </a:cubicBezTo>
                      <a:cubicBezTo>
                        <a:pt x="772282" y="1230661"/>
                        <a:pt x="753040" y="1238631"/>
                        <a:pt x="732977" y="1238631"/>
                      </a:cubicBezTo>
                      <a:lnTo>
                        <a:pt x="75648" y="1238631"/>
                      </a:lnTo>
                      <a:cubicBezTo>
                        <a:pt x="55585" y="1238631"/>
                        <a:pt x="36343" y="1230661"/>
                        <a:pt x="22157" y="1216474"/>
                      </a:cubicBezTo>
                      <a:cubicBezTo>
                        <a:pt x="7970" y="1202287"/>
                        <a:pt x="0" y="1183046"/>
                        <a:pt x="0" y="1162983"/>
                      </a:cubicBezTo>
                      <a:lnTo>
                        <a:pt x="0" y="75648"/>
                      </a:lnTo>
                      <a:cubicBezTo>
                        <a:pt x="0" y="55585"/>
                        <a:pt x="7970" y="36343"/>
                        <a:pt x="22157" y="22157"/>
                      </a:cubicBezTo>
                      <a:cubicBezTo>
                        <a:pt x="36343" y="7970"/>
                        <a:pt x="55585" y="0"/>
                        <a:pt x="75648" y="0"/>
                      </a:cubicBezTo>
                      <a:close/>
                    </a:path>
                  </a:pathLst>
                </a:custGeom>
                <a:solidFill>
                  <a:srgbClr val="FBC734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TextBox 11">
                  <a:extLst>
                    <a:ext uri="{FF2B5EF4-FFF2-40B4-BE49-F238E27FC236}">
                      <a16:creationId xmlns:a16="http://schemas.microsoft.com/office/drawing/2014/main" id="{2932729E-3902-F788-6A0B-D365B222EC31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08625" cy="128625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00"/>
                    </a:lnSpc>
                  </a:pPr>
                  <a:endParaRPr/>
                </a:p>
              </p:txBody>
            </p:sp>
          </p:grpSp>
          <p:grpSp>
            <p:nvGrpSpPr>
              <p:cNvPr id="117" name="Group 12">
                <a:extLst>
                  <a:ext uri="{FF2B5EF4-FFF2-40B4-BE49-F238E27FC236}">
                    <a16:creationId xmlns:a16="http://schemas.microsoft.com/office/drawing/2014/main" id="{5B69CDB0-F12E-4230-C843-6DF6B40580BD}"/>
                  </a:ext>
                </a:extLst>
              </p:cNvPr>
              <p:cNvGrpSpPr/>
              <p:nvPr/>
            </p:nvGrpSpPr>
            <p:grpSpPr>
              <a:xfrm rot="16200000">
                <a:off x="602957" y="6123521"/>
                <a:ext cx="300212" cy="813295"/>
                <a:chOff x="0" y="-47625"/>
                <a:chExt cx="343011" cy="929241"/>
              </a:xfrm>
            </p:grpSpPr>
            <p:sp>
              <p:nvSpPr>
                <p:cNvPr id="124" name="Freeform 13">
                  <a:extLst>
                    <a:ext uri="{FF2B5EF4-FFF2-40B4-BE49-F238E27FC236}">
                      <a16:creationId xmlns:a16="http://schemas.microsoft.com/office/drawing/2014/main" id="{23E75D41-C866-A982-133B-4D419231DC3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43011" cy="881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11" h="881616">
                      <a:moveTo>
                        <a:pt x="114399" y="862547"/>
                      </a:moveTo>
                      <a:cubicBezTo>
                        <a:pt x="131984" y="874061"/>
                        <a:pt x="151976" y="881616"/>
                        <a:pt x="171598" y="881616"/>
                      </a:cubicBezTo>
                      <a:cubicBezTo>
                        <a:pt x="191220" y="881616"/>
                        <a:pt x="210102" y="875139"/>
                        <a:pt x="227501" y="863625"/>
                      </a:cubicBezTo>
                      <a:cubicBezTo>
                        <a:pt x="227872" y="863266"/>
                        <a:pt x="228242" y="863266"/>
                        <a:pt x="228612" y="862906"/>
                      </a:cubicBezTo>
                      <a:cubicBezTo>
                        <a:pt x="293957" y="816851"/>
                        <a:pt x="342086" y="695237"/>
                        <a:pt x="343011" y="551585"/>
                      </a:cubicBezTo>
                      <a:lnTo>
                        <a:pt x="343011" y="0"/>
                      </a:lnTo>
                      <a:lnTo>
                        <a:pt x="0" y="0"/>
                      </a:lnTo>
                      <a:lnTo>
                        <a:pt x="0" y="551176"/>
                      </a:lnTo>
                      <a:cubicBezTo>
                        <a:pt x="926" y="695956"/>
                        <a:pt x="48314" y="817571"/>
                        <a:pt x="114399" y="862547"/>
                      </a:cubicBezTo>
                      <a:close/>
                    </a:path>
                  </a:pathLst>
                </a:custGeom>
                <a:solidFill>
                  <a:srgbClr val="4FC7F4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TextBox 14">
                  <a:extLst>
                    <a:ext uri="{FF2B5EF4-FFF2-40B4-BE49-F238E27FC236}">
                      <a16:creationId xmlns:a16="http://schemas.microsoft.com/office/drawing/2014/main" id="{CABB462B-8368-C371-3092-FFB1D90F06F1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343011" cy="802241"/>
                </a:xfrm>
                <a:prstGeom prst="rect">
                  <a:avLst/>
                </a:prstGeom>
              </p:spPr>
              <p:txBody>
                <a:bodyPr lIns="60238" tIns="60238" rIns="60238" bIns="60238" rtlCol="0" anchor="ctr"/>
                <a:lstStyle/>
                <a:p>
                  <a:pPr algn="ctr">
                    <a:lnSpc>
                      <a:spcPts val="2800"/>
                    </a:lnSpc>
                  </a:pPr>
                  <a:endParaRPr/>
                </a:p>
              </p:txBody>
            </p:sp>
          </p:grpSp>
          <p:sp>
            <p:nvSpPr>
              <p:cNvPr id="119" name="Freeform 16">
                <a:extLst>
                  <a:ext uri="{FF2B5EF4-FFF2-40B4-BE49-F238E27FC236}">
                    <a16:creationId xmlns:a16="http://schemas.microsoft.com/office/drawing/2014/main" id="{8D523A7A-4C7C-E0BC-7765-E149D45A2016}"/>
                  </a:ext>
                </a:extLst>
              </p:cNvPr>
              <p:cNvSpPr/>
              <p:nvPr/>
            </p:nvSpPr>
            <p:spPr>
              <a:xfrm>
                <a:off x="457733" y="5148186"/>
                <a:ext cx="1020170" cy="1095652"/>
              </a:xfrm>
              <a:custGeom>
                <a:avLst/>
                <a:gdLst/>
                <a:ahLst/>
                <a:cxnLst/>
                <a:rect l="l" t="t" r="r" b="b"/>
                <a:pathLst>
                  <a:path w="3601937" h="3868444">
                    <a:moveTo>
                      <a:pt x="0" y="0"/>
                    </a:moveTo>
                    <a:lnTo>
                      <a:pt x="3601938" y="0"/>
                    </a:lnTo>
                    <a:lnTo>
                      <a:pt x="3601938" y="3868443"/>
                    </a:lnTo>
                    <a:lnTo>
                      <a:pt x="0" y="38684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9"/>
                <a:stretch>
                  <a:fillRect r="-675" b="-547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7">
                <a:extLst>
                  <a:ext uri="{FF2B5EF4-FFF2-40B4-BE49-F238E27FC236}">
                    <a16:creationId xmlns:a16="http://schemas.microsoft.com/office/drawing/2014/main" id="{BB58F79C-2956-7FB2-654A-D25AE06B7FCA}"/>
                  </a:ext>
                </a:extLst>
              </p:cNvPr>
              <p:cNvSpPr/>
              <p:nvPr/>
            </p:nvSpPr>
            <p:spPr>
              <a:xfrm>
                <a:off x="1329166" y="6363389"/>
                <a:ext cx="145140" cy="335792"/>
              </a:xfrm>
              <a:custGeom>
                <a:avLst/>
                <a:gdLst/>
                <a:ahLst/>
                <a:cxnLst/>
                <a:rect l="l" t="t" r="r" b="b"/>
                <a:pathLst>
                  <a:path w="512451" h="1185588">
                    <a:moveTo>
                      <a:pt x="0" y="0"/>
                    </a:moveTo>
                    <a:lnTo>
                      <a:pt x="512451" y="0"/>
                    </a:lnTo>
                    <a:lnTo>
                      <a:pt x="512451" y="1185588"/>
                    </a:lnTo>
                    <a:lnTo>
                      <a:pt x="0" y="118558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8">
                <a:extLst>
                  <a:ext uri="{FF2B5EF4-FFF2-40B4-BE49-F238E27FC236}">
                    <a16:creationId xmlns:a16="http://schemas.microsoft.com/office/drawing/2014/main" id="{4BAC151B-1015-ADCE-3837-B8E250DFF8C6}"/>
                  </a:ext>
                </a:extLst>
              </p:cNvPr>
              <p:cNvSpPr/>
              <p:nvPr/>
            </p:nvSpPr>
            <p:spPr>
              <a:xfrm>
                <a:off x="1221251" y="6353175"/>
                <a:ext cx="150266" cy="353985"/>
              </a:xfrm>
              <a:custGeom>
                <a:avLst/>
                <a:gdLst/>
                <a:ahLst/>
                <a:cxnLst/>
                <a:rect l="l" t="t" r="r" b="b"/>
                <a:pathLst>
                  <a:path w="530548" h="1249823">
                    <a:moveTo>
                      <a:pt x="0" y="0"/>
                    </a:moveTo>
                    <a:lnTo>
                      <a:pt x="530548" y="0"/>
                    </a:lnTo>
                    <a:lnTo>
                      <a:pt x="530548" y="1249823"/>
                    </a:lnTo>
                    <a:lnTo>
                      <a:pt x="0" y="1249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9">
                <a:extLst>
                  <a:ext uri="{FF2B5EF4-FFF2-40B4-BE49-F238E27FC236}">
                    <a16:creationId xmlns:a16="http://schemas.microsoft.com/office/drawing/2014/main" id="{9BBCB054-BB08-473E-0A4B-581FB9699759}"/>
                  </a:ext>
                </a:extLst>
              </p:cNvPr>
              <p:cNvSpPr/>
              <p:nvPr/>
            </p:nvSpPr>
            <p:spPr>
              <a:xfrm>
                <a:off x="1159710" y="6541070"/>
                <a:ext cx="100900" cy="166090"/>
              </a:xfrm>
              <a:custGeom>
                <a:avLst/>
                <a:gdLst/>
                <a:ahLst/>
                <a:cxnLst/>
                <a:rect l="l" t="t" r="r" b="b"/>
                <a:pathLst>
                  <a:path w="356249" h="586417">
                    <a:moveTo>
                      <a:pt x="0" y="0"/>
                    </a:moveTo>
                    <a:lnTo>
                      <a:pt x="356248" y="0"/>
                    </a:lnTo>
                    <a:lnTo>
                      <a:pt x="356248" y="586417"/>
                    </a:lnTo>
                    <a:lnTo>
                      <a:pt x="0" y="5864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2">
                  <a:extLs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TextBox 20">
                <a:extLst>
                  <a:ext uri="{FF2B5EF4-FFF2-40B4-BE49-F238E27FC236}">
                    <a16:creationId xmlns:a16="http://schemas.microsoft.com/office/drawing/2014/main" id="{AA7423FC-F711-450B-CB4B-5111A312C3F1}"/>
                  </a:ext>
                </a:extLst>
              </p:cNvPr>
              <p:cNvSpPr txBox="1"/>
              <p:nvPr/>
            </p:nvSpPr>
            <p:spPr>
              <a:xfrm>
                <a:off x="530643" y="6541070"/>
                <a:ext cx="569309" cy="10521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600" b="1" i="1">
                    <a:solidFill>
                      <a:srgbClr val="000000"/>
                    </a:solidFill>
                    <a:latin typeface="Helvetica World Bold"/>
                    <a:ea typeface="Helvetica World Bold"/>
                    <a:cs typeface="Helvetica World Bold"/>
                    <a:sym typeface="Helvetica World Bold"/>
                  </a:rPr>
                  <a:t>W </a:t>
                </a:r>
                <a:r>
                  <a:rPr lang="en-US" sz="600" b="1" i="1" err="1">
                    <a:solidFill>
                      <a:srgbClr val="000000"/>
                    </a:solidFill>
                    <a:latin typeface="Helvetica World Bold"/>
                    <a:ea typeface="Helvetica World Bold"/>
                    <a:cs typeface="Helvetica World Bold"/>
                    <a:sym typeface="Helvetica World Bold"/>
                  </a:rPr>
                  <a:t>SmartSkinX</a:t>
                </a:r>
                <a:endParaRPr lang="en-US" sz="600" b="1" i="1">
                  <a:solidFill>
                    <a:srgbClr val="000000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endParaRP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2AA7F76-269A-98B6-DD62-F3C952489AC0}"/>
              </a:ext>
            </a:extLst>
          </p:cNvPr>
          <p:cNvGrpSpPr>
            <a:grpSpLocks noChangeAspect="1"/>
          </p:cNvGrpSpPr>
          <p:nvPr/>
        </p:nvGrpSpPr>
        <p:grpSpPr>
          <a:xfrm>
            <a:off x="4232380" y="4722925"/>
            <a:ext cx="1439248" cy="2184274"/>
            <a:chOff x="5327115" y="1244483"/>
            <a:chExt cx="4073021" cy="6181421"/>
          </a:xfrm>
        </p:grpSpPr>
        <p:sp>
          <p:nvSpPr>
            <p:cNvPr id="129" name="Freeform 23">
              <a:extLst>
                <a:ext uri="{FF2B5EF4-FFF2-40B4-BE49-F238E27FC236}">
                  <a16:creationId xmlns:a16="http://schemas.microsoft.com/office/drawing/2014/main" id="{E29CE419-0AB5-42E0-9FCB-0EDCFD84261B}"/>
                </a:ext>
              </a:extLst>
            </p:cNvPr>
            <p:cNvSpPr/>
            <p:nvPr/>
          </p:nvSpPr>
          <p:spPr>
            <a:xfrm>
              <a:off x="5327115" y="1244483"/>
              <a:ext cx="4073021" cy="6181417"/>
            </a:xfrm>
            <a:custGeom>
              <a:avLst/>
              <a:gdLst/>
              <a:ahLst/>
              <a:cxnLst/>
              <a:rect l="l" t="t" r="r" b="b"/>
              <a:pathLst>
                <a:path w="5430694" h="8241889">
                  <a:moveTo>
                    <a:pt x="0" y="0"/>
                  </a:moveTo>
                  <a:lnTo>
                    <a:pt x="5430694" y="0"/>
                  </a:lnTo>
                  <a:lnTo>
                    <a:pt x="5430694" y="8241889"/>
                  </a:lnTo>
                  <a:lnTo>
                    <a:pt x="0" y="8241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l="-92234" t="-2839" r="-8523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24">
              <a:extLst>
                <a:ext uri="{FF2B5EF4-FFF2-40B4-BE49-F238E27FC236}">
                  <a16:creationId xmlns:a16="http://schemas.microsoft.com/office/drawing/2014/main" id="{25AC454E-F68B-9E70-9397-14E1832BCF04}"/>
                </a:ext>
              </a:extLst>
            </p:cNvPr>
            <p:cNvSpPr/>
            <p:nvPr/>
          </p:nvSpPr>
          <p:spPr>
            <a:xfrm>
              <a:off x="7741314" y="6561919"/>
              <a:ext cx="267187" cy="439813"/>
            </a:xfrm>
            <a:custGeom>
              <a:avLst/>
              <a:gdLst/>
              <a:ahLst/>
              <a:cxnLst/>
              <a:rect l="l" t="t" r="r" b="b"/>
              <a:pathLst>
                <a:path w="356249" h="586417">
                  <a:moveTo>
                    <a:pt x="0" y="0"/>
                  </a:moveTo>
                  <a:lnTo>
                    <a:pt x="356248" y="0"/>
                  </a:lnTo>
                  <a:lnTo>
                    <a:pt x="356248" y="586417"/>
                  </a:lnTo>
                  <a:lnTo>
                    <a:pt x="0" y="586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1" name="Group 25">
              <a:extLst>
                <a:ext uri="{FF2B5EF4-FFF2-40B4-BE49-F238E27FC236}">
                  <a16:creationId xmlns:a16="http://schemas.microsoft.com/office/drawing/2014/main" id="{32D0ACB4-AA34-5BE6-3A2B-F0DF807BBA07}"/>
                </a:ext>
              </a:extLst>
            </p:cNvPr>
            <p:cNvGrpSpPr/>
            <p:nvPr/>
          </p:nvGrpSpPr>
          <p:grpSpPr>
            <a:xfrm>
              <a:off x="5820575" y="1707989"/>
              <a:ext cx="2827065" cy="826051"/>
              <a:chOff x="0" y="-47625"/>
              <a:chExt cx="744577" cy="217561"/>
            </a:xfrm>
          </p:grpSpPr>
          <p:sp>
            <p:nvSpPr>
              <p:cNvPr id="141" name="Freeform 26">
                <a:extLst>
                  <a:ext uri="{FF2B5EF4-FFF2-40B4-BE49-F238E27FC236}">
                    <a16:creationId xmlns:a16="http://schemas.microsoft.com/office/drawing/2014/main" id="{B4D8640F-315E-17E0-891D-39841B49AC4C}"/>
                  </a:ext>
                </a:extLst>
              </p:cNvPr>
              <p:cNvSpPr/>
              <p:nvPr/>
            </p:nvSpPr>
            <p:spPr>
              <a:xfrm>
                <a:off x="0" y="0"/>
                <a:ext cx="744577" cy="169936"/>
              </a:xfrm>
              <a:custGeom>
                <a:avLst/>
                <a:gdLst/>
                <a:ahLst/>
                <a:cxnLst/>
                <a:rect l="l" t="t" r="r" b="b"/>
                <a:pathLst>
                  <a:path w="744577" h="169936">
                    <a:moveTo>
                      <a:pt x="0" y="0"/>
                    </a:moveTo>
                    <a:lnTo>
                      <a:pt x="744577" y="0"/>
                    </a:lnTo>
                    <a:lnTo>
                      <a:pt x="744577" y="169936"/>
                    </a:lnTo>
                    <a:lnTo>
                      <a:pt x="0" y="1699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TextBox 27">
                <a:extLst>
                  <a:ext uri="{FF2B5EF4-FFF2-40B4-BE49-F238E27FC236}">
                    <a16:creationId xmlns:a16="http://schemas.microsoft.com/office/drawing/2014/main" id="{D0CEF088-A87E-117F-A283-50A78069A92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44577" cy="217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32" name="Freeform 28">
              <a:extLst>
                <a:ext uri="{FF2B5EF4-FFF2-40B4-BE49-F238E27FC236}">
                  <a16:creationId xmlns:a16="http://schemas.microsoft.com/office/drawing/2014/main" id="{D04781A9-E1C2-8B07-46A7-EEF13317730C}"/>
                </a:ext>
              </a:extLst>
            </p:cNvPr>
            <p:cNvSpPr/>
            <p:nvPr/>
          </p:nvSpPr>
          <p:spPr>
            <a:xfrm>
              <a:off x="5698545" y="1888815"/>
              <a:ext cx="3034579" cy="775757"/>
            </a:xfrm>
            <a:custGeom>
              <a:avLst/>
              <a:gdLst/>
              <a:ahLst/>
              <a:cxnLst/>
              <a:rect l="l" t="t" r="r" b="b"/>
              <a:pathLst>
                <a:path w="4046105" h="1034343">
                  <a:moveTo>
                    <a:pt x="0" y="0"/>
                  </a:moveTo>
                  <a:lnTo>
                    <a:pt x="4046105" y="0"/>
                  </a:lnTo>
                  <a:lnTo>
                    <a:pt x="4046105" y="1034342"/>
                  </a:lnTo>
                  <a:lnTo>
                    <a:pt x="0" y="1034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" name="Group 29">
              <a:extLst>
                <a:ext uri="{FF2B5EF4-FFF2-40B4-BE49-F238E27FC236}">
                  <a16:creationId xmlns:a16="http://schemas.microsoft.com/office/drawing/2014/main" id="{FC2A6E8C-4331-FF5C-2D2A-259AA0F45DC4}"/>
                </a:ext>
              </a:extLst>
            </p:cNvPr>
            <p:cNvGrpSpPr/>
            <p:nvPr/>
          </p:nvGrpSpPr>
          <p:grpSpPr>
            <a:xfrm>
              <a:off x="5698545" y="2444193"/>
              <a:ext cx="3115188" cy="4981711"/>
              <a:chOff x="0" y="-47625"/>
              <a:chExt cx="820461" cy="1312055"/>
            </a:xfrm>
          </p:grpSpPr>
          <p:sp>
            <p:nvSpPr>
              <p:cNvPr id="139" name="Freeform 30">
                <a:extLst>
                  <a:ext uri="{FF2B5EF4-FFF2-40B4-BE49-F238E27FC236}">
                    <a16:creationId xmlns:a16="http://schemas.microsoft.com/office/drawing/2014/main" id="{AE9C01A0-63D2-FC99-1F8D-B0EF1354AF7E}"/>
                  </a:ext>
                </a:extLst>
              </p:cNvPr>
              <p:cNvSpPr/>
              <p:nvPr/>
            </p:nvSpPr>
            <p:spPr>
              <a:xfrm>
                <a:off x="0" y="0"/>
                <a:ext cx="820461" cy="1264430"/>
              </a:xfrm>
              <a:custGeom>
                <a:avLst/>
                <a:gdLst/>
                <a:ahLst/>
                <a:cxnLst/>
                <a:rect l="l" t="t" r="r" b="b"/>
                <a:pathLst>
                  <a:path w="820461" h="1264430">
                    <a:moveTo>
                      <a:pt x="126746" y="0"/>
                    </a:moveTo>
                    <a:lnTo>
                      <a:pt x="693715" y="0"/>
                    </a:lnTo>
                    <a:cubicBezTo>
                      <a:pt x="727330" y="0"/>
                      <a:pt x="759569" y="13354"/>
                      <a:pt x="783338" y="37123"/>
                    </a:cubicBezTo>
                    <a:cubicBezTo>
                      <a:pt x="807108" y="60893"/>
                      <a:pt x="820461" y="93131"/>
                      <a:pt x="820461" y="126746"/>
                    </a:cubicBezTo>
                    <a:lnTo>
                      <a:pt x="820461" y="1137683"/>
                    </a:lnTo>
                    <a:cubicBezTo>
                      <a:pt x="820461" y="1171299"/>
                      <a:pt x="807108" y="1203537"/>
                      <a:pt x="783338" y="1227306"/>
                    </a:cubicBezTo>
                    <a:cubicBezTo>
                      <a:pt x="759569" y="1251076"/>
                      <a:pt x="727330" y="1264430"/>
                      <a:pt x="693715" y="1264430"/>
                    </a:cubicBezTo>
                    <a:lnTo>
                      <a:pt x="126746" y="1264430"/>
                    </a:lnTo>
                    <a:cubicBezTo>
                      <a:pt x="93131" y="1264430"/>
                      <a:pt x="60893" y="1251076"/>
                      <a:pt x="37123" y="1227306"/>
                    </a:cubicBezTo>
                    <a:cubicBezTo>
                      <a:pt x="13354" y="1203537"/>
                      <a:pt x="0" y="1171299"/>
                      <a:pt x="0" y="1137683"/>
                    </a:cubicBezTo>
                    <a:lnTo>
                      <a:pt x="0" y="126746"/>
                    </a:lnTo>
                    <a:cubicBezTo>
                      <a:pt x="0" y="93131"/>
                      <a:pt x="13354" y="60893"/>
                      <a:pt x="37123" y="37123"/>
                    </a:cubicBezTo>
                    <a:cubicBezTo>
                      <a:pt x="60893" y="13354"/>
                      <a:pt x="93131" y="0"/>
                      <a:pt x="126746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TextBox 31">
                <a:extLst>
                  <a:ext uri="{FF2B5EF4-FFF2-40B4-BE49-F238E27FC236}">
                    <a16:creationId xmlns:a16="http://schemas.microsoft.com/office/drawing/2014/main" id="{E7EB7CF8-5C98-7356-7E90-2A75CE23A65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20461" cy="13120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34" name="Freeform 32">
              <a:extLst>
                <a:ext uri="{FF2B5EF4-FFF2-40B4-BE49-F238E27FC236}">
                  <a16:creationId xmlns:a16="http://schemas.microsoft.com/office/drawing/2014/main" id="{40B100B1-BDD9-3836-1759-578D5C33C584}"/>
                </a:ext>
              </a:extLst>
            </p:cNvPr>
            <p:cNvSpPr/>
            <p:nvPr/>
          </p:nvSpPr>
          <p:spPr>
            <a:xfrm>
              <a:off x="5816404" y="3138859"/>
              <a:ext cx="2917276" cy="3642966"/>
            </a:xfrm>
            <a:custGeom>
              <a:avLst/>
              <a:gdLst/>
              <a:ahLst/>
              <a:cxnLst/>
              <a:rect l="l" t="t" r="r" b="b"/>
              <a:pathLst>
                <a:path w="3889701" h="4857288">
                  <a:moveTo>
                    <a:pt x="0" y="0"/>
                  </a:moveTo>
                  <a:lnTo>
                    <a:pt x="3889701" y="0"/>
                  </a:lnTo>
                  <a:lnTo>
                    <a:pt x="3889701" y="4857288"/>
                  </a:lnTo>
                  <a:lnTo>
                    <a:pt x="0" y="4857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33">
              <a:extLst>
                <a:ext uri="{FF2B5EF4-FFF2-40B4-BE49-F238E27FC236}">
                  <a16:creationId xmlns:a16="http://schemas.microsoft.com/office/drawing/2014/main" id="{B26CC3DA-CF22-CCAA-DC2D-87FB8ED0EB5C}"/>
                </a:ext>
              </a:extLst>
            </p:cNvPr>
            <p:cNvSpPr/>
            <p:nvPr/>
          </p:nvSpPr>
          <p:spPr>
            <a:xfrm rot="20457839">
              <a:off x="7722852" y="4276475"/>
              <a:ext cx="602901" cy="1420267"/>
            </a:xfrm>
            <a:custGeom>
              <a:avLst/>
              <a:gdLst/>
              <a:ahLst/>
              <a:cxnLst/>
              <a:rect l="l" t="t" r="r" b="b"/>
              <a:pathLst>
                <a:path w="803868" h="1893689">
                  <a:moveTo>
                    <a:pt x="0" y="0"/>
                  </a:moveTo>
                  <a:lnTo>
                    <a:pt x="803868" y="0"/>
                  </a:lnTo>
                  <a:lnTo>
                    <a:pt x="803868" y="1893689"/>
                  </a:lnTo>
                  <a:lnTo>
                    <a:pt x="0" y="1893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34">
              <a:extLst>
                <a:ext uri="{FF2B5EF4-FFF2-40B4-BE49-F238E27FC236}">
                  <a16:creationId xmlns:a16="http://schemas.microsoft.com/office/drawing/2014/main" id="{6D89C00E-AC88-1FCE-819D-0D51D3A826FB}"/>
                </a:ext>
              </a:extLst>
            </p:cNvPr>
            <p:cNvSpPr/>
            <p:nvPr/>
          </p:nvSpPr>
          <p:spPr>
            <a:xfrm>
              <a:off x="5698545" y="2548819"/>
              <a:ext cx="3115188" cy="4376712"/>
            </a:xfrm>
            <a:custGeom>
              <a:avLst/>
              <a:gdLst/>
              <a:ahLst/>
              <a:cxnLst/>
              <a:rect l="l" t="t" r="r" b="b"/>
              <a:pathLst>
                <a:path w="4153584" h="5835616">
                  <a:moveTo>
                    <a:pt x="0" y="0"/>
                  </a:moveTo>
                  <a:lnTo>
                    <a:pt x="4153584" y="0"/>
                  </a:lnTo>
                  <a:lnTo>
                    <a:pt x="4153584" y="5835616"/>
                  </a:lnTo>
                  <a:lnTo>
                    <a:pt x="0" y="5835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 b="-18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35">
              <a:extLst>
                <a:ext uri="{FF2B5EF4-FFF2-40B4-BE49-F238E27FC236}">
                  <a16:creationId xmlns:a16="http://schemas.microsoft.com/office/drawing/2014/main" id="{2487E918-65D3-F7F6-E535-85A804F313F6}"/>
                </a:ext>
              </a:extLst>
            </p:cNvPr>
            <p:cNvSpPr/>
            <p:nvPr/>
          </p:nvSpPr>
          <p:spPr>
            <a:xfrm rot="20385269">
              <a:off x="8010957" y="3201676"/>
              <a:ext cx="482398" cy="1133516"/>
            </a:xfrm>
            <a:custGeom>
              <a:avLst/>
              <a:gdLst/>
              <a:ahLst/>
              <a:cxnLst/>
              <a:rect l="l" t="t" r="r" b="b"/>
              <a:pathLst>
                <a:path w="643197" h="1511355">
                  <a:moveTo>
                    <a:pt x="0" y="0"/>
                  </a:moveTo>
                  <a:lnTo>
                    <a:pt x="643197" y="0"/>
                  </a:lnTo>
                  <a:lnTo>
                    <a:pt x="643197" y="1511355"/>
                  </a:lnTo>
                  <a:lnTo>
                    <a:pt x="0" y="1511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 l="-22855" t="-2974" r="-254590" b="-40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TextBox 36">
              <a:extLst>
                <a:ext uri="{FF2B5EF4-FFF2-40B4-BE49-F238E27FC236}">
                  <a16:creationId xmlns:a16="http://schemas.microsoft.com/office/drawing/2014/main" id="{E1CFC59E-D10D-903B-29B4-DF44D62EC79A}"/>
                </a:ext>
              </a:extLst>
            </p:cNvPr>
            <p:cNvSpPr txBox="1"/>
            <p:nvPr/>
          </p:nvSpPr>
          <p:spPr>
            <a:xfrm>
              <a:off x="5904903" y="6451277"/>
              <a:ext cx="2347252" cy="522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400" b="1">
                  <a:solidFill>
                    <a:srgbClr val="FFFFFF"/>
                  </a:solidFill>
                  <a:ea typeface="Aileron Regular Bold"/>
                  <a:cs typeface="Aileron Regular Bold"/>
                  <a:sym typeface="Aileron Regular Bold"/>
                </a:rPr>
                <a:t>Ankush </a:t>
              </a:r>
              <a:r>
                <a:rPr lang="en-US" sz="400" b="1" err="1">
                  <a:solidFill>
                    <a:srgbClr val="FFFFFF"/>
                  </a:solidFill>
                  <a:ea typeface="Aileron Regular Bold"/>
                  <a:cs typeface="Aileron Regular Bold"/>
                  <a:sym typeface="Aileron Regular Bold"/>
                </a:rPr>
                <a:t>Bahuga</a:t>
              </a:r>
              <a:r>
                <a:rPr lang="en-US" sz="400" b="1">
                  <a:solidFill>
                    <a:srgbClr val="FFFFFF"/>
                  </a:solidFill>
                  <a:ea typeface="Aileron Regular Bold"/>
                  <a:cs typeface="Aileron Regular Bold"/>
                  <a:sym typeface="Aileron Regular Bold"/>
                </a:rPr>
                <a:t> uses </a:t>
              </a:r>
              <a:r>
                <a:rPr lang="en-US" sz="400" b="1" err="1">
                  <a:solidFill>
                    <a:srgbClr val="FFFFFF"/>
                  </a:solidFill>
                  <a:ea typeface="Aileron Regular Bold"/>
                  <a:cs typeface="Aileron Regular Bold"/>
                  <a:sym typeface="Aileron Regular Bold"/>
                </a:rPr>
                <a:t>SmartSkinX</a:t>
              </a:r>
              <a:r>
                <a:rPr lang="en-US" sz="400" b="1">
                  <a:solidFill>
                    <a:srgbClr val="FFFFFF"/>
                  </a:solidFill>
                  <a:ea typeface="Aileron Regular Bold"/>
                  <a:cs typeface="Aileron Regular Bold"/>
                  <a:sym typeface="Aileron Regular Bold"/>
                </a:rPr>
                <a:t> to apply, track and scan his skin effortlessly in one minute. Try now! </a:t>
              </a:r>
            </a:p>
          </p:txBody>
        </p:sp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DF628CFB-7662-0845-A2D5-994E843400BC}"/>
              </a:ext>
            </a:extLst>
          </p:cNvPr>
          <p:cNvCxnSpPr>
            <a:cxnSpLocks/>
            <a:stCxn id="160" idx="1"/>
          </p:cNvCxnSpPr>
          <p:nvPr/>
        </p:nvCxnSpPr>
        <p:spPr>
          <a:xfrm flipH="1">
            <a:off x="0" y="4578661"/>
            <a:ext cx="4621237" cy="1375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03DB51B4-EC7E-CF95-7687-2D940867C170}"/>
              </a:ext>
            </a:extLst>
          </p:cNvPr>
          <p:cNvSpPr/>
          <p:nvPr/>
        </p:nvSpPr>
        <p:spPr>
          <a:xfrm>
            <a:off x="4621237" y="4471925"/>
            <a:ext cx="2617251" cy="309721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E92168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MARKETING </a:t>
            </a:r>
            <a:r>
              <a:rPr lang="en-US" sz="1500" b="1" dirty="0">
                <a:solidFill>
                  <a:srgbClr val="001F3F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 Bold"/>
              </a:rPr>
              <a:t>CAMPAIGNS</a:t>
            </a:r>
            <a:endParaRPr lang="en-US" sz="1500" b="1" dirty="0">
              <a:solidFill>
                <a:srgbClr val="E92068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1D96669-B274-0D1F-312F-2703DF2D3F86}"/>
              </a:ext>
            </a:extLst>
          </p:cNvPr>
          <p:cNvCxnSpPr>
            <a:cxnSpLocks/>
            <a:endCxn id="160" idx="3"/>
          </p:cNvCxnSpPr>
          <p:nvPr/>
        </p:nvCxnSpPr>
        <p:spPr>
          <a:xfrm flipH="1">
            <a:off x="7238488" y="4792648"/>
            <a:ext cx="4940086" cy="26638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Rectangle: Rounded Corners 181">
            <a:extLst>
              <a:ext uri="{FF2B5EF4-FFF2-40B4-BE49-F238E27FC236}">
                <a16:creationId xmlns:a16="http://schemas.microsoft.com/office/drawing/2014/main" id="{086A4C84-D1CF-FC74-20D9-99C39A9D65BF}"/>
              </a:ext>
            </a:extLst>
          </p:cNvPr>
          <p:cNvSpPr/>
          <p:nvPr/>
        </p:nvSpPr>
        <p:spPr>
          <a:xfrm>
            <a:off x="1605639" y="4963683"/>
            <a:ext cx="2201778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>
                <a:solidFill>
                  <a:srgbClr val="001E3F"/>
                </a:solidFill>
                <a:latin typeface="Baguet Script" pitchFamily="2" charset="77"/>
                <a:cs typeface="APPLE CHANCERY" panose="03020702040506060504" pitchFamily="66" charset="-79"/>
              </a:rPr>
              <a:t>“Glow Together “ </a:t>
            </a:r>
            <a:r>
              <a:rPr lang="en-US" sz="1400" b="1" i="1">
                <a:solidFill>
                  <a:srgbClr val="001E3F"/>
                </a:solidFill>
                <a:cs typeface="APPLE CHANCERY" panose="03020702040506060504" pitchFamily="66" charset="-79"/>
              </a:rPr>
              <a:t>Campaign with bumble</a:t>
            </a:r>
            <a:endParaRPr lang="en-IN" sz="1400" b="1" i="1">
              <a:solidFill>
                <a:srgbClr val="E92168"/>
              </a:solidFill>
              <a:cs typeface="APPLE CHANCERY" panose="03020702040506060504" pitchFamily="66" charset="-79"/>
            </a:endParaRPr>
          </a:p>
        </p:txBody>
      </p:sp>
      <p:sp>
        <p:nvSpPr>
          <p:cNvPr id="166" name="Rectangle: Rounded Corners 181">
            <a:extLst>
              <a:ext uri="{FF2B5EF4-FFF2-40B4-BE49-F238E27FC236}">
                <a16:creationId xmlns:a16="http://schemas.microsoft.com/office/drawing/2014/main" id="{0F5C85D4-C844-A34D-4A27-89A163949792}"/>
              </a:ext>
            </a:extLst>
          </p:cNvPr>
          <p:cNvSpPr/>
          <p:nvPr/>
        </p:nvSpPr>
        <p:spPr>
          <a:xfrm>
            <a:off x="1527179" y="5490784"/>
            <a:ext cx="2451169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i="1">
                <a:solidFill>
                  <a:srgbClr val="001F3E"/>
                </a:solidFill>
                <a:cs typeface="APPLE CHANCERY" panose="03020702040506060504" pitchFamily="66" charset="-79"/>
              </a:rPr>
              <a:t>Position the campaign between swipe cards prompting user to</a:t>
            </a:r>
            <a:r>
              <a:rPr lang="en-IN" sz="1000" b="1" i="1">
                <a:solidFill>
                  <a:srgbClr val="E92168"/>
                </a:solidFill>
                <a:cs typeface="APPLE CHANCERY" panose="03020702040506060504" pitchFamily="66" charset="-79"/>
              </a:rPr>
              <a:t> </a:t>
            </a:r>
            <a:r>
              <a:rPr lang="en-IN" sz="1000" i="1">
                <a:solidFill>
                  <a:srgbClr val="001F3E"/>
                </a:solidFill>
                <a:cs typeface="APPLE CHANCERY" panose="03020702040506060504" pitchFamily="66" charset="-79"/>
              </a:rPr>
              <a:t>buy</a:t>
            </a:r>
            <a:r>
              <a:rPr lang="en-IN" sz="1000" b="1" i="1">
                <a:solidFill>
                  <a:srgbClr val="E92168"/>
                </a:solidFill>
                <a:cs typeface="APPLE CHANCERY" panose="03020702040506060504" pitchFamily="66" charset="-79"/>
              </a:rPr>
              <a:t> </a:t>
            </a:r>
            <a:r>
              <a:rPr lang="en-IN" sz="1000" b="1" i="1" err="1">
                <a:solidFill>
                  <a:srgbClr val="E92168"/>
                </a:solidFill>
              </a:rPr>
              <a:t>SmartSkinX</a:t>
            </a:r>
            <a:r>
              <a:rPr lang="en-IN" sz="1000" b="1" i="1">
                <a:solidFill>
                  <a:srgbClr val="E92168"/>
                </a:solidFill>
              </a:rPr>
              <a:t> &amp; age beautifully together</a:t>
            </a:r>
            <a:endParaRPr lang="en-IN" sz="1000" b="1" i="1">
              <a:solidFill>
                <a:srgbClr val="E92168"/>
              </a:solidFill>
              <a:cs typeface="APPLE CHANCERY" panose="03020702040506060504" pitchFamily="66" charset="-79"/>
            </a:endParaRPr>
          </a:p>
        </p:txBody>
      </p:sp>
      <p:sp>
        <p:nvSpPr>
          <p:cNvPr id="167" name="Rectangle: Rounded Corners 181">
            <a:extLst>
              <a:ext uri="{FF2B5EF4-FFF2-40B4-BE49-F238E27FC236}">
                <a16:creationId xmlns:a16="http://schemas.microsoft.com/office/drawing/2014/main" id="{F8707FC1-F74A-C5CC-572E-CC6B322F170F}"/>
              </a:ext>
            </a:extLst>
          </p:cNvPr>
          <p:cNvSpPr/>
          <p:nvPr/>
        </p:nvSpPr>
        <p:spPr>
          <a:xfrm>
            <a:off x="1665173" y="6351276"/>
            <a:ext cx="1084907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 dirty="0">
                <a:solidFill>
                  <a:schemeClr val="bg1"/>
                </a:solidFill>
              </a:rPr>
              <a:t>Brand Recall</a:t>
            </a:r>
          </a:p>
        </p:txBody>
      </p:sp>
      <p:sp>
        <p:nvSpPr>
          <p:cNvPr id="168" name="Rectangle: Rounded Corners 181">
            <a:extLst>
              <a:ext uri="{FF2B5EF4-FFF2-40B4-BE49-F238E27FC236}">
                <a16:creationId xmlns:a16="http://schemas.microsoft.com/office/drawing/2014/main" id="{BBBDD3A1-1A71-7B1B-180C-7F3FC4C5C9D6}"/>
              </a:ext>
            </a:extLst>
          </p:cNvPr>
          <p:cNvSpPr/>
          <p:nvPr/>
        </p:nvSpPr>
        <p:spPr>
          <a:xfrm>
            <a:off x="2874957" y="6351276"/>
            <a:ext cx="1084907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>
                <a:solidFill>
                  <a:schemeClr val="bg1"/>
                </a:solidFill>
              </a:rPr>
              <a:t>Sales Spike</a:t>
            </a:r>
          </a:p>
        </p:txBody>
      </p:sp>
      <p:sp>
        <p:nvSpPr>
          <p:cNvPr id="169" name="Up Arrow 168">
            <a:extLst>
              <a:ext uri="{FF2B5EF4-FFF2-40B4-BE49-F238E27FC236}">
                <a16:creationId xmlns:a16="http://schemas.microsoft.com/office/drawing/2014/main" id="{74EF40CA-7308-E269-C8D9-E823CFB808D1}"/>
              </a:ext>
            </a:extLst>
          </p:cNvPr>
          <p:cNvSpPr/>
          <p:nvPr/>
        </p:nvSpPr>
        <p:spPr>
          <a:xfrm>
            <a:off x="2538720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Up Arrow 169">
            <a:extLst>
              <a:ext uri="{FF2B5EF4-FFF2-40B4-BE49-F238E27FC236}">
                <a16:creationId xmlns:a16="http://schemas.microsoft.com/office/drawing/2014/main" id="{926137C2-E68F-F714-9D9B-F2B62D57B27F}"/>
              </a:ext>
            </a:extLst>
          </p:cNvPr>
          <p:cNvSpPr/>
          <p:nvPr/>
        </p:nvSpPr>
        <p:spPr>
          <a:xfrm>
            <a:off x="3676397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: Rounded Corners 181">
            <a:extLst>
              <a:ext uri="{FF2B5EF4-FFF2-40B4-BE49-F238E27FC236}">
                <a16:creationId xmlns:a16="http://schemas.microsoft.com/office/drawing/2014/main" id="{3FA3269B-F96D-1EB5-6C92-FC92355D22BB}"/>
              </a:ext>
            </a:extLst>
          </p:cNvPr>
          <p:cNvSpPr/>
          <p:nvPr/>
        </p:nvSpPr>
        <p:spPr>
          <a:xfrm>
            <a:off x="-23844952" y="4621207"/>
            <a:ext cx="2734486" cy="598006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“Age gracefully with Ankush“ </a:t>
            </a:r>
          </a:p>
          <a:p>
            <a:r>
              <a:rPr lang="en-US" sz="1400" b="1">
                <a:solidFill>
                  <a:schemeClr val="tx1"/>
                </a:solidFill>
              </a:rPr>
              <a:t>Campaign  with Ankush</a:t>
            </a:r>
            <a:endParaRPr lang="en-IN" sz="1400" b="1">
              <a:solidFill>
                <a:schemeClr val="tx1"/>
              </a:solidFill>
            </a:endParaRPr>
          </a:p>
        </p:txBody>
      </p:sp>
      <p:sp>
        <p:nvSpPr>
          <p:cNvPr id="174" name="Rectangle: Rounded Corners 181">
            <a:extLst>
              <a:ext uri="{FF2B5EF4-FFF2-40B4-BE49-F238E27FC236}">
                <a16:creationId xmlns:a16="http://schemas.microsoft.com/office/drawing/2014/main" id="{6CFA54C6-70A5-06D0-47CC-E974005EA388}"/>
              </a:ext>
            </a:extLst>
          </p:cNvPr>
          <p:cNvSpPr/>
          <p:nvPr/>
        </p:nvSpPr>
        <p:spPr>
          <a:xfrm>
            <a:off x="-44604731" y="5000914"/>
            <a:ext cx="2265359" cy="598006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r>
              <a:rPr lang="en-IN" sz="1400" b="1">
                <a:solidFill>
                  <a:schemeClr val="tx1"/>
                </a:solidFill>
              </a:rPr>
              <a:t>Placed between reels and stories, Ankush Bahuguna demonstrates the 1-min routine to age gracefully</a:t>
            </a:r>
          </a:p>
        </p:txBody>
      </p:sp>
      <p:sp>
        <p:nvSpPr>
          <p:cNvPr id="175" name="Rectangle: Rounded Corners 181">
            <a:extLst>
              <a:ext uri="{FF2B5EF4-FFF2-40B4-BE49-F238E27FC236}">
                <a16:creationId xmlns:a16="http://schemas.microsoft.com/office/drawing/2014/main" id="{CB2ABFA7-8282-CABE-AC0F-4D84BE138441}"/>
              </a:ext>
            </a:extLst>
          </p:cNvPr>
          <p:cNvSpPr/>
          <p:nvPr/>
        </p:nvSpPr>
        <p:spPr>
          <a:xfrm>
            <a:off x="5865807" y="6351276"/>
            <a:ext cx="1084907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 dirty="0">
                <a:solidFill>
                  <a:schemeClr val="bg1"/>
                </a:solidFill>
              </a:rPr>
              <a:t>Social proof</a:t>
            </a:r>
          </a:p>
        </p:txBody>
      </p:sp>
      <p:sp>
        <p:nvSpPr>
          <p:cNvPr id="176" name="Rectangle: Rounded Corners 181">
            <a:extLst>
              <a:ext uri="{FF2B5EF4-FFF2-40B4-BE49-F238E27FC236}">
                <a16:creationId xmlns:a16="http://schemas.microsoft.com/office/drawing/2014/main" id="{4825D1B9-A112-EE53-AEE5-BF64ACE2C035}"/>
              </a:ext>
            </a:extLst>
          </p:cNvPr>
          <p:cNvSpPr/>
          <p:nvPr/>
        </p:nvSpPr>
        <p:spPr>
          <a:xfrm>
            <a:off x="7075591" y="6351276"/>
            <a:ext cx="1147265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 dirty="0">
                <a:solidFill>
                  <a:schemeClr val="bg1"/>
                </a:solidFill>
              </a:rPr>
              <a:t>Purchase Intent</a:t>
            </a:r>
          </a:p>
        </p:txBody>
      </p:sp>
      <p:sp>
        <p:nvSpPr>
          <p:cNvPr id="177" name="Up Arrow 176">
            <a:extLst>
              <a:ext uri="{FF2B5EF4-FFF2-40B4-BE49-F238E27FC236}">
                <a16:creationId xmlns:a16="http://schemas.microsoft.com/office/drawing/2014/main" id="{DFC880DB-DBDA-BE77-0420-6E3F902012EF}"/>
              </a:ext>
            </a:extLst>
          </p:cNvPr>
          <p:cNvSpPr/>
          <p:nvPr/>
        </p:nvSpPr>
        <p:spPr>
          <a:xfrm>
            <a:off x="6739354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78" name="Up Arrow 177">
            <a:extLst>
              <a:ext uri="{FF2B5EF4-FFF2-40B4-BE49-F238E27FC236}">
                <a16:creationId xmlns:a16="http://schemas.microsoft.com/office/drawing/2014/main" id="{A96FB8C6-22E7-8EB1-8192-956ABACAA729}"/>
              </a:ext>
            </a:extLst>
          </p:cNvPr>
          <p:cNvSpPr/>
          <p:nvPr/>
        </p:nvSpPr>
        <p:spPr>
          <a:xfrm>
            <a:off x="7877031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B3C9C4F8-079E-1AE3-8C5D-5E2AAF5F16D7}"/>
              </a:ext>
            </a:extLst>
          </p:cNvPr>
          <p:cNvGrpSpPr>
            <a:grpSpLocks noChangeAspect="1"/>
          </p:cNvGrpSpPr>
          <p:nvPr/>
        </p:nvGrpSpPr>
        <p:grpSpPr>
          <a:xfrm>
            <a:off x="8347733" y="4704291"/>
            <a:ext cx="1433237" cy="2175151"/>
            <a:chOff x="9252353" y="1244483"/>
            <a:chExt cx="4073021" cy="6181417"/>
          </a:xfrm>
        </p:grpSpPr>
        <p:sp>
          <p:nvSpPr>
            <p:cNvPr id="202" name="Freeform 30">
              <a:extLst>
                <a:ext uri="{FF2B5EF4-FFF2-40B4-BE49-F238E27FC236}">
                  <a16:creationId xmlns:a16="http://schemas.microsoft.com/office/drawing/2014/main" id="{7B365A00-62E6-B4F5-3194-B26DA62441B0}"/>
                </a:ext>
              </a:extLst>
            </p:cNvPr>
            <p:cNvSpPr/>
            <p:nvPr/>
          </p:nvSpPr>
          <p:spPr>
            <a:xfrm>
              <a:off x="9252353" y="1244483"/>
              <a:ext cx="4073021" cy="6181417"/>
            </a:xfrm>
            <a:custGeom>
              <a:avLst/>
              <a:gdLst/>
              <a:ahLst/>
              <a:cxnLst/>
              <a:rect l="l" t="t" r="r" b="b"/>
              <a:pathLst>
                <a:path w="5430694" h="8241889">
                  <a:moveTo>
                    <a:pt x="0" y="0"/>
                  </a:moveTo>
                  <a:lnTo>
                    <a:pt x="5430694" y="0"/>
                  </a:lnTo>
                  <a:lnTo>
                    <a:pt x="5430694" y="8241889"/>
                  </a:lnTo>
                  <a:lnTo>
                    <a:pt x="0" y="8241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l="-92234" t="-2839" r="-85231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3459465E-1422-9117-F2E6-C87C5B0B227B}"/>
                </a:ext>
              </a:extLst>
            </p:cNvPr>
            <p:cNvGrpSpPr/>
            <p:nvPr/>
          </p:nvGrpSpPr>
          <p:grpSpPr>
            <a:xfrm>
              <a:off x="9616296" y="1707989"/>
              <a:ext cx="3157001" cy="5560442"/>
              <a:chOff x="9616296" y="1707989"/>
              <a:chExt cx="3157001" cy="5560442"/>
            </a:xfrm>
          </p:grpSpPr>
          <p:grpSp>
            <p:nvGrpSpPr>
              <p:cNvPr id="204" name="Group 31">
                <a:extLst>
                  <a:ext uri="{FF2B5EF4-FFF2-40B4-BE49-F238E27FC236}">
                    <a16:creationId xmlns:a16="http://schemas.microsoft.com/office/drawing/2014/main" id="{F236CCD5-835E-E62E-23E1-D2851F348F77}"/>
                  </a:ext>
                </a:extLst>
              </p:cNvPr>
              <p:cNvGrpSpPr/>
              <p:nvPr/>
            </p:nvGrpSpPr>
            <p:grpSpPr>
              <a:xfrm>
                <a:off x="9745813" y="1707989"/>
                <a:ext cx="2827065" cy="826051"/>
                <a:chOff x="0" y="-47625"/>
                <a:chExt cx="744577" cy="217561"/>
              </a:xfrm>
            </p:grpSpPr>
            <p:sp>
              <p:nvSpPr>
                <p:cNvPr id="218" name="Freeform 32">
                  <a:extLst>
                    <a:ext uri="{FF2B5EF4-FFF2-40B4-BE49-F238E27FC236}">
                      <a16:creationId xmlns:a16="http://schemas.microsoft.com/office/drawing/2014/main" id="{CAB51D1D-8A06-CEFE-0994-B391A18C07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44577" cy="16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577" h="169936">
                      <a:moveTo>
                        <a:pt x="0" y="0"/>
                      </a:moveTo>
                      <a:lnTo>
                        <a:pt x="744577" y="0"/>
                      </a:lnTo>
                      <a:lnTo>
                        <a:pt x="744577" y="169936"/>
                      </a:lnTo>
                      <a:lnTo>
                        <a:pt x="0" y="1699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TextBox 33">
                  <a:extLst>
                    <a:ext uri="{FF2B5EF4-FFF2-40B4-BE49-F238E27FC236}">
                      <a16:creationId xmlns:a16="http://schemas.microsoft.com/office/drawing/2014/main" id="{40E068F4-113A-5E40-3F8A-60D7242CD3FC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744577" cy="217561"/>
                </a:xfrm>
                <a:prstGeom prst="rect">
                  <a:avLst/>
                </a:prstGeom>
              </p:spPr>
              <p:txBody>
                <a:bodyPr lIns="83136" tIns="83136" rIns="83136" bIns="83136" rtlCol="0" anchor="ctr"/>
                <a:lstStyle/>
                <a:p>
                  <a:pPr algn="ctr">
                    <a:lnSpc>
                      <a:spcPts val="2800"/>
                    </a:lnSpc>
                  </a:pPr>
                  <a:endParaRPr/>
                </a:p>
              </p:txBody>
            </p:sp>
          </p:grpSp>
          <p:grpSp>
            <p:nvGrpSpPr>
              <p:cNvPr id="205" name="Group 34">
                <a:extLst>
                  <a:ext uri="{FF2B5EF4-FFF2-40B4-BE49-F238E27FC236}">
                    <a16:creationId xmlns:a16="http://schemas.microsoft.com/office/drawing/2014/main" id="{FBAFD50D-8A94-4E08-98E6-92CEFF2821C8}"/>
                  </a:ext>
                </a:extLst>
              </p:cNvPr>
              <p:cNvGrpSpPr/>
              <p:nvPr/>
            </p:nvGrpSpPr>
            <p:grpSpPr>
              <a:xfrm>
                <a:off x="9616296" y="2353213"/>
                <a:ext cx="3157001" cy="4915218"/>
                <a:chOff x="0" y="-47625"/>
                <a:chExt cx="831473" cy="1294543"/>
              </a:xfrm>
            </p:grpSpPr>
            <p:sp>
              <p:nvSpPr>
                <p:cNvPr id="216" name="Freeform 35">
                  <a:extLst>
                    <a:ext uri="{FF2B5EF4-FFF2-40B4-BE49-F238E27FC236}">
                      <a16:creationId xmlns:a16="http://schemas.microsoft.com/office/drawing/2014/main" id="{815DFED1-A0C3-5D50-1F9D-A0020DB53A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31473" cy="1246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473" h="1246918">
                      <a:moveTo>
                        <a:pt x="0" y="0"/>
                      </a:moveTo>
                      <a:lnTo>
                        <a:pt x="831473" y="0"/>
                      </a:lnTo>
                      <a:lnTo>
                        <a:pt x="831473" y="1246918"/>
                      </a:lnTo>
                      <a:lnTo>
                        <a:pt x="0" y="12469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TextBox 36">
                  <a:extLst>
                    <a:ext uri="{FF2B5EF4-FFF2-40B4-BE49-F238E27FC236}">
                      <a16:creationId xmlns:a16="http://schemas.microsoft.com/office/drawing/2014/main" id="{232C0978-2442-B074-8CF4-A745FDDA3BD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31472" cy="1294543"/>
                </a:xfrm>
                <a:prstGeom prst="rect">
                  <a:avLst/>
                </a:prstGeom>
              </p:spPr>
              <p:txBody>
                <a:bodyPr lIns="83136" tIns="83136" rIns="83136" bIns="83136" rtlCol="0" anchor="ctr"/>
                <a:lstStyle/>
                <a:p>
                  <a:pPr algn="ctr">
                    <a:lnSpc>
                      <a:spcPts val="2800"/>
                    </a:lnSpc>
                  </a:pPr>
                  <a:endParaRPr/>
                </a:p>
              </p:txBody>
            </p:sp>
          </p:grpSp>
          <p:sp>
            <p:nvSpPr>
              <p:cNvPr id="206" name="Freeform 37">
                <a:extLst>
                  <a:ext uri="{FF2B5EF4-FFF2-40B4-BE49-F238E27FC236}">
                    <a16:creationId xmlns:a16="http://schemas.microsoft.com/office/drawing/2014/main" id="{5E13E109-3D22-287D-D68C-E6E260AC7750}"/>
                  </a:ext>
                </a:extLst>
              </p:cNvPr>
              <p:cNvSpPr/>
              <p:nvPr/>
            </p:nvSpPr>
            <p:spPr>
              <a:xfrm>
                <a:off x="9745813" y="2071302"/>
                <a:ext cx="2690167" cy="462737"/>
              </a:xfrm>
              <a:custGeom>
                <a:avLst/>
                <a:gdLst/>
                <a:ahLst/>
                <a:cxnLst/>
                <a:rect l="l" t="t" r="r" b="b"/>
                <a:pathLst>
                  <a:path w="3586889" h="616983">
                    <a:moveTo>
                      <a:pt x="0" y="0"/>
                    </a:moveTo>
                    <a:lnTo>
                      <a:pt x="3586889" y="0"/>
                    </a:lnTo>
                    <a:lnTo>
                      <a:pt x="3586889" y="616983"/>
                    </a:lnTo>
                    <a:lnTo>
                      <a:pt x="0" y="616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8"/>
                <a:stretch>
                  <a:fillRect t="-97409" b="-9882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" name="Group 38">
                <a:extLst>
                  <a:ext uri="{FF2B5EF4-FFF2-40B4-BE49-F238E27FC236}">
                    <a16:creationId xmlns:a16="http://schemas.microsoft.com/office/drawing/2014/main" id="{A7E16446-50A9-C4F0-CB82-633E95DB0492}"/>
                  </a:ext>
                </a:extLst>
              </p:cNvPr>
              <p:cNvGrpSpPr/>
              <p:nvPr/>
            </p:nvGrpSpPr>
            <p:grpSpPr>
              <a:xfrm>
                <a:off x="9638241" y="2397164"/>
                <a:ext cx="3113106" cy="4827317"/>
                <a:chOff x="0" y="-47625"/>
                <a:chExt cx="819913" cy="1271392"/>
              </a:xfrm>
            </p:grpSpPr>
            <p:sp>
              <p:nvSpPr>
                <p:cNvPr id="214" name="Freeform 39">
                  <a:extLst>
                    <a:ext uri="{FF2B5EF4-FFF2-40B4-BE49-F238E27FC236}">
                      <a16:creationId xmlns:a16="http://schemas.microsoft.com/office/drawing/2014/main" id="{39A09D43-5B45-B171-6485-B6A6EAA75DA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9913" cy="1223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913" h="1223767">
                      <a:moveTo>
                        <a:pt x="45588" y="0"/>
                      </a:moveTo>
                      <a:lnTo>
                        <a:pt x="774325" y="0"/>
                      </a:lnTo>
                      <a:cubicBezTo>
                        <a:pt x="799502" y="0"/>
                        <a:pt x="819913" y="20410"/>
                        <a:pt x="819913" y="45588"/>
                      </a:cubicBezTo>
                      <a:lnTo>
                        <a:pt x="819913" y="1178179"/>
                      </a:lnTo>
                      <a:cubicBezTo>
                        <a:pt x="819913" y="1203357"/>
                        <a:pt x="799502" y="1223767"/>
                        <a:pt x="774325" y="1223767"/>
                      </a:cubicBezTo>
                      <a:lnTo>
                        <a:pt x="45588" y="1223767"/>
                      </a:lnTo>
                      <a:cubicBezTo>
                        <a:pt x="20410" y="1223767"/>
                        <a:pt x="0" y="1203357"/>
                        <a:pt x="0" y="1178179"/>
                      </a:cubicBezTo>
                      <a:lnTo>
                        <a:pt x="0" y="45588"/>
                      </a:lnTo>
                      <a:cubicBezTo>
                        <a:pt x="0" y="20410"/>
                        <a:pt x="20410" y="0"/>
                        <a:pt x="45588" y="0"/>
                      </a:cubicBezTo>
                      <a:close/>
                    </a:path>
                  </a:pathLst>
                </a:custGeom>
                <a:solidFill>
                  <a:srgbClr val="0470B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TextBox 40">
                  <a:extLst>
                    <a:ext uri="{FF2B5EF4-FFF2-40B4-BE49-F238E27FC236}">
                      <a16:creationId xmlns:a16="http://schemas.microsoft.com/office/drawing/2014/main" id="{13AC19EB-DFD3-3CEC-09A4-7297EF491088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9913" cy="1271392"/>
                </a:xfrm>
                <a:prstGeom prst="rect">
                  <a:avLst/>
                </a:prstGeom>
              </p:spPr>
              <p:txBody>
                <a:bodyPr lIns="83136" tIns="83136" rIns="83136" bIns="83136" rtlCol="0" anchor="ctr"/>
                <a:lstStyle/>
                <a:p>
                  <a:pPr algn="ctr">
                    <a:lnSpc>
                      <a:spcPts val="2800"/>
                    </a:lnSpc>
                  </a:pPr>
                  <a:endParaRPr/>
                </a:p>
              </p:txBody>
            </p:sp>
          </p:grpSp>
          <p:sp>
            <p:nvSpPr>
              <p:cNvPr id="208" name="Freeform 41">
                <a:extLst>
                  <a:ext uri="{FF2B5EF4-FFF2-40B4-BE49-F238E27FC236}">
                    <a16:creationId xmlns:a16="http://schemas.microsoft.com/office/drawing/2014/main" id="{103AA3D5-E097-C677-E953-B022A3CFCB93}"/>
                  </a:ext>
                </a:extLst>
              </p:cNvPr>
              <p:cNvSpPr/>
              <p:nvPr/>
            </p:nvSpPr>
            <p:spPr>
              <a:xfrm>
                <a:off x="10470480" y="3478700"/>
                <a:ext cx="885020" cy="2047550"/>
              </a:xfrm>
              <a:custGeom>
                <a:avLst/>
                <a:gdLst/>
                <a:ahLst/>
                <a:cxnLst/>
                <a:rect l="l" t="t" r="r" b="b"/>
                <a:pathLst>
                  <a:path w="1180026" h="2730066">
                    <a:moveTo>
                      <a:pt x="0" y="0"/>
                    </a:moveTo>
                    <a:lnTo>
                      <a:pt x="1180026" y="0"/>
                    </a:lnTo>
                    <a:lnTo>
                      <a:pt x="1180026" y="2730066"/>
                    </a:lnTo>
                    <a:lnTo>
                      <a:pt x="0" y="273006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42">
                <a:extLst>
                  <a:ext uri="{FF2B5EF4-FFF2-40B4-BE49-F238E27FC236}">
                    <a16:creationId xmlns:a16="http://schemas.microsoft.com/office/drawing/2014/main" id="{490556A6-597E-00FD-CEA2-C0D7FC3454F3}"/>
                  </a:ext>
                </a:extLst>
              </p:cNvPr>
              <p:cNvSpPr/>
              <p:nvPr/>
            </p:nvSpPr>
            <p:spPr>
              <a:xfrm>
                <a:off x="9812449" y="3416418"/>
                <a:ext cx="916274" cy="2158486"/>
              </a:xfrm>
              <a:custGeom>
                <a:avLst/>
                <a:gdLst/>
                <a:ahLst/>
                <a:cxnLst/>
                <a:rect l="l" t="t" r="r" b="b"/>
                <a:pathLst>
                  <a:path w="1221698" h="2877981">
                    <a:moveTo>
                      <a:pt x="0" y="0"/>
                    </a:moveTo>
                    <a:lnTo>
                      <a:pt x="1221698" y="0"/>
                    </a:lnTo>
                    <a:lnTo>
                      <a:pt x="1221698" y="2877981"/>
                    </a:lnTo>
                    <a:lnTo>
                      <a:pt x="0" y="28779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43">
                <a:extLst>
                  <a:ext uri="{FF2B5EF4-FFF2-40B4-BE49-F238E27FC236}">
                    <a16:creationId xmlns:a16="http://schemas.microsoft.com/office/drawing/2014/main" id="{14420E20-7874-CDBA-6A8C-6254597D0428}"/>
                  </a:ext>
                </a:extLst>
              </p:cNvPr>
              <p:cNvSpPr/>
              <p:nvPr/>
            </p:nvSpPr>
            <p:spPr>
              <a:xfrm>
                <a:off x="10295990" y="2722168"/>
                <a:ext cx="1726711" cy="656150"/>
              </a:xfrm>
              <a:custGeom>
                <a:avLst/>
                <a:gdLst/>
                <a:ahLst/>
                <a:cxnLst/>
                <a:rect l="l" t="t" r="r" b="b"/>
                <a:pathLst>
                  <a:path w="2302281" h="874867">
                    <a:moveTo>
                      <a:pt x="0" y="0"/>
                    </a:moveTo>
                    <a:lnTo>
                      <a:pt x="2302281" y="0"/>
                    </a:lnTo>
                    <a:lnTo>
                      <a:pt x="2302281" y="874867"/>
                    </a:lnTo>
                    <a:lnTo>
                      <a:pt x="0" y="87486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TextBox 44">
                <a:extLst>
                  <a:ext uri="{FF2B5EF4-FFF2-40B4-BE49-F238E27FC236}">
                    <a16:creationId xmlns:a16="http://schemas.microsoft.com/office/drawing/2014/main" id="{6368BB05-C270-C9DA-F9E8-2698DC436149}"/>
                  </a:ext>
                </a:extLst>
              </p:cNvPr>
              <p:cNvSpPr txBox="1"/>
              <p:nvPr/>
            </p:nvSpPr>
            <p:spPr>
              <a:xfrm>
                <a:off x="11279337" y="4392760"/>
                <a:ext cx="1275892" cy="8746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/>
                <a:r>
                  <a:rPr lang="en-US" sz="500" b="1" i="1">
                    <a:solidFill>
                      <a:srgbClr val="FFFFFF"/>
                    </a:solidFill>
                    <a:latin typeface="Aileron Regular Bold Italics"/>
                    <a:ea typeface="Aileron Regular Bold Italics"/>
                    <a:cs typeface="Aileron Regular Bold Italics"/>
                    <a:sym typeface="Aileron Regular Bold Italics"/>
                  </a:rPr>
                  <a:t>Your  fitness </a:t>
                </a:r>
              </a:p>
              <a:p>
                <a:pPr algn="r"/>
                <a:r>
                  <a:rPr lang="en-US" sz="500" b="1" i="1">
                    <a:solidFill>
                      <a:srgbClr val="FFFFFF"/>
                    </a:solidFill>
                    <a:latin typeface="Aileron Regular Bold Italics"/>
                    <a:ea typeface="Aileron Regular Bold Italics"/>
                    <a:cs typeface="Aileron Regular Bold Italics"/>
                    <a:sym typeface="Aileron Regular Bold Italics"/>
                  </a:rPr>
                  <a:t>has a tracker, your skin needs it too!</a:t>
                </a:r>
              </a:p>
            </p:txBody>
          </p:sp>
          <p:sp>
            <p:nvSpPr>
              <p:cNvPr id="212" name="TextBox 45">
                <a:extLst>
                  <a:ext uri="{FF2B5EF4-FFF2-40B4-BE49-F238E27FC236}">
                    <a16:creationId xmlns:a16="http://schemas.microsoft.com/office/drawing/2014/main" id="{79B03BE6-C2DB-EDB6-DA88-89A9F79DC00D}"/>
                  </a:ext>
                </a:extLst>
              </p:cNvPr>
              <p:cNvSpPr txBox="1"/>
              <p:nvPr/>
            </p:nvSpPr>
            <p:spPr>
              <a:xfrm>
                <a:off x="9853913" y="5469167"/>
                <a:ext cx="2681758" cy="6745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1000" b="1" i="1" err="1">
                    <a:solidFill>
                      <a:srgbClr val="FFFFFF"/>
                    </a:solidFill>
                    <a:latin typeface="Helvetica World Bold Italics"/>
                    <a:ea typeface="Helvetica World Bold Italics"/>
                    <a:cs typeface="Helvetica World Bold Italics"/>
                    <a:sym typeface="Helvetica World Bold Italics"/>
                  </a:rPr>
                  <a:t>SmartSkinX</a:t>
                </a:r>
                <a:endParaRPr lang="en-US" sz="1000" b="1" i="1">
                  <a:solidFill>
                    <a:srgbClr val="FFFFFF"/>
                  </a:solidFill>
                  <a:latin typeface="Helvetica World Bold Italics"/>
                  <a:ea typeface="Helvetica World Bold Italics"/>
                  <a:cs typeface="Helvetica World Bold Italics"/>
                  <a:sym typeface="Helvetica World Bold Italics"/>
                </a:endParaRPr>
              </a:p>
            </p:txBody>
          </p:sp>
          <p:sp>
            <p:nvSpPr>
              <p:cNvPr id="213" name="TextBox 46">
                <a:extLst>
                  <a:ext uri="{FF2B5EF4-FFF2-40B4-BE49-F238E27FC236}">
                    <a16:creationId xmlns:a16="http://schemas.microsoft.com/office/drawing/2014/main" id="{0CC1F213-59A7-6940-2E17-3643BCC8AC44}"/>
                  </a:ext>
                </a:extLst>
              </p:cNvPr>
              <p:cNvSpPr txBox="1"/>
              <p:nvPr/>
            </p:nvSpPr>
            <p:spPr>
              <a:xfrm>
                <a:off x="9719341" y="6210922"/>
                <a:ext cx="3053953" cy="4373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500" b="1" i="1" spc="18">
                    <a:solidFill>
                      <a:srgbClr val="EAF2FF"/>
                    </a:solidFill>
                    <a:latin typeface="IBM Plex Sans Condensed Bold Italics"/>
                    <a:ea typeface="IBM Plex Sans Condensed Bold Italics"/>
                    <a:cs typeface="IBM Plex Sans Condensed Bold Italics"/>
                    <a:sym typeface="IBM Plex Sans Condensed Bold Italics"/>
                  </a:rPr>
                  <a:t>Confidence, Delivered </a:t>
                </a:r>
              </a:p>
              <a:p>
                <a:pPr algn="ctr"/>
                <a:r>
                  <a:rPr lang="en-US" sz="500" b="1" i="1" spc="13">
                    <a:solidFill>
                      <a:srgbClr val="EAF2FF"/>
                    </a:solidFill>
                    <a:latin typeface="IBM Plex Sans Condensed Bold Italics"/>
                    <a:ea typeface="IBM Plex Sans Condensed Bold Italics"/>
                    <a:cs typeface="IBM Plex Sans Condensed Bold Italics"/>
                    <a:sym typeface="IBM Plex Sans Condensed Bold Italics"/>
                  </a:rPr>
                  <a:t>One Device, One Minute, Zero Hassle</a:t>
                </a:r>
              </a:p>
            </p:txBody>
          </p:sp>
        </p:grpSp>
      </p:grpSp>
      <p:sp>
        <p:nvSpPr>
          <p:cNvPr id="220" name="Rectangle: Rounded Corners 181">
            <a:extLst>
              <a:ext uri="{FF2B5EF4-FFF2-40B4-BE49-F238E27FC236}">
                <a16:creationId xmlns:a16="http://schemas.microsoft.com/office/drawing/2014/main" id="{7314A9B3-E6E7-B62C-7567-E008ADE4B7B9}"/>
              </a:ext>
            </a:extLst>
          </p:cNvPr>
          <p:cNvSpPr/>
          <p:nvPr/>
        </p:nvSpPr>
        <p:spPr>
          <a:xfrm>
            <a:off x="177817" y="6194576"/>
            <a:ext cx="1100226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i="1">
                <a:solidFill>
                  <a:srgbClr val="E92168"/>
                </a:solidFill>
                <a:latin typeface="Baguet Script" pitchFamily="2" charset="77"/>
                <a:cs typeface="APPLE CHANCERY" panose="03020702040506060504" pitchFamily="66" charset="-79"/>
              </a:rPr>
              <a:t>glow together</a:t>
            </a:r>
            <a:endParaRPr lang="en-IN" sz="800" b="1" i="1">
              <a:solidFill>
                <a:srgbClr val="E92168"/>
              </a:solidFill>
              <a:cs typeface="APPLE CHANCERY" panose="03020702040506060504" pitchFamily="66" charset="-79"/>
            </a:endParaRPr>
          </a:p>
        </p:txBody>
      </p:sp>
      <p:sp>
        <p:nvSpPr>
          <p:cNvPr id="222" name="Rectangle: Rounded Corners 181">
            <a:extLst>
              <a:ext uri="{FF2B5EF4-FFF2-40B4-BE49-F238E27FC236}">
                <a16:creationId xmlns:a16="http://schemas.microsoft.com/office/drawing/2014/main" id="{014A8782-7948-2468-58D4-7C3A7A2075BF}"/>
              </a:ext>
            </a:extLst>
          </p:cNvPr>
          <p:cNvSpPr/>
          <p:nvPr/>
        </p:nvSpPr>
        <p:spPr>
          <a:xfrm>
            <a:off x="9608044" y="4870557"/>
            <a:ext cx="2598431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i="1">
                <a:solidFill>
                  <a:schemeClr val="accent1">
                    <a:lumMod val="50000"/>
                  </a:schemeClr>
                </a:solidFill>
                <a:latin typeface="Baguet Script" pitchFamily="2" charset="77"/>
              </a:rPr>
              <a:t>“Track Beyond Fitness"</a:t>
            </a:r>
            <a:r>
              <a:rPr lang="en-IN" sz="1600" i="1">
                <a:solidFill>
                  <a:schemeClr val="accent1">
                    <a:lumMod val="50000"/>
                  </a:schemeClr>
                </a:solidFill>
                <a:latin typeface="Baguet Script" pitchFamily="2" charset="77"/>
              </a:rPr>
              <a:t> </a:t>
            </a:r>
            <a:r>
              <a:rPr lang="en-IN" sz="1400" b="1" i="1">
                <a:solidFill>
                  <a:schemeClr val="accent1">
                    <a:lumMod val="50000"/>
                  </a:schemeClr>
                </a:solidFill>
              </a:rPr>
              <a:t>Campaign with MyFitnessPal</a:t>
            </a:r>
            <a:endParaRPr lang="en-IN" sz="1400" b="1" i="1">
              <a:solidFill>
                <a:schemeClr val="accent1">
                  <a:lumMod val="50000"/>
                </a:schemeClr>
              </a:solidFill>
              <a:cs typeface="APPLE CHANCERY" panose="03020702040506060504" pitchFamily="66" charset="-79"/>
            </a:endParaRPr>
          </a:p>
        </p:txBody>
      </p:sp>
      <p:sp>
        <p:nvSpPr>
          <p:cNvPr id="223" name="Rectangle: Rounded Corners 181">
            <a:extLst>
              <a:ext uri="{FF2B5EF4-FFF2-40B4-BE49-F238E27FC236}">
                <a16:creationId xmlns:a16="http://schemas.microsoft.com/office/drawing/2014/main" id="{AD42B5DC-4124-168D-C8BD-F8310850465F}"/>
              </a:ext>
            </a:extLst>
          </p:cNvPr>
          <p:cNvSpPr/>
          <p:nvPr/>
        </p:nvSpPr>
        <p:spPr>
          <a:xfrm>
            <a:off x="9732342" y="5438584"/>
            <a:ext cx="2265359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50" i="1" dirty="0">
                <a:solidFill>
                  <a:srgbClr val="001F3E"/>
                </a:solidFill>
              </a:rPr>
              <a:t>Placed between </a:t>
            </a:r>
            <a:r>
              <a:rPr lang="en-IN" sz="1050" b="1" i="1" dirty="0">
                <a:solidFill>
                  <a:srgbClr val="E92168"/>
                </a:solidFill>
              </a:rPr>
              <a:t>meal logs/ workout tracking screens </a:t>
            </a:r>
            <a:r>
              <a:rPr lang="en-IN" sz="1050" i="1" dirty="0">
                <a:solidFill>
                  <a:srgbClr val="001F3E"/>
                </a:solidFill>
              </a:rPr>
              <a:t>nudging user to track skin with SmartSkinX</a:t>
            </a:r>
            <a:endParaRPr lang="en-IN" sz="1050" i="1" dirty="0">
              <a:solidFill>
                <a:srgbClr val="001F3E"/>
              </a:solidFill>
              <a:cs typeface="APPLE CHANCERY" panose="03020702040506060504" pitchFamily="66" charset="-79"/>
            </a:endParaRPr>
          </a:p>
        </p:txBody>
      </p:sp>
      <p:sp>
        <p:nvSpPr>
          <p:cNvPr id="224" name="Rectangle: Rounded Corners 181">
            <a:extLst>
              <a:ext uri="{FF2B5EF4-FFF2-40B4-BE49-F238E27FC236}">
                <a16:creationId xmlns:a16="http://schemas.microsoft.com/office/drawing/2014/main" id="{3E835FD6-31DF-1EE9-D2AC-550E8F474021}"/>
              </a:ext>
            </a:extLst>
          </p:cNvPr>
          <p:cNvSpPr/>
          <p:nvPr/>
        </p:nvSpPr>
        <p:spPr>
          <a:xfrm>
            <a:off x="9795272" y="6351276"/>
            <a:ext cx="1084907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>
                <a:solidFill>
                  <a:schemeClr val="bg1"/>
                </a:solidFill>
              </a:rPr>
              <a:t>Awareness</a:t>
            </a:r>
          </a:p>
        </p:txBody>
      </p:sp>
      <p:sp>
        <p:nvSpPr>
          <p:cNvPr id="225" name="Rectangle: Rounded Corners 181">
            <a:extLst>
              <a:ext uri="{FF2B5EF4-FFF2-40B4-BE49-F238E27FC236}">
                <a16:creationId xmlns:a16="http://schemas.microsoft.com/office/drawing/2014/main" id="{CCDDF04E-475D-7D13-C227-829CA9CD7929}"/>
              </a:ext>
            </a:extLst>
          </p:cNvPr>
          <p:cNvSpPr/>
          <p:nvPr/>
        </p:nvSpPr>
        <p:spPr>
          <a:xfrm>
            <a:off x="11005056" y="6351276"/>
            <a:ext cx="1084907" cy="401718"/>
          </a:xfrm>
          <a:prstGeom prst="roundRect">
            <a:avLst/>
          </a:prstGeom>
          <a:solidFill>
            <a:srgbClr val="001F3F"/>
          </a:solidFill>
          <a:ln w="1905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>
            <a:glow rad="63500">
              <a:srgbClr val="001F3F">
                <a:alpha val="40000"/>
              </a:srgbClr>
            </a:glo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IN" sz="1000" b="1">
                <a:solidFill>
                  <a:schemeClr val="bg1"/>
                </a:solidFill>
              </a:rPr>
              <a:t>Conversions</a:t>
            </a:r>
          </a:p>
        </p:txBody>
      </p:sp>
      <p:sp>
        <p:nvSpPr>
          <p:cNvPr id="226" name="Up Arrow 225">
            <a:extLst>
              <a:ext uri="{FF2B5EF4-FFF2-40B4-BE49-F238E27FC236}">
                <a16:creationId xmlns:a16="http://schemas.microsoft.com/office/drawing/2014/main" id="{20159F09-08B6-1922-B1F1-E8BDC8D56C25}"/>
              </a:ext>
            </a:extLst>
          </p:cNvPr>
          <p:cNvSpPr/>
          <p:nvPr/>
        </p:nvSpPr>
        <p:spPr>
          <a:xfrm>
            <a:off x="10668819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Up Arrow 226">
            <a:extLst>
              <a:ext uri="{FF2B5EF4-FFF2-40B4-BE49-F238E27FC236}">
                <a16:creationId xmlns:a16="http://schemas.microsoft.com/office/drawing/2014/main" id="{D11FCB3A-28A5-A0FF-0E7F-7FDC6887D1CC}"/>
              </a:ext>
            </a:extLst>
          </p:cNvPr>
          <p:cNvSpPr/>
          <p:nvPr/>
        </p:nvSpPr>
        <p:spPr>
          <a:xfrm>
            <a:off x="11806496" y="6153872"/>
            <a:ext cx="258049" cy="312156"/>
          </a:xfrm>
          <a:prstGeom prst="upArrow">
            <a:avLst/>
          </a:prstGeom>
          <a:solidFill>
            <a:srgbClr val="E92168"/>
          </a:solidFill>
          <a:ln>
            <a:solidFill>
              <a:srgbClr val="E921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Freeform: Shape 98">
            <a:extLst>
              <a:ext uri="{FF2B5EF4-FFF2-40B4-BE49-F238E27FC236}">
                <a16:creationId xmlns:a16="http://schemas.microsoft.com/office/drawing/2014/main" id="{A575A3F0-A961-56F8-6DA3-C3B05026F7A3}"/>
              </a:ext>
            </a:extLst>
          </p:cNvPr>
          <p:cNvSpPr/>
          <p:nvPr/>
        </p:nvSpPr>
        <p:spPr>
          <a:xfrm>
            <a:off x="7911689" y="385120"/>
            <a:ext cx="3142232" cy="307479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gradFill rotWithShape="0">
            <a:gsLst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  <a:tileRect l="-1473" t="-145198" r="-269628" b="-2185777"/>
          </a:gradFill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1F3E"/>
                </a:solidFill>
                <a:sym typeface="IBM Plex Sans Bold Italics"/>
              </a:rPr>
              <a:t>INTEGRATED MARKETING</a:t>
            </a:r>
          </a:p>
        </p:txBody>
      </p:sp>
      <p:sp useBgFill="1">
        <p:nvSpPr>
          <p:cNvPr id="52" name="Freeform: Shape 98">
            <a:extLst>
              <a:ext uri="{FF2B5EF4-FFF2-40B4-BE49-F238E27FC236}">
                <a16:creationId xmlns:a16="http://schemas.microsoft.com/office/drawing/2014/main" id="{7410B181-0F50-9D37-8CC3-E6BB65CFCFE0}"/>
              </a:ext>
            </a:extLst>
          </p:cNvPr>
          <p:cNvSpPr/>
          <p:nvPr/>
        </p:nvSpPr>
        <p:spPr>
          <a:xfrm>
            <a:off x="252132" y="1024788"/>
            <a:ext cx="3142232" cy="261034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ln w="19050">
            <a:gradFill flip="none" rotWithShape="1">
              <a:gsLst>
                <a:gs pos="0">
                  <a:srgbClr val="EE8CA9"/>
                </a:gs>
                <a:gs pos="100000">
                  <a:srgbClr val="F5F3E9">
                    <a:alpha val="0"/>
                  </a:srgbClr>
                </a:gs>
              </a:gsLst>
              <a:lin ang="16200000" scaled="1"/>
              <a:tileRect/>
            </a:gradFill>
          </a:ln>
        </p:spPr>
        <p:txBody>
          <a:bodyPr wrap="square" lIns="0" rIns="0">
            <a:spAutoFit/>
          </a:bodyPr>
          <a:lstStyle/>
          <a:p>
            <a:pPr algn="ctr">
              <a:lnSpc>
                <a:spcPts val="1234"/>
              </a:lnSpc>
            </a:pPr>
            <a:r>
              <a:rPr lang="en-US" sz="1500" b="1" spc="-4">
                <a:solidFill>
                  <a:srgbClr val="001F3E"/>
                </a:solidFill>
                <a:ea typeface="IBM Plex Sans Bold Italics"/>
                <a:cs typeface="IBM Plex Sans Bold Italics"/>
                <a:sym typeface="IBM Plex Sans Bold Italics"/>
              </a:rPr>
              <a:t>Online </a:t>
            </a:r>
            <a:endParaRPr lang="en-US" sz="1500" b="1" spc="-4" dirty="0">
              <a:solidFill>
                <a:srgbClr val="001F3E"/>
              </a:solidFill>
              <a:ea typeface="IBM Plex Sans Bold Italics"/>
              <a:cs typeface="IBM Plex Sans Bold Italics"/>
              <a:sym typeface="IBM Plex Sans Bold Italics"/>
            </a:endParaRPr>
          </a:p>
        </p:txBody>
      </p:sp>
      <p:sp useBgFill="1">
        <p:nvSpPr>
          <p:cNvPr id="55" name="Freeform: Shape 98">
            <a:extLst>
              <a:ext uri="{FF2B5EF4-FFF2-40B4-BE49-F238E27FC236}">
                <a16:creationId xmlns:a16="http://schemas.microsoft.com/office/drawing/2014/main" id="{2995E53D-098F-52BC-2AC5-F64AD0607EBE}"/>
              </a:ext>
            </a:extLst>
          </p:cNvPr>
          <p:cNvSpPr/>
          <p:nvPr/>
        </p:nvSpPr>
        <p:spPr>
          <a:xfrm>
            <a:off x="3506066" y="1022597"/>
            <a:ext cx="3142232" cy="261034"/>
          </a:xfrm>
          <a:custGeom>
            <a:avLst/>
            <a:gdLst>
              <a:gd name="connsiteX0" fmla="*/ 0 w 3266822"/>
              <a:gd name="connsiteY0" fmla="*/ 49141 h 294839"/>
              <a:gd name="connsiteX1" fmla="*/ 49141 w 3266822"/>
              <a:gd name="connsiteY1" fmla="*/ 0 h 294839"/>
              <a:gd name="connsiteX2" fmla="*/ 3217681 w 3266822"/>
              <a:gd name="connsiteY2" fmla="*/ 0 h 294839"/>
              <a:gd name="connsiteX3" fmla="*/ 3266822 w 3266822"/>
              <a:gd name="connsiteY3" fmla="*/ 49141 h 294839"/>
              <a:gd name="connsiteX4" fmla="*/ 3266822 w 3266822"/>
              <a:gd name="connsiteY4" fmla="*/ 245698 h 294839"/>
              <a:gd name="connsiteX5" fmla="*/ 3217681 w 3266822"/>
              <a:gd name="connsiteY5" fmla="*/ 294839 h 294839"/>
              <a:gd name="connsiteX6" fmla="*/ 49141 w 3266822"/>
              <a:gd name="connsiteY6" fmla="*/ 294839 h 294839"/>
              <a:gd name="connsiteX7" fmla="*/ 0 w 3266822"/>
              <a:gd name="connsiteY7" fmla="*/ 245698 h 294839"/>
              <a:gd name="connsiteX8" fmla="*/ 0 w 3266822"/>
              <a:gd name="connsiteY8" fmla="*/ 49141 h 2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822" h="294839">
                <a:moveTo>
                  <a:pt x="0" y="49141"/>
                </a:moveTo>
                <a:cubicBezTo>
                  <a:pt x="0" y="22001"/>
                  <a:pt x="22001" y="0"/>
                  <a:pt x="49141" y="0"/>
                </a:cubicBezTo>
                <a:lnTo>
                  <a:pt x="3217681" y="0"/>
                </a:lnTo>
                <a:cubicBezTo>
                  <a:pt x="3244821" y="0"/>
                  <a:pt x="3266822" y="22001"/>
                  <a:pt x="3266822" y="49141"/>
                </a:cubicBezTo>
                <a:lnTo>
                  <a:pt x="3266822" y="245698"/>
                </a:lnTo>
                <a:cubicBezTo>
                  <a:pt x="3266822" y="272838"/>
                  <a:pt x="3244821" y="294839"/>
                  <a:pt x="3217681" y="294839"/>
                </a:cubicBezTo>
                <a:lnTo>
                  <a:pt x="49141" y="294839"/>
                </a:lnTo>
                <a:cubicBezTo>
                  <a:pt x="22001" y="294839"/>
                  <a:pt x="0" y="272838"/>
                  <a:pt x="0" y="245698"/>
                </a:cubicBezTo>
                <a:lnTo>
                  <a:pt x="0" y="49141"/>
                </a:lnTo>
                <a:close/>
              </a:path>
            </a:pathLst>
          </a:custGeom>
          <a:gradFill rotWithShape="0">
            <a:gsLst>
              <a:gs pos="0">
                <a:srgbClr val="FAE4E4"/>
              </a:gs>
              <a:gs pos="55000">
                <a:srgbClr val="F3F9EB"/>
              </a:gs>
              <a:gs pos="100000">
                <a:srgbClr val="E4EEFF"/>
              </a:gs>
            </a:gsLst>
            <a:lin ang="5400000" scaled="1"/>
            <a:tileRect l="-8024" t="-334701" r="-279980" b="-2217969"/>
          </a:gradFill>
          <a:ln w="19050">
            <a:gradFill flip="none" rotWithShape="1">
              <a:gsLst>
                <a:gs pos="0">
                  <a:srgbClr val="EE8CA9"/>
                </a:gs>
                <a:gs pos="100000">
                  <a:srgbClr val="F5F3E9">
                    <a:alpha val="0"/>
                  </a:srgbClr>
                </a:gs>
              </a:gsLst>
              <a:lin ang="16200000" scaled="1"/>
              <a:tileRect/>
            </a:gradFill>
          </a:ln>
        </p:spPr>
        <p:txBody>
          <a:bodyPr wrap="square" lIns="0" rIns="0">
            <a:spAutoFit/>
          </a:bodyPr>
          <a:lstStyle/>
          <a:p>
            <a:pPr algn="ctr">
              <a:lnSpc>
                <a:spcPts val="1234"/>
              </a:lnSpc>
            </a:pPr>
            <a:r>
              <a:rPr lang="en-US" sz="1500" b="1" spc="-4" dirty="0">
                <a:solidFill>
                  <a:srgbClr val="001F3E"/>
                </a:solidFill>
                <a:sym typeface="IBM Plex Sans Bold Italics"/>
              </a:rPr>
              <a:t>Offline Channels</a:t>
            </a:r>
          </a:p>
        </p:txBody>
      </p:sp>
      <p:sp>
        <p:nvSpPr>
          <p:cNvPr id="57" name="Freeform 124">
            <a:extLst>
              <a:ext uri="{FF2B5EF4-FFF2-40B4-BE49-F238E27FC236}">
                <a16:creationId xmlns:a16="http://schemas.microsoft.com/office/drawing/2014/main" id="{80F2F125-B143-6427-8921-211DEA0B0CD2}"/>
              </a:ext>
            </a:extLst>
          </p:cNvPr>
          <p:cNvSpPr/>
          <p:nvPr/>
        </p:nvSpPr>
        <p:spPr>
          <a:xfrm>
            <a:off x="-2001" y="378352"/>
            <a:ext cx="12235199" cy="335481"/>
          </a:xfrm>
          <a:custGeom>
            <a:avLst/>
            <a:gdLst/>
            <a:ahLst/>
            <a:cxnLst/>
            <a:rect l="l" t="t" r="r" b="b"/>
            <a:pathLst>
              <a:path w="4833659" h="132536">
                <a:moveTo>
                  <a:pt x="0" y="0"/>
                </a:moveTo>
                <a:lnTo>
                  <a:pt x="4833659" y="0"/>
                </a:lnTo>
                <a:lnTo>
                  <a:pt x="4833659" y="132536"/>
                </a:lnTo>
                <a:lnTo>
                  <a:pt x="0" y="132536"/>
                </a:lnTo>
                <a:close/>
              </a:path>
            </a:pathLst>
          </a:custGeom>
          <a:solidFill>
            <a:srgbClr val="001F3F"/>
          </a:solidFill>
        </p:spPr>
        <p:txBody>
          <a:bodyPr anchor="ctr"/>
          <a:lstStyle/>
          <a:p>
            <a:pPr algn="ctr"/>
            <a:r>
              <a:rPr lang="en-US" sz="1200" b="1" i="1" dirty="0">
                <a:solidFill>
                  <a:schemeClr val="bg1"/>
                </a:solidFill>
              </a:rPr>
              <a:t>A multi-touchpoint strategy—spanning retail, e-commerce, and quick commerce—ensures SmartSkinX is always within a consumer’s reach.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0203C78-023D-63FA-4023-D8921263143A}"/>
              </a:ext>
            </a:extLst>
          </p:cNvPr>
          <p:cNvGrpSpPr/>
          <p:nvPr/>
        </p:nvGrpSpPr>
        <p:grpSpPr>
          <a:xfrm>
            <a:off x="2" y="-23559"/>
            <a:ext cx="12217868" cy="380867"/>
            <a:chOff x="2" y="-23559"/>
            <a:chExt cx="12217868" cy="380867"/>
          </a:xfrm>
        </p:grpSpPr>
        <p:sp>
          <p:nvSpPr>
            <p:cNvPr id="45" name="Freeform 53">
              <a:extLst>
                <a:ext uri="{FF2B5EF4-FFF2-40B4-BE49-F238E27FC236}">
                  <a16:creationId xmlns:a16="http://schemas.microsoft.com/office/drawing/2014/main" id="{86641AD6-8620-7620-FC8D-496B044D0E3F}"/>
                </a:ext>
              </a:extLst>
            </p:cNvPr>
            <p:cNvSpPr/>
            <p:nvPr/>
          </p:nvSpPr>
          <p:spPr>
            <a:xfrm>
              <a:off x="2" y="-4583"/>
              <a:ext cx="2923852" cy="359105"/>
            </a:xfrm>
            <a:custGeom>
              <a:avLst/>
              <a:gdLst/>
              <a:ahLst/>
              <a:cxnLst/>
              <a:rect l="l" t="t" r="r" b="b"/>
              <a:pathLst>
                <a:path w="1535358" h="141869">
                  <a:moveTo>
                    <a:pt x="1332158" y="0"/>
                  </a:moveTo>
                  <a:lnTo>
                    <a:pt x="0" y="0"/>
                  </a:lnTo>
                  <a:lnTo>
                    <a:pt x="0" y="141869"/>
                  </a:lnTo>
                  <a:lnTo>
                    <a:pt x="1332158" y="141869"/>
                  </a:lnTo>
                  <a:lnTo>
                    <a:pt x="1535358" y="70934"/>
                  </a:lnTo>
                  <a:lnTo>
                    <a:pt x="1332158" y="0"/>
                  </a:lnTo>
                  <a:close/>
                </a:path>
              </a:pathLst>
            </a:custGeom>
            <a:solidFill>
              <a:srgbClr val="001F3E"/>
            </a:solidFill>
            <a:ln cap="sq">
              <a:noFill/>
              <a:prstDash val="solid"/>
              <a:miter/>
            </a:ln>
          </p:spPr>
          <p:txBody>
            <a:bodyPr rIns="9000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Market Overview</a:t>
              </a:r>
              <a:endParaRPr lang="en-IN" sz="10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Freeform 56">
              <a:extLst>
                <a:ext uri="{FF2B5EF4-FFF2-40B4-BE49-F238E27FC236}">
                  <a16:creationId xmlns:a16="http://schemas.microsoft.com/office/drawing/2014/main" id="{7AE5A4EE-8D8E-90AC-9ED3-094A462E668A}"/>
                </a:ext>
              </a:extLst>
            </p:cNvPr>
            <p:cNvSpPr/>
            <p:nvPr/>
          </p:nvSpPr>
          <p:spPr>
            <a:xfrm>
              <a:off x="2583076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L'Oréal </a:t>
              </a:r>
              <a:r>
                <a:rPr lang="en-IN" sz="1600" b="1" err="1">
                  <a:solidFill>
                    <a:schemeClr val="bg1"/>
                  </a:solidFill>
                  <a:latin typeface="Aptos" panose="020B0004020202020204" pitchFamily="34" charset="0"/>
                </a:rPr>
                <a:t>SmartSkinX</a:t>
              </a:r>
              <a:endParaRPr lang="en-IN" sz="16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Freeform 59">
              <a:extLst>
                <a:ext uri="{FF2B5EF4-FFF2-40B4-BE49-F238E27FC236}">
                  <a16:creationId xmlns:a16="http://schemas.microsoft.com/office/drawing/2014/main" id="{64019E0E-0F14-D2FD-7B22-91EA7B573856}"/>
                </a:ext>
              </a:extLst>
            </p:cNvPr>
            <p:cNvSpPr/>
            <p:nvPr/>
          </p:nvSpPr>
          <p:spPr>
            <a:xfrm>
              <a:off x="5349203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2168"/>
            </a:solidFill>
            <a:ln cap="sq">
              <a:noFill/>
              <a:prstDash val="solid"/>
              <a:miter/>
            </a:ln>
          </p:spPr>
          <p:txBody>
            <a:bodyPr lIns="216000"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Distribution &amp; Marketing </a:t>
              </a:r>
              <a:r>
                <a:rPr lang="en-IN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(1/2)</a:t>
              </a:r>
            </a:p>
          </p:txBody>
        </p:sp>
        <p:sp>
          <p:nvSpPr>
            <p:cNvPr id="48" name="Freeform 59">
              <a:extLst>
                <a:ext uri="{FF2B5EF4-FFF2-40B4-BE49-F238E27FC236}">
                  <a16:creationId xmlns:a16="http://schemas.microsoft.com/office/drawing/2014/main" id="{055AB889-64DA-CCDE-E852-DCA728C66569}"/>
                </a:ext>
              </a:extLst>
            </p:cNvPr>
            <p:cNvSpPr/>
            <p:nvPr/>
          </p:nvSpPr>
          <p:spPr>
            <a:xfrm>
              <a:off x="8115331" y="-4583"/>
              <a:ext cx="3106905" cy="359105"/>
            </a:xfrm>
            <a:custGeom>
              <a:avLst/>
              <a:gdLst/>
              <a:ahLst/>
              <a:cxnLst/>
              <a:rect l="l" t="t" r="r" b="b"/>
              <a:pathLst>
                <a:path w="1599334" h="141869">
                  <a:moveTo>
                    <a:pt x="0" y="0"/>
                  </a:moveTo>
                  <a:lnTo>
                    <a:pt x="1396134" y="0"/>
                  </a:lnTo>
                  <a:lnTo>
                    <a:pt x="1599334" y="70934"/>
                  </a:lnTo>
                  <a:lnTo>
                    <a:pt x="1396134" y="141869"/>
                  </a:lnTo>
                  <a:lnTo>
                    <a:pt x="0" y="141869"/>
                  </a:lnTo>
                  <a:lnTo>
                    <a:pt x="203200" y="70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3F"/>
            </a:solidFill>
            <a:ln cap="sq">
              <a:noFill/>
              <a:prstDash val="solid"/>
              <a:miter/>
            </a:ln>
          </p:spPr>
          <p:txBody>
            <a:bodyPr rIns="0"/>
            <a:lstStyle/>
            <a:p>
              <a:pPr algn="ctr"/>
              <a:r>
                <a:rPr lang="en-IN" sz="1600" b="1">
                  <a:solidFill>
                    <a:schemeClr val="bg1"/>
                  </a:solidFill>
                  <a:latin typeface="Aptos" panose="020B0004020202020204" pitchFamily="34" charset="0"/>
                </a:rPr>
                <a:t>Execution and Growth</a:t>
              </a: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57FAFCF-646D-F781-28E1-0B266DEBD545}"/>
                </a:ext>
              </a:extLst>
            </p:cNvPr>
            <p:cNvSpPr/>
            <p:nvPr/>
          </p:nvSpPr>
          <p:spPr>
            <a:xfrm>
              <a:off x="11137211" y="-23559"/>
              <a:ext cx="1080659" cy="380867"/>
            </a:xfrm>
            <a:custGeom>
              <a:avLst/>
              <a:gdLst/>
              <a:ahLst/>
              <a:cxnLst/>
              <a:rect l="l" t="t" r="r" b="b"/>
              <a:pathLst>
                <a:path w="1620989" h="571300">
                  <a:moveTo>
                    <a:pt x="0" y="0"/>
                  </a:moveTo>
                  <a:lnTo>
                    <a:pt x="1620989" y="0"/>
                  </a:lnTo>
                  <a:lnTo>
                    <a:pt x="1620989" y="571300"/>
                  </a:lnTo>
                  <a:lnTo>
                    <a:pt x="0" y="57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/>
              <a:stretch>
                <a:fillRect/>
              </a:stretch>
            </a:blipFill>
          </p:spPr>
          <p:txBody>
            <a:bodyPr/>
            <a:lstStyle/>
            <a:p>
              <a:endParaRPr lang="en-IN" sz="1200"/>
            </a:p>
          </p:txBody>
        </p:sp>
      </p:grpSp>
      <p:sp>
        <p:nvSpPr>
          <p:cNvPr id="62" name="Rectangle: Rounded Corners 181">
            <a:extLst>
              <a:ext uri="{FF2B5EF4-FFF2-40B4-BE49-F238E27FC236}">
                <a16:creationId xmlns:a16="http://schemas.microsoft.com/office/drawing/2014/main" id="{0880581B-7368-5E4A-2DB8-3FE3A85C4B4F}"/>
              </a:ext>
            </a:extLst>
          </p:cNvPr>
          <p:cNvSpPr/>
          <p:nvPr/>
        </p:nvSpPr>
        <p:spPr>
          <a:xfrm>
            <a:off x="5802877" y="5493058"/>
            <a:ext cx="2265359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 i="1">
                <a:solidFill>
                  <a:srgbClr val="001F3E"/>
                </a:solidFill>
              </a:rPr>
              <a:t>Placed between reels and stories, </a:t>
            </a:r>
            <a:r>
              <a:rPr lang="en-IN" sz="1000" b="1" i="1">
                <a:solidFill>
                  <a:srgbClr val="E92168"/>
                </a:solidFill>
              </a:rPr>
              <a:t>Ankush Bahuguna </a:t>
            </a:r>
            <a:r>
              <a:rPr lang="en-IN" sz="1000" i="1">
                <a:solidFill>
                  <a:srgbClr val="001F3E"/>
                </a:solidFill>
              </a:rPr>
              <a:t>demonstrates the </a:t>
            </a:r>
            <a:r>
              <a:rPr lang="en-IN" sz="1000" b="1" i="1">
                <a:solidFill>
                  <a:srgbClr val="E92168"/>
                </a:solidFill>
              </a:rPr>
              <a:t>1-min routine </a:t>
            </a:r>
            <a:r>
              <a:rPr lang="en-IN" sz="1000" i="1">
                <a:solidFill>
                  <a:srgbClr val="001F3E"/>
                </a:solidFill>
              </a:rPr>
              <a:t>to age gracefully</a:t>
            </a:r>
            <a:endParaRPr lang="en-IN" sz="1000" i="1">
              <a:solidFill>
                <a:srgbClr val="001F3E"/>
              </a:solidFill>
              <a:cs typeface="APPLE CHANCERY" panose="03020702040506060504" pitchFamily="66" charset="-79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F1F08B-00EE-C50F-287A-9B9B4BD5F931}"/>
              </a:ext>
            </a:extLst>
          </p:cNvPr>
          <p:cNvSpPr txBox="1"/>
          <p:nvPr/>
        </p:nvSpPr>
        <p:spPr>
          <a:xfrm>
            <a:off x="343969" y="3738051"/>
            <a:ext cx="1478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000" dirty="0">
                <a:solidFill>
                  <a:schemeClr val="tx1"/>
                </a:solidFill>
              </a:rPr>
              <a:t>A reliable sources where professionals recommend </a:t>
            </a:r>
            <a:r>
              <a:rPr lang="en-IN" sz="1000">
                <a:solidFill>
                  <a:schemeClr val="tx1"/>
                </a:solidFill>
              </a:rPr>
              <a:t>grooming</a:t>
            </a:r>
            <a:r>
              <a:rPr lang="en-IN" sz="1000" dirty="0">
                <a:solidFill>
                  <a:schemeClr val="tx1"/>
                </a:solidFill>
              </a:rPr>
              <a:t> and skincare solutions</a:t>
            </a:r>
            <a:endParaRPr lang="en-IN" sz="10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8E0F88-EEE8-8645-4D68-D121DCCA2E98}"/>
              </a:ext>
            </a:extLst>
          </p:cNvPr>
          <p:cNvSpPr txBox="1"/>
          <p:nvPr/>
        </p:nvSpPr>
        <p:spPr>
          <a:xfrm>
            <a:off x="1918441" y="3738051"/>
            <a:ext cx="1478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b="0" kern="1200">
                <a:solidFill>
                  <a:schemeClr val="tx1"/>
                </a:solidFill>
              </a:rPr>
              <a:t>Easy to pick up  skincare essentials while shopping for other necessities</a:t>
            </a:r>
            <a:endParaRPr lang="en-IN" sz="100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6469BCB-508D-BBB7-7637-6E9B8C3704E8}"/>
              </a:ext>
            </a:extLst>
          </p:cNvPr>
          <p:cNvSpPr txBox="1"/>
          <p:nvPr/>
        </p:nvSpPr>
        <p:spPr>
          <a:xfrm>
            <a:off x="3546759" y="3738051"/>
            <a:ext cx="14784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000">
                <a:solidFill>
                  <a:schemeClr val="tx1"/>
                </a:solidFill>
              </a:rPr>
              <a:t>Trusted platforms for easy product discovery and quick reordering</a:t>
            </a:r>
            <a:endParaRPr lang="en-IN" sz="10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C152DE-6322-13E4-D4CA-A214758E906A}"/>
              </a:ext>
            </a:extLst>
          </p:cNvPr>
          <p:cNvSpPr txBox="1"/>
          <p:nvPr/>
        </p:nvSpPr>
        <p:spPr>
          <a:xfrm>
            <a:off x="5152508" y="3738051"/>
            <a:ext cx="14784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000">
                <a:solidFill>
                  <a:schemeClr val="tx1"/>
                </a:solidFill>
              </a:rPr>
              <a:t>To leverage Impulse buying &amp; last-minute purchases</a:t>
            </a:r>
            <a:endParaRPr lang="en-IN" sz="100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5457E77-17BB-165C-F83A-BD5711549D36}"/>
              </a:ext>
            </a:extLst>
          </p:cNvPr>
          <p:cNvSpPr/>
          <p:nvPr/>
        </p:nvSpPr>
        <p:spPr>
          <a:xfrm>
            <a:off x="1853688" y="733175"/>
            <a:ext cx="3285365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b="1" dirty="0">
                <a:solidFill>
                  <a:schemeClr val="accent1">
                    <a:lumMod val="50000"/>
                  </a:schemeClr>
                </a:solidFill>
              </a:rPr>
              <a:t>DISTRIBUTION</a:t>
            </a:r>
            <a:r>
              <a:rPr lang="en-IN" sz="1500" b="1" dirty="0">
                <a:solidFill>
                  <a:srgbClr val="E92168"/>
                </a:solidFill>
              </a:rPr>
              <a:t> </a:t>
            </a:r>
            <a:r>
              <a:rPr lang="en-IN" sz="1500" b="1" dirty="0">
                <a:solidFill>
                  <a:srgbClr val="001F3E"/>
                </a:solidFill>
              </a:rPr>
              <a:t>CHANNELS</a:t>
            </a:r>
            <a:endParaRPr lang="en-US" sz="1500" b="1" dirty="0">
              <a:solidFill>
                <a:srgbClr val="E92168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717B27-ABDB-374F-9B03-63F343396987}"/>
              </a:ext>
            </a:extLst>
          </p:cNvPr>
          <p:cNvSpPr txBox="1"/>
          <p:nvPr/>
        </p:nvSpPr>
        <p:spPr>
          <a:xfrm>
            <a:off x="354543" y="2731416"/>
            <a:ext cx="1478444" cy="39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100" b="1" kern="1200" dirty="0">
                <a:solidFill>
                  <a:schemeClr val="tx1"/>
                </a:solidFill>
              </a:rPr>
              <a:t>Salons and Dermatology clinics</a:t>
            </a:r>
            <a:endParaRPr lang="en-IN" sz="1100" b="0" kern="1200" dirty="0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E785C18-73B0-3934-110E-82D82BE9433E}"/>
              </a:ext>
            </a:extLst>
          </p:cNvPr>
          <p:cNvSpPr txBox="1"/>
          <p:nvPr/>
        </p:nvSpPr>
        <p:spPr>
          <a:xfrm>
            <a:off x="1948531" y="2745544"/>
            <a:ext cx="1478444" cy="39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100" b="1" kern="1200">
                <a:solidFill>
                  <a:schemeClr val="tx1"/>
                </a:solidFill>
              </a:rPr>
              <a:t>Brick-and-Mortar Retail</a:t>
            </a:r>
            <a:endParaRPr lang="en-IN" sz="1100" b="0" kern="12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01C3CB8-A310-95B5-6311-24B2A5F94DD0}"/>
              </a:ext>
            </a:extLst>
          </p:cNvPr>
          <p:cNvSpPr txBox="1"/>
          <p:nvPr/>
        </p:nvSpPr>
        <p:spPr>
          <a:xfrm>
            <a:off x="3542519" y="2717289"/>
            <a:ext cx="1478444" cy="39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100" b="1">
                <a:solidFill>
                  <a:schemeClr val="tx1"/>
                </a:solidFill>
              </a:rPr>
              <a:t>Direct and e-Commerce 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CF8A27-D2BA-4D00-353B-1C4802C701AE}"/>
              </a:ext>
            </a:extLst>
          </p:cNvPr>
          <p:cNvSpPr/>
          <p:nvPr/>
        </p:nvSpPr>
        <p:spPr>
          <a:xfrm>
            <a:off x="7829185" y="733175"/>
            <a:ext cx="3285365" cy="282109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500" b="1">
                <a:solidFill>
                  <a:schemeClr val="accent1">
                    <a:lumMod val="50000"/>
                  </a:schemeClr>
                </a:solidFill>
              </a:rPr>
              <a:t>INTEGRATED</a:t>
            </a:r>
            <a:r>
              <a:rPr lang="en-IN" sz="1500" b="1" dirty="0">
                <a:solidFill>
                  <a:srgbClr val="E92168"/>
                </a:solidFill>
              </a:rPr>
              <a:t> </a:t>
            </a:r>
            <a:r>
              <a:rPr lang="en-IN" sz="1500" b="1" dirty="0">
                <a:solidFill>
                  <a:srgbClr val="001F3E"/>
                </a:solidFill>
              </a:rPr>
              <a:t>MARKETING</a:t>
            </a:r>
            <a:endParaRPr lang="en-US" sz="1500" b="1" dirty="0">
              <a:solidFill>
                <a:srgbClr val="E92168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nva Sans Bold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3DC9DE-A0E5-A64E-5632-6F9AA22CA6BB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0" y="874230"/>
            <a:ext cx="1853688" cy="2754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5D1715-F46F-B77D-E06C-A8EE59422A18}"/>
              </a:ext>
            </a:extLst>
          </p:cNvPr>
          <p:cNvCxnSpPr>
            <a:cxnSpLocks/>
            <a:stCxn id="12" idx="1"/>
            <a:endCxn id="11" idx="3"/>
          </p:cNvCxnSpPr>
          <p:nvPr/>
        </p:nvCxnSpPr>
        <p:spPr>
          <a:xfrm flipH="1">
            <a:off x="5139053" y="874230"/>
            <a:ext cx="2690132" cy="0"/>
          </a:xfrm>
          <a:prstGeom prst="line">
            <a:avLst/>
          </a:prstGeom>
          <a:ln w="12700">
            <a:solidFill>
              <a:srgbClr val="E9216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E5F18B4-61F0-6961-780C-D1E84772B0D3}"/>
              </a:ext>
            </a:extLst>
          </p:cNvPr>
          <p:cNvCxnSpPr>
            <a:cxnSpLocks/>
          </p:cNvCxnSpPr>
          <p:nvPr/>
        </p:nvCxnSpPr>
        <p:spPr>
          <a:xfrm flipH="1" flipV="1">
            <a:off x="11114550" y="866779"/>
            <a:ext cx="1072337" cy="10126"/>
          </a:xfrm>
          <a:prstGeom prst="line">
            <a:avLst/>
          </a:prstGeom>
          <a:ln w="12700">
            <a:solidFill>
              <a:srgbClr val="001F3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33EDE75-B7DA-4EED-2D5A-C0FDAD37574E}"/>
              </a:ext>
            </a:extLst>
          </p:cNvPr>
          <p:cNvSpPr txBox="1"/>
          <p:nvPr/>
        </p:nvSpPr>
        <p:spPr>
          <a:xfrm>
            <a:off x="5136508" y="2703162"/>
            <a:ext cx="1478444" cy="39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100" b="1">
                <a:solidFill>
                  <a:schemeClr val="tx1"/>
                </a:solidFill>
              </a:rPr>
              <a:t>Instant Delivery &amp; Quick Commerce</a:t>
            </a:r>
          </a:p>
        </p:txBody>
      </p:sp>
      <p:sp>
        <p:nvSpPr>
          <p:cNvPr id="59" name="Rectangle: Rounded Corners 181">
            <a:extLst>
              <a:ext uri="{FF2B5EF4-FFF2-40B4-BE49-F238E27FC236}">
                <a16:creationId xmlns:a16="http://schemas.microsoft.com/office/drawing/2014/main" id="{FD0A34DD-2688-1280-2521-C41090ACC4FA}"/>
              </a:ext>
            </a:extLst>
          </p:cNvPr>
          <p:cNvSpPr/>
          <p:nvPr/>
        </p:nvSpPr>
        <p:spPr>
          <a:xfrm>
            <a:off x="5559486" y="4908291"/>
            <a:ext cx="2734486" cy="598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>
                <a:solidFill>
                  <a:srgbClr val="001E3F"/>
                </a:solidFill>
                <a:latin typeface="Baguet Script" pitchFamily="2" charset="77"/>
                <a:cs typeface="APPLE CHANCERY" panose="03020702040506060504" pitchFamily="66" charset="-79"/>
              </a:rPr>
              <a:t>“Age gracefully with Ankush“ </a:t>
            </a:r>
          </a:p>
          <a:p>
            <a:pPr algn="ctr"/>
            <a:r>
              <a:rPr lang="en-US" sz="1400" b="1" i="1">
                <a:solidFill>
                  <a:srgbClr val="001E3F"/>
                </a:solidFill>
                <a:cs typeface="APPLE CHANCERY" panose="03020702040506060504" pitchFamily="66" charset="-79"/>
              </a:rPr>
              <a:t>Campaign  with Ankush</a:t>
            </a:r>
            <a:endParaRPr lang="en-IN" sz="1400" b="1" i="1">
              <a:solidFill>
                <a:srgbClr val="E92168"/>
              </a:solidFill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94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THINKCELLPRESENTATIONDONOTDELETE" val="&lt;?xml version=&quot;1.0&quot; encoding=&quot;UTF-16&quot; standalone=&quot;yes&quot;?&gt;&lt;root reqver=&quot;28224&quot;&gt;&lt;version val=&quot;35676&quot;/&gt;&lt;CPresentation id=&quot;1&quot;&gt;&lt;m_precDefaultNumber&gt;&lt;m_bNumberIsYear val=&quot;1&quot;/&gt;&lt;m_chMinusSymbol&gt;-&lt;/m_chMinusSymbol&gt;&lt;m_chDecimalSymbol17909&gt;.&lt;/m_chDecimalSymbol17909&gt;&lt;m_nGroupingDigits17909 val=&quot;2147483647&quot;/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2147483647&quot;/&gt;&lt;m_strSuffix17909&gt;%&lt;/m_strSuffix17909&gt;&lt;m_yearfmt&gt;&lt;begin val=&quot;0&quot;/&gt;&lt;end val=&quot;4&quot;/&gt;&lt;/m_yearfmt&gt;&lt;/m_precDefaultPercent&gt;&lt;m_precDefaultDate&gt;&lt;m_bNumberIsYear val=&quot;0&quot;/&gt;&lt;m_strFormatTime&gt;%d-%m-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1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1f38523-e62c-4ad8-8784-8b0993f0e2b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82D5178E561409C9B3AA38BC1244B" ma:contentTypeVersion="12" ma:contentTypeDescription="Create a new document." ma:contentTypeScope="" ma:versionID="ee50bcb13ac26feaa11ce0878349e8aa">
  <xsd:schema xmlns:xsd="http://www.w3.org/2001/XMLSchema" xmlns:xs="http://www.w3.org/2001/XMLSchema" xmlns:p="http://schemas.microsoft.com/office/2006/metadata/properties" xmlns:ns3="21f38523-e62c-4ad8-8784-8b0993f0e2bb" targetNamespace="http://schemas.microsoft.com/office/2006/metadata/properties" ma:root="true" ma:fieldsID="70918637e9b8a66b32a69365beff57df" ns3:_="">
    <xsd:import namespace="21f38523-e62c-4ad8-8784-8b0993f0e2b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f38523-e62c-4ad8-8784-8b0993f0e2b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243173-E1F2-48AD-925B-C7268BA48706}">
  <ds:schemaRefs>
    <ds:schemaRef ds:uri="21f38523-e62c-4ad8-8784-8b0993f0e2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37B62E8-6298-4070-9197-4E296E9F641E}">
  <ds:schemaRefs>
    <ds:schemaRef ds:uri="21f38523-e62c-4ad8-8784-8b0993f0e2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98AC47D-4923-4CD4-9E55-0D50906BA8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3852</Words>
  <Application>Microsoft Office PowerPoint</Application>
  <PresentationFormat>Widescreen</PresentationFormat>
  <Paragraphs>653</Paragraphs>
  <Slides>14</Slides>
  <Notes>9</Notes>
  <HiddenSlides>1</HiddenSlides>
  <MMClips>0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43" baseType="lpstr">
      <vt:lpstr>Aileron Regular Bold</vt:lpstr>
      <vt:lpstr>Aileron Regular Bold Italics</vt:lpstr>
      <vt:lpstr>Algerian</vt:lpstr>
      <vt:lpstr>Amasis MT Pro</vt:lpstr>
      <vt:lpstr>APPLE CHANCERY</vt:lpstr>
      <vt:lpstr>Aptos</vt:lpstr>
      <vt:lpstr>Aptos Display</vt:lpstr>
      <vt:lpstr>Arial</vt:lpstr>
      <vt:lpstr>Baguet Script</vt:lpstr>
      <vt:lpstr>Calibri</vt:lpstr>
      <vt:lpstr>Calibri (MS) Bold</vt:lpstr>
      <vt:lpstr>Calibri (MS) Bold Italics</vt:lpstr>
      <vt:lpstr>Canva Sans</vt:lpstr>
      <vt:lpstr>Canva Sans Bold</vt:lpstr>
      <vt:lpstr>Canva Sans Bold Italics</vt:lpstr>
      <vt:lpstr>Garamond</vt:lpstr>
      <vt:lpstr>Garamond Bold</vt:lpstr>
      <vt:lpstr>Helvetica World Bold</vt:lpstr>
      <vt:lpstr>Helvetica World Bold Italics</vt:lpstr>
      <vt:lpstr>IBM Plex Sans Bold</vt:lpstr>
      <vt:lpstr>IBM Plex Sans Bold Italics</vt:lpstr>
      <vt:lpstr>IBM Plex Sans Condensed Bold Italics</vt:lpstr>
      <vt:lpstr>Inter</vt:lpstr>
      <vt:lpstr>Inter Bold</vt:lpstr>
      <vt:lpstr>Lato</vt:lpstr>
      <vt:lpstr>Playfair Display Bold</vt:lpstr>
      <vt:lpstr>Wingdings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BITSoM</dc:creator>
  <cp:lastModifiedBy>Vedang Poddar</cp:lastModifiedBy>
  <cp:revision>1</cp:revision>
  <cp:lastPrinted>2025-03-16T08:25:02Z</cp:lastPrinted>
  <dcterms:created xsi:type="dcterms:W3CDTF">2025-01-26T22:40:58Z</dcterms:created>
  <dcterms:modified xsi:type="dcterms:W3CDTF">2025-12-16T11:58:04Z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0x01010056382D5178E561409C9B3AA38BC1244B</vt:lpwstr>
  </property>
</Properties>
</file>