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7"/>
  </p:notesMasterIdLst>
  <p:sldIdLst>
    <p:sldId id="257" r:id="rId5"/>
    <p:sldId id="267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747775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CC"/>
    <a:srgbClr val="000000"/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67" y="57"/>
      </p:cViewPr>
      <p:guideLst>
        <p:guide pos="2880"/>
        <p:guide orient="horz" pos="162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ang Poddar" userId="db7cd9a2-6584-4ffe-b5dc-9b2c028584de" providerId="ADAL" clId="{0AF36B87-8C6F-4169-9758-9DF6326E56DD}"/>
    <pc:docChg chg="delSld">
      <pc:chgData name="Vedang Poddar" userId="db7cd9a2-6584-4ffe-b5dc-9b2c028584de" providerId="ADAL" clId="{0AF36B87-8C6F-4169-9758-9DF6326E56DD}" dt="2025-12-16T12:11:46.188" v="0" actId="47"/>
      <pc:docMkLst>
        <pc:docMk/>
      </pc:docMkLst>
      <pc:sldChg chg="del">
        <pc:chgData name="Vedang Poddar" userId="db7cd9a2-6584-4ffe-b5dc-9b2c028584de" providerId="ADAL" clId="{0AF36B87-8C6F-4169-9758-9DF6326E56DD}" dt="2025-12-16T12:11:46.188" v="0" actId="4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b593a44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b593a448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25b593a448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b593a44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5b593a448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g25b593a448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68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-6425" y="-7358"/>
            <a:ext cx="9175500" cy="333600"/>
          </a:xfrm>
          <a:prstGeom prst="rect">
            <a:avLst/>
          </a:prstGeom>
          <a:solidFill>
            <a:srgbClr val="13192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4"/>
          <p:cNvSpPr txBox="1"/>
          <p:nvPr/>
        </p:nvSpPr>
        <p:spPr>
          <a:xfrm>
            <a:off x="35400" y="-48303"/>
            <a:ext cx="108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amazin’</a:t>
            </a:r>
            <a:endParaRPr sz="12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4"/>
          <p:cNvSpPr txBox="1"/>
          <p:nvPr/>
        </p:nvSpPr>
        <p:spPr>
          <a:xfrm rot="5400000">
            <a:off x="380016" y="-23795"/>
            <a:ext cx="25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B9701"/>
                </a:solidFill>
              </a:rPr>
              <a:t>)</a:t>
            </a:r>
            <a:endParaRPr sz="2300" dirty="0">
              <a:solidFill>
                <a:srgbClr val="FB9701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991525" y="44269"/>
            <a:ext cx="5878200" cy="23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/>
          <p:nvPr/>
        </p:nvSpPr>
        <p:spPr>
          <a:xfrm>
            <a:off x="6068500" y="44269"/>
            <a:ext cx="801300" cy="230700"/>
          </a:xfrm>
          <a:prstGeom prst="roundRect">
            <a:avLst>
              <a:gd name="adj" fmla="val 16667"/>
            </a:avLst>
          </a:prstGeom>
          <a:solidFill>
            <a:srgbClr val="FEBD6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/>
          <p:nvPr/>
        </p:nvSpPr>
        <p:spPr>
          <a:xfrm>
            <a:off x="963100" y="44269"/>
            <a:ext cx="801300" cy="230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4"/>
          <p:cNvSpPr/>
          <p:nvPr/>
        </p:nvSpPr>
        <p:spPr>
          <a:xfrm>
            <a:off x="1480550" y="47325"/>
            <a:ext cx="5012400" cy="22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985415" y="41344"/>
            <a:ext cx="628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All ⏷ </a:t>
            </a:r>
            <a:endParaRPr sz="600" dirty="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952" y="23736"/>
            <a:ext cx="276486" cy="27648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067695" y="-13208"/>
            <a:ext cx="111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Hello, Sign in</a:t>
            </a:r>
            <a:endParaRPr sz="7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Account &amp; Lists ⏷</a:t>
            </a:r>
            <a:endParaRPr sz="7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>
            <a:off x="8273050" y="71813"/>
            <a:ext cx="88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4"/>
          <p:cNvCxnSpPr/>
          <p:nvPr/>
        </p:nvCxnSpPr>
        <p:spPr>
          <a:xfrm>
            <a:off x="8345568" y="65659"/>
            <a:ext cx="102600" cy="134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8430922" y="192269"/>
            <a:ext cx="145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8560550" y="111056"/>
            <a:ext cx="68400" cy="88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/>
          <p:nvPr/>
        </p:nvSpPr>
        <p:spPr>
          <a:xfrm>
            <a:off x="8434475" y="219563"/>
            <a:ext cx="38100" cy="28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4"/>
          <p:cNvSpPr/>
          <p:nvPr/>
        </p:nvSpPr>
        <p:spPr>
          <a:xfrm>
            <a:off x="8536667" y="219563"/>
            <a:ext cx="38100" cy="28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8361018" y="-56132"/>
            <a:ext cx="1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B970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100" b="1" dirty="0">
              <a:solidFill>
                <a:srgbClr val="FB970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8532977" y="101163"/>
            <a:ext cx="42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Cart</a:t>
            </a:r>
            <a:endParaRPr sz="7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-8975" y="324648"/>
            <a:ext cx="9175500" cy="182700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6" name="Google Shape;76;p14"/>
          <p:cNvGrpSpPr/>
          <p:nvPr/>
        </p:nvGrpSpPr>
        <p:grpSpPr>
          <a:xfrm>
            <a:off x="137067" y="299253"/>
            <a:ext cx="9163961" cy="230850"/>
            <a:chOff x="137067" y="433624"/>
            <a:chExt cx="9163961" cy="307800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222728" y="433624"/>
              <a:ext cx="9078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All    Best Sellers    Primo   Customer Service    New Releases    Today’s Deals    Books    Fashion    Registry    Kind Books    Gift Cards    Amazin’ Home    Sell    Computers    Coupons</a:t>
              </a:r>
              <a:endParaRPr sz="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8" name="Google Shape;78;p14"/>
            <p:cNvGrpSpPr/>
            <p:nvPr/>
          </p:nvGrpSpPr>
          <p:grpSpPr>
            <a:xfrm>
              <a:off x="137067" y="540939"/>
              <a:ext cx="128700" cy="84479"/>
              <a:chOff x="121300" y="537300"/>
              <a:chExt cx="128700" cy="84479"/>
            </a:xfrm>
          </p:grpSpPr>
          <p:cxnSp>
            <p:nvCxnSpPr>
              <p:cNvPr id="79" name="Google Shape;79;p14"/>
              <p:cNvCxnSpPr/>
              <p:nvPr/>
            </p:nvCxnSpPr>
            <p:spPr>
              <a:xfrm>
                <a:off x="121300" y="537300"/>
                <a:ext cx="12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14"/>
              <p:cNvCxnSpPr/>
              <p:nvPr/>
            </p:nvCxnSpPr>
            <p:spPr>
              <a:xfrm>
                <a:off x="121300" y="575901"/>
                <a:ext cx="12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14"/>
              <p:cNvCxnSpPr/>
              <p:nvPr/>
            </p:nvCxnSpPr>
            <p:spPr>
              <a:xfrm>
                <a:off x="121300" y="621779"/>
                <a:ext cx="12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8BA8291-798B-AD4A-409D-6A81EDB80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3219" r="13972" b="13073"/>
          <a:stretch/>
        </p:blipFill>
        <p:spPr bwMode="auto">
          <a:xfrm>
            <a:off x="1613071" y="4410727"/>
            <a:ext cx="2472712" cy="6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59997" y="51466"/>
            <a:ext cx="4094700" cy="1753975"/>
          </a:xfrm>
          <a:prstGeom prst="rect">
            <a:avLst/>
          </a:prstGeom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3000"/>
              <a:buFont typeface="Montserrat"/>
              <a:buNone/>
            </a:pPr>
            <a:br>
              <a:rPr lang="en" sz="1200" b="1"/>
            </a:br>
            <a:r>
              <a:rPr lang="en" sz="1200" b="1">
                <a:solidFill>
                  <a:srgbClr val="1155CC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3000"/>
              <a:buFont typeface="Montserrat"/>
              <a:buNone/>
            </a:pPr>
            <a:endParaRPr lang="en-IN" sz="1000" i="1" dirty="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191696" y="51464"/>
            <a:ext cx="4892700" cy="17532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55CC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185961" y="2019876"/>
            <a:ext cx="4753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/>
              <a:t>Shanaya, a college student aged 18-24, misses the homemade remedies her mother taught her. Living in a busy urban environment, she seeks easy, chemical-free solutions that protect her hair and body. She prefers sustainable options to feel guilt-free, but her hectic schedule is a barrier.</a:t>
            </a:r>
          </a:p>
        </p:txBody>
      </p:sp>
      <p:sp>
        <p:nvSpPr>
          <p:cNvPr id="97" name="Google Shape;97;p16"/>
          <p:cNvSpPr/>
          <p:nvPr/>
        </p:nvSpPr>
        <p:spPr>
          <a:xfrm>
            <a:off x="4191696" y="1841517"/>
            <a:ext cx="4892700" cy="32544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IN" sz="1100" b="1" dirty="0">
                <a:solidFill>
                  <a:srgbClr val="1155CC"/>
                </a:solidFill>
              </a:rPr>
              <a:t>Super Consumer:</a:t>
            </a:r>
            <a:endParaRPr lang="en-IN" sz="1100" i="1" dirty="0"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259374" y="4512162"/>
            <a:ext cx="48597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rtl="0"/>
            <a:r>
              <a:rPr lang="en-US" sz="1000" b="0" i="1" u="none" strike="noStrike" baseline="0" dirty="0">
                <a:latin typeface="Arial" panose="020B0604020202020204" pitchFamily="34" charset="0"/>
              </a:rPr>
              <a:t>The singular most important point that I want to convince my Super Consumer </a:t>
            </a:r>
            <a:r>
              <a:rPr lang="en-US" sz="1000" i="1" dirty="0">
                <a:latin typeface="Arial" panose="020B0604020202020204" pitchFamily="34" charset="0"/>
              </a:rPr>
              <a:t>w</a:t>
            </a:r>
            <a:r>
              <a:rPr lang="en" sz="1000" i="1" dirty="0"/>
              <a:t>ith Love Beauty and Planet is </a:t>
            </a:r>
            <a:r>
              <a:rPr lang="en" sz="1000" b="1" i="1" dirty="0">
                <a:solidFill>
                  <a:srgbClr val="1155CC"/>
                </a:solidFill>
              </a:rPr>
              <a:t>“I’m going chemical-free with familiar natural ingredients, and it makes me feel good about being sustainable”</a:t>
            </a:r>
            <a:endParaRPr lang="en-US" b="1" dirty="0">
              <a:solidFill>
                <a:srgbClr val="1155CC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191696" y="2713833"/>
            <a:ext cx="3948600" cy="21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1100" b="1">
                <a:solidFill>
                  <a:srgbClr val="1155CC"/>
                </a:solidFill>
              </a:rPr>
              <a:t>Communication Challenge: </a:t>
            </a:r>
          </a:p>
        </p:txBody>
      </p:sp>
      <p:pic>
        <p:nvPicPr>
          <p:cNvPr id="13" name="Picture 2" descr="Hindustan Unilever - Wikipedia">
            <a:extLst>
              <a:ext uri="{FF2B5EF4-FFF2-40B4-BE49-F238E27FC236}">
                <a16:creationId xmlns:a16="http://schemas.microsoft.com/office/drawing/2014/main" id="{E328A742-86A3-10E1-90BA-E469E7CE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25" y="100454"/>
            <a:ext cx="860743" cy="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FAC6A51-8E36-1484-569B-E251B77032C0}"/>
              </a:ext>
            </a:extLst>
          </p:cNvPr>
          <p:cNvGrpSpPr/>
          <p:nvPr/>
        </p:nvGrpSpPr>
        <p:grpSpPr>
          <a:xfrm>
            <a:off x="42467" y="2151493"/>
            <a:ext cx="1510020" cy="880135"/>
            <a:chOff x="35645" y="2138324"/>
            <a:chExt cx="1510020" cy="8801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3F0AE8-ED2D-AB14-6619-4522712380E8}"/>
                </a:ext>
              </a:extLst>
            </p:cNvPr>
            <p:cNvSpPr/>
            <p:nvPr/>
          </p:nvSpPr>
          <p:spPr>
            <a:xfrm>
              <a:off x="105654" y="2165299"/>
              <a:ext cx="1440011" cy="853160"/>
            </a:xfrm>
            <a:prstGeom prst="rect">
              <a:avLst/>
            </a:prstGeom>
            <a:noFill/>
            <a:ln w="9525">
              <a:solidFill>
                <a:srgbClr val="1C458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28981A-6D96-6B0D-CF57-D7FF96CC294F}"/>
                </a:ext>
              </a:extLst>
            </p:cNvPr>
            <p:cNvGrpSpPr/>
            <p:nvPr/>
          </p:nvGrpSpPr>
          <p:grpSpPr>
            <a:xfrm>
              <a:off x="191050" y="2460309"/>
              <a:ext cx="1341387" cy="491793"/>
              <a:chOff x="1825663" y="2359585"/>
              <a:chExt cx="2221541" cy="86651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0F38DD3-030B-0425-AC16-CDEE0E2B4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1384" y="2359585"/>
                <a:ext cx="804764" cy="42433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3C8D635-B0EB-1DFC-0A06-A395B583E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5367" y="2364796"/>
                <a:ext cx="831837" cy="41956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7ECA7A9-5EB7-E03F-541C-0F9800F3C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5466" y="2364348"/>
                <a:ext cx="609926" cy="4195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7784E1B-3D63-3259-8D7E-0577A8BE1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6759" y="2801114"/>
                <a:ext cx="809052" cy="31706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B24C9CC-FCA8-98F3-2440-EC64DF0F4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4715" y="2800586"/>
                <a:ext cx="616198" cy="42432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7586723-BEB9-71DD-E258-C9256248B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5663" y="2806537"/>
                <a:ext cx="693353" cy="419567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F8823B-86AD-EA5A-B4E6-782094E6C228}"/>
                </a:ext>
              </a:extLst>
            </p:cNvPr>
            <p:cNvSpPr txBox="1"/>
            <p:nvPr/>
          </p:nvSpPr>
          <p:spPr>
            <a:xfrm>
              <a:off x="35645" y="2138324"/>
              <a:ext cx="5416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>
                  <a:solidFill>
                    <a:srgbClr val="1155CC"/>
                  </a:solidFill>
                </a:rPr>
                <a:t>80%</a:t>
              </a:r>
              <a:endParaRPr lang="en-US" sz="800" spc="-1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25AD4EE-1ADB-0250-B15B-AFA43019EA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296" r="11921"/>
          <a:stretch/>
        </p:blipFill>
        <p:spPr>
          <a:xfrm>
            <a:off x="327715" y="3182045"/>
            <a:ext cx="937088" cy="897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926A8B-E4F3-B8AE-C3B5-08EE6F259D78}"/>
              </a:ext>
            </a:extLst>
          </p:cNvPr>
          <p:cNvSpPr/>
          <p:nvPr/>
        </p:nvSpPr>
        <p:spPr>
          <a:xfrm>
            <a:off x="112477" y="3060506"/>
            <a:ext cx="1439228" cy="1047150"/>
          </a:xfrm>
          <a:prstGeom prst="rect">
            <a:avLst/>
          </a:prstGeom>
          <a:noFill/>
          <a:ln w="9525">
            <a:solidFill>
              <a:srgbClr val="1C45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86887-B627-50A2-992E-C3013492AF55}"/>
              </a:ext>
            </a:extLst>
          </p:cNvPr>
          <p:cNvSpPr txBox="1"/>
          <p:nvPr/>
        </p:nvSpPr>
        <p:spPr>
          <a:xfrm>
            <a:off x="-124641" y="3010492"/>
            <a:ext cx="189272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" dirty="0"/>
              <a:t>Quality in hair-care/body-care?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02416F-1F67-457B-5E31-B786B740AE35}"/>
              </a:ext>
            </a:extLst>
          </p:cNvPr>
          <p:cNvGrpSpPr/>
          <p:nvPr/>
        </p:nvGrpSpPr>
        <p:grpSpPr>
          <a:xfrm>
            <a:off x="1576218" y="2624420"/>
            <a:ext cx="1272088" cy="421200"/>
            <a:chOff x="1576218" y="2631565"/>
            <a:chExt cx="1272088" cy="421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0A7A2A-8A2C-A696-8052-5A0C47A15023}"/>
                </a:ext>
              </a:extLst>
            </p:cNvPr>
            <p:cNvSpPr/>
            <p:nvPr/>
          </p:nvSpPr>
          <p:spPr>
            <a:xfrm>
              <a:off x="1619032" y="2631565"/>
              <a:ext cx="1188000" cy="421200"/>
            </a:xfrm>
            <a:prstGeom prst="rect">
              <a:avLst/>
            </a:prstGeom>
            <a:noFill/>
            <a:ln w="9525">
              <a:solidFill>
                <a:srgbClr val="1C458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9810CC-EE81-F915-BA05-E84D915EE9A2}"/>
                </a:ext>
              </a:extLst>
            </p:cNvPr>
            <p:cNvSpPr txBox="1"/>
            <p:nvPr/>
          </p:nvSpPr>
          <p:spPr>
            <a:xfrm>
              <a:off x="1576218" y="2680789"/>
              <a:ext cx="449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dirty="0">
                  <a:solidFill>
                    <a:srgbClr val="1155CC"/>
                  </a:solidFill>
                </a:rPr>
                <a:t>3/4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A4B6A8-65AA-B889-C586-4951C26EAEA3}"/>
                </a:ext>
              </a:extLst>
            </p:cNvPr>
            <p:cNvSpPr txBox="1"/>
            <p:nvPr/>
          </p:nvSpPr>
          <p:spPr>
            <a:xfrm>
              <a:off x="1881159" y="2661469"/>
              <a:ext cx="967147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800" dirty="0"/>
                <a:t>Influenced by data-backed ads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9E8F65D-CC89-5D7C-1ECA-63653654D506}"/>
              </a:ext>
            </a:extLst>
          </p:cNvPr>
          <p:cNvSpPr/>
          <p:nvPr/>
        </p:nvSpPr>
        <p:spPr>
          <a:xfrm>
            <a:off x="108903" y="2019876"/>
            <a:ext cx="3992045" cy="14757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/>
              <a:t>Primary Research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417925-329C-BCD8-D245-551FB6AD92B7}"/>
              </a:ext>
            </a:extLst>
          </p:cNvPr>
          <p:cNvGrpSpPr/>
          <p:nvPr/>
        </p:nvGrpSpPr>
        <p:grpSpPr>
          <a:xfrm>
            <a:off x="1561242" y="2176392"/>
            <a:ext cx="1318089" cy="402316"/>
            <a:chOff x="1543776" y="2185916"/>
            <a:chExt cx="1318089" cy="4200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098E4C-1B9C-902E-FEC1-A7497D42AFCE}"/>
                </a:ext>
              </a:extLst>
            </p:cNvPr>
            <p:cNvSpPr/>
            <p:nvPr/>
          </p:nvSpPr>
          <p:spPr>
            <a:xfrm>
              <a:off x="1600864" y="2185916"/>
              <a:ext cx="1188000" cy="420049"/>
            </a:xfrm>
            <a:prstGeom prst="rect">
              <a:avLst/>
            </a:prstGeom>
            <a:noFill/>
            <a:ln w="9525">
              <a:solidFill>
                <a:srgbClr val="1C458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E97CC-F34F-2D9A-D1E2-1A5530A4314A}"/>
                </a:ext>
              </a:extLst>
            </p:cNvPr>
            <p:cNvSpPr txBox="1"/>
            <p:nvPr/>
          </p:nvSpPr>
          <p:spPr>
            <a:xfrm>
              <a:off x="1543776" y="2237024"/>
              <a:ext cx="492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dirty="0">
                  <a:solidFill>
                    <a:srgbClr val="1155CC"/>
                  </a:solidFill>
                </a:rPr>
                <a:t>3/5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487AB3-3A16-7231-9066-1F3638E77AFE}"/>
                </a:ext>
              </a:extLst>
            </p:cNvPr>
            <p:cNvSpPr txBox="1"/>
            <p:nvPr/>
          </p:nvSpPr>
          <p:spPr>
            <a:xfrm>
              <a:off x="1816094" y="2220566"/>
              <a:ext cx="104577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Relied on personal recommendations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098B2E-458D-E3C2-8E6F-A51625A51C6F}"/>
              </a:ext>
            </a:extLst>
          </p:cNvPr>
          <p:cNvGrpSpPr/>
          <p:nvPr/>
        </p:nvGrpSpPr>
        <p:grpSpPr>
          <a:xfrm>
            <a:off x="2893599" y="2174821"/>
            <a:ext cx="1282493" cy="411291"/>
            <a:chOff x="2828693" y="2206317"/>
            <a:chExt cx="1282493" cy="42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67B19-D4FB-3F0C-167A-D2EA418DA168}"/>
                </a:ext>
              </a:extLst>
            </p:cNvPr>
            <p:cNvSpPr/>
            <p:nvPr/>
          </p:nvSpPr>
          <p:spPr>
            <a:xfrm>
              <a:off x="2833050" y="2206317"/>
              <a:ext cx="1197627" cy="421200"/>
            </a:xfrm>
            <a:prstGeom prst="rect">
              <a:avLst/>
            </a:prstGeom>
            <a:noFill/>
            <a:ln w="9525">
              <a:solidFill>
                <a:srgbClr val="1C458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15EAC0-E062-F748-07AA-6D46D4D27FF3}"/>
                </a:ext>
              </a:extLst>
            </p:cNvPr>
            <p:cNvSpPr txBox="1"/>
            <p:nvPr/>
          </p:nvSpPr>
          <p:spPr>
            <a:xfrm>
              <a:off x="2828693" y="2267639"/>
              <a:ext cx="45081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IN" sz="1400" b="1" dirty="0">
                  <a:solidFill>
                    <a:srgbClr val="1155CC"/>
                  </a:solidFill>
                </a:rPr>
                <a:t>90%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B201C-28AD-71A6-8D10-BF84BFA97B3B}"/>
                </a:ext>
              </a:extLst>
            </p:cNvPr>
            <p:cNvSpPr txBox="1"/>
            <p:nvPr/>
          </p:nvSpPr>
          <p:spPr>
            <a:xfrm>
              <a:off x="3245745" y="2239618"/>
              <a:ext cx="865441" cy="363835"/>
            </a:xfrm>
            <a:prstGeom prst="rect">
              <a:avLst/>
            </a:prstGeom>
            <a:noFill/>
          </p:spPr>
          <p:txBody>
            <a:bodyPr wrap="square" lIns="36000" tIns="36000" rIns="36000" bIns="72000" rtlCol="0" anchor="t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800" dirty="0"/>
                <a:t>Focused on value for money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B35EEED-4585-0341-9C24-309424AAB1BD}"/>
              </a:ext>
            </a:extLst>
          </p:cNvPr>
          <p:cNvSpPr/>
          <p:nvPr/>
        </p:nvSpPr>
        <p:spPr>
          <a:xfrm>
            <a:off x="1608951" y="3080460"/>
            <a:ext cx="2491997" cy="173449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/>
              <a:t>Ratings Survey</a:t>
            </a:r>
          </a:p>
        </p:txBody>
      </p:sp>
      <p:sp>
        <p:nvSpPr>
          <p:cNvPr id="44" name="Google Shape;103;p16">
            <a:extLst>
              <a:ext uri="{FF2B5EF4-FFF2-40B4-BE49-F238E27FC236}">
                <a16:creationId xmlns:a16="http://schemas.microsoft.com/office/drawing/2014/main" id="{7E21C9A7-DF87-0BF6-7EC2-F8E4359E2F23}"/>
              </a:ext>
            </a:extLst>
          </p:cNvPr>
          <p:cNvSpPr txBox="1"/>
          <p:nvPr/>
        </p:nvSpPr>
        <p:spPr>
          <a:xfrm>
            <a:off x="1531029" y="3233900"/>
            <a:ext cx="2729315" cy="1662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800" b="1">
                <a:solidFill>
                  <a:srgbClr val="1155CC"/>
                </a:solidFill>
              </a:rPr>
              <a:t>Rating of 5: “Would influence you to try/buy it”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6168D0-90DF-6D4B-2FB9-FF49E84EEA8E}"/>
              </a:ext>
            </a:extLst>
          </p:cNvPr>
          <p:cNvSpPr txBox="1"/>
          <p:nvPr/>
        </p:nvSpPr>
        <p:spPr>
          <a:xfrm>
            <a:off x="2301875" y="3461573"/>
            <a:ext cx="149210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dirty="0"/>
              <a:t>“</a:t>
            </a:r>
            <a:r>
              <a:rPr lang="en-US" sz="800" u="sng" dirty="0"/>
              <a:t>60mn plastic bottle</a:t>
            </a:r>
            <a:r>
              <a:rPr lang="en-US" sz="800" dirty="0"/>
              <a:t>s reused to make product bottles”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B34E3F-CA5D-65C0-0BED-F350B0C06A03}"/>
              </a:ext>
            </a:extLst>
          </p:cNvPr>
          <p:cNvSpPr txBox="1"/>
          <p:nvPr/>
        </p:nvSpPr>
        <p:spPr>
          <a:xfrm>
            <a:off x="1784770" y="3490671"/>
            <a:ext cx="56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1155CC"/>
                </a:solidFill>
              </a:rPr>
              <a:t>80%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438D89-EB78-2F40-D621-F2223B80F7BE}"/>
              </a:ext>
            </a:extLst>
          </p:cNvPr>
          <p:cNvSpPr txBox="1"/>
          <p:nvPr/>
        </p:nvSpPr>
        <p:spPr>
          <a:xfrm>
            <a:off x="2301876" y="3777578"/>
            <a:ext cx="138345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dirty="0"/>
              <a:t>“Sulfate/Paraben free Natural Ingredients”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9FB665-7FC6-99FC-8AC6-8CCAA920BC49}"/>
              </a:ext>
            </a:extLst>
          </p:cNvPr>
          <p:cNvSpPr txBox="1"/>
          <p:nvPr/>
        </p:nvSpPr>
        <p:spPr>
          <a:xfrm>
            <a:off x="1784771" y="3762650"/>
            <a:ext cx="56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155CC"/>
                </a:solidFill>
              </a:rPr>
              <a:t>56</a:t>
            </a:r>
            <a:r>
              <a:rPr lang="en-IN" sz="1400" b="1" dirty="0">
                <a:solidFill>
                  <a:srgbClr val="1155CC"/>
                </a:solidFill>
              </a:rPr>
              <a:t>%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5251460-00D1-EDA4-2276-536A9B8A5FC2}"/>
              </a:ext>
            </a:extLst>
          </p:cNvPr>
          <p:cNvGrpSpPr/>
          <p:nvPr/>
        </p:nvGrpSpPr>
        <p:grpSpPr>
          <a:xfrm>
            <a:off x="2897750" y="2621251"/>
            <a:ext cx="1247361" cy="421200"/>
            <a:chOff x="2884257" y="2618079"/>
            <a:chExt cx="1247361" cy="4212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E600A6-8860-D8A5-574A-72BEC9CCB780}"/>
                </a:ext>
              </a:extLst>
            </p:cNvPr>
            <p:cNvSpPr/>
            <p:nvPr/>
          </p:nvSpPr>
          <p:spPr>
            <a:xfrm>
              <a:off x="2884257" y="2618079"/>
              <a:ext cx="1197627" cy="421200"/>
            </a:xfrm>
            <a:prstGeom prst="rect">
              <a:avLst/>
            </a:prstGeom>
            <a:noFill/>
            <a:ln w="9525">
              <a:solidFill>
                <a:srgbClr val="1C4587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54277-268A-70D5-F60A-0127604AED5F}"/>
                </a:ext>
              </a:extLst>
            </p:cNvPr>
            <p:cNvSpPr txBox="1"/>
            <p:nvPr/>
          </p:nvSpPr>
          <p:spPr>
            <a:xfrm>
              <a:off x="2886260" y="2676133"/>
              <a:ext cx="450815" cy="29796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IN" b="1" dirty="0">
                  <a:solidFill>
                    <a:srgbClr val="1155CC"/>
                  </a:solidFill>
                </a:rPr>
                <a:t>87</a:t>
              </a:r>
              <a:r>
                <a:rPr lang="en-IN" sz="1400" b="1" dirty="0">
                  <a:solidFill>
                    <a:srgbClr val="1155CC"/>
                  </a:solidFill>
                </a:rPr>
                <a:t>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BAD6B9-241A-AE15-662E-9F6C2499A037}"/>
                </a:ext>
              </a:extLst>
            </p:cNvPr>
            <p:cNvSpPr txBox="1"/>
            <p:nvPr/>
          </p:nvSpPr>
          <p:spPr>
            <a:xfrm>
              <a:off x="3252125" y="2664449"/>
              <a:ext cx="879493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800" dirty="0"/>
                <a:t>Have used home remedies before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FC2DC07-1BC6-3C3F-7CC3-B1E67549499E}"/>
              </a:ext>
            </a:extLst>
          </p:cNvPr>
          <p:cNvSpPr txBox="1"/>
          <p:nvPr/>
        </p:nvSpPr>
        <p:spPr>
          <a:xfrm>
            <a:off x="1859199" y="3334178"/>
            <a:ext cx="3272344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800" b="1" dirty="0"/>
              <a:t>% of respondents who rated a 4 or 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7A964A-48D4-9160-BED9-2C85C86DEFBC}"/>
              </a:ext>
            </a:extLst>
          </p:cNvPr>
          <p:cNvSpPr/>
          <p:nvPr/>
        </p:nvSpPr>
        <p:spPr>
          <a:xfrm>
            <a:off x="104341" y="4118975"/>
            <a:ext cx="3990072" cy="130537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/>
              <a:t>Secondary Research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3AEC0C-D5EC-8B16-C886-955690DC7FD6}"/>
              </a:ext>
            </a:extLst>
          </p:cNvPr>
          <p:cNvSpPr/>
          <p:nvPr/>
        </p:nvSpPr>
        <p:spPr>
          <a:xfrm>
            <a:off x="104341" y="4252797"/>
            <a:ext cx="3990072" cy="143404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/>
              <a:t>Social Listening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D05D40-BDF3-7436-9CCA-ECD43E696D3D}"/>
              </a:ext>
            </a:extLst>
          </p:cNvPr>
          <p:cNvGrpSpPr/>
          <p:nvPr/>
        </p:nvGrpSpPr>
        <p:grpSpPr>
          <a:xfrm>
            <a:off x="4863342" y="2972721"/>
            <a:ext cx="1605600" cy="697298"/>
            <a:chOff x="4863342" y="2972721"/>
            <a:chExt cx="1605600" cy="69729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D98456-0719-2D95-5C83-D59BD1B1BFDC}"/>
                </a:ext>
              </a:extLst>
            </p:cNvPr>
            <p:cNvSpPr txBox="1"/>
            <p:nvPr/>
          </p:nvSpPr>
          <p:spPr>
            <a:xfrm>
              <a:off x="4870408" y="3104819"/>
              <a:ext cx="1592411" cy="565200"/>
            </a:xfrm>
            <a:prstGeom prst="rect">
              <a:avLst/>
            </a:prstGeom>
            <a:noFill/>
            <a:ln>
              <a:solidFill>
                <a:srgbClr val="1C4587"/>
              </a:solidFill>
              <a:prstDash val="dash"/>
            </a:ln>
          </p:spPr>
          <p:txBody>
            <a:bodyPr wrap="square" lIns="36000" tIns="36000" rIns="36000" bIns="36000" anchor="t">
              <a:spAutoFit/>
            </a:bodyPr>
            <a:lstStyle/>
            <a:p>
              <a:r>
                <a:rPr lang="en-US" sz="800" dirty="0"/>
                <a:t>I question brands claiming to be 100% natural or sustainable. Homemade remedies are better, but they’re time-consuming</a:t>
              </a:r>
              <a:endParaRPr lang="en-IN" sz="8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9CA27C-0030-8A19-42C4-4CFC4818FB6F}"/>
                </a:ext>
              </a:extLst>
            </p:cNvPr>
            <p:cNvSpPr/>
            <p:nvPr/>
          </p:nvSpPr>
          <p:spPr>
            <a:xfrm>
              <a:off x="4863342" y="2972721"/>
              <a:ext cx="1605600" cy="12346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/>
                <a:t>Current Mindset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F3D05C-A579-F807-674E-123C3E4ABE92}"/>
              </a:ext>
            </a:extLst>
          </p:cNvPr>
          <p:cNvGrpSpPr/>
          <p:nvPr/>
        </p:nvGrpSpPr>
        <p:grpSpPr>
          <a:xfrm>
            <a:off x="4868245" y="3724269"/>
            <a:ext cx="1606004" cy="699802"/>
            <a:chOff x="4868245" y="3724269"/>
            <a:chExt cx="1606004" cy="69980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0AB0F65-9378-53BE-D827-8FE5E135F706}"/>
                </a:ext>
              </a:extLst>
            </p:cNvPr>
            <p:cNvSpPr/>
            <p:nvPr/>
          </p:nvSpPr>
          <p:spPr>
            <a:xfrm>
              <a:off x="4868245" y="3724269"/>
              <a:ext cx="1606004" cy="12346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/>
                <a:t>Current Behaviour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77E3160-109C-B1F3-BF23-C2C1E3A04750}"/>
                </a:ext>
              </a:extLst>
            </p:cNvPr>
            <p:cNvSpPr txBox="1"/>
            <p:nvPr/>
          </p:nvSpPr>
          <p:spPr>
            <a:xfrm>
              <a:off x="4875394" y="3858871"/>
              <a:ext cx="1592411" cy="565200"/>
            </a:xfrm>
            <a:prstGeom prst="rect">
              <a:avLst/>
            </a:prstGeom>
            <a:noFill/>
            <a:ln>
              <a:solidFill>
                <a:srgbClr val="1C4587"/>
              </a:solidFill>
              <a:prstDash val="dash"/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US" sz="800" dirty="0"/>
                <a:t>I use home remedies sometimes because I don’t trust shampoos to meet my needs or their claims of being natural &amp; sustainable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3EAE97-7157-466E-EFFB-3A63EB1D0B73}"/>
              </a:ext>
            </a:extLst>
          </p:cNvPr>
          <p:cNvGrpSpPr/>
          <p:nvPr/>
        </p:nvGrpSpPr>
        <p:grpSpPr>
          <a:xfrm>
            <a:off x="6970449" y="2971467"/>
            <a:ext cx="1605599" cy="698552"/>
            <a:chOff x="6970449" y="2971467"/>
            <a:chExt cx="1605599" cy="69855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6BB06C-CCB9-553D-37B6-706B9CE6777B}"/>
                </a:ext>
              </a:extLst>
            </p:cNvPr>
            <p:cNvSpPr txBox="1"/>
            <p:nvPr/>
          </p:nvSpPr>
          <p:spPr>
            <a:xfrm>
              <a:off x="6979133" y="3104819"/>
              <a:ext cx="1592411" cy="565200"/>
            </a:xfrm>
            <a:prstGeom prst="rect">
              <a:avLst/>
            </a:prstGeom>
            <a:noFill/>
            <a:ln>
              <a:solidFill>
                <a:srgbClr val="1C4587"/>
              </a:solidFill>
              <a:prstDash val="dash"/>
            </a:ln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US" sz="800" spc="-10" dirty="0"/>
                <a:t>I trust LBP’s natural ingredients due to its transparency, &amp; feel confident about going chemical-free &amp; sustainable without hassle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396DFC-357A-27AB-C000-2FDEE58C32F8}"/>
                </a:ext>
              </a:extLst>
            </p:cNvPr>
            <p:cNvSpPr/>
            <p:nvPr/>
          </p:nvSpPr>
          <p:spPr>
            <a:xfrm>
              <a:off x="6970449" y="2971467"/>
              <a:ext cx="1605599" cy="12346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/>
                <a:t>Desired Mindset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3880BF-2129-97FB-4793-EB9766F4EB07}"/>
              </a:ext>
            </a:extLst>
          </p:cNvPr>
          <p:cNvGrpSpPr/>
          <p:nvPr/>
        </p:nvGrpSpPr>
        <p:grpSpPr>
          <a:xfrm>
            <a:off x="6970578" y="3722468"/>
            <a:ext cx="1600965" cy="704565"/>
            <a:chOff x="6970578" y="3722468"/>
            <a:chExt cx="1600965" cy="70456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E1E648B-AC1F-826F-99BD-A2EF82C19228}"/>
                </a:ext>
              </a:extLst>
            </p:cNvPr>
            <p:cNvSpPr/>
            <p:nvPr/>
          </p:nvSpPr>
          <p:spPr>
            <a:xfrm>
              <a:off x="6970578" y="3722468"/>
              <a:ext cx="1600965" cy="12346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000" dirty="0"/>
                <a:t>Desired Behaviour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DCA271A-FC7B-08BC-5503-D562E9A5CDE7}"/>
                </a:ext>
              </a:extLst>
            </p:cNvPr>
            <p:cNvSpPr txBox="1"/>
            <p:nvPr/>
          </p:nvSpPr>
          <p:spPr>
            <a:xfrm>
              <a:off x="6974172" y="3861833"/>
              <a:ext cx="1592411" cy="565200"/>
            </a:xfrm>
            <a:prstGeom prst="rect">
              <a:avLst/>
            </a:prstGeom>
            <a:noFill/>
            <a:ln>
              <a:solidFill>
                <a:srgbClr val="1C4587"/>
              </a:solidFill>
              <a:prstDash val="dash"/>
            </a:ln>
          </p:spPr>
          <p:txBody>
            <a:bodyPr wrap="square" lIns="36000" tIns="36000" rIns="36000" bIns="36000" anchor="t">
              <a:spAutoFit/>
            </a:bodyPr>
            <a:lstStyle/>
            <a:p>
              <a:r>
                <a:rPr lang="en-US" sz="800" dirty="0"/>
                <a:t>I use this brand as a reliable alternative to home remedies, for its transparency on natural ingredients &amp; sustainability</a:t>
              </a:r>
            </a:p>
          </p:txBody>
        </p:sp>
      </p:grp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48C5162E-10C4-681B-AFB1-32E47D28F398}"/>
              </a:ext>
            </a:extLst>
          </p:cNvPr>
          <p:cNvSpPr/>
          <p:nvPr/>
        </p:nvSpPr>
        <p:spPr>
          <a:xfrm>
            <a:off x="6538913" y="3569065"/>
            <a:ext cx="396987" cy="267485"/>
          </a:xfrm>
          <a:prstGeom prst="rightArrow">
            <a:avLst/>
          </a:prstGeom>
          <a:solidFill>
            <a:srgbClr val="1155CC"/>
          </a:solidFill>
          <a:ln>
            <a:solidFill>
              <a:srgbClr val="1155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A54106-7C14-21A4-3D9C-D8FB6E06C7FE}"/>
              </a:ext>
            </a:extLst>
          </p:cNvPr>
          <p:cNvSpPr txBox="1"/>
          <p:nvPr/>
        </p:nvSpPr>
        <p:spPr>
          <a:xfrm>
            <a:off x="4102700" y="434808"/>
            <a:ext cx="500670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spc="-20" dirty="0"/>
              <a:t>“I trust a brand more when I recognize ingredients, especially if I’d find them at home”</a:t>
            </a:r>
          </a:p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dirty="0"/>
              <a:t>“Quality is when a product does its job without causing other issues”</a:t>
            </a:r>
          </a:p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dirty="0"/>
              <a:t>“I support brands that back up their eco-friendly claims with real results”</a:t>
            </a:r>
          </a:p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dirty="0"/>
              <a:t>“Chemical-free is a big deal for me”</a:t>
            </a:r>
          </a:p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dirty="0"/>
              <a:t>“I’m more likely to try something if a trusted person recommends it”</a:t>
            </a:r>
          </a:p>
          <a:p>
            <a:pPr marL="171450" indent="-107950">
              <a:lnSpc>
                <a:spcPct val="90000"/>
              </a:lnSpc>
              <a:spcBef>
                <a:spcPts val="600"/>
              </a:spcBef>
              <a:buClr>
                <a:srgbClr val="1C4587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00" i="1" dirty="0"/>
              <a:t>“I need to feel like I’m getting real value for my money”</a:t>
            </a:r>
            <a:endParaRPr lang="en-US" sz="1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2BE04EB-4619-93D3-BB06-13E12FB74B0B}"/>
              </a:ext>
            </a:extLst>
          </p:cNvPr>
          <p:cNvSpPr txBox="1"/>
          <p:nvPr/>
        </p:nvSpPr>
        <p:spPr>
          <a:xfrm>
            <a:off x="17125" y="1800221"/>
            <a:ext cx="27703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100" b="1">
                <a:solidFill>
                  <a:srgbClr val="1155CC"/>
                </a:solidFill>
              </a:rPr>
              <a:t>Data to support the Consumer Trends:</a:t>
            </a:r>
            <a:endParaRPr lang="en-IN" sz="11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861482-F7E2-88AD-3F64-D6022D1C274F}"/>
              </a:ext>
            </a:extLst>
          </p:cNvPr>
          <p:cNvSpPr/>
          <p:nvPr/>
        </p:nvSpPr>
        <p:spPr>
          <a:xfrm>
            <a:off x="1613740" y="3077297"/>
            <a:ext cx="2485235" cy="1030360"/>
          </a:xfrm>
          <a:prstGeom prst="rect">
            <a:avLst/>
          </a:prstGeom>
          <a:noFill/>
          <a:ln w="9525">
            <a:solidFill>
              <a:srgbClr val="1C45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FA95DD2-F817-281A-BAF2-27F04E8D8CA5}"/>
              </a:ext>
            </a:extLst>
          </p:cNvPr>
          <p:cNvSpPr txBox="1"/>
          <p:nvPr/>
        </p:nvSpPr>
        <p:spPr>
          <a:xfrm>
            <a:off x="238433" y="4382160"/>
            <a:ext cx="1161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dirty="0"/>
              <a:t>Scanned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b="1" dirty="0">
                <a:solidFill>
                  <a:srgbClr val="1155CC"/>
                </a:solidFill>
              </a:rPr>
              <a:t>120+ posts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/>
              <a:t>&amp;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b="1" dirty="0">
                <a:solidFill>
                  <a:srgbClr val="1155CC"/>
                </a:solidFill>
              </a:rPr>
              <a:t>1,000+ comments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8CACBCF-0182-50AE-14E6-078711CC86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88" y="4687670"/>
            <a:ext cx="577742" cy="38516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131CA1B-9B94-70AE-BC90-3FAAE93DBE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750" r="90000">
                        <a14:foregroundMark x1="15875" y1="50000" x2="15875" y2="50000"/>
                        <a14:foregroundMark x1="32375" y1="34375" x2="32375" y2="34375"/>
                        <a14:foregroundMark x1="16750" y1="39688" x2="16750" y2="39688"/>
                        <a14:foregroundMark x1="19000" y1="37500" x2="19000" y2="37500"/>
                        <a14:foregroundMark x1="12250" y1="61875" x2="12250" y2="61875"/>
                        <a14:foregroundMark x1="6750" y1="54688" x2="6750" y2="54688"/>
                        <a14:foregroundMark x1="7500" y1="67500" x2="7500" y2="6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259" y="4748997"/>
            <a:ext cx="684278" cy="2737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3E9D60-C21C-8E51-6632-609D559FD9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3291" y="108640"/>
            <a:ext cx="2614613" cy="3536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E33831-C8F8-749B-F14A-4314840A14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8029" r="28812"/>
          <a:stretch/>
        </p:blipFill>
        <p:spPr>
          <a:xfrm>
            <a:off x="157422" y="815571"/>
            <a:ext cx="886445" cy="972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6DB9424-5B86-08A3-7FFB-8AC67B358EF9}"/>
              </a:ext>
            </a:extLst>
          </p:cNvPr>
          <p:cNvSpPr txBox="1"/>
          <p:nvPr/>
        </p:nvSpPr>
        <p:spPr>
          <a:xfrm>
            <a:off x="2715314" y="451054"/>
            <a:ext cx="161749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b="1" dirty="0"/>
              <a:t>Respondents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D3E8A1-EDC2-EA73-960D-EF90D41062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539" y="815571"/>
            <a:ext cx="1620000" cy="9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D0FC3F-9D7C-3A30-166F-49A9D56AC2E3}"/>
              </a:ext>
            </a:extLst>
          </p:cNvPr>
          <p:cNvSpPr/>
          <p:nvPr/>
        </p:nvSpPr>
        <p:spPr>
          <a:xfrm>
            <a:off x="1227244" y="715601"/>
            <a:ext cx="773384" cy="108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Age Split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EE12E7-E954-5ACA-0B6B-EB2EF010FF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85383" y="815571"/>
            <a:ext cx="1620000" cy="97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A8A5E48-54E7-5AFB-83DD-1E00B6CB7BCE}"/>
              </a:ext>
            </a:extLst>
          </p:cNvPr>
          <p:cNvSpPr/>
          <p:nvPr/>
        </p:nvSpPr>
        <p:spPr>
          <a:xfrm>
            <a:off x="2183620" y="715601"/>
            <a:ext cx="773384" cy="108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Geo Split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CC8A5E-9480-9D50-3EB8-5BAD7CD5D62A}"/>
              </a:ext>
            </a:extLst>
          </p:cNvPr>
          <p:cNvSpPr/>
          <p:nvPr/>
        </p:nvSpPr>
        <p:spPr>
          <a:xfrm>
            <a:off x="128204" y="715601"/>
            <a:ext cx="916048" cy="108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Gender Split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DE46AD3-69B5-F93D-55DB-B67EF963F6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8115" y="815571"/>
            <a:ext cx="1956570" cy="97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CEA5415-810D-07AC-51DE-16DF6214DBCD}"/>
              </a:ext>
            </a:extLst>
          </p:cNvPr>
          <p:cNvSpPr/>
          <p:nvPr/>
        </p:nvSpPr>
        <p:spPr>
          <a:xfrm>
            <a:off x="3139996" y="715601"/>
            <a:ext cx="961833" cy="106991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LBP Awareness</a:t>
            </a:r>
          </a:p>
        </p:txBody>
      </p:sp>
      <p:sp>
        <p:nvSpPr>
          <p:cNvPr id="40" name="Google Shape;103;p16">
            <a:extLst>
              <a:ext uri="{FF2B5EF4-FFF2-40B4-BE49-F238E27FC236}">
                <a16:creationId xmlns:a16="http://schemas.microsoft.com/office/drawing/2014/main" id="{47B10BA0-7B10-2B96-DF6B-E37EEE6EE612}"/>
              </a:ext>
            </a:extLst>
          </p:cNvPr>
          <p:cNvSpPr txBox="1"/>
          <p:nvPr/>
        </p:nvSpPr>
        <p:spPr>
          <a:xfrm>
            <a:off x="4176092" y="184069"/>
            <a:ext cx="3948600" cy="21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1100" b="1">
                <a:solidFill>
                  <a:srgbClr val="1155CC"/>
                </a:solidFill>
              </a:rPr>
              <a:t>Top Consumer Trends:</a:t>
            </a:r>
          </a:p>
        </p:txBody>
      </p:sp>
      <p:sp>
        <p:nvSpPr>
          <p:cNvPr id="47" name="Google Shape;103;p16">
            <a:extLst>
              <a:ext uri="{FF2B5EF4-FFF2-40B4-BE49-F238E27FC236}">
                <a16:creationId xmlns:a16="http://schemas.microsoft.com/office/drawing/2014/main" id="{5177BFC1-9049-8EED-3AC8-4F51A696558C}"/>
              </a:ext>
            </a:extLst>
          </p:cNvPr>
          <p:cNvSpPr txBox="1"/>
          <p:nvPr/>
        </p:nvSpPr>
        <p:spPr>
          <a:xfrm>
            <a:off x="26564" y="170993"/>
            <a:ext cx="1078336" cy="2286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1100" b="1" dirty="0">
                <a:solidFill>
                  <a:srgbClr val="1155CC"/>
                </a:solidFill>
              </a:rPr>
              <a:t>Hero Brand:</a:t>
            </a:r>
          </a:p>
        </p:txBody>
      </p:sp>
      <p:sp>
        <p:nvSpPr>
          <p:cNvPr id="48" name="Google Shape;103;p16">
            <a:extLst>
              <a:ext uri="{FF2B5EF4-FFF2-40B4-BE49-F238E27FC236}">
                <a16:creationId xmlns:a16="http://schemas.microsoft.com/office/drawing/2014/main" id="{1AD69752-172F-1ACB-18C1-BDA114001B37}"/>
              </a:ext>
            </a:extLst>
          </p:cNvPr>
          <p:cNvSpPr txBox="1"/>
          <p:nvPr/>
        </p:nvSpPr>
        <p:spPr>
          <a:xfrm>
            <a:off x="26564" y="446285"/>
            <a:ext cx="2871186" cy="2154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-IN" sz="1100" b="1" dirty="0">
                <a:solidFill>
                  <a:srgbClr val="1155CC"/>
                </a:solidFill>
              </a:rPr>
              <a:t>Summary of Consumer immersions:</a:t>
            </a:r>
            <a:endParaRPr lang="en" sz="1100" b="1" dirty="0">
              <a:solidFill>
                <a:srgbClr val="1155CC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8EFF5B-D3F0-C747-A686-0EF08195A058}"/>
              </a:ext>
            </a:extLst>
          </p:cNvPr>
          <p:cNvSpPr txBox="1"/>
          <p:nvPr/>
        </p:nvSpPr>
        <p:spPr>
          <a:xfrm>
            <a:off x="400006" y="2149439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pc="-10" dirty="0"/>
              <a:t>attracted to brands that </a:t>
            </a:r>
          </a:p>
          <a:p>
            <a:r>
              <a:rPr lang="en-US" sz="800" spc="-10" dirty="0"/>
              <a:t>use home ingredients</a:t>
            </a:r>
            <a:endParaRPr lang="en-IN" sz="800" dirty="0"/>
          </a:p>
        </p:txBody>
      </p:sp>
      <p:sp>
        <p:nvSpPr>
          <p:cNvPr id="52" name="Google Shape;97;p16">
            <a:extLst>
              <a:ext uri="{FF2B5EF4-FFF2-40B4-BE49-F238E27FC236}">
                <a16:creationId xmlns:a16="http://schemas.microsoft.com/office/drawing/2014/main" id="{DB8B4A0F-1062-128E-2D71-233632AB0FE5}"/>
              </a:ext>
            </a:extLst>
          </p:cNvPr>
          <p:cNvSpPr/>
          <p:nvPr/>
        </p:nvSpPr>
        <p:spPr>
          <a:xfrm>
            <a:off x="59604" y="1841517"/>
            <a:ext cx="4091679" cy="32544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i="1" dirty="0">
              <a:solidFill>
                <a:schemeClr val="dk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C9151B-2842-BC00-54B4-91C0EDF2B2A7}"/>
              </a:ext>
            </a:extLst>
          </p:cNvPr>
          <p:cNvSpPr txBox="1"/>
          <p:nvPr/>
        </p:nvSpPr>
        <p:spPr>
          <a:xfrm>
            <a:off x="2550598" y="402931"/>
            <a:ext cx="27548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IN" sz="1400" b="1" dirty="0"/>
              <a:t>31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ED2E1-AF33-08DE-A8FA-9BD96961C9FF}"/>
              </a:ext>
            </a:extLst>
          </p:cNvPr>
          <p:cNvSpPr/>
          <p:nvPr/>
        </p:nvSpPr>
        <p:spPr>
          <a:xfrm>
            <a:off x="110877" y="4132362"/>
            <a:ext cx="3990072" cy="940469"/>
          </a:xfrm>
          <a:prstGeom prst="rect">
            <a:avLst/>
          </a:prstGeom>
          <a:noFill/>
          <a:ln w="9525">
            <a:solidFill>
              <a:srgbClr val="1C45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ottle of shampoo and a bottle of oil&#10;&#10;Description automatically generated">
            <a:extLst>
              <a:ext uri="{FF2B5EF4-FFF2-40B4-BE49-F238E27FC236}">
                <a16:creationId xmlns:a16="http://schemas.microsoft.com/office/drawing/2014/main" id="{10BF7DEA-3C4D-D003-6057-0EC81894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6" y="1734083"/>
            <a:ext cx="2818631" cy="3335371"/>
          </a:xfrm>
          <a:prstGeom prst="rect">
            <a:avLst/>
          </a:prstGeom>
        </p:spPr>
      </p:pic>
      <p:sp>
        <p:nvSpPr>
          <p:cNvPr id="109" name="Google Shape;109;p17"/>
          <p:cNvSpPr/>
          <p:nvPr/>
        </p:nvSpPr>
        <p:spPr>
          <a:xfrm>
            <a:off x="59989" y="59165"/>
            <a:ext cx="9024257" cy="818991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155CC"/>
                </a:solidFill>
              </a:rPr>
              <a:t>Consumer Insight</a:t>
            </a:r>
            <a:endParaRPr sz="11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5455" y="277510"/>
            <a:ext cx="810267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i="1" dirty="0"/>
              <a:t>"I’ve always trusted home remedies, but life is too busy now to keep up with them. I want to believe in ‘natural’ products, but I’m always questioning if they’re truly chemical free. Honestly, I’m more concerned about avoiding side effects from whatever I use."</a:t>
            </a:r>
            <a:endParaRPr lang="en" sz="1100" i="1"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59989" y="1714500"/>
            <a:ext cx="2848476" cy="3369835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55CC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78000" y="4985425"/>
            <a:ext cx="166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7"/>
          <p:cNvSpPr txBox="1"/>
          <p:nvPr/>
        </p:nvSpPr>
        <p:spPr>
          <a:xfrm>
            <a:off x="61730" y="931424"/>
            <a:ext cx="2854853" cy="738633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200" b="1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55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dirty="0">
              <a:solidFill>
                <a:srgbClr val="1155CC"/>
              </a:solidFill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220" y="1135725"/>
            <a:ext cx="2617858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 dirty="0"/>
              <a:t>A memorable Instagram creative that drives consideration</a:t>
            </a:r>
            <a:endParaRPr sz="1050" i="1" dirty="0"/>
          </a:p>
        </p:txBody>
      </p:sp>
      <p:pic>
        <p:nvPicPr>
          <p:cNvPr id="24" name="Picture 2" descr="Hindustan Unilever - Wikipedia">
            <a:extLst>
              <a:ext uri="{FF2B5EF4-FFF2-40B4-BE49-F238E27FC236}">
                <a16:creationId xmlns:a16="http://schemas.microsoft.com/office/drawing/2014/main" id="{071A9F4B-EFDB-10AA-B733-65D54DE7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25" y="100454"/>
            <a:ext cx="860743" cy="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and white circle with text and leaves&#10;&#10;Description automatically generated">
            <a:extLst>
              <a:ext uri="{FF2B5EF4-FFF2-40B4-BE49-F238E27FC236}">
                <a16:creationId xmlns:a16="http://schemas.microsoft.com/office/drawing/2014/main" id="{23DA1717-34DB-7523-4FE4-6B8D356781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518" t="16894" r="19114" b="18315"/>
          <a:stretch/>
        </p:blipFill>
        <p:spPr>
          <a:xfrm>
            <a:off x="2951680" y="1449342"/>
            <a:ext cx="1169901" cy="1142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1336-8310-2FDC-8485-984F83E0E915}"/>
              </a:ext>
            </a:extLst>
          </p:cNvPr>
          <p:cNvSpPr txBox="1"/>
          <p:nvPr/>
        </p:nvSpPr>
        <p:spPr>
          <a:xfrm>
            <a:off x="4110152" y="1562218"/>
            <a:ext cx="18649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900" i="1" dirty="0"/>
              <a:t>A platform where people pledge to choose recycled plastic packaging, linked to </a:t>
            </a:r>
            <a:r>
              <a:rPr lang="en-US" sz="900" b="1" i="1" dirty="0"/>
              <a:t>Government of India’s</a:t>
            </a:r>
          </a:p>
          <a:p>
            <a:pPr lvl="1"/>
            <a:r>
              <a:rPr lang="en-US" sz="900" b="1" i="1" dirty="0">
                <a:solidFill>
                  <a:schemeClr val="accent1"/>
                </a:solidFill>
              </a:rPr>
              <a:t>Mission LiFE's </a:t>
            </a:r>
            <a:r>
              <a:rPr lang="en-US" sz="900" b="1" i="1" u="sng" dirty="0">
                <a:solidFill>
                  <a:schemeClr val="accent1"/>
                </a:solidFill>
              </a:rPr>
              <a:t>Pro-Planet People</a:t>
            </a:r>
            <a:r>
              <a:rPr lang="en-US" sz="900" b="1" i="1" dirty="0">
                <a:solidFill>
                  <a:schemeClr val="accent1"/>
                </a:solidFill>
              </a:rPr>
              <a:t> </a:t>
            </a:r>
            <a:r>
              <a:rPr lang="en-US" sz="900" i="1" dirty="0"/>
              <a:t>with a pledge page offering rewards for social media shares</a:t>
            </a:r>
            <a:endParaRPr lang="en-US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5B1FB-8511-CFE5-A7BB-B89FC64AB0DB}"/>
              </a:ext>
            </a:extLst>
          </p:cNvPr>
          <p:cNvSpPr txBox="1"/>
          <p:nvPr/>
        </p:nvSpPr>
        <p:spPr>
          <a:xfrm>
            <a:off x="7177517" y="1594048"/>
            <a:ext cx="181753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i="1" dirty="0"/>
              <a:t>Consumers to share their </a:t>
            </a:r>
            <a:r>
              <a:rPr lang="en-US" sz="900" i="1" dirty="0">
                <a:solidFill>
                  <a:srgbClr val="1155CC"/>
                </a:solidFill>
              </a:rPr>
              <a:t>personal stories </a:t>
            </a:r>
            <a:r>
              <a:rPr lang="en-US" sz="900" i="1" dirty="0"/>
              <a:t>of beauty rituals inherited from their mothers celebrating treasured traditions </a:t>
            </a:r>
          </a:p>
        </p:txBody>
      </p:sp>
      <p:pic>
        <p:nvPicPr>
          <p:cNvPr id="12" name="Picture 11" descr="A person and a child making a bowl of food&#10;&#10;Description automatically generated">
            <a:extLst>
              <a:ext uri="{FF2B5EF4-FFF2-40B4-BE49-F238E27FC236}">
                <a16:creationId xmlns:a16="http://schemas.microsoft.com/office/drawing/2014/main" id="{06B1292C-F93F-7433-402D-731C924E0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919" y="1459151"/>
            <a:ext cx="1211147" cy="114649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97303DD-36AA-EE9C-CB15-5C28A3134998}"/>
              </a:ext>
            </a:extLst>
          </p:cNvPr>
          <p:cNvSpPr/>
          <p:nvPr/>
        </p:nvSpPr>
        <p:spPr>
          <a:xfrm>
            <a:off x="2996868" y="1316685"/>
            <a:ext cx="2984308" cy="2969034"/>
          </a:xfrm>
          <a:prstGeom prst="rect">
            <a:avLst/>
          </a:prstGeom>
          <a:noFill/>
          <a:ln w="9525">
            <a:solidFill>
              <a:srgbClr val="1155C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B96D5A-4039-024E-8AE4-4732F222EB2A}"/>
              </a:ext>
            </a:extLst>
          </p:cNvPr>
          <p:cNvGrpSpPr/>
          <p:nvPr/>
        </p:nvGrpSpPr>
        <p:grpSpPr>
          <a:xfrm>
            <a:off x="3019527" y="2874874"/>
            <a:ext cx="2938883" cy="1417786"/>
            <a:chOff x="3019527" y="2903452"/>
            <a:chExt cx="2938883" cy="1417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3BEA65-7A1C-C766-5C9F-54DC061B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19527" y="2903452"/>
              <a:ext cx="1173144" cy="11731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53B974-03D9-229F-0D2B-8F41A612B232}"/>
                </a:ext>
              </a:extLst>
            </p:cNvPr>
            <p:cNvSpPr txBox="1"/>
            <p:nvPr/>
          </p:nvSpPr>
          <p:spPr>
            <a:xfrm>
              <a:off x="3090617" y="4043704"/>
              <a:ext cx="10309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IN" sz="900" b="1" i="1" dirty="0">
                  <a:solidFill>
                    <a:srgbClr val="1155CC"/>
                  </a:solidFill>
                </a:rPr>
                <a:t>Newspaper Ad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D82722-4AF8-6837-0DDC-1F8F2A516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5506" y="2908288"/>
              <a:ext cx="1606948" cy="98319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8B960B-4E84-A2C1-4F3B-61B7EBE68B50}"/>
                </a:ext>
              </a:extLst>
            </p:cNvPr>
            <p:cNvSpPr txBox="1"/>
            <p:nvPr/>
          </p:nvSpPr>
          <p:spPr>
            <a:xfrm>
              <a:off x="4179551" y="3951906"/>
              <a:ext cx="1778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b="1" i="1" dirty="0">
                  <a:solidFill>
                    <a:srgbClr val="1155CC"/>
                  </a:solidFill>
                </a:rPr>
                <a:t>Partner with </a:t>
              </a:r>
              <a:r>
                <a:rPr lang="en-US" sz="900" b="1" i="1" dirty="0">
                  <a:solidFill>
                    <a:srgbClr val="1155CC"/>
                  </a:solidFill>
                </a:rPr>
                <a:t>Eco-Influencers:</a:t>
              </a:r>
            </a:p>
            <a:p>
              <a:pPr algn="ctr"/>
              <a:r>
                <a:rPr lang="en-US" sz="900" b="1" i="1" dirty="0">
                  <a:solidFill>
                    <a:srgbClr val="1155CC"/>
                  </a:solidFill>
                </a:rPr>
                <a:t>Vani Murthy &amp; Afroz Shah </a:t>
              </a:r>
              <a:endParaRPr lang="en-IN" sz="900" b="1" i="1" dirty="0">
                <a:solidFill>
                  <a:srgbClr val="1155CC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AFB2C8-7BA6-E363-6914-3DD36E0E451D}"/>
              </a:ext>
            </a:extLst>
          </p:cNvPr>
          <p:cNvGrpSpPr/>
          <p:nvPr/>
        </p:nvGrpSpPr>
        <p:grpSpPr>
          <a:xfrm>
            <a:off x="3120470" y="4519215"/>
            <a:ext cx="1215310" cy="230832"/>
            <a:chOff x="3120470" y="4388823"/>
            <a:chExt cx="1215310" cy="2308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12AF96-8EBD-3639-89CE-3C8264143915}"/>
                </a:ext>
              </a:extLst>
            </p:cNvPr>
            <p:cNvSpPr txBox="1"/>
            <p:nvPr/>
          </p:nvSpPr>
          <p:spPr>
            <a:xfrm>
              <a:off x="3337507" y="4388823"/>
              <a:ext cx="9982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Broader reach</a:t>
              </a:r>
            </a:p>
          </p:txBody>
        </p:sp>
        <p:pic>
          <p:nvPicPr>
            <p:cNvPr id="1026" name="Picture 2" descr="20 Reach icon ideas | icon, social media icons free, free social media">
              <a:extLst>
                <a:ext uri="{FF2B5EF4-FFF2-40B4-BE49-F238E27FC236}">
                  <a16:creationId xmlns:a16="http://schemas.microsoft.com/office/drawing/2014/main" id="{9C014747-F9D7-9FB0-9B2E-C36BB044C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470" y="4388823"/>
              <a:ext cx="230832" cy="23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2B4BF21-5EBF-734F-7736-74DC23034E94}"/>
              </a:ext>
            </a:extLst>
          </p:cNvPr>
          <p:cNvGrpSpPr/>
          <p:nvPr/>
        </p:nvGrpSpPr>
        <p:grpSpPr>
          <a:xfrm>
            <a:off x="3089355" y="4759072"/>
            <a:ext cx="1415362" cy="279544"/>
            <a:chOff x="3167255" y="4722877"/>
            <a:chExt cx="1415362" cy="279544"/>
          </a:xfrm>
        </p:grpSpPr>
        <p:pic>
          <p:nvPicPr>
            <p:cNvPr id="1028" name="Picture 4" descr="Credible Icons - Free SVG &amp; PNG Credible Images - Noun Project">
              <a:extLst>
                <a:ext uri="{FF2B5EF4-FFF2-40B4-BE49-F238E27FC236}">
                  <a16:creationId xmlns:a16="http://schemas.microsoft.com/office/drawing/2014/main" id="{5EF4FFC9-F834-A011-104A-1298B232B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255" y="4722877"/>
              <a:ext cx="279544" cy="279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85C81C-7501-293B-7ACF-74F30442DECC}"/>
                </a:ext>
              </a:extLst>
            </p:cNvPr>
            <p:cNvSpPr txBox="1"/>
            <p:nvPr/>
          </p:nvSpPr>
          <p:spPr>
            <a:xfrm>
              <a:off x="3398518" y="4747233"/>
              <a:ext cx="11840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Credibility Boost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ECED606-E353-84B3-18E2-6A2E7C693B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18" y="1780645"/>
            <a:ext cx="2355309" cy="318612"/>
          </a:xfrm>
          <a:prstGeom prst="rect">
            <a:avLst/>
          </a:prstGeom>
        </p:spPr>
      </p:pic>
      <p:pic>
        <p:nvPicPr>
          <p:cNvPr id="1032" name="Picture 8" descr="Target Icon Images – Browse 811,300 Stock Photos, Vectors, and Video |  Adobe Stock">
            <a:extLst>
              <a:ext uri="{FF2B5EF4-FFF2-40B4-BE49-F238E27FC236}">
                <a16:creationId xmlns:a16="http://schemas.microsoft.com/office/drawing/2014/main" id="{EC6366B7-B25D-04E2-4064-DEAE3116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701">
            <a:off x="2626227" y="6027509"/>
            <a:ext cx="59361" cy="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F0E1C91-02B9-0625-6FD6-E5441FDD4A6A}"/>
              </a:ext>
            </a:extLst>
          </p:cNvPr>
          <p:cNvGrpSpPr/>
          <p:nvPr/>
        </p:nvGrpSpPr>
        <p:grpSpPr>
          <a:xfrm>
            <a:off x="4939283" y="4762528"/>
            <a:ext cx="1643460" cy="272467"/>
            <a:chOff x="4343062" y="4697758"/>
            <a:chExt cx="1643460" cy="272467"/>
          </a:xfrm>
        </p:grpSpPr>
        <p:pic>
          <p:nvPicPr>
            <p:cNvPr id="1030" name="Picture 6" descr="Community Building Icons - Free SVG &amp; PNG Community Building Images - Noun  Project">
              <a:extLst>
                <a:ext uri="{FF2B5EF4-FFF2-40B4-BE49-F238E27FC236}">
                  <a16:creationId xmlns:a16="http://schemas.microsoft.com/office/drawing/2014/main" id="{65BF0345-856B-83C2-84F8-542A26AAC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062" y="4697758"/>
              <a:ext cx="272467" cy="27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43E8D8F-FC06-58A1-7664-1681CA80EE9A}"/>
                </a:ext>
              </a:extLst>
            </p:cNvPr>
            <p:cNvSpPr txBox="1"/>
            <p:nvPr/>
          </p:nvSpPr>
          <p:spPr>
            <a:xfrm>
              <a:off x="4607117" y="4739393"/>
              <a:ext cx="1379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Community building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7FF129-CCD8-3B4D-214A-5D85C5F7821E}"/>
              </a:ext>
            </a:extLst>
          </p:cNvPr>
          <p:cNvGrpSpPr/>
          <p:nvPr/>
        </p:nvGrpSpPr>
        <p:grpSpPr>
          <a:xfrm>
            <a:off x="4945828" y="4519215"/>
            <a:ext cx="1630051" cy="230832"/>
            <a:chOff x="4358839" y="4400510"/>
            <a:chExt cx="1630051" cy="2308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F7D1F4-3292-9F82-19D0-40A9E82EE6EB}"/>
                </a:ext>
              </a:extLst>
            </p:cNvPr>
            <p:cNvSpPr txBox="1"/>
            <p:nvPr/>
          </p:nvSpPr>
          <p:spPr>
            <a:xfrm>
              <a:off x="4609485" y="4400510"/>
              <a:ext cx="1379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Targeted engagement </a:t>
              </a:r>
            </a:p>
          </p:txBody>
        </p:sp>
        <p:pic>
          <p:nvPicPr>
            <p:cNvPr id="1036" name="Picture 12" descr="Target Icon Images – Browse 811,300 ...">
              <a:extLst>
                <a:ext uri="{FF2B5EF4-FFF2-40B4-BE49-F238E27FC236}">
                  <a16:creationId xmlns:a16="http://schemas.microsoft.com/office/drawing/2014/main" id="{E8C0DAC1-4A8A-6FC9-44F1-790859CB5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1" t="17338" r="16385" b="20749"/>
            <a:stretch/>
          </p:blipFill>
          <p:spPr bwMode="auto">
            <a:xfrm>
              <a:off x="4358839" y="4400726"/>
              <a:ext cx="243093" cy="2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3DC6647-8877-15EB-DE88-FFC4AF6C306E}"/>
              </a:ext>
            </a:extLst>
          </p:cNvPr>
          <p:cNvSpPr txBox="1"/>
          <p:nvPr/>
        </p:nvSpPr>
        <p:spPr>
          <a:xfrm>
            <a:off x="7305939" y="4531421"/>
            <a:ext cx="1911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Enhanced Consumer Interaction</a:t>
            </a:r>
            <a:endParaRPr lang="en-IN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C089A-F722-CE58-96E0-85DB039F2E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1732" y="4540744"/>
            <a:ext cx="255952" cy="224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BC721-F70E-B9EC-B591-10487DD94C7C}"/>
              </a:ext>
            </a:extLst>
          </p:cNvPr>
          <p:cNvSpPr txBox="1"/>
          <p:nvPr/>
        </p:nvSpPr>
        <p:spPr>
          <a:xfrm>
            <a:off x="6351770" y="2833566"/>
            <a:ext cx="265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Offer </a:t>
            </a:r>
            <a:r>
              <a:rPr lang="en-US" sz="900" b="1" dirty="0">
                <a:solidFill>
                  <a:srgbClr val="1155CC"/>
                </a:solidFill>
              </a:rPr>
              <a:t>'Mother’s Touch' </a:t>
            </a:r>
            <a:r>
              <a:rPr lang="en-US" sz="900" dirty="0"/>
              <a:t>care packages for sending curated products to loved ones.</a:t>
            </a:r>
            <a:endParaRPr lang="en-IN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931A2-70B3-868B-7A07-6E9ED7A517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6370" y="2832405"/>
            <a:ext cx="316568" cy="355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14B494-3D1E-930B-0BF1-90A91076612B}"/>
              </a:ext>
            </a:extLst>
          </p:cNvPr>
          <p:cNvSpPr txBox="1"/>
          <p:nvPr/>
        </p:nvSpPr>
        <p:spPr>
          <a:xfrm>
            <a:off x="7046395" y="3477686"/>
            <a:ext cx="19036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b="1" dirty="0"/>
              <a:t>Launching ‘</a:t>
            </a:r>
            <a:r>
              <a:rPr lang="en-US" sz="900" b="1" dirty="0">
                <a:solidFill>
                  <a:srgbClr val="1155CC"/>
                </a:solidFill>
              </a:rPr>
              <a:t>Roots and Rituals’</a:t>
            </a:r>
            <a:r>
              <a:rPr lang="en-US" sz="900" b="1" dirty="0"/>
              <a:t>, </a:t>
            </a:r>
            <a:r>
              <a:rPr lang="en-US" sz="900" dirty="0"/>
              <a:t>series of </a:t>
            </a:r>
            <a:r>
              <a:rPr lang="en-US" sz="900" b="1" dirty="0"/>
              <a:t>timeless beauty tips </a:t>
            </a:r>
            <a:r>
              <a:rPr lang="en-US" sz="900" dirty="0"/>
              <a:t>from mothers, passed down through generations</a:t>
            </a:r>
            <a:endParaRPr lang="en-IN" sz="9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68DC4-B7CA-7C45-6951-A703E0EBD0FD}"/>
              </a:ext>
            </a:extLst>
          </p:cNvPr>
          <p:cNvSpPr/>
          <p:nvPr/>
        </p:nvSpPr>
        <p:spPr>
          <a:xfrm>
            <a:off x="6059869" y="1325910"/>
            <a:ext cx="2984307" cy="2957179"/>
          </a:xfrm>
          <a:prstGeom prst="rect">
            <a:avLst/>
          </a:prstGeom>
          <a:noFill/>
          <a:ln w="9525">
            <a:solidFill>
              <a:srgbClr val="1155C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1E1679-D144-5BB0-2490-9C14AAF5412B}"/>
              </a:ext>
            </a:extLst>
          </p:cNvPr>
          <p:cNvSpPr txBox="1"/>
          <p:nvPr/>
        </p:nvSpPr>
        <p:spPr>
          <a:xfrm>
            <a:off x="6031246" y="3183537"/>
            <a:ext cx="1259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1155CC"/>
                </a:solidFill>
              </a:rPr>
              <a:t>TV</a:t>
            </a:r>
            <a:r>
              <a:rPr lang="en-US" sz="1000" b="1" dirty="0">
                <a:solidFill>
                  <a:srgbClr val="1155CC"/>
                </a:solidFill>
              </a:rPr>
              <a:t> </a:t>
            </a:r>
            <a:r>
              <a:rPr lang="en-US" sz="900" b="1" i="1" dirty="0">
                <a:solidFill>
                  <a:srgbClr val="1155CC"/>
                </a:solidFill>
              </a:rPr>
              <a:t>Advertisement</a:t>
            </a:r>
            <a:endParaRPr lang="en-IN" sz="900" b="1" i="1" dirty="0">
              <a:solidFill>
                <a:srgbClr val="1155CC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5AD0D40-A336-96AE-57B0-66B45715BD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8480" y="3399110"/>
            <a:ext cx="823678" cy="81734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B14229-A6DA-765F-88C5-E72F65684C41}"/>
              </a:ext>
            </a:extLst>
          </p:cNvPr>
          <p:cNvSpPr/>
          <p:nvPr/>
        </p:nvSpPr>
        <p:spPr>
          <a:xfrm>
            <a:off x="2985899" y="2623600"/>
            <a:ext cx="6058277" cy="19348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Amplifications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0F01A4-08A9-5F77-2B27-9D1D65B546EC}"/>
              </a:ext>
            </a:extLst>
          </p:cNvPr>
          <p:cNvSpPr/>
          <p:nvPr/>
        </p:nvSpPr>
        <p:spPr>
          <a:xfrm>
            <a:off x="2985899" y="1106910"/>
            <a:ext cx="6058277" cy="19348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Campaigns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E1F402-C329-7356-238D-269A81AF508A}"/>
              </a:ext>
            </a:extLst>
          </p:cNvPr>
          <p:cNvGrpSpPr/>
          <p:nvPr/>
        </p:nvGrpSpPr>
        <p:grpSpPr>
          <a:xfrm>
            <a:off x="7052958" y="4776392"/>
            <a:ext cx="1584698" cy="263864"/>
            <a:chOff x="6150185" y="4727717"/>
            <a:chExt cx="1584698" cy="2638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D3683B-8C4B-04B2-BDE3-B843087A28DB}"/>
                </a:ext>
              </a:extLst>
            </p:cNvPr>
            <p:cNvSpPr txBox="1"/>
            <p:nvPr/>
          </p:nvSpPr>
          <p:spPr>
            <a:xfrm>
              <a:off x="6434914" y="4760749"/>
              <a:ext cx="12999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/>
                <a:t>Emotional Brand Ties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DE3E447-8EEC-BFE5-6482-31BF972B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150185" y="4727717"/>
              <a:ext cx="308679" cy="254660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843005F-2725-A624-EEE5-221C816A127F}"/>
              </a:ext>
            </a:extLst>
          </p:cNvPr>
          <p:cNvSpPr/>
          <p:nvPr/>
        </p:nvSpPr>
        <p:spPr>
          <a:xfrm>
            <a:off x="2985899" y="1311922"/>
            <a:ext cx="3000623" cy="162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i="1" dirty="0"/>
              <a:t>#PledgeforPlanet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15D5AF-ADE7-1FAA-E84F-2A35A73E99C2}"/>
              </a:ext>
            </a:extLst>
          </p:cNvPr>
          <p:cNvSpPr/>
          <p:nvPr/>
        </p:nvSpPr>
        <p:spPr>
          <a:xfrm>
            <a:off x="6054524" y="1316685"/>
            <a:ext cx="2991030" cy="1620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i="1" dirty="0"/>
              <a:t>#MothersLoveInABottle</a:t>
            </a:r>
          </a:p>
        </p:txBody>
      </p:sp>
      <p:sp>
        <p:nvSpPr>
          <p:cNvPr id="53" name="Google Shape;103;p16">
            <a:extLst>
              <a:ext uri="{FF2B5EF4-FFF2-40B4-BE49-F238E27FC236}">
                <a16:creationId xmlns:a16="http://schemas.microsoft.com/office/drawing/2014/main" id="{AF19B9A2-1A2C-A2D1-EC6F-51056B7C686D}"/>
              </a:ext>
            </a:extLst>
          </p:cNvPr>
          <p:cNvSpPr txBox="1"/>
          <p:nvPr/>
        </p:nvSpPr>
        <p:spPr>
          <a:xfrm>
            <a:off x="55219" y="995660"/>
            <a:ext cx="1711703" cy="2175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1100" b="1">
                <a:solidFill>
                  <a:srgbClr val="1155CC"/>
                </a:solidFill>
              </a:rPr>
              <a:t>Static Creative: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F09D27B-6748-7B79-EF6F-5782A072A17B}"/>
              </a:ext>
            </a:extLst>
          </p:cNvPr>
          <p:cNvSpPr/>
          <p:nvPr/>
        </p:nvSpPr>
        <p:spPr>
          <a:xfrm>
            <a:off x="2993521" y="4323319"/>
            <a:ext cx="6057530" cy="19348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Outcomes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3D07DD-5B44-230E-10F9-C75D8079823F}"/>
              </a:ext>
            </a:extLst>
          </p:cNvPr>
          <p:cNvSpPr/>
          <p:nvPr/>
        </p:nvSpPr>
        <p:spPr>
          <a:xfrm>
            <a:off x="2992774" y="4328255"/>
            <a:ext cx="6058277" cy="710362"/>
          </a:xfrm>
          <a:prstGeom prst="rect">
            <a:avLst/>
          </a:prstGeom>
          <a:noFill/>
          <a:ln w="9525">
            <a:solidFill>
              <a:srgbClr val="1155C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5" name="Google Shape;97;p16">
            <a:extLst>
              <a:ext uri="{FF2B5EF4-FFF2-40B4-BE49-F238E27FC236}">
                <a16:creationId xmlns:a16="http://schemas.microsoft.com/office/drawing/2014/main" id="{138C87A6-0506-D56F-033D-C3206B17A19A}"/>
              </a:ext>
            </a:extLst>
          </p:cNvPr>
          <p:cNvSpPr/>
          <p:nvPr/>
        </p:nvSpPr>
        <p:spPr>
          <a:xfrm>
            <a:off x="2959798" y="932221"/>
            <a:ext cx="6124068" cy="4152114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i="1" dirty="0">
              <a:solidFill>
                <a:schemeClr val="dk2"/>
              </a:solidFill>
            </a:endParaRPr>
          </a:p>
        </p:txBody>
      </p:sp>
      <p:sp>
        <p:nvSpPr>
          <p:cNvPr id="66" name="Google Shape;103;p16">
            <a:extLst>
              <a:ext uri="{FF2B5EF4-FFF2-40B4-BE49-F238E27FC236}">
                <a16:creationId xmlns:a16="http://schemas.microsoft.com/office/drawing/2014/main" id="{003AA2A8-358A-38FC-7C7F-D6FA3526A9A1}"/>
              </a:ext>
            </a:extLst>
          </p:cNvPr>
          <p:cNvSpPr txBox="1"/>
          <p:nvPr/>
        </p:nvSpPr>
        <p:spPr>
          <a:xfrm>
            <a:off x="2916582" y="914712"/>
            <a:ext cx="1655417" cy="21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AE41"/>
              </a:buClr>
              <a:buSzPts val="2700"/>
              <a:buFont typeface="Montserrat"/>
              <a:buNone/>
            </a:pPr>
            <a:r>
              <a:rPr lang="en" sz="1100" b="1">
                <a:solidFill>
                  <a:srgbClr val="1155CC"/>
                </a:solidFill>
              </a:rPr>
              <a:t>Bring the Idea Alive</a:t>
            </a:r>
          </a:p>
        </p:txBody>
      </p:sp>
    </p:spTree>
    <p:extLst>
      <p:ext uri="{BB962C8B-B14F-4D97-AF65-F5344CB8AC3E}">
        <p14:creationId xmlns:p14="http://schemas.microsoft.com/office/powerpoint/2010/main" val="34132830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82D5178E561409C9B3AA38BC1244B" ma:contentTypeVersion="10" ma:contentTypeDescription="Create a new document." ma:contentTypeScope="" ma:versionID="63f607e14540077a743b313569de9ac9">
  <xsd:schema xmlns:xsd="http://www.w3.org/2001/XMLSchema" xmlns:xs="http://www.w3.org/2001/XMLSchema" xmlns:p="http://schemas.microsoft.com/office/2006/metadata/properties" xmlns:ns3="21f38523-e62c-4ad8-8784-8b0993f0e2bb" targetNamespace="http://schemas.microsoft.com/office/2006/metadata/properties" ma:root="true" ma:fieldsID="68074714e5b1d1cbe3d6977b87882423" ns3:_="">
    <xsd:import namespace="21f38523-e62c-4ad8-8784-8b0993f0e2b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38523-e62c-4ad8-8784-8b0993f0e2b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f38523-e62c-4ad8-8784-8b0993f0e2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1BFB4-F627-4860-8B1D-4E7CFA495398}">
  <ds:schemaRefs>
    <ds:schemaRef ds:uri="21f38523-e62c-4ad8-8784-8b0993f0e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609093-036F-402B-AFD6-FD98BA0ECD8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21f38523-e62c-4ad8-8784-8b0993f0e2bb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2AD6967-2F20-421E-B250-3DF7ABAC1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(16:9)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</vt:lpstr>
      <vt:lpstr>Lato</vt:lpstr>
      <vt:lpstr>Arial</vt:lpstr>
      <vt:lpstr>Simple Light</vt:lpstr>
      <vt:lpstr>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 LIME XVI: Building for the Next Gen</dc:title>
  <dc:creator>Vedang Poddar</dc:creator>
  <cp:lastModifiedBy>Vedang Poddar</cp:lastModifiedBy>
  <cp:revision>1</cp:revision>
  <dcterms:modified xsi:type="dcterms:W3CDTF">2025-12-16T12:11:48Z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0x01010056382D5178E561409C9B3AA38BC1244B</vt:lpwstr>
  </property>
</Properties>
</file>