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318" r:id="rId6"/>
    <p:sldId id="309" r:id="rId7"/>
    <p:sldId id="317" r:id="rId8"/>
    <p:sldId id="310" r:id="rId9"/>
    <p:sldId id="291" r:id="rId10"/>
    <p:sldId id="323" r:id="rId11"/>
    <p:sldId id="282" r:id="rId12"/>
    <p:sldId id="302" r:id="rId13"/>
    <p:sldId id="321" r:id="rId14"/>
    <p:sldId id="298" r:id="rId15"/>
    <p:sldId id="278" r:id="rId16"/>
    <p:sldId id="312" r:id="rId17"/>
    <p:sldId id="313" r:id="rId18"/>
    <p:sldId id="314" r:id="rId19"/>
    <p:sldId id="316" r:id="rId20"/>
    <p:sldId id="315" r:id="rId21"/>
  </p:sldIdLst>
  <p:sldSz cx="18288000" cy="11160125"/>
  <p:notesSz cx="6858000" cy="9144000"/>
  <p:embeddedFontLst>
    <p:embeddedFont>
      <p:font typeface="Helvetica World" panose="020B0604020202020204" charset="-128"/>
      <p:regular r:id="rId23"/>
    </p:embeddedFont>
    <p:embeddedFont>
      <p:font typeface="Aptos Narrow" panose="020B0004020202020204" pitchFamily="34" charset="0"/>
      <p:regular r:id="rId24"/>
      <p:bold r:id="rId25"/>
      <p:italic r:id="rId26"/>
      <p:boldItalic r:id="rId27"/>
    </p:embeddedFont>
    <p:embeddedFont>
      <p:font typeface="Bricolage Grotesque" panose="020B0604020202020204" charset="0"/>
      <p:regular r:id="rId28"/>
    </p:embeddedFont>
    <p:embeddedFont>
      <p:font typeface="Canva Sans Bold" panose="020B0604020202020204" charset="0"/>
      <p:regular r:id="rId29"/>
    </p:embeddedFont>
    <p:embeddedFont>
      <p:font typeface="Canva Sans Bold Italics" panose="020B0604020202020204" charset="0"/>
      <p:regular r:id="rId30"/>
    </p:embeddedFont>
    <p:embeddedFont>
      <p:font typeface="Etna Sans Serif" panose="020B0604020202020204" charset="0"/>
      <p:regular r:id="rId31"/>
    </p:embeddedFont>
    <p:embeddedFont>
      <p:font typeface="Helvetica" panose="020B0604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1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7" algn="l" defTabSz="9141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34" algn="l" defTabSz="9141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201" algn="l" defTabSz="9141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68" algn="l" defTabSz="9141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36" algn="l" defTabSz="9141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403" algn="l" defTabSz="9141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71" algn="l" defTabSz="9141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538" algn="l" defTabSz="9141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port" id="{4C103579-0C54-1148-8407-1BAA66FB2482}">
          <p14:sldIdLst>
            <p14:sldId id="256"/>
            <p14:sldId id="318"/>
            <p14:sldId id="309"/>
            <p14:sldId id="317"/>
            <p14:sldId id="310"/>
            <p14:sldId id="291"/>
            <p14:sldId id="323"/>
            <p14:sldId id="282"/>
            <p14:sldId id="302"/>
            <p14:sldId id="321"/>
            <p14:sldId id="298"/>
            <p14:sldId id="278"/>
          </p14:sldIdLst>
        </p14:section>
        <p14:section name="Appendix" id="{8E08C185-CA3B-D84C-BE59-5A981728B470}">
          <p14:sldIdLst>
            <p14:sldId id="312"/>
            <p14:sldId id="313"/>
            <p14:sldId id="314"/>
            <p14:sldId id="316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B3C"/>
    <a:srgbClr val="228B44"/>
    <a:srgbClr val="B4C1A2"/>
    <a:srgbClr val="B9CE86"/>
    <a:srgbClr val="E4F5D7"/>
    <a:srgbClr val="A1B28F"/>
    <a:srgbClr val="B9CF85"/>
    <a:srgbClr val="4A4529"/>
    <a:srgbClr val="D5E0B4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F4267-BD38-4B2B-B392-137CE228B3C5}" v="9" dt="2025-11-05T17:26:34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4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1011" y="102"/>
      </p:cViewPr>
      <p:guideLst>
        <p:guide orient="horz" pos="2343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dang Poddar" userId="db7cd9a2-6584-4ffe-b5dc-9b2c028584de" providerId="ADAL" clId="{0AF36B87-8C6F-4169-9758-9DF6326E56DD}"/>
    <pc:docChg chg="undo custSel addSld delSld modSld addSection delSection modSection">
      <pc:chgData name="Vedang Poddar" userId="db7cd9a2-6584-4ffe-b5dc-9b2c028584de" providerId="ADAL" clId="{0AF36B87-8C6F-4169-9758-9DF6326E56DD}" dt="2025-11-05T16:52:03.398" v="505" actId="1037"/>
      <pc:docMkLst>
        <pc:docMk/>
      </pc:docMkLst>
      <pc:sldChg chg="addSp delSp modSp mod">
        <pc:chgData name="Vedang Poddar" userId="db7cd9a2-6584-4ffe-b5dc-9b2c028584de" providerId="ADAL" clId="{0AF36B87-8C6F-4169-9758-9DF6326E56DD}" dt="2025-11-05T15:22:25.064" v="326"/>
        <pc:sldMkLst>
          <pc:docMk/>
          <pc:sldMk cId="1254759601" sldId="298"/>
        </pc:sldMkLst>
        <pc:spChg chg="add mod">
          <ac:chgData name="Vedang Poddar" userId="db7cd9a2-6584-4ffe-b5dc-9b2c028584de" providerId="ADAL" clId="{0AF36B87-8C6F-4169-9758-9DF6326E56DD}" dt="2025-11-05T15:22:25.064" v="326"/>
          <ac:spMkLst>
            <pc:docMk/>
            <pc:sldMk cId="1254759601" sldId="298"/>
            <ac:spMk id="2" creationId="{DAE43F4D-6158-778A-62B4-0F89CC40F722}"/>
          </ac:spMkLst>
        </pc:spChg>
        <pc:spChg chg="mod">
          <ac:chgData name="Vedang Poddar" userId="db7cd9a2-6584-4ffe-b5dc-9b2c028584de" providerId="ADAL" clId="{0AF36B87-8C6F-4169-9758-9DF6326E56DD}" dt="2025-11-05T15:20:58.804" v="315" actId="2711"/>
          <ac:spMkLst>
            <pc:docMk/>
            <pc:sldMk cId="1254759601" sldId="298"/>
            <ac:spMk id="17" creationId="{CB951C56-A6A4-ADCC-B508-EAF9DD0B2D08}"/>
          </ac:spMkLst>
        </pc:spChg>
        <pc:spChg chg="mod">
          <ac:chgData name="Vedang Poddar" userId="db7cd9a2-6584-4ffe-b5dc-9b2c028584de" providerId="ADAL" clId="{0AF36B87-8C6F-4169-9758-9DF6326E56DD}" dt="2025-11-05T15:20:58.804" v="315" actId="2711"/>
          <ac:spMkLst>
            <pc:docMk/>
            <pc:sldMk cId="1254759601" sldId="298"/>
            <ac:spMk id="18" creationId="{7E9DAA8D-DC14-CBAA-64C1-FA1E72D37880}"/>
          </ac:spMkLst>
        </pc:spChg>
        <pc:spChg chg="mod">
          <ac:chgData name="Vedang Poddar" userId="db7cd9a2-6584-4ffe-b5dc-9b2c028584de" providerId="ADAL" clId="{0AF36B87-8C6F-4169-9758-9DF6326E56DD}" dt="2025-11-05T15:20:58.804" v="315" actId="2711"/>
          <ac:spMkLst>
            <pc:docMk/>
            <pc:sldMk cId="1254759601" sldId="298"/>
            <ac:spMk id="29" creationId="{94FB8630-F780-FD99-EBA6-E0D87CEB9659}"/>
          </ac:spMkLst>
        </pc:spChg>
        <pc:spChg chg="mod">
          <ac:chgData name="Vedang Poddar" userId="db7cd9a2-6584-4ffe-b5dc-9b2c028584de" providerId="ADAL" clId="{0AF36B87-8C6F-4169-9758-9DF6326E56DD}" dt="2025-11-05T15:20:58.804" v="315" actId="2711"/>
          <ac:spMkLst>
            <pc:docMk/>
            <pc:sldMk cId="1254759601" sldId="298"/>
            <ac:spMk id="30" creationId="{80F7B13D-C41B-F2E2-9D41-D00746284E75}"/>
          </ac:spMkLst>
        </pc:spChg>
        <pc:spChg chg="mod">
          <ac:chgData name="Vedang Poddar" userId="db7cd9a2-6584-4ffe-b5dc-9b2c028584de" providerId="ADAL" clId="{0AF36B87-8C6F-4169-9758-9DF6326E56DD}" dt="2025-11-05T15:20:58.804" v="315" actId="2711"/>
          <ac:spMkLst>
            <pc:docMk/>
            <pc:sldMk cId="1254759601" sldId="298"/>
            <ac:spMk id="31" creationId="{A60CB691-FC34-44A6-9D8E-763302514A5D}"/>
          </ac:spMkLst>
        </pc:spChg>
        <pc:spChg chg="del">
          <ac:chgData name="Vedang Poddar" userId="db7cd9a2-6584-4ffe-b5dc-9b2c028584de" providerId="ADAL" clId="{0AF36B87-8C6F-4169-9758-9DF6326E56DD}" dt="2025-11-05T15:22:24.476" v="325" actId="478"/>
          <ac:spMkLst>
            <pc:docMk/>
            <pc:sldMk cId="1254759601" sldId="298"/>
            <ac:spMk id="50" creationId="{2F69BF2E-1B80-112C-F619-72821979A4BD}"/>
          </ac:spMkLst>
        </pc:spChg>
      </pc:sldChg>
      <pc:sldChg chg="modSp mod">
        <pc:chgData name="Vedang Poddar" userId="db7cd9a2-6584-4ffe-b5dc-9b2c028584de" providerId="ADAL" clId="{0AF36B87-8C6F-4169-9758-9DF6326E56DD}" dt="2025-11-05T16:03:20.450" v="473" actId="6549"/>
        <pc:sldMkLst>
          <pc:docMk/>
          <pc:sldMk cId="2647743669" sldId="302"/>
        </pc:sldMkLst>
        <pc:spChg chg="mod">
          <ac:chgData name="Vedang Poddar" userId="db7cd9a2-6584-4ffe-b5dc-9b2c028584de" providerId="ADAL" clId="{0AF36B87-8C6F-4169-9758-9DF6326E56DD}" dt="2025-11-05T16:03:20.450" v="473" actId="6549"/>
          <ac:spMkLst>
            <pc:docMk/>
            <pc:sldMk cId="2647743669" sldId="302"/>
            <ac:spMk id="59" creationId="{FEF6BD3F-0D7A-862F-BE17-038747D77C57}"/>
          </ac:spMkLst>
        </pc:spChg>
      </pc:sldChg>
      <pc:sldChg chg="addSp delSp modSp mod">
        <pc:chgData name="Vedang Poddar" userId="db7cd9a2-6584-4ffe-b5dc-9b2c028584de" providerId="ADAL" clId="{0AF36B87-8C6F-4169-9758-9DF6326E56DD}" dt="2025-11-05T15:59:56.305" v="472" actId="207"/>
        <pc:sldMkLst>
          <pc:docMk/>
          <pc:sldMk cId="1309737401" sldId="309"/>
        </pc:sldMkLst>
        <pc:spChg chg="mod">
          <ac:chgData name="Vedang Poddar" userId="db7cd9a2-6584-4ffe-b5dc-9b2c028584de" providerId="ADAL" clId="{0AF36B87-8C6F-4169-9758-9DF6326E56DD}" dt="2025-11-05T15:23:12.637" v="331" actId="2711"/>
          <ac:spMkLst>
            <pc:docMk/>
            <pc:sldMk cId="1309737401" sldId="309"/>
            <ac:spMk id="6" creationId="{F38B25B2-8A06-2D54-31E3-4190D38A4728}"/>
          </ac:spMkLst>
        </pc:spChg>
        <pc:spChg chg="mod">
          <ac:chgData name="Vedang Poddar" userId="db7cd9a2-6584-4ffe-b5dc-9b2c028584de" providerId="ADAL" clId="{0AF36B87-8C6F-4169-9758-9DF6326E56DD}" dt="2025-11-05T15:23:12.637" v="331" actId="2711"/>
          <ac:spMkLst>
            <pc:docMk/>
            <pc:sldMk cId="1309737401" sldId="309"/>
            <ac:spMk id="7" creationId="{49E44629-332F-2E25-5A44-3C0157F972BE}"/>
          </ac:spMkLst>
        </pc:spChg>
        <pc:spChg chg="mod">
          <ac:chgData name="Vedang Poddar" userId="db7cd9a2-6584-4ffe-b5dc-9b2c028584de" providerId="ADAL" clId="{0AF36B87-8C6F-4169-9758-9DF6326E56DD}" dt="2025-11-05T15:23:12.637" v="331" actId="2711"/>
          <ac:spMkLst>
            <pc:docMk/>
            <pc:sldMk cId="1309737401" sldId="309"/>
            <ac:spMk id="12" creationId="{8633D2A1-1D58-35E9-5C72-30BDA740CD21}"/>
          </ac:spMkLst>
        </pc:spChg>
        <pc:spChg chg="mod">
          <ac:chgData name="Vedang Poddar" userId="db7cd9a2-6584-4ffe-b5dc-9b2c028584de" providerId="ADAL" clId="{0AF36B87-8C6F-4169-9758-9DF6326E56DD}" dt="2025-11-05T15:23:12.637" v="331" actId="2711"/>
          <ac:spMkLst>
            <pc:docMk/>
            <pc:sldMk cId="1309737401" sldId="309"/>
            <ac:spMk id="13" creationId="{E4D562D1-1ACB-46A2-EA1D-3C295295A098}"/>
          </ac:spMkLst>
        </pc:spChg>
        <pc:spChg chg="mod">
          <ac:chgData name="Vedang Poddar" userId="db7cd9a2-6584-4ffe-b5dc-9b2c028584de" providerId="ADAL" clId="{0AF36B87-8C6F-4169-9758-9DF6326E56DD}" dt="2025-11-05T15:23:12.637" v="331" actId="2711"/>
          <ac:spMkLst>
            <pc:docMk/>
            <pc:sldMk cId="1309737401" sldId="309"/>
            <ac:spMk id="14" creationId="{03471BB3-6941-FB24-9140-783C8B6DC97C}"/>
          </ac:spMkLst>
        </pc:spChg>
        <pc:spChg chg="del mod">
          <ac:chgData name="Vedang Poddar" userId="db7cd9a2-6584-4ffe-b5dc-9b2c028584de" providerId="ADAL" clId="{0AF36B87-8C6F-4169-9758-9DF6326E56DD}" dt="2025-11-05T15:22:11.447" v="323" actId="478"/>
          <ac:spMkLst>
            <pc:docMk/>
            <pc:sldMk cId="1309737401" sldId="309"/>
            <ac:spMk id="27" creationId="{BAF845CB-2C43-2316-A023-DBBA2D9FB919}"/>
          </ac:spMkLst>
        </pc:spChg>
        <pc:spChg chg="add mod">
          <ac:chgData name="Vedang Poddar" userId="db7cd9a2-6584-4ffe-b5dc-9b2c028584de" providerId="ADAL" clId="{0AF36B87-8C6F-4169-9758-9DF6326E56DD}" dt="2025-11-05T15:22:12.088" v="324"/>
          <ac:spMkLst>
            <pc:docMk/>
            <pc:sldMk cId="1309737401" sldId="309"/>
            <ac:spMk id="30" creationId="{1793592E-AB7F-A8BD-ADF2-02BE66A33FC9}"/>
          </ac:spMkLst>
        </pc:spChg>
        <pc:spChg chg="add mod">
          <ac:chgData name="Vedang Poddar" userId="db7cd9a2-6584-4ffe-b5dc-9b2c028584de" providerId="ADAL" clId="{0AF36B87-8C6F-4169-9758-9DF6326E56DD}" dt="2025-11-05T15:47:37.588" v="367" actId="1076"/>
          <ac:spMkLst>
            <pc:docMk/>
            <pc:sldMk cId="1309737401" sldId="309"/>
            <ac:spMk id="32" creationId="{5BF4FCF3-B6E6-926E-2885-54D1C4B5ACF3}"/>
          </ac:spMkLst>
        </pc:spChg>
        <pc:spChg chg="mod">
          <ac:chgData name="Vedang Poddar" userId="db7cd9a2-6584-4ffe-b5dc-9b2c028584de" providerId="ADAL" clId="{0AF36B87-8C6F-4169-9758-9DF6326E56DD}" dt="2025-11-05T15:59:56.305" v="472" actId="207"/>
          <ac:spMkLst>
            <pc:docMk/>
            <pc:sldMk cId="1309737401" sldId="309"/>
            <ac:spMk id="261" creationId="{099515F9-9C6D-5E4F-7CBB-9D22A489BA5A}"/>
          </ac:spMkLst>
        </pc:spChg>
      </pc:sldChg>
      <pc:sldChg chg="modSp mod">
        <pc:chgData name="Vedang Poddar" userId="db7cd9a2-6584-4ffe-b5dc-9b2c028584de" providerId="ADAL" clId="{0AF36B87-8C6F-4169-9758-9DF6326E56DD}" dt="2025-11-05T16:52:03.398" v="505" actId="1037"/>
        <pc:sldMkLst>
          <pc:docMk/>
          <pc:sldMk cId="30421867" sldId="315"/>
        </pc:sldMkLst>
        <pc:spChg chg="mod">
          <ac:chgData name="Vedang Poddar" userId="db7cd9a2-6584-4ffe-b5dc-9b2c028584de" providerId="ADAL" clId="{0AF36B87-8C6F-4169-9758-9DF6326E56DD}" dt="2025-11-05T16:51:48.213" v="489" actId="20577"/>
          <ac:spMkLst>
            <pc:docMk/>
            <pc:sldMk cId="30421867" sldId="315"/>
            <ac:spMk id="5" creationId="{00767665-C093-0882-DD1F-7019D6307861}"/>
          </ac:spMkLst>
        </pc:spChg>
        <pc:spChg chg="mod">
          <ac:chgData name="Vedang Poddar" userId="db7cd9a2-6584-4ffe-b5dc-9b2c028584de" providerId="ADAL" clId="{0AF36B87-8C6F-4169-9758-9DF6326E56DD}" dt="2025-11-05T16:52:03.398" v="505" actId="1037"/>
          <ac:spMkLst>
            <pc:docMk/>
            <pc:sldMk cId="30421867" sldId="315"/>
            <ac:spMk id="6" creationId="{D51B6628-2CFB-7BA5-C9B9-E01ADDAF9AE1}"/>
          </ac:spMkLst>
        </pc:spChg>
      </pc:sldChg>
      <pc:sldChg chg="modSp mod">
        <pc:chgData name="Vedang Poddar" userId="db7cd9a2-6584-4ffe-b5dc-9b2c028584de" providerId="ADAL" clId="{0AF36B87-8C6F-4169-9758-9DF6326E56DD}" dt="2025-11-05T15:44:18.525" v="354" actId="20578"/>
        <pc:sldMkLst>
          <pc:docMk/>
          <pc:sldMk cId="2073618581" sldId="317"/>
        </pc:sldMkLst>
        <pc:spChg chg="mod">
          <ac:chgData name="Vedang Poddar" userId="db7cd9a2-6584-4ffe-b5dc-9b2c028584de" providerId="ADAL" clId="{0AF36B87-8C6F-4169-9758-9DF6326E56DD}" dt="2025-11-05T15:44:18.525" v="354" actId="20578"/>
          <ac:spMkLst>
            <pc:docMk/>
            <pc:sldMk cId="2073618581" sldId="317"/>
            <ac:spMk id="48" creationId="{79D8140E-D430-E28F-8621-02546DF10F00}"/>
          </ac:spMkLst>
        </pc:spChg>
        <pc:spChg chg="mod">
          <ac:chgData name="Vedang Poddar" userId="db7cd9a2-6584-4ffe-b5dc-9b2c028584de" providerId="ADAL" clId="{0AF36B87-8C6F-4169-9758-9DF6326E56DD}" dt="2025-11-05T15:15:29.173" v="79" actId="13926"/>
          <ac:spMkLst>
            <pc:docMk/>
            <pc:sldMk cId="2073618581" sldId="317"/>
            <ac:spMk id="6259" creationId="{FAAD1F27-F7D1-77F6-E548-24434F2994DD}"/>
          </ac:spMkLst>
        </pc:spChg>
      </pc:sldChg>
      <pc:sldChg chg="addSp delSp modSp mod">
        <pc:chgData name="Vedang Poddar" userId="db7cd9a2-6584-4ffe-b5dc-9b2c028584de" providerId="ADAL" clId="{0AF36B87-8C6F-4169-9758-9DF6326E56DD}" dt="2025-11-05T15:25:41.457" v="346" actId="113"/>
        <pc:sldMkLst>
          <pc:docMk/>
          <pc:sldMk cId="3639077844" sldId="318"/>
        </pc:sldMkLst>
        <pc:spChg chg="add mod">
          <ac:chgData name="Vedang Poddar" userId="db7cd9a2-6584-4ffe-b5dc-9b2c028584de" providerId="ADAL" clId="{0AF36B87-8C6F-4169-9758-9DF6326E56DD}" dt="2025-11-05T15:22:03.790" v="320"/>
          <ac:spMkLst>
            <pc:docMk/>
            <pc:sldMk cId="3639077844" sldId="318"/>
            <ac:spMk id="10" creationId="{0B20AE2C-7E32-9A85-162E-7199DCFD29E5}"/>
          </ac:spMkLst>
        </pc:spChg>
        <pc:spChg chg="mod">
          <ac:chgData name="Vedang Poddar" userId="db7cd9a2-6584-4ffe-b5dc-9b2c028584de" providerId="ADAL" clId="{0AF36B87-8C6F-4169-9758-9DF6326E56DD}" dt="2025-11-05T15:25:41.457" v="346" actId="113"/>
          <ac:spMkLst>
            <pc:docMk/>
            <pc:sldMk cId="3639077844" sldId="318"/>
            <ac:spMk id="13" creationId="{5BA757C3-47ED-5C1A-C629-A30E9F3C7D8A}"/>
          </ac:spMkLst>
        </pc:spChg>
        <pc:spChg chg="mod">
          <ac:chgData name="Vedang Poddar" userId="db7cd9a2-6584-4ffe-b5dc-9b2c028584de" providerId="ADAL" clId="{0AF36B87-8C6F-4169-9758-9DF6326E56DD}" dt="2025-11-05T15:23:02.518" v="330" actId="2711"/>
          <ac:spMkLst>
            <pc:docMk/>
            <pc:sldMk cId="3639077844" sldId="318"/>
            <ac:spMk id="17" creationId="{96B1116A-4DA1-6304-D84C-ECFA630C663C}"/>
          </ac:spMkLst>
        </pc:spChg>
        <pc:spChg chg="mod">
          <ac:chgData name="Vedang Poddar" userId="db7cd9a2-6584-4ffe-b5dc-9b2c028584de" providerId="ADAL" clId="{0AF36B87-8C6F-4169-9758-9DF6326E56DD}" dt="2025-11-05T15:23:02.518" v="330" actId="2711"/>
          <ac:spMkLst>
            <pc:docMk/>
            <pc:sldMk cId="3639077844" sldId="318"/>
            <ac:spMk id="18" creationId="{A8D69086-6C50-BBA6-F374-E1521D73A2C0}"/>
          </ac:spMkLst>
        </pc:spChg>
        <pc:spChg chg="mod">
          <ac:chgData name="Vedang Poddar" userId="db7cd9a2-6584-4ffe-b5dc-9b2c028584de" providerId="ADAL" clId="{0AF36B87-8C6F-4169-9758-9DF6326E56DD}" dt="2025-11-05T15:23:02.518" v="330" actId="2711"/>
          <ac:spMkLst>
            <pc:docMk/>
            <pc:sldMk cId="3639077844" sldId="318"/>
            <ac:spMk id="29" creationId="{83A44907-5F1E-99D8-6FDF-1499265205BC}"/>
          </ac:spMkLst>
        </pc:spChg>
        <pc:spChg chg="mod">
          <ac:chgData name="Vedang Poddar" userId="db7cd9a2-6584-4ffe-b5dc-9b2c028584de" providerId="ADAL" clId="{0AF36B87-8C6F-4169-9758-9DF6326E56DD}" dt="2025-11-05T15:23:02.518" v="330" actId="2711"/>
          <ac:spMkLst>
            <pc:docMk/>
            <pc:sldMk cId="3639077844" sldId="318"/>
            <ac:spMk id="30" creationId="{8245FA10-7A55-7518-56CC-638EDA0C47AF}"/>
          </ac:spMkLst>
        </pc:spChg>
        <pc:spChg chg="mod">
          <ac:chgData name="Vedang Poddar" userId="db7cd9a2-6584-4ffe-b5dc-9b2c028584de" providerId="ADAL" clId="{0AF36B87-8C6F-4169-9758-9DF6326E56DD}" dt="2025-11-05T15:23:02.518" v="330" actId="2711"/>
          <ac:spMkLst>
            <pc:docMk/>
            <pc:sldMk cId="3639077844" sldId="318"/>
            <ac:spMk id="31" creationId="{8EFEC3EA-E485-4F14-128A-3875E8CA9B7B}"/>
          </ac:spMkLst>
        </pc:spChg>
        <pc:spChg chg="del">
          <ac:chgData name="Vedang Poddar" userId="db7cd9a2-6584-4ffe-b5dc-9b2c028584de" providerId="ADAL" clId="{0AF36B87-8C6F-4169-9758-9DF6326E56DD}" dt="2025-11-05T15:22:03.163" v="319" actId="478"/>
          <ac:spMkLst>
            <pc:docMk/>
            <pc:sldMk cId="3639077844" sldId="318"/>
            <ac:spMk id="50" creationId="{0CAC02DC-3977-7ADB-2D1C-F264185741B9}"/>
          </ac:spMkLst>
        </pc:spChg>
        <pc:spChg chg="mod ord">
          <ac:chgData name="Vedang Poddar" userId="db7cd9a2-6584-4ffe-b5dc-9b2c028584de" providerId="ADAL" clId="{0AF36B87-8C6F-4169-9758-9DF6326E56DD}" dt="2025-11-05T15:21:59.695" v="318" actId="167"/>
          <ac:spMkLst>
            <pc:docMk/>
            <pc:sldMk cId="3639077844" sldId="318"/>
            <ac:spMk id="2090" creationId="{7ADDDF0E-77E5-4EA9-535B-65B822650158}"/>
          </ac:spMkLst>
        </pc:spChg>
      </pc:sldChg>
      <pc:sldChg chg="modSp mod">
        <pc:chgData name="Vedang Poddar" userId="db7cd9a2-6584-4ffe-b5dc-9b2c028584de" providerId="ADAL" clId="{0AF36B87-8C6F-4169-9758-9DF6326E56DD}" dt="2025-11-05T15:52:50.368" v="471" actId="1076"/>
        <pc:sldMkLst>
          <pc:docMk/>
          <pc:sldMk cId="1111291019" sldId="321"/>
        </pc:sldMkLst>
        <pc:spChg chg="mod">
          <ac:chgData name="Vedang Poddar" userId="db7cd9a2-6584-4ffe-b5dc-9b2c028584de" providerId="ADAL" clId="{0AF36B87-8C6F-4169-9758-9DF6326E56DD}" dt="2025-11-05T15:52:14.578" v="439" actId="1076"/>
          <ac:spMkLst>
            <pc:docMk/>
            <pc:sldMk cId="1111291019" sldId="321"/>
            <ac:spMk id="2086" creationId="{8CFA7735-8131-2FB8-2117-4CDE2FD73727}"/>
          </ac:spMkLst>
        </pc:spChg>
        <pc:spChg chg="mod">
          <ac:chgData name="Vedang Poddar" userId="db7cd9a2-6584-4ffe-b5dc-9b2c028584de" providerId="ADAL" clId="{0AF36B87-8C6F-4169-9758-9DF6326E56DD}" dt="2025-11-05T15:52:10.875" v="438" actId="1076"/>
          <ac:spMkLst>
            <pc:docMk/>
            <pc:sldMk cId="1111291019" sldId="321"/>
            <ac:spMk id="2087" creationId="{65193BC5-7121-0F2C-D47D-0906908FFBCF}"/>
          </ac:spMkLst>
        </pc:spChg>
        <pc:spChg chg="mod">
          <ac:chgData name="Vedang Poddar" userId="db7cd9a2-6584-4ffe-b5dc-9b2c028584de" providerId="ADAL" clId="{0AF36B87-8C6F-4169-9758-9DF6326E56DD}" dt="2025-11-05T15:52:06.266" v="437" actId="1076"/>
          <ac:spMkLst>
            <pc:docMk/>
            <pc:sldMk cId="1111291019" sldId="321"/>
            <ac:spMk id="2095" creationId="{051494D4-8AE3-BE50-9E2E-2799371BAF24}"/>
          </ac:spMkLst>
        </pc:spChg>
        <pc:spChg chg="mod">
          <ac:chgData name="Vedang Poddar" userId="db7cd9a2-6584-4ffe-b5dc-9b2c028584de" providerId="ADAL" clId="{0AF36B87-8C6F-4169-9758-9DF6326E56DD}" dt="2025-11-05T15:52:50.368" v="471" actId="1076"/>
          <ac:spMkLst>
            <pc:docMk/>
            <pc:sldMk cId="1111291019" sldId="321"/>
            <ac:spMk id="2100" creationId="{4E537056-001D-CD07-9AA7-AB28A3C7D0D5}"/>
          </ac:spMkLst>
        </pc:spChg>
        <pc:spChg chg="mod">
          <ac:chgData name="Vedang Poddar" userId="db7cd9a2-6584-4ffe-b5dc-9b2c028584de" providerId="ADAL" clId="{0AF36B87-8C6F-4169-9758-9DF6326E56DD}" dt="2025-11-05T15:52:45.288" v="470" actId="1076"/>
          <ac:spMkLst>
            <pc:docMk/>
            <pc:sldMk cId="1111291019" sldId="321"/>
            <ac:spMk id="2105" creationId="{56893B3C-B995-17C8-0F81-734341F477A6}"/>
          </ac:spMkLst>
        </pc:spChg>
      </pc:sldChg>
      <pc:sldChg chg="modSp mod">
        <pc:chgData name="Vedang Poddar" userId="db7cd9a2-6584-4ffe-b5dc-9b2c028584de" providerId="ADAL" clId="{0AF36B87-8C6F-4169-9758-9DF6326E56DD}" dt="2025-11-05T15:24:15.986" v="339" actId="20577"/>
        <pc:sldMkLst>
          <pc:docMk/>
          <pc:sldMk cId="1974041392" sldId="323"/>
        </pc:sldMkLst>
        <pc:spChg chg="mod">
          <ac:chgData name="Vedang Poddar" userId="db7cd9a2-6584-4ffe-b5dc-9b2c028584de" providerId="ADAL" clId="{0AF36B87-8C6F-4169-9758-9DF6326E56DD}" dt="2025-10-31T15:05:35.481" v="12" actId="20577"/>
          <ac:spMkLst>
            <pc:docMk/>
            <pc:sldMk cId="1974041392" sldId="323"/>
            <ac:spMk id="6201" creationId="{A3BB0C0C-453D-9BE7-42E3-F0BB5D830FBD}"/>
          </ac:spMkLst>
        </pc:spChg>
        <pc:spChg chg="mod">
          <ac:chgData name="Vedang Poddar" userId="db7cd9a2-6584-4ffe-b5dc-9b2c028584de" providerId="ADAL" clId="{0AF36B87-8C6F-4169-9758-9DF6326E56DD}" dt="2025-11-05T15:24:15.986" v="339" actId="20577"/>
          <ac:spMkLst>
            <pc:docMk/>
            <pc:sldMk cId="1974041392" sldId="323"/>
            <ac:spMk id="6203" creationId="{42F264B9-207D-E5E1-89FB-1F053D5BBD4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bitsom-my.sharepoint.com/personal/vedang_poddar2026_bitsom_edu_in/Documents/BITSoM%20Official/Competitions/Cornell/VaccineCo_Fi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bitsom-my.sharepoint.com/personal/vedang_poddar2026_bitsom_edu_in/Documents/BITSoM%20Official/Competitions/Cornell/VaccineCo_Fi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itsom-my.sharepoint.com/personal/vedang_poddar2026_bitsom_edu_in/Documents/BITSoM%20Official/Competitions/Cornell/VaccineCo_Fi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bitsom-my.sharepoint.com/personal/vedang_poddar2026_bitsom_edu_in/Documents/BITSoM%20Official/Competitions/Cornell/VaccineCo_Fi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7933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2025</c:v>
                </c:pt>
                <c:pt idx="1">
                  <c:v>2040F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4-41AD-A4D1-69D62E987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223263232"/>
        <c:axId val="1223260352"/>
      </c:barChart>
      <c:catAx>
        <c:axId val="122326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260352"/>
        <c:crosses val="autoZero"/>
        <c:auto val="1"/>
        <c:lblAlgn val="ctr"/>
        <c:lblOffset val="100"/>
        <c:noMultiLvlLbl val="0"/>
      </c:catAx>
      <c:valAx>
        <c:axId val="122326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326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48753332538474E-3"/>
          <c:y val="1.4641693428459944E-2"/>
          <c:w val="0.99617512466674618"/>
          <c:h val="0.98535830657154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508000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508000">
                  <a:solidFill>
                    <a:srgbClr val="77933C"/>
                  </a:solidFill>
                </a:ln>
                <a:effectLst/>
              </c:spPr>
            </c:marker>
            <c:bubble3D val="0"/>
            <c:spPr>
              <a:ln w="381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00-4FBB-AE08-40F863301BF9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bg2">
                    <a:lumMod val="50000"/>
                  </a:schemeClr>
                </a:solidFill>
                <a:ln w="508000">
                  <a:solidFill>
                    <a:srgbClr val="77933C"/>
                  </a:solidFill>
                </a:ln>
                <a:effectLst/>
              </c:spPr>
            </c:marker>
            <c:bubble3D val="0"/>
            <c:spPr>
              <a:ln w="381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00-4FBB-AE08-40F863301BF9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bg2">
                    <a:lumMod val="25000"/>
                  </a:schemeClr>
                </a:solidFill>
                <a:ln w="508000">
                  <a:solidFill>
                    <a:schemeClr val="bg2">
                      <a:lumMod val="2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000-4FBB-AE08-40F863301BF9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2">
                    <a:lumMod val="75000"/>
                  </a:schemeClr>
                </a:solidFill>
                <a:ln w="508000">
                  <a:solidFill>
                    <a:srgbClr val="446B3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000-4FBB-AE08-40F863301BF9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tx2">
                    <a:lumMod val="75000"/>
                  </a:schemeClr>
                </a:solidFill>
                <a:ln w="508000">
                  <a:solidFill>
                    <a:schemeClr val="bg2">
                      <a:lumMod val="2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000-4FBB-AE08-40F863301BF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446B3C"/>
                </a:solidFill>
                <a:ln w="508000">
                  <a:solidFill>
                    <a:srgbClr val="446B3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000-4FBB-AE08-40F863301BF9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tx2">
                    <a:lumMod val="75000"/>
                  </a:schemeClr>
                </a:solidFill>
                <a:ln w="5080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000-4FBB-AE08-40F863301BF9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tx2">
                    <a:lumMod val="75000"/>
                  </a:schemeClr>
                </a:solidFill>
                <a:ln w="508000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000-4FBB-AE08-40F863301BF9}"/>
              </c:ext>
            </c:extLst>
          </c:dPt>
          <c:dLbls>
            <c:delete val="1"/>
          </c:dLbls>
          <c:xVal>
            <c:numRef>
              <c:f>Sheet1!$L$4:$L$11</c:f>
              <c:numCache>
                <c:formatCode>General</c:formatCode>
                <c:ptCount val="8"/>
                <c:pt idx="0">
                  <c:v>75</c:v>
                </c:pt>
                <c:pt idx="1">
                  <c:v>60</c:v>
                </c:pt>
                <c:pt idx="2">
                  <c:v>30</c:v>
                </c:pt>
                <c:pt idx="3">
                  <c:v>80</c:v>
                </c:pt>
                <c:pt idx="4">
                  <c:v>40</c:v>
                </c:pt>
                <c:pt idx="5">
                  <c:v>85</c:v>
                </c:pt>
                <c:pt idx="6">
                  <c:v>20</c:v>
                </c:pt>
                <c:pt idx="7">
                  <c:v>15</c:v>
                </c:pt>
              </c:numCache>
            </c:numRef>
          </c:xVal>
          <c:yVal>
            <c:numRef>
              <c:f>Sheet1!$M$4:$M$11</c:f>
              <c:numCache>
                <c:formatCode>General</c:formatCode>
                <c:ptCount val="8"/>
                <c:pt idx="0">
                  <c:v>85</c:v>
                </c:pt>
                <c:pt idx="1">
                  <c:v>90</c:v>
                </c:pt>
                <c:pt idx="2">
                  <c:v>70</c:v>
                </c:pt>
                <c:pt idx="3">
                  <c:v>45</c:v>
                </c:pt>
                <c:pt idx="4">
                  <c:v>75</c:v>
                </c:pt>
                <c:pt idx="5">
                  <c:v>35</c:v>
                </c:pt>
                <c:pt idx="6">
                  <c:v>30</c:v>
                </c:pt>
                <c:pt idx="7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000-4FBB-AE08-40F863301BF9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262722095"/>
        <c:axId val="262722575"/>
      </c:scatterChart>
      <c:valAx>
        <c:axId val="2627220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2722575"/>
        <c:crosses val="autoZero"/>
        <c:crossBetween val="midCat"/>
      </c:valAx>
      <c:valAx>
        <c:axId val="2627225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27220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priority</c:v>
                </c:pt>
              </c:strCache>
            </c:strRef>
          </c:tx>
          <c:spPr>
            <a:solidFill>
              <a:srgbClr val="228B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Finance</c:v>
                </c:pt>
                <c:pt idx="1">
                  <c:v>Talent</c:v>
                </c:pt>
                <c:pt idx="2">
                  <c:v>Tech transfer</c:v>
                </c:pt>
                <c:pt idx="3">
                  <c:v>Market demand</c:v>
                </c:pt>
                <c:pt idx="4">
                  <c:v>Regulatory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0.33</c:v>
                </c:pt>
                <c:pt idx="2">
                  <c:v>0.22</c:v>
                </c:pt>
                <c:pt idx="3">
                  <c:v>0.11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B-4B8A-BB5D-3FB1CED9ED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priority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Finance</c:v>
                </c:pt>
                <c:pt idx="1">
                  <c:v>Talent</c:v>
                </c:pt>
                <c:pt idx="2">
                  <c:v>Tech transfer</c:v>
                </c:pt>
                <c:pt idx="3">
                  <c:v>Market demand</c:v>
                </c:pt>
                <c:pt idx="4">
                  <c:v>Regulatory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0.22</c:v>
                </c:pt>
                <c:pt idx="1">
                  <c:v>0.22</c:v>
                </c:pt>
                <c:pt idx="2">
                  <c:v>0.11</c:v>
                </c:pt>
                <c:pt idx="3">
                  <c:v>0.22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4B-4B8A-BB5D-3FB1CED9ED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priority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4B-4B8A-BB5D-3FB1CED9ED0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4B-4B8A-BB5D-3FB1CED9ED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Finance</c:v>
                </c:pt>
                <c:pt idx="1">
                  <c:v>Talent</c:v>
                </c:pt>
                <c:pt idx="2">
                  <c:v>Tech transfer</c:v>
                </c:pt>
                <c:pt idx="3">
                  <c:v>Market demand</c:v>
                </c:pt>
                <c:pt idx="4">
                  <c:v>Regulatory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0.11</c:v>
                </c:pt>
                <c:pt idx="3">
                  <c:v>0.11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4B-4B8A-BB5D-3FB1CED9ED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Middle priority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4B-4B8A-BB5D-3FB1CED9ED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46B3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Finance</c:v>
                </c:pt>
                <c:pt idx="1">
                  <c:v>Talent</c:v>
                </c:pt>
                <c:pt idx="2">
                  <c:v>Tech transfer</c:v>
                </c:pt>
                <c:pt idx="3">
                  <c:v>Market demand</c:v>
                </c:pt>
                <c:pt idx="4">
                  <c:v>Regulatory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0.11</c:v>
                </c:pt>
                <c:pt idx="1">
                  <c:v>0.22</c:v>
                </c:pt>
                <c:pt idx="2">
                  <c:v>0.33</c:v>
                </c:pt>
                <c:pt idx="3">
                  <c:v>0.22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4B-4B8A-BB5D-3FB1CED9ED0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Low priority</c:v>
                </c:pt>
              </c:strCache>
            </c:strRef>
          </c:tx>
          <c:spPr>
            <a:solidFill>
              <a:schemeClr val="accent3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46B3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Finance</c:v>
                </c:pt>
                <c:pt idx="1">
                  <c:v>Talent</c:v>
                </c:pt>
                <c:pt idx="2">
                  <c:v>Tech transfer</c:v>
                </c:pt>
                <c:pt idx="3">
                  <c:v>Market demand</c:v>
                </c:pt>
                <c:pt idx="4">
                  <c:v>Regulatory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0.33</c:v>
                </c:pt>
                <c:pt idx="1">
                  <c:v>0.22</c:v>
                </c:pt>
                <c:pt idx="2">
                  <c:v>0.22</c:v>
                </c:pt>
                <c:pt idx="3">
                  <c:v>0.33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4B-4B8A-BB5D-3FB1CED9ED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864847"/>
        <c:axId val="8881167"/>
      </c:barChart>
      <c:catAx>
        <c:axId val="8864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1167"/>
        <c:crosses val="autoZero"/>
        <c:auto val="1"/>
        <c:lblAlgn val="ctr"/>
        <c:lblOffset val="100"/>
        <c:noMultiLvlLbl val="0"/>
      </c:catAx>
      <c:valAx>
        <c:axId val="888116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86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26543093527822"/>
          <c:y val="0.84304524276196879"/>
          <c:w val="0.82273449995711256"/>
          <c:h val="7.4629561509832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6655706850921E-2"/>
          <c:y val="0.10944926127822403"/>
          <c:w val="0.97825495205236246"/>
          <c:h val="0.763985421121336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Non-Live Virus</c:v>
                </c:pt>
              </c:strCache>
            </c:strRef>
          </c:tx>
          <c:spPr>
            <a:solidFill>
              <a:srgbClr val="446B3C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844-F447-9D7C-195A1F10FB5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844-F447-9D7C-195A1F10F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Required Capacity By 2040</c:v>
                </c:pt>
                <c:pt idx="1">
                  <c:v>Production Expected Through Integrated Plant</c:v>
                </c:pt>
                <c:pt idx="2">
                  <c:v>Required F&amp;F Only Capacity</c:v>
                </c:pt>
                <c:pt idx="3">
                  <c:v>Existing F&amp;F Only Production</c:v>
                </c:pt>
                <c:pt idx="4">
                  <c:v>Planned F&amp;F Only Production</c:v>
                </c:pt>
                <c:pt idx="6">
                  <c:v>F&amp;F Only Capacity Gap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900</c:v>
                </c:pt>
                <c:pt idx="1">
                  <c:v>460</c:v>
                </c:pt>
                <c:pt idx="2">
                  <c:v>420</c:v>
                </c:pt>
                <c:pt idx="3">
                  <c:v>10</c:v>
                </c:pt>
                <c:pt idx="4">
                  <c:v>1300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44-F447-9D7C-195A1F10FB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 Virus</c:v>
                </c:pt>
              </c:strCache>
            </c:strRef>
          </c:tx>
          <c:spPr>
            <a:solidFill>
              <a:srgbClr val="5B9A4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7060581151933961E-2"/>
                  <c:y val="-2.92184949852320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1</a:t>
                    </a:r>
                    <a:fld id="{EDA70B7F-DF80-B048-A8AC-4513F537397C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D844-F447-9D7C-195A1F10FB5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844-F447-9D7C-195A1F10F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Required Capacity By 2040</c:v>
                </c:pt>
                <c:pt idx="1">
                  <c:v>Production Expected Through Integrated Plant</c:v>
                </c:pt>
                <c:pt idx="2">
                  <c:v>Required F&amp;F Only Capacity</c:v>
                </c:pt>
                <c:pt idx="3">
                  <c:v>Existing F&amp;F Only Production</c:v>
                </c:pt>
                <c:pt idx="4">
                  <c:v>Planned F&amp;F Only Production</c:v>
                </c:pt>
                <c:pt idx="6">
                  <c:v>F&amp;F Only Capacity Gap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400</c:v>
                </c:pt>
                <c:pt idx="1">
                  <c:v>170</c:v>
                </c:pt>
                <c:pt idx="2">
                  <c:v>260</c:v>
                </c:pt>
                <c:pt idx="3">
                  <c:v>0</c:v>
                </c:pt>
                <c:pt idx="4">
                  <c:v>0</c:v>
                </c:pt>
                <c:pt idx="6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44-F447-9D7C-195A1F10FB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Viral Vector</c:v>
                </c:pt>
              </c:strCache>
            </c:strRef>
          </c:tx>
          <c:spPr>
            <a:solidFill>
              <a:srgbClr val="C1D8B4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844-F447-9D7C-195A1F10FB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Required Capacity By 2040</c:v>
                </c:pt>
                <c:pt idx="1">
                  <c:v>Production Expected Through Integrated Plant</c:v>
                </c:pt>
                <c:pt idx="2">
                  <c:v>Required F&amp;F Only Capacity</c:v>
                </c:pt>
                <c:pt idx="3">
                  <c:v>Existing F&amp;F Only Production</c:v>
                </c:pt>
                <c:pt idx="4">
                  <c:v>Planned F&amp;F Only Production</c:v>
                </c:pt>
                <c:pt idx="6">
                  <c:v>F&amp;F Only Capacity Gap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300</c:v>
                </c:pt>
                <c:pt idx="1">
                  <c:v>190</c:v>
                </c:pt>
                <c:pt idx="2">
                  <c:v>130</c:v>
                </c:pt>
                <c:pt idx="3">
                  <c:v>10</c:v>
                </c:pt>
                <c:pt idx="4">
                  <c:v>375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44-F447-9D7C-195A1F10FB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456872896"/>
        <c:axId val="456874608"/>
      </c:barChart>
      <c:catAx>
        <c:axId val="4568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74608"/>
        <c:crosses val="autoZero"/>
        <c:auto val="1"/>
        <c:lblAlgn val="ctr"/>
        <c:lblOffset val="100"/>
        <c:noMultiLvlLbl val="0"/>
      </c:catAx>
      <c:valAx>
        <c:axId val="456874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6872896"/>
        <c:crosses val="autoZero"/>
        <c:crossBetween val="between"/>
      </c:valAx>
      <c:spPr>
        <a:solidFill>
          <a:srgbClr val="D9F2CD">
            <a:alpha val="40000"/>
          </a:srgbClr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931223265313838E-3"/>
          <c:y val="1.3848876422331029E-2"/>
          <c:w val="0.44613165739354516"/>
          <c:h val="8.8769324941078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6655706850921E-2"/>
          <c:y val="0.10944926127822403"/>
          <c:w val="0.8310037499471814"/>
          <c:h val="0.763985421121336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Pentavalent</c:v>
                </c:pt>
              </c:strCache>
            </c:strRef>
          </c:tx>
          <c:spPr>
            <a:solidFill>
              <a:srgbClr val="446B3C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A7-E143-A5EC-42153C60FD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A7-E143-A5EC-42153C60F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Required Capacity By 2040</c:v>
                </c:pt>
                <c:pt idx="1">
                  <c:v>Existing Production</c:v>
                </c:pt>
                <c:pt idx="2">
                  <c:v>Planned Production</c:v>
                </c:pt>
                <c:pt idx="4">
                  <c:v>Capacity Gap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266</c:v>
                </c:pt>
                <c:pt idx="1">
                  <c:v>0</c:v>
                </c:pt>
                <c:pt idx="2">
                  <c:v>0</c:v>
                </c:pt>
                <c:pt idx="4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A7-E143-A5EC-42153C60FD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MMR</c:v>
                </c:pt>
              </c:strCache>
            </c:strRef>
          </c:tx>
          <c:spPr>
            <a:solidFill>
              <a:srgbClr val="598D5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A7-E143-A5EC-42153C60FD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A7-E143-A5EC-42153C60F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Required Capacity By 2040</c:v>
                </c:pt>
                <c:pt idx="1">
                  <c:v>Existing Production</c:v>
                </c:pt>
                <c:pt idx="2">
                  <c:v>Planned Production</c:v>
                </c:pt>
                <c:pt idx="4">
                  <c:v>Capacity Gap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139</c:v>
                </c:pt>
                <c:pt idx="1">
                  <c:v>0</c:v>
                </c:pt>
                <c:pt idx="2">
                  <c:v>0</c:v>
                </c:pt>
                <c:pt idx="4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A7-E143-A5EC-42153C60FD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HIV/AIDS</c:v>
                </c:pt>
              </c:strCache>
            </c:strRef>
          </c:tx>
          <c:spPr>
            <a:solidFill>
              <a:srgbClr val="70B868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A7-E143-A5EC-42153C60FD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A7-E143-A5EC-42153C60F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Required Capacity By 2040</c:v>
                </c:pt>
                <c:pt idx="1">
                  <c:v>Existing Production</c:v>
                </c:pt>
                <c:pt idx="2">
                  <c:v>Planned Production</c:v>
                </c:pt>
                <c:pt idx="4">
                  <c:v>Capacity Gap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90</c:v>
                </c:pt>
                <c:pt idx="1">
                  <c:v>0</c:v>
                </c:pt>
                <c:pt idx="2">
                  <c:v>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A7-E143-A5EC-42153C60FD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Malaria</c:v>
                </c:pt>
              </c:strCache>
            </c:strRef>
          </c:tx>
          <c:spPr>
            <a:solidFill>
              <a:srgbClr val="84D97B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A7-E143-A5EC-42153C60FD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A7-E143-A5EC-42153C60F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Required Capacity By 2040</c:v>
                </c:pt>
                <c:pt idx="1">
                  <c:v>Existing Production</c:v>
                </c:pt>
                <c:pt idx="2">
                  <c:v>Planned Production</c:v>
                </c:pt>
                <c:pt idx="4">
                  <c:v>Capacity Gap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88</c:v>
                </c:pt>
                <c:pt idx="1">
                  <c:v>0</c:v>
                </c:pt>
                <c:pt idx="2">
                  <c:v>0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AA7-E143-A5EC-42153C60FD2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PCV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A7-E143-A5EC-42153C60FD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A7-E143-A5EC-42153C60F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Required Capacity By 2040</c:v>
                </c:pt>
                <c:pt idx="1">
                  <c:v>Existing Production</c:v>
                </c:pt>
                <c:pt idx="2">
                  <c:v>Planned Production</c:v>
                </c:pt>
                <c:pt idx="4">
                  <c:v>Capacity Gap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82</c:v>
                </c:pt>
                <c:pt idx="1">
                  <c:v>0</c:v>
                </c:pt>
                <c:pt idx="2">
                  <c:v>0</c:v>
                </c:pt>
                <c:pt idx="4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A7-E143-A5EC-42153C60FD2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BCG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AA7-E143-A5EC-42153C60FD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AA7-E143-A5EC-42153C60F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Required Capacity By 2040</c:v>
                </c:pt>
                <c:pt idx="1">
                  <c:v>Existing Production</c:v>
                </c:pt>
                <c:pt idx="2">
                  <c:v>Planned Production</c:v>
                </c:pt>
                <c:pt idx="4">
                  <c:v>Capacity Gap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52</c:v>
                </c:pt>
                <c:pt idx="1">
                  <c:v>0</c:v>
                </c:pt>
                <c:pt idx="2">
                  <c:v>0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AA7-E143-A5EC-42153C60FD2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Yellow Fever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AA7-E143-A5EC-42153C60FD2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AA7-E143-A5EC-42153C60F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Required Capacity By 2040</c:v>
                </c:pt>
                <c:pt idx="1">
                  <c:v>Existing Production</c:v>
                </c:pt>
                <c:pt idx="2">
                  <c:v>Planned Production</c:v>
                </c:pt>
                <c:pt idx="4">
                  <c:v>Capacity Gap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40</c:v>
                </c:pt>
                <c:pt idx="1">
                  <c:v>3</c:v>
                </c:pt>
                <c:pt idx="2">
                  <c:v>90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AA7-E143-A5EC-42153C60FD2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Outbreak (others)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AA7-E143-A5EC-42153C60FD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AA7-E143-A5EC-42153C60F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Required Capacity By 2040</c:v>
                </c:pt>
                <c:pt idx="1">
                  <c:v>Existing Production</c:v>
                </c:pt>
                <c:pt idx="2">
                  <c:v>Planned Production</c:v>
                </c:pt>
                <c:pt idx="4">
                  <c:v>Capacity Gap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52</c:v>
                </c:pt>
                <c:pt idx="1">
                  <c:v>0</c:v>
                </c:pt>
                <c:pt idx="2">
                  <c:v>0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AA7-E143-A5EC-42153C60FD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456872896"/>
        <c:axId val="456874608"/>
      </c:barChart>
      <c:catAx>
        <c:axId val="4568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74608"/>
        <c:crosses val="autoZero"/>
        <c:auto val="1"/>
        <c:lblAlgn val="ctr"/>
        <c:lblOffset val="100"/>
        <c:noMultiLvlLbl val="0"/>
      </c:catAx>
      <c:valAx>
        <c:axId val="456874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6872896"/>
        <c:crosses val="autoZero"/>
        <c:crossBetween val="between"/>
      </c:valAx>
      <c:spPr>
        <a:solidFill>
          <a:srgbClr val="D9F2CD">
            <a:alpha val="40000"/>
          </a:srgbClr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048223692258968E-2"/>
          <c:y val="1.3848965580413418E-2"/>
          <c:w val="0.65070609616747288"/>
          <c:h val="8.8769324941078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1666356829366E-2"/>
          <c:y val="2.8969935297463188E-2"/>
          <c:w val="0.95236177576166803"/>
          <c:h val="0.93134580696500835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 Attractiveness</c:v>
                </c:pt>
              </c:strCache>
            </c:strRef>
          </c:tx>
          <c:spPr>
            <a:noFill/>
            <a:ln w="31750">
              <a:solidFill>
                <a:schemeClr val="accent3">
                  <a:alpha val="7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C772"/>
              </a:solidFill>
              <a:ln w="31750">
                <a:solidFill>
                  <a:schemeClr val="accent3"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8F-EC4F-91F4-20594A5D5269}"/>
              </c:ext>
            </c:extLst>
          </c:dPt>
          <c:dPt>
            <c:idx val="1"/>
            <c:invertIfNegative val="0"/>
            <c:bubble3D val="0"/>
            <c:spPr>
              <a:solidFill>
                <a:srgbClr val="7EC772"/>
              </a:solidFill>
              <a:ln w="31750">
                <a:solidFill>
                  <a:schemeClr val="accent3"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A8F-EC4F-91F4-20594A5D5269}"/>
              </c:ext>
            </c:extLst>
          </c:dPt>
          <c:dPt>
            <c:idx val="2"/>
            <c:invertIfNegative val="0"/>
            <c:bubble3D val="0"/>
            <c:spPr>
              <a:solidFill>
                <a:srgbClr val="7EC772"/>
              </a:solidFill>
              <a:ln w="31750">
                <a:solidFill>
                  <a:schemeClr val="accent3">
                    <a:alpha val="7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D36-4949-8264-CFA269E7B97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03FD16-EB18-4DED-A789-BF7201ADC72E}" type="CELLRANGE">
                      <a:rPr lang="en-US" baseline="0"/>
                      <a:pPr>
                        <a:defRPr sz="1400" b="1"/>
                      </a:pPr>
                      <a:t>[CELLRANGE]</a:t>
                    </a:fld>
                    <a:r>
                      <a:rPr lang="en-US" baseline="0"/>
                      <a:t>, </a:t>
                    </a:r>
                    <a:fld id="{2CDFFFEE-12A1-43C8-A198-FA046E982201}" type="BUBBLESIZE">
                      <a:rPr lang="en-US" baseline="0"/>
                      <a:pPr>
                        <a:defRPr sz="1400" b="1"/>
                      </a:pPr>
                      <a:t>[BUBBLE SIZE]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6471543892736573"/>
                      <c:h val="7.553104371363794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A8F-EC4F-91F4-20594A5D5269}"/>
                </c:ext>
              </c:extLst>
            </c:dLbl>
            <c:dLbl>
              <c:idx val="1"/>
              <c:layout>
                <c:manualLayout>
                  <c:x val="-5.300395162918517E-2"/>
                  <c:y val="4.12410196382805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E83689-5D5F-42ED-98D0-200876314242}" type="CELLRANGE">
                      <a:rPr lang="en-US" sz="1400" baseline="0"/>
                      <a:pPr>
                        <a:defRPr sz="1400" b="1"/>
                      </a:pPr>
                      <a:t>[CELLRANGE]</a:t>
                    </a:fld>
                    <a:r>
                      <a:rPr lang="en-US" sz="1400" baseline="0"/>
                      <a:t>, </a:t>
                    </a:r>
                    <a:fld id="{37998047-F1C5-4E64-9C79-F6A5F40329F8}" type="BUBBLESIZE">
                      <a:rPr lang="en-US" sz="1400" baseline="0"/>
                      <a:pPr>
                        <a:defRPr sz="1400" b="1"/>
                      </a:pPr>
                      <a:t>[BUBBLE SIZE]</a:t>
                    </a:fld>
                    <a:endParaRPr lang="en-US" sz="1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8671089982139266"/>
                      <c:h val="9.293019816127837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7A8F-EC4F-91F4-20594A5D5269}"/>
                </c:ext>
              </c:extLst>
            </c:dLbl>
            <c:dLbl>
              <c:idx val="2"/>
              <c:layout>
                <c:manualLayout>
                  <c:x val="-0.16780931202566743"/>
                  <c:y val="-4.06935851570162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/>
                      <a:t>Hepatitis B (</a:t>
                    </a:r>
                    <a:fld id="{A5AB35A6-9268-5343-9BEC-5C594D751EF1}" type="CELLRANGE">
                      <a:rPr lang="en-US" sz="1400" b="1" baseline="0" smtClean="0"/>
                      <a:pPr>
                        <a:defRPr sz="1400" b="1"/>
                      </a:pPr>
                      <a:t>[CELLRANGE]</a:t>
                    </a:fld>
                    <a:r>
                      <a:rPr lang="en-US" sz="1400" b="1" baseline="0"/>
                      <a:t>), </a:t>
                    </a:r>
                    <a:fld id="{971E01B4-1799-E24F-A1B7-4B78DC3E0A68}" type="BUBBLESIZE">
                      <a:rPr lang="en-US" sz="1400" b="1" baseline="0"/>
                      <a:pPr>
                        <a:defRPr sz="1400" b="1"/>
                      </a:pPr>
                      <a:t>[BUBBLE SIZE]</a:t>
                    </a:fld>
                    <a:endParaRPr lang="en-US" sz="14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6535428291507701"/>
                      <c:h val="0.169142207427797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D36-4949-8264-CFA269E7B9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8937EE-C663-45B4-A449-A76454E611C1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2119619A-2B43-4CC2-8C78-65B04C9E202E}" type="BUBBLESIZE">
                      <a:rPr lang="en-IN" baseline="0"/>
                      <a:pPr/>
                      <a:t>[BUBBLE SIZE]</a:t>
                    </a:fld>
                    <a:endParaRPr lang="en-IN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D36-4949-8264-CFA269E7B974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F444ED-2A85-48E7-AFAA-8A70AE44E683}" type="CELLRANGE">
                      <a:rPr lang="en-IN"/>
                      <a:pPr>
                        <a:defRPr b="1"/>
                      </a:pPr>
                      <a:t>[CELLRANGE]</a:t>
                    </a:fld>
                    <a:r>
                      <a:rPr lang="en-IN" baseline="0"/>
                      <a:t>, </a:t>
                    </a:r>
                    <a:fld id="{E7DD25CA-3E9C-4584-B45A-6072024A6A6D}" type="BUBBLESIZE">
                      <a:rPr lang="en-IN" baseline="0"/>
                      <a:pPr>
                        <a:defRPr b="1"/>
                      </a:pPr>
                      <a:t>[BUBBLE SIZE]</a:t>
                    </a:fld>
                    <a:endParaRPr lang="en-IN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N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A8F-EC4F-91F4-20594A5D526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394C477-5A15-4563-8604-8BA8BA77F800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F617835E-B02D-4B8E-BF26-8D7B93644648}" type="BUBBLESIZE">
                      <a:rPr lang="en-IN" baseline="0"/>
                      <a:pPr/>
                      <a:t>[BUBBLE SIZE]</a:t>
                    </a:fld>
                    <a:endParaRPr lang="en-IN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36-4949-8264-CFA269E7B97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586D85E-CA7A-45D6-A541-4B7B21EC1749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88137943-E321-4793-B8D5-DB1D1A1DABAC}" type="BUBBLESIZE">
                      <a:rPr lang="en-IN" baseline="0"/>
                      <a:pPr/>
                      <a:t>[BUBBLE SIZE]</a:t>
                    </a:fld>
                    <a:endParaRPr lang="en-IN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D36-4949-8264-CFA269E7B97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F658F6A-6160-4A00-ADC6-C24881727E6F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341B164B-846F-4944-BCD5-753F45A66D2D}" type="BUBBLESIZE">
                      <a:rPr lang="en-IN" baseline="0"/>
                      <a:pPr/>
                      <a:t>[BUBBLE SIZE]</a:t>
                    </a:fld>
                    <a:endParaRPr lang="en-IN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36-4949-8264-CFA269E7B974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DD0D94-EA32-452D-9703-0320E3A2849B}" type="CELLRANGE">
                      <a:rPr lang="en-IN"/>
                      <a:pPr>
                        <a:defRPr b="1"/>
                      </a:pPr>
                      <a:t>[CELLRANGE]</a:t>
                    </a:fld>
                    <a:r>
                      <a:rPr lang="en-IN" baseline="0"/>
                      <a:t>, </a:t>
                    </a:r>
                    <a:fld id="{F7C28F2E-BA27-4920-A56A-B7D7CC43EFBF}" type="BUBBLESIZE">
                      <a:rPr lang="en-IN" baseline="0"/>
                      <a:pPr>
                        <a:defRPr b="1"/>
                      </a:pPr>
                      <a:t>[BUBBLE SIZE]</a:t>
                    </a:fld>
                    <a:endParaRPr lang="en-IN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N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A8F-EC4F-91F4-20594A5D5269}"/>
                </c:ext>
              </c:extLst>
            </c:dLbl>
            <c:dLbl>
              <c:idx val="9"/>
              <c:layout>
                <c:manualLayout>
                  <c:x val="-4.6192470837751853E-2"/>
                  <c:y val="-2.4763312132645161E-2"/>
                </c:manualLayout>
              </c:layout>
              <c:tx>
                <c:rich>
                  <a:bodyPr/>
                  <a:lstStyle/>
                  <a:p>
                    <a:fld id="{0ADE01FA-2E84-466A-AE4C-BC4FB15FD706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392B9AB-7C39-4DAE-AAD2-6164444BB8B8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A8F-EC4F-91F4-20594A5D526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BBB0C9F-494C-4E69-9205-CEB0E1D8C891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22295F57-E8AA-4789-A99B-380C1F706A1D}" type="BUBBLESIZE">
                      <a:rPr lang="en-IN" baseline="0"/>
                      <a:pPr/>
                      <a:t>[BUBBLE SIZE]</a:t>
                    </a:fld>
                    <a:endParaRPr lang="en-IN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D36-4949-8264-CFA269E7B97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4959E22-75BA-455C-B934-BCAFBEEAE195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6056E95B-1BF3-4F1C-9BC6-771E2333AD8F}" type="BUBBLESIZE">
                      <a:rPr lang="en-IN" baseline="0"/>
                      <a:pPr/>
                      <a:t>[BUBBLE SIZE]</a:t>
                    </a:fld>
                    <a:endParaRPr lang="en-IN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36-4949-8264-CFA269E7B974}"/>
                </c:ext>
              </c:extLst>
            </c:dLbl>
            <c:dLbl>
              <c:idx val="12"/>
              <c:layout>
                <c:manualLayout>
                  <c:x val="-3.8515270413573797E-2"/>
                  <c:y val="-9.9053248530580149E-3"/>
                </c:manualLayout>
              </c:layout>
              <c:tx>
                <c:rich>
                  <a:bodyPr/>
                  <a:lstStyle/>
                  <a:p>
                    <a:fld id="{529DACF2-68FB-4695-ACE4-020A4D284B2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6293EF8-F9AC-4BF5-B1BB-28EB52BBD776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7A8F-EC4F-91F4-20594A5D5269}"/>
                </c:ext>
              </c:extLst>
            </c:dLbl>
            <c:dLbl>
              <c:idx val="13"/>
              <c:layout>
                <c:manualLayout>
                  <c:x val="-7.0114209968186639E-2"/>
                  <c:y val="-8.2544373775483466E-3"/>
                </c:manualLayout>
              </c:layout>
              <c:tx>
                <c:rich>
                  <a:bodyPr/>
                  <a:lstStyle/>
                  <a:p>
                    <a:fld id="{CDE52747-1BDF-479C-93F2-1F0166DC4A1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6F9E7BB-9B43-42DF-A67F-8DA9714B08F6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A8F-EC4F-91F4-20594A5D526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5DB8CB2-247C-4507-B4C9-D8B0431B8306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5F32BDFE-07C7-431B-A0B2-C7B35A7F595E}" type="BUBBLESIZE">
                      <a:rPr lang="en-IN" baseline="0"/>
                      <a:pPr/>
                      <a:t>[BUBBLE SIZE]</a:t>
                    </a:fld>
                    <a:endParaRPr lang="en-IN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D36-4949-8264-CFA269E7B974}"/>
                </c:ext>
              </c:extLst>
            </c:dLbl>
            <c:dLbl>
              <c:idx val="15"/>
              <c:layout>
                <c:manualLayout>
                  <c:x val="-5.5979427359490984E-2"/>
                  <c:y val="-2.3112424657135491E-2"/>
                </c:manualLayout>
              </c:layout>
              <c:tx>
                <c:rich>
                  <a:bodyPr/>
                  <a:lstStyle/>
                  <a:p>
                    <a:fld id="{5200C8C0-D42A-452E-89D3-7629B2A8C141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5630E7A-98DC-421F-B6D4-3B6CA858EA26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A8F-EC4F-91F4-20594A5D5269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5A43D6F-888B-4813-9847-F81465494DCD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3F353189-DB71-4EC0-A30C-9F255C52C411}" type="BUBBLESIZE">
                      <a:rPr lang="en-IN" baseline="0"/>
                      <a:pPr/>
                      <a:t>[BUBBLE SIZE]</a:t>
                    </a:fld>
                    <a:endParaRPr lang="en-IN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D36-4949-8264-CFA269E7B974}"/>
                </c:ext>
              </c:extLst>
            </c:dLbl>
            <c:dLbl>
              <c:idx val="17"/>
              <c:layout>
                <c:manualLayout>
                  <c:x val="-0.11162110286320255"/>
                  <c:y val="1.8159762230606363E-2"/>
                </c:manualLayout>
              </c:layout>
              <c:tx>
                <c:rich>
                  <a:bodyPr/>
                  <a:lstStyle/>
                  <a:p>
                    <a:fld id="{F66971FA-5761-40CF-A820-612CDC7F05B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BB19E31-11DE-4259-97AE-D639D14119B4}" type="BUBBLESIZE">
                      <a:rPr lang="en-US" baseline="0"/>
                      <a:pPr/>
                      <a:t>[BUBBLE SIZE]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7A8F-EC4F-91F4-20594A5D526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C6E441F-7FB2-4484-ADA3-E1A53BE813D6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F0A1A685-47EE-49FD-87C3-0F483D992440}" type="BUBBLESIZE">
                      <a:rPr lang="en-IN" baseline="0"/>
                      <a:pPr/>
                      <a:t>[BUBBLE SIZE]</a:t>
                    </a:fld>
                    <a:endParaRPr lang="en-IN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D36-4949-8264-CFA269E7B97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C940B3F9-5690-4C59-B0A6-520D8A2D48E2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0D3D4627-0B19-42A2-92C6-DF0683FA06ED}" type="BUBBLESIZE">
                      <a:rPr lang="en-IN" baseline="0"/>
                      <a:pPr/>
                      <a:t>[BUBBLE SIZE]</a:t>
                    </a:fld>
                    <a:endParaRPr lang="en-IN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D36-4949-8264-CFA269E7B974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5EB7AD88-78F7-4B8D-9BCD-1AE47F178B9F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, </a:t>
                    </a:r>
                    <a:fld id="{D14BBFE7-8F0E-438C-B7A9-6CC3B5FCB3C7}" type="BUBBLESIZE">
                      <a:rPr lang="en-IN" baseline="0"/>
                      <a:pPr/>
                      <a:t>[BUBBLE SIZE]</a:t>
                    </a:fld>
                    <a:endParaRPr lang="en-IN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D36-4949-8264-CFA269E7B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Sheet1!$A$2:$A$22</c:f>
              <c:numCache>
                <c:formatCode>General</c:formatCode>
                <c:ptCount val="21"/>
                <c:pt idx="0">
                  <c:v>3.95</c:v>
                </c:pt>
                <c:pt idx="1">
                  <c:v>3.85</c:v>
                </c:pt>
                <c:pt idx="2">
                  <c:v>3.3499999999999996</c:v>
                </c:pt>
                <c:pt idx="3">
                  <c:v>3.1</c:v>
                </c:pt>
                <c:pt idx="4">
                  <c:v>3.5999999999999996</c:v>
                </c:pt>
                <c:pt idx="5">
                  <c:v>2.2999999999999998</c:v>
                </c:pt>
                <c:pt idx="6">
                  <c:v>2.6</c:v>
                </c:pt>
                <c:pt idx="7">
                  <c:v>2.6499999999999995</c:v>
                </c:pt>
                <c:pt idx="8">
                  <c:v>4.1500000000000004</c:v>
                </c:pt>
                <c:pt idx="9">
                  <c:v>3.05</c:v>
                </c:pt>
                <c:pt idx="10">
                  <c:v>2.9</c:v>
                </c:pt>
                <c:pt idx="11">
                  <c:v>2.2999999999999998</c:v>
                </c:pt>
                <c:pt idx="12">
                  <c:v>3.1500000000000004</c:v>
                </c:pt>
                <c:pt idx="13">
                  <c:v>3.2</c:v>
                </c:pt>
                <c:pt idx="14">
                  <c:v>3</c:v>
                </c:pt>
                <c:pt idx="15">
                  <c:v>1.9</c:v>
                </c:pt>
                <c:pt idx="16">
                  <c:v>2.75</c:v>
                </c:pt>
                <c:pt idx="17">
                  <c:v>2.15</c:v>
                </c:pt>
                <c:pt idx="18">
                  <c:v>2.5500000000000003</c:v>
                </c:pt>
                <c:pt idx="19">
                  <c:v>2.1500000000000004</c:v>
                </c:pt>
                <c:pt idx="20">
                  <c:v>2.4</c:v>
                </c:pt>
              </c:numCache>
            </c:numRef>
          </c:xVal>
          <c:yVal>
            <c:numRef>
              <c:f>Sheet1!$B$2:$B$22</c:f>
              <c:numCache>
                <c:formatCode>0.0</c:formatCode>
                <c:ptCount val="21"/>
                <c:pt idx="0">
                  <c:v>4.91</c:v>
                </c:pt>
                <c:pt idx="1">
                  <c:v>3.8000000000000003</c:v>
                </c:pt>
                <c:pt idx="2">
                  <c:v>3.8599999999999994</c:v>
                </c:pt>
                <c:pt idx="3">
                  <c:v>3.2800000000000002</c:v>
                </c:pt>
                <c:pt idx="4">
                  <c:v>3.1000000000000005</c:v>
                </c:pt>
                <c:pt idx="5">
                  <c:v>3.15</c:v>
                </c:pt>
                <c:pt idx="6">
                  <c:v>3.0999999999999996</c:v>
                </c:pt>
                <c:pt idx="7">
                  <c:v>2.66</c:v>
                </c:pt>
                <c:pt idx="8">
                  <c:v>2.5500000000000003</c:v>
                </c:pt>
                <c:pt idx="9">
                  <c:v>2.5500000000000003</c:v>
                </c:pt>
                <c:pt idx="10">
                  <c:v>2.41</c:v>
                </c:pt>
                <c:pt idx="11">
                  <c:v>2.62</c:v>
                </c:pt>
                <c:pt idx="12">
                  <c:v>2.3000000000000003</c:v>
                </c:pt>
                <c:pt idx="13">
                  <c:v>2.0599999999999996</c:v>
                </c:pt>
                <c:pt idx="14">
                  <c:v>1.9999999999999998</c:v>
                </c:pt>
                <c:pt idx="15">
                  <c:v>1.9999999999999998</c:v>
                </c:pt>
                <c:pt idx="16">
                  <c:v>1.8499999999999999</c:v>
                </c:pt>
                <c:pt idx="17">
                  <c:v>1.8499999999999999</c:v>
                </c:pt>
                <c:pt idx="18">
                  <c:v>1.7999999999999998</c:v>
                </c:pt>
                <c:pt idx="19">
                  <c:v>1.52</c:v>
                </c:pt>
                <c:pt idx="20">
                  <c:v>1.3499999999999999</c:v>
                </c:pt>
              </c:numCache>
            </c:numRef>
          </c:yVal>
          <c:bubbleSize>
            <c:numRef>
              <c:f>Sheet1!$C$2:$C$22</c:f>
              <c:numCache>
                <c:formatCode>General</c:formatCode>
                <c:ptCount val="21"/>
                <c:pt idx="0">
                  <c:v>204</c:v>
                </c:pt>
                <c:pt idx="1">
                  <c:v>126</c:v>
                </c:pt>
                <c:pt idx="2">
                  <c:v>330</c:v>
                </c:pt>
                <c:pt idx="3">
                  <c:v>94</c:v>
                </c:pt>
                <c:pt idx="4">
                  <c:v>119</c:v>
                </c:pt>
                <c:pt idx="5">
                  <c:v>47</c:v>
                </c:pt>
                <c:pt idx="6">
                  <c:v>120</c:v>
                </c:pt>
                <c:pt idx="7">
                  <c:v>46</c:v>
                </c:pt>
                <c:pt idx="8">
                  <c:v>32</c:v>
                </c:pt>
                <c:pt idx="9">
                  <c:v>19</c:v>
                </c:pt>
                <c:pt idx="10">
                  <c:v>80</c:v>
                </c:pt>
                <c:pt idx="11">
                  <c:v>67</c:v>
                </c:pt>
                <c:pt idx="12">
                  <c:v>10</c:v>
                </c:pt>
                <c:pt idx="13">
                  <c:v>70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0.25</c:v>
                </c:pt>
                <c:pt idx="19">
                  <c:v>30</c:v>
                </c:pt>
                <c:pt idx="20">
                  <c:v>8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Sheet1!$E$2:$E$22</c15:f>
                <c15:dlblRangeCache>
                  <c:ptCount val="21"/>
                  <c:pt idx="0">
                    <c:v>Measles-Rubella (MR)</c:v>
                  </c:pt>
                  <c:pt idx="1">
                    <c:v>Pneumococcal conjugate (PCV)</c:v>
                  </c:pt>
                  <c:pt idx="2">
                    <c:v>Pentavalent</c:v>
                  </c:pt>
                  <c:pt idx="3">
                    <c:v>Inactivated Polio (IPV)</c:v>
                  </c:pt>
                  <c:pt idx="4">
                    <c:v>Rotavirus</c:v>
                  </c:pt>
                  <c:pt idx="5">
                    <c:v>Yellow fever (YF)</c:v>
                  </c:pt>
                  <c:pt idx="6">
                    <c:v>BCG</c:v>
                  </c:pt>
                  <c:pt idx="7">
                    <c:v>Hexavalent</c:v>
                  </c:pt>
                  <c:pt idx="8">
                    <c:v>Oral cholera (OCV)</c:v>
                  </c:pt>
                  <c:pt idx="9">
                    <c:v>Meningococcal multivalent</c:v>
                  </c:pt>
                  <c:pt idx="10">
                    <c:v>HepB (mono)</c:v>
                  </c:pt>
                  <c:pt idx="11">
                    <c:v>Malaria (RTS,S / R21)</c:v>
                  </c:pt>
                  <c:pt idx="12">
                    <c:v>Polio – OPV/nOPV2</c:v>
                  </c:pt>
                  <c:pt idx="13">
                    <c:v>Tetanus toxoid (TT)</c:v>
                  </c:pt>
                  <c:pt idx="14">
                    <c:v>Typhoid conjugate (TCV)</c:v>
                  </c:pt>
                  <c:pt idx="15">
                    <c:v>Lassa / RVF / JE</c:v>
                  </c:pt>
                  <c:pt idx="16">
                    <c:v>Rabies</c:v>
                  </c:pt>
                  <c:pt idx="17">
                    <c:v>COVID-19 (routine)</c:v>
                  </c:pt>
                  <c:pt idx="18">
                    <c:v>Ebola</c:v>
                  </c:pt>
                  <c:pt idx="19">
                    <c:v>HPV</c:v>
                  </c:pt>
                  <c:pt idx="20">
                    <c:v>Influenza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7A8F-EC4F-91F4-20594A5D52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512076095"/>
        <c:axId val="1215025744"/>
      </c:bubbleChart>
      <c:valAx>
        <c:axId val="512076095"/>
        <c:scaling>
          <c:orientation val="minMax"/>
          <c:max val="4.3"/>
          <c:min val="1.8"/>
        </c:scaling>
        <c:delete val="1"/>
        <c:axPos val="b"/>
        <c:numFmt formatCode="General" sourceLinked="1"/>
        <c:majorTickMark val="none"/>
        <c:minorTickMark val="none"/>
        <c:tickLblPos val="nextTo"/>
        <c:crossAx val="1215025744"/>
        <c:crosses val="autoZero"/>
        <c:crossBetween val="midCat"/>
      </c:valAx>
      <c:valAx>
        <c:axId val="1215025744"/>
        <c:scaling>
          <c:orientation val="minMax"/>
          <c:max val="5.3"/>
          <c:min val="1.2"/>
        </c:scaling>
        <c:delete val="1"/>
        <c:axPos val="l"/>
        <c:numFmt formatCode="0.0" sourceLinked="1"/>
        <c:majorTickMark val="out"/>
        <c:minorTickMark val="none"/>
        <c:tickLblPos val="nextTo"/>
        <c:crossAx val="5120760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9019530938782"/>
          <c:y val="9.0089819833944526E-2"/>
          <c:w val="0.82147277329585777"/>
          <c:h val="0.75658225032389814"/>
        </c:manualLayout>
      </c:layout>
      <c:bubbleChart>
        <c:varyColors val="0"/>
        <c:ser>
          <c:idx val="0"/>
          <c:order val="0"/>
          <c:tx>
            <c:strRef>
              <c:f>Funders_Scoring!$A$1</c:f>
              <c:strCache>
                <c:ptCount val="1"/>
                <c:pt idx="0">
                  <c:v>Funder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6B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AD-4483-A526-F89A14B9E9CF}"/>
              </c:ext>
            </c:extLst>
          </c:dPt>
          <c:dPt>
            <c:idx val="1"/>
            <c:invertIfNegative val="0"/>
            <c:bubble3D val="0"/>
            <c:spPr>
              <a:solidFill>
                <a:srgbClr val="446B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AD-4483-A526-F89A14B9E9CF}"/>
              </c:ext>
            </c:extLst>
          </c:dPt>
          <c:dPt>
            <c:idx val="2"/>
            <c:invertIfNegative val="0"/>
            <c:bubble3D val="0"/>
            <c:spPr>
              <a:solidFill>
                <a:srgbClr val="446B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AD-4483-A526-F89A14B9E9CF}"/>
              </c:ext>
            </c:extLst>
          </c:dPt>
          <c:dPt>
            <c:idx val="3"/>
            <c:invertIfNegative val="0"/>
            <c:bubble3D val="0"/>
            <c:spPr>
              <a:solidFill>
                <a:srgbClr val="446B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AD-4483-A526-F89A14B9E9C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AD-4483-A526-F89A14B9E9C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AD-4483-A526-F89A14B9E9CF}"/>
              </c:ext>
            </c:extLst>
          </c:dPt>
          <c:dPt>
            <c:idx val="6"/>
            <c:invertIfNegative val="0"/>
            <c:bubble3D val="0"/>
            <c:spPr>
              <a:solidFill>
                <a:srgbClr val="DBEE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FAD-4483-A526-F89A14B9E9CF}"/>
              </c:ext>
            </c:extLst>
          </c:dPt>
          <c:dPt>
            <c:idx val="7"/>
            <c:invertIfNegative val="0"/>
            <c:bubble3D val="0"/>
            <c:spPr>
              <a:solidFill>
                <a:srgbClr val="DCEE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FAD-4483-A526-F89A14B9E9C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FAD-4483-A526-F89A14B9E9CF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FAD-4483-A526-F89A14B9E9C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5527F52-4479-4E23-B60B-B3E1B7957EE9}" type="CELLRANGE">
                      <a:rPr lang="en-US"/>
                      <a:pPr/>
                      <a:t>[CELLRANGE]</a:t>
                    </a:fld>
                    <a:endParaRPr lang="en-IN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FAD-4483-A526-F89A14B9E9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538E204-1DAC-486D-9A6B-27B1A2D0B4DF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FAD-4483-A526-F89A14B9E9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8407249-09FF-469A-9630-915079E7D500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FAD-4483-A526-F89A14B9E9C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670EFBA-A71D-4359-815A-443BF8EA6841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FAD-4483-A526-F89A14B9E9CF}"/>
                </c:ext>
              </c:extLst>
            </c:dLbl>
            <c:dLbl>
              <c:idx val="4"/>
              <c:layout>
                <c:manualLayout>
                  <c:x val="0"/>
                  <c:y val="-3.805352211931201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45AA0A-F8B7-4826-9DAC-B1A7EBE59695}" type="CELLRANGE">
                      <a:rPr lang="en-US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I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N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5735102142210501E-2"/>
                      <c:h val="5.271463738518474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FAD-4483-A526-F89A14B9E9C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B7DA3F4-0B74-4BB3-8F1A-EFC2B7575BFB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FAD-4483-A526-F89A14B9E9CF}"/>
                </c:ext>
              </c:extLst>
            </c:dLbl>
            <c:dLbl>
              <c:idx val="6"/>
              <c:layout>
                <c:manualLayout>
                  <c:x val="-0.11922907528223853"/>
                  <c:y val="-2.23083159831179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36B80B-FD8F-4316-B16B-EE6BF20B5954}" type="CELLRANGE">
                      <a:rPr lang="en-US" sz="1200" b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I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N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FAD-4483-A526-F89A14B9E9CF}"/>
                </c:ext>
              </c:extLst>
            </c:dLbl>
            <c:dLbl>
              <c:idx val="7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54870D-8480-4268-9087-184D88CC9B2A}" type="CELLRANGE">
                      <a:rPr lang="en-US" sz="12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I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N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9FAD-4483-A526-F89A14B9E9C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12E67EB-B53C-4D5D-83F6-E27F9B3B1D9A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FAD-4483-A526-F89A14B9E9C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CDC8892-5ACB-4F40-9D72-B3506B5B2217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FAD-4483-A526-F89A14B9E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Funders_Scoring!$H$2:$H$11</c:f>
              <c:numCache>
                <c:formatCode>0.00</c:formatCode>
                <c:ptCount val="10"/>
                <c:pt idx="0">
                  <c:v>4.2</c:v>
                </c:pt>
                <c:pt idx="1">
                  <c:v>3.4</c:v>
                </c:pt>
                <c:pt idx="2">
                  <c:v>3.3</c:v>
                </c:pt>
                <c:pt idx="3">
                  <c:v>3.6</c:v>
                </c:pt>
                <c:pt idx="4">
                  <c:v>4.8</c:v>
                </c:pt>
                <c:pt idx="5">
                  <c:v>3</c:v>
                </c:pt>
                <c:pt idx="6">
                  <c:v>1.4</c:v>
                </c:pt>
                <c:pt idx="7">
                  <c:v>4.5</c:v>
                </c:pt>
                <c:pt idx="8">
                  <c:v>1.1000000000000001</c:v>
                </c:pt>
                <c:pt idx="9">
                  <c:v>2.5</c:v>
                </c:pt>
              </c:numCache>
            </c:numRef>
          </c:xVal>
          <c:yVal>
            <c:numRef>
              <c:f>Funders_Scoring!$G$2:$G$11</c:f>
              <c:numCache>
                <c:formatCode>0.00</c:formatCode>
                <c:ptCount val="10"/>
                <c:pt idx="0">
                  <c:v>3.2</c:v>
                </c:pt>
                <c:pt idx="1">
                  <c:v>3.6</c:v>
                </c:pt>
                <c:pt idx="2">
                  <c:v>2.1</c:v>
                </c:pt>
                <c:pt idx="3">
                  <c:v>3.1</c:v>
                </c:pt>
                <c:pt idx="4">
                  <c:v>4.8</c:v>
                </c:pt>
                <c:pt idx="5">
                  <c:v>3</c:v>
                </c:pt>
                <c:pt idx="6">
                  <c:v>3.3</c:v>
                </c:pt>
                <c:pt idx="7">
                  <c:v>2.4</c:v>
                </c:pt>
                <c:pt idx="8">
                  <c:v>2.7</c:v>
                </c:pt>
                <c:pt idx="9">
                  <c:v>3.5</c:v>
                </c:pt>
              </c:numCache>
            </c:numRef>
          </c:yVal>
          <c:bubbleSize>
            <c:numRef>
              <c:f>Funders_Scoring!$F$2:$F$11</c:f>
              <c:numCache>
                <c:formatCode>General</c:formatCode>
                <c:ptCount val="10"/>
                <c:pt idx="0">
                  <c:v>45</c:v>
                </c:pt>
                <c:pt idx="1">
                  <c:v>45</c:v>
                </c:pt>
                <c:pt idx="2">
                  <c:v>57.5</c:v>
                </c:pt>
                <c:pt idx="3">
                  <c:v>52.5</c:v>
                </c:pt>
                <c:pt idx="4">
                  <c:v>25</c:v>
                </c:pt>
                <c:pt idx="5">
                  <c:v>65</c:v>
                </c:pt>
                <c:pt idx="6">
                  <c:v>40</c:v>
                </c:pt>
                <c:pt idx="7">
                  <c:v>100</c:v>
                </c:pt>
                <c:pt idx="8">
                  <c:v>150</c:v>
                </c:pt>
                <c:pt idx="9">
                  <c:v>100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Funders_Scoring!$A$2:$A$11</c15:f>
                <c15:dlblRangeCache>
                  <c:ptCount val="10"/>
                  <c:pt idx="0">
                    <c:v>IFC</c:v>
                  </c:pt>
                  <c:pt idx="1">
                    <c:v>DFC</c:v>
                  </c:pt>
                  <c:pt idx="2">
                    <c:v>EIB</c:v>
                  </c:pt>
                  <c:pt idx="3">
                    <c:v>AfDB</c:v>
                  </c:pt>
                  <c:pt idx="4">
                    <c:v>CEPI</c:v>
                  </c:pt>
                  <c:pt idx="5">
                    <c:v>Gavi</c:v>
                  </c:pt>
                  <c:pt idx="6">
                    <c:v>Aspen</c:v>
                  </c:pt>
                  <c:pt idx="7">
                    <c:v>Strategic</c:v>
                  </c:pt>
                  <c:pt idx="8">
                    <c:v>BII</c:v>
                  </c:pt>
                  <c:pt idx="9">
                    <c:v>Temasek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9FAD-4483-A526-F89A14B9E9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742108735"/>
        <c:axId val="742105855"/>
      </c:bubbleChart>
      <c:valAx>
        <c:axId val="742108735"/>
        <c:scaling>
          <c:orientation val="minMax"/>
          <c:max val="5"/>
          <c:min val="0"/>
        </c:scaling>
        <c:delete val="1"/>
        <c:axPos val="b"/>
        <c:numFmt formatCode="0.00" sourceLinked="1"/>
        <c:majorTickMark val="none"/>
        <c:minorTickMark val="none"/>
        <c:tickLblPos val="nextTo"/>
        <c:crossAx val="742105855"/>
        <c:crosses val="autoZero"/>
        <c:crossBetween val="midCat"/>
      </c:valAx>
      <c:valAx>
        <c:axId val="742105855"/>
        <c:scaling>
          <c:orientation val="minMax"/>
          <c:max val="5"/>
        </c:scaling>
        <c:delete val="1"/>
        <c:axPos val="l"/>
        <c:numFmt formatCode="0.00" sourceLinked="1"/>
        <c:majorTickMark val="none"/>
        <c:minorTickMark val="none"/>
        <c:tickLblPos val="nextTo"/>
        <c:crossAx val="742108735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88382623488764E-2"/>
          <c:y val="5.7475194517809983E-2"/>
          <c:w val="0.97522323475302253"/>
          <c:h val="0.865829823684774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Sheet3!$G$11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rgbClr val="DBEED6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4F6228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Sheet3!$F$12:$F$14</c:f>
              <c:strCache>
                <c:ptCount val="3"/>
                <c:pt idx="0">
                  <c:v>Period 1
(2030)</c:v>
                </c:pt>
                <c:pt idx="1">
                  <c:v>Period 2
(2035)</c:v>
                </c:pt>
                <c:pt idx="2">
                  <c:v>Period 3
(2040)</c:v>
                </c:pt>
              </c:strCache>
            </c:strRef>
          </c:cat>
          <c:val>
            <c:numRef>
              <c:f>Sheet3!$G$12:$G$14</c:f>
              <c:numCache>
                <c:formatCode>_-[$$-409]* #,##0_ ;_-[$$-409]* \-#,##0\ ;_-[$$-409]* "-"??_ ;_-@_ </c:formatCode>
                <c:ptCount val="3"/>
                <c:pt idx="0">
                  <c:v>180</c:v>
                </c:pt>
                <c:pt idx="1">
                  <c:v>150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A-48CA-AE40-EA10EEC2D158}"/>
            </c:ext>
          </c:extLst>
        </c:ser>
        <c:ser>
          <c:idx val="1"/>
          <c:order val="1"/>
          <c:tx>
            <c:strRef>
              <c:f>Sheet3!$H$11</c:f>
              <c:strCache>
                <c:ptCount val="1"/>
                <c:pt idx="0">
                  <c:v>Vaccine</c:v>
                </c:pt>
              </c:strCache>
            </c:strRef>
          </c:tx>
          <c:spPr>
            <a:solidFill>
              <a:srgbClr val="4F6228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9525" cap="flat" cmpd="sng" algn="ctr">
                <a:solidFill>
                  <a:srgbClr val="4F622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Sheet3!$F$12:$F$14</c:f>
              <c:strCache>
                <c:ptCount val="3"/>
                <c:pt idx="0">
                  <c:v>Period 1
(2030)</c:v>
                </c:pt>
                <c:pt idx="1">
                  <c:v>Period 2
(2035)</c:v>
                </c:pt>
                <c:pt idx="2">
                  <c:v>Period 3
(2040)</c:v>
                </c:pt>
              </c:strCache>
            </c:strRef>
          </c:cat>
          <c:val>
            <c:numRef>
              <c:f>Sheet3!$H$12:$H$14</c:f>
              <c:numCache>
                <c:formatCode>_-[$$-409]* #,##0_ ;_-[$$-409]* \-#,##0\ ;_-[$$-409]* "-"??_ ;_-@_ </c:formatCode>
                <c:ptCount val="3"/>
                <c:pt idx="0">
                  <c:v>35</c:v>
                </c:pt>
                <c:pt idx="1">
                  <c:v>40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A-48CA-AE40-EA10EEC2D1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100"/>
        <c:axId val="867445903"/>
        <c:axId val="867440623"/>
      </c:barChart>
      <c:catAx>
        <c:axId val="8674459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7440623"/>
        <c:crosses val="autoZero"/>
        <c:auto val="1"/>
        <c:lblAlgn val="ctr"/>
        <c:lblOffset val="100"/>
        <c:noMultiLvlLbl val="0"/>
      </c:catAx>
      <c:valAx>
        <c:axId val="867440623"/>
        <c:scaling>
          <c:orientation val="minMax"/>
        </c:scaling>
        <c:delete val="1"/>
        <c:axPos val="l"/>
        <c:numFmt formatCode="_-[$$-409]* #,##0_ ;_-[$$-409]* \-#,##0\ ;_-[$$-409]* &quot;-&quot;??_ ;_-@_ " sourceLinked="1"/>
        <c:majorTickMark val="none"/>
        <c:minorTickMark val="none"/>
        <c:tickLblPos val="nextTo"/>
        <c:crossAx val="867445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9315510916064E-2"/>
          <c:y val="0.11740738935383074"/>
          <c:w val="0.97401368978167868"/>
          <c:h val="0.87191921161400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Sheet3!$M$11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DBEED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47595795857375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9D-4D3E-B575-A93D73A30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4F622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Sheet3!$M$12:$M$14</c:f>
              <c:numCache>
                <c:formatCode>_-[$$-409]* #,##0_ ;_-[$$-409]* \-#,##0\ ;_-[$$-409]* "-"??_ ;_-@_ </c:formatCode>
                <c:ptCount val="3"/>
                <c:pt idx="0">
                  <c:v>90</c:v>
                </c:pt>
                <c:pt idx="1">
                  <c:v>200</c:v>
                </c:pt>
                <c:pt idx="2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9D-4D3E-B575-A93D73A30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927695"/>
        <c:axId val="369927215"/>
      </c:barChart>
      <c:catAx>
        <c:axId val="369927695"/>
        <c:scaling>
          <c:orientation val="minMax"/>
        </c:scaling>
        <c:delete val="1"/>
        <c:axPos val="b"/>
        <c:majorTickMark val="none"/>
        <c:minorTickMark val="none"/>
        <c:tickLblPos val="nextTo"/>
        <c:crossAx val="369927215"/>
        <c:crosses val="autoZero"/>
        <c:auto val="1"/>
        <c:lblAlgn val="ctr"/>
        <c:lblOffset val="100"/>
        <c:noMultiLvlLbl val="0"/>
      </c:catAx>
      <c:valAx>
        <c:axId val="369927215"/>
        <c:scaling>
          <c:orientation val="minMax"/>
        </c:scaling>
        <c:delete val="1"/>
        <c:axPos val="l"/>
        <c:numFmt formatCode="_-[$$-409]* #,##0_ ;_-[$$-409]* \-#,##0\ ;_-[$$-409]* &quot;-&quot;??_ ;_-@_ " sourceLinked="1"/>
        <c:majorTickMark val="none"/>
        <c:minorTickMark val="none"/>
        <c:tickLblPos val="nextTo"/>
        <c:crossAx val="369927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77550853018375"/>
          <c:y val="5.0244659481836214E-2"/>
          <c:w val="0.51105782480314954"/>
          <c:h val="0.624369559001508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High Priority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Insufficient focus on capacity within tech transfers</c:v>
                </c:pt>
                <c:pt idx="1">
                  <c:v>Brain drain of employees</c:v>
                </c:pt>
                <c:pt idx="2">
                  <c:v>Insufficient practical-experience opportunities</c:v>
                </c:pt>
                <c:pt idx="3">
                  <c:v>Inability to attract talent owing to salaries</c:v>
                </c:pt>
                <c:pt idx="4">
                  <c:v>Insufficient Vx-relevant tertiary education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0.14000000000000001</c:v>
                </c:pt>
                <c:pt idx="2">
                  <c:v>0.43</c:v>
                </c:pt>
                <c:pt idx="3">
                  <c:v>0.14000000000000001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5-434E-A06D-0281AF172F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Priority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Insufficient focus on capacity within tech transfers</c:v>
                </c:pt>
                <c:pt idx="1">
                  <c:v>Brain drain of employees</c:v>
                </c:pt>
                <c:pt idx="2">
                  <c:v>Insufficient practical-experience opportunities</c:v>
                </c:pt>
                <c:pt idx="3">
                  <c:v>Inability to attract talent owing to salaries</c:v>
                </c:pt>
                <c:pt idx="4">
                  <c:v>Insufficient Vx-relevant tertiary education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0.71</c:v>
                </c:pt>
                <c:pt idx="1">
                  <c:v>0.56999999999999995</c:v>
                </c:pt>
                <c:pt idx="2">
                  <c:v>0.28999999999999998</c:v>
                </c:pt>
                <c:pt idx="3">
                  <c:v>0.43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5-434E-A06D-0281AF172F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 Priority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55-434E-A06D-0281AF172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Insufficient focus on capacity within tech transfers</c:v>
                </c:pt>
                <c:pt idx="1">
                  <c:v>Brain drain of employees</c:v>
                </c:pt>
                <c:pt idx="2">
                  <c:v>Insufficient practical-experience opportunities</c:v>
                </c:pt>
                <c:pt idx="3">
                  <c:v>Inability to attract talent owing to salaries</c:v>
                </c:pt>
                <c:pt idx="4">
                  <c:v>Insufficient Vx-relevant tertiary education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0.28999999999999998</c:v>
                </c:pt>
                <c:pt idx="2">
                  <c:v>0.14000000000000001</c:v>
                </c:pt>
                <c:pt idx="3">
                  <c:v>0.43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5-434E-A06D-0281AF172F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Low Priority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55-434E-A06D-0281AF172F5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55-434E-A06D-0281AF172F5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55-434E-A06D-0281AF172F5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55-434E-A06D-0281AF172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Insufficient focus on capacity within tech transfers</c:v>
                </c:pt>
                <c:pt idx="1">
                  <c:v>Brain drain of employees</c:v>
                </c:pt>
                <c:pt idx="2">
                  <c:v>Insufficient practical-experience opportunities</c:v>
                </c:pt>
                <c:pt idx="3">
                  <c:v>Inability to attract talent owing to salaries</c:v>
                </c:pt>
                <c:pt idx="4">
                  <c:v>Insufficient Vx-relevant tertiary education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0%">
                  <c:v>0.14000000000000001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5-434E-A06D-0281AF172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159599"/>
        <c:axId val="131160079"/>
      </c:barChart>
      <c:catAx>
        <c:axId val="13115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60079"/>
        <c:crosses val="autoZero"/>
        <c:auto val="1"/>
        <c:lblAlgn val="ctr"/>
        <c:lblOffset val="100"/>
        <c:noMultiLvlLbl val="0"/>
      </c:catAx>
      <c:valAx>
        <c:axId val="131160079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59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31750">
        <a:solidFill>
          <a:schemeClr val="phClr">
            <a:alpha val="7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noFill/>
      <a:ln w="31750">
        <a:solidFill>
          <a:schemeClr val="phClr">
            <a:alpha val="70000"/>
          </a:schemeClr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2F782-F523-4AD6-AB75-1F5D3DA9B4F0}" type="doc">
      <dgm:prSet loTypeId="urn:microsoft.com/office/officeart/2008/layout/HalfCircleOrganizationChart" loCatId="hierarchy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n-IN"/>
        </a:p>
      </dgm:t>
    </dgm:pt>
    <dgm:pt modelId="{F02C9C59-4FAC-4585-B6F3-7059D6F652E8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Strategic Pathways</a:t>
          </a:r>
          <a:endParaRPr lang="en-IN" sz="1800"/>
        </a:p>
      </dgm:t>
    </dgm:pt>
    <dgm:pt modelId="{A7EF49F0-456A-49C4-8D1F-FC9E8364130C}" type="parTrans" cxnId="{2A279D35-3C86-404A-8973-707135734422}">
      <dgm:prSet/>
      <dgm:spPr/>
      <dgm:t>
        <a:bodyPr/>
        <a:lstStyle/>
        <a:p>
          <a:pPr>
            <a:lnSpc>
              <a:spcPct val="114000"/>
            </a:lnSpc>
          </a:pPr>
          <a:endParaRPr lang="en-IN" sz="1800"/>
        </a:p>
      </dgm:t>
    </dgm:pt>
    <dgm:pt modelId="{46AA5238-3F08-493C-A50F-7D7369DB021F}" type="sibTrans" cxnId="{2A279D35-3C86-404A-8973-707135734422}">
      <dgm:prSet/>
      <dgm:spPr/>
      <dgm:t>
        <a:bodyPr/>
        <a:lstStyle/>
        <a:p>
          <a:pPr>
            <a:lnSpc>
              <a:spcPct val="114000"/>
            </a:lnSpc>
          </a:pPr>
          <a:endParaRPr lang="en-IN" sz="1800"/>
        </a:p>
      </dgm:t>
    </dgm:pt>
    <dgm:pt modelId="{7DB9142D-7F27-4EAB-A1B5-3C553F75A2F6}">
      <dgm:prSet phldrT="[Text]"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IN" sz="1800" b="1"/>
            <a:t>Volume Maximization</a:t>
          </a:r>
          <a:endParaRPr lang="en-IN" sz="1800"/>
        </a:p>
      </dgm:t>
    </dgm:pt>
    <dgm:pt modelId="{DF2CEDAD-CFD6-48E8-9017-72FAB23EC323}" type="sibTrans" cxnId="{BC65F398-C097-4785-BB62-14AE7055AE74}">
      <dgm:prSet/>
      <dgm:spPr/>
      <dgm:t>
        <a:bodyPr/>
        <a:lstStyle/>
        <a:p>
          <a:pPr>
            <a:lnSpc>
              <a:spcPct val="114000"/>
            </a:lnSpc>
          </a:pPr>
          <a:endParaRPr lang="en-IN" sz="1800"/>
        </a:p>
      </dgm:t>
    </dgm:pt>
    <dgm:pt modelId="{71399E08-B93E-487A-9077-2CCDEACC0B85}" type="parTrans" cxnId="{BC65F398-C097-4785-BB62-14AE7055AE74}">
      <dgm:prSet/>
      <dgm:spPr/>
      <dgm:t>
        <a:bodyPr/>
        <a:lstStyle/>
        <a:p>
          <a:pPr>
            <a:lnSpc>
              <a:spcPct val="114000"/>
            </a:lnSpc>
          </a:pPr>
          <a:endParaRPr lang="en-IN" sz="1800"/>
        </a:p>
      </dgm:t>
    </dgm:pt>
    <dgm:pt modelId="{552DEB13-8494-4FCA-83FE-3A6256B744C6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IN" sz="1800" b="1"/>
            <a:t>Technology Coverage</a:t>
          </a:r>
        </a:p>
      </dgm:t>
    </dgm:pt>
    <dgm:pt modelId="{5FA51C15-6BAB-4D63-B37B-C79BF64AA2E9}" type="sibTrans" cxnId="{105EEA6A-A4B1-4DC4-9B9D-3EFCBC87A14B}">
      <dgm:prSet/>
      <dgm:spPr/>
      <dgm:t>
        <a:bodyPr/>
        <a:lstStyle/>
        <a:p>
          <a:pPr>
            <a:lnSpc>
              <a:spcPct val="114000"/>
            </a:lnSpc>
          </a:pPr>
          <a:endParaRPr lang="en-IN" sz="1800"/>
        </a:p>
      </dgm:t>
    </dgm:pt>
    <dgm:pt modelId="{663A447A-2927-4BF7-A716-42A43AA95098}" type="parTrans" cxnId="{105EEA6A-A4B1-4DC4-9B9D-3EFCBC87A14B}">
      <dgm:prSet/>
      <dgm:spPr/>
      <dgm:t>
        <a:bodyPr/>
        <a:lstStyle/>
        <a:p>
          <a:pPr>
            <a:lnSpc>
              <a:spcPct val="114000"/>
            </a:lnSpc>
          </a:pPr>
          <a:endParaRPr lang="en-IN" sz="1800"/>
        </a:p>
      </dgm:t>
    </dgm:pt>
    <dgm:pt modelId="{18933741-EEFD-4302-8F6D-8F3C89241C5C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IN" sz="1800" b="1"/>
            <a:t>Fully Integrated Ecosystem</a:t>
          </a:r>
        </a:p>
      </dgm:t>
    </dgm:pt>
    <dgm:pt modelId="{A10EB147-6984-417A-9AFB-D5DD4C580911}" type="sibTrans" cxnId="{E45DEB57-6676-4550-A02E-9218C071D837}">
      <dgm:prSet/>
      <dgm:spPr/>
      <dgm:t>
        <a:bodyPr/>
        <a:lstStyle/>
        <a:p>
          <a:pPr>
            <a:lnSpc>
              <a:spcPct val="114000"/>
            </a:lnSpc>
          </a:pPr>
          <a:endParaRPr lang="en-IN" sz="1800"/>
        </a:p>
      </dgm:t>
    </dgm:pt>
    <dgm:pt modelId="{5404098E-5C20-4B07-B9AB-96702D7E93C2}" type="parTrans" cxnId="{E45DEB57-6676-4550-A02E-9218C071D837}">
      <dgm:prSet/>
      <dgm:spPr/>
      <dgm:t>
        <a:bodyPr/>
        <a:lstStyle/>
        <a:p>
          <a:pPr>
            <a:lnSpc>
              <a:spcPct val="114000"/>
            </a:lnSpc>
          </a:pPr>
          <a:endParaRPr lang="en-IN" sz="1800"/>
        </a:p>
      </dgm:t>
    </dgm:pt>
    <dgm:pt modelId="{DCE76336-CC6B-4000-BE29-ABD7763FE542}" type="pres">
      <dgm:prSet presAssocID="{BF72F782-F523-4AD6-AB75-1F5D3DA9B4F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E522F4-EC6E-4764-8DD7-7E6C4458F1A9}" type="pres">
      <dgm:prSet presAssocID="{F02C9C59-4FAC-4585-B6F3-7059D6F652E8}" presName="hierRoot1" presStyleCnt="0">
        <dgm:presLayoutVars>
          <dgm:hierBranch val="init"/>
        </dgm:presLayoutVars>
      </dgm:prSet>
      <dgm:spPr/>
    </dgm:pt>
    <dgm:pt modelId="{4F440794-5FF3-43FA-B8B2-9D2BC519A139}" type="pres">
      <dgm:prSet presAssocID="{F02C9C59-4FAC-4585-B6F3-7059D6F652E8}" presName="rootComposite1" presStyleCnt="0"/>
      <dgm:spPr/>
    </dgm:pt>
    <dgm:pt modelId="{065A1596-2DD6-43D9-8B8B-D45FDD5FB2FD}" type="pres">
      <dgm:prSet presAssocID="{F02C9C59-4FAC-4585-B6F3-7059D6F652E8}" presName="rootText1" presStyleLbl="alignAcc1" presStyleIdx="0" presStyleCnt="0">
        <dgm:presLayoutVars>
          <dgm:chPref val="3"/>
        </dgm:presLayoutVars>
      </dgm:prSet>
      <dgm:spPr/>
    </dgm:pt>
    <dgm:pt modelId="{FD705606-ECB2-44A0-AE33-942B8FEE6DE2}" type="pres">
      <dgm:prSet presAssocID="{F02C9C59-4FAC-4585-B6F3-7059D6F652E8}" presName="topArc1" presStyleLbl="parChTrans1D1" presStyleIdx="0" presStyleCnt="8"/>
      <dgm:spPr/>
    </dgm:pt>
    <dgm:pt modelId="{C6C1D22A-D93F-48E0-A17D-BD54046D4BF2}" type="pres">
      <dgm:prSet presAssocID="{F02C9C59-4FAC-4585-B6F3-7059D6F652E8}" presName="bottomArc1" presStyleLbl="parChTrans1D1" presStyleIdx="1" presStyleCnt="8"/>
      <dgm:spPr/>
    </dgm:pt>
    <dgm:pt modelId="{75363E2D-7EE9-4A15-93E8-92A6A30275C9}" type="pres">
      <dgm:prSet presAssocID="{F02C9C59-4FAC-4585-B6F3-7059D6F652E8}" presName="topConnNode1" presStyleLbl="node1" presStyleIdx="0" presStyleCnt="0"/>
      <dgm:spPr/>
    </dgm:pt>
    <dgm:pt modelId="{09F582C8-0D1C-4F76-85F0-A5A8ED5CC605}" type="pres">
      <dgm:prSet presAssocID="{F02C9C59-4FAC-4585-B6F3-7059D6F652E8}" presName="hierChild2" presStyleCnt="0"/>
      <dgm:spPr/>
    </dgm:pt>
    <dgm:pt modelId="{1B99A78D-02E6-47F6-8D9F-464EAFA32A89}" type="pres">
      <dgm:prSet presAssocID="{71399E08-B93E-487A-9077-2CCDEACC0B85}" presName="Name28" presStyleLbl="parChTrans1D2" presStyleIdx="0" presStyleCnt="3"/>
      <dgm:spPr/>
    </dgm:pt>
    <dgm:pt modelId="{79B586A6-A2A6-4367-BEDE-21F6F5D67008}" type="pres">
      <dgm:prSet presAssocID="{7DB9142D-7F27-4EAB-A1B5-3C553F75A2F6}" presName="hierRoot2" presStyleCnt="0">
        <dgm:presLayoutVars>
          <dgm:hierBranch val="init"/>
        </dgm:presLayoutVars>
      </dgm:prSet>
      <dgm:spPr/>
    </dgm:pt>
    <dgm:pt modelId="{1F701007-E693-44FC-B1DA-52512D76366F}" type="pres">
      <dgm:prSet presAssocID="{7DB9142D-7F27-4EAB-A1B5-3C553F75A2F6}" presName="rootComposite2" presStyleCnt="0"/>
      <dgm:spPr/>
    </dgm:pt>
    <dgm:pt modelId="{4FEFABB6-2DD2-4A01-AC82-A16C67CE2ABB}" type="pres">
      <dgm:prSet presAssocID="{7DB9142D-7F27-4EAB-A1B5-3C553F75A2F6}" presName="rootText2" presStyleLbl="alignAcc1" presStyleIdx="0" presStyleCnt="0">
        <dgm:presLayoutVars>
          <dgm:chPref val="3"/>
        </dgm:presLayoutVars>
      </dgm:prSet>
      <dgm:spPr/>
    </dgm:pt>
    <dgm:pt modelId="{C3685413-2FE5-4F59-8B3E-E689076A1EDF}" type="pres">
      <dgm:prSet presAssocID="{7DB9142D-7F27-4EAB-A1B5-3C553F75A2F6}" presName="topArc2" presStyleLbl="parChTrans1D1" presStyleIdx="2" presStyleCnt="8"/>
      <dgm:spPr/>
    </dgm:pt>
    <dgm:pt modelId="{06229BCB-9C2B-4203-96EC-B0D1C94942DF}" type="pres">
      <dgm:prSet presAssocID="{7DB9142D-7F27-4EAB-A1B5-3C553F75A2F6}" presName="bottomArc2" presStyleLbl="parChTrans1D1" presStyleIdx="3" presStyleCnt="8"/>
      <dgm:spPr/>
    </dgm:pt>
    <dgm:pt modelId="{946FEAAA-1EEF-4F90-8405-868421745781}" type="pres">
      <dgm:prSet presAssocID="{7DB9142D-7F27-4EAB-A1B5-3C553F75A2F6}" presName="topConnNode2" presStyleLbl="node2" presStyleIdx="0" presStyleCnt="0"/>
      <dgm:spPr/>
    </dgm:pt>
    <dgm:pt modelId="{ADD72ED0-EAB3-4E97-9CDF-D7B77AC8AD1C}" type="pres">
      <dgm:prSet presAssocID="{7DB9142D-7F27-4EAB-A1B5-3C553F75A2F6}" presName="hierChild4" presStyleCnt="0"/>
      <dgm:spPr/>
    </dgm:pt>
    <dgm:pt modelId="{B9EEF931-0067-40EB-A80B-CBBBD0C59F69}" type="pres">
      <dgm:prSet presAssocID="{7DB9142D-7F27-4EAB-A1B5-3C553F75A2F6}" presName="hierChild5" presStyleCnt="0"/>
      <dgm:spPr/>
    </dgm:pt>
    <dgm:pt modelId="{BDCF4FB5-976B-4A85-835B-6B7171E2DB17}" type="pres">
      <dgm:prSet presAssocID="{663A447A-2927-4BF7-A716-42A43AA95098}" presName="Name28" presStyleLbl="parChTrans1D2" presStyleIdx="1" presStyleCnt="3"/>
      <dgm:spPr/>
    </dgm:pt>
    <dgm:pt modelId="{6F1DB838-F630-41A1-8C84-C8BE818D1C05}" type="pres">
      <dgm:prSet presAssocID="{552DEB13-8494-4FCA-83FE-3A6256B744C6}" presName="hierRoot2" presStyleCnt="0">
        <dgm:presLayoutVars>
          <dgm:hierBranch val="init"/>
        </dgm:presLayoutVars>
      </dgm:prSet>
      <dgm:spPr/>
    </dgm:pt>
    <dgm:pt modelId="{089C2F91-18D0-4A69-B9A1-9947FDBD2B22}" type="pres">
      <dgm:prSet presAssocID="{552DEB13-8494-4FCA-83FE-3A6256B744C6}" presName="rootComposite2" presStyleCnt="0"/>
      <dgm:spPr/>
    </dgm:pt>
    <dgm:pt modelId="{49075312-0148-454E-BFD1-E97A1F5F1574}" type="pres">
      <dgm:prSet presAssocID="{552DEB13-8494-4FCA-83FE-3A6256B744C6}" presName="rootText2" presStyleLbl="alignAcc1" presStyleIdx="0" presStyleCnt="0">
        <dgm:presLayoutVars>
          <dgm:chPref val="3"/>
        </dgm:presLayoutVars>
      </dgm:prSet>
      <dgm:spPr/>
    </dgm:pt>
    <dgm:pt modelId="{82C4B421-66F1-4192-ADBD-047D90EB3693}" type="pres">
      <dgm:prSet presAssocID="{552DEB13-8494-4FCA-83FE-3A6256B744C6}" presName="topArc2" presStyleLbl="parChTrans1D1" presStyleIdx="4" presStyleCnt="8"/>
      <dgm:spPr/>
    </dgm:pt>
    <dgm:pt modelId="{27B04363-8C96-4FFB-9B9A-4346CCC4CC27}" type="pres">
      <dgm:prSet presAssocID="{552DEB13-8494-4FCA-83FE-3A6256B744C6}" presName="bottomArc2" presStyleLbl="parChTrans1D1" presStyleIdx="5" presStyleCnt="8"/>
      <dgm:spPr/>
    </dgm:pt>
    <dgm:pt modelId="{5BBAB596-6367-4564-9D40-F490B526C248}" type="pres">
      <dgm:prSet presAssocID="{552DEB13-8494-4FCA-83FE-3A6256B744C6}" presName="topConnNode2" presStyleLbl="node2" presStyleIdx="0" presStyleCnt="0"/>
      <dgm:spPr/>
    </dgm:pt>
    <dgm:pt modelId="{267008D3-A962-41A4-B432-90EC04540755}" type="pres">
      <dgm:prSet presAssocID="{552DEB13-8494-4FCA-83FE-3A6256B744C6}" presName="hierChild4" presStyleCnt="0"/>
      <dgm:spPr/>
    </dgm:pt>
    <dgm:pt modelId="{6DBA080C-4364-44D0-85D6-50E032073C4F}" type="pres">
      <dgm:prSet presAssocID="{552DEB13-8494-4FCA-83FE-3A6256B744C6}" presName="hierChild5" presStyleCnt="0"/>
      <dgm:spPr/>
    </dgm:pt>
    <dgm:pt modelId="{6E13B607-C326-41B8-AB3A-AC086F56CDA0}" type="pres">
      <dgm:prSet presAssocID="{5404098E-5C20-4B07-B9AB-96702D7E93C2}" presName="Name28" presStyleLbl="parChTrans1D2" presStyleIdx="2" presStyleCnt="3"/>
      <dgm:spPr/>
    </dgm:pt>
    <dgm:pt modelId="{F31EA751-41CC-46C4-9505-D7A0A359868C}" type="pres">
      <dgm:prSet presAssocID="{18933741-EEFD-4302-8F6D-8F3C89241C5C}" presName="hierRoot2" presStyleCnt="0">
        <dgm:presLayoutVars>
          <dgm:hierBranch val="init"/>
        </dgm:presLayoutVars>
      </dgm:prSet>
      <dgm:spPr/>
    </dgm:pt>
    <dgm:pt modelId="{D91001FA-B05D-4EBF-958F-5C870202A12A}" type="pres">
      <dgm:prSet presAssocID="{18933741-EEFD-4302-8F6D-8F3C89241C5C}" presName="rootComposite2" presStyleCnt="0"/>
      <dgm:spPr/>
    </dgm:pt>
    <dgm:pt modelId="{22767EC1-5DF1-4501-9C4F-F6852102A027}" type="pres">
      <dgm:prSet presAssocID="{18933741-EEFD-4302-8F6D-8F3C89241C5C}" presName="rootText2" presStyleLbl="alignAcc1" presStyleIdx="0" presStyleCnt="0">
        <dgm:presLayoutVars>
          <dgm:chPref val="3"/>
        </dgm:presLayoutVars>
      </dgm:prSet>
      <dgm:spPr/>
    </dgm:pt>
    <dgm:pt modelId="{A4127F98-F9E4-4FB1-AC76-224FCD5C8F9B}" type="pres">
      <dgm:prSet presAssocID="{18933741-EEFD-4302-8F6D-8F3C89241C5C}" presName="topArc2" presStyleLbl="parChTrans1D1" presStyleIdx="6" presStyleCnt="8"/>
      <dgm:spPr/>
    </dgm:pt>
    <dgm:pt modelId="{8E58FC9F-CF6C-48B2-9A70-B376EBCF44FE}" type="pres">
      <dgm:prSet presAssocID="{18933741-EEFD-4302-8F6D-8F3C89241C5C}" presName="bottomArc2" presStyleLbl="parChTrans1D1" presStyleIdx="7" presStyleCnt="8"/>
      <dgm:spPr/>
    </dgm:pt>
    <dgm:pt modelId="{E831011F-8D5C-4FC1-9111-0ADD15320F73}" type="pres">
      <dgm:prSet presAssocID="{18933741-EEFD-4302-8F6D-8F3C89241C5C}" presName="topConnNode2" presStyleLbl="node2" presStyleIdx="0" presStyleCnt="0"/>
      <dgm:spPr/>
    </dgm:pt>
    <dgm:pt modelId="{90322E67-5B82-4A12-AD2F-8D96BA03696B}" type="pres">
      <dgm:prSet presAssocID="{18933741-EEFD-4302-8F6D-8F3C89241C5C}" presName="hierChild4" presStyleCnt="0"/>
      <dgm:spPr/>
    </dgm:pt>
    <dgm:pt modelId="{8A0B38EE-3A6B-4BDE-8FAB-100300682AD1}" type="pres">
      <dgm:prSet presAssocID="{18933741-EEFD-4302-8F6D-8F3C89241C5C}" presName="hierChild5" presStyleCnt="0"/>
      <dgm:spPr/>
    </dgm:pt>
    <dgm:pt modelId="{32BB6656-D494-401E-87BD-1D38DCB50859}" type="pres">
      <dgm:prSet presAssocID="{F02C9C59-4FAC-4585-B6F3-7059D6F652E8}" presName="hierChild3" presStyleCnt="0"/>
      <dgm:spPr/>
    </dgm:pt>
  </dgm:ptLst>
  <dgm:cxnLst>
    <dgm:cxn modelId="{F3AC7618-695B-4BBA-BEC0-FBC3DA45345E}" type="presOf" srcId="{F02C9C59-4FAC-4585-B6F3-7059D6F652E8}" destId="{75363E2D-7EE9-4A15-93E8-92A6A30275C9}" srcOrd="1" destOrd="0" presId="urn:microsoft.com/office/officeart/2008/layout/HalfCircleOrganizationChart"/>
    <dgm:cxn modelId="{2A279D35-3C86-404A-8973-707135734422}" srcId="{BF72F782-F523-4AD6-AB75-1F5D3DA9B4F0}" destId="{F02C9C59-4FAC-4585-B6F3-7059D6F652E8}" srcOrd="0" destOrd="0" parTransId="{A7EF49F0-456A-49C4-8D1F-FC9E8364130C}" sibTransId="{46AA5238-3F08-493C-A50F-7D7369DB021F}"/>
    <dgm:cxn modelId="{39D1153C-FA63-4AC3-AF8C-66E5AD5457E8}" type="presOf" srcId="{18933741-EEFD-4302-8F6D-8F3C89241C5C}" destId="{22767EC1-5DF1-4501-9C4F-F6852102A027}" srcOrd="0" destOrd="0" presId="urn:microsoft.com/office/officeart/2008/layout/HalfCircleOrganizationChart"/>
    <dgm:cxn modelId="{105EEA6A-A4B1-4DC4-9B9D-3EFCBC87A14B}" srcId="{F02C9C59-4FAC-4585-B6F3-7059D6F652E8}" destId="{552DEB13-8494-4FCA-83FE-3A6256B744C6}" srcOrd="1" destOrd="0" parTransId="{663A447A-2927-4BF7-A716-42A43AA95098}" sibTransId="{5FA51C15-6BAB-4D63-B37B-C79BF64AA2E9}"/>
    <dgm:cxn modelId="{1755AA71-8A7C-4934-8465-A6CA38C9E4B8}" type="presOf" srcId="{7DB9142D-7F27-4EAB-A1B5-3C553F75A2F6}" destId="{4FEFABB6-2DD2-4A01-AC82-A16C67CE2ABB}" srcOrd="0" destOrd="0" presId="urn:microsoft.com/office/officeart/2008/layout/HalfCircleOrganizationChart"/>
    <dgm:cxn modelId="{AB5BA872-A922-4472-BA78-2828A38FE89B}" type="presOf" srcId="{71399E08-B93E-487A-9077-2CCDEACC0B85}" destId="{1B99A78D-02E6-47F6-8D9F-464EAFA32A89}" srcOrd="0" destOrd="0" presId="urn:microsoft.com/office/officeart/2008/layout/HalfCircleOrganizationChart"/>
    <dgm:cxn modelId="{C157AA53-D27F-4C98-B28A-3B76C805FC93}" type="presOf" srcId="{F02C9C59-4FAC-4585-B6F3-7059D6F652E8}" destId="{065A1596-2DD6-43D9-8B8B-D45FDD5FB2FD}" srcOrd="0" destOrd="0" presId="urn:microsoft.com/office/officeart/2008/layout/HalfCircleOrganizationChart"/>
    <dgm:cxn modelId="{E45DEB57-6676-4550-A02E-9218C071D837}" srcId="{F02C9C59-4FAC-4585-B6F3-7059D6F652E8}" destId="{18933741-EEFD-4302-8F6D-8F3C89241C5C}" srcOrd="2" destOrd="0" parTransId="{5404098E-5C20-4B07-B9AB-96702D7E93C2}" sibTransId="{A10EB147-6984-417A-9AFB-D5DD4C580911}"/>
    <dgm:cxn modelId="{FE169478-0FAC-4FCC-A511-2F6AC45E457D}" type="presOf" srcId="{5404098E-5C20-4B07-B9AB-96702D7E93C2}" destId="{6E13B607-C326-41B8-AB3A-AC086F56CDA0}" srcOrd="0" destOrd="0" presId="urn:microsoft.com/office/officeart/2008/layout/HalfCircleOrganizationChart"/>
    <dgm:cxn modelId="{FA27A386-A9C8-47BB-B44C-E7DE7F0581B1}" type="presOf" srcId="{BF72F782-F523-4AD6-AB75-1F5D3DA9B4F0}" destId="{DCE76336-CC6B-4000-BE29-ABD7763FE542}" srcOrd="0" destOrd="0" presId="urn:microsoft.com/office/officeart/2008/layout/HalfCircleOrganizationChart"/>
    <dgm:cxn modelId="{DBB0CF94-FD22-4C2F-9094-C780727C3629}" type="presOf" srcId="{18933741-EEFD-4302-8F6D-8F3C89241C5C}" destId="{E831011F-8D5C-4FC1-9111-0ADD15320F73}" srcOrd="1" destOrd="0" presId="urn:microsoft.com/office/officeart/2008/layout/HalfCircleOrganizationChart"/>
    <dgm:cxn modelId="{BC65F398-C097-4785-BB62-14AE7055AE74}" srcId="{F02C9C59-4FAC-4585-B6F3-7059D6F652E8}" destId="{7DB9142D-7F27-4EAB-A1B5-3C553F75A2F6}" srcOrd="0" destOrd="0" parTransId="{71399E08-B93E-487A-9077-2CCDEACC0B85}" sibTransId="{DF2CEDAD-CFD6-48E8-9017-72FAB23EC323}"/>
    <dgm:cxn modelId="{B2197B9C-D2A9-444F-BC62-A342927A2F20}" type="presOf" srcId="{7DB9142D-7F27-4EAB-A1B5-3C553F75A2F6}" destId="{946FEAAA-1EEF-4F90-8405-868421745781}" srcOrd="1" destOrd="0" presId="urn:microsoft.com/office/officeart/2008/layout/HalfCircleOrganizationChart"/>
    <dgm:cxn modelId="{00E1E5AB-8E98-4AAA-80D0-88CFC14C9C25}" type="presOf" srcId="{552DEB13-8494-4FCA-83FE-3A6256B744C6}" destId="{5BBAB596-6367-4564-9D40-F490B526C248}" srcOrd="1" destOrd="0" presId="urn:microsoft.com/office/officeart/2008/layout/HalfCircleOrganizationChart"/>
    <dgm:cxn modelId="{4BB086AC-B9A3-4E47-B5BD-D30B91F0A83A}" type="presOf" srcId="{663A447A-2927-4BF7-A716-42A43AA95098}" destId="{BDCF4FB5-976B-4A85-835B-6B7171E2DB17}" srcOrd="0" destOrd="0" presId="urn:microsoft.com/office/officeart/2008/layout/HalfCircleOrganizationChart"/>
    <dgm:cxn modelId="{B4EF45FD-BBBA-4937-8EF0-20075D8599F0}" type="presOf" srcId="{552DEB13-8494-4FCA-83FE-3A6256B744C6}" destId="{49075312-0148-454E-BFD1-E97A1F5F1574}" srcOrd="0" destOrd="0" presId="urn:microsoft.com/office/officeart/2008/layout/HalfCircleOrganizationChart"/>
    <dgm:cxn modelId="{A53316F4-71DD-48ED-82FB-23B2D4C59B38}" type="presParOf" srcId="{DCE76336-CC6B-4000-BE29-ABD7763FE542}" destId="{5CE522F4-EC6E-4764-8DD7-7E6C4458F1A9}" srcOrd="0" destOrd="0" presId="urn:microsoft.com/office/officeart/2008/layout/HalfCircleOrganizationChart"/>
    <dgm:cxn modelId="{0A4B8073-8013-4538-A70F-8BD3D79FD198}" type="presParOf" srcId="{5CE522F4-EC6E-4764-8DD7-7E6C4458F1A9}" destId="{4F440794-5FF3-43FA-B8B2-9D2BC519A139}" srcOrd="0" destOrd="0" presId="urn:microsoft.com/office/officeart/2008/layout/HalfCircleOrganizationChart"/>
    <dgm:cxn modelId="{5ABB3AAF-DBA5-48CD-B142-9F1FA6B06CBE}" type="presParOf" srcId="{4F440794-5FF3-43FA-B8B2-9D2BC519A139}" destId="{065A1596-2DD6-43D9-8B8B-D45FDD5FB2FD}" srcOrd="0" destOrd="0" presId="urn:microsoft.com/office/officeart/2008/layout/HalfCircleOrganizationChart"/>
    <dgm:cxn modelId="{6ABC2213-A0C6-49CF-BFB7-684A94FC2386}" type="presParOf" srcId="{4F440794-5FF3-43FA-B8B2-9D2BC519A139}" destId="{FD705606-ECB2-44A0-AE33-942B8FEE6DE2}" srcOrd="1" destOrd="0" presId="urn:microsoft.com/office/officeart/2008/layout/HalfCircleOrganizationChart"/>
    <dgm:cxn modelId="{BEA6BB1C-CADD-43F9-9666-CAD6C83D3F2F}" type="presParOf" srcId="{4F440794-5FF3-43FA-B8B2-9D2BC519A139}" destId="{C6C1D22A-D93F-48E0-A17D-BD54046D4BF2}" srcOrd="2" destOrd="0" presId="urn:microsoft.com/office/officeart/2008/layout/HalfCircleOrganizationChart"/>
    <dgm:cxn modelId="{81124C59-8F2D-490E-9765-1CB9B65FEB43}" type="presParOf" srcId="{4F440794-5FF3-43FA-B8B2-9D2BC519A139}" destId="{75363E2D-7EE9-4A15-93E8-92A6A30275C9}" srcOrd="3" destOrd="0" presId="urn:microsoft.com/office/officeart/2008/layout/HalfCircleOrganizationChart"/>
    <dgm:cxn modelId="{8B933EE6-9F92-4910-AF94-E9028D99814D}" type="presParOf" srcId="{5CE522F4-EC6E-4764-8DD7-7E6C4458F1A9}" destId="{09F582C8-0D1C-4F76-85F0-A5A8ED5CC605}" srcOrd="1" destOrd="0" presId="urn:microsoft.com/office/officeart/2008/layout/HalfCircleOrganizationChart"/>
    <dgm:cxn modelId="{87FEBD70-A2D6-4191-8B79-2C01CDE6A05E}" type="presParOf" srcId="{09F582C8-0D1C-4F76-85F0-A5A8ED5CC605}" destId="{1B99A78D-02E6-47F6-8D9F-464EAFA32A89}" srcOrd="0" destOrd="0" presId="urn:microsoft.com/office/officeart/2008/layout/HalfCircleOrganizationChart"/>
    <dgm:cxn modelId="{4C5AB232-0DE8-4DEC-BD67-5CD563E1C2E3}" type="presParOf" srcId="{09F582C8-0D1C-4F76-85F0-A5A8ED5CC605}" destId="{79B586A6-A2A6-4367-BEDE-21F6F5D67008}" srcOrd="1" destOrd="0" presId="urn:microsoft.com/office/officeart/2008/layout/HalfCircleOrganizationChart"/>
    <dgm:cxn modelId="{33004FF1-60D4-4AE3-8071-7CD99F6D6DD5}" type="presParOf" srcId="{79B586A6-A2A6-4367-BEDE-21F6F5D67008}" destId="{1F701007-E693-44FC-B1DA-52512D76366F}" srcOrd="0" destOrd="0" presId="urn:microsoft.com/office/officeart/2008/layout/HalfCircleOrganizationChart"/>
    <dgm:cxn modelId="{DBED58F0-B2F8-4554-BC20-451BE2DC465F}" type="presParOf" srcId="{1F701007-E693-44FC-B1DA-52512D76366F}" destId="{4FEFABB6-2DD2-4A01-AC82-A16C67CE2ABB}" srcOrd="0" destOrd="0" presId="urn:microsoft.com/office/officeart/2008/layout/HalfCircleOrganizationChart"/>
    <dgm:cxn modelId="{6970A6AE-1BAB-49F4-A4BF-873A153BBA6B}" type="presParOf" srcId="{1F701007-E693-44FC-B1DA-52512D76366F}" destId="{C3685413-2FE5-4F59-8B3E-E689076A1EDF}" srcOrd="1" destOrd="0" presId="urn:microsoft.com/office/officeart/2008/layout/HalfCircleOrganizationChart"/>
    <dgm:cxn modelId="{A324CADC-1FAE-4341-BB93-B14CF66939B9}" type="presParOf" srcId="{1F701007-E693-44FC-B1DA-52512D76366F}" destId="{06229BCB-9C2B-4203-96EC-B0D1C94942DF}" srcOrd="2" destOrd="0" presId="urn:microsoft.com/office/officeart/2008/layout/HalfCircleOrganizationChart"/>
    <dgm:cxn modelId="{455F51A0-A972-4A31-B80B-20FEE8344492}" type="presParOf" srcId="{1F701007-E693-44FC-B1DA-52512D76366F}" destId="{946FEAAA-1EEF-4F90-8405-868421745781}" srcOrd="3" destOrd="0" presId="urn:microsoft.com/office/officeart/2008/layout/HalfCircleOrganizationChart"/>
    <dgm:cxn modelId="{92FAD9B1-D428-43B1-B3D9-389517429744}" type="presParOf" srcId="{79B586A6-A2A6-4367-BEDE-21F6F5D67008}" destId="{ADD72ED0-EAB3-4E97-9CDF-D7B77AC8AD1C}" srcOrd="1" destOrd="0" presId="urn:microsoft.com/office/officeart/2008/layout/HalfCircleOrganizationChart"/>
    <dgm:cxn modelId="{AFAF3F7E-42DA-44C4-8262-12ABEA44FB80}" type="presParOf" srcId="{79B586A6-A2A6-4367-BEDE-21F6F5D67008}" destId="{B9EEF931-0067-40EB-A80B-CBBBD0C59F69}" srcOrd="2" destOrd="0" presId="urn:microsoft.com/office/officeart/2008/layout/HalfCircleOrganizationChart"/>
    <dgm:cxn modelId="{6986D3FC-9918-4AB5-9E08-F876B8B357A6}" type="presParOf" srcId="{09F582C8-0D1C-4F76-85F0-A5A8ED5CC605}" destId="{BDCF4FB5-976B-4A85-835B-6B7171E2DB17}" srcOrd="2" destOrd="0" presId="urn:microsoft.com/office/officeart/2008/layout/HalfCircleOrganizationChart"/>
    <dgm:cxn modelId="{08CD57BD-D4B1-447C-850C-793AE25479C0}" type="presParOf" srcId="{09F582C8-0D1C-4F76-85F0-A5A8ED5CC605}" destId="{6F1DB838-F630-41A1-8C84-C8BE818D1C05}" srcOrd="3" destOrd="0" presId="urn:microsoft.com/office/officeart/2008/layout/HalfCircleOrganizationChart"/>
    <dgm:cxn modelId="{4B55D427-35BB-4EBE-A8F2-DCC343A0C272}" type="presParOf" srcId="{6F1DB838-F630-41A1-8C84-C8BE818D1C05}" destId="{089C2F91-18D0-4A69-B9A1-9947FDBD2B22}" srcOrd="0" destOrd="0" presId="urn:microsoft.com/office/officeart/2008/layout/HalfCircleOrganizationChart"/>
    <dgm:cxn modelId="{E724C350-EDAB-408E-8D19-640F51DE3EAA}" type="presParOf" srcId="{089C2F91-18D0-4A69-B9A1-9947FDBD2B22}" destId="{49075312-0148-454E-BFD1-E97A1F5F1574}" srcOrd="0" destOrd="0" presId="urn:microsoft.com/office/officeart/2008/layout/HalfCircleOrganizationChart"/>
    <dgm:cxn modelId="{0193BCD2-D5DC-4DB1-A463-B0AEF53A6C90}" type="presParOf" srcId="{089C2F91-18D0-4A69-B9A1-9947FDBD2B22}" destId="{82C4B421-66F1-4192-ADBD-047D90EB3693}" srcOrd="1" destOrd="0" presId="urn:microsoft.com/office/officeart/2008/layout/HalfCircleOrganizationChart"/>
    <dgm:cxn modelId="{0D92D1F2-37C1-4880-8D98-716C132724A8}" type="presParOf" srcId="{089C2F91-18D0-4A69-B9A1-9947FDBD2B22}" destId="{27B04363-8C96-4FFB-9B9A-4346CCC4CC27}" srcOrd="2" destOrd="0" presId="urn:microsoft.com/office/officeart/2008/layout/HalfCircleOrganizationChart"/>
    <dgm:cxn modelId="{31506092-4C71-4A26-9533-AF36455DF3B0}" type="presParOf" srcId="{089C2F91-18D0-4A69-B9A1-9947FDBD2B22}" destId="{5BBAB596-6367-4564-9D40-F490B526C248}" srcOrd="3" destOrd="0" presId="urn:microsoft.com/office/officeart/2008/layout/HalfCircleOrganizationChart"/>
    <dgm:cxn modelId="{2F6B8A59-10F7-4375-AB60-437871D06478}" type="presParOf" srcId="{6F1DB838-F630-41A1-8C84-C8BE818D1C05}" destId="{267008D3-A962-41A4-B432-90EC04540755}" srcOrd="1" destOrd="0" presId="urn:microsoft.com/office/officeart/2008/layout/HalfCircleOrganizationChart"/>
    <dgm:cxn modelId="{1A196192-E99A-4310-A9A6-E2741231516D}" type="presParOf" srcId="{6F1DB838-F630-41A1-8C84-C8BE818D1C05}" destId="{6DBA080C-4364-44D0-85D6-50E032073C4F}" srcOrd="2" destOrd="0" presId="urn:microsoft.com/office/officeart/2008/layout/HalfCircleOrganizationChart"/>
    <dgm:cxn modelId="{8465BB1E-4D79-4309-A507-ECE6D316F508}" type="presParOf" srcId="{09F582C8-0D1C-4F76-85F0-A5A8ED5CC605}" destId="{6E13B607-C326-41B8-AB3A-AC086F56CDA0}" srcOrd="4" destOrd="0" presId="urn:microsoft.com/office/officeart/2008/layout/HalfCircleOrganizationChart"/>
    <dgm:cxn modelId="{70D10A13-16A9-4FB0-BAD3-C0CEC2950BFB}" type="presParOf" srcId="{09F582C8-0D1C-4F76-85F0-A5A8ED5CC605}" destId="{F31EA751-41CC-46C4-9505-D7A0A359868C}" srcOrd="5" destOrd="0" presId="urn:microsoft.com/office/officeart/2008/layout/HalfCircleOrganizationChart"/>
    <dgm:cxn modelId="{2FA8924A-3ECE-4D51-8A71-CC1245B5CC59}" type="presParOf" srcId="{F31EA751-41CC-46C4-9505-D7A0A359868C}" destId="{D91001FA-B05D-4EBF-958F-5C870202A12A}" srcOrd="0" destOrd="0" presId="urn:microsoft.com/office/officeart/2008/layout/HalfCircleOrganizationChart"/>
    <dgm:cxn modelId="{C24459C4-1EDD-4C82-B7D6-823D544C9F90}" type="presParOf" srcId="{D91001FA-B05D-4EBF-958F-5C870202A12A}" destId="{22767EC1-5DF1-4501-9C4F-F6852102A027}" srcOrd="0" destOrd="0" presId="urn:microsoft.com/office/officeart/2008/layout/HalfCircleOrganizationChart"/>
    <dgm:cxn modelId="{218CC596-97C8-47B4-90A8-BB3FB1414C44}" type="presParOf" srcId="{D91001FA-B05D-4EBF-958F-5C870202A12A}" destId="{A4127F98-F9E4-4FB1-AC76-224FCD5C8F9B}" srcOrd="1" destOrd="0" presId="urn:microsoft.com/office/officeart/2008/layout/HalfCircleOrganizationChart"/>
    <dgm:cxn modelId="{3D4DA9DC-F915-4C17-8CB2-2BA835E84B7E}" type="presParOf" srcId="{D91001FA-B05D-4EBF-958F-5C870202A12A}" destId="{8E58FC9F-CF6C-48B2-9A70-B376EBCF44FE}" srcOrd="2" destOrd="0" presId="urn:microsoft.com/office/officeart/2008/layout/HalfCircleOrganizationChart"/>
    <dgm:cxn modelId="{23CD8157-FCA3-4FD7-8AF5-D46F028DDF36}" type="presParOf" srcId="{D91001FA-B05D-4EBF-958F-5C870202A12A}" destId="{E831011F-8D5C-4FC1-9111-0ADD15320F73}" srcOrd="3" destOrd="0" presId="urn:microsoft.com/office/officeart/2008/layout/HalfCircleOrganizationChart"/>
    <dgm:cxn modelId="{50431CFB-F301-42D1-A372-1A593EB65A4A}" type="presParOf" srcId="{F31EA751-41CC-46C4-9505-D7A0A359868C}" destId="{90322E67-5B82-4A12-AD2F-8D96BA03696B}" srcOrd="1" destOrd="0" presId="urn:microsoft.com/office/officeart/2008/layout/HalfCircleOrganizationChart"/>
    <dgm:cxn modelId="{A17AE5F6-F063-4EAD-B4EF-6535E0E23ADE}" type="presParOf" srcId="{F31EA751-41CC-46C4-9505-D7A0A359868C}" destId="{8A0B38EE-3A6B-4BDE-8FAB-100300682AD1}" srcOrd="2" destOrd="0" presId="urn:microsoft.com/office/officeart/2008/layout/HalfCircleOrganizationChart"/>
    <dgm:cxn modelId="{B145F3B9-BB8B-487D-A32B-6B284900BE3A}" type="presParOf" srcId="{5CE522F4-EC6E-4764-8DD7-7E6C4458F1A9}" destId="{32BB6656-D494-401E-87BD-1D38DCB5085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688F6-0079-4301-8BD1-DBC7AEF518AC}" type="doc">
      <dgm:prSet loTypeId="urn:microsoft.com/office/officeart/2005/8/layout/architecture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FF460350-E6ED-49E2-BD3D-D4EB1DD98B0A}">
      <dgm:prSet custT="1"/>
      <dgm:spPr>
        <a:ln w="12700"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buNone/>
          </a:pPr>
          <a:r>
            <a:rPr lang="en-US" sz="1500"/>
            <a:t>N+1 Power/WFI</a:t>
          </a:r>
          <a:endParaRPr lang="en-IN" sz="1500"/>
        </a:p>
      </dgm:t>
    </dgm:pt>
    <dgm:pt modelId="{31E44A5F-AC80-406E-8506-42B77947D751}" type="parTrans" cxnId="{3024C2CF-C9C1-4BF3-B47F-B48A7A214DA4}">
      <dgm:prSet/>
      <dgm:spPr/>
      <dgm:t>
        <a:bodyPr/>
        <a:lstStyle/>
        <a:p>
          <a:endParaRPr lang="en-IN" sz="1400"/>
        </a:p>
      </dgm:t>
    </dgm:pt>
    <dgm:pt modelId="{0E78EF46-2DA5-46A7-AD6C-D457B91CAAF5}" type="sibTrans" cxnId="{3024C2CF-C9C1-4BF3-B47F-B48A7A214DA4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n-IN" sz="1400"/>
        </a:p>
      </dgm:t>
    </dgm:pt>
    <dgm:pt modelId="{B7CBBA00-9953-426A-8765-8D0572233ED4}">
      <dgm:prSet custT="1"/>
      <dgm:spPr>
        <a:ln w="12700"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buNone/>
          </a:pPr>
          <a:r>
            <a:rPr lang="en-US" sz="1500"/>
            <a:t>Qualified Cold Rooms</a:t>
          </a:r>
          <a:endParaRPr lang="en-IN" sz="1500"/>
        </a:p>
      </dgm:t>
    </dgm:pt>
    <dgm:pt modelId="{1B4BFCFA-A150-4AE2-BDB0-68330837401F}" type="parTrans" cxnId="{95DF5846-3E6B-4139-9D39-D4A95531FE26}">
      <dgm:prSet/>
      <dgm:spPr/>
      <dgm:t>
        <a:bodyPr/>
        <a:lstStyle/>
        <a:p>
          <a:endParaRPr lang="en-IN" sz="1400"/>
        </a:p>
      </dgm:t>
    </dgm:pt>
    <dgm:pt modelId="{1479D11D-01FE-48FB-BCF6-95B4006797A8}" type="sibTrans" cxnId="{95DF5846-3E6B-4139-9D39-D4A95531FE26}">
      <dgm:prSet/>
      <dgm:spPr/>
      <dgm:t>
        <a:bodyPr/>
        <a:lstStyle/>
        <a:p>
          <a:endParaRPr lang="en-IN" sz="1400"/>
        </a:p>
      </dgm:t>
    </dgm:pt>
    <dgm:pt modelId="{4342BCD5-4B50-44AC-97AA-A8814FC1091D}">
      <dgm:prSet custT="1"/>
      <dgm:spPr>
        <a:ln w="12700"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buNone/>
          </a:pPr>
          <a:r>
            <a:rPr lang="en-US" sz="1500"/>
            <a:t>Dual-Source SU/Vials</a:t>
          </a:r>
          <a:endParaRPr lang="en-IN" sz="1500"/>
        </a:p>
      </dgm:t>
    </dgm:pt>
    <dgm:pt modelId="{4067A5D4-0BA5-48DD-834A-C9F32F0FB186}" type="parTrans" cxnId="{78A1029A-E3BF-4075-8C21-6240C40AAF35}">
      <dgm:prSet/>
      <dgm:spPr/>
      <dgm:t>
        <a:bodyPr/>
        <a:lstStyle/>
        <a:p>
          <a:endParaRPr lang="en-IN" sz="1400"/>
        </a:p>
      </dgm:t>
    </dgm:pt>
    <dgm:pt modelId="{3BC9598F-5731-49A7-8EEC-0975EF23F079}" type="sibTrans" cxnId="{78A1029A-E3BF-4075-8C21-6240C40AAF35}">
      <dgm:prSet/>
      <dgm:spPr/>
      <dgm:t>
        <a:bodyPr/>
        <a:lstStyle/>
        <a:p>
          <a:endParaRPr lang="en-IN" sz="1400"/>
        </a:p>
      </dgm:t>
    </dgm:pt>
    <dgm:pt modelId="{27AFEAF8-9E68-488C-97E6-EA94CB1C9EFD}" type="pres">
      <dgm:prSet presAssocID="{F61688F6-0079-4301-8BD1-DBC7AEF518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89BF87-6136-4ED3-B3F8-5BAAD7CCC5B2}" type="pres">
      <dgm:prSet presAssocID="{FF460350-E6ED-49E2-BD3D-D4EB1DD98B0A}" presName="vertOne" presStyleCnt="0"/>
      <dgm:spPr/>
    </dgm:pt>
    <dgm:pt modelId="{643F25CC-40DD-48B4-8535-37331FC885E9}" type="pres">
      <dgm:prSet presAssocID="{FF460350-E6ED-49E2-BD3D-D4EB1DD98B0A}" presName="txOne" presStyleLbl="node0" presStyleIdx="0" presStyleCnt="3">
        <dgm:presLayoutVars>
          <dgm:chPref val="3"/>
        </dgm:presLayoutVars>
      </dgm:prSet>
      <dgm:spPr/>
    </dgm:pt>
    <dgm:pt modelId="{CDA00B77-EC1D-411A-B2EB-76966075F19E}" type="pres">
      <dgm:prSet presAssocID="{FF460350-E6ED-49E2-BD3D-D4EB1DD98B0A}" presName="horzOne" presStyleCnt="0"/>
      <dgm:spPr/>
    </dgm:pt>
    <dgm:pt modelId="{B52ECDAA-787B-4DDA-AA74-0D69EC2377BE}" type="pres">
      <dgm:prSet presAssocID="{0E78EF46-2DA5-46A7-AD6C-D457B91CAAF5}" presName="sibSpaceOne" presStyleCnt="0"/>
      <dgm:spPr/>
    </dgm:pt>
    <dgm:pt modelId="{FDC54CF8-9ECD-412F-BC19-90CFF2E495B9}" type="pres">
      <dgm:prSet presAssocID="{B7CBBA00-9953-426A-8765-8D0572233ED4}" presName="vertOne" presStyleCnt="0"/>
      <dgm:spPr/>
    </dgm:pt>
    <dgm:pt modelId="{81D7758C-BE3D-428C-A636-4751DB7747D7}" type="pres">
      <dgm:prSet presAssocID="{B7CBBA00-9953-426A-8765-8D0572233ED4}" presName="txOne" presStyleLbl="node0" presStyleIdx="1" presStyleCnt="3">
        <dgm:presLayoutVars>
          <dgm:chPref val="3"/>
        </dgm:presLayoutVars>
      </dgm:prSet>
      <dgm:spPr/>
    </dgm:pt>
    <dgm:pt modelId="{9AB6897A-E877-4D04-827D-2AAB8969A291}" type="pres">
      <dgm:prSet presAssocID="{B7CBBA00-9953-426A-8765-8D0572233ED4}" presName="horzOne" presStyleCnt="0"/>
      <dgm:spPr/>
    </dgm:pt>
    <dgm:pt modelId="{0D08105A-A3BB-445D-8025-B3B428E585A9}" type="pres">
      <dgm:prSet presAssocID="{1479D11D-01FE-48FB-BCF6-95B4006797A8}" presName="sibSpaceOne" presStyleCnt="0"/>
      <dgm:spPr/>
    </dgm:pt>
    <dgm:pt modelId="{1793E2CA-A909-4788-87A0-3DEA92975398}" type="pres">
      <dgm:prSet presAssocID="{4342BCD5-4B50-44AC-97AA-A8814FC1091D}" presName="vertOne" presStyleCnt="0"/>
      <dgm:spPr/>
    </dgm:pt>
    <dgm:pt modelId="{CC0968A8-139C-4EC7-B46B-64BE80A979B6}" type="pres">
      <dgm:prSet presAssocID="{4342BCD5-4B50-44AC-97AA-A8814FC1091D}" presName="txOne" presStyleLbl="node0" presStyleIdx="2" presStyleCnt="3">
        <dgm:presLayoutVars>
          <dgm:chPref val="3"/>
        </dgm:presLayoutVars>
      </dgm:prSet>
      <dgm:spPr/>
    </dgm:pt>
    <dgm:pt modelId="{33308C5B-9B12-4D47-9629-77AC3215E323}" type="pres">
      <dgm:prSet presAssocID="{4342BCD5-4B50-44AC-97AA-A8814FC1091D}" presName="horzOne" presStyleCnt="0"/>
      <dgm:spPr/>
    </dgm:pt>
  </dgm:ptLst>
  <dgm:cxnLst>
    <dgm:cxn modelId="{FBA23934-BA00-4897-9550-677E1A46CE50}" type="presOf" srcId="{4342BCD5-4B50-44AC-97AA-A8814FC1091D}" destId="{CC0968A8-139C-4EC7-B46B-64BE80A979B6}" srcOrd="0" destOrd="0" presId="urn:microsoft.com/office/officeart/2005/8/layout/architecture"/>
    <dgm:cxn modelId="{7E27BC64-84DE-4432-B7A5-E084B09A984B}" type="presOf" srcId="{FF460350-E6ED-49E2-BD3D-D4EB1DD98B0A}" destId="{643F25CC-40DD-48B4-8535-37331FC885E9}" srcOrd="0" destOrd="0" presId="urn:microsoft.com/office/officeart/2005/8/layout/architecture"/>
    <dgm:cxn modelId="{95DF5846-3E6B-4139-9D39-D4A95531FE26}" srcId="{F61688F6-0079-4301-8BD1-DBC7AEF518AC}" destId="{B7CBBA00-9953-426A-8765-8D0572233ED4}" srcOrd="1" destOrd="0" parTransId="{1B4BFCFA-A150-4AE2-BDB0-68330837401F}" sibTransId="{1479D11D-01FE-48FB-BCF6-95B4006797A8}"/>
    <dgm:cxn modelId="{BF08A78E-0D99-42C5-AFFC-332AD51A52E6}" type="presOf" srcId="{F61688F6-0079-4301-8BD1-DBC7AEF518AC}" destId="{27AFEAF8-9E68-488C-97E6-EA94CB1C9EFD}" srcOrd="0" destOrd="0" presId="urn:microsoft.com/office/officeart/2005/8/layout/architecture"/>
    <dgm:cxn modelId="{78A1029A-E3BF-4075-8C21-6240C40AAF35}" srcId="{F61688F6-0079-4301-8BD1-DBC7AEF518AC}" destId="{4342BCD5-4B50-44AC-97AA-A8814FC1091D}" srcOrd="2" destOrd="0" parTransId="{4067A5D4-0BA5-48DD-834A-C9F32F0FB186}" sibTransId="{3BC9598F-5731-49A7-8EEC-0975EF23F079}"/>
    <dgm:cxn modelId="{BB98DD9B-D029-4983-82AA-3D3A419B18B4}" type="presOf" srcId="{B7CBBA00-9953-426A-8765-8D0572233ED4}" destId="{81D7758C-BE3D-428C-A636-4751DB7747D7}" srcOrd="0" destOrd="0" presId="urn:microsoft.com/office/officeart/2005/8/layout/architecture"/>
    <dgm:cxn modelId="{3024C2CF-C9C1-4BF3-B47F-B48A7A214DA4}" srcId="{F61688F6-0079-4301-8BD1-DBC7AEF518AC}" destId="{FF460350-E6ED-49E2-BD3D-D4EB1DD98B0A}" srcOrd="0" destOrd="0" parTransId="{31E44A5F-AC80-406E-8506-42B77947D751}" sibTransId="{0E78EF46-2DA5-46A7-AD6C-D457B91CAAF5}"/>
    <dgm:cxn modelId="{BBD16C84-608D-4542-A16D-F085A8B263B4}" type="presParOf" srcId="{27AFEAF8-9E68-488C-97E6-EA94CB1C9EFD}" destId="{F789BF87-6136-4ED3-B3F8-5BAAD7CCC5B2}" srcOrd="0" destOrd="0" presId="urn:microsoft.com/office/officeart/2005/8/layout/architecture"/>
    <dgm:cxn modelId="{9D0B0B2A-E819-4A75-A784-FED2D799DDD6}" type="presParOf" srcId="{F789BF87-6136-4ED3-B3F8-5BAAD7CCC5B2}" destId="{643F25CC-40DD-48B4-8535-37331FC885E9}" srcOrd="0" destOrd="0" presId="urn:microsoft.com/office/officeart/2005/8/layout/architecture"/>
    <dgm:cxn modelId="{DF4EE76B-43CF-4D27-8995-913E8E0524B5}" type="presParOf" srcId="{F789BF87-6136-4ED3-B3F8-5BAAD7CCC5B2}" destId="{CDA00B77-EC1D-411A-B2EB-76966075F19E}" srcOrd="1" destOrd="0" presId="urn:microsoft.com/office/officeart/2005/8/layout/architecture"/>
    <dgm:cxn modelId="{132C4043-D576-4F59-A243-43B58F2A69B5}" type="presParOf" srcId="{27AFEAF8-9E68-488C-97E6-EA94CB1C9EFD}" destId="{B52ECDAA-787B-4DDA-AA74-0D69EC2377BE}" srcOrd="1" destOrd="0" presId="urn:microsoft.com/office/officeart/2005/8/layout/architecture"/>
    <dgm:cxn modelId="{A1DB5D59-67D8-4270-9F4B-17A44265EC2A}" type="presParOf" srcId="{27AFEAF8-9E68-488C-97E6-EA94CB1C9EFD}" destId="{FDC54CF8-9ECD-412F-BC19-90CFF2E495B9}" srcOrd="2" destOrd="0" presId="urn:microsoft.com/office/officeart/2005/8/layout/architecture"/>
    <dgm:cxn modelId="{479B2060-8A93-45C6-91C2-32B8FC8D4ECE}" type="presParOf" srcId="{FDC54CF8-9ECD-412F-BC19-90CFF2E495B9}" destId="{81D7758C-BE3D-428C-A636-4751DB7747D7}" srcOrd="0" destOrd="0" presId="urn:microsoft.com/office/officeart/2005/8/layout/architecture"/>
    <dgm:cxn modelId="{8AD484A4-7664-4672-A7FF-0E5F33BA0B41}" type="presParOf" srcId="{FDC54CF8-9ECD-412F-BC19-90CFF2E495B9}" destId="{9AB6897A-E877-4D04-827D-2AAB8969A291}" srcOrd="1" destOrd="0" presId="urn:microsoft.com/office/officeart/2005/8/layout/architecture"/>
    <dgm:cxn modelId="{748D73AC-FCE8-4922-BC76-59D4B7F714C0}" type="presParOf" srcId="{27AFEAF8-9E68-488C-97E6-EA94CB1C9EFD}" destId="{0D08105A-A3BB-445D-8025-B3B428E585A9}" srcOrd="3" destOrd="0" presId="urn:microsoft.com/office/officeart/2005/8/layout/architecture"/>
    <dgm:cxn modelId="{FA805013-3E19-4CD5-925A-884E1D8D371C}" type="presParOf" srcId="{27AFEAF8-9E68-488C-97E6-EA94CB1C9EFD}" destId="{1793E2CA-A909-4788-87A0-3DEA92975398}" srcOrd="4" destOrd="0" presId="urn:microsoft.com/office/officeart/2005/8/layout/architecture"/>
    <dgm:cxn modelId="{339C53F5-D4FD-4341-9CE9-C66A308EAF3E}" type="presParOf" srcId="{1793E2CA-A909-4788-87A0-3DEA92975398}" destId="{CC0968A8-139C-4EC7-B46B-64BE80A979B6}" srcOrd="0" destOrd="0" presId="urn:microsoft.com/office/officeart/2005/8/layout/architecture"/>
    <dgm:cxn modelId="{C777B549-1B3B-4DCB-B61D-415C73465762}" type="presParOf" srcId="{1793E2CA-A909-4788-87A0-3DEA92975398}" destId="{33308C5B-9B12-4D47-9629-77AC3215E323}" srcOrd="1" destOrd="0" presId="urn:microsoft.com/office/officeart/2005/8/layout/architecture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1688F6-0079-4301-8BD1-DBC7AEF518AC}" type="doc">
      <dgm:prSet loTypeId="urn:microsoft.com/office/officeart/2005/8/layout/architecture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71FA6E88-0343-418C-8D4D-36599C66BF41}">
      <dgm:prSet custT="1"/>
      <dgm:spPr>
        <a:ln w="12700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buNone/>
          </a:pPr>
          <a:r>
            <a:rPr lang="en-IN" sz="1500"/>
            <a:t>Blended Stack (Grant/DFI)</a:t>
          </a:r>
        </a:p>
      </dgm:t>
    </dgm:pt>
    <dgm:pt modelId="{404EC46E-4893-4E38-B1CE-90325025FD4A}" type="parTrans" cxnId="{840761A0-88C0-405B-ACEB-807752BB4819}">
      <dgm:prSet/>
      <dgm:spPr/>
      <dgm:t>
        <a:bodyPr/>
        <a:lstStyle/>
        <a:p>
          <a:endParaRPr lang="en-IN" sz="1500"/>
        </a:p>
      </dgm:t>
    </dgm:pt>
    <dgm:pt modelId="{BCF216BC-BF22-4AA9-80E2-451EA59936F9}" type="sibTrans" cxnId="{840761A0-88C0-405B-ACEB-807752BB4819}">
      <dgm:prSet/>
      <dgm:spPr>
        <a:ln>
          <a:solidFill>
            <a:srgbClr val="77933C"/>
          </a:solidFill>
        </a:ln>
      </dgm:spPr>
      <dgm:t>
        <a:bodyPr/>
        <a:lstStyle/>
        <a:p>
          <a:endParaRPr lang="en-IN" sz="1500"/>
        </a:p>
      </dgm:t>
    </dgm:pt>
    <dgm:pt modelId="{33C640C6-6875-4644-8431-0E4C566B35E9}">
      <dgm:prSet custT="1"/>
      <dgm:spPr>
        <a:ln w="12700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buNone/>
          </a:pPr>
          <a:r>
            <a:rPr lang="en-IN" sz="1500"/>
            <a:t>AMC/Volume Guarantees</a:t>
          </a:r>
        </a:p>
      </dgm:t>
    </dgm:pt>
    <dgm:pt modelId="{5D65FBF3-4BCB-4D51-8115-EF019074DC2F}" type="parTrans" cxnId="{BA3C5678-851D-4C0F-9DCD-AB841A1597EC}">
      <dgm:prSet/>
      <dgm:spPr/>
      <dgm:t>
        <a:bodyPr/>
        <a:lstStyle/>
        <a:p>
          <a:endParaRPr lang="en-IN" sz="1500"/>
        </a:p>
      </dgm:t>
    </dgm:pt>
    <dgm:pt modelId="{E1712E95-F313-423A-807B-A25FBBAEB973}" type="sibTrans" cxnId="{BA3C5678-851D-4C0F-9DCD-AB841A1597EC}">
      <dgm:prSet/>
      <dgm:spPr/>
      <dgm:t>
        <a:bodyPr/>
        <a:lstStyle/>
        <a:p>
          <a:endParaRPr lang="en-IN" sz="1500"/>
        </a:p>
      </dgm:t>
    </dgm:pt>
    <dgm:pt modelId="{B8A9D820-D761-4ED7-8BBB-DBC96269B2F3}">
      <dgm:prSet custT="1"/>
      <dgm:spPr>
        <a:ln w="12700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buNone/>
          </a:pPr>
          <a:r>
            <a:rPr lang="en-IN" sz="1500"/>
            <a:t>SEZ Incentives</a:t>
          </a:r>
        </a:p>
      </dgm:t>
    </dgm:pt>
    <dgm:pt modelId="{054A4B81-E274-4F2A-A807-0A745E896233}" type="parTrans" cxnId="{C3AB2968-AD7A-42F6-A9D6-FE429B2FFCDF}">
      <dgm:prSet/>
      <dgm:spPr/>
      <dgm:t>
        <a:bodyPr/>
        <a:lstStyle/>
        <a:p>
          <a:endParaRPr lang="en-IN" sz="1500"/>
        </a:p>
      </dgm:t>
    </dgm:pt>
    <dgm:pt modelId="{CAC824CE-314B-4EA7-BCD8-99B12F0315BC}" type="sibTrans" cxnId="{C3AB2968-AD7A-42F6-A9D6-FE429B2FFCDF}">
      <dgm:prSet/>
      <dgm:spPr/>
      <dgm:t>
        <a:bodyPr/>
        <a:lstStyle/>
        <a:p>
          <a:endParaRPr lang="en-IN" sz="1500"/>
        </a:p>
      </dgm:t>
    </dgm:pt>
    <dgm:pt modelId="{A7463DED-F059-4BE3-85C0-D94391C2CB86}" type="pres">
      <dgm:prSet presAssocID="{F61688F6-0079-4301-8BD1-DBC7AEF518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AE1BEA-479A-46B4-BA6E-EFC7C270772E}" type="pres">
      <dgm:prSet presAssocID="{71FA6E88-0343-418C-8D4D-36599C66BF41}" presName="vertOne" presStyleCnt="0"/>
      <dgm:spPr/>
    </dgm:pt>
    <dgm:pt modelId="{E5F51633-D9BC-4F1F-93EB-301B322795FD}" type="pres">
      <dgm:prSet presAssocID="{71FA6E88-0343-418C-8D4D-36599C66BF41}" presName="txOne" presStyleLbl="node0" presStyleIdx="0" presStyleCnt="3">
        <dgm:presLayoutVars>
          <dgm:chPref val="3"/>
        </dgm:presLayoutVars>
      </dgm:prSet>
      <dgm:spPr/>
    </dgm:pt>
    <dgm:pt modelId="{8EA953AE-D5A8-453B-9C95-5935382CA100}" type="pres">
      <dgm:prSet presAssocID="{71FA6E88-0343-418C-8D4D-36599C66BF41}" presName="horzOne" presStyleCnt="0"/>
      <dgm:spPr/>
    </dgm:pt>
    <dgm:pt modelId="{2E4ADB7B-D07E-4C54-B6AC-6DAE1564586D}" type="pres">
      <dgm:prSet presAssocID="{BCF216BC-BF22-4AA9-80E2-451EA59936F9}" presName="sibSpaceOne" presStyleCnt="0"/>
      <dgm:spPr/>
    </dgm:pt>
    <dgm:pt modelId="{D975636C-CB39-4714-A81D-3761598F38DB}" type="pres">
      <dgm:prSet presAssocID="{33C640C6-6875-4644-8431-0E4C566B35E9}" presName="vertOne" presStyleCnt="0"/>
      <dgm:spPr/>
    </dgm:pt>
    <dgm:pt modelId="{9CA4841B-D852-4116-A5E4-6B5129CA0192}" type="pres">
      <dgm:prSet presAssocID="{33C640C6-6875-4644-8431-0E4C566B35E9}" presName="txOne" presStyleLbl="node0" presStyleIdx="1" presStyleCnt="3">
        <dgm:presLayoutVars>
          <dgm:chPref val="3"/>
        </dgm:presLayoutVars>
      </dgm:prSet>
      <dgm:spPr/>
    </dgm:pt>
    <dgm:pt modelId="{37D0C3A2-7507-4E09-AFB1-3341AFE0A91C}" type="pres">
      <dgm:prSet presAssocID="{33C640C6-6875-4644-8431-0E4C566B35E9}" presName="horzOne" presStyleCnt="0"/>
      <dgm:spPr/>
    </dgm:pt>
    <dgm:pt modelId="{88169F02-AA6C-42DB-9765-DED6F87DAB1B}" type="pres">
      <dgm:prSet presAssocID="{E1712E95-F313-423A-807B-A25FBBAEB973}" presName="sibSpaceOne" presStyleCnt="0"/>
      <dgm:spPr/>
    </dgm:pt>
    <dgm:pt modelId="{947F76B1-3BC8-4EB7-B3B1-193220DA1C38}" type="pres">
      <dgm:prSet presAssocID="{B8A9D820-D761-4ED7-8BBB-DBC96269B2F3}" presName="vertOne" presStyleCnt="0"/>
      <dgm:spPr/>
    </dgm:pt>
    <dgm:pt modelId="{D5DF5872-69D5-47BE-9925-EE588A8046E5}" type="pres">
      <dgm:prSet presAssocID="{B8A9D820-D761-4ED7-8BBB-DBC96269B2F3}" presName="txOne" presStyleLbl="node0" presStyleIdx="2" presStyleCnt="3">
        <dgm:presLayoutVars>
          <dgm:chPref val="3"/>
        </dgm:presLayoutVars>
      </dgm:prSet>
      <dgm:spPr/>
    </dgm:pt>
    <dgm:pt modelId="{E2394FC2-FA95-458B-AF56-CECD806D4BFE}" type="pres">
      <dgm:prSet presAssocID="{B8A9D820-D761-4ED7-8BBB-DBC96269B2F3}" presName="horzOne" presStyleCnt="0"/>
      <dgm:spPr/>
    </dgm:pt>
  </dgm:ptLst>
  <dgm:cxnLst>
    <dgm:cxn modelId="{41B24522-C41B-48EA-9836-9BB6D2116B19}" type="presOf" srcId="{33C640C6-6875-4644-8431-0E4C566B35E9}" destId="{9CA4841B-D852-4116-A5E4-6B5129CA0192}" srcOrd="0" destOrd="0" presId="urn:microsoft.com/office/officeart/2005/8/layout/architecture"/>
    <dgm:cxn modelId="{EC64DC24-1CD9-4F22-AB31-EF0D223AA0A1}" type="presOf" srcId="{F61688F6-0079-4301-8BD1-DBC7AEF518AC}" destId="{A7463DED-F059-4BE3-85C0-D94391C2CB86}" srcOrd="0" destOrd="0" presId="urn:microsoft.com/office/officeart/2005/8/layout/architecture"/>
    <dgm:cxn modelId="{EC73D940-5D4F-4A25-B6C4-4132649D8A72}" type="presOf" srcId="{B8A9D820-D761-4ED7-8BBB-DBC96269B2F3}" destId="{D5DF5872-69D5-47BE-9925-EE588A8046E5}" srcOrd="0" destOrd="0" presId="urn:microsoft.com/office/officeart/2005/8/layout/architecture"/>
    <dgm:cxn modelId="{C3AB2968-AD7A-42F6-A9D6-FE429B2FFCDF}" srcId="{F61688F6-0079-4301-8BD1-DBC7AEF518AC}" destId="{B8A9D820-D761-4ED7-8BBB-DBC96269B2F3}" srcOrd="2" destOrd="0" parTransId="{054A4B81-E274-4F2A-A807-0A745E896233}" sibTransId="{CAC824CE-314B-4EA7-BCD8-99B12F0315BC}"/>
    <dgm:cxn modelId="{BA3C5678-851D-4C0F-9DCD-AB841A1597EC}" srcId="{F61688F6-0079-4301-8BD1-DBC7AEF518AC}" destId="{33C640C6-6875-4644-8431-0E4C566B35E9}" srcOrd="1" destOrd="0" parTransId="{5D65FBF3-4BCB-4D51-8115-EF019074DC2F}" sibTransId="{E1712E95-F313-423A-807B-A25FBBAEB973}"/>
    <dgm:cxn modelId="{840761A0-88C0-405B-ACEB-807752BB4819}" srcId="{F61688F6-0079-4301-8BD1-DBC7AEF518AC}" destId="{71FA6E88-0343-418C-8D4D-36599C66BF41}" srcOrd="0" destOrd="0" parTransId="{404EC46E-4893-4E38-B1CE-90325025FD4A}" sibTransId="{BCF216BC-BF22-4AA9-80E2-451EA59936F9}"/>
    <dgm:cxn modelId="{631DDBDC-D208-4FCF-9480-D921BE99CD4B}" type="presOf" srcId="{71FA6E88-0343-418C-8D4D-36599C66BF41}" destId="{E5F51633-D9BC-4F1F-93EB-301B322795FD}" srcOrd="0" destOrd="0" presId="urn:microsoft.com/office/officeart/2005/8/layout/architecture"/>
    <dgm:cxn modelId="{57BE7191-B95A-448A-8951-29EA6E3F3952}" type="presParOf" srcId="{A7463DED-F059-4BE3-85C0-D94391C2CB86}" destId="{5CAE1BEA-479A-46B4-BA6E-EFC7C270772E}" srcOrd="0" destOrd="0" presId="urn:microsoft.com/office/officeart/2005/8/layout/architecture"/>
    <dgm:cxn modelId="{29216B94-A905-44CF-BD1C-93DB41EB7C3A}" type="presParOf" srcId="{5CAE1BEA-479A-46B4-BA6E-EFC7C270772E}" destId="{E5F51633-D9BC-4F1F-93EB-301B322795FD}" srcOrd="0" destOrd="0" presId="urn:microsoft.com/office/officeart/2005/8/layout/architecture"/>
    <dgm:cxn modelId="{7C7F79DF-16B9-4024-AC2D-FEE06585E5FC}" type="presParOf" srcId="{5CAE1BEA-479A-46B4-BA6E-EFC7C270772E}" destId="{8EA953AE-D5A8-453B-9C95-5935382CA100}" srcOrd="1" destOrd="0" presId="urn:microsoft.com/office/officeart/2005/8/layout/architecture"/>
    <dgm:cxn modelId="{8C66F740-CEEC-4977-A401-0A204104DB58}" type="presParOf" srcId="{A7463DED-F059-4BE3-85C0-D94391C2CB86}" destId="{2E4ADB7B-D07E-4C54-B6AC-6DAE1564586D}" srcOrd="1" destOrd="0" presId="urn:microsoft.com/office/officeart/2005/8/layout/architecture"/>
    <dgm:cxn modelId="{22A61365-29F3-4749-BAF4-6D5A16338A36}" type="presParOf" srcId="{A7463DED-F059-4BE3-85C0-D94391C2CB86}" destId="{D975636C-CB39-4714-A81D-3761598F38DB}" srcOrd="2" destOrd="0" presId="urn:microsoft.com/office/officeart/2005/8/layout/architecture"/>
    <dgm:cxn modelId="{10D1CDBB-78E2-4914-856D-CBC73250BC96}" type="presParOf" srcId="{D975636C-CB39-4714-A81D-3761598F38DB}" destId="{9CA4841B-D852-4116-A5E4-6B5129CA0192}" srcOrd="0" destOrd="0" presId="urn:microsoft.com/office/officeart/2005/8/layout/architecture"/>
    <dgm:cxn modelId="{82197CF2-8FE2-4BB4-9641-714638536300}" type="presParOf" srcId="{D975636C-CB39-4714-A81D-3761598F38DB}" destId="{37D0C3A2-7507-4E09-AFB1-3341AFE0A91C}" srcOrd="1" destOrd="0" presId="urn:microsoft.com/office/officeart/2005/8/layout/architecture"/>
    <dgm:cxn modelId="{80BFD9CB-D42E-4952-A5EC-7C60017E602E}" type="presParOf" srcId="{A7463DED-F059-4BE3-85C0-D94391C2CB86}" destId="{88169F02-AA6C-42DB-9765-DED6F87DAB1B}" srcOrd="3" destOrd="0" presId="urn:microsoft.com/office/officeart/2005/8/layout/architecture"/>
    <dgm:cxn modelId="{FF9AE64F-FCD8-48E7-850B-3F2D3B4C66EE}" type="presParOf" srcId="{A7463DED-F059-4BE3-85C0-D94391C2CB86}" destId="{947F76B1-3BC8-4EB7-B3B1-193220DA1C38}" srcOrd="4" destOrd="0" presId="urn:microsoft.com/office/officeart/2005/8/layout/architecture"/>
    <dgm:cxn modelId="{33DB1768-28CC-4574-8310-5B54D8761386}" type="presParOf" srcId="{947F76B1-3BC8-4EB7-B3B1-193220DA1C38}" destId="{D5DF5872-69D5-47BE-9925-EE588A8046E5}" srcOrd="0" destOrd="0" presId="urn:microsoft.com/office/officeart/2005/8/layout/architecture"/>
    <dgm:cxn modelId="{A42E8730-B98F-404C-B0E4-4BCF2F172C8A}" type="presParOf" srcId="{947F76B1-3BC8-4EB7-B3B1-193220DA1C38}" destId="{E2394FC2-FA95-458B-AF56-CECD806D4BFE}" srcOrd="1" destOrd="0" presId="urn:microsoft.com/office/officeart/2005/8/layout/architecture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1688F6-0079-4301-8BD1-DBC7AEF518AC}" type="doc">
      <dgm:prSet loTypeId="urn:microsoft.com/office/officeart/2005/8/layout/architecture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C0454640-2EAE-465E-B14C-422AB75F2DB8}">
      <dgm:prSet custT="1"/>
      <dgm:spPr>
        <a:ln w="12700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buNone/>
          </a:pPr>
          <a:r>
            <a:rPr lang="en-US" sz="1500"/>
            <a:t>DS Fellowships</a:t>
          </a:r>
        </a:p>
      </dgm:t>
    </dgm:pt>
    <dgm:pt modelId="{4C5D6A9A-1160-4542-B5C8-D4F5E5781568}" type="parTrans" cxnId="{7BBC4F5F-CA29-4963-AB80-3F40355883B7}">
      <dgm:prSet/>
      <dgm:spPr/>
      <dgm:t>
        <a:bodyPr/>
        <a:lstStyle/>
        <a:p>
          <a:endParaRPr lang="en-IN"/>
        </a:p>
      </dgm:t>
    </dgm:pt>
    <dgm:pt modelId="{8ED4F1CE-6F2F-4052-A800-47FA4E341030}" type="sibTrans" cxnId="{7BBC4F5F-CA29-4963-AB80-3F40355883B7}">
      <dgm:prSet/>
      <dgm:spPr>
        <a:solidFill>
          <a:srgbClr val="77933C"/>
        </a:solidFill>
        <a:ln>
          <a:solidFill>
            <a:srgbClr val="77933C"/>
          </a:solidFill>
        </a:ln>
      </dgm:spPr>
      <dgm:t>
        <a:bodyPr/>
        <a:lstStyle/>
        <a:p>
          <a:endParaRPr lang="en-IN"/>
        </a:p>
      </dgm:t>
    </dgm:pt>
    <dgm:pt modelId="{A9F2A859-9D36-45E6-96DE-5F625694AC04}">
      <dgm:prSet custT="1"/>
      <dgm:spPr>
        <a:ln w="12700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buNone/>
          </a:pPr>
          <a:r>
            <a:rPr lang="en-US" sz="1500"/>
            <a:t>GMP Academy</a:t>
          </a:r>
        </a:p>
      </dgm:t>
    </dgm:pt>
    <dgm:pt modelId="{52658040-C452-482B-B160-FF36DCDACA57}" type="parTrans" cxnId="{6B0D50FC-4682-420C-BC0A-677E405AF6F9}">
      <dgm:prSet/>
      <dgm:spPr/>
      <dgm:t>
        <a:bodyPr/>
        <a:lstStyle/>
        <a:p>
          <a:endParaRPr lang="en-IN"/>
        </a:p>
      </dgm:t>
    </dgm:pt>
    <dgm:pt modelId="{5392543F-61A5-4177-8AF4-F2D77F022399}" type="sibTrans" cxnId="{6B0D50FC-4682-420C-BC0A-677E405AF6F9}">
      <dgm:prSet/>
      <dgm:spPr/>
      <dgm:t>
        <a:bodyPr/>
        <a:lstStyle/>
        <a:p>
          <a:endParaRPr lang="en-IN"/>
        </a:p>
      </dgm:t>
    </dgm:pt>
    <dgm:pt modelId="{02E53476-3CB0-4109-9113-AD62ECCA028B}">
      <dgm:prSet custT="1"/>
      <dgm:spPr>
        <a:ln w="12700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buNone/>
          </a:pPr>
          <a:r>
            <a:rPr lang="en-US" sz="1500"/>
            <a:t>ESOPs/Tech ladder</a:t>
          </a:r>
        </a:p>
      </dgm:t>
    </dgm:pt>
    <dgm:pt modelId="{E739342A-55E7-4B81-8695-1524DA5F8E54}" type="parTrans" cxnId="{406368C2-45FA-46FA-8748-93D8D96D15BA}">
      <dgm:prSet/>
      <dgm:spPr/>
      <dgm:t>
        <a:bodyPr/>
        <a:lstStyle/>
        <a:p>
          <a:endParaRPr lang="en-IN"/>
        </a:p>
      </dgm:t>
    </dgm:pt>
    <dgm:pt modelId="{12773D46-0542-4084-A4F5-6AFAFF8EA10D}" type="sibTrans" cxnId="{406368C2-45FA-46FA-8748-93D8D96D15BA}">
      <dgm:prSet/>
      <dgm:spPr/>
      <dgm:t>
        <a:bodyPr/>
        <a:lstStyle/>
        <a:p>
          <a:endParaRPr lang="en-IN"/>
        </a:p>
      </dgm:t>
    </dgm:pt>
    <dgm:pt modelId="{D2DB8DE2-30ED-49A1-8573-31E70CCA911F}" type="pres">
      <dgm:prSet presAssocID="{F61688F6-0079-4301-8BD1-DBC7AEF518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F5FBBD-721A-4030-8C17-D8088FD761FF}" type="pres">
      <dgm:prSet presAssocID="{C0454640-2EAE-465E-B14C-422AB75F2DB8}" presName="vertOne" presStyleCnt="0"/>
      <dgm:spPr/>
    </dgm:pt>
    <dgm:pt modelId="{43F0621C-0EB0-4BFB-BA23-B457CB1F2D60}" type="pres">
      <dgm:prSet presAssocID="{C0454640-2EAE-465E-B14C-422AB75F2DB8}" presName="txOne" presStyleLbl="node0" presStyleIdx="0" presStyleCnt="3">
        <dgm:presLayoutVars>
          <dgm:chPref val="3"/>
        </dgm:presLayoutVars>
      </dgm:prSet>
      <dgm:spPr/>
    </dgm:pt>
    <dgm:pt modelId="{A8F0D4F0-C9C5-4F35-A85B-E2CF2B3135DB}" type="pres">
      <dgm:prSet presAssocID="{C0454640-2EAE-465E-B14C-422AB75F2DB8}" presName="horzOne" presStyleCnt="0"/>
      <dgm:spPr/>
    </dgm:pt>
    <dgm:pt modelId="{440B5EBF-F02C-4C16-8F59-7EFBAF4D8ABC}" type="pres">
      <dgm:prSet presAssocID="{8ED4F1CE-6F2F-4052-A800-47FA4E341030}" presName="sibSpaceOne" presStyleCnt="0"/>
      <dgm:spPr/>
    </dgm:pt>
    <dgm:pt modelId="{E56B19A8-9E2A-4AFA-A348-2B8D518EEE55}" type="pres">
      <dgm:prSet presAssocID="{A9F2A859-9D36-45E6-96DE-5F625694AC04}" presName="vertOne" presStyleCnt="0"/>
      <dgm:spPr/>
    </dgm:pt>
    <dgm:pt modelId="{F2506AB4-4447-4C64-96AD-A80208153ECD}" type="pres">
      <dgm:prSet presAssocID="{A9F2A859-9D36-45E6-96DE-5F625694AC04}" presName="txOne" presStyleLbl="node0" presStyleIdx="1" presStyleCnt="3">
        <dgm:presLayoutVars>
          <dgm:chPref val="3"/>
        </dgm:presLayoutVars>
      </dgm:prSet>
      <dgm:spPr/>
    </dgm:pt>
    <dgm:pt modelId="{94319AA8-89AB-4AE2-BCAB-417AAE4F0E9E}" type="pres">
      <dgm:prSet presAssocID="{A9F2A859-9D36-45E6-96DE-5F625694AC04}" presName="horzOne" presStyleCnt="0"/>
      <dgm:spPr/>
    </dgm:pt>
    <dgm:pt modelId="{5EAF39A3-721B-49CF-9287-91BCBF167893}" type="pres">
      <dgm:prSet presAssocID="{5392543F-61A5-4177-8AF4-F2D77F022399}" presName="sibSpaceOne" presStyleCnt="0"/>
      <dgm:spPr/>
    </dgm:pt>
    <dgm:pt modelId="{034B3454-C343-4CC1-9854-7784366F9461}" type="pres">
      <dgm:prSet presAssocID="{02E53476-3CB0-4109-9113-AD62ECCA028B}" presName="vertOne" presStyleCnt="0"/>
      <dgm:spPr/>
    </dgm:pt>
    <dgm:pt modelId="{9AD179C3-0BCA-4575-903B-41A7C2675C92}" type="pres">
      <dgm:prSet presAssocID="{02E53476-3CB0-4109-9113-AD62ECCA028B}" presName="txOne" presStyleLbl="node0" presStyleIdx="2" presStyleCnt="3">
        <dgm:presLayoutVars>
          <dgm:chPref val="3"/>
        </dgm:presLayoutVars>
      </dgm:prSet>
      <dgm:spPr/>
    </dgm:pt>
    <dgm:pt modelId="{963192CD-0C9E-42DD-A934-DA0657032C31}" type="pres">
      <dgm:prSet presAssocID="{02E53476-3CB0-4109-9113-AD62ECCA028B}" presName="horzOne" presStyleCnt="0"/>
      <dgm:spPr/>
    </dgm:pt>
  </dgm:ptLst>
  <dgm:cxnLst>
    <dgm:cxn modelId="{6D99520B-5060-4849-8D17-52F9EFC6BE99}" type="presOf" srcId="{02E53476-3CB0-4109-9113-AD62ECCA028B}" destId="{9AD179C3-0BCA-4575-903B-41A7C2675C92}" srcOrd="0" destOrd="0" presId="urn:microsoft.com/office/officeart/2005/8/layout/architecture"/>
    <dgm:cxn modelId="{7BBC4F5F-CA29-4963-AB80-3F40355883B7}" srcId="{F61688F6-0079-4301-8BD1-DBC7AEF518AC}" destId="{C0454640-2EAE-465E-B14C-422AB75F2DB8}" srcOrd="0" destOrd="0" parTransId="{4C5D6A9A-1160-4542-B5C8-D4F5E5781568}" sibTransId="{8ED4F1CE-6F2F-4052-A800-47FA4E341030}"/>
    <dgm:cxn modelId="{8F6CC651-5F64-4589-931E-7C101E066F26}" type="presOf" srcId="{A9F2A859-9D36-45E6-96DE-5F625694AC04}" destId="{F2506AB4-4447-4C64-96AD-A80208153ECD}" srcOrd="0" destOrd="0" presId="urn:microsoft.com/office/officeart/2005/8/layout/architecture"/>
    <dgm:cxn modelId="{37EC2477-0E1D-4E37-9798-776099439E0F}" type="presOf" srcId="{C0454640-2EAE-465E-B14C-422AB75F2DB8}" destId="{43F0621C-0EB0-4BFB-BA23-B457CB1F2D60}" srcOrd="0" destOrd="0" presId="urn:microsoft.com/office/officeart/2005/8/layout/architecture"/>
    <dgm:cxn modelId="{406368C2-45FA-46FA-8748-93D8D96D15BA}" srcId="{F61688F6-0079-4301-8BD1-DBC7AEF518AC}" destId="{02E53476-3CB0-4109-9113-AD62ECCA028B}" srcOrd="2" destOrd="0" parTransId="{E739342A-55E7-4B81-8695-1524DA5F8E54}" sibTransId="{12773D46-0542-4084-A4F5-6AFAFF8EA10D}"/>
    <dgm:cxn modelId="{32E178F0-6BC2-45AF-850D-7483B3037B49}" type="presOf" srcId="{F61688F6-0079-4301-8BD1-DBC7AEF518AC}" destId="{D2DB8DE2-30ED-49A1-8573-31E70CCA911F}" srcOrd="0" destOrd="0" presId="urn:microsoft.com/office/officeart/2005/8/layout/architecture"/>
    <dgm:cxn modelId="{6B0D50FC-4682-420C-BC0A-677E405AF6F9}" srcId="{F61688F6-0079-4301-8BD1-DBC7AEF518AC}" destId="{A9F2A859-9D36-45E6-96DE-5F625694AC04}" srcOrd="1" destOrd="0" parTransId="{52658040-C452-482B-B160-FF36DCDACA57}" sibTransId="{5392543F-61A5-4177-8AF4-F2D77F022399}"/>
    <dgm:cxn modelId="{836BF046-063C-4E10-B58E-0B66BE400494}" type="presParOf" srcId="{D2DB8DE2-30ED-49A1-8573-31E70CCA911F}" destId="{C9F5FBBD-721A-4030-8C17-D8088FD761FF}" srcOrd="0" destOrd="0" presId="urn:microsoft.com/office/officeart/2005/8/layout/architecture"/>
    <dgm:cxn modelId="{28014389-E47F-4544-A008-109072DA4B52}" type="presParOf" srcId="{C9F5FBBD-721A-4030-8C17-D8088FD761FF}" destId="{43F0621C-0EB0-4BFB-BA23-B457CB1F2D60}" srcOrd="0" destOrd="0" presId="urn:microsoft.com/office/officeart/2005/8/layout/architecture"/>
    <dgm:cxn modelId="{74481617-0277-469A-AB3C-D9423F69AE7E}" type="presParOf" srcId="{C9F5FBBD-721A-4030-8C17-D8088FD761FF}" destId="{A8F0D4F0-C9C5-4F35-A85B-E2CF2B3135DB}" srcOrd="1" destOrd="0" presId="urn:microsoft.com/office/officeart/2005/8/layout/architecture"/>
    <dgm:cxn modelId="{88DCBB89-AED5-464C-B431-6A941D770080}" type="presParOf" srcId="{D2DB8DE2-30ED-49A1-8573-31E70CCA911F}" destId="{440B5EBF-F02C-4C16-8F59-7EFBAF4D8ABC}" srcOrd="1" destOrd="0" presId="urn:microsoft.com/office/officeart/2005/8/layout/architecture"/>
    <dgm:cxn modelId="{0AB4CB21-841E-4DAD-A8AB-817215EE353A}" type="presParOf" srcId="{D2DB8DE2-30ED-49A1-8573-31E70CCA911F}" destId="{E56B19A8-9E2A-4AFA-A348-2B8D518EEE55}" srcOrd="2" destOrd="0" presId="urn:microsoft.com/office/officeart/2005/8/layout/architecture"/>
    <dgm:cxn modelId="{020B1326-7239-43B7-B565-8015AF066541}" type="presParOf" srcId="{E56B19A8-9E2A-4AFA-A348-2B8D518EEE55}" destId="{F2506AB4-4447-4C64-96AD-A80208153ECD}" srcOrd="0" destOrd="0" presId="urn:microsoft.com/office/officeart/2005/8/layout/architecture"/>
    <dgm:cxn modelId="{5ED122E2-0323-437A-A8FD-C5CC28763F09}" type="presParOf" srcId="{E56B19A8-9E2A-4AFA-A348-2B8D518EEE55}" destId="{94319AA8-89AB-4AE2-BCAB-417AAE4F0E9E}" srcOrd="1" destOrd="0" presId="urn:microsoft.com/office/officeart/2005/8/layout/architecture"/>
    <dgm:cxn modelId="{35AA2234-4C24-4E37-B3D5-0FBFE55DC3DD}" type="presParOf" srcId="{D2DB8DE2-30ED-49A1-8573-31E70CCA911F}" destId="{5EAF39A3-721B-49CF-9287-91BCBF167893}" srcOrd="3" destOrd="0" presId="urn:microsoft.com/office/officeart/2005/8/layout/architecture"/>
    <dgm:cxn modelId="{E8E6FCEA-8EDA-4266-8F2F-B795B3F55463}" type="presParOf" srcId="{D2DB8DE2-30ED-49A1-8573-31E70CCA911F}" destId="{034B3454-C343-4CC1-9854-7784366F9461}" srcOrd="4" destOrd="0" presId="urn:microsoft.com/office/officeart/2005/8/layout/architecture"/>
    <dgm:cxn modelId="{31488DE2-5FF7-4278-9932-6AD8B7BA97F0}" type="presParOf" srcId="{034B3454-C343-4CC1-9854-7784366F9461}" destId="{9AD179C3-0BCA-4575-903B-41A7C2675C92}" srcOrd="0" destOrd="0" presId="urn:microsoft.com/office/officeart/2005/8/layout/architecture"/>
    <dgm:cxn modelId="{A7531639-95B0-4A5A-A76C-D7B891F96B38}" type="presParOf" srcId="{034B3454-C343-4CC1-9854-7784366F9461}" destId="{963192CD-0C9E-42DD-A934-DA0657032C3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1688F6-0079-4301-8BD1-DBC7AEF518AC}" type="doc">
      <dgm:prSet loTypeId="urn:microsoft.com/office/officeart/2005/8/layout/architecture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E6D4D91B-9BA1-4567-86DD-29A0297B0D78}">
      <dgm:prSet/>
      <dgm:spPr>
        <a:ln w="12700">
          <a:solidFill>
            <a:srgbClr val="4F6228"/>
          </a:solidFill>
        </a:ln>
      </dgm:spPr>
      <dgm:t>
        <a:bodyPr/>
        <a:lstStyle/>
        <a:p>
          <a:r>
            <a:rPr lang="en-IN"/>
            <a:t>Stage-Gates + QbD</a:t>
          </a:r>
          <a:endParaRPr lang="en-IN" b="1"/>
        </a:p>
      </dgm:t>
    </dgm:pt>
    <dgm:pt modelId="{24E56759-420C-4D1B-B0D2-ED50A3C21DCF}" type="parTrans" cxnId="{C25754F1-D357-471F-B971-51ADF0D9AA05}">
      <dgm:prSet/>
      <dgm:spPr/>
      <dgm:t>
        <a:bodyPr/>
        <a:lstStyle/>
        <a:p>
          <a:endParaRPr lang="en-IN"/>
        </a:p>
      </dgm:t>
    </dgm:pt>
    <dgm:pt modelId="{D7B8D815-97E9-441A-AACB-480C69A0E045}" type="sibTrans" cxnId="{C25754F1-D357-471F-B971-51ADF0D9AA05}">
      <dgm:prSet/>
      <dgm:spPr>
        <a:solidFill>
          <a:schemeClr val="accent2">
            <a:lumMod val="50000"/>
          </a:schemeClr>
        </a:solidFill>
        <a:ln>
          <a:solidFill>
            <a:srgbClr val="4F6228"/>
          </a:solidFill>
        </a:ln>
      </dgm:spPr>
      <dgm:t>
        <a:bodyPr/>
        <a:lstStyle/>
        <a:p>
          <a:endParaRPr lang="en-IN"/>
        </a:p>
      </dgm:t>
    </dgm:pt>
    <dgm:pt modelId="{0F4851E7-E510-4BC3-A677-1C397DC71B23}">
      <dgm:prSet/>
      <dgm:spPr>
        <a:ln w="12700">
          <a:solidFill>
            <a:srgbClr val="4F6228"/>
          </a:solidFill>
        </a:ln>
      </dgm:spPr>
      <dgm:t>
        <a:bodyPr/>
        <a:lstStyle/>
        <a:p>
          <a:r>
            <a:rPr lang="en-IN"/>
            <a:t>Parallel Standard Format</a:t>
          </a:r>
          <a:endParaRPr lang="en-IN" b="1"/>
        </a:p>
      </dgm:t>
    </dgm:pt>
    <dgm:pt modelId="{85B1F594-5D44-45B3-A477-545123842E04}" type="parTrans" cxnId="{9E7BF989-111B-4963-A754-0F5014410022}">
      <dgm:prSet/>
      <dgm:spPr/>
      <dgm:t>
        <a:bodyPr/>
        <a:lstStyle/>
        <a:p>
          <a:endParaRPr lang="en-IN"/>
        </a:p>
      </dgm:t>
    </dgm:pt>
    <dgm:pt modelId="{88051114-26AB-4F6B-857A-EC98E13284A2}" type="sibTrans" cxnId="{9E7BF989-111B-4963-A754-0F5014410022}">
      <dgm:prSet/>
      <dgm:spPr/>
      <dgm:t>
        <a:bodyPr/>
        <a:lstStyle/>
        <a:p>
          <a:endParaRPr lang="en-IN"/>
        </a:p>
      </dgm:t>
    </dgm:pt>
    <dgm:pt modelId="{48CA9AE8-EE34-4EA8-8933-D2221D8BB4F1}">
      <dgm:prSet/>
      <dgm:spPr>
        <a:ln w="12700">
          <a:solidFill>
            <a:srgbClr val="4F6228"/>
          </a:solidFill>
        </a:ln>
      </dgm:spPr>
      <dgm:t>
        <a:bodyPr/>
        <a:lstStyle/>
        <a:p>
          <a:r>
            <a:rPr lang="en-IN" b="0"/>
            <a:t>Commercial Clarity</a:t>
          </a:r>
        </a:p>
      </dgm:t>
    </dgm:pt>
    <dgm:pt modelId="{79811449-EA0C-4F18-8CB5-02518AE9BF6A}" type="parTrans" cxnId="{BC98F261-736E-4995-A3F9-87214E19171D}">
      <dgm:prSet/>
      <dgm:spPr/>
      <dgm:t>
        <a:bodyPr/>
        <a:lstStyle/>
        <a:p>
          <a:endParaRPr lang="en-IN"/>
        </a:p>
      </dgm:t>
    </dgm:pt>
    <dgm:pt modelId="{2113D328-7735-44F3-9FD9-0136DA819FF6}" type="sibTrans" cxnId="{BC98F261-736E-4995-A3F9-87214E19171D}">
      <dgm:prSet/>
      <dgm:spPr/>
    </dgm:pt>
    <dgm:pt modelId="{7E892A9E-4151-4926-B7B4-30095E527070}" type="pres">
      <dgm:prSet presAssocID="{F61688F6-0079-4301-8BD1-DBC7AEF518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5B0DE6-61A8-429C-8E9B-F330A8A9527B}" type="pres">
      <dgm:prSet presAssocID="{E6D4D91B-9BA1-4567-86DD-29A0297B0D78}" presName="vertOne" presStyleCnt="0"/>
      <dgm:spPr/>
    </dgm:pt>
    <dgm:pt modelId="{A200BEBF-B8F9-4BB2-9638-2663FC60F719}" type="pres">
      <dgm:prSet presAssocID="{E6D4D91B-9BA1-4567-86DD-29A0297B0D78}" presName="txOne" presStyleLbl="node0" presStyleIdx="0" presStyleCnt="3">
        <dgm:presLayoutVars>
          <dgm:chPref val="3"/>
        </dgm:presLayoutVars>
      </dgm:prSet>
      <dgm:spPr/>
    </dgm:pt>
    <dgm:pt modelId="{27EE989C-8E1B-4E47-A6F4-8AF512169B1C}" type="pres">
      <dgm:prSet presAssocID="{E6D4D91B-9BA1-4567-86DD-29A0297B0D78}" presName="horzOne" presStyleCnt="0"/>
      <dgm:spPr/>
    </dgm:pt>
    <dgm:pt modelId="{B0DFB2C4-7659-49EA-98A4-B5AE4F4B5F03}" type="pres">
      <dgm:prSet presAssocID="{D7B8D815-97E9-441A-AACB-480C69A0E045}" presName="sibSpaceOne" presStyleCnt="0"/>
      <dgm:spPr/>
    </dgm:pt>
    <dgm:pt modelId="{7B89B24B-7234-4539-AA76-62E4C4646A23}" type="pres">
      <dgm:prSet presAssocID="{0F4851E7-E510-4BC3-A677-1C397DC71B23}" presName="vertOne" presStyleCnt="0"/>
      <dgm:spPr/>
    </dgm:pt>
    <dgm:pt modelId="{0D13926D-99E7-4873-B97F-0BE6CAB88BD6}" type="pres">
      <dgm:prSet presAssocID="{0F4851E7-E510-4BC3-A677-1C397DC71B23}" presName="txOne" presStyleLbl="node0" presStyleIdx="1" presStyleCnt="3">
        <dgm:presLayoutVars>
          <dgm:chPref val="3"/>
        </dgm:presLayoutVars>
      </dgm:prSet>
      <dgm:spPr/>
    </dgm:pt>
    <dgm:pt modelId="{3222DD03-96C0-47C4-90A1-AA78B8E5A8D4}" type="pres">
      <dgm:prSet presAssocID="{0F4851E7-E510-4BC3-A677-1C397DC71B23}" presName="horzOne" presStyleCnt="0"/>
      <dgm:spPr/>
    </dgm:pt>
    <dgm:pt modelId="{4CDE1631-2AD4-456E-80FF-F1931757B953}" type="pres">
      <dgm:prSet presAssocID="{88051114-26AB-4F6B-857A-EC98E13284A2}" presName="sibSpaceOne" presStyleCnt="0"/>
      <dgm:spPr/>
    </dgm:pt>
    <dgm:pt modelId="{A145593C-9588-405F-B656-64E5532C28BF}" type="pres">
      <dgm:prSet presAssocID="{48CA9AE8-EE34-4EA8-8933-D2221D8BB4F1}" presName="vertOne" presStyleCnt="0"/>
      <dgm:spPr/>
    </dgm:pt>
    <dgm:pt modelId="{E5000838-B155-4688-989E-FC1EC335F533}" type="pres">
      <dgm:prSet presAssocID="{48CA9AE8-EE34-4EA8-8933-D2221D8BB4F1}" presName="txOne" presStyleLbl="node0" presStyleIdx="2" presStyleCnt="3">
        <dgm:presLayoutVars>
          <dgm:chPref val="3"/>
        </dgm:presLayoutVars>
      </dgm:prSet>
      <dgm:spPr/>
    </dgm:pt>
    <dgm:pt modelId="{AE3F4FA0-C65E-4ED9-9BDB-9D6842DE45C0}" type="pres">
      <dgm:prSet presAssocID="{48CA9AE8-EE34-4EA8-8933-D2221D8BB4F1}" presName="horzOne" presStyleCnt="0"/>
      <dgm:spPr/>
    </dgm:pt>
  </dgm:ptLst>
  <dgm:cxnLst>
    <dgm:cxn modelId="{72423105-E9F4-40CE-A38B-959698320D09}" type="presOf" srcId="{E6D4D91B-9BA1-4567-86DD-29A0297B0D78}" destId="{A200BEBF-B8F9-4BB2-9638-2663FC60F719}" srcOrd="0" destOrd="0" presId="urn:microsoft.com/office/officeart/2005/8/layout/architecture"/>
    <dgm:cxn modelId="{DF440D0B-D58C-43FB-B10B-BE95DADFA19D}" type="presOf" srcId="{0F4851E7-E510-4BC3-A677-1C397DC71B23}" destId="{0D13926D-99E7-4873-B97F-0BE6CAB88BD6}" srcOrd="0" destOrd="0" presId="urn:microsoft.com/office/officeart/2005/8/layout/architecture"/>
    <dgm:cxn modelId="{BCAE9E0C-6639-4257-ADF4-A3ACD7525062}" type="presOf" srcId="{F61688F6-0079-4301-8BD1-DBC7AEF518AC}" destId="{7E892A9E-4151-4926-B7B4-30095E527070}" srcOrd="0" destOrd="0" presId="urn:microsoft.com/office/officeart/2005/8/layout/architecture"/>
    <dgm:cxn modelId="{BC98F261-736E-4995-A3F9-87214E19171D}" srcId="{F61688F6-0079-4301-8BD1-DBC7AEF518AC}" destId="{48CA9AE8-EE34-4EA8-8933-D2221D8BB4F1}" srcOrd="2" destOrd="0" parTransId="{79811449-EA0C-4F18-8CB5-02518AE9BF6A}" sibTransId="{2113D328-7735-44F3-9FD9-0136DA819FF6}"/>
    <dgm:cxn modelId="{9E7BF989-111B-4963-A754-0F5014410022}" srcId="{F61688F6-0079-4301-8BD1-DBC7AEF518AC}" destId="{0F4851E7-E510-4BC3-A677-1C397DC71B23}" srcOrd="1" destOrd="0" parTransId="{85B1F594-5D44-45B3-A477-545123842E04}" sibTransId="{88051114-26AB-4F6B-857A-EC98E13284A2}"/>
    <dgm:cxn modelId="{93E5EA9B-21D7-42B7-8F3C-C1DB17E714D6}" type="presOf" srcId="{48CA9AE8-EE34-4EA8-8933-D2221D8BB4F1}" destId="{E5000838-B155-4688-989E-FC1EC335F533}" srcOrd="0" destOrd="0" presId="urn:microsoft.com/office/officeart/2005/8/layout/architecture"/>
    <dgm:cxn modelId="{C25754F1-D357-471F-B971-51ADF0D9AA05}" srcId="{F61688F6-0079-4301-8BD1-DBC7AEF518AC}" destId="{E6D4D91B-9BA1-4567-86DD-29A0297B0D78}" srcOrd="0" destOrd="0" parTransId="{24E56759-420C-4D1B-B0D2-ED50A3C21DCF}" sibTransId="{D7B8D815-97E9-441A-AACB-480C69A0E045}"/>
    <dgm:cxn modelId="{9249A558-5551-43CE-8B11-417C4B7832E0}" type="presParOf" srcId="{7E892A9E-4151-4926-B7B4-30095E527070}" destId="{B75B0DE6-61A8-429C-8E9B-F330A8A9527B}" srcOrd="0" destOrd="0" presId="urn:microsoft.com/office/officeart/2005/8/layout/architecture"/>
    <dgm:cxn modelId="{F5BB08AF-7435-4324-B712-711EC2127CD8}" type="presParOf" srcId="{B75B0DE6-61A8-429C-8E9B-F330A8A9527B}" destId="{A200BEBF-B8F9-4BB2-9638-2663FC60F719}" srcOrd="0" destOrd="0" presId="urn:microsoft.com/office/officeart/2005/8/layout/architecture"/>
    <dgm:cxn modelId="{3DFD06E7-A2D8-473D-B6D1-8445E6F9C9F7}" type="presParOf" srcId="{B75B0DE6-61A8-429C-8E9B-F330A8A9527B}" destId="{27EE989C-8E1B-4E47-A6F4-8AF512169B1C}" srcOrd="1" destOrd="0" presId="urn:microsoft.com/office/officeart/2005/8/layout/architecture"/>
    <dgm:cxn modelId="{0E4F90DB-916D-429D-8C9C-9D8657579D01}" type="presParOf" srcId="{7E892A9E-4151-4926-B7B4-30095E527070}" destId="{B0DFB2C4-7659-49EA-98A4-B5AE4F4B5F03}" srcOrd="1" destOrd="0" presId="urn:microsoft.com/office/officeart/2005/8/layout/architecture"/>
    <dgm:cxn modelId="{3CF45E9B-B002-4A87-A985-D49F53D552AD}" type="presParOf" srcId="{7E892A9E-4151-4926-B7B4-30095E527070}" destId="{7B89B24B-7234-4539-AA76-62E4C4646A23}" srcOrd="2" destOrd="0" presId="urn:microsoft.com/office/officeart/2005/8/layout/architecture"/>
    <dgm:cxn modelId="{B55A871D-DD72-49B5-9953-21E4C2F7A925}" type="presParOf" srcId="{7B89B24B-7234-4539-AA76-62E4C4646A23}" destId="{0D13926D-99E7-4873-B97F-0BE6CAB88BD6}" srcOrd="0" destOrd="0" presId="urn:microsoft.com/office/officeart/2005/8/layout/architecture"/>
    <dgm:cxn modelId="{3C855E94-E15F-4E0D-9EBE-56F3823338F8}" type="presParOf" srcId="{7B89B24B-7234-4539-AA76-62E4C4646A23}" destId="{3222DD03-96C0-47C4-90A1-AA78B8E5A8D4}" srcOrd="1" destOrd="0" presId="urn:microsoft.com/office/officeart/2005/8/layout/architecture"/>
    <dgm:cxn modelId="{7A8588AC-B652-41D5-A97E-258D8E57B07F}" type="presParOf" srcId="{7E892A9E-4151-4926-B7B4-30095E527070}" destId="{4CDE1631-2AD4-456E-80FF-F1931757B953}" srcOrd="3" destOrd="0" presId="urn:microsoft.com/office/officeart/2005/8/layout/architecture"/>
    <dgm:cxn modelId="{39E1B462-3737-44EB-B20C-BA2836F1FA02}" type="presParOf" srcId="{7E892A9E-4151-4926-B7B4-30095E527070}" destId="{A145593C-9588-405F-B656-64E5532C28BF}" srcOrd="4" destOrd="0" presId="urn:microsoft.com/office/officeart/2005/8/layout/architecture"/>
    <dgm:cxn modelId="{534362D6-F4E7-479A-A3A5-A93827DC8C3E}" type="presParOf" srcId="{A145593C-9588-405F-B656-64E5532C28BF}" destId="{E5000838-B155-4688-989E-FC1EC335F533}" srcOrd="0" destOrd="0" presId="urn:microsoft.com/office/officeart/2005/8/layout/architecture"/>
    <dgm:cxn modelId="{8F645482-D5E7-4BF3-AB49-A25B9CB9D20D}" type="presParOf" srcId="{A145593C-9588-405F-B656-64E5532C28BF}" destId="{AE3F4FA0-C65E-4ED9-9BDB-9D6842DE45C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1688F6-0079-4301-8BD1-DBC7AEF518AC}" type="doc">
      <dgm:prSet loTypeId="urn:microsoft.com/office/officeart/2005/8/layout/architecture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FF460350-E6ED-49E2-BD3D-D4EB1DD98B0A}">
      <dgm:prSet custT="1"/>
      <dgm:spPr>
        <a:ln w="12700">
          <a:solidFill>
            <a:srgbClr val="4F6228"/>
          </a:solidFill>
        </a:ln>
      </dgm:spPr>
      <dgm:t>
        <a:bodyPr/>
        <a:lstStyle/>
        <a:p>
          <a:pPr>
            <a:buNone/>
          </a:pPr>
          <a:r>
            <a:rPr lang="en-US" sz="1500"/>
            <a:t>Alliance Charter + RACI</a:t>
          </a:r>
          <a:endParaRPr lang="en-IN" sz="1500"/>
        </a:p>
      </dgm:t>
    </dgm:pt>
    <dgm:pt modelId="{31E44A5F-AC80-406E-8506-42B77947D751}" type="parTrans" cxnId="{3024C2CF-C9C1-4BF3-B47F-B48A7A214DA4}">
      <dgm:prSet/>
      <dgm:spPr/>
      <dgm:t>
        <a:bodyPr/>
        <a:lstStyle/>
        <a:p>
          <a:endParaRPr lang="en-IN" sz="1500"/>
        </a:p>
      </dgm:t>
    </dgm:pt>
    <dgm:pt modelId="{0E78EF46-2DA5-46A7-AD6C-D457B91CAAF5}" type="sibTrans" cxnId="{3024C2CF-C9C1-4BF3-B47F-B48A7A214DA4}">
      <dgm:prSet/>
      <dgm:spPr>
        <a:ln>
          <a:solidFill>
            <a:srgbClr val="4F6228"/>
          </a:solidFill>
        </a:ln>
      </dgm:spPr>
      <dgm:t>
        <a:bodyPr/>
        <a:lstStyle/>
        <a:p>
          <a:endParaRPr lang="en-IN" sz="1500"/>
        </a:p>
      </dgm:t>
    </dgm:pt>
    <dgm:pt modelId="{5C9F7936-D942-4688-931F-7DC475B58B49}">
      <dgm:prSet custT="1"/>
      <dgm:spPr>
        <a:ln w="12700">
          <a:solidFill>
            <a:srgbClr val="4F6228"/>
          </a:solidFill>
        </a:ln>
      </dgm:spPr>
      <dgm:t>
        <a:bodyPr/>
        <a:lstStyle/>
        <a:p>
          <a:pPr>
            <a:buNone/>
          </a:pPr>
          <a:r>
            <a:rPr lang="en-US" sz="1500"/>
            <a:t>KPI Scorecards</a:t>
          </a:r>
          <a:endParaRPr lang="en-IN" sz="1500"/>
        </a:p>
      </dgm:t>
    </dgm:pt>
    <dgm:pt modelId="{BE308CE9-73A5-42D7-A85A-9FDF89C125EC}" type="parTrans" cxnId="{D33EC071-FF5F-4231-A360-1B68C29D11FB}">
      <dgm:prSet/>
      <dgm:spPr/>
      <dgm:t>
        <a:bodyPr/>
        <a:lstStyle/>
        <a:p>
          <a:endParaRPr lang="en-IN" sz="1500"/>
        </a:p>
      </dgm:t>
    </dgm:pt>
    <dgm:pt modelId="{9158858A-CD8C-4663-904D-5B05F2056895}" type="sibTrans" cxnId="{D33EC071-FF5F-4231-A360-1B68C29D11FB}">
      <dgm:prSet/>
      <dgm:spPr/>
      <dgm:t>
        <a:bodyPr/>
        <a:lstStyle/>
        <a:p>
          <a:endParaRPr lang="en-IN" sz="1500"/>
        </a:p>
      </dgm:t>
    </dgm:pt>
    <dgm:pt modelId="{B2DDD2B0-36AA-4779-8029-22D590410E0C}">
      <dgm:prSet custT="1"/>
      <dgm:spPr>
        <a:ln w="12700">
          <a:solidFill>
            <a:srgbClr val="4F6228"/>
          </a:solidFill>
        </a:ln>
      </dgm:spPr>
      <dgm:t>
        <a:bodyPr/>
        <a:lstStyle/>
        <a:p>
          <a:pPr>
            <a:buNone/>
          </a:pPr>
          <a:r>
            <a:rPr lang="en-US" sz="1500"/>
            <a:t>Price Corridor/</a:t>
          </a:r>
          <a:br>
            <a:rPr lang="en-US" sz="1500"/>
          </a:br>
          <a:r>
            <a:rPr lang="en-US" sz="1500"/>
            <a:t>Indexation</a:t>
          </a:r>
          <a:endParaRPr lang="en-IN" sz="1500"/>
        </a:p>
      </dgm:t>
    </dgm:pt>
    <dgm:pt modelId="{345B08FE-751E-4FF0-B558-1EE3306ECACA}" type="parTrans" cxnId="{2CF0F7FE-8397-4E81-A11B-114790489310}">
      <dgm:prSet/>
      <dgm:spPr/>
      <dgm:t>
        <a:bodyPr/>
        <a:lstStyle/>
        <a:p>
          <a:endParaRPr lang="en-IN" sz="1500"/>
        </a:p>
      </dgm:t>
    </dgm:pt>
    <dgm:pt modelId="{C0A5DFBA-3B62-4720-8C51-E4E26D3C6C49}" type="sibTrans" cxnId="{2CF0F7FE-8397-4E81-A11B-114790489310}">
      <dgm:prSet/>
      <dgm:spPr/>
      <dgm:t>
        <a:bodyPr/>
        <a:lstStyle/>
        <a:p>
          <a:endParaRPr lang="en-IN" sz="1500"/>
        </a:p>
      </dgm:t>
    </dgm:pt>
    <dgm:pt modelId="{05D21DEC-B69F-45CA-8598-BB8BB987AFE7}" type="pres">
      <dgm:prSet presAssocID="{F61688F6-0079-4301-8BD1-DBC7AEF518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CE1565-7922-458C-9979-660A2B347C4C}" type="pres">
      <dgm:prSet presAssocID="{FF460350-E6ED-49E2-BD3D-D4EB1DD98B0A}" presName="vertOne" presStyleCnt="0"/>
      <dgm:spPr/>
    </dgm:pt>
    <dgm:pt modelId="{A4033109-6167-4E71-9A9C-8DB74B43640A}" type="pres">
      <dgm:prSet presAssocID="{FF460350-E6ED-49E2-BD3D-D4EB1DD98B0A}" presName="txOne" presStyleLbl="node0" presStyleIdx="0" presStyleCnt="3">
        <dgm:presLayoutVars>
          <dgm:chPref val="3"/>
        </dgm:presLayoutVars>
      </dgm:prSet>
      <dgm:spPr/>
    </dgm:pt>
    <dgm:pt modelId="{A80BC377-86D8-4EDC-B280-214F8B452FC3}" type="pres">
      <dgm:prSet presAssocID="{FF460350-E6ED-49E2-BD3D-D4EB1DD98B0A}" presName="horzOne" presStyleCnt="0"/>
      <dgm:spPr/>
    </dgm:pt>
    <dgm:pt modelId="{6F3823CF-2119-4246-BB08-686B0273F2AA}" type="pres">
      <dgm:prSet presAssocID="{0E78EF46-2DA5-46A7-AD6C-D457B91CAAF5}" presName="sibSpaceOne" presStyleCnt="0"/>
      <dgm:spPr/>
    </dgm:pt>
    <dgm:pt modelId="{97295282-F1D9-4726-95EF-715B426595D6}" type="pres">
      <dgm:prSet presAssocID="{5C9F7936-D942-4688-931F-7DC475B58B49}" presName="vertOne" presStyleCnt="0"/>
      <dgm:spPr/>
    </dgm:pt>
    <dgm:pt modelId="{2AF75DA9-DE2D-4E35-B741-37195CBC1BF3}" type="pres">
      <dgm:prSet presAssocID="{5C9F7936-D942-4688-931F-7DC475B58B49}" presName="txOne" presStyleLbl="node0" presStyleIdx="1" presStyleCnt="3">
        <dgm:presLayoutVars>
          <dgm:chPref val="3"/>
        </dgm:presLayoutVars>
      </dgm:prSet>
      <dgm:spPr/>
    </dgm:pt>
    <dgm:pt modelId="{8F90F0C1-3AEB-41D7-8075-14E5919F2BB0}" type="pres">
      <dgm:prSet presAssocID="{5C9F7936-D942-4688-931F-7DC475B58B49}" presName="horzOne" presStyleCnt="0"/>
      <dgm:spPr/>
    </dgm:pt>
    <dgm:pt modelId="{7CDDCF28-63AF-4F4D-BE99-1829E761625F}" type="pres">
      <dgm:prSet presAssocID="{9158858A-CD8C-4663-904D-5B05F2056895}" presName="sibSpaceOne" presStyleCnt="0"/>
      <dgm:spPr/>
    </dgm:pt>
    <dgm:pt modelId="{AC7D1C93-DC60-45BA-B5BD-B4CDD14EC5DC}" type="pres">
      <dgm:prSet presAssocID="{B2DDD2B0-36AA-4779-8029-22D590410E0C}" presName="vertOne" presStyleCnt="0"/>
      <dgm:spPr/>
    </dgm:pt>
    <dgm:pt modelId="{8C79C112-E40A-40E4-84C7-28F688937F02}" type="pres">
      <dgm:prSet presAssocID="{B2DDD2B0-36AA-4779-8029-22D590410E0C}" presName="txOne" presStyleLbl="node0" presStyleIdx="2" presStyleCnt="3">
        <dgm:presLayoutVars>
          <dgm:chPref val="3"/>
        </dgm:presLayoutVars>
      </dgm:prSet>
      <dgm:spPr/>
    </dgm:pt>
    <dgm:pt modelId="{0E7D8CCF-4977-41DA-95D0-A3C4CEB5196E}" type="pres">
      <dgm:prSet presAssocID="{B2DDD2B0-36AA-4779-8029-22D590410E0C}" presName="horzOne" presStyleCnt="0"/>
      <dgm:spPr/>
    </dgm:pt>
  </dgm:ptLst>
  <dgm:cxnLst>
    <dgm:cxn modelId="{C3D97417-523D-41FA-B771-E52F892C459B}" type="presOf" srcId="{FF460350-E6ED-49E2-BD3D-D4EB1DD98B0A}" destId="{A4033109-6167-4E71-9A9C-8DB74B43640A}" srcOrd="0" destOrd="0" presId="urn:microsoft.com/office/officeart/2005/8/layout/architecture"/>
    <dgm:cxn modelId="{6CCAF326-BC1C-475E-88A5-2E5640349612}" type="presOf" srcId="{F61688F6-0079-4301-8BD1-DBC7AEF518AC}" destId="{05D21DEC-B69F-45CA-8598-BB8BB987AFE7}" srcOrd="0" destOrd="0" presId="urn:microsoft.com/office/officeart/2005/8/layout/architecture"/>
    <dgm:cxn modelId="{C99F4D4B-BDB9-4BA0-BA35-AFC8D1641B41}" type="presOf" srcId="{5C9F7936-D942-4688-931F-7DC475B58B49}" destId="{2AF75DA9-DE2D-4E35-B741-37195CBC1BF3}" srcOrd="0" destOrd="0" presId="urn:microsoft.com/office/officeart/2005/8/layout/architecture"/>
    <dgm:cxn modelId="{D33EC071-FF5F-4231-A360-1B68C29D11FB}" srcId="{F61688F6-0079-4301-8BD1-DBC7AEF518AC}" destId="{5C9F7936-D942-4688-931F-7DC475B58B49}" srcOrd="1" destOrd="0" parTransId="{BE308CE9-73A5-42D7-A85A-9FDF89C125EC}" sibTransId="{9158858A-CD8C-4663-904D-5B05F2056895}"/>
    <dgm:cxn modelId="{273ACA7D-4328-447C-8814-3CB96E5ACA8B}" type="presOf" srcId="{B2DDD2B0-36AA-4779-8029-22D590410E0C}" destId="{8C79C112-E40A-40E4-84C7-28F688937F02}" srcOrd="0" destOrd="0" presId="urn:microsoft.com/office/officeart/2005/8/layout/architecture"/>
    <dgm:cxn modelId="{3024C2CF-C9C1-4BF3-B47F-B48A7A214DA4}" srcId="{F61688F6-0079-4301-8BD1-DBC7AEF518AC}" destId="{FF460350-E6ED-49E2-BD3D-D4EB1DD98B0A}" srcOrd="0" destOrd="0" parTransId="{31E44A5F-AC80-406E-8506-42B77947D751}" sibTransId="{0E78EF46-2DA5-46A7-AD6C-D457B91CAAF5}"/>
    <dgm:cxn modelId="{2CF0F7FE-8397-4E81-A11B-114790489310}" srcId="{F61688F6-0079-4301-8BD1-DBC7AEF518AC}" destId="{B2DDD2B0-36AA-4779-8029-22D590410E0C}" srcOrd="2" destOrd="0" parTransId="{345B08FE-751E-4FF0-B558-1EE3306ECACA}" sibTransId="{C0A5DFBA-3B62-4720-8C51-E4E26D3C6C49}"/>
    <dgm:cxn modelId="{FC3E5D95-3A74-4ECC-819A-361A920F5148}" type="presParOf" srcId="{05D21DEC-B69F-45CA-8598-BB8BB987AFE7}" destId="{A5CE1565-7922-458C-9979-660A2B347C4C}" srcOrd="0" destOrd="0" presId="urn:microsoft.com/office/officeart/2005/8/layout/architecture"/>
    <dgm:cxn modelId="{944E09A2-3BF4-441B-8806-144D238688C0}" type="presParOf" srcId="{A5CE1565-7922-458C-9979-660A2B347C4C}" destId="{A4033109-6167-4E71-9A9C-8DB74B43640A}" srcOrd="0" destOrd="0" presId="urn:microsoft.com/office/officeart/2005/8/layout/architecture"/>
    <dgm:cxn modelId="{5B8A6E5E-1212-47D7-A812-9193BCA74B3A}" type="presParOf" srcId="{A5CE1565-7922-458C-9979-660A2B347C4C}" destId="{A80BC377-86D8-4EDC-B280-214F8B452FC3}" srcOrd="1" destOrd="0" presId="urn:microsoft.com/office/officeart/2005/8/layout/architecture"/>
    <dgm:cxn modelId="{D907847A-5DCD-46B5-91D5-A2C0B62033F4}" type="presParOf" srcId="{05D21DEC-B69F-45CA-8598-BB8BB987AFE7}" destId="{6F3823CF-2119-4246-BB08-686B0273F2AA}" srcOrd="1" destOrd="0" presId="urn:microsoft.com/office/officeart/2005/8/layout/architecture"/>
    <dgm:cxn modelId="{33635358-E442-4AA1-AFF7-177C9A359E96}" type="presParOf" srcId="{05D21DEC-B69F-45CA-8598-BB8BB987AFE7}" destId="{97295282-F1D9-4726-95EF-715B426595D6}" srcOrd="2" destOrd="0" presId="urn:microsoft.com/office/officeart/2005/8/layout/architecture"/>
    <dgm:cxn modelId="{96F95866-BD49-4749-9228-9AEF3E5881BF}" type="presParOf" srcId="{97295282-F1D9-4726-95EF-715B426595D6}" destId="{2AF75DA9-DE2D-4E35-B741-37195CBC1BF3}" srcOrd="0" destOrd="0" presId="urn:microsoft.com/office/officeart/2005/8/layout/architecture"/>
    <dgm:cxn modelId="{FFED2B36-01C8-4EAC-AA01-06275D510C8C}" type="presParOf" srcId="{97295282-F1D9-4726-95EF-715B426595D6}" destId="{8F90F0C1-3AEB-41D7-8075-14E5919F2BB0}" srcOrd="1" destOrd="0" presId="urn:microsoft.com/office/officeart/2005/8/layout/architecture"/>
    <dgm:cxn modelId="{A692D6CB-3952-4057-A1B4-C50643753BE8}" type="presParOf" srcId="{05D21DEC-B69F-45CA-8598-BB8BB987AFE7}" destId="{7CDDCF28-63AF-4F4D-BE99-1829E761625F}" srcOrd="3" destOrd="0" presId="urn:microsoft.com/office/officeart/2005/8/layout/architecture"/>
    <dgm:cxn modelId="{3F8F0A1C-92DA-4E09-ACC5-8E2E0BBCDCA0}" type="presParOf" srcId="{05D21DEC-B69F-45CA-8598-BB8BB987AFE7}" destId="{AC7D1C93-DC60-45BA-B5BD-B4CDD14EC5DC}" srcOrd="4" destOrd="0" presId="urn:microsoft.com/office/officeart/2005/8/layout/architecture"/>
    <dgm:cxn modelId="{8E2FB32E-F9E2-474F-8FF8-E013C10BED8B}" type="presParOf" srcId="{AC7D1C93-DC60-45BA-B5BD-B4CDD14EC5DC}" destId="{8C79C112-E40A-40E4-84C7-28F688937F02}" srcOrd="0" destOrd="0" presId="urn:microsoft.com/office/officeart/2005/8/layout/architecture"/>
    <dgm:cxn modelId="{2D7D66F3-110A-41CE-9EF3-6CE8CEE6F3FB}" type="presParOf" srcId="{AC7D1C93-DC60-45BA-B5BD-B4CDD14EC5DC}" destId="{0E7D8CCF-4977-41DA-95D0-A3C4CEB5196E}" srcOrd="1" destOrd="0" presId="urn:microsoft.com/office/officeart/2005/8/layout/architecture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1688F6-0079-4301-8BD1-DBC7AEF518AC}" type="doc">
      <dgm:prSet loTypeId="urn:microsoft.com/office/officeart/2005/8/layout/architecture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E6D4D91B-9BA1-4567-86DD-29A0297B0D78}">
      <dgm:prSet custT="1"/>
      <dgm:spPr>
        <a:ln w="12700">
          <a:solidFill>
            <a:srgbClr val="4F6228"/>
          </a:solidFill>
        </a:ln>
      </dgm:spPr>
      <dgm:t>
        <a:bodyPr/>
        <a:lstStyle/>
        <a:p>
          <a:r>
            <a:rPr lang="en-US" sz="1500"/>
            <a:t>Natural hedges </a:t>
          </a:r>
          <a:br>
            <a:rPr lang="en-US" sz="1500"/>
          </a:br>
          <a:r>
            <a:rPr lang="en-US" sz="1500"/>
            <a:t>(USD in/out)</a:t>
          </a:r>
          <a:endParaRPr lang="en-IN" sz="1500" b="1"/>
        </a:p>
      </dgm:t>
    </dgm:pt>
    <dgm:pt modelId="{24E56759-420C-4D1B-B0D2-ED50A3C21DCF}" type="parTrans" cxnId="{C25754F1-D357-471F-B971-51ADF0D9AA05}">
      <dgm:prSet/>
      <dgm:spPr/>
      <dgm:t>
        <a:bodyPr/>
        <a:lstStyle/>
        <a:p>
          <a:endParaRPr lang="en-IN"/>
        </a:p>
      </dgm:t>
    </dgm:pt>
    <dgm:pt modelId="{D7B8D815-97E9-441A-AACB-480C69A0E045}" type="sibTrans" cxnId="{C25754F1-D357-471F-B971-51ADF0D9AA05}">
      <dgm:prSet/>
      <dgm:spPr>
        <a:solidFill>
          <a:schemeClr val="accent2">
            <a:lumMod val="50000"/>
          </a:schemeClr>
        </a:solidFill>
        <a:ln>
          <a:solidFill>
            <a:srgbClr val="4F6228"/>
          </a:solidFill>
        </a:ln>
      </dgm:spPr>
      <dgm:t>
        <a:bodyPr/>
        <a:lstStyle/>
        <a:p>
          <a:endParaRPr lang="en-IN"/>
        </a:p>
      </dgm:t>
    </dgm:pt>
    <dgm:pt modelId="{0F4851E7-E510-4BC3-A677-1C397DC71B23}">
      <dgm:prSet custT="1"/>
      <dgm:spPr>
        <a:ln w="12700">
          <a:solidFill>
            <a:srgbClr val="4F6228"/>
          </a:solidFill>
        </a:ln>
      </dgm:spPr>
      <dgm:t>
        <a:bodyPr/>
        <a:lstStyle/>
        <a:p>
          <a:r>
            <a:rPr lang="en-IN" sz="1500"/>
            <a:t>Rolling hedges </a:t>
          </a:r>
          <a:br>
            <a:rPr lang="en-IN" sz="1500"/>
          </a:br>
          <a:r>
            <a:rPr lang="en-IN" sz="1500"/>
            <a:t>(6–12m forwards)</a:t>
          </a:r>
          <a:endParaRPr lang="en-IN" sz="1500" b="1"/>
        </a:p>
      </dgm:t>
    </dgm:pt>
    <dgm:pt modelId="{85B1F594-5D44-45B3-A477-545123842E04}" type="parTrans" cxnId="{9E7BF989-111B-4963-A754-0F5014410022}">
      <dgm:prSet/>
      <dgm:spPr/>
      <dgm:t>
        <a:bodyPr/>
        <a:lstStyle/>
        <a:p>
          <a:endParaRPr lang="en-IN"/>
        </a:p>
      </dgm:t>
    </dgm:pt>
    <dgm:pt modelId="{88051114-26AB-4F6B-857A-EC98E13284A2}" type="sibTrans" cxnId="{9E7BF989-111B-4963-A754-0F5014410022}">
      <dgm:prSet/>
      <dgm:spPr/>
      <dgm:t>
        <a:bodyPr/>
        <a:lstStyle/>
        <a:p>
          <a:endParaRPr lang="en-IN"/>
        </a:p>
      </dgm:t>
    </dgm:pt>
    <dgm:pt modelId="{48CA9AE8-EE34-4EA8-8933-D2221D8BB4F1}">
      <dgm:prSet custT="1"/>
      <dgm:spPr>
        <a:ln w="12700">
          <a:solidFill>
            <a:srgbClr val="4F6228"/>
          </a:solidFill>
        </a:ln>
      </dgm:spPr>
      <dgm:t>
        <a:bodyPr/>
        <a:lstStyle/>
        <a:p>
          <a:r>
            <a:rPr lang="en-IN" sz="1500" b="0"/>
            <a:t>FX clauses (indexation/</a:t>
          </a:r>
          <a:br>
            <a:rPr lang="en-IN" sz="1500" b="0"/>
          </a:br>
          <a:r>
            <a:rPr lang="en-IN" sz="1500" b="0"/>
            <a:t>corridor)</a:t>
          </a:r>
        </a:p>
      </dgm:t>
    </dgm:pt>
    <dgm:pt modelId="{79811449-EA0C-4F18-8CB5-02518AE9BF6A}" type="parTrans" cxnId="{BC98F261-736E-4995-A3F9-87214E19171D}">
      <dgm:prSet/>
      <dgm:spPr/>
      <dgm:t>
        <a:bodyPr/>
        <a:lstStyle/>
        <a:p>
          <a:endParaRPr lang="en-IN"/>
        </a:p>
      </dgm:t>
    </dgm:pt>
    <dgm:pt modelId="{2113D328-7735-44F3-9FD9-0136DA819FF6}" type="sibTrans" cxnId="{BC98F261-736E-4995-A3F9-87214E19171D}">
      <dgm:prSet/>
      <dgm:spPr/>
    </dgm:pt>
    <dgm:pt modelId="{7E892A9E-4151-4926-B7B4-30095E527070}" type="pres">
      <dgm:prSet presAssocID="{F61688F6-0079-4301-8BD1-DBC7AEF518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5B0DE6-61A8-429C-8E9B-F330A8A9527B}" type="pres">
      <dgm:prSet presAssocID="{E6D4D91B-9BA1-4567-86DD-29A0297B0D78}" presName="vertOne" presStyleCnt="0"/>
      <dgm:spPr/>
    </dgm:pt>
    <dgm:pt modelId="{A200BEBF-B8F9-4BB2-9638-2663FC60F719}" type="pres">
      <dgm:prSet presAssocID="{E6D4D91B-9BA1-4567-86DD-29A0297B0D78}" presName="txOne" presStyleLbl="node0" presStyleIdx="0" presStyleCnt="3">
        <dgm:presLayoutVars>
          <dgm:chPref val="3"/>
        </dgm:presLayoutVars>
      </dgm:prSet>
      <dgm:spPr/>
    </dgm:pt>
    <dgm:pt modelId="{27EE989C-8E1B-4E47-A6F4-8AF512169B1C}" type="pres">
      <dgm:prSet presAssocID="{E6D4D91B-9BA1-4567-86DD-29A0297B0D78}" presName="horzOne" presStyleCnt="0"/>
      <dgm:spPr/>
    </dgm:pt>
    <dgm:pt modelId="{B0DFB2C4-7659-49EA-98A4-B5AE4F4B5F03}" type="pres">
      <dgm:prSet presAssocID="{D7B8D815-97E9-441A-AACB-480C69A0E045}" presName="sibSpaceOne" presStyleCnt="0"/>
      <dgm:spPr/>
    </dgm:pt>
    <dgm:pt modelId="{7B89B24B-7234-4539-AA76-62E4C4646A23}" type="pres">
      <dgm:prSet presAssocID="{0F4851E7-E510-4BC3-A677-1C397DC71B23}" presName="vertOne" presStyleCnt="0"/>
      <dgm:spPr/>
    </dgm:pt>
    <dgm:pt modelId="{0D13926D-99E7-4873-B97F-0BE6CAB88BD6}" type="pres">
      <dgm:prSet presAssocID="{0F4851E7-E510-4BC3-A677-1C397DC71B23}" presName="txOne" presStyleLbl="node0" presStyleIdx="1" presStyleCnt="3">
        <dgm:presLayoutVars>
          <dgm:chPref val="3"/>
        </dgm:presLayoutVars>
      </dgm:prSet>
      <dgm:spPr/>
    </dgm:pt>
    <dgm:pt modelId="{3222DD03-96C0-47C4-90A1-AA78B8E5A8D4}" type="pres">
      <dgm:prSet presAssocID="{0F4851E7-E510-4BC3-A677-1C397DC71B23}" presName="horzOne" presStyleCnt="0"/>
      <dgm:spPr/>
    </dgm:pt>
    <dgm:pt modelId="{4CDE1631-2AD4-456E-80FF-F1931757B953}" type="pres">
      <dgm:prSet presAssocID="{88051114-26AB-4F6B-857A-EC98E13284A2}" presName="sibSpaceOne" presStyleCnt="0"/>
      <dgm:spPr/>
    </dgm:pt>
    <dgm:pt modelId="{A145593C-9588-405F-B656-64E5532C28BF}" type="pres">
      <dgm:prSet presAssocID="{48CA9AE8-EE34-4EA8-8933-D2221D8BB4F1}" presName="vertOne" presStyleCnt="0"/>
      <dgm:spPr/>
    </dgm:pt>
    <dgm:pt modelId="{E5000838-B155-4688-989E-FC1EC335F533}" type="pres">
      <dgm:prSet presAssocID="{48CA9AE8-EE34-4EA8-8933-D2221D8BB4F1}" presName="txOne" presStyleLbl="node0" presStyleIdx="2" presStyleCnt="3" custLinFactNeighborX="-512">
        <dgm:presLayoutVars>
          <dgm:chPref val="3"/>
        </dgm:presLayoutVars>
      </dgm:prSet>
      <dgm:spPr/>
    </dgm:pt>
    <dgm:pt modelId="{AE3F4FA0-C65E-4ED9-9BDB-9D6842DE45C0}" type="pres">
      <dgm:prSet presAssocID="{48CA9AE8-EE34-4EA8-8933-D2221D8BB4F1}" presName="horzOne" presStyleCnt="0"/>
      <dgm:spPr/>
    </dgm:pt>
  </dgm:ptLst>
  <dgm:cxnLst>
    <dgm:cxn modelId="{72423105-E9F4-40CE-A38B-959698320D09}" type="presOf" srcId="{E6D4D91B-9BA1-4567-86DD-29A0297B0D78}" destId="{A200BEBF-B8F9-4BB2-9638-2663FC60F719}" srcOrd="0" destOrd="0" presId="urn:microsoft.com/office/officeart/2005/8/layout/architecture"/>
    <dgm:cxn modelId="{DF440D0B-D58C-43FB-B10B-BE95DADFA19D}" type="presOf" srcId="{0F4851E7-E510-4BC3-A677-1C397DC71B23}" destId="{0D13926D-99E7-4873-B97F-0BE6CAB88BD6}" srcOrd="0" destOrd="0" presId="urn:microsoft.com/office/officeart/2005/8/layout/architecture"/>
    <dgm:cxn modelId="{BCAE9E0C-6639-4257-ADF4-A3ACD7525062}" type="presOf" srcId="{F61688F6-0079-4301-8BD1-DBC7AEF518AC}" destId="{7E892A9E-4151-4926-B7B4-30095E527070}" srcOrd="0" destOrd="0" presId="urn:microsoft.com/office/officeart/2005/8/layout/architecture"/>
    <dgm:cxn modelId="{BC98F261-736E-4995-A3F9-87214E19171D}" srcId="{F61688F6-0079-4301-8BD1-DBC7AEF518AC}" destId="{48CA9AE8-EE34-4EA8-8933-D2221D8BB4F1}" srcOrd="2" destOrd="0" parTransId="{79811449-EA0C-4F18-8CB5-02518AE9BF6A}" sibTransId="{2113D328-7735-44F3-9FD9-0136DA819FF6}"/>
    <dgm:cxn modelId="{9E7BF989-111B-4963-A754-0F5014410022}" srcId="{F61688F6-0079-4301-8BD1-DBC7AEF518AC}" destId="{0F4851E7-E510-4BC3-A677-1C397DC71B23}" srcOrd="1" destOrd="0" parTransId="{85B1F594-5D44-45B3-A477-545123842E04}" sibTransId="{88051114-26AB-4F6B-857A-EC98E13284A2}"/>
    <dgm:cxn modelId="{93E5EA9B-21D7-42B7-8F3C-C1DB17E714D6}" type="presOf" srcId="{48CA9AE8-EE34-4EA8-8933-D2221D8BB4F1}" destId="{E5000838-B155-4688-989E-FC1EC335F533}" srcOrd="0" destOrd="0" presId="urn:microsoft.com/office/officeart/2005/8/layout/architecture"/>
    <dgm:cxn modelId="{C25754F1-D357-471F-B971-51ADF0D9AA05}" srcId="{F61688F6-0079-4301-8BD1-DBC7AEF518AC}" destId="{E6D4D91B-9BA1-4567-86DD-29A0297B0D78}" srcOrd="0" destOrd="0" parTransId="{24E56759-420C-4D1B-B0D2-ED50A3C21DCF}" sibTransId="{D7B8D815-97E9-441A-AACB-480C69A0E045}"/>
    <dgm:cxn modelId="{9249A558-5551-43CE-8B11-417C4B7832E0}" type="presParOf" srcId="{7E892A9E-4151-4926-B7B4-30095E527070}" destId="{B75B0DE6-61A8-429C-8E9B-F330A8A9527B}" srcOrd="0" destOrd="0" presId="urn:microsoft.com/office/officeart/2005/8/layout/architecture"/>
    <dgm:cxn modelId="{F5BB08AF-7435-4324-B712-711EC2127CD8}" type="presParOf" srcId="{B75B0DE6-61A8-429C-8E9B-F330A8A9527B}" destId="{A200BEBF-B8F9-4BB2-9638-2663FC60F719}" srcOrd="0" destOrd="0" presId="urn:microsoft.com/office/officeart/2005/8/layout/architecture"/>
    <dgm:cxn modelId="{3DFD06E7-A2D8-473D-B6D1-8445E6F9C9F7}" type="presParOf" srcId="{B75B0DE6-61A8-429C-8E9B-F330A8A9527B}" destId="{27EE989C-8E1B-4E47-A6F4-8AF512169B1C}" srcOrd="1" destOrd="0" presId="urn:microsoft.com/office/officeart/2005/8/layout/architecture"/>
    <dgm:cxn modelId="{0E4F90DB-916D-429D-8C9C-9D8657579D01}" type="presParOf" srcId="{7E892A9E-4151-4926-B7B4-30095E527070}" destId="{B0DFB2C4-7659-49EA-98A4-B5AE4F4B5F03}" srcOrd="1" destOrd="0" presId="urn:microsoft.com/office/officeart/2005/8/layout/architecture"/>
    <dgm:cxn modelId="{3CF45E9B-B002-4A87-A985-D49F53D552AD}" type="presParOf" srcId="{7E892A9E-4151-4926-B7B4-30095E527070}" destId="{7B89B24B-7234-4539-AA76-62E4C4646A23}" srcOrd="2" destOrd="0" presId="urn:microsoft.com/office/officeart/2005/8/layout/architecture"/>
    <dgm:cxn modelId="{B55A871D-DD72-49B5-9953-21E4C2F7A925}" type="presParOf" srcId="{7B89B24B-7234-4539-AA76-62E4C4646A23}" destId="{0D13926D-99E7-4873-B97F-0BE6CAB88BD6}" srcOrd="0" destOrd="0" presId="urn:microsoft.com/office/officeart/2005/8/layout/architecture"/>
    <dgm:cxn modelId="{3C855E94-E15F-4E0D-9EBE-56F3823338F8}" type="presParOf" srcId="{7B89B24B-7234-4539-AA76-62E4C4646A23}" destId="{3222DD03-96C0-47C4-90A1-AA78B8E5A8D4}" srcOrd="1" destOrd="0" presId="urn:microsoft.com/office/officeart/2005/8/layout/architecture"/>
    <dgm:cxn modelId="{7A8588AC-B652-41D5-A97E-258D8E57B07F}" type="presParOf" srcId="{7E892A9E-4151-4926-B7B4-30095E527070}" destId="{4CDE1631-2AD4-456E-80FF-F1931757B953}" srcOrd="3" destOrd="0" presId="urn:microsoft.com/office/officeart/2005/8/layout/architecture"/>
    <dgm:cxn modelId="{39E1B462-3737-44EB-B20C-BA2836F1FA02}" type="presParOf" srcId="{7E892A9E-4151-4926-B7B4-30095E527070}" destId="{A145593C-9588-405F-B656-64E5532C28BF}" srcOrd="4" destOrd="0" presId="urn:microsoft.com/office/officeart/2005/8/layout/architecture"/>
    <dgm:cxn modelId="{534362D6-F4E7-479A-A3A5-A93827DC8C3E}" type="presParOf" srcId="{A145593C-9588-405F-B656-64E5532C28BF}" destId="{E5000838-B155-4688-989E-FC1EC335F533}" srcOrd="0" destOrd="0" presId="urn:microsoft.com/office/officeart/2005/8/layout/architecture"/>
    <dgm:cxn modelId="{8F645482-D5E7-4BF3-AB49-A25B9CB9D20D}" type="presParOf" srcId="{A145593C-9588-405F-B656-64E5532C28BF}" destId="{AE3F4FA0-C65E-4ED9-9BDB-9D6842DE45C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1688F6-0079-4301-8BD1-DBC7AEF518AC}" type="doc">
      <dgm:prSet loTypeId="urn:microsoft.com/office/officeart/2005/8/layout/architecture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FF460350-E6ED-49E2-BD3D-D4EB1DD98B0A}">
      <dgm:prSet custT="1"/>
      <dgm:spPr>
        <a:ln w="12700">
          <a:solidFill>
            <a:srgbClr val="4F6228"/>
          </a:solidFill>
        </a:ln>
      </dgm:spPr>
      <dgm:t>
        <a:bodyPr/>
        <a:lstStyle/>
        <a:p>
          <a:pPr>
            <a:buNone/>
          </a:pPr>
          <a:r>
            <a:rPr lang="en-US" sz="1500"/>
            <a:t>Policy tracker (Gavi/WHO/UNICEF)</a:t>
          </a:r>
          <a:endParaRPr lang="en-IN" sz="1500"/>
        </a:p>
      </dgm:t>
    </dgm:pt>
    <dgm:pt modelId="{31E44A5F-AC80-406E-8506-42B77947D751}" type="parTrans" cxnId="{3024C2CF-C9C1-4BF3-B47F-B48A7A214DA4}">
      <dgm:prSet/>
      <dgm:spPr/>
      <dgm:t>
        <a:bodyPr/>
        <a:lstStyle/>
        <a:p>
          <a:endParaRPr lang="en-IN" sz="1500"/>
        </a:p>
      </dgm:t>
    </dgm:pt>
    <dgm:pt modelId="{0E78EF46-2DA5-46A7-AD6C-D457B91CAAF5}" type="sibTrans" cxnId="{3024C2CF-C9C1-4BF3-B47F-B48A7A214DA4}">
      <dgm:prSet/>
      <dgm:spPr>
        <a:ln>
          <a:solidFill>
            <a:srgbClr val="4F6228"/>
          </a:solidFill>
        </a:ln>
      </dgm:spPr>
      <dgm:t>
        <a:bodyPr/>
        <a:lstStyle/>
        <a:p>
          <a:endParaRPr lang="en-IN" sz="1500"/>
        </a:p>
      </dgm:t>
    </dgm:pt>
    <dgm:pt modelId="{5C9F7936-D942-4688-931F-7DC475B58B49}">
      <dgm:prSet custT="1"/>
      <dgm:spPr>
        <a:ln w="12700">
          <a:solidFill>
            <a:srgbClr val="4F6228"/>
          </a:solidFill>
        </a:ln>
      </dgm:spPr>
      <dgm:t>
        <a:bodyPr/>
        <a:lstStyle/>
        <a:p>
          <a:pPr>
            <a:buNone/>
          </a:pPr>
          <a:r>
            <a:rPr lang="en-IN" sz="1500"/>
            <a:t>Advocacy blocs (PAVM/AVMI/AU)</a:t>
          </a:r>
        </a:p>
      </dgm:t>
    </dgm:pt>
    <dgm:pt modelId="{BE308CE9-73A5-42D7-A85A-9FDF89C125EC}" type="parTrans" cxnId="{D33EC071-FF5F-4231-A360-1B68C29D11FB}">
      <dgm:prSet/>
      <dgm:spPr/>
      <dgm:t>
        <a:bodyPr/>
        <a:lstStyle/>
        <a:p>
          <a:endParaRPr lang="en-IN" sz="1500"/>
        </a:p>
      </dgm:t>
    </dgm:pt>
    <dgm:pt modelId="{9158858A-CD8C-4663-904D-5B05F2056895}" type="sibTrans" cxnId="{D33EC071-FF5F-4231-A360-1B68C29D11FB}">
      <dgm:prSet/>
      <dgm:spPr/>
      <dgm:t>
        <a:bodyPr/>
        <a:lstStyle/>
        <a:p>
          <a:endParaRPr lang="en-IN" sz="1500"/>
        </a:p>
      </dgm:t>
    </dgm:pt>
    <dgm:pt modelId="{B2DDD2B0-36AA-4779-8029-22D590410E0C}">
      <dgm:prSet custT="1"/>
      <dgm:spPr>
        <a:ln w="12700">
          <a:solidFill>
            <a:srgbClr val="4F6228"/>
          </a:solidFill>
        </a:ln>
      </dgm:spPr>
      <dgm:t>
        <a:bodyPr/>
        <a:lstStyle/>
        <a:p>
          <a:pPr>
            <a:buNone/>
          </a:pPr>
          <a:r>
            <a:rPr lang="en-IN" sz="1500"/>
            <a:t>Product flexibility</a:t>
          </a:r>
        </a:p>
      </dgm:t>
    </dgm:pt>
    <dgm:pt modelId="{345B08FE-751E-4FF0-B558-1EE3306ECACA}" type="parTrans" cxnId="{2CF0F7FE-8397-4E81-A11B-114790489310}">
      <dgm:prSet/>
      <dgm:spPr/>
      <dgm:t>
        <a:bodyPr/>
        <a:lstStyle/>
        <a:p>
          <a:endParaRPr lang="en-IN" sz="1500"/>
        </a:p>
      </dgm:t>
    </dgm:pt>
    <dgm:pt modelId="{C0A5DFBA-3B62-4720-8C51-E4E26D3C6C49}" type="sibTrans" cxnId="{2CF0F7FE-8397-4E81-A11B-114790489310}">
      <dgm:prSet/>
      <dgm:spPr/>
      <dgm:t>
        <a:bodyPr/>
        <a:lstStyle/>
        <a:p>
          <a:endParaRPr lang="en-IN" sz="1500"/>
        </a:p>
      </dgm:t>
    </dgm:pt>
    <dgm:pt modelId="{05D21DEC-B69F-45CA-8598-BB8BB987AFE7}" type="pres">
      <dgm:prSet presAssocID="{F61688F6-0079-4301-8BD1-DBC7AEF518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CE1565-7922-458C-9979-660A2B347C4C}" type="pres">
      <dgm:prSet presAssocID="{FF460350-E6ED-49E2-BD3D-D4EB1DD98B0A}" presName="vertOne" presStyleCnt="0"/>
      <dgm:spPr/>
    </dgm:pt>
    <dgm:pt modelId="{A4033109-6167-4E71-9A9C-8DB74B43640A}" type="pres">
      <dgm:prSet presAssocID="{FF460350-E6ED-49E2-BD3D-D4EB1DD98B0A}" presName="txOne" presStyleLbl="node0" presStyleIdx="0" presStyleCnt="3">
        <dgm:presLayoutVars>
          <dgm:chPref val="3"/>
        </dgm:presLayoutVars>
      </dgm:prSet>
      <dgm:spPr/>
    </dgm:pt>
    <dgm:pt modelId="{A80BC377-86D8-4EDC-B280-214F8B452FC3}" type="pres">
      <dgm:prSet presAssocID="{FF460350-E6ED-49E2-BD3D-D4EB1DD98B0A}" presName="horzOne" presStyleCnt="0"/>
      <dgm:spPr/>
    </dgm:pt>
    <dgm:pt modelId="{6F3823CF-2119-4246-BB08-686B0273F2AA}" type="pres">
      <dgm:prSet presAssocID="{0E78EF46-2DA5-46A7-AD6C-D457B91CAAF5}" presName="sibSpaceOne" presStyleCnt="0"/>
      <dgm:spPr/>
    </dgm:pt>
    <dgm:pt modelId="{97295282-F1D9-4726-95EF-715B426595D6}" type="pres">
      <dgm:prSet presAssocID="{5C9F7936-D942-4688-931F-7DC475B58B49}" presName="vertOne" presStyleCnt="0"/>
      <dgm:spPr/>
    </dgm:pt>
    <dgm:pt modelId="{2AF75DA9-DE2D-4E35-B741-37195CBC1BF3}" type="pres">
      <dgm:prSet presAssocID="{5C9F7936-D942-4688-931F-7DC475B58B49}" presName="txOne" presStyleLbl="node0" presStyleIdx="1" presStyleCnt="3">
        <dgm:presLayoutVars>
          <dgm:chPref val="3"/>
        </dgm:presLayoutVars>
      </dgm:prSet>
      <dgm:spPr/>
    </dgm:pt>
    <dgm:pt modelId="{8F90F0C1-3AEB-41D7-8075-14E5919F2BB0}" type="pres">
      <dgm:prSet presAssocID="{5C9F7936-D942-4688-931F-7DC475B58B49}" presName="horzOne" presStyleCnt="0"/>
      <dgm:spPr/>
    </dgm:pt>
    <dgm:pt modelId="{7CDDCF28-63AF-4F4D-BE99-1829E761625F}" type="pres">
      <dgm:prSet presAssocID="{9158858A-CD8C-4663-904D-5B05F2056895}" presName="sibSpaceOne" presStyleCnt="0"/>
      <dgm:spPr/>
    </dgm:pt>
    <dgm:pt modelId="{AC7D1C93-DC60-45BA-B5BD-B4CDD14EC5DC}" type="pres">
      <dgm:prSet presAssocID="{B2DDD2B0-36AA-4779-8029-22D590410E0C}" presName="vertOne" presStyleCnt="0"/>
      <dgm:spPr/>
    </dgm:pt>
    <dgm:pt modelId="{8C79C112-E40A-40E4-84C7-28F688937F02}" type="pres">
      <dgm:prSet presAssocID="{B2DDD2B0-36AA-4779-8029-22D590410E0C}" presName="txOne" presStyleLbl="node0" presStyleIdx="2" presStyleCnt="3">
        <dgm:presLayoutVars>
          <dgm:chPref val="3"/>
        </dgm:presLayoutVars>
      </dgm:prSet>
      <dgm:spPr/>
    </dgm:pt>
    <dgm:pt modelId="{0E7D8CCF-4977-41DA-95D0-A3C4CEB5196E}" type="pres">
      <dgm:prSet presAssocID="{B2DDD2B0-36AA-4779-8029-22D590410E0C}" presName="horzOne" presStyleCnt="0"/>
      <dgm:spPr/>
    </dgm:pt>
  </dgm:ptLst>
  <dgm:cxnLst>
    <dgm:cxn modelId="{C3D97417-523D-41FA-B771-E52F892C459B}" type="presOf" srcId="{FF460350-E6ED-49E2-BD3D-D4EB1DD98B0A}" destId="{A4033109-6167-4E71-9A9C-8DB74B43640A}" srcOrd="0" destOrd="0" presId="urn:microsoft.com/office/officeart/2005/8/layout/architecture"/>
    <dgm:cxn modelId="{6CCAF326-BC1C-475E-88A5-2E5640349612}" type="presOf" srcId="{F61688F6-0079-4301-8BD1-DBC7AEF518AC}" destId="{05D21DEC-B69F-45CA-8598-BB8BB987AFE7}" srcOrd="0" destOrd="0" presId="urn:microsoft.com/office/officeart/2005/8/layout/architecture"/>
    <dgm:cxn modelId="{C99F4D4B-BDB9-4BA0-BA35-AFC8D1641B41}" type="presOf" srcId="{5C9F7936-D942-4688-931F-7DC475B58B49}" destId="{2AF75DA9-DE2D-4E35-B741-37195CBC1BF3}" srcOrd="0" destOrd="0" presId="urn:microsoft.com/office/officeart/2005/8/layout/architecture"/>
    <dgm:cxn modelId="{D33EC071-FF5F-4231-A360-1B68C29D11FB}" srcId="{F61688F6-0079-4301-8BD1-DBC7AEF518AC}" destId="{5C9F7936-D942-4688-931F-7DC475B58B49}" srcOrd="1" destOrd="0" parTransId="{BE308CE9-73A5-42D7-A85A-9FDF89C125EC}" sibTransId="{9158858A-CD8C-4663-904D-5B05F2056895}"/>
    <dgm:cxn modelId="{273ACA7D-4328-447C-8814-3CB96E5ACA8B}" type="presOf" srcId="{B2DDD2B0-36AA-4779-8029-22D590410E0C}" destId="{8C79C112-E40A-40E4-84C7-28F688937F02}" srcOrd="0" destOrd="0" presId="urn:microsoft.com/office/officeart/2005/8/layout/architecture"/>
    <dgm:cxn modelId="{3024C2CF-C9C1-4BF3-B47F-B48A7A214DA4}" srcId="{F61688F6-0079-4301-8BD1-DBC7AEF518AC}" destId="{FF460350-E6ED-49E2-BD3D-D4EB1DD98B0A}" srcOrd="0" destOrd="0" parTransId="{31E44A5F-AC80-406E-8506-42B77947D751}" sibTransId="{0E78EF46-2DA5-46A7-AD6C-D457B91CAAF5}"/>
    <dgm:cxn modelId="{2CF0F7FE-8397-4E81-A11B-114790489310}" srcId="{F61688F6-0079-4301-8BD1-DBC7AEF518AC}" destId="{B2DDD2B0-36AA-4779-8029-22D590410E0C}" srcOrd="2" destOrd="0" parTransId="{345B08FE-751E-4FF0-B558-1EE3306ECACA}" sibTransId="{C0A5DFBA-3B62-4720-8C51-E4E26D3C6C49}"/>
    <dgm:cxn modelId="{FC3E5D95-3A74-4ECC-819A-361A920F5148}" type="presParOf" srcId="{05D21DEC-B69F-45CA-8598-BB8BB987AFE7}" destId="{A5CE1565-7922-458C-9979-660A2B347C4C}" srcOrd="0" destOrd="0" presId="urn:microsoft.com/office/officeart/2005/8/layout/architecture"/>
    <dgm:cxn modelId="{944E09A2-3BF4-441B-8806-144D238688C0}" type="presParOf" srcId="{A5CE1565-7922-458C-9979-660A2B347C4C}" destId="{A4033109-6167-4E71-9A9C-8DB74B43640A}" srcOrd="0" destOrd="0" presId="urn:microsoft.com/office/officeart/2005/8/layout/architecture"/>
    <dgm:cxn modelId="{5B8A6E5E-1212-47D7-A812-9193BCA74B3A}" type="presParOf" srcId="{A5CE1565-7922-458C-9979-660A2B347C4C}" destId="{A80BC377-86D8-4EDC-B280-214F8B452FC3}" srcOrd="1" destOrd="0" presId="urn:microsoft.com/office/officeart/2005/8/layout/architecture"/>
    <dgm:cxn modelId="{D907847A-5DCD-46B5-91D5-A2C0B62033F4}" type="presParOf" srcId="{05D21DEC-B69F-45CA-8598-BB8BB987AFE7}" destId="{6F3823CF-2119-4246-BB08-686B0273F2AA}" srcOrd="1" destOrd="0" presId="urn:microsoft.com/office/officeart/2005/8/layout/architecture"/>
    <dgm:cxn modelId="{33635358-E442-4AA1-AFF7-177C9A359E96}" type="presParOf" srcId="{05D21DEC-B69F-45CA-8598-BB8BB987AFE7}" destId="{97295282-F1D9-4726-95EF-715B426595D6}" srcOrd="2" destOrd="0" presId="urn:microsoft.com/office/officeart/2005/8/layout/architecture"/>
    <dgm:cxn modelId="{96F95866-BD49-4749-9228-9AEF3E5881BF}" type="presParOf" srcId="{97295282-F1D9-4726-95EF-715B426595D6}" destId="{2AF75DA9-DE2D-4E35-B741-37195CBC1BF3}" srcOrd="0" destOrd="0" presId="urn:microsoft.com/office/officeart/2005/8/layout/architecture"/>
    <dgm:cxn modelId="{FFED2B36-01C8-4EAC-AA01-06275D510C8C}" type="presParOf" srcId="{97295282-F1D9-4726-95EF-715B426595D6}" destId="{8F90F0C1-3AEB-41D7-8075-14E5919F2BB0}" srcOrd="1" destOrd="0" presId="urn:microsoft.com/office/officeart/2005/8/layout/architecture"/>
    <dgm:cxn modelId="{A692D6CB-3952-4057-A1B4-C50643753BE8}" type="presParOf" srcId="{05D21DEC-B69F-45CA-8598-BB8BB987AFE7}" destId="{7CDDCF28-63AF-4F4D-BE99-1829E761625F}" srcOrd="3" destOrd="0" presId="urn:microsoft.com/office/officeart/2005/8/layout/architecture"/>
    <dgm:cxn modelId="{3F8F0A1C-92DA-4E09-ACC5-8E2E0BBCDCA0}" type="presParOf" srcId="{05D21DEC-B69F-45CA-8598-BB8BB987AFE7}" destId="{AC7D1C93-DC60-45BA-B5BD-B4CDD14EC5DC}" srcOrd="4" destOrd="0" presId="urn:microsoft.com/office/officeart/2005/8/layout/architecture"/>
    <dgm:cxn modelId="{8E2FB32E-F9E2-474F-8FF8-E013C10BED8B}" type="presParOf" srcId="{AC7D1C93-DC60-45BA-B5BD-B4CDD14EC5DC}" destId="{8C79C112-E40A-40E4-84C7-28F688937F02}" srcOrd="0" destOrd="0" presId="urn:microsoft.com/office/officeart/2005/8/layout/architecture"/>
    <dgm:cxn modelId="{2D7D66F3-110A-41CE-9EF3-6CE8CEE6F3FB}" type="presParOf" srcId="{AC7D1C93-DC60-45BA-B5BD-B4CDD14EC5DC}" destId="{0E7D8CCF-4977-41DA-95D0-A3C4CEB5196E}" srcOrd="1" destOrd="0" presId="urn:microsoft.com/office/officeart/2005/8/layout/architecture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1688F6-0079-4301-8BD1-DBC7AEF518AC}" type="doc">
      <dgm:prSet loTypeId="urn:microsoft.com/office/officeart/2005/8/layout/architecture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E6D4D91B-9BA1-4567-86DD-29A0297B0D78}">
      <dgm:prSet/>
      <dgm:spPr>
        <a:ln w="127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/>
            <a:t>CTC/MAP Differentiation</a:t>
          </a:r>
          <a:endParaRPr lang="en-IN" b="1"/>
        </a:p>
      </dgm:t>
    </dgm:pt>
    <dgm:pt modelId="{24E56759-420C-4D1B-B0D2-ED50A3C21DCF}" type="parTrans" cxnId="{C25754F1-D357-471F-B971-51ADF0D9AA05}">
      <dgm:prSet/>
      <dgm:spPr/>
      <dgm:t>
        <a:bodyPr/>
        <a:lstStyle/>
        <a:p>
          <a:endParaRPr lang="en-IN"/>
        </a:p>
      </dgm:t>
    </dgm:pt>
    <dgm:pt modelId="{D7B8D815-97E9-441A-AACB-480C69A0E045}" type="sibTrans" cxnId="{C25754F1-D357-471F-B971-51ADF0D9AA05}">
      <dgm:prSet/>
      <dgm:spPr>
        <a:solidFill>
          <a:schemeClr val="accent2">
            <a:lumMod val="5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n-IN"/>
        </a:p>
      </dgm:t>
    </dgm:pt>
    <dgm:pt modelId="{BC6DF17F-53E9-4074-B643-5A1954BA80CF}">
      <dgm:prSet/>
      <dgm:spPr>
        <a:ln w="127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/>
            <a:t>Regional Speed/Surge</a:t>
          </a:r>
          <a:endParaRPr lang="en-IN" b="1"/>
        </a:p>
      </dgm:t>
    </dgm:pt>
    <dgm:pt modelId="{39EA3364-A399-4A32-8EF3-A8610E0769DA}" type="parTrans" cxnId="{327A8462-6F9D-4D0F-B23C-BACBEC0E2A7D}">
      <dgm:prSet/>
      <dgm:spPr/>
      <dgm:t>
        <a:bodyPr/>
        <a:lstStyle/>
        <a:p>
          <a:endParaRPr lang="en-IN"/>
        </a:p>
      </dgm:t>
    </dgm:pt>
    <dgm:pt modelId="{9D55AEA1-16C5-46B4-81C2-D22D1BC208C2}" type="sibTrans" cxnId="{327A8462-6F9D-4D0F-B23C-BACBEC0E2A7D}">
      <dgm:prSet/>
      <dgm:spPr/>
      <dgm:t>
        <a:bodyPr/>
        <a:lstStyle/>
        <a:p>
          <a:endParaRPr lang="en-IN"/>
        </a:p>
      </dgm:t>
    </dgm:pt>
    <dgm:pt modelId="{BAAA311B-804E-41DB-B2E5-52360F096F10}">
      <dgm:prSet/>
      <dgm:spPr>
        <a:ln w="127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/>
            <a:t>Local Preference in Tenders</a:t>
          </a:r>
          <a:endParaRPr lang="en-IN" b="1"/>
        </a:p>
      </dgm:t>
    </dgm:pt>
    <dgm:pt modelId="{8712272C-0DFD-4499-B5E2-AF5A329B3552}" type="parTrans" cxnId="{D2A36BFA-39BF-4249-8DD8-5980366821F3}">
      <dgm:prSet/>
      <dgm:spPr/>
      <dgm:t>
        <a:bodyPr/>
        <a:lstStyle/>
        <a:p>
          <a:endParaRPr lang="en-IN"/>
        </a:p>
      </dgm:t>
    </dgm:pt>
    <dgm:pt modelId="{5ECD74D9-0EFA-4324-9BAE-000E16CE65CC}" type="sibTrans" cxnId="{D2A36BFA-39BF-4249-8DD8-5980366821F3}">
      <dgm:prSet/>
      <dgm:spPr/>
      <dgm:t>
        <a:bodyPr/>
        <a:lstStyle/>
        <a:p>
          <a:endParaRPr lang="en-IN"/>
        </a:p>
      </dgm:t>
    </dgm:pt>
    <dgm:pt modelId="{45AB77EC-BC97-4EE7-B232-8A4089F8857E}" type="pres">
      <dgm:prSet presAssocID="{F61688F6-0079-4301-8BD1-DBC7AEF518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0566A6-9DC6-4E8E-8DDA-99F18A9DC3F5}" type="pres">
      <dgm:prSet presAssocID="{E6D4D91B-9BA1-4567-86DD-29A0297B0D78}" presName="vertOne" presStyleCnt="0"/>
      <dgm:spPr/>
    </dgm:pt>
    <dgm:pt modelId="{5B34F7F9-8E55-43FC-B514-230E70B708F5}" type="pres">
      <dgm:prSet presAssocID="{E6D4D91B-9BA1-4567-86DD-29A0297B0D78}" presName="txOne" presStyleLbl="node0" presStyleIdx="0" presStyleCnt="3">
        <dgm:presLayoutVars>
          <dgm:chPref val="3"/>
        </dgm:presLayoutVars>
      </dgm:prSet>
      <dgm:spPr/>
    </dgm:pt>
    <dgm:pt modelId="{BC6207CD-675D-4399-97BA-123F7E292BC2}" type="pres">
      <dgm:prSet presAssocID="{E6D4D91B-9BA1-4567-86DD-29A0297B0D78}" presName="horzOne" presStyleCnt="0"/>
      <dgm:spPr/>
    </dgm:pt>
    <dgm:pt modelId="{9E8719EB-E602-4E55-A404-40D64A09AF08}" type="pres">
      <dgm:prSet presAssocID="{D7B8D815-97E9-441A-AACB-480C69A0E045}" presName="sibSpaceOne" presStyleCnt="0"/>
      <dgm:spPr/>
    </dgm:pt>
    <dgm:pt modelId="{4D356964-8717-4BBA-9DDA-A1C8740789DB}" type="pres">
      <dgm:prSet presAssocID="{BC6DF17F-53E9-4074-B643-5A1954BA80CF}" presName="vertOne" presStyleCnt="0"/>
      <dgm:spPr/>
    </dgm:pt>
    <dgm:pt modelId="{79A963E9-D135-4E5F-9D49-45378DEAA11B}" type="pres">
      <dgm:prSet presAssocID="{BC6DF17F-53E9-4074-B643-5A1954BA80CF}" presName="txOne" presStyleLbl="node0" presStyleIdx="1" presStyleCnt="3">
        <dgm:presLayoutVars>
          <dgm:chPref val="3"/>
        </dgm:presLayoutVars>
      </dgm:prSet>
      <dgm:spPr/>
    </dgm:pt>
    <dgm:pt modelId="{79D44490-748A-4A27-9AA0-20F1A46CC77A}" type="pres">
      <dgm:prSet presAssocID="{BC6DF17F-53E9-4074-B643-5A1954BA80CF}" presName="horzOne" presStyleCnt="0"/>
      <dgm:spPr/>
    </dgm:pt>
    <dgm:pt modelId="{3ED5B888-40FD-41DE-98C2-37B6F5C3F949}" type="pres">
      <dgm:prSet presAssocID="{9D55AEA1-16C5-46B4-81C2-D22D1BC208C2}" presName="sibSpaceOne" presStyleCnt="0"/>
      <dgm:spPr/>
    </dgm:pt>
    <dgm:pt modelId="{A3ED8948-EE67-4F88-A807-559FFF92EECF}" type="pres">
      <dgm:prSet presAssocID="{BAAA311B-804E-41DB-B2E5-52360F096F10}" presName="vertOne" presStyleCnt="0"/>
      <dgm:spPr/>
    </dgm:pt>
    <dgm:pt modelId="{7628CD93-FAE7-4EA7-B223-84BC9224CEB5}" type="pres">
      <dgm:prSet presAssocID="{BAAA311B-804E-41DB-B2E5-52360F096F10}" presName="txOne" presStyleLbl="node0" presStyleIdx="2" presStyleCnt="3">
        <dgm:presLayoutVars>
          <dgm:chPref val="3"/>
        </dgm:presLayoutVars>
      </dgm:prSet>
      <dgm:spPr/>
    </dgm:pt>
    <dgm:pt modelId="{F9658E03-ABB2-4E38-85CA-6413D69D5201}" type="pres">
      <dgm:prSet presAssocID="{BAAA311B-804E-41DB-B2E5-52360F096F10}" presName="horzOne" presStyleCnt="0"/>
      <dgm:spPr/>
    </dgm:pt>
  </dgm:ptLst>
  <dgm:cxnLst>
    <dgm:cxn modelId="{327A8462-6F9D-4D0F-B23C-BACBEC0E2A7D}" srcId="{F61688F6-0079-4301-8BD1-DBC7AEF518AC}" destId="{BC6DF17F-53E9-4074-B643-5A1954BA80CF}" srcOrd="1" destOrd="0" parTransId="{39EA3364-A399-4A32-8EF3-A8610E0769DA}" sibTransId="{9D55AEA1-16C5-46B4-81C2-D22D1BC208C2}"/>
    <dgm:cxn modelId="{628DFA78-0A92-4CBB-8D1B-F82A65FF2173}" type="presOf" srcId="{BAAA311B-804E-41DB-B2E5-52360F096F10}" destId="{7628CD93-FAE7-4EA7-B223-84BC9224CEB5}" srcOrd="0" destOrd="0" presId="urn:microsoft.com/office/officeart/2005/8/layout/architecture"/>
    <dgm:cxn modelId="{883B5BA7-13E6-43ED-A0F8-09E6B0DE2793}" type="presOf" srcId="{BC6DF17F-53E9-4074-B643-5A1954BA80CF}" destId="{79A963E9-D135-4E5F-9D49-45378DEAA11B}" srcOrd="0" destOrd="0" presId="urn:microsoft.com/office/officeart/2005/8/layout/architecture"/>
    <dgm:cxn modelId="{4DC20FD6-4F72-4CFD-B965-733DD01B8D4F}" type="presOf" srcId="{F61688F6-0079-4301-8BD1-DBC7AEF518AC}" destId="{45AB77EC-BC97-4EE7-B232-8A4089F8857E}" srcOrd="0" destOrd="0" presId="urn:microsoft.com/office/officeart/2005/8/layout/architecture"/>
    <dgm:cxn modelId="{C25754F1-D357-471F-B971-51ADF0D9AA05}" srcId="{F61688F6-0079-4301-8BD1-DBC7AEF518AC}" destId="{E6D4D91B-9BA1-4567-86DD-29A0297B0D78}" srcOrd="0" destOrd="0" parTransId="{24E56759-420C-4D1B-B0D2-ED50A3C21DCF}" sibTransId="{D7B8D815-97E9-441A-AACB-480C69A0E045}"/>
    <dgm:cxn modelId="{D2A36BFA-39BF-4249-8DD8-5980366821F3}" srcId="{F61688F6-0079-4301-8BD1-DBC7AEF518AC}" destId="{BAAA311B-804E-41DB-B2E5-52360F096F10}" srcOrd="2" destOrd="0" parTransId="{8712272C-0DFD-4499-B5E2-AF5A329B3552}" sibTransId="{5ECD74D9-0EFA-4324-9BAE-000E16CE65CC}"/>
    <dgm:cxn modelId="{6F5261FE-B4D9-43C0-B4C0-DC3A3030D28A}" type="presOf" srcId="{E6D4D91B-9BA1-4567-86DD-29A0297B0D78}" destId="{5B34F7F9-8E55-43FC-B514-230E70B708F5}" srcOrd="0" destOrd="0" presId="urn:microsoft.com/office/officeart/2005/8/layout/architecture"/>
    <dgm:cxn modelId="{35818FEC-8BD8-4F0D-BBA7-626923440FE5}" type="presParOf" srcId="{45AB77EC-BC97-4EE7-B232-8A4089F8857E}" destId="{FB0566A6-9DC6-4E8E-8DDA-99F18A9DC3F5}" srcOrd="0" destOrd="0" presId="urn:microsoft.com/office/officeart/2005/8/layout/architecture"/>
    <dgm:cxn modelId="{420A4A57-F21D-4549-9A0F-E5F038897057}" type="presParOf" srcId="{FB0566A6-9DC6-4E8E-8DDA-99F18A9DC3F5}" destId="{5B34F7F9-8E55-43FC-B514-230E70B708F5}" srcOrd="0" destOrd="0" presId="urn:microsoft.com/office/officeart/2005/8/layout/architecture"/>
    <dgm:cxn modelId="{D5F09B96-A4E0-4383-B29B-126DC786A3A1}" type="presParOf" srcId="{FB0566A6-9DC6-4E8E-8DDA-99F18A9DC3F5}" destId="{BC6207CD-675D-4399-97BA-123F7E292BC2}" srcOrd="1" destOrd="0" presId="urn:microsoft.com/office/officeart/2005/8/layout/architecture"/>
    <dgm:cxn modelId="{D9C05D8A-F231-4769-9322-332D62C81764}" type="presParOf" srcId="{45AB77EC-BC97-4EE7-B232-8A4089F8857E}" destId="{9E8719EB-E602-4E55-A404-40D64A09AF08}" srcOrd="1" destOrd="0" presId="urn:microsoft.com/office/officeart/2005/8/layout/architecture"/>
    <dgm:cxn modelId="{D7FAC86D-1D10-4B49-A0D6-FDC897A449B4}" type="presParOf" srcId="{45AB77EC-BC97-4EE7-B232-8A4089F8857E}" destId="{4D356964-8717-4BBA-9DDA-A1C8740789DB}" srcOrd="2" destOrd="0" presId="urn:microsoft.com/office/officeart/2005/8/layout/architecture"/>
    <dgm:cxn modelId="{E062D421-72AB-4EA4-9C6F-422C1FA112D7}" type="presParOf" srcId="{4D356964-8717-4BBA-9DDA-A1C8740789DB}" destId="{79A963E9-D135-4E5F-9D49-45378DEAA11B}" srcOrd="0" destOrd="0" presId="urn:microsoft.com/office/officeart/2005/8/layout/architecture"/>
    <dgm:cxn modelId="{8A6A7A18-EF65-4C8D-8F24-F2883F57A397}" type="presParOf" srcId="{4D356964-8717-4BBA-9DDA-A1C8740789DB}" destId="{79D44490-748A-4A27-9AA0-20F1A46CC77A}" srcOrd="1" destOrd="0" presId="urn:microsoft.com/office/officeart/2005/8/layout/architecture"/>
    <dgm:cxn modelId="{87D63E66-9BBC-4744-82CC-638E0CE1E06E}" type="presParOf" srcId="{45AB77EC-BC97-4EE7-B232-8A4089F8857E}" destId="{3ED5B888-40FD-41DE-98C2-37B6F5C3F949}" srcOrd="3" destOrd="0" presId="urn:microsoft.com/office/officeart/2005/8/layout/architecture"/>
    <dgm:cxn modelId="{F7462D20-D0F4-47B4-B445-AE6FF6E9FEE7}" type="presParOf" srcId="{45AB77EC-BC97-4EE7-B232-8A4089F8857E}" destId="{A3ED8948-EE67-4F88-A807-559FFF92EECF}" srcOrd="4" destOrd="0" presId="urn:microsoft.com/office/officeart/2005/8/layout/architecture"/>
    <dgm:cxn modelId="{03A4723A-D028-44EE-86B2-B9D8852A7D24}" type="presParOf" srcId="{A3ED8948-EE67-4F88-A807-559FFF92EECF}" destId="{7628CD93-FAE7-4EA7-B223-84BC9224CEB5}" srcOrd="0" destOrd="0" presId="urn:microsoft.com/office/officeart/2005/8/layout/architecture"/>
    <dgm:cxn modelId="{E42C5167-A203-413B-87A8-D654C3726D1C}" type="presParOf" srcId="{A3ED8948-EE67-4F88-A807-559FFF92EECF}" destId="{F9658E03-ABB2-4E38-85CA-6413D69D520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B607-C326-41B8-AB3A-AC086F56CDA0}">
      <dsp:nvSpPr>
        <dsp:cNvPr id="0" name=""/>
        <dsp:cNvSpPr/>
      </dsp:nvSpPr>
      <dsp:spPr>
        <a:xfrm>
          <a:off x="2937441" y="1124138"/>
          <a:ext cx="2078261" cy="360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44"/>
              </a:lnTo>
              <a:lnTo>
                <a:pt x="2078261" y="180344"/>
              </a:lnTo>
              <a:lnTo>
                <a:pt x="2078261" y="360689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F4FB5-976B-4A85-835B-6B7171E2DB17}">
      <dsp:nvSpPr>
        <dsp:cNvPr id="0" name=""/>
        <dsp:cNvSpPr/>
      </dsp:nvSpPr>
      <dsp:spPr>
        <a:xfrm>
          <a:off x="2891721" y="1124138"/>
          <a:ext cx="91440" cy="360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689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9A78D-02E6-47F6-8D9F-464EAFA32A89}">
      <dsp:nvSpPr>
        <dsp:cNvPr id="0" name=""/>
        <dsp:cNvSpPr/>
      </dsp:nvSpPr>
      <dsp:spPr>
        <a:xfrm>
          <a:off x="859180" y="1124138"/>
          <a:ext cx="2078261" cy="360689"/>
        </a:xfrm>
        <a:custGeom>
          <a:avLst/>
          <a:gdLst/>
          <a:ahLst/>
          <a:cxnLst/>
          <a:rect l="0" t="0" r="0" b="0"/>
          <a:pathLst>
            <a:path>
              <a:moveTo>
                <a:pt x="2078261" y="0"/>
              </a:moveTo>
              <a:lnTo>
                <a:pt x="2078261" y="180344"/>
              </a:lnTo>
              <a:lnTo>
                <a:pt x="0" y="180344"/>
              </a:lnTo>
              <a:lnTo>
                <a:pt x="0" y="360689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05606-ECB2-44A0-AE33-942B8FEE6DE2}">
      <dsp:nvSpPr>
        <dsp:cNvPr id="0" name=""/>
        <dsp:cNvSpPr/>
      </dsp:nvSpPr>
      <dsp:spPr>
        <a:xfrm>
          <a:off x="2508048" y="265352"/>
          <a:ext cx="858785" cy="8587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1D22A-D93F-48E0-A17D-BD54046D4BF2}">
      <dsp:nvSpPr>
        <dsp:cNvPr id="0" name=""/>
        <dsp:cNvSpPr/>
      </dsp:nvSpPr>
      <dsp:spPr>
        <a:xfrm>
          <a:off x="2508048" y="265352"/>
          <a:ext cx="858785" cy="8587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A1596-2DD6-43D9-8B8B-D45FDD5FB2FD}">
      <dsp:nvSpPr>
        <dsp:cNvPr id="0" name=""/>
        <dsp:cNvSpPr/>
      </dsp:nvSpPr>
      <dsp:spPr>
        <a:xfrm>
          <a:off x="2078655" y="419934"/>
          <a:ext cx="1717571" cy="54962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Strategic Pathways</a:t>
          </a:r>
          <a:endParaRPr lang="en-IN" sz="1800" kern="1200"/>
        </a:p>
      </dsp:txBody>
      <dsp:txXfrm>
        <a:off x="2078655" y="419934"/>
        <a:ext cx="1717571" cy="549622"/>
      </dsp:txXfrm>
    </dsp:sp>
    <dsp:sp modelId="{C3685413-2FE5-4F59-8B3E-E689076A1EDF}">
      <dsp:nvSpPr>
        <dsp:cNvPr id="0" name=""/>
        <dsp:cNvSpPr/>
      </dsp:nvSpPr>
      <dsp:spPr>
        <a:xfrm>
          <a:off x="429787" y="1484828"/>
          <a:ext cx="858785" cy="8587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29BCB-9C2B-4203-96EC-B0D1C94942DF}">
      <dsp:nvSpPr>
        <dsp:cNvPr id="0" name=""/>
        <dsp:cNvSpPr/>
      </dsp:nvSpPr>
      <dsp:spPr>
        <a:xfrm>
          <a:off x="429787" y="1484828"/>
          <a:ext cx="858785" cy="8587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FABB6-2DD2-4A01-AC82-A16C67CE2ABB}">
      <dsp:nvSpPr>
        <dsp:cNvPr id="0" name=""/>
        <dsp:cNvSpPr/>
      </dsp:nvSpPr>
      <dsp:spPr>
        <a:xfrm>
          <a:off x="394" y="1639409"/>
          <a:ext cx="1717571" cy="54962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Volume Maximization</a:t>
          </a:r>
          <a:endParaRPr lang="en-IN" sz="1800" kern="1200"/>
        </a:p>
      </dsp:txBody>
      <dsp:txXfrm>
        <a:off x="394" y="1639409"/>
        <a:ext cx="1717571" cy="549622"/>
      </dsp:txXfrm>
    </dsp:sp>
    <dsp:sp modelId="{82C4B421-66F1-4192-ADBD-047D90EB3693}">
      <dsp:nvSpPr>
        <dsp:cNvPr id="0" name=""/>
        <dsp:cNvSpPr/>
      </dsp:nvSpPr>
      <dsp:spPr>
        <a:xfrm>
          <a:off x="2508048" y="1484828"/>
          <a:ext cx="858785" cy="8587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04363-8C96-4FFB-9B9A-4346CCC4CC27}">
      <dsp:nvSpPr>
        <dsp:cNvPr id="0" name=""/>
        <dsp:cNvSpPr/>
      </dsp:nvSpPr>
      <dsp:spPr>
        <a:xfrm>
          <a:off x="2508048" y="1484828"/>
          <a:ext cx="858785" cy="8587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75312-0148-454E-BFD1-E97A1F5F1574}">
      <dsp:nvSpPr>
        <dsp:cNvPr id="0" name=""/>
        <dsp:cNvSpPr/>
      </dsp:nvSpPr>
      <dsp:spPr>
        <a:xfrm>
          <a:off x="2078655" y="1639409"/>
          <a:ext cx="1717571" cy="54962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Technology Coverage</a:t>
          </a:r>
        </a:p>
      </dsp:txBody>
      <dsp:txXfrm>
        <a:off x="2078655" y="1639409"/>
        <a:ext cx="1717571" cy="549622"/>
      </dsp:txXfrm>
    </dsp:sp>
    <dsp:sp modelId="{A4127F98-F9E4-4FB1-AC76-224FCD5C8F9B}">
      <dsp:nvSpPr>
        <dsp:cNvPr id="0" name=""/>
        <dsp:cNvSpPr/>
      </dsp:nvSpPr>
      <dsp:spPr>
        <a:xfrm>
          <a:off x="4586310" y="1484828"/>
          <a:ext cx="858785" cy="85878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8FC9F-CF6C-48B2-9A70-B376EBCF44FE}">
      <dsp:nvSpPr>
        <dsp:cNvPr id="0" name=""/>
        <dsp:cNvSpPr/>
      </dsp:nvSpPr>
      <dsp:spPr>
        <a:xfrm>
          <a:off x="4586310" y="1484828"/>
          <a:ext cx="858785" cy="85878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67EC1-5DF1-4501-9C4F-F6852102A027}">
      <dsp:nvSpPr>
        <dsp:cNvPr id="0" name=""/>
        <dsp:cNvSpPr/>
      </dsp:nvSpPr>
      <dsp:spPr>
        <a:xfrm>
          <a:off x="4156917" y="1639409"/>
          <a:ext cx="1717571" cy="54962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Fully Integrated Ecosystem</a:t>
          </a:r>
        </a:p>
      </dsp:txBody>
      <dsp:txXfrm>
        <a:off x="4156917" y="1639409"/>
        <a:ext cx="1717571" cy="549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F25CC-40DD-48B4-8535-37331FC885E9}">
      <dsp:nvSpPr>
        <dsp:cNvPr id="0" name=""/>
        <dsp:cNvSpPr/>
      </dsp:nvSpPr>
      <dsp:spPr>
        <a:xfrm>
          <a:off x="3064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N+1 Power/WFI</a:t>
          </a:r>
          <a:endParaRPr lang="en-IN" sz="1500" kern="1200"/>
        </a:p>
      </dsp:txBody>
      <dsp:txXfrm>
        <a:off x="27315" y="24251"/>
        <a:ext cx="1190667" cy="779498"/>
      </dsp:txXfrm>
    </dsp:sp>
    <dsp:sp modelId="{81D7758C-BE3D-428C-A636-4751DB7747D7}">
      <dsp:nvSpPr>
        <dsp:cNvPr id="0" name=""/>
        <dsp:cNvSpPr/>
      </dsp:nvSpPr>
      <dsp:spPr>
        <a:xfrm>
          <a:off x="145041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Qualified Cold Rooms</a:t>
          </a:r>
          <a:endParaRPr lang="en-IN" sz="1500" kern="1200"/>
        </a:p>
      </dsp:txBody>
      <dsp:txXfrm>
        <a:off x="1474666" y="24251"/>
        <a:ext cx="1190667" cy="779498"/>
      </dsp:txXfrm>
    </dsp:sp>
    <dsp:sp modelId="{CC0968A8-139C-4EC7-B46B-64BE80A979B6}">
      <dsp:nvSpPr>
        <dsp:cNvPr id="0" name=""/>
        <dsp:cNvSpPr/>
      </dsp:nvSpPr>
      <dsp:spPr>
        <a:xfrm>
          <a:off x="289776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Dual-Source SU/Vials</a:t>
          </a:r>
          <a:endParaRPr lang="en-IN" sz="1500" kern="1200"/>
        </a:p>
      </dsp:txBody>
      <dsp:txXfrm>
        <a:off x="2922016" y="24251"/>
        <a:ext cx="1190667" cy="779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51633-D9BC-4F1F-93EB-301B322795FD}">
      <dsp:nvSpPr>
        <dsp:cNvPr id="0" name=""/>
        <dsp:cNvSpPr/>
      </dsp:nvSpPr>
      <dsp:spPr>
        <a:xfrm>
          <a:off x="3064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Blended Stack (Grant/DFI)</a:t>
          </a:r>
        </a:p>
      </dsp:txBody>
      <dsp:txXfrm>
        <a:off x="27315" y="24251"/>
        <a:ext cx="1190667" cy="779498"/>
      </dsp:txXfrm>
    </dsp:sp>
    <dsp:sp modelId="{9CA4841B-D852-4116-A5E4-6B5129CA0192}">
      <dsp:nvSpPr>
        <dsp:cNvPr id="0" name=""/>
        <dsp:cNvSpPr/>
      </dsp:nvSpPr>
      <dsp:spPr>
        <a:xfrm>
          <a:off x="145041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AMC/Volume Guarantees</a:t>
          </a:r>
        </a:p>
      </dsp:txBody>
      <dsp:txXfrm>
        <a:off x="1474666" y="24251"/>
        <a:ext cx="1190667" cy="779498"/>
      </dsp:txXfrm>
    </dsp:sp>
    <dsp:sp modelId="{D5DF5872-69D5-47BE-9925-EE588A8046E5}">
      <dsp:nvSpPr>
        <dsp:cNvPr id="0" name=""/>
        <dsp:cNvSpPr/>
      </dsp:nvSpPr>
      <dsp:spPr>
        <a:xfrm>
          <a:off x="289776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SEZ Incentives</a:t>
          </a:r>
        </a:p>
      </dsp:txBody>
      <dsp:txXfrm>
        <a:off x="2922016" y="24251"/>
        <a:ext cx="1190667" cy="779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0621C-0EB0-4BFB-BA23-B457CB1F2D60}">
      <dsp:nvSpPr>
        <dsp:cNvPr id="0" name=""/>
        <dsp:cNvSpPr/>
      </dsp:nvSpPr>
      <dsp:spPr>
        <a:xfrm>
          <a:off x="3064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DS Fellowships</a:t>
          </a:r>
        </a:p>
      </dsp:txBody>
      <dsp:txXfrm>
        <a:off x="27315" y="24251"/>
        <a:ext cx="1190667" cy="779498"/>
      </dsp:txXfrm>
    </dsp:sp>
    <dsp:sp modelId="{F2506AB4-4447-4C64-96AD-A80208153ECD}">
      <dsp:nvSpPr>
        <dsp:cNvPr id="0" name=""/>
        <dsp:cNvSpPr/>
      </dsp:nvSpPr>
      <dsp:spPr>
        <a:xfrm>
          <a:off x="145041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GMP Academy</a:t>
          </a:r>
        </a:p>
      </dsp:txBody>
      <dsp:txXfrm>
        <a:off x="1474666" y="24251"/>
        <a:ext cx="1190667" cy="779498"/>
      </dsp:txXfrm>
    </dsp:sp>
    <dsp:sp modelId="{9AD179C3-0BCA-4575-903B-41A7C2675C92}">
      <dsp:nvSpPr>
        <dsp:cNvPr id="0" name=""/>
        <dsp:cNvSpPr/>
      </dsp:nvSpPr>
      <dsp:spPr>
        <a:xfrm>
          <a:off x="289776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ESOPs/Tech ladder</a:t>
          </a:r>
        </a:p>
      </dsp:txBody>
      <dsp:txXfrm>
        <a:off x="2922016" y="24251"/>
        <a:ext cx="1190667" cy="7794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0BEBF-B8F9-4BB2-9638-2663FC60F719}">
      <dsp:nvSpPr>
        <dsp:cNvPr id="0" name=""/>
        <dsp:cNvSpPr/>
      </dsp:nvSpPr>
      <dsp:spPr>
        <a:xfrm>
          <a:off x="3064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Stage-Gates + QbD</a:t>
          </a:r>
          <a:endParaRPr lang="en-IN" sz="1500" b="1" kern="1200"/>
        </a:p>
      </dsp:txBody>
      <dsp:txXfrm>
        <a:off x="27315" y="24251"/>
        <a:ext cx="1190667" cy="779498"/>
      </dsp:txXfrm>
    </dsp:sp>
    <dsp:sp modelId="{0D13926D-99E7-4873-B97F-0BE6CAB88BD6}">
      <dsp:nvSpPr>
        <dsp:cNvPr id="0" name=""/>
        <dsp:cNvSpPr/>
      </dsp:nvSpPr>
      <dsp:spPr>
        <a:xfrm>
          <a:off x="145041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Parallel Standard Format</a:t>
          </a:r>
          <a:endParaRPr lang="en-IN" sz="1500" b="1" kern="1200"/>
        </a:p>
      </dsp:txBody>
      <dsp:txXfrm>
        <a:off x="1474666" y="24251"/>
        <a:ext cx="1190667" cy="779498"/>
      </dsp:txXfrm>
    </dsp:sp>
    <dsp:sp modelId="{E5000838-B155-4688-989E-FC1EC335F533}">
      <dsp:nvSpPr>
        <dsp:cNvPr id="0" name=""/>
        <dsp:cNvSpPr/>
      </dsp:nvSpPr>
      <dsp:spPr>
        <a:xfrm>
          <a:off x="289776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0" kern="1200"/>
            <a:t>Commercial Clarity</a:t>
          </a:r>
        </a:p>
      </dsp:txBody>
      <dsp:txXfrm>
        <a:off x="2922016" y="24251"/>
        <a:ext cx="1190667" cy="7794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33109-6167-4E71-9A9C-8DB74B43640A}">
      <dsp:nvSpPr>
        <dsp:cNvPr id="0" name=""/>
        <dsp:cNvSpPr/>
      </dsp:nvSpPr>
      <dsp:spPr>
        <a:xfrm>
          <a:off x="3064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Alliance Charter + RACI</a:t>
          </a:r>
          <a:endParaRPr lang="en-IN" sz="1500" kern="1200"/>
        </a:p>
      </dsp:txBody>
      <dsp:txXfrm>
        <a:off x="27315" y="24251"/>
        <a:ext cx="1190667" cy="779498"/>
      </dsp:txXfrm>
    </dsp:sp>
    <dsp:sp modelId="{2AF75DA9-DE2D-4E35-B741-37195CBC1BF3}">
      <dsp:nvSpPr>
        <dsp:cNvPr id="0" name=""/>
        <dsp:cNvSpPr/>
      </dsp:nvSpPr>
      <dsp:spPr>
        <a:xfrm>
          <a:off x="145041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KPI Scorecards</a:t>
          </a:r>
          <a:endParaRPr lang="en-IN" sz="1500" kern="1200"/>
        </a:p>
      </dsp:txBody>
      <dsp:txXfrm>
        <a:off x="1474666" y="24251"/>
        <a:ext cx="1190667" cy="779498"/>
      </dsp:txXfrm>
    </dsp:sp>
    <dsp:sp modelId="{8C79C112-E40A-40E4-84C7-28F688937F02}">
      <dsp:nvSpPr>
        <dsp:cNvPr id="0" name=""/>
        <dsp:cNvSpPr/>
      </dsp:nvSpPr>
      <dsp:spPr>
        <a:xfrm>
          <a:off x="289776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Price Corridor/</a:t>
          </a:r>
          <a:br>
            <a:rPr lang="en-US" sz="1500" kern="1200"/>
          </a:br>
          <a:r>
            <a:rPr lang="en-US" sz="1500" kern="1200"/>
            <a:t>Indexation</a:t>
          </a:r>
          <a:endParaRPr lang="en-IN" sz="1500" kern="1200"/>
        </a:p>
      </dsp:txBody>
      <dsp:txXfrm>
        <a:off x="2922016" y="24251"/>
        <a:ext cx="1190667" cy="7794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0BEBF-B8F9-4BB2-9638-2663FC60F719}">
      <dsp:nvSpPr>
        <dsp:cNvPr id="0" name=""/>
        <dsp:cNvSpPr/>
      </dsp:nvSpPr>
      <dsp:spPr>
        <a:xfrm>
          <a:off x="3064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Natural hedges </a:t>
          </a:r>
          <a:br>
            <a:rPr lang="en-US" sz="1500" kern="1200"/>
          </a:br>
          <a:r>
            <a:rPr lang="en-US" sz="1500" kern="1200"/>
            <a:t>(USD in/out)</a:t>
          </a:r>
          <a:endParaRPr lang="en-IN" sz="1500" b="1" kern="1200"/>
        </a:p>
      </dsp:txBody>
      <dsp:txXfrm>
        <a:off x="27315" y="24251"/>
        <a:ext cx="1190667" cy="779498"/>
      </dsp:txXfrm>
    </dsp:sp>
    <dsp:sp modelId="{0D13926D-99E7-4873-B97F-0BE6CAB88BD6}">
      <dsp:nvSpPr>
        <dsp:cNvPr id="0" name=""/>
        <dsp:cNvSpPr/>
      </dsp:nvSpPr>
      <dsp:spPr>
        <a:xfrm>
          <a:off x="145041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Rolling hedges </a:t>
          </a:r>
          <a:br>
            <a:rPr lang="en-IN" sz="1500" kern="1200"/>
          </a:br>
          <a:r>
            <a:rPr lang="en-IN" sz="1500" kern="1200"/>
            <a:t>(6–12m forwards)</a:t>
          </a:r>
          <a:endParaRPr lang="en-IN" sz="1500" b="1" kern="1200"/>
        </a:p>
      </dsp:txBody>
      <dsp:txXfrm>
        <a:off x="1474666" y="24251"/>
        <a:ext cx="1190667" cy="779498"/>
      </dsp:txXfrm>
    </dsp:sp>
    <dsp:sp modelId="{E5000838-B155-4688-989E-FC1EC335F533}">
      <dsp:nvSpPr>
        <dsp:cNvPr id="0" name=""/>
        <dsp:cNvSpPr/>
      </dsp:nvSpPr>
      <dsp:spPr>
        <a:xfrm>
          <a:off x="2891420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0" kern="1200"/>
            <a:t>FX clauses (indexation/</a:t>
          </a:r>
          <a:br>
            <a:rPr lang="en-IN" sz="1500" b="0" kern="1200"/>
          </a:br>
          <a:r>
            <a:rPr lang="en-IN" sz="1500" b="0" kern="1200"/>
            <a:t>corridor)</a:t>
          </a:r>
        </a:p>
      </dsp:txBody>
      <dsp:txXfrm>
        <a:off x="2915671" y="24251"/>
        <a:ext cx="1190667" cy="7794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33109-6167-4E71-9A9C-8DB74B43640A}">
      <dsp:nvSpPr>
        <dsp:cNvPr id="0" name=""/>
        <dsp:cNvSpPr/>
      </dsp:nvSpPr>
      <dsp:spPr>
        <a:xfrm>
          <a:off x="3064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Policy tracker (Gavi/WHO/UNICEF)</a:t>
          </a:r>
          <a:endParaRPr lang="en-IN" sz="1500" kern="1200"/>
        </a:p>
      </dsp:txBody>
      <dsp:txXfrm>
        <a:off x="27315" y="24251"/>
        <a:ext cx="1190667" cy="779498"/>
      </dsp:txXfrm>
    </dsp:sp>
    <dsp:sp modelId="{2AF75DA9-DE2D-4E35-B741-37195CBC1BF3}">
      <dsp:nvSpPr>
        <dsp:cNvPr id="0" name=""/>
        <dsp:cNvSpPr/>
      </dsp:nvSpPr>
      <dsp:spPr>
        <a:xfrm>
          <a:off x="145041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Advocacy blocs (PAVM/AVMI/AU)</a:t>
          </a:r>
        </a:p>
      </dsp:txBody>
      <dsp:txXfrm>
        <a:off x="1474666" y="24251"/>
        <a:ext cx="1190667" cy="779498"/>
      </dsp:txXfrm>
    </dsp:sp>
    <dsp:sp modelId="{8C79C112-E40A-40E4-84C7-28F688937F02}">
      <dsp:nvSpPr>
        <dsp:cNvPr id="0" name=""/>
        <dsp:cNvSpPr/>
      </dsp:nvSpPr>
      <dsp:spPr>
        <a:xfrm>
          <a:off x="289776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F62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Product flexibility</a:t>
          </a:r>
        </a:p>
      </dsp:txBody>
      <dsp:txXfrm>
        <a:off x="2922016" y="24251"/>
        <a:ext cx="1190667" cy="7794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4F7F9-8E55-43FC-B514-230E70B708F5}">
      <dsp:nvSpPr>
        <dsp:cNvPr id="0" name=""/>
        <dsp:cNvSpPr/>
      </dsp:nvSpPr>
      <dsp:spPr>
        <a:xfrm>
          <a:off x="3064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CTC/MAP Differentiation</a:t>
          </a:r>
          <a:endParaRPr lang="en-IN" sz="1400" b="1" kern="1200"/>
        </a:p>
      </dsp:txBody>
      <dsp:txXfrm>
        <a:off x="27315" y="24251"/>
        <a:ext cx="1190667" cy="779498"/>
      </dsp:txXfrm>
    </dsp:sp>
    <dsp:sp modelId="{79A963E9-D135-4E5F-9D49-45378DEAA11B}">
      <dsp:nvSpPr>
        <dsp:cNvPr id="0" name=""/>
        <dsp:cNvSpPr/>
      </dsp:nvSpPr>
      <dsp:spPr>
        <a:xfrm>
          <a:off x="145041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Regional Speed/Surge</a:t>
          </a:r>
          <a:endParaRPr lang="en-IN" sz="1400" b="1" kern="1200"/>
        </a:p>
      </dsp:txBody>
      <dsp:txXfrm>
        <a:off x="1474666" y="24251"/>
        <a:ext cx="1190667" cy="779498"/>
      </dsp:txXfrm>
    </dsp:sp>
    <dsp:sp modelId="{7628CD93-FAE7-4EA7-B223-84BC9224CEB5}">
      <dsp:nvSpPr>
        <dsp:cNvPr id="0" name=""/>
        <dsp:cNvSpPr/>
      </dsp:nvSpPr>
      <dsp:spPr>
        <a:xfrm>
          <a:off x="2897765" y="0"/>
          <a:ext cx="1239169" cy="828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Local Preference in Tenders</a:t>
          </a:r>
          <a:endParaRPr lang="en-IN" sz="1400" b="1" kern="1200"/>
        </a:p>
      </dsp:txBody>
      <dsp:txXfrm>
        <a:off x="2922016" y="24251"/>
        <a:ext cx="1190667" cy="779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8DAE4-BC57-43B0-B465-570A8CF0DCBA}" type="datetimeFigureOut">
              <a:rPr lang="en-IN" smtClean="0"/>
              <a:t>05-11-2025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1143000"/>
            <a:ext cx="5057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5655A-737F-4717-AAB5-7057B4E1E3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27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5655A-737F-4717-AAB5-7057B4E1E3E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537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5655A-737F-4717-AAB5-7057B4E1E3E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97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5655A-737F-4717-AAB5-7057B4E1E3E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014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5655A-737F-4717-AAB5-7057B4E1E3E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164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1C053-68E0-B2C2-7128-6E070D4F6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52CFC6-3EB6-2C27-8023-B2622E07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235B4-5AD7-E399-7A7D-4D087B75B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“Targeting </a:t>
            </a:r>
            <a:r>
              <a:rPr lang="en-US" b="1"/>
              <a:t>~$300–350m</a:t>
            </a:r>
            <a:r>
              <a:rPr lang="en-US"/>
              <a:t> from the above buckets over 6–8 years through a blend of </a:t>
            </a:r>
            <a:r>
              <a:rPr lang="en-US" b="1"/>
              <a:t>DFI loans/guarantees, donor grants, corporate JVs,</a:t>
            </a:r>
            <a:r>
              <a:rPr lang="en-US"/>
              <a:t> and </a:t>
            </a:r>
            <a:r>
              <a:rPr lang="en-US" b="1"/>
              <a:t>sovereign institutional equity</a:t>
            </a:r>
            <a:r>
              <a:rPr lang="en-US"/>
              <a:t>, with concrete precedents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409B3-C21A-4410-689C-7A5E3DAD6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5655A-737F-4717-AAB5-7057B4E1E3E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705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5655A-737F-4717-AAB5-7057B4E1E3E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265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24005-1097-B7A2-C793-95286CC5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540E9-5086-CAB8-19C7-481FFD8DF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B13CB-EAC1-1884-251A-F0AC4C02F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E7D8E-ACF8-0FEF-AFD2-42C5B3DFC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5655A-737F-4717-AAB5-7057B4E1E3E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896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5655A-737F-4717-AAB5-7057B4E1E3E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63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311250"/>
            <a:ext cx="7772400" cy="15947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6054"/>
            <a:ext cx="6400800" cy="19013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5" y="297952"/>
            <a:ext cx="2057400" cy="63481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7952"/>
            <a:ext cx="6019800" cy="63481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780952"/>
            <a:ext cx="7772400" cy="1477683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3153429"/>
            <a:ext cx="7772400" cy="16275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9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9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1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3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5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6023"/>
            <a:ext cx="4038600" cy="4910111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736023"/>
            <a:ext cx="4038600" cy="4910111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65411"/>
            <a:ext cx="4040188" cy="6940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9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7" indent="0">
              <a:buNone/>
              <a:defRPr sz="1600" b="1"/>
            </a:lvl5pPr>
            <a:lvl6pPr marL="2285997" indent="0">
              <a:buNone/>
              <a:defRPr sz="1600" b="1"/>
            </a:lvl6pPr>
            <a:lvl7pPr marL="2743195" indent="0">
              <a:buNone/>
              <a:defRPr sz="1600" b="1"/>
            </a:lvl7pPr>
            <a:lvl8pPr marL="3200395" indent="0">
              <a:buNone/>
              <a:defRPr sz="1600" b="1"/>
            </a:lvl8pPr>
            <a:lvl9pPr marL="36575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59477"/>
            <a:ext cx="4040188" cy="428665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665411"/>
            <a:ext cx="4041775" cy="6940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99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7" indent="0">
              <a:buNone/>
              <a:defRPr sz="1600" b="1"/>
            </a:lvl5pPr>
            <a:lvl6pPr marL="2285997" indent="0">
              <a:buNone/>
              <a:defRPr sz="1600" b="1"/>
            </a:lvl6pPr>
            <a:lvl7pPr marL="2743195" indent="0">
              <a:buNone/>
              <a:defRPr sz="1600" b="1"/>
            </a:lvl7pPr>
            <a:lvl8pPr marL="3200395" indent="0">
              <a:buNone/>
              <a:defRPr sz="1600" b="1"/>
            </a:lvl8pPr>
            <a:lvl9pPr marL="36575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359477"/>
            <a:ext cx="4041775" cy="428665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96232"/>
            <a:ext cx="3008313" cy="12606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96230"/>
            <a:ext cx="5111750" cy="634990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556915"/>
            <a:ext cx="3008313" cy="5089224"/>
          </a:xfrm>
        </p:spPr>
        <p:txBody>
          <a:bodyPr/>
          <a:lstStyle>
            <a:lvl1pPr marL="0" indent="0">
              <a:buNone/>
              <a:defRPr sz="1401"/>
            </a:lvl1pPr>
            <a:lvl2pPr marL="457199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7" indent="0">
              <a:buNone/>
              <a:defRPr sz="900"/>
            </a:lvl5pPr>
            <a:lvl6pPr marL="2285997" indent="0">
              <a:buNone/>
              <a:defRPr sz="900"/>
            </a:lvl6pPr>
            <a:lvl7pPr marL="2743195" indent="0">
              <a:buNone/>
              <a:defRPr sz="900"/>
            </a:lvl7pPr>
            <a:lvl8pPr marL="3200395" indent="0">
              <a:buNone/>
              <a:defRPr sz="900"/>
            </a:lvl8pPr>
            <a:lvl9pPr marL="36575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6" y="5208063"/>
            <a:ext cx="5486400" cy="6148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6" y="664789"/>
            <a:ext cx="5486400" cy="4464050"/>
          </a:xfrm>
        </p:spPr>
        <p:txBody>
          <a:bodyPr/>
          <a:lstStyle>
            <a:lvl1pPr marL="0" indent="0">
              <a:buNone/>
              <a:defRPr sz="3199"/>
            </a:lvl1pPr>
            <a:lvl2pPr marL="457199" indent="0">
              <a:buNone/>
              <a:defRPr sz="2800"/>
            </a:lvl2pPr>
            <a:lvl3pPr marL="914399" indent="0">
              <a:buNone/>
              <a:defRPr sz="2399"/>
            </a:lvl3pPr>
            <a:lvl4pPr marL="1371598" indent="0">
              <a:buNone/>
              <a:defRPr sz="2000"/>
            </a:lvl4pPr>
            <a:lvl5pPr marL="1828797" indent="0">
              <a:buNone/>
              <a:defRPr sz="2000"/>
            </a:lvl5pPr>
            <a:lvl6pPr marL="2285997" indent="0">
              <a:buNone/>
              <a:defRPr sz="2000"/>
            </a:lvl6pPr>
            <a:lvl7pPr marL="2743195" indent="0">
              <a:buNone/>
              <a:defRPr sz="2000"/>
            </a:lvl7pPr>
            <a:lvl8pPr marL="3200395" indent="0">
              <a:buNone/>
              <a:defRPr sz="2000"/>
            </a:lvl8pPr>
            <a:lvl9pPr marL="36575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6" y="5822902"/>
            <a:ext cx="5486400" cy="873176"/>
          </a:xfrm>
        </p:spPr>
        <p:txBody>
          <a:bodyPr/>
          <a:lstStyle>
            <a:lvl1pPr marL="0" indent="0">
              <a:buNone/>
              <a:defRPr sz="1401"/>
            </a:lvl1pPr>
            <a:lvl2pPr marL="457199" indent="0">
              <a:buNone/>
              <a:defRPr sz="1200"/>
            </a:lvl2pPr>
            <a:lvl3pPr marL="914399" indent="0">
              <a:buNone/>
              <a:defRPr sz="1000"/>
            </a:lvl3pPr>
            <a:lvl4pPr marL="1371598" indent="0">
              <a:buNone/>
              <a:defRPr sz="900"/>
            </a:lvl4pPr>
            <a:lvl5pPr marL="1828797" indent="0">
              <a:buNone/>
              <a:defRPr sz="900"/>
            </a:lvl5pPr>
            <a:lvl6pPr marL="2285997" indent="0">
              <a:buNone/>
              <a:defRPr sz="900"/>
            </a:lvl6pPr>
            <a:lvl7pPr marL="2743195" indent="0">
              <a:buNone/>
              <a:defRPr sz="900"/>
            </a:lvl7pPr>
            <a:lvl8pPr marL="3200395" indent="0">
              <a:buNone/>
              <a:defRPr sz="900"/>
            </a:lvl8pPr>
            <a:lvl9pPr marL="36575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B94B27D-965D-A284-3E23-52AFBD83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003378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4" imgH="405" progId="TCLayout.ActiveDocument.1">
                  <p:embed/>
                </p:oleObj>
              </mc:Choice>
              <mc:Fallback>
                <p:oleObj name="think-cell Slide" r:id="rId14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94B27D-965D-A284-3E23-52AFBD83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97952"/>
            <a:ext cx="8229600" cy="1240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736023"/>
            <a:ext cx="8229600" cy="4910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5" y="6895860"/>
            <a:ext cx="2133600" cy="396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5" y="6895860"/>
            <a:ext cx="2895600" cy="396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6" y="6895860"/>
            <a:ext cx="2133600" cy="396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9" indent="-342899" algn="l" defTabSz="91439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48" indent="-285750" algn="l" defTabSz="9143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7" indent="-228599" algn="l" defTabSz="9143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7" indent="-228599" algn="l" defTabSz="9143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5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5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4" indent="-228599" algn="l" defTabSz="9143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5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5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5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9" Type="http://schemas.openxmlformats.org/officeDocument/2006/relationships/diagramLayout" Target="../diagrams/layout9.xml"/><Relationship Id="rId21" Type="http://schemas.openxmlformats.org/officeDocument/2006/relationships/diagramColors" Target="../diagrams/colors5.xml"/><Relationship Id="rId34" Type="http://schemas.openxmlformats.org/officeDocument/2006/relationships/diagramLayout" Target="../diagrams/layout8.xml"/><Relationship Id="rId42" Type="http://schemas.microsoft.com/office/2007/relationships/diagramDrawing" Target="../diagrams/drawing9.xml"/><Relationship Id="rId7" Type="http://schemas.microsoft.com/office/2007/relationships/diagramDrawing" Target="../diagrams/drawing2.xml"/><Relationship Id="rId2" Type="http://schemas.openxmlformats.org/officeDocument/2006/relationships/image" Target="../media/image44.pn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41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37" Type="http://schemas.microsoft.com/office/2007/relationships/diagramDrawing" Target="../diagrams/drawing8.xml"/><Relationship Id="rId40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36" Type="http://schemas.openxmlformats.org/officeDocument/2006/relationships/diagramColors" Target="../diagrams/colors8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diagramQuickStyle" Target="../diagrams/quickStyle8.xml"/><Relationship Id="rId43" Type="http://schemas.openxmlformats.org/officeDocument/2006/relationships/chart" Target="../charts/chart10.xml"/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Data" Target="../diagrams/data8.xml"/><Relationship Id="rId38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ellcome.org/reports/scaling-african-vaccine-manufacturing-capacity" TargetMode="External"/><Relationship Id="rId5" Type="http://schemas.openxmlformats.org/officeDocument/2006/relationships/diagramData" Target="../diagrams/data1.xml"/><Relationship Id="rId10" Type="http://schemas.openxmlformats.org/officeDocument/2006/relationships/hyperlink" Target="https://www.gavi.org/news-resources/knowledge-products/expanding-sustainable-vaccine-manufacturing-africa-priorities-support?utm_source=chatgpt.com" TargetMode="External"/><Relationship Id="rId4" Type="http://schemas.openxmlformats.org/officeDocument/2006/relationships/chart" Target="../charts/chart2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hyperlink" Target="https://africacdc.org/download/partnerships-for-african-vaccine-manufacturing-pavm-framework-for-action/" TargetMode="Externa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hyperlink" Target="https://zenatix.com/iot-based-temperature-monitoring-solution-for-cold-rooms-in-supermarkets-and-hypermarkets/?utm_source=chatgpt.com" TargetMode="Externa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1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svg"/><Relationship Id="rId20" Type="http://schemas.openxmlformats.org/officeDocument/2006/relationships/image" Target="../media/image27.png"/><Relationship Id="rId29" Type="http://schemas.openxmlformats.org/officeDocument/2006/relationships/hyperlink" Target="https://drive.google.com/file/d/13L7FJqN1e5tXuo-h-LveEc9cmwf8ssrB/view?usp=sharing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0.png"/><Relationship Id="rId5" Type="http://schemas.openxmlformats.org/officeDocument/2006/relationships/image" Target="../media/image1.emf"/><Relationship Id="rId15" Type="http://schemas.openxmlformats.org/officeDocument/2006/relationships/image" Target="../media/image22.png"/><Relationship Id="rId23" Type="http://schemas.microsoft.com/office/2007/relationships/hdphoto" Target="../media/hdphoto1.wdp"/><Relationship Id="rId28" Type="http://schemas.openxmlformats.org/officeDocument/2006/relationships/hyperlink" Target="https://drive.google.com/file/d/1O8bCRFGMfHVm5nbB-oA32W6smHxobHdB/view?usp=sharing" TargetMode="External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31" Type="http://schemas.openxmlformats.org/officeDocument/2006/relationships/image" Target="../media/image1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png"/><Relationship Id="rId27" Type="http://schemas.openxmlformats.org/officeDocument/2006/relationships/hyperlink" Target="https://www.figorr.com/" TargetMode="External"/><Relationship Id="rId30" Type="http://schemas.openxmlformats.org/officeDocument/2006/relationships/hyperlink" Target="https://drive.google.com/file/d/1WUIpfxPTb2Mb_SZoGbUi14NSSrF2lkEE/view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chart" Target="../charts/chart9.xml"/><Relationship Id="rId7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42.png"/><Relationship Id="rId18" Type="http://schemas.openxmlformats.org/officeDocument/2006/relationships/hyperlink" Target="https://cdsco.gov.in/opencms/resources/UploadCDSCOWeb/2018/UploadSmPC/77.%20MR%20vaccine%20Serum.pdf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12" Type="http://schemas.microsoft.com/office/2007/relationships/hdphoto" Target="../media/hdphoto3.wdp"/><Relationship Id="rId17" Type="http://schemas.openxmlformats.org/officeDocument/2006/relationships/hyperlink" Target="https://www.pfizer.com/news/press-release/press-release-detail/pfizer_receives_fda_approval_for_prevnar_13_in_adults_age_18_through_49#:~:text=(NYSE%3APFE)%20today%20announced,for%20adults%2050%20years%20and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s://drive.google.com/file/d/1HrFS1gMxR4Wb5e8lkoIZtgdUGaAt6Y-U/view?usp=sharing" TargetMode="External"/><Relationship Id="rId20" Type="http://schemas.openxmlformats.org/officeDocument/2006/relationships/hyperlink" Target="https://www.gavi.org/our-impact/evaluation-studies/cceop-evaluation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41.png"/><Relationship Id="rId5" Type="http://schemas.openxmlformats.org/officeDocument/2006/relationships/image" Target="../media/image1.emf"/><Relationship Id="rId15" Type="http://schemas.openxmlformats.org/officeDocument/2006/relationships/slide" Target="slide13.xml"/><Relationship Id="rId10" Type="http://schemas.microsoft.com/office/2007/relationships/hdphoto" Target="../media/hdphoto2.wdp"/><Relationship Id="rId19" Type="http://schemas.openxmlformats.org/officeDocument/2006/relationships/hyperlink" Target="https://www.biologicale.com/pdf/Product_VB_International_Marketing.pdf" TargetMode="External"/><Relationship Id="rId4" Type="http://schemas.openxmlformats.org/officeDocument/2006/relationships/oleObject" Target="../embeddings/oleObject5.bin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trees in a grassy area with Avenue of the Baobabs in the background&#10;&#10;AI-generated content may be incorrect.">
            <a:extLst>
              <a:ext uri="{FF2B5EF4-FFF2-40B4-BE49-F238E27FC236}">
                <a16:creationId xmlns:a16="http://schemas.microsoft.com/office/drawing/2014/main" id="{3AD75DBB-25E3-4C57-7F26-496E6CF26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" b="3490"/>
          <a:stretch>
            <a:fillRect/>
          </a:stretch>
        </p:blipFill>
        <p:spPr>
          <a:xfrm>
            <a:off x="-12404" y="0"/>
            <a:ext cx="18300404" cy="1116012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2A579CB-60AD-8545-ED8F-71E2A764512E}"/>
              </a:ext>
            </a:extLst>
          </p:cNvPr>
          <p:cNvSpPr/>
          <p:nvPr/>
        </p:nvSpPr>
        <p:spPr>
          <a:xfrm>
            <a:off x="-12783" y="18576"/>
            <a:ext cx="18300404" cy="11160125"/>
          </a:xfrm>
          <a:prstGeom prst="rect">
            <a:avLst/>
          </a:prstGeom>
          <a:solidFill>
            <a:srgbClr val="00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20770" y="2556916"/>
            <a:ext cx="9874553" cy="5309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15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Building Africa’s Health Sovereignty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0060" y="8805316"/>
            <a:ext cx="5143513" cy="298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800" b="1" spc="-62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86FB1974-974A-5392-54FF-EFA99CD904E6}"/>
              </a:ext>
            </a:extLst>
          </p:cNvPr>
          <p:cNvSpPr txBox="1"/>
          <p:nvPr/>
        </p:nvSpPr>
        <p:spPr>
          <a:xfrm>
            <a:off x="1752600" y="-536839"/>
            <a:ext cx="16884953" cy="215450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80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Etna Sans Serif"/>
              </a:rPr>
              <a:t>VaccineCo</a:t>
            </a:r>
            <a:r>
              <a:rPr lang="en-US" sz="8000" dirty="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5B100AF-8FCC-786C-7D0B-8D56323D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39" y="-110377"/>
            <a:ext cx="2109039" cy="210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09C676-71F0-C9A3-8ED1-899D5B15639C}"/>
              </a:ext>
            </a:extLst>
          </p:cNvPr>
          <p:cNvSpPr txBox="1"/>
          <p:nvPr/>
        </p:nvSpPr>
        <p:spPr>
          <a:xfrm>
            <a:off x="13106400" y="9422705"/>
            <a:ext cx="4648200" cy="1244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>
              <a:spcAft>
                <a:spcPts val="1200"/>
              </a:spcAft>
            </a:pPr>
            <a:r>
              <a:rPr lang="en-IN" sz="2800" b="1">
                <a:solidFill>
                  <a:schemeClr val="bg1"/>
                </a:solidFill>
              </a:rPr>
              <a:t>The Baobab </a:t>
            </a:r>
            <a:r>
              <a:rPr lang="en-IN" sz="1600" i="1">
                <a:solidFill>
                  <a:schemeClr val="bg1"/>
                </a:solidFill>
              </a:rPr>
              <a:t>(Adansonia digitata) </a:t>
            </a:r>
            <a:endParaRPr lang="en-IN" sz="1800" i="1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IN">
                <a:solidFill>
                  <a:schemeClr val="bg1"/>
                </a:solidFill>
              </a:rPr>
              <a:t>Native to Africa, is celebrated as ‘Tree of Life’,              Its a symbol of longevity, resilience, and sustenance for communities across the continent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5A18612-C738-6EB7-42BA-A8F7912AA46C}"/>
              </a:ext>
            </a:extLst>
          </p:cNvPr>
          <p:cNvSpPr txBox="1"/>
          <p:nvPr/>
        </p:nvSpPr>
        <p:spPr>
          <a:xfrm>
            <a:off x="720060" y="9638298"/>
            <a:ext cx="6636413" cy="110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800" b="1" spc="-62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Assisted by:</a:t>
            </a:r>
            <a:r>
              <a:rPr lang="en-US" sz="300" b="1" spc="-62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</a:p>
          <a:p>
            <a:pPr>
              <a:lnSpc>
                <a:spcPts val="2079"/>
              </a:lnSpc>
            </a:pPr>
            <a:endParaRPr lang="en-US" sz="200" b="1" spc="-62" dirty="0">
              <a:solidFill>
                <a:srgbClr val="FFFFFF"/>
              </a:solidFill>
              <a:latin typeface="Bricolage Grotesque"/>
              <a:ea typeface="Bricolage Grotesque"/>
              <a:cs typeface="Bricolage Grotesque"/>
              <a:sym typeface="Bricolage Grotesque"/>
            </a:endParaRPr>
          </a:p>
          <a:p>
            <a:pPr>
              <a:lnSpc>
                <a:spcPts val="2079"/>
              </a:lnSpc>
            </a:pPr>
            <a:r>
              <a:rPr lang="en-US" sz="2800" b="1" spc="-62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Dr. </a:t>
            </a:r>
            <a:r>
              <a:rPr lang="en-US" sz="2800" b="1" spc="-62" dirty="0" err="1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Shehzala</a:t>
            </a:r>
            <a:r>
              <a:rPr lang="en-US" sz="2800" b="1" spc="-62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</a:t>
            </a:r>
            <a:br>
              <a:rPr lang="en-US" sz="2800" b="1" spc="-62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</a:br>
            <a:r>
              <a:rPr lang="en-US" sz="2800" b="1" spc="-62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(Associate Professor of Marketing)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B4E54-0765-C4E3-7386-E606594A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E8A227-4F1E-EA74-0629-76188E90AEEB}"/>
              </a:ext>
            </a:extLst>
          </p:cNvPr>
          <p:cNvSpPr/>
          <p:nvPr/>
        </p:nvSpPr>
        <p:spPr>
          <a:xfrm>
            <a:off x="289256" y="5771891"/>
            <a:ext cx="4867032" cy="690769"/>
          </a:xfrm>
          <a:prstGeom prst="rect">
            <a:avLst/>
          </a:prstGeom>
          <a:solidFill>
            <a:srgbClr val="BDD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C0F99604-FD9F-87A9-E508-0ECF0765F8A3}"/>
              </a:ext>
            </a:extLst>
          </p:cNvPr>
          <p:cNvSpPr/>
          <p:nvPr/>
        </p:nvSpPr>
        <p:spPr>
          <a:xfrm>
            <a:off x="211060" y="5683840"/>
            <a:ext cx="5076000" cy="3312000"/>
          </a:xfrm>
          <a:prstGeom prst="rect">
            <a:avLst/>
          </a:prstGeom>
          <a:solidFill>
            <a:srgbClr val="FFFFFF">
              <a:alpha val="69804"/>
            </a:srgbClr>
          </a:solidFill>
          <a:ln w="3492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800"/>
              </a:spcAft>
            </a:pPr>
            <a:endParaRPr lang="en-IN" sz="1800" b="1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</a:pPr>
            <a:endParaRPr lang="en-IN" sz="200" b="1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en-IN" sz="2000" b="1">
                <a:solidFill>
                  <a:srgbClr val="598D50"/>
                </a:solidFill>
              </a:rPr>
              <a:t>Actions:</a:t>
            </a:r>
            <a:r>
              <a:rPr lang="en-IN" sz="2000">
                <a:solidFill>
                  <a:srgbClr val="598D50"/>
                </a:solidFill>
              </a:rPr>
              <a:t> </a:t>
            </a:r>
            <a:r>
              <a:rPr lang="en-IN" sz="1800">
                <a:solidFill>
                  <a:schemeClr val="tx1"/>
                </a:solidFill>
              </a:rPr>
              <a:t>Sign Technology Transfers (PCV, MR, Penta); build </a:t>
            </a:r>
            <a:r>
              <a:rPr lang="en-IN" sz="1800" b="1">
                <a:solidFill>
                  <a:schemeClr val="tx1"/>
                </a:solidFill>
              </a:rPr>
              <a:t>DS Line-1 (~40M/y)</a:t>
            </a:r>
            <a:r>
              <a:rPr lang="en-IN" sz="1800">
                <a:solidFill>
                  <a:schemeClr val="tx1"/>
                </a:solidFill>
              </a:rPr>
              <a:t>; stand up </a:t>
            </a:r>
            <a:r>
              <a:rPr lang="en-IN" sz="1800" b="1">
                <a:solidFill>
                  <a:schemeClr val="tx1"/>
                </a:solidFill>
              </a:rPr>
              <a:t>PQ-ready QMS</a:t>
            </a:r>
            <a:r>
              <a:rPr lang="en-IN" sz="1800">
                <a:solidFill>
                  <a:schemeClr val="tx1"/>
                </a:solidFill>
              </a:rPr>
              <a:t>; close blended finance (DFIs + AVMA); MoUs with UNICEF/Gavi &amp; SA DoH; launch talent pipeline</a:t>
            </a:r>
          </a:p>
          <a:p>
            <a:pPr algn="just">
              <a:spcAft>
                <a:spcPts val="1800"/>
              </a:spcAft>
            </a:pPr>
            <a:r>
              <a:rPr lang="en-IN" sz="2000" b="1">
                <a:solidFill>
                  <a:srgbClr val="598D50"/>
                </a:solidFill>
              </a:rPr>
              <a:t>KPIs:</a:t>
            </a:r>
            <a:r>
              <a:rPr lang="en-IN" sz="2000">
                <a:solidFill>
                  <a:srgbClr val="598D50"/>
                </a:solidFill>
              </a:rPr>
              <a:t> </a:t>
            </a:r>
            <a:r>
              <a:rPr lang="en-IN" sz="1800">
                <a:solidFill>
                  <a:schemeClr val="tx1"/>
                </a:solidFill>
              </a:rPr>
              <a:t>Line-1 mech. complete; </a:t>
            </a:r>
            <a:r>
              <a:rPr lang="en-IN" sz="1800" b="1">
                <a:solidFill>
                  <a:schemeClr val="tx1"/>
                </a:solidFill>
              </a:rPr>
              <a:t>50 hires</a:t>
            </a:r>
            <a:r>
              <a:rPr lang="en-IN" sz="1800">
                <a:solidFill>
                  <a:schemeClr val="tx1"/>
                </a:solidFill>
              </a:rPr>
              <a:t>; </a:t>
            </a:r>
            <a:r>
              <a:rPr lang="en-IN" sz="1800" b="1">
                <a:solidFill>
                  <a:schemeClr val="tx1"/>
                </a:solidFill>
              </a:rPr>
              <a:t>≥40Mn.Doses/yr MoUs</a:t>
            </a:r>
            <a:r>
              <a:rPr lang="en-IN" sz="1800">
                <a:solidFill>
                  <a:schemeClr val="tx1"/>
                </a:solidFill>
              </a:rPr>
              <a:t>; </a:t>
            </a:r>
            <a:r>
              <a:rPr lang="en-IN" sz="1800" b="1">
                <a:solidFill>
                  <a:schemeClr val="tx1"/>
                </a:solidFill>
              </a:rPr>
              <a:t>AVMA eligible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BEBCF5-1B21-B386-16CE-78BD785F9028}"/>
              </a:ext>
            </a:extLst>
          </p:cNvPr>
          <p:cNvSpPr/>
          <p:nvPr/>
        </p:nvSpPr>
        <p:spPr>
          <a:xfrm>
            <a:off x="1106802" y="1884691"/>
            <a:ext cx="5125427" cy="626124"/>
          </a:xfrm>
          <a:prstGeom prst="rect">
            <a:avLst/>
          </a:prstGeom>
          <a:solidFill>
            <a:srgbClr val="BDD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CB0EE0-36F2-367F-356B-7ECAE1AD9507}"/>
              </a:ext>
            </a:extLst>
          </p:cNvPr>
          <p:cNvSpPr/>
          <p:nvPr/>
        </p:nvSpPr>
        <p:spPr>
          <a:xfrm>
            <a:off x="11392198" y="1729570"/>
            <a:ext cx="5903202" cy="627359"/>
          </a:xfrm>
          <a:prstGeom prst="rect">
            <a:avLst/>
          </a:prstGeom>
          <a:solidFill>
            <a:srgbClr val="BDD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0EA211-DA7B-63B8-BA3F-ACAFAF76351B}"/>
              </a:ext>
            </a:extLst>
          </p:cNvPr>
          <p:cNvSpPr/>
          <p:nvPr/>
        </p:nvSpPr>
        <p:spPr>
          <a:xfrm>
            <a:off x="13002403" y="5522262"/>
            <a:ext cx="4907093" cy="627359"/>
          </a:xfrm>
          <a:prstGeom prst="rect">
            <a:avLst/>
          </a:prstGeom>
          <a:solidFill>
            <a:srgbClr val="BDD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A4B3B8-FCFC-F7F7-DFD8-4F3BE6CD0F8E}"/>
              </a:ext>
            </a:extLst>
          </p:cNvPr>
          <p:cNvSpPr/>
          <p:nvPr/>
        </p:nvSpPr>
        <p:spPr>
          <a:xfrm>
            <a:off x="5896741" y="7163052"/>
            <a:ext cx="4892719" cy="627359"/>
          </a:xfrm>
          <a:prstGeom prst="rect">
            <a:avLst/>
          </a:prstGeom>
          <a:solidFill>
            <a:srgbClr val="BDD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D698618-625A-063D-1946-5F87C2F6222C}"/>
              </a:ext>
            </a:extLst>
          </p:cNvPr>
          <p:cNvSpPr txBox="1"/>
          <p:nvPr/>
        </p:nvSpPr>
        <p:spPr>
          <a:xfrm>
            <a:off x="836762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Current Scenario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56083E4-102D-927A-7A71-27884149D6D9}"/>
              </a:ext>
            </a:extLst>
          </p:cNvPr>
          <p:cNvSpPr txBox="1"/>
          <p:nvPr/>
        </p:nvSpPr>
        <p:spPr>
          <a:xfrm>
            <a:off x="596007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Executive Summary</a:t>
            </a: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1202C517-A9D1-1EBE-BFD9-14EC5C521DBC}"/>
              </a:ext>
            </a:extLst>
          </p:cNvPr>
          <p:cNvGrpSpPr/>
          <p:nvPr/>
        </p:nvGrpSpPr>
        <p:grpSpPr>
          <a:xfrm>
            <a:off x="6221885" y="-480596"/>
            <a:ext cx="1457583" cy="692399"/>
            <a:chOff x="0" y="-57150"/>
            <a:chExt cx="325445" cy="182360"/>
          </a:xfrm>
          <a:solidFill>
            <a:schemeClr val="bg1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53CF952F-774C-6B78-B5B4-7B9745FA0285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5978AE2D-258A-240E-D2DA-CD3525F830C1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C0B3343E-CBB0-130A-6A20-A023E65B2366}"/>
              </a:ext>
            </a:extLst>
          </p:cNvPr>
          <p:cNvSpPr txBox="1"/>
          <p:nvPr/>
        </p:nvSpPr>
        <p:spPr>
          <a:xfrm>
            <a:off x="1342156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Execution Roadmap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F26D1DF3-9F4A-A860-A687-78669644CE4F}"/>
              </a:ext>
            </a:extLst>
          </p:cNvPr>
          <p:cNvSpPr txBox="1"/>
          <p:nvPr/>
        </p:nvSpPr>
        <p:spPr>
          <a:xfrm>
            <a:off x="1101401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Strategic Plan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78B3D877-C62D-06FC-663E-198C11179CBB}"/>
              </a:ext>
            </a:extLst>
          </p:cNvPr>
          <p:cNvSpPr txBox="1"/>
          <p:nvPr/>
        </p:nvSpPr>
        <p:spPr>
          <a:xfrm>
            <a:off x="16067957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Envisioned Future</a:t>
            </a: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D89440E9-E6AF-AA4C-92C4-A790A3870CB7}"/>
              </a:ext>
            </a:extLst>
          </p:cNvPr>
          <p:cNvGrpSpPr/>
          <p:nvPr/>
        </p:nvGrpSpPr>
        <p:grpSpPr>
          <a:xfrm>
            <a:off x="877871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95A4C28A-9797-AC52-8917-BB8B704E73DA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E44635C5-E6C2-7705-DA91-C43C9F2BBD98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4BE6C18A-BB90-6F48-0458-1F29B63BD769}"/>
              </a:ext>
            </a:extLst>
          </p:cNvPr>
          <p:cNvGrpSpPr/>
          <p:nvPr/>
        </p:nvGrpSpPr>
        <p:grpSpPr>
          <a:xfrm>
            <a:off x="11335535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BEFB9C0D-D552-FBD4-D48A-22785B555688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5A48AFEC-CDAE-D0A1-4ECD-D227897C82D1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7EC71FFC-22E2-D70E-8D60-83910BDF5F90}"/>
              </a:ext>
            </a:extLst>
          </p:cNvPr>
          <p:cNvGrpSpPr/>
          <p:nvPr/>
        </p:nvGrpSpPr>
        <p:grpSpPr>
          <a:xfrm>
            <a:off x="13892360" y="-263604"/>
            <a:ext cx="1457583" cy="475407"/>
            <a:chOff x="0" y="0"/>
            <a:chExt cx="325445" cy="125210"/>
          </a:xfrm>
          <a:solidFill>
            <a:srgbClr val="446B3C"/>
          </a:solidFill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560342CA-8CA4-2815-06C8-DA7B4809EC44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55593357-778E-A7A9-9C19-35F1A563303A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7FB24053-D5F7-2E98-1514-794A4F9487D4}"/>
              </a:ext>
            </a:extLst>
          </p:cNvPr>
          <p:cNvGrpSpPr/>
          <p:nvPr/>
        </p:nvGrpSpPr>
        <p:grpSpPr>
          <a:xfrm>
            <a:off x="16449186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E1639E87-FF6C-A999-014E-4CB3F8E5602F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76CA006E-EA5B-242B-C30D-830E15FA37A8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0" name="TextBox 11">
            <a:extLst>
              <a:ext uri="{FF2B5EF4-FFF2-40B4-BE49-F238E27FC236}">
                <a16:creationId xmlns:a16="http://schemas.microsoft.com/office/drawing/2014/main" id="{C6772BFB-EBFC-AD64-4313-2027E772E42F}"/>
              </a:ext>
            </a:extLst>
          </p:cNvPr>
          <p:cNvSpPr txBox="1"/>
          <p:nvPr/>
        </p:nvSpPr>
        <p:spPr>
          <a:xfrm>
            <a:off x="152400" y="10816548"/>
            <a:ext cx="5143513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000" b="1" spc="-62">
                <a:solidFill>
                  <a:srgbClr val="446B3C"/>
                </a:solidFill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3BFCF137-23B7-B4BA-7D3D-25DF0B68E323}"/>
              </a:ext>
            </a:extLst>
          </p:cNvPr>
          <p:cNvSpPr txBox="1"/>
          <p:nvPr/>
        </p:nvSpPr>
        <p:spPr>
          <a:xfrm>
            <a:off x="17529478" y="10548911"/>
            <a:ext cx="606122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2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9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E9A69996-CA11-5CAC-BCDE-1995A8E7F97F}"/>
              </a:ext>
            </a:extLst>
          </p:cNvPr>
          <p:cNvSpPr txBox="1"/>
          <p:nvPr/>
        </p:nvSpPr>
        <p:spPr>
          <a:xfrm>
            <a:off x="17938519" y="10788233"/>
            <a:ext cx="773350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0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/11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6B55D-6052-5958-98F9-3D09B1343883}"/>
              </a:ext>
            </a:extLst>
          </p:cNvPr>
          <p:cNvSpPr txBox="1"/>
          <p:nvPr/>
        </p:nvSpPr>
        <p:spPr>
          <a:xfrm>
            <a:off x="701523" y="-1277938"/>
            <a:ext cx="16884953" cy="2024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3600" dirty="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VaccineCo.</a:t>
            </a: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877C532B-455F-2B8E-F5BB-40FDCFAD82FD}"/>
              </a:ext>
            </a:extLst>
          </p:cNvPr>
          <p:cNvSpPr txBox="1"/>
          <p:nvPr/>
        </p:nvSpPr>
        <p:spPr>
          <a:xfrm>
            <a:off x="194713" y="1088467"/>
            <a:ext cx="17940887" cy="310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l"/>
            <a:r>
              <a:rPr lang="en-IN" sz="3200" b="1" spc="0">
                <a:solidFill>
                  <a:srgbClr val="446B3C"/>
                </a:solidFill>
                <a:latin typeface="+mj-lt"/>
              </a:rPr>
              <a:t>Implementation Roadmap: </a:t>
            </a:r>
            <a:r>
              <a:rPr lang="en-IN" sz="3200">
                <a:latin typeface="+mj-lt"/>
              </a:rPr>
              <a:t>From First Tech-Transfer to </a:t>
            </a:r>
            <a:r>
              <a:rPr lang="en-IN" sz="3200" b="1" i="1">
                <a:solidFill>
                  <a:srgbClr val="228B44"/>
                </a:solidFill>
                <a:latin typeface="+mj-lt"/>
              </a:rPr>
              <a:t>Full End-to-End Continental Leadership </a:t>
            </a:r>
            <a:r>
              <a:rPr lang="en-IN" sz="3200">
                <a:latin typeface="+mj-lt"/>
              </a:rPr>
              <a:t>by 2040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59CB9E-887E-BC18-26AB-D14EA8E4D0A9}"/>
              </a:ext>
            </a:extLst>
          </p:cNvPr>
          <p:cNvCxnSpPr/>
          <p:nvPr/>
        </p:nvCxnSpPr>
        <p:spPr>
          <a:xfrm>
            <a:off x="0" y="14652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Generated image">
            <a:extLst>
              <a:ext uri="{FF2B5EF4-FFF2-40B4-BE49-F238E27FC236}">
                <a16:creationId xmlns:a16="http://schemas.microsoft.com/office/drawing/2014/main" id="{41304352-7612-2DBD-C077-BC8A6CA5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173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5" name="Group 2074">
            <a:extLst>
              <a:ext uri="{FF2B5EF4-FFF2-40B4-BE49-F238E27FC236}">
                <a16:creationId xmlns:a16="http://schemas.microsoft.com/office/drawing/2014/main" id="{22FD124A-E605-6D26-A61B-3091BD7C8E6B}"/>
              </a:ext>
            </a:extLst>
          </p:cNvPr>
          <p:cNvGrpSpPr/>
          <p:nvPr/>
        </p:nvGrpSpPr>
        <p:grpSpPr>
          <a:xfrm>
            <a:off x="0" y="3697340"/>
            <a:ext cx="18288000" cy="6988122"/>
            <a:chOff x="0" y="3225418"/>
            <a:chExt cx="18288000" cy="746004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8F17F8-A805-7607-A388-6BED8B58EFF6}"/>
                </a:ext>
              </a:extLst>
            </p:cNvPr>
            <p:cNvCxnSpPr/>
            <p:nvPr/>
          </p:nvCxnSpPr>
          <p:spPr>
            <a:xfrm>
              <a:off x="0" y="10685462"/>
              <a:ext cx="18288000" cy="0"/>
            </a:xfrm>
            <a:prstGeom prst="line">
              <a:avLst/>
            </a:prstGeom>
            <a:ln w="12700">
              <a:solidFill>
                <a:srgbClr val="446B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4">
              <a:extLst>
                <a:ext uri="{FF2B5EF4-FFF2-40B4-BE49-F238E27FC236}">
                  <a16:creationId xmlns:a16="http://schemas.microsoft.com/office/drawing/2014/main" id="{21057455-0439-D1B2-9EEA-3964F76C06E6}"/>
                </a:ext>
              </a:extLst>
            </p:cNvPr>
            <p:cNvSpPr/>
            <p:nvPr/>
          </p:nvSpPr>
          <p:spPr>
            <a:xfrm>
              <a:off x="8488961" y="3627410"/>
              <a:ext cx="9799037" cy="1796081"/>
            </a:xfrm>
            <a:custGeom>
              <a:avLst/>
              <a:gdLst>
                <a:gd name="connsiteX0" fmla="*/ 6603424 w 6603424"/>
                <a:gd name="connsiteY0" fmla="*/ 0 h 1215449"/>
                <a:gd name="connsiteX1" fmla="*/ 6603424 w 6603424"/>
                <a:gd name="connsiteY1" fmla="*/ 201252 h 1215449"/>
                <a:gd name="connsiteX2" fmla="*/ 6551974 w 6603424"/>
                <a:gd name="connsiteY2" fmla="*/ 202293 h 1215449"/>
                <a:gd name="connsiteX3" fmla="*/ 799338 w 6603424"/>
                <a:gd name="connsiteY3" fmla="*/ 970427 h 1215449"/>
                <a:gd name="connsiteX4" fmla="*/ 108126 w 6603424"/>
                <a:gd name="connsiteY4" fmla="*/ 1215449 h 1215449"/>
                <a:gd name="connsiteX5" fmla="*/ 392 w 6603424"/>
                <a:gd name="connsiteY5" fmla="*/ 1084834 h 1215449"/>
                <a:gd name="connsiteX6" fmla="*/ 207279 w 6603424"/>
                <a:gd name="connsiteY6" fmla="*/ 875087 h 1215449"/>
                <a:gd name="connsiteX7" fmla="*/ 783130 w 6603424"/>
                <a:gd name="connsiteY7" fmla="*/ 698708 h 1215449"/>
                <a:gd name="connsiteX8" fmla="*/ 1902418 w 6603424"/>
                <a:gd name="connsiteY8" fmla="*/ 473707 h 1215449"/>
                <a:gd name="connsiteX9" fmla="*/ 6498646 w 6603424"/>
                <a:gd name="connsiteY9" fmla="*/ 1284 h 121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03424" h="1215449">
                  <a:moveTo>
                    <a:pt x="6603424" y="0"/>
                  </a:moveTo>
                  <a:lnTo>
                    <a:pt x="6603424" y="201252"/>
                  </a:lnTo>
                  <a:lnTo>
                    <a:pt x="6551974" y="202293"/>
                  </a:lnTo>
                  <a:cubicBezTo>
                    <a:pt x="5824546" y="225426"/>
                    <a:pt x="2494149" y="560347"/>
                    <a:pt x="799338" y="970427"/>
                  </a:cubicBezTo>
                  <a:cubicBezTo>
                    <a:pt x="407492" y="1064813"/>
                    <a:pt x="190118" y="1145852"/>
                    <a:pt x="108126" y="1215449"/>
                  </a:cubicBezTo>
                  <a:cubicBezTo>
                    <a:pt x="51875" y="1184941"/>
                    <a:pt x="5159" y="1143945"/>
                    <a:pt x="392" y="1084834"/>
                  </a:cubicBezTo>
                  <a:cubicBezTo>
                    <a:pt x="-8188" y="977100"/>
                    <a:pt x="126240" y="910363"/>
                    <a:pt x="207279" y="875087"/>
                  </a:cubicBezTo>
                  <a:cubicBezTo>
                    <a:pt x="383657" y="797862"/>
                    <a:pt x="596265" y="743518"/>
                    <a:pt x="783130" y="698708"/>
                  </a:cubicBezTo>
                  <a:cubicBezTo>
                    <a:pt x="1152094" y="609089"/>
                    <a:pt x="1527732" y="537585"/>
                    <a:pt x="1902418" y="473707"/>
                  </a:cubicBezTo>
                  <a:cubicBezTo>
                    <a:pt x="3295866" y="234166"/>
                    <a:pt x="5797080" y="21439"/>
                    <a:pt x="6498646" y="1284"/>
                  </a:cubicBezTo>
                  <a:close/>
                </a:path>
              </a:pathLst>
            </a:custGeom>
            <a:solidFill>
              <a:srgbClr val="C1D8B4">
                <a:alpha val="50196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D7F1DE73-3A8F-B13A-7EF4-CDA4F77EA6AC}"/>
                </a:ext>
              </a:extLst>
            </p:cNvPr>
            <p:cNvSpPr/>
            <p:nvPr/>
          </p:nvSpPr>
          <p:spPr>
            <a:xfrm>
              <a:off x="13177341" y="7693139"/>
              <a:ext cx="4047027" cy="2981616"/>
            </a:xfrm>
            <a:custGeom>
              <a:avLst/>
              <a:gdLst>
                <a:gd name="connsiteX0" fmla="*/ 2651914 w 2727231"/>
                <a:gd name="connsiteY0" fmla="*/ 0 h 2017727"/>
                <a:gd name="connsiteX1" fmla="*/ 2680516 w 2727231"/>
                <a:gd name="connsiteY1" fmla="*/ 58157 h 2017727"/>
                <a:gd name="connsiteX2" fmla="*/ 2727231 w 2727231"/>
                <a:gd name="connsiteY2" fmla="*/ 58157 h 2017727"/>
                <a:gd name="connsiteX3" fmla="*/ 2727231 w 2727231"/>
                <a:gd name="connsiteY3" fmla="*/ 364198 h 2017727"/>
                <a:gd name="connsiteX4" fmla="*/ 1151947 w 2727231"/>
                <a:gd name="connsiteY4" fmla="*/ 1843077 h 2017727"/>
                <a:gd name="connsiteX5" fmla="*/ 764063 w 2727231"/>
                <a:gd name="connsiteY5" fmla="*/ 2017727 h 2017727"/>
                <a:gd name="connsiteX6" fmla="*/ 0 w 2727231"/>
                <a:gd name="connsiteY6" fmla="*/ 2017727 h 2017727"/>
                <a:gd name="connsiteX7" fmla="*/ 7192 w 2727231"/>
                <a:gd name="connsiteY7" fmla="*/ 2015480 h 2017727"/>
                <a:gd name="connsiteX8" fmla="*/ 1919705 w 2727231"/>
                <a:gd name="connsiteY8" fmla="*/ 1107847 h 2017727"/>
                <a:gd name="connsiteX9" fmla="*/ 2484116 w 2727231"/>
                <a:gd name="connsiteY9" fmla="*/ 570131 h 2017727"/>
                <a:gd name="connsiteX10" fmla="*/ 2659540 w 2727231"/>
                <a:gd name="connsiteY10" fmla="*/ 55297 h 2017727"/>
                <a:gd name="connsiteX11" fmla="*/ 2651914 w 2727231"/>
                <a:gd name="connsiteY11" fmla="*/ 0 h 201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7231" h="2017727">
                  <a:moveTo>
                    <a:pt x="2651914" y="0"/>
                  </a:moveTo>
                  <a:cubicBezTo>
                    <a:pt x="2662401" y="19068"/>
                    <a:pt x="2671935" y="39089"/>
                    <a:pt x="2680516" y="58157"/>
                  </a:cubicBezTo>
                  <a:lnTo>
                    <a:pt x="2727231" y="58157"/>
                  </a:lnTo>
                  <a:cubicBezTo>
                    <a:pt x="2727231" y="160171"/>
                    <a:pt x="2727231" y="262185"/>
                    <a:pt x="2727231" y="364198"/>
                  </a:cubicBezTo>
                  <a:cubicBezTo>
                    <a:pt x="2677177" y="870570"/>
                    <a:pt x="2037330" y="1412710"/>
                    <a:pt x="1151947" y="1843077"/>
                  </a:cubicBezTo>
                  <a:lnTo>
                    <a:pt x="764063" y="2017727"/>
                  </a:lnTo>
                  <a:lnTo>
                    <a:pt x="0" y="2017727"/>
                  </a:lnTo>
                  <a:lnTo>
                    <a:pt x="7192" y="2015480"/>
                  </a:lnTo>
                  <a:cubicBezTo>
                    <a:pt x="658362" y="1811453"/>
                    <a:pt x="1363874" y="1509226"/>
                    <a:pt x="1919705" y="1107847"/>
                  </a:cubicBezTo>
                  <a:cubicBezTo>
                    <a:pt x="2125638" y="959117"/>
                    <a:pt x="2336338" y="777971"/>
                    <a:pt x="2484116" y="570131"/>
                  </a:cubicBezTo>
                  <a:cubicBezTo>
                    <a:pt x="2589943" y="421401"/>
                    <a:pt x="2673842" y="242163"/>
                    <a:pt x="2659540" y="55297"/>
                  </a:cubicBezTo>
                  <a:cubicBezTo>
                    <a:pt x="2658588" y="36229"/>
                    <a:pt x="2654774" y="18114"/>
                    <a:pt x="2651914" y="0"/>
                  </a:cubicBezTo>
                  <a:close/>
                </a:path>
              </a:pathLst>
            </a:custGeom>
            <a:solidFill>
              <a:srgbClr val="C1D8B4">
                <a:alpha val="50196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" name="Freeform: Shape 45">
              <a:extLst>
                <a:ext uri="{FF2B5EF4-FFF2-40B4-BE49-F238E27FC236}">
                  <a16:creationId xmlns:a16="http://schemas.microsoft.com/office/drawing/2014/main" id="{782EFBA3-4A01-B6CE-4594-EBAB8D7D31D0}"/>
                </a:ext>
              </a:extLst>
            </p:cNvPr>
            <p:cNvSpPr/>
            <p:nvPr/>
          </p:nvSpPr>
          <p:spPr>
            <a:xfrm>
              <a:off x="5896729" y="5567191"/>
              <a:ext cx="7381041" cy="2564093"/>
            </a:xfrm>
            <a:custGeom>
              <a:avLst/>
              <a:gdLst>
                <a:gd name="connsiteX0" fmla="*/ 4967923 w 4969297"/>
                <a:gd name="connsiteY0" fmla="*/ 1534477 h 1733549"/>
                <a:gd name="connsiteX1" fmla="*/ 4381183 w 4969297"/>
                <a:gd name="connsiteY1" fmla="*/ 1164908 h 1733549"/>
                <a:gd name="connsiteX2" fmla="*/ 3503930 w 4969297"/>
                <a:gd name="connsiteY2" fmla="*/ 1000125 h 1733549"/>
                <a:gd name="connsiteX3" fmla="*/ 2342833 w 4969297"/>
                <a:gd name="connsiteY3" fmla="*/ 782002 h 1733549"/>
                <a:gd name="connsiteX4" fmla="*/ 1068388 w 4969297"/>
                <a:gd name="connsiteY4" fmla="*/ 498158 h 1733549"/>
                <a:gd name="connsiteX5" fmla="*/ 566420 w 4969297"/>
                <a:gd name="connsiteY5" fmla="*/ 348615 h 1733549"/>
                <a:gd name="connsiteX6" fmla="*/ 228283 w 4969297"/>
                <a:gd name="connsiteY6" fmla="*/ 202883 h 1733549"/>
                <a:gd name="connsiteX7" fmla="*/ 72073 w 4969297"/>
                <a:gd name="connsiteY7" fmla="*/ 7620 h 1733549"/>
                <a:gd name="connsiteX8" fmla="*/ 72073 w 4969297"/>
                <a:gd name="connsiteY8" fmla="*/ 0 h 1733549"/>
                <a:gd name="connsiteX9" fmla="*/ 2540 w 4969297"/>
                <a:gd name="connsiteY9" fmla="*/ 0 h 1733549"/>
                <a:gd name="connsiteX10" fmla="*/ 2540 w 4969297"/>
                <a:gd name="connsiteY10" fmla="*/ 216217 h 1733549"/>
                <a:gd name="connsiteX11" fmla="*/ 2540 w 4969297"/>
                <a:gd name="connsiteY11" fmla="*/ 217170 h 1733549"/>
                <a:gd name="connsiteX12" fmla="*/ 192088 w 4969297"/>
                <a:gd name="connsiteY12" fmla="*/ 465772 h 1733549"/>
                <a:gd name="connsiteX13" fmla="*/ 4366895 w 4969297"/>
                <a:gd name="connsiteY13" fmla="*/ 1436370 h 1733549"/>
                <a:gd name="connsiteX14" fmla="*/ 4895533 w 4969297"/>
                <a:gd name="connsiteY14" fmla="*/ 1733550 h 1733549"/>
                <a:gd name="connsiteX15" fmla="*/ 4967923 w 4969297"/>
                <a:gd name="connsiteY15" fmla="*/ 1534477 h 173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69297" h="1733549">
                  <a:moveTo>
                    <a:pt x="4967923" y="1534477"/>
                  </a:moveTo>
                  <a:cubicBezTo>
                    <a:pt x="4940300" y="1305877"/>
                    <a:pt x="4565015" y="1203008"/>
                    <a:pt x="4381183" y="1164908"/>
                  </a:cubicBezTo>
                  <a:cubicBezTo>
                    <a:pt x="4090670" y="1104900"/>
                    <a:pt x="3796347" y="1053465"/>
                    <a:pt x="3503930" y="1000125"/>
                  </a:cubicBezTo>
                  <a:cubicBezTo>
                    <a:pt x="3116263" y="929640"/>
                    <a:pt x="2729547" y="858202"/>
                    <a:pt x="2342833" y="782002"/>
                  </a:cubicBezTo>
                  <a:cubicBezTo>
                    <a:pt x="1917065" y="698183"/>
                    <a:pt x="1488440" y="608647"/>
                    <a:pt x="1068388" y="498158"/>
                  </a:cubicBezTo>
                  <a:cubicBezTo>
                    <a:pt x="899795" y="454342"/>
                    <a:pt x="730250" y="405765"/>
                    <a:pt x="566420" y="348615"/>
                  </a:cubicBezTo>
                  <a:cubicBezTo>
                    <a:pt x="454025" y="309563"/>
                    <a:pt x="330200" y="262890"/>
                    <a:pt x="228283" y="202883"/>
                  </a:cubicBezTo>
                  <a:cubicBezTo>
                    <a:pt x="157798" y="160972"/>
                    <a:pt x="80645" y="95250"/>
                    <a:pt x="72073" y="7620"/>
                  </a:cubicBezTo>
                  <a:cubicBezTo>
                    <a:pt x="72073" y="4763"/>
                    <a:pt x="72073" y="1905"/>
                    <a:pt x="72073" y="0"/>
                  </a:cubicBezTo>
                  <a:lnTo>
                    <a:pt x="2540" y="0"/>
                  </a:lnTo>
                  <a:cubicBezTo>
                    <a:pt x="2540" y="66675"/>
                    <a:pt x="-3175" y="152400"/>
                    <a:pt x="2540" y="216217"/>
                  </a:cubicBezTo>
                  <a:lnTo>
                    <a:pt x="2540" y="217170"/>
                  </a:lnTo>
                  <a:cubicBezTo>
                    <a:pt x="11113" y="308610"/>
                    <a:pt x="73025" y="395288"/>
                    <a:pt x="192088" y="465772"/>
                  </a:cubicBezTo>
                  <a:cubicBezTo>
                    <a:pt x="836930" y="848677"/>
                    <a:pt x="3470593" y="1249680"/>
                    <a:pt x="4366895" y="1436370"/>
                  </a:cubicBezTo>
                  <a:cubicBezTo>
                    <a:pt x="4660265" y="1497330"/>
                    <a:pt x="4867910" y="1604010"/>
                    <a:pt x="4895533" y="1733550"/>
                  </a:cubicBezTo>
                  <a:cubicBezTo>
                    <a:pt x="4944110" y="1677352"/>
                    <a:pt x="4976495" y="1610677"/>
                    <a:pt x="4967923" y="1534477"/>
                  </a:cubicBezTo>
                  <a:close/>
                </a:path>
              </a:pathLst>
            </a:custGeom>
            <a:solidFill>
              <a:srgbClr val="C1D8B4">
                <a:alpha val="50196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48" name="Freeform 7">
              <a:extLst>
                <a:ext uri="{FF2B5EF4-FFF2-40B4-BE49-F238E27FC236}">
                  <a16:creationId xmlns:a16="http://schemas.microsoft.com/office/drawing/2014/main" id="{D70961E5-FE5B-144D-6A16-D5C961E70C26}"/>
                </a:ext>
              </a:extLst>
            </p:cNvPr>
            <p:cNvSpPr/>
            <p:nvPr/>
          </p:nvSpPr>
          <p:spPr>
            <a:xfrm>
              <a:off x="196128" y="3262636"/>
              <a:ext cx="18091871" cy="7412119"/>
            </a:xfrm>
            <a:custGeom>
              <a:avLst/>
              <a:gdLst>
                <a:gd name="connsiteX0" fmla="*/ 12191841 w 12191841"/>
                <a:gd name="connsiteY0" fmla="*/ 0 h 5015949"/>
                <a:gd name="connsiteX1" fmla="*/ 12191841 w 12191841"/>
                <a:gd name="connsiteY1" fmla="*/ 245940 h 5015949"/>
                <a:gd name="connsiteX2" fmla="*/ 12088968 w 12191841"/>
                <a:gd name="connsiteY2" fmla="*/ 247359 h 5015949"/>
                <a:gd name="connsiteX3" fmla="*/ 7492742 w 12191841"/>
                <a:gd name="connsiteY3" fmla="*/ 720558 h 5015949"/>
                <a:gd name="connsiteX4" fmla="*/ 6373455 w 12191841"/>
                <a:gd name="connsiteY4" fmla="*/ 945559 h 5015949"/>
                <a:gd name="connsiteX5" fmla="*/ 5797603 w 12191841"/>
                <a:gd name="connsiteY5" fmla="*/ 1121937 h 5015949"/>
                <a:gd name="connsiteX6" fmla="*/ 5590716 w 12191841"/>
                <a:gd name="connsiteY6" fmla="*/ 1331684 h 5015949"/>
                <a:gd name="connsiteX7" fmla="*/ 5698450 w 12191841"/>
                <a:gd name="connsiteY7" fmla="*/ 1462300 h 5015949"/>
                <a:gd name="connsiteX8" fmla="*/ 5859574 w 12191841"/>
                <a:gd name="connsiteY8" fmla="*/ 1522363 h 5015949"/>
                <a:gd name="connsiteX9" fmla="*/ 6425891 w 12191841"/>
                <a:gd name="connsiteY9" fmla="*/ 1626284 h 5015949"/>
                <a:gd name="connsiteX10" fmla="*/ 9270825 w 12191841"/>
                <a:gd name="connsiteY10" fmla="*/ 1923744 h 5015949"/>
                <a:gd name="connsiteX11" fmla="*/ 11401665 w 12191841"/>
                <a:gd name="connsiteY11" fmla="*/ 2999175 h 5015949"/>
                <a:gd name="connsiteX12" fmla="*/ 11409294 w 12191841"/>
                <a:gd name="connsiteY12" fmla="*/ 3054472 h 5015949"/>
                <a:gd name="connsiteX13" fmla="*/ 11233869 w 12191841"/>
                <a:gd name="connsiteY13" fmla="*/ 3568352 h 5015949"/>
                <a:gd name="connsiteX14" fmla="*/ 10669457 w 12191841"/>
                <a:gd name="connsiteY14" fmla="*/ 4106067 h 5015949"/>
                <a:gd name="connsiteX15" fmla="*/ 8756944 w 12191841"/>
                <a:gd name="connsiteY15" fmla="*/ 5013701 h 5015949"/>
                <a:gd name="connsiteX16" fmla="*/ 8749750 w 12191841"/>
                <a:gd name="connsiteY16" fmla="*/ 5015949 h 5015949"/>
                <a:gd name="connsiteX17" fmla="*/ 0 w 12191841"/>
                <a:gd name="connsiteY17" fmla="*/ 5015949 h 5015949"/>
                <a:gd name="connsiteX18" fmla="*/ 0 w 12191841"/>
                <a:gd name="connsiteY18" fmla="*/ 4944103 h 5015949"/>
                <a:gd name="connsiteX19" fmla="*/ 239303 w 12191841"/>
                <a:gd name="connsiteY19" fmla="*/ 4921222 h 5015949"/>
                <a:gd name="connsiteX20" fmla="*/ 3566656 w 12191841"/>
                <a:gd name="connsiteY20" fmla="*/ 4566558 h 5015949"/>
                <a:gd name="connsiteX21" fmla="*/ 5376203 w 12191841"/>
                <a:gd name="connsiteY21" fmla="*/ 4287213 h 5015949"/>
                <a:gd name="connsiteX22" fmla="*/ 7033205 w 12191841"/>
                <a:gd name="connsiteY22" fmla="*/ 3932549 h 5015949"/>
                <a:gd name="connsiteX23" fmla="*/ 7830244 w 12191841"/>
                <a:gd name="connsiteY23" fmla="*/ 3715175 h 5015949"/>
                <a:gd name="connsiteX24" fmla="*/ 8425162 w 12191841"/>
                <a:gd name="connsiteY24" fmla="*/ 3505428 h 5015949"/>
                <a:gd name="connsiteX25" fmla="*/ 8722622 w 12191841"/>
                <a:gd name="connsiteY25" fmla="*/ 3315702 h 5015949"/>
                <a:gd name="connsiteX26" fmla="*/ 8742644 w 12191841"/>
                <a:gd name="connsiteY26" fmla="*/ 3293774 h 5015949"/>
                <a:gd name="connsiteX27" fmla="*/ 8814148 w 12191841"/>
                <a:gd name="connsiteY27" fmla="*/ 3094514 h 5015949"/>
                <a:gd name="connsiteX28" fmla="*/ 8226857 w 12191841"/>
                <a:gd name="connsiteY28" fmla="*/ 2724597 h 5015949"/>
                <a:gd name="connsiteX29" fmla="*/ 7348779 w 12191841"/>
                <a:gd name="connsiteY29" fmla="*/ 2559659 h 5015949"/>
                <a:gd name="connsiteX30" fmla="*/ 6186589 w 12191841"/>
                <a:gd name="connsiteY30" fmla="*/ 2341331 h 5015949"/>
                <a:gd name="connsiteX31" fmla="*/ 4910945 w 12191841"/>
                <a:gd name="connsiteY31" fmla="*/ 2057219 h 5015949"/>
                <a:gd name="connsiteX32" fmla="*/ 4408505 w 12191841"/>
                <a:gd name="connsiteY32" fmla="*/ 1907536 h 5015949"/>
                <a:gd name="connsiteX33" fmla="*/ 4070049 w 12191841"/>
                <a:gd name="connsiteY33" fmla="*/ 1761666 h 5015949"/>
                <a:gd name="connsiteX34" fmla="*/ 3913693 w 12191841"/>
                <a:gd name="connsiteY34" fmla="*/ 1566220 h 5015949"/>
                <a:gd name="connsiteX35" fmla="*/ 3913693 w 12191841"/>
                <a:gd name="connsiteY35" fmla="*/ 1558593 h 5015949"/>
                <a:gd name="connsiteX36" fmla="*/ 4042401 w 12191841"/>
                <a:gd name="connsiteY36" fmla="*/ 1324057 h 5015949"/>
                <a:gd name="connsiteX37" fmla="*/ 4511471 w 12191841"/>
                <a:gd name="connsiteY37" fmla="*/ 1080941 h 5015949"/>
                <a:gd name="connsiteX38" fmla="*/ 5191243 w 12191841"/>
                <a:gd name="connsiteY38" fmla="*/ 897889 h 5015949"/>
                <a:gd name="connsiteX39" fmla="*/ 6021651 w 12191841"/>
                <a:gd name="connsiteY39" fmla="*/ 728185 h 5015949"/>
                <a:gd name="connsiteX40" fmla="*/ 10625527 w 12191841"/>
                <a:gd name="connsiteY40" fmla="*/ 144840 h 501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191841" h="5015949">
                  <a:moveTo>
                    <a:pt x="12191841" y="0"/>
                  </a:moveTo>
                  <a:lnTo>
                    <a:pt x="12191841" y="245940"/>
                  </a:lnTo>
                  <a:lnTo>
                    <a:pt x="12088968" y="247359"/>
                  </a:lnTo>
                  <a:cubicBezTo>
                    <a:pt x="11387402" y="268402"/>
                    <a:pt x="8886189" y="481910"/>
                    <a:pt x="7492742" y="720558"/>
                  </a:cubicBezTo>
                  <a:cubicBezTo>
                    <a:pt x="7119011" y="785389"/>
                    <a:pt x="6742419" y="855940"/>
                    <a:pt x="6373455" y="945559"/>
                  </a:cubicBezTo>
                  <a:cubicBezTo>
                    <a:pt x="6186589" y="991322"/>
                    <a:pt x="5973981" y="1044713"/>
                    <a:pt x="5797603" y="1121937"/>
                  </a:cubicBezTo>
                  <a:cubicBezTo>
                    <a:pt x="5716564" y="1158166"/>
                    <a:pt x="5582136" y="1223951"/>
                    <a:pt x="5590716" y="1331684"/>
                  </a:cubicBezTo>
                  <a:cubicBezTo>
                    <a:pt x="5595483" y="1389842"/>
                    <a:pt x="5642199" y="1431791"/>
                    <a:pt x="5698450" y="1462300"/>
                  </a:cubicBezTo>
                  <a:cubicBezTo>
                    <a:pt x="5751840" y="1490902"/>
                    <a:pt x="5814765" y="1509970"/>
                    <a:pt x="5859574" y="1522363"/>
                  </a:cubicBezTo>
                  <a:cubicBezTo>
                    <a:pt x="6039766" y="1572894"/>
                    <a:pt x="6239979" y="1601496"/>
                    <a:pt x="6425891" y="1626284"/>
                  </a:cubicBezTo>
                  <a:cubicBezTo>
                    <a:pt x="7371660" y="1751179"/>
                    <a:pt x="8329824" y="1763573"/>
                    <a:pt x="9270825" y="1923744"/>
                  </a:cubicBezTo>
                  <a:cubicBezTo>
                    <a:pt x="9796146" y="2013363"/>
                    <a:pt x="11274864" y="2298428"/>
                    <a:pt x="11401665" y="2999175"/>
                  </a:cubicBezTo>
                  <a:cubicBezTo>
                    <a:pt x="11404526" y="3017289"/>
                    <a:pt x="11407386" y="3035404"/>
                    <a:pt x="11409294" y="3054472"/>
                  </a:cubicBezTo>
                  <a:cubicBezTo>
                    <a:pt x="11423594" y="3240384"/>
                    <a:pt x="11339695" y="3419622"/>
                    <a:pt x="11233869" y="3568352"/>
                  </a:cubicBezTo>
                  <a:cubicBezTo>
                    <a:pt x="11086092" y="3776192"/>
                    <a:pt x="10875392" y="3957338"/>
                    <a:pt x="10669457" y="4106067"/>
                  </a:cubicBezTo>
                  <a:cubicBezTo>
                    <a:pt x="10113628" y="4507448"/>
                    <a:pt x="9409067" y="4809674"/>
                    <a:pt x="8756944" y="5013701"/>
                  </a:cubicBezTo>
                  <a:lnTo>
                    <a:pt x="8749750" y="5015949"/>
                  </a:lnTo>
                  <a:lnTo>
                    <a:pt x="0" y="5015949"/>
                  </a:lnTo>
                  <a:lnTo>
                    <a:pt x="0" y="4944103"/>
                  </a:lnTo>
                  <a:cubicBezTo>
                    <a:pt x="56251" y="4941243"/>
                    <a:pt x="184006" y="4925988"/>
                    <a:pt x="239303" y="4921222"/>
                  </a:cubicBezTo>
                  <a:cubicBezTo>
                    <a:pt x="1350009" y="4826835"/>
                    <a:pt x="2461669" y="4713381"/>
                    <a:pt x="3566656" y="4566558"/>
                  </a:cubicBezTo>
                  <a:cubicBezTo>
                    <a:pt x="4171110" y="4485519"/>
                    <a:pt x="4775563" y="4394947"/>
                    <a:pt x="5376203" y="4287213"/>
                  </a:cubicBezTo>
                  <a:cubicBezTo>
                    <a:pt x="5931079" y="4188059"/>
                    <a:pt x="6486908" y="4073652"/>
                    <a:pt x="7033205" y="3932549"/>
                  </a:cubicBezTo>
                  <a:cubicBezTo>
                    <a:pt x="7300156" y="3863905"/>
                    <a:pt x="7566153" y="3793353"/>
                    <a:pt x="7830244" y="3715175"/>
                  </a:cubicBezTo>
                  <a:cubicBezTo>
                    <a:pt x="8027597" y="3656064"/>
                    <a:pt x="8237344" y="3591233"/>
                    <a:pt x="8425162" y="3505428"/>
                  </a:cubicBezTo>
                  <a:cubicBezTo>
                    <a:pt x="8527176" y="3458712"/>
                    <a:pt x="8642537" y="3396741"/>
                    <a:pt x="8722622" y="3315702"/>
                  </a:cubicBezTo>
                  <a:cubicBezTo>
                    <a:pt x="8729296" y="3308075"/>
                    <a:pt x="8735970" y="3301401"/>
                    <a:pt x="8742644" y="3293774"/>
                  </a:cubicBezTo>
                  <a:cubicBezTo>
                    <a:pt x="8790314" y="3237524"/>
                    <a:pt x="8823682" y="3170786"/>
                    <a:pt x="8814148" y="3094514"/>
                  </a:cubicBezTo>
                  <a:cubicBezTo>
                    <a:pt x="8786500" y="2865699"/>
                    <a:pt x="8410862" y="2762732"/>
                    <a:pt x="8226857" y="2724597"/>
                  </a:cubicBezTo>
                  <a:cubicBezTo>
                    <a:pt x="7936071" y="2664532"/>
                    <a:pt x="7641472" y="2613049"/>
                    <a:pt x="7348779" y="2559659"/>
                  </a:cubicBezTo>
                  <a:cubicBezTo>
                    <a:pt x="6960747" y="2489107"/>
                    <a:pt x="6573668" y="2417603"/>
                    <a:pt x="6186589" y="2341331"/>
                  </a:cubicBezTo>
                  <a:cubicBezTo>
                    <a:pt x="5760420" y="2257432"/>
                    <a:pt x="5331392" y="2167813"/>
                    <a:pt x="4910945" y="2057219"/>
                  </a:cubicBezTo>
                  <a:cubicBezTo>
                    <a:pt x="4742193" y="2012409"/>
                    <a:pt x="4573443" y="1964739"/>
                    <a:pt x="4408505" y="1907536"/>
                  </a:cubicBezTo>
                  <a:cubicBezTo>
                    <a:pt x="4296958" y="1869400"/>
                    <a:pt x="4172062" y="1822684"/>
                    <a:pt x="4070049" y="1761666"/>
                  </a:cubicBezTo>
                  <a:cubicBezTo>
                    <a:pt x="3998544" y="1719717"/>
                    <a:pt x="3922273" y="1653932"/>
                    <a:pt x="3913693" y="1566220"/>
                  </a:cubicBezTo>
                  <a:cubicBezTo>
                    <a:pt x="3913693" y="1564313"/>
                    <a:pt x="3913693" y="1561453"/>
                    <a:pt x="3913693" y="1558593"/>
                  </a:cubicBezTo>
                  <a:cubicBezTo>
                    <a:pt x="3908925" y="1467066"/>
                    <a:pt x="3978523" y="1381261"/>
                    <a:pt x="4042401" y="1324057"/>
                  </a:cubicBezTo>
                  <a:cubicBezTo>
                    <a:pt x="4170156" y="1210603"/>
                    <a:pt x="4351301" y="1132425"/>
                    <a:pt x="4511471" y="1080941"/>
                  </a:cubicBezTo>
                  <a:cubicBezTo>
                    <a:pt x="4734566" y="1009436"/>
                    <a:pt x="4963381" y="950326"/>
                    <a:pt x="5191243" y="897889"/>
                  </a:cubicBezTo>
                  <a:cubicBezTo>
                    <a:pt x="5466774" y="834011"/>
                    <a:pt x="5744213" y="778715"/>
                    <a:pt x="6021651" y="728185"/>
                  </a:cubicBezTo>
                  <a:cubicBezTo>
                    <a:pt x="7511095" y="455037"/>
                    <a:pt x="9054703" y="292364"/>
                    <a:pt x="10625527" y="144840"/>
                  </a:cubicBezTo>
                  <a:close/>
                </a:path>
              </a:pathLst>
            </a:custGeom>
            <a:solidFill>
              <a:srgbClr val="D9F2CD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49" name="Freeform 8">
              <a:extLst>
                <a:ext uri="{FF2B5EF4-FFF2-40B4-BE49-F238E27FC236}">
                  <a16:creationId xmlns:a16="http://schemas.microsoft.com/office/drawing/2014/main" id="{1950A401-387A-93E3-5940-CEF524D7AFF5}"/>
                </a:ext>
              </a:extLst>
            </p:cNvPr>
            <p:cNvSpPr/>
            <p:nvPr/>
          </p:nvSpPr>
          <p:spPr>
            <a:xfrm>
              <a:off x="194712" y="3225418"/>
              <a:ext cx="18093286" cy="7449336"/>
            </a:xfrm>
            <a:custGeom>
              <a:avLst/>
              <a:gdLst>
                <a:gd name="connsiteX0" fmla="*/ 12192794 w 12192794"/>
                <a:gd name="connsiteY0" fmla="*/ 270147 h 5041134"/>
                <a:gd name="connsiteX1" fmla="*/ 12192794 w 12192794"/>
                <a:gd name="connsiteY1" fmla="*/ 309579 h 5041134"/>
                <a:gd name="connsiteX2" fmla="*/ 12142683 w 12192794"/>
                <a:gd name="connsiteY2" fmla="*/ 307402 h 5041134"/>
                <a:gd name="connsiteX3" fmla="*/ 6388709 w 12192794"/>
                <a:gd name="connsiteY3" fmla="*/ 1036530 h 5041134"/>
                <a:gd name="connsiteX4" fmla="*/ 6434472 w 12192794"/>
                <a:gd name="connsiteY4" fmla="*/ 1580920 h 5041134"/>
                <a:gd name="connsiteX5" fmla="*/ 9282266 w 12192794"/>
                <a:gd name="connsiteY5" fmla="*/ 1879333 h 5041134"/>
                <a:gd name="connsiteX6" fmla="*/ 9406532 w 12192794"/>
                <a:gd name="connsiteY6" fmla="*/ 4881243 h 5041134"/>
                <a:gd name="connsiteX7" fmla="*/ 8973518 w 12192794"/>
                <a:gd name="connsiteY7" fmla="*/ 5041134 h 5041134"/>
                <a:gd name="connsiteX8" fmla="*/ 8749756 w 12192794"/>
                <a:gd name="connsiteY8" fmla="*/ 5041134 h 5041134"/>
                <a:gd name="connsiteX9" fmla="*/ 8756944 w 12192794"/>
                <a:gd name="connsiteY9" fmla="*/ 5038888 h 5041134"/>
                <a:gd name="connsiteX10" fmla="*/ 10669457 w 12192794"/>
                <a:gd name="connsiteY10" fmla="*/ 4131254 h 5041134"/>
                <a:gd name="connsiteX11" fmla="*/ 11233869 w 12192794"/>
                <a:gd name="connsiteY11" fmla="*/ 3593539 h 5041134"/>
                <a:gd name="connsiteX12" fmla="*/ 11409292 w 12192794"/>
                <a:gd name="connsiteY12" fmla="*/ 3079659 h 5041134"/>
                <a:gd name="connsiteX13" fmla="*/ 9270825 w 12192794"/>
                <a:gd name="connsiteY13" fmla="*/ 1948931 h 5041134"/>
                <a:gd name="connsiteX14" fmla="*/ 6425891 w 12192794"/>
                <a:gd name="connsiteY14" fmla="*/ 1651471 h 5041134"/>
                <a:gd name="connsiteX15" fmla="*/ 5859574 w 12192794"/>
                <a:gd name="connsiteY15" fmla="*/ 1547551 h 5041134"/>
                <a:gd name="connsiteX16" fmla="*/ 5589763 w 12192794"/>
                <a:gd name="connsiteY16" fmla="*/ 1355919 h 5041134"/>
                <a:gd name="connsiteX17" fmla="*/ 5796649 w 12192794"/>
                <a:gd name="connsiteY17" fmla="*/ 1146171 h 5041134"/>
                <a:gd name="connsiteX18" fmla="*/ 6372501 w 12192794"/>
                <a:gd name="connsiteY18" fmla="*/ 969793 h 5041134"/>
                <a:gd name="connsiteX19" fmla="*/ 7491788 w 12192794"/>
                <a:gd name="connsiteY19" fmla="*/ 744791 h 5041134"/>
                <a:gd name="connsiteX20" fmla="*/ 12088015 w 12192794"/>
                <a:gd name="connsiteY20" fmla="*/ 271593 h 5041134"/>
                <a:gd name="connsiteX21" fmla="*/ 12192794 w 12192794"/>
                <a:gd name="connsiteY21" fmla="*/ 0 h 5041134"/>
                <a:gd name="connsiteX22" fmla="*/ 12192794 w 12192794"/>
                <a:gd name="connsiteY22" fmla="*/ 25012 h 5041134"/>
                <a:gd name="connsiteX23" fmla="*/ 10625661 w 12192794"/>
                <a:gd name="connsiteY23" fmla="*/ 170042 h 5041134"/>
                <a:gd name="connsiteX24" fmla="*/ 6021651 w 12192794"/>
                <a:gd name="connsiteY24" fmla="*/ 754325 h 5041134"/>
                <a:gd name="connsiteX25" fmla="*/ 5191243 w 12192794"/>
                <a:gd name="connsiteY25" fmla="*/ 924030 h 5041134"/>
                <a:gd name="connsiteX26" fmla="*/ 4511471 w 12192794"/>
                <a:gd name="connsiteY26" fmla="*/ 1107082 h 5041134"/>
                <a:gd name="connsiteX27" fmla="*/ 4042400 w 12192794"/>
                <a:gd name="connsiteY27" fmla="*/ 1350198 h 5041134"/>
                <a:gd name="connsiteX28" fmla="*/ 3913692 w 12192794"/>
                <a:gd name="connsiteY28" fmla="*/ 1592361 h 5041134"/>
                <a:gd name="connsiteX29" fmla="*/ 4070049 w 12192794"/>
                <a:gd name="connsiteY29" fmla="*/ 1787807 h 5041134"/>
                <a:gd name="connsiteX30" fmla="*/ 4408505 w 12192794"/>
                <a:gd name="connsiteY30" fmla="*/ 1933677 h 5041134"/>
                <a:gd name="connsiteX31" fmla="*/ 4910945 w 12192794"/>
                <a:gd name="connsiteY31" fmla="*/ 2083359 h 5041134"/>
                <a:gd name="connsiteX32" fmla="*/ 6186589 w 12192794"/>
                <a:gd name="connsiteY32" fmla="*/ 2367471 h 5041134"/>
                <a:gd name="connsiteX33" fmla="*/ 7348779 w 12192794"/>
                <a:gd name="connsiteY33" fmla="*/ 2585800 h 5041134"/>
                <a:gd name="connsiteX34" fmla="*/ 8226857 w 12192794"/>
                <a:gd name="connsiteY34" fmla="*/ 2750737 h 5041134"/>
                <a:gd name="connsiteX35" fmla="*/ 8814148 w 12192794"/>
                <a:gd name="connsiteY35" fmla="*/ 3120654 h 5041134"/>
                <a:gd name="connsiteX36" fmla="*/ 8722623 w 12192794"/>
                <a:gd name="connsiteY36" fmla="*/ 3340889 h 5041134"/>
                <a:gd name="connsiteX37" fmla="*/ 8425163 w 12192794"/>
                <a:gd name="connsiteY37" fmla="*/ 3530615 h 5041134"/>
                <a:gd name="connsiteX38" fmla="*/ 7830244 w 12192794"/>
                <a:gd name="connsiteY38" fmla="*/ 3740362 h 5041134"/>
                <a:gd name="connsiteX39" fmla="*/ 7033205 w 12192794"/>
                <a:gd name="connsiteY39" fmla="*/ 3957736 h 5041134"/>
                <a:gd name="connsiteX40" fmla="*/ 5376202 w 12192794"/>
                <a:gd name="connsiteY40" fmla="*/ 4312400 h 5041134"/>
                <a:gd name="connsiteX41" fmla="*/ 3566656 w 12192794"/>
                <a:gd name="connsiteY41" fmla="*/ 4591745 h 5041134"/>
                <a:gd name="connsiteX42" fmla="*/ 239303 w 12192794"/>
                <a:gd name="connsiteY42" fmla="*/ 4946409 h 5041134"/>
                <a:gd name="connsiteX43" fmla="*/ 0 w 12192794"/>
                <a:gd name="connsiteY43" fmla="*/ 4969290 h 5041134"/>
                <a:gd name="connsiteX44" fmla="*/ 0 w 12192794"/>
                <a:gd name="connsiteY44" fmla="*/ 4886344 h 5041134"/>
                <a:gd name="connsiteX45" fmla="*/ 233583 w 12192794"/>
                <a:gd name="connsiteY45" fmla="*/ 4876810 h 5041134"/>
                <a:gd name="connsiteX46" fmla="*/ 7016997 w 12192794"/>
                <a:gd name="connsiteY46" fmla="*/ 3890999 h 5041134"/>
                <a:gd name="connsiteX47" fmla="*/ 8396561 w 12192794"/>
                <a:gd name="connsiteY47" fmla="*/ 3468645 h 5041134"/>
                <a:gd name="connsiteX48" fmla="*/ 8213509 w 12192794"/>
                <a:gd name="connsiteY48" fmla="*/ 2819381 h 5041134"/>
                <a:gd name="connsiteX49" fmla="*/ 4034773 w 12192794"/>
                <a:gd name="connsiteY49" fmla="*/ 1847871 h 5041134"/>
                <a:gd name="connsiteX50" fmla="*/ 4490497 w 12192794"/>
                <a:gd name="connsiteY50" fmla="*/ 1040344 h 5041134"/>
                <a:gd name="connsiteX51" fmla="*/ 12173735 w 12192794"/>
                <a:gd name="connsiteY51" fmla="*/ 1364 h 504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192794" h="5041134">
                  <a:moveTo>
                    <a:pt x="12192794" y="270147"/>
                  </a:moveTo>
                  <a:lnTo>
                    <a:pt x="12192794" y="309579"/>
                  </a:lnTo>
                  <a:lnTo>
                    <a:pt x="12142683" y="307402"/>
                  </a:lnTo>
                  <a:cubicBezTo>
                    <a:pt x="11428174" y="291529"/>
                    <a:pt x="8082596" y="626451"/>
                    <a:pt x="6388709" y="1036530"/>
                  </a:cubicBezTo>
                  <a:cubicBezTo>
                    <a:pt x="5249402" y="1312062"/>
                    <a:pt x="5584995" y="1468419"/>
                    <a:pt x="6434472" y="1580920"/>
                  </a:cubicBezTo>
                  <a:cubicBezTo>
                    <a:pt x="7389775" y="1707721"/>
                    <a:pt x="8343171" y="1719162"/>
                    <a:pt x="9282266" y="1879333"/>
                  </a:cubicBezTo>
                  <a:cubicBezTo>
                    <a:pt x="12780634" y="2475503"/>
                    <a:pt x="11550473" y="4021067"/>
                    <a:pt x="9406532" y="4881243"/>
                  </a:cubicBezTo>
                  <a:lnTo>
                    <a:pt x="8973518" y="5041134"/>
                  </a:lnTo>
                  <a:lnTo>
                    <a:pt x="8749756" y="5041134"/>
                  </a:lnTo>
                  <a:lnTo>
                    <a:pt x="8756944" y="5038888"/>
                  </a:lnTo>
                  <a:cubicBezTo>
                    <a:pt x="9409068" y="4834861"/>
                    <a:pt x="10113627" y="4532635"/>
                    <a:pt x="10669457" y="4131254"/>
                  </a:cubicBezTo>
                  <a:cubicBezTo>
                    <a:pt x="10875391" y="3982525"/>
                    <a:pt x="11086092" y="3801379"/>
                    <a:pt x="11233869" y="3593539"/>
                  </a:cubicBezTo>
                  <a:cubicBezTo>
                    <a:pt x="11339695" y="3444809"/>
                    <a:pt x="11423594" y="3265571"/>
                    <a:pt x="11409292" y="3079659"/>
                  </a:cubicBezTo>
                  <a:cubicBezTo>
                    <a:pt x="11353043" y="2338869"/>
                    <a:pt x="9809495" y="2040457"/>
                    <a:pt x="9270825" y="1948931"/>
                  </a:cubicBezTo>
                  <a:cubicBezTo>
                    <a:pt x="8329824" y="1788760"/>
                    <a:pt x="7371660" y="1776366"/>
                    <a:pt x="6425891" y="1651471"/>
                  </a:cubicBezTo>
                  <a:cubicBezTo>
                    <a:pt x="6239979" y="1626683"/>
                    <a:pt x="6039766" y="1598081"/>
                    <a:pt x="5859574" y="1547551"/>
                  </a:cubicBezTo>
                  <a:cubicBezTo>
                    <a:pt x="5769003" y="1521809"/>
                    <a:pt x="5599297" y="1471279"/>
                    <a:pt x="5589763" y="1355919"/>
                  </a:cubicBezTo>
                  <a:cubicBezTo>
                    <a:pt x="5581182" y="1248184"/>
                    <a:pt x="5715611" y="1182400"/>
                    <a:pt x="5796649" y="1146171"/>
                  </a:cubicBezTo>
                  <a:cubicBezTo>
                    <a:pt x="5973028" y="1068946"/>
                    <a:pt x="6185635" y="1015556"/>
                    <a:pt x="6372501" y="969793"/>
                  </a:cubicBezTo>
                  <a:cubicBezTo>
                    <a:pt x="6741466" y="880173"/>
                    <a:pt x="7118057" y="809622"/>
                    <a:pt x="7491788" y="744791"/>
                  </a:cubicBezTo>
                  <a:cubicBezTo>
                    <a:pt x="8885236" y="506145"/>
                    <a:pt x="11386449" y="292636"/>
                    <a:pt x="12088015" y="271593"/>
                  </a:cubicBezTo>
                  <a:close/>
                  <a:moveTo>
                    <a:pt x="12192794" y="0"/>
                  </a:moveTo>
                  <a:lnTo>
                    <a:pt x="12192794" y="25012"/>
                  </a:lnTo>
                  <a:lnTo>
                    <a:pt x="10625661" y="170042"/>
                  </a:lnTo>
                  <a:cubicBezTo>
                    <a:pt x="9055596" y="317610"/>
                    <a:pt x="7511809" y="480462"/>
                    <a:pt x="6021651" y="754325"/>
                  </a:cubicBezTo>
                  <a:cubicBezTo>
                    <a:pt x="5743259" y="804856"/>
                    <a:pt x="5466775" y="860152"/>
                    <a:pt x="5191243" y="924030"/>
                  </a:cubicBezTo>
                  <a:cubicBezTo>
                    <a:pt x="4963381" y="977420"/>
                    <a:pt x="4734566" y="1035577"/>
                    <a:pt x="4511471" y="1107082"/>
                  </a:cubicBezTo>
                  <a:cubicBezTo>
                    <a:pt x="4350348" y="1158565"/>
                    <a:pt x="4169203" y="1236744"/>
                    <a:pt x="4042400" y="1350198"/>
                  </a:cubicBezTo>
                  <a:cubicBezTo>
                    <a:pt x="3976617" y="1409309"/>
                    <a:pt x="3904159" y="1497974"/>
                    <a:pt x="3913692" y="1592361"/>
                  </a:cubicBezTo>
                  <a:cubicBezTo>
                    <a:pt x="3922273" y="1680073"/>
                    <a:pt x="3999498" y="1745857"/>
                    <a:pt x="4070049" y="1787807"/>
                  </a:cubicBezTo>
                  <a:cubicBezTo>
                    <a:pt x="4172062" y="1847871"/>
                    <a:pt x="4296005" y="1894587"/>
                    <a:pt x="4408505" y="1933677"/>
                  </a:cubicBezTo>
                  <a:cubicBezTo>
                    <a:pt x="4572489" y="1990880"/>
                    <a:pt x="4742193" y="2039503"/>
                    <a:pt x="4910945" y="2083359"/>
                  </a:cubicBezTo>
                  <a:cubicBezTo>
                    <a:pt x="5331393" y="2193953"/>
                    <a:pt x="5760420" y="2283573"/>
                    <a:pt x="6186589" y="2367471"/>
                  </a:cubicBezTo>
                  <a:cubicBezTo>
                    <a:pt x="6573668" y="2443743"/>
                    <a:pt x="6960747" y="2515248"/>
                    <a:pt x="7348779" y="2585800"/>
                  </a:cubicBezTo>
                  <a:cubicBezTo>
                    <a:pt x="7641472" y="2639190"/>
                    <a:pt x="7936071" y="2690673"/>
                    <a:pt x="8226857" y="2750737"/>
                  </a:cubicBezTo>
                  <a:cubicBezTo>
                    <a:pt x="8410862" y="2788873"/>
                    <a:pt x="8786500" y="2891839"/>
                    <a:pt x="8814148" y="3120654"/>
                  </a:cubicBezTo>
                  <a:cubicBezTo>
                    <a:pt x="8824636" y="3206460"/>
                    <a:pt x="8780779" y="3281779"/>
                    <a:pt x="8722623" y="3340889"/>
                  </a:cubicBezTo>
                  <a:cubicBezTo>
                    <a:pt x="8642537" y="3421928"/>
                    <a:pt x="8527176" y="3483899"/>
                    <a:pt x="8425163" y="3530615"/>
                  </a:cubicBezTo>
                  <a:cubicBezTo>
                    <a:pt x="8237344" y="3616420"/>
                    <a:pt x="8027597" y="3681251"/>
                    <a:pt x="7830244" y="3740362"/>
                  </a:cubicBezTo>
                  <a:cubicBezTo>
                    <a:pt x="7566153" y="3819494"/>
                    <a:pt x="7299202" y="3889092"/>
                    <a:pt x="7033205" y="3957736"/>
                  </a:cubicBezTo>
                  <a:cubicBezTo>
                    <a:pt x="6486908" y="4098839"/>
                    <a:pt x="5932033" y="4212294"/>
                    <a:pt x="5376202" y="4312400"/>
                  </a:cubicBezTo>
                  <a:cubicBezTo>
                    <a:pt x="4775563" y="4420134"/>
                    <a:pt x="4171109" y="4511660"/>
                    <a:pt x="3566656" y="4591745"/>
                  </a:cubicBezTo>
                  <a:cubicBezTo>
                    <a:pt x="2461669" y="4738568"/>
                    <a:pt x="1350009" y="4852022"/>
                    <a:pt x="239303" y="4946409"/>
                  </a:cubicBezTo>
                  <a:cubicBezTo>
                    <a:pt x="184006" y="4951175"/>
                    <a:pt x="56251" y="4966430"/>
                    <a:pt x="0" y="4969290"/>
                  </a:cubicBezTo>
                  <a:lnTo>
                    <a:pt x="0" y="4886344"/>
                  </a:lnTo>
                  <a:cubicBezTo>
                    <a:pt x="0" y="4890158"/>
                    <a:pt x="0" y="4896832"/>
                    <a:pt x="233583" y="4876810"/>
                  </a:cubicBezTo>
                  <a:cubicBezTo>
                    <a:pt x="2298639" y="4701386"/>
                    <a:pt x="5035840" y="4402019"/>
                    <a:pt x="7016997" y="3890999"/>
                  </a:cubicBezTo>
                  <a:cubicBezTo>
                    <a:pt x="7588082" y="3744176"/>
                    <a:pt x="8102915" y="3603073"/>
                    <a:pt x="8396561" y="3468645"/>
                  </a:cubicBezTo>
                  <a:cubicBezTo>
                    <a:pt x="8999108" y="3193113"/>
                    <a:pt x="8748364" y="2930929"/>
                    <a:pt x="8213509" y="2819381"/>
                  </a:cubicBezTo>
                  <a:cubicBezTo>
                    <a:pt x="7316363" y="2632516"/>
                    <a:pt x="4680223" y="2231136"/>
                    <a:pt x="4034773" y="1847871"/>
                  </a:cubicBezTo>
                  <a:cubicBezTo>
                    <a:pt x="3659135" y="1624776"/>
                    <a:pt x="3850768" y="1245325"/>
                    <a:pt x="4490497" y="1040344"/>
                  </a:cubicBezTo>
                  <a:cubicBezTo>
                    <a:pt x="6473472" y="403982"/>
                    <a:pt x="11709721" y="34252"/>
                    <a:pt x="12173735" y="1364"/>
                  </a:cubicBezTo>
                  <a:close/>
                </a:path>
              </a:pathLst>
            </a:custGeom>
            <a:solidFill>
              <a:srgbClr val="C3D69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50" name="Freeform 10">
              <a:extLst>
                <a:ext uri="{FF2B5EF4-FFF2-40B4-BE49-F238E27FC236}">
                  <a16:creationId xmlns:a16="http://schemas.microsoft.com/office/drawing/2014/main" id="{61B2FD44-5F7F-DA17-EC45-F4FD9F40C7B2}"/>
                </a:ext>
              </a:extLst>
            </p:cNvPr>
            <p:cNvSpPr/>
            <p:nvPr/>
          </p:nvSpPr>
          <p:spPr>
            <a:xfrm>
              <a:off x="7359998" y="3382076"/>
              <a:ext cx="10912719" cy="7292679"/>
            </a:xfrm>
            <a:custGeom>
              <a:avLst/>
              <a:gdLst>
                <a:gd name="connsiteX0" fmla="*/ 7351057 w 7353918"/>
                <a:gd name="connsiteY0" fmla="*/ 0 h 4935121"/>
                <a:gd name="connsiteX1" fmla="*/ 7353918 w 7353918"/>
                <a:gd name="connsiteY1" fmla="*/ 47670 h 4935121"/>
                <a:gd name="connsiteX2" fmla="*/ 7130823 w 7353918"/>
                <a:gd name="connsiteY2" fmla="*/ 63878 h 4935121"/>
                <a:gd name="connsiteX3" fmla="*/ 7034531 w 7353918"/>
                <a:gd name="connsiteY3" fmla="*/ 70552 h 4935121"/>
                <a:gd name="connsiteX4" fmla="*/ 2911091 w 7353918"/>
                <a:gd name="connsiteY4" fmla="*/ 488139 h 4935121"/>
                <a:gd name="connsiteX5" fmla="*/ 68063 w 7353918"/>
                <a:gd name="connsiteY5" fmla="*/ 1270878 h 4935121"/>
                <a:gd name="connsiteX6" fmla="*/ 53763 w 7353918"/>
                <a:gd name="connsiteY6" fmla="*/ 1364311 h 4935121"/>
                <a:gd name="connsiteX7" fmla="*/ 2227506 w 7353918"/>
                <a:gd name="connsiteY7" fmla="*/ 1955417 h 4935121"/>
                <a:gd name="connsiteX8" fmla="*/ 4577627 w 7353918"/>
                <a:gd name="connsiteY8" fmla="*/ 2418767 h 4935121"/>
                <a:gd name="connsiteX9" fmla="*/ 5345111 w 7353918"/>
                <a:gd name="connsiteY9" fmla="*/ 2959343 h 4935121"/>
                <a:gd name="connsiteX10" fmla="*/ 3319144 w 7353918"/>
                <a:gd name="connsiteY10" fmla="*/ 4189224 h 4935121"/>
                <a:gd name="connsiteX11" fmla="*/ 902366 w 7353918"/>
                <a:gd name="connsiteY11" fmla="*/ 4860825 h 4935121"/>
                <a:gd name="connsiteX12" fmla="*/ 598217 w 7353918"/>
                <a:gd name="connsiteY12" fmla="*/ 4935121 h 4935121"/>
                <a:gd name="connsiteX13" fmla="*/ 488011 w 7353918"/>
                <a:gd name="connsiteY13" fmla="*/ 4935121 h 4935121"/>
                <a:gd name="connsiteX14" fmla="*/ 482791 w 7353918"/>
                <a:gd name="connsiteY14" fmla="*/ 4913805 h 4935121"/>
                <a:gd name="connsiteX15" fmla="*/ 3304844 w 7353918"/>
                <a:gd name="connsiteY15" fmla="*/ 4143461 h 4935121"/>
                <a:gd name="connsiteX16" fmla="*/ 5297442 w 7353918"/>
                <a:gd name="connsiteY16" fmla="*/ 2959343 h 4935121"/>
                <a:gd name="connsiteX17" fmla="*/ 4564281 w 7353918"/>
                <a:gd name="connsiteY17" fmla="*/ 2464530 h 4935121"/>
                <a:gd name="connsiteX18" fmla="*/ 2219879 w 7353918"/>
                <a:gd name="connsiteY18" fmla="*/ 2002133 h 4935121"/>
                <a:gd name="connsiteX19" fmla="*/ 8000 w 7353918"/>
                <a:gd name="connsiteY19" fmla="*/ 1379565 h 4935121"/>
                <a:gd name="connsiteX20" fmla="*/ 27068 w 7353918"/>
                <a:gd name="connsiteY20" fmla="*/ 1245136 h 4935121"/>
                <a:gd name="connsiteX21" fmla="*/ 2904417 w 7353918"/>
                <a:gd name="connsiteY21" fmla="*/ 439516 h 4935121"/>
                <a:gd name="connsiteX22" fmla="*/ 7031670 w 7353918"/>
                <a:gd name="connsiteY22" fmla="*/ 22882 h 4935121"/>
                <a:gd name="connsiteX23" fmla="*/ 7127963 w 7353918"/>
                <a:gd name="connsiteY23" fmla="*/ 16207 h 4935121"/>
                <a:gd name="connsiteX24" fmla="*/ 7351057 w 7353918"/>
                <a:gd name="connsiteY24" fmla="*/ 0 h 493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53918" h="4935121">
                  <a:moveTo>
                    <a:pt x="7351057" y="0"/>
                  </a:moveTo>
                  <a:lnTo>
                    <a:pt x="7353918" y="47670"/>
                  </a:lnTo>
                  <a:cubicBezTo>
                    <a:pt x="7305295" y="50531"/>
                    <a:pt x="7213769" y="57204"/>
                    <a:pt x="7130823" y="63878"/>
                  </a:cubicBezTo>
                  <a:lnTo>
                    <a:pt x="7034531" y="70552"/>
                  </a:lnTo>
                  <a:cubicBezTo>
                    <a:pt x="6329971" y="121082"/>
                    <a:pt x="4518517" y="264091"/>
                    <a:pt x="2911091" y="488139"/>
                  </a:cubicBezTo>
                  <a:cubicBezTo>
                    <a:pt x="1951975" y="621615"/>
                    <a:pt x="273997" y="937190"/>
                    <a:pt x="68063" y="1270878"/>
                  </a:cubicBezTo>
                  <a:cubicBezTo>
                    <a:pt x="48042" y="1303294"/>
                    <a:pt x="43275" y="1333802"/>
                    <a:pt x="53763" y="1364311"/>
                  </a:cubicBezTo>
                  <a:cubicBezTo>
                    <a:pt x="125267" y="1575965"/>
                    <a:pt x="1269342" y="1815267"/>
                    <a:pt x="2227506" y="1955417"/>
                  </a:cubicBezTo>
                  <a:cubicBezTo>
                    <a:pt x="3193297" y="2096519"/>
                    <a:pt x="4159087" y="2299592"/>
                    <a:pt x="4577627" y="2418767"/>
                  </a:cubicBezTo>
                  <a:cubicBezTo>
                    <a:pt x="5083881" y="2562730"/>
                    <a:pt x="5342252" y="2744829"/>
                    <a:pt x="5345111" y="2959343"/>
                  </a:cubicBezTo>
                  <a:cubicBezTo>
                    <a:pt x="5354645" y="3509453"/>
                    <a:pt x="3658554" y="4080537"/>
                    <a:pt x="3319144" y="4189224"/>
                  </a:cubicBezTo>
                  <a:cubicBezTo>
                    <a:pt x="2668451" y="4398614"/>
                    <a:pt x="1839653" y="4628442"/>
                    <a:pt x="902366" y="4860825"/>
                  </a:cubicBezTo>
                  <a:lnTo>
                    <a:pt x="598217" y="4935121"/>
                  </a:lnTo>
                  <a:lnTo>
                    <a:pt x="488011" y="4935121"/>
                  </a:lnTo>
                  <a:lnTo>
                    <a:pt x="482791" y="4913805"/>
                  </a:lnTo>
                  <a:cubicBezTo>
                    <a:pt x="1586824" y="4647808"/>
                    <a:pt x="2562149" y="4381810"/>
                    <a:pt x="3304844" y="4143461"/>
                  </a:cubicBezTo>
                  <a:cubicBezTo>
                    <a:pt x="4228685" y="3847908"/>
                    <a:pt x="5304116" y="3359769"/>
                    <a:pt x="5297442" y="2959343"/>
                  </a:cubicBezTo>
                  <a:cubicBezTo>
                    <a:pt x="5294582" y="2767710"/>
                    <a:pt x="5047652" y="2601819"/>
                    <a:pt x="4564281" y="2464530"/>
                  </a:cubicBezTo>
                  <a:cubicBezTo>
                    <a:pt x="4146693" y="2346309"/>
                    <a:pt x="3183763" y="2143235"/>
                    <a:pt x="2219879" y="2002133"/>
                  </a:cubicBezTo>
                  <a:cubicBezTo>
                    <a:pt x="1726020" y="1929675"/>
                    <a:pt x="107153" y="1671305"/>
                    <a:pt x="8000" y="1379565"/>
                  </a:cubicBezTo>
                  <a:cubicBezTo>
                    <a:pt x="-7255" y="1334755"/>
                    <a:pt x="-581" y="1289946"/>
                    <a:pt x="27068" y="1245136"/>
                  </a:cubicBezTo>
                  <a:cubicBezTo>
                    <a:pt x="292112" y="815155"/>
                    <a:pt x="2637466" y="476699"/>
                    <a:pt x="2904417" y="439516"/>
                  </a:cubicBezTo>
                  <a:cubicBezTo>
                    <a:pt x="4513750" y="217375"/>
                    <a:pt x="6326157" y="74365"/>
                    <a:pt x="7031670" y="22882"/>
                  </a:cubicBezTo>
                  <a:lnTo>
                    <a:pt x="7127963" y="16207"/>
                  </a:lnTo>
                  <a:cubicBezTo>
                    <a:pt x="7210909" y="10488"/>
                    <a:pt x="7302435" y="3814"/>
                    <a:pt x="7351057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BFE659BA-60BF-FC04-F9B4-668FDF3FED8C}"/>
              </a:ext>
            </a:extLst>
          </p:cNvPr>
          <p:cNvGrpSpPr/>
          <p:nvPr/>
        </p:nvGrpSpPr>
        <p:grpSpPr>
          <a:xfrm>
            <a:off x="4310031" y="9125763"/>
            <a:ext cx="795369" cy="1213984"/>
            <a:chOff x="3655957" y="9183947"/>
            <a:chExt cx="795369" cy="1213984"/>
          </a:xfrm>
        </p:grpSpPr>
        <p:sp>
          <p:nvSpPr>
            <p:cNvPr id="2053" name="Freeform 9">
              <a:extLst>
                <a:ext uri="{FF2B5EF4-FFF2-40B4-BE49-F238E27FC236}">
                  <a16:creationId xmlns:a16="http://schemas.microsoft.com/office/drawing/2014/main" id="{203F4125-F454-74DC-A3C3-63740F3F9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957" y="9183947"/>
              <a:ext cx="795369" cy="1213984"/>
            </a:xfrm>
            <a:custGeom>
              <a:avLst/>
              <a:gdLst>
                <a:gd name="T0" fmla="*/ 60 w 120"/>
                <a:gd name="T1" fmla="*/ 0 h 184"/>
                <a:gd name="T2" fmla="*/ 120 w 120"/>
                <a:gd name="T3" fmla="*/ 60 h 184"/>
                <a:gd name="T4" fmla="*/ 120 w 120"/>
                <a:gd name="T5" fmla="*/ 68 h 184"/>
                <a:gd name="T6" fmla="*/ 60 w 120"/>
                <a:gd name="T7" fmla="*/ 184 h 184"/>
                <a:gd name="T8" fmla="*/ 0 w 120"/>
                <a:gd name="T9" fmla="*/ 68 h 184"/>
                <a:gd name="T10" fmla="*/ 0 w 120"/>
                <a:gd name="T11" fmla="*/ 60 h 184"/>
                <a:gd name="T12" fmla="*/ 60 w 12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84">
                  <a:moveTo>
                    <a:pt x="60" y="0"/>
                  </a:moveTo>
                  <a:cubicBezTo>
                    <a:pt x="93" y="0"/>
                    <a:pt x="120" y="27"/>
                    <a:pt x="120" y="60"/>
                  </a:cubicBezTo>
                  <a:cubicBezTo>
                    <a:pt x="120" y="62"/>
                    <a:pt x="120" y="65"/>
                    <a:pt x="120" y="68"/>
                  </a:cubicBezTo>
                  <a:cubicBezTo>
                    <a:pt x="117" y="99"/>
                    <a:pt x="83" y="143"/>
                    <a:pt x="60" y="184"/>
                  </a:cubicBezTo>
                  <a:cubicBezTo>
                    <a:pt x="37" y="143"/>
                    <a:pt x="4" y="99"/>
                    <a:pt x="0" y="68"/>
                  </a:cubicBezTo>
                  <a:cubicBezTo>
                    <a:pt x="0" y="65"/>
                    <a:pt x="0" y="6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solidFill>
              <a:srgbClr val="598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54" name="Oval 2053">
              <a:extLst>
                <a:ext uri="{FF2B5EF4-FFF2-40B4-BE49-F238E27FC236}">
                  <a16:creationId xmlns:a16="http://schemas.microsoft.com/office/drawing/2014/main" id="{99004486-148D-0406-A5D9-CD52A32B6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542" y="9302555"/>
              <a:ext cx="544200" cy="5616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55" name="Freeform 24">
              <a:extLst>
                <a:ext uri="{FF2B5EF4-FFF2-40B4-BE49-F238E27FC236}">
                  <a16:creationId xmlns:a16="http://schemas.microsoft.com/office/drawing/2014/main" id="{DEB641C8-0ED7-BB6E-51A3-566DBEA2E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117" y="9381425"/>
              <a:ext cx="299048" cy="396174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solidFill>
              <a:srgbClr val="598D50"/>
            </a:solidFill>
            <a:ln>
              <a:solidFill>
                <a:srgbClr val="598D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315B7A7F-B415-AA25-7E7B-CC0C938F84FC}"/>
              </a:ext>
            </a:extLst>
          </p:cNvPr>
          <p:cNvGrpSpPr/>
          <p:nvPr/>
        </p:nvGrpSpPr>
        <p:grpSpPr>
          <a:xfrm>
            <a:off x="11219068" y="8558550"/>
            <a:ext cx="795369" cy="1213984"/>
            <a:chOff x="3655957" y="9183947"/>
            <a:chExt cx="795369" cy="1213984"/>
          </a:xfrm>
        </p:grpSpPr>
        <p:sp>
          <p:nvSpPr>
            <p:cNvPr id="2059" name="Freeform 9">
              <a:extLst>
                <a:ext uri="{FF2B5EF4-FFF2-40B4-BE49-F238E27FC236}">
                  <a16:creationId xmlns:a16="http://schemas.microsoft.com/office/drawing/2014/main" id="{AA886D44-4A7B-E1B7-4BC6-C3D6A2AAD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957" y="9183947"/>
              <a:ext cx="795369" cy="1213984"/>
            </a:xfrm>
            <a:custGeom>
              <a:avLst/>
              <a:gdLst>
                <a:gd name="T0" fmla="*/ 60 w 120"/>
                <a:gd name="T1" fmla="*/ 0 h 184"/>
                <a:gd name="T2" fmla="*/ 120 w 120"/>
                <a:gd name="T3" fmla="*/ 60 h 184"/>
                <a:gd name="T4" fmla="*/ 120 w 120"/>
                <a:gd name="T5" fmla="*/ 68 h 184"/>
                <a:gd name="T6" fmla="*/ 60 w 120"/>
                <a:gd name="T7" fmla="*/ 184 h 184"/>
                <a:gd name="T8" fmla="*/ 0 w 120"/>
                <a:gd name="T9" fmla="*/ 68 h 184"/>
                <a:gd name="T10" fmla="*/ 0 w 120"/>
                <a:gd name="T11" fmla="*/ 60 h 184"/>
                <a:gd name="T12" fmla="*/ 60 w 12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84">
                  <a:moveTo>
                    <a:pt x="60" y="0"/>
                  </a:moveTo>
                  <a:cubicBezTo>
                    <a:pt x="93" y="0"/>
                    <a:pt x="120" y="27"/>
                    <a:pt x="120" y="60"/>
                  </a:cubicBezTo>
                  <a:cubicBezTo>
                    <a:pt x="120" y="62"/>
                    <a:pt x="120" y="65"/>
                    <a:pt x="120" y="68"/>
                  </a:cubicBezTo>
                  <a:cubicBezTo>
                    <a:pt x="117" y="99"/>
                    <a:pt x="83" y="143"/>
                    <a:pt x="60" y="184"/>
                  </a:cubicBezTo>
                  <a:cubicBezTo>
                    <a:pt x="37" y="143"/>
                    <a:pt x="4" y="99"/>
                    <a:pt x="0" y="68"/>
                  </a:cubicBezTo>
                  <a:cubicBezTo>
                    <a:pt x="0" y="65"/>
                    <a:pt x="0" y="6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solidFill>
              <a:srgbClr val="598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661E2E16-B924-E288-FAFB-2615B91AD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542" y="9302555"/>
              <a:ext cx="544200" cy="5616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61" name="Freeform 24">
              <a:extLst>
                <a:ext uri="{FF2B5EF4-FFF2-40B4-BE49-F238E27FC236}">
                  <a16:creationId xmlns:a16="http://schemas.microsoft.com/office/drawing/2014/main" id="{7D79886C-568F-1B5A-CA4D-CA86092DA7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117" y="9381425"/>
              <a:ext cx="299048" cy="396174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solidFill>
              <a:srgbClr val="598D50"/>
            </a:solidFill>
            <a:ln>
              <a:solidFill>
                <a:srgbClr val="598D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CA1336B5-2A03-4587-3E10-69A0E89CA9CD}"/>
              </a:ext>
            </a:extLst>
          </p:cNvPr>
          <p:cNvGrpSpPr/>
          <p:nvPr/>
        </p:nvGrpSpPr>
        <p:grpSpPr>
          <a:xfrm>
            <a:off x="12031397" y="5639968"/>
            <a:ext cx="795369" cy="1213984"/>
            <a:chOff x="3655957" y="9183947"/>
            <a:chExt cx="795369" cy="1213984"/>
          </a:xfrm>
        </p:grpSpPr>
        <p:sp>
          <p:nvSpPr>
            <p:cNvPr id="2063" name="Freeform 9">
              <a:extLst>
                <a:ext uri="{FF2B5EF4-FFF2-40B4-BE49-F238E27FC236}">
                  <a16:creationId xmlns:a16="http://schemas.microsoft.com/office/drawing/2014/main" id="{7212E41F-5309-D374-C7B1-215296E4A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957" y="9183947"/>
              <a:ext cx="795369" cy="1213984"/>
            </a:xfrm>
            <a:custGeom>
              <a:avLst/>
              <a:gdLst>
                <a:gd name="T0" fmla="*/ 60 w 120"/>
                <a:gd name="T1" fmla="*/ 0 h 184"/>
                <a:gd name="T2" fmla="*/ 120 w 120"/>
                <a:gd name="T3" fmla="*/ 60 h 184"/>
                <a:gd name="T4" fmla="*/ 120 w 120"/>
                <a:gd name="T5" fmla="*/ 68 h 184"/>
                <a:gd name="T6" fmla="*/ 60 w 120"/>
                <a:gd name="T7" fmla="*/ 184 h 184"/>
                <a:gd name="T8" fmla="*/ 0 w 120"/>
                <a:gd name="T9" fmla="*/ 68 h 184"/>
                <a:gd name="T10" fmla="*/ 0 w 120"/>
                <a:gd name="T11" fmla="*/ 60 h 184"/>
                <a:gd name="T12" fmla="*/ 60 w 12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84">
                  <a:moveTo>
                    <a:pt x="60" y="0"/>
                  </a:moveTo>
                  <a:cubicBezTo>
                    <a:pt x="93" y="0"/>
                    <a:pt x="120" y="27"/>
                    <a:pt x="120" y="60"/>
                  </a:cubicBezTo>
                  <a:cubicBezTo>
                    <a:pt x="120" y="62"/>
                    <a:pt x="120" y="65"/>
                    <a:pt x="120" y="68"/>
                  </a:cubicBezTo>
                  <a:cubicBezTo>
                    <a:pt x="117" y="99"/>
                    <a:pt x="83" y="143"/>
                    <a:pt x="60" y="184"/>
                  </a:cubicBezTo>
                  <a:cubicBezTo>
                    <a:pt x="37" y="143"/>
                    <a:pt x="4" y="99"/>
                    <a:pt x="0" y="68"/>
                  </a:cubicBezTo>
                  <a:cubicBezTo>
                    <a:pt x="0" y="65"/>
                    <a:pt x="0" y="6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solidFill>
              <a:srgbClr val="598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64" name="Oval 2063">
              <a:extLst>
                <a:ext uri="{FF2B5EF4-FFF2-40B4-BE49-F238E27FC236}">
                  <a16:creationId xmlns:a16="http://schemas.microsoft.com/office/drawing/2014/main" id="{8F519CFA-C4CF-3A77-2298-D968B751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542" y="9302555"/>
              <a:ext cx="544200" cy="5616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65" name="Freeform 24">
              <a:extLst>
                <a:ext uri="{FF2B5EF4-FFF2-40B4-BE49-F238E27FC236}">
                  <a16:creationId xmlns:a16="http://schemas.microsoft.com/office/drawing/2014/main" id="{D65C408E-3055-8138-3E2F-55A475033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117" y="9381425"/>
              <a:ext cx="299048" cy="396174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solidFill>
              <a:srgbClr val="598D50"/>
            </a:solidFill>
            <a:ln>
              <a:solidFill>
                <a:srgbClr val="598D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AF0C4F6C-8667-B5EC-820D-7FDC0E5FE810}"/>
              </a:ext>
            </a:extLst>
          </p:cNvPr>
          <p:cNvGrpSpPr/>
          <p:nvPr/>
        </p:nvGrpSpPr>
        <p:grpSpPr>
          <a:xfrm>
            <a:off x="6715682" y="4320452"/>
            <a:ext cx="795369" cy="1213984"/>
            <a:chOff x="3655957" y="9183947"/>
            <a:chExt cx="795369" cy="1213984"/>
          </a:xfrm>
        </p:grpSpPr>
        <p:sp>
          <p:nvSpPr>
            <p:cNvPr id="2067" name="Freeform 9">
              <a:extLst>
                <a:ext uri="{FF2B5EF4-FFF2-40B4-BE49-F238E27FC236}">
                  <a16:creationId xmlns:a16="http://schemas.microsoft.com/office/drawing/2014/main" id="{DB08289F-85A0-5389-8175-8EA173EFE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957" y="9183947"/>
              <a:ext cx="795369" cy="1213984"/>
            </a:xfrm>
            <a:custGeom>
              <a:avLst/>
              <a:gdLst>
                <a:gd name="T0" fmla="*/ 60 w 120"/>
                <a:gd name="T1" fmla="*/ 0 h 184"/>
                <a:gd name="T2" fmla="*/ 120 w 120"/>
                <a:gd name="T3" fmla="*/ 60 h 184"/>
                <a:gd name="T4" fmla="*/ 120 w 120"/>
                <a:gd name="T5" fmla="*/ 68 h 184"/>
                <a:gd name="T6" fmla="*/ 60 w 120"/>
                <a:gd name="T7" fmla="*/ 184 h 184"/>
                <a:gd name="T8" fmla="*/ 0 w 120"/>
                <a:gd name="T9" fmla="*/ 68 h 184"/>
                <a:gd name="T10" fmla="*/ 0 w 120"/>
                <a:gd name="T11" fmla="*/ 60 h 184"/>
                <a:gd name="T12" fmla="*/ 60 w 12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84">
                  <a:moveTo>
                    <a:pt x="60" y="0"/>
                  </a:moveTo>
                  <a:cubicBezTo>
                    <a:pt x="93" y="0"/>
                    <a:pt x="120" y="27"/>
                    <a:pt x="120" y="60"/>
                  </a:cubicBezTo>
                  <a:cubicBezTo>
                    <a:pt x="120" y="62"/>
                    <a:pt x="120" y="65"/>
                    <a:pt x="120" y="68"/>
                  </a:cubicBezTo>
                  <a:cubicBezTo>
                    <a:pt x="117" y="99"/>
                    <a:pt x="83" y="143"/>
                    <a:pt x="60" y="184"/>
                  </a:cubicBezTo>
                  <a:cubicBezTo>
                    <a:pt x="37" y="143"/>
                    <a:pt x="4" y="99"/>
                    <a:pt x="0" y="68"/>
                  </a:cubicBezTo>
                  <a:cubicBezTo>
                    <a:pt x="0" y="65"/>
                    <a:pt x="0" y="6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solidFill>
              <a:srgbClr val="598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68" name="Oval 2067">
              <a:extLst>
                <a:ext uri="{FF2B5EF4-FFF2-40B4-BE49-F238E27FC236}">
                  <a16:creationId xmlns:a16="http://schemas.microsoft.com/office/drawing/2014/main" id="{CE566F16-BB9A-0E4C-B1DA-2A5AF6A69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542" y="9302555"/>
              <a:ext cx="544200" cy="5616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69" name="Freeform 24">
              <a:extLst>
                <a:ext uri="{FF2B5EF4-FFF2-40B4-BE49-F238E27FC236}">
                  <a16:creationId xmlns:a16="http://schemas.microsoft.com/office/drawing/2014/main" id="{FE8FF605-BD97-91CD-35BA-B6C60C5A3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117" y="9381425"/>
              <a:ext cx="299048" cy="396174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solidFill>
              <a:srgbClr val="598D50"/>
            </a:solidFill>
            <a:ln>
              <a:solidFill>
                <a:srgbClr val="598D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E238FD79-4713-E826-3B97-5017552A6036}"/>
              </a:ext>
            </a:extLst>
          </p:cNvPr>
          <p:cNvGrpSpPr/>
          <p:nvPr/>
        </p:nvGrpSpPr>
        <p:grpSpPr>
          <a:xfrm>
            <a:off x="9972089" y="3633961"/>
            <a:ext cx="795369" cy="1213984"/>
            <a:chOff x="3655957" y="9183947"/>
            <a:chExt cx="795369" cy="1213984"/>
          </a:xfrm>
        </p:grpSpPr>
        <p:sp>
          <p:nvSpPr>
            <p:cNvPr id="2071" name="Freeform 9">
              <a:extLst>
                <a:ext uri="{FF2B5EF4-FFF2-40B4-BE49-F238E27FC236}">
                  <a16:creationId xmlns:a16="http://schemas.microsoft.com/office/drawing/2014/main" id="{385CB065-BBC0-86D4-58B6-738B84F9E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957" y="9183947"/>
              <a:ext cx="795369" cy="1213984"/>
            </a:xfrm>
            <a:custGeom>
              <a:avLst/>
              <a:gdLst>
                <a:gd name="T0" fmla="*/ 60 w 120"/>
                <a:gd name="T1" fmla="*/ 0 h 184"/>
                <a:gd name="T2" fmla="*/ 120 w 120"/>
                <a:gd name="T3" fmla="*/ 60 h 184"/>
                <a:gd name="T4" fmla="*/ 120 w 120"/>
                <a:gd name="T5" fmla="*/ 68 h 184"/>
                <a:gd name="T6" fmla="*/ 60 w 120"/>
                <a:gd name="T7" fmla="*/ 184 h 184"/>
                <a:gd name="T8" fmla="*/ 0 w 120"/>
                <a:gd name="T9" fmla="*/ 68 h 184"/>
                <a:gd name="T10" fmla="*/ 0 w 120"/>
                <a:gd name="T11" fmla="*/ 60 h 184"/>
                <a:gd name="T12" fmla="*/ 60 w 120"/>
                <a:gd name="T1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84">
                  <a:moveTo>
                    <a:pt x="60" y="0"/>
                  </a:moveTo>
                  <a:cubicBezTo>
                    <a:pt x="93" y="0"/>
                    <a:pt x="120" y="27"/>
                    <a:pt x="120" y="60"/>
                  </a:cubicBezTo>
                  <a:cubicBezTo>
                    <a:pt x="120" y="62"/>
                    <a:pt x="120" y="65"/>
                    <a:pt x="120" y="68"/>
                  </a:cubicBezTo>
                  <a:cubicBezTo>
                    <a:pt x="117" y="99"/>
                    <a:pt x="83" y="143"/>
                    <a:pt x="60" y="184"/>
                  </a:cubicBezTo>
                  <a:cubicBezTo>
                    <a:pt x="37" y="143"/>
                    <a:pt x="4" y="99"/>
                    <a:pt x="0" y="68"/>
                  </a:cubicBezTo>
                  <a:cubicBezTo>
                    <a:pt x="0" y="65"/>
                    <a:pt x="0" y="6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solidFill>
              <a:srgbClr val="598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72" name="Oval 2071">
              <a:extLst>
                <a:ext uri="{FF2B5EF4-FFF2-40B4-BE49-F238E27FC236}">
                  <a16:creationId xmlns:a16="http://schemas.microsoft.com/office/drawing/2014/main" id="{2D7E46E7-D22B-6364-AFFC-F2DD9A39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542" y="9302555"/>
              <a:ext cx="544200" cy="5616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73" name="Freeform 24">
              <a:extLst>
                <a:ext uri="{FF2B5EF4-FFF2-40B4-BE49-F238E27FC236}">
                  <a16:creationId xmlns:a16="http://schemas.microsoft.com/office/drawing/2014/main" id="{15A46A67-ABAC-3EAD-88DD-3E5E868646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4117" y="9381425"/>
              <a:ext cx="299048" cy="396174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solidFill>
              <a:srgbClr val="598D50"/>
            </a:solidFill>
            <a:ln>
              <a:solidFill>
                <a:srgbClr val="598D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86" name="TextBox 2085">
            <a:extLst>
              <a:ext uri="{FF2B5EF4-FFF2-40B4-BE49-F238E27FC236}">
                <a16:creationId xmlns:a16="http://schemas.microsoft.com/office/drawing/2014/main" id="{8CFA7735-8131-2FB8-2117-4CDE2FD73727}"/>
              </a:ext>
            </a:extLst>
          </p:cNvPr>
          <p:cNvSpPr txBox="1"/>
          <p:nvPr/>
        </p:nvSpPr>
        <p:spPr>
          <a:xfrm>
            <a:off x="2656444" y="9193837"/>
            <a:ext cx="1634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46C32"/>
                </a:solidFill>
              </a:rPr>
              <a:t>2025 – 27</a:t>
            </a:r>
          </a:p>
          <a:p>
            <a:pPr algn="ctr"/>
            <a:r>
              <a:rPr lang="en-US" sz="2800" b="1" dirty="0">
                <a:solidFill>
                  <a:srgbClr val="446C32"/>
                </a:solidFill>
              </a:rPr>
              <a:t>(Phase 1)</a:t>
            </a:r>
          </a:p>
        </p:txBody>
      </p:sp>
      <p:sp>
        <p:nvSpPr>
          <p:cNvPr id="2087" name="TextBox 2086">
            <a:extLst>
              <a:ext uri="{FF2B5EF4-FFF2-40B4-BE49-F238E27FC236}">
                <a16:creationId xmlns:a16="http://schemas.microsoft.com/office/drawing/2014/main" id="{65193BC5-7121-0F2C-D47D-0906908FFBCF}"/>
              </a:ext>
            </a:extLst>
          </p:cNvPr>
          <p:cNvSpPr txBox="1"/>
          <p:nvPr/>
        </p:nvSpPr>
        <p:spPr>
          <a:xfrm>
            <a:off x="10879708" y="7676970"/>
            <a:ext cx="1634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46C32"/>
                </a:solidFill>
              </a:rPr>
              <a:t>2028 - 30</a:t>
            </a:r>
          </a:p>
          <a:p>
            <a:pPr algn="ctr"/>
            <a:r>
              <a:rPr lang="en-US" sz="2800" b="1" dirty="0">
                <a:solidFill>
                  <a:srgbClr val="446C32"/>
                </a:solidFill>
              </a:rPr>
              <a:t>(Phase 1)</a:t>
            </a:r>
          </a:p>
        </p:txBody>
      </p:sp>
      <p:sp>
        <p:nvSpPr>
          <p:cNvPr id="2091" name="Rectangle 2090">
            <a:extLst>
              <a:ext uri="{FF2B5EF4-FFF2-40B4-BE49-F238E27FC236}">
                <a16:creationId xmlns:a16="http://schemas.microsoft.com/office/drawing/2014/main" id="{2A591349-FBB9-E9B6-8F57-91258FE22EF8}"/>
              </a:ext>
            </a:extLst>
          </p:cNvPr>
          <p:cNvSpPr/>
          <p:nvPr/>
        </p:nvSpPr>
        <p:spPr>
          <a:xfrm>
            <a:off x="5821954" y="7094983"/>
            <a:ext cx="5076000" cy="3312000"/>
          </a:xfrm>
          <a:prstGeom prst="rect">
            <a:avLst/>
          </a:prstGeom>
          <a:solidFill>
            <a:srgbClr val="FFFFFF">
              <a:alpha val="69804"/>
            </a:srgbClr>
          </a:solidFill>
          <a:ln w="3492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800"/>
              </a:spcAft>
            </a:pPr>
            <a:endParaRPr lang="en-IN" sz="1800" b="1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</a:pPr>
            <a:endParaRPr lang="en-IN" sz="200" b="1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en-IN" sz="2000" b="1">
                <a:solidFill>
                  <a:srgbClr val="598D50"/>
                </a:solidFill>
              </a:rPr>
              <a:t>Actions:</a:t>
            </a:r>
            <a:r>
              <a:rPr lang="en-IN" sz="2000">
                <a:solidFill>
                  <a:srgbClr val="598D50"/>
                </a:solidFill>
              </a:rPr>
              <a:t> </a:t>
            </a:r>
            <a:r>
              <a:rPr lang="en-IN">
                <a:solidFill>
                  <a:schemeClr val="tx1"/>
                </a:solidFill>
              </a:rPr>
              <a:t>Run validation (PPQ); </a:t>
            </a:r>
            <a:r>
              <a:rPr lang="en-IN" b="1">
                <a:solidFill>
                  <a:schemeClr val="tx1"/>
                </a:solidFill>
              </a:rPr>
              <a:t>WHO PQ</a:t>
            </a:r>
            <a:r>
              <a:rPr lang="en-IN">
                <a:solidFill>
                  <a:schemeClr val="tx1"/>
                </a:solidFill>
              </a:rPr>
              <a:t> for </a:t>
            </a:r>
            <a:r>
              <a:rPr lang="en-IN" b="1">
                <a:solidFill>
                  <a:schemeClr val="tx1"/>
                </a:solidFill>
              </a:rPr>
              <a:t>MR &amp; Pentavalent</a:t>
            </a:r>
            <a:r>
              <a:rPr lang="en-IN">
                <a:solidFill>
                  <a:schemeClr val="tx1"/>
                </a:solidFill>
              </a:rPr>
              <a:t>; pilot </a:t>
            </a:r>
            <a:r>
              <a:rPr lang="en-IN" b="1">
                <a:solidFill>
                  <a:schemeClr val="tx1"/>
                </a:solidFill>
              </a:rPr>
              <a:t>CTC</a:t>
            </a:r>
            <a:r>
              <a:rPr lang="en-IN">
                <a:solidFill>
                  <a:schemeClr val="tx1"/>
                </a:solidFill>
              </a:rPr>
              <a:t>/</a:t>
            </a:r>
            <a:r>
              <a:rPr lang="en-IN" b="1">
                <a:solidFill>
                  <a:schemeClr val="tx1"/>
                </a:solidFill>
              </a:rPr>
              <a:t>FDR</a:t>
            </a:r>
            <a:r>
              <a:rPr lang="en-IN">
                <a:solidFill>
                  <a:schemeClr val="tx1"/>
                </a:solidFill>
              </a:rPr>
              <a:t>/</a:t>
            </a:r>
            <a:r>
              <a:rPr lang="en-IN" b="1">
                <a:solidFill>
                  <a:schemeClr val="tx1"/>
                </a:solidFill>
              </a:rPr>
              <a:t>MAP </a:t>
            </a:r>
            <a:r>
              <a:rPr lang="en-IN">
                <a:solidFill>
                  <a:schemeClr val="tx1"/>
                </a:solidFill>
              </a:rPr>
              <a:t>versions</a:t>
            </a:r>
            <a:r>
              <a:rPr lang="en-IN" b="1">
                <a:solidFill>
                  <a:schemeClr val="tx1"/>
                </a:solidFill>
              </a:rPr>
              <a:t> </a:t>
            </a:r>
            <a:r>
              <a:rPr lang="en-IN">
                <a:solidFill>
                  <a:schemeClr val="tx1"/>
                </a:solidFill>
              </a:rPr>
              <a:t>; convert MoUs to LTAs; receive AVMA milestone + per-dose funds</a:t>
            </a:r>
          </a:p>
          <a:p>
            <a:pPr algn="just">
              <a:spcAft>
                <a:spcPts val="1800"/>
              </a:spcAft>
            </a:pPr>
            <a:r>
              <a:rPr lang="en-IN" sz="2000" b="1">
                <a:solidFill>
                  <a:srgbClr val="598D50"/>
                </a:solidFill>
              </a:rPr>
              <a:t>KPIs:</a:t>
            </a:r>
            <a:r>
              <a:rPr lang="en-IN" sz="2000">
                <a:solidFill>
                  <a:srgbClr val="598D50"/>
                </a:solidFill>
              </a:rPr>
              <a:t> </a:t>
            </a:r>
            <a:r>
              <a:rPr lang="en-IN" b="1">
                <a:solidFill>
                  <a:schemeClr val="tx1"/>
                </a:solidFill>
              </a:rPr>
              <a:t>2 PQs</a:t>
            </a:r>
            <a:r>
              <a:rPr lang="en-IN">
                <a:solidFill>
                  <a:schemeClr val="tx1"/>
                </a:solidFill>
              </a:rPr>
              <a:t>; </a:t>
            </a:r>
            <a:r>
              <a:rPr lang="en-IN" b="1">
                <a:solidFill>
                  <a:schemeClr val="tx1"/>
                </a:solidFill>
              </a:rPr>
              <a:t>≥40Mn. Doses/yr</a:t>
            </a:r>
            <a:r>
              <a:rPr lang="en-IN">
                <a:solidFill>
                  <a:schemeClr val="tx1"/>
                </a:solidFill>
              </a:rPr>
              <a:t> DS run-rate; </a:t>
            </a:r>
            <a:r>
              <a:rPr lang="en-IN" b="1">
                <a:solidFill>
                  <a:schemeClr val="tx1"/>
                </a:solidFill>
              </a:rPr>
              <a:t>≥70Mn. Doses/yr</a:t>
            </a:r>
            <a:r>
              <a:rPr lang="en-IN">
                <a:solidFill>
                  <a:schemeClr val="tx1"/>
                </a:solidFill>
              </a:rPr>
              <a:t> contracted/ </a:t>
            </a:r>
            <a:r>
              <a:rPr lang="en-IN" err="1">
                <a:solidFill>
                  <a:schemeClr val="tx1"/>
                </a:solidFill>
              </a:rPr>
              <a:t>MoUs</a:t>
            </a:r>
            <a:r>
              <a:rPr lang="en-IN">
                <a:solidFill>
                  <a:schemeClr val="tx1"/>
                </a:solidFill>
              </a:rPr>
              <a:t>; Production effectiveness </a:t>
            </a:r>
            <a:r>
              <a:rPr lang="en-IN" b="1">
                <a:solidFill>
                  <a:schemeClr val="tx1"/>
                </a:solidFill>
              </a:rPr>
              <a:t>≥75%</a:t>
            </a:r>
            <a:r>
              <a:rPr lang="en-IN">
                <a:solidFill>
                  <a:schemeClr val="tx1"/>
                </a:solidFill>
              </a:rPr>
              <a:t>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94" name="TextBox 2093">
            <a:extLst>
              <a:ext uri="{FF2B5EF4-FFF2-40B4-BE49-F238E27FC236}">
                <a16:creationId xmlns:a16="http://schemas.microsoft.com/office/drawing/2014/main" id="{BBC3DD1A-AABA-A16D-F01A-F936B2F7328E}"/>
              </a:ext>
            </a:extLst>
          </p:cNvPr>
          <p:cNvSpPr txBox="1"/>
          <p:nvPr/>
        </p:nvSpPr>
        <p:spPr>
          <a:xfrm>
            <a:off x="6457797" y="7261749"/>
            <a:ext cx="4224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>
                <a:solidFill>
                  <a:srgbClr val="446B3C"/>
                </a:solidFill>
              </a:rPr>
              <a:t>Validate &amp; Launch (MR/ HepB)</a:t>
            </a:r>
            <a:endParaRPr lang="en-US" sz="2400">
              <a:solidFill>
                <a:srgbClr val="446B3C"/>
              </a:solidFill>
            </a:endParaRPr>
          </a:p>
        </p:txBody>
      </p:sp>
      <p:sp>
        <p:nvSpPr>
          <p:cNvPr id="2095" name="TextBox 2094">
            <a:extLst>
              <a:ext uri="{FF2B5EF4-FFF2-40B4-BE49-F238E27FC236}">
                <a16:creationId xmlns:a16="http://schemas.microsoft.com/office/drawing/2014/main" id="{051494D4-8AE3-BE50-9E2E-2799371BAF24}"/>
              </a:ext>
            </a:extLst>
          </p:cNvPr>
          <p:cNvSpPr txBox="1"/>
          <p:nvPr/>
        </p:nvSpPr>
        <p:spPr>
          <a:xfrm>
            <a:off x="10519297" y="5080363"/>
            <a:ext cx="1634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46C32"/>
                </a:solidFill>
              </a:rPr>
              <a:t>2031 – 33</a:t>
            </a:r>
          </a:p>
          <a:p>
            <a:pPr algn="ctr"/>
            <a:r>
              <a:rPr lang="en-US" sz="2800" b="1" dirty="0">
                <a:solidFill>
                  <a:srgbClr val="446C32"/>
                </a:solidFill>
              </a:rPr>
              <a:t>(Phase 2)</a:t>
            </a:r>
          </a:p>
        </p:txBody>
      </p:sp>
      <p:sp>
        <p:nvSpPr>
          <p:cNvPr id="2096" name="Rectangle 2095">
            <a:extLst>
              <a:ext uri="{FF2B5EF4-FFF2-40B4-BE49-F238E27FC236}">
                <a16:creationId xmlns:a16="http://schemas.microsoft.com/office/drawing/2014/main" id="{2B81DA6E-B72C-5E22-DE18-E65F8707555D}"/>
              </a:ext>
            </a:extLst>
          </p:cNvPr>
          <p:cNvSpPr/>
          <p:nvPr/>
        </p:nvSpPr>
        <p:spPr>
          <a:xfrm>
            <a:off x="12933542" y="5427558"/>
            <a:ext cx="5076000" cy="3312000"/>
          </a:xfrm>
          <a:prstGeom prst="rect">
            <a:avLst/>
          </a:prstGeom>
          <a:solidFill>
            <a:srgbClr val="FFFFFF">
              <a:alpha val="69804"/>
            </a:srgbClr>
          </a:solidFill>
          <a:ln w="3492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800"/>
              </a:spcAft>
            </a:pPr>
            <a:endParaRPr lang="en-IN" sz="1800" b="1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</a:pPr>
            <a:endParaRPr lang="en-IN" sz="200" b="1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en-IN" sz="2000" b="1">
                <a:solidFill>
                  <a:srgbClr val="598D50"/>
                </a:solidFill>
              </a:rPr>
              <a:t>Actions:</a:t>
            </a:r>
            <a:r>
              <a:rPr lang="en-IN" sz="2000">
                <a:solidFill>
                  <a:srgbClr val="598D50"/>
                </a:solidFill>
              </a:rPr>
              <a:t> </a:t>
            </a:r>
            <a:r>
              <a:rPr lang="en-IN">
                <a:solidFill>
                  <a:schemeClr val="tx1"/>
                </a:solidFill>
              </a:rPr>
              <a:t>Start </a:t>
            </a:r>
            <a:r>
              <a:rPr lang="en-IN" b="1">
                <a:solidFill>
                  <a:schemeClr val="tx1"/>
                </a:solidFill>
              </a:rPr>
              <a:t>DS Line-2 (~60M/y)</a:t>
            </a:r>
            <a:r>
              <a:rPr lang="en-IN">
                <a:solidFill>
                  <a:schemeClr val="tx1"/>
                </a:solidFill>
              </a:rPr>
              <a:t>; </a:t>
            </a:r>
            <a:r>
              <a:rPr lang="en-IN" b="1">
                <a:solidFill>
                  <a:schemeClr val="tx1"/>
                </a:solidFill>
              </a:rPr>
              <a:t>PCV PQ</a:t>
            </a:r>
            <a:r>
              <a:rPr lang="en-IN">
                <a:solidFill>
                  <a:schemeClr val="tx1"/>
                </a:solidFill>
              </a:rPr>
              <a:t>; launch CTC enabled MR/Penta; go digital (MES/eBR); dual-source critical inputs materials</a:t>
            </a:r>
          </a:p>
          <a:p>
            <a:pPr algn="just">
              <a:spcAft>
                <a:spcPts val="1800"/>
              </a:spcAft>
            </a:pPr>
            <a:r>
              <a:rPr lang="en-IN" sz="2000" b="1">
                <a:solidFill>
                  <a:srgbClr val="598D50"/>
                </a:solidFill>
              </a:rPr>
              <a:t>KPIs:</a:t>
            </a:r>
            <a:r>
              <a:rPr lang="en-IN" sz="2000">
                <a:solidFill>
                  <a:srgbClr val="598D50"/>
                </a:solidFill>
              </a:rPr>
              <a:t> </a:t>
            </a:r>
            <a:r>
              <a:rPr lang="en-IN" b="1">
                <a:solidFill>
                  <a:schemeClr val="tx1"/>
                </a:solidFill>
              </a:rPr>
              <a:t>3 PQs</a:t>
            </a:r>
            <a:r>
              <a:rPr lang="en-IN">
                <a:solidFill>
                  <a:schemeClr val="tx1"/>
                </a:solidFill>
              </a:rPr>
              <a:t>; </a:t>
            </a:r>
            <a:r>
              <a:rPr lang="en-IN" b="1">
                <a:solidFill>
                  <a:schemeClr val="tx1"/>
                </a:solidFill>
              </a:rPr>
              <a:t>100–120M/y</a:t>
            </a:r>
            <a:r>
              <a:rPr lang="en-IN">
                <a:solidFill>
                  <a:schemeClr val="tx1"/>
                </a:solidFill>
              </a:rPr>
              <a:t> DS capacity; </a:t>
            </a:r>
            <a:r>
              <a:rPr lang="en-IN" b="1">
                <a:solidFill>
                  <a:schemeClr val="tx1"/>
                </a:solidFill>
              </a:rPr>
              <a:t>≥100M/y</a:t>
            </a:r>
            <a:r>
              <a:rPr lang="en-IN">
                <a:solidFill>
                  <a:schemeClr val="tx1"/>
                </a:solidFill>
              </a:rPr>
              <a:t> under LTAs; right-first-time </a:t>
            </a:r>
            <a:r>
              <a:rPr lang="en-IN" b="1">
                <a:solidFill>
                  <a:schemeClr val="tx1"/>
                </a:solidFill>
              </a:rPr>
              <a:t>≥98%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99" name="TextBox 2098">
            <a:extLst>
              <a:ext uri="{FF2B5EF4-FFF2-40B4-BE49-F238E27FC236}">
                <a16:creationId xmlns:a16="http://schemas.microsoft.com/office/drawing/2014/main" id="{9F91266F-5B74-A5E7-E13B-0369923A0D02}"/>
              </a:ext>
            </a:extLst>
          </p:cNvPr>
          <p:cNvSpPr txBox="1"/>
          <p:nvPr/>
        </p:nvSpPr>
        <p:spPr>
          <a:xfrm>
            <a:off x="13462589" y="5596022"/>
            <a:ext cx="4289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>
                <a:solidFill>
                  <a:srgbClr val="446B3C"/>
                </a:solidFill>
              </a:rPr>
              <a:t>Scale with 3</a:t>
            </a:r>
            <a:r>
              <a:rPr lang="en-IN" sz="2400" b="1" baseline="30000">
                <a:solidFill>
                  <a:srgbClr val="446B3C"/>
                </a:solidFill>
              </a:rPr>
              <a:t>rd</a:t>
            </a:r>
            <a:r>
              <a:rPr lang="en-IN" sz="2400" b="1">
                <a:solidFill>
                  <a:srgbClr val="446B3C"/>
                </a:solidFill>
              </a:rPr>
              <a:t> Approval (PCV)</a:t>
            </a:r>
            <a:endParaRPr lang="en-US" sz="2400">
              <a:solidFill>
                <a:srgbClr val="446B3C"/>
              </a:solidFill>
            </a:endParaRPr>
          </a:p>
        </p:txBody>
      </p:sp>
      <p:sp>
        <p:nvSpPr>
          <p:cNvPr id="2100" name="TextBox 2099">
            <a:extLst>
              <a:ext uri="{FF2B5EF4-FFF2-40B4-BE49-F238E27FC236}">
                <a16:creationId xmlns:a16="http://schemas.microsoft.com/office/drawing/2014/main" id="{4E537056-001D-CD07-9AA7-AB28A3C7D0D5}"/>
              </a:ext>
            </a:extLst>
          </p:cNvPr>
          <p:cNvSpPr txBox="1"/>
          <p:nvPr/>
        </p:nvSpPr>
        <p:spPr>
          <a:xfrm>
            <a:off x="6330802" y="3390742"/>
            <a:ext cx="1634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46C32"/>
                </a:solidFill>
              </a:rPr>
              <a:t>2034 – 36</a:t>
            </a:r>
          </a:p>
          <a:p>
            <a:pPr algn="ctr"/>
            <a:r>
              <a:rPr lang="en-US" sz="2800" b="1" dirty="0">
                <a:solidFill>
                  <a:srgbClr val="446C32"/>
                </a:solidFill>
              </a:rPr>
              <a:t>(Phase 2)</a:t>
            </a:r>
          </a:p>
        </p:txBody>
      </p:sp>
      <p:sp>
        <p:nvSpPr>
          <p:cNvPr id="2101" name="Rectangle 2100">
            <a:extLst>
              <a:ext uri="{FF2B5EF4-FFF2-40B4-BE49-F238E27FC236}">
                <a16:creationId xmlns:a16="http://schemas.microsoft.com/office/drawing/2014/main" id="{AC4EFD63-1C75-7634-1A76-CA3398F99473}"/>
              </a:ext>
            </a:extLst>
          </p:cNvPr>
          <p:cNvSpPr/>
          <p:nvPr/>
        </p:nvSpPr>
        <p:spPr>
          <a:xfrm>
            <a:off x="1031640" y="1804860"/>
            <a:ext cx="5280800" cy="3312000"/>
          </a:xfrm>
          <a:prstGeom prst="rect">
            <a:avLst/>
          </a:prstGeom>
          <a:solidFill>
            <a:srgbClr val="FFFFFF">
              <a:alpha val="69804"/>
            </a:srgbClr>
          </a:solidFill>
          <a:ln w="3492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800"/>
              </a:spcAft>
            </a:pPr>
            <a:endParaRPr lang="en-IN" sz="1800" b="1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</a:pPr>
            <a:endParaRPr lang="en-IN" sz="200" b="1">
              <a:solidFill>
                <a:schemeClr val="tx1"/>
              </a:solidFill>
            </a:endParaRPr>
          </a:p>
          <a:p>
            <a:r>
              <a:rPr lang="en-IN" sz="2000" b="1">
                <a:solidFill>
                  <a:srgbClr val="598D50"/>
                </a:solidFill>
              </a:rPr>
              <a:t>Actions:</a:t>
            </a:r>
            <a:r>
              <a:rPr lang="en-IN" sz="2000">
                <a:solidFill>
                  <a:srgbClr val="598D50"/>
                </a:solidFill>
              </a:rPr>
              <a:t> </a:t>
            </a:r>
            <a:r>
              <a:rPr lang="en-IN">
                <a:solidFill>
                  <a:schemeClr val="tx1"/>
                </a:solidFill>
              </a:rPr>
              <a:t>Add </a:t>
            </a:r>
            <a:r>
              <a:rPr lang="en-IN" b="1">
                <a:solidFill>
                  <a:schemeClr val="tx1"/>
                </a:solidFill>
              </a:rPr>
              <a:t>conjugation suite</a:t>
            </a:r>
            <a:r>
              <a:rPr lang="en-IN">
                <a:solidFill>
                  <a:schemeClr val="tx1"/>
                </a:solidFill>
              </a:rPr>
              <a:t> (+ valency upgrades) and </a:t>
            </a:r>
            <a:r>
              <a:rPr lang="en-IN" b="1">
                <a:solidFill>
                  <a:schemeClr val="tx1"/>
                </a:solidFill>
              </a:rPr>
              <a:t>DS Line-3 (~40M/y)</a:t>
            </a:r>
            <a:r>
              <a:rPr lang="en-IN">
                <a:solidFill>
                  <a:schemeClr val="tx1"/>
                </a:solidFill>
              </a:rPr>
              <a:t>; set up </a:t>
            </a:r>
            <a:r>
              <a:rPr lang="en-IN" b="1">
                <a:solidFill>
                  <a:schemeClr val="tx1"/>
                </a:solidFill>
              </a:rPr>
              <a:t>regional JVs/ Subsidiaries across Africa </a:t>
            </a:r>
            <a:r>
              <a:rPr lang="en-IN">
                <a:solidFill>
                  <a:schemeClr val="tx1"/>
                </a:solidFill>
              </a:rPr>
              <a:t>for tariff benefits; scale CTC/FDR; </a:t>
            </a:r>
            <a:r>
              <a:rPr lang="en-IN" b="1">
                <a:solidFill>
                  <a:schemeClr val="tx1"/>
                </a:solidFill>
              </a:rPr>
              <a:t>MAPs</a:t>
            </a:r>
            <a:r>
              <a:rPr lang="en-IN">
                <a:solidFill>
                  <a:schemeClr val="tx1"/>
                </a:solidFill>
              </a:rPr>
              <a:t> launch</a:t>
            </a:r>
            <a:br>
              <a:rPr lang="en-IN">
                <a:solidFill>
                  <a:schemeClr val="tx1"/>
                </a:solidFill>
              </a:rPr>
            </a:br>
            <a:endParaRPr lang="en-IN">
              <a:solidFill>
                <a:schemeClr val="tx1"/>
              </a:solidFill>
            </a:endParaRPr>
          </a:p>
          <a:p>
            <a:r>
              <a:rPr lang="en-IN" sz="2000" b="1">
                <a:solidFill>
                  <a:srgbClr val="598D50"/>
                </a:solidFill>
              </a:rPr>
              <a:t>KPIs:</a:t>
            </a:r>
            <a:r>
              <a:rPr lang="en-IN">
                <a:solidFill>
                  <a:schemeClr val="tx1"/>
                </a:solidFill>
              </a:rPr>
              <a:t> </a:t>
            </a:r>
            <a:r>
              <a:rPr lang="en-IN" b="1">
                <a:solidFill>
                  <a:schemeClr val="tx1"/>
                </a:solidFill>
              </a:rPr>
              <a:t>≥140Mn does/yr</a:t>
            </a:r>
            <a:r>
              <a:rPr lang="en-IN">
                <a:solidFill>
                  <a:schemeClr val="tx1"/>
                </a:solidFill>
              </a:rPr>
              <a:t> contracted sales; staff attrition </a:t>
            </a:r>
            <a:r>
              <a:rPr lang="en-IN" b="1">
                <a:solidFill>
                  <a:schemeClr val="tx1"/>
                </a:solidFill>
              </a:rPr>
              <a:t>&lt;10%</a:t>
            </a:r>
            <a:r>
              <a:rPr lang="en-IN">
                <a:solidFill>
                  <a:schemeClr val="tx1"/>
                </a:solidFill>
              </a:rPr>
              <a:t>; EBITDA margins &lt;30% </a:t>
            </a:r>
            <a:r>
              <a:rPr lang="en-IN" b="1"/>
              <a:t>&gt;30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105" name="TextBox 2104">
            <a:extLst>
              <a:ext uri="{FF2B5EF4-FFF2-40B4-BE49-F238E27FC236}">
                <a16:creationId xmlns:a16="http://schemas.microsoft.com/office/drawing/2014/main" id="{56893B3C-B995-17C8-0F81-734341F477A6}"/>
              </a:ext>
            </a:extLst>
          </p:cNvPr>
          <p:cNvSpPr txBox="1"/>
          <p:nvPr/>
        </p:nvSpPr>
        <p:spPr>
          <a:xfrm>
            <a:off x="9521234" y="2627024"/>
            <a:ext cx="1634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46C32"/>
                </a:solidFill>
              </a:rPr>
              <a:t>2037 – 40</a:t>
            </a:r>
          </a:p>
          <a:p>
            <a:pPr algn="ctr"/>
            <a:r>
              <a:rPr lang="en-US" sz="2800" b="1" dirty="0">
                <a:solidFill>
                  <a:srgbClr val="446C32"/>
                </a:solidFill>
              </a:rPr>
              <a:t>(Phase 3)</a:t>
            </a:r>
          </a:p>
        </p:txBody>
      </p:sp>
      <p:sp>
        <p:nvSpPr>
          <p:cNvPr id="2106" name="Rectangle 2105">
            <a:extLst>
              <a:ext uri="{FF2B5EF4-FFF2-40B4-BE49-F238E27FC236}">
                <a16:creationId xmlns:a16="http://schemas.microsoft.com/office/drawing/2014/main" id="{737EC062-C784-F29B-8FE3-517F04C07C91}"/>
              </a:ext>
            </a:extLst>
          </p:cNvPr>
          <p:cNvSpPr/>
          <p:nvPr/>
        </p:nvSpPr>
        <p:spPr>
          <a:xfrm>
            <a:off x="11335535" y="1650587"/>
            <a:ext cx="5980185" cy="3312000"/>
          </a:xfrm>
          <a:prstGeom prst="rect">
            <a:avLst/>
          </a:prstGeom>
          <a:solidFill>
            <a:srgbClr val="FFFFFF">
              <a:alpha val="69804"/>
            </a:srgbClr>
          </a:solidFill>
          <a:ln w="3492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800"/>
              </a:spcAft>
            </a:pPr>
            <a:endParaRPr lang="en-IN" sz="1800" b="1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</a:pPr>
            <a:endParaRPr lang="en-IN" sz="200" b="1">
              <a:solidFill>
                <a:schemeClr val="tx1"/>
              </a:solidFill>
            </a:endParaRPr>
          </a:p>
          <a:p>
            <a:r>
              <a:rPr lang="en-IN" sz="2000" b="1">
                <a:solidFill>
                  <a:srgbClr val="598D50"/>
                </a:solidFill>
              </a:rPr>
              <a:t>Actions:</a:t>
            </a:r>
            <a:r>
              <a:rPr lang="en-IN" sz="2000">
                <a:solidFill>
                  <a:schemeClr val="tx1"/>
                </a:solidFill>
              </a:rPr>
              <a:t> </a:t>
            </a:r>
            <a:r>
              <a:rPr lang="en-IN">
                <a:solidFill>
                  <a:schemeClr val="tx1"/>
                </a:solidFill>
              </a:rPr>
              <a:t>Sustain E2E leadership (PCV, MR, Penta); prepare novel candidates malaria/HIV platforms; localize raw material suppliers; Run a GMP academy for steady talent supply</a:t>
            </a:r>
            <a:br>
              <a:rPr lang="en-IN">
                <a:solidFill>
                  <a:schemeClr val="tx1"/>
                </a:solidFill>
              </a:rPr>
            </a:br>
            <a:endParaRPr lang="en-IN">
              <a:solidFill>
                <a:schemeClr val="tx1"/>
              </a:solidFill>
            </a:endParaRPr>
          </a:p>
          <a:p>
            <a:r>
              <a:rPr lang="en-IN" sz="2000" b="1">
                <a:solidFill>
                  <a:srgbClr val="598D50"/>
                </a:solidFill>
              </a:rPr>
              <a:t>KPIs:</a:t>
            </a:r>
            <a:r>
              <a:rPr lang="en-IN" sz="2000">
                <a:solidFill>
                  <a:srgbClr val="598D50"/>
                </a:solidFill>
              </a:rPr>
              <a:t> </a:t>
            </a:r>
            <a:r>
              <a:rPr lang="en-IN" b="1"/>
              <a:t>≥</a:t>
            </a:r>
            <a:r>
              <a:rPr lang="en-IN" b="1">
                <a:solidFill>
                  <a:schemeClr val="tx1"/>
                </a:solidFill>
              </a:rPr>
              <a:t>140M. Doses/yr</a:t>
            </a:r>
            <a:r>
              <a:rPr lang="en-IN">
                <a:solidFill>
                  <a:schemeClr val="tx1"/>
                </a:solidFill>
              </a:rPr>
              <a:t> capacity; </a:t>
            </a:r>
            <a:r>
              <a:rPr lang="en-IN" b="1">
                <a:solidFill>
                  <a:schemeClr val="tx1"/>
                </a:solidFill>
              </a:rPr>
              <a:t>&gt;50% import substitution</a:t>
            </a:r>
            <a:r>
              <a:rPr lang="en-IN">
                <a:solidFill>
                  <a:schemeClr val="tx1"/>
                </a:solidFill>
              </a:rPr>
              <a:t> in our categories; on-time PQ renewals; EBITDA </a:t>
            </a:r>
            <a:r>
              <a:rPr lang="en-IN" b="1">
                <a:solidFill>
                  <a:schemeClr val="tx1"/>
                </a:solidFill>
              </a:rPr>
              <a:t>~35%</a:t>
            </a:r>
            <a:r>
              <a:rPr lang="en-IN">
                <a:solidFill>
                  <a:schemeClr val="tx1"/>
                </a:solidFill>
              </a:rPr>
              <a:t>; visible contribution to </a:t>
            </a:r>
            <a:r>
              <a:rPr lang="en-IN" b="1">
                <a:solidFill>
                  <a:schemeClr val="tx1"/>
                </a:solidFill>
              </a:rPr>
              <a:t>AU 60% made-in-Africa</a:t>
            </a:r>
            <a:r>
              <a:rPr lang="en-IN">
                <a:solidFill>
                  <a:schemeClr val="tx1"/>
                </a:solidFill>
              </a:rPr>
              <a:t> goal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109" name="TextBox 2108">
            <a:extLst>
              <a:ext uri="{FF2B5EF4-FFF2-40B4-BE49-F238E27FC236}">
                <a16:creationId xmlns:a16="http://schemas.microsoft.com/office/drawing/2014/main" id="{8C177061-B3F1-129B-5428-DA8EBED5E21A}"/>
              </a:ext>
            </a:extLst>
          </p:cNvPr>
          <p:cNvSpPr txBox="1"/>
          <p:nvPr/>
        </p:nvSpPr>
        <p:spPr>
          <a:xfrm>
            <a:off x="11809659" y="1764545"/>
            <a:ext cx="5636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>
                <a:solidFill>
                  <a:srgbClr val="446B3C"/>
                </a:solidFill>
              </a:rPr>
              <a:t>Become Continental Innovation Backbone</a:t>
            </a:r>
            <a:endParaRPr lang="en-US" sz="2400">
              <a:solidFill>
                <a:srgbClr val="446B3C"/>
              </a:solidFill>
            </a:endParaRPr>
          </a:p>
        </p:txBody>
      </p:sp>
      <p:sp>
        <p:nvSpPr>
          <p:cNvPr id="2111" name="TextBox 2110">
            <a:extLst>
              <a:ext uri="{FF2B5EF4-FFF2-40B4-BE49-F238E27FC236}">
                <a16:creationId xmlns:a16="http://schemas.microsoft.com/office/drawing/2014/main" id="{8F129949-6A34-3998-383D-0F05188B6F10}"/>
              </a:ext>
            </a:extLst>
          </p:cNvPr>
          <p:cNvSpPr txBox="1"/>
          <p:nvPr/>
        </p:nvSpPr>
        <p:spPr>
          <a:xfrm>
            <a:off x="3505200" y="10685462"/>
            <a:ext cx="14011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1"/>
              <a:t>Note: CTC</a:t>
            </a:r>
            <a:r>
              <a:rPr lang="en-IN" sz="1400" i="1"/>
              <a:t> = heat-stable “Controlled Temperature Chain”; </a:t>
            </a:r>
            <a:r>
              <a:rPr lang="en-IN" sz="1400" b="1" i="1"/>
              <a:t>FDR</a:t>
            </a:r>
            <a:r>
              <a:rPr lang="en-IN" sz="1400" i="1"/>
              <a:t> = freeze-damage-resistant; </a:t>
            </a:r>
            <a:r>
              <a:rPr lang="en-IN" sz="1400" b="1" i="1"/>
              <a:t>MAP</a:t>
            </a:r>
            <a:r>
              <a:rPr lang="en-IN" sz="1400" i="1"/>
              <a:t> = microarray patch; </a:t>
            </a:r>
            <a:r>
              <a:rPr lang="en-IN" sz="1400" b="1" i="1"/>
              <a:t>PQ</a:t>
            </a:r>
            <a:r>
              <a:rPr lang="en-IN" sz="1400" i="1"/>
              <a:t> = WHO Prequalification; </a:t>
            </a:r>
            <a:r>
              <a:rPr lang="en-IN" sz="1400" b="1" i="1"/>
              <a:t>AVMA</a:t>
            </a:r>
            <a:r>
              <a:rPr lang="en-IN" sz="1400" i="1"/>
              <a:t> = African Vaccine Manufacturing Accelerator; </a:t>
            </a:r>
            <a:r>
              <a:rPr lang="en-IN" sz="1400" b="1" i="1"/>
              <a:t>DS</a:t>
            </a:r>
            <a:r>
              <a:rPr lang="en-IN" sz="1400" i="1"/>
              <a:t> = Drug Substance; </a:t>
            </a:r>
            <a:r>
              <a:rPr lang="en-IN" sz="1400" b="1" i="1"/>
              <a:t>LTA</a:t>
            </a:r>
            <a:r>
              <a:rPr lang="en-IN" sz="1400" i="1"/>
              <a:t> = long-term agreement; </a:t>
            </a:r>
            <a:r>
              <a:rPr lang="en-IN" sz="1400" b="1" i="1"/>
              <a:t>JV</a:t>
            </a:r>
            <a:r>
              <a:rPr lang="en-IN" sz="1400" i="1"/>
              <a:t> = joint venture</a:t>
            </a:r>
            <a:endParaRPr lang="en-US" sz="1400" i="1"/>
          </a:p>
        </p:txBody>
      </p:sp>
      <p:sp>
        <p:nvSpPr>
          <p:cNvPr id="2079" name="TextBox 2078">
            <a:extLst>
              <a:ext uri="{FF2B5EF4-FFF2-40B4-BE49-F238E27FC236}">
                <a16:creationId xmlns:a16="http://schemas.microsoft.com/office/drawing/2014/main" id="{7854BBD4-6F36-E60C-EBE1-BF033B18F995}"/>
              </a:ext>
            </a:extLst>
          </p:cNvPr>
          <p:cNvSpPr txBox="1"/>
          <p:nvPr/>
        </p:nvSpPr>
        <p:spPr>
          <a:xfrm>
            <a:off x="681845" y="5700561"/>
            <a:ext cx="4543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>
                <a:solidFill>
                  <a:srgbClr val="446B3C"/>
                </a:solidFill>
              </a:rPr>
              <a:t>Lay the foundation </a:t>
            </a:r>
          </a:p>
          <a:p>
            <a:r>
              <a:rPr lang="en-IN" sz="2400" b="1">
                <a:solidFill>
                  <a:srgbClr val="446B3C"/>
                </a:solidFill>
              </a:rPr>
              <a:t>(TT + Site + PQ-ready systems)</a:t>
            </a:r>
            <a:endParaRPr lang="en-US" sz="2400" b="1">
              <a:solidFill>
                <a:srgbClr val="446B3C"/>
              </a:solidFill>
            </a:endParaRPr>
          </a:p>
        </p:txBody>
      </p:sp>
      <p:sp>
        <p:nvSpPr>
          <p:cNvPr id="2104" name="TextBox 2103">
            <a:extLst>
              <a:ext uri="{FF2B5EF4-FFF2-40B4-BE49-F238E27FC236}">
                <a16:creationId xmlns:a16="http://schemas.microsoft.com/office/drawing/2014/main" id="{F137FE21-162C-79B0-910F-90A3705D6919}"/>
              </a:ext>
            </a:extLst>
          </p:cNvPr>
          <p:cNvSpPr txBox="1"/>
          <p:nvPr/>
        </p:nvSpPr>
        <p:spPr>
          <a:xfrm>
            <a:off x="1517592" y="1983604"/>
            <a:ext cx="4448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>
                <a:solidFill>
                  <a:srgbClr val="446B3C"/>
                </a:solidFill>
              </a:rPr>
              <a:t>Extend Footprint Pan- Africa</a:t>
            </a:r>
            <a:endParaRPr lang="en-US" sz="2400">
              <a:solidFill>
                <a:srgbClr val="446B3C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E4CF82-E4F0-67FD-6439-FD86520B4036}"/>
              </a:ext>
            </a:extLst>
          </p:cNvPr>
          <p:cNvSpPr/>
          <p:nvPr/>
        </p:nvSpPr>
        <p:spPr>
          <a:xfrm>
            <a:off x="1176656" y="2040671"/>
            <a:ext cx="374525" cy="360000"/>
          </a:xfrm>
          <a:prstGeom prst="ellipse">
            <a:avLst/>
          </a:prstGeom>
          <a:solidFill>
            <a:srgbClr val="446B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4</a:t>
            </a:r>
            <a:endParaRPr lang="en-IN" sz="1600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09AD89-0433-C4CC-13F2-D2BC9B2CE1F3}"/>
              </a:ext>
            </a:extLst>
          </p:cNvPr>
          <p:cNvSpPr/>
          <p:nvPr/>
        </p:nvSpPr>
        <p:spPr>
          <a:xfrm>
            <a:off x="320999" y="5958514"/>
            <a:ext cx="360000" cy="360000"/>
          </a:xfrm>
          <a:prstGeom prst="ellipse">
            <a:avLst/>
          </a:prstGeom>
          <a:solidFill>
            <a:srgbClr val="446B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1</a:t>
            </a:r>
            <a:endParaRPr lang="en-IN" sz="1600" b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6294D8-FAC1-72FF-B30E-FD8DFE551454}"/>
              </a:ext>
            </a:extLst>
          </p:cNvPr>
          <p:cNvSpPr/>
          <p:nvPr/>
        </p:nvSpPr>
        <p:spPr>
          <a:xfrm>
            <a:off x="6037903" y="7315954"/>
            <a:ext cx="360000" cy="360000"/>
          </a:xfrm>
          <a:prstGeom prst="ellipse">
            <a:avLst/>
          </a:prstGeom>
          <a:solidFill>
            <a:srgbClr val="446B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2</a:t>
            </a:r>
            <a:endParaRPr lang="en-IN" sz="1600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038C2E-06F7-5F43-B8BA-2D519F426B6F}"/>
              </a:ext>
            </a:extLst>
          </p:cNvPr>
          <p:cNvSpPr/>
          <p:nvPr/>
        </p:nvSpPr>
        <p:spPr>
          <a:xfrm>
            <a:off x="13091573" y="5635760"/>
            <a:ext cx="360000" cy="360000"/>
          </a:xfrm>
          <a:prstGeom prst="ellipse">
            <a:avLst/>
          </a:prstGeom>
          <a:solidFill>
            <a:srgbClr val="446B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3</a:t>
            </a:r>
            <a:endParaRPr lang="en-IN" sz="1600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C17EB8-6F0D-D57A-ADD1-6B5842028918}"/>
              </a:ext>
            </a:extLst>
          </p:cNvPr>
          <p:cNvSpPr/>
          <p:nvPr/>
        </p:nvSpPr>
        <p:spPr>
          <a:xfrm>
            <a:off x="11420929" y="1848103"/>
            <a:ext cx="360000" cy="360000"/>
          </a:xfrm>
          <a:prstGeom prst="ellipse">
            <a:avLst/>
          </a:prstGeom>
          <a:solidFill>
            <a:srgbClr val="446B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5</a:t>
            </a:r>
            <a:endParaRPr lang="en-IN" sz="1600" b="1"/>
          </a:p>
        </p:txBody>
      </p:sp>
    </p:spTree>
    <p:extLst>
      <p:ext uri="{BB962C8B-B14F-4D97-AF65-F5344CB8AC3E}">
        <p14:creationId xmlns:p14="http://schemas.microsoft.com/office/powerpoint/2010/main" val="111129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C0C0B-221B-482B-FBCD-AC460CC0A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>
            <a:extLst>
              <a:ext uri="{FF2B5EF4-FFF2-40B4-BE49-F238E27FC236}">
                <a16:creationId xmlns:a16="http://schemas.microsoft.com/office/drawing/2014/main" id="{CB951C56-A6A4-ADCC-B508-EAF9DD0B2D08}"/>
              </a:ext>
            </a:extLst>
          </p:cNvPr>
          <p:cNvSpPr txBox="1"/>
          <p:nvPr/>
        </p:nvSpPr>
        <p:spPr>
          <a:xfrm>
            <a:off x="836762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Current Scenario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E9DAA8D-DC14-CBAA-64C1-FA1E72D37880}"/>
              </a:ext>
            </a:extLst>
          </p:cNvPr>
          <p:cNvSpPr txBox="1"/>
          <p:nvPr/>
        </p:nvSpPr>
        <p:spPr>
          <a:xfrm>
            <a:off x="596007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Executive Summary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304419-4967-8FB0-840E-735FA6011394}"/>
              </a:ext>
            </a:extLst>
          </p:cNvPr>
          <p:cNvCxnSpPr/>
          <p:nvPr/>
        </p:nvCxnSpPr>
        <p:spPr>
          <a:xfrm>
            <a:off x="0" y="106854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">
            <a:extLst>
              <a:ext uri="{FF2B5EF4-FFF2-40B4-BE49-F238E27FC236}">
                <a16:creationId xmlns:a16="http://schemas.microsoft.com/office/drawing/2014/main" id="{5CC20EDB-6F40-1D82-4CAA-9D4EBAC6AF68}"/>
              </a:ext>
            </a:extLst>
          </p:cNvPr>
          <p:cNvGrpSpPr/>
          <p:nvPr/>
        </p:nvGrpSpPr>
        <p:grpSpPr>
          <a:xfrm>
            <a:off x="6221885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94ED738D-3CA0-72A8-C96A-150F31ABE57F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515577A9-9698-75CB-60DF-BE9881EFECEC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94FB8630-F780-FD99-EBA6-E0D87CEB9659}"/>
              </a:ext>
            </a:extLst>
          </p:cNvPr>
          <p:cNvSpPr txBox="1"/>
          <p:nvPr/>
        </p:nvSpPr>
        <p:spPr>
          <a:xfrm>
            <a:off x="1342156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Execution Roadmap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80F7B13D-C41B-F2E2-9D41-D00746284E75}"/>
              </a:ext>
            </a:extLst>
          </p:cNvPr>
          <p:cNvSpPr txBox="1"/>
          <p:nvPr/>
        </p:nvSpPr>
        <p:spPr>
          <a:xfrm>
            <a:off x="1101401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Strategic Plan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A60CB691-FC34-44A6-9D8E-763302514A5D}"/>
              </a:ext>
            </a:extLst>
          </p:cNvPr>
          <p:cNvSpPr txBox="1"/>
          <p:nvPr/>
        </p:nvSpPr>
        <p:spPr>
          <a:xfrm>
            <a:off x="16067957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Envisioned Future</a:t>
            </a: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8B822BEC-4F12-FD07-9C7C-7F52F4364227}"/>
              </a:ext>
            </a:extLst>
          </p:cNvPr>
          <p:cNvGrpSpPr/>
          <p:nvPr/>
        </p:nvGrpSpPr>
        <p:grpSpPr>
          <a:xfrm>
            <a:off x="877871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32A1D986-6E9A-1A31-B45A-3831CE72256C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4A6B93D7-0F9A-2517-FD37-0C5C5EA788C3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A82FAA59-42DB-5B96-D98C-E8E9969DE078}"/>
              </a:ext>
            </a:extLst>
          </p:cNvPr>
          <p:cNvGrpSpPr/>
          <p:nvPr/>
        </p:nvGrpSpPr>
        <p:grpSpPr>
          <a:xfrm>
            <a:off x="11335535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77B87E45-2400-AE54-A45B-995700FC9F22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69ACE834-2319-4972-E81B-477ECE8A6EF7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3E6D0644-80A4-3F4C-810B-B3847A325563}"/>
              </a:ext>
            </a:extLst>
          </p:cNvPr>
          <p:cNvGrpSpPr/>
          <p:nvPr/>
        </p:nvGrpSpPr>
        <p:grpSpPr>
          <a:xfrm>
            <a:off x="13892360" y="-263604"/>
            <a:ext cx="1457583" cy="475407"/>
            <a:chOff x="0" y="0"/>
            <a:chExt cx="325445" cy="125210"/>
          </a:xfrm>
          <a:solidFill>
            <a:srgbClr val="446B3C"/>
          </a:solidFill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59AA520A-E333-DF0D-C658-80ED0987164F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06F0A7A1-4DCE-8C0F-85C8-30CBD3DC1328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A272F094-01A8-73C1-6597-717F824086C4}"/>
              </a:ext>
            </a:extLst>
          </p:cNvPr>
          <p:cNvGrpSpPr/>
          <p:nvPr/>
        </p:nvGrpSpPr>
        <p:grpSpPr>
          <a:xfrm>
            <a:off x="16449186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18584B3A-4DDE-0159-4DBE-E8485D81A65C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ED2835BD-AE09-F52A-96C5-00B36611B6D1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pic>
        <p:nvPicPr>
          <p:cNvPr id="7" name="Picture 2" descr="Generated image">
            <a:extLst>
              <a:ext uri="{FF2B5EF4-FFF2-40B4-BE49-F238E27FC236}">
                <a16:creationId xmlns:a16="http://schemas.microsoft.com/office/drawing/2014/main" id="{039884BB-3B46-0749-9D71-4C3B2339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173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56B600C-7FBA-61D5-83A9-8993D649E015}"/>
              </a:ext>
            </a:extLst>
          </p:cNvPr>
          <p:cNvSpPr txBox="1"/>
          <p:nvPr/>
        </p:nvSpPr>
        <p:spPr>
          <a:xfrm>
            <a:off x="701523" y="2332708"/>
            <a:ext cx="8175012" cy="461665"/>
          </a:xfrm>
          <a:prstGeom prst="rect">
            <a:avLst/>
          </a:prstGeom>
          <a:solidFill>
            <a:srgbClr val="446B3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Risks to African DS Scale-Up….</a:t>
            </a:r>
            <a:endParaRPr lang="en-IN" sz="2400" b="1">
              <a:solidFill>
                <a:schemeClr val="bg1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DA7E98E-D157-2DDF-021A-33BEAFD71741}"/>
              </a:ext>
            </a:extLst>
          </p:cNvPr>
          <p:cNvSpPr txBox="1"/>
          <p:nvPr/>
        </p:nvSpPr>
        <p:spPr>
          <a:xfrm>
            <a:off x="9194187" y="2318227"/>
            <a:ext cx="8878268" cy="466095"/>
          </a:xfrm>
          <a:prstGeom prst="rect">
            <a:avLst/>
          </a:prstGeom>
          <a:solidFill>
            <a:srgbClr val="446B3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>
                <a:solidFill>
                  <a:schemeClr val="bg1"/>
                </a:solidFill>
              </a:rPr>
              <a:t>….Countermoves That Build Resilience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0732472-0662-859E-E215-B8604DEAF18E}"/>
              </a:ext>
            </a:extLst>
          </p:cNvPr>
          <p:cNvSpPr/>
          <p:nvPr/>
        </p:nvSpPr>
        <p:spPr>
          <a:xfrm>
            <a:off x="9194187" y="2898427"/>
            <a:ext cx="8927039" cy="288000"/>
          </a:xfrm>
          <a:custGeom>
            <a:avLst/>
            <a:gdLst>
              <a:gd name="connsiteX0" fmla="*/ 0 w 1800910"/>
              <a:gd name="connsiteY0" fmla="*/ 0 h 460800"/>
              <a:gd name="connsiteX1" fmla="*/ 1800910 w 1800910"/>
              <a:gd name="connsiteY1" fmla="*/ 0 h 460800"/>
              <a:gd name="connsiteX2" fmla="*/ 1800910 w 1800910"/>
              <a:gd name="connsiteY2" fmla="*/ 460800 h 460800"/>
              <a:gd name="connsiteX3" fmla="*/ 0 w 1800910"/>
              <a:gd name="connsiteY3" fmla="*/ 460800 h 460800"/>
              <a:gd name="connsiteX4" fmla="*/ 0 w 1800910"/>
              <a:gd name="connsiteY4" fmla="*/ 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460800">
                <a:moveTo>
                  <a:pt x="0" y="0"/>
                </a:moveTo>
                <a:lnTo>
                  <a:pt x="1800910" y="0"/>
                </a:lnTo>
                <a:lnTo>
                  <a:pt x="1800910" y="460800"/>
                </a:lnTo>
                <a:lnTo>
                  <a:pt x="0" y="4608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800" b="1" i="0" kern="1200"/>
              <a:t>External Risk: </a:t>
            </a:r>
            <a:r>
              <a:rPr lang="en-US" sz="1800"/>
              <a:t>Hedge &amp; Adapt</a:t>
            </a:r>
            <a:endParaRPr lang="en-IN" sz="180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0076117-0B8C-BE6C-AB83-A5FE7D932293}"/>
              </a:ext>
            </a:extLst>
          </p:cNvPr>
          <p:cNvSpPr/>
          <p:nvPr/>
        </p:nvSpPr>
        <p:spPr>
          <a:xfrm>
            <a:off x="15501585" y="3405220"/>
            <a:ext cx="2592000" cy="252000"/>
          </a:xfrm>
          <a:custGeom>
            <a:avLst/>
            <a:gdLst>
              <a:gd name="connsiteX0" fmla="*/ 0 w 1800910"/>
              <a:gd name="connsiteY0" fmla="*/ 0 h 900360"/>
              <a:gd name="connsiteX1" fmla="*/ 1800910 w 1800910"/>
              <a:gd name="connsiteY1" fmla="*/ 0 h 900360"/>
              <a:gd name="connsiteX2" fmla="*/ 1800910 w 1800910"/>
              <a:gd name="connsiteY2" fmla="*/ 900360 h 900360"/>
              <a:gd name="connsiteX3" fmla="*/ 0 w 1800910"/>
              <a:gd name="connsiteY3" fmla="*/ 900360 h 900360"/>
              <a:gd name="connsiteX4" fmla="*/ 0 w 1800910"/>
              <a:gd name="connsiteY4" fmla="*/ 0 h 90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900360">
                <a:moveTo>
                  <a:pt x="0" y="0"/>
                </a:moveTo>
                <a:lnTo>
                  <a:pt x="1800910" y="0"/>
                </a:lnTo>
                <a:lnTo>
                  <a:pt x="1800910" y="900360"/>
                </a:lnTo>
                <a:lnTo>
                  <a:pt x="0" y="90036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600" b="1">
                <a:solidFill>
                  <a:schemeClr val="bg2">
                    <a:lumMod val="25000"/>
                  </a:schemeClr>
                </a:solidFill>
              </a:rPr>
              <a:t>“Resilience by Design”</a:t>
            </a:r>
            <a:endParaRPr lang="en-IN" sz="1600" b="1" kern="120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37" name="Diagram 136">
            <a:extLst>
              <a:ext uri="{FF2B5EF4-FFF2-40B4-BE49-F238E27FC236}">
                <a16:creationId xmlns:a16="http://schemas.microsoft.com/office/drawing/2014/main" id="{A0925C32-FC72-D3BD-03A8-06F35D709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076075"/>
              </p:ext>
            </p:extLst>
          </p:nvPr>
        </p:nvGraphicFramePr>
        <p:xfrm>
          <a:off x="13884920" y="3821490"/>
          <a:ext cx="4140000" cy="8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" name="TextBox 173">
            <a:extLst>
              <a:ext uri="{FF2B5EF4-FFF2-40B4-BE49-F238E27FC236}">
                <a16:creationId xmlns:a16="http://schemas.microsoft.com/office/drawing/2014/main" id="{FD1256AB-4BA9-0EF9-BC0C-60BC90C9F335}"/>
              </a:ext>
            </a:extLst>
          </p:cNvPr>
          <p:cNvSpPr txBox="1"/>
          <p:nvPr/>
        </p:nvSpPr>
        <p:spPr>
          <a:xfrm>
            <a:off x="13747052" y="3364524"/>
            <a:ext cx="2116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>
                <a:solidFill>
                  <a:schemeClr val="bg2">
                    <a:lumMod val="25000"/>
                  </a:schemeClr>
                </a:solidFill>
              </a:rPr>
              <a:t>Infrastructure Risk:</a:t>
            </a:r>
            <a:endParaRPr lang="en-IN" sz="160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83C786AD-A0C1-1E33-F479-D770234C86ED}"/>
              </a:ext>
            </a:extLst>
          </p:cNvPr>
          <p:cNvSpPr/>
          <p:nvPr/>
        </p:nvSpPr>
        <p:spPr>
          <a:xfrm>
            <a:off x="9194187" y="4952707"/>
            <a:ext cx="8930214" cy="288000"/>
          </a:xfrm>
          <a:custGeom>
            <a:avLst/>
            <a:gdLst>
              <a:gd name="connsiteX0" fmla="*/ 0 w 1800910"/>
              <a:gd name="connsiteY0" fmla="*/ 0 h 460800"/>
              <a:gd name="connsiteX1" fmla="*/ 1800910 w 1800910"/>
              <a:gd name="connsiteY1" fmla="*/ 0 h 460800"/>
              <a:gd name="connsiteX2" fmla="*/ 1800910 w 1800910"/>
              <a:gd name="connsiteY2" fmla="*/ 460800 h 460800"/>
              <a:gd name="connsiteX3" fmla="*/ 0 w 1800910"/>
              <a:gd name="connsiteY3" fmla="*/ 460800 h 460800"/>
              <a:gd name="connsiteX4" fmla="*/ 0 w 1800910"/>
              <a:gd name="connsiteY4" fmla="*/ 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460800">
                <a:moveTo>
                  <a:pt x="0" y="0"/>
                </a:moveTo>
                <a:lnTo>
                  <a:pt x="1800910" y="0"/>
                </a:lnTo>
                <a:lnTo>
                  <a:pt x="1800910" y="460800"/>
                </a:lnTo>
                <a:lnTo>
                  <a:pt x="0" y="460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800" b="1" i="0" kern="1200">
                <a:solidFill>
                  <a:schemeClr val="bg1"/>
                </a:solidFill>
              </a:rPr>
              <a:t>Strategic Priorities: </a:t>
            </a:r>
            <a:r>
              <a:rPr lang="en-US" sz="1800">
                <a:solidFill>
                  <a:schemeClr val="bg1"/>
                </a:solidFill>
              </a:rPr>
              <a:t>Invest &amp; Deliver</a:t>
            </a:r>
          </a:p>
        </p:txBody>
      </p:sp>
      <p:graphicFrame>
        <p:nvGraphicFramePr>
          <p:cNvPr id="157" name="Diagram 156">
            <a:extLst>
              <a:ext uri="{FF2B5EF4-FFF2-40B4-BE49-F238E27FC236}">
                <a16:creationId xmlns:a16="http://schemas.microsoft.com/office/drawing/2014/main" id="{50D07693-C442-91DA-E82F-227748BAE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604930"/>
              </p:ext>
            </p:extLst>
          </p:nvPr>
        </p:nvGraphicFramePr>
        <p:xfrm>
          <a:off x="13914344" y="5814188"/>
          <a:ext cx="4140000" cy="8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2C2DA93C-04D2-A8EA-1D62-6EC9F77785C7}"/>
              </a:ext>
            </a:extLst>
          </p:cNvPr>
          <p:cNvSpPr/>
          <p:nvPr/>
        </p:nvSpPr>
        <p:spPr>
          <a:xfrm>
            <a:off x="15491934" y="5429616"/>
            <a:ext cx="2592000" cy="252000"/>
          </a:xfrm>
          <a:custGeom>
            <a:avLst/>
            <a:gdLst>
              <a:gd name="connsiteX0" fmla="*/ 0 w 1800910"/>
              <a:gd name="connsiteY0" fmla="*/ 0 h 900360"/>
              <a:gd name="connsiteX1" fmla="*/ 1800910 w 1800910"/>
              <a:gd name="connsiteY1" fmla="*/ 0 h 900360"/>
              <a:gd name="connsiteX2" fmla="*/ 1800910 w 1800910"/>
              <a:gd name="connsiteY2" fmla="*/ 900360 h 900360"/>
              <a:gd name="connsiteX3" fmla="*/ 0 w 1800910"/>
              <a:gd name="connsiteY3" fmla="*/ 900360 h 900360"/>
              <a:gd name="connsiteX4" fmla="*/ 0 w 1800910"/>
              <a:gd name="connsiteY4" fmla="*/ 0 h 90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900360">
                <a:moveTo>
                  <a:pt x="0" y="0"/>
                </a:moveTo>
                <a:lnTo>
                  <a:pt x="1800910" y="0"/>
                </a:lnTo>
                <a:lnTo>
                  <a:pt x="1800910" y="900360"/>
                </a:lnTo>
                <a:lnTo>
                  <a:pt x="0" y="9003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600" b="1">
                <a:solidFill>
                  <a:srgbClr val="4F6228"/>
                </a:solidFill>
              </a:rPr>
              <a:t>“Hedged Funding”</a:t>
            </a:r>
            <a:endParaRPr lang="en-IN" sz="1600" b="1" kern="1200">
              <a:solidFill>
                <a:srgbClr val="4F6228"/>
              </a:solidFill>
            </a:endParaRPr>
          </a:p>
        </p:txBody>
      </p:sp>
      <p:graphicFrame>
        <p:nvGraphicFramePr>
          <p:cNvPr id="156" name="Diagram 155">
            <a:extLst>
              <a:ext uri="{FF2B5EF4-FFF2-40B4-BE49-F238E27FC236}">
                <a16:creationId xmlns:a16="http://schemas.microsoft.com/office/drawing/2014/main" id="{C35C3216-6F4B-545C-7D01-87458AC73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545140"/>
              </p:ext>
            </p:extLst>
          </p:nvPr>
        </p:nvGraphicFramePr>
        <p:xfrm>
          <a:off x="9291122" y="5778844"/>
          <a:ext cx="4140000" cy="8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D4E1FD66-669D-6202-B20A-16A44BDF74A2}"/>
              </a:ext>
            </a:extLst>
          </p:cNvPr>
          <p:cNvSpPr/>
          <p:nvPr/>
        </p:nvSpPr>
        <p:spPr>
          <a:xfrm>
            <a:off x="10954751" y="5394272"/>
            <a:ext cx="2592000" cy="252000"/>
          </a:xfrm>
          <a:custGeom>
            <a:avLst/>
            <a:gdLst>
              <a:gd name="connsiteX0" fmla="*/ 0 w 1800910"/>
              <a:gd name="connsiteY0" fmla="*/ 0 h 900360"/>
              <a:gd name="connsiteX1" fmla="*/ 1800910 w 1800910"/>
              <a:gd name="connsiteY1" fmla="*/ 0 h 900360"/>
              <a:gd name="connsiteX2" fmla="*/ 1800910 w 1800910"/>
              <a:gd name="connsiteY2" fmla="*/ 900360 h 900360"/>
              <a:gd name="connsiteX3" fmla="*/ 0 w 1800910"/>
              <a:gd name="connsiteY3" fmla="*/ 900360 h 900360"/>
              <a:gd name="connsiteX4" fmla="*/ 0 w 1800910"/>
              <a:gd name="connsiteY4" fmla="*/ 0 h 90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900360">
                <a:moveTo>
                  <a:pt x="0" y="0"/>
                </a:moveTo>
                <a:lnTo>
                  <a:pt x="1800910" y="0"/>
                </a:lnTo>
                <a:lnTo>
                  <a:pt x="1800910" y="900360"/>
                </a:lnTo>
                <a:lnTo>
                  <a:pt x="0" y="9003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 w="12700">
            <a:solidFill>
              <a:srgbClr val="C3D69B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4F6228"/>
                </a:solidFill>
              </a:rPr>
              <a:t>“Hire–Train–Keep”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041F6C2-C026-AF85-19DD-30B5581580E5}"/>
              </a:ext>
            </a:extLst>
          </p:cNvPr>
          <p:cNvSpPr txBox="1"/>
          <p:nvPr/>
        </p:nvSpPr>
        <p:spPr>
          <a:xfrm>
            <a:off x="9195633" y="5350995"/>
            <a:ext cx="2116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>
                <a:solidFill>
                  <a:srgbClr val="4F6228"/>
                </a:solidFill>
              </a:rPr>
              <a:t>Skills Shortage:</a:t>
            </a:r>
            <a:endParaRPr lang="en-IN" sz="1600">
              <a:solidFill>
                <a:srgbClr val="4F6228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91332DF-ABFF-9E7D-0887-0AE6BF89326B}"/>
              </a:ext>
            </a:extLst>
          </p:cNvPr>
          <p:cNvSpPr txBox="1"/>
          <p:nvPr/>
        </p:nvSpPr>
        <p:spPr>
          <a:xfrm>
            <a:off x="13747052" y="5386339"/>
            <a:ext cx="2116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>
                <a:solidFill>
                  <a:srgbClr val="4F6228"/>
                </a:solidFill>
              </a:rPr>
              <a:t>Capital Constraint:</a:t>
            </a:r>
            <a:endParaRPr lang="en-IN" sz="1600">
              <a:solidFill>
                <a:srgbClr val="4F6228"/>
              </a:solidFill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3160F32A-D9AE-BD95-834F-59ABA019BBA6}"/>
              </a:ext>
            </a:extLst>
          </p:cNvPr>
          <p:cNvSpPr/>
          <p:nvPr/>
        </p:nvSpPr>
        <p:spPr>
          <a:xfrm>
            <a:off x="9174963" y="6980667"/>
            <a:ext cx="8939913" cy="288000"/>
          </a:xfrm>
          <a:custGeom>
            <a:avLst/>
            <a:gdLst>
              <a:gd name="connsiteX0" fmla="*/ 0 w 1800910"/>
              <a:gd name="connsiteY0" fmla="*/ 0 h 460800"/>
              <a:gd name="connsiteX1" fmla="*/ 1800910 w 1800910"/>
              <a:gd name="connsiteY1" fmla="*/ 0 h 460800"/>
              <a:gd name="connsiteX2" fmla="*/ 1800910 w 1800910"/>
              <a:gd name="connsiteY2" fmla="*/ 460800 h 460800"/>
              <a:gd name="connsiteX3" fmla="*/ 0 w 1800910"/>
              <a:gd name="connsiteY3" fmla="*/ 460800 h 460800"/>
              <a:gd name="connsiteX4" fmla="*/ 0 w 1800910"/>
              <a:gd name="connsiteY4" fmla="*/ 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460800">
                <a:moveTo>
                  <a:pt x="0" y="0"/>
                </a:moveTo>
                <a:lnTo>
                  <a:pt x="1800910" y="0"/>
                </a:lnTo>
                <a:lnTo>
                  <a:pt x="1800910" y="460800"/>
                </a:lnTo>
                <a:lnTo>
                  <a:pt x="0" y="460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800" b="1"/>
              <a:t>Quick Wins: </a:t>
            </a:r>
            <a:r>
              <a:rPr lang="en-US" sz="1800"/>
              <a:t>Optimize Operations</a:t>
            </a:r>
            <a:endParaRPr lang="en-IN" sz="1800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30B45699-7122-6E11-FCF2-23A94C07F851}"/>
              </a:ext>
            </a:extLst>
          </p:cNvPr>
          <p:cNvSpPr/>
          <p:nvPr/>
        </p:nvSpPr>
        <p:spPr>
          <a:xfrm>
            <a:off x="15462344" y="7425172"/>
            <a:ext cx="2592000" cy="252000"/>
          </a:xfrm>
          <a:custGeom>
            <a:avLst/>
            <a:gdLst>
              <a:gd name="connsiteX0" fmla="*/ 0 w 1800910"/>
              <a:gd name="connsiteY0" fmla="*/ 0 h 900360"/>
              <a:gd name="connsiteX1" fmla="*/ 1800910 w 1800910"/>
              <a:gd name="connsiteY1" fmla="*/ 0 h 900360"/>
              <a:gd name="connsiteX2" fmla="*/ 1800910 w 1800910"/>
              <a:gd name="connsiteY2" fmla="*/ 900360 h 900360"/>
              <a:gd name="connsiteX3" fmla="*/ 0 w 1800910"/>
              <a:gd name="connsiteY3" fmla="*/ 900360 h 900360"/>
              <a:gd name="connsiteX4" fmla="*/ 0 w 1800910"/>
              <a:gd name="connsiteY4" fmla="*/ 0 h 90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900360">
                <a:moveTo>
                  <a:pt x="0" y="0"/>
                </a:moveTo>
                <a:lnTo>
                  <a:pt x="1800910" y="0"/>
                </a:lnTo>
                <a:lnTo>
                  <a:pt x="1800910" y="900360"/>
                </a:lnTo>
                <a:lnTo>
                  <a:pt x="0" y="900360"/>
                </a:lnTo>
                <a:lnTo>
                  <a:pt x="0" y="0"/>
                </a:lnTo>
                <a:close/>
              </a:path>
            </a:pathLst>
          </a:custGeom>
          <a:solidFill>
            <a:srgbClr val="DCEED6"/>
          </a:solidFill>
          <a:ln w="12700">
            <a:solidFill>
              <a:srgbClr val="DCEED6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600" b="1">
                <a:solidFill>
                  <a:srgbClr val="446B3C"/>
                </a:solidFill>
              </a:rPr>
              <a:t>“Track and Think Ahead”</a:t>
            </a:r>
            <a:endParaRPr lang="en-IN" sz="1600" b="1" kern="1200">
              <a:solidFill>
                <a:srgbClr val="446B3C"/>
              </a:solidFill>
            </a:endParaRPr>
          </a:p>
        </p:txBody>
      </p:sp>
      <p:graphicFrame>
        <p:nvGraphicFramePr>
          <p:cNvPr id="161" name="Diagram 160">
            <a:extLst>
              <a:ext uri="{FF2B5EF4-FFF2-40B4-BE49-F238E27FC236}">
                <a16:creationId xmlns:a16="http://schemas.microsoft.com/office/drawing/2014/main" id="{0246BEA3-109B-895C-DA71-37E44AF76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803465"/>
              </p:ext>
            </p:extLst>
          </p:nvPr>
        </p:nvGraphicFramePr>
        <p:xfrm>
          <a:off x="9291534" y="7822469"/>
          <a:ext cx="4140000" cy="8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62" name="Diagram 161">
            <a:extLst>
              <a:ext uri="{FF2B5EF4-FFF2-40B4-BE49-F238E27FC236}">
                <a16:creationId xmlns:a16="http://schemas.microsoft.com/office/drawing/2014/main" id="{547B78C2-8E4B-67B8-16AB-E837F7831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304453"/>
              </p:ext>
            </p:extLst>
          </p:nvPr>
        </p:nvGraphicFramePr>
        <p:xfrm>
          <a:off x="13884794" y="7828819"/>
          <a:ext cx="4140000" cy="8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46EC6B79-7621-65E4-2E7A-08D2ED35B270}"/>
              </a:ext>
            </a:extLst>
          </p:cNvPr>
          <p:cNvSpPr/>
          <p:nvPr/>
        </p:nvSpPr>
        <p:spPr>
          <a:xfrm>
            <a:off x="10960056" y="7449896"/>
            <a:ext cx="2592000" cy="252000"/>
          </a:xfrm>
          <a:custGeom>
            <a:avLst/>
            <a:gdLst>
              <a:gd name="connsiteX0" fmla="*/ 0 w 1800910"/>
              <a:gd name="connsiteY0" fmla="*/ 0 h 900360"/>
              <a:gd name="connsiteX1" fmla="*/ 1800910 w 1800910"/>
              <a:gd name="connsiteY1" fmla="*/ 0 h 900360"/>
              <a:gd name="connsiteX2" fmla="*/ 1800910 w 1800910"/>
              <a:gd name="connsiteY2" fmla="*/ 900360 h 900360"/>
              <a:gd name="connsiteX3" fmla="*/ 0 w 1800910"/>
              <a:gd name="connsiteY3" fmla="*/ 900360 h 900360"/>
              <a:gd name="connsiteX4" fmla="*/ 0 w 1800910"/>
              <a:gd name="connsiteY4" fmla="*/ 0 h 90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900360">
                <a:moveTo>
                  <a:pt x="0" y="0"/>
                </a:moveTo>
                <a:lnTo>
                  <a:pt x="1800910" y="0"/>
                </a:lnTo>
                <a:lnTo>
                  <a:pt x="1800910" y="900360"/>
                </a:lnTo>
                <a:lnTo>
                  <a:pt x="0" y="900360"/>
                </a:lnTo>
                <a:lnTo>
                  <a:pt x="0" y="0"/>
                </a:lnTo>
                <a:close/>
              </a:path>
            </a:pathLst>
          </a:custGeom>
          <a:solidFill>
            <a:srgbClr val="DCEED6"/>
          </a:solidFill>
          <a:ln w="12700">
            <a:solidFill>
              <a:srgbClr val="DCEED6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rgbClr val="446B3C"/>
                </a:solidFill>
              </a:rPr>
              <a:t>“Program the Partnership”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44D9266-1229-F635-D91E-D6EBEF19D6CD}"/>
              </a:ext>
            </a:extLst>
          </p:cNvPr>
          <p:cNvSpPr txBox="1"/>
          <p:nvPr/>
        </p:nvSpPr>
        <p:spPr>
          <a:xfrm>
            <a:off x="9195633" y="7400269"/>
            <a:ext cx="2116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>
                <a:solidFill>
                  <a:srgbClr val="446B3C"/>
                </a:solidFill>
              </a:rPr>
              <a:t>Partner Viability:</a:t>
            </a:r>
            <a:endParaRPr lang="en-IN" sz="1600">
              <a:solidFill>
                <a:srgbClr val="446B3C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DB7A48A-F232-A2E7-F7E6-07707B9D53EF}"/>
              </a:ext>
            </a:extLst>
          </p:cNvPr>
          <p:cNvSpPr txBox="1"/>
          <p:nvPr/>
        </p:nvSpPr>
        <p:spPr>
          <a:xfrm>
            <a:off x="13747052" y="7406619"/>
            <a:ext cx="2116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>
                <a:solidFill>
                  <a:srgbClr val="446B3C"/>
                </a:solidFill>
              </a:rPr>
              <a:t>Tech Delays:</a:t>
            </a:r>
            <a:endParaRPr lang="en-IN" sz="1600">
              <a:solidFill>
                <a:srgbClr val="446B3C"/>
              </a:solidFill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B00657A-C861-89AA-A5F2-60EEFAFA05C6}"/>
              </a:ext>
            </a:extLst>
          </p:cNvPr>
          <p:cNvSpPr/>
          <p:nvPr/>
        </p:nvSpPr>
        <p:spPr>
          <a:xfrm>
            <a:off x="9143999" y="9007998"/>
            <a:ext cx="8949459" cy="288000"/>
          </a:xfrm>
          <a:custGeom>
            <a:avLst/>
            <a:gdLst>
              <a:gd name="connsiteX0" fmla="*/ 0 w 1800910"/>
              <a:gd name="connsiteY0" fmla="*/ 0 h 460800"/>
              <a:gd name="connsiteX1" fmla="*/ 1800910 w 1800910"/>
              <a:gd name="connsiteY1" fmla="*/ 0 h 460800"/>
              <a:gd name="connsiteX2" fmla="*/ 1800910 w 1800910"/>
              <a:gd name="connsiteY2" fmla="*/ 460800 h 460800"/>
              <a:gd name="connsiteX3" fmla="*/ 0 w 1800910"/>
              <a:gd name="connsiteY3" fmla="*/ 460800 h 460800"/>
              <a:gd name="connsiteX4" fmla="*/ 0 w 1800910"/>
              <a:gd name="connsiteY4" fmla="*/ 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460800">
                <a:moveTo>
                  <a:pt x="0" y="0"/>
                </a:moveTo>
                <a:lnTo>
                  <a:pt x="1800910" y="0"/>
                </a:lnTo>
                <a:lnTo>
                  <a:pt x="1800910" y="460800"/>
                </a:lnTo>
                <a:lnTo>
                  <a:pt x="0" y="46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800" b="1" i="0" kern="1200" dirty="0"/>
              <a:t>Monitor &amp; Accept: </a:t>
            </a:r>
            <a:r>
              <a:rPr lang="en-US" sz="1800" dirty="0"/>
              <a:t>Minimize Impact </a:t>
            </a:r>
            <a:endParaRPr lang="en-IN" sz="18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2F5972B-AB77-C184-CA98-2E00534217E7}"/>
              </a:ext>
            </a:extLst>
          </p:cNvPr>
          <p:cNvSpPr txBox="1"/>
          <p:nvPr/>
        </p:nvSpPr>
        <p:spPr>
          <a:xfrm>
            <a:off x="9119433" y="9359955"/>
            <a:ext cx="2116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FX Volatility:</a:t>
            </a:r>
            <a:endParaRPr lang="en-IN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94" name="Diagram 193">
            <a:extLst>
              <a:ext uri="{FF2B5EF4-FFF2-40B4-BE49-F238E27FC236}">
                <a16:creationId xmlns:a16="http://schemas.microsoft.com/office/drawing/2014/main" id="{00B2A8D1-85A0-E204-2D59-4A2ABFCBF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885024"/>
              </p:ext>
            </p:extLst>
          </p:nvPr>
        </p:nvGraphicFramePr>
        <p:xfrm>
          <a:off x="9300135" y="9689815"/>
          <a:ext cx="4140000" cy="8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95" name="Diagram 194">
            <a:extLst>
              <a:ext uri="{FF2B5EF4-FFF2-40B4-BE49-F238E27FC236}">
                <a16:creationId xmlns:a16="http://schemas.microsoft.com/office/drawing/2014/main" id="{603AD56B-EB32-FC01-DACE-080027C22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490025"/>
              </p:ext>
            </p:extLst>
          </p:nvPr>
        </p:nvGraphicFramePr>
        <p:xfrm>
          <a:off x="13791229" y="9730601"/>
          <a:ext cx="4140000" cy="8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31F55392-4A78-26C6-ABEE-C8A86A45DC1D}"/>
              </a:ext>
            </a:extLst>
          </p:cNvPr>
          <p:cNvSpPr/>
          <p:nvPr/>
        </p:nvSpPr>
        <p:spPr>
          <a:xfrm>
            <a:off x="10960056" y="9366802"/>
            <a:ext cx="2592000" cy="252000"/>
          </a:xfrm>
          <a:custGeom>
            <a:avLst/>
            <a:gdLst>
              <a:gd name="connsiteX0" fmla="*/ 0 w 1800910"/>
              <a:gd name="connsiteY0" fmla="*/ 0 h 900360"/>
              <a:gd name="connsiteX1" fmla="*/ 1800910 w 1800910"/>
              <a:gd name="connsiteY1" fmla="*/ 0 h 900360"/>
              <a:gd name="connsiteX2" fmla="*/ 1800910 w 1800910"/>
              <a:gd name="connsiteY2" fmla="*/ 900360 h 900360"/>
              <a:gd name="connsiteX3" fmla="*/ 0 w 1800910"/>
              <a:gd name="connsiteY3" fmla="*/ 900360 h 900360"/>
              <a:gd name="connsiteX4" fmla="*/ 0 w 1800910"/>
              <a:gd name="connsiteY4" fmla="*/ 0 h 90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900360">
                <a:moveTo>
                  <a:pt x="0" y="0"/>
                </a:moveTo>
                <a:lnTo>
                  <a:pt x="1800910" y="0"/>
                </a:lnTo>
                <a:lnTo>
                  <a:pt x="1800910" y="900360"/>
                </a:lnTo>
                <a:lnTo>
                  <a:pt x="0" y="9003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“Keep costs predictable”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E4CEE5C-22F6-4838-BE56-9940F9BE58B0}"/>
              </a:ext>
            </a:extLst>
          </p:cNvPr>
          <p:cNvSpPr txBox="1"/>
          <p:nvPr/>
        </p:nvSpPr>
        <p:spPr>
          <a:xfrm>
            <a:off x="13708370" y="9360167"/>
            <a:ext cx="2116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/>
              <a:t>Global Policies:</a:t>
            </a:r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C3C62E90-6508-FBFC-AC2D-52F744B5930C}"/>
              </a:ext>
            </a:extLst>
          </p:cNvPr>
          <p:cNvSpPr/>
          <p:nvPr/>
        </p:nvSpPr>
        <p:spPr>
          <a:xfrm>
            <a:off x="15447630" y="9378044"/>
            <a:ext cx="2592000" cy="252000"/>
          </a:xfrm>
          <a:custGeom>
            <a:avLst/>
            <a:gdLst>
              <a:gd name="connsiteX0" fmla="*/ 0 w 1800910"/>
              <a:gd name="connsiteY0" fmla="*/ 0 h 900360"/>
              <a:gd name="connsiteX1" fmla="*/ 1800910 w 1800910"/>
              <a:gd name="connsiteY1" fmla="*/ 0 h 900360"/>
              <a:gd name="connsiteX2" fmla="*/ 1800910 w 1800910"/>
              <a:gd name="connsiteY2" fmla="*/ 900360 h 900360"/>
              <a:gd name="connsiteX3" fmla="*/ 0 w 1800910"/>
              <a:gd name="connsiteY3" fmla="*/ 900360 h 900360"/>
              <a:gd name="connsiteX4" fmla="*/ 0 w 1800910"/>
              <a:gd name="connsiteY4" fmla="*/ 0 h 90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900360">
                <a:moveTo>
                  <a:pt x="0" y="0"/>
                </a:moveTo>
                <a:lnTo>
                  <a:pt x="1800910" y="0"/>
                </a:lnTo>
                <a:lnTo>
                  <a:pt x="1800910" y="900360"/>
                </a:lnTo>
                <a:lnTo>
                  <a:pt x="0" y="9003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“Stay aligned and influence”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5363CD9F-B9A5-AA6D-C53A-13074110EB1C}"/>
              </a:ext>
            </a:extLst>
          </p:cNvPr>
          <p:cNvSpPr txBox="1"/>
          <p:nvPr/>
        </p:nvSpPr>
        <p:spPr>
          <a:xfrm>
            <a:off x="356770" y="9795387"/>
            <a:ext cx="8519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Strategic Importance¹ is scored on Impact if it hits (PQ/tenders, delay/cost) and Likelihood (next 24 months).</a:t>
            </a:r>
          </a:p>
          <a:p>
            <a:r>
              <a:rPr lang="en-US" sz="1400"/>
              <a:t>Strategic Control² is scored on Our control (people/process/capital), Time to mitigate, and external dependence.</a:t>
            </a:r>
          </a:p>
          <a:p>
            <a:r>
              <a:rPr lang="en-US" sz="1400"/>
              <a:t>Refer to </a:t>
            </a:r>
            <a:r>
              <a:rPr lang="en-US" sz="1400" b="1">
                <a:solidFill>
                  <a:srgbClr val="00B0F0"/>
                </a:solidFill>
              </a:rPr>
              <a:t>Appendix III </a:t>
            </a:r>
            <a:r>
              <a:rPr lang="en-US" sz="1400"/>
              <a:t>for detailed scoring &amp; justifications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5A12408-0FF9-E6B2-A322-0DD28EE20DC1}"/>
              </a:ext>
            </a:extLst>
          </p:cNvPr>
          <p:cNvSpPr/>
          <p:nvPr/>
        </p:nvSpPr>
        <p:spPr>
          <a:xfrm>
            <a:off x="10979409" y="3382842"/>
            <a:ext cx="2592000" cy="252000"/>
          </a:xfrm>
          <a:custGeom>
            <a:avLst/>
            <a:gdLst>
              <a:gd name="connsiteX0" fmla="*/ 0 w 1800910"/>
              <a:gd name="connsiteY0" fmla="*/ 0 h 900360"/>
              <a:gd name="connsiteX1" fmla="*/ 1800910 w 1800910"/>
              <a:gd name="connsiteY1" fmla="*/ 0 h 900360"/>
              <a:gd name="connsiteX2" fmla="*/ 1800910 w 1800910"/>
              <a:gd name="connsiteY2" fmla="*/ 900360 h 900360"/>
              <a:gd name="connsiteX3" fmla="*/ 0 w 1800910"/>
              <a:gd name="connsiteY3" fmla="*/ 900360 h 900360"/>
              <a:gd name="connsiteX4" fmla="*/ 0 w 1800910"/>
              <a:gd name="connsiteY4" fmla="*/ 0 h 90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910" h="900360">
                <a:moveTo>
                  <a:pt x="0" y="0"/>
                </a:moveTo>
                <a:lnTo>
                  <a:pt x="1800910" y="0"/>
                </a:lnTo>
                <a:lnTo>
                  <a:pt x="1800910" y="900360"/>
                </a:lnTo>
                <a:lnTo>
                  <a:pt x="0" y="90036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N" sz="1600" b="1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b="1">
                <a:solidFill>
                  <a:schemeClr val="bg2">
                    <a:lumMod val="25000"/>
                  </a:schemeClr>
                </a:solidFill>
              </a:rPr>
              <a:t>“Out-position, not out-price”</a:t>
            </a:r>
          </a:p>
        </p:txBody>
      </p:sp>
      <p:graphicFrame>
        <p:nvGraphicFramePr>
          <p:cNvPr id="136" name="Diagram 135">
            <a:extLst>
              <a:ext uri="{FF2B5EF4-FFF2-40B4-BE49-F238E27FC236}">
                <a16:creationId xmlns:a16="http://schemas.microsoft.com/office/drawing/2014/main" id="{1A0687D5-37CB-FE77-5A29-84E1407F2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677920"/>
              </p:ext>
            </p:extLst>
          </p:nvPr>
        </p:nvGraphicFramePr>
        <p:xfrm>
          <a:off x="9274824" y="3778263"/>
          <a:ext cx="4140000" cy="8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171" name="TextBox 170">
            <a:extLst>
              <a:ext uri="{FF2B5EF4-FFF2-40B4-BE49-F238E27FC236}">
                <a16:creationId xmlns:a16="http://schemas.microsoft.com/office/drawing/2014/main" id="{3C3A33BE-D515-F3E8-2A04-3DBAA6934E86}"/>
              </a:ext>
            </a:extLst>
          </p:cNvPr>
          <p:cNvSpPr txBox="1"/>
          <p:nvPr/>
        </p:nvSpPr>
        <p:spPr>
          <a:xfrm>
            <a:off x="9195633" y="3333463"/>
            <a:ext cx="2116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>
                <a:solidFill>
                  <a:schemeClr val="bg2">
                    <a:lumMod val="25000"/>
                  </a:schemeClr>
                </a:solidFill>
              </a:rPr>
              <a:t>DCVM Competition:</a:t>
            </a:r>
            <a:endParaRPr lang="en-IN" sz="160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1EA594DA-8743-C9E4-B531-83C231906D9E}"/>
              </a:ext>
            </a:extLst>
          </p:cNvPr>
          <p:cNvSpPr/>
          <p:nvPr/>
        </p:nvSpPr>
        <p:spPr>
          <a:xfrm>
            <a:off x="9194187" y="3313766"/>
            <a:ext cx="4412133" cy="140313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632486D4-AC34-746B-09B2-3A1A75947DB8}"/>
              </a:ext>
            </a:extLst>
          </p:cNvPr>
          <p:cNvSpPr/>
          <p:nvPr/>
        </p:nvSpPr>
        <p:spPr>
          <a:xfrm>
            <a:off x="13723467" y="3328280"/>
            <a:ext cx="4412133" cy="140313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18ECAC-3EB7-E2D6-6367-C8A44FFE5DF8}"/>
              </a:ext>
            </a:extLst>
          </p:cNvPr>
          <p:cNvCxnSpPr/>
          <p:nvPr/>
        </p:nvCxnSpPr>
        <p:spPr>
          <a:xfrm>
            <a:off x="0" y="14652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74416D59-A055-2C4A-0293-A1522885BB3D}"/>
              </a:ext>
            </a:extLst>
          </p:cNvPr>
          <p:cNvSpPr/>
          <p:nvPr/>
        </p:nvSpPr>
        <p:spPr>
          <a:xfrm>
            <a:off x="272963" y="1583047"/>
            <a:ext cx="1665716" cy="684000"/>
          </a:xfrm>
          <a:prstGeom prst="rect">
            <a:avLst/>
          </a:prstGeom>
          <a:solidFill>
            <a:srgbClr val="228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A9C19-CA15-8233-9E76-83A770EB8975}"/>
              </a:ext>
            </a:extLst>
          </p:cNvPr>
          <p:cNvSpPr/>
          <p:nvPr/>
        </p:nvSpPr>
        <p:spPr>
          <a:xfrm>
            <a:off x="2010895" y="1575712"/>
            <a:ext cx="16065449" cy="691335"/>
          </a:xfrm>
          <a:prstGeom prst="rect">
            <a:avLst/>
          </a:prstGeom>
          <a:solidFill>
            <a:srgbClr val="E6F8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To demonstrate a </a:t>
            </a:r>
            <a:r>
              <a:rPr lang="en-US" b="1">
                <a:solidFill>
                  <a:schemeClr val="tx1"/>
                </a:solidFill>
              </a:rPr>
              <a:t>proactive and prioritized plan </a:t>
            </a:r>
            <a:r>
              <a:rPr lang="en-US">
                <a:solidFill>
                  <a:schemeClr val="tx1"/>
                </a:solidFill>
              </a:rPr>
              <a:t>for de-risking our </a:t>
            </a:r>
            <a:r>
              <a:rPr lang="en-US" b="1">
                <a:solidFill>
                  <a:schemeClr val="tx1"/>
                </a:solidFill>
              </a:rPr>
              <a:t>Africa expansion</a:t>
            </a:r>
            <a:r>
              <a:rPr lang="en-US">
                <a:solidFill>
                  <a:schemeClr val="tx1"/>
                </a:solidFill>
              </a:rPr>
              <a:t>, confirming our readiness to execute and achieve our strategic goals</a:t>
            </a:r>
            <a:endParaRPr lang="en-IN">
              <a:solidFill>
                <a:schemeClr val="tx1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4900D503-7505-7D2A-1554-00A9E7CC4847}"/>
              </a:ext>
            </a:extLst>
          </p:cNvPr>
          <p:cNvSpPr txBox="1"/>
          <p:nvPr/>
        </p:nvSpPr>
        <p:spPr>
          <a:xfrm>
            <a:off x="69333" y="1756520"/>
            <a:ext cx="2072976" cy="35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ea typeface="Helvetica World"/>
                <a:cs typeface="Helvetica World"/>
                <a:sym typeface="Helvetica World"/>
              </a:rPr>
              <a:t>Objective</a:t>
            </a:r>
            <a:endParaRPr lang="en-US" sz="2400" b="1" baseline="30000">
              <a:solidFill>
                <a:schemeClr val="bg1"/>
              </a:solidFill>
              <a:latin typeface="+mj-lt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53D77C1E-E1FC-8AD3-18A3-E2BAE245CA02}"/>
              </a:ext>
            </a:extLst>
          </p:cNvPr>
          <p:cNvSpPr txBox="1"/>
          <p:nvPr/>
        </p:nvSpPr>
        <p:spPr>
          <a:xfrm>
            <a:off x="17465978" y="10548911"/>
            <a:ext cx="606122" cy="594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200">
                <a:solidFill>
                  <a:srgbClr val="446B3C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10</a:t>
            </a:r>
          </a:p>
        </p:txBody>
      </p:sp>
      <p:sp>
        <p:nvSpPr>
          <p:cNvPr id="60" name="TextBox 20">
            <a:extLst>
              <a:ext uri="{FF2B5EF4-FFF2-40B4-BE49-F238E27FC236}">
                <a16:creationId xmlns:a16="http://schemas.microsoft.com/office/drawing/2014/main" id="{36BBBF11-2BC0-37E0-31D3-19E08BFFEAD9}"/>
              </a:ext>
            </a:extLst>
          </p:cNvPr>
          <p:cNvSpPr txBox="1"/>
          <p:nvPr/>
        </p:nvSpPr>
        <p:spPr>
          <a:xfrm>
            <a:off x="17938519" y="10788233"/>
            <a:ext cx="773350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000">
                <a:solidFill>
                  <a:srgbClr val="446B3C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/11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0543603-B0D4-AA7C-8EFF-B7A21EF5F6C0}"/>
              </a:ext>
            </a:extLst>
          </p:cNvPr>
          <p:cNvSpPr/>
          <p:nvPr/>
        </p:nvSpPr>
        <p:spPr>
          <a:xfrm>
            <a:off x="9176732" y="5318093"/>
            <a:ext cx="4412133" cy="1403130"/>
          </a:xfrm>
          <a:prstGeom prst="rect">
            <a:avLst/>
          </a:prstGeom>
          <a:noFill/>
          <a:ln w="9525">
            <a:solidFill>
              <a:srgbClr val="7793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E7CCAAB-F15C-F418-05F3-3492C6C92F9C}"/>
              </a:ext>
            </a:extLst>
          </p:cNvPr>
          <p:cNvSpPr/>
          <p:nvPr/>
        </p:nvSpPr>
        <p:spPr>
          <a:xfrm>
            <a:off x="13723467" y="5322744"/>
            <a:ext cx="4412133" cy="1403130"/>
          </a:xfrm>
          <a:prstGeom prst="rect">
            <a:avLst/>
          </a:prstGeom>
          <a:noFill/>
          <a:ln w="9525">
            <a:solidFill>
              <a:srgbClr val="7793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994A7CC-DBDC-FCD6-FB55-662416FF89D8}"/>
              </a:ext>
            </a:extLst>
          </p:cNvPr>
          <p:cNvSpPr/>
          <p:nvPr/>
        </p:nvSpPr>
        <p:spPr>
          <a:xfrm>
            <a:off x="9176732" y="7347358"/>
            <a:ext cx="4412133" cy="1403130"/>
          </a:xfrm>
          <a:prstGeom prst="rect">
            <a:avLst/>
          </a:prstGeom>
          <a:noFill/>
          <a:ln w="9525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E076DCA4-38A1-3BA8-A75D-A13DD028FD03}"/>
              </a:ext>
            </a:extLst>
          </p:cNvPr>
          <p:cNvSpPr/>
          <p:nvPr/>
        </p:nvSpPr>
        <p:spPr>
          <a:xfrm>
            <a:off x="13698646" y="7365918"/>
            <a:ext cx="4412133" cy="1403130"/>
          </a:xfrm>
          <a:prstGeom prst="rect">
            <a:avLst/>
          </a:prstGeom>
          <a:noFill/>
          <a:ln w="9525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ED8D6EB-766C-8CD9-AE44-ADDC91538B8F}"/>
              </a:ext>
            </a:extLst>
          </p:cNvPr>
          <p:cNvSpPr/>
          <p:nvPr/>
        </p:nvSpPr>
        <p:spPr>
          <a:xfrm>
            <a:off x="9153668" y="9328701"/>
            <a:ext cx="4412133" cy="127472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EF952B40-8908-2899-07DB-B53CAAFC6838}"/>
              </a:ext>
            </a:extLst>
          </p:cNvPr>
          <p:cNvSpPr/>
          <p:nvPr/>
        </p:nvSpPr>
        <p:spPr>
          <a:xfrm>
            <a:off x="13661425" y="9328701"/>
            <a:ext cx="4449353" cy="127307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3E5E1F-6B6D-8B89-5241-52BD4554C3B4}"/>
              </a:ext>
            </a:extLst>
          </p:cNvPr>
          <p:cNvGrpSpPr/>
          <p:nvPr/>
        </p:nvGrpSpPr>
        <p:grpSpPr>
          <a:xfrm>
            <a:off x="121462" y="2749770"/>
            <a:ext cx="8926912" cy="7133874"/>
            <a:chOff x="206127" y="2749772"/>
            <a:chExt cx="8926912" cy="649396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B7B0E3-BEAF-4655-F995-D14DA39D22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854" y="5814516"/>
              <a:ext cx="4071218" cy="2871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FB83FD-93EE-F540-3161-78DC8B7E50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7990" y="5813712"/>
              <a:ext cx="4071218" cy="2871371"/>
            </a:xfrm>
            <a:prstGeom prst="rect">
              <a:avLst/>
            </a:prstGeom>
            <a:solidFill>
              <a:srgbClr val="DCEE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9FF75A-7B0A-915E-2BC5-D8A9591A1C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854" y="3065158"/>
              <a:ext cx="4071218" cy="287137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860DB9-C5C3-4D8D-FD87-FADAFDF239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7990" y="3064354"/>
              <a:ext cx="4071218" cy="287137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E6377DA-C32A-1A07-4E9C-0701A1DC3B26}"/>
                </a:ext>
              </a:extLst>
            </p:cNvPr>
            <p:cNvGrpSpPr/>
            <p:nvPr/>
          </p:nvGrpSpPr>
          <p:grpSpPr>
            <a:xfrm>
              <a:off x="380956" y="8520521"/>
              <a:ext cx="8752083" cy="723212"/>
              <a:chOff x="1030822" y="8417030"/>
              <a:chExt cx="8137354" cy="67952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531211F-3E34-4643-3DFC-FDD74120B155}"/>
                  </a:ext>
                </a:extLst>
              </p:cNvPr>
              <p:cNvSpPr txBox="1"/>
              <p:nvPr/>
            </p:nvSpPr>
            <p:spPr>
              <a:xfrm>
                <a:off x="3120424" y="8584064"/>
                <a:ext cx="3769426" cy="372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>
                    <a:solidFill>
                      <a:srgbClr val="446B3C"/>
                    </a:solidFill>
                  </a:rPr>
                  <a:t>Strategic Control (Ability to Influence)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71AD809-0D70-EC3C-6843-13D14D9365FB}"/>
                  </a:ext>
                </a:extLst>
              </p:cNvPr>
              <p:cNvSpPr txBox="1"/>
              <p:nvPr/>
            </p:nvSpPr>
            <p:spPr>
              <a:xfrm>
                <a:off x="1030822" y="8570421"/>
                <a:ext cx="574451" cy="372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>
                    <a:solidFill>
                      <a:srgbClr val="446B3C"/>
                    </a:solidFill>
                  </a:rPr>
                  <a:t>Low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6A4C0E-0950-3CA6-CBD9-E234FB8E821E}"/>
                  </a:ext>
                </a:extLst>
              </p:cNvPr>
              <p:cNvSpPr txBox="1"/>
              <p:nvPr/>
            </p:nvSpPr>
            <p:spPr>
              <a:xfrm>
                <a:off x="8222928" y="8592033"/>
                <a:ext cx="616395" cy="372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>
                    <a:solidFill>
                      <a:srgbClr val="446B3C"/>
                    </a:solidFill>
                  </a:rPr>
                  <a:t>High</a:t>
                </a:r>
              </a:p>
            </p:txBody>
          </p:sp>
          <p:sp>
            <p:nvSpPr>
              <p:cNvPr id="33" name="Arrow: Right 32">
                <a:extLst>
                  <a:ext uri="{FF2B5EF4-FFF2-40B4-BE49-F238E27FC236}">
                    <a16:creationId xmlns:a16="http://schemas.microsoft.com/office/drawing/2014/main" id="{7AE25487-CC69-5EEF-0F84-98C53AD4285B}"/>
                  </a:ext>
                </a:extLst>
              </p:cNvPr>
              <p:cNvSpPr/>
              <p:nvPr/>
            </p:nvSpPr>
            <p:spPr>
              <a:xfrm>
                <a:off x="1030822" y="8417030"/>
                <a:ext cx="8137354" cy="679529"/>
              </a:xfrm>
              <a:prstGeom prst="rightArrow">
                <a:avLst>
                  <a:gd name="adj1" fmla="val 50000"/>
                  <a:gd name="adj2" fmla="val 34814"/>
                </a:avLst>
              </a:prstGeom>
              <a:noFill/>
              <a:ln>
                <a:solidFill>
                  <a:srgbClr val="446B3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018B15C3-7B35-353A-2D5F-337868F48D8E}"/>
                </a:ext>
              </a:extLst>
            </p:cNvPr>
            <p:cNvGrpSpPr/>
            <p:nvPr/>
          </p:nvGrpSpPr>
          <p:grpSpPr>
            <a:xfrm>
              <a:off x="206127" y="2749772"/>
              <a:ext cx="670152" cy="5926824"/>
              <a:chOff x="130167" y="2588479"/>
              <a:chExt cx="670152" cy="5969378"/>
            </a:xfrm>
          </p:grpSpPr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D4C1BA11-0441-EE30-2518-6217765FD5F6}"/>
                  </a:ext>
                </a:extLst>
              </p:cNvPr>
              <p:cNvSpPr/>
              <p:nvPr/>
            </p:nvSpPr>
            <p:spPr>
              <a:xfrm rot="16200000">
                <a:off x="-2519446" y="5238092"/>
                <a:ext cx="5969378" cy="670152"/>
              </a:xfrm>
              <a:prstGeom prst="rightArrow">
                <a:avLst/>
              </a:prstGeom>
              <a:noFill/>
              <a:ln>
                <a:solidFill>
                  <a:srgbClr val="446B3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4FC8317-AFFC-F56B-FDCB-12C19D48E23F}"/>
                  </a:ext>
                </a:extLst>
              </p:cNvPr>
              <p:cNvGrpSpPr/>
              <p:nvPr/>
            </p:nvGrpSpPr>
            <p:grpSpPr>
              <a:xfrm>
                <a:off x="263526" y="2685829"/>
                <a:ext cx="367603" cy="5810245"/>
                <a:chOff x="498927" y="2827591"/>
                <a:chExt cx="369204" cy="5755025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6E670C2-FD59-87CB-DC79-4093F031D8A9}"/>
                    </a:ext>
                  </a:extLst>
                </p:cNvPr>
                <p:cNvSpPr txBox="1"/>
                <p:nvPr/>
              </p:nvSpPr>
              <p:spPr>
                <a:xfrm rot="16200000">
                  <a:off x="-1381676" y="5564260"/>
                  <a:ext cx="4130409" cy="369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b="1">
                      <a:solidFill>
                        <a:srgbClr val="446B3C"/>
                      </a:solidFill>
                    </a:rPr>
                    <a:t>Strategic Importance (Impact on Success)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791F7EC-956C-36E5-2D9B-81C9949D0CC9}"/>
                    </a:ext>
                  </a:extLst>
                </p:cNvPr>
                <p:cNvSpPr txBox="1"/>
                <p:nvPr/>
              </p:nvSpPr>
              <p:spPr>
                <a:xfrm rot="16200000">
                  <a:off x="299254" y="8013740"/>
                  <a:ext cx="768549" cy="369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b="1">
                      <a:solidFill>
                        <a:srgbClr val="446B3C"/>
                      </a:solidFill>
                    </a:rPr>
                    <a:t>Low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A79F459-2DF8-20BA-9094-34417B231B18}"/>
                    </a:ext>
                  </a:extLst>
                </p:cNvPr>
                <p:cNvSpPr txBox="1"/>
                <p:nvPr/>
              </p:nvSpPr>
              <p:spPr>
                <a:xfrm rot="16200000">
                  <a:off x="299795" y="3026723"/>
                  <a:ext cx="767467" cy="369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b="1">
                      <a:solidFill>
                        <a:srgbClr val="446B3C"/>
                      </a:solidFill>
                    </a:rPr>
                    <a:t>High</a:t>
                  </a:r>
                </a:p>
              </p:txBody>
            </p:sp>
          </p:grp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19D4CF9-E999-CA2C-F607-20EEB9C75D77}"/>
                </a:ext>
              </a:extLst>
            </p:cNvPr>
            <p:cNvSpPr txBox="1"/>
            <p:nvPr/>
          </p:nvSpPr>
          <p:spPr>
            <a:xfrm>
              <a:off x="1993481" y="5606265"/>
              <a:ext cx="1411348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>
                  <a:solidFill>
                    <a:schemeClr val="bg2">
                      <a:lumMod val="25000"/>
                    </a:schemeClr>
                  </a:solidFill>
                </a:rPr>
                <a:t>External Risk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002480D-E618-EB82-6B1D-E088E5A56369}"/>
                </a:ext>
              </a:extLst>
            </p:cNvPr>
            <p:cNvSpPr txBox="1"/>
            <p:nvPr/>
          </p:nvSpPr>
          <p:spPr>
            <a:xfrm>
              <a:off x="5866219" y="5606265"/>
              <a:ext cx="1934760" cy="369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N" b="1">
                  <a:solidFill>
                    <a:srgbClr val="4F6228"/>
                  </a:solidFill>
                </a:rPr>
                <a:t>Strategic Priorities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AB861FA-3720-1E08-D072-C54BAAC3EEE5}"/>
                </a:ext>
              </a:extLst>
            </p:cNvPr>
            <p:cNvSpPr txBox="1"/>
            <p:nvPr/>
          </p:nvSpPr>
          <p:spPr>
            <a:xfrm>
              <a:off x="6202657" y="8325732"/>
              <a:ext cx="1261884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>
                  <a:solidFill>
                    <a:srgbClr val="4F6228"/>
                  </a:solidFill>
                </a:rPr>
                <a:t>Quick Wins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A61FA72-8215-7804-3E8F-8973F4B346CC}"/>
                </a:ext>
              </a:extLst>
            </p:cNvPr>
            <p:cNvSpPr txBox="1"/>
            <p:nvPr/>
          </p:nvSpPr>
          <p:spPr>
            <a:xfrm>
              <a:off x="1769120" y="8325732"/>
              <a:ext cx="1890326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Monitor &amp; Accept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6886BA-61EA-6034-F31C-4C93707E5058}"/>
                </a:ext>
              </a:extLst>
            </p:cNvPr>
            <p:cNvSpPr txBox="1"/>
            <p:nvPr/>
          </p:nvSpPr>
          <p:spPr>
            <a:xfrm>
              <a:off x="5314401" y="8087864"/>
              <a:ext cx="3038396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i="1">
                  <a:solidFill>
                    <a:srgbClr val="4F6228"/>
                  </a:solidFill>
                </a:rPr>
                <a:t>High Control, Low Importance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0CCF0FC-6C85-819C-B4B4-2BABA196D225}"/>
                </a:ext>
              </a:extLst>
            </p:cNvPr>
            <p:cNvSpPr txBox="1"/>
            <p:nvPr/>
          </p:nvSpPr>
          <p:spPr>
            <a:xfrm>
              <a:off x="5295913" y="5370096"/>
              <a:ext cx="3024739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i="1">
                  <a:solidFill>
                    <a:srgbClr val="4F6228"/>
                  </a:solidFill>
                </a:rPr>
                <a:t>High Control, High Importance</a:t>
              </a:r>
            </a:p>
          </p:txBody>
        </p:sp>
        <p:graphicFrame>
          <p:nvGraphicFramePr>
            <p:cNvPr id="189" name="Chart 188">
              <a:extLst>
                <a:ext uri="{FF2B5EF4-FFF2-40B4-BE49-F238E27FC236}">
                  <a16:creationId xmlns:a16="http://schemas.microsoft.com/office/drawing/2014/main" id="{CC1965C8-BFAD-1BBC-8FAF-6B5023D561E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80728430"/>
                </p:ext>
              </p:extLst>
            </p:nvPr>
          </p:nvGraphicFramePr>
          <p:xfrm>
            <a:off x="732541" y="3075321"/>
            <a:ext cx="8135690" cy="56613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3"/>
            </a:graphicData>
          </a:graphic>
        </p:graphicFrame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4819809-4EF9-74A9-56E0-B4BD9CF504D6}"/>
                </a:ext>
              </a:extLst>
            </p:cNvPr>
            <p:cNvSpPr txBox="1"/>
            <p:nvPr/>
          </p:nvSpPr>
          <p:spPr>
            <a:xfrm>
              <a:off x="1235094" y="5370087"/>
              <a:ext cx="2970685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i="1">
                  <a:solidFill>
                    <a:schemeClr val="bg2">
                      <a:lumMod val="25000"/>
                    </a:schemeClr>
                  </a:solidFill>
                </a:rPr>
                <a:t>Low Control, High Importance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7982CF6-891A-E7E3-2F23-F8F0FAD8EEC6}"/>
                </a:ext>
              </a:extLst>
            </p:cNvPr>
            <p:cNvSpPr txBox="1"/>
            <p:nvPr/>
          </p:nvSpPr>
          <p:spPr>
            <a:xfrm>
              <a:off x="1228265" y="8058537"/>
              <a:ext cx="3038396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High Control, Low Importance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45C06D7-F88B-AD51-85CC-D80D61D7D10E}"/>
                </a:ext>
              </a:extLst>
            </p:cNvPr>
            <p:cNvSpPr/>
            <p:nvPr/>
          </p:nvSpPr>
          <p:spPr>
            <a:xfrm>
              <a:off x="5806626" y="6721223"/>
              <a:ext cx="2300044" cy="4427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IN">
                  <a:solidFill>
                    <a:schemeClr val="tx2">
                      <a:lumMod val="50000"/>
                    </a:schemeClr>
                  </a:solidFill>
                </a:rPr>
                <a:t>Partner Viability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E251021-020E-726A-90E8-BD58FA3BCE04}"/>
                </a:ext>
              </a:extLst>
            </p:cNvPr>
            <p:cNvSpPr/>
            <p:nvPr/>
          </p:nvSpPr>
          <p:spPr>
            <a:xfrm>
              <a:off x="5338465" y="6049060"/>
              <a:ext cx="2300044" cy="4427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IN">
                  <a:solidFill>
                    <a:schemeClr val="tx2">
                      <a:lumMod val="50000"/>
                    </a:schemeClr>
                  </a:solidFill>
                </a:rPr>
                <a:t>Tech Delays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48399E0-7118-28A0-5DF8-E0C91FBE0A7E}"/>
                </a:ext>
              </a:extLst>
            </p:cNvPr>
            <p:cNvSpPr/>
            <p:nvPr/>
          </p:nvSpPr>
          <p:spPr>
            <a:xfrm>
              <a:off x="5166252" y="4213421"/>
              <a:ext cx="2300044" cy="4427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IN">
                  <a:solidFill>
                    <a:schemeClr val="tx2">
                      <a:lumMod val="50000"/>
                    </a:schemeClr>
                  </a:solidFill>
                </a:rPr>
                <a:t>Skills Shortage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80DB594-4A28-16D3-6044-3BC18D40FADF}"/>
                </a:ext>
              </a:extLst>
            </p:cNvPr>
            <p:cNvSpPr/>
            <p:nvPr/>
          </p:nvSpPr>
          <p:spPr>
            <a:xfrm>
              <a:off x="6396618" y="3161467"/>
              <a:ext cx="2300044" cy="4427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IN">
                  <a:solidFill>
                    <a:schemeClr val="tx2">
                      <a:lumMod val="50000"/>
                    </a:schemeClr>
                  </a:solidFill>
                </a:rPr>
                <a:t>Capital Constraints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288128A-78E7-CB03-347A-4E7049AEFC25}"/>
                </a:ext>
              </a:extLst>
            </p:cNvPr>
            <p:cNvSpPr/>
            <p:nvPr/>
          </p:nvSpPr>
          <p:spPr>
            <a:xfrm>
              <a:off x="2004435" y="3839135"/>
              <a:ext cx="2300044" cy="4427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IN">
                  <a:solidFill>
                    <a:schemeClr val="tx2">
                      <a:lumMod val="50000"/>
                    </a:schemeClr>
                  </a:solidFill>
                </a:rPr>
                <a:t>Infrastructure Risk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7DBB557-C4C6-D6E2-82CE-627411D02559}"/>
                </a:ext>
              </a:extLst>
            </p:cNvPr>
            <p:cNvSpPr/>
            <p:nvPr/>
          </p:nvSpPr>
          <p:spPr>
            <a:xfrm>
              <a:off x="865215" y="4601534"/>
              <a:ext cx="2300044" cy="4427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IN" dirty="0">
                  <a:solidFill>
                    <a:schemeClr val="tx2">
                      <a:lumMod val="50000"/>
                    </a:schemeClr>
                  </a:solidFill>
                </a:rPr>
                <a:t>DCVM Competition</a:t>
              </a:r>
            </a:p>
          </p:txBody>
        </p: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E4552411-7ACB-2803-0099-E3CCF73423AE}"/>
                </a:ext>
              </a:extLst>
            </p:cNvPr>
            <p:cNvSpPr/>
            <p:nvPr/>
          </p:nvSpPr>
          <p:spPr>
            <a:xfrm>
              <a:off x="2380507" y="7343579"/>
              <a:ext cx="2300044" cy="4427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IN" dirty="0">
                  <a:solidFill>
                    <a:schemeClr val="tx2">
                      <a:lumMod val="50000"/>
                    </a:schemeClr>
                  </a:solidFill>
                </a:rPr>
                <a:t>Global Health Policy</a:t>
              </a:r>
            </a:p>
          </p:txBody>
        </p: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5E8D7539-5201-9079-D460-DAC5C9AB72AC}"/>
                </a:ext>
              </a:extLst>
            </p:cNvPr>
            <p:cNvSpPr/>
            <p:nvPr/>
          </p:nvSpPr>
          <p:spPr>
            <a:xfrm>
              <a:off x="2387095" y="6005260"/>
              <a:ext cx="2300044" cy="4427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IN">
                  <a:solidFill>
                    <a:schemeClr val="tx2">
                      <a:lumMod val="50000"/>
                    </a:schemeClr>
                  </a:solidFill>
                </a:rPr>
                <a:t>FX Volatility</a:t>
              </a:r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8719A657-CF07-B546-735F-2992134EAD7F}"/>
              </a:ext>
            </a:extLst>
          </p:cNvPr>
          <p:cNvSpPr txBox="1"/>
          <p:nvPr/>
        </p:nvSpPr>
        <p:spPr>
          <a:xfrm>
            <a:off x="194713" y="1088467"/>
            <a:ext cx="17940887" cy="310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l"/>
            <a:r>
              <a:rPr lang="en-US" sz="3200" b="1" spc="0">
                <a:solidFill>
                  <a:srgbClr val="446B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Risk to Resilience: </a:t>
            </a:r>
            <a:r>
              <a:rPr lang="en-US" sz="320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Executing a Strategic Plan To Mitigate Challenges For Our Africa Scale-Up</a:t>
            </a:r>
            <a:endParaRPr lang="en-IN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4">
            <a:extLst>
              <a:ext uri="{FF2B5EF4-FFF2-40B4-BE49-F238E27FC236}">
                <a16:creationId xmlns:a16="http://schemas.microsoft.com/office/drawing/2014/main" id="{52FDE767-986E-CC35-764A-AB2E483FF873}"/>
              </a:ext>
            </a:extLst>
          </p:cNvPr>
          <p:cNvSpPr txBox="1"/>
          <p:nvPr/>
        </p:nvSpPr>
        <p:spPr>
          <a:xfrm>
            <a:off x="701523" y="-1277938"/>
            <a:ext cx="16884953" cy="2024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36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VaccineCo.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DAE43F4D-6158-778A-62B4-0F89CC40F722}"/>
              </a:ext>
            </a:extLst>
          </p:cNvPr>
          <p:cNvSpPr txBox="1"/>
          <p:nvPr/>
        </p:nvSpPr>
        <p:spPr>
          <a:xfrm>
            <a:off x="152400" y="10816548"/>
            <a:ext cx="5143513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000" b="1" spc="-62" dirty="0">
                <a:solidFill>
                  <a:srgbClr val="446B3C"/>
                </a:solidFill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</p:spTree>
    <p:extLst>
      <p:ext uri="{BB962C8B-B14F-4D97-AF65-F5344CB8AC3E}">
        <p14:creationId xmlns:p14="http://schemas.microsoft.com/office/powerpoint/2010/main" val="125475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0BE0E-2EEB-CF61-EDE0-6A637081C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hink-cell data - do not delete" hidden="1">
            <a:extLst>
              <a:ext uri="{FF2B5EF4-FFF2-40B4-BE49-F238E27FC236}">
                <a16:creationId xmlns:a16="http://schemas.microsoft.com/office/drawing/2014/main" id="{A1B7B5F3-E768-FC19-2F43-8AB600A56B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364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B7B5F3-E768-FC19-2F43-8AB600A56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Rectangle 1062">
            <a:extLst>
              <a:ext uri="{FF2B5EF4-FFF2-40B4-BE49-F238E27FC236}">
                <a16:creationId xmlns:a16="http://schemas.microsoft.com/office/drawing/2014/main" id="{E3E23DF2-4523-DC29-07E6-5A44210BD3C3}"/>
              </a:ext>
            </a:extLst>
          </p:cNvPr>
          <p:cNvSpPr/>
          <p:nvPr/>
        </p:nvSpPr>
        <p:spPr>
          <a:xfrm>
            <a:off x="9322749" y="6297134"/>
            <a:ext cx="8220972" cy="4067846"/>
          </a:xfrm>
          <a:prstGeom prst="rect">
            <a:avLst/>
          </a:prstGeom>
          <a:solidFill>
            <a:srgbClr val="FFFAED"/>
          </a:solidFill>
          <a:ln>
            <a:solidFill>
              <a:srgbClr val="228B44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Freeform 12">
            <a:extLst>
              <a:ext uri="{FF2B5EF4-FFF2-40B4-BE49-F238E27FC236}">
                <a16:creationId xmlns:a16="http://schemas.microsoft.com/office/drawing/2014/main" id="{C722557B-3D50-AA08-8C75-2FBC33F02D4F}"/>
              </a:ext>
            </a:extLst>
          </p:cNvPr>
          <p:cNvSpPr/>
          <p:nvPr/>
        </p:nvSpPr>
        <p:spPr>
          <a:xfrm>
            <a:off x="14564324" y="10038939"/>
            <a:ext cx="2613653" cy="543310"/>
          </a:xfrm>
          <a:custGeom>
            <a:avLst/>
            <a:gdLst/>
            <a:ahLst/>
            <a:cxnLst/>
            <a:rect l="l" t="t" r="r" b="b"/>
            <a:pathLst>
              <a:path w="762298" h="110008">
                <a:moveTo>
                  <a:pt x="0" y="0"/>
                </a:moveTo>
                <a:lnTo>
                  <a:pt x="762298" y="0"/>
                </a:lnTo>
                <a:lnTo>
                  <a:pt x="762298" y="110008"/>
                </a:lnTo>
                <a:lnTo>
                  <a:pt x="0" y="11000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BCDF75B1-5D87-6184-4822-D665E4F43DDC}"/>
              </a:ext>
            </a:extLst>
          </p:cNvPr>
          <p:cNvSpPr/>
          <p:nvPr/>
        </p:nvSpPr>
        <p:spPr>
          <a:xfrm>
            <a:off x="744279" y="6278396"/>
            <a:ext cx="8448304" cy="4067846"/>
          </a:xfrm>
          <a:prstGeom prst="rect">
            <a:avLst/>
          </a:prstGeom>
          <a:solidFill>
            <a:srgbClr val="FFFAED"/>
          </a:solidFill>
          <a:ln>
            <a:solidFill>
              <a:srgbClr val="228B44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65BC09BA-6072-37EF-9C18-85E3901A3F88}"/>
              </a:ext>
            </a:extLst>
          </p:cNvPr>
          <p:cNvSpPr/>
          <p:nvPr/>
        </p:nvSpPr>
        <p:spPr>
          <a:xfrm>
            <a:off x="9334343" y="1952395"/>
            <a:ext cx="8220972" cy="4102663"/>
          </a:xfrm>
          <a:prstGeom prst="rect">
            <a:avLst/>
          </a:prstGeom>
          <a:solidFill>
            <a:srgbClr val="FFFAED"/>
          </a:solidFill>
          <a:ln>
            <a:solidFill>
              <a:srgbClr val="228B44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733D5A32-9E6A-C8AB-954D-6F39F6F41D16}"/>
              </a:ext>
            </a:extLst>
          </p:cNvPr>
          <p:cNvSpPr/>
          <p:nvPr/>
        </p:nvSpPr>
        <p:spPr>
          <a:xfrm>
            <a:off x="737667" y="1951432"/>
            <a:ext cx="8488688" cy="4123708"/>
          </a:xfrm>
          <a:prstGeom prst="rect">
            <a:avLst/>
          </a:prstGeom>
          <a:solidFill>
            <a:srgbClr val="FFFAED"/>
          </a:solidFill>
          <a:ln>
            <a:solidFill>
              <a:srgbClr val="228B44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Freeform 12">
            <a:extLst>
              <a:ext uri="{FF2B5EF4-FFF2-40B4-BE49-F238E27FC236}">
                <a16:creationId xmlns:a16="http://schemas.microsoft.com/office/drawing/2014/main" id="{8102E1B1-E545-2021-31D9-E7B783DE877E}"/>
              </a:ext>
            </a:extLst>
          </p:cNvPr>
          <p:cNvSpPr/>
          <p:nvPr/>
        </p:nvSpPr>
        <p:spPr>
          <a:xfrm>
            <a:off x="1019134" y="1713761"/>
            <a:ext cx="2449528" cy="539930"/>
          </a:xfrm>
          <a:custGeom>
            <a:avLst/>
            <a:gdLst/>
            <a:ahLst/>
            <a:cxnLst/>
            <a:rect l="l" t="t" r="r" b="b"/>
            <a:pathLst>
              <a:path w="762298" h="110008">
                <a:moveTo>
                  <a:pt x="0" y="0"/>
                </a:moveTo>
                <a:lnTo>
                  <a:pt x="762298" y="0"/>
                </a:lnTo>
                <a:lnTo>
                  <a:pt x="762298" y="110008"/>
                </a:lnTo>
                <a:lnTo>
                  <a:pt x="0" y="11000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5B6B3F7-EA5A-16F8-BCB5-E6706012005B}"/>
              </a:ext>
            </a:extLst>
          </p:cNvPr>
          <p:cNvSpPr txBox="1"/>
          <p:nvPr/>
        </p:nvSpPr>
        <p:spPr>
          <a:xfrm>
            <a:off x="836762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Current Scenario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12A6FE47-77BA-C114-E915-F33145A52E5F}"/>
              </a:ext>
            </a:extLst>
          </p:cNvPr>
          <p:cNvSpPr txBox="1"/>
          <p:nvPr/>
        </p:nvSpPr>
        <p:spPr>
          <a:xfrm>
            <a:off x="596007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Executive Summary</a:t>
            </a: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A924CA95-25D0-CB4F-0AE8-A5A96A15101C}"/>
              </a:ext>
            </a:extLst>
          </p:cNvPr>
          <p:cNvGrpSpPr/>
          <p:nvPr/>
        </p:nvGrpSpPr>
        <p:grpSpPr>
          <a:xfrm>
            <a:off x="6221885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5D5E5C7D-6E99-7EE0-F47E-C897EF2AC914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749D9784-448C-D06A-09B5-5E1767146781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C17E687F-375D-F7ED-DF30-6DECF5EB9B0E}"/>
              </a:ext>
            </a:extLst>
          </p:cNvPr>
          <p:cNvSpPr txBox="1"/>
          <p:nvPr/>
        </p:nvSpPr>
        <p:spPr>
          <a:xfrm>
            <a:off x="1342156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Execution Roadmap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C1E9D52F-7DD3-0080-5526-017F68B28712}"/>
              </a:ext>
            </a:extLst>
          </p:cNvPr>
          <p:cNvSpPr txBox="1"/>
          <p:nvPr/>
        </p:nvSpPr>
        <p:spPr>
          <a:xfrm>
            <a:off x="1101401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Strategic Plan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4E689EC5-15F9-D3F9-9B99-21A05D06A948}"/>
              </a:ext>
            </a:extLst>
          </p:cNvPr>
          <p:cNvSpPr txBox="1"/>
          <p:nvPr/>
        </p:nvSpPr>
        <p:spPr>
          <a:xfrm>
            <a:off x="16067957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Envisioned Future</a:t>
            </a: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E29892DA-D7A8-2D71-B8E2-C34655D3E53F}"/>
              </a:ext>
            </a:extLst>
          </p:cNvPr>
          <p:cNvGrpSpPr/>
          <p:nvPr/>
        </p:nvGrpSpPr>
        <p:grpSpPr>
          <a:xfrm>
            <a:off x="877871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D330F12B-EA80-C2F0-B2BD-11C4E8450D42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667D6D53-AD63-B3BB-8908-F2E7EF553DFD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B945D420-417A-652E-7095-3A5AEFBF84AC}"/>
              </a:ext>
            </a:extLst>
          </p:cNvPr>
          <p:cNvGrpSpPr/>
          <p:nvPr/>
        </p:nvGrpSpPr>
        <p:grpSpPr>
          <a:xfrm>
            <a:off x="11335535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0B3CC7E0-311D-BCC2-30C6-AA1BC216ED70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47157026-DD1C-DEC5-4333-3BBB1AB67D95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580CF46B-BCBB-4395-EDBC-F7D67EC4115F}"/>
              </a:ext>
            </a:extLst>
          </p:cNvPr>
          <p:cNvGrpSpPr/>
          <p:nvPr/>
        </p:nvGrpSpPr>
        <p:grpSpPr>
          <a:xfrm>
            <a:off x="1389236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7A5E9D75-B67A-8A06-EB88-85ACEC27D0B2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173A6980-1A71-B8D2-3AD4-D1F31B968C0F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B27935FF-67CE-53F0-63D4-A406F46C9109}"/>
              </a:ext>
            </a:extLst>
          </p:cNvPr>
          <p:cNvGrpSpPr/>
          <p:nvPr/>
        </p:nvGrpSpPr>
        <p:grpSpPr>
          <a:xfrm>
            <a:off x="16449186" y="-263604"/>
            <a:ext cx="1457583" cy="475407"/>
            <a:chOff x="0" y="0"/>
            <a:chExt cx="325445" cy="125210"/>
          </a:xfrm>
          <a:solidFill>
            <a:srgbClr val="446B3C"/>
          </a:solidFill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61A94C71-298A-FBE1-D7D4-FF9B8B98DF96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DA151F33-CFD6-9BEA-9087-1285766320DC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0" name="TextBox 11">
            <a:extLst>
              <a:ext uri="{FF2B5EF4-FFF2-40B4-BE49-F238E27FC236}">
                <a16:creationId xmlns:a16="http://schemas.microsoft.com/office/drawing/2014/main" id="{7BFC80B1-50BE-D9C9-4E97-F1FC731FF02D}"/>
              </a:ext>
            </a:extLst>
          </p:cNvPr>
          <p:cNvSpPr txBox="1"/>
          <p:nvPr/>
        </p:nvSpPr>
        <p:spPr>
          <a:xfrm>
            <a:off x="152400" y="10829409"/>
            <a:ext cx="5143513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000" b="1" spc="-62">
                <a:solidFill>
                  <a:srgbClr val="446B3C"/>
                </a:solidFill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EB8B5F6B-8A05-FBFA-A1B7-BDC30659B5C2}"/>
              </a:ext>
            </a:extLst>
          </p:cNvPr>
          <p:cNvSpPr txBox="1"/>
          <p:nvPr/>
        </p:nvSpPr>
        <p:spPr>
          <a:xfrm>
            <a:off x="17478678" y="10548911"/>
            <a:ext cx="606122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2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11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5F35F091-6BFD-99F4-8520-9E3B76090BD0}"/>
              </a:ext>
            </a:extLst>
          </p:cNvPr>
          <p:cNvSpPr txBox="1"/>
          <p:nvPr/>
        </p:nvSpPr>
        <p:spPr>
          <a:xfrm>
            <a:off x="17938519" y="10788233"/>
            <a:ext cx="773350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0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/11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0067E-1403-493A-AD10-59F1E0FBFFA7}"/>
              </a:ext>
            </a:extLst>
          </p:cNvPr>
          <p:cNvSpPr txBox="1"/>
          <p:nvPr/>
        </p:nvSpPr>
        <p:spPr>
          <a:xfrm>
            <a:off x="701523" y="-1277938"/>
            <a:ext cx="16884953" cy="2024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3600" dirty="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VaccineCo.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D98A7E6-EA67-C612-3185-385055593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97" y="-40089"/>
            <a:ext cx="838193" cy="83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93B297-B992-F2C5-2670-8D93694A0C46}"/>
              </a:ext>
            </a:extLst>
          </p:cNvPr>
          <p:cNvSpPr txBox="1"/>
          <p:nvPr/>
        </p:nvSpPr>
        <p:spPr>
          <a:xfrm>
            <a:off x="1341738" y="1691649"/>
            <a:ext cx="1957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228B44"/>
                </a:solidFill>
              </a:rPr>
              <a:t>A</a:t>
            </a:r>
            <a:r>
              <a:rPr lang="en-US" sz="3000" b="1">
                <a:solidFill>
                  <a:schemeClr val="bg1"/>
                </a:solidFill>
              </a:rPr>
              <a:t>utonomy</a:t>
            </a:r>
            <a:r>
              <a:rPr lang="en-US" sz="3000" b="1"/>
              <a:t> </a:t>
            </a:r>
            <a:endParaRPr lang="en-IN" sz="3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BA84F-2DE6-7C34-8955-1452A3D53718}"/>
              </a:ext>
            </a:extLst>
          </p:cNvPr>
          <p:cNvSpPr txBox="1"/>
          <p:nvPr/>
        </p:nvSpPr>
        <p:spPr>
          <a:xfrm>
            <a:off x="14988932" y="10014574"/>
            <a:ext cx="1873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228B44"/>
                </a:solidFill>
              </a:rPr>
              <a:t>A</a:t>
            </a:r>
            <a:r>
              <a:rPr lang="en-US" sz="3000" b="1">
                <a:solidFill>
                  <a:schemeClr val="bg1"/>
                </a:solidFill>
              </a:rPr>
              <a:t>lignment</a:t>
            </a:r>
            <a:endParaRPr lang="en-IN" sz="3000" b="1">
              <a:solidFill>
                <a:schemeClr val="bg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DB23CB4-D299-0719-6261-8A8FD7D2C4D3}"/>
              </a:ext>
            </a:extLst>
          </p:cNvPr>
          <p:cNvCxnSpPr/>
          <p:nvPr/>
        </p:nvCxnSpPr>
        <p:spPr>
          <a:xfrm>
            <a:off x="0" y="1523627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Freeform 12">
            <a:extLst>
              <a:ext uri="{FF2B5EF4-FFF2-40B4-BE49-F238E27FC236}">
                <a16:creationId xmlns:a16="http://schemas.microsoft.com/office/drawing/2014/main" id="{90463299-D27F-1C6F-BC41-A9E781942A10}"/>
              </a:ext>
            </a:extLst>
          </p:cNvPr>
          <p:cNvSpPr/>
          <p:nvPr/>
        </p:nvSpPr>
        <p:spPr>
          <a:xfrm>
            <a:off x="14700958" y="1687229"/>
            <a:ext cx="2449528" cy="539930"/>
          </a:xfrm>
          <a:custGeom>
            <a:avLst/>
            <a:gdLst/>
            <a:ahLst/>
            <a:cxnLst/>
            <a:rect l="l" t="t" r="r" b="b"/>
            <a:pathLst>
              <a:path w="762298" h="110008">
                <a:moveTo>
                  <a:pt x="0" y="0"/>
                </a:moveTo>
                <a:lnTo>
                  <a:pt x="762298" y="0"/>
                </a:lnTo>
                <a:lnTo>
                  <a:pt x="762298" y="110008"/>
                </a:lnTo>
                <a:lnTo>
                  <a:pt x="0" y="11000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343BB-7D57-07D1-DA3F-85435CA903A3}"/>
              </a:ext>
            </a:extLst>
          </p:cNvPr>
          <p:cNvSpPr txBox="1"/>
          <p:nvPr/>
        </p:nvSpPr>
        <p:spPr>
          <a:xfrm>
            <a:off x="15082235" y="1665997"/>
            <a:ext cx="1686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228B44"/>
                </a:solidFill>
              </a:rPr>
              <a:t>A</a:t>
            </a:r>
            <a:r>
              <a:rPr lang="en-US" sz="3000" b="1">
                <a:solidFill>
                  <a:schemeClr val="bg1"/>
                </a:solidFill>
              </a:rPr>
              <a:t>gility</a:t>
            </a:r>
            <a:endParaRPr lang="en-IN" sz="3000" b="1">
              <a:solidFill>
                <a:schemeClr val="bg1"/>
              </a:solidFill>
            </a:endParaRP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18EACC34-CACE-5AE3-93C2-48497455B75A}"/>
              </a:ext>
            </a:extLst>
          </p:cNvPr>
          <p:cNvSpPr/>
          <p:nvPr/>
        </p:nvSpPr>
        <p:spPr>
          <a:xfrm>
            <a:off x="6626405" y="2221756"/>
            <a:ext cx="5415876" cy="4716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6FFCC-25E0-9270-6A40-670E23849FFE}"/>
              </a:ext>
            </a:extLst>
          </p:cNvPr>
          <p:cNvSpPr txBox="1"/>
          <p:nvPr/>
        </p:nvSpPr>
        <p:spPr>
          <a:xfrm>
            <a:off x="1036622" y="10069243"/>
            <a:ext cx="2449528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228B44"/>
                </a:solidFill>
              </a:rPr>
              <a:t>A</a:t>
            </a:r>
            <a:r>
              <a:rPr lang="en-US" sz="3000" b="1">
                <a:solidFill>
                  <a:schemeClr val="bg1"/>
                </a:solidFill>
              </a:rPr>
              <a:t>dvancement</a:t>
            </a:r>
            <a:endParaRPr lang="en-IN" sz="3000" b="1">
              <a:solidFill>
                <a:schemeClr val="bg1"/>
              </a:solidFill>
            </a:endParaRP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CE0604C2-22B1-D33F-E8BD-AEF995B298D2}"/>
              </a:ext>
            </a:extLst>
          </p:cNvPr>
          <p:cNvSpPr/>
          <p:nvPr/>
        </p:nvSpPr>
        <p:spPr>
          <a:xfrm>
            <a:off x="868768" y="2803490"/>
            <a:ext cx="7823038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47E5E0C8-E3CB-9BD9-7AE2-D5576E24CEA1}"/>
              </a:ext>
            </a:extLst>
          </p:cNvPr>
          <p:cNvSpPr txBox="1"/>
          <p:nvPr/>
        </p:nvSpPr>
        <p:spPr>
          <a:xfrm>
            <a:off x="5797649" y="2211282"/>
            <a:ext cx="7168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228B44"/>
                </a:solidFill>
              </a:rPr>
              <a:t>Four Anchors </a:t>
            </a:r>
            <a:r>
              <a:rPr lang="en-US" sz="2400" b="1" i="1" dirty="0">
                <a:solidFill>
                  <a:schemeClr val="bg1"/>
                </a:solidFill>
              </a:rPr>
              <a:t>for a Resilient Future</a:t>
            </a:r>
            <a:endParaRPr lang="en-IN" sz="2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A0DEA-EF4C-637C-3CED-E69913C45481}"/>
              </a:ext>
            </a:extLst>
          </p:cNvPr>
          <p:cNvSpPr txBox="1"/>
          <p:nvPr/>
        </p:nvSpPr>
        <p:spPr>
          <a:xfrm>
            <a:off x="1302819" y="2839352"/>
            <a:ext cx="6085333" cy="70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Strengthened healthcare value chains </a:t>
            </a:r>
            <a:r>
              <a:rPr lang="en-US" sz="2000"/>
              <a:t>through increased self-reliance  </a:t>
            </a:r>
            <a:endParaRPr lang="en-IN" sz="2000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93631305-FB57-BC64-B282-FEFD53E4F052}"/>
              </a:ext>
            </a:extLst>
          </p:cNvPr>
          <p:cNvSpPr/>
          <p:nvPr/>
        </p:nvSpPr>
        <p:spPr>
          <a:xfrm>
            <a:off x="886745" y="3780353"/>
            <a:ext cx="7823038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CEE634-4CBB-9578-65BC-83D1EA6A72F3}"/>
              </a:ext>
            </a:extLst>
          </p:cNvPr>
          <p:cNvSpPr txBox="1"/>
          <p:nvPr/>
        </p:nvSpPr>
        <p:spPr>
          <a:xfrm>
            <a:off x="1364355" y="3818487"/>
            <a:ext cx="5739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Skilled human labor ensures effective </a:t>
            </a:r>
            <a:r>
              <a:rPr lang="en-US" sz="2000" b="1"/>
              <a:t>healthcare pathways </a:t>
            </a:r>
            <a:r>
              <a:rPr lang="en-US" sz="2000"/>
              <a:t>and </a:t>
            </a:r>
            <a:r>
              <a:rPr lang="en-US" sz="2000" b="1"/>
              <a:t>self-sufficient ecosystems</a:t>
            </a:r>
            <a:endParaRPr lang="en-IN" sz="2000" b="1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61FCEF2F-53AD-3C4C-E20D-366864C5A0FB}"/>
              </a:ext>
            </a:extLst>
          </p:cNvPr>
          <p:cNvSpPr/>
          <p:nvPr/>
        </p:nvSpPr>
        <p:spPr>
          <a:xfrm>
            <a:off x="868768" y="4773527"/>
            <a:ext cx="6085333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093D4-A8B2-4174-30AB-63FF3AE34DD8}"/>
              </a:ext>
            </a:extLst>
          </p:cNvPr>
          <p:cNvSpPr txBox="1"/>
          <p:nvPr/>
        </p:nvSpPr>
        <p:spPr>
          <a:xfrm>
            <a:off x="1341738" y="4787036"/>
            <a:ext cx="445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Uninterrupted immunization</a:t>
            </a:r>
            <a:r>
              <a:rPr lang="en-US" sz="2000" b="1"/>
              <a:t> for brighter and healthier lives </a:t>
            </a:r>
            <a:endParaRPr lang="en-IN" sz="2000" b="1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7C092F38-7E0A-0986-5B59-218D2919E9D8}"/>
              </a:ext>
            </a:extLst>
          </p:cNvPr>
          <p:cNvSpPr/>
          <p:nvPr/>
        </p:nvSpPr>
        <p:spPr>
          <a:xfrm>
            <a:off x="9436919" y="2874986"/>
            <a:ext cx="8010393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E02E10EB-911A-19B0-3952-7FB14696D6A6}"/>
              </a:ext>
            </a:extLst>
          </p:cNvPr>
          <p:cNvSpPr/>
          <p:nvPr/>
        </p:nvSpPr>
        <p:spPr>
          <a:xfrm>
            <a:off x="10266299" y="3821296"/>
            <a:ext cx="7174002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0BC477-99CF-B4C0-2D3B-A5F991FF9BBC}"/>
              </a:ext>
            </a:extLst>
          </p:cNvPr>
          <p:cNvSpPr txBox="1"/>
          <p:nvPr/>
        </p:nvSpPr>
        <p:spPr>
          <a:xfrm>
            <a:off x="10399474" y="2869481"/>
            <a:ext cx="747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Vaccine stockpiles and flexible manufacturing lines </a:t>
            </a:r>
            <a:r>
              <a:rPr lang="en-US" sz="2000" b="1"/>
              <a:t>pivot quickly to new threats </a:t>
            </a:r>
            <a:endParaRPr lang="en-IN" sz="20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A8256F0-5B56-99E6-DF6C-CC83F00E3074}"/>
              </a:ext>
            </a:extLst>
          </p:cNvPr>
          <p:cNvSpPr txBox="1"/>
          <p:nvPr/>
        </p:nvSpPr>
        <p:spPr>
          <a:xfrm>
            <a:off x="11214970" y="3859372"/>
            <a:ext cx="699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AMA and RCOREs enable </a:t>
            </a:r>
            <a:r>
              <a:rPr lang="en-US" sz="2000" b="1"/>
              <a:t>fast-track approval pathways</a:t>
            </a:r>
            <a:r>
              <a:rPr lang="en-US" sz="2000"/>
              <a:t> for emergency vaccines</a:t>
            </a:r>
            <a:endParaRPr lang="en-IN" sz="2000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2192B6EE-99A2-0ADC-3F64-FA14399011C4}"/>
              </a:ext>
            </a:extLst>
          </p:cNvPr>
          <p:cNvSpPr/>
          <p:nvPr/>
        </p:nvSpPr>
        <p:spPr>
          <a:xfrm>
            <a:off x="10730531" y="4804925"/>
            <a:ext cx="6716781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8F501-EE23-4261-1916-FFCAB9CD81B9}"/>
              </a:ext>
            </a:extLst>
          </p:cNvPr>
          <p:cNvSpPr txBox="1"/>
          <p:nvPr/>
        </p:nvSpPr>
        <p:spPr>
          <a:xfrm>
            <a:off x="11835735" y="4791563"/>
            <a:ext cx="563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Communities receive vaccines </a:t>
            </a:r>
            <a:r>
              <a:rPr lang="en-US" sz="2000" b="1"/>
              <a:t>within weeks, </a:t>
            </a:r>
            <a:r>
              <a:rPr lang="en-US" sz="2000"/>
              <a:t>during pandemics and outbreaks</a:t>
            </a:r>
            <a:endParaRPr lang="en-IN" sz="2000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B9630A13-627E-1A74-0205-102F80D6BE1A}"/>
              </a:ext>
            </a:extLst>
          </p:cNvPr>
          <p:cNvSpPr/>
          <p:nvPr/>
        </p:nvSpPr>
        <p:spPr>
          <a:xfrm>
            <a:off x="874239" y="6733339"/>
            <a:ext cx="8378656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525B1-149A-2824-B982-8CAD3A91595C}"/>
              </a:ext>
            </a:extLst>
          </p:cNvPr>
          <p:cNvSpPr txBox="1"/>
          <p:nvPr/>
        </p:nvSpPr>
        <p:spPr>
          <a:xfrm>
            <a:off x="1335245" y="6759436"/>
            <a:ext cx="646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African universities become </a:t>
            </a:r>
            <a:r>
              <a:rPr lang="en-US" sz="2000" b="1"/>
              <a:t>global centers of excellence, </a:t>
            </a:r>
            <a:r>
              <a:rPr lang="en-US" sz="2000"/>
              <a:t>pioneering </a:t>
            </a:r>
            <a:r>
              <a:rPr lang="en-US" sz="2000" b="1"/>
              <a:t>innovation in healthcare</a:t>
            </a:r>
            <a:endParaRPr lang="en-IN" sz="2000" b="1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4F40E5DB-490D-8AF9-AC26-728618C08296}"/>
              </a:ext>
            </a:extLst>
          </p:cNvPr>
          <p:cNvSpPr/>
          <p:nvPr/>
        </p:nvSpPr>
        <p:spPr>
          <a:xfrm>
            <a:off x="874239" y="7673976"/>
            <a:ext cx="8378656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7E58C3-36C4-B22A-2312-740766C814EA}"/>
              </a:ext>
            </a:extLst>
          </p:cNvPr>
          <p:cNvSpPr txBox="1"/>
          <p:nvPr/>
        </p:nvSpPr>
        <p:spPr>
          <a:xfrm>
            <a:off x="1321910" y="7715825"/>
            <a:ext cx="748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Young Africans see a career path in science and research </a:t>
            </a:r>
            <a:r>
              <a:rPr lang="en-US" sz="2000" b="1"/>
              <a:t>without leaving the continent</a:t>
            </a:r>
            <a:endParaRPr lang="en-IN" sz="2000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B477FDAE-3C0B-D449-FD91-EE44B36E85ED}"/>
              </a:ext>
            </a:extLst>
          </p:cNvPr>
          <p:cNvSpPr/>
          <p:nvPr/>
        </p:nvSpPr>
        <p:spPr>
          <a:xfrm>
            <a:off x="847699" y="8646116"/>
            <a:ext cx="8378656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853F11-0F9D-5F56-AD85-B45807408164}"/>
              </a:ext>
            </a:extLst>
          </p:cNvPr>
          <p:cNvSpPr txBox="1"/>
          <p:nvPr/>
        </p:nvSpPr>
        <p:spPr>
          <a:xfrm>
            <a:off x="1311333" y="8668646"/>
            <a:ext cx="736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HIV transmission is drastically reduced</a:t>
            </a:r>
            <a:r>
              <a:rPr lang="en-US" sz="2000"/>
              <a:t>, </a:t>
            </a:r>
            <a:r>
              <a:rPr lang="en-US" sz="2000" b="1"/>
              <a:t>TB is no longer a public health threat</a:t>
            </a:r>
            <a:r>
              <a:rPr lang="en-US" sz="2000"/>
              <a:t>, and </a:t>
            </a:r>
            <a:r>
              <a:rPr lang="en-US" sz="2000" b="1"/>
              <a:t>malaria deaths are rare</a:t>
            </a:r>
            <a:endParaRPr lang="en-IN" sz="2000"/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6D569B64-D029-047F-7818-3BF9453DFCB3}"/>
              </a:ext>
            </a:extLst>
          </p:cNvPr>
          <p:cNvSpPr/>
          <p:nvPr/>
        </p:nvSpPr>
        <p:spPr>
          <a:xfrm>
            <a:off x="10737818" y="6755112"/>
            <a:ext cx="6713423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268C26-C043-F201-AEC2-DDFFF21E0A12}"/>
              </a:ext>
            </a:extLst>
          </p:cNvPr>
          <p:cNvSpPr txBox="1"/>
          <p:nvPr/>
        </p:nvSpPr>
        <p:spPr>
          <a:xfrm>
            <a:off x="12209636" y="6783128"/>
            <a:ext cx="523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One Africa, one system ensure that vaccines are </a:t>
            </a:r>
            <a:r>
              <a:rPr lang="en-US" sz="2000" b="1"/>
              <a:t>distributed seamlessly across Africa’s borders</a:t>
            </a:r>
            <a:endParaRPr lang="en-IN" sz="2000" b="1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8114DBB1-4737-2BE9-C817-598DB5FF15C5}"/>
              </a:ext>
            </a:extLst>
          </p:cNvPr>
          <p:cNvSpPr/>
          <p:nvPr/>
        </p:nvSpPr>
        <p:spPr>
          <a:xfrm>
            <a:off x="10824736" y="7694606"/>
            <a:ext cx="6626506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AFD0E8FC-1269-EAAC-0868-A0F476900165}"/>
              </a:ext>
            </a:extLst>
          </p:cNvPr>
          <p:cNvSpPr/>
          <p:nvPr/>
        </p:nvSpPr>
        <p:spPr>
          <a:xfrm>
            <a:off x="11307898" y="8636235"/>
            <a:ext cx="6132403" cy="7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0F7365-A3CB-000A-7044-D4700D67EE80}"/>
              </a:ext>
            </a:extLst>
          </p:cNvPr>
          <p:cNvSpPr txBox="1"/>
          <p:nvPr/>
        </p:nvSpPr>
        <p:spPr>
          <a:xfrm>
            <a:off x="12325586" y="7681065"/>
            <a:ext cx="508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Aligning policies with the </a:t>
            </a:r>
            <a:r>
              <a:rPr lang="en-US" sz="2000" b="1"/>
              <a:t>global SDGs- SDG 3, SDG 10, SDG 17 (BRICS, WHO, GAVI, UNICEF)</a:t>
            </a:r>
            <a:endParaRPr lang="en-IN" sz="2000" b="1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77D4084-1A35-591B-6B6B-3D17E9B705FD}"/>
              </a:ext>
            </a:extLst>
          </p:cNvPr>
          <p:cNvGrpSpPr/>
          <p:nvPr/>
        </p:nvGrpSpPr>
        <p:grpSpPr>
          <a:xfrm>
            <a:off x="5637055" y="2614210"/>
            <a:ext cx="7671816" cy="7981873"/>
            <a:chOff x="4960524" y="1512530"/>
            <a:chExt cx="8191385" cy="7880800"/>
          </a:xfrm>
        </p:grpSpPr>
        <p:sp>
          <p:nvSpPr>
            <p:cNvPr id="60" name="Freeform 3">
              <a:extLst>
                <a:ext uri="{FF2B5EF4-FFF2-40B4-BE49-F238E27FC236}">
                  <a16:creationId xmlns:a16="http://schemas.microsoft.com/office/drawing/2014/main" id="{8BD1036D-27CA-A4F7-3190-1C848254E789}"/>
                </a:ext>
              </a:extLst>
            </p:cNvPr>
            <p:cNvSpPr/>
            <p:nvPr/>
          </p:nvSpPr>
          <p:spPr>
            <a:xfrm>
              <a:off x="4960524" y="1512530"/>
              <a:ext cx="7654229" cy="7880800"/>
            </a:xfrm>
            <a:custGeom>
              <a:avLst/>
              <a:gdLst/>
              <a:ahLst/>
              <a:cxnLst/>
              <a:rect l="l" t="t" r="r" b="b"/>
              <a:pathLst>
                <a:path w="10205636" h="10507733">
                  <a:moveTo>
                    <a:pt x="0" y="0"/>
                  </a:moveTo>
                  <a:lnTo>
                    <a:pt x="10205636" y="0"/>
                  </a:lnTo>
                  <a:lnTo>
                    <a:pt x="10205636" y="10507733"/>
                  </a:lnTo>
                  <a:lnTo>
                    <a:pt x="0" y="10507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BFD67D3-AEE7-209A-0F4E-2B12C48DF57E}"/>
                </a:ext>
              </a:extLst>
            </p:cNvPr>
            <p:cNvGrpSpPr/>
            <p:nvPr/>
          </p:nvGrpSpPr>
          <p:grpSpPr>
            <a:xfrm>
              <a:off x="10593820" y="4566459"/>
              <a:ext cx="2558089" cy="688778"/>
              <a:chOff x="8043570" y="6302142"/>
              <a:chExt cx="2558089" cy="688778"/>
            </a:xfrm>
          </p:grpSpPr>
          <p:grpSp>
            <p:nvGrpSpPr>
              <p:cNvPr id="1044" name="Group 11">
                <a:extLst>
                  <a:ext uri="{FF2B5EF4-FFF2-40B4-BE49-F238E27FC236}">
                    <a16:creationId xmlns:a16="http://schemas.microsoft.com/office/drawing/2014/main" id="{3EB39935-3CCB-7E46-98EB-32C5F8308714}"/>
                  </a:ext>
                </a:extLst>
              </p:cNvPr>
              <p:cNvGrpSpPr/>
              <p:nvPr/>
            </p:nvGrpSpPr>
            <p:grpSpPr>
              <a:xfrm>
                <a:off x="8070886" y="6302142"/>
                <a:ext cx="2530773" cy="688778"/>
                <a:chOff x="0" y="-38381"/>
                <a:chExt cx="772457" cy="148389"/>
              </a:xfrm>
            </p:grpSpPr>
            <p:sp>
              <p:nvSpPr>
                <p:cNvPr id="1046" name="Freeform 12">
                  <a:extLst>
                    <a:ext uri="{FF2B5EF4-FFF2-40B4-BE49-F238E27FC236}">
                      <a16:creationId xmlns:a16="http://schemas.microsoft.com/office/drawing/2014/main" id="{C11E264E-45AB-3B57-DAAE-7932459E8AE4}"/>
                    </a:ext>
                  </a:extLst>
                </p:cNvPr>
                <p:cNvSpPr/>
                <p:nvPr/>
              </p:nvSpPr>
              <p:spPr>
                <a:xfrm>
                  <a:off x="10159" y="-38381"/>
                  <a:ext cx="762298" cy="92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98" h="110008">
                      <a:moveTo>
                        <a:pt x="0" y="0"/>
                      </a:moveTo>
                      <a:lnTo>
                        <a:pt x="762298" y="0"/>
                      </a:lnTo>
                      <a:lnTo>
                        <a:pt x="762298" y="110008"/>
                      </a:lnTo>
                      <a:lnTo>
                        <a:pt x="0" y="110008"/>
                      </a:lnTo>
                      <a:close/>
                    </a:path>
                  </a:pathLst>
                </a:custGeom>
                <a:solidFill>
                  <a:srgbClr val="228B44"/>
                </a:solidFill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7" name="TextBox 13">
                  <a:extLst>
                    <a:ext uri="{FF2B5EF4-FFF2-40B4-BE49-F238E27FC236}">
                      <a16:creationId xmlns:a16="http://schemas.microsoft.com/office/drawing/2014/main" id="{3A18D3CA-12BD-B373-19DB-AF5CC101C93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2298" cy="14810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360"/>
                    </a:lnSpc>
                  </a:pPr>
                  <a:endParaRPr/>
                </a:p>
              </p:txBody>
            </p:sp>
          </p:grpSp>
          <p:sp>
            <p:nvSpPr>
              <p:cNvPr id="1045" name="TextBox 14">
                <a:extLst>
                  <a:ext uri="{FF2B5EF4-FFF2-40B4-BE49-F238E27FC236}">
                    <a16:creationId xmlns:a16="http://schemas.microsoft.com/office/drawing/2014/main" id="{DB1A2CBC-9F6D-8A49-93C8-08DFB1D559A9}"/>
                  </a:ext>
                </a:extLst>
              </p:cNvPr>
              <p:cNvSpPr txBox="1"/>
              <p:nvPr/>
            </p:nvSpPr>
            <p:spPr>
              <a:xfrm>
                <a:off x="8043570" y="6314338"/>
                <a:ext cx="2497481" cy="3406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923"/>
                  </a:lnSpc>
                </a:pPr>
                <a:r>
                  <a:rPr lang="en-US" sz="1700" b="1" i="1">
                    <a:solidFill>
                      <a:srgbClr val="005D30"/>
                    </a:solidFill>
                    <a:ea typeface="Canva Sans Bold Italics"/>
                    <a:cs typeface="Canva Sans Bold Italics"/>
                    <a:sym typeface="Canva Sans Bold Italics"/>
                  </a:rPr>
                  <a:t> </a:t>
                </a:r>
                <a:r>
                  <a:rPr lang="en-US" sz="1700" b="1">
                    <a:solidFill>
                      <a:schemeClr val="bg1"/>
                    </a:solidFill>
                    <a:ea typeface="Canva Sans Bold Italics"/>
                    <a:cs typeface="Canva Sans Bold Italics"/>
                    <a:sym typeface="Canva Sans Bold Italics"/>
                  </a:rPr>
                  <a:t>Innovation Hub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0B143BA-1A0C-7D13-3CB1-6CBCA598D400}"/>
                </a:ext>
              </a:extLst>
            </p:cNvPr>
            <p:cNvGrpSpPr/>
            <p:nvPr/>
          </p:nvGrpSpPr>
          <p:grpSpPr>
            <a:xfrm>
              <a:off x="4960524" y="5670046"/>
              <a:ext cx="5503351" cy="730390"/>
              <a:chOff x="4960524" y="5670046"/>
              <a:chExt cx="5503351" cy="730390"/>
            </a:xfrm>
          </p:grpSpPr>
          <p:grpSp>
            <p:nvGrpSpPr>
              <p:cNvPr id="1040" name="Group 11">
                <a:extLst>
                  <a:ext uri="{FF2B5EF4-FFF2-40B4-BE49-F238E27FC236}">
                    <a16:creationId xmlns:a16="http://schemas.microsoft.com/office/drawing/2014/main" id="{B16C0119-5C5E-FB9D-06F3-0EE7BDB2A76F}"/>
                  </a:ext>
                </a:extLst>
              </p:cNvPr>
              <p:cNvGrpSpPr/>
              <p:nvPr/>
            </p:nvGrpSpPr>
            <p:grpSpPr>
              <a:xfrm>
                <a:off x="4960524" y="5671277"/>
                <a:ext cx="5307229" cy="729159"/>
                <a:chOff x="0" y="-47080"/>
                <a:chExt cx="1619908" cy="157088"/>
              </a:xfrm>
            </p:grpSpPr>
            <p:sp>
              <p:nvSpPr>
                <p:cNvPr id="1042" name="Freeform 12">
                  <a:extLst>
                    <a:ext uri="{FF2B5EF4-FFF2-40B4-BE49-F238E27FC236}">
                      <a16:creationId xmlns:a16="http://schemas.microsoft.com/office/drawing/2014/main" id="{76EF89E2-B01D-711E-D3B7-AA236D356E6A}"/>
                    </a:ext>
                  </a:extLst>
                </p:cNvPr>
                <p:cNvSpPr/>
                <p:nvPr/>
              </p:nvSpPr>
              <p:spPr>
                <a:xfrm>
                  <a:off x="787458" y="-47080"/>
                  <a:ext cx="832450" cy="9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98" h="110008">
                      <a:moveTo>
                        <a:pt x="0" y="0"/>
                      </a:moveTo>
                      <a:lnTo>
                        <a:pt x="762298" y="0"/>
                      </a:lnTo>
                      <a:lnTo>
                        <a:pt x="762298" y="110008"/>
                      </a:lnTo>
                      <a:lnTo>
                        <a:pt x="0" y="110008"/>
                      </a:lnTo>
                      <a:close/>
                    </a:path>
                  </a:pathLst>
                </a:custGeom>
                <a:solidFill>
                  <a:srgbClr val="228B44"/>
                </a:solidFill>
              </p:spPr>
              <p:txBody>
                <a:bodyPr/>
                <a:lstStyle/>
                <a:p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3" name="TextBox 13">
                  <a:extLst>
                    <a:ext uri="{FF2B5EF4-FFF2-40B4-BE49-F238E27FC236}">
                      <a16:creationId xmlns:a16="http://schemas.microsoft.com/office/drawing/2014/main" id="{93CCEF7D-990F-6D86-3D1B-144F51C86B6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2298" cy="14810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360"/>
                    </a:lnSpc>
                  </a:pPr>
                  <a:endParaRPr/>
                </a:p>
              </p:txBody>
            </p:sp>
          </p:grpSp>
          <p:sp>
            <p:nvSpPr>
              <p:cNvPr id="1041" name="TextBox 23">
                <a:extLst>
                  <a:ext uri="{FF2B5EF4-FFF2-40B4-BE49-F238E27FC236}">
                    <a16:creationId xmlns:a16="http://schemas.microsoft.com/office/drawing/2014/main" id="{B4AD521B-19AB-D39E-D824-068FD2A04628}"/>
                  </a:ext>
                </a:extLst>
              </p:cNvPr>
              <p:cNvSpPr txBox="1"/>
              <p:nvPr/>
            </p:nvSpPr>
            <p:spPr>
              <a:xfrm>
                <a:off x="7344821" y="5670046"/>
                <a:ext cx="3119054" cy="3406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923"/>
                  </a:lnSpc>
                </a:pPr>
                <a:r>
                  <a:rPr lang="en-US" sz="1700" b="1">
                    <a:solidFill>
                      <a:schemeClr val="bg1"/>
                    </a:solidFill>
                    <a:ea typeface="Canva Sans Bold Italics"/>
                    <a:cs typeface="Canva Sans Bold Italics"/>
                    <a:sym typeface="Canva Sans Bold Italics"/>
                  </a:rPr>
                  <a:t>Creating Resilience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A97FD2F-E9A9-B87D-54BA-F28E22E1C8AD}"/>
                </a:ext>
              </a:extLst>
            </p:cNvPr>
            <p:cNvGrpSpPr/>
            <p:nvPr/>
          </p:nvGrpSpPr>
          <p:grpSpPr>
            <a:xfrm>
              <a:off x="5033178" y="3899620"/>
              <a:ext cx="5711709" cy="1897048"/>
              <a:chOff x="1746296" y="4503387"/>
              <a:chExt cx="5711709" cy="1897048"/>
            </a:xfrm>
          </p:grpSpPr>
          <p:grpSp>
            <p:nvGrpSpPr>
              <p:cNvPr id="1036" name="Group 11">
                <a:extLst>
                  <a:ext uri="{FF2B5EF4-FFF2-40B4-BE49-F238E27FC236}">
                    <a16:creationId xmlns:a16="http://schemas.microsoft.com/office/drawing/2014/main" id="{2078BC59-F057-A238-9417-E3DC3B7FFDDD}"/>
                  </a:ext>
                </a:extLst>
              </p:cNvPr>
              <p:cNvGrpSpPr/>
              <p:nvPr/>
            </p:nvGrpSpPr>
            <p:grpSpPr>
              <a:xfrm>
                <a:off x="1999368" y="4503387"/>
                <a:ext cx="5458637" cy="1897048"/>
                <a:chOff x="-903824" y="-298687"/>
                <a:chExt cx="1666122" cy="408695"/>
              </a:xfrm>
            </p:grpSpPr>
            <p:sp>
              <p:nvSpPr>
                <p:cNvPr id="1038" name="Freeform 12">
                  <a:extLst>
                    <a:ext uri="{FF2B5EF4-FFF2-40B4-BE49-F238E27FC236}">
                      <a16:creationId xmlns:a16="http://schemas.microsoft.com/office/drawing/2014/main" id="{CA8AB300-0F6C-E9D1-4C73-4D53DD4C4BDA}"/>
                    </a:ext>
                  </a:extLst>
                </p:cNvPr>
                <p:cNvSpPr/>
                <p:nvPr/>
              </p:nvSpPr>
              <p:spPr>
                <a:xfrm>
                  <a:off x="-903824" y="-298687"/>
                  <a:ext cx="851926" cy="9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98" h="110008">
                      <a:moveTo>
                        <a:pt x="0" y="0"/>
                      </a:moveTo>
                      <a:lnTo>
                        <a:pt x="762298" y="0"/>
                      </a:lnTo>
                      <a:lnTo>
                        <a:pt x="762298" y="110008"/>
                      </a:lnTo>
                      <a:lnTo>
                        <a:pt x="0" y="110008"/>
                      </a:lnTo>
                      <a:close/>
                    </a:path>
                  </a:pathLst>
                </a:custGeom>
                <a:solidFill>
                  <a:srgbClr val="228B44"/>
                </a:solidFill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9" name="TextBox 13">
                  <a:extLst>
                    <a:ext uri="{FF2B5EF4-FFF2-40B4-BE49-F238E27FC236}">
                      <a16:creationId xmlns:a16="http://schemas.microsoft.com/office/drawing/2014/main" id="{126497E0-1746-1CD5-F6FB-1E20BAC5870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2298" cy="14810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360"/>
                    </a:lnSpc>
                  </a:pPr>
                  <a:endParaRPr/>
                </a:p>
              </p:txBody>
            </p:sp>
          </p:grpSp>
          <p:sp>
            <p:nvSpPr>
              <p:cNvPr id="1037" name="TextBox 23">
                <a:extLst>
                  <a:ext uri="{FF2B5EF4-FFF2-40B4-BE49-F238E27FC236}">
                    <a16:creationId xmlns:a16="http://schemas.microsoft.com/office/drawing/2014/main" id="{0F90B21A-1781-8815-0962-3795CCF3C132}"/>
                  </a:ext>
                </a:extLst>
              </p:cNvPr>
              <p:cNvSpPr txBox="1"/>
              <p:nvPr/>
            </p:nvSpPr>
            <p:spPr>
              <a:xfrm>
                <a:off x="1746296" y="4514215"/>
                <a:ext cx="3119052" cy="3406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923"/>
                  </a:lnSpc>
                </a:pPr>
                <a:r>
                  <a:rPr lang="en-US" sz="1700" b="1">
                    <a:solidFill>
                      <a:schemeClr val="bg1"/>
                    </a:solidFill>
                    <a:ea typeface="Canva Sans Bold Italics"/>
                    <a:cs typeface="Canva Sans Bold Italics"/>
                    <a:sym typeface="Canva Sans Bold Italics"/>
                  </a:rPr>
                  <a:t>Demand Anchor</a:t>
                </a:r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F02C0A51-EBA5-CF25-381F-930A19AC32D3}"/>
                </a:ext>
              </a:extLst>
            </p:cNvPr>
            <p:cNvGrpSpPr/>
            <p:nvPr/>
          </p:nvGrpSpPr>
          <p:grpSpPr>
            <a:xfrm>
              <a:off x="8084768" y="7736747"/>
              <a:ext cx="3148515" cy="687474"/>
              <a:chOff x="8003424" y="6303447"/>
              <a:chExt cx="3148515" cy="687474"/>
            </a:xfrm>
          </p:grpSpPr>
          <p:grpSp>
            <p:nvGrpSpPr>
              <p:cNvPr id="1032" name="Group 11">
                <a:extLst>
                  <a:ext uri="{FF2B5EF4-FFF2-40B4-BE49-F238E27FC236}">
                    <a16:creationId xmlns:a16="http://schemas.microsoft.com/office/drawing/2014/main" id="{1E4A75F0-07EE-4F84-3F39-3A28EEEDC8D3}"/>
                  </a:ext>
                </a:extLst>
              </p:cNvPr>
              <p:cNvGrpSpPr/>
              <p:nvPr/>
            </p:nvGrpSpPr>
            <p:grpSpPr>
              <a:xfrm>
                <a:off x="8041831" y="6303447"/>
                <a:ext cx="3110108" cy="687474"/>
                <a:chOff x="-8869" y="-38100"/>
                <a:chExt cx="949288" cy="148108"/>
              </a:xfrm>
            </p:grpSpPr>
            <p:sp>
              <p:nvSpPr>
                <p:cNvPr id="1034" name="Freeform 12">
                  <a:extLst>
                    <a:ext uri="{FF2B5EF4-FFF2-40B4-BE49-F238E27FC236}">
                      <a16:creationId xmlns:a16="http://schemas.microsoft.com/office/drawing/2014/main" id="{F70F02DD-0AAE-7093-BDA2-4F5643B5E7F9}"/>
                    </a:ext>
                  </a:extLst>
                </p:cNvPr>
                <p:cNvSpPr/>
                <p:nvPr/>
              </p:nvSpPr>
              <p:spPr>
                <a:xfrm>
                  <a:off x="-8869" y="-11388"/>
                  <a:ext cx="949288" cy="8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98" h="110008">
                      <a:moveTo>
                        <a:pt x="0" y="0"/>
                      </a:moveTo>
                      <a:lnTo>
                        <a:pt x="762298" y="0"/>
                      </a:lnTo>
                      <a:lnTo>
                        <a:pt x="762298" y="110008"/>
                      </a:lnTo>
                      <a:lnTo>
                        <a:pt x="0" y="110008"/>
                      </a:lnTo>
                      <a:close/>
                    </a:path>
                  </a:pathLst>
                </a:custGeom>
                <a:solidFill>
                  <a:srgbClr val="228B44"/>
                </a:solidFill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5" name="TextBox 13">
                  <a:extLst>
                    <a:ext uri="{FF2B5EF4-FFF2-40B4-BE49-F238E27FC236}">
                      <a16:creationId xmlns:a16="http://schemas.microsoft.com/office/drawing/2014/main" id="{F4C7E59C-636A-D66F-6764-2341A4B519F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2298" cy="14810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360"/>
                    </a:lnSpc>
                  </a:pPr>
                  <a:endParaRPr/>
                </a:p>
              </p:txBody>
            </p:sp>
          </p:grpSp>
          <p:sp>
            <p:nvSpPr>
              <p:cNvPr id="1033" name="TextBox 14">
                <a:extLst>
                  <a:ext uri="{FF2B5EF4-FFF2-40B4-BE49-F238E27FC236}">
                    <a16:creationId xmlns:a16="http://schemas.microsoft.com/office/drawing/2014/main" id="{2DD9C29D-92B4-E97F-238D-6997EC8C6094}"/>
                  </a:ext>
                </a:extLst>
              </p:cNvPr>
              <p:cNvSpPr txBox="1"/>
              <p:nvPr/>
            </p:nvSpPr>
            <p:spPr>
              <a:xfrm>
                <a:off x="8003424" y="6424208"/>
                <a:ext cx="3110107" cy="3406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923"/>
                  </a:lnSpc>
                </a:pPr>
                <a:r>
                  <a:rPr lang="en-US" sz="1700" b="1" i="1">
                    <a:solidFill>
                      <a:schemeClr val="bg1"/>
                    </a:solidFill>
                    <a:ea typeface="Canva Sans Bold Italics"/>
                    <a:cs typeface="Canva Sans Bold Italics"/>
                    <a:sym typeface="Canva Sans Bold Italics"/>
                  </a:rPr>
                  <a:t> </a:t>
                </a:r>
                <a:r>
                  <a:rPr lang="en-US" sz="1700" b="1">
                    <a:solidFill>
                      <a:schemeClr val="bg1"/>
                    </a:solidFill>
                    <a:ea typeface="Canva Sans Bold Italics"/>
                    <a:cs typeface="Canva Sans Bold Italics"/>
                    <a:sym typeface="Canva Sans Bold Italics"/>
                  </a:rPr>
                  <a:t>Production backbone</a:t>
                </a:r>
              </a:p>
            </p:txBody>
          </p:sp>
        </p:grpSp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C90D972D-D4B8-0DB4-C04C-58193E0FCF7B}"/>
                </a:ext>
              </a:extLst>
            </p:cNvPr>
            <p:cNvGrpSpPr/>
            <p:nvPr/>
          </p:nvGrpSpPr>
          <p:grpSpPr>
            <a:xfrm>
              <a:off x="7128742" y="2481639"/>
              <a:ext cx="3009677" cy="687475"/>
              <a:chOff x="4704426" y="5712960"/>
              <a:chExt cx="3009677" cy="687475"/>
            </a:xfrm>
          </p:grpSpPr>
          <p:grpSp>
            <p:nvGrpSpPr>
              <p:cNvPr id="1027" name="Group 11">
                <a:extLst>
                  <a:ext uri="{FF2B5EF4-FFF2-40B4-BE49-F238E27FC236}">
                    <a16:creationId xmlns:a16="http://schemas.microsoft.com/office/drawing/2014/main" id="{B11A5231-487B-F625-CE03-EFE41F1ED6FB}"/>
                  </a:ext>
                </a:extLst>
              </p:cNvPr>
              <p:cNvGrpSpPr/>
              <p:nvPr/>
            </p:nvGrpSpPr>
            <p:grpSpPr>
              <a:xfrm>
                <a:off x="4704426" y="5712960"/>
                <a:ext cx="3009677" cy="687475"/>
                <a:chOff x="-78168" y="-38100"/>
                <a:chExt cx="918634" cy="148108"/>
              </a:xfrm>
            </p:grpSpPr>
            <p:sp>
              <p:nvSpPr>
                <p:cNvPr id="1030" name="Freeform 12">
                  <a:extLst>
                    <a:ext uri="{FF2B5EF4-FFF2-40B4-BE49-F238E27FC236}">
                      <a16:creationId xmlns:a16="http://schemas.microsoft.com/office/drawing/2014/main" id="{99BDEB86-F129-07F7-ACEA-87C3316D0C40}"/>
                    </a:ext>
                  </a:extLst>
                </p:cNvPr>
                <p:cNvSpPr/>
                <p:nvPr/>
              </p:nvSpPr>
              <p:spPr>
                <a:xfrm>
                  <a:off x="-78168" y="0"/>
                  <a:ext cx="918634" cy="89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98" h="110008">
                      <a:moveTo>
                        <a:pt x="0" y="0"/>
                      </a:moveTo>
                      <a:lnTo>
                        <a:pt x="762298" y="0"/>
                      </a:lnTo>
                      <a:lnTo>
                        <a:pt x="762298" y="110008"/>
                      </a:lnTo>
                      <a:lnTo>
                        <a:pt x="0" y="110008"/>
                      </a:lnTo>
                      <a:close/>
                    </a:path>
                  </a:pathLst>
                </a:custGeom>
                <a:solidFill>
                  <a:srgbClr val="228B44"/>
                </a:solidFill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1" name="TextBox 13">
                  <a:extLst>
                    <a:ext uri="{FF2B5EF4-FFF2-40B4-BE49-F238E27FC236}">
                      <a16:creationId xmlns:a16="http://schemas.microsoft.com/office/drawing/2014/main" id="{A29B9BE8-9202-E4C5-E1D7-47F795B8E99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2298" cy="14810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360"/>
                    </a:lnSpc>
                  </a:pPr>
                  <a:endParaRPr/>
                </a:p>
              </p:txBody>
            </p:sp>
          </p:grpSp>
          <p:sp>
            <p:nvSpPr>
              <p:cNvPr id="1029" name="TextBox 23">
                <a:extLst>
                  <a:ext uri="{FF2B5EF4-FFF2-40B4-BE49-F238E27FC236}">
                    <a16:creationId xmlns:a16="http://schemas.microsoft.com/office/drawing/2014/main" id="{F7499F17-E30F-A134-AD0B-1EF0D4A69FC6}"/>
                  </a:ext>
                </a:extLst>
              </p:cNvPr>
              <p:cNvSpPr txBox="1"/>
              <p:nvPr/>
            </p:nvSpPr>
            <p:spPr>
              <a:xfrm>
                <a:off x="4793296" y="5904833"/>
                <a:ext cx="2789791" cy="3406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923"/>
                  </a:lnSpc>
                </a:pPr>
                <a:r>
                  <a:rPr lang="en-US" sz="1700" b="1">
                    <a:solidFill>
                      <a:schemeClr val="bg1"/>
                    </a:solidFill>
                    <a:ea typeface="Canva Sans Bold Italics"/>
                    <a:cs typeface="Canva Sans Bold Italics"/>
                    <a:sym typeface="Canva Sans Bold Italics"/>
                  </a:rPr>
                  <a:t>Bridge to MENA/EU</a:t>
                </a:r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57028C00-637F-6DCE-FEED-A103A0C74A18}"/>
              </a:ext>
            </a:extLst>
          </p:cNvPr>
          <p:cNvSpPr txBox="1"/>
          <p:nvPr/>
        </p:nvSpPr>
        <p:spPr>
          <a:xfrm>
            <a:off x="12590694" y="8652658"/>
            <a:ext cx="4781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Shaping the global dialogue by leading with </a:t>
            </a:r>
            <a:r>
              <a:rPr lang="en-US" sz="2000" b="1"/>
              <a:t>Vision 2040 &amp; Agenda 2063</a:t>
            </a:r>
            <a:endParaRPr lang="en-IN" sz="2000" b="1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31637BD-1EE6-7754-02EC-17F2A094D84D}"/>
              </a:ext>
            </a:extLst>
          </p:cNvPr>
          <p:cNvSpPr/>
          <p:nvPr/>
        </p:nvSpPr>
        <p:spPr>
          <a:xfrm>
            <a:off x="1019134" y="2948136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9F21B87-2BFB-C7D8-2A33-8A8499E578D1}"/>
              </a:ext>
            </a:extLst>
          </p:cNvPr>
          <p:cNvSpPr/>
          <p:nvPr/>
        </p:nvSpPr>
        <p:spPr>
          <a:xfrm>
            <a:off x="1019134" y="3966264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D3F0C26-07ED-6270-E080-970FAB7981F8}"/>
              </a:ext>
            </a:extLst>
          </p:cNvPr>
          <p:cNvSpPr/>
          <p:nvPr/>
        </p:nvSpPr>
        <p:spPr>
          <a:xfrm>
            <a:off x="1028559" y="4889687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7DE7042-B063-A5CF-FB7F-B1D1412815D8}"/>
              </a:ext>
            </a:extLst>
          </p:cNvPr>
          <p:cNvSpPr/>
          <p:nvPr/>
        </p:nvSpPr>
        <p:spPr>
          <a:xfrm>
            <a:off x="1019134" y="6881328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CFA909B-9888-C88A-F96A-153F1B23C1B9}"/>
              </a:ext>
            </a:extLst>
          </p:cNvPr>
          <p:cNvSpPr/>
          <p:nvPr/>
        </p:nvSpPr>
        <p:spPr>
          <a:xfrm>
            <a:off x="1019134" y="7899456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A8A9AA7-8F82-F88F-C486-83979770069B}"/>
              </a:ext>
            </a:extLst>
          </p:cNvPr>
          <p:cNvSpPr/>
          <p:nvPr/>
        </p:nvSpPr>
        <p:spPr>
          <a:xfrm>
            <a:off x="1028559" y="8822879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0925F50-97DF-9A26-2A63-36E0B3EB7203}"/>
              </a:ext>
            </a:extLst>
          </p:cNvPr>
          <p:cNvSpPr/>
          <p:nvPr/>
        </p:nvSpPr>
        <p:spPr>
          <a:xfrm>
            <a:off x="10153217" y="2989439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E81F0E6-0175-9166-0E35-C8DE6BB4EE80}"/>
              </a:ext>
            </a:extLst>
          </p:cNvPr>
          <p:cNvSpPr/>
          <p:nvPr/>
        </p:nvSpPr>
        <p:spPr>
          <a:xfrm>
            <a:off x="10968713" y="3966264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64" name="Arrow: Right 1063">
            <a:extLst>
              <a:ext uri="{FF2B5EF4-FFF2-40B4-BE49-F238E27FC236}">
                <a16:creationId xmlns:a16="http://schemas.microsoft.com/office/drawing/2014/main" id="{87F7E11C-A51E-EFAE-99CE-0371651556F5}"/>
              </a:ext>
            </a:extLst>
          </p:cNvPr>
          <p:cNvSpPr/>
          <p:nvPr/>
        </p:nvSpPr>
        <p:spPr>
          <a:xfrm>
            <a:off x="11600620" y="4900154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69" name="Arrow: Right 1068">
            <a:extLst>
              <a:ext uri="{FF2B5EF4-FFF2-40B4-BE49-F238E27FC236}">
                <a16:creationId xmlns:a16="http://schemas.microsoft.com/office/drawing/2014/main" id="{1071FC40-5ACA-6C51-AB42-20764A976C80}"/>
              </a:ext>
            </a:extLst>
          </p:cNvPr>
          <p:cNvSpPr/>
          <p:nvPr/>
        </p:nvSpPr>
        <p:spPr>
          <a:xfrm>
            <a:off x="11959446" y="6903002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0" name="Arrow: Right 1069">
            <a:extLst>
              <a:ext uri="{FF2B5EF4-FFF2-40B4-BE49-F238E27FC236}">
                <a16:creationId xmlns:a16="http://schemas.microsoft.com/office/drawing/2014/main" id="{6CF0F1A9-2090-E083-DB76-AB9DE4DD61C4}"/>
              </a:ext>
            </a:extLst>
          </p:cNvPr>
          <p:cNvSpPr/>
          <p:nvPr/>
        </p:nvSpPr>
        <p:spPr>
          <a:xfrm>
            <a:off x="12064326" y="7798473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1" name="Arrow: Right 1070">
            <a:extLst>
              <a:ext uri="{FF2B5EF4-FFF2-40B4-BE49-F238E27FC236}">
                <a16:creationId xmlns:a16="http://schemas.microsoft.com/office/drawing/2014/main" id="{976829CD-D1B8-5207-CDAF-6490B977D554}"/>
              </a:ext>
            </a:extLst>
          </p:cNvPr>
          <p:cNvSpPr/>
          <p:nvPr/>
        </p:nvSpPr>
        <p:spPr>
          <a:xfrm>
            <a:off x="12344438" y="8787583"/>
            <a:ext cx="246257" cy="170368"/>
          </a:xfrm>
          <a:prstGeom prst="rightArrow">
            <a:avLst/>
          </a:prstGeom>
          <a:solidFill>
            <a:srgbClr val="228B44"/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4" name="Freeform 12">
            <a:extLst>
              <a:ext uri="{FF2B5EF4-FFF2-40B4-BE49-F238E27FC236}">
                <a16:creationId xmlns:a16="http://schemas.microsoft.com/office/drawing/2014/main" id="{C82C4CD8-6F59-4840-237D-DD2C15D35363}"/>
              </a:ext>
            </a:extLst>
          </p:cNvPr>
          <p:cNvSpPr/>
          <p:nvPr/>
        </p:nvSpPr>
        <p:spPr>
          <a:xfrm>
            <a:off x="8028131" y="1579301"/>
            <a:ext cx="2449528" cy="544967"/>
          </a:xfrm>
          <a:prstGeom prst="roundRect">
            <a:avLst>
              <a:gd name="adj" fmla="val 5200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3200" b="1" dirty="0"/>
              <a:t>A</a:t>
            </a:r>
            <a:r>
              <a:rPr lang="en-US" sz="3200" b="1" dirty="0">
                <a:solidFill>
                  <a:srgbClr val="446B3C"/>
                </a:solidFill>
              </a:rPr>
              <a:t>4</a:t>
            </a:r>
            <a:r>
              <a:rPr lang="en-US" sz="3200" b="1" dirty="0"/>
              <a:t>Africa</a:t>
            </a:r>
            <a:endParaRPr lang="en-IN" sz="3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8B9EC-048C-391F-71C4-D4C55A6E7820}"/>
              </a:ext>
            </a:extLst>
          </p:cNvPr>
          <p:cNvCxnSpPr/>
          <p:nvPr/>
        </p:nvCxnSpPr>
        <p:spPr>
          <a:xfrm>
            <a:off x="0" y="106854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A1AB705-E0F4-5E97-6D7E-6135FC55D10F}"/>
              </a:ext>
            </a:extLst>
          </p:cNvPr>
          <p:cNvSpPr txBox="1"/>
          <p:nvPr/>
        </p:nvSpPr>
        <p:spPr>
          <a:xfrm>
            <a:off x="3034753" y="10758329"/>
            <a:ext cx="5850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/>
              <a:t>Source: Africa Analysis- Cornell EMI case</a:t>
            </a:r>
          </a:p>
        </p:txBody>
      </p:sp>
      <p:sp>
        <p:nvSpPr>
          <p:cNvPr id="1075" name="TextBox 26">
            <a:extLst>
              <a:ext uri="{FF2B5EF4-FFF2-40B4-BE49-F238E27FC236}">
                <a16:creationId xmlns:a16="http://schemas.microsoft.com/office/drawing/2014/main" id="{DF70E880-09A3-20FA-1A0F-2128593A1CF3}"/>
              </a:ext>
            </a:extLst>
          </p:cNvPr>
          <p:cNvSpPr txBox="1"/>
          <p:nvPr/>
        </p:nvSpPr>
        <p:spPr>
          <a:xfrm>
            <a:off x="194713" y="1088467"/>
            <a:ext cx="17940887" cy="310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l"/>
            <a:r>
              <a:rPr lang="en-US" sz="3200" b="1" spc="0">
                <a:solidFill>
                  <a:srgbClr val="446B3C"/>
                </a:solidFill>
                <a:latin typeface="+mn-lt"/>
              </a:rPr>
              <a:t> Second Independence of Africa: </a:t>
            </a:r>
            <a:r>
              <a:rPr lang="en-US" sz="3200" spc="0">
                <a:solidFill>
                  <a:srgbClr val="446B3C"/>
                </a:solidFill>
                <a:latin typeface="+mn-lt"/>
              </a:rPr>
              <a:t>Envisioning a new SDG-aligned public health order for the people of Africa</a:t>
            </a:r>
          </a:p>
        </p:txBody>
      </p:sp>
    </p:spTree>
    <p:extLst>
      <p:ext uri="{BB962C8B-B14F-4D97-AF65-F5344CB8AC3E}">
        <p14:creationId xmlns:p14="http://schemas.microsoft.com/office/powerpoint/2010/main" val="377655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650780-0255-9A09-2E87-5E721F429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364"/>
              </p:ext>
            </p:extLst>
          </p:nvPr>
        </p:nvGraphicFramePr>
        <p:xfrm>
          <a:off x="266702" y="1008062"/>
          <a:ext cx="17754595" cy="991983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65082322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01568554"/>
                    </a:ext>
                  </a:extLst>
                </a:gridCol>
                <a:gridCol w="828338">
                  <a:extLst>
                    <a:ext uri="{9D8B030D-6E8A-4147-A177-3AD203B41FA5}">
                      <a16:colId xmlns:a16="http://schemas.microsoft.com/office/drawing/2014/main" val="329484567"/>
                    </a:ext>
                  </a:extLst>
                </a:gridCol>
                <a:gridCol w="1673469">
                  <a:extLst>
                    <a:ext uri="{9D8B030D-6E8A-4147-A177-3AD203B41FA5}">
                      <a16:colId xmlns:a16="http://schemas.microsoft.com/office/drawing/2014/main" val="1331546173"/>
                    </a:ext>
                  </a:extLst>
                </a:gridCol>
                <a:gridCol w="1897345">
                  <a:extLst>
                    <a:ext uri="{9D8B030D-6E8A-4147-A177-3AD203B41FA5}">
                      <a16:colId xmlns:a16="http://schemas.microsoft.com/office/drawing/2014/main" val="2272724733"/>
                    </a:ext>
                  </a:extLst>
                </a:gridCol>
                <a:gridCol w="1552202">
                  <a:extLst>
                    <a:ext uri="{9D8B030D-6E8A-4147-A177-3AD203B41FA5}">
                      <a16:colId xmlns:a16="http://schemas.microsoft.com/office/drawing/2014/main" val="1833496615"/>
                    </a:ext>
                  </a:extLst>
                </a:gridCol>
                <a:gridCol w="828338">
                  <a:extLst>
                    <a:ext uri="{9D8B030D-6E8A-4147-A177-3AD203B41FA5}">
                      <a16:colId xmlns:a16="http://schemas.microsoft.com/office/drawing/2014/main" val="1166630771"/>
                    </a:ext>
                  </a:extLst>
                </a:gridCol>
                <a:gridCol w="2009281">
                  <a:extLst>
                    <a:ext uri="{9D8B030D-6E8A-4147-A177-3AD203B41FA5}">
                      <a16:colId xmlns:a16="http://schemas.microsoft.com/office/drawing/2014/main" val="3703158723"/>
                    </a:ext>
                  </a:extLst>
                </a:gridCol>
                <a:gridCol w="1365640">
                  <a:extLst>
                    <a:ext uri="{9D8B030D-6E8A-4147-A177-3AD203B41FA5}">
                      <a16:colId xmlns:a16="http://schemas.microsoft.com/office/drawing/2014/main" val="2703523472"/>
                    </a:ext>
                  </a:extLst>
                </a:gridCol>
                <a:gridCol w="1417878">
                  <a:extLst>
                    <a:ext uri="{9D8B030D-6E8A-4147-A177-3AD203B41FA5}">
                      <a16:colId xmlns:a16="http://schemas.microsoft.com/office/drawing/2014/main" val="3343865724"/>
                    </a:ext>
                  </a:extLst>
                </a:gridCol>
                <a:gridCol w="3044704">
                  <a:extLst>
                    <a:ext uri="{9D8B030D-6E8A-4147-A177-3AD203B41FA5}">
                      <a16:colId xmlns:a16="http://schemas.microsoft.com/office/drawing/2014/main" val="4215970954"/>
                    </a:ext>
                  </a:extLst>
                </a:gridCol>
              </a:tblGrid>
              <a:tr h="41330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Vaccine</a:t>
                      </a:r>
                      <a:endParaRPr lang="en-IN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Segment</a:t>
                      </a:r>
                      <a:endParaRPr lang="en-IN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2030 Demand (Mn. Doses)</a:t>
                      </a:r>
                      <a:endParaRPr lang="en-IN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Mfg. Complexity (Brief)</a:t>
                      </a:r>
                      <a:endParaRPr lang="en-IN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TT Availability (Africa)</a:t>
                      </a:r>
                      <a:endParaRPr lang="en-IN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Cost Feasibility (Africa)</a:t>
                      </a:r>
                      <a:endParaRPr lang="en-IN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AVMA Priority</a:t>
                      </a:r>
                      <a:endParaRPr lang="en-IN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Cold-chain Innovations  Feasibility</a:t>
                      </a:r>
                    </a:p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(CTC / Freeze / MAP)</a:t>
                      </a:r>
                      <a:endParaRPr lang="en-IN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Africa TT/ Commercial (Status)</a:t>
                      </a:r>
                      <a:endParaRPr lang="en-IN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Recommendation For Vaccine Co</a:t>
                      </a:r>
                      <a:endParaRPr lang="en-IN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One-line Justification</a:t>
                      </a:r>
                      <a:endParaRPr lang="en-IN" sz="12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solidFill>
                      <a:srgbClr val="446C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54134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Measles-Rubella (MR)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204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Live attenuated; lyo; viral QA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 (multiple originators; AVMA focus via MR)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Moderate price; high volume tenders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Yes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Lyo baseline; MAP late-stage; target CTC for campaigns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0; DP: limited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Make now (DS+F&amp;F)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Highest routine volumes; fits our MR; DS feasible with TT; strong UNICEF demand.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04626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Rotavirus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119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simpler than conjugates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 (paths exist; AVMA interest)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Good at scale; multi-supplier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Yes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Thermo options exist; aim CTC-like; freeze moderate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Make now (DS+F&amp;F)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Big/stable demand; first viral DS build; good learning curve.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581290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Inactivated Polio (IPV)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94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Vero + inactivation; containment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 (Sabin IPV TT viable)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Medium-low DS economics; DP good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Yes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Freeze-sensitive; work on freeze-stable; CTC not yet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DP in SA (FF); DS: 0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Make now (DP→DS); DS next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Durable demand post-OPV; strong fit; staged DP→DS path.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797843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Pneumococcal (PCV)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126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High; multi-serotype conjugation + analytics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Low (today); DP→DS path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Capex heavy; strong value pool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Yes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2–8 °C; explore lyophilized/thermo tweaks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R&amp;D now; DS in Phase-2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Strategic anchor but complex; pursue after simpler DS wins.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694569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Hexavalent (DTwP-Hib-HepB-IPV)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6-in-1 testing burden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Low (originator-heavy)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Low-to-med margins; complex SC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Yes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Freeze-sensitive; improve freeze robustness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R&amp;D (post-IPV DS)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Attractive once IPV DS exists; not first build.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002661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Meningococcal multivalent (MenA/C/W/Y/±X)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 (+ belt outbreaks)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High; polysaccharide + conjugation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Active TT (SA project in flight)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Higher unit price; funded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Yes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MenA had CTC; aim CTC for future liquid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TT underway; 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R&amp;D + partner; DS later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Regional strategic value; follow existing SA TT path.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91970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Yellow fever (YF)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 (endemic) + Outbreak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Higher; egg-based live; egg supply mgmt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Partner/mentor path (Senegal)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campaign funding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Yes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Lyo; good heat; CTC label aspirational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Commercial DS in Senegal (1)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Partnered make (DS in SA if backed)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Health-security critical; consider co-dev/mentorship with Dakar.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821213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Oral cholera (OCV)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Outbreak + Preventive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killed whole-cell fermentation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High TT momentum (multiple African projects)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Good COGS; donor stockpile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Yes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CTC-qualified (Shanchol); design for CTC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TT present (≥1 project); 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Make now (DS+F&amp;F)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Largest “whitespace”; chronic shortage; tech within reach.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29897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Pentavalent (DTwP-HepB-Hib)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Lower per antigen; complex 5-in-1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TT exists; cost leadership hard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Low margins; crowded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Freeze-sens.; improve freeze robustness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Defer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Commodity tender; tough to win on price vs incumbents.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7277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BCG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Low; live attenuated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Low (crowded legacy)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Very low price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2–8 °C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Commercial in N. Africa (legacy)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Defer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Commodity; minimal business upside.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59864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HepB (mono)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80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yeast recombinant (alum)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Widely TT-able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Commodity pricing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Freeze-sensitive; pursue freeze-stable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R&amp;D (freeze-stable line for Africa)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Useful for domestic/regional; compete on stability/quality.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228875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Tetanus toxoid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70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toxoid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Widely TT-able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Low price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Freeze-sensitive; pursue freeze-stable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R&amp;D (process &amp; freeze-stable)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Platform for future combos; reinforce our TT expertise.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240216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HPV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 (adolescent)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High; VLP + complex QC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Scarce today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 value; dropping prices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HPV (Gardasil) has CTC; MAP in R&amp;D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R&amp;D watch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Strategic later; originator dominated now.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301664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Typhoid conjugate (TCV)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Routine (introductions)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—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single polysaccharide conjugate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Limited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growing uptake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2–8 °C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R&amp;D (after conjugation skills)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Regional niche; follow after PCV skills.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51912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Influenza (seasonal)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Non-Routine (private)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egg/cell; annual strain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Limited for Africa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Private/occupational niche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2–8 °C; PFS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FF readiness in N. Africa (limited)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Defer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Small public market; revisit for private channel.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78855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COVID-19 (routine)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Non-Routine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—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High; mRNA/viral vector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Platform TT ongoing (R&amp;D)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Uncertain routine demand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−20 °C to 2–8 °C (platform-dep.)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Platform programs exist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Platform R&amp;D (not product)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Keep platform optionality; low near-term tenders.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035468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Polio – OPV/nOPV2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Outbreak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—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live attenuated; BSL-3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Possible (licensed consortia)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Stockpile-funded; sunset post-eradication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2–8 °C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Planned line in Senegal (1)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R&amp;D/partner (time-limited)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Useful until eradication; specialize only if funded.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080734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Ebola (Zaire)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Outbreak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0.25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live vector; ultra-cold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Low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Small, episodic; stockpile-funded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−60 to −80 °C; lyo desirable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Defer / FF pilot if funded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Not a volume play; pursue only with external financing.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855214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Malaria (RTS,S / R21)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Non-Routine → Routine (growing)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67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High; recombinant + adjuvant; multi-dose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Low-to-med (longer-term)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donor backed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2–8 °C; freeze-sens.; MAP future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R&amp;D strategic (5–10y)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Huge DALY impact; long game after DS muscle built.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250261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Lassa / RVF / other VHF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Outbreak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—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High; early-stage platforms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None yet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Unknown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TBD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DS: 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Defer / monitor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R&amp;D stage; not 0–5y manufacturing.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970721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Rabies (human)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Non-Routine (PEP/PrEP)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—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inactivated cell culture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Possible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Public health niche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2–8 °C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≤1 historical in N. Africa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Defer (niche)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Regional niche; later add-on if demanded.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200262"/>
                  </a:ext>
                </a:extLst>
              </a:tr>
              <a:tr h="413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u="none" strike="noStrike">
                          <a:effectLst/>
                        </a:rPr>
                        <a:t>Japanese Encephalitis (JE)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Non-Routine (travel)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—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Medium; inactivated/attenuated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Limited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Minimal Africa demand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2–8 °C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u="none" strike="noStrike">
                          <a:effectLst/>
                        </a:rPr>
                        <a:t>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Defer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Not priority for Africa.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618" marR="2618" marT="2618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6232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FBE34C-7633-7511-1587-28D4617E44EB}"/>
              </a:ext>
            </a:extLst>
          </p:cNvPr>
          <p:cNvSpPr txBox="1"/>
          <p:nvPr/>
        </p:nvSpPr>
        <p:spPr>
          <a:xfrm>
            <a:off x="228600" y="169862"/>
            <a:ext cx="14744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>
                <a:solidFill>
                  <a:srgbClr val="446C32"/>
                </a:solidFill>
              </a:rPr>
              <a:t>Appendix I: </a:t>
            </a:r>
            <a:r>
              <a:rPr lang="en-IN" sz="4000">
                <a:solidFill>
                  <a:srgbClr val="446C32"/>
                </a:solidFill>
              </a:rPr>
              <a:t>Vaccine Prioritization Framework - Databank</a:t>
            </a:r>
            <a:endParaRPr lang="en-US" sz="4000">
              <a:solidFill>
                <a:srgbClr val="446C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322ED-492F-9C71-1014-6E0085AD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287217-8FEF-A147-A1B9-FFB74704F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442541"/>
              </p:ext>
            </p:extLst>
          </p:nvPr>
        </p:nvGraphicFramePr>
        <p:xfrm>
          <a:off x="266702" y="1312862"/>
          <a:ext cx="17767609" cy="955244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059200">
                  <a:extLst>
                    <a:ext uri="{9D8B030D-6E8A-4147-A177-3AD203B41FA5}">
                      <a16:colId xmlns:a16="http://schemas.microsoft.com/office/drawing/2014/main" val="1650823229"/>
                    </a:ext>
                  </a:extLst>
                </a:gridCol>
                <a:gridCol w="1405789">
                  <a:extLst>
                    <a:ext uri="{9D8B030D-6E8A-4147-A177-3AD203B41FA5}">
                      <a16:colId xmlns:a16="http://schemas.microsoft.com/office/drawing/2014/main" val="2909040736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4193775918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2740013007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1107338326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1901568554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329484567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1331546173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2272724733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1833496615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1166630771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3703158723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2703523472"/>
                    </a:ext>
                  </a:extLst>
                </a:gridCol>
                <a:gridCol w="1071885">
                  <a:extLst>
                    <a:ext uri="{9D8B030D-6E8A-4147-A177-3AD203B41FA5}">
                      <a16:colId xmlns:a16="http://schemas.microsoft.com/office/drawing/2014/main" val="334386572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215970954"/>
                    </a:ext>
                  </a:extLst>
                </a:gridCol>
              </a:tblGrid>
              <a:tr h="5408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Segment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DS Feasibility (w=30%)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Manufacturing Complexity (w=25%)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TT Availability (w=20%)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Feasibility (w=15%)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Portfolio Fit (w=10%)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Weighted Score (0–5)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Demand (w=50%)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AVMA Priority List (w=15%)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Customer Takeoff (w=15%)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Africa Whitespace (w=10%)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Innovation Edge (w=10%)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Weighted Score (0–5)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Recommendation</a:t>
                      </a:r>
                    </a:p>
                  </a:txBody>
                  <a:tcPr marL="9525" marR="9525" marT="9525" marB="0" anchor="ctr">
                    <a:solidFill>
                      <a:srgbClr val="446C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54134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Measles-Rubella (MR)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 now (E2E)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04626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Pneumococcal conjugate (PCV)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 now (E2E)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581290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Pentavalent (DTwP-HepB-Hib)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 now (E2E)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797843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Inactivated Polio (IPV)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694569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Rotavirus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002661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fever (YF)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Routine+Outbreak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91970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BCG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821213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Hexavalent (DTwP-HepB-Hib-IPV)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29897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Oral cholera (OCV)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Outbreak+Preventive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7277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Meningococcal multivalent (MenA/C/W/Y/±X)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59864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HepB (mono)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228875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Malaria (RTS,S / R21)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Non-Routine→Routine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240216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Polio – OPV/nOPV2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Outbreak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301664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Tetanus toxoid (TT)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51912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Typhoid conjugate (TCV)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78855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Lassa / RVF / JE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Outbreak/Non-Routine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035468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Rabies (human)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Non-Routine (PEP/PrEP)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080734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(routine)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Non-Routine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855214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Ebola (Zaire)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Outbreak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250261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HPV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Routine (adolescent)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970721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(seasonal)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Non-Routine (private)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2002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A6EC7C-5D55-94A0-721D-42C16819CCFD}"/>
              </a:ext>
            </a:extLst>
          </p:cNvPr>
          <p:cNvSpPr txBox="1"/>
          <p:nvPr/>
        </p:nvSpPr>
        <p:spPr>
          <a:xfrm>
            <a:off x="228600" y="169862"/>
            <a:ext cx="14744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>
                <a:solidFill>
                  <a:srgbClr val="446C32"/>
                </a:solidFill>
              </a:rPr>
              <a:t>Appendix II: </a:t>
            </a:r>
            <a:r>
              <a:rPr lang="en-IN" sz="4000">
                <a:solidFill>
                  <a:srgbClr val="446C32"/>
                </a:solidFill>
              </a:rPr>
              <a:t>Vaccine Prioritization Framework - Scoring</a:t>
            </a:r>
            <a:endParaRPr lang="en-US" sz="4000">
              <a:solidFill>
                <a:srgbClr val="446C3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FBDA7-BD95-3246-BF5E-AAF89D686150}"/>
              </a:ext>
            </a:extLst>
          </p:cNvPr>
          <p:cNvSpPr/>
          <p:nvPr/>
        </p:nvSpPr>
        <p:spPr>
          <a:xfrm>
            <a:off x="3733800" y="953948"/>
            <a:ext cx="6400800" cy="282714"/>
          </a:xfrm>
          <a:prstGeom prst="rect">
            <a:avLst/>
          </a:prstGeom>
          <a:solidFill>
            <a:srgbClr val="446C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X Axis (Manufacturing Attractiveness)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63222-F2BE-D383-3A9A-A7EE9438C64E}"/>
              </a:ext>
            </a:extLst>
          </p:cNvPr>
          <p:cNvSpPr/>
          <p:nvPr/>
        </p:nvSpPr>
        <p:spPr>
          <a:xfrm>
            <a:off x="10287000" y="953948"/>
            <a:ext cx="6400800" cy="282714"/>
          </a:xfrm>
          <a:prstGeom prst="rect">
            <a:avLst/>
          </a:prstGeom>
          <a:solidFill>
            <a:srgbClr val="446C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Y Axis (Market Attractiveness)</a:t>
            </a:r>
          </a:p>
        </p:txBody>
      </p:sp>
    </p:spTree>
    <p:extLst>
      <p:ext uri="{BB962C8B-B14F-4D97-AF65-F5344CB8AC3E}">
        <p14:creationId xmlns:p14="http://schemas.microsoft.com/office/powerpoint/2010/main" val="309929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3552D-4AD1-BF47-4E6B-4F467C082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4C841-D6F9-5C9A-F079-2C9BD8FF981A}"/>
              </a:ext>
            </a:extLst>
          </p:cNvPr>
          <p:cNvSpPr txBox="1"/>
          <p:nvPr/>
        </p:nvSpPr>
        <p:spPr>
          <a:xfrm>
            <a:off x="228600" y="169862"/>
            <a:ext cx="14744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446C32"/>
                </a:solidFill>
              </a:rPr>
              <a:t>Appendix III: </a:t>
            </a:r>
            <a:r>
              <a:rPr lang="en-IN" sz="4000" dirty="0">
                <a:solidFill>
                  <a:srgbClr val="446C32"/>
                </a:solidFill>
              </a:rPr>
              <a:t>Investments, Funding Partners, and Company Financials</a:t>
            </a:r>
            <a:endParaRPr lang="en-US" sz="4000" dirty="0">
              <a:solidFill>
                <a:srgbClr val="446C3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6332DA-8704-5263-0E6A-F86C72C0E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43327"/>
              </p:ext>
            </p:extLst>
          </p:nvPr>
        </p:nvGraphicFramePr>
        <p:xfrm>
          <a:off x="228600" y="2927283"/>
          <a:ext cx="17632680" cy="471616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81634">
                  <a:extLst>
                    <a:ext uri="{9D8B030D-6E8A-4147-A177-3AD203B41FA5}">
                      <a16:colId xmlns:a16="http://schemas.microsoft.com/office/drawing/2014/main" val="2509321448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2986217300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3173683945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2107220560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3690193955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1454023455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1459080322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379129725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2637062390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822790075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1151474637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2220306043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3589079563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3790493225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560783503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2961476564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2275742232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489696651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2319701004"/>
                    </a:ext>
                  </a:extLst>
                </a:gridCol>
                <a:gridCol w="881634">
                  <a:extLst>
                    <a:ext uri="{9D8B030D-6E8A-4147-A177-3AD203B41FA5}">
                      <a16:colId xmlns:a16="http://schemas.microsoft.com/office/drawing/2014/main" val="2571816027"/>
                    </a:ext>
                  </a:extLst>
                </a:gridCol>
              </a:tblGrid>
              <a:tr h="6662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F&amp;F revenue </a:t>
                      </a:r>
                      <a:b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(USD m)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F&amp;F GM%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F&amp;F GP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DS volume </a:t>
                      </a:r>
                      <a:b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(m doses)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DS price </a:t>
                      </a:r>
                      <a:b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($/dose)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DS COGS </a:t>
                      </a:r>
                      <a:b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($/dose)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DS revenue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DS COGS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DS GP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b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revenue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Total GP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Gross %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Base opex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Vaccine tech </a:t>
                      </a:r>
                      <a:b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R&amp;D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EBITDA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DS Capex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NWC change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Tax 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 </a:t>
                      </a:r>
                      <a:b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cash flow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7085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2025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40.8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40.5%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16.5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40.8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16.5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40.5%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16.0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7.0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-6.5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-36.5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276649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2026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41.6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41.0%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17.1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41.6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17.1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41.0%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17.0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7.0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-6.9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36.0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-42.9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81434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2027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42.4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41.5%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17.6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42.4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17.6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41.5%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18.0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7.0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-7.4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36.0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-43.4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783070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2028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43.3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42.0%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18.2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21.7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9.7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12.0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65.0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30.2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46.5%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19.1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7.0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36.0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-34.0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153009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2029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44.2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42.5%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18.8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30.0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2.2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0.9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65.7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28.2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37.5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109.8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56.3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51.2%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20.2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7.0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29.1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36.0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2.2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7.3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-16.4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581111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43.0%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19.4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60.0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132.7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54.7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78.0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177.7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97.4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54.8%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21.4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8.0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68.0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17.0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17.6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65614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45.9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43.5%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90.0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201.0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79.5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121.5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246.9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141.5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57.3%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22.7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8.0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110.8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27.7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49.6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03003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46.9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44.0%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120.0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270.7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102.7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168.0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317.5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188.6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59.4%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23.6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8.0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157.0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39.3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84.2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867226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47.8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44.5%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21.3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135.0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307.5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111.8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195.8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355.3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217.0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61.1%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24.5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8.0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184.5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46.1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106.5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991956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48.8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45.0%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21.9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150.0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0.8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345.0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120.0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225.0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393.8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246.9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62.7%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25.5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8.0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213.4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53.4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128.1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499167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49.7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45.0%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22.4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150.0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345.0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120.0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225.0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394.7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247.4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62.7%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26.6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215.8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14.0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54.0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147.8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393874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50.7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45.0%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22.8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150.0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345.0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120.0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225.0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395.7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247.8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62.6%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27.6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5.0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215.2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14.0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0.0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53.8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147.4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734845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51.7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45.0%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23.3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150.0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345.0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120.0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225.0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396.7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248.3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62.6%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28.7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214.6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14.0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53.6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146.9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079463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52.8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45.0%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23.8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150.0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345.0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120.0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225.0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397.8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248.8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62.5%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29.9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213.9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14.0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53.5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146.4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571652"/>
                  </a:ext>
                </a:extLst>
              </a:tr>
              <a:tr h="2699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53.8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45.0%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24.2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150.0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0.8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345.0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120.0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225.0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398.8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249.2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62.5%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31.1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5.0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213.2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14.0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0.1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53.3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145.8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30" marR="2530" marT="2530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9753714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1485FC-8A1F-F2CA-216B-D02B153F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47430"/>
              </p:ext>
            </p:extLst>
          </p:nvPr>
        </p:nvGraphicFramePr>
        <p:xfrm>
          <a:off x="228601" y="1250528"/>
          <a:ext cx="17632677" cy="13039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533628">
                  <a:extLst>
                    <a:ext uri="{9D8B030D-6E8A-4147-A177-3AD203B41FA5}">
                      <a16:colId xmlns:a16="http://schemas.microsoft.com/office/drawing/2014/main" val="3802079847"/>
                    </a:ext>
                  </a:extLst>
                </a:gridCol>
                <a:gridCol w="2157007">
                  <a:extLst>
                    <a:ext uri="{9D8B030D-6E8A-4147-A177-3AD203B41FA5}">
                      <a16:colId xmlns:a16="http://schemas.microsoft.com/office/drawing/2014/main" val="3132839088"/>
                    </a:ext>
                  </a:extLst>
                </a:gridCol>
                <a:gridCol w="2157007">
                  <a:extLst>
                    <a:ext uri="{9D8B030D-6E8A-4147-A177-3AD203B41FA5}">
                      <a16:colId xmlns:a16="http://schemas.microsoft.com/office/drawing/2014/main" val="2134859256"/>
                    </a:ext>
                  </a:extLst>
                </a:gridCol>
                <a:gridCol w="2157007">
                  <a:extLst>
                    <a:ext uri="{9D8B030D-6E8A-4147-A177-3AD203B41FA5}">
                      <a16:colId xmlns:a16="http://schemas.microsoft.com/office/drawing/2014/main" val="3984580417"/>
                    </a:ext>
                  </a:extLst>
                </a:gridCol>
                <a:gridCol w="2157007">
                  <a:extLst>
                    <a:ext uri="{9D8B030D-6E8A-4147-A177-3AD203B41FA5}">
                      <a16:colId xmlns:a16="http://schemas.microsoft.com/office/drawing/2014/main" val="306606496"/>
                    </a:ext>
                  </a:extLst>
                </a:gridCol>
                <a:gridCol w="2157007">
                  <a:extLst>
                    <a:ext uri="{9D8B030D-6E8A-4147-A177-3AD203B41FA5}">
                      <a16:colId xmlns:a16="http://schemas.microsoft.com/office/drawing/2014/main" val="2747622280"/>
                    </a:ext>
                  </a:extLst>
                </a:gridCol>
                <a:gridCol w="2157007">
                  <a:extLst>
                    <a:ext uri="{9D8B030D-6E8A-4147-A177-3AD203B41FA5}">
                      <a16:colId xmlns:a16="http://schemas.microsoft.com/office/drawing/2014/main" val="3229094356"/>
                    </a:ext>
                  </a:extLst>
                </a:gridCol>
                <a:gridCol w="2157007">
                  <a:extLst>
                    <a:ext uri="{9D8B030D-6E8A-4147-A177-3AD203B41FA5}">
                      <a16:colId xmlns:a16="http://schemas.microsoft.com/office/drawing/2014/main" val="896345815"/>
                    </a:ext>
                  </a:extLst>
                </a:gridCol>
              </a:tblGrid>
              <a:tr h="3553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Phase</a:t>
                      </a:r>
                      <a:endParaRPr lang="en-IN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Years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Total Investment </a:t>
                      </a:r>
                      <a:b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(US$ mn)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DS Investment </a:t>
                      </a:r>
                      <a:b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(US$ mn)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Vaccine Investment </a:t>
                      </a:r>
                      <a:b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(US$ mn)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Added Capacity </a:t>
                      </a:r>
                      <a:b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(mn doses p.a.)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Cumulative </a:t>
                      </a:r>
                      <a:b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(US$ mn)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Cumulative </a:t>
                      </a:r>
                      <a:b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(mn doses p.a.)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 anchorCtr="1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94356"/>
                  </a:ext>
                </a:extLst>
              </a:tr>
              <a:tr h="1782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Short Term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2025 - 2030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215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180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215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378796"/>
                  </a:ext>
                </a:extLst>
              </a:tr>
              <a:tr h="1782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Medium Term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2030 - 2035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190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150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60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405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100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528094"/>
                  </a:ext>
                </a:extLst>
              </a:tr>
              <a:tr h="1782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Long Term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2035 - 2040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95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70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500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140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17763"/>
                  </a:ext>
                </a:extLst>
              </a:tr>
              <a:tr h="1782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Total (15 years)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Cumulative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500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400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100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140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500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140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42911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80A769-08D3-C300-C349-0ED12A2E0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968277"/>
              </p:ext>
            </p:extLst>
          </p:nvPr>
        </p:nvGraphicFramePr>
        <p:xfrm>
          <a:off x="228600" y="7981415"/>
          <a:ext cx="17632678" cy="300884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110720">
                  <a:extLst>
                    <a:ext uri="{9D8B030D-6E8A-4147-A177-3AD203B41FA5}">
                      <a16:colId xmlns:a16="http://schemas.microsoft.com/office/drawing/2014/main" val="3747281569"/>
                    </a:ext>
                  </a:extLst>
                </a:gridCol>
                <a:gridCol w="1983428">
                  <a:extLst>
                    <a:ext uri="{9D8B030D-6E8A-4147-A177-3AD203B41FA5}">
                      <a16:colId xmlns:a16="http://schemas.microsoft.com/office/drawing/2014/main" val="3118583207"/>
                    </a:ext>
                  </a:extLst>
                </a:gridCol>
                <a:gridCol w="2697463">
                  <a:extLst>
                    <a:ext uri="{9D8B030D-6E8A-4147-A177-3AD203B41FA5}">
                      <a16:colId xmlns:a16="http://schemas.microsoft.com/office/drawing/2014/main" val="476794349"/>
                    </a:ext>
                  </a:extLst>
                </a:gridCol>
                <a:gridCol w="1983428">
                  <a:extLst>
                    <a:ext uri="{9D8B030D-6E8A-4147-A177-3AD203B41FA5}">
                      <a16:colId xmlns:a16="http://schemas.microsoft.com/office/drawing/2014/main" val="3378000145"/>
                    </a:ext>
                  </a:extLst>
                </a:gridCol>
                <a:gridCol w="1983428">
                  <a:extLst>
                    <a:ext uri="{9D8B030D-6E8A-4147-A177-3AD203B41FA5}">
                      <a16:colId xmlns:a16="http://schemas.microsoft.com/office/drawing/2014/main" val="4062217824"/>
                    </a:ext>
                  </a:extLst>
                </a:gridCol>
                <a:gridCol w="1983428">
                  <a:extLst>
                    <a:ext uri="{9D8B030D-6E8A-4147-A177-3AD203B41FA5}">
                      <a16:colId xmlns:a16="http://schemas.microsoft.com/office/drawing/2014/main" val="1568495271"/>
                    </a:ext>
                  </a:extLst>
                </a:gridCol>
                <a:gridCol w="5890783">
                  <a:extLst>
                    <a:ext uri="{9D8B030D-6E8A-4147-A177-3AD203B41FA5}">
                      <a16:colId xmlns:a16="http://schemas.microsoft.com/office/drawing/2014/main" val="2345850772"/>
                    </a:ext>
                  </a:extLst>
                </a:gridCol>
              </a:tblGrid>
              <a:tr h="27001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N" sz="1400" u="none" strike="noStrike">
                          <a:solidFill>
                            <a:schemeClr val="bg1"/>
                          </a:solidFill>
                          <a:effectLst/>
                        </a:rPr>
                        <a:t>Funder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N" sz="1400" u="none" strike="noStrike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N" sz="1400" u="none" strike="noStrike">
                          <a:solidFill>
                            <a:schemeClr val="bg1"/>
                          </a:solidFill>
                          <a:effectLst/>
                        </a:rPr>
                        <a:t>Typical Instruments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N" sz="1400" u="none" strike="noStrike">
                          <a:solidFill>
                            <a:schemeClr val="bg1"/>
                          </a:solidFill>
                          <a:effectLst/>
                        </a:rPr>
                        <a:t>Avg. Ticket Size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N" sz="1400" u="none" strike="noStrike">
                          <a:solidFill>
                            <a:schemeClr val="bg1"/>
                          </a:solidFill>
                          <a:effectLst/>
                        </a:rPr>
                        <a:t>Risk Appetite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N" sz="1400" u="none" strike="noStrike">
                          <a:solidFill>
                            <a:schemeClr val="bg1"/>
                          </a:solidFill>
                          <a:effectLst/>
                        </a:rPr>
                        <a:t>Concession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IN" sz="1400" u="none" strike="noStrike">
                          <a:solidFill>
                            <a:schemeClr val="bg1"/>
                          </a:solidFill>
                          <a:effectLst/>
                        </a:rPr>
                        <a:t>Notes</a:t>
                      </a:r>
                      <a:endParaRPr lang="en-IN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1401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IFC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DFI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Debt, Equity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45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3.20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4.20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Project finance/equity; can co-lead with commercial lenders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566909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DFC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DFI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Debt, Guarantees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3.60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3.40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Political-risk cover &amp; guarantees common; supports health infra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481008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EIB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DFI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Debt (blended)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57.5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2.10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3.30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EU-linked; often blends with grants for health manufacturing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879046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AfDB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DFI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Debt, Guarantees (blended)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52.5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3.10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3.60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Regional development bank; syndicates with DFIs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920978"/>
                  </a:ext>
                </a:extLst>
              </a:tr>
              <a:tr h="3086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CEPI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Donor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Grants, AMCs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4.80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4.80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R&amp;D &amp; manufacturing readiness; target diseases of epidemic potential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677553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Gavi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Donor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Volume guarantees, AMCs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65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3.00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3.00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Demand commitments; price/volume top-ups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341358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Aspen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Strategic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Equity/Capex JV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3.30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1.40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Co-invest in sterile/DS capacity; operational synergies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476394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Strategic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Strategic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Equity/JV, Offtake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100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2.40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4.50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Tech transfer + offtake; commercial terms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238198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BII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Sovereign Wealth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Equity (anchor)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150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2.70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1.10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Large tickets for strategic health/biotech plays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622769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Temasek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Sovereign Wealth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Equity/Growth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100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3.50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2.50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Growth equity; healthtech exposure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472" marR="3472" marT="3472" marB="0" anchor="b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210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CD077F-40E3-7E3A-515F-C3DE64F2211A}"/>
              </a:ext>
            </a:extLst>
          </p:cNvPr>
          <p:cNvSpPr txBox="1"/>
          <p:nvPr/>
        </p:nvSpPr>
        <p:spPr>
          <a:xfrm>
            <a:off x="228600" y="877748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446B3C"/>
                </a:solidFill>
              </a:rPr>
              <a:t>Investments 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7DFEC-4AA3-036D-4693-A8A3D79DD45B}"/>
              </a:ext>
            </a:extLst>
          </p:cNvPr>
          <p:cNvSpPr txBox="1"/>
          <p:nvPr/>
        </p:nvSpPr>
        <p:spPr>
          <a:xfrm>
            <a:off x="228600" y="2540838"/>
            <a:ext cx="2287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446B3C"/>
                </a:solidFill>
              </a:rPr>
              <a:t>Company Financials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1CDCF-5828-9C22-3E71-5532B4FB899C}"/>
              </a:ext>
            </a:extLst>
          </p:cNvPr>
          <p:cNvSpPr txBox="1"/>
          <p:nvPr/>
        </p:nvSpPr>
        <p:spPr>
          <a:xfrm>
            <a:off x="224737" y="7622987"/>
            <a:ext cx="1991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446B3C"/>
                </a:solidFill>
              </a:rPr>
              <a:t>Funding Partners</a:t>
            </a:r>
          </a:p>
        </p:txBody>
      </p:sp>
    </p:spTree>
    <p:extLst>
      <p:ext uri="{BB962C8B-B14F-4D97-AF65-F5344CB8AC3E}">
        <p14:creationId xmlns:p14="http://schemas.microsoft.com/office/powerpoint/2010/main" val="120256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73DE1-B2E3-FEE3-F5E8-E4A83421B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B3E296-10D3-DB26-B798-CA782B10031E}"/>
              </a:ext>
            </a:extLst>
          </p:cNvPr>
          <p:cNvSpPr txBox="1"/>
          <p:nvPr/>
        </p:nvSpPr>
        <p:spPr>
          <a:xfrm>
            <a:off x="228600" y="169862"/>
            <a:ext cx="14744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>
                <a:solidFill>
                  <a:srgbClr val="446C32"/>
                </a:solidFill>
              </a:rPr>
              <a:t>Appendix IV: </a:t>
            </a:r>
            <a:r>
              <a:rPr lang="en-IN" sz="4000">
                <a:solidFill>
                  <a:srgbClr val="446C32"/>
                </a:solidFill>
              </a:rPr>
              <a:t>Prioritization of Partners For Tech Transfer</a:t>
            </a:r>
            <a:endParaRPr lang="en-US" sz="4000">
              <a:solidFill>
                <a:srgbClr val="446C32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D0598B-BAAC-3A3A-BA00-2AB281659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87971"/>
              </p:ext>
            </p:extLst>
          </p:nvPr>
        </p:nvGraphicFramePr>
        <p:xfrm>
          <a:off x="3253154" y="1506373"/>
          <a:ext cx="11720142" cy="2944460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1674306">
                  <a:extLst>
                    <a:ext uri="{9D8B030D-6E8A-4147-A177-3AD203B41FA5}">
                      <a16:colId xmlns:a16="http://schemas.microsoft.com/office/drawing/2014/main" val="2654708948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1034331314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483327335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414264915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2395503651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406032293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1853975285"/>
                    </a:ext>
                  </a:extLst>
                </a:gridCol>
              </a:tblGrid>
              <a:tr h="6674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Partner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Relevance to PCV13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Supply Scale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Tech Transfer Record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Regulatory Standing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IP / Patent Position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Total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23681"/>
                  </a:ext>
                </a:extLst>
              </a:tr>
              <a:tr h="6674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Pfizer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5 – Originator, only true PCV13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5 – Dominant global supplier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3 – Limited history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5 – Strong PQ record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5 – Owns key patents till ~2030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23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196917"/>
                  </a:ext>
                </a:extLst>
              </a:tr>
              <a:tr h="9422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Serum Institute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3 – Makes PCV10 (Pneumosil), not PCV13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Large supplier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Proven LMIC transfers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5 – PQ strong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2 – No PCV13 rights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18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776443"/>
                  </a:ext>
                </a:extLst>
              </a:tr>
              <a:tr h="6674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SK Bioscience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Developing PCV candidate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2 – Small share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Active in partnerships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In development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Partial wins vs Pfizer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15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9623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9B6BAB1-3B7A-C91D-E8CD-6271D18A737A}"/>
              </a:ext>
            </a:extLst>
          </p:cNvPr>
          <p:cNvSpPr/>
          <p:nvPr/>
        </p:nvSpPr>
        <p:spPr>
          <a:xfrm>
            <a:off x="246185" y="1506374"/>
            <a:ext cx="2848707" cy="29444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>
                <a:solidFill>
                  <a:srgbClr val="4F6228"/>
                </a:solidFill>
              </a:rPr>
              <a:t>Pneumococcal </a:t>
            </a:r>
          </a:p>
          <a:p>
            <a:pPr algn="ctr"/>
            <a:r>
              <a:rPr lang="en-IN" sz="2000" b="1">
                <a:solidFill>
                  <a:srgbClr val="4F6228"/>
                </a:solidFill>
              </a:rPr>
              <a:t>Conjugate Vaccine</a:t>
            </a:r>
          </a:p>
          <a:p>
            <a:pPr algn="ctr"/>
            <a:r>
              <a:rPr lang="en-IN" sz="2000" b="1">
                <a:solidFill>
                  <a:srgbClr val="4F6228"/>
                </a:solidFill>
              </a:rPr>
              <a:t>(PCV13)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DD6FF-2D81-05BC-A2DD-20737DDDCD1F}"/>
              </a:ext>
            </a:extLst>
          </p:cNvPr>
          <p:cNvSpPr/>
          <p:nvPr/>
        </p:nvSpPr>
        <p:spPr>
          <a:xfrm>
            <a:off x="246185" y="973737"/>
            <a:ext cx="2848707" cy="432000"/>
          </a:xfrm>
          <a:prstGeom prst="rect">
            <a:avLst/>
          </a:prstGeom>
          <a:solidFill>
            <a:srgbClr val="4F6228"/>
          </a:solidFill>
          <a:ln w="19050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>
                <a:solidFill>
                  <a:schemeClr val="bg1"/>
                </a:solidFill>
              </a:rPr>
              <a:t>Vaccine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E68BE-B657-4FB5-7A93-B0BAA10D72AF}"/>
              </a:ext>
            </a:extLst>
          </p:cNvPr>
          <p:cNvSpPr/>
          <p:nvPr/>
        </p:nvSpPr>
        <p:spPr>
          <a:xfrm>
            <a:off x="3253154" y="973737"/>
            <a:ext cx="11720144" cy="432000"/>
          </a:xfrm>
          <a:prstGeom prst="rect">
            <a:avLst/>
          </a:prstGeom>
          <a:solidFill>
            <a:srgbClr val="4F6228"/>
          </a:solidFill>
          <a:ln w="19050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>
                <a:solidFill>
                  <a:schemeClr val="bg1"/>
                </a:solidFill>
              </a:rPr>
              <a:t>Scoring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53AAB-D19F-79E6-E09E-43C3EC1F02AB}"/>
              </a:ext>
            </a:extLst>
          </p:cNvPr>
          <p:cNvSpPr/>
          <p:nvPr/>
        </p:nvSpPr>
        <p:spPr>
          <a:xfrm>
            <a:off x="15193108" y="1506374"/>
            <a:ext cx="2848707" cy="29444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>
                <a:solidFill>
                  <a:srgbClr val="4F6228"/>
                </a:solidFill>
              </a:rPr>
              <a:t>Pfizer</a:t>
            </a:r>
          </a:p>
          <a:p>
            <a:pPr algn="ctr"/>
            <a:r>
              <a:rPr lang="en-US" sz="2000">
                <a:solidFill>
                  <a:srgbClr val="4F6228"/>
                </a:solidFill>
              </a:rPr>
              <a:t>only route to PCV13 DS until patents expire.</a:t>
            </a:r>
            <a:endParaRPr lang="en-IN" sz="2000">
              <a:solidFill>
                <a:srgbClr val="4F6228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93E81E-ABD9-00D9-19D2-7C6BDCFFE55B}"/>
              </a:ext>
            </a:extLst>
          </p:cNvPr>
          <p:cNvSpPr/>
          <p:nvPr/>
        </p:nvSpPr>
        <p:spPr>
          <a:xfrm>
            <a:off x="15193108" y="973737"/>
            <a:ext cx="2848707" cy="432000"/>
          </a:xfrm>
          <a:prstGeom prst="rect">
            <a:avLst/>
          </a:prstGeom>
          <a:solidFill>
            <a:srgbClr val="4F6228"/>
          </a:solidFill>
          <a:ln w="19050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>
                <a:solidFill>
                  <a:schemeClr val="bg1"/>
                </a:solidFill>
              </a:rPr>
              <a:t>Choice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83063E0-91FD-C527-2EBD-5F1D1A41D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32426"/>
              </p:ext>
            </p:extLst>
          </p:nvPr>
        </p:nvGraphicFramePr>
        <p:xfrm>
          <a:off x="3253154" y="4667265"/>
          <a:ext cx="11720142" cy="3008569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1674306">
                  <a:extLst>
                    <a:ext uri="{9D8B030D-6E8A-4147-A177-3AD203B41FA5}">
                      <a16:colId xmlns:a16="http://schemas.microsoft.com/office/drawing/2014/main" val="2654708948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1034331314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483327335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414264915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2395503651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406032293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1853975285"/>
                    </a:ext>
                  </a:extLst>
                </a:gridCol>
              </a:tblGrid>
              <a:tr h="6674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Partner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Relevance to PCV13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Supply Scale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Tech Transfer Record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Regulatory Standing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IP / Patent Position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Total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23681"/>
                  </a:ext>
                </a:extLst>
              </a:tr>
              <a:tr h="6674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Serum Institute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5 – Largest MR producer globally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5 – Major UNICEF/Gavi supplier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5 – Multiple LMIC transfers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5 – Strong PQ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4 – Few patent barriers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24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196917"/>
                  </a:ext>
                </a:extLst>
              </a:tr>
              <a:tr h="9422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Bio Farma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MR producer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Regional supplier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Limited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PQ’d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No unique IP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17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776443"/>
                  </a:ext>
                </a:extLst>
              </a:tr>
              <a:tr h="6674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Shantha Biotech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MR in portfolio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Smaller scale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Moderate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PQ’d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No unique IP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17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96235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FF208F4-DBDB-2E59-4BA9-2EC00AAD6DA6}"/>
              </a:ext>
            </a:extLst>
          </p:cNvPr>
          <p:cNvSpPr/>
          <p:nvPr/>
        </p:nvSpPr>
        <p:spPr>
          <a:xfrm>
            <a:off x="246185" y="4667267"/>
            <a:ext cx="2848707" cy="29444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>
                <a:solidFill>
                  <a:srgbClr val="4F6228"/>
                </a:solidFill>
              </a:rPr>
              <a:t>Measles–Rubella</a:t>
            </a:r>
          </a:p>
          <a:p>
            <a:pPr algn="ctr"/>
            <a:r>
              <a:rPr lang="en-IN" sz="2000" b="1">
                <a:solidFill>
                  <a:srgbClr val="4F6228"/>
                </a:solidFill>
              </a:rPr>
              <a:t>(MR)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8F9A1B-8D81-3480-EEC3-06D901DD9F6A}"/>
              </a:ext>
            </a:extLst>
          </p:cNvPr>
          <p:cNvSpPr/>
          <p:nvPr/>
        </p:nvSpPr>
        <p:spPr>
          <a:xfrm>
            <a:off x="15193108" y="4667267"/>
            <a:ext cx="2848707" cy="29444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4F6228"/>
                </a:solidFill>
              </a:rPr>
              <a:t>Serum Institute</a:t>
            </a:r>
          </a:p>
          <a:p>
            <a:pPr algn="ctr"/>
            <a:r>
              <a:rPr lang="en-US" sz="2000">
                <a:solidFill>
                  <a:srgbClr val="4F6228"/>
                </a:solidFill>
              </a:rPr>
              <a:t>Scale, PQ, and proven openness to transfer </a:t>
            </a:r>
            <a:r>
              <a:rPr lang="en-US" sz="2000" b="1">
                <a:solidFill>
                  <a:srgbClr val="4F6228"/>
                </a:solidFill>
              </a:rPr>
              <a:t>	</a:t>
            </a:r>
            <a:endParaRPr lang="en-IN" sz="2000" b="1">
              <a:solidFill>
                <a:srgbClr val="4F6228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BD0C92E-7B9D-7D06-01C8-68EF4AFCB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228943"/>
              </p:ext>
            </p:extLst>
          </p:nvPr>
        </p:nvGraphicFramePr>
        <p:xfrm>
          <a:off x="3253154" y="7828157"/>
          <a:ext cx="11720142" cy="2944460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1674306">
                  <a:extLst>
                    <a:ext uri="{9D8B030D-6E8A-4147-A177-3AD203B41FA5}">
                      <a16:colId xmlns:a16="http://schemas.microsoft.com/office/drawing/2014/main" val="2654708948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1034331314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483327335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414264915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2395503651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406032293"/>
                    </a:ext>
                  </a:extLst>
                </a:gridCol>
                <a:gridCol w="1674306">
                  <a:extLst>
                    <a:ext uri="{9D8B030D-6E8A-4147-A177-3AD203B41FA5}">
                      <a16:colId xmlns:a16="http://schemas.microsoft.com/office/drawing/2014/main" val="1853975285"/>
                    </a:ext>
                  </a:extLst>
                </a:gridCol>
              </a:tblGrid>
              <a:tr h="6037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Partner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Relevance to PCV13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Supply Scale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Tech Transfer Record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Regulatory Standing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IP / Patent Position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>
                          <a:solidFill>
                            <a:srgbClr val="4F6228"/>
                          </a:solidFill>
                        </a:rPr>
                        <a:t>Total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23681"/>
                  </a:ext>
                </a:extLst>
              </a:tr>
              <a:tr h="5851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Biological E (BioE)</a:t>
                      </a:r>
                      <a:endParaRPr lang="en-IN" sz="1400"/>
                    </a:p>
                  </a:txBody>
                  <a:tcPr marL="75541" marR="75541" marT="37770" marB="37770"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5 – Top pentavalent producer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5 – Supplies ~50% UNICEF demand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4 – Open to partnerships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5 – WHO PQ leader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4 – Few IP barriers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 b="1"/>
                        <a:t>23</a:t>
                      </a:r>
                      <a:endParaRPr lang="en-IN" sz="1400"/>
                    </a:p>
                  </a:txBody>
                  <a:tcPr marL="75541" marR="75541" marT="37770" marB="37770"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196917"/>
                  </a:ext>
                </a:extLst>
              </a:tr>
              <a:tr h="5851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Serum Institute</a:t>
                      </a:r>
                    </a:p>
                  </a:txBody>
                  <a:tcPr marL="75541" marR="75541" marT="37770" marB="37770"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5 – Produces pentavalent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Large supplier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Transfer history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5 – PQ strong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Few IP barriers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22</a:t>
                      </a:r>
                    </a:p>
                  </a:txBody>
                  <a:tcPr marL="75541" marR="75541" marT="37770" marB="37770"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128626"/>
                  </a:ext>
                </a:extLst>
              </a:tr>
              <a:tr h="5851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Shantha Biotech</a:t>
                      </a:r>
                    </a:p>
                  </a:txBody>
                  <a:tcPr marL="75541" marR="75541" marT="37770" marB="37770"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Pentavalent in portfolio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Smaller scale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Moderate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4 – PQ’d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No IP edge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17</a:t>
                      </a:r>
                    </a:p>
                  </a:txBody>
                  <a:tcPr marL="75541" marR="75541" marT="37770" marB="37770"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776443"/>
                  </a:ext>
                </a:extLst>
              </a:tr>
              <a:tr h="5851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Panacea Biotec</a:t>
                      </a:r>
                    </a:p>
                  </a:txBody>
                  <a:tcPr marL="75541" marR="75541" marT="37770" marB="37770" anchor="ctr">
                    <a:lnL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Pentavalent producer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Limited UNICEF share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Some partnerships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PQ’d, smaller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3 – No edge</a:t>
                      </a:r>
                    </a:p>
                  </a:txBody>
                  <a:tcPr marL="75541" marR="75541" marT="37770" marB="37770" anchor="ctr"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400"/>
                        <a:t>15</a:t>
                      </a:r>
                    </a:p>
                  </a:txBody>
                  <a:tcPr marL="75541" marR="75541" marT="37770" marB="37770" anchor="ctr">
                    <a:lnR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C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96235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894CA8E1-6A46-70BF-88A6-9576B9B6EB61}"/>
              </a:ext>
            </a:extLst>
          </p:cNvPr>
          <p:cNvSpPr/>
          <p:nvPr/>
        </p:nvSpPr>
        <p:spPr>
          <a:xfrm>
            <a:off x="246185" y="7828159"/>
            <a:ext cx="2848707" cy="29444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>
                <a:solidFill>
                  <a:srgbClr val="4F6228"/>
                </a:solidFill>
              </a:rPr>
              <a:t>Pentavalent</a:t>
            </a:r>
          </a:p>
          <a:p>
            <a:pPr algn="ctr"/>
            <a:r>
              <a:rPr lang="en-IN" sz="2000" b="1">
                <a:solidFill>
                  <a:srgbClr val="4F6228"/>
                </a:solidFill>
              </a:rPr>
              <a:t> (DTP–HepB–Hib)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3F0CFE-783A-843C-B011-E5C76E95E2D4}"/>
              </a:ext>
            </a:extLst>
          </p:cNvPr>
          <p:cNvSpPr/>
          <p:nvPr/>
        </p:nvSpPr>
        <p:spPr>
          <a:xfrm>
            <a:off x="15193108" y="7828159"/>
            <a:ext cx="2848707" cy="29444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>
                <a:solidFill>
                  <a:srgbClr val="4F6228"/>
                </a:solidFill>
              </a:rPr>
              <a:t>Biological E</a:t>
            </a:r>
          </a:p>
          <a:p>
            <a:pPr algn="ctr"/>
            <a:r>
              <a:rPr lang="en-US" sz="2000" i="1">
                <a:solidFill>
                  <a:srgbClr val="4F6228"/>
                </a:solidFill>
              </a:rPr>
              <a:t>Most dominant, PQ’d, strong track record with UNICEF</a:t>
            </a:r>
            <a:endParaRPr lang="en-IN" sz="2000" b="1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8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95815-6857-3187-9ACD-40EA55958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6C2E705-1ED6-C1A5-A571-3937FB612B61}"/>
              </a:ext>
            </a:extLst>
          </p:cNvPr>
          <p:cNvGrpSpPr/>
          <p:nvPr/>
        </p:nvGrpSpPr>
        <p:grpSpPr>
          <a:xfrm>
            <a:off x="5381232" y="1084071"/>
            <a:ext cx="12678168" cy="2268733"/>
            <a:chOff x="5381232" y="1321133"/>
            <a:chExt cx="12678168" cy="22687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50BF57-EC6E-381C-9153-C9AAAA705AD4}"/>
                </a:ext>
              </a:extLst>
            </p:cNvPr>
            <p:cNvSpPr/>
            <p:nvPr/>
          </p:nvSpPr>
          <p:spPr>
            <a:xfrm>
              <a:off x="5381232" y="1717409"/>
              <a:ext cx="12678168" cy="18724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“One of the clearest gaps is consistency of service delivery. Facilities may exist, but resources, medicines, staff, equipment  don’t always arrive when or where they’re needed.</a:t>
              </a:r>
              <a:br>
                <a:rPr lang="en-US">
                  <a:solidFill>
                    <a:schemeClr val="tx1"/>
                  </a:solidFill>
                </a:rPr>
              </a:br>
              <a:r>
                <a:rPr lang="en-US">
                  <a:solidFill>
                    <a:schemeClr val="tx1"/>
                  </a:solidFill>
                </a:rPr>
                <a:t>Another is the shortage of skilled personnel. Even when infrastructure is in place, there often aren’t enough trained professionals to operate or manage it effectively.</a:t>
              </a:r>
              <a:br>
                <a:rPr lang="en-US">
                  <a:solidFill>
                    <a:schemeClr val="tx1"/>
                  </a:solidFill>
                </a:rPr>
              </a:br>
              <a:r>
                <a:rPr lang="en-US">
                  <a:solidFill>
                    <a:schemeClr val="tx1"/>
                  </a:solidFill>
                </a:rPr>
                <a:t>And finally, data. Without timely, reliable data, it becomes very hard to identify bottlenecks or act quickly when things go wrong.”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645A55-353F-F72A-6752-04264BF8B786}"/>
                </a:ext>
              </a:extLst>
            </p:cNvPr>
            <p:cNvSpPr/>
            <p:nvPr/>
          </p:nvSpPr>
          <p:spPr>
            <a:xfrm>
              <a:off x="5381232" y="1321133"/>
              <a:ext cx="12678168" cy="396277"/>
            </a:xfrm>
            <a:prstGeom prst="rect">
              <a:avLst/>
            </a:prstGeom>
            <a:solidFill>
              <a:srgbClr val="446B3C"/>
            </a:solidFill>
            <a:ln>
              <a:solidFill>
                <a:srgbClr val="446B3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Q1. From your experience on the ground, what gaps stand out most in emerging markets’ health systems?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99A0BD-4C5B-A42F-742A-5D18DA42CF15}"/>
              </a:ext>
            </a:extLst>
          </p:cNvPr>
          <p:cNvSpPr txBox="1"/>
          <p:nvPr/>
        </p:nvSpPr>
        <p:spPr>
          <a:xfrm>
            <a:off x="228600" y="169862"/>
            <a:ext cx="14744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>
                <a:solidFill>
                  <a:srgbClr val="446C32"/>
                </a:solidFill>
              </a:rPr>
              <a:t>Appendix V: </a:t>
            </a:r>
            <a:r>
              <a:rPr lang="en-IN" sz="4000">
                <a:solidFill>
                  <a:srgbClr val="446C32"/>
                </a:solidFill>
              </a:rPr>
              <a:t>Primary Research </a:t>
            </a:r>
            <a:endParaRPr lang="en-US" sz="4000">
              <a:solidFill>
                <a:srgbClr val="446C3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00457-9AC5-3D3A-5F4E-176DE5174FFD}"/>
              </a:ext>
            </a:extLst>
          </p:cNvPr>
          <p:cNvSpPr txBox="1"/>
          <p:nvPr/>
        </p:nvSpPr>
        <p:spPr>
          <a:xfrm>
            <a:off x="228600" y="1141100"/>
            <a:ext cx="5017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>
                <a:solidFill>
                  <a:srgbClr val="446B3C"/>
                </a:solidFill>
              </a:rPr>
              <a:t>Interview with </a:t>
            </a:r>
          </a:p>
          <a:p>
            <a:pPr algn="ctr"/>
            <a:r>
              <a:rPr lang="en-IN" sz="2800" b="1">
                <a:solidFill>
                  <a:srgbClr val="446B3C"/>
                </a:solidFill>
              </a:rPr>
              <a:t>Ms. Rai Sengupta</a:t>
            </a:r>
            <a:endParaRPr lang="en-IN" sz="1800">
              <a:solidFill>
                <a:srgbClr val="446B3C"/>
              </a:solidFill>
            </a:endParaRPr>
          </a:p>
        </p:txBody>
      </p:sp>
      <p:pic>
        <p:nvPicPr>
          <p:cNvPr id="1026" name="Picture 2" descr="Rai Sengupta — Weidenfeld-Hoffmann Trust">
            <a:extLst>
              <a:ext uri="{FF2B5EF4-FFF2-40B4-BE49-F238E27FC236}">
                <a16:creationId xmlns:a16="http://schemas.microsoft.com/office/drawing/2014/main" id="{2A9FC82B-2871-2526-4E93-AB8A047FA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3" y="2111211"/>
            <a:ext cx="4431183" cy="53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8DF39-E090-BD20-60E1-AC5BBDB5C3FC}"/>
              </a:ext>
            </a:extLst>
          </p:cNvPr>
          <p:cNvSpPr txBox="1"/>
          <p:nvPr/>
        </p:nvSpPr>
        <p:spPr>
          <a:xfrm>
            <a:off x="-1458940" y="8133900"/>
            <a:ext cx="12224084" cy="203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/>
            </a:br>
            <a:r>
              <a:rPr lang="en-US" i="1"/>
              <a:t> </a:t>
            </a:r>
            <a:br>
              <a:rPr lang="en-US"/>
            </a:br>
            <a:endParaRPr lang="en-US"/>
          </a:p>
          <a:p>
            <a:br>
              <a:rPr lang="en-US"/>
            </a:br>
            <a:endParaRPr lang="en-US"/>
          </a:p>
          <a:p>
            <a:br>
              <a:rPr lang="en-US"/>
            </a:br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67665-C093-0882-DD1F-7019D6307861}"/>
              </a:ext>
            </a:extLst>
          </p:cNvPr>
          <p:cNvSpPr txBox="1"/>
          <p:nvPr/>
        </p:nvSpPr>
        <p:spPr>
          <a:xfrm>
            <a:off x="477700" y="7660162"/>
            <a:ext cx="4483766" cy="287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rgbClr val="446B3C"/>
                </a:solidFill>
              </a:rPr>
              <a:t>UNICEF- M&amp;E</a:t>
            </a:r>
          </a:p>
          <a:p>
            <a:pPr marL="285750" indent="-285750">
              <a:lnSpc>
                <a:spcPct val="11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N" sz="2000" b="1" dirty="0" err="1">
                <a:solidFill>
                  <a:srgbClr val="446B3C"/>
                </a:solidFill>
              </a:rPr>
              <a:t>Ecory’s</a:t>
            </a:r>
            <a:r>
              <a:rPr lang="en-IN" sz="2000" b="1" dirty="0">
                <a:solidFill>
                  <a:srgbClr val="446B3C"/>
                </a:solidFill>
              </a:rPr>
              <a:t> UK – Climate &amp; Health Specialist, Tanzania and Nigeria </a:t>
            </a:r>
          </a:p>
          <a:p>
            <a:pPr marL="285750" indent="-285750">
              <a:lnSpc>
                <a:spcPct val="11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rgbClr val="446B3C"/>
                </a:solidFill>
              </a:rPr>
              <a:t>University of Oxford-</a:t>
            </a:r>
            <a:r>
              <a:rPr lang="en-US" sz="2000" b="1" dirty="0">
                <a:solidFill>
                  <a:srgbClr val="446B3C"/>
                </a:solidFill>
              </a:rPr>
              <a:t> MSc Evidence-Based Social Intervention and Policy Evaluation</a:t>
            </a:r>
            <a:endParaRPr lang="en-IN" sz="2000" b="1" dirty="0">
              <a:solidFill>
                <a:srgbClr val="446B3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1B6628-2CFB-7BA5-C9B9-E01ADDAF9AE1}"/>
              </a:ext>
            </a:extLst>
          </p:cNvPr>
          <p:cNvSpPr/>
          <p:nvPr/>
        </p:nvSpPr>
        <p:spPr>
          <a:xfrm>
            <a:off x="190500" y="976001"/>
            <a:ext cx="5017168" cy="9763966"/>
          </a:xfrm>
          <a:prstGeom prst="rect">
            <a:avLst/>
          </a:prstGeom>
          <a:noFill/>
          <a:ln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94F013-83BE-4F6C-C830-9F63B176A190}"/>
              </a:ext>
            </a:extLst>
          </p:cNvPr>
          <p:cNvGrpSpPr/>
          <p:nvPr/>
        </p:nvGrpSpPr>
        <p:grpSpPr>
          <a:xfrm>
            <a:off x="5381232" y="3597190"/>
            <a:ext cx="12678168" cy="2268733"/>
            <a:chOff x="5381232" y="3827267"/>
            <a:chExt cx="12678168" cy="22687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6E9B8C-9953-47EB-B03B-92982390CFC4}"/>
                </a:ext>
              </a:extLst>
            </p:cNvPr>
            <p:cNvSpPr/>
            <p:nvPr/>
          </p:nvSpPr>
          <p:spPr>
            <a:xfrm>
              <a:off x="5381232" y="4223543"/>
              <a:ext cx="12678168" cy="18724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“They’ve been central. Global institutions bring financing, procurement power, and logistical reach that most low- and middle-income countries couldn’t build on their own. UNICEF, for instance, has supply chains that can reach the most remote areas.</a:t>
              </a:r>
              <a:br>
                <a:rPr lang="en-US">
                  <a:solidFill>
                    <a:schemeClr val="tx1"/>
                  </a:solidFill>
                </a:rPr>
              </a:br>
              <a:r>
                <a:rPr lang="en-US">
                  <a:solidFill>
                    <a:schemeClr val="tx1"/>
                  </a:solidFill>
                </a:rPr>
                <a:t>But the flip side is dependency. Heavy reliance on external actors can discourage local governments from strengthening their own systems, which makes sustainability difficult in the long run.”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08AB2E-2EEC-CD2C-B691-94A0A1A08AEA}"/>
                </a:ext>
              </a:extLst>
            </p:cNvPr>
            <p:cNvSpPr/>
            <p:nvPr/>
          </p:nvSpPr>
          <p:spPr>
            <a:xfrm>
              <a:off x="5381232" y="3827267"/>
              <a:ext cx="12678168" cy="396277"/>
            </a:xfrm>
            <a:prstGeom prst="rect">
              <a:avLst/>
            </a:prstGeom>
            <a:solidFill>
              <a:srgbClr val="446B3C"/>
            </a:solidFill>
            <a:ln>
              <a:solidFill>
                <a:srgbClr val="446B3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Q2. What role have organizations like Gavi and UNICEF played in addressing these challenges?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E86370-D6DB-4DC7-EC9B-7A1BDFD25266}"/>
              </a:ext>
            </a:extLst>
          </p:cNvPr>
          <p:cNvGrpSpPr/>
          <p:nvPr/>
        </p:nvGrpSpPr>
        <p:grpSpPr>
          <a:xfrm>
            <a:off x="5381232" y="6110309"/>
            <a:ext cx="12678168" cy="2268733"/>
            <a:chOff x="5381232" y="6175575"/>
            <a:chExt cx="12678168" cy="226873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CC7793-CFFF-2758-1602-DB033B5FBC88}"/>
                </a:ext>
              </a:extLst>
            </p:cNvPr>
            <p:cNvSpPr/>
            <p:nvPr/>
          </p:nvSpPr>
          <p:spPr>
            <a:xfrm>
              <a:off x="5381232" y="6571851"/>
              <a:ext cx="12678168" cy="18724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“I would highlight three things. First, investing in local production and systems so countries are less vulnerable to global supply shocks.</a:t>
              </a:r>
              <a:br>
                <a:rPr lang="en-US">
                  <a:solidFill>
                    <a:schemeClr val="tx1"/>
                  </a:solidFill>
                </a:rPr>
              </a:br>
              <a:r>
                <a:rPr lang="en-US">
                  <a:solidFill>
                    <a:schemeClr val="tx1"/>
                  </a:solidFill>
                </a:rPr>
                <a:t>Second, building regulatory and governance capacity, so that quality and safety are assured locally and not just externally validated.</a:t>
              </a:r>
              <a:br>
                <a:rPr lang="en-US">
                  <a:solidFill>
                    <a:schemeClr val="tx1"/>
                  </a:solidFill>
                </a:rPr>
              </a:br>
              <a:r>
                <a:rPr lang="en-US">
                  <a:solidFill>
                    <a:schemeClr val="tx1"/>
                  </a:solidFill>
                </a:rPr>
                <a:t>And third, talent. Unless there are clear career pathways, young professionals will continue to migrate abroad, creating a cycle of brain drain. Retaining skilled people is just as important as building infrastructure.”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744201-FF13-869B-0D52-FE89195C4CAD}"/>
                </a:ext>
              </a:extLst>
            </p:cNvPr>
            <p:cNvSpPr/>
            <p:nvPr/>
          </p:nvSpPr>
          <p:spPr>
            <a:xfrm>
              <a:off x="5381232" y="6175575"/>
              <a:ext cx="12678168" cy="396277"/>
            </a:xfrm>
            <a:prstGeom prst="rect">
              <a:avLst/>
            </a:prstGeom>
            <a:solidFill>
              <a:srgbClr val="446B3C"/>
            </a:solidFill>
            <a:ln>
              <a:solidFill>
                <a:srgbClr val="446B3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/>
                <a:t>Q3. Looking forward, what do you think emerging markets need most to achieve self-reliance in health?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3DB895-F160-6F64-7353-F269626BC84B}"/>
              </a:ext>
            </a:extLst>
          </p:cNvPr>
          <p:cNvGrpSpPr/>
          <p:nvPr/>
        </p:nvGrpSpPr>
        <p:grpSpPr>
          <a:xfrm>
            <a:off x="5381232" y="8623428"/>
            <a:ext cx="12678168" cy="2268733"/>
            <a:chOff x="5381232" y="8403298"/>
            <a:chExt cx="12678168" cy="226873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FF7434-03EC-5841-C9DB-F59C68E9AC2E}"/>
                </a:ext>
              </a:extLst>
            </p:cNvPr>
            <p:cNvSpPr/>
            <p:nvPr/>
          </p:nvSpPr>
          <p:spPr>
            <a:xfrm>
              <a:off x="5381232" y="8799574"/>
              <a:ext cx="12678168" cy="18724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“Not just in terms of infrastructure built or funds disbursed. Success should be measured in outcomes: fewer service gaps, reduced wastage, higher coverage in underserved areas, and stronger systems that continue functioning long after donor support tapers off.”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0FAAAF-A33D-3F58-C886-A59AEF4B93C3}"/>
                </a:ext>
              </a:extLst>
            </p:cNvPr>
            <p:cNvSpPr/>
            <p:nvPr/>
          </p:nvSpPr>
          <p:spPr>
            <a:xfrm>
              <a:off x="5381232" y="8403298"/>
              <a:ext cx="12678168" cy="396277"/>
            </a:xfrm>
            <a:prstGeom prst="rect">
              <a:avLst/>
            </a:prstGeom>
            <a:solidFill>
              <a:srgbClr val="446B3C"/>
            </a:solidFill>
            <a:ln>
              <a:solidFill>
                <a:srgbClr val="446B3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i="1"/>
                <a:t> </a:t>
              </a:r>
              <a:r>
                <a:rPr lang="en-US" b="1"/>
                <a:t>Q4. From an evaluation perspective, how do you define success?</a:t>
              </a:r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42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B0EC6-06DF-E5E5-5CFC-1F96D431C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Rectangle 2089">
            <a:extLst>
              <a:ext uri="{FF2B5EF4-FFF2-40B4-BE49-F238E27FC236}">
                <a16:creationId xmlns:a16="http://schemas.microsoft.com/office/drawing/2014/main" id="{7ADDDF0E-77E5-4EA9-535B-65B822650158}"/>
              </a:ext>
            </a:extLst>
          </p:cNvPr>
          <p:cNvSpPr/>
          <p:nvPr/>
        </p:nvSpPr>
        <p:spPr>
          <a:xfrm>
            <a:off x="30002" y="9275169"/>
            <a:ext cx="18257997" cy="1868135"/>
          </a:xfrm>
          <a:prstGeom prst="rect">
            <a:avLst/>
          </a:prstGeom>
          <a:solidFill>
            <a:srgbClr val="446C3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40C1BD39-8DE7-2021-EF8B-7AFB3EC7CE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0791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C1BD39-8DE7-2021-EF8B-7AFB3EC7C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16" name="Group 3115">
            <a:extLst>
              <a:ext uri="{FF2B5EF4-FFF2-40B4-BE49-F238E27FC236}">
                <a16:creationId xmlns:a16="http://schemas.microsoft.com/office/drawing/2014/main" id="{DF76A9B8-7F8E-A597-51CB-A579A815E8D8}"/>
              </a:ext>
            </a:extLst>
          </p:cNvPr>
          <p:cNvGrpSpPr/>
          <p:nvPr/>
        </p:nvGrpSpPr>
        <p:grpSpPr>
          <a:xfrm>
            <a:off x="4346851" y="2001522"/>
            <a:ext cx="10786469" cy="8739726"/>
            <a:chOff x="4211102" y="2410587"/>
            <a:chExt cx="10017697" cy="8332850"/>
          </a:xfrm>
        </p:grpSpPr>
        <p:pic>
          <p:nvPicPr>
            <p:cNvPr id="3115" name="Picture 3114" descr="A close up of a curved object&#10;&#10;AI-generated content may be incorrect.">
              <a:extLst>
                <a:ext uri="{FF2B5EF4-FFF2-40B4-BE49-F238E27FC236}">
                  <a16:creationId xmlns:a16="http://schemas.microsoft.com/office/drawing/2014/main" id="{DC404CCA-AA89-A457-C637-A7D9BF3E2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FFFAE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26" r="28110" b="17714"/>
            <a:stretch>
              <a:fillRect/>
            </a:stretch>
          </p:blipFill>
          <p:spPr>
            <a:xfrm rot="486205">
              <a:off x="10264614" y="7571875"/>
              <a:ext cx="3964185" cy="1169681"/>
            </a:xfrm>
            <a:prstGeom prst="rect">
              <a:avLst/>
            </a:prstGeom>
            <a:solidFill>
              <a:srgbClr val="FFFAED"/>
            </a:solidFill>
          </p:spPr>
        </p:pic>
        <p:grpSp>
          <p:nvGrpSpPr>
            <p:cNvPr id="2106" name="Group 2105">
              <a:extLst>
                <a:ext uri="{FF2B5EF4-FFF2-40B4-BE49-F238E27FC236}">
                  <a16:creationId xmlns:a16="http://schemas.microsoft.com/office/drawing/2014/main" id="{7D688314-47F5-4B69-6991-0BA74CBB37F6}"/>
                </a:ext>
              </a:extLst>
            </p:cNvPr>
            <p:cNvGrpSpPr/>
            <p:nvPr/>
          </p:nvGrpSpPr>
          <p:grpSpPr>
            <a:xfrm>
              <a:off x="4211102" y="2410587"/>
              <a:ext cx="9209732" cy="8332850"/>
              <a:chOff x="4896126" y="1410592"/>
              <a:chExt cx="10470119" cy="9549048"/>
            </a:xfrm>
          </p:grpSpPr>
          <p:pic>
            <p:nvPicPr>
              <p:cNvPr id="2100" name="Picture 2099" descr="A close up of a curved object&#10;&#10;AI-generated content may be incorrect.">
                <a:extLst>
                  <a:ext uri="{FF2B5EF4-FFF2-40B4-BE49-F238E27FC236}">
                    <a16:creationId xmlns:a16="http://schemas.microsoft.com/office/drawing/2014/main" id="{42C8107E-3BCF-D0AC-9F3F-4548B5FCC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FFFAE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426" r="28110" b="17714"/>
              <a:stretch>
                <a:fillRect/>
              </a:stretch>
            </p:blipFill>
            <p:spPr>
              <a:xfrm rot="20990969">
                <a:off x="11437302" y="5346705"/>
                <a:ext cx="3928943" cy="1451653"/>
              </a:xfrm>
              <a:prstGeom prst="rect">
                <a:avLst/>
              </a:prstGeom>
            </p:spPr>
          </p:pic>
          <p:pic>
            <p:nvPicPr>
              <p:cNvPr id="2091" name="Picture 2090">
                <a:extLst>
                  <a:ext uri="{FF2B5EF4-FFF2-40B4-BE49-F238E27FC236}">
                    <a16:creationId xmlns:a16="http://schemas.microsoft.com/office/drawing/2014/main" id="{DDD8E192-9BE9-F4B6-84D0-7820ED4DB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rgbClr val="FFFAE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06" r="10233"/>
              <a:stretch>
                <a:fillRect/>
              </a:stretch>
            </p:blipFill>
            <p:spPr>
              <a:xfrm rot="6937162" flipV="1">
                <a:off x="7439624" y="3101776"/>
                <a:ext cx="1429709" cy="5326635"/>
              </a:xfrm>
              <a:prstGeom prst="rect">
                <a:avLst/>
              </a:prstGeom>
            </p:spPr>
          </p:pic>
          <p:pic>
            <p:nvPicPr>
              <p:cNvPr id="2086" name="Picture 2085">
                <a:extLst>
                  <a:ext uri="{FF2B5EF4-FFF2-40B4-BE49-F238E27FC236}">
                    <a16:creationId xmlns:a16="http://schemas.microsoft.com/office/drawing/2014/main" id="{9B4A6EE0-FE1C-25DB-41C4-A640D4874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FFFAE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15" r="8537"/>
              <a:stretch>
                <a:fillRect/>
              </a:stretch>
            </p:blipFill>
            <p:spPr>
              <a:xfrm rot="15246292">
                <a:off x="7121019" y="5009272"/>
                <a:ext cx="1333217" cy="5783004"/>
              </a:xfrm>
              <a:prstGeom prst="rect">
                <a:avLst/>
              </a:prstGeom>
            </p:spPr>
          </p:pic>
          <p:grpSp>
            <p:nvGrpSpPr>
              <p:cNvPr id="2088" name="Group 2087">
                <a:extLst>
                  <a:ext uri="{FF2B5EF4-FFF2-40B4-BE49-F238E27FC236}">
                    <a16:creationId xmlns:a16="http://schemas.microsoft.com/office/drawing/2014/main" id="{133819C7-FFCA-2E01-72A4-EA257687900E}"/>
                  </a:ext>
                </a:extLst>
              </p:cNvPr>
              <p:cNvGrpSpPr/>
              <p:nvPr/>
            </p:nvGrpSpPr>
            <p:grpSpPr>
              <a:xfrm>
                <a:off x="7445434" y="1410592"/>
                <a:ext cx="7080088" cy="9549048"/>
                <a:chOff x="10415926" y="2788766"/>
                <a:chExt cx="5597001" cy="8254642"/>
              </a:xfrm>
            </p:grpSpPr>
            <p:pic>
              <p:nvPicPr>
                <p:cNvPr id="2087" name="Picture 2086">
                  <a:extLst>
                    <a:ext uri="{FF2B5EF4-FFF2-40B4-BE49-F238E27FC236}">
                      <a16:creationId xmlns:a16="http://schemas.microsoft.com/office/drawing/2014/main" id="{0470AF6E-4868-352B-D009-B36474F030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prstClr val="black"/>
                    <a:srgbClr val="FFFAED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06"/>
                <a:stretch>
                  <a:fillRect/>
                </a:stretch>
              </p:blipFill>
              <p:spPr>
                <a:xfrm rot="8561180" flipV="1">
                  <a:off x="11150859" y="2788766"/>
                  <a:ext cx="1698830" cy="4210850"/>
                </a:xfrm>
                <a:prstGeom prst="rect">
                  <a:avLst/>
                </a:prstGeom>
              </p:spPr>
            </p:pic>
            <p:sp>
              <p:nvSpPr>
                <p:cNvPr id="2051" name="Freeform 473">
                  <a:extLst>
                    <a:ext uri="{FF2B5EF4-FFF2-40B4-BE49-F238E27FC236}">
                      <a16:creationId xmlns:a16="http://schemas.microsoft.com/office/drawing/2014/main" id="{C54219E5-18F2-7A2F-B440-9E2F9A1C3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82868" y="9419320"/>
                  <a:ext cx="27398" cy="26414"/>
                </a:xfrm>
                <a:custGeom>
                  <a:avLst/>
                  <a:gdLst>
                    <a:gd name="T0" fmla="*/ 23 w 24"/>
                    <a:gd name="T1" fmla="*/ 24 h 25"/>
                    <a:gd name="T2" fmla="*/ 23 w 24"/>
                    <a:gd name="T3" fmla="*/ 24 h 25"/>
                    <a:gd name="T4" fmla="*/ 0 w 24"/>
                    <a:gd name="T5" fmla="*/ 0 h 25"/>
                    <a:gd name="T6" fmla="*/ 0 w 24"/>
                    <a:gd name="T7" fmla="*/ 0 h 25"/>
                    <a:gd name="T8" fmla="*/ 23 w 24"/>
                    <a:gd name="T9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5">
                      <a:moveTo>
                        <a:pt x="23" y="24"/>
                      </a:moveTo>
                      <a:lnTo>
                        <a:pt x="23" y="24"/>
                      </a:lnTo>
                      <a:cubicBezTo>
                        <a:pt x="23" y="24"/>
                        <a:pt x="14" y="16"/>
                        <a:pt x="0" y="0"/>
                      </a:cubicBezTo>
                      <a:lnTo>
                        <a:pt x="0" y="0"/>
                      </a:lnTo>
                      <a:cubicBezTo>
                        <a:pt x="8" y="14"/>
                        <a:pt x="16" y="23"/>
                        <a:pt x="23" y="24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" name="Freeform 474">
                  <a:extLst>
                    <a:ext uri="{FF2B5EF4-FFF2-40B4-BE49-F238E27FC236}">
                      <a16:creationId xmlns:a16="http://schemas.microsoft.com/office/drawing/2014/main" id="{5878E8A1-3180-D93E-C0BD-6139EF08C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35948" y="9454538"/>
                  <a:ext cx="27402" cy="26414"/>
                </a:xfrm>
                <a:custGeom>
                  <a:avLst/>
                  <a:gdLst>
                    <a:gd name="T0" fmla="*/ 23 w 24"/>
                    <a:gd name="T1" fmla="*/ 0 h 26"/>
                    <a:gd name="T2" fmla="*/ 23 w 24"/>
                    <a:gd name="T3" fmla="*/ 0 h 26"/>
                    <a:gd name="T4" fmla="*/ 0 w 24"/>
                    <a:gd name="T5" fmla="*/ 25 h 26"/>
                    <a:gd name="T6" fmla="*/ 0 w 24"/>
                    <a:gd name="T7" fmla="*/ 25 h 26"/>
                    <a:gd name="T8" fmla="*/ 23 w 24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23" y="0"/>
                      </a:moveTo>
                      <a:lnTo>
                        <a:pt x="23" y="0"/>
                      </a:lnTo>
                      <a:cubicBezTo>
                        <a:pt x="9" y="16"/>
                        <a:pt x="0" y="25"/>
                        <a:pt x="0" y="25"/>
                      </a:cubicBezTo>
                      <a:lnTo>
                        <a:pt x="0" y="25"/>
                      </a:lnTo>
                      <a:cubicBezTo>
                        <a:pt x="7" y="24"/>
                        <a:pt x="15" y="14"/>
                        <a:pt x="23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" name="Freeform 475">
                  <a:extLst>
                    <a:ext uri="{FF2B5EF4-FFF2-40B4-BE49-F238E27FC236}">
                      <a16:creationId xmlns:a16="http://schemas.microsoft.com/office/drawing/2014/main" id="{AF00B3FB-A785-884E-1F5B-AD3105969B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37440" y="9811122"/>
                  <a:ext cx="10960" cy="35218"/>
                </a:xfrm>
                <a:custGeom>
                  <a:avLst/>
                  <a:gdLst>
                    <a:gd name="T0" fmla="*/ 0 w 7"/>
                    <a:gd name="T1" fmla="*/ 0 h 35"/>
                    <a:gd name="T2" fmla="*/ 0 w 7"/>
                    <a:gd name="T3" fmla="*/ 0 h 35"/>
                    <a:gd name="T4" fmla="*/ 2 w 7"/>
                    <a:gd name="T5" fmla="*/ 34 h 35"/>
                    <a:gd name="T6" fmla="*/ 2 w 7"/>
                    <a:gd name="T7" fmla="*/ 34 h 35"/>
                    <a:gd name="T8" fmla="*/ 0 w 7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35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" y="22"/>
                        <a:pt x="2" y="34"/>
                        <a:pt x="2" y="34"/>
                      </a:cubicBezTo>
                      <a:lnTo>
                        <a:pt x="2" y="34"/>
                      </a:lnTo>
                      <a:cubicBezTo>
                        <a:pt x="6" y="28"/>
                        <a:pt x="5" y="17"/>
                        <a:pt x="0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" name="Freeform 476">
                  <a:extLst>
                    <a:ext uri="{FF2B5EF4-FFF2-40B4-BE49-F238E27FC236}">
                      <a16:creationId xmlns:a16="http://schemas.microsoft.com/office/drawing/2014/main" id="{A78BCADC-F0BE-6AB7-FFA5-D61DDA104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9735" y="9811122"/>
                  <a:ext cx="10960" cy="35218"/>
                </a:xfrm>
                <a:custGeom>
                  <a:avLst/>
                  <a:gdLst>
                    <a:gd name="T0" fmla="*/ 4 w 7"/>
                    <a:gd name="T1" fmla="*/ 34 h 35"/>
                    <a:gd name="T2" fmla="*/ 4 w 7"/>
                    <a:gd name="T3" fmla="*/ 34 h 35"/>
                    <a:gd name="T4" fmla="*/ 6 w 7"/>
                    <a:gd name="T5" fmla="*/ 0 h 35"/>
                    <a:gd name="T6" fmla="*/ 6 w 7"/>
                    <a:gd name="T7" fmla="*/ 0 h 35"/>
                    <a:gd name="T8" fmla="*/ 4 w 7"/>
                    <a:gd name="T9" fmla="*/ 3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35">
                      <a:moveTo>
                        <a:pt x="4" y="34"/>
                      </a:moveTo>
                      <a:lnTo>
                        <a:pt x="4" y="34"/>
                      </a:lnTo>
                      <a:cubicBezTo>
                        <a:pt x="4" y="34"/>
                        <a:pt x="4" y="22"/>
                        <a:pt x="6" y="0"/>
                      </a:cubicBezTo>
                      <a:lnTo>
                        <a:pt x="6" y="0"/>
                      </a:lnTo>
                      <a:cubicBezTo>
                        <a:pt x="2" y="17"/>
                        <a:pt x="0" y="28"/>
                        <a:pt x="4" y="34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0" name="Freeform 504">
                  <a:extLst>
                    <a:ext uri="{FF2B5EF4-FFF2-40B4-BE49-F238E27FC236}">
                      <a16:creationId xmlns:a16="http://schemas.microsoft.com/office/drawing/2014/main" id="{50134EEB-FEC8-37B2-5548-7C806BB92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05737" y="5373650"/>
                  <a:ext cx="4717088" cy="4045670"/>
                </a:xfrm>
                <a:custGeom>
                  <a:avLst/>
                  <a:gdLst>
                    <a:gd name="T0" fmla="*/ 1903 w 2851"/>
                    <a:gd name="T1" fmla="*/ 2732 h 4053"/>
                    <a:gd name="T2" fmla="*/ 1903 w 2851"/>
                    <a:gd name="T3" fmla="*/ 2732 h 4053"/>
                    <a:gd name="T4" fmla="*/ 2046 w 2851"/>
                    <a:gd name="T5" fmla="*/ 2610 h 4053"/>
                    <a:gd name="T6" fmla="*/ 2046 w 2851"/>
                    <a:gd name="T7" fmla="*/ 2610 h 4053"/>
                    <a:gd name="T8" fmla="*/ 2841 w 2851"/>
                    <a:gd name="T9" fmla="*/ 1915 h 4053"/>
                    <a:gd name="T10" fmla="*/ 2841 w 2851"/>
                    <a:gd name="T11" fmla="*/ 1915 h 4053"/>
                    <a:gd name="T12" fmla="*/ 2818 w 2851"/>
                    <a:gd name="T13" fmla="*/ 1899 h 4053"/>
                    <a:gd name="T14" fmla="*/ 2818 w 2851"/>
                    <a:gd name="T15" fmla="*/ 1899 h 4053"/>
                    <a:gd name="T16" fmla="*/ 1801 w 2851"/>
                    <a:gd name="T17" fmla="*/ 2011 h 4053"/>
                    <a:gd name="T18" fmla="*/ 1801 w 2851"/>
                    <a:gd name="T19" fmla="*/ 2011 h 4053"/>
                    <a:gd name="T20" fmla="*/ 1794 w 2851"/>
                    <a:gd name="T21" fmla="*/ 2003 h 4053"/>
                    <a:gd name="T22" fmla="*/ 1794 w 2851"/>
                    <a:gd name="T23" fmla="*/ 2003 h 4053"/>
                    <a:gd name="T24" fmla="*/ 2251 w 2851"/>
                    <a:gd name="T25" fmla="*/ 60 h 4053"/>
                    <a:gd name="T26" fmla="*/ 2251 w 2851"/>
                    <a:gd name="T27" fmla="*/ 60 h 4053"/>
                    <a:gd name="T28" fmla="*/ 2202 w 2851"/>
                    <a:gd name="T29" fmla="*/ 27 h 4053"/>
                    <a:gd name="T30" fmla="*/ 2202 w 2851"/>
                    <a:gd name="T31" fmla="*/ 27 h 4053"/>
                    <a:gd name="T32" fmla="*/ 1361 w 2851"/>
                    <a:gd name="T33" fmla="*/ 1738 h 4053"/>
                    <a:gd name="T34" fmla="*/ 1361 w 2851"/>
                    <a:gd name="T35" fmla="*/ 1738 h 4053"/>
                    <a:gd name="T36" fmla="*/ 1271 w 2851"/>
                    <a:gd name="T37" fmla="*/ 1772 h 4053"/>
                    <a:gd name="T38" fmla="*/ 1271 w 2851"/>
                    <a:gd name="T39" fmla="*/ 1772 h 4053"/>
                    <a:gd name="T40" fmla="*/ 26 w 2851"/>
                    <a:gd name="T41" fmla="*/ 1256 h 4053"/>
                    <a:gd name="T42" fmla="*/ 26 w 2851"/>
                    <a:gd name="T43" fmla="*/ 1256 h 4053"/>
                    <a:gd name="T44" fmla="*/ 22 w 2851"/>
                    <a:gd name="T45" fmla="*/ 1292 h 4053"/>
                    <a:gd name="T46" fmla="*/ 22 w 2851"/>
                    <a:gd name="T47" fmla="*/ 1292 h 4053"/>
                    <a:gd name="T48" fmla="*/ 494 w 2851"/>
                    <a:gd name="T49" fmla="*/ 1451 h 4053"/>
                    <a:gd name="T50" fmla="*/ 494 w 2851"/>
                    <a:gd name="T51" fmla="*/ 1451 h 4053"/>
                    <a:gd name="T52" fmla="*/ 1250 w 2851"/>
                    <a:gd name="T53" fmla="*/ 2779 h 4053"/>
                    <a:gd name="T54" fmla="*/ 1250 w 2851"/>
                    <a:gd name="T55" fmla="*/ 2779 h 4053"/>
                    <a:gd name="T56" fmla="*/ 811 w 2851"/>
                    <a:gd name="T57" fmla="*/ 4052 h 4053"/>
                    <a:gd name="T58" fmla="*/ 2170 w 2851"/>
                    <a:gd name="T59" fmla="*/ 4052 h 4053"/>
                    <a:gd name="T60" fmla="*/ 2170 w 2851"/>
                    <a:gd name="T61" fmla="*/ 4052 h 4053"/>
                    <a:gd name="T62" fmla="*/ 1903 w 2851"/>
                    <a:gd name="T63" fmla="*/ 2732 h 4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51" h="4053">
                      <a:moveTo>
                        <a:pt x="1903" y="2732"/>
                      </a:moveTo>
                      <a:lnTo>
                        <a:pt x="1903" y="2732"/>
                      </a:lnTo>
                      <a:cubicBezTo>
                        <a:pt x="1922" y="2666"/>
                        <a:pt x="1986" y="2642"/>
                        <a:pt x="2046" y="2610"/>
                      </a:cubicBezTo>
                      <a:lnTo>
                        <a:pt x="2046" y="2610"/>
                      </a:lnTo>
                      <a:cubicBezTo>
                        <a:pt x="2626" y="2308"/>
                        <a:pt x="2700" y="2150"/>
                        <a:pt x="2841" y="1915"/>
                      </a:cubicBezTo>
                      <a:lnTo>
                        <a:pt x="2841" y="1915"/>
                      </a:lnTo>
                      <a:cubicBezTo>
                        <a:pt x="2850" y="1900"/>
                        <a:pt x="2830" y="1885"/>
                        <a:pt x="2818" y="1899"/>
                      </a:cubicBezTo>
                      <a:lnTo>
                        <a:pt x="2818" y="1899"/>
                      </a:lnTo>
                      <a:cubicBezTo>
                        <a:pt x="2314" y="2482"/>
                        <a:pt x="1851" y="2060"/>
                        <a:pt x="1801" y="2011"/>
                      </a:cubicBezTo>
                      <a:lnTo>
                        <a:pt x="1801" y="2011"/>
                      </a:lnTo>
                      <a:cubicBezTo>
                        <a:pt x="1798" y="2009"/>
                        <a:pt x="1795" y="2006"/>
                        <a:pt x="1794" y="2003"/>
                      </a:cubicBezTo>
                      <a:lnTo>
                        <a:pt x="1794" y="2003"/>
                      </a:lnTo>
                      <a:cubicBezTo>
                        <a:pt x="1437" y="1326"/>
                        <a:pt x="2033" y="477"/>
                        <a:pt x="2251" y="60"/>
                      </a:cubicBezTo>
                      <a:lnTo>
                        <a:pt x="2251" y="60"/>
                      </a:lnTo>
                      <a:cubicBezTo>
                        <a:pt x="2268" y="28"/>
                        <a:pt x="2225" y="0"/>
                        <a:pt x="2202" y="27"/>
                      </a:cubicBezTo>
                      <a:lnTo>
                        <a:pt x="2202" y="27"/>
                      </a:lnTo>
                      <a:cubicBezTo>
                        <a:pt x="1486" y="872"/>
                        <a:pt x="1372" y="1479"/>
                        <a:pt x="1361" y="1738"/>
                      </a:cubicBezTo>
                      <a:lnTo>
                        <a:pt x="1361" y="1738"/>
                      </a:lnTo>
                      <a:cubicBezTo>
                        <a:pt x="1358" y="1783"/>
                        <a:pt x="1304" y="1805"/>
                        <a:pt x="1271" y="1772"/>
                      </a:cubicBezTo>
                      <a:lnTo>
                        <a:pt x="1271" y="1772"/>
                      </a:lnTo>
                      <a:cubicBezTo>
                        <a:pt x="864" y="1362"/>
                        <a:pt x="315" y="1273"/>
                        <a:pt x="26" y="1256"/>
                      </a:cubicBezTo>
                      <a:lnTo>
                        <a:pt x="26" y="1256"/>
                      </a:lnTo>
                      <a:cubicBezTo>
                        <a:pt x="4" y="1255"/>
                        <a:pt x="0" y="1287"/>
                        <a:pt x="22" y="1292"/>
                      </a:cubicBezTo>
                      <a:lnTo>
                        <a:pt x="22" y="1292"/>
                      </a:lnTo>
                      <a:cubicBezTo>
                        <a:pt x="204" y="1333"/>
                        <a:pt x="360" y="1388"/>
                        <a:pt x="494" y="1451"/>
                      </a:cubicBezTo>
                      <a:lnTo>
                        <a:pt x="494" y="1451"/>
                      </a:lnTo>
                      <a:cubicBezTo>
                        <a:pt x="1001" y="1689"/>
                        <a:pt x="1302" y="2222"/>
                        <a:pt x="1250" y="2779"/>
                      </a:cubicBezTo>
                      <a:lnTo>
                        <a:pt x="1250" y="2779"/>
                      </a:lnTo>
                      <a:cubicBezTo>
                        <a:pt x="1192" y="3397"/>
                        <a:pt x="1003" y="3797"/>
                        <a:pt x="811" y="4052"/>
                      </a:cubicBezTo>
                      <a:lnTo>
                        <a:pt x="2170" y="4052"/>
                      </a:lnTo>
                      <a:lnTo>
                        <a:pt x="2170" y="4052"/>
                      </a:lnTo>
                      <a:cubicBezTo>
                        <a:pt x="1712" y="3618"/>
                        <a:pt x="1828" y="2991"/>
                        <a:pt x="1903" y="2732"/>
                      </a:cubicBezTo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82" name="Group 2081">
                  <a:extLst>
                    <a:ext uri="{FF2B5EF4-FFF2-40B4-BE49-F238E27FC236}">
                      <a16:creationId xmlns:a16="http://schemas.microsoft.com/office/drawing/2014/main" id="{19717652-69E3-8A89-9997-B03BF84D6AE7}"/>
                    </a:ext>
                  </a:extLst>
                </p:cNvPr>
                <p:cNvGrpSpPr/>
                <p:nvPr/>
              </p:nvGrpSpPr>
              <p:grpSpPr>
                <a:xfrm>
                  <a:off x="10415926" y="9414614"/>
                  <a:ext cx="5597001" cy="1628794"/>
                  <a:chOff x="9525926" y="8302115"/>
                  <a:chExt cx="5553887" cy="2711790"/>
                </a:xfrm>
              </p:grpSpPr>
              <p:sp>
                <p:nvSpPr>
                  <p:cNvPr id="2050" name="Freeform 472">
                    <a:extLst>
                      <a:ext uri="{FF2B5EF4-FFF2-40B4-BE49-F238E27FC236}">
                        <a16:creationId xmlns:a16="http://schemas.microsoft.com/office/drawing/2014/main" id="{68830F39-4714-964F-2FB1-A915A88CF7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525926" y="8302115"/>
                    <a:ext cx="5553887" cy="2711790"/>
                  </a:xfrm>
                  <a:custGeom>
                    <a:avLst/>
                    <a:gdLst>
                      <a:gd name="T0" fmla="*/ 4383 w 5974"/>
                      <a:gd name="T1" fmla="*/ 1155 h 2717"/>
                      <a:gd name="T2" fmla="*/ 3702 w 5974"/>
                      <a:gd name="T3" fmla="*/ 575 h 2717"/>
                      <a:gd name="T4" fmla="*/ 4680 w 5974"/>
                      <a:gd name="T5" fmla="*/ 1047 h 2717"/>
                      <a:gd name="T6" fmla="*/ 3179 w 5974"/>
                      <a:gd name="T7" fmla="*/ 1274 h 2717"/>
                      <a:gd name="T8" fmla="*/ 3084 w 5974"/>
                      <a:gd name="T9" fmla="*/ 1606 h 2717"/>
                      <a:gd name="T10" fmla="*/ 3143 w 5974"/>
                      <a:gd name="T11" fmla="*/ 437 h 2717"/>
                      <a:gd name="T12" fmla="*/ 3660 w 5974"/>
                      <a:gd name="T13" fmla="*/ 1152 h 2717"/>
                      <a:gd name="T14" fmla="*/ 3421 w 5974"/>
                      <a:gd name="T15" fmla="*/ 2196 h 2717"/>
                      <a:gd name="T16" fmla="*/ 3209 w 5974"/>
                      <a:gd name="T17" fmla="*/ 1948 h 2717"/>
                      <a:gd name="T18" fmla="*/ 3331 w 5974"/>
                      <a:gd name="T19" fmla="*/ 2185 h 2717"/>
                      <a:gd name="T20" fmla="*/ 2811 w 5974"/>
                      <a:gd name="T21" fmla="*/ 1629 h 2717"/>
                      <a:gd name="T22" fmla="*/ 2304 w 5974"/>
                      <a:gd name="T23" fmla="*/ 1153 h 2717"/>
                      <a:gd name="T24" fmla="*/ 2601 w 5974"/>
                      <a:gd name="T25" fmla="*/ 515 h 2717"/>
                      <a:gd name="T26" fmla="*/ 3003 w 5974"/>
                      <a:gd name="T27" fmla="*/ 895 h 2717"/>
                      <a:gd name="T28" fmla="*/ 2552 w 5974"/>
                      <a:gd name="T29" fmla="*/ 2190 h 2717"/>
                      <a:gd name="T30" fmla="*/ 1877 w 5974"/>
                      <a:gd name="T31" fmla="*/ 864 h 2717"/>
                      <a:gd name="T32" fmla="*/ 1127 w 5974"/>
                      <a:gd name="T33" fmla="*/ 1390 h 2717"/>
                      <a:gd name="T34" fmla="*/ 1378 w 5974"/>
                      <a:gd name="T35" fmla="*/ 769 h 2717"/>
                      <a:gd name="T36" fmla="*/ 2319 w 5974"/>
                      <a:gd name="T37" fmla="*/ 469 h 2717"/>
                      <a:gd name="T38" fmla="*/ 5589 w 5974"/>
                      <a:gd name="T39" fmla="*/ 1055 h 2717"/>
                      <a:gd name="T40" fmla="*/ 5028 w 5974"/>
                      <a:gd name="T41" fmla="*/ 485 h 2717"/>
                      <a:gd name="T42" fmla="*/ 5918 w 5974"/>
                      <a:gd name="T43" fmla="*/ 770 h 2717"/>
                      <a:gd name="T44" fmla="*/ 5746 w 5974"/>
                      <a:gd name="T45" fmla="*/ 63 h 2717"/>
                      <a:gd name="T46" fmla="*/ 4331 w 5974"/>
                      <a:gd name="T47" fmla="*/ 324 h 2717"/>
                      <a:gd name="T48" fmla="*/ 3742 w 5974"/>
                      <a:gd name="T49" fmla="*/ 186 h 2717"/>
                      <a:gd name="T50" fmla="*/ 2454 w 5974"/>
                      <a:gd name="T51" fmla="*/ 99 h 2717"/>
                      <a:gd name="T52" fmla="*/ 2173 w 5974"/>
                      <a:gd name="T53" fmla="*/ 77 h 2717"/>
                      <a:gd name="T54" fmla="*/ 1617 w 5974"/>
                      <a:gd name="T55" fmla="*/ 365 h 2717"/>
                      <a:gd name="T56" fmla="*/ 196 w 5974"/>
                      <a:gd name="T57" fmla="*/ 120 h 2717"/>
                      <a:gd name="T58" fmla="*/ 682 w 5974"/>
                      <a:gd name="T59" fmla="*/ 494 h 2717"/>
                      <a:gd name="T60" fmla="*/ 922 w 5974"/>
                      <a:gd name="T61" fmla="*/ 526 h 2717"/>
                      <a:gd name="T62" fmla="*/ 375 w 5974"/>
                      <a:gd name="T63" fmla="*/ 1108 h 2717"/>
                      <a:gd name="T64" fmla="*/ 387 w 5974"/>
                      <a:gd name="T65" fmla="*/ 1655 h 2717"/>
                      <a:gd name="T66" fmla="*/ 933 w 5974"/>
                      <a:gd name="T67" fmla="*/ 1050 h 2717"/>
                      <a:gd name="T68" fmla="*/ 763 w 5974"/>
                      <a:gd name="T69" fmla="*/ 1756 h 2717"/>
                      <a:gd name="T70" fmla="*/ 809 w 5974"/>
                      <a:gd name="T71" fmla="*/ 1676 h 2717"/>
                      <a:gd name="T72" fmla="*/ 1011 w 5974"/>
                      <a:gd name="T73" fmla="*/ 1519 h 2717"/>
                      <a:gd name="T74" fmla="*/ 1098 w 5974"/>
                      <a:gd name="T75" fmla="*/ 1787 h 2717"/>
                      <a:gd name="T76" fmla="*/ 1415 w 5974"/>
                      <a:gd name="T77" fmla="*/ 2143 h 2717"/>
                      <a:gd name="T78" fmla="*/ 1669 w 5974"/>
                      <a:gd name="T79" fmla="*/ 1913 h 2717"/>
                      <a:gd name="T80" fmla="*/ 1848 w 5974"/>
                      <a:gd name="T81" fmla="*/ 2100 h 2717"/>
                      <a:gd name="T82" fmla="*/ 2045 w 5974"/>
                      <a:gd name="T83" fmla="*/ 2026 h 2717"/>
                      <a:gd name="T84" fmla="*/ 2133 w 5974"/>
                      <a:gd name="T85" fmla="*/ 1886 h 2717"/>
                      <a:gd name="T86" fmla="*/ 2759 w 5974"/>
                      <a:gd name="T87" fmla="*/ 2701 h 2717"/>
                      <a:gd name="T88" fmla="*/ 2827 w 5974"/>
                      <a:gd name="T89" fmla="*/ 2426 h 2717"/>
                      <a:gd name="T90" fmla="*/ 2718 w 5974"/>
                      <a:gd name="T91" fmla="*/ 1887 h 2717"/>
                      <a:gd name="T92" fmla="*/ 3267 w 5974"/>
                      <a:gd name="T93" fmla="*/ 2523 h 2717"/>
                      <a:gd name="T94" fmla="*/ 3224 w 5974"/>
                      <a:gd name="T95" fmla="*/ 2715 h 2717"/>
                      <a:gd name="T96" fmla="*/ 3845 w 5974"/>
                      <a:gd name="T97" fmla="*/ 1886 h 2717"/>
                      <a:gd name="T98" fmla="*/ 3943 w 5974"/>
                      <a:gd name="T99" fmla="*/ 2026 h 2717"/>
                      <a:gd name="T100" fmla="*/ 4129 w 5974"/>
                      <a:gd name="T101" fmla="*/ 2100 h 2717"/>
                      <a:gd name="T102" fmla="*/ 4308 w 5974"/>
                      <a:gd name="T103" fmla="*/ 1913 h 2717"/>
                      <a:gd name="T104" fmla="*/ 4578 w 5974"/>
                      <a:gd name="T105" fmla="*/ 2147 h 2717"/>
                      <a:gd name="T106" fmla="*/ 4880 w 5974"/>
                      <a:gd name="T107" fmla="*/ 1749 h 2717"/>
                      <a:gd name="T108" fmla="*/ 4895 w 5974"/>
                      <a:gd name="T109" fmla="*/ 1434 h 2717"/>
                      <a:gd name="T110" fmla="*/ 5167 w 5974"/>
                      <a:gd name="T111" fmla="*/ 1632 h 2717"/>
                      <a:gd name="T112" fmla="*/ 5391 w 5974"/>
                      <a:gd name="T113" fmla="*/ 2127 h 2717"/>
                      <a:gd name="T114" fmla="*/ 5030 w 5974"/>
                      <a:gd name="T115" fmla="*/ 1009 h 2717"/>
                      <a:gd name="T116" fmla="*/ 5398 w 5974"/>
                      <a:gd name="T117" fmla="*/ 1145 h 27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5974" h="2717">
                        <a:moveTo>
                          <a:pt x="4915" y="1113"/>
                        </a:moveTo>
                        <a:lnTo>
                          <a:pt x="4915" y="1113"/>
                        </a:lnTo>
                        <a:cubicBezTo>
                          <a:pt x="4915" y="1114"/>
                          <a:pt x="4915" y="1114"/>
                          <a:pt x="4915" y="1114"/>
                        </a:cubicBezTo>
                        <a:lnTo>
                          <a:pt x="4915" y="1114"/>
                        </a:lnTo>
                        <a:cubicBezTo>
                          <a:pt x="4873" y="1212"/>
                          <a:pt x="4849" y="1300"/>
                          <a:pt x="4838" y="1379"/>
                        </a:cubicBezTo>
                        <a:lnTo>
                          <a:pt x="4838" y="1379"/>
                        </a:lnTo>
                        <a:cubicBezTo>
                          <a:pt x="4623" y="1183"/>
                          <a:pt x="4402" y="1157"/>
                          <a:pt x="4384" y="1156"/>
                        </a:cubicBezTo>
                        <a:lnTo>
                          <a:pt x="4384" y="1156"/>
                        </a:lnTo>
                        <a:cubicBezTo>
                          <a:pt x="4384" y="1156"/>
                          <a:pt x="4383" y="1156"/>
                          <a:pt x="4383" y="1155"/>
                        </a:cubicBezTo>
                        <a:lnTo>
                          <a:pt x="4383" y="1155"/>
                        </a:lnTo>
                        <a:cubicBezTo>
                          <a:pt x="3961" y="985"/>
                          <a:pt x="3815" y="768"/>
                          <a:pt x="3776" y="698"/>
                        </a:cubicBezTo>
                        <a:lnTo>
                          <a:pt x="3776" y="698"/>
                        </a:lnTo>
                        <a:cubicBezTo>
                          <a:pt x="3773" y="691"/>
                          <a:pt x="3780" y="684"/>
                          <a:pt x="3787" y="688"/>
                        </a:cubicBezTo>
                        <a:lnTo>
                          <a:pt x="4101" y="864"/>
                        </a:lnTo>
                        <a:lnTo>
                          <a:pt x="3705" y="578"/>
                        </a:lnTo>
                        <a:lnTo>
                          <a:pt x="3705" y="578"/>
                        </a:lnTo>
                        <a:cubicBezTo>
                          <a:pt x="3704" y="577"/>
                          <a:pt x="3703" y="576"/>
                          <a:pt x="3702" y="575"/>
                        </a:cubicBezTo>
                        <a:lnTo>
                          <a:pt x="3702" y="575"/>
                        </a:lnTo>
                        <a:cubicBezTo>
                          <a:pt x="3665" y="493"/>
                          <a:pt x="3640" y="423"/>
                          <a:pt x="3623" y="364"/>
                        </a:cubicBezTo>
                        <a:lnTo>
                          <a:pt x="3623" y="364"/>
                        </a:lnTo>
                        <a:cubicBezTo>
                          <a:pt x="3644" y="358"/>
                          <a:pt x="3679" y="359"/>
                          <a:pt x="3730" y="385"/>
                        </a:cubicBezTo>
                        <a:lnTo>
                          <a:pt x="3730" y="385"/>
                        </a:lnTo>
                        <a:cubicBezTo>
                          <a:pt x="3854" y="521"/>
                          <a:pt x="4466" y="693"/>
                          <a:pt x="4527" y="710"/>
                        </a:cubicBezTo>
                        <a:lnTo>
                          <a:pt x="4527" y="710"/>
                        </a:lnTo>
                        <a:cubicBezTo>
                          <a:pt x="4530" y="711"/>
                          <a:pt x="4532" y="713"/>
                          <a:pt x="4533" y="716"/>
                        </a:cubicBezTo>
                        <a:lnTo>
                          <a:pt x="4533" y="716"/>
                        </a:lnTo>
                        <a:cubicBezTo>
                          <a:pt x="4550" y="879"/>
                          <a:pt x="4638" y="997"/>
                          <a:pt x="4680" y="1047"/>
                        </a:cubicBezTo>
                        <a:lnTo>
                          <a:pt x="4680" y="1047"/>
                        </a:lnTo>
                        <a:cubicBezTo>
                          <a:pt x="4641" y="979"/>
                          <a:pt x="4591" y="791"/>
                          <a:pt x="4578" y="737"/>
                        </a:cubicBezTo>
                        <a:lnTo>
                          <a:pt x="4578" y="737"/>
                        </a:lnTo>
                        <a:cubicBezTo>
                          <a:pt x="4576" y="731"/>
                          <a:pt x="4582" y="726"/>
                          <a:pt x="4588" y="729"/>
                        </a:cubicBezTo>
                        <a:lnTo>
                          <a:pt x="4588" y="729"/>
                        </a:lnTo>
                        <a:cubicBezTo>
                          <a:pt x="4982" y="877"/>
                          <a:pt x="4917" y="1106"/>
                          <a:pt x="4915" y="1113"/>
                        </a:cubicBezTo>
                        <a:close/>
                        <a:moveTo>
                          <a:pt x="3178" y="1276"/>
                        </a:moveTo>
                        <a:lnTo>
                          <a:pt x="3178" y="1276"/>
                        </a:lnTo>
                        <a:cubicBezTo>
                          <a:pt x="3178" y="1275"/>
                          <a:pt x="3179" y="1274"/>
                          <a:pt x="3179" y="1274"/>
                        </a:cubicBezTo>
                        <a:lnTo>
                          <a:pt x="3178" y="1276"/>
                        </a:lnTo>
                        <a:close/>
                        <a:moveTo>
                          <a:pt x="3621" y="1656"/>
                        </a:moveTo>
                        <a:lnTo>
                          <a:pt x="3621" y="1656"/>
                        </a:lnTo>
                        <a:lnTo>
                          <a:pt x="3621" y="1656"/>
                        </a:lnTo>
                        <a:lnTo>
                          <a:pt x="3621" y="1656"/>
                        </a:lnTo>
                        <a:cubicBezTo>
                          <a:pt x="3445" y="1722"/>
                          <a:pt x="3330" y="1809"/>
                          <a:pt x="3256" y="1890"/>
                        </a:cubicBezTo>
                        <a:lnTo>
                          <a:pt x="3256" y="1890"/>
                        </a:lnTo>
                        <a:cubicBezTo>
                          <a:pt x="3218" y="1791"/>
                          <a:pt x="3163" y="1690"/>
                          <a:pt x="3084" y="1606"/>
                        </a:cubicBezTo>
                        <a:lnTo>
                          <a:pt x="3084" y="1606"/>
                        </a:lnTo>
                        <a:cubicBezTo>
                          <a:pt x="3082" y="1604"/>
                          <a:pt x="3082" y="1601"/>
                          <a:pt x="3082" y="1599"/>
                        </a:cubicBezTo>
                        <a:lnTo>
                          <a:pt x="3165" y="1319"/>
                        </a:lnTo>
                        <a:lnTo>
                          <a:pt x="3165" y="1319"/>
                        </a:lnTo>
                        <a:cubicBezTo>
                          <a:pt x="3207" y="1367"/>
                          <a:pt x="3275" y="1553"/>
                          <a:pt x="3275" y="1553"/>
                        </a:cubicBezTo>
                        <a:lnTo>
                          <a:pt x="3275" y="1553"/>
                        </a:lnTo>
                        <a:cubicBezTo>
                          <a:pt x="3261" y="1456"/>
                          <a:pt x="3202" y="1289"/>
                          <a:pt x="3192" y="1264"/>
                        </a:cubicBezTo>
                        <a:lnTo>
                          <a:pt x="3192" y="1264"/>
                        </a:lnTo>
                        <a:cubicBezTo>
                          <a:pt x="3200" y="1192"/>
                          <a:pt x="3239" y="799"/>
                          <a:pt x="3143" y="437"/>
                        </a:cubicBezTo>
                        <a:lnTo>
                          <a:pt x="3143" y="437"/>
                        </a:lnTo>
                        <a:cubicBezTo>
                          <a:pt x="3172" y="402"/>
                          <a:pt x="3228" y="359"/>
                          <a:pt x="3333" y="359"/>
                        </a:cubicBezTo>
                        <a:lnTo>
                          <a:pt x="3333" y="359"/>
                        </a:lnTo>
                        <a:cubicBezTo>
                          <a:pt x="3371" y="585"/>
                          <a:pt x="3618" y="1046"/>
                          <a:pt x="3644" y="1096"/>
                        </a:cubicBezTo>
                        <a:lnTo>
                          <a:pt x="3644" y="1096"/>
                        </a:lnTo>
                        <a:cubicBezTo>
                          <a:pt x="3646" y="1099"/>
                          <a:pt x="3645" y="1102"/>
                          <a:pt x="3643" y="1105"/>
                        </a:cubicBezTo>
                        <a:lnTo>
                          <a:pt x="3643" y="1105"/>
                        </a:lnTo>
                        <a:cubicBezTo>
                          <a:pt x="3539" y="1230"/>
                          <a:pt x="3513" y="1375"/>
                          <a:pt x="3507" y="1439"/>
                        </a:cubicBezTo>
                        <a:lnTo>
                          <a:pt x="3507" y="1439"/>
                        </a:lnTo>
                        <a:cubicBezTo>
                          <a:pt x="3529" y="1364"/>
                          <a:pt x="3631" y="1199"/>
                          <a:pt x="3660" y="1152"/>
                        </a:cubicBezTo>
                        <a:lnTo>
                          <a:pt x="3660" y="1152"/>
                        </a:lnTo>
                        <a:cubicBezTo>
                          <a:pt x="3663" y="1146"/>
                          <a:pt x="3671" y="1148"/>
                          <a:pt x="3673" y="1153"/>
                        </a:cubicBezTo>
                        <a:lnTo>
                          <a:pt x="3673" y="1153"/>
                        </a:lnTo>
                        <a:cubicBezTo>
                          <a:pt x="3838" y="1541"/>
                          <a:pt x="3629" y="1652"/>
                          <a:pt x="3621" y="1656"/>
                        </a:cubicBezTo>
                        <a:close/>
                        <a:moveTo>
                          <a:pt x="3460" y="1850"/>
                        </a:moveTo>
                        <a:lnTo>
                          <a:pt x="3460" y="1850"/>
                        </a:lnTo>
                        <a:cubicBezTo>
                          <a:pt x="3444" y="1904"/>
                          <a:pt x="3428" y="2151"/>
                          <a:pt x="3425" y="2190"/>
                        </a:cubicBezTo>
                        <a:lnTo>
                          <a:pt x="3425" y="2190"/>
                        </a:lnTo>
                        <a:cubicBezTo>
                          <a:pt x="3425" y="2193"/>
                          <a:pt x="3424" y="2195"/>
                          <a:pt x="3421" y="2196"/>
                        </a:cubicBezTo>
                        <a:lnTo>
                          <a:pt x="3421" y="2196"/>
                        </a:lnTo>
                        <a:cubicBezTo>
                          <a:pt x="3276" y="2247"/>
                          <a:pt x="3203" y="2330"/>
                          <a:pt x="3166" y="2398"/>
                        </a:cubicBezTo>
                        <a:lnTo>
                          <a:pt x="3166" y="2398"/>
                        </a:lnTo>
                        <a:cubicBezTo>
                          <a:pt x="3076" y="2270"/>
                          <a:pt x="2988" y="2077"/>
                          <a:pt x="3020" y="1840"/>
                        </a:cubicBezTo>
                        <a:lnTo>
                          <a:pt x="3020" y="1840"/>
                        </a:lnTo>
                        <a:cubicBezTo>
                          <a:pt x="3020" y="1836"/>
                          <a:pt x="3024" y="1833"/>
                          <a:pt x="3028" y="1833"/>
                        </a:cubicBezTo>
                        <a:lnTo>
                          <a:pt x="3028" y="1833"/>
                        </a:lnTo>
                        <a:cubicBezTo>
                          <a:pt x="3051" y="1833"/>
                          <a:pt x="3131" y="1843"/>
                          <a:pt x="3209" y="1948"/>
                        </a:cubicBezTo>
                        <a:lnTo>
                          <a:pt x="3209" y="1948"/>
                        </a:lnTo>
                        <a:cubicBezTo>
                          <a:pt x="3173" y="1996"/>
                          <a:pt x="3151" y="2039"/>
                          <a:pt x="3139" y="2070"/>
                        </a:cubicBezTo>
                        <a:lnTo>
                          <a:pt x="3139" y="2070"/>
                        </a:lnTo>
                        <a:cubicBezTo>
                          <a:pt x="3135" y="2078"/>
                          <a:pt x="3146" y="2085"/>
                          <a:pt x="3152" y="2077"/>
                        </a:cubicBezTo>
                        <a:lnTo>
                          <a:pt x="3152" y="2077"/>
                        </a:lnTo>
                        <a:cubicBezTo>
                          <a:pt x="3179" y="2039"/>
                          <a:pt x="3206" y="2007"/>
                          <a:pt x="3230" y="1980"/>
                        </a:cubicBezTo>
                        <a:lnTo>
                          <a:pt x="3230" y="1980"/>
                        </a:lnTo>
                        <a:cubicBezTo>
                          <a:pt x="3261" y="2030"/>
                          <a:pt x="3291" y="2097"/>
                          <a:pt x="3315" y="2188"/>
                        </a:cubicBezTo>
                        <a:lnTo>
                          <a:pt x="3315" y="2188"/>
                        </a:lnTo>
                        <a:cubicBezTo>
                          <a:pt x="3318" y="2198"/>
                          <a:pt x="3332" y="2195"/>
                          <a:pt x="3331" y="2185"/>
                        </a:cubicBezTo>
                        <a:lnTo>
                          <a:pt x="3331" y="2185"/>
                        </a:lnTo>
                        <a:cubicBezTo>
                          <a:pt x="3321" y="2117"/>
                          <a:pt x="3303" y="2030"/>
                          <a:pt x="3272" y="1937"/>
                        </a:cubicBezTo>
                        <a:lnTo>
                          <a:pt x="3272" y="1937"/>
                        </a:lnTo>
                        <a:cubicBezTo>
                          <a:pt x="3362" y="1853"/>
                          <a:pt x="3427" y="1841"/>
                          <a:pt x="3452" y="1840"/>
                        </a:cubicBezTo>
                        <a:lnTo>
                          <a:pt x="3452" y="1840"/>
                        </a:lnTo>
                        <a:cubicBezTo>
                          <a:pt x="3457" y="1840"/>
                          <a:pt x="3462" y="1845"/>
                          <a:pt x="3460" y="1850"/>
                        </a:cubicBezTo>
                        <a:close/>
                        <a:moveTo>
                          <a:pt x="2812" y="1628"/>
                        </a:moveTo>
                        <a:lnTo>
                          <a:pt x="2812" y="1628"/>
                        </a:lnTo>
                        <a:cubicBezTo>
                          <a:pt x="2812" y="1628"/>
                          <a:pt x="2812" y="1629"/>
                          <a:pt x="2811" y="1629"/>
                        </a:cubicBezTo>
                        <a:lnTo>
                          <a:pt x="2811" y="1629"/>
                        </a:lnTo>
                        <a:cubicBezTo>
                          <a:pt x="2803" y="1637"/>
                          <a:pt x="2730" y="1707"/>
                          <a:pt x="2667" y="1836"/>
                        </a:cubicBezTo>
                        <a:lnTo>
                          <a:pt x="2667" y="1836"/>
                        </a:lnTo>
                        <a:cubicBezTo>
                          <a:pt x="2594" y="1771"/>
                          <a:pt x="2493" y="1707"/>
                          <a:pt x="2357" y="1656"/>
                        </a:cubicBezTo>
                        <a:lnTo>
                          <a:pt x="2357" y="1656"/>
                        </a:lnTo>
                        <a:cubicBezTo>
                          <a:pt x="2356" y="1656"/>
                          <a:pt x="2356" y="1656"/>
                          <a:pt x="2356" y="1656"/>
                        </a:cubicBezTo>
                        <a:lnTo>
                          <a:pt x="2356" y="1656"/>
                        </a:lnTo>
                        <a:cubicBezTo>
                          <a:pt x="2349" y="1652"/>
                          <a:pt x="2139" y="1541"/>
                          <a:pt x="2304" y="1153"/>
                        </a:cubicBezTo>
                        <a:lnTo>
                          <a:pt x="2304" y="1153"/>
                        </a:lnTo>
                        <a:cubicBezTo>
                          <a:pt x="2306" y="1148"/>
                          <a:pt x="2314" y="1146"/>
                          <a:pt x="2318" y="1152"/>
                        </a:cubicBezTo>
                        <a:lnTo>
                          <a:pt x="2318" y="1152"/>
                        </a:lnTo>
                        <a:cubicBezTo>
                          <a:pt x="2347" y="1199"/>
                          <a:pt x="2448" y="1364"/>
                          <a:pt x="2470" y="1439"/>
                        </a:cubicBezTo>
                        <a:lnTo>
                          <a:pt x="2470" y="1439"/>
                        </a:lnTo>
                        <a:cubicBezTo>
                          <a:pt x="2464" y="1375"/>
                          <a:pt x="2439" y="1230"/>
                          <a:pt x="2334" y="1105"/>
                        </a:cubicBezTo>
                        <a:lnTo>
                          <a:pt x="2334" y="1105"/>
                        </a:lnTo>
                        <a:cubicBezTo>
                          <a:pt x="2332" y="1102"/>
                          <a:pt x="2331" y="1099"/>
                          <a:pt x="2333" y="1096"/>
                        </a:cubicBezTo>
                        <a:lnTo>
                          <a:pt x="2333" y="1096"/>
                        </a:lnTo>
                        <a:cubicBezTo>
                          <a:pt x="2354" y="1056"/>
                          <a:pt x="2518" y="750"/>
                          <a:pt x="2601" y="515"/>
                        </a:cubicBezTo>
                        <a:lnTo>
                          <a:pt x="2601" y="515"/>
                        </a:lnTo>
                        <a:cubicBezTo>
                          <a:pt x="2655" y="471"/>
                          <a:pt x="2772" y="402"/>
                          <a:pt x="2905" y="464"/>
                        </a:cubicBezTo>
                        <a:lnTo>
                          <a:pt x="2905" y="464"/>
                        </a:lnTo>
                        <a:cubicBezTo>
                          <a:pt x="2937" y="530"/>
                          <a:pt x="2972" y="623"/>
                          <a:pt x="3001" y="753"/>
                        </a:cubicBezTo>
                        <a:lnTo>
                          <a:pt x="3001" y="753"/>
                        </a:lnTo>
                        <a:cubicBezTo>
                          <a:pt x="3002" y="754"/>
                          <a:pt x="3002" y="756"/>
                          <a:pt x="3001" y="758"/>
                        </a:cubicBezTo>
                        <a:lnTo>
                          <a:pt x="2860" y="1225"/>
                        </a:lnTo>
                        <a:lnTo>
                          <a:pt x="3003" y="895"/>
                        </a:lnTo>
                        <a:lnTo>
                          <a:pt x="3003" y="895"/>
                        </a:lnTo>
                        <a:cubicBezTo>
                          <a:pt x="3006" y="888"/>
                          <a:pt x="3016" y="889"/>
                          <a:pt x="3017" y="897"/>
                        </a:cubicBezTo>
                        <a:lnTo>
                          <a:pt x="3017" y="897"/>
                        </a:lnTo>
                        <a:cubicBezTo>
                          <a:pt x="3030" y="975"/>
                          <a:pt x="3045" y="1237"/>
                          <a:pt x="2812" y="1628"/>
                        </a:cubicBezTo>
                        <a:lnTo>
                          <a:pt x="2571" y="2201"/>
                        </a:lnTo>
                        <a:lnTo>
                          <a:pt x="2571" y="2201"/>
                        </a:lnTo>
                        <a:cubicBezTo>
                          <a:pt x="2566" y="2200"/>
                          <a:pt x="2562" y="2198"/>
                          <a:pt x="2557" y="2196"/>
                        </a:cubicBezTo>
                        <a:lnTo>
                          <a:pt x="2557" y="2196"/>
                        </a:lnTo>
                        <a:cubicBezTo>
                          <a:pt x="2554" y="2195"/>
                          <a:pt x="2552" y="2193"/>
                          <a:pt x="2552" y="2190"/>
                        </a:cubicBezTo>
                        <a:lnTo>
                          <a:pt x="2552" y="2190"/>
                        </a:lnTo>
                        <a:cubicBezTo>
                          <a:pt x="2549" y="2151"/>
                          <a:pt x="2534" y="1904"/>
                          <a:pt x="2517" y="1850"/>
                        </a:cubicBezTo>
                        <a:lnTo>
                          <a:pt x="2517" y="1850"/>
                        </a:lnTo>
                        <a:cubicBezTo>
                          <a:pt x="2516" y="1845"/>
                          <a:pt x="2520" y="1840"/>
                          <a:pt x="2525" y="1840"/>
                        </a:cubicBezTo>
                        <a:lnTo>
                          <a:pt x="2525" y="1840"/>
                        </a:lnTo>
                        <a:cubicBezTo>
                          <a:pt x="2544" y="1840"/>
                          <a:pt x="2586" y="1848"/>
                          <a:pt x="2643" y="1887"/>
                        </a:cubicBezTo>
                        <a:lnTo>
                          <a:pt x="2643" y="1887"/>
                        </a:lnTo>
                        <a:cubicBezTo>
                          <a:pt x="2608" y="1971"/>
                          <a:pt x="2579" y="2077"/>
                          <a:pt x="2571" y="2201"/>
                        </a:cubicBezTo>
                        <a:lnTo>
                          <a:pt x="2812" y="1628"/>
                        </a:lnTo>
                        <a:close/>
                        <a:moveTo>
                          <a:pt x="1877" y="864"/>
                        </a:moveTo>
                        <a:lnTo>
                          <a:pt x="2190" y="688"/>
                        </a:lnTo>
                        <a:lnTo>
                          <a:pt x="2190" y="688"/>
                        </a:lnTo>
                        <a:cubicBezTo>
                          <a:pt x="2197" y="684"/>
                          <a:pt x="2204" y="691"/>
                          <a:pt x="2201" y="698"/>
                        </a:cubicBezTo>
                        <a:lnTo>
                          <a:pt x="2201" y="698"/>
                        </a:lnTo>
                        <a:cubicBezTo>
                          <a:pt x="2162" y="768"/>
                          <a:pt x="2016" y="985"/>
                          <a:pt x="1595" y="1155"/>
                        </a:cubicBezTo>
                        <a:lnTo>
                          <a:pt x="1595" y="1155"/>
                        </a:lnTo>
                        <a:cubicBezTo>
                          <a:pt x="1594" y="1156"/>
                          <a:pt x="1593" y="1156"/>
                          <a:pt x="1593" y="1156"/>
                        </a:cubicBezTo>
                        <a:lnTo>
                          <a:pt x="1593" y="1156"/>
                        </a:lnTo>
                        <a:cubicBezTo>
                          <a:pt x="1575" y="1157"/>
                          <a:pt x="1346" y="1184"/>
                          <a:pt x="1127" y="1390"/>
                        </a:cubicBezTo>
                        <a:lnTo>
                          <a:pt x="1127" y="1390"/>
                        </a:lnTo>
                        <a:cubicBezTo>
                          <a:pt x="1113" y="1318"/>
                          <a:pt x="1089" y="1239"/>
                          <a:pt x="1050" y="1152"/>
                        </a:cubicBezTo>
                        <a:lnTo>
                          <a:pt x="1050" y="1152"/>
                        </a:lnTo>
                        <a:cubicBezTo>
                          <a:pt x="1049" y="1152"/>
                          <a:pt x="1049" y="1152"/>
                          <a:pt x="1049" y="1152"/>
                        </a:cubicBezTo>
                        <a:lnTo>
                          <a:pt x="1049" y="1152"/>
                        </a:lnTo>
                        <a:cubicBezTo>
                          <a:pt x="1047" y="1145"/>
                          <a:pt x="977" y="918"/>
                          <a:pt x="1367" y="760"/>
                        </a:cubicBezTo>
                        <a:lnTo>
                          <a:pt x="1367" y="760"/>
                        </a:lnTo>
                        <a:cubicBezTo>
                          <a:pt x="1374" y="758"/>
                          <a:pt x="1380" y="763"/>
                          <a:pt x="1378" y="769"/>
                        </a:cubicBezTo>
                        <a:lnTo>
                          <a:pt x="1378" y="769"/>
                        </a:lnTo>
                        <a:cubicBezTo>
                          <a:pt x="1366" y="822"/>
                          <a:pt x="1320" y="1011"/>
                          <a:pt x="1283" y="1080"/>
                        </a:cubicBezTo>
                        <a:lnTo>
                          <a:pt x="1283" y="1080"/>
                        </a:lnTo>
                        <a:cubicBezTo>
                          <a:pt x="1324" y="1030"/>
                          <a:pt x="1410" y="909"/>
                          <a:pt x="1424" y="747"/>
                        </a:cubicBezTo>
                        <a:lnTo>
                          <a:pt x="1424" y="747"/>
                        </a:lnTo>
                        <a:cubicBezTo>
                          <a:pt x="1424" y="744"/>
                          <a:pt x="1426" y="741"/>
                          <a:pt x="1428" y="740"/>
                        </a:cubicBezTo>
                        <a:lnTo>
                          <a:pt x="1428" y="740"/>
                        </a:lnTo>
                        <a:cubicBezTo>
                          <a:pt x="1485" y="723"/>
                          <a:pt x="2030" y="558"/>
                          <a:pt x="2192" y="421"/>
                        </a:cubicBezTo>
                        <a:lnTo>
                          <a:pt x="2192" y="421"/>
                        </a:lnTo>
                        <a:cubicBezTo>
                          <a:pt x="2237" y="425"/>
                          <a:pt x="2281" y="439"/>
                          <a:pt x="2319" y="469"/>
                        </a:cubicBezTo>
                        <a:lnTo>
                          <a:pt x="2319" y="469"/>
                        </a:lnTo>
                        <a:cubicBezTo>
                          <a:pt x="2307" y="502"/>
                          <a:pt x="2292" y="537"/>
                          <a:pt x="2275" y="575"/>
                        </a:cubicBezTo>
                        <a:lnTo>
                          <a:pt x="2275" y="575"/>
                        </a:lnTo>
                        <a:cubicBezTo>
                          <a:pt x="2274" y="576"/>
                          <a:pt x="2274" y="577"/>
                          <a:pt x="2272" y="578"/>
                        </a:cubicBezTo>
                        <a:lnTo>
                          <a:pt x="1877" y="864"/>
                        </a:lnTo>
                        <a:close/>
                        <a:moveTo>
                          <a:pt x="5970" y="1480"/>
                        </a:moveTo>
                        <a:lnTo>
                          <a:pt x="5970" y="1480"/>
                        </a:lnTo>
                        <a:cubicBezTo>
                          <a:pt x="5863" y="1167"/>
                          <a:pt x="5600" y="1059"/>
                          <a:pt x="5589" y="1055"/>
                        </a:cubicBezTo>
                        <a:lnTo>
                          <a:pt x="5589" y="1055"/>
                        </a:lnTo>
                        <a:cubicBezTo>
                          <a:pt x="5588" y="1055"/>
                          <a:pt x="5588" y="1055"/>
                          <a:pt x="5588" y="1055"/>
                        </a:cubicBezTo>
                        <a:lnTo>
                          <a:pt x="5588" y="1055"/>
                        </a:lnTo>
                        <a:cubicBezTo>
                          <a:pt x="5175" y="962"/>
                          <a:pt x="4762" y="619"/>
                          <a:pt x="4687" y="554"/>
                        </a:cubicBezTo>
                        <a:lnTo>
                          <a:pt x="4687" y="554"/>
                        </a:lnTo>
                        <a:cubicBezTo>
                          <a:pt x="4682" y="549"/>
                          <a:pt x="4685" y="542"/>
                          <a:pt x="4691" y="540"/>
                        </a:cubicBezTo>
                        <a:lnTo>
                          <a:pt x="5021" y="482"/>
                        </a:lnTo>
                        <a:lnTo>
                          <a:pt x="5021" y="482"/>
                        </a:lnTo>
                        <a:cubicBezTo>
                          <a:pt x="5024" y="482"/>
                          <a:pt x="5027" y="483"/>
                          <a:pt x="5028" y="485"/>
                        </a:cubicBezTo>
                        <a:lnTo>
                          <a:pt x="5028" y="485"/>
                        </a:lnTo>
                        <a:cubicBezTo>
                          <a:pt x="5184" y="669"/>
                          <a:pt x="5428" y="758"/>
                          <a:pt x="5576" y="796"/>
                        </a:cubicBezTo>
                        <a:lnTo>
                          <a:pt x="5576" y="796"/>
                        </a:lnTo>
                        <a:cubicBezTo>
                          <a:pt x="5586" y="799"/>
                          <a:pt x="5589" y="784"/>
                          <a:pt x="5581" y="781"/>
                        </a:cubicBezTo>
                        <a:lnTo>
                          <a:pt x="5581" y="781"/>
                        </a:lnTo>
                        <a:cubicBezTo>
                          <a:pt x="5259" y="654"/>
                          <a:pt x="5257" y="490"/>
                          <a:pt x="5260" y="454"/>
                        </a:cubicBezTo>
                        <a:lnTo>
                          <a:pt x="5260" y="454"/>
                        </a:lnTo>
                        <a:cubicBezTo>
                          <a:pt x="5260" y="450"/>
                          <a:pt x="5264" y="448"/>
                          <a:pt x="5268" y="448"/>
                        </a:cubicBezTo>
                        <a:lnTo>
                          <a:pt x="5268" y="448"/>
                        </a:lnTo>
                        <a:cubicBezTo>
                          <a:pt x="5605" y="439"/>
                          <a:pt x="5828" y="660"/>
                          <a:pt x="5918" y="770"/>
                        </a:cubicBezTo>
                        <a:lnTo>
                          <a:pt x="5918" y="770"/>
                        </a:lnTo>
                        <a:cubicBezTo>
                          <a:pt x="5924" y="778"/>
                          <a:pt x="5935" y="770"/>
                          <a:pt x="5931" y="762"/>
                        </a:cubicBezTo>
                        <a:lnTo>
                          <a:pt x="5931" y="762"/>
                        </a:lnTo>
                        <a:cubicBezTo>
                          <a:pt x="5720" y="359"/>
                          <a:pt x="5242" y="309"/>
                          <a:pt x="5147" y="302"/>
                        </a:cubicBezTo>
                        <a:lnTo>
                          <a:pt x="5147" y="302"/>
                        </a:lnTo>
                        <a:cubicBezTo>
                          <a:pt x="5140" y="302"/>
                          <a:pt x="5137" y="295"/>
                          <a:pt x="5142" y="290"/>
                        </a:cubicBezTo>
                        <a:lnTo>
                          <a:pt x="5142" y="290"/>
                        </a:lnTo>
                        <a:cubicBezTo>
                          <a:pt x="5306" y="117"/>
                          <a:pt x="5605" y="74"/>
                          <a:pt x="5746" y="63"/>
                        </a:cubicBezTo>
                        <a:lnTo>
                          <a:pt x="5746" y="63"/>
                        </a:lnTo>
                        <a:cubicBezTo>
                          <a:pt x="5756" y="62"/>
                          <a:pt x="5756" y="49"/>
                          <a:pt x="5746" y="47"/>
                        </a:cubicBezTo>
                        <a:lnTo>
                          <a:pt x="5746" y="47"/>
                        </a:lnTo>
                        <a:cubicBezTo>
                          <a:pt x="5342" y="0"/>
                          <a:pt x="5097" y="203"/>
                          <a:pt x="5082" y="216"/>
                        </a:cubicBezTo>
                        <a:lnTo>
                          <a:pt x="5082" y="216"/>
                        </a:lnTo>
                        <a:cubicBezTo>
                          <a:pt x="5081" y="217"/>
                          <a:pt x="5080" y="218"/>
                          <a:pt x="5080" y="218"/>
                        </a:cubicBezTo>
                        <a:lnTo>
                          <a:pt x="5080" y="218"/>
                        </a:lnTo>
                        <a:cubicBezTo>
                          <a:pt x="4666" y="405"/>
                          <a:pt x="4408" y="360"/>
                          <a:pt x="4331" y="339"/>
                        </a:cubicBezTo>
                        <a:lnTo>
                          <a:pt x="4331" y="339"/>
                        </a:lnTo>
                        <a:cubicBezTo>
                          <a:pt x="4323" y="337"/>
                          <a:pt x="4323" y="326"/>
                          <a:pt x="4331" y="324"/>
                        </a:cubicBezTo>
                        <a:lnTo>
                          <a:pt x="4675" y="220"/>
                        </a:lnTo>
                        <a:lnTo>
                          <a:pt x="4194" y="308"/>
                        </a:lnTo>
                        <a:lnTo>
                          <a:pt x="4194" y="308"/>
                        </a:lnTo>
                        <a:cubicBezTo>
                          <a:pt x="4193" y="308"/>
                          <a:pt x="4191" y="308"/>
                          <a:pt x="4190" y="307"/>
                        </a:cubicBezTo>
                        <a:lnTo>
                          <a:pt x="4190" y="307"/>
                        </a:lnTo>
                        <a:cubicBezTo>
                          <a:pt x="3898" y="205"/>
                          <a:pt x="3808" y="101"/>
                          <a:pt x="3782" y="60"/>
                        </a:cubicBezTo>
                        <a:lnTo>
                          <a:pt x="3782" y="60"/>
                        </a:lnTo>
                        <a:cubicBezTo>
                          <a:pt x="3778" y="54"/>
                          <a:pt x="3770" y="56"/>
                          <a:pt x="3768" y="63"/>
                        </a:cubicBezTo>
                        <a:lnTo>
                          <a:pt x="3742" y="186"/>
                        </a:lnTo>
                        <a:lnTo>
                          <a:pt x="3592" y="161"/>
                        </a:lnTo>
                        <a:lnTo>
                          <a:pt x="3592" y="161"/>
                        </a:lnTo>
                        <a:cubicBezTo>
                          <a:pt x="3593" y="137"/>
                          <a:pt x="3596" y="121"/>
                          <a:pt x="3598" y="109"/>
                        </a:cubicBezTo>
                        <a:lnTo>
                          <a:pt x="3598" y="109"/>
                        </a:lnTo>
                        <a:cubicBezTo>
                          <a:pt x="3601" y="103"/>
                          <a:pt x="3593" y="97"/>
                          <a:pt x="3587" y="101"/>
                        </a:cubicBezTo>
                        <a:lnTo>
                          <a:pt x="3512" y="146"/>
                        </a:lnTo>
                        <a:lnTo>
                          <a:pt x="3331" y="116"/>
                        </a:lnTo>
                        <a:lnTo>
                          <a:pt x="2841" y="31"/>
                        </a:lnTo>
                        <a:lnTo>
                          <a:pt x="2454" y="99"/>
                        </a:lnTo>
                        <a:lnTo>
                          <a:pt x="2416" y="117"/>
                        </a:lnTo>
                        <a:lnTo>
                          <a:pt x="2390" y="101"/>
                        </a:lnTo>
                        <a:lnTo>
                          <a:pt x="2390" y="101"/>
                        </a:lnTo>
                        <a:cubicBezTo>
                          <a:pt x="2385" y="97"/>
                          <a:pt x="2376" y="103"/>
                          <a:pt x="2378" y="109"/>
                        </a:cubicBezTo>
                        <a:lnTo>
                          <a:pt x="2378" y="109"/>
                        </a:lnTo>
                        <a:cubicBezTo>
                          <a:pt x="2380" y="115"/>
                          <a:pt x="2381" y="122"/>
                          <a:pt x="2382" y="131"/>
                        </a:cubicBezTo>
                        <a:lnTo>
                          <a:pt x="2204" y="210"/>
                        </a:lnTo>
                        <a:lnTo>
                          <a:pt x="2173" y="77"/>
                        </a:lnTo>
                        <a:lnTo>
                          <a:pt x="2173" y="77"/>
                        </a:lnTo>
                        <a:cubicBezTo>
                          <a:pt x="2172" y="70"/>
                          <a:pt x="2162" y="68"/>
                          <a:pt x="2159" y="74"/>
                        </a:cubicBezTo>
                        <a:lnTo>
                          <a:pt x="2159" y="74"/>
                        </a:lnTo>
                        <a:cubicBezTo>
                          <a:pt x="2134" y="116"/>
                          <a:pt x="2047" y="221"/>
                          <a:pt x="1757" y="330"/>
                        </a:cubicBezTo>
                        <a:lnTo>
                          <a:pt x="1757" y="330"/>
                        </a:lnTo>
                        <a:cubicBezTo>
                          <a:pt x="1755" y="330"/>
                          <a:pt x="1754" y="331"/>
                          <a:pt x="1753" y="330"/>
                        </a:cubicBezTo>
                        <a:lnTo>
                          <a:pt x="1270" y="254"/>
                        </a:lnTo>
                        <a:lnTo>
                          <a:pt x="1616" y="350"/>
                        </a:lnTo>
                        <a:lnTo>
                          <a:pt x="1616" y="350"/>
                        </a:lnTo>
                        <a:cubicBezTo>
                          <a:pt x="1624" y="353"/>
                          <a:pt x="1624" y="363"/>
                          <a:pt x="1617" y="365"/>
                        </a:cubicBezTo>
                        <a:lnTo>
                          <a:pt x="1617" y="365"/>
                        </a:lnTo>
                        <a:cubicBezTo>
                          <a:pt x="1541" y="387"/>
                          <a:pt x="1283" y="438"/>
                          <a:pt x="865" y="260"/>
                        </a:cubicBezTo>
                        <a:lnTo>
                          <a:pt x="865" y="260"/>
                        </a:lnTo>
                        <a:cubicBezTo>
                          <a:pt x="864" y="260"/>
                          <a:pt x="864" y="259"/>
                          <a:pt x="863" y="259"/>
                        </a:cubicBezTo>
                        <a:lnTo>
                          <a:pt x="863" y="259"/>
                        </a:lnTo>
                        <a:cubicBezTo>
                          <a:pt x="848" y="246"/>
                          <a:pt x="599" y="48"/>
                          <a:pt x="195" y="104"/>
                        </a:cubicBezTo>
                        <a:lnTo>
                          <a:pt x="195" y="104"/>
                        </a:lnTo>
                        <a:cubicBezTo>
                          <a:pt x="185" y="105"/>
                          <a:pt x="186" y="120"/>
                          <a:pt x="196" y="120"/>
                        </a:cubicBezTo>
                        <a:lnTo>
                          <a:pt x="196" y="120"/>
                        </a:lnTo>
                        <a:cubicBezTo>
                          <a:pt x="337" y="128"/>
                          <a:pt x="636" y="164"/>
                          <a:pt x="805" y="333"/>
                        </a:cubicBezTo>
                        <a:lnTo>
                          <a:pt x="805" y="333"/>
                        </a:lnTo>
                        <a:cubicBezTo>
                          <a:pt x="810" y="338"/>
                          <a:pt x="807" y="346"/>
                          <a:pt x="800" y="346"/>
                        </a:cubicBezTo>
                        <a:lnTo>
                          <a:pt x="800" y="346"/>
                        </a:lnTo>
                        <a:cubicBezTo>
                          <a:pt x="705" y="354"/>
                          <a:pt x="227" y="416"/>
                          <a:pt x="26" y="823"/>
                        </a:cubicBezTo>
                        <a:lnTo>
                          <a:pt x="26" y="823"/>
                        </a:lnTo>
                        <a:cubicBezTo>
                          <a:pt x="21" y="831"/>
                          <a:pt x="33" y="839"/>
                          <a:pt x="39" y="831"/>
                        </a:cubicBezTo>
                        <a:lnTo>
                          <a:pt x="39" y="831"/>
                        </a:lnTo>
                        <a:cubicBezTo>
                          <a:pt x="126" y="718"/>
                          <a:pt x="345" y="493"/>
                          <a:pt x="682" y="494"/>
                        </a:cubicBezTo>
                        <a:lnTo>
                          <a:pt x="682" y="494"/>
                        </a:lnTo>
                        <a:cubicBezTo>
                          <a:pt x="686" y="494"/>
                          <a:pt x="690" y="496"/>
                          <a:pt x="690" y="501"/>
                        </a:cubicBezTo>
                        <a:lnTo>
                          <a:pt x="690" y="501"/>
                        </a:lnTo>
                        <a:cubicBezTo>
                          <a:pt x="694" y="535"/>
                          <a:pt x="695" y="700"/>
                          <a:pt x="377" y="834"/>
                        </a:cubicBezTo>
                        <a:lnTo>
                          <a:pt x="377" y="834"/>
                        </a:lnTo>
                        <a:cubicBezTo>
                          <a:pt x="368" y="838"/>
                          <a:pt x="372" y="852"/>
                          <a:pt x="382" y="849"/>
                        </a:cubicBezTo>
                        <a:lnTo>
                          <a:pt x="382" y="849"/>
                        </a:lnTo>
                        <a:cubicBezTo>
                          <a:pt x="528" y="807"/>
                          <a:pt x="771" y="713"/>
                          <a:pt x="922" y="526"/>
                        </a:cubicBezTo>
                        <a:lnTo>
                          <a:pt x="922" y="526"/>
                        </a:lnTo>
                        <a:cubicBezTo>
                          <a:pt x="924" y="524"/>
                          <a:pt x="927" y="523"/>
                          <a:pt x="929" y="523"/>
                        </a:cubicBezTo>
                        <a:lnTo>
                          <a:pt x="1261" y="574"/>
                        </a:lnTo>
                        <a:lnTo>
                          <a:pt x="1261" y="574"/>
                        </a:lnTo>
                        <a:cubicBezTo>
                          <a:pt x="1267" y="575"/>
                          <a:pt x="1269" y="583"/>
                          <a:pt x="1265" y="587"/>
                        </a:cubicBezTo>
                        <a:lnTo>
                          <a:pt x="1265" y="587"/>
                        </a:lnTo>
                        <a:cubicBezTo>
                          <a:pt x="1191" y="654"/>
                          <a:pt x="786" y="1006"/>
                          <a:pt x="376" y="1108"/>
                        </a:cubicBezTo>
                        <a:lnTo>
                          <a:pt x="376" y="1108"/>
                        </a:lnTo>
                        <a:cubicBezTo>
                          <a:pt x="376" y="1108"/>
                          <a:pt x="376" y="1108"/>
                          <a:pt x="375" y="1108"/>
                        </a:cubicBezTo>
                        <a:lnTo>
                          <a:pt x="375" y="1108"/>
                        </a:lnTo>
                        <a:cubicBezTo>
                          <a:pt x="364" y="1113"/>
                          <a:pt x="102" y="1226"/>
                          <a:pt x="3" y="1542"/>
                        </a:cubicBezTo>
                        <a:lnTo>
                          <a:pt x="3" y="1542"/>
                        </a:lnTo>
                        <a:cubicBezTo>
                          <a:pt x="0" y="1551"/>
                          <a:pt x="12" y="1556"/>
                          <a:pt x="17" y="1549"/>
                        </a:cubicBezTo>
                        <a:lnTo>
                          <a:pt x="17" y="1549"/>
                        </a:lnTo>
                        <a:cubicBezTo>
                          <a:pt x="88" y="1438"/>
                          <a:pt x="283" y="1181"/>
                          <a:pt x="560" y="1186"/>
                        </a:cubicBezTo>
                        <a:lnTo>
                          <a:pt x="560" y="1186"/>
                        </a:lnTo>
                        <a:cubicBezTo>
                          <a:pt x="564" y="1186"/>
                          <a:pt x="567" y="1190"/>
                          <a:pt x="567" y="1194"/>
                        </a:cubicBezTo>
                        <a:lnTo>
                          <a:pt x="567" y="1194"/>
                        </a:lnTo>
                        <a:cubicBezTo>
                          <a:pt x="567" y="1237"/>
                          <a:pt x="556" y="1450"/>
                          <a:pt x="387" y="1655"/>
                        </a:cubicBezTo>
                        <a:lnTo>
                          <a:pt x="387" y="1655"/>
                        </a:lnTo>
                        <a:cubicBezTo>
                          <a:pt x="382" y="1661"/>
                          <a:pt x="390" y="1671"/>
                          <a:pt x="397" y="1666"/>
                        </a:cubicBezTo>
                        <a:lnTo>
                          <a:pt x="397" y="1666"/>
                        </a:lnTo>
                        <a:cubicBezTo>
                          <a:pt x="472" y="1611"/>
                          <a:pt x="620" y="1469"/>
                          <a:pt x="728" y="1158"/>
                        </a:cubicBezTo>
                        <a:lnTo>
                          <a:pt x="728" y="1158"/>
                        </a:lnTo>
                        <a:lnTo>
                          <a:pt x="728" y="1157"/>
                        </a:lnTo>
                        <a:lnTo>
                          <a:pt x="728" y="1157"/>
                        </a:lnTo>
                        <a:cubicBezTo>
                          <a:pt x="734" y="1148"/>
                          <a:pt x="810" y="1025"/>
                          <a:pt x="933" y="1050"/>
                        </a:cubicBezTo>
                        <a:lnTo>
                          <a:pt x="933" y="1050"/>
                        </a:lnTo>
                        <a:cubicBezTo>
                          <a:pt x="935" y="1051"/>
                          <a:pt x="939" y="1054"/>
                          <a:pt x="939" y="1057"/>
                        </a:cubicBezTo>
                        <a:lnTo>
                          <a:pt x="939" y="1057"/>
                        </a:lnTo>
                        <a:cubicBezTo>
                          <a:pt x="943" y="1106"/>
                          <a:pt x="968" y="1462"/>
                          <a:pt x="755" y="1622"/>
                        </a:cubicBezTo>
                        <a:lnTo>
                          <a:pt x="755" y="1622"/>
                        </a:lnTo>
                        <a:cubicBezTo>
                          <a:pt x="755" y="1622"/>
                          <a:pt x="367" y="1923"/>
                          <a:pt x="582" y="2182"/>
                        </a:cubicBezTo>
                        <a:lnTo>
                          <a:pt x="582" y="2182"/>
                        </a:lnTo>
                        <a:cubicBezTo>
                          <a:pt x="586" y="2189"/>
                          <a:pt x="597" y="2184"/>
                          <a:pt x="595" y="2176"/>
                        </a:cubicBezTo>
                        <a:lnTo>
                          <a:pt x="595" y="2176"/>
                        </a:lnTo>
                        <a:cubicBezTo>
                          <a:pt x="578" y="2104"/>
                          <a:pt x="562" y="1924"/>
                          <a:pt x="763" y="1756"/>
                        </a:cubicBezTo>
                        <a:lnTo>
                          <a:pt x="763" y="1756"/>
                        </a:lnTo>
                        <a:cubicBezTo>
                          <a:pt x="766" y="1753"/>
                          <a:pt x="772" y="1754"/>
                          <a:pt x="774" y="1757"/>
                        </a:cubicBezTo>
                        <a:lnTo>
                          <a:pt x="774" y="1757"/>
                        </a:lnTo>
                        <a:cubicBezTo>
                          <a:pt x="794" y="1781"/>
                          <a:pt x="857" y="1876"/>
                          <a:pt x="822" y="2025"/>
                        </a:cubicBezTo>
                        <a:lnTo>
                          <a:pt x="822" y="2025"/>
                        </a:lnTo>
                        <a:cubicBezTo>
                          <a:pt x="820" y="2034"/>
                          <a:pt x="833" y="2039"/>
                          <a:pt x="837" y="2030"/>
                        </a:cubicBezTo>
                        <a:lnTo>
                          <a:pt x="837" y="2030"/>
                        </a:lnTo>
                        <a:cubicBezTo>
                          <a:pt x="865" y="1957"/>
                          <a:pt x="885" y="1834"/>
                          <a:pt x="809" y="1676"/>
                        </a:cubicBezTo>
                        <a:lnTo>
                          <a:pt x="809" y="1676"/>
                        </a:lnTo>
                        <a:cubicBezTo>
                          <a:pt x="808" y="1674"/>
                          <a:pt x="808" y="1670"/>
                          <a:pt x="810" y="1668"/>
                        </a:cubicBezTo>
                        <a:lnTo>
                          <a:pt x="810" y="1668"/>
                        </a:lnTo>
                        <a:cubicBezTo>
                          <a:pt x="835" y="1639"/>
                          <a:pt x="999" y="1454"/>
                          <a:pt x="1026" y="1403"/>
                        </a:cubicBezTo>
                        <a:lnTo>
                          <a:pt x="1026" y="1403"/>
                        </a:lnTo>
                        <a:cubicBezTo>
                          <a:pt x="1029" y="1399"/>
                          <a:pt x="1035" y="1398"/>
                          <a:pt x="1038" y="1402"/>
                        </a:cubicBezTo>
                        <a:lnTo>
                          <a:pt x="1038" y="1402"/>
                        </a:lnTo>
                        <a:cubicBezTo>
                          <a:pt x="1046" y="1410"/>
                          <a:pt x="1057" y="1425"/>
                          <a:pt x="1068" y="1450"/>
                        </a:cubicBezTo>
                        <a:lnTo>
                          <a:pt x="1068" y="1450"/>
                        </a:lnTo>
                        <a:cubicBezTo>
                          <a:pt x="1049" y="1471"/>
                          <a:pt x="1030" y="1494"/>
                          <a:pt x="1011" y="1519"/>
                        </a:cubicBezTo>
                        <a:lnTo>
                          <a:pt x="1011" y="1519"/>
                        </a:lnTo>
                        <a:cubicBezTo>
                          <a:pt x="1005" y="1527"/>
                          <a:pt x="1015" y="1536"/>
                          <a:pt x="1022" y="1530"/>
                        </a:cubicBezTo>
                        <a:lnTo>
                          <a:pt x="1022" y="1530"/>
                        </a:lnTo>
                        <a:cubicBezTo>
                          <a:pt x="1038" y="1515"/>
                          <a:pt x="1058" y="1499"/>
                          <a:pt x="1079" y="1481"/>
                        </a:cubicBezTo>
                        <a:lnTo>
                          <a:pt x="1079" y="1481"/>
                        </a:lnTo>
                        <a:cubicBezTo>
                          <a:pt x="1098" y="1540"/>
                          <a:pt x="1108" y="1634"/>
                          <a:pt x="1084" y="1783"/>
                        </a:cubicBezTo>
                        <a:lnTo>
                          <a:pt x="1084" y="1783"/>
                        </a:lnTo>
                        <a:cubicBezTo>
                          <a:pt x="1082" y="1792"/>
                          <a:pt x="1095" y="1796"/>
                          <a:pt x="1098" y="1787"/>
                        </a:cubicBezTo>
                        <a:lnTo>
                          <a:pt x="1098" y="1787"/>
                        </a:lnTo>
                        <a:cubicBezTo>
                          <a:pt x="1125" y="1725"/>
                          <a:pt x="1158" y="1605"/>
                          <a:pt x="1135" y="1438"/>
                        </a:cubicBezTo>
                        <a:lnTo>
                          <a:pt x="1135" y="1438"/>
                        </a:lnTo>
                        <a:cubicBezTo>
                          <a:pt x="1257" y="1348"/>
                          <a:pt x="1430" y="1249"/>
                          <a:pt x="1604" y="1250"/>
                        </a:cubicBezTo>
                        <a:lnTo>
                          <a:pt x="1604" y="1250"/>
                        </a:lnTo>
                        <a:cubicBezTo>
                          <a:pt x="1611" y="1250"/>
                          <a:pt x="1614" y="1258"/>
                          <a:pt x="1610" y="1263"/>
                        </a:cubicBezTo>
                        <a:lnTo>
                          <a:pt x="1610" y="1263"/>
                        </a:lnTo>
                        <a:cubicBezTo>
                          <a:pt x="1548" y="1335"/>
                          <a:pt x="1254" y="1716"/>
                          <a:pt x="1399" y="2147"/>
                        </a:cubicBezTo>
                        <a:lnTo>
                          <a:pt x="1399" y="2147"/>
                        </a:lnTo>
                        <a:cubicBezTo>
                          <a:pt x="1402" y="2156"/>
                          <a:pt x="1416" y="2152"/>
                          <a:pt x="1415" y="2143"/>
                        </a:cubicBezTo>
                        <a:lnTo>
                          <a:pt x="1415" y="2143"/>
                        </a:lnTo>
                        <a:cubicBezTo>
                          <a:pt x="1397" y="2001"/>
                          <a:pt x="1392" y="1688"/>
                          <a:pt x="1631" y="1450"/>
                        </a:cubicBezTo>
                        <a:lnTo>
                          <a:pt x="1631" y="1450"/>
                        </a:lnTo>
                        <a:cubicBezTo>
                          <a:pt x="1634" y="1447"/>
                          <a:pt x="1638" y="1447"/>
                          <a:pt x="1641" y="1449"/>
                        </a:cubicBezTo>
                        <a:lnTo>
                          <a:pt x="1641" y="1449"/>
                        </a:lnTo>
                        <a:cubicBezTo>
                          <a:pt x="1669" y="1471"/>
                          <a:pt x="1786" y="1586"/>
                          <a:pt x="1656" y="1907"/>
                        </a:cubicBezTo>
                        <a:lnTo>
                          <a:pt x="1656" y="1907"/>
                        </a:lnTo>
                        <a:cubicBezTo>
                          <a:pt x="1652" y="1916"/>
                          <a:pt x="1664" y="1922"/>
                          <a:pt x="1669" y="1913"/>
                        </a:cubicBezTo>
                        <a:lnTo>
                          <a:pt x="1669" y="1913"/>
                        </a:lnTo>
                        <a:cubicBezTo>
                          <a:pt x="1744" y="1780"/>
                          <a:pt x="1849" y="1542"/>
                          <a:pt x="1824" y="1303"/>
                        </a:cubicBezTo>
                        <a:lnTo>
                          <a:pt x="1824" y="1303"/>
                        </a:lnTo>
                        <a:cubicBezTo>
                          <a:pt x="1823" y="1300"/>
                          <a:pt x="1824" y="1298"/>
                          <a:pt x="1827" y="1296"/>
                        </a:cubicBezTo>
                        <a:lnTo>
                          <a:pt x="2096" y="1098"/>
                        </a:lnTo>
                        <a:lnTo>
                          <a:pt x="2096" y="1098"/>
                        </a:lnTo>
                        <a:cubicBezTo>
                          <a:pt x="2102" y="1094"/>
                          <a:pt x="2109" y="1098"/>
                          <a:pt x="2109" y="1104"/>
                        </a:cubicBezTo>
                        <a:lnTo>
                          <a:pt x="2109" y="1104"/>
                        </a:lnTo>
                        <a:cubicBezTo>
                          <a:pt x="2104" y="1203"/>
                          <a:pt x="2066" y="1738"/>
                          <a:pt x="1848" y="2100"/>
                        </a:cubicBezTo>
                        <a:lnTo>
                          <a:pt x="1848" y="2100"/>
                        </a:lnTo>
                        <a:cubicBezTo>
                          <a:pt x="1848" y="2101"/>
                          <a:pt x="1848" y="2101"/>
                          <a:pt x="1848" y="2102"/>
                        </a:cubicBezTo>
                        <a:lnTo>
                          <a:pt x="1848" y="2102"/>
                        </a:lnTo>
                        <a:cubicBezTo>
                          <a:pt x="1843" y="2113"/>
                          <a:pt x="1739" y="2378"/>
                          <a:pt x="1892" y="2671"/>
                        </a:cubicBezTo>
                        <a:lnTo>
                          <a:pt x="1892" y="2671"/>
                        </a:lnTo>
                        <a:cubicBezTo>
                          <a:pt x="1896" y="2680"/>
                          <a:pt x="1908" y="2675"/>
                          <a:pt x="1906" y="2666"/>
                        </a:cubicBezTo>
                        <a:lnTo>
                          <a:pt x="1906" y="2666"/>
                        </a:lnTo>
                        <a:cubicBezTo>
                          <a:pt x="1879" y="2538"/>
                          <a:pt x="1835" y="2218"/>
                          <a:pt x="2033" y="2026"/>
                        </a:cubicBezTo>
                        <a:lnTo>
                          <a:pt x="2033" y="2026"/>
                        </a:lnTo>
                        <a:cubicBezTo>
                          <a:pt x="2036" y="2023"/>
                          <a:pt x="2042" y="2023"/>
                          <a:pt x="2045" y="2026"/>
                        </a:cubicBezTo>
                        <a:lnTo>
                          <a:pt x="2045" y="2026"/>
                        </a:lnTo>
                        <a:cubicBezTo>
                          <a:pt x="2075" y="2057"/>
                          <a:pt x="2217" y="2215"/>
                          <a:pt x="2243" y="2479"/>
                        </a:cubicBezTo>
                        <a:lnTo>
                          <a:pt x="2243" y="2479"/>
                        </a:lnTo>
                        <a:cubicBezTo>
                          <a:pt x="2244" y="2488"/>
                          <a:pt x="2257" y="2489"/>
                          <a:pt x="2259" y="2480"/>
                        </a:cubicBezTo>
                        <a:lnTo>
                          <a:pt x="2259" y="2480"/>
                        </a:lnTo>
                        <a:cubicBezTo>
                          <a:pt x="2272" y="2388"/>
                          <a:pt x="2276" y="2183"/>
                          <a:pt x="2133" y="1888"/>
                        </a:cubicBezTo>
                        <a:lnTo>
                          <a:pt x="2133" y="1888"/>
                        </a:lnTo>
                        <a:cubicBezTo>
                          <a:pt x="2133" y="1887"/>
                          <a:pt x="2133" y="1886"/>
                          <a:pt x="2133" y="1886"/>
                        </a:cubicBezTo>
                        <a:lnTo>
                          <a:pt x="2133" y="1886"/>
                        </a:lnTo>
                        <a:cubicBezTo>
                          <a:pt x="2129" y="1875"/>
                          <a:pt x="2096" y="1735"/>
                          <a:pt x="2202" y="1666"/>
                        </a:cubicBezTo>
                        <a:lnTo>
                          <a:pt x="2202" y="1666"/>
                        </a:lnTo>
                        <a:cubicBezTo>
                          <a:pt x="2204" y="1664"/>
                          <a:pt x="2208" y="1664"/>
                          <a:pt x="2211" y="1667"/>
                        </a:cubicBezTo>
                        <a:lnTo>
                          <a:pt x="2211" y="1667"/>
                        </a:lnTo>
                        <a:cubicBezTo>
                          <a:pt x="2249" y="1699"/>
                          <a:pt x="2517" y="1933"/>
                          <a:pt x="2480" y="2196"/>
                        </a:cubicBezTo>
                        <a:lnTo>
                          <a:pt x="2480" y="2196"/>
                        </a:lnTo>
                        <a:cubicBezTo>
                          <a:pt x="2480" y="2196"/>
                          <a:pt x="2419" y="2683"/>
                          <a:pt x="2754" y="2715"/>
                        </a:cubicBezTo>
                        <a:lnTo>
                          <a:pt x="2754" y="2715"/>
                        </a:lnTo>
                        <a:cubicBezTo>
                          <a:pt x="2762" y="2716"/>
                          <a:pt x="2765" y="2705"/>
                          <a:pt x="2759" y="2701"/>
                        </a:cubicBezTo>
                        <a:lnTo>
                          <a:pt x="2759" y="2701"/>
                        </a:lnTo>
                        <a:cubicBezTo>
                          <a:pt x="2695" y="2662"/>
                          <a:pt x="2558" y="2546"/>
                          <a:pt x="2581" y="2285"/>
                        </a:cubicBezTo>
                        <a:lnTo>
                          <a:pt x="2581" y="2285"/>
                        </a:lnTo>
                        <a:cubicBezTo>
                          <a:pt x="2581" y="2281"/>
                          <a:pt x="2585" y="2277"/>
                          <a:pt x="2589" y="2278"/>
                        </a:cubicBezTo>
                        <a:lnTo>
                          <a:pt x="2589" y="2278"/>
                        </a:lnTo>
                        <a:cubicBezTo>
                          <a:pt x="2620" y="2282"/>
                          <a:pt x="2732" y="2303"/>
                          <a:pt x="2812" y="2434"/>
                        </a:cubicBezTo>
                        <a:lnTo>
                          <a:pt x="2812" y="2434"/>
                        </a:lnTo>
                        <a:cubicBezTo>
                          <a:pt x="2817" y="2442"/>
                          <a:pt x="2830" y="2436"/>
                          <a:pt x="2827" y="2426"/>
                        </a:cubicBezTo>
                        <a:lnTo>
                          <a:pt x="2827" y="2426"/>
                        </a:lnTo>
                        <a:cubicBezTo>
                          <a:pt x="2798" y="2361"/>
                          <a:pt x="2734" y="2272"/>
                          <a:pt x="2597" y="2212"/>
                        </a:cubicBezTo>
                        <a:lnTo>
                          <a:pt x="2597" y="2212"/>
                        </a:lnTo>
                        <a:cubicBezTo>
                          <a:pt x="2616" y="2132"/>
                          <a:pt x="2647" y="2028"/>
                          <a:pt x="2696" y="1929"/>
                        </a:cubicBezTo>
                        <a:lnTo>
                          <a:pt x="2696" y="1929"/>
                        </a:lnTo>
                        <a:cubicBezTo>
                          <a:pt x="2735" y="1963"/>
                          <a:pt x="2778" y="2011"/>
                          <a:pt x="2826" y="2077"/>
                        </a:cubicBezTo>
                        <a:lnTo>
                          <a:pt x="2826" y="2077"/>
                        </a:lnTo>
                        <a:cubicBezTo>
                          <a:pt x="2831" y="2085"/>
                          <a:pt x="2844" y="2078"/>
                          <a:pt x="2840" y="2070"/>
                        </a:cubicBezTo>
                        <a:lnTo>
                          <a:pt x="2840" y="2070"/>
                        </a:lnTo>
                        <a:cubicBezTo>
                          <a:pt x="2822" y="2026"/>
                          <a:pt x="2786" y="1959"/>
                          <a:pt x="2718" y="1887"/>
                        </a:cubicBezTo>
                        <a:lnTo>
                          <a:pt x="2718" y="1887"/>
                        </a:lnTo>
                        <a:cubicBezTo>
                          <a:pt x="2760" y="1814"/>
                          <a:pt x="2812" y="1747"/>
                          <a:pt x="2877" y="1697"/>
                        </a:cubicBezTo>
                        <a:lnTo>
                          <a:pt x="2877" y="1697"/>
                        </a:lnTo>
                        <a:cubicBezTo>
                          <a:pt x="2882" y="1693"/>
                          <a:pt x="2890" y="1697"/>
                          <a:pt x="2890" y="1703"/>
                        </a:cubicBezTo>
                        <a:lnTo>
                          <a:pt x="2890" y="1703"/>
                        </a:lnTo>
                        <a:cubicBezTo>
                          <a:pt x="2885" y="1799"/>
                          <a:pt x="2882" y="2280"/>
                          <a:pt x="3257" y="2535"/>
                        </a:cubicBezTo>
                        <a:lnTo>
                          <a:pt x="3257" y="2535"/>
                        </a:lnTo>
                        <a:cubicBezTo>
                          <a:pt x="3265" y="2540"/>
                          <a:pt x="3274" y="2529"/>
                          <a:pt x="3267" y="2523"/>
                        </a:cubicBezTo>
                        <a:lnTo>
                          <a:pt x="3267" y="2523"/>
                        </a:lnTo>
                        <a:cubicBezTo>
                          <a:pt x="3241" y="2496"/>
                          <a:pt x="3211" y="2460"/>
                          <a:pt x="3178" y="2415"/>
                        </a:cubicBezTo>
                        <a:lnTo>
                          <a:pt x="3178" y="2415"/>
                        </a:lnTo>
                        <a:cubicBezTo>
                          <a:pt x="3256" y="2301"/>
                          <a:pt x="3359" y="2282"/>
                          <a:pt x="3388" y="2278"/>
                        </a:cubicBezTo>
                        <a:lnTo>
                          <a:pt x="3388" y="2278"/>
                        </a:lnTo>
                        <a:cubicBezTo>
                          <a:pt x="3392" y="2277"/>
                          <a:pt x="3396" y="2281"/>
                          <a:pt x="3397" y="2285"/>
                        </a:cubicBezTo>
                        <a:lnTo>
                          <a:pt x="3397" y="2285"/>
                        </a:lnTo>
                        <a:cubicBezTo>
                          <a:pt x="3420" y="2546"/>
                          <a:pt x="3282" y="2662"/>
                          <a:pt x="3220" y="2701"/>
                        </a:cubicBezTo>
                        <a:lnTo>
                          <a:pt x="3220" y="2701"/>
                        </a:lnTo>
                        <a:cubicBezTo>
                          <a:pt x="3213" y="2705"/>
                          <a:pt x="3216" y="2716"/>
                          <a:pt x="3224" y="2715"/>
                        </a:cubicBezTo>
                        <a:lnTo>
                          <a:pt x="3224" y="2715"/>
                        </a:lnTo>
                        <a:cubicBezTo>
                          <a:pt x="3559" y="2683"/>
                          <a:pt x="3497" y="2196"/>
                          <a:pt x="3497" y="2196"/>
                        </a:cubicBezTo>
                        <a:lnTo>
                          <a:pt x="3497" y="2196"/>
                        </a:lnTo>
                        <a:cubicBezTo>
                          <a:pt x="3460" y="1933"/>
                          <a:pt x="3729" y="1699"/>
                          <a:pt x="3766" y="1667"/>
                        </a:cubicBezTo>
                        <a:lnTo>
                          <a:pt x="3766" y="1667"/>
                        </a:lnTo>
                        <a:cubicBezTo>
                          <a:pt x="3769" y="1664"/>
                          <a:pt x="3773" y="1664"/>
                          <a:pt x="3776" y="1666"/>
                        </a:cubicBezTo>
                        <a:lnTo>
                          <a:pt x="3776" y="1666"/>
                        </a:lnTo>
                        <a:cubicBezTo>
                          <a:pt x="3880" y="1735"/>
                          <a:pt x="3848" y="1875"/>
                          <a:pt x="3845" y="1886"/>
                        </a:cubicBezTo>
                        <a:lnTo>
                          <a:pt x="3845" y="1886"/>
                        </a:lnTo>
                        <a:cubicBezTo>
                          <a:pt x="3845" y="1886"/>
                          <a:pt x="3844" y="1887"/>
                          <a:pt x="3844" y="1888"/>
                        </a:cubicBezTo>
                        <a:lnTo>
                          <a:pt x="3844" y="1888"/>
                        </a:lnTo>
                        <a:cubicBezTo>
                          <a:pt x="3701" y="2183"/>
                          <a:pt x="3706" y="2388"/>
                          <a:pt x="3719" y="2480"/>
                        </a:cubicBezTo>
                        <a:lnTo>
                          <a:pt x="3719" y="2480"/>
                        </a:lnTo>
                        <a:cubicBezTo>
                          <a:pt x="3720" y="2489"/>
                          <a:pt x="3733" y="2488"/>
                          <a:pt x="3734" y="2479"/>
                        </a:cubicBezTo>
                        <a:lnTo>
                          <a:pt x="3734" y="2479"/>
                        </a:lnTo>
                        <a:cubicBezTo>
                          <a:pt x="3759" y="2215"/>
                          <a:pt x="3902" y="2057"/>
                          <a:pt x="3932" y="2026"/>
                        </a:cubicBezTo>
                        <a:lnTo>
                          <a:pt x="3932" y="2026"/>
                        </a:lnTo>
                        <a:cubicBezTo>
                          <a:pt x="3936" y="2023"/>
                          <a:pt x="3941" y="2023"/>
                          <a:pt x="3943" y="2026"/>
                        </a:cubicBezTo>
                        <a:lnTo>
                          <a:pt x="3943" y="2026"/>
                        </a:lnTo>
                        <a:cubicBezTo>
                          <a:pt x="4143" y="2218"/>
                          <a:pt x="4099" y="2538"/>
                          <a:pt x="4071" y="2666"/>
                        </a:cubicBezTo>
                        <a:lnTo>
                          <a:pt x="4071" y="2666"/>
                        </a:lnTo>
                        <a:cubicBezTo>
                          <a:pt x="4069" y="2675"/>
                          <a:pt x="4082" y="2680"/>
                          <a:pt x="4085" y="2671"/>
                        </a:cubicBezTo>
                        <a:lnTo>
                          <a:pt x="4085" y="2671"/>
                        </a:lnTo>
                        <a:cubicBezTo>
                          <a:pt x="4239" y="2378"/>
                          <a:pt x="4134" y="2113"/>
                          <a:pt x="4130" y="2102"/>
                        </a:cubicBezTo>
                        <a:lnTo>
                          <a:pt x="4130" y="2102"/>
                        </a:lnTo>
                        <a:cubicBezTo>
                          <a:pt x="4130" y="2101"/>
                          <a:pt x="4130" y="2101"/>
                          <a:pt x="4129" y="2100"/>
                        </a:cubicBezTo>
                        <a:lnTo>
                          <a:pt x="4129" y="2100"/>
                        </a:lnTo>
                        <a:cubicBezTo>
                          <a:pt x="3911" y="1738"/>
                          <a:pt x="3873" y="1203"/>
                          <a:pt x="3868" y="1104"/>
                        </a:cubicBezTo>
                        <a:lnTo>
                          <a:pt x="3868" y="1104"/>
                        </a:lnTo>
                        <a:cubicBezTo>
                          <a:pt x="3868" y="1098"/>
                          <a:pt x="3875" y="1094"/>
                          <a:pt x="3880" y="1098"/>
                        </a:cubicBezTo>
                        <a:lnTo>
                          <a:pt x="4151" y="1296"/>
                        </a:lnTo>
                        <a:lnTo>
                          <a:pt x="4151" y="1296"/>
                        </a:lnTo>
                        <a:cubicBezTo>
                          <a:pt x="4153" y="1298"/>
                          <a:pt x="4154" y="1300"/>
                          <a:pt x="4154" y="1303"/>
                        </a:cubicBezTo>
                        <a:lnTo>
                          <a:pt x="4154" y="1303"/>
                        </a:lnTo>
                        <a:cubicBezTo>
                          <a:pt x="4128" y="1542"/>
                          <a:pt x="4233" y="1780"/>
                          <a:pt x="4308" y="1913"/>
                        </a:cubicBezTo>
                        <a:lnTo>
                          <a:pt x="4308" y="1913"/>
                        </a:lnTo>
                        <a:cubicBezTo>
                          <a:pt x="4312" y="1922"/>
                          <a:pt x="4325" y="1916"/>
                          <a:pt x="4321" y="1907"/>
                        </a:cubicBezTo>
                        <a:lnTo>
                          <a:pt x="4321" y="1907"/>
                        </a:lnTo>
                        <a:cubicBezTo>
                          <a:pt x="4191" y="1586"/>
                          <a:pt x="4309" y="1471"/>
                          <a:pt x="4336" y="1449"/>
                        </a:cubicBezTo>
                        <a:lnTo>
                          <a:pt x="4336" y="1449"/>
                        </a:lnTo>
                        <a:cubicBezTo>
                          <a:pt x="4339" y="1447"/>
                          <a:pt x="4343" y="1447"/>
                          <a:pt x="4347" y="1450"/>
                        </a:cubicBezTo>
                        <a:lnTo>
                          <a:pt x="4347" y="1450"/>
                        </a:lnTo>
                        <a:cubicBezTo>
                          <a:pt x="4585" y="1688"/>
                          <a:pt x="4580" y="2001"/>
                          <a:pt x="4563" y="2143"/>
                        </a:cubicBezTo>
                        <a:lnTo>
                          <a:pt x="4563" y="2143"/>
                        </a:lnTo>
                        <a:cubicBezTo>
                          <a:pt x="4562" y="2152"/>
                          <a:pt x="4575" y="2156"/>
                          <a:pt x="4578" y="2147"/>
                        </a:cubicBezTo>
                        <a:lnTo>
                          <a:pt x="4578" y="2147"/>
                        </a:lnTo>
                        <a:cubicBezTo>
                          <a:pt x="4723" y="1716"/>
                          <a:pt x="4429" y="1335"/>
                          <a:pt x="4367" y="1263"/>
                        </a:cubicBezTo>
                        <a:lnTo>
                          <a:pt x="4367" y="1263"/>
                        </a:lnTo>
                        <a:cubicBezTo>
                          <a:pt x="4363" y="1258"/>
                          <a:pt x="4367" y="1250"/>
                          <a:pt x="4373" y="1250"/>
                        </a:cubicBezTo>
                        <a:lnTo>
                          <a:pt x="4373" y="1250"/>
                        </a:lnTo>
                        <a:cubicBezTo>
                          <a:pt x="4542" y="1249"/>
                          <a:pt x="4711" y="1343"/>
                          <a:pt x="4833" y="1431"/>
                        </a:cubicBezTo>
                        <a:lnTo>
                          <a:pt x="4833" y="1431"/>
                        </a:lnTo>
                        <a:cubicBezTo>
                          <a:pt x="4820" y="1583"/>
                          <a:pt x="4854" y="1691"/>
                          <a:pt x="4880" y="1749"/>
                        </a:cubicBezTo>
                        <a:lnTo>
                          <a:pt x="4880" y="1749"/>
                        </a:lnTo>
                        <a:cubicBezTo>
                          <a:pt x="4883" y="1758"/>
                          <a:pt x="4896" y="1754"/>
                          <a:pt x="4895" y="1744"/>
                        </a:cubicBezTo>
                        <a:lnTo>
                          <a:pt x="4895" y="1744"/>
                        </a:lnTo>
                        <a:cubicBezTo>
                          <a:pt x="4871" y="1619"/>
                          <a:pt x="4874" y="1530"/>
                          <a:pt x="4885" y="1471"/>
                        </a:cubicBezTo>
                        <a:lnTo>
                          <a:pt x="4885" y="1471"/>
                        </a:lnTo>
                        <a:cubicBezTo>
                          <a:pt x="4912" y="1493"/>
                          <a:pt x="4936" y="1513"/>
                          <a:pt x="4955" y="1530"/>
                        </a:cubicBezTo>
                        <a:lnTo>
                          <a:pt x="4955" y="1530"/>
                        </a:lnTo>
                        <a:cubicBezTo>
                          <a:pt x="4962" y="1536"/>
                          <a:pt x="4972" y="1527"/>
                          <a:pt x="4967" y="1519"/>
                        </a:cubicBezTo>
                        <a:lnTo>
                          <a:pt x="4967" y="1519"/>
                        </a:lnTo>
                        <a:cubicBezTo>
                          <a:pt x="4943" y="1488"/>
                          <a:pt x="4919" y="1460"/>
                          <a:pt x="4895" y="1434"/>
                        </a:cubicBezTo>
                        <a:lnTo>
                          <a:pt x="4895" y="1434"/>
                        </a:lnTo>
                        <a:cubicBezTo>
                          <a:pt x="4907" y="1395"/>
                          <a:pt x="4922" y="1374"/>
                          <a:pt x="4931" y="1363"/>
                        </a:cubicBezTo>
                        <a:lnTo>
                          <a:pt x="4931" y="1363"/>
                        </a:lnTo>
                        <a:cubicBezTo>
                          <a:pt x="4935" y="1359"/>
                          <a:pt x="4941" y="1360"/>
                          <a:pt x="4943" y="1364"/>
                        </a:cubicBezTo>
                        <a:lnTo>
                          <a:pt x="4943" y="1364"/>
                        </a:lnTo>
                        <a:cubicBezTo>
                          <a:pt x="4972" y="1414"/>
                          <a:pt x="5139" y="1596"/>
                          <a:pt x="5165" y="1624"/>
                        </a:cubicBezTo>
                        <a:lnTo>
                          <a:pt x="5165" y="1624"/>
                        </a:lnTo>
                        <a:cubicBezTo>
                          <a:pt x="5167" y="1627"/>
                          <a:pt x="5168" y="1629"/>
                          <a:pt x="5167" y="1632"/>
                        </a:cubicBezTo>
                        <a:lnTo>
                          <a:pt x="5167" y="1632"/>
                        </a:lnTo>
                        <a:cubicBezTo>
                          <a:pt x="5094" y="1792"/>
                          <a:pt x="5117" y="1914"/>
                          <a:pt x="5147" y="1987"/>
                        </a:cubicBezTo>
                        <a:lnTo>
                          <a:pt x="5147" y="1987"/>
                        </a:lnTo>
                        <a:cubicBezTo>
                          <a:pt x="5150" y="1995"/>
                          <a:pt x="5164" y="1990"/>
                          <a:pt x="5161" y="1981"/>
                        </a:cubicBezTo>
                        <a:lnTo>
                          <a:pt x="5161" y="1981"/>
                        </a:lnTo>
                        <a:cubicBezTo>
                          <a:pt x="5123" y="1833"/>
                          <a:pt x="5184" y="1737"/>
                          <a:pt x="5203" y="1712"/>
                        </a:cubicBezTo>
                        <a:lnTo>
                          <a:pt x="5203" y="1712"/>
                        </a:lnTo>
                        <a:cubicBezTo>
                          <a:pt x="5206" y="1708"/>
                          <a:pt x="5211" y="1708"/>
                          <a:pt x="5215" y="1711"/>
                        </a:cubicBezTo>
                        <a:lnTo>
                          <a:pt x="5215" y="1711"/>
                        </a:lnTo>
                        <a:cubicBezTo>
                          <a:pt x="5419" y="1875"/>
                          <a:pt x="5407" y="2055"/>
                          <a:pt x="5391" y="2127"/>
                        </a:cubicBezTo>
                        <a:lnTo>
                          <a:pt x="5391" y="2127"/>
                        </a:lnTo>
                        <a:cubicBezTo>
                          <a:pt x="5390" y="2135"/>
                          <a:pt x="5400" y="2140"/>
                          <a:pt x="5405" y="2133"/>
                        </a:cubicBezTo>
                        <a:lnTo>
                          <a:pt x="5405" y="2133"/>
                        </a:lnTo>
                        <a:cubicBezTo>
                          <a:pt x="5614" y="1869"/>
                          <a:pt x="5220" y="1577"/>
                          <a:pt x="5220" y="1577"/>
                        </a:cubicBezTo>
                        <a:lnTo>
                          <a:pt x="5220" y="1577"/>
                        </a:lnTo>
                        <a:cubicBezTo>
                          <a:pt x="5004" y="1421"/>
                          <a:pt x="5020" y="1066"/>
                          <a:pt x="5024" y="1016"/>
                        </a:cubicBezTo>
                        <a:lnTo>
                          <a:pt x="5024" y="1016"/>
                        </a:lnTo>
                        <a:cubicBezTo>
                          <a:pt x="5024" y="1013"/>
                          <a:pt x="5026" y="1010"/>
                          <a:pt x="5030" y="1009"/>
                        </a:cubicBezTo>
                        <a:lnTo>
                          <a:pt x="5030" y="1009"/>
                        </a:lnTo>
                        <a:cubicBezTo>
                          <a:pt x="5152" y="981"/>
                          <a:pt x="5230" y="1102"/>
                          <a:pt x="5236" y="1111"/>
                        </a:cubicBezTo>
                        <a:lnTo>
                          <a:pt x="5236" y="1111"/>
                        </a:lnTo>
                        <a:cubicBezTo>
                          <a:pt x="5236" y="1111"/>
                          <a:pt x="5236" y="1112"/>
                          <a:pt x="5237" y="1113"/>
                        </a:cubicBezTo>
                        <a:lnTo>
                          <a:pt x="5237" y="1113"/>
                        </a:lnTo>
                        <a:cubicBezTo>
                          <a:pt x="5351" y="1420"/>
                          <a:pt x="5502" y="1559"/>
                          <a:pt x="5578" y="1613"/>
                        </a:cubicBezTo>
                        <a:lnTo>
                          <a:pt x="5578" y="1613"/>
                        </a:lnTo>
                        <a:cubicBezTo>
                          <a:pt x="5585" y="1618"/>
                          <a:pt x="5594" y="1608"/>
                          <a:pt x="5588" y="1601"/>
                        </a:cubicBezTo>
                        <a:lnTo>
                          <a:pt x="5588" y="1601"/>
                        </a:lnTo>
                        <a:cubicBezTo>
                          <a:pt x="5414" y="1400"/>
                          <a:pt x="5399" y="1187"/>
                          <a:pt x="5398" y="1145"/>
                        </a:cubicBezTo>
                        <a:lnTo>
                          <a:pt x="5398" y="1145"/>
                        </a:lnTo>
                        <a:cubicBezTo>
                          <a:pt x="5398" y="1140"/>
                          <a:pt x="5401" y="1137"/>
                          <a:pt x="5405" y="1137"/>
                        </a:cubicBezTo>
                        <a:lnTo>
                          <a:pt x="5405" y="1137"/>
                        </a:lnTo>
                        <a:cubicBezTo>
                          <a:pt x="5682" y="1126"/>
                          <a:pt x="5883" y="1379"/>
                          <a:pt x="5956" y="1488"/>
                        </a:cubicBezTo>
                        <a:lnTo>
                          <a:pt x="5956" y="1488"/>
                        </a:lnTo>
                        <a:cubicBezTo>
                          <a:pt x="5961" y="1495"/>
                          <a:pt x="5973" y="1489"/>
                          <a:pt x="5970" y="148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81" name="Freeform 505">
                    <a:extLst>
                      <a:ext uri="{FF2B5EF4-FFF2-40B4-BE49-F238E27FC236}">
                        <a16:creationId xmlns:a16="http://schemas.microsoft.com/office/drawing/2014/main" id="{82C85D86-C1DB-5BDF-A83E-1197D1DC35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557997" y="8309952"/>
                    <a:ext cx="4323014" cy="482422"/>
                  </a:xfrm>
                  <a:custGeom>
                    <a:avLst/>
                    <a:gdLst>
                      <a:gd name="T0" fmla="*/ 2263 w 2656"/>
                      <a:gd name="T1" fmla="*/ 288 h 447"/>
                      <a:gd name="T2" fmla="*/ 2263 w 2656"/>
                      <a:gd name="T3" fmla="*/ 288 h 447"/>
                      <a:gd name="T4" fmla="*/ 1778 w 2656"/>
                      <a:gd name="T5" fmla="*/ 0 h 447"/>
                      <a:gd name="T6" fmla="*/ 419 w 2656"/>
                      <a:gd name="T7" fmla="*/ 0 h 447"/>
                      <a:gd name="T8" fmla="*/ 419 w 2656"/>
                      <a:gd name="T9" fmla="*/ 0 h 447"/>
                      <a:gd name="T10" fmla="*/ 35 w 2656"/>
                      <a:gd name="T11" fmla="*/ 356 h 447"/>
                      <a:gd name="T12" fmla="*/ 35 w 2656"/>
                      <a:gd name="T13" fmla="*/ 356 h 447"/>
                      <a:gd name="T14" fmla="*/ 50 w 2656"/>
                      <a:gd name="T15" fmla="*/ 436 h 447"/>
                      <a:gd name="T16" fmla="*/ 50 w 2656"/>
                      <a:gd name="T17" fmla="*/ 436 h 447"/>
                      <a:gd name="T18" fmla="*/ 960 w 2656"/>
                      <a:gd name="T19" fmla="*/ 399 h 447"/>
                      <a:gd name="T20" fmla="*/ 960 w 2656"/>
                      <a:gd name="T21" fmla="*/ 399 h 447"/>
                      <a:gd name="T22" fmla="*/ 1152 w 2656"/>
                      <a:gd name="T23" fmla="*/ 359 h 447"/>
                      <a:gd name="T24" fmla="*/ 1152 w 2656"/>
                      <a:gd name="T25" fmla="*/ 359 h 447"/>
                      <a:gd name="T26" fmla="*/ 2022 w 2656"/>
                      <a:gd name="T27" fmla="*/ 406 h 447"/>
                      <a:gd name="T28" fmla="*/ 2022 w 2656"/>
                      <a:gd name="T29" fmla="*/ 406 h 447"/>
                      <a:gd name="T30" fmla="*/ 2369 w 2656"/>
                      <a:gd name="T31" fmla="*/ 412 h 447"/>
                      <a:gd name="T32" fmla="*/ 2369 w 2656"/>
                      <a:gd name="T33" fmla="*/ 412 h 447"/>
                      <a:gd name="T34" fmla="*/ 2263 w 2656"/>
                      <a:gd name="T35" fmla="*/ 288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656" h="447">
                        <a:moveTo>
                          <a:pt x="2263" y="288"/>
                        </a:moveTo>
                        <a:lnTo>
                          <a:pt x="2263" y="288"/>
                        </a:lnTo>
                        <a:cubicBezTo>
                          <a:pt x="2056" y="211"/>
                          <a:pt x="1898" y="112"/>
                          <a:pt x="1778" y="0"/>
                        </a:cubicBezTo>
                        <a:lnTo>
                          <a:pt x="419" y="0"/>
                        </a:lnTo>
                        <a:lnTo>
                          <a:pt x="419" y="0"/>
                        </a:lnTo>
                        <a:cubicBezTo>
                          <a:pt x="275" y="191"/>
                          <a:pt x="128" y="299"/>
                          <a:pt x="35" y="356"/>
                        </a:cubicBezTo>
                        <a:lnTo>
                          <a:pt x="35" y="356"/>
                        </a:lnTo>
                        <a:cubicBezTo>
                          <a:pt x="0" y="377"/>
                          <a:pt x="11" y="446"/>
                          <a:pt x="50" y="436"/>
                        </a:cubicBezTo>
                        <a:lnTo>
                          <a:pt x="50" y="436"/>
                        </a:lnTo>
                        <a:cubicBezTo>
                          <a:pt x="399" y="346"/>
                          <a:pt x="744" y="432"/>
                          <a:pt x="960" y="399"/>
                        </a:cubicBezTo>
                        <a:lnTo>
                          <a:pt x="960" y="399"/>
                        </a:lnTo>
                        <a:cubicBezTo>
                          <a:pt x="1024" y="389"/>
                          <a:pt x="1089" y="375"/>
                          <a:pt x="1152" y="359"/>
                        </a:cubicBezTo>
                        <a:lnTo>
                          <a:pt x="1152" y="359"/>
                        </a:lnTo>
                        <a:cubicBezTo>
                          <a:pt x="1396" y="299"/>
                          <a:pt x="1812" y="365"/>
                          <a:pt x="2022" y="406"/>
                        </a:cubicBezTo>
                        <a:lnTo>
                          <a:pt x="2022" y="406"/>
                        </a:lnTo>
                        <a:cubicBezTo>
                          <a:pt x="2137" y="428"/>
                          <a:pt x="2254" y="431"/>
                          <a:pt x="2369" y="412"/>
                        </a:cubicBezTo>
                        <a:lnTo>
                          <a:pt x="2369" y="412"/>
                        </a:lnTo>
                        <a:cubicBezTo>
                          <a:pt x="2655" y="364"/>
                          <a:pt x="2263" y="288"/>
                          <a:pt x="2263" y="288"/>
                        </a:cubicBezTo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02" name="Rectangle 2101">
                <a:extLst>
                  <a:ext uri="{FF2B5EF4-FFF2-40B4-BE49-F238E27FC236}">
                    <a16:creationId xmlns:a16="http://schemas.microsoft.com/office/drawing/2014/main" id="{06162157-8F3A-0A3F-8B81-509CF3717D12}"/>
                  </a:ext>
                </a:extLst>
              </p:cNvPr>
              <p:cNvSpPr/>
              <p:nvPr/>
            </p:nvSpPr>
            <p:spPr>
              <a:xfrm rot="431117">
                <a:off x="11889748" y="6910678"/>
                <a:ext cx="1451668" cy="646895"/>
              </a:xfrm>
              <a:prstGeom prst="rect">
                <a:avLst/>
              </a:prstGeom>
              <a:solidFill>
                <a:srgbClr val="FFFA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2" name="Rectangle 2091">
                <a:extLst>
                  <a:ext uri="{FF2B5EF4-FFF2-40B4-BE49-F238E27FC236}">
                    <a16:creationId xmlns:a16="http://schemas.microsoft.com/office/drawing/2014/main" id="{B65FE054-9ACC-8DDA-2F52-79D7EDE8B847}"/>
                  </a:ext>
                </a:extLst>
              </p:cNvPr>
              <p:cNvSpPr/>
              <p:nvPr/>
            </p:nvSpPr>
            <p:spPr>
              <a:xfrm rot="1138387">
                <a:off x="10056937" y="6045380"/>
                <a:ext cx="449359" cy="381000"/>
              </a:xfrm>
              <a:prstGeom prst="rect">
                <a:avLst/>
              </a:prstGeom>
              <a:solidFill>
                <a:srgbClr val="4A452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94" name="Picture 2093" descr="A close-up of a black object&#10;&#10;AI-generated content may be incorrect.">
                <a:extLst>
                  <a:ext uri="{FF2B5EF4-FFF2-40B4-BE49-F238E27FC236}">
                    <a16:creationId xmlns:a16="http://schemas.microsoft.com/office/drawing/2014/main" id="{56FAC5E2-0657-2E3E-7E57-C96BEF7C5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rgbClr val="FFFAED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3065"/>
              <a:stretch>
                <a:fillRect/>
              </a:stretch>
            </p:blipFill>
            <p:spPr>
              <a:xfrm>
                <a:off x="11407558" y="2994908"/>
                <a:ext cx="2068265" cy="2795366"/>
              </a:xfrm>
              <a:prstGeom prst="rect">
                <a:avLst/>
              </a:prstGeom>
              <a:solidFill>
                <a:srgbClr val="FFFAED"/>
              </a:solidFill>
            </p:spPr>
          </p:pic>
          <p:sp>
            <p:nvSpPr>
              <p:cNvPr id="2095" name="Rectangle 2094">
                <a:extLst>
                  <a:ext uri="{FF2B5EF4-FFF2-40B4-BE49-F238E27FC236}">
                    <a16:creationId xmlns:a16="http://schemas.microsoft.com/office/drawing/2014/main" id="{8B46F273-5EB1-D678-98D2-BC6C13D3E568}"/>
                  </a:ext>
                </a:extLst>
              </p:cNvPr>
              <p:cNvSpPr/>
              <p:nvPr/>
            </p:nvSpPr>
            <p:spPr>
              <a:xfrm>
                <a:off x="11133651" y="4894262"/>
                <a:ext cx="485697" cy="488648"/>
              </a:xfrm>
              <a:prstGeom prst="rect">
                <a:avLst/>
              </a:prstGeom>
              <a:solidFill>
                <a:srgbClr val="4A452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6" name="Rectangle 2095">
                <a:extLst>
                  <a:ext uri="{FF2B5EF4-FFF2-40B4-BE49-F238E27FC236}">
                    <a16:creationId xmlns:a16="http://schemas.microsoft.com/office/drawing/2014/main" id="{112AB60F-707C-BBB8-A705-36F58C5F437A}"/>
                  </a:ext>
                </a:extLst>
              </p:cNvPr>
              <p:cNvSpPr/>
              <p:nvPr/>
            </p:nvSpPr>
            <p:spPr>
              <a:xfrm rot="990424">
                <a:off x="9500568" y="5889577"/>
                <a:ext cx="588332" cy="410961"/>
              </a:xfrm>
              <a:prstGeom prst="rect">
                <a:avLst/>
              </a:prstGeom>
              <a:solidFill>
                <a:srgbClr val="4A452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7" name="Rectangle 2096">
                <a:extLst>
                  <a:ext uri="{FF2B5EF4-FFF2-40B4-BE49-F238E27FC236}">
                    <a16:creationId xmlns:a16="http://schemas.microsoft.com/office/drawing/2014/main" id="{997F26E0-5BA8-2271-0FBF-04DA34768237}"/>
                  </a:ext>
                </a:extLst>
              </p:cNvPr>
              <p:cNvSpPr/>
              <p:nvPr/>
            </p:nvSpPr>
            <p:spPr>
              <a:xfrm rot="1207906">
                <a:off x="11077516" y="5548882"/>
                <a:ext cx="442797" cy="331704"/>
              </a:xfrm>
              <a:prstGeom prst="rect">
                <a:avLst/>
              </a:prstGeom>
              <a:solidFill>
                <a:srgbClr val="4A452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8" name="Rectangle 2097">
                <a:extLst>
                  <a:ext uri="{FF2B5EF4-FFF2-40B4-BE49-F238E27FC236}">
                    <a16:creationId xmlns:a16="http://schemas.microsoft.com/office/drawing/2014/main" id="{204E34C8-E3FE-F9C9-CE95-922755EEB8C1}"/>
                  </a:ext>
                </a:extLst>
              </p:cNvPr>
              <p:cNvSpPr/>
              <p:nvPr/>
            </p:nvSpPr>
            <p:spPr>
              <a:xfrm rot="2332323">
                <a:off x="11238028" y="4803108"/>
                <a:ext cx="442797" cy="331704"/>
              </a:xfrm>
              <a:prstGeom prst="rect">
                <a:avLst/>
              </a:prstGeom>
              <a:solidFill>
                <a:srgbClr val="4A452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3" name="Rectangle 2102">
                <a:extLst>
                  <a:ext uri="{FF2B5EF4-FFF2-40B4-BE49-F238E27FC236}">
                    <a16:creationId xmlns:a16="http://schemas.microsoft.com/office/drawing/2014/main" id="{D0C0EE18-BFA5-4C94-6A1B-961B89128429}"/>
                  </a:ext>
                </a:extLst>
              </p:cNvPr>
              <p:cNvSpPr/>
              <p:nvPr/>
            </p:nvSpPr>
            <p:spPr>
              <a:xfrm rot="20504826">
                <a:off x="12787670" y="6573309"/>
                <a:ext cx="1707906" cy="914426"/>
              </a:xfrm>
              <a:prstGeom prst="rect">
                <a:avLst/>
              </a:prstGeom>
              <a:solidFill>
                <a:srgbClr val="FFFA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5" name="Rectangle 2104">
                <a:extLst>
                  <a:ext uri="{FF2B5EF4-FFF2-40B4-BE49-F238E27FC236}">
                    <a16:creationId xmlns:a16="http://schemas.microsoft.com/office/drawing/2014/main" id="{89EE8758-3322-119E-A408-95053240D5EB}"/>
                  </a:ext>
                </a:extLst>
              </p:cNvPr>
              <p:cNvSpPr/>
              <p:nvPr/>
            </p:nvSpPr>
            <p:spPr>
              <a:xfrm rot="21056196">
                <a:off x="12522877" y="8496258"/>
                <a:ext cx="2075977" cy="437222"/>
              </a:xfrm>
              <a:prstGeom prst="rect">
                <a:avLst/>
              </a:prstGeom>
              <a:solidFill>
                <a:srgbClr val="FFFA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07" name="TextBox 2106">
              <a:extLst>
                <a:ext uri="{FF2B5EF4-FFF2-40B4-BE49-F238E27FC236}">
                  <a16:creationId xmlns:a16="http://schemas.microsoft.com/office/drawing/2014/main" id="{FF2EA399-6607-6113-2778-35E944CBE2FA}"/>
                </a:ext>
              </a:extLst>
            </p:cNvPr>
            <p:cNvSpPr txBox="1"/>
            <p:nvPr/>
          </p:nvSpPr>
          <p:spPr>
            <a:xfrm>
              <a:off x="8543954" y="8499903"/>
              <a:ext cx="2116922" cy="55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BAOBAB</a:t>
              </a:r>
            </a:p>
          </p:txBody>
        </p:sp>
        <p:sp>
          <p:nvSpPr>
            <p:cNvPr id="2108" name="TextBox 2107">
              <a:extLst>
                <a:ext uri="{FF2B5EF4-FFF2-40B4-BE49-F238E27FC236}">
                  <a16:creationId xmlns:a16="http://schemas.microsoft.com/office/drawing/2014/main" id="{6A965054-D7FD-2DAA-3C58-61E09E3A903A}"/>
                </a:ext>
              </a:extLst>
            </p:cNvPr>
            <p:cNvSpPr txBox="1"/>
            <p:nvPr/>
          </p:nvSpPr>
          <p:spPr>
            <a:xfrm rot="20622842">
              <a:off x="6302789" y="7451351"/>
              <a:ext cx="4244924" cy="52322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1174580"/>
                </a:avLst>
              </a:prstTxWarp>
              <a:spAutoFit/>
            </a:bodyPr>
            <a:lstStyle/>
            <a:p>
              <a:pPr algn="ctr"/>
              <a:r>
                <a:rPr lang="en-US" sz="2200" b="1" spc="-100">
                  <a:solidFill>
                    <a:schemeClr val="bg1"/>
                  </a:solidFill>
                </a:rPr>
                <a:t>Build Local</a:t>
              </a:r>
            </a:p>
          </p:txBody>
        </p:sp>
        <p:sp>
          <p:nvSpPr>
            <p:cNvPr id="2109" name="TextBox 2108">
              <a:extLst>
                <a:ext uri="{FF2B5EF4-FFF2-40B4-BE49-F238E27FC236}">
                  <a16:creationId xmlns:a16="http://schemas.microsoft.com/office/drawing/2014/main" id="{41BABEDD-BEB9-22BB-0523-1C08BE935E0F}"/>
                </a:ext>
              </a:extLst>
            </p:cNvPr>
            <p:cNvSpPr txBox="1"/>
            <p:nvPr/>
          </p:nvSpPr>
          <p:spPr>
            <a:xfrm rot="1637596">
              <a:off x="6378427" y="6666233"/>
              <a:ext cx="4244924" cy="52322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sz="2200" b="1" spc="-100">
                  <a:solidFill>
                    <a:schemeClr val="bg1"/>
                  </a:solidFill>
                </a:rPr>
                <a:t>Adapt Portfolio</a:t>
              </a:r>
            </a:p>
          </p:txBody>
        </p:sp>
        <p:sp>
          <p:nvSpPr>
            <p:cNvPr id="3072" name="Rectangle 3071">
              <a:extLst>
                <a:ext uri="{FF2B5EF4-FFF2-40B4-BE49-F238E27FC236}">
                  <a16:creationId xmlns:a16="http://schemas.microsoft.com/office/drawing/2014/main" id="{3BB81E78-F95C-14E2-C28A-441F01779AF6}"/>
                </a:ext>
              </a:extLst>
            </p:cNvPr>
            <p:cNvSpPr/>
            <p:nvPr/>
          </p:nvSpPr>
          <p:spPr>
            <a:xfrm rot="2345440">
              <a:off x="9100619" y="5658303"/>
              <a:ext cx="655405" cy="358620"/>
            </a:xfrm>
            <a:prstGeom prst="rect">
              <a:avLst/>
            </a:prstGeom>
            <a:solidFill>
              <a:srgbClr val="FFFA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" name="Rectangle 3072">
              <a:extLst>
                <a:ext uri="{FF2B5EF4-FFF2-40B4-BE49-F238E27FC236}">
                  <a16:creationId xmlns:a16="http://schemas.microsoft.com/office/drawing/2014/main" id="{A50D13DA-E2FC-BF03-BB84-4D4757D99502}"/>
                </a:ext>
              </a:extLst>
            </p:cNvPr>
            <p:cNvSpPr/>
            <p:nvPr/>
          </p:nvSpPr>
          <p:spPr>
            <a:xfrm rot="2845868">
              <a:off x="8814835" y="5481007"/>
              <a:ext cx="655405" cy="358620"/>
            </a:xfrm>
            <a:prstGeom prst="rect">
              <a:avLst/>
            </a:prstGeom>
            <a:solidFill>
              <a:srgbClr val="FFFA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" name="Rectangle 3074">
              <a:extLst>
                <a:ext uri="{FF2B5EF4-FFF2-40B4-BE49-F238E27FC236}">
                  <a16:creationId xmlns:a16="http://schemas.microsoft.com/office/drawing/2014/main" id="{A8A28781-B830-73A2-C340-26CC5A45A356}"/>
                </a:ext>
              </a:extLst>
            </p:cNvPr>
            <p:cNvSpPr/>
            <p:nvPr/>
          </p:nvSpPr>
          <p:spPr>
            <a:xfrm rot="1476145">
              <a:off x="9002061" y="5856098"/>
              <a:ext cx="655405" cy="358620"/>
            </a:xfrm>
            <a:prstGeom prst="rect">
              <a:avLst/>
            </a:prstGeom>
            <a:solidFill>
              <a:srgbClr val="FFFA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6" name="Rectangle 3075">
              <a:extLst>
                <a:ext uri="{FF2B5EF4-FFF2-40B4-BE49-F238E27FC236}">
                  <a16:creationId xmlns:a16="http://schemas.microsoft.com/office/drawing/2014/main" id="{55D66CE8-BC95-0643-1332-7E3107264112}"/>
                </a:ext>
              </a:extLst>
            </p:cNvPr>
            <p:cNvSpPr/>
            <p:nvPr/>
          </p:nvSpPr>
          <p:spPr>
            <a:xfrm rot="1839911">
              <a:off x="9602607" y="6035966"/>
              <a:ext cx="229553" cy="358620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7" name="Rectangle 3076">
              <a:extLst>
                <a:ext uri="{FF2B5EF4-FFF2-40B4-BE49-F238E27FC236}">
                  <a16:creationId xmlns:a16="http://schemas.microsoft.com/office/drawing/2014/main" id="{BE6D3BDE-08CE-C99A-F31C-E597FDA8DA61}"/>
                </a:ext>
              </a:extLst>
            </p:cNvPr>
            <p:cNvSpPr/>
            <p:nvPr/>
          </p:nvSpPr>
          <p:spPr>
            <a:xfrm rot="1476145">
              <a:off x="9913955" y="5845453"/>
              <a:ext cx="229553" cy="442136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8" name="Rectangle 3077">
              <a:extLst>
                <a:ext uri="{FF2B5EF4-FFF2-40B4-BE49-F238E27FC236}">
                  <a16:creationId xmlns:a16="http://schemas.microsoft.com/office/drawing/2014/main" id="{46A56BB7-034C-6891-8637-94B68ABCAB02}"/>
                </a:ext>
              </a:extLst>
            </p:cNvPr>
            <p:cNvSpPr/>
            <p:nvPr/>
          </p:nvSpPr>
          <p:spPr>
            <a:xfrm rot="1817644">
              <a:off x="9542442" y="6137938"/>
              <a:ext cx="229553" cy="358620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9" name="Rectangle 3078">
              <a:extLst>
                <a:ext uri="{FF2B5EF4-FFF2-40B4-BE49-F238E27FC236}">
                  <a16:creationId xmlns:a16="http://schemas.microsoft.com/office/drawing/2014/main" id="{019DB378-7843-2BD6-DA2A-F86929784A5C}"/>
                </a:ext>
              </a:extLst>
            </p:cNvPr>
            <p:cNvSpPr/>
            <p:nvPr/>
          </p:nvSpPr>
          <p:spPr>
            <a:xfrm rot="1817644">
              <a:off x="9406809" y="6364941"/>
              <a:ext cx="229553" cy="358620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01F11E34-BF36-64C8-B2E7-436139B132E7}"/>
                </a:ext>
              </a:extLst>
            </p:cNvPr>
            <p:cNvSpPr/>
            <p:nvPr/>
          </p:nvSpPr>
          <p:spPr>
            <a:xfrm rot="1191628">
              <a:off x="9763127" y="6239525"/>
              <a:ext cx="229553" cy="358620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A922D87B-6CAE-8997-7E42-18ED64C81789}"/>
                </a:ext>
              </a:extLst>
            </p:cNvPr>
            <p:cNvSpPr/>
            <p:nvPr/>
          </p:nvSpPr>
          <p:spPr>
            <a:xfrm rot="2138187">
              <a:off x="10128330" y="5630316"/>
              <a:ext cx="104966" cy="665329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0B0A6F12-8D4E-1EFE-6BAB-C352142E13C7}"/>
                </a:ext>
              </a:extLst>
            </p:cNvPr>
            <p:cNvSpPr/>
            <p:nvPr/>
          </p:nvSpPr>
          <p:spPr>
            <a:xfrm rot="2661591">
              <a:off x="10544391" y="5135219"/>
              <a:ext cx="104966" cy="665329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C5EC9B01-1486-4347-EBAF-0345762AE4B4}"/>
                </a:ext>
              </a:extLst>
            </p:cNvPr>
            <p:cNvSpPr/>
            <p:nvPr/>
          </p:nvSpPr>
          <p:spPr>
            <a:xfrm rot="2661591">
              <a:off x="10938942" y="4727466"/>
              <a:ext cx="104966" cy="665329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C1AED41C-5F40-76F2-8493-30E079A97E8D}"/>
                </a:ext>
              </a:extLst>
            </p:cNvPr>
            <p:cNvSpPr/>
            <p:nvPr/>
          </p:nvSpPr>
          <p:spPr>
            <a:xfrm rot="2849163">
              <a:off x="11356775" y="4325045"/>
              <a:ext cx="104966" cy="665329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Rectangle 3084">
              <a:extLst>
                <a:ext uri="{FF2B5EF4-FFF2-40B4-BE49-F238E27FC236}">
                  <a16:creationId xmlns:a16="http://schemas.microsoft.com/office/drawing/2014/main" id="{F115846B-3ECE-18DC-BAF1-98A20EB460CF}"/>
                </a:ext>
              </a:extLst>
            </p:cNvPr>
            <p:cNvSpPr/>
            <p:nvPr/>
          </p:nvSpPr>
          <p:spPr>
            <a:xfrm rot="3055012">
              <a:off x="10290721" y="4950480"/>
              <a:ext cx="104966" cy="665329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Rectangle 3085">
              <a:extLst>
                <a:ext uri="{FF2B5EF4-FFF2-40B4-BE49-F238E27FC236}">
                  <a16:creationId xmlns:a16="http://schemas.microsoft.com/office/drawing/2014/main" id="{923A5F9F-ADED-9D2A-7A89-35331B52F021}"/>
                </a:ext>
              </a:extLst>
            </p:cNvPr>
            <p:cNvSpPr/>
            <p:nvPr/>
          </p:nvSpPr>
          <p:spPr>
            <a:xfrm rot="3090660">
              <a:off x="10756850" y="4581116"/>
              <a:ext cx="104966" cy="665329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E2DF95F3-4F6E-1774-04EA-22D582B802EA}"/>
                </a:ext>
              </a:extLst>
            </p:cNvPr>
            <p:cNvSpPr/>
            <p:nvPr/>
          </p:nvSpPr>
          <p:spPr>
            <a:xfrm rot="3569878">
              <a:off x="11158612" y="4436691"/>
              <a:ext cx="103020" cy="376498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8" name="Rectangle 3087">
              <a:extLst>
                <a:ext uri="{FF2B5EF4-FFF2-40B4-BE49-F238E27FC236}">
                  <a16:creationId xmlns:a16="http://schemas.microsoft.com/office/drawing/2014/main" id="{F83141D1-E3C4-77AE-6FCA-74F27275F276}"/>
                </a:ext>
              </a:extLst>
            </p:cNvPr>
            <p:cNvSpPr/>
            <p:nvPr/>
          </p:nvSpPr>
          <p:spPr>
            <a:xfrm rot="3687737">
              <a:off x="11397757" y="4327928"/>
              <a:ext cx="103020" cy="32271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Oval 3088">
              <a:extLst>
                <a:ext uri="{FF2B5EF4-FFF2-40B4-BE49-F238E27FC236}">
                  <a16:creationId xmlns:a16="http://schemas.microsoft.com/office/drawing/2014/main" id="{8A255C5C-86B9-9FFD-80CE-A171B4F89DFD}"/>
                </a:ext>
              </a:extLst>
            </p:cNvPr>
            <p:cNvSpPr/>
            <p:nvPr/>
          </p:nvSpPr>
          <p:spPr>
            <a:xfrm rot="3244788">
              <a:off x="11503025" y="4279321"/>
              <a:ext cx="167627" cy="354268"/>
            </a:xfrm>
            <a:prstGeom prst="ellipse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TextBox 2110">
              <a:extLst>
                <a:ext uri="{FF2B5EF4-FFF2-40B4-BE49-F238E27FC236}">
                  <a16:creationId xmlns:a16="http://schemas.microsoft.com/office/drawing/2014/main" id="{C5A9008F-655E-A667-94C5-7D4A1B92CC4E}"/>
                </a:ext>
              </a:extLst>
            </p:cNvPr>
            <p:cNvSpPr txBox="1"/>
            <p:nvPr/>
          </p:nvSpPr>
          <p:spPr>
            <a:xfrm rot="19000146">
              <a:off x="8908211" y="5040657"/>
              <a:ext cx="4244924" cy="52322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sz="2200" b="1" spc="-100">
                  <a:solidFill>
                    <a:schemeClr val="bg1"/>
                  </a:solidFill>
                </a:rPr>
                <a:t>Blend Capital</a:t>
              </a:r>
            </a:p>
          </p:txBody>
        </p:sp>
        <p:sp>
          <p:nvSpPr>
            <p:cNvPr id="3090" name="Rectangle 3089">
              <a:extLst>
                <a:ext uri="{FF2B5EF4-FFF2-40B4-BE49-F238E27FC236}">
                  <a16:creationId xmlns:a16="http://schemas.microsoft.com/office/drawing/2014/main" id="{5CD06217-9152-1B35-3339-5878232A09FD}"/>
                </a:ext>
              </a:extLst>
            </p:cNvPr>
            <p:cNvSpPr/>
            <p:nvPr/>
          </p:nvSpPr>
          <p:spPr>
            <a:xfrm rot="835278">
              <a:off x="7839767" y="6200661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Rectangle 3090">
              <a:extLst>
                <a:ext uri="{FF2B5EF4-FFF2-40B4-BE49-F238E27FC236}">
                  <a16:creationId xmlns:a16="http://schemas.microsoft.com/office/drawing/2014/main" id="{27284935-6611-AF8D-5317-03F95B641933}"/>
                </a:ext>
              </a:extLst>
            </p:cNvPr>
            <p:cNvSpPr/>
            <p:nvPr/>
          </p:nvSpPr>
          <p:spPr>
            <a:xfrm rot="362707">
              <a:off x="7361820" y="6113986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Rectangle 3091">
              <a:extLst>
                <a:ext uri="{FF2B5EF4-FFF2-40B4-BE49-F238E27FC236}">
                  <a16:creationId xmlns:a16="http://schemas.microsoft.com/office/drawing/2014/main" id="{C09E1DE0-37D4-7FB3-8153-09BC105D37A3}"/>
                </a:ext>
              </a:extLst>
            </p:cNvPr>
            <p:cNvSpPr/>
            <p:nvPr/>
          </p:nvSpPr>
          <p:spPr>
            <a:xfrm rot="237903">
              <a:off x="6966312" y="6080203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Rectangle 3092">
              <a:extLst>
                <a:ext uri="{FF2B5EF4-FFF2-40B4-BE49-F238E27FC236}">
                  <a16:creationId xmlns:a16="http://schemas.microsoft.com/office/drawing/2014/main" id="{2A82DC30-6638-B6F4-F76E-0A886B470D6E}"/>
                </a:ext>
              </a:extLst>
            </p:cNvPr>
            <p:cNvSpPr/>
            <p:nvPr/>
          </p:nvSpPr>
          <p:spPr>
            <a:xfrm>
              <a:off x="6455561" y="6064382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Rectangle 3093">
              <a:extLst>
                <a:ext uri="{FF2B5EF4-FFF2-40B4-BE49-F238E27FC236}">
                  <a16:creationId xmlns:a16="http://schemas.microsoft.com/office/drawing/2014/main" id="{F1CA6D1D-5927-9CDE-946B-5215965E3F00}"/>
                </a:ext>
              </a:extLst>
            </p:cNvPr>
            <p:cNvSpPr/>
            <p:nvPr/>
          </p:nvSpPr>
          <p:spPr>
            <a:xfrm rot="21371520">
              <a:off x="5947428" y="6080907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Rectangle 3094">
              <a:extLst>
                <a:ext uri="{FF2B5EF4-FFF2-40B4-BE49-F238E27FC236}">
                  <a16:creationId xmlns:a16="http://schemas.microsoft.com/office/drawing/2014/main" id="{FECEE393-EDA2-72D9-6D0C-3DD0F1E82834}"/>
                </a:ext>
              </a:extLst>
            </p:cNvPr>
            <p:cNvSpPr/>
            <p:nvPr/>
          </p:nvSpPr>
          <p:spPr>
            <a:xfrm rot="21371520">
              <a:off x="5765571" y="6089984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Rectangle 3095">
              <a:extLst>
                <a:ext uri="{FF2B5EF4-FFF2-40B4-BE49-F238E27FC236}">
                  <a16:creationId xmlns:a16="http://schemas.microsoft.com/office/drawing/2014/main" id="{051933CD-5E60-24D8-722B-A8BD5CC9D428}"/>
                </a:ext>
              </a:extLst>
            </p:cNvPr>
            <p:cNvSpPr/>
            <p:nvPr/>
          </p:nvSpPr>
          <p:spPr>
            <a:xfrm rot="356518">
              <a:off x="6467256" y="6253682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7" name="Rectangle 3096">
              <a:extLst>
                <a:ext uri="{FF2B5EF4-FFF2-40B4-BE49-F238E27FC236}">
                  <a16:creationId xmlns:a16="http://schemas.microsoft.com/office/drawing/2014/main" id="{780F7E3F-DF48-F0A3-E68D-C420EF5654BB}"/>
                </a:ext>
              </a:extLst>
            </p:cNvPr>
            <p:cNvSpPr/>
            <p:nvPr/>
          </p:nvSpPr>
          <p:spPr>
            <a:xfrm rot="356518">
              <a:off x="6019354" y="6209524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Rectangle 3097">
              <a:extLst>
                <a:ext uri="{FF2B5EF4-FFF2-40B4-BE49-F238E27FC236}">
                  <a16:creationId xmlns:a16="http://schemas.microsoft.com/office/drawing/2014/main" id="{404D87CA-AA8A-3EAD-3543-31E5E0377474}"/>
                </a:ext>
              </a:extLst>
            </p:cNvPr>
            <p:cNvSpPr/>
            <p:nvPr/>
          </p:nvSpPr>
          <p:spPr>
            <a:xfrm rot="2367742">
              <a:off x="9469327" y="5118185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9" name="Rectangle 3098">
              <a:extLst>
                <a:ext uri="{FF2B5EF4-FFF2-40B4-BE49-F238E27FC236}">
                  <a16:creationId xmlns:a16="http://schemas.microsoft.com/office/drawing/2014/main" id="{8CD48283-E33A-897A-C362-DDFA8A9A564E}"/>
                </a:ext>
              </a:extLst>
            </p:cNvPr>
            <p:cNvSpPr/>
            <p:nvPr/>
          </p:nvSpPr>
          <p:spPr>
            <a:xfrm rot="2069378">
              <a:off x="9097598" y="4838452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0" name="Rectangle 3099">
              <a:extLst>
                <a:ext uri="{FF2B5EF4-FFF2-40B4-BE49-F238E27FC236}">
                  <a16:creationId xmlns:a16="http://schemas.microsoft.com/office/drawing/2014/main" id="{3821D3E3-A502-B8D0-AF88-977451560B70}"/>
                </a:ext>
              </a:extLst>
            </p:cNvPr>
            <p:cNvSpPr/>
            <p:nvPr/>
          </p:nvSpPr>
          <p:spPr>
            <a:xfrm rot="1808458">
              <a:off x="8674368" y="4576925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Rectangle 3100">
              <a:extLst>
                <a:ext uri="{FF2B5EF4-FFF2-40B4-BE49-F238E27FC236}">
                  <a16:creationId xmlns:a16="http://schemas.microsoft.com/office/drawing/2014/main" id="{836E682E-6CDF-3536-3CC2-579FA7729A47}"/>
                </a:ext>
              </a:extLst>
            </p:cNvPr>
            <p:cNvSpPr/>
            <p:nvPr/>
          </p:nvSpPr>
          <p:spPr>
            <a:xfrm rot="1335495">
              <a:off x="8214586" y="4353437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Rectangle 3101">
              <a:extLst>
                <a:ext uri="{FF2B5EF4-FFF2-40B4-BE49-F238E27FC236}">
                  <a16:creationId xmlns:a16="http://schemas.microsoft.com/office/drawing/2014/main" id="{07C9E4FE-B252-F6C5-2EB9-5206B5502FA7}"/>
                </a:ext>
              </a:extLst>
            </p:cNvPr>
            <p:cNvSpPr/>
            <p:nvPr/>
          </p:nvSpPr>
          <p:spPr>
            <a:xfrm rot="1064181">
              <a:off x="7740021" y="4184134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Rectangle 3102">
              <a:extLst>
                <a:ext uri="{FF2B5EF4-FFF2-40B4-BE49-F238E27FC236}">
                  <a16:creationId xmlns:a16="http://schemas.microsoft.com/office/drawing/2014/main" id="{832B26BE-57BC-D4E5-7E04-22FA57AB0773}"/>
                </a:ext>
              </a:extLst>
            </p:cNvPr>
            <p:cNvSpPr/>
            <p:nvPr/>
          </p:nvSpPr>
          <p:spPr>
            <a:xfrm rot="1064181">
              <a:off x="7609381" y="4181194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Rectangle 3103">
              <a:extLst>
                <a:ext uri="{FF2B5EF4-FFF2-40B4-BE49-F238E27FC236}">
                  <a16:creationId xmlns:a16="http://schemas.microsoft.com/office/drawing/2014/main" id="{2C043FF7-8490-E0FA-A4A5-5AE68A82F976}"/>
                </a:ext>
              </a:extLst>
            </p:cNvPr>
            <p:cNvSpPr/>
            <p:nvPr/>
          </p:nvSpPr>
          <p:spPr>
            <a:xfrm rot="665391">
              <a:off x="7305060" y="4073388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Rectangle 3104">
              <a:extLst>
                <a:ext uri="{FF2B5EF4-FFF2-40B4-BE49-F238E27FC236}">
                  <a16:creationId xmlns:a16="http://schemas.microsoft.com/office/drawing/2014/main" id="{962CC50C-A098-8120-3BA7-6F5ED198E070}"/>
                </a:ext>
              </a:extLst>
            </p:cNvPr>
            <p:cNvSpPr/>
            <p:nvPr/>
          </p:nvSpPr>
          <p:spPr>
            <a:xfrm rot="177833">
              <a:off x="7081509" y="4015603"/>
              <a:ext cx="232951" cy="45719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6" name="Rectangle 3105">
              <a:extLst>
                <a:ext uri="{FF2B5EF4-FFF2-40B4-BE49-F238E27FC236}">
                  <a16:creationId xmlns:a16="http://schemas.microsoft.com/office/drawing/2014/main" id="{FA566F44-7A1D-D58C-B066-968E770733AF}"/>
                </a:ext>
              </a:extLst>
            </p:cNvPr>
            <p:cNvSpPr/>
            <p:nvPr/>
          </p:nvSpPr>
          <p:spPr>
            <a:xfrm rot="1064181">
              <a:off x="7176966" y="4187156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7" name="Rectangle 3106">
              <a:extLst>
                <a:ext uri="{FF2B5EF4-FFF2-40B4-BE49-F238E27FC236}">
                  <a16:creationId xmlns:a16="http://schemas.microsoft.com/office/drawing/2014/main" id="{5B533BE6-6966-76B3-0E15-4337161155B1}"/>
                </a:ext>
              </a:extLst>
            </p:cNvPr>
            <p:cNvSpPr/>
            <p:nvPr/>
          </p:nvSpPr>
          <p:spPr>
            <a:xfrm rot="1340173">
              <a:off x="7350763" y="4275297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8" name="Rectangle 3107">
              <a:extLst>
                <a:ext uri="{FF2B5EF4-FFF2-40B4-BE49-F238E27FC236}">
                  <a16:creationId xmlns:a16="http://schemas.microsoft.com/office/drawing/2014/main" id="{C197CDC2-E9D9-4B68-2792-3C96D0DBB2CA}"/>
                </a:ext>
              </a:extLst>
            </p:cNvPr>
            <p:cNvSpPr/>
            <p:nvPr/>
          </p:nvSpPr>
          <p:spPr>
            <a:xfrm rot="1340173">
              <a:off x="7778570" y="4455975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9" name="Rectangle 3108">
              <a:extLst>
                <a:ext uri="{FF2B5EF4-FFF2-40B4-BE49-F238E27FC236}">
                  <a16:creationId xmlns:a16="http://schemas.microsoft.com/office/drawing/2014/main" id="{24A6FF25-2A39-4404-9A95-BC1EFA2B9A1A}"/>
                </a:ext>
              </a:extLst>
            </p:cNvPr>
            <p:cNvSpPr/>
            <p:nvPr/>
          </p:nvSpPr>
          <p:spPr>
            <a:xfrm rot="1686813">
              <a:off x="8028177" y="4586441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0" name="Rectangle 3109">
              <a:extLst>
                <a:ext uri="{FF2B5EF4-FFF2-40B4-BE49-F238E27FC236}">
                  <a16:creationId xmlns:a16="http://schemas.microsoft.com/office/drawing/2014/main" id="{26CEA1B8-E800-D5A0-2ED7-CAE641916CBD}"/>
                </a:ext>
              </a:extLst>
            </p:cNvPr>
            <p:cNvSpPr/>
            <p:nvPr/>
          </p:nvSpPr>
          <p:spPr>
            <a:xfrm rot="1686813">
              <a:off x="8482225" y="4830540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1" name="Rectangle 3110">
              <a:extLst>
                <a:ext uri="{FF2B5EF4-FFF2-40B4-BE49-F238E27FC236}">
                  <a16:creationId xmlns:a16="http://schemas.microsoft.com/office/drawing/2014/main" id="{7CA059E7-08C3-4BFF-1DDD-46CEFA60DCF0}"/>
                </a:ext>
              </a:extLst>
            </p:cNvPr>
            <p:cNvSpPr/>
            <p:nvPr/>
          </p:nvSpPr>
          <p:spPr>
            <a:xfrm rot="2186131">
              <a:off x="8655653" y="4967658"/>
              <a:ext cx="517509" cy="50362"/>
            </a:xfrm>
            <a:prstGeom prst="rect">
              <a:avLst/>
            </a:prstGeom>
            <a:solidFill>
              <a:srgbClr val="4A45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TextBox 2109">
              <a:extLst>
                <a:ext uri="{FF2B5EF4-FFF2-40B4-BE49-F238E27FC236}">
                  <a16:creationId xmlns:a16="http://schemas.microsoft.com/office/drawing/2014/main" id="{AC490E89-6A7C-6CB3-0489-75964F44A27E}"/>
                </a:ext>
              </a:extLst>
            </p:cNvPr>
            <p:cNvSpPr txBox="1"/>
            <p:nvPr/>
          </p:nvSpPr>
          <p:spPr>
            <a:xfrm rot="2468490">
              <a:off x="6970459" y="5048337"/>
              <a:ext cx="4046301" cy="4492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sz="2200" b="1" spc="-100">
                  <a:solidFill>
                    <a:schemeClr val="bg1"/>
                  </a:solidFill>
                </a:rPr>
                <a:t>Optimize Technology</a:t>
              </a:r>
            </a:p>
          </p:txBody>
        </p:sp>
        <p:sp>
          <p:nvSpPr>
            <p:cNvPr id="3113" name="TextBox 3112">
              <a:extLst>
                <a:ext uri="{FF2B5EF4-FFF2-40B4-BE49-F238E27FC236}">
                  <a16:creationId xmlns:a16="http://schemas.microsoft.com/office/drawing/2014/main" id="{FDC1A90D-0B48-6F80-8152-3A60CA35D1AA}"/>
                </a:ext>
              </a:extLst>
            </p:cNvPr>
            <p:cNvSpPr txBox="1"/>
            <p:nvPr/>
          </p:nvSpPr>
          <p:spPr>
            <a:xfrm rot="20622842">
              <a:off x="8643390" y="6261013"/>
              <a:ext cx="4244924" cy="52322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1174580"/>
                </a:avLst>
              </a:prstTxWarp>
              <a:spAutoFit/>
            </a:bodyPr>
            <a:lstStyle/>
            <a:p>
              <a:pPr algn="ctr"/>
              <a:r>
                <a:rPr lang="en-US" sz="2200" b="1" spc="-100">
                  <a:solidFill>
                    <a:schemeClr val="bg1"/>
                  </a:solidFill>
                </a:rPr>
                <a:t>Attract Talent</a:t>
              </a:r>
            </a:p>
          </p:txBody>
        </p:sp>
        <p:sp>
          <p:nvSpPr>
            <p:cNvPr id="3114" name="TextBox 3113">
              <a:extLst>
                <a:ext uri="{FF2B5EF4-FFF2-40B4-BE49-F238E27FC236}">
                  <a16:creationId xmlns:a16="http://schemas.microsoft.com/office/drawing/2014/main" id="{016B9999-C112-0DEA-ABEA-934942093B58}"/>
                </a:ext>
              </a:extLst>
            </p:cNvPr>
            <p:cNvSpPr txBox="1"/>
            <p:nvPr/>
          </p:nvSpPr>
          <p:spPr>
            <a:xfrm rot="343460">
              <a:off x="9565943" y="7629034"/>
              <a:ext cx="3288357" cy="52322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1174580"/>
                </a:avLst>
              </a:prstTxWarp>
              <a:spAutoFit/>
            </a:bodyPr>
            <a:lstStyle/>
            <a:p>
              <a:pPr algn="ctr"/>
              <a:r>
                <a:rPr lang="en-US" sz="2200" b="1" spc="-100">
                  <a:solidFill>
                    <a:schemeClr val="bg1"/>
                  </a:solidFill>
                </a:rPr>
                <a:t>Boost Partnerships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4F17EF4-4145-3C72-29E0-9C1DCE6EECB7}"/>
              </a:ext>
            </a:extLst>
          </p:cNvPr>
          <p:cNvSpPr/>
          <p:nvPr/>
        </p:nvSpPr>
        <p:spPr>
          <a:xfrm>
            <a:off x="152400" y="1612428"/>
            <a:ext cx="4114800" cy="4096086"/>
          </a:xfrm>
          <a:prstGeom prst="rect">
            <a:avLst/>
          </a:prstGeom>
          <a:solidFill>
            <a:srgbClr val="EBF1DE">
              <a:alpha val="40000"/>
            </a:srgbClr>
          </a:solidFill>
          <a:ln w="2857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96B1116A-4DA1-6304-D84C-ECFA630C663C}"/>
              </a:ext>
            </a:extLst>
          </p:cNvPr>
          <p:cNvSpPr txBox="1"/>
          <p:nvPr/>
        </p:nvSpPr>
        <p:spPr>
          <a:xfrm>
            <a:off x="836762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Current Scenario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8D69086-6C50-BBA6-F374-E1521D73A2C0}"/>
              </a:ext>
            </a:extLst>
          </p:cNvPr>
          <p:cNvSpPr txBox="1"/>
          <p:nvPr/>
        </p:nvSpPr>
        <p:spPr>
          <a:xfrm>
            <a:off x="596007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Executive Summary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3D2A184-0626-DE54-AA08-F436F875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4" y="-58732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092CFF-ABA5-F4EF-6300-02B28EFF924A}"/>
              </a:ext>
            </a:extLst>
          </p:cNvPr>
          <p:cNvCxnSpPr/>
          <p:nvPr/>
        </p:nvCxnSpPr>
        <p:spPr>
          <a:xfrm>
            <a:off x="0" y="106854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">
            <a:extLst>
              <a:ext uri="{FF2B5EF4-FFF2-40B4-BE49-F238E27FC236}">
                <a16:creationId xmlns:a16="http://schemas.microsoft.com/office/drawing/2014/main" id="{2ACD10E3-BAC3-4E97-99F7-28510020C287}"/>
              </a:ext>
            </a:extLst>
          </p:cNvPr>
          <p:cNvGrpSpPr/>
          <p:nvPr/>
        </p:nvGrpSpPr>
        <p:grpSpPr>
          <a:xfrm>
            <a:off x="6221885" y="-263604"/>
            <a:ext cx="1457583" cy="475407"/>
            <a:chOff x="0" y="0"/>
            <a:chExt cx="325445" cy="125210"/>
          </a:xfrm>
          <a:solidFill>
            <a:srgbClr val="446B3C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3285DA76-253F-BEB0-C4D7-B604F8A8DE10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EE3666AB-B524-4324-53E8-54A9013AF363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83A44907-5F1E-99D8-6FDF-1499265205BC}"/>
              </a:ext>
            </a:extLst>
          </p:cNvPr>
          <p:cNvSpPr txBox="1"/>
          <p:nvPr/>
        </p:nvSpPr>
        <p:spPr>
          <a:xfrm>
            <a:off x="1342156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Execution Roadmap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8245FA10-7A55-7518-56CC-638EDA0C47AF}"/>
              </a:ext>
            </a:extLst>
          </p:cNvPr>
          <p:cNvSpPr txBox="1"/>
          <p:nvPr/>
        </p:nvSpPr>
        <p:spPr>
          <a:xfrm>
            <a:off x="1101401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Strategic Plan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8EFEC3EA-E485-4F14-128A-3875E8CA9B7B}"/>
              </a:ext>
            </a:extLst>
          </p:cNvPr>
          <p:cNvSpPr txBox="1"/>
          <p:nvPr/>
        </p:nvSpPr>
        <p:spPr>
          <a:xfrm>
            <a:off x="16067957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Envisioned Future</a:t>
            </a: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FBAA9CD0-51BF-3D2C-7FC2-02AE674A5BB2}"/>
              </a:ext>
            </a:extLst>
          </p:cNvPr>
          <p:cNvGrpSpPr/>
          <p:nvPr/>
        </p:nvGrpSpPr>
        <p:grpSpPr>
          <a:xfrm>
            <a:off x="877871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7FA89226-7915-7893-CB3E-C6C8CE055C89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D26820E8-8553-5CD6-53AF-355CCD3A04D9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32E8429C-8EAD-21A4-42D9-09C216A8C827}"/>
              </a:ext>
            </a:extLst>
          </p:cNvPr>
          <p:cNvGrpSpPr/>
          <p:nvPr/>
        </p:nvGrpSpPr>
        <p:grpSpPr>
          <a:xfrm>
            <a:off x="11335535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7C066056-6434-A5A3-A2E1-C13DE6127DBE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AB586EAB-9C08-3893-D91E-E59A34F9EEC1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B27A2141-44F8-2E33-14FB-90D9EFFD4023}"/>
              </a:ext>
            </a:extLst>
          </p:cNvPr>
          <p:cNvGrpSpPr/>
          <p:nvPr/>
        </p:nvGrpSpPr>
        <p:grpSpPr>
          <a:xfrm>
            <a:off x="1389236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D94E8C77-9838-2486-C020-3C0AD341C0AD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01F1748A-5ECE-9FFD-1E6F-57820D6CBD6A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05ECEA1A-A189-E2B9-8427-811AA5772F1B}"/>
              </a:ext>
            </a:extLst>
          </p:cNvPr>
          <p:cNvGrpSpPr/>
          <p:nvPr/>
        </p:nvGrpSpPr>
        <p:grpSpPr>
          <a:xfrm>
            <a:off x="16449186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1D12889A-8CB4-39AE-BFFC-51CB263556FE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188E1540-1C63-6B96-8355-ADF8AA16BC9C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2" name="TextBox 19">
            <a:extLst>
              <a:ext uri="{FF2B5EF4-FFF2-40B4-BE49-F238E27FC236}">
                <a16:creationId xmlns:a16="http://schemas.microsoft.com/office/drawing/2014/main" id="{A343A16A-399C-E86D-9069-4213FD8837E7}"/>
              </a:ext>
            </a:extLst>
          </p:cNvPr>
          <p:cNvSpPr txBox="1"/>
          <p:nvPr/>
        </p:nvSpPr>
        <p:spPr>
          <a:xfrm>
            <a:off x="17529478" y="10548911"/>
            <a:ext cx="606122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200">
                <a:solidFill>
                  <a:srgbClr val="446B3C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30516564-E455-8151-FB9E-E2B6C3B156EE}"/>
              </a:ext>
            </a:extLst>
          </p:cNvPr>
          <p:cNvSpPr txBox="1"/>
          <p:nvPr/>
        </p:nvSpPr>
        <p:spPr>
          <a:xfrm>
            <a:off x="17938519" y="10788233"/>
            <a:ext cx="773350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000">
                <a:solidFill>
                  <a:srgbClr val="446B3C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/11</a:t>
            </a:r>
          </a:p>
        </p:txBody>
      </p:sp>
      <p:sp>
        <p:nvSpPr>
          <p:cNvPr id="57" name="TextBox 26">
            <a:extLst>
              <a:ext uri="{FF2B5EF4-FFF2-40B4-BE49-F238E27FC236}">
                <a16:creationId xmlns:a16="http://schemas.microsoft.com/office/drawing/2014/main" id="{728C43CA-E242-0D49-FB60-F1555DB25041}"/>
              </a:ext>
            </a:extLst>
          </p:cNvPr>
          <p:cNvSpPr txBox="1"/>
          <p:nvPr/>
        </p:nvSpPr>
        <p:spPr>
          <a:xfrm>
            <a:off x="320046" y="1686255"/>
            <a:ext cx="3675011" cy="519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>
              <a:lnSpc>
                <a:spcPct val="110000"/>
              </a:lnSpc>
            </a:pPr>
            <a:r>
              <a:rPr lang="en-IN" sz="3200" b="1">
                <a:solidFill>
                  <a:srgbClr val="446C32"/>
                </a:solidFill>
                <a:latin typeface="Helvetica" pitchFamily="2" charset="0"/>
              </a:rPr>
              <a:t>We Are VaccineCo.</a:t>
            </a:r>
            <a:r>
              <a:rPr lang="en-IN" sz="3200">
                <a:solidFill>
                  <a:srgbClr val="446C32"/>
                </a:solidFill>
                <a:latin typeface="Helvetica" pitchFamily="2" charset="0"/>
              </a:rPr>
              <a:t>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D2C2EEC-DBD2-FAA0-5158-CD2F03303193}"/>
              </a:ext>
            </a:extLst>
          </p:cNvPr>
          <p:cNvCxnSpPr/>
          <p:nvPr/>
        </p:nvCxnSpPr>
        <p:spPr>
          <a:xfrm>
            <a:off x="0" y="14652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Freeform 481">
            <a:extLst>
              <a:ext uri="{FF2B5EF4-FFF2-40B4-BE49-F238E27FC236}">
                <a16:creationId xmlns:a16="http://schemas.microsoft.com/office/drawing/2014/main" id="{F0FB03EE-37EA-3A59-8B19-06B3C9910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20" y="7548707"/>
            <a:ext cx="2246757" cy="1598019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C3D69B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000" b="1"/>
          </a:p>
          <a:p>
            <a:pPr algn="ctr"/>
            <a:r>
              <a:rPr lang="en-US" sz="2000" b="1"/>
              <a:t>Drug </a:t>
            </a:r>
          </a:p>
          <a:p>
            <a:pPr algn="ctr"/>
            <a:r>
              <a:rPr lang="en-US" sz="2000" b="1"/>
              <a:t>Substance</a:t>
            </a:r>
          </a:p>
          <a:p>
            <a:pPr algn="ctr"/>
            <a:r>
              <a:rPr lang="en-US" sz="2000" b="1"/>
              <a:t>Manufacturing</a:t>
            </a:r>
          </a:p>
          <a:p>
            <a:pPr algn="ctr"/>
            <a:r>
              <a:rPr lang="en-US" sz="1400"/>
              <a:t> </a:t>
            </a:r>
          </a:p>
        </p:txBody>
      </p:sp>
      <p:sp>
        <p:nvSpPr>
          <p:cNvPr id="3117" name="Freeform 481">
            <a:extLst>
              <a:ext uri="{FF2B5EF4-FFF2-40B4-BE49-F238E27FC236}">
                <a16:creationId xmlns:a16="http://schemas.microsoft.com/office/drawing/2014/main" id="{18027B44-E872-D41E-A171-CB61E5A58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320" y="7010751"/>
            <a:ext cx="2246757" cy="1598019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C3D69B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000" b="1"/>
          </a:p>
          <a:p>
            <a:pPr algn="ctr"/>
            <a:r>
              <a:rPr lang="en-US" sz="2000" b="1"/>
              <a:t>R&amp;D For Novel/ </a:t>
            </a:r>
          </a:p>
          <a:p>
            <a:pPr algn="ctr"/>
            <a:r>
              <a:rPr lang="en-US" sz="2000" b="1"/>
              <a:t>Underserved </a:t>
            </a:r>
          </a:p>
          <a:p>
            <a:pPr algn="ctr"/>
            <a:r>
              <a:rPr lang="en-US" sz="2000" b="1"/>
              <a:t>Diseased</a:t>
            </a:r>
          </a:p>
        </p:txBody>
      </p:sp>
      <p:sp>
        <p:nvSpPr>
          <p:cNvPr id="3119" name="Freeform 481">
            <a:extLst>
              <a:ext uri="{FF2B5EF4-FFF2-40B4-BE49-F238E27FC236}">
                <a16:creationId xmlns:a16="http://schemas.microsoft.com/office/drawing/2014/main" id="{C9186F2B-D86A-456B-9978-3675079DD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419" y="5897228"/>
            <a:ext cx="2246757" cy="1598019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C3D69B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000" b="1"/>
          </a:p>
          <a:p>
            <a:pPr algn="ctr"/>
            <a:r>
              <a:rPr lang="en-US" sz="2000" b="1"/>
              <a:t>Campaign F&amp;F </a:t>
            </a:r>
          </a:p>
          <a:p>
            <a:pPr algn="ctr"/>
            <a:r>
              <a:rPr lang="en-US" sz="2000" b="1"/>
              <a:t>For Outbreak </a:t>
            </a:r>
          </a:p>
          <a:p>
            <a:pPr algn="ctr"/>
            <a:r>
              <a:rPr lang="en-US" sz="2000" b="1"/>
              <a:t>Diseases</a:t>
            </a:r>
          </a:p>
        </p:txBody>
      </p:sp>
      <p:sp>
        <p:nvSpPr>
          <p:cNvPr id="3123" name="Freeform 481">
            <a:extLst>
              <a:ext uri="{FF2B5EF4-FFF2-40B4-BE49-F238E27FC236}">
                <a16:creationId xmlns:a16="http://schemas.microsoft.com/office/drawing/2014/main" id="{30A75DF4-6F4C-E104-490C-34E85322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880" y="4046479"/>
            <a:ext cx="1924622" cy="1457383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9BBB59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000" b="1"/>
          </a:p>
          <a:p>
            <a:pPr algn="ctr"/>
            <a:r>
              <a:rPr lang="en-US" sz="2000" b="1"/>
              <a:t>Measles </a:t>
            </a:r>
          </a:p>
          <a:p>
            <a:pPr algn="ctr"/>
            <a:r>
              <a:rPr lang="en-US" sz="2000" b="1"/>
              <a:t>Rubella </a:t>
            </a:r>
          </a:p>
          <a:p>
            <a:pPr algn="ctr"/>
            <a:r>
              <a:rPr lang="en-US" sz="2000" b="1"/>
              <a:t>(MR)</a:t>
            </a:r>
          </a:p>
        </p:txBody>
      </p:sp>
      <p:sp>
        <p:nvSpPr>
          <p:cNvPr id="3124" name="Freeform 481">
            <a:extLst>
              <a:ext uri="{FF2B5EF4-FFF2-40B4-BE49-F238E27FC236}">
                <a16:creationId xmlns:a16="http://schemas.microsoft.com/office/drawing/2014/main" id="{E65ADB2C-DBD4-C748-7645-AEF6040BB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912" y="5674045"/>
            <a:ext cx="1924622" cy="1457383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9BBB59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N" sz="2000" b="1"/>
              <a:t>Hepatitis B/ </a:t>
            </a:r>
          </a:p>
          <a:p>
            <a:pPr algn="ctr"/>
            <a:r>
              <a:rPr lang="en-IN" sz="2000" b="1"/>
              <a:t>Pentavalent</a:t>
            </a:r>
            <a:endParaRPr lang="en-US" sz="2000" b="1"/>
          </a:p>
        </p:txBody>
      </p:sp>
      <p:sp>
        <p:nvSpPr>
          <p:cNvPr id="3125" name="Freeform 481">
            <a:extLst>
              <a:ext uri="{FF2B5EF4-FFF2-40B4-BE49-F238E27FC236}">
                <a16:creationId xmlns:a16="http://schemas.microsoft.com/office/drawing/2014/main" id="{396A6416-C3C5-0DFA-3A7C-AB4370649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751" y="4730715"/>
            <a:ext cx="1924622" cy="1457383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9BBB59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IN" sz="1100" b="1"/>
          </a:p>
          <a:p>
            <a:pPr algn="ctr"/>
            <a:r>
              <a:rPr lang="en-IN" sz="2000" b="1" dirty="0"/>
              <a:t>Pneumococcal </a:t>
            </a:r>
          </a:p>
          <a:p>
            <a:pPr algn="ctr"/>
            <a:r>
              <a:rPr lang="en-IN" sz="2000" b="1" dirty="0"/>
              <a:t>(PCV 13)</a:t>
            </a:r>
            <a:endParaRPr lang="en-US" sz="2000" b="1" dirty="0"/>
          </a:p>
        </p:txBody>
      </p:sp>
      <p:sp>
        <p:nvSpPr>
          <p:cNvPr id="3127" name="Freeform 481">
            <a:extLst>
              <a:ext uri="{FF2B5EF4-FFF2-40B4-BE49-F238E27FC236}">
                <a16:creationId xmlns:a16="http://schemas.microsoft.com/office/drawing/2014/main" id="{14F91F22-5F9D-2EB2-934B-2F5FFC372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049" y="2580086"/>
            <a:ext cx="2047323" cy="1578563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446C32">
              <a:alpha val="50196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N" sz="2000" b="1" dirty="0"/>
              <a:t>Freeze </a:t>
            </a:r>
          </a:p>
          <a:p>
            <a:pPr algn="ctr"/>
            <a:r>
              <a:rPr lang="en-IN" sz="2000" b="1" dirty="0"/>
              <a:t>Damage </a:t>
            </a:r>
          </a:p>
          <a:p>
            <a:pPr algn="ctr"/>
            <a:r>
              <a:rPr lang="en-IN" sz="2000" b="1" dirty="0"/>
              <a:t>Resistant</a:t>
            </a:r>
            <a:r>
              <a:rPr lang="en-IN" sz="2000" dirty="0"/>
              <a:t> </a:t>
            </a:r>
          </a:p>
          <a:p>
            <a:pPr algn="ctr"/>
            <a:r>
              <a:rPr lang="en-IN" sz="2000" b="1" dirty="0"/>
              <a:t>Formulations</a:t>
            </a:r>
            <a:endParaRPr lang="en-US" sz="2000" b="1" dirty="0"/>
          </a:p>
        </p:txBody>
      </p:sp>
      <p:sp>
        <p:nvSpPr>
          <p:cNvPr id="3128" name="Freeform 481">
            <a:extLst>
              <a:ext uri="{FF2B5EF4-FFF2-40B4-BE49-F238E27FC236}">
                <a16:creationId xmlns:a16="http://schemas.microsoft.com/office/drawing/2014/main" id="{F192610A-19C1-CB3B-496A-E67E1FD4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74" y="1612428"/>
            <a:ext cx="1924622" cy="1457383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446C32">
              <a:alpha val="50196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N" sz="2000" b="1"/>
              <a:t>CTC / </a:t>
            </a:r>
          </a:p>
          <a:p>
            <a:pPr algn="ctr"/>
            <a:r>
              <a:rPr lang="en-IN" sz="2000" b="1"/>
              <a:t>Heat Stable </a:t>
            </a:r>
          </a:p>
          <a:p>
            <a:pPr algn="ctr"/>
            <a:r>
              <a:rPr lang="en-IN" sz="2000" b="1"/>
              <a:t>Vaccines</a:t>
            </a:r>
            <a:endParaRPr lang="en-US" sz="2000" b="1"/>
          </a:p>
        </p:txBody>
      </p:sp>
      <p:sp>
        <p:nvSpPr>
          <p:cNvPr id="3126" name="Freeform 481">
            <a:extLst>
              <a:ext uri="{FF2B5EF4-FFF2-40B4-BE49-F238E27FC236}">
                <a16:creationId xmlns:a16="http://schemas.microsoft.com/office/drawing/2014/main" id="{09B63DE2-FBCB-7982-5645-EDD111EFE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222" y="2456127"/>
            <a:ext cx="1924622" cy="1457383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446C32">
              <a:alpha val="50196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700" b="1"/>
          </a:p>
          <a:p>
            <a:pPr algn="ctr"/>
            <a:r>
              <a:rPr lang="en-IN" sz="2000" b="1"/>
              <a:t>Microarray </a:t>
            </a:r>
          </a:p>
          <a:p>
            <a:pPr algn="ctr"/>
            <a:r>
              <a:rPr lang="en-IN" sz="2000" b="1"/>
              <a:t>Patches </a:t>
            </a:r>
          </a:p>
          <a:p>
            <a:pPr algn="ctr"/>
            <a:r>
              <a:rPr lang="en-IN" sz="2000" b="1"/>
              <a:t>Technology</a:t>
            </a:r>
            <a:endParaRPr lang="en-US" sz="2000" b="1"/>
          </a:p>
        </p:txBody>
      </p:sp>
      <p:sp>
        <p:nvSpPr>
          <p:cNvPr id="3130" name="Freeform 481">
            <a:extLst>
              <a:ext uri="{FF2B5EF4-FFF2-40B4-BE49-F238E27FC236}">
                <a16:creationId xmlns:a16="http://schemas.microsoft.com/office/drawing/2014/main" id="{149C6470-B83D-5D7E-BC08-53DCFFD9C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6054" y="2482134"/>
            <a:ext cx="2047323" cy="1578563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D9F2CD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N" sz="2000" b="1"/>
              <a:t>AVMA </a:t>
            </a:r>
          </a:p>
          <a:p>
            <a:pPr algn="ctr"/>
            <a:r>
              <a:rPr lang="en-IN" sz="2000" b="1"/>
              <a:t>Grants</a:t>
            </a:r>
            <a:endParaRPr lang="en-IN" sz="1400"/>
          </a:p>
          <a:p>
            <a:pPr algn="ctr"/>
            <a:endParaRPr lang="en-IN" sz="1400"/>
          </a:p>
        </p:txBody>
      </p:sp>
      <p:sp>
        <p:nvSpPr>
          <p:cNvPr id="3131" name="Freeform 481">
            <a:extLst>
              <a:ext uri="{FF2B5EF4-FFF2-40B4-BE49-F238E27FC236}">
                <a16:creationId xmlns:a16="http://schemas.microsoft.com/office/drawing/2014/main" id="{469FF641-5F5E-4746-88DF-2DC3606A1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9254" y="1659658"/>
            <a:ext cx="1924622" cy="1457383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D9F2CD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N" sz="2000" b="1"/>
              <a:t>DFI </a:t>
            </a:r>
          </a:p>
          <a:p>
            <a:pPr algn="ctr"/>
            <a:r>
              <a:rPr lang="en-IN" sz="2000" b="1"/>
              <a:t>Loans</a:t>
            </a:r>
            <a:endParaRPr lang="en-US" sz="2000" b="1"/>
          </a:p>
        </p:txBody>
      </p:sp>
      <p:sp>
        <p:nvSpPr>
          <p:cNvPr id="3132" name="Freeform 481">
            <a:extLst>
              <a:ext uri="{FF2B5EF4-FFF2-40B4-BE49-F238E27FC236}">
                <a16:creationId xmlns:a16="http://schemas.microsoft.com/office/drawing/2014/main" id="{6B29EF78-A348-16A2-4B9B-A855360C7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9254" y="3216364"/>
            <a:ext cx="1924622" cy="1457383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D9F2CD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600" b="1"/>
          </a:p>
          <a:p>
            <a:pPr algn="ctr"/>
            <a:r>
              <a:rPr lang="en-IN" sz="2000" b="1"/>
              <a:t>Equity &amp; </a:t>
            </a:r>
          </a:p>
          <a:p>
            <a:pPr algn="ctr"/>
            <a:r>
              <a:rPr lang="en-IN" sz="2000" b="1"/>
              <a:t>Strategic </a:t>
            </a:r>
          </a:p>
          <a:p>
            <a:pPr algn="ctr"/>
            <a:r>
              <a:rPr lang="en-IN" sz="2000" b="1"/>
              <a:t>Investors</a:t>
            </a:r>
            <a:endParaRPr lang="en-US" sz="2000" b="1"/>
          </a:p>
        </p:txBody>
      </p:sp>
      <p:sp>
        <p:nvSpPr>
          <p:cNvPr id="3133" name="Freeform 481">
            <a:extLst>
              <a:ext uri="{FF2B5EF4-FFF2-40B4-BE49-F238E27FC236}">
                <a16:creationId xmlns:a16="http://schemas.microsoft.com/office/drawing/2014/main" id="{E227CD5F-BDD1-12E6-BCAE-3AB74D2F5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6397" y="4919233"/>
            <a:ext cx="2047323" cy="1578563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9BBB59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N" sz="2000" b="1"/>
              <a:t>Regional </a:t>
            </a:r>
          </a:p>
          <a:p>
            <a:pPr algn="ctr"/>
            <a:r>
              <a:rPr lang="en-IN" sz="2000" b="1"/>
              <a:t>Capability &amp;</a:t>
            </a:r>
          </a:p>
          <a:p>
            <a:pPr algn="ctr"/>
            <a:r>
              <a:rPr lang="en-IN" sz="2000" b="1"/>
              <a:t>Capacity </a:t>
            </a:r>
          </a:p>
          <a:p>
            <a:pPr algn="ctr"/>
            <a:r>
              <a:rPr lang="en-IN" sz="2000" b="1"/>
              <a:t>Centers</a:t>
            </a:r>
            <a:endParaRPr lang="en-US" sz="1400"/>
          </a:p>
        </p:txBody>
      </p:sp>
      <p:sp>
        <p:nvSpPr>
          <p:cNvPr id="3134" name="Freeform 481">
            <a:extLst>
              <a:ext uri="{FF2B5EF4-FFF2-40B4-BE49-F238E27FC236}">
                <a16:creationId xmlns:a16="http://schemas.microsoft.com/office/drawing/2014/main" id="{D4FBC483-81D3-5C44-FAC2-A2597899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1854" y="3279688"/>
            <a:ext cx="1924622" cy="1457383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9BBB59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N" sz="2000" b="1"/>
              <a:t>BRICS/ </a:t>
            </a:r>
          </a:p>
          <a:p>
            <a:pPr algn="ctr"/>
            <a:r>
              <a:rPr lang="en-IN" sz="2000" b="1"/>
              <a:t>Global Talent </a:t>
            </a:r>
          </a:p>
          <a:p>
            <a:pPr algn="ctr"/>
            <a:r>
              <a:rPr lang="en-IN" sz="2000" b="1"/>
              <a:t>Exchange</a:t>
            </a:r>
            <a:endParaRPr lang="en-US" sz="2000" b="1"/>
          </a:p>
        </p:txBody>
      </p:sp>
      <p:sp>
        <p:nvSpPr>
          <p:cNvPr id="3135" name="Freeform 481">
            <a:extLst>
              <a:ext uri="{FF2B5EF4-FFF2-40B4-BE49-F238E27FC236}">
                <a16:creationId xmlns:a16="http://schemas.microsoft.com/office/drawing/2014/main" id="{16F7E252-DC5A-82C3-9D1E-C3A9B69FB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4697" y="4081033"/>
            <a:ext cx="1920733" cy="1514814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9BBB59">
              <a:alpha val="69804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N" sz="2000" b="1"/>
              <a:t>University </a:t>
            </a:r>
          </a:p>
          <a:p>
            <a:pPr algn="ctr"/>
            <a:r>
              <a:rPr lang="en-IN" sz="2000" b="1"/>
              <a:t>Collaborations &amp;</a:t>
            </a:r>
          </a:p>
          <a:p>
            <a:pPr algn="ctr"/>
            <a:r>
              <a:rPr lang="en-IN" sz="2000" b="1"/>
              <a:t>Trainings</a:t>
            </a:r>
          </a:p>
          <a:p>
            <a:pPr algn="ctr"/>
            <a:r>
              <a:rPr lang="en-IN" sz="2000" b="1"/>
              <a:t>Programs</a:t>
            </a:r>
            <a:endParaRPr lang="en-US" sz="2000" b="1"/>
          </a:p>
        </p:txBody>
      </p:sp>
      <p:sp>
        <p:nvSpPr>
          <p:cNvPr id="3142" name="Freeform 481">
            <a:extLst>
              <a:ext uri="{FF2B5EF4-FFF2-40B4-BE49-F238E27FC236}">
                <a16:creationId xmlns:a16="http://schemas.microsoft.com/office/drawing/2014/main" id="{1F4EF8EE-0C28-4C95-6267-7614DEE7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4514" y="6570662"/>
            <a:ext cx="2030845" cy="1553230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446C32">
              <a:alpha val="40000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N" sz="2000" b="1"/>
              <a:t>Tech Transfers </a:t>
            </a:r>
          </a:p>
          <a:p>
            <a:pPr algn="ctr"/>
            <a:r>
              <a:rPr lang="en-IN" sz="2000" b="1"/>
              <a:t>&amp; Licensing</a:t>
            </a:r>
            <a:endParaRPr lang="en-IN" sz="1400" b="1"/>
          </a:p>
          <a:p>
            <a:pPr algn="ctr"/>
            <a:endParaRPr lang="en-US" sz="500" b="1"/>
          </a:p>
        </p:txBody>
      </p:sp>
      <p:sp>
        <p:nvSpPr>
          <p:cNvPr id="3144" name="Freeform 481">
            <a:extLst>
              <a:ext uri="{FF2B5EF4-FFF2-40B4-BE49-F238E27FC236}">
                <a16:creationId xmlns:a16="http://schemas.microsoft.com/office/drawing/2014/main" id="{3368F7B7-86A7-0408-4B66-5676AFBD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2397" y="5961062"/>
            <a:ext cx="2047323" cy="1560522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446C32">
              <a:alpha val="40000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N" sz="2000" b="1"/>
              <a:t>Offtake </a:t>
            </a:r>
          </a:p>
          <a:p>
            <a:pPr algn="ctr"/>
            <a:r>
              <a:rPr lang="en-IN" sz="2000" b="1"/>
              <a:t>Agreements</a:t>
            </a:r>
            <a:endParaRPr lang="en-IN" sz="1400"/>
          </a:p>
        </p:txBody>
      </p:sp>
      <p:sp>
        <p:nvSpPr>
          <p:cNvPr id="3145" name="Freeform 481">
            <a:extLst>
              <a:ext uri="{FF2B5EF4-FFF2-40B4-BE49-F238E27FC236}">
                <a16:creationId xmlns:a16="http://schemas.microsoft.com/office/drawing/2014/main" id="{D917F87B-4EC1-C137-42BA-903BF3164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5060" y="7607623"/>
            <a:ext cx="1924622" cy="1542080"/>
          </a:xfrm>
          <a:custGeom>
            <a:avLst/>
            <a:gdLst>
              <a:gd name="T0" fmla="*/ 1261 w 1808"/>
              <a:gd name="T1" fmla="*/ 0 h 1602"/>
              <a:gd name="T2" fmla="*/ 545 w 1808"/>
              <a:gd name="T3" fmla="*/ 0 h 1602"/>
              <a:gd name="T4" fmla="*/ 545 w 1808"/>
              <a:gd name="T5" fmla="*/ 0 h 1602"/>
              <a:gd name="T6" fmla="*/ 391 w 1808"/>
              <a:gd name="T7" fmla="*/ 90 h 1602"/>
              <a:gd name="T8" fmla="*/ 32 w 1808"/>
              <a:gd name="T9" fmla="*/ 710 h 1602"/>
              <a:gd name="T10" fmla="*/ 32 w 1808"/>
              <a:gd name="T11" fmla="*/ 710 h 1602"/>
              <a:gd name="T12" fmla="*/ 32 w 1808"/>
              <a:gd name="T13" fmla="*/ 890 h 1602"/>
              <a:gd name="T14" fmla="*/ 391 w 1808"/>
              <a:gd name="T15" fmla="*/ 1511 h 1602"/>
              <a:gd name="T16" fmla="*/ 391 w 1808"/>
              <a:gd name="T17" fmla="*/ 1511 h 1602"/>
              <a:gd name="T18" fmla="*/ 545 w 1808"/>
              <a:gd name="T19" fmla="*/ 1601 h 1602"/>
              <a:gd name="T20" fmla="*/ 1261 w 1808"/>
              <a:gd name="T21" fmla="*/ 1601 h 1602"/>
              <a:gd name="T22" fmla="*/ 1261 w 1808"/>
              <a:gd name="T23" fmla="*/ 1601 h 1602"/>
              <a:gd name="T24" fmla="*/ 1417 w 1808"/>
              <a:gd name="T25" fmla="*/ 1511 h 1602"/>
              <a:gd name="T26" fmla="*/ 1775 w 1808"/>
              <a:gd name="T27" fmla="*/ 890 h 1602"/>
              <a:gd name="T28" fmla="*/ 1775 w 1808"/>
              <a:gd name="T29" fmla="*/ 890 h 1602"/>
              <a:gd name="T30" fmla="*/ 1775 w 1808"/>
              <a:gd name="T31" fmla="*/ 710 h 1602"/>
              <a:gd name="T32" fmla="*/ 1417 w 1808"/>
              <a:gd name="T33" fmla="*/ 90 h 1602"/>
              <a:gd name="T34" fmla="*/ 1417 w 1808"/>
              <a:gd name="T35" fmla="*/ 90 h 1602"/>
              <a:gd name="T36" fmla="*/ 1261 w 180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8" h="1602">
                <a:moveTo>
                  <a:pt x="1261" y="0"/>
                </a:moveTo>
                <a:lnTo>
                  <a:pt x="545" y="0"/>
                </a:lnTo>
                <a:lnTo>
                  <a:pt x="545" y="0"/>
                </a:lnTo>
                <a:cubicBezTo>
                  <a:pt x="482" y="0"/>
                  <a:pt x="422" y="34"/>
                  <a:pt x="391" y="90"/>
                </a:cubicBezTo>
                <a:lnTo>
                  <a:pt x="32" y="710"/>
                </a:lnTo>
                <a:lnTo>
                  <a:pt x="32" y="710"/>
                </a:lnTo>
                <a:cubicBezTo>
                  <a:pt x="0" y="766"/>
                  <a:pt x="0" y="835"/>
                  <a:pt x="32" y="890"/>
                </a:cubicBezTo>
                <a:lnTo>
                  <a:pt x="391" y="1511"/>
                </a:lnTo>
                <a:lnTo>
                  <a:pt x="391" y="1511"/>
                </a:lnTo>
                <a:cubicBezTo>
                  <a:pt x="422" y="1566"/>
                  <a:pt x="482" y="1601"/>
                  <a:pt x="545" y="1601"/>
                </a:cubicBezTo>
                <a:lnTo>
                  <a:pt x="1261" y="1601"/>
                </a:lnTo>
                <a:lnTo>
                  <a:pt x="1261" y="1601"/>
                </a:lnTo>
                <a:cubicBezTo>
                  <a:pt x="1326" y="1601"/>
                  <a:pt x="1385" y="1566"/>
                  <a:pt x="1417" y="1511"/>
                </a:cubicBezTo>
                <a:lnTo>
                  <a:pt x="1775" y="890"/>
                </a:lnTo>
                <a:lnTo>
                  <a:pt x="1775" y="890"/>
                </a:lnTo>
                <a:cubicBezTo>
                  <a:pt x="1807" y="835"/>
                  <a:pt x="1807" y="766"/>
                  <a:pt x="1775" y="710"/>
                </a:cubicBezTo>
                <a:lnTo>
                  <a:pt x="1417" y="90"/>
                </a:lnTo>
                <a:lnTo>
                  <a:pt x="1417" y="90"/>
                </a:lnTo>
                <a:cubicBezTo>
                  <a:pt x="1385" y="34"/>
                  <a:pt x="1326" y="0"/>
                  <a:pt x="1261" y="0"/>
                </a:cubicBezTo>
              </a:path>
            </a:pathLst>
          </a:custGeom>
          <a:solidFill>
            <a:srgbClr val="446C32">
              <a:alpha val="40000"/>
            </a:srgbClr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IN" sz="2000" b="1"/>
              <a:t>Donor &amp; DFI </a:t>
            </a:r>
          </a:p>
          <a:p>
            <a:pPr algn="ctr"/>
            <a:r>
              <a:rPr lang="en-IN" sz="2000" b="1"/>
              <a:t>Collaborations</a:t>
            </a:r>
            <a:endParaRPr lang="en-IN" sz="1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E3D21-D31A-546F-CBC0-A0FB44436E4D}"/>
              </a:ext>
            </a:extLst>
          </p:cNvPr>
          <p:cNvSpPr txBox="1"/>
          <p:nvPr/>
        </p:nvSpPr>
        <p:spPr>
          <a:xfrm>
            <a:off x="152401" y="9000397"/>
            <a:ext cx="2374900" cy="461665"/>
          </a:xfrm>
          <a:prstGeom prst="rect">
            <a:avLst/>
          </a:prstGeom>
          <a:solidFill>
            <a:srgbClr val="4F6228"/>
          </a:solidFill>
        </p:spPr>
        <p:txBody>
          <a:bodyPr wrap="square">
            <a:spAutoFit/>
          </a:bodyPr>
          <a:lstStyle/>
          <a:p>
            <a:r>
              <a:rPr lang="en-IN" sz="2400" b="1" i="1">
                <a:solidFill>
                  <a:schemeClr val="bg1"/>
                </a:solidFill>
                <a:highlight>
                  <a:srgbClr val="446C32"/>
                </a:highlight>
              </a:rPr>
              <a:t>Our Foundations</a:t>
            </a:r>
            <a:endParaRPr lang="en-US" sz="2400" b="1" i="1">
              <a:solidFill>
                <a:schemeClr val="bg1"/>
              </a:solidFill>
              <a:highlight>
                <a:srgbClr val="446C32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3D9DC-0AF4-25DC-D3F3-16657150B4A0}"/>
              </a:ext>
            </a:extLst>
          </p:cNvPr>
          <p:cNvSpPr txBox="1"/>
          <p:nvPr/>
        </p:nvSpPr>
        <p:spPr>
          <a:xfrm>
            <a:off x="13804858" y="10203880"/>
            <a:ext cx="3962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2200" b="1">
                <a:solidFill>
                  <a:schemeClr val="bg2">
                    <a:lumMod val="50000"/>
                  </a:schemeClr>
                </a:solidFill>
              </a:rPr>
              <a:t>Govt. Backing &amp; Ownership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5DE2E-22B2-2C7E-DABD-25A38885C5E5}"/>
              </a:ext>
            </a:extLst>
          </p:cNvPr>
          <p:cNvSpPr txBox="1"/>
          <p:nvPr/>
        </p:nvSpPr>
        <p:spPr>
          <a:xfrm>
            <a:off x="3910075" y="10227621"/>
            <a:ext cx="31905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2200" b="1">
                <a:solidFill>
                  <a:schemeClr val="bg2">
                    <a:lumMod val="50000"/>
                  </a:schemeClr>
                </a:solidFill>
              </a:rPr>
              <a:t>Proven F&amp;F Capability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B397C-547C-43D5-4612-4C37EDC48055}"/>
              </a:ext>
            </a:extLst>
          </p:cNvPr>
          <p:cNvSpPr txBox="1"/>
          <p:nvPr/>
        </p:nvSpPr>
        <p:spPr>
          <a:xfrm>
            <a:off x="1934707" y="9825299"/>
            <a:ext cx="49540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b="1">
                <a:solidFill>
                  <a:srgbClr val="4A4529"/>
                </a:solidFill>
              </a:rPr>
              <a:t>Regulatory Experience </a:t>
            </a:r>
            <a:r>
              <a:rPr lang="en-IN" sz="2200" i="1">
                <a:solidFill>
                  <a:srgbClr val="4A4529"/>
                </a:solidFill>
              </a:rPr>
              <a:t>(</a:t>
            </a:r>
            <a:r>
              <a:rPr lang="en-IN" sz="2200" b="1" i="1">
                <a:solidFill>
                  <a:srgbClr val="4A4529"/>
                </a:solidFill>
              </a:rPr>
              <a:t>SAHPRA/WHO</a:t>
            </a:r>
            <a:r>
              <a:rPr lang="en-IN" sz="2200" i="1">
                <a:solidFill>
                  <a:srgbClr val="4A4529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68384-8720-319A-94FD-66F3E5B5F1CC}"/>
              </a:ext>
            </a:extLst>
          </p:cNvPr>
          <p:cNvSpPr txBox="1"/>
          <p:nvPr/>
        </p:nvSpPr>
        <p:spPr>
          <a:xfrm>
            <a:off x="3564860" y="9416658"/>
            <a:ext cx="94086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2200" b="1">
                <a:solidFill>
                  <a:schemeClr val="bg2">
                    <a:lumMod val="50000"/>
                  </a:schemeClr>
                </a:solidFill>
              </a:rPr>
              <a:t>Infrastructure &amp; Utilities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4AC1B-0F36-C658-5E60-56098AD6FB07}"/>
              </a:ext>
            </a:extLst>
          </p:cNvPr>
          <p:cNvSpPr txBox="1"/>
          <p:nvPr/>
        </p:nvSpPr>
        <p:spPr>
          <a:xfrm>
            <a:off x="13012054" y="9407777"/>
            <a:ext cx="5879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200" b="1">
                <a:solidFill>
                  <a:schemeClr val="bg2">
                    <a:lumMod val="50000"/>
                  </a:schemeClr>
                </a:solidFill>
              </a:rPr>
              <a:t>Strategic &amp; Stable Southern Africa Hub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69049F-2BE1-CA35-60C5-D5FE164A0D74}"/>
              </a:ext>
            </a:extLst>
          </p:cNvPr>
          <p:cNvSpPr txBox="1"/>
          <p:nvPr/>
        </p:nvSpPr>
        <p:spPr>
          <a:xfrm>
            <a:off x="12607388" y="9810767"/>
            <a:ext cx="5879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200" b="1">
                <a:solidFill>
                  <a:srgbClr val="4A4529"/>
                </a:solidFill>
              </a:rPr>
              <a:t>GMP Compliance Know-How</a:t>
            </a: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294E1C31-DB87-AEE0-5451-413AC4D995E3}"/>
              </a:ext>
            </a:extLst>
          </p:cNvPr>
          <p:cNvSpPr txBox="1"/>
          <p:nvPr/>
        </p:nvSpPr>
        <p:spPr>
          <a:xfrm>
            <a:off x="194713" y="1077902"/>
            <a:ext cx="17940887" cy="310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l"/>
            <a:r>
              <a:rPr lang="en-IN" sz="3200" b="1">
                <a:solidFill>
                  <a:srgbClr val="4F6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Turning Gaps into Growth</a:t>
            </a:r>
            <a:r>
              <a:rPr lang="en-IN" sz="3200" b="1">
                <a:solidFill>
                  <a:srgbClr val="446B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sz="3200">
                <a:latin typeface="Calibri" panose="020F0502020204030204" pitchFamily="34" charset="0"/>
                <a:cs typeface="Calibri" panose="020F0502020204030204" pitchFamily="34" charset="0"/>
              </a:rPr>
              <a:t>Our Sustainable Path to 2040 By Turning Shortfalls To Leadership</a:t>
            </a:r>
            <a:endParaRPr lang="en-US" sz="3200" b="1" spc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Bricolage Grotesque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68B05-2ADC-F9F7-BE3A-93DC7F789652}"/>
              </a:ext>
            </a:extLst>
          </p:cNvPr>
          <p:cNvSpPr txBox="1"/>
          <p:nvPr/>
        </p:nvSpPr>
        <p:spPr>
          <a:xfrm>
            <a:off x="3514715" y="10797021"/>
            <a:ext cx="13438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1"/>
              <a:t>Sources: Author’s Research &amp; Analysis (Primary &amp; Secondary), Reports By PAVM, GAVI, AVMA, CEPI, Alonso, AUDA-NEPAD, Africa CDC, and UNICEF </a:t>
            </a:r>
            <a:endParaRPr lang="en-US" sz="1400" b="1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29941-E639-94B0-A4FA-5BCBDD697316}"/>
              </a:ext>
            </a:extLst>
          </p:cNvPr>
          <p:cNvSpPr txBox="1"/>
          <p:nvPr/>
        </p:nvSpPr>
        <p:spPr>
          <a:xfrm>
            <a:off x="561005" y="3889201"/>
            <a:ext cx="367501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IN" sz="2000" spc="-62" dirty="0">
                <a:solidFill>
                  <a:srgbClr val="111D17"/>
                </a:solidFill>
                <a:latin typeface="Bricolage Grotesque"/>
              </a:rPr>
              <a:t>“Our </a:t>
            </a:r>
            <a:r>
              <a:rPr lang="en-IN" sz="2000" b="1" spc="-62" dirty="0">
                <a:solidFill>
                  <a:srgbClr val="446B3C"/>
                </a:solidFill>
                <a:latin typeface="Bricolage Grotesque"/>
              </a:rPr>
              <a:t>Vision</a:t>
            </a:r>
            <a:r>
              <a:rPr lang="en-IN" sz="2000" spc="-62" dirty="0">
                <a:solidFill>
                  <a:srgbClr val="111D17"/>
                </a:solidFill>
                <a:latin typeface="Bricolage Grotesque"/>
              </a:rPr>
              <a:t> is to </a:t>
            </a:r>
            <a:r>
              <a:rPr lang="en-IN" sz="2000" b="1" spc="-62" dirty="0">
                <a:solidFill>
                  <a:srgbClr val="111D17"/>
                </a:solidFill>
                <a:latin typeface="Bricolage Grotesque"/>
              </a:rPr>
              <a:t>facilitate the development of a new </a:t>
            </a:r>
            <a:r>
              <a:rPr lang="en-US" sz="2000" b="1" spc="-62" dirty="0">
                <a:solidFill>
                  <a:srgbClr val="111D17"/>
                </a:solidFill>
                <a:latin typeface="Bricolage Grotesque"/>
              </a:rPr>
              <a:t>public health order </a:t>
            </a:r>
            <a:r>
              <a:rPr lang="en-US" sz="2000" spc="-62" dirty="0">
                <a:solidFill>
                  <a:srgbClr val="111D17"/>
                </a:solidFill>
                <a:latin typeface="Bricolage Grotesque"/>
              </a:rPr>
              <a:t>grounded in equity, resilience, &amp; sovereignty for the people of Africa”</a:t>
            </a:r>
            <a:endParaRPr lang="en-IN" sz="2000" spc="-62" dirty="0">
              <a:solidFill>
                <a:srgbClr val="111D17"/>
              </a:solidFill>
              <a:latin typeface="Bricolage Grotesque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5BA757C3-47ED-5C1A-C629-A30E9F3C7D8A}"/>
              </a:ext>
            </a:extLst>
          </p:cNvPr>
          <p:cNvSpPr txBox="1"/>
          <p:nvPr/>
        </p:nvSpPr>
        <p:spPr>
          <a:xfrm>
            <a:off x="226764" y="2324594"/>
            <a:ext cx="3476416" cy="1338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000" dirty="0">
                <a:solidFill>
                  <a:srgbClr val="446C32"/>
                </a:solidFill>
                <a:latin typeface="Helvetica" pitchFamily="2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Ou</a:t>
            </a:r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446B3C"/>
                </a:solidFill>
              </a:rPr>
              <a:t>Mission</a:t>
            </a:r>
            <a:r>
              <a:rPr lang="en-US" sz="2000" b="1" dirty="0"/>
              <a:t> </a:t>
            </a:r>
            <a:r>
              <a:rPr lang="en-US" sz="2000" dirty="0"/>
              <a:t>is to </a:t>
            </a:r>
            <a:r>
              <a:rPr lang="en-US" sz="2000" b="1" dirty="0"/>
              <a:t>enable the production of 1 out of 5 </a:t>
            </a:r>
            <a:r>
              <a:rPr lang="en-US" sz="2000" dirty="0"/>
              <a:t>vaccines manufactured in Africa by 2040”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8AB6FED-2CB9-51A4-DEBD-9CA26CF5BB1B}"/>
              </a:ext>
            </a:extLst>
          </p:cNvPr>
          <p:cNvSpPr/>
          <p:nvPr/>
        </p:nvSpPr>
        <p:spPr>
          <a:xfrm>
            <a:off x="3291616" y="9554645"/>
            <a:ext cx="246257" cy="170368"/>
          </a:xfrm>
          <a:prstGeom prst="rightArrow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77828F4-65D6-6DD0-2E85-B55E71199EDE}"/>
              </a:ext>
            </a:extLst>
          </p:cNvPr>
          <p:cNvSpPr/>
          <p:nvPr/>
        </p:nvSpPr>
        <p:spPr>
          <a:xfrm>
            <a:off x="1690959" y="9959115"/>
            <a:ext cx="246257" cy="170368"/>
          </a:xfrm>
          <a:prstGeom prst="rightArrow">
            <a:avLst/>
          </a:prstGeom>
          <a:solidFill>
            <a:srgbClr val="4A45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628F877-A60E-B041-6CA8-83193D8FB99C}"/>
              </a:ext>
            </a:extLst>
          </p:cNvPr>
          <p:cNvSpPr/>
          <p:nvPr/>
        </p:nvSpPr>
        <p:spPr>
          <a:xfrm>
            <a:off x="3703179" y="10392737"/>
            <a:ext cx="246257" cy="170368"/>
          </a:xfrm>
          <a:prstGeom prst="rightArrow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02749DF-370F-4416-9E37-6FA9296FC6D1}"/>
              </a:ext>
            </a:extLst>
          </p:cNvPr>
          <p:cNvSpPr/>
          <p:nvPr/>
        </p:nvSpPr>
        <p:spPr>
          <a:xfrm>
            <a:off x="13421565" y="9554360"/>
            <a:ext cx="246257" cy="170368"/>
          </a:xfrm>
          <a:prstGeom prst="rightArrow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EE1682A-5BF7-AC1B-B961-1C6D45C78BA7}"/>
              </a:ext>
            </a:extLst>
          </p:cNvPr>
          <p:cNvSpPr/>
          <p:nvPr/>
        </p:nvSpPr>
        <p:spPr>
          <a:xfrm>
            <a:off x="13558601" y="9953854"/>
            <a:ext cx="246257" cy="170368"/>
          </a:xfrm>
          <a:prstGeom prst="rightArrow">
            <a:avLst/>
          </a:prstGeom>
          <a:solidFill>
            <a:srgbClr val="4A45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AAB56F2-2D7B-52C5-DE59-850366A6A6E5}"/>
              </a:ext>
            </a:extLst>
          </p:cNvPr>
          <p:cNvSpPr/>
          <p:nvPr/>
        </p:nvSpPr>
        <p:spPr>
          <a:xfrm>
            <a:off x="13592829" y="10336428"/>
            <a:ext cx="246257" cy="170368"/>
          </a:xfrm>
          <a:prstGeom prst="rightArrow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D441341F-FA11-8972-6417-51074DBB71A3}"/>
              </a:ext>
            </a:extLst>
          </p:cNvPr>
          <p:cNvSpPr txBox="1"/>
          <p:nvPr/>
        </p:nvSpPr>
        <p:spPr>
          <a:xfrm>
            <a:off x="701523" y="-1277938"/>
            <a:ext cx="16884953" cy="2024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3600" dirty="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VaccineCo.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DBBB43-FA0A-7151-F836-748FED1721B9}"/>
              </a:ext>
            </a:extLst>
          </p:cNvPr>
          <p:cNvSpPr txBox="1">
            <a:spLocks/>
          </p:cNvSpPr>
          <p:nvPr/>
        </p:nvSpPr>
        <p:spPr>
          <a:xfrm>
            <a:off x="2198358" y="6140419"/>
            <a:ext cx="1080000" cy="792000"/>
          </a:xfrm>
          <a:prstGeom prst="roundRect">
            <a:avLst/>
          </a:prstGeom>
          <a:solidFill>
            <a:srgbClr val="D5E0B4"/>
          </a:solidFill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IN" sz="5400" i="1" dirty="0">
                <a:latin typeface="Helvetica" panose="020B0604020202020204" pitchFamily="34" charset="0"/>
                <a:cs typeface="Helvetica" panose="020B0604020202020204" pitchFamily="34" charset="0"/>
              </a:rPr>
              <a:t>“B”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0BEDB7-E3DF-4DE7-3F3E-9F635F7EC9AF}"/>
              </a:ext>
            </a:extLst>
          </p:cNvPr>
          <p:cNvSpPr txBox="1">
            <a:spLocks/>
          </p:cNvSpPr>
          <p:nvPr/>
        </p:nvSpPr>
        <p:spPr>
          <a:xfrm>
            <a:off x="4361679" y="4128224"/>
            <a:ext cx="1080000" cy="792000"/>
          </a:xfrm>
          <a:prstGeom prst="roundRect">
            <a:avLst/>
          </a:prstGeom>
          <a:solidFill>
            <a:srgbClr val="B9CF85"/>
          </a:solidFill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IN" sz="5400" i="1" dirty="0">
                <a:latin typeface="Helvetica" panose="020B0604020202020204" pitchFamily="34" charset="0"/>
                <a:cs typeface="Helvetica" panose="020B0604020202020204" pitchFamily="34" charset="0"/>
              </a:rPr>
              <a:t>“A”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1A4B8F-FB5C-3729-4AFE-C862F5EC8C45}"/>
              </a:ext>
            </a:extLst>
          </p:cNvPr>
          <p:cNvSpPr txBox="1">
            <a:spLocks/>
          </p:cNvSpPr>
          <p:nvPr/>
        </p:nvSpPr>
        <p:spPr>
          <a:xfrm>
            <a:off x="5709159" y="1645500"/>
            <a:ext cx="1080000" cy="792000"/>
          </a:xfrm>
          <a:prstGeom prst="roundRect">
            <a:avLst/>
          </a:prstGeom>
          <a:solidFill>
            <a:srgbClr val="A1B28F"/>
          </a:solidFill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IN" sz="5400" i="1"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en-IN" sz="5400" i="1" dirty="0">
                <a:latin typeface="Helvetica" panose="020B0604020202020204" pitchFamily="34" charset="0"/>
                <a:cs typeface="Helvetica" panose="020B0604020202020204" pitchFamily="34" charset="0"/>
              </a:rPr>
              <a:t>O”</a:t>
            </a:r>
            <a:endParaRPr lang="en-IN" sz="5400" i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3FD6FB-2343-9B16-A9DF-EF8BDB04C85D}"/>
              </a:ext>
            </a:extLst>
          </p:cNvPr>
          <p:cNvSpPr txBox="1">
            <a:spLocks/>
          </p:cNvSpPr>
          <p:nvPr/>
        </p:nvSpPr>
        <p:spPr>
          <a:xfrm>
            <a:off x="11318730" y="1600801"/>
            <a:ext cx="1080000" cy="792000"/>
          </a:xfrm>
          <a:prstGeom prst="roundRect">
            <a:avLst/>
          </a:prstGeom>
          <a:solidFill>
            <a:srgbClr val="E4F5D7"/>
          </a:solidFill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IN" sz="5400" i="1" dirty="0">
                <a:latin typeface="Helvetica" panose="020B0604020202020204" pitchFamily="34" charset="0"/>
                <a:cs typeface="Helvetica" panose="020B0604020202020204" pitchFamily="34" charset="0"/>
              </a:rPr>
              <a:t>“B”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AC4BDD7-B4DD-4FAB-B65C-7EEB9B84B0B3}"/>
              </a:ext>
            </a:extLst>
          </p:cNvPr>
          <p:cNvSpPr txBox="1">
            <a:spLocks/>
          </p:cNvSpPr>
          <p:nvPr/>
        </p:nvSpPr>
        <p:spPr>
          <a:xfrm>
            <a:off x="16097978" y="2425847"/>
            <a:ext cx="1080000" cy="792000"/>
          </a:xfrm>
          <a:prstGeom prst="roundRect">
            <a:avLst/>
          </a:prstGeom>
          <a:solidFill>
            <a:srgbClr val="B9CE86"/>
          </a:solidFill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IN" sz="5400" i="1" dirty="0">
                <a:latin typeface="Helvetica" panose="020B0604020202020204" pitchFamily="34" charset="0"/>
                <a:cs typeface="Helvetica" panose="020B0604020202020204" pitchFamily="34" charset="0"/>
              </a:rPr>
              <a:t>“A”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11C4EC-7D2A-2C7D-0751-75968F1E7987}"/>
              </a:ext>
            </a:extLst>
          </p:cNvPr>
          <p:cNvSpPr txBox="1">
            <a:spLocks/>
          </p:cNvSpPr>
          <p:nvPr/>
        </p:nvSpPr>
        <p:spPr>
          <a:xfrm>
            <a:off x="16452956" y="7354505"/>
            <a:ext cx="1080000" cy="792000"/>
          </a:xfrm>
          <a:prstGeom prst="roundRect">
            <a:avLst/>
          </a:prstGeom>
          <a:solidFill>
            <a:srgbClr val="B4C1A2"/>
          </a:solidFill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IN" sz="5400" i="1" dirty="0">
                <a:latin typeface="Helvetica" panose="020B0604020202020204" pitchFamily="34" charset="0"/>
                <a:cs typeface="Helvetica" panose="020B0604020202020204" pitchFamily="34" charset="0"/>
              </a:rPr>
              <a:t>“B”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B20AE2C-7E32-9A85-162E-7199DCFD29E5}"/>
              </a:ext>
            </a:extLst>
          </p:cNvPr>
          <p:cNvSpPr txBox="1"/>
          <p:nvPr/>
        </p:nvSpPr>
        <p:spPr>
          <a:xfrm>
            <a:off x="152400" y="10816548"/>
            <a:ext cx="5143513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000" b="1" spc="-62" dirty="0">
                <a:solidFill>
                  <a:srgbClr val="446B3C"/>
                </a:solidFill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</p:spTree>
    <p:extLst>
      <p:ext uri="{BB962C8B-B14F-4D97-AF65-F5344CB8AC3E}">
        <p14:creationId xmlns:p14="http://schemas.microsoft.com/office/powerpoint/2010/main" val="36390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5F74F-9C02-3F5F-A8F4-AE5A6E6F1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66B43-B117-80A1-3282-32A98CF35148}"/>
              </a:ext>
            </a:extLst>
          </p:cNvPr>
          <p:cNvSpPr>
            <a:spLocks/>
          </p:cNvSpPr>
          <p:nvPr/>
        </p:nvSpPr>
        <p:spPr>
          <a:xfrm flipH="1">
            <a:off x="194712" y="7046316"/>
            <a:ext cx="17782977" cy="3462365"/>
          </a:xfrm>
          <a:prstGeom prst="rect">
            <a:avLst/>
          </a:prstGeom>
          <a:solidFill>
            <a:srgbClr val="F9F8F5"/>
          </a:solidFill>
          <a:ln w="9525">
            <a:solidFill>
              <a:srgbClr val="CFF1C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61AFBC-B213-0857-5344-116D7F9297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270911" y="3022636"/>
            <a:ext cx="5577437" cy="3478898"/>
          </a:xfrm>
          <a:prstGeom prst="rect">
            <a:avLst/>
          </a:prstGeom>
          <a:ln w="9525">
            <a:solidFill>
              <a:srgbClr val="228B4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9BD22B68-C302-E896-BB86-7184A1A72546}"/>
              </a:ext>
            </a:extLst>
          </p:cNvPr>
          <p:cNvGrpSpPr/>
          <p:nvPr/>
        </p:nvGrpSpPr>
        <p:grpSpPr>
          <a:xfrm>
            <a:off x="2908300" y="3317253"/>
            <a:ext cx="3080809" cy="2222904"/>
            <a:chOff x="246049" y="3522719"/>
            <a:chExt cx="3008847" cy="1752738"/>
          </a:xfrm>
        </p:grpSpPr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3098D0E5-B229-13DA-AABA-0E093B2C8C37}"/>
                </a:ext>
              </a:extLst>
            </p:cNvPr>
            <p:cNvSpPr txBox="1"/>
            <p:nvPr/>
          </p:nvSpPr>
          <p:spPr>
            <a:xfrm rot="18556057">
              <a:off x="1177970" y="3872004"/>
              <a:ext cx="1065803" cy="53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200" b="1"/>
                <a:t>6.20% </a:t>
              </a:r>
            </a:p>
            <a:p>
              <a:pPr algn="ctr">
                <a:lnSpc>
                  <a:spcPct val="125000"/>
                </a:lnSpc>
              </a:pPr>
              <a:r>
                <a:rPr lang="en-US" sz="1200" b="1"/>
                <a:t>CAGR</a:t>
              </a:r>
            </a:p>
          </p:txBody>
        </p:sp>
        <p:graphicFrame>
          <p:nvGraphicFramePr>
            <p:cNvPr id="369" name="Chart 368">
              <a:extLst>
                <a:ext uri="{FF2B5EF4-FFF2-40B4-BE49-F238E27FC236}">
                  <a16:creationId xmlns:a16="http://schemas.microsoft.com/office/drawing/2014/main" id="{742F4041-C349-DA48-E0CA-8D73312687E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1169473"/>
                </p:ext>
              </p:extLst>
            </p:nvPr>
          </p:nvGraphicFramePr>
          <p:xfrm>
            <a:off x="246049" y="3525313"/>
            <a:ext cx="3008847" cy="1750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D1F7B15B-16D9-4A60-8635-AE23BEA78ADA}"/>
                </a:ext>
              </a:extLst>
            </p:cNvPr>
            <p:cNvSpPr txBox="1"/>
            <p:nvPr/>
          </p:nvSpPr>
          <p:spPr>
            <a:xfrm>
              <a:off x="614019" y="4159162"/>
              <a:ext cx="893410" cy="36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$2.1B</a:t>
              </a: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8E7C7DF0-0D6E-A881-93F9-1CA4071230E6}"/>
                </a:ext>
              </a:extLst>
            </p:cNvPr>
            <p:cNvSpPr txBox="1"/>
            <p:nvPr/>
          </p:nvSpPr>
          <p:spPr>
            <a:xfrm>
              <a:off x="1916180" y="3522719"/>
              <a:ext cx="940228" cy="36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$5.0B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AADF8B0-5D10-0E92-60DB-CED2BCBFB787}"/>
              </a:ext>
            </a:extLst>
          </p:cNvPr>
          <p:cNvSpPr/>
          <p:nvPr/>
        </p:nvSpPr>
        <p:spPr>
          <a:xfrm>
            <a:off x="9477646" y="7192705"/>
            <a:ext cx="8203711" cy="428337"/>
          </a:xfrm>
          <a:prstGeom prst="rect">
            <a:avLst/>
          </a:prstGeom>
          <a:solidFill>
            <a:srgbClr val="E6F8E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8C8F2D-FCD2-B3C1-1A3B-77AEB0A843D0}"/>
              </a:ext>
            </a:extLst>
          </p:cNvPr>
          <p:cNvSpPr/>
          <p:nvPr/>
        </p:nvSpPr>
        <p:spPr>
          <a:xfrm flipH="1">
            <a:off x="6129867" y="3053729"/>
            <a:ext cx="11869252" cy="3447805"/>
          </a:xfrm>
          <a:prstGeom prst="rect">
            <a:avLst/>
          </a:prstGeom>
          <a:ln w="9525">
            <a:solidFill>
              <a:srgbClr val="228B4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F4E36-F118-5F39-EA15-C9D1B421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4" y="-58732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7">
            <a:extLst>
              <a:ext uri="{FF2B5EF4-FFF2-40B4-BE49-F238E27FC236}">
                <a16:creationId xmlns:a16="http://schemas.microsoft.com/office/drawing/2014/main" id="{F38B25B2-8A06-2D54-31E3-4190D38A4728}"/>
              </a:ext>
            </a:extLst>
          </p:cNvPr>
          <p:cNvSpPr txBox="1"/>
          <p:nvPr/>
        </p:nvSpPr>
        <p:spPr>
          <a:xfrm>
            <a:off x="836762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Current Scenario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49E44629-332F-2E25-5A44-3C0157F972BE}"/>
              </a:ext>
            </a:extLst>
          </p:cNvPr>
          <p:cNvSpPr txBox="1"/>
          <p:nvPr/>
        </p:nvSpPr>
        <p:spPr>
          <a:xfrm>
            <a:off x="596007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Executive Summary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F0B728-97B5-A9F8-B4B4-2DB1A54B5BD8}"/>
              </a:ext>
            </a:extLst>
          </p:cNvPr>
          <p:cNvCxnSpPr/>
          <p:nvPr/>
        </p:nvCxnSpPr>
        <p:spPr>
          <a:xfrm>
            <a:off x="0" y="106854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">
            <a:extLst>
              <a:ext uri="{FF2B5EF4-FFF2-40B4-BE49-F238E27FC236}">
                <a16:creationId xmlns:a16="http://schemas.microsoft.com/office/drawing/2014/main" id="{C8E1D596-CFF5-DCF6-3425-0728896349BC}"/>
              </a:ext>
            </a:extLst>
          </p:cNvPr>
          <p:cNvGrpSpPr/>
          <p:nvPr/>
        </p:nvGrpSpPr>
        <p:grpSpPr>
          <a:xfrm>
            <a:off x="6221885" y="-480596"/>
            <a:ext cx="1457583" cy="692399"/>
            <a:chOff x="0" y="-57150"/>
            <a:chExt cx="325445" cy="182360"/>
          </a:xfrm>
          <a:solidFill>
            <a:schemeClr val="bg1"/>
          </a:solidFill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48646F06-F213-C02A-68EA-5812DF2CC4FB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09F8113F-7B1B-6010-2224-A82636A361E4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2" name="TextBox 17">
            <a:extLst>
              <a:ext uri="{FF2B5EF4-FFF2-40B4-BE49-F238E27FC236}">
                <a16:creationId xmlns:a16="http://schemas.microsoft.com/office/drawing/2014/main" id="{8633D2A1-1D58-35E9-5C72-30BDA740CD21}"/>
              </a:ext>
            </a:extLst>
          </p:cNvPr>
          <p:cNvSpPr txBox="1"/>
          <p:nvPr/>
        </p:nvSpPr>
        <p:spPr>
          <a:xfrm>
            <a:off x="1342156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Execution Roadmap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E4D562D1-1ACB-46A2-EA1D-3C295295A098}"/>
              </a:ext>
            </a:extLst>
          </p:cNvPr>
          <p:cNvSpPr txBox="1"/>
          <p:nvPr/>
        </p:nvSpPr>
        <p:spPr>
          <a:xfrm>
            <a:off x="1101401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Strategic Plan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03471BB3-6941-FB24-9140-783C8B6DC97C}"/>
              </a:ext>
            </a:extLst>
          </p:cNvPr>
          <p:cNvSpPr txBox="1"/>
          <p:nvPr/>
        </p:nvSpPr>
        <p:spPr>
          <a:xfrm>
            <a:off x="16067957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Envisioned Future</a:t>
            </a: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A3A28D51-A4B6-7AC1-3F96-01F48843015A}"/>
              </a:ext>
            </a:extLst>
          </p:cNvPr>
          <p:cNvGrpSpPr/>
          <p:nvPr/>
        </p:nvGrpSpPr>
        <p:grpSpPr>
          <a:xfrm>
            <a:off x="8778710" y="-480596"/>
            <a:ext cx="1457583" cy="692399"/>
            <a:chOff x="0" y="-57150"/>
            <a:chExt cx="325445" cy="182360"/>
          </a:xfrm>
          <a:solidFill>
            <a:srgbClr val="446B3C"/>
          </a:solidFill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1475A91D-686A-1070-D503-C930061F06DA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4C1E601C-EAB6-6C8C-258E-1EBB0A0A8AF6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3540BA73-5377-6972-805F-C7BB5EFF216F}"/>
              </a:ext>
            </a:extLst>
          </p:cNvPr>
          <p:cNvGrpSpPr/>
          <p:nvPr/>
        </p:nvGrpSpPr>
        <p:grpSpPr>
          <a:xfrm>
            <a:off x="11335535" y="-480596"/>
            <a:ext cx="1457583" cy="692399"/>
            <a:chOff x="0" y="-57150"/>
            <a:chExt cx="325445" cy="182360"/>
          </a:xfrm>
          <a:solidFill>
            <a:schemeClr val="bg1"/>
          </a:solidFill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F6C45A30-F0BB-36C4-8E2C-5617B3737D3C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3853F062-6EC3-2651-D610-DE654CE2A64B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C23C6F3B-155B-0A6E-72A8-86A032C6473F}"/>
              </a:ext>
            </a:extLst>
          </p:cNvPr>
          <p:cNvGrpSpPr/>
          <p:nvPr/>
        </p:nvGrpSpPr>
        <p:grpSpPr>
          <a:xfrm>
            <a:off x="13892360" y="-480596"/>
            <a:ext cx="1457583" cy="692399"/>
            <a:chOff x="0" y="-57150"/>
            <a:chExt cx="325445" cy="182360"/>
          </a:xfrm>
          <a:solidFill>
            <a:schemeClr val="bg1"/>
          </a:solidFill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5E615953-38EE-7A6D-20C2-B2C56B523301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0DE5E807-425B-8E79-6C05-B846D27FD2B9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4" name="Group 2">
            <a:extLst>
              <a:ext uri="{FF2B5EF4-FFF2-40B4-BE49-F238E27FC236}">
                <a16:creationId xmlns:a16="http://schemas.microsoft.com/office/drawing/2014/main" id="{1324D69B-E7C5-0313-02AE-5695C6B50E7A}"/>
              </a:ext>
            </a:extLst>
          </p:cNvPr>
          <p:cNvGrpSpPr/>
          <p:nvPr/>
        </p:nvGrpSpPr>
        <p:grpSpPr>
          <a:xfrm>
            <a:off x="16449186" y="-480596"/>
            <a:ext cx="1457583" cy="692399"/>
            <a:chOff x="0" y="-57150"/>
            <a:chExt cx="325445" cy="182360"/>
          </a:xfrm>
          <a:solidFill>
            <a:schemeClr val="bg1"/>
          </a:solidFill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C7FA3583-1CC3-388C-B2C0-605A34B1579D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AAA3410E-651A-F9C6-E23A-F4C17F7D403F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8" name="TextBox 19">
            <a:extLst>
              <a:ext uri="{FF2B5EF4-FFF2-40B4-BE49-F238E27FC236}">
                <a16:creationId xmlns:a16="http://schemas.microsoft.com/office/drawing/2014/main" id="{48DE2C72-E31A-4BFA-24AB-105D829A6B22}"/>
              </a:ext>
            </a:extLst>
          </p:cNvPr>
          <p:cNvSpPr txBox="1"/>
          <p:nvPr/>
        </p:nvSpPr>
        <p:spPr>
          <a:xfrm>
            <a:off x="17529478" y="10548911"/>
            <a:ext cx="606122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200">
                <a:solidFill>
                  <a:srgbClr val="446B3C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</a:t>
            </a: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3EB7B8E9-5D38-DC10-4A3D-B4E4823096AD}"/>
              </a:ext>
            </a:extLst>
          </p:cNvPr>
          <p:cNvSpPr txBox="1"/>
          <p:nvPr/>
        </p:nvSpPr>
        <p:spPr>
          <a:xfrm>
            <a:off x="17938519" y="10788233"/>
            <a:ext cx="773350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000">
                <a:solidFill>
                  <a:srgbClr val="446B3C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/11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8B1BF9B7-0A04-E432-3BDE-B282B101732A}"/>
              </a:ext>
            </a:extLst>
          </p:cNvPr>
          <p:cNvSpPr txBox="1"/>
          <p:nvPr/>
        </p:nvSpPr>
        <p:spPr>
          <a:xfrm>
            <a:off x="194713" y="1077902"/>
            <a:ext cx="17940887" cy="310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l"/>
            <a:r>
              <a:rPr lang="en-US" sz="3200" spc="0">
                <a:solidFill>
                  <a:srgbClr val="446B3C"/>
                </a:solidFill>
                <a:latin typeface="Calibri" panose="020F0502020204030204" pitchFamily="34" charset="0"/>
                <a:cs typeface="Calibri" panose="020F0502020204030204" pitchFamily="34" charset="0"/>
                <a:sym typeface="Bricolage Grotesque Bold"/>
              </a:rPr>
              <a:t>F</a:t>
            </a:r>
            <a:r>
              <a:rPr lang="en-US" sz="3200" spc="0">
                <a:solidFill>
                  <a:srgbClr val="446B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 Vision to Action: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Building Momentum Toward the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BAOBAB Framework</a:t>
            </a:r>
            <a:endParaRPr lang="en-US" sz="3200" b="1" spc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Bricolage Grotesque Bold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D0F92B-1B24-DD54-9A51-14686A717E5C}"/>
              </a:ext>
            </a:extLst>
          </p:cNvPr>
          <p:cNvSpPr/>
          <p:nvPr/>
        </p:nvSpPr>
        <p:spPr>
          <a:xfrm>
            <a:off x="243790" y="2478641"/>
            <a:ext cx="5604560" cy="378992"/>
          </a:xfrm>
          <a:prstGeom prst="rect">
            <a:avLst/>
          </a:prstGeom>
          <a:solidFill>
            <a:srgbClr val="598D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EAF323-82A3-96C0-CC28-9FB05E853ED2}"/>
              </a:ext>
            </a:extLst>
          </p:cNvPr>
          <p:cNvSpPr txBox="1"/>
          <p:nvPr/>
        </p:nvSpPr>
        <p:spPr>
          <a:xfrm>
            <a:off x="68308" y="2455861"/>
            <a:ext cx="56045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Africa’s Vaccine Demand to Double by 2040</a:t>
            </a:r>
            <a:endParaRPr lang="en-IN" sz="2000" b="1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77BABC-7B45-BED9-9734-84266D471556}"/>
              </a:ext>
            </a:extLst>
          </p:cNvPr>
          <p:cNvSpPr/>
          <p:nvPr/>
        </p:nvSpPr>
        <p:spPr>
          <a:xfrm>
            <a:off x="6129867" y="2478641"/>
            <a:ext cx="11869252" cy="378992"/>
          </a:xfrm>
          <a:prstGeom prst="rect">
            <a:avLst/>
          </a:prstGeom>
          <a:solidFill>
            <a:srgbClr val="598D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6608C6-F2A6-4569-6A2E-32F03CBA78E6}"/>
              </a:ext>
            </a:extLst>
          </p:cNvPr>
          <p:cNvSpPr txBox="1"/>
          <p:nvPr/>
        </p:nvSpPr>
        <p:spPr>
          <a:xfrm>
            <a:off x="5932442" y="2452611"/>
            <a:ext cx="12111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But Critical Gaps in End-to-End Manufacturing Severely Constrain Africa’s Path to Vaccine Self-Reliance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6612B9-7585-2099-56D4-CE57714EC9E4}"/>
              </a:ext>
            </a:extLst>
          </p:cNvPr>
          <p:cNvSpPr txBox="1"/>
          <p:nvPr/>
        </p:nvSpPr>
        <p:spPr>
          <a:xfrm>
            <a:off x="422215" y="3160617"/>
            <a:ext cx="2750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4F6228"/>
                </a:solidFill>
              </a:rPr>
              <a:t>Projected Surge in Africa’s Vaccine Demand by 2040</a:t>
            </a:r>
            <a:endParaRPr lang="en-IN" sz="1800" b="1" dirty="0">
              <a:solidFill>
                <a:srgbClr val="4F6228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FE749C-281E-921C-CA8D-F202D2AF61A4}"/>
              </a:ext>
            </a:extLst>
          </p:cNvPr>
          <p:cNvSpPr txBox="1"/>
          <p:nvPr/>
        </p:nvSpPr>
        <p:spPr>
          <a:xfrm>
            <a:off x="445888" y="3879976"/>
            <a:ext cx="25576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/>
              <a:t>Medium and the upside scenarios show strong growth in vaccine demand </a:t>
            </a:r>
            <a:r>
              <a:rPr lang="en-US" sz="1600"/>
              <a:t>with Africa’s market for existing products projected to more than double by 2040.</a:t>
            </a:r>
            <a:endParaRPr lang="en-IN" sz="1600"/>
          </a:p>
        </p:txBody>
      </p: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FC37461-F424-BF19-DAB1-2CEA69259E97}"/>
              </a:ext>
            </a:extLst>
          </p:cNvPr>
          <p:cNvGrpSpPr/>
          <p:nvPr/>
        </p:nvGrpSpPr>
        <p:grpSpPr>
          <a:xfrm>
            <a:off x="6296647" y="3207240"/>
            <a:ext cx="11991354" cy="2103266"/>
            <a:chOff x="6296647" y="3207240"/>
            <a:chExt cx="11991354" cy="2103266"/>
          </a:xfrm>
        </p:grpSpPr>
        <p:sp>
          <p:nvSpPr>
            <p:cNvPr id="64" name="AutoShape 2">
              <a:extLst>
                <a:ext uri="{FF2B5EF4-FFF2-40B4-BE49-F238E27FC236}">
                  <a16:creationId xmlns:a16="http://schemas.microsoft.com/office/drawing/2014/main" id="{956AB069-3AF7-A3EC-97E4-6AECB90238E2}"/>
                </a:ext>
              </a:extLst>
            </p:cNvPr>
            <p:cNvSpPr/>
            <p:nvPr/>
          </p:nvSpPr>
          <p:spPr>
            <a:xfrm>
              <a:off x="7163365" y="4102805"/>
              <a:ext cx="10477463" cy="0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5" name="AutoShape 3">
              <a:extLst>
                <a:ext uri="{FF2B5EF4-FFF2-40B4-BE49-F238E27FC236}">
                  <a16:creationId xmlns:a16="http://schemas.microsoft.com/office/drawing/2014/main" id="{4C7C1C51-F93F-DE5C-9FE4-373D070CC6B5}"/>
                </a:ext>
              </a:extLst>
            </p:cNvPr>
            <p:cNvSpPr/>
            <p:nvPr/>
          </p:nvSpPr>
          <p:spPr>
            <a:xfrm>
              <a:off x="7169779" y="4536427"/>
              <a:ext cx="10477463" cy="0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6" name="AutoShape 4">
              <a:extLst>
                <a:ext uri="{FF2B5EF4-FFF2-40B4-BE49-F238E27FC236}">
                  <a16:creationId xmlns:a16="http://schemas.microsoft.com/office/drawing/2014/main" id="{E09D638F-3CAF-7FEC-29BA-C075FED2B9AF}"/>
                </a:ext>
              </a:extLst>
            </p:cNvPr>
            <p:cNvSpPr/>
            <p:nvPr/>
          </p:nvSpPr>
          <p:spPr>
            <a:xfrm>
              <a:off x="7602237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7" name="AutoShape 5">
              <a:extLst>
                <a:ext uri="{FF2B5EF4-FFF2-40B4-BE49-F238E27FC236}">
                  <a16:creationId xmlns:a16="http://schemas.microsoft.com/office/drawing/2014/main" id="{D889D94A-74A3-7E84-B6AB-70492B6EB3A2}"/>
                </a:ext>
              </a:extLst>
            </p:cNvPr>
            <p:cNvSpPr/>
            <p:nvPr/>
          </p:nvSpPr>
          <p:spPr>
            <a:xfrm>
              <a:off x="8039135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8" name="AutoShape 6">
              <a:extLst>
                <a:ext uri="{FF2B5EF4-FFF2-40B4-BE49-F238E27FC236}">
                  <a16:creationId xmlns:a16="http://schemas.microsoft.com/office/drawing/2014/main" id="{5D354B96-FA85-9FFA-829D-CA3D1333EE27}"/>
                </a:ext>
              </a:extLst>
            </p:cNvPr>
            <p:cNvSpPr/>
            <p:nvPr/>
          </p:nvSpPr>
          <p:spPr>
            <a:xfrm>
              <a:off x="8475701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AutoShape 7">
              <a:extLst>
                <a:ext uri="{FF2B5EF4-FFF2-40B4-BE49-F238E27FC236}">
                  <a16:creationId xmlns:a16="http://schemas.microsoft.com/office/drawing/2014/main" id="{254D8C7E-F337-1640-4898-387384E21142}"/>
                </a:ext>
              </a:extLst>
            </p:cNvPr>
            <p:cNvSpPr/>
            <p:nvPr/>
          </p:nvSpPr>
          <p:spPr>
            <a:xfrm>
              <a:off x="8912599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0" name="AutoShape 8">
              <a:extLst>
                <a:ext uri="{FF2B5EF4-FFF2-40B4-BE49-F238E27FC236}">
                  <a16:creationId xmlns:a16="http://schemas.microsoft.com/office/drawing/2014/main" id="{81FBA3D2-838A-14BE-2BD4-AD4FAEFC5E90}"/>
                </a:ext>
              </a:extLst>
            </p:cNvPr>
            <p:cNvSpPr/>
            <p:nvPr/>
          </p:nvSpPr>
          <p:spPr>
            <a:xfrm>
              <a:off x="9349165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" name="AutoShape 9">
              <a:extLst>
                <a:ext uri="{FF2B5EF4-FFF2-40B4-BE49-F238E27FC236}">
                  <a16:creationId xmlns:a16="http://schemas.microsoft.com/office/drawing/2014/main" id="{846D6C4B-5BD7-39A9-F7ED-3355D26E55D3}"/>
                </a:ext>
              </a:extLst>
            </p:cNvPr>
            <p:cNvSpPr/>
            <p:nvPr/>
          </p:nvSpPr>
          <p:spPr>
            <a:xfrm>
              <a:off x="9786063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2" name="AutoShape 10">
              <a:extLst>
                <a:ext uri="{FF2B5EF4-FFF2-40B4-BE49-F238E27FC236}">
                  <a16:creationId xmlns:a16="http://schemas.microsoft.com/office/drawing/2014/main" id="{DAE86481-D801-46E6-9BF3-4A038DF545AE}"/>
                </a:ext>
              </a:extLst>
            </p:cNvPr>
            <p:cNvSpPr/>
            <p:nvPr/>
          </p:nvSpPr>
          <p:spPr>
            <a:xfrm>
              <a:off x="10222629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3" name="AutoShape 11">
              <a:extLst>
                <a:ext uri="{FF2B5EF4-FFF2-40B4-BE49-F238E27FC236}">
                  <a16:creationId xmlns:a16="http://schemas.microsoft.com/office/drawing/2014/main" id="{E17A7858-360E-8B12-369D-C111015550EC}"/>
                </a:ext>
              </a:extLst>
            </p:cNvPr>
            <p:cNvSpPr/>
            <p:nvPr/>
          </p:nvSpPr>
          <p:spPr>
            <a:xfrm>
              <a:off x="10659527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4" name="AutoShape 12">
              <a:extLst>
                <a:ext uri="{FF2B5EF4-FFF2-40B4-BE49-F238E27FC236}">
                  <a16:creationId xmlns:a16="http://schemas.microsoft.com/office/drawing/2014/main" id="{7A09CC3F-16D5-CCF3-357F-BC86E9F182FC}"/>
                </a:ext>
              </a:extLst>
            </p:cNvPr>
            <p:cNvSpPr/>
            <p:nvPr/>
          </p:nvSpPr>
          <p:spPr>
            <a:xfrm>
              <a:off x="11096093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5" name="AutoShape 13">
              <a:extLst>
                <a:ext uri="{FF2B5EF4-FFF2-40B4-BE49-F238E27FC236}">
                  <a16:creationId xmlns:a16="http://schemas.microsoft.com/office/drawing/2014/main" id="{2FCCFD55-BFD8-10D6-39BC-E30980673BA5}"/>
                </a:ext>
              </a:extLst>
            </p:cNvPr>
            <p:cNvSpPr/>
            <p:nvPr/>
          </p:nvSpPr>
          <p:spPr>
            <a:xfrm>
              <a:off x="11532991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6" name="AutoShape 14">
              <a:extLst>
                <a:ext uri="{FF2B5EF4-FFF2-40B4-BE49-F238E27FC236}">
                  <a16:creationId xmlns:a16="http://schemas.microsoft.com/office/drawing/2014/main" id="{85C50F88-2810-FB0A-BCB0-541CF7501D21}"/>
                </a:ext>
              </a:extLst>
            </p:cNvPr>
            <p:cNvSpPr/>
            <p:nvPr/>
          </p:nvSpPr>
          <p:spPr>
            <a:xfrm>
              <a:off x="11969557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7" name="AutoShape 15">
              <a:extLst>
                <a:ext uri="{FF2B5EF4-FFF2-40B4-BE49-F238E27FC236}">
                  <a16:creationId xmlns:a16="http://schemas.microsoft.com/office/drawing/2014/main" id="{360261DB-892F-B0C8-3D51-67E9FB4B67AF}"/>
                </a:ext>
              </a:extLst>
            </p:cNvPr>
            <p:cNvSpPr/>
            <p:nvPr/>
          </p:nvSpPr>
          <p:spPr>
            <a:xfrm>
              <a:off x="12406455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8" name="AutoShape 16">
              <a:extLst>
                <a:ext uri="{FF2B5EF4-FFF2-40B4-BE49-F238E27FC236}">
                  <a16:creationId xmlns:a16="http://schemas.microsoft.com/office/drawing/2014/main" id="{69EECEC8-6138-1BD3-D514-C3452ADB9271}"/>
                </a:ext>
              </a:extLst>
            </p:cNvPr>
            <p:cNvSpPr/>
            <p:nvPr/>
          </p:nvSpPr>
          <p:spPr>
            <a:xfrm>
              <a:off x="12843021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9" name="AutoShape 17">
              <a:extLst>
                <a:ext uri="{FF2B5EF4-FFF2-40B4-BE49-F238E27FC236}">
                  <a16:creationId xmlns:a16="http://schemas.microsoft.com/office/drawing/2014/main" id="{2CC5C879-4CB9-B51C-8A51-253171ED4FE0}"/>
                </a:ext>
              </a:extLst>
            </p:cNvPr>
            <p:cNvSpPr/>
            <p:nvPr/>
          </p:nvSpPr>
          <p:spPr>
            <a:xfrm>
              <a:off x="13279920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0" name="AutoShape 18">
              <a:extLst>
                <a:ext uri="{FF2B5EF4-FFF2-40B4-BE49-F238E27FC236}">
                  <a16:creationId xmlns:a16="http://schemas.microsoft.com/office/drawing/2014/main" id="{032481D1-2F18-7B38-DC8A-88F87155FAF4}"/>
                </a:ext>
              </a:extLst>
            </p:cNvPr>
            <p:cNvSpPr/>
            <p:nvPr/>
          </p:nvSpPr>
          <p:spPr>
            <a:xfrm>
              <a:off x="13716485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1" name="AutoShape 19">
              <a:extLst>
                <a:ext uri="{FF2B5EF4-FFF2-40B4-BE49-F238E27FC236}">
                  <a16:creationId xmlns:a16="http://schemas.microsoft.com/office/drawing/2014/main" id="{DEF8CDFD-7198-1DCF-7B03-D937C49EB2E8}"/>
                </a:ext>
              </a:extLst>
            </p:cNvPr>
            <p:cNvSpPr/>
            <p:nvPr/>
          </p:nvSpPr>
          <p:spPr>
            <a:xfrm>
              <a:off x="14153384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" name="AutoShape 20">
              <a:extLst>
                <a:ext uri="{FF2B5EF4-FFF2-40B4-BE49-F238E27FC236}">
                  <a16:creationId xmlns:a16="http://schemas.microsoft.com/office/drawing/2014/main" id="{24AAE80E-56E7-B745-C28B-F47FB0688DDD}"/>
                </a:ext>
              </a:extLst>
            </p:cNvPr>
            <p:cNvSpPr/>
            <p:nvPr/>
          </p:nvSpPr>
          <p:spPr>
            <a:xfrm>
              <a:off x="14589949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" name="AutoShape 21">
              <a:extLst>
                <a:ext uri="{FF2B5EF4-FFF2-40B4-BE49-F238E27FC236}">
                  <a16:creationId xmlns:a16="http://schemas.microsoft.com/office/drawing/2014/main" id="{83656DA8-5AE6-4339-C134-CFF030936D14}"/>
                </a:ext>
              </a:extLst>
            </p:cNvPr>
            <p:cNvSpPr/>
            <p:nvPr/>
          </p:nvSpPr>
          <p:spPr>
            <a:xfrm>
              <a:off x="15026848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4" name="AutoShape 22">
              <a:extLst>
                <a:ext uri="{FF2B5EF4-FFF2-40B4-BE49-F238E27FC236}">
                  <a16:creationId xmlns:a16="http://schemas.microsoft.com/office/drawing/2014/main" id="{3AD4DD7A-38FF-A7CC-C5C9-3B57FEEDF4FA}"/>
                </a:ext>
              </a:extLst>
            </p:cNvPr>
            <p:cNvSpPr/>
            <p:nvPr/>
          </p:nvSpPr>
          <p:spPr>
            <a:xfrm>
              <a:off x="15463413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5" name="AutoShape 23">
              <a:extLst>
                <a:ext uri="{FF2B5EF4-FFF2-40B4-BE49-F238E27FC236}">
                  <a16:creationId xmlns:a16="http://schemas.microsoft.com/office/drawing/2014/main" id="{8A65D6AA-D625-DFAE-4A2F-BD29D3C9E7AE}"/>
                </a:ext>
              </a:extLst>
            </p:cNvPr>
            <p:cNvSpPr/>
            <p:nvPr/>
          </p:nvSpPr>
          <p:spPr>
            <a:xfrm>
              <a:off x="15900312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6" name="AutoShape 24">
              <a:extLst>
                <a:ext uri="{FF2B5EF4-FFF2-40B4-BE49-F238E27FC236}">
                  <a16:creationId xmlns:a16="http://schemas.microsoft.com/office/drawing/2014/main" id="{70269CCE-79F9-221B-FD6B-4AD5DDC519F1}"/>
                </a:ext>
              </a:extLst>
            </p:cNvPr>
            <p:cNvSpPr/>
            <p:nvPr/>
          </p:nvSpPr>
          <p:spPr>
            <a:xfrm>
              <a:off x="16336879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7" name="AutoShape 25">
              <a:extLst>
                <a:ext uri="{FF2B5EF4-FFF2-40B4-BE49-F238E27FC236}">
                  <a16:creationId xmlns:a16="http://schemas.microsoft.com/office/drawing/2014/main" id="{2A68C247-A850-145D-716F-AC441CCCC2A0}"/>
                </a:ext>
              </a:extLst>
            </p:cNvPr>
            <p:cNvSpPr/>
            <p:nvPr/>
          </p:nvSpPr>
          <p:spPr>
            <a:xfrm>
              <a:off x="16773777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8" name="AutoShape 26">
              <a:extLst>
                <a:ext uri="{FF2B5EF4-FFF2-40B4-BE49-F238E27FC236}">
                  <a16:creationId xmlns:a16="http://schemas.microsoft.com/office/drawing/2014/main" id="{937C364F-72C8-4A96-5E4E-1D0726609F02}"/>
                </a:ext>
              </a:extLst>
            </p:cNvPr>
            <p:cNvSpPr/>
            <p:nvPr/>
          </p:nvSpPr>
          <p:spPr>
            <a:xfrm>
              <a:off x="17210343" y="3715361"/>
              <a:ext cx="0" cy="1254687"/>
            </a:xfrm>
            <a:prstGeom prst="line">
              <a:avLst/>
            </a:prstGeom>
            <a:ln w="9525" cap="flat">
              <a:solidFill>
                <a:srgbClr val="D9D9D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89" name="Group 28">
              <a:extLst>
                <a:ext uri="{FF2B5EF4-FFF2-40B4-BE49-F238E27FC236}">
                  <a16:creationId xmlns:a16="http://schemas.microsoft.com/office/drawing/2014/main" id="{8C7C62AE-A1EE-D4F3-F238-F75654B95957}"/>
                </a:ext>
              </a:extLst>
            </p:cNvPr>
            <p:cNvGrpSpPr/>
            <p:nvPr/>
          </p:nvGrpSpPr>
          <p:grpSpPr>
            <a:xfrm>
              <a:off x="7244885" y="3765144"/>
              <a:ext cx="275831" cy="277968"/>
              <a:chOff x="0" y="0"/>
              <a:chExt cx="812800" cy="812800"/>
            </a:xfrm>
          </p:grpSpPr>
          <p:sp>
            <p:nvSpPr>
              <p:cNvPr id="355" name="Freeform 29">
                <a:extLst>
                  <a:ext uri="{FF2B5EF4-FFF2-40B4-BE49-F238E27FC236}">
                    <a16:creationId xmlns:a16="http://schemas.microsoft.com/office/drawing/2014/main" id="{FADC6D58-DC5D-9502-E16C-657E9CBECA4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56" name="TextBox 30">
                <a:extLst>
                  <a:ext uri="{FF2B5EF4-FFF2-40B4-BE49-F238E27FC236}">
                    <a16:creationId xmlns:a16="http://schemas.microsoft.com/office/drawing/2014/main" id="{494B96AA-C4AF-A97F-EE81-EE60F8483BA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0" name="Group 31">
              <a:extLst>
                <a:ext uri="{FF2B5EF4-FFF2-40B4-BE49-F238E27FC236}">
                  <a16:creationId xmlns:a16="http://schemas.microsoft.com/office/drawing/2014/main" id="{606A5E19-BED2-53EF-2156-8144DB7ADB33}"/>
                </a:ext>
              </a:extLst>
            </p:cNvPr>
            <p:cNvGrpSpPr/>
            <p:nvPr/>
          </p:nvGrpSpPr>
          <p:grpSpPr>
            <a:xfrm>
              <a:off x="7681451" y="3765144"/>
              <a:ext cx="275831" cy="277968"/>
              <a:chOff x="0" y="0"/>
              <a:chExt cx="812800" cy="812800"/>
            </a:xfrm>
          </p:grpSpPr>
          <p:sp>
            <p:nvSpPr>
              <p:cNvPr id="353" name="Freeform 32">
                <a:extLst>
                  <a:ext uri="{FF2B5EF4-FFF2-40B4-BE49-F238E27FC236}">
                    <a16:creationId xmlns:a16="http://schemas.microsoft.com/office/drawing/2014/main" id="{EA83CB3B-B697-8EBB-6C12-2335F6D4E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54" name="TextBox 33">
                <a:extLst>
                  <a:ext uri="{FF2B5EF4-FFF2-40B4-BE49-F238E27FC236}">
                    <a16:creationId xmlns:a16="http://schemas.microsoft.com/office/drawing/2014/main" id="{8E59F549-27FA-5592-17E2-8A7158520460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1" name="Group 34">
              <a:extLst>
                <a:ext uri="{FF2B5EF4-FFF2-40B4-BE49-F238E27FC236}">
                  <a16:creationId xmlns:a16="http://schemas.microsoft.com/office/drawing/2014/main" id="{9DE1AB22-4A8A-DC5C-BE40-7834E0D97C32}"/>
                </a:ext>
              </a:extLst>
            </p:cNvPr>
            <p:cNvGrpSpPr/>
            <p:nvPr/>
          </p:nvGrpSpPr>
          <p:grpSpPr>
            <a:xfrm>
              <a:off x="8118349" y="3765144"/>
              <a:ext cx="275831" cy="277968"/>
              <a:chOff x="0" y="0"/>
              <a:chExt cx="812800" cy="812800"/>
            </a:xfrm>
          </p:grpSpPr>
          <p:sp>
            <p:nvSpPr>
              <p:cNvPr id="351" name="Freeform 35">
                <a:extLst>
                  <a:ext uri="{FF2B5EF4-FFF2-40B4-BE49-F238E27FC236}">
                    <a16:creationId xmlns:a16="http://schemas.microsoft.com/office/drawing/2014/main" id="{B1D6DAC5-D733-439F-A9F0-E2DDAA4F211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52" name="TextBox 36">
                <a:extLst>
                  <a:ext uri="{FF2B5EF4-FFF2-40B4-BE49-F238E27FC236}">
                    <a16:creationId xmlns:a16="http://schemas.microsoft.com/office/drawing/2014/main" id="{845775E9-43EA-A3EB-A245-7FCAA73F2E9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2" name="Group 37">
              <a:extLst>
                <a:ext uri="{FF2B5EF4-FFF2-40B4-BE49-F238E27FC236}">
                  <a16:creationId xmlns:a16="http://schemas.microsoft.com/office/drawing/2014/main" id="{3EDBD03D-2BB0-D963-55E5-DF2C94F6C126}"/>
                </a:ext>
              </a:extLst>
            </p:cNvPr>
            <p:cNvGrpSpPr/>
            <p:nvPr/>
          </p:nvGrpSpPr>
          <p:grpSpPr>
            <a:xfrm>
              <a:off x="8554915" y="3765144"/>
              <a:ext cx="275831" cy="277968"/>
              <a:chOff x="0" y="0"/>
              <a:chExt cx="812800" cy="812800"/>
            </a:xfrm>
          </p:grpSpPr>
          <p:sp>
            <p:nvSpPr>
              <p:cNvPr id="349" name="Freeform 38">
                <a:extLst>
                  <a:ext uri="{FF2B5EF4-FFF2-40B4-BE49-F238E27FC236}">
                    <a16:creationId xmlns:a16="http://schemas.microsoft.com/office/drawing/2014/main" id="{B9D5F7B3-A7B6-382F-84F8-5B36875D1B6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50" name="TextBox 39">
                <a:extLst>
                  <a:ext uri="{FF2B5EF4-FFF2-40B4-BE49-F238E27FC236}">
                    <a16:creationId xmlns:a16="http://schemas.microsoft.com/office/drawing/2014/main" id="{0FAB01DF-DE65-E6F6-798B-1582AD9B6A20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3" name="Group 40">
              <a:extLst>
                <a:ext uri="{FF2B5EF4-FFF2-40B4-BE49-F238E27FC236}">
                  <a16:creationId xmlns:a16="http://schemas.microsoft.com/office/drawing/2014/main" id="{49392072-79E6-D5BD-18E4-1A66A2CD0AB3}"/>
                </a:ext>
              </a:extLst>
            </p:cNvPr>
            <p:cNvGrpSpPr/>
            <p:nvPr/>
          </p:nvGrpSpPr>
          <p:grpSpPr>
            <a:xfrm>
              <a:off x="8991813" y="3765144"/>
              <a:ext cx="275831" cy="277968"/>
              <a:chOff x="0" y="0"/>
              <a:chExt cx="812800" cy="812800"/>
            </a:xfrm>
          </p:grpSpPr>
          <p:sp>
            <p:nvSpPr>
              <p:cNvPr id="347" name="Freeform 41">
                <a:extLst>
                  <a:ext uri="{FF2B5EF4-FFF2-40B4-BE49-F238E27FC236}">
                    <a16:creationId xmlns:a16="http://schemas.microsoft.com/office/drawing/2014/main" id="{D653EA3D-D81F-7EAE-A9DC-AE6F3FB74E6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46B3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8" name="TextBox 42">
                <a:extLst>
                  <a:ext uri="{FF2B5EF4-FFF2-40B4-BE49-F238E27FC236}">
                    <a16:creationId xmlns:a16="http://schemas.microsoft.com/office/drawing/2014/main" id="{DBF679AC-ABC7-A2B0-92A8-0222E810332A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4" name="Group 43">
              <a:extLst>
                <a:ext uri="{FF2B5EF4-FFF2-40B4-BE49-F238E27FC236}">
                  <a16:creationId xmlns:a16="http://schemas.microsoft.com/office/drawing/2014/main" id="{D5631C8F-E7E1-DB3C-E1F6-14AB6DC7D0D2}"/>
                </a:ext>
              </a:extLst>
            </p:cNvPr>
            <p:cNvGrpSpPr/>
            <p:nvPr/>
          </p:nvGrpSpPr>
          <p:grpSpPr>
            <a:xfrm>
              <a:off x="9428379" y="3765144"/>
              <a:ext cx="275831" cy="277968"/>
              <a:chOff x="0" y="0"/>
              <a:chExt cx="812800" cy="812800"/>
            </a:xfrm>
          </p:grpSpPr>
          <p:sp>
            <p:nvSpPr>
              <p:cNvPr id="345" name="Freeform 44">
                <a:extLst>
                  <a:ext uri="{FF2B5EF4-FFF2-40B4-BE49-F238E27FC236}">
                    <a16:creationId xmlns:a16="http://schemas.microsoft.com/office/drawing/2014/main" id="{9446C293-D0BF-5318-A006-4100E281F9F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6" name="TextBox 45">
                <a:extLst>
                  <a:ext uri="{FF2B5EF4-FFF2-40B4-BE49-F238E27FC236}">
                    <a16:creationId xmlns:a16="http://schemas.microsoft.com/office/drawing/2014/main" id="{12AD6D23-710C-F276-5166-DF54126478B1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5" name="Group 46">
              <a:extLst>
                <a:ext uri="{FF2B5EF4-FFF2-40B4-BE49-F238E27FC236}">
                  <a16:creationId xmlns:a16="http://schemas.microsoft.com/office/drawing/2014/main" id="{38B5F745-8E1A-3C76-290E-C7A6A9A2D9BC}"/>
                </a:ext>
              </a:extLst>
            </p:cNvPr>
            <p:cNvGrpSpPr/>
            <p:nvPr/>
          </p:nvGrpSpPr>
          <p:grpSpPr>
            <a:xfrm>
              <a:off x="9865277" y="3765144"/>
              <a:ext cx="275831" cy="277968"/>
              <a:chOff x="0" y="0"/>
              <a:chExt cx="812800" cy="812800"/>
            </a:xfrm>
          </p:grpSpPr>
          <p:sp>
            <p:nvSpPr>
              <p:cNvPr id="343" name="Freeform 47">
                <a:extLst>
                  <a:ext uri="{FF2B5EF4-FFF2-40B4-BE49-F238E27FC236}">
                    <a16:creationId xmlns:a16="http://schemas.microsoft.com/office/drawing/2014/main" id="{460C744A-97CF-AA70-CFAD-9ECF3559C1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4" name="TextBox 48">
                <a:extLst>
                  <a:ext uri="{FF2B5EF4-FFF2-40B4-BE49-F238E27FC236}">
                    <a16:creationId xmlns:a16="http://schemas.microsoft.com/office/drawing/2014/main" id="{C42FA439-31DD-7C15-BBEF-2911825721DC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6" name="Group 49">
              <a:extLst>
                <a:ext uri="{FF2B5EF4-FFF2-40B4-BE49-F238E27FC236}">
                  <a16:creationId xmlns:a16="http://schemas.microsoft.com/office/drawing/2014/main" id="{ED3269DF-A341-34D5-4459-8690107328CF}"/>
                </a:ext>
              </a:extLst>
            </p:cNvPr>
            <p:cNvGrpSpPr/>
            <p:nvPr/>
          </p:nvGrpSpPr>
          <p:grpSpPr>
            <a:xfrm>
              <a:off x="10301843" y="3765144"/>
              <a:ext cx="275831" cy="277968"/>
              <a:chOff x="0" y="0"/>
              <a:chExt cx="812800" cy="812800"/>
            </a:xfrm>
          </p:grpSpPr>
          <p:sp>
            <p:nvSpPr>
              <p:cNvPr id="341" name="Freeform 50">
                <a:extLst>
                  <a:ext uri="{FF2B5EF4-FFF2-40B4-BE49-F238E27FC236}">
                    <a16:creationId xmlns:a16="http://schemas.microsoft.com/office/drawing/2014/main" id="{99D6B29F-47A4-A4B1-0F69-282EE99852E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2" name="TextBox 51">
                <a:extLst>
                  <a:ext uri="{FF2B5EF4-FFF2-40B4-BE49-F238E27FC236}">
                    <a16:creationId xmlns:a16="http://schemas.microsoft.com/office/drawing/2014/main" id="{8D7336E6-8A4F-8ED7-8D4D-A835471D6252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7" name="Group 52">
              <a:extLst>
                <a:ext uri="{FF2B5EF4-FFF2-40B4-BE49-F238E27FC236}">
                  <a16:creationId xmlns:a16="http://schemas.microsoft.com/office/drawing/2014/main" id="{595A4D4A-AEAB-27C0-504F-FD15687D1F00}"/>
                </a:ext>
              </a:extLst>
            </p:cNvPr>
            <p:cNvGrpSpPr/>
            <p:nvPr/>
          </p:nvGrpSpPr>
          <p:grpSpPr>
            <a:xfrm>
              <a:off x="10738741" y="3765144"/>
              <a:ext cx="275831" cy="277968"/>
              <a:chOff x="0" y="0"/>
              <a:chExt cx="812800" cy="812800"/>
            </a:xfrm>
          </p:grpSpPr>
          <p:sp>
            <p:nvSpPr>
              <p:cNvPr id="339" name="Freeform 53">
                <a:extLst>
                  <a:ext uri="{FF2B5EF4-FFF2-40B4-BE49-F238E27FC236}">
                    <a16:creationId xmlns:a16="http://schemas.microsoft.com/office/drawing/2014/main" id="{F4496B08-2142-123C-3E87-65B02E2A6E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0" name="TextBox 54">
                <a:extLst>
                  <a:ext uri="{FF2B5EF4-FFF2-40B4-BE49-F238E27FC236}">
                    <a16:creationId xmlns:a16="http://schemas.microsoft.com/office/drawing/2014/main" id="{6E9ACA17-F88A-C1F7-A37F-B8BB7D956E79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8" name="Group 55">
              <a:extLst>
                <a:ext uri="{FF2B5EF4-FFF2-40B4-BE49-F238E27FC236}">
                  <a16:creationId xmlns:a16="http://schemas.microsoft.com/office/drawing/2014/main" id="{9FE47D64-5635-EF84-0999-CC1DE24AAEB9}"/>
                </a:ext>
              </a:extLst>
            </p:cNvPr>
            <p:cNvGrpSpPr/>
            <p:nvPr/>
          </p:nvGrpSpPr>
          <p:grpSpPr>
            <a:xfrm>
              <a:off x="11175307" y="3765144"/>
              <a:ext cx="275831" cy="277968"/>
              <a:chOff x="0" y="0"/>
              <a:chExt cx="812800" cy="812800"/>
            </a:xfrm>
          </p:grpSpPr>
          <p:sp>
            <p:nvSpPr>
              <p:cNvPr id="337" name="Freeform 56">
                <a:extLst>
                  <a:ext uri="{FF2B5EF4-FFF2-40B4-BE49-F238E27FC236}">
                    <a16:creationId xmlns:a16="http://schemas.microsoft.com/office/drawing/2014/main" id="{4B7BE343-9C5E-F6EA-B523-42E38D630DF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8" name="TextBox 57">
                <a:extLst>
                  <a:ext uri="{FF2B5EF4-FFF2-40B4-BE49-F238E27FC236}">
                    <a16:creationId xmlns:a16="http://schemas.microsoft.com/office/drawing/2014/main" id="{2508632C-644C-0658-09D4-B5DE6AD2C9A7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9" name="Group 58">
              <a:extLst>
                <a:ext uri="{FF2B5EF4-FFF2-40B4-BE49-F238E27FC236}">
                  <a16:creationId xmlns:a16="http://schemas.microsoft.com/office/drawing/2014/main" id="{F3D12824-D850-3BDD-D4E8-90B93140997E}"/>
                </a:ext>
              </a:extLst>
            </p:cNvPr>
            <p:cNvGrpSpPr/>
            <p:nvPr/>
          </p:nvGrpSpPr>
          <p:grpSpPr>
            <a:xfrm>
              <a:off x="11612205" y="3765144"/>
              <a:ext cx="275831" cy="277968"/>
              <a:chOff x="0" y="0"/>
              <a:chExt cx="812800" cy="812800"/>
            </a:xfrm>
          </p:grpSpPr>
          <p:sp>
            <p:nvSpPr>
              <p:cNvPr id="335" name="Freeform 59">
                <a:extLst>
                  <a:ext uri="{FF2B5EF4-FFF2-40B4-BE49-F238E27FC236}">
                    <a16:creationId xmlns:a16="http://schemas.microsoft.com/office/drawing/2014/main" id="{BA80FEB0-1B9E-4096-E41C-BA210A93CA8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6" name="TextBox 60">
                <a:extLst>
                  <a:ext uri="{FF2B5EF4-FFF2-40B4-BE49-F238E27FC236}">
                    <a16:creationId xmlns:a16="http://schemas.microsoft.com/office/drawing/2014/main" id="{B37E4C73-6BDC-44EA-3600-20023C62D701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0" name="Group 61">
              <a:extLst>
                <a:ext uri="{FF2B5EF4-FFF2-40B4-BE49-F238E27FC236}">
                  <a16:creationId xmlns:a16="http://schemas.microsoft.com/office/drawing/2014/main" id="{45D1CF5C-029A-55EC-8BDA-10C2D358BED4}"/>
                </a:ext>
              </a:extLst>
            </p:cNvPr>
            <p:cNvGrpSpPr/>
            <p:nvPr/>
          </p:nvGrpSpPr>
          <p:grpSpPr>
            <a:xfrm rot="19800001">
              <a:off x="12048772" y="3765144"/>
              <a:ext cx="275831" cy="277968"/>
              <a:chOff x="0" y="0"/>
              <a:chExt cx="812800" cy="812800"/>
            </a:xfrm>
          </p:grpSpPr>
          <p:sp>
            <p:nvSpPr>
              <p:cNvPr id="333" name="Freeform 62">
                <a:extLst>
                  <a:ext uri="{FF2B5EF4-FFF2-40B4-BE49-F238E27FC236}">
                    <a16:creationId xmlns:a16="http://schemas.microsoft.com/office/drawing/2014/main" id="{6E969154-AFA3-5D9F-1041-262A5AF2350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46B3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4" name="TextBox 63">
                <a:extLst>
                  <a:ext uri="{FF2B5EF4-FFF2-40B4-BE49-F238E27FC236}">
                    <a16:creationId xmlns:a16="http://schemas.microsoft.com/office/drawing/2014/main" id="{FB4E9B66-1F82-8E34-EE1C-045632A496D7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1" name="Group 64">
              <a:extLst>
                <a:ext uri="{FF2B5EF4-FFF2-40B4-BE49-F238E27FC236}">
                  <a16:creationId xmlns:a16="http://schemas.microsoft.com/office/drawing/2014/main" id="{787A9931-F51A-5B2A-7879-DD756E12EA50}"/>
                </a:ext>
              </a:extLst>
            </p:cNvPr>
            <p:cNvGrpSpPr/>
            <p:nvPr/>
          </p:nvGrpSpPr>
          <p:grpSpPr>
            <a:xfrm>
              <a:off x="12485669" y="3765144"/>
              <a:ext cx="275831" cy="277968"/>
              <a:chOff x="0" y="0"/>
              <a:chExt cx="812800" cy="812800"/>
            </a:xfrm>
          </p:grpSpPr>
          <p:sp>
            <p:nvSpPr>
              <p:cNvPr id="331" name="Freeform 65">
                <a:extLst>
                  <a:ext uri="{FF2B5EF4-FFF2-40B4-BE49-F238E27FC236}">
                    <a16:creationId xmlns:a16="http://schemas.microsoft.com/office/drawing/2014/main" id="{199AF7D2-4660-79EA-F86D-2DB117A3610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46B3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2" name="TextBox 66">
                <a:extLst>
                  <a:ext uri="{FF2B5EF4-FFF2-40B4-BE49-F238E27FC236}">
                    <a16:creationId xmlns:a16="http://schemas.microsoft.com/office/drawing/2014/main" id="{EA08F3A6-B8DF-B153-CCB8-E6542DCE070B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2" name="Group 67">
              <a:extLst>
                <a:ext uri="{FF2B5EF4-FFF2-40B4-BE49-F238E27FC236}">
                  <a16:creationId xmlns:a16="http://schemas.microsoft.com/office/drawing/2014/main" id="{70ED2D77-4098-4730-E07E-457AB2D016BA}"/>
                </a:ext>
              </a:extLst>
            </p:cNvPr>
            <p:cNvGrpSpPr/>
            <p:nvPr/>
          </p:nvGrpSpPr>
          <p:grpSpPr>
            <a:xfrm>
              <a:off x="12922236" y="3765144"/>
              <a:ext cx="275831" cy="277968"/>
              <a:chOff x="0" y="0"/>
              <a:chExt cx="812800" cy="812800"/>
            </a:xfrm>
          </p:grpSpPr>
          <p:sp>
            <p:nvSpPr>
              <p:cNvPr id="329" name="Freeform 68">
                <a:extLst>
                  <a:ext uri="{FF2B5EF4-FFF2-40B4-BE49-F238E27FC236}">
                    <a16:creationId xmlns:a16="http://schemas.microsoft.com/office/drawing/2014/main" id="{AAF48DF3-B17E-C55D-699F-A6312C9288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0" name="TextBox 69">
                <a:extLst>
                  <a:ext uri="{FF2B5EF4-FFF2-40B4-BE49-F238E27FC236}">
                    <a16:creationId xmlns:a16="http://schemas.microsoft.com/office/drawing/2014/main" id="{8FEB775E-B155-CCFD-1CFF-F70F2456AE9C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3" name="Group 70">
              <a:extLst>
                <a:ext uri="{FF2B5EF4-FFF2-40B4-BE49-F238E27FC236}">
                  <a16:creationId xmlns:a16="http://schemas.microsoft.com/office/drawing/2014/main" id="{E9036B45-490E-3C95-79DA-5EA15DC5F667}"/>
                </a:ext>
              </a:extLst>
            </p:cNvPr>
            <p:cNvGrpSpPr/>
            <p:nvPr/>
          </p:nvGrpSpPr>
          <p:grpSpPr>
            <a:xfrm>
              <a:off x="13359135" y="3765144"/>
              <a:ext cx="275831" cy="277968"/>
              <a:chOff x="0" y="0"/>
              <a:chExt cx="812800" cy="812800"/>
            </a:xfrm>
          </p:grpSpPr>
          <p:sp>
            <p:nvSpPr>
              <p:cNvPr id="327" name="Freeform 71">
                <a:extLst>
                  <a:ext uri="{FF2B5EF4-FFF2-40B4-BE49-F238E27FC236}">
                    <a16:creationId xmlns:a16="http://schemas.microsoft.com/office/drawing/2014/main" id="{4DF37163-5759-F591-859C-DCEADFEC5D8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46B3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" name="TextBox 72">
                <a:extLst>
                  <a:ext uri="{FF2B5EF4-FFF2-40B4-BE49-F238E27FC236}">
                    <a16:creationId xmlns:a16="http://schemas.microsoft.com/office/drawing/2014/main" id="{AB94185C-1051-3139-BDA0-27C0F62801C7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4" name="Group 73">
              <a:extLst>
                <a:ext uri="{FF2B5EF4-FFF2-40B4-BE49-F238E27FC236}">
                  <a16:creationId xmlns:a16="http://schemas.microsoft.com/office/drawing/2014/main" id="{AB3CCCCB-30DA-4DC8-45AA-E2E6132C244C}"/>
                </a:ext>
              </a:extLst>
            </p:cNvPr>
            <p:cNvGrpSpPr/>
            <p:nvPr/>
          </p:nvGrpSpPr>
          <p:grpSpPr>
            <a:xfrm>
              <a:off x="13795701" y="3765144"/>
              <a:ext cx="275831" cy="277968"/>
              <a:chOff x="0" y="0"/>
              <a:chExt cx="812800" cy="812800"/>
            </a:xfrm>
          </p:grpSpPr>
          <p:sp>
            <p:nvSpPr>
              <p:cNvPr id="325" name="Freeform 74">
                <a:extLst>
                  <a:ext uri="{FF2B5EF4-FFF2-40B4-BE49-F238E27FC236}">
                    <a16:creationId xmlns:a16="http://schemas.microsoft.com/office/drawing/2014/main" id="{225DF9E4-7A28-387D-363F-E5661C35D23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6" name="TextBox 75">
                <a:extLst>
                  <a:ext uri="{FF2B5EF4-FFF2-40B4-BE49-F238E27FC236}">
                    <a16:creationId xmlns:a16="http://schemas.microsoft.com/office/drawing/2014/main" id="{D80B0C25-0709-3BFF-E620-734BB02FA169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5" name="Group 76">
              <a:extLst>
                <a:ext uri="{FF2B5EF4-FFF2-40B4-BE49-F238E27FC236}">
                  <a16:creationId xmlns:a16="http://schemas.microsoft.com/office/drawing/2014/main" id="{98A91D21-CA18-D914-DD1F-372CE90D189B}"/>
                </a:ext>
              </a:extLst>
            </p:cNvPr>
            <p:cNvGrpSpPr/>
            <p:nvPr/>
          </p:nvGrpSpPr>
          <p:grpSpPr>
            <a:xfrm>
              <a:off x="14232599" y="3765144"/>
              <a:ext cx="275831" cy="277968"/>
              <a:chOff x="0" y="0"/>
              <a:chExt cx="812800" cy="812800"/>
            </a:xfrm>
          </p:grpSpPr>
          <p:sp>
            <p:nvSpPr>
              <p:cNvPr id="323" name="Freeform 77">
                <a:extLst>
                  <a:ext uri="{FF2B5EF4-FFF2-40B4-BE49-F238E27FC236}">
                    <a16:creationId xmlns:a16="http://schemas.microsoft.com/office/drawing/2014/main" id="{1BCAB0E9-44B3-5581-6CCF-3C989D63C2C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4" name="TextBox 78">
                <a:extLst>
                  <a:ext uri="{FF2B5EF4-FFF2-40B4-BE49-F238E27FC236}">
                    <a16:creationId xmlns:a16="http://schemas.microsoft.com/office/drawing/2014/main" id="{38CEAE83-E1C2-E1C9-C163-91F011B20ABC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6" name="Group 79">
              <a:extLst>
                <a:ext uri="{FF2B5EF4-FFF2-40B4-BE49-F238E27FC236}">
                  <a16:creationId xmlns:a16="http://schemas.microsoft.com/office/drawing/2014/main" id="{1E516B93-71C9-59C0-EBFF-5CD8C26740E0}"/>
                </a:ext>
              </a:extLst>
            </p:cNvPr>
            <p:cNvGrpSpPr/>
            <p:nvPr/>
          </p:nvGrpSpPr>
          <p:grpSpPr>
            <a:xfrm>
              <a:off x="14669165" y="3765144"/>
              <a:ext cx="275831" cy="277968"/>
              <a:chOff x="0" y="0"/>
              <a:chExt cx="812800" cy="812800"/>
            </a:xfrm>
          </p:grpSpPr>
          <p:sp>
            <p:nvSpPr>
              <p:cNvPr id="321" name="Freeform 80">
                <a:extLst>
                  <a:ext uri="{FF2B5EF4-FFF2-40B4-BE49-F238E27FC236}">
                    <a16:creationId xmlns:a16="http://schemas.microsoft.com/office/drawing/2014/main" id="{F0BE75E5-4B36-AC24-8483-345DCC5E11E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2" name="TextBox 81">
                <a:extLst>
                  <a:ext uri="{FF2B5EF4-FFF2-40B4-BE49-F238E27FC236}">
                    <a16:creationId xmlns:a16="http://schemas.microsoft.com/office/drawing/2014/main" id="{23DE3FC1-A3C4-14E5-18E8-AA36961C9BAB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7" name="Group 82">
              <a:extLst>
                <a:ext uri="{FF2B5EF4-FFF2-40B4-BE49-F238E27FC236}">
                  <a16:creationId xmlns:a16="http://schemas.microsoft.com/office/drawing/2014/main" id="{A50DD902-0C40-2196-2CAB-68A0E0E1A7DA}"/>
                </a:ext>
              </a:extLst>
            </p:cNvPr>
            <p:cNvGrpSpPr/>
            <p:nvPr/>
          </p:nvGrpSpPr>
          <p:grpSpPr>
            <a:xfrm>
              <a:off x="15106063" y="3765144"/>
              <a:ext cx="275831" cy="277968"/>
              <a:chOff x="0" y="0"/>
              <a:chExt cx="812800" cy="812800"/>
            </a:xfrm>
          </p:grpSpPr>
          <p:sp>
            <p:nvSpPr>
              <p:cNvPr id="319" name="Freeform 83">
                <a:extLst>
                  <a:ext uri="{FF2B5EF4-FFF2-40B4-BE49-F238E27FC236}">
                    <a16:creationId xmlns:a16="http://schemas.microsoft.com/office/drawing/2014/main" id="{EC86C696-EC4F-2151-998B-63BF69DC5BC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46B3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0" name="TextBox 84">
                <a:extLst>
                  <a:ext uri="{FF2B5EF4-FFF2-40B4-BE49-F238E27FC236}">
                    <a16:creationId xmlns:a16="http://schemas.microsoft.com/office/drawing/2014/main" id="{12271781-7712-6E75-8A35-8904C61D97C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8" name="Group 85">
              <a:extLst>
                <a:ext uri="{FF2B5EF4-FFF2-40B4-BE49-F238E27FC236}">
                  <a16:creationId xmlns:a16="http://schemas.microsoft.com/office/drawing/2014/main" id="{C7EE9D11-75C5-11B5-E331-AAECC235CB7E}"/>
                </a:ext>
              </a:extLst>
            </p:cNvPr>
            <p:cNvGrpSpPr/>
            <p:nvPr/>
          </p:nvGrpSpPr>
          <p:grpSpPr>
            <a:xfrm>
              <a:off x="15542629" y="3765144"/>
              <a:ext cx="275831" cy="277968"/>
              <a:chOff x="0" y="0"/>
              <a:chExt cx="812800" cy="812800"/>
            </a:xfrm>
          </p:grpSpPr>
          <p:sp>
            <p:nvSpPr>
              <p:cNvPr id="317" name="Freeform 86">
                <a:extLst>
                  <a:ext uri="{FF2B5EF4-FFF2-40B4-BE49-F238E27FC236}">
                    <a16:creationId xmlns:a16="http://schemas.microsoft.com/office/drawing/2014/main" id="{87EE939B-2DE8-36A1-429F-2ECC26BCDD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46B3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8" name="TextBox 87">
                <a:extLst>
                  <a:ext uri="{FF2B5EF4-FFF2-40B4-BE49-F238E27FC236}">
                    <a16:creationId xmlns:a16="http://schemas.microsoft.com/office/drawing/2014/main" id="{E134EF7D-2C13-B382-3B54-654D68C72EBA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9" name="Group 88">
              <a:extLst>
                <a:ext uri="{FF2B5EF4-FFF2-40B4-BE49-F238E27FC236}">
                  <a16:creationId xmlns:a16="http://schemas.microsoft.com/office/drawing/2014/main" id="{1D8D8DD9-4EBE-0C62-D1DD-4796AB327811}"/>
                </a:ext>
              </a:extLst>
            </p:cNvPr>
            <p:cNvGrpSpPr/>
            <p:nvPr/>
          </p:nvGrpSpPr>
          <p:grpSpPr>
            <a:xfrm>
              <a:off x="15979527" y="3765144"/>
              <a:ext cx="275831" cy="277968"/>
              <a:chOff x="0" y="0"/>
              <a:chExt cx="812800" cy="812800"/>
            </a:xfrm>
          </p:grpSpPr>
          <p:sp>
            <p:nvSpPr>
              <p:cNvPr id="315" name="Freeform 89">
                <a:extLst>
                  <a:ext uri="{FF2B5EF4-FFF2-40B4-BE49-F238E27FC236}">
                    <a16:creationId xmlns:a16="http://schemas.microsoft.com/office/drawing/2014/main" id="{CF55DD80-ABD1-3F6B-4C89-27C34AD30F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46B3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6" name="TextBox 90">
                <a:extLst>
                  <a:ext uri="{FF2B5EF4-FFF2-40B4-BE49-F238E27FC236}">
                    <a16:creationId xmlns:a16="http://schemas.microsoft.com/office/drawing/2014/main" id="{2B7872C6-7A0F-AD31-2232-40DACA083EF9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0" name="Group 91">
              <a:extLst>
                <a:ext uri="{FF2B5EF4-FFF2-40B4-BE49-F238E27FC236}">
                  <a16:creationId xmlns:a16="http://schemas.microsoft.com/office/drawing/2014/main" id="{44EB1FA7-6996-6FBC-2FF3-E8B80D6309CA}"/>
                </a:ext>
              </a:extLst>
            </p:cNvPr>
            <p:cNvGrpSpPr/>
            <p:nvPr/>
          </p:nvGrpSpPr>
          <p:grpSpPr>
            <a:xfrm>
              <a:off x="16416093" y="3765144"/>
              <a:ext cx="275831" cy="277968"/>
              <a:chOff x="0" y="0"/>
              <a:chExt cx="812800" cy="812800"/>
            </a:xfrm>
          </p:grpSpPr>
          <p:sp>
            <p:nvSpPr>
              <p:cNvPr id="313" name="Freeform 92">
                <a:extLst>
                  <a:ext uri="{FF2B5EF4-FFF2-40B4-BE49-F238E27FC236}">
                    <a16:creationId xmlns:a16="http://schemas.microsoft.com/office/drawing/2014/main" id="{2D2CCC48-1090-7F11-7C07-7E055EDA2D7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F63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4" name="TextBox 93">
                <a:extLst>
                  <a:ext uri="{FF2B5EF4-FFF2-40B4-BE49-F238E27FC236}">
                    <a16:creationId xmlns:a16="http://schemas.microsoft.com/office/drawing/2014/main" id="{1649B0BE-B6B9-4740-11E9-9581CB07379B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1" name="Group 94">
              <a:extLst>
                <a:ext uri="{FF2B5EF4-FFF2-40B4-BE49-F238E27FC236}">
                  <a16:creationId xmlns:a16="http://schemas.microsoft.com/office/drawing/2014/main" id="{1DF59D2F-A89D-15B1-75D9-FD6F6E6E4411}"/>
                </a:ext>
              </a:extLst>
            </p:cNvPr>
            <p:cNvGrpSpPr/>
            <p:nvPr/>
          </p:nvGrpSpPr>
          <p:grpSpPr>
            <a:xfrm>
              <a:off x="16852991" y="3765144"/>
              <a:ext cx="275831" cy="277968"/>
              <a:chOff x="0" y="0"/>
              <a:chExt cx="812800" cy="812800"/>
            </a:xfrm>
          </p:grpSpPr>
          <p:sp>
            <p:nvSpPr>
              <p:cNvPr id="311" name="Freeform 95">
                <a:extLst>
                  <a:ext uri="{FF2B5EF4-FFF2-40B4-BE49-F238E27FC236}">
                    <a16:creationId xmlns:a16="http://schemas.microsoft.com/office/drawing/2014/main" id="{3926B45D-B6ED-1A66-B84B-044890C9892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2" name="TextBox 96">
                <a:extLst>
                  <a:ext uri="{FF2B5EF4-FFF2-40B4-BE49-F238E27FC236}">
                    <a16:creationId xmlns:a16="http://schemas.microsoft.com/office/drawing/2014/main" id="{575B259F-DF83-EF01-EA7F-F87C57464BFB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2" name="Group 97">
              <a:extLst>
                <a:ext uri="{FF2B5EF4-FFF2-40B4-BE49-F238E27FC236}">
                  <a16:creationId xmlns:a16="http://schemas.microsoft.com/office/drawing/2014/main" id="{5BEA3F7F-A37F-F95D-69BA-7BE990783782}"/>
                </a:ext>
              </a:extLst>
            </p:cNvPr>
            <p:cNvGrpSpPr/>
            <p:nvPr/>
          </p:nvGrpSpPr>
          <p:grpSpPr>
            <a:xfrm>
              <a:off x="17289557" y="3765144"/>
              <a:ext cx="275831" cy="277968"/>
              <a:chOff x="0" y="0"/>
              <a:chExt cx="812800" cy="812800"/>
            </a:xfrm>
          </p:grpSpPr>
          <p:sp>
            <p:nvSpPr>
              <p:cNvPr id="309" name="Freeform 98">
                <a:extLst>
                  <a:ext uri="{FF2B5EF4-FFF2-40B4-BE49-F238E27FC236}">
                    <a16:creationId xmlns:a16="http://schemas.microsoft.com/office/drawing/2014/main" id="{BC0EE2A3-28D8-A799-320E-8B8ED8CD971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1FF72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0" name="TextBox 99">
                <a:extLst>
                  <a:ext uri="{FF2B5EF4-FFF2-40B4-BE49-F238E27FC236}">
                    <a16:creationId xmlns:a16="http://schemas.microsoft.com/office/drawing/2014/main" id="{ADF05C2F-FE03-2F8A-D335-0E52753C3853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3" name="Group 100">
              <a:extLst>
                <a:ext uri="{FF2B5EF4-FFF2-40B4-BE49-F238E27FC236}">
                  <a16:creationId xmlns:a16="http://schemas.microsoft.com/office/drawing/2014/main" id="{18D8DEEB-44C7-C47C-1559-49F9E6B4F369}"/>
                </a:ext>
              </a:extLst>
            </p:cNvPr>
            <p:cNvGrpSpPr/>
            <p:nvPr/>
          </p:nvGrpSpPr>
          <p:grpSpPr>
            <a:xfrm>
              <a:off x="7244885" y="4180633"/>
              <a:ext cx="275831" cy="277968"/>
              <a:chOff x="0" y="0"/>
              <a:chExt cx="812800" cy="812800"/>
            </a:xfrm>
          </p:grpSpPr>
          <p:sp>
            <p:nvSpPr>
              <p:cNvPr id="307" name="Freeform 101">
                <a:extLst>
                  <a:ext uri="{FF2B5EF4-FFF2-40B4-BE49-F238E27FC236}">
                    <a16:creationId xmlns:a16="http://schemas.microsoft.com/office/drawing/2014/main" id="{442CCDF4-417C-0703-78EB-3F3AFD1D4F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46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8" name="TextBox 102">
                <a:extLst>
                  <a:ext uri="{FF2B5EF4-FFF2-40B4-BE49-F238E27FC236}">
                    <a16:creationId xmlns:a16="http://schemas.microsoft.com/office/drawing/2014/main" id="{287027C5-DA51-4ADA-857A-DD3B4DA2BA3E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4" name="Group 103">
              <a:extLst>
                <a:ext uri="{FF2B5EF4-FFF2-40B4-BE49-F238E27FC236}">
                  <a16:creationId xmlns:a16="http://schemas.microsoft.com/office/drawing/2014/main" id="{8362BAF0-AEFA-7283-928B-C703EA2BA3CC}"/>
                </a:ext>
              </a:extLst>
            </p:cNvPr>
            <p:cNvGrpSpPr/>
            <p:nvPr/>
          </p:nvGrpSpPr>
          <p:grpSpPr>
            <a:xfrm>
              <a:off x="7681451" y="4180633"/>
              <a:ext cx="275831" cy="277968"/>
              <a:chOff x="0" y="0"/>
              <a:chExt cx="812800" cy="812800"/>
            </a:xfrm>
          </p:grpSpPr>
          <p:sp>
            <p:nvSpPr>
              <p:cNvPr id="305" name="Freeform 104">
                <a:extLst>
                  <a:ext uri="{FF2B5EF4-FFF2-40B4-BE49-F238E27FC236}">
                    <a16:creationId xmlns:a16="http://schemas.microsoft.com/office/drawing/2014/main" id="{295CEFF9-4DD7-C790-07F1-99FBA3103E9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6" name="TextBox 105">
                <a:extLst>
                  <a:ext uri="{FF2B5EF4-FFF2-40B4-BE49-F238E27FC236}">
                    <a16:creationId xmlns:a16="http://schemas.microsoft.com/office/drawing/2014/main" id="{604C4B2D-AB5B-D28D-5828-C62F28DB8DE9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5" name="Group 106">
              <a:extLst>
                <a:ext uri="{FF2B5EF4-FFF2-40B4-BE49-F238E27FC236}">
                  <a16:creationId xmlns:a16="http://schemas.microsoft.com/office/drawing/2014/main" id="{00A0839B-58D8-DCC0-2ED8-E29063B5D131}"/>
                </a:ext>
              </a:extLst>
            </p:cNvPr>
            <p:cNvGrpSpPr/>
            <p:nvPr/>
          </p:nvGrpSpPr>
          <p:grpSpPr>
            <a:xfrm>
              <a:off x="8118349" y="4180633"/>
              <a:ext cx="275831" cy="277968"/>
              <a:chOff x="0" y="0"/>
              <a:chExt cx="812800" cy="812800"/>
            </a:xfrm>
          </p:grpSpPr>
          <p:sp>
            <p:nvSpPr>
              <p:cNvPr id="303" name="Freeform 107">
                <a:extLst>
                  <a:ext uri="{FF2B5EF4-FFF2-40B4-BE49-F238E27FC236}">
                    <a16:creationId xmlns:a16="http://schemas.microsoft.com/office/drawing/2014/main" id="{20B85DB9-1DA5-DAB6-1251-522019EF0CB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4" name="TextBox 108">
                <a:extLst>
                  <a:ext uri="{FF2B5EF4-FFF2-40B4-BE49-F238E27FC236}">
                    <a16:creationId xmlns:a16="http://schemas.microsoft.com/office/drawing/2014/main" id="{D685452B-BF77-81AB-B87B-616BC1A370DC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6" name="Group 109">
              <a:extLst>
                <a:ext uri="{FF2B5EF4-FFF2-40B4-BE49-F238E27FC236}">
                  <a16:creationId xmlns:a16="http://schemas.microsoft.com/office/drawing/2014/main" id="{B1C2DB68-22CA-6626-8370-E662A7F80490}"/>
                </a:ext>
              </a:extLst>
            </p:cNvPr>
            <p:cNvGrpSpPr/>
            <p:nvPr/>
          </p:nvGrpSpPr>
          <p:grpSpPr>
            <a:xfrm>
              <a:off x="8554915" y="4180633"/>
              <a:ext cx="275831" cy="277968"/>
              <a:chOff x="0" y="0"/>
              <a:chExt cx="812800" cy="812800"/>
            </a:xfrm>
          </p:grpSpPr>
          <p:sp>
            <p:nvSpPr>
              <p:cNvPr id="301" name="Freeform 110">
                <a:extLst>
                  <a:ext uri="{FF2B5EF4-FFF2-40B4-BE49-F238E27FC236}">
                    <a16:creationId xmlns:a16="http://schemas.microsoft.com/office/drawing/2014/main" id="{8DAB015D-3DCE-AAE9-63B4-D4488D06A70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2" name="TextBox 111">
                <a:extLst>
                  <a:ext uri="{FF2B5EF4-FFF2-40B4-BE49-F238E27FC236}">
                    <a16:creationId xmlns:a16="http://schemas.microsoft.com/office/drawing/2014/main" id="{1F6DB0B6-8827-CBD8-D44C-201FFB229F69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7" name="Group 112">
              <a:extLst>
                <a:ext uri="{FF2B5EF4-FFF2-40B4-BE49-F238E27FC236}">
                  <a16:creationId xmlns:a16="http://schemas.microsoft.com/office/drawing/2014/main" id="{054C815E-1F7A-8DC1-9B96-1A9BDDD25886}"/>
                </a:ext>
              </a:extLst>
            </p:cNvPr>
            <p:cNvGrpSpPr/>
            <p:nvPr/>
          </p:nvGrpSpPr>
          <p:grpSpPr>
            <a:xfrm>
              <a:off x="8991813" y="4180633"/>
              <a:ext cx="275831" cy="277968"/>
              <a:chOff x="0" y="0"/>
              <a:chExt cx="812800" cy="812800"/>
            </a:xfrm>
          </p:grpSpPr>
          <p:sp>
            <p:nvSpPr>
              <p:cNvPr id="299" name="Freeform 113">
                <a:extLst>
                  <a:ext uri="{FF2B5EF4-FFF2-40B4-BE49-F238E27FC236}">
                    <a16:creationId xmlns:a16="http://schemas.microsoft.com/office/drawing/2014/main" id="{5B9944B6-2249-0779-C543-FA847B7419A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0" name="TextBox 114">
                <a:extLst>
                  <a:ext uri="{FF2B5EF4-FFF2-40B4-BE49-F238E27FC236}">
                    <a16:creationId xmlns:a16="http://schemas.microsoft.com/office/drawing/2014/main" id="{F770D6BC-6D1F-EFB7-E295-F2F0F09F9759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8" name="Group 115">
              <a:extLst>
                <a:ext uri="{FF2B5EF4-FFF2-40B4-BE49-F238E27FC236}">
                  <a16:creationId xmlns:a16="http://schemas.microsoft.com/office/drawing/2014/main" id="{B1A690AA-C894-FA96-3F5C-3FD1E92BE3A9}"/>
                </a:ext>
              </a:extLst>
            </p:cNvPr>
            <p:cNvGrpSpPr/>
            <p:nvPr/>
          </p:nvGrpSpPr>
          <p:grpSpPr>
            <a:xfrm>
              <a:off x="9428379" y="4180633"/>
              <a:ext cx="275831" cy="277968"/>
              <a:chOff x="0" y="0"/>
              <a:chExt cx="812800" cy="812800"/>
            </a:xfrm>
          </p:grpSpPr>
          <p:sp>
            <p:nvSpPr>
              <p:cNvPr id="297" name="Freeform 116">
                <a:extLst>
                  <a:ext uri="{FF2B5EF4-FFF2-40B4-BE49-F238E27FC236}">
                    <a16:creationId xmlns:a16="http://schemas.microsoft.com/office/drawing/2014/main" id="{ABF38E32-5406-4A96-D23F-7F955F44247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8" name="TextBox 117">
                <a:extLst>
                  <a:ext uri="{FF2B5EF4-FFF2-40B4-BE49-F238E27FC236}">
                    <a16:creationId xmlns:a16="http://schemas.microsoft.com/office/drawing/2014/main" id="{6424E8BF-D584-5E6E-DBD9-C371C622675E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983F627-6694-72CE-79C4-7BDD237ED5E4}"/>
                </a:ext>
              </a:extLst>
            </p:cNvPr>
            <p:cNvGrpSpPr/>
            <p:nvPr/>
          </p:nvGrpSpPr>
          <p:grpSpPr>
            <a:xfrm>
              <a:off x="9865277" y="4180633"/>
              <a:ext cx="275831" cy="277968"/>
              <a:chOff x="0" y="0"/>
              <a:chExt cx="812800" cy="812800"/>
            </a:xfrm>
          </p:grpSpPr>
          <p:sp>
            <p:nvSpPr>
              <p:cNvPr id="295" name="Freeform 119">
                <a:extLst>
                  <a:ext uri="{FF2B5EF4-FFF2-40B4-BE49-F238E27FC236}">
                    <a16:creationId xmlns:a16="http://schemas.microsoft.com/office/drawing/2014/main" id="{8B6C4C9B-0D6B-B86C-FC19-6009F41693A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6" name="TextBox 120">
                <a:extLst>
                  <a:ext uri="{FF2B5EF4-FFF2-40B4-BE49-F238E27FC236}">
                    <a16:creationId xmlns:a16="http://schemas.microsoft.com/office/drawing/2014/main" id="{B25D97C5-500D-E905-C5ED-0483BB40E7FF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0" name="Group 121">
              <a:extLst>
                <a:ext uri="{FF2B5EF4-FFF2-40B4-BE49-F238E27FC236}">
                  <a16:creationId xmlns:a16="http://schemas.microsoft.com/office/drawing/2014/main" id="{7010E99C-8C2C-03D1-6FD1-86A052A4D962}"/>
                </a:ext>
              </a:extLst>
            </p:cNvPr>
            <p:cNvGrpSpPr/>
            <p:nvPr/>
          </p:nvGrpSpPr>
          <p:grpSpPr>
            <a:xfrm>
              <a:off x="10301843" y="4180633"/>
              <a:ext cx="275831" cy="277968"/>
              <a:chOff x="0" y="0"/>
              <a:chExt cx="812800" cy="812800"/>
            </a:xfrm>
          </p:grpSpPr>
          <p:sp>
            <p:nvSpPr>
              <p:cNvPr id="293" name="Freeform 122">
                <a:extLst>
                  <a:ext uri="{FF2B5EF4-FFF2-40B4-BE49-F238E27FC236}">
                    <a16:creationId xmlns:a16="http://schemas.microsoft.com/office/drawing/2014/main" id="{1D0BA582-E3EF-3536-485A-8373E2476A0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F63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4" name="TextBox 123">
                <a:extLst>
                  <a:ext uri="{FF2B5EF4-FFF2-40B4-BE49-F238E27FC236}">
                    <a16:creationId xmlns:a16="http://schemas.microsoft.com/office/drawing/2014/main" id="{170619DC-3451-920D-5E62-294BAB0C3A73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1" name="Group 124">
              <a:extLst>
                <a:ext uri="{FF2B5EF4-FFF2-40B4-BE49-F238E27FC236}">
                  <a16:creationId xmlns:a16="http://schemas.microsoft.com/office/drawing/2014/main" id="{2AB69FE6-39E5-7ECF-5937-AE6437150237}"/>
                </a:ext>
              </a:extLst>
            </p:cNvPr>
            <p:cNvGrpSpPr/>
            <p:nvPr/>
          </p:nvGrpSpPr>
          <p:grpSpPr>
            <a:xfrm>
              <a:off x="10738741" y="4180633"/>
              <a:ext cx="275831" cy="277968"/>
              <a:chOff x="0" y="0"/>
              <a:chExt cx="812800" cy="812800"/>
            </a:xfrm>
          </p:grpSpPr>
          <p:sp>
            <p:nvSpPr>
              <p:cNvPr id="291" name="Freeform 125">
                <a:extLst>
                  <a:ext uri="{FF2B5EF4-FFF2-40B4-BE49-F238E27FC236}">
                    <a16:creationId xmlns:a16="http://schemas.microsoft.com/office/drawing/2014/main" id="{EB6BD577-6CE6-3BE6-3F9B-0DF9F73EA21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2" name="TextBox 126">
                <a:extLst>
                  <a:ext uri="{FF2B5EF4-FFF2-40B4-BE49-F238E27FC236}">
                    <a16:creationId xmlns:a16="http://schemas.microsoft.com/office/drawing/2014/main" id="{813FDAD4-C6B9-2494-7EDE-229CB0D1855C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2" name="Group 127">
              <a:extLst>
                <a:ext uri="{FF2B5EF4-FFF2-40B4-BE49-F238E27FC236}">
                  <a16:creationId xmlns:a16="http://schemas.microsoft.com/office/drawing/2014/main" id="{7BFFDA19-4A26-C601-B8E9-FB912E8787AD}"/>
                </a:ext>
              </a:extLst>
            </p:cNvPr>
            <p:cNvGrpSpPr/>
            <p:nvPr/>
          </p:nvGrpSpPr>
          <p:grpSpPr>
            <a:xfrm>
              <a:off x="11175307" y="4180633"/>
              <a:ext cx="275831" cy="277968"/>
              <a:chOff x="0" y="0"/>
              <a:chExt cx="812800" cy="812800"/>
            </a:xfrm>
          </p:grpSpPr>
          <p:sp>
            <p:nvSpPr>
              <p:cNvPr id="289" name="Freeform 128">
                <a:extLst>
                  <a:ext uri="{FF2B5EF4-FFF2-40B4-BE49-F238E27FC236}">
                    <a16:creationId xmlns:a16="http://schemas.microsoft.com/office/drawing/2014/main" id="{1BAB1D8A-4A9A-5910-912A-B3629AF9AEA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0" name="TextBox 129">
                <a:extLst>
                  <a:ext uri="{FF2B5EF4-FFF2-40B4-BE49-F238E27FC236}">
                    <a16:creationId xmlns:a16="http://schemas.microsoft.com/office/drawing/2014/main" id="{23D650AB-9180-0618-A97B-E42C6BCA7FCF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3" name="Group 130">
              <a:extLst>
                <a:ext uri="{FF2B5EF4-FFF2-40B4-BE49-F238E27FC236}">
                  <a16:creationId xmlns:a16="http://schemas.microsoft.com/office/drawing/2014/main" id="{967A23FF-6C91-F8CF-A835-C813E73200FD}"/>
                </a:ext>
              </a:extLst>
            </p:cNvPr>
            <p:cNvGrpSpPr/>
            <p:nvPr/>
          </p:nvGrpSpPr>
          <p:grpSpPr>
            <a:xfrm>
              <a:off x="11612205" y="4180633"/>
              <a:ext cx="275831" cy="277968"/>
              <a:chOff x="0" y="0"/>
              <a:chExt cx="812800" cy="812800"/>
            </a:xfrm>
          </p:grpSpPr>
          <p:sp>
            <p:nvSpPr>
              <p:cNvPr id="287" name="Freeform 131">
                <a:extLst>
                  <a:ext uri="{FF2B5EF4-FFF2-40B4-BE49-F238E27FC236}">
                    <a16:creationId xmlns:a16="http://schemas.microsoft.com/office/drawing/2014/main" id="{F00EEC41-0678-4D25-1636-E02881C399C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46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8" name="TextBox 132">
                <a:extLst>
                  <a:ext uri="{FF2B5EF4-FFF2-40B4-BE49-F238E27FC236}">
                    <a16:creationId xmlns:a16="http://schemas.microsoft.com/office/drawing/2014/main" id="{9F60CB07-05CE-DB03-EC26-29D6585F60E8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4" name="Group 133">
              <a:extLst>
                <a:ext uri="{FF2B5EF4-FFF2-40B4-BE49-F238E27FC236}">
                  <a16:creationId xmlns:a16="http://schemas.microsoft.com/office/drawing/2014/main" id="{F5F99680-FD05-736B-1071-69CD19A50993}"/>
                </a:ext>
              </a:extLst>
            </p:cNvPr>
            <p:cNvGrpSpPr/>
            <p:nvPr/>
          </p:nvGrpSpPr>
          <p:grpSpPr>
            <a:xfrm>
              <a:off x="12048772" y="4180633"/>
              <a:ext cx="275831" cy="277968"/>
              <a:chOff x="0" y="0"/>
              <a:chExt cx="812800" cy="812800"/>
            </a:xfrm>
          </p:grpSpPr>
          <p:sp>
            <p:nvSpPr>
              <p:cNvPr id="285" name="Freeform 134">
                <a:extLst>
                  <a:ext uri="{FF2B5EF4-FFF2-40B4-BE49-F238E27FC236}">
                    <a16:creationId xmlns:a16="http://schemas.microsoft.com/office/drawing/2014/main" id="{AC2A5A70-3A49-BC15-B694-F1B81FC7D55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6" name="TextBox 135">
                <a:extLst>
                  <a:ext uri="{FF2B5EF4-FFF2-40B4-BE49-F238E27FC236}">
                    <a16:creationId xmlns:a16="http://schemas.microsoft.com/office/drawing/2014/main" id="{B7012524-1014-967E-6CF2-3EBDB7457F20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5" name="Group 136">
              <a:extLst>
                <a:ext uri="{FF2B5EF4-FFF2-40B4-BE49-F238E27FC236}">
                  <a16:creationId xmlns:a16="http://schemas.microsoft.com/office/drawing/2014/main" id="{FCBE8E3E-F40A-E9C5-8002-FAC1D7483C44}"/>
                </a:ext>
              </a:extLst>
            </p:cNvPr>
            <p:cNvGrpSpPr/>
            <p:nvPr/>
          </p:nvGrpSpPr>
          <p:grpSpPr>
            <a:xfrm>
              <a:off x="12485669" y="4180633"/>
              <a:ext cx="275831" cy="277968"/>
              <a:chOff x="0" y="0"/>
              <a:chExt cx="812800" cy="812800"/>
            </a:xfrm>
          </p:grpSpPr>
          <p:sp>
            <p:nvSpPr>
              <p:cNvPr id="283" name="Freeform 137">
                <a:extLst>
                  <a:ext uri="{FF2B5EF4-FFF2-40B4-BE49-F238E27FC236}">
                    <a16:creationId xmlns:a16="http://schemas.microsoft.com/office/drawing/2014/main" id="{C55B3842-F474-CF87-1E86-AE443BBB620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4" name="TextBox 138">
                <a:extLst>
                  <a:ext uri="{FF2B5EF4-FFF2-40B4-BE49-F238E27FC236}">
                    <a16:creationId xmlns:a16="http://schemas.microsoft.com/office/drawing/2014/main" id="{AB09D7CA-4DA2-E9D5-67AC-BF3D3626126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6" name="Group 139">
              <a:extLst>
                <a:ext uri="{FF2B5EF4-FFF2-40B4-BE49-F238E27FC236}">
                  <a16:creationId xmlns:a16="http://schemas.microsoft.com/office/drawing/2014/main" id="{BDF1D01F-B5C2-D51D-1300-6CB256DF82D1}"/>
                </a:ext>
              </a:extLst>
            </p:cNvPr>
            <p:cNvGrpSpPr/>
            <p:nvPr/>
          </p:nvGrpSpPr>
          <p:grpSpPr>
            <a:xfrm>
              <a:off x="12922236" y="4180633"/>
              <a:ext cx="275831" cy="277968"/>
              <a:chOff x="0" y="0"/>
              <a:chExt cx="812800" cy="812800"/>
            </a:xfrm>
          </p:grpSpPr>
          <p:sp>
            <p:nvSpPr>
              <p:cNvPr id="281" name="Freeform 140">
                <a:extLst>
                  <a:ext uri="{FF2B5EF4-FFF2-40B4-BE49-F238E27FC236}">
                    <a16:creationId xmlns:a16="http://schemas.microsoft.com/office/drawing/2014/main" id="{64CFAA92-A3FB-B7F3-F18F-E3B8F110340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2" name="TextBox 141">
                <a:extLst>
                  <a:ext uri="{FF2B5EF4-FFF2-40B4-BE49-F238E27FC236}">
                    <a16:creationId xmlns:a16="http://schemas.microsoft.com/office/drawing/2014/main" id="{CCF12FD4-808B-9F07-2B56-619F91120AD8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7" name="Group 142">
              <a:extLst>
                <a:ext uri="{FF2B5EF4-FFF2-40B4-BE49-F238E27FC236}">
                  <a16:creationId xmlns:a16="http://schemas.microsoft.com/office/drawing/2014/main" id="{5BEFEE21-61B6-D9E6-87C0-DEE01C49FDA6}"/>
                </a:ext>
              </a:extLst>
            </p:cNvPr>
            <p:cNvGrpSpPr/>
            <p:nvPr/>
          </p:nvGrpSpPr>
          <p:grpSpPr>
            <a:xfrm>
              <a:off x="13359135" y="4180633"/>
              <a:ext cx="275831" cy="277968"/>
              <a:chOff x="0" y="0"/>
              <a:chExt cx="812800" cy="812800"/>
            </a:xfrm>
          </p:grpSpPr>
          <p:sp>
            <p:nvSpPr>
              <p:cNvPr id="279" name="Freeform 143">
                <a:extLst>
                  <a:ext uri="{FF2B5EF4-FFF2-40B4-BE49-F238E27FC236}">
                    <a16:creationId xmlns:a16="http://schemas.microsoft.com/office/drawing/2014/main" id="{52CE269B-13A9-05F6-5975-35970115D77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0" name="TextBox 144">
                <a:extLst>
                  <a:ext uri="{FF2B5EF4-FFF2-40B4-BE49-F238E27FC236}">
                    <a16:creationId xmlns:a16="http://schemas.microsoft.com/office/drawing/2014/main" id="{F4235EDA-355A-1021-0B64-3C9A750E91E9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8" name="Group 145">
              <a:extLst>
                <a:ext uri="{FF2B5EF4-FFF2-40B4-BE49-F238E27FC236}">
                  <a16:creationId xmlns:a16="http://schemas.microsoft.com/office/drawing/2014/main" id="{30F9CEA4-0406-F623-CFFD-13D57646EEEB}"/>
                </a:ext>
              </a:extLst>
            </p:cNvPr>
            <p:cNvGrpSpPr/>
            <p:nvPr/>
          </p:nvGrpSpPr>
          <p:grpSpPr>
            <a:xfrm>
              <a:off x="13795701" y="4180633"/>
              <a:ext cx="275831" cy="277968"/>
              <a:chOff x="0" y="0"/>
              <a:chExt cx="812800" cy="812800"/>
            </a:xfrm>
          </p:grpSpPr>
          <p:sp>
            <p:nvSpPr>
              <p:cNvPr id="277" name="Freeform 146">
                <a:extLst>
                  <a:ext uri="{FF2B5EF4-FFF2-40B4-BE49-F238E27FC236}">
                    <a16:creationId xmlns:a16="http://schemas.microsoft.com/office/drawing/2014/main" id="{7CAF7D7E-25CB-9AD6-2270-94F3D9D1208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8" name="TextBox 147">
                <a:extLst>
                  <a:ext uri="{FF2B5EF4-FFF2-40B4-BE49-F238E27FC236}">
                    <a16:creationId xmlns:a16="http://schemas.microsoft.com/office/drawing/2014/main" id="{FE5A4187-257E-146C-E3E4-C189D68E68F9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9" name="Group 148">
              <a:extLst>
                <a:ext uri="{FF2B5EF4-FFF2-40B4-BE49-F238E27FC236}">
                  <a16:creationId xmlns:a16="http://schemas.microsoft.com/office/drawing/2014/main" id="{B7308FCE-2E76-DD29-096A-A3ED4AB53903}"/>
                </a:ext>
              </a:extLst>
            </p:cNvPr>
            <p:cNvGrpSpPr/>
            <p:nvPr/>
          </p:nvGrpSpPr>
          <p:grpSpPr>
            <a:xfrm>
              <a:off x="14232599" y="4180633"/>
              <a:ext cx="275831" cy="277968"/>
              <a:chOff x="0" y="0"/>
              <a:chExt cx="812800" cy="812800"/>
            </a:xfrm>
          </p:grpSpPr>
          <p:sp>
            <p:nvSpPr>
              <p:cNvPr id="275" name="Freeform 149">
                <a:extLst>
                  <a:ext uri="{FF2B5EF4-FFF2-40B4-BE49-F238E27FC236}">
                    <a16:creationId xmlns:a16="http://schemas.microsoft.com/office/drawing/2014/main" id="{8D3B4088-E2C5-D00F-BA0A-FB00B59BAE5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6" name="TextBox 150">
                <a:extLst>
                  <a:ext uri="{FF2B5EF4-FFF2-40B4-BE49-F238E27FC236}">
                    <a16:creationId xmlns:a16="http://schemas.microsoft.com/office/drawing/2014/main" id="{6FDF1E4F-0A4D-50B1-5F7D-7B14C3C4F6FC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0" name="Group 151">
              <a:extLst>
                <a:ext uri="{FF2B5EF4-FFF2-40B4-BE49-F238E27FC236}">
                  <a16:creationId xmlns:a16="http://schemas.microsoft.com/office/drawing/2014/main" id="{02C51D28-B7D3-1080-FB34-D189217D766F}"/>
                </a:ext>
              </a:extLst>
            </p:cNvPr>
            <p:cNvGrpSpPr/>
            <p:nvPr/>
          </p:nvGrpSpPr>
          <p:grpSpPr>
            <a:xfrm>
              <a:off x="14669165" y="4180633"/>
              <a:ext cx="275831" cy="277968"/>
              <a:chOff x="0" y="0"/>
              <a:chExt cx="812800" cy="812800"/>
            </a:xfrm>
          </p:grpSpPr>
          <p:sp>
            <p:nvSpPr>
              <p:cNvPr id="273" name="Freeform 152">
                <a:extLst>
                  <a:ext uri="{FF2B5EF4-FFF2-40B4-BE49-F238E27FC236}">
                    <a16:creationId xmlns:a16="http://schemas.microsoft.com/office/drawing/2014/main" id="{907B4334-0AAC-DFCD-2BC1-B0CD351148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4" name="TextBox 153">
                <a:extLst>
                  <a:ext uri="{FF2B5EF4-FFF2-40B4-BE49-F238E27FC236}">
                    <a16:creationId xmlns:a16="http://schemas.microsoft.com/office/drawing/2014/main" id="{A730E012-5299-EC9C-F9D9-061798D7C13C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1" name="Group 154">
              <a:extLst>
                <a:ext uri="{FF2B5EF4-FFF2-40B4-BE49-F238E27FC236}">
                  <a16:creationId xmlns:a16="http://schemas.microsoft.com/office/drawing/2014/main" id="{FD833FFB-7BB6-0C73-A66E-75DEEA677C5B}"/>
                </a:ext>
              </a:extLst>
            </p:cNvPr>
            <p:cNvGrpSpPr/>
            <p:nvPr/>
          </p:nvGrpSpPr>
          <p:grpSpPr>
            <a:xfrm>
              <a:off x="15106063" y="4180633"/>
              <a:ext cx="275831" cy="277968"/>
              <a:chOff x="0" y="0"/>
              <a:chExt cx="812800" cy="812800"/>
            </a:xfrm>
          </p:grpSpPr>
          <p:sp>
            <p:nvSpPr>
              <p:cNvPr id="271" name="Freeform 155">
                <a:extLst>
                  <a:ext uri="{FF2B5EF4-FFF2-40B4-BE49-F238E27FC236}">
                    <a16:creationId xmlns:a16="http://schemas.microsoft.com/office/drawing/2014/main" id="{FABC5A89-DC70-8D2A-8F7D-C1808C78D5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2" name="TextBox 156">
                <a:extLst>
                  <a:ext uri="{FF2B5EF4-FFF2-40B4-BE49-F238E27FC236}">
                    <a16:creationId xmlns:a16="http://schemas.microsoft.com/office/drawing/2014/main" id="{F8704448-18CB-8342-5DCE-DAE0D5B14E2E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2" name="Group 157">
              <a:extLst>
                <a:ext uri="{FF2B5EF4-FFF2-40B4-BE49-F238E27FC236}">
                  <a16:creationId xmlns:a16="http://schemas.microsoft.com/office/drawing/2014/main" id="{1C372CFB-3EB2-D5BE-3F42-1C24849EBE10}"/>
                </a:ext>
              </a:extLst>
            </p:cNvPr>
            <p:cNvGrpSpPr/>
            <p:nvPr/>
          </p:nvGrpSpPr>
          <p:grpSpPr>
            <a:xfrm>
              <a:off x="15542629" y="4180633"/>
              <a:ext cx="275831" cy="277968"/>
              <a:chOff x="0" y="0"/>
              <a:chExt cx="812800" cy="812800"/>
            </a:xfrm>
          </p:grpSpPr>
          <p:sp>
            <p:nvSpPr>
              <p:cNvPr id="269" name="Freeform 158">
                <a:extLst>
                  <a:ext uri="{FF2B5EF4-FFF2-40B4-BE49-F238E27FC236}">
                    <a16:creationId xmlns:a16="http://schemas.microsoft.com/office/drawing/2014/main" id="{BF2CE31F-D352-5144-8BE1-FFF9E152E7C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0" name="TextBox 159">
                <a:extLst>
                  <a:ext uri="{FF2B5EF4-FFF2-40B4-BE49-F238E27FC236}">
                    <a16:creationId xmlns:a16="http://schemas.microsoft.com/office/drawing/2014/main" id="{E5CEB2AD-6B52-0381-49C4-3E9AA8C52C4A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3" name="Group 160">
              <a:extLst>
                <a:ext uri="{FF2B5EF4-FFF2-40B4-BE49-F238E27FC236}">
                  <a16:creationId xmlns:a16="http://schemas.microsoft.com/office/drawing/2014/main" id="{AB1FA2F8-B4E5-6D0E-5984-49DFF41D997C}"/>
                </a:ext>
              </a:extLst>
            </p:cNvPr>
            <p:cNvGrpSpPr/>
            <p:nvPr/>
          </p:nvGrpSpPr>
          <p:grpSpPr>
            <a:xfrm>
              <a:off x="15979527" y="4180633"/>
              <a:ext cx="275831" cy="277968"/>
              <a:chOff x="0" y="0"/>
              <a:chExt cx="812800" cy="812800"/>
            </a:xfrm>
          </p:grpSpPr>
          <p:sp>
            <p:nvSpPr>
              <p:cNvPr id="267" name="Freeform 161">
                <a:extLst>
                  <a:ext uri="{FF2B5EF4-FFF2-40B4-BE49-F238E27FC236}">
                    <a16:creationId xmlns:a16="http://schemas.microsoft.com/office/drawing/2014/main" id="{F0BB72A4-DD4C-7A29-F99D-BFA2EF6B41C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8" name="TextBox 162">
                <a:extLst>
                  <a:ext uri="{FF2B5EF4-FFF2-40B4-BE49-F238E27FC236}">
                    <a16:creationId xmlns:a16="http://schemas.microsoft.com/office/drawing/2014/main" id="{3DEBD83B-65B3-1045-5AB3-6A26769EEE4E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4" name="Group 163">
              <a:extLst>
                <a:ext uri="{FF2B5EF4-FFF2-40B4-BE49-F238E27FC236}">
                  <a16:creationId xmlns:a16="http://schemas.microsoft.com/office/drawing/2014/main" id="{CB8BD2DF-F5E5-E048-2E1D-EB2C3C928FBC}"/>
                </a:ext>
              </a:extLst>
            </p:cNvPr>
            <p:cNvGrpSpPr/>
            <p:nvPr/>
          </p:nvGrpSpPr>
          <p:grpSpPr>
            <a:xfrm>
              <a:off x="16416093" y="4180633"/>
              <a:ext cx="275831" cy="277968"/>
              <a:chOff x="0" y="0"/>
              <a:chExt cx="812800" cy="812800"/>
            </a:xfrm>
          </p:grpSpPr>
          <p:sp>
            <p:nvSpPr>
              <p:cNvPr id="265" name="Freeform 164">
                <a:extLst>
                  <a:ext uri="{FF2B5EF4-FFF2-40B4-BE49-F238E27FC236}">
                    <a16:creationId xmlns:a16="http://schemas.microsoft.com/office/drawing/2014/main" id="{AAAD8EB0-27E0-9C3D-B930-00CBB98EB93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" name="TextBox 165">
                <a:extLst>
                  <a:ext uri="{FF2B5EF4-FFF2-40B4-BE49-F238E27FC236}">
                    <a16:creationId xmlns:a16="http://schemas.microsoft.com/office/drawing/2014/main" id="{8387C328-5C73-53F3-010E-477884AFE7C0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5" name="Group 166">
              <a:extLst>
                <a:ext uri="{FF2B5EF4-FFF2-40B4-BE49-F238E27FC236}">
                  <a16:creationId xmlns:a16="http://schemas.microsoft.com/office/drawing/2014/main" id="{3506DA86-2399-9409-FAE9-80CA0B3870AD}"/>
                </a:ext>
              </a:extLst>
            </p:cNvPr>
            <p:cNvGrpSpPr/>
            <p:nvPr/>
          </p:nvGrpSpPr>
          <p:grpSpPr>
            <a:xfrm>
              <a:off x="16852991" y="4180633"/>
              <a:ext cx="275831" cy="277968"/>
              <a:chOff x="0" y="0"/>
              <a:chExt cx="812800" cy="812800"/>
            </a:xfrm>
          </p:grpSpPr>
          <p:sp>
            <p:nvSpPr>
              <p:cNvPr id="263" name="Freeform 167">
                <a:extLst>
                  <a:ext uri="{FF2B5EF4-FFF2-40B4-BE49-F238E27FC236}">
                    <a16:creationId xmlns:a16="http://schemas.microsoft.com/office/drawing/2014/main" id="{C9C362EA-0A56-1477-8BE8-8D06E54EAAE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4" name="TextBox 168">
                <a:extLst>
                  <a:ext uri="{FF2B5EF4-FFF2-40B4-BE49-F238E27FC236}">
                    <a16:creationId xmlns:a16="http://schemas.microsoft.com/office/drawing/2014/main" id="{545BF187-043C-E7F7-0818-C3740097C6FC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6" name="Group 169">
              <a:extLst>
                <a:ext uri="{FF2B5EF4-FFF2-40B4-BE49-F238E27FC236}">
                  <a16:creationId xmlns:a16="http://schemas.microsoft.com/office/drawing/2014/main" id="{C5DE17ED-BC57-A35F-A992-C9D71D1C27A4}"/>
                </a:ext>
              </a:extLst>
            </p:cNvPr>
            <p:cNvGrpSpPr/>
            <p:nvPr/>
          </p:nvGrpSpPr>
          <p:grpSpPr>
            <a:xfrm>
              <a:off x="17289557" y="4180633"/>
              <a:ext cx="275831" cy="277968"/>
              <a:chOff x="0" y="0"/>
              <a:chExt cx="812800" cy="812800"/>
            </a:xfrm>
          </p:grpSpPr>
          <p:sp>
            <p:nvSpPr>
              <p:cNvPr id="261" name="Freeform 170">
                <a:extLst>
                  <a:ext uri="{FF2B5EF4-FFF2-40B4-BE49-F238E27FC236}">
                    <a16:creationId xmlns:a16="http://schemas.microsoft.com/office/drawing/2014/main" id="{099515F9-9C6D-5E4F-7CBB-9D22A489BA5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46B3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2" name="TextBox 171">
                <a:extLst>
                  <a:ext uri="{FF2B5EF4-FFF2-40B4-BE49-F238E27FC236}">
                    <a16:creationId xmlns:a16="http://schemas.microsoft.com/office/drawing/2014/main" id="{9EF13BD3-2203-371D-6064-9E76019E16D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7" name="Group 172">
              <a:extLst>
                <a:ext uri="{FF2B5EF4-FFF2-40B4-BE49-F238E27FC236}">
                  <a16:creationId xmlns:a16="http://schemas.microsoft.com/office/drawing/2014/main" id="{B5BA802C-1EBF-11D4-D690-D37E983E6C59}"/>
                </a:ext>
              </a:extLst>
            </p:cNvPr>
            <p:cNvGrpSpPr/>
            <p:nvPr/>
          </p:nvGrpSpPr>
          <p:grpSpPr>
            <a:xfrm>
              <a:off x="7244885" y="4596122"/>
              <a:ext cx="275831" cy="277968"/>
              <a:chOff x="0" y="0"/>
              <a:chExt cx="812800" cy="812800"/>
            </a:xfrm>
          </p:grpSpPr>
          <p:sp>
            <p:nvSpPr>
              <p:cNvPr id="259" name="Freeform 173">
                <a:extLst>
                  <a:ext uri="{FF2B5EF4-FFF2-40B4-BE49-F238E27FC236}">
                    <a16:creationId xmlns:a16="http://schemas.microsoft.com/office/drawing/2014/main" id="{F4409270-0F35-4C08-6A22-9FC38E7A557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46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0" name="TextBox 174">
                <a:extLst>
                  <a:ext uri="{FF2B5EF4-FFF2-40B4-BE49-F238E27FC236}">
                    <a16:creationId xmlns:a16="http://schemas.microsoft.com/office/drawing/2014/main" id="{7A0C755E-1AB8-FFF1-9E4C-A7B809BA4845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8" name="Group 175">
              <a:extLst>
                <a:ext uri="{FF2B5EF4-FFF2-40B4-BE49-F238E27FC236}">
                  <a16:creationId xmlns:a16="http://schemas.microsoft.com/office/drawing/2014/main" id="{EF31BA06-BB71-6AB7-749F-2E338F5E075A}"/>
                </a:ext>
              </a:extLst>
            </p:cNvPr>
            <p:cNvGrpSpPr/>
            <p:nvPr/>
          </p:nvGrpSpPr>
          <p:grpSpPr>
            <a:xfrm>
              <a:off x="7681451" y="4596122"/>
              <a:ext cx="275831" cy="277968"/>
              <a:chOff x="0" y="0"/>
              <a:chExt cx="812800" cy="812800"/>
            </a:xfrm>
          </p:grpSpPr>
          <p:sp>
            <p:nvSpPr>
              <p:cNvPr id="257" name="Freeform 176">
                <a:extLst>
                  <a:ext uri="{FF2B5EF4-FFF2-40B4-BE49-F238E27FC236}">
                    <a16:creationId xmlns:a16="http://schemas.microsoft.com/office/drawing/2014/main" id="{9915E96E-C33C-2118-9101-0D30625CC6B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46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8" name="TextBox 177">
                <a:extLst>
                  <a:ext uri="{FF2B5EF4-FFF2-40B4-BE49-F238E27FC236}">
                    <a16:creationId xmlns:a16="http://schemas.microsoft.com/office/drawing/2014/main" id="{4C869415-99BB-83A4-83BF-D9675ABD8AF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9" name="Group 178">
              <a:extLst>
                <a:ext uri="{FF2B5EF4-FFF2-40B4-BE49-F238E27FC236}">
                  <a16:creationId xmlns:a16="http://schemas.microsoft.com/office/drawing/2014/main" id="{C5E33FDC-7B96-F0E6-0127-4F91ED421F9D}"/>
                </a:ext>
              </a:extLst>
            </p:cNvPr>
            <p:cNvGrpSpPr/>
            <p:nvPr/>
          </p:nvGrpSpPr>
          <p:grpSpPr>
            <a:xfrm>
              <a:off x="8118349" y="4596122"/>
              <a:ext cx="275831" cy="277968"/>
              <a:chOff x="0" y="0"/>
              <a:chExt cx="812800" cy="812800"/>
            </a:xfrm>
          </p:grpSpPr>
          <p:sp>
            <p:nvSpPr>
              <p:cNvPr id="255" name="Freeform 179">
                <a:extLst>
                  <a:ext uri="{FF2B5EF4-FFF2-40B4-BE49-F238E27FC236}">
                    <a16:creationId xmlns:a16="http://schemas.microsoft.com/office/drawing/2014/main" id="{0BB8B365-E4AC-862F-44BD-AC8992550DC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46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6" name="TextBox 180">
                <a:extLst>
                  <a:ext uri="{FF2B5EF4-FFF2-40B4-BE49-F238E27FC236}">
                    <a16:creationId xmlns:a16="http://schemas.microsoft.com/office/drawing/2014/main" id="{74B1E960-D252-1997-589D-AEED503D881E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0" name="Group 181">
              <a:extLst>
                <a:ext uri="{FF2B5EF4-FFF2-40B4-BE49-F238E27FC236}">
                  <a16:creationId xmlns:a16="http://schemas.microsoft.com/office/drawing/2014/main" id="{FA446290-6867-CFED-CDF2-9E3DEEC8E735}"/>
                </a:ext>
              </a:extLst>
            </p:cNvPr>
            <p:cNvGrpSpPr/>
            <p:nvPr/>
          </p:nvGrpSpPr>
          <p:grpSpPr>
            <a:xfrm>
              <a:off x="8554915" y="4596122"/>
              <a:ext cx="275831" cy="277968"/>
              <a:chOff x="0" y="0"/>
              <a:chExt cx="812800" cy="812800"/>
            </a:xfrm>
          </p:grpSpPr>
          <p:sp>
            <p:nvSpPr>
              <p:cNvPr id="253" name="Freeform 182">
                <a:extLst>
                  <a:ext uri="{FF2B5EF4-FFF2-40B4-BE49-F238E27FC236}">
                    <a16:creationId xmlns:a16="http://schemas.microsoft.com/office/drawing/2014/main" id="{50C98446-C591-FA18-CF29-4F5641A0935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46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4" name="TextBox 183">
                <a:extLst>
                  <a:ext uri="{FF2B5EF4-FFF2-40B4-BE49-F238E27FC236}">
                    <a16:creationId xmlns:a16="http://schemas.microsoft.com/office/drawing/2014/main" id="{3F736F65-A199-0462-684B-E7F798722A39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1" name="Group 184">
              <a:extLst>
                <a:ext uri="{FF2B5EF4-FFF2-40B4-BE49-F238E27FC236}">
                  <a16:creationId xmlns:a16="http://schemas.microsoft.com/office/drawing/2014/main" id="{6910B8E1-2893-D084-F25F-04658D0599A7}"/>
                </a:ext>
              </a:extLst>
            </p:cNvPr>
            <p:cNvGrpSpPr/>
            <p:nvPr/>
          </p:nvGrpSpPr>
          <p:grpSpPr>
            <a:xfrm>
              <a:off x="8991813" y="4596122"/>
              <a:ext cx="275831" cy="277968"/>
              <a:chOff x="0" y="0"/>
              <a:chExt cx="812800" cy="812800"/>
            </a:xfrm>
          </p:grpSpPr>
          <p:sp>
            <p:nvSpPr>
              <p:cNvPr id="251" name="Freeform 185">
                <a:extLst>
                  <a:ext uri="{FF2B5EF4-FFF2-40B4-BE49-F238E27FC236}">
                    <a16:creationId xmlns:a16="http://schemas.microsoft.com/office/drawing/2014/main" id="{A26E8CAE-878C-761A-6AEC-7597860167B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2" name="TextBox 186">
                <a:extLst>
                  <a:ext uri="{FF2B5EF4-FFF2-40B4-BE49-F238E27FC236}">
                    <a16:creationId xmlns:a16="http://schemas.microsoft.com/office/drawing/2014/main" id="{F236B21E-D55E-C4F7-16AE-2A79BA1A0F0E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2" name="Group 187">
              <a:extLst>
                <a:ext uri="{FF2B5EF4-FFF2-40B4-BE49-F238E27FC236}">
                  <a16:creationId xmlns:a16="http://schemas.microsoft.com/office/drawing/2014/main" id="{B86C9B2A-14D1-1C0E-8236-64EDDF512D1C}"/>
                </a:ext>
              </a:extLst>
            </p:cNvPr>
            <p:cNvGrpSpPr/>
            <p:nvPr/>
          </p:nvGrpSpPr>
          <p:grpSpPr>
            <a:xfrm>
              <a:off x="9428379" y="4596122"/>
              <a:ext cx="275831" cy="277968"/>
              <a:chOff x="0" y="0"/>
              <a:chExt cx="812800" cy="812800"/>
            </a:xfrm>
          </p:grpSpPr>
          <p:sp>
            <p:nvSpPr>
              <p:cNvPr id="249" name="Freeform 188">
                <a:extLst>
                  <a:ext uri="{FF2B5EF4-FFF2-40B4-BE49-F238E27FC236}">
                    <a16:creationId xmlns:a16="http://schemas.microsoft.com/office/drawing/2014/main" id="{91EA804A-050A-6956-47C5-FB830BB976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46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0" name="TextBox 189">
                <a:extLst>
                  <a:ext uri="{FF2B5EF4-FFF2-40B4-BE49-F238E27FC236}">
                    <a16:creationId xmlns:a16="http://schemas.microsoft.com/office/drawing/2014/main" id="{CAE94F65-308E-2880-91BD-E93B64121DE9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3" name="Group 190">
              <a:extLst>
                <a:ext uri="{FF2B5EF4-FFF2-40B4-BE49-F238E27FC236}">
                  <a16:creationId xmlns:a16="http://schemas.microsoft.com/office/drawing/2014/main" id="{22527ABB-78E9-DD34-5CDE-3796D12648C8}"/>
                </a:ext>
              </a:extLst>
            </p:cNvPr>
            <p:cNvGrpSpPr/>
            <p:nvPr/>
          </p:nvGrpSpPr>
          <p:grpSpPr>
            <a:xfrm>
              <a:off x="9865277" y="4596122"/>
              <a:ext cx="275831" cy="277968"/>
              <a:chOff x="0" y="0"/>
              <a:chExt cx="812800" cy="812800"/>
            </a:xfrm>
          </p:grpSpPr>
          <p:sp>
            <p:nvSpPr>
              <p:cNvPr id="247" name="Freeform 191">
                <a:extLst>
                  <a:ext uri="{FF2B5EF4-FFF2-40B4-BE49-F238E27FC236}">
                    <a16:creationId xmlns:a16="http://schemas.microsoft.com/office/drawing/2014/main" id="{BBFA7D97-A537-411C-CD8E-45004E9112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8" name="TextBox 192">
                <a:extLst>
                  <a:ext uri="{FF2B5EF4-FFF2-40B4-BE49-F238E27FC236}">
                    <a16:creationId xmlns:a16="http://schemas.microsoft.com/office/drawing/2014/main" id="{DA696E6C-81DC-FE6F-5845-53D7B9FE99BB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4" name="Group 193">
              <a:extLst>
                <a:ext uri="{FF2B5EF4-FFF2-40B4-BE49-F238E27FC236}">
                  <a16:creationId xmlns:a16="http://schemas.microsoft.com/office/drawing/2014/main" id="{356F0DDD-FBCD-BE07-D5B2-BB67304F09EF}"/>
                </a:ext>
              </a:extLst>
            </p:cNvPr>
            <p:cNvGrpSpPr/>
            <p:nvPr/>
          </p:nvGrpSpPr>
          <p:grpSpPr>
            <a:xfrm>
              <a:off x="10301843" y="4596122"/>
              <a:ext cx="275831" cy="277968"/>
              <a:chOff x="0" y="0"/>
              <a:chExt cx="812800" cy="812800"/>
            </a:xfrm>
          </p:grpSpPr>
          <p:sp>
            <p:nvSpPr>
              <p:cNvPr id="245" name="Freeform 194">
                <a:extLst>
                  <a:ext uri="{FF2B5EF4-FFF2-40B4-BE49-F238E27FC236}">
                    <a16:creationId xmlns:a16="http://schemas.microsoft.com/office/drawing/2014/main" id="{ED9BECD6-47DC-0488-0459-5FAD7A5F9A2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F63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6" name="TextBox 195">
                <a:extLst>
                  <a:ext uri="{FF2B5EF4-FFF2-40B4-BE49-F238E27FC236}">
                    <a16:creationId xmlns:a16="http://schemas.microsoft.com/office/drawing/2014/main" id="{A999F3B3-BAFA-8AAC-6C6C-5DBDA9412254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5" name="Group 196">
              <a:extLst>
                <a:ext uri="{FF2B5EF4-FFF2-40B4-BE49-F238E27FC236}">
                  <a16:creationId xmlns:a16="http://schemas.microsoft.com/office/drawing/2014/main" id="{DB424340-8945-27FE-A5D7-83E2672689A1}"/>
                </a:ext>
              </a:extLst>
            </p:cNvPr>
            <p:cNvGrpSpPr/>
            <p:nvPr/>
          </p:nvGrpSpPr>
          <p:grpSpPr>
            <a:xfrm>
              <a:off x="10738741" y="4596122"/>
              <a:ext cx="275831" cy="277968"/>
              <a:chOff x="0" y="0"/>
              <a:chExt cx="812800" cy="812800"/>
            </a:xfrm>
          </p:grpSpPr>
          <p:sp>
            <p:nvSpPr>
              <p:cNvPr id="243" name="Freeform 197">
                <a:extLst>
                  <a:ext uri="{FF2B5EF4-FFF2-40B4-BE49-F238E27FC236}">
                    <a16:creationId xmlns:a16="http://schemas.microsoft.com/office/drawing/2014/main" id="{660673CB-83E6-D5F9-79DF-7D3DB87B1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46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4" name="TextBox 198">
                <a:extLst>
                  <a:ext uri="{FF2B5EF4-FFF2-40B4-BE49-F238E27FC236}">
                    <a16:creationId xmlns:a16="http://schemas.microsoft.com/office/drawing/2014/main" id="{237021F2-4FA7-031D-3286-BB3109DDBCFF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6" name="Group 199">
              <a:extLst>
                <a:ext uri="{FF2B5EF4-FFF2-40B4-BE49-F238E27FC236}">
                  <a16:creationId xmlns:a16="http://schemas.microsoft.com/office/drawing/2014/main" id="{5CD78642-87F2-0B3F-072B-1725678905DD}"/>
                </a:ext>
              </a:extLst>
            </p:cNvPr>
            <p:cNvGrpSpPr/>
            <p:nvPr/>
          </p:nvGrpSpPr>
          <p:grpSpPr>
            <a:xfrm>
              <a:off x="11175307" y="4596122"/>
              <a:ext cx="275831" cy="277968"/>
              <a:chOff x="0" y="0"/>
              <a:chExt cx="812800" cy="812800"/>
            </a:xfrm>
          </p:grpSpPr>
          <p:sp>
            <p:nvSpPr>
              <p:cNvPr id="241" name="Freeform 200">
                <a:extLst>
                  <a:ext uri="{FF2B5EF4-FFF2-40B4-BE49-F238E27FC236}">
                    <a16:creationId xmlns:a16="http://schemas.microsoft.com/office/drawing/2014/main" id="{E79BBEAA-4E35-D3DA-4316-D76F0652414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46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2" name="TextBox 201">
                <a:extLst>
                  <a:ext uri="{FF2B5EF4-FFF2-40B4-BE49-F238E27FC236}">
                    <a16:creationId xmlns:a16="http://schemas.microsoft.com/office/drawing/2014/main" id="{0E335371-2E78-2732-FE51-FDC0DE1C4387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7" name="Group 202">
              <a:extLst>
                <a:ext uri="{FF2B5EF4-FFF2-40B4-BE49-F238E27FC236}">
                  <a16:creationId xmlns:a16="http://schemas.microsoft.com/office/drawing/2014/main" id="{41FCC917-83C4-43FB-9433-DAC9A2F54572}"/>
                </a:ext>
              </a:extLst>
            </p:cNvPr>
            <p:cNvGrpSpPr/>
            <p:nvPr/>
          </p:nvGrpSpPr>
          <p:grpSpPr>
            <a:xfrm>
              <a:off x="11612205" y="4596122"/>
              <a:ext cx="275831" cy="277968"/>
              <a:chOff x="0" y="0"/>
              <a:chExt cx="812800" cy="812800"/>
            </a:xfrm>
          </p:grpSpPr>
          <p:sp>
            <p:nvSpPr>
              <p:cNvPr id="239" name="Freeform 203">
                <a:extLst>
                  <a:ext uri="{FF2B5EF4-FFF2-40B4-BE49-F238E27FC236}">
                    <a16:creationId xmlns:a16="http://schemas.microsoft.com/office/drawing/2014/main" id="{DB4FD951-95F0-C302-A11D-297CC98CC81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46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0" name="TextBox 204">
                <a:extLst>
                  <a:ext uri="{FF2B5EF4-FFF2-40B4-BE49-F238E27FC236}">
                    <a16:creationId xmlns:a16="http://schemas.microsoft.com/office/drawing/2014/main" id="{5AD5CC38-083A-896C-8B07-F0739072026A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8" name="Group 205">
              <a:extLst>
                <a:ext uri="{FF2B5EF4-FFF2-40B4-BE49-F238E27FC236}">
                  <a16:creationId xmlns:a16="http://schemas.microsoft.com/office/drawing/2014/main" id="{B2FFA679-C876-BD01-2429-8049DAFDED41}"/>
                </a:ext>
              </a:extLst>
            </p:cNvPr>
            <p:cNvGrpSpPr/>
            <p:nvPr/>
          </p:nvGrpSpPr>
          <p:grpSpPr>
            <a:xfrm>
              <a:off x="12048772" y="4596122"/>
              <a:ext cx="275831" cy="277968"/>
              <a:chOff x="0" y="0"/>
              <a:chExt cx="812800" cy="812800"/>
            </a:xfrm>
          </p:grpSpPr>
          <p:sp>
            <p:nvSpPr>
              <p:cNvPr id="237" name="Freeform 206">
                <a:extLst>
                  <a:ext uri="{FF2B5EF4-FFF2-40B4-BE49-F238E27FC236}">
                    <a16:creationId xmlns:a16="http://schemas.microsoft.com/office/drawing/2014/main" id="{D0B4E266-456F-C314-3A17-4D85ECDFDA7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8" name="TextBox 207">
                <a:extLst>
                  <a:ext uri="{FF2B5EF4-FFF2-40B4-BE49-F238E27FC236}">
                    <a16:creationId xmlns:a16="http://schemas.microsoft.com/office/drawing/2014/main" id="{F573CE75-E08C-D0B2-F8DC-9593C6D848B7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9" name="Group 208">
              <a:extLst>
                <a:ext uri="{FF2B5EF4-FFF2-40B4-BE49-F238E27FC236}">
                  <a16:creationId xmlns:a16="http://schemas.microsoft.com/office/drawing/2014/main" id="{ECFF5E49-8654-1108-4827-055ACF01A403}"/>
                </a:ext>
              </a:extLst>
            </p:cNvPr>
            <p:cNvGrpSpPr/>
            <p:nvPr/>
          </p:nvGrpSpPr>
          <p:grpSpPr>
            <a:xfrm>
              <a:off x="12485669" y="4596122"/>
              <a:ext cx="275831" cy="277968"/>
              <a:chOff x="0" y="0"/>
              <a:chExt cx="812800" cy="812800"/>
            </a:xfrm>
          </p:grpSpPr>
          <p:sp>
            <p:nvSpPr>
              <p:cNvPr id="235" name="Freeform 209">
                <a:extLst>
                  <a:ext uri="{FF2B5EF4-FFF2-40B4-BE49-F238E27FC236}">
                    <a16:creationId xmlns:a16="http://schemas.microsoft.com/office/drawing/2014/main" id="{F5E5D408-EF89-B442-96CD-CEEA73A31E5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6" name="TextBox 210">
                <a:extLst>
                  <a:ext uri="{FF2B5EF4-FFF2-40B4-BE49-F238E27FC236}">
                    <a16:creationId xmlns:a16="http://schemas.microsoft.com/office/drawing/2014/main" id="{6BD2CA1F-CBCC-3C75-CCC3-F31325806C2D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0" name="Group 211">
              <a:extLst>
                <a:ext uri="{FF2B5EF4-FFF2-40B4-BE49-F238E27FC236}">
                  <a16:creationId xmlns:a16="http://schemas.microsoft.com/office/drawing/2014/main" id="{E83D6D9C-0625-4AFC-93C9-33EC0F08F147}"/>
                </a:ext>
              </a:extLst>
            </p:cNvPr>
            <p:cNvGrpSpPr/>
            <p:nvPr/>
          </p:nvGrpSpPr>
          <p:grpSpPr>
            <a:xfrm>
              <a:off x="12922236" y="4596122"/>
              <a:ext cx="275831" cy="277968"/>
              <a:chOff x="0" y="0"/>
              <a:chExt cx="812800" cy="812800"/>
            </a:xfrm>
          </p:grpSpPr>
          <p:sp>
            <p:nvSpPr>
              <p:cNvPr id="233" name="Freeform 212">
                <a:extLst>
                  <a:ext uri="{FF2B5EF4-FFF2-40B4-BE49-F238E27FC236}">
                    <a16:creationId xmlns:a16="http://schemas.microsoft.com/office/drawing/2014/main" id="{41EC5C8D-57A8-C7C1-9BDC-B732FD92342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4" name="TextBox 213">
                <a:extLst>
                  <a:ext uri="{FF2B5EF4-FFF2-40B4-BE49-F238E27FC236}">
                    <a16:creationId xmlns:a16="http://schemas.microsoft.com/office/drawing/2014/main" id="{68699CE6-F9F2-1414-720E-567973E260B0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1" name="Group 214">
              <a:extLst>
                <a:ext uri="{FF2B5EF4-FFF2-40B4-BE49-F238E27FC236}">
                  <a16:creationId xmlns:a16="http://schemas.microsoft.com/office/drawing/2014/main" id="{480F3C82-05CF-A3E4-2700-93B5689CAFC2}"/>
                </a:ext>
              </a:extLst>
            </p:cNvPr>
            <p:cNvGrpSpPr/>
            <p:nvPr/>
          </p:nvGrpSpPr>
          <p:grpSpPr>
            <a:xfrm>
              <a:off x="13359135" y="4596122"/>
              <a:ext cx="275831" cy="277968"/>
              <a:chOff x="0" y="0"/>
              <a:chExt cx="812800" cy="812800"/>
            </a:xfrm>
          </p:grpSpPr>
          <p:sp>
            <p:nvSpPr>
              <p:cNvPr id="231" name="Freeform 215">
                <a:extLst>
                  <a:ext uri="{FF2B5EF4-FFF2-40B4-BE49-F238E27FC236}">
                    <a16:creationId xmlns:a16="http://schemas.microsoft.com/office/drawing/2014/main" id="{BD311CCC-1888-B079-EB81-41EAA6E99F1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2" name="TextBox 216">
                <a:extLst>
                  <a:ext uri="{FF2B5EF4-FFF2-40B4-BE49-F238E27FC236}">
                    <a16:creationId xmlns:a16="http://schemas.microsoft.com/office/drawing/2014/main" id="{AEF58178-EB56-04B6-16E2-20496EE3D77D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2" name="Group 217">
              <a:extLst>
                <a:ext uri="{FF2B5EF4-FFF2-40B4-BE49-F238E27FC236}">
                  <a16:creationId xmlns:a16="http://schemas.microsoft.com/office/drawing/2014/main" id="{7D5EFB8B-0782-7445-66A2-9034D2DC4821}"/>
                </a:ext>
              </a:extLst>
            </p:cNvPr>
            <p:cNvGrpSpPr/>
            <p:nvPr/>
          </p:nvGrpSpPr>
          <p:grpSpPr>
            <a:xfrm>
              <a:off x="13795701" y="4596122"/>
              <a:ext cx="275831" cy="277968"/>
              <a:chOff x="0" y="0"/>
              <a:chExt cx="812800" cy="812800"/>
            </a:xfrm>
          </p:grpSpPr>
          <p:sp>
            <p:nvSpPr>
              <p:cNvPr id="229" name="Freeform 218">
                <a:extLst>
                  <a:ext uri="{FF2B5EF4-FFF2-40B4-BE49-F238E27FC236}">
                    <a16:creationId xmlns:a16="http://schemas.microsoft.com/office/drawing/2014/main" id="{8825090C-C055-2249-25FC-5EF0B17B9EE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E7946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0" name="TextBox 219">
                <a:extLst>
                  <a:ext uri="{FF2B5EF4-FFF2-40B4-BE49-F238E27FC236}">
                    <a16:creationId xmlns:a16="http://schemas.microsoft.com/office/drawing/2014/main" id="{16EB4CCA-6494-682A-25E3-C28B17A54611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3" name="Group 220">
              <a:extLst>
                <a:ext uri="{FF2B5EF4-FFF2-40B4-BE49-F238E27FC236}">
                  <a16:creationId xmlns:a16="http://schemas.microsoft.com/office/drawing/2014/main" id="{5D9682D0-1158-234A-3F0C-2077FAF530D9}"/>
                </a:ext>
              </a:extLst>
            </p:cNvPr>
            <p:cNvGrpSpPr/>
            <p:nvPr/>
          </p:nvGrpSpPr>
          <p:grpSpPr>
            <a:xfrm>
              <a:off x="14232599" y="4596122"/>
              <a:ext cx="275831" cy="277968"/>
              <a:chOff x="0" y="0"/>
              <a:chExt cx="812800" cy="812800"/>
            </a:xfrm>
          </p:grpSpPr>
          <p:sp>
            <p:nvSpPr>
              <p:cNvPr id="227" name="Freeform 221">
                <a:extLst>
                  <a:ext uri="{FF2B5EF4-FFF2-40B4-BE49-F238E27FC236}">
                    <a16:creationId xmlns:a16="http://schemas.microsoft.com/office/drawing/2014/main" id="{6AF92BB6-9C31-6605-63E6-3B7DA10807A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8" name="TextBox 222">
                <a:extLst>
                  <a:ext uri="{FF2B5EF4-FFF2-40B4-BE49-F238E27FC236}">
                    <a16:creationId xmlns:a16="http://schemas.microsoft.com/office/drawing/2014/main" id="{41580715-802A-DE52-8C77-841C3F6968FA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4" name="Group 223">
              <a:extLst>
                <a:ext uri="{FF2B5EF4-FFF2-40B4-BE49-F238E27FC236}">
                  <a16:creationId xmlns:a16="http://schemas.microsoft.com/office/drawing/2014/main" id="{CB625CF4-4C19-33A4-040A-ED08004CC0F0}"/>
                </a:ext>
              </a:extLst>
            </p:cNvPr>
            <p:cNvGrpSpPr/>
            <p:nvPr/>
          </p:nvGrpSpPr>
          <p:grpSpPr>
            <a:xfrm>
              <a:off x="14669165" y="4596122"/>
              <a:ext cx="275831" cy="277968"/>
              <a:chOff x="0" y="0"/>
              <a:chExt cx="812800" cy="812800"/>
            </a:xfrm>
          </p:grpSpPr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7B1DFAC1-192C-30C0-487C-440918E958D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ECC63956-078F-3A83-D534-2BD9EB7428FB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5" name="Group 226">
              <a:extLst>
                <a:ext uri="{FF2B5EF4-FFF2-40B4-BE49-F238E27FC236}">
                  <a16:creationId xmlns:a16="http://schemas.microsoft.com/office/drawing/2014/main" id="{5C988D03-18C6-75CB-F508-126A6FAD80E3}"/>
                </a:ext>
              </a:extLst>
            </p:cNvPr>
            <p:cNvGrpSpPr/>
            <p:nvPr/>
          </p:nvGrpSpPr>
          <p:grpSpPr>
            <a:xfrm>
              <a:off x="15106063" y="4596122"/>
              <a:ext cx="275831" cy="277968"/>
              <a:chOff x="0" y="0"/>
              <a:chExt cx="812800" cy="812800"/>
            </a:xfrm>
          </p:grpSpPr>
          <p:sp>
            <p:nvSpPr>
              <p:cNvPr id="223" name="Freeform 227">
                <a:extLst>
                  <a:ext uri="{FF2B5EF4-FFF2-40B4-BE49-F238E27FC236}">
                    <a16:creationId xmlns:a16="http://schemas.microsoft.com/office/drawing/2014/main" id="{CE7BCB7A-2906-96A1-6748-27347802DCE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4" name="TextBox 228">
                <a:extLst>
                  <a:ext uri="{FF2B5EF4-FFF2-40B4-BE49-F238E27FC236}">
                    <a16:creationId xmlns:a16="http://schemas.microsoft.com/office/drawing/2014/main" id="{50C36FFA-2A4E-A6F9-7730-7F730635B903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6" name="Group 229">
              <a:extLst>
                <a:ext uri="{FF2B5EF4-FFF2-40B4-BE49-F238E27FC236}">
                  <a16:creationId xmlns:a16="http://schemas.microsoft.com/office/drawing/2014/main" id="{0F6D56B0-FEAD-F537-CDCF-0512E9E429ED}"/>
                </a:ext>
              </a:extLst>
            </p:cNvPr>
            <p:cNvGrpSpPr/>
            <p:nvPr/>
          </p:nvGrpSpPr>
          <p:grpSpPr>
            <a:xfrm>
              <a:off x="15542629" y="4596122"/>
              <a:ext cx="275831" cy="277968"/>
              <a:chOff x="0" y="0"/>
              <a:chExt cx="812800" cy="812800"/>
            </a:xfrm>
          </p:grpSpPr>
          <p:sp>
            <p:nvSpPr>
              <p:cNvPr id="221" name="Freeform 230">
                <a:extLst>
                  <a:ext uri="{FF2B5EF4-FFF2-40B4-BE49-F238E27FC236}">
                    <a16:creationId xmlns:a16="http://schemas.microsoft.com/office/drawing/2014/main" id="{583B1F30-1288-C785-3D8E-E9E22B15E23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2" name="TextBox 231">
                <a:extLst>
                  <a:ext uri="{FF2B5EF4-FFF2-40B4-BE49-F238E27FC236}">
                    <a16:creationId xmlns:a16="http://schemas.microsoft.com/office/drawing/2014/main" id="{7CEF1AD9-F23C-AEBE-97EC-892BB995DFDD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7" name="Group 232">
              <a:extLst>
                <a:ext uri="{FF2B5EF4-FFF2-40B4-BE49-F238E27FC236}">
                  <a16:creationId xmlns:a16="http://schemas.microsoft.com/office/drawing/2014/main" id="{398C7525-DB76-A5ED-60CF-D33D343A40DC}"/>
                </a:ext>
              </a:extLst>
            </p:cNvPr>
            <p:cNvGrpSpPr/>
            <p:nvPr/>
          </p:nvGrpSpPr>
          <p:grpSpPr>
            <a:xfrm>
              <a:off x="15979527" y="4596122"/>
              <a:ext cx="275831" cy="277968"/>
              <a:chOff x="0" y="0"/>
              <a:chExt cx="812800" cy="812800"/>
            </a:xfrm>
          </p:grpSpPr>
          <p:sp>
            <p:nvSpPr>
              <p:cNvPr id="219" name="Freeform 233">
                <a:extLst>
                  <a:ext uri="{FF2B5EF4-FFF2-40B4-BE49-F238E27FC236}">
                    <a16:creationId xmlns:a16="http://schemas.microsoft.com/office/drawing/2014/main" id="{DF955DD1-6443-4841-FE9A-B590C4EAFAA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0" name="TextBox 234">
                <a:extLst>
                  <a:ext uri="{FF2B5EF4-FFF2-40B4-BE49-F238E27FC236}">
                    <a16:creationId xmlns:a16="http://schemas.microsoft.com/office/drawing/2014/main" id="{6BCC9353-A19E-680B-B3B8-816EC35004DF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8" name="Group 235">
              <a:extLst>
                <a:ext uri="{FF2B5EF4-FFF2-40B4-BE49-F238E27FC236}">
                  <a16:creationId xmlns:a16="http://schemas.microsoft.com/office/drawing/2014/main" id="{95E6533D-D5FC-6AFC-9012-08DAC4A83690}"/>
                </a:ext>
              </a:extLst>
            </p:cNvPr>
            <p:cNvGrpSpPr/>
            <p:nvPr/>
          </p:nvGrpSpPr>
          <p:grpSpPr>
            <a:xfrm>
              <a:off x="16416093" y="4596122"/>
              <a:ext cx="275831" cy="277968"/>
              <a:chOff x="0" y="0"/>
              <a:chExt cx="812800" cy="812800"/>
            </a:xfrm>
          </p:grpSpPr>
          <p:sp>
            <p:nvSpPr>
              <p:cNvPr id="217" name="Freeform 236">
                <a:extLst>
                  <a:ext uri="{FF2B5EF4-FFF2-40B4-BE49-F238E27FC236}">
                    <a16:creationId xmlns:a16="http://schemas.microsoft.com/office/drawing/2014/main" id="{79CC333B-A7B0-0C3B-4718-AE2519C90F2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8" name="TextBox 237">
                <a:extLst>
                  <a:ext uri="{FF2B5EF4-FFF2-40B4-BE49-F238E27FC236}">
                    <a16:creationId xmlns:a16="http://schemas.microsoft.com/office/drawing/2014/main" id="{B3761C5E-57E2-4136-E8CC-5237D10AB92E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9" name="Group 238">
              <a:extLst>
                <a:ext uri="{FF2B5EF4-FFF2-40B4-BE49-F238E27FC236}">
                  <a16:creationId xmlns:a16="http://schemas.microsoft.com/office/drawing/2014/main" id="{D5D548EB-E870-09B8-E47E-462C2AF5CD0C}"/>
                </a:ext>
              </a:extLst>
            </p:cNvPr>
            <p:cNvGrpSpPr/>
            <p:nvPr/>
          </p:nvGrpSpPr>
          <p:grpSpPr>
            <a:xfrm>
              <a:off x="16852991" y="4596122"/>
              <a:ext cx="275831" cy="277968"/>
              <a:chOff x="0" y="0"/>
              <a:chExt cx="812800" cy="812800"/>
            </a:xfrm>
          </p:grpSpPr>
          <p:sp>
            <p:nvSpPr>
              <p:cNvPr id="215" name="Freeform 239">
                <a:extLst>
                  <a:ext uri="{FF2B5EF4-FFF2-40B4-BE49-F238E27FC236}">
                    <a16:creationId xmlns:a16="http://schemas.microsoft.com/office/drawing/2014/main" id="{796A998B-C588-EE74-2FDC-CE722006A41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6" name="TextBox 240">
                <a:extLst>
                  <a:ext uri="{FF2B5EF4-FFF2-40B4-BE49-F238E27FC236}">
                    <a16:creationId xmlns:a16="http://schemas.microsoft.com/office/drawing/2014/main" id="{B001E439-6B8D-98EA-0273-C5A10BC6A492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60" name="Group 241">
              <a:extLst>
                <a:ext uri="{FF2B5EF4-FFF2-40B4-BE49-F238E27FC236}">
                  <a16:creationId xmlns:a16="http://schemas.microsoft.com/office/drawing/2014/main" id="{EEC2E791-C3DA-2D52-42ED-CE7A345E6DEF}"/>
                </a:ext>
              </a:extLst>
            </p:cNvPr>
            <p:cNvGrpSpPr/>
            <p:nvPr/>
          </p:nvGrpSpPr>
          <p:grpSpPr>
            <a:xfrm>
              <a:off x="17289557" y="4596122"/>
              <a:ext cx="275831" cy="277968"/>
              <a:chOff x="0" y="0"/>
              <a:chExt cx="812800" cy="812800"/>
            </a:xfrm>
          </p:grpSpPr>
          <p:sp>
            <p:nvSpPr>
              <p:cNvPr id="213" name="Freeform 242">
                <a:extLst>
                  <a:ext uri="{FF2B5EF4-FFF2-40B4-BE49-F238E27FC236}">
                    <a16:creationId xmlns:a16="http://schemas.microsoft.com/office/drawing/2014/main" id="{49B5D6A4-B563-4858-F237-A57BBB14E05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867A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" name="TextBox 243">
                <a:extLst>
                  <a:ext uri="{FF2B5EF4-FFF2-40B4-BE49-F238E27FC236}">
                    <a16:creationId xmlns:a16="http://schemas.microsoft.com/office/drawing/2014/main" id="{B22C5953-5035-BAE4-DD45-A0749F700C8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1" name="TextBox 244">
              <a:extLst>
                <a:ext uri="{FF2B5EF4-FFF2-40B4-BE49-F238E27FC236}">
                  <a16:creationId xmlns:a16="http://schemas.microsoft.com/office/drawing/2014/main" id="{98D1DC33-A93F-0938-2150-ADE12103E88D}"/>
                </a:ext>
              </a:extLst>
            </p:cNvPr>
            <p:cNvSpPr txBox="1"/>
            <p:nvPr/>
          </p:nvSpPr>
          <p:spPr>
            <a:xfrm rot="19784751">
              <a:off x="7239774" y="3226295"/>
              <a:ext cx="1248710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BCG</a:t>
              </a:r>
            </a:p>
          </p:txBody>
        </p:sp>
        <p:sp>
          <p:nvSpPr>
            <p:cNvPr id="162" name="TextBox 245">
              <a:extLst>
                <a:ext uri="{FF2B5EF4-FFF2-40B4-BE49-F238E27FC236}">
                  <a16:creationId xmlns:a16="http://schemas.microsoft.com/office/drawing/2014/main" id="{4A64DE92-C021-65F6-0969-C9A8A6A7C3CE}"/>
                </a:ext>
              </a:extLst>
            </p:cNvPr>
            <p:cNvSpPr txBox="1"/>
            <p:nvPr/>
          </p:nvSpPr>
          <p:spPr>
            <a:xfrm rot="19800000">
              <a:off x="7677414" y="3207240"/>
              <a:ext cx="1331917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Cholera</a:t>
              </a:r>
            </a:p>
          </p:txBody>
        </p:sp>
        <p:sp>
          <p:nvSpPr>
            <p:cNvPr id="163" name="TextBox 246">
              <a:extLst>
                <a:ext uri="{FF2B5EF4-FFF2-40B4-BE49-F238E27FC236}">
                  <a16:creationId xmlns:a16="http://schemas.microsoft.com/office/drawing/2014/main" id="{3C3310BD-AE0F-FB94-F8D0-27D99A588D66}"/>
                </a:ext>
              </a:extLst>
            </p:cNvPr>
            <p:cNvSpPr txBox="1"/>
            <p:nvPr/>
          </p:nvSpPr>
          <p:spPr>
            <a:xfrm rot="19800001">
              <a:off x="8218134" y="3475977"/>
              <a:ext cx="265229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DT</a:t>
              </a:r>
            </a:p>
          </p:txBody>
        </p:sp>
        <p:sp>
          <p:nvSpPr>
            <p:cNvPr id="164" name="TextBox 247">
              <a:extLst>
                <a:ext uri="{FF2B5EF4-FFF2-40B4-BE49-F238E27FC236}">
                  <a16:creationId xmlns:a16="http://schemas.microsoft.com/office/drawing/2014/main" id="{88BF916D-F6E8-16D5-06F3-13422756F209}"/>
                </a:ext>
              </a:extLst>
            </p:cNvPr>
            <p:cNvSpPr txBox="1"/>
            <p:nvPr/>
          </p:nvSpPr>
          <p:spPr>
            <a:xfrm rot="19800001">
              <a:off x="8554350" y="3221185"/>
              <a:ext cx="1304117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DTP</a:t>
              </a:r>
            </a:p>
          </p:txBody>
        </p:sp>
        <p:sp>
          <p:nvSpPr>
            <p:cNvPr id="165" name="TextBox 248">
              <a:extLst>
                <a:ext uri="{FF2B5EF4-FFF2-40B4-BE49-F238E27FC236}">
                  <a16:creationId xmlns:a16="http://schemas.microsoft.com/office/drawing/2014/main" id="{372AD80B-7D4E-D5D9-92A5-17FCD040BE69}"/>
                </a:ext>
              </a:extLst>
            </p:cNvPr>
            <p:cNvSpPr txBox="1"/>
            <p:nvPr/>
          </p:nvSpPr>
          <p:spPr>
            <a:xfrm rot="19800001">
              <a:off x="8990661" y="3210710"/>
              <a:ext cx="1345693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Hepatitis B</a:t>
              </a:r>
            </a:p>
          </p:txBody>
        </p:sp>
        <p:sp>
          <p:nvSpPr>
            <p:cNvPr id="166" name="TextBox 249">
              <a:extLst>
                <a:ext uri="{FF2B5EF4-FFF2-40B4-BE49-F238E27FC236}">
                  <a16:creationId xmlns:a16="http://schemas.microsoft.com/office/drawing/2014/main" id="{643CC0C5-72DE-6552-225A-D41CB8FBD0CD}"/>
                </a:ext>
              </a:extLst>
            </p:cNvPr>
            <p:cNvSpPr txBox="1"/>
            <p:nvPr/>
          </p:nvSpPr>
          <p:spPr>
            <a:xfrm rot="19800001">
              <a:off x="9429424" y="3221185"/>
              <a:ext cx="1304117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Hexavalent</a:t>
              </a:r>
            </a:p>
          </p:txBody>
        </p:sp>
        <p:sp>
          <p:nvSpPr>
            <p:cNvPr id="167" name="TextBox 251">
              <a:extLst>
                <a:ext uri="{FF2B5EF4-FFF2-40B4-BE49-F238E27FC236}">
                  <a16:creationId xmlns:a16="http://schemas.microsoft.com/office/drawing/2014/main" id="{4B7DF286-3130-8DBD-708E-C0508EE36657}"/>
                </a:ext>
              </a:extLst>
            </p:cNvPr>
            <p:cNvSpPr txBox="1"/>
            <p:nvPr/>
          </p:nvSpPr>
          <p:spPr>
            <a:xfrm rot="19800001">
              <a:off x="10312561" y="3263239"/>
              <a:ext cx="1137195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Rabies</a:t>
              </a:r>
            </a:p>
          </p:txBody>
        </p:sp>
        <p:sp>
          <p:nvSpPr>
            <p:cNvPr id="168" name="TextBox 252">
              <a:extLst>
                <a:ext uri="{FF2B5EF4-FFF2-40B4-BE49-F238E27FC236}">
                  <a16:creationId xmlns:a16="http://schemas.microsoft.com/office/drawing/2014/main" id="{3CB6B7A7-229A-694A-5929-A7246118562D}"/>
                </a:ext>
              </a:extLst>
            </p:cNvPr>
            <p:cNvSpPr txBox="1"/>
            <p:nvPr/>
          </p:nvSpPr>
          <p:spPr>
            <a:xfrm rot="19800001">
              <a:off x="10748014" y="3261267"/>
              <a:ext cx="1145020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Tetanus</a:t>
              </a:r>
            </a:p>
          </p:txBody>
        </p:sp>
        <p:sp>
          <p:nvSpPr>
            <p:cNvPr id="169" name="TextBox 253">
              <a:extLst>
                <a:ext uri="{FF2B5EF4-FFF2-40B4-BE49-F238E27FC236}">
                  <a16:creationId xmlns:a16="http://schemas.microsoft.com/office/drawing/2014/main" id="{3459117E-CF78-0DA7-1102-17354E2ED201}"/>
                </a:ext>
              </a:extLst>
            </p:cNvPr>
            <p:cNvSpPr txBox="1"/>
            <p:nvPr/>
          </p:nvSpPr>
          <p:spPr>
            <a:xfrm rot="19800001">
              <a:off x="11187607" y="3274865"/>
              <a:ext cx="1091051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Typhoid</a:t>
              </a:r>
            </a:p>
          </p:txBody>
        </p:sp>
        <p:sp>
          <p:nvSpPr>
            <p:cNvPr id="170" name="TextBox 254">
              <a:extLst>
                <a:ext uri="{FF2B5EF4-FFF2-40B4-BE49-F238E27FC236}">
                  <a16:creationId xmlns:a16="http://schemas.microsoft.com/office/drawing/2014/main" id="{CF9048EC-1218-4DB8-1BBD-FD960CFA2F51}"/>
                </a:ext>
              </a:extLst>
            </p:cNvPr>
            <p:cNvSpPr txBox="1"/>
            <p:nvPr/>
          </p:nvSpPr>
          <p:spPr>
            <a:xfrm rot="19800001">
              <a:off x="11626146" y="3284497"/>
              <a:ext cx="1052817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Yellow Fever</a:t>
              </a:r>
            </a:p>
          </p:txBody>
        </p:sp>
        <p:sp>
          <p:nvSpPr>
            <p:cNvPr id="171" name="TextBox 255">
              <a:extLst>
                <a:ext uri="{FF2B5EF4-FFF2-40B4-BE49-F238E27FC236}">
                  <a16:creationId xmlns:a16="http://schemas.microsoft.com/office/drawing/2014/main" id="{043496C8-E4A3-0D8F-6091-91560553D755}"/>
                </a:ext>
              </a:extLst>
            </p:cNvPr>
            <p:cNvSpPr txBox="1"/>
            <p:nvPr/>
          </p:nvSpPr>
          <p:spPr>
            <a:xfrm rot="19800001">
              <a:off x="12079727" y="3350704"/>
              <a:ext cx="790027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GBS</a:t>
              </a:r>
            </a:p>
          </p:txBody>
        </p:sp>
        <p:sp>
          <p:nvSpPr>
            <p:cNvPr id="172" name="TextBox 256">
              <a:extLst>
                <a:ext uri="{FF2B5EF4-FFF2-40B4-BE49-F238E27FC236}">
                  <a16:creationId xmlns:a16="http://schemas.microsoft.com/office/drawing/2014/main" id="{8D08D670-6F33-AFD6-F1F1-3FFE2BE6F51C}"/>
                </a:ext>
              </a:extLst>
            </p:cNvPr>
            <p:cNvSpPr txBox="1"/>
            <p:nvPr/>
          </p:nvSpPr>
          <p:spPr>
            <a:xfrm rot="19800001">
              <a:off x="12519155" y="3363676"/>
              <a:ext cx="738533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HPV</a:t>
              </a:r>
            </a:p>
          </p:txBody>
        </p:sp>
        <p:sp>
          <p:nvSpPr>
            <p:cNvPr id="173" name="TextBox 257">
              <a:extLst>
                <a:ext uri="{FF2B5EF4-FFF2-40B4-BE49-F238E27FC236}">
                  <a16:creationId xmlns:a16="http://schemas.microsoft.com/office/drawing/2014/main" id="{7F9398DE-F94C-2AB2-4607-B84679C19CD9}"/>
                </a:ext>
              </a:extLst>
            </p:cNvPr>
            <p:cNvSpPr txBox="1"/>
            <p:nvPr/>
          </p:nvSpPr>
          <p:spPr>
            <a:xfrm rot="19800001">
              <a:off x="12938292" y="3300339"/>
              <a:ext cx="989933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Influenza</a:t>
              </a:r>
            </a:p>
          </p:txBody>
        </p:sp>
        <p:sp>
          <p:nvSpPr>
            <p:cNvPr id="174" name="TextBox 258">
              <a:extLst>
                <a:ext uri="{FF2B5EF4-FFF2-40B4-BE49-F238E27FC236}">
                  <a16:creationId xmlns:a16="http://schemas.microsoft.com/office/drawing/2014/main" id="{68B24C1B-FE15-1C48-A9A7-032062FF5123}"/>
                </a:ext>
              </a:extLst>
            </p:cNvPr>
            <p:cNvSpPr txBox="1"/>
            <p:nvPr/>
          </p:nvSpPr>
          <p:spPr>
            <a:xfrm rot="19800001">
              <a:off x="13355458" y="3229589"/>
              <a:ext cx="1270762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Meningococcal</a:t>
              </a:r>
            </a:p>
          </p:txBody>
        </p:sp>
        <p:sp>
          <p:nvSpPr>
            <p:cNvPr id="175" name="TextBox 259">
              <a:extLst>
                <a:ext uri="{FF2B5EF4-FFF2-40B4-BE49-F238E27FC236}">
                  <a16:creationId xmlns:a16="http://schemas.microsoft.com/office/drawing/2014/main" id="{38BA9FCF-D01B-D347-2678-3EA030CC46A5}"/>
                </a:ext>
              </a:extLst>
            </p:cNvPr>
            <p:cNvSpPr txBox="1"/>
            <p:nvPr/>
          </p:nvSpPr>
          <p:spPr>
            <a:xfrm rot="19800001">
              <a:off x="13797212" y="3251314"/>
              <a:ext cx="1184526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Pneumococcal</a:t>
              </a:r>
            </a:p>
          </p:txBody>
        </p:sp>
        <p:sp>
          <p:nvSpPr>
            <p:cNvPr id="176" name="TextBox 260">
              <a:extLst>
                <a:ext uri="{FF2B5EF4-FFF2-40B4-BE49-F238E27FC236}">
                  <a16:creationId xmlns:a16="http://schemas.microsoft.com/office/drawing/2014/main" id="{0E3D9B25-47FB-7907-6575-310FEC2F28F1}"/>
                </a:ext>
              </a:extLst>
            </p:cNvPr>
            <p:cNvSpPr txBox="1"/>
            <p:nvPr/>
          </p:nvSpPr>
          <p:spPr>
            <a:xfrm rot="19800001">
              <a:off x="14246225" y="3300339"/>
              <a:ext cx="989933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Rotavirus</a:t>
              </a:r>
            </a:p>
          </p:txBody>
        </p:sp>
        <p:sp>
          <p:nvSpPr>
            <p:cNvPr id="177" name="TextBox 261">
              <a:extLst>
                <a:ext uri="{FF2B5EF4-FFF2-40B4-BE49-F238E27FC236}">
                  <a16:creationId xmlns:a16="http://schemas.microsoft.com/office/drawing/2014/main" id="{1F502119-F12E-2413-5D11-08ED9B10EBB0}"/>
                </a:ext>
              </a:extLst>
            </p:cNvPr>
            <p:cNvSpPr txBox="1"/>
            <p:nvPr/>
          </p:nvSpPr>
          <p:spPr>
            <a:xfrm rot="19800001">
              <a:off x="14669167" y="3251314"/>
              <a:ext cx="1184526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Chikungunya</a:t>
              </a:r>
            </a:p>
          </p:txBody>
        </p:sp>
        <p:sp>
          <p:nvSpPr>
            <p:cNvPr id="178" name="TextBox 262">
              <a:extLst>
                <a:ext uri="{FF2B5EF4-FFF2-40B4-BE49-F238E27FC236}">
                  <a16:creationId xmlns:a16="http://schemas.microsoft.com/office/drawing/2014/main" id="{66F539D3-5333-D61E-EEC4-BF603A896032}"/>
                </a:ext>
              </a:extLst>
            </p:cNvPr>
            <p:cNvSpPr txBox="1"/>
            <p:nvPr/>
          </p:nvSpPr>
          <p:spPr>
            <a:xfrm rot="19800001">
              <a:off x="15135021" y="3363676"/>
              <a:ext cx="738533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Ebola</a:t>
              </a:r>
            </a:p>
          </p:txBody>
        </p:sp>
        <p:sp>
          <p:nvSpPr>
            <p:cNvPr id="179" name="TextBox 263">
              <a:extLst>
                <a:ext uri="{FF2B5EF4-FFF2-40B4-BE49-F238E27FC236}">
                  <a16:creationId xmlns:a16="http://schemas.microsoft.com/office/drawing/2014/main" id="{9FD295E5-6955-7DC9-582C-6457055D2197}"/>
                </a:ext>
              </a:extLst>
            </p:cNvPr>
            <p:cNvSpPr txBox="1"/>
            <p:nvPr/>
          </p:nvSpPr>
          <p:spPr>
            <a:xfrm rot="19800001">
              <a:off x="15536809" y="3235089"/>
              <a:ext cx="1248926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Rift Valley Fever</a:t>
              </a:r>
            </a:p>
          </p:txBody>
        </p:sp>
        <p:sp>
          <p:nvSpPr>
            <p:cNvPr id="180" name="TextBox 264">
              <a:extLst>
                <a:ext uri="{FF2B5EF4-FFF2-40B4-BE49-F238E27FC236}">
                  <a16:creationId xmlns:a16="http://schemas.microsoft.com/office/drawing/2014/main" id="{E7DD756B-C1EB-5402-8AFD-F350F71E2DD7}"/>
                </a:ext>
              </a:extLst>
            </p:cNvPr>
            <p:cNvSpPr txBox="1"/>
            <p:nvPr/>
          </p:nvSpPr>
          <p:spPr>
            <a:xfrm rot="19800001">
              <a:off x="15997170" y="3326796"/>
              <a:ext cx="884921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HIV</a:t>
              </a:r>
            </a:p>
          </p:txBody>
        </p:sp>
        <p:sp>
          <p:nvSpPr>
            <p:cNvPr id="181" name="TextBox 265">
              <a:extLst>
                <a:ext uri="{FF2B5EF4-FFF2-40B4-BE49-F238E27FC236}">
                  <a16:creationId xmlns:a16="http://schemas.microsoft.com/office/drawing/2014/main" id="{5C072268-A38C-5421-773C-722DC9C7910E}"/>
                </a:ext>
              </a:extLst>
            </p:cNvPr>
            <p:cNvSpPr txBox="1"/>
            <p:nvPr/>
          </p:nvSpPr>
          <p:spPr>
            <a:xfrm rot="19800001">
              <a:off x="16421901" y="3284497"/>
              <a:ext cx="1052817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Lassa Fever</a:t>
              </a:r>
            </a:p>
          </p:txBody>
        </p:sp>
        <p:sp>
          <p:nvSpPr>
            <p:cNvPr id="182" name="TextBox 266">
              <a:extLst>
                <a:ext uri="{FF2B5EF4-FFF2-40B4-BE49-F238E27FC236}">
                  <a16:creationId xmlns:a16="http://schemas.microsoft.com/office/drawing/2014/main" id="{2547C536-1BC6-90C8-3A1C-E4B920BE6E30}"/>
                </a:ext>
              </a:extLst>
            </p:cNvPr>
            <p:cNvSpPr txBox="1"/>
            <p:nvPr/>
          </p:nvSpPr>
          <p:spPr>
            <a:xfrm rot="19800001">
              <a:off x="16862091" y="3300339"/>
              <a:ext cx="989933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Malaria</a:t>
              </a:r>
            </a:p>
          </p:txBody>
        </p:sp>
        <p:sp>
          <p:nvSpPr>
            <p:cNvPr id="183" name="TextBox 267">
              <a:extLst>
                <a:ext uri="{FF2B5EF4-FFF2-40B4-BE49-F238E27FC236}">
                  <a16:creationId xmlns:a16="http://schemas.microsoft.com/office/drawing/2014/main" id="{0F578CC9-1F1F-42CC-E87C-9446DC3BC8B3}"/>
                </a:ext>
              </a:extLst>
            </p:cNvPr>
            <p:cNvSpPr txBox="1"/>
            <p:nvPr/>
          </p:nvSpPr>
          <p:spPr>
            <a:xfrm rot="19800001">
              <a:off x="17298068" y="3300339"/>
              <a:ext cx="989933" cy="249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Covid-19</a:t>
              </a:r>
            </a:p>
          </p:txBody>
        </p:sp>
        <p:sp>
          <p:nvSpPr>
            <p:cNvPr id="184" name="TextBox 268">
              <a:extLst>
                <a:ext uri="{FF2B5EF4-FFF2-40B4-BE49-F238E27FC236}">
                  <a16:creationId xmlns:a16="http://schemas.microsoft.com/office/drawing/2014/main" id="{69B1BB6B-B9C2-D3B6-9E76-AE4237D30F15}"/>
                </a:ext>
              </a:extLst>
            </p:cNvPr>
            <p:cNvSpPr txBox="1"/>
            <p:nvPr/>
          </p:nvSpPr>
          <p:spPr>
            <a:xfrm>
              <a:off x="6457517" y="3793597"/>
              <a:ext cx="498466" cy="242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R&amp;D</a:t>
              </a:r>
            </a:p>
          </p:txBody>
        </p:sp>
        <p:sp>
          <p:nvSpPr>
            <p:cNvPr id="185" name="TextBox 269">
              <a:extLst>
                <a:ext uri="{FF2B5EF4-FFF2-40B4-BE49-F238E27FC236}">
                  <a16:creationId xmlns:a16="http://schemas.microsoft.com/office/drawing/2014/main" id="{2BF745C9-CDDB-1342-BA20-E41D023000A3}"/>
                </a:ext>
              </a:extLst>
            </p:cNvPr>
            <p:cNvSpPr txBox="1"/>
            <p:nvPr/>
          </p:nvSpPr>
          <p:spPr>
            <a:xfrm>
              <a:off x="6467253" y="4209086"/>
              <a:ext cx="488733" cy="242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DS</a:t>
              </a:r>
            </a:p>
          </p:txBody>
        </p:sp>
        <p:sp>
          <p:nvSpPr>
            <p:cNvPr id="186" name="TextBox 270">
              <a:extLst>
                <a:ext uri="{FF2B5EF4-FFF2-40B4-BE49-F238E27FC236}">
                  <a16:creationId xmlns:a16="http://schemas.microsoft.com/office/drawing/2014/main" id="{6EECC765-0F68-F643-37A0-3F85CBC6B3EE}"/>
                </a:ext>
              </a:extLst>
            </p:cNvPr>
            <p:cNvSpPr txBox="1"/>
            <p:nvPr/>
          </p:nvSpPr>
          <p:spPr>
            <a:xfrm>
              <a:off x="6457517" y="4624191"/>
              <a:ext cx="498466" cy="242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F&amp;F</a:t>
              </a:r>
            </a:p>
          </p:txBody>
        </p:sp>
        <p:sp>
          <p:nvSpPr>
            <p:cNvPr id="187" name="TextBox 271">
              <a:extLst>
                <a:ext uri="{FF2B5EF4-FFF2-40B4-BE49-F238E27FC236}">
                  <a16:creationId xmlns:a16="http://schemas.microsoft.com/office/drawing/2014/main" id="{262F13C3-E208-2843-B733-EDCD46B01045}"/>
                </a:ext>
              </a:extLst>
            </p:cNvPr>
            <p:cNvSpPr txBox="1"/>
            <p:nvPr/>
          </p:nvSpPr>
          <p:spPr>
            <a:xfrm rot="16200000">
              <a:off x="5671321" y="4191349"/>
              <a:ext cx="1462384" cy="211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39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Current Capacity</a:t>
              </a:r>
            </a:p>
          </p:txBody>
        </p:sp>
        <p:grpSp>
          <p:nvGrpSpPr>
            <p:cNvPr id="188" name="Group 272">
              <a:extLst>
                <a:ext uri="{FF2B5EF4-FFF2-40B4-BE49-F238E27FC236}">
                  <a16:creationId xmlns:a16="http://schemas.microsoft.com/office/drawing/2014/main" id="{59B1AFF5-00EC-08C8-4D11-1054A673D853}"/>
                </a:ext>
              </a:extLst>
            </p:cNvPr>
            <p:cNvGrpSpPr/>
            <p:nvPr/>
          </p:nvGrpSpPr>
          <p:grpSpPr>
            <a:xfrm>
              <a:off x="15107215" y="5026649"/>
              <a:ext cx="275831" cy="277968"/>
              <a:chOff x="0" y="0"/>
              <a:chExt cx="812800" cy="812800"/>
            </a:xfrm>
          </p:grpSpPr>
          <p:sp>
            <p:nvSpPr>
              <p:cNvPr id="211" name="Freeform 273">
                <a:extLst>
                  <a:ext uri="{FF2B5EF4-FFF2-40B4-BE49-F238E27FC236}">
                    <a16:creationId xmlns:a16="http://schemas.microsoft.com/office/drawing/2014/main" id="{B38290D6-09E6-15C9-C0FE-2B9EA14411D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1939F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2" name="TextBox 274">
                <a:extLst>
                  <a:ext uri="{FF2B5EF4-FFF2-40B4-BE49-F238E27FC236}">
                    <a16:creationId xmlns:a16="http://schemas.microsoft.com/office/drawing/2014/main" id="{5DF20A32-B6E8-BE96-8A9B-91438DD1F6D3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9" name="Group 275">
              <a:extLst>
                <a:ext uri="{FF2B5EF4-FFF2-40B4-BE49-F238E27FC236}">
                  <a16:creationId xmlns:a16="http://schemas.microsoft.com/office/drawing/2014/main" id="{942519FE-B73B-4181-6C20-4C827BD7E58C}"/>
                </a:ext>
              </a:extLst>
            </p:cNvPr>
            <p:cNvGrpSpPr/>
            <p:nvPr/>
          </p:nvGrpSpPr>
          <p:grpSpPr>
            <a:xfrm>
              <a:off x="15543781" y="5026649"/>
              <a:ext cx="275831" cy="277968"/>
              <a:chOff x="0" y="0"/>
              <a:chExt cx="812800" cy="812800"/>
            </a:xfrm>
          </p:grpSpPr>
          <p:sp>
            <p:nvSpPr>
              <p:cNvPr id="209" name="Freeform 276">
                <a:extLst>
                  <a:ext uri="{FF2B5EF4-FFF2-40B4-BE49-F238E27FC236}">
                    <a16:creationId xmlns:a16="http://schemas.microsoft.com/office/drawing/2014/main" id="{5616F083-EFD8-2D46-1A8E-9E01330768F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46B3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0" name="TextBox 277">
                <a:extLst>
                  <a:ext uri="{FF2B5EF4-FFF2-40B4-BE49-F238E27FC236}">
                    <a16:creationId xmlns:a16="http://schemas.microsoft.com/office/drawing/2014/main" id="{824F77D0-B948-9A24-DF57-00088DAF810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0" name="Group 278">
              <a:extLst>
                <a:ext uri="{FF2B5EF4-FFF2-40B4-BE49-F238E27FC236}">
                  <a16:creationId xmlns:a16="http://schemas.microsoft.com/office/drawing/2014/main" id="{FD0E6455-04BF-A28E-3C44-6996A49311AB}"/>
                </a:ext>
              </a:extLst>
            </p:cNvPr>
            <p:cNvGrpSpPr/>
            <p:nvPr/>
          </p:nvGrpSpPr>
          <p:grpSpPr>
            <a:xfrm>
              <a:off x="15980679" y="5026649"/>
              <a:ext cx="275831" cy="277968"/>
              <a:chOff x="0" y="0"/>
              <a:chExt cx="812800" cy="812800"/>
            </a:xfrm>
          </p:grpSpPr>
          <p:sp>
            <p:nvSpPr>
              <p:cNvPr id="207" name="Freeform 279">
                <a:extLst>
                  <a:ext uri="{FF2B5EF4-FFF2-40B4-BE49-F238E27FC236}">
                    <a16:creationId xmlns:a16="http://schemas.microsoft.com/office/drawing/2014/main" id="{C2996FEF-01EA-C617-03C3-F33594F3EA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BF63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8" name="TextBox 280">
                <a:extLst>
                  <a:ext uri="{FF2B5EF4-FFF2-40B4-BE49-F238E27FC236}">
                    <a16:creationId xmlns:a16="http://schemas.microsoft.com/office/drawing/2014/main" id="{3D5BA084-639E-E3B3-BC5F-91BC809EC82C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1" name="Group 281">
              <a:extLst>
                <a:ext uri="{FF2B5EF4-FFF2-40B4-BE49-F238E27FC236}">
                  <a16:creationId xmlns:a16="http://schemas.microsoft.com/office/drawing/2014/main" id="{A19289BD-8821-56C3-ABA7-09853A94EF60}"/>
                </a:ext>
              </a:extLst>
            </p:cNvPr>
            <p:cNvGrpSpPr/>
            <p:nvPr/>
          </p:nvGrpSpPr>
          <p:grpSpPr>
            <a:xfrm>
              <a:off x="16417245" y="5026649"/>
              <a:ext cx="275831" cy="277968"/>
              <a:chOff x="0" y="0"/>
              <a:chExt cx="812800" cy="812800"/>
            </a:xfrm>
          </p:grpSpPr>
          <p:sp>
            <p:nvSpPr>
              <p:cNvPr id="205" name="Freeform 282">
                <a:extLst>
                  <a:ext uri="{FF2B5EF4-FFF2-40B4-BE49-F238E27FC236}">
                    <a16:creationId xmlns:a16="http://schemas.microsoft.com/office/drawing/2014/main" id="{9473D570-4DF0-B249-43B4-9629A705A2A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1FF72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6" name="TextBox 283">
                <a:extLst>
                  <a:ext uri="{FF2B5EF4-FFF2-40B4-BE49-F238E27FC236}">
                    <a16:creationId xmlns:a16="http://schemas.microsoft.com/office/drawing/2014/main" id="{1F730D8E-88FB-5DBA-8B83-BA96DCEB0E80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2" name="Group 284">
              <a:extLst>
                <a:ext uri="{FF2B5EF4-FFF2-40B4-BE49-F238E27FC236}">
                  <a16:creationId xmlns:a16="http://schemas.microsoft.com/office/drawing/2014/main" id="{334A7728-6D10-9F74-DC56-DD97BFB9216A}"/>
                </a:ext>
              </a:extLst>
            </p:cNvPr>
            <p:cNvGrpSpPr/>
            <p:nvPr/>
          </p:nvGrpSpPr>
          <p:grpSpPr>
            <a:xfrm>
              <a:off x="16854143" y="5026649"/>
              <a:ext cx="275831" cy="277968"/>
              <a:chOff x="0" y="0"/>
              <a:chExt cx="812800" cy="812800"/>
            </a:xfrm>
          </p:grpSpPr>
          <p:sp>
            <p:nvSpPr>
              <p:cNvPr id="203" name="Freeform 285">
                <a:extLst>
                  <a:ext uri="{FF2B5EF4-FFF2-40B4-BE49-F238E27FC236}">
                    <a16:creationId xmlns:a16="http://schemas.microsoft.com/office/drawing/2014/main" id="{CEF1F64A-3E8A-557E-510F-C39FF6EEBA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867A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4" name="TextBox 286">
                <a:extLst>
                  <a:ext uri="{FF2B5EF4-FFF2-40B4-BE49-F238E27FC236}">
                    <a16:creationId xmlns:a16="http://schemas.microsoft.com/office/drawing/2014/main" id="{D144B4F8-9E4F-9441-DFC2-7C4C035B2F03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3" name="Group 287">
              <a:extLst>
                <a:ext uri="{FF2B5EF4-FFF2-40B4-BE49-F238E27FC236}">
                  <a16:creationId xmlns:a16="http://schemas.microsoft.com/office/drawing/2014/main" id="{48A150F3-F2DF-0313-8A79-17F9BBA244BB}"/>
                </a:ext>
              </a:extLst>
            </p:cNvPr>
            <p:cNvGrpSpPr/>
            <p:nvPr/>
          </p:nvGrpSpPr>
          <p:grpSpPr>
            <a:xfrm>
              <a:off x="17290709" y="5026649"/>
              <a:ext cx="275831" cy="277968"/>
              <a:chOff x="0" y="0"/>
              <a:chExt cx="812800" cy="812800"/>
            </a:xfrm>
          </p:grpSpPr>
          <p:sp>
            <p:nvSpPr>
              <p:cNvPr id="201" name="Freeform 288">
                <a:extLst>
                  <a:ext uri="{FF2B5EF4-FFF2-40B4-BE49-F238E27FC236}">
                    <a16:creationId xmlns:a16="http://schemas.microsoft.com/office/drawing/2014/main" id="{63743668-60A3-4A3D-9CA1-4CF0EB26DE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2" name="TextBox 289">
                <a:extLst>
                  <a:ext uri="{FF2B5EF4-FFF2-40B4-BE49-F238E27FC236}">
                    <a16:creationId xmlns:a16="http://schemas.microsoft.com/office/drawing/2014/main" id="{4550A699-C939-B695-BB2F-72DD4C72B393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4" name="TextBox 290">
              <a:extLst>
                <a:ext uri="{FF2B5EF4-FFF2-40B4-BE49-F238E27FC236}">
                  <a16:creationId xmlns:a16="http://schemas.microsoft.com/office/drawing/2014/main" id="{5A04F676-2CA0-537C-19D1-1F32A246093B}"/>
                </a:ext>
              </a:extLst>
            </p:cNvPr>
            <p:cNvSpPr txBox="1"/>
            <p:nvPr/>
          </p:nvSpPr>
          <p:spPr>
            <a:xfrm>
              <a:off x="13270185" y="5046518"/>
              <a:ext cx="1679767" cy="242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No. of Manufacturers</a:t>
              </a:r>
            </a:p>
          </p:txBody>
        </p:sp>
        <p:sp>
          <p:nvSpPr>
            <p:cNvPr id="195" name="TextBox 291">
              <a:extLst>
                <a:ext uri="{FF2B5EF4-FFF2-40B4-BE49-F238E27FC236}">
                  <a16:creationId xmlns:a16="http://schemas.microsoft.com/office/drawing/2014/main" id="{31C6938F-1DF7-8B8B-38A4-58F96BFB42A3}"/>
                </a:ext>
              </a:extLst>
            </p:cNvPr>
            <p:cNvSpPr txBox="1"/>
            <p:nvPr/>
          </p:nvSpPr>
          <p:spPr>
            <a:xfrm>
              <a:off x="15194961" y="5052408"/>
              <a:ext cx="91112" cy="25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</a:t>
              </a:r>
            </a:p>
          </p:txBody>
        </p:sp>
        <p:sp>
          <p:nvSpPr>
            <p:cNvPr id="196" name="TextBox 292">
              <a:extLst>
                <a:ext uri="{FF2B5EF4-FFF2-40B4-BE49-F238E27FC236}">
                  <a16:creationId xmlns:a16="http://schemas.microsoft.com/office/drawing/2014/main" id="{7AD204D8-3571-0EAE-031A-875E9FE9E5B1}"/>
                </a:ext>
              </a:extLst>
            </p:cNvPr>
            <p:cNvSpPr txBox="1"/>
            <p:nvPr/>
          </p:nvSpPr>
          <p:spPr>
            <a:xfrm>
              <a:off x="15629955" y="5047460"/>
              <a:ext cx="91112" cy="25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  <p:sp>
          <p:nvSpPr>
            <p:cNvPr id="197" name="TextBox 293">
              <a:extLst>
                <a:ext uri="{FF2B5EF4-FFF2-40B4-BE49-F238E27FC236}">
                  <a16:creationId xmlns:a16="http://schemas.microsoft.com/office/drawing/2014/main" id="{6EEF5A0E-FCE7-F2A6-447B-793C13BF81FA}"/>
                </a:ext>
              </a:extLst>
            </p:cNvPr>
            <p:cNvSpPr txBox="1"/>
            <p:nvPr/>
          </p:nvSpPr>
          <p:spPr>
            <a:xfrm>
              <a:off x="16071303" y="5047460"/>
              <a:ext cx="91112" cy="25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  <p:sp>
          <p:nvSpPr>
            <p:cNvPr id="198" name="TextBox 294">
              <a:extLst>
                <a:ext uri="{FF2B5EF4-FFF2-40B4-BE49-F238E27FC236}">
                  <a16:creationId xmlns:a16="http://schemas.microsoft.com/office/drawing/2014/main" id="{98F83E1D-5420-6E0D-AB67-DB5C78727DAB}"/>
                </a:ext>
              </a:extLst>
            </p:cNvPr>
            <p:cNvSpPr txBox="1"/>
            <p:nvPr/>
          </p:nvSpPr>
          <p:spPr>
            <a:xfrm>
              <a:off x="16506299" y="5045343"/>
              <a:ext cx="91112" cy="25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  <p:sp>
          <p:nvSpPr>
            <p:cNvPr id="199" name="TextBox 295">
              <a:extLst>
                <a:ext uri="{FF2B5EF4-FFF2-40B4-BE49-F238E27FC236}">
                  <a16:creationId xmlns:a16="http://schemas.microsoft.com/office/drawing/2014/main" id="{7FEB5F3C-3F0E-6A5F-446F-AFDBC0B887BD}"/>
                </a:ext>
              </a:extLst>
            </p:cNvPr>
            <p:cNvSpPr txBox="1"/>
            <p:nvPr/>
          </p:nvSpPr>
          <p:spPr>
            <a:xfrm>
              <a:off x="16941295" y="5049572"/>
              <a:ext cx="91112" cy="258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  <p:sp>
          <p:nvSpPr>
            <p:cNvPr id="200" name="TextBox 296">
              <a:extLst>
                <a:ext uri="{FF2B5EF4-FFF2-40B4-BE49-F238E27FC236}">
                  <a16:creationId xmlns:a16="http://schemas.microsoft.com/office/drawing/2014/main" id="{B9841391-7A43-9CED-3CA2-63D5F58E5D2F}"/>
                </a:ext>
              </a:extLst>
            </p:cNvPr>
            <p:cNvSpPr txBox="1"/>
            <p:nvPr/>
          </p:nvSpPr>
          <p:spPr>
            <a:xfrm>
              <a:off x="17284111" y="5049574"/>
              <a:ext cx="245432" cy="242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5+</a:t>
              </a:r>
            </a:p>
          </p:txBody>
        </p:sp>
      </p:grpSp>
      <p:sp>
        <p:nvSpPr>
          <p:cNvPr id="357" name="TextBox 356">
            <a:extLst>
              <a:ext uri="{FF2B5EF4-FFF2-40B4-BE49-F238E27FC236}">
                <a16:creationId xmlns:a16="http://schemas.microsoft.com/office/drawing/2014/main" id="{4480F184-744F-AA8E-4D67-EC85D44F4225}"/>
              </a:ext>
            </a:extLst>
          </p:cNvPr>
          <p:cNvSpPr txBox="1"/>
          <p:nvPr/>
        </p:nvSpPr>
        <p:spPr>
          <a:xfrm>
            <a:off x="6199935" y="5585346"/>
            <a:ext cx="1168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Africa’s present vaccine capacity is concentrated in </a:t>
            </a:r>
            <a:r>
              <a:rPr lang="en-US" sz="1600" b="1" dirty="0"/>
              <a:t>fill-and-finish</a:t>
            </a:r>
            <a:r>
              <a:rPr lang="en-US" sz="1600" dirty="0"/>
              <a:t>, with only a handful of players in </a:t>
            </a:r>
            <a:r>
              <a:rPr lang="en-US" sz="1600" b="1" dirty="0"/>
              <a:t>drug-substance manufacturing</a:t>
            </a:r>
            <a:r>
              <a:rPr lang="en-US" sz="1600" dirty="0"/>
              <a:t> and limited in-continent </a:t>
            </a:r>
            <a:r>
              <a:rPr lang="en-US" sz="1600" b="1" dirty="0"/>
              <a:t>R&amp;D</a:t>
            </a:r>
            <a:r>
              <a:rPr lang="en-US" sz="1600" dirty="0"/>
              <a:t>. This imbalance highlights the critical need to expand upstream capabilities to meet future demand and reduce import dependence.</a:t>
            </a:r>
            <a:endParaRPr lang="en-IN" sz="1600" dirty="0"/>
          </a:p>
        </p:txBody>
      </p:sp>
      <p:graphicFrame>
        <p:nvGraphicFramePr>
          <p:cNvPr id="358" name="Chart 357">
            <a:extLst>
              <a:ext uri="{FF2B5EF4-FFF2-40B4-BE49-F238E27FC236}">
                <a16:creationId xmlns:a16="http://schemas.microsoft.com/office/drawing/2014/main" id="{98011B1F-C6F0-C726-FD64-254A6B148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559452"/>
              </p:ext>
            </p:extLst>
          </p:nvPr>
        </p:nvGraphicFramePr>
        <p:xfrm>
          <a:off x="363501" y="7268578"/>
          <a:ext cx="8004124" cy="348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9" name="TextBox 358">
            <a:extLst>
              <a:ext uri="{FF2B5EF4-FFF2-40B4-BE49-F238E27FC236}">
                <a16:creationId xmlns:a16="http://schemas.microsoft.com/office/drawing/2014/main" id="{833E43A5-99E8-22D7-3ECC-C6678997CECE}"/>
              </a:ext>
            </a:extLst>
          </p:cNvPr>
          <p:cNvSpPr txBox="1"/>
          <p:nvPr/>
        </p:nvSpPr>
        <p:spPr>
          <a:xfrm>
            <a:off x="1771775" y="7099301"/>
            <a:ext cx="66559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F6228"/>
                </a:solidFill>
              </a:rPr>
              <a:t>Top Five Priority Challenges Identified by African Vaccine Manufacturers</a:t>
            </a:r>
            <a:endParaRPr lang="en-IN" sz="1600" b="1" dirty="0">
              <a:solidFill>
                <a:srgbClr val="4F6228"/>
              </a:solidFill>
            </a:endParaRPr>
          </a:p>
        </p:txBody>
      </p:sp>
      <p:sp>
        <p:nvSpPr>
          <p:cNvPr id="360" name="Isosceles Triangle 359">
            <a:extLst>
              <a:ext uri="{FF2B5EF4-FFF2-40B4-BE49-F238E27FC236}">
                <a16:creationId xmlns:a16="http://schemas.microsoft.com/office/drawing/2014/main" id="{AAE3D483-FB5F-AB06-BFFE-4E8149C6AB61}"/>
              </a:ext>
            </a:extLst>
          </p:cNvPr>
          <p:cNvSpPr/>
          <p:nvPr/>
        </p:nvSpPr>
        <p:spPr>
          <a:xfrm rot="5400000">
            <a:off x="7422741" y="8461516"/>
            <a:ext cx="2647372" cy="795146"/>
          </a:xfrm>
          <a:prstGeom prst="triangle">
            <a:avLst>
              <a:gd name="adj" fmla="val 4888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BB7934DF-B366-8885-327E-402BC02B98C4}"/>
              </a:ext>
            </a:extLst>
          </p:cNvPr>
          <p:cNvSpPr txBox="1"/>
          <p:nvPr/>
        </p:nvSpPr>
        <p:spPr>
          <a:xfrm>
            <a:off x="8175623" y="8589489"/>
            <a:ext cx="1083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35532F"/>
                </a:solidFill>
              </a:rPr>
              <a:t>HOW TO WIN?</a:t>
            </a:r>
            <a:endParaRPr lang="en-IN" sz="1400" b="1">
              <a:solidFill>
                <a:srgbClr val="35532F"/>
              </a:solidFill>
            </a:endParaRP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2B5560FB-F05E-62E1-2E8D-6D541E15F942}"/>
              </a:ext>
            </a:extLst>
          </p:cNvPr>
          <p:cNvSpPr txBox="1"/>
          <p:nvPr/>
        </p:nvSpPr>
        <p:spPr>
          <a:xfrm>
            <a:off x="9571138" y="7242043"/>
            <a:ext cx="8315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4F6228"/>
                </a:solidFill>
              </a:rPr>
              <a:t>Enablers to Close Africa’s Vaccine Demand–Supply Gap</a:t>
            </a:r>
            <a:endParaRPr lang="en-IN" sz="1800" b="1" dirty="0">
              <a:solidFill>
                <a:srgbClr val="4F6228"/>
              </a:solidFill>
            </a:endParaRPr>
          </a:p>
        </p:txBody>
      </p:sp>
      <p:sp>
        <p:nvSpPr>
          <p:cNvPr id="363" name="Left Bracket 362">
            <a:extLst>
              <a:ext uri="{FF2B5EF4-FFF2-40B4-BE49-F238E27FC236}">
                <a16:creationId xmlns:a16="http://schemas.microsoft.com/office/drawing/2014/main" id="{86485B9E-A58B-E0D2-1BD0-F478845C32D0}"/>
              </a:ext>
            </a:extLst>
          </p:cNvPr>
          <p:cNvSpPr/>
          <p:nvPr/>
        </p:nvSpPr>
        <p:spPr>
          <a:xfrm rot="16200000">
            <a:off x="13462112" y="3368217"/>
            <a:ext cx="233619" cy="8527875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64" name="Diagram 363">
            <a:extLst>
              <a:ext uri="{FF2B5EF4-FFF2-40B4-BE49-F238E27FC236}">
                <a16:creationId xmlns:a16="http://schemas.microsoft.com/office/drawing/2014/main" id="{8F36A58F-1B45-A83E-2CD5-761F85A22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665951"/>
              </p:ext>
            </p:extLst>
          </p:nvPr>
        </p:nvGraphicFramePr>
        <p:xfrm>
          <a:off x="9143999" y="7797823"/>
          <a:ext cx="5874883" cy="260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5" name="TextBox 364">
            <a:extLst>
              <a:ext uri="{FF2B5EF4-FFF2-40B4-BE49-F238E27FC236}">
                <a16:creationId xmlns:a16="http://schemas.microsoft.com/office/drawing/2014/main" id="{AF6BA56D-0421-0794-723E-AF7BCB06D9DE}"/>
              </a:ext>
            </a:extLst>
          </p:cNvPr>
          <p:cNvSpPr txBox="1"/>
          <p:nvPr/>
        </p:nvSpPr>
        <p:spPr>
          <a:xfrm>
            <a:off x="15047393" y="8130143"/>
            <a:ext cx="2633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/>
              <a:t>We need to </a:t>
            </a:r>
            <a:r>
              <a:rPr lang="en-US" sz="1600" b="1"/>
              <a:t>scale</a:t>
            </a:r>
            <a:r>
              <a:rPr lang="en-US" sz="1600"/>
              <a:t> production, </a:t>
            </a:r>
            <a:r>
              <a:rPr lang="en-US" sz="1600" b="1"/>
              <a:t>expand</a:t>
            </a:r>
            <a:r>
              <a:rPr lang="en-US" sz="1600"/>
              <a:t> technology, and </a:t>
            </a:r>
            <a:r>
              <a:rPr lang="en-US" sz="1600" b="1"/>
              <a:t>build</a:t>
            </a:r>
            <a:r>
              <a:rPr lang="en-US" sz="1600"/>
              <a:t> an integrated vaccine ecosystem </a:t>
            </a:r>
            <a:r>
              <a:rPr lang="en-US" sz="1600" b="1"/>
              <a:t>to meet Africa’s vaccine demand</a:t>
            </a:r>
            <a:r>
              <a:rPr lang="en-US" sz="1600"/>
              <a:t>.</a:t>
            </a:r>
            <a:endParaRPr lang="en-IN" sz="1600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79275A74-A8F7-C36C-5160-406710925D00}"/>
              </a:ext>
            </a:extLst>
          </p:cNvPr>
          <p:cNvSpPr txBox="1"/>
          <p:nvPr/>
        </p:nvSpPr>
        <p:spPr>
          <a:xfrm>
            <a:off x="161827" y="6550913"/>
            <a:ext cx="18244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F6228"/>
                </a:solidFill>
              </a:rPr>
              <a:t>        ….Closing Africa’s Vaccine Demand–Supply Gap Needs Scaling, Technology Expansion and an Integrated Ecosystem by 2040</a:t>
            </a:r>
            <a:endParaRPr lang="en-IN" sz="2400" b="1" dirty="0">
              <a:solidFill>
                <a:srgbClr val="4F6228"/>
              </a:solidFill>
            </a:endParaRPr>
          </a:p>
        </p:txBody>
      </p: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DCC253FC-771A-F0BB-125F-D10E21D267A4}"/>
              </a:ext>
            </a:extLst>
          </p:cNvPr>
          <p:cNvCxnSpPr>
            <a:cxnSpLocks/>
          </p:cNvCxnSpPr>
          <p:nvPr/>
        </p:nvCxnSpPr>
        <p:spPr>
          <a:xfrm flipV="1">
            <a:off x="4127500" y="3714750"/>
            <a:ext cx="596900" cy="793750"/>
          </a:xfrm>
          <a:prstGeom prst="straightConnector1">
            <a:avLst/>
          </a:pr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1" name="TextBox 380">
            <a:extLst>
              <a:ext uri="{FF2B5EF4-FFF2-40B4-BE49-F238E27FC236}">
                <a16:creationId xmlns:a16="http://schemas.microsoft.com/office/drawing/2014/main" id="{44C3545A-C2DE-E5C7-4BC5-9A8D213CDCFB}"/>
              </a:ext>
            </a:extLst>
          </p:cNvPr>
          <p:cNvSpPr txBox="1"/>
          <p:nvPr/>
        </p:nvSpPr>
        <p:spPr>
          <a:xfrm>
            <a:off x="422215" y="5826886"/>
            <a:ext cx="53181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i="1"/>
              <a:t>Note: Figures are author-calculated based on </a:t>
            </a:r>
            <a:r>
              <a:rPr lang="en-US" sz="1100" i="1">
                <a:hlinkClick r:id="rId10"/>
              </a:rPr>
              <a:t>Gavi – Expanding Sustainable Vaccine Manufacturing in Africa: Priorities &amp; Support</a:t>
            </a:r>
            <a:r>
              <a:rPr lang="en-US" sz="1100" i="1"/>
              <a:t>.</a:t>
            </a:r>
            <a:endParaRPr lang="en-US" sz="1100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186475E9-A980-F4E3-7714-C23D940E7EF0}"/>
              </a:ext>
            </a:extLst>
          </p:cNvPr>
          <p:cNvSpPr txBox="1"/>
          <p:nvPr/>
        </p:nvSpPr>
        <p:spPr>
          <a:xfrm>
            <a:off x="15113593" y="9514760"/>
            <a:ext cx="24542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/>
              <a:t>Info Source: </a:t>
            </a:r>
            <a:r>
              <a:rPr lang="en-US" sz="1100" i="1">
                <a:hlinkClick r:id="rId11"/>
              </a:rPr>
              <a:t>https://wellcome.org/reports/scaling-african-vaccine-manufacturing-capacity</a:t>
            </a:r>
            <a:endParaRPr lang="en-US" sz="1100" i="1"/>
          </a:p>
        </p:txBody>
      </p:sp>
      <p:pic>
        <p:nvPicPr>
          <p:cNvPr id="42" name="Graphic 41" descr="Business Growth with solid fill">
            <a:extLst>
              <a:ext uri="{FF2B5EF4-FFF2-40B4-BE49-F238E27FC236}">
                <a16:creationId xmlns:a16="http://schemas.microsoft.com/office/drawing/2014/main" id="{29DF0828-3457-B43F-03EE-721F85DB55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54" y="6489009"/>
            <a:ext cx="622030" cy="62203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578AB3C-984B-E838-6122-48BA0FA1B07C}"/>
              </a:ext>
            </a:extLst>
          </p:cNvPr>
          <p:cNvSpPr txBox="1"/>
          <p:nvPr/>
        </p:nvSpPr>
        <p:spPr>
          <a:xfrm>
            <a:off x="7182016" y="5027742"/>
            <a:ext cx="9645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i="1"/>
              <a:t>Source: </a:t>
            </a:r>
            <a:r>
              <a:rPr lang="en-US" sz="1100" i="1">
                <a:hlinkClick r:id="rId11"/>
              </a:rPr>
              <a:t>https://wellcome.org/reports/scaling-african-vaccine-manufacturing-capacity</a:t>
            </a:r>
            <a:endParaRPr lang="en-US" sz="1100" i="1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2E8DC7F-4213-01B7-5BD6-112C325F333D}"/>
              </a:ext>
            </a:extLst>
          </p:cNvPr>
          <p:cNvCxnSpPr/>
          <p:nvPr/>
        </p:nvCxnSpPr>
        <p:spPr>
          <a:xfrm>
            <a:off x="0" y="14652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03FE220-C3AC-3561-02C1-04B4182972D9}"/>
              </a:ext>
            </a:extLst>
          </p:cNvPr>
          <p:cNvGrpSpPr/>
          <p:nvPr/>
        </p:nvGrpSpPr>
        <p:grpSpPr>
          <a:xfrm>
            <a:off x="68308" y="1579379"/>
            <a:ext cx="2072976" cy="684000"/>
            <a:chOff x="68308" y="1583047"/>
            <a:chExt cx="2072976" cy="684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C1E1073-B0FE-E081-534C-FAD4CA86F080}"/>
                </a:ext>
              </a:extLst>
            </p:cNvPr>
            <p:cNvSpPr/>
            <p:nvPr/>
          </p:nvSpPr>
          <p:spPr>
            <a:xfrm>
              <a:off x="272963" y="1583047"/>
              <a:ext cx="1665716" cy="684000"/>
            </a:xfrm>
            <a:prstGeom prst="rect">
              <a:avLst/>
            </a:prstGeom>
            <a:solidFill>
              <a:srgbClr val="228B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18">
              <a:extLst>
                <a:ext uri="{FF2B5EF4-FFF2-40B4-BE49-F238E27FC236}">
                  <a16:creationId xmlns:a16="http://schemas.microsoft.com/office/drawing/2014/main" id="{8F172220-3622-8E6D-C181-BE3BAC15D7E5}"/>
                </a:ext>
              </a:extLst>
            </p:cNvPr>
            <p:cNvSpPr txBox="1"/>
            <p:nvPr/>
          </p:nvSpPr>
          <p:spPr>
            <a:xfrm>
              <a:off x="68308" y="1745946"/>
              <a:ext cx="2072976" cy="3508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ea typeface="Helvetica World"/>
                  <a:cs typeface="Helvetica World"/>
                  <a:sym typeface="Helvetica World"/>
                </a:rPr>
                <a:t>Objective</a:t>
              </a:r>
              <a:endParaRPr lang="en-US" sz="2400" b="1" baseline="30000" dirty="0">
                <a:solidFill>
                  <a:schemeClr val="bg1"/>
                </a:solidFill>
                <a:latin typeface="+mj-lt"/>
                <a:ea typeface="Helvetica World"/>
                <a:cs typeface="Helvetica World"/>
                <a:sym typeface="Helvetica World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D1F58-2F0C-5B56-D75B-3FC158778C6D}"/>
              </a:ext>
            </a:extLst>
          </p:cNvPr>
          <p:cNvSpPr/>
          <p:nvPr/>
        </p:nvSpPr>
        <p:spPr>
          <a:xfrm>
            <a:off x="2010896" y="1575712"/>
            <a:ext cx="15966794" cy="691335"/>
          </a:xfrm>
          <a:prstGeom prst="rect">
            <a:avLst/>
          </a:prstGeom>
          <a:solidFill>
            <a:srgbClr val="E6F8E4">
              <a:alpha val="60000"/>
            </a:srgbClr>
          </a:solidFill>
          <a:ln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To set</a:t>
            </a:r>
            <a:r>
              <a:rPr lang="en-US" b="1" dirty="0">
                <a:solidFill>
                  <a:schemeClr val="tx1"/>
                </a:solidFill>
              </a:rPr>
              <a:t> the context on </a:t>
            </a:r>
            <a:r>
              <a:rPr lang="en-US" b="1" dirty="0">
                <a:solidFill>
                  <a:srgbClr val="228B44"/>
                </a:solidFill>
              </a:rPr>
              <a:t>demand, challenges, and actions for Africa’s vaccine self-sufficiency </a:t>
            </a:r>
            <a:r>
              <a:rPr lang="en-US" b="1" dirty="0">
                <a:solidFill>
                  <a:schemeClr val="tx1"/>
                </a:solidFill>
              </a:rPr>
              <a:t>framing Vaccine Co’s long-term manufacturing and investment strategy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0F2664-4F9F-18BC-A8AF-B3AE278269E2}"/>
              </a:ext>
            </a:extLst>
          </p:cNvPr>
          <p:cNvSpPr txBox="1"/>
          <p:nvPr/>
        </p:nvSpPr>
        <p:spPr>
          <a:xfrm>
            <a:off x="3514715" y="10797021"/>
            <a:ext cx="13438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1"/>
              <a:t>Sources: Author’s Research &amp; Analysis (Primary &amp; Secondary), Reports By PAVM, GAVI, AVMA, CEPI, Alonso, AUDA-NEPAD, Africa CDC, and UNICEF </a:t>
            </a:r>
            <a:endParaRPr lang="en-US" sz="1400" b="1" i="1"/>
          </a:p>
        </p:txBody>
      </p:sp>
      <p:sp>
        <p:nvSpPr>
          <p:cNvPr id="47" name="TextBox 4">
            <a:extLst>
              <a:ext uri="{FF2B5EF4-FFF2-40B4-BE49-F238E27FC236}">
                <a16:creationId xmlns:a16="http://schemas.microsoft.com/office/drawing/2014/main" id="{404B4A89-F2E5-36BA-B2F5-334D7A31BD80}"/>
              </a:ext>
            </a:extLst>
          </p:cNvPr>
          <p:cNvSpPr txBox="1"/>
          <p:nvPr/>
        </p:nvSpPr>
        <p:spPr>
          <a:xfrm>
            <a:off x="701523" y="-1277938"/>
            <a:ext cx="16884953" cy="2024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36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VaccineCo</a:t>
            </a:r>
            <a:r>
              <a:rPr lang="en-US" sz="3600" dirty="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.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1793592E-AB7F-A8BD-ADF2-02BE66A33FC9}"/>
              </a:ext>
            </a:extLst>
          </p:cNvPr>
          <p:cNvSpPr txBox="1"/>
          <p:nvPr/>
        </p:nvSpPr>
        <p:spPr>
          <a:xfrm>
            <a:off x="152400" y="10816548"/>
            <a:ext cx="5143513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000" b="1" spc="-62" dirty="0">
                <a:solidFill>
                  <a:srgbClr val="446B3C"/>
                </a:solidFill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  <p:sp>
        <p:nvSpPr>
          <p:cNvPr id="32" name="TextBox 249">
            <a:extLst>
              <a:ext uri="{FF2B5EF4-FFF2-40B4-BE49-F238E27FC236}">
                <a16:creationId xmlns:a16="http://schemas.microsoft.com/office/drawing/2014/main" id="{5BF4FCF3-B6E6-926E-2885-54D1C4B5ACF3}"/>
              </a:ext>
            </a:extLst>
          </p:cNvPr>
          <p:cNvSpPr txBox="1"/>
          <p:nvPr/>
        </p:nvSpPr>
        <p:spPr>
          <a:xfrm rot="19800001">
            <a:off x="9843082" y="3256040"/>
            <a:ext cx="1304117" cy="1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Measles/MR</a:t>
            </a:r>
          </a:p>
        </p:txBody>
      </p:sp>
    </p:spTree>
    <p:extLst>
      <p:ext uri="{BB962C8B-B14F-4D97-AF65-F5344CB8AC3E}">
        <p14:creationId xmlns:p14="http://schemas.microsoft.com/office/powerpoint/2010/main" val="130973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6FDB5-A5B5-79FB-03B9-19B6A1626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>
            <a:extLst>
              <a:ext uri="{FF2B5EF4-FFF2-40B4-BE49-F238E27FC236}">
                <a16:creationId xmlns:a16="http://schemas.microsoft.com/office/drawing/2014/main" id="{C7B3E26E-7CD0-E157-30DC-2A870FFACCA5}"/>
              </a:ext>
            </a:extLst>
          </p:cNvPr>
          <p:cNvSpPr txBox="1"/>
          <p:nvPr/>
        </p:nvSpPr>
        <p:spPr>
          <a:xfrm>
            <a:off x="836762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Current Scenario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EC361326-F5C4-EE85-7432-3D7B512A208E}"/>
              </a:ext>
            </a:extLst>
          </p:cNvPr>
          <p:cNvSpPr txBox="1"/>
          <p:nvPr/>
        </p:nvSpPr>
        <p:spPr>
          <a:xfrm>
            <a:off x="596007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Executive Summary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DA6A5339-4952-ECBC-EDD7-0FB32DC23A90}"/>
              </a:ext>
            </a:extLst>
          </p:cNvPr>
          <p:cNvSpPr txBox="1"/>
          <p:nvPr/>
        </p:nvSpPr>
        <p:spPr>
          <a:xfrm>
            <a:off x="701523" y="-1277938"/>
            <a:ext cx="16884953" cy="2024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3600" dirty="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VaccineCo.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EC63DC-53E9-1661-60AB-6ABFA456B694}"/>
              </a:ext>
            </a:extLst>
          </p:cNvPr>
          <p:cNvCxnSpPr/>
          <p:nvPr/>
        </p:nvCxnSpPr>
        <p:spPr>
          <a:xfrm>
            <a:off x="0" y="1065121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">
            <a:extLst>
              <a:ext uri="{FF2B5EF4-FFF2-40B4-BE49-F238E27FC236}">
                <a16:creationId xmlns:a16="http://schemas.microsoft.com/office/drawing/2014/main" id="{644BBB1B-14D1-7365-3DD8-B7B95F7BDD9E}"/>
              </a:ext>
            </a:extLst>
          </p:cNvPr>
          <p:cNvGrpSpPr/>
          <p:nvPr/>
        </p:nvGrpSpPr>
        <p:grpSpPr>
          <a:xfrm>
            <a:off x="6221885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B86C1707-C019-CF0C-33D3-082273303E2F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C1CCADA6-E278-3D33-E2CF-E61941352A64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24D16C08-94A4-80B4-8D81-04D9AA5D06AE}"/>
              </a:ext>
            </a:extLst>
          </p:cNvPr>
          <p:cNvSpPr txBox="1"/>
          <p:nvPr/>
        </p:nvSpPr>
        <p:spPr>
          <a:xfrm>
            <a:off x="1342156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Execution Roadmap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C2A90F06-2F7A-0ABA-D99D-BA5876B985C9}"/>
              </a:ext>
            </a:extLst>
          </p:cNvPr>
          <p:cNvSpPr txBox="1"/>
          <p:nvPr/>
        </p:nvSpPr>
        <p:spPr>
          <a:xfrm>
            <a:off x="1101401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Strategic Plan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FD426006-5CED-C4A4-63EF-2B84ACA789DF}"/>
              </a:ext>
            </a:extLst>
          </p:cNvPr>
          <p:cNvSpPr txBox="1"/>
          <p:nvPr/>
        </p:nvSpPr>
        <p:spPr>
          <a:xfrm>
            <a:off x="16067957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Envisioned Future</a:t>
            </a: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7B2F4CFC-4378-D0C8-5636-25DF90CC64D3}"/>
              </a:ext>
            </a:extLst>
          </p:cNvPr>
          <p:cNvGrpSpPr/>
          <p:nvPr/>
        </p:nvGrpSpPr>
        <p:grpSpPr>
          <a:xfrm>
            <a:off x="877871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A25105CD-50C9-6223-D9A1-A649231AD80E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6C3BF204-E707-0773-3328-B3A6FA904AFC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F1332138-F6F6-FCD2-02B3-D5E674C89823}"/>
              </a:ext>
            </a:extLst>
          </p:cNvPr>
          <p:cNvGrpSpPr/>
          <p:nvPr/>
        </p:nvGrpSpPr>
        <p:grpSpPr>
          <a:xfrm>
            <a:off x="11335535" y="-263604"/>
            <a:ext cx="1457583" cy="475407"/>
            <a:chOff x="0" y="0"/>
            <a:chExt cx="325445" cy="125210"/>
          </a:xfrm>
          <a:solidFill>
            <a:srgbClr val="446B3C"/>
          </a:solidFill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3A9CD44A-7AFA-3460-77F3-F2646CC3BBE3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465B2FCA-6803-1A4E-A112-B48A03F52341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A83A640B-DF46-FBFB-4153-E43630BBC369}"/>
              </a:ext>
            </a:extLst>
          </p:cNvPr>
          <p:cNvGrpSpPr/>
          <p:nvPr/>
        </p:nvGrpSpPr>
        <p:grpSpPr>
          <a:xfrm>
            <a:off x="1389236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EB8D5126-61DD-2BD0-1C90-507631C728C3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B873F77F-D658-F3E9-11A5-ECF582FD03F2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9278A131-EF7E-1FB6-48FF-69244D51CADB}"/>
              </a:ext>
            </a:extLst>
          </p:cNvPr>
          <p:cNvGrpSpPr/>
          <p:nvPr/>
        </p:nvGrpSpPr>
        <p:grpSpPr>
          <a:xfrm>
            <a:off x="16449186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E2BA1AEB-8348-4B3B-BAFF-C995F9EC9307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6D4C65B2-7DA2-54BC-9DB2-83485AB0D9F0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0" name="TextBox 11">
            <a:extLst>
              <a:ext uri="{FF2B5EF4-FFF2-40B4-BE49-F238E27FC236}">
                <a16:creationId xmlns:a16="http://schemas.microsoft.com/office/drawing/2014/main" id="{5822B9F4-D8FB-121B-C475-E26998AA2C4D}"/>
              </a:ext>
            </a:extLst>
          </p:cNvPr>
          <p:cNvSpPr txBox="1"/>
          <p:nvPr/>
        </p:nvSpPr>
        <p:spPr>
          <a:xfrm>
            <a:off x="152400" y="10816548"/>
            <a:ext cx="5143513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000" b="1" spc="-62" dirty="0">
                <a:solidFill>
                  <a:srgbClr val="446B3C"/>
                </a:solidFill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A65173E3-EDF1-D209-4060-0D4E18FD9335}"/>
              </a:ext>
            </a:extLst>
          </p:cNvPr>
          <p:cNvSpPr txBox="1"/>
          <p:nvPr/>
        </p:nvSpPr>
        <p:spPr>
          <a:xfrm>
            <a:off x="17529478" y="10548911"/>
            <a:ext cx="606122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2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3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190AF5DE-3A0F-0FED-83B2-915E5BF79F1D}"/>
              </a:ext>
            </a:extLst>
          </p:cNvPr>
          <p:cNvSpPr txBox="1"/>
          <p:nvPr/>
        </p:nvSpPr>
        <p:spPr>
          <a:xfrm>
            <a:off x="17938519" y="10788233"/>
            <a:ext cx="773350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0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/11</a:t>
            </a: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D771FBA6-84F0-CE78-75E1-9BA36535915D}"/>
              </a:ext>
            </a:extLst>
          </p:cNvPr>
          <p:cNvSpPr txBox="1"/>
          <p:nvPr/>
        </p:nvSpPr>
        <p:spPr>
          <a:xfrm>
            <a:off x="194713" y="1077902"/>
            <a:ext cx="17940887" cy="35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l"/>
            <a:r>
              <a:rPr lang="en-US" sz="4400" b="1" spc="0">
                <a:solidFill>
                  <a:srgbClr val="446B3C"/>
                </a:solidFill>
                <a:latin typeface="+mj-lt"/>
                <a:sym typeface="Bricolage Grotesque Bold"/>
              </a:rPr>
              <a:t>B</a:t>
            </a:r>
            <a:r>
              <a:rPr lang="en-US" sz="3200" spc="0">
                <a:solidFill>
                  <a:srgbClr val="446B3C"/>
                </a:solidFill>
                <a:latin typeface="+mj-lt"/>
                <a:sym typeface="Bricolage Grotesque Bold"/>
              </a:rPr>
              <a:t>uild Local, What Matters: </a:t>
            </a:r>
            <a:r>
              <a:rPr lang="en-IN" sz="3200" spc="0">
                <a:latin typeface="+mj-lt"/>
              </a:rPr>
              <a:t>Fill &amp; Finish Is Our Foundation But </a:t>
            </a:r>
            <a:r>
              <a:rPr lang="en-IN" sz="3200" b="1" spc="0">
                <a:latin typeface="+mj-lt"/>
              </a:rPr>
              <a:t>Drug Substance Will Be Our Future</a:t>
            </a:r>
            <a:endParaRPr lang="en-US" sz="3200" b="1" spc="0">
              <a:solidFill>
                <a:schemeClr val="tx1"/>
              </a:solidFill>
              <a:latin typeface="+mj-lt"/>
              <a:sym typeface="Bricolage Grotesque Bold"/>
            </a:endParaRPr>
          </a:p>
        </p:txBody>
      </p:sp>
      <p:pic>
        <p:nvPicPr>
          <p:cNvPr id="32" name="Picture 4" descr="Generated image">
            <a:extLst>
              <a:ext uri="{FF2B5EF4-FFF2-40B4-BE49-F238E27FC236}">
                <a16:creationId xmlns:a16="http://schemas.microsoft.com/office/drawing/2014/main" id="{742B7900-4A78-5E04-F346-2D455965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173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25" name="Rectangle 6224">
            <a:extLst>
              <a:ext uri="{FF2B5EF4-FFF2-40B4-BE49-F238E27FC236}">
                <a16:creationId xmlns:a16="http://schemas.microsoft.com/office/drawing/2014/main" id="{8E0C12BF-0437-9ED0-2A98-2B5563FF508E}"/>
              </a:ext>
            </a:extLst>
          </p:cNvPr>
          <p:cNvSpPr/>
          <p:nvPr/>
        </p:nvSpPr>
        <p:spPr>
          <a:xfrm>
            <a:off x="186984" y="2456722"/>
            <a:ext cx="8534920" cy="378992"/>
          </a:xfrm>
          <a:prstGeom prst="rect">
            <a:avLst/>
          </a:prstGeom>
          <a:solidFill>
            <a:srgbClr val="598D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27" name="TextBox 6226">
            <a:extLst>
              <a:ext uri="{FF2B5EF4-FFF2-40B4-BE49-F238E27FC236}">
                <a16:creationId xmlns:a16="http://schemas.microsoft.com/office/drawing/2014/main" id="{557F2144-A00E-FF88-6E5D-07DD24D90EC5}"/>
              </a:ext>
            </a:extLst>
          </p:cNvPr>
          <p:cNvSpPr txBox="1"/>
          <p:nvPr/>
        </p:nvSpPr>
        <p:spPr>
          <a:xfrm>
            <a:off x="0" y="2439552"/>
            <a:ext cx="897214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IN" sz="2000" b="1">
                <a:solidFill>
                  <a:schemeClr val="bg1"/>
                </a:solidFill>
              </a:rPr>
              <a:t>Fill &amp; Finish (F&amp;F): Overcrowded and Oversupplied</a:t>
            </a:r>
            <a:endParaRPr lang="en-IN" sz="2000">
              <a:solidFill>
                <a:schemeClr val="bg1"/>
              </a:solidFill>
            </a:endParaRPr>
          </a:p>
        </p:txBody>
      </p:sp>
      <p:graphicFrame>
        <p:nvGraphicFramePr>
          <p:cNvPr id="6245" name="Chart 6244">
            <a:extLst>
              <a:ext uri="{FF2B5EF4-FFF2-40B4-BE49-F238E27FC236}">
                <a16:creationId xmlns:a16="http://schemas.microsoft.com/office/drawing/2014/main" id="{BCE9D58A-2407-25A3-98DC-DDA3F6BCE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780646"/>
              </p:ext>
            </p:extLst>
          </p:nvPr>
        </p:nvGraphicFramePr>
        <p:xfrm>
          <a:off x="189721" y="3075313"/>
          <a:ext cx="8567054" cy="474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56" name="TextBox 6255">
            <a:extLst>
              <a:ext uri="{FF2B5EF4-FFF2-40B4-BE49-F238E27FC236}">
                <a16:creationId xmlns:a16="http://schemas.microsoft.com/office/drawing/2014/main" id="{E8308E70-DD71-2F9B-D8E4-9703F9C642C4}"/>
              </a:ext>
            </a:extLst>
          </p:cNvPr>
          <p:cNvSpPr txBox="1"/>
          <p:nvPr/>
        </p:nvSpPr>
        <p:spPr>
          <a:xfrm>
            <a:off x="260434" y="7525489"/>
            <a:ext cx="84963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1100" i="1" dirty="0"/>
              <a:t>Source: </a:t>
            </a:r>
            <a:r>
              <a:rPr lang="en-IN" sz="1100" i="1" dirty="0">
                <a:hlinkClick r:id="rId5"/>
              </a:rPr>
              <a:t>Partnerships for African Vaccine Manufacturing (PAVM) Framework for Action</a:t>
            </a:r>
            <a:endParaRPr lang="en-IN" sz="1100" i="1" dirty="0"/>
          </a:p>
        </p:txBody>
      </p:sp>
      <p:cxnSp>
        <p:nvCxnSpPr>
          <p:cNvPr id="6257" name="Straight Connector 6256">
            <a:extLst>
              <a:ext uri="{FF2B5EF4-FFF2-40B4-BE49-F238E27FC236}">
                <a16:creationId xmlns:a16="http://schemas.microsoft.com/office/drawing/2014/main" id="{BEFDC502-9BE8-7C32-8D3F-052C5E929758}"/>
              </a:ext>
            </a:extLst>
          </p:cNvPr>
          <p:cNvCxnSpPr/>
          <p:nvPr/>
        </p:nvCxnSpPr>
        <p:spPr>
          <a:xfrm flipV="1">
            <a:off x="6953385" y="3532822"/>
            <a:ext cx="0" cy="327600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9" name="Rectangle 6258">
            <a:extLst>
              <a:ext uri="{FF2B5EF4-FFF2-40B4-BE49-F238E27FC236}">
                <a16:creationId xmlns:a16="http://schemas.microsoft.com/office/drawing/2014/main" id="{FAAD1F27-F7D1-77F6-E548-24434F2994DD}"/>
              </a:ext>
            </a:extLst>
          </p:cNvPr>
          <p:cNvSpPr/>
          <p:nvPr/>
        </p:nvSpPr>
        <p:spPr>
          <a:xfrm>
            <a:off x="185570" y="7912078"/>
            <a:ext cx="8514905" cy="2602114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Africa requires </a:t>
            </a:r>
            <a:r>
              <a:rPr lang="en-IN" sz="1600" b="1" i="1" dirty="0">
                <a:solidFill>
                  <a:srgbClr val="228B44"/>
                </a:solidFill>
              </a:rPr>
              <a:t>1.6B F&amp;F doses by 2040</a:t>
            </a:r>
            <a:r>
              <a:rPr lang="en-IN" sz="1600" dirty="0">
                <a:solidFill>
                  <a:schemeClr val="tx1"/>
                </a:solidFill>
              </a:rPr>
              <a:t>, but already has </a:t>
            </a:r>
            <a:r>
              <a:rPr lang="en-IN" sz="1600" b="1" i="1" dirty="0">
                <a:solidFill>
                  <a:srgbClr val="228B44"/>
                </a:solidFill>
              </a:rPr>
              <a:t>&gt;1.67B capacity planned</a:t>
            </a:r>
            <a:r>
              <a:rPr lang="en-IN" sz="1600" dirty="0">
                <a:solidFill>
                  <a:schemeClr val="tx1"/>
                </a:solidFill>
              </a:rPr>
              <a:t>, creating a </a:t>
            </a:r>
            <a:r>
              <a:rPr lang="en-IN" sz="1600" b="1" i="1" dirty="0">
                <a:solidFill>
                  <a:srgbClr val="228B44"/>
                </a:solidFill>
              </a:rPr>
              <a:t>475mn oversupply risk</a:t>
            </a:r>
            <a:r>
              <a:rPr lang="en-IN" sz="1600" b="1" i="1" dirty="0">
                <a:solidFill>
                  <a:schemeClr val="tx1"/>
                </a:solidFill>
              </a:rPr>
              <a:t> </a:t>
            </a:r>
            <a:r>
              <a:rPr lang="en-IN" sz="1600" i="1" dirty="0">
                <a:solidFill>
                  <a:schemeClr val="tx1"/>
                </a:solidFill>
              </a:rPr>
              <a:t>in viral vector and non-live virus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More than </a:t>
            </a:r>
            <a:r>
              <a:rPr lang="en-IN" sz="1600" b="1" i="1" dirty="0">
                <a:solidFill>
                  <a:srgbClr val="228B44"/>
                </a:solidFill>
              </a:rPr>
              <a:t>20 African players</a:t>
            </a:r>
            <a:r>
              <a:rPr lang="en-IN" sz="1600" i="1" dirty="0">
                <a:solidFill>
                  <a:srgbClr val="228B44"/>
                </a:solidFill>
              </a:rPr>
              <a:t> </a:t>
            </a:r>
            <a:r>
              <a:rPr lang="en-IN" sz="1600" dirty="0">
                <a:solidFill>
                  <a:schemeClr val="tx1"/>
                </a:solidFill>
              </a:rPr>
              <a:t>(post-COVID) are already investing in F&amp;F, leading to </a:t>
            </a:r>
            <a:r>
              <a:rPr lang="en-IN" sz="1600" b="1" i="1" dirty="0">
                <a:solidFill>
                  <a:srgbClr val="228B44"/>
                </a:solidFill>
              </a:rPr>
              <a:t>fragmented competition</a:t>
            </a:r>
            <a:r>
              <a:rPr lang="en-IN" sz="1600" i="1" dirty="0">
                <a:solidFill>
                  <a:srgbClr val="228B44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F&amp;F is at risk of becoming </a:t>
            </a:r>
            <a:r>
              <a:rPr lang="en-IN" sz="1600" b="1" i="1" dirty="0">
                <a:solidFill>
                  <a:srgbClr val="228B44"/>
                </a:solidFill>
              </a:rPr>
              <a:t>commoditized</a:t>
            </a:r>
            <a:r>
              <a:rPr lang="en-IN" sz="1600" dirty="0">
                <a:solidFill>
                  <a:schemeClr val="tx1"/>
                </a:solidFill>
              </a:rPr>
              <a:t>, with </a:t>
            </a:r>
            <a:r>
              <a:rPr lang="en-IN" sz="1600" b="1" i="1" dirty="0">
                <a:solidFill>
                  <a:srgbClr val="228B44"/>
                </a:solidFill>
              </a:rPr>
              <a:t>low margins</a:t>
            </a:r>
            <a:r>
              <a:rPr lang="en-IN" sz="1600" i="1" dirty="0">
                <a:solidFill>
                  <a:srgbClr val="228B44"/>
                </a:solidFill>
              </a:rPr>
              <a:t> </a:t>
            </a:r>
            <a:r>
              <a:rPr lang="en-IN" sz="1600" dirty="0">
                <a:solidFill>
                  <a:schemeClr val="tx1"/>
                </a:solidFill>
              </a:rPr>
              <a:t>and </a:t>
            </a:r>
            <a:r>
              <a:rPr lang="en-IN" sz="1600" b="1" i="1" dirty="0">
                <a:solidFill>
                  <a:srgbClr val="228B44"/>
                </a:solidFill>
              </a:rPr>
              <a:t>little strategic differentiation</a:t>
            </a:r>
            <a:r>
              <a:rPr lang="en-IN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Competing in F&amp;F will expose us to </a:t>
            </a:r>
            <a:r>
              <a:rPr lang="en-IN" sz="1600" b="1" i="1" dirty="0">
                <a:solidFill>
                  <a:srgbClr val="228B44"/>
                </a:solidFill>
              </a:rPr>
              <a:t>crowded, low-value markets</a:t>
            </a:r>
            <a:r>
              <a:rPr lang="en-IN" sz="1600" dirty="0">
                <a:solidFill>
                  <a:schemeClr val="tx1"/>
                </a:solidFill>
              </a:rPr>
              <a:t>. Strategic focus should remain on </a:t>
            </a:r>
            <a:r>
              <a:rPr lang="en-IN" sz="1600" b="1" i="1" dirty="0">
                <a:solidFill>
                  <a:srgbClr val="228B44"/>
                </a:solidFill>
              </a:rPr>
              <a:t>integrating DS</a:t>
            </a:r>
            <a:r>
              <a:rPr lang="en-IN" sz="1600" i="1" dirty="0">
                <a:solidFill>
                  <a:srgbClr val="228B44"/>
                </a:solidFill>
              </a:rPr>
              <a:t> </a:t>
            </a:r>
            <a:r>
              <a:rPr lang="en-IN" sz="1600" dirty="0">
                <a:solidFill>
                  <a:schemeClr val="tx1"/>
                </a:solidFill>
              </a:rPr>
              <a:t>where supply gaps and grant opportunities are clear.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65519-4A7C-E6D1-C7BA-13731ED0F335}"/>
              </a:ext>
            </a:extLst>
          </p:cNvPr>
          <p:cNvSpPr txBox="1"/>
          <p:nvPr/>
        </p:nvSpPr>
        <p:spPr>
          <a:xfrm>
            <a:off x="462457" y="3656165"/>
            <a:ext cx="75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1,600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DAEA9-B464-3F4C-F762-EC0E8291A756}"/>
              </a:ext>
            </a:extLst>
          </p:cNvPr>
          <p:cNvSpPr txBox="1"/>
          <p:nvPr/>
        </p:nvSpPr>
        <p:spPr>
          <a:xfrm>
            <a:off x="1678612" y="5023432"/>
            <a:ext cx="75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800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693D4-281B-0C35-8352-71A357987BD7}"/>
              </a:ext>
            </a:extLst>
          </p:cNvPr>
          <p:cNvSpPr txBox="1"/>
          <p:nvPr/>
        </p:nvSpPr>
        <p:spPr>
          <a:xfrm>
            <a:off x="2852142" y="5092340"/>
            <a:ext cx="75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810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9A0B2-3FFB-BCAA-A387-380F5DD9732B}"/>
              </a:ext>
            </a:extLst>
          </p:cNvPr>
          <p:cNvSpPr txBox="1"/>
          <p:nvPr/>
        </p:nvSpPr>
        <p:spPr>
          <a:xfrm>
            <a:off x="5313313" y="3525173"/>
            <a:ext cx="75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1,675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54D30-8EAD-D87B-5B1E-2CADCB5C7413}"/>
              </a:ext>
            </a:extLst>
          </p:cNvPr>
          <p:cNvSpPr txBox="1"/>
          <p:nvPr/>
        </p:nvSpPr>
        <p:spPr>
          <a:xfrm>
            <a:off x="3514715" y="10797021"/>
            <a:ext cx="13438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1"/>
              <a:t>Sources: Author’s Research &amp; Analysis (Primary &amp; Secondary), Reports By PAVM, GAVI, AVMA, CEPI, Alonso, AUDA-NEPAD, Africa CDC, and UNICEF </a:t>
            </a:r>
            <a:endParaRPr lang="en-US" sz="1400" b="1" i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CADBE6-4E01-7E21-A145-399F1EBEC4EA}"/>
              </a:ext>
            </a:extLst>
          </p:cNvPr>
          <p:cNvSpPr/>
          <p:nvPr/>
        </p:nvSpPr>
        <p:spPr>
          <a:xfrm>
            <a:off x="9344038" y="2450111"/>
            <a:ext cx="8534920" cy="378992"/>
          </a:xfrm>
          <a:prstGeom prst="rect">
            <a:avLst/>
          </a:prstGeom>
          <a:solidFill>
            <a:srgbClr val="598D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5A6281A-534C-FF08-6037-E75588932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586284"/>
              </p:ext>
            </p:extLst>
          </p:nvPr>
        </p:nvGraphicFramePr>
        <p:xfrm>
          <a:off x="9311904" y="3068703"/>
          <a:ext cx="8567054" cy="434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5449F35-A06C-66E0-DE32-B30CAE11937A}"/>
              </a:ext>
            </a:extLst>
          </p:cNvPr>
          <p:cNvSpPr txBox="1"/>
          <p:nvPr/>
        </p:nvSpPr>
        <p:spPr>
          <a:xfrm>
            <a:off x="11427834" y="6465222"/>
            <a:ext cx="263214" cy="276999"/>
          </a:xfrm>
          <a:prstGeom prst="rect">
            <a:avLst/>
          </a:prstGeom>
          <a:solidFill>
            <a:srgbClr val="7F7F7F"/>
          </a:solidFill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00051F-4D75-D059-68D2-1539394425BA}"/>
              </a:ext>
            </a:extLst>
          </p:cNvPr>
          <p:cNvSpPr/>
          <p:nvPr/>
        </p:nvSpPr>
        <p:spPr>
          <a:xfrm>
            <a:off x="16695678" y="6452078"/>
            <a:ext cx="931132" cy="304800"/>
          </a:xfrm>
          <a:prstGeom prst="ellipse">
            <a:avLst/>
          </a:prstGeom>
          <a:solidFill>
            <a:srgbClr val="446B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1-2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9BE84D-6670-66BB-FA4D-A2340C0C5896}"/>
              </a:ext>
            </a:extLst>
          </p:cNvPr>
          <p:cNvSpPr/>
          <p:nvPr/>
        </p:nvSpPr>
        <p:spPr>
          <a:xfrm>
            <a:off x="16695678" y="5751715"/>
            <a:ext cx="931132" cy="304800"/>
          </a:xfrm>
          <a:prstGeom prst="ellipse">
            <a:avLst/>
          </a:prstGeom>
          <a:solidFill>
            <a:srgbClr val="70B8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9E5738-FA7B-FC44-5D39-B7886686B70A}"/>
              </a:ext>
            </a:extLst>
          </p:cNvPr>
          <p:cNvSpPr/>
          <p:nvPr/>
        </p:nvSpPr>
        <p:spPr>
          <a:xfrm>
            <a:off x="16695678" y="5401532"/>
            <a:ext cx="931132" cy="304800"/>
          </a:xfrm>
          <a:prstGeom prst="ellipse">
            <a:avLst/>
          </a:prstGeom>
          <a:solidFill>
            <a:srgbClr val="84D9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16BBC4-9891-F308-D3F8-47EF5914BF6E}"/>
              </a:ext>
            </a:extLst>
          </p:cNvPr>
          <p:cNvSpPr/>
          <p:nvPr/>
        </p:nvSpPr>
        <p:spPr>
          <a:xfrm>
            <a:off x="16695678" y="5029966"/>
            <a:ext cx="931132" cy="304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7C8FE7-5FDE-2CF8-AC6E-E18EFB9B2B12}"/>
              </a:ext>
            </a:extLst>
          </p:cNvPr>
          <p:cNvSpPr/>
          <p:nvPr/>
        </p:nvSpPr>
        <p:spPr>
          <a:xfrm>
            <a:off x="16695678" y="4679783"/>
            <a:ext cx="931132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ED43A9-09AA-CC30-1DEF-0EF740820D3D}"/>
              </a:ext>
            </a:extLst>
          </p:cNvPr>
          <p:cNvSpPr/>
          <p:nvPr/>
        </p:nvSpPr>
        <p:spPr>
          <a:xfrm>
            <a:off x="16695678" y="4000800"/>
            <a:ext cx="931132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73D176-84E3-0E06-8D7B-8935A12F4F2B}"/>
              </a:ext>
            </a:extLst>
          </p:cNvPr>
          <p:cNvSpPr/>
          <p:nvPr/>
        </p:nvSpPr>
        <p:spPr>
          <a:xfrm>
            <a:off x="16695678" y="6101898"/>
            <a:ext cx="931132" cy="304800"/>
          </a:xfrm>
          <a:prstGeom prst="ellipse">
            <a:avLst/>
          </a:prstGeom>
          <a:solidFill>
            <a:srgbClr val="598D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C173B1-387A-8E45-1E29-5CF02B9664BF}"/>
              </a:ext>
            </a:extLst>
          </p:cNvPr>
          <p:cNvSpPr txBox="1"/>
          <p:nvPr/>
        </p:nvSpPr>
        <p:spPr>
          <a:xfrm>
            <a:off x="16415448" y="3418722"/>
            <a:ext cx="146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#No. of Manufacturers*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7543ED-572C-6D41-079D-1989751B8896}"/>
              </a:ext>
            </a:extLst>
          </p:cNvPr>
          <p:cNvSpPr txBox="1"/>
          <p:nvPr/>
        </p:nvSpPr>
        <p:spPr>
          <a:xfrm>
            <a:off x="9382617" y="7381839"/>
            <a:ext cx="8496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1100" i="1"/>
              <a:t>Note: *These are the number of African manufacturers with either: Commercial DS production running, or Signed / planned facilities for that specific antigen’s drug substance. Source: </a:t>
            </a:r>
            <a:r>
              <a:rPr lang="en-IN" sz="1100" i="1">
                <a:hlinkClick r:id="rId5"/>
              </a:rPr>
              <a:t>Partnerships for African Vaccine Manufacturing (PAVM) Framework for Action</a:t>
            </a:r>
            <a:endParaRPr lang="en-IN" sz="1100" i="1"/>
          </a:p>
          <a:p>
            <a:pPr>
              <a:buNone/>
            </a:pPr>
            <a:endParaRPr lang="en-IN" sz="1100" i="1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029BA78-D465-E272-17E4-E06EE8D1EC23}"/>
              </a:ext>
            </a:extLst>
          </p:cNvPr>
          <p:cNvCxnSpPr/>
          <p:nvPr/>
        </p:nvCxnSpPr>
        <p:spPr>
          <a:xfrm flipV="1">
            <a:off x="14396161" y="3587208"/>
            <a:ext cx="0" cy="327600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9D8140E-D430-E28F-8621-02546DF10F00}"/>
              </a:ext>
            </a:extLst>
          </p:cNvPr>
          <p:cNvSpPr/>
          <p:nvPr/>
        </p:nvSpPr>
        <p:spPr>
          <a:xfrm>
            <a:off x="9364053" y="7912077"/>
            <a:ext cx="8514905" cy="2595503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solidFill>
              <a:srgbClr val="228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Africa requires </a:t>
            </a:r>
            <a:r>
              <a:rPr lang="en-IN" sz="1600" b="1" i="1" dirty="0">
                <a:solidFill>
                  <a:srgbClr val="228B44"/>
                </a:solidFill>
              </a:rPr>
              <a:t>821M DS doses by 2040</a:t>
            </a:r>
            <a:r>
              <a:rPr lang="en-IN" sz="1600" dirty="0">
                <a:solidFill>
                  <a:schemeClr val="tx1"/>
                </a:solidFill>
              </a:rPr>
              <a:t>, but only </a:t>
            </a:r>
            <a:r>
              <a:rPr lang="en-IN" sz="1600" b="1" i="1" dirty="0">
                <a:solidFill>
                  <a:srgbClr val="228B44"/>
                </a:solidFill>
              </a:rPr>
              <a:t>~93M doses capacity exists/planned</a:t>
            </a:r>
            <a:r>
              <a:rPr lang="en-IN" sz="1600" i="1" dirty="0">
                <a:solidFill>
                  <a:srgbClr val="228B44"/>
                </a:solidFill>
              </a:rPr>
              <a:t>, </a:t>
            </a:r>
            <a:r>
              <a:rPr lang="en-IN" sz="1600" dirty="0">
                <a:solidFill>
                  <a:schemeClr val="tx1"/>
                </a:solidFill>
              </a:rPr>
              <a:t>leaving a </a:t>
            </a:r>
            <a:r>
              <a:rPr lang="en-IN" sz="1600" b="1" i="1" dirty="0">
                <a:solidFill>
                  <a:srgbClr val="228B44"/>
                </a:solidFill>
              </a:rPr>
              <a:t>728M dose gap (~90%)</a:t>
            </a:r>
            <a:endParaRPr lang="en-IN" sz="1600" i="1" dirty="0">
              <a:solidFill>
                <a:srgbClr val="228B44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Most antigens (Pentavalent, PCV, MMR, Malaria, HIV) have </a:t>
            </a:r>
            <a:r>
              <a:rPr lang="en-IN" sz="1600" b="1" i="1" dirty="0">
                <a:solidFill>
                  <a:srgbClr val="228B44"/>
                </a:solidFill>
              </a:rPr>
              <a:t>zero local DS production today</a:t>
            </a:r>
            <a:endParaRPr lang="en-IN" sz="1600" i="1" dirty="0">
              <a:solidFill>
                <a:srgbClr val="228B44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Only </a:t>
            </a:r>
            <a:r>
              <a:rPr lang="en-IN" sz="1600" b="1" i="1" dirty="0">
                <a:solidFill>
                  <a:srgbClr val="228B44"/>
                </a:solidFill>
              </a:rPr>
              <a:t>Yellow Fever</a:t>
            </a:r>
            <a:r>
              <a:rPr lang="en-IN" sz="1600" i="1" dirty="0">
                <a:solidFill>
                  <a:srgbClr val="228B44"/>
                </a:solidFill>
              </a:rPr>
              <a:t> </a:t>
            </a:r>
            <a:r>
              <a:rPr lang="en-IN" sz="1600" dirty="0">
                <a:solidFill>
                  <a:schemeClr val="tx1"/>
                </a:solidFill>
              </a:rPr>
              <a:t>has meaningful DS capacity (Institute Pasteur Dakar/Tunis)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/>
                </a:solidFill>
              </a:rPr>
              <a:t>Africa will require </a:t>
            </a:r>
            <a:r>
              <a:rPr lang="en-US" sz="1600" b="1" i="1" dirty="0">
                <a:solidFill>
                  <a:srgbClr val="228B44"/>
                </a:solidFill>
              </a:rPr>
              <a:t>at least 1–2 manufacturers per antigen by 2040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— underscoring both the manufacturing gap and the </a:t>
            </a:r>
            <a:r>
              <a:rPr lang="en-US" sz="1600" b="1" i="1" dirty="0">
                <a:solidFill>
                  <a:srgbClr val="228B44"/>
                </a:solidFill>
              </a:rPr>
              <a:t>opportunity for early movers.</a:t>
            </a:r>
            <a:endParaRPr lang="en-IN" sz="1600" b="1" i="1" dirty="0">
              <a:solidFill>
                <a:srgbClr val="228B44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/>
                </a:solidFill>
              </a:rPr>
              <a:t>DS offers </a:t>
            </a:r>
            <a:r>
              <a:rPr lang="en-IN" sz="1600" b="1" i="1" dirty="0">
                <a:solidFill>
                  <a:srgbClr val="228B44"/>
                </a:solidFill>
              </a:rPr>
              <a:t>high value capture (~60% of vaccine value chain</a:t>
            </a:r>
            <a:r>
              <a:rPr lang="en-IN" sz="1600" b="1" dirty="0">
                <a:solidFill>
                  <a:schemeClr val="tx1"/>
                </a:solidFill>
              </a:rPr>
              <a:t>)</a:t>
            </a:r>
            <a:r>
              <a:rPr lang="en-IN" sz="1600" dirty="0">
                <a:solidFill>
                  <a:schemeClr val="tx1"/>
                </a:solidFill>
              </a:rPr>
              <a:t>, is aligned with </a:t>
            </a:r>
            <a:r>
              <a:rPr lang="en-IN" sz="1600" b="1" i="1" dirty="0">
                <a:solidFill>
                  <a:srgbClr val="228B44"/>
                </a:solidFill>
              </a:rPr>
              <a:t>AVMA 2040 self-sufficiency goals</a:t>
            </a:r>
            <a:r>
              <a:rPr lang="en-IN" sz="1600" dirty="0">
                <a:solidFill>
                  <a:schemeClr val="tx1"/>
                </a:solidFill>
              </a:rPr>
              <a:t>, and secures </a:t>
            </a:r>
            <a:r>
              <a:rPr lang="en-IN" sz="1600" b="1" i="1" dirty="0">
                <a:solidFill>
                  <a:srgbClr val="228B44"/>
                </a:solidFill>
              </a:rPr>
              <a:t>import substitution incentives &amp; grant unlocks</a:t>
            </a:r>
            <a:endParaRPr lang="en-IN" sz="1600" i="1" dirty="0">
              <a:solidFill>
                <a:srgbClr val="228B44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8203244-C9F9-6AAD-6CBA-1B2C4ED75CA3}"/>
              </a:ext>
            </a:extLst>
          </p:cNvPr>
          <p:cNvSpPr/>
          <p:nvPr/>
        </p:nvSpPr>
        <p:spPr>
          <a:xfrm>
            <a:off x="16695678" y="4347936"/>
            <a:ext cx="931132" cy="3048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0F9932-6472-509A-A24A-5EE89586843B}"/>
              </a:ext>
            </a:extLst>
          </p:cNvPr>
          <p:cNvSpPr txBox="1"/>
          <p:nvPr/>
        </p:nvSpPr>
        <p:spPr>
          <a:xfrm>
            <a:off x="9801771" y="3538140"/>
            <a:ext cx="75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821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B1726D-79AC-29E7-48BD-C6199C1AB7C4}"/>
              </a:ext>
            </a:extLst>
          </p:cNvPr>
          <p:cNvSpPr txBox="1"/>
          <p:nvPr/>
        </p:nvSpPr>
        <p:spPr>
          <a:xfrm>
            <a:off x="15445926" y="3698641"/>
            <a:ext cx="75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728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1A44E1-37F6-4756-0708-DDCCAE15FB9B}"/>
              </a:ext>
            </a:extLst>
          </p:cNvPr>
          <p:cNvSpPr txBox="1"/>
          <p:nvPr/>
        </p:nvSpPr>
        <p:spPr>
          <a:xfrm>
            <a:off x="9394636" y="2424352"/>
            <a:ext cx="82992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>
                <a:solidFill>
                  <a:schemeClr val="bg1"/>
                </a:solidFill>
              </a:rPr>
              <a:t>Drug Substance (DS): Massive White Space to Capture (~90% gap)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75CC75-7F2E-88A1-B184-64D18B9F4C64}"/>
              </a:ext>
            </a:extLst>
          </p:cNvPr>
          <p:cNvSpPr/>
          <p:nvPr/>
        </p:nvSpPr>
        <p:spPr>
          <a:xfrm>
            <a:off x="8996933" y="2492078"/>
            <a:ext cx="36000" cy="8028000"/>
          </a:xfrm>
          <a:prstGeom prst="rect">
            <a:avLst/>
          </a:prstGeom>
          <a:solidFill>
            <a:srgbClr val="446B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16BD0B-F1C5-C15F-7308-91C7C09FFD03}"/>
              </a:ext>
            </a:extLst>
          </p:cNvPr>
          <p:cNvCxnSpPr/>
          <p:nvPr/>
        </p:nvCxnSpPr>
        <p:spPr>
          <a:xfrm>
            <a:off x="0" y="14652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493F0A77-C09E-6CE8-E762-E7B5178F70B5}"/>
              </a:ext>
            </a:extLst>
          </p:cNvPr>
          <p:cNvSpPr/>
          <p:nvPr/>
        </p:nvSpPr>
        <p:spPr>
          <a:xfrm>
            <a:off x="272963" y="1583047"/>
            <a:ext cx="1665716" cy="684000"/>
          </a:xfrm>
          <a:prstGeom prst="rect">
            <a:avLst/>
          </a:prstGeom>
          <a:solidFill>
            <a:srgbClr val="228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18">
            <a:extLst>
              <a:ext uri="{FF2B5EF4-FFF2-40B4-BE49-F238E27FC236}">
                <a16:creationId xmlns:a16="http://schemas.microsoft.com/office/drawing/2014/main" id="{40BAF455-9AD3-77DF-42F4-DDE109D26354}"/>
              </a:ext>
            </a:extLst>
          </p:cNvPr>
          <p:cNvSpPr txBox="1"/>
          <p:nvPr/>
        </p:nvSpPr>
        <p:spPr>
          <a:xfrm>
            <a:off x="69333" y="1745946"/>
            <a:ext cx="2072976" cy="35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2400" b="1">
                <a:solidFill>
                  <a:schemeClr val="bg1"/>
                </a:solidFill>
                <a:ea typeface="Helvetica World"/>
                <a:cs typeface="Helvetica World"/>
                <a:sym typeface="Helvetica World"/>
              </a:rPr>
              <a:t>Objective</a:t>
            </a:r>
            <a:endParaRPr lang="en-US" sz="2400" b="1" baseline="30000">
              <a:solidFill>
                <a:schemeClr val="bg1"/>
              </a:solidFill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B09E77-E4F3-D255-DDBD-3976F7C8ACDF}"/>
              </a:ext>
            </a:extLst>
          </p:cNvPr>
          <p:cNvSpPr/>
          <p:nvPr/>
        </p:nvSpPr>
        <p:spPr>
          <a:xfrm>
            <a:off x="2010895" y="1575712"/>
            <a:ext cx="16065449" cy="691335"/>
          </a:xfrm>
          <a:prstGeom prst="rect">
            <a:avLst/>
          </a:prstGeom>
          <a:solidFill>
            <a:srgbClr val="E6F8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>
                <a:solidFill>
                  <a:schemeClr val="tx1"/>
                </a:solidFill>
                <a:latin typeface="+mj-lt"/>
              </a:rPr>
              <a:t>To demonstrate</a:t>
            </a:r>
            <a:r>
              <a:rPr lang="en-IN" b="1" dirty="0">
                <a:solidFill>
                  <a:schemeClr val="tx1"/>
                </a:solidFill>
                <a:latin typeface="+mj-lt"/>
              </a:rPr>
              <a:t> why </a:t>
            </a:r>
            <a:r>
              <a:rPr lang="en-IN" b="1">
                <a:solidFill>
                  <a:schemeClr val="tx1"/>
                </a:solidFill>
                <a:latin typeface="+mj-lt"/>
              </a:rPr>
              <a:t>VaccineCo.</a:t>
            </a:r>
            <a:r>
              <a:rPr lang="en-IN" b="1" dirty="0">
                <a:solidFill>
                  <a:schemeClr val="tx1"/>
                </a:solidFill>
                <a:latin typeface="+mj-lt"/>
              </a:rPr>
              <a:t> should </a:t>
            </a:r>
            <a:r>
              <a:rPr lang="en-IN" b="1" i="1" dirty="0">
                <a:solidFill>
                  <a:srgbClr val="228B44"/>
                </a:solidFill>
                <a:latin typeface="+mj-lt"/>
              </a:rPr>
              <a:t>pivot towards Drug Substance (DS) </a:t>
            </a:r>
            <a:r>
              <a:rPr lang="en-IN" b="1" dirty="0">
                <a:solidFill>
                  <a:schemeClr val="tx1"/>
                </a:solidFill>
                <a:latin typeface="+mj-lt"/>
              </a:rPr>
              <a:t>manufacturing — the true value pool in Africa’s vaccine ecosystem</a:t>
            </a:r>
            <a:endParaRPr lang="en-IN" i="1" dirty="0">
              <a:solidFill>
                <a:srgbClr val="228B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361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653C4-F276-BD22-2474-6B13F4E58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794B2881-93D3-44A0-5F07-545DA2ED68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3526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4B2881-93D3-44A0-5F07-545DA2ED6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33AC3C25-FACC-8638-2E42-E4FBD34A96FA}"/>
              </a:ext>
            </a:extLst>
          </p:cNvPr>
          <p:cNvSpPr/>
          <p:nvPr/>
        </p:nvSpPr>
        <p:spPr>
          <a:xfrm>
            <a:off x="10611561" y="8464420"/>
            <a:ext cx="7440368" cy="2032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E93710D-FE9A-BE7A-A27D-C412B54EAC3D}"/>
              </a:ext>
            </a:extLst>
          </p:cNvPr>
          <p:cNvSpPr txBox="1"/>
          <p:nvPr/>
        </p:nvSpPr>
        <p:spPr>
          <a:xfrm>
            <a:off x="836762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Current Scenario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2CA668A-4706-8088-42A9-F568BD13E057}"/>
              </a:ext>
            </a:extLst>
          </p:cNvPr>
          <p:cNvSpPr txBox="1"/>
          <p:nvPr/>
        </p:nvSpPr>
        <p:spPr>
          <a:xfrm>
            <a:off x="596007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Executive Summary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DEFBC3BD-6E6F-2D4E-7ED2-B6E79B6760F3}"/>
              </a:ext>
            </a:extLst>
          </p:cNvPr>
          <p:cNvSpPr txBox="1"/>
          <p:nvPr/>
        </p:nvSpPr>
        <p:spPr>
          <a:xfrm>
            <a:off x="701523" y="-1277938"/>
            <a:ext cx="16884953" cy="2024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3600" dirty="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VaccineCo.</a:t>
            </a: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EBC3CB5C-63D0-6AE5-C81D-26FA78F53EF5}"/>
              </a:ext>
            </a:extLst>
          </p:cNvPr>
          <p:cNvGrpSpPr/>
          <p:nvPr/>
        </p:nvGrpSpPr>
        <p:grpSpPr>
          <a:xfrm>
            <a:off x="6221885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1773B842-20BE-E3AE-C8FE-4E19BDC3F20D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7ACF2B88-555D-894C-90FC-47524C735474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904BB77F-52C7-306B-DB07-5B3CF7F6BC92}"/>
              </a:ext>
            </a:extLst>
          </p:cNvPr>
          <p:cNvSpPr txBox="1"/>
          <p:nvPr/>
        </p:nvSpPr>
        <p:spPr>
          <a:xfrm>
            <a:off x="1342156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Execution Roadmap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63A35CA3-367F-7EF6-4F6C-2F1EC6E923EB}"/>
              </a:ext>
            </a:extLst>
          </p:cNvPr>
          <p:cNvSpPr txBox="1"/>
          <p:nvPr/>
        </p:nvSpPr>
        <p:spPr>
          <a:xfrm>
            <a:off x="1101401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Strategic Plan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22636FB8-4904-1DD7-418A-E4621CE087E2}"/>
              </a:ext>
            </a:extLst>
          </p:cNvPr>
          <p:cNvSpPr txBox="1"/>
          <p:nvPr/>
        </p:nvSpPr>
        <p:spPr>
          <a:xfrm>
            <a:off x="16067957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Envisioned Future</a:t>
            </a: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9121B948-96DD-5971-CC02-29F15AFC550E}"/>
              </a:ext>
            </a:extLst>
          </p:cNvPr>
          <p:cNvGrpSpPr/>
          <p:nvPr/>
        </p:nvGrpSpPr>
        <p:grpSpPr>
          <a:xfrm>
            <a:off x="877871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67A94EB1-CB25-8295-66CE-7C01C71F1237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A6386415-6FF1-7BD2-C722-112A35997367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4FFA6F29-D857-CF02-EFD3-3B44DC5056BA}"/>
              </a:ext>
            </a:extLst>
          </p:cNvPr>
          <p:cNvGrpSpPr/>
          <p:nvPr/>
        </p:nvGrpSpPr>
        <p:grpSpPr>
          <a:xfrm>
            <a:off x="11335535" y="-263604"/>
            <a:ext cx="1457583" cy="475407"/>
            <a:chOff x="0" y="0"/>
            <a:chExt cx="325445" cy="125210"/>
          </a:xfrm>
          <a:solidFill>
            <a:srgbClr val="446B3C"/>
          </a:solidFill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34967C91-AF40-EAAE-A3A3-03BA407BD8EC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0AABF18C-9578-5540-2E44-DDF6D6956710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F1B99110-99B4-A5F6-0015-C75B5C4F4BCD}"/>
              </a:ext>
            </a:extLst>
          </p:cNvPr>
          <p:cNvGrpSpPr/>
          <p:nvPr/>
        </p:nvGrpSpPr>
        <p:grpSpPr>
          <a:xfrm>
            <a:off x="1389236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48159281-17DA-A3F6-7D6B-E49FF1723E08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62384125-9B41-C06B-6A75-C541CE706C51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407D3532-1B80-D15F-BF78-352F1D723676}"/>
              </a:ext>
            </a:extLst>
          </p:cNvPr>
          <p:cNvGrpSpPr/>
          <p:nvPr/>
        </p:nvGrpSpPr>
        <p:grpSpPr>
          <a:xfrm>
            <a:off x="16449186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8F7D1F2A-FDD3-9E76-0385-57798546D71C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90C4BA89-6111-85DE-7731-D001BF36A69A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0" name="TextBox 11">
            <a:extLst>
              <a:ext uri="{FF2B5EF4-FFF2-40B4-BE49-F238E27FC236}">
                <a16:creationId xmlns:a16="http://schemas.microsoft.com/office/drawing/2014/main" id="{F18E631A-35D5-A3B8-79E4-D17C89C33468}"/>
              </a:ext>
            </a:extLst>
          </p:cNvPr>
          <p:cNvSpPr txBox="1"/>
          <p:nvPr/>
        </p:nvSpPr>
        <p:spPr>
          <a:xfrm>
            <a:off x="152400" y="10816548"/>
            <a:ext cx="5143513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000" b="1" spc="-62">
                <a:solidFill>
                  <a:srgbClr val="446B3C"/>
                </a:solidFill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C0473FEE-E502-26C4-91C6-66115807E793}"/>
              </a:ext>
            </a:extLst>
          </p:cNvPr>
          <p:cNvSpPr txBox="1"/>
          <p:nvPr/>
        </p:nvSpPr>
        <p:spPr>
          <a:xfrm>
            <a:off x="17529478" y="10548911"/>
            <a:ext cx="606122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2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4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E0D6B1B4-997C-08EA-A13E-BC06E3389FFD}"/>
              </a:ext>
            </a:extLst>
          </p:cNvPr>
          <p:cNvSpPr txBox="1"/>
          <p:nvPr/>
        </p:nvSpPr>
        <p:spPr>
          <a:xfrm>
            <a:off x="17938519" y="10788233"/>
            <a:ext cx="773350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0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/11</a:t>
            </a: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DE3F5528-AE36-3289-A403-BFB4B1594F57}"/>
              </a:ext>
            </a:extLst>
          </p:cNvPr>
          <p:cNvSpPr txBox="1"/>
          <p:nvPr/>
        </p:nvSpPr>
        <p:spPr>
          <a:xfrm>
            <a:off x="194713" y="1077902"/>
            <a:ext cx="17940887" cy="35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l"/>
            <a:r>
              <a:rPr lang="en-US" sz="4400" b="1" spc="0">
                <a:solidFill>
                  <a:srgbClr val="446B3C"/>
                </a:solidFill>
                <a:latin typeface="+mj-lt"/>
                <a:sym typeface="Bricolage Grotesque Bold"/>
              </a:rPr>
              <a:t>A</a:t>
            </a:r>
            <a:r>
              <a:rPr lang="en-US" sz="3200" spc="0">
                <a:solidFill>
                  <a:srgbClr val="446B3C"/>
                </a:solidFill>
                <a:latin typeface="+mj-lt"/>
                <a:sym typeface="Bricolage Grotesque Bold"/>
              </a:rPr>
              <a:t>dapt Portfolio, Empower Africa: </a:t>
            </a:r>
            <a:r>
              <a:rPr lang="en-US" sz="3200" spc="0">
                <a:solidFill>
                  <a:schemeClr val="tx1"/>
                </a:solidFill>
                <a:latin typeface="+mj-lt"/>
                <a:sym typeface="Bricolage Grotesque Bold"/>
              </a:rPr>
              <a:t>By </a:t>
            </a:r>
            <a:r>
              <a:rPr lang="en-IN" sz="3200">
                <a:solidFill>
                  <a:schemeClr val="tx1"/>
                </a:solidFill>
                <a:latin typeface="+mj-lt"/>
              </a:rPr>
              <a:t>Securing </a:t>
            </a:r>
            <a:r>
              <a:rPr lang="en-IN" sz="3200">
                <a:latin typeface="+mj-lt"/>
              </a:rPr>
              <a:t>Routine Vaccines &amp; Advancing Into Novel Future Proof Vaccines</a:t>
            </a:r>
            <a:r>
              <a:rPr lang="en-US" sz="3200" spc="0">
                <a:solidFill>
                  <a:srgbClr val="446B3C"/>
                </a:solidFill>
                <a:latin typeface="+mj-lt"/>
                <a:sym typeface="Bricolage Grotesque Bold"/>
              </a:rPr>
              <a:t> </a:t>
            </a:r>
            <a:endParaRPr lang="en-US" sz="3200" spc="0">
              <a:solidFill>
                <a:schemeClr val="tx1"/>
              </a:solidFill>
              <a:latin typeface="+mj-lt"/>
              <a:sym typeface="Bricolage Grotesque Bold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B54084-67EB-5D85-60DD-5CDBF3887C5C}"/>
              </a:ext>
            </a:extLst>
          </p:cNvPr>
          <p:cNvCxnSpPr/>
          <p:nvPr/>
        </p:nvCxnSpPr>
        <p:spPr>
          <a:xfrm>
            <a:off x="0" y="14652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Generated image">
            <a:extLst>
              <a:ext uri="{FF2B5EF4-FFF2-40B4-BE49-F238E27FC236}">
                <a16:creationId xmlns:a16="http://schemas.microsoft.com/office/drawing/2014/main" id="{F105997A-C7DC-9237-B029-D00C1D5C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173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7" name="Rectangle 6186">
            <a:extLst>
              <a:ext uri="{FF2B5EF4-FFF2-40B4-BE49-F238E27FC236}">
                <a16:creationId xmlns:a16="http://schemas.microsoft.com/office/drawing/2014/main" id="{1AA3DF29-102E-858B-99FD-AD4D21407530}"/>
              </a:ext>
            </a:extLst>
          </p:cNvPr>
          <p:cNvSpPr/>
          <p:nvPr/>
        </p:nvSpPr>
        <p:spPr>
          <a:xfrm>
            <a:off x="272963" y="1583047"/>
            <a:ext cx="1665716" cy="684000"/>
          </a:xfrm>
          <a:prstGeom prst="rect">
            <a:avLst/>
          </a:prstGeom>
          <a:solidFill>
            <a:srgbClr val="228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6" name="TextBox 18">
            <a:extLst>
              <a:ext uri="{FF2B5EF4-FFF2-40B4-BE49-F238E27FC236}">
                <a16:creationId xmlns:a16="http://schemas.microsoft.com/office/drawing/2014/main" id="{531C7D5F-2742-B17C-FAFC-3714ACE68409}"/>
              </a:ext>
            </a:extLst>
          </p:cNvPr>
          <p:cNvSpPr txBox="1"/>
          <p:nvPr/>
        </p:nvSpPr>
        <p:spPr>
          <a:xfrm>
            <a:off x="69333" y="1748119"/>
            <a:ext cx="2072976" cy="35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2400" b="1">
                <a:solidFill>
                  <a:schemeClr val="bg1"/>
                </a:solidFill>
                <a:ea typeface="Helvetica World"/>
                <a:cs typeface="Helvetica World"/>
                <a:sym typeface="Helvetica World"/>
              </a:rPr>
              <a:t>Objective</a:t>
            </a:r>
            <a:endParaRPr lang="en-US" sz="2400" b="1" baseline="30000">
              <a:solidFill>
                <a:schemeClr val="bg1"/>
              </a:solidFill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6189" name="Rectangle 6188">
            <a:extLst>
              <a:ext uri="{FF2B5EF4-FFF2-40B4-BE49-F238E27FC236}">
                <a16:creationId xmlns:a16="http://schemas.microsoft.com/office/drawing/2014/main" id="{CFE3F9AA-3943-1110-EF97-348C00BFA8C1}"/>
              </a:ext>
            </a:extLst>
          </p:cNvPr>
          <p:cNvSpPr/>
          <p:nvPr/>
        </p:nvSpPr>
        <p:spPr>
          <a:xfrm>
            <a:off x="2010895" y="1575712"/>
            <a:ext cx="16065449" cy="691335"/>
          </a:xfrm>
          <a:prstGeom prst="rect">
            <a:avLst/>
          </a:prstGeom>
          <a:solidFill>
            <a:srgbClr val="E6F8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 establish </a:t>
            </a:r>
            <a:r>
              <a:rPr lang="en-IN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VaccineCo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as Africa’s </a:t>
            </a:r>
            <a:r>
              <a:rPr lang="en-IN" b="1" i="1" dirty="0">
                <a:solidFill>
                  <a:srgbClr val="228B44"/>
                </a:solidFill>
                <a:latin typeface="+mj-lt"/>
              </a:rPr>
              <a:t>end-to-end producer 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of priority routine vaccines (DS+F&amp;F), </a:t>
            </a:r>
            <a:r>
              <a:rPr lang="en-IN" b="1" i="1" dirty="0">
                <a:solidFill>
                  <a:srgbClr val="228B44"/>
                </a:solidFill>
                <a:latin typeface="+mj-lt"/>
              </a:rPr>
              <a:t>unlocking import substitution &amp; AVMA incentives</a:t>
            </a:r>
            <a:endParaRPr lang="en-US" b="1" i="1" dirty="0">
              <a:solidFill>
                <a:srgbClr val="228B44"/>
              </a:solidFill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384CA-E0F9-C718-8DEA-87349F9BF798}"/>
              </a:ext>
            </a:extLst>
          </p:cNvPr>
          <p:cNvCxnSpPr/>
          <p:nvPr/>
        </p:nvCxnSpPr>
        <p:spPr>
          <a:xfrm>
            <a:off x="0" y="1065121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A66D1D3-D05F-C614-0ECD-CE16F0F00571}"/>
              </a:ext>
            </a:extLst>
          </p:cNvPr>
          <p:cNvSpPr/>
          <p:nvPr/>
        </p:nvSpPr>
        <p:spPr>
          <a:xfrm>
            <a:off x="615728" y="2865196"/>
            <a:ext cx="9652024" cy="6730139"/>
          </a:xfrm>
          <a:prstGeom prst="rect">
            <a:avLst/>
          </a:prstGeom>
          <a:solidFill>
            <a:srgbClr val="FFC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77A4C31-6943-B7A3-75E3-C51A230E7C45}"/>
              </a:ext>
            </a:extLst>
          </p:cNvPr>
          <p:cNvSpPr/>
          <p:nvPr/>
        </p:nvSpPr>
        <p:spPr>
          <a:xfrm rot="10800000">
            <a:off x="2030105" y="2885845"/>
            <a:ext cx="8203125" cy="5776396"/>
          </a:xfrm>
          <a:prstGeom prst="rtTriangle">
            <a:avLst/>
          </a:prstGeom>
          <a:solidFill>
            <a:srgbClr val="DBEED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89E4AE2-3A87-4DEC-462F-843B8DDF2596}"/>
              </a:ext>
            </a:extLst>
          </p:cNvPr>
          <p:cNvSpPr/>
          <p:nvPr/>
        </p:nvSpPr>
        <p:spPr>
          <a:xfrm>
            <a:off x="640291" y="5616897"/>
            <a:ext cx="6214347" cy="3940492"/>
          </a:xfrm>
          <a:prstGeom prst="rtTriangle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7806D9-7CC2-DC9D-AD4D-ED89DADCB041}"/>
              </a:ext>
            </a:extLst>
          </p:cNvPr>
          <p:cNvGrpSpPr/>
          <p:nvPr/>
        </p:nvGrpSpPr>
        <p:grpSpPr>
          <a:xfrm>
            <a:off x="590776" y="9605618"/>
            <a:ext cx="9812796" cy="315601"/>
            <a:chOff x="762000" y="9923057"/>
            <a:chExt cx="10146692" cy="3315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4CFC87-5722-68B5-FE94-ACF5641281E0}"/>
                </a:ext>
              </a:extLst>
            </p:cNvPr>
            <p:cNvSpPr/>
            <p:nvPr/>
          </p:nvSpPr>
          <p:spPr>
            <a:xfrm>
              <a:off x="763751" y="9923057"/>
              <a:ext cx="9980449" cy="315981"/>
            </a:xfrm>
            <a:prstGeom prst="rect">
              <a:avLst/>
            </a:prstGeom>
            <a:solidFill>
              <a:srgbClr val="228B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Manufacturing Attractiveness</a:t>
              </a:r>
              <a:r>
                <a:rPr lang="en-US" sz="1600" b="1" baseline="30000"/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856501-5BE3-5EED-AC42-7B110E4D94CF}"/>
                </a:ext>
              </a:extLst>
            </p:cNvPr>
            <p:cNvSpPr txBox="1"/>
            <p:nvPr/>
          </p:nvSpPr>
          <p:spPr>
            <a:xfrm>
              <a:off x="762000" y="9931277"/>
              <a:ext cx="914400" cy="323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Low (0)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3FBFD-A187-2A44-6775-FB7B5E85C6A6}"/>
                </a:ext>
              </a:extLst>
            </p:cNvPr>
            <p:cNvSpPr txBox="1"/>
            <p:nvPr/>
          </p:nvSpPr>
          <p:spPr>
            <a:xfrm>
              <a:off x="9994292" y="9931277"/>
              <a:ext cx="914400" cy="323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High (5)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158BD7-00F5-19EB-D2EE-1240FDE16CF9}"/>
              </a:ext>
            </a:extLst>
          </p:cNvPr>
          <p:cNvGrpSpPr/>
          <p:nvPr/>
        </p:nvGrpSpPr>
        <p:grpSpPr>
          <a:xfrm rot="16200000">
            <a:off x="-3165176" y="6155247"/>
            <a:ext cx="7154660" cy="327065"/>
            <a:chOff x="762002" y="9916742"/>
            <a:chExt cx="10146692" cy="33819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A44E94-F6AF-1912-A931-E2A5929B23F2}"/>
                </a:ext>
              </a:extLst>
            </p:cNvPr>
            <p:cNvSpPr/>
            <p:nvPr/>
          </p:nvSpPr>
          <p:spPr>
            <a:xfrm>
              <a:off x="763751" y="9923057"/>
              <a:ext cx="9980449" cy="315981"/>
            </a:xfrm>
            <a:prstGeom prst="rect">
              <a:avLst/>
            </a:prstGeom>
            <a:solidFill>
              <a:srgbClr val="228B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Market Attractiveness</a:t>
              </a:r>
              <a:r>
                <a:rPr lang="en-US" sz="1600" b="1" baseline="30000"/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CC2405-E207-B321-B7A4-AF83D5CC2E03}"/>
                </a:ext>
              </a:extLst>
            </p:cNvPr>
            <p:cNvSpPr txBox="1"/>
            <p:nvPr/>
          </p:nvSpPr>
          <p:spPr>
            <a:xfrm>
              <a:off x="762002" y="9936686"/>
              <a:ext cx="1536407" cy="31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Low (0)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1545C6-33B3-DC62-1C4B-006BB1AD4550}"/>
                </a:ext>
              </a:extLst>
            </p:cNvPr>
            <p:cNvSpPr txBox="1"/>
            <p:nvPr/>
          </p:nvSpPr>
          <p:spPr>
            <a:xfrm>
              <a:off x="9684143" y="9916742"/>
              <a:ext cx="1224551" cy="315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High (5)</a:t>
              </a:r>
            </a:p>
          </p:txBody>
        </p:sp>
      </p:grpSp>
      <p:sp>
        <p:nvSpPr>
          <p:cNvPr id="2066" name="TextBox 2065">
            <a:extLst>
              <a:ext uri="{FF2B5EF4-FFF2-40B4-BE49-F238E27FC236}">
                <a16:creationId xmlns:a16="http://schemas.microsoft.com/office/drawing/2014/main" id="{1FEA5D7C-8C2A-82AA-DF47-C0AD69DCD737}"/>
              </a:ext>
            </a:extLst>
          </p:cNvPr>
          <p:cNvSpPr txBox="1"/>
          <p:nvPr/>
        </p:nvSpPr>
        <p:spPr>
          <a:xfrm>
            <a:off x="3886243" y="2955494"/>
            <a:ext cx="3064476" cy="1015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446B3C"/>
                </a:solidFill>
              </a:rPr>
              <a:t>High Priority Vaccine To Integrate &amp; Scale</a:t>
            </a:r>
          </a:p>
          <a:p>
            <a:pPr algn="ctr"/>
            <a:r>
              <a:rPr lang="en-US" sz="2000" b="1">
                <a:solidFill>
                  <a:srgbClr val="446B3C"/>
                </a:solidFill>
              </a:rPr>
              <a:t>(DS + F&amp;F)</a:t>
            </a: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C4A96AAC-BDB4-6D5B-6D74-F69DF307F7BF}"/>
              </a:ext>
            </a:extLst>
          </p:cNvPr>
          <p:cNvSpPr txBox="1"/>
          <p:nvPr/>
        </p:nvSpPr>
        <p:spPr>
          <a:xfrm>
            <a:off x="682988" y="3949728"/>
            <a:ext cx="3064476" cy="120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C000"/>
                </a:solidFill>
              </a:rPr>
              <a:t>Focused Vaccines For Fill &amp; Finish In Short Term, With DS added when viable in longer term (2030-2040)</a:t>
            </a:r>
          </a:p>
        </p:txBody>
      </p:sp>
      <p:sp>
        <p:nvSpPr>
          <p:cNvPr id="2069" name="TextBox 2068">
            <a:extLst>
              <a:ext uri="{FF2B5EF4-FFF2-40B4-BE49-F238E27FC236}">
                <a16:creationId xmlns:a16="http://schemas.microsoft.com/office/drawing/2014/main" id="{638AC183-9909-453C-2562-7B022E6C78C8}"/>
              </a:ext>
            </a:extLst>
          </p:cNvPr>
          <p:cNvSpPr txBox="1"/>
          <p:nvPr/>
        </p:nvSpPr>
        <p:spPr>
          <a:xfrm>
            <a:off x="3055481" y="8978618"/>
            <a:ext cx="3734780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Defer their local manufacturing, Instead Focus on R&amp;D of emerging diseases</a:t>
            </a:r>
          </a:p>
        </p:txBody>
      </p:sp>
      <p:sp>
        <p:nvSpPr>
          <p:cNvPr id="2070" name="TextBox 2069">
            <a:extLst>
              <a:ext uri="{FF2B5EF4-FFF2-40B4-BE49-F238E27FC236}">
                <a16:creationId xmlns:a16="http://schemas.microsoft.com/office/drawing/2014/main" id="{2488D72D-74E0-4FB6-856E-1AA5097C7B3E}"/>
              </a:ext>
            </a:extLst>
          </p:cNvPr>
          <p:cNvSpPr txBox="1"/>
          <p:nvPr/>
        </p:nvSpPr>
        <p:spPr>
          <a:xfrm>
            <a:off x="7686475" y="2914153"/>
            <a:ext cx="1357239" cy="70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446B3C"/>
                </a:solidFill>
              </a:rPr>
              <a:t>1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72B916DB-AC60-99C0-4D23-F8FDC4B99008}"/>
              </a:ext>
            </a:extLst>
          </p:cNvPr>
          <p:cNvSpPr txBox="1"/>
          <p:nvPr/>
        </p:nvSpPr>
        <p:spPr>
          <a:xfrm>
            <a:off x="5308807" y="4349645"/>
            <a:ext cx="1357239" cy="70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446B3C"/>
                </a:solidFill>
              </a:rPr>
              <a:t>2</a:t>
            </a:r>
          </a:p>
        </p:txBody>
      </p:sp>
      <p:sp>
        <p:nvSpPr>
          <p:cNvPr id="2073" name="TextBox 2072">
            <a:extLst>
              <a:ext uri="{FF2B5EF4-FFF2-40B4-BE49-F238E27FC236}">
                <a16:creationId xmlns:a16="http://schemas.microsoft.com/office/drawing/2014/main" id="{A20DEE68-3239-3228-4442-B146B828259C}"/>
              </a:ext>
            </a:extLst>
          </p:cNvPr>
          <p:cNvSpPr txBox="1"/>
          <p:nvPr/>
        </p:nvSpPr>
        <p:spPr>
          <a:xfrm>
            <a:off x="7686474" y="4525586"/>
            <a:ext cx="1357239" cy="70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446B3C"/>
                </a:solidFill>
              </a:rPr>
              <a:t>3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D632F75-DB3B-D763-EE38-BD664AF1D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580363"/>
              </p:ext>
            </p:extLst>
          </p:nvPr>
        </p:nvGraphicFramePr>
        <p:xfrm>
          <a:off x="194713" y="2716859"/>
          <a:ext cx="10049779" cy="697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01" name="Rectangle 2100">
            <a:extLst>
              <a:ext uri="{FF2B5EF4-FFF2-40B4-BE49-F238E27FC236}">
                <a16:creationId xmlns:a16="http://schemas.microsoft.com/office/drawing/2014/main" id="{2273349C-4D09-FDD2-C9FB-F3ACBB059BED}"/>
              </a:ext>
            </a:extLst>
          </p:cNvPr>
          <p:cNvSpPr/>
          <p:nvPr/>
        </p:nvSpPr>
        <p:spPr>
          <a:xfrm>
            <a:off x="10413891" y="2369347"/>
            <a:ext cx="36000" cy="8179553"/>
          </a:xfrm>
          <a:prstGeom prst="rect">
            <a:avLst/>
          </a:prstGeom>
          <a:solidFill>
            <a:srgbClr val="228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6" name="Rectangle 6155">
            <a:extLst>
              <a:ext uri="{FF2B5EF4-FFF2-40B4-BE49-F238E27FC236}">
                <a16:creationId xmlns:a16="http://schemas.microsoft.com/office/drawing/2014/main" id="{F797C72A-D7F3-525C-2E9B-471D54B720A8}"/>
              </a:ext>
            </a:extLst>
          </p:cNvPr>
          <p:cNvSpPr/>
          <p:nvPr/>
        </p:nvSpPr>
        <p:spPr>
          <a:xfrm>
            <a:off x="10569056" y="2945680"/>
            <a:ext cx="3765436" cy="1095055"/>
          </a:xfrm>
          <a:prstGeom prst="rect">
            <a:avLst/>
          </a:prstGeom>
          <a:solidFill>
            <a:srgbClr val="DCEE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12" b="1">
                <a:solidFill>
                  <a:srgbClr val="228B44"/>
                </a:solidFill>
              </a:rPr>
              <a:t>Routine model: </a:t>
            </a:r>
            <a:r>
              <a:rPr lang="en-IN" sz="1800" b="1" i="1">
                <a:solidFill>
                  <a:srgbClr val="598D51"/>
                </a:solidFill>
              </a:rPr>
              <a:t>End-to-End domestic production (DS + F&amp;F)</a:t>
            </a:r>
            <a:endParaRPr lang="en-US" sz="1800" b="1" i="1">
              <a:solidFill>
                <a:srgbClr val="598D51"/>
              </a:solidFill>
            </a:endParaRP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6BB8D904-26EA-EDAD-2D5D-3A390C20962D}"/>
              </a:ext>
            </a:extLst>
          </p:cNvPr>
          <p:cNvSpPr/>
          <p:nvPr/>
        </p:nvSpPr>
        <p:spPr>
          <a:xfrm>
            <a:off x="14401800" y="2956905"/>
            <a:ext cx="3672000" cy="1095055"/>
          </a:xfrm>
          <a:prstGeom prst="rect">
            <a:avLst/>
          </a:prstGeom>
          <a:solidFill>
            <a:srgbClr val="DCEE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12" b="1">
                <a:solidFill>
                  <a:srgbClr val="228B44"/>
                </a:solidFill>
              </a:rPr>
              <a:t>DS first R&amp;D &amp; Small Outbreak Model </a:t>
            </a:r>
            <a:r>
              <a:rPr lang="en-IN" sz="2212" b="1">
                <a:solidFill>
                  <a:srgbClr val="598D51"/>
                </a:solidFill>
              </a:rPr>
              <a:t>: </a:t>
            </a:r>
            <a:r>
              <a:rPr lang="en-IN" sz="1800" b="1">
                <a:solidFill>
                  <a:srgbClr val="598D51"/>
                </a:solidFill>
              </a:rPr>
              <a:t>Campaign F&amp;F</a:t>
            </a:r>
            <a:endParaRPr lang="en-US" sz="1800" b="1">
              <a:solidFill>
                <a:srgbClr val="598D51"/>
              </a:solidFill>
            </a:endParaRPr>
          </a:p>
        </p:txBody>
      </p:sp>
      <p:sp>
        <p:nvSpPr>
          <p:cNvPr id="6158" name="Rectangle 6157">
            <a:extLst>
              <a:ext uri="{FF2B5EF4-FFF2-40B4-BE49-F238E27FC236}">
                <a16:creationId xmlns:a16="http://schemas.microsoft.com/office/drawing/2014/main" id="{5333D245-01CF-F88D-8582-BFD973D8B2F8}"/>
              </a:ext>
            </a:extLst>
          </p:cNvPr>
          <p:cNvSpPr/>
          <p:nvPr/>
        </p:nvSpPr>
        <p:spPr>
          <a:xfrm>
            <a:off x="10605056" y="4768977"/>
            <a:ext cx="3729436" cy="2319422"/>
          </a:xfrm>
          <a:prstGeom prst="rect">
            <a:avLst/>
          </a:prstGeom>
          <a:solidFill>
            <a:srgbClr val="DCEED6">
              <a:alpha val="20000"/>
            </a:srgbClr>
          </a:solidFill>
          <a:ln>
            <a:solidFill>
              <a:srgbClr val="228B4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just">
              <a:lnSpc>
                <a:spcPct val="120000"/>
              </a:lnSpc>
            </a:pPr>
            <a:endParaRPr lang="en-IN" sz="1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E779BDFD-71F5-5877-95F6-5D3C2BF1406D}"/>
              </a:ext>
            </a:extLst>
          </p:cNvPr>
          <p:cNvSpPr/>
          <p:nvPr/>
        </p:nvSpPr>
        <p:spPr>
          <a:xfrm>
            <a:off x="14401800" y="4772718"/>
            <a:ext cx="3672000" cy="2319422"/>
          </a:xfrm>
          <a:prstGeom prst="rect">
            <a:avLst/>
          </a:prstGeom>
          <a:solidFill>
            <a:srgbClr val="DCEED6">
              <a:alpha val="20000"/>
            </a:srgbClr>
          </a:solidFill>
          <a:ln>
            <a:solidFill>
              <a:srgbClr val="228B4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just">
              <a:lnSpc>
                <a:spcPct val="120000"/>
              </a:lnSpc>
            </a:pPr>
            <a:endParaRPr lang="en-IN" sz="1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60" name="Rectangle 6159">
            <a:extLst>
              <a:ext uri="{FF2B5EF4-FFF2-40B4-BE49-F238E27FC236}">
                <a16:creationId xmlns:a16="http://schemas.microsoft.com/office/drawing/2014/main" id="{7FEF77EE-A615-FE74-79F0-210B3460FBA9}"/>
              </a:ext>
            </a:extLst>
          </p:cNvPr>
          <p:cNvSpPr/>
          <p:nvPr/>
        </p:nvSpPr>
        <p:spPr>
          <a:xfrm>
            <a:off x="10605056" y="4132599"/>
            <a:ext cx="3729436" cy="544514"/>
          </a:xfrm>
          <a:prstGeom prst="rect">
            <a:avLst/>
          </a:prstGeom>
          <a:solidFill>
            <a:srgbClr val="DCEED6">
              <a:alpha val="20000"/>
            </a:srgbClr>
          </a:solidFill>
          <a:ln>
            <a:solidFill>
              <a:srgbClr val="228B4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>
              <a:lnSpc>
                <a:spcPct val="120000"/>
              </a:lnSpc>
            </a:pPr>
            <a:r>
              <a:rPr lang="en-IN" sz="2000" b="1" i="1">
                <a:solidFill>
                  <a:srgbClr val="446B3C"/>
                </a:solidFill>
              </a:rPr>
              <a:t>Impact in Medium Term (2030-40)</a:t>
            </a:r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5AB218A7-BDEC-C7ED-620E-AC252B1B01FF}"/>
              </a:ext>
            </a:extLst>
          </p:cNvPr>
          <p:cNvSpPr/>
          <p:nvPr/>
        </p:nvSpPr>
        <p:spPr>
          <a:xfrm>
            <a:off x="14401800" y="4140082"/>
            <a:ext cx="3672000" cy="544514"/>
          </a:xfrm>
          <a:prstGeom prst="rect">
            <a:avLst/>
          </a:prstGeom>
          <a:solidFill>
            <a:srgbClr val="DCEED6">
              <a:alpha val="20000"/>
            </a:srgbClr>
          </a:solidFill>
          <a:ln>
            <a:solidFill>
              <a:srgbClr val="228B4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>
              <a:lnSpc>
                <a:spcPct val="120000"/>
              </a:lnSpc>
            </a:pPr>
            <a:r>
              <a:rPr lang="en-IN" sz="2000" b="1" i="1">
                <a:solidFill>
                  <a:srgbClr val="446B3C"/>
                </a:solidFill>
              </a:rPr>
              <a:t>Impact in Long Term after 2040</a:t>
            </a:r>
          </a:p>
        </p:txBody>
      </p:sp>
      <p:sp>
        <p:nvSpPr>
          <p:cNvPr id="6162" name="Rectangle 6161">
            <a:extLst>
              <a:ext uri="{FF2B5EF4-FFF2-40B4-BE49-F238E27FC236}">
                <a16:creationId xmlns:a16="http://schemas.microsoft.com/office/drawing/2014/main" id="{7EFB50F4-CAF9-0631-F7CD-3886CE590130}"/>
              </a:ext>
            </a:extLst>
          </p:cNvPr>
          <p:cNvSpPr/>
          <p:nvPr/>
        </p:nvSpPr>
        <p:spPr>
          <a:xfrm>
            <a:off x="10608829" y="7180262"/>
            <a:ext cx="3725663" cy="1085301"/>
          </a:xfrm>
          <a:prstGeom prst="rect">
            <a:avLst/>
          </a:prstGeom>
          <a:solidFill>
            <a:srgbClr val="DCEED6">
              <a:alpha val="20000"/>
            </a:srgbClr>
          </a:solidFill>
          <a:ln>
            <a:solidFill>
              <a:srgbClr val="228B4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>
              <a:lnSpc>
                <a:spcPct val="120000"/>
              </a:lnSpc>
            </a:pPr>
            <a:r>
              <a:rPr lang="en-IN" sz="1600" b="1"/>
              <a:t> E2E Vaccines to focus on</a:t>
            </a:r>
            <a:r>
              <a:rPr lang="en-IN" sz="1658" b="1"/>
              <a:t>:</a:t>
            </a:r>
          </a:p>
          <a:p>
            <a:pPr algn="ctr">
              <a:lnSpc>
                <a:spcPct val="120000"/>
              </a:lnSpc>
            </a:pPr>
            <a:r>
              <a:rPr lang="en-IN" sz="2400" b="1">
                <a:solidFill>
                  <a:srgbClr val="228B44"/>
                </a:solidFill>
              </a:rPr>
              <a:t>PCV 13, MR, Hepatitis B</a:t>
            </a:r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9E0BBEEA-9769-ACB2-8CA0-6A4FC9C86E8D}"/>
              </a:ext>
            </a:extLst>
          </p:cNvPr>
          <p:cNvSpPr/>
          <p:nvPr/>
        </p:nvSpPr>
        <p:spPr>
          <a:xfrm>
            <a:off x="14401800" y="7180262"/>
            <a:ext cx="3672000" cy="1085301"/>
          </a:xfrm>
          <a:prstGeom prst="rect">
            <a:avLst/>
          </a:prstGeom>
          <a:solidFill>
            <a:srgbClr val="DCEED6">
              <a:alpha val="20000"/>
            </a:srgbClr>
          </a:solidFill>
          <a:ln>
            <a:solidFill>
              <a:srgbClr val="228B4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r>
              <a:rPr lang="en-IN" sz="1600" b="1" dirty="0"/>
              <a:t>R&amp;D on Novel Drugs</a:t>
            </a:r>
            <a:r>
              <a:rPr lang="en-IN" sz="1600" dirty="0"/>
              <a:t>: </a:t>
            </a:r>
            <a:r>
              <a:rPr lang="en-IN" sz="1600" b="1" i="1" dirty="0">
                <a:solidFill>
                  <a:srgbClr val="228B44"/>
                </a:solidFill>
              </a:rPr>
              <a:t>Malaria, TB, HIV</a:t>
            </a:r>
            <a:br>
              <a:rPr lang="en-IN" sz="1600" b="1" i="1" dirty="0">
                <a:solidFill>
                  <a:srgbClr val="228B44"/>
                </a:solidFill>
              </a:rPr>
            </a:br>
            <a:endParaRPr lang="en-IN" sz="600" b="1" i="1" dirty="0">
              <a:solidFill>
                <a:srgbClr val="228B44"/>
              </a:solidFill>
            </a:endParaRPr>
          </a:p>
          <a:p>
            <a:pPr algn="just"/>
            <a:r>
              <a:rPr lang="en-IN" sz="1600" b="1" dirty="0"/>
              <a:t>Campaign F&amp;F on</a:t>
            </a:r>
            <a:r>
              <a:rPr lang="en-IN" sz="1600" dirty="0"/>
              <a:t>: </a:t>
            </a:r>
            <a:r>
              <a:rPr lang="en-IN" sz="1600" b="1" i="1" dirty="0">
                <a:solidFill>
                  <a:srgbClr val="228B44"/>
                </a:solidFill>
              </a:rPr>
              <a:t>OCV, Rotavirus, IPV, Yellow fever, Ebola, BCG 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AA97D80A-9B8F-05EA-B4D0-5BD641404F73}"/>
              </a:ext>
            </a:extLst>
          </p:cNvPr>
          <p:cNvSpPr/>
          <p:nvPr/>
        </p:nvSpPr>
        <p:spPr>
          <a:xfrm>
            <a:off x="10605057" y="8371392"/>
            <a:ext cx="7468744" cy="2161670"/>
          </a:xfrm>
          <a:prstGeom prst="rect">
            <a:avLst/>
          </a:prstGeom>
          <a:noFill/>
          <a:ln>
            <a:solidFill>
              <a:srgbClr val="228B4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en-IN" sz="2000" b="1">
              <a:solidFill>
                <a:srgbClr val="446B3C"/>
              </a:solidFill>
            </a:endParaRPr>
          </a:p>
        </p:txBody>
      </p:sp>
      <p:sp>
        <p:nvSpPr>
          <p:cNvPr id="6165" name="TextBox 6164">
            <a:extLst>
              <a:ext uri="{FF2B5EF4-FFF2-40B4-BE49-F238E27FC236}">
                <a16:creationId xmlns:a16="http://schemas.microsoft.com/office/drawing/2014/main" id="{E21C1706-962C-5589-CD9A-E31F7DC3708A}"/>
              </a:ext>
            </a:extLst>
          </p:cNvPr>
          <p:cNvSpPr txBox="1"/>
          <p:nvPr/>
        </p:nvSpPr>
        <p:spPr>
          <a:xfrm>
            <a:off x="11256338" y="8834238"/>
            <a:ext cx="1502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228B44"/>
                </a:solidFill>
              </a:rPr>
              <a:t>~50%</a:t>
            </a:r>
          </a:p>
        </p:txBody>
      </p:sp>
      <p:sp>
        <p:nvSpPr>
          <p:cNvPr id="6166" name="TextBox 6165">
            <a:extLst>
              <a:ext uri="{FF2B5EF4-FFF2-40B4-BE49-F238E27FC236}">
                <a16:creationId xmlns:a16="http://schemas.microsoft.com/office/drawing/2014/main" id="{78264DF0-AFC2-CE7C-7971-67DB454D394E}"/>
              </a:ext>
            </a:extLst>
          </p:cNvPr>
          <p:cNvSpPr txBox="1"/>
          <p:nvPr/>
        </p:nvSpPr>
        <p:spPr>
          <a:xfrm>
            <a:off x="10875895" y="9595586"/>
            <a:ext cx="193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/>
              <a:t>Import Substitution Potential Unlocked In Volume</a:t>
            </a:r>
          </a:p>
        </p:txBody>
      </p:sp>
      <p:sp>
        <p:nvSpPr>
          <p:cNvPr id="6167" name="TextBox 6166">
            <a:extLst>
              <a:ext uri="{FF2B5EF4-FFF2-40B4-BE49-F238E27FC236}">
                <a16:creationId xmlns:a16="http://schemas.microsoft.com/office/drawing/2014/main" id="{C83690D4-16CE-B1BE-4E73-BCE434066756}"/>
              </a:ext>
            </a:extLst>
          </p:cNvPr>
          <p:cNvSpPr txBox="1"/>
          <p:nvPr/>
        </p:nvSpPr>
        <p:spPr>
          <a:xfrm>
            <a:off x="13215140" y="8850064"/>
            <a:ext cx="2812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228B44"/>
                </a:solidFill>
              </a:rPr>
              <a:t>~$1-1.5 Bn.</a:t>
            </a:r>
          </a:p>
        </p:txBody>
      </p:sp>
      <p:sp>
        <p:nvSpPr>
          <p:cNvPr id="6168" name="TextBox 6167">
            <a:extLst>
              <a:ext uri="{FF2B5EF4-FFF2-40B4-BE49-F238E27FC236}">
                <a16:creationId xmlns:a16="http://schemas.microsoft.com/office/drawing/2014/main" id="{51CC0936-EC0F-F4AA-6A45-0AE324A05D8B}"/>
              </a:ext>
            </a:extLst>
          </p:cNvPr>
          <p:cNvSpPr txBox="1"/>
          <p:nvPr/>
        </p:nvSpPr>
        <p:spPr>
          <a:xfrm>
            <a:off x="13252122" y="9622267"/>
            <a:ext cx="2020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/>
              <a:t>Total Addressable Market (TAM) In Africa </a:t>
            </a:r>
          </a:p>
        </p:txBody>
      </p:sp>
      <p:sp>
        <p:nvSpPr>
          <p:cNvPr id="6169" name="Rectangle 6168">
            <a:extLst>
              <a:ext uri="{FF2B5EF4-FFF2-40B4-BE49-F238E27FC236}">
                <a16:creationId xmlns:a16="http://schemas.microsoft.com/office/drawing/2014/main" id="{A9AD9D75-392D-7324-606C-DC9ABA219EA7}"/>
              </a:ext>
            </a:extLst>
          </p:cNvPr>
          <p:cNvSpPr/>
          <p:nvPr/>
        </p:nvSpPr>
        <p:spPr>
          <a:xfrm>
            <a:off x="10734188" y="8420397"/>
            <a:ext cx="7299095" cy="308486"/>
          </a:xfrm>
          <a:prstGeom prst="rect">
            <a:avLst/>
          </a:prstGeom>
          <a:solidFill>
            <a:srgbClr val="DCEED6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en-IN" sz="2000" b="1">
              <a:solidFill>
                <a:srgbClr val="446B3C"/>
              </a:solidFill>
            </a:endParaRPr>
          </a:p>
        </p:txBody>
      </p:sp>
      <p:sp>
        <p:nvSpPr>
          <p:cNvPr id="6170" name="TextBox 6169">
            <a:extLst>
              <a:ext uri="{FF2B5EF4-FFF2-40B4-BE49-F238E27FC236}">
                <a16:creationId xmlns:a16="http://schemas.microsoft.com/office/drawing/2014/main" id="{D757E42F-5622-E310-B8B6-BB00AAD437C4}"/>
              </a:ext>
            </a:extLst>
          </p:cNvPr>
          <p:cNvSpPr txBox="1"/>
          <p:nvPr/>
        </p:nvSpPr>
        <p:spPr>
          <a:xfrm>
            <a:off x="10752834" y="8346687"/>
            <a:ext cx="7320966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N" sz="1800" b="1">
                <a:solidFill>
                  <a:srgbClr val="446B3C"/>
                </a:solidFill>
              </a:rPr>
              <a:t>Impact of Shortlisted E2E Vaccines </a:t>
            </a:r>
            <a:r>
              <a:rPr lang="en-IN" sz="1400" i="1">
                <a:solidFill>
                  <a:srgbClr val="446B3C"/>
                </a:solidFill>
              </a:rPr>
              <a:t>(Figures are for year 2030)</a:t>
            </a:r>
            <a:endParaRPr lang="en-IN" sz="1800" i="1">
              <a:solidFill>
                <a:srgbClr val="446B3C"/>
              </a:solidFill>
            </a:endParaRPr>
          </a:p>
        </p:txBody>
      </p:sp>
      <p:sp>
        <p:nvSpPr>
          <p:cNvPr id="6176" name="TextBox 6175">
            <a:extLst>
              <a:ext uri="{FF2B5EF4-FFF2-40B4-BE49-F238E27FC236}">
                <a16:creationId xmlns:a16="http://schemas.microsoft.com/office/drawing/2014/main" id="{16F483C9-5981-8F66-8FB8-6ABEB5ADC09A}"/>
              </a:ext>
            </a:extLst>
          </p:cNvPr>
          <p:cNvSpPr txBox="1"/>
          <p:nvPr/>
        </p:nvSpPr>
        <p:spPr>
          <a:xfrm>
            <a:off x="15600005" y="9603301"/>
            <a:ext cx="230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/>
              <a:t>AVMA Grants Unlocked (CAPEX Investment + Per Vial Incentives) </a:t>
            </a:r>
          </a:p>
        </p:txBody>
      </p:sp>
      <p:sp>
        <p:nvSpPr>
          <p:cNvPr id="6177" name="TextBox 6176">
            <a:extLst>
              <a:ext uri="{FF2B5EF4-FFF2-40B4-BE49-F238E27FC236}">
                <a16:creationId xmlns:a16="http://schemas.microsoft.com/office/drawing/2014/main" id="{954677FF-4DAA-74EF-F79C-CA6E252A25BA}"/>
              </a:ext>
            </a:extLst>
          </p:cNvPr>
          <p:cNvSpPr txBox="1"/>
          <p:nvPr/>
        </p:nvSpPr>
        <p:spPr>
          <a:xfrm>
            <a:off x="15407853" y="8832636"/>
            <a:ext cx="2727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>
                <a:solidFill>
                  <a:srgbClr val="228B44"/>
                </a:solidFill>
              </a:rPr>
              <a:t>$250 Mn.</a:t>
            </a:r>
          </a:p>
          <a:p>
            <a:pPr algn="ctr"/>
            <a:r>
              <a:rPr lang="en-IN" sz="1800">
                <a:solidFill>
                  <a:srgbClr val="228B44"/>
                </a:solidFill>
              </a:rPr>
              <a:t>(Phased)</a:t>
            </a:r>
            <a:endParaRPr lang="en-US" sz="1800">
              <a:solidFill>
                <a:srgbClr val="228B44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7EB20B-E135-680F-94FA-0ACBFFBE4F8A}"/>
              </a:ext>
            </a:extLst>
          </p:cNvPr>
          <p:cNvCxnSpPr/>
          <p:nvPr/>
        </p:nvCxnSpPr>
        <p:spPr>
          <a:xfrm>
            <a:off x="12995216" y="9012908"/>
            <a:ext cx="0" cy="117122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4A3962-11C2-7CAE-24E4-C30F001C136B}"/>
              </a:ext>
            </a:extLst>
          </p:cNvPr>
          <p:cNvCxnSpPr/>
          <p:nvPr/>
        </p:nvCxnSpPr>
        <p:spPr>
          <a:xfrm>
            <a:off x="15502196" y="9016336"/>
            <a:ext cx="0" cy="117122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87ED17-73F1-0FBB-738F-E3682635362F}"/>
              </a:ext>
            </a:extLst>
          </p:cNvPr>
          <p:cNvSpPr txBox="1"/>
          <p:nvPr/>
        </p:nvSpPr>
        <p:spPr>
          <a:xfrm>
            <a:off x="10826748" y="5026161"/>
            <a:ext cx="3313321" cy="184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1600"/>
              <a:t>Expand existing </a:t>
            </a:r>
            <a:r>
              <a:rPr lang="en-IN" sz="1600" b="1"/>
              <a:t>downstream F&amp;F capacity</a:t>
            </a:r>
            <a:r>
              <a:rPr lang="en-IN" sz="1600"/>
              <a:t> to </a:t>
            </a:r>
            <a:r>
              <a:rPr lang="en-IN" sz="1600" b="1">
                <a:solidFill>
                  <a:srgbClr val="228B44"/>
                </a:solidFill>
              </a:rPr>
              <a:t>include end-to-end value chain production particularly for routine vaccines</a:t>
            </a:r>
            <a:r>
              <a:rPr lang="en-IN" sz="1600">
                <a:solidFill>
                  <a:srgbClr val="FFC000"/>
                </a:solidFill>
              </a:rPr>
              <a:t>. </a:t>
            </a:r>
            <a:r>
              <a:rPr lang="en-IN" sz="1600"/>
              <a:t>This locks in </a:t>
            </a:r>
            <a:r>
              <a:rPr lang="en-IN" sz="1600" b="1"/>
              <a:t>import substitution at scale</a:t>
            </a:r>
            <a:r>
              <a:rPr lang="en-IN" sz="1600"/>
              <a:t> and </a:t>
            </a:r>
            <a:r>
              <a:rPr lang="en-IN" sz="1600" b="1"/>
              <a:t>captures AVMA incentives</a:t>
            </a:r>
            <a:endParaRPr lang="en-IN" sz="1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4A7D40-D77A-E3D6-5752-033C1B6D13D6}"/>
              </a:ext>
            </a:extLst>
          </p:cNvPr>
          <p:cNvSpPr txBox="1"/>
          <p:nvPr/>
        </p:nvSpPr>
        <p:spPr>
          <a:xfrm>
            <a:off x="14506196" y="5032792"/>
            <a:ext cx="3397187" cy="184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1600" b="1"/>
              <a:t>Seeds future proof DS platforms </a:t>
            </a:r>
            <a:r>
              <a:rPr lang="en-IN" sz="1600"/>
              <a:t>(conjugation/protein subunit; mRNA/ viral-vector </a:t>
            </a:r>
            <a:r>
              <a:rPr lang="en-IN" sz="1600" b="1"/>
              <a:t>via partnerships</a:t>
            </a:r>
            <a:r>
              <a:rPr lang="en-IN" sz="1600"/>
              <a:t>) </a:t>
            </a:r>
            <a:r>
              <a:rPr lang="en-IN" sz="1600" b="1">
                <a:solidFill>
                  <a:srgbClr val="228B44"/>
                </a:solidFill>
              </a:rPr>
              <a:t>targeting novel/under-served diseases </a:t>
            </a:r>
            <a:r>
              <a:rPr lang="en-IN" sz="1600"/>
              <a:t>while keeping a nimble F&amp;F line for </a:t>
            </a:r>
            <a:r>
              <a:rPr lang="en-IN" sz="1600" b="1"/>
              <a:t>campaign/outbreak</a:t>
            </a:r>
            <a:r>
              <a:rPr lang="en-IN" sz="1600"/>
              <a:t> products</a:t>
            </a:r>
            <a:endParaRPr lang="en-IN" sz="1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CC75A-09EE-AE7A-8B07-17D3B347700A}"/>
              </a:ext>
            </a:extLst>
          </p:cNvPr>
          <p:cNvSpPr txBox="1"/>
          <p:nvPr/>
        </p:nvSpPr>
        <p:spPr>
          <a:xfrm>
            <a:off x="3513983" y="10770909"/>
            <a:ext cx="13438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1"/>
              <a:t>Sources: Author’s Research &amp; Analysis (Primary &amp; Secondary), Reports By PAVM, GAVI, AVMA, CEPI, Alonso, AUDA-NEPAD, Africa CDC, and UNICEF </a:t>
            </a:r>
            <a:endParaRPr lang="en-US" sz="1400" b="1" i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26B228-D6EE-FF93-CC55-9FC9B5AB2238}"/>
              </a:ext>
            </a:extLst>
          </p:cNvPr>
          <p:cNvSpPr txBox="1"/>
          <p:nvPr/>
        </p:nvSpPr>
        <p:spPr>
          <a:xfrm>
            <a:off x="76200" y="9923462"/>
            <a:ext cx="14853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Manufacturing Attractiveness is scored on </a:t>
            </a:r>
            <a:r>
              <a:rPr lang="en-IN" sz="1400" dirty="0"/>
              <a:t>DS feasibility, Manufacturing complexities, Tech transfer availability, Cost feasibility &amp; Portfolio fit</a:t>
            </a:r>
          </a:p>
          <a:p>
            <a:r>
              <a:rPr lang="en-IN" sz="1400" baseline="30000" dirty="0"/>
              <a:t>2</a:t>
            </a:r>
            <a:r>
              <a:rPr lang="en-IN" sz="1400" dirty="0"/>
              <a:t>Market Attractiveness is scored on Demand Forecast by 2030, AVMA Priority List, Customers Offtake, Africa Whitespace &amp; Innovation Edge </a:t>
            </a:r>
          </a:p>
          <a:p>
            <a:r>
              <a:rPr lang="en-US" sz="1400" dirty="0"/>
              <a:t>Refer to </a:t>
            </a:r>
            <a:r>
              <a:rPr lang="en-US" sz="1400" b="1" dirty="0">
                <a:solidFill>
                  <a:srgbClr val="0070C0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 I &amp; II </a:t>
            </a:r>
            <a:r>
              <a:rPr lang="en-US" sz="1400" dirty="0"/>
              <a:t>for detailed scoring &amp; justifications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5A82DC-2C2E-4344-163A-FF6B2AD49FFC}"/>
              </a:ext>
            </a:extLst>
          </p:cNvPr>
          <p:cNvSpPr/>
          <p:nvPr/>
        </p:nvSpPr>
        <p:spPr>
          <a:xfrm>
            <a:off x="186984" y="2395762"/>
            <a:ext cx="10046246" cy="378992"/>
          </a:xfrm>
          <a:prstGeom prst="rect">
            <a:avLst/>
          </a:prstGeom>
          <a:solidFill>
            <a:srgbClr val="598D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208D9C-DA86-FF99-9F7B-B5ED02E4A05A}"/>
              </a:ext>
            </a:extLst>
          </p:cNvPr>
          <p:cNvSpPr txBox="1"/>
          <p:nvPr/>
        </p:nvSpPr>
        <p:spPr>
          <a:xfrm>
            <a:off x="230712" y="2378592"/>
            <a:ext cx="1002150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IN" sz="2000" b="1">
                <a:solidFill>
                  <a:schemeClr val="bg1"/>
                </a:solidFill>
                <a:cs typeface="Calibri" panose="020F0502020204030204" pitchFamily="34" charset="0"/>
              </a:rPr>
              <a:t>VaccineCo Product Portfolio Map — </a:t>
            </a:r>
            <a:r>
              <a:rPr lang="en-IN" sz="2000" b="1" i="1">
                <a:solidFill>
                  <a:schemeClr val="bg1"/>
                </a:solidFill>
              </a:rPr>
              <a:t>Where to Integrate End-to-End (DS+F&amp;F) by 2030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DADBC46-F4D6-F9A6-3062-84CE88234CFE}"/>
              </a:ext>
            </a:extLst>
          </p:cNvPr>
          <p:cNvSpPr/>
          <p:nvPr/>
        </p:nvSpPr>
        <p:spPr>
          <a:xfrm>
            <a:off x="10569055" y="2389151"/>
            <a:ext cx="7464227" cy="378992"/>
          </a:xfrm>
          <a:prstGeom prst="rect">
            <a:avLst/>
          </a:prstGeom>
          <a:solidFill>
            <a:srgbClr val="598D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23CF4B-0BFC-7ECF-119D-3EFF708CDB7B}"/>
              </a:ext>
            </a:extLst>
          </p:cNvPr>
          <p:cNvSpPr txBox="1"/>
          <p:nvPr/>
        </p:nvSpPr>
        <p:spPr>
          <a:xfrm>
            <a:off x="10569056" y="2363391"/>
            <a:ext cx="77169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Calibri" panose="020F0502020204030204" pitchFamily="34" charset="0"/>
                <a:sym typeface="Bricolage Grotesque Bold"/>
              </a:rPr>
              <a:t>Our Portfolio In Action (Business Model)….…</a:t>
            </a:r>
            <a:endParaRPr lang="en-US" sz="1400">
              <a:solidFill>
                <a:schemeClr val="bg1"/>
              </a:solidFill>
              <a:cs typeface="Calibri" panose="020F0502020204030204" pitchFamily="34" charset="0"/>
              <a:sym typeface="Bricolage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10222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1D1F-0373-47F0-4AA4-4558280A1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7" name="think-cell data - do not delete" hidden="1">
            <a:extLst>
              <a:ext uri="{FF2B5EF4-FFF2-40B4-BE49-F238E27FC236}">
                <a16:creationId xmlns:a16="http://schemas.microsoft.com/office/drawing/2014/main" id="{B521561D-0F75-1F2B-BACB-62C055C2E0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177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207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21561D-0F75-1F2B-BACB-62C055C2E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CD64935E-6DFD-DBB3-3D7E-E4A39A3F9845}"/>
              </a:ext>
            </a:extLst>
          </p:cNvPr>
          <p:cNvSpPr/>
          <p:nvPr/>
        </p:nvSpPr>
        <p:spPr>
          <a:xfrm>
            <a:off x="3925233" y="4877017"/>
            <a:ext cx="13933944" cy="94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122" name="Rectangle 3121">
            <a:extLst>
              <a:ext uri="{FF2B5EF4-FFF2-40B4-BE49-F238E27FC236}">
                <a16:creationId xmlns:a16="http://schemas.microsoft.com/office/drawing/2014/main" id="{1FE7A820-126D-8322-A38C-540650E89058}"/>
              </a:ext>
            </a:extLst>
          </p:cNvPr>
          <p:cNvSpPr/>
          <p:nvPr/>
        </p:nvSpPr>
        <p:spPr>
          <a:xfrm>
            <a:off x="405631" y="7659021"/>
            <a:ext cx="17453546" cy="2674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131" name="Rectangle 3130">
            <a:extLst>
              <a:ext uri="{FF2B5EF4-FFF2-40B4-BE49-F238E27FC236}">
                <a16:creationId xmlns:a16="http://schemas.microsoft.com/office/drawing/2014/main" id="{1882752C-FC3E-A56B-7245-419D5C9B64F2}"/>
              </a:ext>
            </a:extLst>
          </p:cNvPr>
          <p:cNvSpPr/>
          <p:nvPr/>
        </p:nvSpPr>
        <p:spPr>
          <a:xfrm>
            <a:off x="397751" y="7084430"/>
            <a:ext cx="17461426" cy="378993"/>
          </a:xfrm>
          <a:prstGeom prst="rect">
            <a:avLst/>
          </a:prstGeom>
          <a:solidFill>
            <a:srgbClr val="598D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30" name="Rectangle 3129">
            <a:extLst>
              <a:ext uri="{FF2B5EF4-FFF2-40B4-BE49-F238E27FC236}">
                <a16:creationId xmlns:a16="http://schemas.microsoft.com/office/drawing/2014/main" id="{D0839BA4-3946-5688-B5B0-D3569A8F67DD}"/>
              </a:ext>
            </a:extLst>
          </p:cNvPr>
          <p:cNvSpPr/>
          <p:nvPr/>
        </p:nvSpPr>
        <p:spPr>
          <a:xfrm>
            <a:off x="405631" y="2407366"/>
            <a:ext cx="17453546" cy="378993"/>
          </a:xfrm>
          <a:prstGeom prst="rect">
            <a:avLst/>
          </a:prstGeom>
          <a:solidFill>
            <a:srgbClr val="598D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46FB048F-46A2-9C5D-E83F-E2054EA3C4E9}"/>
              </a:ext>
            </a:extLst>
          </p:cNvPr>
          <p:cNvSpPr/>
          <p:nvPr/>
        </p:nvSpPr>
        <p:spPr>
          <a:xfrm>
            <a:off x="3906905" y="5947073"/>
            <a:ext cx="13965016" cy="94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080" name="Rectangle 3079">
            <a:extLst>
              <a:ext uri="{FF2B5EF4-FFF2-40B4-BE49-F238E27FC236}">
                <a16:creationId xmlns:a16="http://schemas.microsoft.com/office/drawing/2014/main" id="{A85561F4-FF96-7838-2CB9-A24ECD3B6780}"/>
              </a:ext>
            </a:extLst>
          </p:cNvPr>
          <p:cNvSpPr/>
          <p:nvPr/>
        </p:nvSpPr>
        <p:spPr>
          <a:xfrm>
            <a:off x="3925233" y="3793245"/>
            <a:ext cx="13933944" cy="94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8ADFF0-49F8-575D-5B38-D58BCCF9D9B6}"/>
              </a:ext>
            </a:extLst>
          </p:cNvPr>
          <p:cNvSpPr/>
          <p:nvPr/>
        </p:nvSpPr>
        <p:spPr>
          <a:xfrm>
            <a:off x="12569282" y="3005326"/>
            <a:ext cx="4846651" cy="684000"/>
          </a:xfrm>
          <a:prstGeom prst="rect">
            <a:avLst/>
          </a:prstGeom>
          <a:solidFill>
            <a:srgbClr val="DBEE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D47E33-7A5E-F1FD-D018-53A3B6985D50}"/>
              </a:ext>
            </a:extLst>
          </p:cNvPr>
          <p:cNvSpPr/>
          <p:nvPr/>
        </p:nvSpPr>
        <p:spPr>
          <a:xfrm>
            <a:off x="9788161" y="2966763"/>
            <a:ext cx="1998604" cy="684000"/>
          </a:xfrm>
          <a:prstGeom prst="rect">
            <a:avLst/>
          </a:prstGeom>
          <a:solidFill>
            <a:srgbClr val="DBEE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7B6ED-346C-3A7F-B11B-2048C2CCCBDA}"/>
              </a:ext>
            </a:extLst>
          </p:cNvPr>
          <p:cNvSpPr/>
          <p:nvPr/>
        </p:nvSpPr>
        <p:spPr>
          <a:xfrm>
            <a:off x="7079088" y="2972222"/>
            <a:ext cx="1998604" cy="684000"/>
          </a:xfrm>
          <a:prstGeom prst="rect">
            <a:avLst/>
          </a:prstGeom>
          <a:solidFill>
            <a:srgbClr val="DBEE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5DE46-E1E7-CD98-0563-CBEA9A2C2BE3}"/>
              </a:ext>
            </a:extLst>
          </p:cNvPr>
          <p:cNvSpPr/>
          <p:nvPr/>
        </p:nvSpPr>
        <p:spPr>
          <a:xfrm>
            <a:off x="4297967" y="2992164"/>
            <a:ext cx="1998604" cy="684000"/>
          </a:xfrm>
          <a:prstGeom prst="rect">
            <a:avLst/>
          </a:prstGeom>
          <a:solidFill>
            <a:srgbClr val="DBEE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C4B885C2-21BE-A5E4-09B1-0C6A4FE2AC85}"/>
              </a:ext>
            </a:extLst>
          </p:cNvPr>
          <p:cNvSpPr/>
          <p:nvPr/>
        </p:nvSpPr>
        <p:spPr>
          <a:xfrm>
            <a:off x="445559" y="5055556"/>
            <a:ext cx="3252202" cy="591244"/>
          </a:xfrm>
          <a:prstGeom prst="rect">
            <a:avLst/>
          </a:prstGeom>
          <a:solidFill>
            <a:srgbClr val="DBEED6"/>
          </a:solidFill>
          <a:ln>
            <a:solidFill>
              <a:srgbClr val="446B3C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1800" b="1">
                <a:solidFill>
                  <a:srgbClr val="41AB5D"/>
                </a:solidFill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9D4A0910-036F-5612-4184-6E1A9B554182}"/>
              </a:ext>
            </a:extLst>
          </p:cNvPr>
          <p:cNvSpPr/>
          <p:nvPr/>
        </p:nvSpPr>
        <p:spPr>
          <a:xfrm>
            <a:off x="441841" y="3995269"/>
            <a:ext cx="3264032" cy="591244"/>
          </a:xfrm>
          <a:prstGeom prst="rect">
            <a:avLst/>
          </a:prstGeom>
          <a:solidFill>
            <a:srgbClr val="DBEED6"/>
          </a:solidFill>
          <a:ln>
            <a:solidFill>
              <a:srgbClr val="446B3C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1800" b="1">
                <a:solidFill>
                  <a:srgbClr val="41AB5D"/>
                </a:solidFill>
                <a:cs typeface="Helvetica" panose="020B0604020202020204" pitchFamily="34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E1FC5A-0FF0-04D9-A0B0-965A27F9CC30}"/>
              </a:ext>
            </a:extLst>
          </p:cNvPr>
          <p:cNvCxnSpPr/>
          <p:nvPr/>
        </p:nvCxnSpPr>
        <p:spPr>
          <a:xfrm>
            <a:off x="0" y="106854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">
            <a:extLst>
              <a:ext uri="{FF2B5EF4-FFF2-40B4-BE49-F238E27FC236}">
                <a16:creationId xmlns:a16="http://schemas.microsoft.com/office/drawing/2014/main" id="{FA8F8719-2BCC-4DAD-50F4-C4A97C9A81BE}"/>
              </a:ext>
            </a:extLst>
          </p:cNvPr>
          <p:cNvSpPr txBox="1"/>
          <p:nvPr/>
        </p:nvSpPr>
        <p:spPr>
          <a:xfrm>
            <a:off x="152400" y="10816548"/>
            <a:ext cx="5143513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000" b="1" spc="-62">
                <a:solidFill>
                  <a:srgbClr val="446B3C"/>
                </a:solidFill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ED584895-A352-989E-0693-F5B5885E7440}"/>
              </a:ext>
            </a:extLst>
          </p:cNvPr>
          <p:cNvSpPr txBox="1"/>
          <p:nvPr/>
        </p:nvSpPr>
        <p:spPr>
          <a:xfrm>
            <a:off x="17529478" y="10548911"/>
            <a:ext cx="606122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2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5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A440FC55-A21E-75BE-D751-C403BBB5AA22}"/>
              </a:ext>
            </a:extLst>
          </p:cNvPr>
          <p:cNvSpPr txBox="1"/>
          <p:nvPr/>
        </p:nvSpPr>
        <p:spPr>
          <a:xfrm>
            <a:off x="17938519" y="10788233"/>
            <a:ext cx="773350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0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/11</a:t>
            </a:r>
          </a:p>
        </p:txBody>
      </p:sp>
      <p:sp>
        <p:nvSpPr>
          <p:cNvPr id="54" name="TextBox 4">
            <a:extLst>
              <a:ext uri="{FF2B5EF4-FFF2-40B4-BE49-F238E27FC236}">
                <a16:creationId xmlns:a16="http://schemas.microsoft.com/office/drawing/2014/main" id="{CF246B79-E962-143E-9EF8-C7B83CF0F3F2}"/>
              </a:ext>
            </a:extLst>
          </p:cNvPr>
          <p:cNvSpPr txBox="1"/>
          <p:nvPr/>
        </p:nvSpPr>
        <p:spPr>
          <a:xfrm>
            <a:off x="701523" y="-1271008"/>
            <a:ext cx="16884953" cy="2024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3600" dirty="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VaccineCo.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79C593-D240-FC7F-7B2E-9372706DF54D}"/>
              </a:ext>
            </a:extLst>
          </p:cNvPr>
          <p:cNvCxnSpPr/>
          <p:nvPr/>
        </p:nvCxnSpPr>
        <p:spPr>
          <a:xfrm>
            <a:off x="0" y="14652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DC19E9F-D321-BAAB-82EE-69B3B2A1F7E4}"/>
              </a:ext>
            </a:extLst>
          </p:cNvPr>
          <p:cNvSpPr txBox="1"/>
          <p:nvPr/>
        </p:nvSpPr>
        <p:spPr>
          <a:xfrm>
            <a:off x="67128" y="729335"/>
            <a:ext cx="1860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>
                <a:solidFill>
                  <a:srgbClr val="446B3C"/>
                </a:solidFill>
                <a:latin typeface="+mj-lt"/>
              </a:rPr>
              <a:t>O</a:t>
            </a:r>
            <a:r>
              <a:rPr lang="en-IN" sz="3200">
                <a:solidFill>
                  <a:srgbClr val="446B3C"/>
                </a:solidFill>
                <a:latin typeface="+mj-lt"/>
              </a:rPr>
              <a:t>ptimize Technology, Improve Accessibility</a:t>
            </a:r>
            <a:r>
              <a:rPr lang="en-IN" sz="3600">
                <a:latin typeface="+mj-lt"/>
              </a:rPr>
              <a:t>: </a:t>
            </a:r>
            <a:r>
              <a:rPr lang="en-IN" sz="3200">
                <a:latin typeface="+mj-lt"/>
              </a:rPr>
              <a:t>Leveraging Formulations That </a:t>
            </a:r>
            <a:r>
              <a:rPr lang="en-IN" sz="3200" b="1">
                <a:latin typeface="+mj-lt"/>
              </a:rPr>
              <a:t>Eliminates</a:t>
            </a:r>
            <a:r>
              <a:rPr lang="en-IN" sz="3200">
                <a:latin typeface="+mj-lt"/>
              </a:rPr>
              <a:t> </a:t>
            </a:r>
            <a:r>
              <a:rPr lang="en-IN" sz="3200" b="1">
                <a:latin typeface="+mj-lt"/>
              </a:rPr>
              <a:t>Cold-Chain Barriers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494C2-9E82-72E0-763E-7A8B5BCE58CD}"/>
              </a:ext>
            </a:extLst>
          </p:cNvPr>
          <p:cNvSpPr txBox="1"/>
          <p:nvPr/>
        </p:nvSpPr>
        <p:spPr>
          <a:xfrm>
            <a:off x="255061" y="4090836"/>
            <a:ext cx="3651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446B3C"/>
                </a:solidFill>
              </a:rPr>
              <a:t>Multiple Array Patches (MAP)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A1E55-A0ED-3D5E-202D-DB7AC3DFE85F}"/>
              </a:ext>
            </a:extLst>
          </p:cNvPr>
          <p:cNvSpPr txBox="1"/>
          <p:nvPr/>
        </p:nvSpPr>
        <p:spPr>
          <a:xfrm>
            <a:off x="554950" y="5150434"/>
            <a:ext cx="3021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446B3C"/>
                </a:solidFill>
              </a:rPr>
              <a:t>CTC/Heat Stable Vaccines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F13091-49E7-5006-8D02-C6F289F0EE3C}"/>
              </a:ext>
            </a:extLst>
          </p:cNvPr>
          <p:cNvSpPr txBox="1"/>
          <p:nvPr/>
        </p:nvSpPr>
        <p:spPr>
          <a:xfrm>
            <a:off x="7332653" y="3102034"/>
            <a:ext cx="149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i="1">
                <a:solidFill>
                  <a:srgbClr val="446B3C"/>
                </a:solidFill>
              </a:rPr>
              <a:t>Hepatitis 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54DF38-EA12-B614-EFB0-C9D9F8CF3B4C}"/>
              </a:ext>
            </a:extLst>
          </p:cNvPr>
          <p:cNvSpPr txBox="1"/>
          <p:nvPr/>
        </p:nvSpPr>
        <p:spPr>
          <a:xfrm>
            <a:off x="4344867" y="3127630"/>
            <a:ext cx="197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i="1">
                <a:solidFill>
                  <a:srgbClr val="446B3C"/>
                </a:solidFill>
              </a:rPr>
              <a:t>Measles-Rubella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DEDAA1-315D-A358-F50F-E796D19FE9DD}"/>
              </a:ext>
            </a:extLst>
          </p:cNvPr>
          <p:cNvSpPr txBox="1"/>
          <p:nvPr/>
        </p:nvSpPr>
        <p:spPr>
          <a:xfrm>
            <a:off x="12948239" y="3143799"/>
            <a:ext cx="408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i="1">
                <a:solidFill>
                  <a:srgbClr val="446B3C"/>
                </a:solidFill>
              </a:rPr>
              <a:t>Benefits</a:t>
            </a:r>
            <a:r>
              <a:rPr lang="en-IN" sz="2000" b="1" i="1"/>
              <a:t> </a:t>
            </a:r>
            <a:r>
              <a:rPr lang="en-IN" sz="2000" b="1" i="1">
                <a:solidFill>
                  <a:srgbClr val="446B3C"/>
                </a:solidFill>
              </a:rPr>
              <a:t>to the African Subcontinent  </a:t>
            </a:r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id="{8D885800-C1B4-54EC-38D4-832307DD90D1}"/>
              </a:ext>
            </a:extLst>
          </p:cNvPr>
          <p:cNvSpPr txBox="1"/>
          <p:nvPr/>
        </p:nvSpPr>
        <p:spPr>
          <a:xfrm>
            <a:off x="9916718" y="3108847"/>
            <a:ext cx="1813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i="1">
                <a:solidFill>
                  <a:srgbClr val="446B3C"/>
                </a:solidFill>
              </a:rPr>
              <a:t>PCV 13 Valent</a:t>
            </a:r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F0764CD6-CB5C-C439-B984-CECD96115EDB}"/>
              </a:ext>
            </a:extLst>
          </p:cNvPr>
          <p:cNvSpPr/>
          <p:nvPr/>
        </p:nvSpPr>
        <p:spPr>
          <a:xfrm>
            <a:off x="441764" y="6102102"/>
            <a:ext cx="3252202" cy="591244"/>
          </a:xfrm>
          <a:prstGeom prst="rect">
            <a:avLst/>
          </a:prstGeom>
          <a:solidFill>
            <a:srgbClr val="DBEED6"/>
          </a:solidFill>
          <a:ln>
            <a:solidFill>
              <a:srgbClr val="446B3C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1800" b="1">
                <a:solidFill>
                  <a:srgbClr val="41AB5D"/>
                </a:solidFill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8A7F7-15B1-2912-AA7E-B88D1A568F34}"/>
              </a:ext>
            </a:extLst>
          </p:cNvPr>
          <p:cNvSpPr txBox="1"/>
          <p:nvPr/>
        </p:nvSpPr>
        <p:spPr>
          <a:xfrm>
            <a:off x="661975" y="6201047"/>
            <a:ext cx="282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>
                <a:solidFill>
                  <a:srgbClr val="446B3C"/>
                </a:solidFill>
              </a:rPr>
              <a:t>Freeze Damage Resistant </a:t>
            </a:r>
          </a:p>
        </p:txBody>
      </p:sp>
      <p:sp>
        <p:nvSpPr>
          <p:cNvPr id="2080" name="Rectangle 1">
            <a:extLst>
              <a:ext uri="{FF2B5EF4-FFF2-40B4-BE49-F238E27FC236}">
                <a16:creationId xmlns:a16="http://schemas.microsoft.com/office/drawing/2014/main" id="{00224A87-8C09-0F93-3578-EC6406B9F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8239" y="5923990"/>
            <a:ext cx="5343382" cy="88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Preserve potency, cut wastage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Near-zero added cost (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&lt;$0.001 per dose)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82" name="Rectangle 3">
            <a:extLst>
              <a:ext uri="{FF2B5EF4-FFF2-40B4-BE49-F238E27FC236}">
                <a16:creationId xmlns:a16="http://schemas.microsoft.com/office/drawing/2014/main" id="{F73F56C8-BB8F-1A8C-F833-F19E5735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9610" y="4821286"/>
            <a:ext cx="4995517" cy="88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/>
              <a:t>Stable at +40°C for ≥3 days – </a:t>
            </a:r>
            <a:r>
              <a:rPr lang="en-US" altLang="en-US" sz="1800" b="1"/>
              <a:t>help frontline workers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/>
              <a:t>Reduces cold-chain logistics </a:t>
            </a:r>
            <a:r>
              <a:rPr lang="en-US" altLang="en-US" sz="1800" b="1"/>
              <a:t>costs (</a:t>
            </a:r>
            <a:r>
              <a:rPr lang="en-IN" sz="1800" b="1"/>
              <a:t>$0.06 per vial)</a:t>
            </a:r>
            <a:endParaRPr lang="en-US" altLang="en-US" sz="1800" b="1"/>
          </a:p>
        </p:txBody>
      </p:sp>
      <p:sp>
        <p:nvSpPr>
          <p:cNvPr id="2083" name="Rectangle 4">
            <a:extLst>
              <a:ext uri="{FF2B5EF4-FFF2-40B4-BE49-F238E27FC236}">
                <a16:creationId xmlns:a16="http://schemas.microsoft.com/office/drawing/2014/main" id="{5C2178B0-A1F9-7B1D-C9DE-364B2F37B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9610" y="3769118"/>
            <a:ext cx="5242492" cy="88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/>
              <a:t>Needle-free, heat-stable and compact 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/>
              <a:t>Cuts reliance on skilled workers</a:t>
            </a:r>
            <a:endParaRPr lang="en-US" altLang="en-US" sz="1800"/>
          </a:p>
        </p:txBody>
      </p:sp>
      <p:sp>
        <p:nvSpPr>
          <p:cNvPr id="2086" name="TextBox 2085">
            <a:extLst>
              <a:ext uri="{FF2B5EF4-FFF2-40B4-BE49-F238E27FC236}">
                <a16:creationId xmlns:a16="http://schemas.microsoft.com/office/drawing/2014/main" id="{FC16C013-672C-1FBC-CE86-789CE0E1A8FA}"/>
              </a:ext>
            </a:extLst>
          </p:cNvPr>
          <p:cNvSpPr txBox="1"/>
          <p:nvPr/>
        </p:nvSpPr>
        <p:spPr>
          <a:xfrm>
            <a:off x="1751746" y="2927718"/>
            <a:ext cx="1863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>
                <a:solidFill>
                  <a:srgbClr val="446B3C"/>
                </a:solidFill>
              </a:rPr>
              <a:t>Priority Vaccine  </a:t>
            </a:r>
          </a:p>
        </p:txBody>
      </p:sp>
      <p:cxnSp>
        <p:nvCxnSpPr>
          <p:cNvPr id="2090" name="Straight Connector 2089">
            <a:extLst>
              <a:ext uri="{FF2B5EF4-FFF2-40B4-BE49-F238E27FC236}">
                <a16:creationId xmlns:a16="http://schemas.microsoft.com/office/drawing/2014/main" id="{F74F0423-288E-1095-4A70-51AAE0A145F0}"/>
              </a:ext>
            </a:extLst>
          </p:cNvPr>
          <p:cNvCxnSpPr>
            <a:cxnSpLocks/>
          </p:cNvCxnSpPr>
          <p:nvPr/>
        </p:nvCxnSpPr>
        <p:spPr>
          <a:xfrm>
            <a:off x="502693" y="3064471"/>
            <a:ext cx="3150328" cy="531368"/>
          </a:xfrm>
          <a:prstGeom prst="line">
            <a:avLst/>
          </a:prstGeom>
          <a:ln w="38100">
            <a:solidFill>
              <a:srgbClr val="598D5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92" name="TextBox 2091">
            <a:extLst>
              <a:ext uri="{FF2B5EF4-FFF2-40B4-BE49-F238E27FC236}">
                <a16:creationId xmlns:a16="http://schemas.microsoft.com/office/drawing/2014/main" id="{3E44F53D-48A6-C941-A2DE-74ABACDB9D7D}"/>
              </a:ext>
            </a:extLst>
          </p:cNvPr>
          <p:cNvSpPr txBox="1"/>
          <p:nvPr/>
        </p:nvSpPr>
        <p:spPr>
          <a:xfrm>
            <a:off x="405631" y="3253225"/>
            <a:ext cx="2063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>
                <a:solidFill>
                  <a:srgbClr val="446B3C"/>
                </a:solidFill>
              </a:rPr>
              <a:t>Technology</a:t>
            </a:r>
          </a:p>
        </p:txBody>
      </p:sp>
      <p:sp>
        <p:nvSpPr>
          <p:cNvPr id="2094" name="Arrow: Down 2093">
            <a:extLst>
              <a:ext uri="{FF2B5EF4-FFF2-40B4-BE49-F238E27FC236}">
                <a16:creationId xmlns:a16="http://schemas.microsoft.com/office/drawing/2014/main" id="{1CBD60F6-42B7-D2A7-E2C0-27C8BA25FA35}"/>
              </a:ext>
            </a:extLst>
          </p:cNvPr>
          <p:cNvSpPr/>
          <p:nvPr/>
        </p:nvSpPr>
        <p:spPr>
          <a:xfrm>
            <a:off x="777700" y="3671161"/>
            <a:ext cx="233220" cy="243308"/>
          </a:xfrm>
          <a:prstGeom prst="downArrow">
            <a:avLst/>
          </a:prstGeom>
          <a:solidFill>
            <a:srgbClr val="4E7B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95" name="Arrow: Right 2094">
            <a:extLst>
              <a:ext uri="{FF2B5EF4-FFF2-40B4-BE49-F238E27FC236}">
                <a16:creationId xmlns:a16="http://schemas.microsoft.com/office/drawing/2014/main" id="{45C9967E-36CF-0417-A504-E5F1E14EEAAC}"/>
              </a:ext>
            </a:extLst>
          </p:cNvPr>
          <p:cNvSpPr/>
          <p:nvPr/>
        </p:nvSpPr>
        <p:spPr>
          <a:xfrm>
            <a:off x="3759746" y="3187779"/>
            <a:ext cx="257957" cy="239078"/>
          </a:xfrm>
          <a:prstGeom prst="rightArrow">
            <a:avLst/>
          </a:prstGeom>
          <a:solidFill>
            <a:srgbClr val="4E7B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74" name="TextBox 3073">
            <a:extLst>
              <a:ext uri="{FF2B5EF4-FFF2-40B4-BE49-F238E27FC236}">
                <a16:creationId xmlns:a16="http://schemas.microsoft.com/office/drawing/2014/main" id="{B886E766-911B-9F27-1DB9-802930F26517}"/>
              </a:ext>
            </a:extLst>
          </p:cNvPr>
          <p:cNvSpPr txBox="1"/>
          <p:nvPr/>
        </p:nvSpPr>
        <p:spPr>
          <a:xfrm>
            <a:off x="4530375" y="2389998"/>
            <a:ext cx="922724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b="1">
                <a:solidFill>
                  <a:schemeClr val="bg1"/>
                </a:solidFill>
              </a:rPr>
              <a:t>Aligning our vaccine portfolio with WHO-GAVI’s VIPS focused innovative vaccine tech</a:t>
            </a:r>
            <a:endParaRPr lang="en-IN" sz="1900" b="1">
              <a:solidFill>
                <a:schemeClr val="bg1"/>
              </a:solidFill>
            </a:endParaRPr>
          </a:p>
        </p:txBody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id="{82489AFA-6AA8-BA1C-FE79-6B5B77ED899C}"/>
              </a:ext>
            </a:extLst>
          </p:cNvPr>
          <p:cNvSpPr/>
          <p:nvPr/>
        </p:nvSpPr>
        <p:spPr>
          <a:xfrm>
            <a:off x="12412832" y="3914469"/>
            <a:ext cx="70713" cy="684000"/>
          </a:xfrm>
          <a:prstGeom prst="rect">
            <a:avLst/>
          </a:prstGeom>
          <a:solidFill>
            <a:srgbClr val="446B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29F398-7682-8666-6862-B06D79404E5D}"/>
              </a:ext>
            </a:extLst>
          </p:cNvPr>
          <p:cNvSpPr/>
          <p:nvPr/>
        </p:nvSpPr>
        <p:spPr>
          <a:xfrm>
            <a:off x="12412831" y="4952135"/>
            <a:ext cx="70713" cy="684000"/>
          </a:xfrm>
          <a:prstGeom prst="rect">
            <a:avLst/>
          </a:prstGeom>
          <a:solidFill>
            <a:srgbClr val="446B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41DFC2-61F5-E163-7493-A090C38DD86B}"/>
              </a:ext>
            </a:extLst>
          </p:cNvPr>
          <p:cNvSpPr/>
          <p:nvPr/>
        </p:nvSpPr>
        <p:spPr>
          <a:xfrm>
            <a:off x="12412831" y="6049854"/>
            <a:ext cx="70713" cy="684000"/>
          </a:xfrm>
          <a:prstGeom prst="rect">
            <a:avLst/>
          </a:prstGeom>
          <a:solidFill>
            <a:srgbClr val="446B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TextBox 42">
            <a:extLst>
              <a:ext uri="{FF2B5EF4-FFF2-40B4-BE49-F238E27FC236}">
                <a16:creationId xmlns:a16="http://schemas.microsoft.com/office/drawing/2014/main" id="{EFB67640-8E13-907A-7B78-5E7071C4CC3E}"/>
              </a:ext>
            </a:extLst>
          </p:cNvPr>
          <p:cNvSpPr txBox="1"/>
          <p:nvPr/>
        </p:nvSpPr>
        <p:spPr>
          <a:xfrm>
            <a:off x="4266018" y="6098074"/>
            <a:ext cx="2065563" cy="59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Freeze-dried form, not low temp sensitive</a:t>
            </a:r>
          </a:p>
        </p:txBody>
      </p:sp>
      <p:grpSp>
        <p:nvGrpSpPr>
          <p:cNvPr id="3115" name="Group 3114">
            <a:extLst>
              <a:ext uri="{FF2B5EF4-FFF2-40B4-BE49-F238E27FC236}">
                <a16:creationId xmlns:a16="http://schemas.microsoft.com/office/drawing/2014/main" id="{0E290F24-4796-B6F6-6F54-DB48CC832C32}"/>
              </a:ext>
            </a:extLst>
          </p:cNvPr>
          <p:cNvGrpSpPr/>
          <p:nvPr/>
        </p:nvGrpSpPr>
        <p:grpSpPr>
          <a:xfrm>
            <a:off x="866484" y="7742968"/>
            <a:ext cx="16555031" cy="2443634"/>
            <a:chOff x="824595" y="7412362"/>
            <a:chExt cx="16555031" cy="2443634"/>
          </a:xfrm>
        </p:grpSpPr>
        <p:sp>
          <p:nvSpPr>
            <p:cNvPr id="2085" name="Freeform 6">
              <a:extLst>
                <a:ext uri="{FF2B5EF4-FFF2-40B4-BE49-F238E27FC236}">
                  <a16:creationId xmlns:a16="http://schemas.microsoft.com/office/drawing/2014/main" id="{1DB2F662-4445-698F-8AA3-5073561339D1}"/>
                </a:ext>
              </a:extLst>
            </p:cNvPr>
            <p:cNvSpPr/>
            <p:nvPr/>
          </p:nvSpPr>
          <p:spPr>
            <a:xfrm>
              <a:off x="15088032" y="7496108"/>
              <a:ext cx="1680550" cy="168036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  <a:ln w="57150" cap="sq">
              <a:solidFill>
                <a:srgbClr val="0C7548"/>
              </a:solidFill>
              <a:prstDash val="sysDot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88" name="Freeform 6">
              <a:extLst>
                <a:ext uri="{FF2B5EF4-FFF2-40B4-BE49-F238E27FC236}">
                  <a16:creationId xmlns:a16="http://schemas.microsoft.com/office/drawing/2014/main" id="{11AC372D-5000-BFF4-CFCD-D8D73AEB7499}"/>
                </a:ext>
              </a:extLst>
            </p:cNvPr>
            <p:cNvSpPr/>
            <p:nvPr/>
          </p:nvSpPr>
          <p:spPr>
            <a:xfrm>
              <a:off x="12243244" y="8172167"/>
              <a:ext cx="1604816" cy="156021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  <a:ln w="57150" cap="sq">
              <a:solidFill>
                <a:srgbClr val="0C7548"/>
              </a:solidFill>
              <a:prstDash val="sysDot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89" name="Freeform 6">
              <a:extLst>
                <a:ext uri="{FF2B5EF4-FFF2-40B4-BE49-F238E27FC236}">
                  <a16:creationId xmlns:a16="http://schemas.microsoft.com/office/drawing/2014/main" id="{D69BC61E-3DBC-F0DA-AAA8-F9C0B8969E21}"/>
                </a:ext>
              </a:extLst>
            </p:cNvPr>
            <p:cNvSpPr/>
            <p:nvPr/>
          </p:nvSpPr>
          <p:spPr>
            <a:xfrm>
              <a:off x="9328559" y="7548524"/>
              <a:ext cx="1680550" cy="160156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  <a:ln w="57150" cap="sq">
              <a:solidFill>
                <a:srgbClr val="0C7548"/>
              </a:solidFill>
              <a:prstDash val="sysDot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91" name="Freeform 6">
              <a:extLst>
                <a:ext uri="{FF2B5EF4-FFF2-40B4-BE49-F238E27FC236}">
                  <a16:creationId xmlns:a16="http://schemas.microsoft.com/office/drawing/2014/main" id="{2F2D8977-CFCD-0882-B8FA-4E14F1A0BE76}"/>
                </a:ext>
              </a:extLst>
            </p:cNvPr>
            <p:cNvSpPr/>
            <p:nvPr/>
          </p:nvSpPr>
          <p:spPr>
            <a:xfrm>
              <a:off x="6479343" y="8103064"/>
              <a:ext cx="1622841" cy="1577247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  <a:ln w="57150" cap="sq">
              <a:solidFill>
                <a:srgbClr val="0C7548"/>
              </a:solidFill>
              <a:prstDash val="sysDot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93" name="Freeform 6">
              <a:extLst>
                <a:ext uri="{FF2B5EF4-FFF2-40B4-BE49-F238E27FC236}">
                  <a16:creationId xmlns:a16="http://schemas.microsoft.com/office/drawing/2014/main" id="{B846BB8A-0679-579B-AF0C-7FECB957855A}"/>
                </a:ext>
              </a:extLst>
            </p:cNvPr>
            <p:cNvSpPr/>
            <p:nvPr/>
          </p:nvSpPr>
          <p:spPr>
            <a:xfrm>
              <a:off x="3749392" y="7585928"/>
              <a:ext cx="1631840" cy="1601954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  <a:ln w="57150" cap="sq">
              <a:solidFill>
                <a:srgbClr val="0C7548"/>
              </a:solidFill>
              <a:prstDash val="sysDot"/>
              <a:miter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2100" name="Group 2">
              <a:extLst>
                <a:ext uri="{FF2B5EF4-FFF2-40B4-BE49-F238E27FC236}">
                  <a16:creationId xmlns:a16="http://schemas.microsoft.com/office/drawing/2014/main" id="{91EFA0BA-95A1-BD1F-98AF-0A64D75CDC7F}"/>
                </a:ext>
              </a:extLst>
            </p:cNvPr>
            <p:cNvGrpSpPr/>
            <p:nvPr/>
          </p:nvGrpSpPr>
          <p:grpSpPr>
            <a:xfrm rot="20434353">
              <a:off x="2903410" y="8321268"/>
              <a:ext cx="605251" cy="590237"/>
              <a:chOff x="0" y="0"/>
              <a:chExt cx="812800" cy="812800"/>
            </a:xfrm>
          </p:grpSpPr>
          <p:sp>
            <p:nvSpPr>
              <p:cNvPr id="3112" name="Freeform 3">
                <a:extLst>
                  <a:ext uri="{FF2B5EF4-FFF2-40B4-BE49-F238E27FC236}">
                    <a16:creationId xmlns:a16="http://schemas.microsoft.com/office/drawing/2014/main" id="{389C935F-D382-BB84-4F17-7008DDA0FF7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228B44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13" name="TextBox 4">
                <a:extLst>
                  <a:ext uri="{FF2B5EF4-FFF2-40B4-BE49-F238E27FC236}">
                    <a16:creationId xmlns:a16="http://schemas.microsoft.com/office/drawing/2014/main" id="{A296095B-EA7C-34C0-DE5E-F272F2ECEB97}"/>
                  </a:ext>
                </a:extLst>
              </p:cNvPr>
              <p:cNvSpPr txBox="1"/>
              <p:nvPr/>
            </p:nvSpPr>
            <p:spPr>
              <a:xfrm>
                <a:off x="0" y="231775"/>
                <a:ext cx="7112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</a:pPr>
                <a:endParaRPr/>
              </a:p>
            </p:txBody>
          </p:sp>
        </p:grpSp>
        <p:grpSp>
          <p:nvGrpSpPr>
            <p:cNvPr id="3073" name="Group 5">
              <a:extLst>
                <a:ext uri="{FF2B5EF4-FFF2-40B4-BE49-F238E27FC236}">
                  <a16:creationId xmlns:a16="http://schemas.microsoft.com/office/drawing/2014/main" id="{CD53C961-D07C-86D9-3BA0-DD307342A66F}"/>
                </a:ext>
              </a:extLst>
            </p:cNvPr>
            <p:cNvGrpSpPr/>
            <p:nvPr/>
          </p:nvGrpSpPr>
          <p:grpSpPr>
            <a:xfrm>
              <a:off x="1077752" y="8253116"/>
              <a:ext cx="1545482" cy="1513331"/>
              <a:chOff x="53037" y="42158"/>
              <a:chExt cx="735910" cy="709073"/>
            </a:xfrm>
          </p:grpSpPr>
          <p:sp>
            <p:nvSpPr>
              <p:cNvPr id="3110" name="Freeform 6">
                <a:extLst>
                  <a:ext uri="{FF2B5EF4-FFF2-40B4-BE49-F238E27FC236}">
                    <a16:creationId xmlns:a16="http://schemas.microsoft.com/office/drawing/2014/main" id="{6DE39D64-485E-AA0D-76DE-1B78DF8E8FA5}"/>
                  </a:ext>
                </a:extLst>
              </p:cNvPr>
              <p:cNvSpPr/>
              <p:nvPr/>
            </p:nvSpPr>
            <p:spPr>
              <a:xfrm>
                <a:off x="53037" y="42158"/>
                <a:ext cx="735910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57150" cap="sq">
                <a:solidFill>
                  <a:srgbClr val="0C7548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11" name="TextBox 7">
                <a:extLst>
                  <a:ext uri="{FF2B5EF4-FFF2-40B4-BE49-F238E27FC236}">
                    <a16:creationId xmlns:a16="http://schemas.microsoft.com/office/drawing/2014/main" id="{AB7F4E71-6ABE-98AF-1129-3515E1846A8E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</a:pPr>
                <a:endParaRPr/>
              </a:p>
            </p:txBody>
          </p:sp>
        </p:grpSp>
        <p:grpSp>
          <p:nvGrpSpPr>
            <p:cNvPr id="3078" name="Group 8">
              <a:extLst>
                <a:ext uri="{FF2B5EF4-FFF2-40B4-BE49-F238E27FC236}">
                  <a16:creationId xmlns:a16="http://schemas.microsoft.com/office/drawing/2014/main" id="{BA823235-67DE-F617-FB5B-8C770DA08318}"/>
                </a:ext>
              </a:extLst>
            </p:cNvPr>
            <p:cNvGrpSpPr/>
            <p:nvPr/>
          </p:nvGrpSpPr>
          <p:grpSpPr>
            <a:xfrm rot="2043140">
              <a:off x="5626145" y="8314702"/>
              <a:ext cx="605251" cy="590237"/>
              <a:chOff x="0" y="0"/>
              <a:chExt cx="812800" cy="812800"/>
            </a:xfrm>
          </p:grpSpPr>
          <p:sp>
            <p:nvSpPr>
              <p:cNvPr id="3108" name="Freeform 9">
                <a:extLst>
                  <a:ext uri="{FF2B5EF4-FFF2-40B4-BE49-F238E27FC236}">
                    <a16:creationId xmlns:a16="http://schemas.microsoft.com/office/drawing/2014/main" id="{80239B80-482F-5B3B-3F4A-00E42FF0778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228B44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09" name="TextBox 10">
                <a:extLst>
                  <a:ext uri="{FF2B5EF4-FFF2-40B4-BE49-F238E27FC236}">
                    <a16:creationId xmlns:a16="http://schemas.microsoft.com/office/drawing/2014/main" id="{14766715-216D-D0E4-461E-B6E0FB28F9B8}"/>
                  </a:ext>
                </a:extLst>
              </p:cNvPr>
              <p:cNvSpPr txBox="1"/>
              <p:nvPr/>
            </p:nvSpPr>
            <p:spPr>
              <a:xfrm>
                <a:off x="0" y="231775"/>
                <a:ext cx="7112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79" name="Group 11">
              <a:extLst>
                <a:ext uri="{FF2B5EF4-FFF2-40B4-BE49-F238E27FC236}">
                  <a16:creationId xmlns:a16="http://schemas.microsoft.com/office/drawing/2014/main" id="{677F58E0-4D28-87DE-B84E-863504FC16DC}"/>
                </a:ext>
              </a:extLst>
            </p:cNvPr>
            <p:cNvGrpSpPr/>
            <p:nvPr/>
          </p:nvGrpSpPr>
          <p:grpSpPr>
            <a:xfrm rot="20434353">
              <a:off x="8045998" y="8321797"/>
              <a:ext cx="961966" cy="590237"/>
              <a:chOff x="0" y="-147632"/>
              <a:chExt cx="1291837" cy="812800"/>
            </a:xfrm>
          </p:grpSpPr>
          <p:sp>
            <p:nvSpPr>
              <p:cNvPr id="3106" name="Freeform 12">
                <a:extLst>
                  <a:ext uri="{FF2B5EF4-FFF2-40B4-BE49-F238E27FC236}">
                    <a16:creationId xmlns:a16="http://schemas.microsoft.com/office/drawing/2014/main" id="{79F86DC1-89D3-998F-50D7-61DC38E7BDDE}"/>
                  </a:ext>
                </a:extLst>
              </p:cNvPr>
              <p:cNvSpPr/>
              <p:nvPr/>
            </p:nvSpPr>
            <p:spPr>
              <a:xfrm>
                <a:off x="479037" y="-147632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228B44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07" name="TextBox 13">
                <a:extLst>
                  <a:ext uri="{FF2B5EF4-FFF2-40B4-BE49-F238E27FC236}">
                    <a16:creationId xmlns:a16="http://schemas.microsoft.com/office/drawing/2014/main" id="{E01225A5-A5FC-6C60-E6F5-E2EDB18030D1}"/>
                  </a:ext>
                </a:extLst>
              </p:cNvPr>
              <p:cNvSpPr txBox="1"/>
              <p:nvPr/>
            </p:nvSpPr>
            <p:spPr>
              <a:xfrm>
                <a:off x="0" y="231775"/>
                <a:ext cx="7112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81" name="Group 14">
              <a:extLst>
                <a:ext uri="{FF2B5EF4-FFF2-40B4-BE49-F238E27FC236}">
                  <a16:creationId xmlns:a16="http://schemas.microsoft.com/office/drawing/2014/main" id="{DEF37691-EF97-4842-23A6-C888A69B8F19}"/>
                </a:ext>
              </a:extLst>
            </p:cNvPr>
            <p:cNvGrpSpPr/>
            <p:nvPr/>
          </p:nvGrpSpPr>
          <p:grpSpPr>
            <a:xfrm rot="2043140">
              <a:off x="11347015" y="8328104"/>
              <a:ext cx="605251" cy="590237"/>
              <a:chOff x="0" y="0"/>
              <a:chExt cx="812800" cy="812800"/>
            </a:xfrm>
          </p:grpSpPr>
          <p:sp>
            <p:nvSpPr>
              <p:cNvPr id="3104" name="Freeform 15">
                <a:extLst>
                  <a:ext uri="{FF2B5EF4-FFF2-40B4-BE49-F238E27FC236}">
                    <a16:creationId xmlns:a16="http://schemas.microsoft.com/office/drawing/2014/main" id="{6FDE2956-901A-3BB1-7E29-ABD6BEA3AF4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228B44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05" name="TextBox 16">
                <a:extLst>
                  <a:ext uri="{FF2B5EF4-FFF2-40B4-BE49-F238E27FC236}">
                    <a16:creationId xmlns:a16="http://schemas.microsoft.com/office/drawing/2014/main" id="{7EBEE228-FBBC-A9E3-7017-EB1A42630782}"/>
                  </a:ext>
                </a:extLst>
              </p:cNvPr>
              <p:cNvSpPr txBox="1"/>
              <p:nvPr/>
            </p:nvSpPr>
            <p:spPr>
              <a:xfrm>
                <a:off x="0" y="231775"/>
                <a:ext cx="7112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84" name="Group 17">
              <a:extLst>
                <a:ext uri="{FF2B5EF4-FFF2-40B4-BE49-F238E27FC236}">
                  <a16:creationId xmlns:a16="http://schemas.microsoft.com/office/drawing/2014/main" id="{869A23C6-38FA-CE65-2A2A-CDA8A7D2B58F}"/>
                </a:ext>
              </a:extLst>
            </p:cNvPr>
            <p:cNvGrpSpPr/>
            <p:nvPr/>
          </p:nvGrpSpPr>
          <p:grpSpPr>
            <a:xfrm rot="20434353">
              <a:off x="14212607" y="8294570"/>
              <a:ext cx="605251" cy="590237"/>
              <a:chOff x="0" y="0"/>
              <a:chExt cx="812800" cy="812800"/>
            </a:xfrm>
          </p:grpSpPr>
          <p:sp>
            <p:nvSpPr>
              <p:cNvPr id="3102" name="Freeform 18">
                <a:extLst>
                  <a:ext uri="{FF2B5EF4-FFF2-40B4-BE49-F238E27FC236}">
                    <a16:creationId xmlns:a16="http://schemas.microsoft.com/office/drawing/2014/main" id="{D5CF227D-1453-56C8-7E89-FFFBC0D3BD0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228B44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03" name="TextBox 19">
                <a:extLst>
                  <a:ext uri="{FF2B5EF4-FFF2-40B4-BE49-F238E27FC236}">
                    <a16:creationId xmlns:a16="http://schemas.microsoft.com/office/drawing/2014/main" id="{F3D31517-DF59-F3F1-3725-527CFDD421AB}"/>
                  </a:ext>
                </a:extLst>
              </p:cNvPr>
              <p:cNvSpPr txBox="1"/>
              <p:nvPr/>
            </p:nvSpPr>
            <p:spPr>
              <a:xfrm>
                <a:off x="0" y="231775"/>
                <a:ext cx="7112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85" name="Freeform 20">
              <a:extLst>
                <a:ext uri="{FF2B5EF4-FFF2-40B4-BE49-F238E27FC236}">
                  <a16:creationId xmlns:a16="http://schemas.microsoft.com/office/drawing/2014/main" id="{13038075-6C2C-33C8-DD64-A5EAD871866D}"/>
                </a:ext>
              </a:extLst>
            </p:cNvPr>
            <p:cNvSpPr/>
            <p:nvPr/>
          </p:nvSpPr>
          <p:spPr>
            <a:xfrm>
              <a:off x="1127640" y="8308384"/>
              <a:ext cx="1445706" cy="1332606"/>
            </a:xfrm>
            <a:custGeom>
              <a:avLst/>
              <a:gdLst/>
              <a:ahLst/>
              <a:cxnLst/>
              <a:rect l="l" t="t" r="r" b="b"/>
              <a:pathLst>
                <a:path w="1932345" h="1932345">
                  <a:moveTo>
                    <a:pt x="0" y="0"/>
                  </a:moveTo>
                  <a:lnTo>
                    <a:pt x="1932345" y="0"/>
                  </a:lnTo>
                  <a:lnTo>
                    <a:pt x="1932345" y="1932345"/>
                  </a:lnTo>
                  <a:lnTo>
                    <a:pt x="0" y="1932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086" name="TextBox 23">
              <a:extLst>
                <a:ext uri="{FF2B5EF4-FFF2-40B4-BE49-F238E27FC236}">
                  <a16:creationId xmlns:a16="http://schemas.microsoft.com/office/drawing/2014/main" id="{1170189C-255B-BAB2-F9C1-DDE06C2E7817}"/>
                </a:ext>
              </a:extLst>
            </p:cNvPr>
            <p:cNvSpPr txBox="1"/>
            <p:nvPr/>
          </p:nvSpPr>
          <p:spPr>
            <a:xfrm>
              <a:off x="3754413" y="7626522"/>
              <a:ext cx="1428305" cy="1332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  <p:sp>
          <p:nvSpPr>
            <p:cNvPr id="3087" name="TextBox 26">
              <a:extLst>
                <a:ext uri="{FF2B5EF4-FFF2-40B4-BE49-F238E27FC236}">
                  <a16:creationId xmlns:a16="http://schemas.microsoft.com/office/drawing/2014/main" id="{E2634C27-CA89-7874-72CA-3A510D01A36C}"/>
                </a:ext>
              </a:extLst>
            </p:cNvPr>
            <p:cNvSpPr txBox="1"/>
            <p:nvPr/>
          </p:nvSpPr>
          <p:spPr>
            <a:xfrm>
              <a:off x="6596002" y="8523390"/>
              <a:ext cx="1428305" cy="133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  <p:sp>
          <p:nvSpPr>
            <p:cNvPr id="3088" name="TextBox 29">
              <a:extLst>
                <a:ext uri="{FF2B5EF4-FFF2-40B4-BE49-F238E27FC236}">
                  <a16:creationId xmlns:a16="http://schemas.microsoft.com/office/drawing/2014/main" id="{4BD818D4-4365-D689-B7E6-01526F5A0405}"/>
                </a:ext>
              </a:extLst>
            </p:cNvPr>
            <p:cNvSpPr txBox="1"/>
            <p:nvPr/>
          </p:nvSpPr>
          <p:spPr>
            <a:xfrm>
              <a:off x="9056812" y="7627138"/>
              <a:ext cx="1428305" cy="133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  <p:sp>
          <p:nvSpPr>
            <p:cNvPr id="3090" name="TextBox 35">
              <a:extLst>
                <a:ext uri="{FF2B5EF4-FFF2-40B4-BE49-F238E27FC236}">
                  <a16:creationId xmlns:a16="http://schemas.microsoft.com/office/drawing/2014/main" id="{569B8EE5-9D49-0A81-AE85-A5EA91E83AC6}"/>
                </a:ext>
              </a:extLst>
            </p:cNvPr>
            <p:cNvSpPr txBox="1"/>
            <p:nvPr/>
          </p:nvSpPr>
          <p:spPr>
            <a:xfrm>
              <a:off x="13703181" y="7970297"/>
              <a:ext cx="1428305" cy="1332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  <p:sp>
          <p:nvSpPr>
            <p:cNvPr id="3091" name="Freeform 36">
              <a:extLst>
                <a:ext uri="{FF2B5EF4-FFF2-40B4-BE49-F238E27FC236}">
                  <a16:creationId xmlns:a16="http://schemas.microsoft.com/office/drawing/2014/main" id="{2D4E4915-E6AA-052F-5506-795DDE3737FE}"/>
                </a:ext>
              </a:extLst>
            </p:cNvPr>
            <p:cNvSpPr/>
            <p:nvPr/>
          </p:nvSpPr>
          <p:spPr>
            <a:xfrm>
              <a:off x="4042217" y="7869089"/>
              <a:ext cx="1038728" cy="981818"/>
            </a:xfrm>
            <a:custGeom>
              <a:avLst/>
              <a:gdLst/>
              <a:ahLst/>
              <a:cxnLst/>
              <a:rect l="l" t="t" r="r" b="b"/>
              <a:pathLst>
                <a:path w="1465826" h="1456665">
                  <a:moveTo>
                    <a:pt x="0" y="0"/>
                  </a:moveTo>
                  <a:lnTo>
                    <a:pt x="1465826" y="0"/>
                  </a:lnTo>
                  <a:lnTo>
                    <a:pt x="1465826" y="1456664"/>
                  </a:lnTo>
                  <a:lnTo>
                    <a:pt x="0" y="1456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092" name="Freeform 37">
              <a:extLst>
                <a:ext uri="{FF2B5EF4-FFF2-40B4-BE49-F238E27FC236}">
                  <a16:creationId xmlns:a16="http://schemas.microsoft.com/office/drawing/2014/main" id="{855BD5CD-82A2-1E84-BF12-0B536788AE0F}"/>
                </a:ext>
              </a:extLst>
            </p:cNvPr>
            <p:cNvSpPr/>
            <p:nvPr/>
          </p:nvSpPr>
          <p:spPr>
            <a:xfrm>
              <a:off x="6766410" y="8383722"/>
              <a:ext cx="1048708" cy="1054562"/>
            </a:xfrm>
            <a:custGeom>
              <a:avLst/>
              <a:gdLst/>
              <a:ahLst/>
              <a:cxnLst/>
              <a:rect l="l" t="t" r="r" b="b"/>
              <a:pathLst>
                <a:path w="1572058" h="1566163">
                  <a:moveTo>
                    <a:pt x="0" y="0"/>
                  </a:moveTo>
                  <a:lnTo>
                    <a:pt x="1572059" y="0"/>
                  </a:lnTo>
                  <a:lnTo>
                    <a:pt x="1572059" y="1566163"/>
                  </a:lnTo>
                  <a:lnTo>
                    <a:pt x="0" y="156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093" name="Freeform 38">
              <a:extLst>
                <a:ext uri="{FF2B5EF4-FFF2-40B4-BE49-F238E27FC236}">
                  <a16:creationId xmlns:a16="http://schemas.microsoft.com/office/drawing/2014/main" id="{23A0875A-09BC-82F8-57DC-0B409F8C0F6F}"/>
                </a:ext>
              </a:extLst>
            </p:cNvPr>
            <p:cNvSpPr/>
            <p:nvPr/>
          </p:nvSpPr>
          <p:spPr>
            <a:xfrm>
              <a:off x="9541273" y="7890142"/>
              <a:ext cx="1172551" cy="857005"/>
            </a:xfrm>
            <a:custGeom>
              <a:avLst/>
              <a:gdLst/>
              <a:ahLst/>
              <a:cxnLst/>
              <a:rect l="l" t="t" r="r" b="b"/>
              <a:pathLst>
                <a:path w="1770319" h="1453875">
                  <a:moveTo>
                    <a:pt x="0" y="0"/>
                  </a:moveTo>
                  <a:lnTo>
                    <a:pt x="1770319" y="0"/>
                  </a:lnTo>
                  <a:lnTo>
                    <a:pt x="1770319" y="1453875"/>
                  </a:lnTo>
                  <a:lnTo>
                    <a:pt x="0" y="1453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094" name="Freeform 39">
              <a:extLst>
                <a:ext uri="{FF2B5EF4-FFF2-40B4-BE49-F238E27FC236}">
                  <a16:creationId xmlns:a16="http://schemas.microsoft.com/office/drawing/2014/main" id="{F085225B-A46E-1317-9379-62580590622C}"/>
                </a:ext>
              </a:extLst>
            </p:cNvPr>
            <p:cNvSpPr/>
            <p:nvPr/>
          </p:nvSpPr>
          <p:spPr>
            <a:xfrm>
              <a:off x="12523325" y="8431055"/>
              <a:ext cx="1079836" cy="1068156"/>
            </a:xfrm>
            <a:custGeom>
              <a:avLst/>
              <a:gdLst/>
              <a:ahLst/>
              <a:cxnLst/>
              <a:rect l="l" t="t" r="r" b="b"/>
              <a:pathLst>
                <a:path w="1636078" h="1636078">
                  <a:moveTo>
                    <a:pt x="0" y="0"/>
                  </a:moveTo>
                  <a:lnTo>
                    <a:pt x="1636078" y="0"/>
                  </a:lnTo>
                  <a:lnTo>
                    <a:pt x="1636078" y="1636078"/>
                  </a:lnTo>
                  <a:lnTo>
                    <a:pt x="0" y="163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095" name="Freeform 40">
              <a:extLst>
                <a:ext uri="{FF2B5EF4-FFF2-40B4-BE49-F238E27FC236}">
                  <a16:creationId xmlns:a16="http://schemas.microsoft.com/office/drawing/2014/main" id="{B7CB4971-3555-59F9-6299-52347FF3B838}"/>
                </a:ext>
              </a:extLst>
            </p:cNvPr>
            <p:cNvSpPr/>
            <p:nvPr/>
          </p:nvSpPr>
          <p:spPr>
            <a:xfrm>
              <a:off x="15347606" y="7949183"/>
              <a:ext cx="1111888" cy="842594"/>
            </a:xfrm>
            <a:custGeom>
              <a:avLst/>
              <a:gdLst/>
              <a:ahLst/>
              <a:cxnLst/>
              <a:rect l="l" t="t" r="r" b="b"/>
              <a:pathLst>
                <a:path w="1770470" h="1330066">
                  <a:moveTo>
                    <a:pt x="0" y="0"/>
                  </a:moveTo>
                  <a:lnTo>
                    <a:pt x="1770470" y="0"/>
                  </a:lnTo>
                  <a:lnTo>
                    <a:pt x="1770470" y="1330066"/>
                  </a:lnTo>
                  <a:lnTo>
                    <a:pt x="0" y="1330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3096" name="TextBox 41">
              <a:extLst>
                <a:ext uri="{FF2B5EF4-FFF2-40B4-BE49-F238E27FC236}">
                  <a16:creationId xmlns:a16="http://schemas.microsoft.com/office/drawing/2014/main" id="{811E570D-BD51-C692-50C5-7DC8533E7158}"/>
                </a:ext>
              </a:extLst>
            </p:cNvPr>
            <p:cNvSpPr txBox="1"/>
            <p:nvPr/>
          </p:nvSpPr>
          <p:spPr>
            <a:xfrm>
              <a:off x="6104645" y="7463188"/>
              <a:ext cx="2674065" cy="288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ea typeface="Canva Sans Bold"/>
                  <a:cs typeface="Canva Sans Bold"/>
                  <a:sym typeface="Canva Sans Bold"/>
                </a:rPr>
                <a:t>AI Predicts failures in advance</a:t>
              </a:r>
            </a:p>
          </p:txBody>
        </p:sp>
        <p:sp>
          <p:nvSpPr>
            <p:cNvPr id="3097" name="TextBox 42">
              <a:extLst>
                <a:ext uri="{FF2B5EF4-FFF2-40B4-BE49-F238E27FC236}">
                  <a16:creationId xmlns:a16="http://schemas.microsoft.com/office/drawing/2014/main" id="{8B560447-82DC-8E3B-4489-6CC412206450}"/>
                </a:ext>
              </a:extLst>
            </p:cNvPr>
            <p:cNvSpPr txBox="1"/>
            <p:nvPr/>
          </p:nvSpPr>
          <p:spPr>
            <a:xfrm>
              <a:off x="824595" y="7447044"/>
              <a:ext cx="2065563" cy="596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Canva Sans Bold"/>
                </a:rPr>
                <a:t>Frequent equipment failure-</a:t>
              </a:r>
              <a:r>
                <a:rPr lang="en-US" sz="1700" b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Canva Sans Bold"/>
                </a:rPr>
                <a:t> 50% wastage</a:t>
              </a:r>
            </a:p>
          </p:txBody>
        </p:sp>
        <p:sp>
          <p:nvSpPr>
            <p:cNvPr id="3098" name="TextBox 43">
              <a:extLst>
                <a:ext uri="{FF2B5EF4-FFF2-40B4-BE49-F238E27FC236}">
                  <a16:creationId xmlns:a16="http://schemas.microsoft.com/office/drawing/2014/main" id="{C9CC680F-DA0B-EF61-BBC1-651CD663F390}"/>
                </a:ext>
              </a:extLst>
            </p:cNvPr>
            <p:cNvSpPr txBox="1"/>
            <p:nvPr/>
          </p:nvSpPr>
          <p:spPr>
            <a:xfrm>
              <a:off x="3675815" y="9318967"/>
              <a:ext cx="1910777" cy="288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 err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Canva Sans Bold"/>
                </a:rPr>
                <a:t>AIoT</a:t>
              </a:r>
              <a:r>
                <a:rPr lang="en-US" sz="1700" b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Canva Sans Bold"/>
                </a:rPr>
                <a:t> </a:t>
              </a:r>
              <a:r>
                <a:rPr lang="en-US" sz="17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Canva Sans Bold"/>
                </a:rPr>
                <a:t>sensor</a:t>
              </a:r>
              <a:r>
                <a:rPr lang="en-US" sz="1700" b="1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Canva Sans Bold"/>
                </a:rPr>
                <a:t> </a:t>
              </a:r>
              <a:r>
                <a:rPr lang="en-US" sz="1700">
                  <a:solidFill>
                    <a:srgbClr val="000000"/>
                  </a:solidFill>
                  <a:ea typeface="Calibri" panose="020F0502020204030204" pitchFamily="34" charset="0"/>
                  <a:cs typeface="Calibri" panose="020F0502020204030204" pitchFamily="34" charset="0"/>
                  <a:sym typeface="Canva Sans Bold"/>
                </a:rPr>
                <a:t>tracking</a:t>
              </a:r>
            </a:p>
          </p:txBody>
        </p:sp>
        <p:sp>
          <p:nvSpPr>
            <p:cNvPr id="3099" name="TextBox 44">
              <a:extLst>
                <a:ext uri="{FF2B5EF4-FFF2-40B4-BE49-F238E27FC236}">
                  <a16:creationId xmlns:a16="http://schemas.microsoft.com/office/drawing/2014/main" id="{0A77E849-78EA-6F55-6019-2EA9A4805C82}"/>
                </a:ext>
              </a:extLst>
            </p:cNvPr>
            <p:cNvSpPr txBox="1"/>
            <p:nvPr/>
          </p:nvSpPr>
          <p:spPr>
            <a:xfrm>
              <a:off x="9222009" y="9217626"/>
              <a:ext cx="1910777" cy="28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cs typeface="Canva Sans Bold"/>
                  <a:sym typeface="Canva Sans Bold"/>
                </a:rPr>
                <a:t>Real-time alerts</a:t>
              </a:r>
            </a:p>
          </p:txBody>
        </p:sp>
        <p:sp>
          <p:nvSpPr>
            <p:cNvPr id="3100" name="TextBox 45">
              <a:extLst>
                <a:ext uri="{FF2B5EF4-FFF2-40B4-BE49-F238E27FC236}">
                  <a16:creationId xmlns:a16="http://schemas.microsoft.com/office/drawing/2014/main" id="{51A2F884-D2BF-1137-4E4B-C8B010C8169B}"/>
                </a:ext>
              </a:extLst>
            </p:cNvPr>
            <p:cNvSpPr txBox="1"/>
            <p:nvPr/>
          </p:nvSpPr>
          <p:spPr>
            <a:xfrm>
              <a:off x="11745013" y="7412362"/>
              <a:ext cx="2794450" cy="5961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lnSpc>
                  <a:spcPts val="2380"/>
                </a:lnSpc>
                <a:defRPr sz="1700" b="1">
                  <a:solidFill>
                    <a:srgbClr val="000000"/>
                  </a:solidFill>
                  <a:latin typeface="+mj-lt"/>
                  <a:ea typeface="Canva Sans Bold"/>
                  <a:cs typeface="Canva Sans Bold"/>
                </a:defRPr>
              </a:lvl1pPr>
            </a:lstStyle>
            <a:p>
              <a:r>
                <a:rPr lang="en-US">
                  <a:latin typeface="+mn-lt"/>
                  <a:sym typeface="Canva Sans Bold"/>
                </a:rPr>
                <a:t>Preventative maintenance auto-generated work orders</a:t>
              </a:r>
            </a:p>
          </p:txBody>
        </p:sp>
        <p:sp>
          <p:nvSpPr>
            <p:cNvPr id="3101" name="TextBox 46">
              <a:extLst>
                <a:ext uri="{FF2B5EF4-FFF2-40B4-BE49-F238E27FC236}">
                  <a16:creationId xmlns:a16="http://schemas.microsoft.com/office/drawing/2014/main" id="{A32F9CFE-D8AD-DA0C-10AC-15EC039FD3E6}"/>
                </a:ext>
              </a:extLst>
            </p:cNvPr>
            <p:cNvSpPr txBox="1"/>
            <p:nvPr/>
          </p:nvSpPr>
          <p:spPr>
            <a:xfrm>
              <a:off x="14837478" y="9236977"/>
              <a:ext cx="2542148" cy="5961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cs typeface="Canva Sans Bold"/>
                  <a:sym typeface="Canva Sans Bold"/>
                </a:rPr>
                <a:t>Updated Dashboard</a:t>
              </a:r>
              <a:endParaRPr lang="en-US" sz="1700" b="1">
                <a:solidFill>
                  <a:srgbClr val="000000"/>
                </a:solidFill>
                <a:highlight>
                  <a:srgbClr val="FFFF00"/>
                </a:highlight>
                <a:cs typeface="Canva Sans Bold"/>
                <a:sym typeface="Canva Sans Bold"/>
              </a:endParaRP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000000"/>
                  </a:solidFill>
                  <a:cs typeface="Canva Sans Bold"/>
                  <a:sym typeface="Canva Sans Bold"/>
                </a:rPr>
                <a:t>Partners see live updates</a:t>
              </a:r>
            </a:p>
          </p:txBody>
        </p:sp>
      </p:grpSp>
      <p:sp>
        <p:nvSpPr>
          <p:cNvPr id="3126" name="TextBox 3125">
            <a:extLst>
              <a:ext uri="{FF2B5EF4-FFF2-40B4-BE49-F238E27FC236}">
                <a16:creationId xmlns:a16="http://schemas.microsoft.com/office/drawing/2014/main" id="{7F7C3156-BA8A-2E2D-4DE3-DD1EFB245009}"/>
              </a:ext>
            </a:extLst>
          </p:cNvPr>
          <p:cNvSpPr txBox="1"/>
          <p:nvPr/>
        </p:nvSpPr>
        <p:spPr>
          <a:xfrm>
            <a:off x="923564" y="7068736"/>
            <a:ext cx="16409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Providing AI-enabled Predictive Cold-Chain Maintenance to distribution partners in collaboration with Figorr (Nigerian, part of Gavi INFUSE 2024)</a:t>
            </a:r>
            <a:endParaRPr lang="en-IN" sz="1900" b="1">
              <a:solidFill>
                <a:schemeClr val="bg1"/>
              </a:solidFill>
            </a:endParaRPr>
          </a:p>
        </p:txBody>
      </p:sp>
      <p:sp>
        <p:nvSpPr>
          <p:cNvPr id="3132" name="TextBox 42">
            <a:extLst>
              <a:ext uri="{FF2B5EF4-FFF2-40B4-BE49-F238E27FC236}">
                <a16:creationId xmlns:a16="http://schemas.microsoft.com/office/drawing/2014/main" id="{522A70CC-78FC-650E-CCB7-0911A84CD02C}"/>
              </a:ext>
            </a:extLst>
          </p:cNvPr>
          <p:cNvSpPr txBox="1"/>
          <p:nvPr/>
        </p:nvSpPr>
        <p:spPr>
          <a:xfrm>
            <a:off x="9796507" y="3808697"/>
            <a:ext cx="2065563" cy="90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Liquid form cannot be dried &amp; layered in micro-projections</a:t>
            </a:r>
          </a:p>
        </p:txBody>
      </p:sp>
      <p:pic>
        <p:nvPicPr>
          <p:cNvPr id="3116" name="Graphic 3115" descr="Needle with solid fill">
            <a:extLst>
              <a:ext uri="{FF2B5EF4-FFF2-40B4-BE49-F238E27FC236}">
                <a16:creationId xmlns:a16="http://schemas.microsoft.com/office/drawing/2014/main" id="{AA70893E-AD90-8B5B-3198-54E4067F6D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12603880" y="3924330"/>
            <a:ext cx="276210" cy="276210"/>
          </a:xfrm>
          <a:prstGeom prst="rect">
            <a:avLst/>
          </a:prstGeom>
        </p:spPr>
      </p:pic>
      <p:pic>
        <p:nvPicPr>
          <p:cNvPr id="3117" name="Graphic 3116" descr="Needle with solid fill">
            <a:extLst>
              <a:ext uri="{FF2B5EF4-FFF2-40B4-BE49-F238E27FC236}">
                <a16:creationId xmlns:a16="http://schemas.microsoft.com/office/drawing/2014/main" id="{4A97F32C-95C3-982A-DB05-004732B112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12606170" y="4316715"/>
            <a:ext cx="276210" cy="276210"/>
          </a:xfrm>
          <a:prstGeom prst="rect">
            <a:avLst/>
          </a:prstGeom>
        </p:spPr>
      </p:pic>
      <p:pic>
        <p:nvPicPr>
          <p:cNvPr id="3118" name="Graphic 3117" descr="Needle with solid fill">
            <a:extLst>
              <a:ext uri="{FF2B5EF4-FFF2-40B4-BE49-F238E27FC236}">
                <a16:creationId xmlns:a16="http://schemas.microsoft.com/office/drawing/2014/main" id="{997A1034-0844-A229-B4E9-604ECDAC8F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12598470" y="4987799"/>
            <a:ext cx="276210" cy="276210"/>
          </a:xfrm>
          <a:prstGeom prst="rect">
            <a:avLst/>
          </a:prstGeom>
        </p:spPr>
      </p:pic>
      <p:pic>
        <p:nvPicPr>
          <p:cNvPr id="3119" name="Graphic 3118" descr="Needle with solid fill">
            <a:extLst>
              <a:ext uri="{FF2B5EF4-FFF2-40B4-BE49-F238E27FC236}">
                <a16:creationId xmlns:a16="http://schemas.microsoft.com/office/drawing/2014/main" id="{237BB70F-C735-5F68-A99B-62D9484AF2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12600760" y="5380184"/>
            <a:ext cx="276210" cy="276210"/>
          </a:xfrm>
          <a:prstGeom prst="rect">
            <a:avLst/>
          </a:prstGeom>
        </p:spPr>
      </p:pic>
      <p:pic>
        <p:nvPicPr>
          <p:cNvPr id="3120" name="Graphic 3119" descr="Needle with solid fill">
            <a:extLst>
              <a:ext uri="{FF2B5EF4-FFF2-40B4-BE49-F238E27FC236}">
                <a16:creationId xmlns:a16="http://schemas.microsoft.com/office/drawing/2014/main" id="{44C62FF2-1957-1F6B-3557-15BEADD721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12606170" y="6111841"/>
            <a:ext cx="276210" cy="276210"/>
          </a:xfrm>
          <a:prstGeom prst="rect">
            <a:avLst/>
          </a:prstGeom>
        </p:spPr>
      </p:pic>
      <p:pic>
        <p:nvPicPr>
          <p:cNvPr id="3121" name="Graphic 3120" descr="Needle with solid fill">
            <a:extLst>
              <a:ext uri="{FF2B5EF4-FFF2-40B4-BE49-F238E27FC236}">
                <a16:creationId xmlns:a16="http://schemas.microsoft.com/office/drawing/2014/main" id="{FDB91916-9ACC-F315-B3F3-6ADDA9484C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12608460" y="6504226"/>
            <a:ext cx="276210" cy="276210"/>
          </a:xfrm>
          <a:prstGeom prst="rect">
            <a:avLst/>
          </a:prstGeom>
        </p:spPr>
      </p:pic>
      <p:pic>
        <p:nvPicPr>
          <p:cNvPr id="28" name="Picture 27" descr="A green square with white dots&#10;&#10;AI-generated content may be incorrect.">
            <a:extLst>
              <a:ext uri="{FF2B5EF4-FFF2-40B4-BE49-F238E27FC236}">
                <a16:creationId xmlns:a16="http://schemas.microsoft.com/office/drawing/2014/main" id="{75235C3C-CAB7-A092-73DC-6081D766485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28" y="3884513"/>
            <a:ext cx="777802" cy="777802"/>
          </a:xfrm>
          <a:prstGeom prst="rect">
            <a:avLst/>
          </a:prstGeom>
        </p:spPr>
      </p:pic>
      <p:pic>
        <p:nvPicPr>
          <p:cNvPr id="2065" name="Picture 2064" descr="A green circle with black snowflake&#10;&#10;AI-generated content may be incorrect.">
            <a:extLst>
              <a:ext uri="{FF2B5EF4-FFF2-40B4-BE49-F238E27FC236}">
                <a16:creationId xmlns:a16="http://schemas.microsoft.com/office/drawing/2014/main" id="{5734AB40-EEA0-4D68-E92F-A6F6984E401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44" y="6056374"/>
            <a:ext cx="725878" cy="725878"/>
          </a:xfrm>
          <a:prstGeom prst="rect">
            <a:avLst/>
          </a:prstGeom>
        </p:spPr>
      </p:pic>
      <p:pic>
        <p:nvPicPr>
          <p:cNvPr id="2063" name="Picture 8" descr="Vaccine Innovation Prioritisation Strategy (VIPS)">
            <a:extLst>
              <a:ext uri="{FF2B5EF4-FFF2-40B4-BE49-F238E27FC236}">
                <a16:creationId xmlns:a16="http://schemas.microsoft.com/office/drawing/2014/main" id="{1CAB465D-4E9B-CF3E-D25E-CC6C55CB6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-18711" r="56293" b="1780"/>
          <a:stretch>
            <a:fillRect/>
          </a:stretch>
        </p:blipFill>
        <p:spPr bwMode="auto">
          <a:xfrm>
            <a:off x="8356432" y="6439681"/>
            <a:ext cx="270124" cy="3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072" descr="A green circle with black snowflake&#10;&#10;AI-generated content may be incorrect.">
            <a:extLst>
              <a:ext uri="{FF2B5EF4-FFF2-40B4-BE49-F238E27FC236}">
                <a16:creationId xmlns:a16="http://schemas.microsoft.com/office/drawing/2014/main" id="{6C419F95-2B48-5792-CF13-A94364C837A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03" y="6076742"/>
            <a:ext cx="725878" cy="725878"/>
          </a:xfrm>
          <a:prstGeom prst="rect">
            <a:avLst/>
          </a:prstGeom>
        </p:spPr>
      </p:pic>
      <p:pic>
        <p:nvPicPr>
          <p:cNvPr id="2074" name="Picture 8" descr="Vaccine Innovation Prioritisation Strategy (VIPS)">
            <a:extLst>
              <a:ext uri="{FF2B5EF4-FFF2-40B4-BE49-F238E27FC236}">
                <a16:creationId xmlns:a16="http://schemas.microsoft.com/office/drawing/2014/main" id="{0A890236-8704-DA01-FB67-4EE1D1AA5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-18711" r="56293" b="1780"/>
          <a:stretch>
            <a:fillRect/>
          </a:stretch>
        </p:blipFill>
        <p:spPr bwMode="auto">
          <a:xfrm>
            <a:off x="11025342" y="6439681"/>
            <a:ext cx="270124" cy="3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2057">
            <a:extLst>
              <a:ext uri="{FF2B5EF4-FFF2-40B4-BE49-F238E27FC236}">
                <a16:creationId xmlns:a16="http://schemas.microsoft.com/office/drawing/2014/main" id="{133647D9-E824-92A4-3A9A-E8D30F17B092}"/>
              </a:ext>
            </a:extLst>
          </p:cNvPr>
          <p:cNvSpPr/>
          <p:nvPr/>
        </p:nvSpPr>
        <p:spPr>
          <a:xfrm>
            <a:off x="285663" y="1585321"/>
            <a:ext cx="1665716" cy="684000"/>
          </a:xfrm>
          <a:prstGeom prst="rect">
            <a:avLst/>
          </a:prstGeom>
          <a:solidFill>
            <a:srgbClr val="228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6FF307E6-E7B1-C0B3-94E2-EE7647A255F4}"/>
              </a:ext>
            </a:extLst>
          </p:cNvPr>
          <p:cNvSpPr/>
          <p:nvPr/>
        </p:nvSpPr>
        <p:spPr>
          <a:xfrm>
            <a:off x="2010895" y="1575712"/>
            <a:ext cx="16065449" cy="691335"/>
          </a:xfrm>
          <a:prstGeom prst="rect">
            <a:avLst/>
          </a:prstGeom>
          <a:solidFill>
            <a:srgbClr val="E6F8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</a:rPr>
              <a:t>To leverage next-gen vaccine technologies and smart cold-chain systems to eliminate </a:t>
            </a:r>
            <a:r>
              <a:rPr lang="en-US" sz="1800" b="1" dirty="0">
                <a:solidFill>
                  <a:srgbClr val="228B44"/>
                </a:solidFill>
                <a:latin typeface="+mj-lt"/>
              </a:rPr>
              <a:t>storage failures, cut wastage, and expand reliable vaccine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access Pan-Africa</a:t>
            </a:r>
            <a:endParaRPr lang="en-IN" sz="18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60" name="TextBox 18">
            <a:extLst>
              <a:ext uri="{FF2B5EF4-FFF2-40B4-BE49-F238E27FC236}">
                <a16:creationId xmlns:a16="http://schemas.microsoft.com/office/drawing/2014/main" id="{95842050-82E5-D0EA-4666-F179EC7DA427}"/>
              </a:ext>
            </a:extLst>
          </p:cNvPr>
          <p:cNvSpPr txBox="1"/>
          <p:nvPr/>
        </p:nvSpPr>
        <p:spPr>
          <a:xfrm>
            <a:off x="73566" y="1723514"/>
            <a:ext cx="2072976" cy="35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2400" b="1">
                <a:solidFill>
                  <a:schemeClr val="bg1"/>
                </a:solidFill>
                <a:ea typeface="Helvetica World"/>
                <a:cs typeface="Helvetica World"/>
                <a:sym typeface="Helvetica World"/>
              </a:rPr>
              <a:t>Objective</a:t>
            </a:r>
            <a:endParaRPr lang="en-US" sz="2400" b="1" baseline="30000">
              <a:solidFill>
                <a:schemeClr val="bg1"/>
              </a:solidFill>
              <a:ea typeface="Helvetica World"/>
              <a:cs typeface="Helvetica World"/>
              <a:sym typeface="Helvetica World"/>
            </a:endParaRPr>
          </a:p>
        </p:txBody>
      </p:sp>
      <p:pic>
        <p:nvPicPr>
          <p:cNvPr id="4106" name="Picture 10" descr="Generated image">
            <a:extLst>
              <a:ext uri="{FF2B5EF4-FFF2-40B4-BE49-F238E27FC236}">
                <a16:creationId xmlns:a16="http://schemas.microsoft.com/office/drawing/2014/main" id="{F28BE04B-2595-5E63-FF3B-2B7EFC763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18" y="4851617"/>
            <a:ext cx="974389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8" descr="Vaccine Innovation Prioritisation Strategy (VIPS)">
            <a:extLst>
              <a:ext uri="{FF2B5EF4-FFF2-40B4-BE49-F238E27FC236}">
                <a16:creationId xmlns:a16="http://schemas.microsoft.com/office/drawing/2014/main" id="{46C1F64B-1B77-7B39-7530-72469A0C7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5632" r="56293" b="1780"/>
          <a:stretch>
            <a:fillRect/>
          </a:stretch>
        </p:blipFill>
        <p:spPr bwMode="auto">
          <a:xfrm>
            <a:off x="5523668" y="5418539"/>
            <a:ext cx="270124" cy="259304"/>
          </a:xfrm>
          <a:prstGeom prst="rect">
            <a:avLst/>
          </a:prstGeom>
          <a:solidFill>
            <a:srgbClr val="4E7B46"/>
          </a:solidFill>
        </p:spPr>
      </p:pic>
      <p:pic>
        <p:nvPicPr>
          <p:cNvPr id="4104" name="Picture 10" descr="Generated image">
            <a:extLst>
              <a:ext uri="{FF2B5EF4-FFF2-40B4-BE49-F238E27FC236}">
                <a16:creationId xmlns:a16="http://schemas.microsoft.com/office/drawing/2014/main" id="{017DD406-6A12-29B9-D948-6BC76A72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82" y="4845865"/>
            <a:ext cx="974389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8" descr="Vaccine Innovation Prioritisation Strategy (VIPS)">
            <a:extLst>
              <a:ext uri="{FF2B5EF4-FFF2-40B4-BE49-F238E27FC236}">
                <a16:creationId xmlns:a16="http://schemas.microsoft.com/office/drawing/2014/main" id="{7CB0C98F-1058-464E-9E88-100A1242B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5632" r="56293" b="1780"/>
          <a:stretch>
            <a:fillRect/>
          </a:stretch>
        </p:blipFill>
        <p:spPr bwMode="auto">
          <a:xfrm>
            <a:off x="8356432" y="5412787"/>
            <a:ext cx="270124" cy="259304"/>
          </a:xfrm>
          <a:prstGeom prst="rect">
            <a:avLst/>
          </a:prstGeom>
          <a:solidFill>
            <a:srgbClr val="4E7B46"/>
          </a:solidFill>
        </p:spPr>
      </p:pic>
      <p:pic>
        <p:nvPicPr>
          <p:cNvPr id="4107" name="Picture 10" descr="Generated image">
            <a:extLst>
              <a:ext uri="{FF2B5EF4-FFF2-40B4-BE49-F238E27FC236}">
                <a16:creationId xmlns:a16="http://schemas.microsoft.com/office/drawing/2014/main" id="{ECF634B0-C9A7-224F-02DE-6ABD0F4C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067" y="4854223"/>
            <a:ext cx="974389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8" descr="Vaccine Innovation Prioritisation Strategy (VIPS)">
            <a:extLst>
              <a:ext uri="{FF2B5EF4-FFF2-40B4-BE49-F238E27FC236}">
                <a16:creationId xmlns:a16="http://schemas.microsoft.com/office/drawing/2014/main" id="{1A3BEDD6-333C-798C-B1A8-28592F6A2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5632" r="56293" b="1780"/>
          <a:stretch>
            <a:fillRect/>
          </a:stretch>
        </p:blipFill>
        <p:spPr bwMode="auto">
          <a:xfrm>
            <a:off x="11030017" y="5421145"/>
            <a:ext cx="270124" cy="259304"/>
          </a:xfrm>
          <a:prstGeom prst="rect">
            <a:avLst/>
          </a:prstGeom>
          <a:solidFill>
            <a:srgbClr val="4E7B46"/>
          </a:solidFill>
        </p:spPr>
      </p:pic>
      <p:pic>
        <p:nvPicPr>
          <p:cNvPr id="4112" name="Picture 4111" descr="A green square with white dots&#10;&#10;AI-generated content may be incorrect.">
            <a:extLst>
              <a:ext uri="{FF2B5EF4-FFF2-40B4-BE49-F238E27FC236}">
                <a16:creationId xmlns:a16="http://schemas.microsoft.com/office/drawing/2014/main" id="{699CA079-1EEC-2C9F-D22D-8EC23CC325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40" y="3883793"/>
            <a:ext cx="777802" cy="777802"/>
          </a:xfrm>
          <a:prstGeom prst="rect">
            <a:avLst/>
          </a:prstGeom>
        </p:spPr>
      </p:pic>
      <p:pic>
        <p:nvPicPr>
          <p:cNvPr id="4110" name="Graphic 4109" descr="Checkmark with solid fill">
            <a:extLst>
              <a:ext uri="{FF2B5EF4-FFF2-40B4-BE49-F238E27FC236}">
                <a16:creationId xmlns:a16="http://schemas.microsoft.com/office/drawing/2014/main" id="{7E710281-1F74-6CF5-15E4-D08AAE032AB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176053" y="3979070"/>
            <a:ext cx="449130" cy="449130"/>
          </a:xfrm>
          <a:prstGeom prst="rect">
            <a:avLst/>
          </a:prstGeom>
        </p:spPr>
      </p:pic>
      <p:pic>
        <p:nvPicPr>
          <p:cNvPr id="4113" name="Graphic 4112" descr="Checkmark with solid fill">
            <a:extLst>
              <a:ext uri="{FF2B5EF4-FFF2-40B4-BE49-F238E27FC236}">
                <a16:creationId xmlns:a16="http://schemas.microsoft.com/office/drawing/2014/main" id="{D4EA2D8C-4F7A-8346-EEB7-490F1ED3809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999124" y="3977229"/>
            <a:ext cx="449130" cy="449130"/>
          </a:xfrm>
          <a:prstGeom prst="rect">
            <a:avLst/>
          </a:prstGeom>
        </p:spPr>
      </p:pic>
      <p:pic>
        <p:nvPicPr>
          <p:cNvPr id="12" name="Picture 8" descr="Vaccine Innovation Prioritisation Strategy (VIPS)">
            <a:extLst>
              <a:ext uri="{FF2B5EF4-FFF2-40B4-BE49-F238E27FC236}">
                <a16:creationId xmlns:a16="http://schemas.microsoft.com/office/drawing/2014/main" id="{70E3E60C-EF4E-F32F-56FE-70F2701B3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5632" r="56293" b="1780"/>
          <a:stretch>
            <a:fillRect/>
          </a:stretch>
        </p:blipFill>
        <p:spPr bwMode="auto">
          <a:xfrm>
            <a:off x="8356432" y="4375448"/>
            <a:ext cx="270124" cy="259304"/>
          </a:xfrm>
          <a:prstGeom prst="rect">
            <a:avLst/>
          </a:prstGeom>
          <a:solidFill>
            <a:srgbClr val="4E7B46"/>
          </a:solidFill>
        </p:spPr>
      </p:pic>
      <p:pic>
        <p:nvPicPr>
          <p:cNvPr id="4114" name="Picture 8" descr="Vaccine Innovation Prioritisation Strategy (VIPS)">
            <a:extLst>
              <a:ext uri="{FF2B5EF4-FFF2-40B4-BE49-F238E27FC236}">
                <a16:creationId xmlns:a16="http://schemas.microsoft.com/office/drawing/2014/main" id="{36ABFF04-E57C-2415-8139-A87BE45B2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5632" r="56293" b="1780"/>
          <a:stretch>
            <a:fillRect/>
          </a:stretch>
        </p:blipFill>
        <p:spPr bwMode="auto">
          <a:xfrm>
            <a:off x="5510298" y="4379573"/>
            <a:ext cx="270124" cy="259304"/>
          </a:xfrm>
          <a:prstGeom prst="rect">
            <a:avLst/>
          </a:prstGeom>
          <a:solidFill>
            <a:srgbClr val="4E7B46"/>
          </a:solidFill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A823533-DB9C-0CF5-F2C7-55730F38A7AF}"/>
              </a:ext>
            </a:extLst>
          </p:cNvPr>
          <p:cNvSpPr txBox="1"/>
          <p:nvPr/>
        </p:nvSpPr>
        <p:spPr>
          <a:xfrm>
            <a:off x="3514714" y="10797021"/>
            <a:ext cx="14014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1"/>
              <a:t>Sources: Author’s Research &amp; Analysis (Primary &amp; Secondary), </a:t>
            </a:r>
            <a:r>
              <a:rPr lang="en-US" sz="1400" b="1" i="1">
                <a:hlinkClick r:id="rId26"/>
              </a:rPr>
              <a:t>Zenatix (India)</a:t>
            </a:r>
            <a:r>
              <a:rPr lang="en-US" sz="1400" b="1" i="1"/>
              <a:t> - Predictive AI Cold Chain Technology, </a:t>
            </a:r>
            <a:r>
              <a:rPr lang="en-US" sz="1400" b="1" i="1">
                <a:hlinkClick r:id="rId27"/>
              </a:rPr>
              <a:t>Figorr Website</a:t>
            </a:r>
            <a:r>
              <a:rPr lang="en-US" sz="1400" b="1" i="1"/>
              <a:t>, VIPS Executive Summaries for Tech – </a:t>
            </a:r>
            <a:r>
              <a:rPr lang="en-US" sz="1400" b="1" i="1">
                <a:hlinkClick r:id="rId28"/>
              </a:rPr>
              <a:t>MAPs</a:t>
            </a:r>
            <a:r>
              <a:rPr lang="en-US" sz="1400" b="1" i="1"/>
              <a:t>, </a:t>
            </a:r>
            <a:r>
              <a:rPr lang="en-US" sz="1400" b="1" i="1">
                <a:hlinkClick r:id="rId29"/>
              </a:rPr>
              <a:t>CTC</a:t>
            </a:r>
            <a:r>
              <a:rPr lang="en-US" sz="1400" b="1" i="1"/>
              <a:t>, </a:t>
            </a:r>
            <a:r>
              <a:rPr lang="en-US" sz="1400" b="1" i="1">
                <a:hlinkClick r:id="rId30"/>
              </a:rPr>
              <a:t>FDR</a:t>
            </a:r>
            <a:endParaRPr lang="en-IN" sz="1400" b="1" i="1">
              <a:solidFill>
                <a:srgbClr val="446B3C"/>
              </a:solidFill>
            </a:endParaRPr>
          </a:p>
        </p:txBody>
      </p:sp>
      <p:pic>
        <p:nvPicPr>
          <p:cNvPr id="2062" name="Picture 4" descr="Generated image">
            <a:extLst>
              <a:ext uri="{FF2B5EF4-FFF2-40B4-BE49-F238E27FC236}">
                <a16:creationId xmlns:a16="http://schemas.microsoft.com/office/drawing/2014/main" id="{555864EE-420E-ADF0-01DD-8FEFE7E8A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173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TextBox 17">
            <a:extLst>
              <a:ext uri="{FF2B5EF4-FFF2-40B4-BE49-F238E27FC236}">
                <a16:creationId xmlns:a16="http://schemas.microsoft.com/office/drawing/2014/main" id="{15EDF666-2BC4-C88B-0B6D-390B2BFB34A0}"/>
              </a:ext>
            </a:extLst>
          </p:cNvPr>
          <p:cNvSpPr txBox="1"/>
          <p:nvPr/>
        </p:nvSpPr>
        <p:spPr>
          <a:xfrm>
            <a:off x="836762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Current Scenario</a:t>
            </a:r>
          </a:p>
        </p:txBody>
      </p:sp>
      <p:sp>
        <p:nvSpPr>
          <p:cNvPr id="2066" name="TextBox 18">
            <a:extLst>
              <a:ext uri="{FF2B5EF4-FFF2-40B4-BE49-F238E27FC236}">
                <a16:creationId xmlns:a16="http://schemas.microsoft.com/office/drawing/2014/main" id="{A7F340CB-89DF-A2FE-3321-F9559B1D3FAC}"/>
              </a:ext>
            </a:extLst>
          </p:cNvPr>
          <p:cNvSpPr txBox="1"/>
          <p:nvPr/>
        </p:nvSpPr>
        <p:spPr>
          <a:xfrm>
            <a:off x="596007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Executive Summary</a:t>
            </a:r>
          </a:p>
        </p:txBody>
      </p:sp>
      <p:grpSp>
        <p:nvGrpSpPr>
          <p:cNvPr id="2067" name="Group 2">
            <a:extLst>
              <a:ext uri="{FF2B5EF4-FFF2-40B4-BE49-F238E27FC236}">
                <a16:creationId xmlns:a16="http://schemas.microsoft.com/office/drawing/2014/main" id="{B105E1C1-731A-AF73-84F2-9A7C0EA91442}"/>
              </a:ext>
            </a:extLst>
          </p:cNvPr>
          <p:cNvGrpSpPr/>
          <p:nvPr/>
        </p:nvGrpSpPr>
        <p:grpSpPr>
          <a:xfrm>
            <a:off x="6221885" y="-480596"/>
            <a:ext cx="1457583" cy="692399"/>
            <a:chOff x="0" y="-57150"/>
            <a:chExt cx="325445" cy="182360"/>
          </a:xfrm>
          <a:solidFill>
            <a:schemeClr val="bg1"/>
          </a:solidFill>
        </p:grpSpPr>
        <p:sp>
          <p:nvSpPr>
            <p:cNvPr id="2068" name="Freeform 3">
              <a:extLst>
                <a:ext uri="{FF2B5EF4-FFF2-40B4-BE49-F238E27FC236}">
                  <a16:creationId xmlns:a16="http://schemas.microsoft.com/office/drawing/2014/main" id="{68BD54AD-F720-7F64-B760-04DA0F14599D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Box 4">
              <a:extLst>
                <a:ext uri="{FF2B5EF4-FFF2-40B4-BE49-F238E27FC236}">
                  <a16:creationId xmlns:a16="http://schemas.microsoft.com/office/drawing/2014/main" id="{F8F7CA43-AB02-FF6B-BAA4-1FB2BDE2F653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070" name="TextBox 17">
            <a:extLst>
              <a:ext uri="{FF2B5EF4-FFF2-40B4-BE49-F238E27FC236}">
                <a16:creationId xmlns:a16="http://schemas.microsoft.com/office/drawing/2014/main" id="{3163941F-BE9D-37D7-76C7-97CB1EA3E81E}"/>
              </a:ext>
            </a:extLst>
          </p:cNvPr>
          <p:cNvSpPr txBox="1"/>
          <p:nvPr/>
        </p:nvSpPr>
        <p:spPr>
          <a:xfrm>
            <a:off x="1342156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Execution Roadmap</a:t>
            </a:r>
          </a:p>
        </p:txBody>
      </p:sp>
      <p:sp>
        <p:nvSpPr>
          <p:cNvPr id="2071" name="TextBox 18">
            <a:extLst>
              <a:ext uri="{FF2B5EF4-FFF2-40B4-BE49-F238E27FC236}">
                <a16:creationId xmlns:a16="http://schemas.microsoft.com/office/drawing/2014/main" id="{C5F2E19F-FEB4-8647-9522-BA7CFFB3E644}"/>
              </a:ext>
            </a:extLst>
          </p:cNvPr>
          <p:cNvSpPr txBox="1"/>
          <p:nvPr/>
        </p:nvSpPr>
        <p:spPr>
          <a:xfrm>
            <a:off x="1101401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Strategic Plan</a:t>
            </a:r>
          </a:p>
        </p:txBody>
      </p:sp>
      <p:sp>
        <p:nvSpPr>
          <p:cNvPr id="2072" name="TextBox 17">
            <a:extLst>
              <a:ext uri="{FF2B5EF4-FFF2-40B4-BE49-F238E27FC236}">
                <a16:creationId xmlns:a16="http://schemas.microsoft.com/office/drawing/2014/main" id="{6F579A60-A8C2-9DF4-E2C4-72FC315909AC}"/>
              </a:ext>
            </a:extLst>
          </p:cNvPr>
          <p:cNvSpPr txBox="1"/>
          <p:nvPr/>
        </p:nvSpPr>
        <p:spPr>
          <a:xfrm>
            <a:off x="16067957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Envisioned Future</a:t>
            </a:r>
          </a:p>
        </p:txBody>
      </p:sp>
      <p:grpSp>
        <p:nvGrpSpPr>
          <p:cNvPr id="2075" name="Group 2">
            <a:extLst>
              <a:ext uri="{FF2B5EF4-FFF2-40B4-BE49-F238E27FC236}">
                <a16:creationId xmlns:a16="http://schemas.microsoft.com/office/drawing/2014/main" id="{720C8615-F4E1-8BE2-4F9F-0C556C6A5535}"/>
              </a:ext>
            </a:extLst>
          </p:cNvPr>
          <p:cNvGrpSpPr/>
          <p:nvPr/>
        </p:nvGrpSpPr>
        <p:grpSpPr>
          <a:xfrm>
            <a:off x="8778710" y="-480596"/>
            <a:ext cx="1457583" cy="692399"/>
            <a:chOff x="0" y="-57150"/>
            <a:chExt cx="325445" cy="182360"/>
          </a:xfrm>
          <a:solidFill>
            <a:schemeClr val="bg1"/>
          </a:solidFill>
        </p:grpSpPr>
        <p:sp>
          <p:nvSpPr>
            <p:cNvPr id="2076" name="Freeform 3">
              <a:extLst>
                <a:ext uri="{FF2B5EF4-FFF2-40B4-BE49-F238E27FC236}">
                  <a16:creationId xmlns:a16="http://schemas.microsoft.com/office/drawing/2014/main" id="{4B16D64D-B9C7-78E3-F669-6FFB4020ECA8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TextBox 4">
              <a:extLst>
                <a:ext uri="{FF2B5EF4-FFF2-40B4-BE49-F238E27FC236}">
                  <a16:creationId xmlns:a16="http://schemas.microsoft.com/office/drawing/2014/main" id="{1EF7081A-EB18-B227-F015-7873A943766F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096" name="Group 2">
            <a:extLst>
              <a:ext uri="{FF2B5EF4-FFF2-40B4-BE49-F238E27FC236}">
                <a16:creationId xmlns:a16="http://schemas.microsoft.com/office/drawing/2014/main" id="{92936C23-7437-9F5E-DC0B-F233CEEB50AC}"/>
              </a:ext>
            </a:extLst>
          </p:cNvPr>
          <p:cNvGrpSpPr/>
          <p:nvPr/>
        </p:nvGrpSpPr>
        <p:grpSpPr>
          <a:xfrm>
            <a:off x="11335535" y="-480596"/>
            <a:ext cx="1457583" cy="692399"/>
            <a:chOff x="0" y="-57150"/>
            <a:chExt cx="325445" cy="182360"/>
          </a:xfrm>
          <a:solidFill>
            <a:srgbClr val="446B3C"/>
          </a:solidFill>
        </p:grpSpPr>
        <p:sp>
          <p:nvSpPr>
            <p:cNvPr id="4097" name="Freeform 3">
              <a:extLst>
                <a:ext uri="{FF2B5EF4-FFF2-40B4-BE49-F238E27FC236}">
                  <a16:creationId xmlns:a16="http://schemas.microsoft.com/office/drawing/2014/main" id="{2032B681-1BD0-4D73-3AA9-57953306F1BE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099" name="TextBox 4">
              <a:extLst>
                <a:ext uri="{FF2B5EF4-FFF2-40B4-BE49-F238E27FC236}">
                  <a16:creationId xmlns:a16="http://schemas.microsoft.com/office/drawing/2014/main" id="{34085226-614C-1949-EB06-15A5E589486F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01" name="Group 2">
            <a:extLst>
              <a:ext uri="{FF2B5EF4-FFF2-40B4-BE49-F238E27FC236}">
                <a16:creationId xmlns:a16="http://schemas.microsoft.com/office/drawing/2014/main" id="{F729F8EB-7E02-5ABA-E8B0-4AB2906D1D44}"/>
              </a:ext>
            </a:extLst>
          </p:cNvPr>
          <p:cNvGrpSpPr/>
          <p:nvPr/>
        </p:nvGrpSpPr>
        <p:grpSpPr>
          <a:xfrm>
            <a:off x="13892360" y="-480596"/>
            <a:ext cx="1457583" cy="692399"/>
            <a:chOff x="0" y="-57150"/>
            <a:chExt cx="325445" cy="182360"/>
          </a:xfrm>
          <a:solidFill>
            <a:schemeClr val="bg1"/>
          </a:solidFill>
        </p:grpSpPr>
        <p:sp>
          <p:nvSpPr>
            <p:cNvPr id="4102" name="Freeform 3">
              <a:extLst>
                <a:ext uri="{FF2B5EF4-FFF2-40B4-BE49-F238E27FC236}">
                  <a16:creationId xmlns:a16="http://schemas.microsoft.com/office/drawing/2014/main" id="{47C6D656-D15F-CDD6-199A-F3C562BAFDB7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TextBox 4">
              <a:extLst>
                <a:ext uri="{FF2B5EF4-FFF2-40B4-BE49-F238E27FC236}">
                  <a16:creationId xmlns:a16="http://schemas.microsoft.com/office/drawing/2014/main" id="{7AF30A24-8293-AC60-4112-D93A9EED9882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11" name="Group 2">
            <a:extLst>
              <a:ext uri="{FF2B5EF4-FFF2-40B4-BE49-F238E27FC236}">
                <a16:creationId xmlns:a16="http://schemas.microsoft.com/office/drawing/2014/main" id="{918C8B03-1772-7908-C4FD-27869F03AFBE}"/>
              </a:ext>
            </a:extLst>
          </p:cNvPr>
          <p:cNvGrpSpPr/>
          <p:nvPr/>
        </p:nvGrpSpPr>
        <p:grpSpPr>
          <a:xfrm>
            <a:off x="16449186" y="-480596"/>
            <a:ext cx="1457583" cy="692399"/>
            <a:chOff x="0" y="-57150"/>
            <a:chExt cx="325445" cy="182360"/>
          </a:xfrm>
          <a:solidFill>
            <a:schemeClr val="bg1"/>
          </a:solidFill>
        </p:grpSpPr>
        <p:sp>
          <p:nvSpPr>
            <p:cNvPr id="4115" name="Freeform 3">
              <a:extLst>
                <a:ext uri="{FF2B5EF4-FFF2-40B4-BE49-F238E27FC236}">
                  <a16:creationId xmlns:a16="http://schemas.microsoft.com/office/drawing/2014/main" id="{895FF8C2-5266-6CCE-1408-2DAC9C23C31E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TextBox 4">
              <a:extLst>
                <a:ext uri="{FF2B5EF4-FFF2-40B4-BE49-F238E27FC236}">
                  <a16:creationId xmlns:a16="http://schemas.microsoft.com/office/drawing/2014/main" id="{E415693E-A743-DBB2-92D4-9551F7C1DCF0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783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6CF8D-E433-64B6-1D97-692B0129A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extBox 1042">
            <a:extLst>
              <a:ext uri="{FF2B5EF4-FFF2-40B4-BE49-F238E27FC236}">
                <a16:creationId xmlns:a16="http://schemas.microsoft.com/office/drawing/2014/main" id="{44D33FAC-FAF5-DBC7-7CC1-23A17CD95EFD}"/>
              </a:ext>
            </a:extLst>
          </p:cNvPr>
          <p:cNvSpPr txBox="1"/>
          <p:nvPr/>
        </p:nvSpPr>
        <p:spPr>
          <a:xfrm>
            <a:off x="1616660" y="8716835"/>
            <a:ext cx="16361030" cy="374890"/>
          </a:xfrm>
          <a:prstGeom prst="rect">
            <a:avLst/>
          </a:prstGeom>
          <a:solidFill>
            <a:srgbClr val="598D51"/>
          </a:solidFill>
          <a:ln w="12700"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pPr rtl="0"/>
            <a:r>
              <a:rPr lang="en-US" sz="1800" b="0" i="0" strike="noStrike" kern="1200" baseline="0">
                <a:solidFill>
                  <a:schemeClr val="bg1"/>
                </a:solidFill>
              </a:rPr>
              <a:t>   As DS comes online and formulations mature, volume translates into price discipline and yield gains—expanding gross margin, EBITDA, and free cash</a:t>
            </a:r>
            <a:endParaRPr lang="en-IN" sz="1800" b="1" i="1" strike="noStrike" kern="1200" baseline="0">
              <a:solidFill>
                <a:schemeClr val="bg1"/>
              </a:solidFill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4D2B162A-F644-50AC-620F-8B3207966D9B}"/>
              </a:ext>
            </a:extLst>
          </p:cNvPr>
          <p:cNvSpPr txBox="1"/>
          <p:nvPr/>
        </p:nvSpPr>
        <p:spPr>
          <a:xfrm>
            <a:off x="1556069" y="5196865"/>
            <a:ext cx="16436787" cy="374890"/>
          </a:xfrm>
          <a:prstGeom prst="rect">
            <a:avLst/>
          </a:prstGeom>
          <a:solidFill>
            <a:srgbClr val="598D51"/>
          </a:solidFill>
          <a:ln w="12700"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     Strategic Funding Architecture: </a:t>
            </a:r>
            <a:r>
              <a:rPr lang="en-US" sz="1800">
                <a:solidFill>
                  <a:schemeClr val="bg1"/>
                </a:solidFill>
              </a:rPr>
              <a:t>Blended Finance Approach With Milestone-Based Unlocks And Risk Mitigation</a:t>
            </a:r>
            <a:endParaRPr lang="en-IN" sz="1800">
              <a:solidFill>
                <a:schemeClr val="bg1"/>
              </a:solidFill>
            </a:endParaRPr>
          </a:p>
        </p:txBody>
      </p:sp>
      <p:graphicFrame>
        <p:nvGraphicFramePr>
          <p:cNvPr id="2110" name="Chart 2109">
            <a:extLst>
              <a:ext uri="{FF2B5EF4-FFF2-40B4-BE49-F238E27FC236}">
                <a16:creationId xmlns:a16="http://schemas.microsoft.com/office/drawing/2014/main" id="{E51A6339-9060-820D-8D53-E1B57939BC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167971"/>
              </p:ext>
            </p:extLst>
          </p:nvPr>
        </p:nvGraphicFramePr>
        <p:xfrm>
          <a:off x="5599326" y="6100030"/>
          <a:ext cx="4556207" cy="353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7">
            <a:extLst>
              <a:ext uri="{FF2B5EF4-FFF2-40B4-BE49-F238E27FC236}">
                <a16:creationId xmlns:a16="http://schemas.microsoft.com/office/drawing/2014/main" id="{9FFAE17E-F46D-69B1-4F77-549409ACCE94}"/>
              </a:ext>
            </a:extLst>
          </p:cNvPr>
          <p:cNvSpPr txBox="1"/>
          <p:nvPr/>
        </p:nvSpPr>
        <p:spPr>
          <a:xfrm>
            <a:off x="836762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Current Scenario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8212E77-AB5D-A8AA-5D0E-983E190FB17B}"/>
              </a:ext>
            </a:extLst>
          </p:cNvPr>
          <p:cNvSpPr txBox="1"/>
          <p:nvPr/>
        </p:nvSpPr>
        <p:spPr>
          <a:xfrm>
            <a:off x="596007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Executive Summary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3A663560-8996-F95D-F7EA-BA32293BB15A}"/>
              </a:ext>
            </a:extLst>
          </p:cNvPr>
          <p:cNvSpPr txBox="1"/>
          <p:nvPr/>
        </p:nvSpPr>
        <p:spPr>
          <a:xfrm>
            <a:off x="701523" y="-1277938"/>
            <a:ext cx="16884953" cy="2024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3600" dirty="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VaccineCo.</a:t>
            </a: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5D069244-5B9C-F081-BD4C-7C1B839E7968}"/>
              </a:ext>
            </a:extLst>
          </p:cNvPr>
          <p:cNvGrpSpPr/>
          <p:nvPr/>
        </p:nvGrpSpPr>
        <p:grpSpPr>
          <a:xfrm>
            <a:off x="6221885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1022DE1B-D606-49DB-6817-83651B3265D8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83229DC0-1A60-EE3E-FA48-0E323FDBE101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F9527C89-81B5-E4CB-85AF-A5C8727D6D6B}"/>
              </a:ext>
            </a:extLst>
          </p:cNvPr>
          <p:cNvSpPr txBox="1"/>
          <p:nvPr/>
        </p:nvSpPr>
        <p:spPr>
          <a:xfrm>
            <a:off x="1342156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Execution Roadmap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5C284081-487F-50F3-4087-D6EB389A6BB6}"/>
              </a:ext>
            </a:extLst>
          </p:cNvPr>
          <p:cNvSpPr txBox="1"/>
          <p:nvPr/>
        </p:nvSpPr>
        <p:spPr>
          <a:xfrm>
            <a:off x="1101401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Strategic Plan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6233A4B8-D30F-5A7B-F8CD-57CF1C468F04}"/>
              </a:ext>
            </a:extLst>
          </p:cNvPr>
          <p:cNvSpPr txBox="1"/>
          <p:nvPr/>
        </p:nvSpPr>
        <p:spPr>
          <a:xfrm>
            <a:off x="16067957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Envisioned Future</a:t>
            </a: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0C16E1BE-652E-D9F9-A71B-974465BC4DE5}"/>
              </a:ext>
            </a:extLst>
          </p:cNvPr>
          <p:cNvGrpSpPr/>
          <p:nvPr/>
        </p:nvGrpSpPr>
        <p:grpSpPr>
          <a:xfrm>
            <a:off x="877871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CB9B17AB-4A15-A7D5-2287-BC7551D2D5B4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4CAE8C2C-4B43-3069-D52F-6E04880C94D6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7D2D2F46-A46E-008B-C2AE-B0D7A40E7F12}"/>
              </a:ext>
            </a:extLst>
          </p:cNvPr>
          <p:cNvGrpSpPr/>
          <p:nvPr/>
        </p:nvGrpSpPr>
        <p:grpSpPr>
          <a:xfrm>
            <a:off x="11335535" y="-263604"/>
            <a:ext cx="1457583" cy="475407"/>
            <a:chOff x="0" y="0"/>
            <a:chExt cx="325445" cy="125210"/>
          </a:xfrm>
          <a:solidFill>
            <a:srgbClr val="446B3C"/>
          </a:solidFill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52318438-8E09-5BEB-D6BF-EDA1D8E41D8D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AFE12475-F9D2-4EDD-2248-58C210FC0DC5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53196F56-0F37-6BAB-E2B3-643AE2C17321}"/>
              </a:ext>
            </a:extLst>
          </p:cNvPr>
          <p:cNvGrpSpPr/>
          <p:nvPr/>
        </p:nvGrpSpPr>
        <p:grpSpPr>
          <a:xfrm>
            <a:off x="1389236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5900FF45-FC0A-16CE-AE38-EE78CE8317E2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55834503-22EF-0E56-C515-4F43BD6A5655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9F2C3D2C-38B9-DCC9-E416-5C122308F4A4}"/>
              </a:ext>
            </a:extLst>
          </p:cNvPr>
          <p:cNvGrpSpPr/>
          <p:nvPr/>
        </p:nvGrpSpPr>
        <p:grpSpPr>
          <a:xfrm>
            <a:off x="16449186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15902435-C107-A183-537A-104F2A5EC7C6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FBD3B74F-DCBC-44D0-3E61-343B3744E026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pic>
        <p:nvPicPr>
          <p:cNvPr id="32" name="Picture 4" descr="Generated image">
            <a:extLst>
              <a:ext uri="{FF2B5EF4-FFF2-40B4-BE49-F238E27FC236}">
                <a16:creationId xmlns:a16="http://schemas.microsoft.com/office/drawing/2014/main" id="{81F66EF1-C850-EAF4-814E-B1D617AF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173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E9C8FB6-2437-28DC-269A-CA72D54F3315}"/>
              </a:ext>
            </a:extLst>
          </p:cNvPr>
          <p:cNvGrpSpPr/>
          <p:nvPr/>
        </p:nvGrpSpPr>
        <p:grpSpPr>
          <a:xfrm>
            <a:off x="3477062" y="2713391"/>
            <a:ext cx="9353567" cy="519846"/>
            <a:chOff x="4105664" y="2732430"/>
            <a:chExt cx="9240710" cy="5198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AB6BD66-90E5-8DB2-6AC3-F3CDCACE741F}"/>
                </a:ext>
              </a:extLst>
            </p:cNvPr>
            <p:cNvGrpSpPr/>
            <p:nvPr/>
          </p:nvGrpSpPr>
          <p:grpSpPr>
            <a:xfrm>
              <a:off x="4105664" y="2858969"/>
              <a:ext cx="8971418" cy="270488"/>
              <a:chOff x="4105664" y="2826117"/>
              <a:chExt cx="8971418" cy="27048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02D67FE-5EE4-C741-3CD8-53F2E7381B08}"/>
                  </a:ext>
                </a:extLst>
              </p:cNvPr>
              <p:cNvSpPr/>
              <p:nvPr/>
            </p:nvSpPr>
            <p:spPr>
              <a:xfrm>
                <a:off x="4105664" y="2828295"/>
                <a:ext cx="8971418" cy="268310"/>
              </a:xfrm>
              <a:prstGeom prst="rect">
                <a:avLst/>
              </a:prstGeom>
              <a:solidFill>
                <a:srgbClr val="7EC772">
                  <a:alpha val="29804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3" name="TextBox 18">
                <a:extLst>
                  <a:ext uri="{FF2B5EF4-FFF2-40B4-BE49-F238E27FC236}">
                    <a16:creationId xmlns:a16="http://schemas.microsoft.com/office/drawing/2014/main" id="{1597E59F-86AC-720A-9D39-3D011BAEC8BE}"/>
                  </a:ext>
                </a:extLst>
              </p:cNvPr>
              <p:cNvSpPr txBox="1"/>
              <p:nvPr/>
            </p:nvSpPr>
            <p:spPr>
              <a:xfrm>
                <a:off x="5122518" y="2826117"/>
                <a:ext cx="1090433" cy="2631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Short Term</a:t>
                </a:r>
              </a:p>
            </p:txBody>
          </p:sp>
          <p:sp>
            <p:nvSpPr>
              <p:cNvPr id="2064" name="TextBox 18">
                <a:extLst>
                  <a:ext uri="{FF2B5EF4-FFF2-40B4-BE49-F238E27FC236}">
                    <a16:creationId xmlns:a16="http://schemas.microsoft.com/office/drawing/2014/main" id="{5CECBF51-FCCF-00C4-09BB-92AAB817987C}"/>
                  </a:ext>
                </a:extLst>
              </p:cNvPr>
              <p:cNvSpPr txBox="1"/>
              <p:nvPr/>
            </p:nvSpPr>
            <p:spPr>
              <a:xfrm>
                <a:off x="7477760" y="2829737"/>
                <a:ext cx="1912064" cy="2631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Medium Term</a:t>
                </a:r>
              </a:p>
            </p:txBody>
          </p:sp>
          <p:sp>
            <p:nvSpPr>
              <p:cNvPr id="2065" name="TextBox 18">
                <a:extLst>
                  <a:ext uri="{FF2B5EF4-FFF2-40B4-BE49-F238E27FC236}">
                    <a16:creationId xmlns:a16="http://schemas.microsoft.com/office/drawing/2014/main" id="{0B38FCDE-FF02-FFDB-FBD7-0B91B11BCE04}"/>
                  </a:ext>
                </a:extLst>
              </p:cNvPr>
              <p:cNvSpPr txBox="1"/>
              <p:nvPr/>
            </p:nvSpPr>
            <p:spPr>
              <a:xfrm>
                <a:off x="9750034" y="2829737"/>
                <a:ext cx="3038623" cy="2631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Long Term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F268489-C4BB-3CAD-E1FC-B7FFE4E23BA7}"/>
                </a:ext>
              </a:extLst>
            </p:cNvPr>
            <p:cNvGrpSpPr/>
            <p:nvPr/>
          </p:nvGrpSpPr>
          <p:grpSpPr>
            <a:xfrm>
              <a:off x="4105664" y="2732430"/>
              <a:ext cx="553545" cy="519846"/>
              <a:chOff x="2279400" y="1541462"/>
              <a:chExt cx="540000" cy="54000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EAD9056-A339-7009-0D5F-B598D0FF0AF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79400" y="1541462"/>
                <a:ext cx="540000" cy="540000"/>
                <a:chOff x="4953000" y="3655262"/>
                <a:chExt cx="914400" cy="914400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964FDFD-4EB9-0220-36C5-E89610909A33}"/>
                    </a:ext>
                  </a:extLst>
                </p:cNvPr>
                <p:cNvSpPr/>
                <p:nvPr/>
              </p:nvSpPr>
              <p:spPr>
                <a:xfrm>
                  <a:off x="4953000" y="3655262"/>
                  <a:ext cx="914400" cy="9144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07C424C-1847-3AB5-B705-906BD56BC7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0200" y="3752462"/>
                  <a:ext cx="720000" cy="7200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TextBox 18">
                <a:extLst>
                  <a:ext uri="{FF2B5EF4-FFF2-40B4-BE49-F238E27FC236}">
                    <a16:creationId xmlns:a16="http://schemas.microsoft.com/office/drawing/2014/main" id="{DE456937-65B1-B94D-D8F3-989CFECC7E44}"/>
                  </a:ext>
                </a:extLst>
              </p:cNvPr>
              <p:cNvSpPr txBox="1"/>
              <p:nvPr/>
            </p:nvSpPr>
            <p:spPr>
              <a:xfrm>
                <a:off x="2279400" y="1723730"/>
                <a:ext cx="540000" cy="21260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4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2025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4FDC07F-328F-6A4A-DB9D-63C37CD15D83}"/>
                </a:ext>
              </a:extLst>
            </p:cNvPr>
            <p:cNvGrpSpPr/>
            <p:nvPr/>
          </p:nvGrpSpPr>
          <p:grpSpPr>
            <a:xfrm>
              <a:off x="6774287" y="2732430"/>
              <a:ext cx="553545" cy="519846"/>
              <a:chOff x="2279400" y="1541462"/>
              <a:chExt cx="540000" cy="540000"/>
            </a:xfrm>
          </p:grpSpPr>
          <p:grpSp>
            <p:nvGrpSpPr>
              <p:cNvPr id="2048" name="Group 2047">
                <a:extLst>
                  <a:ext uri="{FF2B5EF4-FFF2-40B4-BE49-F238E27FC236}">
                    <a16:creationId xmlns:a16="http://schemas.microsoft.com/office/drawing/2014/main" id="{E2DB5ADB-96BE-10BC-C8BD-1B4C304C669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79400" y="1541462"/>
                <a:ext cx="540000" cy="540000"/>
                <a:chOff x="4952995" y="3655262"/>
                <a:chExt cx="914399" cy="914400"/>
              </a:xfrm>
            </p:grpSpPr>
            <p:sp>
              <p:nvSpPr>
                <p:cNvPr id="2050" name="Oval 2049">
                  <a:extLst>
                    <a:ext uri="{FF2B5EF4-FFF2-40B4-BE49-F238E27FC236}">
                      <a16:creationId xmlns:a16="http://schemas.microsoft.com/office/drawing/2014/main" id="{5FAA551A-1E47-D7E2-44BA-49398C5EA6BF}"/>
                    </a:ext>
                  </a:extLst>
                </p:cNvPr>
                <p:cNvSpPr/>
                <p:nvPr/>
              </p:nvSpPr>
              <p:spPr>
                <a:xfrm>
                  <a:off x="4952995" y="3655262"/>
                  <a:ext cx="914399" cy="9144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1" name="Oval 2050">
                  <a:extLst>
                    <a:ext uri="{FF2B5EF4-FFF2-40B4-BE49-F238E27FC236}">
                      <a16:creationId xmlns:a16="http://schemas.microsoft.com/office/drawing/2014/main" id="{7BBE3164-31BE-D9B0-1141-6A8F28A5A14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0200" y="3752462"/>
                  <a:ext cx="720000" cy="7200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49" name="TextBox 18">
                <a:extLst>
                  <a:ext uri="{FF2B5EF4-FFF2-40B4-BE49-F238E27FC236}">
                    <a16:creationId xmlns:a16="http://schemas.microsoft.com/office/drawing/2014/main" id="{4144A464-7A97-15D1-2CBB-27A269424B8A}"/>
                  </a:ext>
                </a:extLst>
              </p:cNvPr>
              <p:cNvSpPr txBox="1"/>
              <p:nvPr/>
            </p:nvSpPr>
            <p:spPr>
              <a:xfrm>
                <a:off x="2279400" y="1723730"/>
                <a:ext cx="540000" cy="21260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4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2030</a:t>
                </a:r>
              </a:p>
            </p:txBody>
          </p:sp>
        </p:grpSp>
        <p:grpSp>
          <p:nvGrpSpPr>
            <p:cNvPr id="1072" name="Group 1071">
              <a:extLst>
                <a:ext uri="{FF2B5EF4-FFF2-40B4-BE49-F238E27FC236}">
                  <a16:creationId xmlns:a16="http://schemas.microsoft.com/office/drawing/2014/main" id="{DEAADE37-6BD2-8432-63DE-B4B41735F1FE}"/>
                </a:ext>
              </a:extLst>
            </p:cNvPr>
            <p:cNvGrpSpPr/>
            <p:nvPr/>
          </p:nvGrpSpPr>
          <p:grpSpPr>
            <a:xfrm>
              <a:off x="9560562" y="2732430"/>
              <a:ext cx="553546" cy="519846"/>
              <a:chOff x="9196490" y="2727170"/>
              <a:chExt cx="553546" cy="519846"/>
            </a:xfrm>
          </p:grpSpPr>
          <p:grpSp>
            <p:nvGrpSpPr>
              <p:cNvPr id="2054" name="Group 2053">
                <a:extLst>
                  <a:ext uri="{FF2B5EF4-FFF2-40B4-BE49-F238E27FC236}">
                    <a16:creationId xmlns:a16="http://schemas.microsoft.com/office/drawing/2014/main" id="{77E81A00-19BA-0240-A21D-062821C321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96491" y="2727170"/>
                <a:ext cx="553545" cy="519846"/>
                <a:chOff x="4953001" y="3655263"/>
                <a:chExt cx="914400" cy="914400"/>
              </a:xfrm>
            </p:grpSpPr>
            <p:sp>
              <p:nvSpPr>
                <p:cNvPr id="2056" name="Oval 2055">
                  <a:extLst>
                    <a:ext uri="{FF2B5EF4-FFF2-40B4-BE49-F238E27FC236}">
                      <a16:creationId xmlns:a16="http://schemas.microsoft.com/office/drawing/2014/main" id="{FC13CFB9-453A-CA40-4C48-1717F7F76B79}"/>
                    </a:ext>
                  </a:extLst>
                </p:cNvPr>
                <p:cNvSpPr/>
                <p:nvPr/>
              </p:nvSpPr>
              <p:spPr>
                <a:xfrm>
                  <a:off x="4953001" y="3655263"/>
                  <a:ext cx="914400" cy="9144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7" name="Oval 2056">
                  <a:extLst>
                    <a:ext uri="{FF2B5EF4-FFF2-40B4-BE49-F238E27FC236}">
                      <a16:creationId xmlns:a16="http://schemas.microsoft.com/office/drawing/2014/main" id="{93D472B8-6B69-67AA-75DA-663B078832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0200" y="3752462"/>
                  <a:ext cx="720000" cy="7200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5" name="TextBox 18">
                <a:extLst>
                  <a:ext uri="{FF2B5EF4-FFF2-40B4-BE49-F238E27FC236}">
                    <a16:creationId xmlns:a16="http://schemas.microsoft.com/office/drawing/2014/main" id="{45F9697C-B60D-6E2D-C9EE-E7BD235D665B}"/>
                  </a:ext>
                </a:extLst>
              </p:cNvPr>
              <p:cNvSpPr txBox="1"/>
              <p:nvPr/>
            </p:nvSpPr>
            <p:spPr>
              <a:xfrm>
                <a:off x="9196490" y="2902635"/>
                <a:ext cx="553545" cy="20467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4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2035</a:t>
                </a:r>
              </a:p>
            </p:txBody>
          </p:sp>
        </p:grpSp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8F51DBFA-D51D-2A04-72B8-3F7183E35B89}"/>
                </a:ext>
              </a:extLst>
            </p:cNvPr>
            <p:cNvGrpSpPr/>
            <p:nvPr/>
          </p:nvGrpSpPr>
          <p:grpSpPr>
            <a:xfrm>
              <a:off x="12792829" y="2732430"/>
              <a:ext cx="553545" cy="519846"/>
              <a:chOff x="2279400" y="1541462"/>
              <a:chExt cx="540000" cy="540000"/>
            </a:xfrm>
          </p:grpSpPr>
          <p:grpSp>
            <p:nvGrpSpPr>
              <p:cNvPr id="2059" name="Group 2058">
                <a:extLst>
                  <a:ext uri="{FF2B5EF4-FFF2-40B4-BE49-F238E27FC236}">
                    <a16:creationId xmlns:a16="http://schemas.microsoft.com/office/drawing/2014/main" id="{41B0C8F5-FE21-20D5-ADD9-9D5BD260B91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79400" y="1541462"/>
                <a:ext cx="540000" cy="540000"/>
                <a:chOff x="4953000" y="3655262"/>
                <a:chExt cx="914400" cy="914400"/>
              </a:xfrm>
            </p:grpSpPr>
            <p:sp>
              <p:nvSpPr>
                <p:cNvPr id="2061" name="Oval 2060">
                  <a:extLst>
                    <a:ext uri="{FF2B5EF4-FFF2-40B4-BE49-F238E27FC236}">
                      <a16:creationId xmlns:a16="http://schemas.microsoft.com/office/drawing/2014/main" id="{785D2F8C-B0CF-8E0C-884C-81943D752E01}"/>
                    </a:ext>
                  </a:extLst>
                </p:cNvPr>
                <p:cNvSpPr/>
                <p:nvPr/>
              </p:nvSpPr>
              <p:spPr>
                <a:xfrm>
                  <a:off x="4953000" y="3655262"/>
                  <a:ext cx="914400" cy="9144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2" name="Oval 2061">
                  <a:extLst>
                    <a:ext uri="{FF2B5EF4-FFF2-40B4-BE49-F238E27FC236}">
                      <a16:creationId xmlns:a16="http://schemas.microsoft.com/office/drawing/2014/main" id="{7F00CE35-B8AD-89F0-D063-66FBF7A1B2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0200" y="3752462"/>
                  <a:ext cx="720000" cy="7200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60" name="TextBox 18">
                <a:extLst>
                  <a:ext uri="{FF2B5EF4-FFF2-40B4-BE49-F238E27FC236}">
                    <a16:creationId xmlns:a16="http://schemas.microsoft.com/office/drawing/2014/main" id="{5756147B-728F-6DA8-6019-6739DD108109}"/>
                  </a:ext>
                </a:extLst>
              </p:cNvPr>
              <p:cNvSpPr txBox="1"/>
              <p:nvPr/>
            </p:nvSpPr>
            <p:spPr>
              <a:xfrm>
                <a:off x="2279400" y="1723730"/>
                <a:ext cx="540000" cy="21260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400" b="1" dirty="0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2040</a:t>
                </a:r>
              </a:p>
            </p:txBody>
          </p:sp>
        </p:grpSp>
      </p:grpSp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AD1FC329-0BD0-D065-F634-E68540840DC4}"/>
              </a:ext>
            </a:extLst>
          </p:cNvPr>
          <p:cNvCxnSpPr/>
          <p:nvPr/>
        </p:nvCxnSpPr>
        <p:spPr>
          <a:xfrm>
            <a:off x="0" y="1065121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11">
            <a:extLst>
              <a:ext uri="{FF2B5EF4-FFF2-40B4-BE49-F238E27FC236}">
                <a16:creationId xmlns:a16="http://schemas.microsoft.com/office/drawing/2014/main" id="{AD69B024-BF9C-4434-7DF5-630CEEA6A5CC}"/>
              </a:ext>
            </a:extLst>
          </p:cNvPr>
          <p:cNvSpPr txBox="1"/>
          <p:nvPr/>
        </p:nvSpPr>
        <p:spPr>
          <a:xfrm>
            <a:off x="152400" y="10816548"/>
            <a:ext cx="5143513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000" b="1" spc="-62">
                <a:solidFill>
                  <a:srgbClr val="446B3C"/>
                </a:solidFill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  <p:sp>
        <p:nvSpPr>
          <p:cNvPr id="2077" name="TextBox 19">
            <a:extLst>
              <a:ext uri="{FF2B5EF4-FFF2-40B4-BE49-F238E27FC236}">
                <a16:creationId xmlns:a16="http://schemas.microsoft.com/office/drawing/2014/main" id="{45C05065-8B80-C462-2C84-DAE26982E368}"/>
              </a:ext>
            </a:extLst>
          </p:cNvPr>
          <p:cNvSpPr txBox="1"/>
          <p:nvPr/>
        </p:nvSpPr>
        <p:spPr>
          <a:xfrm>
            <a:off x="17529478" y="10548911"/>
            <a:ext cx="606122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2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6</a:t>
            </a:r>
          </a:p>
        </p:txBody>
      </p:sp>
      <p:sp>
        <p:nvSpPr>
          <p:cNvPr id="2078" name="TextBox 20">
            <a:extLst>
              <a:ext uri="{FF2B5EF4-FFF2-40B4-BE49-F238E27FC236}">
                <a16:creationId xmlns:a16="http://schemas.microsoft.com/office/drawing/2014/main" id="{095B16CA-8B52-6EE2-1473-5526618F6D07}"/>
              </a:ext>
            </a:extLst>
          </p:cNvPr>
          <p:cNvSpPr txBox="1"/>
          <p:nvPr/>
        </p:nvSpPr>
        <p:spPr>
          <a:xfrm>
            <a:off x="17938519" y="10788233"/>
            <a:ext cx="773350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0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/11</a:t>
            </a:r>
          </a:p>
        </p:txBody>
      </p:sp>
      <p:sp>
        <p:nvSpPr>
          <p:cNvPr id="2105" name="TextBox 18">
            <a:extLst>
              <a:ext uri="{FF2B5EF4-FFF2-40B4-BE49-F238E27FC236}">
                <a16:creationId xmlns:a16="http://schemas.microsoft.com/office/drawing/2014/main" id="{DFA5077E-69EE-FE8E-3041-BAA4BF364873}"/>
              </a:ext>
            </a:extLst>
          </p:cNvPr>
          <p:cNvSpPr txBox="1"/>
          <p:nvPr/>
        </p:nvSpPr>
        <p:spPr>
          <a:xfrm>
            <a:off x="13347575" y="2850093"/>
            <a:ext cx="4588064" cy="292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2000" b="1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15-year Vaccine Co. Cumulative</a:t>
            </a:r>
          </a:p>
        </p:txBody>
      </p:sp>
      <p:sp>
        <p:nvSpPr>
          <p:cNvPr id="6219" name="TextBox 6218">
            <a:extLst>
              <a:ext uri="{FF2B5EF4-FFF2-40B4-BE49-F238E27FC236}">
                <a16:creationId xmlns:a16="http://schemas.microsoft.com/office/drawing/2014/main" id="{A8450224-1C50-216A-5196-5B1AA44DA3D4}"/>
              </a:ext>
            </a:extLst>
          </p:cNvPr>
          <p:cNvSpPr txBox="1"/>
          <p:nvPr/>
        </p:nvSpPr>
        <p:spPr>
          <a:xfrm>
            <a:off x="1556069" y="2331144"/>
            <a:ext cx="16436787" cy="374890"/>
          </a:xfrm>
          <a:prstGeom prst="rect">
            <a:avLst/>
          </a:prstGeom>
          <a:solidFill>
            <a:srgbClr val="598D51"/>
          </a:solidFill>
          <a:ln w="12700">
            <a:solidFill>
              <a:srgbClr val="4F6228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    Phased Capital Deployment: </a:t>
            </a:r>
            <a:r>
              <a:rPr lang="en-US" sz="1800" dirty="0">
                <a:solidFill>
                  <a:schemeClr val="bg1"/>
                </a:solidFill>
              </a:rPr>
              <a:t>Front-Loading DS Capabilities With WHO-PQ Focus And Next-Gen Vaccine Innovation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F85AC1-A9C8-D981-564B-26B5017BF528}"/>
              </a:ext>
            </a:extLst>
          </p:cNvPr>
          <p:cNvSpPr txBox="1"/>
          <p:nvPr/>
        </p:nvSpPr>
        <p:spPr>
          <a:xfrm>
            <a:off x="11444358" y="3226519"/>
            <a:ext cx="1535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i="1"/>
              <a:t>Investment in $Mn</a:t>
            </a:r>
          </a:p>
        </p:txBody>
      </p: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AAF1A694-7E84-10CA-5421-196B9C414AB0}"/>
              </a:ext>
            </a:extLst>
          </p:cNvPr>
          <p:cNvGrpSpPr/>
          <p:nvPr/>
        </p:nvGrpSpPr>
        <p:grpSpPr>
          <a:xfrm>
            <a:off x="1457852" y="2805502"/>
            <a:ext cx="1746674" cy="586559"/>
            <a:chOff x="1457852" y="2805502"/>
            <a:chExt cx="1746674" cy="586559"/>
          </a:xfrm>
        </p:grpSpPr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37BF4E95-6AE7-2317-8D03-83B1AC6B9AE2}"/>
                </a:ext>
              </a:extLst>
            </p:cNvPr>
            <p:cNvCxnSpPr>
              <a:cxnSpLocks/>
            </p:cNvCxnSpPr>
            <p:nvPr/>
          </p:nvCxnSpPr>
          <p:spPr>
            <a:xfrm>
              <a:off x="1547738" y="2842835"/>
              <a:ext cx="1656788" cy="505679"/>
            </a:xfrm>
            <a:prstGeom prst="line">
              <a:avLst/>
            </a:prstGeom>
            <a:ln w="12700">
              <a:solidFill>
                <a:srgbClr val="446B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2" name="TextBox 18">
              <a:extLst>
                <a:ext uri="{FF2B5EF4-FFF2-40B4-BE49-F238E27FC236}">
                  <a16:creationId xmlns:a16="http://schemas.microsoft.com/office/drawing/2014/main" id="{181710D5-921E-9058-2F48-DBE213E0FE10}"/>
                </a:ext>
              </a:extLst>
            </p:cNvPr>
            <p:cNvSpPr txBox="1"/>
            <p:nvPr/>
          </p:nvSpPr>
          <p:spPr>
            <a:xfrm>
              <a:off x="1934290" y="2805502"/>
              <a:ext cx="1056608" cy="2046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446B3C"/>
                  </a:solidFill>
                  <a:ea typeface="Helvetica World"/>
                  <a:cs typeface="Helvetica World"/>
                  <a:sym typeface="Helvetica World"/>
                </a:rPr>
                <a:t>Timeline</a:t>
              </a:r>
            </a:p>
          </p:txBody>
        </p:sp>
        <p:cxnSp>
          <p:nvCxnSpPr>
            <p:cNvPr id="2074" name="Straight Arrow Connector 2073">
              <a:extLst>
                <a:ext uri="{FF2B5EF4-FFF2-40B4-BE49-F238E27FC236}">
                  <a16:creationId xmlns:a16="http://schemas.microsoft.com/office/drawing/2014/main" id="{122699B6-275B-041D-68DA-855D3CCF7EC2}"/>
                </a:ext>
              </a:extLst>
            </p:cNvPr>
            <p:cNvCxnSpPr>
              <a:cxnSpLocks/>
            </p:cNvCxnSpPr>
            <p:nvPr/>
          </p:nvCxnSpPr>
          <p:spPr>
            <a:xfrm>
              <a:off x="2848690" y="2905531"/>
              <a:ext cx="275859" cy="0"/>
            </a:xfrm>
            <a:prstGeom prst="straightConnector1">
              <a:avLst/>
            </a:prstGeom>
            <a:ln w="12700">
              <a:solidFill>
                <a:srgbClr val="446B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5" name="TextBox 18">
              <a:extLst>
                <a:ext uri="{FF2B5EF4-FFF2-40B4-BE49-F238E27FC236}">
                  <a16:creationId xmlns:a16="http://schemas.microsoft.com/office/drawing/2014/main" id="{454FA8A0-E8BF-3476-FF7A-100B412FD7E8}"/>
                </a:ext>
              </a:extLst>
            </p:cNvPr>
            <p:cNvSpPr txBox="1"/>
            <p:nvPr/>
          </p:nvSpPr>
          <p:spPr>
            <a:xfrm>
              <a:off x="1457852" y="3123780"/>
              <a:ext cx="1056608" cy="2046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446B3C"/>
                  </a:solidFill>
                  <a:ea typeface="Helvetica World"/>
                  <a:cs typeface="Helvetica World"/>
                  <a:sym typeface="Helvetica World"/>
                </a:rPr>
                <a:t>Investments</a:t>
              </a:r>
            </a:p>
          </p:txBody>
        </p:sp>
        <p:cxnSp>
          <p:nvCxnSpPr>
            <p:cNvPr id="2076" name="Straight Arrow Connector 2075">
              <a:extLst>
                <a:ext uri="{FF2B5EF4-FFF2-40B4-BE49-F238E27FC236}">
                  <a16:creationId xmlns:a16="http://schemas.microsoft.com/office/drawing/2014/main" id="{A24762D3-9899-1B81-9E88-84C8BE6D8898}"/>
                </a:ext>
              </a:extLst>
            </p:cNvPr>
            <p:cNvCxnSpPr>
              <a:cxnSpLocks/>
            </p:cNvCxnSpPr>
            <p:nvPr/>
          </p:nvCxnSpPr>
          <p:spPr>
            <a:xfrm>
              <a:off x="2467690" y="3169951"/>
              <a:ext cx="0" cy="222110"/>
            </a:xfrm>
            <a:prstGeom prst="straightConnector1">
              <a:avLst/>
            </a:prstGeom>
            <a:ln w="12700">
              <a:solidFill>
                <a:srgbClr val="446B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7" name="TextBox 18">
            <a:extLst>
              <a:ext uri="{FF2B5EF4-FFF2-40B4-BE49-F238E27FC236}">
                <a16:creationId xmlns:a16="http://schemas.microsoft.com/office/drawing/2014/main" id="{638389BD-3281-F407-3FD4-EBAA15E680A2}"/>
              </a:ext>
            </a:extLst>
          </p:cNvPr>
          <p:cNvSpPr txBox="1"/>
          <p:nvPr/>
        </p:nvSpPr>
        <p:spPr>
          <a:xfrm>
            <a:off x="1645463" y="4077041"/>
            <a:ext cx="1617049" cy="417419"/>
          </a:xfrm>
          <a:prstGeom prst="roundRect">
            <a:avLst/>
          </a:prstGeom>
          <a:solidFill>
            <a:srgbClr val="DBEED6"/>
          </a:solidFill>
          <a:ln>
            <a:solidFill>
              <a:srgbClr val="446B3C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defRPr sz="1600" b="1">
                <a:solidFill>
                  <a:srgbClr val="446B3C"/>
                </a:solidFill>
                <a:latin typeface="+mj-lt"/>
                <a:ea typeface="Helvetica World"/>
                <a:cs typeface="Helvetica World"/>
              </a:defRPr>
            </a:lvl1pPr>
          </a:lstStyle>
          <a:p>
            <a:pPr>
              <a:lnSpc>
                <a:spcPct val="75000"/>
              </a:lnSpc>
            </a:pPr>
            <a:r>
              <a:rPr lang="en-US">
                <a:latin typeface="+mn-lt"/>
                <a:sym typeface="Helvetica World"/>
              </a:rPr>
              <a:t>Drug Substance</a:t>
            </a:r>
            <a:br>
              <a:rPr lang="en-US">
                <a:latin typeface="+mn-lt"/>
                <a:sym typeface="Helvetica World"/>
              </a:rPr>
            </a:br>
            <a:r>
              <a:rPr lang="en-US">
                <a:latin typeface="+mn-lt"/>
                <a:sym typeface="Helvetica World"/>
              </a:rPr>
              <a:t>Manufacturing</a:t>
            </a:r>
          </a:p>
        </p:txBody>
      </p:sp>
      <p:sp>
        <p:nvSpPr>
          <p:cNvPr id="1028" name="Oval 1027">
            <a:extLst>
              <a:ext uri="{FF2B5EF4-FFF2-40B4-BE49-F238E27FC236}">
                <a16:creationId xmlns:a16="http://schemas.microsoft.com/office/drawing/2014/main" id="{7715AEC4-7DD8-5D4F-EF00-EFD4373A07FA}"/>
              </a:ext>
            </a:extLst>
          </p:cNvPr>
          <p:cNvSpPr/>
          <p:nvPr/>
        </p:nvSpPr>
        <p:spPr>
          <a:xfrm>
            <a:off x="1677780" y="4655050"/>
            <a:ext cx="1639533" cy="31117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/>
              <a:t># of Doses</a:t>
            </a:r>
          </a:p>
        </p:txBody>
      </p:sp>
      <p:sp>
        <p:nvSpPr>
          <p:cNvPr id="1029" name="TextBox 18">
            <a:extLst>
              <a:ext uri="{FF2B5EF4-FFF2-40B4-BE49-F238E27FC236}">
                <a16:creationId xmlns:a16="http://schemas.microsoft.com/office/drawing/2014/main" id="{DA4F7F1C-2163-307C-43F0-99B7B1F1477F}"/>
              </a:ext>
            </a:extLst>
          </p:cNvPr>
          <p:cNvSpPr txBox="1"/>
          <p:nvPr/>
        </p:nvSpPr>
        <p:spPr>
          <a:xfrm>
            <a:off x="1645463" y="3603679"/>
            <a:ext cx="1612628" cy="417419"/>
          </a:xfrm>
          <a:prstGeom prst="roundRect">
            <a:avLst/>
          </a:prstGeom>
          <a:solidFill>
            <a:srgbClr val="4F6228"/>
          </a:solidFill>
          <a:ln>
            <a:solidFill>
              <a:srgbClr val="446B3C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  <a:ea typeface="Helvetica World"/>
                <a:cs typeface="Helvetica World"/>
                <a:sym typeface="Helvetica World"/>
              </a:rPr>
              <a:t>Vaccine</a:t>
            </a:r>
            <a:br>
              <a:rPr lang="en-US" sz="1600" b="1">
                <a:solidFill>
                  <a:schemeClr val="bg1"/>
                </a:solidFill>
                <a:ea typeface="Helvetica World"/>
                <a:cs typeface="Helvetica World"/>
                <a:sym typeface="Helvetica World"/>
              </a:rPr>
            </a:br>
            <a:r>
              <a:rPr lang="en-US" sz="1600" b="1">
                <a:solidFill>
                  <a:schemeClr val="bg1"/>
                </a:solidFill>
                <a:ea typeface="Helvetica World"/>
                <a:cs typeface="Helvetica World"/>
                <a:sym typeface="Helvetica World"/>
              </a:rPr>
              <a:t>Technology</a:t>
            </a:r>
          </a:p>
        </p:txBody>
      </p:sp>
      <p:sp>
        <p:nvSpPr>
          <p:cNvPr id="1030" name="TextBox 18">
            <a:extLst>
              <a:ext uri="{FF2B5EF4-FFF2-40B4-BE49-F238E27FC236}">
                <a16:creationId xmlns:a16="http://schemas.microsoft.com/office/drawing/2014/main" id="{FFC692D6-076C-2078-0539-EB81CC5EFACC}"/>
              </a:ext>
            </a:extLst>
          </p:cNvPr>
          <p:cNvSpPr txBox="1"/>
          <p:nvPr/>
        </p:nvSpPr>
        <p:spPr>
          <a:xfrm>
            <a:off x="13113886" y="3202957"/>
            <a:ext cx="2115586" cy="517589"/>
          </a:xfrm>
          <a:prstGeom prst="roundRect">
            <a:avLst/>
          </a:prstGeom>
          <a:solidFill>
            <a:srgbClr val="4F6228"/>
          </a:solidFill>
          <a:ln>
            <a:solidFill>
              <a:srgbClr val="446B3C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defRPr sz="1600" b="1">
                <a:solidFill>
                  <a:schemeClr val="bg1"/>
                </a:solidFill>
                <a:latin typeface="+mj-lt"/>
                <a:ea typeface="Helvetica World"/>
                <a:cs typeface="Helvetica World"/>
              </a:defRPr>
            </a:lvl1pPr>
          </a:lstStyle>
          <a:p>
            <a:r>
              <a:rPr lang="en-US">
                <a:latin typeface="+mn-lt"/>
                <a:sym typeface="Helvetica World"/>
              </a:rPr>
              <a:t>$100mn investment</a:t>
            </a:r>
            <a:br>
              <a:rPr lang="en-US">
                <a:latin typeface="+mn-lt"/>
                <a:sym typeface="Helvetica World"/>
              </a:rPr>
            </a:br>
            <a:r>
              <a:rPr lang="en-US">
                <a:latin typeface="+mn-lt"/>
                <a:sym typeface="Helvetica World"/>
              </a:rPr>
              <a:t>in new-gen vaccines</a:t>
            </a:r>
          </a:p>
        </p:txBody>
      </p:sp>
      <p:sp>
        <p:nvSpPr>
          <p:cNvPr id="1031" name="TextBox 18">
            <a:extLst>
              <a:ext uri="{FF2B5EF4-FFF2-40B4-BE49-F238E27FC236}">
                <a16:creationId xmlns:a16="http://schemas.microsoft.com/office/drawing/2014/main" id="{EE8BBD83-D4BF-CB24-DD02-7DA966635B00}"/>
              </a:ext>
            </a:extLst>
          </p:cNvPr>
          <p:cNvSpPr txBox="1"/>
          <p:nvPr/>
        </p:nvSpPr>
        <p:spPr>
          <a:xfrm>
            <a:off x="13113886" y="3878509"/>
            <a:ext cx="2115586" cy="546281"/>
          </a:xfrm>
          <a:prstGeom prst="roundRect">
            <a:avLst/>
          </a:prstGeom>
          <a:solidFill>
            <a:srgbClr val="DBEED6"/>
          </a:solidFill>
          <a:ln>
            <a:solidFill>
              <a:srgbClr val="446B3C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defRPr sz="1700" b="1">
                <a:solidFill>
                  <a:srgbClr val="446B3C"/>
                </a:solidFill>
                <a:latin typeface="+mj-lt"/>
                <a:ea typeface="Helvetica World"/>
                <a:cs typeface="Helvetica World"/>
              </a:defRPr>
            </a:lvl1pPr>
          </a:lstStyle>
          <a:p>
            <a:r>
              <a:rPr lang="en-US">
                <a:latin typeface="+mn-lt"/>
                <a:sym typeface="Helvetica World"/>
              </a:rPr>
              <a:t>$400mn investment in Drug Substance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585C0F1A-F32D-C942-08AB-53F8D832A171}"/>
              </a:ext>
            </a:extLst>
          </p:cNvPr>
          <p:cNvSpPr txBox="1"/>
          <p:nvPr/>
        </p:nvSpPr>
        <p:spPr>
          <a:xfrm>
            <a:off x="13104362" y="4514711"/>
            <a:ext cx="5139170" cy="58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IN" sz="1700"/>
              <a:t>Capacity of </a:t>
            </a:r>
            <a:r>
              <a:rPr lang="en-IN" sz="1700" b="1"/>
              <a:t>140mn p.a doses </a:t>
            </a:r>
            <a:r>
              <a:rPr lang="en-IN" sz="1700"/>
              <a:t>by</a:t>
            </a:r>
            <a:r>
              <a:rPr lang="en-IN" sz="1700" b="1"/>
              <a:t> 2040</a:t>
            </a:r>
            <a:r>
              <a:rPr lang="en-IN" sz="1700"/>
              <a:t>,  </a:t>
            </a:r>
          </a:p>
          <a:p>
            <a:pPr algn="ctr">
              <a:lnSpc>
                <a:spcPct val="95000"/>
              </a:lnSpc>
            </a:pPr>
            <a:r>
              <a:rPr lang="en-IN" sz="1700"/>
              <a:t>bridging </a:t>
            </a:r>
            <a:r>
              <a:rPr lang="en-IN" sz="1700" b="1"/>
              <a:t>20% of DS gap</a:t>
            </a:r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E5FDB96F-317A-F311-5670-149D5D91A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871986"/>
              </p:ext>
            </p:extLst>
          </p:nvPr>
        </p:nvGraphicFramePr>
        <p:xfrm>
          <a:off x="3406431" y="3305221"/>
          <a:ext cx="9350654" cy="140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4" name="Oval 1023">
            <a:extLst>
              <a:ext uri="{FF2B5EF4-FFF2-40B4-BE49-F238E27FC236}">
                <a16:creationId xmlns:a16="http://schemas.microsoft.com/office/drawing/2014/main" id="{C4A608CC-73B6-9565-83E8-71B43E047D11}"/>
              </a:ext>
            </a:extLst>
          </p:cNvPr>
          <p:cNvSpPr/>
          <p:nvPr/>
        </p:nvSpPr>
        <p:spPr>
          <a:xfrm>
            <a:off x="4221708" y="4666057"/>
            <a:ext cx="1604309" cy="29861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N" sz="1600" b="1"/>
              <a:t>40mn p.a.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9778A7E3-71E4-97B3-1391-04A5D3B17759}"/>
              </a:ext>
            </a:extLst>
          </p:cNvPr>
          <p:cNvSpPr/>
          <p:nvPr/>
        </p:nvSpPr>
        <p:spPr>
          <a:xfrm>
            <a:off x="7298551" y="4660043"/>
            <a:ext cx="1604309" cy="29861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N" sz="1600" b="1"/>
              <a:t>60mn p.a.</a:t>
            </a:r>
          </a:p>
        </p:txBody>
      </p:sp>
      <p:sp>
        <p:nvSpPr>
          <p:cNvPr id="1036" name="Oval 1035">
            <a:extLst>
              <a:ext uri="{FF2B5EF4-FFF2-40B4-BE49-F238E27FC236}">
                <a16:creationId xmlns:a16="http://schemas.microsoft.com/office/drawing/2014/main" id="{7427E965-E518-02F1-60FF-C2CBAB03FF9C}"/>
              </a:ext>
            </a:extLst>
          </p:cNvPr>
          <p:cNvSpPr/>
          <p:nvPr/>
        </p:nvSpPr>
        <p:spPr>
          <a:xfrm>
            <a:off x="10376720" y="4656597"/>
            <a:ext cx="1604309" cy="29861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N" sz="1600" b="1"/>
              <a:t>40mn p.a.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62B80E7A-BF74-42B0-D964-7B42CC988EE7}"/>
              </a:ext>
            </a:extLst>
          </p:cNvPr>
          <p:cNvSpPr txBox="1"/>
          <p:nvPr/>
        </p:nvSpPr>
        <p:spPr>
          <a:xfrm>
            <a:off x="4572000" y="3148059"/>
            <a:ext cx="958917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>
                <a:solidFill>
                  <a:srgbClr val="446B3C"/>
                </a:solidFill>
              </a:rPr>
              <a:t>$215mn</a:t>
            </a: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81E3274C-AEF8-96F2-DD4B-E95CAA4E9BDB}"/>
              </a:ext>
            </a:extLst>
          </p:cNvPr>
          <p:cNvSpPr txBox="1"/>
          <p:nvPr/>
        </p:nvSpPr>
        <p:spPr>
          <a:xfrm>
            <a:off x="7588936" y="3285781"/>
            <a:ext cx="963725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>
                <a:solidFill>
                  <a:srgbClr val="446B3C"/>
                </a:solidFill>
              </a:rPr>
              <a:t>$190mn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BA174471-8A89-A00C-48F5-53E89AD7FBC2}"/>
              </a:ext>
            </a:extLst>
          </p:cNvPr>
          <p:cNvSpPr txBox="1"/>
          <p:nvPr/>
        </p:nvSpPr>
        <p:spPr>
          <a:xfrm>
            <a:off x="10587667" y="3766939"/>
            <a:ext cx="104400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>
                <a:solidFill>
                  <a:srgbClr val="446B3C"/>
                </a:solidFill>
              </a:rPr>
              <a:t>$95mn</a:t>
            </a:r>
          </a:p>
        </p:txBody>
      </p:sp>
      <p:sp>
        <p:nvSpPr>
          <p:cNvPr id="1084" name="Rectangle: Rounded Corners 1083">
            <a:extLst>
              <a:ext uri="{FF2B5EF4-FFF2-40B4-BE49-F238E27FC236}">
                <a16:creationId xmlns:a16="http://schemas.microsoft.com/office/drawing/2014/main" id="{8E1C510C-FBE1-D548-CDFB-34EFAC25F3A4}"/>
              </a:ext>
            </a:extLst>
          </p:cNvPr>
          <p:cNvSpPr/>
          <p:nvPr/>
        </p:nvSpPr>
        <p:spPr>
          <a:xfrm>
            <a:off x="1869767" y="6357659"/>
            <a:ext cx="1984597" cy="235379"/>
          </a:xfrm>
          <a:prstGeom prst="roundRect">
            <a:avLst/>
          </a:prstGeom>
          <a:solidFill>
            <a:srgbClr val="DBEED6"/>
          </a:solidFill>
          <a:ln w="317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>
                <a:solidFill>
                  <a:srgbClr val="446B3C"/>
                </a:solidFill>
              </a:rPr>
              <a:t>Milestone Payment</a:t>
            </a:r>
          </a:p>
        </p:txBody>
      </p:sp>
      <p:sp>
        <p:nvSpPr>
          <p:cNvPr id="2085" name="Rectangle: Rounded Corners 2084">
            <a:extLst>
              <a:ext uri="{FF2B5EF4-FFF2-40B4-BE49-F238E27FC236}">
                <a16:creationId xmlns:a16="http://schemas.microsoft.com/office/drawing/2014/main" id="{9B5FCF1B-5EAA-B778-E1D2-7E6AA364F658}"/>
              </a:ext>
            </a:extLst>
          </p:cNvPr>
          <p:cNvSpPr/>
          <p:nvPr/>
        </p:nvSpPr>
        <p:spPr>
          <a:xfrm>
            <a:off x="4132319" y="6363543"/>
            <a:ext cx="1984597" cy="235379"/>
          </a:xfrm>
          <a:prstGeom prst="roundRect">
            <a:avLst/>
          </a:prstGeom>
          <a:solidFill>
            <a:srgbClr val="DBEED6"/>
          </a:solidFill>
          <a:ln w="317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>
                <a:solidFill>
                  <a:srgbClr val="446B3C"/>
                </a:solidFill>
              </a:rPr>
              <a:t>Accelerator Payment</a:t>
            </a:r>
          </a:p>
        </p:txBody>
      </p:sp>
      <p:sp>
        <p:nvSpPr>
          <p:cNvPr id="2086" name="TextBox 2085">
            <a:extLst>
              <a:ext uri="{FF2B5EF4-FFF2-40B4-BE49-F238E27FC236}">
                <a16:creationId xmlns:a16="http://schemas.microsoft.com/office/drawing/2014/main" id="{E0C5B4D4-C10A-EBB7-97E5-94E31D5662E5}"/>
              </a:ext>
            </a:extLst>
          </p:cNvPr>
          <p:cNvSpPr txBox="1"/>
          <p:nvPr/>
        </p:nvSpPr>
        <p:spPr>
          <a:xfrm>
            <a:off x="2005140" y="6679616"/>
            <a:ext cx="1654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>
                <a:solidFill>
                  <a:srgbClr val="446B3C"/>
                </a:solidFill>
              </a:rPr>
              <a:t>Eligibility:</a:t>
            </a:r>
            <a:r>
              <a:rPr lang="en-IN" sz="1400">
                <a:solidFill>
                  <a:srgbClr val="446B3C"/>
                </a:solidFill>
              </a:rPr>
              <a:t> </a:t>
            </a:r>
          </a:p>
          <a:p>
            <a:pPr algn="ctr"/>
            <a:r>
              <a:rPr lang="en-IN" sz="1400">
                <a:solidFill>
                  <a:srgbClr val="446B3C"/>
                </a:solidFill>
              </a:rPr>
              <a:t>DS is manufactured </a:t>
            </a:r>
            <a:br>
              <a:rPr lang="en-IN" sz="1400">
                <a:solidFill>
                  <a:srgbClr val="446B3C"/>
                </a:solidFill>
              </a:rPr>
            </a:br>
            <a:r>
              <a:rPr lang="en-IN" sz="1400">
                <a:solidFill>
                  <a:srgbClr val="446B3C"/>
                </a:solidFill>
              </a:rPr>
              <a:t>on African soil</a:t>
            </a:r>
          </a:p>
        </p:txBody>
      </p:sp>
      <p:sp>
        <p:nvSpPr>
          <p:cNvPr id="2087" name="TextBox 2086">
            <a:extLst>
              <a:ext uri="{FF2B5EF4-FFF2-40B4-BE49-F238E27FC236}">
                <a16:creationId xmlns:a16="http://schemas.microsoft.com/office/drawing/2014/main" id="{72C80E47-53F3-0956-D45D-5E9C4D42DE21}"/>
              </a:ext>
            </a:extLst>
          </p:cNvPr>
          <p:cNvSpPr txBox="1"/>
          <p:nvPr/>
        </p:nvSpPr>
        <p:spPr>
          <a:xfrm>
            <a:off x="4346533" y="6679616"/>
            <a:ext cx="1638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>
                <a:solidFill>
                  <a:srgbClr val="446B3C"/>
                </a:solidFill>
              </a:rPr>
              <a:t>Eligibility: </a:t>
            </a:r>
          </a:p>
          <a:p>
            <a:pPr algn="ctr"/>
            <a:r>
              <a:rPr lang="en-IN" sz="1400">
                <a:solidFill>
                  <a:srgbClr val="446B3C"/>
                </a:solidFill>
              </a:rPr>
              <a:t>AVMA Priority </a:t>
            </a:r>
            <a:br>
              <a:rPr lang="en-IN" sz="1400">
                <a:solidFill>
                  <a:srgbClr val="446B3C"/>
                </a:solidFill>
              </a:rPr>
            </a:br>
            <a:r>
              <a:rPr lang="en-IN" sz="1400">
                <a:solidFill>
                  <a:srgbClr val="446B3C"/>
                </a:solidFill>
              </a:rPr>
              <a:t>Vaccine and DS </a:t>
            </a:r>
          </a:p>
        </p:txBody>
      </p:sp>
      <p:sp>
        <p:nvSpPr>
          <p:cNvPr id="2088" name="TextBox 2087">
            <a:extLst>
              <a:ext uri="{FF2B5EF4-FFF2-40B4-BE49-F238E27FC236}">
                <a16:creationId xmlns:a16="http://schemas.microsoft.com/office/drawing/2014/main" id="{8F6B4016-F72C-41EA-287D-122E27E79022}"/>
              </a:ext>
            </a:extLst>
          </p:cNvPr>
          <p:cNvSpPr txBox="1"/>
          <p:nvPr/>
        </p:nvSpPr>
        <p:spPr>
          <a:xfrm>
            <a:off x="4265935" y="7489058"/>
            <a:ext cx="1800000" cy="449684"/>
          </a:xfrm>
          <a:prstGeom prst="roundRect">
            <a:avLst/>
          </a:prstGeom>
          <a:solidFill>
            <a:schemeClr val="bg1"/>
          </a:solidFill>
          <a:ln>
            <a:solidFill>
              <a:srgbClr val="446B3C"/>
            </a:solidFill>
          </a:ln>
        </p:spPr>
        <p:txBody>
          <a:bodyPr wrap="square" lIns="36000" tIns="0" rIns="36000" bIns="3600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IN" sz="1400" b="1">
                <a:solidFill>
                  <a:srgbClr val="446B3C"/>
                </a:solidFill>
              </a:rPr>
              <a:t>$0.50/dose of DS </a:t>
            </a:r>
          </a:p>
          <a:p>
            <a:pPr algn="ctr">
              <a:lnSpc>
                <a:spcPct val="90000"/>
              </a:lnSpc>
            </a:pPr>
            <a:r>
              <a:rPr lang="en-IN" sz="1400" b="1">
                <a:solidFill>
                  <a:srgbClr val="446B3C"/>
                </a:solidFill>
              </a:rPr>
              <a:t>$0.30/ dose of F&amp;F</a:t>
            </a:r>
          </a:p>
        </p:txBody>
      </p:sp>
      <p:sp>
        <p:nvSpPr>
          <p:cNvPr id="2089" name="TextBox 2088">
            <a:extLst>
              <a:ext uri="{FF2B5EF4-FFF2-40B4-BE49-F238E27FC236}">
                <a16:creationId xmlns:a16="http://schemas.microsoft.com/office/drawing/2014/main" id="{5AF0BBFF-5ABE-E661-C052-324C27FFD497}"/>
              </a:ext>
            </a:extLst>
          </p:cNvPr>
          <p:cNvSpPr txBox="1"/>
          <p:nvPr/>
        </p:nvSpPr>
        <p:spPr>
          <a:xfrm>
            <a:off x="1971831" y="7494483"/>
            <a:ext cx="1800000" cy="438835"/>
          </a:xfrm>
          <a:prstGeom prst="roundRect">
            <a:avLst/>
          </a:prstGeom>
          <a:solidFill>
            <a:schemeClr val="bg1"/>
          </a:solidFill>
          <a:ln>
            <a:solidFill>
              <a:srgbClr val="446B3C"/>
            </a:solidFill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IN" sz="1400" b="1">
                <a:solidFill>
                  <a:srgbClr val="446B3C"/>
                </a:solidFill>
              </a:rPr>
              <a:t>$20mn x</a:t>
            </a:r>
            <a:br>
              <a:rPr lang="en-IN" sz="1400" b="1">
                <a:solidFill>
                  <a:srgbClr val="446B3C"/>
                </a:solidFill>
              </a:rPr>
            </a:br>
            <a:r>
              <a:rPr lang="en-IN" sz="1400" b="1">
                <a:solidFill>
                  <a:srgbClr val="446B3C"/>
                </a:solidFill>
              </a:rPr>
              <a:t>3 Vaccine’s DS</a:t>
            </a:r>
          </a:p>
        </p:txBody>
      </p:sp>
      <p:sp>
        <p:nvSpPr>
          <p:cNvPr id="2090" name="Arrow: Down 2089">
            <a:extLst>
              <a:ext uri="{FF2B5EF4-FFF2-40B4-BE49-F238E27FC236}">
                <a16:creationId xmlns:a16="http://schemas.microsoft.com/office/drawing/2014/main" id="{2F1C4F49-B1DF-0200-BDD4-E8C0C4822576}"/>
              </a:ext>
            </a:extLst>
          </p:cNvPr>
          <p:cNvSpPr/>
          <p:nvPr/>
        </p:nvSpPr>
        <p:spPr>
          <a:xfrm>
            <a:off x="3855890" y="6873819"/>
            <a:ext cx="342379" cy="1127788"/>
          </a:xfrm>
          <a:prstGeom prst="downArrow">
            <a:avLst>
              <a:gd name="adj1" fmla="val 50000"/>
              <a:gd name="adj2" fmla="val 75801"/>
            </a:avLst>
          </a:prstGeom>
          <a:ln>
            <a:solidFill>
              <a:srgbClr val="4F622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91" name="TextBox 2090">
            <a:extLst>
              <a:ext uri="{FF2B5EF4-FFF2-40B4-BE49-F238E27FC236}">
                <a16:creationId xmlns:a16="http://schemas.microsoft.com/office/drawing/2014/main" id="{502B4AE5-F324-D26F-ADF9-6A598B223C1E}"/>
              </a:ext>
            </a:extLst>
          </p:cNvPr>
          <p:cNvSpPr txBox="1"/>
          <p:nvPr/>
        </p:nvSpPr>
        <p:spPr>
          <a:xfrm>
            <a:off x="2264139" y="8293120"/>
            <a:ext cx="35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>
                <a:solidFill>
                  <a:srgbClr val="446B3C"/>
                </a:solidFill>
              </a:rPr>
              <a:t>$200mn for DS | $50mn for F&amp;F</a:t>
            </a:r>
          </a:p>
        </p:txBody>
      </p:sp>
      <p:sp>
        <p:nvSpPr>
          <p:cNvPr id="2092" name="Rectangle: Rounded Corners 2091">
            <a:extLst>
              <a:ext uri="{FF2B5EF4-FFF2-40B4-BE49-F238E27FC236}">
                <a16:creationId xmlns:a16="http://schemas.microsoft.com/office/drawing/2014/main" id="{45D4FDC6-3547-65CB-7063-B6E60E9C2AE8}"/>
              </a:ext>
            </a:extLst>
          </p:cNvPr>
          <p:cNvSpPr/>
          <p:nvPr/>
        </p:nvSpPr>
        <p:spPr>
          <a:xfrm>
            <a:off x="1869767" y="8039762"/>
            <a:ext cx="4247149" cy="235378"/>
          </a:xfrm>
          <a:prstGeom prst="roundRect">
            <a:avLst/>
          </a:prstGeom>
          <a:solidFill>
            <a:srgbClr val="DBEED6"/>
          </a:solidFill>
          <a:ln w="317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>
                <a:solidFill>
                  <a:srgbClr val="446B3C"/>
                </a:solidFill>
              </a:rPr>
              <a:t>Funding Unlocked</a:t>
            </a:r>
          </a:p>
        </p:txBody>
      </p:sp>
      <p:sp>
        <p:nvSpPr>
          <p:cNvPr id="2093" name="Rectangle 2092">
            <a:extLst>
              <a:ext uri="{FF2B5EF4-FFF2-40B4-BE49-F238E27FC236}">
                <a16:creationId xmlns:a16="http://schemas.microsoft.com/office/drawing/2014/main" id="{6360F88E-C03F-5095-CBA0-5AC78DFF1020}"/>
              </a:ext>
            </a:extLst>
          </p:cNvPr>
          <p:cNvSpPr/>
          <p:nvPr/>
        </p:nvSpPr>
        <p:spPr>
          <a:xfrm flipH="1">
            <a:off x="1760491" y="5607939"/>
            <a:ext cx="4454492" cy="303125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95" name="TextBox 2094">
            <a:extLst>
              <a:ext uri="{FF2B5EF4-FFF2-40B4-BE49-F238E27FC236}">
                <a16:creationId xmlns:a16="http://schemas.microsoft.com/office/drawing/2014/main" id="{79347557-FEDC-9D26-8565-FE75684A1764}"/>
              </a:ext>
            </a:extLst>
          </p:cNvPr>
          <p:cNvSpPr txBox="1"/>
          <p:nvPr/>
        </p:nvSpPr>
        <p:spPr>
          <a:xfrm>
            <a:off x="6336155" y="5622890"/>
            <a:ext cx="7639108" cy="374571"/>
          </a:xfrm>
          <a:prstGeom prst="roundRect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rgbClr val="446B3C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446B3C"/>
                </a:solidFill>
              </a:defRPr>
            </a:lvl1pPr>
          </a:lstStyle>
          <a:p>
            <a:r>
              <a:rPr lang="en-US" sz="1600"/>
              <a:t>Potential Funding Sources</a:t>
            </a:r>
            <a:endParaRPr lang="en-IN" sz="1600"/>
          </a:p>
        </p:txBody>
      </p:sp>
      <p:grpSp>
        <p:nvGrpSpPr>
          <p:cNvPr id="6197" name="Group 6196">
            <a:extLst>
              <a:ext uri="{FF2B5EF4-FFF2-40B4-BE49-F238E27FC236}">
                <a16:creationId xmlns:a16="http://schemas.microsoft.com/office/drawing/2014/main" id="{DD58FF93-05B2-121E-D3A2-1E33D9F48639}"/>
              </a:ext>
            </a:extLst>
          </p:cNvPr>
          <p:cNvGrpSpPr/>
          <p:nvPr/>
        </p:nvGrpSpPr>
        <p:grpSpPr>
          <a:xfrm>
            <a:off x="6296255" y="5930236"/>
            <a:ext cx="534217" cy="2389505"/>
            <a:chOff x="7095349" y="5729495"/>
            <a:chExt cx="583793" cy="2472961"/>
          </a:xfrm>
        </p:grpSpPr>
        <p:grpSp>
          <p:nvGrpSpPr>
            <p:cNvPr id="2098" name="Group 2097">
              <a:extLst>
                <a:ext uri="{FF2B5EF4-FFF2-40B4-BE49-F238E27FC236}">
                  <a16:creationId xmlns:a16="http://schemas.microsoft.com/office/drawing/2014/main" id="{209FCA1B-88CB-A7C4-B7E9-B6D12DFBBA2F}"/>
                </a:ext>
              </a:extLst>
            </p:cNvPr>
            <p:cNvGrpSpPr/>
            <p:nvPr/>
          </p:nvGrpSpPr>
          <p:grpSpPr>
            <a:xfrm>
              <a:off x="7233357" y="5729495"/>
              <a:ext cx="312301" cy="2472961"/>
              <a:chOff x="4907749" y="5626394"/>
              <a:chExt cx="312301" cy="3448868"/>
            </a:xfrm>
          </p:grpSpPr>
          <p:sp>
            <p:nvSpPr>
              <p:cNvPr id="2100" name="TextBox 2099">
                <a:extLst>
                  <a:ext uri="{FF2B5EF4-FFF2-40B4-BE49-F238E27FC236}">
                    <a16:creationId xmlns:a16="http://schemas.microsoft.com/office/drawing/2014/main" id="{D7907B30-C57B-B0DF-3CC1-5771D9C062E6}"/>
                  </a:ext>
                </a:extLst>
              </p:cNvPr>
              <p:cNvSpPr txBox="1"/>
              <p:nvPr/>
            </p:nvSpPr>
            <p:spPr>
              <a:xfrm rot="16200000">
                <a:off x="4138328" y="7312729"/>
                <a:ext cx="1860739" cy="30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200" b="1">
                    <a:solidFill>
                      <a:srgbClr val="446B3C"/>
                    </a:solidFill>
                  </a:rPr>
                  <a:t>Risk Appetite</a:t>
                </a:r>
              </a:p>
            </p:txBody>
          </p:sp>
          <p:sp>
            <p:nvSpPr>
              <p:cNvPr id="2101" name="TextBox 2100">
                <a:extLst>
                  <a:ext uri="{FF2B5EF4-FFF2-40B4-BE49-F238E27FC236}">
                    <a16:creationId xmlns:a16="http://schemas.microsoft.com/office/drawing/2014/main" id="{DEC11932-5C87-011C-B4AA-EA8915B79913}"/>
                  </a:ext>
                </a:extLst>
              </p:cNvPr>
              <p:cNvSpPr txBox="1"/>
              <p:nvPr/>
            </p:nvSpPr>
            <p:spPr>
              <a:xfrm rot="16200000">
                <a:off x="4587656" y="8447391"/>
                <a:ext cx="9479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200" b="1">
                    <a:solidFill>
                      <a:srgbClr val="446B3C"/>
                    </a:solidFill>
                  </a:rPr>
                  <a:t>Low</a:t>
                </a:r>
              </a:p>
            </p:txBody>
          </p:sp>
          <p:sp>
            <p:nvSpPr>
              <p:cNvPr id="2102" name="TextBox 2101">
                <a:extLst>
                  <a:ext uri="{FF2B5EF4-FFF2-40B4-BE49-F238E27FC236}">
                    <a16:creationId xmlns:a16="http://schemas.microsoft.com/office/drawing/2014/main" id="{505DE884-4742-3222-E561-71CC11FDF2A5}"/>
                  </a:ext>
                </a:extLst>
              </p:cNvPr>
              <p:cNvSpPr txBox="1"/>
              <p:nvPr/>
            </p:nvSpPr>
            <p:spPr>
              <a:xfrm rot="16200000">
                <a:off x="4562272" y="5971873"/>
                <a:ext cx="998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200" b="1">
                    <a:solidFill>
                      <a:srgbClr val="446B3C"/>
                    </a:solidFill>
                  </a:rPr>
                  <a:t>High</a:t>
                </a:r>
              </a:p>
            </p:txBody>
          </p:sp>
        </p:grpSp>
        <p:sp>
          <p:nvSpPr>
            <p:cNvPr id="2099" name="Arrow: Right 2098">
              <a:extLst>
                <a:ext uri="{FF2B5EF4-FFF2-40B4-BE49-F238E27FC236}">
                  <a16:creationId xmlns:a16="http://schemas.microsoft.com/office/drawing/2014/main" id="{2B15F611-8D53-9922-268C-DAFD0328502A}"/>
                </a:ext>
              </a:extLst>
            </p:cNvPr>
            <p:cNvSpPr/>
            <p:nvPr/>
          </p:nvSpPr>
          <p:spPr>
            <a:xfrm rot="16200000">
              <a:off x="6210678" y="6706019"/>
              <a:ext cx="2353135" cy="583793"/>
            </a:xfrm>
            <a:prstGeom prst="rightArrow">
              <a:avLst>
                <a:gd name="adj1" fmla="val 47494"/>
                <a:gd name="adj2" fmla="val 45804"/>
              </a:avLst>
            </a:prstGeom>
            <a:noFill/>
            <a:ln w="12700">
              <a:solidFill>
                <a:srgbClr val="446B3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</p:grpSp>
      <p:grpSp>
        <p:nvGrpSpPr>
          <p:cNvPr id="6196" name="Group 6195">
            <a:extLst>
              <a:ext uri="{FF2B5EF4-FFF2-40B4-BE49-F238E27FC236}">
                <a16:creationId xmlns:a16="http://schemas.microsoft.com/office/drawing/2014/main" id="{CA1187B0-212A-80DD-0CCD-93D2F8A26D08}"/>
              </a:ext>
            </a:extLst>
          </p:cNvPr>
          <p:cNvGrpSpPr/>
          <p:nvPr/>
        </p:nvGrpSpPr>
        <p:grpSpPr>
          <a:xfrm>
            <a:off x="6398987" y="8173354"/>
            <a:ext cx="3947001" cy="451550"/>
            <a:chOff x="7521577" y="7800452"/>
            <a:chExt cx="3326465" cy="491568"/>
          </a:xfrm>
        </p:grpSpPr>
        <p:sp>
          <p:nvSpPr>
            <p:cNvPr id="2104" name="TextBox 2103">
              <a:extLst>
                <a:ext uri="{FF2B5EF4-FFF2-40B4-BE49-F238E27FC236}">
                  <a16:creationId xmlns:a16="http://schemas.microsoft.com/office/drawing/2014/main" id="{E896E38D-BB2C-2B3B-9186-E8BDAE2A0463}"/>
                </a:ext>
              </a:extLst>
            </p:cNvPr>
            <p:cNvSpPr txBox="1"/>
            <p:nvPr/>
          </p:nvSpPr>
          <p:spPr>
            <a:xfrm>
              <a:off x="8443999" y="7892348"/>
              <a:ext cx="1230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>
                  <a:solidFill>
                    <a:srgbClr val="446B3C"/>
                  </a:solidFill>
                </a:rPr>
                <a:t>Concessions</a:t>
              </a:r>
            </a:p>
          </p:txBody>
        </p:sp>
        <p:sp>
          <p:nvSpPr>
            <p:cNvPr id="2106" name="TextBox 2105">
              <a:extLst>
                <a:ext uri="{FF2B5EF4-FFF2-40B4-BE49-F238E27FC236}">
                  <a16:creationId xmlns:a16="http://schemas.microsoft.com/office/drawing/2014/main" id="{0234EB46-773B-5A31-F808-1FB971792DA9}"/>
                </a:ext>
              </a:extLst>
            </p:cNvPr>
            <p:cNvSpPr txBox="1"/>
            <p:nvPr/>
          </p:nvSpPr>
          <p:spPr>
            <a:xfrm>
              <a:off x="7521577" y="7895463"/>
              <a:ext cx="378276" cy="30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b="1">
                  <a:solidFill>
                    <a:srgbClr val="446B3C"/>
                  </a:solidFill>
                </a:rPr>
                <a:t>Low</a:t>
              </a:r>
            </a:p>
          </p:txBody>
        </p:sp>
        <p:sp>
          <p:nvSpPr>
            <p:cNvPr id="2107" name="TextBox 2106">
              <a:extLst>
                <a:ext uri="{FF2B5EF4-FFF2-40B4-BE49-F238E27FC236}">
                  <a16:creationId xmlns:a16="http://schemas.microsoft.com/office/drawing/2014/main" id="{B58A76F6-3637-588B-F6F3-73D85A2290AF}"/>
                </a:ext>
              </a:extLst>
            </p:cNvPr>
            <p:cNvSpPr txBox="1"/>
            <p:nvPr/>
          </p:nvSpPr>
          <p:spPr>
            <a:xfrm>
              <a:off x="10064576" y="7892348"/>
              <a:ext cx="72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>
                  <a:solidFill>
                    <a:srgbClr val="446B3C"/>
                  </a:solidFill>
                </a:rPr>
                <a:t>High</a:t>
              </a:r>
            </a:p>
          </p:txBody>
        </p:sp>
        <p:sp>
          <p:nvSpPr>
            <p:cNvPr id="2108" name="Arrow: Right 2107">
              <a:extLst>
                <a:ext uri="{FF2B5EF4-FFF2-40B4-BE49-F238E27FC236}">
                  <a16:creationId xmlns:a16="http://schemas.microsoft.com/office/drawing/2014/main" id="{070C3499-3DC1-EDA5-207C-43C07A284C74}"/>
                </a:ext>
              </a:extLst>
            </p:cNvPr>
            <p:cNvSpPr/>
            <p:nvPr/>
          </p:nvSpPr>
          <p:spPr>
            <a:xfrm>
              <a:off x="7552073" y="7800452"/>
              <a:ext cx="3295969" cy="491568"/>
            </a:xfrm>
            <a:prstGeom prst="rightArrow">
              <a:avLst/>
            </a:prstGeom>
            <a:noFill/>
            <a:ln w="12700">
              <a:solidFill>
                <a:srgbClr val="446B3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</p:grpSp>
      <p:sp>
        <p:nvSpPr>
          <p:cNvPr id="2109" name="TextBox 26">
            <a:extLst>
              <a:ext uri="{FF2B5EF4-FFF2-40B4-BE49-F238E27FC236}">
                <a16:creationId xmlns:a16="http://schemas.microsoft.com/office/drawing/2014/main" id="{3914F684-08F1-99A6-952C-41CFF08A391E}"/>
              </a:ext>
            </a:extLst>
          </p:cNvPr>
          <p:cNvSpPr txBox="1"/>
          <p:nvPr/>
        </p:nvSpPr>
        <p:spPr>
          <a:xfrm>
            <a:off x="6882687" y="6049902"/>
            <a:ext cx="3192781" cy="301596"/>
          </a:xfrm>
          <a:prstGeom prst="roundRect">
            <a:avLst/>
          </a:prstGeom>
          <a:solidFill>
            <a:srgbClr val="DBEED6"/>
          </a:solidFill>
          <a:ln w="317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>
                <a:solidFill>
                  <a:srgbClr val="446B3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latin typeface="+mn-lt"/>
                <a:sym typeface="Bricolage Grotesque Bold"/>
              </a:rPr>
              <a:t>Capital Fit Map</a:t>
            </a:r>
          </a:p>
        </p:txBody>
      </p:sp>
      <p:graphicFrame>
        <p:nvGraphicFramePr>
          <p:cNvPr id="6149" name="Table 6148">
            <a:extLst>
              <a:ext uri="{FF2B5EF4-FFF2-40B4-BE49-F238E27FC236}">
                <a16:creationId xmlns:a16="http://schemas.microsoft.com/office/drawing/2014/main" id="{0281C49E-D20D-1516-B04D-CFAE2C369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44179"/>
              </p:ext>
            </p:extLst>
          </p:nvPr>
        </p:nvGraphicFramePr>
        <p:xfrm>
          <a:off x="11133016" y="6845354"/>
          <a:ext cx="2897310" cy="525863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24033">
                  <a:extLst>
                    <a:ext uri="{9D8B030D-6E8A-4147-A177-3AD203B41FA5}">
                      <a16:colId xmlns:a16="http://schemas.microsoft.com/office/drawing/2014/main" val="3265122053"/>
                    </a:ext>
                  </a:extLst>
                </a:gridCol>
                <a:gridCol w="2173277">
                  <a:extLst>
                    <a:ext uri="{9D8B030D-6E8A-4147-A177-3AD203B41FA5}">
                      <a16:colId xmlns:a16="http://schemas.microsoft.com/office/drawing/2014/main" val="3059568594"/>
                    </a:ext>
                  </a:extLst>
                </a:gridCol>
              </a:tblGrid>
              <a:tr h="525863">
                <a:tc>
                  <a:txBody>
                    <a:bodyPr/>
                    <a:lstStyle/>
                    <a:p>
                      <a:pPr algn="ctr"/>
                      <a:r>
                        <a:rPr lang="en-IN" sz="1400" b="1">
                          <a:solidFill>
                            <a:srgbClr val="446B3C"/>
                          </a:solidFill>
                        </a:rPr>
                        <a:t>$10–50m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Up to</a:t>
                      </a:r>
                      <a:r>
                        <a:rPr lang="en-US" sz="1200" b="1"/>
                        <a:t> </a:t>
                      </a:r>
                      <a:r>
                        <a:rPr lang="en-US" sz="1200" b="1">
                          <a:solidFill>
                            <a:srgbClr val="446B3C"/>
                          </a:solidFill>
                        </a:rPr>
                        <a:t>$145m</a:t>
                      </a:r>
                      <a:r>
                        <a:rPr lang="en-US" sz="1200">
                          <a:solidFill>
                            <a:srgbClr val="446B3C"/>
                          </a:solidFill>
                        </a:rPr>
                        <a:t> </a:t>
                      </a:r>
                      <a:r>
                        <a:rPr lang="en-US" sz="1200"/>
                        <a:t>to </a:t>
                      </a:r>
                      <a:r>
                        <a:rPr lang="en-US" sz="1200" b="1">
                          <a:solidFill>
                            <a:srgbClr val="446B3C"/>
                          </a:solidFill>
                        </a:rPr>
                        <a:t>BioNTech </a:t>
                      </a:r>
                      <a:r>
                        <a:rPr lang="en-US" sz="1200"/>
                        <a:t>to invest in </a:t>
                      </a:r>
                      <a:r>
                        <a:rPr lang="en-US" sz="1200" b="1">
                          <a:solidFill>
                            <a:srgbClr val="446B3C"/>
                          </a:solidFill>
                        </a:rPr>
                        <a:t>Kigali</a:t>
                      </a:r>
                      <a:r>
                        <a:rPr lang="en-US" sz="1200"/>
                        <a:t> (2024)</a:t>
                      </a:r>
                      <a:endParaRPr lang="en-IN" sz="1200"/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2406303"/>
                  </a:ext>
                </a:extLst>
              </a:tr>
            </a:tbl>
          </a:graphicData>
        </a:graphic>
      </p:graphicFrame>
      <p:sp>
        <p:nvSpPr>
          <p:cNvPr id="6151" name="Rectangle: Rounded Corners 6150">
            <a:extLst>
              <a:ext uri="{FF2B5EF4-FFF2-40B4-BE49-F238E27FC236}">
                <a16:creationId xmlns:a16="http://schemas.microsoft.com/office/drawing/2014/main" id="{1856A9E0-6279-06B2-F61F-BA8E95BD8859}"/>
              </a:ext>
            </a:extLst>
          </p:cNvPr>
          <p:cNvSpPr/>
          <p:nvPr/>
        </p:nvSpPr>
        <p:spPr>
          <a:xfrm>
            <a:off x="10392189" y="6230004"/>
            <a:ext cx="756727" cy="504000"/>
          </a:xfrm>
          <a:prstGeom prst="roundRect">
            <a:avLst/>
          </a:prstGeom>
          <a:solidFill>
            <a:srgbClr val="446B3C"/>
          </a:solidFill>
          <a:ln w="317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200" b="1">
                <a:solidFill>
                  <a:schemeClr val="bg1"/>
                </a:solidFill>
              </a:rPr>
              <a:t>DFIs</a:t>
            </a:r>
          </a:p>
        </p:txBody>
      </p:sp>
      <p:graphicFrame>
        <p:nvGraphicFramePr>
          <p:cNvPr id="6153" name="Table 6152">
            <a:extLst>
              <a:ext uri="{FF2B5EF4-FFF2-40B4-BE49-F238E27FC236}">
                <a16:creationId xmlns:a16="http://schemas.microsoft.com/office/drawing/2014/main" id="{7AAF9886-1777-9C0E-BB37-B427DB7A8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75504"/>
              </p:ext>
            </p:extLst>
          </p:nvPr>
        </p:nvGraphicFramePr>
        <p:xfrm>
          <a:off x="11151397" y="6281412"/>
          <a:ext cx="2897309" cy="45604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24032">
                  <a:extLst>
                    <a:ext uri="{9D8B030D-6E8A-4147-A177-3AD203B41FA5}">
                      <a16:colId xmlns:a16="http://schemas.microsoft.com/office/drawing/2014/main" val="3297583554"/>
                    </a:ext>
                  </a:extLst>
                </a:gridCol>
                <a:gridCol w="2173277">
                  <a:extLst>
                    <a:ext uri="{9D8B030D-6E8A-4147-A177-3AD203B41FA5}">
                      <a16:colId xmlns:a16="http://schemas.microsoft.com/office/drawing/2014/main" val="2598180713"/>
                    </a:ext>
                  </a:extLst>
                </a:gridCol>
              </a:tblGrid>
              <a:tr h="3585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N" sz="1400" b="1">
                          <a:solidFill>
                            <a:srgbClr val="446B3C"/>
                          </a:solidFill>
                        </a:rPr>
                        <a:t>€30–75m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>
                          <a:solidFill>
                            <a:srgbClr val="446B3C"/>
                          </a:solidFill>
                        </a:rPr>
                        <a:t>€75m</a:t>
                      </a:r>
                      <a:r>
                        <a:rPr lang="en-US" sz="1200">
                          <a:solidFill>
                            <a:srgbClr val="446B3C"/>
                          </a:solidFill>
                        </a:rPr>
                        <a:t> </a:t>
                      </a:r>
                      <a:r>
                        <a:rPr lang="en-US" sz="1200"/>
                        <a:t>loan </a:t>
                      </a:r>
                      <a:r>
                        <a:rPr lang="en-US" sz="1200" b="1">
                          <a:solidFill>
                            <a:srgbClr val="446B3C"/>
                          </a:solidFill>
                        </a:rPr>
                        <a:t>for IP Dakar’s MADIBA facility</a:t>
                      </a:r>
                      <a:endParaRPr lang="en-IN" sz="120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590936"/>
                  </a:ext>
                </a:extLst>
              </a:tr>
            </a:tbl>
          </a:graphicData>
        </a:graphic>
      </p:graphicFrame>
      <p:sp>
        <p:nvSpPr>
          <p:cNvPr id="6154" name="Rectangle: Rounded Corners 6153">
            <a:extLst>
              <a:ext uri="{FF2B5EF4-FFF2-40B4-BE49-F238E27FC236}">
                <a16:creationId xmlns:a16="http://schemas.microsoft.com/office/drawing/2014/main" id="{541A3386-108E-87CB-2F55-7C800A014A43}"/>
              </a:ext>
            </a:extLst>
          </p:cNvPr>
          <p:cNvSpPr/>
          <p:nvPr/>
        </p:nvSpPr>
        <p:spPr>
          <a:xfrm>
            <a:off x="10392189" y="6856285"/>
            <a:ext cx="756727" cy="504000"/>
          </a:xfrm>
          <a:prstGeom prst="roundRect">
            <a:avLst/>
          </a:prstGeom>
          <a:solidFill>
            <a:srgbClr val="4A452A"/>
          </a:solidFill>
          <a:ln w="317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200" b="1">
                <a:solidFill>
                  <a:schemeClr val="bg1"/>
                </a:solidFill>
              </a:rPr>
              <a:t>Donor Led</a:t>
            </a:r>
          </a:p>
        </p:txBody>
      </p:sp>
      <p:sp>
        <p:nvSpPr>
          <p:cNvPr id="6155" name="Rectangle: Rounded Corners 6154">
            <a:extLst>
              <a:ext uri="{FF2B5EF4-FFF2-40B4-BE49-F238E27FC236}">
                <a16:creationId xmlns:a16="http://schemas.microsoft.com/office/drawing/2014/main" id="{DC15B6D6-AA6A-6FE8-3274-F620C61BD048}"/>
              </a:ext>
            </a:extLst>
          </p:cNvPr>
          <p:cNvSpPr/>
          <p:nvPr/>
        </p:nvSpPr>
        <p:spPr>
          <a:xfrm>
            <a:off x="10404462" y="7498562"/>
            <a:ext cx="756727" cy="5040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200" b="1"/>
              <a:t>Sovereign</a:t>
            </a:r>
          </a:p>
        </p:txBody>
      </p:sp>
      <p:graphicFrame>
        <p:nvGraphicFramePr>
          <p:cNvPr id="6159" name="Table 6158">
            <a:extLst>
              <a:ext uri="{FF2B5EF4-FFF2-40B4-BE49-F238E27FC236}">
                <a16:creationId xmlns:a16="http://schemas.microsoft.com/office/drawing/2014/main" id="{69EEBCEC-25E4-2AEB-22BB-3242A7184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135536"/>
              </p:ext>
            </p:extLst>
          </p:nvPr>
        </p:nvGraphicFramePr>
        <p:xfrm>
          <a:off x="11130553" y="7513840"/>
          <a:ext cx="2897310" cy="4987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24033">
                  <a:extLst>
                    <a:ext uri="{9D8B030D-6E8A-4147-A177-3AD203B41FA5}">
                      <a16:colId xmlns:a16="http://schemas.microsoft.com/office/drawing/2014/main" val="167489027"/>
                    </a:ext>
                  </a:extLst>
                </a:gridCol>
                <a:gridCol w="2173277">
                  <a:extLst>
                    <a:ext uri="{9D8B030D-6E8A-4147-A177-3AD203B41FA5}">
                      <a16:colId xmlns:a16="http://schemas.microsoft.com/office/drawing/2014/main" val="4093571715"/>
                    </a:ext>
                  </a:extLst>
                </a:gridCol>
              </a:tblGrid>
              <a:tr h="327816">
                <a:tc>
                  <a:txBody>
                    <a:bodyPr/>
                    <a:lstStyle/>
                    <a:p>
                      <a:pPr algn="ctr"/>
                      <a:r>
                        <a:rPr lang="en-IN" sz="1400" b="1">
                          <a:solidFill>
                            <a:srgbClr val="446B3C"/>
                          </a:solidFill>
                        </a:rPr>
                        <a:t>$20–80m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446B3C"/>
                          </a:solidFill>
                        </a:rPr>
                        <a:t>BII $20m</a:t>
                      </a:r>
                      <a:r>
                        <a:rPr lang="en-US" sz="1200">
                          <a:solidFill>
                            <a:srgbClr val="446B3C"/>
                          </a:solidFill>
                        </a:rPr>
                        <a:t> </a:t>
                      </a:r>
                      <a:r>
                        <a:rPr lang="en-US" sz="1200"/>
                        <a:t>anchor into </a:t>
                      </a:r>
                      <a:r>
                        <a:rPr lang="en-US" sz="1200" b="1">
                          <a:solidFill>
                            <a:srgbClr val="446B3C"/>
                          </a:solidFill>
                        </a:rPr>
                        <a:t>Summit Africa Fund II</a:t>
                      </a:r>
                      <a:endParaRPr lang="en-IN" sz="1200">
                        <a:solidFill>
                          <a:srgbClr val="446B3C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0947308"/>
                  </a:ext>
                </a:extLst>
              </a:tr>
            </a:tbl>
          </a:graphicData>
        </a:graphic>
      </p:graphicFrame>
      <p:sp>
        <p:nvSpPr>
          <p:cNvPr id="6160" name="Rectangle: Rounded Corners 6159">
            <a:extLst>
              <a:ext uri="{FF2B5EF4-FFF2-40B4-BE49-F238E27FC236}">
                <a16:creationId xmlns:a16="http://schemas.microsoft.com/office/drawing/2014/main" id="{F8919296-7030-73D1-D8FB-6744A2488163}"/>
              </a:ext>
            </a:extLst>
          </p:cNvPr>
          <p:cNvSpPr/>
          <p:nvPr/>
        </p:nvSpPr>
        <p:spPr>
          <a:xfrm>
            <a:off x="10410571" y="8112335"/>
            <a:ext cx="756727" cy="504000"/>
          </a:xfrm>
          <a:prstGeom prst="roundRect">
            <a:avLst/>
          </a:prstGeom>
          <a:solidFill>
            <a:srgbClr val="DBEED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200" b="1">
                <a:solidFill>
                  <a:srgbClr val="446B3C"/>
                </a:solidFill>
              </a:rPr>
              <a:t>Strategic</a:t>
            </a:r>
          </a:p>
        </p:txBody>
      </p:sp>
      <p:graphicFrame>
        <p:nvGraphicFramePr>
          <p:cNvPr id="6163" name="Table 6162">
            <a:extLst>
              <a:ext uri="{FF2B5EF4-FFF2-40B4-BE49-F238E27FC236}">
                <a16:creationId xmlns:a16="http://schemas.microsoft.com/office/drawing/2014/main" id="{CFF8CAD6-8140-BBA7-466C-AEE82608D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96563"/>
              </p:ext>
            </p:extLst>
          </p:nvPr>
        </p:nvGraphicFramePr>
        <p:xfrm>
          <a:off x="11151398" y="8145455"/>
          <a:ext cx="2897310" cy="4987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24033">
                  <a:extLst>
                    <a:ext uri="{9D8B030D-6E8A-4147-A177-3AD203B41FA5}">
                      <a16:colId xmlns:a16="http://schemas.microsoft.com/office/drawing/2014/main" val="1523547144"/>
                    </a:ext>
                  </a:extLst>
                </a:gridCol>
                <a:gridCol w="2173277">
                  <a:extLst>
                    <a:ext uri="{9D8B030D-6E8A-4147-A177-3AD203B41FA5}">
                      <a16:colId xmlns:a16="http://schemas.microsoft.com/office/drawing/2014/main" val="762175108"/>
                    </a:ext>
                  </a:extLst>
                </a:gridCol>
              </a:tblGrid>
              <a:tr h="326066">
                <a:tc>
                  <a:txBody>
                    <a:bodyPr/>
                    <a:lstStyle/>
                    <a:p>
                      <a:pPr algn="ctr"/>
                      <a:r>
                        <a:rPr lang="en-IN" sz="1400" b="1">
                          <a:solidFill>
                            <a:srgbClr val="446B3C"/>
                          </a:solidFill>
                        </a:rPr>
                        <a:t>$20–60m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Invested in </a:t>
                      </a:r>
                      <a:r>
                        <a:rPr lang="en-US" sz="1200" b="1">
                          <a:solidFill>
                            <a:srgbClr val="446B3C"/>
                          </a:solidFill>
                        </a:rPr>
                        <a:t>Gqeberha sterile facility</a:t>
                      </a:r>
                      <a:r>
                        <a:rPr lang="en-US" sz="1200" b="0"/>
                        <a:t> used for vaccines</a:t>
                      </a:r>
                      <a:endParaRPr lang="en-IN" sz="1200" b="0"/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6B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6778787"/>
                  </a:ext>
                </a:extLst>
              </a:tr>
            </a:tbl>
          </a:graphicData>
        </a:graphic>
      </p:graphicFrame>
      <p:sp>
        <p:nvSpPr>
          <p:cNvPr id="6164" name="Rectangle 6163">
            <a:extLst>
              <a:ext uri="{FF2B5EF4-FFF2-40B4-BE49-F238E27FC236}">
                <a16:creationId xmlns:a16="http://schemas.microsoft.com/office/drawing/2014/main" id="{BF0C8BBA-A865-9B60-35BB-982C84DBE515}"/>
              </a:ext>
            </a:extLst>
          </p:cNvPr>
          <p:cNvSpPr/>
          <p:nvPr/>
        </p:nvSpPr>
        <p:spPr>
          <a:xfrm flipH="1">
            <a:off x="6283555" y="5606068"/>
            <a:ext cx="7744308" cy="303312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65" name="Rectangle 6164">
            <a:extLst>
              <a:ext uri="{FF2B5EF4-FFF2-40B4-BE49-F238E27FC236}">
                <a16:creationId xmlns:a16="http://schemas.microsoft.com/office/drawing/2014/main" id="{7E4D73DC-D468-4DF7-4EBF-40DAB482C462}"/>
              </a:ext>
            </a:extLst>
          </p:cNvPr>
          <p:cNvSpPr/>
          <p:nvPr/>
        </p:nvSpPr>
        <p:spPr>
          <a:xfrm flipH="1">
            <a:off x="14096435" y="5611524"/>
            <a:ext cx="3881254" cy="304735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67" name="TextBox 6166">
            <a:extLst>
              <a:ext uri="{FF2B5EF4-FFF2-40B4-BE49-F238E27FC236}">
                <a16:creationId xmlns:a16="http://schemas.microsoft.com/office/drawing/2014/main" id="{0A28BD73-0F3E-84C6-2317-7DE2D213F109}"/>
              </a:ext>
            </a:extLst>
          </p:cNvPr>
          <p:cNvSpPr txBox="1"/>
          <p:nvPr/>
        </p:nvSpPr>
        <p:spPr>
          <a:xfrm>
            <a:off x="14151890" y="5630099"/>
            <a:ext cx="3752666" cy="374571"/>
          </a:xfrm>
          <a:prstGeom prst="roundRect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rgbClr val="446B3C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446B3C"/>
                </a:solidFill>
              </a:defRPr>
            </a:lvl1pPr>
          </a:lstStyle>
          <a:p>
            <a:r>
              <a:rPr lang="en-US" sz="1600"/>
              <a:t>Managing the current PE Investor</a:t>
            </a:r>
            <a:endParaRPr lang="en-IN" sz="1600"/>
          </a:p>
        </p:txBody>
      </p:sp>
      <p:sp>
        <p:nvSpPr>
          <p:cNvPr id="6168" name="Rectangle 6167">
            <a:extLst>
              <a:ext uri="{FF2B5EF4-FFF2-40B4-BE49-F238E27FC236}">
                <a16:creationId xmlns:a16="http://schemas.microsoft.com/office/drawing/2014/main" id="{B4EF9885-C004-C863-B3F4-5E702497D6A2}"/>
              </a:ext>
            </a:extLst>
          </p:cNvPr>
          <p:cNvSpPr/>
          <p:nvPr/>
        </p:nvSpPr>
        <p:spPr>
          <a:xfrm>
            <a:off x="14151890" y="7194920"/>
            <a:ext cx="1853660" cy="478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4F6228"/>
                </a:solidFill>
              </a:rPr>
              <a:t>GP-led continuation or follow-on round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169" name="Rectangle: Rounded Corners 6168">
            <a:extLst>
              <a:ext uri="{FF2B5EF4-FFF2-40B4-BE49-F238E27FC236}">
                <a16:creationId xmlns:a16="http://schemas.microsoft.com/office/drawing/2014/main" id="{B3A1CBB5-1CD8-4BFE-F40D-D1D5B43704F5}"/>
              </a:ext>
            </a:extLst>
          </p:cNvPr>
          <p:cNvSpPr/>
          <p:nvPr/>
        </p:nvSpPr>
        <p:spPr>
          <a:xfrm>
            <a:off x="14144955" y="6910346"/>
            <a:ext cx="1853660" cy="221915"/>
          </a:xfrm>
          <a:prstGeom prst="roundRect">
            <a:avLst/>
          </a:prstGeom>
          <a:solidFill>
            <a:srgbClr val="DBEED6"/>
          </a:solidFill>
          <a:ln w="952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400" b="1">
                <a:solidFill>
                  <a:srgbClr val="446B3C"/>
                </a:solidFill>
              </a:rPr>
              <a:t>1. PE continues</a:t>
            </a:r>
          </a:p>
        </p:txBody>
      </p:sp>
      <p:sp>
        <p:nvSpPr>
          <p:cNvPr id="6174" name="TextBox 6173">
            <a:extLst>
              <a:ext uri="{FF2B5EF4-FFF2-40B4-BE49-F238E27FC236}">
                <a16:creationId xmlns:a16="http://schemas.microsoft.com/office/drawing/2014/main" id="{01BD3307-C825-A4DC-8640-B742C18C3A6A}"/>
              </a:ext>
            </a:extLst>
          </p:cNvPr>
          <p:cNvSpPr txBox="1"/>
          <p:nvPr/>
        </p:nvSpPr>
        <p:spPr>
          <a:xfrm>
            <a:off x="14161605" y="6035748"/>
            <a:ext cx="375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By 2034, de-risked cash flows and </a:t>
            </a:r>
            <a:br>
              <a:rPr lang="en-US" sz="1400"/>
            </a:br>
            <a:r>
              <a:rPr lang="en-US" sz="1400"/>
              <a:t>innovation lift multiples</a:t>
            </a:r>
            <a:endParaRPr lang="en-IN" sz="1400">
              <a:solidFill>
                <a:srgbClr val="4F6228"/>
              </a:solidFill>
            </a:endParaRPr>
          </a:p>
        </p:txBody>
      </p:sp>
      <p:graphicFrame>
        <p:nvGraphicFramePr>
          <p:cNvPr id="6181" name="Chart 6180">
            <a:extLst>
              <a:ext uri="{FF2B5EF4-FFF2-40B4-BE49-F238E27FC236}">
                <a16:creationId xmlns:a16="http://schemas.microsoft.com/office/drawing/2014/main" id="{8D6DD963-28FC-ABCB-6D94-74B8531B9E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555895"/>
              </p:ext>
            </p:extLst>
          </p:nvPr>
        </p:nvGraphicFramePr>
        <p:xfrm>
          <a:off x="3399122" y="9710547"/>
          <a:ext cx="9580785" cy="87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82" name="Oval 6181">
            <a:extLst>
              <a:ext uri="{FF2B5EF4-FFF2-40B4-BE49-F238E27FC236}">
                <a16:creationId xmlns:a16="http://schemas.microsoft.com/office/drawing/2014/main" id="{672387C1-24A6-6B77-D39F-50A1E8A1ADCC}"/>
              </a:ext>
            </a:extLst>
          </p:cNvPr>
          <p:cNvSpPr/>
          <p:nvPr/>
        </p:nvSpPr>
        <p:spPr>
          <a:xfrm>
            <a:off x="4505833" y="9811988"/>
            <a:ext cx="1237441" cy="288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N" b="1"/>
              <a:t>55%</a:t>
            </a:r>
          </a:p>
        </p:txBody>
      </p:sp>
      <p:sp>
        <p:nvSpPr>
          <p:cNvPr id="6184" name="Oval 6183">
            <a:extLst>
              <a:ext uri="{FF2B5EF4-FFF2-40B4-BE49-F238E27FC236}">
                <a16:creationId xmlns:a16="http://schemas.microsoft.com/office/drawing/2014/main" id="{A98BEE68-E613-97A5-57F0-0F7393122A07}"/>
              </a:ext>
            </a:extLst>
          </p:cNvPr>
          <p:cNvSpPr/>
          <p:nvPr/>
        </p:nvSpPr>
        <p:spPr>
          <a:xfrm>
            <a:off x="7565958" y="9824271"/>
            <a:ext cx="1247112" cy="288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N" b="1"/>
              <a:t>60%</a:t>
            </a:r>
          </a:p>
        </p:txBody>
      </p:sp>
      <p:sp>
        <p:nvSpPr>
          <p:cNvPr id="6185" name="Oval 6184">
            <a:extLst>
              <a:ext uri="{FF2B5EF4-FFF2-40B4-BE49-F238E27FC236}">
                <a16:creationId xmlns:a16="http://schemas.microsoft.com/office/drawing/2014/main" id="{2ED03342-6E4D-7039-D711-93AA6291855E}"/>
              </a:ext>
            </a:extLst>
          </p:cNvPr>
          <p:cNvSpPr/>
          <p:nvPr/>
        </p:nvSpPr>
        <p:spPr>
          <a:xfrm>
            <a:off x="10694369" y="9569376"/>
            <a:ext cx="1247112" cy="288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N" b="1"/>
              <a:t>64%</a:t>
            </a:r>
          </a:p>
        </p:txBody>
      </p:sp>
      <p:sp>
        <p:nvSpPr>
          <p:cNvPr id="6188" name="TextBox 18">
            <a:extLst>
              <a:ext uri="{FF2B5EF4-FFF2-40B4-BE49-F238E27FC236}">
                <a16:creationId xmlns:a16="http://schemas.microsoft.com/office/drawing/2014/main" id="{E62552A3-BD4A-E6AD-3168-4E6B4E200493}"/>
              </a:ext>
            </a:extLst>
          </p:cNvPr>
          <p:cNvSpPr txBox="1"/>
          <p:nvPr/>
        </p:nvSpPr>
        <p:spPr>
          <a:xfrm>
            <a:off x="1550554" y="10324061"/>
            <a:ext cx="1867261" cy="258794"/>
          </a:xfrm>
          <a:prstGeom prst="roundRect">
            <a:avLst/>
          </a:prstGeom>
          <a:solidFill>
            <a:srgbClr val="DBEED6"/>
          </a:solidFill>
          <a:ln>
            <a:solidFill>
              <a:srgbClr val="446B3C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defRPr sz="1600" b="1">
                <a:solidFill>
                  <a:srgbClr val="446B3C"/>
                </a:solidFill>
                <a:latin typeface="+mj-lt"/>
                <a:ea typeface="Helvetica World"/>
                <a:cs typeface="Helvetica World"/>
              </a:defRPr>
            </a:lvl1pPr>
          </a:lstStyle>
          <a:p>
            <a:r>
              <a:rPr lang="en-US">
                <a:latin typeface="+mn-lt"/>
                <a:sym typeface="Helvetica World"/>
              </a:rPr>
              <a:t>Revenue (ARR Mn $)</a:t>
            </a:r>
          </a:p>
        </p:txBody>
      </p:sp>
      <p:sp>
        <p:nvSpPr>
          <p:cNvPr id="6190" name="Oval 6189">
            <a:extLst>
              <a:ext uri="{FF2B5EF4-FFF2-40B4-BE49-F238E27FC236}">
                <a16:creationId xmlns:a16="http://schemas.microsoft.com/office/drawing/2014/main" id="{395D2BE7-0C42-B2F0-CD62-070B89F67F91}"/>
              </a:ext>
            </a:extLst>
          </p:cNvPr>
          <p:cNvSpPr/>
          <p:nvPr/>
        </p:nvSpPr>
        <p:spPr>
          <a:xfrm>
            <a:off x="1677780" y="9857184"/>
            <a:ext cx="1620000" cy="31117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N" b="1"/>
              <a:t>Gross %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0EE9F366-A6AF-ED21-4EE2-BBE384978DD6}"/>
              </a:ext>
            </a:extLst>
          </p:cNvPr>
          <p:cNvSpPr/>
          <p:nvPr/>
        </p:nvSpPr>
        <p:spPr>
          <a:xfrm rot="5400000">
            <a:off x="-581117" y="3233375"/>
            <a:ext cx="2764639" cy="1179097"/>
          </a:xfrm>
          <a:prstGeom prst="chevron">
            <a:avLst>
              <a:gd name="adj" fmla="val 2294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4F62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IN" sz="1800" b="1">
                <a:solidFill>
                  <a:schemeClr val="accent3">
                    <a:lumMod val="50000"/>
                  </a:schemeClr>
                </a:solidFill>
              </a:rPr>
              <a:t>Investment </a:t>
            </a:r>
            <a:br>
              <a:rPr lang="en-IN" sz="1800" b="1">
                <a:solidFill>
                  <a:schemeClr val="accent3">
                    <a:lumMod val="50000"/>
                  </a:schemeClr>
                </a:solidFill>
              </a:rPr>
            </a:br>
            <a:r>
              <a:rPr lang="en-IN" sz="1800" b="1">
                <a:solidFill>
                  <a:schemeClr val="accent3">
                    <a:lumMod val="50000"/>
                  </a:schemeClr>
                </a:solidFill>
              </a:rPr>
              <a:t>Required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18B0E59-EEDF-EEA9-28C1-7853A73E5308}"/>
              </a:ext>
            </a:extLst>
          </p:cNvPr>
          <p:cNvSpPr/>
          <p:nvPr/>
        </p:nvSpPr>
        <p:spPr>
          <a:xfrm rot="5400000">
            <a:off x="-952226" y="6376545"/>
            <a:ext cx="3489916" cy="1196039"/>
          </a:xfrm>
          <a:prstGeom prst="chevron">
            <a:avLst>
              <a:gd name="adj" fmla="val 2294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4F62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IN" sz="1800" b="1">
                <a:solidFill>
                  <a:schemeClr val="accent3">
                    <a:lumMod val="50000"/>
                  </a:schemeClr>
                </a:solidFill>
              </a:rPr>
              <a:t>Funding Strategy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87871557-5B4E-9D21-4279-BC1F8F18873E}"/>
              </a:ext>
            </a:extLst>
          </p:cNvPr>
          <p:cNvSpPr/>
          <p:nvPr/>
        </p:nvSpPr>
        <p:spPr>
          <a:xfrm rot="5400000">
            <a:off x="-187521" y="9087349"/>
            <a:ext cx="1931691" cy="1196039"/>
          </a:xfrm>
          <a:prstGeom prst="chevron">
            <a:avLst>
              <a:gd name="adj" fmla="val 2294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4F62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IN" sz="1800" b="1">
                <a:solidFill>
                  <a:schemeClr val="accent3">
                    <a:lumMod val="50000"/>
                  </a:schemeClr>
                </a:solidFill>
              </a:rPr>
              <a:t>Financial</a:t>
            </a:r>
            <a:br>
              <a:rPr lang="en-IN" sz="1800" b="1">
                <a:solidFill>
                  <a:schemeClr val="accent3">
                    <a:lumMod val="50000"/>
                  </a:schemeClr>
                </a:solidFill>
              </a:rPr>
            </a:br>
            <a:r>
              <a:rPr lang="en-IN" sz="1800" b="1">
                <a:solidFill>
                  <a:schemeClr val="accent3">
                    <a:lumMod val="50000"/>
                  </a:schemeClr>
                </a:solidFill>
              </a:rPr>
              <a:t>Outcome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A08EBC-10DC-C34F-F4C8-8D750F7E401E}"/>
              </a:ext>
            </a:extLst>
          </p:cNvPr>
          <p:cNvSpPr txBox="1"/>
          <p:nvPr/>
        </p:nvSpPr>
        <p:spPr>
          <a:xfrm>
            <a:off x="15636522" y="3197850"/>
            <a:ext cx="2437344" cy="56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600" i="1">
                <a:solidFill>
                  <a:srgbClr val="4F6228"/>
                </a:solidFill>
                <a:ea typeface="Helvetica World"/>
                <a:cs typeface="Helvetica World"/>
                <a:sym typeface="Helvetica World"/>
              </a:rPr>
              <a:t>Thermostable &amp; needle-free vaccines; boost access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AE2E1B03-55E3-3E3B-67DF-A3D9A7690315}"/>
              </a:ext>
            </a:extLst>
          </p:cNvPr>
          <p:cNvSpPr/>
          <p:nvPr/>
        </p:nvSpPr>
        <p:spPr>
          <a:xfrm>
            <a:off x="15332694" y="3366992"/>
            <a:ext cx="312491" cy="221868"/>
          </a:xfrm>
          <a:prstGeom prst="rightArrow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1ADF07-A3D8-184F-79A4-F3E4AB0B5780}"/>
              </a:ext>
            </a:extLst>
          </p:cNvPr>
          <p:cNvSpPr txBox="1"/>
          <p:nvPr/>
        </p:nvSpPr>
        <p:spPr>
          <a:xfrm>
            <a:off x="15636522" y="3842819"/>
            <a:ext cx="2437344" cy="56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4F6228"/>
                </a:solidFill>
                <a:ea typeface="Helvetica World"/>
                <a:cs typeface="Helvetica World"/>
                <a:sym typeface="Helvetica World"/>
              </a:rPr>
              <a:t> Africa’s Drug Substance manufacturing backbone</a:t>
            </a:r>
          </a:p>
        </p:txBody>
      </p:sp>
      <p:sp>
        <p:nvSpPr>
          <p:cNvPr id="1026" name="Arrow: Right 1025">
            <a:extLst>
              <a:ext uri="{FF2B5EF4-FFF2-40B4-BE49-F238E27FC236}">
                <a16:creationId xmlns:a16="http://schemas.microsoft.com/office/drawing/2014/main" id="{A8B119E6-1B75-43E4-624B-BDE2CC940EF3}"/>
              </a:ext>
            </a:extLst>
          </p:cNvPr>
          <p:cNvSpPr/>
          <p:nvPr/>
        </p:nvSpPr>
        <p:spPr>
          <a:xfrm>
            <a:off x="15334241" y="4075724"/>
            <a:ext cx="309397" cy="221868"/>
          </a:xfrm>
          <a:prstGeom prst="rightArrow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C3544E91-CE88-8F94-AB0E-3301680BA596}"/>
              </a:ext>
            </a:extLst>
          </p:cNvPr>
          <p:cNvGrpSpPr/>
          <p:nvPr/>
        </p:nvGrpSpPr>
        <p:grpSpPr>
          <a:xfrm>
            <a:off x="3356134" y="9123710"/>
            <a:ext cx="9747571" cy="519846"/>
            <a:chOff x="4105664" y="2732430"/>
            <a:chExt cx="9240710" cy="519846"/>
          </a:xfrm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B2DB1CD4-92BB-771F-911C-618AE7EBADDB}"/>
                </a:ext>
              </a:extLst>
            </p:cNvPr>
            <p:cNvGrpSpPr/>
            <p:nvPr/>
          </p:nvGrpSpPr>
          <p:grpSpPr>
            <a:xfrm>
              <a:off x="4105664" y="2858969"/>
              <a:ext cx="8971418" cy="270488"/>
              <a:chOff x="4105664" y="2826117"/>
              <a:chExt cx="8971418" cy="270488"/>
            </a:xfrm>
          </p:grpSpPr>
          <p:sp>
            <p:nvSpPr>
              <p:cNvPr id="1068" name="Rectangle 1067">
                <a:extLst>
                  <a:ext uri="{FF2B5EF4-FFF2-40B4-BE49-F238E27FC236}">
                    <a16:creationId xmlns:a16="http://schemas.microsoft.com/office/drawing/2014/main" id="{FEE17929-50D3-7467-C90D-A6D173216B8A}"/>
                  </a:ext>
                </a:extLst>
              </p:cNvPr>
              <p:cNvSpPr/>
              <p:nvPr/>
            </p:nvSpPr>
            <p:spPr>
              <a:xfrm>
                <a:off x="4105664" y="2828295"/>
                <a:ext cx="8971418" cy="268310"/>
              </a:xfrm>
              <a:prstGeom prst="rect">
                <a:avLst/>
              </a:prstGeom>
              <a:solidFill>
                <a:srgbClr val="7EC772">
                  <a:alpha val="29804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9" name="TextBox 18">
                <a:extLst>
                  <a:ext uri="{FF2B5EF4-FFF2-40B4-BE49-F238E27FC236}">
                    <a16:creationId xmlns:a16="http://schemas.microsoft.com/office/drawing/2014/main" id="{BB9D289A-B693-5E29-7850-3E6EE12EAF47}"/>
                  </a:ext>
                </a:extLst>
              </p:cNvPr>
              <p:cNvSpPr txBox="1"/>
              <p:nvPr/>
            </p:nvSpPr>
            <p:spPr>
              <a:xfrm>
                <a:off x="5122518" y="2826117"/>
                <a:ext cx="1090433" cy="2631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Short Term</a:t>
                </a:r>
              </a:p>
            </p:txBody>
          </p:sp>
          <p:sp>
            <p:nvSpPr>
              <p:cNvPr id="1070" name="TextBox 18">
                <a:extLst>
                  <a:ext uri="{FF2B5EF4-FFF2-40B4-BE49-F238E27FC236}">
                    <a16:creationId xmlns:a16="http://schemas.microsoft.com/office/drawing/2014/main" id="{0353CCFB-80EC-0A9F-5493-7B84465DA4F1}"/>
                  </a:ext>
                </a:extLst>
              </p:cNvPr>
              <p:cNvSpPr txBox="1"/>
              <p:nvPr/>
            </p:nvSpPr>
            <p:spPr>
              <a:xfrm>
                <a:off x="7477760" y="2829737"/>
                <a:ext cx="1912064" cy="2631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Medium Term</a:t>
                </a:r>
              </a:p>
            </p:txBody>
          </p:sp>
          <p:sp>
            <p:nvSpPr>
              <p:cNvPr id="1071" name="TextBox 18">
                <a:extLst>
                  <a:ext uri="{FF2B5EF4-FFF2-40B4-BE49-F238E27FC236}">
                    <a16:creationId xmlns:a16="http://schemas.microsoft.com/office/drawing/2014/main" id="{167A0F0F-96F2-8B9D-B66D-45CE527C955C}"/>
                  </a:ext>
                </a:extLst>
              </p:cNvPr>
              <p:cNvSpPr txBox="1"/>
              <p:nvPr/>
            </p:nvSpPr>
            <p:spPr>
              <a:xfrm>
                <a:off x="9750034" y="2829737"/>
                <a:ext cx="3038623" cy="2631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8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Long Term</a:t>
                </a:r>
              </a:p>
            </p:txBody>
          </p:sp>
        </p:grpSp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0162D72B-3A3D-1AD0-96BD-F089291C4D15}"/>
                </a:ext>
              </a:extLst>
            </p:cNvPr>
            <p:cNvGrpSpPr/>
            <p:nvPr/>
          </p:nvGrpSpPr>
          <p:grpSpPr>
            <a:xfrm>
              <a:off x="4105664" y="2732430"/>
              <a:ext cx="553545" cy="519846"/>
              <a:chOff x="2279400" y="1541462"/>
              <a:chExt cx="540000" cy="540000"/>
            </a:xfrm>
          </p:grpSpPr>
          <p:grpSp>
            <p:nvGrpSpPr>
              <p:cNvPr id="1064" name="Group 1063">
                <a:extLst>
                  <a:ext uri="{FF2B5EF4-FFF2-40B4-BE49-F238E27FC236}">
                    <a16:creationId xmlns:a16="http://schemas.microsoft.com/office/drawing/2014/main" id="{51230C77-282A-4A1A-928A-CD49E9CAB77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79400" y="1541462"/>
                <a:ext cx="540000" cy="540000"/>
                <a:chOff x="4953000" y="3655262"/>
                <a:chExt cx="914400" cy="914400"/>
              </a:xfrm>
            </p:grpSpPr>
            <p:sp>
              <p:nvSpPr>
                <p:cNvPr id="1066" name="Oval 1065">
                  <a:extLst>
                    <a:ext uri="{FF2B5EF4-FFF2-40B4-BE49-F238E27FC236}">
                      <a16:creationId xmlns:a16="http://schemas.microsoft.com/office/drawing/2014/main" id="{D8C4E6A9-F3A8-9AB0-5D3E-1F84DB90924B}"/>
                    </a:ext>
                  </a:extLst>
                </p:cNvPr>
                <p:cNvSpPr/>
                <p:nvPr/>
              </p:nvSpPr>
              <p:spPr>
                <a:xfrm>
                  <a:off x="4953000" y="3655262"/>
                  <a:ext cx="914400" cy="9144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7" name="Oval 1066">
                  <a:extLst>
                    <a:ext uri="{FF2B5EF4-FFF2-40B4-BE49-F238E27FC236}">
                      <a16:creationId xmlns:a16="http://schemas.microsoft.com/office/drawing/2014/main" id="{6C4862AA-23D0-170D-F468-9C9DE21585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0200" y="3752462"/>
                  <a:ext cx="720000" cy="7200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5" name="TextBox 18">
                <a:extLst>
                  <a:ext uri="{FF2B5EF4-FFF2-40B4-BE49-F238E27FC236}">
                    <a16:creationId xmlns:a16="http://schemas.microsoft.com/office/drawing/2014/main" id="{5C3C7249-0920-5735-9998-BEA51AA388D0}"/>
                  </a:ext>
                </a:extLst>
              </p:cNvPr>
              <p:cNvSpPr txBox="1"/>
              <p:nvPr/>
            </p:nvSpPr>
            <p:spPr>
              <a:xfrm>
                <a:off x="2279400" y="1723730"/>
                <a:ext cx="540000" cy="21260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4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2025</a:t>
                </a:r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FA51438B-ED53-86D6-7E10-69DF3708E761}"/>
                </a:ext>
              </a:extLst>
            </p:cNvPr>
            <p:cNvGrpSpPr/>
            <p:nvPr/>
          </p:nvGrpSpPr>
          <p:grpSpPr>
            <a:xfrm>
              <a:off x="6774287" y="2732430"/>
              <a:ext cx="553545" cy="519846"/>
              <a:chOff x="2279400" y="1541462"/>
              <a:chExt cx="540000" cy="540000"/>
            </a:xfrm>
          </p:grpSpPr>
          <p:grpSp>
            <p:nvGrpSpPr>
              <p:cNvPr id="1060" name="Group 1059">
                <a:extLst>
                  <a:ext uri="{FF2B5EF4-FFF2-40B4-BE49-F238E27FC236}">
                    <a16:creationId xmlns:a16="http://schemas.microsoft.com/office/drawing/2014/main" id="{715018A1-1DC3-8446-631F-BA1ECB9FC0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79400" y="1541462"/>
                <a:ext cx="540000" cy="540000"/>
                <a:chOff x="4952995" y="3655262"/>
                <a:chExt cx="914399" cy="914400"/>
              </a:xfrm>
            </p:grpSpPr>
            <p:sp>
              <p:nvSpPr>
                <p:cNvPr id="1062" name="Oval 1061">
                  <a:extLst>
                    <a:ext uri="{FF2B5EF4-FFF2-40B4-BE49-F238E27FC236}">
                      <a16:creationId xmlns:a16="http://schemas.microsoft.com/office/drawing/2014/main" id="{9EC1DCD0-88A4-1D2E-4A82-241F25B3172B}"/>
                    </a:ext>
                  </a:extLst>
                </p:cNvPr>
                <p:cNvSpPr/>
                <p:nvPr/>
              </p:nvSpPr>
              <p:spPr>
                <a:xfrm>
                  <a:off x="4952995" y="3655262"/>
                  <a:ext cx="914399" cy="9144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3" name="Oval 1062">
                  <a:extLst>
                    <a:ext uri="{FF2B5EF4-FFF2-40B4-BE49-F238E27FC236}">
                      <a16:creationId xmlns:a16="http://schemas.microsoft.com/office/drawing/2014/main" id="{CF624456-56F3-2B38-B0D9-A0E880C379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0200" y="3752462"/>
                  <a:ext cx="720000" cy="7200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1" name="TextBox 18">
                <a:extLst>
                  <a:ext uri="{FF2B5EF4-FFF2-40B4-BE49-F238E27FC236}">
                    <a16:creationId xmlns:a16="http://schemas.microsoft.com/office/drawing/2014/main" id="{E0B5A8A0-8EAE-BAFB-7404-2AFB2DA84698}"/>
                  </a:ext>
                </a:extLst>
              </p:cNvPr>
              <p:cNvSpPr txBox="1"/>
              <p:nvPr/>
            </p:nvSpPr>
            <p:spPr>
              <a:xfrm>
                <a:off x="2279400" y="1723730"/>
                <a:ext cx="540000" cy="21260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4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2030</a:t>
                </a:r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36D38770-77CE-6F51-76DC-5C0E001837AF}"/>
                </a:ext>
              </a:extLst>
            </p:cNvPr>
            <p:cNvGrpSpPr/>
            <p:nvPr/>
          </p:nvGrpSpPr>
          <p:grpSpPr>
            <a:xfrm>
              <a:off x="9560562" y="2732430"/>
              <a:ext cx="553546" cy="519846"/>
              <a:chOff x="9196490" y="2727170"/>
              <a:chExt cx="553546" cy="519846"/>
            </a:xfrm>
          </p:grpSpPr>
          <p:grpSp>
            <p:nvGrpSpPr>
              <p:cNvPr id="1054" name="Group 1053">
                <a:extLst>
                  <a:ext uri="{FF2B5EF4-FFF2-40B4-BE49-F238E27FC236}">
                    <a16:creationId xmlns:a16="http://schemas.microsoft.com/office/drawing/2014/main" id="{1FBC738E-9BA3-6D71-4FF0-5DC9C3E98CC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196491" y="2727170"/>
                <a:ext cx="553545" cy="519846"/>
                <a:chOff x="4953001" y="3655263"/>
                <a:chExt cx="914400" cy="914400"/>
              </a:xfrm>
            </p:grpSpPr>
            <p:sp>
              <p:nvSpPr>
                <p:cNvPr id="1056" name="Oval 1055">
                  <a:extLst>
                    <a:ext uri="{FF2B5EF4-FFF2-40B4-BE49-F238E27FC236}">
                      <a16:creationId xmlns:a16="http://schemas.microsoft.com/office/drawing/2014/main" id="{F2E5AB2B-83BA-FF6A-6A73-9D3AFA70D9AB}"/>
                    </a:ext>
                  </a:extLst>
                </p:cNvPr>
                <p:cNvSpPr/>
                <p:nvPr/>
              </p:nvSpPr>
              <p:spPr>
                <a:xfrm>
                  <a:off x="4953001" y="3655263"/>
                  <a:ext cx="914400" cy="9144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7" name="Oval 1056">
                  <a:extLst>
                    <a:ext uri="{FF2B5EF4-FFF2-40B4-BE49-F238E27FC236}">
                      <a16:creationId xmlns:a16="http://schemas.microsoft.com/office/drawing/2014/main" id="{3913A104-FE11-F035-3337-658522FC37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0200" y="3752462"/>
                  <a:ext cx="720000" cy="7200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5" name="TextBox 18">
                <a:extLst>
                  <a:ext uri="{FF2B5EF4-FFF2-40B4-BE49-F238E27FC236}">
                    <a16:creationId xmlns:a16="http://schemas.microsoft.com/office/drawing/2014/main" id="{95A2A037-9FD2-9EE1-026A-1AEDE5A60B0A}"/>
                  </a:ext>
                </a:extLst>
              </p:cNvPr>
              <p:cNvSpPr txBox="1"/>
              <p:nvPr/>
            </p:nvSpPr>
            <p:spPr>
              <a:xfrm>
                <a:off x="9196490" y="2902635"/>
                <a:ext cx="553545" cy="20467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4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2035</a:t>
                </a:r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3AAB3942-F267-6E21-FCFB-364341A15DB9}"/>
                </a:ext>
              </a:extLst>
            </p:cNvPr>
            <p:cNvGrpSpPr/>
            <p:nvPr/>
          </p:nvGrpSpPr>
          <p:grpSpPr>
            <a:xfrm>
              <a:off x="12792829" y="2732430"/>
              <a:ext cx="553545" cy="519846"/>
              <a:chOff x="2279400" y="1541462"/>
              <a:chExt cx="540000" cy="540000"/>
            </a:xfrm>
          </p:grpSpPr>
          <p:grpSp>
            <p:nvGrpSpPr>
              <p:cNvPr id="1050" name="Group 1049">
                <a:extLst>
                  <a:ext uri="{FF2B5EF4-FFF2-40B4-BE49-F238E27FC236}">
                    <a16:creationId xmlns:a16="http://schemas.microsoft.com/office/drawing/2014/main" id="{F5AC35B6-B501-7173-DE9F-A4AC274BD2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79400" y="1541462"/>
                <a:ext cx="540000" cy="540000"/>
                <a:chOff x="4953000" y="3655262"/>
                <a:chExt cx="914400" cy="914400"/>
              </a:xfrm>
            </p:grpSpPr>
            <p:sp>
              <p:nvSpPr>
                <p:cNvPr id="1052" name="Oval 1051">
                  <a:extLst>
                    <a:ext uri="{FF2B5EF4-FFF2-40B4-BE49-F238E27FC236}">
                      <a16:creationId xmlns:a16="http://schemas.microsoft.com/office/drawing/2014/main" id="{BBCA2534-BD07-1D65-43D4-A1BCDEA9454E}"/>
                    </a:ext>
                  </a:extLst>
                </p:cNvPr>
                <p:cNvSpPr/>
                <p:nvPr/>
              </p:nvSpPr>
              <p:spPr>
                <a:xfrm>
                  <a:off x="4953000" y="3655262"/>
                  <a:ext cx="914400" cy="9144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3" name="Oval 1052">
                  <a:extLst>
                    <a:ext uri="{FF2B5EF4-FFF2-40B4-BE49-F238E27FC236}">
                      <a16:creationId xmlns:a16="http://schemas.microsoft.com/office/drawing/2014/main" id="{A9D97752-5DBC-2018-DD4C-F33ABE4AF0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0200" y="3752462"/>
                  <a:ext cx="720000" cy="7200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1" name="TextBox 18">
                <a:extLst>
                  <a:ext uri="{FF2B5EF4-FFF2-40B4-BE49-F238E27FC236}">
                    <a16:creationId xmlns:a16="http://schemas.microsoft.com/office/drawing/2014/main" id="{C210A7B4-A8DC-5A84-C7F1-CCC344AD87AA}"/>
                  </a:ext>
                </a:extLst>
              </p:cNvPr>
              <p:cNvSpPr txBox="1"/>
              <p:nvPr/>
            </p:nvSpPr>
            <p:spPr>
              <a:xfrm>
                <a:off x="2279400" y="1723730"/>
                <a:ext cx="540000" cy="21260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5000"/>
                  </a:lnSpc>
                  <a:spcBef>
                    <a:spcPct val="0"/>
                  </a:spcBef>
                </a:pPr>
                <a:r>
                  <a:rPr lang="en-US" sz="1400" b="1">
                    <a:solidFill>
                      <a:srgbClr val="446B3C"/>
                    </a:solidFill>
                    <a:ea typeface="Helvetica World"/>
                    <a:cs typeface="Helvetica World"/>
                    <a:sym typeface="Helvetica World"/>
                  </a:rPr>
                  <a:t>2040</a:t>
                </a:r>
              </a:p>
            </p:txBody>
          </p:sp>
        </p:grpSp>
      </p:grpSp>
      <p:sp>
        <p:nvSpPr>
          <p:cNvPr id="1074" name="Rectangle: Rounded Corners 1073">
            <a:extLst>
              <a:ext uri="{FF2B5EF4-FFF2-40B4-BE49-F238E27FC236}">
                <a16:creationId xmlns:a16="http://schemas.microsoft.com/office/drawing/2014/main" id="{71C4E503-8C3F-9A06-2AA3-295D9F11005C}"/>
              </a:ext>
            </a:extLst>
          </p:cNvPr>
          <p:cNvSpPr/>
          <p:nvPr/>
        </p:nvSpPr>
        <p:spPr>
          <a:xfrm>
            <a:off x="16090468" y="6915109"/>
            <a:ext cx="1853660" cy="221915"/>
          </a:xfrm>
          <a:prstGeom prst="roundRect">
            <a:avLst/>
          </a:prstGeom>
          <a:solidFill>
            <a:srgbClr val="DBEED6"/>
          </a:solidFill>
          <a:ln w="952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400" b="1">
                <a:solidFill>
                  <a:srgbClr val="446B3C"/>
                </a:solidFill>
              </a:rPr>
              <a:t>2. PE Divests</a:t>
            </a:r>
          </a:p>
        </p:txBody>
      </p:sp>
      <p:cxnSp>
        <p:nvCxnSpPr>
          <p:cNvPr id="1077" name="Connector: Curved 1076">
            <a:extLst>
              <a:ext uri="{FF2B5EF4-FFF2-40B4-BE49-F238E27FC236}">
                <a16:creationId xmlns:a16="http://schemas.microsoft.com/office/drawing/2014/main" id="{5B18ADD5-0C7B-B330-1DEE-C906D2DA49C5}"/>
              </a:ext>
            </a:extLst>
          </p:cNvPr>
          <p:cNvCxnSpPr>
            <a:stCxn id="6174" idx="2"/>
            <a:endCxn id="6169" idx="0"/>
          </p:cNvCxnSpPr>
          <p:nvPr/>
        </p:nvCxnSpPr>
        <p:spPr>
          <a:xfrm rot="5400000">
            <a:off x="15378735" y="6252019"/>
            <a:ext cx="351378" cy="965277"/>
          </a:xfrm>
          <a:prstGeom prst="curvedConnector3">
            <a:avLst/>
          </a:prstGeom>
          <a:ln w="12700">
            <a:solidFill>
              <a:srgbClr val="4F62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Connector: Curved 1078">
            <a:extLst>
              <a:ext uri="{FF2B5EF4-FFF2-40B4-BE49-F238E27FC236}">
                <a16:creationId xmlns:a16="http://schemas.microsoft.com/office/drawing/2014/main" id="{34AA49D0-E721-C947-2882-1AE284F56C16}"/>
              </a:ext>
            </a:extLst>
          </p:cNvPr>
          <p:cNvCxnSpPr>
            <a:stCxn id="6174" idx="2"/>
            <a:endCxn id="1074" idx="0"/>
          </p:cNvCxnSpPr>
          <p:nvPr/>
        </p:nvCxnSpPr>
        <p:spPr>
          <a:xfrm rot="16200000" flipH="1">
            <a:off x="16349110" y="6246920"/>
            <a:ext cx="356141" cy="980236"/>
          </a:xfrm>
          <a:prstGeom prst="curvedConnector3">
            <a:avLst/>
          </a:prstGeom>
          <a:ln w="12700">
            <a:solidFill>
              <a:srgbClr val="4F62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31729C35-7CD1-566A-7B37-3D152270D94F}"/>
              </a:ext>
            </a:extLst>
          </p:cNvPr>
          <p:cNvGrpSpPr/>
          <p:nvPr/>
        </p:nvGrpSpPr>
        <p:grpSpPr>
          <a:xfrm>
            <a:off x="1447924" y="9149681"/>
            <a:ext cx="1746674" cy="586559"/>
            <a:chOff x="1457852" y="2805502"/>
            <a:chExt cx="1746674" cy="586559"/>
          </a:xfrm>
        </p:grpSpPr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23D6CA02-A395-67A0-692F-D848A6857B25}"/>
                </a:ext>
              </a:extLst>
            </p:cNvPr>
            <p:cNvCxnSpPr>
              <a:cxnSpLocks/>
            </p:cNvCxnSpPr>
            <p:nvPr/>
          </p:nvCxnSpPr>
          <p:spPr>
            <a:xfrm>
              <a:off x="1547738" y="2842835"/>
              <a:ext cx="1656788" cy="505679"/>
            </a:xfrm>
            <a:prstGeom prst="line">
              <a:avLst/>
            </a:prstGeom>
            <a:ln w="12700">
              <a:solidFill>
                <a:srgbClr val="446B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9" name="TextBox 18">
              <a:extLst>
                <a:ext uri="{FF2B5EF4-FFF2-40B4-BE49-F238E27FC236}">
                  <a16:creationId xmlns:a16="http://schemas.microsoft.com/office/drawing/2014/main" id="{79C4195D-113F-23CB-21AC-0E0DD1DF732E}"/>
                </a:ext>
              </a:extLst>
            </p:cNvPr>
            <p:cNvSpPr txBox="1"/>
            <p:nvPr/>
          </p:nvSpPr>
          <p:spPr>
            <a:xfrm>
              <a:off x="1934290" y="2805502"/>
              <a:ext cx="1056608" cy="2046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446B3C"/>
                  </a:solidFill>
                  <a:ea typeface="Helvetica World"/>
                  <a:cs typeface="Helvetica World"/>
                  <a:sym typeface="Helvetica World"/>
                </a:rPr>
                <a:t>Timeline</a:t>
              </a:r>
            </a:p>
          </p:txBody>
        </p:sp>
        <p:cxnSp>
          <p:nvCxnSpPr>
            <p:cNvPr id="2070" name="Straight Arrow Connector 2069">
              <a:extLst>
                <a:ext uri="{FF2B5EF4-FFF2-40B4-BE49-F238E27FC236}">
                  <a16:creationId xmlns:a16="http://schemas.microsoft.com/office/drawing/2014/main" id="{A01049F5-E987-C1CF-3933-77A886E9784E}"/>
                </a:ext>
              </a:extLst>
            </p:cNvPr>
            <p:cNvCxnSpPr>
              <a:cxnSpLocks/>
            </p:cNvCxnSpPr>
            <p:nvPr/>
          </p:nvCxnSpPr>
          <p:spPr>
            <a:xfrm>
              <a:off x="2848690" y="2905531"/>
              <a:ext cx="275859" cy="0"/>
            </a:xfrm>
            <a:prstGeom prst="straightConnector1">
              <a:avLst/>
            </a:prstGeom>
            <a:ln w="12700">
              <a:solidFill>
                <a:srgbClr val="446B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9" name="TextBox 18">
              <a:extLst>
                <a:ext uri="{FF2B5EF4-FFF2-40B4-BE49-F238E27FC236}">
                  <a16:creationId xmlns:a16="http://schemas.microsoft.com/office/drawing/2014/main" id="{55C63E30-4191-26C4-FD9A-56815C3EA2BF}"/>
                </a:ext>
              </a:extLst>
            </p:cNvPr>
            <p:cNvSpPr txBox="1"/>
            <p:nvPr/>
          </p:nvSpPr>
          <p:spPr>
            <a:xfrm>
              <a:off x="1457852" y="3123780"/>
              <a:ext cx="1056608" cy="2046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446B3C"/>
                  </a:solidFill>
                  <a:ea typeface="Helvetica World"/>
                  <a:cs typeface="Helvetica World"/>
                  <a:sym typeface="Helvetica World"/>
                </a:rPr>
                <a:t>Financials</a:t>
              </a:r>
            </a:p>
          </p:txBody>
        </p:sp>
        <p:cxnSp>
          <p:nvCxnSpPr>
            <p:cNvPr id="2081" name="Straight Arrow Connector 2080">
              <a:extLst>
                <a:ext uri="{FF2B5EF4-FFF2-40B4-BE49-F238E27FC236}">
                  <a16:creationId xmlns:a16="http://schemas.microsoft.com/office/drawing/2014/main" id="{3F4A6776-9899-D2CA-0AA0-3949E1844E0E}"/>
                </a:ext>
              </a:extLst>
            </p:cNvPr>
            <p:cNvCxnSpPr>
              <a:cxnSpLocks/>
            </p:cNvCxnSpPr>
            <p:nvPr/>
          </p:nvCxnSpPr>
          <p:spPr>
            <a:xfrm>
              <a:off x="2467690" y="3169951"/>
              <a:ext cx="0" cy="222110"/>
            </a:xfrm>
            <a:prstGeom prst="straightConnector1">
              <a:avLst/>
            </a:prstGeom>
            <a:ln w="12700">
              <a:solidFill>
                <a:srgbClr val="446B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4" name="Arrow: Right 2093">
            <a:extLst>
              <a:ext uri="{FF2B5EF4-FFF2-40B4-BE49-F238E27FC236}">
                <a16:creationId xmlns:a16="http://schemas.microsoft.com/office/drawing/2014/main" id="{DCDE0A32-1E6A-0846-F555-3460D65AB80D}"/>
              </a:ext>
            </a:extLst>
          </p:cNvPr>
          <p:cNvSpPr/>
          <p:nvPr/>
        </p:nvSpPr>
        <p:spPr>
          <a:xfrm>
            <a:off x="13014266" y="2901717"/>
            <a:ext cx="825559" cy="221868"/>
          </a:xfrm>
          <a:prstGeom prst="rightArrow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146" name="Connector: Curved 6145">
            <a:extLst>
              <a:ext uri="{FF2B5EF4-FFF2-40B4-BE49-F238E27FC236}">
                <a16:creationId xmlns:a16="http://schemas.microsoft.com/office/drawing/2014/main" id="{15492A3B-0764-2C96-88DB-CC0E5CF20562}"/>
              </a:ext>
            </a:extLst>
          </p:cNvPr>
          <p:cNvCxnSpPr>
            <a:cxnSpLocks/>
            <a:stCxn id="6235" idx="2"/>
            <a:endCxn id="1084" idx="0"/>
          </p:cNvCxnSpPr>
          <p:nvPr/>
        </p:nvCxnSpPr>
        <p:spPr>
          <a:xfrm rot="5400000">
            <a:off x="3238055" y="5632491"/>
            <a:ext cx="349179" cy="1101156"/>
          </a:xfrm>
          <a:prstGeom prst="curvedConnector3">
            <a:avLst>
              <a:gd name="adj1" fmla="val 50000"/>
            </a:avLst>
          </a:prstGeom>
          <a:ln w="12700">
            <a:solidFill>
              <a:srgbClr val="4F62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8" name="Connector: Curved 6147">
            <a:extLst>
              <a:ext uri="{FF2B5EF4-FFF2-40B4-BE49-F238E27FC236}">
                <a16:creationId xmlns:a16="http://schemas.microsoft.com/office/drawing/2014/main" id="{309EF7CA-BA1E-0BEC-DC8A-CAF38A73A183}"/>
              </a:ext>
            </a:extLst>
          </p:cNvPr>
          <p:cNvCxnSpPr>
            <a:cxnSpLocks/>
            <a:stCxn id="6235" idx="2"/>
            <a:endCxn id="2085" idx="0"/>
          </p:cNvCxnSpPr>
          <p:nvPr/>
        </p:nvCxnSpPr>
        <p:spPr>
          <a:xfrm rot="16200000" flipH="1">
            <a:off x="4366389" y="5605313"/>
            <a:ext cx="355063" cy="1161396"/>
          </a:xfrm>
          <a:prstGeom prst="curvedConnector3">
            <a:avLst>
              <a:gd name="adj1" fmla="val 50000"/>
            </a:avLst>
          </a:prstGeom>
          <a:ln w="12700">
            <a:solidFill>
              <a:srgbClr val="4F62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Rectangle 6149">
            <a:extLst>
              <a:ext uri="{FF2B5EF4-FFF2-40B4-BE49-F238E27FC236}">
                <a16:creationId xmlns:a16="http://schemas.microsoft.com/office/drawing/2014/main" id="{60CC6915-9BA0-EA89-472F-6E7EB66E10C1}"/>
              </a:ext>
            </a:extLst>
          </p:cNvPr>
          <p:cNvSpPr/>
          <p:nvPr/>
        </p:nvSpPr>
        <p:spPr>
          <a:xfrm>
            <a:off x="16109168" y="7204568"/>
            <a:ext cx="1853660" cy="478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4F6228"/>
                </a:solidFill>
              </a:rPr>
              <a:t>Target new institutions on our profile</a:t>
            </a:r>
          </a:p>
        </p:txBody>
      </p:sp>
      <p:sp>
        <p:nvSpPr>
          <p:cNvPr id="6158" name="TextBox 18">
            <a:extLst>
              <a:ext uri="{FF2B5EF4-FFF2-40B4-BE49-F238E27FC236}">
                <a16:creationId xmlns:a16="http://schemas.microsoft.com/office/drawing/2014/main" id="{0EC8AD80-2776-7B11-2683-6407799A0FBB}"/>
              </a:ext>
            </a:extLst>
          </p:cNvPr>
          <p:cNvSpPr txBox="1"/>
          <p:nvPr/>
        </p:nvSpPr>
        <p:spPr>
          <a:xfrm>
            <a:off x="13521492" y="9215200"/>
            <a:ext cx="4588064" cy="292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2000" b="1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15-year Vaccine Co. Cumulative</a:t>
            </a:r>
          </a:p>
        </p:txBody>
      </p:sp>
      <p:sp>
        <p:nvSpPr>
          <p:cNvPr id="6161" name="Arrow: Right 6160">
            <a:extLst>
              <a:ext uri="{FF2B5EF4-FFF2-40B4-BE49-F238E27FC236}">
                <a16:creationId xmlns:a16="http://schemas.microsoft.com/office/drawing/2014/main" id="{ADD51550-8EB5-286D-4461-AE5580AD6008}"/>
              </a:ext>
            </a:extLst>
          </p:cNvPr>
          <p:cNvSpPr/>
          <p:nvPr/>
        </p:nvSpPr>
        <p:spPr>
          <a:xfrm>
            <a:off x="13188183" y="9266824"/>
            <a:ext cx="825559" cy="221868"/>
          </a:xfrm>
          <a:prstGeom prst="rightArrow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98" name="Rectangle: Rounded Corners 6197">
            <a:extLst>
              <a:ext uri="{FF2B5EF4-FFF2-40B4-BE49-F238E27FC236}">
                <a16:creationId xmlns:a16="http://schemas.microsoft.com/office/drawing/2014/main" id="{1789C30E-505A-E90A-65C1-BF75FEC7303C}"/>
              </a:ext>
            </a:extLst>
          </p:cNvPr>
          <p:cNvSpPr/>
          <p:nvPr/>
        </p:nvSpPr>
        <p:spPr>
          <a:xfrm>
            <a:off x="14112318" y="7751496"/>
            <a:ext cx="3792238" cy="190109"/>
          </a:xfrm>
          <a:prstGeom prst="roundRect">
            <a:avLst/>
          </a:prstGeom>
          <a:solidFill>
            <a:srgbClr val="DBEED6"/>
          </a:solidFill>
          <a:ln w="952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400" b="1">
                <a:solidFill>
                  <a:srgbClr val="446B3C"/>
                </a:solidFill>
              </a:rPr>
              <a:t>Valuation Scenario</a:t>
            </a:r>
          </a:p>
        </p:txBody>
      </p:sp>
      <p:grpSp>
        <p:nvGrpSpPr>
          <p:cNvPr id="6209" name="Group 6208">
            <a:extLst>
              <a:ext uri="{FF2B5EF4-FFF2-40B4-BE49-F238E27FC236}">
                <a16:creationId xmlns:a16="http://schemas.microsoft.com/office/drawing/2014/main" id="{47C54734-EF0A-C049-6A2B-E61AC0966491}"/>
              </a:ext>
            </a:extLst>
          </p:cNvPr>
          <p:cNvGrpSpPr/>
          <p:nvPr/>
        </p:nvGrpSpPr>
        <p:grpSpPr>
          <a:xfrm>
            <a:off x="14135821" y="8014104"/>
            <a:ext cx="805029" cy="611747"/>
            <a:chOff x="14135821" y="8014104"/>
            <a:chExt cx="805029" cy="611747"/>
          </a:xfrm>
        </p:grpSpPr>
        <p:sp>
          <p:nvSpPr>
            <p:cNvPr id="6201" name="TextBox 6200">
              <a:extLst>
                <a:ext uri="{FF2B5EF4-FFF2-40B4-BE49-F238E27FC236}">
                  <a16:creationId xmlns:a16="http://schemas.microsoft.com/office/drawing/2014/main" id="{A3BB0C0C-453D-9BE7-42E3-F0BB5D830FBD}"/>
                </a:ext>
              </a:extLst>
            </p:cNvPr>
            <p:cNvSpPr txBox="1"/>
            <p:nvPr/>
          </p:nvSpPr>
          <p:spPr>
            <a:xfrm>
              <a:off x="14154256" y="8014104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dirty="0">
                  <a:solidFill>
                    <a:srgbClr val="4F6228"/>
                  </a:solidFill>
                </a:rPr>
                <a:t>$68mn</a:t>
              </a:r>
            </a:p>
          </p:txBody>
        </p:sp>
        <p:sp>
          <p:nvSpPr>
            <p:cNvPr id="6204" name="TextBox 6203">
              <a:extLst>
                <a:ext uri="{FF2B5EF4-FFF2-40B4-BE49-F238E27FC236}">
                  <a16:creationId xmlns:a16="http://schemas.microsoft.com/office/drawing/2014/main" id="{09DF1CB7-0283-351E-9996-F16BC2B0E672}"/>
                </a:ext>
              </a:extLst>
            </p:cNvPr>
            <p:cNvSpPr txBox="1"/>
            <p:nvPr/>
          </p:nvSpPr>
          <p:spPr>
            <a:xfrm>
              <a:off x="14135821" y="8287297"/>
              <a:ext cx="8050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/>
                <a:t>EBITDA</a:t>
              </a:r>
            </a:p>
          </p:txBody>
        </p:sp>
      </p:grpSp>
      <p:grpSp>
        <p:nvGrpSpPr>
          <p:cNvPr id="6208" name="Group 6207">
            <a:extLst>
              <a:ext uri="{FF2B5EF4-FFF2-40B4-BE49-F238E27FC236}">
                <a16:creationId xmlns:a16="http://schemas.microsoft.com/office/drawing/2014/main" id="{2EE1DEB3-38DF-B546-6291-BB34E56707D5}"/>
              </a:ext>
            </a:extLst>
          </p:cNvPr>
          <p:cNvGrpSpPr/>
          <p:nvPr/>
        </p:nvGrpSpPr>
        <p:grpSpPr>
          <a:xfrm>
            <a:off x="15344459" y="8014104"/>
            <a:ext cx="885179" cy="611747"/>
            <a:chOff x="15344459" y="8014104"/>
            <a:chExt cx="885179" cy="611747"/>
          </a:xfrm>
        </p:grpSpPr>
        <p:sp>
          <p:nvSpPr>
            <p:cNvPr id="6202" name="TextBox 6201">
              <a:extLst>
                <a:ext uri="{FF2B5EF4-FFF2-40B4-BE49-F238E27FC236}">
                  <a16:creationId xmlns:a16="http://schemas.microsoft.com/office/drawing/2014/main" id="{9493C536-6964-C5B6-5CE3-4149D4C8F5E2}"/>
                </a:ext>
              </a:extLst>
            </p:cNvPr>
            <p:cNvSpPr txBox="1"/>
            <p:nvPr/>
          </p:nvSpPr>
          <p:spPr>
            <a:xfrm>
              <a:off x="15412587" y="8014104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>
                  <a:solidFill>
                    <a:srgbClr val="4F6228"/>
                  </a:solidFill>
                </a:rPr>
                <a:t>9x-11x</a:t>
              </a:r>
            </a:p>
          </p:txBody>
        </p:sp>
        <p:sp>
          <p:nvSpPr>
            <p:cNvPr id="6205" name="TextBox 6204">
              <a:extLst>
                <a:ext uri="{FF2B5EF4-FFF2-40B4-BE49-F238E27FC236}">
                  <a16:creationId xmlns:a16="http://schemas.microsoft.com/office/drawing/2014/main" id="{4EC6EE36-1A0F-0095-773B-F1146F8A0914}"/>
                </a:ext>
              </a:extLst>
            </p:cNvPr>
            <p:cNvSpPr txBox="1"/>
            <p:nvPr/>
          </p:nvSpPr>
          <p:spPr>
            <a:xfrm>
              <a:off x="15344459" y="8287297"/>
              <a:ext cx="885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/>
                <a:t>Multiple</a:t>
              </a:r>
            </a:p>
          </p:txBody>
        </p:sp>
      </p:grpSp>
      <p:grpSp>
        <p:nvGrpSpPr>
          <p:cNvPr id="6207" name="Group 6206">
            <a:extLst>
              <a:ext uri="{FF2B5EF4-FFF2-40B4-BE49-F238E27FC236}">
                <a16:creationId xmlns:a16="http://schemas.microsoft.com/office/drawing/2014/main" id="{9EB3F9C4-EDC7-C4EE-5E2B-D737F082B655}"/>
              </a:ext>
            </a:extLst>
          </p:cNvPr>
          <p:cNvGrpSpPr/>
          <p:nvPr/>
        </p:nvGrpSpPr>
        <p:grpSpPr>
          <a:xfrm>
            <a:off x="16527509" y="8014104"/>
            <a:ext cx="1547731" cy="611747"/>
            <a:chOff x="16527509" y="8014104"/>
            <a:chExt cx="1547731" cy="611747"/>
          </a:xfrm>
        </p:grpSpPr>
        <p:sp>
          <p:nvSpPr>
            <p:cNvPr id="6203" name="TextBox 6202">
              <a:extLst>
                <a:ext uri="{FF2B5EF4-FFF2-40B4-BE49-F238E27FC236}">
                  <a16:creationId xmlns:a16="http://schemas.microsoft.com/office/drawing/2014/main" id="{42F264B9-207D-E5E1-89FB-1F053D5BBD42}"/>
                </a:ext>
              </a:extLst>
            </p:cNvPr>
            <p:cNvSpPr txBox="1"/>
            <p:nvPr/>
          </p:nvSpPr>
          <p:spPr>
            <a:xfrm>
              <a:off x="16761002" y="8014104"/>
              <a:ext cx="10807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dirty="0">
                  <a:solidFill>
                    <a:srgbClr val="4F6228"/>
                  </a:solidFill>
                </a:rPr>
                <a:t>$612-$748</a:t>
              </a:r>
            </a:p>
          </p:txBody>
        </p:sp>
        <p:sp>
          <p:nvSpPr>
            <p:cNvPr id="6206" name="TextBox 6205">
              <a:extLst>
                <a:ext uri="{FF2B5EF4-FFF2-40B4-BE49-F238E27FC236}">
                  <a16:creationId xmlns:a16="http://schemas.microsoft.com/office/drawing/2014/main" id="{DC58B2AD-0588-CFB0-B731-5E8572B6FAA5}"/>
                </a:ext>
              </a:extLst>
            </p:cNvPr>
            <p:cNvSpPr txBox="1"/>
            <p:nvPr/>
          </p:nvSpPr>
          <p:spPr>
            <a:xfrm>
              <a:off x="16527509" y="8287297"/>
              <a:ext cx="1547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/>
                <a:t>Enterprise Value</a:t>
              </a:r>
            </a:p>
          </p:txBody>
        </p:sp>
      </p:grpSp>
      <p:sp>
        <p:nvSpPr>
          <p:cNvPr id="6210" name="Multiplication Sign 6209">
            <a:extLst>
              <a:ext uri="{FF2B5EF4-FFF2-40B4-BE49-F238E27FC236}">
                <a16:creationId xmlns:a16="http://schemas.microsoft.com/office/drawing/2014/main" id="{37B3B7E2-233F-545E-F9D3-98305059D31A}"/>
              </a:ext>
            </a:extLst>
          </p:cNvPr>
          <p:cNvSpPr/>
          <p:nvPr/>
        </p:nvSpPr>
        <p:spPr>
          <a:xfrm>
            <a:off x="14934761" y="8102021"/>
            <a:ext cx="388620" cy="392125"/>
          </a:xfrm>
          <a:prstGeom prst="mathMultiply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11" name="Equals 6210">
            <a:extLst>
              <a:ext uri="{FF2B5EF4-FFF2-40B4-BE49-F238E27FC236}">
                <a16:creationId xmlns:a16="http://schemas.microsoft.com/office/drawing/2014/main" id="{139EC716-3E9F-CD47-6010-BAF4ECADD375}"/>
              </a:ext>
            </a:extLst>
          </p:cNvPr>
          <p:cNvSpPr/>
          <p:nvPr/>
        </p:nvSpPr>
        <p:spPr>
          <a:xfrm>
            <a:off x="16237258" y="8139038"/>
            <a:ext cx="361950" cy="318090"/>
          </a:xfrm>
          <a:prstGeom prst="mathEqual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12" name="TextBox 18">
            <a:extLst>
              <a:ext uri="{FF2B5EF4-FFF2-40B4-BE49-F238E27FC236}">
                <a16:creationId xmlns:a16="http://schemas.microsoft.com/office/drawing/2014/main" id="{8B09CA1A-228C-C377-228B-62A866E78537}"/>
              </a:ext>
            </a:extLst>
          </p:cNvPr>
          <p:cNvSpPr txBox="1"/>
          <p:nvPr/>
        </p:nvSpPr>
        <p:spPr>
          <a:xfrm>
            <a:off x="13078028" y="9597684"/>
            <a:ext cx="2115586" cy="274969"/>
          </a:xfrm>
          <a:prstGeom prst="roundRect">
            <a:avLst/>
          </a:prstGeom>
          <a:solidFill>
            <a:srgbClr val="DBEED6"/>
          </a:solidFill>
          <a:ln>
            <a:solidFill>
              <a:srgbClr val="446B3C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defRPr sz="1700" b="1">
                <a:solidFill>
                  <a:srgbClr val="446B3C"/>
                </a:solidFill>
                <a:latin typeface="+mj-lt"/>
                <a:ea typeface="Helvetica World"/>
                <a:cs typeface="Helvetica World"/>
              </a:defRPr>
            </a:lvl1pPr>
          </a:lstStyle>
          <a:p>
            <a:r>
              <a:rPr lang="en-US">
                <a:latin typeface="+mn-lt"/>
                <a:sym typeface="Helvetica World"/>
              </a:rPr>
              <a:t>Revenue</a:t>
            </a:r>
          </a:p>
        </p:txBody>
      </p:sp>
      <p:sp>
        <p:nvSpPr>
          <p:cNvPr id="6213" name="TextBox 6212">
            <a:extLst>
              <a:ext uri="{FF2B5EF4-FFF2-40B4-BE49-F238E27FC236}">
                <a16:creationId xmlns:a16="http://schemas.microsoft.com/office/drawing/2014/main" id="{E1695347-C85D-413A-01F3-F1E985001D7C}"/>
              </a:ext>
            </a:extLst>
          </p:cNvPr>
          <p:cNvSpPr txBox="1"/>
          <p:nvPr/>
        </p:nvSpPr>
        <p:spPr>
          <a:xfrm>
            <a:off x="16203262" y="9569376"/>
            <a:ext cx="1765053" cy="32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600" b="1" i="1">
                <a:solidFill>
                  <a:srgbClr val="4F6228"/>
                </a:solidFill>
                <a:ea typeface="Helvetica World"/>
                <a:cs typeface="Helvetica World"/>
                <a:sym typeface="Helvetica World"/>
              </a:rPr>
              <a:t>~$3.0bn </a:t>
            </a:r>
            <a:r>
              <a:rPr lang="en-US" sz="1600" b="1">
                <a:solidFill>
                  <a:srgbClr val="4F6228"/>
                </a:solidFill>
                <a:ea typeface="Helvetica World"/>
                <a:cs typeface="Helvetica World"/>
                <a:sym typeface="Helvetica World"/>
              </a:rPr>
              <a:t>| ~$1.0bn</a:t>
            </a:r>
          </a:p>
        </p:txBody>
      </p:sp>
      <p:sp>
        <p:nvSpPr>
          <p:cNvPr id="6214" name="Arrow: Right 6213">
            <a:extLst>
              <a:ext uri="{FF2B5EF4-FFF2-40B4-BE49-F238E27FC236}">
                <a16:creationId xmlns:a16="http://schemas.microsoft.com/office/drawing/2014/main" id="{DD1F5575-02C8-1782-A71F-51E3192AEDBC}"/>
              </a:ext>
            </a:extLst>
          </p:cNvPr>
          <p:cNvSpPr/>
          <p:nvPr/>
        </p:nvSpPr>
        <p:spPr>
          <a:xfrm>
            <a:off x="15417407" y="9624234"/>
            <a:ext cx="457518" cy="221868"/>
          </a:xfrm>
          <a:prstGeom prst="rightArrow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22" name="TextBox 18">
            <a:extLst>
              <a:ext uri="{FF2B5EF4-FFF2-40B4-BE49-F238E27FC236}">
                <a16:creationId xmlns:a16="http://schemas.microsoft.com/office/drawing/2014/main" id="{0E3A4566-1844-7191-603A-69671E32CAAA}"/>
              </a:ext>
            </a:extLst>
          </p:cNvPr>
          <p:cNvSpPr txBox="1"/>
          <p:nvPr/>
        </p:nvSpPr>
        <p:spPr>
          <a:xfrm>
            <a:off x="13088695" y="9963178"/>
            <a:ext cx="2115586" cy="274969"/>
          </a:xfrm>
          <a:prstGeom prst="roundRect">
            <a:avLst/>
          </a:prstGeom>
          <a:solidFill>
            <a:srgbClr val="DBEED6"/>
          </a:solidFill>
          <a:ln>
            <a:solidFill>
              <a:srgbClr val="446B3C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defRPr sz="1700" b="1">
                <a:solidFill>
                  <a:srgbClr val="446B3C"/>
                </a:solidFill>
                <a:latin typeface="+mj-lt"/>
                <a:ea typeface="Helvetica World"/>
                <a:cs typeface="Helvetica World"/>
              </a:defRPr>
            </a:lvl1pPr>
          </a:lstStyle>
          <a:p>
            <a:r>
              <a:rPr lang="en-US">
                <a:latin typeface="+mn-lt"/>
                <a:sym typeface="Helvetica World"/>
              </a:rPr>
              <a:t>IRR</a:t>
            </a:r>
          </a:p>
        </p:txBody>
      </p:sp>
      <p:sp>
        <p:nvSpPr>
          <p:cNvPr id="6223" name="TextBox 6222">
            <a:extLst>
              <a:ext uri="{FF2B5EF4-FFF2-40B4-BE49-F238E27FC236}">
                <a16:creationId xmlns:a16="http://schemas.microsoft.com/office/drawing/2014/main" id="{0B96B01D-9FF2-5CF1-9497-723ED88636FF}"/>
              </a:ext>
            </a:extLst>
          </p:cNvPr>
          <p:cNvSpPr txBox="1"/>
          <p:nvPr/>
        </p:nvSpPr>
        <p:spPr>
          <a:xfrm>
            <a:off x="15963901" y="9937541"/>
            <a:ext cx="2243774" cy="32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600" b="1" i="1">
                <a:solidFill>
                  <a:srgbClr val="4F6228"/>
                </a:solidFill>
                <a:ea typeface="Helvetica World"/>
                <a:cs typeface="Helvetica World"/>
                <a:sym typeface="Helvetica World"/>
              </a:rPr>
              <a:t>~18%-22% (Target: 20%)</a:t>
            </a:r>
          </a:p>
        </p:txBody>
      </p:sp>
      <p:sp>
        <p:nvSpPr>
          <p:cNvPr id="6224" name="Arrow: Right 6223">
            <a:extLst>
              <a:ext uri="{FF2B5EF4-FFF2-40B4-BE49-F238E27FC236}">
                <a16:creationId xmlns:a16="http://schemas.microsoft.com/office/drawing/2014/main" id="{703DAF4C-8B8A-5D3E-7D86-CC326A3AC820}"/>
              </a:ext>
            </a:extLst>
          </p:cNvPr>
          <p:cNvSpPr/>
          <p:nvPr/>
        </p:nvSpPr>
        <p:spPr>
          <a:xfrm>
            <a:off x="15428074" y="9989728"/>
            <a:ext cx="457518" cy="221868"/>
          </a:xfrm>
          <a:prstGeom prst="rightArrow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26" name="TextBox 18">
            <a:extLst>
              <a:ext uri="{FF2B5EF4-FFF2-40B4-BE49-F238E27FC236}">
                <a16:creationId xmlns:a16="http://schemas.microsoft.com/office/drawing/2014/main" id="{6AA22D84-584B-2B13-FE99-336C9228A4A7}"/>
              </a:ext>
            </a:extLst>
          </p:cNvPr>
          <p:cNvSpPr txBox="1"/>
          <p:nvPr/>
        </p:nvSpPr>
        <p:spPr>
          <a:xfrm>
            <a:off x="13088695" y="10310376"/>
            <a:ext cx="2115586" cy="274969"/>
          </a:xfrm>
          <a:prstGeom prst="roundRect">
            <a:avLst/>
          </a:prstGeom>
          <a:solidFill>
            <a:srgbClr val="DBEED6"/>
          </a:solidFill>
          <a:ln>
            <a:solidFill>
              <a:srgbClr val="446B3C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defRPr sz="1700" b="1">
                <a:solidFill>
                  <a:srgbClr val="446B3C"/>
                </a:solidFill>
                <a:latin typeface="+mj-lt"/>
                <a:ea typeface="Helvetica World"/>
                <a:cs typeface="Helvetica World"/>
              </a:defRPr>
            </a:lvl1pPr>
          </a:lstStyle>
          <a:p>
            <a:r>
              <a:rPr lang="en-US">
                <a:latin typeface="+mn-lt"/>
                <a:sym typeface="Helvetica World"/>
              </a:rPr>
              <a:t>CoC and Payback</a:t>
            </a:r>
          </a:p>
        </p:txBody>
      </p:sp>
      <p:sp>
        <p:nvSpPr>
          <p:cNvPr id="6227" name="TextBox 6226">
            <a:extLst>
              <a:ext uri="{FF2B5EF4-FFF2-40B4-BE49-F238E27FC236}">
                <a16:creationId xmlns:a16="http://schemas.microsoft.com/office/drawing/2014/main" id="{A0F49416-C5B2-5CC4-1BAE-F025F5614022}"/>
              </a:ext>
            </a:extLst>
          </p:cNvPr>
          <p:cNvSpPr txBox="1"/>
          <p:nvPr/>
        </p:nvSpPr>
        <p:spPr>
          <a:xfrm>
            <a:off x="16004168" y="10284739"/>
            <a:ext cx="2163241" cy="32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1600" b="1" i="1">
                <a:solidFill>
                  <a:srgbClr val="4F6228"/>
                </a:solidFill>
                <a:ea typeface="Helvetica World"/>
                <a:cs typeface="Helvetica World"/>
                <a:sym typeface="Helvetica World"/>
              </a:rPr>
              <a:t>~4.5x – 6.2x </a:t>
            </a:r>
            <a:r>
              <a:rPr lang="en-US" sz="1600" b="1">
                <a:solidFill>
                  <a:srgbClr val="4F6228"/>
                </a:solidFill>
                <a:ea typeface="Helvetica World"/>
                <a:cs typeface="Helvetica World"/>
                <a:sym typeface="Helvetica World"/>
              </a:rPr>
              <a:t>| 8-9 years</a:t>
            </a:r>
          </a:p>
        </p:txBody>
      </p:sp>
      <p:sp>
        <p:nvSpPr>
          <p:cNvPr id="6228" name="Arrow: Right 6227">
            <a:extLst>
              <a:ext uri="{FF2B5EF4-FFF2-40B4-BE49-F238E27FC236}">
                <a16:creationId xmlns:a16="http://schemas.microsoft.com/office/drawing/2014/main" id="{2412BB5B-5A1F-81CC-39B7-2E750E2F4CB2}"/>
              </a:ext>
            </a:extLst>
          </p:cNvPr>
          <p:cNvSpPr/>
          <p:nvPr/>
        </p:nvSpPr>
        <p:spPr>
          <a:xfrm>
            <a:off x="15428074" y="10336926"/>
            <a:ext cx="457518" cy="221868"/>
          </a:xfrm>
          <a:prstGeom prst="rightArrow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35" name="TextBox 6234">
            <a:extLst>
              <a:ext uri="{FF2B5EF4-FFF2-40B4-BE49-F238E27FC236}">
                <a16:creationId xmlns:a16="http://schemas.microsoft.com/office/drawing/2014/main" id="{53ECDBCB-1420-FF78-D1A8-B67EDA5774FC}"/>
              </a:ext>
            </a:extLst>
          </p:cNvPr>
          <p:cNvSpPr txBox="1"/>
          <p:nvPr/>
        </p:nvSpPr>
        <p:spPr>
          <a:xfrm>
            <a:off x="1809527" y="5633909"/>
            <a:ext cx="4307389" cy="374571"/>
          </a:xfrm>
          <a:prstGeom prst="roundRect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rgbClr val="446B3C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446B3C"/>
                </a:solidFill>
              </a:defRPr>
            </a:lvl1pPr>
          </a:lstStyle>
          <a:p>
            <a:r>
              <a:rPr lang="en-US" sz="1600"/>
              <a:t>AVM Accelerator</a:t>
            </a:r>
            <a:endParaRPr lang="en-IN" sz="1600"/>
          </a:p>
        </p:txBody>
      </p:sp>
      <p:sp>
        <p:nvSpPr>
          <p:cNvPr id="6238" name="TextBox 26">
            <a:extLst>
              <a:ext uri="{FF2B5EF4-FFF2-40B4-BE49-F238E27FC236}">
                <a16:creationId xmlns:a16="http://schemas.microsoft.com/office/drawing/2014/main" id="{2EF7BE50-94B7-8999-C367-7C57E34C6F16}"/>
              </a:ext>
            </a:extLst>
          </p:cNvPr>
          <p:cNvSpPr txBox="1"/>
          <p:nvPr/>
        </p:nvSpPr>
        <p:spPr>
          <a:xfrm>
            <a:off x="11166546" y="6025872"/>
            <a:ext cx="733949" cy="224741"/>
          </a:xfrm>
          <a:prstGeom prst="roundRect">
            <a:avLst/>
          </a:prstGeom>
          <a:solidFill>
            <a:srgbClr val="DBEED6"/>
          </a:solidFill>
          <a:ln w="317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>
                <a:solidFill>
                  <a:srgbClr val="446B3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>
                <a:latin typeface="+mn-lt"/>
                <a:sym typeface="Bricolage Grotesque Bold"/>
              </a:rPr>
              <a:t>Ticket</a:t>
            </a:r>
          </a:p>
        </p:txBody>
      </p:sp>
      <p:sp>
        <p:nvSpPr>
          <p:cNvPr id="6239" name="TextBox 26">
            <a:extLst>
              <a:ext uri="{FF2B5EF4-FFF2-40B4-BE49-F238E27FC236}">
                <a16:creationId xmlns:a16="http://schemas.microsoft.com/office/drawing/2014/main" id="{A8ACDF09-CECB-F429-5199-7A059EFFB5CC}"/>
              </a:ext>
            </a:extLst>
          </p:cNvPr>
          <p:cNvSpPr txBox="1"/>
          <p:nvPr/>
        </p:nvSpPr>
        <p:spPr>
          <a:xfrm>
            <a:off x="11928546" y="6025872"/>
            <a:ext cx="2065822" cy="224741"/>
          </a:xfrm>
          <a:prstGeom prst="roundRect">
            <a:avLst/>
          </a:prstGeom>
          <a:solidFill>
            <a:srgbClr val="DBEED6"/>
          </a:solidFill>
          <a:ln w="3175">
            <a:solidFill>
              <a:srgbClr val="446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>
                <a:solidFill>
                  <a:srgbClr val="446B3C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>
                <a:latin typeface="+mn-lt"/>
                <a:sym typeface="Bricolage Grotesque Bold"/>
              </a:rPr>
              <a:t>Past Investing History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4E2BC6-CF9B-FD77-7926-E1CE6E5C9822}"/>
              </a:ext>
            </a:extLst>
          </p:cNvPr>
          <p:cNvCxnSpPr/>
          <p:nvPr/>
        </p:nvCxnSpPr>
        <p:spPr>
          <a:xfrm>
            <a:off x="0" y="14652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BB45BB5-7759-2BAE-8D05-2F9FE6E1F5DD}"/>
              </a:ext>
            </a:extLst>
          </p:cNvPr>
          <p:cNvSpPr/>
          <p:nvPr/>
        </p:nvSpPr>
        <p:spPr>
          <a:xfrm>
            <a:off x="272963" y="1583047"/>
            <a:ext cx="1665716" cy="684000"/>
          </a:xfrm>
          <a:prstGeom prst="rect">
            <a:avLst/>
          </a:prstGeom>
          <a:solidFill>
            <a:srgbClr val="228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10432AE-37B2-8D10-480D-344064DA4398}"/>
              </a:ext>
            </a:extLst>
          </p:cNvPr>
          <p:cNvSpPr txBox="1"/>
          <p:nvPr/>
        </p:nvSpPr>
        <p:spPr>
          <a:xfrm>
            <a:off x="59269" y="1739414"/>
            <a:ext cx="2072976" cy="35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2400" b="1">
                <a:solidFill>
                  <a:schemeClr val="bg1"/>
                </a:solidFill>
                <a:ea typeface="Helvetica World"/>
                <a:cs typeface="Helvetica World"/>
                <a:sym typeface="Helvetica World"/>
              </a:rPr>
              <a:t>Objective</a:t>
            </a:r>
            <a:endParaRPr lang="en-US" sz="2400" b="1" baseline="30000">
              <a:solidFill>
                <a:schemeClr val="bg1"/>
              </a:solidFill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A44BD1-95EA-5A0B-EEEA-ABFF733557DD}"/>
              </a:ext>
            </a:extLst>
          </p:cNvPr>
          <p:cNvSpPr/>
          <p:nvPr/>
        </p:nvSpPr>
        <p:spPr>
          <a:xfrm>
            <a:off x="2010895" y="1575712"/>
            <a:ext cx="16065449" cy="691335"/>
          </a:xfrm>
          <a:prstGeom prst="rect">
            <a:avLst/>
          </a:prstGeom>
          <a:solidFill>
            <a:srgbClr val="E6F8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</a:rPr>
              <a:t>To outline the </a:t>
            </a:r>
            <a:r>
              <a:rPr lang="en-US" sz="1800" b="1" dirty="0">
                <a:solidFill>
                  <a:srgbClr val="228B44"/>
                </a:solidFill>
                <a:latin typeface="+mj-lt"/>
              </a:rPr>
              <a:t>15-year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strategic roadmap, showing how a </a:t>
            </a:r>
            <a:r>
              <a:rPr lang="en-US" sz="1800" b="1" dirty="0">
                <a:solidFill>
                  <a:srgbClr val="228B44"/>
                </a:solidFill>
                <a:latin typeface="+mj-lt"/>
              </a:rPr>
              <a:t>$500M investment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builds a </a:t>
            </a:r>
            <a:r>
              <a:rPr lang="en-US" sz="1800" b="1" dirty="0">
                <a:solidFill>
                  <a:srgbClr val="228B44"/>
                </a:solidFill>
                <a:latin typeface="+mj-lt"/>
              </a:rPr>
              <a:t>140mn dose/year capacity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, driving over </a:t>
            </a:r>
            <a:r>
              <a:rPr lang="en-US" sz="1800" b="1" dirty="0">
                <a:solidFill>
                  <a:srgbClr val="228B44"/>
                </a:solidFill>
                <a:latin typeface="+mj-lt"/>
              </a:rPr>
              <a:t>$3bn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in revenue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F68901-E045-3910-5683-1D051D9925E0}"/>
              </a:ext>
            </a:extLst>
          </p:cNvPr>
          <p:cNvGrpSpPr/>
          <p:nvPr/>
        </p:nvGrpSpPr>
        <p:grpSpPr>
          <a:xfrm>
            <a:off x="1317031" y="2294288"/>
            <a:ext cx="443460" cy="445709"/>
            <a:chOff x="57150" y="8182484"/>
            <a:chExt cx="443460" cy="44570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EC5F08-6B52-E2C7-1BFC-F8E266DC4A7A}"/>
                </a:ext>
              </a:extLst>
            </p:cNvPr>
            <p:cNvSpPr/>
            <p:nvPr/>
          </p:nvSpPr>
          <p:spPr>
            <a:xfrm>
              <a:off x="57150" y="8182484"/>
              <a:ext cx="443460" cy="44570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B587AA-E74F-5B53-1EAC-E0337E755900}"/>
                </a:ext>
              </a:extLst>
            </p:cNvPr>
            <p:cNvSpPr txBox="1"/>
            <p:nvPr/>
          </p:nvSpPr>
          <p:spPr>
            <a:xfrm>
              <a:off x="116463" y="8194613"/>
              <a:ext cx="3760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1</a:t>
              </a:r>
              <a:endParaRPr lang="en-IN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55BE44-F821-654F-D0F1-B928639F2ADC}"/>
              </a:ext>
            </a:extLst>
          </p:cNvPr>
          <p:cNvGrpSpPr/>
          <p:nvPr/>
        </p:nvGrpSpPr>
        <p:grpSpPr>
          <a:xfrm>
            <a:off x="1380147" y="5177302"/>
            <a:ext cx="443460" cy="445709"/>
            <a:chOff x="57150" y="8182484"/>
            <a:chExt cx="443460" cy="44570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944AF2-69AD-AE46-9F3C-9FA9E9427043}"/>
                </a:ext>
              </a:extLst>
            </p:cNvPr>
            <p:cNvSpPr/>
            <p:nvPr/>
          </p:nvSpPr>
          <p:spPr>
            <a:xfrm>
              <a:off x="57150" y="8182484"/>
              <a:ext cx="443460" cy="44570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EB8656-2447-0B92-A62C-532CB0A81152}"/>
                </a:ext>
              </a:extLst>
            </p:cNvPr>
            <p:cNvSpPr txBox="1"/>
            <p:nvPr/>
          </p:nvSpPr>
          <p:spPr>
            <a:xfrm>
              <a:off x="116463" y="8194613"/>
              <a:ext cx="3760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2</a:t>
              </a:r>
              <a:endParaRPr lang="en-IN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842FF2-C802-6469-B76F-83E8300D64FE}"/>
              </a:ext>
            </a:extLst>
          </p:cNvPr>
          <p:cNvGrpSpPr/>
          <p:nvPr/>
        </p:nvGrpSpPr>
        <p:grpSpPr>
          <a:xfrm>
            <a:off x="1376344" y="8662405"/>
            <a:ext cx="443460" cy="445709"/>
            <a:chOff x="57150" y="8182484"/>
            <a:chExt cx="443460" cy="44570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CD6A68-88F4-0297-EF27-534A92CC64A0}"/>
                </a:ext>
              </a:extLst>
            </p:cNvPr>
            <p:cNvSpPr/>
            <p:nvPr/>
          </p:nvSpPr>
          <p:spPr>
            <a:xfrm>
              <a:off x="57150" y="8182484"/>
              <a:ext cx="443460" cy="44570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ABE217-0819-4B76-0342-DDE12ABCEC19}"/>
                </a:ext>
              </a:extLst>
            </p:cNvPr>
            <p:cNvSpPr txBox="1"/>
            <p:nvPr/>
          </p:nvSpPr>
          <p:spPr>
            <a:xfrm>
              <a:off x="116463" y="8194613"/>
              <a:ext cx="3760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3</a:t>
              </a:r>
              <a:endParaRPr lang="en-IN" sz="200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344775B-9D33-9CCE-CCBF-0B8D12C437C0}"/>
              </a:ext>
            </a:extLst>
          </p:cNvPr>
          <p:cNvSpPr txBox="1"/>
          <p:nvPr/>
        </p:nvSpPr>
        <p:spPr>
          <a:xfrm>
            <a:off x="3429577" y="10780540"/>
            <a:ext cx="423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u="none" strike="noStrike" kern="1200" baseline="0">
                <a:solidFill>
                  <a:srgbClr val="000000"/>
                </a:solidFill>
              </a:rPr>
              <a:t>Note: Refer to </a:t>
            </a:r>
            <a:r>
              <a:rPr lang="en-US" sz="1400" b="1" i="1" u="sng" strike="noStrike" kern="1200" baseline="0">
                <a:solidFill>
                  <a:srgbClr val="0070C0"/>
                </a:solidFill>
                <a:hlinkClick r:id="rId7" action="ppaction://hlinksldjump"/>
              </a:rPr>
              <a:t>Appendix III</a:t>
            </a:r>
            <a:r>
              <a:rPr lang="en-US" sz="1400" b="1" i="1" u="sng" strike="noStrike" kern="1200" baseline="0">
                <a:solidFill>
                  <a:srgbClr val="0070C0"/>
                </a:solidFill>
              </a:rPr>
              <a:t> </a:t>
            </a:r>
            <a:r>
              <a:rPr lang="en-US" sz="1400" b="1" i="1" u="none" strike="noStrike" kern="1200" baseline="0">
                <a:solidFill>
                  <a:srgbClr val="000000"/>
                </a:solidFill>
              </a:rPr>
              <a:t>for detailed financial model</a:t>
            </a:r>
            <a:endParaRPr lang="en-IN" sz="1400" b="1" i="1"/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3559AC2A-E345-9A6D-49CD-0919FE4BD9CA}"/>
              </a:ext>
            </a:extLst>
          </p:cNvPr>
          <p:cNvSpPr txBox="1"/>
          <p:nvPr/>
        </p:nvSpPr>
        <p:spPr>
          <a:xfrm>
            <a:off x="194713" y="1077902"/>
            <a:ext cx="17940887" cy="337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l"/>
            <a:r>
              <a:rPr lang="en-US" sz="4000" b="1" spc="0">
                <a:solidFill>
                  <a:srgbClr val="446B3C"/>
                </a:solidFill>
                <a:latin typeface="+mj-lt"/>
                <a:sym typeface="Bricolage Grotesque Bold"/>
              </a:rPr>
              <a:t>B</a:t>
            </a:r>
            <a:r>
              <a:rPr lang="en-US" sz="2800" spc="0">
                <a:solidFill>
                  <a:srgbClr val="446B3C"/>
                </a:solidFill>
                <a:latin typeface="+mj-lt"/>
                <a:sym typeface="Bricolage Grotesque Bold"/>
              </a:rPr>
              <a:t>lended Funding, Innovation First: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Build a continent-scale </a:t>
            </a:r>
            <a:r>
              <a:rPr lang="en-US" sz="2800" b="1">
                <a:solidFill>
                  <a:schemeClr val="tx1"/>
                </a:solidFill>
                <a:latin typeface="+mj-lt"/>
              </a:rPr>
              <a:t>DS backbone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2800" b="1">
                <a:solidFill>
                  <a:schemeClr val="tx1"/>
                </a:solidFill>
                <a:latin typeface="+mj-lt"/>
              </a:rPr>
              <a:t>new-gen vaccines</a:t>
            </a:r>
            <a:r>
              <a:rPr lang="en-US" sz="2800" spc="0">
                <a:solidFill>
                  <a:schemeClr val="tx1"/>
                </a:solidFill>
                <a:latin typeface="+mj-lt"/>
                <a:sym typeface="Bricolage Grotesque Bold"/>
              </a:rPr>
              <a:t> that enable AU2040 vision</a:t>
            </a:r>
            <a:endParaRPr lang="en-US" sz="2800" b="1" spc="0">
              <a:solidFill>
                <a:schemeClr val="tx1"/>
              </a:solidFill>
              <a:latin typeface="+mj-lt"/>
              <a:sym typeface="Bricolage Grotesque Bold"/>
            </a:endParaRPr>
          </a:p>
        </p:txBody>
      </p:sp>
    </p:spTree>
    <p:extLst>
      <p:ext uri="{BB962C8B-B14F-4D97-AF65-F5344CB8AC3E}">
        <p14:creationId xmlns:p14="http://schemas.microsoft.com/office/powerpoint/2010/main" val="197404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D6F16-2399-1677-E55B-D4B4BDA7D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FC0A47AD-BCCE-9FF6-D3A8-BBFEBDBA9C01}"/>
              </a:ext>
            </a:extLst>
          </p:cNvPr>
          <p:cNvSpPr/>
          <p:nvPr/>
        </p:nvSpPr>
        <p:spPr>
          <a:xfrm>
            <a:off x="10515600" y="4220838"/>
            <a:ext cx="7520550" cy="2902629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4FFCD88-F053-94AE-473F-C6B1FE34A49E}"/>
              </a:ext>
            </a:extLst>
          </p:cNvPr>
          <p:cNvSpPr/>
          <p:nvPr/>
        </p:nvSpPr>
        <p:spPr>
          <a:xfrm>
            <a:off x="272963" y="4239157"/>
            <a:ext cx="10071200" cy="287760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C377707-7371-E067-5E94-E81DC932CAC3}"/>
              </a:ext>
            </a:extLst>
          </p:cNvPr>
          <p:cNvSpPr/>
          <p:nvPr/>
        </p:nvSpPr>
        <p:spPr>
          <a:xfrm>
            <a:off x="251850" y="3932381"/>
            <a:ext cx="17801200" cy="378993"/>
          </a:xfrm>
          <a:prstGeom prst="rect">
            <a:avLst/>
          </a:prstGeom>
          <a:solidFill>
            <a:srgbClr val="598D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99DD5E3-74A7-217B-53EB-A1550692F9E5}"/>
              </a:ext>
            </a:extLst>
          </p:cNvPr>
          <p:cNvSpPr txBox="1"/>
          <p:nvPr/>
        </p:nvSpPr>
        <p:spPr>
          <a:xfrm>
            <a:off x="152399" y="2335969"/>
            <a:ext cx="9764235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The Challenge: Africa's Vaccine Talent Crisis</a:t>
            </a:r>
            <a:endParaRPr lang="en-IN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4FAC3C6B-B9AC-F56A-F310-8A5F6670D192}"/>
              </a:ext>
            </a:extLst>
          </p:cNvPr>
          <p:cNvSpPr txBox="1"/>
          <p:nvPr/>
        </p:nvSpPr>
        <p:spPr>
          <a:xfrm>
            <a:off x="836762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Current Scenario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DF3BCAF-FBF6-9BA8-737A-5A9D181E2669}"/>
              </a:ext>
            </a:extLst>
          </p:cNvPr>
          <p:cNvSpPr txBox="1"/>
          <p:nvPr/>
        </p:nvSpPr>
        <p:spPr>
          <a:xfrm>
            <a:off x="596007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Executive Summary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3EFB93-55F8-1B45-39E5-4081EA94DBA0}"/>
              </a:ext>
            </a:extLst>
          </p:cNvPr>
          <p:cNvCxnSpPr/>
          <p:nvPr/>
        </p:nvCxnSpPr>
        <p:spPr>
          <a:xfrm>
            <a:off x="0" y="106854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">
            <a:extLst>
              <a:ext uri="{FF2B5EF4-FFF2-40B4-BE49-F238E27FC236}">
                <a16:creationId xmlns:a16="http://schemas.microsoft.com/office/drawing/2014/main" id="{22E903CC-0EA8-C666-B07C-45AAA08DCF66}"/>
              </a:ext>
            </a:extLst>
          </p:cNvPr>
          <p:cNvGrpSpPr/>
          <p:nvPr/>
        </p:nvGrpSpPr>
        <p:grpSpPr>
          <a:xfrm>
            <a:off x="6221885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32CAB288-43AF-6829-4DFA-89C452CF20DE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D073FFED-C6F9-60D2-F8A7-8B4D8F1BB7C3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9" name="TextBox 17">
            <a:extLst>
              <a:ext uri="{FF2B5EF4-FFF2-40B4-BE49-F238E27FC236}">
                <a16:creationId xmlns:a16="http://schemas.microsoft.com/office/drawing/2014/main" id="{F5A5C31C-6FBC-514D-120B-D57A78FC90DF}"/>
              </a:ext>
            </a:extLst>
          </p:cNvPr>
          <p:cNvSpPr txBox="1"/>
          <p:nvPr/>
        </p:nvSpPr>
        <p:spPr>
          <a:xfrm>
            <a:off x="1342156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Execution Roadmap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F36CD882-5647-5879-D1B1-5112E45A8EE3}"/>
              </a:ext>
            </a:extLst>
          </p:cNvPr>
          <p:cNvSpPr txBox="1"/>
          <p:nvPr/>
        </p:nvSpPr>
        <p:spPr>
          <a:xfrm>
            <a:off x="1101401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Strategic Plan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45FDD526-D159-398E-5A11-FEC277ECB1A6}"/>
              </a:ext>
            </a:extLst>
          </p:cNvPr>
          <p:cNvSpPr txBox="1"/>
          <p:nvPr/>
        </p:nvSpPr>
        <p:spPr>
          <a:xfrm>
            <a:off x="16067957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Envisioned Future</a:t>
            </a: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54D2FDAC-6D8C-2DAF-DF8F-7D5429304662}"/>
              </a:ext>
            </a:extLst>
          </p:cNvPr>
          <p:cNvGrpSpPr/>
          <p:nvPr/>
        </p:nvGrpSpPr>
        <p:grpSpPr>
          <a:xfrm>
            <a:off x="877871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4B73A88F-CE76-F104-5B18-4E25645A5395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F215304E-E942-323C-620A-4A08C0938217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E55D5B0C-1712-2AA8-43E5-0D00643C5FED}"/>
              </a:ext>
            </a:extLst>
          </p:cNvPr>
          <p:cNvGrpSpPr/>
          <p:nvPr/>
        </p:nvGrpSpPr>
        <p:grpSpPr>
          <a:xfrm>
            <a:off x="11335535" y="-263604"/>
            <a:ext cx="1457583" cy="475407"/>
            <a:chOff x="0" y="0"/>
            <a:chExt cx="325445" cy="125210"/>
          </a:xfrm>
          <a:solidFill>
            <a:srgbClr val="446B3C"/>
          </a:solidFill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8461187A-59BE-233F-A7CF-DFDC1EEBC390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5A7E24B2-20EE-A145-A154-29A3B55C51AB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7F3AACDD-FBA4-A064-4C5E-46AE198AA30A}"/>
              </a:ext>
            </a:extLst>
          </p:cNvPr>
          <p:cNvGrpSpPr/>
          <p:nvPr/>
        </p:nvGrpSpPr>
        <p:grpSpPr>
          <a:xfrm>
            <a:off x="1389236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E78A516E-9E4F-7DB5-A44B-FBB2026FD038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47C80882-C66B-2581-9709-1E095539FDD0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485FC719-F02E-6365-10D2-BBCF20180B51}"/>
              </a:ext>
            </a:extLst>
          </p:cNvPr>
          <p:cNvGrpSpPr/>
          <p:nvPr/>
        </p:nvGrpSpPr>
        <p:grpSpPr>
          <a:xfrm>
            <a:off x="16449186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D41E4B68-3B45-F582-2F44-C411A9402DD3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81BA4DD1-52B2-9A62-68CF-4F65E4838F4B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0" name="TextBox 11">
            <a:extLst>
              <a:ext uri="{FF2B5EF4-FFF2-40B4-BE49-F238E27FC236}">
                <a16:creationId xmlns:a16="http://schemas.microsoft.com/office/drawing/2014/main" id="{852C6AFF-DE9F-88E8-1FE9-3A0D0D3D27DA}"/>
              </a:ext>
            </a:extLst>
          </p:cNvPr>
          <p:cNvSpPr txBox="1"/>
          <p:nvPr/>
        </p:nvSpPr>
        <p:spPr>
          <a:xfrm>
            <a:off x="152400" y="10816548"/>
            <a:ext cx="5143513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000" b="1" spc="-62">
                <a:solidFill>
                  <a:srgbClr val="446B3C"/>
                </a:solidFill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D383FE25-C08D-6A74-8FFA-338DB8B0613B}"/>
              </a:ext>
            </a:extLst>
          </p:cNvPr>
          <p:cNvSpPr txBox="1"/>
          <p:nvPr/>
        </p:nvSpPr>
        <p:spPr>
          <a:xfrm>
            <a:off x="17529478" y="10548911"/>
            <a:ext cx="606122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2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7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93BD7BA4-A10A-1348-8691-9793CC57E85D}"/>
              </a:ext>
            </a:extLst>
          </p:cNvPr>
          <p:cNvSpPr txBox="1"/>
          <p:nvPr/>
        </p:nvSpPr>
        <p:spPr>
          <a:xfrm>
            <a:off x="17938519" y="10788233"/>
            <a:ext cx="773350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0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/11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42841-5012-4A43-903B-81A411D80DBC}"/>
              </a:ext>
            </a:extLst>
          </p:cNvPr>
          <p:cNvSpPr txBox="1"/>
          <p:nvPr/>
        </p:nvSpPr>
        <p:spPr>
          <a:xfrm>
            <a:off x="701523" y="-1277938"/>
            <a:ext cx="16884953" cy="2024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3600" dirty="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VaccineCo.</a:t>
            </a: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CD9D622F-15BF-436D-9175-326C86DA7DF1}"/>
              </a:ext>
            </a:extLst>
          </p:cNvPr>
          <p:cNvSpPr txBox="1"/>
          <p:nvPr/>
        </p:nvSpPr>
        <p:spPr>
          <a:xfrm>
            <a:off x="194713" y="1077902"/>
            <a:ext cx="17940887" cy="364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l"/>
            <a:r>
              <a:rPr lang="en-US" sz="4800" b="1" spc="0">
                <a:solidFill>
                  <a:srgbClr val="446B3C"/>
                </a:solidFill>
                <a:latin typeface="+mj-lt"/>
                <a:sym typeface="Bricolage Grotesque Bold"/>
              </a:rPr>
              <a:t>A</a:t>
            </a:r>
            <a:r>
              <a:rPr lang="en-US" sz="3200" spc="0">
                <a:solidFill>
                  <a:srgbClr val="446B3C"/>
                </a:solidFill>
                <a:latin typeface="+mj-lt"/>
                <a:sym typeface="Bricolage Grotesque Bold"/>
              </a:rPr>
              <a:t>ttract Talent, Amplify Impact: </a:t>
            </a:r>
            <a:r>
              <a:rPr lang="en-IN" sz="3200">
                <a:latin typeface="+mj-lt"/>
              </a:rPr>
              <a:t>Develop An Inhouse Talent Pipeline Through RCCNs And R&amp;D Partnerships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5C2C8C-C6B5-2BF1-CC8F-6898EF58EE7D}"/>
              </a:ext>
            </a:extLst>
          </p:cNvPr>
          <p:cNvCxnSpPr/>
          <p:nvPr/>
        </p:nvCxnSpPr>
        <p:spPr>
          <a:xfrm>
            <a:off x="0" y="14652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Generated image">
            <a:extLst>
              <a:ext uri="{FF2B5EF4-FFF2-40B4-BE49-F238E27FC236}">
                <a16:creationId xmlns:a16="http://schemas.microsoft.com/office/drawing/2014/main" id="{95EEF77F-016B-EE38-E45D-112F863E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173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8C0AD6D0-5B9F-6B2D-D507-4CA8ED9EEFCE}"/>
              </a:ext>
            </a:extLst>
          </p:cNvPr>
          <p:cNvGrpSpPr/>
          <p:nvPr/>
        </p:nvGrpSpPr>
        <p:grpSpPr>
          <a:xfrm>
            <a:off x="5029200" y="2348715"/>
            <a:ext cx="14365852" cy="1385188"/>
            <a:chOff x="163024" y="1833476"/>
            <a:chExt cx="14365852" cy="138518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3AE2C8-394B-86DE-93BD-FF9C4E46D92E}"/>
                </a:ext>
              </a:extLst>
            </p:cNvPr>
            <p:cNvSpPr/>
            <p:nvPr/>
          </p:nvSpPr>
          <p:spPr>
            <a:xfrm>
              <a:off x="5410275" y="2120323"/>
              <a:ext cx="2768600" cy="1094779"/>
            </a:xfrm>
            <a:prstGeom prst="rect">
              <a:avLst/>
            </a:prstGeom>
            <a:ln>
              <a:solidFill>
                <a:srgbClr val="446B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B0C574-3FE0-1D80-F22E-7F2997B0FA1B}"/>
                </a:ext>
              </a:extLst>
            </p:cNvPr>
            <p:cNvSpPr txBox="1"/>
            <p:nvPr/>
          </p:nvSpPr>
          <p:spPr>
            <a:xfrm>
              <a:off x="5477987" y="2325034"/>
              <a:ext cx="2768600" cy="323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2079"/>
                </a:lnSpc>
                <a:defRPr sz="1599" spc="-62">
                  <a:solidFill>
                    <a:srgbClr val="111D17"/>
                  </a:solidFill>
                  <a:latin typeface="Bricolage Grotesque"/>
                  <a:ea typeface="Bricolage Grotesque"/>
                  <a:cs typeface="Bricolage Grotesque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en-IN" sz="3600" b="1">
                  <a:solidFill>
                    <a:srgbClr val="446B3C"/>
                  </a:solidFill>
                  <a:latin typeface="+mn-lt"/>
                </a:rPr>
                <a:t>12,500+</a:t>
              </a:r>
              <a:endParaRPr lang="en-US" sz="1800">
                <a:solidFill>
                  <a:srgbClr val="446B3C"/>
                </a:solidFill>
                <a:latin typeface="+mn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9C1DA9-5D58-62B4-735B-055856B0935A}"/>
                </a:ext>
              </a:extLst>
            </p:cNvPr>
            <p:cNvSpPr txBox="1"/>
            <p:nvPr/>
          </p:nvSpPr>
          <p:spPr>
            <a:xfrm>
              <a:off x="5477987" y="2716560"/>
              <a:ext cx="2438400" cy="430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2079"/>
                </a:lnSpc>
                <a:defRPr sz="1599" spc="-62">
                  <a:solidFill>
                    <a:srgbClr val="111D17"/>
                  </a:solidFill>
                  <a:latin typeface="Bricolage Grotesque"/>
                  <a:ea typeface="Bricolage Grotesque"/>
                  <a:cs typeface="Bricolage Grotesque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1400">
                  <a:latin typeface="+mn-lt"/>
                </a:rPr>
                <a:t>Full-time employees across R&amp;D, manufacturing, regulatory &amp; quality</a:t>
              </a:r>
              <a:endParaRPr lang="en-US" sz="1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8223D4-E06F-7C8E-18D1-06B62C151BD9}"/>
                </a:ext>
              </a:extLst>
            </p:cNvPr>
            <p:cNvSpPr txBox="1"/>
            <p:nvPr/>
          </p:nvSpPr>
          <p:spPr>
            <a:xfrm>
              <a:off x="5289624" y="1840863"/>
              <a:ext cx="37338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900"/>
                </a:spcAft>
                <a:buNone/>
              </a:pPr>
              <a:r>
                <a:rPr lang="en-IN" sz="1400" b="1" i="0" cap="all">
                  <a:solidFill>
                    <a:srgbClr val="6B7280"/>
                  </a:solidFill>
                  <a:effectLst/>
                </a:rPr>
                <a:t>Workforce Target by 2040</a:t>
              </a:r>
              <a:endParaRPr lang="en-IN" sz="1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B7AB58-B8F7-A040-CD2A-F05A9E290216}"/>
                </a:ext>
              </a:extLst>
            </p:cNvPr>
            <p:cNvSpPr/>
            <p:nvPr/>
          </p:nvSpPr>
          <p:spPr>
            <a:xfrm>
              <a:off x="8354539" y="2120323"/>
              <a:ext cx="2332585" cy="1094779"/>
            </a:xfrm>
            <a:prstGeom prst="rect">
              <a:avLst/>
            </a:prstGeom>
            <a:ln>
              <a:solidFill>
                <a:srgbClr val="446B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76257D-CD6E-3F57-D469-18BC261F25C6}"/>
                </a:ext>
              </a:extLst>
            </p:cNvPr>
            <p:cNvSpPr txBox="1"/>
            <p:nvPr/>
          </p:nvSpPr>
          <p:spPr>
            <a:xfrm>
              <a:off x="8422251" y="2325034"/>
              <a:ext cx="2125173" cy="323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2079"/>
                </a:lnSpc>
                <a:defRPr sz="1599" spc="-62">
                  <a:solidFill>
                    <a:srgbClr val="111D17"/>
                  </a:solidFill>
                  <a:latin typeface="Bricolage Grotesque"/>
                  <a:ea typeface="Bricolage Grotesque"/>
                  <a:cs typeface="Bricolage Grotesque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en-IN" sz="3600" b="1">
                  <a:solidFill>
                    <a:srgbClr val="446B3C"/>
                  </a:solidFill>
                  <a:latin typeface="+mn-lt"/>
                </a:rPr>
                <a:t>60+</a:t>
              </a:r>
              <a:endParaRPr lang="en-US" sz="1800">
                <a:solidFill>
                  <a:srgbClr val="446B3C"/>
                </a:solidFill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1099A7-4308-05BD-197B-ED4B95347EE1}"/>
                </a:ext>
              </a:extLst>
            </p:cNvPr>
            <p:cNvSpPr txBox="1"/>
            <p:nvPr/>
          </p:nvSpPr>
          <p:spPr>
            <a:xfrm>
              <a:off x="8409551" y="2740372"/>
              <a:ext cx="2277573" cy="430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2079"/>
                </a:lnSpc>
                <a:defRPr sz="1599" spc="-62">
                  <a:solidFill>
                    <a:srgbClr val="111D17"/>
                  </a:solidFill>
                  <a:latin typeface="Bricolage Grotesque"/>
                  <a:ea typeface="Bricolage Grotesque"/>
                  <a:cs typeface="Bricolage Grotesque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1400" b="1">
                  <a:latin typeface="+mn-lt"/>
                </a:rPr>
                <a:t>Target</a:t>
              </a:r>
              <a:r>
                <a:rPr lang="en-US" sz="1400">
                  <a:latin typeface="+mn-lt"/>
                </a:rPr>
                <a:t>: 100+ per year long-term pre-clinical/clinical publications</a:t>
              </a:r>
              <a:endParaRPr lang="en-US" sz="1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C82EC1-9921-ED57-1F17-6203D4E5D89E}"/>
                </a:ext>
              </a:extLst>
            </p:cNvPr>
            <p:cNvSpPr txBox="1"/>
            <p:nvPr/>
          </p:nvSpPr>
          <p:spPr>
            <a:xfrm>
              <a:off x="8299526" y="1840863"/>
              <a:ext cx="37338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900"/>
                </a:spcAft>
                <a:buNone/>
              </a:pPr>
              <a:r>
                <a:rPr lang="en-US" sz="1400" b="1" i="0" cap="all">
                  <a:solidFill>
                    <a:srgbClr val="6B7280"/>
                  </a:solidFill>
                  <a:effectLst/>
                </a:rPr>
                <a:t>Academic Publications</a:t>
              </a:r>
              <a:endParaRPr lang="en-IN" sz="1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7C4CC0-D235-533D-DB8A-183950B43638}"/>
                </a:ext>
              </a:extLst>
            </p:cNvPr>
            <p:cNvSpPr/>
            <p:nvPr/>
          </p:nvSpPr>
          <p:spPr>
            <a:xfrm>
              <a:off x="10850089" y="2123885"/>
              <a:ext cx="2332585" cy="1094779"/>
            </a:xfrm>
            <a:prstGeom prst="rect">
              <a:avLst/>
            </a:prstGeom>
            <a:ln>
              <a:solidFill>
                <a:srgbClr val="446B3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715C1E-6A07-FC06-3B76-27E78C1AB444}"/>
                </a:ext>
              </a:extLst>
            </p:cNvPr>
            <p:cNvSpPr txBox="1"/>
            <p:nvPr/>
          </p:nvSpPr>
          <p:spPr>
            <a:xfrm>
              <a:off x="10917801" y="2328596"/>
              <a:ext cx="2125173" cy="323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2079"/>
                </a:lnSpc>
                <a:defRPr sz="1599" spc="-62">
                  <a:solidFill>
                    <a:srgbClr val="111D17"/>
                  </a:solidFill>
                  <a:latin typeface="Bricolage Grotesque"/>
                  <a:ea typeface="Bricolage Grotesque"/>
                  <a:cs typeface="Bricolage Grotesque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en-IN" sz="3600" b="1">
                  <a:solidFill>
                    <a:srgbClr val="446B3C"/>
                  </a:solidFill>
                  <a:latin typeface="+mn-lt"/>
                </a:rPr>
                <a:t>35%</a:t>
              </a:r>
              <a:endParaRPr lang="en-US" sz="1800">
                <a:solidFill>
                  <a:srgbClr val="446B3C"/>
                </a:solidFill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CA8D77-633A-E4F7-1609-F1BF372B4398}"/>
                </a:ext>
              </a:extLst>
            </p:cNvPr>
            <p:cNvSpPr txBox="1"/>
            <p:nvPr/>
          </p:nvSpPr>
          <p:spPr>
            <a:xfrm>
              <a:off x="10905101" y="2743934"/>
              <a:ext cx="2332585" cy="430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2079"/>
                </a:lnSpc>
                <a:defRPr sz="1599" spc="-62">
                  <a:solidFill>
                    <a:srgbClr val="111D17"/>
                  </a:solidFill>
                  <a:latin typeface="Bricolage Grotesque"/>
                  <a:ea typeface="Bricolage Grotesque"/>
                  <a:cs typeface="Bricolage Grotesque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1400" b="1">
                  <a:latin typeface="+mn-lt"/>
                </a:rPr>
                <a:t>Target</a:t>
              </a:r>
              <a:r>
                <a:rPr lang="en-US" sz="1400">
                  <a:latin typeface="+mn-lt"/>
                </a:rPr>
                <a:t>: 100% workforce contribution by 2040</a:t>
              </a:r>
              <a:endParaRPr lang="en-US" sz="1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293994-9AC8-8EC3-D6E4-2AC037E1A9DC}"/>
                </a:ext>
              </a:extLst>
            </p:cNvPr>
            <p:cNvSpPr txBox="1"/>
            <p:nvPr/>
          </p:nvSpPr>
          <p:spPr>
            <a:xfrm>
              <a:off x="10795076" y="1844425"/>
              <a:ext cx="37338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900"/>
                </a:spcAft>
                <a:buNone/>
              </a:pPr>
              <a:r>
                <a:rPr lang="en-US" sz="1400" b="1" i="0" cap="all">
                  <a:solidFill>
                    <a:srgbClr val="6B7280"/>
                  </a:solidFill>
                  <a:effectLst/>
                </a:rPr>
                <a:t>CCC Graduate Achievement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ACBFFD1-497B-8CDC-AC3D-2589AFDA38E9}"/>
                </a:ext>
              </a:extLst>
            </p:cNvPr>
            <p:cNvGrpSpPr/>
            <p:nvPr/>
          </p:nvGrpSpPr>
          <p:grpSpPr>
            <a:xfrm>
              <a:off x="2002418" y="1840181"/>
              <a:ext cx="3733800" cy="1374239"/>
              <a:chOff x="1075299" y="5747872"/>
              <a:chExt cx="3733800" cy="137423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F06AE59-D53E-6CEA-DEFB-95B3A89005DE}"/>
                  </a:ext>
                </a:extLst>
              </p:cNvPr>
              <p:cNvSpPr/>
              <p:nvPr/>
            </p:nvSpPr>
            <p:spPr>
              <a:xfrm>
                <a:off x="1157850" y="6027332"/>
                <a:ext cx="1665774" cy="1094779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E9CCE1-987A-E385-0832-6731246B48F0}"/>
                  </a:ext>
                </a:extLst>
              </p:cNvPr>
              <p:cNvSpPr txBox="1"/>
              <p:nvPr/>
            </p:nvSpPr>
            <p:spPr>
              <a:xfrm>
                <a:off x="1225562" y="6232043"/>
                <a:ext cx="2768600" cy="3238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lnSpc>
                    <a:spcPts val="2079"/>
                  </a:lnSpc>
                  <a:defRPr sz="1599" spc="-62">
                    <a:solidFill>
                      <a:srgbClr val="111D17"/>
                    </a:solidFill>
                    <a:latin typeface="Bricolage Grotesque"/>
                    <a:ea typeface="Bricolage Grotesque"/>
                    <a:cs typeface="Bricolage Grotesque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:r>
                  <a:rPr lang="en-IN" sz="3600" b="1">
                    <a:solidFill>
                      <a:srgbClr val="C00000"/>
                    </a:solidFill>
                    <a:latin typeface="+mn-lt"/>
                  </a:rPr>
                  <a:t>10,000+</a:t>
                </a:r>
                <a:endParaRPr lang="en-US" sz="180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D60BD1-9F29-901F-1D2F-407370723250}"/>
                  </a:ext>
                </a:extLst>
              </p:cNvPr>
              <p:cNvSpPr txBox="1"/>
              <p:nvPr/>
            </p:nvSpPr>
            <p:spPr>
              <a:xfrm>
                <a:off x="1225562" y="6623568"/>
                <a:ext cx="908038" cy="4308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lnSpc>
                    <a:spcPts val="2079"/>
                  </a:lnSpc>
                  <a:defRPr sz="1599" spc="-62">
                    <a:solidFill>
                      <a:srgbClr val="111D17"/>
                    </a:solidFill>
                    <a:latin typeface="Bricolage Grotesque"/>
                    <a:ea typeface="Bricolage Grotesque"/>
                    <a:cs typeface="Bricolage Grotesque"/>
                  </a:defRPr>
                </a:lvl1pPr>
              </a:lstStyle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sz="1400">
                    <a:solidFill>
                      <a:srgbClr val="C00000"/>
                    </a:solidFill>
                    <a:latin typeface="+mn-lt"/>
                  </a:rPr>
                  <a:t>Current Talent Gap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222347-3037-1259-B223-7CDC8BD0ACC3}"/>
                  </a:ext>
                </a:extLst>
              </p:cNvPr>
              <p:cNvSpPr txBox="1"/>
              <p:nvPr/>
            </p:nvSpPr>
            <p:spPr>
              <a:xfrm>
                <a:off x="1075299" y="5747872"/>
                <a:ext cx="37338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900"/>
                  </a:spcAft>
                  <a:buNone/>
                </a:pPr>
                <a:r>
                  <a:rPr lang="en-IN" sz="1400" b="1" i="0" cap="all">
                    <a:solidFill>
                      <a:srgbClr val="6B7280"/>
                    </a:solidFill>
                    <a:effectLst/>
                  </a:rPr>
                  <a:t>Current gap</a:t>
                </a:r>
                <a:endParaRPr lang="en-IN" sz="1400"/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BAEF995-4E83-B859-01FE-D3FAF3D26408}"/>
                </a:ext>
              </a:extLst>
            </p:cNvPr>
            <p:cNvSpPr/>
            <p:nvPr/>
          </p:nvSpPr>
          <p:spPr>
            <a:xfrm>
              <a:off x="245575" y="2118582"/>
              <a:ext cx="1665774" cy="1094779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BC5A682-D1E3-B6A7-F840-7CCDC26C5A2B}"/>
                </a:ext>
              </a:extLst>
            </p:cNvPr>
            <p:cNvSpPr txBox="1"/>
            <p:nvPr/>
          </p:nvSpPr>
          <p:spPr>
            <a:xfrm>
              <a:off x="313287" y="2323293"/>
              <a:ext cx="2768600" cy="323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2079"/>
                </a:lnSpc>
                <a:defRPr sz="1599" spc="-62">
                  <a:solidFill>
                    <a:srgbClr val="111D17"/>
                  </a:solidFill>
                  <a:latin typeface="Bricolage Grotesque"/>
                  <a:ea typeface="Bricolage Grotesque"/>
                  <a:cs typeface="Bricolage Grotesque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en-IN" sz="3600" b="1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2-3K</a:t>
              </a:r>
              <a:endParaRPr lang="en-US" sz="180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ADA530C-8C08-AAF6-6AA8-D1A165B7FDDC}"/>
                </a:ext>
              </a:extLst>
            </p:cNvPr>
            <p:cNvSpPr txBox="1"/>
            <p:nvPr/>
          </p:nvSpPr>
          <p:spPr>
            <a:xfrm>
              <a:off x="313287" y="2714818"/>
              <a:ext cx="908038" cy="430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2079"/>
                </a:lnSpc>
                <a:defRPr sz="1599" spc="-62">
                  <a:solidFill>
                    <a:srgbClr val="111D17"/>
                  </a:solidFill>
                  <a:latin typeface="Bricolage Grotesque"/>
                  <a:ea typeface="Bricolage Grotesque"/>
                  <a:cs typeface="Bricolage Grotesque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140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FTEs across continent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69ECE90-FCFB-6CBC-FCE8-2FFEFBBD6A37}"/>
                </a:ext>
              </a:extLst>
            </p:cNvPr>
            <p:cNvSpPr txBox="1"/>
            <p:nvPr/>
          </p:nvSpPr>
          <p:spPr>
            <a:xfrm>
              <a:off x="163024" y="1839122"/>
              <a:ext cx="19219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900"/>
                </a:spcAft>
                <a:buNone/>
              </a:pPr>
              <a:r>
                <a:rPr lang="en-IN" sz="1400" b="1" i="0" cap="all">
                  <a:solidFill>
                    <a:srgbClr val="6B7280"/>
                  </a:solidFill>
                  <a:effectLst/>
                </a:rPr>
                <a:t>Current force</a:t>
              </a:r>
              <a:endParaRPr lang="en-IN" sz="14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0620522-FEC6-4BF6-FCEF-9E336E00EB12}"/>
                </a:ext>
              </a:extLst>
            </p:cNvPr>
            <p:cNvSpPr/>
            <p:nvPr/>
          </p:nvSpPr>
          <p:spPr>
            <a:xfrm>
              <a:off x="3898466" y="2112936"/>
              <a:ext cx="1380552" cy="109477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F000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8C080C-9314-01D7-64CA-F9B397DA7E36}"/>
                </a:ext>
              </a:extLst>
            </p:cNvPr>
            <p:cNvSpPr txBox="1"/>
            <p:nvPr/>
          </p:nvSpPr>
          <p:spPr>
            <a:xfrm>
              <a:off x="3966178" y="2317647"/>
              <a:ext cx="1130767" cy="323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2079"/>
                </a:lnSpc>
                <a:defRPr sz="1599" spc="-62">
                  <a:solidFill>
                    <a:srgbClr val="111D17"/>
                  </a:solidFill>
                  <a:latin typeface="Bricolage Grotesque"/>
                  <a:ea typeface="Bricolage Grotesque"/>
                  <a:cs typeface="Bricolage Grotesque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en-IN" sz="3600" b="1">
                  <a:solidFill>
                    <a:srgbClr val="C00000"/>
                  </a:solidFill>
                  <a:latin typeface="+mn-lt"/>
                </a:rPr>
                <a:t>~10%</a:t>
              </a:r>
              <a:endParaRPr lang="en-US" sz="180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0099096-E215-8B19-5A1F-681BB255116E}"/>
                </a:ext>
              </a:extLst>
            </p:cNvPr>
            <p:cNvSpPr txBox="1"/>
            <p:nvPr/>
          </p:nvSpPr>
          <p:spPr>
            <a:xfrm>
              <a:off x="3966178" y="2709172"/>
              <a:ext cx="908038" cy="430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2079"/>
                </a:lnSpc>
                <a:defRPr sz="1599" spc="-62">
                  <a:solidFill>
                    <a:srgbClr val="111D17"/>
                  </a:solidFill>
                  <a:latin typeface="Bricolage Grotesque"/>
                  <a:ea typeface="Bricolage Grotesque"/>
                  <a:cs typeface="Bricolage Grotesque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sz="1400">
                  <a:solidFill>
                    <a:srgbClr val="C00000"/>
                  </a:solidFill>
                  <a:latin typeface="+mn-lt"/>
                </a:rPr>
                <a:t>Annual Loss Rate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C10010-86CA-CA68-716F-21D043510D2C}"/>
                </a:ext>
              </a:extLst>
            </p:cNvPr>
            <p:cNvSpPr txBox="1"/>
            <p:nvPr/>
          </p:nvSpPr>
          <p:spPr>
            <a:xfrm>
              <a:off x="3815915" y="1833476"/>
              <a:ext cx="37338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spcAft>
                  <a:spcPts val="900"/>
                </a:spcAft>
                <a:buNone/>
              </a:pPr>
              <a:r>
                <a:rPr lang="en-IN" sz="1400" b="1" i="0" cap="all">
                  <a:solidFill>
                    <a:srgbClr val="6B7280"/>
                  </a:solidFill>
                  <a:effectLst/>
                </a:rPr>
                <a:t>BRAIN DRAIN</a:t>
              </a:r>
              <a:endParaRPr lang="en-IN" sz="140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F8E46D1-7377-0D34-F0D2-160F05A3EF8A}"/>
              </a:ext>
            </a:extLst>
          </p:cNvPr>
          <p:cNvSpPr txBox="1"/>
          <p:nvPr/>
        </p:nvSpPr>
        <p:spPr>
          <a:xfrm>
            <a:off x="143985" y="2676829"/>
            <a:ext cx="48746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Africa’s vaccine industry faces a critical talent shortfall that threatens the continent’s 2040 local-manufacturing vision. We envision a continent-wide talent push to build the skilled workforce needed for vaccine self-sufficiency.</a:t>
            </a:r>
            <a:endParaRPr lang="en-IN" sz="16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3BFB740-085E-F61C-E837-56AA7943BB3C}"/>
              </a:ext>
            </a:extLst>
          </p:cNvPr>
          <p:cNvCxnSpPr/>
          <p:nvPr/>
        </p:nvCxnSpPr>
        <p:spPr>
          <a:xfrm>
            <a:off x="0" y="38528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E350173-B20D-2D32-7987-A74C828DE63F}"/>
              </a:ext>
            </a:extLst>
          </p:cNvPr>
          <p:cNvSpPr txBox="1"/>
          <p:nvPr/>
        </p:nvSpPr>
        <p:spPr>
          <a:xfrm>
            <a:off x="272963" y="3906615"/>
            <a:ext cx="9594323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Key Challenges and Priority Support Areas related to Talent </a:t>
            </a:r>
            <a:endParaRPr lang="en-IN">
              <a:solidFill>
                <a:schemeClr val="bg1"/>
              </a:solidFill>
            </a:endParaRPr>
          </a:p>
        </p:txBody>
      </p:sp>
      <p:graphicFrame>
        <p:nvGraphicFramePr>
          <p:cNvPr id="81" name="Chart 80">
            <a:extLst>
              <a:ext uri="{FF2B5EF4-FFF2-40B4-BE49-F238E27FC236}">
                <a16:creationId xmlns:a16="http://schemas.microsoft.com/office/drawing/2014/main" id="{D1FCF5BE-5E40-AC59-DC9A-EE6AC675B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801136"/>
              </p:ext>
            </p:extLst>
          </p:nvPr>
        </p:nvGraphicFramePr>
        <p:xfrm>
          <a:off x="1083733" y="4600109"/>
          <a:ext cx="10303934" cy="253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B10BB8F5-FD17-166F-C374-0CD5E5B8F9A1}"/>
              </a:ext>
            </a:extLst>
          </p:cNvPr>
          <p:cNvSpPr txBox="1"/>
          <p:nvPr/>
        </p:nvSpPr>
        <p:spPr>
          <a:xfrm>
            <a:off x="5660000" y="4310690"/>
            <a:ext cx="4383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i="0" u="none" strike="noStrike" baseline="0">
                <a:solidFill>
                  <a:srgbClr val="000000"/>
                </a:solidFill>
              </a:rPr>
              <a:t>Manufacturers’ ranking of key barriers </a:t>
            </a:r>
            <a:endParaRPr lang="en-IN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55DFA1B-C2A7-008E-6B5C-91455D1C9600}"/>
              </a:ext>
            </a:extLst>
          </p:cNvPr>
          <p:cNvSpPr txBox="1"/>
          <p:nvPr/>
        </p:nvSpPr>
        <p:spPr>
          <a:xfrm>
            <a:off x="10587667" y="4318391"/>
            <a:ext cx="6709733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US" b="1"/>
              <a:t>Degree breakdown for required vaccine manufacturing talent</a:t>
            </a:r>
            <a:endParaRPr lang="en-IN" b="1" i="0">
              <a:effectLst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C749B6F-D54B-D73D-D524-F2B391B4202D}"/>
              </a:ext>
            </a:extLst>
          </p:cNvPr>
          <p:cNvGrpSpPr/>
          <p:nvPr/>
        </p:nvGrpSpPr>
        <p:grpSpPr>
          <a:xfrm>
            <a:off x="10587666" y="4721133"/>
            <a:ext cx="7739536" cy="2305191"/>
            <a:chOff x="10565497" y="4556393"/>
            <a:chExt cx="7739536" cy="230519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7EA5D979-0448-4F7C-6E66-270C0D15E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5497" y="4593396"/>
              <a:ext cx="7438165" cy="1749246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F46DB79-583E-8983-53B7-C7900E057AD8}"/>
                </a:ext>
              </a:extLst>
            </p:cNvPr>
            <p:cNvSpPr txBox="1"/>
            <p:nvPr/>
          </p:nvSpPr>
          <p:spPr>
            <a:xfrm>
              <a:off x="10593691" y="6286856"/>
              <a:ext cx="154556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500" b="1"/>
                <a:t>Total Workforce (100 %)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E3E0B0A-DFBF-0C20-890D-866E7D8CF8EA}"/>
                </a:ext>
              </a:extLst>
            </p:cNvPr>
            <p:cNvSpPr txBox="1"/>
            <p:nvPr/>
          </p:nvSpPr>
          <p:spPr>
            <a:xfrm>
              <a:off x="11806343" y="4834027"/>
              <a:ext cx="148984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/>
                <a:t>Apprentice/ High school/ Industrial training</a:t>
              </a:r>
              <a:endParaRPr lang="en-IN" sz="150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5E39FF7-5F70-A34B-7C58-84112D7BEE0C}"/>
                </a:ext>
              </a:extLst>
            </p:cNvPr>
            <p:cNvSpPr txBox="1"/>
            <p:nvPr/>
          </p:nvSpPr>
          <p:spPr>
            <a:xfrm>
              <a:off x="13077442" y="5195066"/>
              <a:ext cx="148984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/>
                <a:t>Bachelors/</a:t>
              </a:r>
            </a:p>
            <a:p>
              <a:r>
                <a:rPr lang="en-US" sz="1500"/>
                <a:t>High school</a:t>
              </a:r>
              <a:endParaRPr lang="en-IN" sz="150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5F2D6D6-57A4-F76D-E7E2-61A001702E8D}"/>
                </a:ext>
              </a:extLst>
            </p:cNvPr>
            <p:cNvSpPr txBox="1"/>
            <p:nvPr/>
          </p:nvSpPr>
          <p:spPr>
            <a:xfrm>
              <a:off x="14324697" y="6110103"/>
              <a:ext cx="148984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/>
                <a:t>Masters/</a:t>
              </a:r>
            </a:p>
            <a:p>
              <a:r>
                <a:rPr lang="en-US" sz="1500"/>
                <a:t>Bachelors</a:t>
              </a:r>
              <a:endParaRPr lang="en-IN" sz="150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F606702-5A8B-7261-C4F3-28B2454A27BF}"/>
                </a:ext>
              </a:extLst>
            </p:cNvPr>
            <p:cNvSpPr txBox="1"/>
            <p:nvPr/>
          </p:nvSpPr>
          <p:spPr>
            <a:xfrm>
              <a:off x="15573762" y="6291973"/>
              <a:ext cx="148984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/>
                <a:t>PhD / Masters</a:t>
              </a:r>
              <a:endParaRPr lang="en-IN" sz="150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B9D7762-3789-D199-E042-7A0D36B84B64}"/>
                </a:ext>
              </a:extLst>
            </p:cNvPr>
            <p:cNvSpPr txBox="1"/>
            <p:nvPr/>
          </p:nvSpPr>
          <p:spPr>
            <a:xfrm>
              <a:off x="16815187" y="6307586"/>
              <a:ext cx="148984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/>
                <a:t>PhD/ Medical Degree</a:t>
              </a:r>
              <a:endParaRPr lang="en-IN" sz="15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678D541-69E6-C3A5-7C89-30D1FC29F0A2}"/>
                </a:ext>
              </a:extLst>
            </p:cNvPr>
            <p:cNvSpPr/>
            <p:nvPr/>
          </p:nvSpPr>
          <p:spPr>
            <a:xfrm>
              <a:off x="10769162" y="4556393"/>
              <a:ext cx="628171" cy="291373"/>
            </a:xfrm>
            <a:prstGeom prst="rect">
              <a:avLst/>
            </a:prstGeom>
            <a:ln>
              <a:solidFill>
                <a:srgbClr val="4E7B46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/>
                <a:t>100%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F046A3E-C72D-5C34-66F5-1D2711BD07CD}"/>
                </a:ext>
              </a:extLst>
            </p:cNvPr>
            <p:cNvSpPr/>
            <p:nvPr/>
          </p:nvSpPr>
          <p:spPr>
            <a:xfrm>
              <a:off x="12139251" y="4560856"/>
              <a:ext cx="496541" cy="291373"/>
            </a:xfrm>
            <a:prstGeom prst="rect">
              <a:avLst/>
            </a:prstGeom>
            <a:ln>
              <a:solidFill>
                <a:srgbClr val="4E7B46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/>
                <a:t>15%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C127D1C-3605-7D35-723E-247208DED600}"/>
                </a:ext>
              </a:extLst>
            </p:cNvPr>
            <p:cNvSpPr/>
            <p:nvPr/>
          </p:nvSpPr>
          <p:spPr>
            <a:xfrm>
              <a:off x="13418542" y="4806469"/>
              <a:ext cx="496541" cy="291373"/>
            </a:xfrm>
            <a:prstGeom prst="rect">
              <a:avLst/>
            </a:prstGeom>
            <a:ln>
              <a:solidFill>
                <a:srgbClr val="4E7B46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/>
                <a:t>20%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2C89C0C-3EBC-A6A4-2495-9AA86BC38D9E}"/>
                </a:ext>
              </a:extLst>
            </p:cNvPr>
            <p:cNvSpPr/>
            <p:nvPr/>
          </p:nvSpPr>
          <p:spPr>
            <a:xfrm>
              <a:off x="14667259" y="5142389"/>
              <a:ext cx="496541" cy="291373"/>
            </a:xfrm>
            <a:prstGeom prst="rect">
              <a:avLst/>
            </a:prstGeom>
            <a:ln>
              <a:solidFill>
                <a:srgbClr val="4E7B46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/>
                <a:t>56%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C5010ABA-F57F-869B-3492-629C45C37AB9}"/>
                </a:ext>
              </a:extLst>
            </p:cNvPr>
            <p:cNvSpPr/>
            <p:nvPr/>
          </p:nvSpPr>
          <p:spPr>
            <a:xfrm>
              <a:off x="15952645" y="5912296"/>
              <a:ext cx="496541" cy="291373"/>
            </a:xfrm>
            <a:prstGeom prst="rect">
              <a:avLst/>
            </a:prstGeom>
            <a:ln>
              <a:solidFill>
                <a:srgbClr val="4E7B46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/>
                <a:t>8%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19991D6-4C02-69DC-168C-C7B4802B8441}"/>
                </a:ext>
              </a:extLst>
            </p:cNvPr>
            <p:cNvSpPr/>
            <p:nvPr/>
          </p:nvSpPr>
          <p:spPr>
            <a:xfrm>
              <a:off x="17177977" y="6005985"/>
              <a:ext cx="496541" cy="291373"/>
            </a:xfrm>
            <a:prstGeom prst="rect">
              <a:avLst/>
            </a:prstGeom>
            <a:ln>
              <a:solidFill>
                <a:srgbClr val="4E7B46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/>
                <a:t>1%</a:t>
              </a:r>
            </a:p>
          </p:txBody>
        </p: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D672051-A1EC-D3FC-904F-6F8B12C817BE}"/>
              </a:ext>
            </a:extLst>
          </p:cNvPr>
          <p:cNvCxnSpPr/>
          <p:nvPr/>
        </p:nvCxnSpPr>
        <p:spPr>
          <a:xfrm>
            <a:off x="14807" y="78025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15EA307-8182-D27C-AF59-6ABC47A460FC}"/>
              </a:ext>
            </a:extLst>
          </p:cNvPr>
          <p:cNvSpPr txBox="1"/>
          <p:nvPr/>
        </p:nvSpPr>
        <p:spPr>
          <a:xfrm>
            <a:off x="218532" y="7129137"/>
            <a:ext cx="17917068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The data highlight the </a:t>
            </a:r>
            <a:r>
              <a:rPr lang="en-US" b="1"/>
              <a:t>need to build a much larger pool of highly qualified vaccine-manufacturing professionals</a:t>
            </a:r>
            <a:r>
              <a:rPr lang="en-US"/>
              <a:t> in Africa. At the same time, manufacturers say </a:t>
            </a:r>
            <a:r>
              <a:rPr lang="en-US" b="1"/>
              <a:t>weak local training pipelines and competition for skilled scientists drive brain-drain</a:t>
            </a:r>
            <a:r>
              <a:rPr lang="en-US"/>
              <a:t>, making it difficult to staff the graduate- and PhD-level roles needed for long-term growth.</a:t>
            </a:r>
            <a:endParaRPr lang="en-I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7F168A7-BA86-48B7-F476-7D3FDC1EC5CE}"/>
              </a:ext>
            </a:extLst>
          </p:cNvPr>
          <p:cNvSpPr/>
          <p:nvPr/>
        </p:nvSpPr>
        <p:spPr>
          <a:xfrm>
            <a:off x="251850" y="8336292"/>
            <a:ext cx="5745602" cy="2212619"/>
          </a:xfrm>
          <a:prstGeom prst="rect">
            <a:avLst/>
          </a:prstGeom>
          <a:solidFill>
            <a:srgbClr val="F9F8F5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16EB416-8F75-241A-2361-CD15BE3463B0}"/>
              </a:ext>
            </a:extLst>
          </p:cNvPr>
          <p:cNvSpPr/>
          <p:nvPr/>
        </p:nvSpPr>
        <p:spPr>
          <a:xfrm>
            <a:off x="6184751" y="8323611"/>
            <a:ext cx="5817715" cy="2212619"/>
          </a:xfrm>
          <a:prstGeom prst="rect">
            <a:avLst/>
          </a:prstGeom>
          <a:solidFill>
            <a:srgbClr val="F9F8F5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9C2FF2E-3D1B-DFBF-A8CE-272496912B09}"/>
              </a:ext>
            </a:extLst>
          </p:cNvPr>
          <p:cNvSpPr/>
          <p:nvPr/>
        </p:nvSpPr>
        <p:spPr>
          <a:xfrm>
            <a:off x="12192000" y="8336292"/>
            <a:ext cx="5844150" cy="2212619"/>
          </a:xfrm>
          <a:prstGeom prst="rect">
            <a:avLst/>
          </a:prstGeom>
          <a:solidFill>
            <a:srgbClr val="F9F8F5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B571C88-5CA7-9AF4-91E1-903B513BAEAF}"/>
              </a:ext>
            </a:extLst>
          </p:cNvPr>
          <p:cNvGrpSpPr/>
          <p:nvPr/>
        </p:nvGrpSpPr>
        <p:grpSpPr>
          <a:xfrm>
            <a:off x="104299" y="8314907"/>
            <a:ext cx="443460" cy="445709"/>
            <a:chOff x="57150" y="8182484"/>
            <a:chExt cx="443460" cy="445709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08A1BE0-F66E-D871-EDB2-7E0C85D9B1C0}"/>
                </a:ext>
              </a:extLst>
            </p:cNvPr>
            <p:cNvSpPr/>
            <p:nvPr/>
          </p:nvSpPr>
          <p:spPr>
            <a:xfrm>
              <a:off x="57150" y="8182484"/>
              <a:ext cx="443460" cy="445709"/>
            </a:xfrm>
            <a:prstGeom prst="ellipse">
              <a:avLst/>
            </a:prstGeom>
            <a:solidFill>
              <a:srgbClr val="228B44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9689AD9-B7FD-94AD-2313-3C829BEBC451}"/>
                </a:ext>
              </a:extLst>
            </p:cNvPr>
            <p:cNvSpPr txBox="1"/>
            <p:nvPr/>
          </p:nvSpPr>
          <p:spPr>
            <a:xfrm>
              <a:off x="101871" y="8194613"/>
              <a:ext cx="39067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A</a:t>
              </a:r>
              <a:endParaRPr lang="en-IN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4555C73-B2B4-6C40-63C2-8F697A6FE6DA}"/>
              </a:ext>
            </a:extLst>
          </p:cNvPr>
          <p:cNvGrpSpPr/>
          <p:nvPr/>
        </p:nvGrpSpPr>
        <p:grpSpPr>
          <a:xfrm>
            <a:off x="6034584" y="8302212"/>
            <a:ext cx="457134" cy="445709"/>
            <a:chOff x="6069665" y="8070231"/>
            <a:chExt cx="457134" cy="445709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620A68F-18C6-C2D6-3651-0030720617ED}"/>
                </a:ext>
              </a:extLst>
            </p:cNvPr>
            <p:cNvSpPr/>
            <p:nvPr/>
          </p:nvSpPr>
          <p:spPr>
            <a:xfrm>
              <a:off x="6069665" y="8070231"/>
              <a:ext cx="443460" cy="445709"/>
            </a:xfrm>
            <a:prstGeom prst="ellipse">
              <a:avLst/>
            </a:prstGeom>
            <a:solidFill>
              <a:srgbClr val="228B44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C717081-48B3-CCFE-A1EB-A976D0625AB5}"/>
                </a:ext>
              </a:extLst>
            </p:cNvPr>
            <p:cNvSpPr txBox="1"/>
            <p:nvPr/>
          </p:nvSpPr>
          <p:spPr>
            <a:xfrm>
              <a:off x="6136122" y="8087513"/>
              <a:ext cx="39067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B</a:t>
              </a:r>
              <a:endParaRPr lang="en-IN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A09311A-6988-A584-C74F-45753E10E92D}"/>
              </a:ext>
            </a:extLst>
          </p:cNvPr>
          <p:cNvGrpSpPr/>
          <p:nvPr/>
        </p:nvGrpSpPr>
        <p:grpSpPr>
          <a:xfrm>
            <a:off x="12039600" y="8283037"/>
            <a:ext cx="443460" cy="445709"/>
            <a:chOff x="12054054" y="8070230"/>
            <a:chExt cx="443460" cy="445709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5AD9643-56F2-5A22-33D8-851AFA7D5B46}"/>
                </a:ext>
              </a:extLst>
            </p:cNvPr>
            <p:cNvSpPr/>
            <p:nvPr/>
          </p:nvSpPr>
          <p:spPr>
            <a:xfrm>
              <a:off x="12054054" y="8070230"/>
              <a:ext cx="443460" cy="445709"/>
            </a:xfrm>
            <a:prstGeom prst="ellipse">
              <a:avLst/>
            </a:prstGeom>
            <a:solidFill>
              <a:srgbClr val="228B44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27A0C90-AC9C-0C35-EF38-9F66EB3802E5}"/>
                </a:ext>
              </a:extLst>
            </p:cNvPr>
            <p:cNvSpPr txBox="1"/>
            <p:nvPr/>
          </p:nvSpPr>
          <p:spPr>
            <a:xfrm>
              <a:off x="12103309" y="8093029"/>
              <a:ext cx="39067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C</a:t>
              </a:r>
              <a:endParaRPr lang="en-IN" sz="2000">
                <a:solidFill>
                  <a:schemeClr val="bg1"/>
                </a:solidFill>
              </a:endParaRP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B3FD0425-2FC1-6826-6CC8-96F67C3F99C4}"/>
              </a:ext>
            </a:extLst>
          </p:cNvPr>
          <p:cNvSpPr txBox="1"/>
          <p:nvPr/>
        </p:nvSpPr>
        <p:spPr>
          <a:xfrm>
            <a:off x="584893" y="8365882"/>
            <a:ext cx="2368457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/>
              <a:t>Build &amp; Attract Talent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B0CB17D-B544-5F67-01D1-29D9C4A1F8AE}"/>
              </a:ext>
            </a:extLst>
          </p:cNvPr>
          <p:cNvSpPr txBox="1"/>
          <p:nvPr/>
        </p:nvSpPr>
        <p:spPr>
          <a:xfrm>
            <a:off x="6515189" y="8355938"/>
            <a:ext cx="3991487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/>
              <a:t>Develop &amp; Retain Skills Pipeline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F8FEE52-861E-77AC-9205-CAB17C56A8EA}"/>
              </a:ext>
            </a:extLst>
          </p:cNvPr>
          <p:cNvSpPr txBox="1"/>
          <p:nvPr/>
        </p:nvSpPr>
        <p:spPr>
          <a:xfrm>
            <a:off x="550332" y="9083162"/>
            <a:ext cx="1189853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IN" sz="3600" b="1">
                <a:solidFill>
                  <a:srgbClr val="598D51"/>
                </a:solidFill>
                <a:latin typeface="+mn-lt"/>
              </a:rPr>
              <a:t>5 CCC</a:t>
            </a:r>
            <a:endParaRPr lang="en-US" sz="1800">
              <a:solidFill>
                <a:srgbClr val="598D51"/>
              </a:solidFill>
              <a:latin typeface="+mn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0E5A26A-5446-4975-B112-44045897BD6D}"/>
              </a:ext>
            </a:extLst>
          </p:cNvPr>
          <p:cNvSpPr txBox="1"/>
          <p:nvPr/>
        </p:nvSpPr>
        <p:spPr>
          <a:xfrm>
            <a:off x="251850" y="9547359"/>
            <a:ext cx="17985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/>
              <a:t>Fully Operational </a:t>
            </a:r>
            <a:r>
              <a:rPr lang="en-US" sz="1500"/>
              <a:t>Continental Capability Centers.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0F7B42A-31C7-7444-8760-805FDAA5C320}"/>
              </a:ext>
            </a:extLst>
          </p:cNvPr>
          <p:cNvSpPr txBox="1"/>
          <p:nvPr/>
        </p:nvSpPr>
        <p:spPr>
          <a:xfrm>
            <a:off x="2252642" y="9071487"/>
            <a:ext cx="1469567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IN" sz="3600" b="1">
                <a:solidFill>
                  <a:srgbClr val="598D51"/>
                </a:solidFill>
                <a:latin typeface="+mn-lt"/>
              </a:rPr>
              <a:t>6-12M</a:t>
            </a:r>
            <a:endParaRPr lang="en-US" sz="1800">
              <a:solidFill>
                <a:srgbClr val="598D51"/>
              </a:solidFill>
              <a:latin typeface="+mn-lt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9DC17C7-48B9-8CDD-6AAC-29D589CA997B}"/>
              </a:ext>
            </a:extLst>
          </p:cNvPr>
          <p:cNvSpPr txBox="1"/>
          <p:nvPr/>
        </p:nvSpPr>
        <p:spPr>
          <a:xfrm>
            <a:off x="1988276" y="9561605"/>
            <a:ext cx="17009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/>
              <a:t>Skilled Specialists </a:t>
            </a:r>
            <a:r>
              <a:rPr lang="en-US" sz="1600"/>
              <a:t>across key functions.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08EA614-FD86-8E08-05EE-2508C9088FE9}"/>
              </a:ext>
            </a:extLst>
          </p:cNvPr>
          <p:cNvSpPr txBox="1"/>
          <p:nvPr/>
        </p:nvSpPr>
        <p:spPr>
          <a:xfrm>
            <a:off x="3986536" y="9071487"/>
            <a:ext cx="1820696" cy="310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IN" sz="3200" b="1">
                <a:solidFill>
                  <a:srgbClr val="598D51"/>
                </a:solidFill>
                <a:latin typeface="+mn-lt"/>
              </a:rPr>
              <a:t>Innovation</a:t>
            </a:r>
            <a:endParaRPr lang="en-US" sz="3200">
              <a:solidFill>
                <a:srgbClr val="598D51"/>
              </a:solidFill>
              <a:latin typeface="+mn-lt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DA72049-775F-728B-E78E-0235F9EEE1C4}"/>
              </a:ext>
            </a:extLst>
          </p:cNvPr>
          <p:cNvSpPr txBox="1"/>
          <p:nvPr/>
        </p:nvSpPr>
        <p:spPr>
          <a:xfrm>
            <a:off x="3805462" y="9561605"/>
            <a:ext cx="215461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/>
              <a:t>Active R&amp;D Partnerships </a:t>
            </a:r>
            <a:r>
              <a:rPr lang="en-US" sz="1600"/>
              <a:t>anchoring Pilot Manufacturing.</a:t>
            </a:r>
            <a:endParaRPr lang="en-US" sz="180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EE34234-687B-9A46-155B-EB97B067837E}"/>
              </a:ext>
            </a:extLst>
          </p:cNvPr>
          <p:cNvSpPr/>
          <p:nvPr/>
        </p:nvSpPr>
        <p:spPr>
          <a:xfrm>
            <a:off x="391426" y="8808367"/>
            <a:ext cx="1617674" cy="67851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7F503D8-D33B-F59C-68F0-6A867BF3A9CD}"/>
              </a:ext>
            </a:extLst>
          </p:cNvPr>
          <p:cNvSpPr/>
          <p:nvPr/>
        </p:nvSpPr>
        <p:spPr>
          <a:xfrm>
            <a:off x="2155429" y="8800096"/>
            <a:ext cx="1617673" cy="67851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2F05C15-BAEA-A14A-AC91-8F85CC0555F2}"/>
              </a:ext>
            </a:extLst>
          </p:cNvPr>
          <p:cNvSpPr/>
          <p:nvPr/>
        </p:nvSpPr>
        <p:spPr>
          <a:xfrm>
            <a:off x="3917177" y="8800096"/>
            <a:ext cx="1959415" cy="67851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498937D-04FA-11EF-2D00-481307EB5878}"/>
              </a:ext>
            </a:extLst>
          </p:cNvPr>
          <p:cNvSpPr txBox="1"/>
          <p:nvPr/>
        </p:nvSpPr>
        <p:spPr>
          <a:xfrm>
            <a:off x="12457699" y="8355938"/>
            <a:ext cx="4839700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Enable Sustainable Ecosystem and Partnerships</a:t>
            </a:r>
            <a:endParaRPr lang="en-IN" b="1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B4BEF0C-4F0E-20C3-C7A1-AB6F77AE08CE}"/>
              </a:ext>
            </a:extLst>
          </p:cNvPr>
          <p:cNvGrpSpPr/>
          <p:nvPr/>
        </p:nvGrpSpPr>
        <p:grpSpPr>
          <a:xfrm>
            <a:off x="6560471" y="8813183"/>
            <a:ext cx="982980" cy="982980"/>
            <a:chOff x="6878575" y="8830157"/>
            <a:chExt cx="982980" cy="982980"/>
          </a:xfrm>
        </p:grpSpPr>
        <p:grpSp>
          <p:nvGrpSpPr>
            <p:cNvPr id="6" name="Group 2"/>
            <p:cNvGrpSpPr/>
            <p:nvPr/>
          </p:nvGrpSpPr>
          <p:grpSpPr>
            <a:xfrm>
              <a:off x="6878575" y="8830157"/>
              <a:ext cx="982980" cy="982980"/>
              <a:chOff x="0" y="0"/>
              <a:chExt cx="812800" cy="812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22" name="Freeform 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4" name="Freeform 5"/>
            <p:cNvSpPr/>
            <p:nvPr/>
          </p:nvSpPr>
          <p:spPr>
            <a:xfrm>
              <a:off x="7043587" y="8894179"/>
              <a:ext cx="652957" cy="854935"/>
            </a:xfrm>
            <a:custGeom>
              <a:avLst/>
              <a:gdLst/>
              <a:ahLst/>
              <a:cxnLst/>
              <a:rect l="l" t="t" r="r" b="b"/>
              <a:pathLst>
                <a:path w="652957" h="854935">
                  <a:moveTo>
                    <a:pt x="0" y="0"/>
                  </a:moveTo>
                  <a:lnTo>
                    <a:pt x="652956" y="0"/>
                  </a:lnTo>
                  <a:lnTo>
                    <a:pt x="652956" y="854935"/>
                  </a:lnTo>
                  <a:lnTo>
                    <a:pt x="0" y="854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ABBCAE-190C-434B-A64F-0191F517BF2F}"/>
              </a:ext>
            </a:extLst>
          </p:cNvPr>
          <p:cNvGrpSpPr/>
          <p:nvPr/>
        </p:nvGrpSpPr>
        <p:grpSpPr>
          <a:xfrm>
            <a:off x="8439845" y="8798984"/>
            <a:ext cx="982980" cy="982980"/>
            <a:chOff x="8615935" y="8830157"/>
            <a:chExt cx="982980" cy="982980"/>
          </a:xfrm>
        </p:grpSpPr>
        <p:grpSp>
          <p:nvGrpSpPr>
            <p:cNvPr id="47" name="Group 7"/>
            <p:cNvGrpSpPr/>
            <p:nvPr/>
          </p:nvGrpSpPr>
          <p:grpSpPr>
            <a:xfrm>
              <a:off x="8615935" y="8830157"/>
              <a:ext cx="982980" cy="982980"/>
              <a:chOff x="0" y="0"/>
              <a:chExt cx="812800" cy="812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4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Freeform 10"/>
            <p:cNvSpPr/>
            <p:nvPr/>
          </p:nvSpPr>
          <p:spPr>
            <a:xfrm>
              <a:off x="8757943" y="8945722"/>
              <a:ext cx="698965" cy="677122"/>
            </a:xfrm>
            <a:custGeom>
              <a:avLst/>
              <a:gdLst/>
              <a:ahLst/>
              <a:cxnLst/>
              <a:rect l="l" t="t" r="r" b="b"/>
              <a:pathLst>
                <a:path w="698965" h="677122">
                  <a:moveTo>
                    <a:pt x="0" y="0"/>
                  </a:moveTo>
                  <a:lnTo>
                    <a:pt x="698964" y="0"/>
                  </a:lnTo>
                  <a:lnTo>
                    <a:pt x="698964" y="677122"/>
                  </a:lnTo>
                  <a:lnTo>
                    <a:pt x="0" y="677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998ADF-5A7E-5215-5587-6E6E90229E66}"/>
              </a:ext>
            </a:extLst>
          </p:cNvPr>
          <p:cNvGrpSpPr/>
          <p:nvPr/>
        </p:nvGrpSpPr>
        <p:grpSpPr>
          <a:xfrm>
            <a:off x="10321545" y="8770664"/>
            <a:ext cx="982980" cy="982980"/>
            <a:chOff x="10353295" y="8830157"/>
            <a:chExt cx="982980" cy="982980"/>
          </a:xfrm>
        </p:grpSpPr>
        <p:sp>
          <p:nvSpPr>
            <p:cNvPr id="55" name="Freeform 12"/>
            <p:cNvSpPr/>
            <p:nvPr/>
          </p:nvSpPr>
          <p:spPr>
            <a:xfrm>
              <a:off x="10353295" y="8830157"/>
              <a:ext cx="982980" cy="98298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10445448" y="8876234"/>
              <a:ext cx="798671" cy="8447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58" name="Freeform 14"/>
            <p:cNvSpPr/>
            <p:nvPr/>
          </p:nvSpPr>
          <p:spPr>
            <a:xfrm>
              <a:off x="10526686" y="8964986"/>
              <a:ext cx="636199" cy="638594"/>
            </a:xfrm>
            <a:custGeom>
              <a:avLst/>
              <a:gdLst/>
              <a:ahLst/>
              <a:cxnLst/>
              <a:rect l="l" t="t" r="r" b="b"/>
              <a:pathLst>
                <a:path w="636199" h="638594">
                  <a:moveTo>
                    <a:pt x="0" y="0"/>
                  </a:moveTo>
                  <a:lnTo>
                    <a:pt x="636199" y="0"/>
                  </a:lnTo>
                  <a:lnTo>
                    <a:pt x="636199" y="638594"/>
                  </a:lnTo>
                  <a:lnTo>
                    <a:pt x="0" y="638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3CE7852-6709-D471-CD2B-11C54DE7FBF0}"/>
              </a:ext>
            </a:extLst>
          </p:cNvPr>
          <p:cNvSpPr txBox="1"/>
          <p:nvPr/>
        </p:nvSpPr>
        <p:spPr>
          <a:xfrm>
            <a:off x="6173506" y="9913467"/>
            <a:ext cx="196250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N" sz="1600"/>
              <a:t>Launch </a:t>
            </a:r>
            <a:r>
              <a:rPr lang="en-IN" sz="1600" b="1"/>
              <a:t>BRICS</a:t>
            </a:r>
            <a:r>
              <a:rPr lang="en-IN" sz="1600"/>
              <a:t> talent exchanges </a:t>
            </a:r>
            <a:endParaRPr lang="en-US" sz="18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75976D0-EB21-224E-1DC5-22EBACA53B28}"/>
              </a:ext>
            </a:extLst>
          </p:cNvPr>
          <p:cNvSpPr txBox="1"/>
          <p:nvPr/>
        </p:nvSpPr>
        <p:spPr>
          <a:xfrm>
            <a:off x="7942885" y="9913467"/>
            <a:ext cx="196250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/>
              <a:t>Partner</a:t>
            </a:r>
            <a:r>
              <a:rPr lang="en-US" sz="1600"/>
              <a:t> with </a:t>
            </a:r>
            <a:r>
              <a:rPr lang="en-US" sz="1600" b="1"/>
              <a:t>leading African universities</a:t>
            </a:r>
            <a:endParaRPr lang="en-US" sz="1800" b="1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B29D34-096A-DD02-48EE-12CC5EEC0B83}"/>
              </a:ext>
            </a:extLst>
          </p:cNvPr>
          <p:cNvSpPr txBox="1"/>
          <p:nvPr/>
        </p:nvSpPr>
        <p:spPr>
          <a:xfrm>
            <a:off x="9916635" y="9913467"/>
            <a:ext cx="212296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N" sz="1600"/>
              <a:t>Establish </a:t>
            </a:r>
            <a:r>
              <a:rPr lang="en-IN" sz="1600" b="1"/>
              <a:t>internship-to-employment</a:t>
            </a:r>
            <a:r>
              <a:rPr lang="en-IN" sz="1600"/>
              <a:t> pathways</a:t>
            </a:r>
            <a:endParaRPr lang="en-US" sz="18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3AA7D2-34CD-8577-73E4-7EF35497E1A3}"/>
              </a:ext>
            </a:extLst>
          </p:cNvPr>
          <p:cNvSpPr txBox="1"/>
          <p:nvPr/>
        </p:nvSpPr>
        <p:spPr>
          <a:xfrm>
            <a:off x="12316235" y="8761955"/>
            <a:ext cx="550805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/>
              <a:t>Establish </a:t>
            </a:r>
            <a:r>
              <a:rPr lang="en-US" sz="1600" b="1"/>
              <a:t>Regional Capability &amp; Capacity Networks (RCCNs)</a:t>
            </a:r>
            <a:r>
              <a:rPr lang="en-US" sz="1600"/>
              <a:t> to coordinate training centers, internships and on-the-job development across Africa.</a:t>
            </a:r>
            <a:endParaRPr lang="en-US" sz="180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4B3DCDA-4F39-D306-5C70-AE59C7F5ADF8}"/>
              </a:ext>
            </a:extLst>
          </p:cNvPr>
          <p:cNvSpPr txBox="1"/>
          <p:nvPr/>
        </p:nvSpPr>
        <p:spPr>
          <a:xfrm>
            <a:off x="12316235" y="9677132"/>
            <a:ext cx="550805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/>
              <a:t>Collaborate with </a:t>
            </a:r>
            <a:r>
              <a:rPr lang="en-US" sz="1600" b="1"/>
              <a:t>global vaccinology leaders</a:t>
            </a:r>
            <a:r>
              <a:rPr lang="en-US" sz="1600"/>
              <a:t> (e.g., IVI, WHO Academy, Oxford VACFA) to embed international best practice while localizing training delivery.</a:t>
            </a:r>
            <a:endParaRPr lang="en-US" sz="18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4F5CD7-D869-A93B-6433-8167D47F2A9C}"/>
              </a:ext>
            </a:extLst>
          </p:cNvPr>
          <p:cNvSpPr txBox="1"/>
          <p:nvPr/>
        </p:nvSpPr>
        <p:spPr>
          <a:xfrm>
            <a:off x="3514715" y="10797021"/>
            <a:ext cx="13438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1"/>
              <a:t>Sources: Author’s Research &amp; Analysis (Primary &amp; Secondary), Reports By PAVM, GAVI, AVMA, CEPI, Alonso, AUDA-NEPAD, Africa CDC, and UNICEF </a:t>
            </a:r>
            <a:endParaRPr lang="en-US" sz="1400" b="1" i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28A9B74-1844-F181-0474-9A8AF981BE2A}"/>
              </a:ext>
            </a:extLst>
          </p:cNvPr>
          <p:cNvSpPr/>
          <p:nvPr/>
        </p:nvSpPr>
        <p:spPr>
          <a:xfrm>
            <a:off x="272963" y="1583047"/>
            <a:ext cx="1665716" cy="684000"/>
          </a:xfrm>
          <a:prstGeom prst="rect">
            <a:avLst/>
          </a:prstGeom>
          <a:solidFill>
            <a:srgbClr val="228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18">
            <a:extLst>
              <a:ext uri="{FF2B5EF4-FFF2-40B4-BE49-F238E27FC236}">
                <a16:creationId xmlns:a16="http://schemas.microsoft.com/office/drawing/2014/main" id="{4F58A672-D202-C31A-921A-322D2977799F}"/>
              </a:ext>
            </a:extLst>
          </p:cNvPr>
          <p:cNvSpPr txBox="1"/>
          <p:nvPr/>
        </p:nvSpPr>
        <p:spPr>
          <a:xfrm>
            <a:off x="69333" y="1742181"/>
            <a:ext cx="2072976" cy="35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2400" b="1">
                <a:solidFill>
                  <a:schemeClr val="bg1"/>
                </a:solidFill>
                <a:ea typeface="Helvetica World"/>
                <a:cs typeface="Helvetica World"/>
                <a:sym typeface="Helvetica World"/>
              </a:rPr>
              <a:t>Objective</a:t>
            </a:r>
            <a:endParaRPr lang="en-US" sz="2400" b="1" baseline="30000">
              <a:solidFill>
                <a:schemeClr val="bg1"/>
              </a:solidFill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3F9D6A4-1A27-504E-D718-26D898AA7B20}"/>
              </a:ext>
            </a:extLst>
          </p:cNvPr>
          <p:cNvSpPr/>
          <p:nvPr/>
        </p:nvSpPr>
        <p:spPr>
          <a:xfrm>
            <a:off x="2010895" y="1575712"/>
            <a:ext cx="16065449" cy="691335"/>
          </a:xfrm>
          <a:prstGeom prst="rect">
            <a:avLst/>
          </a:prstGeom>
          <a:solidFill>
            <a:srgbClr val="E6F8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  <a:latin typeface="+mj-lt"/>
              </a:rPr>
              <a:t>To build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a continent-wide </a:t>
            </a:r>
            <a:r>
              <a:rPr lang="en-US" b="1" dirty="0">
                <a:solidFill>
                  <a:srgbClr val="228B44"/>
                </a:solidFill>
                <a:latin typeface="+mj-lt"/>
              </a:rPr>
              <a:t>skilled workforce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to close Africa’s vaccine-manufacturing talent gap and </a:t>
            </a:r>
            <a:r>
              <a:rPr lang="en-US" b="1" dirty="0">
                <a:solidFill>
                  <a:srgbClr val="228B44"/>
                </a:solidFill>
                <a:latin typeface="+mj-lt"/>
              </a:rPr>
              <a:t>support long-term sustainable self-sufficiency by 2040</a:t>
            </a:r>
            <a:endParaRPr lang="en-IN" b="1" dirty="0">
              <a:solidFill>
                <a:srgbClr val="228B44"/>
              </a:solidFill>
              <a:latin typeface="+mj-lt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5458E59-E518-4DDC-BEED-66DAA39B53F0}"/>
              </a:ext>
            </a:extLst>
          </p:cNvPr>
          <p:cNvSpPr/>
          <p:nvPr/>
        </p:nvSpPr>
        <p:spPr>
          <a:xfrm>
            <a:off x="251849" y="7883974"/>
            <a:ext cx="17784300" cy="378993"/>
          </a:xfrm>
          <a:prstGeom prst="rect">
            <a:avLst/>
          </a:prstGeom>
          <a:solidFill>
            <a:srgbClr val="598D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6D750C6-CF33-0D90-0C1A-653889EAE864}"/>
              </a:ext>
            </a:extLst>
          </p:cNvPr>
          <p:cNvSpPr txBox="1"/>
          <p:nvPr/>
        </p:nvSpPr>
        <p:spPr>
          <a:xfrm>
            <a:off x="322421" y="7886113"/>
            <a:ext cx="3666015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Strategic Pillars &amp; Implementation</a:t>
            </a:r>
            <a:endParaRPr lang="en-IN">
              <a:solidFill>
                <a:schemeClr val="bg1"/>
              </a:solidFill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B00E755-3775-839F-F794-5F0369804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680" y="4317044"/>
            <a:ext cx="1038876" cy="27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E7EFC-0982-8640-1B9F-8CA27D7BB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1056">
            <a:extLst>
              <a:ext uri="{FF2B5EF4-FFF2-40B4-BE49-F238E27FC236}">
                <a16:creationId xmlns:a16="http://schemas.microsoft.com/office/drawing/2014/main" id="{E35B7C14-3B0C-A772-C932-03CE7413AE43}"/>
              </a:ext>
            </a:extLst>
          </p:cNvPr>
          <p:cNvSpPr/>
          <p:nvPr/>
        </p:nvSpPr>
        <p:spPr>
          <a:xfrm>
            <a:off x="4263433" y="10027818"/>
            <a:ext cx="10787977" cy="570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BF30C6C7-6FA1-1547-841C-FA1FAB56CEBD}"/>
              </a:ext>
            </a:extLst>
          </p:cNvPr>
          <p:cNvSpPr/>
          <p:nvPr/>
        </p:nvSpPr>
        <p:spPr>
          <a:xfrm>
            <a:off x="9994292" y="2440394"/>
            <a:ext cx="8029474" cy="845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F7697430-4456-2B67-397E-4A9782C58520}"/>
              </a:ext>
            </a:extLst>
          </p:cNvPr>
          <p:cNvSpPr/>
          <p:nvPr/>
        </p:nvSpPr>
        <p:spPr>
          <a:xfrm>
            <a:off x="958768" y="2469553"/>
            <a:ext cx="7942684" cy="845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graphicFrame>
        <p:nvGraphicFramePr>
          <p:cNvPr id="1024" name="think-cell data - do not delete" hidden="1">
            <a:extLst>
              <a:ext uri="{FF2B5EF4-FFF2-40B4-BE49-F238E27FC236}">
                <a16:creationId xmlns:a16="http://schemas.microsoft.com/office/drawing/2014/main" id="{7B94294F-3F89-B189-D3A1-5E5CDD6419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7912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10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94294F-3F89-B189-D3A1-5E5CDD641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7">
            <a:extLst>
              <a:ext uri="{FF2B5EF4-FFF2-40B4-BE49-F238E27FC236}">
                <a16:creationId xmlns:a16="http://schemas.microsoft.com/office/drawing/2014/main" id="{7C0C1F33-45A5-B79E-6181-B95ABE772219}"/>
              </a:ext>
            </a:extLst>
          </p:cNvPr>
          <p:cNvSpPr txBox="1"/>
          <p:nvPr/>
        </p:nvSpPr>
        <p:spPr>
          <a:xfrm>
            <a:off x="836762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Current Scenario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C8DFB4F-4343-5B6D-9604-1EF4F76ED8E1}"/>
              </a:ext>
            </a:extLst>
          </p:cNvPr>
          <p:cNvSpPr txBox="1"/>
          <p:nvPr/>
        </p:nvSpPr>
        <p:spPr>
          <a:xfrm>
            <a:off x="596007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Executive Summary</a:t>
            </a: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8EEB419E-EBCB-47A3-8EE9-1F2C3136ED23}"/>
              </a:ext>
            </a:extLst>
          </p:cNvPr>
          <p:cNvGrpSpPr/>
          <p:nvPr/>
        </p:nvGrpSpPr>
        <p:grpSpPr>
          <a:xfrm>
            <a:off x="6221885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E6BBDC6F-8339-6082-1575-0BEB6D6AB7E3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C850BE40-B54A-4FEC-54F5-6B54D5CB0837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093" name="Oval 2092">
            <a:extLst>
              <a:ext uri="{FF2B5EF4-FFF2-40B4-BE49-F238E27FC236}">
                <a16:creationId xmlns:a16="http://schemas.microsoft.com/office/drawing/2014/main" id="{E44051D9-1A28-5ACE-E56F-0CC446D911A9}"/>
              </a:ext>
            </a:extLst>
          </p:cNvPr>
          <p:cNvSpPr/>
          <p:nvPr/>
        </p:nvSpPr>
        <p:spPr>
          <a:xfrm>
            <a:off x="7108259" y="4239027"/>
            <a:ext cx="4071482" cy="3936721"/>
          </a:xfrm>
          <a:prstGeom prst="ellipse">
            <a:avLst/>
          </a:prstGeom>
          <a:solidFill>
            <a:srgbClr val="DCEED6"/>
          </a:solidFill>
          <a:ln>
            <a:solidFill>
              <a:srgbClr val="598D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124E0E9C-314B-56E7-5211-1AC7CC5BF9F1}"/>
              </a:ext>
            </a:extLst>
          </p:cNvPr>
          <p:cNvSpPr txBox="1"/>
          <p:nvPr/>
        </p:nvSpPr>
        <p:spPr>
          <a:xfrm>
            <a:off x="13421565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Execution Roadmap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02D46452-B435-2E55-E10B-3A1A4BB45CFB}"/>
              </a:ext>
            </a:extLst>
          </p:cNvPr>
          <p:cNvSpPr txBox="1"/>
          <p:nvPr/>
        </p:nvSpPr>
        <p:spPr>
          <a:xfrm>
            <a:off x="11014016" y="358912"/>
            <a:ext cx="1981200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446B3C"/>
                </a:solidFill>
                <a:ea typeface="Helvetica World"/>
                <a:cs typeface="Helvetica World"/>
                <a:sym typeface="Helvetica World"/>
              </a:rPr>
              <a:t>Strategic Plan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22034670-0566-6185-25D9-C9C12DD700CA}"/>
              </a:ext>
            </a:extLst>
          </p:cNvPr>
          <p:cNvSpPr txBox="1"/>
          <p:nvPr/>
        </p:nvSpPr>
        <p:spPr>
          <a:xfrm>
            <a:off x="16067957" y="358912"/>
            <a:ext cx="2220042" cy="26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chemeClr val="tx1">
                    <a:lumMod val="50000"/>
                    <a:lumOff val="50000"/>
                  </a:schemeClr>
                </a:solidFill>
                <a:ea typeface="Helvetica World"/>
                <a:cs typeface="Helvetica World"/>
                <a:sym typeface="Helvetica World"/>
              </a:rPr>
              <a:t>Envisioned Future</a:t>
            </a:r>
          </a:p>
        </p:txBody>
      </p:sp>
      <p:grpSp>
        <p:nvGrpSpPr>
          <p:cNvPr id="35" name="Group 2">
            <a:extLst>
              <a:ext uri="{FF2B5EF4-FFF2-40B4-BE49-F238E27FC236}">
                <a16:creationId xmlns:a16="http://schemas.microsoft.com/office/drawing/2014/main" id="{CDB6E329-E252-6556-712D-2D39675B245D}"/>
              </a:ext>
            </a:extLst>
          </p:cNvPr>
          <p:cNvGrpSpPr/>
          <p:nvPr/>
        </p:nvGrpSpPr>
        <p:grpSpPr>
          <a:xfrm>
            <a:off x="877871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20DCDFD7-668D-C469-8EDA-FFE1CCC5AF6B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AB65585A-3A58-1E8B-BE03-C47CFACDA811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99D7B4C3-FE31-617D-2C7C-5AF1E5D12517}"/>
              </a:ext>
            </a:extLst>
          </p:cNvPr>
          <p:cNvGrpSpPr/>
          <p:nvPr/>
        </p:nvGrpSpPr>
        <p:grpSpPr>
          <a:xfrm>
            <a:off x="11335535" y="-263604"/>
            <a:ext cx="1457583" cy="475407"/>
            <a:chOff x="0" y="0"/>
            <a:chExt cx="325445" cy="125210"/>
          </a:xfrm>
          <a:solidFill>
            <a:srgbClr val="446B3C"/>
          </a:solidFill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3E4F225B-20F6-A957-A061-C0574059B332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14B612E8-E451-A47C-A1CA-62DDCD5C7746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15356497-2284-A922-958E-D08CE9D67B3F}"/>
              </a:ext>
            </a:extLst>
          </p:cNvPr>
          <p:cNvGrpSpPr/>
          <p:nvPr/>
        </p:nvGrpSpPr>
        <p:grpSpPr>
          <a:xfrm>
            <a:off x="13892360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0F45BF88-72BD-9006-CBFF-2A7DD736523C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20061B03-0BF4-86D4-ED92-A744B08FB40C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B2EAAA0E-04A8-271F-AB79-5CEBBF73B5CD}"/>
              </a:ext>
            </a:extLst>
          </p:cNvPr>
          <p:cNvGrpSpPr/>
          <p:nvPr/>
        </p:nvGrpSpPr>
        <p:grpSpPr>
          <a:xfrm>
            <a:off x="16449186" y="-263604"/>
            <a:ext cx="1457583" cy="475407"/>
            <a:chOff x="0" y="0"/>
            <a:chExt cx="325445" cy="125210"/>
          </a:xfrm>
          <a:solidFill>
            <a:schemeClr val="bg1"/>
          </a:solidFill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FB4C6736-E005-31B9-9D5A-F4DB0582EADC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CBE5E9BC-87C6-752F-AF49-F1B6CA49829F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A1194E-DAA9-3C78-62F0-0891CBD1DF6A}"/>
              </a:ext>
            </a:extLst>
          </p:cNvPr>
          <p:cNvSpPr txBox="1"/>
          <p:nvPr/>
        </p:nvSpPr>
        <p:spPr>
          <a:xfrm>
            <a:off x="701523" y="-1277938"/>
            <a:ext cx="16884953" cy="202465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9732"/>
              </a:lnSpc>
            </a:pPr>
            <a:r>
              <a:rPr lang="en-US" sz="3600" dirty="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VaccineCo.</a:t>
            </a: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A6602F8C-FFF4-0044-1E13-262D760074FE}"/>
              </a:ext>
            </a:extLst>
          </p:cNvPr>
          <p:cNvSpPr txBox="1"/>
          <p:nvPr/>
        </p:nvSpPr>
        <p:spPr>
          <a:xfrm>
            <a:off x="194713" y="1077902"/>
            <a:ext cx="17940887" cy="35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079"/>
              </a:lnSpc>
              <a:defRPr sz="1599" spc="-62">
                <a:solidFill>
                  <a:srgbClr val="111D17"/>
                </a:solidFill>
                <a:latin typeface="Bricolage Grotesque"/>
                <a:ea typeface="Bricolage Grotesque"/>
                <a:cs typeface="Bricolage Grotesque"/>
              </a:defRPr>
            </a:lvl1pPr>
          </a:lstStyle>
          <a:p>
            <a:pPr algn="l"/>
            <a:r>
              <a:rPr lang="en-IN" sz="4400" b="1" spc="0">
                <a:solidFill>
                  <a:srgbClr val="446B3C"/>
                </a:solidFill>
                <a:latin typeface="+mj-lt"/>
              </a:rPr>
              <a:t>B</a:t>
            </a:r>
            <a:r>
              <a:rPr lang="en-IN" sz="3200" spc="0">
                <a:solidFill>
                  <a:srgbClr val="446B3C"/>
                </a:solidFill>
                <a:latin typeface="+mj-lt"/>
              </a:rPr>
              <a:t>oost Partnerships, Accelerate Growth: </a:t>
            </a:r>
            <a:r>
              <a:rPr lang="en-IN" sz="3200">
                <a:latin typeface="+mj-lt"/>
              </a:rPr>
              <a:t>Uniting Public Institutions, Financiers, Innovators &amp; Manufacturers</a:t>
            </a:r>
            <a:endParaRPr lang="en-US" sz="3200" spc="0">
              <a:solidFill>
                <a:schemeClr val="tx1"/>
              </a:solidFill>
              <a:latin typeface="+mj-lt"/>
              <a:sym typeface="Bricolage Grotesque Bold"/>
            </a:endParaRPr>
          </a:p>
        </p:txBody>
      </p:sp>
      <p:pic>
        <p:nvPicPr>
          <p:cNvPr id="9" name="Picture 4" descr="Generated image">
            <a:extLst>
              <a:ext uri="{FF2B5EF4-FFF2-40B4-BE49-F238E27FC236}">
                <a16:creationId xmlns:a16="http://schemas.microsoft.com/office/drawing/2014/main" id="{7FC88D9B-9CAB-05E2-4641-5CCC4710B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173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Box 2052">
            <a:extLst>
              <a:ext uri="{FF2B5EF4-FFF2-40B4-BE49-F238E27FC236}">
                <a16:creationId xmlns:a16="http://schemas.microsoft.com/office/drawing/2014/main" id="{CF4F6AA6-3FE7-103B-EE8A-1D0125C5F760}"/>
              </a:ext>
            </a:extLst>
          </p:cNvPr>
          <p:cNvSpPr txBox="1"/>
          <p:nvPr/>
        </p:nvSpPr>
        <p:spPr>
          <a:xfrm>
            <a:off x="7080349" y="5778610"/>
            <a:ext cx="214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>
                <a:solidFill>
                  <a:srgbClr val="4E7B46"/>
                </a:solidFill>
              </a:rPr>
              <a:t>Research &amp; Development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1FF6165A-2B23-9F0E-BC2B-7CE0996D18EA}"/>
              </a:ext>
            </a:extLst>
          </p:cNvPr>
          <p:cNvSpPr txBox="1"/>
          <p:nvPr/>
        </p:nvSpPr>
        <p:spPr>
          <a:xfrm>
            <a:off x="9166315" y="5796854"/>
            <a:ext cx="185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>
                <a:solidFill>
                  <a:srgbClr val="4E7B46"/>
                </a:solidFill>
              </a:rPr>
              <a:t>DS Manufacturing &amp; Vaccine Tech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2F9A7A-B061-6412-D07B-FAA2D5B3E627}"/>
              </a:ext>
            </a:extLst>
          </p:cNvPr>
          <p:cNvGrpSpPr/>
          <p:nvPr/>
        </p:nvGrpSpPr>
        <p:grpSpPr>
          <a:xfrm>
            <a:off x="11914289" y="5675818"/>
            <a:ext cx="4071485" cy="1286750"/>
            <a:chOff x="12139480" y="4759959"/>
            <a:chExt cx="2996651" cy="2179783"/>
          </a:xfrm>
        </p:grpSpPr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280DCB62-7E6C-6F87-9F54-17A0D5AC267B}"/>
                </a:ext>
              </a:extLst>
            </p:cNvPr>
            <p:cNvSpPr/>
            <p:nvPr/>
          </p:nvSpPr>
          <p:spPr>
            <a:xfrm>
              <a:off x="12418701" y="5267392"/>
              <a:ext cx="2475288" cy="1640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x</a:t>
              </a:r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9C33F407-551F-377D-9952-044132F294FF}"/>
                </a:ext>
              </a:extLst>
            </p:cNvPr>
            <p:cNvSpPr/>
            <p:nvPr/>
          </p:nvSpPr>
          <p:spPr>
            <a:xfrm>
              <a:off x="12421898" y="4769478"/>
              <a:ext cx="2480047" cy="592698"/>
            </a:xfrm>
            <a:prstGeom prst="rect">
              <a:avLst/>
            </a:prstGeom>
            <a:solidFill>
              <a:srgbClr val="DBEE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F0CB7EA4-B98D-C00E-A81F-81CC9F949FF3}"/>
                </a:ext>
              </a:extLst>
            </p:cNvPr>
            <p:cNvSpPr/>
            <p:nvPr/>
          </p:nvSpPr>
          <p:spPr>
            <a:xfrm>
              <a:off x="12413942" y="4759959"/>
              <a:ext cx="2484807" cy="2179783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20000"/>
                </a:lnSpc>
              </a:pPr>
              <a:endParaRPr lang="en-IN" sz="1600" b="1">
                <a:solidFill>
                  <a:srgbClr val="446B3C"/>
                </a:solidFill>
              </a:endParaRPr>
            </a:p>
          </p:txBody>
        </p:sp>
        <p:sp>
          <p:nvSpPr>
            <p:cNvPr id="2094" name="TextBox 2093">
              <a:extLst>
                <a:ext uri="{FF2B5EF4-FFF2-40B4-BE49-F238E27FC236}">
                  <a16:creationId xmlns:a16="http://schemas.microsoft.com/office/drawing/2014/main" id="{E3E3D26F-90B4-BD08-FE11-FDCB53297D09}"/>
                </a:ext>
              </a:extLst>
            </p:cNvPr>
            <p:cNvSpPr txBox="1"/>
            <p:nvPr/>
          </p:nvSpPr>
          <p:spPr>
            <a:xfrm>
              <a:off x="12139480" y="4773804"/>
              <a:ext cx="2996651" cy="625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800" b="1">
                  <a:solidFill>
                    <a:srgbClr val="446B3C"/>
                  </a:solidFill>
                </a:rPr>
                <a:t>Regulatory &amp; Enablers</a:t>
              </a:r>
            </a:p>
          </p:txBody>
        </p:sp>
        <p:sp>
          <p:nvSpPr>
            <p:cNvPr id="2096" name="Rectangle 1">
              <a:extLst>
                <a:ext uri="{FF2B5EF4-FFF2-40B4-BE49-F238E27FC236}">
                  <a16:creationId xmlns:a16="http://schemas.microsoft.com/office/drawing/2014/main" id="{50F45589-F0A2-393C-DBB2-986001D6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5359" y="5405126"/>
              <a:ext cx="2121767" cy="1407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WHO PQ</a:t>
              </a: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 – global procurement</a:t>
              </a:r>
            </a:p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Local NRAs</a:t>
              </a: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 – national license</a:t>
              </a:r>
            </a:p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Africa CDC / AVAT</a:t>
              </a: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 – AU demand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816C13-DFE5-F2EF-59BD-D148664248ED}"/>
              </a:ext>
            </a:extLst>
          </p:cNvPr>
          <p:cNvGrpSpPr/>
          <p:nvPr/>
        </p:nvGrpSpPr>
        <p:grpSpPr>
          <a:xfrm>
            <a:off x="1775426" y="5724301"/>
            <a:ext cx="4184650" cy="1282910"/>
            <a:chOff x="701523" y="2821048"/>
            <a:chExt cx="2989248" cy="1596256"/>
          </a:xfrm>
        </p:grpSpPr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EADF7911-3B0D-2B2B-EB7D-F5A5DF1C9D25}"/>
                </a:ext>
              </a:extLst>
            </p:cNvPr>
            <p:cNvSpPr/>
            <p:nvPr/>
          </p:nvSpPr>
          <p:spPr>
            <a:xfrm>
              <a:off x="701524" y="3242629"/>
              <a:ext cx="2989247" cy="11597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x</a:t>
              </a:r>
            </a:p>
          </p:txBody>
        </p:sp>
        <p:sp>
          <p:nvSpPr>
            <p:cNvPr id="2109" name="Rectangle 2108">
              <a:extLst>
                <a:ext uri="{FF2B5EF4-FFF2-40B4-BE49-F238E27FC236}">
                  <a16:creationId xmlns:a16="http://schemas.microsoft.com/office/drawing/2014/main" id="{6BE082BB-1B20-E6E4-FCB9-7F4D49C348CC}"/>
                </a:ext>
              </a:extLst>
            </p:cNvPr>
            <p:cNvSpPr/>
            <p:nvPr/>
          </p:nvSpPr>
          <p:spPr>
            <a:xfrm>
              <a:off x="701523" y="2839595"/>
              <a:ext cx="2989247" cy="460370"/>
            </a:xfrm>
            <a:prstGeom prst="rect">
              <a:avLst/>
            </a:prstGeom>
            <a:solidFill>
              <a:srgbClr val="DBEE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ABCBD3-3A7C-8A13-8F8C-0A4821D1C47D}"/>
                </a:ext>
              </a:extLst>
            </p:cNvPr>
            <p:cNvSpPr txBox="1"/>
            <p:nvPr/>
          </p:nvSpPr>
          <p:spPr>
            <a:xfrm>
              <a:off x="767252" y="3296122"/>
              <a:ext cx="2857786" cy="10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/>
                <a:t>African led-Regional Capability and Capacity Networks</a:t>
              </a:r>
              <a:r>
                <a:rPr lang="en-US" sz="1600"/>
                <a:t> (RCCNs) ~ hubs of  Universities Funders,  manufacturers, Regulators</a:t>
              </a:r>
              <a:endParaRPr lang="en-IN" sz="1600"/>
            </a:p>
          </p:txBody>
        </p:sp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8819A472-6C00-D3B1-C471-372F620C79B2}"/>
                </a:ext>
              </a:extLst>
            </p:cNvPr>
            <p:cNvSpPr txBox="1"/>
            <p:nvPr/>
          </p:nvSpPr>
          <p:spPr>
            <a:xfrm>
              <a:off x="1187544" y="2870902"/>
              <a:ext cx="2072838" cy="45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b="1">
                  <a:solidFill>
                    <a:srgbClr val="446B3C"/>
                  </a:solidFill>
                </a:rPr>
                <a:t>End to End Hubs</a:t>
              </a:r>
            </a:p>
          </p:txBody>
        </p:sp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2712A837-B190-FD30-BAA4-F035BBC7DF75}"/>
                </a:ext>
              </a:extLst>
            </p:cNvPr>
            <p:cNvSpPr/>
            <p:nvPr/>
          </p:nvSpPr>
          <p:spPr>
            <a:xfrm>
              <a:off x="701523" y="2821048"/>
              <a:ext cx="2989247" cy="159625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20000"/>
                </a:lnSpc>
              </a:pPr>
              <a:endParaRPr lang="en-IN" sz="1600" b="1">
                <a:solidFill>
                  <a:srgbClr val="446B3C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102A2CE-9B1A-BC68-4EBB-62B4C5D3BCB6}"/>
              </a:ext>
            </a:extLst>
          </p:cNvPr>
          <p:cNvGrpSpPr/>
          <p:nvPr/>
        </p:nvGrpSpPr>
        <p:grpSpPr>
          <a:xfrm>
            <a:off x="567737" y="3652158"/>
            <a:ext cx="2801995" cy="1654623"/>
            <a:chOff x="679979" y="5640035"/>
            <a:chExt cx="3010791" cy="2217544"/>
          </a:xfrm>
        </p:grpSpPr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F4F685AE-F08A-C845-E009-E1FE9553098D}"/>
                </a:ext>
              </a:extLst>
            </p:cNvPr>
            <p:cNvSpPr/>
            <p:nvPr/>
          </p:nvSpPr>
          <p:spPr>
            <a:xfrm>
              <a:off x="701523" y="6173954"/>
              <a:ext cx="2989067" cy="16836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x</a:t>
              </a:r>
            </a:p>
          </p:txBody>
        </p:sp>
        <p:sp>
          <p:nvSpPr>
            <p:cNvPr id="2110" name="Rectangle 2109">
              <a:extLst>
                <a:ext uri="{FF2B5EF4-FFF2-40B4-BE49-F238E27FC236}">
                  <a16:creationId xmlns:a16="http://schemas.microsoft.com/office/drawing/2014/main" id="{F4830E59-A4EC-7E6C-F7A8-E73D3E81191F}"/>
                </a:ext>
              </a:extLst>
            </p:cNvPr>
            <p:cNvSpPr/>
            <p:nvPr/>
          </p:nvSpPr>
          <p:spPr>
            <a:xfrm>
              <a:off x="679980" y="5664518"/>
              <a:ext cx="2992388" cy="492443"/>
            </a:xfrm>
            <a:prstGeom prst="rect">
              <a:avLst/>
            </a:prstGeom>
            <a:solidFill>
              <a:srgbClr val="DBEE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60" name="TextBox 2059">
              <a:extLst>
                <a:ext uri="{FF2B5EF4-FFF2-40B4-BE49-F238E27FC236}">
                  <a16:creationId xmlns:a16="http://schemas.microsoft.com/office/drawing/2014/main" id="{F593B81D-F048-F72B-C509-77A1FEEFD716}"/>
                </a:ext>
              </a:extLst>
            </p:cNvPr>
            <p:cNvSpPr txBox="1"/>
            <p:nvPr/>
          </p:nvSpPr>
          <p:spPr>
            <a:xfrm>
              <a:off x="752064" y="6176509"/>
              <a:ext cx="2848220" cy="111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/>
                <a:t>BMGF, IFC, Welcome Trust, NIH USA, MasterCard Foundation </a:t>
              </a:r>
              <a:r>
                <a:rPr lang="en-US" sz="1600"/>
                <a:t>(TB, Malaria, HIV)</a:t>
              </a:r>
              <a:endParaRPr lang="en-IN" sz="1600"/>
            </a:p>
          </p:txBody>
        </p:sp>
        <p:sp>
          <p:nvSpPr>
            <p:cNvPr id="2071" name="TextBox 2070">
              <a:extLst>
                <a:ext uri="{FF2B5EF4-FFF2-40B4-BE49-F238E27FC236}">
                  <a16:creationId xmlns:a16="http://schemas.microsoft.com/office/drawing/2014/main" id="{DE2DEEA6-8D47-1708-2799-3EFCD4DA87F7}"/>
                </a:ext>
              </a:extLst>
            </p:cNvPr>
            <p:cNvSpPr txBox="1"/>
            <p:nvPr/>
          </p:nvSpPr>
          <p:spPr>
            <a:xfrm>
              <a:off x="1018298" y="5691068"/>
              <a:ext cx="2224470" cy="49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b="1">
                  <a:solidFill>
                    <a:srgbClr val="446B3C"/>
                  </a:solidFill>
                </a:rPr>
                <a:t>Financing Partners</a:t>
              </a:r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F6319794-93F4-E166-DC32-D7718A3E299A}"/>
                </a:ext>
              </a:extLst>
            </p:cNvPr>
            <p:cNvSpPr/>
            <p:nvPr/>
          </p:nvSpPr>
          <p:spPr>
            <a:xfrm>
              <a:off x="679979" y="5640035"/>
              <a:ext cx="3010791" cy="2217544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20000"/>
                </a:lnSpc>
              </a:pPr>
              <a:endParaRPr lang="en-IN" sz="1600" b="1">
                <a:solidFill>
                  <a:srgbClr val="446B3C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9ACAD3-3524-25B1-424E-FD82BE21DDAD}"/>
              </a:ext>
            </a:extLst>
          </p:cNvPr>
          <p:cNvGrpSpPr/>
          <p:nvPr/>
        </p:nvGrpSpPr>
        <p:grpSpPr>
          <a:xfrm>
            <a:off x="4284135" y="3641325"/>
            <a:ext cx="2794720" cy="1685066"/>
            <a:chOff x="683704" y="8515418"/>
            <a:chExt cx="2996651" cy="2033813"/>
          </a:xfrm>
        </p:grpSpPr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8995D268-FA66-CD6E-D9EC-FE564B37CFD6}"/>
                </a:ext>
              </a:extLst>
            </p:cNvPr>
            <p:cNvSpPr/>
            <p:nvPr/>
          </p:nvSpPr>
          <p:spPr>
            <a:xfrm>
              <a:off x="716354" y="9034641"/>
              <a:ext cx="2956949" cy="1514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x</a:t>
              </a:r>
            </a:p>
          </p:txBody>
        </p:sp>
        <p:sp>
          <p:nvSpPr>
            <p:cNvPr id="2111" name="Rectangle 2110">
              <a:extLst>
                <a:ext uri="{FF2B5EF4-FFF2-40B4-BE49-F238E27FC236}">
                  <a16:creationId xmlns:a16="http://schemas.microsoft.com/office/drawing/2014/main" id="{9FC3259F-7603-9D6E-CE89-B3643450101B}"/>
                </a:ext>
              </a:extLst>
            </p:cNvPr>
            <p:cNvSpPr/>
            <p:nvPr/>
          </p:nvSpPr>
          <p:spPr>
            <a:xfrm>
              <a:off x="683705" y="8530774"/>
              <a:ext cx="2996650" cy="492443"/>
            </a:xfrm>
            <a:prstGeom prst="rect">
              <a:avLst/>
            </a:prstGeom>
            <a:solidFill>
              <a:srgbClr val="DBEE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67" name="TextBox 2066">
              <a:extLst>
                <a:ext uri="{FF2B5EF4-FFF2-40B4-BE49-F238E27FC236}">
                  <a16:creationId xmlns:a16="http://schemas.microsoft.com/office/drawing/2014/main" id="{2050DFCB-3080-01FD-6FD2-563D7622AE23}"/>
                </a:ext>
              </a:extLst>
            </p:cNvPr>
            <p:cNvSpPr txBox="1"/>
            <p:nvPr/>
          </p:nvSpPr>
          <p:spPr>
            <a:xfrm>
              <a:off x="762820" y="9001742"/>
              <a:ext cx="2852277" cy="130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/>
                <a:t>SAHPRA</a:t>
              </a:r>
              <a:r>
                <a:rPr lang="en-US" sz="1600"/>
                <a:t> (South African Health Products Regulatory Authority), </a:t>
              </a:r>
              <a:r>
                <a:rPr lang="en-IN" sz="1600" b="1"/>
                <a:t>African Medicines Agency (AMA), WHO </a:t>
              </a:r>
              <a:endParaRPr lang="en-IN" sz="1600"/>
            </a:p>
          </p:txBody>
        </p:sp>
        <p:sp>
          <p:nvSpPr>
            <p:cNvPr id="2086" name="TextBox 2085">
              <a:extLst>
                <a:ext uri="{FF2B5EF4-FFF2-40B4-BE49-F238E27FC236}">
                  <a16:creationId xmlns:a16="http://schemas.microsoft.com/office/drawing/2014/main" id="{4291B479-CC6C-8416-3BB6-57C8F46CD33D}"/>
                </a:ext>
              </a:extLst>
            </p:cNvPr>
            <p:cNvSpPr txBox="1"/>
            <p:nvPr/>
          </p:nvSpPr>
          <p:spPr>
            <a:xfrm>
              <a:off x="1115465" y="8552171"/>
              <a:ext cx="2235337" cy="445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b="1">
                  <a:solidFill>
                    <a:srgbClr val="446B3C"/>
                  </a:solidFill>
                </a:rPr>
                <a:t>Regulatory Bodies</a:t>
              </a:r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BE29C5CA-57D9-CADF-DB76-168BE2FE47EC}"/>
                </a:ext>
              </a:extLst>
            </p:cNvPr>
            <p:cNvSpPr/>
            <p:nvPr/>
          </p:nvSpPr>
          <p:spPr>
            <a:xfrm>
              <a:off x="683704" y="8515418"/>
              <a:ext cx="2996651" cy="201014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20000"/>
                </a:lnSpc>
              </a:pPr>
              <a:endParaRPr lang="en-IN" sz="1600" b="1">
                <a:solidFill>
                  <a:srgbClr val="446B3C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F4FBEB6-2B32-DEBB-41FC-4116754ED7DC}"/>
              </a:ext>
            </a:extLst>
          </p:cNvPr>
          <p:cNvGrpSpPr/>
          <p:nvPr/>
        </p:nvGrpSpPr>
        <p:grpSpPr>
          <a:xfrm>
            <a:off x="14350204" y="3698578"/>
            <a:ext cx="3332509" cy="1565304"/>
            <a:chOff x="13797281" y="5383922"/>
            <a:chExt cx="3332509" cy="2225168"/>
          </a:xfrm>
        </p:grpSpPr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7C5140C6-C91D-152D-B7DA-3A236933AC1A}"/>
                </a:ext>
              </a:extLst>
            </p:cNvPr>
            <p:cNvSpPr/>
            <p:nvPr/>
          </p:nvSpPr>
          <p:spPr>
            <a:xfrm>
              <a:off x="13950658" y="5857204"/>
              <a:ext cx="2474663" cy="16997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x</a:t>
              </a:r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F82A924-C75D-2FBE-8ADE-E714E171C270}"/>
                </a:ext>
              </a:extLst>
            </p:cNvPr>
            <p:cNvSpPr/>
            <p:nvPr/>
          </p:nvSpPr>
          <p:spPr>
            <a:xfrm>
              <a:off x="13936724" y="5387947"/>
              <a:ext cx="2513365" cy="492443"/>
            </a:xfrm>
            <a:prstGeom prst="rect">
              <a:avLst/>
            </a:prstGeom>
            <a:solidFill>
              <a:srgbClr val="DBEE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FC31029-C95A-59D7-3E85-3A02A7D54EFD}"/>
                </a:ext>
              </a:extLst>
            </p:cNvPr>
            <p:cNvSpPr txBox="1"/>
            <p:nvPr/>
          </p:nvSpPr>
          <p:spPr>
            <a:xfrm>
              <a:off x="13797281" y="5398193"/>
              <a:ext cx="2827774" cy="525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800" b="1">
                  <a:solidFill>
                    <a:srgbClr val="446B3C"/>
                  </a:solidFill>
                </a:rPr>
                <a:t>Licensing &amp; Tech Transfer</a:t>
              </a:r>
            </a:p>
          </p:txBody>
        </p:sp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E4352F77-7054-1D50-DEC5-B6E8D0A5CF4C}"/>
                </a:ext>
              </a:extLst>
            </p:cNvPr>
            <p:cNvSpPr txBox="1"/>
            <p:nvPr/>
          </p:nvSpPr>
          <p:spPr>
            <a:xfrm>
              <a:off x="14365039" y="5886680"/>
              <a:ext cx="2764751" cy="16520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sz="1600" b="1"/>
                <a:t>Pfizer</a:t>
              </a:r>
              <a:r>
                <a:rPr lang="en-IN" sz="1600"/>
                <a:t> – PCV13 </a:t>
              </a:r>
            </a:p>
            <a:p>
              <a:pPr>
                <a:lnSpc>
                  <a:spcPct val="150000"/>
                </a:lnSpc>
              </a:pPr>
              <a:r>
                <a:rPr lang="en-IN" sz="1600" b="1"/>
                <a:t>Serum Institute </a:t>
              </a:r>
              <a:r>
                <a:rPr lang="en-IN" sz="1600"/>
                <a:t>– MR</a:t>
              </a:r>
            </a:p>
            <a:p>
              <a:pPr>
                <a:lnSpc>
                  <a:spcPct val="150000"/>
                </a:lnSpc>
              </a:pPr>
              <a:r>
                <a:rPr lang="en-IN" sz="1600" b="1"/>
                <a:t>Biological E. </a:t>
              </a:r>
              <a:r>
                <a:rPr lang="en-IN" sz="1600"/>
                <a:t>– Hep-B</a:t>
              </a:r>
            </a:p>
          </p:txBody>
        </p:sp>
        <p:pic>
          <p:nvPicPr>
            <p:cNvPr id="2099" name="Graphic 2098" descr="Needle with solid fill">
              <a:extLst>
                <a:ext uri="{FF2B5EF4-FFF2-40B4-BE49-F238E27FC236}">
                  <a16:creationId xmlns:a16="http://schemas.microsoft.com/office/drawing/2014/main" id="{778F4246-3DB7-068C-6E26-E4AD7D332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14053553" y="6069850"/>
              <a:ext cx="276210" cy="276210"/>
            </a:xfrm>
            <a:prstGeom prst="rect">
              <a:avLst/>
            </a:prstGeom>
          </p:spPr>
        </p:pic>
        <p:pic>
          <p:nvPicPr>
            <p:cNvPr id="2100" name="Graphic 2099" descr="Needle with solid fill">
              <a:extLst>
                <a:ext uri="{FF2B5EF4-FFF2-40B4-BE49-F238E27FC236}">
                  <a16:creationId xmlns:a16="http://schemas.microsoft.com/office/drawing/2014/main" id="{03B461D3-8290-835D-C0B5-52E7601A3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14053553" y="6496885"/>
              <a:ext cx="276210" cy="276209"/>
            </a:xfrm>
            <a:prstGeom prst="rect">
              <a:avLst/>
            </a:prstGeom>
          </p:spPr>
        </p:pic>
        <p:pic>
          <p:nvPicPr>
            <p:cNvPr id="2101" name="Graphic 2100" descr="Needle with solid fill">
              <a:extLst>
                <a:ext uri="{FF2B5EF4-FFF2-40B4-BE49-F238E27FC236}">
                  <a16:creationId xmlns:a16="http://schemas.microsoft.com/office/drawing/2014/main" id="{404CDA72-FF7E-A347-6B5D-9CF10B071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14045596" y="6962669"/>
              <a:ext cx="276210" cy="276209"/>
            </a:xfrm>
            <a:prstGeom prst="rect">
              <a:avLst/>
            </a:prstGeom>
          </p:spPr>
        </p:pic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30960455-391F-42D3-6646-0FAB1B025781}"/>
                </a:ext>
              </a:extLst>
            </p:cNvPr>
            <p:cNvSpPr/>
            <p:nvPr/>
          </p:nvSpPr>
          <p:spPr>
            <a:xfrm>
              <a:off x="13936725" y="5383922"/>
              <a:ext cx="2521829" cy="222516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20000"/>
                </a:lnSpc>
              </a:pPr>
              <a:endParaRPr lang="en-IN" sz="1600" b="1">
                <a:solidFill>
                  <a:srgbClr val="446B3C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F0E9217-B5ED-1CDA-52A2-371624BA334F}"/>
              </a:ext>
            </a:extLst>
          </p:cNvPr>
          <p:cNvGrpSpPr/>
          <p:nvPr/>
        </p:nvGrpSpPr>
        <p:grpSpPr>
          <a:xfrm>
            <a:off x="11175221" y="3684776"/>
            <a:ext cx="2458758" cy="1579114"/>
            <a:chOff x="13879550" y="2769291"/>
            <a:chExt cx="3018967" cy="2179783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0B502E4F-130F-A4BB-2125-AF17BFE56902}"/>
                </a:ext>
              </a:extLst>
            </p:cNvPr>
            <p:cNvSpPr/>
            <p:nvPr/>
          </p:nvSpPr>
          <p:spPr>
            <a:xfrm>
              <a:off x="13917870" y="3299306"/>
              <a:ext cx="2980647" cy="1649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x</a:t>
              </a:r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A831962E-AD68-1109-837A-574F7BF9CB8E}"/>
                </a:ext>
              </a:extLst>
            </p:cNvPr>
            <p:cNvSpPr/>
            <p:nvPr/>
          </p:nvSpPr>
          <p:spPr>
            <a:xfrm>
              <a:off x="13879550" y="2784303"/>
              <a:ext cx="2961015" cy="492443"/>
            </a:xfrm>
            <a:prstGeom prst="rect">
              <a:avLst/>
            </a:prstGeom>
            <a:solidFill>
              <a:srgbClr val="DBEE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65C4A60A-8244-80A5-F0AA-30C78C8A6740}"/>
                </a:ext>
              </a:extLst>
            </p:cNvPr>
            <p:cNvSpPr/>
            <p:nvPr/>
          </p:nvSpPr>
          <p:spPr>
            <a:xfrm>
              <a:off x="13879550" y="2769291"/>
              <a:ext cx="2989247" cy="2179783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20000"/>
                </a:lnSpc>
              </a:pPr>
              <a:endParaRPr lang="en-IN" sz="1600" b="1">
                <a:solidFill>
                  <a:srgbClr val="446B3C"/>
                </a:solidFill>
              </a:endParaRPr>
            </a:p>
          </p:txBody>
        </p:sp>
        <p:sp>
          <p:nvSpPr>
            <p:cNvPr id="2068" name="TextBox 2067">
              <a:extLst>
                <a:ext uri="{FF2B5EF4-FFF2-40B4-BE49-F238E27FC236}">
                  <a16:creationId xmlns:a16="http://schemas.microsoft.com/office/drawing/2014/main" id="{DCDA9A03-1A10-CB69-0753-D01E6EDD6961}"/>
                </a:ext>
              </a:extLst>
            </p:cNvPr>
            <p:cNvSpPr txBox="1"/>
            <p:nvPr/>
          </p:nvSpPr>
          <p:spPr>
            <a:xfrm>
              <a:off x="13879554" y="2779660"/>
              <a:ext cx="2975359" cy="509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rgbClr val="446B3C"/>
                  </a:solidFill>
                </a:defRPr>
              </a:lvl1pPr>
            </a:lstStyle>
            <a:p>
              <a:r>
                <a:rPr lang="en-IN" sz="1800"/>
                <a:t>Vaccine Technology</a:t>
              </a:r>
            </a:p>
          </p:txBody>
        </p:sp>
        <p:sp>
          <p:nvSpPr>
            <p:cNvPr id="2069" name="TextBox 2068">
              <a:extLst>
                <a:ext uri="{FF2B5EF4-FFF2-40B4-BE49-F238E27FC236}">
                  <a16:creationId xmlns:a16="http://schemas.microsoft.com/office/drawing/2014/main" id="{6DA612B0-686A-7566-88BE-D4DF4918C84C}"/>
                </a:ext>
              </a:extLst>
            </p:cNvPr>
            <p:cNvSpPr txBox="1"/>
            <p:nvPr/>
          </p:nvSpPr>
          <p:spPr>
            <a:xfrm>
              <a:off x="14347549" y="3243411"/>
              <a:ext cx="2533290" cy="1604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sz="1600" b="1"/>
                <a:t>PATH</a:t>
              </a:r>
              <a:r>
                <a:rPr lang="en-IN" sz="1600"/>
                <a:t> - MAPs </a:t>
              </a:r>
            </a:p>
            <a:p>
              <a:pPr>
                <a:lnSpc>
                  <a:spcPct val="150000"/>
                </a:lnSpc>
              </a:pPr>
              <a:r>
                <a:rPr lang="en-IN" sz="1600" b="1"/>
                <a:t>WHO + BMGF </a:t>
              </a:r>
              <a:r>
                <a:rPr lang="en-IN" sz="1600"/>
                <a:t>– CTC</a:t>
              </a:r>
            </a:p>
            <a:p>
              <a:pPr>
                <a:lnSpc>
                  <a:spcPct val="150000"/>
                </a:lnSpc>
              </a:pPr>
              <a:r>
                <a:rPr lang="en-IN" sz="1600" b="1"/>
                <a:t>PATH</a:t>
              </a:r>
              <a:r>
                <a:rPr lang="en-IN" sz="1600"/>
                <a:t> - FDR </a:t>
              </a:r>
            </a:p>
          </p:txBody>
        </p:sp>
        <p:pic>
          <p:nvPicPr>
            <p:cNvPr id="2103" name="Graphic 2102" descr="Needle with solid fill">
              <a:extLst>
                <a:ext uri="{FF2B5EF4-FFF2-40B4-BE49-F238E27FC236}">
                  <a16:creationId xmlns:a16="http://schemas.microsoft.com/office/drawing/2014/main" id="{F0AFACD0-C74A-5BDB-6BA5-9B00811F4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14021058" y="3435207"/>
              <a:ext cx="423415" cy="354260"/>
            </a:xfrm>
            <a:prstGeom prst="rect">
              <a:avLst/>
            </a:prstGeom>
          </p:spPr>
        </p:pic>
        <p:pic>
          <p:nvPicPr>
            <p:cNvPr id="1059" name="Graphic 1058" descr="Needle with solid fill">
              <a:extLst>
                <a:ext uri="{FF2B5EF4-FFF2-40B4-BE49-F238E27FC236}">
                  <a16:creationId xmlns:a16="http://schemas.microsoft.com/office/drawing/2014/main" id="{4088D4A0-3686-161F-9394-0FA91EC53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14006379" y="3939090"/>
              <a:ext cx="386162" cy="344168"/>
            </a:xfrm>
            <a:prstGeom prst="rect">
              <a:avLst/>
            </a:prstGeom>
          </p:spPr>
        </p:pic>
        <p:pic>
          <p:nvPicPr>
            <p:cNvPr id="1060" name="Graphic 1059" descr="Needle with solid fill">
              <a:extLst>
                <a:ext uri="{FF2B5EF4-FFF2-40B4-BE49-F238E27FC236}">
                  <a16:creationId xmlns:a16="http://schemas.microsoft.com/office/drawing/2014/main" id="{3807EB6B-680C-2014-4346-2844CB59D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13993085" y="4429106"/>
              <a:ext cx="429826" cy="342974"/>
            </a:xfrm>
            <a:prstGeom prst="rect">
              <a:avLst/>
            </a:prstGeom>
          </p:spPr>
        </p:pic>
      </p:grpSp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B73B3C61-E088-7880-0C6D-9950EE1CE07C}"/>
              </a:ext>
            </a:extLst>
          </p:cNvPr>
          <p:cNvGrpSpPr/>
          <p:nvPr/>
        </p:nvGrpSpPr>
        <p:grpSpPr>
          <a:xfrm>
            <a:off x="11782373" y="8377043"/>
            <a:ext cx="3918912" cy="1549183"/>
            <a:chOff x="12400566" y="8533040"/>
            <a:chExt cx="3918912" cy="154918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C80B40A-FFA7-3A1A-1807-9D57836824B6}"/>
                </a:ext>
              </a:extLst>
            </p:cNvPr>
            <p:cNvSpPr/>
            <p:nvPr/>
          </p:nvSpPr>
          <p:spPr>
            <a:xfrm>
              <a:off x="12413864" y="9011820"/>
              <a:ext cx="3655955" cy="1070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4C9E750-0A4E-2FEC-9B40-7DEF2BEAF8D2}"/>
                </a:ext>
              </a:extLst>
            </p:cNvPr>
            <p:cNvSpPr/>
            <p:nvPr/>
          </p:nvSpPr>
          <p:spPr>
            <a:xfrm>
              <a:off x="12400566" y="8537065"/>
              <a:ext cx="3667391" cy="492443"/>
            </a:xfrm>
            <a:prstGeom prst="rect">
              <a:avLst/>
            </a:prstGeom>
            <a:solidFill>
              <a:srgbClr val="DBEE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594E91D-629B-3B56-4AD3-EC5A9124E254}"/>
                </a:ext>
              </a:extLst>
            </p:cNvPr>
            <p:cNvSpPr/>
            <p:nvPr/>
          </p:nvSpPr>
          <p:spPr>
            <a:xfrm>
              <a:off x="12400566" y="8533040"/>
              <a:ext cx="3667391" cy="153386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20000"/>
                </a:lnSpc>
              </a:pPr>
              <a:endParaRPr lang="en-IN" sz="2000" b="1">
                <a:solidFill>
                  <a:srgbClr val="446B3C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659007-38CE-A0C2-C199-1B39A49D971D}"/>
                </a:ext>
              </a:extLst>
            </p:cNvPr>
            <p:cNvSpPr txBox="1"/>
            <p:nvPr/>
          </p:nvSpPr>
          <p:spPr>
            <a:xfrm>
              <a:off x="12834349" y="8618576"/>
              <a:ext cx="34851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1">
                  <a:solidFill>
                    <a:srgbClr val="446B3C"/>
                  </a:solidFill>
                </a:rPr>
                <a:t>Third-Party logistics providers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A35363A-96B5-1BB3-531E-D7523D871EFD}"/>
                </a:ext>
              </a:extLst>
            </p:cNvPr>
            <p:cNvSpPr txBox="1"/>
            <p:nvPr/>
          </p:nvSpPr>
          <p:spPr>
            <a:xfrm>
              <a:off x="12538288" y="9089174"/>
              <a:ext cx="347377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t-IT" sz="1600"/>
                <a:t>Private logistics (Bolloré, DHL, Imperial), Public fleets under EPI, provincial govt. fleets</a:t>
              </a:r>
              <a:endParaRPr lang="en-IN" sz="1600"/>
            </a:p>
          </p:txBody>
        </p:sp>
      </p:grpSp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5258DDAD-098B-0EE9-E674-E64C358CB602}"/>
              </a:ext>
            </a:extLst>
          </p:cNvPr>
          <p:cNvGrpSpPr/>
          <p:nvPr/>
        </p:nvGrpSpPr>
        <p:grpSpPr>
          <a:xfrm>
            <a:off x="2724156" y="8365204"/>
            <a:ext cx="3621847" cy="1542097"/>
            <a:chOff x="740604" y="8586811"/>
            <a:chExt cx="3621847" cy="154209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3F25829-78F7-9E67-E1A6-58BDD70C5953}"/>
                </a:ext>
              </a:extLst>
            </p:cNvPr>
            <p:cNvSpPr/>
            <p:nvPr/>
          </p:nvSpPr>
          <p:spPr>
            <a:xfrm>
              <a:off x="753903" y="9112277"/>
              <a:ext cx="3608548" cy="1016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7763E07-7027-2F77-5D9B-D53FA255E414}"/>
                </a:ext>
              </a:extLst>
            </p:cNvPr>
            <p:cNvSpPr/>
            <p:nvPr/>
          </p:nvSpPr>
          <p:spPr>
            <a:xfrm>
              <a:off x="740604" y="8590837"/>
              <a:ext cx="3608548" cy="492443"/>
            </a:xfrm>
            <a:prstGeom prst="rect">
              <a:avLst/>
            </a:prstGeom>
            <a:solidFill>
              <a:srgbClr val="DBEE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EF6BD3F-0D7A-862F-BE17-038747D77C57}"/>
                </a:ext>
              </a:extLst>
            </p:cNvPr>
            <p:cNvSpPr txBox="1"/>
            <p:nvPr/>
          </p:nvSpPr>
          <p:spPr>
            <a:xfrm>
              <a:off x="787800" y="9118678"/>
              <a:ext cx="323175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N" sz="1600" dirty="0"/>
                <a:t>Partner with </a:t>
              </a:r>
              <a:r>
                <a:rPr lang="en-IN" sz="1600" b="1" dirty="0"/>
                <a:t>Ministry of Health </a:t>
              </a:r>
              <a:r>
                <a:rPr lang="en-IN" sz="1600" dirty="0"/>
                <a:t>(selection), </a:t>
              </a:r>
              <a:r>
                <a:rPr lang="en-IN" sz="1600" b="1" dirty="0"/>
                <a:t>Ministry of Finance &amp; Treasury </a:t>
              </a:r>
              <a:r>
                <a:rPr lang="en-IN" sz="1600" dirty="0"/>
                <a:t>(approval)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98FB08B-5C5E-1E85-4B54-84842306031C}"/>
                </a:ext>
              </a:extLst>
            </p:cNvPr>
            <p:cNvSpPr txBox="1"/>
            <p:nvPr/>
          </p:nvSpPr>
          <p:spPr>
            <a:xfrm>
              <a:off x="1104796" y="8690954"/>
              <a:ext cx="29965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800" b="1">
                  <a:solidFill>
                    <a:srgbClr val="446B3C"/>
                  </a:solidFill>
                </a:rPr>
                <a:t>Government Stakeholders</a:t>
              </a:r>
            </a:p>
          </p:txBody>
        </p: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5E4F751E-DAF2-F4D1-41CA-AA8A73565F0B}"/>
                </a:ext>
              </a:extLst>
            </p:cNvPr>
            <p:cNvSpPr/>
            <p:nvPr/>
          </p:nvSpPr>
          <p:spPr>
            <a:xfrm>
              <a:off x="740604" y="8586811"/>
              <a:ext cx="3621847" cy="1498423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20000"/>
                </a:lnSpc>
              </a:pPr>
              <a:endParaRPr lang="en-IN" sz="2000" b="1">
                <a:solidFill>
                  <a:srgbClr val="446B3C"/>
                </a:solidFill>
              </a:endParaRPr>
            </a:p>
          </p:txBody>
        </p:sp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3BFEB889-92E6-5618-977C-3F128C8B1741}"/>
              </a:ext>
            </a:extLst>
          </p:cNvPr>
          <p:cNvGrpSpPr/>
          <p:nvPr/>
        </p:nvGrpSpPr>
        <p:grpSpPr>
          <a:xfrm>
            <a:off x="7325272" y="8364740"/>
            <a:ext cx="3599194" cy="1515208"/>
            <a:chOff x="7047380" y="8499171"/>
            <a:chExt cx="3599194" cy="151520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DD35142-98C6-1BF5-E47C-ECC5E92B88EE}"/>
                </a:ext>
              </a:extLst>
            </p:cNvPr>
            <p:cNvSpPr/>
            <p:nvPr/>
          </p:nvSpPr>
          <p:spPr>
            <a:xfrm>
              <a:off x="7047380" y="8508998"/>
              <a:ext cx="3599193" cy="492443"/>
            </a:xfrm>
            <a:prstGeom prst="rect">
              <a:avLst/>
            </a:prstGeom>
            <a:solidFill>
              <a:srgbClr val="DBEE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622184D-3129-13CA-6A8B-3559B7D48F5B}"/>
                </a:ext>
              </a:extLst>
            </p:cNvPr>
            <p:cNvSpPr/>
            <p:nvPr/>
          </p:nvSpPr>
          <p:spPr>
            <a:xfrm>
              <a:off x="7120467" y="9070958"/>
              <a:ext cx="3521285" cy="908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D1720D9A-67A9-AACD-026E-7BA8594146A7}"/>
                </a:ext>
              </a:extLst>
            </p:cNvPr>
            <p:cNvSpPr txBox="1"/>
            <p:nvPr/>
          </p:nvSpPr>
          <p:spPr>
            <a:xfrm>
              <a:off x="7761577" y="8563918"/>
              <a:ext cx="21325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800" b="1">
                  <a:solidFill>
                    <a:srgbClr val="446B3C"/>
                  </a:solidFill>
                </a:rPr>
                <a:t>Storage providers</a:t>
              </a:r>
            </a:p>
          </p:txBody>
        </p:sp>
        <p:sp>
          <p:nvSpPr>
            <p:cNvPr id="1026" name="TextBox 1025">
              <a:extLst>
                <a:ext uri="{FF2B5EF4-FFF2-40B4-BE49-F238E27FC236}">
                  <a16:creationId xmlns:a16="http://schemas.microsoft.com/office/drawing/2014/main" id="{DB4C99C0-BB8D-85F5-18F9-92FB30BBA3AA}"/>
                </a:ext>
              </a:extLst>
            </p:cNvPr>
            <p:cNvSpPr txBox="1"/>
            <p:nvPr/>
          </p:nvSpPr>
          <p:spPr>
            <a:xfrm>
              <a:off x="7047380" y="9029508"/>
              <a:ext cx="35991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/>
                <a:t>Gavi-funded </a:t>
              </a:r>
              <a:r>
                <a:rPr lang="en-US" sz="1600" b="1"/>
                <a:t>Cold Chain Equipment Optimization Platform (CCEOP), </a:t>
              </a:r>
              <a:r>
                <a:rPr lang="en-IN" sz="1600" b="1"/>
                <a:t>UNICEF Supply Division</a:t>
              </a:r>
              <a:r>
                <a:rPr lang="en-IN" sz="1600"/>
                <a:t>, PPP arrangements</a:t>
              </a:r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0CF9F03C-BB84-69DE-156C-90CBC0A6B2C6}"/>
                </a:ext>
              </a:extLst>
            </p:cNvPr>
            <p:cNvSpPr/>
            <p:nvPr/>
          </p:nvSpPr>
          <p:spPr>
            <a:xfrm>
              <a:off x="7047382" y="8499171"/>
              <a:ext cx="3599192" cy="151520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20000"/>
                </a:lnSpc>
              </a:pPr>
              <a:endParaRPr lang="en-IN" sz="2000" b="1">
                <a:solidFill>
                  <a:srgbClr val="446B3C"/>
                </a:solidFill>
              </a:endParaRPr>
            </a:p>
          </p:txBody>
        </p:sp>
      </p:grpSp>
      <p:sp>
        <p:nvSpPr>
          <p:cNvPr id="1031" name="TextBox 1030">
            <a:extLst>
              <a:ext uri="{FF2B5EF4-FFF2-40B4-BE49-F238E27FC236}">
                <a16:creationId xmlns:a16="http://schemas.microsoft.com/office/drawing/2014/main" id="{E35BE1BC-9BC5-8578-8668-FF16613564C4}"/>
              </a:ext>
            </a:extLst>
          </p:cNvPr>
          <p:cNvSpPr txBox="1"/>
          <p:nvPr/>
        </p:nvSpPr>
        <p:spPr>
          <a:xfrm>
            <a:off x="6968797" y="7501633"/>
            <a:ext cx="440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>
                <a:solidFill>
                  <a:srgbClr val="4E7B46"/>
                </a:solidFill>
              </a:rPr>
              <a:t>Distribution</a:t>
            </a:r>
          </a:p>
        </p:txBody>
      </p:sp>
      <p:pic>
        <p:nvPicPr>
          <p:cNvPr id="1052" name="Picture 1051">
            <a:extLst>
              <a:ext uri="{FF2B5EF4-FFF2-40B4-BE49-F238E27FC236}">
                <a16:creationId xmlns:a16="http://schemas.microsoft.com/office/drawing/2014/main" id="{1E8C4745-00A2-BE51-6ECE-297C525DAF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7" y="6596690"/>
            <a:ext cx="968564" cy="968564"/>
          </a:xfrm>
          <a:prstGeom prst="rect">
            <a:avLst/>
          </a:prstGeom>
          <a:solidFill>
            <a:srgbClr val="DCEED6"/>
          </a:solidFill>
        </p:spPr>
      </p:pic>
      <p:pic>
        <p:nvPicPr>
          <p:cNvPr id="1065" name="Picture 1064" descr="A green syringe and a bottle&#10;&#10;AI-generated content may be incorrect.">
            <a:extLst>
              <a:ext uri="{FF2B5EF4-FFF2-40B4-BE49-F238E27FC236}">
                <a16:creationId xmlns:a16="http://schemas.microsoft.com/office/drawing/2014/main" id="{B4212F85-C1D0-66A5-41D6-F015E7024D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75" y="5087775"/>
            <a:ext cx="738084" cy="738084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A6B243CB-A466-01E0-B66E-1C7361F03B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927" y="5051550"/>
            <a:ext cx="719904" cy="719904"/>
          </a:xfrm>
          <a:prstGeom prst="rect">
            <a:avLst/>
          </a:prstGeom>
        </p:spPr>
      </p:pic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447B264D-87AE-D7E4-514A-A97A93BA4013}"/>
              </a:ext>
            </a:extLst>
          </p:cNvPr>
          <p:cNvCxnSpPr/>
          <p:nvPr/>
        </p:nvCxnSpPr>
        <p:spPr>
          <a:xfrm>
            <a:off x="0" y="106854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TextBox 11">
            <a:extLst>
              <a:ext uri="{FF2B5EF4-FFF2-40B4-BE49-F238E27FC236}">
                <a16:creationId xmlns:a16="http://schemas.microsoft.com/office/drawing/2014/main" id="{FBFD7F04-2DAD-1B97-21B5-2FD3E860F5CD}"/>
              </a:ext>
            </a:extLst>
          </p:cNvPr>
          <p:cNvSpPr txBox="1"/>
          <p:nvPr/>
        </p:nvSpPr>
        <p:spPr>
          <a:xfrm>
            <a:off x="152400" y="10816548"/>
            <a:ext cx="5143513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9"/>
              </a:lnSpc>
            </a:pPr>
            <a:r>
              <a:rPr lang="en-US" sz="2000" b="1" spc="-62">
                <a:solidFill>
                  <a:srgbClr val="446B3C"/>
                </a:solidFill>
                <a:ea typeface="Bricolage Grotesque"/>
                <a:cs typeface="Bricolage Grotesque"/>
                <a:sym typeface="Bricolage Grotesque"/>
              </a:rPr>
              <a:t>Team Ambassadors Of Quan</a:t>
            </a:r>
          </a:p>
        </p:txBody>
      </p:sp>
      <p:sp>
        <p:nvSpPr>
          <p:cNvPr id="2078" name="TextBox 19">
            <a:extLst>
              <a:ext uri="{FF2B5EF4-FFF2-40B4-BE49-F238E27FC236}">
                <a16:creationId xmlns:a16="http://schemas.microsoft.com/office/drawing/2014/main" id="{E03BB0E4-8CF1-DEA2-BACA-8451D8DF8101}"/>
              </a:ext>
            </a:extLst>
          </p:cNvPr>
          <p:cNvSpPr txBox="1"/>
          <p:nvPr/>
        </p:nvSpPr>
        <p:spPr>
          <a:xfrm>
            <a:off x="17529478" y="10548911"/>
            <a:ext cx="606122" cy="59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2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8</a:t>
            </a:r>
          </a:p>
        </p:txBody>
      </p:sp>
      <p:sp>
        <p:nvSpPr>
          <p:cNvPr id="2079" name="TextBox 20">
            <a:extLst>
              <a:ext uri="{FF2B5EF4-FFF2-40B4-BE49-F238E27FC236}">
                <a16:creationId xmlns:a16="http://schemas.microsoft.com/office/drawing/2014/main" id="{1F2C8FB9-C68B-BACE-346D-1032AB58B867}"/>
              </a:ext>
            </a:extLst>
          </p:cNvPr>
          <p:cNvSpPr txBox="1"/>
          <p:nvPr/>
        </p:nvSpPr>
        <p:spPr>
          <a:xfrm>
            <a:off x="17938519" y="10788233"/>
            <a:ext cx="773350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000">
                <a:solidFill>
                  <a:srgbClr val="446B3C"/>
                </a:solidFill>
                <a:ea typeface="Etna Sans Serif"/>
                <a:cs typeface="Etna Sans Serif"/>
                <a:sym typeface="Etna Sans Serif"/>
              </a:rPr>
              <a:t>/11</a:t>
            </a:r>
          </a:p>
        </p:txBody>
      </p:sp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AAA65642-6A5D-5A52-F2F9-0600440B929A}"/>
              </a:ext>
            </a:extLst>
          </p:cNvPr>
          <p:cNvCxnSpPr>
            <a:cxnSpLocks/>
          </p:cNvCxnSpPr>
          <p:nvPr/>
        </p:nvCxnSpPr>
        <p:spPr>
          <a:xfrm>
            <a:off x="9127039" y="2526224"/>
            <a:ext cx="0" cy="3832919"/>
          </a:xfrm>
          <a:prstGeom prst="line">
            <a:avLst/>
          </a:prstGeom>
          <a:ln w="38100">
            <a:solidFill>
              <a:srgbClr val="598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2" name="Straight Connector 2091">
            <a:extLst>
              <a:ext uri="{FF2B5EF4-FFF2-40B4-BE49-F238E27FC236}">
                <a16:creationId xmlns:a16="http://schemas.microsoft.com/office/drawing/2014/main" id="{865390AC-661C-4417-3F2C-9C3CB2DD9E31}"/>
              </a:ext>
            </a:extLst>
          </p:cNvPr>
          <p:cNvCxnSpPr>
            <a:cxnSpLocks/>
          </p:cNvCxnSpPr>
          <p:nvPr/>
        </p:nvCxnSpPr>
        <p:spPr>
          <a:xfrm flipH="1">
            <a:off x="444500" y="6356171"/>
            <a:ext cx="8680369" cy="2334401"/>
          </a:xfrm>
          <a:prstGeom prst="line">
            <a:avLst/>
          </a:prstGeom>
          <a:ln w="38100">
            <a:solidFill>
              <a:srgbClr val="598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Straight Connector 2084">
            <a:extLst>
              <a:ext uri="{FF2B5EF4-FFF2-40B4-BE49-F238E27FC236}">
                <a16:creationId xmlns:a16="http://schemas.microsoft.com/office/drawing/2014/main" id="{4FA07E81-2AA1-97A3-4B5A-4468654AC88E}"/>
              </a:ext>
            </a:extLst>
          </p:cNvPr>
          <p:cNvCxnSpPr>
            <a:cxnSpLocks/>
          </p:cNvCxnSpPr>
          <p:nvPr/>
        </p:nvCxnSpPr>
        <p:spPr>
          <a:xfrm>
            <a:off x="9127039" y="6356172"/>
            <a:ext cx="8811480" cy="2363559"/>
          </a:xfrm>
          <a:prstGeom prst="line">
            <a:avLst/>
          </a:prstGeom>
          <a:ln w="38100">
            <a:solidFill>
              <a:srgbClr val="598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D3D6C74-9530-6B68-EED2-432C961D9219}"/>
              </a:ext>
            </a:extLst>
          </p:cNvPr>
          <p:cNvSpPr txBox="1"/>
          <p:nvPr/>
        </p:nvSpPr>
        <p:spPr>
          <a:xfrm>
            <a:off x="942295" y="2575368"/>
            <a:ext cx="805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228B44"/>
                </a:solidFill>
              </a:rPr>
              <a:t>Leverages RCCNs, funders, and global R&amp;D leaders to build Africa’s own pipeline for HIV, malaria, and TB</a:t>
            </a:r>
            <a:endParaRPr lang="en-US" b="1" dirty="0">
              <a:solidFill>
                <a:srgbClr val="228B4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3A791-2C3F-2674-938D-FE0B1B5A69AE}"/>
              </a:ext>
            </a:extLst>
          </p:cNvPr>
          <p:cNvSpPr txBox="1"/>
          <p:nvPr/>
        </p:nvSpPr>
        <p:spPr>
          <a:xfrm>
            <a:off x="9964821" y="2576020"/>
            <a:ext cx="8020123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rgbClr val="228B44"/>
                </a:solidFill>
              </a:rPr>
              <a:t>Secures DS capability for MR, HepB, and PCV13 through licensing and VIPS-aligned tech transfer, ensuring PQ-ready local production.</a:t>
            </a:r>
            <a:endParaRPr lang="en-IN" b="1" i="1">
              <a:solidFill>
                <a:srgbClr val="228B4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5074A4-58D1-6CC8-5EF2-89C9A79B8781}"/>
              </a:ext>
            </a:extLst>
          </p:cNvPr>
          <p:cNvSpPr txBox="1"/>
          <p:nvPr/>
        </p:nvSpPr>
        <p:spPr>
          <a:xfrm>
            <a:off x="3918641" y="10104946"/>
            <a:ext cx="11386101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228B44"/>
                </a:solidFill>
              </a:rPr>
              <a:t>Partners with AU, UNICEF, and logistics providers to deliver reliable, last-mile vaccine access across Africa</a:t>
            </a:r>
            <a:endParaRPr lang="en-US" b="1">
              <a:solidFill>
                <a:srgbClr val="228B44"/>
              </a:solidFill>
            </a:endParaRPr>
          </a:p>
        </p:txBody>
      </p:sp>
      <p:pic>
        <p:nvPicPr>
          <p:cNvPr id="1049" name="Picture 1048" descr="A green outline of hands shaking with a plus sign&#10;&#10;AI-generated content may be incorrect.">
            <a:extLst>
              <a:ext uri="{FF2B5EF4-FFF2-40B4-BE49-F238E27FC236}">
                <a16:creationId xmlns:a16="http://schemas.microsoft.com/office/drawing/2014/main" id="{B963D2BF-8B38-7DB3-0CF6-BC46CE440B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7" y="2526224"/>
            <a:ext cx="646332" cy="646332"/>
          </a:xfrm>
          <a:prstGeom prst="rect">
            <a:avLst/>
          </a:prstGeom>
        </p:spPr>
      </p:pic>
      <p:pic>
        <p:nvPicPr>
          <p:cNvPr id="1058" name="Picture 1057" descr="A green outline of hands shaking with a plus sign&#10;&#10;AI-generated content may be incorrect.">
            <a:extLst>
              <a:ext uri="{FF2B5EF4-FFF2-40B4-BE49-F238E27FC236}">
                <a16:creationId xmlns:a16="http://schemas.microsoft.com/office/drawing/2014/main" id="{1CDD09D9-103B-9B5C-8F1F-435734796D6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13" y="2513409"/>
            <a:ext cx="646332" cy="646332"/>
          </a:xfrm>
          <a:prstGeom prst="rect">
            <a:avLst/>
          </a:prstGeom>
        </p:spPr>
      </p:pic>
      <p:pic>
        <p:nvPicPr>
          <p:cNvPr id="1061" name="Picture 1060" descr="A green outline of hands shaking with a plus sign&#10;&#10;AI-generated content may be incorrect.">
            <a:extLst>
              <a:ext uri="{FF2B5EF4-FFF2-40B4-BE49-F238E27FC236}">
                <a16:creationId xmlns:a16="http://schemas.microsoft.com/office/drawing/2014/main" id="{EF2CB3EC-57CE-7998-B261-74A227F38EA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01" y="9940623"/>
            <a:ext cx="646332" cy="646332"/>
          </a:xfrm>
          <a:prstGeom prst="rect">
            <a:avLst/>
          </a:prstGeom>
        </p:spPr>
      </p:pic>
      <p:sp>
        <p:nvSpPr>
          <p:cNvPr id="1048" name="TextBox 1047">
            <a:extLst>
              <a:ext uri="{FF2B5EF4-FFF2-40B4-BE49-F238E27FC236}">
                <a16:creationId xmlns:a16="http://schemas.microsoft.com/office/drawing/2014/main" id="{30E91F34-117C-C24C-B53E-830A8AE2E655}"/>
              </a:ext>
            </a:extLst>
          </p:cNvPr>
          <p:cNvSpPr txBox="1"/>
          <p:nvPr/>
        </p:nvSpPr>
        <p:spPr>
          <a:xfrm>
            <a:off x="9812415" y="3292766"/>
            <a:ext cx="8020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Refer to </a:t>
            </a:r>
            <a:r>
              <a:rPr lang="en-US" sz="1400" b="1">
                <a:solidFill>
                  <a:srgbClr val="0070C0"/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 IV </a:t>
            </a:r>
            <a:r>
              <a:rPr lang="en-US" sz="1400" b="1">
                <a:solidFill>
                  <a:srgbClr val="0070C0"/>
                </a:solidFill>
              </a:rPr>
              <a:t> </a:t>
            </a:r>
            <a:r>
              <a:rPr lang="en-US" sz="1400"/>
              <a:t>for detailed analysis &amp; prioritization of partners for Tech Transfer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55BECC-18F3-7E49-6A39-D96CB4F52D44}"/>
              </a:ext>
            </a:extLst>
          </p:cNvPr>
          <p:cNvCxnSpPr/>
          <p:nvPr/>
        </p:nvCxnSpPr>
        <p:spPr>
          <a:xfrm>
            <a:off x="0" y="1465262"/>
            <a:ext cx="18288000" cy="0"/>
          </a:xfrm>
          <a:prstGeom prst="line">
            <a:avLst/>
          </a:prstGeom>
          <a:ln w="12700">
            <a:solidFill>
              <a:srgbClr val="446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087EE7F-B56C-D436-F08A-8D0962AC3DB4}"/>
              </a:ext>
            </a:extLst>
          </p:cNvPr>
          <p:cNvSpPr/>
          <p:nvPr/>
        </p:nvSpPr>
        <p:spPr>
          <a:xfrm>
            <a:off x="272963" y="1583047"/>
            <a:ext cx="1665716" cy="684000"/>
          </a:xfrm>
          <a:prstGeom prst="rect">
            <a:avLst/>
          </a:prstGeom>
          <a:solidFill>
            <a:srgbClr val="228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3F29D2-CE56-FDEE-F4B2-9F5F9E256DBC}"/>
              </a:ext>
            </a:extLst>
          </p:cNvPr>
          <p:cNvSpPr/>
          <p:nvPr/>
        </p:nvSpPr>
        <p:spPr>
          <a:xfrm>
            <a:off x="2010895" y="1575712"/>
            <a:ext cx="16065449" cy="691335"/>
          </a:xfrm>
          <a:prstGeom prst="rect">
            <a:avLst/>
          </a:prstGeom>
          <a:solidFill>
            <a:srgbClr val="E6F8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>
                <a:solidFill>
                  <a:schemeClr val="tx1"/>
                </a:solidFill>
                <a:latin typeface="+mj-lt"/>
              </a:rPr>
              <a:t>To </a:t>
            </a:r>
            <a:r>
              <a:rPr lang="en-IN" b="1" i="1">
                <a:solidFill>
                  <a:srgbClr val="228B44"/>
                </a:solidFill>
                <a:latin typeface="+mj-lt"/>
              </a:rPr>
              <a:t>collaborate with partners for value creation</a:t>
            </a:r>
            <a:r>
              <a:rPr lang="en-IN" b="1">
                <a:solidFill>
                  <a:schemeClr val="tx1"/>
                </a:solidFill>
                <a:latin typeface="+mj-lt"/>
              </a:rPr>
              <a:t>, mutual benefit and for a shared vision of a self reliant Africa 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AE4E4CBD-0745-8CA0-E8A0-79DF353711C3}"/>
              </a:ext>
            </a:extLst>
          </p:cNvPr>
          <p:cNvSpPr txBox="1"/>
          <p:nvPr/>
        </p:nvSpPr>
        <p:spPr>
          <a:xfrm>
            <a:off x="69333" y="1740750"/>
            <a:ext cx="2072976" cy="35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US" sz="2400" b="1">
                <a:solidFill>
                  <a:schemeClr val="bg1"/>
                </a:solidFill>
                <a:ea typeface="Helvetica World"/>
                <a:cs typeface="Helvetica World"/>
                <a:sym typeface="Helvetica World"/>
              </a:rPr>
              <a:t>Objective</a:t>
            </a:r>
            <a:endParaRPr lang="en-US" sz="2400" b="1" baseline="30000">
              <a:solidFill>
                <a:schemeClr val="bg1"/>
              </a:solidFill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BB4A51-3A7D-FC5D-B02E-8CF44148C34B}"/>
              </a:ext>
            </a:extLst>
          </p:cNvPr>
          <p:cNvSpPr txBox="1"/>
          <p:nvPr/>
        </p:nvSpPr>
        <p:spPr>
          <a:xfrm>
            <a:off x="3514714" y="10797021"/>
            <a:ext cx="14014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1"/>
              <a:t>Sources: Author’s Research &amp; Analysis (Primary &amp; Secondary), </a:t>
            </a:r>
            <a:r>
              <a:rPr lang="en-US" sz="1400" b="1" i="1">
                <a:solidFill>
                  <a:srgbClr val="228B44"/>
                </a:solidFill>
                <a:hlinkClick r:id="rId16"/>
              </a:rPr>
              <a:t>RCNN source</a:t>
            </a:r>
            <a:r>
              <a:rPr lang="en-US" sz="1400" b="1" i="1">
                <a:solidFill>
                  <a:srgbClr val="228B44"/>
                </a:solidFill>
              </a:rPr>
              <a:t>, </a:t>
            </a:r>
            <a:r>
              <a:rPr lang="en-US" sz="1400" b="1" i="1">
                <a:solidFill>
                  <a:srgbClr val="228B44"/>
                </a:solidFill>
                <a:hlinkClick r:id="rId17"/>
              </a:rPr>
              <a:t>Pfizer source</a:t>
            </a:r>
            <a:r>
              <a:rPr lang="en-US" sz="1400" b="1" i="1">
                <a:solidFill>
                  <a:srgbClr val="228B44"/>
                </a:solidFill>
              </a:rPr>
              <a:t>, </a:t>
            </a:r>
            <a:r>
              <a:rPr lang="en-US" sz="1400" b="1" i="1">
                <a:solidFill>
                  <a:srgbClr val="228B44"/>
                </a:solidFill>
                <a:hlinkClick r:id="rId18"/>
              </a:rPr>
              <a:t>SII source</a:t>
            </a:r>
            <a:r>
              <a:rPr lang="en-US" sz="1400" b="1" i="1">
                <a:solidFill>
                  <a:srgbClr val="228B44"/>
                </a:solidFill>
              </a:rPr>
              <a:t>, </a:t>
            </a:r>
            <a:r>
              <a:rPr lang="en-US" sz="1400" b="1" i="1">
                <a:solidFill>
                  <a:srgbClr val="228B44"/>
                </a:solidFill>
                <a:hlinkClick r:id="rId19"/>
              </a:rPr>
              <a:t>Biological E source</a:t>
            </a:r>
            <a:r>
              <a:rPr lang="en-US" sz="1400" b="1" i="1">
                <a:solidFill>
                  <a:srgbClr val="228B44"/>
                </a:solidFill>
              </a:rPr>
              <a:t>, </a:t>
            </a:r>
            <a:r>
              <a:rPr lang="en-US" sz="1400" b="1" i="1">
                <a:solidFill>
                  <a:srgbClr val="228B44"/>
                </a:solidFill>
                <a:hlinkClick r:id="rId20"/>
              </a:rPr>
              <a:t>CCEOP source</a:t>
            </a:r>
            <a:endParaRPr lang="en-US" sz="1400" b="1">
              <a:solidFill>
                <a:srgbClr val="228B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43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82D5178E561409C9B3AA38BC1244B" ma:contentTypeVersion="13" ma:contentTypeDescription="Create a new document." ma:contentTypeScope="" ma:versionID="34c42ac122ed326b8ffbc90fa4312ddf">
  <xsd:schema xmlns:xsd="http://www.w3.org/2001/XMLSchema" xmlns:xs="http://www.w3.org/2001/XMLSchema" xmlns:p="http://schemas.microsoft.com/office/2006/metadata/properties" xmlns:ns3="21f38523-e62c-4ad8-8784-8b0993f0e2bb" targetNamespace="http://schemas.microsoft.com/office/2006/metadata/properties" ma:root="true" ma:fieldsID="2cc90c067dec0b7c2f850d75fc8df791" ns3:_="">
    <xsd:import namespace="21f38523-e62c-4ad8-8784-8b0993f0e2b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38523-e62c-4ad8-8784-8b0993f0e2b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1f38523-e62c-4ad8-8784-8b0993f0e2bb" xsi:nil="true"/>
  </documentManagement>
</p:properties>
</file>

<file path=customXml/itemProps1.xml><?xml version="1.0" encoding="utf-8"?>
<ds:datastoreItem xmlns:ds="http://schemas.openxmlformats.org/officeDocument/2006/customXml" ds:itemID="{DD7A8714-C4F1-4F5D-BFB1-15EF5024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f38523-e62c-4ad8-8784-8b0993f0e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0576D3-D78B-41CA-BC83-4203D9E66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80D4BE-20D6-4DA0-8977-9B94DAD217B0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1f38523-e62c-4ad8-8784-8b0993f0e2bb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7332</Words>
  <Application>Microsoft Office PowerPoint</Application>
  <PresentationFormat>Custom</PresentationFormat>
  <Paragraphs>1894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Helvetica World</vt:lpstr>
      <vt:lpstr>Helvetica</vt:lpstr>
      <vt:lpstr>Aptos Narrow</vt:lpstr>
      <vt:lpstr>Etna Sans Serif</vt:lpstr>
      <vt:lpstr>Canva Sans Bold Italics</vt:lpstr>
      <vt:lpstr>Bricolage Grotesque</vt:lpstr>
      <vt:lpstr>Calibri</vt:lpstr>
      <vt:lpstr>Calibri (MS) Bold</vt:lpstr>
      <vt:lpstr>Aptos</vt:lpstr>
      <vt:lpstr>Canva Sans Bold</vt:lpstr>
      <vt:lpstr>Arial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Bold Nature Presentation</dc:title>
  <dc:creator>Vedang Poddar</dc:creator>
  <cp:lastModifiedBy>Vedang Poddar</cp:lastModifiedBy>
  <cp:revision>1</cp:revision>
  <dcterms:created xsi:type="dcterms:W3CDTF">2006-08-16T00:00:00Z</dcterms:created>
  <dcterms:modified xsi:type="dcterms:W3CDTF">2025-11-05T17:26:40Z</dcterms:modified>
  <dc:identifier>DAGy8WdKyu8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0x01010056382D5178E561409C9B3AA38BC1244B</vt:lpwstr>
  </property>
</Properties>
</file>