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1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90" r:id="rId10"/>
    <p:sldId id="289" r:id="rId11"/>
    <p:sldId id="292" r:id="rId12"/>
    <p:sldId id="291" r:id="rId13"/>
    <p:sldId id="294" r:id="rId14"/>
    <p:sldId id="293" r:id="rId15"/>
    <p:sldId id="298" r:id="rId16"/>
    <p:sldId id="296" r:id="rId17"/>
    <p:sldId id="295" r:id="rId18"/>
    <p:sldId id="297" r:id="rId19"/>
    <p:sldId id="280" r:id="rId20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FF3300"/>
    <a:srgbClr val="003399"/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8" autoAdjust="0"/>
    <p:restoredTop sz="90942" autoAdjust="0"/>
  </p:normalViewPr>
  <p:slideViewPr>
    <p:cSldViewPr>
      <p:cViewPr varScale="1">
        <p:scale>
          <a:sx n="99" d="100"/>
          <a:sy n="99" d="100"/>
        </p:scale>
        <p:origin x="-125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E9710-EABB-4B79-B99B-CBD33CEDB230}" type="datetimeFigureOut">
              <a:rPr lang="pl-PL" smtClean="0"/>
              <a:pPr/>
              <a:t>2011-06-08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9BE45-52C0-4593-8968-4D22A4AAF6DF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7E1F1A-FD24-463A-9EF3-0445EDC4EF6A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0239AE-513B-408A-A7FD-FE4BF48D638C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787DFA-D881-4067-92EE-7BEDBB7A7552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EA4A45-1512-421E-9159-5F3B31461714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D7E0DF-92E1-4B08-BC70-673A49517328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EF863D-C449-41AB-9BA5-09ADBDA33571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439B7E-45FC-4BF9-BE9B-990F7460B4A9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655DE9-BCAD-4D52-BD0D-C5568C0B24F0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86B81C-B2E2-4DE4-A24B-A4D31BD480AF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E4CF3E-C91B-4572-AE88-F4EB73C9B3E7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AA6000-EB8F-4672-8C6B-9AC81910423A}" type="slidenum">
              <a:rPr lang="pl-PL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/>
            </a:gs>
            <a:gs pos="0">
              <a:srgbClr val="03D4A8"/>
            </a:gs>
            <a:gs pos="0">
              <a:srgbClr val="03D4A8"/>
            </a:gs>
            <a:gs pos="0">
              <a:srgbClr val="03D4A8"/>
            </a:gs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6137717-D8F8-47C6-B36D-B8BE489A7A31}" type="slidenum">
              <a:rPr lang="pl-PL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DSC_00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6" name="Prostokąt 5"/>
          <p:cNvSpPr/>
          <p:nvPr/>
        </p:nvSpPr>
        <p:spPr>
          <a:xfrm>
            <a:off x="1043608" y="1182230"/>
            <a:ext cx="7056784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i="1" kern="0" dirty="0" smtClean="0">
                <a:solidFill>
                  <a:srgbClr val="C00000"/>
                </a:solidFill>
                <a:latin typeface="Times New Roman"/>
              </a:rPr>
              <a:t>Kompetencje pielęgniarki opieki paliatywnej         w codziennej praktyce zawodowej – uwarunkowania prawne a rzeczywistość </a:t>
            </a:r>
          </a:p>
          <a:p>
            <a:pPr algn="ctr"/>
            <a:endParaRPr lang="pl-PL" b="1" kern="0" dirty="0" smtClean="0">
              <a:solidFill>
                <a:srgbClr val="000066"/>
              </a:solidFill>
              <a:latin typeface="Times New Roman"/>
            </a:endParaRPr>
          </a:p>
          <a:p>
            <a:pPr algn="ctr"/>
            <a:endParaRPr lang="pl-PL" b="1" kern="0" dirty="0" smtClean="0">
              <a:solidFill>
                <a:srgbClr val="000066"/>
              </a:solidFill>
              <a:latin typeface="Times New Roman"/>
            </a:endParaRPr>
          </a:p>
          <a:p>
            <a:pPr algn="ctr"/>
            <a:r>
              <a:rPr lang="pl-PL" b="1" kern="0" dirty="0" smtClean="0">
                <a:solidFill>
                  <a:srgbClr val="000066"/>
                </a:solidFill>
                <a:latin typeface="Times New Roman"/>
              </a:rPr>
              <a:t>mgr Anna Kaptacz </a:t>
            </a:r>
          </a:p>
          <a:p>
            <a:pPr algn="ctr"/>
            <a:r>
              <a:rPr lang="pl-PL" b="1" kern="0" dirty="0" smtClean="0">
                <a:solidFill>
                  <a:srgbClr val="000066"/>
                </a:solidFill>
                <a:latin typeface="Times New Roman"/>
              </a:rPr>
              <a:t/>
            </a:r>
            <a:br>
              <a:rPr lang="pl-PL" b="1" kern="0" dirty="0" smtClean="0">
                <a:solidFill>
                  <a:srgbClr val="000066"/>
                </a:solidFill>
                <a:latin typeface="Times New Roman"/>
              </a:rPr>
            </a:br>
            <a:r>
              <a:rPr lang="pl-PL" sz="1400" b="1" i="1" kern="0" dirty="0" smtClean="0">
                <a:solidFill>
                  <a:srgbClr val="000066"/>
                </a:solidFill>
                <a:latin typeface="AGaramond" pitchFamily="18" charset="0"/>
              </a:rPr>
              <a:t>Prezes Polskiego Towarzystwa Pielęgniarek Opieki Paliatywnej </a:t>
            </a:r>
          </a:p>
          <a:p>
            <a:pPr algn="ctr"/>
            <a:endParaRPr lang="pl-PL" sz="1400" b="1" i="1" kern="0" dirty="0" smtClean="0">
              <a:solidFill>
                <a:srgbClr val="000066"/>
              </a:solidFill>
              <a:latin typeface="AGaramond" pitchFamily="18" charset="0"/>
            </a:endParaRPr>
          </a:p>
          <a:p>
            <a:pPr algn="ctr"/>
            <a:r>
              <a:rPr lang="pl-PL" sz="1400" b="1" i="1" kern="0" dirty="0" smtClean="0">
                <a:solidFill>
                  <a:srgbClr val="000066"/>
                </a:solidFill>
                <a:latin typeface="AGaramond" pitchFamily="18" charset="0"/>
              </a:rPr>
              <a:t>Prezes Stowarzyszenia Opieki Hospicyjnej </a:t>
            </a:r>
            <a:br>
              <a:rPr lang="pl-PL" sz="1400" b="1" i="1" kern="0" dirty="0" smtClean="0">
                <a:solidFill>
                  <a:srgbClr val="000066"/>
                </a:solidFill>
                <a:latin typeface="AGaramond" pitchFamily="18" charset="0"/>
              </a:rPr>
            </a:br>
            <a:r>
              <a:rPr lang="pl-PL" sz="1400" b="1" i="1" kern="0" dirty="0" smtClean="0">
                <a:solidFill>
                  <a:srgbClr val="000066"/>
                </a:solidFill>
                <a:latin typeface="AGaramond" pitchFamily="18" charset="0"/>
              </a:rPr>
              <a:t>Ziemi Częstochowskiej</a:t>
            </a:r>
          </a:p>
        </p:txBody>
      </p:sp>
      <p:sp>
        <p:nvSpPr>
          <p:cNvPr id="7" name="Prostokąt 6"/>
          <p:cNvSpPr/>
          <p:nvPr/>
        </p:nvSpPr>
        <p:spPr>
          <a:xfrm>
            <a:off x="1835696" y="5661248"/>
            <a:ext cx="59046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i="1" dirty="0" smtClean="0">
                <a:solidFill>
                  <a:srgbClr val="000066"/>
                </a:solidFill>
              </a:rPr>
              <a:t>Karczowiska k/Legnicy  09.06-11.06.2011</a:t>
            </a:r>
            <a:endParaRPr lang="pl-PL" b="1" i="1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692696"/>
            <a:ext cx="7772400" cy="5403304"/>
          </a:xfrm>
        </p:spPr>
        <p:txBody>
          <a:bodyPr/>
          <a:lstStyle/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r>
              <a:rPr lang="pl-PL" b="1" dirty="0" smtClean="0"/>
              <a:t>Pielęgniarka </a:t>
            </a:r>
            <a:r>
              <a:rPr lang="pl-PL" dirty="0" smtClean="0"/>
              <a:t>– to samodzielny zawód z grupy specjalistów do spraw zdrowia.                   Sprawuje opiekę medyczną nad pacjentem, asystuje lekarzowi w czasie zabiegów, operacji, wypełnia zlecenia lekarskie                         w procesie diagnostyki, leczenia                              i rehabilitacji, a także zajmuje się szeroko rozumianą edukacją zdrowotną                                i </a:t>
            </a:r>
            <a:r>
              <a:rPr lang="pl-PL" smtClean="0"/>
              <a:t>promocją zdrowia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620688"/>
            <a:ext cx="7772400" cy="5475312"/>
          </a:xfrm>
        </p:spPr>
        <p:txBody>
          <a:bodyPr/>
          <a:lstStyle/>
          <a:p>
            <a:pPr algn="ctr">
              <a:buNone/>
            </a:pPr>
            <a:r>
              <a:rPr lang="pl-PL" sz="2800" b="1" dirty="0" smtClean="0"/>
              <a:t>Opieka paliatywna </a:t>
            </a:r>
            <a:r>
              <a:rPr lang="pl-PL" sz="2400" dirty="0" smtClean="0"/>
              <a:t>jest to całościowe postępowanie mające na celu poprawę jakości życia chorego i jego bliskich zmagających się z problemami związanymi                      z zagrażającą życiu, postępującą chorobą poprzez zapobieganie i niesienie ulgi w cierpieniu przez wczesne ich wykrycie, całościową ocenę i leczenie uwzględniające uśmierzenie bólu, duszności i innych czynników somatycznych oraz pomoc w rozwiązywaniu problemów </a:t>
            </a:r>
            <a:r>
              <a:rPr lang="pl-PL" sz="2400" dirty="0" err="1" smtClean="0"/>
              <a:t>psycho</a:t>
            </a:r>
            <a:r>
              <a:rPr lang="pl-PL" sz="2400" dirty="0" smtClean="0"/>
              <a:t> – socjalnych i duchowych wraz ze wsparciem                 dla rodziny chorego podczas choroby i w okresie żałoby. Szereg działań z zakresu Opieki Paliatywnej jest podejmowanych we wczesnym okresie choroby, jeszcze                 w okresie leczenia przyczynowego, mającego na celu   przedłużenie życia. </a:t>
            </a:r>
            <a:r>
              <a:rPr lang="pl-PL" sz="2400" i="1" dirty="0" smtClean="0"/>
              <a:t>(definicja WHO 2002r.)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476672"/>
            <a:ext cx="7772400" cy="5619328"/>
          </a:xfrm>
        </p:spPr>
        <p:txBody>
          <a:bodyPr/>
          <a:lstStyle/>
          <a:p>
            <a:pPr algn="ctr">
              <a:buNone/>
            </a:pPr>
            <a:endParaRPr lang="pl-PL" b="1" dirty="0" smtClean="0"/>
          </a:p>
          <a:p>
            <a:pPr algn="ctr">
              <a:buNone/>
            </a:pPr>
            <a:r>
              <a:rPr lang="pl-PL" b="1" dirty="0" smtClean="0"/>
              <a:t>Kompetencje zawodowe </a:t>
            </a:r>
            <a:r>
              <a:rPr lang="pl-PL" dirty="0" smtClean="0"/>
              <a:t>– w języku potocznym, w publikacjach prasowych,                          w wypowiedziach radiowych                                    i telewizyjnych, a także w dokumentach oświatowych spotkać można stosowane wymiennie kluczowe terminy takie jak: kompetencje, umiejętności, kwalifikacje, uprawnienia i obowiązki. Traktuje się je często jako synonimy, które można stosować zamiennie.</a:t>
            </a:r>
          </a:p>
          <a:p>
            <a:pPr algn="ctr">
              <a:buNone/>
            </a:pPr>
            <a:endParaRPr lang="pl-P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692696"/>
            <a:ext cx="7772400" cy="5616624"/>
          </a:xfrm>
        </p:spPr>
        <p:txBody>
          <a:bodyPr/>
          <a:lstStyle/>
          <a:p>
            <a:pPr algn="ctr">
              <a:buNone/>
            </a:pPr>
            <a:r>
              <a:rPr lang="pl-PL" b="1" dirty="0" smtClean="0"/>
              <a:t>Kompetencja to konglomerat:</a:t>
            </a:r>
          </a:p>
          <a:p>
            <a:pPr algn="ctr">
              <a:buNone/>
            </a:pPr>
            <a:endParaRPr lang="pl-PL" sz="2800" dirty="0" smtClean="0"/>
          </a:p>
          <a:p>
            <a:pPr lvl="0" algn="ctr"/>
            <a:r>
              <a:rPr lang="pl-PL" sz="2800" dirty="0" smtClean="0"/>
              <a:t>opanowanej wiedzy z danego zakresu </a:t>
            </a:r>
          </a:p>
          <a:p>
            <a:pPr lvl="0" algn="ctr">
              <a:buNone/>
            </a:pPr>
            <a:r>
              <a:rPr lang="pl-PL" sz="2800" i="1" dirty="0" smtClean="0"/>
              <a:t>(wiem co)</a:t>
            </a:r>
          </a:p>
          <a:p>
            <a:pPr lvl="0" algn="ctr"/>
            <a:endParaRPr lang="pl-PL" sz="2800" dirty="0" smtClean="0"/>
          </a:p>
          <a:p>
            <a:pPr lvl="0" algn="ctr"/>
            <a:r>
              <a:rPr lang="pl-PL" sz="2800" dirty="0" smtClean="0"/>
              <a:t>umiejętności </a:t>
            </a:r>
          </a:p>
          <a:p>
            <a:pPr lvl="0" algn="ctr">
              <a:buNone/>
            </a:pPr>
            <a:r>
              <a:rPr lang="pl-PL" sz="2800" i="1" dirty="0" smtClean="0"/>
              <a:t>(wiedza proceduralna – wiem jak i potrafię)</a:t>
            </a:r>
          </a:p>
          <a:p>
            <a:pPr lvl="0" algn="ctr">
              <a:buNone/>
            </a:pPr>
            <a:endParaRPr lang="pl-PL" sz="2800" dirty="0" smtClean="0"/>
          </a:p>
          <a:p>
            <a:pPr lvl="0" algn="ctr"/>
            <a:r>
              <a:rPr lang="pl-PL" sz="2800" dirty="0" smtClean="0"/>
              <a:t>postaw </a:t>
            </a:r>
          </a:p>
          <a:p>
            <a:pPr lvl="0" algn="ctr">
              <a:buNone/>
            </a:pPr>
            <a:r>
              <a:rPr lang="pl-PL" sz="2800" i="1" dirty="0" smtClean="0"/>
              <a:t>(chcę i jestem gotów wykorzystać swoją wiedzę)</a:t>
            </a:r>
          </a:p>
          <a:p>
            <a:pPr>
              <a:buNone/>
            </a:pPr>
            <a:endParaRPr lang="pl-P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764704"/>
            <a:ext cx="7772400" cy="5472608"/>
          </a:xfrm>
        </p:spPr>
        <p:txBody>
          <a:bodyPr/>
          <a:lstStyle/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 algn="ctr">
              <a:buNone/>
            </a:pPr>
            <a:r>
              <a:rPr lang="pl-PL" sz="3600" dirty="0" smtClean="0"/>
              <a:t>W życiu codziennym działamy                                   na dwóch płaszczyznach: </a:t>
            </a:r>
          </a:p>
          <a:p>
            <a:pPr algn="ctr">
              <a:buNone/>
            </a:pPr>
            <a:endParaRPr lang="pl-PL" sz="3600" dirty="0" smtClean="0"/>
          </a:p>
          <a:p>
            <a:pPr algn="ctr">
              <a:buNone/>
            </a:pPr>
            <a:r>
              <a:rPr lang="pl-PL" sz="3600" b="1" dirty="0" smtClean="0"/>
              <a:t>jedna</a:t>
            </a:r>
            <a:r>
              <a:rPr lang="pl-PL" sz="3600" dirty="0" smtClean="0"/>
              <a:t> to nabywanie kompetencji, </a:t>
            </a:r>
          </a:p>
          <a:p>
            <a:pPr algn="ctr">
              <a:buNone/>
            </a:pPr>
            <a:r>
              <a:rPr lang="pl-PL" sz="3600" b="1" dirty="0" smtClean="0"/>
              <a:t>druga </a:t>
            </a:r>
            <a:r>
              <a:rPr lang="pl-PL" sz="3600" dirty="0" smtClean="0"/>
              <a:t>to ich wykorzystywanie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908720"/>
            <a:ext cx="7772400" cy="5187280"/>
          </a:xfrm>
        </p:spPr>
        <p:txBody>
          <a:bodyPr/>
          <a:lstStyle/>
          <a:p>
            <a:pPr lvl="0" algn="ctr">
              <a:buNone/>
            </a:pPr>
            <a:r>
              <a:rPr lang="pl-PL" sz="2800" b="1" dirty="0" smtClean="0"/>
              <a:t>Pielęgniarka jest uprawniona do wykonywania samodzielnie bez zlecenia lekarskiego:</a:t>
            </a:r>
          </a:p>
          <a:p>
            <a:pPr lvl="0" algn="ctr">
              <a:buNone/>
            </a:pPr>
            <a:endParaRPr lang="pl-PL" sz="1000" b="1" dirty="0" smtClean="0"/>
          </a:p>
          <a:p>
            <a:pPr lvl="1" algn="ctr">
              <a:buFont typeface="Wingdings" pitchFamily="2" charset="2"/>
              <a:buChar char="§"/>
            </a:pPr>
            <a:r>
              <a:rPr lang="pl-PL" sz="2600" b="1" dirty="0" smtClean="0"/>
              <a:t>świadczeń zapobiegawczych obejmujących:</a:t>
            </a:r>
          </a:p>
          <a:p>
            <a:pPr lvl="2" algn="ctr">
              <a:buFont typeface="Arial" pitchFamily="34" charset="0"/>
              <a:buChar char="•"/>
            </a:pPr>
            <a:r>
              <a:rPr lang="pl-PL" dirty="0" smtClean="0"/>
              <a:t>prowadzenie poradnictwa w zakresie samoopieki              w życiu z chorobą i niepełnosprawnością                           w stosunku do człowieka chorego i jego rodziny,</a:t>
            </a:r>
          </a:p>
          <a:p>
            <a:pPr lvl="2" algn="ctr">
              <a:buNone/>
            </a:pPr>
            <a:r>
              <a:rPr lang="pl-PL" sz="2400" dirty="0" smtClean="0"/>
              <a:t>(...)</a:t>
            </a:r>
          </a:p>
          <a:p>
            <a:pPr lvl="0" algn="ctr"/>
            <a:r>
              <a:rPr lang="pl-PL" sz="2400" dirty="0" smtClean="0"/>
              <a:t>prowadzenie poradnictwa w zakresie żywienia dorosłych oraz dzieci zdrowych,</a:t>
            </a:r>
          </a:p>
          <a:p>
            <a:pPr lvl="0" algn="ctr">
              <a:buNone/>
            </a:pPr>
            <a:r>
              <a:rPr lang="pl-PL" sz="2400" dirty="0" smtClean="0"/>
              <a:t>           (...)</a:t>
            </a:r>
          </a:p>
          <a:p>
            <a:pPr algn="ctr"/>
            <a:r>
              <a:rPr lang="pl-PL" sz="2400" dirty="0" smtClean="0"/>
              <a:t>pielęgnację skóry i błon śluzowych z zastosowaniem środków  farmaceutycznych i materiałów medycznych,</a:t>
            </a:r>
          </a:p>
          <a:p>
            <a:pPr algn="ctr">
              <a:buNone/>
            </a:pPr>
            <a:r>
              <a:rPr lang="pl-PL" sz="2400" dirty="0" smtClean="0"/>
              <a:t>           (...)</a:t>
            </a:r>
          </a:p>
          <a:p>
            <a:pPr>
              <a:buNone/>
            </a:pPr>
            <a:endParaRPr lang="pl-P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620688"/>
            <a:ext cx="7772400" cy="5475312"/>
          </a:xfrm>
        </p:spPr>
        <p:txBody>
          <a:bodyPr/>
          <a:lstStyle/>
          <a:p>
            <a:pPr lvl="1" algn="ctr">
              <a:buFont typeface="Wingdings" pitchFamily="2" charset="2"/>
              <a:buChar char="§"/>
            </a:pPr>
            <a:r>
              <a:rPr lang="pl-PL" b="1" dirty="0" smtClean="0"/>
              <a:t>świadczeń diagnostycznych obejmujących:</a:t>
            </a:r>
          </a:p>
          <a:p>
            <a:pPr lvl="1" algn="ctr">
              <a:buNone/>
            </a:pPr>
            <a:endParaRPr lang="pl-PL" sz="1000" b="1" dirty="0" smtClean="0"/>
          </a:p>
          <a:p>
            <a:pPr lvl="2" algn="ctr"/>
            <a:r>
              <a:rPr lang="pl-PL" sz="2000" dirty="0" smtClean="0"/>
              <a:t>wykonywanie badania fizykalnego, pod warunkiem uzyskania tytułu specjalisty w dziedzinie pielęgniarstwa,</a:t>
            </a:r>
          </a:p>
          <a:p>
            <a:pPr algn="ctr">
              <a:buNone/>
            </a:pPr>
            <a:r>
              <a:rPr lang="pl-PL" sz="2000" dirty="0" smtClean="0"/>
              <a:t>(...)</a:t>
            </a:r>
          </a:p>
          <a:p>
            <a:pPr lvl="0" algn="ctr"/>
            <a:r>
              <a:rPr lang="pl-PL" sz="2000" dirty="0" smtClean="0"/>
              <a:t>kierowanie na badania diagnostyczne lub pobieranie materiałów do badań diagnostycznych, pod warunkiem uzyskania tytułu specjalisty  w dziedzinie pielęgniarstwa,</a:t>
            </a:r>
          </a:p>
          <a:p>
            <a:pPr lvl="0" algn="ctr"/>
            <a:r>
              <a:rPr lang="pl-PL" sz="2000" dirty="0" smtClean="0"/>
              <a:t>kierowanie na badania lub pobieranie materiałów do badań bakteriologicznych (mocz, kał, plwocina, wymazy z nosa i narządów płciowych i inne wydzieliny), pod warunkiem uzyskania tytułu specjalisty w dziedzinie pielęgniarstwa,</a:t>
            </a:r>
          </a:p>
          <a:p>
            <a:pPr lvl="0" algn="ctr"/>
            <a:r>
              <a:rPr lang="pl-PL" sz="2000" dirty="0" smtClean="0"/>
              <a:t>wykonywanie testów diagnostycznych dla oznaczenia ciał ketonowych i glukozy we krwi i w moczu,</a:t>
            </a:r>
          </a:p>
          <a:p>
            <a:pPr lvl="0" algn="ctr"/>
            <a:r>
              <a:rPr lang="pl-PL" sz="2000" dirty="0" smtClean="0"/>
              <a:t>oznaczanie </a:t>
            </a:r>
            <a:r>
              <a:rPr lang="pl-PL" sz="2000" dirty="0" err="1" smtClean="0"/>
              <a:t>glikemii</a:t>
            </a:r>
            <a:r>
              <a:rPr lang="pl-PL" sz="2000" dirty="0" smtClean="0"/>
              <a:t> za pomocą </a:t>
            </a:r>
            <a:r>
              <a:rPr lang="pl-PL" sz="2000" dirty="0" err="1" smtClean="0"/>
              <a:t>glukometru</a:t>
            </a:r>
            <a:r>
              <a:rPr lang="pl-PL" sz="2000" dirty="0" smtClean="0"/>
              <a:t>,</a:t>
            </a:r>
          </a:p>
          <a:p>
            <a:pPr algn="ctr">
              <a:buNone/>
            </a:pPr>
            <a:r>
              <a:rPr lang="pl-PL" sz="2000" dirty="0" smtClean="0"/>
              <a:t>(...)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836712"/>
            <a:ext cx="7772400" cy="5259288"/>
          </a:xfrm>
        </p:spPr>
        <p:txBody>
          <a:bodyPr/>
          <a:lstStyle/>
          <a:p>
            <a:pPr lvl="0" algn="ctr"/>
            <a:r>
              <a:rPr lang="pl-PL" sz="2000" dirty="0" smtClean="0"/>
              <a:t>wykonywanie </a:t>
            </a:r>
            <a:r>
              <a:rPr lang="pl-PL" sz="2000" dirty="0" err="1" smtClean="0"/>
              <a:t>pulsoksymetrii</a:t>
            </a:r>
            <a:r>
              <a:rPr lang="pl-PL" sz="2000" dirty="0" smtClean="0"/>
              <a:t>,</a:t>
            </a:r>
          </a:p>
          <a:p>
            <a:pPr algn="ctr">
              <a:buNone/>
            </a:pPr>
            <a:r>
              <a:rPr lang="pl-PL" sz="2000" dirty="0" smtClean="0"/>
              <a:t>(...)</a:t>
            </a:r>
          </a:p>
          <a:p>
            <a:pPr lvl="0" algn="ctr"/>
            <a:r>
              <a:rPr lang="pl-PL" sz="2000" dirty="0" smtClean="0"/>
              <a:t>ocenę wydolności oddechowej metodą spirometrii,</a:t>
            </a:r>
          </a:p>
          <a:p>
            <a:pPr lvl="0" algn="ctr"/>
            <a:r>
              <a:rPr lang="pl-PL" sz="2000" dirty="0" smtClean="0"/>
              <a:t>wstępną ocenę ciężkości urazów i organizację bezpiecznego transportu chorego,</a:t>
            </a:r>
          </a:p>
          <a:p>
            <a:pPr algn="ctr">
              <a:buNone/>
            </a:pPr>
            <a:r>
              <a:rPr lang="pl-PL" sz="2000" dirty="0" smtClean="0"/>
              <a:t>(...)</a:t>
            </a:r>
          </a:p>
          <a:p>
            <a:pPr algn="ctr"/>
            <a:r>
              <a:rPr lang="pl-PL" sz="2000" dirty="0" smtClean="0"/>
              <a:t>prowadzenie bilansu wodnego,</a:t>
            </a:r>
          </a:p>
          <a:p>
            <a:pPr algn="ctr">
              <a:buNone/>
            </a:pPr>
            <a:r>
              <a:rPr lang="pl-PL" sz="2000" dirty="0" smtClean="0"/>
              <a:t>(...)</a:t>
            </a:r>
          </a:p>
          <a:p>
            <a:pPr algn="ctr"/>
            <a:r>
              <a:rPr lang="pl-PL" sz="2000" dirty="0" smtClean="0"/>
              <a:t>ocenę i monitorowanie bólu oraz innych objawów u przewlekle chorych objętych opieką paliatywną oraz ocenę wydolności fizycznej chorego, pod warunkiem odbycia kursu specjalistycznego,</a:t>
            </a:r>
          </a:p>
          <a:p>
            <a:pPr algn="ctr"/>
            <a:r>
              <a:rPr lang="pl-PL" sz="2000" dirty="0" smtClean="0"/>
              <a:t>ocenę jakości życia chorego objętego opieką paliatywną, pod warunkiem odbycia kursu specjalistycznego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764704"/>
            <a:ext cx="7772400" cy="5331296"/>
          </a:xfrm>
        </p:spPr>
        <p:txBody>
          <a:bodyPr/>
          <a:lstStyle/>
          <a:p>
            <a:pPr lvl="1" algn="ctr">
              <a:buFont typeface="Wingdings" pitchFamily="2" charset="2"/>
              <a:buChar char="§"/>
            </a:pPr>
            <a:r>
              <a:rPr lang="pl-PL" b="1" dirty="0" smtClean="0"/>
              <a:t>świadczeń leczniczych obejmujących:</a:t>
            </a:r>
          </a:p>
          <a:p>
            <a:pPr lvl="1" algn="ctr">
              <a:buNone/>
            </a:pPr>
            <a:endParaRPr lang="pl-PL" sz="1000" b="1" dirty="0" smtClean="0"/>
          </a:p>
          <a:p>
            <a:pPr lvl="2" algn="ctr"/>
            <a:r>
              <a:rPr lang="pl-PL" dirty="0" smtClean="0"/>
              <a:t>ustalanie diety  w żywieniu ludzi chorych w oparciu o obowiązujące w tym zakresie wytyczne,</a:t>
            </a:r>
          </a:p>
          <a:p>
            <a:pPr lvl="2" algn="ctr"/>
            <a:r>
              <a:rPr lang="pl-PL" dirty="0" smtClean="0"/>
              <a:t>dobór i wykorzystanie różnych technik karmienia                u chorych,</a:t>
            </a:r>
          </a:p>
          <a:p>
            <a:pPr lvl="2" algn="ctr"/>
            <a:r>
              <a:rPr lang="pl-PL" dirty="0" smtClean="0"/>
              <a:t>zakładanie zgłębnika do żołądka i </a:t>
            </a:r>
            <a:r>
              <a:rPr lang="pl-PL" dirty="0" err="1" smtClean="0"/>
              <a:t>odbarczanie</a:t>
            </a:r>
            <a:r>
              <a:rPr lang="pl-PL" dirty="0" smtClean="0"/>
              <a:t> treści,</a:t>
            </a:r>
          </a:p>
          <a:p>
            <a:pPr lvl="2" algn="ctr"/>
            <a:r>
              <a:rPr lang="pl-PL" dirty="0" smtClean="0"/>
              <a:t>wykonywanie zabiegów z zastosowaniem ciepła                  i zimna,</a:t>
            </a:r>
          </a:p>
          <a:p>
            <a:pPr lvl="2" algn="ctr"/>
            <a:r>
              <a:rPr lang="pl-PL" dirty="0" smtClean="0"/>
              <a:t>zakładanie cewnika do pęcherza moczowego                        i usuwanie założonego cewnika,</a:t>
            </a:r>
          </a:p>
          <a:p>
            <a:pPr lvl="2" algn="ctr"/>
            <a:r>
              <a:rPr lang="pl-PL" dirty="0" smtClean="0"/>
              <a:t>płukanie pęcherza moczowego,</a:t>
            </a:r>
          </a:p>
          <a:p>
            <a:pPr>
              <a:buNone/>
            </a:pP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620688"/>
            <a:ext cx="7772400" cy="5475312"/>
          </a:xfrm>
        </p:spPr>
        <p:txBody>
          <a:bodyPr/>
          <a:lstStyle/>
          <a:p>
            <a:pPr lvl="2" algn="ctr"/>
            <a:r>
              <a:rPr lang="pl-PL" dirty="0" smtClean="0"/>
              <a:t>wykonywanie zabiegów doodbytniczych (lewatywa, wlewka, kroplówka),</a:t>
            </a:r>
          </a:p>
          <a:p>
            <a:pPr algn="ctr">
              <a:buNone/>
            </a:pPr>
            <a:r>
              <a:rPr lang="pl-PL" sz="2400" dirty="0" smtClean="0"/>
              <a:t>(...)</a:t>
            </a:r>
          </a:p>
          <a:p>
            <a:pPr lvl="0" algn="ctr"/>
            <a:r>
              <a:rPr lang="pl-PL" sz="2400" dirty="0" smtClean="0"/>
              <a:t>doraźne podawanie tlenu,</a:t>
            </a:r>
          </a:p>
          <a:p>
            <a:pPr lvl="0" algn="ctr"/>
            <a:r>
              <a:rPr lang="pl-PL" sz="2400" dirty="0" smtClean="0"/>
              <a:t>tlenoterapię, pod warunkiem uzyskania tytułu specjalisty    w dziedzinie pielęgniarstwa,</a:t>
            </a:r>
          </a:p>
          <a:p>
            <a:pPr lvl="0" algn="ctr"/>
            <a:r>
              <a:rPr lang="pl-PL" sz="2400" dirty="0" smtClean="0"/>
              <a:t>wykonywanie inhalacji,</a:t>
            </a:r>
          </a:p>
          <a:p>
            <a:pPr algn="ctr">
              <a:buNone/>
            </a:pPr>
            <a:r>
              <a:rPr lang="pl-PL" sz="2400" dirty="0" smtClean="0"/>
              <a:t>(...)</a:t>
            </a:r>
          </a:p>
          <a:p>
            <a:pPr algn="ctr"/>
            <a:r>
              <a:rPr lang="pl-PL" sz="2400" dirty="0" smtClean="0"/>
              <a:t>wykonywanie </a:t>
            </a:r>
            <a:r>
              <a:rPr lang="pl-PL" sz="2400" dirty="0" err="1" smtClean="0"/>
              <a:t>kaniulacji</a:t>
            </a:r>
            <a:r>
              <a:rPr lang="pl-PL" sz="2400" dirty="0" smtClean="0"/>
              <a:t> żył obwodowych,</a:t>
            </a:r>
          </a:p>
          <a:p>
            <a:pPr algn="ctr">
              <a:buNone/>
            </a:pPr>
            <a:r>
              <a:rPr lang="pl-PL" sz="2400" dirty="0" smtClean="0"/>
              <a:t>(...)</a:t>
            </a:r>
          </a:p>
          <a:p>
            <a:pPr algn="ctr"/>
            <a:r>
              <a:rPr lang="pl-PL" sz="2400" dirty="0" smtClean="0"/>
              <a:t>doraźną modyfikację stałej dawki leczniczej insuliny </a:t>
            </a:r>
            <a:r>
              <a:rPr lang="pl-PL" sz="2400" dirty="0" err="1" smtClean="0"/>
              <a:t>krótkodziałającej</a:t>
            </a:r>
            <a:r>
              <a:rPr lang="pl-PL" sz="2400" dirty="0" smtClean="0"/>
              <a:t>,</a:t>
            </a:r>
          </a:p>
          <a:p>
            <a:pPr algn="ctr">
              <a:buNone/>
            </a:pPr>
            <a:r>
              <a:rPr lang="pl-PL" sz="2400" dirty="0" smtClean="0"/>
              <a:t>(...)</a:t>
            </a:r>
          </a:p>
          <a:p>
            <a:pPr algn="ctr">
              <a:buNone/>
            </a:pPr>
            <a:endParaRPr lang="pl-P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620688"/>
            <a:ext cx="7772400" cy="5976664"/>
          </a:xfrm>
        </p:spPr>
        <p:txBody>
          <a:bodyPr/>
          <a:lstStyle/>
          <a:p>
            <a:pPr algn="ctr"/>
            <a:r>
              <a:rPr lang="pl-PL" sz="2400" dirty="0" smtClean="0"/>
              <a:t>doraźną modyfikację dawki leczniczej leku przeciwbólowego i leków stosowanych w celu łagodzenia innych dokuczliwych objawów (duszności, nudności, wymioty, lęk, delirium) u chorych objętych opieką paliatywną, pod warunkiem odbycia kursu specjalistycznego,</a:t>
            </a:r>
          </a:p>
          <a:p>
            <a:pPr algn="ctr">
              <a:buNone/>
            </a:pPr>
            <a:endParaRPr lang="pl-PL" sz="1000" dirty="0" smtClean="0"/>
          </a:p>
          <a:p>
            <a:pPr algn="ctr"/>
            <a:r>
              <a:rPr lang="pl-PL" sz="2400" dirty="0" smtClean="0"/>
              <a:t>podawanie na zlecenie lekarskie dożylne</a:t>
            </a:r>
            <a:r>
              <a:rPr lang="pl-PL" sz="2400" smtClean="0"/>
              <a:t>, </a:t>
            </a:r>
            <a:r>
              <a:rPr lang="pl-PL" sz="2400" smtClean="0"/>
              <a:t>zewnątrzoponowe </a:t>
            </a:r>
            <a:r>
              <a:rPr lang="pl-PL" sz="2400" dirty="0" smtClean="0"/>
              <a:t>i podskórne leków łagodzących dokuczliwe objawy u chorych objętych opieka paliatywną, z uwzględnieniem nowoczesnych technik (stosowanie analgezji sterowanej przez chorego – PCA, ciągłego podawania leków i płynów podskórnie przy użyciu zestawu „</a:t>
            </a:r>
            <a:r>
              <a:rPr lang="pl-PL" sz="2400" dirty="0" err="1" smtClean="0"/>
              <a:t>Buterfly</a:t>
            </a:r>
            <a:r>
              <a:rPr lang="pl-PL" sz="2400" dirty="0" smtClean="0"/>
              <a:t>” oraz </a:t>
            </a:r>
            <a:r>
              <a:rPr lang="pl-PL" sz="2400" dirty="0" err="1" smtClean="0"/>
              <a:t>infuzorów</a:t>
            </a:r>
            <a:r>
              <a:rPr lang="pl-PL" sz="2400" dirty="0" smtClean="0"/>
              <a:t>), pod warunkiem odbycia kursu specjalistycznego,</a:t>
            </a:r>
          </a:p>
          <a:p>
            <a:pPr algn="ctr">
              <a:buNone/>
            </a:pPr>
            <a:r>
              <a:rPr lang="pl-PL" sz="2400" dirty="0" smtClean="0"/>
              <a:t>(...)</a:t>
            </a:r>
          </a:p>
          <a:p>
            <a:pPr algn="ctr"/>
            <a:endParaRPr lang="pl-PL" sz="2400" dirty="0" smtClean="0"/>
          </a:p>
          <a:p>
            <a:pPr algn="ctr">
              <a:buNone/>
            </a:pPr>
            <a:endParaRPr lang="pl-PL" sz="2400" dirty="0" smtClean="0"/>
          </a:p>
          <a:p>
            <a:pPr algn="ctr">
              <a:buNone/>
            </a:pPr>
            <a:endParaRPr lang="pl-PL" sz="2400" dirty="0" smtClean="0"/>
          </a:p>
          <a:p>
            <a:pPr>
              <a:buNone/>
            </a:pP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620688"/>
            <a:ext cx="7772400" cy="5475312"/>
          </a:xfrm>
        </p:spPr>
        <p:txBody>
          <a:bodyPr/>
          <a:lstStyle/>
          <a:p>
            <a:pPr algn="ctr"/>
            <a:endParaRPr lang="pl-PL" sz="2400" dirty="0" smtClean="0"/>
          </a:p>
          <a:p>
            <a:pPr algn="ctr"/>
            <a:endParaRPr lang="pl-PL" sz="2400" dirty="0" smtClean="0"/>
          </a:p>
          <a:p>
            <a:pPr algn="ctr"/>
            <a:r>
              <a:rPr lang="pl-PL" sz="2400" dirty="0" smtClean="0"/>
              <a:t>zastosowanie unieruchomienia przy złamaniach kości                     i zwichnięciach oraz przygotowanie chorego do transportu,</a:t>
            </a:r>
          </a:p>
          <a:p>
            <a:pPr algn="ctr"/>
            <a:endParaRPr lang="pl-PL" sz="1000" dirty="0" smtClean="0"/>
          </a:p>
          <a:p>
            <a:pPr algn="ctr"/>
            <a:r>
              <a:rPr lang="pl-PL" sz="2400" dirty="0" smtClean="0"/>
              <a:t>zlecenie transportu chorego,</a:t>
            </a:r>
          </a:p>
          <a:p>
            <a:pPr algn="ctr"/>
            <a:endParaRPr lang="pl-PL" sz="1000" dirty="0" smtClean="0"/>
          </a:p>
          <a:p>
            <a:pPr algn="ctr"/>
            <a:r>
              <a:rPr lang="pl-PL" sz="2400" dirty="0" smtClean="0"/>
              <a:t>prowadzenie psychoterapii podstawowej oraz wykorzystanie elementów psychoterapii kwalifikowanej, pod warunkiem odbycia kursu specjalistycznego</a:t>
            </a:r>
          </a:p>
          <a:p>
            <a:pPr algn="ctr">
              <a:buNone/>
            </a:pP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476672"/>
            <a:ext cx="7772400" cy="5619328"/>
          </a:xfrm>
        </p:spPr>
        <p:txBody>
          <a:bodyPr/>
          <a:lstStyle/>
          <a:p>
            <a:pPr lvl="1" algn="ctr">
              <a:buFont typeface="Wingdings" pitchFamily="2" charset="2"/>
              <a:buChar char="§"/>
            </a:pPr>
            <a:r>
              <a:rPr lang="pl-PL" b="1" dirty="0" smtClean="0"/>
              <a:t>świadczeń rehabilitacyjnych obejmujących:</a:t>
            </a:r>
          </a:p>
          <a:p>
            <a:pPr lvl="1" algn="ctr">
              <a:buNone/>
            </a:pPr>
            <a:endParaRPr lang="pl-PL" sz="1000" b="1" dirty="0" smtClean="0"/>
          </a:p>
          <a:p>
            <a:pPr lvl="2" algn="ctr"/>
            <a:r>
              <a:rPr lang="pl-PL" dirty="0" smtClean="0"/>
              <a:t>prowadzenie rehabilitacji przyłóżkowej w celu zapobiegania powikłaniom wynikającym                               z unieruchomienia,</a:t>
            </a:r>
          </a:p>
          <a:p>
            <a:pPr lvl="2" algn="ctr"/>
            <a:endParaRPr lang="pl-PL" sz="1000" dirty="0" smtClean="0"/>
          </a:p>
          <a:p>
            <a:pPr lvl="2" algn="ctr"/>
            <a:r>
              <a:rPr lang="pl-PL" dirty="0" smtClean="0"/>
              <a:t>prowadzenie usprawnienia ruchowego (siadanie, pionizacja, nauka chodzenia, nauka samoobsługi),</a:t>
            </a:r>
          </a:p>
          <a:p>
            <a:pPr lvl="2" algn="ctr"/>
            <a:endParaRPr lang="pl-PL" sz="1000" dirty="0" smtClean="0"/>
          </a:p>
          <a:p>
            <a:pPr lvl="2" algn="ctr"/>
            <a:r>
              <a:rPr lang="pl-PL" dirty="0" smtClean="0"/>
              <a:t>prowadzenie aktywizacji podopiecznych                              z wykorzystaniem elementów terapii zajęciowej, pod warunkiem odbycia kursu specjalistycznego,</a:t>
            </a:r>
          </a:p>
          <a:p>
            <a:pPr lvl="2" algn="ctr"/>
            <a:endParaRPr lang="pl-PL" sz="1000" dirty="0" smtClean="0"/>
          </a:p>
          <a:p>
            <a:pPr lvl="2" algn="ctr"/>
            <a:r>
              <a:rPr lang="pl-PL" dirty="0" smtClean="0"/>
              <a:t>prowadzenie terapii kreatywnej i rehabilitacji chorych wymagających opieki paliatywnej , pod warunkiem odbycia kursu specjalistycznego,</a:t>
            </a:r>
          </a:p>
          <a:p>
            <a:pPr algn="ctr">
              <a:buNone/>
            </a:pPr>
            <a:r>
              <a:rPr lang="pl-PL" sz="2400" dirty="0" smtClean="0"/>
              <a:t>            (...)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764704"/>
            <a:ext cx="7772400" cy="5331296"/>
          </a:xfrm>
        </p:spPr>
        <p:txBody>
          <a:bodyPr/>
          <a:lstStyle/>
          <a:p>
            <a:pPr algn="ctr">
              <a:buNone/>
            </a:pPr>
            <a:endParaRPr lang="pl-PL" sz="2400" dirty="0" smtClean="0"/>
          </a:p>
          <a:p>
            <a:pPr algn="ctr">
              <a:buNone/>
            </a:pPr>
            <a:endParaRPr lang="pl-PL" sz="2400" dirty="0" smtClean="0"/>
          </a:p>
          <a:p>
            <a:pPr algn="ctr">
              <a:buNone/>
            </a:pPr>
            <a:r>
              <a:rPr lang="pl-PL" sz="2800" dirty="0" smtClean="0"/>
              <a:t>Pielęgniarka otrzymuje od prawodawcy duży zakres zadań i kompetencji. </a:t>
            </a:r>
          </a:p>
          <a:p>
            <a:pPr algn="ctr">
              <a:buNone/>
            </a:pPr>
            <a:r>
              <a:rPr lang="pl-PL" sz="2800" dirty="0" smtClean="0"/>
              <a:t>Wykonując świadczenia z zakresu opieki paliatywnej pielęgniarka posiada dużą autonomię     i samodzielność, </a:t>
            </a:r>
          </a:p>
          <a:p>
            <a:pPr algn="ctr">
              <a:buNone/>
            </a:pPr>
            <a:r>
              <a:rPr lang="pl-PL" sz="2800" dirty="0" smtClean="0"/>
              <a:t>którą może – wykorzystując swoją wiedzę                            i doświadczenie przekładać na specjalistyczną troskę o pacjenta u kresu życia i poprawę jakości jego życia i rodziny</a:t>
            </a:r>
            <a:endParaRPr lang="pl-PL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620688"/>
            <a:ext cx="7772400" cy="5475312"/>
          </a:xfrm>
        </p:spPr>
        <p:txBody>
          <a:bodyPr/>
          <a:lstStyle/>
          <a:p>
            <a:pPr>
              <a:buNone/>
            </a:pPr>
            <a:endParaRPr lang="pl-PL" dirty="0" smtClean="0"/>
          </a:p>
          <a:p>
            <a:pPr algn="ctr"/>
            <a:r>
              <a:rPr lang="pl-PL" dirty="0" smtClean="0"/>
              <a:t>15 pacjentów x 2 wizyty x 4 tygodnie                      = 120 wizyt miesięcznie</a:t>
            </a:r>
          </a:p>
          <a:p>
            <a:pPr algn="ctr"/>
            <a:endParaRPr lang="pl-PL" sz="1000" dirty="0" smtClean="0"/>
          </a:p>
          <a:p>
            <a:pPr algn="ctr"/>
            <a:r>
              <a:rPr lang="pl-PL" dirty="0" smtClean="0"/>
              <a:t>120 wizyt miesięcznych : 20 dni                                    = 6 wizyt dziennie</a:t>
            </a:r>
          </a:p>
          <a:p>
            <a:pPr algn="ctr"/>
            <a:endParaRPr lang="pl-PL" sz="1000" dirty="0" smtClean="0"/>
          </a:p>
          <a:p>
            <a:pPr algn="ctr"/>
            <a:r>
              <a:rPr lang="pl-PL" dirty="0" smtClean="0"/>
              <a:t>Czas pracy 7 godz. 35 min. </a:t>
            </a:r>
          </a:p>
          <a:p>
            <a:pPr>
              <a:buNone/>
            </a:pP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620688"/>
            <a:ext cx="7772400" cy="5475312"/>
          </a:xfrm>
        </p:spPr>
        <p:txBody>
          <a:bodyPr/>
          <a:lstStyle/>
          <a:p>
            <a:pPr algn="ctr">
              <a:buNone/>
            </a:pPr>
            <a:endParaRPr lang="pl-PL" sz="1600" dirty="0" smtClean="0"/>
          </a:p>
          <a:p>
            <a:pPr algn="ctr">
              <a:buNone/>
            </a:pPr>
            <a:endParaRPr lang="pl-PL" sz="1600" dirty="0" smtClean="0"/>
          </a:p>
          <a:p>
            <a:pPr algn="ctr">
              <a:buNone/>
            </a:pPr>
            <a:endParaRPr lang="pl-PL" sz="1600" dirty="0" smtClean="0"/>
          </a:p>
          <a:p>
            <a:pPr algn="ctr">
              <a:buNone/>
            </a:pPr>
            <a:r>
              <a:rPr lang="pl-PL" dirty="0" smtClean="0"/>
              <a:t>Czas wizyty  domowej jest ograniczony,                  co może przekładać się na niemożność wykorzystania posiadanych możliwości prawnych i kompetencji, powodując obniżanie jakości życia chorego                               i jakości świadczonej opieki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800" y="764704"/>
            <a:ext cx="7772400" cy="5331296"/>
          </a:xfrm>
        </p:spPr>
        <p:txBody>
          <a:bodyPr/>
          <a:lstStyle/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r>
              <a:rPr lang="pl-PL" dirty="0" smtClean="0"/>
              <a:t>Nieznajomość prawnego usytuowania zawodu pielęgniarki może również wpływać na jakość opieki paliatywnej i nieprawidłowe umiejscowienie pielęgniarki                                   w systemie opieki nad pacjentem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 descr="Off+Berry+Head+16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Prostokąt 6"/>
          <p:cNvSpPr/>
          <p:nvPr/>
        </p:nvSpPr>
        <p:spPr>
          <a:xfrm>
            <a:off x="3923928" y="5589240"/>
            <a:ext cx="47911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i="1" dirty="0" smtClean="0">
                <a:solidFill>
                  <a:srgbClr val="000066"/>
                </a:solidFill>
                <a:latin typeface="Algerian" pitchFamily="82" charset="0"/>
              </a:rPr>
              <a:t>DZIĘKUJĘ ZA UWAGĘ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1028</TotalTime>
  <Words>913</Words>
  <Application>Microsoft Office PowerPoint</Application>
  <PresentationFormat>Pokaz na ekranie (4:3)</PresentationFormat>
  <Paragraphs>116</Paragraphs>
  <Slides>19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0" baseType="lpstr">
      <vt:lpstr>Projekt domyślny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</vt:vector>
  </TitlesOfParts>
  <Company>Stowarzyszenie Opieki Hospicyjnej Ziemii Częstocho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XIII JASNOGÓRSKA KONFERENCJA   ZESPOŁÓW HOSPICYJNYCH I OPIEKI PALIATYWNEJ  pt.: „Idea hospicyjna a polskie standardy  opieki paliatywnej”  Stowarzyszenie Opieki Hospicyjnej Ziemi Częstochowskiej  Polskie Towarzystwo Pielęgniarstwa Opieki Paliatywnej i Hospicyjnej</dc:title>
  <dc:creator>Hospicjum</dc:creator>
  <cp:lastModifiedBy>Kaptacz_A</cp:lastModifiedBy>
  <cp:revision>171</cp:revision>
  <dcterms:created xsi:type="dcterms:W3CDTF">2009-01-28T08:49:21Z</dcterms:created>
  <dcterms:modified xsi:type="dcterms:W3CDTF">2011-06-08T09:33:16Z</dcterms:modified>
</cp:coreProperties>
</file>