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6"/>
  </p:sldMasterIdLst>
  <p:notesMasterIdLst>
    <p:notesMasterId r:id="rId7"/>
  </p:notesMasterIdLst>
  <p:sldIdLst>
    <p:sldId id="256" r:id="rId8"/>
    <p:sldId id="257" r:id="rId9"/>
  </p:sldIdLst>
  <p:sldSz cy="10058400" cx="7772400"/>
  <p:notesSz cx="7556500" cy="10693400"/>
  <p:embeddedFontLst>
    <p:embeddedFont>
      <p:font typeface="Roboto"/>
      <p:regular r:id="rId10"/>
      <p:bold r:id="rId11"/>
      <p:italic r:id="rId12"/>
      <p:boldItalic r:id="rId13"/>
    </p:embeddedFont>
    <p:embeddedFont>
      <p:font typeface="Roboto Medium"/>
      <p:regular r:id="rId14"/>
      <p:bold r:id="rId15"/>
      <p:italic r:id="rId16"/>
      <p:boldItalic r:id="rId17"/>
    </p:embeddedFont>
    <p:embeddedFont>
      <p:font typeface="Titillium Web"/>
      <p:regular r:id="rId18"/>
      <p:bold r:id="rId19"/>
      <p:italic r:id="rId20"/>
      <p:boldItalic r:id="rId21"/>
    </p:embeddedFont>
    <p:embeddedFont>
      <p:font typeface="Roboto Light"/>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709">
          <p15:clr>
            <a:srgbClr val="A4A3A4"/>
          </p15:clr>
        </p15:guide>
        <p15:guide id="2" pos="2201">
          <p15:clr>
            <a:srgbClr val="A4A3A4"/>
          </p15:clr>
        </p15:guide>
      </p15:sldGuideLst>
    </p:ext>
    <p:ext uri="GoogleSlidesCustomDataVersion2">
      <go:slidesCustomData xmlns:go="http://customooxmlschemas.google.com/" r:id="rId26" roundtripDataSignature="AMtx7mjTxSKkh78uQPLzthaWLwiwim7xF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Wonsik Lee(이원식)"/>
  <p:cmAuthor clrIdx="1" id="1" initials="" lastIdx="1" name="David Maclaren Daniel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9D93DB9-44DD-492C-90B3-883B331980A2}">
  <a:tblStyle styleId="{69D93DB9-44DD-492C-90B3-883B331980A2}" styleName="Table_0">
    <a:wholeTbl>
      <a:tcTxStyle b="off" i="off">
        <a:font>
          <a:latin typeface="Calibri"/>
          <a:ea typeface="Calibri"/>
          <a:cs typeface="Calibri"/>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0030103B-C4C0-4E4E-A555-59D9CCB0B156}"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709" orient="horz"/>
        <p:guide pos="220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TitilliumWeb-italic.fntdata"/><Relationship Id="rId22" Type="http://schemas.openxmlformats.org/officeDocument/2006/relationships/font" Target="fonts/RobotoLight-regular.fntdata"/><Relationship Id="rId21" Type="http://schemas.openxmlformats.org/officeDocument/2006/relationships/font" Target="fonts/TitilliumWeb-boldItalic.fntdata"/><Relationship Id="rId24" Type="http://schemas.openxmlformats.org/officeDocument/2006/relationships/font" Target="fonts/RobotoLight-italic.fntdata"/><Relationship Id="rId23" Type="http://schemas.openxmlformats.org/officeDocument/2006/relationships/font" Target="fonts/RobotoLigh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customschemas.google.com/relationships/presentationmetadata" Target="metadata"/><Relationship Id="rId25" Type="http://schemas.openxmlformats.org/officeDocument/2006/relationships/font" Target="fonts/RobotoLight-boldItalic.fntdata"/><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font" Target="fonts/Roboto-bold.fntdata"/><Relationship Id="rId10" Type="http://schemas.openxmlformats.org/officeDocument/2006/relationships/font" Target="fonts/Roboto-regular.fntdata"/><Relationship Id="rId13" Type="http://schemas.openxmlformats.org/officeDocument/2006/relationships/font" Target="fonts/Roboto-boldItalic.fntdata"/><Relationship Id="rId12" Type="http://schemas.openxmlformats.org/officeDocument/2006/relationships/font" Target="fonts/Roboto-italic.fntdata"/><Relationship Id="rId15" Type="http://schemas.openxmlformats.org/officeDocument/2006/relationships/font" Target="fonts/RobotoMedium-bold.fntdata"/><Relationship Id="rId14" Type="http://schemas.openxmlformats.org/officeDocument/2006/relationships/font" Target="fonts/RobotoMedium-regular.fntdata"/><Relationship Id="rId17" Type="http://schemas.openxmlformats.org/officeDocument/2006/relationships/font" Target="fonts/RobotoMedium-boldItalic.fntdata"/><Relationship Id="rId16" Type="http://schemas.openxmlformats.org/officeDocument/2006/relationships/font" Target="fonts/RobotoMedium-italic.fntdata"/><Relationship Id="rId19" Type="http://schemas.openxmlformats.org/officeDocument/2006/relationships/font" Target="fonts/TitilliumWeb-bold.fntdata"/><Relationship Id="rId18" Type="http://schemas.openxmlformats.org/officeDocument/2006/relationships/font" Target="fonts/TitilliumWeb-regular.fnt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11-12T18:14:29.102">
    <p:pos x="3356" y="1735"/>
    <p:text>Maybe adding Ryzen specifications for SP card (BoostX Pro) would be helpful. Some people want to use their own software stack on those CPU cores.</p:text>
    <p:extLst>
      <p:ext uri="{C676402C-5697-4E1C-873F-D02D1690AC5C}">
        <p15:threadingInfo timeZoneBias="0"/>
      </p:ext>
      <p:ext uri="http://customooxmlschemas.google.com/">
        <go:slidesCustomData xmlns:go="http://customooxmlschemas.google.com/" commentPostId="AAABv3XGHLM"/>
      </p:ext>
    </p:extLst>
  </p:cm>
  <p:cm authorId="1" idx="1" dt="2025-11-12T18:14:29.102">
    <p:pos x="3356" y="1735"/>
    <p:text>Yes! I agree this would be very helpful, I will see if I can find this information myself but if you know the Ryzen specs already please let me know and I will add them into our design</p:text>
    <p:extLst>
      <p:ext uri="{C676402C-5697-4E1C-873F-D02D1690AC5C}">
        <p15:threadingInfo timeZoneBias="0">
          <p15:parentCm authorId="0" idx="1"/>
        </p15:threadingInfo>
      </p:ext>
      <p:ext uri="http://customooxmlschemas.google.com/">
        <go:slidesCustomData xmlns:go="http://customooxmlschemas.google.com/" commentPostId="AAABtsd0Fx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024112" y="802000"/>
            <a:ext cx="5508900" cy="4010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55650" y="5079350"/>
            <a:ext cx="6045200" cy="481202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g3bd1982726e_0_30:notes"/>
          <p:cNvSpPr txBox="1"/>
          <p:nvPr>
            <p:ph idx="1" type="body"/>
          </p:nvPr>
        </p:nvSpPr>
        <p:spPr>
          <a:xfrm>
            <a:off x="755650" y="5079350"/>
            <a:ext cx="6045300" cy="4812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 name="Google Shape;41;g3bd1982726e_0_30:notes"/>
          <p:cNvSpPr/>
          <p:nvPr>
            <p:ph idx="2" type="sldImg"/>
          </p:nvPr>
        </p:nvSpPr>
        <p:spPr>
          <a:xfrm>
            <a:off x="2228054" y="801688"/>
            <a:ext cx="3100500" cy="4010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bd1982726e_0_107:notes"/>
          <p:cNvSpPr/>
          <p:nvPr>
            <p:ph idx="2" type="sldImg"/>
          </p:nvPr>
        </p:nvSpPr>
        <p:spPr>
          <a:xfrm>
            <a:off x="1024112" y="802000"/>
            <a:ext cx="5508900" cy="4010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g3bd1982726e_0_107:notes"/>
          <p:cNvSpPr txBox="1"/>
          <p:nvPr>
            <p:ph idx="1" type="body"/>
          </p:nvPr>
        </p:nvSpPr>
        <p:spPr>
          <a:xfrm>
            <a:off x="755650" y="5079350"/>
            <a:ext cx="6045300" cy="4812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1" name="Shape 11"/>
        <p:cNvGrpSpPr/>
        <p:nvPr/>
      </p:nvGrpSpPr>
      <p:grpSpPr>
        <a:xfrm>
          <a:off x="0" y="0"/>
          <a:ext cx="0" cy="0"/>
          <a:chOff x="0" y="0"/>
          <a:chExt cx="0" cy="0"/>
        </a:xfrm>
      </p:grpSpPr>
      <p:sp>
        <p:nvSpPr>
          <p:cNvPr id="12" name="Google Shape;12;p7"/>
          <p:cNvSpPr txBox="1"/>
          <p:nvPr>
            <p:ph idx="11" type="ftr"/>
          </p:nvPr>
        </p:nvSpPr>
        <p:spPr>
          <a:xfrm>
            <a:off x="357223" y="9770172"/>
            <a:ext cx="6009600" cy="1737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600">
                <a:solidFill>
                  <a:srgbClr val="4C4948"/>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7"/>
          <p:cNvSpPr txBox="1"/>
          <p:nvPr>
            <p:ph idx="10" type="dt"/>
          </p:nvPr>
        </p:nvSpPr>
        <p:spPr>
          <a:xfrm>
            <a:off x="388946" y="9354312"/>
            <a:ext cx="1789200" cy="5028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7"/>
          <p:cNvSpPr txBox="1"/>
          <p:nvPr>
            <p:ph idx="12" type="sldNum"/>
          </p:nvPr>
        </p:nvSpPr>
        <p:spPr>
          <a:xfrm>
            <a:off x="7306008" y="9761692"/>
            <a:ext cx="152100" cy="123000"/>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1pPr>
            <a:lvl2pPr indent="0" lvl="1"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2pPr>
            <a:lvl3pPr indent="0" lvl="2"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3pPr>
            <a:lvl4pPr indent="0" lvl="3"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4pPr>
            <a:lvl5pPr indent="0" lvl="4"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5pPr>
            <a:lvl6pPr indent="0" lvl="5"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6pPr>
            <a:lvl7pPr indent="0" lvl="6"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7pPr>
            <a:lvl8pPr indent="0" lvl="7"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8pPr>
            <a:lvl9pPr indent="0" lvl="8"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sp>
        <p:nvSpPr>
          <p:cNvPr id="16" name="Google Shape;16;p8"/>
          <p:cNvSpPr txBox="1"/>
          <p:nvPr>
            <p:ph type="ctrTitle"/>
          </p:nvPr>
        </p:nvSpPr>
        <p:spPr>
          <a:xfrm>
            <a:off x="583419" y="3118104"/>
            <a:ext cx="6612000" cy="21123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8"/>
          <p:cNvSpPr txBox="1"/>
          <p:nvPr>
            <p:ph idx="1" type="subTitle"/>
          </p:nvPr>
        </p:nvSpPr>
        <p:spPr>
          <a:xfrm>
            <a:off x="1166839" y="5632704"/>
            <a:ext cx="5445300" cy="25146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8"/>
          <p:cNvSpPr txBox="1"/>
          <p:nvPr>
            <p:ph idx="11" type="ftr"/>
          </p:nvPr>
        </p:nvSpPr>
        <p:spPr>
          <a:xfrm>
            <a:off x="357223" y="9770172"/>
            <a:ext cx="6009600" cy="1737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600">
                <a:solidFill>
                  <a:srgbClr val="4C4948"/>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8"/>
          <p:cNvSpPr txBox="1"/>
          <p:nvPr>
            <p:ph idx="10" type="dt"/>
          </p:nvPr>
        </p:nvSpPr>
        <p:spPr>
          <a:xfrm>
            <a:off x="388946" y="9354312"/>
            <a:ext cx="1789200" cy="5028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8"/>
          <p:cNvSpPr txBox="1"/>
          <p:nvPr>
            <p:ph idx="12" type="sldNum"/>
          </p:nvPr>
        </p:nvSpPr>
        <p:spPr>
          <a:xfrm>
            <a:off x="7306008" y="9761692"/>
            <a:ext cx="152100" cy="123000"/>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1pPr>
            <a:lvl2pPr indent="0" lvl="1"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2pPr>
            <a:lvl3pPr indent="0" lvl="2"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3pPr>
            <a:lvl4pPr indent="0" lvl="3"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4pPr>
            <a:lvl5pPr indent="0" lvl="4"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5pPr>
            <a:lvl6pPr indent="0" lvl="5"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6pPr>
            <a:lvl7pPr indent="0" lvl="6"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7pPr>
            <a:lvl8pPr indent="0" lvl="7"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8pPr>
            <a:lvl9pPr indent="0" lvl="8"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9"/>
          <p:cNvSpPr txBox="1"/>
          <p:nvPr>
            <p:ph type="title"/>
          </p:nvPr>
        </p:nvSpPr>
        <p:spPr>
          <a:xfrm>
            <a:off x="388946" y="402336"/>
            <a:ext cx="7001100" cy="2607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9"/>
          <p:cNvSpPr txBox="1"/>
          <p:nvPr>
            <p:ph idx="1" type="body"/>
          </p:nvPr>
        </p:nvSpPr>
        <p:spPr>
          <a:xfrm>
            <a:off x="388946" y="2313432"/>
            <a:ext cx="7001100" cy="2607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 name="Google Shape;24;p9"/>
          <p:cNvSpPr txBox="1"/>
          <p:nvPr>
            <p:ph idx="11" type="ftr"/>
          </p:nvPr>
        </p:nvSpPr>
        <p:spPr>
          <a:xfrm>
            <a:off x="357223" y="9770172"/>
            <a:ext cx="6009600" cy="1737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600">
                <a:solidFill>
                  <a:srgbClr val="4C4948"/>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9"/>
          <p:cNvSpPr txBox="1"/>
          <p:nvPr>
            <p:ph idx="10" type="dt"/>
          </p:nvPr>
        </p:nvSpPr>
        <p:spPr>
          <a:xfrm>
            <a:off x="388946" y="9354312"/>
            <a:ext cx="1789200" cy="5028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9"/>
          <p:cNvSpPr txBox="1"/>
          <p:nvPr>
            <p:ph idx="12" type="sldNum"/>
          </p:nvPr>
        </p:nvSpPr>
        <p:spPr>
          <a:xfrm>
            <a:off x="7306008" y="9761692"/>
            <a:ext cx="152100" cy="123000"/>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1pPr>
            <a:lvl2pPr indent="0" lvl="1"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2pPr>
            <a:lvl3pPr indent="0" lvl="2"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3pPr>
            <a:lvl4pPr indent="0" lvl="3"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4pPr>
            <a:lvl5pPr indent="0" lvl="4"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5pPr>
            <a:lvl6pPr indent="0" lvl="5"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6pPr>
            <a:lvl7pPr indent="0" lvl="6"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7pPr>
            <a:lvl8pPr indent="0" lvl="7"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8pPr>
            <a:lvl9pPr indent="0" lvl="8"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7" name="Shape 27"/>
        <p:cNvGrpSpPr/>
        <p:nvPr/>
      </p:nvGrpSpPr>
      <p:grpSpPr>
        <a:xfrm>
          <a:off x="0" y="0"/>
          <a:ext cx="0" cy="0"/>
          <a:chOff x="0" y="0"/>
          <a:chExt cx="0" cy="0"/>
        </a:xfrm>
      </p:grpSpPr>
      <p:sp>
        <p:nvSpPr>
          <p:cNvPr id="28" name="Google Shape;28;p10"/>
          <p:cNvSpPr txBox="1"/>
          <p:nvPr>
            <p:ph type="title"/>
          </p:nvPr>
        </p:nvSpPr>
        <p:spPr>
          <a:xfrm>
            <a:off x="388946" y="402336"/>
            <a:ext cx="7001100" cy="2607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0"/>
          <p:cNvSpPr txBox="1"/>
          <p:nvPr>
            <p:ph idx="1" type="body"/>
          </p:nvPr>
        </p:nvSpPr>
        <p:spPr>
          <a:xfrm>
            <a:off x="388946" y="2313432"/>
            <a:ext cx="3383700" cy="66384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0" name="Google Shape;30;p10"/>
          <p:cNvSpPr txBox="1"/>
          <p:nvPr>
            <p:ph idx="2" type="body"/>
          </p:nvPr>
        </p:nvSpPr>
        <p:spPr>
          <a:xfrm>
            <a:off x="4006149" y="2313432"/>
            <a:ext cx="3383700" cy="66384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1" name="Google Shape;31;p10"/>
          <p:cNvSpPr txBox="1"/>
          <p:nvPr>
            <p:ph idx="11" type="ftr"/>
          </p:nvPr>
        </p:nvSpPr>
        <p:spPr>
          <a:xfrm>
            <a:off x="357223" y="9770172"/>
            <a:ext cx="6009600" cy="1737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600">
                <a:solidFill>
                  <a:srgbClr val="4C4948"/>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0"/>
          <p:cNvSpPr txBox="1"/>
          <p:nvPr>
            <p:ph idx="10" type="dt"/>
          </p:nvPr>
        </p:nvSpPr>
        <p:spPr>
          <a:xfrm>
            <a:off x="388946" y="9354312"/>
            <a:ext cx="1789200" cy="5028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0"/>
          <p:cNvSpPr txBox="1"/>
          <p:nvPr>
            <p:ph idx="12" type="sldNum"/>
          </p:nvPr>
        </p:nvSpPr>
        <p:spPr>
          <a:xfrm>
            <a:off x="7306008" y="9761692"/>
            <a:ext cx="152100" cy="123000"/>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1pPr>
            <a:lvl2pPr indent="0" lvl="1"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2pPr>
            <a:lvl3pPr indent="0" lvl="2"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3pPr>
            <a:lvl4pPr indent="0" lvl="3"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4pPr>
            <a:lvl5pPr indent="0" lvl="4"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5pPr>
            <a:lvl6pPr indent="0" lvl="5"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6pPr>
            <a:lvl7pPr indent="0" lvl="6"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7pPr>
            <a:lvl8pPr indent="0" lvl="7"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8pPr>
            <a:lvl9pPr indent="0" lvl="8"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4" name="Shape 34"/>
        <p:cNvGrpSpPr/>
        <p:nvPr/>
      </p:nvGrpSpPr>
      <p:grpSpPr>
        <a:xfrm>
          <a:off x="0" y="0"/>
          <a:ext cx="0" cy="0"/>
          <a:chOff x="0" y="0"/>
          <a:chExt cx="0" cy="0"/>
        </a:xfrm>
      </p:grpSpPr>
      <p:sp>
        <p:nvSpPr>
          <p:cNvPr id="35" name="Google Shape;35;p11"/>
          <p:cNvSpPr txBox="1"/>
          <p:nvPr>
            <p:ph type="title"/>
          </p:nvPr>
        </p:nvSpPr>
        <p:spPr>
          <a:xfrm>
            <a:off x="388946" y="402336"/>
            <a:ext cx="7001100" cy="2607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1"/>
          <p:cNvSpPr txBox="1"/>
          <p:nvPr>
            <p:ph idx="11" type="ftr"/>
          </p:nvPr>
        </p:nvSpPr>
        <p:spPr>
          <a:xfrm>
            <a:off x="357223" y="9770172"/>
            <a:ext cx="6009600" cy="1737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600">
                <a:solidFill>
                  <a:srgbClr val="4C4948"/>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1"/>
          <p:cNvSpPr txBox="1"/>
          <p:nvPr>
            <p:ph idx="10" type="dt"/>
          </p:nvPr>
        </p:nvSpPr>
        <p:spPr>
          <a:xfrm>
            <a:off x="388946" y="9354312"/>
            <a:ext cx="1789200" cy="5028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1"/>
          <p:cNvSpPr txBox="1"/>
          <p:nvPr>
            <p:ph idx="12" type="sldNum"/>
          </p:nvPr>
        </p:nvSpPr>
        <p:spPr>
          <a:xfrm>
            <a:off x="7306008" y="9761692"/>
            <a:ext cx="152100" cy="123000"/>
          </a:xfrm>
          <a:prstGeom prst="rect">
            <a:avLst/>
          </a:prstGeom>
          <a:noFill/>
          <a:ln>
            <a:noFill/>
          </a:ln>
        </p:spPr>
        <p:txBody>
          <a:bodyPr anchorCtr="0" anchor="t" bIns="0" lIns="0" spcFirstLastPara="1" rIns="0" wrap="square" tIns="0">
            <a:spAutoFit/>
          </a:bodyPr>
          <a:lstStyle>
            <a:lvl1pPr indent="0" lvl="0"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1pPr>
            <a:lvl2pPr indent="0" lvl="1"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2pPr>
            <a:lvl3pPr indent="0" lvl="2"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3pPr>
            <a:lvl4pPr indent="0" lvl="3"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4pPr>
            <a:lvl5pPr indent="0" lvl="4"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5pPr>
            <a:lvl6pPr indent="0" lvl="5"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6pPr>
            <a:lvl7pPr indent="0" lvl="6"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7pPr>
            <a:lvl8pPr indent="0" lvl="7"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8pPr>
            <a:lvl9pPr indent="0" lvl="8" marL="38100" marR="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388946" y="402336"/>
            <a:ext cx="7001100" cy="260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Titillium Web"/>
                <a:ea typeface="Titillium Web"/>
                <a:cs typeface="Titillium Web"/>
                <a:sym typeface="Titillium Web"/>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6"/>
          <p:cNvSpPr txBox="1"/>
          <p:nvPr>
            <p:ph idx="1" type="body"/>
          </p:nvPr>
        </p:nvSpPr>
        <p:spPr>
          <a:xfrm>
            <a:off x="388946" y="2313432"/>
            <a:ext cx="7001100" cy="2607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Titillium Web"/>
                <a:ea typeface="Titillium Web"/>
                <a:cs typeface="Titillium Web"/>
                <a:sym typeface="Titillium Web"/>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8" name="Google Shape;8;p6"/>
          <p:cNvSpPr txBox="1"/>
          <p:nvPr>
            <p:ph idx="11" type="ftr"/>
          </p:nvPr>
        </p:nvSpPr>
        <p:spPr>
          <a:xfrm>
            <a:off x="357223" y="9770172"/>
            <a:ext cx="6009600" cy="173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600" u="none" cap="none" strike="noStrike">
                <a:solidFill>
                  <a:srgbClr val="4C494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6"/>
          <p:cNvSpPr txBox="1"/>
          <p:nvPr>
            <p:ph idx="10" type="dt"/>
          </p:nvPr>
        </p:nvSpPr>
        <p:spPr>
          <a:xfrm>
            <a:off x="388946" y="9354312"/>
            <a:ext cx="1789200" cy="5028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 name="Google Shape;10;p6"/>
          <p:cNvSpPr txBox="1"/>
          <p:nvPr>
            <p:ph idx="12" type="sldNum"/>
          </p:nvPr>
        </p:nvSpPr>
        <p:spPr>
          <a:xfrm>
            <a:off x="7306008" y="9761692"/>
            <a:ext cx="152100" cy="123000"/>
          </a:xfrm>
          <a:prstGeom prst="rect">
            <a:avLst/>
          </a:prstGeom>
          <a:noFill/>
          <a:ln>
            <a:noFill/>
          </a:ln>
        </p:spPr>
        <p:txBody>
          <a:bodyPr anchorCtr="0" anchor="t" bIns="0" lIns="0" spcFirstLastPara="1" rIns="0" wrap="square" tIns="0">
            <a:spAutoFit/>
          </a:bodyPr>
          <a:lstStyle>
            <a:lvl1pPr indent="0" lvl="0" marL="38100" marR="0" rtl="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1pPr>
            <a:lvl2pPr indent="0" lvl="1" marL="38100" marR="0" rtl="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2pPr>
            <a:lvl3pPr indent="0" lvl="2" marL="38100" marR="0" rtl="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3pPr>
            <a:lvl4pPr indent="0" lvl="3" marL="38100" marR="0" rtl="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4pPr>
            <a:lvl5pPr indent="0" lvl="4" marL="38100" marR="0" rtl="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5pPr>
            <a:lvl6pPr indent="0" lvl="5" marL="38100" marR="0" rtl="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6pPr>
            <a:lvl7pPr indent="0" lvl="6" marL="38100" marR="0" rtl="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7pPr>
            <a:lvl8pPr indent="0" lvl="7" marL="38100" marR="0" rtl="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8pPr>
            <a:lvl9pPr indent="0" lvl="8" marL="38100" marR="0" rtl="0" algn="l">
              <a:lnSpc>
                <a:spcPct val="100000"/>
              </a:lnSpc>
              <a:spcBef>
                <a:spcPts val="0"/>
              </a:spcBef>
              <a:spcAft>
                <a:spcPts val="0"/>
              </a:spcAft>
              <a:buClr>
                <a:srgbClr val="000000"/>
              </a:buClr>
              <a:buSzPts val="800"/>
              <a:buFont typeface="Arial"/>
              <a:buNone/>
              <a:defRPr b="1" i="0" sz="800" u="none" cap="none" strike="noStrike">
                <a:solidFill>
                  <a:srgbClr val="4C4948"/>
                </a:solidFill>
                <a:latin typeface="Roboto"/>
                <a:ea typeface="Roboto"/>
                <a:cs typeface="Roboto"/>
                <a:sym typeface="Roboto"/>
              </a:defRPr>
            </a:lvl9pPr>
          </a:lstStyle>
          <a:p>
            <a:pPr indent="0" lvl="0" marL="3810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5.png"/><Relationship Id="rId11" Type="http://schemas.openxmlformats.org/officeDocument/2006/relationships/image" Target="../media/image3.png"/><Relationship Id="rId10" Type="http://schemas.openxmlformats.org/officeDocument/2006/relationships/image" Target="../media/image1.png"/><Relationship Id="rId12" Type="http://schemas.openxmlformats.org/officeDocument/2006/relationships/image" Target="../media/image8.png"/><Relationship Id="rId9"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6.png"/><Relationship Id="rId8"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0.png"/><Relationship Id="rId11" Type="http://schemas.openxmlformats.org/officeDocument/2006/relationships/image" Target="../media/image8.png"/><Relationship Id="rId10" Type="http://schemas.openxmlformats.org/officeDocument/2006/relationships/image" Target="../media/image3.png"/><Relationship Id="rId12" Type="http://schemas.openxmlformats.org/officeDocument/2006/relationships/image" Target="../media/image4.png"/><Relationship Id="rId9" Type="http://schemas.openxmlformats.org/officeDocument/2006/relationships/image" Target="../media/image1.png"/><Relationship Id="rId5" Type="http://schemas.openxmlformats.org/officeDocument/2006/relationships/image" Target="../media/image11.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 name="Shape 42"/>
        <p:cNvGrpSpPr/>
        <p:nvPr/>
      </p:nvGrpSpPr>
      <p:grpSpPr>
        <a:xfrm>
          <a:off x="0" y="0"/>
          <a:ext cx="0" cy="0"/>
          <a:chOff x="0" y="0"/>
          <a:chExt cx="0" cy="0"/>
        </a:xfrm>
      </p:grpSpPr>
      <p:sp>
        <p:nvSpPr>
          <p:cNvPr id="43" name="Google Shape;43;g3bd1982726e_0_30"/>
          <p:cNvSpPr txBox="1"/>
          <p:nvPr/>
        </p:nvSpPr>
        <p:spPr>
          <a:xfrm>
            <a:off x="370286" y="3073281"/>
            <a:ext cx="4572900" cy="843900"/>
          </a:xfrm>
          <a:prstGeom prst="rect">
            <a:avLst/>
          </a:prstGeom>
          <a:noFill/>
          <a:ln>
            <a:noFill/>
          </a:ln>
        </p:spPr>
        <p:txBody>
          <a:bodyPr anchorCtr="0" anchor="t" bIns="0" lIns="0" spcFirstLastPara="1" rIns="0" wrap="square" tIns="12700">
            <a:spAutoFit/>
          </a:bodyPr>
          <a:lstStyle/>
          <a:p>
            <a:pPr indent="0" lvl="0" marL="12700" marR="0" rtl="0" algn="l">
              <a:lnSpc>
                <a:spcPct val="125000"/>
              </a:lnSpc>
              <a:spcBef>
                <a:spcPts val="0"/>
              </a:spcBef>
              <a:spcAft>
                <a:spcPts val="0"/>
              </a:spcAft>
              <a:buClr>
                <a:srgbClr val="EBAB2A"/>
              </a:buClr>
              <a:buSzPts val="850"/>
              <a:buFont typeface="Arial"/>
              <a:buNone/>
            </a:pPr>
            <a:r>
              <a:rPr b="0" i="0" lang="en-US" sz="900" u="none" cap="none" strike="noStrike">
                <a:solidFill>
                  <a:srgbClr val="605D5C"/>
                </a:solidFill>
                <a:latin typeface="Roboto"/>
                <a:ea typeface="Roboto"/>
                <a:cs typeface="Roboto"/>
                <a:sym typeface="Roboto"/>
                <a:extLst>
                  <a:ext uri="http://customooxmlschemas.google.com/">
                    <go:slidesCustomData xmlns:go="http://customooxmlschemas.google.com/" textRoundtripDataId="0"/>
                  </a:ext>
                </a:extLst>
              </a:rPr>
              <a:t>Mango BoostX™ NVMe-over-Fabrics (NoF) Target Accelerator Card offloads NVMe/RoCEv2 data paths to dedicated hardware, delivering line-rate, zero-CPU performance for disaggregated storage. Built on an FPGA-based modular architecture, it enables low-power, low-latency, high-throughput communication and scalable deployment across Ethernet data centers, reducing TCO while matching local SSD performance.</a:t>
            </a:r>
            <a:endParaRPr b="0" i="0" sz="900" u="none" cap="none" strike="noStrike">
              <a:solidFill>
                <a:srgbClr val="605D5C"/>
              </a:solidFill>
              <a:latin typeface="Roboto"/>
              <a:ea typeface="Roboto"/>
              <a:cs typeface="Roboto"/>
              <a:sym typeface="Roboto"/>
            </a:endParaRPr>
          </a:p>
        </p:txBody>
      </p:sp>
      <p:pic>
        <p:nvPicPr>
          <p:cNvPr id="44" name="Google Shape;44;g3bd1982726e_0_30" title="PB_Banner_BoostX™-NVMe-oF-Target_01.png"/>
          <p:cNvPicPr preferRelativeResize="0"/>
          <p:nvPr/>
        </p:nvPicPr>
        <p:blipFill rotWithShape="1">
          <a:blip r:embed="rId4">
            <a:alphaModFix/>
          </a:blip>
          <a:srcRect b="4246" l="0" r="-50" t="4255"/>
          <a:stretch/>
        </p:blipFill>
        <p:spPr>
          <a:xfrm>
            <a:off x="1950" y="1225"/>
            <a:ext cx="7772400" cy="2642000"/>
          </a:xfrm>
          <a:prstGeom prst="rect">
            <a:avLst/>
          </a:prstGeom>
          <a:noFill/>
          <a:ln>
            <a:noFill/>
          </a:ln>
        </p:spPr>
      </p:pic>
      <p:sp>
        <p:nvSpPr>
          <p:cNvPr id="45" name="Google Shape;45;g3bd1982726e_0_30"/>
          <p:cNvSpPr/>
          <p:nvPr/>
        </p:nvSpPr>
        <p:spPr>
          <a:xfrm>
            <a:off x="5190562" y="2641249"/>
            <a:ext cx="2580521" cy="6983133"/>
          </a:xfrm>
          <a:custGeom>
            <a:rect b="b" l="l" r="r" t="t"/>
            <a:pathLst>
              <a:path extrusionOk="0" h="7428865" w="2340609">
                <a:moveTo>
                  <a:pt x="2340000" y="0"/>
                </a:moveTo>
                <a:lnTo>
                  <a:pt x="0" y="0"/>
                </a:lnTo>
                <a:lnTo>
                  <a:pt x="0" y="7428814"/>
                </a:lnTo>
                <a:lnTo>
                  <a:pt x="2340000" y="7428814"/>
                </a:lnTo>
                <a:lnTo>
                  <a:pt x="2340000" y="0"/>
                </a:lnTo>
                <a:close/>
              </a:path>
            </a:pathLst>
          </a:custGeom>
          <a:solidFill>
            <a:srgbClr val="F7F8F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g3bd1982726e_0_30"/>
          <p:cNvSpPr/>
          <p:nvPr/>
        </p:nvSpPr>
        <p:spPr>
          <a:xfrm>
            <a:off x="-2100" y="9620225"/>
            <a:ext cx="7787118" cy="427977"/>
          </a:xfrm>
          <a:custGeom>
            <a:rect b="b" l="l" r="r" t="t"/>
            <a:pathLst>
              <a:path extrusionOk="0" h="455295" w="7560309">
                <a:moveTo>
                  <a:pt x="7559992" y="0"/>
                </a:moveTo>
                <a:lnTo>
                  <a:pt x="0" y="0"/>
                </a:lnTo>
                <a:lnTo>
                  <a:pt x="0" y="455193"/>
                </a:lnTo>
                <a:lnTo>
                  <a:pt x="7559992" y="455193"/>
                </a:lnTo>
                <a:lnTo>
                  <a:pt x="7559992" y="0"/>
                </a:lnTo>
                <a:close/>
              </a:path>
            </a:pathLst>
          </a:custGeom>
          <a:solidFill>
            <a:srgbClr val="EBAB2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7" name="Google Shape;47;g3bd1982726e_0_30"/>
          <p:cNvSpPr txBox="1"/>
          <p:nvPr>
            <p:ph idx="11" type="ftr"/>
          </p:nvPr>
        </p:nvSpPr>
        <p:spPr>
          <a:xfrm>
            <a:off x="357223" y="9770172"/>
            <a:ext cx="6591600" cy="116100"/>
          </a:xfrm>
          <a:prstGeom prst="rect">
            <a:avLst/>
          </a:prstGeom>
          <a:noFill/>
          <a:ln>
            <a:noFill/>
          </a:ln>
        </p:spPr>
        <p:txBody>
          <a:bodyPr anchorCtr="0" anchor="t" bIns="0" lIns="0" spcFirstLastPara="1" rIns="0" wrap="square" tIns="23475">
            <a:spAutoFit/>
          </a:bodyPr>
          <a:lstStyle/>
          <a:p>
            <a:pPr indent="0" lvl="0" marL="12700" rtl="0" algn="l">
              <a:lnSpc>
                <a:spcPct val="100000"/>
              </a:lnSpc>
              <a:spcBef>
                <a:spcPts val="0"/>
              </a:spcBef>
              <a:spcAft>
                <a:spcPts val="0"/>
              </a:spcAft>
              <a:buSzPts val="1400"/>
              <a:buNone/>
            </a:pPr>
            <a:r>
              <a:rPr b="1" lang="en-US">
                <a:solidFill>
                  <a:srgbClr val="000000"/>
                </a:solidFill>
                <a:latin typeface="Titillium Web"/>
                <a:ea typeface="Titillium Web"/>
                <a:cs typeface="Titillium Web"/>
                <a:sym typeface="Titillium Web"/>
              </a:rPr>
              <a:t>Datasheet: </a:t>
            </a:r>
            <a:r>
              <a:rPr lang="en-US">
                <a:solidFill>
                  <a:srgbClr val="000000"/>
                </a:solidFill>
                <a:latin typeface="Roboto"/>
                <a:ea typeface="Roboto"/>
                <a:cs typeface="Roboto"/>
                <a:sym typeface="Roboto"/>
              </a:rPr>
              <a:t> </a:t>
            </a:r>
            <a:r>
              <a:rPr lang="en-US">
                <a:latin typeface="Roboto"/>
                <a:ea typeface="Roboto"/>
                <a:cs typeface="Roboto"/>
                <a:sym typeface="Roboto"/>
              </a:rPr>
              <a:t>MANGO BoostX™ NVME OVER FABRICS </a:t>
            </a:r>
            <a:r>
              <a:rPr lang="en-US" cap="none">
                <a:latin typeface="Roboto"/>
                <a:ea typeface="Roboto"/>
                <a:cs typeface="Roboto"/>
                <a:sym typeface="Roboto"/>
              </a:rPr>
              <a:t>INITIATOR</a:t>
            </a:r>
            <a:r>
              <a:rPr lang="en-US">
                <a:latin typeface="Roboto"/>
                <a:ea typeface="Roboto"/>
                <a:cs typeface="Roboto"/>
                <a:sym typeface="Roboto"/>
              </a:rPr>
              <a:t> ACCELERATOR CARD – DRIVING FORCE TO ACCELERATE DATACENTER</a:t>
            </a:r>
            <a:endParaRPr/>
          </a:p>
        </p:txBody>
      </p:sp>
      <p:sp>
        <p:nvSpPr>
          <p:cNvPr id="48" name="Google Shape;48;g3bd1982726e_0_30"/>
          <p:cNvSpPr txBox="1"/>
          <p:nvPr/>
        </p:nvSpPr>
        <p:spPr>
          <a:xfrm>
            <a:off x="370296" y="2754576"/>
            <a:ext cx="4109700" cy="243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Roboto"/>
                <a:ea typeface="Roboto"/>
                <a:cs typeface="Roboto"/>
                <a:sym typeface="Roboto"/>
              </a:rPr>
              <a:t>Overview</a:t>
            </a:r>
            <a:endParaRPr b="0" i="0" sz="1500" u="none" cap="none" strike="noStrike">
              <a:solidFill>
                <a:srgbClr val="000000"/>
              </a:solidFill>
              <a:latin typeface="Roboto"/>
              <a:ea typeface="Roboto"/>
              <a:cs typeface="Roboto"/>
              <a:sym typeface="Roboto"/>
            </a:endParaRPr>
          </a:p>
        </p:txBody>
      </p:sp>
      <p:sp>
        <p:nvSpPr>
          <p:cNvPr id="49" name="Google Shape;49;g3bd1982726e_0_30"/>
          <p:cNvSpPr txBox="1"/>
          <p:nvPr/>
        </p:nvSpPr>
        <p:spPr>
          <a:xfrm>
            <a:off x="357222" y="801009"/>
            <a:ext cx="4960500" cy="696600"/>
          </a:xfrm>
          <a:prstGeom prst="rect">
            <a:avLst/>
          </a:prstGeom>
          <a:noFill/>
          <a:ln>
            <a:noFill/>
          </a:ln>
        </p:spPr>
        <p:txBody>
          <a:bodyPr anchorCtr="0" anchor="t" bIns="0" lIns="0" spcFirstLastPara="1" rIns="0" wrap="square" tIns="43175">
            <a:spAutoFit/>
          </a:bodyPr>
          <a:lstStyle/>
          <a:p>
            <a:pPr indent="0" lvl="0" marL="12700" marR="5080" rtl="0" algn="l">
              <a:lnSpc>
                <a:spcPct val="96428"/>
              </a:lnSpc>
              <a:spcBef>
                <a:spcPts val="0"/>
              </a:spcBef>
              <a:spcAft>
                <a:spcPts val="0"/>
              </a:spcAft>
              <a:buClr>
                <a:srgbClr val="000000"/>
              </a:buClr>
              <a:buSzPts val="2800"/>
              <a:buFont typeface="Arial"/>
              <a:buNone/>
            </a:pPr>
            <a:r>
              <a:rPr b="1" i="0" lang="en-US" sz="2400" u="none" cap="none" strike="noStrike">
                <a:solidFill>
                  <a:srgbClr val="FEB81C"/>
                </a:solidFill>
                <a:latin typeface="Titillium Web"/>
                <a:ea typeface="Titillium Web"/>
                <a:cs typeface="Titillium Web"/>
                <a:sym typeface="Titillium Web"/>
              </a:rPr>
              <a:t>Mango BoostX</a:t>
            </a:r>
            <a:r>
              <a:rPr b="1" baseline="30000" i="0" lang="en-US" sz="2400" u="none" cap="none" strike="noStrike">
                <a:solidFill>
                  <a:srgbClr val="FEB81C"/>
                </a:solidFill>
                <a:latin typeface="Titillium Web"/>
                <a:ea typeface="Titillium Web"/>
                <a:cs typeface="Titillium Web"/>
                <a:sym typeface="Titillium Web"/>
              </a:rPr>
              <a:t>TM</a:t>
            </a:r>
            <a:r>
              <a:rPr b="1" lang="en-US" sz="2400">
                <a:solidFill>
                  <a:srgbClr val="FEB81C"/>
                </a:solidFill>
                <a:latin typeface="Titillium Web"/>
                <a:ea typeface="Titillium Web"/>
                <a:cs typeface="Titillium Web"/>
                <a:sym typeface="Titillium Web"/>
              </a:rPr>
              <a:t> </a:t>
            </a:r>
            <a:endParaRPr b="1" sz="2400">
              <a:solidFill>
                <a:srgbClr val="FEB81C"/>
              </a:solidFill>
              <a:latin typeface="Titillium Web"/>
              <a:ea typeface="Titillium Web"/>
              <a:cs typeface="Titillium Web"/>
              <a:sym typeface="Titillium Web"/>
            </a:endParaRPr>
          </a:p>
          <a:p>
            <a:pPr indent="0" lvl="0" marL="12700" marR="5080" rtl="0" algn="l">
              <a:lnSpc>
                <a:spcPct val="96428"/>
              </a:lnSpc>
              <a:spcBef>
                <a:spcPts val="0"/>
              </a:spcBef>
              <a:spcAft>
                <a:spcPts val="0"/>
              </a:spcAft>
              <a:buClr>
                <a:srgbClr val="000000"/>
              </a:buClr>
              <a:buSzPts val="2800"/>
              <a:buFont typeface="Arial"/>
              <a:buNone/>
            </a:pPr>
            <a:r>
              <a:rPr b="1" lang="en-US" sz="2000">
                <a:solidFill>
                  <a:schemeClr val="lt1"/>
                </a:solidFill>
                <a:latin typeface="Titillium Web"/>
                <a:ea typeface="Titillium Web"/>
                <a:cs typeface="Titillium Web"/>
                <a:sym typeface="Titillium Web"/>
              </a:rPr>
              <a:t>NRT (NVMe-oF RDMA Target)</a:t>
            </a:r>
            <a:endParaRPr b="0" i="0" sz="2000" u="none" cap="none" strike="noStrike">
              <a:solidFill>
                <a:srgbClr val="000000"/>
              </a:solidFill>
              <a:latin typeface="Arial"/>
              <a:ea typeface="Arial"/>
              <a:cs typeface="Arial"/>
              <a:sym typeface="Arial"/>
            </a:endParaRPr>
          </a:p>
        </p:txBody>
      </p:sp>
      <p:sp>
        <p:nvSpPr>
          <p:cNvPr id="50" name="Google Shape;50;g3bd1982726e_0_30"/>
          <p:cNvSpPr/>
          <p:nvPr/>
        </p:nvSpPr>
        <p:spPr>
          <a:xfrm>
            <a:off x="388080" y="1772295"/>
            <a:ext cx="265551" cy="0"/>
          </a:xfrm>
          <a:custGeom>
            <a:rect b="b" l="l" r="r" t="t"/>
            <a:pathLst>
              <a:path extrusionOk="0" h="120000" w="258444">
                <a:moveTo>
                  <a:pt x="0" y="0"/>
                </a:moveTo>
                <a:lnTo>
                  <a:pt x="258000" y="0"/>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g3bd1982726e_0_30"/>
          <p:cNvSpPr txBox="1"/>
          <p:nvPr/>
        </p:nvSpPr>
        <p:spPr>
          <a:xfrm>
            <a:off x="357222" y="1991569"/>
            <a:ext cx="3392100" cy="166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100"/>
              </a:spcBef>
              <a:spcAft>
                <a:spcPts val="0"/>
              </a:spcAft>
              <a:buClr>
                <a:srgbClr val="000000"/>
              </a:buClr>
              <a:buSzPts val="1000"/>
              <a:buFont typeface="Arial"/>
              <a:buNone/>
            </a:pPr>
            <a:r>
              <a:rPr b="0" i="0" lang="en-US" sz="1000" u="none" cap="none" strike="noStrike">
                <a:solidFill>
                  <a:srgbClr val="FFFFFF"/>
                </a:solidFill>
                <a:latin typeface="Roboto"/>
                <a:ea typeface="Roboto"/>
                <a:cs typeface="Roboto"/>
                <a:sym typeface="Roboto"/>
              </a:rPr>
              <a:t>Enabling Scalable Storage Systems  </a:t>
            </a:r>
            <a:endParaRPr b="0" i="0" sz="1000" u="none" cap="none" strike="noStrike">
              <a:solidFill>
                <a:srgbClr val="000000"/>
              </a:solidFill>
              <a:latin typeface="Roboto"/>
              <a:ea typeface="Roboto"/>
              <a:cs typeface="Roboto"/>
              <a:sym typeface="Roboto"/>
            </a:endParaRPr>
          </a:p>
        </p:txBody>
      </p:sp>
      <p:sp>
        <p:nvSpPr>
          <p:cNvPr id="52" name="Google Shape;52;g3bd1982726e_0_30"/>
          <p:cNvSpPr txBox="1"/>
          <p:nvPr/>
        </p:nvSpPr>
        <p:spPr>
          <a:xfrm>
            <a:off x="7306008" y="9761692"/>
            <a:ext cx="152100" cy="128400"/>
          </a:xfrm>
          <a:prstGeom prst="rect">
            <a:avLst/>
          </a:prstGeom>
          <a:noFill/>
          <a:ln>
            <a:noFill/>
          </a:ln>
        </p:spPr>
        <p:txBody>
          <a:bodyPr anchorCtr="0" anchor="t" bIns="0" lIns="0" spcFirstLastPara="1" rIns="0" wrap="square" tIns="5075">
            <a:spAutoFit/>
          </a:bodyPr>
          <a:lstStyle/>
          <a:p>
            <a:pPr indent="0" lvl="0" marL="38100" marR="0" rtl="0" algn="l">
              <a:lnSpc>
                <a:spcPct val="100000"/>
              </a:lnSpc>
              <a:spcBef>
                <a:spcPts val="0"/>
              </a:spcBef>
              <a:spcAft>
                <a:spcPts val="0"/>
              </a:spcAft>
              <a:buClr>
                <a:srgbClr val="000000"/>
              </a:buClr>
              <a:buSzPts val="800"/>
              <a:buFont typeface="Arial"/>
              <a:buNone/>
            </a:pPr>
            <a:fld id="{00000000-1234-1234-1234-123412341234}" type="slidenum">
              <a:rPr b="1" i="0" lang="en-US" sz="800" u="none" cap="none" strike="noStrike">
                <a:solidFill>
                  <a:srgbClr val="4C4948"/>
                </a:solidFill>
                <a:latin typeface="Roboto"/>
                <a:ea typeface="Roboto"/>
                <a:cs typeface="Roboto"/>
                <a:sym typeface="Roboto"/>
              </a:rPr>
              <a:t>‹#›</a:t>
            </a:fld>
            <a:endParaRPr b="1" i="0" sz="800" u="none" cap="none" strike="noStrike">
              <a:solidFill>
                <a:srgbClr val="4C4948"/>
              </a:solidFill>
              <a:latin typeface="Roboto"/>
              <a:ea typeface="Roboto"/>
              <a:cs typeface="Roboto"/>
              <a:sym typeface="Roboto"/>
            </a:endParaRPr>
          </a:p>
        </p:txBody>
      </p:sp>
      <p:sp>
        <p:nvSpPr>
          <p:cNvPr id="53" name="Google Shape;53;g3bd1982726e_0_30"/>
          <p:cNvSpPr txBox="1"/>
          <p:nvPr/>
        </p:nvSpPr>
        <p:spPr>
          <a:xfrm>
            <a:off x="5226009" y="9695063"/>
            <a:ext cx="2125800" cy="292500"/>
          </a:xfrm>
          <a:prstGeom prst="rect">
            <a:avLst/>
          </a:prstGeom>
          <a:noFill/>
          <a:ln>
            <a:noFill/>
          </a:ln>
        </p:spPr>
        <p:txBody>
          <a:bodyPr anchorCtr="0" anchor="t" bIns="91425" lIns="91425" spcFirstLastPara="1" rIns="91425" wrap="square" tIns="91425">
            <a:spAutoFit/>
          </a:bodyPr>
          <a:lstStyle/>
          <a:p>
            <a:pPr indent="0" lvl="0" marL="12700" marR="0" rtl="0" algn="r">
              <a:lnSpc>
                <a:spcPct val="100000"/>
              </a:lnSpc>
              <a:spcBef>
                <a:spcPts val="0"/>
              </a:spcBef>
              <a:spcAft>
                <a:spcPts val="0"/>
              </a:spcAft>
              <a:buClr>
                <a:srgbClr val="000000"/>
              </a:buClr>
              <a:buSzPts val="700"/>
              <a:buFont typeface="Arial"/>
              <a:buNone/>
            </a:pPr>
            <a:r>
              <a:rPr b="0" i="0" lang="en-US" sz="700" u="none" cap="none" strike="noStrike">
                <a:solidFill>
                  <a:srgbClr val="4C4948"/>
                </a:solidFill>
                <a:latin typeface="Roboto"/>
                <a:ea typeface="Roboto"/>
                <a:cs typeface="Roboto"/>
                <a:sym typeface="Roboto"/>
              </a:rPr>
              <a:t>© 2025 MangoBoost, Inc. All rights reserved.</a:t>
            </a:r>
            <a:endParaRPr b="0" i="0" sz="700" u="none" cap="none" strike="noStrike">
              <a:solidFill>
                <a:srgbClr val="4C4948"/>
              </a:solidFill>
              <a:latin typeface="Trebuchet MS"/>
              <a:ea typeface="Trebuchet MS"/>
              <a:cs typeface="Trebuchet MS"/>
              <a:sym typeface="Trebuchet MS"/>
            </a:endParaRPr>
          </a:p>
        </p:txBody>
      </p:sp>
      <p:sp>
        <p:nvSpPr>
          <p:cNvPr id="54" name="Google Shape;54;g3bd1982726e_0_30"/>
          <p:cNvSpPr/>
          <p:nvPr/>
        </p:nvSpPr>
        <p:spPr>
          <a:xfrm flipH="1" rot="10800000">
            <a:off x="388101" y="4005225"/>
            <a:ext cx="4453495" cy="42900"/>
          </a:xfrm>
          <a:custGeom>
            <a:rect b="b" l="l" r="r" t="t"/>
            <a:pathLst>
              <a:path extrusionOk="0" h="120000" w="3967479">
                <a:moveTo>
                  <a:pt x="0" y="0"/>
                </a:moveTo>
                <a:lnTo>
                  <a:pt x="3967200" y="0"/>
                </a:lnTo>
              </a:path>
            </a:pathLst>
          </a:custGeom>
          <a:noFill/>
          <a:ln cap="flat" cmpd="sng" w="9525">
            <a:solidFill>
              <a:srgbClr val="9FA0A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5" name="Google Shape;55;g3bd1982726e_0_30"/>
          <p:cNvSpPr txBox="1"/>
          <p:nvPr/>
        </p:nvSpPr>
        <p:spPr>
          <a:xfrm>
            <a:off x="5327856" y="2754583"/>
            <a:ext cx="1922100" cy="231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Roboto"/>
                <a:ea typeface="Roboto"/>
                <a:cs typeface="Roboto"/>
                <a:sym typeface="Roboto"/>
                <a:extLst>
                  <a:ext uri="http://customooxmlschemas.google.com/">
                    <go:slidesCustomData xmlns:go="http://customooxmlschemas.google.com/" textRoundtripDataId="1"/>
                  </a:ext>
                </a:extLst>
              </a:rPr>
              <a:t>Specifications</a:t>
            </a:r>
            <a:endParaRPr b="0" i="0" sz="1500" u="none" cap="none" strike="noStrike">
              <a:solidFill>
                <a:srgbClr val="000000"/>
              </a:solidFill>
              <a:latin typeface="Roboto"/>
              <a:ea typeface="Roboto"/>
              <a:cs typeface="Roboto"/>
              <a:sym typeface="Roboto"/>
            </a:endParaRPr>
          </a:p>
        </p:txBody>
      </p:sp>
      <p:sp>
        <p:nvSpPr>
          <p:cNvPr id="56" name="Google Shape;56;g3bd1982726e_0_30"/>
          <p:cNvSpPr txBox="1"/>
          <p:nvPr/>
        </p:nvSpPr>
        <p:spPr>
          <a:xfrm>
            <a:off x="5330880" y="3036995"/>
            <a:ext cx="2227500" cy="48255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100"/>
              <a:buFont typeface="Arial"/>
              <a:buNone/>
            </a:pPr>
            <a:r>
              <a:rPr b="1" i="0" lang="en-US" sz="1200" u="none" cap="none" strike="noStrike">
                <a:solidFill>
                  <a:srgbClr val="EBAC2B"/>
                </a:solidFill>
                <a:latin typeface="Roboto"/>
                <a:ea typeface="Roboto"/>
                <a:cs typeface="Roboto"/>
                <a:sym typeface="Roboto"/>
                <a:extLst>
                  <a:ext uri="http://customooxmlschemas.google.com/">
                    <go:slidesCustomData xmlns:go="http://customooxmlschemas.google.com/" textRoundtripDataId="2"/>
                  </a:ext>
                </a:extLst>
              </a:rPr>
              <a:t>Network Interface</a:t>
            </a:r>
            <a:endParaRPr b="0" i="0" sz="900" u="none" cap="none" strike="noStrike">
              <a:solidFill>
                <a:schemeClr val="dk1"/>
              </a:solidFill>
              <a:latin typeface="Roboto Light"/>
              <a:ea typeface="Roboto Light"/>
              <a:cs typeface="Roboto Light"/>
              <a:sym typeface="Roboto Light"/>
              <a:extLst>
                <a:ext uri="http://customooxmlschemas.google.com/">
                  <go:slidesCustomData xmlns:go="http://customooxmlschemas.google.com/" textRoundtripDataId="3"/>
                </a:ext>
              </a:extLst>
            </a:endParaRPr>
          </a:p>
          <a:p>
            <a:pPr indent="-102867" lvl="0" marL="182880" marR="0" rtl="0" algn="l">
              <a:lnSpc>
                <a:spcPct val="130000"/>
              </a:lnSpc>
              <a:spcBef>
                <a:spcPts val="0"/>
              </a:spcBef>
              <a:spcAft>
                <a:spcPts val="0"/>
              </a:spcAft>
              <a:buClr>
                <a:srgbClr val="EBAC2B"/>
              </a:buClr>
              <a:buSzPts val="900"/>
              <a:buFont typeface="Roboto"/>
              <a:buChar char="˃"/>
            </a:pPr>
            <a:r>
              <a:rPr b="0" i="0" lang="en-US" sz="900" u="none" cap="none" strike="noStrike">
                <a:solidFill>
                  <a:srgbClr val="605D5C"/>
                </a:solidFill>
                <a:latin typeface="Roboto"/>
                <a:ea typeface="Roboto"/>
                <a:cs typeface="Roboto"/>
                <a:sym typeface="Roboto"/>
                <a:extLst>
                  <a:ext uri="http://customooxmlschemas.google.com/">
                    <go:slidesCustomData xmlns:go="http://customooxmlschemas.google.com/" textRoundtripDataId="4"/>
                  </a:ext>
                </a:extLst>
              </a:rPr>
              <a:t>1×200GbE (QSFP-DD)</a:t>
            </a:r>
            <a:endParaRPr b="0" i="0" sz="900" u="none" cap="none" strike="noStrike">
              <a:solidFill>
                <a:srgbClr val="605D5C"/>
              </a:solidFill>
              <a:latin typeface="Roboto"/>
              <a:ea typeface="Roboto"/>
              <a:cs typeface="Roboto"/>
              <a:sym typeface="Roboto"/>
              <a:extLst>
                <a:ext uri="http://customooxmlschemas.google.com/">
                  <go:slidesCustomData xmlns:go="http://customooxmlschemas.google.com/" textRoundtripDataId="5"/>
                </a:ext>
              </a:extLst>
            </a:endParaRPr>
          </a:p>
          <a:p>
            <a:pPr indent="0" lvl="0" marL="12700" marR="0" rtl="0" algn="l">
              <a:lnSpc>
                <a:spcPct val="130000"/>
              </a:lnSpc>
              <a:spcBef>
                <a:spcPts val="0"/>
              </a:spcBef>
              <a:spcAft>
                <a:spcPts val="0"/>
              </a:spcAft>
              <a:buClr>
                <a:srgbClr val="000000"/>
              </a:buClr>
              <a:buSzPts val="1100"/>
              <a:buFont typeface="Arial"/>
              <a:buNone/>
            </a:pPr>
            <a:r>
              <a:rPr b="1" i="0" lang="en-US" sz="1200" u="none" cap="none" strike="noStrike">
                <a:solidFill>
                  <a:srgbClr val="EBAC2B"/>
                </a:solidFill>
                <a:latin typeface="Roboto"/>
                <a:ea typeface="Roboto"/>
                <a:cs typeface="Roboto"/>
                <a:sym typeface="Roboto"/>
                <a:extLst>
                  <a:ext uri="http://customooxmlschemas.google.com/">
                    <go:slidesCustomData xmlns:go="http://customooxmlschemas.google.com/" textRoundtripDataId="6"/>
                  </a:ext>
                </a:extLst>
              </a:rPr>
              <a:t>Host Interface</a:t>
            </a:r>
            <a:endParaRPr b="0" i="0" sz="900" u="none" cap="none" strike="noStrike">
              <a:solidFill>
                <a:schemeClr val="dk1"/>
              </a:solidFill>
              <a:latin typeface="Roboto Light"/>
              <a:ea typeface="Roboto Light"/>
              <a:cs typeface="Roboto Light"/>
              <a:sym typeface="Roboto Light"/>
              <a:extLst>
                <a:ext uri="http://customooxmlschemas.google.com/">
                  <go:slidesCustomData xmlns:go="http://customooxmlschemas.google.com/" textRoundtripDataId="7"/>
                </a:ext>
              </a:extLst>
            </a:endParaRPr>
          </a:p>
          <a:p>
            <a:pPr indent="-102867" lvl="0" marL="182880" marR="0" rtl="0" algn="l">
              <a:lnSpc>
                <a:spcPct val="130000"/>
              </a:lnSpc>
              <a:spcBef>
                <a:spcPts val="0"/>
              </a:spcBef>
              <a:spcAft>
                <a:spcPts val="0"/>
              </a:spcAft>
              <a:buClr>
                <a:srgbClr val="EBAC2B"/>
              </a:buClr>
              <a:buSzPts val="900"/>
              <a:buFont typeface="Roboto"/>
              <a:buChar char="˃"/>
            </a:pPr>
            <a:r>
              <a:rPr b="0" i="0" lang="en-US" sz="900" u="none" cap="none" strike="noStrike">
                <a:solidFill>
                  <a:srgbClr val="605D5C"/>
                </a:solidFill>
                <a:latin typeface="Roboto"/>
                <a:ea typeface="Roboto"/>
                <a:cs typeface="Roboto"/>
                <a:sym typeface="Roboto"/>
                <a:extLst>
                  <a:ext uri="http://customooxmlschemas.google.com/">
                    <go:slidesCustomData xmlns:go="http://customooxmlschemas.google.com/" textRoundtripDataId="8"/>
                  </a:ext>
                </a:extLst>
              </a:rPr>
              <a:t>PCIe Gen5x16 HHHL, &lt;75W Power</a:t>
            </a:r>
            <a:endParaRPr b="0" i="0" sz="900" u="none" cap="none" strike="noStrike">
              <a:solidFill>
                <a:srgbClr val="605D5C"/>
              </a:solidFill>
              <a:latin typeface="Roboto"/>
              <a:ea typeface="Roboto"/>
              <a:cs typeface="Roboto"/>
              <a:sym typeface="Roboto"/>
              <a:extLst>
                <a:ext uri="http://customooxmlschemas.google.com/">
                  <go:slidesCustomData xmlns:go="http://customooxmlschemas.google.com/" textRoundtripDataId="9"/>
                </a:ext>
              </a:extLst>
            </a:endParaRPr>
          </a:p>
          <a:p>
            <a:pPr indent="0" lvl="0" marL="0" marR="0" rtl="0" algn="l">
              <a:lnSpc>
                <a:spcPct val="130000"/>
              </a:lnSpc>
              <a:spcBef>
                <a:spcPts val="0"/>
              </a:spcBef>
              <a:spcAft>
                <a:spcPts val="0"/>
              </a:spcAft>
              <a:buClr>
                <a:srgbClr val="000000"/>
              </a:buClr>
              <a:buSzPts val="1100"/>
              <a:buFont typeface="Arial"/>
              <a:buNone/>
            </a:pPr>
            <a:r>
              <a:rPr b="1" i="0" lang="en-US" sz="1200" u="none" cap="none" strike="noStrike">
                <a:solidFill>
                  <a:srgbClr val="EBAC2B"/>
                </a:solidFill>
                <a:latin typeface="Roboto"/>
                <a:ea typeface="Roboto"/>
                <a:cs typeface="Roboto"/>
                <a:sym typeface="Roboto"/>
                <a:extLst>
                  <a:ext uri="http://customooxmlschemas.google.com/">
                    <go:slidesCustomData xmlns:go="http://customooxmlschemas.google.com/" textRoundtripDataId="10"/>
                  </a:ext>
                </a:extLst>
              </a:rPr>
              <a:t>Compliance</a:t>
            </a:r>
            <a:endParaRPr b="1" i="0" sz="1200" u="none" cap="none" strike="noStrike">
              <a:solidFill>
                <a:srgbClr val="EBAC2B"/>
              </a:solidFill>
              <a:latin typeface="Roboto"/>
              <a:ea typeface="Roboto"/>
              <a:cs typeface="Roboto"/>
              <a:sym typeface="Roboto"/>
              <a:extLst>
                <a:ext uri="http://customooxmlschemas.google.com/">
                  <go:slidesCustomData xmlns:go="http://customooxmlschemas.google.com/" textRoundtripDataId="11"/>
                </a:ext>
              </a:extLst>
            </a:endParaRPr>
          </a:p>
          <a:p>
            <a:pPr indent="-102867" lvl="0" marL="182880" marR="0" rtl="0" algn="l">
              <a:lnSpc>
                <a:spcPct val="130000"/>
              </a:lnSpc>
              <a:spcBef>
                <a:spcPts val="0"/>
              </a:spcBef>
              <a:spcAft>
                <a:spcPts val="0"/>
              </a:spcAft>
              <a:buClr>
                <a:srgbClr val="EBAC2B"/>
              </a:buClr>
              <a:buSzPts val="900"/>
              <a:buFont typeface="Roboto"/>
              <a:buChar char="˃"/>
            </a:pPr>
            <a:r>
              <a:rPr b="0" i="0" lang="en-US" sz="900" u="none" cap="none" strike="noStrike">
                <a:solidFill>
                  <a:srgbClr val="605D5C"/>
                </a:solidFill>
                <a:latin typeface="Roboto"/>
                <a:ea typeface="Roboto"/>
                <a:cs typeface="Roboto"/>
                <a:sym typeface="Roboto"/>
                <a:extLst>
                  <a:ext uri="http://customooxmlschemas.google.com/">
                    <go:slidesCustomData xmlns:go="http://customooxmlschemas.google.com/" textRoundtripDataId="12"/>
                  </a:ext>
                </a:extLst>
              </a:rPr>
              <a:t>NVMe base specification 1.3 &amp; 2.0</a:t>
            </a:r>
            <a:endParaRPr b="0" i="0" sz="900" u="none" cap="none" strike="noStrike">
              <a:solidFill>
                <a:srgbClr val="605D5C"/>
              </a:solidFill>
              <a:latin typeface="Roboto"/>
              <a:ea typeface="Roboto"/>
              <a:cs typeface="Roboto"/>
              <a:sym typeface="Roboto"/>
              <a:extLst>
                <a:ext uri="http://customooxmlschemas.google.com/">
                  <go:slidesCustomData xmlns:go="http://customooxmlschemas.google.com/" textRoundtripDataId="13"/>
                </a:ext>
              </a:extLst>
            </a:endParaRPr>
          </a:p>
          <a:p>
            <a:pPr indent="-102867" lvl="0" marL="182880" marR="0" rtl="0" algn="l">
              <a:lnSpc>
                <a:spcPct val="130000"/>
              </a:lnSpc>
              <a:spcBef>
                <a:spcPts val="0"/>
              </a:spcBef>
              <a:spcAft>
                <a:spcPts val="0"/>
              </a:spcAft>
              <a:buClr>
                <a:srgbClr val="EBAC2B"/>
              </a:buClr>
              <a:buSzPts val="900"/>
              <a:buFont typeface="Roboto"/>
              <a:buChar char="˃"/>
            </a:pPr>
            <a:r>
              <a:rPr b="0" i="0" lang="en-US" sz="900" u="none" cap="none" strike="noStrike">
                <a:solidFill>
                  <a:srgbClr val="605D5C"/>
                </a:solidFill>
                <a:latin typeface="Roboto"/>
                <a:ea typeface="Roboto"/>
                <a:cs typeface="Roboto"/>
                <a:sym typeface="Roboto"/>
                <a:extLst>
                  <a:ext uri="http://customooxmlschemas.google.com/">
                    <go:slidesCustomData xmlns:go="http://customooxmlschemas.google.com/" textRoundtripDataId="14"/>
                  </a:ext>
                </a:extLst>
              </a:rPr>
              <a:t>NVMe over Fabrics specification 1.0c</a:t>
            </a:r>
            <a:endParaRPr b="0" i="0" sz="900" u="none" cap="none" strike="noStrike">
              <a:solidFill>
                <a:srgbClr val="605D5C"/>
              </a:solidFill>
              <a:latin typeface="Roboto"/>
              <a:ea typeface="Roboto"/>
              <a:cs typeface="Roboto"/>
              <a:sym typeface="Roboto"/>
            </a:endParaRPr>
          </a:p>
          <a:p>
            <a:pPr indent="0" lvl="0" marL="12700" marR="0" rtl="0" algn="l">
              <a:lnSpc>
                <a:spcPct val="130000"/>
              </a:lnSpc>
              <a:spcBef>
                <a:spcPts val="0"/>
              </a:spcBef>
              <a:spcAft>
                <a:spcPts val="0"/>
              </a:spcAft>
              <a:buClr>
                <a:srgbClr val="000000"/>
              </a:buClr>
              <a:buSzPts val="1200"/>
              <a:buFont typeface="Arial"/>
              <a:buNone/>
            </a:pPr>
            <a:r>
              <a:rPr b="1" i="0" lang="en-US" sz="1200" u="none" cap="none" strike="noStrike">
                <a:solidFill>
                  <a:srgbClr val="EBAC2B"/>
                </a:solidFill>
                <a:latin typeface="Roboto"/>
                <a:ea typeface="Roboto"/>
                <a:cs typeface="Roboto"/>
                <a:sym typeface="Roboto"/>
              </a:rPr>
              <a:t>NVMe over Fabrics</a:t>
            </a:r>
            <a:endParaRPr b="0" i="0" sz="1200" u="none" cap="none" strike="noStrike">
              <a:solidFill>
                <a:srgbClr val="EBAC2B"/>
              </a:solidFill>
              <a:latin typeface="Roboto"/>
              <a:ea typeface="Roboto"/>
              <a:cs typeface="Roboto"/>
              <a:sym typeface="Roboto"/>
            </a:endParaRPr>
          </a:p>
          <a:p>
            <a:pPr indent="-102867" lvl="0" marL="182880" marR="0" rtl="0" algn="l">
              <a:lnSpc>
                <a:spcPct val="130000"/>
              </a:lnSpc>
              <a:spcBef>
                <a:spcPts val="0"/>
              </a:spcBef>
              <a:spcAft>
                <a:spcPts val="0"/>
              </a:spcAft>
              <a:buClr>
                <a:srgbClr val="EBAC2B"/>
              </a:buClr>
              <a:buSzPts val="900"/>
              <a:buFont typeface="Roboto"/>
              <a:buChar char="˃"/>
            </a:pPr>
            <a:r>
              <a:rPr b="0" i="0" lang="en-US" sz="900" u="none" cap="none" strike="noStrike">
                <a:solidFill>
                  <a:srgbClr val="605D5C"/>
                </a:solidFill>
                <a:latin typeface="Roboto"/>
                <a:ea typeface="Roboto"/>
                <a:cs typeface="Roboto"/>
                <a:sym typeface="Roboto"/>
              </a:rPr>
              <a:t>Supports up to 32 hosts</a:t>
            </a:r>
            <a:endParaRPr b="0" i="0" sz="900" u="none" cap="none" strike="noStrike">
              <a:solidFill>
                <a:srgbClr val="605D5C"/>
              </a:solidFill>
              <a:latin typeface="Roboto"/>
              <a:ea typeface="Roboto"/>
              <a:cs typeface="Roboto"/>
              <a:sym typeface="Roboto"/>
            </a:endParaRPr>
          </a:p>
          <a:p>
            <a:pPr indent="-102867" lvl="0" marL="182880" marR="0" rtl="0" algn="l">
              <a:lnSpc>
                <a:spcPct val="130000"/>
              </a:lnSpc>
              <a:spcBef>
                <a:spcPts val="0"/>
              </a:spcBef>
              <a:spcAft>
                <a:spcPts val="0"/>
              </a:spcAft>
              <a:buClr>
                <a:srgbClr val="EBAC2B"/>
              </a:buClr>
              <a:buSzPts val="900"/>
              <a:buFont typeface="Roboto"/>
              <a:buChar char="˃"/>
            </a:pPr>
            <a:r>
              <a:rPr b="0" i="0" lang="en-US" sz="900" u="none" cap="none" strike="noStrike">
                <a:solidFill>
                  <a:srgbClr val="605D5C"/>
                </a:solidFill>
                <a:latin typeface="Roboto"/>
                <a:ea typeface="Roboto"/>
                <a:cs typeface="Roboto"/>
                <a:sym typeface="Roboto"/>
              </a:rPr>
              <a:t>32 entries per connection</a:t>
            </a:r>
            <a:endParaRPr b="0" i="0" sz="900" u="none" cap="none" strike="noStrike">
              <a:solidFill>
                <a:srgbClr val="605D5C"/>
              </a:solidFill>
              <a:latin typeface="Roboto"/>
              <a:ea typeface="Roboto"/>
              <a:cs typeface="Roboto"/>
              <a:sym typeface="Roboto"/>
            </a:endParaRPr>
          </a:p>
          <a:p>
            <a:pPr indent="-102867" lvl="0" marL="182880" marR="0" rtl="0" algn="l">
              <a:lnSpc>
                <a:spcPct val="130000"/>
              </a:lnSpc>
              <a:spcBef>
                <a:spcPts val="0"/>
              </a:spcBef>
              <a:spcAft>
                <a:spcPts val="0"/>
              </a:spcAft>
              <a:buClr>
                <a:srgbClr val="EBAC2B"/>
              </a:buClr>
              <a:buSzPts val="900"/>
              <a:buFont typeface="Roboto"/>
              <a:buChar char="˃"/>
            </a:pPr>
            <a:r>
              <a:rPr b="0" i="0" lang="en-US" sz="900" u="none" cap="none" strike="noStrike">
                <a:solidFill>
                  <a:srgbClr val="605D5C"/>
                </a:solidFill>
                <a:latin typeface="Roboto"/>
                <a:ea typeface="Roboto"/>
                <a:cs typeface="Roboto"/>
                <a:sym typeface="Roboto"/>
              </a:rPr>
              <a:t>Includes active-active and active-passive multipath support for redundancy and scalability</a:t>
            </a:r>
            <a:endParaRPr b="0" i="0" sz="900" u="none" cap="none" strike="noStrike">
              <a:solidFill>
                <a:srgbClr val="605D5C"/>
              </a:solidFill>
              <a:latin typeface="Roboto"/>
              <a:ea typeface="Roboto"/>
              <a:cs typeface="Roboto"/>
              <a:sym typeface="Roboto"/>
            </a:endParaRPr>
          </a:p>
          <a:p>
            <a:pPr indent="0" lvl="0" marL="12700" marR="0" rtl="0" algn="l">
              <a:lnSpc>
                <a:spcPct val="130000"/>
              </a:lnSpc>
              <a:spcBef>
                <a:spcPts val="0"/>
              </a:spcBef>
              <a:spcAft>
                <a:spcPts val="0"/>
              </a:spcAft>
              <a:buClr>
                <a:srgbClr val="000000"/>
              </a:buClr>
              <a:buSzPts val="1200"/>
              <a:buFont typeface="Arial"/>
              <a:buNone/>
            </a:pPr>
            <a:r>
              <a:rPr b="1" i="0" lang="en-US" sz="1200" u="none" cap="none" strike="noStrike">
                <a:solidFill>
                  <a:srgbClr val="EBAC2B"/>
                </a:solidFill>
                <a:latin typeface="Roboto"/>
                <a:ea typeface="Roboto"/>
                <a:cs typeface="Roboto"/>
                <a:sym typeface="Roboto"/>
              </a:rPr>
              <a:t>NVMe</a:t>
            </a:r>
            <a:endParaRPr b="1" i="0" sz="1200" u="none" cap="none" strike="noStrike">
              <a:solidFill>
                <a:srgbClr val="EBAC2B"/>
              </a:solidFill>
              <a:latin typeface="Roboto"/>
              <a:ea typeface="Roboto"/>
              <a:cs typeface="Roboto"/>
              <a:sym typeface="Roboto"/>
            </a:endParaRPr>
          </a:p>
          <a:p>
            <a:pPr indent="-102867" lvl="0" marL="182880" marR="0" rtl="0" algn="l">
              <a:lnSpc>
                <a:spcPct val="130000"/>
              </a:lnSpc>
              <a:spcBef>
                <a:spcPts val="0"/>
              </a:spcBef>
              <a:spcAft>
                <a:spcPts val="0"/>
              </a:spcAft>
              <a:buClr>
                <a:srgbClr val="E28811"/>
              </a:buClr>
              <a:buSzPts val="900"/>
              <a:buFont typeface="Roboto"/>
              <a:buChar char="˃"/>
            </a:pPr>
            <a:r>
              <a:rPr b="0" i="0" lang="en-US" sz="900" u="none" cap="none" strike="noStrike">
                <a:solidFill>
                  <a:srgbClr val="605D5C"/>
                </a:solidFill>
                <a:latin typeface="Roboto"/>
                <a:ea typeface="Roboto"/>
                <a:cs typeface="Roboto"/>
                <a:sym typeface="Roboto"/>
              </a:rPr>
              <a:t>Supports up to 26 NVMe SSDs and 26 subsystems</a:t>
            </a:r>
            <a:endParaRPr b="0" i="0" sz="900" u="none" cap="none" strike="noStrike">
              <a:solidFill>
                <a:srgbClr val="605D5C"/>
              </a:solidFill>
              <a:latin typeface="Roboto"/>
              <a:ea typeface="Roboto"/>
              <a:cs typeface="Roboto"/>
              <a:sym typeface="Roboto"/>
            </a:endParaRPr>
          </a:p>
          <a:p>
            <a:pPr indent="-102867" lvl="0" marL="182880" marR="0" rtl="0" algn="l">
              <a:lnSpc>
                <a:spcPct val="130000"/>
              </a:lnSpc>
              <a:spcBef>
                <a:spcPts val="0"/>
              </a:spcBef>
              <a:spcAft>
                <a:spcPts val="0"/>
              </a:spcAft>
              <a:buClr>
                <a:srgbClr val="E28811"/>
              </a:buClr>
              <a:buSzPts val="900"/>
              <a:buFont typeface="Roboto"/>
              <a:buChar char="˃"/>
            </a:pPr>
            <a:r>
              <a:rPr b="0" i="0" lang="en-US" sz="900" u="none" cap="none" strike="noStrike">
                <a:solidFill>
                  <a:srgbClr val="605D5C"/>
                </a:solidFill>
                <a:latin typeface="Roboto"/>
                <a:ea typeface="Roboto"/>
                <a:cs typeface="Roboto"/>
                <a:sym typeface="Roboto"/>
              </a:rPr>
              <a:t>128 KiB maximum data transfer size (MDTS)</a:t>
            </a:r>
            <a:endParaRPr b="0" i="0" sz="900" u="none" cap="none" strike="noStrike">
              <a:solidFill>
                <a:srgbClr val="605D5C"/>
              </a:solidFill>
              <a:latin typeface="Roboto"/>
              <a:ea typeface="Roboto"/>
              <a:cs typeface="Roboto"/>
              <a:sym typeface="Roboto"/>
            </a:endParaRPr>
          </a:p>
          <a:p>
            <a:pPr indent="-102867" lvl="0" marL="182880" marR="0" rtl="0" algn="l">
              <a:lnSpc>
                <a:spcPct val="130000"/>
              </a:lnSpc>
              <a:spcBef>
                <a:spcPts val="0"/>
              </a:spcBef>
              <a:spcAft>
                <a:spcPts val="0"/>
              </a:spcAft>
              <a:buClr>
                <a:srgbClr val="E28811"/>
              </a:buClr>
              <a:buSzPts val="900"/>
              <a:buFont typeface="Roboto"/>
              <a:buChar char="˃"/>
            </a:pPr>
            <a:r>
              <a:rPr b="0" i="0" lang="en-US" sz="900" u="none" cap="none" strike="noStrike">
                <a:solidFill>
                  <a:srgbClr val="605D5C"/>
                </a:solidFill>
                <a:latin typeface="Roboto"/>
                <a:ea typeface="Roboto"/>
                <a:cs typeface="Roboto"/>
                <a:sym typeface="Roboto"/>
              </a:rPr>
              <a:t>512-byte logical block sizes</a:t>
            </a:r>
            <a:endParaRPr b="1" i="0" sz="1200" u="none" cap="none" strike="noStrike">
              <a:solidFill>
                <a:srgbClr val="EBAC2B"/>
              </a:solidFill>
              <a:latin typeface="Roboto"/>
              <a:ea typeface="Roboto"/>
              <a:cs typeface="Roboto"/>
              <a:sym typeface="Roboto"/>
            </a:endParaRPr>
          </a:p>
          <a:p>
            <a:pPr indent="0" lvl="0" marL="12700" marR="0" rtl="0" algn="l">
              <a:lnSpc>
                <a:spcPct val="130000"/>
              </a:lnSpc>
              <a:spcBef>
                <a:spcPts val="0"/>
              </a:spcBef>
              <a:spcAft>
                <a:spcPts val="0"/>
              </a:spcAft>
              <a:buClr>
                <a:srgbClr val="000000"/>
              </a:buClr>
              <a:buSzPts val="1200"/>
              <a:buFont typeface="Arial"/>
              <a:buNone/>
            </a:pPr>
            <a:r>
              <a:rPr b="1" i="0" lang="en-US" sz="1200" u="none" cap="none" strike="noStrike">
                <a:solidFill>
                  <a:srgbClr val="EBAC2B"/>
                </a:solidFill>
                <a:latin typeface="Roboto"/>
                <a:ea typeface="Roboto"/>
                <a:cs typeface="Roboto"/>
                <a:sym typeface="Roboto"/>
              </a:rPr>
              <a:t>Congestion Control</a:t>
            </a:r>
            <a:endParaRPr b="0" i="0" sz="900" u="none" cap="none" strike="noStrike">
              <a:solidFill>
                <a:srgbClr val="605D5C"/>
              </a:solidFill>
              <a:latin typeface="Roboto"/>
              <a:ea typeface="Roboto"/>
              <a:cs typeface="Roboto"/>
              <a:sym typeface="Roboto"/>
            </a:endParaRPr>
          </a:p>
          <a:p>
            <a:pPr indent="-102867" lvl="0" marL="182880" marR="0" rtl="0" algn="l">
              <a:lnSpc>
                <a:spcPct val="130000"/>
              </a:lnSpc>
              <a:spcBef>
                <a:spcPts val="0"/>
              </a:spcBef>
              <a:spcAft>
                <a:spcPts val="0"/>
              </a:spcAft>
              <a:buClr>
                <a:srgbClr val="E28811"/>
              </a:buClr>
              <a:buSzPts val="900"/>
              <a:buFont typeface="Roboto"/>
              <a:buChar char="˃"/>
            </a:pPr>
            <a:r>
              <a:rPr b="0" i="0" lang="en-US" sz="900" u="none" cap="none" strike="noStrike">
                <a:solidFill>
                  <a:srgbClr val="605D5C"/>
                </a:solidFill>
                <a:latin typeface="Roboto"/>
                <a:ea typeface="Roboto"/>
                <a:cs typeface="Roboto"/>
                <a:sym typeface="Roboto"/>
              </a:rPr>
              <a:t>Explicit Congestion Notification (ECN)</a:t>
            </a:r>
            <a:endParaRPr b="0" i="0" sz="900" u="none" cap="none" strike="noStrike">
              <a:solidFill>
                <a:srgbClr val="605D5C"/>
              </a:solidFill>
              <a:latin typeface="Roboto"/>
              <a:ea typeface="Roboto"/>
              <a:cs typeface="Roboto"/>
              <a:sym typeface="Roboto"/>
            </a:endParaRPr>
          </a:p>
          <a:p>
            <a:pPr indent="0" lvl="0" marL="12700" marR="0" rtl="0" algn="l">
              <a:lnSpc>
                <a:spcPct val="100000"/>
              </a:lnSpc>
              <a:spcBef>
                <a:spcPts val="0"/>
              </a:spcBef>
              <a:spcAft>
                <a:spcPts val="0"/>
              </a:spcAft>
              <a:buClr>
                <a:srgbClr val="000000"/>
              </a:buClr>
              <a:buSzPts val="1200"/>
              <a:buFont typeface="Arial"/>
              <a:buNone/>
            </a:pPr>
            <a:r>
              <a:rPr b="1" i="0" lang="en-US" sz="1200" u="none" cap="none" strike="noStrike">
                <a:solidFill>
                  <a:srgbClr val="EBAC2B"/>
                </a:solidFill>
                <a:latin typeface="Roboto"/>
                <a:ea typeface="Roboto"/>
                <a:cs typeface="Roboto"/>
                <a:sym typeface="Roboto"/>
                <a:extLst>
                  <a:ext uri="http://customooxmlschemas.google.com/">
                    <go:slidesCustomData xmlns:go="http://customooxmlschemas.google.com/" textRoundtripDataId="15"/>
                  </a:ext>
                </a:extLst>
              </a:rPr>
              <a:t>Performance Summary</a:t>
            </a:r>
            <a:endParaRPr b="0" i="0" sz="1400" u="none" cap="none" strike="noStrike">
              <a:solidFill>
                <a:schemeClr val="dk1"/>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900"/>
              <a:buFont typeface="Arial"/>
              <a:buNone/>
            </a:pPr>
            <a:r>
              <a:t/>
            </a:r>
            <a:endParaRPr b="0" i="0" sz="900" u="none" cap="none" strike="noStrike">
              <a:solidFill>
                <a:srgbClr val="605D5C"/>
              </a:solidFill>
              <a:latin typeface="Roboto"/>
              <a:ea typeface="Roboto"/>
              <a:cs typeface="Roboto"/>
              <a:sym typeface="Roboto"/>
            </a:endParaRPr>
          </a:p>
          <a:p>
            <a:pPr indent="0" lvl="0" marL="0" marR="0" rtl="0" algn="l">
              <a:lnSpc>
                <a:spcPct val="130000"/>
              </a:lnSpc>
              <a:spcBef>
                <a:spcPts val="0"/>
              </a:spcBef>
              <a:spcAft>
                <a:spcPts val="0"/>
              </a:spcAft>
              <a:buClr>
                <a:srgbClr val="000000"/>
              </a:buClr>
              <a:buSzPts val="900"/>
              <a:buFont typeface="Arial"/>
              <a:buNone/>
            </a:pPr>
            <a:r>
              <a:t/>
            </a:r>
            <a:endParaRPr b="0" i="0" sz="900" u="none" cap="none" strike="noStrike">
              <a:solidFill>
                <a:srgbClr val="605D5C"/>
              </a:solidFill>
              <a:latin typeface="Roboto"/>
              <a:ea typeface="Roboto"/>
              <a:cs typeface="Roboto"/>
              <a:sym typeface="Roboto"/>
            </a:endParaRPr>
          </a:p>
          <a:p>
            <a:pPr indent="0" lvl="0" marL="0" marR="0" rtl="0" algn="l">
              <a:lnSpc>
                <a:spcPct val="130000"/>
              </a:lnSpc>
              <a:spcBef>
                <a:spcPts val="0"/>
              </a:spcBef>
              <a:spcAft>
                <a:spcPts val="0"/>
              </a:spcAft>
              <a:buClr>
                <a:srgbClr val="000000"/>
              </a:buClr>
              <a:buSzPts val="900"/>
              <a:buFont typeface="Arial"/>
              <a:buNone/>
            </a:pPr>
            <a:r>
              <a:t/>
            </a:r>
            <a:endParaRPr b="0" i="0" sz="900" u="none" cap="none" strike="noStrike">
              <a:solidFill>
                <a:srgbClr val="605D5C"/>
              </a:solidFill>
              <a:latin typeface="Roboto"/>
              <a:ea typeface="Roboto"/>
              <a:cs typeface="Roboto"/>
              <a:sym typeface="Roboto"/>
            </a:endParaRPr>
          </a:p>
        </p:txBody>
      </p:sp>
      <p:graphicFrame>
        <p:nvGraphicFramePr>
          <p:cNvPr id="57" name="Google Shape;57;g3bd1982726e_0_30"/>
          <p:cNvGraphicFramePr/>
          <p:nvPr/>
        </p:nvGraphicFramePr>
        <p:xfrm>
          <a:off x="5371309" y="7531624"/>
          <a:ext cx="3000000" cy="3000000"/>
        </p:xfrm>
        <a:graphic>
          <a:graphicData uri="http://schemas.openxmlformats.org/drawingml/2006/table">
            <a:tbl>
              <a:tblPr bandRow="1" firstRow="1">
                <a:noFill/>
                <a:tableStyleId>{69D93DB9-44DD-492C-90B3-883B331980A2}</a:tableStyleId>
              </a:tblPr>
              <a:tblGrid>
                <a:gridCol w="569150"/>
                <a:gridCol w="1055950"/>
                <a:gridCol w="461725"/>
              </a:tblGrid>
              <a:tr h="311600">
                <a:tc rowSpan="3">
                  <a:txBody>
                    <a:bodyPr/>
                    <a:lstStyle/>
                    <a:p>
                      <a:pPr indent="0" lvl="0" marL="16725" marR="0" rtl="0" algn="l">
                        <a:lnSpc>
                          <a:spcPct val="103333"/>
                        </a:lnSpc>
                        <a:spcBef>
                          <a:spcPts val="0"/>
                        </a:spcBef>
                        <a:spcAft>
                          <a:spcPts val="0"/>
                        </a:spcAft>
                        <a:buClr>
                          <a:srgbClr val="000000"/>
                        </a:buClr>
                        <a:buSzPts val="752"/>
                        <a:buFont typeface="Arial"/>
                        <a:buNone/>
                      </a:pPr>
                      <a:r>
                        <a:rPr b="1" lang="en-US" sz="752" u="none" cap="none" strike="noStrike">
                          <a:solidFill>
                            <a:srgbClr val="4C4948"/>
                          </a:solidFill>
                          <a:latin typeface="Roboto"/>
                          <a:ea typeface="Roboto"/>
                          <a:cs typeface="Roboto"/>
                          <a:sym typeface="Roboto"/>
                        </a:rPr>
                        <a:t>4KB</a:t>
                      </a:r>
                      <a:endParaRPr sz="752" u="none" cap="none" strike="noStrike">
                        <a:latin typeface="Roboto"/>
                        <a:ea typeface="Roboto"/>
                        <a:cs typeface="Roboto"/>
                        <a:sym typeface="Roboto"/>
                      </a:endParaRPr>
                    </a:p>
                    <a:p>
                      <a:pPr indent="0" lvl="0" marL="16725" marR="0" rtl="0" algn="l">
                        <a:lnSpc>
                          <a:spcPct val="95833"/>
                        </a:lnSpc>
                        <a:spcBef>
                          <a:spcPts val="113"/>
                        </a:spcBef>
                        <a:spcAft>
                          <a:spcPts val="0"/>
                        </a:spcAft>
                        <a:buClr>
                          <a:srgbClr val="000000"/>
                        </a:buClr>
                        <a:buSzPts val="752"/>
                        <a:buFont typeface="Arial"/>
                        <a:buNone/>
                      </a:pPr>
                      <a:r>
                        <a:rPr lang="en-US" sz="752" u="none" cap="none" strike="noStrike">
                          <a:solidFill>
                            <a:srgbClr val="4C4948"/>
                          </a:solidFill>
                          <a:latin typeface="Roboto"/>
                          <a:ea typeface="Roboto"/>
                          <a:cs typeface="Roboto"/>
                          <a:sym typeface="Roboto"/>
                        </a:rPr>
                        <a:t>(IOPS)</a:t>
                      </a:r>
                      <a:endParaRPr sz="752" u="none" cap="none" strike="noStrike">
                        <a:latin typeface="Roboto"/>
                        <a:ea typeface="Roboto"/>
                        <a:cs typeface="Roboto"/>
                        <a:sym typeface="Roboto"/>
                      </a:endParaRPr>
                    </a:p>
                  </a:txBody>
                  <a:tcPr marT="0" marB="0" marR="0" marL="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19050">
                      <a:solidFill>
                        <a:srgbClr val="4C4948"/>
                      </a:solidFill>
                      <a:prstDash val="solid"/>
                      <a:round/>
                      <a:headEnd len="sm" w="sm" type="none"/>
                      <a:tailEnd len="sm" w="sm" type="none"/>
                    </a:lnT>
                    <a:lnB cap="flat" cmpd="sng" w="9525">
                      <a:solidFill>
                        <a:srgbClr val="4C4948"/>
                      </a:solidFill>
                      <a:prstDash val="solid"/>
                      <a:round/>
                      <a:headEnd len="sm" w="sm" type="none"/>
                      <a:tailEnd len="sm" w="sm" type="none"/>
                    </a:lnB>
                    <a:solidFill>
                      <a:srgbClr val="F7F8FB"/>
                    </a:solidFill>
                  </a:tcPr>
                </a:tc>
                <a:tc>
                  <a:txBody>
                    <a:bodyPr/>
                    <a:lstStyle/>
                    <a:p>
                      <a:pPr indent="0" lvl="0" marL="16725" marR="0" rtl="0" algn="l">
                        <a:lnSpc>
                          <a:spcPct val="100000"/>
                        </a:lnSpc>
                        <a:spcBef>
                          <a:spcPts val="0"/>
                        </a:spcBef>
                        <a:spcAft>
                          <a:spcPts val="0"/>
                        </a:spcAft>
                        <a:buClr>
                          <a:srgbClr val="000000"/>
                        </a:buClr>
                        <a:buSzPts val="752"/>
                        <a:buFont typeface="Arial"/>
                        <a:buNone/>
                      </a:pPr>
                      <a:r>
                        <a:rPr lang="en-US" sz="752" u="none" cap="none" strike="noStrike">
                          <a:solidFill>
                            <a:srgbClr val="4C4948"/>
                          </a:solidFill>
                          <a:latin typeface="Roboto"/>
                          <a:ea typeface="Roboto"/>
                          <a:cs typeface="Roboto"/>
                          <a:sym typeface="Roboto"/>
                        </a:rPr>
                        <a:t>Random Read</a:t>
                      </a:r>
                      <a:endParaRPr sz="752" u="none" cap="none" strike="noStrike">
                        <a:latin typeface="Roboto"/>
                        <a:ea typeface="Roboto"/>
                        <a:cs typeface="Roboto"/>
                        <a:sym typeface="Roboto"/>
                      </a:endParaRPr>
                    </a:p>
                  </a:txBody>
                  <a:tcPr marT="38225" marB="0" marR="0" marL="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19050">
                      <a:solidFill>
                        <a:srgbClr val="4C4948"/>
                      </a:solidFill>
                      <a:prstDash val="solid"/>
                      <a:round/>
                      <a:headEnd len="sm" w="sm" type="none"/>
                      <a:tailEnd len="sm" w="sm" type="none"/>
                    </a:lnT>
                    <a:lnB cap="flat" cmpd="sng" w="9525">
                      <a:solidFill>
                        <a:srgbClr val="4C4948"/>
                      </a:solidFill>
                      <a:prstDash val="solid"/>
                      <a:round/>
                      <a:headEnd len="sm" w="sm" type="none"/>
                      <a:tailEnd len="sm" w="sm" type="none"/>
                    </a:lnB>
                    <a:solidFill>
                      <a:srgbClr val="F7F8FB"/>
                    </a:solidFill>
                  </a:tcPr>
                </a:tc>
                <a:tc>
                  <a:txBody>
                    <a:bodyPr/>
                    <a:lstStyle/>
                    <a:p>
                      <a:pPr indent="0" lvl="0" marL="0" marR="18517" rtl="0" algn="l">
                        <a:lnSpc>
                          <a:spcPct val="100000"/>
                        </a:lnSpc>
                        <a:spcBef>
                          <a:spcPts val="0"/>
                        </a:spcBef>
                        <a:spcAft>
                          <a:spcPts val="0"/>
                        </a:spcAft>
                        <a:buClr>
                          <a:srgbClr val="000000"/>
                        </a:buClr>
                        <a:buSzPts val="752"/>
                        <a:buFont typeface="Arial"/>
                        <a:buNone/>
                      </a:pPr>
                      <a:r>
                        <a:rPr lang="en-US" sz="752" u="none" cap="none" strike="noStrike">
                          <a:solidFill>
                            <a:srgbClr val="4C4948"/>
                          </a:solidFill>
                          <a:latin typeface="Roboto"/>
                          <a:ea typeface="Roboto"/>
                          <a:cs typeface="Roboto"/>
                          <a:sym typeface="Roboto"/>
                        </a:rPr>
                        <a:t>5.7M</a:t>
                      </a:r>
                      <a:endParaRPr sz="752" u="none" cap="none" strike="noStrike">
                        <a:latin typeface="Roboto"/>
                        <a:ea typeface="Roboto"/>
                        <a:cs typeface="Roboto"/>
                        <a:sym typeface="Roboto"/>
                      </a:endParaRPr>
                    </a:p>
                  </a:txBody>
                  <a:tcPr marT="38225" marB="0" marR="0" marL="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19050">
                      <a:solidFill>
                        <a:srgbClr val="4C4948"/>
                      </a:solidFill>
                      <a:prstDash val="solid"/>
                      <a:round/>
                      <a:headEnd len="sm" w="sm" type="none"/>
                      <a:tailEnd len="sm" w="sm" type="none"/>
                    </a:lnT>
                    <a:lnB cap="flat" cmpd="sng" w="9525">
                      <a:solidFill>
                        <a:srgbClr val="4C4948"/>
                      </a:solidFill>
                      <a:prstDash val="solid"/>
                      <a:round/>
                      <a:headEnd len="sm" w="sm" type="none"/>
                      <a:tailEnd len="sm" w="sm" type="none"/>
                    </a:lnB>
                    <a:solidFill>
                      <a:srgbClr val="F7F8FB"/>
                    </a:solidFill>
                  </a:tcPr>
                </a:tc>
              </a:tr>
              <a:tr h="311600">
                <a:tc vMerge="1"/>
                <a:tc>
                  <a:txBody>
                    <a:bodyPr/>
                    <a:lstStyle/>
                    <a:p>
                      <a:pPr indent="0" lvl="0" marL="16725" marR="0" rtl="0" algn="l">
                        <a:lnSpc>
                          <a:spcPct val="100000"/>
                        </a:lnSpc>
                        <a:spcBef>
                          <a:spcPts val="0"/>
                        </a:spcBef>
                        <a:spcAft>
                          <a:spcPts val="0"/>
                        </a:spcAft>
                        <a:buClr>
                          <a:srgbClr val="000000"/>
                        </a:buClr>
                        <a:buSzPts val="752"/>
                        <a:buFont typeface="Arial"/>
                        <a:buNone/>
                      </a:pPr>
                      <a:r>
                        <a:rPr lang="en-US" sz="752" u="none" cap="none" strike="noStrike">
                          <a:solidFill>
                            <a:srgbClr val="4C4948"/>
                          </a:solidFill>
                          <a:latin typeface="Roboto"/>
                          <a:ea typeface="Roboto"/>
                          <a:cs typeface="Roboto"/>
                          <a:sym typeface="Roboto"/>
                        </a:rPr>
                        <a:t>Random Write</a:t>
                      </a:r>
                      <a:endParaRPr sz="752" u="none" cap="none" strike="noStrike">
                        <a:latin typeface="Roboto"/>
                        <a:ea typeface="Roboto"/>
                        <a:cs typeface="Roboto"/>
                        <a:sym typeface="Roboto"/>
                      </a:endParaRPr>
                    </a:p>
                  </a:txBody>
                  <a:tcPr marT="38225" marB="0" marR="0" marL="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rgbClr val="4C4948"/>
                      </a:solidFill>
                      <a:prstDash val="solid"/>
                      <a:round/>
                      <a:headEnd len="sm" w="sm" type="none"/>
                      <a:tailEnd len="sm" w="sm" type="none"/>
                    </a:lnT>
                    <a:lnB cap="flat" cmpd="sng" w="9525">
                      <a:solidFill>
                        <a:srgbClr val="4C4948"/>
                      </a:solidFill>
                      <a:prstDash val="solid"/>
                      <a:round/>
                      <a:headEnd len="sm" w="sm" type="none"/>
                      <a:tailEnd len="sm" w="sm" type="none"/>
                    </a:lnB>
                    <a:solidFill>
                      <a:srgbClr val="F7F8FB"/>
                    </a:solidFill>
                  </a:tcPr>
                </a:tc>
                <a:tc>
                  <a:txBody>
                    <a:bodyPr/>
                    <a:lstStyle/>
                    <a:p>
                      <a:pPr indent="0" lvl="0" marL="0" marR="18517" rtl="0" algn="l">
                        <a:lnSpc>
                          <a:spcPct val="100000"/>
                        </a:lnSpc>
                        <a:spcBef>
                          <a:spcPts val="0"/>
                        </a:spcBef>
                        <a:spcAft>
                          <a:spcPts val="0"/>
                        </a:spcAft>
                        <a:buClr>
                          <a:srgbClr val="000000"/>
                        </a:buClr>
                        <a:buSzPts val="752"/>
                        <a:buFont typeface="Arial"/>
                        <a:buNone/>
                      </a:pPr>
                      <a:r>
                        <a:rPr lang="en-US" sz="752" u="none" cap="none" strike="noStrike">
                          <a:solidFill>
                            <a:srgbClr val="4C4948"/>
                          </a:solidFill>
                          <a:latin typeface="Roboto"/>
                          <a:ea typeface="Roboto"/>
                          <a:cs typeface="Roboto"/>
                          <a:sym typeface="Roboto"/>
                        </a:rPr>
                        <a:t>5.7M</a:t>
                      </a:r>
                      <a:endParaRPr sz="752" u="none" cap="none" strike="noStrike">
                        <a:latin typeface="Roboto"/>
                        <a:ea typeface="Roboto"/>
                        <a:cs typeface="Roboto"/>
                        <a:sym typeface="Roboto"/>
                      </a:endParaRPr>
                    </a:p>
                  </a:txBody>
                  <a:tcPr marT="38225" marB="0" marR="0" marL="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rgbClr val="4C4948"/>
                      </a:solidFill>
                      <a:prstDash val="solid"/>
                      <a:round/>
                      <a:headEnd len="sm" w="sm" type="none"/>
                      <a:tailEnd len="sm" w="sm" type="none"/>
                    </a:lnT>
                    <a:lnB cap="flat" cmpd="sng" w="9525">
                      <a:solidFill>
                        <a:srgbClr val="4C4948"/>
                      </a:solidFill>
                      <a:prstDash val="solid"/>
                      <a:round/>
                      <a:headEnd len="sm" w="sm" type="none"/>
                      <a:tailEnd len="sm" w="sm" type="none"/>
                    </a:lnB>
                    <a:solidFill>
                      <a:srgbClr val="F7F8FB"/>
                    </a:solidFill>
                  </a:tcPr>
                </a:tc>
              </a:tr>
              <a:tr h="311600">
                <a:tc vMerge="1"/>
                <a:tc>
                  <a:txBody>
                    <a:bodyPr/>
                    <a:lstStyle/>
                    <a:p>
                      <a:pPr indent="0" lvl="0" marL="16725" marR="0" rtl="0" algn="l">
                        <a:lnSpc>
                          <a:spcPct val="100000"/>
                        </a:lnSpc>
                        <a:spcBef>
                          <a:spcPts val="0"/>
                        </a:spcBef>
                        <a:spcAft>
                          <a:spcPts val="0"/>
                        </a:spcAft>
                        <a:buClr>
                          <a:srgbClr val="000000"/>
                        </a:buClr>
                        <a:buSzPts val="752"/>
                        <a:buFont typeface="Arial"/>
                        <a:buNone/>
                      </a:pPr>
                      <a:r>
                        <a:rPr lang="en-US" sz="752" u="none" cap="none" strike="noStrike">
                          <a:solidFill>
                            <a:srgbClr val="4C4948"/>
                          </a:solidFill>
                          <a:latin typeface="Roboto"/>
                          <a:ea typeface="Roboto"/>
                          <a:cs typeface="Roboto"/>
                          <a:sym typeface="Roboto"/>
                        </a:rPr>
                        <a:t>Random RW Mix</a:t>
                      </a:r>
                      <a:endParaRPr sz="752" u="none" cap="none" strike="noStrike">
                        <a:latin typeface="Roboto"/>
                        <a:ea typeface="Roboto"/>
                        <a:cs typeface="Roboto"/>
                        <a:sym typeface="Roboto"/>
                      </a:endParaRPr>
                    </a:p>
                  </a:txBody>
                  <a:tcPr marT="38225" marB="0" marR="0" marL="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rgbClr val="4C4948"/>
                      </a:solidFill>
                      <a:prstDash val="solid"/>
                      <a:round/>
                      <a:headEnd len="sm" w="sm" type="none"/>
                      <a:tailEnd len="sm" w="sm" type="none"/>
                    </a:lnT>
                    <a:lnB cap="flat" cmpd="sng" w="9525">
                      <a:solidFill>
                        <a:srgbClr val="4C4948"/>
                      </a:solidFill>
                      <a:prstDash val="solid"/>
                      <a:round/>
                      <a:headEnd len="sm" w="sm" type="none"/>
                      <a:tailEnd len="sm" w="sm" type="none"/>
                    </a:lnB>
                    <a:solidFill>
                      <a:srgbClr val="F7F8FB"/>
                    </a:solidFill>
                  </a:tcPr>
                </a:tc>
                <a:tc>
                  <a:txBody>
                    <a:bodyPr/>
                    <a:lstStyle/>
                    <a:p>
                      <a:pPr indent="0" lvl="0" marL="0" marR="18517" rtl="0" algn="l">
                        <a:lnSpc>
                          <a:spcPct val="100000"/>
                        </a:lnSpc>
                        <a:spcBef>
                          <a:spcPts val="0"/>
                        </a:spcBef>
                        <a:spcAft>
                          <a:spcPts val="0"/>
                        </a:spcAft>
                        <a:buClr>
                          <a:srgbClr val="000000"/>
                        </a:buClr>
                        <a:buSzPts val="752"/>
                        <a:buFont typeface="Arial"/>
                        <a:buNone/>
                      </a:pPr>
                      <a:r>
                        <a:rPr lang="en-US" sz="752" u="none" cap="none" strike="noStrike">
                          <a:solidFill>
                            <a:srgbClr val="4C4948"/>
                          </a:solidFill>
                          <a:latin typeface="Roboto"/>
                          <a:ea typeface="Roboto"/>
                          <a:cs typeface="Roboto"/>
                          <a:sym typeface="Roboto"/>
                        </a:rPr>
                        <a:t>8.3M</a:t>
                      </a:r>
                      <a:endParaRPr sz="752" u="none" cap="none" strike="noStrike">
                        <a:latin typeface="Roboto"/>
                        <a:ea typeface="Roboto"/>
                        <a:cs typeface="Roboto"/>
                        <a:sym typeface="Roboto"/>
                      </a:endParaRPr>
                    </a:p>
                  </a:txBody>
                  <a:tcPr marT="38225" marB="0" marR="0" marL="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rgbClr val="4C4948"/>
                      </a:solidFill>
                      <a:prstDash val="solid"/>
                      <a:round/>
                      <a:headEnd len="sm" w="sm" type="none"/>
                      <a:tailEnd len="sm" w="sm" type="none"/>
                    </a:lnT>
                    <a:lnB cap="flat" cmpd="sng" w="9525">
                      <a:solidFill>
                        <a:srgbClr val="4C4948"/>
                      </a:solidFill>
                      <a:prstDash val="solid"/>
                      <a:round/>
                      <a:headEnd len="sm" w="sm" type="none"/>
                      <a:tailEnd len="sm" w="sm" type="none"/>
                    </a:lnB>
                    <a:solidFill>
                      <a:srgbClr val="F7F8FB"/>
                    </a:solidFill>
                  </a:tcPr>
                </a:tc>
              </a:tr>
              <a:tr h="311600">
                <a:tc rowSpan="3">
                  <a:txBody>
                    <a:bodyPr/>
                    <a:lstStyle/>
                    <a:p>
                      <a:pPr indent="0" lvl="0" marL="16725" marR="0" rtl="0" algn="l">
                        <a:lnSpc>
                          <a:spcPct val="103333"/>
                        </a:lnSpc>
                        <a:spcBef>
                          <a:spcPts val="0"/>
                        </a:spcBef>
                        <a:spcAft>
                          <a:spcPts val="0"/>
                        </a:spcAft>
                        <a:buClr>
                          <a:srgbClr val="000000"/>
                        </a:buClr>
                        <a:buSzPts val="752"/>
                        <a:buFont typeface="Arial"/>
                        <a:buNone/>
                      </a:pPr>
                      <a:r>
                        <a:rPr b="1" lang="en-US" sz="752" u="none" cap="none" strike="noStrike">
                          <a:solidFill>
                            <a:srgbClr val="4C4948"/>
                          </a:solidFill>
                          <a:latin typeface="Roboto"/>
                          <a:ea typeface="Roboto"/>
                          <a:cs typeface="Roboto"/>
                          <a:sym typeface="Roboto"/>
                        </a:rPr>
                        <a:t>128KB</a:t>
                      </a:r>
                      <a:endParaRPr sz="752" u="none" cap="none" strike="noStrike">
                        <a:latin typeface="Roboto"/>
                        <a:ea typeface="Roboto"/>
                        <a:cs typeface="Roboto"/>
                        <a:sym typeface="Roboto"/>
                      </a:endParaRPr>
                    </a:p>
                    <a:p>
                      <a:pPr indent="0" lvl="0" marL="16725" marR="0" rtl="0" algn="l">
                        <a:lnSpc>
                          <a:spcPct val="95833"/>
                        </a:lnSpc>
                        <a:spcBef>
                          <a:spcPts val="113"/>
                        </a:spcBef>
                        <a:spcAft>
                          <a:spcPts val="0"/>
                        </a:spcAft>
                        <a:buClr>
                          <a:srgbClr val="000000"/>
                        </a:buClr>
                        <a:buSzPts val="752"/>
                        <a:buFont typeface="Arial"/>
                        <a:buNone/>
                      </a:pPr>
                      <a:r>
                        <a:rPr lang="en-US" sz="752" u="none" cap="none" strike="noStrike">
                          <a:solidFill>
                            <a:srgbClr val="4C4948"/>
                          </a:solidFill>
                          <a:latin typeface="Roboto"/>
                          <a:ea typeface="Roboto"/>
                          <a:cs typeface="Roboto"/>
                          <a:sym typeface="Roboto"/>
                        </a:rPr>
                        <a:t>(GB/s)</a:t>
                      </a:r>
                      <a:endParaRPr sz="752" u="none" cap="none" strike="noStrike">
                        <a:latin typeface="Roboto"/>
                        <a:ea typeface="Roboto"/>
                        <a:cs typeface="Roboto"/>
                        <a:sym typeface="Roboto"/>
                      </a:endParaRPr>
                    </a:p>
                  </a:txBody>
                  <a:tcPr marT="0" marB="0" marR="0" marL="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rgbClr val="4C4948"/>
                      </a:solidFill>
                      <a:prstDash val="solid"/>
                      <a:round/>
                      <a:headEnd len="sm" w="sm" type="none"/>
                      <a:tailEnd len="sm" w="sm" type="none"/>
                    </a:lnT>
                    <a:lnB cap="flat" cmpd="sng" w="19050">
                      <a:solidFill>
                        <a:srgbClr val="4C4948"/>
                      </a:solidFill>
                      <a:prstDash val="solid"/>
                      <a:round/>
                      <a:headEnd len="sm" w="sm" type="none"/>
                      <a:tailEnd len="sm" w="sm" type="none"/>
                    </a:lnB>
                    <a:solidFill>
                      <a:srgbClr val="F7F8FB"/>
                    </a:solidFill>
                  </a:tcPr>
                </a:tc>
                <a:tc>
                  <a:txBody>
                    <a:bodyPr/>
                    <a:lstStyle/>
                    <a:p>
                      <a:pPr indent="0" lvl="0" marL="16725" marR="0" rtl="0" algn="l">
                        <a:lnSpc>
                          <a:spcPct val="100000"/>
                        </a:lnSpc>
                        <a:spcBef>
                          <a:spcPts val="0"/>
                        </a:spcBef>
                        <a:spcAft>
                          <a:spcPts val="0"/>
                        </a:spcAft>
                        <a:buClr>
                          <a:srgbClr val="000000"/>
                        </a:buClr>
                        <a:buSzPts val="752"/>
                        <a:buFont typeface="Arial"/>
                        <a:buNone/>
                      </a:pPr>
                      <a:r>
                        <a:rPr lang="en-US" sz="752" u="none" cap="none" strike="noStrike">
                          <a:solidFill>
                            <a:srgbClr val="4C4948"/>
                          </a:solidFill>
                          <a:latin typeface="Roboto"/>
                          <a:ea typeface="Roboto"/>
                          <a:cs typeface="Roboto"/>
                          <a:sym typeface="Roboto"/>
                        </a:rPr>
                        <a:t>Sequential Read</a:t>
                      </a:r>
                      <a:endParaRPr sz="752" u="none" cap="none" strike="noStrike">
                        <a:latin typeface="Roboto"/>
                        <a:ea typeface="Roboto"/>
                        <a:cs typeface="Roboto"/>
                        <a:sym typeface="Roboto"/>
                      </a:endParaRPr>
                    </a:p>
                  </a:txBody>
                  <a:tcPr marT="38225" marB="0" marR="0" marL="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rgbClr val="4C4948"/>
                      </a:solidFill>
                      <a:prstDash val="solid"/>
                      <a:round/>
                      <a:headEnd len="sm" w="sm" type="none"/>
                      <a:tailEnd len="sm" w="sm" type="none"/>
                    </a:lnT>
                    <a:lnB cap="flat" cmpd="sng" w="9525">
                      <a:solidFill>
                        <a:srgbClr val="4C4948"/>
                      </a:solidFill>
                      <a:prstDash val="solid"/>
                      <a:round/>
                      <a:headEnd len="sm" w="sm" type="none"/>
                      <a:tailEnd len="sm" w="sm" type="none"/>
                    </a:lnB>
                    <a:solidFill>
                      <a:srgbClr val="F7F8FB"/>
                    </a:solidFill>
                  </a:tcPr>
                </a:tc>
                <a:tc>
                  <a:txBody>
                    <a:bodyPr/>
                    <a:lstStyle/>
                    <a:p>
                      <a:pPr indent="0" lvl="0" marL="0" marR="17918" rtl="0" algn="l">
                        <a:lnSpc>
                          <a:spcPct val="100000"/>
                        </a:lnSpc>
                        <a:spcBef>
                          <a:spcPts val="0"/>
                        </a:spcBef>
                        <a:spcAft>
                          <a:spcPts val="0"/>
                        </a:spcAft>
                        <a:buClr>
                          <a:srgbClr val="000000"/>
                        </a:buClr>
                        <a:buSzPts val="752"/>
                        <a:buFont typeface="Arial"/>
                        <a:buNone/>
                      </a:pPr>
                      <a:r>
                        <a:rPr lang="en-US" sz="752" u="none" cap="none" strike="noStrike">
                          <a:solidFill>
                            <a:srgbClr val="4C4948"/>
                          </a:solidFill>
                          <a:latin typeface="Roboto"/>
                          <a:ea typeface="Roboto"/>
                          <a:cs typeface="Roboto"/>
                          <a:sym typeface="Roboto"/>
                        </a:rPr>
                        <a:t>24.3</a:t>
                      </a:r>
                      <a:endParaRPr sz="752" u="none" cap="none" strike="noStrike">
                        <a:latin typeface="Roboto"/>
                        <a:ea typeface="Roboto"/>
                        <a:cs typeface="Roboto"/>
                        <a:sym typeface="Roboto"/>
                      </a:endParaRPr>
                    </a:p>
                  </a:txBody>
                  <a:tcPr marT="38225" marB="0" marR="0" marL="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rgbClr val="4C4948"/>
                      </a:solidFill>
                      <a:prstDash val="solid"/>
                      <a:round/>
                      <a:headEnd len="sm" w="sm" type="none"/>
                      <a:tailEnd len="sm" w="sm" type="none"/>
                    </a:lnT>
                    <a:lnB cap="flat" cmpd="sng" w="9525">
                      <a:solidFill>
                        <a:srgbClr val="4C4948"/>
                      </a:solidFill>
                      <a:prstDash val="solid"/>
                      <a:round/>
                      <a:headEnd len="sm" w="sm" type="none"/>
                      <a:tailEnd len="sm" w="sm" type="none"/>
                    </a:lnB>
                    <a:solidFill>
                      <a:srgbClr val="F7F8FB"/>
                    </a:solidFill>
                  </a:tcPr>
                </a:tc>
              </a:tr>
              <a:tr h="311600">
                <a:tc vMerge="1"/>
                <a:tc>
                  <a:txBody>
                    <a:bodyPr/>
                    <a:lstStyle/>
                    <a:p>
                      <a:pPr indent="0" lvl="0" marL="16725" marR="0" rtl="0" algn="l">
                        <a:lnSpc>
                          <a:spcPct val="100000"/>
                        </a:lnSpc>
                        <a:spcBef>
                          <a:spcPts val="0"/>
                        </a:spcBef>
                        <a:spcAft>
                          <a:spcPts val="0"/>
                        </a:spcAft>
                        <a:buClr>
                          <a:srgbClr val="000000"/>
                        </a:buClr>
                        <a:buSzPts val="752"/>
                        <a:buFont typeface="Arial"/>
                        <a:buNone/>
                      </a:pPr>
                      <a:r>
                        <a:rPr lang="en-US" sz="752" u="none" cap="none" strike="noStrike">
                          <a:solidFill>
                            <a:srgbClr val="4C4948"/>
                          </a:solidFill>
                          <a:latin typeface="Roboto"/>
                          <a:ea typeface="Roboto"/>
                          <a:cs typeface="Roboto"/>
                          <a:sym typeface="Roboto"/>
                        </a:rPr>
                        <a:t>Sequential Write</a:t>
                      </a:r>
                      <a:endParaRPr sz="752" u="none" cap="none" strike="noStrike">
                        <a:latin typeface="Roboto"/>
                        <a:ea typeface="Roboto"/>
                        <a:cs typeface="Roboto"/>
                        <a:sym typeface="Roboto"/>
                      </a:endParaRPr>
                    </a:p>
                  </a:txBody>
                  <a:tcPr marT="38225" marB="0" marR="0" marL="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rgbClr val="4C4948"/>
                      </a:solidFill>
                      <a:prstDash val="solid"/>
                      <a:round/>
                      <a:headEnd len="sm" w="sm" type="none"/>
                      <a:tailEnd len="sm" w="sm" type="none"/>
                    </a:lnT>
                    <a:lnB cap="flat" cmpd="sng" w="9525">
                      <a:solidFill>
                        <a:srgbClr val="4C4948"/>
                      </a:solidFill>
                      <a:prstDash val="solid"/>
                      <a:round/>
                      <a:headEnd len="sm" w="sm" type="none"/>
                      <a:tailEnd len="sm" w="sm" type="none"/>
                    </a:lnB>
                    <a:solidFill>
                      <a:srgbClr val="F7F8FB"/>
                    </a:solidFill>
                  </a:tcPr>
                </a:tc>
                <a:tc>
                  <a:txBody>
                    <a:bodyPr/>
                    <a:lstStyle/>
                    <a:p>
                      <a:pPr indent="0" lvl="0" marL="0" marR="17918" rtl="0" algn="l">
                        <a:lnSpc>
                          <a:spcPct val="100000"/>
                        </a:lnSpc>
                        <a:spcBef>
                          <a:spcPts val="0"/>
                        </a:spcBef>
                        <a:spcAft>
                          <a:spcPts val="0"/>
                        </a:spcAft>
                        <a:buClr>
                          <a:schemeClr val="dk1"/>
                        </a:buClr>
                        <a:buSzPts val="752"/>
                        <a:buFont typeface="Arial"/>
                        <a:buNone/>
                      </a:pPr>
                      <a:r>
                        <a:rPr lang="en-US" sz="752" u="none" cap="none" strike="noStrike">
                          <a:solidFill>
                            <a:srgbClr val="4C4948"/>
                          </a:solidFill>
                          <a:latin typeface="Roboto"/>
                          <a:ea typeface="Roboto"/>
                          <a:cs typeface="Roboto"/>
                          <a:sym typeface="Roboto"/>
                        </a:rPr>
                        <a:t>24.3</a:t>
                      </a:r>
                      <a:endParaRPr sz="752" u="none" cap="none" strike="noStrike">
                        <a:latin typeface="Roboto"/>
                        <a:ea typeface="Roboto"/>
                        <a:cs typeface="Roboto"/>
                        <a:sym typeface="Roboto"/>
                      </a:endParaRPr>
                    </a:p>
                  </a:txBody>
                  <a:tcPr marT="38225" marB="0" marR="0" marL="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rgbClr val="4C4948"/>
                      </a:solidFill>
                      <a:prstDash val="solid"/>
                      <a:round/>
                      <a:headEnd len="sm" w="sm" type="none"/>
                      <a:tailEnd len="sm" w="sm" type="none"/>
                    </a:lnT>
                    <a:lnB cap="flat" cmpd="sng" w="9525">
                      <a:solidFill>
                        <a:srgbClr val="4C4948"/>
                      </a:solidFill>
                      <a:prstDash val="solid"/>
                      <a:round/>
                      <a:headEnd len="sm" w="sm" type="none"/>
                      <a:tailEnd len="sm" w="sm" type="none"/>
                    </a:lnB>
                    <a:solidFill>
                      <a:srgbClr val="F7F8FB"/>
                    </a:solidFill>
                  </a:tcPr>
                </a:tc>
              </a:tr>
              <a:tr h="311600">
                <a:tc vMerge="1"/>
                <a:tc>
                  <a:txBody>
                    <a:bodyPr/>
                    <a:lstStyle/>
                    <a:p>
                      <a:pPr indent="0" lvl="0" marL="16725" marR="0" rtl="0" algn="l">
                        <a:lnSpc>
                          <a:spcPct val="100000"/>
                        </a:lnSpc>
                        <a:spcBef>
                          <a:spcPts val="0"/>
                        </a:spcBef>
                        <a:spcAft>
                          <a:spcPts val="0"/>
                        </a:spcAft>
                        <a:buClr>
                          <a:srgbClr val="000000"/>
                        </a:buClr>
                        <a:buSzPts val="752"/>
                        <a:buFont typeface="Arial"/>
                        <a:buNone/>
                      </a:pPr>
                      <a:r>
                        <a:rPr lang="en-US" sz="752" u="none" cap="none" strike="noStrike">
                          <a:solidFill>
                            <a:srgbClr val="4C4948"/>
                          </a:solidFill>
                          <a:latin typeface="Roboto"/>
                          <a:ea typeface="Roboto"/>
                          <a:cs typeface="Roboto"/>
                          <a:sym typeface="Roboto"/>
                        </a:rPr>
                        <a:t>Sequential RW Mix</a:t>
                      </a:r>
                      <a:endParaRPr sz="752" u="none" cap="none" strike="noStrike">
                        <a:latin typeface="Roboto"/>
                        <a:ea typeface="Roboto"/>
                        <a:cs typeface="Roboto"/>
                        <a:sym typeface="Roboto"/>
                      </a:endParaRPr>
                    </a:p>
                  </a:txBody>
                  <a:tcPr marT="38225" marB="0" marR="0" marL="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rgbClr val="4C4948"/>
                      </a:solidFill>
                      <a:prstDash val="solid"/>
                      <a:round/>
                      <a:headEnd len="sm" w="sm" type="none"/>
                      <a:tailEnd len="sm" w="sm" type="none"/>
                    </a:lnT>
                    <a:lnB cap="flat" cmpd="sng" w="19050">
                      <a:solidFill>
                        <a:srgbClr val="4C4948"/>
                      </a:solidFill>
                      <a:prstDash val="solid"/>
                      <a:round/>
                      <a:headEnd len="sm" w="sm" type="none"/>
                      <a:tailEnd len="sm" w="sm" type="none"/>
                    </a:lnB>
                    <a:solidFill>
                      <a:srgbClr val="F7F8FB"/>
                    </a:solidFill>
                  </a:tcPr>
                </a:tc>
                <a:tc>
                  <a:txBody>
                    <a:bodyPr/>
                    <a:lstStyle/>
                    <a:p>
                      <a:pPr indent="0" lvl="0" marL="0" marR="17918" rtl="0" algn="l">
                        <a:lnSpc>
                          <a:spcPct val="100000"/>
                        </a:lnSpc>
                        <a:spcBef>
                          <a:spcPts val="0"/>
                        </a:spcBef>
                        <a:spcAft>
                          <a:spcPts val="0"/>
                        </a:spcAft>
                        <a:buClr>
                          <a:srgbClr val="000000"/>
                        </a:buClr>
                        <a:buSzPts val="752"/>
                        <a:buFont typeface="Arial"/>
                        <a:buNone/>
                      </a:pPr>
                      <a:r>
                        <a:rPr lang="en-US" sz="752" u="none" cap="none" strike="noStrike">
                          <a:solidFill>
                            <a:srgbClr val="4C4948"/>
                          </a:solidFill>
                          <a:latin typeface="Roboto"/>
                          <a:ea typeface="Roboto"/>
                          <a:cs typeface="Roboto"/>
                          <a:sym typeface="Roboto"/>
                        </a:rPr>
                        <a:t>44.4</a:t>
                      </a:r>
                      <a:endParaRPr sz="752" u="none" cap="none" strike="noStrike">
                        <a:latin typeface="Roboto"/>
                        <a:ea typeface="Roboto"/>
                        <a:cs typeface="Roboto"/>
                        <a:sym typeface="Roboto"/>
                      </a:endParaRPr>
                    </a:p>
                  </a:txBody>
                  <a:tcPr marT="38225" marB="0" marR="0" marL="0" anchor="ctr">
                    <a:lnL cap="flat" cmpd="sng" w="9525">
                      <a:solidFill>
                        <a:schemeClr val="dk1">
                          <a:alpha val="0"/>
                        </a:schemeClr>
                      </a:solidFill>
                      <a:prstDash val="solid"/>
                      <a:round/>
                      <a:headEnd len="sm" w="sm" type="none"/>
                      <a:tailEnd len="sm" w="sm" type="none"/>
                    </a:lnL>
                    <a:lnR cap="flat" cmpd="sng" w="9525">
                      <a:solidFill>
                        <a:schemeClr val="dk1">
                          <a:alpha val="0"/>
                        </a:schemeClr>
                      </a:solidFill>
                      <a:prstDash val="solid"/>
                      <a:round/>
                      <a:headEnd len="sm" w="sm" type="none"/>
                      <a:tailEnd len="sm" w="sm" type="none"/>
                    </a:lnR>
                    <a:lnT cap="flat" cmpd="sng" w="9525">
                      <a:solidFill>
                        <a:srgbClr val="4C4948"/>
                      </a:solidFill>
                      <a:prstDash val="solid"/>
                      <a:round/>
                      <a:headEnd len="sm" w="sm" type="none"/>
                      <a:tailEnd len="sm" w="sm" type="none"/>
                    </a:lnT>
                    <a:lnB cap="flat" cmpd="sng" w="19050">
                      <a:solidFill>
                        <a:srgbClr val="4C4948"/>
                      </a:solidFill>
                      <a:prstDash val="solid"/>
                      <a:round/>
                      <a:headEnd len="sm" w="sm" type="none"/>
                      <a:tailEnd len="sm" w="sm" type="none"/>
                    </a:lnB>
                    <a:solidFill>
                      <a:srgbClr val="F7F8FB"/>
                    </a:solidFill>
                  </a:tcPr>
                </a:tc>
              </a:tr>
            </a:tbl>
          </a:graphicData>
        </a:graphic>
      </p:graphicFrame>
      <p:sp>
        <p:nvSpPr>
          <p:cNvPr id="58" name="Google Shape;58;g3bd1982726e_0_30"/>
          <p:cNvSpPr/>
          <p:nvPr/>
        </p:nvSpPr>
        <p:spPr>
          <a:xfrm>
            <a:off x="0" y="9765875"/>
            <a:ext cx="7787118" cy="292527"/>
          </a:xfrm>
          <a:custGeom>
            <a:rect b="b" l="l" r="r" t="t"/>
            <a:pathLst>
              <a:path extrusionOk="0" h="455295" w="7560309">
                <a:moveTo>
                  <a:pt x="7559992" y="0"/>
                </a:moveTo>
                <a:lnTo>
                  <a:pt x="0" y="0"/>
                </a:lnTo>
                <a:lnTo>
                  <a:pt x="0" y="455193"/>
                </a:lnTo>
                <a:lnTo>
                  <a:pt x="7559992" y="455193"/>
                </a:lnTo>
                <a:lnTo>
                  <a:pt x="7559992" y="0"/>
                </a:lnTo>
                <a:close/>
              </a:path>
            </a:pathLst>
          </a:custGeom>
          <a:solidFill>
            <a:srgbClr val="EBAB2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9" name="Google Shape;59;g3bd1982726e_0_30"/>
          <p:cNvSpPr txBox="1"/>
          <p:nvPr/>
        </p:nvSpPr>
        <p:spPr>
          <a:xfrm>
            <a:off x="7306008" y="9761692"/>
            <a:ext cx="152100" cy="128400"/>
          </a:xfrm>
          <a:prstGeom prst="rect">
            <a:avLst/>
          </a:prstGeom>
          <a:noFill/>
          <a:ln>
            <a:noFill/>
          </a:ln>
        </p:spPr>
        <p:txBody>
          <a:bodyPr anchorCtr="0" anchor="t" bIns="0" lIns="0" spcFirstLastPara="1" rIns="0" wrap="square" tIns="5075">
            <a:spAutoFit/>
          </a:bodyPr>
          <a:lstStyle/>
          <a:p>
            <a:pPr indent="0" lvl="0" marL="38100" marR="0" rtl="0" algn="l">
              <a:lnSpc>
                <a:spcPct val="100000"/>
              </a:lnSpc>
              <a:spcBef>
                <a:spcPts val="0"/>
              </a:spcBef>
              <a:spcAft>
                <a:spcPts val="0"/>
              </a:spcAft>
              <a:buClr>
                <a:srgbClr val="000000"/>
              </a:buClr>
              <a:buSzPts val="800"/>
              <a:buFont typeface="Arial"/>
              <a:buNone/>
            </a:pPr>
            <a:fld id="{00000000-1234-1234-1234-123412341234}" type="slidenum">
              <a:rPr b="1" i="0" lang="en-US" sz="800" u="none" cap="none" strike="noStrike">
                <a:solidFill>
                  <a:srgbClr val="4C4948"/>
                </a:solidFill>
                <a:latin typeface="Roboto"/>
                <a:ea typeface="Roboto"/>
                <a:cs typeface="Roboto"/>
                <a:sym typeface="Roboto"/>
              </a:rPr>
              <a:t>‹#›</a:t>
            </a:fld>
            <a:endParaRPr b="1" i="0" sz="800" u="none" cap="none" strike="noStrike">
              <a:solidFill>
                <a:srgbClr val="4C4948"/>
              </a:solidFill>
              <a:latin typeface="Roboto"/>
              <a:ea typeface="Roboto"/>
              <a:cs typeface="Roboto"/>
              <a:sym typeface="Roboto"/>
            </a:endParaRPr>
          </a:p>
        </p:txBody>
      </p:sp>
      <p:sp>
        <p:nvSpPr>
          <p:cNvPr id="60" name="Google Shape;60;g3bd1982726e_0_30"/>
          <p:cNvSpPr txBox="1"/>
          <p:nvPr/>
        </p:nvSpPr>
        <p:spPr>
          <a:xfrm>
            <a:off x="5226009" y="9695063"/>
            <a:ext cx="2125800" cy="292500"/>
          </a:xfrm>
          <a:prstGeom prst="rect">
            <a:avLst/>
          </a:prstGeom>
          <a:noFill/>
          <a:ln>
            <a:noFill/>
          </a:ln>
        </p:spPr>
        <p:txBody>
          <a:bodyPr anchorCtr="0" anchor="t" bIns="91425" lIns="91425" spcFirstLastPara="1" rIns="91425" wrap="square" tIns="91425">
            <a:spAutoFit/>
          </a:bodyPr>
          <a:lstStyle/>
          <a:p>
            <a:pPr indent="0" lvl="0" marL="12700" marR="0" rtl="0" algn="r">
              <a:lnSpc>
                <a:spcPct val="100000"/>
              </a:lnSpc>
              <a:spcBef>
                <a:spcPts val="0"/>
              </a:spcBef>
              <a:spcAft>
                <a:spcPts val="0"/>
              </a:spcAft>
              <a:buClr>
                <a:srgbClr val="000000"/>
              </a:buClr>
              <a:buSzPts val="700"/>
              <a:buFont typeface="Arial"/>
              <a:buNone/>
            </a:pPr>
            <a:r>
              <a:rPr b="0" i="0" lang="en-US" sz="700" u="none" cap="none" strike="noStrike">
                <a:solidFill>
                  <a:srgbClr val="4C4948"/>
                </a:solidFill>
                <a:latin typeface="Roboto"/>
                <a:ea typeface="Roboto"/>
                <a:cs typeface="Roboto"/>
                <a:sym typeface="Roboto"/>
              </a:rPr>
              <a:t>© 2026 MangoBoost, Inc. All rights reserved.</a:t>
            </a:r>
            <a:endParaRPr b="0" i="0" sz="700" u="none" cap="none" strike="noStrike">
              <a:solidFill>
                <a:srgbClr val="4C4948"/>
              </a:solidFill>
              <a:latin typeface="Trebuchet MS"/>
              <a:ea typeface="Trebuchet MS"/>
              <a:cs typeface="Trebuchet MS"/>
              <a:sym typeface="Trebuchet MS"/>
            </a:endParaRPr>
          </a:p>
        </p:txBody>
      </p:sp>
      <p:sp>
        <p:nvSpPr>
          <p:cNvPr id="61" name="Google Shape;61;g3bd1982726e_0_30"/>
          <p:cNvSpPr/>
          <p:nvPr/>
        </p:nvSpPr>
        <p:spPr>
          <a:xfrm>
            <a:off x="328524" y="6651980"/>
            <a:ext cx="4513007" cy="46200"/>
          </a:xfrm>
          <a:custGeom>
            <a:rect b="b" l="l" r="r" t="t"/>
            <a:pathLst>
              <a:path extrusionOk="0" h="120000" w="3967479">
                <a:moveTo>
                  <a:pt x="0" y="0"/>
                </a:moveTo>
                <a:lnTo>
                  <a:pt x="3967200" y="0"/>
                </a:lnTo>
              </a:path>
            </a:pathLst>
          </a:custGeom>
          <a:noFill/>
          <a:ln cap="flat" cmpd="sng" w="9525">
            <a:solidFill>
              <a:srgbClr val="9FA0A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nvGrpSpPr>
          <p:cNvPr id="62" name="Google Shape;62;g3bd1982726e_0_30"/>
          <p:cNvGrpSpPr/>
          <p:nvPr/>
        </p:nvGrpSpPr>
        <p:grpSpPr>
          <a:xfrm>
            <a:off x="388076" y="277025"/>
            <a:ext cx="2427180" cy="248994"/>
            <a:chOff x="480751" y="277025"/>
            <a:chExt cx="2427180" cy="248994"/>
          </a:xfrm>
        </p:grpSpPr>
        <p:grpSp>
          <p:nvGrpSpPr>
            <p:cNvPr id="63" name="Google Shape;63;g3bd1982726e_0_30"/>
            <p:cNvGrpSpPr/>
            <p:nvPr/>
          </p:nvGrpSpPr>
          <p:grpSpPr>
            <a:xfrm>
              <a:off x="480751" y="277032"/>
              <a:ext cx="1539772" cy="248987"/>
              <a:chOff x="359996" y="245455"/>
              <a:chExt cx="1539002" cy="249012"/>
            </a:xfrm>
          </p:grpSpPr>
          <p:pic>
            <p:nvPicPr>
              <p:cNvPr id="64" name="Google Shape;64;g3bd1982726e_0_30"/>
              <p:cNvPicPr preferRelativeResize="0"/>
              <p:nvPr/>
            </p:nvPicPr>
            <p:blipFill rotWithShape="1">
              <a:blip r:embed="rId5">
                <a:alphaModFix/>
              </a:blip>
              <a:srcRect b="0" l="0" r="0" t="0"/>
              <a:stretch/>
            </p:blipFill>
            <p:spPr>
              <a:xfrm>
                <a:off x="622401" y="277629"/>
                <a:ext cx="400646" cy="188507"/>
              </a:xfrm>
              <a:prstGeom prst="rect">
                <a:avLst/>
              </a:prstGeom>
              <a:noFill/>
              <a:ln>
                <a:noFill/>
              </a:ln>
            </p:spPr>
          </p:pic>
          <p:pic>
            <p:nvPicPr>
              <p:cNvPr id="65" name="Google Shape;65;g3bd1982726e_0_30"/>
              <p:cNvPicPr preferRelativeResize="0"/>
              <p:nvPr/>
            </p:nvPicPr>
            <p:blipFill rotWithShape="1">
              <a:blip r:embed="rId6">
                <a:alphaModFix/>
              </a:blip>
              <a:srcRect b="0" l="0" r="0" t="0"/>
              <a:stretch/>
            </p:blipFill>
            <p:spPr>
              <a:xfrm>
                <a:off x="1050527" y="277634"/>
                <a:ext cx="100101" cy="188810"/>
              </a:xfrm>
              <a:prstGeom prst="rect">
                <a:avLst/>
              </a:prstGeom>
              <a:noFill/>
              <a:ln>
                <a:noFill/>
              </a:ln>
            </p:spPr>
          </p:pic>
          <p:pic>
            <p:nvPicPr>
              <p:cNvPr id="66" name="Google Shape;66;g3bd1982726e_0_30"/>
              <p:cNvPicPr preferRelativeResize="0"/>
              <p:nvPr/>
            </p:nvPicPr>
            <p:blipFill rotWithShape="1">
              <a:blip r:embed="rId7">
                <a:alphaModFix/>
              </a:blip>
              <a:srcRect b="0" l="0" r="0" t="0"/>
              <a:stretch/>
            </p:blipFill>
            <p:spPr>
              <a:xfrm>
                <a:off x="1175188" y="277629"/>
                <a:ext cx="101419" cy="188468"/>
              </a:xfrm>
              <a:prstGeom prst="rect">
                <a:avLst/>
              </a:prstGeom>
              <a:noFill/>
              <a:ln>
                <a:noFill/>
              </a:ln>
            </p:spPr>
          </p:pic>
          <p:pic>
            <p:nvPicPr>
              <p:cNvPr id="67" name="Google Shape;67;g3bd1982726e_0_30"/>
              <p:cNvPicPr preferRelativeResize="0"/>
              <p:nvPr/>
            </p:nvPicPr>
            <p:blipFill rotWithShape="1">
              <a:blip r:embed="rId8">
                <a:alphaModFix/>
              </a:blip>
              <a:srcRect b="0" l="0" r="0" t="0"/>
              <a:stretch/>
            </p:blipFill>
            <p:spPr>
              <a:xfrm>
                <a:off x="1304486" y="277629"/>
                <a:ext cx="104254" cy="188468"/>
              </a:xfrm>
              <a:prstGeom prst="rect">
                <a:avLst/>
              </a:prstGeom>
              <a:noFill/>
              <a:ln>
                <a:noFill/>
              </a:ln>
            </p:spPr>
          </p:pic>
          <p:pic>
            <p:nvPicPr>
              <p:cNvPr id="68" name="Google Shape;68;g3bd1982726e_0_30"/>
              <p:cNvPicPr preferRelativeResize="0"/>
              <p:nvPr/>
            </p:nvPicPr>
            <p:blipFill rotWithShape="1">
              <a:blip r:embed="rId9">
                <a:alphaModFix/>
              </a:blip>
              <a:srcRect b="0" l="0" r="0" t="0"/>
              <a:stretch/>
            </p:blipFill>
            <p:spPr>
              <a:xfrm>
                <a:off x="1563002" y="277629"/>
                <a:ext cx="101419" cy="188468"/>
              </a:xfrm>
              <a:prstGeom prst="rect">
                <a:avLst/>
              </a:prstGeom>
              <a:noFill/>
              <a:ln>
                <a:noFill/>
              </a:ln>
            </p:spPr>
          </p:pic>
          <p:pic>
            <p:nvPicPr>
              <p:cNvPr id="69" name="Google Shape;69;g3bd1982726e_0_30"/>
              <p:cNvPicPr preferRelativeResize="0"/>
              <p:nvPr/>
            </p:nvPicPr>
            <p:blipFill rotWithShape="1">
              <a:blip r:embed="rId10">
                <a:alphaModFix/>
              </a:blip>
              <a:srcRect b="0" l="0" r="0" t="0"/>
              <a:stretch/>
            </p:blipFill>
            <p:spPr>
              <a:xfrm>
                <a:off x="1434851" y="277629"/>
                <a:ext cx="101419" cy="188468"/>
              </a:xfrm>
              <a:prstGeom prst="rect">
                <a:avLst/>
              </a:prstGeom>
              <a:noFill/>
              <a:ln>
                <a:noFill/>
              </a:ln>
            </p:spPr>
          </p:pic>
          <p:pic>
            <p:nvPicPr>
              <p:cNvPr id="70" name="Google Shape;70;g3bd1982726e_0_30"/>
              <p:cNvPicPr preferRelativeResize="0"/>
              <p:nvPr/>
            </p:nvPicPr>
            <p:blipFill rotWithShape="1">
              <a:blip r:embed="rId11">
                <a:alphaModFix/>
              </a:blip>
              <a:srcRect b="0" l="0" r="0" t="0"/>
              <a:stretch/>
            </p:blipFill>
            <p:spPr>
              <a:xfrm>
                <a:off x="1688713" y="277629"/>
                <a:ext cx="210285" cy="188459"/>
              </a:xfrm>
              <a:prstGeom prst="rect">
                <a:avLst/>
              </a:prstGeom>
              <a:noFill/>
              <a:ln>
                <a:noFill/>
              </a:ln>
            </p:spPr>
          </p:pic>
          <p:pic>
            <p:nvPicPr>
              <p:cNvPr id="71" name="Google Shape;71;g3bd1982726e_0_30"/>
              <p:cNvPicPr preferRelativeResize="0"/>
              <p:nvPr/>
            </p:nvPicPr>
            <p:blipFill rotWithShape="1">
              <a:blip r:embed="rId12">
                <a:alphaModFix/>
              </a:blip>
              <a:srcRect b="0" l="0" r="0" t="0"/>
              <a:stretch/>
            </p:blipFill>
            <p:spPr>
              <a:xfrm>
                <a:off x="359996" y="245455"/>
                <a:ext cx="184028" cy="249012"/>
              </a:xfrm>
              <a:prstGeom prst="rect">
                <a:avLst/>
              </a:prstGeom>
              <a:noFill/>
              <a:ln>
                <a:noFill/>
              </a:ln>
            </p:spPr>
          </p:pic>
        </p:grpSp>
        <p:sp>
          <p:nvSpPr>
            <p:cNvPr id="72" name="Google Shape;72;g3bd1982726e_0_30"/>
            <p:cNvSpPr/>
            <p:nvPr/>
          </p:nvSpPr>
          <p:spPr>
            <a:xfrm>
              <a:off x="2157317" y="306983"/>
              <a:ext cx="0" cy="191770"/>
            </a:xfrm>
            <a:custGeom>
              <a:rect b="b" l="l" r="r" t="t"/>
              <a:pathLst>
                <a:path extrusionOk="0" h="191770" w="120000">
                  <a:moveTo>
                    <a:pt x="0" y="0"/>
                  </a:moveTo>
                  <a:lnTo>
                    <a:pt x="0" y="191160"/>
                  </a:lnTo>
                </a:path>
              </a:pathLst>
            </a:custGeom>
            <a:noFill/>
            <a:ln cap="flat" cmpd="sng" w="9525">
              <a:solidFill>
                <a:srgbClr val="F0F0F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73" name="Google Shape;73;g3bd1982726e_0_30"/>
            <p:cNvSpPr txBox="1"/>
            <p:nvPr/>
          </p:nvSpPr>
          <p:spPr>
            <a:xfrm>
              <a:off x="2271931" y="277025"/>
              <a:ext cx="636000" cy="232200"/>
            </a:xfrm>
            <a:prstGeom prst="rect">
              <a:avLst/>
            </a:prstGeom>
            <a:noFill/>
            <a:ln>
              <a:noFill/>
            </a:ln>
          </p:spPr>
          <p:txBody>
            <a:bodyPr anchorCtr="0" anchor="t" bIns="0" lIns="0" spcFirstLastPara="1" rIns="0" wrap="square" tIns="12050">
              <a:spAutoFit/>
            </a:bodyPr>
            <a:lstStyle/>
            <a:p>
              <a:pPr indent="0" lvl="0" marL="12700" marR="5080" rtl="0" algn="l">
                <a:lnSpc>
                  <a:spcPct val="125000"/>
                </a:lnSpc>
                <a:spcBef>
                  <a:spcPts val="0"/>
                </a:spcBef>
                <a:spcAft>
                  <a:spcPts val="0"/>
                </a:spcAft>
                <a:buClr>
                  <a:srgbClr val="000000"/>
                </a:buClr>
                <a:buSzPts val="600"/>
                <a:buFont typeface="Arial"/>
                <a:buNone/>
              </a:pPr>
              <a:r>
                <a:rPr b="0" i="0" lang="en-US" sz="600" u="none" cap="none" strike="noStrike">
                  <a:solidFill>
                    <a:srgbClr val="F0F0F6"/>
                  </a:solidFill>
                  <a:latin typeface="Roboto Medium"/>
                  <a:ea typeface="Roboto Medium"/>
                  <a:cs typeface="Roboto Medium"/>
                  <a:sym typeface="Roboto Medium"/>
                </a:rPr>
                <a:t>BOOST YOUR</a:t>
              </a:r>
              <a:endParaRPr b="0" i="0" sz="1400" u="none" cap="none" strike="noStrike">
                <a:solidFill>
                  <a:srgbClr val="000000"/>
                </a:solidFill>
                <a:latin typeface="Arial"/>
                <a:ea typeface="Arial"/>
                <a:cs typeface="Arial"/>
                <a:sym typeface="Arial"/>
              </a:endParaRPr>
            </a:p>
            <a:p>
              <a:pPr indent="0" lvl="0" marL="12700" marR="5080" rtl="0" algn="l">
                <a:lnSpc>
                  <a:spcPct val="125000"/>
                </a:lnSpc>
                <a:spcBef>
                  <a:spcPts val="95"/>
                </a:spcBef>
                <a:spcAft>
                  <a:spcPts val="0"/>
                </a:spcAft>
                <a:buClr>
                  <a:srgbClr val="000000"/>
                </a:buClr>
                <a:buSzPts val="600"/>
                <a:buFont typeface="Arial"/>
                <a:buNone/>
              </a:pPr>
              <a:r>
                <a:rPr b="0" i="0" lang="en-US" sz="600" u="none" cap="none" strike="noStrike">
                  <a:solidFill>
                    <a:srgbClr val="F0F0F6"/>
                  </a:solidFill>
                  <a:latin typeface="Roboto Medium"/>
                  <a:ea typeface="Roboto Medium"/>
                  <a:cs typeface="Roboto Medium"/>
                  <a:sym typeface="Roboto Medium"/>
                </a:rPr>
                <a:t>DATACENTER</a:t>
              </a:r>
              <a:endParaRPr b="0" i="0" sz="1400" u="none" cap="none" strike="noStrike">
                <a:solidFill>
                  <a:srgbClr val="000000"/>
                </a:solidFill>
                <a:latin typeface="Arial"/>
                <a:ea typeface="Arial"/>
                <a:cs typeface="Arial"/>
                <a:sym typeface="Arial"/>
              </a:endParaRPr>
            </a:p>
          </p:txBody>
        </p:sp>
      </p:grpSp>
      <p:grpSp>
        <p:nvGrpSpPr>
          <p:cNvPr id="74" name="Google Shape;74;g3bd1982726e_0_30"/>
          <p:cNvGrpSpPr/>
          <p:nvPr/>
        </p:nvGrpSpPr>
        <p:grpSpPr>
          <a:xfrm>
            <a:off x="6456415" y="264000"/>
            <a:ext cx="1001687" cy="275068"/>
            <a:chOff x="6041915" y="264000"/>
            <a:chExt cx="1001687" cy="275068"/>
          </a:xfrm>
        </p:grpSpPr>
        <p:sp>
          <p:nvSpPr>
            <p:cNvPr id="75" name="Google Shape;75;g3bd1982726e_0_30"/>
            <p:cNvSpPr/>
            <p:nvPr/>
          </p:nvSpPr>
          <p:spPr>
            <a:xfrm>
              <a:off x="6041915" y="288243"/>
              <a:ext cx="1001687" cy="250825"/>
            </a:xfrm>
            <a:custGeom>
              <a:rect b="b" l="l" r="r" t="t"/>
              <a:pathLst>
                <a:path extrusionOk="0" h="250825" w="1094740">
                  <a:moveTo>
                    <a:pt x="0" y="0"/>
                  </a:moveTo>
                  <a:lnTo>
                    <a:pt x="0" y="171005"/>
                  </a:lnTo>
                  <a:lnTo>
                    <a:pt x="490677" y="171005"/>
                  </a:lnTo>
                  <a:lnTo>
                    <a:pt x="506323" y="171005"/>
                  </a:lnTo>
                  <a:lnTo>
                    <a:pt x="506323" y="250202"/>
                  </a:lnTo>
                  <a:lnTo>
                    <a:pt x="585520" y="171005"/>
                  </a:lnTo>
                  <a:lnTo>
                    <a:pt x="600583" y="171005"/>
                  </a:lnTo>
                  <a:lnTo>
                    <a:pt x="1094397" y="171005"/>
                  </a:lnTo>
                  <a:lnTo>
                    <a:pt x="1094397" y="0"/>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93"/>
                <a:buFont typeface="Arial"/>
                <a:buNone/>
              </a:pPr>
              <a:r>
                <a:t/>
              </a:r>
              <a:endParaRPr b="0" i="0" sz="1693" u="none" cap="none" strike="noStrike">
                <a:solidFill>
                  <a:srgbClr val="000000"/>
                </a:solidFill>
                <a:latin typeface="Arial"/>
                <a:ea typeface="Arial"/>
                <a:cs typeface="Arial"/>
                <a:sym typeface="Arial"/>
              </a:endParaRPr>
            </a:p>
          </p:txBody>
        </p:sp>
        <p:sp>
          <p:nvSpPr>
            <p:cNvPr id="76" name="Google Shape;76;g3bd1982726e_0_30"/>
            <p:cNvSpPr txBox="1"/>
            <p:nvPr/>
          </p:nvSpPr>
          <p:spPr>
            <a:xfrm>
              <a:off x="6078157" y="264000"/>
              <a:ext cx="921300" cy="142500"/>
            </a:xfrm>
            <a:prstGeom prst="rect">
              <a:avLst/>
            </a:prstGeom>
            <a:noFill/>
            <a:ln>
              <a:noFill/>
            </a:ln>
          </p:spPr>
          <p:txBody>
            <a:bodyPr anchorCtr="0" anchor="t" bIns="0" lIns="0" spcFirstLastPara="1" rIns="0" wrap="square" tIns="11925">
              <a:spAutoFit/>
            </a:bodyPr>
            <a:lstStyle/>
            <a:p>
              <a:pPr indent="0" lvl="0" marL="11946" marR="0" rtl="0" algn="ctr">
                <a:lnSpc>
                  <a:spcPct val="100000"/>
                </a:lnSpc>
                <a:spcBef>
                  <a:spcPts val="0"/>
                </a:spcBef>
                <a:spcAft>
                  <a:spcPts val="0"/>
                </a:spcAft>
                <a:buClr>
                  <a:srgbClr val="000000"/>
                </a:buClr>
                <a:buSzPts val="847"/>
                <a:buFont typeface="Arial"/>
                <a:buNone/>
              </a:pPr>
              <a:r>
                <a:rPr b="1" lang="en-US" sz="847">
                  <a:solidFill>
                    <a:srgbClr val="FFFFFF"/>
                  </a:solidFill>
                  <a:latin typeface="Titillium Web"/>
                  <a:ea typeface="Titillium Web"/>
                  <a:cs typeface="Titillium Web"/>
                  <a:sym typeface="Titillium Web"/>
                </a:rPr>
                <a:t>PRODUCT </a:t>
              </a:r>
              <a:r>
                <a:rPr b="1" i="0" lang="en-US" sz="847" u="none" cap="none" strike="noStrike">
                  <a:solidFill>
                    <a:srgbClr val="FFFFFF"/>
                  </a:solidFill>
                  <a:latin typeface="Titillium Web"/>
                  <a:ea typeface="Titillium Web"/>
                  <a:cs typeface="Titillium Web"/>
                  <a:sym typeface="Titillium Web"/>
                </a:rPr>
                <a:t>BRIEF</a:t>
              </a:r>
              <a:endParaRPr b="0" i="0" sz="847" u="none" cap="none" strike="noStrike">
                <a:solidFill>
                  <a:srgbClr val="000000"/>
                </a:solidFill>
                <a:latin typeface="Titillium Web"/>
                <a:ea typeface="Titillium Web"/>
                <a:cs typeface="Titillium Web"/>
                <a:sym typeface="Titillium Web"/>
              </a:endParaRPr>
            </a:p>
          </p:txBody>
        </p:sp>
      </p:grpSp>
      <p:sp>
        <p:nvSpPr>
          <p:cNvPr id="77" name="Google Shape;77;g3bd1982726e_0_30"/>
          <p:cNvSpPr txBox="1"/>
          <p:nvPr/>
        </p:nvSpPr>
        <p:spPr>
          <a:xfrm>
            <a:off x="359311" y="9761479"/>
            <a:ext cx="6591600" cy="116100"/>
          </a:xfrm>
          <a:prstGeom prst="rect">
            <a:avLst/>
          </a:prstGeom>
          <a:noFill/>
          <a:ln>
            <a:noFill/>
          </a:ln>
        </p:spPr>
        <p:txBody>
          <a:bodyPr anchorCtr="0" anchor="t" bIns="0" lIns="0" spcFirstLastPara="1" rIns="0" wrap="square" tIns="23475">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Titillium Web"/>
                <a:ea typeface="Titillium Web"/>
                <a:cs typeface="Titillium Web"/>
                <a:sym typeface="Titillium Web"/>
              </a:rPr>
              <a:t>Solution Brief: </a:t>
            </a:r>
            <a:r>
              <a:rPr b="0" i="0" lang="en-US" sz="600" u="none" cap="none" strike="noStrike">
                <a:solidFill>
                  <a:srgbClr val="000000"/>
                </a:solidFill>
                <a:latin typeface="Roboto"/>
                <a:ea typeface="Roboto"/>
                <a:cs typeface="Roboto"/>
                <a:sym typeface="Roboto"/>
              </a:rPr>
              <a:t> </a:t>
            </a:r>
            <a:r>
              <a:rPr b="0" i="0" lang="en-US" sz="600" u="none" cap="none" strike="noStrike">
                <a:solidFill>
                  <a:srgbClr val="4C4948"/>
                </a:solidFill>
                <a:latin typeface="Roboto"/>
                <a:ea typeface="Roboto"/>
                <a:cs typeface="Roboto"/>
                <a:sym typeface="Roboto"/>
              </a:rPr>
              <a:t>MANGO BOOSTX™ NVME OVER FABRICS TARGET CARD – DRIVING FORCE FOR DATACENTER ACCELERATION</a:t>
            </a:r>
            <a:endParaRPr b="0" i="0" sz="600" u="none" cap="none" strike="noStrike">
              <a:solidFill>
                <a:srgbClr val="4C4948"/>
              </a:solidFill>
              <a:latin typeface="Roboto"/>
              <a:ea typeface="Roboto"/>
              <a:cs typeface="Roboto"/>
              <a:sym typeface="Roboto"/>
            </a:endParaRPr>
          </a:p>
        </p:txBody>
      </p:sp>
      <p:sp>
        <p:nvSpPr>
          <p:cNvPr id="78" name="Google Shape;78;g3bd1982726e_0_30"/>
          <p:cNvSpPr txBox="1"/>
          <p:nvPr/>
        </p:nvSpPr>
        <p:spPr>
          <a:xfrm>
            <a:off x="400275" y="4167753"/>
            <a:ext cx="4512900" cy="23646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Clr>
                <a:srgbClr val="000000"/>
              </a:buClr>
              <a:buSzPts val="1500"/>
              <a:buFont typeface="Arial"/>
              <a:buNone/>
            </a:pPr>
            <a:r>
              <a:rPr b="1" i="0" lang="en-US" sz="1500" u="none" cap="none" strike="noStrike">
                <a:solidFill>
                  <a:schemeClr val="dk1"/>
                </a:solidFill>
                <a:latin typeface="Roboto"/>
                <a:ea typeface="Roboto"/>
                <a:cs typeface="Roboto"/>
                <a:sym typeface="Roboto"/>
              </a:rPr>
              <a:t>Key Highlights</a:t>
            </a:r>
            <a:endParaRPr b="1" i="0" sz="1500" u="none" cap="none" strike="noStrike">
              <a:solidFill>
                <a:schemeClr val="dk1"/>
              </a:solidFill>
              <a:latin typeface="Roboto"/>
              <a:ea typeface="Roboto"/>
              <a:cs typeface="Roboto"/>
              <a:sym typeface="Roboto"/>
            </a:endParaRPr>
          </a:p>
          <a:p>
            <a:pPr indent="0" lvl="0" marL="12700" marR="0" rtl="0" algn="l">
              <a:lnSpc>
                <a:spcPct val="130000"/>
              </a:lnSpc>
              <a:spcBef>
                <a:spcPts val="0"/>
              </a:spcBef>
              <a:spcAft>
                <a:spcPts val="0"/>
              </a:spcAft>
              <a:buClr>
                <a:srgbClr val="000000"/>
              </a:buClr>
              <a:buSzPts val="100"/>
              <a:buFont typeface="Arial"/>
              <a:buNone/>
            </a:pPr>
            <a:r>
              <a:t/>
            </a:r>
            <a:endParaRPr b="1" i="0" sz="100" u="none" cap="none" strike="noStrike">
              <a:solidFill>
                <a:schemeClr val="dk1"/>
              </a:solidFill>
              <a:latin typeface="Roboto"/>
              <a:ea typeface="Roboto"/>
              <a:cs typeface="Roboto"/>
              <a:sym typeface="Roboto"/>
            </a:endParaRPr>
          </a:p>
          <a:p>
            <a:pPr indent="0" lvl="0" marL="12700" marR="0" rtl="0" algn="l">
              <a:lnSpc>
                <a:spcPct val="130000"/>
              </a:lnSpc>
              <a:spcBef>
                <a:spcPts val="0"/>
              </a:spcBef>
              <a:spcAft>
                <a:spcPts val="0"/>
              </a:spcAft>
              <a:buClr>
                <a:srgbClr val="000000"/>
              </a:buClr>
              <a:buSzPts val="1200"/>
              <a:buFont typeface="Arial"/>
              <a:buNone/>
            </a:pPr>
            <a:r>
              <a:rPr b="1" i="0" lang="en-US" sz="1200" u="none" cap="none" strike="noStrike">
                <a:solidFill>
                  <a:srgbClr val="EBAC2B"/>
                </a:solidFill>
                <a:latin typeface="Roboto"/>
                <a:ea typeface="Roboto"/>
                <a:cs typeface="Roboto"/>
                <a:sym typeface="Roboto"/>
              </a:rPr>
              <a:t>JBOF-ready NVMe/RDMA Target</a:t>
            </a:r>
            <a:endParaRPr b="0" i="0" sz="1200" u="none" cap="none" strike="noStrike">
              <a:solidFill>
                <a:srgbClr val="EBAC2B"/>
              </a:solidFill>
              <a:latin typeface="Roboto"/>
              <a:ea typeface="Roboto"/>
              <a:cs typeface="Roboto"/>
              <a:sym typeface="Roboto"/>
            </a:endParaRPr>
          </a:p>
          <a:p>
            <a:pPr indent="-102869" lvl="0" marL="182880" marR="0" rtl="0" algn="l">
              <a:lnSpc>
                <a:spcPct val="130000"/>
              </a:lnSpc>
              <a:spcBef>
                <a:spcPts val="0"/>
              </a:spcBef>
              <a:spcAft>
                <a:spcPts val="0"/>
              </a:spcAft>
              <a:buClr>
                <a:srgbClr val="EBAC2B"/>
              </a:buClr>
              <a:buSzPts val="900"/>
              <a:buFont typeface="Roboto"/>
              <a:buChar char="˃"/>
            </a:pPr>
            <a:r>
              <a:rPr b="0" i="0" lang="en-US" sz="900" u="none" cap="none" strike="noStrike">
                <a:solidFill>
                  <a:srgbClr val="605D5C"/>
                </a:solidFill>
                <a:latin typeface="Roboto"/>
                <a:ea typeface="Roboto"/>
                <a:cs typeface="Roboto"/>
                <a:sym typeface="Roboto"/>
              </a:rPr>
              <a:t>Headless NVMe/RDMA target accelerator for JBOF storage enclosures</a:t>
            </a:r>
            <a:endParaRPr b="0" i="0" sz="900" u="none" cap="none" strike="noStrike">
              <a:solidFill>
                <a:srgbClr val="605D5C"/>
              </a:solidFill>
              <a:latin typeface="Roboto"/>
              <a:ea typeface="Roboto"/>
              <a:cs typeface="Roboto"/>
              <a:sym typeface="Roboto"/>
            </a:endParaRPr>
          </a:p>
          <a:p>
            <a:pPr indent="-102869" lvl="0" marL="182880" marR="0" rtl="0" algn="l">
              <a:lnSpc>
                <a:spcPct val="130000"/>
              </a:lnSpc>
              <a:spcBef>
                <a:spcPts val="0"/>
              </a:spcBef>
              <a:spcAft>
                <a:spcPts val="0"/>
              </a:spcAft>
              <a:buClr>
                <a:srgbClr val="EBAC2B"/>
              </a:buClr>
              <a:buSzPts val="900"/>
              <a:buFont typeface="Roboto"/>
              <a:buChar char="˃"/>
            </a:pPr>
            <a:r>
              <a:rPr b="0" i="0" lang="en-US" sz="900" u="none" cap="none" strike="noStrike">
                <a:solidFill>
                  <a:srgbClr val="605D5C"/>
                </a:solidFill>
                <a:latin typeface="Roboto"/>
                <a:ea typeface="Roboto"/>
                <a:cs typeface="Roboto"/>
                <a:sym typeface="Roboto"/>
              </a:rPr>
              <a:t>NVMe-oF storage expansion enabled at low system power</a:t>
            </a:r>
            <a:endParaRPr b="1" i="0" sz="1200" u="none" cap="none" strike="noStrike">
              <a:solidFill>
                <a:srgbClr val="EBAC2B"/>
              </a:solidFill>
              <a:latin typeface="Roboto"/>
              <a:ea typeface="Roboto"/>
              <a:cs typeface="Roboto"/>
              <a:sym typeface="Roboto"/>
            </a:endParaRPr>
          </a:p>
          <a:p>
            <a:pPr indent="0" lvl="0" marL="12700" marR="0" rtl="0" algn="l">
              <a:lnSpc>
                <a:spcPct val="130000"/>
              </a:lnSpc>
              <a:spcBef>
                <a:spcPts val="0"/>
              </a:spcBef>
              <a:spcAft>
                <a:spcPts val="0"/>
              </a:spcAft>
              <a:buClr>
                <a:srgbClr val="000000"/>
              </a:buClr>
              <a:buSzPts val="1200"/>
              <a:buFont typeface="Arial"/>
              <a:buNone/>
            </a:pPr>
            <a:r>
              <a:rPr b="1" i="0" lang="en-US" sz="1200" u="none" cap="none" strike="noStrike">
                <a:solidFill>
                  <a:srgbClr val="EBAC2B"/>
                </a:solidFill>
                <a:latin typeface="Roboto"/>
                <a:ea typeface="Roboto"/>
                <a:cs typeface="Roboto"/>
                <a:sym typeface="Roboto"/>
              </a:rPr>
              <a:t>Unparalleled Performance</a:t>
            </a:r>
            <a:endParaRPr b="0" i="0" sz="1200" u="none" cap="none" strike="noStrike">
              <a:solidFill>
                <a:srgbClr val="EBAC2B"/>
              </a:solidFill>
              <a:latin typeface="Roboto"/>
              <a:ea typeface="Roboto"/>
              <a:cs typeface="Roboto"/>
              <a:sym typeface="Roboto"/>
            </a:endParaRPr>
          </a:p>
          <a:p>
            <a:pPr indent="-102869" lvl="0" marL="182880" marR="0" rtl="0" algn="l">
              <a:lnSpc>
                <a:spcPct val="130000"/>
              </a:lnSpc>
              <a:spcBef>
                <a:spcPts val="0"/>
              </a:spcBef>
              <a:spcAft>
                <a:spcPts val="0"/>
              </a:spcAft>
              <a:buClr>
                <a:srgbClr val="EBAC2B"/>
              </a:buClr>
              <a:buSzPts val="900"/>
              <a:buFont typeface="Roboto"/>
              <a:buChar char="˃"/>
            </a:pPr>
            <a:r>
              <a:rPr b="0" i="0" lang="en-US" sz="900" u="none" cap="none" strike="noStrike">
                <a:solidFill>
                  <a:srgbClr val="605D5C"/>
                </a:solidFill>
                <a:latin typeface="Roboto"/>
                <a:ea typeface="Roboto"/>
                <a:cs typeface="Roboto"/>
                <a:sym typeface="Roboto"/>
              </a:rPr>
              <a:t>Line-rate performance at 200GbE</a:t>
            </a:r>
            <a:endParaRPr b="0" i="0" sz="900" u="none" cap="none" strike="noStrike">
              <a:solidFill>
                <a:srgbClr val="605D5C"/>
              </a:solidFill>
              <a:latin typeface="Roboto"/>
              <a:ea typeface="Roboto"/>
              <a:cs typeface="Roboto"/>
              <a:sym typeface="Roboto"/>
            </a:endParaRPr>
          </a:p>
          <a:p>
            <a:pPr indent="-102869" lvl="0" marL="182880" marR="0" rtl="0" algn="l">
              <a:lnSpc>
                <a:spcPct val="130000"/>
              </a:lnSpc>
              <a:spcBef>
                <a:spcPts val="0"/>
              </a:spcBef>
              <a:spcAft>
                <a:spcPts val="0"/>
              </a:spcAft>
              <a:buClr>
                <a:srgbClr val="EBAC2B"/>
              </a:buClr>
              <a:buSzPts val="900"/>
              <a:buFont typeface="Roboto"/>
              <a:buChar char="˃"/>
            </a:pPr>
            <a:r>
              <a:rPr b="0" i="0" lang="en-US" sz="900" u="none" cap="none" strike="noStrike">
                <a:solidFill>
                  <a:srgbClr val="605D5C"/>
                </a:solidFill>
                <a:latin typeface="Roboto"/>
                <a:ea typeface="Roboto"/>
                <a:cs typeface="Roboto"/>
                <a:sym typeface="Roboto"/>
              </a:rPr>
              <a:t>Zero CPU consumption in NVMe-oF I/O path</a:t>
            </a:r>
            <a:endParaRPr b="0" i="0" sz="900" u="none" cap="none" strike="noStrike">
              <a:solidFill>
                <a:srgbClr val="605D5C"/>
              </a:solidFill>
              <a:latin typeface="Roboto"/>
              <a:ea typeface="Roboto"/>
              <a:cs typeface="Roboto"/>
              <a:sym typeface="Roboto"/>
            </a:endParaRPr>
          </a:p>
          <a:p>
            <a:pPr indent="-102869" lvl="0" marL="182880" marR="0" rtl="0" algn="l">
              <a:lnSpc>
                <a:spcPct val="130000"/>
              </a:lnSpc>
              <a:spcBef>
                <a:spcPts val="0"/>
              </a:spcBef>
              <a:spcAft>
                <a:spcPts val="0"/>
              </a:spcAft>
              <a:buClr>
                <a:srgbClr val="EBAC2B"/>
              </a:buClr>
              <a:buSzPts val="900"/>
              <a:buFont typeface="Roboto"/>
              <a:buChar char="˃"/>
            </a:pPr>
            <a:r>
              <a:rPr b="0" i="0" lang="en-US" sz="900" u="none" cap="none" strike="noStrike">
                <a:solidFill>
                  <a:srgbClr val="605D5C"/>
                </a:solidFill>
                <a:latin typeface="Roboto"/>
                <a:ea typeface="Roboto"/>
                <a:cs typeface="Roboto"/>
                <a:sym typeface="Roboto"/>
              </a:rPr>
              <a:t>Direct communication with NVMe SSDs without CPU intervention</a:t>
            </a:r>
            <a:endParaRPr b="0" i="0" sz="900" u="none" cap="none" strike="noStrike">
              <a:solidFill>
                <a:srgbClr val="605D5C"/>
              </a:solidFill>
              <a:latin typeface="Roboto"/>
              <a:ea typeface="Roboto"/>
              <a:cs typeface="Roboto"/>
              <a:sym typeface="Roboto"/>
            </a:endParaRPr>
          </a:p>
          <a:p>
            <a:pPr indent="0" lvl="0" marL="12700" marR="0" rtl="0" algn="l">
              <a:lnSpc>
                <a:spcPct val="130000"/>
              </a:lnSpc>
              <a:spcBef>
                <a:spcPts val="0"/>
              </a:spcBef>
              <a:spcAft>
                <a:spcPts val="0"/>
              </a:spcAft>
              <a:buClr>
                <a:srgbClr val="000000"/>
              </a:buClr>
              <a:buSzPts val="400"/>
              <a:buFont typeface="Arial"/>
              <a:buNone/>
            </a:pPr>
            <a:r>
              <a:t/>
            </a:r>
            <a:endParaRPr b="0" i="0" sz="400" u="none" cap="none" strike="noStrike">
              <a:solidFill>
                <a:srgbClr val="605D5C"/>
              </a:solidFill>
              <a:latin typeface="Roboto"/>
              <a:ea typeface="Roboto"/>
              <a:cs typeface="Roboto"/>
              <a:sym typeface="Roboto"/>
            </a:endParaRPr>
          </a:p>
          <a:p>
            <a:pPr indent="0" lvl="0" marL="12700" marR="0" rtl="0" algn="l">
              <a:lnSpc>
                <a:spcPct val="130000"/>
              </a:lnSpc>
              <a:spcBef>
                <a:spcPts val="0"/>
              </a:spcBef>
              <a:spcAft>
                <a:spcPts val="0"/>
              </a:spcAft>
              <a:buClr>
                <a:srgbClr val="000000"/>
              </a:buClr>
              <a:buSzPts val="1200"/>
              <a:buFont typeface="Arial"/>
              <a:buNone/>
            </a:pPr>
            <a:r>
              <a:rPr b="1" i="0" lang="en-US" sz="1200" u="none" cap="none" strike="noStrike">
                <a:solidFill>
                  <a:srgbClr val="EBAC2B"/>
                </a:solidFill>
                <a:latin typeface="Roboto"/>
                <a:ea typeface="Roboto"/>
                <a:cs typeface="Roboto"/>
                <a:sym typeface="Roboto"/>
              </a:rPr>
              <a:t>Interoperability and Compatibility with Standards</a:t>
            </a:r>
            <a:endParaRPr b="0" i="0" sz="1200" u="none" cap="none" strike="noStrike">
              <a:solidFill>
                <a:srgbClr val="EBAC2B"/>
              </a:solidFill>
              <a:latin typeface="Roboto"/>
              <a:ea typeface="Roboto"/>
              <a:cs typeface="Roboto"/>
              <a:sym typeface="Roboto"/>
            </a:endParaRPr>
          </a:p>
          <a:p>
            <a:pPr indent="-102869" lvl="0" marL="182880" marR="0" rtl="0" algn="l">
              <a:lnSpc>
                <a:spcPct val="130000"/>
              </a:lnSpc>
              <a:spcBef>
                <a:spcPts val="0"/>
              </a:spcBef>
              <a:spcAft>
                <a:spcPts val="0"/>
              </a:spcAft>
              <a:buClr>
                <a:srgbClr val="EBAC2B"/>
              </a:buClr>
              <a:buSzPts val="900"/>
              <a:buFont typeface="Roboto"/>
              <a:buChar char="˃"/>
            </a:pPr>
            <a:r>
              <a:rPr b="0" i="0" lang="en-US" sz="900" u="none" cap="none" strike="noStrike">
                <a:solidFill>
                  <a:srgbClr val="605D5C"/>
                </a:solidFill>
                <a:latin typeface="Roboto"/>
                <a:ea typeface="Roboto"/>
                <a:cs typeface="Roboto"/>
                <a:sym typeface="Roboto"/>
              </a:rPr>
              <a:t>Compatible with RoCEv2 standardized infrastructure</a:t>
            </a:r>
            <a:endParaRPr b="0" i="0" sz="900" u="none" cap="none" strike="noStrike">
              <a:solidFill>
                <a:srgbClr val="605D5C"/>
              </a:solidFill>
              <a:latin typeface="Roboto"/>
              <a:ea typeface="Roboto"/>
              <a:cs typeface="Roboto"/>
              <a:sym typeface="Roboto"/>
            </a:endParaRPr>
          </a:p>
          <a:p>
            <a:pPr indent="-102869" lvl="0" marL="182880" marR="0" rtl="0" algn="l">
              <a:lnSpc>
                <a:spcPct val="130000"/>
              </a:lnSpc>
              <a:spcBef>
                <a:spcPts val="0"/>
              </a:spcBef>
              <a:spcAft>
                <a:spcPts val="0"/>
              </a:spcAft>
              <a:buClr>
                <a:srgbClr val="EBAC2B"/>
              </a:buClr>
              <a:buSzPts val="900"/>
              <a:buFont typeface="Roboto"/>
              <a:buChar char="˃"/>
            </a:pPr>
            <a:r>
              <a:rPr b="0" i="0" lang="en-US" sz="900" u="none" cap="none" strike="noStrike">
                <a:solidFill>
                  <a:srgbClr val="605D5C"/>
                </a:solidFill>
                <a:latin typeface="Roboto"/>
                <a:ea typeface="Roboto"/>
                <a:cs typeface="Roboto"/>
                <a:sym typeface="Roboto"/>
              </a:rPr>
              <a:t>Certified NVMe-compliant solution by UNH-IOL</a:t>
            </a:r>
            <a:endParaRPr b="1" i="0" sz="1200" u="none" cap="none" strike="noStrike">
              <a:solidFill>
                <a:srgbClr val="EBAC2B"/>
              </a:solidFill>
              <a:latin typeface="Roboto"/>
              <a:ea typeface="Roboto"/>
              <a:cs typeface="Roboto"/>
              <a:sym typeface="Roboto"/>
            </a:endParaRPr>
          </a:p>
        </p:txBody>
      </p:sp>
      <p:sp>
        <p:nvSpPr>
          <p:cNvPr id="79" name="Google Shape;79;g3bd1982726e_0_30"/>
          <p:cNvSpPr txBox="1"/>
          <p:nvPr/>
        </p:nvSpPr>
        <p:spPr>
          <a:xfrm>
            <a:off x="328575" y="6764450"/>
            <a:ext cx="4713600" cy="6153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300"/>
              <a:buFont typeface="Arial"/>
              <a:buNone/>
            </a:pPr>
            <a:r>
              <a:rPr b="1" i="0" lang="en-US" sz="1500" u="none" cap="none" strike="noStrike">
                <a:solidFill>
                  <a:schemeClr val="dk1"/>
                </a:solidFill>
                <a:latin typeface="Roboto"/>
                <a:ea typeface="Roboto"/>
                <a:cs typeface="Roboto"/>
                <a:sym typeface="Roboto"/>
              </a:rPr>
              <a:t>Zero-CPU I/O Path</a:t>
            </a:r>
            <a:endParaRPr b="0" i="0" sz="1500" u="none" cap="none" strike="noStrike">
              <a:solidFill>
                <a:schemeClr val="dk1"/>
              </a:solidFill>
              <a:latin typeface="Roboto"/>
              <a:ea typeface="Roboto"/>
              <a:cs typeface="Roboto"/>
              <a:sym typeface="Roboto"/>
            </a:endParaRPr>
          </a:p>
          <a:p>
            <a:pPr indent="0" lvl="0" marL="12700" marR="5080" rtl="0" algn="l">
              <a:lnSpc>
                <a:spcPct val="137200"/>
              </a:lnSpc>
              <a:spcBef>
                <a:spcPts val="335"/>
              </a:spcBef>
              <a:spcAft>
                <a:spcPts val="0"/>
              </a:spcAft>
              <a:buClr>
                <a:srgbClr val="000000"/>
              </a:buClr>
              <a:buSzPts val="850"/>
              <a:buFont typeface="Arial"/>
              <a:buNone/>
            </a:pPr>
            <a:r>
              <a:rPr b="0" i="0" lang="en-US" sz="900" u="none" cap="none" strike="noStrike">
                <a:solidFill>
                  <a:srgbClr val="4C4948"/>
                </a:solidFill>
                <a:latin typeface="Roboto"/>
                <a:ea typeface="Roboto"/>
                <a:cs typeface="Roboto"/>
                <a:sym typeface="Roboto"/>
              </a:rPr>
              <a:t>Mango BoostX™ NVMe-oF Target is a zero-CPU solution that fully offloads the NVMe-oF I/O stack. Built on RoCEv2 network acceleration, BoostX™ efficiently converts network packets </a:t>
            </a:r>
            <a:endParaRPr b="0" i="0" sz="900" u="none" cap="none" strike="noStrike">
              <a:solidFill>
                <a:srgbClr val="4C4948"/>
              </a:solidFill>
              <a:latin typeface="Roboto"/>
              <a:ea typeface="Roboto"/>
              <a:cs typeface="Roboto"/>
              <a:sym typeface="Roboto"/>
            </a:endParaRPr>
          </a:p>
        </p:txBody>
      </p:sp>
      <p:sp>
        <p:nvSpPr>
          <p:cNvPr id="80" name="Google Shape;80;g3bd1982726e_0_30"/>
          <p:cNvSpPr/>
          <p:nvPr/>
        </p:nvSpPr>
        <p:spPr>
          <a:xfrm>
            <a:off x="414193" y="9044652"/>
            <a:ext cx="2073900" cy="245700"/>
          </a:xfrm>
          <a:prstGeom prst="rightArrow">
            <a:avLst>
              <a:gd fmla="val 50000" name="adj1"/>
              <a:gd fmla="val 50000" name="adj2"/>
            </a:avLst>
          </a:prstGeom>
          <a:solidFill>
            <a:srgbClr val="EBAC2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cxnSp>
        <p:nvCxnSpPr>
          <p:cNvPr id="81" name="Google Shape;81;g3bd1982726e_0_30"/>
          <p:cNvCxnSpPr/>
          <p:nvPr/>
        </p:nvCxnSpPr>
        <p:spPr>
          <a:xfrm>
            <a:off x="280297" y="8485749"/>
            <a:ext cx="3079200" cy="9300"/>
          </a:xfrm>
          <a:prstGeom prst="straightConnector1">
            <a:avLst/>
          </a:prstGeom>
          <a:noFill/>
          <a:ln cap="flat" cmpd="sng" w="9525">
            <a:solidFill>
              <a:srgbClr val="000000"/>
            </a:solidFill>
            <a:prstDash val="solid"/>
            <a:round/>
            <a:headEnd len="sm" w="sm" type="none"/>
            <a:tailEnd len="sm" w="sm" type="none"/>
          </a:ln>
        </p:spPr>
      </p:cxnSp>
      <p:sp>
        <p:nvSpPr>
          <p:cNvPr id="82" name="Google Shape;82;g3bd1982726e_0_30"/>
          <p:cNvSpPr/>
          <p:nvPr/>
        </p:nvSpPr>
        <p:spPr>
          <a:xfrm>
            <a:off x="657807" y="8994515"/>
            <a:ext cx="1565400" cy="365100"/>
          </a:xfrm>
          <a:prstGeom prst="rect">
            <a:avLst/>
          </a:prstGeom>
          <a:solidFill>
            <a:srgbClr val="FFFFFF"/>
          </a:solidFill>
          <a:ln cap="flat" cmpd="sng" w="12700">
            <a:solidFill>
              <a:srgbClr val="EBAB2A"/>
            </a:solidFill>
            <a:prstDash val="solid"/>
            <a:round/>
            <a:headEnd len="sm" w="sm" type="none"/>
            <a:tailEnd len="sm" w="sm" type="none"/>
          </a:ln>
        </p:spPr>
        <p:txBody>
          <a:bodyPr anchorCtr="0" anchor="ctr" bIns="45700" lIns="91425" spcFirstLastPara="1" rIns="91425" wrap="square" tIns="45700">
            <a:noAutofit/>
          </a:bodyPr>
          <a:lstStyle/>
          <a:p>
            <a:pPr indent="0" lvl="0" marL="1270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Roboto"/>
                <a:ea typeface="Roboto"/>
                <a:cs typeface="Roboto"/>
                <a:sym typeface="Roboto"/>
              </a:rPr>
              <a:t>Mango BoostX™ </a:t>
            </a:r>
            <a:endParaRPr b="0" i="0" sz="1400" u="none" cap="none" strike="noStrike">
              <a:solidFill>
                <a:srgbClr val="000000"/>
              </a:solidFill>
              <a:latin typeface="Arial"/>
              <a:ea typeface="Arial"/>
              <a:cs typeface="Arial"/>
              <a:sym typeface="Arial"/>
            </a:endParaRPr>
          </a:p>
          <a:p>
            <a:pPr indent="0" lvl="0" marL="12700" marR="0" rtl="0" algn="ctr">
              <a:lnSpc>
                <a:spcPct val="100000"/>
              </a:lnSpc>
              <a:spcBef>
                <a:spcPts val="100"/>
              </a:spcBef>
              <a:spcAft>
                <a:spcPts val="0"/>
              </a:spcAft>
              <a:buClr>
                <a:srgbClr val="000000"/>
              </a:buClr>
              <a:buSzPts val="700"/>
              <a:buFont typeface="Arial"/>
              <a:buNone/>
            </a:pPr>
            <a:r>
              <a:rPr b="1" i="0" lang="en-US" sz="700" u="none" cap="none" strike="noStrike">
                <a:solidFill>
                  <a:srgbClr val="000000"/>
                </a:solidFill>
                <a:latin typeface="Roboto"/>
                <a:ea typeface="Roboto"/>
                <a:cs typeface="Roboto"/>
                <a:sym typeface="Roboto"/>
              </a:rPr>
              <a:t>NVMe over Fabrics Target</a:t>
            </a:r>
            <a:endParaRPr b="0" i="0" sz="1400" u="none" cap="none" strike="noStrike">
              <a:solidFill>
                <a:srgbClr val="000000"/>
              </a:solidFill>
              <a:latin typeface="Arial"/>
              <a:ea typeface="Arial"/>
              <a:cs typeface="Arial"/>
              <a:sym typeface="Arial"/>
            </a:endParaRPr>
          </a:p>
        </p:txBody>
      </p:sp>
      <p:sp>
        <p:nvSpPr>
          <p:cNvPr id="83" name="Google Shape;83;g3bd1982726e_0_30"/>
          <p:cNvSpPr/>
          <p:nvPr/>
        </p:nvSpPr>
        <p:spPr>
          <a:xfrm>
            <a:off x="594859" y="7546481"/>
            <a:ext cx="2538300" cy="332700"/>
          </a:xfrm>
          <a:prstGeom prst="rect">
            <a:avLst/>
          </a:prstGeom>
          <a:solidFill>
            <a:srgbClr val="FF0000">
              <a:alpha val="10980"/>
            </a:srgbClr>
          </a:solidFill>
          <a:ln cap="flat" cmpd="sng" w="9525">
            <a:solidFill>
              <a:srgbClr val="C8441C"/>
            </a:solidFill>
            <a:prstDash val="solid"/>
            <a:round/>
            <a:headEnd len="sm" w="sm" type="none"/>
            <a:tailEnd len="sm" w="sm" type="none"/>
          </a:ln>
        </p:spPr>
        <p:txBody>
          <a:bodyPr anchorCtr="0" anchor="ctr" bIns="45700" lIns="91425" spcFirstLastPara="1" rIns="91425" wrap="square" tIns="45700">
            <a:noAutofit/>
          </a:bodyPr>
          <a:lstStyle/>
          <a:p>
            <a:pPr indent="0" lvl="0" marL="12700" marR="0" rtl="0" algn="ctr">
              <a:lnSpc>
                <a:spcPct val="100000"/>
              </a:lnSpc>
              <a:spcBef>
                <a:spcPts val="0"/>
              </a:spcBef>
              <a:spcAft>
                <a:spcPts val="0"/>
              </a:spcAft>
              <a:buClr>
                <a:srgbClr val="000000"/>
              </a:buClr>
              <a:buSzPts val="800"/>
              <a:buFont typeface="Arial"/>
              <a:buNone/>
            </a:pPr>
            <a:r>
              <a:t/>
            </a:r>
            <a:endParaRPr b="1" i="0" sz="800" u="none" cap="none" strike="noStrike">
              <a:solidFill>
                <a:srgbClr val="000000"/>
              </a:solidFill>
              <a:latin typeface="Roboto"/>
              <a:ea typeface="Roboto"/>
              <a:cs typeface="Roboto"/>
              <a:sym typeface="Roboto"/>
            </a:endParaRPr>
          </a:p>
        </p:txBody>
      </p:sp>
      <p:sp>
        <p:nvSpPr>
          <p:cNvPr id="84" name="Google Shape;84;g3bd1982726e_0_30"/>
          <p:cNvSpPr/>
          <p:nvPr/>
        </p:nvSpPr>
        <p:spPr>
          <a:xfrm>
            <a:off x="660839" y="7583132"/>
            <a:ext cx="307067" cy="259166"/>
          </a:xfrm>
          <a:custGeom>
            <a:rect b="b" l="l" r="r" t="t"/>
            <a:pathLst>
              <a:path extrusionOk="0" h="346710" w="379095">
                <a:moveTo>
                  <a:pt x="379082" y="0"/>
                </a:moveTo>
                <a:lnTo>
                  <a:pt x="0" y="0"/>
                </a:lnTo>
                <a:lnTo>
                  <a:pt x="0" y="346138"/>
                </a:lnTo>
                <a:lnTo>
                  <a:pt x="379082" y="346138"/>
                </a:lnTo>
                <a:lnTo>
                  <a:pt x="379082" y="0"/>
                </a:lnTo>
                <a:close/>
              </a:path>
            </a:pathLst>
          </a:custGeom>
          <a:solidFill>
            <a:srgbClr val="FFE0E0"/>
          </a:solidFill>
          <a:ln cap="flat" cmpd="sng" w="9525">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Roboto"/>
                <a:ea typeface="Roboto"/>
                <a:cs typeface="Roboto"/>
                <a:sym typeface="Roboto"/>
              </a:rPr>
              <a:t>CPU</a:t>
            </a:r>
            <a:endParaRPr b="1" i="0" sz="600" u="none" cap="none" strike="noStrike">
              <a:solidFill>
                <a:srgbClr val="000000"/>
              </a:solidFill>
              <a:latin typeface="Roboto"/>
              <a:ea typeface="Roboto"/>
              <a:cs typeface="Roboto"/>
              <a:sym typeface="Roboto"/>
            </a:endParaRPr>
          </a:p>
        </p:txBody>
      </p:sp>
      <p:sp>
        <p:nvSpPr>
          <p:cNvPr id="85" name="Google Shape;85;g3bd1982726e_0_30"/>
          <p:cNvSpPr/>
          <p:nvPr/>
        </p:nvSpPr>
        <p:spPr>
          <a:xfrm>
            <a:off x="1011381" y="7584561"/>
            <a:ext cx="307067" cy="259166"/>
          </a:xfrm>
          <a:custGeom>
            <a:rect b="b" l="l" r="r" t="t"/>
            <a:pathLst>
              <a:path extrusionOk="0" h="346710" w="379095">
                <a:moveTo>
                  <a:pt x="379082" y="0"/>
                </a:moveTo>
                <a:lnTo>
                  <a:pt x="0" y="0"/>
                </a:lnTo>
                <a:lnTo>
                  <a:pt x="0" y="346138"/>
                </a:lnTo>
                <a:lnTo>
                  <a:pt x="379082" y="346138"/>
                </a:lnTo>
                <a:lnTo>
                  <a:pt x="379082" y="0"/>
                </a:lnTo>
                <a:close/>
              </a:path>
            </a:pathLst>
          </a:custGeom>
          <a:solidFill>
            <a:srgbClr val="FFE0E0"/>
          </a:solidFill>
          <a:ln cap="flat" cmpd="sng" w="9525">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Roboto"/>
                <a:ea typeface="Roboto"/>
                <a:cs typeface="Roboto"/>
                <a:sym typeface="Roboto"/>
              </a:rPr>
              <a:t>CPU</a:t>
            </a:r>
            <a:endParaRPr b="1" i="0" sz="600" u="none" cap="none" strike="noStrike">
              <a:solidFill>
                <a:srgbClr val="000000"/>
              </a:solidFill>
              <a:latin typeface="Roboto"/>
              <a:ea typeface="Roboto"/>
              <a:cs typeface="Roboto"/>
              <a:sym typeface="Roboto"/>
            </a:endParaRPr>
          </a:p>
        </p:txBody>
      </p:sp>
      <p:sp>
        <p:nvSpPr>
          <p:cNvPr id="86" name="Google Shape;86;g3bd1982726e_0_30"/>
          <p:cNvSpPr/>
          <p:nvPr/>
        </p:nvSpPr>
        <p:spPr>
          <a:xfrm>
            <a:off x="1358117" y="7584375"/>
            <a:ext cx="307067" cy="259166"/>
          </a:xfrm>
          <a:custGeom>
            <a:rect b="b" l="l" r="r" t="t"/>
            <a:pathLst>
              <a:path extrusionOk="0" h="346710" w="379095">
                <a:moveTo>
                  <a:pt x="379082" y="0"/>
                </a:moveTo>
                <a:lnTo>
                  <a:pt x="0" y="0"/>
                </a:lnTo>
                <a:lnTo>
                  <a:pt x="0" y="346138"/>
                </a:lnTo>
                <a:lnTo>
                  <a:pt x="379082" y="346138"/>
                </a:lnTo>
                <a:lnTo>
                  <a:pt x="379082" y="0"/>
                </a:lnTo>
                <a:close/>
              </a:path>
            </a:pathLst>
          </a:custGeom>
          <a:solidFill>
            <a:srgbClr val="FFE0E0"/>
          </a:solidFill>
          <a:ln cap="flat" cmpd="sng" w="9525">
            <a:solidFill>
              <a:srgbClr val="C8441C"/>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Roboto"/>
                <a:ea typeface="Roboto"/>
                <a:cs typeface="Roboto"/>
                <a:sym typeface="Roboto"/>
              </a:rPr>
              <a:t>CPU</a:t>
            </a:r>
            <a:endParaRPr b="1" i="0" sz="600" u="none" cap="none" strike="noStrike">
              <a:solidFill>
                <a:srgbClr val="000000"/>
              </a:solidFill>
              <a:latin typeface="Roboto"/>
              <a:ea typeface="Roboto"/>
              <a:cs typeface="Roboto"/>
              <a:sym typeface="Roboto"/>
            </a:endParaRPr>
          </a:p>
        </p:txBody>
      </p:sp>
      <p:sp>
        <p:nvSpPr>
          <p:cNvPr id="87" name="Google Shape;87;g3bd1982726e_0_30"/>
          <p:cNvSpPr/>
          <p:nvPr/>
        </p:nvSpPr>
        <p:spPr>
          <a:xfrm>
            <a:off x="1706755" y="7583318"/>
            <a:ext cx="307067" cy="259166"/>
          </a:xfrm>
          <a:custGeom>
            <a:rect b="b" l="l" r="r" t="t"/>
            <a:pathLst>
              <a:path extrusionOk="0" h="346710" w="379095">
                <a:moveTo>
                  <a:pt x="379082" y="0"/>
                </a:moveTo>
                <a:lnTo>
                  <a:pt x="0" y="0"/>
                </a:lnTo>
                <a:lnTo>
                  <a:pt x="0" y="346138"/>
                </a:lnTo>
                <a:lnTo>
                  <a:pt x="379082" y="346138"/>
                </a:lnTo>
                <a:lnTo>
                  <a:pt x="379082" y="0"/>
                </a:lnTo>
                <a:close/>
              </a:path>
            </a:pathLst>
          </a:custGeom>
          <a:solidFill>
            <a:srgbClr val="FFE0E0"/>
          </a:solidFill>
          <a:ln cap="flat" cmpd="sng" w="9525">
            <a:solidFill>
              <a:srgbClr val="C8441C"/>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Roboto"/>
                <a:ea typeface="Roboto"/>
                <a:cs typeface="Roboto"/>
                <a:sym typeface="Roboto"/>
              </a:rPr>
              <a:t>CPU</a:t>
            </a:r>
            <a:endParaRPr b="1" i="0" sz="600" u="none" cap="none" strike="noStrike">
              <a:solidFill>
                <a:srgbClr val="000000"/>
              </a:solidFill>
              <a:latin typeface="Roboto"/>
              <a:ea typeface="Roboto"/>
              <a:cs typeface="Roboto"/>
              <a:sym typeface="Roboto"/>
            </a:endParaRPr>
          </a:p>
        </p:txBody>
      </p:sp>
      <p:sp>
        <p:nvSpPr>
          <p:cNvPr id="88" name="Google Shape;88;g3bd1982726e_0_30"/>
          <p:cNvSpPr/>
          <p:nvPr/>
        </p:nvSpPr>
        <p:spPr>
          <a:xfrm>
            <a:off x="2053491" y="7583132"/>
            <a:ext cx="307067" cy="259166"/>
          </a:xfrm>
          <a:custGeom>
            <a:rect b="b" l="l" r="r" t="t"/>
            <a:pathLst>
              <a:path extrusionOk="0" h="346710" w="379095">
                <a:moveTo>
                  <a:pt x="379082" y="0"/>
                </a:moveTo>
                <a:lnTo>
                  <a:pt x="0" y="0"/>
                </a:lnTo>
                <a:lnTo>
                  <a:pt x="0" y="346138"/>
                </a:lnTo>
                <a:lnTo>
                  <a:pt x="379082" y="346138"/>
                </a:lnTo>
                <a:lnTo>
                  <a:pt x="379082" y="0"/>
                </a:lnTo>
                <a:close/>
              </a:path>
            </a:pathLst>
          </a:custGeom>
          <a:solidFill>
            <a:srgbClr val="FFE0E0"/>
          </a:solidFill>
          <a:ln cap="flat" cmpd="sng" w="9525">
            <a:solidFill>
              <a:srgbClr val="C8441C"/>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Roboto"/>
                <a:ea typeface="Roboto"/>
                <a:cs typeface="Roboto"/>
                <a:sym typeface="Roboto"/>
              </a:rPr>
              <a:t>CPU</a:t>
            </a:r>
            <a:endParaRPr b="1" i="0" sz="600" u="none" cap="none" strike="noStrike">
              <a:solidFill>
                <a:srgbClr val="000000"/>
              </a:solidFill>
              <a:latin typeface="Roboto"/>
              <a:ea typeface="Roboto"/>
              <a:cs typeface="Roboto"/>
              <a:sym typeface="Roboto"/>
            </a:endParaRPr>
          </a:p>
        </p:txBody>
      </p:sp>
      <p:sp>
        <p:nvSpPr>
          <p:cNvPr id="89" name="Google Shape;89;g3bd1982726e_0_30"/>
          <p:cNvSpPr/>
          <p:nvPr/>
        </p:nvSpPr>
        <p:spPr>
          <a:xfrm>
            <a:off x="2402129" y="7581463"/>
            <a:ext cx="307067" cy="259166"/>
          </a:xfrm>
          <a:custGeom>
            <a:rect b="b" l="l" r="r" t="t"/>
            <a:pathLst>
              <a:path extrusionOk="0" h="346710" w="379095">
                <a:moveTo>
                  <a:pt x="379082" y="0"/>
                </a:moveTo>
                <a:lnTo>
                  <a:pt x="0" y="0"/>
                </a:lnTo>
                <a:lnTo>
                  <a:pt x="0" y="346138"/>
                </a:lnTo>
                <a:lnTo>
                  <a:pt x="379082" y="346138"/>
                </a:lnTo>
                <a:lnTo>
                  <a:pt x="379082" y="0"/>
                </a:lnTo>
                <a:close/>
              </a:path>
            </a:pathLst>
          </a:custGeom>
          <a:solidFill>
            <a:srgbClr val="FFE0E0"/>
          </a:solidFill>
          <a:ln cap="flat" cmpd="sng" w="9525">
            <a:solidFill>
              <a:srgbClr val="C8441C"/>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Roboto"/>
                <a:ea typeface="Roboto"/>
                <a:cs typeface="Roboto"/>
                <a:sym typeface="Roboto"/>
              </a:rPr>
              <a:t>CPU</a:t>
            </a:r>
            <a:endParaRPr b="1" i="0" sz="600" u="none" cap="none" strike="noStrike">
              <a:solidFill>
                <a:srgbClr val="000000"/>
              </a:solidFill>
              <a:latin typeface="Roboto"/>
              <a:ea typeface="Roboto"/>
              <a:cs typeface="Roboto"/>
              <a:sym typeface="Roboto"/>
            </a:endParaRPr>
          </a:p>
        </p:txBody>
      </p:sp>
      <p:sp>
        <p:nvSpPr>
          <p:cNvPr id="90" name="Google Shape;90;g3bd1982726e_0_30"/>
          <p:cNvSpPr/>
          <p:nvPr/>
        </p:nvSpPr>
        <p:spPr>
          <a:xfrm>
            <a:off x="2748865" y="7581277"/>
            <a:ext cx="307067" cy="259166"/>
          </a:xfrm>
          <a:custGeom>
            <a:rect b="b" l="l" r="r" t="t"/>
            <a:pathLst>
              <a:path extrusionOk="0" h="346710" w="379095">
                <a:moveTo>
                  <a:pt x="379082" y="0"/>
                </a:moveTo>
                <a:lnTo>
                  <a:pt x="0" y="0"/>
                </a:lnTo>
                <a:lnTo>
                  <a:pt x="0" y="346138"/>
                </a:lnTo>
                <a:lnTo>
                  <a:pt x="379082" y="346138"/>
                </a:lnTo>
                <a:lnTo>
                  <a:pt x="379082" y="0"/>
                </a:lnTo>
                <a:close/>
              </a:path>
            </a:pathLst>
          </a:custGeom>
          <a:solidFill>
            <a:srgbClr val="FFE0E0"/>
          </a:solidFill>
          <a:ln cap="flat" cmpd="sng" w="9525">
            <a:solidFill>
              <a:srgbClr val="C8441C"/>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Roboto"/>
                <a:ea typeface="Roboto"/>
                <a:cs typeface="Roboto"/>
                <a:sym typeface="Roboto"/>
              </a:rPr>
              <a:t>CPU</a:t>
            </a:r>
            <a:endParaRPr b="1" i="0" sz="600" u="none" cap="none" strike="noStrike">
              <a:solidFill>
                <a:srgbClr val="000000"/>
              </a:solidFill>
              <a:latin typeface="Roboto"/>
              <a:ea typeface="Roboto"/>
              <a:cs typeface="Roboto"/>
              <a:sym typeface="Roboto"/>
            </a:endParaRPr>
          </a:p>
        </p:txBody>
      </p:sp>
      <p:sp>
        <p:nvSpPr>
          <p:cNvPr id="91" name="Google Shape;91;g3bd1982726e_0_30"/>
          <p:cNvSpPr/>
          <p:nvPr/>
        </p:nvSpPr>
        <p:spPr>
          <a:xfrm>
            <a:off x="594859" y="8568945"/>
            <a:ext cx="2553300" cy="332700"/>
          </a:xfrm>
          <a:prstGeom prst="rect">
            <a:avLst/>
          </a:prstGeom>
          <a:solidFill>
            <a:srgbClr val="D8D8D8"/>
          </a:solidFill>
          <a:ln>
            <a:noFill/>
          </a:ln>
        </p:spPr>
        <p:txBody>
          <a:bodyPr anchorCtr="0" anchor="ctr" bIns="45700" lIns="91425" spcFirstLastPara="1" rIns="91425" wrap="square" tIns="45700">
            <a:noAutofit/>
          </a:bodyPr>
          <a:lstStyle/>
          <a:p>
            <a:pPr indent="0" lvl="0" marL="12700" marR="0" rtl="0" algn="ctr">
              <a:lnSpc>
                <a:spcPct val="100000"/>
              </a:lnSpc>
              <a:spcBef>
                <a:spcPts val="0"/>
              </a:spcBef>
              <a:spcAft>
                <a:spcPts val="0"/>
              </a:spcAft>
              <a:buClr>
                <a:srgbClr val="000000"/>
              </a:buClr>
              <a:buSzPts val="800"/>
              <a:buFont typeface="Arial"/>
              <a:buNone/>
            </a:pPr>
            <a:r>
              <a:t/>
            </a:r>
            <a:endParaRPr b="1" i="0" sz="800" u="none" cap="none" strike="noStrike">
              <a:solidFill>
                <a:srgbClr val="BFBFBF"/>
              </a:solidFill>
              <a:latin typeface="Roboto"/>
              <a:ea typeface="Roboto"/>
              <a:cs typeface="Roboto"/>
              <a:sym typeface="Roboto"/>
            </a:endParaRPr>
          </a:p>
        </p:txBody>
      </p:sp>
      <p:sp>
        <p:nvSpPr>
          <p:cNvPr id="92" name="Google Shape;92;g3bd1982726e_0_30"/>
          <p:cNvSpPr/>
          <p:nvPr/>
        </p:nvSpPr>
        <p:spPr>
          <a:xfrm>
            <a:off x="675845" y="8605596"/>
            <a:ext cx="307067" cy="259166"/>
          </a:xfrm>
          <a:custGeom>
            <a:rect b="b" l="l" r="r" t="t"/>
            <a:pathLst>
              <a:path extrusionOk="0" h="346710" w="379095">
                <a:moveTo>
                  <a:pt x="379082" y="0"/>
                </a:moveTo>
                <a:lnTo>
                  <a:pt x="0" y="0"/>
                </a:lnTo>
                <a:lnTo>
                  <a:pt x="0" y="346138"/>
                </a:lnTo>
                <a:lnTo>
                  <a:pt x="379082" y="346138"/>
                </a:lnTo>
                <a:lnTo>
                  <a:pt x="379082" y="0"/>
                </a:lnTo>
                <a:close/>
              </a:path>
            </a:pathLst>
          </a:cu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BFBFBF"/>
                </a:solidFill>
                <a:latin typeface="Roboto"/>
                <a:ea typeface="Roboto"/>
                <a:cs typeface="Roboto"/>
                <a:sym typeface="Roboto"/>
              </a:rPr>
              <a:t>CPU</a:t>
            </a:r>
            <a:endParaRPr b="0" i="0" sz="600" u="none" cap="none" strike="noStrike">
              <a:solidFill>
                <a:srgbClr val="BFBFBF"/>
              </a:solidFill>
              <a:latin typeface="Roboto"/>
              <a:ea typeface="Roboto"/>
              <a:cs typeface="Roboto"/>
              <a:sym typeface="Roboto"/>
            </a:endParaRPr>
          </a:p>
        </p:txBody>
      </p:sp>
      <p:sp>
        <p:nvSpPr>
          <p:cNvPr id="93" name="Google Shape;93;g3bd1982726e_0_30"/>
          <p:cNvSpPr/>
          <p:nvPr/>
        </p:nvSpPr>
        <p:spPr>
          <a:xfrm>
            <a:off x="1026387" y="8607025"/>
            <a:ext cx="307067" cy="259166"/>
          </a:xfrm>
          <a:custGeom>
            <a:rect b="b" l="l" r="r" t="t"/>
            <a:pathLst>
              <a:path extrusionOk="0" h="346710" w="379095">
                <a:moveTo>
                  <a:pt x="379082" y="0"/>
                </a:moveTo>
                <a:lnTo>
                  <a:pt x="0" y="0"/>
                </a:lnTo>
                <a:lnTo>
                  <a:pt x="0" y="346138"/>
                </a:lnTo>
                <a:lnTo>
                  <a:pt x="379082" y="346138"/>
                </a:lnTo>
                <a:lnTo>
                  <a:pt x="379082" y="0"/>
                </a:lnTo>
                <a:close/>
              </a:path>
            </a:pathLst>
          </a:cu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BFBFBF"/>
                </a:solidFill>
                <a:latin typeface="Roboto"/>
                <a:ea typeface="Roboto"/>
                <a:cs typeface="Roboto"/>
                <a:sym typeface="Roboto"/>
              </a:rPr>
              <a:t>CPU</a:t>
            </a:r>
            <a:endParaRPr b="0" i="0" sz="600" u="none" cap="none" strike="noStrike">
              <a:solidFill>
                <a:srgbClr val="BFBFBF"/>
              </a:solidFill>
              <a:latin typeface="Roboto"/>
              <a:ea typeface="Roboto"/>
              <a:cs typeface="Roboto"/>
              <a:sym typeface="Roboto"/>
            </a:endParaRPr>
          </a:p>
        </p:txBody>
      </p:sp>
      <p:sp>
        <p:nvSpPr>
          <p:cNvPr id="94" name="Google Shape;94;g3bd1982726e_0_30"/>
          <p:cNvSpPr/>
          <p:nvPr/>
        </p:nvSpPr>
        <p:spPr>
          <a:xfrm>
            <a:off x="1373123" y="8606839"/>
            <a:ext cx="307067" cy="259166"/>
          </a:xfrm>
          <a:custGeom>
            <a:rect b="b" l="l" r="r" t="t"/>
            <a:pathLst>
              <a:path extrusionOk="0" h="346710" w="379095">
                <a:moveTo>
                  <a:pt x="379082" y="0"/>
                </a:moveTo>
                <a:lnTo>
                  <a:pt x="0" y="0"/>
                </a:lnTo>
                <a:lnTo>
                  <a:pt x="0" y="346138"/>
                </a:lnTo>
                <a:lnTo>
                  <a:pt x="379082" y="346138"/>
                </a:lnTo>
                <a:lnTo>
                  <a:pt x="379082" y="0"/>
                </a:lnTo>
                <a:close/>
              </a:path>
            </a:pathLst>
          </a:cu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BFBFBF"/>
                </a:solidFill>
                <a:latin typeface="Roboto"/>
                <a:ea typeface="Roboto"/>
                <a:cs typeface="Roboto"/>
                <a:sym typeface="Roboto"/>
              </a:rPr>
              <a:t>CPU</a:t>
            </a:r>
            <a:endParaRPr b="0" i="0" sz="600" u="none" cap="none" strike="noStrike">
              <a:solidFill>
                <a:srgbClr val="BFBFBF"/>
              </a:solidFill>
              <a:latin typeface="Roboto"/>
              <a:ea typeface="Roboto"/>
              <a:cs typeface="Roboto"/>
              <a:sym typeface="Roboto"/>
            </a:endParaRPr>
          </a:p>
        </p:txBody>
      </p:sp>
      <p:sp>
        <p:nvSpPr>
          <p:cNvPr id="95" name="Google Shape;95;g3bd1982726e_0_30"/>
          <p:cNvSpPr/>
          <p:nvPr/>
        </p:nvSpPr>
        <p:spPr>
          <a:xfrm>
            <a:off x="1721761" y="8605783"/>
            <a:ext cx="307067" cy="259166"/>
          </a:xfrm>
          <a:custGeom>
            <a:rect b="b" l="l" r="r" t="t"/>
            <a:pathLst>
              <a:path extrusionOk="0" h="346710" w="379095">
                <a:moveTo>
                  <a:pt x="379082" y="0"/>
                </a:moveTo>
                <a:lnTo>
                  <a:pt x="0" y="0"/>
                </a:lnTo>
                <a:lnTo>
                  <a:pt x="0" y="346138"/>
                </a:lnTo>
                <a:lnTo>
                  <a:pt x="379082" y="346138"/>
                </a:lnTo>
                <a:lnTo>
                  <a:pt x="379082" y="0"/>
                </a:lnTo>
                <a:close/>
              </a:path>
            </a:pathLst>
          </a:cu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BFBFBF"/>
                </a:solidFill>
                <a:latin typeface="Roboto"/>
                <a:ea typeface="Roboto"/>
                <a:cs typeface="Roboto"/>
                <a:sym typeface="Roboto"/>
              </a:rPr>
              <a:t>CPU</a:t>
            </a:r>
            <a:endParaRPr b="0" i="0" sz="600" u="none" cap="none" strike="noStrike">
              <a:solidFill>
                <a:srgbClr val="BFBFBF"/>
              </a:solidFill>
              <a:latin typeface="Roboto"/>
              <a:ea typeface="Roboto"/>
              <a:cs typeface="Roboto"/>
              <a:sym typeface="Roboto"/>
            </a:endParaRPr>
          </a:p>
        </p:txBody>
      </p:sp>
      <p:sp>
        <p:nvSpPr>
          <p:cNvPr id="96" name="Google Shape;96;g3bd1982726e_0_30"/>
          <p:cNvSpPr/>
          <p:nvPr/>
        </p:nvSpPr>
        <p:spPr>
          <a:xfrm>
            <a:off x="2068497" y="8605596"/>
            <a:ext cx="307067" cy="259166"/>
          </a:xfrm>
          <a:custGeom>
            <a:rect b="b" l="l" r="r" t="t"/>
            <a:pathLst>
              <a:path extrusionOk="0" h="346710" w="379095">
                <a:moveTo>
                  <a:pt x="379082" y="0"/>
                </a:moveTo>
                <a:lnTo>
                  <a:pt x="0" y="0"/>
                </a:lnTo>
                <a:lnTo>
                  <a:pt x="0" y="346138"/>
                </a:lnTo>
                <a:lnTo>
                  <a:pt x="379082" y="346138"/>
                </a:lnTo>
                <a:lnTo>
                  <a:pt x="379082" y="0"/>
                </a:lnTo>
                <a:close/>
              </a:path>
            </a:pathLst>
          </a:cu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BFBFBF"/>
                </a:solidFill>
                <a:latin typeface="Roboto"/>
                <a:ea typeface="Roboto"/>
                <a:cs typeface="Roboto"/>
                <a:sym typeface="Roboto"/>
              </a:rPr>
              <a:t>CPU</a:t>
            </a:r>
            <a:endParaRPr b="0" i="0" sz="600" u="none" cap="none" strike="noStrike">
              <a:solidFill>
                <a:srgbClr val="BFBFBF"/>
              </a:solidFill>
              <a:latin typeface="Roboto"/>
              <a:ea typeface="Roboto"/>
              <a:cs typeface="Roboto"/>
              <a:sym typeface="Roboto"/>
            </a:endParaRPr>
          </a:p>
        </p:txBody>
      </p:sp>
      <p:sp>
        <p:nvSpPr>
          <p:cNvPr id="97" name="Google Shape;97;g3bd1982726e_0_30"/>
          <p:cNvSpPr/>
          <p:nvPr/>
        </p:nvSpPr>
        <p:spPr>
          <a:xfrm>
            <a:off x="2417135" y="8603928"/>
            <a:ext cx="307067" cy="259166"/>
          </a:xfrm>
          <a:custGeom>
            <a:rect b="b" l="l" r="r" t="t"/>
            <a:pathLst>
              <a:path extrusionOk="0" h="346710" w="379095">
                <a:moveTo>
                  <a:pt x="379082" y="0"/>
                </a:moveTo>
                <a:lnTo>
                  <a:pt x="0" y="0"/>
                </a:lnTo>
                <a:lnTo>
                  <a:pt x="0" y="346138"/>
                </a:lnTo>
                <a:lnTo>
                  <a:pt x="379082" y="346138"/>
                </a:lnTo>
                <a:lnTo>
                  <a:pt x="379082" y="0"/>
                </a:lnTo>
                <a:close/>
              </a:path>
            </a:pathLst>
          </a:cu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BFBFBF"/>
                </a:solidFill>
                <a:latin typeface="Roboto"/>
                <a:ea typeface="Roboto"/>
                <a:cs typeface="Roboto"/>
                <a:sym typeface="Roboto"/>
              </a:rPr>
              <a:t>CPU</a:t>
            </a:r>
            <a:endParaRPr b="0" i="0" sz="600" u="none" cap="none" strike="noStrike">
              <a:solidFill>
                <a:srgbClr val="BFBFBF"/>
              </a:solidFill>
              <a:latin typeface="Roboto"/>
              <a:ea typeface="Roboto"/>
              <a:cs typeface="Roboto"/>
              <a:sym typeface="Roboto"/>
            </a:endParaRPr>
          </a:p>
        </p:txBody>
      </p:sp>
      <p:sp>
        <p:nvSpPr>
          <p:cNvPr id="98" name="Google Shape;98;g3bd1982726e_0_30"/>
          <p:cNvSpPr/>
          <p:nvPr/>
        </p:nvSpPr>
        <p:spPr>
          <a:xfrm>
            <a:off x="2763871" y="8603742"/>
            <a:ext cx="307067" cy="259166"/>
          </a:xfrm>
          <a:custGeom>
            <a:rect b="b" l="l" r="r" t="t"/>
            <a:pathLst>
              <a:path extrusionOk="0" h="346710" w="379095">
                <a:moveTo>
                  <a:pt x="379082" y="0"/>
                </a:moveTo>
                <a:lnTo>
                  <a:pt x="0" y="0"/>
                </a:lnTo>
                <a:lnTo>
                  <a:pt x="0" y="346138"/>
                </a:lnTo>
                <a:lnTo>
                  <a:pt x="379082" y="346138"/>
                </a:lnTo>
                <a:lnTo>
                  <a:pt x="379082" y="0"/>
                </a:lnTo>
                <a:close/>
              </a:path>
            </a:pathLst>
          </a:cu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BFBFBF"/>
                </a:solidFill>
                <a:latin typeface="Roboto"/>
                <a:ea typeface="Roboto"/>
                <a:cs typeface="Roboto"/>
                <a:sym typeface="Roboto"/>
              </a:rPr>
              <a:t>CPU</a:t>
            </a:r>
            <a:endParaRPr b="0" i="0" sz="600" u="none" cap="none" strike="noStrike">
              <a:solidFill>
                <a:srgbClr val="BFBFBF"/>
              </a:solidFill>
              <a:latin typeface="Roboto"/>
              <a:ea typeface="Roboto"/>
              <a:cs typeface="Roboto"/>
              <a:sym typeface="Roboto"/>
            </a:endParaRPr>
          </a:p>
        </p:txBody>
      </p:sp>
      <p:sp>
        <p:nvSpPr>
          <p:cNvPr id="99" name="Google Shape;99;g3bd1982726e_0_30"/>
          <p:cNvSpPr/>
          <p:nvPr/>
        </p:nvSpPr>
        <p:spPr>
          <a:xfrm>
            <a:off x="660840" y="7583268"/>
            <a:ext cx="307067" cy="259166"/>
          </a:xfrm>
          <a:custGeom>
            <a:rect b="b" l="l" r="r" t="t"/>
            <a:pathLst>
              <a:path extrusionOk="0" h="346710" w="379095">
                <a:moveTo>
                  <a:pt x="379082" y="0"/>
                </a:moveTo>
                <a:lnTo>
                  <a:pt x="0" y="0"/>
                </a:lnTo>
                <a:lnTo>
                  <a:pt x="0" y="346138"/>
                </a:lnTo>
                <a:lnTo>
                  <a:pt x="379082" y="346138"/>
                </a:lnTo>
                <a:lnTo>
                  <a:pt x="379082" y="0"/>
                </a:lnTo>
                <a:close/>
              </a:path>
            </a:pathLst>
          </a:custGeom>
          <a:solidFill>
            <a:srgbClr val="FFE0E0"/>
          </a:solidFill>
          <a:ln cap="flat" cmpd="sng" w="9525">
            <a:solidFill>
              <a:srgbClr val="C8441C"/>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Roboto"/>
                <a:ea typeface="Roboto"/>
                <a:cs typeface="Roboto"/>
                <a:sym typeface="Roboto"/>
              </a:rPr>
              <a:t>CPU</a:t>
            </a:r>
            <a:endParaRPr b="1" i="0" sz="600" u="none" cap="none" strike="noStrike">
              <a:solidFill>
                <a:srgbClr val="000000"/>
              </a:solidFill>
              <a:latin typeface="Roboto"/>
              <a:ea typeface="Roboto"/>
              <a:cs typeface="Roboto"/>
              <a:sym typeface="Roboto"/>
            </a:endParaRPr>
          </a:p>
        </p:txBody>
      </p:sp>
      <p:sp>
        <p:nvSpPr>
          <p:cNvPr id="100" name="Google Shape;100;g3bd1982726e_0_30"/>
          <p:cNvSpPr/>
          <p:nvPr/>
        </p:nvSpPr>
        <p:spPr>
          <a:xfrm>
            <a:off x="1011382" y="7584697"/>
            <a:ext cx="307067" cy="259166"/>
          </a:xfrm>
          <a:custGeom>
            <a:rect b="b" l="l" r="r" t="t"/>
            <a:pathLst>
              <a:path extrusionOk="0" h="346710" w="379095">
                <a:moveTo>
                  <a:pt x="379082" y="0"/>
                </a:moveTo>
                <a:lnTo>
                  <a:pt x="0" y="0"/>
                </a:lnTo>
                <a:lnTo>
                  <a:pt x="0" y="346138"/>
                </a:lnTo>
                <a:lnTo>
                  <a:pt x="379082" y="346138"/>
                </a:lnTo>
                <a:lnTo>
                  <a:pt x="379082" y="0"/>
                </a:lnTo>
                <a:close/>
              </a:path>
            </a:pathLst>
          </a:custGeom>
          <a:solidFill>
            <a:srgbClr val="FFE0E0"/>
          </a:solidFill>
          <a:ln cap="flat" cmpd="sng" w="9525">
            <a:solidFill>
              <a:srgbClr val="C8441C"/>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Roboto"/>
                <a:ea typeface="Roboto"/>
                <a:cs typeface="Roboto"/>
                <a:sym typeface="Roboto"/>
              </a:rPr>
              <a:t>CPU</a:t>
            </a:r>
            <a:endParaRPr b="1" i="0" sz="600" u="none" cap="none" strike="noStrike">
              <a:solidFill>
                <a:srgbClr val="000000"/>
              </a:solidFill>
              <a:latin typeface="Roboto"/>
              <a:ea typeface="Roboto"/>
              <a:cs typeface="Roboto"/>
              <a:sym typeface="Roboto"/>
            </a:endParaRPr>
          </a:p>
        </p:txBody>
      </p:sp>
      <p:sp>
        <p:nvSpPr>
          <p:cNvPr id="101" name="Google Shape;101;g3bd1982726e_0_30"/>
          <p:cNvSpPr/>
          <p:nvPr/>
        </p:nvSpPr>
        <p:spPr>
          <a:xfrm>
            <a:off x="409612" y="8145527"/>
            <a:ext cx="428100" cy="132000"/>
          </a:xfrm>
          <a:prstGeom prst="rect">
            <a:avLst/>
          </a:prstGeom>
          <a:solidFill>
            <a:srgbClr val="C844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02" name="Google Shape;102;g3bd1982726e_0_30"/>
          <p:cNvSpPr/>
          <p:nvPr/>
        </p:nvSpPr>
        <p:spPr>
          <a:xfrm>
            <a:off x="1316766" y="7892223"/>
            <a:ext cx="292500" cy="185100"/>
          </a:xfrm>
          <a:prstGeom prst="upArrow">
            <a:avLst>
              <a:gd fmla="val 50000" name="adj1"/>
              <a:gd fmla="val 43624" name="adj2"/>
            </a:avLst>
          </a:prstGeom>
          <a:solidFill>
            <a:srgbClr val="C844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03" name="Google Shape;103;g3bd1982726e_0_30"/>
          <p:cNvSpPr/>
          <p:nvPr/>
        </p:nvSpPr>
        <p:spPr>
          <a:xfrm>
            <a:off x="657807" y="8028874"/>
            <a:ext cx="1565400" cy="366600"/>
          </a:xfrm>
          <a:prstGeom prst="rect">
            <a:avLst/>
          </a:prstGeom>
          <a:solidFill>
            <a:srgbClr val="FFFFFF"/>
          </a:solidFill>
          <a:ln cap="flat" cmpd="sng" w="12700">
            <a:solidFill>
              <a:srgbClr val="C8441C"/>
            </a:solidFill>
            <a:prstDash val="solid"/>
            <a:round/>
            <a:headEnd len="sm" w="sm" type="none"/>
            <a:tailEnd len="sm" w="sm" type="none"/>
          </a:ln>
        </p:spPr>
        <p:txBody>
          <a:bodyPr anchorCtr="0" anchor="ctr" bIns="45700" lIns="91425" spcFirstLastPara="1" rIns="91425" wrap="square" tIns="45700">
            <a:noAutofit/>
          </a:bodyPr>
          <a:lstStyle/>
          <a:p>
            <a:pPr indent="0" lvl="0" marL="12700" marR="0" rtl="0" algn="ctr">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Roboto"/>
                <a:ea typeface="Roboto"/>
                <a:cs typeface="Roboto"/>
                <a:sym typeface="Roboto"/>
              </a:rPr>
              <a:t>Network Interface Card</a:t>
            </a:r>
            <a:endParaRPr b="0" i="0" sz="1400" u="none" cap="none" strike="noStrike">
              <a:solidFill>
                <a:srgbClr val="000000"/>
              </a:solidFill>
              <a:latin typeface="Arial"/>
              <a:ea typeface="Arial"/>
              <a:cs typeface="Arial"/>
              <a:sym typeface="Arial"/>
            </a:endParaRPr>
          </a:p>
        </p:txBody>
      </p:sp>
      <p:sp>
        <p:nvSpPr>
          <p:cNvPr id="104" name="Google Shape;104;g3bd1982726e_0_30"/>
          <p:cNvSpPr/>
          <p:nvPr/>
        </p:nvSpPr>
        <p:spPr>
          <a:xfrm>
            <a:off x="2588248" y="8000389"/>
            <a:ext cx="414161" cy="346710"/>
          </a:xfrm>
          <a:custGeom>
            <a:rect b="b" l="l" r="r" t="t"/>
            <a:pathLst>
              <a:path extrusionOk="0" h="346710" w="379095">
                <a:moveTo>
                  <a:pt x="379082" y="0"/>
                </a:moveTo>
                <a:lnTo>
                  <a:pt x="0" y="0"/>
                </a:lnTo>
                <a:lnTo>
                  <a:pt x="0" y="346138"/>
                </a:lnTo>
                <a:lnTo>
                  <a:pt x="379082" y="346138"/>
                </a:lnTo>
                <a:lnTo>
                  <a:pt x="379082" y="0"/>
                </a:lnTo>
                <a:close/>
              </a:path>
            </a:pathLst>
          </a:custGeom>
          <a:solidFill>
            <a:srgbClr val="C8441C"/>
          </a:solidFill>
          <a:ln cap="flat" cmpd="sng" w="9525">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FFFFFF"/>
                </a:solidFill>
                <a:latin typeface="Roboto"/>
                <a:ea typeface="Roboto"/>
                <a:cs typeface="Roboto"/>
                <a:sym typeface="Roboto"/>
              </a:rPr>
              <a:t>NVMe</a:t>
            </a:r>
            <a:br>
              <a:rPr b="0" i="0" lang="en-US" sz="600" u="none" cap="none" strike="noStrike">
                <a:solidFill>
                  <a:srgbClr val="FFFFFF"/>
                </a:solidFill>
                <a:latin typeface="Roboto"/>
                <a:ea typeface="Roboto"/>
                <a:cs typeface="Roboto"/>
                <a:sym typeface="Roboto"/>
              </a:rPr>
            </a:br>
            <a:r>
              <a:rPr b="0" i="0" lang="en-US" sz="600" u="none" cap="none" strike="noStrike">
                <a:solidFill>
                  <a:srgbClr val="FFFFFF"/>
                </a:solidFill>
                <a:latin typeface="Roboto"/>
                <a:ea typeface="Roboto"/>
                <a:cs typeface="Roboto"/>
                <a:sym typeface="Roboto"/>
              </a:rPr>
              <a:t>SSD</a:t>
            </a:r>
            <a:endParaRPr b="0" i="0" sz="600" u="none" cap="none" strike="noStrike">
              <a:solidFill>
                <a:srgbClr val="FFFFFF"/>
              </a:solidFill>
              <a:latin typeface="Roboto"/>
              <a:ea typeface="Roboto"/>
              <a:cs typeface="Roboto"/>
              <a:sym typeface="Roboto"/>
            </a:endParaRPr>
          </a:p>
        </p:txBody>
      </p:sp>
      <p:sp>
        <p:nvSpPr>
          <p:cNvPr id="105" name="Google Shape;105;g3bd1982726e_0_30"/>
          <p:cNvSpPr/>
          <p:nvPr/>
        </p:nvSpPr>
        <p:spPr>
          <a:xfrm>
            <a:off x="2540825" y="8038286"/>
            <a:ext cx="414161" cy="346710"/>
          </a:xfrm>
          <a:custGeom>
            <a:rect b="b" l="l" r="r" t="t"/>
            <a:pathLst>
              <a:path extrusionOk="0" h="346710" w="379095">
                <a:moveTo>
                  <a:pt x="379082" y="0"/>
                </a:moveTo>
                <a:lnTo>
                  <a:pt x="0" y="0"/>
                </a:lnTo>
                <a:lnTo>
                  <a:pt x="0" y="346138"/>
                </a:lnTo>
                <a:lnTo>
                  <a:pt x="379082" y="346138"/>
                </a:lnTo>
                <a:lnTo>
                  <a:pt x="379082" y="0"/>
                </a:lnTo>
                <a:close/>
              </a:path>
            </a:pathLst>
          </a:custGeom>
          <a:solidFill>
            <a:srgbClr val="C8441C"/>
          </a:solidFill>
          <a:ln cap="flat" cmpd="sng" w="9525">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FFFFFF"/>
                </a:solidFill>
                <a:latin typeface="Roboto"/>
                <a:ea typeface="Roboto"/>
                <a:cs typeface="Roboto"/>
                <a:sym typeface="Roboto"/>
              </a:rPr>
              <a:t>NVMe</a:t>
            </a:r>
            <a:br>
              <a:rPr b="0" i="0" lang="en-US" sz="600" u="none" cap="none" strike="noStrike">
                <a:solidFill>
                  <a:srgbClr val="FFFFFF"/>
                </a:solidFill>
                <a:latin typeface="Roboto"/>
                <a:ea typeface="Roboto"/>
                <a:cs typeface="Roboto"/>
                <a:sym typeface="Roboto"/>
              </a:rPr>
            </a:br>
            <a:r>
              <a:rPr b="0" i="0" lang="en-US" sz="600" u="none" cap="none" strike="noStrike">
                <a:solidFill>
                  <a:srgbClr val="FFFFFF"/>
                </a:solidFill>
                <a:latin typeface="Roboto"/>
                <a:ea typeface="Roboto"/>
                <a:cs typeface="Roboto"/>
                <a:sym typeface="Roboto"/>
              </a:rPr>
              <a:t>SSD</a:t>
            </a:r>
            <a:endParaRPr b="0" i="0" sz="600" u="none" cap="none" strike="noStrike">
              <a:solidFill>
                <a:srgbClr val="FFFFFF"/>
              </a:solidFill>
              <a:latin typeface="Roboto"/>
              <a:ea typeface="Roboto"/>
              <a:cs typeface="Roboto"/>
              <a:sym typeface="Roboto"/>
            </a:endParaRPr>
          </a:p>
        </p:txBody>
      </p:sp>
      <p:sp>
        <p:nvSpPr>
          <p:cNvPr id="106" name="Google Shape;106;g3bd1982726e_0_30"/>
          <p:cNvSpPr/>
          <p:nvPr/>
        </p:nvSpPr>
        <p:spPr>
          <a:xfrm>
            <a:off x="2488255" y="8078270"/>
            <a:ext cx="414161" cy="346710"/>
          </a:xfrm>
          <a:custGeom>
            <a:rect b="b" l="l" r="r" t="t"/>
            <a:pathLst>
              <a:path extrusionOk="0" h="346710" w="379095">
                <a:moveTo>
                  <a:pt x="379082" y="0"/>
                </a:moveTo>
                <a:lnTo>
                  <a:pt x="0" y="0"/>
                </a:lnTo>
                <a:lnTo>
                  <a:pt x="0" y="346138"/>
                </a:lnTo>
                <a:lnTo>
                  <a:pt x="379082" y="346138"/>
                </a:lnTo>
                <a:lnTo>
                  <a:pt x="379082" y="0"/>
                </a:lnTo>
                <a:close/>
              </a:path>
            </a:pathLst>
          </a:custGeom>
          <a:solidFill>
            <a:srgbClr val="C8441C"/>
          </a:solidFill>
          <a:ln cap="flat" cmpd="sng" w="9525">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en-US" sz="600" u="none" cap="none" strike="noStrike">
                <a:solidFill>
                  <a:srgbClr val="FFFFFF"/>
                </a:solidFill>
                <a:latin typeface="Roboto"/>
                <a:ea typeface="Roboto"/>
                <a:cs typeface="Roboto"/>
                <a:sym typeface="Roboto"/>
              </a:rPr>
              <a:t>NVMe</a:t>
            </a:r>
            <a:br>
              <a:rPr b="1" i="0" lang="en-US" sz="600" u="none" cap="none" strike="noStrike">
                <a:solidFill>
                  <a:srgbClr val="FFFFFF"/>
                </a:solidFill>
                <a:latin typeface="Roboto"/>
                <a:ea typeface="Roboto"/>
                <a:cs typeface="Roboto"/>
                <a:sym typeface="Roboto"/>
              </a:rPr>
            </a:br>
            <a:r>
              <a:rPr b="1" i="0" lang="en-US" sz="600" u="none" cap="none" strike="noStrike">
                <a:solidFill>
                  <a:srgbClr val="FFFFFF"/>
                </a:solidFill>
                <a:latin typeface="Roboto"/>
                <a:ea typeface="Roboto"/>
                <a:cs typeface="Roboto"/>
                <a:sym typeface="Roboto"/>
              </a:rPr>
              <a:t>SSD</a:t>
            </a:r>
            <a:endParaRPr b="1" i="0" sz="600" u="none" cap="none" strike="noStrike">
              <a:solidFill>
                <a:srgbClr val="FFFFFF"/>
              </a:solidFill>
              <a:latin typeface="Roboto"/>
              <a:ea typeface="Roboto"/>
              <a:cs typeface="Roboto"/>
              <a:sym typeface="Roboto"/>
            </a:endParaRPr>
          </a:p>
        </p:txBody>
      </p:sp>
      <p:sp>
        <p:nvSpPr>
          <p:cNvPr id="107" name="Google Shape;107;g3bd1982726e_0_30"/>
          <p:cNvSpPr/>
          <p:nvPr/>
        </p:nvSpPr>
        <p:spPr>
          <a:xfrm rot="10800000">
            <a:off x="2623782" y="7883012"/>
            <a:ext cx="278400" cy="120300"/>
          </a:xfrm>
          <a:prstGeom prst="upArrow">
            <a:avLst>
              <a:gd fmla="val 50000" name="adj1"/>
              <a:gd fmla="val 62048" name="adj2"/>
            </a:avLst>
          </a:prstGeom>
          <a:solidFill>
            <a:srgbClr val="C844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08" name="Google Shape;108;g3bd1982726e_0_30"/>
          <p:cNvSpPr/>
          <p:nvPr/>
        </p:nvSpPr>
        <p:spPr>
          <a:xfrm>
            <a:off x="2588248" y="8930336"/>
            <a:ext cx="414161" cy="346710"/>
          </a:xfrm>
          <a:custGeom>
            <a:rect b="b" l="l" r="r" t="t"/>
            <a:pathLst>
              <a:path extrusionOk="0" h="346710" w="379095">
                <a:moveTo>
                  <a:pt x="379082" y="0"/>
                </a:moveTo>
                <a:lnTo>
                  <a:pt x="0" y="0"/>
                </a:lnTo>
                <a:lnTo>
                  <a:pt x="0" y="346138"/>
                </a:lnTo>
                <a:lnTo>
                  <a:pt x="379082" y="346138"/>
                </a:lnTo>
                <a:lnTo>
                  <a:pt x="379082" y="0"/>
                </a:lnTo>
                <a:close/>
              </a:path>
            </a:pathLst>
          </a:custGeom>
          <a:solidFill>
            <a:srgbClr val="EBAC2B"/>
          </a:solidFill>
          <a:ln cap="flat" cmpd="sng" w="9525">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FFFFFF"/>
                </a:solidFill>
                <a:latin typeface="Roboto"/>
                <a:ea typeface="Roboto"/>
                <a:cs typeface="Roboto"/>
                <a:sym typeface="Roboto"/>
              </a:rPr>
              <a:t>NVMe</a:t>
            </a:r>
            <a:br>
              <a:rPr b="0" i="0" lang="en-US" sz="600" u="none" cap="none" strike="noStrike">
                <a:solidFill>
                  <a:srgbClr val="FFFFFF"/>
                </a:solidFill>
                <a:latin typeface="Roboto"/>
                <a:ea typeface="Roboto"/>
                <a:cs typeface="Roboto"/>
                <a:sym typeface="Roboto"/>
              </a:rPr>
            </a:br>
            <a:r>
              <a:rPr b="0" i="0" lang="en-US" sz="600" u="none" cap="none" strike="noStrike">
                <a:solidFill>
                  <a:srgbClr val="FFFFFF"/>
                </a:solidFill>
                <a:latin typeface="Roboto"/>
                <a:ea typeface="Roboto"/>
                <a:cs typeface="Roboto"/>
                <a:sym typeface="Roboto"/>
              </a:rPr>
              <a:t>SSD</a:t>
            </a:r>
            <a:endParaRPr b="0" i="0" sz="600" u="none" cap="none" strike="noStrike">
              <a:solidFill>
                <a:srgbClr val="FFFFFF"/>
              </a:solidFill>
              <a:latin typeface="Roboto"/>
              <a:ea typeface="Roboto"/>
              <a:cs typeface="Roboto"/>
              <a:sym typeface="Roboto"/>
            </a:endParaRPr>
          </a:p>
        </p:txBody>
      </p:sp>
      <p:sp>
        <p:nvSpPr>
          <p:cNvPr id="109" name="Google Shape;109;g3bd1982726e_0_30"/>
          <p:cNvSpPr/>
          <p:nvPr/>
        </p:nvSpPr>
        <p:spPr>
          <a:xfrm>
            <a:off x="2540825" y="8968233"/>
            <a:ext cx="414161" cy="346710"/>
          </a:xfrm>
          <a:custGeom>
            <a:rect b="b" l="l" r="r" t="t"/>
            <a:pathLst>
              <a:path extrusionOk="0" h="346710" w="379095">
                <a:moveTo>
                  <a:pt x="379082" y="0"/>
                </a:moveTo>
                <a:lnTo>
                  <a:pt x="0" y="0"/>
                </a:lnTo>
                <a:lnTo>
                  <a:pt x="0" y="346138"/>
                </a:lnTo>
                <a:lnTo>
                  <a:pt x="379082" y="346138"/>
                </a:lnTo>
                <a:lnTo>
                  <a:pt x="379082" y="0"/>
                </a:lnTo>
                <a:close/>
              </a:path>
            </a:pathLst>
          </a:custGeom>
          <a:solidFill>
            <a:srgbClr val="EBAC2B"/>
          </a:solidFill>
          <a:ln cap="flat" cmpd="sng" w="9525">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0" i="0" lang="en-US" sz="600" u="none" cap="none" strike="noStrike">
                <a:solidFill>
                  <a:srgbClr val="FFFFFF"/>
                </a:solidFill>
                <a:latin typeface="Roboto"/>
                <a:ea typeface="Roboto"/>
                <a:cs typeface="Roboto"/>
                <a:sym typeface="Roboto"/>
              </a:rPr>
              <a:t>NVMe</a:t>
            </a:r>
            <a:br>
              <a:rPr b="0" i="0" lang="en-US" sz="600" u="none" cap="none" strike="noStrike">
                <a:solidFill>
                  <a:srgbClr val="FFFFFF"/>
                </a:solidFill>
                <a:latin typeface="Roboto"/>
                <a:ea typeface="Roboto"/>
                <a:cs typeface="Roboto"/>
                <a:sym typeface="Roboto"/>
              </a:rPr>
            </a:br>
            <a:r>
              <a:rPr b="0" i="0" lang="en-US" sz="600" u="none" cap="none" strike="noStrike">
                <a:solidFill>
                  <a:srgbClr val="FFFFFF"/>
                </a:solidFill>
                <a:latin typeface="Roboto"/>
                <a:ea typeface="Roboto"/>
                <a:cs typeface="Roboto"/>
                <a:sym typeface="Roboto"/>
              </a:rPr>
              <a:t>SSD</a:t>
            </a:r>
            <a:endParaRPr b="0" i="0" sz="600" u="none" cap="none" strike="noStrike">
              <a:solidFill>
                <a:srgbClr val="FFFFFF"/>
              </a:solidFill>
              <a:latin typeface="Roboto"/>
              <a:ea typeface="Roboto"/>
              <a:cs typeface="Roboto"/>
              <a:sym typeface="Roboto"/>
            </a:endParaRPr>
          </a:p>
        </p:txBody>
      </p:sp>
      <p:sp>
        <p:nvSpPr>
          <p:cNvPr id="110" name="Google Shape;110;g3bd1982726e_0_30"/>
          <p:cNvSpPr/>
          <p:nvPr/>
        </p:nvSpPr>
        <p:spPr>
          <a:xfrm>
            <a:off x="2488255" y="9008217"/>
            <a:ext cx="414161" cy="346710"/>
          </a:xfrm>
          <a:custGeom>
            <a:rect b="b" l="l" r="r" t="t"/>
            <a:pathLst>
              <a:path extrusionOk="0" h="346710" w="379095">
                <a:moveTo>
                  <a:pt x="379082" y="0"/>
                </a:moveTo>
                <a:lnTo>
                  <a:pt x="0" y="0"/>
                </a:lnTo>
                <a:lnTo>
                  <a:pt x="0" y="346138"/>
                </a:lnTo>
                <a:lnTo>
                  <a:pt x="379082" y="346138"/>
                </a:lnTo>
                <a:lnTo>
                  <a:pt x="379082" y="0"/>
                </a:lnTo>
                <a:close/>
              </a:path>
            </a:pathLst>
          </a:custGeom>
          <a:solidFill>
            <a:srgbClr val="EBAC2B"/>
          </a:solidFill>
          <a:ln cap="flat" cmpd="sng" w="9525">
            <a:solidFill>
              <a:srgbClr val="FFFFFF"/>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600"/>
              <a:buFont typeface="Arial"/>
              <a:buNone/>
            </a:pPr>
            <a:r>
              <a:rPr b="1" i="0" lang="en-US" sz="600" u="none" cap="none" strike="noStrike">
                <a:solidFill>
                  <a:srgbClr val="FFFFFF"/>
                </a:solidFill>
                <a:latin typeface="Roboto"/>
                <a:ea typeface="Roboto"/>
                <a:cs typeface="Roboto"/>
                <a:sym typeface="Roboto"/>
              </a:rPr>
              <a:t>NVMe</a:t>
            </a:r>
            <a:br>
              <a:rPr b="1" i="0" lang="en-US" sz="600" u="none" cap="none" strike="noStrike">
                <a:solidFill>
                  <a:srgbClr val="FFFFFF"/>
                </a:solidFill>
                <a:latin typeface="Roboto"/>
                <a:ea typeface="Roboto"/>
                <a:cs typeface="Roboto"/>
                <a:sym typeface="Roboto"/>
              </a:rPr>
            </a:br>
            <a:r>
              <a:rPr b="1" i="0" lang="en-US" sz="600" u="none" cap="none" strike="noStrike">
                <a:solidFill>
                  <a:srgbClr val="FFFFFF"/>
                </a:solidFill>
                <a:latin typeface="Roboto"/>
                <a:ea typeface="Roboto"/>
                <a:cs typeface="Roboto"/>
                <a:sym typeface="Roboto"/>
              </a:rPr>
              <a:t>SSD</a:t>
            </a:r>
            <a:endParaRPr b="1" i="0" sz="600" u="none" cap="none" strike="noStrike">
              <a:solidFill>
                <a:srgbClr val="FFFFFF"/>
              </a:solidFill>
              <a:latin typeface="Roboto"/>
              <a:ea typeface="Roboto"/>
              <a:cs typeface="Roboto"/>
              <a:sym typeface="Roboto"/>
            </a:endParaRPr>
          </a:p>
        </p:txBody>
      </p:sp>
      <p:sp>
        <p:nvSpPr>
          <p:cNvPr id="111" name="Google Shape;111;g3bd1982726e_0_30"/>
          <p:cNvSpPr txBox="1"/>
          <p:nvPr/>
        </p:nvSpPr>
        <p:spPr>
          <a:xfrm>
            <a:off x="3416600" y="7418718"/>
            <a:ext cx="1526700" cy="2052000"/>
          </a:xfrm>
          <a:prstGeom prst="rect">
            <a:avLst/>
          </a:prstGeom>
          <a:noFill/>
          <a:ln>
            <a:noFill/>
          </a:ln>
        </p:spPr>
        <p:txBody>
          <a:bodyPr anchorCtr="0" anchor="t" bIns="0" lIns="0" spcFirstLastPara="1" rIns="0" wrap="square" tIns="12700">
            <a:spAutoFit/>
          </a:bodyPr>
          <a:lstStyle/>
          <a:p>
            <a:pPr indent="0" lvl="0" marL="12700" marR="5080" rtl="0" algn="l">
              <a:lnSpc>
                <a:spcPct val="137200"/>
              </a:lnSpc>
              <a:spcBef>
                <a:spcPts val="335"/>
              </a:spcBef>
              <a:spcAft>
                <a:spcPts val="0"/>
              </a:spcAft>
              <a:buClr>
                <a:srgbClr val="000000"/>
              </a:buClr>
              <a:buSzPts val="850"/>
              <a:buFont typeface="Arial"/>
              <a:buNone/>
            </a:pPr>
            <a:r>
              <a:rPr b="0" i="0" lang="en-US" sz="900" u="none" cap="none" strike="noStrike">
                <a:solidFill>
                  <a:srgbClr val="4C4948"/>
                </a:solidFill>
                <a:latin typeface="Roboto"/>
                <a:ea typeface="Roboto"/>
                <a:cs typeface="Roboto"/>
                <a:sym typeface="Roboto"/>
              </a:rPr>
              <a:t>from the </a:t>
            </a:r>
            <a:r>
              <a:rPr b="1" i="0" lang="en-US" sz="900" u="none" cap="none" strike="noStrike">
                <a:solidFill>
                  <a:srgbClr val="4C4948"/>
                </a:solidFill>
                <a:latin typeface="Roboto"/>
                <a:ea typeface="Roboto"/>
                <a:cs typeface="Roboto"/>
                <a:sym typeface="Roboto"/>
              </a:rPr>
              <a:t>NVMe-oF protocol to the NVMe protocol</a:t>
            </a:r>
            <a:r>
              <a:rPr b="0" i="0" lang="en-US" sz="900" u="none" cap="none" strike="noStrike">
                <a:solidFill>
                  <a:srgbClr val="4C4948"/>
                </a:solidFill>
                <a:latin typeface="Roboto"/>
                <a:ea typeface="Roboto"/>
                <a:cs typeface="Roboto"/>
                <a:sym typeface="Roboto"/>
              </a:rPr>
              <a:t>, allowing communication with NVMe SSDs. Our solution targets CPU- and DRAM-less JBOF systems. Therefore, our solution do not rely on CPU involvement entirely, enabling light storage servers and reducing total cost of ownership.</a:t>
            </a:r>
            <a:endParaRPr b="0" i="0" sz="900" u="none" cap="none" strike="noStrike">
              <a:solidFill>
                <a:srgbClr val="4C4948"/>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3bd1982726e_0_107"/>
          <p:cNvSpPr/>
          <p:nvPr/>
        </p:nvSpPr>
        <p:spPr>
          <a:xfrm>
            <a:off x="399750" y="1181825"/>
            <a:ext cx="6952200" cy="2004300"/>
          </a:xfrm>
          <a:prstGeom prst="roundRect">
            <a:avLst>
              <a:gd fmla="val 15467" name="adj"/>
            </a:avLst>
          </a:prstGeom>
          <a:solidFill>
            <a:srgbClr val="F2F2F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tillium Web"/>
              <a:ea typeface="Titillium Web"/>
              <a:cs typeface="Titillium Web"/>
              <a:sym typeface="Titillium Web"/>
            </a:endParaRPr>
          </a:p>
        </p:txBody>
      </p:sp>
      <p:pic>
        <p:nvPicPr>
          <p:cNvPr id="117" name="Google Shape;117;g3bd1982726e_0_107" title="PB_Brief_Banner_BoostX™_NVMe-oF Target_02.png"/>
          <p:cNvPicPr preferRelativeResize="0"/>
          <p:nvPr/>
        </p:nvPicPr>
        <p:blipFill rotWithShape="1">
          <a:blip r:embed="rId3">
            <a:alphaModFix/>
          </a:blip>
          <a:srcRect b="0" l="0" r="1922" t="0"/>
          <a:stretch/>
        </p:blipFill>
        <p:spPr>
          <a:xfrm>
            <a:off x="2850" y="-11825"/>
            <a:ext cx="7768227" cy="766925"/>
          </a:xfrm>
          <a:prstGeom prst="rect">
            <a:avLst/>
          </a:prstGeom>
          <a:noFill/>
          <a:ln>
            <a:noFill/>
          </a:ln>
        </p:spPr>
      </p:pic>
      <p:sp>
        <p:nvSpPr>
          <p:cNvPr id="118" name="Google Shape;118;g3bd1982726e_0_107"/>
          <p:cNvSpPr/>
          <p:nvPr/>
        </p:nvSpPr>
        <p:spPr>
          <a:xfrm>
            <a:off x="0" y="9628922"/>
            <a:ext cx="7768217" cy="427977"/>
          </a:xfrm>
          <a:custGeom>
            <a:rect b="b" l="l" r="r" t="t"/>
            <a:pathLst>
              <a:path extrusionOk="0" h="455295" w="7560309">
                <a:moveTo>
                  <a:pt x="7559992" y="0"/>
                </a:moveTo>
                <a:lnTo>
                  <a:pt x="0" y="0"/>
                </a:lnTo>
                <a:lnTo>
                  <a:pt x="0" y="455193"/>
                </a:lnTo>
                <a:lnTo>
                  <a:pt x="7559992" y="455193"/>
                </a:lnTo>
                <a:lnTo>
                  <a:pt x="7559992" y="0"/>
                </a:lnTo>
                <a:close/>
              </a:path>
            </a:pathLst>
          </a:custGeom>
          <a:solidFill>
            <a:srgbClr val="EBAB2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9" name="Google Shape;119;g3bd1982726e_0_107"/>
          <p:cNvSpPr txBox="1"/>
          <p:nvPr>
            <p:ph idx="11" type="ftr"/>
          </p:nvPr>
        </p:nvSpPr>
        <p:spPr>
          <a:xfrm>
            <a:off x="357223" y="9770172"/>
            <a:ext cx="6591600" cy="116100"/>
          </a:xfrm>
          <a:prstGeom prst="rect">
            <a:avLst/>
          </a:prstGeom>
          <a:noFill/>
          <a:ln>
            <a:noFill/>
          </a:ln>
        </p:spPr>
        <p:txBody>
          <a:bodyPr anchorCtr="0" anchor="t" bIns="0" lIns="0" spcFirstLastPara="1" rIns="0" wrap="square" tIns="23475">
            <a:spAutoFit/>
          </a:bodyPr>
          <a:lstStyle/>
          <a:p>
            <a:pPr indent="0" lvl="0" marL="12700" rtl="0" algn="l">
              <a:lnSpc>
                <a:spcPct val="100000"/>
              </a:lnSpc>
              <a:spcBef>
                <a:spcPts val="0"/>
              </a:spcBef>
              <a:spcAft>
                <a:spcPts val="0"/>
              </a:spcAft>
              <a:buSzPts val="1400"/>
              <a:buNone/>
            </a:pPr>
            <a:r>
              <a:rPr b="1" lang="en-US">
                <a:solidFill>
                  <a:srgbClr val="000000"/>
                </a:solidFill>
                <a:latin typeface="Titillium Web"/>
                <a:ea typeface="Titillium Web"/>
                <a:cs typeface="Titillium Web"/>
                <a:sym typeface="Titillium Web"/>
              </a:rPr>
              <a:t>Datasheet: </a:t>
            </a:r>
            <a:r>
              <a:rPr lang="en-US">
                <a:solidFill>
                  <a:srgbClr val="000000"/>
                </a:solidFill>
                <a:latin typeface="Roboto"/>
                <a:ea typeface="Roboto"/>
                <a:cs typeface="Roboto"/>
                <a:sym typeface="Roboto"/>
              </a:rPr>
              <a:t> </a:t>
            </a:r>
            <a:r>
              <a:rPr lang="en-US">
                <a:latin typeface="Roboto"/>
                <a:ea typeface="Roboto"/>
                <a:cs typeface="Roboto"/>
                <a:sym typeface="Roboto"/>
              </a:rPr>
              <a:t>MANGO BoostX™ NVME OVER FABRICS </a:t>
            </a:r>
            <a:r>
              <a:rPr lang="en-US" cap="none">
                <a:latin typeface="Roboto"/>
                <a:ea typeface="Roboto"/>
                <a:cs typeface="Roboto"/>
                <a:sym typeface="Roboto"/>
              </a:rPr>
              <a:t>INITIATOR</a:t>
            </a:r>
            <a:r>
              <a:rPr lang="en-US">
                <a:latin typeface="Roboto"/>
                <a:ea typeface="Roboto"/>
                <a:cs typeface="Roboto"/>
                <a:sym typeface="Roboto"/>
              </a:rPr>
              <a:t> ACCELERATOR CARD – DRIVING FORCE TO ACCELERATE DATACENTER</a:t>
            </a:r>
            <a:endParaRPr/>
          </a:p>
        </p:txBody>
      </p:sp>
      <p:sp>
        <p:nvSpPr>
          <p:cNvPr id="120" name="Google Shape;120;g3bd1982726e_0_107"/>
          <p:cNvSpPr txBox="1"/>
          <p:nvPr/>
        </p:nvSpPr>
        <p:spPr>
          <a:xfrm>
            <a:off x="5226009" y="9695063"/>
            <a:ext cx="2125800" cy="292500"/>
          </a:xfrm>
          <a:prstGeom prst="rect">
            <a:avLst/>
          </a:prstGeom>
          <a:noFill/>
          <a:ln>
            <a:noFill/>
          </a:ln>
        </p:spPr>
        <p:txBody>
          <a:bodyPr anchorCtr="0" anchor="t" bIns="91425" lIns="91425" spcFirstLastPara="1" rIns="91425" wrap="square" tIns="91425">
            <a:spAutoFit/>
          </a:bodyPr>
          <a:lstStyle/>
          <a:p>
            <a:pPr indent="0" lvl="0" marL="12700" marR="0" rtl="0" algn="r">
              <a:lnSpc>
                <a:spcPct val="100000"/>
              </a:lnSpc>
              <a:spcBef>
                <a:spcPts val="0"/>
              </a:spcBef>
              <a:spcAft>
                <a:spcPts val="0"/>
              </a:spcAft>
              <a:buClr>
                <a:srgbClr val="000000"/>
              </a:buClr>
              <a:buSzPts val="700"/>
              <a:buFont typeface="Arial"/>
              <a:buNone/>
            </a:pPr>
            <a:r>
              <a:rPr b="0" i="0" lang="en-US" sz="700" u="none" cap="none" strike="noStrike">
                <a:solidFill>
                  <a:srgbClr val="4C4948"/>
                </a:solidFill>
                <a:latin typeface="Roboto"/>
                <a:ea typeface="Roboto"/>
                <a:cs typeface="Roboto"/>
                <a:sym typeface="Roboto"/>
              </a:rPr>
              <a:t>© 2025 MangoBoost, Inc. All rights reserved.</a:t>
            </a:r>
            <a:endParaRPr b="0" i="0" sz="700" u="none" cap="none" strike="noStrike">
              <a:solidFill>
                <a:srgbClr val="4C4948"/>
              </a:solidFill>
              <a:latin typeface="Trebuchet MS"/>
              <a:ea typeface="Trebuchet MS"/>
              <a:cs typeface="Trebuchet MS"/>
              <a:sym typeface="Trebuchet MS"/>
            </a:endParaRPr>
          </a:p>
        </p:txBody>
      </p:sp>
      <p:sp>
        <p:nvSpPr>
          <p:cNvPr id="121" name="Google Shape;121;g3bd1982726e_0_107"/>
          <p:cNvSpPr txBox="1"/>
          <p:nvPr/>
        </p:nvSpPr>
        <p:spPr>
          <a:xfrm>
            <a:off x="7306008" y="9761692"/>
            <a:ext cx="152100" cy="128400"/>
          </a:xfrm>
          <a:prstGeom prst="rect">
            <a:avLst/>
          </a:prstGeom>
          <a:noFill/>
          <a:ln>
            <a:noFill/>
          </a:ln>
        </p:spPr>
        <p:txBody>
          <a:bodyPr anchorCtr="0" anchor="t" bIns="0" lIns="0" spcFirstLastPara="1" rIns="0" wrap="square" tIns="5075">
            <a:spAutoFit/>
          </a:bodyPr>
          <a:lstStyle/>
          <a:p>
            <a:pPr indent="0" lvl="0" marL="38100" marR="0" rtl="0" algn="l">
              <a:lnSpc>
                <a:spcPct val="100000"/>
              </a:lnSpc>
              <a:spcBef>
                <a:spcPts val="0"/>
              </a:spcBef>
              <a:spcAft>
                <a:spcPts val="0"/>
              </a:spcAft>
              <a:buClr>
                <a:srgbClr val="000000"/>
              </a:buClr>
              <a:buSzPts val="800"/>
              <a:buFont typeface="Arial"/>
              <a:buNone/>
            </a:pPr>
            <a:fld id="{00000000-1234-1234-1234-123412341234}" type="slidenum">
              <a:rPr b="1" i="0" lang="en-US" sz="800" u="none" cap="none" strike="noStrike">
                <a:solidFill>
                  <a:srgbClr val="4C4948"/>
                </a:solidFill>
                <a:latin typeface="Roboto"/>
                <a:ea typeface="Roboto"/>
                <a:cs typeface="Roboto"/>
                <a:sym typeface="Roboto"/>
              </a:rPr>
              <a:t>‹#›</a:t>
            </a:fld>
            <a:endParaRPr b="1" i="0" sz="800" u="none" cap="none" strike="noStrike">
              <a:solidFill>
                <a:srgbClr val="4C4948"/>
              </a:solidFill>
              <a:latin typeface="Roboto"/>
              <a:ea typeface="Roboto"/>
              <a:cs typeface="Roboto"/>
              <a:sym typeface="Roboto"/>
            </a:endParaRPr>
          </a:p>
        </p:txBody>
      </p:sp>
      <p:sp>
        <p:nvSpPr>
          <p:cNvPr id="122" name="Google Shape;122;g3bd1982726e_0_107"/>
          <p:cNvSpPr/>
          <p:nvPr/>
        </p:nvSpPr>
        <p:spPr>
          <a:xfrm>
            <a:off x="0" y="9628922"/>
            <a:ext cx="7768217" cy="427977"/>
          </a:xfrm>
          <a:custGeom>
            <a:rect b="b" l="l" r="r" t="t"/>
            <a:pathLst>
              <a:path extrusionOk="0" h="455295" w="7560309">
                <a:moveTo>
                  <a:pt x="7559992" y="0"/>
                </a:moveTo>
                <a:lnTo>
                  <a:pt x="0" y="0"/>
                </a:lnTo>
                <a:lnTo>
                  <a:pt x="0" y="455193"/>
                </a:lnTo>
                <a:lnTo>
                  <a:pt x="7559992" y="455193"/>
                </a:lnTo>
                <a:lnTo>
                  <a:pt x="7559992" y="0"/>
                </a:lnTo>
                <a:close/>
              </a:path>
            </a:pathLst>
          </a:custGeom>
          <a:solidFill>
            <a:srgbClr val="EBAB2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3" name="Google Shape;123;g3bd1982726e_0_107"/>
          <p:cNvSpPr txBox="1"/>
          <p:nvPr>
            <p:ph idx="11" type="ftr"/>
          </p:nvPr>
        </p:nvSpPr>
        <p:spPr>
          <a:xfrm>
            <a:off x="357223" y="9770172"/>
            <a:ext cx="6591600" cy="116100"/>
          </a:xfrm>
          <a:prstGeom prst="rect">
            <a:avLst/>
          </a:prstGeom>
          <a:noFill/>
          <a:ln>
            <a:noFill/>
          </a:ln>
        </p:spPr>
        <p:txBody>
          <a:bodyPr anchorCtr="0" anchor="t" bIns="0" lIns="0" spcFirstLastPara="1" rIns="0" wrap="square" tIns="23475">
            <a:spAutoFit/>
          </a:bodyPr>
          <a:lstStyle/>
          <a:p>
            <a:pPr indent="0" lvl="0" marL="12700" rtl="0" algn="l">
              <a:lnSpc>
                <a:spcPct val="100000"/>
              </a:lnSpc>
              <a:spcBef>
                <a:spcPts val="0"/>
              </a:spcBef>
              <a:spcAft>
                <a:spcPts val="0"/>
              </a:spcAft>
              <a:buSzPts val="1400"/>
              <a:buNone/>
            </a:pPr>
            <a:r>
              <a:rPr b="1" lang="en-US">
                <a:solidFill>
                  <a:srgbClr val="000000"/>
                </a:solidFill>
                <a:latin typeface="Titillium Web"/>
                <a:ea typeface="Titillium Web"/>
                <a:cs typeface="Titillium Web"/>
                <a:sym typeface="Titillium Web"/>
              </a:rPr>
              <a:t>Datasheet: </a:t>
            </a:r>
            <a:r>
              <a:rPr lang="en-US">
                <a:solidFill>
                  <a:srgbClr val="000000"/>
                </a:solidFill>
                <a:latin typeface="Roboto"/>
                <a:ea typeface="Roboto"/>
                <a:cs typeface="Roboto"/>
                <a:sym typeface="Roboto"/>
              </a:rPr>
              <a:t> </a:t>
            </a:r>
            <a:r>
              <a:rPr lang="en-US">
                <a:latin typeface="Roboto"/>
                <a:ea typeface="Roboto"/>
                <a:cs typeface="Roboto"/>
                <a:sym typeface="Roboto"/>
              </a:rPr>
              <a:t>MANGO BoostX™ NVME OVER FABRICS </a:t>
            </a:r>
            <a:r>
              <a:rPr lang="en-US" cap="none">
                <a:latin typeface="Roboto"/>
                <a:ea typeface="Roboto"/>
                <a:cs typeface="Roboto"/>
                <a:sym typeface="Roboto"/>
              </a:rPr>
              <a:t>INITIATOR</a:t>
            </a:r>
            <a:r>
              <a:rPr lang="en-US">
                <a:latin typeface="Roboto"/>
                <a:ea typeface="Roboto"/>
                <a:cs typeface="Roboto"/>
                <a:sym typeface="Roboto"/>
              </a:rPr>
              <a:t> ACCELERATOR CARD – DRIVING FORCE TO ACCELERATE DATACENTER</a:t>
            </a:r>
            <a:endParaRPr/>
          </a:p>
        </p:txBody>
      </p:sp>
      <p:sp>
        <p:nvSpPr>
          <p:cNvPr id="124" name="Google Shape;124;g3bd1982726e_0_107"/>
          <p:cNvSpPr txBox="1"/>
          <p:nvPr/>
        </p:nvSpPr>
        <p:spPr>
          <a:xfrm>
            <a:off x="7306008" y="9761692"/>
            <a:ext cx="152100" cy="128400"/>
          </a:xfrm>
          <a:prstGeom prst="rect">
            <a:avLst/>
          </a:prstGeom>
          <a:noFill/>
          <a:ln>
            <a:noFill/>
          </a:ln>
        </p:spPr>
        <p:txBody>
          <a:bodyPr anchorCtr="0" anchor="t" bIns="0" lIns="0" spcFirstLastPara="1" rIns="0" wrap="square" tIns="5075">
            <a:spAutoFit/>
          </a:bodyPr>
          <a:lstStyle/>
          <a:p>
            <a:pPr indent="0" lvl="0" marL="38100" marR="0" rtl="0" algn="l">
              <a:lnSpc>
                <a:spcPct val="100000"/>
              </a:lnSpc>
              <a:spcBef>
                <a:spcPts val="0"/>
              </a:spcBef>
              <a:spcAft>
                <a:spcPts val="0"/>
              </a:spcAft>
              <a:buClr>
                <a:srgbClr val="000000"/>
              </a:buClr>
              <a:buSzPts val="800"/>
              <a:buFont typeface="Arial"/>
              <a:buNone/>
            </a:pPr>
            <a:fld id="{00000000-1234-1234-1234-123412341234}" type="slidenum">
              <a:rPr b="1" i="0" lang="en-US" sz="800" u="none" cap="none" strike="noStrike">
                <a:solidFill>
                  <a:srgbClr val="4C4948"/>
                </a:solidFill>
                <a:latin typeface="Roboto"/>
                <a:ea typeface="Roboto"/>
                <a:cs typeface="Roboto"/>
                <a:sym typeface="Roboto"/>
              </a:rPr>
              <a:t>‹#›</a:t>
            </a:fld>
            <a:endParaRPr b="1" i="0" sz="800" u="none" cap="none" strike="noStrike">
              <a:solidFill>
                <a:srgbClr val="4C4948"/>
              </a:solidFill>
              <a:latin typeface="Roboto"/>
              <a:ea typeface="Roboto"/>
              <a:cs typeface="Roboto"/>
              <a:sym typeface="Roboto"/>
            </a:endParaRPr>
          </a:p>
        </p:txBody>
      </p:sp>
      <p:sp>
        <p:nvSpPr>
          <p:cNvPr id="125" name="Google Shape;125;g3bd1982726e_0_107"/>
          <p:cNvSpPr txBox="1"/>
          <p:nvPr/>
        </p:nvSpPr>
        <p:spPr>
          <a:xfrm>
            <a:off x="5226009" y="9695063"/>
            <a:ext cx="2125800" cy="292500"/>
          </a:xfrm>
          <a:prstGeom prst="rect">
            <a:avLst/>
          </a:prstGeom>
          <a:noFill/>
          <a:ln>
            <a:noFill/>
          </a:ln>
        </p:spPr>
        <p:txBody>
          <a:bodyPr anchorCtr="0" anchor="t" bIns="91425" lIns="91425" spcFirstLastPara="1" rIns="91425" wrap="square" tIns="91425">
            <a:spAutoFit/>
          </a:bodyPr>
          <a:lstStyle/>
          <a:p>
            <a:pPr indent="0" lvl="0" marL="12700" marR="0" rtl="0" algn="r">
              <a:lnSpc>
                <a:spcPct val="100000"/>
              </a:lnSpc>
              <a:spcBef>
                <a:spcPts val="0"/>
              </a:spcBef>
              <a:spcAft>
                <a:spcPts val="0"/>
              </a:spcAft>
              <a:buClr>
                <a:srgbClr val="000000"/>
              </a:buClr>
              <a:buSzPts val="700"/>
              <a:buFont typeface="Arial"/>
              <a:buNone/>
            </a:pPr>
            <a:r>
              <a:rPr b="0" i="0" lang="en-US" sz="700" u="none" cap="none" strike="noStrike">
                <a:solidFill>
                  <a:srgbClr val="4C4948"/>
                </a:solidFill>
                <a:latin typeface="Roboto"/>
                <a:ea typeface="Roboto"/>
                <a:cs typeface="Roboto"/>
                <a:sym typeface="Roboto"/>
              </a:rPr>
              <a:t>© 2025 MangoBoost, Inc. All rights reserved.</a:t>
            </a:r>
            <a:endParaRPr b="0" i="0" sz="700" u="none" cap="none" strike="noStrike">
              <a:solidFill>
                <a:srgbClr val="4C4948"/>
              </a:solidFill>
              <a:latin typeface="Trebuchet MS"/>
              <a:ea typeface="Trebuchet MS"/>
              <a:cs typeface="Trebuchet MS"/>
              <a:sym typeface="Trebuchet MS"/>
            </a:endParaRPr>
          </a:p>
        </p:txBody>
      </p:sp>
      <p:sp>
        <p:nvSpPr>
          <p:cNvPr id="126" name="Google Shape;126;g3bd1982726e_0_107"/>
          <p:cNvSpPr/>
          <p:nvPr/>
        </p:nvSpPr>
        <p:spPr>
          <a:xfrm>
            <a:off x="-76725" y="9628925"/>
            <a:ext cx="7957225" cy="427977"/>
          </a:xfrm>
          <a:custGeom>
            <a:rect b="b" l="l" r="r" t="t"/>
            <a:pathLst>
              <a:path extrusionOk="0" h="455295" w="7560309">
                <a:moveTo>
                  <a:pt x="7559992" y="0"/>
                </a:moveTo>
                <a:lnTo>
                  <a:pt x="0" y="0"/>
                </a:lnTo>
                <a:lnTo>
                  <a:pt x="0" y="455193"/>
                </a:lnTo>
                <a:lnTo>
                  <a:pt x="7559992" y="455193"/>
                </a:lnTo>
                <a:lnTo>
                  <a:pt x="7559992" y="0"/>
                </a:lnTo>
                <a:close/>
              </a:path>
            </a:pathLst>
          </a:custGeom>
          <a:solidFill>
            <a:srgbClr val="EBAB2A"/>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27" name="Google Shape;127;g3bd1982726e_0_107"/>
          <p:cNvSpPr txBox="1"/>
          <p:nvPr/>
        </p:nvSpPr>
        <p:spPr>
          <a:xfrm>
            <a:off x="7306008" y="9761692"/>
            <a:ext cx="152100" cy="128400"/>
          </a:xfrm>
          <a:prstGeom prst="rect">
            <a:avLst/>
          </a:prstGeom>
          <a:noFill/>
          <a:ln>
            <a:noFill/>
          </a:ln>
        </p:spPr>
        <p:txBody>
          <a:bodyPr anchorCtr="0" anchor="t" bIns="0" lIns="0" spcFirstLastPara="1" rIns="0" wrap="square" tIns="5075">
            <a:spAutoFit/>
          </a:bodyPr>
          <a:lstStyle/>
          <a:p>
            <a:pPr indent="0" lvl="0" marL="38100" marR="0" rtl="0" algn="l">
              <a:lnSpc>
                <a:spcPct val="100000"/>
              </a:lnSpc>
              <a:spcBef>
                <a:spcPts val="0"/>
              </a:spcBef>
              <a:spcAft>
                <a:spcPts val="0"/>
              </a:spcAft>
              <a:buClr>
                <a:srgbClr val="000000"/>
              </a:buClr>
              <a:buSzPts val="800"/>
              <a:buFont typeface="Arial"/>
              <a:buNone/>
            </a:pPr>
            <a:fld id="{00000000-1234-1234-1234-123412341234}" type="slidenum">
              <a:rPr b="1" i="0" lang="en-US" sz="800" u="none" cap="none" strike="noStrike">
                <a:solidFill>
                  <a:srgbClr val="4C4948"/>
                </a:solidFill>
                <a:latin typeface="Roboto"/>
                <a:ea typeface="Roboto"/>
                <a:cs typeface="Roboto"/>
                <a:sym typeface="Roboto"/>
              </a:rPr>
              <a:t>‹#›</a:t>
            </a:fld>
            <a:endParaRPr b="1" i="0" sz="800" u="none" cap="none" strike="noStrike">
              <a:solidFill>
                <a:srgbClr val="4C4948"/>
              </a:solidFill>
              <a:latin typeface="Roboto"/>
              <a:ea typeface="Roboto"/>
              <a:cs typeface="Roboto"/>
              <a:sym typeface="Roboto"/>
            </a:endParaRPr>
          </a:p>
        </p:txBody>
      </p:sp>
      <p:sp>
        <p:nvSpPr>
          <p:cNvPr id="128" name="Google Shape;128;g3bd1982726e_0_107"/>
          <p:cNvSpPr txBox="1"/>
          <p:nvPr/>
        </p:nvSpPr>
        <p:spPr>
          <a:xfrm>
            <a:off x="5226009" y="9695063"/>
            <a:ext cx="2125800" cy="292500"/>
          </a:xfrm>
          <a:prstGeom prst="rect">
            <a:avLst/>
          </a:prstGeom>
          <a:noFill/>
          <a:ln>
            <a:noFill/>
          </a:ln>
        </p:spPr>
        <p:txBody>
          <a:bodyPr anchorCtr="0" anchor="t" bIns="91425" lIns="91425" spcFirstLastPara="1" rIns="91425" wrap="square" tIns="91425">
            <a:spAutoFit/>
          </a:bodyPr>
          <a:lstStyle/>
          <a:p>
            <a:pPr indent="0" lvl="0" marL="12700" marR="0" rtl="0" algn="r">
              <a:lnSpc>
                <a:spcPct val="100000"/>
              </a:lnSpc>
              <a:spcBef>
                <a:spcPts val="0"/>
              </a:spcBef>
              <a:spcAft>
                <a:spcPts val="0"/>
              </a:spcAft>
              <a:buClr>
                <a:srgbClr val="000000"/>
              </a:buClr>
              <a:buSzPts val="700"/>
              <a:buFont typeface="Arial"/>
              <a:buNone/>
            </a:pPr>
            <a:r>
              <a:rPr b="0" i="0" lang="en-US" sz="700" u="none" cap="none" strike="noStrike">
                <a:solidFill>
                  <a:srgbClr val="4C4948"/>
                </a:solidFill>
                <a:latin typeface="Roboto"/>
                <a:ea typeface="Roboto"/>
                <a:cs typeface="Roboto"/>
                <a:sym typeface="Roboto"/>
              </a:rPr>
              <a:t>© 2026 MangoBoost, Inc. All rights reserved.</a:t>
            </a:r>
            <a:endParaRPr b="0" i="0" sz="700" u="none" cap="none" strike="noStrike">
              <a:solidFill>
                <a:srgbClr val="4C4948"/>
              </a:solidFill>
              <a:latin typeface="Trebuchet MS"/>
              <a:ea typeface="Trebuchet MS"/>
              <a:cs typeface="Trebuchet MS"/>
              <a:sym typeface="Trebuchet MS"/>
            </a:endParaRPr>
          </a:p>
        </p:txBody>
      </p:sp>
      <p:grpSp>
        <p:nvGrpSpPr>
          <p:cNvPr id="129" name="Google Shape;129;g3bd1982726e_0_107"/>
          <p:cNvGrpSpPr/>
          <p:nvPr/>
        </p:nvGrpSpPr>
        <p:grpSpPr>
          <a:xfrm>
            <a:off x="388076" y="277025"/>
            <a:ext cx="2427180" cy="248994"/>
            <a:chOff x="480751" y="277025"/>
            <a:chExt cx="2427180" cy="248994"/>
          </a:xfrm>
        </p:grpSpPr>
        <p:grpSp>
          <p:nvGrpSpPr>
            <p:cNvPr id="130" name="Google Shape;130;g3bd1982726e_0_107"/>
            <p:cNvGrpSpPr/>
            <p:nvPr/>
          </p:nvGrpSpPr>
          <p:grpSpPr>
            <a:xfrm>
              <a:off x="480751" y="277032"/>
              <a:ext cx="1539772" cy="248987"/>
              <a:chOff x="359996" y="245455"/>
              <a:chExt cx="1539002" cy="249012"/>
            </a:xfrm>
          </p:grpSpPr>
          <p:pic>
            <p:nvPicPr>
              <p:cNvPr id="131" name="Google Shape;131;g3bd1982726e_0_107"/>
              <p:cNvPicPr preferRelativeResize="0"/>
              <p:nvPr/>
            </p:nvPicPr>
            <p:blipFill rotWithShape="1">
              <a:blip r:embed="rId4">
                <a:alphaModFix/>
              </a:blip>
              <a:srcRect b="0" l="0" r="0" t="0"/>
              <a:stretch/>
            </p:blipFill>
            <p:spPr>
              <a:xfrm>
                <a:off x="622401" y="277629"/>
                <a:ext cx="400646" cy="188507"/>
              </a:xfrm>
              <a:prstGeom prst="rect">
                <a:avLst/>
              </a:prstGeom>
              <a:noFill/>
              <a:ln>
                <a:noFill/>
              </a:ln>
            </p:spPr>
          </p:pic>
          <p:pic>
            <p:nvPicPr>
              <p:cNvPr id="132" name="Google Shape;132;g3bd1982726e_0_107"/>
              <p:cNvPicPr preferRelativeResize="0"/>
              <p:nvPr/>
            </p:nvPicPr>
            <p:blipFill rotWithShape="1">
              <a:blip r:embed="rId5">
                <a:alphaModFix/>
              </a:blip>
              <a:srcRect b="0" l="0" r="0" t="0"/>
              <a:stretch/>
            </p:blipFill>
            <p:spPr>
              <a:xfrm>
                <a:off x="1050527" y="277634"/>
                <a:ext cx="100101" cy="188810"/>
              </a:xfrm>
              <a:prstGeom prst="rect">
                <a:avLst/>
              </a:prstGeom>
              <a:noFill/>
              <a:ln>
                <a:noFill/>
              </a:ln>
            </p:spPr>
          </p:pic>
          <p:pic>
            <p:nvPicPr>
              <p:cNvPr id="133" name="Google Shape;133;g3bd1982726e_0_107"/>
              <p:cNvPicPr preferRelativeResize="0"/>
              <p:nvPr/>
            </p:nvPicPr>
            <p:blipFill rotWithShape="1">
              <a:blip r:embed="rId6">
                <a:alphaModFix/>
              </a:blip>
              <a:srcRect b="0" l="0" r="0" t="0"/>
              <a:stretch/>
            </p:blipFill>
            <p:spPr>
              <a:xfrm>
                <a:off x="1175188" y="277629"/>
                <a:ext cx="101419" cy="188468"/>
              </a:xfrm>
              <a:prstGeom prst="rect">
                <a:avLst/>
              </a:prstGeom>
              <a:noFill/>
              <a:ln>
                <a:noFill/>
              </a:ln>
            </p:spPr>
          </p:pic>
          <p:pic>
            <p:nvPicPr>
              <p:cNvPr id="134" name="Google Shape;134;g3bd1982726e_0_107"/>
              <p:cNvPicPr preferRelativeResize="0"/>
              <p:nvPr/>
            </p:nvPicPr>
            <p:blipFill rotWithShape="1">
              <a:blip r:embed="rId7">
                <a:alphaModFix/>
              </a:blip>
              <a:srcRect b="0" l="0" r="0" t="0"/>
              <a:stretch/>
            </p:blipFill>
            <p:spPr>
              <a:xfrm>
                <a:off x="1304486" y="277629"/>
                <a:ext cx="104254" cy="188468"/>
              </a:xfrm>
              <a:prstGeom prst="rect">
                <a:avLst/>
              </a:prstGeom>
              <a:noFill/>
              <a:ln>
                <a:noFill/>
              </a:ln>
            </p:spPr>
          </p:pic>
          <p:pic>
            <p:nvPicPr>
              <p:cNvPr id="135" name="Google Shape;135;g3bd1982726e_0_107"/>
              <p:cNvPicPr preferRelativeResize="0"/>
              <p:nvPr/>
            </p:nvPicPr>
            <p:blipFill rotWithShape="1">
              <a:blip r:embed="rId8">
                <a:alphaModFix/>
              </a:blip>
              <a:srcRect b="0" l="0" r="0" t="0"/>
              <a:stretch/>
            </p:blipFill>
            <p:spPr>
              <a:xfrm>
                <a:off x="1563002" y="277629"/>
                <a:ext cx="101419" cy="188468"/>
              </a:xfrm>
              <a:prstGeom prst="rect">
                <a:avLst/>
              </a:prstGeom>
              <a:noFill/>
              <a:ln>
                <a:noFill/>
              </a:ln>
            </p:spPr>
          </p:pic>
          <p:pic>
            <p:nvPicPr>
              <p:cNvPr id="136" name="Google Shape;136;g3bd1982726e_0_107"/>
              <p:cNvPicPr preferRelativeResize="0"/>
              <p:nvPr/>
            </p:nvPicPr>
            <p:blipFill rotWithShape="1">
              <a:blip r:embed="rId9">
                <a:alphaModFix/>
              </a:blip>
              <a:srcRect b="0" l="0" r="0" t="0"/>
              <a:stretch/>
            </p:blipFill>
            <p:spPr>
              <a:xfrm>
                <a:off x="1434851" y="277629"/>
                <a:ext cx="101419" cy="188468"/>
              </a:xfrm>
              <a:prstGeom prst="rect">
                <a:avLst/>
              </a:prstGeom>
              <a:noFill/>
              <a:ln>
                <a:noFill/>
              </a:ln>
            </p:spPr>
          </p:pic>
          <p:pic>
            <p:nvPicPr>
              <p:cNvPr id="137" name="Google Shape;137;g3bd1982726e_0_107"/>
              <p:cNvPicPr preferRelativeResize="0"/>
              <p:nvPr/>
            </p:nvPicPr>
            <p:blipFill rotWithShape="1">
              <a:blip r:embed="rId10">
                <a:alphaModFix/>
              </a:blip>
              <a:srcRect b="0" l="0" r="0" t="0"/>
              <a:stretch/>
            </p:blipFill>
            <p:spPr>
              <a:xfrm>
                <a:off x="1688713" y="277629"/>
                <a:ext cx="210285" cy="188459"/>
              </a:xfrm>
              <a:prstGeom prst="rect">
                <a:avLst/>
              </a:prstGeom>
              <a:noFill/>
              <a:ln>
                <a:noFill/>
              </a:ln>
            </p:spPr>
          </p:pic>
          <p:pic>
            <p:nvPicPr>
              <p:cNvPr id="138" name="Google Shape;138;g3bd1982726e_0_107"/>
              <p:cNvPicPr preferRelativeResize="0"/>
              <p:nvPr/>
            </p:nvPicPr>
            <p:blipFill rotWithShape="1">
              <a:blip r:embed="rId11">
                <a:alphaModFix/>
              </a:blip>
              <a:srcRect b="0" l="0" r="0" t="0"/>
              <a:stretch/>
            </p:blipFill>
            <p:spPr>
              <a:xfrm>
                <a:off x="359996" y="245455"/>
                <a:ext cx="184028" cy="249012"/>
              </a:xfrm>
              <a:prstGeom prst="rect">
                <a:avLst/>
              </a:prstGeom>
              <a:noFill/>
              <a:ln>
                <a:noFill/>
              </a:ln>
            </p:spPr>
          </p:pic>
        </p:grpSp>
        <p:sp>
          <p:nvSpPr>
            <p:cNvPr id="139" name="Google Shape;139;g3bd1982726e_0_107"/>
            <p:cNvSpPr/>
            <p:nvPr/>
          </p:nvSpPr>
          <p:spPr>
            <a:xfrm>
              <a:off x="2157317" y="306983"/>
              <a:ext cx="0" cy="191770"/>
            </a:xfrm>
            <a:custGeom>
              <a:rect b="b" l="l" r="r" t="t"/>
              <a:pathLst>
                <a:path extrusionOk="0" h="191770" w="120000">
                  <a:moveTo>
                    <a:pt x="0" y="0"/>
                  </a:moveTo>
                  <a:lnTo>
                    <a:pt x="0" y="191160"/>
                  </a:lnTo>
                </a:path>
              </a:pathLst>
            </a:custGeom>
            <a:noFill/>
            <a:ln cap="flat" cmpd="sng" w="9525">
              <a:solidFill>
                <a:srgbClr val="F0F0F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0" name="Google Shape;140;g3bd1982726e_0_107"/>
            <p:cNvSpPr txBox="1"/>
            <p:nvPr/>
          </p:nvSpPr>
          <p:spPr>
            <a:xfrm>
              <a:off x="2271931" y="277025"/>
              <a:ext cx="636000" cy="232200"/>
            </a:xfrm>
            <a:prstGeom prst="rect">
              <a:avLst/>
            </a:prstGeom>
            <a:noFill/>
            <a:ln>
              <a:noFill/>
            </a:ln>
          </p:spPr>
          <p:txBody>
            <a:bodyPr anchorCtr="0" anchor="t" bIns="0" lIns="0" spcFirstLastPara="1" rIns="0" wrap="square" tIns="12050">
              <a:spAutoFit/>
            </a:bodyPr>
            <a:lstStyle/>
            <a:p>
              <a:pPr indent="0" lvl="0" marL="12700" marR="5080" rtl="0" algn="l">
                <a:lnSpc>
                  <a:spcPct val="125000"/>
                </a:lnSpc>
                <a:spcBef>
                  <a:spcPts val="0"/>
                </a:spcBef>
                <a:spcAft>
                  <a:spcPts val="0"/>
                </a:spcAft>
                <a:buClr>
                  <a:srgbClr val="000000"/>
                </a:buClr>
                <a:buSzPts val="600"/>
                <a:buFont typeface="Arial"/>
                <a:buNone/>
              </a:pPr>
              <a:r>
                <a:rPr b="0" i="0" lang="en-US" sz="600" u="none" cap="none" strike="noStrike">
                  <a:solidFill>
                    <a:srgbClr val="F0F0F6"/>
                  </a:solidFill>
                  <a:latin typeface="Roboto Medium"/>
                  <a:ea typeface="Roboto Medium"/>
                  <a:cs typeface="Roboto Medium"/>
                  <a:sym typeface="Roboto Medium"/>
                </a:rPr>
                <a:t>BOOST YOUR</a:t>
              </a:r>
              <a:endParaRPr b="0" i="0" sz="1400" u="none" cap="none" strike="noStrike">
                <a:solidFill>
                  <a:srgbClr val="000000"/>
                </a:solidFill>
                <a:latin typeface="Arial"/>
                <a:ea typeface="Arial"/>
                <a:cs typeface="Arial"/>
                <a:sym typeface="Arial"/>
              </a:endParaRPr>
            </a:p>
            <a:p>
              <a:pPr indent="0" lvl="0" marL="12700" marR="5080" rtl="0" algn="l">
                <a:lnSpc>
                  <a:spcPct val="125000"/>
                </a:lnSpc>
                <a:spcBef>
                  <a:spcPts val="95"/>
                </a:spcBef>
                <a:spcAft>
                  <a:spcPts val="0"/>
                </a:spcAft>
                <a:buClr>
                  <a:srgbClr val="000000"/>
                </a:buClr>
                <a:buSzPts val="600"/>
                <a:buFont typeface="Arial"/>
                <a:buNone/>
              </a:pPr>
              <a:r>
                <a:rPr b="0" i="0" lang="en-US" sz="600" u="none" cap="none" strike="noStrike">
                  <a:solidFill>
                    <a:srgbClr val="F0F0F6"/>
                  </a:solidFill>
                  <a:latin typeface="Roboto Medium"/>
                  <a:ea typeface="Roboto Medium"/>
                  <a:cs typeface="Roboto Medium"/>
                  <a:sym typeface="Roboto Medium"/>
                </a:rPr>
                <a:t>DATACENTER</a:t>
              </a:r>
              <a:endParaRPr b="0" i="0" sz="1400" u="none" cap="none" strike="noStrike">
                <a:solidFill>
                  <a:srgbClr val="000000"/>
                </a:solidFill>
                <a:latin typeface="Arial"/>
                <a:ea typeface="Arial"/>
                <a:cs typeface="Arial"/>
                <a:sym typeface="Arial"/>
              </a:endParaRPr>
            </a:p>
          </p:txBody>
        </p:sp>
      </p:grpSp>
      <p:grpSp>
        <p:nvGrpSpPr>
          <p:cNvPr id="141" name="Google Shape;141;g3bd1982726e_0_107"/>
          <p:cNvGrpSpPr/>
          <p:nvPr/>
        </p:nvGrpSpPr>
        <p:grpSpPr>
          <a:xfrm>
            <a:off x="6456415" y="264000"/>
            <a:ext cx="1001687" cy="275068"/>
            <a:chOff x="6041915" y="264000"/>
            <a:chExt cx="1001687" cy="275068"/>
          </a:xfrm>
        </p:grpSpPr>
        <p:sp>
          <p:nvSpPr>
            <p:cNvPr id="142" name="Google Shape;142;g3bd1982726e_0_107"/>
            <p:cNvSpPr/>
            <p:nvPr/>
          </p:nvSpPr>
          <p:spPr>
            <a:xfrm>
              <a:off x="6041915" y="288243"/>
              <a:ext cx="1001687" cy="250825"/>
            </a:xfrm>
            <a:custGeom>
              <a:rect b="b" l="l" r="r" t="t"/>
              <a:pathLst>
                <a:path extrusionOk="0" h="250825" w="1094740">
                  <a:moveTo>
                    <a:pt x="0" y="0"/>
                  </a:moveTo>
                  <a:lnTo>
                    <a:pt x="0" y="171005"/>
                  </a:lnTo>
                  <a:lnTo>
                    <a:pt x="490677" y="171005"/>
                  </a:lnTo>
                  <a:lnTo>
                    <a:pt x="506323" y="171005"/>
                  </a:lnTo>
                  <a:lnTo>
                    <a:pt x="506323" y="250202"/>
                  </a:lnTo>
                  <a:lnTo>
                    <a:pt x="585520" y="171005"/>
                  </a:lnTo>
                  <a:lnTo>
                    <a:pt x="600583" y="171005"/>
                  </a:lnTo>
                  <a:lnTo>
                    <a:pt x="1094397" y="171005"/>
                  </a:lnTo>
                  <a:lnTo>
                    <a:pt x="1094397" y="0"/>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693"/>
                <a:buFont typeface="Arial"/>
                <a:buNone/>
              </a:pPr>
              <a:r>
                <a:t/>
              </a:r>
              <a:endParaRPr b="0" i="0" sz="1693" u="none" cap="none" strike="noStrike">
                <a:solidFill>
                  <a:srgbClr val="000000"/>
                </a:solidFill>
                <a:latin typeface="Arial"/>
                <a:ea typeface="Arial"/>
                <a:cs typeface="Arial"/>
                <a:sym typeface="Arial"/>
              </a:endParaRPr>
            </a:p>
          </p:txBody>
        </p:sp>
        <p:sp>
          <p:nvSpPr>
            <p:cNvPr id="143" name="Google Shape;143;g3bd1982726e_0_107"/>
            <p:cNvSpPr txBox="1"/>
            <p:nvPr/>
          </p:nvSpPr>
          <p:spPr>
            <a:xfrm>
              <a:off x="6078157" y="264000"/>
              <a:ext cx="921300" cy="142500"/>
            </a:xfrm>
            <a:prstGeom prst="rect">
              <a:avLst/>
            </a:prstGeom>
            <a:noFill/>
            <a:ln>
              <a:noFill/>
            </a:ln>
          </p:spPr>
          <p:txBody>
            <a:bodyPr anchorCtr="0" anchor="t" bIns="0" lIns="0" spcFirstLastPara="1" rIns="0" wrap="square" tIns="11925">
              <a:spAutoFit/>
            </a:bodyPr>
            <a:lstStyle/>
            <a:p>
              <a:pPr indent="0" lvl="0" marL="11946" marR="0" rtl="0" algn="ctr">
                <a:lnSpc>
                  <a:spcPct val="100000"/>
                </a:lnSpc>
                <a:spcBef>
                  <a:spcPts val="0"/>
                </a:spcBef>
                <a:spcAft>
                  <a:spcPts val="0"/>
                </a:spcAft>
                <a:buClr>
                  <a:srgbClr val="000000"/>
                </a:buClr>
                <a:buSzPts val="847"/>
                <a:buFont typeface="Arial"/>
                <a:buNone/>
              </a:pPr>
              <a:r>
                <a:rPr b="1" lang="en-US" sz="847">
                  <a:solidFill>
                    <a:srgbClr val="FFFFFF"/>
                  </a:solidFill>
                  <a:latin typeface="Titillium Web"/>
                  <a:ea typeface="Titillium Web"/>
                  <a:cs typeface="Titillium Web"/>
                  <a:sym typeface="Titillium Web"/>
                </a:rPr>
                <a:t>PRODUCT </a:t>
              </a:r>
              <a:r>
                <a:rPr b="1" i="0" lang="en-US" sz="847" u="none" cap="none" strike="noStrike">
                  <a:solidFill>
                    <a:srgbClr val="FFFFFF"/>
                  </a:solidFill>
                  <a:latin typeface="Titillium Web"/>
                  <a:ea typeface="Titillium Web"/>
                  <a:cs typeface="Titillium Web"/>
                  <a:sym typeface="Titillium Web"/>
                </a:rPr>
                <a:t>BRIEF</a:t>
              </a:r>
              <a:endParaRPr b="0" i="0" sz="847" u="none" cap="none" strike="noStrike">
                <a:solidFill>
                  <a:srgbClr val="000000"/>
                </a:solidFill>
                <a:latin typeface="Titillium Web"/>
                <a:ea typeface="Titillium Web"/>
                <a:cs typeface="Titillium Web"/>
                <a:sym typeface="Titillium Web"/>
              </a:endParaRPr>
            </a:p>
          </p:txBody>
        </p:sp>
      </p:grpSp>
      <p:sp>
        <p:nvSpPr>
          <p:cNvPr id="144" name="Google Shape;144;g3bd1982726e_0_107"/>
          <p:cNvSpPr txBox="1"/>
          <p:nvPr/>
        </p:nvSpPr>
        <p:spPr>
          <a:xfrm>
            <a:off x="357223" y="9770172"/>
            <a:ext cx="6591600" cy="116100"/>
          </a:xfrm>
          <a:prstGeom prst="rect">
            <a:avLst/>
          </a:prstGeom>
          <a:noFill/>
          <a:ln>
            <a:noFill/>
          </a:ln>
        </p:spPr>
        <p:txBody>
          <a:bodyPr anchorCtr="0" anchor="t" bIns="0" lIns="0" spcFirstLastPara="1" rIns="0" wrap="square" tIns="23475">
            <a:spAutoFit/>
          </a:bodyPr>
          <a:lstStyle/>
          <a:p>
            <a:pPr indent="0" lvl="0" marL="1270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Titillium Web"/>
                <a:ea typeface="Titillium Web"/>
                <a:cs typeface="Titillium Web"/>
                <a:sym typeface="Titillium Web"/>
              </a:rPr>
              <a:t>Solution Brief: </a:t>
            </a:r>
            <a:r>
              <a:rPr b="0" i="0" lang="en-US" sz="600" u="none" cap="none" strike="noStrike">
                <a:solidFill>
                  <a:srgbClr val="000000"/>
                </a:solidFill>
                <a:latin typeface="Roboto"/>
                <a:ea typeface="Roboto"/>
                <a:cs typeface="Roboto"/>
                <a:sym typeface="Roboto"/>
              </a:rPr>
              <a:t> </a:t>
            </a:r>
            <a:r>
              <a:rPr b="0" i="0" lang="en-US" sz="600" u="none" cap="none" strike="noStrike">
                <a:solidFill>
                  <a:srgbClr val="4C4948"/>
                </a:solidFill>
                <a:latin typeface="Roboto"/>
                <a:ea typeface="Roboto"/>
                <a:cs typeface="Roboto"/>
                <a:sym typeface="Roboto"/>
              </a:rPr>
              <a:t>MANGO BOOSTX™ NVME OVER FABRICS TARGET CARD – DRIVING FORCE FOR DATACENTER ACCELERATION</a:t>
            </a:r>
            <a:endParaRPr b="0" i="0" sz="600" u="none" cap="none" strike="noStrike">
              <a:solidFill>
                <a:srgbClr val="4C4948"/>
              </a:solidFill>
              <a:latin typeface="Roboto"/>
              <a:ea typeface="Roboto"/>
              <a:cs typeface="Roboto"/>
              <a:sym typeface="Roboto"/>
            </a:endParaRPr>
          </a:p>
        </p:txBody>
      </p:sp>
      <p:sp>
        <p:nvSpPr>
          <p:cNvPr id="145" name="Google Shape;145;g3bd1982726e_0_107"/>
          <p:cNvSpPr txBox="1"/>
          <p:nvPr/>
        </p:nvSpPr>
        <p:spPr>
          <a:xfrm>
            <a:off x="357081" y="6475444"/>
            <a:ext cx="6873000" cy="231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Roboto"/>
                <a:ea typeface="Roboto"/>
                <a:cs typeface="Roboto"/>
                <a:sym typeface="Roboto"/>
              </a:rPr>
              <a:t>Reference Storage System Design</a:t>
            </a:r>
            <a:endParaRPr b="0" i="0" sz="1400" u="none" cap="none" strike="noStrike">
              <a:solidFill>
                <a:srgbClr val="000000"/>
              </a:solidFill>
              <a:latin typeface="Roboto"/>
              <a:ea typeface="Roboto"/>
              <a:cs typeface="Roboto"/>
              <a:sym typeface="Roboto"/>
            </a:endParaRPr>
          </a:p>
        </p:txBody>
      </p:sp>
      <p:sp>
        <p:nvSpPr>
          <p:cNvPr id="146" name="Google Shape;146;g3bd1982726e_0_107"/>
          <p:cNvSpPr txBox="1"/>
          <p:nvPr/>
        </p:nvSpPr>
        <p:spPr>
          <a:xfrm>
            <a:off x="370286" y="8828684"/>
            <a:ext cx="7100700" cy="6960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700"/>
              <a:buFont typeface="Arial"/>
              <a:buNone/>
            </a:pPr>
            <a:r>
              <a:rPr b="1" i="0" lang="en-US" sz="700" u="none" cap="none" strike="noStrike">
                <a:solidFill>
                  <a:srgbClr val="000000"/>
                </a:solidFill>
                <a:latin typeface="Titillium Web"/>
                <a:ea typeface="Titillium Web"/>
                <a:cs typeface="Titillium Web"/>
                <a:sym typeface="Titillium Web"/>
              </a:rPr>
              <a:t>DISCLAIMERS</a:t>
            </a:r>
            <a:endParaRPr b="0" i="0" sz="700" u="none" cap="none" strike="noStrike">
              <a:solidFill>
                <a:srgbClr val="000000"/>
              </a:solidFill>
              <a:latin typeface="Titillium Web"/>
              <a:ea typeface="Titillium Web"/>
              <a:cs typeface="Titillium Web"/>
              <a:sym typeface="Titillium Web"/>
            </a:endParaRPr>
          </a:p>
          <a:p>
            <a:pPr indent="0" lvl="0" marL="12700" marR="5080" rtl="0" algn="just">
              <a:lnSpc>
                <a:spcPct val="126200"/>
              </a:lnSpc>
              <a:spcBef>
                <a:spcPts val="219"/>
              </a:spcBef>
              <a:spcAft>
                <a:spcPts val="0"/>
              </a:spcAft>
              <a:buClr>
                <a:srgbClr val="000000"/>
              </a:buClr>
              <a:buSzPts val="350"/>
              <a:buFont typeface="Arial"/>
              <a:buNone/>
            </a:pPr>
            <a:r>
              <a:rPr b="0" i="0" lang="en-US" sz="350" u="none" cap="none" strike="noStrike">
                <a:solidFill>
                  <a:srgbClr val="727171"/>
                </a:solidFill>
                <a:latin typeface="Roboto Medium"/>
                <a:ea typeface="Roboto Medium"/>
                <a:cs typeface="Roboto Medium"/>
                <a:sym typeface="Roboto Medium"/>
              </a:rPr>
              <a:t>The performance claims in this document are based on the internal cluster environment. Actual performance may vary depending on the server configuration. Software and workloads used in performance tests may have been optimized for performance only on MangoBoost products. Performance results are based on testing as of dates shown in configurations and may not reflect all publicly available updates. Results that are based on pre-production systems and components as well as results that have been estimated or simulated using MangoBoost reference platform for informational purposes only. Results may vary based on future changes to any systems, components, specifications, or configurations. Statements in this document that refer to future plans or expectations are forward-looking statements. These statements are based on current expectations and involve many risks and uncertainties that could cause actual results to differ materially from those expressed or implied in such statements. MangoBoost does not guarantee any specific outcome. Nothing contained herein is, or shall be relied upon as, a promise or representation or warranty as to future performance of MangoBoost or any MangoBoost product. The information contained herein shall not be deemed to expand in any way the scope or effect of any representations or warranties contained in the definitive agreement for MangoBoost products. The information contained herein may not be reproduced in whole or in part without prior written consent of MangoBoost. The information presented in this document is for informational purposes only and may contain technical inaccuracies, omissions and typographical errors. 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MangoBoost assumes no obligation to update or otherwise correct or revise this information and MangoBoost reserves the right to make changes to the content hereof from time to time without any notice. Nothing contained herein is intended by MangoBoost, nor should it be relied upon, as a promise or a representation as to the future. </a:t>
            </a:r>
            <a:r>
              <a:rPr b="0" i="0" lang="en-US" sz="400" u="none" cap="none" strike="noStrike">
                <a:solidFill>
                  <a:srgbClr val="727171"/>
                </a:solidFill>
                <a:latin typeface="Roboto Medium"/>
                <a:ea typeface="Roboto Medium"/>
                <a:cs typeface="Roboto Medium"/>
                <a:sym typeface="Roboto Medium"/>
              </a:rPr>
              <a:t>MANGOBOOST MAKES NO REPRESENTATIONS OR WARRANTIES WITH RESPECT TO THE CONTENTS HEREOF AND ASSUMES NO RESPONSIBILITY FOR ANY INACCURACIES, ERRORS OR OMISSIONS THAT MAY APPEAR IN THIS INFORMATION. © 2025 MangoBoost, Inc. All rights reserved.</a:t>
            </a:r>
            <a:endParaRPr b="0" i="0" sz="400" u="none" cap="none" strike="noStrike">
              <a:solidFill>
                <a:srgbClr val="000000"/>
              </a:solidFill>
              <a:latin typeface="Roboto Medium"/>
              <a:ea typeface="Roboto Medium"/>
              <a:cs typeface="Roboto Medium"/>
              <a:sym typeface="Roboto Medium"/>
            </a:endParaRPr>
          </a:p>
        </p:txBody>
      </p:sp>
      <p:pic>
        <p:nvPicPr>
          <p:cNvPr id="147" name="Google Shape;147;g3bd1982726e_0_107"/>
          <p:cNvPicPr preferRelativeResize="0"/>
          <p:nvPr/>
        </p:nvPicPr>
        <p:blipFill rotWithShape="1">
          <a:blip r:embed="rId12">
            <a:alphaModFix/>
          </a:blip>
          <a:srcRect b="0" l="0" r="0" t="0"/>
          <a:stretch/>
        </p:blipFill>
        <p:spPr>
          <a:xfrm>
            <a:off x="369449" y="7374124"/>
            <a:ext cx="7013100" cy="1472702"/>
          </a:xfrm>
          <a:prstGeom prst="rect">
            <a:avLst/>
          </a:prstGeom>
          <a:noFill/>
          <a:ln>
            <a:noFill/>
          </a:ln>
        </p:spPr>
      </p:pic>
      <p:sp>
        <p:nvSpPr>
          <p:cNvPr id="148" name="Google Shape;148;g3bd1982726e_0_107"/>
          <p:cNvSpPr txBox="1"/>
          <p:nvPr/>
        </p:nvSpPr>
        <p:spPr>
          <a:xfrm>
            <a:off x="396493" y="3444587"/>
            <a:ext cx="6873000" cy="231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Roboto"/>
                <a:ea typeface="Roboto"/>
                <a:cs typeface="Roboto"/>
                <a:sym typeface="Roboto"/>
                <a:extLst>
                  <a:ext uri="http://customooxmlschemas.google.com/">
                    <go:slidesCustomData xmlns:go="http://customooxmlschemas.google.com/" textRoundtripDataId="16"/>
                  </a:ext>
                </a:extLst>
              </a:rPr>
              <a:t>Solutions &amp; Use Cases</a:t>
            </a:r>
            <a:endParaRPr b="0" i="0" sz="1400" u="none" cap="none" strike="noStrike">
              <a:solidFill>
                <a:srgbClr val="000000"/>
              </a:solidFill>
              <a:latin typeface="Roboto"/>
              <a:ea typeface="Roboto"/>
              <a:cs typeface="Roboto"/>
              <a:sym typeface="Roboto"/>
            </a:endParaRPr>
          </a:p>
        </p:txBody>
      </p:sp>
      <p:sp>
        <p:nvSpPr>
          <p:cNvPr id="149" name="Google Shape;149;g3bd1982726e_0_107"/>
          <p:cNvSpPr txBox="1"/>
          <p:nvPr/>
        </p:nvSpPr>
        <p:spPr>
          <a:xfrm>
            <a:off x="397388" y="885525"/>
            <a:ext cx="7013100" cy="231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Roboto"/>
                <a:ea typeface="Roboto"/>
                <a:cs typeface="Roboto"/>
                <a:sym typeface="Roboto"/>
                <a:extLst>
                  <a:ext uri="http://customooxmlschemas.google.com/">
                    <go:slidesCustomData xmlns:go="http://customooxmlschemas.google.com/" textRoundtripDataId="17"/>
                  </a:ext>
                </a:extLst>
              </a:rPr>
              <a:t>Key </a:t>
            </a:r>
            <a:r>
              <a:rPr b="1" i="0" lang="en-US" sz="1500" u="none" cap="none" strike="noStrike">
                <a:solidFill>
                  <a:srgbClr val="000000"/>
                </a:solidFill>
                <a:latin typeface="Roboto"/>
                <a:ea typeface="Roboto"/>
                <a:cs typeface="Roboto"/>
                <a:sym typeface="Roboto"/>
              </a:rPr>
              <a:t>Benefits</a:t>
            </a:r>
            <a:endParaRPr b="0" i="0" sz="1400" u="none" cap="none" strike="noStrike">
              <a:solidFill>
                <a:srgbClr val="000000"/>
              </a:solidFill>
              <a:latin typeface="Roboto"/>
              <a:ea typeface="Roboto"/>
              <a:cs typeface="Roboto"/>
              <a:sym typeface="Roboto"/>
            </a:endParaRPr>
          </a:p>
        </p:txBody>
      </p:sp>
      <p:sp>
        <p:nvSpPr>
          <p:cNvPr id="150" name="Google Shape;150;g3bd1982726e_0_107"/>
          <p:cNvSpPr/>
          <p:nvPr/>
        </p:nvSpPr>
        <p:spPr>
          <a:xfrm rot="-5400000">
            <a:off x="348750" y="1233050"/>
            <a:ext cx="2003700" cy="1901700"/>
          </a:xfrm>
          <a:prstGeom prst="round2SameRect">
            <a:avLst>
              <a:gd fmla="val 16667" name="adj1"/>
              <a:gd fmla="val 0" name="adj2"/>
            </a:avLst>
          </a:prstGeom>
          <a:solidFill>
            <a:schemeClr val="dk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tillium Web"/>
              <a:ea typeface="Titillium Web"/>
              <a:cs typeface="Titillium Web"/>
              <a:sym typeface="Titillium Web"/>
            </a:endParaRPr>
          </a:p>
        </p:txBody>
      </p:sp>
      <p:graphicFrame>
        <p:nvGraphicFramePr>
          <p:cNvPr id="151" name="Google Shape;151;g3bd1982726e_0_107"/>
          <p:cNvGraphicFramePr/>
          <p:nvPr/>
        </p:nvGraphicFramePr>
        <p:xfrm>
          <a:off x="576590" y="1293858"/>
          <a:ext cx="3000000" cy="3000000"/>
        </p:xfrm>
        <a:graphic>
          <a:graphicData uri="http://schemas.openxmlformats.org/drawingml/2006/table">
            <a:tbl>
              <a:tblPr>
                <a:noFill/>
                <a:tableStyleId>{0030103B-C4C0-4E4E-A555-59D9CCB0B156}</a:tableStyleId>
              </a:tblPr>
              <a:tblGrid>
                <a:gridCol w="1721125"/>
                <a:gridCol w="4870475"/>
              </a:tblGrid>
              <a:tr h="358375">
                <a:tc>
                  <a:txBody>
                    <a:bodyPr/>
                    <a:lstStyle/>
                    <a:p>
                      <a:pPr indent="0" lvl="0" marL="0" marR="0" rtl="0" algn="l">
                        <a:lnSpc>
                          <a:spcPct val="100000"/>
                        </a:lnSpc>
                        <a:spcBef>
                          <a:spcPts val="0"/>
                        </a:spcBef>
                        <a:spcAft>
                          <a:spcPts val="0"/>
                        </a:spcAft>
                        <a:buClr>
                          <a:srgbClr val="000000"/>
                        </a:buClr>
                        <a:buSzPts val="939"/>
                        <a:buFont typeface="Arial"/>
                        <a:buNone/>
                      </a:pPr>
                      <a:r>
                        <a:rPr b="1" lang="en-US" sz="950" u="none" cap="none" strike="noStrike">
                          <a:solidFill>
                            <a:schemeClr val="lt1"/>
                          </a:solidFill>
                          <a:latin typeface="Roboto"/>
                          <a:ea typeface="Roboto"/>
                          <a:cs typeface="Roboto"/>
                          <a:sym typeface="Roboto"/>
                        </a:rPr>
                        <a:t>Zero CPU Overhead</a:t>
                      </a:r>
                      <a:endParaRPr b="1" sz="950" u="none" cap="none" strike="noStrike">
                        <a:solidFill>
                          <a:schemeClr val="lt1"/>
                        </a:solidFill>
                        <a:latin typeface="Roboto"/>
                        <a:ea typeface="Roboto"/>
                        <a:cs typeface="Roboto"/>
                        <a:sym typeface="Roboto"/>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EBAC2B">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l">
                        <a:lnSpc>
                          <a:spcPct val="130000"/>
                        </a:lnSpc>
                        <a:spcBef>
                          <a:spcPts val="0"/>
                        </a:spcBef>
                        <a:spcAft>
                          <a:spcPts val="0"/>
                        </a:spcAft>
                        <a:buClr>
                          <a:srgbClr val="000000"/>
                        </a:buClr>
                        <a:buSzPts val="846"/>
                        <a:buFont typeface="Arial"/>
                        <a:buNone/>
                      </a:pPr>
                      <a:r>
                        <a:rPr lang="en-US" sz="846" u="none" cap="none" strike="noStrike">
                          <a:solidFill>
                            <a:srgbClr val="4C4948"/>
                          </a:solidFill>
                          <a:latin typeface="Roboto"/>
                          <a:ea typeface="Roboto"/>
                          <a:cs typeface="Roboto"/>
                          <a:sym typeface="Roboto"/>
                        </a:rPr>
                        <a:t>Full hardware offload of NVMe-RoCEv2 target processing eliminates the need for a host CPU, enabling power-efficient, headless JBOF storage systems.</a:t>
                      </a:r>
                      <a:endParaRPr sz="846" u="none" cap="none" strike="noStrike">
                        <a:solidFill>
                          <a:srgbClr val="4C4948"/>
                        </a:solidFill>
                        <a:latin typeface="Roboto"/>
                        <a:ea typeface="Roboto"/>
                        <a:cs typeface="Roboto"/>
                        <a:sym typeface="Roboto"/>
                      </a:endParaRPr>
                    </a:p>
                  </a:txBody>
                  <a:tcPr marT="0" marB="0" marR="0" marL="94025" anchor="ctr">
                    <a:lnL cap="flat" cmpd="sng" w="9525">
                      <a:solidFill>
                        <a:srgbClr val="EBAC2B">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358375">
                <a:tc>
                  <a:txBody>
                    <a:bodyPr/>
                    <a:lstStyle/>
                    <a:p>
                      <a:pPr indent="0" lvl="0" marL="0" marR="0" rtl="0" algn="l">
                        <a:lnSpc>
                          <a:spcPct val="100000"/>
                        </a:lnSpc>
                        <a:spcBef>
                          <a:spcPts val="0"/>
                        </a:spcBef>
                        <a:spcAft>
                          <a:spcPts val="0"/>
                        </a:spcAft>
                        <a:buClr>
                          <a:srgbClr val="000000"/>
                        </a:buClr>
                        <a:buSzPts val="939"/>
                        <a:buFont typeface="Arial"/>
                        <a:buNone/>
                      </a:pPr>
                      <a:r>
                        <a:rPr b="1" lang="en-US" sz="950" u="none" cap="none" strike="noStrike">
                          <a:solidFill>
                            <a:schemeClr val="lt1"/>
                          </a:solidFill>
                          <a:latin typeface="Roboto"/>
                          <a:ea typeface="Roboto"/>
                          <a:cs typeface="Roboto"/>
                          <a:sym typeface="Roboto"/>
                        </a:rPr>
                        <a:t>Line-Rate Performance</a:t>
                      </a:r>
                      <a:endParaRPr b="1" sz="950" u="none" cap="none" strike="noStrike">
                        <a:solidFill>
                          <a:schemeClr val="lt1"/>
                        </a:solidFill>
                        <a:latin typeface="Roboto"/>
                        <a:ea typeface="Roboto"/>
                        <a:cs typeface="Roboto"/>
                        <a:sym typeface="Roboto"/>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EBAC2B">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l">
                        <a:lnSpc>
                          <a:spcPct val="130000"/>
                        </a:lnSpc>
                        <a:spcBef>
                          <a:spcPts val="0"/>
                        </a:spcBef>
                        <a:spcAft>
                          <a:spcPts val="0"/>
                        </a:spcAft>
                        <a:buClr>
                          <a:srgbClr val="000000"/>
                        </a:buClr>
                        <a:buSzPts val="846"/>
                        <a:buFont typeface="Arial"/>
                        <a:buNone/>
                      </a:pPr>
                      <a:r>
                        <a:rPr lang="en-US" sz="846" u="none" cap="none" strike="noStrike">
                          <a:solidFill>
                            <a:srgbClr val="4C4948"/>
                          </a:solidFill>
                          <a:latin typeface="Roboto"/>
                          <a:ea typeface="Roboto"/>
                          <a:cs typeface="Roboto"/>
                          <a:sym typeface="Roboto"/>
                        </a:rPr>
                        <a:t>Delivers sustained high throughput and low-latency response across a 200GbE interface, supporting multi-host access without performance degradation.</a:t>
                      </a:r>
                      <a:endParaRPr sz="846" u="none" cap="none" strike="noStrike">
                        <a:solidFill>
                          <a:srgbClr val="4C4948"/>
                        </a:solidFill>
                        <a:latin typeface="Roboto"/>
                        <a:ea typeface="Roboto"/>
                        <a:cs typeface="Roboto"/>
                        <a:sym typeface="Roboto"/>
                      </a:endParaRPr>
                    </a:p>
                  </a:txBody>
                  <a:tcPr marT="0" marB="0" marR="0" marL="94025" anchor="ctr">
                    <a:lnL cap="flat" cmpd="sng" w="9525">
                      <a:solidFill>
                        <a:srgbClr val="EBAC2B">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8375">
                <a:tc>
                  <a:txBody>
                    <a:bodyPr/>
                    <a:lstStyle/>
                    <a:p>
                      <a:pPr indent="0" lvl="0" marL="0" marR="0" rtl="0" algn="l">
                        <a:lnSpc>
                          <a:spcPct val="100000"/>
                        </a:lnSpc>
                        <a:spcBef>
                          <a:spcPts val="0"/>
                        </a:spcBef>
                        <a:spcAft>
                          <a:spcPts val="0"/>
                        </a:spcAft>
                        <a:buClr>
                          <a:srgbClr val="000000"/>
                        </a:buClr>
                        <a:buSzPts val="939"/>
                        <a:buFont typeface="Arial"/>
                        <a:buNone/>
                      </a:pPr>
                      <a:r>
                        <a:rPr b="1" lang="en-US" sz="950" u="none" cap="none" strike="noStrike">
                          <a:solidFill>
                            <a:schemeClr val="lt1"/>
                          </a:solidFill>
                          <a:latin typeface="Roboto"/>
                          <a:ea typeface="Roboto"/>
                          <a:cs typeface="Roboto"/>
                          <a:sym typeface="Roboto"/>
                        </a:rPr>
                        <a:t>Seamless Integration</a:t>
                      </a:r>
                      <a:endParaRPr b="1" sz="950" u="none" cap="none" strike="noStrike">
                        <a:solidFill>
                          <a:schemeClr val="lt1"/>
                        </a:solidFill>
                        <a:latin typeface="Roboto"/>
                        <a:ea typeface="Roboto"/>
                        <a:cs typeface="Roboto"/>
                        <a:sym typeface="Roboto"/>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EBAC2B">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l">
                        <a:lnSpc>
                          <a:spcPct val="130000"/>
                        </a:lnSpc>
                        <a:spcBef>
                          <a:spcPts val="0"/>
                        </a:spcBef>
                        <a:spcAft>
                          <a:spcPts val="0"/>
                        </a:spcAft>
                        <a:buClr>
                          <a:srgbClr val="000000"/>
                        </a:buClr>
                        <a:buSzPts val="846"/>
                        <a:buFont typeface="Arial"/>
                        <a:buNone/>
                      </a:pPr>
                      <a:r>
                        <a:rPr lang="en-US" sz="846" u="none" cap="none" strike="noStrike">
                          <a:solidFill>
                            <a:srgbClr val="4C4948"/>
                          </a:solidFill>
                          <a:latin typeface="Roboto"/>
                          <a:ea typeface="Roboto"/>
                          <a:cs typeface="Roboto"/>
                          <a:sym typeface="Roboto"/>
                        </a:rPr>
                        <a:t>Operates as a standard NVMe-oF target device, requiring no changes to initiator drivers, applications, or storage management workflows for deployment.</a:t>
                      </a:r>
                      <a:endParaRPr sz="846" u="none" cap="none" strike="noStrike">
                        <a:solidFill>
                          <a:srgbClr val="4C4948"/>
                        </a:solidFill>
                        <a:latin typeface="Roboto"/>
                        <a:ea typeface="Roboto"/>
                        <a:cs typeface="Roboto"/>
                        <a:sym typeface="Roboto"/>
                      </a:endParaRPr>
                    </a:p>
                  </a:txBody>
                  <a:tcPr marT="0" marB="0" marR="0" marL="94025" anchor="ctr">
                    <a:lnL cap="flat" cmpd="sng" w="9525">
                      <a:solidFill>
                        <a:srgbClr val="EBAC2B">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358375">
                <a:tc>
                  <a:txBody>
                    <a:bodyPr/>
                    <a:lstStyle/>
                    <a:p>
                      <a:pPr indent="0" lvl="0" marL="0" marR="0" rtl="0" algn="l">
                        <a:lnSpc>
                          <a:spcPct val="100000"/>
                        </a:lnSpc>
                        <a:spcBef>
                          <a:spcPts val="0"/>
                        </a:spcBef>
                        <a:spcAft>
                          <a:spcPts val="0"/>
                        </a:spcAft>
                        <a:buClr>
                          <a:srgbClr val="000000"/>
                        </a:buClr>
                        <a:buSzPts val="939"/>
                        <a:buFont typeface="Arial"/>
                        <a:buNone/>
                      </a:pPr>
                      <a:r>
                        <a:rPr b="1" lang="en-US" sz="950" u="none" cap="none" strike="noStrike">
                          <a:solidFill>
                            <a:schemeClr val="lt1"/>
                          </a:solidFill>
                          <a:latin typeface="Roboto"/>
                          <a:ea typeface="Roboto"/>
                          <a:cs typeface="Roboto"/>
                          <a:sym typeface="Roboto"/>
                        </a:rPr>
                        <a:t>Multi-Host Connectivity</a:t>
                      </a:r>
                      <a:endParaRPr b="1" sz="950" u="none" cap="none" strike="noStrike">
                        <a:solidFill>
                          <a:schemeClr val="lt1"/>
                        </a:solidFill>
                        <a:latin typeface="Roboto"/>
                        <a:ea typeface="Roboto"/>
                        <a:cs typeface="Roboto"/>
                        <a:sym typeface="Roboto"/>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EBAC2B">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l">
                        <a:lnSpc>
                          <a:spcPct val="130000"/>
                        </a:lnSpc>
                        <a:spcBef>
                          <a:spcPts val="0"/>
                        </a:spcBef>
                        <a:spcAft>
                          <a:spcPts val="0"/>
                        </a:spcAft>
                        <a:buClr>
                          <a:srgbClr val="000000"/>
                        </a:buClr>
                        <a:buSzPts val="846"/>
                        <a:buFont typeface="Arial"/>
                        <a:buNone/>
                      </a:pPr>
                      <a:r>
                        <a:rPr lang="en-US" sz="846" u="none" cap="none" strike="noStrike">
                          <a:solidFill>
                            <a:srgbClr val="4C4948"/>
                          </a:solidFill>
                          <a:latin typeface="Roboto"/>
                          <a:ea typeface="Roboto"/>
                          <a:cs typeface="Roboto"/>
                          <a:sym typeface="Roboto"/>
                        </a:rPr>
                        <a:t>Supports multiple concurrent host connections and queue pairs, enabling shared flash pools to scale across clusters and data center fabrics.</a:t>
                      </a:r>
                      <a:endParaRPr sz="846" u="none" cap="none" strike="noStrike">
                        <a:solidFill>
                          <a:srgbClr val="4C4948"/>
                        </a:solidFill>
                        <a:latin typeface="Roboto"/>
                        <a:ea typeface="Roboto"/>
                        <a:cs typeface="Roboto"/>
                        <a:sym typeface="Roboto"/>
                      </a:endParaRPr>
                    </a:p>
                  </a:txBody>
                  <a:tcPr marT="0" marB="0" marR="0" marL="94025" anchor="ctr">
                    <a:lnL cap="flat" cmpd="sng" w="9525">
                      <a:solidFill>
                        <a:srgbClr val="EBAC2B">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58375">
                <a:tc>
                  <a:txBody>
                    <a:bodyPr/>
                    <a:lstStyle/>
                    <a:p>
                      <a:pPr indent="0" lvl="0" marL="0" marR="0" rtl="0" algn="l">
                        <a:lnSpc>
                          <a:spcPct val="100000"/>
                        </a:lnSpc>
                        <a:spcBef>
                          <a:spcPts val="0"/>
                        </a:spcBef>
                        <a:spcAft>
                          <a:spcPts val="0"/>
                        </a:spcAft>
                        <a:buClr>
                          <a:srgbClr val="000000"/>
                        </a:buClr>
                        <a:buSzPts val="939"/>
                        <a:buFont typeface="Arial"/>
                        <a:buNone/>
                      </a:pPr>
                      <a:r>
                        <a:rPr b="1" lang="en-US" sz="950" u="none" cap="none" strike="noStrike">
                          <a:solidFill>
                            <a:schemeClr val="lt1"/>
                          </a:solidFill>
                          <a:latin typeface="Roboto"/>
                          <a:ea typeface="Roboto"/>
                          <a:cs typeface="Roboto"/>
                          <a:sym typeface="Roboto"/>
                        </a:rPr>
                        <a:t>Efficient Resource Utilization </a:t>
                      </a:r>
                      <a:endParaRPr b="1" sz="950" u="none" cap="none" strike="noStrike">
                        <a:solidFill>
                          <a:schemeClr val="lt1"/>
                        </a:solidFill>
                        <a:latin typeface="Roboto"/>
                        <a:ea typeface="Roboto"/>
                        <a:cs typeface="Roboto"/>
                        <a:sym typeface="Roboto"/>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EBAC2B">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l">
                        <a:lnSpc>
                          <a:spcPct val="130000"/>
                        </a:lnSpc>
                        <a:spcBef>
                          <a:spcPts val="0"/>
                        </a:spcBef>
                        <a:spcAft>
                          <a:spcPts val="0"/>
                        </a:spcAft>
                        <a:buClr>
                          <a:srgbClr val="000000"/>
                        </a:buClr>
                        <a:buSzPts val="846"/>
                        <a:buFont typeface="Arial"/>
                        <a:buNone/>
                      </a:pPr>
                      <a:r>
                        <a:rPr lang="en-US" sz="846" u="none" cap="none" strike="noStrike">
                          <a:solidFill>
                            <a:srgbClr val="4C4948"/>
                          </a:solidFill>
                          <a:latin typeface="Roboto"/>
                          <a:ea typeface="Roboto"/>
                          <a:cs typeface="Roboto"/>
                          <a:sym typeface="Roboto"/>
                        </a:rPr>
                        <a:t>Reduces networking overhead and power usage—delivering cost-efficient, high-density disaggregated storage at scale.</a:t>
                      </a:r>
                      <a:endParaRPr sz="846" u="none" cap="none" strike="noStrike">
                        <a:solidFill>
                          <a:srgbClr val="4C4948"/>
                        </a:solidFill>
                        <a:latin typeface="Roboto"/>
                        <a:ea typeface="Roboto"/>
                        <a:cs typeface="Roboto"/>
                        <a:sym typeface="Roboto"/>
                      </a:endParaRPr>
                    </a:p>
                  </a:txBody>
                  <a:tcPr marT="0" marB="0" marR="0" marL="94025" anchor="ctr">
                    <a:lnL cap="flat" cmpd="sng" w="9525">
                      <a:solidFill>
                        <a:srgbClr val="EBAC2B">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bl>
          </a:graphicData>
        </a:graphic>
      </p:graphicFrame>
      <p:cxnSp>
        <p:nvCxnSpPr>
          <p:cNvPr id="152" name="Google Shape;152;g3bd1982726e_0_107"/>
          <p:cNvCxnSpPr/>
          <p:nvPr/>
        </p:nvCxnSpPr>
        <p:spPr>
          <a:xfrm>
            <a:off x="2302000" y="1181350"/>
            <a:ext cx="0" cy="2004900"/>
          </a:xfrm>
          <a:prstGeom prst="straightConnector1">
            <a:avLst/>
          </a:prstGeom>
          <a:noFill/>
          <a:ln cap="flat" cmpd="sng" w="28575">
            <a:solidFill>
              <a:srgbClr val="EBAC2B"/>
            </a:solidFill>
            <a:prstDash val="solid"/>
            <a:round/>
            <a:headEnd len="sm" w="sm" type="none"/>
            <a:tailEnd len="sm" w="sm" type="none"/>
          </a:ln>
        </p:spPr>
      </p:cxnSp>
      <p:grpSp>
        <p:nvGrpSpPr>
          <p:cNvPr id="153" name="Google Shape;153;g3bd1982726e_0_107"/>
          <p:cNvGrpSpPr/>
          <p:nvPr/>
        </p:nvGrpSpPr>
        <p:grpSpPr>
          <a:xfrm>
            <a:off x="396488" y="3766245"/>
            <a:ext cx="6873000" cy="465900"/>
            <a:chOff x="357075" y="-3689500"/>
            <a:chExt cx="6873000" cy="465900"/>
          </a:xfrm>
        </p:grpSpPr>
        <p:sp>
          <p:nvSpPr>
            <p:cNvPr id="154" name="Google Shape;154;g3bd1982726e_0_107"/>
            <p:cNvSpPr/>
            <p:nvPr/>
          </p:nvSpPr>
          <p:spPr>
            <a:xfrm>
              <a:off x="357075" y="-3672550"/>
              <a:ext cx="6873000" cy="432000"/>
            </a:xfrm>
            <a:prstGeom prst="roundRect">
              <a:avLst>
                <a:gd fmla="val 38734" name="adj"/>
              </a:avLst>
            </a:prstGeom>
            <a:gradFill>
              <a:gsLst>
                <a:gs pos="0">
                  <a:srgbClr val="EBAB2A"/>
                </a:gs>
                <a:gs pos="30000">
                  <a:srgbClr val="EFCF8E"/>
                </a:gs>
                <a:gs pos="43000">
                  <a:srgbClr val="F2F2F2"/>
                </a:gs>
                <a:gs pos="100000">
                  <a:srgbClr val="FFF9F4"/>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tillium Web"/>
                <a:ea typeface="Titillium Web"/>
                <a:cs typeface="Titillium Web"/>
                <a:sym typeface="Titillium Web"/>
              </a:endParaRPr>
            </a:p>
          </p:txBody>
        </p:sp>
        <p:sp>
          <p:nvSpPr>
            <p:cNvPr id="155" name="Google Shape;155;g3bd1982726e_0_107"/>
            <p:cNvSpPr txBox="1"/>
            <p:nvPr/>
          </p:nvSpPr>
          <p:spPr>
            <a:xfrm>
              <a:off x="3657800" y="-3689500"/>
              <a:ext cx="3563700" cy="465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850"/>
                <a:buFont typeface="Arial"/>
                <a:buNone/>
              </a:pPr>
              <a:r>
                <a:rPr b="0" i="0" lang="en-US" sz="850" u="none" cap="none" strike="noStrike">
                  <a:solidFill>
                    <a:srgbClr val="4C4948"/>
                  </a:solidFill>
                  <a:latin typeface="Roboto"/>
                  <a:ea typeface="Roboto"/>
                  <a:cs typeface="Roboto"/>
                  <a:sym typeface="Roboto"/>
                </a:rPr>
                <a:t>Enables high-density, network-attached flash storage pools accessible by multiple compute nodes at near-local performance</a:t>
              </a:r>
              <a:endParaRPr b="0" i="0" sz="1400" u="none" cap="none" strike="noStrike">
                <a:solidFill>
                  <a:srgbClr val="000000"/>
                </a:solidFill>
                <a:latin typeface="Arial"/>
                <a:ea typeface="Arial"/>
                <a:cs typeface="Arial"/>
                <a:sym typeface="Arial"/>
              </a:endParaRPr>
            </a:p>
          </p:txBody>
        </p:sp>
        <p:sp>
          <p:nvSpPr>
            <p:cNvPr id="156" name="Google Shape;156;g3bd1982726e_0_107"/>
            <p:cNvSpPr txBox="1"/>
            <p:nvPr/>
          </p:nvSpPr>
          <p:spPr>
            <a:xfrm>
              <a:off x="449550" y="-3641200"/>
              <a:ext cx="3000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Roboto"/>
                  <a:ea typeface="Roboto"/>
                  <a:cs typeface="Roboto"/>
                  <a:sym typeface="Roboto"/>
                </a:rPr>
                <a:t>Disaggregated All-Flash Arrays</a:t>
              </a:r>
              <a:endParaRPr b="0" i="0" sz="1200" u="none" cap="none" strike="noStrike">
                <a:solidFill>
                  <a:schemeClr val="dk1"/>
                </a:solidFill>
                <a:latin typeface="Roboto"/>
                <a:ea typeface="Roboto"/>
                <a:cs typeface="Roboto"/>
                <a:sym typeface="Roboto"/>
              </a:endParaRPr>
            </a:p>
          </p:txBody>
        </p:sp>
      </p:grpSp>
      <p:grpSp>
        <p:nvGrpSpPr>
          <p:cNvPr id="157" name="Google Shape;157;g3bd1982726e_0_107"/>
          <p:cNvGrpSpPr/>
          <p:nvPr/>
        </p:nvGrpSpPr>
        <p:grpSpPr>
          <a:xfrm>
            <a:off x="396488" y="4277232"/>
            <a:ext cx="6873000" cy="465900"/>
            <a:chOff x="357075" y="-3024200"/>
            <a:chExt cx="6873000" cy="465900"/>
          </a:xfrm>
        </p:grpSpPr>
        <p:sp>
          <p:nvSpPr>
            <p:cNvPr id="158" name="Google Shape;158;g3bd1982726e_0_107"/>
            <p:cNvSpPr/>
            <p:nvPr/>
          </p:nvSpPr>
          <p:spPr>
            <a:xfrm>
              <a:off x="357075" y="-3007250"/>
              <a:ext cx="6873000" cy="432000"/>
            </a:xfrm>
            <a:prstGeom prst="roundRect">
              <a:avLst>
                <a:gd fmla="val 38734" name="adj"/>
              </a:avLst>
            </a:prstGeom>
            <a:gradFill>
              <a:gsLst>
                <a:gs pos="0">
                  <a:srgbClr val="EBAB2A"/>
                </a:gs>
                <a:gs pos="30000">
                  <a:srgbClr val="EFCF8E"/>
                </a:gs>
                <a:gs pos="43000">
                  <a:srgbClr val="F2F2F2"/>
                </a:gs>
                <a:gs pos="100000">
                  <a:srgbClr val="FFF9F4"/>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tillium Web"/>
                <a:ea typeface="Titillium Web"/>
                <a:cs typeface="Titillium Web"/>
                <a:sym typeface="Titillium Web"/>
              </a:endParaRPr>
            </a:p>
          </p:txBody>
        </p:sp>
        <p:sp>
          <p:nvSpPr>
            <p:cNvPr id="159" name="Google Shape;159;g3bd1982726e_0_107"/>
            <p:cNvSpPr txBox="1"/>
            <p:nvPr/>
          </p:nvSpPr>
          <p:spPr>
            <a:xfrm>
              <a:off x="3657800" y="-3024200"/>
              <a:ext cx="3563700" cy="465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850"/>
                <a:buFont typeface="Arial"/>
                <a:buNone/>
              </a:pPr>
              <a:r>
                <a:rPr b="0" i="0" lang="en-US" sz="850" u="none" cap="none" strike="noStrike">
                  <a:solidFill>
                    <a:srgbClr val="4C4948"/>
                  </a:solidFill>
                  <a:latin typeface="Roboto"/>
                  <a:ea typeface="Roboto"/>
                  <a:cs typeface="Roboto"/>
                  <a:sym typeface="Roboto"/>
                </a:rPr>
                <a:t>Simplifies scaling of flash resources through Ethernet fabrics, improving flexibility and management</a:t>
              </a:r>
              <a:endParaRPr b="0" i="0" sz="850" u="none" cap="none" strike="noStrike">
                <a:solidFill>
                  <a:srgbClr val="4C4948"/>
                </a:solidFill>
                <a:latin typeface="Roboto"/>
                <a:ea typeface="Roboto"/>
                <a:cs typeface="Roboto"/>
                <a:sym typeface="Roboto"/>
              </a:endParaRPr>
            </a:p>
          </p:txBody>
        </p:sp>
        <p:sp>
          <p:nvSpPr>
            <p:cNvPr id="160" name="Google Shape;160;g3bd1982726e_0_107"/>
            <p:cNvSpPr txBox="1"/>
            <p:nvPr/>
          </p:nvSpPr>
          <p:spPr>
            <a:xfrm>
              <a:off x="449550" y="-2975900"/>
              <a:ext cx="3000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Roboto"/>
                  <a:ea typeface="Roboto"/>
                  <a:cs typeface="Roboto"/>
                  <a:sym typeface="Roboto"/>
                </a:rPr>
                <a:t>Fabric-Attached Bunch of Flash</a:t>
              </a:r>
              <a:endParaRPr b="0" i="0" sz="1200" u="none" cap="none" strike="noStrike">
                <a:solidFill>
                  <a:schemeClr val="dk1"/>
                </a:solidFill>
                <a:latin typeface="Roboto"/>
                <a:ea typeface="Roboto"/>
                <a:cs typeface="Roboto"/>
                <a:sym typeface="Roboto"/>
              </a:endParaRPr>
            </a:p>
          </p:txBody>
        </p:sp>
      </p:grpSp>
      <p:grpSp>
        <p:nvGrpSpPr>
          <p:cNvPr id="161" name="Google Shape;161;g3bd1982726e_0_107"/>
          <p:cNvGrpSpPr/>
          <p:nvPr/>
        </p:nvGrpSpPr>
        <p:grpSpPr>
          <a:xfrm>
            <a:off x="396488" y="4788207"/>
            <a:ext cx="6873000" cy="465900"/>
            <a:chOff x="357075" y="-2358900"/>
            <a:chExt cx="6873000" cy="465900"/>
          </a:xfrm>
        </p:grpSpPr>
        <p:sp>
          <p:nvSpPr>
            <p:cNvPr id="162" name="Google Shape;162;g3bd1982726e_0_107"/>
            <p:cNvSpPr/>
            <p:nvPr/>
          </p:nvSpPr>
          <p:spPr>
            <a:xfrm>
              <a:off x="357075" y="-2341950"/>
              <a:ext cx="6873000" cy="432000"/>
            </a:xfrm>
            <a:prstGeom prst="roundRect">
              <a:avLst>
                <a:gd fmla="val 38734" name="adj"/>
              </a:avLst>
            </a:prstGeom>
            <a:gradFill>
              <a:gsLst>
                <a:gs pos="0">
                  <a:srgbClr val="EBAB2A"/>
                </a:gs>
                <a:gs pos="30000">
                  <a:srgbClr val="EFCF8E"/>
                </a:gs>
                <a:gs pos="43000">
                  <a:srgbClr val="F2F2F2"/>
                </a:gs>
                <a:gs pos="100000">
                  <a:srgbClr val="FFF9F4"/>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tillium Web"/>
                <a:ea typeface="Titillium Web"/>
                <a:cs typeface="Titillium Web"/>
                <a:sym typeface="Titillium Web"/>
              </a:endParaRPr>
            </a:p>
          </p:txBody>
        </p:sp>
        <p:sp>
          <p:nvSpPr>
            <p:cNvPr id="163" name="Google Shape;163;g3bd1982726e_0_107"/>
            <p:cNvSpPr txBox="1"/>
            <p:nvPr/>
          </p:nvSpPr>
          <p:spPr>
            <a:xfrm>
              <a:off x="3657800" y="-2358900"/>
              <a:ext cx="3563700" cy="465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850"/>
                <a:buFont typeface="Arial"/>
                <a:buNone/>
              </a:pPr>
              <a:r>
                <a:rPr b="0" i="0" lang="en-US" sz="850" u="none" cap="none" strike="noStrike">
                  <a:solidFill>
                    <a:srgbClr val="4C4948"/>
                  </a:solidFill>
                  <a:latin typeface="Roboto"/>
                  <a:ea typeface="Roboto"/>
                  <a:cs typeface="Roboto"/>
                  <a:sym typeface="Roboto"/>
                </a:rPr>
                <a:t>Delivers the throughput and consistency required for AI/ML pipelines and distributed model training</a:t>
              </a:r>
              <a:endParaRPr b="0" i="0" sz="850" u="none" cap="none" strike="noStrike">
                <a:solidFill>
                  <a:srgbClr val="4C4948"/>
                </a:solidFill>
                <a:latin typeface="Roboto"/>
                <a:ea typeface="Roboto"/>
                <a:cs typeface="Roboto"/>
                <a:sym typeface="Roboto"/>
              </a:endParaRPr>
            </a:p>
          </p:txBody>
        </p:sp>
        <p:sp>
          <p:nvSpPr>
            <p:cNvPr id="164" name="Google Shape;164;g3bd1982726e_0_107"/>
            <p:cNvSpPr txBox="1"/>
            <p:nvPr/>
          </p:nvSpPr>
          <p:spPr>
            <a:xfrm>
              <a:off x="449550" y="-2310600"/>
              <a:ext cx="3000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Roboto"/>
                  <a:ea typeface="Roboto"/>
                  <a:cs typeface="Roboto"/>
                  <a:sym typeface="Roboto"/>
                </a:rPr>
                <a:t>AI-Ready Shared Storage Systems</a:t>
              </a:r>
              <a:endParaRPr b="0" i="0" sz="1200" u="none" cap="none" strike="noStrike">
                <a:solidFill>
                  <a:schemeClr val="dk1"/>
                </a:solidFill>
                <a:latin typeface="Roboto"/>
                <a:ea typeface="Roboto"/>
                <a:cs typeface="Roboto"/>
                <a:sym typeface="Roboto"/>
              </a:endParaRPr>
            </a:p>
          </p:txBody>
        </p:sp>
      </p:grpSp>
      <p:grpSp>
        <p:nvGrpSpPr>
          <p:cNvPr id="165" name="Google Shape;165;g3bd1982726e_0_107"/>
          <p:cNvGrpSpPr/>
          <p:nvPr/>
        </p:nvGrpSpPr>
        <p:grpSpPr>
          <a:xfrm>
            <a:off x="396488" y="5293989"/>
            <a:ext cx="6873000" cy="465900"/>
            <a:chOff x="357075" y="-1844750"/>
            <a:chExt cx="6873000" cy="465900"/>
          </a:xfrm>
        </p:grpSpPr>
        <p:sp>
          <p:nvSpPr>
            <p:cNvPr id="166" name="Google Shape;166;g3bd1982726e_0_107"/>
            <p:cNvSpPr/>
            <p:nvPr/>
          </p:nvSpPr>
          <p:spPr>
            <a:xfrm>
              <a:off x="357075" y="-1827800"/>
              <a:ext cx="6873000" cy="432000"/>
            </a:xfrm>
            <a:prstGeom prst="roundRect">
              <a:avLst>
                <a:gd fmla="val 38734" name="adj"/>
              </a:avLst>
            </a:prstGeom>
            <a:gradFill>
              <a:gsLst>
                <a:gs pos="0">
                  <a:srgbClr val="EBAB2A"/>
                </a:gs>
                <a:gs pos="30000">
                  <a:srgbClr val="EFCF8E"/>
                </a:gs>
                <a:gs pos="43000">
                  <a:srgbClr val="F2F2F2"/>
                </a:gs>
                <a:gs pos="100000">
                  <a:srgbClr val="FFF9F4"/>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tillium Web"/>
                <a:ea typeface="Titillium Web"/>
                <a:cs typeface="Titillium Web"/>
                <a:sym typeface="Titillium Web"/>
              </a:endParaRPr>
            </a:p>
          </p:txBody>
        </p:sp>
        <p:sp>
          <p:nvSpPr>
            <p:cNvPr id="167" name="Google Shape;167;g3bd1982726e_0_107"/>
            <p:cNvSpPr txBox="1"/>
            <p:nvPr/>
          </p:nvSpPr>
          <p:spPr>
            <a:xfrm>
              <a:off x="3657800" y="-1844750"/>
              <a:ext cx="3563700" cy="465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850"/>
                <a:buFont typeface="Arial"/>
                <a:buNone/>
              </a:pPr>
              <a:r>
                <a:rPr b="0" i="0" lang="en-US" sz="850" u="none" cap="none" strike="noStrike">
                  <a:solidFill>
                    <a:srgbClr val="4C4948"/>
                  </a:solidFill>
                  <a:latin typeface="Roboto"/>
                  <a:ea typeface="Roboto"/>
                  <a:cs typeface="Roboto"/>
                  <a:sym typeface="Roboto"/>
                </a:rPr>
                <a:t>Reduces TCO by replacing proprietary SAN hardware with standards-based Ethernet solutions</a:t>
              </a:r>
              <a:endParaRPr b="0" i="0" sz="850" u="none" cap="none" strike="noStrike">
                <a:solidFill>
                  <a:srgbClr val="4C4948"/>
                </a:solidFill>
                <a:latin typeface="Roboto"/>
                <a:ea typeface="Roboto"/>
                <a:cs typeface="Roboto"/>
                <a:sym typeface="Roboto"/>
              </a:endParaRPr>
            </a:p>
          </p:txBody>
        </p:sp>
        <p:sp>
          <p:nvSpPr>
            <p:cNvPr id="168" name="Google Shape;168;g3bd1982726e_0_107"/>
            <p:cNvSpPr txBox="1"/>
            <p:nvPr/>
          </p:nvSpPr>
          <p:spPr>
            <a:xfrm>
              <a:off x="449550" y="-1796450"/>
              <a:ext cx="3000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Roboto"/>
                  <a:ea typeface="Roboto"/>
                  <a:cs typeface="Roboto"/>
                  <a:sym typeface="Roboto"/>
                </a:rPr>
                <a:t>Enterprise &amp; Cloud Storage Clusters</a:t>
              </a:r>
              <a:endParaRPr b="0" i="0" sz="1200" u="none" cap="none" strike="noStrike">
                <a:solidFill>
                  <a:schemeClr val="dk1"/>
                </a:solidFill>
                <a:latin typeface="Roboto"/>
                <a:ea typeface="Roboto"/>
                <a:cs typeface="Roboto"/>
                <a:sym typeface="Roboto"/>
              </a:endParaRPr>
            </a:p>
          </p:txBody>
        </p:sp>
      </p:grpSp>
      <p:grpSp>
        <p:nvGrpSpPr>
          <p:cNvPr id="169" name="Google Shape;169;g3bd1982726e_0_107"/>
          <p:cNvGrpSpPr/>
          <p:nvPr/>
        </p:nvGrpSpPr>
        <p:grpSpPr>
          <a:xfrm>
            <a:off x="396488" y="5799757"/>
            <a:ext cx="6873000" cy="465900"/>
            <a:chOff x="435900" y="-1209512"/>
            <a:chExt cx="6873000" cy="465900"/>
          </a:xfrm>
        </p:grpSpPr>
        <p:sp>
          <p:nvSpPr>
            <p:cNvPr id="170" name="Google Shape;170;g3bd1982726e_0_107"/>
            <p:cNvSpPr/>
            <p:nvPr/>
          </p:nvSpPr>
          <p:spPr>
            <a:xfrm>
              <a:off x="435900" y="-1192562"/>
              <a:ext cx="6873000" cy="432000"/>
            </a:xfrm>
            <a:prstGeom prst="roundRect">
              <a:avLst>
                <a:gd fmla="val 38734" name="adj"/>
              </a:avLst>
            </a:prstGeom>
            <a:gradFill>
              <a:gsLst>
                <a:gs pos="0">
                  <a:srgbClr val="EBAB2A"/>
                </a:gs>
                <a:gs pos="30000">
                  <a:srgbClr val="EFCF8E"/>
                </a:gs>
                <a:gs pos="43000">
                  <a:srgbClr val="F2F2F2"/>
                </a:gs>
                <a:gs pos="100000">
                  <a:srgbClr val="FFF9F4"/>
                </a:gs>
              </a:gsLst>
              <a:lin ang="0" scaled="0"/>
            </a:gra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itillium Web"/>
                <a:ea typeface="Titillium Web"/>
                <a:cs typeface="Titillium Web"/>
                <a:sym typeface="Titillium Web"/>
              </a:endParaRPr>
            </a:p>
          </p:txBody>
        </p:sp>
        <p:sp>
          <p:nvSpPr>
            <p:cNvPr id="171" name="Google Shape;171;g3bd1982726e_0_107"/>
            <p:cNvSpPr txBox="1"/>
            <p:nvPr/>
          </p:nvSpPr>
          <p:spPr>
            <a:xfrm>
              <a:off x="3736625" y="-1209512"/>
              <a:ext cx="3563700" cy="465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850"/>
                <a:buFont typeface="Arial"/>
                <a:buNone/>
              </a:pPr>
              <a:r>
                <a:rPr b="0" i="0" lang="en-US" sz="850" u="none" cap="none" strike="noStrike">
                  <a:solidFill>
                    <a:srgbClr val="4C4948"/>
                  </a:solidFill>
                  <a:latin typeface="Roboto"/>
                  <a:ea typeface="Roboto"/>
                  <a:cs typeface="Roboto"/>
                  <a:sym typeface="Roboto"/>
                </a:rPr>
                <a:t>Provides deterministic, low-latency performance with a small power footprint suitable for distributed edge nodes</a:t>
              </a:r>
              <a:endParaRPr b="0" i="0" sz="850" u="none" cap="none" strike="noStrike">
                <a:solidFill>
                  <a:srgbClr val="4C4948"/>
                </a:solidFill>
                <a:latin typeface="Roboto"/>
                <a:ea typeface="Roboto"/>
                <a:cs typeface="Roboto"/>
                <a:sym typeface="Roboto"/>
              </a:endParaRPr>
            </a:p>
          </p:txBody>
        </p:sp>
        <p:sp>
          <p:nvSpPr>
            <p:cNvPr id="172" name="Google Shape;172;g3bd1982726e_0_107"/>
            <p:cNvSpPr txBox="1"/>
            <p:nvPr/>
          </p:nvSpPr>
          <p:spPr>
            <a:xfrm>
              <a:off x="528375" y="-1161212"/>
              <a:ext cx="3000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dk1"/>
                  </a:solidFill>
                  <a:latin typeface="Roboto"/>
                  <a:ea typeface="Roboto"/>
                  <a:cs typeface="Roboto"/>
                  <a:sym typeface="Roboto"/>
                </a:rPr>
                <a:t>Edge and Telco Deployments</a:t>
              </a:r>
              <a:endParaRPr b="0" i="0" sz="1200" u="none" cap="none" strike="noStrike">
                <a:solidFill>
                  <a:schemeClr val="dk1"/>
                </a:solidFill>
                <a:latin typeface="Roboto"/>
                <a:ea typeface="Roboto"/>
                <a:cs typeface="Roboto"/>
                <a:sym typeface="Roboto"/>
              </a:endParaRPr>
            </a:p>
          </p:txBody>
        </p:sp>
      </p:grpSp>
      <p:sp>
        <p:nvSpPr>
          <p:cNvPr id="173" name="Google Shape;173;g3bd1982726e_0_107"/>
          <p:cNvSpPr txBox="1"/>
          <p:nvPr/>
        </p:nvSpPr>
        <p:spPr>
          <a:xfrm>
            <a:off x="336613" y="6765180"/>
            <a:ext cx="7100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4C4948"/>
                </a:solidFill>
                <a:latin typeface="Roboto"/>
                <a:ea typeface="Roboto"/>
                <a:cs typeface="Roboto"/>
                <a:sym typeface="Roboto"/>
              </a:rPr>
              <a:t>This reference storage system demonstrates how Mango BoostX</a:t>
            </a:r>
            <a:r>
              <a:rPr b="0" baseline="30000" i="0" lang="en-US" sz="900" u="none" cap="none" strike="noStrike">
                <a:solidFill>
                  <a:srgbClr val="4C4948"/>
                </a:solidFill>
                <a:latin typeface="Roboto"/>
                <a:ea typeface="Roboto"/>
                <a:cs typeface="Roboto"/>
                <a:sym typeface="Roboto"/>
              </a:rPr>
              <a:t>TM</a:t>
            </a:r>
            <a:r>
              <a:rPr b="0" i="0" lang="en-US" sz="900" u="none" cap="none" strike="noStrike">
                <a:solidFill>
                  <a:srgbClr val="4C4948"/>
                </a:solidFill>
                <a:latin typeface="Roboto"/>
                <a:ea typeface="Roboto"/>
                <a:cs typeface="Roboto"/>
                <a:sym typeface="Roboto"/>
              </a:rPr>
              <a:t> enables a standard JBOF architecture. By exposing storage through a standards-compliant NVMe-oF interface, it integrates seamlessly with distributed storage software running on controller nodes.</a:t>
            </a:r>
            <a:endParaRPr b="0" i="0" sz="900" u="none" cap="none" strike="noStrike">
              <a:solidFill>
                <a:srgbClr val="4C4948"/>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2024-08-25T12:45:12Z</dcterms:created>
  <dc:creator>YOONHO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2024-08-25T00:00:00Z</vt:filetime>
  </property>
  <property fmtid="{D5CDD505-2E9C-101B-9397-08002B2CF9AE}" pid="3" name="Creator">
    <vt:lpwstr>Adobe InDesign 19.2 (Windows)</vt:lpwstr>
  </property>
  <property fmtid="{D5CDD505-2E9C-101B-9397-08002B2CF9AE}" pid="4" name="LastSaved">
    <vt:filetime>2024-08-25T00:00:00Z</vt:filetime>
  </property>
  <property fmtid="{D5CDD505-2E9C-101B-9397-08002B2CF9AE}" pid="5" name="Producer">
    <vt:lpwstr>Adobe PDF Library 17.0</vt:lpwstr>
  </property>
</Properties>
</file>