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sldIdLst>
    <p:sldId id="256" r:id="rId6"/>
    <p:sldId id="314" r:id="rId7"/>
    <p:sldId id="313" r:id="rId8"/>
    <p:sldId id="325" r:id="rId9"/>
    <p:sldId id="318" r:id="rId10"/>
    <p:sldId id="323" r:id="rId11"/>
    <p:sldId id="324" r:id="rId12"/>
    <p:sldId id="319" r:id="rId13"/>
    <p:sldId id="320" r:id="rId14"/>
    <p:sldId id="257" r:id="rId15"/>
    <p:sldId id="326" r:id="rId16"/>
    <p:sldId id="315" r:id="rId17"/>
    <p:sldId id="321" r:id="rId18"/>
    <p:sldId id="322"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64" autoAdjust="0"/>
    <p:restoredTop sz="70465" autoAdjust="0"/>
  </p:normalViewPr>
  <p:slideViewPr>
    <p:cSldViewPr snapToGrid="0">
      <p:cViewPr varScale="1">
        <p:scale>
          <a:sx n="44" d="100"/>
          <a:sy n="44" d="100"/>
        </p:scale>
        <p:origin x="15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NZ"/>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509C71-472C-43F7-A1BE-7C134808ECD7}" type="datetimeFigureOut">
              <a:rPr lang="en-NZ" smtClean="0"/>
              <a:t>13/07/2025</a:t>
            </a:fld>
            <a:endParaRPr lang="en-NZ"/>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NZ"/>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NZ"/>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E33423B-8BD7-4ACB-A6A0-46B6B6347859}" type="slidenum">
              <a:rPr lang="en-NZ" smtClean="0"/>
              <a:t>‹#›</a:t>
            </a:fld>
            <a:endParaRPr lang="en-NZ"/>
          </a:p>
        </p:txBody>
      </p:sp>
    </p:spTree>
    <p:extLst>
      <p:ext uri="{BB962C8B-B14F-4D97-AF65-F5344CB8AC3E}">
        <p14:creationId xmlns:p14="http://schemas.microsoft.com/office/powerpoint/2010/main" val="3336652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Freedom Challenge</a:t>
            </a:r>
          </a:p>
          <a:p>
            <a:pPr marL="174708" indent="-174708">
              <a:buFont typeface="Arial" panose="020B0604020202020204" pitchFamily="34" charset="0"/>
              <a:buChar char="•"/>
            </a:pPr>
            <a:r>
              <a:rPr lang="en-US" dirty="0"/>
              <a:t>Our annual youth leadership challenge where we ask our  youth advocates to take on a real HR challenge we think they can particularly have an impact  on</a:t>
            </a:r>
          </a:p>
          <a:p>
            <a:pPr marL="174708" indent="-174708">
              <a:buFont typeface="Arial" panose="020B0604020202020204" pitchFamily="34" charset="0"/>
              <a:buChar char="•"/>
            </a:pPr>
            <a:r>
              <a:rPr lang="en-US" dirty="0"/>
              <a:t>Always occurs around Int Youth Day – August 12 – as that date also works well for schools and </a:t>
            </a:r>
            <a:r>
              <a:rPr lang="en-US" dirty="0" err="1"/>
              <a:t>uni</a:t>
            </a:r>
            <a:r>
              <a:rPr lang="en-US" dirty="0"/>
              <a:t> groups</a:t>
            </a:r>
          </a:p>
          <a:p>
            <a:pPr marL="174708" indent="-174708">
              <a:buFont typeface="Arial" panose="020B0604020202020204" pitchFamily="34" charset="0"/>
              <a:buChar char="•"/>
            </a:pPr>
            <a:r>
              <a:rPr lang="en-US" dirty="0"/>
              <a:t>Focusing on the Philippines, and in particular a nasty practice of red tagging</a:t>
            </a:r>
          </a:p>
        </p:txBody>
      </p:sp>
      <p:sp>
        <p:nvSpPr>
          <p:cNvPr id="4" name="Slide Number Placeholder 3"/>
          <p:cNvSpPr>
            <a:spLocks noGrp="1"/>
          </p:cNvSpPr>
          <p:nvPr>
            <p:ph type="sldNum" sz="quarter" idx="10"/>
          </p:nvPr>
        </p:nvSpPr>
        <p:spPr/>
        <p:txBody>
          <a:bodyPr/>
          <a:lstStyle/>
          <a:p>
            <a:fld id="{EE33423B-8BD7-4ACB-A6A0-46B6B6347859}" type="slidenum">
              <a:rPr lang="en-NZ" smtClean="0"/>
              <a:t>1</a:t>
            </a:fld>
            <a:endParaRPr lang="en-NZ"/>
          </a:p>
        </p:txBody>
      </p:sp>
    </p:spTree>
    <p:extLst>
      <p:ext uri="{BB962C8B-B14F-4D97-AF65-F5344CB8AC3E}">
        <p14:creationId xmlns:p14="http://schemas.microsoft.com/office/powerpoint/2010/main" val="4190559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It’s why withing this year’s Freedom Challenge we are calling on the Philippine govt to stop using red tagging and the Task Force, repeal or review existing laws, pass laws that will protect HRDs .</a:t>
            </a:r>
          </a:p>
          <a:p>
            <a:pPr defTabSz="931774">
              <a:defRPr/>
            </a:pPr>
            <a:r>
              <a:rPr lang="en-US" dirty="0"/>
              <a:t>While our colleagues in the Philippine also focus on Meta/Facebook within their campaigning  our focus is solely on the Philippine govt. </a:t>
            </a:r>
            <a:endParaRPr lang="en-NZ" baseline="0" dirty="0"/>
          </a:p>
        </p:txBody>
      </p:sp>
      <p:sp>
        <p:nvSpPr>
          <p:cNvPr id="4" name="Slide Number Placeholder 3"/>
          <p:cNvSpPr>
            <a:spLocks noGrp="1"/>
          </p:cNvSpPr>
          <p:nvPr>
            <p:ph type="sldNum" sz="quarter" idx="10"/>
          </p:nvPr>
        </p:nvSpPr>
        <p:spPr/>
        <p:txBody>
          <a:bodyPr/>
          <a:lstStyle/>
          <a:p>
            <a:fld id="{EE33423B-8BD7-4ACB-A6A0-46B6B6347859}" type="slidenum">
              <a:rPr lang="en-NZ" smtClean="0"/>
              <a:t>10</a:t>
            </a:fld>
            <a:endParaRPr lang="en-NZ"/>
          </a:p>
        </p:txBody>
      </p:sp>
    </p:spTree>
    <p:extLst>
      <p:ext uri="{BB962C8B-B14F-4D97-AF65-F5344CB8AC3E}">
        <p14:creationId xmlns:p14="http://schemas.microsoft.com/office/powerpoint/2010/main" val="18867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campaign also offers the opportunity for a solidarity action.  Anything we can do to let brave human rights </a:t>
            </a:r>
            <a:r>
              <a:rPr lang="en-US" dirty="0" err="1"/>
              <a:t>defendes</a:t>
            </a:r>
            <a:r>
              <a:rPr lang="en-US" dirty="0"/>
              <a:t> know they are not alone is a powerful act.</a:t>
            </a:r>
            <a:endParaRPr lang="en-NZ" dirty="0"/>
          </a:p>
        </p:txBody>
      </p:sp>
      <p:sp>
        <p:nvSpPr>
          <p:cNvPr id="4" name="Slide Number Placeholder 3"/>
          <p:cNvSpPr>
            <a:spLocks noGrp="1"/>
          </p:cNvSpPr>
          <p:nvPr>
            <p:ph type="sldNum" sz="quarter" idx="5"/>
          </p:nvPr>
        </p:nvSpPr>
        <p:spPr/>
        <p:txBody>
          <a:bodyPr/>
          <a:lstStyle/>
          <a:p>
            <a:fld id="{EE33423B-8BD7-4ACB-A6A0-46B6B6347859}" type="slidenum">
              <a:rPr lang="en-NZ" smtClean="0"/>
              <a:t>11</a:t>
            </a:fld>
            <a:endParaRPr lang="en-NZ"/>
          </a:p>
        </p:txBody>
      </p:sp>
    </p:spTree>
    <p:extLst>
      <p:ext uri="{BB962C8B-B14F-4D97-AF65-F5344CB8AC3E}">
        <p14:creationId xmlns:p14="http://schemas.microsoft.com/office/powerpoint/2010/main" val="3591138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8FC48-94EC-4638-B439-2416A98DB6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3F444B-ED18-9913-D66F-B8A8AAFA4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87961E-6D2A-C166-7917-F683E553CEDC}"/>
              </a:ext>
            </a:extLst>
          </p:cNvPr>
          <p:cNvSpPr>
            <a:spLocks noGrp="1"/>
          </p:cNvSpPr>
          <p:nvPr>
            <p:ph type="body" idx="1"/>
          </p:nvPr>
        </p:nvSpPr>
        <p:spPr/>
        <p:txBody>
          <a:bodyPr/>
          <a:lstStyle/>
          <a:p>
            <a:r>
              <a:rPr lang="en-US" baseline="0" dirty="0"/>
              <a:t>Offer prizes for the  team &amp; individual who contribute the most signatures and solidarity messages and the most funds to this campaign.</a:t>
            </a:r>
            <a:endParaRPr lang="en-NZ" baseline="0" dirty="0"/>
          </a:p>
        </p:txBody>
      </p:sp>
      <p:sp>
        <p:nvSpPr>
          <p:cNvPr id="4" name="Slide Number Placeholder 3">
            <a:extLst>
              <a:ext uri="{FF2B5EF4-FFF2-40B4-BE49-F238E27FC236}">
                <a16:creationId xmlns:a16="http://schemas.microsoft.com/office/drawing/2014/main" id="{42709B6A-274D-8F9A-2E06-3E35FBCA2C45}"/>
              </a:ext>
            </a:extLst>
          </p:cNvPr>
          <p:cNvSpPr>
            <a:spLocks noGrp="1"/>
          </p:cNvSpPr>
          <p:nvPr>
            <p:ph type="sldNum" sz="quarter" idx="10"/>
          </p:nvPr>
        </p:nvSpPr>
        <p:spPr/>
        <p:txBody>
          <a:bodyPr/>
          <a:lstStyle/>
          <a:p>
            <a:fld id="{EE33423B-8BD7-4ACB-A6A0-46B6B6347859}" type="slidenum">
              <a:rPr lang="en-NZ" smtClean="0"/>
              <a:t>12</a:t>
            </a:fld>
            <a:endParaRPr lang="en-NZ"/>
          </a:p>
        </p:txBody>
      </p:sp>
    </p:spTree>
    <p:extLst>
      <p:ext uri="{BB962C8B-B14F-4D97-AF65-F5344CB8AC3E}">
        <p14:creationId xmlns:p14="http://schemas.microsoft.com/office/powerpoint/2010/main" val="3912315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US" dirty="0"/>
          </a:p>
          <a:p>
            <a:r>
              <a:rPr lang="en-US" dirty="0"/>
              <a:t>Amnesty merch for any raffles you offer as part of your fundraising package.</a:t>
            </a:r>
          </a:p>
          <a:p>
            <a:endParaRPr lang="en-US" dirty="0"/>
          </a:p>
          <a:p>
            <a:r>
              <a:rPr lang="en-US" dirty="0"/>
              <a:t>Badges, stickers and Standing with humanity  resources to provide for action taking and/or a gold coin donation</a:t>
            </a:r>
          </a:p>
          <a:p>
            <a:endParaRPr lang="en-NZ" dirty="0"/>
          </a:p>
        </p:txBody>
      </p:sp>
      <p:sp>
        <p:nvSpPr>
          <p:cNvPr id="4" name="Slide Number Placeholder 3"/>
          <p:cNvSpPr>
            <a:spLocks noGrp="1"/>
          </p:cNvSpPr>
          <p:nvPr>
            <p:ph type="sldNum" sz="quarter" idx="5"/>
          </p:nvPr>
        </p:nvSpPr>
        <p:spPr/>
        <p:txBody>
          <a:bodyPr/>
          <a:lstStyle/>
          <a:p>
            <a:fld id="{EE33423B-8BD7-4ACB-A6A0-46B6B6347859}" type="slidenum">
              <a:rPr lang="en-NZ" smtClean="0"/>
              <a:t>13</a:t>
            </a:fld>
            <a:endParaRPr lang="en-NZ"/>
          </a:p>
        </p:txBody>
      </p:sp>
    </p:spTree>
    <p:extLst>
      <p:ext uri="{BB962C8B-B14F-4D97-AF65-F5344CB8AC3E}">
        <p14:creationId xmlns:p14="http://schemas.microsoft.com/office/powerpoint/2010/main" val="2675805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E8D18-065B-1B73-7F35-504426D2D9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7996D4-A8E1-A339-D242-440785337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24D6C1-A90E-98B3-86BE-48304B889807}"/>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73FDB82D-D2F5-4362-4869-2FAF7A304025}"/>
              </a:ext>
            </a:extLst>
          </p:cNvPr>
          <p:cNvSpPr>
            <a:spLocks noGrp="1"/>
          </p:cNvSpPr>
          <p:nvPr>
            <p:ph type="sldNum" sz="quarter" idx="5"/>
          </p:nvPr>
        </p:nvSpPr>
        <p:spPr/>
        <p:txBody>
          <a:bodyPr/>
          <a:lstStyle/>
          <a:p>
            <a:fld id="{EE33423B-8BD7-4ACB-A6A0-46B6B6347859}" type="slidenum">
              <a:rPr lang="en-NZ" smtClean="0"/>
              <a:t>14</a:t>
            </a:fld>
            <a:endParaRPr lang="en-NZ"/>
          </a:p>
        </p:txBody>
      </p:sp>
    </p:spTree>
    <p:extLst>
      <p:ext uri="{BB962C8B-B14F-4D97-AF65-F5344CB8AC3E}">
        <p14:creationId xmlns:p14="http://schemas.microsoft.com/office/powerpoint/2010/main" val="34095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C39C9-AD36-AA12-AA16-72425D2FE5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76D0FF-7538-E07F-9D33-256088D302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4CE3AF-F45E-718D-8F99-E66BDD07A5C8}"/>
              </a:ext>
            </a:extLst>
          </p:cNvPr>
          <p:cNvSpPr>
            <a:spLocks noGrp="1"/>
          </p:cNvSpPr>
          <p:nvPr>
            <p:ph type="body" idx="1"/>
          </p:nvPr>
        </p:nvSpPr>
        <p:spPr/>
        <p:txBody>
          <a:bodyPr/>
          <a:lstStyle/>
          <a:p>
            <a:r>
              <a:rPr lang="en-US" baseline="0" dirty="0"/>
              <a:t>Allows for the whole of state approach to targeting you –  accusing you of being communists, being terrorist  - police, military, govt officials, university and school authorities</a:t>
            </a:r>
          </a:p>
          <a:p>
            <a:endParaRPr lang="en-US" baseline="0" dirty="0"/>
          </a:p>
          <a:p>
            <a:r>
              <a:rPr lang="en-US" baseline="0" dirty="0"/>
              <a:t>But also can see your own friends and family turn on you</a:t>
            </a:r>
          </a:p>
          <a:p>
            <a:endParaRPr lang="en-US" baseline="0" dirty="0"/>
          </a:p>
          <a:p>
            <a:r>
              <a:rPr lang="en-US" baseline="0" dirty="0"/>
              <a:t>That can be even if you are a 13-year-old high school student, or a university student , a student journalist. Somebody who might have simply liked a social media post or attended a protest</a:t>
            </a:r>
          </a:p>
          <a:p>
            <a:endParaRPr lang="en-US" baseline="0" dirty="0"/>
          </a:p>
          <a:p>
            <a:endParaRPr lang="en-NZ" baseline="0" dirty="0"/>
          </a:p>
        </p:txBody>
      </p:sp>
      <p:sp>
        <p:nvSpPr>
          <p:cNvPr id="4" name="Slide Number Placeholder 3">
            <a:extLst>
              <a:ext uri="{FF2B5EF4-FFF2-40B4-BE49-F238E27FC236}">
                <a16:creationId xmlns:a16="http://schemas.microsoft.com/office/drawing/2014/main" id="{5D4B8AC7-E922-9879-C07B-0B605A670E41}"/>
              </a:ext>
            </a:extLst>
          </p:cNvPr>
          <p:cNvSpPr>
            <a:spLocks noGrp="1"/>
          </p:cNvSpPr>
          <p:nvPr>
            <p:ph type="sldNum" sz="quarter" idx="10"/>
          </p:nvPr>
        </p:nvSpPr>
        <p:spPr/>
        <p:txBody>
          <a:bodyPr/>
          <a:lstStyle/>
          <a:p>
            <a:fld id="{EE33423B-8BD7-4ACB-A6A0-46B6B6347859}" type="slidenum">
              <a:rPr lang="en-NZ" smtClean="0"/>
              <a:t>2</a:t>
            </a:fld>
            <a:endParaRPr lang="en-NZ"/>
          </a:p>
        </p:txBody>
      </p:sp>
    </p:spTree>
    <p:extLst>
      <p:ext uri="{BB962C8B-B14F-4D97-AF65-F5344CB8AC3E}">
        <p14:creationId xmlns:p14="http://schemas.microsoft.com/office/powerpoint/2010/main" val="1940191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campaign highlights how vibrant Philippine civil society is , even despite the risks associated with that activism.</a:t>
            </a:r>
            <a:endParaRPr lang="en-NZ" dirty="0"/>
          </a:p>
        </p:txBody>
      </p:sp>
      <p:sp>
        <p:nvSpPr>
          <p:cNvPr id="4" name="Slide Number Placeholder 3"/>
          <p:cNvSpPr>
            <a:spLocks noGrp="1"/>
          </p:cNvSpPr>
          <p:nvPr>
            <p:ph type="sldNum" sz="quarter" idx="5"/>
          </p:nvPr>
        </p:nvSpPr>
        <p:spPr/>
        <p:txBody>
          <a:bodyPr/>
          <a:lstStyle/>
          <a:p>
            <a:fld id="{EE33423B-8BD7-4ACB-A6A0-46B6B6347859}" type="slidenum">
              <a:rPr lang="en-NZ" smtClean="0"/>
              <a:t>3</a:t>
            </a:fld>
            <a:endParaRPr lang="en-NZ"/>
          </a:p>
        </p:txBody>
      </p:sp>
    </p:spTree>
    <p:extLst>
      <p:ext uri="{BB962C8B-B14F-4D97-AF65-F5344CB8AC3E}">
        <p14:creationId xmlns:p14="http://schemas.microsoft.com/office/powerpoint/2010/main" val="360967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2FE44-B95F-EC43-406F-C89B045CD0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E53B5-F05E-FFB1-BEAA-8EB47D4B21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D57DCA-E8E8-15F4-F0D3-7BFAA5531D93}"/>
              </a:ext>
            </a:extLst>
          </p:cNvPr>
          <p:cNvSpPr>
            <a:spLocks noGrp="1"/>
          </p:cNvSpPr>
          <p:nvPr>
            <p:ph type="body" idx="1"/>
          </p:nvPr>
        </p:nvSpPr>
        <p:spPr/>
        <p:txBody>
          <a:bodyPr/>
          <a:lstStyle/>
          <a:p>
            <a:r>
              <a:rPr lang="en-US" dirty="0"/>
              <a:t>Part of our global Protect the Protest campaign</a:t>
            </a:r>
          </a:p>
          <a:p>
            <a:r>
              <a:rPr lang="en-US" dirty="0"/>
              <a:t>Contributes to our national strategy which </a:t>
            </a:r>
            <a:r>
              <a:rPr lang="en-US" dirty="0" err="1"/>
              <a:t>prioritises</a:t>
            </a:r>
            <a:r>
              <a:rPr lang="en-US" dirty="0"/>
              <a:t> ensuring  youth voices/actions are to the fore and that we grow and support youth engagement</a:t>
            </a:r>
            <a:endParaRPr lang="en-NZ" dirty="0"/>
          </a:p>
        </p:txBody>
      </p:sp>
      <p:sp>
        <p:nvSpPr>
          <p:cNvPr id="4" name="Slide Number Placeholder 3">
            <a:extLst>
              <a:ext uri="{FF2B5EF4-FFF2-40B4-BE49-F238E27FC236}">
                <a16:creationId xmlns:a16="http://schemas.microsoft.com/office/drawing/2014/main" id="{8425092B-9F81-0D14-A097-1262482B4C32}"/>
              </a:ext>
            </a:extLst>
          </p:cNvPr>
          <p:cNvSpPr>
            <a:spLocks noGrp="1"/>
          </p:cNvSpPr>
          <p:nvPr>
            <p:ph type="sldNum" sz="quarter" idx="5"/>
          </p:nvPr>
        </p:nvSpPr>
        <p:spPr/>
        <p:txBody>
          <a:bodyPr/>
          <a:lstStyle/>
          <a:p>
            <a:fld id="{EE33423B-8BD7-4ACB-A6A0-46B6B6347859}" type="slidenum">
              <a:rPr lang="en-NZ" smtClean="0"/>
              <a:t>4</a:t>
            </a:fld>
            <a:endParaRPr lang="en-NZ"/>
          </a:p>
        </p:txBody>
      </p:sp>
    </p:spTree>
    <p:extLst>
      <p:ext uri="{BB962C8B-B14F-4D97-AF65-F5344CB8AC3E}">
        <p14:creationId xmlns:p14="http://schemas.microsoft.com/office/powerpoint/2010/main" val="308556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Youth is no escape from being targeted or harassed.</a:t>
            </a:r>
          </a:p>
          <a:p>
            <a:r>
              <a:rPr lang="en-US" dirty="0"/>
              <a:t>And it’s tougher again when  you come from a minority community  - like disabled, ethnic minority, rainbow .  </a:t>
            </a:r>
          </a:p>
          <a:p>
            <a:r>
              <a:rPr lang="en-US" dirty="0"/>
              <a:t>Youth voices are desperately needed in the media landscape, not only to ensure youth voices are heard but to ensure student journalists continue on in their media careers.</a:t>
            </a:r>
          </a:p>
          <a:p>
            <a:r>
              <a:rPr lang="en-US" dirty="0"/>
              <a:t>Standing up against such an onslaught requires huge courage and persistence.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video highlights features 3 young women HRDs </a:t>
            </a:r>
            <a:r>
              <a:rPr lang="en-NZ" sz="1200" kern="1200" dirty="0">
                <a:solidFill>
                  <a:schemeClr val="tx1"/>
                </a:solidFill>
                <a:effectLst/>
                <a:latin typeface="+mn-lt"/>
                <a:ea typeface="+mn-ea"/>
                <a:cs typeface="+mn-cs"/>
              </a:rPr>
              <a:t>Louise, Kessha,  Hailey </a:t>
            </a:r>
            <a:r>
              <a:rPr lang="en-US" dirty="0"/>
              <a:t>talking about over-coming their fears to take action and the strength they draw from their communities </a:t>
            </a:r>
            <a:endParaRPr lang="en-NZ" dirty="0"/>
          </a:p>
        </p:txBody>
      </p:sp>
      <p:sp>
        <p:nvSpPr>
          <p:cNvPr id="4" name="Slide Number Placeholder 3"/>
          <p:cNvSpPr>
            <a:spLocks noGrp="1"/>
          </p:cNvSpPr>
          <p:nvPr>
            <p:ph type="sldNum" sz="quarter" idx="5"/>
          </p:nvPr>
        </p:nvSpPr>
        <p:spPr/>
        <p:txBody>
          <a:bodyPr/>
          <a:lstStyle/>
          <a:p>
            <a:fld id="{EE33423B-8BD7-4ACB-A6A0-46B6B6347859}" type="slidenum">
              <a:rPr lang="en-NZ" smtClean="0"/>
              <a:t>5</a:t>
            </a:fld>
            <a:endParaRPr lang="en-NZ"/>
          </a:p>
        </p:txBody>
      </p:sp>
    </p:spTree>
    <p:extLst>
      <p:ext uri="{BB962C8B-B14F-4D97-AF65-F5344CB8AC3E}">
        <p14:creationId xmlns:p14="http://schemas.microsoft.com/office/powerpoint/2010/main" val="640760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DA355-F535-ECE2-DDAD-CC95CEEAEC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9FE34-EE1A-BA8D-D45F-25F6B33573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C6BED1-8FBE-24BE-4E1D-EB8D2E9F94A5}"/>
              </a:ext>
            </a:extLst>
          </p:cNvPr>
          <p:cNvSpPr>
            <a:spLocks noGrp="1"/>
          </p:cNvSpPr>
          <p:nvPr>
            <p:ph type="body" idx="1"/>
          </p:nvPr>
        </p:nvSpPr>
        <p:spPr/>
        <p:txBody>
          <a:bodyPr/>
          <a:lstStyle/>
          <a:p>
            <a:r>
              <a:rPr lang="en-NZ" dirty="0"/>
              <a:t>It’s not just individuals who are red tagged, but also unis and student orgs.</a:t>
            </a:r>
          </a:p>
          <a:p>
            <a:r>
              <a:rPr lang="en-NZ" dirty="0"/>
              <a:t>Not even universities are safe</a:t>
            </a:r>
          </a:p>
          <a:p>
            <a:r>
              <a:rPr lang="en-NZ" dirty="0"/>
              <a:t>Unis are accused of being hot beds of communist and terrorist activity harbouring students and staff who are anti-govt, which undermines academic freedoms and intimidates young people which suppresses youth activism</a:t>
            </a:r>
          </a:p>
          <a:p>
            <a:endParaRPr lang="en-NZ" dirty="0"/>
          </a:p>
        </p:txBody>
      </p:sp>
      <p:sp>
        <p:nvSpPr>
          <p:cNvPr id="4" name="Slide Number Placeholder 3">
            <a:extLst>
              <a:ext uri="{FF2B5EF4-FFF2-40B4-BE49-F238E27FC236}">
                <a16:creationId xmlns:a16="http://schemas.microsoft.com/office/drawing/2014/main" id="{B933BB75-8C30-CFDD-1F89-94FCBA3EA3F2}"/>
              </a:ext>
            </a:extLst>
          </p:cNvPr>
          <p:cNvSpPr>
            <a:spLocks noGrp="1"/>
          </p:cNvSpPr>
          <p:nvPr>
            <p:ph type="sldNum" sz="quarter" idx="5"/>
          </p:nvPr>
        </p:nvSpPr>
        <p:spPr/>
        <p:txBody>
          <a:bodyPr/>
          <a:lstStyle/>
          <a:p>
            <a:fld id="{EE33423B-8BD7-4ACB-A6A0-46B6B6347859}" type="slidenum">
              <a:rPr lang="en-NZ" smtClean="0"/>
              <a:t>6</a:t>
            </a:fld>
            <a:endParaRPr lang="en-NZ"/>
          </a:p>
        </p:txBody>
      </p:sp>
    </p:spTree>
    <p:extLst>
      <p:ext uri="{BB962C8B-B14F-4D97-AF65-F5344CB8AC3E}">
        <p14:creationId xmlns:p14="http://schemas.microsoft.com/office/powerpoint/2010/main" val="2634068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D3155-A35D-541E-EB23-9636DD9B87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1484F4-C3F3-ECE7-E4AC-EDF87BB07F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51C15-777E-CF03-983B-AA4CA0AF431A}"/>
              </a:ext>
            </a:extLst>
          </p:cNvPr>
          <p:cNvSpPr>
            <a:spLocks noGrp="1"/>
          </p:cNvSpPr>
          <p:nvPr>
            <p:ph type="body" idx="1"/>
          </p:nvPr>
        </p:nvSpPr>
        <p:spPr/>
        <p:txBody>
          <a:bodyPr/>
          <a:lstStyle/>
          <a:p>
            <a:r>
              <a:rPr lang="en-US" dirty="0"/>
              <a:t>Online targeting is rife and Meta/ Facebook has failed to address wide ranging concerns/targeting/harassment online.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Contrary to President Marcos’ attempts to portray his administration as more rights-respecting than Duterte’s government, red-tagging remains commonplace. The Anti-Red-Tagging Monitoring Project has counted more than 450 red-tagging incidents in the first half of 2024, 61% of which were attributed to government actors. These incidents have wide-ranging impact on the rights and well-being of each affiliated member, staff member or students of the civil society organisations, unions or educational institutions targeted.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defTabSz="931774">
              <a:defRPr/>
            </a:pPr>
            <a:r>
              <a:rPr lang="en-US" dirty="0"/>
              <a:t>Here in Aotearoa NZ we are hosting our own  online safety campaign with the aim to urge the NZ govt to demand  controls on social media providers in this country. Laws already exist in such countries like the UK and Australia. They need to exist here.</a:t>
            </a:r>
          </a:p>
          <a:p>
            <a:pPr defTabSz="931774">
              <a:defRPr/>
            </a:pPr>
            <a:endParaRPr lang="en-US" dirty="0"/>
          </a:p>
          <a:p>
            <a:pPr defTabSz="931774">
              <a:defRPr/>
            </a:pPr>
            <a:r>
              <a:rPr lang="en-US" dirty="0"/>
              <a:t>What it will allow is for us to upskill on the impact of both on and offline harm as it relates to youth activism, and provide resources and referral agencies to those facing online harm in Aotearoa NZ.</a:t>
            </a:r>
            <a:endParaRPr lang="en-NZ" dirty="0"/>
          </a:p>
          <a:p>
            <a:endParaRPr lang="en-US" dirty="0"/>
          </a:p>
        </p:txBody>
      </p:sp>
      <p:sp>
        <p:nvSpPr>
          <p:cNvPr id="4" name="Slide Number Placeholder 3">
            <a:extLst>
              <a:ext uri="{FF2B5EF4-FFF2-40B4-BE49-F238E27FC236}">
                <a16:creationId xmlns:a16="http://schemas.microsoft.com/office/drawing/2014/main" id="{70B8191A-68E2-1E27-2B65-37202EAE72C7}"/>
              </a:ext>
            </a:extLst>
          </p:cNvPr>
          <p:cNvSpPr>
            <a:spLocks noGrp="1"/>
          </p:cNvSpPr>
          <p:nvPr>
            <p:ph type="sldNum" sz="quarter" idx="5"/>
          </p:nvPr>
        </p:nvSpPr>
        <p:spPr/>
        <p:txBody>
          <a:bodyPr/>
          <a:lstStyle/>
          <a:p>
            <a:fld id="{EE33423B-8BD7-4ACB-A6A0-46B6B6347859}" type="slidenum">
              <a:rPr lang="en-NZ" smtClean="0"/>
              <a:t>7</a:t>
            </a:fld>
            <a:endParaRPr lang="en-NZ"/>
          </a:p>
        </p:txBody>
      </p:sp>
    </p:spTree>
    <p:extLst>
      <p:ext uri="{BB962C8B-B14F-4D97-AF65-F5344CB8AC3E}">
        <p14:creationId xmlns:p14="http://schemas.microsoft.com/office/powerpoint/2010/main" val="3376458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Laws that should protect HRDs are actually used to persecute, harass and prosecute them.  Some of those acts include the  above.</a:t>
            </a:r>
          </a:p>
          <a:p>
            <a:endParaRPr lang="en-NZ" dirty="0"/>
          </a:p>
          <a:p>
            <a:r>
              <a:rPr lang="en-NZ" dirty="0"/>
              <a:t>2017	peace agreement between the Philippine government and the Communist Party of the Philippines (CPP), the political party of the NPA failed.</a:t>
            </a:r>
          </a:p>
          <a:p>
            <a:pPr marL="232943" indent="-232943">
              <a:buAutoNum type="arabicPlain" startAt="2018"/>
            </a:pPr>
            <a:r>
              <a:rPr lang="en-NZ" dirty="0"/>
              <a:t>In response, President Duterte stepped up targeting of Communist or alleged Communist activity with a  “Whole-of-Nation” approach  introducing a series of acts and entities which suppressed dissent allowing for the targeting of HRDs.</a:t>
            </a:r>
          </a:p>
          <a:p>
            <a:r>
              <a:rPr lang="en-NZ" dirty="0"/>
              <a:t>Since 1989 the University of Philippines had an agreement barring military forces from coming on campus without prior approval,</a:t>
            </a:r>
          </a:p>
        </p:txBody>
      </p:sp>
      <p:sp>
        <p:nvSpPr>
          <p:cNvPr id="4" name="Slide Number Placeholder 3"/>
          <p:cNvSpPr>
            <a:spLocks noGrp="1"/>
          </p:cNvSpPr>
          <p:nvPr>
            <p:ph type="sldNum" sz="quarter" idx="5"/>
          </p:nvPr>
        </p:nvSpPr>
        <p:spPr/>
        <p:txBody>
          <a:bodyPr/>
          <a:lstStyle/>
          <a:p>
            <a:fld id="{EE33423B-8BD7-4ACB-A6A0-46B6B6347859}" type="slidenum">
              <a:rPr lang="en-NZ" smtClean="0"/>
              <a:t>8</a:t>
            </a:fld>
            <a:endParaRPr lang="en-NZ"/>
          </a:p>
        </p:txBody>
      </p:sp>
    </p:spTree>
    <p:extLst>
      <p:ext uri="{BB962C8B-B14F-4D97-AF65-F5344CB8AC3E}">
        <p14:creationId xmlns:p14="http://schemas.microsoft.com/office/powerpoint/2010/main" val="1967283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laws do exist in the Philippines, they just need to be implemented like the Disappearance Act.</a:t>
            </a:r>
          </a:p>
          <a:p>
            <a:r>
              <a:rPr lang="en-US" dirty="0"/>
              <a:t>And the tide is turning with the Human Rights Commission and Supreme Court coming out against red tagging</a:t>
            </a:r>
          </a:p>
          <a:p>
            <a:r>
              <a:rPr lang="en-US" dirty="0"/>
              <a:t>Bad laws are increasingly being challenged, and perpetrators are being brought to justice.  As this year’s surrender of former President Duterte to the ICC is evidence of. Nobody is above the law.</a:t>
            </a:r>
            <a:endParaRPr lang="en-NZ" dirty="0"/>
          </a:p>
        </p:txBody>
      </p:sp>
      <p:sp>
        <p:nvSpPr>
          <p:cNvPr id="4" name="Slide Number Placeholder 3"/>
          <p:cNvSpPr>
            <a:spLocks noGrp="1"/>
          </p:cNvSpPr>
          <p:nvPr>
            <p:ph type="sldNum" sz="quarter" idx="5"/>
          </p:nvPr>
        </p:nvSpPr>
        <p:spPr/>
        <p:txBody>
          <a:bodyPr/>
          <a:lstStyle/>
          <a:p>
            <a:fld id="{EE33423B-8BD7-4ACB-A6A0-46B6B6347859}" type="slidenum">
              <a:rPr lang="en-NZ" smtClean="0"/>
              <a:t>9</a:t>
            </a:fld>
            <a:endParaRPr lang="en-NZ"/>
          </a:p>
        </p:txBody>
      </p:sp>
    </p:spTree>
    <p:extLst>
      <p:ext uri="{BB962C8B-B14F-4D97-AF65-F5344CB8AC3E}">
        <p14:creationId xmlns:p14="http://schemas.microsoft.com/office/powerpoint/2010/main" val="451572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903A3F74-3CEA-44D7-A45F-FB2B38FBF18A}" type="datetimeFigureOut">
              <a:rPr lang="en-NZ" smtClean="0"/>
              <a:t>13/07/2025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F6DDF83-1C3A-4519-91A8-5E5153B0297D}" type="slidenum">
              <a:rPr lang="en-NZ" smtClean="0"/>
              <a:t>‹#›</a:t>
            </a:fld>
            <a:endParaRPr lang="en-NZ"/>
          </a:p>
        </p:txBody>
      </p:sp>
    </p:spTree>
    <p:extLst>
      <p:ext uri="{BB962C8B-B14F-4D97-AF65-F5344CB8AC3E}">
        <p14:creationId xmlns:p14="http://schemas.microsoft.com/office/powerpoint/2010/main" val="1365854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03A3F74-3CEA-44D7-A45F-FB2B38FBF18A}" type="datetimeFigureOut">
              <a:rPr lang="en-NZ" smtClean="0"/>
              <a:t>13/07/2025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F6DDF83-1C3A-4519-91A8-5E5153B0297D}" type="slidenum">
              <a:rPr lang="en-NZ" smtClean="0"/>
              <a:t>‹#›</a:t>
            </a:fld>
            <a:endParaRPr lang="en-NZ"/>
          </a:p>
        </p:txBody>
      </p:sp>
    </p:spTree>
    <p:extLst>
      <p:ext uri="{BB962C8B-B14F-4D97-AF65-F5344CB8AC3E}">
        <p14:creationId xmlns:p14="http://schemas.microsoft.com/office/powerpoint/2010/main" val="4042315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03A3F74-3CEA-44D7-A45F-FB2B38FBF18A}" type="datetimeFigureOut">
              <a:rPr lang="en-NZ" smtClean="0"/>
              <a:t>13/07/2025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F6DDF83-1C3A-4519-91A8-5E5153B0297D}" type="slidenum">
              <a:rPr lang="en-NZ" smtClean="0"/>
              <a:t>‹#›</a:t>
            </a:fld>
            <a:endParaRPr lang="en-NZ"/>
          </a:p>
        </p:txBody>
      </p:sp>
    </p:spTree>
    <p:extLst>
      <p:ext uri="{BB962C8B-B14F-4D97-AF65-F5344CB8AC3E}">
        <p14:creationId xmlns:p14="http://schemas.microsoft.com/office/powerpoint/2010/main" val="489887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03A3F74-3CEA-44D7-A45F-FB2B38FBF18A}" type="datetimeFigureOut">
              <a:rPr lang="en-NZ" smtClean="0"/>
              <a:t>13/07/2025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F6DDF83-1C3A-4519-91A8-5E5153B0297D}" type="slidenum">
              <a:rPr lang="en-NZ" smtClean="0"/>
              <a:t>‹#›</a:t>
            </a:fld>
            <a:endParaRPr lang="en-NZ"/>
          </a:p>
        </p:txBody>
      </p:sp>
    </p:spTree>
    <p:extLst>
      <p:ext uri="{BB962C8B-B14F-4D97-AF65-F5344CB8AC3E}">
        <p14:creationId xmlns:p14="http://schemas.microsoft.com/office/powerpoint/2010/main" val="241159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3A3F74-3CEA-44D7-A45F-FB2B38FBF18A}" type="datetimeFigureOut">
              <a:rPr lang="en-NZ" smtClean="0"/>
              <a:t>13/07/2025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F6DDF83-1C3A-4519-91A8-5E5153B0297D}" type="slidenum">
              <a:rPr lang="en-NZ" smtClean="0"/>
              <a:t>‹#›</a:t>
            </a:fld>
            <a:endParaRPr lang="en-NZ"/>
          </a:p>
        </p:txBody>
      </p:sp>
    </p:spTree>
    <p:extLst>
      <p:ext uri="{BB962C8B-B14F-4D97-AF65-F5344CB8AC3E}">
        <p14:creationId xmlns:p14="http://schemas.microsoft.com/office/powerpoint/2010/main" val="361481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903A3F74-3CEA-44D7-A45F-FB2B38FBF18A}" type="datetimeFigureOut">
              <a:rPr lang="en-NZ" smtClean="0"/>
              <a:t>13/07/2025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F6DDF83-1C3A-4519-91A8-5E5153B0297D}" type="slidenum">
              <a:rPr lang="en-NZ" smtClean="0"/>
              <a:t>‹#›</a:t>
            </a:fld>
            <a:endParaRPr lang="en-NZ"/>
          </a:p>
        </p:txBody>
      </p:sp>
    </p:spTree>
    <p:extLst>
      <p:ext uri="{BB962C8B-B14F-4D97-AF65-F5344CB8AC3E}">
        <p14:creationId xmlns:p14="http://schemas.microsoft.com/office/powerpoint/2010/main" val="4153103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903A3F74-3CEA-44D7-A45F-FB2B38FBF18A}" type="datetimeFigureOut">
              <a:rPr lang="en-NZ" smtClean="0"/>
              <a:t>13/07/2025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8F6DDF83-1C3A-4519-91A8-5E5153B0297D}" type="slidenum">
              <a:rPr lang="en-NZ" smtClean="0"/>
              <a:t>‹#›</a:t>
            </a:fld>
            <a:endParaRPr lang="en-NZ"/>
          </a:p>
        </p:txBody>
      </p:sp>
    </p:spTree>
    <p:extLst>
      <p:ext uri="{BB962C8B-B14F-4D97-AF65-F5344CB8AC3E}">
        <p14:creationId xmlns:p14="http://schemas.microsoft.com/office/powerpoint/2010/main" val="286980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903A3F74-3CEA-44D7-A45F-FB2B38FBF18A}" type="datetimeFigureOut">
              <a:rPr lang="en-NZ" smtClean="0"/>
              <a:t>13/07/2025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F6DDF83-1C3A-4519-91A8-5E5153B0297D}" type="slidenum">
              <a:rPr lang="en-NZ" smtClean="0"/>
              <a:t>‹#›</a:t>
            </a:fld>
            <a:endParaRPr lang="en-NZ"/>
          </a:p>
        </p:txBody>
      </p:sp>
    </p:spTree>
    <p:extLst>
      <p:ext uri="{BB962C8B-B14F-4D97-AF65-F5344CB8AC3E}">
        <p14:creationId xmlns:p14="http://schemas.microsoft.com/office/powerpoint/2010/main" val="263634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A3F74-3CEA-44D7-A45F-FB2B38FBF18A}" type="datetimeFigureOut">
              <a:rPr lang="en-NZ" smtClean="0"/>
              <a:t>13/07/2025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8F6DDF83-1C3A-4519-91A8-5E5153B0297D}" type="slidenum">
              <a:rPr lang="en-NZ" smtClean="0"/>
              <a:t>‹#›</a:t>
            </a:fld>
            <a:endParaRPr lang="en-NZ"/>
          </a:p>
        </p:txBody>
      </p:sp>
    </p:spTree>
    <p:extLst>
      <p:ext uri="{BB962C8B-B14F-4D97-AF65-F5344CB8AC3E}">
        <p14:creationId xmlns:p14="http://schemas.microsoft.com/office/powerpoint/2010/main" val="3880657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3A3F74-3CEA-44D7-A45F-FB2B38FBF18A}" type="datetimeFigureOut">
              <a:rPr lang="en-NZ" smtClean="0"/>
              <a:t>13/07/2025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F6DDF83-1C3A-4519-91A8-5E5153B0297D}" type="slidenum">
              <a:rPr lang="en-NZ" smtClean="0"/>
              <a:t>‹#›</a:t>
            </a:fld>
            <a:endParaRPr lang="en-NZ"/>
          </a:p>
        </p:txBody>
      </p:sp>
    </p:spTree>
    <p:extLst>
      <p:ext uri="{BB962C8B-B14F-4D97-AF65-F5344CB8AC3E}">
        <p14:creationId xmlns:p14="http://schemas.microsoft.com/office/powerpoint/2010/main" val="123396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3A3F74-3CEA-44D7-A45F-FB2B38FBF18A}" type="datetimeFigureOut">
              <a:rPr lang="en-NZ" smtClean="0"/>
              <a:t>13/07/2025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F6DDF83-1C3A-4519-91A8-5E5153B0297D}" type="slidenum">
              <a:rPr lang="en-NZ" smtClean="0"/>
              <a:t>‹#›</a:t>
            </a:fld>
            <a:endParaRPr lang="en-NZ"/>
          </a:p>
        </p:txBody>
      </p:sp>
    </p:spTree>
    <p:extLst>
      <p:ext uri="{BB962C8B-B14F-4D97-AF65-F5344CB8AC3E}">
        <p14:creationId xmlns:p14="http://schemas.microsoft.com/office/powerpoint/2010/main" val="828687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A3F74-3CEA-44D7-A45F-FB2B38FBF18A}" type="datetimeFigureOut">
              <a:rPr lang="en-NZ" smtClean="0"/>
              <a:t>13/07/2025</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DDF83-1C3A-4519-91A8-5E5153B0297D}" type="slidenum">
              <a:rPr lang="en-NZ" smtClean="0"/>
              <a:t>‹#›</a:t>
            </a:fld>
            <a:endParaRPr lang="en-NZ"/>
          </a:p>
        </p:txBody>
      </p:sp>
    </p:spTree>
    <p:extLst>
      <p:ext uri="{BB962C8B-B14F-4D97-AF65-F5344CB8AC3E}">
        <p14:creationId xmlns:p14="http://schemas.microsoft.com/office/powerpoint/2010/main" val="3575615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forms.office.com/r/Yvzg9WSjJp" TargetMode="External"/><Relationship Id="rId4" Type="http://schemas.openxmlformats.org/officeDocument/2006/relationships/hyperlink" Target="https://amnesty.org.nz/freedom-challeng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mKljCkir2q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oster of people holding signs&#10;&#10;AI-generated content may be incorrect.">
            <a:extLst>
              <a:ext uri="{FF2B5EF4-FFF2-40B4-BE49-F238E27FC236}">
                <a16:creationId xmlns:a16="http://schemas.microsoft.com/office/drawing/2014/main" id="{229C7902-F44D-BECB-88CF-C11326508B45}"/>
              </a:ext>
            </a:extLst>
          </p:cNvPr>
          <p:cNvPicPr>
            <a:picLocks noChangeAspect="1"/>
          </p:cNvPicPr>
          <p:nvPr/>
        </p:nvPicPr>
        <p:blipFill>
          <a:blip r:embed="rId3">
            <a:extLst>
              <a:ext uri="{28A0092B-C50C-407E-A947-70E740481C1C}">
                <a14:useLocalDpi xmlns:a14="http://schemas.microsoft.com/office/drawing/2010/main" val="0"/>
              </a:ext>
            </a:extLst>
          </a:blip>
          <a:srcRect t="3784" r="1" b="28332"/>
          <a:stretch>
            <a:fillRect/>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53" name="Freeform: Shape 52">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5" name="Freeform: Shape 54">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2"/>
          <p:cNvSpPr txBox="1">
            <a:spLocks noChangeArrowheads="1"/>
          </p:cNvSpPr>
          <p:nvPr/>
        </p:nvSpPr>
        <p:spPr bwMode="auto">
          <a:xfrm>
            <a:off x="477981" y="1122363"/>
            <a:ext cx="4023360" cy="320413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eaLnBrk="1" fontAlgn="base" hangingPunct="1">
              <a:spcBef>
                <a:spcPct val="0"/>
              </a:spcBef>
              <a:spcAft>
                <a:spcPct val="0"/>
              </a:spcAft>
              <a:defRPr sz="4400" b="1" kern="1200">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mnesty Trade Gothic Cn" panose="020B0506040303020004" pitchFamily="34" charset="0"/>
                <a:cs typeface="Arial" panose="020B0604020202020204" pitchFamily="34" charset="0"/>
              </a:defRPr>
            </a:lvl2pPr>
            <a:lvl3pPr algn="l" rtl="0" eaLnBrk="1" fontAlgn="base" hangingPunct="1">
              <a:spcBef>
                <a:spcPct val="0"/>
              </a:spcBef>
              <a:spcAft>
                <a:spcPct val="0"/>
              </a:spcAft>
              <a:defRPr sz="4400" b="1">
                <a:solidFill>
                  <a:schemeClr val="tx2"/>
                </a:solidFill>
                <a:latin typeface="Amnesty Trade Gothic Cn" panose="020B0506040303020004" pitchFamily="34" charset="0"/>
                <a:cs typeface="Arial" panose="020B0604020202020204" pitchFamily="34" charset="0"/>
              </a:defRPr>
            </a:lvl3pPr>
            <a:lvl4pPr algn="l" rtl="0" eaLnBrk="1" fontAlgn="base" hangingPunct="1">
              <a:spcBef>
                <a:spcPct val="0"/>
              </a:spcBef>
              <a:spcAft>
                <a:spcPct val="0"/>
              </a:spcAft>
              <a:defRPr sz="4400" b="1">
                <a:solidFill>
                  <a:schemeClr val="tx2"/>
                </a:solidFill>
                <a:latin typeface="Amnesty Trade Gothic Cn" panose="020B0506040303020004" pitchFamily="34" charset="0"/>
                <a:cs typeface="Arial" panose="020B0604020202020204" pitchFamily="34" charset="0"/>
              </a:defRPr>
            </a:lvl4pPr>
            <a:lvl5pPr algn="l" rtl="0" eaLnBrk="1" fontAlgn="base" hangingPunct="1">
              <a:spcBef>
                <a:spcPct val="0"/>
              </a:spcBef>
              <a:spcAft>
                <a:spcPct val="0"/>
              </a:spcAft>
              <a:defRPr sz="4400" b="1">
                <a:solidFill>
                  <a:schemeClr val="tx2"/>
                </a:solidFill>
                <a:latin typeface="Amnesty Trade Gothic Cn" panose="020B0506040303020004" pitchFamily="34" charset="0"/>
                <a:cs typeface="Arial" panose="020B0604020202020204" pitchFamily="34" charset="0"/>
              </a:defRPr>
            </a:lvl5pPr>
            <a:lvl6pPr marL="457200" algn="l" rtl="0" eaLnBrk="1" fontAlgn="base" hangingPunct="1">
              <a:spcBef>
                <a:spcPct val="0"/>
              </a:spcBef>
              <a:spcAft>
                <a:spcPct val="0"/>
              </a:spcAft>
              <a:defRPr sz="4400" b="1">
                <a:solidFill>
                  <a:schemeClr val="tx2"/>
                </a:solidFill>
                <a:latin typeface="Amnesty Trade Gothic Cn" panose="020B0506040303020004" pitchFamily="34" charset="0"/>
                <a:cs typeface="Arial" panose="020B0604020202020204" pitchFamily="34" charset="0"/>
              </a:defRPr>
            </a:lvl6pPr>
            <a:lvl7pPr marL="914400" algn="l" rtl="0" eaLnBrk="1" fontAlgn="base" hangingPunct="1">
              <a:spcBef>
                <a:spcPct val="0"/>
              </a:spcBef>
              <a:spcAft>
                <a:spcPct val="0"/>
              </a:spcAft>
              <a:defRPr sz="4400" b="1">
                <a:solidFill>
                  <a:schemeClr val="tx2"/>
                </a:solidFill>
                <a:latin typeface="Amnesty Trade Gothic Cn" panose="020B0506040303020004" pitchFamily="34" charset="0"/>
                <a:cs typeface="Arial" panose="020B0604020202020204" pitchFamily="34" charset="0"/>
              </a:defRPr>
            </a:lvl7pPr>
            <a:lvl8pPr marL="1371600" algn="l" rtl="0" eaLnBrk="1" fontAlgn="base" hangingPunct="1">
              <a:spcBef>
                <a:spcPct val="0"/>
              </a:spcBef>
              <a:spcAft>
                <a:spcPct val="0"/>
              </a:spcAft>
              <a:defRPr sz="4400" b="1">
                <a:solidFill>
                  <a:schemeClr val="tx2"/>
                </a:solidFill>
                <a:latin typeface="Amnesty Trade Gothic Cn" panose="020B0506040303020004" pitchFamily="34" charset="0"/>
                <a:cs typeface="Arial" panose="020B0604020202020204" pitchFamily="34" charset="0"/>
              </a:defRPr>
            </a:lvl8pPr>
            <a:lvl9pPr marL="1828800" algn="l" rtl="0" eaLnBrk="1" fontAlgn="base" hangingPunct="1">
              <a:spcBef>
                <a:spcPct val="0"/>
              </a:spcBef>
              <a:spcAft>
                <a:spcPct val="0"/>
              </a:spcAft>
              <a:defRPr sz="4400" b="1">
                <a:solidFill>
                  <a:schemeClr val="tx2"/>
                </a:solidFill>
                <a:latin typeface="Amnesty Trade Gothic Cn" panose="020B0506040303020004" pitchFamily="34" charset="0"/>
                <a:cs typeface="Arial" panose="020B0604020202020204" pitchFamily="34" charset="0"/>
              </a:defRPr>
            </a:lvl9pPr>
          </a:lstStyle>
          <a:p>
            <a:pPr>
              <a:lnSpc>
                <a:spcPct val="90000"/>
              </a:lnSpc>
              <a:spcAft>
                <a:spcPts val="800"/>
              </a:spcAft>
              <a:defRPr/>
            </a:pPr>
            <a:r>
              <a:rPr lang="en-US" sz="2600">
                <a:solidFill>
                  <a:schemeClr val="tx1"/>
                </a:solidFill>
              </a:rPr>
              <a:t>STOP RED TAGGING</a:t>
            </a:r>
          </a:p>
          <a:p>
            <a:pPr>
              <a:lnSpc>
                <a:spcPct val="90000"/>
              </a:lnSpc>
              <a:spcAft>
                <a:spcPts val="800"/>
              </a:spcAft>
              <a:defRPr/>
            </a:pPr>
            <a:endParaRPr lang="en-US" sz="2600">
              <a:solidFill>
                <a:schemeClr val="tx1"/>
              </a:solidFill>
            </a:endParaRPr>
          </a:p>
          <a:p>
            <a:pPr>
              <a:lnSpc>
                <a:spcPct val="90000"/>
              </a:lnSpc>
              <a:spcAft>
                <a:spcPts val="800"/>
              </a:spcAft>
              <a:defRPr/>
            </a:pPr>
            <a:br>
              <a:rPr lang="en-US" sz="2600" b="1" i="1" u="none" strike="noStrike" cap="none" spc="0" normalizeH="0" baseline="0" noProof="0">
                <a:ln>
                  <a:noFill/>
                </a:ln>
                <a:solidFill>
                  <a:schemeClr val="tx1"/>
                </a:solidFill>
                <a:effectLst/>
                <a:uLnTx/>
                <a:uFillTx/>
              </a:rPr>
            </a:br>
            <a:r>
              <a:rPr lang="en-US" sz="2600" b="1" i="1" u="none" strike="noStrike" cap="none" spc="0" normalizeH="0" baseline="0" noProof="0">
                <a:ln>
                  <a:noFill/>
                </a:ln>
                <a:solidFill>
                  <a:schemeClr val="tx1"/>
                </a:solidFill>
                <a:effectLst/>
                <a:uLnTx/>
                <a:uFillTx/>
              </a:rPr>
              <a:t>“I turned my fear into courage”</a:t>
            </a:r>
          </a:p>
          <a:p>
            <a:pPr>
              <a:lnSpc>
                <a:spcPct val="90000"/>
              </a:lnSpc>
              <a:spcAft>
                <a:spcPts val="800"/>
              </a:spcAft>
              <a:defRPr/>
            </a:pPr>
            <a:endParaRPr lang="en-US" sz="2600" i="1">
              <a:solidFill>
                <a:schemeClr val="tx1"/>
              </a:solidFill>
            </a:endParaRPr>
          </a:p>
          <a:p>
            <a:pPr>
              <a:lnSpc>
                <a:spcPct val="90000"/>
              </a:lnSpc>
              <a:spcAft>
                <a:spcPts val="800"/>
              </a:spcAft>
              <a:defRPr/>
            </a:pPr>
            <a:r>
              <a:rPr lang="en-US" sz="2600" b="1" i="1" u="none" strike="noStrike" cap="none" spc="0" normalizeH="0" baseline="0" noProof="0">
                <a:ln>
                  <a:noFill/>
                </a:ln>
                <a:solidFill>
                  <a:schemeClr val="tx1"/>
                </a:solidFill>
                <a:effectLst/>
                <a:uLnTx/>
                <a:uFillTx/>
              </a:rPr>
              <a:t>Freedom Challenge 2025</a:t>
            </a:r>
          </a:p>
        </p:txBody>
      </p:sp>
      <p:sp>
        <p:nvSpPr>
          <p:cNvPr id="57" name="Rectangle 5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p:cNvPicPr>
            <a:picLocks noChangeAspect="1"/>
          </p:cNvPicPr>
          <p:nvPr/>
        </p:nvPicPr>
        <p:blipFill>
          <a:blip r:embed="rId4"/>
          <a:stretch>
            <a:fillRect/>
          </a:stretch>
        </p:blipFill>
        <p:spPr>
          <a:xfrm>
            <a:off x="10303915" y="5823153"/>
            <a:ext cx="1511939" cy="749873"/>
          </a:xfrm>
          <a:prstGeom prst="rect">
            <a:avLst/>
          </a:prstGeom>
        </p:spPr>
      </p:pic>
    </p:spTree>
    <p:extLst>
      <p:ext uri="{BB962C8B-B14F-4D97-AF65-F5344CB8AC3E}">
        <p14:creationId xmlns:p14="http://schemas.microsoft.com/office/powerpoint/2010/main" val="4038176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Rectangle 8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Rectangle 8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2A78760-4BE4-C61B-6E44-8DC9624B76DD}"/>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a:lnSpc>
                <a:spcPct val="90000"/>
              </a:lnSpc>
              <a:spcAft>
                <a:spcPts val="600"/>
              </a:spcAft>
            </a:pPr>
            <a:r>
              <a:rPr lang="en-US" sz="2400" dirty="0"/>
              <a:t>Within this year’s Freedom Challenge we highlight the urgent need for effective protections against the targeting of Young Human Rights Defenders in the Philippines. </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We are calling for the Philippine government to</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Abolish the NTF-ELCAC Task Force and investigate its operations.</a:t>
            </a:r>
          </a:p>
          <a:p>
            <a:pPr indent="-228600">
              <a:lnSpc>
                <a:spcPct val="90000"/>
              </a:lnSpc>
              <a:spcAft>
                <a:spcPts val="600"/>
              </a:spcAft>
              <a:buFont typeface="Arial" panose="020B0604020202020204" pitchFamily="34" charset="0"/>
              <a:buChar char="•"/>
            </a:pPr>
            <a:r>
              <a:rPr lang="en-US" sz="2000" dirty="0"/>
              <a:t>Stop the use of </a:t>
            </a:r>
            <a:r>
              <a:rPr lang="en-US" sz="2000" dirty="0">
                <a:highlight>
                  <a:srgbClr val="FF0000"/>
                </a:highlight>
              </a:rPr>
              <a:t>red tagging</a:t>
            </a:r>
          </a:p>
          <a:p>
            <a:pPr indent="-228600">
              <a:lnSpc>
                <a:spcPct val="90000"/>
              </a:lnSpc>
              <a:spcAft>
                <a:spcPts val="600"/>
              </a:spcAft>
              <a:buFont typeface="Arial" panose="020B0604020202020204" pitchFamily="34" charset="0"/>
              <a:buChar char="•"/>
            </a:pPr>
            <a:r>
              <a:rPr lang="en-US" sz="2000" dirty="0"/>
              <a:t>Repeal the Anti-Terrorism Act and investigate abuses in the use of this law</a:t>
            </a:r>
          </a:p>
          <a:p>
            <a:pPr indent="-228600">
              <a:lnSpc>
                <a:spcPct val="90000"/>
              </a:lnSpc>
              <a:spcAft>
                <a:spcPts val="600"/>
              </a:spcAft>
              <a:buFont typeface="Arial" panose="020B0604020202020204" pitchFamily="34" charset="0"/>
              <a:buChar char="•"/>
            </a:pPr>
            <a:r>
              <a:rPr lang="en-US" sz="2000" dirty="0"/>
              <a:t>Pass the Human Rights Defenders (HRD) Protection Act </a:t>
            </a:r>
          </a:p>
          <a:p>
            <a:pPr indent="-228600">
              <a:lnSpc>
                <a:spcPct val="90000"/>
              </a:lnSpc>
              <a:spcAft>
                <a:spcPts val="600"/>
              </a:spcAft>
              <a:buFont typeface="Arial" panose="020B0604020202020204" pitchFamily="34" charset="0"/>
              <a:buChar char="•"/>
            </a:pPr>
            <a:r>
              <a:rPr lang="en-US" sz="2000" dirty="0"/>
              <a:t>Review provisions of the Cybercrime Act</a:t>
            </a:r>
          </a:p>
        </p:txBody>
      </p:sp>
      <p:sp>
        <p:nvSpPr>
          <p:cNvPr id="3" name="TextBox 2"/>
          <p:cNvSpPr txBox="1"/>
          <p:nvPr/>
        </p:nvSpPr>
        <p:spPr>
          <a:xfrm>
            <a:off x="7531610" y="2434201"/>
            <a:ext cx="3822189" cy="3742762"/>
          </a:xfrm>
          <a:prstGeom prst="rect">
            <a:avLst/>
          </a:prstGeom>
        </p:spPr>
        <p:txBody>
          <a:bodyPr vert="horz" lIns="91440" tIns="45720" rIns="91440" bIns="45720" rtlCol="0">
            <a:normAutofit/>
          </a:bodyPr>
          <a:lstStyle/>
          <a:p>
            <a:pPr indent="-228600" fontAlgn="base">
              <a:lnSpc>
                <a:spcPct val="90000"/>
              </a:lnSpc>
              <a:spcBef>
                <a:spcPct val="0"/>
              </a:spcBef>
              <a:spcAft>
                <a:spcPts val="600"/>
              </a:spcAft>
              <a:buFont typeface="Arial" panose="020B0604020202020204" pitchFamily="34" charset="0"/>
              <a:buChar char="•"/>
            </a:pPr>
            <a:endParaRPr lang="en-US" sz="1400" b="1" dirty="0"/>
          </a:p>
        </p:txBody>
      </p:sp>
      <p:pic>
        <p:nvPicPr>
          <p:cNvPr id="2" name="Picture 1" descr="A yellow sign with black text&#10;&#10;AI-generated content may be incorrect."/>
          <p:cNvPicPr>
            <a:picLocks noChangeAspect="1"/>
          </p:cNvPicPr>
          <p:nvPr/>
        </p:nvPicPr>
        <p:blipFill>
          <a:blip r:embed="rId3"/>
          <a:stretch>
            <a:fillRect/>
          </a:stretch>
        </p:blipFill>
        <p:spPr>
          <a:xfrm>
            <a:off x="9593451" y="5601528"/>
            <a:ext cx="2247254" cy="1114565"/>
          </a:xfrm>
          <a:prstGeom prst="rect">
            <a:avLst/>
          </a:prstGeom>
        </p:spPr>
      </p:pic>
    </p:spTree>
    <p:extLst>
      <p:ext uri="{BB962C8B-B14F-4D97-AF65-F5344CB8AC3E}">
        <p14:creationId xmlns:p14="http://schemas.microsoft.com/office/powerpoint/2010/main" val="86196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328DA81-19D7-7EBB-427C-02FA7D046765}"/>
              </a:ext>
            </a:extLst>
          </p:cNvPr>
          <p:cNvSpPr txBox="1"/>
          <p:nvPr/>
        </p:nvSpPr>
        <p:spPr>
          <a:xfrm>
            <a:off x="660042" y="891652"/>
            <a:ext cx="4412021" cy="3030724"/>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a:solidFill>
                  <a:srgbClr val="FFFFFF"/>
                </a:solidFill>
                <a:latin typeface="+mj-lt"/>
                <a:ea typeface="+mj-ea"/>
                <a:cs typeface="+mj-cs"/>
              </a:rPr>
              <a:t>Solidarity with brave youth human rights defenders</a:t>
            </a:r>
          </a:p>
        </p:txBody>
      </p:sp>
      <p:pic>
        <p:nvPicPr>
          <p:cNvPr id="1026" name="Picture 2" descr="Heart Handshake Logo Symbol Cartoon Vector | CartoonDealer.com #111476139">
            <a:extLst>
              <a:ext uri="{FF2B5EF4-FFF2-40B4-BE49-F238E27FC236}">
                <a16:creationId xmlns:a16="http://schemas.microsoft.com/office/drawing/2014/main" id="{F0269023-466E-1E6B-B3DC-CB1ADDCB06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05437" y="457199"/>
            <a:ext cx="5589446" cy="58991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5546A78-835A-B93F-2F43-7F15DE508BFF}"/>
              </a:ext>
            </a:extLst>
          </p:cNvPr>
          <p:cNvPicPr>
            <a:picLocks noChangeAspect="1"/>
          </p:cNvPicPr>
          <p:nvPr/>
        </p:nvPicPr>
        <p:blipFill>
          <a:blip r:embed="rId4"/>
          <a:stretch>
            <a:fillRect/>
          </a:stretch>
        </p:blipFill>
        <p:spPr>
          <a:xfrm>
            <a:off x="10341238" y="5815924"/>
            <a:ext cx="1511939" cy="749873"/>
          </a:xfrm>
          <a:prstGeom prst="rect">
            <a:avLst/>
          </a:prstGeom>
        </p:spPr>
      </p:pic>
      <p:sp>
        <p:nvSpPr>
          <p:cNvPr id="4" name="TextBox 3">
            <a:extLst>
              <a:ext uri="{FF2B5EF4-FFF2-40B4-BE49-F238E27FC236}">
                <a16:creationId xmlns:a16="http://schemas.microsoft.com/office/drawing/2014/main" id="{1DD65252-FFB6-1056-C388-A38AC3030C33}"/>
              </a:ext>
            </a:extLst>
          </p:cNvPr>
          <p:cNvSpPr txBox="1"/>
          <p:nvPr/>
        </p:nvSpPr>
        <p:spPr>
          <a:xfrm>
            <a:off x="3142282" y="3917599"/>
            <a:ext cx="4951423" cy="723275"/>
          </a:xfrm>
          <a:prstGeom prst="rect">
            <a:avLst/>
          </a:prstGeom>
          <a:noFill/>
        </p:spPr>
        <p:txBody>
          <a:bodyPr wrap="square">
            <a:spAutoFit/>
          </a:bodyPr>
          <a:lstStyle/>
          <a:p>
            <a:pPr>
              <a:spcAft>
                <a:spcPts val="600"/>
              </a:spcAft>
            </a:pPr>
            <a:endParaRPr lang="en-US"/>
          </a:p>
          <a:p>
            <a:pPr>
              <a:spcAft>
                <a:spcPts val="600"/>
              </a:spcAft>
            </a:pPr>
            <a:endParaRPr lang="en-US"/>
          </a:p>
        </p:txBody>
      </p:sp>
    </p:spTree>
    <p:extLst>
      <p:ext uri="{BB962C8B-B14F-4D97-AF65-F5344CB8AC3E}">
        <p14:creationId xmlns:p14="http://schemas.microsoft.com/office/powerpoint/2010/main" val="397701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6E15C9-FD2E-563E-8472-8DCC5220282D}"/>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868383DF-0BAF-1E71-CFB9-FAA19DC2A792}"/>
              </a:ext>
            </a:extLst>
          </p:cNvPr>
          <p:cNvSpPr txBox="1"/>
          <p:nvPr/>
        </p:nvSpPr>
        <p:spPr>
          <a:xfrm>
            <a:off x="838200" y="1054725"/>
            <a:ext cx="5393361" cy="5410854"/>
          </a:xfrm>
          <a:prstGeom prst="rect">
            <a:avLst/>
          </a:prstGeom>
        </p:spPr>
        <p:txBody>
          <a:bodyPr vert="horz" lIns="91440" tIns="45720" rIns="91440" bIns="45720" rtlCol="0">
            <a:noAutofit/>
          </a:bodyPr>
          <a:lstStyle/>
          <a:p>
            <a:pPr algn="ctr">
              <a:lnSpc>
                <a:spcPct val="90000"/>
              </a:lnSpc>
            </a:pPr>
            <a:r>
              <a:rPr lang="en-US" sz="2400" b="1" dirty="0">
                <a:highlight>
                  <a:srgbClr val="FFFF00"/>
                </a:highlight>
              </a:rPr>
              <a:t>We ask our school and </a:t>
            </a:r>
            <a:r>
              <a:rPr lang="en-US" sz="2400" b="1" dirty="0" err="1">
                <a:highlight>
                  <a:srgbClr val="FFFF00"/>
                </a:highlight>
              </a:rPr>
              <a:t>uni</a:t>
            </a:r>
            <a:r>
              <a:rPr lang="en-US" sz="2400" b="1" dirty="0">
                <a:highlight>
                  <a:srgbClr val="FFFF00"/>
                </a:highlight>
              </a:rPr>
              <a:t>  groups</a:t>
            </a:r>
          </a:p>
          <a:p>
            <a:pPr algn="ctr">
              <a:lnSpc>
                <a:spcPct val="90000"/>
              </a:lnSpc>
            </a:pPr>
            <a:r>
              <a:rPr lang="en-US" sz="2400" b="1" dirty="0">
                <a:highlight>
                  <a:srgbClr val="FFFF00"/>
                </a:highlight>
              </a:rPr>
              <a:t> &amp; youth advocates to </a:t>
            </a:r>
            <a:endParaRPr lang="en-US" sz="2400" dirty="0"/>
          </a:p>
          <a:p>
            <a:pPr indent="-228600">
              <a:lnSpc>
                <a:spcPct val="90000"/>
              </a:lnSpc>
              <a:buFont typeface="Arial" panose="020B0604020202020204" pitchFamily="34" charset="0"/>
              <a:buChar char="•"/>
            </a:pPr>
            <a:endParaRPr lang="en-US" sz="2400" dirty="0"/>
          </a:p>
          <a:p>
            <a:pPr indent="-228600">
              <a:lnSpc>
                <a:spcPct val="90000"/>
              </a:lnSpc>
              <a:buFont typeface="Arial" panose="020B0604020202020204" pitchFamily="34" charset="0"/>
              <a:buChar char="•"/>
            </a:pPr>
            <a:r>
              <a:rPr lang="en-US" sz="2400" dirty="0"/>
              <a:t>Get informed</a:t>
            </a:r>
          </a:p>
          <a:p>
            <a:pPr indent="-228600">
              <a:lnSpc>
                <a:spcPct val="90000"/>
              </a:lnSpc>
              <a:buFont typeface="Arial" panose="020B0604020202020204" pitchFamily="34" charset="0"/>
              <a:buChar char="•"/>
            </a:pPr>
            <a:r>
              <a:rPr lang="en-US" sz="2400" dirty="0"/>
              <a:t>Raise awareness</a:t>
            </a:r>
          </a:p>
          <a:p>
            <a:pPr indent="-228600">
              <a:lnSpc>
                <a:spcPct val="90000"/>
              </a:lnSpc>
              <a:buFont typeface="Arial" panose="020B0604020202020204" pitchFamily="34" charset="0"/>
              <a:buChar char="•"/>
            </a:pPr>
            <a:r>
              <a:rPr lang="en-US" sz="2400" dirty="0"/>
              <a:t>Take action to have impact on a youth-</a:t>
            </a:r>
          </a:p>
          <a:p>
            <a:pPr>
              <a:lnSpc>
                <a:spcPct val="90000"/>
              </a:lnSpc>
            </a:pPr>
            <a:r>
              <a:rPr lang="en-US" sz="2400" dirty="0"/>
              <a:t>    relevant human rights issue </a:t>
            </a:r>
          </a:p>
          <a:p>
            <a:pPr indent="-228600">
              <a:lnSpc>
                <a:spcPct val="90000"/>
              </a:lnSpc>
              <a:buFont typeface="Arial" panose="020B0604020202020204" pitchFamily="34" charset="0"/>
              <a:buChar char="•"/>
            </a:pPr>
            <a:endParaRPr lang="en-US" sz="2400" dirty="0"/>
          </a:p>
          <a:p>
            <a:pPr>
              <a:lnSpc>
                <a:spcPct val="90000"/>
              </a:lnSpc>
            </a:pPr>
            <a:r>
              <a:rPr lang="en-US" sz="2400" dirty="0"/>
              <a:t>Along the way they will  engage in</a:t>
            </a:r>
          </a:p>
          <a:p>
            <a:pPr lvl="1" indent="-228600">
              <a:lnSpc>
                <a:spcPct val="90000"/>
              </a:lnSpc>
              <a:buFont typeface="Arial" panose="020B0604020202020204" pitchFamily="34" charset="0"/>
              <a:buChar char="•"/>
            </a:pPr>
            <a:r>
              <a:rPr lang="en-US" sz="2400" dirty="0"/>
              <a:t>Campaigning </a:t>
            </a:r>
          </a:p>
          <a:p>
            <a:pPr lvl="1" indent="-228600">
              <a:lnSpc>
                <a:spcPct val="90000"/>
              </a:lnSpc>
              <a:buFont typeface="Arial" panose="020B0604020202020204" pitchFamily="34" charset="0"/>
              <a:buChar char="•"/>
            </a:pPr>
            <a:r>
              <a:rPr lang="en-US" sz="2400" dirty="0"/>
              <a:t>Public speaking</a:t>
            </a:r>
          </a:p>
          <a:p>
            <a:pPr lvl="1" indent="-228600">
              <a:lnSpc>
                <a:spcPct val="90000"/>
              </a:lnSpc>
              <a:buFont typeface="Arial" panose="020B0604020202020204" pitchFamily="34" charset="0"/>
              <a:buChar char="•"/>
            </a:pPr>
            <a:r>
              <a:rPr lang="en-US" sz="2400" dirty="0"/>
              <a:t>Advocacy</a:t>
            </a:r>
          </a:p>
          <a:p>
            <a:pPr lvl="1" indent="-228600">
              <a:lnSpc>
                <a:spcPct val="90000"/>
              </a:lnSpc>
              <a:buFont typeface="Arial" panose="020B0604020202020204" pitchFamily="34" charset="0"/>
              <a:buChar char="•"/>
            </a:pPr>
            <a:r>
              <a:rPr lang="en-US" sz="2400" dirty="0"/>
              <a:t>Event management</a:t>
            </a:r>
          </a:p>
          <a:p>
            <a:pPr lvl="1" indent="-228600">
              <a:lnSpc>
                <a:spcPct val="90000"/>
              </a:lnSpc>
              <a:buFont typeface="Arial" panose="020B0604020202020204" pitchFamily="34" charset="0"/>
              <a:buChar char="•"/>
            </a:pPr>
            <a:r>
              <a:rPr lang="en-US" sz="2400" dirty="0"/>
              <a:t>Fundraising</a:t>
            </a:r>
          </a:p>
          <a:p>
            <a:pPr lvl="1" indent="-228600">
              <a:lnSpc>
                <a:spcPct val="90000"/>
              </a:lnSpc>
              <a:buFont typeface="Arial" panose="020B0604020202020204" pitchFamily="34" charset="0"/>
              <a:buChar char="•"/>
            </a:pPr>
            <a:r>
              <a:rPr lang="en-US" sz="2400" dirty="0"/>
              <a:t>Recruitment</a:t>
            </a:r>
          </a:p>
          <a:p>
            <a:pPr marL="228600" lvl="1" algn="ctr">
              <a:lnSpc>
                <a:spcPct val="90000"/>
              </a:lnSpc>
            </a:pPr>
            <a:r>
              <a:rPr lang="en-US" sz="2400" dirty="0"/>
              <a:t>HAVE FUN</a:t>
            </a:r>
          </a:p>
        </p:txBody>
      </p:sp>
      <p:pic>
        <p:nvPicPr>
          <p:cNvPr id="5" name="Picture 4">
            <a:extLst>
              <a:ext uri="{FF2B5EF4-FFF2-40B4-BE49-F238E27FC236}">
                <a16:creationId xmlns:a16="http://schemas.microsoft.com/office/drawing/2014/main" id="{76BA096C-8B0F-D4A6-7BAB-EB8C9261102E}"/>
              </a:ext>
            </a:extLst>
          </p:cNvPr>
          <p:cNvPicPr>
            <a:picLocks noChangeAspect="1"/>
          </p:cNvPicPr>
          <p:nvPr/>
        </p:nvPicPr>
        <p:blipFill>
          <a:blip r:embed="rId3"/>
          <a:srcRect l="250" r="2" b="2"/>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4AB9393-0C5F-59CC-F5BF-A80F3A66AB09}"/>
              </a:ext>
            </a:extLst>
          </p:cNvPr>
          <p:cNvSpPr txBox="1"/>
          <p:nvPr/>
        </p:nvSpPr>
        <p:spPr>
          <a:xfrm>
            <a:off x="7561622" y="2430404"/>
            <a:ext cx="3822189" cy="3742762"/>
          </a:xfrm>
          <a:prstGeom prst="rect">
            <a:avLst/>
          </a:prstGeom>
        </p:spPr>
        <p:txBody>
          <a:bodyPr vert="horz" lIns="91440" tIns="45720" rIns="91440" bIns="45720" rtlCol="0">
            <a:normAutofit/>
          </a:bodyPr>
          <a:lstStyle/>
          <a:p>
            <a:pPr indent="-228600" fontAlgn="base">
              <a:lnSpc>
                <a:spcPct val="90000"/>
              </a:lnSpc>
              <a:spcBef>
                <a:spcPct val="0"/>
              </a:spcBef>
              <a:spcAft>
                <a:spcPts val="600"/>
              </a:spcAft>
              <a:buFont typeface="Arial" panose="020B0604020202020204" pitchFamily="34" charset="0"/>
              <a:buChar char="•"/>
            </a:pPr>
            <a:endParaRPr lang="en-US" sz="1400" b="1" dirty="0"/>
          </a:p>
        </p:txBody>
      </p:sp>
      <p:pic>
        <p:nvPicPr>
          <p:cNvPr id="7" name="Picture 6">
            <a:extLst>
              <a:ext uri="{FF2B5EF4-FFF2-40B4-BE49-F238E27FC236}">
                <a16:creationId xmlns:a16="http://schemas.microsoft.com/office/drawing/2014/main" id="{EB7057C7-0044-673F-1ED3-6781ABEDEFB4}"/>
              </a:ext>
            </a:extLst>
          </p:cNvPr>
          <p:cNvPicPr>
            <a:picLocks noChangeAspect="1"/>
          </p:cNvPicPr>
          <p:nvPr/>
        </p:nvPicPr>
        <p:blipFill>
          <a:blip r:embed="rId4"/>
          <a:stretch>
            <a:fillRect/>
          </a:stretch>
        </p:blipFill>
        <p:spPr>
          <a:xfrm>
            <a:off x="10199786" y="5883117"/>
            <a:ext cx="1511939" cy="749873"/>
          </a:xfrm>
          <a:prstGeom prst="rect">
            <a:avLst/>
          </a:prstGeom>
        </p:spPr>
      </p:pic>
    </p:spTree>
    <p:extLst>
      <p:ext uri="{BB962C8B-B14F-4D97-AF65-F5344CB8AC3E}">
        <p14:creationId xmlns:p14="http://schemas.microsoft.com/office/powerpoint/2010/main" val="1464383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D399902-3767-9F37-6AB6-8F5B02695A5A}"/>
              </a:ext>
            </a:extLst>
          </p:cNvPr>
          <p:cNvSpPr txBox="1"/>
          <p:nvPr/>
        </p:nvSpPr>
        <p:spPr>
          <a:xfrm>
            <a:off x="6513788" y="365125"/>
            <a:ext cx="4840010" cy="1807305"/>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700">
              <a:latin typeface="+mj-lt"/>
              <a:ea typeface="+mj-ea"/>
              <a:cs typeface="+mj-cs"/>
            </a:endParaRPr>
          </a:p>
          <a:p>
            <a:pPr>
              <a:lnSpc>
                <a:spcPct val="90000"/>
              </a:lnSpc>
              <a:spcBef>
                <a:spcPct val="0"/>
              </a:spcBef>
              <a:spcAft>
                <a:spcPts val="600"/>
              </a:spcAft>
            </a:pPr>
            <a:r>
              <a:rPr lang="en-US" sz="3700">
                <a:highlight>
                  <a:srgbClr val="FFFF00"/>
                </a:highlight>
                <a:latin typeface="+mj-lt"/>
                <a:ea typeface="+mj-ea"/>
                <a:cs typeface="+mj-cs"/>
              </a:rPr>
              <a:t>Resources and support</a:t>
            </a:r>
          </a:p>
        </p:txBody>
      </p:sp>
      <p:pic>
        <p:nvPicPr>
          <p:cNvPr id="2" name="Picture 1">
            <a:extLst>
              <a:ext uri="{FF2B5EF4-FFF2-40B4-BE49-F238E27FC236}">
                <a16:creationId xmlns:a16="http://schemas.microsoft.com/office/drawing/2014/main" id="{8185F89C-A7F2-BE59-CC87-4E1E8D66D7FA}"/>
              </a:ext>
            </a:extLst>
          </p:cNvPr>
          <p:cNvPicPr>
            <a:picLocks noChangeAspect="1"/>
          </p:cNvPicPr>
          <p:nvPr/>
        </p:nvPicPr>
        <p:blipFill>
          <a:blip r:embed="rId3"/>
          <a:srcRect r="1" b="15629"/>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8" name="TextBox 7">
            <a:extLst>
              <a:ext uri="{FF2B5EF4-FFF2-40B4-BE49-F238E27FC236}">
                <a16:creationId xmlns:a16="http://schemas.microsoft.com/office/drawing/2014/main" id="{7798B444-3029-EBFF-6C73-FA1D1E628633}"/>
              </a:ext>
            </a:extLst>
          </p:cNvPr>
          <p:cNvSpPr txBox="1"/>
          <p:nvPr/>
        </p:nvSpPr>
        <p:spPr>
          <a:xfrm>
            <a:off x="6513788" y="2333297"/>
            <a:ext cx="4840010" cy="384366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dirty="0"/>
              <a:t>Freedom Challenge  - 2025 website  </a:t>
            </a:r>
            <a:r>
              <a:rPr lang="en-US" sz="1700" dirty="0">
                <a:hlinkClick r:id="rId4"/>
              </a:rPr>
              <a:t>https://amnesty.org.nz/freedom-challenge/</a:t>
            </a:r>
            <a:endParaRPr lang="en-US" sz="1700" dirty="0"/>
          </a:p>
          <a:p>
            <a:pPr indent="-228600">
              <a:lnSpc>
                <a:spcPct val="90000"/>
              </a:lnSpc>
              <a:spcAft>
                <a:spcPts val="600"/>
              </a:spcAft>
              <a:buFont typeface="Arial" panose="020B0604020202020204" pitchFamily="34" charset="0"/>
              <a:buChar char="•"/>
            </a:pPr>
            <a:r>
              <a:rPr lang="en-US" sz="1700" dirty="0"/>
              <a:t>     An Action Circular with information and ideas</a:t>
            </a:r>
          </a:p>
          <a:p>
            <a:pPr indent="-228600">
              <a:lnSpc>
                <a:spcPct val="90000"/>
              </a:lnSpc>
              <a:spcAft>
                <a:spcPts val="600"/>
              </a:spcAft>
              <a:buFont typeface="Arial" panose="020B0604020202020204" pitchFamily="34" charset="0"/>
              <a:buChar char="•"/>
            </a:pPr>
            <a:r>
              <a:rPr lang="en-US" sz="1700" dirty="0"/>
              <a:t>     Downloadable &amp; online petition</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1700" dirty="0"/>
              <a:t>Register to receive resources - </a:t>
            </a:r>
            <a:r>
              <a:rPr lang="en-US" sz="1700" dirty="0">
                <a:hlinkClick r:id="rId5"/>
              </a:rPr>
              <a:t>https://forms.office.com/r/Yvzg9WSjJp</a:t>
            </a:r>
            <a:endParaRPr lang="en-US" sz="1700" dirty="0"/>
          </a:p>
          <a:p>
            <a:pPr>
              <a:lnSpc>
                <a:spcPct val="90000"/>
              </a:lnSpc>
              <a:spcAft>
                <a:spcPts val="600"/>
              </a:spcAft>
            </a:pPr>
            <a:endParaRPr lang="en-US" sz="1700" dirty="0"/>
          </a:p>
          <a:p>
            <a:pPr indent="-228600">
              <a:lnSpc>
                <a:spcPct val="90000"/>
              </a:lnSpc>
              <a:spcAft>
                <a:spcPts val="600"/>
              </a:spcAft>
              <a:buFont typeface="Arial" panose="020B0604020202020204" pitchFamily="34" charset="0"/>
              <a:buChar char="•"/>
            </a:pPr>
            <a:r>
              <a:rPr lang="en-US" sz="1700" dirty="0"/>
              <a:t>We’re also offering prizes for the top action taking and fundraising  individual or team.</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1700" dirty="0"/>
              <a:t>Webinars and </a:t>
            </a:r>
            <a:r>
              <a:rPr lang="en-US" sz="1700" dirty="0" err="1"/>
              <a:t>skillshares</a:t>
            </a:r>
            <a:r>
              <a:rPr lang="en-US" sz="1700" dirty="0"/>
              <a:t> </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p:txBody>
      </p:sp>
      <p:pic>
        <p:nvPicPr>
          <p:cNvPr id="9" name="Picture 8">
            <a:extLst>
              <a:ext uri="{FF2B5EF4-FFF2-40B4-BE49-F238E27FC236}">
                <a16:creationId xmlns:a16="http://schemas.microsoft.com/office/drawing/2014/main" id="{BF2298B6-2EED-103B-A486-A413378E2332}"/>
              </a:ext>
            </a:extLst>
          </p:cNvPr>
          <p:cNvPicPr>
            <a:picLocks noChangeAspect="1"/>
          </p:cNvPicPr>
          <p:nvPr/>
        </p:nvPicPr>
        <p:blipFill>
          <a:blip r:embed="rId6"/>
          <a:stretch>
            <a:fillRect/>
          </a:stretch>
        </p:blipFill>
        <p:spPr>
          <a:xfrm>
            <a:off x="10256459" y="5878317"/>
            <a:ext cx="1511939" cy="749873"/>
          </a:xfrm>
          <a:prstGeom prst="rect">
            <a:avLst/>
          </a:prstGeom>
        </p:spPr>
      </p:pic>
    </p:spTree>
    <p:extLst>
      <p:ext uri="{BB962C8B-B14F-4D97-AF65-F5344CB8AC3E}">
        <p14:creationId xmlns:p14="http://schemas.microsoft.com/office/powerpoint/2010/main" val="842784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5264E7-4F74-394C-7DFB-6459E2D36B0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Arc 20">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2029CEA-2ADB-BA25-3B46-11A926C7A4AC}"/>
              </a:ext>
            </a:extLst>
          </p:cNvPr>
          <p:cNvSpPr txBox="1"/>
          <p:nvPr/>
        </p:nvSpPr>
        <p:spPr>
          <a:xfrm>
            <a:off x="4038600" y="1939159"/>
            <a:ext cx="7644627" cy="2751086"/>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6000" kern="1200">
                <a:solidFill>
                  <a:schemeClr val="tx1"/>
                </a:solidFill>
                <a:latin typeface="+mj-lt"/>
                <a:ea typeface="+mj-ea"/>
                <a:cs typeface="+mj-cs"/>
              </a:rPr>
              <a:t>Pātai?</a:t>
            </a:r>
          </a:p>
          <a:p>
            <a:pPr algn="r">
              <a:lnSpc>
                <a:spcPct val="90000"/>
              </a:lnSpc>
              <a:spcBef>
                <a:spcPct val="0"/>
              </a:spcBef>
              <a:spcAft>
                <a:spcPts val="600"/>
              </a:spcAft>
            </a:pPr>
            <a:r>
              <a:rPr lang="en-US" sz="6000" kern="1200">
                <a:solidFill>
                  <a:schemeClr val="tx1"/>
                </a:solidFill>
                <a:latin typeface="+mj-lt"/>
                <a:ea typeface="+mj-ea"/>
                <a:cs typeface="+mj-cs"/>
              </a:rPr>
              <a:t>Any questions?</a:t>
            </a:r>
          </a:p>
          <a:p>
            <a:pPr algn="r">
              <a:lnSpc>
                <a:spcPct val="90000"/>
              </a:lnSpc>
              <a:spcBef>
                <a:spcPct val="0"/>
              </a:spcBef>
              <a:spcAft>
                <a:spcPts val="600"/>
              </a:spcAft>
            </a:pPr>
            <a:r>
              <a:rPr lang="en-US" sz="6000" kern="1200">
                <a:solidFill>
                  <a:schemeClr val="tx1"/>
                </a:solidFill>
                <a:latin typeface="+mj-lt"/>
                <a:ea typeface="+mj-ea"/>
                <a:cs typeface="+mj-cs"/>
              </a:rPr>
              <a:t>Any suggestions??</a:t>
            </a:r>
          </a:p>
        </p:txBody>
      </p:sp>
      <p:sp>
        <p:nvSpPr>
          <p:cNvPr id="6" name="TextBox 5">
            <a:extLst>
              <a:ext uri="{FF2B5EF4-FFF2-40B4-BE49-F238E27FC236}">
                <a16:creationId xmlns:a16="http://schemas.microsoft.com/office/drawing/2014/main" id="{197AE11A-B64A-1E7F-B967-4B4144F28E3C}"/>
              </a:ext>
            </a:extLst>
          </p:cNvPr>
          <p:cNvSpPr txBox="1"/>
          <p:nvPr/>
        </p:nvSpPr>
        <p:spPr>
          <a:xfrm>
            <a:off x="838200" y="365125"/>
            <a:ext cx="5393361"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100" dirty="0">
              <a:latin typeface="+mj-lt"/>
              <a:ea typeface="+mj-ea"/>
              <a:cs typeface="+mj-cs"/>
            </a:endParaRPr>
          </a:p>
        </p:txBody>
      </p:sp>
      <p:sp>
        <p:nvSpPr>
          <p:cNvPr id="8" name="TextBox 7">
            <a:extLst>
              <a:ext uri="{FF2B5EF4-FFF2-40B4-BE49-F238E27FC236}">
                <a16:creationId xmlns:a16="http://schemas.microsoft.com/office/drawing/2014/main" id="{6306A6D9-3C2F-4AA0-48FF-EB95F55E7275}"/>
              </a:ext>
            </a:extLst>
          </p:cNvPr>
          <p:cNvSpPr txBox="1"/>
          <p:nvPr/>
        </p:nvSpPr>
        <p:spPr>
          <a:xfrm>
            <a:off x="838200" y="1825625"/>
            <a:ext cx="5393361"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099D00D8-B7D2-FF6F-55D3-1B5E715EC44B}"/>
              </a:ext>
            </a:extLst>
          </p:cNvPr>
          <p:cNvPicPr>
            <a:picLocks noChangeAspect="1"/>
          </p:cNvPicPr>
          <p:nvPr/>
        </p:nvPicPr>
        <p:blipFill>
          <a:blip r:embed="rId3"/>
          <a:stretch>
            <a:fillRect/>
          </a:stretch>
        </p:blipFill>
        <p:spPr>
          <a:xfrm>
            <a:off x="10485467" y="5659335"/>
            <a:ext cx="1511939" cy="749873"/>
          </a:xfrm>
          <a:prstGeom prst="rect">
            <a:avLst/>
          </a:prstGeom>
        </p:spPr>
      </p:pic>
    </p:spTree>
    <p:extLst>
      <p:ext uri="{BB962C8B-B14F-4D97-AF65-F5344CB8AC3E}">
        <p14:creationId xmlns:p14="http://schemas.microsoft.com/office/powerpoint/2010/main" val="198804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8D0299-3DA6-6A77-0BA6-A4DD24D52FEA}"/>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B352BBB9-69A8-405C-9209-A9FE217AED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82" name="Oval 81">
              <a:extLst>
                <a:ext uri="{FF2B5EF4-FFF2-40B4-BE49-F238E27FC236}">
                  <a16:creationId xmlns:a16="http://schemas.microsoft.com/office/drawing/2014/main" id="{2BA8247A-9874-4F57-82F4-AEB016E66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A30C3CE4-8479-4B6E-9C21-D7B0CD89E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F7BCD297-22FC-4ECD-95DC-8581D5E6B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061A25F1-8873-4D98-B8D5-169EA0AC9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CB7BCAD9-3EF1-4FCE-AFA0-BD2C545A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6649524-3638-4334-8ED6-539D10DF4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D3C74E72-D485-93DC-9746-0D54D40DCFB2}"/>
              </a:ext>
            </a:extLst>
          </p:cNvPr>
          <p:cNvSpPr txBox="1"/>
          <p:nvPr/>
        </p:nvSpPr>
        <p:spPr>
          <a:xfrm>
            <a:off x="5585432" y="731736"/>
            <a:ext cx="5674107" cy="1478264"/>
          </a:xfrm>
          <a:prstGeom prst="rect">
            <a:avLst/>
          </a:prstGeom>
          <a:noFill/>
        </p:spPr>
        <p:txBody>
          <a:bodyPr vert="horz" lIns="91440" tIns="45720" rIns="91440" bIns="45720" rtlCol="0" anchor="t">
            <a:normAutofit/>
          </a:bodyPr>
          <a:lstStyle/>
          <a:p>
            <a:pPr>
              <a:lnSpc>
                <a:spcPct val="90000"/>
              </a:lnSpc>
              <a:spcAft>
                <a:spcPts val="600"/>
              </a:spcAft>
            </a:pPr>
            <a:r>
              <a:rPr lang="en-US" sz="3600" dirty="0">
                <a:solidFill>
                  <a:schemeClr val="bg1"/>
                </a:solidFill>
              </a:rPr>
              <a:t>What exactly is </a:t>
            </a:r>
            <a:r>
              <a:rPr lang="en-US" sz="3600" dirty="0">
                <a:solidFill>
                  <a:srgbClr val="FF0000"/>
                </a:solidFill>
              </a:rPr>
              <a:t>red tagging</a:t>
            </a:r>
            <a:r>
              <a:rPr lang="en-US" sz="3600" dirty="0">
                <a:solidFill>
                  <a:schemeClr val="bg1"/>
                </a:solidFill>
              </a:rPr>
              <a:t>?</a:t>
            </a:r>
          </a:p>
          <a:p>
            <a:pPr indent="-228600">
              <a:lnSpc>
                <a:spcPct val="90000"/>
              </a:lnSpc>
              <a:spcAft>
                <a:spcPts val="600"/>
              </a:spcAft>
              <a:buFont typeface="Arial" panose="020B0604020202020204" pitchFamily="34" charset="0"/>
              <a:buChar char="•"/>
            </a:pPr>
            <a:endParaRPr lang="en-US" sz="2800" dirty="0">
              <a:solidFill>
                <a:schemeClr val="bg1"/>
              </a:solidFill>
            </a:endParaRPr>
          </a:p>
          <a:p>
            <a:pPr indent="-228600">
              <a:lnSpc>
                <a:spcPct val="90000"/>
              </a:lnSpc>
              <a:spcAft>
                <a:spcPts val="600"/>
              </a:spcAft>
              <a:buFont typeface="Arial" panose="020B0604020202020204" pitchFamily="34" charset="0"/>
              <a:buChar char="•"/>
            </a:pPr>
            <a:endParaRPr lang="en-US" dirty="0">
              <a:solidFill>
                <a:schemeClr val="bg1"/>
              </a:solidFill>
            </a:endParaRPr>
          </a:p>
        </p:txBody>
      </p:sp>
      <p:sp>
        <p:nvSpPr>
          <p:cNvPr id="89" name="Rectangle 88">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92" name="Straight Connector 91">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97" name="Rectangle 96">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00" name="Straight Connector 99">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6E12BAC1-03B3-159F-5441-C36AE377F00F}"/>
              </a:ext>
            </a:extLst>
          </p:cNvPr>
          <p:cNvPicPr>
            <a:picLocks noChangeAspect="1"/>
          </p:cNvPicPr>
          <p:nvPr/>
        </p:nvPicPr>
        <p:blipFill>
          <a:blip r:embed="rId3"/>
          <a:srcRect l="1498" r="2" b="2"/>
          <a:stretch>
            <a:fillRect/>
          </a:stretch>
        </p:blipFill>
        <p:spPr>
          <a:xfrm>
            <a:off x="-186485" y="1692933"/>
            <a:ext cx="12712536" cy="4097604"/>
          </a:xfrm>
          <a:prstGeom prst="rect">
            <a:avLst/>
          </a:prstGeom>
        </p:spPr>
      </p:pic>
      <p:grpSp>
        <p:nvGrpSpPr>
          <p:cNvPr id="105" name="Group 104">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2852760"/>
            <a:ext cx="304800" cy="429768"/>
            <a:chOff x="215328" y="-46937"/>
            <a:chExt cx="304800" cy="2773841"/>
          </a:xfrm>
        </p:grpSpPr>
        <p:cxnSp>
          <p:nvCxnSpPr>
            <p:cNvPr id="106" name="Straight Connector 105">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CFCFC890-1311-A41F-4DC1-5BACFE63C734}"/>
              </a:ext>
            </a:extLst>
          </p:cNvPr>
          <p:cNvSpPr txBox="1"/>
          <p:nvPr/>
        </p:nvSpPr>
        <p:spPr>
          <a:xfrm>
            <a:off x="7531610" y="2434201"/>
            <a:ext cx="3822189" cy="3742762"/>
          </a:xfrm>
          <a:prstGeom prst="rect">
            <a:avLst/>
          </a:prstGeom>
        </p:spPr>
        <p:txBody>
          <a:bodyPr vert="horz" lIns="91440" tIns="45720" rIns="91440" bIns="45720" rtlCol="0">
            <a:normAutofit/>
          </a:bodyPr>
          <a:lstStyle/>
          <a:p>
            <a:pPr indent="-228600" fontAlgn="base">
              <a:lnSpc>
                <a:spcPct val="90000"/>
              </a:lnSpc>
              <a:spcBef>
                <a:spcPct val="0"/>
              </a:spcBef>
              <a:spcAft>
                <a:spcPts val="600"/>
              </a:spcAft>
              <a:buFont typeface="Arial" panose="020B0604020202020204" pitchFamily="34" charset="0"/>
              <a:buChar char="•"/>
            </a:pPr>
            <a:endParaRPr lang="en-US" sz="1400" b="1" dirty="0"/>
          </a:p>
        </p:txBody>
      </p:sp>
      <p:pic>
        <p:nvPicPr>
          <p:cNvPr id="2" name="Picture 1">
            <a:extLst>
              <a:ext uri="{FF2B5EF4-FFF2-40B4-BE49-F238E27FC236}">
                <a16:creationId xmlns:a16="http://schemas.microsoft.com/office/drawing/2014/main" id="{DA2534BC-D00B-8BFF-C588-381EE1A19D3E}"/>
              </a:ext>
            </a:extLst>
          </p:cNvPr>
          <p:cNvPicPr>
            <a:picLocks noChangeAspect="1"/>
          </p:cNvPicPr>
          <p:nvPr/>
        </p:nvPicPr>
        <p:blipFill>
          <a:blip r:embed="rId4"/>
          <a:stretch>
            <a:fillRect/>
          </a:stretch>
        </p:blipFill>
        <p:spPr>
          <a:xfrm>
            <a:off x="10341238" y="5815924"/>
            <a:ext cx="1511939" cy="749873"/>
          </a:xfrm>
          <a:prstGeom prst="rect">
            <a:avLst/>
          </a:prstGeom>
        </p:spPr>
      </p:pic>
    </p:spTree>
    <p:extLst>
      <p:ext uri="{BB962C8B-B14F-4D97-AF65-F5344CB8AC3E}">
        <p14:creationId xmlns:p14="http://schemas.microsoft.com/office/powerpoint/2010/main" val="288897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6A17375-C6F5-9A25-10D4-7B56B8EBF832}"/>
              </a:ext>
            </a:extLst>
          </p:cNvPr>
          <p:cNvSpPr txBox="1"/>
          <p:nvPr/>
        </p:nvSpPr>
        <p:spPr>
          <a:xfrm>
            <a:off x="1144923" y="1425844"/>
            <a:ext cx="5315189" cy="4515133"/>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NZ" sz="2400" dirty="0"/>
              <a:t>The Philippines has a vocal civil society and long tradition of activism and protest.</a:t>
            </a:r>
          </a:p>
          <a:p>
            <a:pPr marL="342900" indent="-342900">
              <a:buFont typeface="Arial" panose="020B0604020202020204" pitchFamily="34" charset="0"/>
              <a:buChar char="•"/>
            </a:pPr>
            <a:r>
              <a:rPr lang="en-NZ" sz="2400" dirty="0"/>
              <a:t> Remains one of the most dangerous countries for human rights defenders in Asia.</a:t>
            </a:r>
          </a:p>
          <a:p>
            <a:pPr marL="342900" indent="-342900">
              <a:buFont typeface="Arial" panose="020B0604020202020204" pitchFamily="34" charset="0"/>
              <a:buChar char="•"/>
            </a:pPr>
            <a:r>
              <a:rPr lang="en-NZ" sz="2400" dirty="0"/>
              <a:t>Youth Human Rights Defenders (YHRDs) have for decades been at the forefront of protesting for rights</a:t>
            </a:r>
          </a:p>
          <a:p>
            <a:pPr marL="342900" indent="-342900">
              <a:buFont typeface="Arial" panose="020B0604020202020204" pitchFamily="34" charset="0"/>
              <a:buChar char="•"/>
            </a:pPr>
            <a:r>
              <a:rPr lang="en-NZ" sz="2400" dirty="0"/>
              <a:t>But they are also particularly at risk of state violence.</a:t>
            </a:r>
          </a:p>
          <a:p>
            <a:pPr>
              <a:lnSpc>
                <a:spcPct val="90000"/>
              </a:lnSpc>
              <a:spcAft>
                <a:spcPts val="600"/>
              </a:spcAft>
            </a:pPr>
            <a:endParaRPr lang="en-US" sz="2400" dirty="0"/>
          </a:p>
        </p:txBody>
      </p:sp>
      <p:sp>
        <p:nvSpPr>
          <p:cNvPr id="20" name="Rectangle 1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01234B6-34A1-227F-D3C8-0A5EA703043A}"/>
              </a:ext>
            </a:extLst>
          </p:cNvPr>
          <p:cNvPicPr>
            <a:picLocks noChangeAspect="1"/>
          </p:cNvPicPr>
          <p:nvPr/>
        </p:nvPicPr>
        <p:blipFill>
          <a:blip r:embed="rId3"/>
          <a:stretch>
            <a:fillRect/>
          </a:stretch>
        </p:blipFill>
        <p:spPr>
          <a:xfrm>
            <a:off x="10291107" y="5650494"/>
            <a:ext cx="1511939" cy="749873"/>
          </a:xfrm>
          <a:prstGeom prst="rect">
            <a:avLst/>
          </a:prstGeom>
        </p:spPr>
      </p:pic>
      <p:pic>
        <p:nvPicPr>
          <p:cNvPr id="2" name="Picture 1">
            <a:extLst>
              <a:ext uri="{FF2B5EF4-FFF2-40B4-BE49-F238E27FC236}">
                <a16:creationId xmlns:a16="http://schemas.microsoft.com/office/drawing/2014/main" id="{376EFEC7-4E5C-1D18-8B5B-AABC4651AEA6}"/>
              </a:ext>
            </a:extLst>
          </p:cNvPr>
          <p:cNvPicPr>
            <a:picLocks noChangeAspect="1"/>
          </p:cNvPicPr>
          <p:nvPr/>
        </p:nvPicPr>
        <p:blipFill>
          <a:blip r:embed="rId4"/>
          <a:stretch>
            <a:fillRect/>
          </a:stretch>
        </p:blipFill>
        <p:spPr>
          <a:xfrm>
            <a:off x="6861545" y="2003127"/>
            <a:ext cx="5315189" cy="2657595"/>
          </a:xfrm>
          <a:prstGeom prst="rect">
            <a:avLst/>
          </a:prstGeom>
        </p:spPr>
      </p:pic>
    </p:spTree>
    <p:extLst>
      <p:ext uri="{BB962C8B-B14F-4D97-AF65-F5344CB8AC3E}">
        <p14:creationId xmlns:p14="http://schemas.microsoft.com/office/powerpoint/2010/main" val="1562703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FA377E-3D97-4496-995E-9CDCDC43211D}"/>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B79F238-205E-E7DA-149C-A6705D760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F31B8A9-421C-822A-9526-7A323898C7A2}"/>
              </a:ext>
            </a:extLst>
          </p:cNvPr>
          <p:cNvSpPr txBox="1"/>
          <p:nvPr/>
        </p:nvSpPr>
        <p:spPr>
          <a:xfrm>
            <a:off x="1144923" y="1425844"/>
            <a:ext cx="5315189" cy="4515133"/>
          </a:xfrm>
          <a:prstGeom prst="rect">
            <a:avLst/>
          </a:prstGeom>
        </p:spPr>
        <p:txBody>
          <a:bodyPr vert="horz" lIns="91440" tIns="45720" rIns="91440" bIns="45720" rtlCol="0" anchor="t">
            <a:noAutofit/>
          </a:bodyPr>
          <a:lstStyle/>
          <a:p>
            <a:pPr>
              <a:lnSpc>
                <a:spcPct val="90000"/>
              </a:lnSpc>
              <a:spcAft>
                <a:spcPts val="600"/>
              </a:spcAft>
            </a:pPr>
            <a:r>
              <a:rPr lang="en-US" sz="2400" dirty="0"/>
              <a:t>Protecting the rights to freedom of assembly and freedom of expression</a:t>
            </a:r>
          </a:p>
          <a:p>
            <a:pPr indent="-228600">
              <a:lnSpc>
                <a:spcPct val="90000"/>
              </a:lnSpc>
              <a:spcAft>
                <a:spcPts val="600"/>
              </a:spcAft>
              <a:buFont typeface="Arial" panose="020B0604020202020204" pitchFamily="34" charset="0"/>
              <a:buChar char="•"/>
            </a:pPr>
            <a:r>
              <a:rPr lang="en-US" sz="2400" dirty="0"/>
              <a:t>Pushing back against restrictions of these rights</a:t>
            </a:r>
          </a:p>
          <a:p>
            <a:pPr indent="-228600">
              <a:lnSpc>
                <a:spcPct val="90000"/>
              </a:lnSpc>
              <a:spcAft>
                <a:spcPts val="600"/>
              </a:spcAft>
              <a:buFont typeface="Arial" panose="020B0604020202020204" pitchFamily="34" charset="0"/>
              <a:buChar char="•"/>
            </a:pPr>
            <a:r>
              <a:rPr lang="en-US" sz="2400" dirty="0"/>
              <a:t>Legal</a:t>
            </a:r>
          </a:p>
          <a:p>
            <a:pPr indent="-228600">
              <a:lnSpc>
                <a:spcPct val="90000"/>
              </a:lnSpc>
              <a:spcAft>
                <a:spcPts val="600"/>
              </a:spcAft>
              <a:buFont typeface="Arial" panose="020B0604020202020204" pitchFamily="34" charset="0"/>
              <a:buChar char="•"/>
            </a:pPr>
            <a:r>
              <a:rPr lang="en-US" sz="2400" dirty="0"/>
              <a:t>Political</a:t>
            </a:r>
          </a:p>
          <a:p>
            <a:pPr indent="-228600">
              <a:lnSpc>
                <a:spcPct val="90000"/>
              </a:lnSpc>
              <a:spcAft>
                <a:spcPts val="600"/>
              </a:spcAft>
              <a:buFont typeface="Arial" panose="020B0604020202020204" pitchFamily="34" charset="0"/>
              <a:buChar char="•"/>
            </a:pPr>
            <a:r>
              <a:rPr lang="en-US" sz="2400" dirty="0"/>
              <a:t>Police or military intervention</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Protecting human rights defenders standing up for these rights.</a:t>
            </a:r>
          </a:p>
        </p:txBody>
      </p:sp>
      <p:sp>
        <p:nvSpPr>
          <p:cNvPr id="20" name="Rectangle 19">
            <a:extLst>
              <a:ext uri="{FF2B5EF4-FFF2-40B4-BE49-F238E27FC236}">
                <a16:creationId xmlns:a16="http://schemas.microsoft.com/office/drawing/2014/main" id="{4997A2DF-96A9-7D03-802D-9BBC5BAF1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19BEB37-884E-44F9-6E7D-F7926866F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A8740B4-F7FD-0948-FE64-6F01E1981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7318ED2-A3F4-CDA9-607C-F6ACA70610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D61581FF-7033-D6DF-0602-989F22846577}"/>
              </a:ext>
            </a:extLst>
          </p:cNvPr>
          <p:cNvPicPr>
            <a:picLocks noChangeAspect="1"/>
          </p:cNvPicPr>
          <p:nvPr/>
        </p:nvPicPr>
        <p:blipFill>
          <a:blip r:embed="rId3"/>
          <a:stretch>
            <a:fillRect/>
          </a:stretch>
        </p:blipFill>
        <p:spPr>
          <a:xfrm>
            <a:off x="7075967" y="1740242"/>
            <a:ext cx="4170530" cy="3409409"/>
          </a:xfrm>
          <a:prstGeom prst="rect">
            <a:avLst/>
          </a:prstGeom>
        </p:spPr>
      </p:pic>
    </p:spTree>
    <p:extLst>
      <p:ext uri="{BB962C8B-B14F-4D97-AF65-F5344CB8AC3E}">
        <p14:creationId xmlns:p14="http://schemas.microsoft.com/office/powerpoint/2010/main" val="1268100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07FC549-2F65-63BC-4546-A3762F87F126}"/>
              </a:ext>
            </a:extLst>
          </p:cNvPr>
          <p:cNvSpPr txBox="1"/>
          <p:nvPr/>
        </p:nvSpPr>
        <p:spPr>
          <a:xfrm>
            <a:off x="332509" y="591344"/>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400" kern="1200" dirty="0">
              <a:solidFill>
                <a:srgbClr val="FFFFFF"/>
              </a:solidFill>
              <a:latin typeface="+mj-lt"/>
              <a:ea typeface="+mj-ea"/>
              <a:cs typeface="+mj-cs"/>
            </a:endParaRP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FBB52F31-2CD5-5A3E-6AA0-79324BF2F15C}"/>
              </a:ext>
            </a:extLst>
          </p:cNvPr>
          <p:cNvSpPr txBox="1"/>
          <p:nvPr/>
        </p:nvSpPr>
        <p:spPr>
          <a:xfrm>
            <a:off x="4496733" y="591344"/>
            <a:ext cx="6906491" cy="5585619"/>
          </a:xfrm>
          <a:prstGeom prst="rect">
            <a:avLst/>
          </a:prstGeom>
        </p:spPr>
        <p:txBody>
          <a:bodyPr vert="horz" lIns="91440" tIns="45720" rIns="91440" bIns="45720" rtlCol="0" anchor="ctr">
            <a:normAutofit/>
          </a:bodyPr>
          <a:lstStyle/>
          <a:p>
            <a:pPr>
              <a:lnSpc>
                <a:spcPct val="90000"/>
              </a:lnSpc>
              <a:spcAft>
                <a:spcPts val="600"/>
              </a:spcAft>
            </a:pPr>
            <a:r>
              <a:rPr lang="en-US" sz="2000" dirty="0"/>
              <a:t>State actors including leading political figures and authorities use red-tagging as a dog whistle to incite violence and discrimination against young advocates engaged in diverse human rights causes and against student journalists.</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That violence and discrimination has seen young advocates </a:t>
            </a:r>
          </a:p>
          <a:p>
            <a:pPr indent="-228600">
              <a:lnSpc>
                <a:spcPct val="90000"/>
              </a:lnSpc>
              <a:spcAft>
                <a:spcPts val="600"/>
              </a:spcAft>
              <a:buFont typeface="Arial" panose="020B0604020202020204" pitchFamily="34" charset="0"/>
              <a:buChar char="•"/>
            </a:pPr>
            <a:r>
              <a:rPr lang="en-US" sz="2000" dirty="0"/>
              <a:t>under surveillance and harassed by members of the security forces,</a:t>
            </a:r>
          </a:p>
          <a:p>
            <a:pPr indent="-228600">
              <a:lnSpc>
                <a:spcPct val="90000"/>
              </a:lnSpc>
              <a:spcAft>
                <a:spcPts val="600"/>
              </a:spcAft>
              <a:buFont typeface="Arial" panose="020B0604020202020204" pitchFamily="34" charset="0"/>
              <a:buChar char="•"/>
            </a:pPr>
            <a:r>
              <a:rPr lang="en-US" sz="2000" dirty="0"/>
              <a:t>facing legal harassment, arbitrary arrests, </a:t>
            </a:r>
          </a:p>
          <a:p>
            <a:pPr indent="-228600">
              <a:lnSpc>
                <a:spcPct val="90000"/>
              </a:lnSpc>
              <a:spcAft>
                <a:spcPts val="600"/>
              </a:spcAft>
              <a:buFont typeface="Arial" panose="020B0604020202020204" pitchFamily="34" charset="0"/>
              <a:buChar char="•"/>
            </a:pPr>
            <a:r>
              <a:rPr lang="en-US" sz="2000" dirty="0"/>
              <a:t>enforced disappearances </a:t>
            </a:r>
          </a:p>
          <a:p>
            <a:pPr indent="-228600">
              <a:lnSpc>
                <a:spcPct val="90000"/>
              </a:lnSpc>
              <a:spcAft>
                <a:spcPts val="600"/>
              </a:spcAft>
              <a:buFont typeface="Arial" panose="020B0604020202020204" pitchFamily="34" charset="0"/>
              <a:buChar char="•"/>
            </a:pPr>
            <a:r>
              <a:rPr lang="en-US" sz="2000" dirty="0"/>
              <a:t>Death</a:t>
            </a:r>
          </a:p>
          <a:p>
            <a:pPr indent="-228600">
              <a:lnSpc>
                <a:spcPct val="90000"/>
              </a:lnSpc>
              <a:spcAft>
                <a:spcPts val="600"/>
              </a:spcAft>
              <a:buFont typeface="Arial" panose="020B0604020202020204" pitchFamily="34" charset="0"/>
              <a:buChar char="•"/>
            </a:pPr>
            <a:r>
              <a:rPr lang="en-US" sz="2000" dirty="0"/>
              <a:t>Cyber attacks</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10 minute video </a:t>
            </a:r>
            <a:r>
              <a:rPr lang="en-US" sz="2000" dirty="0">
                <a:hlinkClick r:id="rId3"/>
              </a:rPr>
              <a:t>–</a:t>
            </a:r>
            <a:r>
              <a:rPr lang="en-US" sz="2000" dirty="0"/>
              <a:t>featuring direct accounts from young human rights defenders </a:t>
            </a:r>
            <a:r>
              <a:rPr lang="en-US" sz="2000" dirty="0">
                <a:hlinkClick r:id="rId3"/>
              </a:rPr>
              <a:t>https://www.youtube.com/watch?v=mKljCkir2qg</a:t>
            </a:r>
            <a:endParaRPr lang="en-US" sz="2000" dirty="0"/>
          </a:p>
          <a:p>
            <a:pPr>
              <a:lnSpc>
                <a:spcPct val="90000"/>
              </a:lnSpc>
              <a:spcAft>
                <a:spcPts val="600"/>
              </a:spcAft>
            </a:pPr>
            <a:endParaRPr lang="en-US" sz="2000" dirty="0"/>
          </a:p>
        </p:txBody>
      </p:sp>
      <p:pic>
        <p:nvPicPr>
          <p:cNvPr id="10" name="Picture 9">
            <a:extLst>
              <a:ext uri="{FF2B5EF4-FFF2-40B4-BE49-F238E27FC236}">
                <a16:creationId xmlns:a16="http://schemas.microsoft.com/office/drawing/2014/main" id="{FD6FCE3C-73C1-CC88-F92C-4A5009C95205}"/>
              </a:ext>
            </a:extLst>
          </p:cNvPr>
          <p:cNvPicPr>
            <a:picLocks noChangeAspect="1"/>
          </p:cNvPicPr>
          <p:nvPr/>
        </p:nvPicPr>
        <p:blipFill>
          <a:blip r:embed="rId4"/>
          <a:stretch>
            <a:fillRect/>
          </a:stretch>
        </p:blipFill>
        <p:spPr>
          <a:xfrm>
            <a:off x="10075560" y="5802026"/>
            <a:ext cx="1511939" cy="749873"/>
          </a:xfrm>
          <a:prstGeom prst="rect">
            <a:avLst/>
          </a:prstGeom>
        </p:spPr>
      </p:pic>
    </p:spTree>
    <p:extLst>
      <p:ext uri="{BB962C8B-B14F-4D97-AF65-F5344CB8AC3E}">
        <p14:creationId xmlns:p14="http://schemas.microsoft.com/office/powerpoint/2010/main" val="2302842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32B033-6F51-3278-52B0-A423E29E4414}"/>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1C34229-C349-6A21-3AFE-BC58497E7C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11F5022-1C01-E314-9099-0478C8813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B3E3FEE-82B4-7302-51EF-3819EF650620}"/>
              </a:ext>
            </a:extLst>
          </p:cNvPr>
          <p:cNvSpPr txBox="1"/>
          <p:nvPr/>
        </p:nvSpPr>
        <p:spPr>
          <a:xfrm>
            <a:off x="472220" y="591344"/>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400" kern="1200" dirty="0">
              <a:solidFill>
                <a:srgbClr val="FFFFFF"/>
              </a:solidFill>
              <a:latin typeface="+mj-lt"/>
              <a:ea typeface="+mj-ea"/>
              <a:cs typeface="+mj-cs"/>
            </a:endParaRPr>
          </a:p>
        </p:txBody>
      </p:sp>
      <p:sp>
        <p:nvSpPr>
          <p:cNvPr id="25" name="Arc 24">
            <a:extLst>
              <a:ext uri="{FF2B5EF4-FFF2-40B4-BE49-F238E27FC236}">
                <a16:creationId xmlns:a16="http://schemas.microsoft.com/office/drawing/2014/main" id="{1A5DD97A-DC5A-4879-11F4-3DF85A6F5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EEA883ED-A165-9815-397D-78261C467D00}"/>
              </a:ext>
            </a:extLst>
          </p:cNvPr>
          <p:cNvSpPr txBox="1"/>
          <p:nvPr/>
        </p:nvSpPr>
        <p:spPr>
          <a:xfrm>
            <a:off x="4496733" y="591344"/>
            <a:ext cx="6906491" cy="5585619"/>
          </a:xfrm>
          <a:prstGeom prst="rect">
            <a:avLst/>
          </a:prstGeom>
        </p:spPr>
        <p:txBody>
          <a:bodyPr vert="horz" lIns="91440" tIns="45720" rIns="91440" bIns="45720" rtlCol="0" anchor="ctr">
            <a:normAutofit/>
          </a:bodyPr>
          <a:lstStyle/>
          <a:p>
            <a:r>
              <a:rPr lang="en-NZ" sz="2800" dirty="0"/>
              <a:t>Education system as a battleground</a:t>
            </a:r>
          </a:p>
          <a:p>
            <a:pPr marL="342900" indent="-342900">
              <a:buFont typeface="Arial" panose="020B0604020202020204" pitchFamily="34" charset="0"/>
              <a:buChar char="•"/>
            </a:pPr>
            <a:r>
              <a:rPr lang="en-NZ" sz="2000" dirty="0"/>
              <a:t>Universities and student organisations are also red tagged</a:t>
            </a:r>
          </a:p>
          <a:p>
            <a:pPr marL="342900" indent="-342900">
              <a:buFont typeface="Arial" panose="020B0604020202020204" pitchFamily="34" charset="0"/>
              <a:buChar char="•"/>
            </a:pPr>
            <a:r>
              <a:rPr lang="en-NZ" sz="2000" dirty="0"/>
              <a:t>National Service Training Programme classes (originally designed to instil civic responsibility) used to label students and organisations as communist sympathisers</a:t>
            </a:r>
          </a:p>
          <a:p>
            <a:pPr marL="342900" indent="-342900">
              <a:buFont typeface="Arial" panose="020B0604020202020204" pitchFamily="34" charset="0"/>
              <a:buChar char="•"/>
            </a:pPr>
            <a:r>
              <a:rPr lang="en-NZ" sz="2000" dirty="0"/>
              <a:t>Since Jan 2021 – National Defence  Forces can enter University  campuses without prior notice, on unfounded allegations of “ongoing clandestine recruitment” for the NPA.</a:t>
            </a:r>
          </a:p>
          <a:p>
            <a:pPr marL="342900" indent="-342900">
              <a:buFont typeface="Arial" panose="020B0604020202020204" pitchFamily="34" charset="0"/>
              <a:buChar char="•"/>
            </a:pPr>
            <a:r>
              <a:rPr lang="en-NZ" sz="2000" dirty="0"/>
              <a:t>On and offline warnings not to join popular student organisations which are critical of the government</a:t>
            </a:r>
          </a:p>
          <a:p>
            <a:pPr>
              <a:lnSpc>
                <a:spcPct val="90000"/>
              </a:lnSpc>
              <a:spcAft>
                <a:spcPts val="600"/>
              </a:spcAft>
            </a:pPr>
            <a:endParaRPr lang="en-US" sz="2000" dirty="0"/>
          </a:p>
        </p:txBody>
      </p:sp>
      <p:sp>
        <p:nvSpPr>
          <p:cNvPr id="4" name="TextBox 3">
            <a:extLst>
              <a:ext uri="{FF2B5EF4-FFF2-40B4-BE49-F238E27FC236}">
                <a16:creationId xmlns:a16="http://schemas.microsoft.com/office/drawing/2014/main" id="{8C6CFDBC-9C36-E73C-6968-BAAEACDEBE57}"/>
              </a:ext>
            </a:extLst>
          </p:cNvPr>
          <p:cNvSpPr txBox="1"/>
          <p:nvPr/>
        </p:nvSpPr>
        <p:spPr>
          <a:xfrm>
            <a:off x="352148" y="1250152"/>
            <a:ext cx="2939998" cy="6494085"/>
          </a:xfrm>
          <a:prstGeom prst="rect">
            <a:avLst/>
          </a:prstGeom>
          <a:noFill/>
        </p:spPr>
        <p:txBody>
          <a:bodyPr wrap="square">
            <a:spAutoFit/>
          </a:bodyPr>
          <a:lstStyle/>
          <a:p>
            <a:r>
              <a:rPr lang="en-US" sz="2400" dirty="0">
                <a:solidFill>
                  <a:schemeClr val="bg1"/>
                </a:solidFill>
              </a:rPr>
              <a:t>‘</a:t>
            </a:r>
            <a:r>
              <a:rPr lang="en-US" sz="3200" dirty="0">
                <a:solidFill>
                  <a:schemeClr val="bg1"/>
                </a:solidFill>
              </a:rPr>
              <a:t>There’s that crippling feeling of “am I a target to the military?”’  </a:t>
            </a:r>
          </a:p>
          <a:p>
            <a:endParaRPr lang="en-US" sz="3200" dirty="0">
              <a:solidFill>
                <a:schemeClr val="bg1"/>
              </a:solidFill>
            </a:endParaRPr>
          </a:p>
          <a:p>
            <a:r>
              <a:rPr lang="en-US" sz="3200" dirty="0">
                <a:solidFill>
                  <a:schemeClr val="bg1"/>
                </a:solidFill>
              </a:rPr>
              <a:t>Ana , 26-year-old community activist, Southern Luzon</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pic>
        <p:nvPicPr>
          <p:cNvPr id="5" name="Picture 4">
            <a:extLst>
              <a:ext uri="{FF2B5EF4-FFF2-40B4-BE49-F238E27FC236}">
                <a16:creationId xmlns:a16="http://schemas.microsoft.com/office/drawing/2014/main" id="{5A991883-F2C7-E482-6D76-4BA265C9C279}"/>
              </a:ext>
            </a:extLst>
          </p:cNvPr>
          <p:cNvPicPr>
            <a:picLocks noChangeAspect="1"/>
          </p:cNvPicPr>
          <p:nvPr/>
        </p:nvPicPr>
        <p:blipFill>
          <a:blip r:embed="rId3"/>
          <a:stretch>
            <a:fillRect/>
          </a:stretch>
        </p:blipFill>
        <p:spPr>
          <a:xfrm>
            <a:off x="10291107" y="5650494"/>
            <a:ext cx="1511939" cy="749873"/>
          </a:xfrm>
          <a:prstGeom prst="rect">
            <a:avLst/>
          </a:prstGeom>
        </p:spPr>
      </p:pic>
    </p:spTree>
    <p:extLst>
      <p:ext uri="{BB962C8B-B14F-4D97-AF65-F5344CB8AC3E}">
        <p14:creationId xmlns:p14="http://schemas.microsoft.com/office/powerpoint/2010/main" val="1602226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E8AC4D-2F98-177D-CD6F-8C6B978A7A8D}"/>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0DAB65E-104F-1C2B-7D47-4384EB87F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3B9859C-8CBB-5D9F-B0C8-A81A1E140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D33E65D-AEFD-A27F-5314-7E5849E67E64}"/>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400" kern="1200" dirty="0">
              <a:solidFill>
                <a:srgbClr val="FFFFFF"/>
              </a:solidFill>
              <a:latin typeface="+mj-lt"/>
              <a:ea typeface="+mj-ea"/>
              <a:cs typeface="+mj-cs"/>
            </a:endParaRPr>
          </a:p>
        </p:txBody>
      </p:sp>
      <p:sp>
        <p:nvSpPr>
          <p:cNvPr id="25" name="Arc 24">
            <a:extLst>
              <a:ext uri="{FF2B5EF4-FFF2-40B4-BE49-F238E27FC236}">
                <a16:creationId xmlns:a16="http://schemas.microsoft.com/office/drawing/2014/main" id="{99FF7B2E-82E5-E9D0-B5F7-FE9ACAC31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86EE1C90-8718-3948-4B4E-7FDCDB1A58AD}"/>
              </a:ext>
            </a:extLst>
          </p:cNvPr>
          <p:cNvSpPr txBox="1"/>
          <p:nvPr/>
        </p:nvSpPr>
        <p:spPr>
          <a:xfrm>
            <a:off x="4447308" y="319088"/>
            <a:ext cx="6906491" cy="5857875"/>
          </a:xfrm>
          <a:prstGeom prst="rect">
            <a:avLst/>
          </a:prstGeom>
        </p:spPr>
        <p:txBody>
          <a:bodyPr vert="horz" lIns="91440" tIns="45720" rIns="91440" bIns="45720" rtlCol="0" anchor="ctr">
            <a:normAutofit/>
          </a:bodyPr>
          <a:lstStyle/>
          <a:p>
            <a:pPr>
              <a:lnSpc>
                <a:spcPct val="90000"/>
              </a:lnSpc>
              <a:spcAft>
                <a:spcPts val="600"/>
              </a:spcAft>
            </a:pPr>
            <a:r>
              <a:rPr lang="en-NZ" sz="2400" b="1" dirty="0"/>
              <a:t>Online targeting of advocates</a:t>
            </a:r>
          </a:p>
          <a:p>
            <a:r>
              <a:rPr lang="en-NZ" sz="2000" dirty="0"/>
              <a:t>Facebook is the leading social media network</a:t>
            </a:r>
          </a:p>
          <a:p>
            <a:r>
              <a:rPr lang="en-NZ" sz="2000" dirty="0"/>
              <a:t>- 95% of social media users use this platform monthly.</a:t>
            </a:r>
          </a:p>
          <a:p>
            <a:r>
              <a:rPr lang="en-NZ" sz="2000" dirty="0"/>
              <a:t> </a:t>
            </a:r>
          </a:p>
          <a:p>
            <a:r>
              <a:rPr lang="en-NZ" sz="2000" dirty="0"/>
              <a:t>State actors use Facebook to broadcast and amplify their red-tagging messages allowing them to incite violence against youth  human rights defenders </a:t>
            </a:r>
          </a:p>
          <a:p>
            <a:endParaRPr lang="en-NZ" sz="2000" dirty="0"/>
          </a:p>
          <a:p>
            <a:endParaRPr lang="en-NZ" sz="2000" dirty="0"/>
          </a:p>
          <a:p>
            <a:r>
              <a:rPr lang="en-NZ" sz="2000" dirty="0"/>
              <a:t>Meta, the owner of Facebook, has:</a:t>
            </a:r>
          </a:p>
          <a:p>
            <a:pPr marL="342900" lvl="0" indent="-342900">
              <a:buFont typeface="Arial" panose="020B0604020202020204" pitchFamily="34" charset="0"/>
              <a:buChar char="•"/>
            </a:pPr>
            <a:r>
              <a:rPr lang="en-NZ" sz="2000" dirty="0"/>
              <a:t>allowed state officials and other platform users to harass, intimidate and threaten human rights defenders </a:t>
            </a:r>
          </a:p>
          <a:p>
            <a:pPr marL="342900" lvl="0" indent="-342900">
              <a:buFont typeface="Arial" panose="020B0604020202020204" pitchFamily="34" charset="0"/>
              <a:buChar char="•"/>
            </a:pPr>
            <a:r>
              <a:rPr lang="en-NZ" sz="2000" dirty="0"/>
              <a:t>provided Inadequate content moderation and ad approval mechanisms,</a:t>
            </a:r>
          </a:p>
          <a:p>
            <a:pPr marL="342900" lvl="0" indent="-342900">
              <a:buFont typeface="Arial" panose="020B0604020202020204" pitchFamily="34" charset="0"/>
              <a:buChar char="•"/>
            </a:pPr>
            <a:r>
              <a:rPr lang="en-NZ" sz="2000" dirty="0"/>
              <a:t>failed to track the effectiveness of its risk mitigation measures, </a:t>
            </a:r>
          </a:p>
          <a:p>
            <a:pPr>
              <a:lnSpc>
                <a:spcPct val="90000"/>
              </a:lnSpc>
              <a:spcAft>
                <a:spcPts val="600"/>
              </a:spcAft>
            </a:pPr>
            <a:endParaRPr lang="en-US" sz="2000" dirty="0"/>
          </a:p>
        </p:txBody>
      </p:sp>
      <p:pic>
        <p:nvPicPr>
          <p:cNvPr id="4" name="Picture 3">
            <a:extLst>
              <a:ext uri="{FF2B5EF4-FFF2-40B4-BE49-F238E27FC236}">
                <a16:creationId xmlns:a16="http://schemas.microsoft.com/office/drawing/2014/main" id="{0712267D-C7A5-46D3-E138-5BA122E2EA7B}"/>
              </a:ext>
            </a:extLst>
          </p:cNvPr>
          <p:cNvPicPr>
            <a:picLocks noChangeAspect="1"/>
          </p:cNvPicPr>
          <p:nvPr/>
        </p:nvPicPr>
        <p:blipFill>
          <a:blip r:embed="rId3"/>
          <a:stretch>
            <a:fillRect/>
          </a:stretch>
        </p:blipFill>
        <p:spPr>
          <a:xfrm>
            <a:off x="128669" y="1243265"/>
            <a:ext cx="3200677" cy="3999323"/>
          </a:xfrm>
          <a:prstGeom prst="rect">
            <a:avLst/>
          </a:prstGeom>
        </p:spPr>
      </p:pic>
      <p:pic>
        <p:nvPicPr>
          <p:cNvPr id="5" name="Picture 4">
            <a:extLst>
              <a:ext uri="{FF2B5EF4-FFF2-40B4-BE49-F238E27FC236}">
                <a16:creationId xmlns:a16="http://schemas.microsoft.com/office/drawing/2014/main" id="{A7469CFE-605F-D25D-2AA5-C182F7942425}"/>
              </a:ext>
            </a:extLst>
          </p:cNvPr>
          <p:cNvPicPr>
            <a:picLocks noChangeAspect="1"/>
          </p:cNvPicPr>
          <p:nvPr/>
        </p:nvPicPr>
        <p:blipFill>
          <a:blip r:embed="rId4"/>
          <a:stretch>
            <a:fillRect/>
          </a:stretch>
        </p:blipFill>
        <p:spPr>
          <a:xfrm>
            <a:off x="10291107" y="5650494"/>
            <a:ext cx="1511939" cy="749873"/>
          </a:xfrm>
          <a:prstGeom prst="rect">
            <a:avLst/>
          </a:prstGeom>
        </p:spPr>
      </p:pic>
    </p:spTree>
    <p:extLst>
      <p:ext uri="{BB962C8B-B14F-4D97-AF65-F5344CB8AC3E}">
        <p14:creationId xmlns:p14="http://schemas.microsoft.com/office/powerpoint/2010/main" val="11603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2AF5EB-81CE-3833-D40D-51302C109D1E}"/>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3ED1046-1691-BF8B-0DBF-BD2BF9CAE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EFC1A77-E020-4893-B0CF-7483EAC57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2AE155-14AF-D091-F263-E823E105810B}"/>
              </a:ext>
            </a:extLst>
          </p:cNvPr>
          <p:cNvSpPr txBox="1"/>
          <p:nvPr/>
        </p:nvSpPr>
        <p:spPr>
          <a:xfrm>
            <a:off x="686834" y="1153572"/>
            <a:ext cx="3200400" cy="4461163"/>
          </a:xfrm>
          <a:prstGeom prst="rect">
            <a:avLst/>
          </a:prstGeom>
        </p:spPr>
        <p:txBody>
          <a:bodyPr vert="horz" lIns="91440" tIns="45720" rIns="91440" bIns="45720" rtlCol="0" anchor="ctr">
            <a:normAutofit fontScale="85000" lnSpcReduction="20000"/>
          </a:bodyPr>
          <a:lstStyle/>
          <a:p>
            <a:pPr>
              <a:lnSpc>
                <a:spcPct val="90000"/>
              </a:lnSpc>
              <a:spcBef>
                <a:spcPct val="0"/>
              </a:spcBef>
              <a:spcAft>
                <a:spcPts val="600"/>
              </a:spcAft>
            </a:pPr>
            <a:r>
              <a:rPr lang="en-US" sz="3400" i="1" kern="1200" dirty="0">
                <a:solidFill>
                  <a:srgbClr val="FFFFFF"/>
                </a:solidFill>
                <a:latin typeface="+mj-lt"/>
                <a:ea typeface="+mj-ea"/>
                <a:cs typeface="+mj-cs"/>
              </a:rPr>
              <a:t>“Those legal harassments are actually clearly baseless, and its purpose is to </a:t>
            </a:r>
            <a:r>
              <a:rPr lang="en-US" sz="3400" i="1" kern="1200" dirty="0" err="1">
                <a:solidFill>
                  <a:srgbClr val="FFFFFF"/>
                </a:solidFill>
                <a:latin typeface="+mj-lt"/>
                <a:ea typeface="+mj-ea"/>
                <a:cs typeface="+mj-cs"/>
              </a:rPr>
              <a:t>demoralise</a:t>
            </a:r>
            <a:r>
              <a:rPr lang="en-US" sz="3400" i="1" kern="1200" dirty="0">
                <a:solidFill>
                  <a:srgbClr val="FFFFFF"/>
                </a:solidFill>
                <a:latin typeface="+mj-lt"/>
                <a:ea typeface="+mj-ea"/>
                <a:cs typeface="+mj-cs"/>
              </a:rPr>
              <a:t> and to stop our advocacy work for human rights.”</a:t>
            </a:r>
          </a:p>
          <a:p>
            <a:pPr>
              <a:lnSpc>
                <a:spcPct val="90000"/>
              </a:lnSpc>
              <a:spcBef>
                <a:spcPct val="0"/>
              </a:spcBef>
              <a:spcAft>
                <a:spcPts val="600"/>
              </a:spcAft>
            </a:pPr>
            <a:endParaRPr lang="en-US" sz="3400" kern="1200" dirty="0">
              <a:solidFill>
                <a:srgbClr val="FFFFFF"/>
              </a:solidFill>
              <a:latin typeface="+mj-lt"/>
              <a:ea typeface="+mj-ea"/>
              <a:cs typeface="+mj-cs"/>
            </a:endParaRPr>
          </a:p>
          <a:p>
            <a:pPr>
              <a:lnSpc>
                <a:spcPct val="90000"/>
              </a:lnSpc>
              <a:spcBef>
                <a:spcPct val="0"/>
              </a:spcBef>
              <a:spcAft>
                <a:spcPts val="600"/>
              </a:spcAft>
            </a:pPr>
            <a:r>
              <a:rPr lang="en-US" sz="3400" kern="1200" dirty="0">
                <a:solidFill>
                  <a:srgbClr val="FFFFFF"/>
                </a:solidFill>
                <a:latin typeface="+mj-lt"/>
                <a:ea typeface="+mj-ea"/>
                <a:cs typeface="+mj-cs"/>
              </a:rPr>
              <a:t>May, 24-year-old activist, Southern Luzon</a:t>
            </a:r>
          </a:p>
        </p:txBody>
      </p:sp>
      <p:sp>
        <p:nvSpPr>
          <p:cNvPr id="25" name="Arc 24">
            <a:extLst>
              <a:ext uri="{FF2B5EF4-FFF2-40B4-BE49-F238E27FC236}">
                <a16:creationId xmlns:a16="http://schemas.microsoft.com/office/drawing/2014/main" id="{D716C74C-C58E-80FF-00C3-86F42800C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AEBA3B20-EFF7-02A6-E3E2-E8C1A45B49EC}"/>
              </a:ext>
            </a:extLst>
          </p:cNvPr>
          <p:cNvSpPr txBox="1"/>
          <p:nvPr/>
        </p:nvSpPr>
        <p:spPr>
          <a:xfrm>
            <a:off x="4447308" y="319088"/>
            <a:ext cx="6906491" cy="5857875"/>
          </a:xfrm>
          <a:prstGeom prst="rect">
            <a:avLst/>
          </a:prstGeom>
        </p:spPr>
        <p:txBody>
          <a:bodyPr vert="horz" lIns="91440" tIns="45720" rIns="91440" bIns="45720" rtlCol="0" anchor="ctr">
            <a:normAutofit lnSpcReduction="10000"/>
          </a:bodyPr>
          <a:lstStyle/>
          <a:p>
            <a:pPr>
              <a:lnSpc>
                <a:spcPct val="90000"/>
              </a:lnSpc>
              <a:spcAft>
                <a:spcPts val="600"/>
              </a:spcAft>
            </a:pPr>
            <a:r>
              <a:rPr lang="en-NZ" sz="2000" b="1" dirty="0"/>
              <a:t>Laws and actions used as weapons </a:t>
            </a:r>
            <a:r>
              <a:rPr lang="en-NZ" sz="2000" b="1"/>
              <a:t>against human </a:t>
            </a:r>
            <a:r>
              <a:rPr lang="en-NZ" sz="2000" b="1" dirty="0"/>
              <a:t>rights defenders</a:t>
            </a:r>
          </a:p>
          <a:p>
            <a:pPr>
              <a:lnSpc>
                <a:spcPct val="90000"/>
              </a:lnSpc>
              <a:spcAft>
                <a:spcPts val="600"/>
              </a:spcAft>
            </a:pPr>
            <a:endParaRPr lang="en-NZ" sz="2000" dirty="0"/>
          </a:p>
          <a:p>
            <a:pPr marL="342900" indent="-342900">
              <a:lnSpc>
                <a:spcPct val="90000"/>
              </a:lnSpc>
              <a:spcAft>
                <a:spcPts val="600"/>
              </a:spcAft>
              <a:buAutoNum type="arabicPlain" startAt="2018"/>
            </a:pPr>
            <a:r>
              <a:rPr lang="en-NZ" sz="2000" dirty="0"/>
              <a:t> </a:t>
            </a:r>
          </a:p>
          <a:p>
            <a:pPr>
              <a:lnSpc>
                <a:spcPct val="90000"/>
              </a:lnSpc>
              <a:spcAft>
                <a:spcPts val="600"/>
              </a:spcAft>
            </a:pPr>
            <a:r>
              <a:rPr lang="en-NZ" sz="2000" dirty="0"/>
              <a:t>Executive Order 70 establishing a “Whole-of-Nation approach in defeating the Local Communist Terrorist Groups. </a:t>
            </a:r>
          </a:p>
          <a:p>
            <a:pPr>
              <a:lnSpc>
                <a:spcPct val="90000"/>
              </a:lnSpc>
              <a:spcAft>
                <a:spcPts val="600"/>
              </a:spcAft>
            </a:pPr>
            <a:r>
              <a:rPr lang="en-NZ" sz="2000" dirty="0"/>
              <a:t>A new presidential task force, the “National Task Force to End Local Communist Armed Conflict”, ( NTF-ELCAC) established.</a:t>
            </a:r>
          </a:p>
          <a:p>
            <a:pPr>
              <a:lnSpc>
                <a:spcPct val="90000"/>
              </a:lnSpc>
              <a:spcAft>
                <a:spcPts val="600"/>
              </a:spcAft>
            </a:pPr>
            <a:endParaRPr lang="en-NZ" sz="2000" dirty="0"/>
          </a:p>
          <a:p>
            <a:pPr>
              <a:lnSpc>
                <a:spcPct val="90000"/>
              </a:lnSpc>
              <a:spcAft>
                <a:spcPts val="600"/>
              </a:spcAft>
            </a:pPr>
            <a:r>
              <a:rPr lang="en-NZ" sz="2000" dirty="0"/>
              <a:t>2020</a:t>
            </a:r>
          </a:p>
          <a:p>
            <a:pPr>
              <a:lnSpc>
                <a:spcPct val="90000"/>
              </a:lnSpc>
              <a:spcAft>
                <a:spcPts val="600"/>
              </a:spcAft>
            </a:pPr>
            <a:r>
              <a:rPr lang="en-NZ" sz="2000" dirty="0"/>
              <a:t> the Anti-Terrorism Act passes  which further suppresses dissent and entrenches the targeting of human rights defenders </a:t>
            </a:r>
          </a:p>
          <a:p>
            <a:pPr>
              <a:lnSpc>
                <a:spcPct val="90000"/>
              </a:lnSpc>
              <a:spcAft>
                <a:spcPts val="600"/>
              </a:spcAft>
            </a:pPr>
            <a:endParaRPr lang="en-NZ" sz="2000" dirty="0"/>
          </a:p>
          <a:p>
            <a:pPr>
              <a:lnSpc>
                <a:spcPct val="90000"/>
              </a:lnSpc>
              <a:spcAft>
                <a:spcPts val="600"/>
              </a:spcAft>
            </a:pPr>
            <a:r>
              <a:rPr lang="en-NZ" sz="2000" dirty="0"/>
              <a:t>2021</a:t>
            </a:r>
          </a:p>
          <a:p>
            <a:pPr>
              <a:lnSpc>
                <a:spcPct val="90000"/>
              </a:lnSpc>
              <a:spcAft>
                <a:spcPts val="600"/>
              </a:spcAft>
            </a:pPr>
            <a:r>
              <a:rPr lang="en-NZ" sz="2000" dirty="0"/>
              <a:t>the government  tears up a 32-year-old agreement barring state forces from entering campuses of the University of the Philippines (UP) without prior approval from the university administration</a:t>
            </a:r>
          </a:p>
          <a:p>
            <a:pPr>
              <a:lnSpc>
                <a:spcPct val="90000"/>
              </a:lnSpc>
              <a:spcAft>
                <a:spcPts val="600"/>
              </a:spcAft>
            </a:pPr>
            <a:endParaRPr lang="en-US" sz="2000" dirty="0"/>
          </a:p>
        </p:txBody>
      </p:sp>
      <p:pic>
        <p:nvPicPr>
          <p:cNvPr id="4" name="Picture 3">
            <a:extLst>
              <a:ext uri="{FF2B5EF4-FFF2-40B4-BE49-F238E27FC236}">
                <a16:creationId xmlns:a16="http://schemas.microsoft.com/office/drawing/2014/main" id="{B71FA4A6-2D4E-2C0C-5E20-18BE669493E0}"/>
              </a:ext>
            </a:extLst>
          </p:cNvPr>
          <p:cNvPicPr>
            <a:picLocks noChangeAspect="1"/>
          </p:cNvPicPr>
          <p:nvPr/>
        </p:nvPicPr>
        <p:blipFill>
          <a:blip r:embed="rId3"/>
          <a:stretch>
            <a:fillRect/>
          </a:stretch>
        </p:blipFill>
        <p:spPr>
          <a:xfrm>
            <a:off x="10291107" y="5650494"/>
            <a:ext cx="1511939" cy="749873"/>
          </a:xfrm>
          <a:prstGeom prst="rect">
            <a:avLst/>
          </a:prstGeom>
        </p:spPr>
      </p:pic>
    </p:spTree>
    <p:extLst>
      <p:ext uri="{BB962C8B-B14F-4D97-AF65-F5344CB8AC3E}">
        <p14:creationId xmlns:p14="http://schemas.microsoft.com/office/powerpoint/2010/main" val="1605260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C01DF5-BFF5-9227-CD8C-CA748FA4AA96}"/>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E010B1F-B633-E680-E04F-B1625E710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2C6D5C2-0F64-E936-C725-5DAF3144D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907CFF-A7D1-F793-BD3A-C12AD3D9F8F0}"/>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i="1" kern="1200" dirty="0">
                <a:solidFill>
                  <a:srgbClr val="FFFFFF"/>
                </a:solidFill>
                <a:latin typeface="+mj-lt"/>
                <a:ea typeface="+mj-ea"/>
                <a:cs typeface="+mj-cs"/>
              </a:rPr>
              <a:t>“</a:t>
            </a:r>
            <a:endParaRPr lang="en-US" sz="3400" kern="1200" dirty="0">
              <a:solidFill>
                <a:srgbClr val="FFFFFF"/>
              </a:solidFill>
              <a:latin typeface="+mj-lt"/>
              <a:ea typeface="+mj-ea"/>
              <a:cs typeface="+mj-cs"/>
            </a:endParaRPr>
          </a:p>
        </p:txBody>
      </p:sp>
      <p:sp>
        <p:nvSpPr>
          <p:cNvPr id="25" name="Arc 24">
            <a:extLst>
              <a:ext uri="{FF2B5EF4-FFF2-40B4-BE49-F238E27FC236}">
                <a16:creationId xmlns:a16="http://schemas.microsoft.com/office/drawing/2014/main" id="{AA04B91C-EBEE-F44A-C5DC-1007E9D8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CC5D48D1-D33C-15D1-CF12-3004DB7BA508}"/>
              </a:ext>
            </a:extLst>
          </p:cNvPr>
          <p:cNvSpPr txBox="1"/>
          <p:nvPr/>
        </p:nvSpPr>
        <p:spPr>
          <a:xfrm>
            <a:off x="4447308" y="2136391"/>
            <a:ext cx="6906491" cy="4040572"/>
          </a:xfrm>
          <a:prstGeom prst="rect">
            <a:avLst/>
          </a:prstGeom>
        </p:spPr>
        <p:txBody>
          <a:bodyPr vert="horz" lIns="91440" tIns="45720" rIns="91440" bIns="45720" rtlCol="0" anchor="ctr">
            <a:normAutofit fontScale="85000" lnSpcReduction="10000"/>
          </a:bodyPr>
          <a:lstStyle/>
          <a:p>
            <a:pPr>
              <a:lnSpc>
                <a:spcPct val="90000"/>
              </a:lnSpc>
              <a:spcAft>
                <a:spcPts val="600"/>
              </a:spcAft>
            </a:pPr>
            <a:r>
              <a:rPr lang="en-NZ" sz="2000" b="1" dirty="0"/>
              <a:t>2012</a:t>
            </a:r>
            <a:r>
              <a:rPr lang="en-NZ" sz="2000" dirty="0"/>
              <a:t>  landmark Anti-Enforced or Involuntary Disappearance Act passed which, bans state actors from abducting individuals,</a:t>
            </a:r>
            <a:r>
              <a:rPr lang="en-NZ" sz="2000" i="1" dirty="0"/>
              <a:t> no person had been held accountable for the recorded disappearances of 183 people </a:t>
            </a:r>
            <a:endParaRPr lang="en-NZ" sz="2000" dirty="0"/>
          </a:p>
          <a:p>
            <a:pPr>
              <a:lnSpc>
                <a:spcPct val="90000"/>
              </a:lnSpc>
              <a:spcAft>
                <a:spcPts val="600"/>
              </a:spcAft>
            </a:pPr>
            <a:endParaRPr lang="en-NZ" sz="2000" dirty="0"/>
          </a:p>
          <a:p>
            <a:pPr>
              <a:lnSpc>
                <a:spcPct val="90000"/>
              </a:lnSpc>
              <a:spcAft>
                <a:spcPts val="600"/>
              </a:spcAft>
            </a:pPr>
            <a:r>
              <a:rPr lang="en-NZ" sz="2000" b="1" dirty="0"/>
              <a:t>2020</a:t>
            </a:r>
            <a:r>
              <a:rPr lang="en-NZ" sz="2000" dirty="0"/>
              <a:t> Report by the Philippine Commission on Human Rights argues that red-tagging is often an “open invitation” to commit further serious human rights violations against HRDs, including surveillance, false arrests and killings</a:t>
            </a:r>
          </a:p>
          <a:p>
            <a:pPr>
              <a:lnSpc>
                <a:spcPct val="90000"/>
              </a:lnSpc>
              <a:spcAft>
                <a:spcPts val="600"/>
              </a:spcAft>
            </a:pPr>
            <a:endParaRPr lang="en-NZ" sz="2000" dirty="0"/>
          </a:p>
          <a:p>
            <a:pPr>
              <a:lnSpc>
                <a:spcPct val="90000"/>
              </a:lnSpc>
              <a:spcAft>
                <a:spcPts val="600"/>
              </a:spcAft>
            </a:pPr>
            <a:r>
              <a:rPr lang="en-NZ" sz="2000" b="1" dirty="0"/>
              <a:t>2024</a:t>
            </a:r>
            <a:r>
              <a:rPr lang="en-NZ" sz="2000" dirty="0"/>
              <a:t> the Philippine Supreme Court recognised that “red-tagging, vilification, labelling, and guilt by association threaten a person’s right to life, liberty, or security”</a:t>
            </a:r>
          </a:p>
          <a:p>
            <a:pPr>
              <a:lnSpc>
                <a:spcPct val="90000"/>
              </a:lnSpc>
              <a:spcAft>
                <a:spcPts val="600"/>
              </a:spcAft>
            </a:pPr>
            <a:endParaRPr lang="en-NZ" sz="2000" dirty="0"/>
          </a:p>
          <a:p>
            <a:pPr>
              <a:lnSpc>
                <a:spcPct val="90000"/>
              </a:lnSpc>
              <a:spcAft>
                <a:spcPts val="600"/>
              </a:spcAft>
            </a:pPr>
            <a:r>
              <a:rPr lang="en-NZ" sz="2100" b="1" dirty="0"/>
              <a:t>2025 </a:t>
            </a:r>
            <a:r>
              <a:rPr lang="en-NZ" sz="2100" dirty="0"/>
              <a:t>Former President Duterte surrendered to the International Criminal Court after being arrested on charges for the crimes against humanity of murder, torture and rape.</a:t>
            </a:r>
          </a:p>
          <a:p>
            <a:pPr>
              <a:lnSpc>
                <a:spcPct val="90000"/>
              </a:lnSpc>
              <a:spcAft>
                <a:spcPts val="600"/>
              </a:spcAft>
            </a:pPr>
            <a:endParaRPr lang="en-NZ" sz="2000" dirty="0"/>
          </a:p>
          <a:p>
            <a:pPr>
              <a:lnSpc>
                <a:spcPct val="90000"/>
              </a:lnSpc>
              <a:spcAft>
                <a:spcPts val="600"/>
              </a:spcAft>
            </a:pPr>
            <a:endParaRPr lang="en-NZ" sz="2000" dirty="0"/>
          </a:p>
          <a:p>
            <a:pPr>
              <a:lnSpc>
                <a:spcPct val="90000"/>
              </a:lnSpc>
              <a:spcAft>
                <a:spcPts val="600"/>
              </a:spcAft>
            </a:pPr>
            <a:endParaRPr lang="en-NZ" sz="2000" dirty="0"/>
          </a:p>
          <a:p>
            <a:pPr>
              <a:lnSpc>
                <a:spcPct val="90000"/>
              </a:lnSpc>
              <a:spcAft>
                <a:spcPts val="600"/>
              </a:spcAft>
            </a:pPr>
            <a:endParaRPr lang="en-NZ" dirty="0"/>
          </a:p>
          <a:p>
            <a:pPr>
              <a:lnSpc>
                <a:spcPct val="90000"/>
              </a:lnSpc>
              <a:spcAft>
                <a:spcPts val="600"/>
              </a:spcAft>
            </a:pPr>
            <a:endParaRPr lang="en-NZ" sz="2000" b="1" dirty="0"/>
          </a:p>
          <a:p>
            <a:pPr>
              <a:lnSpc>
                <a:spcPct val="90000"/>
              </a:lnSpc>
              <a:spcAft>
                <a:spcPts val="600"/>
              </a:spcAft>
            </a:pPr>
            <a:endParaRPr lang="en-NZ" sz="2000" dirty="0"/>
          </a:p>
          <a:p>
            <a:pPr>
              <a:lnSpc>
                <a:spcPct val="90000"/>
              </a:lnSpc>
              <a:spcAft>
                <a:spcPts val="600"/>
              </a:spcAft>
            </a:pPr>
            <a:endParaRPr lang="en-US" sz="2000" dirty="0"/>
          </a:p>
        </p:txBody>
      </p:sp>
      <p:pic>
        <p:nvPicPr>
          <p:cNvPr id="6" name="Picture 5" descr="A person speaking into a microphone&#10;&#10;AI-generated content may be incorrect.">
            <a:extLst>
              <a:ext uri="{FF2B5EF4-FFF2-40B4-BE49-F238E27FC236}">
                <a16:creationId xmlns:a16="http://schemas.microsoft.com/office/drawing/2014/main" id="{41A3C63D-4952-D220-7021-86A877D32F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7" y="1773521"/>
            <a:ext cx="3865667" cy="2577627"/>
          </a:xfrm>
          <a:prstGeom prst="rect">
            <a:avLst/>
          </a:prstGeom>
          <a:scene3d>
            <a:camera prst="orthographicFront">
              <a:rot lat="0" lon="20999997" rev="0"/>
            </a:camera>
            <a:lightRig rig="threePt" dir="t"/>
          </a:scene3d>
        </p:spPr>
      </p:pic>
      <p:pic>
        <p:nvPicPr>
          <p:cNvPr id="9" name="Picture 8">
            <a:extLst>
              <a:ext uri="{FF2B5EF4-FFF2-40B4-BE49-F238E27FC236}">
                <a16:creationId xmlns:a16="http://schemas.microsoft.com/office/drawing/2014/main" id="{6AC1891D-3E8B-5F7F-F767-ECF3FEF48842}"/>
              </a:ext>
            </a:extLst>
          </p:cNvPr>
          <p:cNvPicPr>
            <a:picLocks noChangeAspect="1"/>
          </p:cNvPicPr>
          <p:nvPr/>
        </p:nvPicPr>
        <p:blipFill>
          <a:blip r:embed="rId4"/>
          <a:stretch>
            <a:fillRect/>
          </a:stretch>
        </p:blipFill>
        <p:spPr>
          <a:xfrm>
            <a:off x="10203174" y="5586634"/>
            <a:ext cx="1511939" cy="749873"/>
          </a:xfrm>
          <a:prstGeom prst="rect">
            <a:avLst/>
          </a:prstGeom>
        </p:spPr>
      </p:pic>
    </p:spTree>
    <p:extLst>
      <p:ext uri="{BB962C8B-B14F-4D97-AF65-F5344CB8AC3E}">
        <p14:creationId xmlns:p14="http://schemas.microsoft.com/office/powerpoint/2010/main" val="306695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jbb290944a2c49558f52926271d4a45e xmlns="100ca108-6c8c-4832-b38c-46f3c1767b38">
      <Terms xmlns="http://schemas.microsoft.com/office/infopath/2007/PartnerControls">
        <TermInfo xmlns="http://schemas.microsoft.com/office/infopath/2007/PartnerControls">
          <TermName xmlns="http://schemas.microsoft.com/office/infopath/2007/PartnerControls">Supporter Acquisition</TermName>
          <TermId xmlns="http://schemas.microsoft.com/office/infopath/2007/PartnerControls">bf6c3cf2-9a8b-4492-9eb1-c00b6ff6caff</TermId>
        </TermInfo>
      </Terms>
    </jbb290944a2c49558f52926271d4a45e>
    <p05977b3923b457c9bda41d52bf1fe86 xmlns="100ca108-6c8c-4832-b38c-46f3c1767b38">
      <Terms xmlns="http://schemas.microsoft.com/office/infopath/2007/PartnerControls"/>
    </p05977b3923b457c9bda41d52bf1fe86>
    <f4f197bca3f54a279aa72cee75aa2c3a xmlns="100ca108-6c8c-4832-b38c-46f3c1767b38">
      <Terms xmlns="http://schemas.microsoft.com/office/infopath/2007/PartnerControls"/>
    </f4f197bca3f54a279aa72cee75aa2c3a>
    <eaf25c60ca774743ba24c9dabc3e9f96 xmlns="100ca108-6c8c-4832-b38c-46f3c1767b38">
      <Terms xmlns="http://schemas.microsoft.com/office/infopath/2007/PartnerControls">
        <TermInfo xmlns="http://schemas.microsoft.com/office/infopath/2007/PartnerControls">
          <TermName xmlns="http://schemas.microsoft.com/office/infopath/2007/PartnerControls">Activism</TermName>
          <TermId xmlns="http://schemas.microsoft.com/office/infopath/2007/PartnerControls">f6f71116-960e-4fad-9a21-9e8073a97b75</TermId>
        </TermInfo>
      </Terms>
    </eaf25c60ca774743ba24c9dabc3e9f96>
    <TaxCatchAll xmlns="100ca108-6c8c-4832-b38c-46f3c1767b38">
      <Value>86</Value>
      <Value>34</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AINZ Word Document" ma:contentTypeID="0x010100094510DF13278B41B4DD2BD57BD2471E010100AD8162EE41686E429717D3680A7D6750" ma:contentTypeVersion="5" ma:contentTypeDescription="" ma:contentTypeScope="" ma:versionID="7e9419471315f6a70cedb96c9800081d">
  <xsd:schema xmlns:xsd="http://www.w3.org/2001/XMLSchema" xmlns:xs="http://www.w3.org/2001/XMLSchema" xmlns:p="http://schemas.microsoft.com/office/2006/metadata/properties" xmlns:ns2="100ca108-6c8c-4832-b38c-46f3c1767b38" targetNamespace="http://schemas.microsoft.com/office/2006/metadata/properties" ma:root="true" ma:fieldsID="d97ef79c2337a7e6ee65660ba9533ba3" ns2:_="">
    <xsd:import namespace="100ca108-6c8c-4832-b38c-46f3c1767b38"/>
    <xsd:element name="properties">
      <xsd:complexType>
        <xsd:sequence>
          <xsd:element name="documentManagement">
            <xsd:complexType>
              <xsd:all>
                <xsd:element ref="ns2:TaxCatchAll" minOccurs="0"/>
                <xsd:element ref="ns2:TaxCatchAllLabel" minOccurs="0"/>
                <xsd:element ref="ns2:jbb290944a2c49558f52926271d4a45e" minOccurs="0"/>
                <xsd:element ref="ns2:eaf25c60ca774743ba24c9dabc3e9f96" minOccurs="0"/>
                <xsd:element ref="ns2:f4f197bca3f54a279aa72cee75aa2c3a" minOccurs="0"/>
                <xsd:element ref="ns2:p05977b3923b457c9bda41d52bf1fe8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ca108-6c8c-4832-b38c-46f3c1767b38"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2d0f57a-5655-4943-a61c-4be947eedc8d}" ma:internalName="TaxCatchAll" ma:showField="CatchAllData" ma:web="5c5fe226-2e37-430b-afea-971060740cb0">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2d0f57a-5655-4943-a61c-4be947eedc8d}" ma:internalName="TaxCatchAllLabel" ma:readOnly="true" ma:showField="CatchAllDataLabel" ma:web="5c5fe226-2e37-430b-afea-971060740cb0">
      <xsd:complexType>
        <xsd:complexContent>
          <xsd:extension base="dms:MultiChoiceLookup">
            <xsd:sequence>
              <xsd:element name="Value" type="dms:Lookup" maxOccurs="unbounded" minOccurs="0" nillable="true"/>
            </xsd:sequence>
          </xsd:extension>
        </xsd:complexContent>
      </xsd:complexType>
    </xsd:element>
    <xsd:element name="jbb290944a2c49558f52926271d4a45e" ma:index="10" nillable="true" ma:taxonomy="true" ma:internalName="jbb290944a2c49558f52926271d4a45e" ma:taxonomyFieldName="Function" ma:displayName="Library" ma:default="" ma:fieldId="{3bb29094-4a2c-4955-8f52-926271d4a45e}" ma:sspId="bc92757b-993f-4039-896e-19781b9cdec5" ma:termSetId="381858e2-69c0-4a0f-b44d-15c5454bd19e" ma:anchorId="00000000-0000-0000-0000-000000000000" ma:open="false" ma:isKeyword="false">
      <xsd:complexType>
        <xsd:sequence>
          <xsd:element ref="pc:Terms" minOccurs="0" maxOccurs="1"/>
        </xsd:sequence>
      </xsd:complexType>
    </xsd:element>
    <xsd:element name="eaf25c60ca774743ba24c9dabc3e9f96" ma:index="12" nillable="true" ma:taxonomy="true" ma:internalName="eaf25c60ca774743ba24c9dabc3e9f96" ma:taxonomyFieldName="Activity" ma:displayName="Tag 1" ma:default="" ma:fieldId="{eaf25c60-ca77-4743-ba24-c9dabc3e9f96}" ma:sspId="bc92757b-993f-4039-896e-19781b9cdec5" ma:termSetId="d5d21fd5-874f-43f7-85bb-6d9a23cfd1eb" ma:anchorId="00000000-0000-0000-0000-000000000000" ma:open="false" ma:isKeyword="false">
      <xsd:complexType>
        <xsd:sequence>
          <xsd:element ref="pc:Terms" minOccurs="0" maxOccurs="1"/>
        </xsd:sequence>
      </xsd:complexType>
    </xsd:element>
    <xsd:element name="f4f197bca3f54a279aa72cee75aa2c3a" ma:index="14" nillable="true" ma:taxonomy="true" ma:internalName="f4f197bca3f54a279aa72cee75aa2c3a" ma:taxonomyFieldName="SecondaryActivity" ma:displayName="Tag 2" ma:default="" ma:fieldId="{f4f197bc-a3f5-4a27-9aa7-2cee75aa2c3a}" ma:sspId="bc92757b-993f-4039-896e-19781b9cdec5" ma:termSetId="d5d21fd5-874f-43f7-85bb-6d9a23cfd1eb" ma:anchorId="00000000-0000-0000-0000-000000000000" ma:open="false" ma:isKeyword="false">
      <xsd:complexType>
        <xsd:sequence>
          <xsd:element ref="pc:Terms" minOccurs="0" maxOccurs="1"/>
        </xsd:sequence>
      </xsd:complexType>
    </xsd:element>
    <xsd:element name="p05977b3923b457c9bda41d52bf1fe86" ma:index="16" nillable="true" ma:taxonomy="true" ma:internalName="p05977b3923b457c9bda41d52bf1fe86" ma:taxonomyFieldName="TertiaryActivity" ma:displayName="Tag 3" ma:default="" ma:fieldId="{905977b3-923b-457c-9bda-41d52bf1fe86}" ma:sspId="bc92757b-993f-4039-896e-19781b9cdec5" ma:termSetId="d5d21fd5-874f-43f7-85bb-6d9a23cfd1e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bc92757b-993f-4039-896e-19781b9cdec5" ContentTypeId="0x010100094510DF13278B41B4DD2BD57BD2471E0101" PreviousValue="false"/>
</file>

<file path=customXml/itemProps1.xml><?xml version="1.0" encoding="utf-8"?>
<ds:datastoreItem xmlns:ds="http://schemas.openxmlformats.org/officeDocument/2006/customXml" ds:itemID="{975AE3B7-1A99-442F-8EC8-B74B5079FA78}">
  <ds:schemaRefs>
    <ds:schemaRef ds:uri="http://purl.org/dc/terms/"/>
    <ds:schemaRef ds:uri="http://purl.org/dc/elements/1.1/"/>
    <ds:schemaRef ds:uri="http://schemas.microsoft.com/office/2006/documentManagement/types"/>
    <ds:schemaRef ds:uri="100ca108-6c8c-4832-b38c-46f3c1767b38"/>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E7D090C-D4FB-4696-9E20-1F659249F7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ca108-6c8c-4832-b38c-46f3c1767b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509431-F7D0-408C-9434-F2192336E99D}">
  <ds:schemaRefs>
    <ds:schemaRef ds:uri="http://schemas.microsoft.com/sharepoint/v3/contenttype/forms"/>
  </ds:schemaRefs>
</ds:datastoreItem>
</file>

<file path=customXml/itemProps4.xml><?xml version="1.0" encoding="utf-8"?>
<ds:datastoreItem xmlns:ds="http://schemas.openxmlformats.org/officeDocument/2006/customXml" ds:itemID="{47B568DE-E636-4BBB-89F8-94C3BBE24BC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3878</TotalTime>
  <Words>1735</Words>
  <Application>Microsoft Office PowerPoint</Application>
  <PresentationFormat>Widescreen</PresentationFormat>
  <Paragraphs>177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Field</dc:creator>
  <cp:lastModifiedBy>Margaret Taylor (she/her)</cp:lastModifiedBy>
  <cp:revision>958</cp:revision>
  <cp:lastPrinted>2025-07-08T20:37:55Z</cp:lastPrinted>
  <dcterms:created xsi:type="dcterms:W3CDTF">2017-08-20T23:27:13Z</dcterms:created>
  <dcterms:modified xsi:type="dcterms:W3CDTF">2025-07-14T03:27:21Z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0x010100094510DF13278B41B4DD2BD57BD2471E010100AD8162EE41686E429717D3680A7D6750</vt:lpwstr>
  </property>
  <property fmtid="{D5CDD505-2E9C-101B-9397-08002B2CF9AE}" pid="3" name="SecondaryActivity">
    <vt:lpwstr/>
  </property>
  <property fmtid="{D5CDD505-2E9C-101B-9397-08002B2CF9AE}" pid="4" name="Activity">
    <vt:lpwstr>86;#Activism|f6f71116-960e-4fad-9a21-9e8073a97b75</vt:lpwstr>
  </property>
  <property fmtid="{D5CDD505-2E9C-101B-9397-08002B2CF9AE}" pid="5" name="Function">
    <vt:lpwstr>34;#Supporter Acquisition|bf6c3cf2-9a8b-4492-9eb1-c00b6ff6caff</vt:lpwstr>
  </property>
  <property fmtid="{D5CDD505-2E9C-101B-9397-08002B2CF9AE}" pid="6" name="TertiaryActivity">
    <vt:lpwstr/>
  </property>
  <property fmtid="{D5CDD505-2E9C-101B-9397-08002B2CF9AE}" pid="7" name="lcf76f155ced4ddcb4097134ff3c332f">
    <vt:lpwstr/>
  </property>
  <property fmtid="{D5CDD505-2E9C-101B-9397-08002B2CF9AE}" pid="8" name="MediaServiceImageTags">
    <vt:lpwstr/>
  </property>
  <property fmtid="{D5CDD505-2E9C-101B-9397-08002B2CF9AE}" pid="9" name="SharedWithUsers">
    <vt:lpwstr>56;#Margaret Taylor (she/her);#12016;#Frankie Barclay (he/her)</vt:lpwstr>
  </property>
</Properties>
</file>