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63" r:id="rId5"/>
    <p:sldId id="258" r:id="rId6"/>
    <p:sldId id="259" r:id="rId7"/>
    <p:sldId id="264" r:id="rId8"/>
    <p:sldId id="265" r:id="rId9"/>
    <p:sldId id="271" r:id="rId10"/>
    <p:sldId id="269" r:id="rId11"/>
    <p:sldId id="267" r:id="rId12"/>
    <p:sldId id="276" r:id="rId13"/>
    <p:sldId id="266" r:id="rId14"/>
    <p:sldId id="272" r:id="rId15"/>
    <p:sldId id="273" r:id="rId16"/>
    <p:sldId id="278" r:id="rId17"/>
    <p:sldId id="268" r:id="rId18"/>
    <p:sldId id="262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048F-E0D1-4881-85F0-CD6757B5D538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808-C8B9-4613-81E0-75200B1E708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935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048F-E0D1-4881-85F0-CD6757B5D538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808-C8B9-4613-81E0-75200B1E708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6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048F-E0D1-4881-85F0-CD6757B5D538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808-C8B9-4613-81E0-75200B1E708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9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048F-E0D1-4881-85F0-CD6757B5D538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808-C8B9-4613-81E0-75200B1E708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73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048F-E0D1-4881-85F0-CD6757B5D538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808-C8B9-4613-81E0-75200B1E708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048F-E0D1-4881-85F0-CD6757B5D538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808-C8B9-4613-81E0-75200B1E708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46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048F-E0D1-4881-85F0-CD6757B5D538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808-C8B9-4613-81E0-75200B1E708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6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048F-E0D1-4881-85F0-CD6757B5D538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808-C8B9-4613-81E0-75200B1E708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38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048F-E0D1-4881-85F0-CD6757B5D538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808-C8B9-4613-81E0-75200B1E708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10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048F-E0D1-4881-85F0-CD6757B5D538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808-C8B9-4613-81E0-75200B1E708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3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B048F-E0D1-4881-85F0-CD6757B5D538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46808-C8B9-4613-81E0-75200B1E708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6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B048F-E0D1-4881-85F0-CD6757B5D538}" type="datetimeFigureOut">
              <a:rPr lang="en-GB" smtClean="0"/>
              <a:t>14/09/2019</a:t>
            </a:fld>
            <a:endParaRPr lang="en-GB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46808-C8B9-4613-81E0-75200B1E7087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358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199"/>
            <a:ext cx="4894806" cy="2286001"/>
          </a:xfrm>
        </p:spPr>
        <p:txBody>
          <a:bodyPr>
            <a:normAutofit/>
          </a:bodyPr>
          <a:lstStyle/>
          <a:p>
            <a:r>
              <a:rPr lang="en-CA" sz="3600" b="1" dirty="0"/>
              <a:t>MENTAL HEALTH AND </a:t>
            </a:r>
            <a:r>
              <a:rPr lang="en-CA" sz="3600" b="1" dirty="0" smtClean="0"/>
              <a:t>crises </a:t>
            </a:r>
            <a:r>
              <a:rPr lang="en-CA" sz="3600" b="1" dirty="0" smtClean="0"/>
              <a:t>GROUP</a:t>
            </a:r>
            <a:r>
              <a:rPr lang="es-CO" sz="3600" dirty="0" smtClean="0"/>
              <a:t/>
            </a:r>
            <a:br>
              <a:rPr lang="es-CO" sz="3600" dirty="0" smtClean="0"/>
            </a:br>
            <a:r>
              <a:rPr lang="en-CA" sz="3600" b="1" dirty="0" smtClean="0"/>
              <a:t>REPORT ON CALI-COLOMBIA WORKSHOP</a:t>
            </a:r>
            <a:endParaRPr lang="es-CO" sz="36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839788" y="2743201"/>
            <a:ext cx="5038498" cy="3727264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Place: </a:t>
            </a:r>
            <a:r>
              <a:rPr lang="en-US" sz="1800" dirty="0" err="1" smtClean="0"/>
              <a:t>JamundÍ´s</a:t>
            </a:r>
            <a:r>
              <a:rPr lang="en-US" sz="1800" dirty="0" smtClean="0"/>
              <a:t> Suburban area. House of Gabriel and </a:t>
            </a:r>
            <a:r>
              <a:rPr lang="en-US" sz="1800" dirty="0" err="1" smtClean="0"/>
              <a:t>Dorotea</a:t>
            </a:r>
            <a:r>
              <a:rPr lang="en-US" sz="1800" dirty="0" smtClean="0"/>
              <a:t>. The place was chosen to have a sort of retreat space, providing a green, calm and intimate environment. </a:t>
            </a:r>
          </a:p>
          <a:p>
            <a:r>
              <a:rPr lang="en-US" sz="1800" b="1" dirty="0" smtClean="0"/>
              <a:t>Date: </a:t>
            </a:r>
            <a:r>
              <a:rPr lang="en-US" sz="1800" dirty="0" smtClean="0"/>
              <a:t>August 7, 2019 (A Colombian Holyday) </a:t>
            </a:r>
          </a:p>
          <a:p>
            <a:r>
              <a:rPr lang="en-US" sz="1800" b="1" dirty="0" smtClean="0"/>
              <a:t>Participants: </a:t>
            </a:r>
            <a:r>
              <a:rPr lang="en-US" sz="1800" dirty="0" smtClean="0"/>
              <a:t>A total of 13 Helpers (6) Ladies and (7) men including helpers of Cali and </a:t>
            </a:r>
            <a:r>
              <a:rPr lang="en-US" sz="1800" dirty="0" err="1" smtClean="0"/>
              <a:t>Jamundí</a:t>
            </a:r>
            <a:r>
              <a:rPr lang="en-US" sz="1800" dirty="0" smtClean="0"/>
              <a:t>. Among them 2 National Helpers, 1 regional and local helpers of both groups. Plus 1 lady who is a regular member that was the host, and the three facilitators. Detailed  List provided on the appendix</a:t>
            </a:r>
          </a:p>
          <a:p>
            <a:r>
              <a:rPr lang="en-US" sz="1800" b="1" dirty="0" smtClean="0"/>
              <a:t>Facilitating Team: </a:t>
            </a:r>
            <a:r>
              <a:rPr lang="en-US" sz="1800" dirty="0" err="1" smtClean="0"/>
              <a:t>Sarita</a:t>
            </a:r>
            <a:r>
              <a:rPr lang="en-US" sz="1800" dirty="0" smtClean="0"/>
              <a:t> Martinez, </a:t>
            </a:r>
            <a:r>
              <a:rPr lang="en-US" sz="1800" dirty="0" err="1" smtClean="0"/>
              <a:t>Muchsin</a:t>
            </a:r>
            <a:r>
              <a:rPr lang="en-US" sz="1800" dirty="0" smtClean="0"/>
              <a:t> Silva and Ramona Ruiz</a:t>
            </a:r>
            <a:endParaRPr lang="en-US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032" y="195942"/>
            <a:ext cx="5099528" cy="62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790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7" y="679268"/>
            <a:ext cx="4607423" cy="1378131"/>
          </a:xfrm>
        </p:spPr>
        <p:txBody>
          <a:bodyPr>
            <a:noAutofit/>
          </a:bodyPr>
          <a:lstStyle/>
          <a:p>
            <a:r>
              <a:rPr lang="en-US" sz="3600" b="1" dirty="0"/>
              <a:t>Role play- Listening and talking to applicants</a:t>
            </a:r>
            <a:endParaRPr lang="en-GB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57012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One of the group concerns was the screening of applicants and the orientation concerning mental health and </a:t>
            </a:r>
            <a:r>
              <a:rPr lang="en-GB" dirty="0" err="1" smtClean="0"/>
              <a:t>Subud</a:t>
            </a:r>
            <a:r>
              <a:rPr lang="en-GB" dirty="0" smtClean="0"/>
              <a:t> </a:t>
            </a:r>
            <a:r>
              <a:rPr lang="en-GB" dirty="0" smtClean="0"/>
              <a:t>crises, </a:t>
            </a:r>
            <a:r>
              <a:rPr lang="en-GB" dirty="0" smtClean="0"/>
              <a:t>we may give during the application and the follow-up time. </a:t>
            </a:r>
          </a:p>
          <a:p>
            <a:r>
              <a:rPr lang="en-GB" dirty="0" smtClean="0"/>
              <a:t>Also, about helpers readiness concerning this topic.</a:t>
            </a:r>
          </a:p>
          <a:p>
            <a:r>
              <a:rPr lang="en-GB" dirty="0" smtClean="0"/>
              <a:t>It followed a role play exercise in couple in which this issue was explored.</a:t>
            </a:r>
          </a:p>
          <a:p>
            <a:r>
              <a:rPr lang="en-GB" dirty="0" smtClean="0"/>
              <a:t>The couples switched to try both sides of the game.</a:t>
            </a:r>
          </a:p>
          <a:p>
            <a:endParaRPr lang="en-GB" dirty="0"/>
          </a:p>
        </p:txBody>
      </p:sp>
      <p:pic>
        <p:nvPicPr>
          <p:cNvPr id="6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1150119" y="2190988"/>
            <a:ext cx="3500258" cy="466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73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477102" cy="1005840"/>
          </a:xfrm>
        </p:spPr>
        <p:txBody>
          <a:bodyPr/>
          <a:lstStyle/>
          <a:p>
            <a:r>
              <a:rPr lang="en-GB" b="1" dirty="0" smtClean="0"/>
              <a:t>Role play- Listening and talking to applicants</a:t>
            </a:r>
            <a:endParaRPr lang="en-GB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6890" y="1674720"/>
            <a:ext cx="3655218" cy="4873625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1319349"/>
            <a:ext cx="6266406" cy="5408022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GB" sz="2400" dirty="0" smtClean="0"/>
              <a:t>How do we listen?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2400" dirty="0" smtClean="0"/>
              <a:t>To what do we pay attention?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2400" dirty="0" smtClean="0"/>
              <a:t>How much concerned are we with the “content “ of our conversation with applicants?</a:t>
            </a:r>
          </a:p>
          <a:p>
            <a:pPr algn="just"/>
            <a:r>
              <a:rPr lang="en-GB" sz="2400" dirty="0" smtClean="0"/>
              <a:t>In sum, the group noticed to be: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2400" dirty="0"/>
              <a:t>O</a:t>
            </a:r>
            <a:r>
              <a:rPr lang="en-GB" sz="2400" dirty="0" smtClean="0"/>
              <a:t>verly concern about what to keep in mind, and being a “good helper”.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2400" dirty="0"/>
              <a:t>S</a:t>
            </a:r>
            <a:r>
              <a:rPr lang="en-GB" sz="2400" dirty="0" smtClean="0"/>
              <a:t>ometimes been even “sneaky and invasive with questions and comments”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GB" sz="2400" dirty="0" smtClean="0"/>
              <a:t> Too much concerns about the wording of things been caught-up into their minds and feeling and not open and quiet enough, to feel the inner connection with the applicants.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17172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822960"/>
          </a:xfrm>
        </p:spPr>
        <p:txBody>
          <a:bodyPr>
            <a:noAutofit/>
          </a:bodyPr>
          <a:lstStyle/>
          <a:p>
            <a:r>
              <a:rPr lang="en-US" sz="4000" b="1" dirty="0"/>
              <a:t>Role play- Listening and talking to applicants</a:t>
            </a:r>
            <a:endParaRPr lang="en-GB" sz="4000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00309" y="1564980"/>
            <a:ext cx="2712917" cy="4189004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409406" y="1280160"/>
            <a:ext cx="5055325" cy="515982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To work in inner quietness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To be prepared for the applicants (fast or be on the right attitude when is the day to come to the applicants´ meeting)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To be openly curios about the applicants´ life story (family and work background, personal concerns, etc.)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Beware of helpers lack of harmony. Beware of power dynamics, specially among helpers.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Trust in Good´s guidance. Even though, sometimes we fail as helpers applicants' have their own experiences and receiving. Some people even experience their own </a:t>
            </a:r>
            <a:r>
              <a:rPr lang="en-GB" sz="2000" dirty="0" err="1" smtClean="0"/>
              <a:t>Latihan</a:t>
            </a:r>
            <a:r>
              <a:rPr lang="en-GB" sz="2000" dirty="0" smtClean="0"/>
              <a:t> before been open.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We need to maintain the good habit of checking our work as a helpers and if is right or not for each one of us to continue in her/his helpers role, and to asses, through testing, how we can improve our work as helpers.</a:t>
            </a:r>
            <a:endParaRPr lang="en-GB" sz="2000" dirty="0"/>
          </a:p>
        </p:txBody>
      </p:sp>
      <p:pic>
        <p:nvPicPr>
          <p:cNvPr id="6" name="Marcador de contenido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8" y="1564980"/>
            <a:ext cx="2830483" cy="41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68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54" y="1315976"/>
            <a:ext cx="9013372" cy="507438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3954" y="195308"/>
            <a:ext cx="10635343" cy="1325563"/>
          </a:xfrm>
        </p:spPr>
        <p:txBody>
          <a:bodyPr/>
          <a:lstStyle/>
          <a:p>
            <a:pPr algn="ctr"/>
            <a:r>
              <a:rPr lang="en-GB" b="1" dirty="0" smtClean="0"/>
              <a:t>We had healthy snacks and a nice Lunch Break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7028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40971"/>
          </a:xfrm>
        </p:spPr>
        <p:txBody>
          <a:bodyPr/>
          <a:lstStyle/>
          <a:p>
            <a:r>
              <a:rPr lang="en-GB" b="1" dirty="0" smtClean="0"/>
              <a:t>Afternoon </a:t>
            </a:r>
            <a:r>
              <a:rPr lang="en-GB" b="1" dirty="0" err="1" smtClean="0"/>
              <a:t>Latihan</a:t>
            </a:r>
            <a:r>
              <a:rPr lang="en-GB" b="1" dirty="0" smtClean="0"/>
              <a:t> and testing</a:t>
            </a:r>
            <a:endParaRPr lang="en-GB" b="1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3680" y="555591"/>
            <a:ext cx="4770075" cy="3109902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5587138" cy="4356464"/>
          </a:xfrm>
        </p:spPr>
        <p:txBody>
          <a:bodyPr/>
          <a:lstStyle/>
          <a:p>
            <a:r>
              <a:rPr lang="en-GB" sz="2400" dirty="0" smtClean="0"/>
              <a:t>After a good lunch break we had more </a:t>
            </a:r>
            <a:r>
              <a:rPr lang="en-GB" sz="2400" dirty="0" err="1" smtClean="0"/>
              <a:t>latihan</a:t>
            </a:r>
            <a:r>
              <a:rPr lang="en-GB" sz="2400" dirty="0" smtClean="0"/>
              <a:t> and testing. 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Women testing </a:t>
            </a:r>
            <a:r>
              <a:rPr lang="en-GB" sz="2400" dirty="0" smtClean="0"/>
              <a:t>was about feeling their own </a:t>
            </a:r>
            <a:r>
              <a:rPr lang="en-GB" sz="2400" dirty="0" err="1" smtClean="0"/>
              <a:t>budhi</a:t>
            </a:r>
            <a:r>
              <a:rPr lang="en-GB" sz="2400" dirty="0" smtClean="0"/>
              <a:t> and sensing how to connect </a:t>
            </a:r>
            <a:r>
              <a:rPr lang="en-GB" sz="2400" dirty="0" err="1" smtClean="0"/>
              <a:t>budhi</a:t>
            </a:r>
            <a:r>
              <a:rPr lang="en-GB" sz="2400" dirty="0" smtClean="0"/>
              <a:t> to </a:t>
            </a:r>
            <a:r>
              <a:rPr lang="en-GB" sz="2400" dirty="0" err="1" smtClean="0"/>
              <a:t>budhi</a:t>
            </a:r>
            <a:r>
              <a:rPr lang="en-GB" sz="2400" dirty="0" smtClean="0"/>
              <a:t>, checking own receiving and awareness of God´s guidance as helpers</a:t>
            </a:r>
            <a:r>
              <a:rPr lang="en-GB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 smtClean="0"/>
              <a:t>Men testing  </a:t>
            </a:r>
            <a:r>
              <a:rPr lang="en-GB" sz="2400" dirty="0" smtClean="0"/>
              <a:t>was about feeling their actual state of mental health and how it should be accordingly with God´s will.</a:t>
            </a:r>
            <a:endParaRPr lang="en-GB" sz="2400" dirty="0"/>
          </a:p>
        </p:txBody>
      </p:sp>
      <p:sp>
        <p:nvSpPr>
          <p:cNvPr id="5" name="AutoShape 2" descr="blob:https://web.whatsapp.com/de8cd0f4-dc64-4af8-aa77-772a8ca58bc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ángulo 6"/>
          <p:cNvSpPr/>
          <p:nvPr/>
        </p:nvSpPr>
        <p:spPr>
          <a:xfrm rot="21033850">
            <a:off x="8858811" y="4103887"/>
            <a:ext cx="2074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(Sorry </a:t>
            </a:r>
            <a:r>
              <a:rPr lang="en-US" b="1" dirty="0">
                <a:solidFill>
                  <a:srgbClr val="FF0000"/>
                </a:solidFill>
              </a:rPr>
              <a:t>there are not pictures </a:t>
            </a:r>
            <a:r>
              <a:rPr lang="en-US" dirty="0" smtClean="0">
                <a:solidFill>
                  <a:srgbClr val="FF0000"/>
                </a:solidFill>
              </a:rPr>
              <a:t>of </a:t>
            </a:r>
            <a:r>
              <a:rPr lang="en-US" dirty="0" err="1" smtClean="0">
                <a:solidFill>
                  <a:srgbClr val="FF0000"/>
                </a:solidFill>
              </a:rPr>
              <a:t>Latihan</a:t>
            </a:r>
            <a:r>
              <a:rPr lang="en-US" dirty="0" smtClean="0">
                <a:solidFill>
                  <a:srgbClr val="FF0000"/>
                </a:solidFill>
              </a:rPr>
              <a:t> and testing  </a:t>
            </a:r>
            <a:r>
              <a:rPr lang="en-US" dirty="0">
                <a:solidFill>
                  <a:srgbClr val="FF0000"/>
                </a:solidFill>
              </a:rPr>
              <a:t>available).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10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767252" cy="888274"/>
          </a:xfrm>
        </p:spPr>
        <p:txBody>
          <a:bodyPr>
            <a:normAutofit/>
          </a:bodyPr>
          <a:lstStyle/>
          <a:p>
            <a:r>
              <a:rPr lang="en-GB" sz="3600" b="1" dirty="0" err="1" smtClean="0"/>
              <a:t>Muchsin´s</a:t>
            </a:r>
            <a:r>
              <a:rPr lang="en-GB" sz="3600" b="1" dirty="0" smtClean="0"/>
              <a:t> presentation of Mathews´ article  </a:t>
            </a:r>
            <a:endParaRPr lang="en-GB" sz="3600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4160" y="1604282"/>
            <a:ext cx="5593669" cy="4629150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1345474"/>
            <a:ext cx="5143001" cy="5146766"/>
          </a:xfrm>
        </p:spPr>
        <p:txBody>
          <a:bodyPr>
            <a:normAutofit fontScale="925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Very alive and filled with his own experience as a psychiatrist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Presented main facts concerning mental health in the world.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To have a wide view of the continuum of Mental health issues and diversity of life spam </a:t>
            </a:r>
            <a:r>
              <a:rPr lang="en-GB" sz="2400" dirty="0" smtClean="0"/>
              <a:t>crises </a:t>
            </a:r>
            <a:r>
              <a:rPr lang="en-GB" sz="2400" dirty="0" err="1" smtClean="0"/>
              <a:t>v.s</a:t>
            </a:r>
            <a:r>
              <a:rPr lang="en-GB" sz="2400" dirty="0" smtClean="0"/>
              <a:t>. </a:t>
            </a:r>
            <a:r>
              <a:rPr lang="en-GB" sz="2400" dirty="0" err="1" smtClean="0"/>
              <a:t>Subud</a:t>
            </a:r>
            <a:r>
              <a:rPr lang="en-GB" sz="2400" dirty="0" smtClean="0"/>
              <a:t> </a:t>
            </a:r>
            <a:r>
              <a:rPr lang="en-GB" sz="2400" dirty="0" smtClean="0"/>
              <a:t>crises.</a:t>
            </a:r>
            <a:endParaRPr lang="en-GB" sz="24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To consider the dynamics of people relating to each other and the token of mental health concerns.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 smtClean="0"/>
              <a:t>To understand the importance to address mental health issues and to know how to handle them, specially suggesting people´s need to asses problems with support of doctors or psychologist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4720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9819503" cy="1600200"/>
          </a:xfrm>
        </p:spPr>
        <p:txBody>
          <a:bodyPr>
            <a:normAutofit/>
          </a:bodyPr>
          <a:lstStyle/>
          <a:p>
            <a:r>
              <a:rPr lang="en-GB" sz="4000" b="1" dirty="0" smtClean="0"/>
              <a:t>CLOSURE &amp; Agreements for Following-up</a:t>
            </a:r>
            <a:endParaRPr lang="en-GB" sz="40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8526281" cy="3811588"/>
          </a:xfrm>
        </p:spPr>
        <p:txBody>
          <a:bodyPr/>
          <a:lstStyle/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All agree that this is a very transformative, informative and training exercise.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/>
              <a:t>Also, that we need to set apart more time for new workshops and further developments on this matter.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 smtClean="0"/>
              <a:t>Noverber</a:t>
            </a:r>
            <a:r>
              <a:rPr lang="en-GB" sz="2800" dirty="0" smtClean="0"/>
              <a:t> the 7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was set as our next date to work together in a similar setting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825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WhatsApp Ladies´ Comments. Key words: Companionship, good food, good work, tired but happy</a:t>
            </a:r>
            <a:endParaRPr lang="en-GB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Thanks. Congratulations for the attendance and the excellent work we accomplish today. (H)</a:t>
            </a:r>
          </a:p>
          <a:p>
            <a:endParaRPr lang="en-GB" dirty="0"/>
          </a:p>
          <a:p>
            <a:r>
              <a:rPr lang="en-GB" dirty="0" smtClean="0"/>
              <a:t>Excellent work. Very productive day and integrative experience. Thousand of thanks for the  sharing and  companionship. The food was delicious, and the facilitators well organized. I am tired but very happy. (M)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Thanks to God because he allows us to enjoy a day with a lot of learning, and the companionship of this beautiful </a:t>
            </a:r>
            <a:r>
              <a:rPr lang="en-GB" dirty="0" err="1" smtClean="0"/>
              <a:t>Subud</a:t>
            </a:r>
            <a:r>
              <a:rPr lang="en-GB" dirty="0" smtClean="0"/>
              <a:t>  Family, Good night and have a nice rest.(B)</a:t>
            </a:r>
          </a:p>
          <a:p>
            <a:r>
              <a:rPr lang="en-US" dirty="0"/>
              <a:t>Good night, thanks for the companionship, the workshop, the food. I arrived plenty, healthy, zero stress and a feeling of a great flowing</a:t>
            </a:r>
            <a:r>
              <a:rPr lang="en-US" dirty="0" smtClean="0"/>
              <a:t>.(F)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9935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List of participants (Helpers from Cali)</a:t>
            </a:r>
            <a:endParaRPr lang="en-GB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Ladies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Beatriz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Megan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Marcela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Farah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Honorata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Alma (KC)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Dorotea</a:t>
            </a:r>
            <a:r>
              <a:rPr lang="en-GB" dirty="0" smtClean="0"/>
              <a:t> (</a:t>
            </a:r>
            <a:r>
              <a:rPr lang="en-GB" dirty="0" err="1" smtClean="0"/>
              <a:t>Subud</a:t>
            </a:r>
            <a:r>
              <a:rPr lang="en-GB" dirty="0" smtClean="0"/>
              <a:t> member)</a:t>
            </a:r>
          </a:p>
          <a:p>
            <a:pPr marL="514350" indent="-514350">
              <a:buFont typeface="+mj-lt"/>
              <a:buAutoNum type="arabicPeriod"/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GB" dirty="0" smtClean="0"/>
              <a:t>Men</a:t>
            </a:r>
            <a:endParaRPr lang="en-GB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Gabriel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Ricardo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Iskandar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Lambert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Reinaldo</a:t>
            </a:r>
            <a:endParaRPr lang="en-GB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Emanuel(Regional Helper)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Manuel (KC)</a:t>
            </a:r>
          </a:p>
        </p:txBody>
      </p:sp>
    </p:spTree>
    <p:extLst>
      <p:ext uri="{BB962C8B-B14F-4D97-AF65-F5344CB8AC3E}">
        <p14:creationId xmlns:p14="http://schemas.microsoft.com/office/powerpoint/2010/main" val="40813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7337562" cy="979714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Expectations of participants</a:t>
            </a:r>
            <a:endParaRPr lang="en-GB" sz="4000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9715001" cy="3811588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Participants come to the meeting with the following expectations: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To be informed about Mental Illness and </a:t>
            </a:r>
            <a:r>
              <a:rPr lang="en-GB" sz="2400" dirty="0" err="1" smtClean="0"/>
              <a:t>Subud</a:t>
            </a:r>
            <a:r>
              <a:rPr lang="en-GB" sz="2400" dirty="0" smtClean="0"/>
              <a:t> </a:t>
            </a:r>
            <a:r>
              <a:rPr lang="en-GB" sz="2400" dirty="0" smtClean="0"/>
              <a:t>crises; </a:t>
            </a:r>
            <a:r>
              <a:rPr lang="en-GB" sz="2400" dirty="0" smtClean="0"/>
              <a:t>especially to have a better criteria about how to asses, support and follow up in such cases.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To identify in the helper´s work, what needs to be done facing reality of member´s and ourselves as a </a:t>
            </a:r>
            <a:r>
              <a:rPr lang="en-GB" sz="2400" dirty="0" err="1" smtClean="0"/>
              <a:t>Dewan</a:t>
            </a:r>
            <a:r>
              <a:rPr lang="en-GB" sz="2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To talk about how to do the follow-up with applicants especially concerning mental health background.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438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250578" cy="757646"/>
          </a:xfrm>
        </p:spPr>
        <p:txBody>
          <a:bodyPr/>
          <a:lstStyle/>
          <a:p>
            <a:pPr algn="ctr"/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744582" y="1214846"/>
            <a:ext cx="10633167" cy="4963885"/>
          </a:xfrm>
        </p:spPr>
        <p:txBody>
          <a:bodyPr>
            <a:normAutofit fontScale="92500" lnSpcReduction="20000"/>
          </a:bodyPr>
          <a:lstStyle/>
          <a:p>
            <a:r>
              <a:rPr lang="es-CO" sz="2000" dirty="0" smtClean="0"/>
              <a:t>9:00 9:45 am ARRIVAL tea and </a:t>
            </a:r>
            <a:r>
              <a:rPr lang="es-CO" sz="2000" dirty="0" err="1" smtClean="0"/>
              <a:t>cofee</a:t>
            </a:r>
            <a:r>
              <a:rPr lang="es-CO" sz="2000" dirty="0" smtClean="0"/>
              <a:t> and snacks </a:t>
            </a:r>
          </a:p>
          <a:p>
            <a:r>
              <a:rPr lang="es-CO" sz="2000" dirty="0"/>
              <a:t>9</a:t>
            </a:r>
            <a:r>
              <a:rPr lang="es-CO" sz="2000" dirty="0" smtClean="0"/>
              <a:t>:45-10:00 am </a:t>
            </a:r>
            <a:r>
              <a:rPr lang="es-CO" sz="2000" dirty="0" err="1" smtClean="0"/>
              <a:t>Presentation</a:t>
            </a:r>
            <a:r>
              <a:rPr lang="es-CO" sz="2000" dirty="0" smtClean="0"/>
              <a:t> of Agenda and </a:t>
            </a:r>
            <a:r>
              <a:rPr lang="es-CO" sz="2000" dirty="0" err="1" smtClean="0"/>
              <a:t>Background</a:t>
            </a:r>
            <a:r>
              <a:rPr lang="es-CO" sz="2000" dirty="0" smtClean="0"/>
              <a:t> </a:t>
            </a:r>
            <a:r>
              <a:rPr lang="es-CO" sz="2000" dirty="0" err="1" smtClean="0"/>
              <a:t>info</a:t>
            </a:r>
            <a:r>
              <a:rPr lang="es-CO" sz="2000" dirty="0" smtClean="0"/>
              <a:t> </a:t>
            </a:r>
            <a:r>
              <a:rPr lang="es-CO" sz="2000" dirty="0" err="1" smtClean="0"/>
              <a:t>concerning</a:t>
            </a:r>
            <a:r>
              <a:rPr lang="es-CO" sz="2000" dirty="0" smtClean="0"/>
              <a:t> </a:t>
            </a:r>
            <a:r>
              <a:rPr lang="es-CO" sz="2000" dirty="0" err="1" smtClean="0"/>
              <a:t>our</a:t>
            </a:r>
            <a:r>
              <a:rPr lang="es-CO" sz="2000" dirty="0" smtClean="0"/>
              <a:t> </a:t>
            </a:r>
            <a:r>
              <a:rPr lang="es-CO" sz="2000" dirty="0" err="1" smtClean="0"/>
              <a:t>group</a:t>
            </a:r>
            <a:r>
              <a:rPr lang="es-CO" sz="2000" dirty="0" smtClean="0"/>
              <a:t> (Sarita, Ramona &amp; </a:t>
            </a:r>
            <a:r>
              <a:rPr lang="es-CO" sz="2000" dirty="0" err="1" smtClean="0"/>
              <a:t>Muchsin</a:t>
            </a:r>
            <a:r>
              <a:rPr lang="es-CO" sz="2000" dirty="0" smtClean="0"/>
              <a:t>).</a:t>
            </a:r>
          </a:p>
          <a:p>
            <a:r>
              <a:rPr lang="es-CO" sz="2000" dirty="0" smtClean="0"/>
              <a:t>10: 00- 10:30 am </a:t>
            </a:r>
            <a:r>
              <a:rPr lang="es-CO" sz="2000" dirty="0" err="1" smtClean="0"/>
              <a:t>Latihan</a:t>
            </a:r>
            <a:r>
              <a:rPr lang="es-CO" sz="2000" dirty="0" smtClean="0"/>
              <a:t> (30 min.)</a:t>
            </a:r>
          </a:p>
          <a:p>
            <a:r>
              <a:rPr lang="es-CO" sz="2000" dirty="0" smtClean="0"/>
              <a:t>10:30- 11:10 am </a:t>
            </a:r>
            <a:r>
              <a:rPr lang="es-CO" sz="2000" dirty="0" err="1" smtClean="0"/>
              <a:t>Opening</a:t>
            </a:r>
            <a:r>
              <a:rPr lang="es-CO" sz="2000" dirty="0" smtClean="0"/>
              <a:t> </a:t>
            </a:r>
            <a:r>
              <a:rPr lang="es-CO" sz="2000" dirty="0" err="1" smtClean="0"/>
              <a:t>with</a:t>
            </a:r>
            <a:r>
              <a:rPr lang="es-CO" sz="2000" dirty="0" smtClean="0"/>
              <a:t> a </a:t>
            </a:r>
            <a:r>
              <a:rPr lang="es-CO" sz="2000" dirty="0" err="1" smtClean="0"/>
              <a:t>group</a:t>
            </a:r>
            <a:r>
              <a:rPr lang="es-CO" sz="2000" dirty="0" smtClean="0"/>
              <a:t> </a:t>
            </a:r>
            <a:r>
              <a:rPr lang="es-CO" sz="2000" dirty="0" err="1" smtClean="0"/>
              <a:t>exercize</a:t>
            </a:r>
            <a:r>
              <a:rPr lang="es-CO" sz="2000" dirty="0" smtClean="0"/>
              <a:t> </a:t>
            </a:r>
            <a:r>
              <a:rPr lang="es-CO" sz="2000" dirty="0" err="1" smtClean="0"/>
              <a:t>concerning</a:t>
            </a:r>
            <a:r>
              <a:rPr lang="es-CO" sz="2000" dirty="0" smtClean="0"/>
              <a:t> </a:t>
            </a:r>
            <a:r>
              <a:rPr lang="es-CO" sz="2000" dirty="0" err="1" smtClean="0"/>
              <a:t>words</a:t>
            </a:r>
            <a:r>
              <a:rPr lang="es-CO" sz="2000" dirty="0" smtClean="0"/>
              <a:t> and ideas </a:t>
            </a:r>
            <a:r>
              <a:rPr lang="es-CO" sz="2000" dirty="0" err="1" smtClean="0"/>
              <a:t>associated</a:t>
            </a:r>
            <a:r>
              <a:rPr lang="es-CO" sz="2000" dirty="0" smtClean="0"/>
              <a:t> </a:t>
            </a:r>
            <a:r>
              <a:rPr lang="es-CO" sz="2000" dirty="0" err="1" smtClean="0"/>
              <a:t>with</a:t>
            </a:r>
            <a:r>
              <a:rPr lang="es-CO" sz="2000" dirty="0" smtClean="0"/>
              <a:t> mental </a:t>
            </a:r>
            <a:r>
              <a:rPr lang="es-CO" sz="2000" dirty="0" err="1" smtClean="0"/>
              <a:t>illness</a:t>
            </a:r>
            <a:r>
              <a:rPr lang="es-CO" sz="2000" dirty="0" smtClean="0"/>
              <a:t> and </a:t>
            </a:r>
            <a:r>
              <a:rPr lang="es-CO" sz="2000" dirty="0" smtClean="0"/>
              <a:t>crises </a:t>
            </a:r>
            <a:r>
              <a:rPr lang="es-CO" sz="2000" dirty="0" smtClean="0"/>
              <a:t>in </a:t>
            </a:r>
            <a:r>
              <a:rPr lang="es-CO" sz="2000" dirty="0" err="1" smtClean="0"/>
              <a:t>Subud</a:t>
            </a:r>
            <a:r>
              <a:rPr lang="es-CO" sz="2000" dirty="0" smtClean="0"/>
              <a:t>.</a:t>
            </a:r>
          </a:p>
          <a:p>
            <a:r>
              <a:rPr lang="es-CO" sz="2000" dirty="0" smtClean="0"/>
              <a:t>11:10 am -12:30 pm </a:t>
            </a:r>
            <a:r>
              <a:rPr lang="es-CO" sz="2000" dirty="0" err="1" smtClean="0"/>
              <a:t>Sharing</a:t>
            </a:r>
            <a:r>
              <a:rPr lang="es-CO" sz="2000" dirty="0" smtClean="0"/>
              <a:t> and </a:t>
            </a:r>
            <a:r>
              <a:rPr lang="es-CO" sz="2000" dirty="0" err="1" smtClean="0"/>
              <a:t>negotiation</a:t>
            </a:r>
            <a:r>
              <a:rPr lang="es-CO" sz="2000" dirty="0" smtClean="0"/>
              <a:t> of ideas and </a:t>
            </a:r>
            <a:r>
              <a:rPr lang="es-CO" sz="2000" dirty="0" err="1" smtClean="0"/>
              <a:t>workshop´s</a:t>
            </a:r>
            <a:r>
              <a:rPr lang="es-CO" sz="2000" dirty="0" smtClean="0"/>
              <a:t> </a:t>
            </a:r>
            <a:r>
              <a:rPr lang="es-CO" sz="2000" dirty="0" err="1" smtClean="0"/>
              <a:t>guidelines</a:t>
            </a:r>
            <a:r>
              <a:rPr lang="es-CO" sz="2000" dirty="0" smtClean="0"/>
              <a:t>.</a:t>
            </a:r>
          </a:p>
          <a:p>
            <a:r>
              <a:rPr lang="es-CO" sz="2000" dirty="0" smtClean="0"/>
              <a:t>12:30-2:00 pm Lunch Break</a:t>
            </a:r>
          </a:p>
          <a:p>
            <a:r>
              <a:rPr lang="es-CO" sz="2000" dirty="0" smtClean="0"/>
              <a:t>2:00-3:00 pm </a:t>
            </a:r>
            <a:r>
              <a:rPr lang="es-CO" sz="2000" dirty="0" err="1" smtClean="0"/>
              <a:t>Testing</a:t>
            </a:r>
            <a:r>
              <a:rPr lang="es-CO" sz="2000" dirty="0" smtClean="0"/>
              <a:t> </a:t>
            </a:r>
            <a:r>
              <a:rPr lang="es-CO" sz="2000" dirty="0" err="1" smtClean="0"/>
              <a:t>concerning</a:t>
            </a:r>
            <a:r>
              <a:rPr lang="es-CO" sz="2000" dirty="0" smtClean="0"/>
              <a:t> </a:t>
            </a:r>
            <a:r>
              <a:rPr lang="es-CO" sz="2000" dirty="0" err="1" smtClean="0"/>
              <a:t>discussed</a:t>
            </a:r>
            <a:r>
              <a:rPr lang="es-CO" sz="2000" dirty="0" smtClean="0"/>
              <a:t> </a:t>
            </a:r>
            <a:r>
              <a:rPr lang="es-CO" sz="2000" dirty="0" err="1" smtClean="0"/>
              <a:t>topics</a:t>
            </a:r>
            <a:r>
              <a:rPr lang="es-CO" sz="2000" dirty="0" smtClean="0"/>
              <a:t>. </a:t>
            </a:r>
            <a:r>
              <a:rPr lang="es-CO" sz="2000" dirty="0" err="1" smtClean="0"/>
              <a:t>Applicant´s</a:t>
            </a:r>
            <a:r>
              <a:rPr lang="es-CO" sz="2000" dirty="0" smtClean="0"/>
              <a:t> meetings, </a:t>
            </a:r>
            <a:r>
              <a:rPr lang="es-CO" sz="2000" dirty="0" err="1" smtClean="0"/>
              <a:t>attitudes</a:t>
            </a:r>
            <a:r>
              <a:rPr lang="es-CO" sz="2000" dirty="0" smtClean="0"/>
              <a:t> </a:t>
            </a:r>
            <a:r>
              <a:rPr lang="es-CO" sz="2000" dirty="0" err="1" smtClean="0"/>
              <a:t>towards</a:t>
            </a:r>
            <a:r>
              <a:rPr lang="es-CO" sz="2000" dirty="0" smtClean="0"/>
              <a:t> </a:t>
            </a:r>
            <a:r>
              <a:rPr lang="es-CO" sz="2000" dirty="0" err="1" smtClean="0"/>
              <a:t>members</a:t>
            </a:r>
            <a:r>
              <a:rPr lang="es-CO" sz="2000" dirty="0" smtClean="0"/>
              <a:t> in </a:t>
            </a:r>
            <a:r>
              <a:rPr lang="es-CO" sz="2000" dirty="0" err="1" smtClean="0"/>
              <a:t>need</a:t>
            </a:r>
            <a:r>
              <a:rPr lang="es-CO" sz="2000" dirty="0" smtClean="0"/>
              <a:t> of </a:t>
            </a:r>
            <a:r>
              <a:rPr lang="es-CO" sz="2000" dirty="0" err="1" smtClean="0"/>
              <a:t>support</a:t>
            </a:r>
            <a:r>
              <a:rPr lang="es-CO" sz="2000" dirty="0" smtClean="0"/>
              <a:t>, </a:t>
            </a:r>
            <a:r>
              <a:rPr lang="es-CO" sz="2000" dirty="0" err="1" smtClean="0"/>
              <a:t>God´s</a:t>
            </a:r>
            <a:r>
              <a:rPr lang="es-CO" sz="2000" dirty="0" smtClean="0"/>
              <a:t> </a:t>
            </a:r>
            <a:r>
              <a:rPr lang="es-CO" sz="2000" dirty="0" err="1" smtClean="0"/>
              <a:t>guidance</a:t>
            </a:r>
            <a:r>
              <a:rPr lang="es-CO" sz="2000" dirty="0" smtClean="0"/>
              <a:t> and </a:t>
            </a:r>
            <a:r>
              <a:rPr lang="es-CO" sz="2000" dirty="0" err="1" smtClean="0"/>
              <a:t>inner</a:t>
            </a:r>
            <a:r>
              <a:rPr lang="es-CO" sz="2000" dirty="0" smtClean="0"/>
              <a:t> </a:t>
            </a:r>
            <a:r>
              <a:rPr lang="es-CO" sz="2000" dirty="0" err="1" smtClean="0"/>
              <a:t>conection</a:t>
            </a:r>
            <a:r>
              <a:rPr lang="es-CO" sz="2000" dirty="0" smtClean="0"/>
              <a:t> </a:t>
            </a:r>
            <a:r>
              <a:rPr lang="es-CO" sz="2000" dirty="0" err="1" smtClean="0"/>
              <a:t>for</a:t>
            </a:r>
            <a:r>
              <a:rPr lang="es-CO" sz="2000" dirty="0" smtClean="0"/>
              <a:t> </a:t>
            </a:r>
            <a:r>
              <a:rPr lang="es-CO" sz="2000" dirty="0" err="1" smtClean="0"/>
              <a:t>approppiated</a:t>
            </a:r>
            <a:r>
              <a:rPr lang="es-CO" sz="2000" dirty="0" smtClean="0"/>
              <a:t> </a:t>
            </a:r>
            <a:r>
              <a:rPr lang="es-CO" sz="2000" dirty="0" err="1" smtClean="0"/>
              <a:t>attitudes</a:t>
            </a:r>
            <a:r>
              <a:rPr lang="es-CO" sz="2000" dirty="0" smtClean="0"/>
              <a:t>. </a:t>
            </a:r>
          </a:p>
          <a:p>
            <a:r>
              <a:rPr lang="es-CO" sz="2000" dirty="0" smtClean="0"/>
              <a:t>3:00-5:00 pm </a:t>
            </a:r>
            <a:r>
              <a:rPr lang="es-CO" sz="2000" dirty="0" err="1" smtClean="0"/>
              <a:t>Sharing</a:t>
            </a:r>
            <a:r>
              <a:rPr lang="es-CO" sz="2000" dirty="0" smtClean="0"/>
              <a:t> of </a:t>
            </a:r>
            <a:r>
              <a:rPr lang="es-CO" sz="2000" dirty="0" err="1" smtClean="0"/>
              <a:t>experience</a:t>
            </a:r>
            <a:r>
              <a:rPr lang="es-CO" sz="2000" dirty="0" smtClean="0"/>
              <a:t> </a:t>
            </a:r>
            <a:r>
              <a:rPr lang="es-CO" sz="2000" dirty="0" err="1" smtClean="0"/>
              <a:t>with</a:t>
            </a:r>
            <a:r>
              <a:rPr lang="es-CO" sz="2000" dirty="0" smtClean="0"/>
              <a:t> </a:t>
            </a:r>
            <a:r>
              <a:rPr lang="es-CO" sz="2000" dirty="0" err="1" smtClean="0"/>
              <a:t>the</a:t>
            </a:r>
            <a:r>
              <a:rPr lang="es-CO" sz="2000" dirty="0" smtClean="0"/>
              <a:t> </a:t>
            </a:r>
            <a:r>
              <a:rPr lang="es-CO" sz="2000" dirty="0" err="1" smtClean="0"/>
              <a:t>testing</a:t>
            </a:r>
            <a:r>
              <a:rPr lang="es-CO" sz="2000" dirty="0" smtClean="0"/>
              <a:t> and more </a:t>
            </a:r>
            <a:r>
              <a:rPr lang="es-CO" sz="2000" dirty="0" err="1" smtClean="0"/>
              <a:t>discussions</a:t>
            </a:r>
            <a:r>
              <a:rPr lang="es-CO" sz="2000" dirty="0" smtClean="0"/>
              <a:t> </a:t>
            </a:r>
            <a:r>
              <a:rPr lang="es-CO" sz="2000" dirty="0" err="1" smtClean="0"/>
              <a:t>concerning</a:t>
            </a:r>
            <a:r>
              <a:rPr lang="es-CO" sz="2000" dirty="0" smtClean="0"/>
              <a:t> mental </a:t>
            </a:r>
            <a:r>
              <a:rPr lang="es-CO" sz="2000" dirty="0" err="1" smtClean="0"/>
              <a:t>health</a:t>
            </a:r>
            <a:r>
              <a:rPr lang="es-CO" sz="2000" dirty="0" smtClean="0"/>
              <a:t> in </a:t>
            </a:r>
            <a:r>
              <a:rPr lang="es-CO" sz="2000" dirty="0" err="1" smtClean="0"/>
              <a:t>Subud</a:t>
            </a:r>
            <a:endParaRPr lang="es-CO" sz="2000" dirty="0" smtClean="0"/>
          </a:p>
          <a:p>
            <a:r>
              <a:rPr lang="es-CO" sz="2000" dirty="0" smtClean="0"/>
              <a:t>5:00 -6:30 </a:t>
            </a:r>
            <a:r>
              <a:rPr lang="es-CO" sz="2000" dirty="0" err="1" smtClean="0"/>
              <a:t>pmMuchsin´s</a:t>
            </a:r>
            <a:r>
              <a:rPr lang="es-CO" sz="2000" dirty="0" smtClean="0"/>
              <a:t> </a:t>
            </a:r>
            <a:r>
              <a:rPr lang="es-CO" sz="2000" dirty="0" err="1" smtClean="0"/>
              <a:t>presentation</a:t>
            </a:r>
            <a:r>
              <a:rPr lang="es-CO" sz="2000" dirty="0" smtClean="0"/>
              <a:t> of </a:t>
            </a:r>
            <a:r>
              <a:rPr lang="es-CO" sz="2000" dirty="0" err="1" smtClean="0"/>
              <a:t>Matthew´s</a:t>
            </a:r>
            <a:r>
              <a:rPr lang="es-CO" sz="2000" dirty="0" smtClean="0"/>
              <a:t> </a:t>
            </a:r>
            <a:r>
              <a:rPr lang="es-CO" sz="2000" dirty="0" err="1" smtClean="0"/>
              <a:t>Power</a:t>
            </a:r>
            <a:r>
              <a:rPr lang="es-CO" sz="2000" dirty="0" smtClean="0"/>
              <a:t> Point </a:t>
            </a:r>
            <a:r>
              <a:rPr lang="es-CO" sz="2000" dirty="0" err="1" smtClean="0"/>
              <a:t>illustrated</a:t>
            </a:r>
            <a:r>
              <a:rPr lang="es-CO" sz="2000" dirty="0" smtClean="0"/>
              <a:t> </a:t>
            </a:r>
            <a:r>
              <a:rPr lang="es-CO" sz="2000" dirty="0" err="1" smtClean="0"/>
              <a:t>with</a:t>
            </a:r>
            <a:r>
              <a:rPr lang="es-CO" sz="2000" dirty="0" smtClean="0"/>
              <a:t> </a:t>
            </a:r>
            <a:r>
              <a:rPr lang="es-CO" sz="2000" dirty="0" err="1" smtClean="0"/>
              <a:t>his</a:t>
            </a:r>
            <a:r>
              <a:rPr lang="es-CO" sz="2000" dirty="0" smtClean="0"/>
              <a:t> </a:t>
            </a:r>
            <a:r>
              <a:rPr lang="es-CO" sz="2000" dirty="0" err="1" smtClean="0"/>
              <a:t>own</a:t>
            </a:r>
            <a:r>
              <a:rPr lang="es-CO" sz="2000" dirty="0" smtClean="0"/>
              <a:t> </a:t>
            </a:r>
            <a:r>
              <a:rPr lang="es-CO" sz="2000" dirty="0" err="1" smtClean="0"/>
              <a:t>experiences</a:t>
            </a:r>
            <a:r>
              <a:rPr lang="es-CO" sz="2000" dirty="0" smtClean="0"/>
              <a:t> and </a:t>
            </a:r>
            <a:r>
              <a:rPr lang="es-CO" sz="2000" dirty="0" err="1" smtClean="0"/>
              <a:t>practice</a:t>
            </a:r>
            <a:r>
              <a:rPr lang="es-CO" sz="2000" dirty="0" smtClean="0"/>
              <a:t> </a:t>
            </a:r>
          </a:p>
          <a:p>
            <a:r>
              <a:rPr lang="es-CO" sz="2000" dirty="0" smtClean="0"/>
              <a:t>6:30 -7:00 pm	</a:t>
            </a:r>
            <a:r>
              <a:rPr lang="es-CO" sz="2000" dirty="0" err="1" smtClean="0"/>
              <a:t>Closures</a:t>
            </a:r>
            <a:r>
              <a:rPr lang="es-CO" sz="2000" dirty="0" smtClean="0"/>
              <a:t> and </a:t>
            </a:r>
            <a:r>
              <a:rPr lang="es-CO" sz="2000" dirty="0" err="1" smtClean="0"/>
              <a:t>agreements</a:t>
            </a:r>
            <a:r>
              <a:rPr lang="es-CO" sz="2000" dirty="0" smtClean="0"/>
              <a:t>.</a:t>
            </a:r>
          </a:p>
          <a:p>
            <a:r>
              <a:rPr lang="es-CO" sz="2000" dirty="0" smtClean="0"/>
              <a:t>7:15 pm DEPARTURE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49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515600" cy="1600200"/>
          </a:xfrm>
        </p:spPr>
        <p:txBody>
          <a:bodyPr>
            <a:normAutofit/>
          </a:bodyPr>
          <a:lstStyle/>
          <a:p>
            <a:r>
              <a:rPr lang="es-CO" b="1" dirty="0" err="1"/>
              <a:t>Presentation</a:t>
            </a:r>
            <a:r>
              <a:rPr lang="es-CO" b="1" dirty="0"/>
              <a:t> of Agenda and </a:t>
            </a:r>
            <a:r>
              <a:rPr lang="es-CO" b="1" dirty="0" err="1"/>
              <a:t>Background</a:t>
            </a:r>
            <a:r>
              <a:rPr lang="es-CO" b="1" dirty="0"/>
              <a:t> </a:t>
            </a:r>
            <a:r>
              <a:rPr lang="es-CO" b="1" dirty="0" err="1" smtClean="0"/>
              <a:t>info</a:t>
            </a:r>
            <a:r>
              <a:rPr lang="es-CO" b="1" dirty="0" smtClean="0"/>
              <a:t> </a:t>
            </a:r>
            <a:r>
              <a:rPr lang="es-CO" b="1" dirty="0" err="1" smtClean="0"/>
              <a:t>concerning</a:t>
            </a:r>
            <a:r>
              <a:rPr lang="es-CO" b="1" dirty="0" smtClean="0"/>
              <a:t>  MICRG and </a:t>
            </a:r>
            <a:r>
              <a:rPr lang="es-CO" b="1" dirty="0" err="1" smtClean="0"/>
              <a:t>the</a:t>
            </a:r>
            <a:r>
              <a:rPr lang="es-CO" b="1" dirty="0" smtClean="0"/>
              <a:t> roles of Sarita, Ramona </a:t>
            </a:r>
            <a:r>
              <a:rPr lang="es-CO" b="1" dirty="0"/>
              <a:t>&amp; </a:t>
            </a:r>
            <a:r>
              <a:rPr lang="es-CO" b="1" dirty="0" err="1" smtClean="0"/>
              <a:t>Muchsin</a:t>
            </a:r>
            <a:r>
              <a:rPr lang="es-CO" b="1" dirty="0" smtClean="0"/>
              <a:t>.</a:t>
            </a:r>
            <a:r>
              <a:rPr lang="es-CO" b="1" dirty="0"/>
              <a:t/>
            </a:r>
            <a:br>
              <a:rPr lang="es-CO" b="1" dirty="0"/>
            </a:br>
            <a:endParaRPr lang="en-GB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1724297"/>
            <a:ext cx="4209256" cy="4963886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1881051"/>
            <a:ext cx="4646612" cy="471569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MCRG previous work in </a:t>
            </a:r>
            <a:r>
              <a:rPr lang="en-GB" sz="2400" dirty="0" err="1" smtClean="0"/>
              <a:t>Subud</a:t>
            </a:r>
            <a:r>
              <a:rPr lang="en-GB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International Helpers Committed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Puebla and Freiburg Congresses´ Statements and working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Lack of confidence in LH and IH been reached to support unattended or concerning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Issues around confidentiality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Matthew´s workshops in Freiburg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Current work of our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Mostly former IH and other MH professionals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1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G</a:t>
            </a:r>
            <a:r>
              <a:rPr lang="en-US" b="1" dirty="0" smtClean="0"/>
              <a:t>roup exercise concerning key ideas associated with mental illness and </a:t>
            </a:r>
            <a:r>
              <a:rPr lang="en-US" b="1" dirty="0" smtClean="0"/>
              <a:t>crises </a:t>
            </a:r>
            <a:r>
              <a:rPr lang="en-US" b="1" dirty="0" smtClean="0"/>
              <a:t>in </a:t>
            </a:r>
            <a:r>
              <a:rPr lang="en-US" b="1" dirty="0" err="1" smtClean="0"/>
              <a:t>Subud</a:t>
            </a:r>
            <a:endParaRPr lang="en-GB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8194"/>
            <a:ext cx="5181600" cy="38862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 smtClean="0"/>
              <a:t>After a </a:t>
            </a:r>
            <a:r>
              <a:rPr lang="en-GB" sz="2400" dirty="0" err="1" smtClean="0"/>
              <a:t>Latihan</a:t>
            </a:r>
            <a:r>
              <a:rPr lang="en-GB" sz="2400" dirty="0" smtClean="0"/>
              <a:t>, we started with a  group exercise in witch each person listed key words associated to the names of “Mental illness” and </a:t>
            </a:r>
            <a:r>
              <a:rPr lang="en-GB" sz="2400" dirty="0" smtClean="0"/>
              <a:t>“crises”. </a:t>
            </a:r>
            <a:r>
              <a:rPr lang="en-GB" sz="2400" dirty="0" smtClean="0"/>
              <a:t>They were discussed in couples and then presented to the group.</a:t>
            </a:r>
          </a:p>
          <a:p>
            <a:pPr algn="just"/>
            <a:r>
              <a:rPr lang="en-GB" sz="2400" dirty="0" smtClean="0"/>
              <a:t>Listing the key words and sharing opened a conversation concerning each helpers experience around these issues.</a:t>
            </a:r>
          </a:p>
          <a:p>
            <a:pPr algn="just"/>
            <a:r>
              <a:rPr lang="en-GB" sz="2400" dirty="0" smtClean="0"/>
              <a:t>Here the list of ideas we discussed. (3 slides)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5199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G</a:t>
            </a:r>
            <a:r>
              <a:rPr lang="en-US" b="1" dirty="0" smtClean="0"/>
              <a:t>roup exercise concerning words and ideas associated with mental illness and </a:t>
            </a:r>
            <a:r>
              <a:rPr lang="en-US" b="1" dirty="0" smtClean="0"/>
              <a:t>crises </a:t>
            </a:r>
            <a:r>
              <a:rPr lang="en-US" b="1" dirty="0" smtClean="0"/>
              <a:t>in </a:t>
            </a:r>
            <a:r>
              <a:rPr lang="en-US" b="1" dirty="0" err="1" smtClean="0"/>
              <a:t>Subud</a:t>
            </a:r>
            <a:r>
              <a:rPr lang="en-US" b="1" dirty="0" smtClean="0"/>
              <a:t>.</a:t>
            </a:r>
            <a:endParaRPr lang="en-GB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5582" y="1594803"/>
            <a:ext cx="4086497" cy="5065486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000" dirty="0" smtClean="0"/>
              <a:t>Judging –Prudence-Privacy-Trust</a:t>
            </a:r>
          </a:p>
          <a:p>
            <a:r>
              <a:rPr lang="en-GB" sz="2000" dirty="0" smtClean="0"/>
              <a:t>Support-Hope</a:t>
            </a:r>
          </a:p>
          <a:p>
            <a:r>
              <a:rPr lang="en-GB" sz="2000" dirty="0" smtClean="0"/>
              <a:t>Crazy-impertinent-Difficult-Noisy-Aggressive-Flattened (Person with a Mental Illness)</a:t>
            </a:r>
          </a:p>
          <a:p>
            <a:r>
              <a:rPr lang="en-GB" sz="2000" dirty="0" smtClean="0"/>
              <a:t>Very spiritual-sort of a guru-self sufficient-Nobody understands him/her-Unusual experiences- bizarre (Person in </a:t>
            </a:r>
            <a:r>
              <a:rPr lang="en-GB" sz="2000" dirty="0" smtClean="0"/>
              <a:t>crises)</a:t>
            </a:r>
            <a:endParaRPr lang="en-GB" sz="2000" dirty="0" smtClean="0"/>
          </a:p>
          <a:p>
            <a:r>
              <a:rPr lang="en-GB" sz="2000" dirty="0" smtClean="0"/>
              <a:t>To keep an eye on. To </a:t>
            </a:r>
            <a:r>
              <a:rPr lang="en-GB" sz="2000" dirty="0"/>
              <a:t>g</a:t>
            </a:r>
            <a:r>
              <a:rPr lang="en-GB" sz="2000" dirty="0" smtClean="0"/>
              <a:t>ive attention, call and talk. Too much thinking. To stand by him or her and give company.</a:t>
            </a:r>
          </a:p>
          <a:p>
            <a:r>
              <a:rPr lang="en-GB" sz="2000" dirty="0" smtClean="0"/>
              <a:t>Danger, aggression, troubles, loosing of time, patience, Empathy, growth, tragedy, comedy. UUUYYY</a:t>
            </a:r>
          </a:p>
          <a:p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67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6029" y="339634"/>
            <a:ext cx="10515600" cy="148599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</a:t>
            </a:r>
            <a:r>
              <a:rPr lang="en-US" b="1" dirty="0" smtClean="0"/>
              <a:t>roup exercise concerning words and ideas associated with mental illness and </a:t>
            </a:r>
            <a:r>
              <a:rPr lang="en-US" b="1" dirty="0" smtClean="0"/>
              <a:t>crises </a:t>
            </a:r>
            <a:r>
              <a:rPr lang="en-US" b="1" dirty="0" smtClean="0"/>
              <a:t>in </a:t>
            </a:r>
            <a:r>
              <a:rPr lang="en-US" b="1" dirty="0" err="1" smtClean="0"/>
              <a:t>Subud</a:t>
            </a:r>
            <a:r>
              <a:rPr lang="en-US" b="1" dirty="0" smtClean="0"/>
              <a:t>.</a:t>
            </a:r>
            <a:endParaRPr lang="en-GB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5582" y="1594803"/>
            <a:ext cx="4086497" cy="5065486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2000" dirty="0" smtClean="0"/>
              <a:t>Failure, Looser, Disoriented, opposite to the others, Bipolarity</a:t>
            </a:r>
          </a:p>
          <a:p>
            <a:r>
              <a:rPr lang="en-GB" sz="2000" dirty="0" smtClean="0"/>
              <a:t>Anxiety, unrest, misunderstood, loneliness, anguish, To be blocked, Medicines</a:t>
            </a:r>
          </a:p>
          <a:p>
            <a:r>
              <a:rPr lang="en-GB" sz="2000" dirty="0" smtClean="0"/>
              <a:t>The neurone is not sufficient, the feelings are trapped, to much on the plate</a:t>
            </a:r>
          </a:p>
          <a:p>
            <a:r>
              <a:rPr lang="en-GB" sz="2000" dirty="0" smtClean="0"/>
              <a:t>Risk, abandon</a:t>
            </a:r>
          </a:p>
          <a:p>
            <a:r>
              <a:rPr lang="en-GB" sz="2000" dirty="0" smtClean="0"/>
              <a:t>Intimacy fear, empathy, the unknown</a:t>
            </a:r>
          </a:p>
          <a:p>
            <a:r>
              <a:rPr lang="en-GB" sz="2000" dirty="0" smtClean="0"/>
              <a:t>Integral support</a:t>
            </a:r>
          </a:p>
          <a:p>
            <a:r>
              <a:rPr lang="en-GB" sz="2000" dirty="0" smtClean="0"/>
              <a:t>Good´s gift, purification, fears, lack of faith, Company, fears, </a:t>
            </a:r>
          </a:p>
          <a:p>
            <a:r>
              <a:rPr lang="en-GB" sz="2000" dirty="0" smtClean="0"/>
              <a:t>Lack of communication, lack of trust, stagnant, Rigidity, negativity, aggressive</a:t>
            </a:r>
          </a:p>
          <a:p>
            <a:endParaRPr lang="en-GB" sz="20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74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6292532" cy="1280160"/>
          </a:xfrm>
        </p:spPr>
        <p:txBody>
          <a:bodyPr>
            <a:noAutofit/>
          </a:bodyPr>
          <a:lstStyle/>
          <a:p>
            <a:r>
              <a:rPr lang="en-US" sz="3600" b="1" dirty="0"/>
              <a:t>W</a:t>
            </a:r>
            <a:r>
              <a:rPr lang="en-US" sz="3600" b="1" dirty="0" smtClean="0"/>
              <a:t>ords and ideas associated with mental illness and </a:t>
            </a:r>
            <a:r>
              <a:rPr lang="en-US" sz="3600" b="1" dirty="0" smtClean="0"/>
              <a:t>crises </a:t>
            </a:r>
            <a:r>
              <a:rPr lang="en-US" sz="3600" b="1" dirty="0" smtClean="0"/>
              <a:t>in </a:t>
            </a:r>
            <a:r>
              <a:rPr lang="en-US" sz="3600" b="1" dirty="0" err="1" smtClean="0"/>
              <a:t>Subud</a:t>
            </a:r>
            <a:r>
              <a:rPr lang="en-US" sz="3600" b="1" dirty="0" smtClean="0"/>
              <a:t>.</a:t>
            </a:r>
            <a:endParaRPr lang="en-GB" sz="3600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7838" y="1201783"/>
            <a:ext cx="3679768" cy="4906357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839787" y="1828799"/>
            <a:ext cx="6188029" cy="476794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err="1" smtClean="0"/>
              <a:t>Latihan´s</a:t>
            </a:r>
            <a:r>
              <a:rPr lang="en-GB" sz="2400" b="0" dirty="0" smtClean="0"/>
              <a:t> overdose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/>
              <a:t>Paternal influence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/>
              <a:t>Mental Condition diagnosed clinically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/>
              <a:t>Consumption of Hallucinogenic Substances. </a:t>
            </a:r>
            <a:r>
              <a:rPr lang="en-GB" sz="2400" dirty="0" smtClean="0"/>
              <a:t>(SPA)</a:t>
            </a:r>
            <a:r>
              <a:rPr lang="en-GB" sz="2400" b="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Cognitive deterioration due to aging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/>
              <a:t>Mixing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A mind that is not healthy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/>
              <a:t>Dominated by confused thinking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Every thing changes for bad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/>
              <a:t>Consider the timing and duration of </a:t>
            </a:r>
            <a:r>
              <a:rPr lang="en-GB" sz="2400" b="0" dirty="0" smtClean="0"/>
              <a:t>crises</a:t>
            </a:r>
            <a:endParaRPr lang="en-GB" sz="2400" b="0" dirty="0" smtClean="0"/>
          </a:p>
          <a:p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653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0800000" flipV="1">
            <a:off x="839788" y="378823"/>
            <a:ext cx="7781698" cy="822959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 smtClean="0"/>
              <a:t> Workshop Group´s Agreements</a:t>
            </a:r>
            <a:endParaRPr lang="en-GB" sz="36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3233" y="1489166"/>
            <a:ext cx="4611189" cy="4379822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GB" sz="2500" dirty="0" smtClean="0"/>
              <a:t>To be open towards the cases and situations we where about to discuss.</a:t>
            </a:r>
          </a:p>
          <a:p>
            <a:pPr>
              <a:lnSpc>
                <a:spcPct val="70000"/>
              </a:lnSpc>
            </a:pPr>
            <a:r>
              <a:rPr lang="en-GB" sz="2500" dirty="0"/>
              <a:t>N</a:t>
            </a:r>
            <a:r>
              <a:rPr lang="en-GB" sz="2500" dirty="0" smtClean="0"/>
              <a:t>o to harm (Action with no harm)</a:t>
            </a:r>
          </a:p>
          <a:p>
            <a:pPr>
              <a:lnSpc>
                <a:spcPct val="70000"/>
              </a:lnSpc>
            </a:pPr>
            <a:r>
              <a:rPr lang="en-GB" sz="2500" dirty="0" smtClean="0"/>
              <a:t>To be sincere.</a:t>
            </a:r>
          </a:p>
          <a:p>
            <a:pPr>
              <a:lnSpc>
                <a:spcPct val="70000"/>
              </a:lnSpc>
            </a:pPr>
            <a:r>
              <a:rPr lang="en-GB" sz="2500" dirty="0" smtClean="0"/>
              <a:t>To be brief and concise.</a:t>
            </a:r>
          </a:p>
          <a:p>
            <a:pPr>
              <a:lnSpc>
                <a:spcPct val="70000"/>
              </a:lnSpc>
            </a:pPr>
            <a:r>
              <a:rPr lang="en-GB" sz="2500" dirty="0" smtClean="0"/>
              <a:t>Loving and caring attitude.</a:t>
            </a:r>
          </a:p>
          <a:p>
            <a:pPr>
              <a:lnSpc>
                <a:spcPct val="70000"/>
              </a:lnSpc>
            </a:pPr>
            <a:r>
              <a:rPr lang="en-GB" sz="2500" dirty="0" smtClean="0"/>
              <a:t>To be respectful</a:t>
            </a:r>
          </a:p>
          <a:p>
            <a:pPr>
              <a:lnSpc>
                <a:spcPct val="70000"/>
              </a:lnSpc>
            </a:pPr>
            <a:r>
              <a:rPr lang="en-GB" sz="2500" dirty="0" smtClean="0"/>
              <a:t>To be open and unafraid</a:t>
            </a:r>
          </a:p>
          <a:p>
            <a:endParaRPr lang="en-GB" sz="2400" dirty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9270" y="1489166"/>
            <a:ext cx="5042262" cy="4379822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 smtClean="0"/>
              <a:t>As we develop our brainstorming concerning mental health and </a:t>
            </a:r>
            <a:r>
              <a:rPr lang="en-GB" sz="3200" dirty="0" smtClean="0"/>
              <a:t>crises </a:t>
            </a:r>
            <a:r>
              <a:rPr lang="en-GB" sz="3200" dirty="0" smtClean="0"/>
              <a:t>issues in </a:t>
            </a:r>
            <a:r>
              <a:rPr lang="en-GB" sz="3200" dirty="0" err="1" smtClean="0"/>
              <a:t>Subud</a:t>
            </a:r>
            <a:r>
              <a:rPr lang="en-GB" sz="3200" dirty="0" smtClean="0"/>
              <a:t>, a list of guideline agreements for the workshop was built´. </a:t>
            </a:r>
          </a:p>
          <a:p>
            <a:r>
              <a:rPr lang="en-GB" sz="3200" dirty="0" smtClean="0"/>
              <a:t>Here are the key points: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Ideas concerning empathy and compassion  to speak about cases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Confidentiality. What we discuss today stays in the participants’ group.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Not personalizing in cases and keeping peoples privacy. Keep it general.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48430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1611</Words>
  <Application>Microsoft Office PowerPoint</Application>
  <PresentationFormat>Panorámica</PresentationFormat>
  <Paragraphs>135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MENTAL HEALTH AND crises GROUP REPORT ON CALI-COLOMBIA WORKSHOP</vt:lpstr>
      <vt:lpstr>Expectations of participants</vt:lpstr>
      <vt:lpstr>AGENDA</vt:lpstr>
      <vt:lpstr>Presentation of Agenda and Background info concerning  MICRG and the roles of Sarita, Ramona &amp; Muchsin. </vt:lpstr>
      <vt:lpstr>Group exercise concerning key ideas associated with mental illness and crises in Subud</vt:lpstr>
      <vt:lpstr>Group exercise concerning words and ideas associated with mental illness and crises in Subud.</vt:lpstr>
      <vt:lpstr>Group exercise concerning words and ideas associated with mental illness and crises in Subud.</vt:lpstr>
      <vt:lpstr>Words and ideas associated with mental illness and crises in Subud.</vt:lpstr>
      <vt:lpstr> Workshop Group´s Agreements</vt:lpstr>
      <vt:lpstr>Role play- Listening and talking to applicants</vt:lpstr>
      <vt:lpstr>Role play- Listening and talking to applicants</vt:lpstr>
      <vt:lpstr>Role play- Listening and talking to applicants</vt:lpstr>
      <vt:lpstr>We had healthy snacks and a nice Lunch Break</vt:lpstr>
      <vt:lpstr>Afternoon Latihan and testing</vt:lpstr>
      <vt:lpstr>Muchsin´s presentation of Mathews´ article  </vt:lpstr>
      <vt:lpstr>CLOSURE &amp; Agreements for Following-up</vt:lpstr>
      <vt:lpstr>WhatsApp Ladies´ Comments. Key words: Companionship, good food, good work, tired but happy</vt:lpstr>
      <vt:lpstr>List of participants (Helpers from Cali)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ramon</dc:creator>
  <cp:lastModifiedBy>ramon</cp:lastModifiedBy>
  <cp:revision>34</cp:revision>
  <dcterms:created xsi:type="dcterms:W3CDTF">2019-08-31T16:48:45Z</dcterms:created>
  <dcterms:modified xsi:type="dcterms:W3CDTF">2019-09-14T14:23:23Z</dcterms:modified>
</cp:coreProperties>
</file>