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04fce05079e74094" Type="http://schemas.microsoft.com/office/2007/relationships/ui/extensibility" Target="customUI/customUI14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67" r:id="rId5"/>
    <p:sldId id="265" r:id="rId6"/>
    <p:sldId id="259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7E2324CA-1494-4061-A0E6-605D2DE10164}">
          <p14:sldIdLst>
            <p14:sldId id="267"/>
            <p14:sldId id="265"/>
          </p14:sldIdLst>
        </p14:section>
        <p14:section name="Økt 1" id="{2D20DD76-8EAB-499F-8F44-972B26D0F1D9}">
          <p14:sldIdLst>
            <p14:sldId id="259"/>
            <p14:sldId id="268"/>
          </p14:sldIdLst>
        </p14:section>
        <p14:section name="Økt 2" id="{165794B7-E295-4FB2-9C51-7D6192C82B99}">
          <p14:sldIdLst>
            <p14:sldId id="269"/>
            <p14:sldId id="270"/>
            <p14:sldId id="271"/>
            <p14:sldId id="272"/>
          </p14:sldIdLst>
        </p14:section>
        <p14:section name="Avsluttende refleksjoner" id="{F5794723-BBB0-40F2-BF57-EF2BE7EB60F0}">
          <p14:sldIdLst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000"/>
    <a:srgbClr val="030000"/>
    <a:srgbClr val="020000"/>
    <a:srgbClr val="0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67CB84-BE46-44E6-97B6-F548B15BBF9F}" v="1" dt="2025-09-12T10:47:41.5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039" autoAdjust="0"/>
  </p:normalViewPr>
  <p:slideViewPr>
    <p:cSldViewPr snapToGrid="0">
      <p:cViewPr varScale="1">
        <p:scale>
          <a:sx n="52" d="100"/>
          <a:sy n="52" d="100"/>
        </p:scale>
        <p:origin x="12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bo Jama" userId="76754f26-51da-4044-9915-7400e80844a4" providerId="ADAL" clId="{FF67CB84-BE46-44E6-97B6-F548B15BBF9F}"/>
    <pc:docChg chg="modSld">
      <pc:chgData name="Hibo Jama" userId="76754f26-51da-4044-9915-7400e80844a4" providerId="ADAL" clId="{FF67CB84-BE46-44E6-97B6-F548B15BBF9F}" dt="2025-09-12T10:47:41.507" v="0"/>
      <pc:docMkLst>
        <pc:docMk/>
      </pc:docMkLst>
      <pc:sldChg chg="modSp">
        <pc:chgData name="Hibo Jama" userId="76754f26-51da-4044-9915-7400e80844a4" providerId="ADAL" clId="{FF67CB84-BE46-44E6-97B6-F548B15BBF9F}" dt="2025-09-12T10:47:41.507" v="0"/>
        <pc:sldMkLst>
          <pc:docMk/>
          <pc:sldMk cId="3681303066" sldId="272"/>
        </pc:sldMkLst>
        <pc:spChg chg="mod">
          <ac:chgData name="Hibo Jama" userId="76754f26-51da-4044-9915-7400e80844a4" providerId="ADAL" clId="{FF67CB84-BE46-44E6-97B6-F548B15BBF9F}" dt="2025-09-12T10:47:41.507" v="0"/>
          <ac:spMkLst>
            <pc:docMk/>
            <pc:sldMk cId="3681303066" sldId="272"/>
            <ac:spMk id="4" creationId="{45E2F8BB-200B-7A9D-0D73-095B3073DC8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55809-0FF2-4EC6-B1FC-5256D12DF73A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D69C2-D3C6-400D-BD90-B9D15089A8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626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k.no/sapmi/katarina-blind-tegner-hverdagsrasisme-i-utstillingen-_hvorfor-er-du-sa-hjulbeint_-1.16577173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Del 1: gruppeoppgave.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D69C2-D3C6-400D-BD90-B9D15089A8C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678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Del 2: gruppeoppgave.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D69C2-D3C6-400D-BD90-B9D15089A8C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104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Del 1: Individuelt.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D69C2-D3C6-400D-BD90-B9D15089A8C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721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Del 2: gruppeoppgave.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D69C2-D3C6-400D-BD90-B9D15089A8C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220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Del 3: gruppeoppgave for </a:t>
            </a:r>
            <a:r>
              <a:rPr lang="nb-NO" dirty="0" err="1"/>
              <a:t>vgs</a:t>
            </a:r>
            <a:r>
              <a:rPr lang="nb-NO" dirty="0"/>
              <a:t> / fordypning for ungdomsskole.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D69C2-D3C6-400D-BD90-B9D15089A8C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138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Del 3: gruppeoppgave for </a:t>
            </a:r>
            <a:r>
              <a:rPr lang="nb-NO" dirty="0" err="1"/>
              <a:t>vgs</a:t>
            </a:r>
            <a:r>
              <a:rPr lang="nb-NO" dirty="0"/>
              <a:t> / fordypning for ungdomsskole.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D69C2-D3C6-400D-BD90-B9D15089A8C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680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Klasseromssamtale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Er det noe i illustrasjonen som kan fortelle oss hvor illustrasjonen er tegnet? Noe gjenkjennbart?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 har et ansvar for å inkludere alle i fellesskapet. Denne illustrasjonen viser hvordan noen av oss med minoritetsbakgrunn kan oppleve rasisme. På hvilken måte kan vi ta ekstra ansvar for å inkludere dem av oss som opplever dette? 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nb-NO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l" rtl="0" fontAlgn="base">
              <a:buFont typeface="Arial" panose="020B0604020202020204" pitchFamily="34" charset="0"/>
              <a:buNone/>
            </a:pPr>
            <a:endParaRPr lang="nb-NO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D69C2-D3C6-400D-BD90-B9D15089A8C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80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rtl="0" fontAlgn="base">
              <a:buFont typeface="Arial" panose="020B0604020202020204" pitchFamily="34" charset="0"/>
              <a:buNone/>
            </a:pP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Les artikkelen der illustratøren Katarina Blind forteller om arbeidet med utstillinga, «Humor og alvor når Katarina tegner om hverdagsrasisme» </a:t>
            </a:r>
            <a:r>
              <a:rPr lang="nb-NO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https://www.nrk.no/sapmi/katarina-blind-tegner-hverdagsrasisme-i-utstillingen-_hvorfor-er-du-sa-hjulbeint_-1.16577173</a:t>
            </a: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0" indent="0" algn="l" rtl="0" fontAlgn="base">
              <a:buFont typeface="Arial" panose="020B0604020202020204" pitchFamily="34" charset="0"/>
              <a:buNone/>
            </a:pPr>
            <a:endParaRPr lang="nb-NO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D69C2-D3C6-400D-BD90-B9D15089A8C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936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Calibri"/>
                <a:ea typeface="Calibri"/>
                <a:cs typeface="Calibri"/>
              </a:rPr>
              <a:t>Forslag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til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oppfølging</a:t>
            </a:r>
            <a:r>
              <a:rPr lang="en-US" dirty="0">
                <a:latin typeface="Calibri"/>
                <a:ea typeface="Calibri"/>
                <a:cs typeface="Calibri"/>
              </a:rPr>
              <a:t> av </a:t>
            </a:r>
            <a:r>
              <a:rPr lang="en-US" dirty="0" err="1">
                <a:latin typeface="Calibri"/>
                <a:ea typeface="Calibri"/>
                <a:cs typeface="Calibri"/>
              </a:rPr>
              <a:t>undervisningsopplegget</a:t>
            </a:r>
            <a:r>
              <a:rPr lang="en-US" dirty="0">
                <a:latin typeface="Calibri"/>
                <a:ea typeface="Calibri"/>
                <a:cs typeface="Calibri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D69C2-D3C6-400D-BD90-B9D15089A8C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77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26" Type="http://schemas.openxmlformats.org/officeDocument/2006/relationships/image" Target="../media/image1.png"/><Relationship Id="rId21" Type="http://schemas.openxmlformats.org/officeDocument/2006/relationships/image" Target="../media/image26.svg"/><Relationship Id="rId34" Type="http://schemas.openxmlformats.org/officeDocument/2006/relationships/image" Target="../media/image37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5" Type="http://schemas.openxmlformats.org/officeDocument/2006/relationships/image" Target="../media/image30.svg"/><Relationship Id="rId33" Type="http://schemas.openxmlformats.org/officeDocument/2006/relationships/image" Target="../media/image36.svg"/><Relationship Id="rId2" Type="http://schemas.openxmlformats.org/officeDocument/2006/relationships/image" Target="../media/image7.jpe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2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jpg"/><Relationship Id="rId24" Type="http://schemas.openxmlformats.org/officeDocument/2006/relationships/image" Target="../media/image29.png"/><Relationship Id="rId32" Type="http://schemas.openxmlformats.org/officeDocument/2006/relationships/image" Target="../media/image35.png"/><Relationship Id="rId37" Type="http://schemas.openxmlformats.org/officeDocument/2006/relationships/image" Target="../media/image40.svg"/><Relationship Id="rId5" Type="http://schemas.openxmlformats.org/officeDocument/2006/relationships/image" Target="../media/image10.png"/><Relationship Id="rId15" Type="http://schemas.openxmlformats.org/officeDocument/2006/relationships/image" Target="../media/image20.svg"/><Relationship Id="rId23" Type="http://schemas.openxmlformats.org/officeDocument/2006/relationships/image" Target="../media/image28.sv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5.jpg"/><Relationship Id="rId19" Type="http://schemas.openxmlformats.org/officeDocument/2006/relationships/image" Target="../media/image24.svg"/><Relationship Id="rId31" Type="http://schemas.openxmlformats.org/officeDocument/2006/relationships/image" Target="../media/image34.svg"/><Relationship Id="rId4" Type="http://schemas.openxmlformats.org/officeDocument/2006/relationships/image" Target="../media/image9.png"/><Relationship Id="rId9" Type="http://schemas.openxmlformats.org/officeDocument/2006/relationships/image" Target="../media/image14.jp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2.svg"/><Relationship Id="rId30" Type="http://schemas.openxmlformats.org/officeDocument/2006/relationships/image" Target="../media/image33.png"/><Relationship Id="rId35" Type="http://schemas.openxmlformats.org/officeDocument/2006/relationships/image" Target="../media/image38.svg"/><Relationship Id="rId8" Type="http://schemas.openxmlformats.org/officeDocument/2006/relationships/image" Target="../media/image13.jpg"/><Relationship Id="rId3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3.jpg"/><Relationship Id="rId7" Type="http://schemas.openxmlformats.org/officeDocument/2006/relationships/image" Target="../media/image4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logo&#10;&#10;Description automatically generated" hidden="1">
            <a:extLst>
              <a:ext uri="{FF2B5EF4-FFF2-40B4-BE49-F238E27FC236}">
                <a16:creationId xmlns:a16="http://schemas.microsoft.com/office/drawing/2014/main" id="{B6229F96-97F1-CBA9-B829-34E837C833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901" y="1214438"/>
            <a:ext cx="5423136" cy="2387600"/>
          </a:xfrm>
        </p:spPr>
        <p:txBody>
          <a:bodyPr anchor="b"/>
          <a:lstStyle>
            <a:lvl1pPr algn="l">
              <a:defRPr sz="4801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6680-2951-4CD4-965E-62C2EA73F3D7}" type="datetime4">
              <a:rPr lang="nb-NO" smtClean="0"/>
              <a:t>12. september 2025</a:t>
            </a:fld>
            <a:endParaRPr lang="nb-NO"/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FA4CF063-DFD7-5B40-EDE5-8F687CB87A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57766" y="1543229"/>
            <a:ext cx="2025340" cy="97939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7C93CDFF-665A-6BC0-24E8-DB633D8D289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94095" y="1543229"/>
            <a:ext cx="968517" cy="978013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F73129C2-9AF9-F9CB-6C76-E508574F55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1034" y="2600209"/>
            <a:ext cx="968517" cy="978013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1DD7276F-5413-347C-4643-867633E91CD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9581526" y="4179694"/>
            <a:ext cx="978879" cy="2024283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4D4679E9-6591-F70A-B8FF-FDC764FA34D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6916" y="3651050"/>
            <a:ext cx="2017508" cy="975603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D96E8DA8-09EA-3AB9-9F4D-FFE6F37C89F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0772" y="4708003"/>
            <a:ext cx="978027" cy="968531"/>
          </a:xfrm>
          <a:prstGeom prst="rect">
            <a:avLst/>
          </a:prstGeom>
        </p:spPr>
      </p:pic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B2B80ECB-970D-5643-4180-7AC54A785782}"/>
              </a:ext>
            </a:extLst>
          </p:cNvPr>
          <p:cNvSpPr/>
          <p:nvPr/>
        </p:nvSpPr>
        <p:spPr>
          <a:xfrm>
            <a:off x="10103604" y="2585835"/>
            <a:ext cx="978027" cy="2032405"/>
          </a:xfrm>
          <a:custGeom>
            <a:avLst/>
            <a:gdLst>
              <a:gd name="connsiteX0" fmla="*/ 0 w 1463744"/>
              <a:gd name="connsiteY0" fmla="*/ 731871 h 3041800"/>
              <a:gd name="connsiteX1" fmla="*/ 731872 w 1463744"/>
              <a:gd name="connsiteY1" fmla="*/ 0 h 3041800"/>
              <a:gd name="connsiteX2" fmla="*/ 1463745 w 1463744"/>
              <a:gd name="connsiteY2" fmla="*/ 731871 h 3041800"/>
              <a:gd name="connsiteX3" fmla="*/ 1463745 w 1463744"/>
              <a:gd name="connsiteY3" fmla="*/ 758324 h 3041800"/>
              <a:gd name="connsiteX4" fmla="*/ 1360694 w 1463744"/>
              <a:gd name="connsiteY4" fmla="*/ 1133001 h 3041800"/>
              <a:gd name="connsiteX5" fmla="*/ 1463745 w 1463744"/>
              <a:gd name="connsiteY5" fmla="*/ 1507676 h 3041800"/>
              <a:gd name="connsiteX6" fmla="*/ 1463745 w 1463744"/>
              <a:gd name="connsiteY6" fmla="*/ 1534127 h 3041800"/>
              <a:gd name="connsiteX7" fmla="*/ 1360694 w 1463744"/>
              <a:gd name="connsiteY7" fmla="*/ 1908802 h 3041800"/>
              <a:gd name="connsiteX8" fmla="*/ 1463745 w 1463744"/>
              <a:gd name="connsiteY8" fmla="*/ 2283478 h 3041800"/>
              <a:gd name="connsiteX9" fmla="*/ 1463745 w 1463744"/>
              <a:gd name="connsiteY9" fmla="*/ 2309929 h 3041800"/>
              <a:gd name="connsiteX10" fmla="*/ 731873 w 1463744"/>
              <a:gd name="connsiteY10" fmla="*/ 3041801 h 3041800"/>
              <a:gd name="connsiteX11" fmla="*/ 1 w 1463744"/>
              <a:gd name="connsiteY11" fmla="*/ 2309929 h 3041800"/>
              <a:gd name="connsiteX12" fmla="*/ 1 w 1463744"/>
              <a:gd name="connsiteY12" fmla="*/ 2283478 h 3041800"/>
              <a:gd name="connsiteX13" fmla="*/ 103049 w 1463744"/>
              <a:gd name="connsiteY13" fmla="*/ 1908802 h 3041800"/>
              <a:gd name="connsiteX14" fmla="*/ 1 w 1463744"/>
              <a:gd name="connsiteY14" fmla="*/ 1534127 h 3041800"/>
              <a:gd name="connsiteX15" fmla="*/ 1 w 1463744"/>
              <a:gd name="connsiteY15" fmla="*/ 1507676 h 3041800"/>
              <a:gd name="connsiteX16" fmla="*/ 103048 w 1463744"/>
              <a:gd name="connsiteY16" fmla="*/ 1133001 h 3041800"/>
              <a:gd name="connsiteX17" fmla="*/ 0 w 1463744"/>
              <a:gd name="connsiteY17" fmla="*/ 758324 h 3041800"/>
              <a:gd name="connsiteX18" fmla="*/ 0 w 1463744"/>
              <a:gd name="connsiteY18" fmla="*/ 731871 h 304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63744" h="3041800">
                <a:moveTo>
                  <a:pt x="0" y="731871"/>
                </a:moveTo>
                <a:cubicBezTo>
                  <a:pt x="0" y="327670"/>
                  <a:pt x="327670" y="0"/>
                  <a:pt x="731872" y="0"/>
                </a:cubicBezTo>
                <a:cubicBezTo>
                  <a:pt x="1136075" y="0"/>
                  <a:pt x="1463745" y="327670"/>
                  <a:pt x="1463745" y="731871"/>
                </a:cubicBezTo>
                <a:lnTo>
                  <a:pt x="1463745" y="758324"/>
                </a:lnTo>
                <a:cubicBezTo>
                  <a:pt x="1463745" y="895254"/>
                  <a:pt x="1426140" y="1023396"/>
                  <a:pt x="1360694" y="1133001"/>
                </a:cubicBezTo>
                <a:cubicBezTo>
                  <a:pt x="1426140" y="1242595"/>
                  <a:pt x="1463745" y="1370745"/>
                  <a:pt x="1463745" y="1507676"/>
                </a:cubicBezTo>
                <a:lnTo>
                  <a:pt x="1463745" y="1534127"/>
                </a:lnTo>
                <a:cubicBezTo>
                  <a:pt x="1463745" y="1671058"/>
                  <a:pt x="1426140" y="1799208"/>
                  <a:pt x="1360694" y="1908802"/>
                </a:cubicBezTo>
                <a:cubicBezTo>
                  <a:pt x="1426140" y="2018407"/>
                  <a:pt x="1463745" y="2146546"/>
                  <a:pt x="1463745" y="2283478"/>
                </a:cubicBezTo>
                <a:lnTo>
                  <a:pt x="1463745" y="2309929"/>
                </a:lnTo>
                <a:cubicBezTo>
                  <a:pt x="1463745" y="2714132"/>
                  <a:pt x="1136075" y="3041801"/>
                  <a:pt x="731873" y="3041801"/>
                </a:cubicBezTo>
                <a:cubicBezTo>
                  <a:pt x="327671" y="3041801"/>
                  <a:pt x="1" y="2714132"/>
                  <a:pt x="1" y="2309929"/>
                </a:cubicBezTo>
                <a:lnTo>
                  <a:pt x="1" y="2283478"/>
                </a:lnTo>
                <a:cubicBezTo>
                  <a:pt x="1" y="2146546"/>
                  <a:pt x="37605" y="2018407"/>
                  <a:pt x="103049" y="1908802"/>
                </a:cubicBezTo>
                <a:cubicBezTo>
                  <a:pt x="37605" y="1799208"/>
                  <a:pt x="1" y="1671058"/>
                  <a:pt x="1" y="1534127"/>
                </a:cubicBezTo>
                <a:lnTo>
                  <a:pt x="1" y="1507676"/>
                </a:lnTo>
                <a:cubicBezTo>
                  <a:pt x="1" y="1370745"/>
                  <a:pt x="37604" y="1242605"/>
                  <a:pt x="103048" y="1133001"/>
                </a:cubicBezTo>
                <a:cubicBezTo>
                  <a:pt x="37604" y="1023396"/>
                  <a:pt x="0" y="895254"/>
                  <a:pt x="0" y="758324"/>
                </a:cubicBezTo>
                <a:lnTo>
                  <a:pt x="0" y="731871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450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5C8AA86C-F50A-7D38-3E1F-A5DA38DC8AF8}"/>
              </a:ext>
            </a:extLst>
          </p:cNvPr>
          <p:cNvSpPr/>
          <p:nvPr/>
        </p:nvSpPr>
        <p:spPr>
          <a:xfrm>
            <a:off x="10103604" y="2585835"/>
            <a:ext cx="978027" cy="2032405"/>
          </a:xfrm>
          <a:custGeom>
            <a:avLst/>
            <a:gdLst>
              <a:gd name="connsiteX0" fmla="*/ 0 w 1463744"/>
              <a:gd name="connsiteY0" fmla="*/ 731871 h 3041800"/>
              <a:gd name="connsiteX1" fmla="*/ 731872 w 1463744"/>
              <a:gd name="connsiteY1" fmla="*/ 0 h 3041800"/>
              <a:gd name="connsiteX2" fmla="*/ 1463745 w 1463744"/>
              <a:gd name="connsiteY2" fmla="*/ 731871 h 3041800"/>
              <a:gd name="connsiteX3" fmla="*/ 1463745 w 1463744"/>
              <a:gd name="connsiteY3" fmla="*/ 758324 h 3041800"/>
              <a:gd name="connsiteX4" fmla="*/ 1360694 w 1463744"/>
              <a:gd name="connsiteY4" fmla="*/ 1133001 h 3041800"/>
              <a:gd name="connsiteX5" fmla="*/ 1463745 w 1463744"/>
              <a:gd name="connsiteY5" fmla="*/ 1507676 h 3041800"/>
              <a:gd name="connsiteX6" fmla="*/ 1463745 w 1463744"/>
              <a:gd name="connsiteY6" fmla="*/ 1534127 h 3041800"/>
              <a:gd name="connsiteX7" fmla="*/ 1360694 w 1463744"/>
              <a:gd name="connsiteY7" fmla="*/ 1908802 h 3041800"/>
              <a:gd name="connsiteX8" fmla="*/ 1463745 w 1463744"/>
              <a:gd name="connsiteY8" fmla="*/ 2283478 h 3041800"/>
              <a:gd name="connsiteX9" fmla="*/ 1463745 w 1463744"/>
              <a:gd name="connsiteY9" fmla="*/ 2309929 h 3041800"/>
              <a:gd name="connsiteX10" fmla="*/ 731873 w 1463744"/>
              <a:gd name="connsiteY10" fmla="*/ 3041801 h 3041800"/>
              <a:gd name="connsiteX11" fmla="*/ 1 w 1463744"/>
              <a:gd name="connsiteY11" fmla="*/ 2309929 h 3041800"/>
              <a:gd name="connsiteX12" fmla="*/ 1 w 1463744"/>
              <a:gd name="connsiteY12" fmla="*/ 2283478 h 3041800"/>
              <a:gd name="connsiteX13" fmla="*/ 103049 w 1463744"/>
              <a:gd name="connsiteY13" fmla="*/ 1908802 h 3041800"/>
              <a:gd name="connsiteX14" fmla="*/ 1 w 1463744"/>
              <a:gd name="connsiteY14" fmla="*/ 1534127 h 3041800"/>
              <a:gd name="connsiteX15" fmla="*/ 1 w 1463744"/>
              <a:gd name="connsiteY15" fmla="*/ 1507676 h 3041800"/>
              <a:gd name="connsiteX16" fmla="*/ 103048 w 1463744"/>
              <a:gd name="connsiteY16" fmla="*/ 1133001 h 3041800"/>
              <a:gd name="connsiteX17" fmla="*/ 0 w 1463744"/>
              <a:gd name="connsiteY17" fmla="*/ 758324 h 3041800"/>
              <a:gd name="connsiteX18" fmla="*/ 0 w 1463744"/>
              <a:gd name="connsiteY18" fmla="*/ 731871 h 304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63744" h="3041800">
                <a:moveTo>
                  <a:pt x="0" y="731871"/>
                </a:moveTo>
                <a:cubicBezTo>
                  <a:pt x="0" y="327670"/>
                  <a:pt x="327670" y="0"/>
                  <a:pt x="731872" y="0"/>
                </a:cubicBezTo>
                <a:cubicBezTo>
                  <a:pt x="1136075" y="0"/>
                  <a:pt x="1463745" y="327670"/>
                  <a:pt x="1463745" y="731871"/>
                </a:cubicBezTo>
                <a:lnTo>
                  <a:pt x="1463745" y="758324"/>
                </a:lnTo>
                <a:cubicBezTo>
                  <a:pt x="1463745" y="895254"/>
                  <a:pt x="1426140" y="1023396"/>
                  <a:pt x="1360694" y="1133001"/>
                </a:cubicBezTo>
                <a:cubicBezTo>
                  <a:pt x="1426140" y="1242595"/>
                  <a:pt x="1463745" y="1370745"/>
                  <a:pt x="1463745" y="1507676"/>
                </a:cubicBezTo>
                <a:lnTo>
                  <a:pt x="1463745" y="1534127"/>
                </a:lnTo>
                <a:cubicBezTo>
                  <a:pt x="1463745" y="1671058"/>
                  <a:pt x="1426140" y="1799208"/>
                  <a:pt x="1360694" y="1908802"/>
                </a:cubicBezTo>
                <a:cubicBezTo>
                  <a:pt x="1426140" y="2018407"/>
                  <a:pt x="1463745" y="2146546"/>
                  <a:pt x="1463745" y="2283478"/>
                </a:cubicBezTo>
                <a:lnTo>
                  <a:pt x="1463745" y="2309929"/>
                </a:lnTo>
                <a:cubicBezTo>
                  <a:pt x="1463745" y="2714132"/>
                  <a:pt x="1136075" y="3041801"/>
                  <a:pt x="731873" y="3041801"/>
                </a:cubicBezTo>
                <a:cubicBezTo>
                  <a:pt x="327671" y="3041801"/>
                  <a:pt x="1" y="2714132"/>
                  <a:pt x="1" y="2309929"/>
                </a:cubicBezTo>
                <a:lnTo>
                  <a:pt x="1" y="2283478"/>
                </a:lnTo>
                <a:cubicBezTo>
                  <a:pt x="1" y="2146546"/>
                  <a:pt x="37605" y="2018407"/>
                  <a:pt x="103049" y="1908802"/>
                </a:cubicBezTo>
                <a:cubicBezTo>
                  <a:pt x="37605" y="1799208"/>
                  <a:pt x="1" y="1671058"/>
                  <a:pt x="1" y="1534127"/>
                </a:cubicBezTo>
                <a:lnTo>
                  <a:pt x="1" y="1507676"/>
                </a:lnTo>
                <a:cubicBezTo>
                  <a:pt x="1" y="1370745"/>
                  <a:pt x="37604" y="1242605"/>
                  <a:pt x="103048" y="1133001"/>
                </a:cubicBezTo>
                <a:cubicBezTo>
                  <a:pt x="37604" y="1023396"/>
                  <a:pt x="0" y="895254"/>
                  <a:pt x="0" y="758324"/>
                </a:cubicBezTo>
                <a:lnTo>
                  <a:pt x="0" y="731871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450"/>
          </a:p>
        </p:txBody>
      </p:sp>
      <p:sp>
        <p:nvSpPr>
          <p:cNvPr id="75" name="Picture Placeholder 74">
            <a:extLst>
              <a:ext uri="{FF2B5EF4-FFF2-40B4-BE49-F238E27FC236}">
                <a16:creationId xmlns:a16="http://schemas.microsoft.com/office/drawing/2014/main" id="{AD342CFD-49C0-FC0F-4C3E-58CB73887E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03604" y="2585835"/>
            <a:ext cx="978027" cy="2032405"/>
          </a:xfrm>
          <a:custGeom>
            <a:avLst/>
            <a:gdLst>
              <a:gd name="connsiteX0" fmla="*/ 977900 w 1955800"/>
              <a:gd name="connsiteY0" fmla="*/ 0 h 4064339"/>
              <a:gd name="connsiteX1" fmla="*/ 1950754 w 1955800"/>
              <a:gd name="connsiteY1" fmla="*/ 877914 h 4064339"/>
              <a:gd name="connsiteX2" fmla="*/ 1955800 w 1955800"/>
              <a:gd name="connsiteY2" fmla="*/ 977859 h 4064339"/>
              <a:gd name="connsiteX3" fmla="*/ 1955800 w 1955800"/>
              <a:gd name="connsiteY3" fmla="*/ 1013274 h 4064339"/>
              <a:gd name="connsiteX4" fmla="*/ 1946584 w 1955800"/>
              <a:gd name="connsiteY4" fmla="*/ 1148060 h 4064339"/>
              <a:gd name="connsiteX5" fmla="*/ 1818108 w 1955800"/>
              <a:gd name="connsiteY5" fmla="*/ 1513874 h 4064339"/>
              <a:gd name="connsiteX6" fmla="*/ 1946584 w 1955800"/>
              <a:gd name="connsiteY6" fmla="*/ 1879683 h 4064339"/>
              <a:gd name="connsiteX7" fmla="*/ 1955800 w 1955800"/>
              <a:gd name="connsiteY7" fmla="*/ 2014471 h 4064339"/>
              <a:gd name="connsiteX8" fmla="*/ 1955800 w 1955800"/>
              <a:gd name="connsiteY8" fmla="*/ 2049873 h 4064339"/>
              <a:gd name="connsiteX9" fmla="*/ 1946584 w 1955800"/>
              <a:gd name="connsiteY9" fmla="*/ 2184661 h 4064339"/>
              <a:gd name="connsiteX10" fmla="*/ 1818108 w 1955800"/>
              <a:gd name="connsiteY10" fmla="*/ 2550470 h 4064339"/>
              <a:gd name="connsiteX11" fmla="*/ 1946584 w 1955800"/>
              <a:gd name="connsiteY11" fmla="*/ 2916281 h 4064339"/>
              <a:gd name="connsiteX12" fmla="*/ 1955800 w 1955800"/>
              <a:gd name="connsiteY12" fmla="*/ 3051068 h 4064339"/>
              <a:gd name="connsiteX13" fmla="*/ 1955800 w 1955800"/>
              <a:gd name="connsiteY13" fmla="*/ 3086481 h 4064339"/>
              <a:gd name="connsiteX14" fmla="*/ 1950754 w 1955800"/>
              <a:gd name="connsiteY14" fmla="*/ 3186426 h 4064339"/>
              <a:gd name="connsiteX15" fmla="*/ 1174982 w 1955800"/>
              <a:gd name="connsiteY15" fmla="*/ 4044473 h 4064339"/>
              <a:gd name="connsiteX16" fmla="*/ 977912 w 1955800"/>
              <a:gd name="connsiteY16" fmla="*/ 4064339 h 4064339"/>
              <a:gd name="connsiteX17" fmla="*/ 977892 w 1955800"/>
              <a:gd name="connsiteY17" fmla="*/ 4064339 h 4064339"/>
              <a:gd name="connsiteX18" fmla="*/ 780820 w 1955800"/>
              <a:gd name="connsiteY18" fmla="*/ 4044473 h 4064339"/>
              <a:gd name="connsiteX19" fmla="*/ 2 w 1955800"/>
              <a:gd name="connsiteY19" fmla="*/ 3086441 h 4064339"/>
              <a:gd name="connsiteX20" fmla="*/ 2 w 1955800"/>
              <a:gd name="connsiteY20" fmla="*/ 3051098 h 4064339"/>
              <a:gd name="connsiteX21" fmla="*/ 137690 w 1955800"/>
              <a:gd name="connsiteY21" fmla="*/ 2550470 h 4064339"/>
              <a:gd name="connsiteX22" fmla="*/ 2 w 1955800"/>
              <a:gd name="connsiteY22" fmla="*/ 2049843 h 4064339"/>
              <a:gd name="connsiteX23" fmla="*/ 2 w 1955800"/>
              <a:gd name="connsiteY23" fmla="*/ 2014500 h 4064339"/>
              <a:gd name="connsiteX24" fmla="*/ 137688 w 1955800"/>
              <a:gd name="connsiteY24" fmla="*/ 1513874 h 4064339"/>
              <a:gd name="connsiteX25" fmla="*/ 0 w 1955800"/>
              <a:gd name="connsiteY25" fmla="*/ 1013244 h 4064339"/>
              <a:gd name="connsiteX26" fmla="*/ 0 w 1955800"/>
              <a:gd name="connsiteY26" fmla="*/ 977899 h 4064339"/>
              <a:gd name="connsiteX27" fmla="*/ 977900 w 1955800"/>
              <a:gd name="connsiteY27" fmla="*/ 0 h 406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955800" h="4064339">
                <a:moveTo>
                  <a:pt x="977900" y="0"/>
                </a:moveTo>
                <a:cubicBezTo>
                  <a:pt x="1484226" y="0"/>
                  <a:pt x="1900674" y="384803"/>
                  <a:pt x="1950754" y="877914"/>
                </a:cubicBezTo>
                <a:lnTo>
                  <a:pt x="1955800" y="977859"/>
                </a:lnTo>
                <a:lnTo>
                  <a:pt x="1955800" y="1013274"/>
                </a:lnTo>
                <a:lnTo>
                  <a:pt x="1946584" y="1148060"/>
                </a:lnTo>
                <a:cubicBezTo>
                  <a:pt x="1928354" y="1280267"/>
                  <a:pt x="1883694" y="1404036"/>
                  <a:pt x="1818108" y="1513874"/>
                </a:cubicBezTo>
                <a:cubicBezTo>
                  <a:pt x="1883694" y="1623700"/>
                  <a:pt x="1928354" y="1747473"/>
                  <a:pt x="1946584" y="1879683"/>
                </a:cubicBezTo>
                <a:lnTo>
                  <a:pt x="1955800" y="2014471"/>
                </a:lnTo>
                <a:lnTo>
                  <a:pt x="1955800" y="2049873"/>
                </a:lnTo>
                <a:lnTo>
                  <a:pt x="1946584" y="2184661"/>
                </a:lnTo>
                <a:cubicBezTo>
                  <a:pt x="1928354" y="2316870"/>
                  <a:pt x="1883694" y="2440643"/>
                  <a:pt x="1818108" y="2550470"/>
                </a:cubicBezTo>
                <a:cubicBezTo>
                  <a:pt x="1883694" y="2660308"/>
                  <a:pt x="1928354" y="2784075"/>
                  <a:pt x="1946584" y="2916281"/>
                </a:cubicBezTo>
                <a:lnTo>
                  <a:pt x="1955800" y="3051068"/>
                </a:lnTo>
                <a:lnTo>
                  <a:pt x="1955800" y="3086481"/>
                </a:lnTo>
                <a:lnTo>
                  <a:pt x="1950754" y="3186426"/>
                </a:lnTo>
                <a:cubicBezTo>
                  <a:pt x="1907352" y="3613790"/>
                  <a:pt x="1588766" y="3959801"/>
                  <a:pt x="1174982" y="4044473"/>
                </a:cubicBezTo>
                <a:lnTo>
                  <a:pt x="977912" y="4064339"/>
                </a:lnTo>
                <a:lnTo>
                  <a:pt x="977892" y="4064339"/>
                </a:lnTo>
                <a:lnTo>
                  <a:pt x="780820" y="4044473"/>
                </a:lnTo>
                <a:cubicBezTo>
                  <a:pt x="335208" y="3953287"/>
                  <a:pt x="2" y="3559011"/>
                  <a:pt x="2" y="3086441"/>
                </a:cubicBezTo>
                <a:lnTo>
                  <a:pt x="2" y="3051098"/>
                </a:lnTo>
                <a:cubicBezTo>
                  <a:pt x="2" y="2868134"/>
                  <a:pt x="50246" y="2696920"/>
                  <a:pt x="137690" y="2550470"/>
                </a:cubicBezTo>
                <a:cubicBezTo>
                  <a:pt x="50246" y="2404034"/>
                  <a:pt x="2" y="2232805"/>
                  <a:pt x="2" y="2049843"/>
                </a:cubicBezTo>
                <a:lnTo>
                  <a:pt x="2" y="2014500"/>
                </a:lnTo>
                <a:cubicBezTo>
                  <a:pt x="2" y="1831538"/>
                  <a:pt x="50246" y="1660322"/>
                  <a:pt x="137688" y="1513874"/>
                </a:cubicBezTo>
                <a:cubicBezTo>
                  <a:pt x="50246" y="1367424"/>
                  <a:pt x="0" y="1196205"/>
                  <a:pt x="0" y="1013244"/>
                </a:cubicBezTo>
                <a:lnTo>
                  <a:pt x="0" y="977899"/>
                </a:lnTo>
                <a:cubicBezTo>
                  <a:pt x="0" y="437821"/>
                  <a:pt x="437820" y="0"/>
                  <a:pt x="977900" y="0"/>
                </a:cubicBezTo>
                <a:close/>
              </a:path>
            </a:pathLst>
          </a:cu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85" name="Picture Placeholder 84">
            <a:extLst>
              <a:ext uri="{FF2B5EF4-FFF2-40B4-BE49-F238E27FC236}">
                <a16:creationId xmlns:a16="http://schemas.microsoft.com/office/drawing/2014/main" id="{8D7BA9AE-4CE4-EC87-84DB-1D7BEBD0A4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38994" y="1543390"/>
            <a:ext cx="975955" cy="975941"/>
          </a:xfrm>
          <a:custGeom>
            <a:avLst/>
            <a:gdLst>
              <a:gd name="connsiteX0" fmla="*/ 975828 w 1951656"/>
              <a:gd name="connsiteY0" fmla="*/ 0 h 1951657"/>
              <a:gd name="connsiteX1" fmla="*/ 1951656 w 1951656"/>
              <a:gd name="connsiteY1" fmla="*/ 975829 h 1951657"/>
              <a:gd name="connsiteX2" fmla="*/ 975828 w 1951656"/>
              <a:gd name="connsiteY2" fmla="*/ 1951657 h 1951657"/>
              <a:gd name="connsiteX3" fmla="*/ 5037 w 1951656"/>
              <a:gd name="connsiteY3" fmla="*/ 1075602 h 1951657"/>
              <a:gd name="connsiteX4" fmla="*/ 0 w 1951656"/>
              <a:gd name="connsiteY4" fmla="*/ 975849 h 1951657"/>
              <a:gd name="connsiteX5" fmla="*/ 0 w 1951656"/>
              <a:gd name="connsiteY5" fmla="*/ 975810 h 1951657"/>
              <a:gd name="connsiteX6" fmla="*/ 5037 w 1951656"/>
              <a:gd name="connsiteY6" fmla="*/ 876056 h 1951657"/>
              <a:gd name="connsiteX7" fmla="*/ 975828 w 1951656"/>
              <a:gd name="connsiteY7" fmla="*/ 0 h 195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1656" h="1951657">
                <a:moveTo>
                  <a:pt x="975828" y="0"/>
                </a:moveTo>
                <a:cubicBezTo>
                  <a:pt x="1514763" y="0"/>
                  <a:pt x="1951656" y="436893"/>
                  <a:pt x="1951656" y="975829"/>
                </a:cubicBezTo>
                <a:cubicBezTo>
                  <a:pt x="1951656" y="1514764"/>
                  <a:pt x="1514763" y="1951657"/>
                  <a:pt x="975828" y="1951657"/>
                </a:cubicBezTo>
                <a:cubicBezTo>
                  <a:pt x="470576" y="1951657"/>
                  <a:pt x="55009" y="1567669"/>
                  <a:pt x="5037" y="1075602"/>
                </a:cubicBezTo>
                <a:lnTo>
                  <a:pt x="0" y="975849"/>
                </a:lnTo>
                <a:lnTo>
                  <a:pt x="0" y="975810"/>
                </a:lnTo>
                <a:lnTo>
                  <a:pt x="5037" y="876056"/>
                </a:lnTo>
                <a:cubicBezTo>
                  <a:pt x="55009" y="383988"/>
                  <a:pt x="470576" y="0"/>
                  <a:pt x="975828" y="0"/>
                </a:cubicBezTo>
                <a:close/>
              </a:path>
            </a:pathLst>
          </a:cu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700"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88" name="Picture Placeholder 87">
            <a:extLst>
              <a:ext uri="{FF2B5EF4-FFF2-40B4-BE49-F238E27FC236}">
                <a16:creationId xmlns:a16="http://schemas.microsoft.com/office/drawing/2014/main" id="{75F450FE-9902-FBB0-F7EF-FF4C7072CD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02042" y="2597851"/>
            <a:ext cx="974852" cy="975603"/>
          </a:xfrm>
          <a:custGeom>
            <a:avLst/>
            <a:gdLst>
              <a:gd name="connsiteX0" fmla="*/ 974724 w 1949450"/>
              <a:gd name="connsiteY0" fmla="*/ 0 h 1950980"/>
              <a:gd name="connsiteX1" fmla="*/ 1949450 w 1949450"/>
              <a:gd name="connsiteY1" fmla="*/ 0 h 1950980"/>
              <a:gd name="connsiteX2" fmla="*/ 1949450 w 1949450"/>
              <a:gd name="connsiteY2" fmla="*/ 1950980 h 1950980"/>
              <a:gd name="connsiteX3" fmla="*/ 974694 w 1949450"/>
              <a:gd name="connsiteY3" fmla="*/ 1950980 h 1950980"/>
              <a:gd name="connsiteX4" fmla="*/ 875064 w 1949450"/>
              <a:gd name="connsiteY4" fmla="*/ 1945945 h 1950980"/>
              <a:gd name="connsiteX5" fmla="*/ 0 w 1949450"/>
              <a:gd name="connsiteY5" fmla="*/ 975489 h 1950980"/>
              <a:gd name="connsiteX6" fmla="*/ 974724 w 1949450"/>
              <a:gd name="connsiteY6" fmla="*/ 0 h 195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9450" h="1950980">
                <a:moveTo>
                  <a:pt x="974724" y="0"/>
                </a:moveTo>
                <a:lnTo>
                  <a:pt x="1949450" y="0"/>
                </a:lnTo>
                <a:lnTo>
                  <a:pt x="1949450" y="1950980"/>
                </a:lnTo>
                <a:lnTo>
                  <a:pt x="974694" y="1950980"/>
                </a:lnTo>
                <a:lnTo>
                  <a:pt x="875064" y="1945945"/>
                </a:lnTo>
                <a:cubicBezTo>
                  <a:pt x="383554" y="1895991"/>
                  <a:pt x="0" y="1480568"/>
                  <a:pt x="0" y="975489"/>
                </a:cubicBezTo>
                <a:cubicBezTo>
                  <a:pt x="0" y="436742"/>
                  <a:pt x="436399" y="0"/>
                  <a:pt x="974724" y="0"/>
                </a:cubicBezTo>
                <a:close/>
              </a:path>
            </a:pathLst>
          </a:cu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91" name="Picture Placeholder 90">
            <a:extLst>
              <a:ext uri="{FF2B5EF4-FFF2-40B4-BE49-F238E27FC236}">
                <a16:creationId xmlns:a16="http://schemas.microsoft.com/office/drawing/2014/main" id="{2AA87C0E-B1CC-9AD7-A00D-A02FF0BEA77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20734" y="4686850"/>
            <a:ext cx="988854" cy="988841"/>
          </a:xfrm>
          <a:custGeom>
            <a:avLst/>
            <a:gdLst>
              <a:gd name="connsiteX0" fmla="*/ 988701 w 1977450"/>
              <a:gd name="connsiteY0" fmla="*/ 0 h 1977454"/>
              <a:gd name="connsiteX1" fmla="*/ 988741 w 1977450"/>
              <a:gd name="connsiteY1" fmla="*/ 0 h 1977454"/>
              <a:gd name="connsiteX2" fmla="*/ 1089813 w 1977450"/>
              <a:gd name="connsiteY2" fmla="*/ 5104 h 1977454"/>
              <a:gd name="connsiteX3" fmla="*/ 1977450 w 1977450"/>
              <a:gd name="connsiteY3" fmla="*/ 988726 h 1977454"/>
              <a:gd name="connsiteX4" fmla="*/ 1977450 w 1977450"/>
              <a:gd name="connsiteY4" fmla="*/ 1977454 h 1977454"/>
              <a:gd name="connsiteX5" fmla="*/ 988721 w 1977450"/>
              <a:gd name="connsiteY5" fmla="*/ 1977454 h 1977454"/>
              <a:gd name="connsiteX6" fmla="*/ 5103 w 1977450"/>
              <a:gd name="connsiteY6" fmla="*/ 1089818 h 1977454"/>
              <a:gd name="connsiteX7" fmla="*/ 0 w 1977450"/>
              <a:gd name="connsiteY7" fmla="*/ 988766 h 1977454"/>
              <a:gd name="connsiteX8" fmla="*/ 0 w 1977450"/>
              <a:gd name="connsiteY8" fmla="*/ 988686 h 1977454"/>
              <a:gd name="connsiteX9" fmla="*/ 5103 w 1977450"/>
              <a:gd name="connsiteY9" fmla="*/ 887635 h 1977454"/>
              <a:gd name="connsiteX10" fmla="*/ 887630 w 1977450"/>
              <a:gd name="connsiteY10" fmla="*/ 5104 h 197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7450" h="1977454">
                <a:moveTo>
                  <a:pt x="988701" y="0"/>
                </a:moveTo>
                <a:lnTo>
                  <a:pt x="988741" y="0"/>
                </a:lnTo>
                <a:lnTo>
                  <a:pt x="1089813" y="5104"/>
                </a:lnTo>
                <a:cubicBezTo>
                  <a:pt x="1588385" y="55737"/>
                  <a:pt x="1977450" y="476797"/>
                  <a:pt x="1977450" y="988726"/>
                </a:cubicBezTo>
                <a:lnTo>
                  <a:pt x="1977450" y="1977454"/>
                </a:lnTo>
                <a:lnTo>
                  <a:pt x="988721" y="1977454"/>
                </a:lnTo>
                <a:cubicBezTo>
                  <a:pt x="476794" y="1977454"/>
                  <a:pt x="55735" y="1588389"/>
                  <a:pt x="5103" y="1089818"/>
                </a:cubicBezTo>
                <a:lnTo>
                  <a:pt x="0" y="988766"/>
                </a:lnTo>
                <a:lnTo>
                  <a:pt x="0" y="988686"/>
                </a:lnTo>
                <a:lnTo>
                  <a:pt x="5103" y="887635"/>
                </a:lnTo>
                <a:cubicBezTo>
                  <a:pt x="52360" y="422302"/>
                  <a:pt x="422300" y="52361"/>
                  <a:pt x="887630" y="5104"/>
                </a:cubicBezTo>
                <a:close/>
              </a:path>
            </a:pathLst>
          </a:cu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pic>
        <p:nvPicPr>
          <p:cNvPr id="13" name="Partner1" hidden="1">
            <a:extLst>
              <a:ext uri="{FF2B5EF4-FFF2-40B4-BE49-F238E27FC236}">
                <a16:creationId xmlns:a16="http://schemas.microsoft.com/office/drawing/2014/main" id="{418BFEC6-C52D-82A9-5CFD-1A09366DE01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5551" y="4927600"/>
            <a:ext cx="3431450" cy="720090"/>
          </a:xfrm>
          <a:prstGeom prst="rect">
            <a:avLst/>
          </a:prstGeom>
        </p:spPr>
      </p:pic>
      <p:pic>
        <p:nvPicPr>
          <p:cNvPr id="16" name="Partner2" hidden="1">
            <a:extLst>
              <a:ext uri="{FF2B5EF4-FFF2-40B4-BE49-F238E27FC236}">
                <a16:creationId xmlns:a16="http://schemas.microsoft.com/office/drawing/2014/main" id="{1BAC696A-4F5A-2BFD-CA65-ADE2D6891A2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41928" y="4877998"/>
            <a:ext cx="746821" cy="746821"/>
          </a:xfrm>
          <a:prstGeom prst="rect">
            <a:avLst/>
          </a:prstGeom>
        </p:spPr>
      </p:pic>
      <p:pic>
        <p:nvPicPr>
          <p:cNvPr id="19" name="Partner3" hidden="1">
            <a:extLst>
              <a:ext uri="{FF2B5EF4-FFF2-40B4-BE49-F238E27FC236}">
                <a16:creationId xmlns:a16="http://schemas.microsoft.com/office/drawing/2014/main" id="{AA9B3856-C6AA-7AED-46DF-2FB235598D7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1844" y="4799008"/>
            <a:ext cx="1617970" cy="912172"/>
          </a:xfrm>
          <a:prstGeom prst="rect">
            <a:avLst/>
          </a:prstGeom>
        </p:spPr>
      </p:pic>
      <p:pic>
        <p:nvPicPr>
          <p:cNvPr id="23" name="Partner4" hidden="1">
            <a:extLst>
              <a:ext uri="{FF2B5EF4-FFF2-40B4-BE49-F238E27FC236}">
                <a16:creationId xmlns:a16="http://schemas.microsoft.com/office/drawing/2014/main" id="{6EA32010-4007-8719-ACC2-FF1E9693B34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31326" y="4608714"/>
            <a:ext cx="1399338" cy="1350827"/>
          </a:xfrm>
          <a:prstGeom prst="rect">
            <a:avLst/>
          </a:prstGeom>
        </p:spPr>
      </p:pic>
      <p:pic>
        <p:nvPicPr>
          <p:cNvPr id="25" name="Partner5" hidden="1">
            <a:extLst>
              <a:ext uri="{FF2B5EF4-FFF2-40B4-BE49-F238E27FC236}">
                <a16:creationId xmlns:a16="http://schemas.microsoft.com/office/drawing/2014/main" id="{F9EC12F6-6B68-8D1F-5F7F-F413EF9838F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55551" y="4935140"/>
            <a:ext cx="2061468" cy="719493"/>
          </a:xfrm>
          <a:prstGeom prst="rect">
            <a:avLst/>
          </a:prstGeom>
        </p:spPr>
      </p:pic>
      <p:pic>
        <p:nvPicPr>
          <p:cNvPr id="27" name="Partner6" hidden="1">
            <a:extLst>
              <a:ext uri="{FF2B5EF4-FFF2-40B4-BE49-F238E27FC236}">
                <a16:creationId xmlns:a16="http://schemas.microsoft.com/office/drawing/2014/main" id="{D381438B-1B13-A1DE-3979-D2521EA9AA1D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54845" y="4857749"/>
            <a:ext cx="443997" cy="772131"/>
          </a:xfrm>
          <a:prstGeom prst="rect">
            <a:avLst/>
          </a:prstGeom>
        </p:spPr>
      </p:pic>
      <p:pic>
        <p:nvPicPr>
          <p:cNvPr id="12" name="Partner7" hidden="1">
            <a:extLst>
              <a:ext uri="{FF2B5EF4-FFF2-40B4-BE49-F238E27FC236}">
                <a16:creationId xmlns:a16="http://schemas.microsoft.com/office/drawing/2014/main" id="{AF3C2DBB-E67E-6F6B-D5FC-C11EECF319C9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61099" y="3738604"/>
            <a:ext cx="5423136" cy="2270559"/>
          </a:xfrm>
          <a:prstGeom prst="rect">
            <a:avLst/>
          </a:prstGeom>
        </p:spPr>
      </p:pic>
      <p:sp>
        <p:nvSpPr>
          <p:cNvPr id="10" name="PartnerTextBelow">
            <a:extLst>
              <a:ext uri="{FF2B5EF4-FFF2-40B4-BE49-F238E27FC236}">
                <a16:creationId xmlns:a16="http://schemas.microsoft.com/office/drawing/2014/main" id="{7B062A0B-0B5B-91B1-0185-4803540315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1901" y="5696839"/>
            <a:ext cx="5423136" cy="353051"/>
          </a:xfrm>
          <a:effectLst>
            <a:outerShdw sx="1000" sy="1000" algn="ctr" rotWithShape="0">
              <a:srgbClr val="020000">
                <a:alpha val="0"/>
              </a:srgbClr>
            </a:outerShdw>
          </a:effectLst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PartnerTextLeft">
            <a:extLst>
              <a:ext uri="{FF2B5EF4-FFF2-40B4-BE49-F238E27FC236}">
                <a16:creationId xmlns:a16="http://schemas.microsoft.com/office/drawing/2014/main" id="{E660BCB7-774B-5F19-9D34-9E6E2312AE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00300" y="5271767"/>
            <a:ext cx="3784737" cy="353051"/>
          </a:xfrm>
          <a:effectLst>
            <a:outerShdw sx="1000" sy="1000" algn="ctr" rotWithShape="0">
              <a:srgbClr val="030000">
                <a:alpha val="0"/>
              </a:srgbClr>
            </a:outerShdw>
          </a:effectLst>
        </p:spPr>
        <p:txBody>
          <a:bodyPr anchor="b"/>
          <a:lstStyle>
            <a:lvl1pPr marL="0" indent="0">
              <a:buNone/>
              <a:defRPr sz="1200">
                <a:effectLst>
                  <a:outerShdw sx="1000" sy="1000" algn="ctr" rotWithShape="0">
                    <a:srgbClr val="020000">
                      <a:alpha val="0"/>
                    </a:srgbClr>
                  </a:outerShdw>
                </a:effectLst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PartnerTextNone">
            <a:extLst>
              <a:ext uri="{FF2B5EF4-FFF2-40B4-BE49-F238E27FC236}">
                <a16:creationId xmlns:a16="http://schemas.microsoft.com/office/drawing/2014/main" id="{453387E3-462A-AEAC-8FE5-3A6061AE15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1901" y="5271767"/>
            <a:ext cx="5423136" cy="353051"/>
          </a:xfrm>
          <a:effectLst>
            <a:outerShdw sx="1000" sy="1000" algn="ctr" rotWithShape="0">
              <a:srgbClr val="010000">
                <a:alpha val="0"/>
              </a:srgbClr>
            </a:outerShdw>
          </a:effectLst>
        </p:spPr>
        <p:txBody>
          <a:bodyPr anchor="b"/>
          <a:lstStyle>
            <a:lvl1pPr marL="0" indent="0">
              <a:buNone/>
              <a:defRPr sz="1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Logo0" hidden="1">
            <a:extLst>
              <a:ext uri="{FF2B5EF4-FFF2-40B4-BE49-F238E27FC236}">
                <a16:creationId xmlns:a16="http://schemas.microsoft.com/office/drawing/2014/main" id="{C49938BE-4E90-5836-30E7-F960C885157E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61099" y="501419"/>
            <a:ext cx="930762" cy="301690"/>
          </a:xfrm>
          <a:prstGeom prst="rect">
            <a:avLst/>
          </a:prstGeom>
        </p:spPr>
      </p:pic>
      <p:pic>
        <p:nvPicPr>
          <p:cNvPr id="17" name="Logo1" hidden="1">
            <a:extLst>
              <a:ext uri="{FF2B5EF4-FFF2-40B4-BE49-F238E27FC236}">
                <a16:creationId xmlns:a16="http://schemas.microsoft.com/office/drawing/2014/main" id="{D2F70337-09E5-753E-E7B9-419593042A65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61099" y="501419"/>
            <a:ext cx="2793065" cy="301690"/>
          </a:xfrm>
          <a:prstGeom prst="rect">
            <a:avLst/>
          </a:prstGeom>
        </p:spPr>
      </p:pic>
      <p:pic>
        <p:nvPicPr>
          <p:cNvPr id="14" name="Logo2" hidden="1">
            <a:extLst>
              <a:ext uri="{FF2B5EF4-FFF2-40B4-BE49-F238E27FC236}">
                <a16:creationId xmlns:a16="http://schemas.microsoft.com/office/drawing/2014/main" id="{E6E021D2-52EA-059F-64AE-D571C000B6ED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761099" y="501419"/>
            <a:ext cx="2677888" cy="301690"/>
          </a:xfrm>
          <a:prstGeom prst="rect">
            <a:avLst/>
          </a:prstGeom>
        </p:spPr>
      </p:pic>
      <p:pic>
        <p:nvPicPr>
          <p:cNvPr id="20" name="Logo3" hidden="1">
            <a:extLst>
              <a:ext uri="{FF2B5EF4-FFF2-40B4-BE49-F238E27FC236}">
                <a16:creationId xmlns:a16="http://schemas.microsoft.com/office/drawing/2014/main" id="{F72FA095-F49F-392A-5483-877EB59E480B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61099" y="501419"/>
            <a:ext cx="2918597" cy="301690"/>
          </a:xfrm>
          <a:prstGeom prst="rect">
            <a:avLst/>
          </a:prstGeom>
        </p:spPr>
      </p:pic>
      <p:pic>
        <p:nvPicPr>
          <p:cNvPr id="11" name="Logo4">
            <a:extLst>
              <a:ext uri="{FF2B5EF4-FFF2-40B4-BE49-F238E27FC236}">
                <a16:creationId xmlns:a16="http://schemas.microsoft.com/office/drawing/2014/main" id="{4C338A56-D504-44CA-4381-CA48A19EA718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61099" y="501419"/>
            <a:ext cx="3059492" cy="301690"/>
          </a:xfrm>
          <a:prstGeom prst="rect">
            <a:avLst/>
          </a:prstGeom>
        </p:spPr>
      </p:pic>
      <p:pic>
        <p:nvPicPr>
          <p:cNvPr id="7" name="Logo5" hidden="1">
            <a:extLst>
              <a:ext uri="{FF2B5EF4-FFF2-40B4-BE49-F238E27FC236}">
                <a16:creationId xmlns:a16="http://schemas.microsoft.com/office/drawing/2014/main" id="{2B9131DF-832B-ED22-FD29-025A2221DD20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61099" y="501419"/>
            <a:ext cx="2600568" cy="301690"/>
          </a:xfrm>
          <a:prstGeom prst="rect">
            <a:avLst/>
          </a:prstGeom>
        </p:spPr>
      </p:pic>
      <p:sp>
        <p:nvSpPr>
          <p:cNvPr id="15" name="PartnerTextLeft">
            <a:extLst>
              <a:ext uri="{FF2B5EF4-FFF2-40B4-BE49-F238E27FC236}">
                <a16:creationId xmlns:a16="http://schemas.microsoft.com/office/drawing/2014/main" id="{C3C680C1-29E8-60B2-547C-F6C6CEF130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1901" y="3890830"/>
            <a:ext cx="5423136" cy="925597"/>
          </a:xfrm>
          <a:effectLst>
            <a:outerShdw sx="1000" sy="1000" algn="ctr" rotWithShape="0">
              <a:srgbClr val="040000">
                <a:alpha val="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>
                <a:effectLst>
                  <a:outerShdw sx="1000" sy="1000" algn="ctr" rotWithShape="0">
                    <a:srgbClr val="020000">
                      <a:alpha val="0"/>
                    </a:srgbClr>
                  </a:outerShdw>
                </a:effectLst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24" name="Picture 23" descr="A green screen with a black border&#10;&#10;Description automatically generated">
            <a:extLst>
              <a:ext uri="{FF2B5EF4-FFF2-40B4-BE49-F238E27FC236}">
                <a16:creationId xmlns:a16="http://schemas.microsoft.com/office/drawing/2014/main" id="{F8C09733-3ECE-56BB-240A-C31D2F3E556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413" y="2594731"/>
            <a:ext cx="980303" cy="202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38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uet bilde bei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F4D306-CC31-2343-A46E-112D27616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12. september 2025</a:t>
            </a:fld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64A1493-4377-B18F-0DD3-3468DBE36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444" y="1625788"/>
            <a:ext cx="5347178" cy="106692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0A43502-02B4-010D-E2A4-107A0E6B13D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42444" y="2857831"/>
            <a:ext cx="5347178" cy="307475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FF89B8E-8508-7D06-7D1F-B9107E70E4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725332"/>
            <a:ext cx="5640744" cy="3700112"/>
          </a:xfrm>
          <a:custGeom>
            <a:avLst/>
            <a:gdLst>
              <a:gd name="connsiteX0" fmla="*/ 0 w 11280019"/>
              <a:gd name="connsiteY0" fmla="*/ 0 h 7399368"/>
              <a:gd name="connsiteX1" fmla="*/ 7580329 w 11280019"/>
              <a:gd name="connsiteY1" fmla="*/ 0 h 7399368"/>
              <a:gd name="connsiteX2" fmla="*/ 11260919 w 11280019"/>
              <a:gd name="connsiteY2" fmla="*/ 3321420 h 7399368"/>
              <a:gd name="connsiteX3" fmla="*/ 11280019 w 11280019"/>
              <a:gd name="connsiteY3" fmla="*/ 3699673 h 7399368"/>
              <a:gd name="connsiteX4" fmla="*/ 11280019 w 11280019"/>
              <a:gd name="connsiteY4" fmla="*/ 3699710 h 7399368"/>
              <a:gd name="connsiteX5" fmla="*/ 11260919 w 11280019"/>
              <a:gd name="connsiteY5" fmla="*/ 4077962 h 7399368"/>
              <a:gd name="connsiteX6" fmla="*/ 7770718 w 11280019"/>
              <a:gd name="connsiteY6" fmla="*/ 7394555 h 7399368"/>
              <a:gd name="connsiteX7" fmla="*/ 7580368 w 11280019"/>
              <a:gd name="connsiteY7" fmla="*/ 7399368 h 7399368"/>
              <a:gd name="connsiteX8" fmla="*/ 0 w 11280019"/>
              <a:gd name="connsiteY8" fmla="*/ 7399368 h 739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80019" h="7399368">
                <a:moveTo>
                  <a:pt x="0" y="0"/>
                </a:moveTo>
                <a:lnTo>
                  <a:pt x="7580329" y="0"/>
                </a:lnTo>
                <a:cubicBezTo>
                  <a:pt x="9495938" y="0"/>
                  <a:pt x="11071462" y="1455831"/>
                  <a:pt x="11260919" y="3321420"/>
                </a:cubicBezTo>
                <a:lnTo>
                  <a:pt x="11280019" y="3699673"/>
                </a:lnTo>
                <a:lnTo>
                  <a:pt x="11280019" y="3699710"/>
                </a:lnTo>
                <a:lnTo>
                  <a:pt x="11260919" y="4077962"/>
                </a:lnTo>
                <a:cubicBezTo>
                  <a:pt x="11077777" y="5881362"/>
                  <a:pt x="9599433" y="7301859"/>
                  <a:pt x="7770718" y="7394555"/>
                </a:cubicBezTo>
                <a:lnTo>
                  <a:pt x="7580368" y="7399368"/>
                </a:lnTo>
                <a:lnTo>
                  <a:pt x="0" y="7399368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0308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uet bilde 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F4D306-CC31-2343-A46E-112D27616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12. september 2025</a:t>
            </a:fld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64A1493-4377-B18F-0DD3-3468DBE36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444" y="1625788"/>
            <a:ext cx="5347178" cy="106692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0A43502-02B4-010D-E2A4-107A0E6B13D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42444" y="2857831"/>
            <a:ext cx="5347178" cy="307475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FF89B8E-8508-7D06-7D1F-B9107E70E4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725332"/>
            <a:ext cx="5640744" cy="3700112"/>
          </a:xfrm>
          <a:custGeom>
            <a:avLst/>
            <a:gdLst>
              <a:gd name="connsiteX0" fmla="*/ 0 w 11280019"/>
              <a:gd name="connsiteY0" fmla="*/ 0 h 7399368"/>
              <a:gd name="connsiteX1" fmla="*/ 7580329 w 11280019"/>
              <a:gd name="connsiteY1" fmla="*/ 0 h 7399368"/>
              <a:gd name="connsiteX2" fmla="*/ 11260919 w 11280019"/>
              <a:gd name="connsiteY2" fmla="*/ 3321420 h 7399368"/>
              <a:gd name="connsiteX3" fmla="*/ 11280019 w 11280019"/>
              <a:gd name="connsiteY3" fmla="*/ 3699673 h 7399368"/>
              <a:gd name="connsiteX4" fmla="*/ 11280019 w 11280019"/>
              <a:gd name="connsiteY4" fmla="*/ 3699710 h 7399368"/>
              <a:gd name="connsiteX5" fmla="*/ 11260919 w 11280019"/>
              <a:gd name="connsiteY5" fmla="*/ 4077962 h 7399368"/>
              <a:gd name="connsiteX6" fmla="*/ 7770718 w 11280019"/>
              <a:gd name="connsiteY6" fmla="*/ 7394555 h 7399368"/>
              <a:gd name="connsiteX7" fmla="*/ 7580368 w 11280019"/>
              <a:gd name="connsiteY7" fmla="*/ 7399368 h 7399368"/>
              <a:gd name="connsiteX8" fmla="*/ 0 w 11280019"/>
              <a:gd name="connsiteY8" fmla="*/ 7399368 h 739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80019" h="7399368">
                <a:moveTo>
                  <a:pt x="0" y="0"/>
                </a:moveTo>
                <a:lnTo>
                  <a:pt x="7580329" y="0"/>
                </a:lnTo>
                <a:cubicBezTo>
                  <a:pt x="9495938" y="0"/>
                  <a:pt x="11071462" y="1455831"/>
                  <a:pt x="11260919" y="3321420"/>
                </a:cubicBezTo>
                <a:lnTo>
                  <a:pt x="11280019" y="3699673"/>
                </a:lnTo>
                <a:lnTo>
                  <a:pt x="11280019" y="3699710"/>
                </a:lnTo>
                <a:lnTo>
                  <a:pt x="11260919" y="4077962"/>
                </a:lnTo>
                <a:cubicBezTo>
                  <a:pt x="11077777" y="5881362"/>
                  <a:pt x="9599433" y="7301859"/>
                  <a:pt x="7770718" y="7394555"/>
                </a:cubicBezTo>
                <a:lnTo>
                  <a:pt x="7580368" y="7399368"/>
                </a:lnTo>
                <a:lnTo>
                  <a:pt x="0" y="7399368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1778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å en k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822" y="1041129"/>
            <a:ext cx="10689700" cy="102897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822" y="2533578"/>
            <a:ext cx="10689700" cy="328329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5FBD-B8E3-4BE7-AABE-A501238A26D8}" type="datetime4">
              <a:rPr lang="nb-NO" smtClean="0"/>
              <a:t>12. september 2025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3118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6513BB6-733E-7082-0A7D-2CC4CCD8C4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8454" y="0"/>
            <a:ext cx="5283277" cy="19574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974936-8615-3C47-DB5E-5EDACC815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240" y="1957473"/>
            <a:ext cx="7449520" cy="1881546"/>
          </a:xfrm>
        </p:spPr>
        <p:txBody>
          <a:bodyPr anchor="b"/>
          <a:lstStyle>
            <a:lvl1pPr algn="ctr">
              <a:defRPr sz="4801" spc="0" baseline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876E45-A896-6B8C-109E-3E949A967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03F6EA-9C9E-4DA5-B392-DAB631403552}" type="datetime4">
              <a:rPr lang="nb-NO" smtClean="0"/>
              <a:pPr/>
              <a:t>12. september 2025</a:t>
            </a:fld>
            <a:endParaRPr lang="nb-NO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2788118-9A7F-5475-8A32-C2E73DB885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099" y="501419"/>
            <a:ext cx="930762" cy="30169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54075C-641C-0474-E373-A3F45DE237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71240" y="4120401"/>
            <a:ext cx="7449520" cy="1338007"/>
          </a:xfr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46815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ly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9E599802-27B9-9D9A-72FC-545731D6A8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9439" y="1"/>
            <a:ext cx="5264273" cy="1957473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876E45-A896-6B8C-109E-3E949A967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12. september 2025</a:t>
            </a:fld>
            <a:endParaRPr lang="nb-NO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2788118-9A7F-5475-8A32-C2E73DB885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099" y="501419"/>
            <a:ext cx="930762" cy="3016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94C4D4A-AECD-89FD-A010-CA20A606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240" y="1957473"/>
            <a:ext cx="7449520" cy="1881546"/>
          </a:xfrm>
        </p:spPr>
        <p:txBody>
          <a:bodyPr anchor="b"/>
          <a:lstStyle>
            <a:lvl1pPr algn="ctr">
              <a:defRPr sz="4801" spc="0" baseline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7AF74E64-7ABC-D631-A917-6126CBF0F6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71240" y="4120401"/>
            <a:ext cx="7449520" cy="1338007"/>
          </a:xfr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62045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100943-557E-7696-4799-F9C34FD8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12. september 2025</a:t>
            </a:fld>
            <a:endParaRPr lang="nb-NO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F3D7CD1-2607-B3F6-A9D8-C6DC621C51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099" y="1333654"/>
            <a:ext cx="10676534" cy="4591581"/>
          </a:xfrm>
          <a:prstGeom prst="roundRect">
            <a:avLst>
              <a:gd name="adj" fmla="val 4495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6379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100943-557E-7696-4799-F9C34FD8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12. september 2025</a:t>
            </a:fld>
            <a:endParaRPr lang="nb-NO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F3D7CD1-2607-B3F6-A9D8-C6DC621C51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100" y="1333654"/>
            <a:ext cx="5197025" cy="4591581"/>
          </a:xfrm>
          <a:prstGeom prst="roundRect">
            <a:avLst>
              <a:gd name="adj" fmla="val 4495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B55ACF3C-E178-6E6C-BE88-8B6CDE55A4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41498" y="1333654"/>
            <a:ext cx="5197025" cy="4591581"/>
          </a:xfrm>
          <a:prstGeom prst="roundRect">
            <a:avLst>
              <a:gd name="adj" fmla="val 4495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44092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100943-557E-7696-4799-F9C34FD8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12. september 2025</a:t>
            </a:fld>
            <a:endParaRPr lang="nb-NO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F3D7CD1-2607-B3F6-A9D8-C6DC621C51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100" y="1333654"/>
            <a:ext cx="3437469" cy="4591581"/>
          </a:xfrm>
          <a:prstGeom prst="roundRect">
            <a:avLst>
              <a:gd name="adj" fmla="val 5788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D259380A-6F57-70C2-7FA4-EDC640D29F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1054" y="1333654"/>
            <a:ext cx="3437469" cy="4591581"/>
          </a:xfrm>
          <a:prstGeom prst="roundRect">
            <a:avLst>
              <a:gd name="adj" fmla="val 5788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78F9BE-32A0-3768-A499-433F03639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77265" y="1333654"/>
            <a:ext cx="3437469" cy="4591581"/>
          </a:xfrm>
          <a:prstGeom prst="roundRect">
            <a:avLst>
              <a:gd name="adj" fmla="val 5788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672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100943-557E-7696-4799-F9C34FD8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12. september 2025</a:t>
            </a:fld>
            <a:endParaRPr lang="nb-NO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F3D7CD1-2607-B3F6-A9D8-C6DC621C51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100" y="1333655"/>
            <a:ext cx="5194307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C8806B8F-21AF-B3F1-808C-3B21B06FBA6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44215" y="1333655"/>
            <a:ext cx="5194307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EA76E604-7BD3-4F0E-75C7-18EA119E35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4215" y="3757296"/>
            <a:ext cx="5194307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53D157A-7558-193E-184B-9F8E6C4E7F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2100" y="3757296"/>
            <a:ext cx="5194307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00745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100943-557E-7696-4799-F9C34FD8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12. september 2025</a:t>
            </a:fld>
            <a:endParaRPr lang="nb-NO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F3D7CD1-2607-B3F6-A9D8-C6DC621C51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100" y="1333655"/>
            <a:ext cx="3377302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53D157A-7558-193E-184B-9F8E6C4E7F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2100" y="3757296"/>
            <a:ext cx="3377302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423A280B-BAA0-F6B2-1B44-9CBD380392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1054" y="1333654"/>
            <a:ext cx="3437469" cy="4591581"/>
          </a:xfrm>
          <a:prstGeom prst="roundRect">
            <a:avLst>
              <a:gd name="adj" fmla="val 5788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4B4D1F7-80FF-067B-CAAC-C77B69714B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95316" y="1333655"/>
            <a:ext cx="3377302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2B69CF7-EE35-E964-3C88-3648F074319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95316" y="3757296"/>
            <a:ext cx="3377302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71730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på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822" y="1041129"/>
            <a:ext cx="10689700" cy="102897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822" y="2533578"/>
            <a:ext cx="4968111" cy="328329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5FBD-B8E3-4BE7-AABE-A501238A26D8}" type="datetime4">
              <a:rPr lang="nb-NO" smtClean="0"/>
              <a:t>12. september 2025</a:t>
            </a:fld>
            <a:endParaRPr lang="nb-NO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04D2587-BC66-4AB0-BAE5-24BA763CF8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70411" y="2533578"/>
            <a:ext cx="4968111" cy="328329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123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100943-557E-7696-4799-F9C34FD8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12. september 2025</a:t>
            </a:fld>
            <a:endParaRPr lang="nb-NO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F3D7CD1-2607-B3F6-A9D8-C6DC621C51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100" y="1333655"/>
            <a:ext cx="3377302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53D157A-7558-193E-184B-9F8E6C4E7F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2100" y="3757296"/>
            <a:ext cx="3377302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4B4D1F7-80FF-067B-CAAC-C77B69714B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95316" y="1333655"/>
            <a:ext cx="3377302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2B69CF7-EE35-E964-3C88-3648F074319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95316" y="3757296"/>
            <a:ext cx="3377302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1C2E7663-BA94-118C-E00C-2696240548F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1054" y="1333655"/>
            <a:ext cx="3437469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22FC25B9-5FB0-E657-575E-4F4E58DC297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01055" y="3757296"/>
            <a:ext cx="3437468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9328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å en kolonne grøn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9E599802-27B9-9D9A-72FC-545731D6A8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9439" y="1"/>
            <a:ext cx="5264273" cy="19574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974936-8615-3C47-DB5E-5EDACC815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856" y="2457734"/>
            <a:ext cx="4526208" cy="1324128"/>
          </a:xfrm>
        </p:spPr>
        <p:txBody>
          <a:bodyPr anchor="t"/>
          <a:lstStyle>
            <a:lvl1pPr>
              <a:defRPr spc="0" baseline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876E45-A896-6B8C-109E-3E949A967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12. september 2025</a:t>
            </a:fld>
            <a:endParaRPr lang="nb-NO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EC51B0-8E08-8A15-AF44-6FB1B3129B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56954" y="2457734"/>
            <a:ext cx="5991257" cy="3290588"/>
          </a:xfrm>
        </p:spPr>
        <p:txBody>
          <a:bodyPr tIns="36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2788118-9A7F-5475-8A32-C2E73DB885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099" y="501419"/>
            <a:ext cx="930762" cy="30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7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å en kolonne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74936-8615-3C47-DB5E-5EDACC815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856" y="2457734"/>
            <a:ext cx="4526208" cy="1324128"/>
          </a:xfrm>
        </p:spPr>
        <p:txBody>
          <a:bodyPr anchor="t"/>
          <a:lstStyle>
            <a:lvl1pPr>
              <a:defRPr spc="0" baseline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876E45-A896-6B8C-109E-3E949A967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12. september 2025</a:t>
            </a:fld>
            <a:endParaRPr lang="nb-NO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EC51B0-8E08-8A15-AF44-6FB1B3129B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56954" y="2457734"/>
            <a:ext cx="5991257" cy="3290588"/>
          </a:xfrm>
        </p:spPr>
        <p:txBody>
          <a:bodyPr tIns="36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2788118-9A7F-5475-8A32-C2E73DB885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099" y="501419"/>
            <a:ext cx="930762" cy="30169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DF11CCE-F859-05EC-36A9-D275713B5C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" y="4496320"/>
            <a:ext cx="3999620" cy="236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8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å en kolonne ly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6513BB6-733E-7082-0A7D-2CC4CCD8C4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8454" y="0"/>
            <a:ext cx="5283277" cy="19574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974936-8615-3C47-DB5E-5EDACC815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856" y="2457734"/>
            <a:ext cx="4526208" cy="1324128"/>
          </a:xfrm>
        </p:spPr>
        <p:txBody>
          <a:bodyPr anchor="t"/>
          <a:lstStyle>
            <a:lvl1pPr>
              <a:defRPr spc="0" baseline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876E45-A896-6B8C-109E-3E949A967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03F6EA-9C9E-4DA5-B392-DAB631403552}" type="datetime4">
              <a:rPr lang="nb-NO" smtClean="0"/>
              <a:pPr/>
              <a:t>12. september 2025</a:t>
            </a:fld>
            <a:endParaRPr lang="nb-NO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EC51B0-8E08-8A15-AF44-6FB1B3129B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56954" y="2457734"/>
            <a:ext cx="5991257" cy="3290588"/>
          </a:xfrm>
        </p:spPr>
        <p:txBody>
          <a:bodyPr tIns="36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2788118-9A7F-5475-8A32-C2E73DB885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099" y="501419"/>
            <a:ext cx="930762" cy="30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39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yggeklos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694B3-3198-2334-6ED1-B4E6D144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22" y="1625788"/>
            <a:ext cx="6110071" cy="106692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41C835-F518-0CF5-7B61-DA4DA2706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12. september 2025</a:t>
            </a:fld>
            <a:endParaRPr lang="nb-NO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32F2FBA-3E06-5850-ABF6-1354483056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8822" y="2857831"/>
            <a:ext cx="6110071" cy="3074753"/>
          </a:xfrm>
        </p:spPr>
        <p:txBody>
          <a:bodyPr/>
          <a:lstStyle>
            <a:lvl1pPr>
              <a:spcBef>
                <a:spcPts val="2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66B4B27-0D1A-1289-C556-CEAB8BC8B40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00546" y="2431537"/>
            <a:ext cx="1112900" cy="1112884"/>
          </a:xfrm>
          <a:custGeom>
            <a:avLst/>
            <a:gdLst>
              <a:gd name="connsiteX0" fmla="*/ 1112757 w 2225510"/>
              <a:gd name="connsiteY0" fmla="*/ 0 h 2225511"/>
              <a:gd name="connsiteX1" fmla="*/ 2225510 w 2225510"/>
              <a:gd name="connsiteY1" fmla="*/ 0 h 2225511"/>
              <a:gd name="connsiteX2" fmla="*/ 2225510 w 2225510"/>
              <a:gd name="connsiteY2" fmla="*/ 2225511 h 2225511"/>
              <a:gd name="connsiteX3" fmla="*/ 1112737 w 2225510"/>
              <a:gd name="connsiteY3" fmla="*/ 2225511 h 2225511"/>
              <a:gd name="connsiteX4" fmla="*/ 998984 w 2225510"/>
              <a:gd name="connsiteY4" fmla="*/ 2219767 h 2225511"/>
              <a:gd name="connsiteX5" fmla="*/ 5744 w 2225510"/>
              <a:gd name="connsiteY5" fmla="*/ 1226531 h 2225511"/>
              <a:gd name="connsiteX6" fmla="*/ 0 w 2225510"/>
              <a:gd name="connsiteY6" fmla="*/ 1112778 h 2225511"/>
              <a:gd name="connsiteX7" fmla="*/ 0 w 2225510"/>
              <a:gd name="connsiteY7" fmla="*/ 1112739 h 2225511"/>
              <a:gd name="connsiteX8" fmla="*/ 5744 w 2225510"/>
              <a:gd name="connsiteY8" fmla="*/ 998985 h 2225511"/>
              <a:gd name="connsiteX9" fmla="*/ 1112757 w 2225510"/>
              <a:gd name="connsiteY9" fmla="*/ 0 h 2225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5510" h="2225511">
                <a:moveTo>
                  <a:pt x="1112757" y="0"/>
                </a:moveTo>
                <a:lnTo>
                  <a:pt x="2225510" y="0"/>
                </a:lnTo>
                <a:lnTo>
                  <a:pt x="2225510" y="2225511"/>
                </a:lnTo>
                <a:lnTo>
                  <a:pt x="1112737" y="2225511"/>
                </a:lnTo>
                <a:lnTo>
                  <a:pt x="998984" y="2219767"/>
                </a:lnTo>
                <a:cubicBezTo>
                  <a:pt x="475278" y="2166582"/>
                  <a:pt x="58930" y="1750237"/>
                  <a:pt x="5744" y="1226531"/>
                </a:cubicBezTo>
                <a:lnTo>
                  <a:pt x="0" y="1112778"/>
                </a:lnTo>
                <a:lnTo>
                  <a:pt x="0" y="1112739"/>
                </a:lnTo>
                <a:lnTo>
                  <a:pt x="5744" y="998985"/>
                </a:lnTo>
                <a:cubicBezTo>
                  <a:pt x="62729" y="437871"/>
                  <a:pt x="536609" y="0"/>
                  <a:pt x="1112757" y="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3A4042A4-6846-6277-193D-1B88AAF740C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899341" y="2431537"/>
            <a:ext cx="1104976" cy="2308521"/>
          </a:xfrm>
          <a:custGeom>
            <a:avLst/>
            <a:gdLst>
              <a:gd name="connsiteX0" fmla="*/ 1106674 w 2209664"/>
              <a:gd name="connsiteY0" fmla="*/ 0 h 4616508"/>
              <a:gd name="connsiteX1" fmla="*/ 1106694 w 2209664"/>
              <a:gd name="connsiteY1" fmla="*/ 0 h 4616508"/>
              <a:gd name="connsiteX2" fmla="*/ 1329718 w 2209664"/>
              <a:gd name="connsiteY2" fmla="*/ 22483 h 4616508"/>
              <a:gd name="connsiteX3" fmla="*/ 2207656 w 2209664"/>
              <a:gd name="connsiteY3" fmla="*/ 993533 h 4616508"/>
              <a:gd name="connsiteX4" fmla="*/ 2209664 w 2209664"/>
              <a:gd name="connsiteY4" fmla="*/ 1033294 h 4616508"/>
              <a:gd name="connsiteX5" fmla="*/ 2209664 w 2209664"/>
              <a:gd name="connsiteY5" fmla="*/ 3583215 h 4616508"/>
              <a:gd name="connsiteX6" fmla="*/ 2207656 w 2209664"/>
              <a:gd name="connsiteY6" fmla="*/ 3622973 h 4616508"/>
              <a:gd name="connsiteX7" fmla="*/ 1106684 w 2209664"/>
              <a:gd name="connsiteY7" fmla="*/ 4616508 h 4616508"/>
              <a:gd name="connsiteX8" fmla="*/ 5712 w 2209664"/>
              <a:gd name="connsiteY8" fmla="*/ 3622973 h 4616508"/>
              <a:gd name="connsiteX9" fmla="*/ 0 w 2209664"/>
              <a:gd name="connsiteY9" fmla="*/ 3509861 h 4616508"/>
              <a:gd name="connsiteX10" fmla="*/ 0 w 2209664"/>
              <a:gd name="connsiteY10" fmla="*/ 1106647 h 4616508"/>
              <a:gd name="connsiteX11" fmla="*/ 5712 w 2209664"/>
              <a:gd name="connsiteY11" fmla="*/ 993534 h 4616508"/>
              <a:gd name="connsiteX12" fmla="*/ 883648 w 2209664"/>
              <a:gd name="connsiteY12" fmla="*/ 22483 h 4616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9664" h="4616508">
                <a:moveTo>
                  <a:pt x="1106674" y="0"/>
                </a:moveTo>
                <a:lnTo>
                  <a:pt x="1106694" y="0"/>
                </a:lnTo>
                <a:lnTo>
                  <a:pt x="1329718" y="22483"/>
                </a:lnTo>
                <a:cubicBezTo>
                  <a:pt x="1797992" y="118306"/>
                  <a:pt x="2158538" y="509886"/>
                  <a:pt x="2207656" y="993533"/>
                </a:cubicBezTo>
                <a:lnTo>
                  <a:pt x="2209664" y="1033294"/>
                </a:lnTo>
                <a:lnTo>
                  <a:pt x="2209664" y="3583215"/>
                </a:lnTo>
                <a:lnTo>
                  <a:pt x="2207656" y="3622973"/>
                </a:lnTo>
                <a:cubicBezTo>
                  <a:pt x="2150984" y="4181022"/>
                  <a:pt x="1679698" y="4616508"/>
                  <a:pt x="1106684" y="4616508"/>
                </a:cubicBezTo>
                <a:cubicBezTo>
                  <a:pt x="533678" y="4616508"/>
                  <a:pt x="62386" y="4181022"/>
                  <a:pt x="5712" y="3622973"/>
                </a:cubicBezTo>
                <a:lnTo>
                  <a:pt x="0" y="3509861"/>
                </a:lnTo>
                <a:lnTo>
                  <a:pt x="0" y="1106647"/>
                </a:lnTo>
                <a:lnTo>
                  <a:pt x="5712" y="993534"/>
                </a:lnTo>
                <a:cubicBezTo>
                  <a:pt x="54828" y="509887"/>
                  <a:pt x="415372" y="118307"/>
                  <a:pt x="883648" y="22483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CBD0589C-AEE5-8A93-CAF9-1BB9E01069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93496" y="2429949"/>
            <a:ext cx="1112884" cy="1112884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2BEEE278-D80C-5C2F-8091-A42520FC62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7500554" y="1231708"/>
            <a:ext cx="1112884" cy="1112884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0E3ACF0D-BFB2-19CB-63AB-CAE65379C8C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93488" y="1227226"/>
            <a:ext cx="2310829" cy="1117218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312ACBAC-1776-48AB-9136-10E109DAF12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0546" y="3629027"/>
            <a:ext cx="2305842" cy="111022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212FBFDF-1EAF-7BE9-6467-E2FE3A2F60D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0396" y="4823853"/>
            <a:ext cx="2274319" cy="1108731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2C787AE3-7AFA-5FB6-728B-85C628017C9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0309" y="4819701"/>
            <a:ext cx="1112883" cy="111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2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nhold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694B3-3198-2334-6ED1-B4E6D144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22" y="1625788"/>
            <a:ext cx="5347178" cy="106692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41C835-F518-0CF5-7B61-DA4DA2706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12. september 2025</a:t>
            </a:fld>
            <a:endParaRPr lang="nb-NO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32F2FBA-3E06-5850-ABF6-1354483056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8822" y="2857831"/>
            <a:ext cx="5347178" cy="3074753"/>
          </a:xfrm>
        </p:spPr>
        <p:txBody>
          <a:bodyPr/>
          <a:lstStyle>
            <a:lvl1pPr marL="185738" indent="-185738"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EF34E96-F51A-6D82-BA09-29240DA6BF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39739" y="1407482"/>
            <a:ext cx="4991750" cy="4593963"/>
          </a:xfrm>
          <a:prstGeom prst="roundRect">
            <a:avLst>
              <a:gd name="adj" fmla="val 464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19150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BD40396B-FA05-4CF4-CC34-0F421CA5FE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9740" y="1409160"/>
            <a:ext cx="4981095" cy="45906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D694B3-3198-2334-6ED1-B4E6D144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22" y="1625788"/>
            <a:ext cx="5347178" cy="106692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41C835-F518-0CF5-7B61-DA4DA2706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12. september 2025</a:t>
            </a:fld>
            <a:endParaRPr lang="nb-NO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32F2FBA-3E06-5850-ABF6-1354483056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8822" y="2857831"/>
            <a:ext cx="5347178" cy="3074753"/>
          </a:xfrm>
        </p:spPr>
        <p:txBody>
          <a:bodyPr/>
          <a:lstStyle>
            <a:lvl1pPr marL="185738" indent="-185738"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CD3551A-F8C1-3CDE-5695-9172BA524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17629" y="3275994"/>
            <a:ext cx="4473196" cy="1657524"/>
          </a:xfrm>
        </p:spPr>
        <p:txBody>
          <a:bodyPr/>
          <a:lstStyle>
            <a:lvl1pPr marL="0" indent="0">
              <a:buNone/>
              <a:defRPr sz="215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AD679FD-9683-ABDF-F7AC-FED67E0CFA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17629" y="5057566"/>
            <a:ext cx="4473196" cy="61591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73460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nhold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694B3-3198-2334-6ED1-B4E6D144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444" y="1625788"/>
            <a:ext cx="5347178" cy="106692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41C835-F518-0CF5-7B61-DA4DA2706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12. september 2025</a:t>
            </a:fld>
            <a:endParaRPr lang="nb-NO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32F2FBA-3E06-5850-ABF6-1354483056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42444" y="2857831"/>
            <a:ext cx="5347178" cy="307475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EF34E96-F51A-6D82-BA09-29240DA6BF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0865" y="1407482"/>
            <a:ext cx="4991750" cy="4593963"/>
          </a:xfrm>
          <a:prstGeom prst="roundRect">
            <a:avLst>
              <a:gd name="adj" fmla="val 464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3567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Relationship Id="rId27" Type="http://schemas.openxmlformats.org/officeDocument/2006/relationships/image" Target="../media/image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8822" y="1041129"/>
            <a:ext cx="10515600" cy="102897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822" y="2438317"/>
            <a:ext cx="10515600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 hf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87398" y="425216"/>
            <a:ext cx="1251124" cy="2423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203F6EA-9C9E-4DA5-B392-DAB631403552}" type="datetime4">
              <a:rPr lang="nb-NO" smtClean="0"/>
              <a:pPr/>
              <a:t>12. september 2025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70435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70435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7080-1283-4CAA-968C-3B52088C60A6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062EF1F-8935-12E7-1C9A-33B7299BDD28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61099" y="501419"/>
            <a:ext cx="930762" cy="30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3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91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</p:sldLayoutIdLst>
  <p:hf sldNum="0" hdr="0" ft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20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914446" rtl="0" eaLnBrk="1" latinLnBrk="0" hangingPunct="1">
        <a:lnSpc>
          <a:spcPct val="114000"/>
        </a:lnSpc>
        <a:spcBef>
          <a:spcPts val="0"/>
        </a:spcBef>
        <a:buFont typeface="Riposte Light" panose="00000400000000000000" pitchFamily="50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492223" indent="-171484" algn="l" defTabSz="914446" rtl="0" eaLnBrk="1" fontAlgn="ctr" latinLnBrk="0" hangingPunct="1">
        <a:lnSpc>
          <a:spcPct val="104000"/>
        </a:lnSpc>
        <a:spcBef>
          <a:spcPts val="0"/>
        </a:spcBef>
        <a:buSzPct val="30000"/>
        <a:buFontTx/>
        <a:buBlip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</a:buBlip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797084" indent="-181011" algn="l" defTabSz="914446" rtl="0" eaLnBrk="1" fontAlgn="ctr" latinLnBrk="0" hangingPunct="1">
        <a:lnSpc>
          <a:spcPct val="112000"/>
        </a:lnSpc>
        <a:spcBef>
          <a:spcPts val="0"/>
        </a:spcBef>
        <a:buSzPct val="40000"/>
        <a:buFontTx/>
        <a:buBlip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</a:buBlip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098770" indent="-187362" algn="l" defTabSz="914446" rtl="0" eaLnBrk="1" fontAlgn="ctr" latinLnBrk="0" hangingPunct="1">
        <a:lnSpc>
          <a:spcPct val="117000"/>
        </a:lnSpc>
        <a:spcBef>
          <a:spcPts val="0"/>
        </a:spcBef>
        <a:buFont typeface="Riposte Light" panose="00000400000000000000" pitchFamily="50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17000"/>
        </a:lnSpc>
        <a:spcBef>
          <a:spcPts val="500"/>
        </a:spcBef>
        <a:buFont typeface="Riposte Light" panose="00000400000000000000" pitchFamily="50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3" Type="http://schemas.openxmlformats.org/officeDocument/2006/relationships/image" Target="../media/image53.jpg"/><Relationship Id="rId7" Type="http://schemas.openxmlformats.org/officeDocument/2006/relationships/image" Target="../media/image24.sv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55.jpg"/><Relationship Id="rId4" Type="http://schemas.openxmlformats.org/officeDocument/2006/relationships/image" Target="../media/image5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k.no/sapmi/400-samer-ble-utstilt-i-dyrehager-og-pa-sirkus-1.1472329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.nrk.no/podkast/tett_paa/sesong/20191-2-3/l_a4a35e23-29a7-4d57-a35e-2329a75d573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vinnehistorie.no/artikkel/t-604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tel 49">
            <a:extLst>
              <a:ext uri="{FF2B5EF4-FFF2-40B4-BE49-F238E27FC236}">
                <a16:creationId xmlns:a16="http://schemas.microsoft.com/office/drawing/2014/main" id="{7B8C52C1-88FB-E925-954F-60F392B99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098" y="1074042"/>
            <a:ext cx="6713259" cy="2387600"/>
          </a:xfrm>
        </p:spPr>
        <p:txBody>
          <a:bodyPr/>
          <a:lstStyle/>
          <a:p>
            <a:r>
              <a:rPr lang="nb-NO" sz="4000" dirty="0"/>
              <a:t>«Hvorfor er du så hjulbeint?»</a:t>
            </a:r>
          </a:p>
        </p:txBody>
      </p:sp>
      <p:pic>
        <p:nvPicPr>
          <p:cNvPr id="16" name="Plassholder for bilde 15" descr="Et bilde som inneholder tekst, klær, sketch, tegning&#10;&#10;Automatisk generert beskrivelse">
            <a:extLst>
              <a:ext uri="{FF2B5EF4-FFF2-40B4-BE49-F238E27FC236}">
                <a16:creationId xmlns:a16="http://schemas.microsoft.com/office/drawing/2014/main" id="{8D470288-0D30-624E-1AFC-FB3FB28922C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8" r="15918"/>
          <a:stretch>
            <a:fillRect/>
          </a:stretch>
        </p:blipFill>
        <p:spPr/>
      </p:pic>
      <p:pic>
        <p:nvPicPr>
          <p:cNvPr id="12" name="Plassholder for bilde 11">
            <a:extLst>
              <a:ext uri="{FF2B5EF4-FFF2-40B4-BE49-F238E27FC236}">
                <a16:creationId xmlns:a16="http://schemas.microsoft.com/office/drawing/2014/main" id="{A1D6E02B-85EE-BD61-D0A8-84AAD0FF696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3" r="14673"/>
          <a:stretch/>
        </p:blipFill>
        <p:spPr/>
      </p:pic>
      <p:pic>
        <p:nvPicPr>
          <p:cNvPr id="14" name="Plassholder for bilde 13" descr="Et bilde som inneholder tekst, tegning, tegnefilm, sketch&#10;&#10;Automatisk generert beskrivelse">
            <a:extLst>
              <a:ext uri="{FF2B5EF4-FFF2-40B4-BE49-F238E27FC236}">
                <a16:creationId xmlns:a16="http://schemas.microsoft.com/office/drawing/2014/main" id="{08D35F38-278C-18D1-7B1E-7AFA606E94D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5" b="14585"/>
          <a:stretch>
            <a:fillRect/>
          </a:stretch>
        </p:blipFill>
        <p:spPr/>
      </p:pic>
      <p:pic>
        <p:nvPicPr>
          <p:cNvPr id="18" name="Plassholder for bilde 17" descr="Et bilde som inneholder hjul, transport, kjøretøy, tegnefilm&#10;&#10;Automatisk generert beskrivelse">
            <a:extLst>
              <a:ext uri="{FF2B5EF4-FFF2-40B4-BE49-F238E27FC236}">
                <a16:creationId xmlns:a16="http://schemas.microsoft.com/office/drawing/2014/main" id="{2E7BABCD-23E0-93EA-1DBF-0E4A9558288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9" r="14699"/>
          <a:stretch>
            <a:fillRect/>
          </a:stretch>
        </p:blipFill>
        <p:spPr/>
      </p:pic>
      <p:pic>
        <p:nvPicPr>
          <p:cNvPr id="40" name="Partner4">
            <a:extLst>
              <a:ext uri="{FF2B5EF4-FFF2-40B4-BE49-F238E27FC236}">
                <a16:creationId xmlns:a16="http://schemas.microsoft.com/office/drawing/2014/main" id="{5FFA7764-922D-A892-EA46-4B7EB03B44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1325" y="4279933"/>
            <a:ext cx="1867411" cy="1802673"/>
          </a:xfrm>
          <a:prstGeom prst="rect">
            <a:avLst/>
          </a:prstGeom>
        </p:spPr>
      </p:pic>
      <p:pic>
        <p:nvPicPr>
          <p:cNvPr id="20" name="Bilde 19" descr="Et bilde som inneholder tekst, tegning, plakat, sketch&#10;&#10;Automatisk generert beskrivelse">
            <a:extLst>
              <a:ext uri="{FF2B5EF4-FFF2-40B4-BE49-F238E27FC236}">
                <a16:creationId xmlns:a16="http://schemas.microsoft.com/office/drawing/2014/main" id="{48B0C732-B67F-3839-A76F-FBE8AF8283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15" y="4279933"/>
            <a:ext cx="697601" cy="180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89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klær, innendørs, bilderamme, tegnefilm&#10;&#10;Automatisk generert beskrivelse">
            <a:extLst>
              <a:ext uri="{FF2B5EF4-FFF2-40B4-BE49-F238E27FC236}">
                <a16:creationId xmlns:a16="http://schemas.microsoft.com/office/drawing/2014/main" id="{0BE01749-58B7-9770-D0BE-4B5433D88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79" y="2002000"/>
            <a:ext cx="5078300" cy="28557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9EBA7A-8685-2E31-5353-91582A118282}"/>
              </a:ext>
            </a:extLst>
          </p:cNvPr>
          <p:cNvSpPr txBox="1"/>
          <p:nvPr/>
        </p:nvSpPr>
        <p:spPr>
          <a:xfrm>
            <a:off x="6096000" y="2290235"/>
            <a:ext cx="5632174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2000" dirty="0"/>
              <a:t>Oppsummering</a:t>
            </a:r>
            <a:endParaRPr lang="en-US"/>
          </a:p>
          <a:p>
            <a:endParaRPr lang="nb-NO" sz="2000" dirty="0"/>
          </a:p>
          <a:p>
            <a:r>
              <a:rPr lang="nb-NO" sz="2000" dirty="0"/>
              <a:t>Les artikkelen der illustratøren Katarina Blind forteller om arbeidet med utstillinga, «Humor og alvor når Katarina tegner om hverdagsrasisme»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9880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7C955-1ABE-6D2B-4194-C4F3BCD52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13" y="1621014"/>
            <a:ext cx="5600187" cy="2482014"/>
          </a:xfrm>
        </p:spPr>
        <p:txBody>
          <a:bodyPr/>
          <a:lstStyle/>
          <a:p>
            <a:r>
              <a:rPr lang="en-US" sz="3200" dirty="0" err="1"/>
              <a:t>Oppfølging</a:t>
            </a:r>
            <a:r>
              <a:rPr lang="en-US" sz="3200" dirty="0"/>
              <a:t> </a:t>
            </a:r>
            <a:endParaRPr lang="en-US" dirty="0" err="1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08AC7-DAFF-875F-65B6-942913886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12. september 2025</a:t>
            </a:fld>
            <a:endParaRPr lang="nb-N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65B270-E9F4-75B4-F243-92B910DA62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4339" y="2862021"/>
            <a:ext cx="10514183" cy="3290588"/>
          </a:xfrm>
        </p:spPr>
        <p:txBody>
          <a:bodyPr vert="horz" lIns="0" tIns="36000" rIns="0" bIns="0" rtlCol="0" anchor="t">
            <a:noAutofit/>
          </a:bodyPr>
          <a:lstStyle/>
          <a:p>
            <a:pPr marL="0" indent="0">
              <a:buNone/>
            </a:pPr>
            <a:r>
              <a:rPr lang="en-US" dirty="0" err="1"/>
              <a:t>Eksempeloppgaver</a:t>
            </a:r>
            <a:r>
              <a:rPr lang="en-US" dirty="0"/>
              <a:t>: </a:t>
            </a:r>
          </a:p>
          <a:p>
            <a:pPr marL="0" indent="0">
              <a:lnSpc>
                <a:spcPct val="113999"/>
              </a:lnSpc>
              <a:buNone/>
            </a:pPr>
            <a:endParaRPr lang="en-US" dirty="0"/>
          </a:p>
          <a:p>
            <a:pPr marL="457200" indent="-457200">
              <a:lnSpc>
                <a:spcPct val="113999"/>
              </a:lnSpc>
              <a:buAutoNum type="arabicPeriod"/>
            </a:pPr>
            <a:r>
              <a:rPr lang="en-US" dirty="0"/>
              <a:t>Ta </a:t>
            </a:r>
            <a:r>
              <a:rPr lang="en-US" dirty="0" err="1"/>
              <a:t>utgangspunkt</a:t>
            </a:r>
            <a:r>
              <a:rPr lang="en-US" dirty="0"/>
              <a:t> </a:t>
            </a:r>
            <a:r>
              <a:rPr lang="en-US" dirty="0" err="1"/>
              <a:t>ien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flere</a:t>
            </a:r>
            <a:r>
              <a:rPr lang="en-US" dirty="0"/>
              <a:t> </a:t>
            </a:r>
            <a:r>
              <a:rPr lang="en-US" dirty="0" err="1"/>
              <a:t>illustrasjoner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utstillingen</a:t>
            </a:r>
            <a:r>
              <a:rPr lang="en-US" dirty="0"/>
              <a:t>. Lag et "</a:t>
            </a:r>
            <a:r>
              <a:rPr lang="en-US" dirty="0" err="1"/>
              <a:t>motsatt</a:t>
            </a:r>
            <a:r>
              <a:rPr lang="en-US" dirty="0"/>
              <a:t>" </a:t>
            </a:r>
            <a:r>
              <a:rPr lang="en-US" dirty="0" err="1"/>
              <a:t>bilde</a:t>
            </a:r>
            <a:r>
              <a:rPr lang="en-US" dirty="0"/>
              <a:t>, </a:t>
            </a:r>
            <a:r>
              <a:rPr lang="en-US" dirty="0" err="1"/>
              <a:t>hvor</a:t>
            </a:r>
            <a:r>
              <a:rPr lang="en-US" dirty="0"/>
              <a:t> </a:t>
            </a:r>
            <a:r>
              <a:rPr lang="en-US" dirty="0" err="1"/>
              <a:t>inkludering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fellesskap</a:t>
            </a:r>
            <a:r>
              <a:rPr lang="en-US" dirty="0"/>
              <a:t> er </a:t>
            </a:r>
            <a:r>
              <a:rPr lang="en-US" dirty="0" err="1"/>
              <a:t>fellesnevnere</a:t>
            </a:r>
            <a:r>
              <a:rPr lang="en-US" dirty="0"/>
              <a:t>. </a:t>
            </a:r>
          </a:p>
          <a:p>
            <a:pPr marL="457200" indent="-457200">
              <a:lnSpc>
                <a:spcPct val="113999"/>
              </a:lnSpc>
              <a:buAutoNum type="arabicPeriod"/>
            </a:pPr>
            <a:endParaRPr lang="en-US" dirty="0"/>
          </a:p>
          <a:p>
            <a:pPr marL="457200" indent="-457200">
              <a:lnSpc>
                <a:spcPct val="113999"/>
              </a:lnSpc>
              <a:buAutoNum type="arabicPeriod"/>
            </a:pPr>
            <a:endParaRPr lang="en-US" dirty="0"/>
          </a:p>
          <a:p>
            <a:pPr marL="457200" indent="-457200">
              <a:lnSpc>
                <a:spcPct val="113999"/>
              </a:lnSpc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133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486300-B444-1926-D44D-1793FED69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272" y="1335424"/>
            <a:ext cx="4366444" cy="1101420"/>
          </a:xfrm>
        </p:spPr>
        <p:txBody>
          <a:bodyPr/>
          <a:lstStyle/>
          <a:p>
            <a:pPr algn="l"/>
            <a:r>
              <a:rPr lang="nb-NO" dirty="0"/>
              <a:t>Mål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A51F9B-EDAA-8BEF-C95A-D8FFCFFA1E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4272" y="2738145"/>
            <a:ext cx="9323455" cy="3839018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Forstå hvordan rasisme mot samer kan se ut i dag.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Reflektere over hvilken betydning fornorskningspolitikken har for dagens rasisme.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Aktivere forkunnskaper før besøk av utstillingen «Hvorfor er du så hjulbeint?»</a:t>
            </a:r>
          </a:p>
        </p:txBody>
      </p:sp>
    </p:spTree>
    <p:extLst>
      <p:ext uri="{BB962C8B-B14F-4D97-AF65-F5344CB8AC3E}">
        <p14:creationId xmlns:p14="http://schemas.microsoft.com/office/powerpoint/2010/main" val="2133901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5A140A2-9F96-B1F9-932C-155776983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2035" y="1717818"/>
            <a:ext cx="4526208" cy="477971"/>
          </a:xfrm>
        </p:spPr>
        <p:txBody>
          <a:bodyPr/>
          <a:lstStyle/>
          <a:p>
            <a:r>
              <a:rPr lang="nb-NO" dirty="0"/>
              <a:t>Spørsmål til «Hallingkast»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F9E3EE-78B9-6A7E-F5C0-D5AE2E171F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2035" y="2711159"/>
            <a:ext cx="5991257" cy="2066140"/>
          </a:xfrm>
        </p:spPr>
        <p:txBody>
          <a:bodyPr vert="horz" lIns="0" tIns="36000" rIns="0" bIns="0" rtlCol="0" anchor="t">
            <a:noAutofit/>
          </a:bodyPr>
          <a:lstStyle/>
          <a:p>
            <a:pPr marL="492125" lvl="1" indent="-171450">
              <a:buFont typeface="Calibri" panose="00000400000000000000" pitchFamily="50" charset="0"/>
            </a:pPr>
            <a:r>
              <a:rPr lang="nb-NO" sz="2800" dirty="0">
                <a:latin typeface="Riposte Light"/>
                <a:ea typeface="Calibri"/>
                <a:cs typeface="Calibri"/>
              </a:rPr>
              <a:t>Hva ser dere?</a:t>
            </a:r>
          </a:p>
          <a:p>
            <a:pPr marL="492125" lvl="1" indent="-171450">
              <a:buFont typeface="Calibri" panose="00000400000000000000" pitchFamily="50" charset="0"/>
            </a:pPr>
            <a:r>
              <a:rPr lang="nb-NO" sz="2800" dirty="0">
                <a:latin typeface="Riposte Light"/>
                <a:ea typeface="Calibri"/>
                <a:cs typeface="Calibri"/>
              </a:rPr>
              <a:t>Hva tror dere illustratøren ønsker å formidle?</a:t>
            </a:r>
          </a:p>
          <a:p>
            <a:pPr marL="492125" lvl="1" indent="-171450">
              <a:buFont typeface="Calibri" panose="00000400000000000000" pitchFamily="50" charset="0"/>
            </a:pPr>
            <a:r>
              <a:rPr lang="nb-NO" sz="2800" dirty="0">
                <a:latin typeface="Riposte Light"/>
                <a:ea typeface="Calibri"/>
                <a:cs typeface="Calibri"/>
              </a:rPr>
              <a:t>Hvilke identitetsmarkører ser dere? </a:t>
            </a:r>
          </a:p>
          <a:p>
            <a:pPr marL="492125" lvl="1" indent="-171450">
              <a:buFont typeface="Calibri" panose="00000400000000000000" pitchFamily="50" charset="0"/>
            </a:pPr>
            <a:r>
              <a:rPr lang="nb-NO" sz="2800" dirty="0">
                <a:latin typeface="Riposte Light"/>
                <a:ea typeface="Calibri"/>
                <a:cs typeface="Calibri"/>
              </a:rPr>
              <a:t>Har dere hørt disse spørsmålene blitt stilt til noen før?</a:t>
            </a:r>
          </a:p>
          <a:p>
            <a:pPr marL="185420" indent="-185420">
              <a:lnSpc>
                <a:spcPct val="113999"/>
              </a:lnSpc>
            </a:pPr>
            <a:endParaRPr lang="nb-NO" dirty="0"/>
          </a:p>
        </p:txBody>
      </p:sp>
      <p:pic>
        <p:nvPicPr>
          <p:cNvPr id="1026" name="Picture 2" descr="Setter inn bilde ...">
            <a:extLst>
              <a:ext uri="{FF2B5EF4-FFF2-40B4-BE49-F238E27FC236}">
                <a16:creationId xmlns:a16="http://schemas.microsoft.com/office/drawing/2014/main" id="{43AD90C5-F02A-61CD-5369-44E32A1BC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68" y="2711159"/>
            <a:ext cx="5090096" cy="330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54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5A140A2-9F96-B1F9-932C-155776983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66" y="994589"/>
            <a:ext cx="5655986" cy="477972"/>
          </a:xfrm>
        </p:spPr>
        <p:txBody>
          <a:bodyPr/>
          <a:lstStyle/>
          <a:p>
            <a:r>
              <a:rPr lang="nb-NO" dirty="0"/>
              <a:t>Spørsmål til «Lady in </a:t>
            </a:r>
            <a:r>
              <a:rPr lang="nb-NO" dirty="0" err="1"/>
              <a:t>armour</a:t>
            </a:r>
            <a:r>
              <a:rPr lang="nb-NO" dirty="0"/>
              <a:t>»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F9E3EE-78B9-6A7E-F5C0-D5AE2E171F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0988" y="1973634"/>
            <a:ext cx="6974577" cy="2910732"/>
          </a:xfrm>
        </p:spPr>
        <p:txBody>
          <a:bodyPr vert="horz" lIns="0" tIns="36000" rIns="0" bIns="0" rtlCol="0" anchor="t">
            <a:noAutofit/>
          </a:bodyPr>
          <a:lstStyle/>
          <a:p>
            <a:pPr marL="492125" lvl="1" indent="-171450">
              <a:lnSpc>
                <a:spcPct val="100000"/>
              </a:lnSpc>
              <a:buFont typeface="Calibri" panose="00000400000000000000" pitchFamily="50" charset="0"/>
            </a:pPr>
            <a:r>
              <a:rPr lang="nb-NO" sz="2000" dirty="0">
                <a:latin typeface="Riposte Light"/>
                <a:ea typeface="Calibri"/>
                <a:cs typeface="Calibri"/>
              </a:rPr>
              <a:t>Hva ser dere?</a:t>
            </a:r>
          </a:p>
          <a:p>
            <a:pPr marL="320675" lvl="1" indent="0">
              <a:lnSpc>
                <a:spcPct val="100000"/>
              </a:lnSpc>
              <a:buNone/>
            </a:pPr>
            <a:endParaRPr lang="en-US" dirty="0"/>
          </a:p>
          <a:p>
            <a:pPr marL="492125" lvl="1" indent="-171450">
              <a:lnSpc>
                <a:spcPct val="100000"/>
              </a:lnSpc>
              <a:buFont typeface="Calibri" panose="00000400000000000000" pitchFamily="50" charset="0"/>
            </a:pPr>
            <a:r>
              <a:rPr lang="nb-NO" sz="2000" dirty="0">
                <a:latin typeface="Riposte Light"/>
                <a:ea typeface="Calibri"/>
                <a:cs typeface="Calibri"/>
              </a:rPr>
              <a:t>Har dere hørt noen av utsagnene før?</a:t>
            </a:r>
          </a:p>
          <a:p>
            <a:pPr marL="320675" lvl="1" indent="0">
              <a:lnSpc>
                <a:spcPct val="100000"/>
              </a:lnSpc>
              <a:buNone/>
            </a:pPr>
            <a:endParaRPr lang="nb-NO" sz="2000" dirty="0">
              <a:latin typeface="Riposte Light"/>
              <a:ea typeface="Calibri"/>
              <a:cs typeface="Calibri"/>
            </a:endParaRPr>
          </a:p>
          <a:p>
            <a:pPr marL="492125" lvl="1" indent="-171450">
              <a:lnSpc>
                <a:spcPct val="100000"/>
              </a:lnSpc>
              <a:buFont typeface="Calibri" panose="00000400000000000000" pitchFamily="50" charset="0"/>
            </a:pPr>
            <a:r>
              <a:rPr lang="nb-NO" sz="2000" dirty="0">
                <a:latin typeface="Riposte Light"/>
                <a:ea typeface="Calibri"/>
                <a:cs typeface="Calibri"/>
              </a:rPr>
              <a:t>Er det noen av utsagnene dere ikke forstår?</a:t>
            </a:r>
          </a:p>
          <a:p>
            <a:pPr marL="320675" lvl="1" indent="0">
              <a:lnSpc>
                <a:spcPct val="100000"/>
              </a:lnSpc>
              <a:buNone/>
            </a:pPr>
            <a:endParaRPr lang="nb-NO" sz="2000" dirty="0">
              <a:latin typeface="Riposte Light"/>
              <a:ea typeface="Calibri"/>
              <a:cs typeface="Calibri"/>
            </a:endParaRPr>
          </a:p>
          <a:p>
            <a:pPr marL="492125" lvl="1" indent="-171450">
              <a:lnSpc>
                <a:spcPct val="100000"/>
              </a:lnSpc>
              <a:buFont typeface="Calibri" panose="00000400000000000000" pitchFamily="50" charset="0"/>
            </a:pPr>
            <a:r>
              <a:rPr lang="nb-NO" sz="2000" dirty="0">
                <a:latin typeface="Riposte Light"/>
                <a:ea typeface="Calibri"/>
                <a:cs typeface="Calibri"/>
              </a:rPr>
              <a:t>Velg et utsagn i bildet. Hvilke forestillinger om samer kan ligge til grunn for dette spørsmålet?</a:t>
            </a:r>
          </a:p>
          <a:p>
            <a:pPr marL="320675" lvl="1" indent="0">
              <a:lnSpc>
                <a:spcPct val="100000"/>
              </a:lnSpc>
              <a:buNone/>
            </a:pPr>
            <a:endParaRPr lang="nb-NO" sz="2000" dirty="0">
              <a:latin typeface="Riposte Light"/>
              <a:ea typeface="Calibri"/>
              <a:cs typeface="Calibri"/>
            </a:endParaRPr>
          </a:p>
          <a:p>
            <a:pPr marL="492125" lvl="1" indent="-171450">
              <a:lnSpc>
                <a:spcPct val="100000"/>
              </a:lnSpc>
              <a:buFont typeface="Calibri" panose="00000400000000000000" pitchFamily="50" charset="0"/>
            </a:pPr>
            <a:r>
              <a:rPr lang="nb-NO" sz="2000" dirty="0">
                <a:latin typeface="Riposte Light"/>
                <a:ea typeface="Calibri"/>
                <a:cs typeface="Calibri"/>
              </a:rPr>
              <a:t>Er det andre grupper i samfunnet som kan få lignende kommentarer slengt etter seg?</a:t>
            </a:r>
          </a:p>
          <a:p>
            <a:pPr marL="320675" lvl="1" indent="0">
              <a:lnSpc>
                <a:spcPct val="100000"/>
              </a:lnSpc>
              <a:buNone/>
            </a:pPr>
            <a:endParaRPr lang="nb-NO" sz="2000" dirty="0">
              <a:latin typeface="Riposte Light"/>
              <a:ea typeface="Calibri"/>
              <a:cs typeface="Calibri"/>
            </a:endParaRPr>
          </a:p>
          <a:p>
            <a:pPr marL="492125" lvl="1" indent="-171450">
              <a:lnSpc>
                <a:spcPct val="100000"/>
              </a:lnSpc>
              <a:buFont typeface="Calibri" panose="00000400000000000000" pitchFamily="50" charset="0"/>
            </a:pPr>
            <a:r>
              <a:rPr lang="nb-NO" sz="2000" dirty="0">
                <a:latin typeface="Riposte Light"/>
                <a:ea typeface="Calibri"/>
                <a:cs typeface="Calibri"/>
              </a:rPr>
              <a:t>Tittelen på illustrasjonen er “Lady in </a:t>
            </a:r>
            <a:r>
              <a:rPr lang="nb-NO" sz="2000" dirty="0" err="1">
                <a:latin typeface="Riposte Light"/>
                <a:ea typeface="Calibri"/>
                <a:cs typeface="Calibri"/>
              </a:rPr>
              <a:t>armour</a:t>
            </a:r>
            <a:r>
              <a:rPr lang="nb-NO" sz="2000" dirty="0">
                <a:latin typeface="Riposte Light"/>
                <a:ea typeface="Calibri"/>
                <a:cs typeface="Calibri"/>
              </a:rPr>
              <a:t>”.  Hva kan den fortelle oss? Hvorfor har personen på seg rustning?</a:t>
            </a:r>
          </a:p>
          <a:p>
            <a:pPr marL="185420" indent="-185420">
              <a:lnSpc>
                <a:spcPct val="113999"/>
              </a:lnSpc>
            </a:pPr>
            <a:endParaRPr lang="nb-NO" dirty="0"/>
          </a:p>
        </p:txBody>
      </p:sp>
      <p:pic>
        <p:nvPicPr>
          <p:cNvPr id="2050" name="Picture 2" descr="Setter inn bilde ...">
            <a:extLst>
              <a:ext uri="{FF2B5EF4-FFF2-40B4-BE49-F238E27FC236}">
                <a16:creationId xmlns:a16="http://schemas.microsoft.com/office/drawing/2014/main" id="{FCFA09B0-EB58-6FD8-5DD1-EBCAD64CB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958" y="322582"/>
            <a:ext cx="4395537" cy="621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47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5E2F8BB-200B-7A9D-0D73-095B3073DC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56954" y="1147269"/>
            <a:ext cx="5991257" cy="3290588"/>
          </a:xfrm>
        </p:spPr>
        <p:txBody>
          <a:bodyPr vert="horz" lIns="0" tIns="36000" rIns="0" bIns="0" rtlCol="0" anchor="t">
            <a:noAutofit/>
          </a:bodyPr>
          <a:lstStyle/>
          <a:p>
            <a:pPr marL="0" indent="0">
              <a:buNone/>
            </a:pPr>
            <a:r>
              <a:rPr lang="nb-NO" b="1" dirty="0"/>
              <a:t>Del 1</a:t>
            </a:r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dirty="0"/>
              <a:t>Reflekter rundt følgende spørsmål:</a:t>
            </a:r>
          </a:p>
          <a:p>
            <a:pPr marL="185420" indent="-185420"/>
            <a:r>
              <a:rPr lang="nb-NO" dirty="0"/>
              <a:t>Hva ser du på bildet?</a:t>
            </a:r>
          </a:p>
          <a:p>
            <a:pPr marL="0" indent="0">
              <a:buNone/>
            </a:pPr>
            <a:endParaRPr lang="nb-NO" dirty="0"/>
          </a:p>
          <a:p>
            <a:pPr marL="185420" indent="-185420"/>
            <a:r>
              <a:rPr lang="nb-NO" dirty="0"/>
              <a:t>Hva har disse to bildene til felles?</a:t>
            </a:r>
          </a:p>
          <a:p>
            <a:pPr marL="0" indent="0">
              <a:lnSpc>
                <a:spcPct val="113999"/>
              </a:lnSpc>
              <a:buNone/>
            </a:pPr>
            <a:endParaRPr lang="nb-NO" dirty="0"/>
          </a:p>
          <a:p>
            <a:pPr marL="185420" indent="-185420">
              <a:lnSpc>
                <a:spcPct val="113999"/>
              </a:lnSpc>
            </a:pPr>
            <a:r>
              <a:rPr lang="nb-NO" dirty="0"/>
              <a:t>Hvordan er de to bildene forskjellig?</a:t>
            </a:r>
          </a:p>
          <a:p>
            <a:pPr marL="185420" indent="-185420"/>
            <a:endParaRPr lang="nb-NO" dirty="0"/>
          </a:p>
          <a:p>
            <a:pPr marL="185420" indent="-185420">
              <a:lnSpc>
                <a:spcPct val="113999"/>
              </a:lnSpc>
            </a:pPr>
            <a:endParaRPr lang="nb-NO" dirty="0"/>
          </a:p>
          <a:p>
            <a:pPr marL="0" indent="0">
              <a:buNone/>
            </a:pPr>
            <a:r>
              <a:rPr lang="nb-NO" dirty="0"/>
              <a:t>Les artikkelen </a:t>
            </a:r>
            <a:r>
              <a:rPr lang="nb-NO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«Slekta hennes ble stilt ut i dyrehager fordi de var samer</a:t>
            </a:r>
            <a:r>
              <a:rPr lang="nb-NO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».</a:t>
            </a:r>
            <a:endParaRPr lang="nb-NO" dirty="0"/>
          </a:p>
          <a:p>
            <a:pPr marL="185420" indent="-185420"/>
            <a:endParaRPr lang="nb-NO" dirty="0"/>
          </a:p>
          <a:p>
            <a:pPr marL="185420" indent="-185420"/>
            <a:endParaRPr lang="nb-NO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F82E112-5B63-B8BE-B624-113F3616A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12" y="1144301"/>
            <a:ext cx="3663628" cy="258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687CBC53-EE01-258D-A86B-212E751C8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11" y="3802189"/>
            <a:ext cx="3663628" cy="279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5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5E2F8BB-200B-7A9D-0D73-095B3073DC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5677" y="793632"/>
            <a:ext cx="6637596" cy="3290588"/>
          </a:xfrm>
        </p:spPr>
        <p:txBody>
          <a:bodyPr vert="horz" lIns="0" tIns="36000" rIns="0" bIns="0" rtlCol="0" anchor="t">
            <a:noAutofit/>
          </a:bodyPr>
          <a:lstStyle/>
          <a:p>
            <a:pPr marL="0" indent="0">
              <a:buNone/>
            </a:pPr>
            <a:r>
              <a:rPr lang="nb-NO" b="1" dirty="0"/>
              <a:t>Del 2</a:t>
            </a:r>
          </a:p>
          <a:p>
            <a:pPr marL="0" indent="0">
              <a:buNone/>
            </a:pPr>
            <a:endParaRPr lang="nb-NO" b="1" dirty="0"/>
          </a:p>
          <a:p>
            <a:pPr marL="457200" indent="-457200">
              <a:buFont typeface="+mj-lt"/>
              <a:buAutoNum type="arabicPeriod"/>
            </a:pPr>
            <a:r>
              <a:rPr lang="nb-NO" dirty="0">
                <a:latin typeface="Riposte Light" panose="00000400000000000000" pitchFamily="50" charset="0"/>
              </a:rPr>
              <a:t>Del deres refleksjoner fra del 1 med resten av gruppa. 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>
                <a:latin typeface="Riposte Light" panose="00000400000000000000" pitchFamily="50" charset="0"/>
              </a:rPr>
              <a:t>Reflekter over følgende spørsmål:</a:t>
            </a:r>
          </a:p>
          <a:p>
            <a:pPr marL="763270" lvl="1" indent="-457200">
              <a:buSzPct val="100000"/>
              <a:buFont typeface="Arial" panose="020B0604020202020204" pitchFamily="34" charset="0"/>
              <a:buChar char="•"/>
            </a:pPr>
            <a:r>
              <a:rPr lang="nb-NO" dirty="0">
                <a:latin typeface="Riposte Light" panose="00000400000000000000" pitchFamily="50" charset="0"/>
              </a:rPr>
              <a:t>Endra deres tolkning av bildene seg etter å ha lest artikkelen?</a:t>
            </a:r>
          </a:p>
          <a:p>
            <a:pPr marL="763270" lvl="1" indent="-457200">
              <a:buSzPct val="100000"/>
              <a:buFont typeface="Arial" panose="020B0604020202020204" pitchFamily="34" charset="0"/>
              <a:buChar char="•"/>
            </a:pPr>
            <a:r>
              <a:rPr lang="nb-NO" dirty="0">
                <a:latin typeface="Riposte Light" panose="00000400000000000000" pitchFamily="50" charset="0"/>
              </a:rPr>
              <a:t>I NRK-artikkelen er det en rekke historiske bilder av samer på utstilling. Ingen av bildende viser at de er bura inne. Hva kan være grunnen til at illustratøren likevel velger å tegne mennesker med kofte som står i sirkusbur?  </a:t>
            </a:r>
          </a:p>
          <a:p>
            <a:pPr marL="763270" lvl="1" indent="-457200">
              <a:buSzPct val="100000"/>
              <a:buFont typeface="Arial" panose="020B0604020202020204" pitchFamily="34" charset="0"/>
              <a:buChar char="•"/>
            </a:pPr>
            <a:r>
              <a:rPr lang="nb-NO" dirty="0">
                <a:latin typeface="Riposte Light" panose="00000400000000000000" pitchFamily="50" charset="0"/>
              </a:rPr>
              <a:t>Hvorfor inngår denne illustrasjonen i en utstilling om hverdagsrasisme mot samer i dag?</a:t>
            </a:r>
          </a:p>
          <a:p>
            <a:pPr marL="185420" indent="-185420"/>
            <a:endParaRPr lang="nb-NO" dirty="0"/>
          </a:p>
          <a:p>
            <a:pPr marL="185420" indent="-185420"/>
            <a:endParaRPr lang="nb-NO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F82E112-5B63-B8BE-B624-113F3616A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12" y="1144301"/>
            <a:ext cx="3663628" cy="258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687CBC53-EE01-258D-A86B-212E751C8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11" y="3802189"/>
            <a:ext cx="3663628" cy="279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81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5E2F8BB-200B-7A9D-0D73-095B3073DC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17116" y="1297569"/>
            <a:ext cx="6797406" cy="3290588"/>
          </a:xfrm>
        </p:spPr>
        <p:txBody>
          <a:bodyPr vert="horz" lIns="0" tIns="36000" rIns="0" bIns="0" rtlCol="0" anchor="t">
            <a:noAutofit/>
          </a:bodyPr>
          <a:lstStyle/>
          <a:p>
            <a:pPr marL="0" indent="0">
              <a:buNone/>
            </a:pPr>
            <a:r>
              <a:rPr lang="nb-NO" b="1" dirty="0"/>
              <a:t>Del 3: Tips til videre fordypning</a:t>
            </a:r>
          </a:p>
          <a:p>
            <a:pPr marL="0" indent="0">
              <a:buNone/>
            </a:pPr>
            <a:endParaRPr lang="nb-NO" b="1" dirty="0"/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Lytt til </a:t>
            </a:r>
            <a:r>
              <a:rPr lang="nb-NO" b="0" i="0" u="sng" strike="noStrike" dirty="0">
                <a:solidFill>
                  <a:srgbClr val="0563C1"/>
                </a:solidFill>
                <a:effectLst/>
                <a:hlinkClick r:id="rId3"/>
              </a:rPr>
              <a:t>podcasten</a:t>
            </a:r>
            <a:r>
              <a:rPr lang="nb-NO" b="0" i="0" dirty="0">
                <a:solidFill>
                  <a:srgbClr val="000000"/>
                </a:solidFill>
                <a:effectLst/>
              </a:rPr>
              <a:t> «Viktigheten av å forstå sin historie» på NRK.</a:t>
            </a:r>
          </a:p>
          <a:p>
            <a:pPr marL="457200" indent="-457200">
              <a:buFont typeface="+mj-lt"/>
              <a:buAutoNum type="arabicPeriod"/>
            </a:pPr>
            <a:endParaRPr lang="nb-NO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b-NO" dirty="0">
                <a:solidFill>
                  <a:srgbClr val="000000"/>
                </a:solidFill>
              </a:rPr>
              <a:t>Se på «</a:t>
            </a:r>
            <a:r>
              <a:rPr lang="nb-NO" dirty="0" err="1">
                <a:solidFill>
                  <a:srgbClr val="000000"/>
                </a:solidFill>
              </a:rPr>
              <a:t>Some</a:t>
            </a:r>
            <a:r>
              <a:rPr lang="nb-NO" dirty="0">
                <a:solidFill>
                  <a:srgbClr val="000000"/>
                </a:solidFill>
              </a:rPr>
              <a:t> </a:t>
            </a:r>
            <a:r>
              <a:rPr lang="nb-NO" dirty="0" err="1">
                <a:solidFill>
                  <a:srgbClr val="000000"/>
                </a:solidFill>
              </a:rPr>
              <a:t>artic</a:t>
            </a:r>
            <a:r>
              <a:rPr lang="nb-NO" dirty="0">
                <a:solidFill>
                  <a:srgbClr val="000000"/>
                </a:solidFill>
              </a:rPr>
              <a:t> visitors» igjen. </a:t>
            </a:r>
          </a:p>
          <a:p>
            <a:pPr marL="763270" lvl="1" indent="-457200">
              <a:buSzPct val="100000"/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</a:rPr>
              <a:t>Hvor mange perspektiver omkring det å «være på utstilling» klarer dere å identifisere i dette historiske bildet? </a:t>
            </a:r>
          </a:p>
          <a:p>
            <a:pPr marL="763270" lvl="1" indent="-457200">
              <a:buSzPct val="100000"/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</a:rPr>
              <a:t>Hvordan representeres «det samiske», og på hvilke måter kan dette lede til stereotypifisering, samtidig som det kan lede til anerkjennelse av den samiske kulturen?</a:t>
            </a:r>
            <a:endParaRPr lang="nb-NO" dirty="0"/>
          </a:p>
          <a:p>
            <a:pPr marL="185420" indent="-185420"/>
            <a:endParaRPr lang="nb-NO" dirty="0"/>
          </a:p>
          <a:p>
            <a:pPr marL="185420" indent="-185420"/>
            <a:endParaRPr lang="nb-NO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F82E112-5B63-B8BE-B624-113F3616A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12" y="1144301"/>
            <a:ext cx="3663628" cy="258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687CBC53-EE01-258D-A86B-212E751C8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11" y="3802189"/>
            <a:ext cx="3663628" cy="279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076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5E2F8BB-200B-7A9D-0D73-095B3073DC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68795" y="1791206"/>
            <a:ext cx="6797406" cy="3290588"/>
          </a:xfrm>
        </p:spPr>
        <p:txBody>
          <a:bodyPr vert="horz" lIns="0" tIns="36000" rIns="0" bIns="0" rtlCol="0" anchor="t">
            <a:noAutofit/>
          </a:bodyPr>
          <a:lstStyle/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dirty="0"/>
              <a:t>3. </a:t>
            </a:r>
            <a:r>
              <a:rPr lang="nb-NO" b="0" i="0" dirty="0">
                <a:solidFill>
                  <a:srgbClr val="000000"/>
                </a:solidFill>
                <a:effectLst/>
              </a:rPr>
              <a:t>Les </a:t>
            </a:r>
            <a:r>
              <a:rPr lang="nb-NO" b="0" i="0" u="sng" strike="noStrike" dirty="0">
                <a:solidFill>
                  <a:srgbClr val="0563C1"/>
                </a:solidFill>
                <a:effectLst/>
                <a:hlinkClick r:id="rId3"/>
              </a:rPr>
              <a:t>historien til Margrete Kreutz</a:t>
            </a:r>
            <a:r>
              <a:rPr lang="nb-NO" b="0" i="0" dirty="0">
                <a:solidFill>
                  <a:srgbClr val="000000"/>
                </a:solidFill>
                <a:effectLst/>
              </a:rPr>
              <a:t> og finn eksempler på ulike perspektiver som nyanserer og problematiserer «</a:t>
            </a:r>
            <a:r>
              <a:rPr lang="nb-NO" dirty="0" err="1">
                <a:solidFill>
                  <a:srgbClr val="000000"/>
                </a:solidFill>
              </a:rPr>
              <a:t>Some</a:t>
            </a:r>
            <a:r>
              <a:rPr lang="nb-NO" dirty="0">
                <a:solidFill>
                  <a:srgbClr val="000000"/>
                </a:solidFill>
              </a:rPr>
              <a:t> </a:t>
            </a:r>
            <a:r>
              <a:rPr lang="nb-NO" dirty="0" err="1">
                <a:solidFill>
                  <a:srgbClr val="000000"/>
                </a:solidFill>
              </a:rPr>
              <a:t>arctic</a:t>
            </a:r>
            <a:r>
              <a:rPr lang="nb-NO" dirty="0">
                <a:solidFill>
                  <a:srgbClr val="000000"/>
                </a:solidFill>
              </a:rPr>
              <a:t> visitors</a:t>
            </a:r>
            <a:r>
              <a:rPr lang="nb-NO" b="0" i="0" dirty="0">
                <a:solidFill>
                  <a:srgbClr val="000000"/>
                </a:solidFill>
                <a:effectLst/>
              </a:rPr>
              <a:t>».  </a:t>
            </a:r>
            <a:endParaRPr lang="nb-NO" dirty="0"/>
          </a:p>
          <a:p>
            <a:pPr marL="185420" indent="-185420"/>
            <a:endParaRPr lang="nb-NO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DA0E237-032B-4830-58CF-F678E031F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78" y="1442915"/>
            <a:ext cx="4109172" cy="397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303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BBE13AD0-62ED-45F8-B431-9A7C62C83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213" y="1135435"/>
            <a:ext cx="7623573" cy="538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187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Dembra">
      <a:dk1>
        <a:sysClr val="windowText" lastClr="000000"/>
      </a:dk1>
      <a:lt1>
        <a:sysClr val="window" lastClr="FFFFFF"/>
      </a:lt1>
      <a:dk2>
        <a:srgbClr val="031427"/>
      </a:dk2>
      <a:lt2>
        <a:srgbClr val="FBFAF7"/>
      </a:lt2>
      <a:accent1>
        <a:srgbClr val="F3D6C1"/>
      </a:accent1>
      <a:accent2>
        <a:srgbClr val="B4DCC6"/>
      </a:accent2>
      <a:accent3>
        <a:srgbClr val="F3EEE7"/>
      </a:accent3>
      <a:accent4>
        <a:srgbClr val="FBFAF7"/>
      </a:accent4>
      <a:accent5>
        <a:srgbClr val="B0D0EE"/>
      </a:accent5>
      <a:accent6>
        <a:srgbClr val="E56942"/>
      </a:accent6>
      <a:hlink>
        <a:srgbClr val="0563C1"/>
      </a:hlink>
      <a:folHlink>
        <a:srgbClr val="954F72"/>
      </a:folHlink>
    </a:clrScheme>
    <a:fontScheme name="Custom 167">
      <a:majorFont>
        <a:latin typeface="Riposte SemiBold"/>
        <a:ea typeface=""/>
        <a:cs typeface=""/>
      </a:majorFont>
      <a:minorFont>
        <a:latin typeface="Riposte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2FB55DFE-7BD0-460E-BBCC-170DD084E804}" vid="{A7C8243B-65B0-4E06-B9F2-2D864FB4DA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UI/customUI14.xml><?xml version="1.0" encoding="utf-8"?>
<customUI xmlns="http://schemas.microsoft.com/office/2009/07/customui">
  <ribbon>
    <tabs>
      <tab id="DembraTab" label="Dembra" insertAfterMso="TabInsert">
        <group id="LogoValg" label="Velg logo">
          <menu id="LogoBokssMenu" label="Velg Logo" imageMso="PhotoAlbumInsert" size="large">
            <button id="Logo0" label="Enkel logo" onAction="RibbonDembraLogoSwap"/>
            <button id="Logo1" label="Kvensk" onAction="RibbonDembraLogoSwap"/>
            <button id="Logo2" label="Lulesamisk" onAction="RibbonDembraLogoSwap"/>
            <button id="Logo3" label="Nordsamsik" onAction="RibbonDembraLogoSwap"/>
            <button id="Logo4" label="Sørsamsik" onAction="RibbonDembraLogoSwap"/>
            <button id="Logo5" label="Norsk" onAction="RibbonDembraLogoSwap"/>
          </menu>
          <menu id="LogoBoksMenu" label="Velg Partner" imageMso="PhotoAlbumInsert" size="large">
            <button id="Partner0" label="Ingen partner" onAction="RibbonPartnerLogoSwap"/>
            <button id="Partner1" label="HL-Senteret" onAction="RibbonPartnerLogoSwap"/>
            <button id="Partner2" label="Narvik senteret" onAction="RibbonPartnerLogoSwap"/>
            <button id="Partner3" label="Arkivet" onAction="RibbonPartnerLogoSwap"/>
            <button id="Partner4" label="Falstad" onAction="RibbonPartnerLogoSwap"/>
            <button id="Partner5" label="Nansen Fredssenter" onAction="RibbonPartnerLogoSwap"/>
            <button id="Partner6" label="Rafto" onAction="RibbonPartnerLogoSwap"/>
            <button id="Partner7" label="Alle partnere" onAction="RibbonPartnerLogoSwap"/>
          </menu>
        </group>
      </tab>
    </tabs>
  </ribbon>
</customUI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64F510C189C54A820D88457715D793" ma:contentTypeVersion="21" ma:contentTypeDescription="Opprett et nytt dokument." ma:contentTypeScope="" ma:versionID="844e2693a51227bc782430b6d47591ca">
  <xsd:schema xmlns:xsd="http://www.w3.org/2001/XMLSchema" xmlns:xs="http://www.w3.org/2001/XMLSchema" xmlns:p="http://schemas.microsoft.com/office/2006/metadata/properties" xmlns:ns2="2a433c1c-efde-417d-8d2f-94b892be5d73" xmlns:ns3="055ed785-fcb2-40f9-8aed-f852ab52636e" xmlns:ns4="ce0f8455-de6c-4032-8080-f4fc367c8e17" xmlns:ns5="da6844f3-b11d-4e75-8c16-abe1753c24e8" targetNamespace="http://schemas.microsoft.com/office/2006/metadata/properties" ma:root="true" ma:fieldsID="6c4299685fb21096f81376bf57a051c6" ns2:_="" ns3:_="" ns4:_="" ns5:_="">
    <xsd:import namespace="2a433c1c-efde-417d-8d2f-94b892be5d73"/>
    <xsd:import namespace="055ed785-fcb2-40f9-8aed-f852ab52636e"/>
    <xsd:import namespace="ce0f8455-de6c-4032-8080-f4fc367c8e17"/>
    <xsd:import namespace="da6844f3-b11d-4e75-8c16-abe1753c24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Bilde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4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5:lcf76f155ced4ddcb4097134ff3c332f" minOccurs="0"/>
                <xsd:element ref="ns3:TaxCatchAll" minOccurs="0"/>
                <xsd:element ref="ns5:MediaServiceObjectDetectorVersions" minOccurs="0"/>
                <xsd:element ref="ns5:MediaServiceSearchProperties" minOccurs="0"/>
                <xsd:element ref="ns5:MediaServiceBillingMetadata" minOccurs="0"/>
                <xsd:element ref="ns5:Arkivk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33c1c-efde-417d-8d2f-94b892be5d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Bilde" ma:index="10" nillable="true" ma:displayName="Bilde" ma:format="Thumbnail" ma:internalName="Bild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5ed785-fcb2-40f9-8aed-f852ab52636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24" nillable="true" ma:displayName="Taxonomy Catch All Column" ma:hidden="true" ma:list="{41944148-e284-465d-b1d1-ee5a9a04237f}" ma:internalName="TaxCatchAll" ma:showField="CatchAllData" ma:web="055ed785-fcb2-40f9-8aed-f852ab5263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0f8455-de6c-4032-8080-f4fc367c8e17" elementFormDefault="qualified">
    <xsd:import namespace="http://schemas.microsoft.com/office/2006/documentManagement/types"/>
    <xsd:import namespace="http://schemas.microsoft.com/office/infopath/2007/PartnerControls"/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6844f3-b11d-4e75-8c16-abe1753c24e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3" nillable="true" ma:taxonomy="true" ma:internalName="lcf76f155ced4ddcb4097134ff3c332f" ma:taxonomyFieldName="MediaServiceImageTags" ma:displayName="Image Tags" ma:default="" ma:fieldId="{5cf76f15-5ced-4ddc-b409-7134ff3c332f}" ma:taxonomyMulti="true" ma:sspId="055bfb34-89be-4a72-98d0-9166ca2df584" ma:termSetId="00000000-0000-0000-0000-0000000000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  <xsd:element name="Arkivkode" ma:index="28" nillable="true" ma:displayName="Arkivkode" ma:format="Dropdown" ma:internalName="Arkivkod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6844f3-b11d-4e75-8c16-abe1753c24e8">
      <Terms xmlns="http://schemas.microsoft.com/office/infopath/2007/PartnerControls"/>
    </lcf76f155ced4ddcb4097134ff3c332f>
    <TaxCatchAll xmlns="055ed785-fcb2-40f9-8aed-f852ab52636e" xsi:nil="true"/>
    <SharedWithUsers xmlns="055ed785-fcb2-40f9-8aed-f852ab52636e">
      <UserInfo>
        <DisplayName/>
        <AccountId xsi:nil="true"/>
        <AccountType/>
      </UserInfo>
    </SharedWithUsers>
    <Bilde xmlns="2a433c1c-efde-417d-8d2f-94b892be5d73" xsi:nil="true"/>
    <Arkivkode xmlns="da6844f3-b11d-4e75-8c16-abe1753c24e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E8E2CA-D4CF-4FC8-82A1-643EA74E09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433c1c-efde-417d-8d2f-94b892be5d73"/>
    <ds:schemaRef ds:uri="055ed785-fcb2-40f9-8aed-f852ab52636e"/>
    <ds:schemaRef ds:uri="ce0f8455-de6c-4032-8080-f4fc367c8e17"/>
    <ds:schemaRef ds:uri="da6844f3-b11d-4e75-8c16-abe1753c24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BDE9E3-0A20-4DD4-85BF-F15D517340C9}">
  <ds:schemaRefs>
    <ds:schemaRef ds:uri="http://schemas.microsoft.com/office/2006/metadata/properties"/>
    <ds:schemaRef ds:uri="http://schemas.microsoft.com/office/infopath/2007/PartnerControls"/>
    <ds:schemaRef ds:uri="ad2a90bd-b470-454e-a4c8-1e4ca4c79d1e"/>
    <ds:schemaRef ds:uri="031a6f0f-36ff-4237-8aa5-7f5a8f58282c"/>
    <ds:schemaRef ds:uri="da6844f3-b11d-4e75-8c16-abe1753c24e8"/>
    <ds:schemaRef ds:uri="055ed785-fcb2-40f9-8aed-f852ab52636e"/>
    <ds:schemaRef ds:uri="2a433c1c-efde-417d-8d2f-94b892be5d73"/>
  </ds:schemaRefs>
</ds:datastoreItem>
</file>

<file path=customXml/itemProps3.xml><?xml version="1.0" encoding="utf-8"?>
<ds:datastoreItem xmlns:ds="http://schemas.openxmlformats.org/officeDocument/2006/customXml" ds:itemID="{BD43823A-F916-42C2-A2FB-FB829415F0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Dembra mal ppt</Template>
  <TotalTime>147</TotalTime>
  <Words>591</Words>
  <Application>Microsoft Office PowerPoint</Application>
  <PresentationFormat>Widescreen</PresentationFormat>
  <Paragraphs>79</Paragraphs>
  <Slides>11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7" baseType="lpstr">
      <vt:lpstr>Aptos</vt:lpstr>
      <vt:lpstr>Arial</vt:lpstr>
      <vt:lpstr>Calibri</vt:lpstr>
      <vt:lpstr>Riposte Light</vt:lpstr>
      <vt:lpstr>Riposte SemiBold</vt:lpstr>
      <vt:lpstr>Office-tema</vt:lpstr>
      <vt:lpstr>«Hvorfor er du så hjulbeint?»</vt:lpstr>
      <vt:lpstr>Mål</vt:lpstr>
      <vt:lpstr>Spørsmål til «Hallingkast»</vt:lpstr>
      <vt:lpstr>Spørsmål til «Lady in armour»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Oppfølging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«Hvorfor er du så hjulbeint?»</dc:title>
  <dc:creator>Johanne Helland Hernes</dc:creator>
  <cp:lastModifiedBy>Hibo Jama</cp:lastModifiedBy>
  <cp:revision>140</cp:revision>
  <dcterms:created xsi:type="dcterms:W3CDTF">2024-04-10T10:43:14Z</dcterms:created>
  <dcterms:modified xsi:type="dcterms:W3CDTF">2025-09-12T10:47:52Z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0x0101007964F510C189C54A820D88457715D793</vt:lpwstr>
  </property>
  <property fmtid="{D5CDD505-2E9C-101B-9397-08002B2CF9AE}" pid="3" name="MediaServiceImageTags">
    <vt:lpwstr/>
  </property>
</Properties>
</file>