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6" r:id="rId3"/>
    <p:sldId id="311" r:id="rId4"/>
    <p:sldId id="312" r:id="rId5"/>
    <p:sldId id="320" r:id="rId6"/>
    <p:sldId id="321" r:id="rId7"/>
    <p:sldId id="319" r:id="rId8"/>
    <p:sldId id="317" r:id="rId9"/>
    <p:sldId id="318" r:id="rId10"/>
  </p:sldIdLst>
  <p:sldSz cx="9144000" cy="5143500" type="screen16x9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er Nustad" initials="PN" lastIdx="1" clrIdx="0"/>
  <p:cmAuthor id="2" name="Peder Nustad" initials="PN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54624"/>
    <a:srgbClr val="31321A"/>
    <a:srgbClr val="E1E2D9"/>
    <a:srgbClr val="797C40"/>
    <a:srgbClr val="898C48"/>
    <a:srgbClr val="CF3403"/>
    <a:srgbClr val="922300"/>
    <a:srgbClr val="CC3300"/>
    <a:srgbClr val="FF7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9" autoAdjust="0"/>
    <p:restoredTop sz="84137" autoAdjust="0"/>
  </p:normalViewPr>
  <p:slideViewPr>
    <p:cSldViewPr>
      <p:cViewPr varScale="1">
        <p:scale>
          <a:sx n="95" d="100"/>
          <a:sy n="95" d="100"/>
        </p:scale>
        <p:origin x="1258" y="67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6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L-senter_logo_stor_RGB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53975"/>
            <a:ext cx="27432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228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3EA9B3D-2B4F-492D-9B83-6CDFE3EA4D52}" type="datetime1">
              <a:rPr lang="nb-NO"/>
              <a:pPr/>
              <a:t>19.07.2023</a:t>
            </a:fld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3400" y="8686800"/>
            <a:ext cx="579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b-NO"/>
              <a:t>© Senter for studier av Holocaust og livssynsminoriteter | Tittel på presentasjonen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8800" y="228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nb-NO"/>
              <a:t>side </a:t>
            </a:r>
            <a:fld id="{1ADD3B2A-6412-4359-A3D5-24692F9EAA0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33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HL-senter_logo_sto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99463"/>
            <a:ext cx="19812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200400" y="8610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F02A297-0D31-43D9-BC53-6938105A2CDC}" type="datetime1">
              <a:rPr lang="nb-NO"/>
              <a:pPr/>
              <a:t>19.07.2023</a:t>
            </a:fld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8600" y="861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nb-NO"/>
              <a:t>© Senter for studier av Holocaust og livssynsminoriteter | Tittel på presentasjonen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861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nb-NO"/>
              <a:t>side </a:t>
            </a:r>
            <a:fld id="{E9C5A640-AFE6-45EE-A303-A855E096F82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924217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02A297-0D31-43D9-BC53-6938105A2CDC}" type="datetime1">
              <a:rPr lang="nb-NO" smtClean="0"/>
              <a:pPr/>
              <a:t>19.07.2023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© Senter for studier av Holocaust og livssynsminoriteter | Tittel på presentasjonen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E9C5A640-AFE6-45EE-A303-A855E096F82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19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Her</a:t>
            </a:r>
            <a:r>
              <a:rPr lang="nb-NO" baseline="0" dirty="0"/>
              <a:t> m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02A297-0D31-43D9-BC53-6938105A2CDC}" type="datetime1">
              <a:rPr lang="nb-NO" smtClean="0"/>
              <a:pPr/>
              <a:t>19.07.2023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© Senter for studier av Holocaust og livssynsminoriteter | Tittel på presentasjonen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E9C5A640-AFE6-45EE-A303-A855E096F82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460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02A297-0D31-43D9-BC53-6938105A2CDC}" type="datetime1">
              <a:rPr lang="nb-NO" smtClean="0"/>
              <a:pPr/>
              <a:t>19.07.2023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© Senter for studier av Holocaust og livssynsminoriteter | Tittel på presentasjonen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E9C5A640-AFE6-45EE-A303-A855E096F82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292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F02A297-0D31-43D9-BC53-6938105A2CDC}" type="datetime1">
              <a:rPr lang="nb-NO" smtClean="0"/>
              <a:pPr/>
              <a:t>19.07.2023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© Senter for studier av Holocaust og livssynsminoriteter | Tittel på presentasjonen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E9C5A640-AFE6-45EE-A303-A855E096F82B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262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67546" y="1977684"/>
            <a:ext cx="8208911" cy="24662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130530"/>
            <a:ext cx="7632848" cy="457200"/>
          </a:xfrm>
        </p:spPr>
        <p:txBody>
          <a:bodyPr rIns="360000" anchor="b"/>
          <a:lstStyle>
            <a:lvl1pPr>
              <a:defRPr sz="2800">
                <a:solidFill>
                  <a:srgbClr val="31321A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nb-NO" noProof="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587731"/>
            <a:ext cx="7632848" cy="1550194"/>
          </a:xfrm>
        </p:spPr>
        <p:txBody>
          <a:bodyPr/>
          <a:lstStyle>
            <a:lvl1pPr marL="0" indent="0">
              <a:buNone/>
              <a:defRPr sz="2000">
                <a:solidFill>
                  <a:srgbClr val="797C4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nb-NO" noProof="0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fld id="{B0B7172D-E26B-4AAA-9BD0-1858B3F6F01A}" type="datetime1">
              <a:rPr lang="nb-NO" smtClean="0"/>
              <a:t>19.07.2023</a:t>
            </a:fld>
            <a:endParaRPr lang="nb-NO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" y="4857750"/>
            <a:ext cx="5894388" cy="229791"/>
          </a:xfrm>
        </p:spPr>
        <p:txBody>
          <a:bodyPr/>
          <a:lstStyle>
            <a:lvl1pPr>
              <a:defRPr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nb-NO"/>
              <a:t>© HL-senteret, EWC og ILS | Presentasjon Sarpsborg kommune</a:t>
            </a:r>
            <a:endParaRPr lang="nb-NO" dirty="0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nb-NO" dirty="0"/>
              <a:t>Side </a:t>
            </a:r>
            <a:fld id="{F97F9EA7-A725-4F41-B1B7-8B5016672755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9168" name="Text Box 16"/>
          <p:cNvSpPr txBox="1">
            <a:spLocks noChangeArrowheads="1"/>
          </p:cNvSpPr>
          <p:nvPr userDrawn="1"/>
        </p:nvSpPr>
        <p:spPr bwMode="auto">
          <a:xfrm>
            <a:off x="1812925" y="24931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699542"/>
            <a:ext cx="6012160" cy="667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4CD28EA-0A13-45A8-84A2-1989622DBF7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2334A2-AAFB-4080-846F-40141BF58EE5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91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8938" y="177404"/>
            <a:ext cx="2114550" cy="46315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7404"/>
            <a:ext cx="6191250" cy="46315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1804AFB8-5321-41D6-942F-8AD27581D04B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C31DBD2-E506-4579-B653-48326FB72FCC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079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177403"/>
            <a:ext cx="6373812" cy="508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800100"/>
            <a:ext cx="4152900" cy="400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00588" y="800100"/>
            <a:ext cx="4152900" cy="4008835"/>
          </a:xfrm>
        </p:spPr>
        <p:txBody>
          <a:bodyPr/>
          <a:lstStyle/>
          <a:p>
            <a:r>
              <a:rPr lang="en-US"/>
              <a:t>Click icon to add clip art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0050" y="4857750"/>
            <a:ext cx="5722938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86750" y="4857750"/>
            <a:ext cx="533400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F9826004-F326-4479-83D2-A4C29D8D82E8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732589" y="4857750"/>
            <a:ext cx="985837" cy="229791"/>
          </a:xfrm>
        </p:spPr>
        <p:txBody>
          <a:bodyPr/>
          <a:lstStyle>
            <a:lvl1pPr>
              <a:defRPr/>
            </a:lvl1pPr>
          </a:lstStyle>
          <a:p>
            <a:fld id="{9D3D4656-D471-48BF-9497-F859F1272AE3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351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177403"/>
            <a:ext cx="6373812" cy="508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800100"/>
            <a:ext cx="4152900" cy="400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00588" y="800100"/>
            <a:ext cx="4152900" cy="4008835"/>
          </a:xfrm>
        </p:spPr>
        <p:txBody>
          <a:bodyPr/>
          <a:lstStyle/>
          <a:p>
            <a:r>
              <a:rPr lang="en-US"/>
              <a:t>Click icon to add chart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0050" y="4857750"/>
            <a:ext cx="5722938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86750" y="4857750"/>
            <a:ext cx="533400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E8F9AD27-D274-4102-82BC-A5952358D7EF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732589" y="4857750"/>
            <a:ext cx="985837" cy="229791"/>
          </a:xfrm>
        </p:spPr>
        <p:txBody>
          <a:bodyPr/>
          <a:lstStyle>
            <a:lvl1pPr>
              <a:defRPr/>
            </a:lvl1pPr>
          </a:lstStyle>
          <a:p>
            <a:fld id="{953417C1-494C-435F-B5A5-442E74E8AE9A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3191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177403"/>
            <a:ext cx="6373812" cy="508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95288" y="800100"/>
            <a:ext cx="8458200" cy="4008835"/>
          </a:xfrm>
        </p:spPr>
        <p:txBody>
          <a:bodyPr/>
          <a:lstStyle/>
          <a:p>
            <a:r>
              <a:rPr lang="en-US"/>
              <a:t>Click icon to add chart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00050" y="4857750"/>
            <a:ext cx="5722938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86750" y="4857750"/>
            <a:ext cx="533400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C94E1C0E-51EF-4A94-AA67-8AD612B4C41A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732589" y="4857750"/>
            <a:ext cx="985837" cy="229791"/>
          </a:xfrm>
        </p:spPr>
        <p:txBody>
          <a:bodyPr/>
          <a:lstStyle>
            <a:lvl1pPr>
              <a:defRPr/>
            </a:lvl1pPr>
          </a:lstStyle>
          <a:p>
            <a:fld id="{DC1CBFAB-DDEB-4120-8526-AA7BFFFAA888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83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177403"/>
            <a:ext cx="6373812" cy="508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95288" y="800100"/>
            <a:ext cx="8458200" cy="4008835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00050" y="4857750"/>
            <a:ext cx="5722938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86750" y="4857750"/>
            <a:ext cx="533400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76490483-CBE3-43BC-9219-0A757D19C859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732589" y="4857750"/>
            <a:ext cx="985837" cy="229791"/>
          </a:xfrm>
        </p:spPr>
        <p:txBody>
          <a:bodyPr/>
          <a:lstStyle>
            <a:lvl1pPr>
              <a:defRPr/>
            </a:lvl1pPr>
          </a:lstStyle>
          <a:p>
            <a:fld id="{B60C4EB2-2E6E-4FF8-80BC-C965F15B664C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6795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177403"/>
            <a:ext cx="6373812" cy="508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800100"/>
            <a:ext cx="8458200" cy="4008835"/>
          </a:xfrm>
        </p:spPr>
        <p:txBody>
          <a:bodyPr/>
          <a:lstStyle/>
          <a:p>
            <a:r>
              <a:rPr lang="en-US"/>
              <a:t>Click icon to add table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00050" y="4857750"/>
            <a:ext cx="5722938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86750" y="4857750"/>
            <a:ext cx="533400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71D4D5B2-539A-4508-800A-9FA5C6FDF80E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732589" y="4857750"/>
            <a:ext cx="985837" cy="229791"/>
          </a:xfrm>
        </p:spPr>
        <p:txBody>
          <a:bodyPr/>
          <a:lstStyle>
            <a:lvl1pPr>
              <a:defRPr/>
            </a:lvl1pPr>
          </a:lstStyle>
          <a:p>
            <a:fld id="{A90F143F-A565-4AE8-B7E7-3863A6C4C9A6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003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63" y="177403"/>
            <a:ext cx="6373812" cy="508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95288" y="800100"/>
            <a:ext cx="4152900" cy="4008835"/>
          </a:xfrm>
        </p:spPr>
        <p:txBody>
          <a:bodyPr/>
          <a:lstStyle/>
          <a:p>
            <a:r>
              <a:rPr lang="en-US"/>
              <a:t>Click icon to add clip art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00588" y="800100"/>
            <a:ext cx="4152900" cy="4008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0050" y="4857750"/>
            <a:ext cx="5722938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86750" y="4857750"/>
            <a:ext cx="533400" cy="22979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1832A99-34EA-4B62-B71B-7C258B8A54F9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732589" y="4857750"/>
            <a:ext cx="985837" cy="229791"/>
          </a:xfrm>
        </p:spPr>
        <p:txBody>
          <a:bodyPr/>
          <a:lstStyle>
            <a:lvl1pPr>
              <a:defRPr/>
            </a:lvl1pPr>
          </a:lstStyle>
          <a:p>
            <a:fld id="{6135438E-7DBC-4BB4-BEAB-D9F37CA1A7D9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87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CDF941E-6F0C-40AB-9F5E-1B71F018F7C7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7E83B82-5225-46F9-9ED1-C0AB7FCF142D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17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CDCCB785-2C79-48A5-8C7D-59ECE7297FF9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66B474D-4EB2-4B32-8436-6655530A8157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85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800100"/>
            <a:ext cx="4152900" cy="400883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800100"/>
            <a:ext cx="4152900" cy="4008835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E39B3BE0-24D8-413B-A9E7-CCDA91753D79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61B9FE3-1B4D-4C97-A893-EF8E8CC39E7B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17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9B343B29-E011-4D73-AC8D-BE7EA6DA4A58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22D5B24-DBD4-4B93-BBDB-49AD0EBB696E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08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C75E1479-9F52-4A13-AE99-E59034DFC25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EFFE67F-6E41-4B68-9792-D69992F007ED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08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8DC6494-CE05-48B7-8B68-9AEBBE61C41C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8E3D80E-DEC6-4DCD-93D7-2C4EE0EE2129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77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D087E4FC-33A9-481E-8F31-D9A046CFCC73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29C2D4-3D88-4D25-9AD8-36F727248BDD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81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© HL-senteret, EWC og ILS | Presentasjon Sarpsborg kommune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0809526E-DACA-4FF9-AB78-FEB3D50B1559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51F9723-CCFF-476E-92A6-5B385CDE66B1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89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8463" y="177403"/>
            <a:ext cx="6373812" cy="508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00100"/>
            <a:ext cx="8458200" cy="400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38125" y="685800"/>
            <a:ext cx="8642350" cy="0"/>
          </a:xfrm>
          <a:prstGeom prst="line">
            <a:avLst/>
          </a:prstGeom>
          <a:noFill/>
          <a:ln w="9525">
            <a:solidFill>
              <a:schemeClr val="accent1">
                <a:lumMod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0050" y="4857750"/>
            <a:ext cx="5722938" cy="22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31321A"/>
                </a:solidFill>
              </a:defRPr>
            </a:lvl1pPr>
          </a:lstStyle>
          <a:p>
            <a:r>
              <a:rPr lang="nb-NO"/>
              <a:t>© HL-senteret, EWC og ILS | Presentasjon Sarpsborg kommune</a:t>
            </a:r>
            <a:endParaRPr lang="nb-NO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4857750"/>
            <a:ext cx="533400" cy="22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nb-NO" dirty="0"/>
              <a:t>Side </a:t>
            </a:r>
            <a:fld id="{28E2DD3C-0A18-42A1-ABA5-C586A447447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9" y="4857750"/>
            <a:ext cx="985837" cy="22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fld id="{F873CE73-3D2C-49A2-9068-194A5D214C33}" type="datetime1">
              <a:rPr lang="nb-NO" smtClean="0"/>
              <a:t>19.07.2023</a:t>
            </a:fld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9312" y="216891"/>
            <a:ext cx="3431163" cy="3810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82575" indent="-2825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855663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200">
          <a:solidFill>
            <a:srgbClr val="000000"/>
          </a:solidFill>
          <a:latin typeface="+mn-lt"/>
        </a:defRPr>
      </a:lvl2pPr>
      <a:lvl3pPr marL="12747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rgbClr val="000000"/>
          </a:solidFill>
          <a:latin typeface="+mn-lt"/>
        </a:defRPr>
      </a:lvl3pPr>
      <a:lvl4pPr marL="16938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rgbClr val="000000"/>
          </a:solidFill>
          <a:latin typeface="+mn-lt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4476"/>
            <a:ext cx="9587795" cy="58289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-396552" y="-92546"/>
            <a:ext cx="9937104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31414"/>
            <a:ext cx="5688632" cy="6317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07654"/>
            <a:ext cx="8280920" cy="1584175"/>
          </a:xfrm>
        </p:spPr>
        <p:txBody>
          <a:bodyPr/>
          <a:lstStyle/>
          <a:p>
            <a:r>
              <a:rPr lang="nb-NO" sz="2400" dirty="0"/>
              <a:t>Fra panikkøyeblikk til pedagogisk</a:t>
            </a:r>
            <a:br>
              <a:rPr lang="nb-NO" sz="2400" dirty="0"/>
            </a:br>
            <a:r>
              <a:rPr lang="nb-NO" sz="2400" dirty="0"/>
              <a:t>handlingsrom</a:t>
            </a:r>
            <a:br>
              <a:rPr lang="nb-NO" sz="2400" dirty="0"/>
            </a:br>
            <a:br>
              <a:rPr lang="nb-NO" sz="2400" dirty="0"/>
            </a:br>
            <a:endParaRPr lang="nb-NO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787774"/>
            <a:ext cx="8280920" cy="1296143"/>
          </a:xfrm>
        </p:spPr>
        <p:txBody>
          <a:bodyPr/>
          <a:lstStyle/>
          <a:p>
            <a:r>
              <a:rPr lang="nb-NO" sz="1800" dirty="0"/>
              <a:t>Claudia Lenz og Peder </a:t>
            </a:r>
            <a:r>
              <a:rPr lang="nb-NO" sz="1800" dirty="0" err="1"/>
              <a:t>Nustad</a:t>
            </a:r>
            <a:endParaRPr lang="nb-NO" sz="18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012160" y="41151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200" dirty="0">
                <a:solidFill>
                  <a:schemeClr val="tx1">
                    <a:lumMod val="50000"/>
                  </a:schemeClr>
                </a:solidFill>
              </a:rPr>
              <a:t>#</a:t>
            </a:r>
            <a:r>
              <a:rPr lang="nb-NO" sz="1200" dirty="0" err="1">
                <a:solidFill>
                  <a:schemeClr val="tx1">
                    <a:lumMod val="50000"/>
                  </a:schemeClr>
                </a:solidFill>
              </a:rPr>
              <a:t>dembra</a:t>
            </a:r>
            <a:endParaRPr lang="nb-NO" sz="1200" dirty="0">
              <a:solidFill>
                <a:schemeClr val="tx1">
                  <a:lumMod val="50000"/>
                </a:schemeClr>
              </a:solidFill>
            </a:endParaRPr>
          </a:p>
          <a:p>
            <a:pPr algn="r"/>
            <a:r>
              <a:rPr lang="nb-NO" sz="1200" dirty="0">
                <a:solidFill>
                  <a:schemeClr val="tx1">
                    <a:lumMod val="50000"/>
                  </a:schemeClr>
                </a:solidFill>
              </a:rPr>
              <a:t>www.facebook.com/demokratiskberedskap</a:t>
            </a:r>
          </a:p>
        </p:txBody>
      </p:sp>
    </p:spTree>
    <p:extLst>
      <p:ext uri="{BB962C8B-B14F-4D97-AF65-F5344CB8AC3E}">
        <p14:creationId xmlns:p14="http://schemas.microsoft.com/office/powerpoint/2010/main" val="216316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Fokus: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Lærerens selvrefleksjon er en forutsetning for god håndtering av potensiell konfliktfulle situasjoner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Lærerens utfordring i situasjonen kan være relatert til </a:t>
            </a:r>
          </a:p>
          <a:p>
            <a:r>
              <a:rPr lang="nb-NO" dirty="0"/>
              <a:t>egen emosjonell involvering</a:t>
            </a:r>
          </a:p>
          <a:p>
            <a:r>
              <a:rPr lang="nb-NO" dirty="0"/>
              <a:t>egne normforestillinger og holdninger</a:t>
            </a:r>
          </a:p>
          <a:p>
            <a:r>
              <a:rPr lang="nb-NO" dirty="0"/>
              <a:t>maktrelasjoner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8CDF941E-6F0C-40AB-9F5E-1B71F018F7C7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34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«Panikkøyeblikk»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Situasjoner lærere</a:t>
            </a:r>
          </a:p>
          <a:p>
            <a:pPr>
              <a:buFontTx/>
              <a:buChar char="-"/>
            </a:pPr>
            <a:r>
              <a:rPr lang="nb-NO" dirty="0"/>
              <a:t>oppfatter som et normbrudd fra en elev, foreldre eller kollega</a:t>
            </a:r>
          </a:p>
          <a:p>
            <a:pPr>
              <a:buFontTx/>
              <a:buChar char="-"/>
            </a:pPr>
            <a:r>
              <a:rPr lang="nb-NO" dirty="0"/>
              <a:t>opplever som provoserende og irriterende</a:t>
            </a:r>
          </a:p>
          <a:p>
            <a:pPr>
              <a:buFontTx/>
              <a:buChar char="-"/>
            </a:pPr>
            <a:r>
              <a:rPr lang="nb-NO" dirty="0"/>
              <a:t>ikke har en umiddelbar strategi for å håndtere på en profesjonell måte </a:t>
            </a:r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8CDF941E-6F0C-40AB-9F5E-1B71F018F7C7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51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Panikkøyeblikk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Utløser ofte to typer reaksjoner </a:t>
            </a:r>
          </a:p>
          <a:p>
            <a:pPr marL="0" indent="0">
              <a:buNone/>
            </a:pPr>
            <a:endParaRPr lang="nb-NO" dirty="0"/>
          </a:p>
          <a:p>
            <a:pPr lvl="1"/>
            <a:r>
              <a:rPr lang="nb-NO" dirty="0"/>
              <a:t>å feie noe under teppet, fordi det oppleves som ubehagelig</a:t>
            </a:r>
          </a:p>
          <a:p>
            <a:pPr lvl="1"/>
            <a:r>
              <a:rPr lang="nb-NO" dirty="0"/>
              <a:t>å "slå ned"/ sanksjonere for å bli kvitt en provoserende uttalelse/et kontroversielt standpunkt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Begge typer reaksjon minsker det pedagogiske handlingsrom for å åpne for refleksjon, dialog og utvikling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8CDF941E-6F0C-40AB-9F5E-1B71F018F7C7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52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1521" y="800100"/>
            <a:ext cx="8568629" cy="389008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Skoleklokken ringer på </a:t>
            </a:r>
            <a:r>
              <a:rPr lang="nb-NO" dirty="0" err="1"/>
              <a:t>Fribyen</a:t>
            </a:r>
            <a:r>
              <a:rPr lang="nb-NO" dirty="0"/>
              <a:t> skole. </a:t>
            </a:r>
          </a:p>
          <a:p>
            <a:pPr marL="0" indent="0">
              <a:buNone/>
            </a:pPr>
            <a:r>
              <a:rPr lang="nb-NO" dirty="0"/>
              <a:t>Friminuttet er over, og elevene samler seg i klynger foran klasserommet til klasse 8B. Læreren ankommer, låser opp døren og slipper elevene inn mens han venter utenfor. Lise, som sitter i rullestol, er en av de første elevene til å komme inn i klasserommet. Hun inntar sin plass ved pulten i nærheten av døra. På vei forbi henne drar noen gutter i rullestolen og slenger en kommentar. Idet læreren kommer inn, skjeller Lise guttene ut. </a:t>
            </a:r>
          </a:p>
          <a:p>
            <a:pPr marL="0" indent="0">
              <a:buNone/>
            </a:pPr>
            <a:r>
              <a:rPr lang="nb-NO" dirty="0"/>
              <a:t>Hva skal læreren gjøre?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E39B3BE0-24D8-413B-A9E7-CCDA91753D79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61B9FE3-1B4D-4C97-A893-EF8E8CC39E7B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0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2</a:t>
            </a:r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/>
              <a:t>På </a:t>
            </a:r>
            <a:r>
              <a:rPr lang="nb-NO" sz="2400" dirty="0" err="1"/>
              <a:t>Vikbyen</a:t>
            </a:r>
            <a:r>
              <a:rPr lang="nb-NO" sz="2400" dirty="0"/>
              <a:t> videregående skole driver en vennegjeng og kaster mat på hverandre i kantinen. Det er mye latter fra alle rundt bordet. </a:t>
            </a:r>
          </a:p>
          <a:p>
            <a:pPr marL="0" indent="0">
              <a:buNone/>
            </a:pPr>
            <a:r>
              <a:rPr lang="nb-NO" sz="2400" dirty="0"/>
              <a:t>Jesper, en av elevene, tar salamien fra brødskiven sin, kaster den mot Hassan og sier: «Her, den er til deg, den kommer du til å like.» De andre elevene ler, Hassan eleven rister oppgitt på hodet og viser et skjevt smil. </a:t>
            </a:r>
          </a:p>
          <a:p>
            <a:pPr marL="0" indent="0">
              <a:buNone/>
            </a:pPr>
            <a:r>
              <a:rPr lang="nb-NO" sz="2400" dirty="0"/>
              <a:t>En lærer observerer situasjonen. Hun enser at Hassan følte ubehag i situasjonen. Hva bør læreren gjøre?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E39B3BE0-24D8-413B-A9E7-CCDA91753D79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61B9FE3-1B4D-4C97-A893-EF8E8CC39E7B}" type="datetime1">
              <a:rPr lang="nb-NO" smtClean="0"/>
              <a:t>19.07.2023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05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ta et skritt tilbake..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r>
              <a:rPr lang="nb-NO" dirty="0"/>
              <a:t>I situasjoner som setter læreren «ut av spill» er det som oftest ikke tid for å gå inn i seg selv.</a:t>
            </a:r>
          </a:p>
          <a:p>
            <a:pPr marL="0" indent="0">
              <a:buNone/>
            </a:pPr>
            <a:r>
              <a:rPr lang="nb-NO" dirty="0"/>
              <a:t>Men i ettertid kan det være viktig å stille seg noen spørsmål</a:t>
            </a:r>
          </a:p>
          <a:p>
            <a:pPr marL="0" indent="0">
              <a:buNone/>
            </a:pPr>
            <a:endParaRPr lang="nb-NO" dirty="0"/>
          </a:p>
          <a:p>
            <a:pPr>
              <a:buFontTx/>
              <a:buChar char="-"/>
            </a:pPr>
            <a:r>
              <a:rPr lang="nb-NO" dirty="0"/>
              <a:t>Hva oppfattet jeg som posisjonene i konflikten?</a:t>
            </a:r>
          </a:p>
          <a:p>
            <a:pPr>
              <a:buFontTx/>
              <a:buChar char="-"/>
            </a:pPr>
            <a:r>
              <a:rPr lang="nb-NO" dirty="0"/>
              <a:t>Hvorfor ble jeg så emosjonell berørt? </a:t>
            </a:r>
          </a:p>
          <a:p>
            <a:pPr>
              <a:buFontTx/>
              <a:buChar char="-"/>
            </a:pPr>
            <a:r>
              <a:rPr lang="nb-NO" dirty="0"/>
              <a:t>Hvilke alternativer hadde jeg til å håndtere situasjonen på?</a:t>
            </a:r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r>
              <a:rPr lang="nb-NO" dirty="0"/>
              <a:t>Diskuter et av de to casene ut fra disse tre spørsmålene.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8CDF941E-6F0C-40AB-9F5E-1B71F018F7C7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35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Hvordan kan konfliktene i de to situasjonene tas opp på en måte som skaper refleksjon, dialog og innsikt?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8CDF941E-6F0C-40AB-9F5E-1B71F018F7C7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69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 – </a:t>
            </a:r>
            <a:br>
              <a:rPr lang="nb-NO" dirty="0"/>
            </a:br>
            <a:r>
              <a:rPr lang="nb-NO"/>
              <a:t>Hvordan tilrettelegge?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Selvrefleksjon kan bidra til å snu panikkøyeblikket til en pedagogisk mulighet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Refleksjon over egne forestillinger og </a:t>
            </a:r>
            <a:r>
              <a:rPr lang="nb-NO" sz="2000" dirty="0" err="1"/>
              <a:t>og</a:t>
            </a:r>
            <a:r>
              <a:rPr lang="nb-NO" sz="2000" dirty="0"/>
              <a:t> følelser, og utvidelse av tolkningsrom skaper pedagogisk </a:t>
            </a:r>
            <a:r>
              <a:rPr lang="nb-NO" sz="2000" dirty="0" err="1"/>
              <a:t>handingsrom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Dette kan læres/innøves – del av lærerens </a:t>
            </a:r>
            <a:r>
              <a:rPr lang="nb-NO" sz="2000" dirty="0" err="1"/>
              <a:t>relasjonskompetanse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Kollegial veiledning er nyttig!!!</a:t>
            </a:r>
          </a:p>
          <a:p>
            <a:pPr marL="0" indent="0">
              <a:buNone/>
            </a:pPr>
            <a:r>
              <a:rPr lang="nb-NO" sz="2000" dirty="0"/>
              <a:t>En mulig metode: Forumteater (A. </a:t>
            </a:r>
            <a:r>
              <a:rPr lang="nb-NO" sz="2000" dirty="0" err="1"/>
              <a:t>Boal</a:t>
            </a:r>
            <a:r>
              <a:rPr lang="nb-NO" sz="2000" dirty="0"/>
              <a:t>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/>
              <a:t>Side </a:t>
            </a:r>
            <a:fld id="{8CDF941E-6F0C-40AB-9F5E-1B71F018F7C7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763777"/>
      </p:ext>
    </p:extLst>
  </p:cSld>
  <p:clrMapOvr>
    <a:masterClrMapping/>
  </p:clrMapOvr>
</p:sld>
</file>

<file path=ppt/theme/theme1.xml><?xml version="1.0" encoding="utf-8"?>
<a:theme xmlns:a="http://schemas.openxmlformats.org/drawingml/2006/main" name="Dembra mal">
  <a:themeElements>
    <a:clrScheme name="Blank 15">
      <a:dk1>
        <a:srgbClr val="546F8E"/>
      </a:dk1>
      <a:lt1>
        <a:srgbClr val="FFFFFF"/>
      </a:lt1>
      <a:dk2>
        <a:srgbClr val="546F8E"/>
      </a:dk2>
      <a:lt2>
        <a:srgbClr val="C0C0C0"/>
      </a:lt2>
      <a:accent1>
        <a:srgbClr val="E1E2C7"/>
      </a:accent1>
      <a:accent2>
        <a:srgbClr val="000080"/>
      </a:accent2>
      <a:accent3>
        <a:srgbClr val="FFFFFF"/>
      </a:accent3>
      <a:accent4>
        <a:srgbClr val="465E78"/>
      </a:accent4>
      <a:accent5>
        <a:srgbClr val="EEEEE0"/>
      </a:accent5>
      <a:accent6>
        <a:srgbClr val="000073"/>
      </a:accent6>
      <a:hlink>
        <a:srgbClr val="8E9A69"/>
      </a:hlink>
      <a:folHlink>
        <a:srgbClr val="E1725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80"/>
        </a:dk1>
        <a:lt1>
          <a:srgbClr val="FFFFFF"/>
        </a:lt1>
        <a:dk2>
          <a:srgbClr val="000080"/>
        </a:dk2>
        <a:lt2>
          <a:srgbClr val="C0C0C0"/>
        </a:lt2>
        <a:accent1>
          <a:srgbClr val="009EC5"/>
        </a:accent1>
        <a:accent2>
          <a:srgbClr val="000080"/>
        </a:accent2>
        <a:accent3>
          <a:srgbClr val="FFFFFF"/>
        </a:accent3>
        <a:accent4>
          <a:srgbClr val="00006C"/>
        </a:accent4>
        <a:accent5>
          <a:srgbClr val="AACCDF"/>
        </a:accent5>
        <a:accent6>
          <a:srgbClr val="000073"/>
        </a:accent6>
        <a:hlink>
          <a:srgbClr val="578000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546F8E"/>
        </a:dk1>
        <a:lt1>
          <a:srgbClr val="FFFFFF"/>
        </a:lt1>
        <a:dk2>
          <a:srgbClr val="96A8BB"/>
        </a:dk2>
        <a:lt2>
          <a:srgbClr val="C0C0C0"/>
        </a:lt2>
        <a:accent1>
          <a:srgbClr val="E1E2C7"/>
        </a:accent1>
        <a:accent2>
          <a:srgbClr val="000080"/>
        </a:accent2>
        <a:accent3>
          <a:srgbClr val="FFFFFF"/>
        </a:accent3>
        <a:accent4>
          <a:srgbClr val="465E78"/>
        </a:accent4>
        <a:accent5>
          <a:srgbClr val="EEEEE0"/>
        </a:accent5>
        <a:accent6>
          <a:srgbClr val="000073"/>
        </a:accent6>
        <a:hlink>
          <a:srgbClr val="8E9A69"/>
        </a:hlink>
        <a:folHlink>
          <a:srgbClr val="E172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546F8E"/>
        </a:dk1>
        <a:lt1>
          <a:srgbClr val="FFFFFF"/>
        </a:lt1>
        <a:dk2>
          <a:srgbClr val="546F8E"/>
        </a:dk2>
        <a:lt2>
          <a:srgbClr val="C0C0C0"/>
        </a:lt2>
        <a:accent1>
          <a:srgbClr val="E1E2C7"/>
        </a:accent1>
        <a:accent2>
          <a:srgbClr val="000080"/>
        </a:accent2>
        <a:accent3>
          <a:srgbClr val="FFFFFF"/>
        </a:accent3>
        <a:accent4>
          <a:srgbClr val="465E78"/>
        </a:accent4>
        <a:accent5>
          <a:srgbClr val="EEEEE0"/>
        </a:accent5>
        <a:accent6>
          <a:srgbClr val="000073"/>
        </a:accent6>
        <a:hlink>
          <a:srgbClr val="8E9A69"/>
        </a:hlink>
        <a:folHlink>
          <a:srgbClr val="E1725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546F8E"/>
      </a:dk1>
      <a:lt1>
        <a:srgbClr val="FFFFFF"/>
      </a:lt1>
      <a:dk2>
        <a:srgbClr val="546F8E"/>
      </a:dk2>
      <a:lt2>
        <a:srgbClr val="C0C0C0"/>
      </a:lt2>
      <a:accent1>
        <a:srgbClr val="E1E2C7"/>
      </a:accent1>
      <a:accent2>
        <a:srgbClr val="000080"/>
      </a:accent2>
      <a:accent3>
        <a:srgbClr val="FFFFFF"/>
      </a:accent3>
      <a:accent4>
        <a:srgbClr val="465E78"/>
      </a:accent4>
      <a:accent5>
        <a:srgbClr val="EEEEE0"/>
      </a:accent5>
      <a:accent6>
        <a:srgbClr val="000073"/>
      </a:accent6>
      <a:hlink>
        <a:srgbClr val="8E9A69"/>
      </a:hlink>
      <a:folHlink>
        <a:srgbClr val="E1725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546F8E"/>
      </a:dk1>
      <a:lt1>
        <a:srgbClr val="FFFFFF"/>
      </a:lt1>
      <a:dk2>
        <a:srgbClr val="546F8E"/>
      </a:dk2>
      <a:lt2>
        <a:srgbClr val="C0C0C0"/>
      </a:lt2>
      <a:accent1>
        <a:srgbClr val="E1E2C7"/>
      </a:accent1>
      <a:accent2>
        <a:srgbClr val="000080"/>
      </a:accent2>
      <a:accent3>
        <a:srgbClr val="FFFFFF"/>
      </a:accent3>
      <a:accent4>
        <a:srgbClr val="465E78"/>
      </a:accent4>
      <a:accent5>
        <a:srgbClr val="EEEEE0"/>
      </a:accent5>
      <a:accent6>
        <a:srgbClr val="000073"/>
      </a:accent6>
      <a:hlink>
        <a:srgbClr val="8E9A69"/>
      </a:hlink>
      <a:folHlink>
        <a:srgbClr val="E1725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Dembra mal</Template>
  <TotalTime>2777</TotalTime>
  <Words>567</Words>
  <Application>Microsoft Office PowerPoint</Application>
  <PresentationFormat>Skjermfremvisning (16:9)</PresentationFormat>
  <Paragraphs>82</Paragraphs>
  <Slides>9</Slides>
  <Notes>4</Notes>
  <HiddenSlides>1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1" baseType="lpstr">
      <vt:lpstr>Arial</vt:lpstr>
      <vt:lpstr>Dembra mal</vt:lpstr>
      <vt:lpstr>Fra panikkøyeblikk til pedagogisk handlingsrom  </vt:lpstr>
      <vt:lpstr>Fokus:</vt:lpstr>
      <vt:lpstr>«Panikkøyeblikk»</vt:lpstr>
      <vt:lpstr>Panikkøyeblikk</vt:lpstr>
      <vt:lpstr>Eksempel 1</vt:lpstr>
      <vt:lpstr>Eksempel 2</vt:lpstr>
      <vt:lpstr>Å ta et skritt tilbake..</vt:lpstr>
      <vt:lpstr> </vt:lpstr>
      <vt:lpstr>Konklusjon –  Hvordan tilrettelegge?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Dembra teamsamling 3</dc:title>
  <dc:creator>Peder Eirik Nustad</dc:creator>
  <cp:lastModifiedBy>Jenny Almenningen</cp:lastModifiedBy>
  <cp:revision>85</cp:revision>
  <dcterms:created xsi:type="dcterms:W3CDTF">2016-04-19T07:05:55Z</dcterms:created>
  <dcterms:modified xsi:type="dcterms:W3CDTF">2023-07-19T12:58:55Z</dcterms:modified>
</cp:coreProperties>
</file>