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1" r:id="rId2"/>
    <p:sldId id="322" r:id="rId3"/>
    <p:sldId id="377" r:id="rId4"/>
    <p:sldId id="368" r:id="rId5"/>
    <p:sldId id="376" r:id="rId6"/>
  </p:sldIdLst>
  <p:sldSz cx="12192000" cy="6858000"/>
  <p:notesSz cx="6794500" cy="9931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61084" autoAdjust="0"/>
  </p:normalViewPr>
  <p:slideViewPr>
    <p:cSldViewPr snapToGrid="0">
      <p:cViewPr varScale="1">
        <p:scale>
          <a:sx n="77" d="100"/>
          <a:sy n="77" d="100"/>
        </p:scale>
        <p:origin x="180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E3B95-A848-4281-B71D-AF1335F8CDF6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2B91F-8C77-455F-9381-23E5CBCC699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975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Kritisk</a:t>
            </a:r>
            <a:r>
              <a:rPr lang="nb-NO" baseline="0" dirty="0" smtClean="0"/>
              <a:t> tenkning fyndord i fagfornyelsen. Det er </a:t>
            </a:r>
            <a:r>
              <a:rPr lang="nb-NO" baseline="0" dirty="0" err="1" smtClean="0"/>
              <a:t>ein</a:t>
            </a:r>
            <a:r>
              <a:rPr lang="nb-NO" baseline="0" dirty="0" smtClean="0"/>
              <a:t> del av det nye kompetansebegrepet, det skal </a:t>
            </a:r>
            <a:r>
              <a:rPr lang="nb-NO" baseline="0" dirty="0" err="1" smtClean="0"/>
              <a:t>jobbast</a:t>
            </a:r>
            <a:r>
              <a:rPr lang="nb-NO" baseline="0" dirty="0" smtClean="0"/>
              <a:t> med i alle fag og innebærer blant anna at </a:t>
            </a:r>
            <a:r>
              <a:rPr lang="nb-NO" baseline="0" dirty="0" err="1" smtClean="0"/>
              <a:t>elevane</a:t>
            </a:r>
            <a:r>
              <a:rPr lang="nb-NO" baseline="0" dirty="0" smtClean="0"/>
              <a:t> skal stille seg </a:t>
            </a:r>
            <a:r>
              <a:rPr lang="nb-NO" baseline="0" dirty="0" err="1" smtClean="0"/>
              <a:t>spørrande</a:t>
            </a:r>
            <a:r>
              <a:rPr lang="nb-NO" baseline="0" dirty="0" smtClean="0"/>
              <a:t> til informasjon og kunnskap, </a:t>
            </a:r>
            <a:r>
              <a:rPr lang="nb-NO" baseline="0" dirty="0" err="1" smtClean="0"/>
              <a:t>dei</a:t>
            </a:r>
            <a:r>
              <a:rPr lang="nb-NO" baseline="0" dirty="0" smtClean="0"/>
              <a:t> skal trene på å sjå verda </a:t>
            </a:r>
            <a:r>
              <a:rPr lang="nb-NO" baseline="0" dirty="0" err="1" smtClean="0"/>
              <a:t>frå</a:t>
            </a:r>
            <a:r>
              <a:rPr lang="nb-NO" baseline="0" dirty="0" smtClean="0"/>
              <a:t> ulike perspektiv og </a:t>
            </a:r>
            <a:r>
              <a:rPr lang="nb-NO" baseline="0" dirty="0" err="1" smtClean="0"/>
              <a:t>dei</a:t>
            </a:r>
            <a:r>
              <a:rPr lang="nb-NO" baseline="0" dirty="0" smtClean="0"/>
              <a:t> skal også </a:t>
            </a:r>
            <a:r>
              <a:rPr lang="nb-NO" baseline="0" dirty="0" err="1" smtClean="0"/>
              <a:t>vere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sjølvkritiske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8C5F4-AC7D-4783-BD6C-409A9FC53DD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703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Kritisk tenkning er grunnleggende for et demokratisk samfunn, for gode samtaler og for å fungere i et moderne samfunn.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nb-NO" dirty="0" smtClean="0"/>
              <a:t>Spørsmålene</a:t>
            </a:r>
            <a:r>
              <a:rPr lang="nb-NO" baseline="0" dirty="0" smtClean="0"/>
              <a:t> stilles ett og ett, og studentene får noe tid individuelt og så i gruppe for å diskutere spørsmålene,</a:t>
            </a:r>
          </a:p>
          <a:p>
            <a:endParaRPr lang="nb-NO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Dette er noen av de samme spørsmålene som en gruppe amerikanske forskere måtte svare på for å komme frem til enighet om hva kritisk tenkning er. Referert i </a:t>
            </a:r>
            <a:r>
              <a:rPr lang="nb-NO" dirty="0" err="1" smtClean="0"/>
              <a:t>Facione</a:t>
            </a:r>
            <a:r>
              <a:rPr lang="nb-NO" dirty="0" smtClean="0"/>
              <a:t>, Peter A. (2013)</a:t>
            </a:r>
            <a:r>
              <a:rPr lang="en-US" dirty="0" smtClean="0"/>
              <a:t> </a:t>
            </a:r>
            <a:r>
              <a:rPr lang="en-US" i="1" dirty="0" smtClean="0"/>
              <a:t>Critical Thinking: What is it and Why It Counts.</a:t>
            </a:r>
            <a:r>
              <a:rPr lang="en-US" dirty="0" smtClean="0"/>
              <a:t> The California Academic Press, Millbrae, CA </a:t>
            </a:r>
          </a:p>
          <a:p>
            <a:endParaRPr lang="nb-NO" dirty="0" smtClean="0"/>
          </a:p>
          <a:p>
            <a:r>
              <a:rPr lang="nb-NO" dirty="0" smtClean="0"/>
              <a:t>Legg hvite A4-ark på pultene til studentene</a:t>
            </a:r>
          </a:p>
          <a:p>
            <a:endParaRPr lang="nb-NO" dirty="0" smtClean="0"/>
          </a:p>
          <a:p>
            <a:r>
              <a:rPr lang="nb-NO" dirty="0" smtClean="0"/>
              <a:t>La dem skrive for</a:t>
            </a:r>
            <a:r>
              <a:rPr lang="nb-NO" baseline="0" dirty="0" smtClean="0"/>
              <a:t> hånd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8C5F4-AC7D-4783-BD6C-409A9FC53DD3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8653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Kritisk </a:t>
            </a:r>
            <a:r>
              <a:rPr lang="nb-NO" dirty="0" smtClean="0"/>
              <a:t>tenkning er tenkning som har et </a:t>
            </a:r>
            <a:r>
              <a:rPr lang="nb-NO" dirty="0" smtClean="0"/>
              <a:t>formål, </a:t>
            </a:r>
            <a:r>
              <a:rPr lang="nb-NO" dirty="0" smtClean="0"/>
              <a:t>men det kan også være samarbeid, vilje til å endre mening når man blir presentert for ny kunnskap og andre </a:t>
            </a:r>
            <a:r>
              <a:rPr lang="nb-NO" dirty="0" smtClean="0"/>
              <a:t>argumenter.</a:t>
            </a:r>
            <a:r>
              <a:rPr lang="nb-NO" baseline="0" dirty="0" smtClean="0"/>
              <a:t> K</a:t>
            </a:r>
            <a:r>
              <a:rPr lang="nb-NO" dirty="0" smtClean="0"/>
              <a:t>ritisk </a:t>
            </a:r>
            <a:r>
              <a:rPr lang="nb-NO" dirty="0" smtClean="0"/>
              <a:t>tenkning kan </a:t>
            </a:r>
            <a:r>
              <a:rPr lang="nb-NO" dirty="0" smtClean="0"/>
              <a:t>foregå med eller uten </a:t>
            </a:r>
            <a:r>
              <a:rPr lang="nb-NO" dirty="0" smtClean="0"/>
              <a:t>konkurranseelement.</a:t>
            </a:r>
            <a:r>
              <a:rPr lang="nb-NO" smtClean="0"/>
              <a:t> </a:t>
            </a:r>
            <a:endParaRPr lang="nb-NO" smtClean="0"/>
          </a:p>
          <a:p>
            <a:endParaRPr lang="nb-NO" dirty="0" smtClean="0"/>
          </a:p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Eks.: Kritisk tenkning handler om å 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kunne «tenke </a:t>
            </a:r>
            <a:r>
              <a:rPr lang="nb-NO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sjæl</a:t>
            </a:r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stille spørsmål ved utsagn som kan være «opplest og vedtatt»,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ikke ta alt en hører for god fisk, 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være skeptisk til nyheter på sosiale medier, 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tolke hva noe betyr,</a:t>
            </a:r>
          </a:p>
          <a:p>
            <a:pPr lvl="0"/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begrunne et argument</a:t>
            </a:r>
          </a:p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osv. </a:t>
            </a:r>
          </a:p>
          <a:p>
            <a:endParaRPr lang="nb-NO" dirty="0" smtClean="0"/>
          </a:p>
          <a:p>
            <a:r>
              <a:rPr lang="nb-NO" dirty="0" smtClean="0"/>
              <a:t>Kritisk tenkning handler om å forstå hva kunnskap er, og om å være i stand til å vurdere sine egne forestillinger om verden</a:t>
            </a:r>
          </a:p>
          <a:p>
            <a:endParaRPr lang="nb-NO" dirty="0" smtClean="0"/>
          </a:p>
          <a:p>
            <a:r>
              <a:rPr lang="nb-NO" dirty="0" smtClean="0"/>
              <a:t>Kritisk tenkning er grunnleggende for et demokratisk samfunn, for gode samtaler og for å fungere i et moderne samfunn. </a:t>
            </a:r>
          </a:p>
          <a:p>
            <a:endParaRPr lang="nb-NO" dirty="0" smtClean="0"/>
          </a:p>
          <a:p>
            <a:r>
              <a:rPr lang="nb-NO" dirty="0" smtClean="0"/>
              <a:t>Kritisk tenkning tar tid. I klasserommet er en problembasert undervisning (</a:t>
            </a:r>
            <a:r>
              <a:rPr lang="nb-NO" dirty="0" err="1" smtClean="0"/>
              <a:t>f.eks</a:t>
            </a:r>
            <a:r>
              <a:rPr lang="nb-NO" dirty="0" smtClean="0"/>
              <a:t> tren tanken strategier) ett steg i riktig retning. Ikke gi svarerne på forhånd. La elevene lete seg frem til dem - i samarbeid. </a:t>
            </a:r>
          </a:p>
          <a:p>
            <a:endParaRPr lang="nb-NO" dirty="0" smtClean="0"/>
          </a:p>
          <a:p>
            <a:r>
              <a:rPr lang="nb-NO" dirty="0" smtClean="0"/>
              <a:t>Utfordringen her er selvsagt tid - og vår egen usikkerhet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8C5F4-AC7D-4783-BD6C-409A9FC53DD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7982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Kritisk tenkning i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skulen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og i pedagogikken har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sidan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70-talet henta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mykje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inspirasjon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frå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kritisk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pedagodikk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Mest kjent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frå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Paulo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Freires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bok De undertryktes pedagogikk. Kva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handlar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dette om? </a:t>
            </a:r>
            <a:r>
              <a:rPr lang="nb-NO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Kritisk pedagogikk er et begrep som brukes om pedagogikk som forholder seg kritisk til samfunnet og samfunnets maktstrukturer, og der et mål er å </a:t>
            </a:r>
            <a:r>
              <a:rPr lang="nb-NO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auke</a:t>
            </a:r>
            <a:r>
              <a:rPr lang="nb-NO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studentane</a:t>
            </a:r>
            <a:r>
              <a:rPr lang="nb-NO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 kritiske bevissthet rundt ulike </a:t>
            </a:r>
            <a:r>
              <a:rPr lang="nb-NO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sammfunnsforhold</a:t>
            </a:r>
            <a:r>
              <a:rPr lang="nb-NO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Det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 også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mykje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fokus på endring, og vilje til å ta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eit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oppgjør med og  endre visse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samfunnsstrukturar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Freier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 spesielt opptatt av dialog og samtale, og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korleis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elevane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kan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gjerast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medvitne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samfunnsstrukterane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gjennom den kunnskapen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dei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får i dialogen, men også </a:t>
            </a:r>
            <a:r>
              <a:rPr lang="nb-NO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gjerast</a:t>
            </a:r>
            <a:r>
              <a:rPr lang="nb-NO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fri gjennom mulighet til å delta i dialog - subjektivering</a:t>
            </a:r>
            <a:endParaRPr lang="nb-N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b-N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Klimakampen til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dei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unge </a:t>
            </a:r>
            <a:r>
              <a:rPr lang="nb-NO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passar</a:t>
            </a:r>
            <a:r>
              <a:rPr lang="nb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godt inn i denne ramma. </a:t>
            </a:r>
          </a:p>
          <a:p>
            <a:endParaRPr lang="nb-NO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D059B-1BF7-4003-8010-055F2283607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0175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8C5F4-AC7D-4783-BD6C-409A9FC53DD3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44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85BF00-DD13-4715-AE02-BF31535A7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6A5D8EE-0D98-40B3-A9D7-FDF129C5A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D57E097-E1AB-4236-A78A-7F334467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9F89A0-A262-4B24-9AEA-E45E82232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F1C656-3F03-4B6F-83C6-D522AA65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146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3EE1F2-4266-49E4-ACA8-7B24280D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AD4C44F-8779-4C61-93F8-F307AD03F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9451A48-0A6A-41AD-AFB7-5F0503674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E7AE29-98A5-4AAD-BBB3-85642D91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1E6568E-C5D4-4F14-9053-93A5124D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954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69D164E-B9F6-4654-AD99-6F5D3D1F5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BE835BA-8964-4E2A-9250-D232F4CF9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22E37C3-886D-45A6-8E76-5554C143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1C3B2FA-79E0-49B9-BE13-961DC8C8C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915778C-381A-495F-A96C-48090610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271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1706F3-A279-4D47-AA86-D2F3FFE5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90A312-E9B2-469F-9CD2-B52ACDA28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7326F4-B53F-4993-9A01-C2252CAE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F194A4-EBC9-4539-B189-AE540822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44C8643-19E9-42D2-BF1A-1792F837E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749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5CFEB5-B447-4EC2-87FE-A0964BDA0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EDE76DF-F2EA-4828-802D-4F0964DEF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9EF6114-0261-410F-B69F-73D8DAE7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855D288-E704-4C19-8E91-2B2F5CBC8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90175B-E3D2-4C8D-B25F-1C424916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130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AAE0D2-9E5F-47CE-ABDD-58504B58B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A530032-9593-4DAF-A944-E95B40719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D9F0DB2-F0C8-4397-849B-3E667585F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F8AAE1D-94D8-4A58-B8A1-EB4942CE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66087D2-ADC7-43E4-BE2B-C8E48A1F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28F30FE-2AD6-4215-8888-6D934B36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956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4C3889-267B-4B50-BDA9-2DC734474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7B1AF33-70AC-492B-A364-B34EE2486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3B24CBC-6CB4-4E6D-83BC-C0ACF6B76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29B39F4-28D9-42B2-A4BB-D2C75DCBD1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57068CC-DF36-4FC2-978B-EA0A5FE1D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E345F83-72E6-404E-A264-9B501812B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C3F1D4B-FA12-46C8-B216-779D8998A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E5FE49B-CCA9-4047-A34C-4D90ACE05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696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493314-34B7-4CF0-98AA-216AC251D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7249BBC-D2F4-4F98-8E77-6880D2FE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C457738-52AC-44CB-8D2B-7C16CE68B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77CC6C5-A968-46DB-B961-FC5A41A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57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589F9E2-2EFB-4FDD-8AC7-0845C70D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E53E740-30CC-4522-B424-C5775C53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A872B23-4220-4787-A4FC-B4249B3E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652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B79E47-16AD-4AA6-BB73-6D83AD8A7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A8946D-D515-407A-8F99-6D1373DF4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39BBD7-60D1-4394-A2BA-E2156D3B1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CC517B3-FF33-4602-9AC8-85C79BEA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1999DE6-2A7E-4839-ADE9-A7E7C686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C2C41B7-6D57-45A7-8DDA-A57E8B70B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765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9C521F-4249-4819-BC81-EFD394DA9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7028606-9FC7-4B49-AD1B-6DE0A02A0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57D792C-E632-4C4D-A063-FC6618290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42CF6C-CF49-407E-9A6C-CD1EE891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1D9AB9B-3F70-42FF-859C-E01DC1AB0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1BD09C4-DEBC-449D-B25A-4BA33E67B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708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5BAC67A-4C99-440E-B647-B987D2AFE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9BAC42A-D78B-47D4-A14B-FB3E0F7B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15A36B-5660-4886-BD68-7351AF954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D8A55-4183-4470-8D8C-706F843FA693}" type="datetimeFigureOut">
              <a:rPr lang="nb-NO" smtClean="0"/>
              <a:t>25.06.2020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B6C5B7-9EEC-429E-8597-DA022BB3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20081FF-7383-4A51-BF93-2AC7FECB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99A4D-030C-404C-902C-D7E0A0E176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42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Kritisk tenkning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Hvordan </a:t>
            </a:r>
            <a:r>
              <a:rPr lang="nb-NO" dirty="0" smtClean="0"/>
              <a:t>kan </a:t>
            </a:r>
            <a:r>
              <a:rPr lang="nb-NO" dirty="0"/>
              <a:t>kritisk tenkning integreres  </a:t>
            </a:r>
            <a:r>
              <a:rPr lang="nb-NO" dirty="0" smtClean="0"/>
              <a:t>i samfunnsfagene? </a:t>
            </a:r>
            <a:r>
              <a:rPr lang="nb-NO" dirty="0"/>
              <a:t>Og hva </a:t>
            </a:r>
            <a:r>
              <a:rPr lang="nb-NO" i="1" dirty="0"/>
              <a:t>er </a:t>
            </a:r>
            <a:r>
              <a:rPr lang="nb-NO" dirty="0"/>
              <a:t>kritisk tenkning, egentlig?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9872">
            <a:off x="7824192" y="476673"/>
            <a:ext cx="3433819" cy="284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8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ØVELSE: Hva er kritisk tenkning?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11087"/>
          </a:xfrm>
        </p:spPr>
        <p:txBody>
          <a:bodyPr>
            <a:normAutofit/>
          </a:bodyPr>
          <a:lstStyle/>
          <a:p>
            <a:pPr lvl="0"/>
            <a:r>
              <a:rPr lang="nb-NO" dirty="0"/>
              <a:t>Hva er kritisk tenkning?</a:t>
            </a:r>
          </a:p>
          <a:p>
            <a:pPr lvl="0"/>
            <a:r>
              <a:rPr lang="nb-NO" dirty="0"/>
              <a:t>Hvem er den/de beste kritiske tenkerne du kjenner/vet om?</a:t>
            </a:r>
          </a:p>
          <a:p>
            <a:pPr lvl="0"/>
            <a:r>
              <a:rPr lang="nb-NO" dirty="0"/>
              <a:t>Hva kjennetegner dem?</a:t>
            </a:r>
          </a:p>
          <a:p>
            <a:pPr lvl="0"/>
            <a:r>
              <a:rPr lang="nb-NO" dirty="0"/>
              <a:t>Er kritisk tenkning noe man har, uansett sak?</a:t>
            </a:r>
          </a:p>
          <a:p>
            <a:pPr lvl="0"/>
            <a:r>
              <a:rPr lang="nb-NO" dirty="0"/>
              <a:t>Hvorfor er kritisk tenkning viktig?</a:t>
            </a:r>
          </a:p>
          <a:p>
            <a:pPr lvl="0"/>
            <a:r>
              <a:rPr lang="nb-NO" dirty="0"/>
              <a:t>Hva kan svekke evnen til kritisk tenkning?</a:t>
            </a:r>
          </a:p>
          <a:p>
            <a:pPr marL="0" indent="0">
              <a:buNone/>
            </a:pPr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10313145" y="6311900"/>
            <a:ext cx="480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Facione</a:t>
            </a:r>
            <a:r>
              <a:rPr lang="nb-NO" dirty="0" smtClean="0"/>
              <a:t> (2013)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712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kritisk tenkning?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Ut fra deres svar; kan vi generalisere eller si noe felles om hva kritisk tenkning er?</a:t>
            </a:r>
          </a:p>
          <a:p>
            <a:pPr lvl="1"/>
            <a:r>
              <a:rPr lang="nb-NO" dirty="0" smtClean="0"/>
              <a:t>Tenkning som har et formål? (løse et problem, tolke hva noe betyr, begrunne et argument)</a:t>
            </a:r>
          </a:p>
          <a:p>
            <a:pPr lvl="1"/>
            <a:r>
              <a:rPr lang="nb-NO" dirty="0" smtClean="0"/>
              <a:t>Tenkning som kan bidra til ny kunnskap?</a:t>
            </a:r>
          </a:p>
          <a:p>
            <a:pPr lvl="1"/>
            <a:r>
              <a:rPr lang="nb-NO" dirty="0" smtClean="0"/>
              <a:t>Tenkning som innebærer å være i stand til å vurdere egne forestillinger om verden?</a:t>
            </a:r>
          </a:p>
          <a:p>
            <a:pPr lvl="1"/>
            <a:r>
              <a:rPr lang="nb-NO" dirty="0" smtClean="0"/>
              <a:t>Tenkning som innebærer å leve seg inn i andres perspektiver?</a:t>
            </a:r>
          </a:p>
          <a:p>
            <a:pPr lvl="1"/>
            <a:r>
              <a:rPr lang="nb-NO" dirty="0" smtClean="0"/>
              <a:t>Kritisk lesning av kilder?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7352230" y="6488668"/>
            <a:ext cx="4800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r>
              <a:rPr lang="nb-NO" dirty="0" err="1" smtClean="0"/>
              <a:t>Facione</a:t>
            </a:r>
            <a:r>
              <a:rPr lang="nb-NO" dirty="0" smtClean="0"/>
              <a:t> (2013)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060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lowchart: Document 73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0830804-3DE3-4760-B56A-A8DBEB4D2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Hva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kritisk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tenkning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1026" name="Picture 2" descr="https://www.researchgate.net/profile/Rodwell_Makombe/publication/319055898/figure/fig1/AS:535201513000960@1504613392220/Intersection-between-critical-thinking-and-critical-pedagogy-Johnson-and-Morris-2010.png">
            <a:extLst>
              <a:ext uri="{FF2B5EF4-FFF2-40B4-BE49-F238E27FC236}">
                <a16:creationId xmlns:a16="http://schemas.microsoft.com/office/drawing/2014/main" id="{036499C9-F48B-488E-8F77-15639B022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933" y="1199294"/>
            <a:ext cx="7347537" cy="446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775371CC-CFAF-4C78-B3EB-DB8F8BB92BEA}"/>
              </a:ext>
            </a:extLst>
          </p:cNvPr>
          <p:cNvSpPr txBox="1"/>
          <p:nvPr/>
        </p:nvSpPr>
        <p:spPr>
          <a:xfrm>
            <a:off x="9168024" y="6230132"/>
            <a:ext cx="441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Johnson &amp; Morris, 2010:80</a:t>
            </a:r>
          </a:p>
        </p:txBody>
      </p:sp>
      <p:sp>
        <p:nvSpPr>
          <p:cNvPr id="3" name="Oval 2"/>
          <p:cNvSpPr/>
          <p:nvPr/>
        </p:nvSpPr>
        <p:spPr>
          <a:xfrm>
            <a:off x="638175" y="3800566"/>
            <a:ext cx="2888796" cy="279889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000" dirty="0" smtClean="0">
                <a:solidFill>
                  <a:schemeClr val="tx1"/>
                </a:solidFill>
              </a:rPr>
              <a:t>Hvilke av disse kriteriene egner seg i klasserommet?</a:t>
            </a:r>
            <a:endParaRPr lang="nb-NO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4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Kilder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259" y="1538868"/>
            <a:ext cx="11656741" cy="5129561"/>
          </a:xfrm>
        </p:spPr>
        <p:txBody>
          <a:bodyPr>
            <a:normAutofit/>
          </a:bodyPr>
          <a:lstStyle/>
          <a:p>
            <a:r>
              <a:rPr lang="nb-NO" sz="3300" dirty="0" err="1" smtClean="0"/>
              <a:t>Facione</a:t>
            </a:r>
            <a:r>
              <a:rPr lang="nb-NO" sz="3300" dirty="0" smtClean="0"/>
              <a:t>, Peter A. (2013)</a:t>
            </a:r>
            <a:r>
              <a:rPr lang="en-US" sz="3300" dirty="0"/>
              <a:t> </a:t>
            </a:r>
            <a:r>
              <a:rPr lang="en-US" sz="3300" i="1" dirty="0" smtClean="0"/>
              <a:t>Critical Thinking: What is it and Why It Counts.</a:t>
            </a:r>
            <a:r>
              <a:rPr lang="en-US" sz="3300" dirty="0" smtClean="0"/>
              <a:t> The </a:t>
            </a:r>
            <a:r>
              <a:rPr lang="en-US" sz="3300" dirty="0"/>
              <a:t>California Academic Press, Millbrae, CA </a:t>
            </a:r>
            <a:endParaRPr lang="en-US" sz="3300" dirty="0" smtClean="0"/>
          </a:p>
          <a:p>
            <a:endParaRPr lang="nn-NO" i="1" dirty="0"/>
          </a:p>
          <a:p>
            <a:endParaRPr lang="nn-NO" b="1" dirty="0"/>
          </a:p>
          <a:p>
            <a:endParaRPr lang="en-US" dirty="0"/>
          </a:p>
          <a:p>
            <a:endParaRPr lang="en-US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296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B322D6380F2647AA100C1EEC5DAFE9" ma:contentTypeVersion="22" ma:contentTypeDescription="Create a new document." ma:contentTypeScope="" ma:versionID="335e32768620837b859eef18cf0d2139">
  <xsd:schema xmlns:xsd="http://www.w3.org/2001/XMLSchema" xmlns:xs="http://www.w3.org/2001/XMLSchema" xmlns:p="http://schemas.microsoft.com/office/2006/metadata/properties" xmlns:ns2="de529ac4-1dc8-4eb1-82d9-5d15a244d27a" targetNamespace="http://schemas.microsoft.com/office/2006/metadata/properties" ma:root="true" ma:fieldsID="8c9d45cec6d2c89c1b2aa69e9a05677e" ns2:_="">
    <xsd:import namespace="de529ac4-1dc8-4eb1-82d9-5d15a244d2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529ac4-1dc8-4eb1-82d9-5d15a244d2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9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0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1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4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5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7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de529ac4-1dc8-4eb1-82d9-5d15a244d27a" xsi:nil="true"/>
    <Invited_Members xmlns="de529ac4-1dc8-4eb1-82d9-5d15a244d27a" xsi:nil="true"/>
    <Is_Collaboration_Space_Locked xmlns="de529ac4-1dc8-4eb1-82d9-5d15a244d27a" xsi:nil="true"/>
    <Math_Settings xmlns="de529ac4-1dc8-4eb1-82d9-5d15a244d27a" xsi:nil="true"/>
    <Members xmlns="de529ac4-1dc8-4eb1-82d9-5d15a244d27a">
      <UserInfo>
        <DisplayName/>
        <AccountId xsi:nil="true"/>
        <AccountType/>
      </UserInfo>
    </Members>
    <Leaders xmlns="de529ac4-1dc8-4eb1-82d9-5d15a244d27a">
      <UserInfo>
        <DisplayName/>
        <AccountId xsi:nil="true"/>
        <AccountType/>
      </UserInfo>
    </Leaders>
    <Distribution_Groups xmlns="de529ac4-1dc8-4eb1-82d9-5d15a244d27a" xsi:nil="true"/>
    <TeamsChannelId xmlns="de529ac4-1dc8-4eb1-82d9-5d15a244d27a" xsi:nil="true"/>
    <Member_Groups xmlns="de529ac4-1dc8-4eb1-82d9-5d15a244d27a">
      <UserInfo>
        <DisplayName/>
        <AccountId xsi:nil="true"/>
        <AccountType/>
      </UserInfo>
    </Member_Groups>
    <FolderType xmlns="de529ac4-1dc8-4eb1-82d9-5d15a244d27a" xsi:nil="true"/>
    <Owner xmlns="de529ac4-1dc8-4eb1-82d9-5d15a244d27a">
      <UserInfo>
        <DisplayName/>
        <AccountId xsi:nil="true"/>
        <AccountType/>
      </UserInfo>
    </Owner>
    <NotebookType xmlns="de529ac4-1dc8-4eb1-82d9-5d15a244d27a" xsi:nil="true"/>
    <CultureName xmlns="de529ac4-1dc8-4eb1-82d9-5d15a244d27a" xsi:nil="true"/>
    <AppVersion xmlns="de529ac4-1dc8-4eb1-82d9-5d15a244d27a" xsi:nil="true"/>
    <Templates xmlns="de529ac4-1dc8-4eb1-82d9-5d15a244d27a" xsi:nil="true"/>
    <Self_Registration_Enabled xmlns="de529ac4-1dc8-4eb1-82d9-5d15a244d27a" xsi:nil="true"/>
    <LMS_Mappings xmlns="de529ac4-1dc8-4eb1-82d9-5d15a244d27a" xsi:nil="true"/>
    <Invited_Leaders xmlns="de529ac4-1dc8-4eb1-82d9-5d15a244d27a" xsi:nil="true"/>
    <IsNotebookLocked xmlns="de529ac4-1dc8-4eb1-82d9-5d15a244d27a" xsi:nil="true"/>
    <Has_Leaders_Only_SectionGroup xmlns="de529ac4-1dc8-4eb1-82d9-5d15a244d27a" xsi:nil="true"/>
  </documentManagement>
</p:properties>
</file>

<file path=customXml/itemProps1.xml><?xml version="1.0" encoding="utf-8"?>
<ds:datastoreItem xmlns:ds="http://schemas.openxmlformats.org/officeDocument/2006/customXml" ds:itemID="{D936CB98-1C17-4BEB-9F37-CC3C8584D47B}"/>
</file>

<file path=customXml/itemProps2.xml><?xml version="1.0" encoding="utf-8"?>
<ds:datastoreItem xmlns:ds="http://schemas.openxmlformats.org/officeDocument/2006/customXml" ds:itemID="{C7977261-9438-422B-A63A-37C7C52CAA3E}"/>
</file>

<file path=customXml/itemProps3.xml><?xml version="1.0" encoding="utf-8"?>
<ds:datastoreItem xmlns:ds="http://schemas.openxmlformats.org/officeDocument/2006/customXml" ds:itemID="{7BFE69ED-7DA5-41A0-BE9C-364A2712B4BF}"/>
</file>

<file path=docProps/app.xml><?xml version="1.0" encoding="utf-8"?>
<Properties xmlns="http://schemas.openxmlformats.org/officeDocument/2006/extended-properties" xmlns:vt="http://schemas.openxmlformats.org/officeDocument/2006/docPropsVTypes">
  <TotalTime>4273</TotalTime>
  <Words>461</Words>
  <Application>Microsoft Office PowerPoint</Application>
  <PresentationFormat>Widescreen</PresentationFormat>
  <Paragraphs>63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Kritisk tenkning</vt:lpstr>
      <vt:lpstr>ØVELSE: Hva er kritisk tenkning?</vt:lpstr>
      <vt:lpstr>Hva er kritisk tenkning?</vt:lpstr>
      <vt:lpstr>Hva er kritisk tenkning?</vt:lpstr>
      <vt:lpstr>Kilder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Demokrati og medborgerskap</dc:title>
  <dc:creator>Nils Lorange</dc:creator>
  <cp:lastModifiedBy>Ellen Lange</cp:lastModifiedBy>
  <cp:revision>136</cp:revision>
  <cp:lastPrinted>2019-04-03T12:00:11Z</cp:lastPrinted>
  <dcterms:created xsi:type="dcterms:W3CDTF">2018-10-13T09:27:27Z</dcterms:created>
  <dcterms:modified xsi:type="dcterms:W3CDTF">2020-06-25T11:04:20Z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0x010100D3B322D6380F2647AA100C1EEC5DAFE9</vt:lpwstr>
  </property>
</Properties>
</file>