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56" r:id="rId3"/>
    <p:sldId id="369" r:id="rId4"/>
    <p:sldId id="763" r:id="rId5"/>
    <p:sldId id="781" r:id="rId6"/>
    <p:sldId id="782" r:id="rId7"/>
    <p:sldId id="784" r:id="rId8"/>
    <p:sldId id="785" r:id="rId9"/>
    <p:sldId id="786" r:id="rId10"/>
    <p:sldId id="787" r:id="rId11"/>
    <p:sldId id="794" r:id="rId12"/>
    <p:sldId id="795" r:id="rId13"/>
    <p:sldId id="796"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729" autoAdjust="0"/>
  </p:normalViewPr>
  <p:slideViewPr>
    <p:cSldViewPr snapToGrid="0">
      <p:cViewPr varScale="1">
        <p:scale>
          <a:sx n="40" d="100"/>
          <a:sy n="40" d="100"/>
        </p:scale>
        <p:origin x="1684" y="44"/>
      </p:cViewPr>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AF183-ED21-4814-BAFF-86B588EDC6C4}" type="datetimeFigureOut">
              <a:rPr lang="nb-NO" smtClean="0"/>
              <a:t>21.01.2025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1E241-0B58-4D5C-95C7-877492D06096}" type="slidenum">
              <a:rPr lang="nb-NO" smtClean="0"/>
              <a:t>‹#›</a:t>
            </a:fld>
            <a:endParaRPr lang="nb-NO"/>
          </a:p>
        </p:txBody>
      </p:sp>
    </p:spTree>
    <p:extLst>
      <p:ext uri="{BB962C8B-B14F-4D97-AF65-F5344CB8AC3E}">
        <p14:creationId xmlns:p14="http://schemas.microsoft.com/office/powerpoint/2010/main" val="20032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Denne presentasjonen kan brukes av læreren for å forklare hvordan elevene kan løse oppdraget med å finne ut hva som skjedde med familien Josef før, under og etter andre verdenskrig. </a:t>
            </a:r>
          </a:p>
          <a:p>
            <a:r>
              <a:rPr lang="nb-NO" dirty="0"/>
              <a:t>Først kommer en kort introduksjon til nazistenes folkemordspolitikk. Deretter følger instruksjoner for hvordan elevene løser oppdraget med å analysere kilder knyttet til livet til familien Josef. </a:t>
            </a:r>
          </a:p>
        </p:txBody>
      </p:sp>
      <p:sp>
        <p:nvSpPr>
          <p:cNvPr id="4" name="Slide Number Placeholder 3"/>
          <p:cNvSpPr>
            <a:spLocks noGrp="1"/>
          </p:cNvSpPr>
          <p:nvPr>
            <p:ph type="sldNum" sz="quarter" idx="5"/>
          </p:nvPr>
        </p:nvSpPr>
        <p:spPr/>
        <p:txBody>
          <a:bodyPr/>
          <a:lstStyle/>
          <a:p>
            <a:fld id="{6C91E241-0B58-4D5C-95C7-877492D06096}" type="slidenum">
              <a:rPr lang="nb-NO" smtClean="0"/>
              <a:t>1</a:t>
            </a:fld>
            <a:endParaRPr lang="nb-NO"/>
          </a:p>
        </p:txBody>
      </p:sp>
    </p:spTree>
    <p:extLst>
      <p:ext uri="{BB962C8B-B14F-4D97-AF65-F5344CB8AC3E}">
        <p14:creationId xmlns:p14="http://schemas.microsoft.com/office/powerpoint/2010/main" val="288661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Til slutt sammenfatter de informasjonen fra kildene i en presentasjon som de presenterer for klassen. Her er det viktig å få fram hvordan ulike elevgrupper har tolket kildene, hva slags informasjon de har vektlagt og synes er viktig. Ulike tolkninger og </a:t>
            </a:r>
            <a:r>
              <a:rPr lang="nb-NO" dirty="0" err="1"/>
              <a:t>vektleggelse</a:t>
            </a:r>
            <a:r>
              <a:rPr lang="nb-NO" dirty="0"/>
              <a:t> av ulike deler av historien er et godt utgangspunkt for å trene historiebevissthet og drøfte med elevene om hvordan historisk kunnskap blir til.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Bruk bildene på neste lysbilde for å gjennomgå historien i plenum.</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B76D-A0FA-420E-A5FD-375945A4E0F3}"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18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Dersom elevene er mest fokusert på konkrete hendelser kan de utfordres på det mellommenneskelige. Bruk bildene på neste lysbilde for å gjennomgå historiene elevene har laget.</a:t>
            </a:r>
          </a:p>
          <a:p>
            <a:endParaRPr lang="nb-NO" dirty="0"/>
          </a:p>
          <a:p>
            <a:r>
              <a:rPr lang="nb-NO" dirty="0"/>
              <a:t>Forslag til spørsmål som kan bidra til refleksjon:</a:t>
            </a:r>
          </a:p>
          <a:p>
            <a:pPr marL="171450" indent="-171450">
              <a:buFontTx/>
              <a:buChar char="-"/>
            </a:pPr>
            <a:r>
              <a:rPr lang="nb-NO" dirty="0"/>
              <a:t>Hva betyr det å bli fratatt statsborgerskapet sitt i praksis? Hvilke rettigheter mister man da?</a:t>
            </a:r>
          </a:p>
          <a:p>
            <a:pPr marL="171450" indent="-171450">
              <a:buFontTx/>
              <a:buChar char="-"/>
            </a:pPr>
            <a:r>
              <a:rPr lang="nb-NO" dirty="0"/>
              <a:t>Frans Josef overlever nazistenes folkemord, men kildene viser oss at mange i storfamilien Josef ble drept. Hva slags tap er det å miste store deler av sin familie?</a:t>
            </a:r>
          </a:p>
          <a:p>
            <a:pPr marL="171450" indent="-171450">
              <a:buFontTx/>
              <a:buChar char="-"/>
            </a:pPr>
            <a:r>
              <a:rPr lang="nb-NO" dirty="0"/>
              <a:t>Romene ble forfulgt av norske myndigheter før , under og etter at nazistene tok makten og mistet den igjen. Hvordan kan det oppleves å møte myndigheter og politi etter forfølgelse og folkemord? Hvordan tror dere tillitsforholdet mellom norske romer og staten Norge kan bli etter dette? Hvordan kan man skape forsoning?</a:t>
            </a:r>
          </a:p>
          <a:p>
            <a:pPr marL="171450" indent="-171450">
              <a:buFontTx/>
              <a:buChar char="-"/>
            </a:pPr>
            <a:r>
              <a:rPr lang="nb-NO" dirty="0"/>
              <a:t>Hvilke fordommer og negative holdninger rammet den </a:t>
            </a:r>
            <a:r>
              <a:rPr lang="nb-NO" dirty="0" err="1"/>
              <a:t>romske</a:t>
            </a:r>
            <a:r>
              <a:rPr lang="nb-NO" dirty="0"/>
              <a:t> befolkningen i Norge, også før og etter </a:t>
            </a:r>
            <a:r>
              <a:rPr lang="nb-NO"/>
              <a:t>andre verdenskrig? </a:t>
            </a:r>
            <a:r>
              <a:rPr lang="nb-NO" dirty="0"/>
              <a:t>Hva sier Frans selv om dette i kildene? </a:t>
            </a:r>
          </a:p>
          <a:p>
            <a:endParaRPr lang="nb-NO" dirty="0"/>
          </a:p>
        </p:txBody>
      </p:sp>
      <p:sp>
        <p:nvSpPr>
          <p:cNvPr id="4" name="Slide Number Placeholder 3"/>
          <p:cNvSpPr>
            <a:spLocks noGrp="1"/>
          </p:cNvSpPr>
          <p:nvPr>
            <p:ph type="sldNum" sz="quarter" idx="5"/>
          </p:nvPr>
        </p:nvSpPr>
        <p:spPr/>
        <p:txBody>
          <a:bodyPr/>
          <a:lstStyle/>
          <a:p>
            <a:fld id="{6C91E241-0B58-4D5C-95C7-877492D06096}" type="slidenum">
              <a:rPr lang="nb-NO" smtClean="0"/>
              <a:t>12</a:t>
            </a:fld>
            <a:endParaRPr lang="nb-NO"/>
          </a:p>
        </p:txBody>
      </p:sp>
    </p:spTree>
    <p:extLst>
      <p:ext uri="{BB962C8B-B14F-4D97-AF65-F5344CB8AC3E}">
        <p14:creationId xmlns:p14="http://schemas.microsoft.com/office/powerpoint/2010/main" val="281552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t>Denne oppgaven handler om folkemordet på norske romer under andre verdenskrig. Nazistenes folkemordspolitikk rettet seg mot to grupper i Europa: jøder og romer. I denne oppgaven skal elevene undersøke historien gjennom livene til Frans Josef som opplevde nazistenes forfølgelser og folkemord. </a:t>
            </a:r>
            <a:endParaRPr dirty="0"/>
          </a:p>
        </p:txBody>
      </p:sp>
    </p:spTree>
    <p:extLst>
      <p:ext uri="{BB962C8B-B14F-4D97-AF65-F5344CB8AC3E}">
        <p14:creationId xmlns:p14="http://schemas.microsoft.com/office/powerpoint/2010/main" val="197517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5250" y="742950"/>
            <a:ext cx="6604000" cy="37147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b-NO" altLang="nb-NO" sz="1200" dirty="0">
                <a:solidFill>
                  <a:schemeClr val="tx2"/>
                </a:solidFill>
              </a:rPr>
              <a:t>Ordet Holocaust kan ha ulikt meningsinnhold. Mange bruker det som navnet på nazistenes folkemord på Europas jøder. Andre bruker det som en videre betegnelse og inkluderer nazistenes forfølgelse og massedrap på flere grupper. </a:t>
            </a:r>
          </a:p>
          <a:p>
            <a:pPr>
              <a:defRPr/>
            </a:pPr>
            <a:endParaRPr lang="nb-NO" altLang="nb-NO" sz="1200" dirty="0">
              <a:solidFill>
                <a:schemeClr val="tx2"/>
              </a:solidFill>
            </a:endParaRPr>
          </a:p>
          <a:p>
            <a:pPr>
              <a:defRPr/>
            </a:pPr>
            <a:r>
              <a:rPr lang="nb-NO" altLang="nb-NO" sz="1200" dirty="0">
                <a:solidFill>
                  <a:schemeClr val="tx2"/>
                </a:solidFill>
              </a:rPr>
              <a:t>Folkemordbegrepet brukes om nazistenes forsøk på å utrydde romene i Europa. </a:t>
            </a:r>
          </a:p>
          <a:p>
            <a:pPr>
              <a:defRPr/>
            </a:pPr>
            <a:endParaRPr lang="nb-NO" altLang="nb-NO" sz="1200" dirty="0">
              <a:solidFill>
                <a:schemeClr val="tx2"/>
              </a:solidFill>
            </a:endParaRPr>
          </a:p>
          <a:p>
            <a:pPr>
              <a:defRPr/>
            </a:pPr>
            <a:r>
              <a:rPr lang="nb-NO" altLang="nb-NO" sz="1200" dirty="0">
                <a:solidFill>
                  <a:schemeClr val="tx2"/>
                </a:solidFill>
              </a:rPr>
              <a:t>Gruppenes historie og anerkjennelse av denne delen av historien har egenverdi, og begrepsbruk signaliserer ikke en rangering av hva som «var verst</a:t>
            </a:r>
            <a:r>
              <a:rPr lang="nb-NO" altLang="nb-NO" sz="1200">
                <a:solidFill>
                  <a:schemeClr val="tx2"/>
                </a:solidFill>
              </a:rPr>
              <a:t>». </a:t>
            </a:r>
            <a:endParaRPr lang="nb-NO" altLang="nb-NO" sz="1200" dirty="0">
              <a:solidFill>
                <a:schemeClr val="tx2"/>
              </a:solidFill>
            </a:endParaRPr>
          </a:p>
        </p:txBody>
      </p:sp>
      <p:sp>
        <p:nvSpPr>
          <p:cNvPr id="440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9D1D54C-D453-4595-85D0-6FBE3615ADD3}" type="datetime1">
              <a:rPr lang="nb-NO" altLang="nb-NO" sz="1000" smtClean="0"/>
              <a:pPr>
                <a:spcBef>
                  <a:spcPct val="0"/>
                </a:spcBef>
              </a:pPr>
              <a:t>21.01.2025</a:t>
            </a:fld>
            <a:endParaRPr lang="nb-NO" altLang="nb-NO" sz="1000"/>
          </a:p>
        </p:txBody>
      </p:sp>
      <p:sp>
        <p:nvSpPr>
          <p:cNvPr id="5" name="Footer Placeholder 4"/>
          <p:cNvSpPr>
            <a:spLocks noGrp="1"/>
          </p:cNvSpPr>
          <p:nvPr>
            <p:ph type="ftr" sz="quarter" idx="4"/>
          </p:nvPr>
        </p:nvSpPr>
        <p:spPr/>
        <p:txBody>
          <a:bodyPr/>
          <a:lstStyle/>
          <a:p>
            <a:pPr>
              <a:defRPr/>
            </a:pPr>
            <a:r>
              <a:rPr lang="nb-NO"/>
              <a:t>© Senter for studier av Holocaust og livssynsminoriteter | Tittel på presentasjonen</a:t>
            </a:r>
          </a:p>
        </p:txBody>
      </p:sp>
      <p:sp>
        <p:nvSpPr>
          <p:cNvPr id="440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r>
              <a:rPr lang="nb-NO" altLang="nb-NO" sz="1000"/>
              <a:t>side </a:t>
            </a:r>
            <a:fld id="{94BF85AE-08F9-40F5-8543-484673F83FB5}" type="slidenum">
              <a:rPr lang="nb-NO" altLang="nb-NO" sz="1000" smtClean="0"/>
              <a:pPr>
                <a:spcBef>
                  <a:spcPct val="0"/>
                </a:spcBef>
              </a:pPr>
              <a:t>3</a:t>
            </a:fld>
            <a:endParaRPr lang="nb-NO" altLang="nb-NO" sz="1000"/>
          </a:p>
        </p:txBody>
      </p:sp>
      <p:sp>
        <p:nvSpPr>
          <p:cNvPr id="2" name="Header Placeholder 1"/>
          <p:cNvSpPr>
            <a:spLocks noGrp="1"/>
          </p:cNvSpPr>
          <p:nvPr>
            <p:ph type="hdr" sz="quarter" idx="10"/>
          </p:nvPr>
        </p:nvSpPr>
        <p:spPr/>
        <p:txBody>
          <a:bodyPr/>
          <a:lstStyle/>
          <a:p>
            <a:endParaRPr lang="nb-NO"/>
          </a:p>
        </p:txBody>
      </p:sp>
    </p:spTree>
    <p:extLst>
      <p:ext uri="{BB962C8B-B14F-4D97-AF65-F5344CB8AC3E}">
        <p14:creationId xmlns:p14="http://schemas.microsoft.com/office/powerpoint/2010/main" val="209171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Hvordan har vi tilgang til fortiden? Vi kan rekonstruere hendelser i fortiden gjennom å studere og trekke ut informasjon fra kilder. Det er ofte slik historikere arbeider når de forsøker å si noe om det som har skjedd før i tiden. Det finnes mange forskjellige typer kilder: fotografier, brev, dagbøker, lover, dokumenter fra myndighetene osv. Nå skal elevene være historikere og rekonstruere historien om norske romer gjennom kilder knyttet til én </a:t>
            </a:r>
            <a:r>
              <a:rPr lang="nb-NO" dirty="0" err="1"/>
              <a:t>romsk</a:t>
            </a:r>
            <a:r>
              <a:rPr lang="nb-NO" dirty="0"/>
              <a:t> familie. Deres liv kan knyttes opp til det større bildet av myndighetenes minoritetspolitikk før andre verdenskrig, nazistenes folkemordspolitikk og livet etter folkemordet. </a:t>
            </a:r>
          </a:p>
          <a:p>
            <a:endParaRPr lang="nb-NO" dirty="0"/>
          </a:p>
          <a:p>
            <a:r>
              <a:rPr lang="nb-NO" dirty="0"/>
              <a:t>Noen mennesker har etterlatt seg mange kilder slik at vi kan finne ut mye om livene deres. Andre har ikke hatt denne muligheten i like stor grad. Nazistene etterlot seg mange kilder. De dokumenterte sine forbrytelser med film, fotografi, lister og nedtegnelser. Vi har også mange kilder fra livet til mange av de som ble forfulgt eller drept av nazistene – som dagbøker, brev, tegninger og vitnesbyrd. En gruppe som ikke har etterlatt seg så mange spor, er minoritetsgruppen romer. Derfor må vi undersøke deres liv hovedsakelig gjennom overgripernes materiale, som registreringer, </a:t>
            </a:r>
            <a:r>
              <a:rPr lang="nb-NO" dirty="0" err="1"/>
              <a:t>antiromsk</a:t>
            </a:r>
            <a:r>
              <a:rPr lang="nb-NO" dirty="0"/>
              <a:t> lovgivning og nazistenes (og andres) </a:t>
            </a:r>
            <a:r>
              <a:rPr lang="nb-NO" dirty="0" err="1"/>
              <a:t>antisiganistiske</a:t>
            </a:r>
            <a:r>
              <a:rPr lang="nb-NO" dirty="0"/>
              <a:t> og </a:t>
            </a:r>
            <a:r>
              <a:rPr lang="nb-NO" dirty="0" err="1"/>
              <a:t>rasitiske</a:t>
            </a:r>
            <a:r>
              <a:rPr lang="nb-NO" dirty="0"/>
              <a:t> beskrivelser av gruppen. Dette er en utfordring. I dette opplegget har vi samlet kilder som viser hvordan myndighetene i Norge og Nazi-Tyskland har forholdt seg til den </a:t>
            </a:r>
            <a:r>
              <a:rPr lang="nb-NO" dirty="0" err="1"/>
              <a:t>romske</a:t>
            </a:r>
            <a:r>
              <a:rPr lang="nb-NO" dirty="0"/>
              <a:t> minoriteten -  det er disse det er flest av. Vi har heldigvis noen kilder til levd </a:t>
            </a:r>
            <a:r>
              <a:rPr lang="nb-NO" dirty="0" err="1"/>
              <a:t>romsk</a:t>
            </a:r>
            <a:r>
              <a:rPr lang="nb-NO" dirty="0"/>
              <a:t> liv og deres egne stemmer i kildetilfanget. I opplegget bør disse kildene få særlig oppmerksomhet – hva har personer med </a:t>
            </a:r>
            <a:r>
              <a:rPr lang="nb-NO" dirty="0" err="1"/>
              <a:t>romsk</a:t>
            </a:r>
            <a:r>
              <a:rPr lang="nb-NO" dirty="0"/>
              <a:t> identitet selv sagt om sin historie. </a:t>
            </a:r>
          </a:p>
        </p:txBody>
      </p:sp>
      <p:sp>
        <p:nvSpPr>
          <p:cNvPr id="4" name="Slide Number Placeholder 3"/>
          <p:cNvSpPr>
            <a:spLocks noGrp="1"/>
          </p:cNvSpPr>
          <p:nvPr>
            <p:ph type="sldNum" sz="quarter" idx="5"/>
          </p:nvPr>
        </p:nvSpPr>
        <p:spPr/>
        <p:txBody>
          <a:bodyPr/>
          <a:lstStyle/>
          <a:p>
            <a:fld id="{6C91E241-0B58-4D5C-95C7-877492D06096}" type="slidenum">
              <a:rPr lang="nb-NO" smtClean="0"/>
              <a:t>4</a:t>
            </a:fld>
            <a:endParaRPr lang="nb-NO"/>
          </a:p>
        </p:txBody>
      </p:sp>
    </p:spTree>
    <p:extLst>
      <p:ext uri="{BB962C8B-B14F-4D97-AF65-F5344CB8AC3E}">
        <p14:creationId xmlns:p14="http://schemas.microsoft.com/office/powerpoint/2010/main" val="185207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Dette</a:t>
            </a:r>
            <a:r>
              <a:rPr lang="nb-NO" baseline="0" dirty="0"/>
              <a:t> er tidsrommet dere skal jobbe med. Fungerer også som en repetisjon av det som har blitt sagt i introduksjonen. </a:t>
            </a:r>
          </a:p>
          <a:p>
            <a:endParaRPr lang="nb-NO" baseline="0" dirty="0"/>
          </a:p>
          <a:p>
            <a:r>
              <a:rPr lang="nb-NO" baseline="0" dirty="0"/>
              <a:t>Det er ikke alltid kilden vår gir oss all informasjon. Noen ting må vi lete oss frem til gjennom å sette sammen informasjon fra to kilder eller bruke kunnskap vi allerede har eller kan hente fra andre steder. </a:t>
            </a:r>
          </a:p>
          <a:p>
            <a:endParaRPr lang="nb-NO" baseline="0" dirty="0"/>
          </a:p>
          <a:p>
            <a:r>
              <a:rPr lang="nb-NO" sz="1200" b="1" dirty="0"/>
              <a:t>Lag en hypotese:</a:t>
            </a:r>
            <a:endParaRPr lang="nb-NO" dirty="0"/>
          </a:p>
        </p:txBody>
      </p:sp>
      <p:sp>
        <p:nvSpPr>
          <p:cNvPr id="4" name="Slide Number Placeholder 3"/>
          <p:cNvSpPr>
            <a:spLocks noGrp="1"/>
          </p:cNvSpPr>
          <p:nvPr>
            <p:ph type="sldNum" sz="quarter" idx="10"/>
          </p:nvPr>
        </p:nvSpPr>
        <p:spPr/>
        <p:txBody>
          <a:bodyPr/>
          <a:lstStyle/>
          <a:p>
            <a:fld id="{316EB76D-A0FA-420E-A5FD-375945A4E0F3}" type="slidenum">
              <a:rPr lang="nb-NO" smtClean="0"/>
              <a:t>6</a:t>
            </a:fld>
            <a:endParaRPr lang="nb-NO"/>
          </a:p>
        </p:txBody>
      </p:sp>
    </p:spTree>
    <p:extLst>
      <p:ext uri="{BB962C8B-B14F-4D97-AF65-F5344CB8AC3E}">
        <p14:creationId xmlns:p14="http://schemas.microsoft.com/office/powerpoint/2010/main" val="27111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er tre kilder to livet til den jødiske gutten Edgar </a:t>
            </a:r>
            <a:r>
              <a:rPr lang="nb-NO" dirty="0" err="1"/>
              <a:t>Brychta</a:t>
            </a:r>
            <a:r>
              <a:rPr lang="nb-NO" dirty="0"/>
              <a:t>. Foreldrene sendte han til Norge i 1938 slik at han kunne komme seg unna nazistene. Foreldrene og søsteren ble igjen i Tsjekkoslovakia. </a:t>
            </a:r>
          </a:p>
          <a:p>
            <a:endParaRPr lang="nb-NO" dirty="0"/>
          </a:p>
          <a:p>
            <a:r>
              <a:rPr lang="nb-NO" dirty="0"/>
              <a:t>Kilde 1 er et fotografi som viser familien </a:t>
            </a:r>
            <a:r>
              <a:rPr lang="nb-NO" dirty="0" err="1"/>
              <a:t>Brichta</a:t>
            </a:r>
            <a:r>
              <a:rPr lang="nb-NO" dirty="0"/>
              <a:t> med Edgar i midten i grå dressjakke. Foreldrene og søsteren er sammen med han. </a:t>
            </a:r>
          </a:p>
          <a:p>
            <a:r>
              <a:rPr lang="nb-NO" dirty="0"/>
              <a:t>Kilde 2 er et brev Edgar sender til sin mor </a:t>
            </a:r>
            <a:r>
              <a:rPr lang="nb-NO" dirty="0" err="1"/>
              <a:t>Bea</a:t>
            </a:r>
            <a:r>
              <a:rPr lang="nb-NO" dirty="0"/>
              <a:t> </a:t>
            </a:r>
            <a:r>
              <a:rPr lang="nb-NO" dirty="0" err="1"/>
              <a:t>Brychta</a:t>
            </a:r>
            <a:r>
              <a:rPr lang="nb-NO" dirty="0"/>
              <a:t>.</a:t>
            </a:r>
          </a:p>
          <a:p>
            <a:r>
              <a:rPr lang="nb-NO" dirty="0"/>
              <a:t>Kilde 3 er konvolutten til brevet.</a:t>
            </a:r>
          </a:p>
          <a:p>
            <a:endParaRPr lang="nb-NO" dirty="0"/>
          </a:p>
          <a:p>
            <a:r>
              <a:rPr lang="nb-NO" dirty="0"/>
              <a:t>Hva skjedde med Edgar under holocaust? Ved å studere kilde 2 finner vi kjapt ut om Edgar overlevde andre verdenskrig. Hvordan? Be elevene finne det ut. Løsningen er datoen øverst i høyre hjørne: 12. mai 1945. </a:t>
            </a:r>
          </a:p>
          <a:p>
            <a:endParaRPr lang="nb-NO" dirty="0"/>
          </a:p>
          <a:p>
            <a:r>
              <a:rPr lang="nb-NO" dirty="0"/>
              <a:t>Hva skjedde med resten av familien hans? Vis kilde 3, konvolutten. Hva har skjedd med brevet? Be elevene finne det ut. Løsningen er at brevet kommer i retur. Det nådde aldri fram til hans mor. Vi trenger flere kilder for å finne ut akkurat hva som har skjedd, men moren hans er ikke på sin gamle adresse. Vi trenger flere kilder for å finne ut akkurat hva som har skjedd. </a:t>
            </a:r>
          </a:p>
          <a:p>
            <a:endParaRPr lang="nb-NO" dirty="0"/>
          </a:p>
          <a:p>
            <a:r>
              <a:rPr lang="nb-NO" dirty="0"/>
              <a:t>Sånn skal elevene nå arbeide: pusle sammen informasjon fra ulike kilder for å gjenskape historien om familien Josef, og særlig Frans. </a:t>
            </a:r>
          </a:p>
        </p:txBody>
      </p:sp>
      <p:sp>
        <p:nvSpPr>
          <p:cNvPr id="4" name="Slide Number Placeholder 3"/>
          <p:cNvSpPr>
            <a:spLocks noGrp="1"/>
          </p:cNvSpPr>
          <p:nvPr>
            <p:ph type="sldNum" sz="quarter" idx="5"/>
          </p:nvPr>
        </p:nvSpPr>
        <p:spPr/>
        <p:txBody>
          <a:bodyPr/>
          <a:lstStyle/>
          <a:p>
            <a:fld id="{6C91E241-0B58-4D5C-95C7-877492D06096}" type="slidenum">
              <a:rPr lang="nb-NO" smtClean="0"/>
              <a:t>7</a:t>
            </a:fld>
            <a:endParaRPr lang="nb-NO"/>
          </a:p>
        </p:txBody>
      </p:sp>
    </p:spTree>
    <p:extLst>
      <p:ext uri="{BB962C8B-B14F-4D97-AF65-F5344CB8AC3E}">
        <p14:creationId xmlns:p14="http://schemas.microsoft.com/office/powerpoint/2010/main" val="203960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Del ut ett sett kilder til hver gruppe. Elevene følger instruksjonene over. </a:t>
            </a:r>
          </a:p>
        </p:txBody>
      </p:sp>
      <p:sp>
        <p:nvSpPr>
          <p:cNvPr id="4" name="Slide Number Placeholder 3"/>
          <p:cNvSpPr>
            <a:spLocks noGrp="1"/>
          </p:cNvSpPr>
          <p:nvPr>
            <p:ph type="sldNum" sz="quarter" idx="5"/>
          </p:nvPr>
        </p:nvSpPr>
        <p:spPr/>
        <p:txBody>
          <a:bodyPr/>
          <a:lstStyle/>
          <a:p>
            <a:fld id="{6C91E241-0B58-4D5C-95C7-877492D06096}" type="slidenum">
              <a:rPr lang="nb-NO" smtClean="0"/>
              <a:t>8</a:t>
            </a:fld>
            <a:endParaRPr lang="nb-NO"/>
          </a:p>
        </p:txBody>
      </p:sp>
    </p:spTree>
    <p:extLst>
      <p:ext uri="{BB962C8B-B14F-4D97-AF65-F5344CB8AC3E}">
        <p14:creationId xmlns:p14="http://schemas.microsoft.com/office/powerpoint/2010/main" val="311922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Merk at hver kilde har en bakside med transkribering, fakta om kilden, ordliste og hjelpespørsmål. Be elevene svare på </a:t>
            </a:r>
            <a:r>
              <a:rPr lang="nb-NO" dirty="0" err="1"/>
              <a:t>sprøsmålene</a:t>
            </a:r>
            <a:r>
              <a:rPr lang="nb-NO" dirty="0"/>
              <a:t>.</a:t>
            </a:r>
          </a:p>
        </p:txBody>
      </p:sp>
      <p:sp>
        <p:nvSpPr>
          <p:cNvPr id="4" name="Slide Number Placeholder 3"/>
          <p:cNvSpPr>
            <a:spLocks noGrp="1"/>
          </p:cNvSpPr>
          <p:nvPr>
            <p:ph type="sldNum" sz="quarter" idx="5"/>
          </p:nvPr>
        </p:nvSpPr>
        <p:spPr/>
        <p:txBody>
          <a:bodyPr/>
          <a:lstStyle/>
          <a:p>
            <a:fld id="{6C91E241-0B58-4D5C-95C7-877492D06096}" type="slidenum">
              <a:rPr lang="nb-NO" smtClean="0"/>
              <a:t>9</a:t>
            </a:fld>
            <a:endParaRPr lang="nb-NO"/>
          </a:p>
        </p:txBody>
      </p:sp>
    </p:spTree>
    <p:extLst>
      <p:ext uri="{BB962C8B-B14F-4D97-AF65-F5344CB8AC3E}">
        <p14:creationId xmlns:p14="http://schemas.microsoft.com/office/powerpoint/2010/main" val="53459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Mens elevene arbeider med kildene skal informasjonen de finner skrives inn i et skjema som hjelper dem med kronologien. </a:t>
            </a:r>
          </a:p>
        </p:txBody>
      </p:sp>
      <p:sp>
        <p:nvSpPr>
          <p:cNvPr id="4" name="Slide Number Placeholder 3"/>
          <p:cNvSpPr>
            <a:spLocks noGrp="1"/>
          </p:cNvSpPr>
          <p:nvPr>
            <p:ph type="sldNum" sz="quarter" idx="5"/>
          </p:nvPr>
        </p:nvSpPr>
        <p:spPr/>
        <p:txBody>
          <a:bodyPr/>
          <a:lstStyle/>
          <a:p>
            <a:fld id="{6C91E241-0B58-4D5C-95C7-877492D06096}" type="slidenum">
              <a:rPr lang="nb-NO" smtClean="0"/>
              <a:t>10</a:t>
            </a:fld>
            <a:endParaRPr lang="nb-NO"/>
          </a:p>
        </p:txBody>
      </p:sp>
    </p:spTree>
    <p:extLst>
      <p:ext uri="{BB962C8B-B14F-4D97-AF65-F5344CB8AC3E}">
        <p14:creationId xmlns:p14="http://schemas.microsoft.com/office/powerpoint/2010/main" val="400182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CE46-9A40-4F71-B4D8-9CE333523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E05B5946-E4AB-C419-F702-D8BFC81D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EC460405-B7C7-31BA-4F1B-67068DA079AF}"/>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8978ADDB-6146-31C6-E0E5-767BCDD0521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286393F-E1C9-F5DC-BC5E-37C0090C8B95}"/>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418557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8D1E-C841-5052-4EBD-0F41D0A6A6F4}"/>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EE5D6CD8-8AFB-7412-B6EE-C42E908C0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F406B49-705F-5147-E1CF-F9E56F22651F}"/>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76079981-23C2-AF95-B0EE-336AD9B938F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8CC757C-C562-22BB-0574-A556B1FCA4C0}"/>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276596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FDF7A-3DC9-1F1E-7AB6-41ECE68EE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60174B6-839B-4611-8E6A-38701D8AC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F4920C3-8EA2-C552-8051-B22CDA2F9A6F}"/>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77E94509-9C96-13F7-5893-9D3C9E4C088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6C9B376-FD43-6062-5AB6-19B56EC7BFFA}"/>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292418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91047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6EAA9-3756-4CBD-8E24-06015AE5E245}" type="datetimeFigureOut">
              <a:rPr lang="nb-NO" smtClean="0"/>
              <a:t>21.01.2025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79427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6EAA9-3756-4CBD-8E24-06015AE5E245}" type="datetimeFigureOut">
              <a:rPr lang="nb-NO" smtClean="0"/>
              <a:t>21.01.2025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708201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6EAA9-3756-4CBD-8E24-06015AE5E245}" type="datetimeFigureOut">
              <a:rPr lang="nb-NO" smtClean="0"/>
              <a:t>21.01.2025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230058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6EAA9-3756-4CBD-8E24-06015AE5E245}" type="datetimeFigureOut">
              <a:rPr lang="nb-NO" smtClean="0"/>
              <a:t>21.01.2025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280220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6EAA9-3756-4CBD-8E24-06015AE5E245}" type="datetimeFigureOut">
              <a:rPr lang="nb-NO" smtClean="0"/>
              <a:t>21.01.2025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9488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6EAA9-3756-4CBD-8E24-06015AE5E245}" type="datetimeFigureOut">
              <a:rPr lang="nb-NO" smtClean="0"/>
              <a:t>21.01.2025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179752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6EAA9-3756-4CBD-8E24-06015AE5E245}" type="datetimeFigureOut">
              <a:rPr lang="nb-NO" smtClean="0"/>
              <a:t>21.01.2025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383984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420B-CEBD-8058-612E-917D4161135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F1304033-7744-179A-8EB9-DC568633C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6FE7F78-B7DF-BD73-386E-8C1FC54BABB5}"/>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00EBC3E2-3388-CF3E-66BC-E55F277F837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AD3897D-C5DD-F8FA-B3E8-9101BBCCB8CB}"/>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1624950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6EAA9-3756-4CBD-8E24-06015AE5E245}" type="datetimeFigureOut">
              <a:rPr lang="nb-NO" smtClean="0"/>
              <a:t>21.01.2025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225092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6EAA9-3756-4CBD-8E24-06015AE5E245}" type="datetimeFigureOut">
              <a:rPr lang="nb-NO" smtClean="0"/>
              <a:t>21.01.2025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3197229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6EAA9-3756-4CBD-8E24-06015AE5E245}" type="datetimeFigureOut">
              <a:rPr lang="nb-NO" smtClean="0"/>
              <a:t>21.01.2025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3132975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6EAA9-3756-4CBD-8E24-06015AE5E245}" type="datetimeFigureOut">
              <a:rPr lang="nb-NO" smtClean="0"/>
              <a:t>21.01.2025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F109C86-58E7-4E83-957D-95180837D7ED}" type="slidenum">
              <a:rPr lang="nb-NO" smtClean="0"/>
              <a:t>‹#›</a:t>
            </a:fld>
            <a:endParaRPr lang="nb-NO"/>
          </a:p>
        </p:txBody>
      </p:sp>
    </p:spTree>
    <p:extLst>
      <p:ext uri="{BB962C8B-B14F-4D97-AF65-F5344CB8AC3E}">
        <p14:creationId xmlns:p14="http://schemas.microsoft.com/office/powerpoint/2010/main" val="3849841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9716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F7B1-02A7-27F0-AE22-75D823A6EB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7261919-8CA2-ECDE-14AB-47C8310A7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E1712-F791-8AC5-0253-49462EED30B3}"/>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AA15A8DB-AE15-57C6-FCB5-29C71FF3CE6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EB89AD7-572D-77C8-1E1C-BC4C97B7451B}"/>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200532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51A9-C01E-3860-6768-E8A376990A2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F443793-5650-7B19-BEEA-6C71725D8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93E63BD4-3C42-A1C4-6476-B2F4B9694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C54AB986-D9D6-F23D-B090-8D947F7A7EC1}"/>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6" name="Footer Placeholder 5">
            <a:extLst>
              <a:ext uri="{FF2B5EF4-FFF2-40B4-BE49-F238E27FC236}">
                <a16:creationId xmlns:a16="http://schemas.microsoft.com/office/drawing/2014/main" id="{1F5C99AC-8A54-5EAF-AA3B-95672BBCD56F}"/>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98E0660-7028-D955-907F-7FA2B6887256}"/>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390544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E649-26D0-D6DB-72AC-31AA8E117693}"/>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FA4AE9DA-7E16-2585-AB6F-91B8C2D76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52520-4AFD-F4F3-BE16-209A0E3CF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4BBD2AFD-F71A-11D4-DE8B-88A839CA0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E8C31-123C-2AA0-0AEF-A8727F2E5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12223651-8AEA-B191-77D7-EFA6C69994EC}"/>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8" name="Footer Placeholder 7">
            <a:extLst>
              <a:ext uri="{FF2B5EF4-FFF2-40B4-BE49-F238E27FC236}">
                <a16:creationId xmlns:a16="http://schemas.microsoft.com/office/drawing/2014/main" id="{A1FF1693-4DBF-6AD8-54EE-9288122E6EAE}"/>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1487FA35-268C-8B0E-9527-33A80173C861}"/>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95880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2D59-9BEA-3359-9AB1-9F448430EE88}"/>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D0E06A11-3128-4BD5-00AF-8476F7ACB381}"/>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4" name="Footer Placeholder 3">
            <a:extLst>
              <a:ext uri="{FF2B5EF4-FFF2-40B4-BE49-F238E27FC236}">
                <a16:creationId xmlns:a16="http://schemas.microsoft.com/office/drawing/2014/main" id="{6B21272F-C8D0-AFBF-CAEE-6B0B724B6127}"/>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CE5BCE-F9A6-DD62-E7D8-3FF42D74C17B}"/>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242833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7DAF6-8D9A-7A16-5C87-44ED5512E845}"/>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3" name="Footer Placeholder 2">
            <a:extLst>
              <a:ext uri="{FF2B5EF4-FFF2-40B4-BE49-F238E27FC236}">
                <a16:creationId xmlns:a16="http://schemas.microsoft.com/office/drawing/2014/main" id="{BC778E8F-F84D-5734-A445-67E9AAA4348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CDB01E8-260D-1DC1-13F6-69616BDC2626}"/>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93731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6B70-9DC1-677F-6664-9936481F9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E39977DD-C3E4-F353-67A4-D7EC9DB28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55DCB75C-8A11-E640-3686-AF380C6E2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15A10-B069-73AB-431E-BAE91E2EC9B0}"/>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6" name="Footer Placeholder 5">
            <a:extLst>
              <a:ext uri="{FF2B5EF4-FFF2-40B4-BE49-F238E27FC236}">
                <a16:creationId xmlns:a16="http://schemas.microsoft.com/office/drawing/2014/main" id="{02BE7AF2-394A-4E80-8E2F-4C8335599D1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82A643-C867-8383-C8B1-46B6072060C8}"/>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30820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2E36-306F-CD51-E0F9-D45F6FBCB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71D05335-4F3E-1D55-0B24-B63C2D64D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3A004844-90BC-FD91-F90E-1CA250BA0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FD28D-94E7-DAA9-E75C-A058B7DB5167}"/>
              </a:ext>
            </a:extLst>
          </p:cNvPr>
          <p:cNvSpPr>
            <a:spLocks noGrp="1"/>
          </p:cNvSpPr>
          <p:nvPr>
            <p:ph type="dt" sz="half" idx="10"/>
          </p:nvPr>
        </p:nvSpPr>
        <p:spPr/>
        <p:txBody>
          <a:bodyPr/>
          <a:lstStyle/>
          <a:p>
            <a:fld id="{89151FFE-D242-4D27-8C1C-9F8867FBCA41}" type="datetimeFigureOut">
              <a:rPr lang="nb-NO" smtClean="0"/>
              <a:t>21.01.2025</a:t>
            </a:fld>
            <a:endParaRPr lang="nb-NO"/>
          </a:p>
        </p:txBody>
      </p:sp>
      <p:sp>
        <p:nvSpPr>
          <p:cNvPr id="6" name="Footer Placeholder 5">
            <a:extLst>
              <a:ext uri="{FF2B5EF4-FFF2-40B4-BE49-F238E27FC236}">
                <a16:creationId xmlns:a16="http://schemas.microsoft.com/office/drawing/2014/main" id="{89BA0847-9447-F955-5788-D1239766819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A7D8D31-CA80-12B8-1F78-C7C23BC6E530}"/>
              </a:ext>
            </a:extLst>
          </p:cNvPr>
          <p:cNvSpPr>
            <a:spLocks noGrp="1"/>
          </p:cNvSpPr>
          <p:nvPr>
            <p:ph type="sldNum" sz="quarter" idx="12"/>
          </p:nvPr>
        </p:nvSpPr>
        <p:spPr/>
        <p:txBody>
          <a:bodyPr/>
          <a:lstStyle/>
          <a:p>
            <a:fld id="{228AB45B-CE76-4DA8-91AD-6FFFF7743A43}" type="slidenum">
              <a:rPr lang="nb-NO" smtClean="0"/>
              <a:t>‹#›</a:t>
            </a:fld>
            <a:endParaRPr lang="nb-NO"/>
          </a:p>
        </p:txBody>
      </p:sp>
    </p:spTree>
    <p:extLst>
      <p:ext uri="{BB962C8B-B14F-4D97-AF65-F5344CB8AC3E}">
        <p14:creationId xmlns:p14="http://schemas.microsoft.com/office/powerpoint/2010/main" val="425424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ABEC8-39E2-1DB8-0B35-F720E8968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384612B9-B8DA-A1CF-45E4-EE4A27911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7DB8CEC-1230-09FD-4277-E6A10D965F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51FFE-D242-4D27-8C1C-9F8867FBCA41}" type="datetimeFigureOut">
              <a:rPr lang="nb-NO" smtClean="0"/>
              <a:t>21.01.2025</a:t>
            </a:fld>
            <a:endParaRPr lang="nb-NO"/>
          </a:p>
        </p:txBody>
      </p:sp>
      <p:sp>
        <p:nvSpPr>
          <p:cNvPr id="5" name="Footer Placeholder 4">
            <a:extLst>
              <a:ext uri="{FF2B5EF4-FFF2-40B4-BE49-F238E27FC236}">
                <a16:creationId xmlns:a16="http://schemas.microsoft.com/office/drawing/2014/main" id="{4478EBD9-F868-7B4A-9F1A-85DA7DB79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1BE7F386-06DC-5B24-3082-C98F2E7FB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AB45B-CE76-4DA8-91AD-6FFFF7743A43}" type="slidenum">
              <a:rPr lang="nb-NO" smtClean="0"/>
              <a:t>‹#›</a:t>
            </a:fld>
            <a:endParaRPr lang="nb-NO"/>
          </a:p>
        </p:txBody>
      </p:sp>
    </p:spTree>
    <p:extLst>
      <p:ext uri="{BB962C8B-B14F-4D97-AF65-F5344CB8AC3E}">
        <p14:creationId xmlns:p14="http://schemas.microsoft.com/office/powerpoint/2010/main" val="419847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8A118-56AC-4016-AFAE-9D54BD4C83EE}" type="datetimeFigureOut">
              <a:rPr lang="nb-NO" smtClean="0"/>
              <a:t>21.01.2025</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E8B3C-339E-43F2-ABD4-11690C80B4F3}" type="slidenum">
              <a:rPr lang="nb-NO" smtClean="0"/>
              <a:t>‹#›</a:t>
            </a:fld>
            <a:endParaRPr lang="nb-NO"/>
          </a:p>
        </p:txBody>
      </p:sp>
    </p:spTree>
    <p:extLst>
      <p:ext uri="{BB962C8B-B14F-4D97-AF65-F5344CB8AC3E}">
        <p14:creationId xmlns:p14="http://schemas.microsoft.com/office/powerpoint/2010/main" val="26040165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1C3C-B31B-ED41-0678-1FD6DD178558}"/>
              </a:ext>
            </a:extLst>
          </p:cNvPr>
          <p:cNvSpPr>
            <a:spLocks noGrp="1"/>
          </p:cNvSpPr>
          <p:nvPr>
            <p:ph type="ctrTitle"/>
          </p:nvPr>
        </p:nvSpPr>
        <p:spPr/>
        <p:txBody>
          <a:bodyPr/>
          <a:lstStyle/>
          <a:p>
            <a:r>
              <a:rPr lang="nb-NO" dirty="0"/>
              <a:t>Kilder og individer</a:t>
            </a:r>
          </a:p>
        </p:txBody>
      </p:sp>
      <p:sp>
        <p:nvSpPr>
          <p:cNvPr id="3" name="Subtitle 2">
            <a:extLst>
              <a:ext uri="{FF2B5EF4-FFF2-40B4-BE49-F238E27FC236}">
                <a16:creationId xmlns:a16="http://schemas.microsoft.com/office/drawing/2014/main" id="{DD674F31-D536-A868-F3DE-0A6C7C82F8EF}"/>
              </a:ext>
            </a:extLst>
          </p:cNvPr>
          <p:cNvSpPr>
            <a:spLocks noGrp="1"/>
          </p:cNvSpPr>
          <p:nvPr>
            <p:ph type="subTitle" idx="1"/>
          </p:nvPr>
        </p:nvSpPr>
        <p:spPr/>
        <p:txBody>
          <a:bodyPr/>
          <a:lstStyle/>
          <a:p>
            <a:r>
              <a:rPr lang="nb-NO" dirty="0"/>
              <a:t>Folkemordet på norske romer</a:t>
            </a:r>
          </a:p>
          <a:p>
            <a:r>
              <a:rPr lang="nb-NO" dirty="0"/>
              <a:t>Historien til familien Josef før, under og etter andre verdenskrig</a:t>
            </a:r>
          </a:p>
        </p:txBody>
      </p:sp>
    </p:spTree>
    <p:extLst>
      <p:ext uri="{BB962C8B-B14F-4D97-AF65-F5344CB8AC3E}">
        <p14:creationId xmlns:p14="http://schemas.microsoft.com/office/powerpoint/2010/main" val="203332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53988" y="320041"/>
            <a:ext cx="6707084" cy="3892668"/>
          </a:xfrm>
        </p:spPr>
        <p:txBody>
          <a:bodyPr vert="horz" lIns="91440" tIns="45720" rIns="91440" bIns="45720" rtlCol="0" anchor="b">
            <a:normAutofit fontScale="90000"/>
          </a:bodyPr>
          <a:lstStyle/>
          <a:p>
            <a:r>
              <a:rPr lang="en-US" sz="5100" kern="1200" dirty="0" err="1">
                <a:solidFill>
                  <a:schemeClr val="tx1"/>
                </a:solidFill>
                <a:latin typeface="+mj-lt"/>
                <a:ea typeface="+mj-ea"/>
                <a:cs typeface="+mj-cs"/>
              </a:rPr>
              <a:t>Kildene</a:t>
            </a:r>
            <a:r>
              <a:rPr lang="en-US" sz="5100" kern="1200" dirty="0">
                <a:solidFill>
                  <a:schemeClr val="tx1"/>
                </a:solidFill>
                <a:latin typeface="+mj-lt"/>
                <a:ea typeface="+mj-ea"/>
                <a:cs typeface="+mj-cs"/>
              </a:rPr>
              <a:t> er </a:t>
            </a:r>
            <a:r>
              <a:rPr lang="en-US" sz="5100" kern="1200" dirty="0" err="1">
                <a:solidFill>
                  <a:schemeClr val="tx1"/>
                </a:solidFill>
                <a:latin typeface="+mj-lt"/>
                <a:ea typeface="+mj-ea"/>
                <a:cs typeface="+mj-cs"/>
              </a:rPr>
              <a:t>nummerert</a:t>
            </a:r>
            <a:r>
              <a:rPr lang="en-US" sz="5100" kern="1200" dirty="0">
                <a:solidFill>
                  <a:schemeClr val="tx1"/>
                </a:solidFill>
                <a:latin typeface="+mj-lt"/>
                <a:ea typeface="+mj-ea"/>
                <a:cs typeface="+mj-cs"/>
              </a:rPr>
              <a:t>. </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rPr>
              <a:t>Sett </a:t>
            </a:r>
            <a:r>
              <a:rPr lang="en-US" sz="5100" kern="1200" dirty="0" err="1">
                <a:solidFill>
                  <a:schemeClr val="tx1"/>
                </a:solidFill>
                <a:latin typeface="+mj-lt"/>
                <a:ea typeface="+mj-ea"/>
                <a:cs typeface="+mj-cs"/>
              </a:rPr>
              <a:t>kilden</a:t>
            </a:r>
            <a:r>
              <a:rPr lang="en-US" sz="5100" kern="1200" dirty="0">
                <a:solidFill>
                  <a:schemeClr val="tx1"/>
                </a:solidFill>
                <a:latin typeface="+mj-lt"/>
                <a:ea typeface="+mj-ea"/>
                <a:cs typeface="+mj-cs"/>
              </a:rPr>
              <a:t> i </a:t>
            </a:r>
            <a:r>
              <a:rPr lang="en-US" sz="5100" kern="1200" dirty="0" err="1">
                <a:solidFill>
                  <a:schemeClr val="tx1"/>
                </a:solidFill>
                <a:latin typeface="+mj-lt"/>
                <a:ea typeface="+mj-ea"/>
                <a:cs typeface="+mj-cs"/>
              </a:rPr>
              <a:t>riktig</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rekkefølge</a:t>
            </a:r>
            <a:r>
              <a:rPr lang="en-US" sz="5100" kern="1200" dirty="0">
                <a:solidFill>
                  <a:schemeClr val="tx1"/>
                </a:solidFill>
                <a:latin typeface="+mj-lt"/>
                <a:ea typeface="+mj-ea"/>
                <a:cs typeface="+mj-cs"/>
              </a:rPr>
              <a:t> </a:t>
            </a:r>
            <a:r>
              <a:rPr lang="en-US" sz="5100" dirty="0" err="1"/>
              <a:t>sammen</a:t>
            </a:r>
            <a:r>
              <a:rPr lang="en-US" sz="5100" dirty="0"/>
              <a:t> i</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gruppa</a:t>
            </a:r>
            <a:r>
              <a:rPr lang="en-US" sz="5100" kern="1200" dirty="0">
                <a:solidFill>
                  <a:schemeClr val="tx1"/>
                </a:solidFill>
                <a:latin typeface="+mj-lt"/>
                <a:ea typeface="+mj-ea"/>
                <a:cs typeface="+mj-cs"/>
              </a:rPr>
              <a:t>. </a:t>
            </a:r>
            <a:br>
              <a:rPr lang="en-US" sz="5100" kern="1200" dirty="0">
                <a:solidFill>
                  <a:schemeClr val="tx1"/>
                </a:solidFill>
                <a:latin typeface="+mj-lt"/>
                <a:ea typeface="+mj-ea"/>
                <a:cs typeface="+mj-cs"/>
              </a:rPr>
            </a:br>
            <a:r>
              <a:rPr lang="en-US" sz="5100" kern="1200" dirty="0" err="1">
                <a:solidFill>
                  <a:schemeClr val="tx1"/>
                </a:solidFill>
                <a:latin typeface="+mj-lt"/>
                <a:ea typeface="+mj-ea"/>
                <a:cs typeface="+mj-cs"/>
              </a:rPr>
              <a:t>Fyll</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samtidig</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ut</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skjemaet</a:t>
            </a:r>
            <a:r>
              <a:rPr lang="en-US" sz="5100" kern="1200" dirty="0">
                <a:solidFill>
                  <a:schemeClr val="tx1"/>
                </a:solidFill>
                <a:latin typeface="+mj-lt"/>
                <a:ea typeface="+mj-ea"/>
                <a:cs typeface="+mj-cs"/>
              </a:rPr>
              <a:t>.</a:t>
            </a:r>
          </a:p>
        </p:txBody>
      </p:sp>
      <p:pic>
        <p:nvPicPr>
          <p:cNvPr id="3" name="Picture 2">
            <a:extLst>
              <a:ext uri="{FF2B5EF4-FFF2-40B4-BE49-F238E27FC236}">
                <a16:creationId xmlns:a16="http://schemas.microsoft.com/office/drawing/2014/main" id="{D691A014-A8AA-3689-7F88-CC8D8059B779}"/>
              </a:ext>
            </a:extLst>
          </p:cNvPr>
          <p:cNvPicPr>
            <a:picLocks noChangeAspect="1"/>
          </p:cNvPicPr>
          <p:nvPr/>
        </p:nvPicPr>
        <p:blipFill>
          <a:blip r:embed="rId3"/>
          <a:stretch>
            <a:fillRect/>
          </a:stretch>
        </p:blipFill>
        <p:spPr>
          <a:xfrm>
            <a:off x="320040" y="329380"/>
            <a:ext cx="4087368" cy="5881104"/>
          </a:xfrm>
          <a:prstGeom prst="rect">
            <a:avLst/>
          </a:prstGeom>
        </p:spPr>
      </p:pic>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3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Presentasjon</a:t>
            </a:r>
          </a:p>
        </p:txBody>
      </p:sp>
      <p:pic>
        <p:nvPicPr>
          <p:cNvPr id="3" name="Picture 2" descr="A white sheet of paper with black text&#10;&#10;Description automatically generated">
            <a:extLst>
              <a:ext uri="{FF2B5EF4-FFF2-40B4-BE49-F238E27FC236}">
                <a16:creationId xmlns:a16="http://schemas.microsoft.com/office/drawing/2014/main" id="{CC5C49B7-ACE8-C8B7-27F5-BF68F8F6425C}"/>
              </a:ext>
            </a:extLst>
          </p:cNvPr>
          <p:cNvPicPr>
            <a:picLocks noChangeAspect="1"/>
          </p:cNvPicPr>
          <p:nvPr/>
        </p:nvPicPr>
        <p:blipFill>
          <a:blip r:embed="rId3"/>
          <a:stretch>
            <a:fillRect/>
          </a:stretch>
        </p:blipFill>
        <p:spPr>
          <a:xfrm>
            <a:off x="6009780" y="643466"/>
            <a:ext cx="4315772" cy="5568739"/>
          </a:xfrm>
          <a:prstGeom prst="rect">
            <a:avLst/>
          </a:prstGeom>
        </p:spPr>
      </p:pic>
    </p:spTree>
    <p:extLst>
      <p:ext uri="{BB962C8B-B14F-4D97-AF65-F5344CB8AC3E}">
        <p14:creationId xmlns:p14="http://schemas.microsoft.com/office/powerpoint/2010/main" val="339907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2F7F88A-AEF8-5FEB-4F22-64327E765383}"/>
              </a:ext>
            </a:extLst>
          </p:cNvPr>
          <p:cNvPicPr>
            <a:picLocks noChangeAspect="1"/>
          </p:cNvPicPr>
          <p:nvPr/>
        </p:nvPicPr>
        <p:blipFill rotWithShape="1">
          <a:blip r:embed="rId3"/>
          <a:srcRect l="51874" t="33016" r="29733" b="38413"/>
          <a:stretch/>
        </p:blipFill>
        <p:spPr>
          <a:xfrm rot="5400000">
            <a:off x="6051194" y="1529590"/>
            <a:ext cx="5274187" cy="4608512"/>
          </a:xfrm>
          <a:prstGeom prst="rect">
            <a:avLst/>
          </a:prstGeom>
        </p:spPr>
      </p:pic>
      <p:pic>
        <p:nvPicPr>
          <p:cNvPr id="4" name="Picture 1">
            <a:extLst>
              <a:ext uri="{FF2B5EF4-FFF2-40B4-BE49-F238E27FC236}">
                <a16:creationId xmlns:a16="http://schemas.microsoft.com/office/drawing/2014/main" id="{F6455459-DE31-3C5C-9B7F-4AB0FA9EFA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0" t="12670"/>
          <a:stretch/>
        </p:blipFill>
        <p:spPr bwMode="auto">
          <a:xfrm>
            <a:off x="1631504" y="1196751"/>
            <a:ext cx="3960440" cy="5285071"/>
          </a:xfrm>
          <a:prstGeom prst="rect">
            <a:avLst/>
          </a:prstGeom>
          <a:noFill/>
          <a:ln>
            <a:noFill/>
          </a:ln>
        </p:spPr>
      </p:pic>
      <p:sp>
        <p:nvSpPr>
          <p:cNvPr id="2" name="Title 1">
            <a:extLst>
              <a:ext uri="{FF2B5EF4-FFF2-40B4-BE49-F238E27FC236}">
                <a16:creationId xmlns:a16="http://schemas.microsoft.com/office/drawing/2014/main" id="{640C6C60-921C-33A1-D5A2-14F2F48DFD14}"/>
              </a:ext>
            </a:extLst>
          </p:cNvPr>
          <p:cNvSpPr>
            <a:spLocks noGrp="1"/>
          </p:cNvSpPr>
          <p:nvPr>
            <p:ph type="title"/>
          </p:nvPr>
        </p:nvSpPr>
        <p:spPr>
          <a:xfrm>
            <a:off x="609600" y="274638"/>
            <a:ext cx="10972800" cy="778098"/>
          </a:xfrm>
        </p:spPr>
        <p:txBody>
          <a:bodyPr/>
          <a:lstStyle/>
          <a:p>
            <a:r>
              <a:rPr lang="en-GB" dirty="0"/>
              <a:t>Frans Josef</a:t>
            </a:r>
            <a:endParaRPr lang="nb-NO" dirty="0"/>
          </a:p>
        </p:txBody>
      </p:sp>
      <p:pic>
        <p:nvPicPr>
          <p:cNvPr id="5" name="Picture 4"/>
          <p:cNvPicPr>
            <a:picLocks noChangeAspect="1"/>
          </p:cNvPicPr>
          <p:nvPr/>
        </p:nvPicPr>
        <p:blipFill>
          <a:blip r:embed="rId5"/>
          <a:stretch>
            <a:fillRect/>
          </a:stretch>
        </p:blipFill>
        <p:spPr>
          <a:xfrm rot="5400000">
            <a:off x="4674450" y="3770430"/>
            <a:ext cx="3573015" cy="2314091"/>
          </a:xfrm>
          <a:prstGeom prst="rect">
            <a:avLst/>
          </a:prstGeom>
        </p:spPr>
      </p:pic>
      <p:pic>
        <p:nvPicPr>
          <p:cNvPr id="6" name="Picture 5" descr="\\lagringshotell.uio.no\div-hl-galleri\Undervisningsavdelingen - ny struktur\Skolebesøk\Kildeopplegg\Norske rom\Kilder\Kilde 6. Fangeregister Auschwitz Jose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8448" y="4237225"/>
            <a:ext cx="1918290" cy="2476758"/>
          </a:xfrm>
          <a:prstGeom prst="rect">
            <a:avLst/>
          </a:prstGeom>
          <a:noFill/>
          <a:ln>
            <a:noFill/>
          </a:ln>
        </p:spPr>
      </p:pic>
      <p:pic>
        <p:nvPicPr>
          <p:cNvPr id="8" name="Picture 7" descr="\\lagringshotell.uio.no\div-hl-galleri\Undervisningsavdelingen - ny struktur\Skolebesøk\Kildeopplegg\Norske rom\Kilder\Kilde 8. Vippetangen utvisning 195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368" y="4475356"/>
            <a:ext cx="3450203" cy="2240587"/>
          </a:xfrm>
          <a:prstGeom prst="rect">
            <a:avLst/>
          </a:prstGeom>
          <a:noFill/>
          <a:ln>
            <a:noFill/>
          </a:ln>
        </p:spPr>
      </p:pic>
      <p:pic>
        <p:nvPicPr>
          <p:cNvPr id="9" name="Picture 8"/>
          <p:cNvPicPr>
            <a:picLocks noChangeAspect="1"/>
          </p:cNvPicPr>
          <p:nvPr/>
        </p:nvPicPr>
        <p:blipFill>
          <a:blip r:embed="rId8"/>
          <a:stretch>
            <a:fillRect/>
          </a:stretch>
        </p:blipFill>
        <p:spPr>
          <a:xfrm>
            <a:off x="1585941" y="5496833"/>
            <a:ext cx="8804094" cy="12192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961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1682900" y="5808225"/>
            <a:ext cx="3044400" cy="460500"/>
          </a:xfrm>
          <a:prstGeom prst="rect">
            <a:avLst/>
          </a:prstGeom>
        </p:spPr>
        <p:txBody>
          <a:bodyPr spcFirstLastPara="1" vert="horz" wrap="square" lIns="91425" tIns="91425" rIns="91425" bIns="91425" rtlCol="0" anchor="ctr" anchorCtr="0">
            <a:noAutofit/>
          </a:bodyPr>
          <a:lstStyle/>
          <a:p>
            <a:pPr marL="0" indent="0" algn="r">
              <a:lnSpc>
                <a:spcPct val="80000"/>
              </a:lnSpc>
              <a:buSzPts val="935"/>
            </a:pPr>
            <a:r>
              <a:rPr lang="no" sz="1305" dirty="0">
                <a:solidFill>
                  <a:schemeClr val="accent2"/>
                </a:solidFill>
              </a:rPr>
              <a:t>															</a:t>
            </a:r>
            <a:endParaRPr sz="1305" dirty="0">
              <a:solidFill>
                <a:schemeClr val="accent2"/>
              </a:solidFill>
            </a:endParaRPr>
          </a:p>
        </p:txBody>
      </p:sp>
      <p:pic>
        <p:nvPicPr>
          <p:cNvPr id="2" name="Bilde 2">
            <a:extLst>
              <a:ext uri="{FF2B5EF4-FFF2-40B4-BE49-F238E27FC236}">
                <a16:creationId xmlns:a16="http://schemas.microsoft.com/office/drawing/2014/main" id="{352F17F7-025E-5A9D-3356-315FBBB48687}"/>
              </a:ext>
            </a:extLst>
          </p:cNvPr>
          <p:cNvPicPr>
            <a:picLocks noChangeAspect="1"/>
          </p:cNvPicPr>
          <p:nvPr/>
        </p:nvPicPr>
        <p:blipFill rotWithShape="1">
          <a:blip r:embed="rId3"/>
          <a:srcRect l="51874" t="33016" r="29733" b="38413"/>
          <a:stretch/>
        </p:blipFill>
        <p:spPr>
          <a:xfrm rot="5400000">
            <a:off x="7789324" y="853264"/>
            <a:ext cx="4356387" cy="3806551"/>
          </a:xfrm>
          <a:prstGeom prst="rect">
            <a:avLst/>
          </a:prstGeom>
        </p:spPr>
      </p:pic>
      <p:pic>
        <p:nvPicPr>
          <p:cNvPr id="7" name="Picture 6">
            <a:extLst>
              <a:ext uri="{FF2B5EF4-FFF2-40B4-BE49-F238E27FC236}">
                <a16:creationId xmlns:a16="http://schemas.microsoft.com/office/drawing/2014/main" id="{D2212AC6-D57C-777B-E91B-91CD4315D4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0" t="12670"/>
          <a:stretch/>
        </p:blipFill>
        <p:spPr bwMode="auto">
          <a:xfrm rot="21332434">
            <a:off x="5919215" y="347911"/>
            <a:ext cx="2108739" cy="2715080"/>
          </a:xfrm>
          <a:prstGeom prst="rect">
            <a:avLst/>
          </a:prstGeom>
          <a:solidFill>
            <a:srgbClr val="FFFFFF">
              <a:shade val="85000"/>
            </a:srgbClr>
          </a:solidFill>
          <a:ln w="190500" cap="rnd">
            <a:solidFill>
              <a:schemeClr val="accent6">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Google Shape;68;p13">
            <a:extLst>
              <a:ext uri="{FF2B5EF4-FFF2-40B4-BE49-F238E27FC236}">
                <a16:creationId xmlns:a16="http://schemas.microsoft.com/office/drawing/2014/main" id="{332CA6BB-0408-2689-00EB-DF02A2F5B9F7}"/>
              </a:ext>
            </a:extLst>
          </p:cNvPr>
          <p:cNvSpPr txBox="1"/>
          <p:nvPr/>
        </p:nvSpPr>
        <p:spPr>
          <a:xfrm>
            <a:off x="593345" y="782152"/>
            <a:ext cx="5223510" cy="4370397"/>
          </a:xfrm>
          <a:prstGeom prst="rect">
            <a:avLst/>
          </a:prstGeom>
          <a:noFill/>
          <a:ln>
            <a:noFill/>
          </a:ln>
        </p:spPr>
        <p:txBody>
          <a:bodyPr spcFirstLastPara="1" wrap="square" lIns="91425" tIns="91425" rIns="91425" bIns="91425" anchor="t" anchorCtr="0">
            <a:spAutoFit/>
          </a:bodyPr>
          <a:lstStyle/>
          <a:p>
            <a:r>
              <a:rPr lang="nb-NO" sz="4000" b="1" dirty="0">
                <a:solidFill>
                  <a:schemeClr val="accent1"/>
                </a:solidFill>
                <a:latin typeface="Merriweather"/>
                <a:ea typeface="Merriweather"/>
                <a:cs typeface="Merriweather"/>
                <a:sym typeface="Merriweather"/>
              </a:rPr>
              <a:t>Hva skjedde med familien Josef før, under og etter andre verdenskrig?</a:t>
            </a:r>
          </a:p>
          <a:p>
            <a:endParaRPr lang="nb-NO" sz="4000" b="1" dirty="0">
              <a:solidFill>
                <a:schemeClr val="accent1"/>
              </a:solidFill>
              <a:latin typeface="Merriweather"/>
              <a:ea typeface="Merriweather"/>
              <a:cs typeface="Merriweather"/>
              <a:sym typeface="Merriweather"/>
            </a:endParaRPr>
          </a:p>
          <a:p>
            <a:r>
              <a:rPr lang="nb-NO" sz="2800" b="1" dirty="0">
                <a:latin typeface="Merriweather"/>
                <a:ea typeface="Merriweather"/>
                <a:cs typeface="Merriweather"/>
                <a:sym typeface="Merriweather"/>
              </a:rPr>
              <a:t>Norske romers historie </a:t>
            </a:r>
          </a:p>
          <a:p>
            <a:endParaRPr sz="4000" b="1" dirty="0">
              <a:solidFill>
                <a:schemeClr val="accent1"/>
              </a:solidFill>
              <a:latin typeface="Merriweather"/>
              <a:ea typeface="Merriweather"/>
              <a:cs typeface="Merriweather"/>
              <a:sym typeface="Merriweather"/>
            </a:endParaRPr>
          </a:p>
        </p:txBody>
      </p:sp>
      <p:sp>
        <p:nvSpPr>
          <p:cNvPr id="4" name="TextBox 3">
            <a:extLst>
              <a:ext uri="{FF2B5EF4-FFF2-40B4-BE49-F238E27FC236}">
                <a16:creationId xmlns:a16="http://schemas.microsoft.com/office/drawing/2014/main" id="{812DADB8-B376-7BDD-5D45-188CEA6D6484}"/>
              </a:ext>
            </a:extLst>
          </p:cNvPr>
          <p:cNvSpPr txBox="1"/>
          <p:nvPr/>
        </p:nvSpPr>
        <p:spPr>
          <a:xfrm>
            <a:off x="5932170" y="3212068"/>
            <a:ext cx="2132072" cy="369332"/>
          </a:xfrm>
          <a:prstGeom prst="rect">
            <a:avLst/>
          </a:prstGeom>
          <a:noFill/>
        </p:spPr>
        <p:txBody>
          <a:bodyPr wrap="square" rtlCol="0">
            <a:spAutoFit/>
          </a:bodyPr>
          <a:lstStyle/>
          <a:p>
            <a:r>
              <a:rPr lang="nb-NO" dirty="0"/>
              <a:t>Frans Josef, 17 år</a:t>
            </a:r>
          </a:p>
        </p:txBody>
      </p:sp>
      <p:sp>
        <p:nvSpPr>
          <p:cNvPr id="6" name="TextBox 5">
            <a:extLst>
              <a:ext uri="{FF2B5EF4-FFF2-40B4-BE49-F238E27FC236}">
                <a16:creationId xmlns:a16="http://schemas.microsoft.com/office/drawing/2014/main" id="{811B3434-B471-F925-A3E0-6DDA1E1E3083}"/>
              </a:ext>
            </a:extLst>
          </p:cNvPr>
          <p:cNvSpPr txBox="1"/>
          <p:nvPr/>
        </p:nvSpPr>
        <p:spPr>
          <a:xfrm>
            <a:off x="8064242" y="5005939"/>
            <a:ext cx="4028698" cy="646331"/>
          </a:xfrm>
          <a:prstGeom prst="rect">
            <a:avLst/>
          </a:prstGeom>
          <a:noFill/>
        </p:spPr>
        <p:txBody>
          <a:bodyPr wrap="square" rtlCol="0">
            <a:spAutoFit/>
          </a:bodyPr>
          <a:lstStyle/>
          <a:p>
            <a:r>
              <a:rPr lang="nb-NO" dirty="0"/>
              <a:t>Familien Josef. Frans står bakerst med skyggelue, 10 år.</a:t>
            </a:r>
          </a:p>
        </p:txBody>
      </p:sp>
    </p:spTree>
    <p:extLst>
      <p:ext uri="{BB962C8B-B14F-4D97-AF65-F5344CB8AC3E}">
        <p14:creationId xmlns:p14="http://schemas.microsoft.com/office/powerpoint/2010/main" val="258642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839416" y="1234440"/>
            <a:ext cx="6336704" cy="5623560"/>
          </a:xfrm>
        </p:spPr>
        <p:txBody>
          <a:bodyPr>
            <a:normAutofit/>
          </a:bodyPr>
          <a:lstStyle/>
          <a:p>
            <a:pPr marL="0" indent="0">
              <a:buNone/>
              <a:defRPr/>
            </a:pPr>
            <a:r>
              <a:rPr lang="nb-NO" altLang="nb-NO" sz="2400" b="1" dirty="0"/>
              <a:t>Hvilke grupper ble forsøkt utryddet av nazistene?</a:t>
            </a:r>
          </a:p>
          <a:p>
            <a:pPr>
              <a:defRPr/>
            </a:pPr>
            <a:r>
              <a:rPr lang="nb-NO" altLang="nb-NO" sz="2000" dirty="0"/>
              <a:t>Folkemord på jøder (Holocaust)</a:t>
            </a:r>
          </a:p>
          <a:p>
            <a:pPr>
              <a:defRPr/>
            </a:pPr>
            <a:r>
              <a:rPr lang="nb-NO" altLang="nb-NO" sz="2000" dirty="0"/>
              <a:t>Folkemord på romer</a:t>
            </a:r>
          </a:p>
          <a:p>
            <a:pPr marL="0" indent="0">
              <a:buNone/>
              <a:defRPr/>
            </a:pPr>
            <a:endParaRPr lang="nb-NO" altLang="nb-NO" dirty="0"/>
          </a:p>
          <a:p>
            <a:pPr marL="0" indent="0">
              <a:buNone/>
              <a:defRPr/>
            </a:pPr>
            <a:r>
              <a:rPr lang="nb-NO" altLang="nb-NO" sz="2400" b="1" dirty="0"/>
              <a:t>Andre grupper ble også forfulgt eller utsatt for massedrap:</a:t>
            </a:r>
          </a:p>
          <a:p>
            <a:pPr>
              <a:defRPr/>
            </a:pPr>
            <a:r>
              <a:rPr lang="nb-NO" altLang="nb-NO" sz="2000" dirty="0"/>
              <a:t>Slaviske folkegrupper (øst-europeere)</a:t>
            </a:r>
          </a:p>
          <a:p>
            <a:pPr>
              <a:defRPr/>
            </a:pPr>
            <a:r>
              <a:rPr lang="nb-NO" altLang="nb-NO" sz="2000" dirty="0"/>
              <a:t>Homofile, politiske motstandere, mennesker med funksjonsvariasjoner, Jehovas vitner og folk som ble regnet som «asosiale» </a:t>
            </a:r>
          </a:p>
          <a:p>
            <a:pPr>
              <a:defRPr/>
            </a:pPr>
            <a:r>
              <a:rPr lang="nb-NO" altLang="nb-NO" sz="2000" dirty="0"/>
              <a:t>Alle som nazistene oppfattet som en trussel eller et problem for ideen om den tyske rasestaten</a:t>
            </a:r>
          </a:p>
          <a:p>
            <a:pPr marL="0" indent="0">
              <a:buNone/>
              <a:defRPr/>
            </a:pPr>
            <a:endParaRPr lang="nb-NO" altLang="nb-NO" sz="2000" dirty="0">
              <a:solidFill>
                <a:schemeClr val="tx2"/>
              </a:solidFill>
            </a:endParaRPr>
          </a:p>
          <a:p>
            <a:pPr>
              <a:defRPr/>
            </a:pPr>
            <a:endParaRPr lang="en-US" dirty="0">
              <a:solidFill>
                <a:schemeClr val="tx1">
                  <a:lumMod val="50000"/>
                  <a:lumOff val="50000"/>
                </a:schemeClr>
              </a:solidFill>
            </a:endParaRPr>
          </a:p>
          <a:p>
            <a:pPr marL="0" indent="0">
              <a:buNone/>
              <a:defRPr/>
            </a:pPr>
            <a:endParaRPr lang="nb-NO" altLang="nb-NO" sz="1500" dirty="0"/>
          </a:p>
        </p:txBody>
      </p:sp>
      <p:pic>
        <p:nvPicPr>
          <p:cNvPr id="5" name="Content Placeholder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557192" y="191548"/>
            <a:ext cx="2494440" cy="351123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55488" y="353765"/>
            <a:ext cx="8201704" cy="677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nb-NO" sz="4100" dirty="0"/>
              <a:t>Nazistenes folkemordspolitikk</a:t>
            </a:r>
          </a:p>
        </p:txBody>
      </p:sp>
      <p:sp>
        <p:nvSpPr>
          <p:cNvPr id="2" name="Rectangular Callout 1"/>
          <p:cNvSpPr/>
          <p:nvPr/>
        </p:nvSpPr>
        <p:spPr>
          <a:xfrm>
            <a:off x="7968208" y="3861048"/>
            <a:ext cx="3672408" cy="2304256"/>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t>«</a:t>
            </a:r>
            <a:r>
              <a:rPr lang="en-US" i="1" dirty="0" err="1"/>
              <a:t>Eit</a:t>
            </a:r>
            <a:r>
              <a:rPr lang="en-US" i="1" dirty="0"/>
              <a:t> </a:t>
            </a:r>
            <a:r>
              <a:rPr lang="en-US" i="1" dirty="0" err="1"/>
              <a:t>folkemord</a:t>
            </a:r>
            <a:r>
              <a:rPr lang="en-US" i="1" dirty="0"/>
              <a:t> </a:t>
            </a:r>
            <a:r>
              <a:rPr lang="en-US" i="1" dirty="0" err="1"/>
              <a:t>er</a:t>
            </a:r>
            <a:r>
              <a:rPr lang="en-US" i="1" dirty="0"/>
              <a:t> </a:t>
            </a:r>
            <a:r>
              <a:rPr lang="en-US" i="1" dirty="0" err="1"/>
              <a:t>eit</a:t>
            </a:r>
            <a:r>
              <a:rPr lang="en-US" i="1" dirty="0"/>
              <a:t> </a:t>
            </a:r>
            <a:r>
              <a:rPr lang="en-US" i="1" dirty="0" err="1"/>
              <a:t>totalt</a:t>
            </a:r>
            <a:r>
              <a:rPr lang="en-US" i="1" dirty="0"/>
              <a:t> </a:t>
            </a:r>
            <a:r>
              <a:rPr lang="en-US" i="1" dirty="0" err="1"/>
              <a:t>angrep</a:t>
            </a:r>
            <a:r>
              <a:rPr lang="en-US" i="1" dirty="0"/>
              <a:t> </a:t>
            </a:r>
            <a:r>
              <a:rPr lang="en-US" i="1" dirty="0" err="1"/>
              <a:t>på</a:t>
            </a:r>
            <a:r>
              <a:rPr lang="en-US" i="1" dirty="0"/>
              <a:t> </a:t>
            </a:r>
            <a:r>
              <a:rPr lang="en-US" i="1" dirty="0" err="1"/>
              <a:t>heile</a:t>
            </a:r>
            <a:r>
              <a:rPr lang="en-US" i="1" dirty="0"/>
              <a:t> </a:t>
            </a:r>
            <a:r>
              <a:rPr lang="en-US" i="1" dirty="0" err="1"/>
              <a:t>livet</a:t>
            </a:r>
            <a:r>
              <a:rPr lang="en-US" i="1" dirty="0"/>
              <a:t> </a:t>
            </a:r>
            <a:r>
              <a:rPr lang="en-US" i="1" dirty="0" err="1"/>
              <a:t>til</a:t>
            </a:r>
            <a:r>
              <a:rPr lang="en-US" i="1" dirty="0"/>
              <a:t> </a:t>
            </a:r>
            <a:r>
              <a:rPr lang="en-US" i="1" dirty="0" err="1"/>
              <a:t>eit</a:t>
            </a:r>
            <a:r>
              <a:rPr lang="en-US" i="1" dirty="0"/>
              <a:t> </a:t>
            </a:r>
            <a:r>
              <a:rPr lang="en-US" i="1" dirty="0" err="1"/>
              <a:t>menneske</a:t>
            </a:r>
            <a:r>
              <a:rPr lang="en-US" i="1" dirty="0"/>
              <a:t>: </a:t>
            </a:r>
            <a:r>
              <a:rPr lang="en-US" i="1" dirty="0" err="1"/>
              <a:t>på</a:t>
            </a:r>
            <a:r>
              <a:rPr lang="en-US" i="1" dirty="0"/>
              <a:t> </a:t>
            </a:r>
            <a:r>
              <a:rPr lang="en-US" i="1" dirty="0" err="1"/>
              <a:t>materielle</a:t>
            </a:r>
            <a:r>
              <a:rPr lang="en-US" i="1" dirty="0"/>
              <a:t> </a:t>
            </a:r>
            <a:r>
              <a:rPr lang="en-US" i="1" dirty="0" err="1"/>
              <a:t>verdiar</a:t>
            </a:r>
            <a:r>
              <a:rPr lang="en-US" i="1" dirty="0"/>
              <a:t> (ting, </a:t>
            </a:r>
            <a:r>
              <a:rPr lang="en-US" i="1" dirty="0" err="1"/>
              <a:t>pengar</a:t>
            </a:r>
            <a:r>
              <a:rPr lang="en-US" i="1" dirty="0"/>
              <a:t>) </a:t>
            </a:r>
            <a:r>
              <a:rPr lang="en-US" i="1" dirty="0" err="1"/>
              <a:t>og</a:t>
            </a:r>
            <a:r>
              <a:rPr lang="en-US" i="1" dirty="0"/>
              <a:t> </a:t>
            </a:r>
            <a:r>
              <a:rPr lang="en-US" i="1" dirty="0" err="1"/>
              <a:t>immaterielle</a:t>
            </a:r>
            <a:r>
              <a:rPr lang="en-US" i="1" dirty="0"/>
              <a:t> </a:t>
            </a:r>
            <a:r>
              <a:rPr lang="en-US" i="1" dirty="0" err="1"/>
              <a:t>verdiar</a:t>
            </a:r>
            <a:r>
              <a:rPr lang="en-US" i="1" dirty="0"/>
              <a:t> (</a:t>
            </a:r>
            <a:r>
              <a:rPr lang="en-US" i="1" dirty="0" err="1"/>
              <a:t>kultur</a:t>
            </a:r>
            <a:r>
              <a:rPr lang="en-US" i="1" dirty="0"/>
              <a:t>, </a:t>
            </a:r>
            <a:r>
              <a:rPr lang="en-US" i="1" dirty="0" err="1"/>
              <a:t>språk</a:t>
            </a:r>
            <a:r>
              <a:rPr lang="en-US" i="1" dirty="0"/>
              <a:t>, </a:t>
            </a:r>
            <a:r>
              <a:rPr lang="en-US" i="1" dirty="0" err="1"/>
              <a:t>tradisjonar</a:t>
            </a:r>
            <a:r>
              <a:rPr lang="en-US" i="1" dirty="0"/>
              <a:t>), </a:t>
            </a:r>
            <a:r>
              <a:rPr lang="en-US" i="1" dirty="0" err="1"/>
              <a:t>på</a:t>
            </a:r>
            <a:r>
              <a:rPr lang="en-US" i="1" dirty="0"/>
              <a:t> </a:t>
            </a:r>
            <a:r>
              <a:rPr lang="en-US" i="1" dirty="0" err="1"/>
              <a:t>kropp</a:t>
            </a:r>
            <a:r>
              <a:rPr lang="en-US" i="1" dirty="0"/>
              <a:t> </a:t>
            </a:r>
            <a:r>
              <a:rPr lang="en-US" i="1" dirty="0" err="1"/>
              <a:t>og</a:t>
            </a:r>
            <a:r>
              <a:rPr lang="en-US" i="1" dirty="0"/>
              <a:t> </a:t>
            </a:r>
            <a:r>
              <a:rPr lang="en-US" i="1" dirty="0" err="1"/>
              <a:t>identitet</a:t>
            </a:r>
            <a:r>
              <a:rPr lang="en-US" i="1" dirty="0"/>
              <a:t>, </a:t>
            </a:r>
            <a:r>
              <a:rPr lang="en-US" i="1" dirty="0" err="1"/>
              <a:t>fortid</a:t>
            </a:r>
            <a:r>
              <a:rPr lang="en-US" i="1" dirty="0"/>
              <a:t>, </a:t>
            </a:r>
            <a:r>
              <a:rPr lang="en-US" i="1" dirty="0" err="1"/>
              <a:t>notid</a:t>
            </a:r>
            <a:r>
              <a:rPr lang="en-US" i="1" dirty="0"/>
              <a:t> </a:t>
            </a:r>
            <a:r>
              <a:rPr lang="en-US" i="1" dirty="0" err="1"/>
              <a:t>og</a:t>
            </a:r>
            <a:r>
              <a:rPr lang="en-US" i="1" dirty="0"/>
              <a:t> </a:t>
            </a:r>
            <a:r>
              <a:rPr lang="en-US" i="1" dirty="0" err="1"/>
              <a:t>framtid</a:t>
            </a:r>
            <a:r>
              <a:rPr lang="en-US" dirty="0"/>
              <a:t>»</a:t>
            </a:r>
            <a:endParaRPr lang="nb-NO" dirty="0"/>
          </a:p>
        </p:txBody>
      </p:sp>
      <p:sp>
        <p:nvSpPr>
          <p:cNvPr id="3" name="Rectangle 2"/>
          <p:cNvSpPr/>
          <p:nvPr/>
        </p:nvSpPr>
        <p:spPr>
          <a:xfrm>
            <a:off x="9898146" y="6252278"/>
            <a:ext cx="1711302" cy="369332"/>
          </a:xfrm>
          <a:prstGeom prst="rect">
            <a:avLst/>
          </a:prstGeom>
        </p:spPr>
        <p:txBody>
          <a:bodyPr wrap="none">
            <a:spAutoFit/>
          </a:bodyPr>
          <a:lstStyle/>
          <a:p>
            <a:pPr>
              <a:defRPr/>
            </a:pPr>
            <a:r>
              <a:rPr lang="en-US" dirty="0"/>
              <a:t>(Brakstad, 2021)</a:t>
            </a:r>
            <a:endParaRPr lang="nb-NO" dirty="0"/>
          </a:p>
        </p:txBody>
      </p:sp>
    </p:spTree>
    <p:extLst>
      <p:ext uri="{BB962C8B-B14F-4D97-AF65-F5344CB8AC3E}">
        <p14:creationId xmlns:p14="http://schemas.microsoft.com/office/powerpoint/2010/main" val="37270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skjedde og hvordan vet vi?</a:t>
            </a:r>
          </a:p>
        </p:txBody>
      </p:sp>
      <p:pic>
        <p:nvPicPr>
          <p:cNvPr id="2050" name="Picture 2" descr="Image result for ark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1556792"/>
            <a:ext cx="7056784" cy="488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38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4000" dirty="0"/>
              <a:t>Møt familien Josef og den eldste sønnen Frans</a:t>
            </a:r>
          </a:p>
        </p:txBody>
      </p:sp>
      <p:sp>
        <p:nvSpPr>
          <p:cNvPr id="3" name="Content Placeholder 2"/>
          <p:cNvSpPr>
            <a:spLocks noGrp="1"/>
          </p:cNvSpPr>
          <p:nvPr>
            <p:ph idx="1"/>
          </p:nvPr>
        </p:nvSpPr>
        <p:spPr/>
        <p:txBody>
          <a:bodyPr/>
          <a:lstStyle/>
          <a:p>
            <a:pPr marL="0" indent="0">
              <a:buNone/>
            </a:pPr>
            <a:r>
              <a:rPr lang="nb-NO" dirty="0"/>
              <a:t>Se på familiebildet og bildet av Frans. Svar på spørsmålene sammen i gruppa: </a:t>
            </a:r>
          </a:p>
          <a:p>
            <a:r>
              <a:rPr lang="nb-NO" dirty="0"/>
              <a:t>Hvem er på bildet?</a:t>
            </a:r>
          </a:p>
          <a:p>
            <a:r>
              <a:rPr lang="nb-NO" dirty="0"/>
              <a:t>Når er bildene tatt?</a:t>
            </a:r>
          </a:p>
          <a:p>
            <a:r>
              <a:rPr lang="nb-NO" dirty="0"/>
              <a:t>Hvor er bildene tatt?</a:t>
            </a:r>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210694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r>
              <a:rPr lang="nb-NO" dirty="0"/>
            </a:br>
            <a:r>
              <a:rPr lang="nb-NO" dirty="0"/>
              <a:t>Lag en hypotese</a:t>
            </a:r>
          </a:p>
        </p:txBody>
      </p:sp>
      <p:sp>
        <p:nvSpPr>
          <p:cNvPr id="4" name="Content Placeholder 3">
            <a:extLst>
              <a:ext uri="{FF2B5EF4-FFF2-40B4-BE49-F238E27FC236}">
                <a16:creationId xmlns:a16="http://schemas.microsoft.com/office/drawing/2014/main" id="{98F53FDA-4F4C-D538-BC0D-44C5121B5903}"/>
              </a:ext>
            </a:extLst>
          </p:cNvPr>
          <p:cNvSpPr>
            <a:spLocks noGrp="1"/>
          </p:cNvSpPr>
          <p:nvPr>
            <p:ph idx="1"/>
          </p:nvPr>
        </p:nvSpPr>
        <p:spPr/>
        <p:txBody>
          <a:bodyPr/>
          <a:lstStyle/>
          <a:p>
            <a:r>
              <a:rPr lang="nb-NO" sz="2800" dirty="0"/>
              <a:t>Studer tidslinjen dere har fått utdelt om 2. verdenskrig og tiden før og etter</a:t>
            </a:r>
          </a:p>
          <a:p>
            <a:r>
              <a:rPr lang="nb-NO" sz="2800" dirty="0"/>
              <a:t>Basert på faktaene her og hva dere kan fra før, hva tror dere skjedde med familien Josef?</a:t>
            </a:r>
            <a:endParaRPr lang="nb-NO" dirty="0"/>
          </a:p>
        </p:txBody>
      </p:sp>
      <p:pic>
        <p:nvPicPr>
          <p:cNvPr id="3" name="Picture 2"/>
          <p:cNvPicPr/>
          <p:nvPr/>
        </p:nvPicPr>
        <p:blipFill rotWithShape="1">
          <a:blip r:embed="rId3"/>
          <a:srcRect l="15540" t="27759" r="52871" b="58859"/>
          <a:stretch/>
        </p:blipFill>
        <p:spPr bwMode="auto">
          <a:xfrm>
            <a:off x="2135560" y="4077073"/>
            <a:ext cx="7776864" cy="2112769"/>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70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Hvordan studere kilder?</a:t>
            </a:r>
          </a:p>
        </p:txBody>
      </p:sp>
      <p:pic>
        <p:nvPicPr>
          <p:cNvPr id="5" name="Picture 4" descr="C:\Users\kirstenm\AppData\Local\Microsoft\Windows\Temporary Internet Files\Content.Outlook\M13K7QCI\002 Fotopostkort av familien Brichta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568" y="1916832"/>
            <a:ext cx="7489850" cy="4821406"/>
          </a:xfrm>
          <a:prstGeom prst="rect">
            <a:avLst/>
          </a:prstGeom>
          <a:noFill/>
          <a:ln>
            <a:noFill/>
          </a:ln>
        </p:spPr>
      </p:pic>
      <p:pic>
        <p:nvPicPr>
          <p:cNvPr id="6" name="Picture 5" descr="C:\Users\kirstenm\AppData\Local\Microsoft\Windows\Temporary Internet Files\Content.Outlook\M13K7QCI\001Brev fra Edgar til familien001.jpg"/>
          <p:cNvPicPr/>
          <p:nvPr/>
        </p:nvPicPr>
        <p:blipFill rotWithShape="1">
          <a:blip r:embed="rId4" cstate="print">
            <a:extLst>
              <a:ext uri="{28A0092B-C50C-407E-A947-70E740481C1C}">
                <a14:useLocalDpi xmlns:a14="http://schemas.microsoft.com/office/drawing/2010/main" val="0"/>
              </a:ext>
            </a:extLst>
          </a:blip>
          <a:srcRect b="45848"/>
          <a:stretch/>
        </p:blipFill>
        <p:spPr bwMode="auto">
          <a:xfrm>
            <a:off x="2386965" y="1690688"/>
            <a:ext cx="7418070" cy="6064250"/>
          </a:xfrm>
          <a:prstGeom prst="rect">
            <a:avLst/>
          </a:prstGeom>
          <a:noFill/>
          <a:ln>
            <a:noFill/>
          </a:ln>
          <a:extLst>
            <a:ext uri="{53640926-AAD7-44D8-BBD7-CCE9431645EC}">
              <a14:shadowObscured xmlns:a14="http://schemas.microsoft.com/office/drawing/2010/main"/>
            </a:ext>
          </a:extLst>
        </p:spPr>
      </p:pic>
      <p:pic>
        <p:nvPicPr>
          <p:cNvPr id="8" name="Picture 7" descr="C:\Users\kirstenm\AppData\Local\Microsoft\Windows\Temporary Internet Files\Content.Outlook\M13K7QCI\001Brev fra Edgar til familien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752" y="1335832"/>
            <a:ext cx="9036496" cy="5688632"/>
          </a:xfrm>
          <a:prstGeom prst="rect">
            <a:avLst/>
          </a:prstGeom>
          <a:noFill/>
          <a:ln>
            <a:noFill/>
          </a:ln>
        </p:spPr>
      </p:pic>
    </p:spTree>
    <p:extLst>
      <p:ext uri="{BB962C8B-B14F-4D97-AF65-F5344CB8AC3E}">
        <p14:creationId xmlns:p14="http://schemas.microsoft.com/office/powerpoint/2010/main" val="385896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Hver gruppe får en mappe med kilder</a:t>
            </a:r>
          </a:p>
        </p:txBody>
      </p:sp>
      <p:pic>
        <p:nvPicPr>
          <p:cNvPr id="6" name="Picture 5" descr="\\lagringshotell.uio.no\div-hl-galleri\Undervisningsavdelingen - ny struktur\Skolebesøk\Ideer - kilder fra arkivet\Kildeopplegg\Robert Savosnick\Bildefil brev Monowitz.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93" y="3606225"/>
            <a:ext cx="1069985" cy="1757672"/>
          </a:xfrm>
          <a:prstGeom prst="rect">
            <a:avLst/>
          </a:prstGeom>
          <a:noFill/>
        </p:spPr>
      </p:pic>
      <p:pic>
        <p:nvPicPr>
          <p:cNvPr id="7" name="Picture 6" descr="\\lagringshotell.uio.no\div-hl-galleri\Undervisningsavdelingen - ny struktur\Skolebesøk\Ideer - kilder fra arkivet\Kildeopplegg\Robert Savosnick\Bildefil brev leir for overlevend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300" y="5024872"/>
            <a:ext cx="1040824" cy="1831960"/>
          </a:xfrm>
          <a:prstGeom prst="rect">
            <a:avLst/>
          </a:prstGeom>
          <a:noFill/>
        </p:spPr>
      </p:pic>
      <p:pic>
        <p:nvPicPr>
          <p:cNvPr id="8" name="Picture 7" descr="\\lagringshotell.uio.no\div-hl-galleri\Undervisningsavdelingen - ny struktur\Skolebesøk\Ideer - kilder fra arkivet\Kildeopplegg\Robert Savosnick\Bildefil forsikringsselska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1545" y="3606226"/>
            <a:ext cx="1800200" cy="1218553"/>
          </a:xfrm>
          <a:prstGeom prst="rect">
            <a:avLst/>
          </a:prstGeom>
          <a:noFill/>
          <a:ln>
            <a:noFill/>
          </a:ln>
        </p:spPr>
      </p:pic>
      <p:pic>
        <p:nvPicPr>
          <p:cNvPr id="9" name="Picture 8" descr="\\lagringshotell.uio.no\div-hl-galleri\Undervisningsavdelingen - ny struktur\Skolebesøk\Ideer - kilder fra arkivet\Kildeopplegg\Robert Savosnick\Bildefil Urmaker.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7728" y="1542322"/>
            <a:ext cx="1152128" cy="1702414"/>
          </a:xfrm>
          <a:prstGeom prst="rect">
            <a:avLst/>
          </a:prstGeom>
          <a:noFill/>
          <a:ln>
            <a:noFill/>
          </a:ln>
        </p:spPr>
      </p:pic>
      <p:pic>
        <p:nvPicPr>
          <p:cNvPr id="10" name="Picture 9"/>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1991546" y="1350792"/>
            <a:ext cx="1401445" cy="1905000"/>
          </a:xfrm>
          <a:prstGeom prst="rect">
            <a:avLst/>
          </a:prstGeom>
        </p:spPr>
      </p:pic>
      <p:sp>
        <p:nvSpPr>
          <p:cNvPr id="11" name="Content Placeholder 2"/>
          <p:cNvSpPr>
            <a:spLocks noGrp="1"/>
          </p:cNvSpPr>
          <p:nvPr>
            <p:ph idx="1"/>
          </p:nvPr>
        </p:nvSpPr>
        <p:spPr>
          <a:xfrm>
            <a:off x="5879976" y="1600201"/>
            <a:ext cx="4330824" cy="4525963"/>
          </a:xfrm>
        </p:spPr>
        <p:txBody>
          <a:bodyPr>
            <a:normAutofit/>
          </a:bodyPr>
          <a:lstStyle/>
          <a:p>
            <a:pPr marL="0" indent="0">
              <a:buNone/>
            </a:pPr>
            <a:r>
              <a:rPr lang="nb-NO" dirty="0"/>
              <a:t>Dere får utdelt kilder som kan fortelle oss noe om familien Josef. </a:t>
            </a:r>
            <a:br>
              <a:rPr lang="nb-NO" dirty="0"/>
            </a:br>
            <a:endParaRPr lang="nb-NO" dirty="0"/>
          </a:p>
          <a:p>
            <a:pPr marL="0" indent="0">
              <a:buNone/>
            </a:pPr>
            <a:r>
              <a:rPr lang="nb-NO" dirty="0"/>
              <a:t>Fordel kildene mellom dere og </a:t>
            </a:r>
            <a:r>
              <a:rPr lang="nb-NO" dirty="0" err="1"/>
              <a:t>studér</a:t>
            </a:r>
            <a:r>
              <a:rPr lang="nb-NO" dirty="0"/>
              <a:t> informasjonen og svar på spørsmålene på baksiden.</a:t>
            </a:r>
          </a:p>
          <a:p>
            <a:pPr marL="0" indent="0">
              <a:buNone/>
            </a:pPr>
            <a:endParaRPr lang="nb-NO" dirty="0"/>
          </a:p>
        </p:txBody>
      </p:sp>
    </p:spTree>
    <p:extLst>
      <p:ext uri="{BB962C8B-B14F-4D97-AF65-F5344CB8AC3E}">
        <p14:creationId xmlns:p14="http://schemas.microsoft.com/office/powerpoint/2010/main" val="188916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D04FB2E-7E03-D7A1-DAE1-ACD78C4082E7}"/>
              </a:ext>
            </a:extLst>
          </p:cNvPr>
          <p:cNvPicPr>
            <a:picLocks noChangeAspect="1"/>
          </p:cNvPicPr>
          <p:nvPr/>
        </p:nvPicPr>
        <p:blipFill>
          <a:blip r:embed="rId3"/>
          <a:stretch>
            <a:fillRect/>
          </a:stretch>
        </p:blipFill>
        <p:spPr>
          <a:xfrm>
            <a:off x="643467" y="1893532"/>
            <a:ext cx="5294716" cy="3070934"/>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descr="A page of a book&#10;&#10;Description automatically generated">
            <a:extLst>
              <a:ext uri="{FF2B5EF4-FFF2-40B4-BE49-F238E27FC236}">
                <a16:creationId xmlns:a16="http://schemas.microsoft.com/office/drawing/2014/main" id="{B163A041-BA1B-9F55-1040-29D7D845ADB5}"/>
              </a:ext>
            </a:extLst>
          </p:cNvPr>
          <p:cNvPicPr>
            <a:picLocks noChangeAspect="1"/>
          </p:cNvPicPr>
          <p:nvPr/>
        </p:nvPicPr>
        <p:blipFill>
          <a:blip r:embed="rId4"/>
          <a:stretch>
            <a:fillRect/>
          </a:stretch>
        </p:blipFill>
        <p:spPr>
          <a:xfrm rot="5400000">
            <a:off x="6115641" y="1597511"/>
            <a:ext cx="5571066" cy="3662976"/>
          </a:xfrm>
          <a:prstGeom prst="rect">
            <a:avLst/>
          </a:prstGeom>
        </p:spPr>
      </p:pic>
    </p:spTree>
    <p:extLst>
      <p:ext uri="{BB962C8B-B14F-4D97-AF65-F5344CB8AC3E}">
        <p14:creationId xmlns:p14="http://schemas.microsoft.com/office/powerpoint/2010/main" val="2747063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1432</Words>
  <Application>Microsoft Office PowerPoint</Application>
  <PresentationFormat>Widescreen</PresentationFormat>
  <Paragraphs>90</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Merriweather</vt:lpstr>
      <vt:lpstr>Office Theme</vt:lpstr>
      <vt:lpstr>1_Office Theme</vt:lpstr>
      <vt:lpstr>Kilder og individer</vt:lpstr>
      <vt:lpstr>PowerPoint Presentation</vt:lpstr>
      <vt:lpstr>PowerPoint Presentation</vt:lpstr>
      <vt:lpstr>Hva skjedde og hvordan vet vi?</vt:lpstr>
      <vt:lpstr>Møt familien Josef og den eldste sønnen Frans</vt:lpstr>
      <vt:lpstr> Lag en hypotese</vt:lpstr>
      <vt:lpstr>Hvordan studere kilder?</vt:lpstr>
      <vt:lpstr>Hver gruppe får en mappe med kilder</vt:lpstr>
      <vt:lpstr>PowerPoint Presentation</vt:lpstr>
      <vt:lpstr>Kildene er nummerert.  Sett kilden i riktig rekkefølge sammen i gruppa.  Fyll samtidig ut skjemaet.</vt:lpstr>
      <vt:lpstr>Presentasjon</vt:lpstr>
      <vt:lpstr>Frans Josef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Kilder og individer</dc:title>
  <dc:creator>Elise Grimsrud Christensen</dc:creator>
  <cp:lastModifiedBy>Elise Grimsrud Christensen</cp:lastModifiedBy>
  <cp:revision>4</cp:revision>
  <dcterms:created xsi:type="dcterms:W3CDTF">2025-01-17T10:22:16Z</dcterms:created>
  <dcterms:modified xsi:type="dcterms:W3CDTF">2025-01-21T15:24:03Z</dcterms:modified>
</cp:coreProperties>
</file>