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67" r:id="rId5"/>
    <p:sldId id="268" r:id="rId6"/>
    <p:sldId id="970" r:id="rId7"/>
    <p:sldId id="978" r:id="rId8"/>
    <p:sldId id="1082" r:id="rId9"/>
    <p:sldId id="1084" r:id="rId10"/>
    <p:sldId id="1085" r:id="rId11"/>
    <p:sldId id="277" r:id="rId12"/>
    <p:sldId id="1086" r:id="rId13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1F6080-03EA-0E42-D7DA-32918307AA49}" name="Claudia Lenz" initials="CL" userId="S::claudial@uio.no::f5d6b85d-7401-4222-890a-27e8b6b48cfe" providerId="AD"/>
  <p188:author id="{94D516C9-A12B-F4E0-C337-622C8DC63BA1}" name="Peder Eirik Nustad" initials="PN" userId="S::pederenu@uio.no::5e6c3472-37ec-4156-9133-5384ab3018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56C"/>
    <a:srgbClr val="040000"/>
    <a:srgbClr val="030000"/>
    <a:srgbClr val="0200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3C407-9A9F-598B-9F1D-0866B944B4AE}" v="4" dt="2024-10-31T08:22:42.510"/>
    <p1510:client id="{F77E7D47-B57E-4CA9-B3DB-E1074502832F}" v="35" dt="2024-10-31T08:30:21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bo Jama" userId="76754f26-51da-4044-9915-7400e80844a4" providerId="ADAL" clId="{F77E7D47-B57E-4CA9-B3DB-E1074502832F}"/>
    <pc:docChg chg="undo custSel modSld">
      <pc:chgData name="Hibo Jama" userId="76754f26-51da-4044-9915-7400e80844a4" providerId="ADAL" clId="{F77E7D47-B57E-4CA9-B3DB-E1074502832F}" dt="2024-10-31T08:30:21.895" v="34" actId="20577"/>
      <pc:docMkLst>
        <pc:docMk/>
      </pc:docMkLst>
      <pc:sldChg chg="modSp mod">
        <pc:chgData name="Hibo Jama" userId="76754f26-51da-4044-9915-7400e80844a4" providerId="ADAL" clId="{F77E7D47-B57E-4CA9-B3DB-E1074502832F}" dt="2024-10-31T08:24:00.016" v="8" actId="20577"/>
        <pc:sldMkLst>
          <pc:docMk/>
          <pc:sldMk cId="1832889505" sldId="267"/>
        </pc:sldMkLst>
        <pc:spChg chg="mod">
          <ac:chgData name="Hibo Jama" userId="76754f26-51da-4044-9915-7400e80844a4" providerId="ADAL" clId="{F77E7D47-B57E-4CA9-B3DB-E1074502832F}" dt="2024-10-31T08:24:00.016" v="8" actId="20577"/>
          <ac:spMkLst>
            <pc:docMk/>
            <pc:sldMk cId="1832889505" sldId="267"/>
            <ac:spMk id="3" creationId="{464FB9E1-B708-052B-57C2-59D0B010B5AD}"/>
          </ac:spMkLst>
        </pc:spChg>
      </pc:sldChg>
      <pc:sldChg chg="modSp mod">
        <pc:chgData name="Hibo Jama" userId="76754f26-51da-4044-9915-7400e80844a4" providerId="ADAL" clId="{F77E7D47-B57E-4CA9-B3DB-E1074502832F}" dt="2024-10-31T08:30:21.895" v="34" actId="20577"/>
        <pc:sldMkLst>
          <pc:docMk/>
          <pc:sldMk cId="4048140848" sldId="268"/>
        </pc:sldMkLst>
        <pc:spChg chg="mod">
          <ac:chgData name="Hibo Jama" userId="76754f26-51da-4044-9915-7400e80844a4" providerId="ADAL" clId="{F77E7D47-B57E-4CA9-B3DB-E1074502832F}" dt="2024-10-31T08:30:21.895" v="34" actId="20577"/>
          <ac:spMkLst>
            <pc:docMk/>
            <pc:sldMk cId="4048140848" sldId="268"/>
            <ac:spMk id="4" creationId="{CCBA29A5-36F9-49CE-8884-41981D1241AA}"/>
          </ac:spMkLst>
        </pc:spChg>
      </pc:sldChg>
      <pc:sldChg chg="modSp mod">
        <pc:chgData name="Hibo Jama" userId="76754f26-51da-4044-9915-7400e80844a4" providerId="ADAL" clId="{F77E7D47-B57E-4CA9-B3DB-E1074502832F}" dt="2024-10-31T08:27:04.864" v="32" actId="20577"/>
        <pc:sldMkLst>
          <pc:docMk/>
          <pc:sldMk cId="1300709309" sldId="970"/>
        </pc:sldMkLst>
        <pc:spChg chg="mod">
          <ac:chgData name="Hibo Jama" userId="76754f26-51da-4044-9915-7400e80844a4" providerId="ADAL" clId="{F77E7D47-B57E-4CA9-B3DB-E1074502832F}" dt="2024-10-31T08:27:04.864" v="32" actId="20577"/>
          <ac:spMkLst>
            <pc:docMk/>
            <pc:sldMk cId="1300709309" sldId="970"/>
            <ac:spMk id="4" creationId="{14712FEA-BF73-93AC-2B11-ADE7C70A03E5}"/>
          </ac:spMkLst>
        </pc:spChg>
      </pc:sldChg>
      <pc:sldChg chg="modSp mod">
        <pc:chgData name="Hibo Jama" userId="76754f26-51da-4044-9915-7400e80844a4" providerId="ADAL" clId="{F77E7D47-B57E-4CA9-B3DB-E1074502832F}" dt="2024-10-31T08:29:11.551" v="33" actId="114"/>
        <pc:sldMkLst>
          <pc:docMk/>
          <pc:sldMk cId="40699047" sldId="1085"/>
        </pc:sldMkLst>
        <pc:spChg chg="mod">
          <ac:chgData name="Hibo Jama" userId="76754f26-51da-4044-9915-7400e80844a4" providerId="ADAL" clId="{F77E7D47-B57E-4CA9-B3DB-E1074502832F}" dt="2024-10-31T08:29:11.551" v="33" actId="114"/>
          <ac:spMkLst>
            <pc:docMk/>
            <pc:sldMk cId="40699047" sldId="1085"/>
            <ac:spMk id="4" creationId="{778B0C99-6DE6-3484-8FDF-CDB07666E2EA}"/>
          </ac:spMkLst>
        </pc:spChg>
      </pc:sldChg>
    </pc:docChg>
  </pc:docChgLst>
  <pc:docChgLst>
    <pc:chgData name="Hibo Jama" userId="S::hiboj@uio.no::76754f26-51da-4044-9915-7400e80844a4" providerId="AD" clId="Web-{4FB3C407-9A9F-598B-9F1D-0866B944B4AE}"/>
    <pc:docChg chg="modSld">
      <pc:chgData name="Hibo Jama" userId="S::hiboj@uio.no::76754f26-51da-4044-9915-7400e80844a4" providerId="AD" clId="Web-{4FB3C407-9A9F-598B-9F1D-0866B944B4AE}" dt="2024-10-31T08:22:42.510" v="3" actId="14100"/>
      <pc:docMkLst>
        <pc:docMk/>
      </pc:docMkLst>
      <pc:sldChg chg="modSp">
        <pc:chgData name="Hibo Jama" userId="S::hiboj@uio.no::76754f26-51da-4044-9915-7400e80844a4" providerId="AD" clId="Web-{4FB3C407-9A9F-598B-9F1D-0866B944B4AE}" dt="2024-10-31T08:22:42.510" v="3" actId="14100"/>
        <pc:sldMkLst>
          <pc:docMk/>
          <pc:sldMk cId="1832889505" sldId="267"/>
        </pc:sldMkLst>
        <pc:spChg chg="mod">
          <ac:chgData name="Hibo Jama" userId="S::hiboj@uio.no::76754f26-51da-4044-9915-7400e80844a4" providerId="AD" clId="Web-{4FB3C407-9A9F-598B-9F1D-0866B944B4AE}" dt="2024-10-31T08:22:42.510" v="3" actId="14100"/>
          <ac:spMkLst>
            <pc:docMk/>
            <pc:sldMk cId="1832889505" sldId="267"/>
            <ac:spMk id="3" creationId="{464FB9E1-B708-052B-57C2-59D0B010B5AD}"/>
          </ac:spMkLst>
        </pc:spChg>
      </pc:sldChg>
      <pc:sldChg chg="modSp">
        <pc:chgData name="Hibo Jama" userId="S::hiboj@uio.no::76754f26-51da-4044-9915-7400e80844a4" providerId="AD" clId="Web-{4FB3C407-9A9F-598B-9F1D-0866B944B4AE}" dt="2024-10-31T07:36:08.973" v="1" actId="14100"/>
        <pc:sldMkLst>
          <pc:docMk/>
          <pc:sldMk cId="4048140848" sldId="268"/>
        </pc:sldMkLst>
        <pc:picChg chg="mod">
          <ac:chgData name="Hibo Jama" userId="S::hiboj@uio.no::76754f26-51da-4044-9915-7400e80844a4" providerId="AD" clId="Web-{4FB3C407-9A9F-598B-9F1D-0866B944B4AE}" dt="2024-10-31T07:36:08.973" v="1" actId="14100"/>
          <ac:picMkLst>
            <pc:docMk/>
            <pc:sldMk cId="4048140848" sldId="268"/>
            <ac:picMk id="7" creationId="{8A0F165A-915E-4231-A31F-D014123C48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5809-0FF2-4EC6-B1FC-5256D12DF73A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D69C2-D3C6-400D-BD90-B9D15089A8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626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5 min?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4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2-3 på hver gruppe. 4 min samtaletid, 8 min plenum = 12 min.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2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8 min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95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D69C2-D3C6-400D-BD90-B9D15089A8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4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26" Type="http://schemas.openxmlformats.org/officeDocument/2006/relationships/image" Target="../media/image1.png"/><Relationship Id="rId21" Type="http://schemas.openxmlformats.org/officeDocument/2006/relationships/image" Target="../media/image26.svg"/><Relationship Id="rId34" Type="http://schemas.openxmlformats.org/officeDocument/2006/relationships/image" Target="../media/image3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svg"/><Relationship Id="rId33" Type="http://schemas.openxmlformats.org/officeDocument/2006/relationships/image" Target="../media/image36.sv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2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32" Type="http://schemas.openxmlformats.org/officeDocument/2006/relationships/image" Target="../media/image35.png"/><Relationship Id="rId37" Type="http://schemas.openxmlformats.org/officeDocument/2006/relationships/image" Target="../media/image40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10" Type="http://schemas.openxmlformats.org/officeDocument/2006/relationships/image" Target="../media/image15.jpeg"/><Relationship Id="rId19" Type="http://schemas.openxmlformats.org/officeDocument/2006/relationships/image" Target="../media/image24.svg"/><Relationship Id="rId31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2.svg"/><Relationship Id="rId30" Type="http://schemas.openxmlformats.org/officeDocument/2006/relationships/image" Target="../media/image33.png"/><Relationship Id="rId35" Type="http://schemas.openxmlformats.org/officeDocument/2006/relationships/image" Target="../media/image38.svg"/><Relationship Id="rId8" Type="http://schemas.openxmlformats.org/officeDocument/2006/relationships/image" Target="../media/image13.jpeg"/><Relationship Id="rId3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jpeg"/><Relationship Id="rId7" Type="http://schemas.openxmlformats.org/officeDocument/2006/relationships/image" Target="../media/image4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logo&#10;&#10;Description automatically generated" hidden="1">
            <a:extLst>
              <a:ext uri="{FF2B5EF4-FFF2-40B4-BE49-F238E27FC236}">
                <a16:creationId xmlns:a16="http://schemas.microsoft.com/office/drawing/2014/main" id="{B6229F96-97F1-CBA9-B829-34E837C83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01" y="1214438"/>
            <a:ext cx="5423136" cy="2387600"/>
          </a:xfrm>
        </p:spPr>
        <p:txBody>
          <a:bodyPr anchor="b"/>
          <a:lstStyle>
            <a:lvl1pPr algn="l">
              <a:defRPr sz="48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6680-2951-4CD4-965E-62C2EA73F3D7}" type="datetime4">
              <a:rPr lang="nb-NO" smtClean="0"/>
              <a:t>31. oktober 2024</a:t>
            </a:fld>
            <a:endParaRPr lang="nb-NO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A4CF063-DFD7-5B40-EDE5-8F687CB87A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7766" y="1543229"/>
            <a:ext cx="2025340" cy="97939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7C93CDFF-665A-6BC0-24E8-DB633D8D2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095" y="1543229"/>
            <a:ext cx="968517" cy="97801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F73129C2-9AF9-F9CB-6C76-E508574F55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1034" y="2600209"/>
            <a:ext cx="968517" cy="978013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DD7276F-5413-347C-4643-867633E91C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81526" y="4179694"/>
            <a:ext cx="978879" cy="2024283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4D4679E9-6591-F70A-B8FF-FDC764FA34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916" y="3651050"/>
            <a:ext cx="2017508" cy="975603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D96E8DA8-09EA-3AB9-9F4D-FFE6F37C89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0772" y="4708003"/>
            <a:ext cx="978027" cy="968531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2B80ECB-970D-5643-4180-7AC54A785782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C8AA86C-F50A-7D38-3E1F-A5DA38DC8AF8}"/>
              </a:ext>
            </a:extLst>
          </p:cNvPr>
          <p:cNvSpPr/>
          <p:nvPr/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0 w 1463744"/>
              <a:gd name="connsiteY0" fmla="*/ 731871 h 3041800"/>
              <a:gd name="connsiteX1" fmla="*/ 731872 w 1463744"/>
              <a:gd name="connsiteY1" fmla="*/ 0 h 3041800"/>
              <a:gd name="connsiteX2" fmla="*/ 1463745 w 1463744"/>
              <a:gd name="connsiteY2" fmla="*/ 731871 h 3041800"/>
              <a:gd name="connsiteX3" fmla="*/ 1463745 w 1463744"/>
              <a:gd name="connsiteY3" fmla="*/ 758324 h 3041800"/>
              <a:gd name="connsiteX4" fmla="*/ 1360694 w 1463744"/>
              <a:gd name="connsiteY4" fmla="*/ 1133001 h 3041800"/>
              <a:gd name="connsiteX5" fmla="*/ 1463745 w 1463744"/>
              <a:gd name="connsiteY5" fmla="*/ 1507676 h 3041800"/>
              <a:gd name="connsiteX6" fmla="*/ 1463745 w 1463744"/>
              <a:gd name="connsiteY6" fmla="*/ 1534127 h 3041800"/>
              <a:gd name="connsiteX7" fmla="*/ 1360694 w 1463744"/>
              <a:gd name="connsiteY7" fmla="*/ 1908802 h 3041800"/>
              <a:gd name="connsiteX8" fmla="*/ 1463745 w 1463744"/>
              <a:gd name="connsiteY8" fmla="*/ 2283478 h 3041800"/>
              <a:gd name="connsiteX9" fmla="*/ 1463745 w 1463744"/>
              <a:gd name="connsiteY9" fmla="*/ 2309929 h 3041800"/>
              <a:gd name="connsiteX10" fmla="*/ 731873 w 1463744"/>
              <a:gd name="connsiteY10" fmla="*/ 3041801 h 3041800"/>
              <a:gd name="connsiteX11" fmla="*/ 1 w 1463744"/>
              <a:gd name="connsiteY11" fmla="*/ 2309929 h 3041800"/>
              <a:gd name="connsiteX12" fmla="*/ 1 w 1463744"/>
              <a:gd name="connsiteY12" fmla="*/ 2283478 h 3041800"/>
              <a:gd name="connsiteX13" fmla="*/ 103049 w 1463744"/>
              <a:gd name="connsiteY13" fmla="*/ 1908802 h 3041800"/>
              <a:gd name="connsiteX14" fmla="*/ 1 w 1463744"/>
              <a:gd name="connsiteY14" fmla="*/ 1534127 h 3041800"/>
              <a:gd name="connsiteX15" fmla="*/ 1 w 1463744"/>
              <a:gd name="connsiteY15" fmla="*/ 1507676 h 3041800"/>
              <a:gd name="connsiteX16" fmla="*/ 103048 w 1463744"/>
              <a:gd name="connsiteY16" fmla="*/ 1133001 h 3041800"/>
              <a:gd name="connsiteX17" fmla="*/ 0 w 1463744"/>
              <a:gd name="connsiteY17" fmla="*/ 758324 h 3041800"/>
              <a:gd name="connsiteX18" fmla="*/ 0 w 1463744"/>
              <a:gd name="connsiteY18" fmla="*/ 731871 h 304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3744" h="3041800">
                <a:moveTo>
                  <a:pt x="0" y="731871"/>
                </a:moveTo>
                <a:cubicBezTo>
                  <a:pt x="0" y="327670"/>
                  <a:pt x="327670" y="0"/>
                  <a:pt x="731872" y="0"/>
                </a:cubicBezTo>
                <a:cubicBezTo>
                  <a:pt x="1136075" y="0"/>
                  <a:pt x="1463745" y="327670"/>
                  <a:pt x="1463745" y="731871"/>
                </a:cubicBezTo>
                <a:lnTo>
                  <a:pt x="1463745" y="758324"/>
                </a:lnTo>
                <a:cubicBezTo>
                  <a:pt x="1463745" y="895254"/>
                  <a:pt x="1426140" y="1023396"/>
                  <a:pt x="1360694" y="1133001"/>
                </a:cubicBezTo>
                <a:cubicBezTo>
                  <a:pt x="1426140" y="1242595"/>
                  <a:pt x="1463745" y="1370745"/>
                  <a:pt x="1463745" y="1507676"/>
                </a:cubicBezTo>
                <a:lnTo>
                  <a:pt x="1463745" y="1534127"/>
                </a:lnTo>
                <a:cubicBezTo>
                  <a:pt x="1463745" y="1671058"/>
                  <a:pt x="1426140" y="1799208"/>
                  <a:pt x="1360694" y="1908802"/>
                </a:cubicBezTo>
                <a:cubicBezTo>
                  <a:pt x="1426140" y="2018407"/>
                  <a:pt x="1463745" y="2146546"/>
                  <a:pt x="1463745" y="2283478"/>
                </a:cubicBezTo>
                <a:lnTo>
                  <a:pt x="1463745" y="2309929"/>
                </a:lnTo>
                <a:cubicBezTo>
                  <a:pt x="1463745" y="2714132"/>
                  <a:pt x="1136075" y="3041801"/>
                  <a:pt x="731873" y="3041801"/>
                </a:cubicBezTo>
                <a:cubicBezTo>
                  <a:pt x="327671" y="3041801"/>
                  <a:pt x="1" y="2714132"/>
                  <a:pt x="1" y="2309929"/>
                </a:cubicBezTo>
                <a:lnTo>
                  <a:pt x="1" y="2283478"/>
                </a:lnTo>
                <a:cubicBezTo>
                  <a:pt x="1" y="2146546"/>
                  <a:pt x="37605" y="2018407"/>
                  <a:pt x="103049" y="1908802"/>
                </a:cubicBezTo>
                <a:cubicBezTo>
                  <a:pt x="37605" y="1799208"/>
                  <a:pt x="1" y="1671058"/>
                  <a:pt x="1" y="1534127"/>
                </a:cubicBezTo>
                <a:lnTo>
                  <a:pt x="1" y="1507676"/>
                </a:lnTo>
                <a:cubicBezTo>
                  <a:pt x="1" y="1370745"/>
                  <a:pt x="37604" y="1242605"/>
                  <a:pt x="103048" y="1133001"/>
                </a:cubicBezTo>
                <a:cubicBezTo>
                  <a:pt x="37604" y="1023396"/>
                  <a:pt x="0" y="895254"/>
                  <a:pt x="0" y="758324"/>
                </a:cubicBezTo>
                <a:lnTo>
                  <a:pt x="0" y="731871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sz="45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AD342CFD-49C0-FC0F-4C3E-58CB73887E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03604" y="2585835"/>
            <a:ext cx="978027" cy="2032405"/>
          </a:xfrm>
          <a:custGeom>
            <a:avLst/>
            <a:gdLst>
              <a:gd name="connsiteX0" fmla="*/ 977900 w 1955800"/>
              <a:gd name="connsiteY0" fmla="*/ 0 h 4064339"/>
              <a:gd name="connsiteX1" fmla="*/ 1950754 w 1955800"/>
              <a:gd name="connsiteY1" fmla="*/ 877914 h 4064339"/>
              <a:gd name="connsiteX2" fmla="*/ 1955800 w 1955800"/>
              <a:gd name="connsiteY2" fmla="*/ 977859 h 4064339"/>
              <a:gd name="connsiteX3" fmla="*/ 1955800 w 1955800"/>
              <a:gd name="connsiteY3" fmla="*/ 1013274 h 4064339"/>
              <a:gd name="connsiteX4" fmla="*/ 1946584 w 1955800"/>
              <a:gd name="connsiteY4" fmla="*/ 1148060 h 4064339"/>
              <a:gd name="connsiteX5" fmla="*/ 1818108 w 1955800"/>
              <a:gd name="connsiteY5" fmla="*/ 1513874 h 4064339"/>
              <a:gd name="connsiteX6" fmla="*/ 1946584 w 1955800"/>
              <a:gd name="connsiteY6" fmla="*/ 1879683 h 4064339"/>
              <a:gd name="connsiteX7" fmla="*/ 1955800 w 1955800"/>
              <a:gd name="connsiteY7" fmla="*/ 2014471 h 4064339"/>
              <a:gd name="connsiteX8" fmla="*/ 1955800 w 1955800"/>
              <a:gd name="connsiteY8" fmla="*/ 2049873 h 4064339"/>
              <a:gd name="connsiteX9" fmla="*/ 1946584 w 1955800"/>
              <a:gd name="connsiteY9" fmla="*/ 2184661 h 4064339"/>
              <a:gd name="connsiteX10" fmla="*/ 1818108 w 1955800"/>
              <a:gd name="connsiteY10" fmla="*/ 2550470 h 4064339"/>
              <a:gd name="connsiteX11" fmla="*/ 1946584 w 1955800"/>
              <a:gd name="connsiteY11" fmla="*/ 2916281 h 4064339"/>
              <a:gd name="connsiteX12" fmla="*/ 1955800 w 1955800"/>
              <a:gd name="connsiteY12" fmla="*/ 3051068 h 4064339"/>
              <a:gd name="connsiteX13" fmla="*/ 1955800 w 1955800"/>
              <a:gd name="connsiteY13" fmla="*/ 3086481 h 4064339"/>
              <a:gd name="connsiteX14" fmla="*/ 1950754 w 1955800"/>
              <a:gd name="connsiteY14" fmla="*/ 3186426 h 4064339"/>
              <a:gd name="connsiteX15" fmla="*/ 1174982 w 1955800"/>
              <a:gd name="connsiteY15" fmla="*/ 4044473 h 4064339"/>
              <a:gd name="connsiteX16" fmla="*/ 977912 w 1955800"/>
              <a:gd name="connsiteY16" fmla="*/ 4064339 h 4064339"/>
              <a:gd name="connsiteX17" fmla="*/ 977892 w 1955800"/>
              <a:gd name="connsiteY17" fmla="*/ 4064339 h 4064339"/>
              <a:gd name="connsiteX18" fmla="*/ 780820 w 1955800"/>
              <a:gd name="connsiteY18" fmla="*/ 4044473 h 4064339"/>
              <a:gd name="connsiteX19" fmla="*/ 2 w 1955800"/>
              <a:gd name="connsiteY19" fmla="*/ 3086441 h 4064339"/>
              <a:gd name="connsiteX20" fmla="*/ 2 w 1955800"/>
              <a:gd name="connsiteY20" fmla="*/ 3051098 h 4064339"/>
              <a:gd name="connsiteX21" fmla="*/ 137690 w 1955800"/>
              <a:gd name="connsiteY21" fmla="*/ 2550470 h 4064339"/>
              <a:gd name="connsiteX22" fmla="*/ 2 w 1955800"/>
              <a:gd name="connsiteY22" fmla="*/ 2049843 h 4064339"/>
              <a:gd name="connsiteX23" fmla="*/ 2 w 1955800"/>
              <a:gd name="connsiteY23" fmla="*/ 2014500 h 4064339"/>
              <a:gd name="connsiteX24" fmla="*/ 137688 w 1955800"/>
              <a:gd name="connsiteY24" fmla="*/ 1513874 h 4064339"/>
              <a:gd name="connsiteX25" fmla="*/ 0 w 1955800"/>
              <a:gd name="connsiteY25" fmla="*/ 1013244 h 4064339"/>
              <a:gd name="connsiteX26" fmla="*/ 0 w 1955800"/>
              <a:gd name="connsiteY26" fmla="*/ 977899 h 4064339"/>
              <a:gd name="connsiteX27" fmla="*/ 977900 w 1955800"/>
              <a:gd name="connsiteY27" fmla="*/ 0 h 406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5800" h="4064339">
                <a:moveTo>
                  <a:pt x="977900" y="0"/>
                </a:moveTo>
                <a:cubicBezTo>
                  <a:pt x="1484226" y="0"/>
                  <a:pt x="1900674" y="384803"/>
                  <a:pt x="1950754" y="877914"/>
                </a:cubicBezTo>
                <a:lnTo>
                  <a:pt x="1955800" y="977859"/>
                </a:lnTo>
                <a:lnTo>
                  <a:pt x="1955800" y="1013274"/>
                </a:lnTo>
                <a:lnTo>
                  <a:pt x="1946584" y="1148060"/>
                </a:lnTo>
                <a:cubicBezTo>
                  <a:pt x="1928354" y="1280267"/>
                  <a:pt x="1883694" y="1404036"/>
                  <a:pt x="1818108" y="1513874"/>
                </a:cubicBezTo>
                <a:cubicBezTo>
                  <a:pt x="1883694" y="1623700"/>
                  <a:pt x="1928354" y="1747473"/>
                  <a:pt x="1946584" y="1879683"/>
                </a:cubicBezTo>
                <a:lnTo>
                  <a:pt x="1955800" y="2014471"/>
                </a:lnTo>
                <a:lnTo>
                  <a:pt x="1955800" y="2049873"/>
                </a:lnTo>
                <a:lnTo>
                  <a:pt x="1946584" y="2184661"/>
                </a:lnTo>
                <a:cubicBezTo>
                  <a:pt x="1928354" y="2316870"/>
                  <a:pt x="1883694" y="2440643"/>
                  <a:pt x="1818108" y="2550470"/>
                </a:cubicBezTo>
                <a:cubicBezTo>
                  <a:pt x="1883694" y="2660308"/>
                  <a:pt x="1928354" y="2784075"/>
                  <a:pt x="1946584" y="2916281"/>
                </a:cubicBezTo>
                <a:lnTo>
                  <a:pt x="1955800" y="3051068"/>
                </a:lnTo>
                <a:lnTo>
                  <a:pt x="1955800" y="3086481"/>
                </a:lnTo>
                <a:lnTo>
                  <a:pt x="1950754" y="3186426"/>
                </a:lnTo>
                <a:cubicBezTo>
                  <a:pt x="1907352" y="3613790"/>
                  <a:pt x="1588766" y="3959801"/>
                  <a:pt x="1174982" y="4044473"/>
                </a:cubicBezTo>
                <a:lnTo>
                  <a:pt x="977912" y="4064339"/>
                </a:lnTo>
                <a:lnTo>
                  <a:pt x="977892" y="4064339"/>
                </a:lnTo>
                <a:lnTo>
                  <a:pt x="780820" y="4044473"/>
                </a:lnTo>
                <a:cubicBezTo>
                  <a:pt x="335208" y="3953287"/>
                  <a:pt x="2" y="3559011"/>
                  <a:pt x="2" y="3086441"/>
                </a:cubicBezTo>
                <a:lnTo>
                  <a:pt x="2" y="3051098"/>
                </a:lnTo>
                <a:cubicBezTo>
                  <a:pt x="2" y="2868134"/>
                  <a:pt x="50246" y="2696920"/>
                  <a:pt x="137690" y="2550470"/>
                </a:cubicBezTo>
                <a:cubicBezTo>
                  <a:pt x="50246" y="2404034"/>
                  <a:pt x="2" y="2232805"/>
                  <a:pt x="2" y="2049843"/>
                </a:cubicBezTo>
                <a:lnTo>
                  <a:pt x="2" y="2014500"/>
                </a:lnTo>
                <a:cubicBezTo>
                  <a:pt x="2" y="1831538"/>
                  <a:pt x="50246" y="1660322"/>
                  <a:pt x="137688" y="1513874"/>
                </a:cubicBezTo>
                <a:cubicBezTo>
                  <a:pt x="50246" y="1367424"/>
                  <a:pt x="0" y="1196205"/>
                  <a:pt x="0" y="1013244"/>
                </a:cubicBezTo>
                <a:lnTo>
                  <a:pt x="0" y="977899"/>
                </a:lnTo>
                <a:cubicBezTo>
                  <a:pt x="0" y="437821"/>
                  <a:pt x="437820" y="0"/>
                  <a:pt x="977900" y="0"/>
                </a:cubicBezTo>
                <a:close/>
              </a:path>
            </a:pathLst>
          </a:cu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8D7BA9AE-4CE4-EC87-84DB-1D7BEBD0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38994" y="1543390"/>
            <a:ext cx="975955" cy="975941"/>
          </a:xfrm>
          <a:custGeom>
            <a:avLst/>
            <a:gdLst>
              <a:gd name="connsiteX0" fmla="*/ 975828 w 1951656"/>
              <a:gd name="connsiteY0" fmla="*/ 0 h 1951657"/>
              <a:gd name="connsiteX1" fmla="*/ 1951656 w 1951656"/>
              <a:gd name="connsiteY1" fmla="*/ 975829 h 1951657"/>
              <a:gd name="connsiteX2" fmla="*/ 975828 w 1951656"/>
              <a:gd name="connsiteY2" fmla="*/ 1951657 h 1951657"/>
              <a:gd name="connsiteX3" fmla="*/ 5037 w 1951656"/>
              <a:gd name="connsiteY3" fmla="*/ 1075602 h 1951657"/>
              <a:gd name="connsiteX4" fmla="*/ 0 w 1951656"/>
              <a:gd name="connsiteY4" fmla="*/ 975849 h 1951657"/>
              <a:gd name="connsiteX5" fmla="*/ 0 w 1951656"/>
              <a:gd name="connsiteY5" fmla="*/ 975810 h 1951657"/>
              <a:gd name="connsiteX6" fmla="*/ 5037 w 1951656"/>
              <a:gd name="connsiteY6" fmla="*/ 876056 h 1951657"/>
              <a:gd name="connsiteX7" fmla="*/ 975828 w 1951656"/>
              <a:gd name="connsiteY7" fmla="*/ 0 h 195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1656" h="1951657">
                <a:moveTo>
                  <a:pt x="975828" y="0"/>
                </a:moveTo>
                <a:cubicBezTo>
                  <a:pt x="1514763" y="0"/>
                  <a:pt x="1951656" y="436893"/>
                  <a:pt x="1951656" y="975829"/>
                </a:cubicBezTo>
                <a:cubicBezTo>
                  <a:pt x="1951656" y="1514764"/>
                  <a:pt x="1514763" y="1951657"/>
                  <a:pt x="975828" y="1951657"/>
                </a:cubicBezTo>
                <a:cubicBezTo>
                  <a:pt x="470576" y="1951657"/>
                  <a:pt x="55009" y="1567669"/>
                  <a:pt x="5037" y="1075602"/>
                </a:cubicBezTo>
                <a:lnTo>
                  <a:pt x="0" y="975849"/>
                </a:lnTo>
                <a:lnTo>
                  <a:pt x="0" y="975810"/>
                </a:lnTo>
                <a:lnTo>
                  <a:pt x="5037" y="876056"/>
                </a:lnTo>
                <a:cubicBezTo>
                  <a:pt x="55009" y="383988"/>
                  <a:pt x="470576" y="0"/>
                  <a:pt x="975828" y="0"/>
                </a:cubicBez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75F450FE-9902-FBB0-F7EF-FF4C7072CD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02042" y="2597851"/>
            <a:ext cx="974852" cy="975603"/>
          </a:xfrm>
          <a:custGeom>
            <a:avLst/>
            <a:gdLst>
              <a:gd name="connsiteX0" fmla="*/ 974724 w 1949450"/>
              <a:gd name="connsiteY0" fmla="*/ 0 h 1950980"/>
              <a:gd name="connsiteX1" fmla="*/ 1949450 w 1949450"/>
              <a:gd name="connsiteY1" fmla="*/ 0 h 1950980"/>
              <a:gd name="connsiteX2" fmla="*/ 1949450 w 1949450"/>
              <a:gd name="connsiteY2" fmla="*/ 1950980 h 1950980"/>
              <a:gd name="connsiteX3" fmla="*/ 974694 w 1949450"/>
              <a:gd name="connsiteY3" fmla="*/ 1950980 h 1950980"/>
              <a:gd name="connsiteX4" fmla="*/ 875064 w 1949450"/>
              <a:gd name="connsiteY4" fmla="*/ 1945945 h 1950980"/>
              <a:gd name="connsiteX5" fmla="*/ 0 w 1949450"/>
              <a:gd name="connsiteY5" fmla="*/ 975489 h 1950980"/>
              <a:gd name="connsiteX6" fmla="*/ 974724 w 1949450"/>
              <a:gd name="connsiteY6" fmla="*/ 0 h 195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9450" h="1950980">
                <a:moveTo>
                  <a:pt x="974724" y="0"/>
                </a:moveTo>
                <a:lnTo>
                  <a:pt x="1949450" y="0"/>
                </a:lnTo>
                <a:lnTo>
                  <a:pt x="1949450" y="1950980"/>
                </a:lnTo>
                <a:lnTo>
                  <a:pt x="974694" y="1950980"/>
                </a:lnTo>
                <a:lnTo>
                  <a:pt x="875064" y="1945945"/>
                </a:lnTo>
                <a:cubicBezTo>
                  <a:pt x="383554" y="1895991"/>
                  <a:pt x="0" y="1480568"/>
                  <a:pt x="0" y="975489"/>
                </a:cubicBezTo>
                <a:cubicBezTo>
                  <a:pt x="0" y="436742"/>
                  <a:pt x="436399" y="0"/>
                  <a:pt x="974724" y="0"/>
                </a:cubicBez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2AA87C0E-B1CC-9AD7-A00D-A02FF0BEA7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0734" y="4686850"/>
            <a:ext cx="988854" cy="988841"/>
          </a:xfrm>
          <a:custGeom>
            <a:avLst/>
            <a:gdLst>
              <a:gd name="connsiteX0" fmla="*/ 988701 w 1977450"/>
              <a:gd name="connsiteY0" fmla="*/ 0 h 1977454"/>
              <a:gd name="connsiteX1" fmla="*/ 988741 w 1977450"/>
              <a:gd name="connsiteY1" fmla="*/ 0 h 1977454"/>
              <a:gd name="connsiteX2" fmla="*/ 1089813 w 1977450"/>
              <a:gd name="connsiteY2" fmla="*/ 5104 h 1977454"/>
              <a:gd name="connsiteX3" fmla="*/ 1977450 w 1977450"/>
              <a:gd name="connsiteY3" fmla="*/ 988726 h 1977454"/>
              <a:gd name="connsiteX4" fmla="*/ 1977450 w 1977450"/>
              <a:gd name="connsiteY4" fmla="*/ 1977454 h 1977454"/>
              <a:gd name="connsiteX5" fmla="*/ 988721 w 1977450"/>
              <a:gd name="connsiteY5" fmla="*/ 1977454 h 1977454"/>
              <a:gd name="connsiteX6" fmla="*/ 5103 w 1977450"/>
              <a:gd name="connsiteY6" fmla="*/ 1089818 h 1977454"/>
              <a:gd name="connsiteX7" fmla="*/ 0 w 1977450"/>
              <a:gd name="connsiteY7" fmla="*/ 988766 h 1977454"/>
              <a:gd name="connsiteX8" fmla="*/ 0 w 1977450"/>
              <a:gd name="connsiteY8" fmla="*/ 988686 h 1977454"/>
              <a:gd name="connsiteX9" fmla="*/ 5103 w 1977450"/>
              <a:gd name="connsiteY9" fmla="*/ 887635 h 1977454"/>
              <a:gd name="connsiteX10" fmla="*/ 887630 w 1977450"/>
              <a:gd name="connsiteY10" fmla="*/ 5104 h 19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77450" h="1977454">
                <a:moveTo>
                  <a:pt x="988701" y="0"/>
                </a:moveTo>
                <a:lnTo>
                  <a:pt x="988741" y="0"/>
                </a:lnTo>
                <a:lnTo>
                  <a:pt x="1089813" y="5104"/>
                </a:lnTo>
                <a:cubicBezTo>
                  <a:pt x="1588385" y="55737"/>
                  <a:pt x="1977450" y="476797"/>
                  <a:pt x="1977450" y="988726"/>
                </a:cubicBezTo>
                <a:lnTo>
                  <a:pt x="1977450" y="1977454"/>
                </a:lnTo>
                <a:lnTo>
                  <a:pt x="988721" y="1977454"/>
                </a:lnTo>
                <a:cubicBezTo>
                  <a:pt x="476794" y="1977454"/>
                  <a:pt x="55735" y="1588389"/>
                  <a:pt x="5103" y="1089818"/>
                </a:cubicBezTo>
                <a:lnTo>
                  <a:pt x="0" y="988766"/>
                </a:lnTo>
                <a:lnTo>
                  <a:pt x="0" y="988686"/>
                </a:lnTo>
                <a:lnTo>
                  <a:pt x="5103" y="887635"/>
                </a:lnTo>
                <a:cubicBezTo>
                  <a:pt x="52360" y="422302"/>
                  <a:pt x="422300" y="52361"/>
                  <a:pt x="887630" y="5104"/>
                </a:cubicBezTo>
                <a:close/>
              </a:path>
            </a:pathLst>
          </a:cu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3" name="Partner1" hidden="1">
            <a:extLst>
              <a:ext uri="{FF2B5EF4-FFF2-40B4-BE49-F238E27FC236}">
                <a16:creationId xmlns:a16="http://schemas.microsoft.com/office/drawing/2014/main" id="{418BFEC6-C52D-82A9-5CFD-1A09366DE0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551" y="4927600"/>
            <a:ext cx="3431450" cy="720090"/>
          </a:xfrm>
          <a:prstGeom prst="rect">
            <a:avLst/>
          </a:prstGeom>
        </p:spPr>
      </p:pic>
      <p:pic>
        <p:nvPicPr>
          <p:cNvPr id="16" name="Partner2" hidden="1">
            <a:extLst>
              <a:ext uri="{FF2B5EF4-FFF2-40B4-BE49-F238E27FC236}">
                <a16:creationId xmlns:a16="http://schemas.microsoft.com/office/drawing/2014/main" id="{1BAC696A-4F5A-2BFD-CA65-ADE2D6891A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1928" y="4877998"/>
            <a:ext cx="746821" cy="746821"/>
          </a:xfrm>
          <a:prstGeom prst="rect">
            <a:avLst/>
          </a:prstGeom>
        </p:spPr>
      </p:pic>
      <p:pic>
        <p:nvPicPr>
          <p:cNvPr id="19" name="Partner3" hidden="1">
            <a:extLst>
              <a:ext uri="{FF2B5EF4-FFF2-40B4-BE49-F238E27FC236}">
                <a16:creationId xmlns:a16="http://schemas.microsoft.com/office/drawing/2014/main" id="{AA9B3856-C6AA-7AED-46DF-2FB235598D7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1844" y="4799008"/>
            <a:ext cx="1617970" cy="912172"/>
          </a:xfrm>
          <a:prstGeom prst="rect">
            <a:avLst/>
          </a:prstGeom>
        </p:spPr>
      </p:pic>
      <p:pic>
        <p:nvPicPr>
          <p:cNvPr id="23" name="Partner4" hidden="1">
            <a:extLst>
              <a:ext uri="{FF2B5EF4-FFF2-40B4-BE49-F238E27FC236}">
                <a16:creationId xmlns:a16="http://schemas.microsoft.com/office/drawing/2014/main" id="{6EA32010-4007-8719-ACC2-FF1E9693B34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31326" y="4608714"/>
            <a:ext cx="1399338" cy="1350827"/>
          </a:xfrm>
          <a:prstGeom prst="rect">
            <a:avLst/>
          </a:prstGeom>
        </p:spPr>
      </p:pic>
      <p:pic>
        <p:nvPicPr>
          <p:cNvPr id="25" name="Partner5" hidden="1">
            <a:extLst>
              <a:ext uri="{FF2B5EF4-FFF2-40B4-BE49-F238E27FC236}">
                <a16:creationId xmlns:a16="http://schemas.microsoft.com/office/drawing/2014/main" id="{F9EC12F6-6B68-8D1F-5F7F-F413EF9838F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5551" y="4935140"/>
            <a:ext cx="2061468" cy="719493"/>
          </a:xfrm>
          <a:prstGeom prst="rect">
            <a:avLst/>
          </a:prstGeom>
        </p:spPr>
      </p:pic>
      <p:pic>
        <p:nvPicPr>
          <p:cNvPr id="27" name="Partner6" hidden="1">
            <a:extLst>
              <a:ext uri="{FF2B5EF4-FFF2-40B4-BE49-F238E27FC236}">
                <a16:creationId xmlns:a16="http://schemas.microsoft.com/office/drawing/2014/main" id="{D381438B-1B13-A1DE-3979-D2521EA9AA1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54845" y="4857749"/>
            <a:ext cx="443997" cy="772131"/>
          </a:xfrm>
          <a:prstGeom prst="rect">
            <a:avLst/>
          </a:prstGeom>
        </p:spPr>
      </p:pic>
      <p:pic>
        <p:nvPicPr>
          <p:cNvPr id="12" name="Partner7" hidden="1">
            <a:extLst>
              <a:ext uri="{FF2B5EF4-FFF2-40B4-BE49-F238E27FC236}">
                <a16:creationId xmlns:a16="http://schemas.microsoft.com/office/drawing/2014/main" id="{AF3C2DBB-E67E-6F6B-D5FC-C11EECF319C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1099" y="3738604"/>
            <a:ext cx="5423136" cy="2270559"/>
          </a:xfrm>
          <a:prstGeom prst="rect">
            <a:avLst/>
          </a:prstGeom>
        </p:spPr>
      </p:pic>
      <p:sp>
        <p:nvSpPr>
          <p:cNvPr id="10" name="PartnerTextBelow">
            <a:extLst>
              <a:ext uri="{FF2B5EF4-FFF2-40B4-BE49-F238E27FC236}">
                <a16:creationId xmlns:a16="http://schemas.microsoft.com/office/drawing/2014/main" id="{7B062A0B-0B5B-91B1-0185-4803540315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01" y="5696839"/>
            <a:ext cx="5423136" cy="353051"/>
          </a:xfrm>
          <a:effectLst>
            <a:outerShdw sx="1000" sy="1000" algn="ctr" rotWithShape="0">
              <a:srgbClr val="020000">
                <a:alpha val="0"/>
              </a:srgbClr>
            </a:outerShdw>
          </a:effectLst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artnerTextLeft">
            <a:extLst>
              <a:ext uri="{FF2B5EF4-FFF2-40B4-BE49-F238E27FC236}">
                <a16:creationId xmlns:a16="http://schemas.microsoft.com/office/drawing/2014/main" id="{E660BCB7-774B-5F19-9D34-9E6E2312A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00300" y="5271767"/>
            <a:ext cx="3784737" cy="353051"/>
          </a:xfrm>
          <a:effectLst>
            <a:outerShdw sx="1000" sy="1000" algn="ctr" rotWithShape="0">
              <a:srgbClr val="03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artnerTextNone">
            <a:extLst>
              <a:ext uri="{FF2B5EF4-FFF2-40B4-BE49-F238E27FC236}">
                <a16:creationId xmlns:a16="http://schemas.microsoft.com/office/drawing/2014/main" id="{453387E3-462A-AEAC-8FE5-3A6061AE15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1901" y="5271767"/>
            <a:ext cx="5423136" cy="353051"/>
          </a:xfrm>
          <a:effectLst>
            <a:outerShdw sx="1000" sy="1000" algn="ctr" rotWithShape="0">
              <a:srgbClr val="010000">
                <a:alpha val="0"/>
              </a:srgbClr>
            </a:outerShdw>
          </a:effectLst>
        </p:spPr>
        <p:txBody>
          <a:bodyPr anchor="b"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Logo0">
            <a:extLst>
              <a:ext uri="{FF2B5EF4-FFF2-40B4-BE49-F238E27FC236}">
                <a16:creationId xmlns:a16="http://schemas.microsoft.com/office/drawing/2014/main" id="{C49938BE-4E90-5836-30E7-F960C885157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17" name="Logo1" hidden="1">
            <a:extLst>
              <a:ext uri="{FF2B5EF4-FFF2-40B4-BE49-F238E27FC236}">
                <a16:creationId xmlns:a16="http://schemas.microsoft.com/office/drawing/2014/main" id="{D2F70337-09E5-753E-E7B9-419593042A65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61099" y="501419"/>
            <a:ext cx="2793065" cy="301690"/>
          </a:xfrm>
          <a:prstGeom prst="rect">
            <a:avLst/>
          </a:prstGeom>
        </p:spPr>
      </p:pic>
      <p:pic>
        <p:nvPicPr>
          <p:cNvPr id="14" name="Logo2" hidden="1">
            <a:extLst>
              <a:ext uri="{FF2B5EF4-FFF2-40B4-BE49-F238E27FC236}">
                <a16:creationId xmlns:a16="http://schemas.microsoft.com/office/drawing/2014/main" id="{E6E021D2-52EA-059F-64AE-D571C000B6E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61099" y="501419"/>
            <a:ext cx="2677888" cy="301690"/>
          </a:xfrm>
          <a:prstGeom prst="rect">
            <a:avLst/>
          </a:prstGeom>
        </p:spPr>
      </p:pic>
      <p:pic>
        <p:nvPicPr>
          <p:cNvPr id="20" name="Logo3" hidden="1">
            <a:extLst>
              <a:ext uri="{FF2B5EF4-FFF2-40B4-BE49-F238E27FC236}">
                <a16:creationId xmlns:a16="http://schemas.microsoft.com/office/drawing/2014/main" id="{F72FA095-F49F-392A-5483-877EB59E480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61099" y="501419"/>
            <a:ext cx="2918597" cy="301690"/>
          </a:xfrm>
          <a:prstGeom prst="rect">
            <a:avLst/>
          </a:prstGeom>
        </p:spPr>
      </p:pic>
      <p:pic>
        <p:nvPicPr>
          <p:cNvPr id="11" name="Logo4" hidden="1">
            <a:extLst>
              <a:ext uri="{FF2B5EF4-FFF2-40B4-BE49-F238E27FC236}">
                <a16:creationId xmlns:a16="http://schemas.microsoft.com/office/drawing/2014/main" id="{4C338A56-D504-44CA-4381-CA48A19EA71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61099" y="501419"/>
            <a:ext cx="3059492" cy="301690"/>
          </a:xfrm>
          <a:prstGeom prst="rect">
            <a:avLst/>
          </a:prstGeom>
        </p:spPr>
      </p:pic>
      <p:pic>
        <p:nvPicPr>
          <p:cNvPr id="7" name="Logo5" hidden="1">
            <a:extLst>
              <a:ext uri="{FF2B5EF4-FFF2-40B4-BE49-F238E27FC236}">
                <a16:creationId xmlns:a16="http://schemas.microsoft.com/office/drawing/2014/main" id="{2B9131DF-832B-ED22-FD29-025A2221DD2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1099" y="501419"/>
            <a:ext cx="2600568" cy="301690"/>
          </a:xfrm>
          <a:prstGeom prst="rect">
            <a:avLst/>
          </a:prstGeom>
        </p:spPr>
      </p:pic>
      <p:sp>
        <p:nvSpPr>
          <p:cNvPr id="15" name="PartnerTextLeft">
            <a:extLst>
              <a:ext uri="{FF2B5EF4-FFF2-40B4-BE49-F238E27FC236}">
                <a16:creationId xmlns:a16="http://schemas.microsoft.com/office/drawing/2014/main" id="{C3C680C1-29E8-60B2-547C-F6C6CEF130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1901" y="3890830"/>
            <a:ext cx="5423136" cy="925597"/>
          </a:xfrm>
          <a:effectLst>
            <a:outerShdw sx="1000" sy="1000" algn="ctr" rotWithShape="0">
              <a:srgbClr val="040000">
                <a:alpha val="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>
                <a:effectLst>
                  <a:outerShdw sx="1000" sy="1000" algn="ctr" rotWithShape="0">
                    <a:srgbClr val="020000">
                      <a:alpha val="0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 descr="A green screen with a black border&#10;&#10;Description automatically generated">
            <a:extLst>
              <a:ext uri="{FF2B5EF4-FFF2-40B4-BE49-F238E27FC236}">
                <a16:creationId xmlns:a16="http://schemas.microsoft.com/office/drawing/2014/main" id="{F8C09733-3ECE-56BB-240A-C31D2F3E556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13" y="2594731"/>
            <a:ext cx="980303" cy="20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30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uet bilde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4D306-CC31-2343-A46E-112D27616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A1493-4377-B18F-0DD3-3468DBE36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43502-02B4-010D-E2A4-107A0E6B13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FF89B8E-8508-7D06-7D1F-B9107E70E4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725332"/>
            <a:ext cx="5640744" cy="3700112"/>
          </a:xfrm>
          <a:custGeom>
            <a:avLst/>
            <a:gdLst>
              <a:gd name="connsiteX0" fmla="*/ 0 w 11280019"/>
              <a:gd name="connsiteY0" fmla="*/ 0 h 7399368"/>
              <a:gd name="connsiteX1" fmla="*/ 7580329 w 11280019"/>
              <a:gd name="connsiteY1" fmla="*/ 0 h 7399368"/>
              <a:gd name="connsiteX2" fmla="*/ 11260919 w 11280019"/>
              <a:gd name="connsiteY2" fmla="*/ 3321420 h 7399368"/>
              <a:gd name="connsiteX3" fmla="*/ 11280019 w 11280019"/>
              <a:gd name="connsiteY3" fmla="*/ 3699673 h 7399368"/>
              <a:gd name="connsiteX4" fmla="*/ 11280019 w 11280019"/>
              <a:gd name="connsiteY4" fmla="*/ 3699710 h 7399368"/>
              <a:gd name="connsiteX5" fmla="*/ 11260919 w 11280019"/>
              <a:gd name="connsiteY5" fmla="*/ 4077962 h 7399368"/>
              <a:gd name="connsiteX6" fmla="*/ 7770718 w 11280019"/>
              <a:gd name="connsiteY6" fmla="*/ 7394555 h 7399368"/>
              <a:gd name="connsiteX7" fmla="*/ 7580368 w 11280019"/>
              <a:gd name="connsiteY7" fmla="*/ 7399368 h 7399368"/>
              <a:gd name="connsiteX8" fmla="*/ 0 w 11280019"/>
              <a:gd name="connsiteY8" fmla="*/ 7399368 h 739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0019" h="7399368">
                <a:moveTo>
                  <a:pt x="0" y="0"/>
                </a:moveTo>
                <a:lnTo>
                  <a:pt x="7580329" y="0"/>
                </a:lnTo>
                <a:cubicBezTo>
                  <a:pt x="9495938" y="0"/>
                  <a:pt x="11071462" y="1455831"/>
                  <a:pt x="11260919" y="3321420"/>
                </a:cubicBezTo>
                <a:lnTo>
                  <a:pt x="11280019" y="3699673"/>
                </a:lnTo>
                <a:lnTo>
                  <a:pt x="11280019" y="3699710"/>
                </a:lnTo>
                <a:lnTo>
                  <a:pt x="11260919" y="4077962"/>
                </a:lnTo>
                <a:cubicBezTo>
                  <a:pt x="11077777" y="5881362"/>
                  <a:pt x="9599433" y="7301859"/>
                  <a:pt x="7770718" y="7394555"/>
                </a:cubicBezTo>
                <a:lnTo>
                  <a:pt x="7580368" y="7399368"/>
                </a:lnTo>
                <a:lnTo>
                  <a:pt x="0" y="739936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77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10689700" cy="328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31. oktober 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118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54075C-641C-0474-E373-A3F45DE237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81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94C4D4A-AECD-89FD-A010-CA20A606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240" y="1957473"/>
            <a:ext cx="7449520" cy="1881546"/>
          </a:xfrm>
        </p:spPr>
        <p:txBody>
          <a:bodyPr anchor="b"/>
          <a:lstStyle>
            <a:lvl1pPr algn="ctr">
              <a:defRPr sz="4801" spc="0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AF74E64-7ABC-D631-A917-6126CBF0F6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1240" y="4120401"/>
            <a:ext cx="7449520" cy="13380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04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099" y="1333654"/>
            <a:ext cx="10676534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6379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5ACF3C-E178-6E6C-BE88-8B6CDE55A4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1498" y="1333654"/>
            <a:ext cx="5197025" cy="4591581"/>
          </a:xfrm>
          <a:prstGeom prst="roundRect">
            <a:avLst>
              <a:gd name="adj" fmla="val 4495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409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259380A-6F57-70C2-7FA4-EDC640D29F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78F9BE-32A0-3768-A499-433F03639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7265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7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8806B8F-21AF-B3F1-808C-3B21B06FBA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4215" y="1333655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EA76E604-7BD3-4F0E-75C7-18EA119E3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4215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5194307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74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423A280B-BAA0-F6B2-1B44-9CBD380392D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54" y="1333654"/>
            <a:ext cx="3437469" cy="4591581"/>
          </a:xfrm>
          <a:prstGeom prst="roundRect">
            <a:avLst>
              <a:gd name="adj" fmla="val 5788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173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689700" cy="10289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822" y="2533578"/>
            <a:ext cx="4968111" cy="328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5FBD-B8E3-4BE7-AABE-A501238A26D8}" type="datetime4">
              <a:rPr lang="nb-NO" smtClean="0"/>
              <a:t>31. oktober 2024</a:t>
            </a:fld>
            <a:endParaRPr lang="nb-NO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4D2587-BC66-4AB0-BAE5-24BA763CF8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0411" y="2533578"/>
            <a:ext cx="4968111" cy="328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12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00943-557E-7696-4799-F9C34FD8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F3D7CD1-2607-B3F6-A9D8-C6DC621C5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100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3D157A-7558-193E-184B-9F8E6C4E7F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100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4B4D1F7-80FF-067B-CAAC-C77B69714B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95316" y="1333655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2B69CF7-EE35-E964-3C88-3648F07431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95316" y="3757296"/>
            <a:ext cx="3377302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C2E7663-BA94-118C-E00C-2696240548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1054" y="1333655"/>
            <a:ext cx="3437469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2FC25B9-5FB0-E657-575E-4F4E58DC29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01055" y="3757296"/>
            <a:ext cx="3437468" cy="2167940"/>
          </a:xfrm>
          <a:prstGeom prst="roundRect">
            <a:avLst>
              <a:gd name="adj" fmla="val 901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8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E599802-27B9-9D9A-72FC-545731D6A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9439" y="1"/>
            <a:ext cx="5264273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7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F11CCE-F859-05EC-36A9-D275713B5C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" y="4496320"/>
            <a:ext cx="3999620" cy="23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en kolonne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6513BB6-733E-7082-0A7D-2CC4CCD8C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8454" y="0"/>
            <a:ext cx="5283277" cy="1957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74936-8615-3C47-DB5E-5EDACC81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56" y="2457734"/>
            <a:ext cx="4526208" cy="1324128"/>
          </a:xfrm>
        </p:spPr>
        <p:txBody>
          <a:bodyPr anchor="t"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76E45-A896-6B8C-109E-3E949A9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EC51B0-8E08-8A15-AF44-6FB1B3129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56954" y="2457734"/>
            <a:ext cx="5991257" cy="3290588"/>
          </a:xfrm>
        </p:spPr>
        <p:txBody>
          <a:bodyPr t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2788118-9A7F-5475-8A32-C2E73DB885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yggeklos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6110071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6110071" cy="3074753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66B4B27-0D1A-1289-C556-CEAB8BC8B4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00546" y="2431537"/>
            <a:ext cx="1112900" cy="1112884"/>
          </a:xfrm>
          <a:custGeom>
            <a:avLst/>
            <a:gdLst>
              <a:gd name="connsiteX0" fmla="*/ 1112757 w 2225510"/>
              <a:gd name="connsiteY0" fmla="*/ 0 h 2225511"/>
              <a:gd name="connsiteX1" fmla="*/ 2225510 w 2225510"/>
              <a:gd name="connsiteY1" fmla="*/ 0 h 2225511"/>
              <a:gd name="connsiteX2" fmla="*/ 2225510 w 2225510"/>
              <a:gd name="connsiteY2" fmla="*/ 2225511 h 2225511"/>
              <a:gd name="connsiteX3" fmla="*/ 1112737 w 2225510"/>
              <a:gd name="connsiteY3" fmla="*/ 2225511 h 2225511"/>
              <a:gd name="connsiteX4" fmla="*/ 998984 w 2225510"/>
              <a:gd name="connsiteY4" fmla="*/ 2219767 h 2225511"/>
              <a:gd name="connsiteX5" fmla="*/ 5744 w 2225510"/>
              <a:gd name="connsiteY5" fmla="*/ 1226531 h 2225511"/>
              <a:gd name="connsiteX6" fmla="*/ 0 w 2225510"/>
              <a:gd name="connsiteY6" fmla="*/ 1112778 h 2225511"/>
              <a:gd name="connsiteX7" fmla="*/ 0 w 2225510"/>
              <a:gd name="connsiteY7" fmla="*/ 1112739 h 2225511"/>
              <a:gd name="connsiteX8" fmla="*/ 5744 w 2225510"/>
              <a:gd name="connsiteY8" fmla="*/ 998985 h 2225511"/>
              <a:gd name="connsiteX9" fmla="*/ 1112757 w 2225510"/>
              <a:gd name="connsiteY9" fmla="*/ 0 h 222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510" h="2225511">
                <a:moveTo>
                  <a:pt x="1112757" y="0"/>
                </a:moveTo>
                <a:lnTo>
                  <a:pt x="2225510" y="0"/>
                </a:lnTo>
                <a:lnTo>
                  <a:pt x="2225510" y="2225511"/>
                </a:lnTo>
                <a:lnTo>
                  <a:pt x="1112737" y="2225511"/>
                </a:lnTo>
                <a:lnTo>
                  <a:pt x="998984" y="2219767"/>
                </a:lnTo>
                <a:cubicBezTo>
                  <a:pt x="475278" y="2166582"/>
                  <a:pt x="58930" y="1750237"/>
                  <a:pt x="5744" y="1226531"/>
                </a:cubicBezTo>
                <a:lnTo>
                  <a:pt x="0" y="1112778"/>
                </a:lnTo>
                <a:lnTo>
                  <a:pt x="0" y="1112739"/>
                </a:lnTo>
                <a:lnTo>
                  <a:pt x="5744" y="998985"/>
                </a:lnTo>
                <a:cubicBezTo>
                  <a:pt x="62729" y="437871"/>
                  <a:pt x="536609" y="0"/>
                  <a:pt x="1112757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A4042A4-6846-6277-193D-1B88AAF740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99341" y="2431537"/>
            <a:ext cx="1104976" cy="2308521"/>
          </a:xfrm>
          <a:custGeom>
            <a:avLst/>
            <a:gdLst>
              <a:gd name="connsiteX0" fmla="*/ 1106674 w 2209664"/>
              <a:gd name="connsiteY0" fmla="*/ 0 h 4616508"/>
              <a:gd name="connsiteX1" fmla="*/ 1106694 w 2209664"/>
              <a:gd name="connsiteY1" fmla="*/ 0 h 4616508"/>
              <a:gd name="connsiteX2" fmla="*/ 1329718 w 2209664"/>
              <a:gd name="connsiteY2" fmla="*/ 22483 h 4616508"/>
              <a:gd name="connsiteX3" fmla="*/ 2207656 w 2209664"/>
              <a:gd name="connsiteY3" fmla="*/ 993533 h 4616508"/>
              <a:gd name="connsiteX4" fmla="*/ 2209664 w 2209664"/>
              <a:gd name="connsiteY4" fmla="*/ 1033294 h 4616508"/>
              <a:gd name="connsiteX5" fmla="*/ 2209664 w 2209664"/>
              <a:gd name="connsiteY5" fmla="*/ 3583215 h 4616508"/>
              <a:gd name="connsiteX6" fmla="*/ 2207656 w 2209664"/>
              <a:gd name="connsiteY6" fmla="*/ 3622973 h 4616508"/>
              <a:gd name="connsiteX7" fmla="*/ 1106684 w 2209664"/>
              <a:gd name="connsiteY7" fmla="*/ 4616508 h 4616508"/>
              <a:gd name="connsiteX8" fmla="*/ 5712 w 2209664"/>
              <a:gd name="connsiteY8" fmla="*/ 3622973 h 4616508"/>
              <a:gd name="connsiteX9" fmla="*/ 0 w 2209664"/>
              <a:gd name="connsiteY9" fmla="*/ 3509861 h 4616508"/>
              <a:gd name="connsiteX10" fmla="*/ 0 w 2209664"/>
              <a:gd name="connsiteY10" fmla="*/ 1106647 h 4616508"/>
              <a:gd name="connsiteX11" fmla="*/ 5712 w 2209664"/>
              <a:gd name="connsiteY11" fmla="*/ 993534 h 4616508"/>
              <a:gd name="connsiteX12" fmla="*/ 883648 w 2209664"/>
              <a:gd name="connsiteY12" fmla="*/ 22483 h 461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9664" h="4616508">
                <a:moveTo>
                  <a:pt x="1106674" y="0"/>
                </a:moveTo>
                <a:lnTo>
                  <a:pt x="1106694" y="0"/>
                </a:lnTo>
                <a:lnTo>
                  <a:pt x="1329718" y="22483"/>
                </a:lnTo>
                <a:cubicBezTo>
                  <a:pt x="1797992" y="118306"/>
                  <a:pt x="2158538" y="509886"/>
                  <a:pt x="2207656" y="993533"/>
                </a:cubicBezTo>
                <a:lnTo>
                  <a:pt x="2209664" y="1033294"/>
                </a:lnTo>
                <a:lnTo>
                  <a:pt x="2209664" y="3583215"/>
                </a:lnTo>
                <a:lnTo>
                  <a:pt x="2207656" y="3622973"/>
                </a:lnTo>
                <a:cubicBezTo>
                  <a:pt x="2150984" y="4181022"/>
                  <a:pt x="1679698" y="4616508"/>
                  <a:pt x="1106684" y="4616508"/>
                </a:cubicBezTo>
                <a:cubicBezTo>
                  <a:pt x="533678" y="4616508"/>
                  <a:pt x="62386" y="4181022"/>
                  <a:pt x="5712" y="3622973"/>
                </a:cubicBezTo>
                <a:lnTo>
                  <a:pt x="0" y="3509861"/>
                </a:lnTo>
                <a:lnTo>
                  <a:pt x="0" y="1106647"/>
                </a:lnTo>
                <a:lnTo>
                  <a:pt x="5712" y="993534"/>
                </a:lnTo>
                <a:cubicBezTo>
                  <a:pt x="54828" y="509887"/>
                  <a:pt x="415372" y="118307"/>
                  <a:pt x="883648" y="2248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CBD0589C-AEE5-8A93-CAF9-1BB9E01069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96" y="2429949"/>
            <a:ext cx="1112884" cy="111288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BEEE278-D80C-5C2F-8091-A42520FC62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500554" y="1231708"/>
            <a:ext cx="1112884" cy="111288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0E3ACF0D-BFB2-19CB-63AB-CAE65379C8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3488" y="1227226"/>
            <a:ext cx="2310829" cy="111721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12ACBAC-1776-48AB-9136-10E109DAF12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546" y="3629027"/>
            <a:ext cx="2305842" cy="111022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212FBFDF-1EAF-7BE9-6467-E2FE3A2F60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396" y="4823853"/>
            <a:ext cx="2274319" cy="1108731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2C787AE3-7AFA-5FB6-728B-85C628017C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0309" y="4819701"/>
            <a:ext cx="1112883" cy="11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9739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1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D40396B-FA05-4CF4-CC34-0F421CA5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9740" y="1409160"/>
            <a:ext cx="4981095" cy="45906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22" y="1625788"/>
            <a:ext cx="5347178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8822" y="2857831"/>
            <a:ext cx="5347178" cy="3074753"/>
          </a:xfrm>
        </p:spPr>
        <p:txBody>
          <a:bodyPr/>
          <a:lstStyle>
            <a:lvl1pPr marL="185738" indent="-185738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D3551A-F8C1-3CDE-5695-9172BA524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7629" y="3275994"/>
            <a:ext cx="4473196" cy="1657524"/>
          </a:xfrm>
        </p:spPr>
        <p:txBody>
          <a:bodyPr/>
          <a:lstStyle>
            <a:lvl1pPr marL="0" indent="0">
              <a:buNone/>
              <a:defRPr sz="21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D679FD-9683-ABDF-F7AC-FED67E0CF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7629" y="5057566"/>
            <a:ext cx="4473196" cy="6159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4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94B3-3198-2334-6ED1-B4E6D144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444" y="1625788"/>
            <a:ext cx="5347178" cy="1066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C835-F518-0CF5-7B61-DA4DA270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2F2FBA-3E06-5850-ABF6-1354483056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2444" y="2857831"/>
            <a:ext cx="5347178" cy="307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F34E96-F51A-6D82-BA09-29240DA6B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0865" y="1407482"/>
            <a:ext cx="4991750" cy="4593963"/>
          </a:xfrm>
          <a:prstGeom prst="roundRect">
            <a:avLst>
              <a:gd name="adj" fmla="val 4640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6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822" y="1041129"/>
            <a:ext cx="10515600" cy="102897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822" y="2438317"/>
            <a:ext cx="10515600" cy="2747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 hf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398" y="425216"/>
            <a:ext cx="1251124" cy="2423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70435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7043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7080-1283-4CAA-968C-3B52088C60A6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62EF1F-8935-12E7-1C9A-33B7299BDD2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1099" y="501419"/>
            <a:ext cx="930762" cy="3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3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91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914446" rtl="0" eaLnBrk="1" latinLnBrk="0" hangingPunct="1">
        <a:lnSpc>
          <a:spcPct val="114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92223" indent="-171484" algn="l" defTabSz="914446" rtl="0" eaLnBrk="1" fontAlgn="ctr" latinLnBrk="0" hangingPunct="1">
        <a:lnSpc>
          <a:spcPct val="104000"/>
        </a:lnSpc>
        <a:spcBef>
          <a:spcPts val="0"/>
        </a:spcBef>
        <a:buSzPct val="3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797084" indent="-181011" algn="l" defTabSz="914446" rtl="0" eaLnBrk="1" fontAlgn="ctr" latinLnBrk="0" hangingPunct="1">
        <a:lnSpc>
          <a:spcPct val="112000"/>
        </a:lnSpc>
        <a:spcBef>
          <a:spcPts val="0"/>
        </a:spcBef>
        <a:buSzPct val="40000"/>
        <a:buFontTx/>
        <a:buBlip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098770" indent="-187362" algn="l" defTabSz="914446" rtl="0" eaLnBrk="1" fontAlgn="ctr" latinLnBrk="0" hangingPunct="1">
        <a:lnSpc>
          <a:spcPct val="117000"/>
        </a:lnSpc>
        <a:spcBef>
          <a:spcPts val="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17000"/>
        </a:lnSpc>
        <a:spcBef>
          <a:spcPts val="500"/>
        </a:spcBef>
        <a:buFont typeface="Riposte Light" panose="00000400000000000000" pitchFamily="50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FB9E1-B708-052B-57C2-59D0B010B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66" y="1182309"/>
            <a:ext cx="5983995" cy="4221898"/>
          </a:xfrm>
        </p:spPr>
        <p:txBody>
          <a:bodyPr/>
          <a:lstStyle/>
          <a:p>
            <a:br>
              <a:rPr lang="nb-NO"/>
            </a:br>
            <a:br>
              <a:rPr lang="nb-NO"/>
            </a:br>
            <a:r>
              <a:rPr lang="nb-NO"/>
              <a:t>Kontroversielle temaer -</a:t>
            </a:r>
            <a:br>
              <a:rPr lang="nb-NO"/>
            </a:br>
            <a:r>
              <a:rPr lang="nb-NO"/>
              <a:t>film &amp; oppgaver for profesjonsfelleskap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05D4B-BD4A-DE47-F5DC-29F54FC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fld id="{22896680-2951-4CD4-965E-62C2EA73F3D7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807161A-D874-A976-117B-E9C6674D9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A40E1D-FE3D-60FA-910E-3D97A4557A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FA53D5A-6DDE-E581-5A9F-00EE5C69EA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EDD369-983D-D854-652C-4DAB010CB4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88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CF753-675A-4C24-8D86-D648C363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88718E-6F50-40B1-8030-994C3D93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915" y="1239864"/>
            <a:ext cx="6442707" cy="1452847"/>
          </a:xfrm>
        </p:spPr>
        <p:txBody>
          <a:bodyPr/>
          <a:lstStyle/>
          <a:p>
            <a:r>
              <a:rPr lang="nb-NO" sz="3200" b="1">
                <a:solidFill>
                  <a:schemeClr val="tx1"/>
                </a:solidFill>
              </a:rPr>
              <a:t>Film 1)</a:t>
            </a:r>
            <a:br>
              <a:rPr lang="nb-NO" sz="3200" b="1">
                <a:solidFill>
                  <a:schemeClr val="tx1"/>
                </a:solidFill>
              </a:rPr>
            </a:br>
            <a:r>
              <a:rPr lang="nb-NO" sz="3200" b="1">
                <a:solidFill>
                  <a:schemeClr val="tx1"/>
                </a:solidFill>
              </a:rPr>
              <a:t>Kontroversielle temaer og demokratilæring</a:t>
            </a:r>
            <a:endParaRPr lang="nb-NO" b="1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A29A5-36F9-49CE-8884-41981D124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546" y="2699239"/>
            <a:ext cx="6828893" cy="3818026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Voksende fokus på uenighet i demokratiundervisning</a:t>
            </a:r>
            <a:endParaRPr lang="en-US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Drivkraften i demokratiet - i motsetning konsensus-orientering</a:t>
            </a:r>
            <a:endParaRPr lang="en-US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285750" indent="-28575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Men: også potensiale for å true/undergrave – polarisering, radikalisering</a:t>
            </a:r>
            <a:endParaRPr lang="en-US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185420" indent="-1854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185420" indent="-18542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2200" b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Demokratilæringens mål: 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å ruste elevene til å </a:t>
            </a:r>
            <a:r>
              <a:rPr lang="nb-NO" sz="2200" i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stå i uenighet – </a:t>
            </a: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uten å oppfatte hverandre som fiende</a:t>
            </a:r>
            <a:r>
              <a:rPr lang="nb-NO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(</a:t>
            </a:r>
            <a:r>
              <a:rPr lang="nb-NO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agonistisk</a:t>
            </a:r>
            <a:r>
              <a:rPr lang="nb-NO">
                <a:solidFill>
                  <a:schemeClr val="tx1"/>
                </a:solidFill>
                <a:latin typeface="Calibri"/>
                <a:ea typeface="Calibri"/>
                <a:cs typeface="Arial"/>
              </a:rPr>
              <a:t> vs. </a:t>
            </a:r>
            <a:r>
              <a:rPr lang="nb-NO" err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antagogistisk</a:t>
            </a:r>
            <a:r>
              <a:rPr lang="nb-NO">
                <a:solidFill>
                  <a:schemeClr val="tx1"/>
                </a:solidFill>
                <a:latin typeface="Calibri"/>
                <a:ea typeface="Calibri"/>
                <a:cs typeface="Arial"/>
              </a:rPr>
              <a:t>)</a:t>
            </a:r>
            <a:endParaRPr lang="en-US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  <a:p>
            <a:pPr marL="342900" indent="-3429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å sette elevene i stand til å forholde seg </a:t>
            </a:r>
            <a:r>
              <a:rPr lang="nb-NO" sz="2200" i="1">
                <a:solidFill>
                  <a:schemeClr val="tx1"/>
                </a:solidFill>
                <a:latin typeface="Calibri"/>
                <a:ea typeface="Calibri"/>
                <a:cs typeface="Arial"/>
              </a:rPr>
              <a:t>konstruktivt</a:t>
            </a:r>
            <a:r>
              <a:rPr lang="nb-NO" sz="2200">
                <a:solidFill>
                  <a:schemeClr val="tx1"/>
                </a:solidFill>
                <a:latin typeface="Calibri"/>
                <a:ea typeface="Calibri"/>
                <a:cs typeface="Arial"/>
              </a:rPr>
              <a:t> til uenighet</a:t>
            </a:r>
            <a:endParaRPr lang="en-US" sz="2200">
              <a:solidFill>
                <a:schemeClr val="tx1"/>
              </a:solidFill>
              <a:latin typeface="Calibri"/>
              <a:ea typeface="Calibri"/>
              <a:cs typeface="Arial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A0F165A-915E-4231-A31F-D014123C48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t="23903" r="10837" b="8069"/>
          <a:stretch/>
        </p:blipFill>
        <p:spPr>
          <a:xfrm>
            <a:off x="214011" y="1712840"/>
            <a:ext cx="5128581" cy="3312867"/>
          </a:xfrm>
        </p:spPr>
      </p:pic>
    </p:spTree>
    <p:extLst>
      <p:ext uri="{BB962C8B-B14F-4D97-AF65-F5344CB8AC3E}">
        <p14:creationId xmlns:p14="http://schemas.microsoft.com/office/powerpoint/2010/main" val="404814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6FBD4-B42C-42BC-9829-CC689204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018" y="6212557"/>
            <a:ext cx="1251124" cy="242307"/>
          </a:xfrm>
        </p:spPr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12FEA-BF73-93AC-2B11-ADE7C70A0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5785" y="989463"/>
            <a:ext cx="10033120" cy="3862897"/>
          </a:xfrm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b-NO" sz="3200" b="1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nb-NO" sz="3200" b="1">
                <a:solidFill>
                  <a:schemeClr val="tx1"/>
                </a:solidFill>
                <a:latin typeface="+mj-lt"/>
              </a:rPr>
              <a:t>Tenk individuelt – oppsummer med din sideperson</a:t>
            </a: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0000400000000000000" pitchFamily="50" charset="0"/>
              <a:buChar char="•"/>
            </a:pPr>
            <a:endParaRPr lang="nb-NO" sz="2600">
              <a:solidFill>
                <a:schemeClr val="tx1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0000400000000000000" pitchFamily="50" charset="0"/>
              <a:buChar char="•"/>
            </a:pPr>
            <a:r>
              <a:rPr lang="nb-NO">
                <a:solidFill>
                  <a:schemeClr val="tx1"/>
                </a:solidFill>
              </a:rPr>
              <a:t>Hvilke temaer skaper uenighet og temperatur på din skole?</a:t>
            </a:r>
          </a:p>
          <a:p>
            <a:pPr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nb-NO" sz="2400">
              <a:solidFill>
                <a:schemeClr val="tx1"/>
              </a:solidFill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0000400000000000000" pitchFamily="50" charset="0"/>
              <a:buChar char="•"/>
            </a:pPr>
            <a:r>
              <a:rPr lang="nb-NO">
                <a:solidFill>
                  <a:schemeClr val="tx1"/>
                </a:solidFill>
              </a:rPr>
              <a:t>Hva kjennetegner uenigheten? Handler det om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400">
                <a:cs typeface="Arial"/>
              </a:rPr>
              <a:t>s</a:t>
            </a:r>
            <a:r>
              <a:rPr lang="nb-NO" sz="2400">
                <a:solidFill>
                  <a:schemeClr val="tx2"/>
                </a:solidFill>
                <a:latin typeface="+mn-lt"/>
                <a:cs typeface="Arial"/>
              </a:rPr>
              <a:t>terke følelser og engasjement?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400">
                <a:cs typeface="Arial"/>
              </a:rPr>
              <a:t>u</a:t>
            </a:r>
            <a:r>
              <a:rPr lang="nb-NO" sz="2400">
                <a:solidFill>
                  <a:schemeClr val="tx2"/>
                </a:solidFill>
                <a:latin typeface="+mn-lt"/>
                <a:cs typeface="Arial"/>
              </a:rPr>
              <a:t>enighet om saksforhold?</a:t>
            </a:r>
          </a:p>
          <a:p>
            <a:pPr lvl="2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b-NO" sz="2400">
                <a:cs typeface="Arial"/>
              </a:rPr>
              <a:t>u</a:t>
            </a:r>
            <a:r>
              <a:rPr lang="nb-NO" sz="2400">
                <a:solidFill>
                  <a:schemeClr val="tx2"/>
                </a:solidFill>
                <a:latin typeface="+mn-lt"/>
                <a:cs typeface="Arial"/>
              </a:rPr>
              <a:t>enighet om verdier?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endParaRPr lang="nb-NO" sz="2400">
              <a:solidFill>
                <a:schemeClr val="tx2"/>
              </a:solidFill>
              <a:latin typeface="+mn-lt"/>
              <a:cs typeface="Arial"/>
            </a:endParaRP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0000400000000000000" pitchFamily="50" charset="0"/>
              <a:buChar char="•"/>
            </a:pPr>
            <a:r>
              <a:rPr lang="nb-NO">
                <a:solidFill>
                  <a:schemeClr val="tx1"/>
                </a:solidFill>
              </a:rPr>
              <a:t>Hvilke muligheter gir dette for demokratilæring?</a:t>
            </a:r>
          </a:p>
          <a:p>
            <a:pPr marL="457200" indent="-4572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0000400000000000000" pitchFamily="50" charset="0"/>
              <a:buChar char="•"/>
            </a:pPr>
            <a:r>
              <a:rPr lang="nb-NO">
                <a:solidFill>
                  <a:schemeClr val="tx1"/>
                </a:solidFill>
              </a:rPr>
              <a:t>Hva blir utfordrende?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9165F8-04B8-3940-B03D-D55BADC5C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5" y="2104872"/>
            <a:ext cx="4019481" cy="1324128"/>
          </a:xfrm>
        </p:spPr>
        <p:txBody>
          <a:bodyPr anchor="t">
            <a:normAutofit fontScale="90000"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9pPr>
          </a:lstStyle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nb-NO" sz="3200" b="1">
                <a:solidFill>
                  <a:schemeClr val="tx2"/>
                </a:solidFill>
                <a:latin typeface="+mn-lt"/>
                <a:cs typeface="Arial"/>
              </a:rPr>
              <a:t>Film 2)</a:t>
            </a:r>
            <a:br>
              <a:rPr lang="nb-NO" sz="3200" b="1">
                <a:solidFill>
                  <a:schemeClr val="tx2"/>
                </a:solidFill>
                <a:latin typeface="+mn-lt"/>
                <a:cs typeface="Arial"/>
              </a:rPr>
            </a:br>
            <a:r>
              <a:rPr lang="nb-NO" sz="3200" b="1" err="1">
                <a:solidFill>
                  <a:schemeClr val="tx2"/>
                </a:solidFill>
                <a:latin typeface="+mn-lt"/>
                <a:cs typeface="Arial"/>
              </a:rPr>
              <a:t>Beutelsbach</a:t>
            </a:r>
            <a:r>
              <a:rPr lang="nb-NO" sz="3200" b="1">
                <a:solidFill>
                  <a:schemeClr val="tx2"/>
                </a:solidFill>
                <a:latin typeface="+mn-lt"/>
                <a:cs typeface="Arial"/>
              </a:rPr>
              <a:t>-prinsippene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FF8F314-98ED-1887-0385-33908F07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87398" y="425216"/>
            <a:ext cx="1251124" cy="242307"/>
          </a:xfrm>
        </p:spPr>
        <p:txBody>
          <a:bodyPr/>
          <a:lstStyle/>
          <a:p>
            <a:pPr>
              <a:spcAft>
                <a:spcPts val="600"/>
              </a:spcAft>
            </a:pPr>
            <a:fld id="{8203F6EA-9C9E-4DA5-B392-DAB631403552}" type="datetime4">
              <a:rPr lang="nb-NO" smtClean="0"/>
              <a:pPr>
                <a:spcAft>
                  <a:spcPts val="600"/>
                </a:spcAft>
              </a:pPr>
              <a:t>31. oktober 2024</a:t>
            </a:fld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635DB4-6604-1E44-979D-A9C58B37C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2948" y="1979768"/>
            <a:ext cx="7430947" cy="5163285"/>
          </a:xfrm>
        </p:spPr>
        <p:txBody>
          <a:bodyPr vert="horz" lIns="0" tIns="36000" rIns="0" bIns="0" rtlCol="0" anchor="t">
            <a:noAutofit/>
          </a:bodyPr>
          <a:lstStyle>
            <a:defPPr>
              <a:defRPr lang="nb-N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Bookman Old Style" pitchFamily="18" charset="0"/>
                <a:ea typeface="+mn-ea"/>
                <a:cs typeface="Arial" charset="0"/>
              </a:defRPr>
            </a:lvl9pPr>
          </a:lstStyle>
          <a:p>
            <a:pPr marL="608965" indent="-608965">
              <a:lnSpc>
                <a:spcPct val="104000"/>
              </a:lnSpc>
              <a:spcAft>
                <a:spcPts val="600"/>
              </a:spcAft>
              <a:buAutoNum type="arabicPeriod"/>
            </a:pPr>
            <a:r>
              <a:rPr lang="nb-NO" sz="2800">
                <a:solidFill>
                  <a:schemeClr val="tx2"/>
                </a:solidFill>
                <a:latin typeface="Riposte Light"/>
                <a:cs typeface="Arial"/>
              </a:rPr>
              <a:t>Varsomhet</a:t>
            </a:r>
            <a:r>
              <a:rPr lang="nb-NO" sz="2800">
                <a:solidFill>
                  <a:schemeClr val="tx2"/>
                </a:solidFill>
                <a:latin typeface="+mn-lt"/>
                <a:cs typeface="Arial"/>
              </a:rPr>
              <a:t> mot å overvelde elevene emosjonelt og/eller kognitivt</a:t>
            </a:r>
            <a:endParaRPr lang="nb-NO" sz="2800">
              <a:solidFill>
                <a:schemeClr val="tx2"/>
              </a:solidFill>
              <a:latin typeface="+mn-lt"/>
            </a:endParaRP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800">
                <a:solidFill>
                  <a:schemeClr val="tx2"/>
                </a:solidFill>
                <a:latin typeface="+mn-lt"/>
                <a:cs typeface="Arial"/>
              </a:rPr>
              <a:t>Saker som er kontroversielle i forskning og politikk bør presenteres </a:t>
            </a:r>
            <a:r>
              <a:rPr lang="nb-NO" sz="2800" i="1">
                <a:solidFill>
                  <a:schemeClr val="tx2"/>
                </a:solidFill>
                <a:latin typeface="+mn-lt"/>
                <a:cs typeface="Arial"/>
              </a:rPr>
              <a:t>som</a:t>
            </a:r>
            <a:r>
              <a:rPr lang="nb-NO" sz="280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b-NO" sz="2800" i="1">
                <a:solidFill>
                  <a:schemeClr val="tx2"/>
                </a:solidFill>
                <a:latin typeface="+mn-lt"/>
                <a:cs typeface="Arial"/>
              </a:rPr>
              <a:t>kontroversielle</a:t>
            </a:r>
            <a:r>
              <a:rPr lang="nb-NO" sz="2800">
                <a:solidFill>
                  <a:schemeClr val="tx2"/>
                </a:solidFill>
                <a:latin typeface="+mn-lt"/>
                <a:cs typeface="Arial"/>
              </a:rPr>
              <a:t> i klasserommet (minst to sider/perspektiver) </a:t>
            </a: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800">
                <a:solidFill>
                  <a:schemeClr val="tx2"/>
                </a:solidFill>
                <a:latin typeface="Riposte Light"/>
                <a:cs typeface="Arial"/>
              </a:rPr>
              <a:t>Myndiggjøring: Målet er at elever kan reflektere selvstendig og få handlingskompetanse</a:t>
            </a:r>
            <a:endParaRPr lang="nb-NO" sz="2800">
              <a:solidFill>
                <a:schemeClr val="tx2"/>
              </a:solidFill>
              <a:latin typeface="Riposte Light"/>
            </a:endParaRP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endParaRPr lang="nb-NO" sz="2800">
              <a:solidFill>
                <a:schemeClr val="tx2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5FAF0D0-BD3C-77BD-9AAC-0909F89E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Handout</a:t>
            </a:r>
            <a:r>
              <a:rPr lang="nb-NO"/>
              <a:t>:</a:t>
            </a:r>
            <a:br>
              <a:rPr lang="nb-NO"/>
            </a:br>
            <a:r>
              <a:rPr lang="nb-NO"/>
              <a:t>Mellom </a:t>
            </a:r>
            <a:r>
              <a:rPr lang="nb-NO" err="1"/>
              <a:t>frakobling</a:t>
            </a:r>
            <a:r>
              <a:rPr lang="nb-NO"/>
              <a:t>, påkobling og </a:t>
            </a:r>
            <a:r>
              <a:rPr lang="nb-NO" err="1"/>
              <a:t>overveldelse</a:t>
            </a: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424BFD4-CE04-7E6D-8DD1-B9C22B3AE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821" y="2533578"/>
            <a:ext cx="10838127" cy="3283293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/>
              <a:t>Emosjonelt frakoblet		  Emosjonelt påkoblet			Emosjonelt overveldet</a:t>
            </a:r>
          </a:p>
          <a:p>
            <a:pPr marL="0" indent="0">
              <a:buNone/>
            </a:pPr>
            <a:r>
              <a:rPr lang="nb-NO"/>
              <a:t>uinteressert			  interessert og engasjert		ensrettet fokus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		            Justere didaktiske strategier og virkemidler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7A4F4F1-77A4-C2BA-A150-D5D323A7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8" name="Pil: venstre og høyre 7">
            <a:extLst>
              <a:ext uri="{FF2B5EF4-FFF2-40B4-BE49-F238E27FC236}">
                <a16:creationId xmlns:a16="http://schemas.microsoft.com/office/drawing/2014/main" id="{282AB6D4-5746-2749-D995-00BF7E455529}"/>
              </a:ext>
            </a:extLst>
          </p:cNvPr>
          <p:cNvSpPr/>
          <p:nvPr/>
        </p:nvSpPr>
        <p:spPr>
          <a:xfrm>
            <a:off x="436675" y="4681182"/>
            <a:ext cx="11313994" cy="484632"/>
          </a:xfrm>
          <a:prstGeom prst="left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bøyd mot høyre 9">
            <a:extLst>
              <a:ext uri="{FF2B5EF4-FFF2-40B4-BE49-F238E27FC236}">
                <a16:creationId xmlns:a16="http://schemas.microsoft.com/office/drawing/2014/main" id="{71AD7438-2CCB-E03B-2BFC-A2AAF00A9D50}"/>
              </a:ext>
            </a:extLst>
          </p:cNvPr>
          <p:cNvSpPr/>
          <p:nvPr/>
        </p:nvSpPr>
        <p:spPr>
          <a:xfrm rot="5400000">
            <a:off x="5394567" y="-262536"/>
            <a:ext cx="974807" cy="6922029"/>
          </a:xfrm>
          <a:prstGeom prst="curvedRightArrow">
            <a:avLst>
              <a:gd name="adj1" fmla="val 21309"/>
              <a:gd name="adj2" fmla="val 50000"/>
              <a:gd name="adj3" fmla="val 392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3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EE5AA-B390-5D5C-318E-7FC96D83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" y="1173707"/>
            <a:ext cx="8591266" cy="1119117"/>
          </a:xfrm>
        </p:spPr>
        <p:txBody>
          <a:bodyPr/>
          <a:lstStyle/>
          <a:p>
            <a:r>
              <a:rPr lang="nb-NO"/>
              <a:t>Gruppesamtale:</a:t>
            </a:r>
            <a:br>
              <a:rPr lang="nb-NO"/>
            </a:br>
            <a:r>
              <a:rPr lang="nb-NO"/>
              <a:t>Nå har du hørt om </a:t>
            </a:r>
            <a:r>
              <a:rPr lang="nb-NO" err="1"/>
              <a:t>Beutelsbach</a:t>
            </a:r>
            <a:r>
              <a:rPr lang="nb-NO"/>
              <a:t> prinsippene..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3AC5C7-033D-C7F1-665A-03E8D46C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8B0C99-6DE6-3484-8FDF-CDB07666E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5785" y="2231410"/>
            <a:ext cx="9157648" cy="3516912"/>
          </a:xfrm>
        </p:spPr>
        <p:txBody>
          <a:bodyPr/>
          <a:lstStyle/>
          <a:p>
            <a:pPr marL="0" indent="0">
              <a:buNone/>
            </a:pPr>
            <a:r>
              <a:rPr lang="nb-NO" sz="2400"/>
              <a:t>Snakk om hvordan dere oppfatter de tre prinsippene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/>
              <a:t>Hvilke prinsipper støttes av din erfaring som lærer?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/>
              <a:t>Hvilke oppfatter du som mindre innlysende?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/>
              <a:t>Hvorfor er de tre prinsippene </a:t>
            </a:r>
            <a:r>
              <a:rPr lang="nb-NO" sz="2400" i="1"/>
              <a:t>samlet</a:t>
            </a:r>
            <a:r>
              <a:rPr lang="nb-NO" sz="2400"/>
              <a:t> viktig for demokratilæringen? 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61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EE5AA-B390-5D5C-318E-7FC96D83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25" y="1173707"/>
            <a:ext cx="8591266" cy="1119117"/>
          </a:xfrm>
        </p:spPr>
        <p:txBody>
          <a:bodyPr/>
          <a:lstStyle/>
          <a:p>
            <a:r>
              <a:rPr lang="nb-NO"/>
              <a:t>Gruppesamtale:</a:t>
            </a:r>
            <a:br>
              <a:rPr lang="nb-NO"/>
            </a:br>
            <a:r>
              <a:rPr lang="nb-NO"/>
              <a:t>Snakk om mulige dilemmaer</a:t>
            </a:r>
            <a:br>
              <a:rPr lang="nb-NO"/>
            </a:b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23AC5C7-033D-C7F1-665A-03E8D46C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8B0C99-6DE6-3484-8FDF-CDB07666E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325" y="2599898"/>
            <a:ext cx="8946108" cy="3148423"/>
          </a:xfrm>
        </p:spPr>
        <p:txBody>
          <a:bodyPr/>
          <a:lstStyle/>
          <a:p>
            <a:pPr marL="608965" indent="-608965">
              <a:lnSpc>
                <a:spcPct val="104000"/>
              </a:lnSpc>
              <a:spcAft>
                <a:spcPts val="600"/>
              </a:spcAft>
              <a:buAutoNum type="arabicPeriod"/>
            </a:pPr>
            <a:r>
              <a:rPr lang="nb-NO" sz="2400" i="1">
                <a:solidFill>
                  <a:schemeClr val="tx2"/>
                </a:solidFill>
                <a:latin typeface="+mn-lt"/>
                <a:cs typeface="Arial"/>
              </a:rPr>
              <a:t>Mellom å ha en uengasjerende undervisning og faren for å overvelde elevene emosjonelt?</a:t>
            </a: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400" i="1">
                <a:cs typeface="Arial"/>
              </a:rPr>
              <a:t>Mellom å slippe til ulike stemmer i klasserommet og nødvendige begrensninger som ligger i skolens mandat?</a:t>
            </a: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400" i="1">
                <a:cs typeface="Arial"/>
              </a:rPr>
              <a:t>Skolen skal ikke ha noen politisk agenda, men stimulere elevenes samfunnsmessige og politiske engasjement</a:t>
            </a: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endParaRPr lang="nb-NO" sz="2400" i="1">
              <a:solidFill>
                <a:schemeClr val="tx2"/>
              </a:solidFill>
              <a:latin typeface="+mn-lt"/>
              <a:cs typeface="Arial"/>
            </a:endParaRP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nb-NO" sz="2400" i="1">
                <a:cs typeface="Arial"/>
              </a:rPr>
              <a:t>Har du erfart i undervisningen, at noe av dette ble utfordrende?</a:t>
            </a:r>
            <a:endParaRPr lang="nb-NO" sz="2400" i="1">
              <a:solidFill>
                <a:schemeClr val="tx2"/>
              </a:solidFill>
              <a:latin typeface="+mn-lt"/>
              <a:cs typeface="Arial"/>
            </a:endParaRPr>
          </a:p>
          <a:p>
            <a:pPr marL="608965" indent="-608965">
              <a:lnSpc>
                <a:spcPct val="104000"/>
              </a:lnSpc>
              <a:spcAft>
                <a:spcPts val="600"/>
              </a:spcAft>
              <a:buFont typeface="+mj-lt"/>
              <a:buAutoNum type="arabicPeriod"/>
            </a:pPr>
            <a:endParaRPr lang="nb-NO" sz="2400">
              <a:solidFill>
                <a:schemeClr val="tx2"/>
              </a:solidFill>
              <a:latin typeface="Riposte Light"/>
            </a:endParaRP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31708A3-7001-12FE-10F4-1D1A1B9D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25" y="1536510"/>
            <a:ext cx="4526208" cy="1324128"/>
          </a:xfrm>
        </p:spPr>
        <p:txBody>
          <a:bodyPr/>
          <a:lstStyle/>
          <a:p>
            <a:r>
              <a:rPr lang="nb-NO" sz="3200" b="1"/>
              <a:t>Film 3)</a:t>
            </a:r>
            <a:br>
              <a:rPr lang="nb-NO" sz="3200" b="1"/>
            </a:br>
            <a:r>
              <a:rPr lang="nb-NO" sz="3200" b="1"/>
              <a:t>Lærere inntar ulike roller – avhengig av lærerstil og kontekst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8AC7505-E2FA-D63C-EF96-B49F8973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A744191-6CE9-672D-36FA-98D8E2465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2656" y="2196152"/>
            <a:ext cx="5991257" cy="3290588"/>
          </a:xfrm>
        </p:spPr>
        <p:txBody>
          <a:bodyPr vert="horz" lIns="0" tIns="36000" rIns="0" bIns="0" rtlCol="0" anchor="t">
            <a:noAutofit/>
          </a:bodyPr>
          <a:lstStyle/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Nøytral ordstyrer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Balansert og alliert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Djevelens advokat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Motiverende utforsker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Engasjert forbilde</a:t>
            </a:r>
          </a:p>
          <a:p>
            <a:pPr algn="l"/>
            <a:r>
              <a:rPr lang="nb-NO" b="0" i="0">
                <a:solidFill>
                  <a:srgbClr val="000000"/>
                </a:solidFill>
                <a:effectLst/>
                <a:latin typeface="__riposte_dc125f"/>
              </a:rPr>
              <a:t>Skolens verdigrunnlag</a:t>
            </a:r>
          </a:p>
          <a:p>
            <a:pPr marL="0" indent="0">
              <a:lnSpc>
                <a:spcPct val="113999"/>
              </a:lnSpc>
              <a:buNone/>
            </a:pPr>
            <a:endParaRPr lang="nb-NO"/>
          </a:p>
          <a:p>
            <a:pPr marL="0" indent="0">
              <a:lnSpc>
                <a:spcPct val="113999"/>
              </a:lnSpc>
              <a:buNone/>
            </a:pPr>
            <a:r>
              <a:rPr lang="nb-NO"/>
              <a:t>https://www.dembra.no/no/fagtekster-og-publikasjoner/artikler/laererstrategier</a:t>
            </a:r>
          </a:p>
        </p:txBody>
      </p:sp>
    </p:spTree>
    <p:extLst>
      <p:ext uri="{BB962C8B-B14F-4D97-AF65-F5344CB8AC3E}">
        <p14:creationId xmlns:p14="http://schemas.microsoft.com/office/powerpoint/2010/main" val="29691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A0524-9D79-DF56-E477-0DA77F9C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5" y="1473958"/>
            <a:ext cx="10904563" cy="914400"/>
          </a:xfrm>
        </p:spPr>
        <p:txBody>
          <a:bodyPr/>
          <a:lstStyle/>
          <a:p>
            <a:r>
              <a:rPr lang="nb-NO" b="1"/>
              <a:t>Oppgaver film 3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31ED879-F103-2E1C-CB20-35E373A0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6EA-9C9E-4DA5-B392-DAB631403552}" type="datetime4">
              <a:rPr lang="nb-NO" smtClean="0"/>
              <a:pPr/>
              <a:t>31. oktober 2024</a:t>
            </a:fld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526C056-D28A-2461-8627-A39FB25F4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3260" y="2457734"/>
            <a:ext cx="7908877" cy="3922594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Individuelt</a:t>
            </a:r>
          </a:p>
          <a:p>
            <a:r>
              <a:rPr lang="nb-NO"/>
              <a:t>Hvilken av disse strategiene er din intuitive lærerstrategi?</a:t>
            </a:r>
          </a:p>
          <a:p>
            <a:r>
              <a:rPr lang="nb-NO"/>
              <a:t>Hvilke fordeler og ulemper har den i ulike situasjoner?</a:t>
            </a:r>
          </a:p>
          <a:p>
            <a:endParaRPr lang="nb-NO" b="1"/>
          </a:p>
          <a:p>
            <a:pPr marL="0" indent="0">
              <a:buNone/>
            </a:pPr>
            <a:r>
              <a:rPr lang="nb-NO" b="1"/>
              <a:t>Gruppe</a:t>
            </a:r>
          </a:p>
          <a:p>
            <a:r>
              <a:rPr lang="nb-NO"/>
              <a:t>Lag en case om noe som er kontroversielt på dere skole</a:t>
            </a:r>
          </a:p>
          <a:p>
            <a:r>
              <a:rPr lang="nb-NO"/>
              <a:t>Diskuter styrker og svakheter med de ulike lærerrollene i denne casen?</a:t>
            </a:r>
          </a:p>
        </p:txBody>
      </p:sp>
    </p:spTree>
    <p:extLst>
      <p:ext uri="{BB962C8B-B14F-4D97-AF65-F5344CB8AC3E}">
        <p14:creationId xmlns:p14="http://schemas.microsoft.com/office/powerpoint/2010/main" val="237920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mbra">
      <a:dk1>
        <a:sysClr val="windowText" lastClr="000000"/>
      </a:dk1>
      <a:lt1>
        <a:sysClr val="window" lastClr="FFFFFF"/>
      </a:lt1>
      <a:dk2>
        <a:srgbClr val="031427"/>
      </a:dk2>
      <a:lt2>
        <a:srgbClr val="FBFAF7"/>
      </a:lt2>
      <a:accent1>
        <a:srgbClr val="F3D6C1"/>
      </a:accent1>
      <a:accent2>
        <a:srgbClr val="B4DCC6"/>
      </a:accent2>
      <a:accent3>
        <a:srgbClr val="F3EEE7"/>
      </a:accent3>
      <a:accent4>
        <a:srgbClr val="FBFAF7"/>
      </a:accent4>
      <a:accent5>
        <a:srgbClr val="B0D0EE"/>
      </a:accent5>
      <a:accent6>
        <a:srgbClr val="E56942"/>
      </a:accent6>
      <a:hlink>
        <a:srgbClr val="0563C1"/>
      </a:hlink>
      <a:folHlink>
        <a:srgbClr val="954F72"/>
      </a:folHlink>
    </a:clrScheme>
    <a:fontScheme name="Custom 167">
      <a:majorFont>
        <a:latin typeface="Riposte SemiBold"/>
        <a:ea typeface=""/>
        <a:cs typeface=""/>
      </a:majorFont>
      <a:minorFont>
        <a:latin typeface="Riposte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Dembra_slim_v2.potx" id="{D9B319AF-6FF0-4E6B-8497-8DD3A4D7CE40}" vid="{196C2A17-69A3-4B2D-9F83-44CBA252B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0a3839-ec75-473c-8de5-8aaa0b371597">
      <Terms xmlns="http://schemas.microsoft.com/office/infopath/2007/PartnerControls"/>
    </lcf76f155ced4ddcb4097134ff3c332f>
    <TaxCatchAll xmlns="52bff95d-3fd6-4aba-bc48-9f932ab52ed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D61403D95A642AA26C3BF2166F724" ma:contentTypeVersion="14" ma:contentTypeDescription="Opprett et nytt dokument." ma:contentTypeScope="" ma:versionID="0c96534a2718d917d2257efec0e5eae1">
  <xsd:schema xmlns:xsd="http://www.w3.org/2001/XMLSchema" xmlns:xs="http://www.w3.org/2001/XMLSchema" xmlns:p="http://schemas.microsoft.com/office/2006/metadata/properties" xmlns:ns2="010a3839-ec75-473c-8de5-8aaa0b371597" xmlns:ns3="52bff95d-3fd6-4aba-bc48-9f932ab52ed0" targetNamespace="http://schemas.microsoft.com/office/2006/metadata/properties" ma:root="true" ma:fieldsID="8f3b59eddb157ddb61c065b75d5f9552" ns2:_="" ns3:_="">
    <xsd:import namespace="010a3839-ec75-473c-8de5-8aaa0b371597"/>
    <xsd:import namespace="52bff95d-3fd6-4aba-bc48-9f932ab52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a3839-ec75-473c-8de5-8aaa0b371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c22fd018-c39b-462c-89de-126a365ef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ff95d-3fd6-4aba-bc48-9f932ab52e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48fdcf1-865d-4702-bc4c-da7ef5303dac}" ma:internalName="TaxCatchAll" ma:showField="CatchAllData" ma:web="52bff95d-3fd6-4aba-bc48-9f932ab52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3823A-F916-42C2-A2FB-FB829415F0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8A1B33-E554-43B4-9088-88C24CFFD644}">
  <ds:schemaRefs>
    <ds:schemaRef ds:uri="010a3839-ec75-473c-8de5-8aaa0b371597"/>
    <ds:schemaRef ds:uri="52bff95d-3fd6-4aba-bc48-9f932ab5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BFEB59-E48E-474A-B989-93CF7975925A}">
  <ds:schemaRefs>
    <ds:schemaRef ds:uri="010a3839-ec75-473c-8de5-8aaa0b371597"/>
    <ds:schemaRef ds:uri="52bff95d-3fd6-4aba-bc48-9f932ab5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Dembra_slim_v2</Template>
  <Application>Microsoft Office PowerPoint</Application>
  <PresentationFormat>Widescreen</PresentationFormat>
  <Slides>9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Kontroversielle temaer - film &amp; oppgaver for profesjonsfelleskap</vt:lpstr>
      <vt:lpstr>Film 1) Kontroversielle temaer og demokratilæring</vt:lpstr>
      <vt:lpstr>PowerPoint Presentation</vt:lpstr>
      <vt:lpstr>Film 2) Beutelsbach-prinsippene</vt:lpstr>
      <vt:lpstr>Handout: Mellom frakobling, påkobling og overveldelse</vt:lpstr>
      <vt:lpstr>Gruppesamtale: Nå har du hørt om Beutelsbach prinsippene..</vt:lpstr>
      <vt:lpstr>Gruppesamtale: Snakk om mulige dilemmaer </vt:lpstr>
      <vt:lpstr>Film 3) Lærere inntar ulike roller – avhengig av lærerstil og kontekst</vt:lpstr>
      <vt:lpstr>Oppgaver film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Peder Eirik Nustad</dc:creator>
  <cp:revision>1</cp:revision>
  <dcterms:created xsi:type="dcterms:W3CDTF">2024-02-29T14:50:28Z</dcterms:created>
  <dcterms:modified xsi:type="dcterms:W3CDTF">2024-10-31T08:30:28Z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0x010100558D61403D95A642AA26C3BF2166F724</vt:lpwstr>
  </property>
  <property fmtid="{D5CDD505-2E9C-101B-9397-08002B2CF9AE}" pid="3" name="MediaServiceImageTags">
    <vt:lpwstr/>
  </property>
</Properties>
</file>