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2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authors.xml" ContentType="application/vnd.ms-powerpoint.author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Metadata/LabelInfo.xml" ContentType="application/vnd.ms-office.classificationlabel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26"/>
  </p:notesMasterIdLst>
  <p:sldIdLst>
    <p:sldId id="267" r:id="rId2"/>
    <p:sldId id="335" r:id="rId3"/>
    <p:sldId id="333" r:id="rId4"/>
    <p:sldId id="327" r:id="rId5"/>
    <p:sldId id="276" r:id="rId6"/>
    <p:sldId id="329" r:id="rId7"/>
    <p:sldId id="332" r:id="rId8"/>
    <p:sldId id="317" r:id="rId9"/>
    <p:sldId id="266" r:id="rId10"/>
    <p:sldId id="259" r:id="rId11"/>
    <p:sldId id="323" r:id="rId12"/>
    <p:sldId id="320" r:id="rId13"/>
    <p:sldId id="334" r:id="rId14"/>
    <p:sldId id="279" r:id="rId15"/>
    <p:sldId id="331" r:id="rId16"/>
    <p:sldId id="326" r:id="rId17"/>
    <p:sldId id="278" r:id="rId18"/>
    <p:sldId id="280" r:id="rId19"/>
    <p:sldId id="330" r:id="rId20"/>
    <p:sldId id="283" r:id="rId21"/>
    <p:sldId id="321" r:id="rId22"/>
    <p:sldId id="261" r:id="rId23"/>
    <p:sldId id="319" r:id="rId24"/>
    <p:sldId id="328" r:id="rId25"/>
  </p:sldIdLst>
  <p:sldSz cx="12192000" cy="6858000"/>
  <p:notesSz cx="6858000" cy="9144000"/>
  <p:defaultTextStyle>
    <a:defPPr>
      <a:defRPr lang="en-US"/>
    </a:defPPr>
    <a:lvl1pPr marL="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ksjon" id="{972CE299-C9BD-4A2C-960E-0D6168E8CDD4}">
          <p14:sldIdLst>
            <p14:sldId id="267"/>
            <p14:sldId id="335"/>
          </p14:sldIdLst>
        </p14:section>
        <p14:section name="Hva er konspirasjoner?" id="{36B6AC17-0EBC-4F5D-8756-229AEBBE550B}">
          <p14:sldIdLst>
            <p14:sldId id="333"/>
            <p14:sldId id="327"/>
            <p14:sldId id="276"/>
          </p14:sldIdLst>
        </p14:section>
        <p14:section name="Hva er en konspirasjonsteorier" id="{77C8A01E-A29B-4C29-BADC-67D882D8A79F}">
          <p14:sldIdLst>
            <p14:sldId id="329"/>
            <p14:sldId id="332"/>
            <p14:sldId id="317"/>
            <p14:sldId id="266"/>
            <p14:sldId id="259"/>
            <p14:sldId id="323"/>
            <p14:sldId id="320"/>
          </p14:sldIdLst>
        </p14:section>
        <p14:section name="Hvorfor tror vi på konspirasjonsteorier" id="{F1DADB2D-5DBF-4E2B-9FFC-FDCA1212BBE2}">
          <p14:sldIdLst>
            <p14:sldId id="334"/>
            <p14:sldId id="279"/>
            <p14:sldId id="331"/>
          </p14:sldIdLst>
        </p14:section>
        <p14:section name="Hvordan er konspirasjonsteorier bygget opp?" id="{6B57C103-1AE6-4962-B621-5F5AD9BF1569}">
          <p14:sldIdLst>
            <p14:sldId id="326"/>
            <p14:sldId id="278"/>
            <p14:sldId id="280"/>
            <p14:sldId id="330"/>
            <p14:sldId id="283"/>
            <p14:sldId id="321"/>
            <p14:sldId id="261"/>
          </p14:sldIdLst>
        </p14:section>
        <p14:section name="Avslutning" id="{D3ECD678-EFFB-4DF8-9343-1AE133D60727}">
          <p14:sldIdLst>
            <p14:sldId id="319"/>
            <p14:sldId id="32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Forfatte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8995"/>
    <a:srgbClr val="8A795C"/>
    <a:srgbClr val="E58C0E"/>
    <a:srgbClr val="3C6241"/>
    <a:srgbClr val="8736A0"/>
    <a:srgbClr val="DD8023"/>
    <a:srgbClr val="91A597"/>
    <a:srgbClr val="B56ACC"/>
    <a:srgbClr val="8664D2"/>
    <a:srgbClr val="949D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779" autoAdjust="0"/>
  </p:normalViewPr>
  <p:slideViewPr>
    <p:cSldViewPr snapToGrid="0">
      <p:cViewPr varScale="1">
        <p:scale>
          <a:sx n="69" d="100"/>
          <a:sy n="69" d="100"/>
        </p:scale>
        <p:origin x="120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55809-0FF2-4EC6-B1FC-5256D12DF73A}" type="datetimeFigureOut">
              <a:rPr lang="en-GB" smtClean="0"/>
              <a:t>06/12/2024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0D69C2-D3C6-400D-BD90-B9D15089A8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626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Eksempel på en konspirasjon, altså en skjult plan/sammensvergelse som faktisk har funnet sted.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0D69C2-D3C6-400D-BD90-B9D15089A8C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929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Informasjon</a:t>
            </a:r>
            <a:r>
              <a:rPr lang="en-US" dirty="0"/>
              <a:t> om Flat </a:t>
            </a:r>
            <a:r>
              <a:rPr lang="en-US" dirty="0" err="1"/>
              <a:t>Earh-teorien</a:t>
            </a:r>
            <a:r>
              <a:rPr lang="en-US" dirty="0"/>
              <a:t> I </a:t>
            </a:r>
            <a:r>
              <a:rPr lang="en-US" dirty="0" err="1"/>
              <a:t>lenke</a:t>
            </a:r>
            <a:r>
              <a:rPr lang="en-US" dirty="0"/>
              <a:t> I </a:t>
            </a:r>
            <a:r>
              <a:rPr lang="en-US" dirty="0" err="1"/>
              <a:t>tittel</a:t>
            </a:r>
            <a:r>
              <a:rPr lang="en-US" dirty="0"/>
              <a:t>. </a:t>
            </a:r>
          </a:p>
          <a:p>
            <a:r>
              <a:rPr lang="en-US" dirty="0"/>
              <a:t>Og her: https://tv.nrk.no/se?v=KMTE50000419&amp;t=1465s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Vis </a:t>
            </a:r>
            <a:r>
              <a:rPr lang="en-US" dirty="0" err="1"/>
              <a:t>fra</a:t>
            </a:r>
            <a:r>
              <a:rPr lang="en-US" dirty="0"/>
              <a:t> 24:27 – 27:34 </a:t>
            </a:r>
            <a:endParaRPr lang="nb-NO" dirty="0"/>
          </a:p>
          <a:p>
            <a:endParaRPr lang="en-US" dirty="0"/>
          </a:p>
          <a:p>
            <a:r>
              <a:rPr lang="en-US" dirty="0" err="1"/>
              <a:t>Referanse</a:t>
            </a:r>
            <a:r>
              <a:rPr lang="en-US" dirty="0"/>
              <a:t>:</a:t>
            </a:r>
          </a:p>
          <a:p>
            <a:r>
              <a:rPr lang="en-US" dirty="0" err="1"/>
              <a:t>Folkeopplysningen</a:t>
            </a:r>
            <a:r>
              <a:rPr lang="en-US" dirty="0"/>
              <a:t> 5 – </a:t>
            </a:r>
            <a:r>
              <a:rPr lang="en-US" dirty="0" err="1"/>
              <a:t>Konspirasjonsteorier</a:t>
            </a:r>
            <a:r>
              <a:rPr lang="en-US" dirty="0"/>
              <a:t> (2019, NRK)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0D69C2-D3C6-400D-BD90-B9D15089A8CE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273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0D69C2-D3C6-400D-BD90-B9D15089A8C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805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0D69C2-D3C6-400D-BD90-B9D15089A8CE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38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Eksempel på en konspirasjon, altså en skjult plan/sammensvergelse som faktisk har funnet sted.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0D69C2-D3C6-400D-BD90-B9D15089A8C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646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0D69C2-D3C6-400D-BD90-B9D15089A8C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802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1583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Dette er tre av byggesteinene (blå kort) som brukes i aktiviteten «lag din egen konspirasjonsteori» på Dembras nettside: https://www.dembra.no/no/undervisningsopplegg/lag-din-egen-konspirasjonsteori </a:t>
            </a:r>
            <a:endParaRPr dirty="0"/>
          </a:p>
        </p:txBody>
      </p:sp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8701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903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26" Type="http://schemas.openxmlformats.org/officeDocument/2006/relationships/image" Target="../media/image1.png"/><Relationship Id="rId21" Type="http://schemas.openxmlformats.org/officeDocument/2006/relationships/image" Target="../media/image26.svg"/><Relationship Id="rId34" Type="http://schemas.openxmlformats.org/officeDocument/2006/relationships/image" Target="../media/image37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5" Type="http://schemas.openxmlformats.org/officeDocument/2006/relationships/image" Target="../media/image30.svg"/><Relationship Id="rId33" Type="http://schemas.openxmlformats.org/officeDocument/2006/relationships/image" Target="../media/image36.svg"/><Relationship Id="rId2" Type="http://schemas.openxmlformats.org/officeDocument/2006/relationships/image" Target="../media/image7.jpe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2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24" Type="http://schemas.openxmlformats.org/officeDocument/2006/relationships/image" Target="../media/image29.png"/><Relationship Id="rId32" Type="http://schemas.openxmlformats.org/officeDocument/2006/relationships/image" Target="../media/image35.png"/><Relationship Id="rId37" Type="http://schemas.openxmlformats.org/officeDocument/2006/relationships/image" Target="../media/image40.svg"/><Relationship Id="rId5" Type="http://schemas.openxmlformats.org/officeDocument/2006/relationships/image" Target="../media/image10.pn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28" Type="http://schemas.openxmlformats.org/officeDocument/2006/relationships/image" Target="../media/image31.png"/><Relationship Id="rId36" Type="http://schemas.openxmlformats.org/officeDocument/2006/relationships/image" Target="../media/image39.png"/><Relationship Id="rId10" Type="http://schemas.openxmlformats.org/officeDocument/2006/relationships/image" Target="../media/image15.jpeg"/><Relationship Id="rId19" Type="http://schemas.openxmlformats.org/officeDocument/2006/relationships/image" Target="../media/image24.svg"/><Relationship Id="rId31" Type="http://schemas.openxmlformats.org/officeDocument/2006/relationships/image" Target="../media/image34.svg"/><Relationship Id="rId4" Type="http://schemas.openxmlformats.org/officeDocument/2006/relationships/image" Target="../media/image9.png"/><Relationship Id="rId9" Type="http://schemas.openxmlformats.org/officeDocument/2006/relationships/image" Target="../media/image14.jpe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2.svg"/><Relationship Id="rId30" Type="http://schemas.openxmlformats.org/officeDocument/2006/relationships/image" Target="../media/image33.png"/><Relationship Id="rId35" Type="http://schemas.openxmlformats.org/officeDocument/2006/relationships/image" Target="../media/image38.svg"/><Relationship Id="rId8" Type="http://schemas.openxmlformats.org/officeDocument/2006/relationships/image" Target="../media/image13.jpeg"/><Relationship Id="rId3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3.jpeg"/><Relationship Id="rId7" Type="http://schemas.openxmlformats.org/officeDocument/2006/relationships/image" Target="../media/image4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logo&#10;&#10;Description automatically generated" hidden="1">
            <a:extLst>
              <a:ext uri="{FF2B5EF4-FFF2-40B4-BE49-F238E27FC236}">
                <a16:creationId xmlns:a16="http://schemas.microsoft.com/office/drawing/2014/main" id="{B6229F96-97F1-CBA9-B829-34E837C833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"/>
            <a:ext cx="12192000" cy="6857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1901" y="1214438"/>
            <a:ext cx="5423136" cy="2387600"/>
          </a:xfrm>
        </p:spPr>
        <p:txBody>
          <a:bodyPr anchor="b"/>
          <a:lstStyle>
            <a:lvl1pPr algn="l">
              <a:defRPr sz="480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96680-2951-4CD4-965E-62C2EA73F3D7}" type="datetime4">
              <a:rPr lang="nb-NO" smtClean="0"/>
              <a:t>6. desember 2024</a:t>
            </a:fld>
            <a:endParaRPr lang="nb-NO"/>
          </a:p>
        </p:txBody>
      </p:sp>
      <p:pic>
        <p:nvPicPr>
          <p:cNvPr id="48" name="Graphic 47">
            <a:extLst>
              <a:ext uri="{FF2B5EF4-FFF2-40B4-BE49-F238E27FC236}">
                <a16:creationId xmlns:a16="http://schemas.microsoft.com/office/drawing/2014/main" id="{FA4CF063-DFD7-5B40-EDE5-8F687CB87A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7766" y="1543229"/>
            <a:ext cx="2025340" cy="979390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7C93CDFF-665A-6BC0-24E8-DB633D8D28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4095" y="1543229"/>
            <a:ext cx="968517" cy="978013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F73129C2-9AF9-F9CB-6C76-E508574F55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1034" y="2600209"/>
            <a:ext cx="968517" cy="978013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1DD7276F-5413-347C-4643-867633E91CD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9581526" y="4179694"/>
            <a:ext cx="978879" cy="2024283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4D4679E9-6591-F70A-B8FF-FDC764FA34D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6916" y="3651050"/>
            <a:ext cx="2017508" cy="975603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D96E8DA8-09EA-3AB9-9F4D-FFE6F37C89F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0772" y="4708003"/>
            <a:ext cx="978027" cy="968531"/>
          </a:xfrm>
          <a:prstGeom prst="rect">
            <a:avLst/>
          </a:prstGeom>
        </p:spPr>
      </p:pic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B2B80ECB-970D-5643-4180-7AC54A785782}"/>
              </a:ext>
            </a:extLst>
          </p:cNvPr>
          <p:cNvSpPr/>
          <p:nvPr/>
        </p:nvSpPr>
        <p:spPr>
          <a:xfrm>
            <a:off x="10103604" y="2585835"/>
            <a:ext cx="978027" cy="2032405"/>
          </a:xfrm>
          <a:custGeom>
            <a:avLst/>
            <a:gdLst>
              <a:gd name="connsiteX0" fmla="*/ 0 w 1463744"/>
              <a:gd name="connsiteY0" fmla="*/ 731871 h 3041800"/>
              <a:gd name="connsiteX1" fmla="*/ 731872 w 1463744"/>
              <a:gd name="connsiteY1" fmla="*/ 0 h 3041800"/>
              <a:gd name="connsiteX2" fmla="*/ 1463745 w 1463744"/>
              <a:gd name="connsiteY2" fmla="*/ 731871 h 3041800"/>
              <a:gd name="connsiteX3" fmla="*/ 1463745 w 1463744"/>
              <a:gd name="connsiteY3" fmla="*/ 758324 h 3041800"/>
              <a:gd name="connsiteX4" fmla="*/ 1360694 w 1463744"/>
              <a:gd name="connsiteY4" fmla="*/ 1133001 h 3041800"/>
              <a:gd name="connsiteX5" fmla="*/ 1463745 w 1463744"/>
              <a:gd name="connsiteY5" fmla="*/ 1507676 h 3041800"/>
              <a:gd name="connsiteX6" fmla="*/ 1463745 w 1463744"/>
              <a:gd name="connsiteY6" fmla="*/ 1534127 h 3041800"/>
              <a:gd name="connsiteX7" fmla="*/ 1360694 w 1463744"/>
              <a:gd name="connsiteY7" fmla="*/ 1908802 h 3041800"/>
              <a:gd name="connsiteX8" fmla="*/ 1463745 w 1463744"/>
              <a:gd name="connsiteY8" fmla="*/ 2283478 h 3041800"/>
              <a:gd name="connsiteX9" fmla="*/ 1463745 w 1463744"/>
              <a:gd name="connsiteY9" fmla="*/ 2309929 h 3041800"/>
              <a:gd name="connsiteX10" fmla="*/ 731873 w 1463744"/>
              <a:gd name="connsiteY10" fmla="*/ 3041801 h 3041800"/>
              <a:gd name="connsiteX11" fmla="*/ 1 w 1463744"/>
              <a:gd name="connsiteY11" fmla="*/ 2309929 h 3041800"/>
              <a:gd name="connsiteX12" fmla="*/ 1 w 1463744"/>
              <a:gd name="connsiteY12" fmla="*/ 2283478 h 3041800"/>
              <a:gd name="connsiteX13" fmla="*/ 103049 w 1463744"/>
              <a:gd name="connsiteY13" fmla="*/ 1908802 h 3041800"/>
              <a:gd name="connsiteX14" fmla="*/ 1 w 1463744"/>
              <a:gd name="connsiteY14" fmla="*/ 1534127 h 3041800"/>
              <a:gd name="connsiteX15" fmla="*/ 1 w 1463744"/>
              <a:gd name="connsiteY15" fmla="*/ 1507676 h 3041800"/>
              <a:gd name="connsiteX16" fmla="*/ 103048 w 1463744"/>
              <a:gd name="connsiteY16" fmla="*/ 1133001 h 3041800"/>
              <a:gd name="connsiteX17" fmla="*/ 0 w 1463744"/>
              <a:gd name="connsiteY17" fmla="*/ 758324 h 3041800"/>
              <a:gd name="connsiteX18" fmla="*/ 0 w 1463744"/>
              <a:gd name="connsiteY18" fmla="*/ 731871 h 304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63744" h="3041800">
                <a:moveTo>
                  <a:pt x="0" y="731871"/>
                </a:moveTo>
                <a:cubicBezTo>
                  <a:pt x="0" y="327670"/>
                  <a:pt x="327670" y="0"/>
                  <a:pt x="731872" y="0"/>
                </a:cubicBezTo>
                <a:cubicBezTo>
                  <a:pt x="1136075" y="0"/>
                  <a:pt x="1463745" y="327670"/>
                  <a:pt x="1463745" y="731871"/>
                </a:cubicBezTo>
                <a:lnTo>
                  <a:pt x="1463745" y="758324"/>
                </a:lnTo>
                <a:cubicBezTo>
                  <a:pt x="1463745" y="895254"/>
                  <a:pt x="1426140" y="1023396"/>
                  <a:pt x="1360694" y="1133001"/>
                </a:cubicBezTo>
                <a:cubicBezTo>
                  <a:pt x="1426140" y="1242595"/>
                  <a:pt x="1463745" y="1370745"/>
                  <a:pt x="1463745" y="1507676"/>
                </a:cubicBezTo>
                <a:lnTo>
                  <a:pt x="1463745" y="1534127"/>
                </a:lnTo>
                <a:cubicBezTo>
                  <a:pt x="1463745" y="1671058"/>
                  <a:pt x="1426140" y="1799208"/>
                  <a:pt x="1360694" y="1908802"/>
                </a:cubicBezTo>
                <a:cubicBezTo>
                  <a:pt x="1426140" y="2018407"/>
                  <a:pt x="1463745" y="2146546"/>
                  <a:pt x="1463745" y="2283478"/>
                </a:cubicBezTo>
                <a:lnTo>
                  <a:pt x="1463745" y="2309929"/>
                </a:lnTo>
                <a:cubicBezTo>
                  <a:pt x="1463745" y="2714132"/>
                  <a:pt x="1136075" y="3041801"/>
                  <a:pt x="731873" y="3041801"/>
                </a:cubicBezTo>
                <a:cubicBezTo>
                  <a:pt x="327671" y="3041801"/>
                  <a:pt x="1" y="2714132"/>
                  <a:pt x="1" y="2309929"/>
                </a:cubicBezTo>
                <a:lnTo>
                  <a:pt x="1" y="2283478"/>
                </a:lnTo>
                <a:cubicBezTo>
                  <a:pt x="1" y="2146546"/>
                  <a:pt x="37605" y="2018407"/>
                  <a:pt x="103049" y="1908802"/>
                </a:cubicBezTo>
                <a:cubicBezTo>
                  <a:pt x="37605" y="1799208"/>
                  <a:pt x="1" y="1671058"/>
                  <a:pt x="1" y="1534127"/>
                </a:cubicBezTo>
                <a:lnTo>
                  <a:pt x="1" y="1507676"/>
                </a:lnTo>
                <a:cubicBezTo>
                  <a:pt x="1" y="1370745"/>
                  <a:pt x="37604" y="1242605"/>
                  <a:pt x="103048" y="1133001"/>
                </a:cubicBezTo>
                <a:cubicBezTo>
                  <a:pt x="37604" y="1023396"/>
                  <a:pt x="0" y="895254"/>
                  <a:pt x="0" y="758324"/>
                </a:cubicBezTo>
                <a:lnTo>
                  <a:pt x="0" y="731871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450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5C8AA86C-F50A-7D38-3E1F-A5DA38DC8AF8}"/>
              </a:ext>
            </a:extLst>
          </p:cNvPr>
          <p:cNvSpPr/>
          <p:nvPr/>
        </p:nvSpPr>
        <p:spPr>
          <a:xfrm>
            <a:off x="10103604" y="2585835"/>
            <a:ext cx="978027" cy="2032405"/>
          </a:xfrm>
          <a:custGeom>
            <a:avLst/>
            <a:gdLst>
              <a:gd name="connsiteX0" fmla="*/ 0 w 1463744"/>
              <a:gd name="connsiteY0" fmla="*/ 731871 h 3041800"/>
              <a:gd name="connsiteX1" fmla="*/ 731872 w 1463744"/>
              <a:gd name="connsiteY1" fmla="*/ 0 h 3041800"/>
              <a:gd name="connsiteX2" fmla="*/ 1463745 w 1463744"/>
              <a:gd name="connsiteY2" fmla="*/ 731871 h 3041800"/>
              <a:gd name="connsiteX3" fmla="*/ 1463745 w 1463744"/>
              <a:gd name="connsiteY3" fmla="*/ 758324 h 3041800"/>
              <a:gd name="connsiteX4" fmla="*/ 1360694 w 1463744"/>
              <a:gd name="connsiteY4" fmla="*/ 1133001 h 3041800"/>
              <a:gd name="connsiteX5" fmla="*/ 1463745 w 1463744"/>
              <a:gd name="connsiteY5" fmla="*/ 1507676 h 3041800"/>
              <a:gd name="connsiteX6" fmla="*/ 1463745 w 1463744"/>
              <a:gd name="connsiteY6" fmla="*/ 1534127 h 3041800"/>
              <a:gd name="connsiteX7" fmla="*/ 1360694 w 1463744"/>
              <a:gd name="connsiteY7" fmla="*/ 1908802 h 3041800"/>
              <a:gd name="connsiteX8" fmla="*/ 1463745 w 1463744"/>
              <a:gd name="connsiteY8" fmla="*/ 2283478 h 3041800"/>
              <a:gd name="connsiteX9" fmla="*/ 1463745 w 1463744"/>
              <a:gd name="connsiteY9" fmla="*/ 2309929 h 3041800"/>
              <a:gd name="connsiteX10" fmla="*/ 731873 w 1463744"/>
              <a:gd name="connsiteY10" fmla="*/ 3041801 h 3041800"/>
              <a:gd name="connsiteX11" fmla="*/ 1 w 1463744"/>
              <a:gd name="connsiteY11" fmla="*/ 2309929 h 3041800"/>
              <a:gd name="connsiteX12" fmla="*/ 1 w 1463744"/>
              <a:gd name="connsiteY12" fmla="*/ 2283478 h 3041800"/>
              <a:gd name="connsiteX13" fmla="*/ 103049 w 1463744"/>
              <a:gd name="connsiteY13" fmla="*/ 1908802 h 3041800"/>
              <a:gd name="connsiteX14" fmla="*/ 1 w 1463744"/>
              <a:gd name="connsiteY14" fmla="*/ 1534127 h 3041800"/>
              <a:gd name="connsiteX15" fmla="*/ 1 w 1463744"/>
              <a:gd name="connsiteY15" fmla="*/ 1507676 h 3041800"/>
              <a:gd name="connsiteX16" fmla="*/ 103048 w 1463744"/>
              <a:gd name="connsiteY16" fmla="*/ 1133001 h 3041800"/>
              <a:gd name="connsiteX17" fmla="*/ 0 w 1463744"/>
              <a:gd name="connsiteY17" fmla="*/ 758324 h 3041800"/>
              <a:gd name="connsiteX18" fmla="*/ 0 w 1463744"/>
              <a:gd name="connsiteY18" fmla="*/ 731871 h 304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63744" h="3041800">
                <a:moveTo>
                  <a:pt x="0" y="731871"/>
                </a:moveTo>
                <a:cubicBezTo>
                  <a:pt x="0" y="327670"/>
                  <a:pt x="327670" y="0"/>
                  <a:pt x="731872" y="0"/>
                </a:cubicBezTo>
                <a:cubicBezTo>
                  <a:pt x="1136075" y="0"/>
                  <a:pt x="1463745" y="327670"/>
                  <a:pt x="1463745" y="731871"/>
                </a:cubicBezTo>
                <a:lnTo>
                  <a:pt x="1463745" y="758324"/>
                </a:lnTo>
                <a:cubicBezTo>
                  <a:pt x="1463745" y="895254"/>
                  <a:pt x="1426140" y="1023396"/>
                  <a:pt x="1360694" y="1133001"/>
                </a:cubicBezTo>
                <a:cubicBezTo>
                  <a:pt x="1426140" y="1242595"/>
                  <a:pt x="1463745" y="1370745"/>
                  <a:pt x="1463745" y="1507676"/>
                </a:cubicBezTo>
                <a:lnTo>
                  <a:pt x="1463745" y="1534127"/>
                </a:lnTo>
                <a:cubicBezTo>
                  <a:pt x="1463745" y="1671058"/>
                  <a:pt x="1426140" y="1799208"/>
                  <a:pt x="1360694" y="1908802"/>
                </a:cubicBezTo>
                <a:cubicBezTo>
                  <a:pt x="1426140" y="2018407"/>
                  <a:pt x="1463745" y="2146546"/>
                  <a:pt x="1463745" y="2283478"/>
                </a:cubicBezTo>
                <a:lnTo>
                  <a:pt x="1463745" y="2309929"/>
                </a:lnTo>
                <a:cubicBezTo>
                  <a:pt x="1463745" y="2714132"/>
                  <a:pt x="1136075" y="3041801"/>
                  <a:pt x="731873" y="3041801"/>
                </a:cubicBezTo>
                <a:cubicBezTo>
                  <a:pt x="327671" y="3041801"/>
                  <a:pt x="1" y="2714132"/>
                  <a:pt x="1" y="2309929"/>
                </a:cubicBezTo>
                <a:lnTo>
                  <a:pt x="1" y="2283478"/>
                </a:lnTo>
                <a:cubicBezTo>
                  <a:pt x="1" y="2146546"/>
                  <a:pt x="37605" y="2018407"/>
                  <a:pt x="103049" y="1908802"/>
                </a:cubicBezTo>
                <a:cubicBezTo>
                  <a:pt x="37605" y="1799208"/>
                  <a:pt x="1" y="1671058"/>
                  <a:pt x="1" y="1534127"/>
                </a:cubicBezTo>
                <a:lnTo>
                  <a:pt x="1" y="1507676"/>
                </a:lnTo>
                <a:cubicBezTo>
                  <a:pt x="1" y="1370745"/>
                  <a:pt x="37604" y="1242605"/>
                  <a:pt x="103048" y="1133001"/>
                </a:cubicBezTo>
                <a:cubicBezTo>
                  <a:pt x="37604" y="1023396"/>
                  <a:pt x="0" y="895254"/>
                  <a:pt x="0" y="758324"/>
                </a:cubicBezTo>
                <a:lnTo>
                  <a:pt x="0" y="731871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450"/>
          </a:p>
        </p:txBody>
      </p:sp>
      <p:sp>
        <p:nvSpPr>
          <p:cNvPr id="75" name="Picture Placeholder 74">
            <a:extLst>
              <a:ext uri="{FF2B5EF4-FFF2-40B4-BE49-F238E27FC236}">
                <a16:creationId xmlns:a16="http://schemas.microsoft.com/office/drawing/2014/main" id="{AD342CFD-49C0-FC0F-4C3E-58CB73887E7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103604" y="2585835"/>
            <a:ext cx="978027" cy="2032405"/>
          </a:xfrm>
          <a:custGeom>
            <a:avLst/>
            <a:gdLst>
              <a:gd name="connsiteX0" fmla="*/ 977900 w 1955800"/>
              <a:gd name="connsiteY0" fmla="*/ 0 h 4064339"/>
              <a:gd name="connsiteX1" fmla="*/ 1950754 w 1955800"/>
              <a:gd name="connsiteY1" fmla="*/ 877914 h 4064339"/>
              <a:gd name="connsiteX2" fmla="*/ 1955800 w 1955800"/>
              <a:gd name="connsiteY2" fmla="*/ 977859 h 4064339"/>
              <a:gd name="connsiteX3" fmla="*/ 1955800 w 1955800"/>
              <a:gd name="connsiteY3" fmla="*/ 1013274 h 4064339"/>
              <a:gd name="connsiteX4" fmla="*/ 1946584 w 1955800"/>
              <a:gd name="connsiteY4" fmla="*/ 1148060 h 4064339"/>
              <a:gd name="connsiteX5" fmla="*/ 1818108 w 1955800"/>
              <a:gd name="connsiteY5" fmla="*/ 1513874 h 4064339"/>
              <a:gd name="connsiteX6" fmla="*/ 1946584 w 1955800"/>
              <a:gd name="connsiteY6" fmla="*/ 1879683 h 4064339"/>
              <a:gd name="connsiteX7" fmla="*/ 1955800 w 1955800"/>
              <a:gd name="connsiteY7" fmla="*/ 2014471 h 4064339"/>
              <a:gd name="connsiteX8" fmla="*/ 1955800 w 1955800"/>
              <a:gd name="connsiteY8" fmla="*/ 2049873 h 4064339"/>
              <a:gd name="connsiteX9" fmla="*/ 1946584 w 1955800"/>
              <a:gd name="connsiteY9" fmla="*/ 2184661 h 4064339"/>
              <a:gd name="connsiteX10" fmla="*/ 1818108 w 1955800"/>
              <a:gd name="connsiteY10" fmla="*/ 2550470 h 4064339"/>
              <a:gd name="connsiteX11" fmla="*/ 1946584 w 1955800"/>
              <a:gd name="connsiteY11" fmla="*/ 2916281 h 4064339"/>
              <a:gd name="connsiteX12" fmla="*/ 1955800 w 1955800"/>
              <a:gd name="connsiteY12" fmla="*/ 3051068 h 4064339"/>
              <a:gd name="connsiteX13" fmla="*/ 1955800 w 1955800"/>
              <a:gd name="connsiteY13" fmla="*/ 3086481 h 4064339"/>
              <a:gd name="connsiteX14" fmla="*/ 1950754 w 1955800"/>
              <a:gd name="connsiteY14" fmla="*/ 3186426 h 4064339"/>
              <a:gd name="connsiteX15" fmla="*/ 1174982 w 1955800"/>
              <a:gd name="connsiteY15" fmla="*/ 4044473 h 4064339"/>
              <a:gd name="connsiteX16" fmla="*/ 977912 w 1955800"/>
              <a:gd name="connsiteY16" fmla="*/ 4064339 h 4064339"/>
              <a:gd name="connsiteX17" fmla="*/ 977892 w 1955800"/>
              <a:gd name="connsiteY17" fmla="*/ 4064339 h 4064339"/>
              <a:gd name="connsiteX18" fmla="*/ 780820 w 1955800"/>
              <a:gd name="connsiteY18" fmla="*/ 4044473 h 4064339"/>
              <a:gd name="connsiteX19" fmla="*/ 2 w 1955800"/>
              <a:gd name="connsiteY19" fmla="*/ 3086441 h 4064339"/>
              <a:gd name="connsiteX20" fmla="*/ 2 w 1955800"/>
              <a:gd name="connsiteY20" fmla="*/ 3051098 h 4064339"/>
              <a:gd name="connsiteX21" fmla="*/ 137690 w 1955800"/>
              <a:gd name="connsiteY21" fmla="*/ 2550470 h 4064339"/>
              <a:gd name="connsiteX22" fmla="*/ 2 w 1955800"/>
              <a:gd name="connsiteY22" fmla="*/ 2049843 h 4064339"/>
              <a:gd name="connsiteX23" fmla="*/ 2 w 1955800"/>
              <a:gd name="connsiteY23" fmla="*/ 2014500 h 4064339"/>
              <a:gd name="connsiteX24" fmla="*/ 137688 w 1955800"/>
              <a:gd name="connsiteY24" fmla="*/ 1513874 h 4064339"/>
              <a:gd name="connsiteX25" fmla="*/ 0 w 1955800"/>
              <a:gd name="connsiteY25" fmla="*/ 1013244 h 4064339"/>
              <a:gd name="connsiteX26" fmla="*/ 0 w 1955800"/>
              <a:gd name="connsiteY26" fmla="*/ 977899 h 4064339"/>
              <a:gd name="connsiteX27" fmla="*/ 977900 w 1955800"/>
              <a:gd name="connsiteY27" fmla="*/ 0 h 4064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955800" h="4064339">
                <a:moveTo>
                  <a:pt x="977900" y="0"/>
                </a:moveTo>
                <a:cubicBezTo>
                  <a:pt x="1484226" y="0"/>
                  <a:pt x="1900674" y="384803"/>
                  <a:pt x="1950754" y="877914"/>
                </a:cubicBezTo>
                <a:lnTo>
                  <a:pt x="1955800" y="977859"/>
                </a:lnTo>
                <a:lnTo>
                  <a:pt x="1955800" y="1013274"/>
                </a:lnTo>
                <a:lnTo>
                  <a:pt x="1946584" y="1148060"/>
                </a:lnTo>
                <a:cubicBezTo>
                  <a:pt x="1928354" y="1280267"/>
                  <a:pt x="1883694" y="1404036"/>
                  <a:pt x="1818108" y="1513874"/>
                </a:cubicBezTo>
                <a:cubicBezTo>
                  <a:pt x="1883694" y="1623700"/>
                  <a:pt x="1928354" y="1747473"/>
                  <a:pt x="1946584" y="1879683"/>
                </a:cubicBezTo>
                <a:lnTo>
                  <a:pt x="1955800" y="2014471"/>
                </a:lnTo>
                <a:lnTo>
                  <a:pt x="1955800" y="2049873"/>
                </a:lnTo>
                <a:lnTo>
                  <a:pt x="1946584" y="2184661"/>
                </a:lnTo>
                <a:cubicBezTo>
                  <a:pt x="1928354" y="2316870"/>
                  <a:pt x="1883694" y="2440643"/>
                  <a:pt x="1818108" y="2550470"/>
                </a:cubicBezTo>
                <a:cubicBezTo>
                  <a:pt x="1883694" y="2660308"/>
                  <a:pt x="1928354" y="2784075"/>
                  <a:pt x="1946584" y="2916281"/>
                </a:cubicBezTo>
                <a:lnTo>
                  <a:pt x="1955800" y="3051068"/>
                </a:lnTo>
                <a:lnTo>
                  <a:pt x="1955800" y="3086481"/>
                </a:lnTo>
                <a:lnTo>
                  <a:pt x="1950754" y="3186426"/>
                </a:lnTo>
                <a:cubicBezTo>
                  <a:pt x="1907352" y="3613790"/>
                  <a:pt x="1588766" y="3959801"/>
                  <a:pt x="1174982" y="4044473"/>
                </a:cubicBezTo>
                <a:lnTo>
                  <a:pt x="977912" y="4064339"/>
                </a:lnTo>
                <a:lnTo>
                  <a:pt x="977892" y="4064339"/>
                </a:lnTo>
                <a:lnTo>
                  <a:pt x="780820" y="4044473"/>
                </a:lnTo>
                <a:cubicBezTo>
                  <a:pt x="335208" y="3953287"/>
                  <a:pt x="2" y="3559011"/>
                  <a:pt x="2" y="3086441"/>
                </a:cubicBezTo>
                <a:lnTo>
                  <a:pt x="2" y="3051098"/>
                </a:lnTo>
                <a:cubicBezTo>
                  <a:pt x="2" y="2868134"/>
                  <a:pt x="50246" y="2696920"/>
                  <a:pt x="137690" y="2550470"/>
                </a:cubicBezTo>
                <a:cubicBezTo>
                  <a:pt x="50246" y="2404034"/>
                  <a:pt x="2" y="2232805"/>
                  <a:pt x="2" y="2049843"/>
                </a:cubicBezTo>
                <a:lnTo>
                  <a:pt x="2" y="2014500"/>
                </a:lnTo>
                <a:cubicBezTo>
                  <a:pt x="2" y="1831538"/>
                  <a:pt x="50246" y="1660322"/>
                  <a:pt x="137688" y="1513874"/>
                </a:cubicBezTo>
                <a:cubicBezTo>
                  <a:pt x="50246" y="1367424"/>
                  <a:pt x="0" y="1196205"/>
                  <a:pt x="0" y="1013244"/>
                </a:cubicBezTo>
                <a:lnTo>
                  <a:pt x="0" y="977899"/>
                </a:lnTo>
                <a:cubicBezTo>
                  <a:pt x="0" y="437821"/>
                  <a:pt x="437820" y="0"/>
                  <a:pt x="977900" y="0"/>
                </a:cubicBezTo>
                <a:close/>
              </a:path>
            </a:pathLst>
          </a:cu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8D7BA9AE-4CE4-EC87-84DB-1D7BEBD0A4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38994" y="1543390"/>
            <a:ext cx="975955" cy="975941"/>
          </a:xfrm>
          <a:custGeom>
            <a:avLst/>
            <a:gdLst>
              <a:gd name="connsiteX0" fmla="*/ 975828 w 1951656"/>
              <a:gd name="connsiteY0" fmla="*/ 0 h 1951657"/>
              <a:gd name="connsiteX1" fmla="*/ 1951656 w 1951656"/>
              <a:gd name="connsiteY1" fmla="*/ 975829 h 1951657"/>
              <a:gd name="connsiteX2" fmla="*/ 975828 w 1951656"/>
              <a:gd name="connsiteY2" fmla="*/ 1951657 h 1951657"/>
              <a:gd name="connsiteX3" fmla="*/ 5037 w 1951656"/>
              <a:gd name="connsiteY3" fmla="*/ 1075602 h 1951657"/>
              <a:gd name="connsiteX4" fmla="*/ 0 w 1951656"/>
              <a:gd name="connsiteY4" fmla="*/ 975849 h 1951657"/>
              <a:gd name="connsiteX5" fmla="*/ 0 w 1951656"/>
              <a:gd name="connsiteY5" fmla="*/ 975810 h 1951657"/>
              <a:gd name="connsiteX6" fmla="*/ 5037 w 1951656"/>
              <a:gd name="connsiteY6" fmla="*/ 876056 h 1951657"/>
              <a:gd name="connsiteX7" fmla="*/ 975828 w 1951656"/>
              <a:gd name="connsiteY7" fmla="*/ 0 h 1951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51656" h="1951657">
                <a:moveTo>
                  <a:pt x="975828" y="0"/>
                </a:moveTo>
                <a:cubicBezTo>
                  <a:pt x="1514763" y="0"/>
                  <a:pt x="1951656" y="436893"/>
                  <a:pt x="1951656" y="975829"/>
                </a:cubicBezTo>
                <a:cubicBezTo>
                  <a:pt x="1951656" y="1514764"/>
                  <a:pt x="1514763" y="1951657"/>
                  <a:pt x="975828" y="1951657"/>
                </a:cubicBezTo>
                <a:cubicBezTo>
                  <a:pt x="470576" y="1951657"/>
                  <a:pt x="55009" y="1567669"/>
                  <a:pt x="5037" y="1075602"/>
                </a:cubicBezTo>
                <a:lnTo>
                  <a:pt x="0" y="975849"/>
                </a:lnTo>
                <a:lnTo>
                  <a:pt x="0" y="975810"/>
                </a:lnTo>
                <a:lnTo>
                  <a:pt x="5037" y="876056"/>
                </a:lnTo>
                <a:cubicBezTo>
                  <a:pt x="55009" y="383988"/>
                  <a:pt x="470576" y="0"/>
                  <a:pt x="975828" y="0"/>
                </a:cubicBezTo>
                <a:close/>
              </a:path>
            </a:pathLst>
          </a:cu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700"/>
            </a:lvl1pPr>
          </a:lstStyle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88" name="Picture Placeholder 87">
            <a:extLst>
              <a:ext uri="{FF2B5EF4-FFF2-40B4-BE49-F238E27FC236}">
                <a16:creationId xmlns:a16="http://schemas.microsoft.com/office/drawing/2014/main" id="{75F450FE-9902-FBB0-F7EF-FF4C7072CD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02042" y="2597851"/>
            <a:ext cx="974852" cy="975603"/>
          </a:xfrm>
          <a:custGeom>
            <a:avLst/>
            <a:gdLst>
              <a:gd name="connsiteX0" fmla="*/ 974724 w 1949450"/>
              <a:gd name="connsiteY0" fmla="*/ 0 h 1950980"/>
              <a:gd name="connsiteX1" fmla="*/ 1949450 w 1949450"/>
              <a:gd name="connsiteY1" fmla="*/ 0 h 1950980"/>
              <a:gd name="connsiteX2" fmla="*/ 1949450 w 1949450"/>
              <a:gd name="connsiteY2" fmla="*/ 1950980 h 1950980"/>
              <a:gd name="connsiteX3" fmla="*/ 974694 w 1949450"/>
              <a:gd name="connsiteY3" fmla="*/ 1950980 h 1950980"/>
              <a:gd name="connsiteX4" fmla="*/ 875064 w 1949450"/>
              <a:gd name="connsiteY4" fmla="*/ 1945945 h 1950980"/>
              <a:gd name="connsiteX5" fmla="*/ 0 w 1949450"/>
              <a:gd name="connsiteY5" fmla="*/ 975489 h 1950980"/>
              <a:gd name="connsiteX6" fmla="*/ 974724 w 1949450"/>
              <a:gd name="connsiteY6" fmla="*/ 0 h 195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49450" h="1950980">
                <a:moveTo>
                  <a:pt x="974724" y="0"/>
                </a:moveTo>
                <a:lnTo>
                  <a:pt x="1949450" y="0"/>
                </a:lnTo>
                <a:lnTo>
                  <a:pt x="1949450" y="1950980"/>
                </a:lnTo>
                <a:lnTo>
                  <a:pt x="974694" y="1950980"/>
                </a:lnTo>
                <a:lnTo>
                  <a:pt x="875064" y="1945945"/>
                </a:lnTo>
                <a:cubicBezTo>
                  <a:pt x="383554" y="1895991"/>
                  <a:pt x="0" y="1480568"/>
                  <a:pt x="0" y="975489"/>
                </a:cubicBezTo>
                <a:cubicBezTo>
                  <a:pt x="0" y="436742"/>
                  <a:pt x="436399" y="0"/>
                  <a:pt x="974724" y="0"/>
                </a:cubicBezTo>
                <a:close/>
              </a:path>
            </a:pathLst>
          </a:cu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91" name="Picture Placeholder 90">
            <a:extLst>
              <a:ext uri="{FF2B5EF4-FFF2-40B4-BE49-F238E27FC236}">
                <a16:creationId xmlns:a16="http://schemas.microsoft.com/office/drawing/2014/main" id="{2AA87C0E-B1CC-9AD7-A00D-A02FF0BEA77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20734" y="4686850"/>
            <a:ext cx="988854" cy="988841"/>
          </a:xfrm>
          <a:custGeom>
            <a:avLst/>
            <a:gdLst>
              <a:gd name="connsiteX0" fmla="*/ 988701 w 1977450"/>
              <a:gd name="connsiteY0" fmla="*/ 0 h 1977454"/>
              <a:gd name="connsiteX1" fmla="*/ 988741 w 1977450"/>
              <a:gd name="connsiteY1" fmla="*/ 0 h 1977454"/>
              <a:gd name="connsiteX2" fmla="*/ 1089813 w 1977450"/>
              <a:gd name="connsiteY2" fmla="*/ 5104 h 1977454"/>
              <a:gd name="connsiteX3" fmla="*/ 1977450 w 1977450"/>
              <a:gd name="connsiteY3" fmla="*/ 988726 h 1977454"/>
              <a:gd name="connsiteX4" fmla="*/ 1977450 w 1977450"/>
              <a:gd name="connsiteY4" fmla="*/ 1977454 h 1977454"/>
              <a:gd name="connsiteX5" fmla="*/ 988721 w 1977450"/>
              <a:gd name="connsiteY5" fmla="*/ 1977454 h 1977454"/>
              <a:gd name="connsiteX6" fmla="*/ 5103 w 1977450"/>
              <a:gd name="connsiteY6" fmla="*/ 1089818 h 1977454"/>
              <a:gd name="connsiteX7" fmla="*/ 0 w 1977450"/>
              <a:gd name="connsiteY7" fmla="*/ 988766 h 1977454"/>
              <a:gd name="connsiteX8" fmla="*/ 0 w 1977450"/>
              <a:gd name="connsiteY8" fmla="*/ 988686 h 1977454"/>
              <a:gd name="connsiteX9" fmla="*/ 5103 w 1977450"/>
              <a:gd name="connsiteY9" fmla="*/ 887635 h 1977454"/>
              <a:gd name="connsiteX10" fmla="*/ 887630 w 1977450"/>
              <a:gd name="connsiteY10" fmla="*/ 5104 h 1977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77450" h="1977454">
                <a:moveTo>
                  <a:pt x="988701" y="0"/>
                </a:moveTo>
                <a:lnTo>
                  <a:pt x="988741" y="0"/>
                </a:lnTo>
                <a:lnTo>
                  <a:pt x="1089813" y="5104"/>
                </a:lnTo>
                <a:cubicBezTo>
                  <a:pt x="1588385" y="55737"/>
                  <a:pt x="1977450" y="476797"/>
                  <a:pt x="1977450" y="988726"/>
                </a:cubicBezTo>
                <a:lnTo>
                  <a:pt x="1977450" y="1977454"/>
                </a:lnTo>
                <a:lnTo>
                  <a:pt x="988721" y="1977454"/>
                </a:lnTo>
                <a:cubicBezTo>
                  <a:pt x="476794" y="1977454"/>
                  <a:pt x="55735" y="1588389"/>
                  <a:pt x="5103" y="1089818"/>
                </a:cubicBezTo>
                <a:lnTo>
                  <a:pt x="0" y="988766"/>
                </a:lnTo>
                <a:lnTo>
                  <a:pt x="0" y="988686"/>
                </a:lnTo>
                <a:lnTo>
                  <a:pt x="5103" y="887635"/>
                </a:lnTo>
                <a:cubicBezTo>
                  <a:pt x="52360" y="422302"/>
                  <a:pt x="422300" y="52361"/>
                  <a:pt x="887630" y="5104"/>
                </a:cubicBezTo>
                <a:close/>
              </a:path>
            </a:pathLst>
          </a:cu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nb-NO"/>
              <a:t>Klikk på ikonet for å legge til et bilde</a:t>
            </a:r>
            <a:endParaRPr lang="en-GB"/>
          </a:p>
        </p:txBody>
      </p:sp>
      <p:pic>
        <p:nvPicPr>
          <p:cNvPr id="13" name="Partner1" hidden="1">
            <a:extLst>
              <a:ext uri="{FF2B5EF4-FFF2-40B4-BE49-F238E27FC236}">
                <a16:creationId xmlns:a16="http://schemas.microsoft.com/office/drawing/2014/main" id="{418BFEC6-C52D-82A9-5CFD-1A09366DE01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55551" y="4927600"/>
            <a:ext cx="3431450" cy="720090"/>
          </a:xfrm>
          <a:prstGeom prst="rect">
            <a:avLst/>
          </a:prstGeom>
        </p:spPr>
      </p:pic>
      <p:pic>
        <p:nvPicPr>
          <p:cNvPr id="16" name="Partner2" hidden="1">
            <a:extLst>
              <a:ext uri="{FF2B5EF4-FFF2-40B4-BE49-F238E27FC236}">
                <a16:creationId xmlns:a16="http://schemas.microsoft.com/office/drawing/2014/main" id="{1BAC696A-4F5A-2BFD-CA65-ADE2D6891A2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41928" y="4877998"/>
            <a:ext cx="746821" cy="746821"/>
          </a:xfrm>
          <a:prstGeom prst="rect">
            <a:avLst/>
          </a:prstGeom>
        </p:spPr>
      </p:pic>
      <p:pic>
        <p:nvPicPr>
          <p:cNvPr id="19" name="Partner3" hidden="1">
            <a:extLst>
              <a:ext uri="{FF2B5EF4-FFF2-40B4-BE49-F238E27FC236}">
                <a16:creationId xmlns:a16="http://schemas.microsoft.com/office/drawing/2014/main" id="{AA9B3856-C6AA-7AED-46DF-2FB235598D7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91844" y="4799008"/>
            <a:ext cx="1617970" cy="912172"/>
          </a:xfrm>
          <a:prstGeom prst="rect">
            <a:avLst/>
          </a:prstGeom>
        </p:spPr>
      </p:pic>
      <p:pic>
        <p:nvPicPr>
          <p:cNvPr id="23" name="Partner4" hidden="1">
            <a:extLst>
              <a:ext uri="{FF2B5EF4-FFF2-40B4-BE49-F238E27FC236}">
                <a16:creationId xmlns:a16="http://schemas.microsoft.com/office/drawing/2014/main" id="{6EA32010-4007-8719-ACC2-FF1E9693B34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31326" y="4608714"/>
            <a:ext cx="1399338" cy="1350827"/>
          </a:xfrm>
          <a:prstGeom prst="rect">
            <a:avLst/>
          </a:prstGeom>
        </p:spPr>
      </p:pic>
      <p:pic>
        <p:nvPicPr>
          <p:cNvPr id="25" name="Partner5" hidden="1">
            <a:extLst>
              <a:ext uri="{FF2B5EF4-FFF2-40B4-BE49-F238E27FC236}">
                <a16:creationId xmlns:a16="http://schemas.microsoft.com/office/drawing/2014/main" id="{F9EC12F6-6B68-8D1F-5F7F-F413EF9838F6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55551" y="4935140"/>
            <a:ext cx="2061468" cy="719493"/>
          </a:xfrm>
          <a:prstGeom prst="rect">
            <a:avLst/>
          </a:prstGeom>
        </p:spPr>
      </p:pic>
      <p:pic>
        <p:nvPicPr>
          <p:cNvPr id="27" name="Partner6" hidden="1">
            <a:extLst>
              <a:ext uri="{FF2B5EF4-FFF2-40B4-BE49-F238E27FC236}">
                <a16:creationId xmlns:a16="http://schemas.microsoft.com/office/drawing/2014/main" id="{D381438B-1B13-A1DE-3979-D2521EA9AA1D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54845" y="4857749"/>
            <a:ext cx="443997" cy="772131"/>
          </a:xfrm>
          <a:prstGeom prst="rect">
            <a:avLst/>
          </a:prstGeom>
        </p:spPr>
      </p:pic>
      <p:pic>
        <p:nvPicPr>
          <p:cNvPr id="12" name="Partner7" hidden="1">
            <a:extLst>
              <a:ext uri="{FF2B5EF4-FFF2-40B4-BE49-F238E27FC236}">
                <a16:creationId xmlns:a16="http://schemas.microsoft.com/office/drawing/2014/main" id="{AF3C2DBB-E67E-6F6B-D5FC-C11EECF319C9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61099" y="3738604"/>
            <a:ext cx="5423136" cy="2270559"/>
          </a:xfrm>
          <a:prstGeom prst="rect">
            <a:avLst/>
          </a:prstGeom>
        </p:spPr>
      </p:pic>
      <p:sp>
        <p:nvSpPr>
          <p:cNvPr id="10" name="PartnerTextBelow">
            <a:extLst>
              <a:ext uri="{FF2B5EF4-FFF2-40B4-BE49-F238E27FC236}">
                <a16:creationId xmlns:a16="http://schemas.microsoft.com/office/drawing/2014/main" id="{7B062A0B-0B5B-91B1-0185-4803540315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1901" y="5696839"/>
            <a:ext cx="5423136" cy="353051"/>
          </a:xfrm>
          <a:effectLst>
            <a:outerShdw sx="1000" sy="1000" algn="ctr" rotWithShape="0">
              <a:srgbClr val="020000">
                <a:alpha val="0"/>
              </a:srgbClr>
            </a:outerShdw>
          </a:effectLst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8" name="PartnerTextLeft">
            <a:extLst>
              <a:ext uri="{FF2B5EF4-FFF2-40B4-BE49-F238E27FC236}">
                <a16:creationId xmlns:a16="http://schemas.microsoft.com/office/drawing/2014/main" id="{E660BCB7-774B-5F19-9D34-9E6E2312AE5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00300" y="5271767"/>
            <a:ext cx="3784737" cy="353051"/>
          </a:xfrm>
          <a:effectLst>
            <a:outerShdw sx="1000" sy="1000" algn="ctr" rotWithShape="0">
              <a:srgbClr val="030000">
                <a:alpha val="0"/>
              </a:srgbClr>
            </a:outerShdw>
          </a:effectLst>
        </p:spPr>
        <p:txBody>
          <a:bodyPr anchor="b"/>
          <a:lstStyle>
            <a:lvl1pPr marL="0" indent="0">
              <a:buNone/>
              <a:defRPr sz="1200">
                <a:effectLst>
                  <a:outerShdw sx="1000" sy="1000" algn="ctr" rotWithShape="0">
                    <a:srgbClr val="020000">
                      <a:alpha val="0"/>
                    </a:srgbClr>
                  </a:outerShdw>
                </a:effectLst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9" name="PartnerTextNone">
            <a:extLst>
              <a:ext uri="{FF2B5EF4-FFF2-40B4-BE49-F238E27FC236}">
                <a16:creationId xmlns:a16="http://schemas.microsoft.com/office/drawing/2014/main" id="{453387E3-462A-AEAC-8FE5-3A6061AE15B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1901" y="5271767"/>
            <a:ext cx="5423136" cy="353051"/>
          </a:xfrm>
          <a:effectLst>
            <a:outerShdw sx="1000" sy="1000" algn="ctr" rotWithShape="0">
              <a:srgbClr val="010000">
                <a:alpha val="0"/>
              </a:srgbClr>
            </a:outerShdw>
          </a:effectLst>
        </p:spPr>
        <p:txBody>
          <a:bodyPr anchor="b"/>
          <a:lstStyle>
            <a:lvl1pPr marL="0" indent="0">
              <a:buNone/>
              <a:defRPr sz="12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5" name="Logo0">
            <a:extLst>
              <a:ext uri="{FF2B5EF4-FFF2-40B4-BE49-F238E27FC236}">
                <a16:creationId xmlns:a16="http://schemas.microsoft.com/office/drawing/2014/main" id="{C49938BE-4E90-5836-30E7-F960C885157E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61099" y="501419"/>
            <a:ext cx="930762" cy="301690"/>
          </a:xfrm>
          <a:prstGeom prst="rect">
            <a:avLst/>
          </a:prstGeom>
        </p:spPr>
      </p:pic>
      <p:pic>
        <p:nvPicPr>
          <p:cNvPr id="17" name="Logo1" hidden="1">
            <a:extLst>
              <a:ext uri="{FF2B5EF4-FFF2-40B4-BE49-F238E27FC236}">
                <a16:creationId xmlns:a16="http://schemas.microsoft.com/office/drawing/2014/main" id="{D2F70337-09E5-753E-E7B9-419593042A65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61099" y="501419"/>
            <a:ext cx="2793065" cy="301690"/>
          </a:xfrm>
          <a:prstGeom prst="rect">
            <a:avLst/>
          </a:prstGeom>
        </p:spPr>
      </p:pic>
      <p:pic>
        <p:nvPicPr>
          <p:cNvPr id="14" name="Logo2" hidden="1">
            <a:extLst>
              <a:ext uri="{FF2B5EF4-FFF2-40B4-BE49-F238E27FC236}">
                <a16:creationId xmlns:a16="http://schemas.microsoft.com/office/drawing/2014/main" id="{E6E021D2-52EA-059F-64AE-D571C000B6ED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61099" y="501419"/>
            <a:ext cx="2677888" cy="301690"/>
          </a:xfrm>
          <a:prstGeom prst="rect">
            <a:avLst/>
          </a:prstGeom>
        </p:spPr>
      </p:pic>
      <p:pic>
        <p:nvPicPr>
          <p:cNvPr id="20" name="Logo3" hidden="1">
            <a:extLst>
              <a:ext uri="{FF2B5EF4-FFF2-40B4-BE49-F238E27FC236}">
                <a16:creationId xmlns:a16="http://schemas.microsoft.com/office/drawing/2014/main" id="{F72FA095-F49F-392A-5483-877EB59E480B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761099" y="501419"/>
            <a:ext cx="2918597" cy="301690"/>
          </a:xfrm>
          <a:prstGeom prst="rect">
            <a:avLst/>
          </a:prstGeom>
        </p:spPr>
      </p:pic>
      <p:pic>
        <p:nvPicPr>
          <p:cNvPr id="11" name="Logo4" hidden="1">
            <a:extLst>
              <a:ext uri="{FF2B5EF4-FFF2-40B4-BE49-F238E27FC236}">
                <a16:creationId xmlns:a16="http://schemas.microsoft.com/office/drawing/2014/main" id="{4C338A56-D504-44CA-4381-CA48A19EA718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61099" y="501419"/>
            <a:ext cx="3059492" cy="301690"/>
          </a:xfrm>
          <a:prstGeom prst="rect">
            <a:avLst/>
          </a:prstGeom>
        </p:spPr>
      </p:pic>
      <p:pic>
        <p:nvPicPr>
          <p:cNvPr id="7" name="Logo5" hidden="1">
            <a:extLst>
              <a:ext uri="{FF2B5EF4-FFF2-40B4-BE49-F238E27FC236}">
                <a16:creationId xmlns:a16="http://schemas.microsoft.com/office/drawing/2014/main" id="{2B9131DF-832B-ED22-FD29-025A2221DD20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761099" y="501419"/>
            <a:ext cx="2600568" cy="301690"/>
          </a:xfrm>
          <a:prstGeom prst="rect">
            <a:avLst/>
          </a:prstGeom>
        </p:spPr>
      </p:pic>
      <p:sp>
        <p:nvSpPr>
          <p:cNvPr id="15" name="PartnerTextLeft">
            <a:extLst>
              <a:ext uri="{FF2B5EF4-FFF2-40B4-BE49-F238E27FC236}">
                <a16:creationId xmlns:a16="http://schemas.microsoft.com/office/drawing/2014/main" id="{C3C680C1-29E8-60B2-547C-F6C6CEF1303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1901" y="3890830"/>
            <a:ext cx="5423136" cy="925597"/>
          </a:xfrm>
          <a:effectLst>
            <a:outerShdw sx="1000" sy="1000" algn="ctr" rotWithShape="0">
              <a:srgbClr val="040000">
                <a:alpha val="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>
                <a:effectLst>
                  <a:outerShdw sx="1000" sy="1000" algn="ctr" rotWithShape="0">
                    <a:srgbClr val="020000">
                      <a:alpha val="0"/>
                    </a:srgbClr>
                  </a:outerShdw>
                </a:effectLst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24" name="Picture 23" descr="A green screen with a black border&#10;&#10;Description automatically generated">
            <a:extLst>
              <a:ext uri="{FF2B5EF4-FFF2-40B4-BE49-F238E27FC236}">
                <a16:creationId xmlns:a16="http://schemas.microsoft.com/office/drawing/2014/main" id="{F8C09733-3ECE-56BB-240A-C31D2F3E55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413" y="2594731"/>
            <a:ext cx="980303" cy="202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38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uet bilde bei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F4D306-CC31-2343-A46E-112D27616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F6EA-9C9E-4DA5-B392-DAB631403552}" type="datetime4">
              <a:rPr lang="nb-NO" smtClean="0"/>
              <a:pPr/>
              <a:t>6. desember 2024</a:t>
            </a:fld>
            <a:endParaRPr lang="nb-NO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64A1493-4377-B18F-0DD3-3468DBE36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2444" y="1625788"/>
            <a:ext cx="5347178" cy="1066923"/>
          </a:xfrm>
        </p:spPr>
        <p:txBody>
          <a:bodyPr anchor="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0A43502-02B4-010D-E2A4-107A0E6B13D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42444" y="2857831"/>
            <a:ext cx="5347178" cy="307475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0FF89B8E-8508-7D06-7D1F-B9107E70E4E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725332"/>
            <a:ext cx="5640744" cy="3700112"/>
          </a:xfrm>
          <a:custGeom>
            <a:avLst/>
            <a:gdLst>
              <a:gd name="connsiteX0" fmla="*/ 0 w 11280019"/>
              <a:gd name="connsiteY0" fmla="*/ 0 h 7399368"/>
              <a:gd name="connsiteX1" fmla="*/ 7580329 w 11280019"/>
              <a:gd name="connsiteY1" fmla="*/ 0 h 7399368"/>
              <a:gd name="connsiteX2" fmla="*/ 11260919 w 11280019"/>
              <a:gd name="connsiteY2" fmla="*/ 3321420 h 7399368"/>
              <a:gd name="connsiteX3" fmla="*/ 11280019 w 11280019"/>
              <a:gd name="connsiteY3" fmla="*/ 3699673 h 7399368"/>
              <a:gd name="connsiteX4" fmla="*/ 11280019 w 11280019"/>
              <a:gd name="connsiteY4" fmla="*/ 3699710 h 7399368"/>
              <a:gd name="connsiteX5" fmla="*/ 11260919 w 11280019"/>
              <a:gd name="connsiteY5" fmla="*/ 4077962 h 7399368"/>
              <a:gd name="connsiteX6" fmla="*/ 7770718 w 11280019"/>
              <a:gd name="connsiteY6" fmla="*/ 7394555 h 7399368"/>
              <a:gd name="connsiteX7" fmla="*/ 7580368 w 11280019"/>
              <a:gd name="connsiteY7" fmla="*/ 7399368 h 7399368"/>
              <a:gd name="connsiteX8" fmla="*/ 0 w 11280019"/>
              <a:gd name="connsiteY8" fmla="*/ 7399368 h 7399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80019" h="7399368">
                <a:moveTo>
                  <a:pt x="0" y="0"/>
                </a:moveTo>
                <a:lnTo>
                  <a:pt x="7580329" y="0"/>
                </a:lnTo>
                <a:cubicBezTo>
                  <a:pt x="9495938" y="0"/>
                  <a:pt x="11071462" y="1455831"/>
                  <a:pt x="11260919" y="3321420"/>
                </a:cubicBezTo>
                <a:lnTo>
                  <a:pt x="11280019" y="3699673"/>
                </a:lnTo>
                <a:lnTo>
                  <a:pt x="11280019" y="3699710"/>
                </a:lnTo>
                <a:lnTo>
                  <a:pt x="11260919" y="4077962"/>
                </a:lnTo>
                <a:cubicBezTo>
                  <a:pt x="11077777" y="5881362"/>
                  <a:pt x="9599433" y="7301859"/>
                  <a:pt x="7770718" y="7394555"/>
                </a:cubicBezTo>
                <a:lnTo>
                  <a:pt x="7580368" y="7399368"/>
                </a:lnTo>
                <a:lnTo>
                  <a:pt x="0" y="7399368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010308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uet bilde blå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F4D306-CC31-2343-A46E-112D27616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F6EA-9C9E-4DA5-B392-DAB631403552}" type="datetime4">
              <a:rPr lang="nb-NO" smtClean="0"/>
              <a:pPr/>
              <a:t>6. desember 2024</a:t>
            </a:fld>
            <a:endParaRPr lang="nb-NO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64A1493-4377-B18F-0DD3-3468DBE36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2444" y="1625788"/>
            <a:ext cx="5347178" cy="1066923"/>
          </a:xfrm>
        </p:spPr>
        <p:txBody>
          <a:bodyPr anchor="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0A43502-02B4-010D-E2A4-107A0E6B13D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42444" y="2857831"/>
            <a:ext cx="5347178" cy="307475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0FF89B8E-8508-7D06-7D1F-B9107E70E4E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725332"/>
            <a:ext cx="5640744" cy="3700112"/>
          </a:xfrm>
          <a:custGeom>
            <a:avLst/>
            <a:gdLst>
              <a:gd name="connsiteX0" fmla="*/ 0 w 11280019"/>
              <a:gd name="connsiteY0" fmla="*/ 0 h 7399368"/>
              <a:gd name="connsiteX1" fmla="*/ 7580329 w 11280019"/>
              <a:gd name="connsiteY1" fmla="*/ 0 h 7399368"/>
              <a:gd name="connsiteX2" fmla="*/ 11260919 w 11280019"/>
              <a:gd name="connsiteY2" fmla="*/ 3321420 h 7399368"/>
              <a:gd name="connsiteX3" fmla="*/ 11280019 w 11280019"/>
              <a:gd name="connsiteY3" fmla="*/ 3699673 h 7399368"/>
              <a:gd name="connsiteX4" fmla="*/ 11280019 w 11280019"/>
              <a:gd name="connsiteY4" fmla="*/ 3699710 h 7399368"/>
              <a:gd name="connsiteX5" fmla="*/ 11260919 w 11280019"/>
              <a:gd name="connsiteY5" fmla="*/ 4077962 h 7399368"/>
              <a:gd name="connsiteX6" fmla="*/ 7770718 w 11280019"/>
              <a:gd name="connsiteY6" fmla="*/ 7394555 h 7399368"/>
              <a:gd name="connsiteX7" fmla="*/ 7580368 w 11280019"/>
              <a:gd name="connsiteY7" fmla="*/ 7399368 h 7399368"/>
              <a:gd name="connsiteX8" fmla="*/ 0 w 11280019"/>
              <a:gd name="connsiteY8" fmla="*/ 7399368 h 7399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80019" h="7399368">
                <a:moveTo>
                  <a:pt x="0" y="0"/>
                </a:moveTo>
                <a:lnTo>
                  <a:pt x="7580329" y="0"/>
                </a:lnTo>
                <a:cubicBezTo>
                  <a:pt x="9495938" y="0"/>
                  <a:pt x="11071462" y="1455831"/>
                  <a:pt x="11260919" y="3321420"/>
                </a:cubicBezTo>
                <a:lnTo>
                  <a:pt x="11280019" y="3699673"/>
                </a:lnTo>
                <a:lnTo>
                  <a:pt x="11280019" y="3699710"/>
                </a:lnTo>
                <a:lnTo>
                  <a:pt x="11260919" y="4077962"/>
                </a:lnTo>
                <a:cubicBezTo>
                  <a:pt x="11077777" y="5881362"/>
                  <a:pt x="9599433" y="7301859"/>
                  <a:pt x="7770718" y="7394555"/>
                </a:cubicBezTo>
                <a:lnTo>
                  <a:pt x="7580368" y="7399368"/>
                </a:lnTo>
                <a:lnTo>
                  <a:pt x="0" y="7399368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681778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å en k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822" y="1041129"/>
            <a:ext cx="10689700" cy="102897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822" y="2533578"/>
            <a:ext cx="10689700" cy="328329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5FBD-B8E3-4BE7-AABE-A501238A26D8}" type="datetime4">
              <a:rPr lang="nb-NO" smtClean="0"/>
              <a:t>6. desember 2024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3118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blå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46513BB6-733E-7082-0A7D-2CC4CCD8C4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8454" y="0"/>
            <a:ext cx="5283277" cy="1957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974936-8615-3C47-DB5E-5EDACC815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1240" y="1957473"/>
            <a:ext cx="7449520" cy="1881546"/>
          </a:xfrm>
        </p:spPr>
        <p:txBody>
          <a:bodyPr anchor="b"/>
          <a:lstStyle>
            <a:lvl1pPr algn="ctr">
              <a:defRPr sz="4801" spc="0" baseline="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876E45-A896-6B8C-109E-3E949A967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03F6EA-9C9E-4DA5-B392-DAB631403552}" type="datetime4">
              <a:rPr lang="nb-NO" smtClean="0"/>
              <a:pPr/>
              <a:t>6. desember 2024</a:t>
            </a:fld>
            <a:endParaRPr lang="nb-NO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2788118-9A7F-5475-8A32-C2E73DB885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1099" y="501419"/>
            <a:ext cx="930762" cy="30169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754075C-641C-0474-E373-A3F45DE237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71240" y="4120401"/>
            <a:ext cx="7449520" cy="1338007"/>
          </a:xfrm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746815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ly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E599802-27B9-9D9A-72FC-545731D6A8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9439" y="1"/>
            <a:ext cx="5264273" cy="1957473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876E45-A896-6B8C-109E-3E949A967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F6EA-9C9E-4DA5-B392-DAB631403552}" type="datetime4">
              <a:rPr lang="nb-NO" smtClean="0"/>
              <a:pPr/>
              <a:t>6. desember 2024</a:t>
            </a:fld>
            <a:endParaRPr lang="nb-NO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2788118-9A7F-5475-8A32-C2E73DB885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1099" y="501419"/>
            <a:ext cx="930762" cy="30169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94C4D4A-AECD-89FD-A010-CA20A6064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1240" y="1957473"/>
            <a:ext cx="7449520" cy="1881546"/>
          </a:xfrm>
        </p:spPr>
        <p:txBody>
          <a:bodyPr anchor="b"/>
          <a:lstStyle>
            <a:lvl1pPr algn="ctr">
              <a:defRPr sz="4801" spc="0" baseline="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AF74E64-7ABC-D631-A917-6126CBF0F6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71240" y="4120401"/>
            <a:ext cx="7449520" cy="1338007"/>
          </a:xfrm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62045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100943-557E-7696-4799-F9C34FD87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F6EA-9C9E-4DA5-B392-DAB631403552}" type="datetime4">
              <a:rPr lang="nb-NO" smtClean="0"/>
              <a:pPr/>
              <a:t>6. desember 2024</a:t>
            </a:fld>
            <a:endParaRPr lang="nb-NO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F3D7CD1-2607-B3F6-A9D8-C6DC621C51A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2099" y="1333654"/>
            <a:ext cx="10676534" cy="4591581"/>
          </a:xfrm>
          <a:prstGeom prst="roundRect">
            <a:avLst>
              <a:gd name="adj" fmla="val 4495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786379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100943-557E-7696-4799-F9C34FD87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F6EA-9C9E-4DA5-B392-DAB631403552}" type="datetime4">
              <a:rPr lang="nb-NO" smtClean="0"/>
              <a:pPr/>
              <a:t>6. desember 2024</a:t>
            </a:fld>
            <a:endParaRPr lang="nb-NO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F3D7CD1-2607-B3F6-A9D8-C6DC621C51A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2100" y="1333654"/>
            <a:ext cx="5197025" cy="4591581"/>
          </a:xfrm>
          <a:prstGeom prst="roundRect">
            <a:avLst>
              <a:gd name="adj" fmla="val 4495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B55ACF3C-E178-6E6C-BE88-8B6CDE55A4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41498" y="1333654"/>
            <a:ext cx="5197025" cy="4591581"/>
          </a:xfrm>
          <a:prstGeom prst="roundRect">
            <a:avLst>
              <a:gd name="adj" fmla="val 4495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044092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100943-557E-7696-4799-F9C34FD87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F6EA-9C9E-4DA5-B392-DAB631403552}" type="datetime4">
              <a:rPr lang="nb-NO" smtClean="0"/>
              <a:pPr/>
              <a:t>6. desember 2024</a:t>
            </a:fld>
            <a:endParaRPr lang="nb-NO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F3D7CD1-2607-B3F6-A9D8-C6DC621C51A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2100" y="1333654"/>
            <a:ext cx="3437469" cy="4591581"/>
          </a:xfrm>
          <a:prstGeom prst="roundRect">
            <a:avLst>
              <a:gd name="adj" fmla="val 5788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D259380A-6F57-70C2-7FA4-EDC640D29F7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54" y="1333654"/>
            <a:ext cx="3437469" cy="4591581"/>
          </a:xfrm>
          <a:prstGeom prst="roundRect">
            <a:avLst>
              <a:gd name="adj" fmla="val 5788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6078F9BE-32A0-3768-A499-433F036397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77265" y="1333654"/>
            <a:ext cx="3437469" cy="4591581"/>
          </a:xfrm>
          <a:prstGeom prst="roundRect">
            <a:avLst>
              <a:gd name="adj" fmla="val 5788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95672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100943-557E-7696-4799-F9C34FD87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F6EA-9C9E-4DA5-B392-DAB631403552}" type="datetime4">
              <a:rPr lang="nb-NO" smtClean="0"/>
              <a:pPr/>
              <a:t>6. desember 2024</a:t>
            </a:fld>
            <a:endParaRPr lang="nb-NO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F3D7CD1-2607-B3F6-A9D8-C6DC621C51A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2100" y="1333655"/>
            <a:ext cx="5194307" cy="2167940"/>
          </a:xfrm>
          <a:prstGeom prst="roundRect">
            <a:avLst>
              <a:gd name="adj" fmla="val 9010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C8806B8F-21AF-B3F1-808C-3B21B06FBA6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44215" y="1333655"/>
            <a:ext cx="5194307" cy="2167940"/>
          </a:xfrm>
          <a:prstGeom prst="roundRect">
            <a:avLst>
              <a:gd name="adj" fmla="val 9010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A76E604-7BD3-4F0E-75C7-18EA119E35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4215" y="3757296"/>
            <a:ext cx="5194307" cy="2167940"/>
          </a:xfrm>
          <a:prstGeom prst="roundRect">
            <a:avLst>
              <a:gd name="adj" fmla="val 9010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C53D157A-7558-193E-184B-9F8E6C4E7F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2100" y="3757296"/>
            <a:ext cx="5194307" cy="2167940"/>
          </a:xfrm>
          <a:prstGeom prst="roundRect">
            <a:avLst>
              <a:gd name="adj" fmla="val 9010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200745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100943-557E-7696-4799-F9C34FD87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F6EA-9C9E-4DA5-B392-DAB631403552}" type="datetime4">
              <a:rPr lang="nb-NO" smtClean="0"/>
              <a:pPr/>
              <a:t>6. desember 2024</a:t>
            </a:fld>
            <a:endParaRPr lang="nb-NO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F3D7CD1-2607-B3F6-A9D8-C6DC621C51A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2100" y="1333655"/>
            <a:ext cx="3377302" cy="2167940"/>
          </a:xfrm>
          <a:prstGeom prst="roundRect">
            <a:avLst>
              <a:gd name="adj" fmla="val 9010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C53D157A-7558-193E-184B-9F8E6C4E7F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2100" y="3757296"/>
            <a:ext cx="3377302" cy="2167940"/>
          </a:xfrm>
          <a:prstGeom prst="roundRect">
            <a:avLst>
              <a:gd name="adj" fmla="val 9010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423A280B-BAA0-F6B2-1B44-9CBD380392D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54" y="1333654"/>
            <a:ext cx="3437469" cy="4591581"/>
          </a:xfrm>
          <a:prstGeom prst="roundRect">
            <a:avLst>
              <a:gd name="adj" fmla="val 5788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4B4D1F7-80FF-067B-CAAC-C77B69714B9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95316" y="1333655"/>
            <a:ext cx="3377302" cy="2167940"/>
          </a:xfrm>
          <a:prstGeom prst="roundRect">
            <a:avLst>
              <a:gd name="adj" fmla="val 9010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2B69CF7-EE35-E964-3C88-3648F07431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95316" y="3757296"/>
            <a:ext cx="3377302" cy="2167940"/>
          </a:xfrm>
          <a:prstGeom prst="roundRect">
            <a:avLst>
              <a:gd name="adj" fmla="val 9010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971730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på to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822" y="1041129"/>
            <a:ext cx="10689700" cy="102897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822" y="2533578"/>
            <a:ext cx="4968111" cy="328329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5FBD-B8E3-4BE7-AABE-A501238A26D8}" type="datetime4">
              <a:rPr lang="nb-NO" smtClean="0"/>
              <a:t>6. desember 2024</a:t>
            </a:fld>
            <a:endParaRPr lang="nb-NO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04D2587-BC66-4AB0-BAE5-24BA763CF80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70411" y="2533578"/>
            <a:ext cx="4968111" cy="328329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23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100943-557E-7696-4799-F9C34FD87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F6EA-9C9E-4DA5-B392-DAB631403552}" type="datetime4">
              <a:rPr lang="nb-NO" smtClean="0"/>
              <a:pPr/>
              <a:t>6. desember 2024</a:t>
            </a:fld>
            <a:endParaRPr lang="nb-NO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F3D7CD1-2607-B3F6-A9D8-C6DC621C51A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2100" y="1333655"/>
            <a:ext cx="3377302" cy="2167940"/>
          </a:xfrm>
          <a:prstGeom prst="roundRect">
            <a:avLst>
              <a:gd name="adj" fmla="val 9010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C53D157A-7558-193E-184B-9F8E6C4E7F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2100" y="3757296"/>
            <a:ext cx="3377302" cy="2167940"/>
          </a:xfrm>
          <a:prstGeom prst="roundRect">
            <a:avLst>
              <a:gd name="adj" fmla="val 9010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4B4D1F7-80FF-067B-CAAC-C77B69714B9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95316" y="1333655"/>
            <a:ext cx="3377302" cy="2167940"/>
          </a:xfrm>
          <a:prstGeom prst="roundRect">
            <a:avLst>
              <a:gd name="adj" fmla="val 9010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2B69CF7-EE35-E964-3C88-3648F07431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95316" y="3757296"/>
            <a:ext cx="3377302" cy="2167940"/>
          </a:xfrm>
          <a:prstGeom prst="roundRect">
            <a:avLst>
              <a:gd name="adj" fmla="val 9010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1C2E7663-BA94-118C-E00C-2696240548F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01054" y="1333655"/>
            <a:ext cx="3437469" cy="2167940"/>
          </a:xfrm>
          <a:prstGeom prst="roundRect">
            <a:avLst>
              <a:gd name="adj" fmla="val 9010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22FC25B9-5FB0-E657-575E-4F4E58DC297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01055" y="3757296"/>
            <a:ext cx="3437468" cy="2167940"/>
          </a:xfrm>
          <a:prstGeom prst="roundRect">
            <a:avLst>
              <a:gd name="adj" fmla="val 9010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1932864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© HL-senteret, EWC og ILS | Presentasjon Sarpsborg kommune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Side </a:t>
            </a:r>
            <a:fld id="{8CDF941E-6F0C-40AB-9F5E-1B71F018F7C7}" type="slidenum">
              <a:rPr lang="nb-NO"/>
              <a:pPr/>
              <a:t>‹#›</a:t>
            </a:fld>
            <a:endParaRPr lang="nb-NO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B3000309-D7ED-9346-91E6-C098B7BB8E81}" type="datetime1">
              <a:rPr lang="nb-NO" smtClean="0"/>
              <a:t>06.12.2024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292926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t" type="blank">
  <p:cSld name="Tom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94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39A272D-2400-410D-B84B-0CB2EDB36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62ACEB3-089B-4510-A289-8D691C69B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AB55B5B-9B63-44C9-999D-E45638E16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3BD1FF0-0C88-475B-B6B6-07ECB9A88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78C10-DF73-4707-88CC-0A41B941F985}" type="datetimeFigureOut">
              <a:rPr lang="nb-NO" smtClean="0"/>
              <a:t>06.12.2024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9E5DE15-4305-4B78-BDDB-85AEB4181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C7C17A9-8DD2-4FDD-A1A0-B709D376C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A2CD9-ECA3-4227-AE32-C082F7426C1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5123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å en kolonne grøn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E599802-27B9-9D9A-72FC-545731D6A8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9439" y="1"/>
            <a:ext cx="5264273" cy="1957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974936-8615-3C47-DB5E-5EDACC815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856" y="2457734"/>
            <a:ext cx="4526208" cy="1324128"/>
          </a:xfrm>
        </p:spPr>
        <p:txBody>
          <a:bodyPr anchor="t"/>
          <a:lstStyle>
            <a:lvl1pPr>
              <a:defRPr spc="0" baseline="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876E45-A896-6B8C-109E-3E949A967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F6EA-9C9E-4DA5-B392-DAB631403552}" type="datetime4">
              <a:rPr lang="nb-NO" smtClean="0"/>
              <a:pPr/>
              <a:t>6. desember 2024</a:t>
            </a:fld>
            <a:endParaRPr lang="nb-NO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3EC51B0-8E08-8A15-AF44-6FB1B3129B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56954" y="2457734"/>
            <a:ext cx="5991257" cy="3290588"/>
          </a:xfrm>
        </p:spPr>
        <p:txBody>
          <a:bodyPr tIns="3600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2788118-9A7F-5475-8A32-C2E73DB885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1099" y="501419"/>
            <a:ext cx="930762" cy="30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76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å en kolonne 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74936-8615-3C47-DB5E-5EDACC815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856" y="2457734"/>
            <a:ext cx="4526208" cy="1324128"/>
          </a:xfrm>
        </p:spPr>
        <p:txBody>
          <a:bodyPr anchor="t"/>
          <a:lstStyle>
            <a:lvl1pPr>
              <a:defRPr spc="0" baseline="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876E45-A896-6B8C-109E-3E949A967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F6EA-9C9E-4DA5-B392-DAB631403552}" type="datetime4">
              <a:rPr lang="nb-NO" smtClean="0"/>
              <a:pPr/>
              <a:t>6. desember 2024</a:t>
            </a:fld>
            <a:endParaRPr lang="nb-NO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3EC51B0-8E08-8A15-AF44-6FB1B3129B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56954" y="2457734"/>
            <a:ext cx="5991257" cy="3290588"/>
          </a:xfrm>
        </p:spPr>
        <p:txBody>
          <a:bodyPr tIns="3600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2788118-9A7F-5475-8A32-C2E73DB885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1099" y="501419"/>
            <a:ext cx="930762" cy="30169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DF11CCE-F859-05EC-36A9-D275713B5C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9" y="4496320"/>
            <a:ext cx="3999620" cy="236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88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å en kolonne ly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46513BB6-733E-7082-0A7D-2CC4CCD8C4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8454" y="0"/>
            <a:ext cx="5283277" cy="1957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974936-8615-3C47-DB5E-5EDACC815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856" y="2457734"/>
            <a:ext cx="4526208" cy="1324128"/>
          </a:xfrm>
        </p:spPr>
        <p:txBody>
          <a:bodyPr anchor="t"/>
          <a:lstStyle>
            <a:lvl1pPr>
              <a:defRPr spc="0" baseline="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876E45-A896-6B8C-109E-3E949A967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03F6EA-9C9E-4DA5-B392-DAB631403552}" type="datetime4">
              <a:rPr lang="nb-NO" smtClean="0"/>
              <a:pPr/>
              <a:t>6. desember 2024</a:t>
            </a:fld>
            <a:endParaRPr lang="nb-NO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3EC51B0-8E08-8A15-AF44-6FB1B3129B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56954" y="2457734"/>
            <a:ext cx="5991257" cy="3290588"/>
          </a:xfrm>
        </p:spPr>
        <p:txBody>
          <a:bodyPr tIns="3600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2788118-9A7F-5475-8A32-C2E73DB885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1099" y="501419"/>
            <a:ext cx="930762" cy="30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39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yggeklos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694B3-3198-2334-6ED1-B4E6D1446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822" y="1625788"/>
            <a:ext cx="6110071" cy="1066923"/>
          </a:xfrm>
        </p:spPr>
        <p:txBody>
          <a:bodyPr anchor="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41C835-F518-0CF5-7B61-DA4DA2706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F6EA-9C9E-4DA5-B392-DAB631403552}" type="datetime4">
              <a:rPr lang="nb-NO" smtClean="0"/>
              <a:pPr/>
              <a:t>6. desember 2024</a:t>
            </a:fld>
            <a:endParaRPr lang="nb-NO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32F2FBA-3E06-5850-ABF6-13544830568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8822" y="2857831"/>
            <a:ext cx="6110071" cy="3074753"/>
          </a:xfrm>
        </p:spPr>
        <p:txBody>
          <a:bodyPr/>
          <a:lstStyle>
            <a:lvl1pPr>
              <a:spcBef>
                <a:spcPts val="200"/>
              </a:spcBef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466B4B27-0D1A-1289-C556-CEAB8BC8B40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00546" y="2431537"/>
            <a:ext cx="1112900" cy="1112884"/>
          </a:xfrm>
          <a:custGeom>
            <a:avLst/>
            <a:gdLst>
              <a:gd name="connsiteX0" fmla="*/ 1112757 w 2225510"/>
              <a:gd name="connsiteY0" fmla="*/ 0 h 2225511"/>
              <a:gd name="connsiteX1" fmla="*/ 2225510 w 2225510"/>
              <a:gd name="connsiteY1" fmla="*/ 0 h 2225511"/>
              <a:gd name="connsiteX2" fmla="*/ 2225510 w 2225510"/>
              <a:gd name="connsiteY2" fmla="*/ 2225511 h 2225511"/>
              <a:gd name="connsiteX3" fmla="*/ 1112737 w 2225510"/>
              <a:gd name="connsiteY3" fmla="*/ 2225511 h 2225511"/>
              <a:gd name="connsiteX4" fmla="*/ 998984 w 2225510"/>
              <a:gd name="connsiteY4" fmla="*/ 2219767 h 2225511"/>
              <a:gd name="connsiteX5" fmla="*/ 5744 w 2225510"/>
              <a:gd name="connsiteY5" fmla="*/ 1226531 h 2225511"/>
              <a:gd name="connsiteX6" fmla="*/ 0 w 2225510"/>
              <a:gd name="connsiteY6" fmla="*/ 1112778 h 2225511"/>
              <a:gd name="connsiteX7" fmla="*/ 0 w 2225510"/>
              <a:gd name="connsiteY7" fmla="*/ 1112739 h 2225511"/>
              <a:gd name="connsiteX8" fmla="*/ 5744 w 2225510"/>
              <a:gd name="connsiteY8" fmla="*/ 998985 h 2225511"/>
              <a:gd name="connsiteX9" fmla="*/ 1112757 w 2225510"/>
              <a:gd name="connsiteY9" fmla="*/ 0 h 2225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25510" h="2225511">
                <a:moveTo>
                  <a:pt x="1112757" y="0"/>
                </a:moveTo>
                <a:lnTo>
                  <a:pt x="2225510" y="0"/>
                </a:lnTo>
                <a:lnTo>
                  <a:pt x="2225510" y="2225511"/>
                </a:lnTo>
                <a:lnTo>
                  <a:pt x="1112737" y="2225511"/>
                </a:lnTo>
                <a:lnTo>
                  <a:pt x="998984" y="2219767"/>
                </a:lnTo>
                <a:cubicBezTo>
                  <a:pt x="475278" y="2166582"/>
                  <a:pt x="58930" y="1750237"/>
                  <a:pt x="5744" y="1226531"/>
                </a:cubicBezTo>
                <a:lnTo>
                  <a:pt x="0" y="1112778"/>
                </a:lnTo>
                <a:lnTo>
                  <a:pt x="0" y="1112739"/>
                </a:lnTo>
                <a:lnTo>
                  <a:pt x="5744" y="998985"/>
                </a:lnTo>
                <a:cubicBezTo>
                  <a:pt x="62729" y="437871"/>
                  <a:pt x="536609" y="0"/>
                  <a:pt x="1112757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A4042A4-6846-6277-193D-1B88AAF740C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899341" y="2431537"/>
            <a:ext cx="1104976" cy="2308521"/>
          </a:xfrm>
          <a:custGeom>
            <a:avLst/>
            <a:gdLst>
              <a:gd name="connsiteX0" fmla="*/ 1106674 w 2209664"/>
              <a:gd name="connsiteY0" fmla="*/ 0 h 4616508"/>
              <a:gd name="connsiteX1" fmla="*/ 1106694 w 2209664"/>
              <a:gd name="connsiteY1" fmla="*/ 0 h 4616508"/>
              <a:gd name="connsiteX2" fmla="*/ 1329718 w 2209664"/>
              <a:gd name="connsiteY2" fmla="*/ 22483 h 4616508"/>
              <a:gd name="connsiteX3" fmla="*/ 2207656 w 2209664"/>
              <a:gd name="connsiteY3" fmla="*/ 993533 h 4616508"/>
              <a:gd name="connsiteX4" fmla="*/ 2209664 w 2209664"/>
              <a:gd name="connsiteY4" fmla="*/ 1033294 h 4616508"/>
              <a:gd name="connsiteX5" fmla="*/ 2209664 w 2209664"/>
              <a:gd name="connsiteY5" fmla="*/ 3583215 h 4616508"/>
              <a:gd name="connsiteX6" fmla="*/ 2207656 w 2209664"/>
              <a:gd name="connsiteY6" fmla="*/ 3622973 h 4616508"/>
              <a:gd name="connsiteX7" fmla="*/ 1106684 w 2209664"/>
              <a:gd name="connsiteY7" fmla="*/ 4616508 h 4616508"/>
              <a:gd name="connsiteX8" fmla="*/ 5712 w 2209664"/>
              <a:gd name="connsiteY8" fmla="*/ 3622973 h 4616508"/>
              <a:gd name="connsiteX9" fmla="*/ 0 w 2209664"/>
              <a:gd name="connsiteY9" fmla="*/ 3509861 h 4616508"/>
              <a:gd name="connsiteX10" fmla="*/ 0 w 2209664"/>
              <a:gd name="connsiteY10" fmla="*/ 1106647 h 4616508"/>
              <a:gd name="connsiteX11" fmla="*/ 5712 w 2209664"/>
              <a:gd name="connsiteY11" fmla="*/ 993534 h 4616508"/>
              <a:gd name="connsiteX12" fmla="*/ 883648 w 2209664"/>
              <a:gd name="connsiteY12" fmla="*/ 22483 h 4616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09664" h="4616508">
                <a:moveTo>
                  <a:pt x="1106674" y="0"/>
                </a:moveTo>
                <a:lnTo>
                  <a:pt x="1106694" y="0"/>
                </a:lnTo>
                <a:lnTo>
                  <a:pt x="1329718" y="22483"/>
                </a:lnTo>
                <a:cubicBezTo>
                  <a:pt x="1797992" y="118306"/>
                  <a:pt x="2158538" y="509886"/>
                  <a:pt x="2207656" y="993533"/>
                </a:cubicBezTo>
                <a:lnTo>
                  <a:pt x="2209664" y="1033294"/>
                </a:lnTo>
                <a:lnTo>
                  <a:pt x="2209664" y="3583215"/>
                </a:lnTo>
                <a:lnTo>
                  <a:pt x="2207656" y="3622973"/>
                </a:lnTo>
                <a:cubicBezTo>
                  <a:pt x="2150984" y="4181022"/>
                  <a:pt x="1679698" y="4616508"/>
                  <a:pt x="1106684" y="4616508"/>
                </a:cubicBezTo>
                <a:cubicBezTo>
                  <a:pt x="533678" y="4616508"/>
                  <a:pt x="62386" y="4181022"/>
                  <a:pt x="5712" y="3622973"/>
                </a:cubicBezTo>
                <a:lnTo>
                  <a:pt x="0" y="3509861"/>
                </a:lnTo>
                <a:lnTo>
                  <a:pt x="0" y="1106647"/>
                </a:lnTo>
                <a:lnTo>
                  <a:pt x="5712" y="993534"/>
                </a:lnTo>
                <a:cubicBezTo>
                  <a:pt x="54828" y="509887"/>
                  <a:pt x="415372" y="118307"/>
                  <a:pt x="883648" y="22483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900"/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CBD0589C-AEE5-8A93-CAF9-1BB9E01069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3496" y="2429949"/>
            <a:ext cx="1112884" cy="1112884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2BEEE278-D80C-5C2F-8091-A42520FC62D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7500554" y="1231708"/>
            <a:ext cx="1112884" cy="1112884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0E3ACF0D-BFB2-19CB-63AB-CAE65379C8C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3488" y="1227226"/>
            <a:ext cx="2310829" cy="111721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12ACBAC-1776-48AB-9136-10E109DAF12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0546" y="3629027"/>
            <a:ext cx="2305842" cy="111022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212FBFDF-1EAF-7BE9-6467-E2FE3A2F60D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0396" y="4823853"/>
            <a:ext cx="2274319" cy="1108731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2C787AE3-7AFA-5FB6-728B-85C628017C9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0309" y="4819701"/>
            <a:ext cx="1112883" cy="111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29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nhold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694B3-3198-2334-6ED1-B4E6D1446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822" y="1625788"/>
            <a:ext cx="5347178" cy="1066923"/>
          </a:xfrm>
        </p:spPr>
        <p:txBody>
          <a:bodyPr anchor="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41C835-F518-0CF5-7B61-DA4DA2706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F6EA-9C9E-4DA5-B392-DAB631403552}" type="datetime4">
              <a:rPr lang="nb-NO" smtClean="0"/>
              <a:pPr/>
              <a:t>6. desember 2024</a:t>
            </a:fld>
            <a:endParaRPr lang="nb-NO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32F2FBA-3E06-5850-ABF6-13544830568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8822" y="2857831"/>
            <a:ext cx="5347178" cy="3074753"/>
          </a:xfrm>
        </p:spPr>
        <p:txBody>
          <a:bodyPr/>
          <a:lstStyle>
            <a:lvl1pPr marL="185738" indent="-185738"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EF34E96-F51A-6D82-BA09-29240DA6BF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39739" y="1407482"/>
            <a:ext cx="4991750" cy="4593963"/>
          </a:xfrm>
          <a:prstGeom prst="roundRect">
            <a:avLst>
              <a:gd name="adj" fmla="val 4640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519150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BD40396B-FA05-4CF4-CC34-0F421CA5F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9740" y="1409160"/>
            <a:ext cx="4981095" cy="45906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D694B3-3198-2334-6ED1-B4E6D1446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822" y="1625788"/>
            <a:ext cx="5347178" cy="1066923"/>
          </a:xfrm>
        </p:spPr>
        <p:txBody>
          <a:bodyPr anchor="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41C835-F518-0CF5-7B61-DA4DA2706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F6EA-9C9E-4DA5-B392-DAB631403552}" type="datetime4">
              <a:rPr lang="nb-NO" smtClean="0"/>
              <a:pPr/>
              <a:t>6. desember 2024</a:t>
            </a:fld>
            <a:endParaRPr lang="nb-NO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32F2FBA-3E06-5850-ABF6-13544830568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8822" y="2857831"/>
            <a:ext cx="5347178" cy="3074753"/>
          </a:xfrm>
        </p:spPr>
        <p:txBody>
          <a:bodyPr/>
          <a:lstStyle>
            <a:lvl1pPr marL="185738" indent="-185738"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CD3551A-F8C1-3CDE-5695-9172BA524C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17629" y="3275994"/>
            <a:ext cx="4473196" cy="1657524"/>
          </a:xfrm>
        </p:spPr>
        <p:txBody>
          <a:bodyPr/>
          <a:lstStyle>
            <a:lvl1pPr marL="0" indent="0">
              <a:buNone/>
              <a:defRPr sz="215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AD679FD-9683-ABDF-F7AC-FED67E0CFA2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17629" y="5057566"/>
            <a:ext cx="4473196" cy="61591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873460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nhold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694B3-3198-2334-6ED1-B4E6D1446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2444" y="1625788"/>
            <a:ext cx="5347178" cy="1066923"/>
          </a:xfrm>
        </p:spPr>
        <p:txBody>
          <a:bodyPr anchor="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41C835-F518-0CF5-7B61-DA4DA2706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F6EA-9C9E-4DA5-B392-DAB631403552}" type="datetime4">
              <a:rPr lang="nb-NO" smtClean="0"/>
              <a:pPr/>
              <a:t>6. desember 2024</a:t>
            </a:fld>
            <a:endParaRPr lang="nb-NO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32F2FBA-3E06-5850-ABF6-13544830568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42444" y="2857831"/>
            <a:ext cx="5347178" cy="307475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EF34E96-F51A-6D82-BA09-29240DA6BF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0865" y="1407482"/>
            <a:ext cx="4991750" cy="4593963"/>
          </a:xfrm>
          <a:prstGeom prst="roundRect">
            <a:avLst>
              <a:gd name="adj" fmla="val 4640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435674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4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3.png"/><Relationship Id="rId30" Type="http://schemas.openxmlformats.org/officeDocument/2006/relationships/image" Target="../media/image6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8822" y="1041129"/>
            <a:ext cx="10515600" cy="102897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822" y="2438317"/>
            <a:ext cx="10515600" cy="2747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 hf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87398" y="425216"/>
            <a:ext cx="1251124" cy="2423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203F6EA-9C9E-4DA5-B392-DAB631403552}" type="datetime4">
              <a:rPr lang="nb-NO" smtClean="0"/>
              <a:pPr/>
              <a:t>6. desember 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704359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70435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87080-1283-4CAA-968C-3B52088C60A6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062EF1F-8935-12E7-1C9A-33B7299BDD28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61099" y="501419"/>
            <a:ext cx="930762" cy="30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53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91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2" r:id="rId21"/>
    <p:sldLayoutId id="2147483693" r:id="rId22"/>
    <p:sldLayoutId id="2147483694" r:id="rId23"/>
  </p:sldLayoutIdLst>
  <p:hf sldNum="0" hdr="0" ftr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320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914446" rtl="0" eaLnBrk="1" latinLnBrk="0" hangingPunct="1">
        <a:lnSpc>
          <a:spcPct val="114000"/>
        </a:lnSpc>
        <a:spcBef>
          <a:spcPts val="0"/>
        </a:spcBef>
        <a:buFont typeface="Riposte Light" panose="00000400000000000000" pitchFamily="50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492223" indent="-171484" algn="l" defTabSz="914446" rtl="0" eaLnBrk="1" fontAlgn="ctr" latinLnBrk="0" hangingPunct="1">
        <a:lnSpc>
          <a:spcPct val="104000"/>
        </a:lnSpc>
        <a:spcBef>
          <a:spcPts val="0"/>
        </a:spcBef>
        <a:buSzPct val="30000"/>
        <a:buFontTx/>
        <a:buBlip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</a:buBlip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797084" indent="-181011" algn="l" defTabSz="914446" rtl="0" eaLnBrk="1" fontAlgn="ctr" latinLnBrk="0" hangingPunct="1">
        <a:lnSpc>
          <a:spcPct val="112000"/>
        </a:lnSpc>
        <a:spcBef>
          <a:spcPts val="0"/>
        </a:spcBef>
        <a:buSzPct val="40000"/>
        <a:buFontTx/>
        <a:buBlip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</a:buBlip>
        <a:defRPr sz="2200" kern="1200">
          <a:solidFill>
            <a:schemeClr val="tx2"/>
          </a:solidFill>
          <a:latin typeface="+mn-lt"/>
          <a:ea typeface="+mn-ea"/>
          <a:cs typeface="+mn-cs"/>
        </a:defRPr>
      </a:lvl3pPr>
      <a:lvl4pPr marL="1098770" indent="-187362" algn="l" defTabSz="914446" rtl="0" eaLnBrk="1" fontAlgn="ctr" latinLnBrk="0" hangingPunct="1">
        <a:lnSpc>
          <a:spcPct val="117000"/>
        </a:lnSpc>
        <a:spcBef>
          <a:spcPts val="0"/>
        </a:spcBef>
        <a:buFont typeface="Riposte Light" panose="00000400000000000000" pitchFamily="50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17000"/>
        </a:lnSpc>
        <a:spcBef>
          <a:spcPts val="500"/>
        </a:spcBef>
        <a:buFont typeface="Riposte Light" panose="00000400000000000000" pitchFamily="50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en.wikipedia.org/wiki/9/11_conspiracy_theories" TargetMode="External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.png"/><Relationship Id="rId5" Type="http://schemas.openxmlformats.org/officeDocument/2006/relationships/hyperlink" Target="https://www.forskning.no/historie/den-egentlige-makten-bak-makten/1017550" TargetMode="External"/><Relationship Id="rId10" Type="http://schemas.openxmlformats.org/officeDocument/2006/relationships/image" Target="../media/image66.png"/><Relationship Id="rId4" Type="http://schemas.openxmlformats.org/officeDocument/2006/relationships/hyperlink" Target="https://en.wikipedia.org/wiki/Pizzagate_conspiracy_theory" TargetMode="External"/><Relationship Id="rId9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sagepub.com/doi/10.1177/0963721417718261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hyperlink" Target="https://tv.nrk.no/se?v=KMTE50000419&amp;t=1465s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.svg"/><Relationship Id="rId2" Type="http://schemas.openxmlformats.org/officeDocument/2006/relationships/hyperlink" Target="https://www.forskning.no/historie/den-egentlige-makten-bak-makten/1017550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4FB9E1-B708-052B-57C2-59D0B010B5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Konspirasjonsteorier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05D4B-BD4A-DE47-F5DC-29F54FC34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87398" y="425216"/>
            <a:ext cx="1251124" cy="242307"/>
          </a:xfrm>
        </p:spPr>
        <p:txBody>
          <a:bodyPr/>
          <a:lstStyle/>
          <a:p>
            <a:r>
              <a:rPr lang="nb-NO"/>
              <a:t>Desember 2024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807161A-D874-A976-117B-E9C6674D9F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1A40E1D-FE3D-60FA-910E-3D97A4557A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FA53D5A-6DDE-E581-5A9F-00EE5C69EA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5EDD369-983D-D854-652C-4DAB010CB4E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617A0B-9E4B-08E7-F421-A9CB31FA97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AF7AB94-2017-47AC-7F86-819393A112C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B72A02B-CB27-68DC-1184-62EF01EBBBF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33A6BD6-A04D-A15F-60FF-69FAE199693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32889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>
            <a:extLst>
              <a:ext uri="{FF2B5EF4-FFF2-40B4-BE49-F238E27FC236}">
                <a16:creationId xmlns:a16="http://schemas.microsoft.com/office/drawing/2014/main" id="{0CB86188-FE86-A9F5-B340-6792DDA4E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822" y="1625788"/>
            <a:ext cx="5347178" cy="1066923"/>
          </a:xfrm>
        </p:spPr>
        <p:txBody>
          <a:bodyPr/>
          <a:lstStyle/>
          <a:p>
            <a:r>
              <a:rPr lang="nb-NO"/>
              <a:t>Verdens mest kjente konspirasjonsteorier 2</a:t>
            </a:r>
            <a:endParaRPr lang="en-US"/>
          </a:p>
        </p:txBody>
      </p:sp>
      <p:sp>
        <p:nvSpPr>
          <p:cNvPr id="1033" name="Content Placeholder 3">
            <a:extLst>
              <a:ext uri="{FF2B5EF4-FFF2-40B4-BE49-F238E27FC236}">
                <a16:creationId xmlns:a16="http://schemas.microsoft.com/office/drawing/2014/main" id="{3185CCE1-0FC6-0705-3777-2D9BA5C135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8822" y="2857831"/>
            <a:ext cx="5651978" cy="3074753"/>
          </a:xfrm>
        </p:spPr>
        <p:txBody>
          <a:bodyPr/>
          <a:lstStyle/>
          <a:p>
            <a:pPr marL="0" indent="0">
              <a:buNone/>
            </a:pPr>
            <a:r>
              <a:rPr lang="nb-NO"/>
              <a:t>Jødene er en liten minoritet som aldri har vært i nærheten av å ha verdensomspennende makt. På tross av det: Konspirasjonsteoriene om at verden styres i det skjulte av en hemmelig jødisk makt, er utbredte. Disse konspirasjonsteoriene har sine røtter blant annet fra kristne miljøer i middelalderen, som trodde jøder samarbeidet med Djevelen mot de kristne.</a:t>
            </a:r>
          </a:p>
          <a:p>
            <a:endParaRPr lang="nb-NO"/>
          </a:p>
        </p:txBody>
      </p:sp>
      <p:pic>
        <p:nvPicPr>
          <p:cNvPr id="1026" name="Picture 2" descr="Propaganda cartoon warning of a worldwide Jewish conspiracy.">
            <a:extLst>
              <a:ext uri="{FF2B5EF4-FFF2-40B4-BE49-F238E27FC236}">
                <a16:creationId xmlns:a16="http://schemas.microsoft.com/office/drawing/2014/main" id="{1240F1EC-DB22-8096-B26E-9C3C95D24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12853" y="1407483"/>
            <a:ext cx="4618635" cy="4186867"/>
          </a:xfrm>
          <a:prstGeom prst="roundRect">
            <a:avLst>
              <a:gd name="adj" fmla="val 4640"/>
            </a:avLst>
          </a:prstGeom>
          <a:solidFill>
            <a:srgbClr val="FFFFFF"/>
          </a:solidFill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15AEFC67-5562-43FF-4486-1359FE6F8660}"/>
              </a:ext>
            </a:extLst>
          </p:cNvPr>
          <p:cNvSpPr txBox="1">
            <a:spLocks/>
          </p:cNvSpPr>
          <p:nvPr/>
        </p:nvSpPr>
        <p:spPr>
          <a:xfrm>
            <a:off x="6812854" y="5777269"/>
            <a:ext cx="3834126" cy="7632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5738" indent="-185738" algn="l" defTabSz="914446" rtl="0" eaLnBrk="1" latinLnBrk="0" hangingPunct="1">
              <a:lnSpc>
                <a:spcPct val="114000"/>
              </a:lnSpc>
              <a:spcBef>
                <a:spcPts val="0"/>
              </a:spcBef>
              <a:buFont typeface="Riposte Light" panose="00000400000000000000" pitchFamily="50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92223" indent="-171484" algn="l" defTabSz="914446" rtl="0" eaLnBrk="1" fontAlgn="ctr" latinLnBrk="0" hangingPunct="1">
              <a:lnSpc>
                <a:spcPct val="104000"/>
              </a:lnSpc>
              <a:spcBef>
                <a:spcPts val="0"/>
              </a:spcBef>
              <a:buSzPct val="3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97084" indent="-181011" algn="l" defTabSz="914446" rtl="0" eaLnBrk="1" fontAlgn="ctr" latinLnBrk="0" hangingPunct="1">
              <a:lnSpc>
                <a:spcPct val="112000"/>
              </a:lnSpc>
              <a:spcBef>
                <a:spcPts val="0"/>
              </a:spcBef>
              <a:buSzPct val="4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8770" indent="-187362" algn="l" defTabSz="914446" rtl="0" eaLnBrk="1" fontAlgn="ctr" latinLnBrk="0" hangingPunct="1">
              <a:lnSpc>
                <a:spcPct val="117000"/>
              </a:lnSpc>
              <a:spcBef>
                <a:spcPts val="0"/>
              </a:spcBef>
              <a:buFont typeface="Riposte Light" panose="00000400000000000000" pitchFamily="50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7000"/>
              </a:lnSpc>
              <a:spcBef>
                <a:spcPts val="500"/>
              </a:spcBef>
              <a:buFont typeface="Riposte Light" panose="00000400000000000000" pitchFamily="50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000" dirty="0"/>
              <a:t>Bilde: Antisemittisk karikatur fra Nazi-Tyskland. USHMM.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29542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154A47-1A4B-2E3E-466B-8225FC6E2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Vi elsker konspirasjoner og konspirasjonsteorier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EDD644F-DE13-5D65-AA0F-5FFCB7BC662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8822" y="3213717"/>
            <a:ext cx="5347178" cy="2718867"/>
          </a:xfrm>
        </p:spPr>
        <p:txBody>
          <a:bodyPr/>
          <a:lstStyle/>
          <a:p>
            <a:pPr marL="0" indent="0">
              <a:buNone/>
            </a:pPr>
            <a:r>
              <a:rPr lang="nb-NO"/>
              <a:t>Det er laget masse filmer, spill og serier som handler om konspirasjoner og konspirasjonsteorier. </a:t>
            </a:r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r>
              <a:rPr lang="nb-NO"/>
              <a:t>Vet du om noen? Hva tror du det er som gjør slik underholdning så populært?</a:t>
            </a:r>
          </a:p>
        </p:txBody>
      </p:sp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D7B58BF9-4485-14DC-55AB-92584286543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6530" r="6530"/>
          <a:stretch>
            <a:fillRect/>
          </a:stretch>
        </p:blipFill>
        <p:spPr>
          <a:xfrm>
            <a:off x="6439738" y="1061253"/>
            <a:ext cx="4991750" cy="4593963"/>
          </a:xfrm>
          <a:prstGeom prst="rect">
            <a:avLst/>
          </a:prstGeo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E0EF825-8ED3-EFDD-ED54-CA50DB8A6F76}"/>
              </a:ext>
            </a:extLst>
          </p:cNvPr>
          <p:cNvSpPr txBox="1">
            <a:spLocks/>
          </p:cNvSpPr>
          <p:nvPr/>
        </p:nvSpPr>
        <p:spPr>
          <a:xfrm>
            <a:off x="6439738" y="5695000"/>
            <a:ext cx="4991750" cy="8300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5738" indent="-185738" algn="l" defTabSz="914446" rtl="0" eaLnBrk="1" latinLnBrk="0" hangingPunct="1">
              <a:lnSpc>
                <a:spcPct val="114000"/>
              </a:lnSpc>
              <a:spcBef>
                <a:spcPts val="0"/>
              </a:spcBef>
              <a:buFont typeface="Riposte Light" panose="00000400000000000000" pitchFamily="50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92223" indent="-171484" algn="l" defTabSz="914446" rtl="0" eaLnBrk="1" fontAlgn="ctr" latinLnBrk="0" hangingPunct="1">
              <a:lnSpc>
                <a:spcPct val="104000"/>
              </a:lnSpc>
              <a:spcBef>
                <a:spcPts val="0"/>
              </a:spcBef>
              <a:buSzPct val="3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97084" indent="-181011" algn="l" defTabSz="914446" rtl="0" eaLnBrk="1" fontAlgn="ctr" latinLnBrk="0" hangingPunct="1">
              <a:lnSpc>
                <a:spcPct val="112000"/>
              </a:lnSpc>
              <a:spcBef>
                <a:spcPts val="0"/>
              </a:spcBef>
              <a:buSzPct val="4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8770" indent="-187362" algn="l" defTabSz="914446" rtl="0" eaLnBrk="1" fontAlgn="ctr" latinLnBrk="0" hangingPunct="1">
              <a:lnSpc>
                <a:spcPct val="117000"/>
              </a:lnSpc>
              <a:spcBef>
                <a:spcPts val="0"/>
              </a:spcBef>
              <a:buFont typeface="Riposte Light" panose="00000400000000000000" pitchFamily="50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7000"/>
              </a:lnSpc>
              <a:spcBef>
                <a:spcPts val="500"/>
              </a:spcBef>
              <a:buFont typeface="Riposte Light" panose="00000400000000000000" pitchFamily="50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Bilde: </a:t>
            </a:r>
            <a:r>
              <a:rPr lang="en-US" sz="1600" dirty="0" err="1"/>
              <a:t>Gjenskapt</a:t>
            </a:r>
            <a:r>
              <a:rPr lang="en-US" sz="1600" dirty="0"/>
              <a:t> </a:t>
            </a:r>
            <a:r>
              <a:rPr lang="en-US" sz="1600" dirty="0" err="1"/>
              <a:t>fra</a:t>
            </a:r>
            <a:r>
              <a:rPr lang="en-US" sz="1600" dirty="0"/>
              <a:t> </a:t>
            </a:r>
            <a:r>
              <a:rPr lang="en-US" sz="1600" dirty="0" err="1"/>
              <a:t>filmen</a:t>
            </a:r>
            <a:r>
              <a:rPr lang="en-US" sz="1600" dirty="0"/>
              <a:t> The Matrix. </a:t>
            </a:r>
            <a:r>
              <a:rPr lang="en-US" sz="1600" dirty="0" err="1"/>
              <a:t>Jahobr</a:t>
            </a:r>
            <a:r>
              <a:rPr lang="en-US" sz="1600" dirty="0"/>
              <a:t>/CC.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56802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3" name="Google Shape;213;p15"/>
          <p:cNvCxnSpPr/>
          <p:nvPr/>
        </p:nvCxnSpPr>
        <p:spPr>
          <a:xfrm rot="-5400000">
            <a:off x="-820731" y="3484611"/>
            <a:ext cx="6975573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4" name="Google Shape;214;p15"/>
          <p:cNvCxnSpPr/>
          <p:nvPr/>
        </p:nvCxnSpPr>
        <p:spPr>
          <a:xfrm rot="-5400000">
            <a:off x="1855310" y="3425825"/>
            <a:ext cx="6975573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5" name="Google Shape;215;p15"/>
          <p:cNvCxnSpPr/>
          <p:nvPr/>
        </p:nvCxnSpPr>
        <p:spPr>
          <a:xfrm rot="-5400000">
            <a:off x="6896864" y="3484611"/>
            <a:ext cx="6975573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7" name="Google Shape;217;p15"/>
          <p:cNvSpPr txBox="1"/>
          <p:nvPr/>
        </p:nvSpPr>
        <p:spPr>
          <a:xfrm>
            <a:off x="816493" y="2131659"/>
            <a:ext cx="7758548" cy="4062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nb-NO" sz="2400" b="1" dirty="0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Hendelses-konspirasjonsteorier</a:t>
            </a:r>
          </a:p>
          <a:p>
            <a:r>
              <a:rPr lang="nb-NO" sz="2400" dirty="0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Forklarer en enkelt hendelse. Eks: </a:t>
            </a:r>
            <a:r>
              <a:rPr lang="nb-NO" sz="2400" dirty="0">
                <a:solidFill>
                  <a:srgbClr val="000000"/>
                </a:solidFill>
                <a:ea typeface="Open Sans"/>
                <a:cs typeface="Open Sans"/>
                <a:sym typeface="Open Sans"/>
                <a:hlinkClick r:id="rId3"/>
              </a:rPr>
              <a:t>9/11</a:t>
            </a:r>
            <a:r>
              <a:rPr lang="nb-NO" sz="2400" dirty="0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.</a:t>
            </a:r>
          </a:p>
          <a:p>
            <a:endParaRPr lang="nb-NO" sz="2400" dirty="0">
              <a:solidFill>
                <a:srgbClr val="000000"/>
              </a:solidFill>
              <a:ea typeface="Open Sans"/>
              <a:cs typeface="Open Sans"/>
              <a:sym typeface="Open Sans"/>
            </a:endParaRPr>
          </a:p>
          <a:p>
            <a:r>
              <a:rPr lang="nb-NO" sz="2400" b="1" dirty="0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System-konspirasjonsteorier</a:t>
            </a:r>
          </a:p>
          <a:p>
            <a:r>
              <a:rPr lang="nb-NO" sz="2400" dirty="0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Forklarer hendelser som en del av et mer omfattende ondskapsfullt plot. Eks: </a:t>
            </a:r>
            <a:r>
              <a:rPr lang="nb-NO" sz="2400" dirty="0">
                <a:solidFill>
                  <a:srgbClr val="000000"/>
                </a:solidFill>
                <a:ea typeface="Open Sans"/>
                <a:cs typeface="Open Sans"/>
                <a:sym typeface="Open Sans"/>
                <a:hlinkClick r:id="rId4"/>
              </a:rPr>
              <a:t>Pizza-gate</a:t>
            </a:r>
            <a:r>
              <a:rPr lang="nb-NO" sz="2400" dirty="0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. </a:t>
            </a:r>
          </a:p>
          <a:p>
            <a:endParaRPr lang="nb-NO" sz="2400" dirty="0">
              <a:solidFill>
                <a:srgbClr val="000000"/>
              </a:solidFill>
              <a:ea typeface="Open Sans"/>
              <a:cs typeface="Open Sans"/>
              <a:sym typeface="Open Sans"/>
            </a:endParaRPr>
          </a:p>
          <a:p>
            <a:r>
              <a:rPr lang="nb-NO" sz="2400" b="1" dirty="0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Super-konspirasjonsteorier</a:t>
            </a:r>
            <a:endParaRPr lang="nb-NO" sz="2400" dirty="0">
              <a:solidFill>
                <a:srgbClr val="000000"/>
              </a:solidFill>
              <a:ea typeface="Open Sans"/>
              <a:cs typeface="Open Sans"/>
              <a:sym typeface="Open Sans"/>
            </a:endParaRPr>
          </a:p>
          <a:p>
            <a:r>
              <a:rPr lang="nb-NO" sz="2400" dirty="0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Sier i tillegg noe grunnleggende om hvordan verden er bygget opp eller hvem som styrer den. </a:t>
            </a:r>
          </a:p>
          <a:p>
            <a:r>
              <a:rPr lang="nb-NO" sz="2400" dirty="0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Eks: </a:t>
            </a:r>
            <a:r>
              <a:rPr lang="nb-NO" sz="2400" dirty="0">
                <a:solidFill>
                  <a:srgbClr val="000000"/>
                </a:solidFill>
                <a:ea typeface="Open Sans"/>
                <a:cs typeface="Open Sans"/>
                <a:sym typeface="Open Sans"/>
                <a:hlinkClick r:id="rId5"/>
              </a:rPr>
              <a:t>Illuminati.</a:t>
            </a:r>
            <a:endParaRPr lang="nb-NO" sz="2400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CD4CD88D-66BE-BE49-7027-872C280B815F}"/>
              </a:ext>
            </a:extLst>
          </p:cNvPr>
          <p:cNvSpPr txBox="1">
            <a:spLocks/>
          </p:cNvSpPr>
          <p:nvPr/>
        </p:nvSpPr>
        <p:spPr>
          <a:xfrm>
            <a:off x="685807" y="1215723"/>
            <a:ext cx="10689700" cy="1028978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2800" b="1"/>
              <a:t>Tre typer konspirasjonsteorier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F69AE13-E8F6-64AD-43DB-A1F857428A4D}"/>
              </a:ext>
            </a:extLst>
          </p:cNvPr>
          <p:cNvSpPr txBox="1">
            <a:spLocks/>
          </p:cNvSpPr>
          <p:nvPr/>
        </p:nvSpPr>
        <p:spPr>
          <a:xfrm>
            <a:off x="8841333" y="4302925"/>
            <a:ext cx="2843177" cy="3411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5738" indent="-185738" algn="l" defTabSz="914446" rtl="0" eaLnBrk="1" latinLnBrk="0" hangingPunct="1">
              <a:lnSpc>
                <a:spcPct val="114000"/>
              </a:lnSpc>
              <a:spcBef>
                <a:spcPts val="0"/>
              </a:spcBef>
              <a:buFont typeface="Riposte Light" panose="00000400000000000000" pitchFamily="50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92223" indent="-171484" algn="l" defTabSz="914446" rtl="0" eaLnBrk="1" fontAlgn="ctr" latinLnBrk="0" hangingPunct="1">
              <a:lnSpc>
                <a:spcPct val="104000"/>
              </a:lnSpc>
              <a:spcBef>
                <a:spcPts val="0"/>
              </a:spcBef>
              <a:buSzPct val="3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97084" indent="-181011" algn="l" defTabSz="914446" rtl="0" eaLnBrk="1" fontAlgn="ctr" latinLnBrk="0" hangingPunct="1">
              <a:lnSpc>
                <a:spcPct val="112000"/>
              </a:lnSpc>
              <a:spcBef>
                <a:spcPts val="0"/>
              </a:spcBef>
              <a:buSzPct val="40000"/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8770" indent="-187362" algn="l" defTabSz="914446" rtl="0" eaLnBrk="1" fontAlgn="ctr" latinLnBrk="0" hangingPunct="1">
              <a:lnSpc>
                <a:spcPct val="117000"/>
              </a:lnSpc>
              <a:spcBef>
                <a:spcPts val="0"/>
              </a:spcBef>
              <a:buFont typeface="Riposte Light" panose="00000400000000000000" pitchFamily="50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7000"/>
              </a:lnSpc>
              <a:spcBef>
                <a:spcPts val="500"/>
              </a:spcBef>
              <a:buFont typeface="Riposte Light" panose="00000400000000000000" pitchFamily="50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Foto: Becker1999/CC.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39DD0EF-172B-2B13-C836-8647FD55C6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41333" y="425229"/>
            <a:ext cx="2770114" cy="379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0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>
            <a:extLst>
              <a:ext uri="{FF2B5EF4-FFF2-40B4-BE49-F238E27FC236}">
                <a16:creationId xmlns:a16="http://schemas.microsoft.com/office/drawing/2014/main" id="{0E7D65FE-8534-3406-B4AE-F0E3E73F7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13" y="2457450"/>
            <a:ext cx="4525962" cy="1323975"/>
          </a:xfrm>
        </p:spPr>
        <p:txBody>
          <a:bodyPr/>
          <a:lstStyle/>
          <a:p>
            <a:r>
              <a:rPr lang="nb-NO"/>
              <a:t>Hva gjør konspirasjonsteorier tiltrekkende?</a:t>
            </a:r>
            <a:br>
              <a:rPr lang="nb-NO"/>
            </a:br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3037F46-6ECD-2668-A2CF-7D2557F9B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789" y="4144935"/>
            <a:ext cx="4127350" cy="3206774"/>
          </a:xfrm>
          <a:prstGeom prst="rect">
            <a:avLst/>
          </a:prstGeom>
        </p:spPr>
      </p:pic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3D0AE88A-47F5-A549-35D0-3B85BEDF47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56263" y="2457450"/>
            <a:ext cx="5991225" cy="3975334"/>
          </a:xfrm>
        </p:spPr>
        <p:txBody>
          <a:bodyPr/>
          <a:lstStyle/>
          <a:p>
            <a:endParaRPr lang="nb-NO"/>
          </a:p>
          <a:p>
            <a:r>
              <a:rPr lang="nb-NO" b="1"/>
              <a:t>Behov for et verdensbilde med klarhet og sammenheng</a:t>
            </a:r>
          </a:p>
          <a:p>
            <a:endParaRPr lang="nb-NO" b="1"/>
          </a:p>
          <a:p>
            <a:r>
              <a:rPr lang="nb-NO" b="1"/>
              <a:t>Behov knyttet til trygghet og kontroll over eget liv</a:t>
            </a:r>
          </a:p>
          <a:p>
            <a:endParaRPr lang="nb-NO" b="1"/>
          </a:p>
          <a:p>
            <a:r>
              <a:rPr lang="nb-NO" b="1"/>
              <a:t>Behov for tilhørighet og positivt selvbilde</a:t>
            </a:r>
          </a:p>
          <a:p>
            <a:endParaRPr lang="nb-NO"/>
          </a:p>
          <a:p>
            <a:pPr marL="0" indent="0">
              <a:buNone/>
            </a:pPr>
            <a:r>
              <a:rPr lang="nb-NO" sz="1600"/>
              <a:t>(</a:t>
            </a:r>
            <a:r>
              <a:rPr lang="nb-NO" sz="1600">
                <a:hlinkClick r:id="rId3"/>
              </a:rPr>
              <a:t>Douglas, Sutton, og </a:t>
            </a:r>
            <a:r>
              <a:rPr lang="nb-NO" sz="1600" err="1">
                <a:hlinkClick r:id="rId3"/>
              </a:rPr>
              <a:t>Cichocka</a:t>
            </a:r>
            <a:r>
              <a:rPr lang="nb-NO" sz="1600">
                <a:hlinkClick r:id="rId3"/>
              </a:rPr>
              <a:t> 2017</a:t>
            </a:r>
            <a:r>
              <a:rPr lang="nb-NO" sz="16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50880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4"/>
          <p:cNvSpPr txBox="1"/>
          <p:nvPr/>
        </p:nvSpPr>
        <p:spPr>
          <a:xfrm>
            <a:off x="555513" y="2108200"/>
            <a:ext cx="6152784" cy="2044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1250"/>
              </a:lnSpc>
            </a:pPr>
            <a:r>
              <a:rPr lang="nb-NO" sz="2400">
                <a:solidFill>
                  <a:schemeClr val="tx2"/>
                </a:solidFill>
                <a:ea typeface="Open Sans"/>
                <a:cs typeface="Open Sans"/>
                <a:sym typeface="Open Sans"/>
              </a:rPr>
              <a:t>Individnivå:</a:t>
            </a:r>
          </a:p>
          <a:p>
            <a:pPr>
              <a:lnSpc>
                <a:spcPct val="151250"/>
              </a:lnSpc>
            </a:pPr>
            <a:r>
              <a:rPr lang="nb-NO" sz="3200">
                <a:solidFill>
                  <a:schemeClr val="tx2"/>
                </a:solidFill>
                <a:ea typeface="Open Sans"/>
                <a:cs typeface="Open Sans"/>
                <a:sym typeface="Open Sans"/>
              </a:rPr>
              <a:t>Bak konspirasjonsteorier ligger et ønske om å forklare og forstå verden.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BEB6760C-6BFD-1EF5-867C-5310851DD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49" y="1424767"/>
            <a:ext cx="5053025" cy="3789769"/>
          </a:xfrm>
          <a:prstGeom prst="rect">
            <a:avLst/>
          </a:prstGeom>
        </p:spPr>
      </p:pic>
      <p:sp>
        <p:nvSpPr>
          <p:cNvPr id="3" name="Google Shape;300;p24">
            <a:extLst>
              <a:ext uri="{FF2B5EF4-FFF2-40B4-BE49-F238E27FC236}">
                <a16:creationId xmlns:a16="http://schemas.microsoft.com/office/drawing/2014/main" id="{D6A20075-C3AB-DDA4-756F-64C20CC1ACB0}"/>
              </a:ext>
            </a:extLst>
          </p:cNvPr>
          <p:cNvSpPr txBox="1"/>
          <p:nvPr/>
        </p:nvSpPr>
        <p:spPr>
          <a:xfrm>
            <a:off x="7143750" y="5228473"/>
            <a:ext cx="6045200" cy="325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1250"/>
              </a:lnSpc>
            </a:pPr>
            <a:r>
              <a:rPr lang="nb-NO" sz="1400">
                <a:solidFill>
                  <a:schemeClr val="tx2"/>
                </a:solidFill>
                <a:ea typeface="Open Sans"/>
                <a:cs typeface="Open Sans"/>
                <a:sym typeface="Open Sans"/>
              </a:rPr>
              <a:t>Illustrasjonsfoto: Ante </a:t>
            </a:r>
            <a:r>
              <a:rPr lang="nb-NO" sz="1400" dirty="0" err="1">
                <a:solidFill>
                  <a:schemeClr val="tx2"/>
                </a:solidFill>
                <a:ea typeface="Open Sans"/>
                <a:cs typeface="Open Sans"/>
                <a:sym typeface="Open Sans"/>
              </a:rPr>
              <a:t>Perkovic</a:t>
            </a:r>
            <a:r>
              <a:rPr lang="nb-NO" sz="1400" dirty="0">
                <a:solidFill>
                  <a:schemeClr val="tx2"/>
                </a:solidFill>
                <a:ea typeface="Open Sans"/>
                <a:cs typeface="Open Sans"/>
                <a:sym typeface="Open Sans"/>
              </a:rPr>
              <a:t>/CC.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F8F06875-A662-D08C-4325-F192C5EE0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5876" y="1366137"/>
            <a:ext cx="5266124" cy="3507321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DE0AAA02-530F-2008-1085-8E0C629616B0}"/>
              </a:ext>
            </a:extLst>
          </p:cNvPr>
          <p:cNvSpPr txBox="1"/>
          <p:nvPr/>
        </p:nvSpPr>
        <p:spPr>
          <a:xfrm>
            <a:off x="700752" y="1950588"/>
            <a:ext cx="5991257" cy="3290588"/>
          </a:xfrm>
          <a:prstGeom prst="rect">
            <a:avLst/>
          </a:prstGeom>
        </p:spPr>
        <p:txBody>
          <a:bodyPr vert="horz" lIns="0" tIns="36000" rIns="0" bIns="0" rtlCol="0">
            <a:normAutofit/>
          </a:bodyPr>
          <a:lstStyle/>
          <a:p>
            <a:pPr marR="0" lvl="0" defTabSz="914446">
              <a:spcAft>
                <a:spcPts val="600"/>
              </a:spcAft>
            </a:pPr>
            <a:r>
              <a:rPr lang="nb-NO" sz="2200">
                <a:solidFill>
                  <a:schemeClr val="tx2"/>
                </a:solidFill>
              </a:rPr>
              <a:t>Samfunnsnivå:</a:t>
            </a:r>
          </a:p>
          <a:p>
            <a:pPr marR="0" lvl="0" defTabSz="914446">
              <a:spcAft>
                <a:spcPts val="600"/>
              </a:spcAft>
            </a:pPr>
            <a:r>
              <a:rPr lang="nb-NO" sz="3200">
                <a:solidFill>
                  <a:schemeClr val="tx2"/>
                </a:solidFill>
              </a:rPr>
              <a:t>Mistillit og maktmisbruk kan føre til økt tro på konspirasjonsteorier.</a:t>
            </a:r>
          </a:p>
        </p:txBody>
      </p:sp>
      <p:sp>
        <p:nvSpPr>
          <p:cNvPr id="4" name="Google Shape;300;p24">
            <a:extLst>
              <a:ext uri="{FF2B5EF4-FFF2-40B4-BE49-F238E27FC236}">
                <a16:creationId xmlns:a16="http://schemas.microsoft.com/office/drawing/2014/main" id="{75B7B0D3-D05E-6280-C53F-DE22E7BD343A}"/>
              </a:ext>
            </a:extLst>
          </p:cNvPr>
          <p:cNvSpPr txBox="1"/>
          <p:nvPr/>
        </p:nvSpPr>
        <p:spPr>
          <a:xfrm>
            <a:off x="6925876" y="4873458"/>
            <a:ext cx="6045200" cy="325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1250"/>
              </a:lnSpc>
            </a:pPr>
            <a:r>
              <a:rPr lang="nb-NO" sz="1400">
                <a:solidFill>
                  <a:schemeClr val="tx2"/>
                </a:solidFill>
                <a:ea typeface="Open Sans"/>
                <a:cs typeface="Open Sans"/>
                <a:sym typeface="Open Sans"/>
              </a:rPr>
              <a:t>Illustrasjonsfoto: Rolf Dietrich </a:t>
            </a:r>
            <a:r>
              <a:rPr lang="nb-NO" sz="1400" dirty="0" err="1">
                <a:solidFill>
                  <a:schemeClr val="tx2"/>
                </a:solidFill>
                <a:ea typeface="Open Sans"/>
                <a:cs typeface="Open Sans"/>
                <a:sym typeface="Open Sans"/>
              </a:rPr>
              <a:t>Brecher</a:t>
            </a:r>
            <a:r>
              <a:rPr lang="nb-NO" sz="1400" dirty="0">
                <a:solidFill>
                  <a:schemeClr val="tx2"/>
                </a:solidFill>
                <a:ea typeface="Open Sans"/>
                <a:cs typeface="Open Sans"/>
                <a:sym typeface="Open Sans"/>
              </a:rPr>
              <a:t>/CC.</a:t>
            </a:r>
          </a:p>
        </p:txBody>
      </p:sp>
    </p:spTree>
    <p:extLst>
      <p:ext uri="{BB962C8B-B14F-4D97-AF65-F5344CB8AC3E}">
        <p14:creationId xmlns:p14="http://schemas.microsoft.com/office/powerpoint/2010/main" val="3496119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21D6974C-C27E-6A07-DD41-A815161A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263" y="2702256"/>
            <a:ext cx="9375227" cy="3162515"/>
          </a:xfrm>
        </p:spPr>
        <p:txBody>
          <a:bodyPr/>
          <a:lstStyle/>
          <a:p>
            <a:r>
              <a:rPr lang="nb-NO"/>
              <a:t>Hvordan er konspirasjonsteorier bygget opp?</a:t>
            </a:r>
            <a:br>
              <a:rPr lang="nb-NO"/>
            </a:br>
            <a:br>
              <a:rPr lang="nb-NO"/>
            </a:b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9639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"/>
          <p:cNvSpPr txBox="1"/>
          <p:nvPr/>
        </p:nvSpPr>
        <p:spPr>
          <a:xfrm>
            <a:off x="5114619" y="2999358"/>
            <a:ext cx="6295979" cy="2234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nb-NO" sz="4400" dirty="0">
                <a:solidFill>
                  <a:schemeClr val="tx2"/>
                </a:solidFill>
                <a:latin typeface="Open Sans"/>
                <a:ea typeface="Open Sans"/>
                <a:cs typeface="Open Sans"/>
                <a:sym typeface="Open Sans"/>
              </a:rPr>
              <a:t>Tre byggesteiner som kan være med i en konspirasjonsteori</a:t>
            </a:r>
          </a:p>
        </p:txBody>
      </p:sp>
      <p:sp>
        <p:nvSpPr>
          <p:cNvPr id="3" name="Google Shape;165;p9">
            <a:extLst>
              <a:ext uri="{FF2B5EF4-FFF2-40B4-BE49-F238E27FC236}">
                <a16:creationId xmlns:a16="http://schemas.microsoft.com/office/drawing/2014/main" id="{D104D767-4477-7528-8E3F-325503E4F3AB}"/>
              </a:ext>
            </a:extLst>
          </p:cNvPr>
          <p:cNvSpPr/>
          <p:nvPr/>
        </p:nvSpPr>
        <p:spPr>
          <a:xfrm>
            <a:off x="609600" y="3363730"/>
            <a:ext cx="1521778" cy="884747"/>
          </a:xfrm>
          <a:prstGeom prst="rect">
            <a:avLst/>
          </a:prstGeom>
          <a:solidFill>
            <a:srgbClr val="0A8995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nb-NO" sz="2933" b="1" dirty="0">
                <a:solidFill>
                  <a:schemeClr val="bg2"/>
                </a:solidFill>
                <a:latin typeface="+mj-lt"/>
                <a:ea typeface="Open Sans Light"/>
                <a:cs typeface="Open Sans Light"/>
                <a:sym typeface="Open Sans Light"/>
              </a:rPr>
              <a:t>Elite</a:t>
            </a:r>
            <a:endParaRPr lang="nb-NO" sz="6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4" name="Google Shape;166;p9">
            <a:extLst>
              <a:ext uri="{FF2B5EF4-FFF2-40B4-BE49-F238E27FC236}">
                <a16:creationId xmlns:a16="http://schemas.microsoft.com/office/drawing/2014/main" id="{CEC668DA-974C-73E2-5C4D-29FED6D35AA3}"/>
              </a:ext>
            </a:extLst>
          </p:cNvPr>
          <p:cNvSpPr/>
          <p:nvPr/>
        </p:nvSpPr>
        <p:spPr>
          <a:xfrm>
            <a:off x="609600" y="4976540"/>
            <a:ext cx="2076714" cy="992323"/>
          </a:xfrm>
          <a:prstGeom prst="rect">
            <a:avLst/>
          </a:prstGeom>
          <a:solidFill>
            <a:srgbClr val="E58C0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nb-NO" sz="2933" b="1" dirty="0">
                <a:solidFill>
                  <a:schemeClr val="lt1"/>
                </a:solidFill>
                <a:latin typeface="+mj-lt"/>
                <a:ea typeface="Open Sans Light"/>
                <a:cs typeface="Open Sans Light"/>
                <a:sym typeface="Open Sans Light"/>
              </a:rPr>
              <a:t>Syndebukk</a:t>
            </a:r>
            <a:endParaRPr lang="nb-NO" sz="600" b="1" dirty="0">
              <a:latin typeface="+mj-lt"/>
            </a:endParaRPr>
          </a:p>
        </p:txBody>
      </p:sp>
      <p:grpSp>
        <p:nvGrpSpPr>
          <p:cNvPr id="5" name="Google Shape;157;p9">
            <a:extLst>
              <a:ext uri="{FF2B5EF4-FFF2-40B4-BE49-F238E27FC236}">
                <a16:creationId xmlns:a16="http://schemas.microsoft.com/office/drawing/2014/main" id="{66ADA924-9C7B-83BC-FEB3-FC484C24CAED}"/>
              </a:ext>
            </a:extLst>
          </p:cNvPr>
          <p:cNvGrpSpPr/>
          <p:nvPr/>
        </p:nvGrpSpPr>
        <p:grpSpPr>
          <a:xfrm>
            <a:off x="609600" y="1672736"/>
            <a:ext cx="3606636" cy="889505"/>
            <a:chOff x="0" y="0"/>
            <a:chExt cx="8234463" cy="1779010"/>
          </a:xfrm>
          <a:solidFill>
            <a:srgbClr val="8A795C"/>
          </a:solidFill>
        </p:grpSpPr>
        <p:sp>
          <p:nvSpPr>
            <p:cNvPr id="6" name="Google Shape;158;p9">
              <a:extLst>
                <a:ext uri="{FF2B5EF4-FFF2-40B4-BE49-F238E27FC236}">
                  <a16:creationId xmlns:a16="http://schemas.microsoft.com/office/drawing/2014/main" id="{CF79E853-EA77-9E27-C576-92B97EAFAC4A}"/>
                </a:ext>
              </a:extLst>
            </p:cNvPr>
            <p:cNvSpPr/>
            <p:nvPr/>
          </p:nvSpPr>
          <p:spPr>
            <a:xfrm>
              <a:off x="0" y="0"/>
              <a:ext cx="8234463" cy="1779010"/>
            </a:xfrm>
            <a:custGeom>
              <a:avLst/>
              <a:gdLst/>
              <a:ahLst/>
              <a:cxnLst/>
              <a:rect l="l" t="t" r="r" b="b"/>
              <a:pathLst>
                <a:path w="8234463" h="1779010" extrusionOk="0">
                  <a:moveTo>
                    <a:pt x="0" y="0"/>
                  </a:moveTo>
                  <a:lnTo>
                    <a:pt x="8234463" y="0"/>
                  </a:lnTo>
                  <a:lnTo>
                    <a:pt x="8234463" y="1779010"/>
                  </a:lnTo>
                  <a:lnTo>
                    <a:pt x="0" y="17790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endParaRPr lang="nb-N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59;p9">
              <a:extLst>
                <a:ext uri="{FF2B5EF4-FFF2-40B4-BE49-F238E27FC236}">
                  <a16:creationId xmlns:a16="http://schemas.microsoft.com/office/drawing/2014/main" id="{E581A9DF-E605-BD6B-29BB-18712360EC10}"/>
                </a:ext>
              </a:extLst>
            </p:cNvPr>
            <p:cNvSpPr txBox="1"/>
            <p:nvPr/>
          </p:nvSpPr>
          <p:spPr>
            <a:xfrm>
              <a:off x="456135" y="163078"/>
              <a:ext cx="7694160" cy="1462392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33867" tIns="33867" rIns="33867" bIns="33867" anchor="t" anchorCtr="0">
              <a:noAutofit/>
            </a:bodyPr>
            <a:lstStyle/>
            <a:p>
              <a:pPr>
                <a:lnSpc>
                  <a:spcPct val="119979"/>
                </a:lnSpc>
              </a:pPr>
              <a:r>
                <a:rPr lang="nb-NO" sz="3200" b="1" dirty="0">
                  <a:solidFill>
                    <a:schemeClr val="bg2"/>
                  </a:solidFill>
                  <a:latin typeface="+mj-lt"/>
                  <a:ea typeface="Open Sans Light"/>
                  <a:cs typeface="Open Sans Light"/>
                  <a:sym typeface="Open Sans Light"/>
                </a:rPr>
                <a:t>Sammensvergelse</a:t>
              </a:r>
              <a:endParaRPr lang="nb-NO" sz="600" b="1" dirty="0">
                <a:solidFill>
                  <a:schemeClr val="bg2"/>
                </a:solidFill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"/>
          <p:cNvSpPr txBox="1"/>
          <p:nvPr/>
        </p:nvSpPr>
        <p:spPr>
          <a:xfrm>
            <a:off x="799139" y="1374297"/>
            <a:ext cx="10877221" cy="4579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15"/>
              </a:lnSpc>
            </a:pPr>
            <a:r>
              <a:rPr lang="nb-NO" sz="2400" b="1" dirty="0">
                <a:solidFill>
                  <a:srgbClr val="8A795C"/>
                </a:solidFill>
                <a:ea typeface="Open Sans"/>
                <a:cs typeface="Open Sans"/>
                <a:sym typeface="Open Sans"/>
              </a:rPr>
              <a:t>Sammensvergelse</a:t>
            </a:r>
            <a:r>
              <a:rPr lang="nb-NO" sz="2400" b="1" dirty="0">
                <a:solidFill>
                  <a:srgbClr val="8736A0"/>
                </a:solidFill>
                <a:ea typeface="Open Sans"/>
                <a:cs typeface="Open Sans"/>
                <a:sym typeface="Open Sans"/>
              </a:rPr>
              <a:t> </a:t>
            </a:r>
            <a:endParaRPr lang="nb-NO" sz="2400" dirty="0">
              <a:solidFill>
                <a:srgbClr val="8736A0"/>
              </a:solidFill>
            </a:endParaRPr>
          </a:p>
          <a:p>
            <a:pPr>
              <a:lnSpc>
                <a:spcPct val="150944"/>
              </a:lnSpc>
            </a:pPr>
            <a:r>
              <a:rPr lang="nb-NO" sz="2400" dirty="0">
                <a:solidFill>
                  <a:schemeClr val="tx2"/>
                </a:solidFill>
                <a:ea typeface="Open Sans"/>
                <a:cs typeface="Open Sans"/>
                <a:sym typeface="Open Sans"/>
              </a:rPr>
              <a:t>Hemmelig sammenslutning med mål om å kontrollere eller skade mennesker eller grupper av mennesker.</a:t>
            </a:r>
          </a:p>
          <a:p>
            <a:pPr>
              <a:lnSpc>
                <a:spcPct val="140015"/>
              </a:lnSpc>
            </a:pPr>
            <a:endParaRPr lang="nb-NO" sz="2400" dirty="0">
              <a:solidFill>
                <a:srgbClr val="1C191A"/>
              </a:solidFill>
              <a:ea typeface="Open Sans"/>
              <a:cs typeface="Open Sans"/>
              <a:sym typeface="Open Sans"/>
            </a:endParaRPr>
          </a:p>
          <a:p>
            <a:pPr>
              <a:lnSpc>
                <a:spcPct val="140015"/>
              </a:lnSpc>
            </a:pPr>
            <a:r>
              <a:rPr lang="nb-NO" sz="2400" b="1" dirty="0">
                <a:solidFill>
                  <a:srgbClr val="0A8995"/>
                </a:solidFill>
                <a:ea typeface="Open Sans"/>
                <a:cs typeface="Open Sans"/>
                <a:sym typeface="Open Sans"/>
              </a:rPr>
              <a:t>Elite</a:t>
            </a:r>
            <a:endParaRPr lang="nb-NO" sz="2400" dirty="0">
              <a:solidFill>
                <a:srgbClr val="0A8995"/>
              </a:solidFill>
            </a:endParaRPr>
          </a:p>
          <a:p>
            <a:pPr>
              <a:lnSpc>
                <a:spcPct val="150944"/>
              </a:lnSpc>
            </a:pPr>
            <a:r>
              <a:rPr lang="nb-NO" sz="2400" dirty="0">
                <a:solidFill>
                  <a:schemeClr val="tx2"/>
                </a:solidFill>
                <a:ea typeface="Open Sans"/>
                <a:cs typeface="Open Sans"/>
                <a:sym typeface="Open Sans"/>
              </a:rPr>
              <a:t>Personer med mye økonomisk og/eller politisk makt.</a:t>
            </a:r>
            <a:endParaRPr lang="nb-NO" sz="2400" dirty="0">
              <a:solidFill>
                <a:schemeClr val="tx2"/>
              </a:solidFill>
            </a:endParaRPr>
          </a:p>
          <a:p>
            <a:pPr>
              <a:lnSpc>
                <a:spcPct val="97320"/>
              </a:lnSpc>
            </a:pPr>
            <a:endParaRPr lang="nb-NO" sz="2400" dirty="0">
              <a:solidFill>
                <a:srgbClr val="1C191A"/>
              </a:solidFill>
              <a:ea typeface="Open Sans"/>
              <a:cs typeface="Open Sans"/>
              <a:sym typeface="Open Sans"/>
            </a:endParaRPr>
          </a:p>
          <a:p>
            <a:pPr>
              <a:lnSpc>
                <a:spcPct val="129819"/>
              </a:lnSpc>
            </a:pPr>
            <a:r>
              <a:rPr lang="nb-NO" sz="2400" b="1" dirty="0">
                <a:solidFill>
                  <a:srgbClr val="E58C0E"/>
                </a:solidFill>
                <a:ea typeface="Open Sans"/>
                <a:cs typeface="Open Sans"/>
                <a:sym typeface="Open Sans"/>
              </a:rPr>
              <a:t>Syndebukk </a:t>
            </a:r>
            <a:endParaRPr lang="nb-NO" sz="2400" dirty="0">
              <a:solidFill>
                <a:srgbClr val="E58C0E"/>
              </a:solidFill>
            </a:endParaRPr>
          </a:p>
          <a:p>
            <a:pPr>
              <a:lnSpc>
                <a:spcPct val="139916"/>
              </a:lnSpc>
            </a:pPr>
            <a:r>
              <a:rPr lang="nb-NO" sz="2400" dirty="0">
                <a:solidFill>
                  <a:schemeClr val="tx2"/>
                </a:solidFill>
                <a:ea typeface="Open Sans"/>
                <a:cs typeface="Open Sans"/>
                <a:sym typeface="Open Sans"/>
              </a:rPr>
              <a:t>Personer eller folkegrupper som får skylden for problemene.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E344390-E181-431E-479C-6B33D6A2A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743" y="1625788"/>
            <a:ext cx="7478879" cy="1066923"/>
          </a:xfrm>
        </p:spPr>
        <p:txBody>
          <a:bodyPr/>
          <a:lstStyle/>
          <a:p>
            <a:r>
              <a:rPr lang="nb-NO" sz="3200">
                <a:solidFill>
                  <a:schemeClr val="tx2"/>
                </a:solidFill>
              </a:rPr>
              <a:t>Analyse av byggesteiner: </a:t>
            </a:r>
            <a:r>
              <a:rPr lang="nb-NO" sz="3200" err="1">
                <a:solidFill>
                  <a:schemeClr val="tx2"/>
                </a:solidFill>
              </a:rPr>
              <a:t>Eurabia</a:t>
            </a:r>
            <a:r>
              <a:rPr lang="nb-NO" sz="3200">
                <a:solidFill>
                  <a:schemeClr val="tx2"/>
                </a:solidFill>
              </a:rPr>
              <a:t>-teorien som eksempel</a:t>
            </a:r>
            <a:br>
              <a:rPr lang="nb-NO" sz="3200">
                <a:solidFill>
                  <a:schemeClr val="tx2"/>
                </a:solidFill>
              </a:rPr>
            </a:br>
            <a:endParaRPr lang="en-US"/>
          </a:p>
        </p:txBody>
      </p:sp>
      <p:sp>
        <p:nvSpPr>
          <p:cNvPr id="4" name="Google Shape;300;p24">
            <a:extLst>
              <a:ext uri="{FF2B5EF4-FFF2-40B4-BE49-F238E27FC236}">
                <a16:creationId xmlns:a16="http://schemas.microsoft.com/office/drawing/2014/main" id="{9BF6D4C6-9980-F894-AC8B-782FA9D9FDF0}"/>
              </a:ext>
            </a:extLst>
          </p:cNvPr>
          <p:cNvSpPr txBox="1"/>
          <p:nvPr/>
        </p:nvSpPr>
        <p:spPr>
          <a:xfrm>
            <a:off x="4310743" y="2857831"/>
            <a:ext cx="7478879" cy="3074753"/>
          </a:xfrm>
          <a:prstGeom prst="rect">
            <a:avLst/>
          </a:prstGeom>
        </p:spPr>
        <p:txBody>
          <a:bodyPr spcFirstLastPara="1" vert="horz" lIns="0" tIns="0" rIns="0" bIns="0" rtlCol="0" anchorCtr="0">
            <a:normAutofit/>
          </a:bodyPr>
          <a:lstStyle/>
          <a:p>
            <a:pPr marL="185738" indent="-185738" defTabSz="914446">
              <a:spcAft>
                <a:spcPts val="600"/>
              </a:spcAft>
              <a:buFont typeface="Riposte Light" panose="00000400000000000000" pitchFamily="50" charset="0"/>
              <a:buChar char="•"/>
            </a:pPr>
            <a:r>
              <a:rPr lang="nb-NO" sz="2200" dirty="0" err="1">
                <a:solidFill>
                  <a:schemeClr val="tx2"/>
                </a:solidFill>
              </a:rPr>
              <a:t>Eurabia</a:t>
            </a:r>
            <a:r>
              <a:rPr lang="nb-NO" sz="2200" dirty="0">
                <a:solidFill>
                  <a:schemeClr val="tx2"/>
                </a:solidFill>
              </a:rPr>
              <a:t>-teorien går ut på at det skal finnes en hemmelig plan mellom arabiske og europeiske ledere om å legge Europa inn under arabisk styre, mot at Europa får nok og billig olje.</a:t>
            </a:r>
          </a:p>
          <a:p>
            <a:pPr marL="185738" indent="-185738" defTabSz="914446">
              <a:spcAft>
                <a:spcPts val="600"/>
              </a:spcAft>
              <a:buFont typeface="Riposte Light" panose="00000400000000000000" pitchFamily="50" charset="0"/>
              <a:buChar char="•"/>
            </a:pPr>
            <a:r>
              <a:rPr lang="nb-NO" sz="2200" dirty="0" err="1">
                <a:solidFill>
                  <a:schemeClr val="tx2"/>
                </a:solidFill>
              </a:rPr>
              <a:t>Eurabia</a:t>
            </a:r>
            <a:r>
              <a:rPr lang="nb-NO" sz="2200" dirty="0">
                <a:solidFill>
                  <a:schemeClr val="tx2"/>
                </a:solidFill>
              </a:rPr>
              <a:t>-teorien kan være farlig. Den var blant annet en del av ideologien til terroristen som drepte ungdommer på Utøya og sprengte regjeringsbyggene i Oslo, 22. juli 2011.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32FF96D5-B8A5-99B4-1545-2B10FD4C67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345" r="-2" b="5574"/>
          <a:stretch/>
        </p:blipFill>
        <p:spPr>
          <a:xfrm>
            <a:off x="760865" y="1407483"/>
            <a:ext cx="3050416" cy="2807332"/>
          </a:xfrm>
          <a:prstGeom prst="roundRect">
            <a:avLst>
              <a:gd name="adj" fmla="val 4640"/>
            </a:avLst>
          </a:prstGeom>
          <a:noFill/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FBE288C-0A5C-8FFE-6F98-1FBCEB2A8875}"/>
              </a:ext>
            </a:extLst>
          </p:cNvPr>
          <p:cNvSpPr txBox="1">
            <a:spLocks/>
          </p:cNvSpPr>
          <p:nvPr/>
        </p:nvSpPr>
        <p:spPr>
          <a:xfrm>
            <a:off x="760865" y="4214815"/>
            <a:ext cx="2843177" cy="7632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5738" indent="-185738" algn="l" defTabSz="914446" rtl="0" eaLnBrk="1" latinLnBrk="0" hangingPunct="1">
              <a:lnSpc>
                <a:spcPct val="114000"/>
              </a:lnSpc>
              <a:spcBef>
                <a:spcPts val="0"/>
              </a:spcBef>
              <a:buFont typeface="Riposte Light" panose="00000400000000000000" pitchFamily="50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92223" indent="-171484" algn="l" defTabSz="914446" rtl="0" eaLnBrk="1" fontAlgn="ctr" latinLnBrk="0" hangingPunct="1">
              <a:lnSpc>
                <a:spcPct val="104000"/>
              </a:lnSpc>
              <a:spcBef>
                <a:spcPts val="0"/>
              </a:spcBef>
              <a:buSzPct val="3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97084" indent="-181011" algn="l" defTabSz="914446" rtl="0" eaLnBrk="1" fontAlgn="ctr" latinLnBrk="0" hangingPunct="1">
              <a:lnSpc>
                <a:spcPct val="112000"/>
              </a:lnSpc>
              <a:spcBef>
                <a:spcPts val="0"/>
              </a:spcBef>
              <a:buSzPct val="4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8770" indent="-187362" algn="l" defTabSz="914446" rtl="0" eaLnBrk="1" fontAlgn="ctr" latinLnBrk="0" hangingPunct="1">
              <a:lnSpc>
                <a:spcPct val="117000"/>
              </a:lnSpc>
              <a:spcBef>
                <a:spcPts val="0"/>
              </a:spcBef>
              <a:buFont typeface="Riposte Light" panose="00000400000000000000" pitchFamily="50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7000"/>
              </a:lnSpc>
              <a:spcBef>
                <a:spcPts val="500"/>
              </a:spcBef>
              <a:buFont typeface="Riposte Light" panose="00000400000000000000" pitchFamily="50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Bilde: PD.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88136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1C166E2-B867-03D2-167C-FA65A3404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 skal innom følgende tema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98689B5-3324-767D-7402-9EDCC114D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F6EA-9C9E-4DA5-B392-DAB631403552}" type="datetime4">
              <a:rPr lang="nb-NO" smtClean="0"/>
              <a:pPr/>
              <a:t>6. desember 2024</a:t>
            </a:fld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B19E89A-7E07-530E-A0A7-D94B84BAC2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56954" y="2457734"/>
            <a:ext cx="6430968" cy="3290588"/>
          </a:xfrm>
        </p:spPr>
        <p:txBody>
          <a:bodyPr/>
          <a:lstStyle/>
          <a:p>
            <a:r>
              <a:rPr lang="nb-NO" dirty="0"/>
              <a:t>Hva er konspirasjoner?</a:t>
            </a:r>
          </a:p>
          <a:p>
            <a:r>
              <a:rPr lang="nb-NO" dirty="0"/>
              <a:t>Hva er konspirasjonsteorier?</a:t>
            </a:r>
          </a:p>
          <a:p>
            <a:r>
              <a:rPr lang="nb-NO" dirty="0"/>
              <a:t>Hvorfor tror vi på konspirasjonsteorier?</a:t>
            </a:r>
          </a:p>
          <a:p>
            <a:r>
              <a:rPr lang="nb-NO" dirty="0"/>
              <a:t>Hvordan er konspirasjonsteorier bygget opp?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46623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"/>
          <p:cNvSpPr txBox="1"/>
          <p:nvPr/>
        </p:nvSpPr>
        <p:spPr>
          <a:xfrm>
            <a:off x="2824740" y="2744711"/>
            <a:ext cx="7607828" cy="3758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6421"/>
              </a:lnSpc>
            </a:pPr>
            <a:endParaRPr lang="nb-NO" sz="1200" dirty="0">
              <a:solidFill>
                <a:schemeClr val="dk1"/>
              </a:solidFill>
              <a:latin typeface="Calibri"/>
              <a:ea typeface="Open Sans"/>
              <a:cs typeface="Calibri"/>
              <a:sym typeface="Calibri"/>
            </a:endParaRPr>
          </a:p>
          <a:p>
            <a:pPr>
              <a:lnSpc>
                <a:spcPct val="86421"/>
              </a:lnSpc>
            </a:pPr>
            <a:endParaRPr lang="nb-NO" sz="1200" dirty="0">
              <a:solidFill>
                <a:schemeClr val="dk1"/>
              </a:solidFill>
              <a:latin typeface="Calibri"/>
              <a:ea typeface="Open Sans"/>
              <a:cs typeface="Calibri"/>
              <a:sym typeface="Calibri"/>
            </a:endParaRPr>
          </a:p>
          <a:p>
            <a:pPr>
              <a:lnSpc>
                <a:spcPct val="86421"/>
              </a:lnSpc>
            </a:pPr>
            <a:r>
              <a:rPr lang="nb-NO" sz="2600" dirty="0" err="1">
                <a:solidFill>
                  <a:schemeClr val="tx2"/>
                </a:solidFill>
                <a:ea typeface="Open Sans"/>
                <a:cs typeface="Open Sans"/>
                <a:sym typeface="Open Sans"/>
              </a:rPr>
              <a:t>Eurabia</a:t>
            </a:r>
            <a:r>
              <a:rPr lang="nb-NO" sz="2600" dirty="0">
                <a:solidFill>
                  <a:schemeClr val="tx2"/>
                </a:solidFill>
                <a:ea typeface="Open Sans"/>
                <a:cs typeface="Open Sans"/>
                <a:sym typeface="Open Sans"/>
              </a:rPr>
              <a:t> er en konspirasjonsteori som påstår at </a:t>
            </a:r>
            <a:r>
              <a:rPr lang="nb-NO" sz="2600" dirty="0">
                <a:solidFill>
                  <a:srgbClr val="E58C0E"/>
                </a:solidFill>
                <a:ea typeface="Open Sans"/>
                <a:cs typeface="Open Sans"/>
                <a:sym typeface="Open Sans"/>
              </a:rPr>
              <a:t>muslimene</a:t>
            </a:r>
            <a:r>
              <a:rPr lang="nb-NO" sz="2600" dirty="0">
                <a:solidFill>
                  <a:srgbClr val="FFC000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nb-NO" sz="2600" dirty="0">
                <a:solidFill>
                  <a:schemeClr val="tx2"/>
                </a:solidFill>
                <a:ea typeface="Open Sans"/>
                <a:cs typeface="Open Sans"/>
                <a:sym typeface="Open Sans"/>
              </a:rPr>
              <a:t>er i ferd med å </a:t>
            </a:r>
            <a:r>
              <a:rPr lang="nb-NO" sz="2600" dirty="0">
                <a:solidFill>
                  <a:srgbClr val="8A795C"/>
                </a:solidFill>
                <a:ea typeface="Open Sans"/>
                <a:cs typeface="Open Sans"/>
                <a:sym typeface="Open Sans"/>
              </a:rPr>
              <a:t>overta Europa og gjøre verdensdelen om til et islamsk kalifat.</a:t>
            </a:r>
            <a:endParaRPr lang="nb-NO" sz="2600" dirty="0">
              <a:solidFill>
                <a:srgbClr val="8A795C"/>
              </a:solidFill>
            </a:endParaRPr>
          </a:p>
          <a:p>
            <a:pPr>
              <a:lnSpc>
                <a:spcPct val="86397"/>
              </a:lnSpc>
            </a:pPr>
            <a:endParaRPr lang="nb-NO" sz="2600" dirty="0">
              <a:solidFill>
                <a:srgbClr val="F6E7D8"/>
              </a:solidFill>
              <a:ea typeface="Open Sans"/>
              <a:cs typeface="Open Sans"/>
              <a:sym typeface="Open Sans"/>
            </a:endParaRPr>
          </a:p>
          <a:p>
            <a:pPr>
              <a:lnSpc>
                <a:spcPct val="86421"/>
              </a:lnSpc>
            </a:pPr>
            <a:r>
              <a:rPr lang="nb-NO" sz="2600" dirty="0">
                <a:solidFill>
                  <a:schemeClr val="tx2"/>
                </a:solidFill>
                <a:ea typeface="Open Sans"/>
                <a:cs typeface="Open Sans"/>
                <a:sym typeface="Open Sans"/>
              </a:rPr>
              <a:t>Teorien påstår at prosessen har pågått siden 1970-tallet, og at et </a:t>
            </a:r>
            <a:r>
              <a:rPr lang="nb-NO" sz="2600" dirty="0">
                <a:solidFill>
                  <a:srgbClr val="8A795C"/>
                </a:solidFill>
                <a:ea typeface="Open Sans"/>
                <a:cs typeface="Open Sans"/>
                <a:sym typeface="Open Sans"/>
              </a:rPr>
              <a:t>skjult politisk samarbeid </a:t>
            </a:r>
            <a:r>
              <a:rPr lang="nb-NO" sz="2600" dirty="0">
                <a:solidFill>
                  <a:schemeClr val="tx2"/>
                </a:solidFill>
                <a:ea typeface="Open Sans"/>
                <a:cs typeface="Open Sans"/>
                <a:sym typeface="Open Sans"/>
              </a:rPr>
              <a:t>mellom </a:t>
            </a:r>
            <a:r>
              <a:rPr lang="nb-NO" sz="2600" dirty="0">
                <a:solidFill>
                  <a:srgbClr val="0A8995"/>
                </a:solidFill>
                <a:ea typeface="Open Sans"/>
                <a:cs typeface="Open Sans"/>
                <a:sym typeface="Open Sans"/>
              </a:rPr>
              <a:t>ledere i EU og </a:t>
            </a:r>
            <a:r>
              <a:rPr lang="nb-NO" sz="2600" dirty="0" err="1">
                <a:solidFill>
                  <a:srgbClr val="0A8995"/>
                </a:solidFill>
                <a:ea typeface="Open Sans"/>
                <a:cs typeface="Open Sans"/>
                <a:sym typeface="Open Sans"/>
              </a:rPr>
              <a:t>Nord-Afrikanske</a:t>
            </a:r>
            <a:r>
              <a:rPr lang="nb-NO" sz="2600" dirty="0">
                <a:solidFill>
                  <a:srgbClr val="0A8995"/>
                </a:solidFill>
                <a:ea typeface="Open Sans"/>
                <a:cs typeface="Open Sans"/>
                <a:sym typeface="Open Sans"/>
              </a:rPr>
              <a:t> land </a:t>
            </a:r>
            <a:r>
              <a:rPr lang="nb-NO" sz="2600" dirty="0">
                <a:solidFill>
                  <a:schemeClr val="tx2"/>
                </a:solidFill>
                <a:ea typeface="Open Sans"/>
                <a:cs typeface="Open Sans"/>
                <a:sym typeface="Open Sans"/>
              </a:rPr>
              <a:t>gjør det mulig. </a:t>
            </a:r>
            <a:endParaRPr lang="nb-NO" sz="2600" dirty="0">
              <a:solidFill>
                <a:schemeClr val="tx2"/>
              </a:solidFill>
            </a:endParaRPr>
          </a:p>
          <a:p>
            <a:pPr>
              <a:lnSpc>
                <a:spcPct val="86397"/>
              </a:lnSpc>
            </a:pPr>
            <a:endParaRPr lang="nb-NO" sz="2600" dirty="0">
              <a:solidFill>
                <a:srgbClr val="F6E7D8"/>
              </a:solidFill>
              <a:ea typeface="Open Sans"/>
              <a:cs typeface="Open Sans"/>
              <a:sym typeface="Open Sans"/>
            </a:endParaRPr>
          </a:p>
          <a:p>
            <a:pPr>
              <a:lnSpc>
                <a:spcPct val="86421"/>
              </a:lnSpc>
            </a:pPr>
            <a:r>
              <a:rPr lang="nb-NO" sz="2600" dirty="0">
                <a:solidFill>
                  <a:schemeClr val="tx2"/>
                </a:solidFill>
                <a:ea typeface="Open Sans"/>
                <a:cs typeface="Open Sans"/>
                <a:sym typeface="Open Sans"/>
              </a:rPr>
              <a:t>I Norge er det </a:t>
            </a:r>
            <a:r>
              <a:rPr lang="nb-NO" sz="2600" dirty="0">
                <a:solidFill>
                  <a:srgbClr val="0A8995"/>
                </a:solidFill>
                <a:ea typeface="Open Sans"/>
                <a:cs typeface="Open Sans"/>
                <a:sym typeface="Open Sans"/>
              </a:rPr>
              <a:t>Arbeiderpartiet</a:t>
            </a:r>
            <a:r>
              <a:rPr lang="nb-NO" sz="2600" dirty="0">
                <a:solidFill>
                  <a:srgbClr val="F6E7D8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nb-NO" sz="2600" dirty="0">
                <a:solidFill>
                  <a:schemeClr val="tx2"/>
                </a:solidFill>
                <a:ea typeface="Open Sans"/>
                <a:cs typeface="Open Sans"/>
                <a:sym typeface="Open Sans"/>
              </a:rPr>
              <a:t>som i følge konspirasjonsteorien står bak. </a:t>
            </a:r>
          </a:p>
        </p:txBody>
      </p:sp>
      <p:grpSp>
        <p:nvGrpSpPr>
          <p:cNvPr id="157" name="Google Shape;157;p9"/>
          <p:cNvGrpSpPr/>
          <p:nvPr/>
        </p:nvGrpSpPr>
        <p:grpSpPr>
          <a:xfrm>
            <a:off x="1237540" y="997880"/>
            <a:ext cx="3606636" cy="889505"/>
            <a:chOff x="0" y="0"/>
            <a:chExt cx="8234463" cy="1779010"/>
          </a:xfrm>
          <a:solidFill>
            <a:srgbClr val="8A795C"/>
          </a:solidFill>
        </p:grpSpPr>
        <p:sp>
          <p:nvSpPr>
            <p:cNvPr id="158" name="Google Shape;158;p9"/>
            <p:cNvSpPr/>
            <p:nvPr/>
          </p:nvSpPr>
          <p:spPr>
            <a:xfrm>
              <a:off x="0" y="0"/>
              <a:ext cx="8234463" cy="1779010"/>
            </a:xfrm>
            <a:custGeom>
              <a:avLst/>
              <a:gdLst/>
              <a:ahLst/>
              <a:cxnLst/>
              <a:rect l="l" t="t" r="r" b="b"/>
              <a:pathLst>
                <a:path w="8234463" h="1779010" extrusionOk="0">
                  <a:moveTo>
                    <a:pt x="0" y="0"/>
                  </a:moveTo>
                  <a:lnTo>
                    <a:pt x="8234463" y="0"/>
                  </a:lnTo>
                  <a:lnTo>
                    <a:pt x="8234463" y="1779010"/>
                  </a:lnTo>
                  <a:lnTo>
                    <a:pt x="0" y="17790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endParaRPr lang="nb-N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9"/>
            <p:cNvSpPr txBox="1"/>
            <p:nvPr/>
          </p:nvSpPr>
          <p:spPr>
            <a:xfrm>
              <a:off x="456135" y="163078"/>
              <a:ext cx="7694160" cy="1462392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33867" tIns="33867" rIns="33867" bIns="33867" anchor="t" anchorCtr="0">
              <a:noAutofit/>
            </a:bodyPr>
            <a:lstStyle/>
            <a:p>
              <a:pPr>
                <a:lnSpc>
                  <a:spcPct val="119979"/>
                </a:lnSpc>
              </a:pPr>
              <a:r>
                <a:rPr lang="nb-NO" sz="3200" b="1" dirty="0">
                  <a:solidFill>
                    <a:schemeClr val="bg2"/>
                  </a:solidFill>
                  <a:latin typeface="+mj-lt"/>
                  <a:ea typeface="Open Sans Light"/>
                  <a:cs typeface="Open Sans Light"/>
                  <a:sym typeface="Open Sans Light"/>
                </a:rPr>
                <a:t>Sammensvergelse</a:t>
              </a:r>
              <a:endParaRPr lang="nb-NO" sz="600" b="1" dirty="0">
                <a:solidFill>
                  <a:schemeClr val="bg2"/>
                </a:solidFill>
                <a:latin typeface="+mj-lt"/>
              </a:endParaRPr>
            </a:p>
          </p:txBody>
        </p:sp>
      </p:grpSp>
      <p:cxnSp>
        <p:nvCxnSpPr>
          <p:cNvPr id="160" name="Google Shape;160;p9"/>
          <p:cNvCxnSpPr/>
          <p:nvPr/>
        </p:nvCxnSpPr>
        <p:spPr>
          <a:xfrm rot="-3572347" flipH="1">
            <a:off x="5982034" y="785213"/>
            <a:ext cx="147985" cy="3394432"/>
          </a:xfrm>
          <a:prstGeom prst="straightConnector1">
            <a:avLst/>
          </a:prstGeom>
          <a:noFill/>
          <a:ln w="12700" cap="rnd" cmpd="sng">
            <a:solidFill>
              <a:srgbClr val="8A795C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61" name="Google Shape;161;p9"/>
          <p:cNvCxnSpPr>
            <a:cxnSpLocks/>
          </p:cNvCxnSpPr>
          <p:nvPr/>
        </p:nvCxnSpPr>
        <p:spPr>
          <a:xfrm flipH="1">
            <a:off x="3683888" y="1463872"/>
            <a:ext cx="5257801" cy="1996004"/>
          </a:xfrm>
          <a:prstGeom prst="straightConnector1">
            <a:avLst/>
          </a:prstGeom>
          <a:noFill/>
          <a:ln w="12700" cap="rnd" cmpd="sng">
            <a:solidFill>
              <a:srgbClr val="E58C0E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62" name="Google Shape;162;p9"/>
          <p:cNvCxnSpPr>
            <a:cxnSpLocks/>
          </p:cNvCxnSpPr>
          <p:nvPr/>
        </p:nvCxnSpPr>
        <p:spPr>
          <a:xfrm flipH="1">
            <a:off x="5873317" y="1382333"/>
            <a:ext cx="266741" cy="4423044"/>
          </a:xfrm>
          <a:prstGeom prst="straightConnector1">
            <a:avLst/>
          </a:prstGeom>
          <a:noFill/>
          <a:ln w="12700" cap="rnd" cmpd="sng">
            <a:solidFill>
              <a:srgbClr val="0A899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63" name="Google Shape;163;p9"/>
          <p:cNvCxnSpPr>
            <a:cxnSpLocks/>
          </p:cNvCxnSpPr>
          <p:nvPr/>
        </p:nvCxnSpPr>
        <p:spPr>
          <a:xfrm>
            <a:off x="6389783" y="1211855"/>
            <a:ext cx="2644048" cy="3588339"/>
          </a:xfrm>
          <a:prstGeom prst="straightConnector1">
            <a:avLst/>
          </a:prstGeom>
          <a:noFill/>
          <a:ln w="12700" cap="rnd" cmpd="sng">
            <a:solidFill>
              <a:srgbClr val="0A899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64" name="Google Shape;164;p9"/>
          <p:cNvCxnSpPr>
            <a:cxnSpLocks/>
          </p:cNvCxnSpPr>
          <p:nvPr/>
        </p:nvCxnSpPr>
        <p:spPr>
          <a:xfrm>
            <a:off x="2410922" y="1685249"/>
            <a:ext cx="3318246" cy="3114945"/>
          </a:xfrm>
          <a:prstGeom prst="straightConnector1">
            <a:avLst/>
          </a:prstGeom>
          <a:noFill/>
          <a:ln w="12700" cap="rnd" cmpd="sng">
            <a:solidFill>
              <a:srgbClr val="8A795C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65" name="Google Shape;165;p9"/>
          <p:cNvSpPr/>
          <p:nvPr/>
        </p:nvSpPr>
        <p:spPr>
          <a:xfrm>
            <a:off x="5580035" y="497586"/>
            <a:ext cx="1521778" cy="884747"/>
          </a:xfrm>
          <a:prstGeom prst="rect">
            <a:avLst/>
          </a:prstGeom>
          <a:solidFill>
            <a:srgbClr val="0A8995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nb-NO" sz="2933" b="1">
                <a:solidFill>
                  <a:schemeClr val="lt1"/>
                </a:solidFill>
                <a:latin typeface="+mj-lt"/>
                <a:ea typeface="Open Sans Light"/>
                <a:cs typeface="Open Sans Light"/>
                <a:sym typeface="Open Sans Light"/>
              </a:rPr>
              <a:t>Elite</a:t>
            </a:r>
            <a:endParaRPr lang="nb-NO" sz="600" b="1">
              <a:latin typeface="+mj-lt"/>
            </a:endParaRPr>
          </a:p>
        </p:txBody>
      </p:sp>
      <p:sp>
        <p:nvSpPr>
          <p:cNvPr id="166" name="Google Shape;166;p9"/>
          <p:cNvSpPr/>
          <p:nvPr/>
        </p:nvSpPr>
        <p:spPr>
          <a:xfrm>
            <a:off x="8329220" y="626122"/>
            <a:ext cx="2076714" cy="992323"/>
          </a:xfrm>
          <a:prstGeom prst="rect">
            <a:avLst/>
          </a:prstGeom>
          <a:solidFill>
            <a:srgbClr val="E58C0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nb-NO" sz="2933" b="1" dirty="0">
                <a:solidFill>
                  <a:schemeClr val="bg2"/>
                </a:solidFill>
                <a:latin typeface="+mj-lt"/>
                <a:ea typeface="Open Sans Light"/>
                <a:cs typeface="Open Sans Light"/>
                <a:sym typeface="Open Sans Light"/>
              </a:rPr>
              <a:t>Syndebukk</a:t>
            </a:r>
            <a:endParaRPr lang="nb-NO" sz="6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682841D-DBFA-CD2D-D4BA-DBF35E8774A3}"/>
              </a:ext>
            </a:extLst>
          </p:cNvPr>
          <p:cNvSpPr txBox="1">
            <a:spLocks/>
          </p:cNvSpPr>
          <p:nvPr/>
        </p:nvSpPr>
        <p:spPr>
          <a:xfrm>
            <a:off x="333487" y="2678548"/>
            <a:ext cx="2170015" cy="2720647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2400" dirty="0"/>
              <a:t>Analyse av byggesteiner: </a:t>
            </a:r>
            <a:r>
              <a:rPr lang="nb-NO" sz="2400" dirty="0" err="1"/>
              <a:t>Eurabia</a:t>
            </a:r>
            <a:r>
              <a:rPr lang="nb-NO" sz="2400" dirty="0"/>
              <a:t>-teorien som eksempel</a:t>
            </a:r>
          </a:p>
        </p:txBody>
      </p:sp>
    </p:spTree>
    <p:extLst>
      <p:ext uri="{BB962C8B-B14F-4D97-AF65-F5344CB8AC3E}">
        <p14:creationId xmlns:p14="http://schemas.microsoft.com/office/powerpoint/2010/main" val="304108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F142B7A-1946-F0D7-D1FC-1CF8EB8E0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822" y="1041129"/>
            <a:ext cx="10689700" cy="1028978"/>
          </a:xfrm>
        </p:spPr>
        <p:txBody>
          <a:bodyPr/>
          <a:lstStyle/>
          <a:p>
            <a:r>
              <a:rPr lang="nb-NO"/>
              <a:t>Analyse av byggesteiner: </a:t>
            </a:r>
            <a:r>
              <a:rPr lang="nb-NO">
                <a:hlinkClick r:id="rId3"/>
              </a:rPr>
              <a:t>Flat Earth-teorien</a:t>
            </a:r>
            <a:r>
              <a:rPr lang="nb-NO"/>
              <a:t> som eksempel</a:t>
            </a:r>
          </a:p>
        </p:txBody>
      </p:sp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225229BB-A285-0F2C-C613-3AB875403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48822" y="2808994"/>
            <a:ext cx="4968111" cy="2732461"/>
          </a:xfrm>
          <a:prstGeom prst="rect">
            <a:avLst/>
          </a:prstGeom>
          <a:noFill/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45108C4-FC45-4E2A-4DC2-36B68B96681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1" y="2533578"/>
            <a:ext cx="5342522" cy="3899206"/>
          </a:xfrm>
        </p:spPr>
        <p:txBody>
          <a:bodyPr>
            <a:noAutofit/>
          </a:bodyPr>
          <a:lstStyle/>
          <a:p>
            <a:pPr marL="0" indent="0">
              <a:lnSpc>
                <a:spcPct val="104000"/>
              </a:lnSpc>
              <a:spcAft>
                <a:spcPts val="600"/>
              </a:spcAft>
              <a:buNone/>
            </a:pPr>
            <a:r>
              <a:rPr lang="nb-NO" sz="2000" b="1"/>
              <a:t>Sammensvergelse</a:t>
            </a:r>
          </a:p>
          <a:p>
            <a:pPr marL="0" indent="0">
              <a:lnSpc>
                <a:spcPct val="104000"/>
              </a:lnSpc>
              <a:spcAft>
                <a:spcPts val="600"/>
              </a:spcAft>
              <a:buNone/>
            </a:pPr>
            <a:r>
              <a:rPr lang="nb-NO" sz="2000"/>
              <a:t>Verdens ledere vet at jorden egentlig er flat og holder det skjult for verdens befolkning.</a:t>
            </a:r>
          </a:p>
          <a:p>
            <a:pPr marL="0" indent="0">
              <a:lnSpc>
                <a:spcPct val="104000"/>
              </a:lnSpc>
              <a:spcAft>
                <a:spcPts val="600"/>
              </a:spcAft>
              <a:buNone/>
            </a:pPr>
            <a:endParaRPr lang="nb-NO" sz="2000"/>
          </a:p>
          <a:p>
            <a:pPr marL="0" indent="0">
              <a:lnSpc>
                <a:spcPct val="104000"/>
              </a:lnSpc>
              <a:spcAft>
                <a:spcPts val="600"/>
              </a:spcAft>
              <a:buNone/>
            </a:pPr>
            <a:r>
              <a:rPr lang="nb-NO" sz="2000" b="1"/>
              <a:t>Eliter</a:t>
            </a:r>
          </a:p>
          <a:p>
            <a:pPr marL="0" indent="0">
              <a:lnSpc>
                <a:spcPct val="104000"/>
              </a:lnSpc>
              <a:spcAft>
                <a:spcPts val="600"/>
              </a:spcAft>
              <a:buNone/>
            </a:pPr>
            <a:r>
              <a:rPr lang="nb-NO" sz="2000"/>
              <a:t>En hemmelig elite. Vi vet ikke helt hvem det er.</a:t>
            </a:r>
          </a:p>
          <a:p>
            <a:pPr marL="0" indent="0">
              <a:lnSpc>
                <a:spcPct val="104000"/>
              </a:lnSpc>
              <a:spcAft>
                <a:spcPts val="600"/>
              </a:spcAft>
              <a:buNone/>
            </a:pPr>
            <a:endParaRPr lang="nb-NO" sz="2000"/>
          </a:p>
          <a:p>
            <a:pPr marL="0" indent="0">
              <a:lnSpc>
                <a:spcPct val="104000"/>
              </a:lnSpc>
              <a:spcAft>
                <a:spcPts val="600"/>
              </a:spcAft>
              <a:buNone/>
            </a:pPr>
            <a:r>
              <a:rPr lang="nb-NO" sz="2000" b="1"/>
              <a:t>Syndebukk</a:t>
            </a:r>
          </a:p>
          <a:p>
            <a:pPr marL="0" indent="0">
              <a:lnSpc>
                <a:spcPct val="104000"/>
              </a:lnSpc>
              <a:spcAft>
                <a:spcPts val="600"/>
              </a:spcAft>
              <a:buNone/>
            </a:pPr>
            <a:r>
              <a:rPr lang="nb-NO" sz="2000"/>
              <a:t>I denne konspirasjonsteorien er det ingen konkrete syndebukker.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9BC6ADB4-0E5C-CE4F-9745-B56B9474F21E}"/>
              </a:ext>
            </a:extLst>
          </p:cNvPr>
          <p:cNvSpPr txBox="1">
            <a:spLocks/>
          </p:cNvSpPr>
          <p:nvPr/>
        </p:nvSpPr>
        <p:spPr>
          <a:xfrm>
            <a:off x="822959" y="5572985"/>
            <a:ext cx="2843177" cy="7632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5738" indent="-185738" algn="l" defTabSz="914446" rtl="0" eaLnBrk="1" latinLnBrk="0" hangingPunct="1">
              <a:lnSpc>
                <a:spcPct val="114000"/>
              </a:lnSpc>
              <a:spcBef>
                <a:spcPts val="0"/>
              </a:spcBef>
              <a:buFont typeface="Riposte Light" panose="00000400000000000000" pitchFamily="50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92223" indent="-171484" algn="l" defTabSz="914446" rtl="0" eaLnBrk="1" fontAlgn="ctr" latinLnBrk="0" hangingPunct="1">
              <a:lnSpc>
                <a:spcPct val="104000"/>
              </a:lnSpc>
              <a:spcBef>
                <a:spcPts val="0"/>
              </a:spcBef>
              <a:buSzPct val="3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97084" indent="-181011" algn="l" defTabSz="914446" rtl="0" eaLnBrk="1" fontAlgn="ctr" latinLnBrk="0" hangingPunct="1">
              <a:lnSpc>
                <a:spcPct val="112000"/>
              </a:lnSpc>
              <a:spcBef>
                <a:spcPts val="0"/>
              </a:spcBef>
              <a:buSzPct val="40000"/>
              <a:buFontTx/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8770" indent="-187362" algn="l" defTabSz="914446" rtl="0" eaLnBrk="1" fontAlgn="ctr" latinLnBrk="0" hangingPunct="1">
              <a:lnSpc>
                <a:spcPct val="117000"/>
              </a:lnSpc>
              <a:spcBef>
                <a:spcPts val="0"/>
              </a:spcBef>
              <a:buFont typeface="Riposte Light" panose="00000400000000000000" pitchFamily="50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7000"/>
              </a:lnSpc>
              <a:spcBef>
                <a:spcPts val="500"/>
              </a:spcBef>
              <a:buFont typeface="Riposte Light" panose="00000400000000000000" pitchFamily="50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Bilde: </a:t>
            </a:r>
            <a:r>
              <a:rPr lang="en-US" sz="1400" dirty="0" err="1"/>
              <a:t>Obrońca</a:t>
            </a:r>
            <a:r>
              <a:rPr lang="en-US" sz="1400" dirty="0"/>
              <a:t> </a:t>
            </a:r>
            <a:r>
              <a:rPr lang="en-US" sz="1400" dirty="0" err="1"/>
              <a:t>Prawdy</a:t>
            </a:r>
            <a:r>
              <a:rPr lang="en-US" sz="1400" dirty="0"/>
              <a:t>/PD.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42797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A257D9E-3D4A-EF76-3B18-5FEEA97F8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50" y="1306305"/>
            <a:ext cx="10689700" cy="1028978"/>
          </a:xfrm>
        </p:spPr>
        <p:txBody>
          <a:bodyPr/>
          <a:lstStyle/>
          <a:p>
            <a:r>
              <a:rPr lang="nb-NO" sz="2800"/>
              <a:t>Tre kjennetegn ved konspirasjonsteorier og konspiratorisk tenkning</a:t>
            </a:r>
          </a:p>
        </p:txBody>
      </p:sp>
      <p:sp>
        <p:nvSpPr>
          <p:cNvPr id="3" name="Google Shape;293;p23">
            <a:extLst>
              <a:ext uri="{FF2B5EF4-FFF2-40B4-BE49-F238E27FC236}">
                <a16:creationId xmlns:a16="http://schemas.microsoft.com/office/drawing/2014/main" id="{A3D17C71-90AA-57A1-2FFF-62AD48A1BCFF}"/>
              </a:ext>
            </a:extLst>
          </p:cNvPr>
          <p:cNvSpPr txBox="1"/>
          <p:nvPr/>
        </p:nvSpPr>
        <p:spPr>
          <a:xfrm>
            <a:off x="748823" y="3107707"/>
            <a:ext cx="6417885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nb-NO" sz="2000" b="1" dirty="0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1) «Dette er ikke tilfeldig.» </a:t>
            </a:r>
            <a:r>
              <a:rPr lang="nb-NO" sz="2000" dirty="0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Det ligger en hemmelig plan bak handlinger og samfunnsproblemer.</a:t>
            </a:r>
          </a:p>
          <a:p>
            <a:endParaRPr lang="nb-NO" sz="2000" dirty="0">
              <a:solidFill>
                <a:srgbClr val="000000"/>
              </a:solidFill>
              <a:ea typeface="Open Sans"/>
              <a:cs typeface="Open Sans"/>
              <a:sym typeface="Open Sans"/>
            </a:endParaRPr>
          </a:p>
          <a:p>
            <a:r>
              <a:rPr lang="nb-NO" sz="2000" b="1" dirty="0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2) «Dette er ikke hva det utgir seg for å være.» </a:t>
            </a:r>
            <a:r>
              <a:rPr lang="nb-NO" sz="2000" dirty="0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Noe skjuler seg bak hendelser eller systemer, derfor må man være på vakt. </a:t>
            </a:r>
            <a:endParaRPr lang="nb-NO" sz="2000" dirty="0"/>
          </a:p>
          <a:p>
            <a:endParaRPr lang="nb-NO" sz="2000" dirty="0">
              <a:solidFill>
                <a:srgbClr val="000000"/>
              </a:solidFill>
              <a:ea typeface="Open Sans"/>
              <a:cs typeface="Open Sans"/>
              <a:sym typeface="Open Sans"/>
            </a:endParaRPr>
          </a:p>
          <a:p>
            <a:r>
              <a:rPr lang="nb-NO" sz="2000" b="1" dirty="0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3) «Her er det skjulte sammenhenger.» </a:t>
            </a:r>
            <a:r>
              <a:rPr lang="nb-NO" sz="2000" dirty="0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Sammenhenger mellom ting som ikke har noe med hverandre å gjøre. </a:t>
            </a:r>
            <a:endParaRPr lang="nb-NO" sz="2000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104765F5-DBEC-190D-6863-E73E00298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062" y="3079279"/>
            <a:ext cx="4367938" cy="218047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0721A7-8EBE-A26E-F496-D7DA219938A2}"/>
              </a:ext>
            </a:extLst>
          </p:cNvPr>
          <p:cNvSpPr txBox="1">
            <a:spLocks/>
          </p:cNvSpPr>
          <p:nvPr/>
        </p:nvSpPr>
        <p:spPr>
          <a:xfrm>
            <a:off x="7824062" y="5259754"/>
            <a:ext cx="3805230" cy="12895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5738" indent="-185738" algn="l" defTabSz="914446" rtl="0" eaLnBrk="1" latinLnBrk="0" hangingPunct="1">
              <a:lnSpc>
                <a:spcPct val="114000"/>
              </a:lnSpc>
              <a:spcBef>
                <a:spcPts val="0"/>
              </a:spcBef>
              <a:buFont typeface="Riposte Light" panose="00000400000000000000" pitchFamily="50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92223" indent="-171484" algn="l" defTabSz="914446" rtl="0" eaLnBrk="1" fontAlgn="ctr" latinLnBrk="0" hangingPunct="1">
              <a:lnSpc>
                <a:spcPct val="104000"/>
              </a:lnSpc>
              <a:spcBef>
                <a:spcPts val="0"/>
              </a:spcBef>
              <a:buSzPct val="3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97084" indent="-181011" algn="l" defTabSz="914446" rtl="0" eaLnBrk="1" fontAlgn="ctr" latinLnBrk="0" hangingPunct="1">
              <a:lnSpc>
                <a:spcPct val="112000"/>
              </a:lnSpc>
              <a:spcBef>
                <a:spcPts val="0"/>
              </a:spcBef>
              <a:buSzPct val="4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8770" indent="-187362" algn="l" defTabSz="914446" rtl="0" eaLnBrk="1" fontAlgn="ctr" latinLnBrk="0" hangingPunct="1">
              <a:lnSpc>
                <a:spcPct val="117000"/>
              </a:lnSpc>
              <a:spcBef>
                <a:spcPts val="0"/>
              </a:spcBef>
              <a:buFont typeface="Riposte Light" panose="00000400000000000000" pitchFamily="50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7000"/>
              </a:lnSpc>
              <a:spcBef>
                <a:spcPts val="500"/>
              </a:spcBef>
              <a:buFont typeface="Riposte Light" panose="00000400000000000000" pitchFamily="50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600" dirty="0"/>
              <a:t>Bilde: Konspirasjonsteorier florerer gjerne under urolige tider, som for eksempel under den franske revolusjon. </a:t>
            </a:r>
          </a:p>
          <a:p>
            <a:pPr marL="0" indent="0">
              <a:buNone/>
            </a:pPr>
            <a:r>
              <a:rPr lang="nb-NO" sz="1400" dirty="0"/>
              <a:t>Henri </a:t>
            </a:r>
            <a:r>
              <a:rPr lang="nb-NO" sz="1400" dirty="0" err="1"/>
              <a:t>Félix</a:t>
            </a:r>
            <a:r>
              <a:rPr lang="nb-NO" sz="1400" dirty="0"/>
              <a:t> Emmanuel </a:t>
            </a:r>
            <a:r>
              <a:rPr lang="nb-NO" sz="1400" dirty="0" err="1"/>
              <a:t>Phillippoteaux</a:t>
            </a:r>
            <a:r>
              <a:rPr lang="nb-NO" sz="1400" dirty="0"/>
              <a:t>/PD.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3026611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92D05EB9-9F04-4A3A-4DD0-441648CEE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856" y="2457733"/>
            <a:ext cx="4614032" cy="2649526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nb-NO" sz="3600" kern="1200" spc="0" baseline="0" dirty="0"/>
              <a:t>Hvordan kan konspirasjonsteorier gjøre skade?</a:t>
            </a:r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556AAFEF-F73D-EE88-B01C-F7517AE6B5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56954" y="2457734"/>
            <a:ext cx="5991257" cy="3290588"/>
          </a:xfrm>
        </p:spPr>
        <p:txBody>
          <a:bodyPr>
            <a:normAutofit/>
          </a:bodyPr>
          <a:lstStyle/>
          <a:p>
            <a:pPr marL="185738" marR="0" lvl="0" indent="-185738" defTabSz="914446">
              <a:spcAft>
                <a:spcPts val="600"/>
              </a:spcAft>
              <a:buFont typeface="Riposte Light" panose="00000400000000000000" pitchFamily="50" charset="0"/>
              <a:buChar char="•"/>
            </a:pPr>
            <a:r>
              <a:rPr lang="nb-NO" sz="2400" dirty="0"/>
              <a:t>Konspirasjonsteorier kan føre til mistillit. </a:t>
            </a:r>
          </a:p>
          <a:p>
            <a:pPr marL="185738" indent="-185738" defTabSz="914446">
              <a:spcAft>
                <a:spcPts val="600"/>
              </a:spcAft>
              <a:buFont typeface="Riposte Light" panose="00000400000000000000" pitchFamily="50" charset="0"/>
              <a:buChar char="•"/>
            </a:pPr>
            <a:r>
              <a:rPr lang="nb-NO" sz="2400" dirty="0"/>
              <a:t>Konspirasjonsteorier kan redusere viljen til demokratisk deltakelse.</a:t>
            </a:r>
          </a:p>
          <a:p>
            <a:pPr marL="185738" marR="0" lvl="0" indent="-185738" defTabSz="914446">
              <a:spcAft>
                <a:spcPts val="600"/>
              </a:spcAft>
              <a:buFont typeface="Riposte Light" panose="00000400000000000000" pitchFamily="50" charset="0"/>
              <a:buChar char="•"/>
            </a:pPr>
            <a:r>
              <a:rPr lang="nb-NO" sz="2400" dirty="0"/>
              <a:t>Konspirasjonsteorier kan nøre opp under hat og legitimere vold.</a:t>
            </a:r>
          </a:p>
          <a:p>
            <a:pPr marL="185738" marR="0" lvl="0" indent="-185738" defTabSz="914446">
              <a:spcAft>
                <a:spcPts val="600"/>
              </a:spcAft>
              <a:buFont typeface="Riposte Light" panose="00000400000000000000" pitchFamily="50" charset="0"/>
              <a:buChar char="•"/>
            </a:pPr>
            <a:endParaRPr lang="nb-NO" sz="2400" dirty="0"/>
          </a:p>
          <a:p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2016422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013403-B09B-2885-1155-415D1A8A5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2444" y="1625788"/>
            <a:ext cx="5347178" cy="1066923"/>
          </a:xfrm>
        </p:spPr>
        <p:txBody>
          <a:bodyPr anchor="t">
            <a:normAutofit/>
          </a:bodyPr>
          <a:lstStyle/>
          <a:p>
            <a:r>
              <a:rPr lang="nb-NO"/>
              <a:t>Hvordan avsløre konspirasjonsteorier? 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623AE6C-6722-D263-00F6-83CBD828FB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42444" y="2857831"/>
            <a:ext cx="5347178" cy="307475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Konspirasjonsteorier kan være vanskelige å motbevise.</a:t>
            </a:r>
          </a:p>
          <a:p>
            <a:pPr>
              <a:spcAft>
                <a:spcPts val="600"/>
              </a:spcAft>
            </a:pPr>
            <a:r>
              <a:rPr lang="nb-NO"/>
              <a:t>Mange som tror på konspirasjonsteorier har mye faktakunnskap.</a:t>
            </a:r>
          </a:p>
          <a:p>
            <a:pPr>
              <a:spcAft>
                <a:spcPts val="600"/>
              </a:spcAft>
            </a:pPr>
            <a:endParaRPr lang="nb-NO"/>
          </a:p>
        </p:txBody>
      </p:sp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B7A857A6-9510-B339-24BB-865CAE06E78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r="-3" b="7966"/>
          <a:stretch/>
        </p:blipFill>
        <p:spPr>
          <a:xfrm>
            <a:off x="760865" y="1407482"/>
            <a:ext cx="4991750" cy="4593963"/>
          </a:xfrm>
          <a:prstGeom prst="rect">
            <a:avLst/>
          </a:prstGeom>
          <a:noFill/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9B57834-A7D0-CA1E-A339-110542606B8D}"/>
              </a:ext>
            </a:extLst>
          </p:cNvPr>
          <p:cNvSpPr txBox="1">
            <a:spLocks/>
          </p:cNvSpPr>
          <p:nvPr/>
        </p:nvSpPr>
        <p:spPr>
          <a:xfrm>
            <a:off x="823277" y="5740019"/>
            <a:ext cx="4264241" cy="7632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5738" indent="-185738" algn="l" defTabSz="914446" rtl="0" eaLnBrk="1" latinLnBrk="0" hangingPunct="1">
              <a:lnSpc>
                <a:spcPct val="114000"/>
              </a:lnSpc>
              <a:spcBef>
                <a:spcPts val="0"/>
              </a:spcBef>
              <a:buFont typeface="Riposte Light" panose="00000400000000000000" pitchFamily="50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92223" indent="-171484" algn="l" defTabSz="914446" rtl="0" eaLnBrk="1" fontAlgn="ctr" latinLnBrk="0" hangingPunct="1">
              <a:lnSpc>
                <a:spcPct val="104000"/>
              </a:lnSpc>
              <a:spcBef>
                <a:spcPts val="0"/>
              </a:spcBef>
              <a:buSzPct val="3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97084" indent="-181011" algn="l" defTabSz="914446" rtl="0" eaLnBrk="1" fontAlgn="ctr" latinLnBrk="0" hangingPunct="1">
              <a:lnSpc>
                <a:spcPct val="112000"/>
              </a:lnSpc>
              <a:spcBef>
                <a:spcPts val="0"/>
              </a:spcBef>
              <a:buSzPct val="4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8770" indent="-187362" algn="l" defTabSz="914446" rtl="0" eaLnBrk="1" fontAlgn="ctr" latinLnBrk="0" hangingPunct="1">
              <a:lnSpc>
                <a:spcPct val="117000"/>
              </a:lnSpc>
              <a:spcBef>
                <a:spcPts val="0"/>
              </a:spcBef>
              <a:buFont typeface="Riposte Light" panose="00000400000000000000" pitchFamily="50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7000"/>
              </a:lnSpc>
              <a:spcBef>
                <a:spcPts val="500"/>
              </a:spcBef>
              <a:buFont typeface="Riposte Light" panose="00000400000000000000" pitchFamily="50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400" dirty="0"/>
              <a:t>Illustrasjonsbilde</a:t>
            </a:r>
            <a:r>
              <a:rPr lang="en-US" sz="1400" dirty="0"/>
              <a:t>: </a:t>
            </a:r>
            <a:r>
              <a:rPr lang="nb-NO" sz="1400" dirty="0"/>
              <a:t>Luis</a:t>
            </a:r>
            <a:r>
              <a:rPr lang="nl-NL" sz="1400" dirty="0"/>
              <a:t> </a:t>
            </a:r>
            <a:r>
              <a:rPr lang="nb-NO" sz="1400" dirty="0" err="1"/>
              <a:t>Prado</a:t>
            </a:r>
            <a:r>
              <a:rPr lang="nl-NL" sz="1400" dirty="0"/>
              <a:t>/</a:t>
            </a:r>
            <a:r>
              <a:rPr lang="nb-NO" sz="1400" dirty="0"/>
              <a:t>CC</a:t>
            </a:r>
            <a:r>
              <a:rPr lang="nl-NL" sz="140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840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839BD1-720C-95C0-EC5E-D69AA168C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822" y="2942985"/>
            <a:ext cx="4982127" cy="2243295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En konspirasjon er en hemmelig plan eller avtale mellom mennesker, som faktisk har skjedd. Formålet er å fremme egne politiske eller økonomiske interesser på bekostning av andre. 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0FF7B00-D1CD-1CE7-665E-ED922C429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00" y="1041400"/>
            <a:ext cx="10515600" cy="1028700"/>
          </a:xfrm>
        </p:spPr>
        <p:txBody>
          <a:bodyPr/>
          <a:lstStyle/>
          <a:p>
            <a:r>
              <a:rPr lang="nb-NO"/>
              <a:t>Hva er en konspirasjon?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EA48A72-7AE2-AA66-ED28-2BF50840B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16240"/>
            <a:ext cx="5573984" cy="3641669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173FDCF-520B-4D6A-16C2-214AFB3D31F7}"/>
              </a:ext>
            </a:extLst>
          </p:cNvPr>
          <p:cNvSpPr txBox="1">
            <a:spLocks/>
          </p:cNvSpPr>
          <p:nvPr/>
        </p:nvSpPr>
        <p:spPr>
          <a:xfrm>
            <a:off x="6096000" y="4954772"/>
            <a:ext cx="5419060" cy="8256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5738" indent="-185738" algn="l" defTabSz="914446" rtl="0" eaLnBrk="1" latinLnBrk="0" hangingPunct="1">
              <a:lnSpc>
                <a:spcPct val="114000"/>
              </a:lnSpc>
              <a:spcBef>
                <a:spcPts val="0"/>
              </a:spcBef>
              <a:buFont typeface="Riposte Light" panose="00000400000000000000" pitchFamily="50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92223" indent="-171484" algn="l" defTabSz="914446" rtl="0" eaLnBrk="1" fontAlgn="ctr" latinLnBrk="0" hangingPunct="1">
              <a:lnSpc>
                <a:spcPct val="104000"/>
              </a:lnSpc>
              <a:spcBef>
                <a:spcPts val="0"/>
              </a:spcBef>
              <a:buSzPct val="3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97084" indent="-181011" algn="l" defTabSz="914446" rtl="0" eaLnBrk="1" fontAlgn="ctr" latinLnBrk="0" hangingPunct="1">
              <a:lnSpc>
                <a:spcPct val="112000"/>
              </a:lnSpc>
              <a:spcBef>
                <a:spcPts val="0"/>
              </a:spcBef>
              <a:buSzPct val="4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8770" indent="-187362" algn="l" defTabSz="914446" rtl="0" eaLnBrk="1" fontAlgn="ctr" latinLnBrk="0" hangingPunct="1">
              <a:lnSpc>
                <a:spcPct val="117000"/>
              </a:lnSpc>
              <a:spcBef>
                <a:spcPts val="0"/>
              </a:spcBef>
              <a:buFont typeface="Riposte Light" panose="00000400000000000000" pitchFamily="50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7000"/>
              </a:lnSpc>
              <a:spcBef>
                <a:spcPts val="500"/>
              </a:spcBef>
              <a:buFont typeface="Riposte Light" panose="00000400000000000000" pitchFamily="50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err="1"/>
              <a:t>Illustrasjonsbilde</a:t>
            </a:r>
            <a:r>
              <a:rPr lang="en-US" sz="1400" dirty="0"/>
              <a:t>: </a:t>
            </a:r>
            <a:r>
              <a:rPr lang="nl-NL" sz="1400" dirty="0"/>
              <a:t>Willem van de Velde, the Elder, ca. 1655</a:t>
            </a:r>
            <a:r>
              <a:rPr lang="en-US" sz="1400" dirty="0"/>
              <a:t>/PD.</a:t>
            </a:r>
          </a:p>
        </p:txBody>
      </p:sp>
    </p:spTree>
    <p:extLst>
      <p:ext uri="{BB962C8B-B14F-4D97-AF65-F5344CB8AC3E}">
        <p14:creationId xmlns:p14="http://schemas.microsoft.com/office/powerpoint/2010/main" val="2200455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91164-BCC0-B42B-BAD5-7F3F250C8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822" y="1041129"/>
            <a:ext cx="4631252" cy="1028978"/>
          </a:xfrm>
        </p:spPr>
        <p:txBody>
          <a:bodyPr/>
          <a:lstStyle/>
          <a:p>
            <a:r>
              <a:rPr lang="nb-NO"/>
              <a:t>Eksempel på konspirasjon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80B3E-5320-45BE-A997-47ACFCF74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822" y="3170978"/>
            <a:ext cx="10515600" cy="2747963"/>
          </a:xfrm>
        </p:spPr>
        <p:txBody>
          <a:bodyPr/>
          <a:lstStyle/>
          <a:p>
            <a:pPr marL="0" indent="0">
              <a:buNone/>
            </a:pPr>
            <a:r>
              <a:rPr lang="nb-NO" b="1">
                <a:solidFill>
                  <a:srgbClr val="1C1C1C"/>
                </a:solidFill>
                <a:latin typeface="Austin News Text Web"/>
              </a:rPr>
              <a:t>Exxon Mobil løy om klimaendringene</a:t>
            </a:r>
          </a:p>
          <a:p>
            <a:pPr marL="0" indent="0">
              <a:buNone/>
            </a:pPr>
            <a:endParaRPr lang="nb-NO" b="1">
              <a:solidFill>
                <a:srgbClr val="1C1C1C"/>
              </a:solidFill>
              <a:latin typeface="Austin News Text Web"/>
            </a:endParaRPr>
          </a:p>
          <a:p>
            <a:pPr marL="0" indent="0">
              <a:buNone/>
            </a:pPr>
            <a:r>
              <a:rPr lang="nb-NO"/>
              <a:t>Oljeselskapet Exxon Mobil forutså global oppvarming som følge av fossile brensler allerede på 1970-tallet, og det med usedvanlig nøyaktighet. I flere tiår holdt de imidlertid kunnskapen sin skjult, og forsøkte isteden å latterliggjøre og undergrave slik vitenskap. De mobiliserte kraftig og vellykket imot vitenskapen for å hindre enhver handling for å redusere bruken av fossile brensler. 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1092A9-3919-B356-125B-B62C11B9788A}"/>
              </a:ext>
            </a:extLst>
          </p:cNvPr>
          <p:cNvSpPr txBox="1">
            <a:spLocks/>
          </p:cNvSpPr>
          <p:nvPr/>
        </p:nvSpPr>
        <p:spPr>
          <a:xfrm>
            <a:off x="10705019" y="825450"/>
            <a:ext cx="1160916" cy="16573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5738" indent="-185738" algn="l" defTabSz="914446" rtl="0" eaLnBrk="1" latinLnBrk="0" hangingPunct="1">
              <a:lnSpc>
                <a:spcPct val="114000"/>
              </a:lnSpc>
              <a:spcBef>
                <a:spcPts val="0"/>
              </a:spcBef>
              <a:buFont typeface="Riposte Light" panose="00000400000000000000" pitchFamily="50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92223" indent="-171484" algn="l" defTabSz="914446" rtl="0" eaLnBrk="1" fontAlgn="ctr" latinLnBrk="0" hangingPunct="1">
              <a:lnSpc>
                <a:spcPct val="104000"/>
              </a:lnSpc>
              <a:spcBef>
                <a:spcPts val="0"/>
              </a:spcBef>
              <a:buSzPct val="3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97084" indent="-181011" algn="l" defTabSz="914446" rtl="0" eaLnBrk="1" fontAlgn="ctr" latinLnBrk="0" hangingPunct="1">
              <a:lnSpc>
                <a:spcPct val="112000"/>
              </a:lnSpc>
              <a:spcBef>
                <a:spcPts val="0"/>
              </a:spcBef>
              <a:buSzPct val="4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8770" indent="-187362" algn="l" defTabSz="914446" rtl="0" eaLnBrk="1" fontAlgn="ctr" latinLnBrk="0" hangingPunct="1">
              <a:lnSpc>
                <a:spcPct val="117000"/>
              </a:lnSpc>
              <a:spcBef>
                <a:spcPts val="0"/>
              </a:spcBef>
              <a:buFont typeface="Riposte Light" panose="00000400000000000000" pitchFamily="50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7000"/>
              </a:lnSpc>
              <a:spcBef>
                <a:spcPts val="500"/>
              </a:spcBef>
              <a:buFont typeface="Riposte Light" panose="00000400000000000000" pitchFamily="50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Riposte Light" panose="00000400000000000000" pitchFamily="50" charset="0"/>
              <a:buNone/>
            </a:pPr>
            <a:r>
              <a:rPr lang="nb-NO" sz="1400" dirty="0">
                <a:solidFill>
                  <a:srgbClr val="1C1C1C"/>
                </a:solidFill>
              </a:rPr>
              <a:t>Foto: Harrison Keely/CC.</a:t>
            </a:r>
            <a:endParaRPr lang="en-GB" sz="14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7EF80DF-75E9-458F-2BBC-FAE07C34E5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8418" y="-39780"/>
            <a:ext cx="4941503" cy="35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75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91164-BCC0-B42B-BAD5-7F3F250C8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821" y="1041129"/>
            <a:ext cx="4663797" cy="1028978"/>
          </a:xfrm>
        </p:spPr>
        <p:txBody>
          <a:bodyPr/>
          <a:lstStyle/>
          <a:p>
            <a:r>
              <a:rPr lang="nb-NO"/>
              <a:t>Eksempel på konspirasjon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80B3E-5320-45BE-A997-47ACFCF74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822" y="2870791"/>
            <a:ext cx="10515600" cy="2945463"/>
          </a:xfrm>
        </p:spPr>
        <p:txBody>
          <a:bodyPr/>
          <a:lstStyle/>
          <a:p>
            <a:pPr marL="0" indent="0">
              <a:buNone/>
            </a:pPr>
            <a:r>
              <a:rPr lang="nb-NO" b="1" dirty="0">
                <a:solidFill>
                  <a:srgbClr val="1C1C1C"/>
                </a:solidFill>
              </a:rPr>
              <a:t>USA løy om masseødeleggelsesvåpen</a:t>
            </a:r>
          </a:p>
          <a:p>
            <a:pPr marL="0" indent="0">
              <a:buNone/>
            </a:pPr>
            <a:endParaRPr lang="nb-NO" b="1" dirty="0">
              <a:solidFill>
                <a:srgbClr val="1C1C1C"/>
              </a:solidFill>
            </a:endParaRPr>
          </a:p>
          <a:p>
            <a:pPr marL="0" indent="0">
              <a:buNone/>
            </a:pPr>
            <a:r>
              <a:rPr lang="nb-NO" dirty="0">
                <a:solidFill>
                  <a:srgbClr val="1C1C1C"/>
                </a:solidFill>
              </a:rPr>
              <a:t>«</a:t>
            </a:r>
            <a:r>
              <a:rPr lang="nb-NO" b="0" i="0" dirty="0">
                <a:solidFill>
                  <a:srgbClr val="1C1C1C"/>
                </a:solidFill>
                <a:effectLst/>
              </a:rPr>
              <a:t>USAs utenriksminister Colin Powell la onsdag frem lydbåndopptak og satellittbilder som bevis på at Saddam Hussein skjuler masseødeleggelsesvåpen.» VG 25. februar 2003.</a:t>
            </a:r>
            <a:endParaRPr lang="nb-NO" b="1" i="0" dirty="0">
              <a:solidFill>
                <a:srgbClr val="222222"/>
              </a:solidFill>
              <a:effectLst/>
            </a:endParaRPr>
          </a:p>
          <a:p>
            <a:pPr marL="0" indent="0">
              <a:buNone/>
            </a:pPr>
            <a:endParaRPr lang="nb-NO" b="1" i="0" dirty="0">
              <a:solidFill>
                <a:srgbClr val="222222"/>
              </a:solidFill>
              <a:effectLst/>
            </a:endParaRPr>
          </a:p>
          <a:p>
            <a:pPr marL="0" indent="0">
              <a:buNone/>
            </a:pPr>
            <a:r>
              <a:rPr lang="nb-NO" b="1" i="0" dirty="0">
                <a:solidFill>
                  <a:srgbClr val="222222"/>
                </a:solidFill>
                <a:effectLst/>
              </a:rPr>
              <a:t>«En tidligere analytiker i det amerikanske utenriksdepartementet sier det ble brukt falske dokumenter for å bevise at Irak hadde masseødeleggelsesvåpen.» Dagbladet 3. juni 2003.</a:t>
            </a:r>
          </a:p>
          <a:p>
            <a:endParaRPr lang="en-GB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1AF3203-5424-5556-0659-8BFC18230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278" y="641350"/>
            <a:ext cx="2987397" cy="202716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1092A9-3919-B356-125B-B62C11B9788A}"/>
              </a:ext>
            </a:extLst>
          </p:cNvPr>
          <p:cNvSpPr txBox="1">
            <a:spLocks/>
          </p:cNvSpPr>
          <p:nvPr/>
        </p:nvSpPr>
        <p:spPr>
          <a:xfrm>
            <a:off x="9108978" y="825450"/>
            <a:ext cx="2559528" cy="16573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5738" indent="-185738" algn="l" defTabSz="914446" rtl="0" eaLnBrk="1" latinLnBrk="0" hangingPunct="1">
              <a:lnSpc>
                <a:spcPct val="114000"/>
              </a:lnSpc>
              <a:spcBef>
                <a:spcPts val="0"/>
              </a:spcBef>
              <a:buFont typeface="Riposte Light" panose="00000400000000000000" pitchFamily="50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92223" indent="-171484" algn="l" defTabSz="914446" rtl="0" eaLnBrk="1" fontAlgn="ctr" latinLnBrk="0" hangingPunct="1">
              <a:lnSpc>
                <a:spcPct val="104000"/>
              </a:lnSpc>
              <a:spcBef>
                <a:spcPts val="0"/>
              </a:spcBef>
              <a:buSzPct val="3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97084" indent="-181011" algn="l" defTabSz="914446" rtl="0" eaLnBrk="1" fontAlgn="ctr" latinLnBrk="0" hangingPunct="1">
              <a:lnSpc>
                <a:spcPct val="112000"/>
              </a:lnSpc>
              <a:spcBef>
                <a:spcPts val="0"/>
              </a:spcBef>
              <a:buSzPct val="4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8770" indent="-187362" algn="l" defTabSz="914446" rtl="0" eaLnBrk="1" fontAlgn="ctr" latinLnBrk="0" hangingPunct="1">
              <a:lnSpc>
                <a:spcPct val="117000"/>
              </a:lnSpc>
              <a:spcBef>
                <a:spcPts val="0"/>
              </a:spcBef>
              <a:buFont typeface="Riposte Light" panose="00000400000000000000" pitchFamily="50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7000"/>
              </a:lnSpc>
              <a:spcBef>
                <a:spcPts val="500"/>
              </a:spcBef>
              <a:buFont typeface="Riposte Light" panose="00000400000000000000" pitchFamily="50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Riposte Light" panose="00000400000000000000" pitchFamily="50" charset="0"/>
              <a:buNone/>
            </a:pPr>
            <a:r>
              <a:rPr lang="nb-NO" sz="2000" dirty="0">
                <a:solidFill>
                  <a:srgbClr val="1C1C1C"/>
                </a:solidFill>
              </a:rPr>
              <a:t>USAs utenriksminister i FN 5. februar 2003</a:t>
            </a:r>
          </a:p>
          <a:p>
            <a:pPr marL="0" indent="0">
              <a:buFont typeface="Riposte Light" panose="00000400000000000000" pitchFamily="50" charset="0"/>
              <a:buNone/>
            </a:pPr>
            <a:r>
              <a:rPr lang="nb-NO" sz="1600" dirty="0">
                <a:solidFill>
                  <a:srgbClr val="1C1C1C"/>
                </a:solidFill>
              </a:rPr>
              <a:t>Foto: PD.</a:t>
            </a:r>
            <a:endParaRPr lang="en-GB" sz="16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0946EA5-47E3-E534-3B3A-5B790E893535}"/>
              </a:ext>
            </a:extLst>
          </p:cNvPr>
          <p:cNvSpPr txBox="1">
            <a:spLocks/>
          </p:cNvSpPr>
          <p:nvPr/>
        </p:nvSpPr>
        <p:spPr>
          <a:xfrm>
            <a:off x="3638072" y="5837520"/>
            <a:ext cx="4610578" cy="4889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5738" indent="-185738" algn="l" defTabSz="914446" rtl="0" eaLnBrk="1" latinLnBrk="0" hangingPunct="1">
              <a:lnSpc>
                <a:spcPct val="114000"/>
              </a:lnSpc>
              <a:spcBef>
                <a:spcPts val="0"/>
              </a:spcBef>
              <a:buFont typeface="Riposte Light" panose="00000400000000000000" pitchFamily="50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92223" indent="-171484" algn="l" defTabSz="914446" rtl="0" eaLnBrk="1" fontAlgn="ctr" latinLnBrk="0" hangingPunct="1">
              <a:lnSpc>
                <a:spcPct val="104000"/>
              </a:lnSpc>
              <a:spcBef>
                <a:spcPts val="0"/>
              </a:spcBef>
              <a:buSzPct val="3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97084" indent="-181011" algn="l" defTabSz="914446" rtl="0" eaLnBrk="1" fontAlgn="ctr" latinLnBrk="0" hangingPunct="1">
              <a:lnSpc>
                <a:spcPct val="112000"/>
              </a:lnSpc>
              <a:spcBef>
                <a:spcPts val="0"/>
              </a:spcBef>
              <a:buSzPct val="4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8770" indent="-187362" algn="l" defTabSz="914446" rtl="0" eaLnBrk="1" fontAlgn="ctr" latinLnBrk="0" hangingPunct="1">
              <a:lnSpc>
                <a:spcPct val="117000"/>
              </a:lnSpc>
              <a:spcBef>
                <a:spcPts val="0"/>
              </a:spcBef>
              <a:buFont typeface="Riposte Light" panose="00000400000000000000" pitchFamily="50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7000"/>
              </a:lnSpc>
              <a:spcBef>
                <a:spcPts val="500"/>
              </a:spcBef>
              <a:buFont typeface="Riposte Light" panose="00000400000000000000" pitchFamily="50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Riposte Light" panose="00000400000000000000" pitchFamily="50" charset="0"/>
              <a:buNone/>
            </a:pPr>
            <a:r>
              <a:rPr lang="nb-NO">
                <a:solidFill>
                  <a:srgbClr val="1C1C1C"/>
                </a:solidFill>
                <a:latin typeface="Austin News Text Web"/>
              </a:rPr>
              <a:t>I mars 2003 invaderte USA Irak.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192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D735814F-4E68-60FD-3883-EE15E7F74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822" y="1041129"/>
            <a:ext cx="10689700" cy="1028978"/>
          </a:xfrm>
        </p:spPr>
        <p:txBody>
          <a:bodyPr/>
          <a:lstStyle/>
          <a:p>
            <a:r>
              <a:rPr lang="nb-NO"/>
              <a:t>Hva så med konspirasjonsteorier?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99F699A-BB6B-1083-CA38-2EF2F51F7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822" y="2533578"/>
            <a:ext cx="4968111" cy="3506687"/>
          </a:xfrm>
        </p:spPr>
        <p:txBody>
          <a:bodyPr/>
          <a:lstStyle/>
          <a:p>
            <a:r>
              <a:rPr lang="nb-NO" dirty="0"/>
              <a:t>En konspirasjonsteori forklarer at noe skjer ved å vise til at noen i hemmelighet samarbeider for å oppnå makt eller kontroll, ofte på bekostning av andre.</a:t>
            </a:r>
          </a:p>
          <a:p>
            <a:endParaRPr lang="nb-NO" dirty="0"/>
          </a:p>
          <a:p>
            <a:r>
              <a:rPr lang="nb-NO" dirty="0"/>
              <a:t>I dagligtalen brukes begrepet om feilaktige eller usannsynlige forestillinger.</a:t>
            </a:r>
            <a:endParaRPr lang="en-US" dirty="0"/>
          </a:p>
        </p:txBody>
      </p:sp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357CC650-AF19-AE75-CD37-3DE28D2103CB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6666458" y="2533578"/>
            <a:ext cx="4576016" cy="32832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2532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B0D5018D-C47D-6BAF-A256-C9A8C30ED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4515" y="1041129"/>
            <a:ext cx="7425603" cy="1028978"/>
          </a:xfrm>
        </p:spPr>
        <p:txBody>
          <a:bodyPr anchor="b">
            <a:normAutofit/>
          </a:bodyPr>
          <a:lstStyle/>
          <a:p>
            <a:r>
              <a:rPr lang="nb-NO"/>
              <a:t>Et par andre begreper som kan være nyttige</a:t>
            </a:r>
          </a:p>
        </p:txBody>
      </p:sp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F9DFB850-6426-0941-B863-BE0EDE41D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544" y="1685479"/>
            <a:ext cx="2557166" cy="3746764"/>
          </a:xfrm>
          <a:prstGeom prst="rect">
            <a:avLst/>
          </a:prstGeom>
          <a:noFill/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993C219-F9DE-767C-FDA6-66C141B0F2C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824515" y="2533578"/>
            <a:ext cx="7614008" cy="328329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4000"/>
              </a:lnSpc>
              <a:spcAft>
                <a:spcPts val="600"/>
              </a:spcAft>
              <a:buNone/>
            </a:pPr>
            <a:r>
              <a:rPr lang="nb-NO"/>
              <a:t>Falske nyheter: </a:t>
            </a:r>
          </a:p>
          <a:p>
            <a:pPr marL="306485" lvl="1" indent="0">
              <a:spcAft>
                <a:spcPts val="600"/>
              </a:spcAft>
              <a:buNone/>
            </a:pPr>
            <a:r>
              <a:rPr lang="nb-NO"/>
              <a:t>Informasjon som ser ut som ekte nyheter, men som bevisst er laget for å villede folk. Bruker ofte ulike virkemidler for å formidle budskapet.</a:t>
            </a:r>
          </a:p>
          <a:p>
            <a:pPr marL="306485" lvl="1" indent="0">
              <a:spcAft>
                <a:spcPts val="600"/>
              </a:spcAft>
              <a:buNone/>
            </a:pPr>
            <a:endParaRPr lang="nb-NO"/>
          </a:p>
          <a:p>
            <a:pPr marL="0" indent="0">
              <a:lnSpc>
                <a:spcPct val="104000"/>
              </a:lnSpc>
              <a:spcAft>
                <a:spcPts val="600"/>
              </a:spcAft>
              <a:buNone/>
            </a:pPr>
            <a:r>
              <a:rPr lang="nb-NO"/>
              <a:t>Propaganda: </a:t>
            </a:r>
          </a:p>
          <a:p>
            <a:pPr marL="306485" lvl="1" indent="0">
              <a:spcAft>
                <a:spcPts val="600"/>
              </a:spcAft>
              <a:buNone/>
            </a:pPr>
            <a:r>
              <a:rPr lang="nb-NO"/>
              <a:t>Ensidige eller manipulerte fakta som presenteres slik at det skal appellere til folks følelser fremfor logisk tenkning. Målet med propaganda er ofte politisk. Kan ligne på reklame.  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75E2F8D-DDC2-6082-FEC5-98F47B76AC6B}"/>
              </a:ext>
            </a:extLst>
          </p:cNvPr>
          <p:cNvSpPr txBox="1">
            <a:spLocks/>
          </p:cNvSpPr>
          <p:nvPr/>
        </p:nvSpPr>
        <p:spPr>
          <a:xfrm>
            <a:off x="551544" y="5435255"/>
            <a:ext cx="2557166" cy="10889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5738" indent="-185738" algn="l" defTabSz="914446" rtl="0" eaLnBrk="1" latinLnBrk="0" hangingPunct="1">
              <a:lnSpc>
                <a:spcPct val="114000"/>
              </a:lnSpc>
              <a:spcBef>
                <a:spcPts val="0"/>
              </a:spcBef>
              <a:buFont typeface="Riposte Light" panose="00000400000000000000" pitchFamily="50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92223" indent="-171484" algn="l" defTabSz="914446" rtl="0" eaLnBrk="1" fontAlgn="ctr" latinLnBrk="0" hangingPunct="1">
              <a:lnSpc>
                <a:spcPct val="104000"/>
              </a:lnSpc>
              <a:spcBef>
                <a:spcPts val="0"/>
              </a:spcBef>
              <a:buSzPct val="3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97084" indent="-181011" algn="l" defTabSz="914446" rtl="0" eaLnBrk="1" fontAlgn="ctr" latinLnBrk="0" hangingPunct="1">
              <a:lnSpc>
                <a:spcPct val="112000"/>
              </a:lnSpc>
              <a:spcBef>
                <a:spcPts val="0"/>
              </a:spcBef>
              <a:buSzPct val="40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8770" indent="-187362" algn="l" defTabSz="914446" rtl="0" eaLnBrk="1" fontAlgn="ctr" latinLnBrk="0" hangingPunct="1">
              <a:lnSpc>
                <a:spcPct val="117000"/>
              </a:lnSpc>
              <a:spcBef>
                <a:spcPts val="0"/>
              </a:spcBef>
              <a:buFont typeface="Riposte Light" panose="00000400000000000000" pitchFamily="50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7000"/>
              </a:lnSpc>
              <a:spcBef>
                <a:spcPts val="500"/>
              </a:spcBef>
              <a:buFont typeface="Riposte Light" panose="00000400000000000000" pitchFamily="50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800" dirty="0"/>
              <a:t>Bilde: Anti-tysk amerikansk propaganda fra første verdenskrig. PD.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19119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E9D08573-CD53-49E8-9D93-4D61E122E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25" y="4741948"/>
            <a:ext cx="10825663" cy="1673104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nb-NO"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nb-NO"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Kjenner du noen konspirasjonsteorier knyttet til disse bildene?</a:t>
            </a:r>
            <a:br>
              <a:rPr lang="nb-NO"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nb-NO"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nb-NO"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Kjenner du til noen andre konspirasjonsteorier?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17BCA6BB-EB14-8146-B9E2-60341F692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403" y="2932420"/>
            <a:ext cx="2114017" cy="2074379"/>
          </a:xfrm>
          <a:prstGeom prst="rect">
            <a:avLst/>
          </a:prstGeom>
        </p:spPr>
      </p:pic>
      <p:sp>
        <p:nvSpPr>
          <p:cNvPr id="3" name="Tittel 3">
            <a:extLst>
              <a:ext uri="{FF2B5EF4-FFF2-40B4-BE49-F238E27FC236}">
                <a16:creationId xmlns:a16="http://schemas.microsoft.com/office/drawing/2014/main" id="{48E509D6-2DFE-3B43-85FA-6C4BD5CA8C2C}"/>
              </a:ext>
            </a:extLst>
          </p:cNvPr>
          <p:cNvSpPr txBox="1">
            <a:spLocks/>
          </p:cNvSpPr>
          <p:nvPr/>
        </p:nvSpPr>
        <p:spPr>
          <a:xfrm>
            <a:off x="4260329" y="4842217"/>
            <a:ext cx="2174091" cy="367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>
                <a:solidFill>
                  <a:schemeClr val="tx1"/>
                </a:solidFill>
                <a:latin typeface="+mn-lt"/>
              </a:rPr>
              <a:t>Foto: Rick/CC.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6EF65D9-EAFC-134E-4F28-68360B2A0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6183" y="637154"/>
            <a:ext cx="1906305" cy="1915241"/>
          </a:xfrm>
          <a:prstGeom prst="rect">
            <a:avLst/>
          </a:prstGeom>
        </p:spPr>
      </p:pic>
      <p:sp>
        <p:nvSpPr>
          <p:cNvPr id="6" name="Tittel 3">
            <a:extLst>
              <a:ext uri="{FF2B5EF4-FFF2-40B4-BE49-F238E27FC236}">
                <a16:creationId xmlns:a16="http://schemas.microsoft.com/office/drawing/2014/main" id="{E64E2AF6-B7D2-3233-CA65-A8C8F504AB49}"/>
              </a:ext>
            </a:extLst>
          </p:cNvPr>
          <p:cNvSpPr txBox="1">
            <a:spLocks/>
          </p:cNvSpPr>
          <p:nvPr/>
        </p:nvSpPr>
        <p:spPr>
          <a:xfrm>
            <a:off x="1180803" y="1824228"/>
            <a:ext cx="1449126" cy="8150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  <a:latin typeface="+mn-lt"/>
              </a:rPr>
              <a:t>Foto: Alissa Eckert, Dan Higgins/PD.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85C81DE5-4408-50C4-482D-5829FEA228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780" y="2855338"/>
            <a:ext cx="2149089" cy="2149089"/>
          </a:xfrm>
          <a:prstGeom prst="rect">
            <a:avLst/>
          </a:prstGeom>
        </p:spPr>
      </p:pic>
      <p:sp>
        <p:nvSpPr>
          <p:cNvPr id="12" name="Tittel 3">
            <a:extLst>
              <a:ext uri="{FF2B5EF4-FFF2-40B4-BE49-F238E27FC236}">
                <a16:creationId xmlns:a16="http://schemas.microsoft.com/office/drawing/2014/main" id="{A0AB050A-16F2-C03E-A207-9EAE8E9F4223}"/>
              </a:ext>
            </a:extLst>
          </p:cNvPr>
          <p:cNvSpPr txBox="1">
            <a:spLocks/>
          </p:cNvSpPr>
          <p:nvPr/>
        </p:nvSpPr>
        <p:spPr>
          <a:xfrm>
            <a:off x="638854" y="4976966"/>
            <a:ext cx="1904647" cy="2445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>
                <a:solidFill>
                  <a:schemeClr val="tx1"/>
                </a:solidFill>
                <a:latin typeface="+mn-lt"/>
              </a:rPr>
              <a:t>Foto: Neil A. Armstrong/PD.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891C6234-0A77-B4E7-CAAA-AD73216E71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0285" y="451628"/>
            <a:ext cx="2640343" cy="1761604"/>
          </a:xfrm>
          <a:prstGeom prst="rect">
            <a:avLst/>
          </a:prstGeom>
        </p:spPr>
      </p:pic>
      <p:sp>
        <p:nvSpPr>
          <p:cNvPr id="14" name="Tittel 3">
            <a:extLst>
              <a:ext uri="{FF2B5EF4-FFF2-40B4-BE49-F238E27FC236}">
                <a16:creationId xmlns:a16="http://schemas.microsoft.com/office/drawing/2014/main" id="{F2691A34-3744-05E2-A545-4434B7AF6948}"/>
              </a:ext>
            </a:extLst>
          </p:cNvPr>
          <p:cNvSpPr txBox="1">
            <a:spLocks/>
          </p:cNvSpPr>
          <p:nvPr/>
        </p:nvSpPr>
        <p:spPr>
          <a:xfrm>
            <a:off x="7237845" y="1864546"/>
            <a:ext cx="1473135" cy="5733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>
                <a:solidFill>
                  <a:schemeClr val="tx1"/>
                </a:solidFill>
                <a:latin typeface="+mn-lt"/>
              </a:rPr>
              <a:t>Foto: Paul </a:t>
            </a:r>
            <a:r>
              <a:rPr lang="en-US" sz="1100" err="1">
                <a:solidFill>
                  <a:schemeClr val="tx1"/>
                </a:solidFill>
                <a:latin typeface="+mn-lt"/>
              </a:rPr>
              <a:t>Danese</a:t>
            </a:r>
            <a:r>
              <a:rPr lang="en-US" sz="1100">
                <a:solidFill>
                  <a:schemeClr val="tx1"/>
                </a:solidFill>
                <a:latin typeface="+mn-lt"/>
              </a:rPr>
              <a:t>/CC</a:t>
            </a:r>
            <a:r>
              <a:rPr lang="en-US" sz="1400">
                <a:solidFill>
                  <a:schemeClr val="tx1"/>
                </a:solidFill>
                <a:latin typeface="+mn-lt"/>
              </a:rPr>
              <a:t>.</a:t>
            </a:r>
          </a:p>
        </p:txBody>
      </p:sp>
      <p:sp>
        <p:nvSpPr>
          <p:cNvPr id="15" name="Tittel 3">
            <a:extLst>
              <a:ext uri="{FF2B5EF4-FFF2-40B4-BE49-F238E27FC236}">
                <a16:creationId xmlns:a16="http://schemas.microsoft.com/office/drawing/2014/main" id="{0125F098-3FAC-BBA6-619E-4E8E1BBAF20A}"/>
              </a:ext>
            </a:extLst>
          </p:cNvPr>
          <p:cNvSpPr txBox="1">
            <a:spLocks/>
          </p:cNvSpPr>
          <p:nvPr/>
        </p:nvSpPr>
        <p:spPr>
          <a:xfrm>
            <a:off x="8865133" y="5113596"/>
            <a:ext cx="1552894" cy="21413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>
                <a:solidFill>
                  <a:schemeClr val="tx1"/>
                </a:solidFill>
                <a:latin typeface="+mn-lt"/>
              </a:rPr>
              <a:t>Foto: </a:t>
            </a:r>
            <a:r>
              <a:rPr lang="en-US" sz="1100" err="1">
                <a:solidFill>
                  <a:schemeClr val="tx1"/>
                </a:solidFill>
                <a:latin typeface="+mn-lt"/>
              </a:rPr>
              <a:t>Ukjent</a:t>
            </a:r>
            <a:r>
              <a:rPr lang="en-US" sz="1100">
                <a:solidFill>
                  <a:schemeClr val="tx1"/>
                </a:solidFill>
                <a:latin typeface="+mn-lt"/>
              </a:rPr>
              <a:t>/PD.</a:t>
            </a:r>
          </a:p>
        </p:txBody>
      </p:sp>
      <p:sp>
        <p:nvSpPr>
          <p:cNvPr id="16" name="Tittel 3">
            <a:extLst>
              <a:ext uri="{FF2B5EF4-FFF2-40B4-BE49-F238E27FC236}">
                <a16:creationId xmlns:a16="http://schemas.microsoft.com/office/drawing/2014/main" id="{29C9CF5F-98AE-0E75-5DDC-084FA53A6097}"/>
              </a:ext>
            </a:extLst>
          </p:cNvPr>
          <p:cNvSpPr txBox="1">
            <a:spLocks/>
          </p:cNvSpPr>
          <p:nvPr/>
        </p:nvSpPr>
        <p:spPr>
          <a:xfrm>
            <a:off x="4525724" y="2265727"/>
            <a:ext cx="1552894" cy="5733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>
                <a:solidFill>
                  <a:schemeClr val="tx1"/>
                </a:solidFill>
                <a:latin typeface="+mn-lt"/>
              </a:rPr>
              <a:t>Foto: Robert/CC.</a:t>
            </a: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8560BCF0-5703-E3A6-84E7-DEFBDB42A5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8717" y="433562"/>
            <a:ext cx="1906304" cy="2192250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8841B0A0-BF7C-51B0-0723-08E58CF36E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4413" y="2509553"/>
            <a:ext cx="2355175" cy="261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08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643A4E-62CC-E14E-F018-27B249B8F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822" y="1625788"/>
            <a:ext cx="5347178" cy="1066923"/>
          </a:xfrm>
        </p:spPr>
        <p:txBody>
          <a:bodyPr anchor="t">
            <a:normAutofit/>
          </a:bodyPr>
          <a:lstStyle/>
          <a:p>
            <a:r>
              <a:rPr lang="nb-NO"/>
              <a:t>Verdens mest kjente konspirasjonsteorier 1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A554F6C-2E3B-D013-CDE3-8901B7BC17E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8822" y="2857831"/>
            <a:ext cx="5347178" cy="347194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4000"/>
              </a:lnSpc>
              <a:spcAft>
                <a:spcPts val="600"/>
              </a:spcAft>
              <a:buNone/>
            </a:pPr>
            <a:endParaRPr lang="nb-NO"/>
          </a:p>
          <a:p>
            <a:pPr marL="0" indent="0">
              <a:lnSpc>
                <a:spcPct val="104000"/>
              </a:lnSpc>
              <a:spcAft>
                <a:spcPts val="600"/>
              </a:spcAft>
              <a:buNone/>
            </a:pPr>
            <a:r>
              <a:rPr lang="nb-NO" err="1"/>
              <a:t>Illuminatus</a:t>
            </a:r>
            <a:r>
              <a:rPr lang="nb-NO"/>
              <a:t>-ordenen var et frimurerlignende, hemmelig selskap med ca. 2000 medlemmer som eksisterte i Bayern i ca. 10 år fra 1776. En av verdens mest kjente konspirasjonsteorier er at denne ordenen helt siden da har styrt verden i skjul. En-dollars seddelen skal visstnok være et av bevisene på det. </a:t>
            </a:r>
          </a:p>
          <a:p>
            <a:pPr marL="0" indent="0">
              <a:lnSpc>
                <a:spcPct val="104000"/>
              </a:lnSpc>
              <a:spcAft>
                <a:spcPts val="600"/>
              </a:spcAft>
              <a:buNone/>
            </a:pPr>
            <a:endParaRPr lang="nb-NO"/>
          </a:p>
          <a:p>
            <a:pPr marL="0" indent="0">
              <a:lnSpc>
                <a:spcPct val="104000"/>
              </a:lnSpc>
              <a:spcAft>
                <a:spcPts val="600"/>
              </a:spcAft>
              <a:buNone/>
            </a:pPr>
            <a:r>
              <a:rPr lang="nb-NO" sz="1800">
                <a:solidFill>
                  <a:srgbClr val="040000"/>
                </a:solidFill>
              </a:rPr>
              <a:t>Kilde: </a:t>
            </a:r>
            <a:r>
              <a:rPr lang="nb-NO" sz="1800">
                <a:solidFill>
                  <a:srgbClr val="040000"/>
                </a:solidFill>
                <a:hlinkClick r:id="rId2"/>
              </a:rPr>
              <a:t>forskning.no/Øystein Sørensen</a:t>
            </a:r>
            <a:endParaRPr lang="nb-NO" sz="1800">
              <a:solidFill>
                <a:srgbClr val="040000"/>
              </a:solidFill>
            </a:endParaRPr>
          </a:p>
          <a:p>
            <a:pPr>
              <a:lnSpc>
                <a:spcPct val="104000"/>
              </a:lnSpc>
              <a:spcAft>
                <a:spcPts val="600"/>
              </a:spcAft>
            </a:pPr>
            <a:endParaRPr lang="en-GB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45471257-0CAF-6BFE-C862-2A6B72D1579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r="37" b="3"/>
          <a:stretch/>
        </p:blipFill>
        <p:spPr>
          <a:xfrm>
            <a:off x="6439739" y="1407482"/>
            <a:ext cx="4991750" cy="4593963"/>
          </a:xfrm>
          <a:prstGeom prst="rect">
            <a:avLst/>
          </a:prstGeom>
          <a:noFill/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EEFB4B2-2A5B-D6EB-AA09-4D11A8B46B3C}"/>
              </a:ext>
            </a:extLst>
          </p:cNvPr>
          <p:cNvSpPr txBox="1">
            <a:spLocks/>
          </p:cNvSpPr>
          <p:nvPr/>
        </p:nvSpPr>
        <p:spPr>
          <a:xfrm>
            <a:off x="6782639" y="6203950"/>
            <a:ext cx="4991750" cy="4445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5738" indent="-185738" algn="l" defTabSz="914446" rtl="0" eaLnBrk="1" latinLnBrk="0" hangingPunct="1">
              <a:lnSpc>
                <a:spcPct val="114000"/>
              </a:lnSpc>
              <a:spcBef>
                <a:spcPts val="0"/>
              </a:spcBef>
              <a:buFont typeface="Riposte Light" panose="00000400000000000000" pitchFamily="50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92223" indent="-171484" algn="l" defTabSz="914446" rtl="0" eaLnBrk="1" fontAlgn="ctr" latinLnBrk="0" hangingPunct="1">
              <a:lnSpc>
                <a:spcPct val="104000"/>
              </a:lnSpc>
              <a:spcBef>
                <a:spcPts val="0"/>
              </a:spcBef>
              <a:buSzPct val="3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797084" indent="-181011" algn="l" defTabSz="914446" rtl="0" eaLnBrk="1" fontAlgn="ctr" latinLnBrk="0" hangingPunct="1">
              <a:lnSpc>
                <a:spcPct val="112000"/>
              </a:lnSpc>
              <a:spcBef>
                <a:spcPts val="0"/>
              </a:spcBef>
              <a:buSzPct val="4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8770" indent="-187362" algn="l" defTabSz="914446" rtl="0" eaLnBrk="1" fontAlgn="ctr" latinLnBrk="0" hangingPunct="1">
              <a:lnSpc>
                <a:spcPct val="117000"/>
              </a:lnSpc>
              <a:spcBef>
                <a:spcPts val="0"/>
              </a:spcBef>
              <a:buFont typeface="Riposte Light" panose="00000400000000000000" pitchFamily="50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7000"/>
              </a:lnSpc>
              <a:spcBef>
                <a:spcPts val="500"/>
              </a:spcBef>
              <a:buFont typeface="Riposte Light" panose="00000400000000000000" pitchFamily="50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Bilde: PD.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225137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Dembra">
      <a:dk1>
        <a:sysClr val="windowText" lastClr="000000"/>
      </a:dk1>
      <a:lt1>
        <a:sysClr val="window" lastClr="FFFFFF"/>
      </a:lt1>
      <a:dk2>
        <a:srgbClr val="031427"/>
      </a:dk2>
      <a:lt2>
        <a:srgbClr val="FBFAF7"/>
      </a:lt2>
      <a:accent1>
        <a:srgbClr val="F3D6C1"/>
      </a:accent1>
      <a:accent2>
        <a:srgbClr val="B4DCC6"/>
      </a:accent2>
      <a:accent3>
        <a:srgbClr val="F3EEE7"/>
      </a:accent3>
      <a:accent4>
        <a:srgbClr val="FBFAF7"/>
      </a:accent4>
      <a:accent5>
        <a:srgbClr val="B0D0EE"/>
      </a:accent5>
      <a:accent6>
        <a:srgbClr val="E56942"/>
      </a:accent6>
      <a:hlink>
        <a:srgbClr val="0563C1"/>
      </a:hlink>
      <a:folHlink>
        <a:srgbClr val="954F72"/>
      </a:folHlink>
    </a:clrScheme>
    <a:fontScheme name="Custom 167">
      <a:majorFont>
        <a:latin typeface="Riposte SemiBold"/>
        <a:ea typeface=""/>
        <a:cs typeface=""/>
      </a:majorFont>
      <a:minorFont>
        <a:latin typeface="Riposte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Dembra_slim_v2.potx" id="{D9B319AF-6FF0-4E6B-8497-8DD3A4D7CE40}" vid="{196C2A17-69A3-4B2D-9F83-44CBA252B6C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EAD777CB61C954E9DD6319994D6EF4D" ma:contentTypeVersion="17" ma:contentTypeDescription="Opprett et nytt dokument." ma:contentTypeScope="" ma:versionID="86785f297e53bd6f1a55fc53299ab3d5">
  <xsd:schema xmlns:xsd="http://www.w3.org/2001/XMLSchema" xmlns:xs="http://www.w3.org/2001/XMLSchema" xmlns:p="http://schemas.microsoft.com/office/2006/metadata/properties" xmlns:ns2="965da81d-6c40-4b55-84dc-7b6d4f48211c" xmlns:ns3="359a06e8-185b-4b75-ab5e-e61e5a8453ba" targetNamespace="http://schemas.microsoft.com/office/2006/metadata/properties" ma:root="true" ma:fieldsID="14b80baf5a61afacfc0fe0d2c80a7e66" ns2:_="" ns3:_="">
    <xsd:import namespace="965da81d-6c40-4b55-84dc-7b6d4f48211c"/>
    <xsd:import namespace="359a06e8-185b-4b75-ab5e-e61e5a8453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Innholdliggeriegenkana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5da81d-6c40-4b55-84dc-7b6d4f4821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Bildemerkelapper" ma:readOnly="false" ma:fieldId="{5cf76f15-5ced-4ddc-b409-7134ff3c332f}" ma:taxonomyMulti="true" ma:sspId="c22fd018-c39b-462c-89de-126a365ef1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Innholdliggeriegenkanal" ma:index="22" nillable="true" ma:displayName="Innhold ligger i egen kanal" ma:description="https://teams.microsoft.com/l/channel/19%3aNlaURhbsti999gXBejULHwx8lcxmgthM6gLplSiTgn41%40thread.tacv2/Generelt?groupId=64b61678-9668-4c5c-b55b-1781d0e9cec7&amp;tenantId=463b6811-b0a4-4b2a-b932-72c4c970c5d2" ma:format="Dropdown" ma:internalName="Innholdliggeriegenkanal">
      <xsd:simpleType>
        <xsd:restriction base="dms:Text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9a06e8-185b-4b75-ab5e-e61e5a8453b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37dece53-e5c4-4381-adb1-e3ceb992a45a}" ma:internalName="TaxCatchAll" ma:showField="CatchAllData" ma:web="359a06e8-185b-4b75-ab5e-e61e5a8453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nholdliggeriegenkanal xmlns="965da81d-6c40-4b55-84dc-7b6d4f48211c" xsi:nil="true"/>
    <lcf76f155ced4ddcb4097134ff3c332f xmlns="965da81d-6c40-4b55-84dc-7b6d4f48211c">
      <Terms xmlns="http://schemas.microsoft.com/office/infopath/2007/PartnerControls"/>
    </lcf76f155ced4ddcb4097134ff3c332f>
    <TaxCatchAll xmlns="359a06e8-185b-4b75-ab5e-e61e5a8453ba" xsi:nil="true"/>
  </documentManagement>
</p:properties>
</file>

<file path=customXml/itemProps1.xml><?xml version="1.0" encoding="utf-8"?>
<ds:datastoreItem xmlns:ds="http://schemas.openxmlformats.org/officeDocument/2006/customXml" ds:itemID="{7C5B04BD-A8E5-4CE4-B26D-AE9A584AF9D5}"/>
</file>

<file path=customXml/itemProps2.xml><?xml version="1.0" encoding="utf-8"?>
<ds:datastoreItem xmlns:ds="http://schemas.openxmlformats.org/officeDocument/2006/customXml" ds:itemID="{49B69ADC-1FD9-4B39-A71D-AB163B12D2C4}"/>
</file>

<file path=customXml/itemProps3.xml><?xml version="1.0" encoding="utf-8"?>
<ds:datastoreItem xmlns:ds="http://schemas.openxmlformats.org/officeDocument/2006/customXml" ds:itemID="{FC7AACB8-86AF-4908-9890-56BAC970C145}"/>
</file>

<file path=docMetadata/LabelInfo.xml><?xml version="1.0" encoding="utf-8"?>
<clbl:labelList xmlns:clbl="http://schemas.microsoft.com/office/2020/mipLabelMetadata">
  <clbl:label id="{463b6811-b0a4-4b2a-b932-72c4c970c5d2}" enabled="0" method="" siteId="{463b6811-b0a4-4b2a-b932-72c4c970c5d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PPT Dembra_standard</Template>
  <TotalTime>0</TotalTime>
  <Words>1300</Words>
  <Application>Microsoft Office PowerPoint</Application>
  <PresentationFormat>Widescreen</PresentationFormat>
  <Paragraphs>154</Paragraphs>
  <Slides>24</Slides>
  <Notes>12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24</vt:i4>
      </vt:variant>
    </vt:vector>
  </HeadingPairs>
  <TitlesOfParts>
    <vt:vector size="32" baseType="lpstr">
      <vt:lpstr>Aptos</vt:lpstr>
      <vt:lpstr>Arial</vt:lpstr>
      <vt:lpstr>Austin News Text Web</vt:lpstr>
      <vt:lpstr>Calibri</vt:lpstr>
      <vt:lpstr>Open Sans</vt:lpstr>
      <vt:lpstr>Riposte Light</vt:lpstr>
      <vt:lpstr>Riposte SemiBold</vt:lpstr>
      <vt:lpstr>Office-tema</vt:lpstr>
      <vt:lpstr>Konspirasjonsteorier</vt:lpstr>
      <vt:lpstr>Vi skal innom følgende tema</vt:lpstr>
      <vt:lpstr>Hva er en konspirasjon?</vt:lpstr>
      <vt:lpstr>Eksempel på konspirasjon 1</vt:lpstr>
      <vt:lpstr>Eksempel på konspirasjon 2</vt:lpstr>
      <vt:lpstr>Hva så med konspirasjonsteorier?</vt:lpstr>
      <vt:lpstr>Et par andre begreper som kan være nyttige</vt:lpstr>
      <vt:lpstr> Kjenner du noen konspirasjonsteorier knyttet til disse bildene?  Kjenner du til noen andre konspirasjonsteorier?</vt:lpstr>
      <vt:lpstr>Verdens mest kjente konspirasjonsteorier 1</vt:lpstr>
      <vt:lpstr>Verdens mest kjente konspirasjonsteorier 2</vt:lpstr>
      <vt:lpstr>Vi elsker konspirasjoner og konspirasjonsteorier</vt:lpstr>
      <vt:lpstr>PowerPoint-presentasjon</vt:lpstr>
      <vt:lpstr>Hva gjør konspirasjonsteorier tiltrekkende? </vt:lpstr>
      <vt:lpstr>PowerPoint-presentasjon</vt:lpstr>
      <vt:lpstr>PowerPoint-presentasjon</vt:lpstr>
      <vt:lpstr>Hvordan er konspirasjonsteorier bygget opp?  </vt:lpstr>
      <vt:lpstr>PowerPoint-presentasjon</vt:lpstr>
      <vt:lpstr>PowerPoint-presentasjon</vt:lpstr>
      <vt:lpstr>Analyse av byggesteiner: Eurabia-teorien som eksempel </vt:lpstr>
      <vt:lpstr>PowerPoint-presentasjon</vt:lpstr>
      <vt:lpstr>Analyse av byggesteiner: Flat Earth-teorien som eksempel</vt:lpstr>
      <vt:lpstr>Tre kjennetegn ved konspirasjonsteorier og konspiratorisk tenkning</vt:lpstr>
      <vt:lpstr>Hvordan kan konspirasjonsteorier gjøre skade?</vt:lpstr>
      <vt:lpstr>Hvordan avsløre konspirasjonsteorier?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2024-12-06T13:10:59Z</dcterms:created>
  <dcterms:modified xsi:type="dcterms:W3CDTF">2024-12-06T13:31:47Z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0x010100EEAD777CB61C954E9DD6319994D6EF4D</vt:lpwstr>
  </property>
</Properties>
</file>